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77" r:id="rId1"/>
  </p:sldMasterIdLst>
  <p:notesMasterIdLst>
    <p:notesMasterId r:id="rId40"/>
  </p:notesMasterIdLst>
  <p:handoutMasterIdLst>
    <p:handoutMasterId r:id="rId41"/>
  </p:handoutMasterIdLst>
  <p:sldIdLst>
    <p:sldId id="288" r:id="rId2"/>
    <p:sldId id="629" r:id="rId3"/>
    <p:sldId id="668" r:id="rId4"/>
    <p:sldId id="649" r:id="rId5"/>
    <p:sldId id="677" r:id="rId6"/>
    <p:sldId id="676" r:id="rId7"/>
    <p:sldId id="654" r:id="rId8"/>
    <p:sldId id="655" r:id="rId9"/>
    <p:sldId id="665" r:id="rId10"/>
    <p:sldId id="657" r:id="rId11"/>
    <p:sldId id="656" r:id="rId12"/>
    <p:sldId id="658" r:id="rId13"/>
    <p:sldId id="680" r:id="rId14"/>
    <p:sldId id="650" r:id="rId15"/>
    <p:sldId id="659" r:id="rId16"/>
    <p:sldId id="660" r:id="rId17"/>
    <p:sldId id="681" r:id="rId18"/>
    <p:sldId id="682" r:id="rId19"/>
    <p:sldId id="683" r:id="rId20"/>
    <p:sldId id="684" r:id="rId21"/>
    <p:sldId id="662" r:id="rId22"/>
    <p:sldId id="664" r:id="rId23"/>
    <p:sldId id="645" r:id="rId24"/>
    <p:sldId id="648" r:id="rId25"/>
    <p:sldId id="685" r:id="rId26"/>
    <p:sldId id="640" r:id="rId27"/>
    <p:sldId id="679" r:id="rId28"/>
    <p:sldId id="638" r:id="rId29"/>
    <p:sldId id="669" r:id="rId30"/>
    <p:sldId id="661" r:id="rId31"/>
    <p:sldId id="646" r:id="rId32"/>
    <p:sldId id="670" r:id="rId33"/>
    <p:sldId id="672" r:id="rId34"/>
    <p:sldId id="686" r:id="rId35"/>
    <p:sldId id="687" r:id="rId36"/>
    <p:sldId id="673" r:id="rId37"/>
    <p:sldId id="647" r:id="rId38"/>
    <p:sldId id="480" r:id="rId39"/>
  </p:sldIdLst>
  <p:sldSz cx="9144000" cy="6858000" type="screen4x3"/>
  <p:notesSz cx="6997700" cy="9271000"/>
  <p:custDataLst>
    <p:tags r:id="rId42"/>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B8AB"/>
    <a:srgbClr val="FF9F4F"/>
    <a:srgbClr val="00B400"/>
    <a:srgbClr val="FD6A51"/>
    <a:srgbClr val="00E600"/>
    <a:srgbClr val="8A8CF2"/>
    <a:srgbClr val="99FF79"/>
    <a:srgbClr val="7DDDFF"/>
    <a:srgbClr val="ABFFAB"/>
    <a:srgbClr val="6DFF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01" autoAdjust="0"/>
    <p:restoredTop sz="69884" autoAdjust="0"/>
  </p:normalViewPr>
  <p:slideViewPr>
    <p:cSldViewPr>
      <p:cViewPr varScale="1">
        <p:scale>
          <a:sx n="80" d="100"/>
          <a:sy n="80" d="100"/>
        </p:scale>
        <p:origin x="2448" y="96"/>
      </p:cViewPr>
      <p:guideLst>
        <p:guide orient="horz" pos="2160"/>
        <p:guide pos="2880"/>
      </p:guideLst>
    </p:cSldViewPr>
  </p:slideViewPr>
  <p:outlineViewPr>
    <p:cViewPr>
      <p:scale>
        <a:sx n="33" d="100"/>
        <a:sy n="33" d="100"/>
      </p:scale>
      <p:origin x="0" y="50016"/>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4018"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214019" name="Rectangle 3"/>
          <p:cNvSpPr>
            <a:spLocks noGrp="1" noChangeArrowheads="1"/>
          </p:cNvSpPr>
          <p:nvPr>
            <p:ph type="dt" sz="quarter" idx="1"/>
          </p:nvPr>
        </p:nvSpPr>
        <p:spPr bwMode="auto">
          <a:xfrm>
            <a:off x="3963988" y="0"/>
            <a:ext cx="3032125"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214020" name="Rectangle 4"/>
          <p:cNvSpPr>
            <a:spLocks noGrp="1" noChangeArrowheads="1"/>
          </p:cNvSpPr>
          <p:nvPr>
            <p:ph type="ftr" sz="quarter" idx="2"/>
          </p:nvPr>
        </p:nvSpPr>
        <p:spPr bwMode="auto">
          <a:xfrm>
            <a:off x="0" y="8805863"/>
            <a:ext cx="303212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214021" name="Rectangle 5"/>
          <p:cNvSpPr>
            <a:spLocks noGrp="1" noChangeArrowheads="1"/>
          </p:cNvSpPr>
          <p:nvPr>
            <p:ph type="sldNum" sz="quarter" idx="3"/>
          </p:nvPr>
        </p:nvSpPr>
        <p:spPr bwMode="auto">
          <a:xfrm>
            <a:off x="3963988" y="8805863"/>
            <a:ext cx="303212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1351540-05B2-4444-B3CC-0AC71F3B406B}" type="slidenum">
              <a:rPr lang="en-US" altLang="en-US"/>
              <a:pPr/>
              <a:t>‹#›</a:t>
            </a:fld>
            <a:endParaRPr lang="en-US" altLang="en-US"/>
          </a:p>
        </p:txBody>
      </p:sp>
    </p:spTree>
    <p:extLst>
      <p:ext uri="{BB962C8B-B14F-4D97-AF65-F5344CB8AC3E}">
        <p14:creationId xmlns:p14="http://schemas.microsoft.com/office/powerpoint/2010/main" val="2835350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6066"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216067" name="Rectangle 3"/>
          <p:cNvSpPr>
            <a:spLocks noGrp="1" noChangeArrowheads="1"/>
          </p:cNvSpPr>
          <p:nvPr>
            <p:ph type="dt" idx="1"/>
          </p:nvPr>
        </p:nvSpPr>
        <p:spPr bwMode="auto">
          <a:xfrm>
            <a:off x="3963988" y="0"/>
            <a:ext cx="3032125"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58372" name="Rectangle 4"/>
          <p:cNvSpPr>
            <a:spLocks noGrp="1" noRot="1" noChangeAspect="1" noChangeArrowheads="1" noTextEdit="1"/>
          </p:cNvSpPr>
          <p:nvPr>
            <p:ph type="sldImg" idx="2"/>
          </p:nvPr>
        </p:nvSpPr>
        <p:spPr bwMode="auto">
          <a:xfrm>
            <a:off x="1181100" y="695325"/>
            <a:ext cx="4635500" cy="3476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9" name="Rectangle 5"/>
          <p:cNvSpPr>
            <a:spLocks noGrp="1" noChangeArrowheads="1"/>
          </p:cNvSpPr>
          <p:nvPr>
            <p:ph type="body" sz="quarter" idx="3"/>
          </p:nvPr>
        </p:nvSpPr>
        <p:spPr bwMode="auto">
          <a:xfrm>
            <a:off x="700088" y="4403725"/>
            <a:ext cx="5597525" cy="4171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6070" name="Rectangle 6"/>
          <p:cNvSpPr>
            <a:spLocks noGrp="1" noChangeArrowheads="1"/>
          </p:cNvSpPr>
          <p:nvPr>
            <p:ph type="ftr" sz="quarter" idx="4"/>
          </p:nvPr>
        </p:nvSpPr>
        <p:spPr bwMode="auto">
          <a:xfrm>
            <a:off x="0" y="8805863"/>
            <a:ext cx="303212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216071" name="Rectangle 7"/>
          <p:cNvSpPr>
            <a:spLocks noGrp="1" noChangeArrowheads="1"/>
          </p:cNvSpPr>
          <p:nvPr>
            <p:ph type="sldNum" sz="quarter" idx="5"/>
          </p:nvPr>
        </p:nvSpPr>
        <p:spPr bwMode="auto">
          <a:xfrm>
            <a:off x="3963988" y="8805863"/>
            <a:ext cx="303212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A3D54E3-5A74-46AF-AF25-A1BD9FE452D5}" type="slidenum">
              <a:rPr lang="en-US" altLang="en-US"/>
              <a:pPr/>
              <a:t>‹#›</a:t>
            </a:fld>
            <a:endParaRPr lang="en-US" altLang="en-US"/>
          </a:p>
        </p:txBody>
      </p:sp>
    </p:spTree>
    <p:extLst>
      <p:ext uri="{BB962C8B-B14F-4D97-AF65-F5344CB8AC3E}">
        <p14:creationId xmlns:p14="http://schemas.microsoft.com/office/powerpoint/2010/main" val="12453541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67588"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ED538AD-D231-4709-923C-1199CC40789F}" type="slidenum">
              <a:rPr lang="en-US" altLang="en-US"/>
              <a:pPr eaLnBrk="1" hangingPunct="1"/>
              <a:t>1</a:t>
            </a:fld>
            <a:endParaRPr lang="en-US" altLang="en-US"/>
          </a:p>
        </p:txBody>
      </p:sp>
    </p:spTree>
    <p:extLst>
      <p:ext uri="{BB962C8B-B14F-4D97-AF65-F5344CB8AC3E}">
        <p14:creationId xmlns:p14="http://schemas.microsoft.com/office/powerpoint/2010/main" val="923512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3D54E3-5A74-46AF-AF25-A1BD9FE452D5}" type="slidenum">
              <a:rPr lang="en-US" altLang="en-US" smtClean="0"/>
              <a:pPr/>
              <a:t>10</a:t>
            </a:fld>
            <a:endParaRPr lang="en-US" altLang="en-US"/>
          </a:p>
        </p:txBody>
      </p:sp>
    </p:spTree>
    <p:extLst>
      <p:ext uri="{BB962C8B-B14F-4D97-AF65-F5344CB8AC3E}">
        <p14:creationId xmlns:p14="http://schemas.microsoft.com/office/powerpoint/2010/main" val="582828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Separate</a:t>
            </a:r>
            <a:r>
              <a:rPr lang="en-US" baseline="0" dirty="0"/>
              <a:t> out on separate slides</a:t>
            </a:r>
          </a:p>
          <a:p>
            <a:endParaRPr lang="en-US" baseline="0" dirty="0"/>
          </a:p>
          <a:p>
            <a:r>
              <a:rPr lang="en-US" baseline="0" dirty="0"/>
              <a:t>Data on counseling, impact of counseling in primary care setting</a:t>
            </a:r>
          </a:p>
          <a:p>
            <a:endParaRPr lang="en-US" baseline="0" dirty="0"/>
          </a:p>
          <a:p>
            <a:r>
              <a:rPr lang="en-US" baseline="0" dirty="0"/>
              <a:t>Look at old slides again</a:t>
            </a:r>
            <a:endParaRPr lang="en-US" dirty="0"/>
          </a:p>
        </p:txBody>
      </p:sp>
      <p:sp>
        <p:nvSpPr>
          <p:cNvPr id="4" name="Slide Number Placeholder 3"/>
          <p:cNvSpPr>
            <a:spLocks noGrp="1"/>
          </p:cNvSpPr>
          <p:nvPr>
            <p:ph type="sldNum" sz="quarter" idx="10"/>
          </p:nvPr>
        </p:nvSpPr>
        <p:spPr/>
        <p:txBody>
          <a:bodyPr/>
          <a:lstStyle/>
          <a:p>
            <a:fld id="{7A3D54E3-5A74-46AF-AF25-A1BD9FE452D5}" type="slidenum">
              <a:rPr lang="en-US" altLang="en-US" smtClean="0"/>
              <a:pPr/>
              <a:t>14</a:t>
            </a:fld>
            <a:endParaRPr lang="en-US" altLang="en-US"/>
          </a:p>
        </p:txBody>
      </p:sp>
    </p:spTree>
    <p:extLst>
      <p:ext uri="{BB962C8B-B14F-4D97-AF65-F5344CB8AC3E}">
        <p14:creationId xmlns:p14="http://schemas.microsoft.com/office/powerpoint/2010/main" val="3766970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Separate</a:t>
            </a:r>
            <a:r>
              <a:rPr lang="en-US" baseline="0" dirty="0"/>
              <a:t> out on separate slides</a:t>
            </a:r>
          </a:p>
          <a:p>
            <a:endParaRPr lang="en-US" baseline="0" dirty="0"/>
          </a:p>
          <a:p>
            <a:r>
              <a:rPr lang="en-US" baseline="0" dirty="0"/>
              <a:t>Data on counseling, impact of counseling in primary care setting</a:t>
            </a:r>
          </a:p>
          <a:p>
            <a:endParaRPr lang="en-US" baseline="0" dirty="0"/>
          </a:p>
          <a:p>
            <a:r>
              <a:rPr lang="en-US" baseline="0" dirty="0"/>
              <a:t>Look at old slides again</a:t>
            </a:r>
            <a:endParaRPr lang="en-US" dirty="0"/>
          </a:p>
        </p:txBody>
      </p:sp>
      <p:sp>
        <p:nvSpPr>
          <p:cNvPr id="4" name="Slide Number Placeholder 3"/>
          <p:cNvSpPr>
            <a:spLocks noGrp="1"/>
          </p:cNvSpPr>
          <p:nvPr>
            <p:ph type="sldNum" sz="quarter" idx="10"/>
          </p:nvPr>
        </p:nvSpPr>
        <p:spPr/>
        <p:txBody>
          <a:bodyPr/>
          <a:lstStyle/>
          <a:p>
            <a:fld id="{7A3D54E3-5A74-46AF-AF25-A1BD9FE452D5}" type="slidenum">
              <a:rPr lang="en-US" altLang="en-US" smtClean="0"/>
              <a:pPr/>
              <a:t>15</a:t>
            </a:fld>
            <a:endParaRPr lang="en-US" altLang="en-US"/>
          </a:p>
        </p:txBody>
      </p:sp>
    </p:spTree>
    <p:extLst>
      <p:ext uri="{BB962C8B-B14F-4D97-AF65-F5344CB8AC3E}">
        <p14:creationId xmlns:p14="http://schemas.microsoft.com/office/powerpoint/2010/main" val="3675202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Separate</a:t>
            </a:r>
            <a:r>
              <a:rPr lang="en-US" baseline="0" dirty="0"/>
              <a:t> out on separate slides</a:t>
            </a:r>
          </a:p>
          <a:p>
            <a:endParaRPr lang="en-US" baseline="0" dirty="0"/>
          </a:p>
          <a:p>
            <a:r>
              <a:rPr lang="en-US" baseline="0" dirty="0"/>
              <a:t>Data on counseling, impact of counseling in primary care setting</a:t>
            </a:r>
          </a:p>
          <a:p>
            <a:endParaRPr lang="en-US" baseline="0" dirty="0"/>
          </a:p>
          <a:p>
            <a:r>
              <a:rPr lang="en-US" baseline="0" dirty="0"/>
              <a:t>Look at old slides again</a:t>
            </a:r>
            <a:endParaRPr lang="en-US" dirty="0"/>
          </a:p>
        </p:txBody>
      </p:sp>
      <p:sp>
        <p:nvSpPr>
          <p:cNvPr id="4" name="Slide Number Placeholder 3"/>
          <p:cNvSpPr>
            <a:spLocks noGrp="1"/>
          </p:cNvSpPr>
          <p:nvPr>
            <p:ph type="sldNum" sz="quarter" idx="10"/>
          </p:nvPr>
        </p:nvSpPr>
        <p:spPr/>
        <p:txBody>
          <a:bodyPr/>
          <a:lstStyle/>
          <a:p>
            <a:fld id="{7A3D54E3-5A74-46AF-AF25-A1BD9FE452D5}" type="slidenum">
              <a:rPr lang="en-US" altLang="en-US" smtClean="0"/>
              <a:pPr/>
              <a:t>16</a:t>
            </a:fld>
            <a:endParaRPr lang="en-US" altLang="en-US"/>
          </a:p>
        </p:txBody>
      </p:sp>
    </p:spTree>
    <p:extLst>
      <p:ext uri="{BB962C8B-B14F-4D97-AF65-F5344CB8AC3E}">
        <p14:creationId xmlns:p14="http://schemas.microsoft.com/office/powerpoint/2010/main" val="2331935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Shape 610"/>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11" name="Shape 611"/>
          <p:cNvSpPr txBox="1">
            <a:spLocks noGrp="1"/>
          </p:cNvSpPr>
          <p:nvPr>
            <p:ph type="body" idx="1"/>
          </p:nvPr>
        </p:nvSpPr>
        <p:spPr>
          <a:xfrm>
            <a:off x="701041" y="4473892"/>
            <a:ext cx="5608319" cy="3660458"/>
          </a:xfrm>
          <a:prstGeom prst="rect">
            <a:avLst/>
          </a:prstGeom>
          <a:noFill/>
          <a:ln>
            <a:noFill/>
          </a:ln>
        </p:spPr>
        <p:txBody>
          <a:bodyPr lIns="93162" tIns="46568" rIns="93162" bIns="46568" anchor="t" anchorCtr="0">
            <a:noAutofit/>
          </a:bodyPr>
          <a:lstStyle/>
          <a:p>
            <a:pPr>
              <a:buSzPct val="25000"/>
            </a:pPr>
            <a:endParaRPr dirty="0"/>
          </a:p>
        </p:txBody>
      </p:sp>
      <p:sp>
        <p:nvSpPr>
          <p:cNvPr id="612" name="Shape 612"/>
          <p:cNvSpPr txBox="1">
            <a:spLocks noGrp="1"/>
          </p:cNvSpPr>
          <p:nvPr>
            <p:ph type="sldNum" idx="12"/>
          </p:nvPr>
        </p:nvSpPr>
        <p:spPr>
          <a:xfrm>
            <a:off x="3970937" y="8829967"/>
            <a:ext cx="3037839" cy="466432"/>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62231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Shape 617"/>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18" name="Shape 618"/>
          <p:cNvSpPr txBox="1">
            <a:spLocks noGrp="1"/>
          </p:cNvSpPr>
          <p:nvPr>
            <p:ph type="body" idx="1"/>
          </p:nvPr>
        </p:nvSpPr>
        <p:spPr>
          <a:xfrm>
            <a:off x="701041" y="4473892"/>
            <a:ext cx="5608319" cy="3660458"/>
          </a:xfrm>
          <a:prstGeom prst="rect">
            <a:avLst/>
          </a:prstGeom>
          <a:noFill/>
          <a:ln>
            <a:noFill/>
          </a:ln>
        </p:spPr>
        <p:txBody>
          <a:bodyPr lIns="93162" tIns="46568" rIns="93162" bIns="46568" anchor="t" anchorCtr="0">
            <a:noAutofit/>
          </a:bodyPr>
          <a:lstStyle/>
          <a:p>
            <a:pPr>
              <a:buSzPct val="25000"/>
            </a:pPr>
            <a:endParaRPr dirty="0"/>
          </a:p>
        </p:txBody>
      </p:sp>
      <p:sp>
        <p:nvSpPr>
          <p:cNvPr id="619" name="Shape 619"/>
          <p:cNvSpPr txBox="1">
            <a:spLocks noGrp="1"/>
          </p:cNvSpPr>
          <p:nvPr>
            <p:ph type="sldNum" idx="12"/>
          </p:nvPr>
        </p:nvSpPr>
        <p:spPr>
          <a:xfrm>
            <a:off x="3970937" y="8829967"/>
            <a:ext cx="3037839" cy="466432"/>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85102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Shape 624"/>
          <p:cNvSpPr txBox="1">
            <a:spLocks noGrp="1"/>
          </p:cNvSpPr>
          <p:nvPr>
            <p:ph type="body" idx="1"/>
          </p:nvPr>
        </p:nvSpPr>
        <p:spPr>
          <a:xfrm>
            <a:off x="701041" y="4473892"/>
            <a:ext cx="5608319" cy="3660458"/>
          </a:xfrm>
          <a:prstGeom prst="rect">
            <a:avLst/>
          </a:prstGeom>
        </p:spPr>
        <p:txBody>
          <a:bodyPr lIns="93162" tIns="93162" rIns="93162" bIns="93162" anchor="t" anchorCtr="0">
            <a:noAutofit/>
          </a:bodyPr>
          <a:lstStyle/>
          <a:p>
            <a:endParaRPr/>
          </a:p>
        </p:txBody>
      </p:sp>
      <p:sp>
        <p:nvSpPr>
          <p:cNvPr id="625" name="Shape 625"/>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7554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Shape 624"/>
          <p:cNvSpPr txBox="1">
            <a:spLocks noGrp="1"/>
          </p:cNvSpPr>
          <p:nvPr>
            <p:ph type="body" idx="1"/>
          </p:nvPr>
        </p:nvSpPr>
        <p:spPr>
          <a:xfrm>
            <a:off x="701041" y="4473892"/>
            <a:ext cx="5608319" cy="3660458"/>
          </a:xfrm>
          <a:prstGeom prst="rect">
            <a:avLst/>
          </a:prstGeom>
        </p:spPr>
        <p:txBody>
          <a:bodyPr lIns="93162" tIns="93162" rIns="93162" bIns="93162" anchor="t" anchorCtr="0">
            <a:noAutofit/>
          </a:bodyPr>
          <a:lstStyle/>
          <a:p>
            <a:endParaRPr/>
          </a:p>
        </p:txBody>
      </p:sp>
      <p:sp>
        <p:nvSpPr>
          <p:cNvPr id="625" name="Shape 625"/>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9380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3D54E3-5A74-46AF-AF25-A1BD9FE452D5}" type="slidenum">
              <a:rPr lang="en-US" altLang="en-US" smtClean="0"/>
              <a:pPr/>
              <a:t>23</a:t>
            </a:fld>
            <a:endParaRPr lang="en-US" altLang="en-US"/>
          </a:p>
        </p:txBody>
      </p:sp>
    </p:spTree>
    <p:extLst>
      <p:ext uri="{BB962C8B-B14F-4D97-AF65-F5344CB8AC3E}">
        <p14:creationId xmlns:p14="http://schemas.microsoft.com/office/powerpoint/2010/main" val="2034210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Shape 624"/>
          <p:cNvSpPr txBox="1">
            <a:spLocks noGrp="1"/>
          </p:cNvSpPr>
          <p:nvPr>
            <p:ph type="body" idx="1"/>
          </p:nvPr>
        </p:nvSpPr>
        <p:spPr>
          <a:xfrm>
            <a:off x="701041" y="4473892"/>
            <a:ext cx="5608319" cy="3660458"/>
          </a:xfrm>
          <a:prstGeom prst="rect">
            <a:avLst/>
          </a:prstGeom>
        </p:spPr>
        <p:txBody>
          <a:bodyPr lIns="93162" tIns="93162" rIns="93162" bIns="93162" anchor="t" anchorCtr="0">
            <a:noAutofit/>
          </a:bodyPr>
          <a:lstStyle/>
          <a:p>
            <a:endParaRPr/>
          </a:p>
        </p:txBody>
      </p:sp>
      <p:sp>
        <p:nvSpPr>
          <p:cNvPr id="625" name="Shape 625"/>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1228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68612"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3E77C56-1436-4578-8AB0-4F79E7360773}" type="slidenum">
              <a:rPr lang="en-US" altLang="en-US"/>
              <a:pPr eaLnBrk="1" hangingPunct="1"/>
              <a:t>2</a:t>
            </a:fld>
            <a:endParaRPr lang="en-US" altLang="en-US"/>
          </a:p>
        </p:txBody>
      </p:sp>
    </p:spTree>
    <p:extLst>
      <p:ext uri="{BB962C8B-B14F-4D97-AF65-F5344CB8AC3E}">
        <p14:creationId xmlns:p14="http://schemas.microsoft.com/office/powerpoint/2010/main" val="2023907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Separate out what a comprehensive lifestyle intervention</a:t>
            </a:r>
            <a:r>
              <a:rPr lang="en-US" baseline="0" dirty="0"/>
              <a:t> is and duration of treatment </a:t>
            </a:r>
          </a:p>
          <a:p>
            <a:r>
              <a:rPr lang="en-US" baseline="0" dirty="0"/>
              <a:t>Outline what the best practice versus reality </a:t>
            </a:r>
          </a:p>
          <a:p>
            <a:endParaRPr lang="en-US" baseline="0" dirty="0"/>
          </a:p>
          <a:p>
            <a:r>
              <a:rPr lang="en-US" baseline="0" dirty="0"/>
              <a:t>Add in slide about medications</a:t>
            </a:r>
            <a:endParaRPr lang="en-US" dirty="0"/>
          </a:p>
        </p:txBody>
      </p:sp>
      <p:sp>
        <p:nvSpPr>
          <p:cNvPr id="4" name="Slide Number Placeholder 3"/>
          <p:cNvSpPr>
            <a:spLocks noGrp="1"/>
          </p:cNvSpPr>
          <p:nvPr>
            <p:ph type="sldNum" sz="quarter" idx="10"/>
          </p:nvPr>
        </p:nvSpPr>
        <p:spPr/>
        <p:txBody>
          <a:bodyPr/>
          <a:lstStyle/>
          <a:p>
            <a:fld id="{365B3E2D-3237-4087-B44C-C0F0F6F3438A}" type="slidenum">
              <a:rPr lang="en-US" smtClean="0"/>
              <a:pPr/>
              <a:t>26</a:t>
            </a:fld>
            <a:endParaRPr lang="en-US"/>
          </a:p>
        </p:txBody>
      </p:sp>
    </p:spTree>
    <p:extLst>
      <p:ext uri="{BB962C8B-B14F-4D97-AF65-F5344CB8AC3E}">
        <p14:creationId xmlns:p14="http://schemas.microsoft.com/office/powerpoint/2010/main" val="23070247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Separate out what a comprehensive lifestyle intervention</a:t>
            </a:r>
            <a:r>
              <a:rPr lang="en-US" baseline="0" dirty="0"/>
              <a:t> is and duration of treatment </a:t>
            </a:r>
          </a:p>
          <a:p>
            <a:r>
              <a:rPr lang="en-US" baseline="0" dirty="0"/>
              <a:t>Outline what the best practice versus reality </a:t>
            </a:r>
          </a:p>
          <a:p>
            <a:endParaRPr lang="en-US" baseline="0" dirty="0"/>
          </a:p>
          <a:p>
            <a:r>
              <a:rPr lang="en-US" baseline="0" dirty="0"/>
              <a:t>Add in slide about medications</a:t>
            </a:r>
            <a:endParaRPr lang="en-US" dirty="0"/>
          </a:p>
        </p:txBody>
      </p:sp>
      <p:sp>
        <p:nvSpPr>
          <p:cNvPr id="4" name="Slide Number Placeholder 3"/>
          <p:cNvSpPr>
            <a:spLocks noGrp="1"/>
          </p:cNvSpPr>
          <p:nvPr>
            <p:ph type="sldNum" sz="quarter" idx="10"/>
          </p:nvPr>
        </p:nvSpPr>
        <p:spPr/>
        <p:txBody>
          <a:bodyPr/>
          <a:lstStyle/>
          <a:p>
            <a:fld id="{365B3E2D-3237-4087-B44C-C0F0F6F3438A}" type="slidenum">
              <a:rPr lang="en-US" smtClean="0"/>
              <a:pPr/>
              <a:t>27</a:t>
            </a:fld>
            <a:endParaRPr lang="en-US"/>
          </a:p>
        </p:txBody>
      </p:sp>
    </p:spTree>
    <p:extLst>
      <p:ext uri="{BB962C8B-B14F-4D97-AF65-F5344CB8AC3E}">
        <p14:creationId xmlns:p14="http://schemas.microsoft.com/office/powerpoint/2010/main" val="1549485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Talking about 100-120</a:t>
            </a:r>
            <a:r>
              <a:rPr lang="en-US" baseline="0" dirty="0"/>
              <a:t> </a:t>
            </a:r>
            <a:r>
              <a:rPr lang="en-US" baseline="0" dirty="0" err="1"/>
              <a:t>lbs</a:t>
            </a:r>
            <a:r>
              <a:rPr lang="en-US" baseline="0" dirty="0"/>
              <a:t> for gastric bypass on average. Similar for sleeve gastrectomy and less for the gastric band. </a:t>
            </a:r>
          </a:p>
          <a:p>
            <a:endParaRPr lang="en-US" baseline="0" dirty="0"/>
          </a:p>
          <a:p>
            <a:r>
              <a:rPr lang="en-US" dirty="0"/>
              <a:t>http://vb3lk7eb4t.scholar.serialssolutions.com/?sid=google&amp;auinit=GS&amp;aulast=Jakobsen&amp;atitle=Association+of+Bariatric+Surgery+vs+Medical+Obesity+Treatment+With+Long-term+Medical+Complications+and+Obesity-Related+Comorbidities&amp;id=doi:10.1001/jama.2017.21055&amp;title=JAMA+:+the+journal+of+the+American+Medical+Association&amp;volume=319&amp;issue=3&amp;date=2018&amp;spage=291&amp;issn=0098-7484 </a:t>
            </a:r>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583215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77D3B9D-B9FF-48B6-8F1C-3B9AEECFC2EF}" type="slidenum">
              <a:rPr lang="en-US" altLang="en-US"/>
              <a:pPr eaLnBrk="1" hangingPunct="1"/>
              <a:t>38</a:t>
            </a:fld>
            <a:endParaRPr lang="en-US" altLang="en-US"/>
          </a:p>
        </p:txBody>
      </p:sp>
    </p:spTree>
    <p:extLst>
      <p:ext uri="{BB962C8B-B14F-4D97-AF65-F5344CB8AC3E}">
        <p14:creationId xmlns:p14="http://schemas.microsoft.com/office/powerpoint/2010/main" val="558959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40% women. Higher for </a:t>
            </a:r>
            <a:r>
              <a:rPr lang="en-US" dirty="0" err="1"/>
              <a:t>latino</a:t>
            </a:r>
            <a:r>
              <a:rPr lang="en-US" dirty="0"/>
              <a:t> &amp; AA. Most 50% for AA. </a:t>
            </a:r>
          </a:p>
          <a:p>
            <a:endParaRPr lang="en-US" dirty="0"/>
          </a:p>
          <a:p>
            <a:r>
              <a:rPr lang="en-US" dirty="0"/>
              <a:t>Rates by state – nationally &amp; NC</a:t>
            </a:r>
          </a:p>
          <a:p>
            <a:endParaRPr lang="en-US" dirty="0"/>
          </a:p>
          <a:p>
            <a:r>
              <a:rPr lang="en-US" dirty="0"/>
              <a:t>Health impact – separate slide</a:t>
            </a:r>
          </a:p>
          <a:p>
            <a:endParaRPr lang="en-US" dirty="0"/>
          </a:p>
          <a:p>
            <a:r>
              <a:rPr lang="en-US" dirty="0"/>
              <a:t>What about actual treatment components?? Its own slide. </a:t>
            </a:r>
          </a:p>
        </p:txBody>
      </p:sp>
      <p:sp>
        <p:nvSpPr>
          <p:cNvPr id="4" name="Slide Number Placeholder 3"/>
          <p:cNvSpPr>
            <a:spLocks noGrp="1"/>
          </p:cNvSpPr>
          <p:nvPr>
            <p:ph type="sldNum" sz="quarter" idx="10"/>
          </p:nvPr>
        </p:nvSpPr>
        <p:spPr/>
        <p:txBody>
          <a:bodyPr/>
          <a:lstStyle/>
          <a:p>
            <a:fld id="{7A3D54E3-5A74-46AF-AF25-A1BD9FE452D5}" type="slidenum">
              <a:rPr lang="en-US" altLang="en-US" smtClean="0"/>
              <a:pPr/>
              <a:t>3</a:t>
            </a:fld>
            <a:endParaRPr lang="en-US" altLang="en-US"/>
          </a:p>
        </p:txBody>
      </p:sp>
    </p:spTree>
    <p:extLst>
      <p:ext uri="{BB962C8B-B14F-4D97-AF65-F5344CB8AC3E}">
        <p14:creationId xmlns:p14="http://schemas.microsoft.com/office/powerpoint/2010/main" val="3028716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40% women. Higher for </a:t>
            </a:r>
            <a:r>
              <a:rPr lang="en-US" dirty="0" err="1"/>
              <a:t>latino</a:t>
            </a:r>
            <a:r>
              <a:rPr lang="en-US" dirty="0"/>
              <a:t> &amp; AA. Most 50% for AA. </a:t>
            </a:r>
          </a:p>
          <a:p>
            <a:endParaRPr lang="en-US" dirty="0"/>
          </a:p>
          <a:p>
            <a:r>
              <a:rPr lang="en-US" dirty="0"/>
              <a:t>Rates by state – nationally &amp; NC</a:t>
            </a:r>
          </a:p>
          <a:p>
            <a:endParaRPr lang="en-US" dirty="0"/>
          </a:p>
          <a:p>
            <a:r>
              <a:rPr lang="en-US" dirty="0"/>
              <a:t>Health impact – separate slide</a:t>
            </a:r>
          </a:p>
          <a:p>
            <a:endParaRPr lang="en-US" dirty="0"/>
          </a:p>
          <a:p>
            <a:r>
              <a:rPr lang="en-US" dirty="0"/>
              <a:t>What about actual treatment components?? Its own slide. </a:t>
            </a:r>
          </a:p>
        </p:txBody>
      </p:sp>
      <p:sp>
        <p:nvSpPr>
          <p:cNvPr id="4" name="Slide Number Placeholder 3"/>
          <p:cNvSpPr>
            <a:spLocks noGrp="1"/>
          </p:cNvSpPr>
          <p:nvPr>
            <p:ph type="sldNum" sz="quarter" idx="10"/>
          </p:nvPr>
        </p:nvSpPr>
        <p:spPr/>
        <p:txBody>
          <a:bodyPr/>
          <a:lstStyle/>
          <a:p>
            <a:fld id="{7A3D54E3-5A74-46AF-AF25-A1BD9FE452D5}" type="slidenum">
              <a:rPr lang="en-US" altLang="en-US" smtClean="0"/>
              <a:pPr/>
              <a:t>4</a:t>
            </a:fld>
            <a:endParaRPr lang="en-US" altLang="en-US"/>
          </a:p>
        </p:txBody>
      </p:sp>
    </p:spTree>
    <p:extLst>
      <p:ext uri="{BB962C8B-B14F-4D97-AF65-F5344CB8AC3E}">
        <p14:creationId xmlns:p14="http://schemas.microsoft.com/office/powerpoint/2010/main" val="1488733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40% women. Higher for </a:t>
            </a:r>
            <a:r>
              <a:rPr lang="en-US" dirty="0" err="1"/>
              <a:t>latino</a:t>
            </a:r>
            <a:r>
              <a:rPr lang="en-US" dirty="0"/>
              <a:t> &amp; AA. Most 50% for AA. </a:t>
            </a:r>
          </a:p>
          <a:p>
            <a:endParaRPr lang="en-US" dirty="0"/>
          </a:p>
          <a:p>
            <a:r>
              <a:rPr lang="en-US" dirty="0"/>
              <a:t>Rates by state – nationally &amp; NC</a:t>
            </a:r>
          </a:p>
          <a:p>
            <a:endParaRPr lang="en-US" dirty="0"/>
          </a:p>
          <a:p>
            <a:r>
              <a:rPr lang="en-US" dirty="0"/>
              <a:t>Health impact – separate slide</a:t>
            </a:r>
          </a:p>
          <a:p>
            <a:endParaRPr lang="en-US" dirty="0"/>
          </a:p>
          <a:p>
            <a:r>
              <a:rPr lang="en-US" dirty="0"/>
              <a:t>What about actual treatment components?? Its own slide. </a:t>
            </a:r>
          </a:p>
        </p:txBody>
      </p:sp>
      <p:sp>
        <p:nvSpPr>
          <p:cNvPr id="4" name="Slide Number Placeholder 3"/>
          <p:cNvSpPr>
            <a:spLocks noGrp="1"/>
          </p:cNvSpPr>
          <p:nvPr>
            <p:ph type="sldNum" sz="quarter" idx="10"/>
          </p:nvPr>
        </p:nvSpPr>
        <p:spPr/>
        <p:txBody>
          <a:bodyPr/>
          <a:lstStyle/>
          <a:p>
            <a:fld id="{7A3D54E3-5A74-46AF-AF25-A1BD9FE452D5}" type="slidenum">
              <a:rPr lang="en-US" altLang="en-US" smtClean="0"/>
              <a:pPr/>
              <a:t>5</a:t>
            </a:fld>
            <a:endParaRPr lang="en-US" altLang="en-US"/>
          </a:p>
        </p:txBody>
      </p:sp>
    </p:spTree>
    <p:extLst>
      <p:ext uri="{BB962C8B-B14F-4D97-AF65-F5344CB8AC3E}">
        <p14:creationId xmlns:p14="http://schemas.microsoft.com/office/powerpoint/2010/main" val="608136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40% women. Higher for </a:t>
            </a:r>
            <a:r>
              <a:rPr lang="en-US" dirty="0" err="1"/>
              <a:t>latino</a:t>
            </a:r>
            <a:r>
              <a:rPr lang="en-US" dirty="0"/>
              <a:t> &amp; AA. Most 50% for AA. </a:t>
            </a:r>
          </a:p>
          <a:p>
            <a:endParaRPr lang="en-US" dirty="0"/>
          </a:p>
          <a:p>
            <a:r>
              <a:rPr lang="en-US" dirty="0"/>
              <a:t>Rates by state – nationally &amp; NC</a:t>
            </a:r>
          </a:p>
          <a:p>
            <a:endParaRPr lang="en-US" dirty="0"/>
          </a:p>
          <a:p>
            <a:r>
              <a:rPr lang="en-US" dirty="0"/>
              <a:t>Health impact – separate slide</a:t>
            </a:r>
          </a:p>
          <a:p>
            <a:endParaRPr lang="en-US" dirty="0"/>
          </a:p>
          <a:p>
            <a:r>
              <a:rPr lang="en-US" dirty="0"/>
              <a:t>What about actual treatment components?? Its own slide. </a:t>
            </a:r>
          </a:p>
        </p:txBody>
      </p:sp>
      <p:sp>
        <p:nvSpPr>
          <p:cNvPr id="4" name="Slide Number Placeholder 3"/>
          <p:cNvSpPr>
            <a:spLocks noGrp="1"/>
          </p:cNvSpPr>
          <p:nvPr>
            <p:ph type="sldNum" sz="quarter" idx="10"/>
          </p:nvPr>
        </p:nvSpPr>
        <p:spPr/>
        <p:txBody>
          <a:bodyPr/>
          <a:lstStyle/>
          <a:p>
            <a:fld id="{7A3D54E3-5A74-46AF-AF25-A1BD9FE452D5}" type="slidenum">
              <a:rPr lang="en-US" altLang="en-US" smtClean="0"/>
              <a:pPr/>
              <a:t>6</a:t>
            </a:fld>
            <a:endParaRPr lang="en-US" altLang="en-US"/>
          </a:p>
        </p:txBody>
      </p:sp>
    </p:spTree>
    <p:extLst>
      <p:ext uri="{BB962C8B-B14F-4D97-AF65-F5344CB8AC3E}">
        <p14:creationId xmlns:p14="http://schemas.microsoft.com/office/powerpoint/2010/main" val="596123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40% women. Higher for </a:t>
            </a:r>
            <a:r>
              <a:rPr lang="en-US" dirty="0" err="1"/>
              <a:t>latino</a:t>
            </a:r>
            <a:r>
              <a:rPr lang="en-US" dirty="0"/>
              <a:t> &amp; AA. Most 50% for AA. </a:t>
            </a:r>
          </a:p>
          <a:p>
            <a:endParaRPr lang="en-US" dirty="0"/>
          </a:p>
          <a:p>
            <a:r>
              <a:rPr lang="en-US" dirty="0"/>
              <a:t>Rates by state – nationally &amp; NC</a:t>
            </a:r>
          </a:p>
          <a:p>
            <a:endParaRPr lang="en-US" dirty="0"/>
          </a:p>
          <a:p>
            <a:r>
              <a:rPr lang="en-US" dirty="0"/>
              <a:t>Health impact – separate slide</a:t>
            </a:r>
          </a:p>
          <a:p>
            <a:endParaRPr lang="en-US" dirty="0"/>
          </a:p>
          <a:p>
            <a:r>
              <a:rPr lang="en-US" dirty="0"/>
              <a:t>What about actual treatment components?? Its own slide. </a:t>
            </a:r>
          </a:p>
        </p:txBody>
      </p:sp>
      <p:sp>
        <p:nvSpPr>
          <p:cNvPr id="4" name="Slide Number Placeholder 3"/>
          <p:cNvSpPr>
            <a:spLocks noGrp="1"/>
          </p:cNvSpPr>
          <p:nvPr>
            <p:ph type="sldNum" sz="quarter" idx="10"/>
          </p:nvPr>
        </p:nvSpPr>
        <p:spPr/>
        <p:txBody>
          <a:bodyPr/>
          <a:lstStyle/>
          <a:p>
            <a:fld id="{7A3D54E3-5A74-46AF-AF25-A1BD9FE452D5}" type="slidenum">
              <a:rPr lang="en-US" altLang="en-US" smtClean="0"/>
              <a:pPr/>
              <a:t>7</a:t>
            </a:fld>
            <a:endParaRPr lang="en-US" altLang="en-US"/>
          </a:p>
        </p:txBody>
      </p:sp>
    </p:spTree>
    <p:extLst>
      <p:ext uri="{BB962C8B-B14F-4D97-AF65-F5344CB8AC3E}">
        <p14:creationId xmlns:p14="http://schemas.microsoft.com/office/powerpoint/2010/main" val="1645645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charset="0"/>
                <a:ea typeface="+mn-ea"/>
                <a:cs typeface="+mn-cs"/>
              </a:rPr>
              <a:t>Management of overweight/obesity by documentation of overweight/obesity and degree of overweight/obesity</a:t>
            </a:r>
          </a:p>
          <a:p>
            <a:r>
              <a:rPr lang="en-US" sz="1200" b="0" i="0" kern="1200" dirty="0">
                <a:solidFill>
                  <a:schemeClr val="tx1"/>
                </a:solidFill>
                <a:effectLst/>
                <a:latin typeface="Arial" charset="0"/>
                <a:ea typeface="+mn-ea"/>
                <a:cs typeface="+mn-cs"/>
              </a:rPr>
              <a:t>The light grey bars represent patients without documented overweight/obesity and the dark grey bars represent patients with documented overweight/obesity.</a:t>
            </a:r>
          </a:p>
          <a:p>
            <a:endParaRPr lang="en-US" sz="800" dirty="0"/>
          </a:p>
          <a:p>
            <a:endParaRPr lang="en-US" sz="800" dirty="0"/>
          </a:p>
          <a:p>
            <a:r>
              <a:rPr lang="en-US" sz="800" dirty="0"/>
              <a:t>10. </a:t>
            </a:r>
            <a:r>
              <a:rPr lang="en-US" sz="800" dirty="0" err="1"/>
              <a:t>Bleich</a:t>
            </a:r>
            <a:r>
              <a:rPr lang="en-US" sz="800" dirty="0"/>
              <a:t> SN, Pickett-Blakely O, Cooper LA. Physician practice patterns of obesity diagnosis and weight-related counseling. Patient </a:t>
            </a:r>
            <a:r>
              <a:rPr lang="en-US" sz="800" dirty="0" err="1"/>
              <a:t>Educ</a:t>
            </a:r>
            <a:r>
              <a:rPr lang="en-US" sz="800" dirty="0"/>
              <a:t> </a:t>
            </a:r>
            <a:r>
              <a:rPr lang="en-US" sz="800" dirty="0" err="1"/>
              <a:t>Couns</a:t>
            </a:r>
            <a:r>
              <a:rPr lang="en-US" sz="800" dirty="0"/>
              <a:t>. 2011;82(1):123-129. </a:t>
            </a:r>
          </a:p>
          <a:p>
            <a:r>
              <a:rPr lang="en-US" sz="800" dirty="0"/>
              <a:t>11. Waring ME, Roberts MB, Parker DR, Eaton CB. Documentation and management of overweight and obesity in primary care. J Am Board Fam Med. 2009;22(5):544-552. </a:t>
            </a:r>
          </a:p>
          <a:p>
            <a:r>
              <a:rPr lang="en-US" sz="800" dirty="0"/>
              <a:t>12. </a:t>
            </a:r>
            <a:r>
              <a:rPr lang="en-US" sz="800" dirty="0" err="1"/>
              <a:t>Kraschnewski</a:t>
            </a:r>
            <a:r>
              <a:rPr lang="en-US" sz="800" dirty="0"/>
              <a:t> JL, </a:t>
            </a:r>
            <a:r>
              <a:rPr lang="en-US" sz="800" dirty="0" err="1"/>
              <a:t>Sciamanna</a:t>
            </a:r>
            <a:r>
              <a:rPr lang="en-US" sz="800" dirty="0"/>
              <a:t> CN, Stuckey HL, et al. A silent response to the obesity epidemic: Decline in US physician weight counseling. Med Care. 2013;51(2):186-192. </a:t>
            </a:r>
          </a:p>
        </p:txBody>
      </p:sp>
      <p:sp>
        <p:nvSpPr>
          <p:cNvPr id="4" name="Slide Number Placeholder 3"/>
          <p:cNvSpPr>
            <a:spLocks noGrp="1"/>
          </p:cNvSpPr>
          <p:nvPr>
            <p:ph type="sldNum" sz="quarter" idx="10"/>
          </p:nvPr>
        </p:nvSpPr>
        <p:spPr/>
        <p:txBody>
          <a:bodyPr/>
          <a:lstStyle/>
          <a:p>
            <a:fld id="{7A3D54E3-5A74-46AF-AF25-A1BD9FE452D5}" type="slidenum">
              <a:rPr lang="en-US" altLang="en-US" smtClean="0"/>
              <a:pPr/>
              <a:t>8</a:t>
            </a:fld>
            <a:endParaRPr lang="en-US" altLang="en-US"/>
          </a:p>
        </p:txBody>
      </p:sp>
    </p:spTree>
    <p:extLst>
      <p:ext uri="{BB962C8B-B14F-4D97-AF65-F5344CB8AC3E}">
        <p14:creationId xmlns:p14="http://schemas.microsoft.com/office/powerpoint/2010/main" val="3245095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charset="0"/>
                <a:ea typeface="+mn-ea"/>
                <a:cs typeface="+mn-cs"/>
              </a:rPr>
              <a:t>Management of overweight/obesity by documentation of overweight/obesity and degree of overweight/obesity</a:t>
            </a:r>
          </a:p>
          <a:p>
            <a:r>
              <a:rPr lang="en-US" sz="1200" b="0" i="0" kern="1200" dirty="0">
                <a:solidFill>
                  <a:schemeClr val="tx1"/>
                </a:solidFill>
                <a:effectLst/>
                <a:latin typeface="Arial" charset="0"/>
                <a:ea typeface="+mn-ea"/>
                <a:cs typeface="+mn-cs"/>
              </a:rPr>
              <a:t>The light grey bars represent patients without documented overweight/obesity and the dark grey bars represent patients with documented overweight/obesity.</a:t>
            </a:r>
          </a:p>
          <a:p>
            <a:endParaRPr lang="en-US" sz="800" dirty="0"/>
          </a:p>
          <a:p>
            <a:endParaRPr lang="en-US" sz="800" dirty="0"/>
          </a:p>
          <a:p>
            <a:r>
              <a:rPr lang="en-US" sz="800" dirty="0"/>
              <a:t>10. </a:t>
            </a:r>
            <a:r>
              <a:rPr lang="en-US" sz="800" dirty="0" err="1"/>
              <a:t>Bleich</a:t>
            </a:r>
            <a:r>
              <a:rPr lang="en-US" sz="800" dirty="0"/>
              <a:t> SN, Pickett-Blakely O, Cooper LA. Physician practice patterns of obesity diagnosis and weight-related counseling. Patient </a:t>
            </a:r>
            <a:r>
              <a:rPr lang="en-US" sz="800" dirty="0" err="1"/>
              <a:t>Educ</a:t>
            </a:r>
            <a:r>
              <a:rPr lang="en-US" sz="800" dirty="0"/>
              <a:t> </a:t>
            </a:r>
            <a:r>
              <a:rPr lang="en-US" sz="800" dirty="0" err="1"/>
              <a:t>Couns</a:t>
            </a:r>
            <a:r>
              <a:rPr lang="en-US" sz="800" dirty="0"/>
              <a:t>. 2011;82(1):123-129. </a:t>
            </a:r>
          </a:p>
          <a:p>
            <a:r>
              <a:rPr lang="en-US" sz="800" dirty="0"/>
              <a:t>11. Waring ME, Roberts MB, Parker DR, Eaton CB. Documentation and management of overweight and obesity in primary care. J Am Board Fam Med. 2009;22(5):544-552. </a:t>
            </a:r>
          </a:p>
          <a:p>
            <a:r>
              <a:rPr lang="en-US" sz="800" dirty="0"/>
              <a:t>12. </a:t>
            </a:r>
            <a:r>
              <a:rPr lang="en-US" sz="800" dirty="0" err="1"/>
              <a:t>Kraschnewski</a:t>
            </a:r>
            <a:r>
              <a:rPr lang="en-US" sz="800" dirty="0"/>
              <a:t> JL, </a:t>
            </a:r>
            <a:r>
              <a:rPr lang="en-US" sz="800" dirty="0" err="1"/>
              <a:t>Sciamanna</a:t>
            </a:r>
            <a:r>
              <a:rPr lang="en-US" sz="800" dirty="0"/>
              <a:t> CN, Stuckey HL, et al. A silent response to the obesity epidemic: Decline in US physician weight counseling. Med Care. 2013;51(2):186-192. </a:t>
            </a:r>
          </a:p>
        </p:txBody>
      </p:sp>
      <p:sp>
        <p:nvSpPr>
          <p:cNvPr id="4" name="Slide Number Placeholder 3"/>
          <p:cNvSpPr>
            <a:spLocks noGrp="1"/>
          </p:cNvSpPr>
          <p:nvPr>
            <p:ph type="sldNum" sz="quarter" idx="10"/>
          </p:nvPr>
        </p:nvSpPr>
        <p:spPr/>
        <p:txBody>
          <a:bodyPr/>
          <a:lstStyle/>
          <a:p>
            <a:fld id="{7A3D54E3-5A74-46AF-AF25-A1BD9FE452D5}" type="slidenum">
              <a:rPr lang="en-US" altLang="en-US" smtClean="0"/>
              <a:pPr/>
              <a:t>9</a:t>
            </a:fld>
            <a:endParaRPr lang="en-US" altLang="en-US"/>
          </a:p>
        </p:txBody>
      </p:sp>
    </p:spTree>
    <p:extLst>
      <p:ext uri="{BB962C8B-B14F-4D97-AF65-F5344CB8AC3E}">
        <p14:creationId xmlns:p14="http://schemas.microsoft.com/office/powerpoint/2010/main" val="37590668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2.jpeg"/><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7A0CCD3F-7C76-4BCF-9D4E-9293A6442B4A}" type="slidenum">
              <a:rPr lang="en-US" altLang="en-US" smtClean="0"/>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Object 9"/>
          <p:cNvGraphicFramePr>
            <a:graphicFrameLocks noChangeAspect="1"/>
          </p:cNvGraphicFramePr>
          <p:nvPr userDrawn="1">
            <p:extLst>
              <p:ext uri="{D42A27DB-BD31-4B8C-83A1-F6EECF244321}">
                <p14:modId xmlns:p14="http://schemas.microsoft.com/office/powerpoint/2010/main" val="3200878678"/>
              </p:ext>
            </p:extLst>
          </p:nvPr>
        </p:nvGraphicFramePr>
        <p:xfrm>
          <a:off x="7498080" y="6346190"/>
          <a:ext cx="1645920" cy="502920"/>
        </p:xfrm>
        <a:graphic>
          <a:graphicData uri="http://schemas.openxmlformats.org/presentationml/2006/ole">
            <mc:AlternateContent xmlns:mc="http://schemas.openxmlformats.org/markup-compatibility/2006">
              <mc:Choice xmlns:v="urn:schemas-microsoft-com:vml" Requires="v">
                <p:oleObj spid="_x0000_s59487" name="Acrobat Document" r:id="rId3" imgW="5486400" imgH="1676400" progId="Acrobat.Document.11">
                  <p:embed/>
                </p:oleObj>
              </mc:Choice>
              <mc:Fallback>
                <p:oleObj name="Acrobat Document" r:id="rId3" imgW="5486400" imgH="1676400" progId="Acrobat.Document.11">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8080" y="6346190"/>
                        <a:ext cx="1645920" cy="50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1" name="Picture 6" descr="UNC_SOM_54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0" y="6352604"/>
            <a:ext cx="1475093" cy="496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867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E8887D2-73C1-439F-9AD8-9080499976E3}" type="slidenum">
              <a:rPr lang="en-US" altLang="en-US" smtClean="0"/>
              <a:pPr/>
              <a:t>‹#›</a:t>
            </a:fld>
            <a:endParaRPr lang="en-US" altLang="en-US"/>
          </a:p>
        </p:txBody>
      </p:sp>
    </p:spTree>
    <p:extLst>
      <p:ext uri="{BB962C8B-B14F-4D97-AF65-F5344CB8AC3E}">
        <p14:creationId xmlns:p14="http://schemas.microsoft.com/office/powerpoint/2010/main" val="528940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5E6F4FA-AE82-4D5A-8D5E-D6FCA661D79A}" type="slidenum">
              <a:rPr lang="en-US" altLang="en-US" smtClean="0"/>
              <a:pPr/>
              <a:t>‹#›</a:t>
            </a:fld>
            <a:endParaRPr lang="en-US" altLang="en-US"/>
          </a:p>
        </p:txBody>
      </p:sp>
    </p:spTree>
    <p:extLst>
      <p:ext uri="{BB962C8B-B14F-4D97-AF65-F5344CB8AC3E}">
        <p14:creationId xmlns:p14="http://schemas.microsoft.com/office/powerpoint/2010/main" val="3754017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6EBEB5B-D515-4E27-B287-F1328242420D}" type="slidenum">
              <a:rPr lang="en-US" altLang="en-US" smtClean="0"/>
              <a:pPr/>
              <a:t>‹#›</a:t>
            </a:fld>
            <a:endParaRPr lang="en-US" altLang="en-US"/>
          </a:p>
        </p:txBody>
      </p:sp>
    </p:spTree>
    <p:extLst>
      <p:ext uri="{BB962C8B-B14F-4D97-AF65-F5344CB8AC3E}">
        <p14:creationId xmlns:p14="http://schemas.microsoft.com/office/powerpoint/2010/main" val="3385536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1313921-4549-40B7-88BA-3DDB5C8319F6}" type="slidenum">
              <a:rPr lang="en-US" altLang="en-US" smtClean="0"/>
              <a:pPr/>
              <a:t>‹#›</a:t>
            </a:fld>
            <a:endParaRPr lang="en-US" altLang="en-US"/>
          </a:p>
        </p:txBody>
      </p:sp>
    </p:spTree>
    <p:extLst>
      <p:ext uri="{BB962C8B-B14F-4D97-AF65-F5344CB8AC3E}">
        <p14:creationId xmlns:p14="http://schemas.microsoft.com/office/powerpoint/2010/main" val="328968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61C89F1-5FDB-4B2D-B99F-DD412BD782A1}" type="slidenum">
              <a:rPr lang="en-US" altLang="en-US" smtClean="0"/>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0302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BA66CEDC-94C3-4C24-A202-62416CE8873A}" type="slidenum">
              <a:rPr lang="en-US" altLang="en-US" smtClean="0"/>
              <a:pPr/>
              <a:t>‹#›</a:t>
            </a:fld>
            <a:endParaRPr lang="en-US" altLang="en-US"/>
          </a:p>
        </p:txBody>
      </p:sp>
    </p:spTree>
    <p:extLst>
      <p:ext uri="{BB962C8B-B14F-4D97-AF65-F5344CB8AC3E}">
        <p14:creationId xmlns:p14="http://schemas.microsoft.com/office/powerpoint/2010/main" val="3942711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C2647652-2194-486B-BC8A-617DC53B711A}" type="slidenum">
              <a:rPr lang="en-US" altLang="en-US" smtClean="0"/>
              <a:pPr/>
              <a:t>‹#›</a:t>
            </a:fld>
            <a:endParaRPr lang="en-US" altLang="en-US"/>
          </a:p>
        </p:txBody>
      </p:sp>
    </p:spTree>
    <p:extLst>
      <p:ext uri="{BB962C8B-B14F-4D97-AF65-F5344CB8AC3E}">
        <p14:creationId xmlns:p14="http://schemas.microsoft.com/office/powerpoint/2010/main" val="1514685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B6CE547-E054-49B9-88CC-8B567C6B072C}" type="slidenum">
              <a:rPr lang="en-US" altLang="en-US" smtClean="0"/>
              <a:pPr/>
              <a:t>‹#›</a:t>
            </a:fld>
            <a:endParaRPr lang="en-US" altLang="en-US"/>
          </a:p>
        </p:txBody>
      </p:sp>
    </p:spTree>
    <p:extLst>
      <p:ext uri="{BB962C8B-B14F-4D97-AF65-F5344CB8AC3E}">
        <p14:creationId xmlns:p14="http://schemas.microsoft.com/office/powerpoint/2010/main" val="4255806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9" name="Slide Number Placeholder 8"/>
          <p:cNvSpPr>
            <a:spLocks noGrp="1"/>
          </p:cNvSpPr>
          <p:nvPr>
            <p:ph type="sldNum" sz="quarter" idx="12"/>
          </p:nvPr>
        </p:nvSpPr>
        <p:spPr/>
        <p:txBody>
          <a:bodyPr/>
          <a:lstStyle/>
          <a:p>
            <a:fld id="{216451F0-7245-411D-88A0-BC83944079FA}" type="slidenum">
              <a:rPr lang="en-US" altLang="en-US" smtClean="0"/>
              <a:pPr/>
              <a:t>‹#›</a:t>
            </a:fld>
            <a:endParaRPr lang="en-US" altLang="en-US"/>
          </a:p>
        </p:txBody>
      </p:sp>
    </p:spTree>
    <p:extLst>
      <p:ext uri="{BB962C8B-B14F-4D97-AF65-F5344CB8AC3E}">
        <p14:creationId xmlns:p14="http://schemas.microsoft.com/office/powerpoint/2010/main" val="2664451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FE24F6A-724B-41A0-ABDB-B5940B584054}" type="slidenum">
              <a:rPr lang="en-US" altLang="en-US" smtClean="0"/>
              <a:pPr/>
              <a:t>‹#›</a:t>
            </a:fld>
            <a:endParaRPr lang="en-US" altLang="en-US"/>
          </a:p>
        </p:txBody>
      </p:sp>
    </p:spTree>
    <p:extLst>
      <p:ext uri="{BB962C8B-B14F-4D97-AF65-F5344CB8AC3E}">
        <p14:creationId xmlns:p14="http://schemas.microsoft.com/office/powerpoint/2010/main" val="110293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8FEBC39B-2716-456C-B1C7-E3CE9D6357FC}" type="slidenum">
              <a:rPr lang="en-US" altLang="en-US" smtClean="0"/>
              <a:pPr/>
              <a:t>‹#›</a:t>
            </a:fld>
            <a:endParaRPr lang="en-US" altLang="en-US"/>
          </a:p>
        </p:txBody>
      </p:sp>
    </p:spTree>
    <p:extLst>
      <p:ext uri="{BB962C8B-B14F-4D97-AF65-F5344CB8AC3E}">
        <p14:creationId xmlns:p14="http://schemas.microsoft.com/office/powerpoint/2010/main" val="3768612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06EBEB5B-D515-4E27-B287-F1328242420D}" type="slidenum">
              <a:rPr lang="en-US" altLang="en-US" smtClean="0"/>
              <a:pPr/>
              <a:t>‹#›</a:t>
            </a:fld>
            <a:endParaRPr lang="en-US" alt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3937482"/>
      </p:ext>
    </p:extLst>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 id="2147484190" r:id="rId12"/>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eg"/><Relationship Id="rId7" Type="http://schemas.openxmlformats.org/officeDocument/2006/relationships/image" Target="../media/image21.jp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www.nwcr.ws/research/"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hsph.harvard.edu/nutritionsource/healthy-eating-plate/" TargetMode="External"/><Relationship Id="rId2" Type="http://schemas.openxmlformats.org/officeDocument/2006/relationships/hyperlink" Target="http://hpdp.unc.edu/research/medsouth/" TargetMode="Externa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3" Type="http://schemas.openxmlformats.org/officeDocument/2006/relationships/hyperlink" Target="mailto:laurel@unc.edu"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hyperlink" Target="https://www.med.unc.edu/fammed/weightmanagemen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Rectangle 4"/>
          <p:cNvSpPr>
            <a:spLocks noGrp="1" noChangeArrowheads="1"/>
          </p:cNvSpPr>
          <p:nvPr>
            <p:ph type="ctrTitle"/>
          </p:nvPr>
        </p:nvSpPr>
        <p:spPr>
          <a:xfrm>
            <a:off x="685800" y="990600"/>
            <a:ext cx="7772400" cy="1828800"/>
          </a:xfrm>
        </p:spPr>
        <p:txBody>
          <a:bodyPr>
            <a:normAutofit fontScale="90000"/>
          </a:bodyPr>
          <a:lstStyle/>
          <a:p>
            <a:pPr>
              <a:defRPr/>
            </a:pPr>
            <a:r>
              <a:rPr lang="en-US" sz="4800" dirty="0">
                <a:solidFill>
                  <a:srgbClr val="4F4F4F"/>
                </a:solidFill>
                <a:latin typeface="Open Sans"/>
              </a:rPr>
              <a:t>Intensive Behavioral Interventions to Help Obese Patients Lose Weight</a:t>
            </a:r>
            <a:endParaRPr sz="4800" b="1" dirty="0">
              <a:effectLst>
                <a:outerShdw blurRad="38100" dist="38100" dir="2700000" algn="tl">
                  <a:srgbClr val="000000">
                    <a:alpha val="43137"/>
                  </a:srgbClr>
                </a:outerShdw>
              </a:effectLst>
            </a:endParaRPr>
          </a:p>
        </p:txBody>
      </p:sp>
      <p:sp>
        <p:nvSpPr>
          <p:cNvPr id="89093" name="Rectangle 5"/>
          <p:cNvSpPr>
            <a:spLocks noGrp="1" noChangeArrowheads="1"/>
          </p:cNvSpPr>
          <p:nvPr>
            <p:ph type="subTitle" idx="1"/>
          </p:nvPr>
        </p:nvSpPr>
        <p:spPr>
          <a:xfrm>
            <a:off x="876300" y="4572000"/>
            <a:ext cx="7391400" cy="1447800"/>
          </a:xfrm>
        </p:spPr>
        <p:txBody>
          <a:bodyPr>
            <a:normAutofit fontScale="55000" lnSpcReduction="20000"/>
          </a:bodyPr>
          <a:lstStyle/>
          <a:p>
            <a:pPr eaLnBrk="1" fontAlgn="auto" hangingPunct="1">
              <a:spcBef>
                <a:spcPts val="580"/>
              </a:spcBef>
              <a:spcAft>
                <a:spcPts val="0"/>
              </a:spcAft>
              <a:buFont typeface="Wingdings 2"/>
              <a:buNone/>
              <a:defRPr/>
            </a:pPr>
            <a:r>
              <a:rPr lang="en-US" sz="4800" spc="-50" dirty="0">
                <a:solidFill>
                  <a:srgbClr val="4F4F4F"/>
                </a:solidFill>
                <a:latin typeface="Open Sans"/>
                <a:ea typeface="+mj-ea"/>
                <a:cs typeface="+mj-cs"/>
              </a:rPr>
              <a:t>Laurel Sisler, LCSW, LCAS, CTTS</a:t>
            </a:r>
          </a:p>
          <a:p>
            <a:pPr eaLnBrk="1" fontAlgn="auto" hangingPunct="1">
              <a:spcBef>
                <a:spcPts val="580"/>
              </a:spcBef>
              <a:spcAft>
                <a:spcPts val="0"/>
              </a:spcAft>
              <a:buFont typeface="Wingdings 2"/>
              <a:buNone/>
              <a:defRPr/>
            </a:pPr>
            <a:r>
              <a:rPr lang="en-US" sz="4800" spc="-50" dirty="0">
                <a:solidFill>
                  <a:srgbClr val="4F4F4F"/>
                </a:solidFill>
                <a:latin typeface="Open Sans"/>
                <a:ea typeface="+mj-ea"/>
                <a:cs typeface="+mj-cs"/>
              </a:rPr>
              <a:t>Adam Goldstein, MD, MPH</a:t>
            </a:r>
          </a:p>
          <a:p>
            <a:pPr eaLnBrk="1" fontAlgn="auto" hangingPunct="1">
              <a:spcBef>
                <a:spcPts val="580"/>
              </a:spcBef>
              <a:spcAft>
                <a:spcPts val="0"/>
              </a:spcAft>
              <a:buFont typeface="Wingdings 2"/>
              <a:buNone/>
              <a:defRPr/>
            </a:pPr>
            <a:endParaRPr lang="en-US" sz="4800" spc="-50" dirty="0">
              <a:solidFill>
                <a:srgbClr val="4F4F4F"/>
              </a:solidFill>
              <a:latin typeface="Open Sans"/>
              <a:ea typeface="+mj-ea"/>
              <a:cs typeface="+mj-cs"/>
            </a:endParaRPr>
          </a:p>
          <a:p>
            <a:pPr eaLnBrk="1" fontAlgn="auto" hangingPunct="1">
              <a:spcBef>
                <a:spcPts val="580"/>
              </a:spcBef>
              <a:spcAft>
                <a:spcPts val="0"/>
              </a:spcAft>
              <a:buFont typeface="Wingdings 2"/>
              <a:buNone/>
              <a:defRPr/>
            </a:pPr>
            <a:r>
              <a:rPr lang="en-US" sz="4800" spc="-50" dirty="0">
                <a:solidFill>
                  <a:srgbClr val="4F4F4F"/>
                </a:solidFill>
                <a:latin typeface="Open Sans"/>
                <a:ea typeface="+mj-ea"/>
                <a:cs typeface="+mj-cs"/>
              </a:rPr>
              <a:t>UNC WEIGHT MANAGEMENT Program</a:t>
            </a:r>
          </a:p>
          <a:p>
            <a:pPr eaLnBrk="1" fontAlgn="auto" hangingPunct="1">
              <a:spcBef>
                <a:spcPts val="580"/>
              </a:spcBef>
              <a:spcAft>
                <a:spcPts val="0"/>
              </a:spcAft>
              <a:buFont typeface="Wingdings 2"/>
              <a:buNone/>
              <a:defRPr/>
            </a:pPr>
            <a:endParaRPr lang="en-US" sz="2800" dirty="0"/>
          </a:p>
        </p:txBody>
      </p:sp>
      <p:sp>
        <p:nvSpPr>
          <p:cNvPr id="6149"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eaLnBrk="0" hangingPunct="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eaLnBrk="0" hangingPunct="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eaLnBrk="0" hangingPunct="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endParaRPr lang="en-US" altLang="en-US" sz="1800">
              <a:latin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3743" y="6324600"/>
            <a:ext cx="3078486" cy="533399"/>
          </a:xfrm>
          <a:prstGeom prst="rect">
            <a:avLst/>
          </a:prstGeom>
          <a:solidFill>
            <a:schemeClr val="bg1"/>
          </a:solidFill>
          <a:ln>
            <a:solidFill>
              <a:schemeClr val="accent1"/>
            </a:solid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18837"/>
            <a:ext cx="7543800" cy="1185790"/>
          </a:xfrm>
        </p:spPr>
        <p:txBody>
          <a:bodyPr/>
          <a:lstStyle/>
          <a:p>
            <a:r>
              <a:rPr lang="en-US" dirty="0"/>
              <a:t>What works?</a:t>
            </a:r>
          </a:p>
        </p:txBody>
      </p:sp>
      <p:sp>
        <p:nvSpPr>
          <p:cNvPr id="7" name="TextBox 6"/>
          <p:cNvSpPr txBox="1"/>
          <p:nvPr/>
        </p:nvSpPr>
        <p:spPr>
          <a:xfrm>
            <a:off x="838200" y="5198897"/>
            <a:ext cx="7543800" cy="646331"/>
          </a:xfrm>
          <a:prstGeom prst="rect">
            <a:avLst/>
          </a:prstGeom>
          <a:noFill/>
        </p:spPr>
        <p:txBody>
          <a:bodyPr wrap="square" rtlCol="0">
            <a:spAutoFit/>
          </a:bodyPr>
          <a:lstStyle/>
          <a:p>
            <a:pPr algn="ctr"/>
            <a:r>
              <a:rPr lang="en-US" dirty="0"/>
              <a:t>SELF-HELP: 45% of National Weight Control Registry participants lost weight without program or professional help</a:t>
            </a:r>
          </a:p>
        </p:txBody>
      </p:sp>
      <p:sp>
        <p:nvSpPr>
          <p:cNvPr id="8" name="TextBox 7"/>
          <p:cNvSpPr txBox="1"/>
          <p:nvPr/>
        </p:nvSpPr>
        <p:spPr>
          <a:xfrm>
            <a:off x="1752600" y="4316623"/>
            <a:ext cx="5672744" cy="646331"/>
          </a:xfrm>
          <a:prstGeom prst="rect">
            <a:avLst/>
          </a:prstGeom>
          <a:noFill/>
        </p:spPr>
        <p:txBody>
          <a:bodyPr wrap="square" rtlCol="0">
            <a:spAutoFit/>
          </a:bodyPr>
          <a:lstStyle/>
          <a:p>
            <a:pPr algn="ctr"/>
            <a:r>
              <a:rPr lang="en-US" dirty="0"/>
              <a:t>PROFESSIONAL-LED LIFESTYLE INTERVENTION: Many different models proven effective</a:t>
            </a:r>
          </a:p>
        </p:txBody>
      </p:sp>
      <p:sp>
        <p:nvSpPr>
          <p:cNvPr id="9" name="TextBox 8"/>
          <p:cNvSpPr txBox="1"/>
          <p:nvPr/>
        </p:nvSpPr>
        <p:spPr>
          <a:xfrm>
            <a:off x="1810607" y="3434349"/>
            <a:ext cx="5638800" cy="646331"/>
          </a:xfrm>
          <a:prstGeom prst="rect">
            <a:avLst/>
          </a:prstGeom>
          <a:noFill/>
        </p:spPr>
        <p:txBody>
          <a:bodyPr wrap="square" rtlCol="0">
            <a:spAutoFit/>
          </a:bodyPr>
          <a:lstStyle/>
          <a:p>
            <a:pPr algn="ctr"/>
            <a:r>
              <a:rPr lang="en-US" dirty="0"/>
              <a:t>WEIGHT MANAGEMENT MEDICATIONS: </a:t>
            </a:r>
          </a:p>
          <a:p>
            <a:pPr algn="ctr"/>
            <a:r>
              <a:rPr lang="en-US" dirty="0"/>
              <a:t>Underutilized. Many patients w/ obesity could benefit. </a:t>
            </a:r>
          </a:p>
        </p:txBody>
      </p:sp>
      <p:sp>
        <p:nvSpPr>
          <p:cNvPr id="10" name="TextBox 9"/>
          <p:cNvSpPr txBox="1"/>
          <p:nvPr/>
        </p:nvSpPr>
        <p:spPr>
          <a:xfrm>
            <a:off x="2590800" y="1998077"/>
            <a:ext cx="4038600" cy="1200329"/>
          </a:xfrm>
          <a:prstGeom prst="rect">
            <a:avLst/>
          </a:prstGeom>
          <a:noFill/>
        </p:spPr>
        <p:txBody>
          <a:bodyPr wrap="square" rtlCol="0">
            <a:spAutoFit/>
          </a:bodyPr>
          <a:lstStyle/>
          <a:p>
            <a:pPr algn="ctr"/>
            <a:r>
              <a:rPr lang="en-US" dirty="0"/>
              <a:t>WEIGHT LOSS SURGERY: </a:t>
            </a:r>
          </a:p>
          <a:p>
            <a:pPr algn="ctr"/>
            <a:r>
              <a:rPr lang="en-US" dirty="0"/>
              <a:t>Most significant &amp; sustained health improvements. Underutilized. Relatively low-risk surgery. </a:t>
            </a:r>
          </a:p>
        </p:txBody>
      </p:sp>
      <p:sp>
        <p:nvSpPr>
          <p:cNvPr id="11" name="Rectangle 10"/>
          <p:cNvSpPr/>
          <p:nvPr/>
        </p:nvSpPr>
        <p:spPr>
          <a:xfrm>
            <a:off x="1600200" y="4191000"/>
            <a:ext cx="6096000" cy="914400"/>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a:off x="-228600" y="32084"/>
            <a:ext cx="9677400" cy="5849239"/>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FC6281B-7FC1-4375-8812-E0373A11E5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2715" y="580465"/>
            <a:ext cx="966485" cy="1058531"/>
          </a:xfrm>
          <a:prstGeom prst="rect">
            <a:avLst/>
          </a:prstGeom>
        </p:spPr>
      </p:pic>
    </p:spTree>
    <p:extLst>
      <p:ext uri="{BB962C8B-B14F-4D97-AF65-F5344CB8AC3E}">
        <p14:creationId xmlns:p14="http://schemas.microsoft.com/office/powerpoint/2010/main" val="163381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2960" y="286604"/>
            <a:ext cx="7543800" cy="1195563"/>
          </a:xfrm>
        </p:spPr>
        <p:txBody>
          <a:bodyPr/>
          <a:lstStyle/>
          <a:p>
            <a:r>
              <a:rPr lang="en-US" dirty="0"/>
              <a:t>What works?</a:t>
            </a:r>
          </a:p>
        </p:txBody>
      </p:sp>
      <p:pic>
        <p:nvPicPr>
          <p:cNvPr id="63494" name="Picture 6" descr="Image result for atki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742" y="1878806"/>
            <a:ext cx="1527810" cy="1527810"/>
          </a:xfrm>
          <a:prstGeom prst="rect">
            <a:avLst/>
          </a:prstGeom>
          <a:noFill/>
          <a:extLst>
            <a:ext uri="{909E8E84-426E-40DD-AFC4-6F175D3DCCD1}">
              <a14:hiddenFill xmlns:a14="http://schemas.microsoft.com/office/drawing/2010/main">
                <a:solidFill>
                  <a:srgbClr val="FFFFFF"/>
                </a:solidFill>
              </a14:hiddenFill>
            </a:ext>
          </a:extLst>
        </p:spPr>
      </p:pic>
      <p:pic>
        <p:nvPicPr>
          <p:cNvPr id="63496" name="Picture 8" descr="Image result for weight watch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0093" y="2258595"/>
            <a:ext cx="2153108" cy="9161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B03096C-14BC-4483-9596-F176CE85EA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2400" y="4218159"/>
            <a:ext cx="1700758" cy="1700758"/>
          </a:xfrm>
          <a:prstGeom prst="rect">
            <a:avLst/>
          </a:prstGeom>
        </p:spPr>
      </p:pic>
      <p:pic>
        <p:nvPicPr>
          <p:cNvPr id="12" name="Picture 11">
            <a:extLst>
              <a:ext uri="{FF2B5EF4-FFF2-40B4-BE49-F238E27FC236}">
                <a16:creationId xmlns:a16="http://schemas.microsoft.com/office/drawing/2014/main" id="{0BAE1648-5772-49A3-BB7C-3E2C3E61E25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7223" y="1878806"/>
            <a:ext cx="2023427" cy="1942490"/>
          </a:xfrm>
          <a:prstGeom prst="rect">
            <a:avLst/>
          </a:prstGeom>
        </p:spPr>
      </p:pic>
      <p:pic>
        <p:nvPicPr>
          <p:cNvPr id="14" name="Picture 13">
            <a:extLst>
              <a:ext uri="{FF2B5EF4-FFF2-40B4-BE49-F238E27FC236}">
                <a16:creationId xmlns:a16="http://schemas.microsoft.com/office/drawing/2014/main" id="{FD3D9427-E428-41C3-96F8-EFC28173CDF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600" y="4136903"/>
            <a:ext cx="2442210" cy="1812578"/>
          </a:xfrm>
          <a:prstGeom prst="rect">
            <a:avLst/>
          </a:prstGeom>
        </p:spPr>
      </p:pic>
      <p:pic>
        <p:nvPicPr>
          <p:cNvPr id="16" name="Picture 15">
            <a:extLst>
              <a:ext uri="{FF2B5EF4-FFF2-40B4-BE49-F238E27FC236}">
                <a16:creationId xmlns:a16="http://schemas.microsoft.com/office/drawing/2014/main" id="{F9961379-5F0C-46E7-B8CD-67429AD2ED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58953" y="1936705"/>
            <a:ext cx="2000250" cy="1885950"/>
          </a:xfrm>
          <a:prstGeom prst="rect">
            <a:avLst/>
          </a:prstGeom>
        </p:spPr>
      </p:pic>
      <p:pic>
        <p:nvPicPr>
          <p:cNvPr id="18" name="Picture 17">
            <a:extLst>
              <a:ext uri="{FF2B5EF4-FFF2-40B4-BE49-F238E27FC236}">
                <a16:creationId xmlns:a16="http://schemas.microsoft.com/office/drawing/2014/main" id="{A8B1767D-B380-4255-9B34-C78D06B1C9A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63987" y="4192396"/>
            <a:ext cx="2828831" cy="1886997"/>
          </a:xfrm>
          <a:prstGeom prst="rect">
            <a:avLst/>
          </a:prstGeom>
        </p:spPr>
      </p:pic>
    </p:spTree>
    <p:extLst>
      <p:ext uri="{BB962C8B-B14F-4D97-AF65-F5344CB8AC3E}">
        <p14:creationId xmlns:p14="http://schemas.microsoft.com/office/powerpoint/2010/main" val="32651273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685801"/>
            <a:ext cx="7543800" cy="914400"/>
          </a:xfrm>
        </p:spPr>
        <p:txBody>
          <a:bodyPr>
            <a:normAutofit/>
          </a:bodyPr>
          <a:lstStyle/>
          <a:p>
            <a:r>
              <a:rPr lang="en-US" sz="4400" dirty="0" smtClean="0"/>
              <a:t>Setting Expectations</a:t>
            </a:r>
            <a:endParaRPr lang="en-US" sz="4400" dirty="0"/>
          </a:p>
        </p:txBody>
      </p:sp>
      <p:sp>
        <p:nvSpPr>
          <p:cNvPr id="3" name="Content Placeholder 2"/>
          <p:cNvSpPr>
            <a:spLocks noGrp="1"/>
          </p:cNvSpPr>
          <p:nvPr>
            <p:ph idx="1"/>
          </p:nvPr>
        </p:nvSpPr>
        <p:spPr>
          <a:xfrm>
            <a:off x="609601" y="1845734"/>
            <a:ext cx="8001000" cy="4023360"/>
          </a:xfrm>
        </p:spPr>
        <p:txBody>
          <a:bodyPr>
            <a:normAutofit/>
          </a:bodyPr>
          <a:lstStyle/>
          <a:p>
            <a:pPr marL="0" indent="0">
              <a:buNone/>
            </a:pPr>
            <a:r>
              <a:rPr lang="en-US" sz="2800" dirty="0" smtClean="0"/>
              <a:t>Behavioral intervention: </a:t>
            </a:r>
          </a:p>
          <a:p>
            <a:pPr marL="0" indent="0">
              <a:buNone/>
            </a:pPr>
            <a:r>
              <a:rPr lang="en-US" sz="2800" dirty="0"/>
              <a:t>	</a:t>
            </a:r>
            <a:r>
              <a:rPr lang="en-US" sz="2800" dirty="0" smtClean="0"/>
              <a:t>Initial </a:t>
            </a:r>
            <a:r>
              <a:rPr lang="en-US" sz="2800" dirty="0"/>
              <a:t>weight loss goal of 5 </a:t>
            </a:r>
            <a:r>
              <a:rPr lang="en-US" sz="2800" dirty="0" smtClean="0"/>
              <a:t>-10% typical</a:t>
            </a:r>
            <a:endParaRPr lang="en-US" sz="2800" dirty="0"/>
          </a:p>
          <a:p>
            <a:pPr marL="0" indent="0">
              <a:buNone/>
            </a:pPr>
            <a:r>
              <a:rPr lang="en-US" sz="2800" dirty="0" smtClean="0"/>
              <a:t>Pharmacologic </a:t>
            </a:r>
            <a:r>
              <a:rPr lang="en-US" sz="2800" dirty="0"/>
              <a:t>therapy </a:t>
            </a:r>
            <a:r>
              <a:rPr lang="en-US" sz="2800" dirty="0" smtClean="0"/>
              <a:t>+ behavioral therapy: </a:t>
            </a:r>
          </a:p>
          <a:p>
            <a:pPr marL="0" indent="0">
              <a:buNone/>
            </a:pPr>
            <a:r>
              <a:rPr lang="en-US" sz="2800" dirty="0" smtClean="0"/>
              <a:t>	10 </a:t>
            </a:r>
            <a:r>
              <a:rPr lang="en-US" sz="2800" dirty="0"/>
              <a:t>- 15% </a:t>
            </a:r>
            <a:r>
              <a:rPr lang="en-US" sz="2800" dirty="0" smtClean="0"/>
              <a:t>is </a:t>
            </a:r>
            <a:r>
              <a:rPr lang="en-US" sz="2800" dirty="0"/>
              <a:t>a very good response</a:t>
            </a:r>
          </a:p>
          <a:p>
            <a:pPr marL="0" indent="0">
              <a:buNone/>
            </a:pPr>
            <a:r>
              <a:rPr lang="en-US" sz="2800" u="sng" dirty="0"/>
              <a:t>Weight loss &gt; 15% is considered excellent response</a:t>
            </a:r>
            <a:endParaRPr lang="en-US" sz="2500" u="sng" dirty="0"/>
          </a:p>
        </p:txBody>
      </p:sp>
      <p:pic>
        <p:nvPicPr>
          <p:cNvPr id="5" name="Picture 4">
            <a:extLst>
              <a:ext uri="{FF2B5EF4-FFF2-40B4-BE49-F238E27FC236}">
                <a16:creationId xmlns:a16="http://schemas.microsoft.com/office/drawing/2014/main" id="{A482652A-E922-4A2D-8A8D-88C42448A7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5051" y="4724400"/>
            <a:ext cx="2379617" cy="1633071"/>
          </a:xfrm>
          <a:prstGeom prst="rect">
            <a:avLst/>
          </a:prstGeom>
        </p:spPr>
      </p:pic>
    </p:spTree>
    <p:extLst>
      <p:ext uri="{BB962C8B-B14F-4D97-AF65-F5344CB8AC3E}">
        <p14:creationId xmlns:p14="http://schemas.microsoft.com/office/powerpoint/2010/main" val="1413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works?</a:t>
            </a:r>
            <a:endParaRPr lang="en-US" dirty="0"/>
          </a:p>
        </p:txBody>
      </p:sp>
      <p:sp>
        <p:nvSpPr>
          <p:cNvPr id="3" name="Content Placeholder 2"/>
          <p:cNvSpPr>
            <a:spLocks noGrp="1"/>
          </p:cNvSpPr>
          <p:nvPr>
            <p:ph idx="1"/>
          </p:nvPr>
        </p:nvSpPr>
        <p:spPr/>
        <p:txBody>
          <a:bodyPr>
            <a:normAutofit/>
          </a:bodyPr>
          <a:lstStyle/>
          <a:p>
            <a:r>
              <a:rPr lang="en-US" b="1" dirty="0" smtClean="0"/>
              <a:t>USPSTF Grade B recommendation: </a:t>
            </a:r>
            <a:r>
              <a:rPr lang="en-US" dirty="0"/>
              <a:t>screen all adult patients for obesity and offer </a:t>
            </a:r>
            <a:r>
              <a:rPr lang="en-US" u="sng" dirty="0"/>
              <a:t>intensive</a:t>
            </a:r>
            <a:r>
              <a:rPr lang="en-US" dirty="0"/>
              <a:t> counseling and behavioral </a:t>
            </a:r>
            <a:r>
              <a:rPr lang="en-US" dirty="0" smtClean="0"/>
              <a:t>interventions</a:t>
            </a:r>
          </a:p>
          <a:p>
            <a:r>
              <a:rPr lang="en-US" dirty="0" smtClean="0"/>
              <a:t>CMS definition of </a:t>
            </a:r>
            <a:r>
              <a:rPr lang="en-US" u="sng" dirty="0" smtClean="0"/>
              <a:t>intensive</a:t>
            </a:r>
            <a:r>
              <a:rPr lang="en-US" dirty="0" smtClean="0"/>
              <a:t> behavioral therapy for obesity:  </a:t>
            </a:r>
          </a:p>
          <a:p>
            <a:r>
              <a:rPr lang="en-US" dirty="0" smtClean="0"/>
              <a:t>- Weekly visits for Month 1;</a:t>
            </a:r>
          </a:p>
          <a:p>
            <a:r>
              <a:rPr lang="en-US" dirty="0" smtClean="0"/>
              <a:t>- Biweekly visits for months 2-6;</a:t>
            </a:r>
          </a:p>
          <a:p>
            <a:r>
              <a:rPr lang="en-US" dirty="0" smtClean="0"/>
              <a:t>- Monthly visits for months 7-12</a:t>
            </a:r>
            <a:endParaRPr lang="en-US" dirty="0"/>
          </a:p>
          <a:p>
            <a:pPr marL="0" indent="0">
              <a:buNone/>
            </a:pPr>
            <a:r>
              <a:rPr lang="en-US" dirty="0" smtClean="0"/>
              <a:t>Coding: G0447 if spend &gt;15 minutes counseling		</a:t>
            </a:r>
          </a:p>
          <a:p>
            <a:pPr marL="0" indent="0">
              <a:buNone/>
            </a:pPr>
            <a:r>
              <a:rPr lang="en-US" dirty="0" smtClean="0"/>
              <a:t>5A’s model</a:t>
            </a:r>
          </a:p>
        </p:txBody>
      </p:sp>
      <p:sp>
        <p:nvSpPr>
          <p:cNvPr id="4" name="TextBox 3"/>
          <p:cNvSpPr txBox="1"/>
          <p:nvPr/>
        </p:nvSpPr>
        <p:spPr>
          <a:xfrm>
            <a:off x="5943600" y="3200400"/>
            <a:ext cx="2667000" cy="646331"/>
          </a:xfrm>
          <a:prstGeom prst="rect">
            <a:avLst/>
          </a:prstGeom>
          <a:noFill/>
          <a:ln w="50800">
            <a:solidFill>
              <a:srgbClr val="C00000"/>
            </a:solidFill>
          </a:ln>
        </p:spPr>
        <p:txBody>
          <a:bodyPr wrap="square" rtlCol="0">
            <a:spAutoFit/>
          </a:bodyPr>
          <a:lstStyle/>
          <a:p>
            <a:r>
              <a:rPr lang="en-US" dirty="0" smtClean="0"/>
              <a:t>BOTTOM LINE: </a:t>
            </a:r>
          </a:p>
          <a:p>
            <a:r>
              <a:rPr lang="en-US" dirty="0" smtClean="0"/>
              <a:t>At least monthly visits</a:t>
            </a:r>
            <a:endParaRPr lang="en-US" dirty="0"/>
          </a:p>
        </p:txBody>
      </p:sp>
      <p:sp>
        <p:nvSpPr>
          <p:cNvPr id="5" name="TextBox 4"/>
          <p:cNvSpPr txBox="1"/>
          <p:nvPr/>
        </p:nvSpPr>
        <p:spPr>
          <a:xfrm>
            <a:off x="685800" y="6400800"/>
            <a:ext cx="7680960" cy="677108"/>
          </a:xfrm>
          <a:prstGeom prst="rect">
            <a:avLst/>
          </a:prstGeom>
          <a:noFill/>
        </p:spPr>
        <p:txBody>
          <a:bodyPr wrap="square" rtlCol="0">
            <a:spAutoFit/>
          </a:bodyPr>
          <a:lstStyle/>
          <a:p>
            <a:r>
              <a:rPr lang="en-US" sz="1000" i="1" dirty="0">
                <a:solidFill>
                  <a:schemeClr val="bg1"/>
                </a:solidFill>
              </a:rPr>
              <a:t>Preventive Services Task Force. Screening for obesity in adults: recommendations and rationale. Ann Intern Med 2003;139:930-932</a:t>
            </a:r>
          </a:p>
          <a:p>
            <a:r>
              <a:rPr lang="en-US" sz="1000" i="1" dirty="0">
                <a:solidFill>
                  <a:schemeClr val="bg1"/>
                </a:solidFill>
              </a:rPr>
              <a:t>CMS Decision Memo for Intensive Behavioral Therapy for Obesity (CAG-00423N)</a:t>
            </a:r>
          </a:p>
          <a:p>
            <a:endParaRPr lang="en-US" dirty="0"/>
          </a:p>
        </p:txBody>
      </p:sp>
    </p:spTree>
    <p:extLst>
      <p:ext uri="{BB962C8B-B14F-4D97-AF65-F5344CB8AC3E}">
        <p14:creationId xmlns:p14="http://schemas.microsoft.com/office/powerpoint/2010/main" val="2601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a 10-20 min office visit…</a:t>
            </a:r>
          </a:p>
        </p:txBody>
      </p:sp>
      <p:sp>
        <p:nvSpPr>
          <p:cNvPr id="3" name="Content Placeholder 2"/>
          <p:cNvSpPr>
            <a:spLocks noGrp="1"/>
          </p:cNvSpPr>
          <p:nvPr>
            <p:ph idx="1"/>
          </p:nvPr>
        </p:nvSpPr>
        <p:spPr>
          <a:xfrm>
            <a:off x="822959" y="1845734"/>
            <a:ext cx="5196841" cy="4023360"/>
          </a:xfrm>
        </p:spPr>
        <p:txBody>
          <a:bodyPr>
            <a:normAutofit/>
          </a:bodyPr>
          <a:lstStyle/>
          <a:p>
            <a:r>
              <a:rPr lang="en-US" sz="2400" b="1" dirty="0"/>
              <a:t>Ask</a:t>
            </a:r>
            <a:r>
              <a:rPr lang="en-US" sz="2400" dirty="0"/>
              <a:t>  - Open-ended, directed</a:t>
            </a:r>
          </a:p>
          <a:p>
            <a:r>
              <a:rPr lang="en-US" sz="2400" i="1" dirty="0"/>
              <a:t>Tell me some of your </a:t>
            </a:r>
            <a:r>
              <a:rPr lang="en-US" sz="2400" i="1" dirty="0" smtClean="0"/>
              <a:t>concerns </a:t>
            </a:r>
            <a:r>
              <a:rPr lang="en-US" sz="2400" i="1" dirty="0"/>
              <a:t>related to your weight…</a:t>
            </a:r>
          </a:p>
          <a:p>
            <a:r>
              <a:rPr lang="en-US" sz="2400" b="1" dirty="0"/>
              <a:t>Advise</a:t>
            </a:r>
            <a:r>
              <a:rPr lang="en-US" sz="2400" dirty="0"/>
              <a:t> </a:t>
            </a:r>
          </a:p>
          <a:p>
            <a:r>
              <a:rPr lang="en-US" sz="2400" b="1" dirty="0"/>
              <a:t>Assess</a:t>
            </a:r>
            <a:r>
              <a:rPr lang="en-US" sz="2400" dirty="0"/>
              <a:t> </a:t>
            </a:r>
          </a:p>
          <a:p>
            <a:r>
              <a:rPr lang="en-US" sz="2400" b="1" dirty="0"/>
              <a:t>Assist</a:t>
            </a:r>
            <a:r>
              <a:rPr lang="en-US" sz="2400" dirty="0"/>
              <a:t> </a:t>
            </a:r>
          </a:p>
          <a:p>
            <a:r>
              <a:rPr lang="en-US" sz="2400" b="1" dirty="0"/>
              <a:t>Arrange</a:t>
            </a:r>
            <a:endParaRPr lang="en-US" sz="2400" dirty="0"/>
          </a:p>
        </p:txBody>
      </p:sp>
      <p:pic>
        <p:nvPicPr>
          <p:cNvPr id="5" name="Picture 4">
            <a:extLst>
              <a:ext uri="{FF2B5EF4-FFF2-40B4-BE49-F238E27FC236}">
                <a16:creationId xmlns:a16="http://schemas.microsoft.com/office/drawing/2014/main" id="{D7566E50-8C02-4CC8-99EF-DD743B0732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2286000"/>
            <a:ext cx="1828800" cy="1828800"/>
          </a:xfrm>
          <a:prstGeom prst="rect">
            <a:avLst/>
          </a:prstGeom>
        </p:spPr>
      </p:pic>
      <p:sp>
        <p:nvSpPr>
          <p:cNvPr id="6" name="TextBox 5"/>
          <p:cNvSpPr txBox="1"/>
          <p:nvPr/>
        </p:nvSpPr>
        <p:spPr>
          <a:xfrm>
            <a:off x="609600" y="6477000"/>
            <a:ext cx="7391400" cy="246221"/>
          </a:xfrm>
          <a:prstGeom prst="rect">
            <a:avLst/>
          </a:prstGeom>
          <a:noFill/>
        </p:spPr>
        <p:txBody>
          <a:bodyPr wrap="square" rtlCol="0">
            <a:spAutoFit/>
          </a:bodyPr>
          <a:lstStyle/>
          <a:p>
            <a:r>
              <a:rPr lang="en-US" sz="1000" dirty="0">
                <a:solidFill>
                  <a:schemeClr val="bg1"/>
                </a:solidFill>
              </a:rPr>
              <a:t>Fitzpatrick </a:t>
            </a:r>
            <a:r>
              <a:rPr lang="en-US" sz="1000" dirty="0" smtClean="0">
                <a:solidFill>
                  <a:schemeClr val="bg1"/>
                </a:solidFill>
              </a:rPr>
              <a:t>et al. An </a:t>
            </a:r>
            <a:r>
              <a:rPr lang="en-US" sz="1000" dirty="0">
                <a:solidFill>
                  <a:schemeClr val="bg1"/>
                </a:solidFill>
              </a:rPr>
              <a:t>Evidence-based Guide for Obesity Treatment in Primary Care. Am J </a:t>
            </a:r>
            <a:r>
              <a:rPr lang="en-US" sz="1000" dirty="0" smtClean="0">
                <a:solidFill>
                  <a:schemeClr val="bg1"/>
                </a:solidFill>
              </a:rPr>
              <a:t>Med. 2016 </a:t>
            </a:r>
            <a:r>
              <a:rPr lang="en-US" sz="1000" dirty="0">
                <a:solidFill>
                  <a:schemeClr val="bg1"/>
                </a:solidFill>
              </a:rPr>
              <a:t>Jan;129(1):115.e1-7. </a:t>
            </a:r>
          </a:p>
        </p:txBody>
      </p:sp>
    </p:spTree>
    <p:extLst>
      <p:ext uri="{BB962C8B-B14F-4D97-AF65-F5344CB8AC3E}">
        <p14:creationId xmlns:p14="http://schemas.microsoft.com/office/powerpoint/2010/main" val="17014709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a 10-20 min office visit…</a:t>
            </a:r>
          </a:p>
        </p:txBody>
      </p:sp>
      <p:sp>
        <p:nvSpPr>
          <p:cNvPr id="3" name="Content Placeholder 2"/>
          <p:cNvSpPr>
            <a:spLocks noGrp="1"/>
          </p:cNvSpPr>
          <p:nvPr>
            <p:ph idx="1"/>
          </p:nvPr>
        </p:nvSpPr>
        <p:spPr>
          <a:xfrm>
            <a:off x="822959" y="1845734"/>
            <a:ext cx="4511041" cy="4023360"/>
          </a:xfrm>
        </p:spPr>
        <p:txBody>
          <a:bodyPr>
            <a:normAutofit lnSpcReduction="10000"/>
          </a:bodyPr>
          <a:lstStyle/>
          <a:p>
            <a:r>
              <a:rPr lang="en-US" dirty="0"/>
              <a:t> </a:t>
            </a:r>
            <a:r>
              <a:rPr lang="en-US" b="1" dirty="0"/>
              <a:t>Ask</a:t>
            </a:r>
            <a:r>
              <a:rPr lang="en-US" dirty="0"/>
              <a:t>  </a:t>
            </a:r>
          </a:p>
          <a:p>
            <a:r>
              <a:rPr lang="en-US" b="1" dirty="0"/>
              <a:t>Advise</a:t>
            </a:r>
            <a:r>
              <a:rPr lang="en-US" dirty="0"/>
              <a:t> - Clear, strong, personalized</a:t>
            </a:r>
          </a:p>
          <a:p>
            <a:r>
              <a:rPr lang="en-US" i="1" dirty="0"/>
              <a:t>Losing 20 </a:t>
            </a:r>
            <a:r>
              <a:rPr lang="en-US" i="1" dirty="0" err="1"/>
              <a:t>lbs</a:t>
            </a:r>
            <a:r>
              <a:rPr lang="en-US" i="1" dirty="0"/>
              <a:t> (or cutting out soda) is the most important thing you can do to control your diabetes. With just this amount of weight loss, you may be able to reduce the amount of medications you take for diabetes and I believe you will feel a lot better. </a:t>
            </a:r>
          </a:p>
          <a:p>
            <a:r>
              <a:rPr lang="en-US" b="1" dirty="0"/>
              <a:t>Assess</a:t>
            </a:r>
            <a:r>
              <a:rPr lang="en-US" dirty="0"/>
              <a:t> </a:t>
            </a:r>
          </a:p>
          <a:p>
            <a:r>
              <a:rPr lang="en-US" b="1" dirty="0"/>
              <a:t>Assist</a:t>
            </a:r>
            <a:r>
              <a:rPr lang="en-US" dirty="0"/>
              <a:t> </a:t>
            </a:r>
          </a:p>
          <a:p>
            <a:r>
              <a:rPr lang="en-US" b="1" dirty="0"/>
              <a:t>Arrange</a:t>
            </a:r>
            <a:endParaRPr lang="en-US" dirty="0"/>
          </a:p>
        </p:txBody>
      </p:sp>
      <p:pic>
        <p:nvPicPr>
          <p:cNvPr id="4" name="Picture 3">
            <a:extLst>
              <a:ext uri="{FF2B5EF4-FFF2-40B4-BE49-F238E27FC236}">
                <a16:creationId xmlns:a16="http://schemas.microsoft.com/office/drawing/2014/main" id="{F9B218B4-03B9-49BF-8B22-2FA81ACABA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2286000"/>
            <a:ext cx="1828800" cy="1828800"/>
          </a:xfrm>
          <a:prstGeom prst="rect">
            <a:avLst/>
          </a:prstGeom>
        </p:spPr>
      </p:pic>
      <p:sp>
        <p:nvSpPr>
          <p:cNvPr id="5" name="TextBox 4"/>
          <p:cNvSpPr txBox="1"/>
          <p:nvPr/>
        </p:nvSpPr>
        <p:spPr>
          <a:xfrm>
            <a:off x="609600" y="6477000"/>
            <a:ext cx="7391400" cy="246221"/>
          </a:xfrm>
          <a:prstGeom prst="rect">
            <a:avLst/>
          </a:prstGeom>
          <a:noFill/>
        </p:spPr>
        <p:txBody>
          <a:bodyPr wrap="square" rtlCol="0">
            <a:spAutoFit/>
          </a:bodyPr>
          <a:lstStyle/>
          <a:p>
            <a:r>
              <a:rPr lang="en-US" sz="1000" dirty="0">
                <a:solidFill>
                  <a:schemeClr val="bg1"/>
                </a:solidFill>
              </a:rPr>
              <a:t>Fitzpatrick </a:t>
            </a:r>
            <a:r>
              <a:rPr lang="en-US" sz="1000" dirty="0" smtClean="0">
                <a:solidFill>
                  <a:schemeClr val="bg1"/>
                </a:solidFill>
              </a:rPr>
              <a:t>et al. An </a:t>
            </a:r>
            <a:r>
              <a:rPr lang="en-US" sz="1000" dirty="0">
                <a:solidFill>
                  <a:schemeClr val="bg1"/>
                </a:solidFill>
              </a:rPr>
              <a:t>Evidence-based Guide for Obesity Treatment in Primary Care. Am J </a:t>
            </a:r>
            <a:r>
              <a:rPr lang="en-US" sz="1000" dirty="0" smtClean="0">
                <a:solidFill>
                  <a:schemeClr val="bg1"/>
                </a:solidFill>
              </a:rPr>
              <a:t>Med. 2016 </a:t>
            </a:r>
            <a:r>
              <a:rPr lang="en-US" sz="1000" dirty="0">
                <a:solidFill>
                  <a:schemeClr val="bg1"/>
                </a:solidFill>
              </a:rPr>
              <a:t>Jan;129(1):115.e1-7. </a:t>
            </a:r>
          </a:p>
        </p:txBody>
      </p:sp>
    </p:spTree>
    <p:extLst>
      <p:ext uri="{BB962C8B-B14F-4D97-AF65-F5344CB8AC3E}">
        <p14:creationId xmlns:p14="http://schemas.microsoft.com/office/powerpoint/2010/main" val="36213556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a 10-20 min office visit…</a:t>
            </a:r>
          </a:p>
        </p:txBody>
      </p:sp>
      <p:sp>
        <p:nvSpPr>
          <p:cNvPr id="3" name="Content Placeholder 2"/>
          <p:cNvSpPr>
            <a:spLocks noGrp="1"/>
          </p:cNvSpPr>
          <p:nvPr>
            <p:ph idx="1"/>
          </p:nvPr>
        </p:nvSpPr>
        <p:spPr>
          <a:xfrm>
            <a:off x="822959" y="1845734"/>
            <a:ext cx="4739641" cy="4023360"/>
          </a:xfrm>
        </p:spPr>
        <p:txBody>
          <a:bodyPr>
            <a:normAutofit/>
          </a:bodyPr>
          <a:lstStyle/>
          <a:p>
            <a:r>
              <a:rPr lang="en-US" dirty="0"/>
              <a:t> </a:t>
            </a:r>
            <a:r>
              <a:rPr lang="en-US" b="1" dirty="0"/>
              <a:t>Ask</a:t>
            </a:r>
            <a:r>
              <a:rPr lang="en-US" dirty="0"/>
              <a:t>  </a:t>
            </a:r>
          </a:p>
          <a:p>
            <a:r>
              <a:rPr lang="en-US" b="1" dirty="0"/>
              <a:t>Advise</a:t>
            </a:r>
            <a:r>
              <a:rPr lang="en-US" dirty="0"/>
              <a:t> </a:t>
            </a:r>
          </a:p>
          <a:p>
            <a:r>
              <a:rPr lang="en-US" b="1" dirty="0"/>
              <a:t>Assess</a:t>
            </a:r>
            <a:r>
              <a:rPr lang="en-US" dirty="0"/>
              <a:t> - shared-decision making to reach treatment goals</a:t>
            </a:r>
          </a:p>
          <a:p>
            <a:r>
              <a:rPr lang="en-US" i="1" dirty="0"/>
              <a:t>What changes are you considering related to your diet or exercise routine?</a:t>
            </a:r>
          </a:p>
          <a:p>
            <a:r>
              <a:rPr lang="en-US" i="1" dirty="0"/>
              <a:t>What have you already been doing to improve your diet?</a:t>
            </a:r>
          </a:p>
          <a:p>
            <a:r>
              <a:rPr lang="en-US" b="1" dirty="0"/>
              <a:t>Assist</a:t>
            </a:r>
            <a:r>
              <a:rPr lang="en-US" dirty="0"/>
              <a:t> </a:t>
            </a:r>
          </a:p>
          <a:p>
            <a:r>
              <a:rPr lang="en-US" b="1" dirty="0"/>
              <a:t>Arrange</a:t>
            </a:r>
            <a:endParaRPr lang="en-US" dirty="0"/>
          </a:p>
        </p:txBody>
      </p:sp>
      <p:pic>
        <p:nvPicPr>
          <p:cNvPr id="4" name="Picture 3">
            <a:extLst>
              <a:ext uri="{FF2B5EF4-FFF2-40B4-BE49-F238E27FC236}">
                <a16:creationId xmlns:a16="http://schemas.microsoft.com/office/drawing/2014/main" id="{F85B133B-2C53-43B7-8582-7F4F207E95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514600"/>
            <a:ext cx="1828800" cy="1828800"/>
          </a:xfrm>
          <a:prstGeom prst="rect">
            <a:avLst/>
          </a:prstGeom>
        </p:spPr>
      </p:pic>
      <p:sp>
        <p:nvSpPr>
          <p:cNvPr id="5" name="TextBox 4"/>
          <p:cNvSpPr txBox="1"/>
          <p:nvPr/>
        </p:nvSpPr>
        <p:spPr>
          <a:xfrm>
            <a:off x="609600" y="6477000"/>
            <a:ext cx="7391400" cy="246221"/>
          </a:xfrm>
          <a:prstGeom prst="rect">
            <a:avLst/>
          </a:prstGeom>
          <a:noFill/>
        </p:spPr>
        <p:txBody>
          <a:bodyPr wrap="square" rtlCol="0">
            <a:spAutoFit/>
          </a:bodyPr>
          <a:lstStyle/>
          <a:p>
            <a:r>
              <a:rPr lang="en-US" sz="1000" dirty="0">
                <a:solidFill>
                  <a:schemeClr val="bg1"/>
                </a:solidFill>
              </a:rPr>
              <a:t>Fitzpatrick </a:t>
            </a:r>
            <a:r>
              <a:rPr lang="en-US" sz="1000" dirty="0" smtClean="0">
                <a:solidFill>
                  <a:schemeClr val="bg1"/>
                </a:solidFill>
              </a:rPr>
              <a:t>et al. An </a:t>
            </a:r>
            <a:r>
              <a:rPr lang="en-US" sz="1000" dirty="0">
                <a:solidFill>
                  <a:schemeClr val="bg1"/>
                </a:solidFill>
              </a:rPr>
              <a:t>Evidence-based Guide for Obesity Treatment in Primary Care. Am J </a:t>
            </a:r>
            <a:r>
              <a:rPr lang="en-US" sz="1000" dirty="0" smtClean="0">
                <a:solidFill>
                  <a:schemeClr val="bg1"/>
                </a:solidFill>
              </a:rPr>
              <a:t>Med. 2016 </a:t>
            </a:r>
            <a:r>
              <a:rPr lang="en-US" sz="1000" dirty="0">
                <a:solidFill>
                  <a:schemeClr val="bg1"/>
                </a:solidFill>
              </a:rPr>
              <a:t>Jan;129(1):115.e1-7. </a:t>
            </a:r>
          </a:p>
        </p:txBody>
      </p:sp>
    </p:spTree>
    <p:extLst>
      <p:ext uri="{BB962C8B-B14F-4D97-AF65-F5344CB8AC3E}">
        <p14:creationId xmlns:p14="http://schemas.microsoft.com/office/powerpoint/2010/main" val="20467733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Shape 614"/>
          <p:cNvSpPr txBox="1">
            <a:spLocks noGrp="1"/>
          </p:cNvSpPr>
          <p:nvPr>
            <p:ph type="title"/>
          </p:nvPr>
        </p:nvSpPr>
        <p:spPr>
          <a:xfrm>
            <a:off x="838199" y="762000"/>
            <a:ext cx="6447501" cy="990600"/>
          </a:xfrm>
          <a:prstGeom prst="rect">
            <a:avLst/>
          </a:prstGeom>
          <a:noFill/>
          <a:ln>
            <a:noFill/>
          </a:ln>
        </p:spPr>
        <p:txBody>
          <a:bodyPr vert="horz" lIns="68569" tIns="34275" rIns="68569" bIns="34275" rtlCol="0" anchor="t" anchorCtr="0">
            <a:noAutofit/>
          </a:bodyPr>
          <a:lstStyle/>
          <a:p>
            <a:pPr>
              <a:spcBef>
                <a:spcPts val="0"/>
              </a:spcBef>
              <a:buClr>
                <a:schemeClr val="accent1"/>
              </a:buClr>
              <a:buSzPct val="25000"/>
            </a:pPr>
            <a:r>
              <a:rPr lang="en-US" dirty="0" smtClean="0">
                <a:sym typeface="Trebuchet MS"/>
              </a:rPr>
              <a:t>Assist: 5-10</a:t>
            </a:r>
            <a:r>
              <a:rPr lang="en-US" dirty="0">
                <a:sym typeface="Trebuchet MS"/>
              </a:rPr>
              <a:t>% Weight Loss</a:t>
            </a:r>
          </a:p>
        </p:txBody>
      </p:sp>
      <p:sp>
        <p:nvSpPr>
          <p:cNvPr id="615" name="Shape 615"/>
          <p:cNvSpPr txBox="1">
            <a:spLocks noGrp="1"/>
          </p:cNvSpPr>
          <p:nvPr>
            <p:ph type="body" idx="1"/>
          </p:nvPr>
        </p:nvSpPr>
        <p:spPr>
          <a:xfrm>
            <a:off x="838199" y="1981200"/>
            <a:ext cx="7646427" cy="1828800"/>
          </a:xfrm>
          <a:prstGeom prst="rect">
            <a:avLst/>
          </a:prstGeom>
          <a:noFill/>
          <a:ln>
            <a:noFill/>
          </a:ln>
        </p:spPr>
        <p:txBody>
          <a:bodyPr vert="horz" lIns="68569" tIns="34275" rIns="68569" bIns="34275" rtlCol="0" anchor="t" anchorCtr="0">
            <a:noAutofit/>
          </a:bodyPr>
          <a:lstStyle/>
          <a:p>
            <a:pPr marL="0" indent="0" fontAlgn="base">
              <a:spcBef>
                <a:spcPct val="0"/>
              </a:spcBef>
              <a:spcAft>
                <a:spcPts val="600"/>
              </a:spcAft>
              <a:buSzPct val="80000"/>
              <a:buNone/>
            </a:pPr>
            <a:r>
              <a:rPr lang="en-US" sz="2200" dirty="0">
                <a:solidFill>
                  <a:schemeClr val="tx1"/>
                </a:solidFill>
                <a:latin typeface="Arial" panose="020B0604020202020204" pitchFamily="34" charset="0"/>
                <a:cs typeface="Arial" panose="020B0604020202020204" pitchFamily="34" charset="0"/>
                <a:sym typeface="Trebuchet MS"/>
              </a:rPr>
              <a:t>Results in significantly increased odds of achieving: </a:t>
            </a:r>
          </a:p>
          <a:p>
            <a:pPr marL="468630" lvl="2" indent="-285750" fontAlgn="base">
              <a:spcBef>
                <a:spcPct val="0"/>
              </a:spcBef>
              <a:spcAft>
                <a:spcPts val="600"/>
              </a:spcAft>
              <a:buSzPct val="80000"/>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sym typeface="Trebuchet MS"/>
              </a:rPr>
              <a:t>0.5% point reduction in HbA1c  </a:t>
            </a:r>
          </a:p>
          <a:p>
            <a:pPr marL="468630" lvl="2" indent="-285750" fontAlgn="base">
              <a:spcBef>
                <a:spcPct val="0"/>
              </a:spcBef>
              <a:spcAft>
                <a:spcPts val="600"/>
              </a:spcAft>
              <a:buSzPct val="80000"/>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sym typeface="Trebuchet MS"/>
              </a:rPr>
              <a:t>5-mmHg decrease in diastolic &amp; systolic blood pressure</a:t>
            </a:r>
          </a:p>
          <a:p>
            <a:pPr marL="468630" lvl="2" indent="-285750" fontAlgn="base">
              <a:spcBef>
                <a:spcPct val="0"/>
              </a:spcBef>
              <a:spcAft>
                <a:spcPts val="600"/>
              </a:spcAft>
              <a:buSzPct val="80000"/>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sym typeface="Trebuchet MS"/>
              </a:rPr>
              <a:t>5 mg/</a:t>
            </a:r>
            <a:r>
              <a:rPr lang="en-US" sz="1800" dirty="0" err="1">
                <a:solidFill>
                  <a:schemeClr val="tx1"/>
                </a:solidFill>
                <a:latin typeface="Arial" panose="020B0604020202020204" pitchFamily="34" charset="0"/>
                <a:cs typeface="Arial" panose="020B0604020202020204" pitchFamily="34" charset="0"/>
                <a:sym typeface="Trebuchet MS"/>
              </a:rPr>
              <a:t>dL</a:t>
            </a:r>
            <a:r>
              <a:rPr lang="en-US" sz="1800" dirty="0">
                <a:solidFill>
                  <a:schemeClr val="tx1"/>
                </a:solidFill>
                <a:latin typeface="Arial" panose="020B0604020202020204" pitchFamily="34" charset="0"/>
                <a:cs typeface="Arial" panose="020B0604020202020204" pitchFamily="34" charset="0"/>
                <a:sym typeface="Trebuchet MS"/>
              </a:rPr>
              <a:t> increase in HDL cholesterol </a:t>
            </a:r>
          </a:p>
          <a:p>
            <a:pPr marL="468630" lvl="2" indent="-285750" fontAlgn="base">
              <a:spcBef>
                <a:spcPct val="0"/>
              </a:spcBef>
              <a:spcAft>
                <a:spcPts val="600"/>
              </a:spcAft>
              <a:buSzPct val="80000"/>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sym typeface="Trebuchet MS"/>
              </a:rPr>
              <a:t>40 mg/</a:t>
            </a:r>
            <a:r>
              <a:rPr lang="en-US" sz="1800" dirty="0" err="1">
                <a:solidFill>
                  <a:schemeClr val="tx1"/>
                </a:solidFill>
                <a:latin typeface="Arial" panose="020B0604020202020204" pitchFamily="34" charset="0"/>
                <a:cs typeface="Arial" panose="020B0604020202020204" pitchFamily="34" charset="0"/>
                <a:sym typeface="Trebuchet MS"/>
              </a:rPr>
              <a:t>dL</a:t>
            </a:r>
            <a:r>
              <a:rPr lang="en-US" sz="1800" dirty="0">
                <a:solidFill>
                  <a:schemeClr val="tx1"/>
                </a:solidFill>
                <a:latin typeface="Arial" panose="020B0604020202020204" pitchFamily="34" charset="0"/>
                <a:cs typeface="Arial" panose="020B0604020202020204" pitchFamily="34" charset="0"/>
                <a:sym typeface="Trebuchet MS"/>
              </a:rPr>
              <a:t> decrease in triglycerides </a:t>
            </a:r>
          </a:p>
        </p:txBody>
      </p:sp>
      <p:pic>
        <p:nvPicPr>
          <p:cNvPr id="62466" name="Picture 2" descr="Image result for lott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4248129"/>
            <a:ext cx="3379226" cy="149977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38199" y="3865332"/>
            <a:ext cx="3223750" cy="1882567"/>
          </a:xfrm>
          <a:prstGeom prst="rect">
            <a:avLst/>
          </a:prstGeom>
          <a:noFill/>
        </p:spPr>
        <p:txBody>
          <a:bodyPr wrap="square" rtlCol="0">
            <a:spAutoFit/>
          </a:bodyPr>
          <a:lstStyle/>
          <a:p>
            <a:pPr>
              <a:spcBef>
                <a:spcPts val="750"/>
              </a:spcBef>
              <a:spcAft>
                <a:spcPts val="0"/>
              </a:spcAft>
              <a:buSzPct val="80000"/>
            </a:pPr>
            <a:r>
              <a:rPr lang="en-US" sz="2000" dirty="0">
                <a:sym typeface="Trebuchet MS"/>
              </a:rPr>
              <a:t>(</a:t>
            </a:r>
            <a:r>
              <a:rPr lang="en-US" sz="2000" dirty="0" smtClean="0">
                <a:sym typeface="Trebuchet MS"/>
              </a:rPr>
              <a:t>Compared </a:t>
            </a:r>
            <a:r>
              <a:rPr lang="en-US" sz="2000" dirty="0">
                <a:sym typeface="Trebuchet MS"/>
              </a:rPr>
              <a:t>to weight stable </a:t>
            </a:r>
            <a:r>
              <a:rPr lang="en-US" sz="2000" dirty="0" smtClean="0">
                <a:sym typeface="Trebuchet MS"/>
              </a:rPr>
              <a:t>patients)</a:t>
            </a:r>
            <a:endParaRPr lang="en-US" sz="2000" dirty="0">
              <a:sym typeface="Trebuchet MS"/>
            </a:endParaRPr>
          </a:p>
          <a:p>
            <a:pPr>
              <a:spcBef>
                <a:spcPts val="750"/>
              </a:spcBef>
              <a:spcAft>
                <a:spcPts val="0"/>
              </a:spcAft>
              <a:buSzPct val="80000"/>
            </a:pPr>
            <a:endParaRPr lang="en-US" sz="500" dirty="0" smtClean="0">
              <a:sym typeface="Trebuchet MS"/>
            </a:endParaRPr>
          </a:p>
          <a:p>
            <a:pPr>
              <a:spcBef>
                <a:spcPts val="750"/>
              </a:spcBef>
              <a:spcAft>
                <a:spcPts val="0"/>
              </a:spcAft>
              <a:buSzPct val="80000"/>
            </a:pPr>
            <a:r>
              <a:rPr lang="en-US" sz="2000" dirty="0" smtClean="0">
                <a:sym typeface="Trebuchet MS"/>
              </a:rPr>
              <a:t>Odds </a:t>
            </a:r>
            <a:r>
              <a:rPr lang="en-US" sz="2000" dirty="0">
                <a:sym typeface="Trebuchet MS"/>
              </a:rPr>
              <a:t>even greater in those who lost 10-15%</a:t>
            </a:r>
          </a:p>
          <a:p>
            <a:endParaRPr lang="en-US" dirty="0"/>
          </a:p>
        </p:txBody>
      </p:sp>
      <p:sp>
        <p:nvSpPr>
          <p:cNvPr id="3" name="TextBox 2"/>
          <p:cNvSpPr txBox="1"/>
          <p:nvPr/>
        </p:nvSpPr>
        <p:spPr>
          <a:xfrm>
            <a:off x="533400" y="6400800"/>
            <a:ext cx="7951226" cy="584775"/>
          </a:xfrm>
          <a:prstGeom prst="rect">
            <a:avLst/>
          </a:prstGeom>
          <a:noFill/>
        </p:spPr>
        <p:txBody>
          <a:bodyPr wrap="square" rtlCol="0">
            <a:spAutoFit/>
          </a:bodyPr>
          <a:lstStyle/>
          <a:p>
            <a:r>
              <a:rPr lang="en-US" sz="800" i="1" dirty="0">
                <a:solidFill>
                  <a:schemeClr val="bg1"/>
                </a:solidFill>
              </a:rPr>
              <a:t>Benefits of Modest Weight Loss in Improving Cardiovascular Risk Factors in Overweight and Obese Individuals With Type 2 Diabetes. Rena R. Wing, Wei Lang, Thomas A. </a:t>
            </a:r>
            <a:r>
              <a:rPr lang="en-US" sz="800" i="1" dirty="0" err="1">
                <a:solidFill>
                  <a:schemeClr val="bg1"/>
                </a:solidFill>
              </a:rPr>
              <a:t>Wadden</a:t>
            </a:r>
            <a:r>
              <a:rPr lang="en-US" sz="800" i="1" dirty="0">
                <a:solidFill>
                  <a:schemeClr val="bg1"/>
                </a:solidFill>
              </a:rPr>
              <a:t>, Monika Safford, William C. </a:t>
            </a:r>
            <a:r>
              <a:rPr lang="en-US" sz="800" i="1" dirty="0" err="1">
                <a:solidFill>
                  <a:schemeClr val="bg1"/>
                </a:solidFill>
              </a:rPr>
              <a:t>Knowler</a:t>
            </a:r>
            <a:r>
              <a:rPr lang="en-US" sz="800" i="1" dirty="0">
                <a:solidFill>
                  <a:schemeClr val="bg1"/>
                </a:solidFill>
              </a:rPr>
              <a:t>, Alain G. </a:t>
            </a:r>
            <a:r>
              <a:rPr lang="en-US" sz="800" i="1" dirty="0" err="1">
                <a:solidFill>
                  <a:schemeClr val="bg1"/>
                </a:solidFill>
              </a:rPr>
              <a:t>Bertoni</a:t>
            </a:r>
            <a:r>
              <a:rPr lang="en-US" sz="800" i="1" dirty="0">
                <a:solidFill>
                  <a:schemeClr val="bg1"/>
                </a:solidFill>
              </a:rPr>
              <a:t>, James O. Hill, Frederick L. </a:t>
            </a:r>
            <a:r>
              <a:rPr lang="en-US" sz="800" i="1" dirty="0" err="1">
                <a:solidFill>
                  <a:schemeClr val="bg1"/>
                </a:solidFill>
              </a:rPr>
              <a:t>Brancati</a:t>
            </a:r>
            <a:r>
              <a:rPr lang="en-US" sz="800" i="1" dirty="0">
                <a:solidFill>
                  <a:schemeClr val="bg1"/>
                </a:solidFill>
              </a:rPr>
              <a:t>, Anne Peters, Lynne </a:t>
            </a:r>
            <a:r>
              <a:rPr lang="en-US" sz="800" i="1" dirty="0" err="1">
                <a:solidFill>
                  <a:schemeClr val="bg1"/>
                </a:solidFill>
              </a:rPr>
              <a:t>Wagenknecht</a:t>
            </a:r>
            <a:r>
              <a:rPr lang="en-US" sz="800" i="1" dirty="0">
                <a:solidFill>
                  <a:schemeClr val="bg1"/>
                </a:solidFill>
              </a:rPr>
              <a:t>, the Look AHEAD Research Group. Diabetes Care Jul 2011, 34 (7) 1481-1486; DOI: 10.2337/dc10-2415</a:t>
            </a:r>
          </a:p>
          <a:p>
            <a:endParaRPr lang="en-US" sz="800" dirty="0">
              <a:solidFill>
                <a:schemeClr val="bg1"/>
              </a:solidFill>
            </a:endParaRPr>
          </a:p>
        </p:txBody>
      </p:sp>
    </p:spTree>
    <p:extLst>
      <p:ext uri="{BB962C8B-B14F-4D97-AF65-F5344CB8AC3E}">
        <p14:creationId xmlns:p14="http://schemas.microsoft.com/office/powerpoint/2010/main" val="194694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Shape 621"/>
          <p:cNvSpPr txBox="1">
            <a:spLocks noGrp="1"/>
          </p:cNvSpPr>
          <p:nvPr>
            <p:ph type="title"/>
          </p:nvPr>
        </p:nvSpPr>
        <p:spPr>
          <a:xfrm>
            <a:off x="838200" y="685800"/>
            <a:ext cx="6447501" cy="990600"/>
          </a:xfrm>
          <a:prstGeom prst="rect">
            <a:avLst/>
          </a:prstGeom>
          <a:noFill/>
          <a:ln>
            <a:noFill/>
          </a:ln>
        </p:spPr>
        <p:txBody>
          <a:bodyPr vert="horz" lIns="68569" tIns="34275" rIns="68569" bIns="34275" rtlCol="0" anchor="t" anchorCtr="0">
            <a:noAutofit/>
          </a:bodyPr>
          <a:lstStyle/>
          <a:p>
            <a:pPr>
              <a:spcBef>
                <a:spcPts val="0"/>
              </a:spcBef>
              <a:buClr>
                <a:schemeClr val="accent1"/>
              </a:buClr>
              <a:buSzPct val="25000"/>
            </a:pPr>
            <a:r>
              <a:rPr lang="en-US" dirty="0" smtClean="0">
                <a:sym typeface="Trebuchet MS"/>
              </a:rPr>
              <a:t>Assist: 5-10</a:t>
            </a:r>
            <a:r>
              <a:rPr lang="en-US" dirty="0">
                <a:sym typeface="Trebuchet MS"/>
              </a:rPr>
              <a:t>% Weight Loss</a:t>
            </a:r>
          </a:p>
        </p:txBody>
      </p:sp>
      <p:sp>
        <p:nvSpPr>
          <p:cNvPr id="622" name="Shape 622"/>
          <p:cNvSpPr txBox="1">
            <a:spLocks noGrp="1"/>
          </p:cNvSpPr>
          <p:nvPr>
            <p:ph type="body" idx="1"/>
          </p:nvPr>
        </p:nvSpPr>
        <p:spPr>
          <a:xfrm>
            <a:off x="838199" y="2057400"/>
            <a:ext cx="6447501" cy="2910580"/>
          </a:xfrm>
          <a:prstGeom prst="rect">
            <a:avLst/>
          </a:prstGeom>
          <a:noFill/>
          <a:ln>
            <a:noFill/>
          </a:ln>
        </p:spPr>
        <p:txBody>
          <a:bodyPr vert="horz" lIns="68569" tIns="34275" rIns="68569" bIns="34275" rtlCol="0" anchor="t" anchorCtr="0">
            <a:noAutofit/>
          </a:bodyPr>
          <a:lstStyle/>
          <a:p>
            <a:pPr marL="257175" indent="-257175">
              <a:spcBef>
                <a:spcPts val="0"/>
              </a:spcBef>
              <a:spcAft>
                <a:spcPts val="600"/>
              </a:spcAft>
              <a:buSzPct val="80000"/>
              <a:buFont typeface="Noto Sans Symbols"/>
              <a:buChar char="▶"/>
            </a:pPr>
            <a:r>
              <a:rPr lang="en-US" sz="2500" dirty="0">
                <a:solidFill>
                  <a:schemeClr val="tx1"/>
                </a:solidFill>
                <a:latin typeface="Arial" panose="020B0604020202020204" pitchFamily="34" charset="0"/>
                <a:cs typeface="Arial" panose="020B0604020202020204" pitchFamily="34" charset="0"/>
                <a:sym typeface="Trebuchet MS"/>
              </a:rPr>
              <a:t>Often achievable through behavioral interventions </a:t>
            </a:r>
            <a:r>
              <a:rPr lang="en-US" sz="2500" dirty="0" smtClean="0">
                <a:solidFill>
                  <a:schemeClr val="tx1"/>
                </a:solidFill>
                <a:latin typeface="Arial" panose="020B0604020202020204" pitchFamily="34" charset="0"/>
                <a:cs typeface="Arial" panose="020B0604020202020204" pitchFamily="34" charset="0"/>
                <a:sym typeface="Trebuchet MS"/>
              </a:rPr>
              <a:t>alone</a:t>
            </a:r>
            <a:endParaRPr sz="2500" dirty="0">
              <a:solidFill>
                <a:schemeClr val="tx1"/>
              </a:solidFill>
              <a:latin typeface="Arial" panose="020B0604020202020204" pitchFamily="34" charset="0"/>
              <a:cs typeface="Arial" panose="020B0604020202020204" pitchFamily="34" charset="0"/>
              <a:sym typeface="Trebuchet MS"/>
            </a:endParaRPr>
          </a:p>
          <a:p>
            <a:pPr marL="257175" indent="-257175">
              <a:spcBef>
                <a:spcPts val="750"/>
              </a:spcBef>
              <a:spcAft>
                <a:spcPts val="600"/>
              </a:spcAft>
              <a:buSzPct val="80000"/>
              <a:buFont typeface="Noto Sans Symbols"/>
              <a:buChar char="▶"/>
            </a:pPr>
            <a:r>
              <a:rPr lang="en-US" sz="2500" dirty="0">
                <a:solidFill>
                  <a:schemeClr val="tx1"/>
                </a:solidFill>
                <a:latin typeface="Arial" panose="020B0604020202020204" pitchFamily="34" charset="0"/>
                <a:cs typeface="Arial" panose="020B0604020202020204" pitchFamily="34" charset="0"/>
                <a:sym typeface="Trebuchet MS"/>
              </a:rPr>
              <a:t>Patients feel it is realistic &amp; </a:t>
            </a:r>
            <a:r>
              <a:rPr lang="en-US" sz="2500" dirty="0" smtClean="0">
                <a:solidFill>
                  <a:schemeClr val="tx1"/>
                </a:solidFill>
                <a:latin typeface="Arial" panose="020B0604020202020204" pitchFamily="34" charset="0"/>
                <a:cs typeface="Arial" panose="020B0604020202020204" pitchFamily="34" charset="0"/>
                <a:sym typeface="Trebuchet MS"/>
              </a:rPr>
              <a:t>achievable</a:t>
            </a:r>
            <a:endParaRPr sz="2500" dirty="0">
              <a:solidFill>
                <a:schemeClr val="tx1"/>
              </a:solidFill>
              <a:latin typeface="Arial" panose="020B0604020202020204" pitchFamily="34" charset="0"/>
              <a:cs typeface="Arial" panose="020B0604020202020204" pitchFamily="34" charset="0"/>
              <a:sym typeface="Trebuchet MS"/>
            </a:endParaRPr>
          </a:p>
          <a:p>
            <a:pPr marL="257175" indent="-257175">
              <a:spcBef>
                <a:spcPts val="750"/>
              </a:spcBef>
              <a:spcAft>
                <a:spcPts val="600"/>
              </a:spcAft>
              <a:buSzPct val="80000"/>
              <a:buFont typeface="Noto Sans Symbols"/>
              <a:buChar char="▶"/>
            </a:pPr>
            <a:r>
              <a:rPr lang="en-US" sz="2500" dirty="0">
                <a:solidFill>
                  <a:schemeClr val="tx1"/>
                </a:solidFill>
                <a:latin typeface="Arial" panose="020B0604020202020204" pitchFamily="34" charset="0"/>
                <a:cs typeface="Arial" panose="020B0604020202020204" pitchFamily="34" charset="0"/>
                <a:sym typeface="Trebuchet MS"/>
              </a:rPr>
              <a:t>&lt;10% does not seem to </a:t>
            </a:r>
            <a:r>
              <a:rPr lang="en-US" sz="2500" dirty="0" smtClean="0">
                <a:solidFill>
                  <a:schemeClr val="tx1"/>
                </a:solidFill>
                <a:latin typeface="Arial" panose="020B0604020202020204" pitchFamily="34" charset="0"/>
                <a:cs typeface="Arial" panose="020B0604020202020204" pitchFamily="34" charset="0"/>
                <a:sym typeface="Trebuchet MS"/>
              </a:rPr>
              <a:t>trigger defense of “set point” </a:t>
            </a:r>
            <a:endParaRPr lang="en-US" sz="2500" dirty="0">
              <a:solidFill>
                <a:schemeClr val="tx1"/>
              </a:solidFill>
              <a:latin typeface="Arial" panose="020B0604020202020204" pitchFamily="34" charset="0"/>
              <a:cs typeface="Arial" panose="020B0604020202020204" pitchFamily="34" charset="0"/>
              <a:sym typeface="Trebuchet MS"/>
            </a:endParaRPr>
          </a:p>
        </p:txBody>
      </p:sp>
      <p:sp>
        <p:nvSpPr>
          <p:cNvPr id="4" name="TextBox 3"/>
          <p:cNvSpPr txBox="1"/>
          <p:nvPr/>
        </p:nvSpPr>
        <p:spPr>
          <a:xfrm>
            <a:off x="533400" y="6400800"/>
            <a:ext cx="7951226" cy="584775"/>
          </a:xfrm>
          <a:prstGeom prst="rect">
            <a:avLst/>
          </a:prstGeom>
          <a:noFill/>
        </p:spPr>
        <p:txBody>
          <a:bodyPr wrap="square" rtlCol="0">
            <a:spAutoFit/>
          </a:bodyPr>
          <a:lstStyle/>
          <a:p>
            <a:r>
              <a:rPr lang="en-US" sz="800" i="1" dirty="0">
                <a:solidFill>
                  <a:schemeClr val="bg1"/>
                </a:solidFill>
              </a:rPr>
              <a:t>Benefits of Modest Weight Loss in Improving Cardiovascular Risk Factors in Overweight and Obese Individuals With Type 2 Diabetes. Rena R. Wing, Wei Lang, Thomas A. </a:t>
            </a:r>
            <a:r>
              <a:rPr lang="en-US" sz="800" i="1" dirty="0" err="1">
                <a:solidFill>
                  <a:schemeClr val="bg1"/>
                </a:solidFill>
              </a:rPr>
              <a:t>Wadden</a:t>
            </a:r>
            <a:r>
              <a:rPr lang="en-US" sz="800" i="1" dirty="0">
                <a:solidFill>
                  <a:schemeClr val="bg1"/>
                </a:solidFill>
              </a:rPr>
              <a:t>, Monika Safford, William C. </a:t>
            </a:r>
            <a:r>
              <a:rPr lang="en-US" sz="800" i="1" dirty="0" err="1">
                <a:solidFill>
                  <a:schemeClr val="bg1"/>
                </a:solidFill>
              </a:rPr>
              <a:t>Knowler</a:t>
            </a:r>
            <a:r>
              <a:rPr lang="en-US" sz="800" i="1" dirty="0">
                <a:solidFill>
                  <a:schemeClr val="bg1"/>
                </a:solidFill>
              </a:rPr>
              <a:t>, Alain G. </a:t>
            </a:r>
            <a:r>
              <a:rPr lang="en-US" sz="800" i="1" dirty="0" err="1">
                <a:solidFill>
                  <a:schemeClr val="bg1"/>
                </a:solidFill>
              </a:rPr>
              <a:t>Bertoni</a:t>
            </a:r>
            <a:r>
              <a:rPr lang="en-US" sz="800" i="1" dirty="0">
                <a:solidFill>
                  <a:schemeClr val="bg1"/>
                </a:solidFill>
              </a:rPr>
              <a:t>, James O. Hill, Frederick L. </a:t>
            </a:r>
            <a:r>
              <a:rPr lang="en-US" sz="800" i="1" dirty="0" err="1">
                <a:solidFill>
                  <a:schemeClr val="bg1"/>
                </a:solidFill>
              </a:rPr>
              <a:t>Brancati</a:t>
            </a:r>
            <a:r>
              <a:rPr lang="en-US" sz="800" i="1" dirty="0">
                <a:solidFill>
                  <a:schemeClr val="bg1"/>
                </a:solidFill>
              </a:rPr>
              <a:t>, Anne Peters, Lynne </a:t>
            </a:r>
            <a:r>
              <a:rPr lang="en-US" sz="800" i="1" dirty="0" err="1">
                <a:solidFill>
                  <a:schemeClr val="bg1"/>
                </a:solidFill>
              </a:rPr>
              <a:t>Wagenknecht</a:t>
            </a:r>
            <a:r>
              <a:rPr lang="en-US" sz="800" i="1" dirty="0">
                <a:solidFill>
                  <a:schemeClr val="bg1"/>
                </a:solidFill>
              </a:rPr>
              <a:t>, the Look AHEAD Research Group. Diabetes Care Jul 2011, 34 (7) 1481-1486; DOI: 10.2337/dc10-2415</a:t>
            </a:r>
          </a:p>
          <a:p>
            <a:endParaRPr lang="en-US" sz="800" dirty="0">
              <a:solidFill>
                <a:schemeClr val="bg1"/>
              </a:solidFill>
            </a:endParaRPr>
          </a:p>
        </p:txBody>
      </p:sp>
      <p:pic>
        <p:nvPicPr>
          <p:cNvPr id="5" name="Picture 4">
            <a:extLst>
              <a:ext uri="{FF2B5EF4-FFF2-40B4-BE49-F238E27FC236}">
                <a16:creationId xmlns:a16="http://schemas.microsoft.com/office/drawing/2014/main" id="{F72844BF-085A-4A2B-9D6F-BCF0E640D3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4114800"/>
            <a:ext cx="2898297" cy="1843316"/>
          </a:xfrm>
          <a:prstGeom prst="rect">
            <a:avLst/>
          </a:prstGeom>
        </p:spPr>
      </p:pic>
    </p:spTree>
    <p:extLst>
      <p:ext uri="{BB962C8B-B14F-4D97-AF65-F5344CB8AC3E}">
        <p14:creationId xmlns:p14="http://schemas.microsoft.com/office/powerpoint/2010/main" val="239287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736782"/>
            <a:ext cx="6757115" cy="5175662"/>
          </a:xfrm>
          <a:prstGeom prst="rect">
            <a:avLst/>
          </a:prstGeom>
        </p:spPr>
      </p:pic>
      <p:sp>
        <p:nvSpPr>
          <p:cNvPr id="3" name="Content Placeholder 2"/>
          <p:cNvSpPr>
            <a:spLocks noGrp="1"/>
          </p:cNvSpPr>
          <p:nvPr>
            <p:ph idx="4294967295"/>
          </p:nvPr>
        </p:nvSpPr>
        <p:spPr>
          <a:xfrm>
            <a:off x="4268148" y="1538157"/>
            <a:ext cx="1629789" cy="990600"/>
          </a:xfrm>
          <a:ln w="50800">
            <a:solidFill>
              <a:srgbClr val="C00000"/>
            </a:solidFill>
          </a:ln>
        </p:spPr>
        <p:txBody>
          <a:bodyPr/>
          <a:lstStyle/>
          <a:p>
            <a:pPr fontAlgn="base"/>
            <a:r>
              <a:rPr lang="en-US" dirty="0" smtClean="0"/>
              <a:t>Emphasize the benefits of losing 5-10%</a:t>
            </a:r>
            <a:endParaRPr lang="en-US" dirty="0"/>
          </a:p>
          <a:p>
            <a:pPr fontAlgn="base"/>
            <a:endParaRPr lang="en-US" dirty="0" smtClean="0"/>
          </a:p>
          <a:p>
            <a:endParaRPr lang="en-US" dirty="0"/>
          </a:p>
        </p:txBody>
      </p:sp>
      <p:sp>
        <p:nvSpPr>
          <p:cNvPr id="2" name="Title 1"/>
          <p:cNvSpPr>
            <a:spLocks noGrp="1"/>
          </p:cNvSpPr>
          <p:nvPr>
            <p:ph type="title" idx="4294967295"/>
          </p:nvPr>
        </p:nvSpPr>
        <p:spPr>
          <a:xfrm>
            <a:off x="351411" y="346878"/>
            <a:ext cx="7543800" cy="836613"/>
          </a:xfrm>
        </p:spPr>
        <p:txBody>
          <a:bodyPr/>
          <a:lstStyle/>
          <a:p>
            <a:r>
              <a:rPr lang="en-US" dirty="0" smtClean="0"/>
              <a:t>Assist</a:t>
            </a:r>
            <a:endParaRPr lang="en-US" dirty="0"/>
          </a:p>
        </p:txBody>
      </p:sp>
      <p:sp>
        <p:nvSpPr>
          <p:cNvPr id="8" name="TextBox 7"/>
          <p:cNvSpPr txBox="1"/>
          <p:nvPr/>
        </p:nvSpPr>
        <p:spPr>
          <a:xfrm>
            <a:off x="2286000" y="2173508"/>
            <a:ext cx="771560" cy="646331"/>
          </a:xfrm>
          <a:prstGeom prst="rect">
            <a:avLst/>
          </a:prstGeom>
          <a:noFill/>
        </p:spPr>
        <p:txBody>
          <a:bodyPr wrap="square" rtlCol="0">
            <a:spAutoFit/>
          </a:bodyPr>
          <a:lstStyle/>
          <a:p>
            <a:r>
              <a:rPr lang="en-US" dirty="0" smtClean="0"/>
              <a:t>300 </a:t>
            </a:r>
            <a:r>
              <a:rPr lang="en-US" dirty="0" err="1" smtClean="0"/>
              <a:t>lbs</a:t>
            </a:r>
            <a:endParaRPr lang="en-US" dirty="0"/>
          </a:p>
        </p:txBody>
      </p:sp>
      <p:sp>
        <p:nvSpPr>
          <p:cNvPr id="9" name="TextBox 8"/>
          <p:cNvSpPr txBox="1"/>
          <p:nvPr/>
        </p:nvSpPr>
        <p:spPr>
          <a:xfrm>
            <a:off x="6324600" y="4824194"/>
            <a:ext cx="771560" cy="646331"/>
          </a:xfrm>
          <a:prstGeom prst="rect">
            <a:avLst/>
          </a:prstGeom>
          <a:noFill/>
        </p:spPr>
        <p:txBody>
          <a:bodyPr wrap="square" rtlCol="0">
            <a:spAutoFit/>
          </a:bodyPr>
          <a:lstStyle/>
          <a:p>
            <a:r>
              <a:rPr lang="en-US" dirty="0" smtClean="0"/>
              <a:t>180 </a:t>
            </a:r>
            <a:r>
              <a:rPr lang="en-US" dirty="0" err="1" smtClean="0"/>
              <a:t>lbs</a:t>
            </a:r>
            <a:endParaRPr lang="en-US" dirty="0"/>
          </a:p>
        </p:txBody>
      </p:sp>
      <p:sp>
        <p:nvSpPr>
          <p:cNvPr id="10" name="TextBox 9"/>
          <p:cNvSpPr txBox="1"/>
          <p:nvPr/>
        </p:nvSpPr>
        <p:spPr>
          <a:xfrm>
            <a:off x="4580176" y="3733800"/>
            <a:ext cx="771560" cy="646331"/>
          </a:xfrm>
          <a:prstGeom prst="rect">
            <a:avLst/>
          </a:prstGeom>
          <a:noFill/>
        </p:spPr>
        <p:txBody>
          <a:bodyPr wrap="square" rtlCol="0">
            <a:spAutoFit/>
          </a:bodyPr>
          <a:lstStyle/>
          <a:p>
            <a:r>
              <a:rPr lang="en-US" dirty="0" smtClean="0"/>
              <a:t>270 </a:t>
            </a:r>
            <a:r>
              <a:rPr lang="en-US" dirty="0" err="1" smtClean="0"/>
              <a:t>lbs</a:t>
            </a:r>
            <a:endParaRPr lang="en-US" dirty="0"/>
          </a:p>
        </p:txBody>
      </p:sp>
      <p:sp>
        <p:nvSpPr>
          <p:cNvPr id="11" name="TextBox 10"/>
          <p:cNvSpPr txBox="1"/>
          <p:nvPr/>
        </p:nvSpPr>
        <p:spPr>
          <a:xfrm>
            <a:off x="609600" y="6477000"/>
            <a:ext cx="7391400" cy="246221"/>
          </a:xfrm>
          <a:prstGeom prst="rect">
            <a:avLst/>
          </a:prstGeom>
          <a:noFill/>
        </p:spPr>
        <p:txBody>
          <a:bodyPr wrap="square" rtlCol="0">
            <a:spAutoFit/>
          </a:bodyPr>
          <a:lstStyle/>
          <a:p>
            <a:r>
              <a:rPr lang="en-US" sz="1000" dirty="0">
                <a:solidFill>
                  <a:schemeClr val="bg1"/>
                </a:solidFill>
              </a:rPr>
              <a:t>Fitzpatrick </a:t>
            </a:r>
            <a:r>
              <a:rPr lang="en-US" sz="1000" dirty="0" smtClean="0">
                <a:solidFill>
                  <a:schemeClr val="bg1"/>
                </a:solidFill>
              </a:rPr>
              <a:t>et al. An </a:t>
            </a:r>
            <a:r>
              <a:rPr lang="en-US" sz="1000" dirty="0">
                <a:solidFill>
                  <a:schemeClr val="bg1"/>
                </a:solidFill>
              </a:rPr>
              <a:t>Evidence-based Guide for Obesity Treatment in Primary Care. Am J </a:t>
            </a:r>
            <a:r>
              <a:rPr lang="en-US" sz="1000" dirty="0" smtClean="0">
                <a:solidFill>
                  <a:schemeClr val="bg1"/>
                </a:solidFill>
              </a:rPr>
              <a:t>Med. 2016 </a:t>
            </a:r>
            <a:r>
              <a:rPr lang="en-US" sz="1000" dirty="0">
                <a:solidFill>
                  <a:schemeClr val="bg1"/>
                </a:solidFill>
              </a:rPr>
              <a:t>Jan;129(1):115.e1-7. </a:t>
            </a:r>
          </a:p>
        </p:txBody>
      </p:sp>
      <p:sp>
        <p:nvSpPr>
          <p:cNvPr id="4" name="Rectangle 3"/>
          <p:cNvSpPr/>
          <p:nvPr/>
        </p:nvSpPr>
        <p:spPr>
          <a:xfrm>
            <a:off x="1981200" y="5562600"/>
            <a:ext cx="7010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56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304800"/>
            <a:ext cx="6578591" cy="758825"/>
          </a:xfrm>
        </p:spPr>
        <p:txBody>
          <a:bodyPr>
            <a:normAutofit/>
          </a:bodyPr>
          <a:lstStyle/>
          <a:p>
            <a:pPr eaLnBrk="1" fontAlgn="auto" hangingPunct="1">
              <a:spcAft>
                <a:spcPts val="0"/>
              </a:spcAft>
              <a:defRPr/>
            </a:pPr>
            <a:r>
              <a:rPr lang="en-US" sz="3600" b="1" dirty="0">
                <a:effectLst>
                  <a:outerShdw blurRad="38100" dist="38100" dir="2700000" algn="tl">
                    <a:srgbClr val="000000">
                      <a:alpha val="43137"/>
                    </a:srgbClr>
                  </a:outerShdw>
                </a:effectLst>
              </a:rPr>
              <a:t>Objectives</a:t>
            </a:r>
          </a:p>
        </p:txBody>
      </p:sp>
      <p:sp>
        <p:nvSpPr>
          <p:cNvPr id="4" name="Freeform 3"/>
          <p:cNvSpPr/>
          <p:nvPr/>
        </p:nvSpPr>
        <p:spPr>
          <a:xfrm>
            <a:off x="2066522" y="1602772"/>
            <a:ext cx="5472684" cy="923461"/>
          </a:xfrm>
          <a:custGeom>
            <a:avLst/>
            <a:gdLst>
              <a:gd name="connsiteX0" fmla="*/ 0 w 5472684"/>
              <a:gd name="connsiteY0" fmla="*/ 0 h 923459"/>
              <a:gd name="connsiteX1" fmla="*/ 5010955 w 5472684"/>
              <a:gd name="connsiteY1" fmla="*/ 0 h 923459"/>
              <a:gd name="connsiteX2" fmla="*/ 5472684 w 5472684"/>
              <a:gd name="connsiteY2" fmla="*/ 461730 h 923459"/>
              <a:gd name="connsiteX3" fmla="*/ 5010955 w 5472684"/>
              <a:gd name="connsiteY3" fmla="*/ 923459 h 923459"/>
              <a:gd name="connsiteX4" fmla="*/ 0 w 5472684"/>
              <a:gd name="connsiteY4" fmla="*/ 923459 h 923459"/>
              <a:gd name="connsiteX5" fmla="*/ 0 w 5472684"/>
              <a:gd name="connsiteY5" fmla="*/ 0 h 92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2684" h="923459">
                <a:moveTo>
                  <a:pt x="5472684" y="923458"/>
                </a:moveTo>
                <a:lnTo>
                  <a:pt x="461729" y="923458"/>
                </a:lnTo>
                <a:lnTo>
                  <a:pt x="0" y="461729"/>
                </a:lnTo>
                <a:lnTo>
                  <a:pt x="461729" y="1"/>
                </a:lnTo>
                <a:lnTo>
                  <a:pt x="5472684" y="1"/>
                </a:lnTo>
                <a:lnTo>
                  <a:pt x="5472684" y="92345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8085" tIns="95251" rIns="177800" bIns="95250" numCol="1" spcCol="1270" anchor="ctr" anchorCtr="0">
            <a:noAutofit/>
          </a:bodyPr>
          <a:lstStyle/>
          <a:p>
            <a:pPr lvl="0" algn="l" defTabSz="1111250">
              <a:lnSpc>
                <a:spcPct val="90000"/>
              </a:lnSpc>
              <a:spcBef>
                <a:spcPct val="0"/>
              </a:spcBef>
              <a:spcAft>
                <a:spcPct val="35000"/>
              </a:spcAft>
            </a:pPr>
            <a:r>
              <a:rPr lang="en-US" sz="2500" b="1" kern="1200" dirty="0">
                <a:solidFill>
                  <a:schemeClr val="bg1"/>
                </a:solidFill>
                <a:effectLst/>
              </a:rPr>
              <a:t>Call to action – obesity treatment in primary care</a:t>
            </a:r>
          </a:p>
        </p:txBody>
      </p:sp>
      <p:sp>
        <p:nvSpPr>
          <p:cNvPr id="5" name="Oval 4"/>
          <p:cNvSpPr/>
          <p:nvPr/>
        </p:nvSpPr>
        <p:spPr>
          <a:xfrm>
            <a:off x="1523999" y="1602774"/>
            <a:ext cx="923459" cy="923459"/>
          </a:xfrm>
          <a:prstGeom prst="ellipse">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 name="Freeform 5"/>
          <p:cNvSpPr/>
          <p:nvPr/>
        </p:nvSpPr>
        <p:spPr>
          <a:xfrm>
            <a:off x="2057383" y="2819400"/>
            <a:ext cx="5472684" cy="923460"/>
          </a:xfrm>
          <a:custGeom>
            <a:avLst/>
            <a:gdLst>
              <a:gd name="connsiteX0" fmla="*/ 0 w 5472684"/>
              <a:gd name="connsiteY0" fmla="*/ 0 h 923459"/>
              <a:gd name="connsiteX1" fmla="*/ 5010955 w 5472684"/>
              <a:gd name="connsiteY1" fmla="*/ 0 h 923459"/>
              <a:gd name="connsiteX2" fmla="*/ 5472684 w 5472684"/>
              <a:gd name="connsiteY2" fmla="*/ 461730 h 923459"/>
              <a:gd name="connsiteX3" fmla="*/ 5010955 w 5472684"/>
              <a:gd name="connsiteY3" fmla="*/ 923459 h 923459"/>
              <a:gd name="connsiteX4" fmla="*/ 0 w 5472684"/>
              <a:gd name="connsiteY4" fmla="*/ 923459 h 923459"/>
              <a:gd name="connsiteX5" fmla="*/ 0 w 5472684"/>
              <a:gd name="connsiteY5" fmla="*/ 0 h 92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2684" h="923459">
                <a:moveTo>
                  <a:pt x="5472684" y="923458"/>
                </a:moveTo>
                <a:lnTo>
                  <a:pt x="461729" y="923458"/>
                </a:lnTo>
                <a:lnTo>
                  <a:pt x="0" y="461729"/>
                </a:lnTo>
                <a:lnTo>
                  <a:pt x="461729" y="1"/>
                </a:lnTo>
                <a:lnTo>
                  <a:pt x="5472684" y="1"/>
                </a:lnTo>
                <a:lnTo>
                  <a:pt x="5472684" y="92345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8085" tIns="95251" rIns="177800" bIns="95250" numCol="1" spcCol="1270" anchor="ctr" anchorCtr="0">
            <a:noAutofit/>
          </a:bodyPr>
          <a:lstStyle/>
          <a:p>
            <a:pPr lvl="0" algn="l" defTabSz="1111250" rtl="0">
              <a:lnSpc>
                <a:spcPct val="90000"/>
              </a:lnSpc>
              <a:spcBef>
                <a:spcPct val="0"/>
              </a:spcBef>
              <a:spcAft>
                <a:spcPct val="35000"/>
              </a:spcAft>
            </a:pPr>
            <a:r>
              <a:rPr lang="en-US" sz="2500" b="1" kern="1200" dirty="0">
                <a:solidFill>
                  <a:schemeClr val="bg1"/>
                </a:solidFill>
                <a:effectLst/>
              </a:rPr>
              <a:t>Effective counseling strategies</a:t>
            </a:r>
          </a:p>
        </p:txBody>
      </p:sp>
      <p:sp>
        <p:nvSpPr>
          <p:cNvPr id="8" name="Freeform 7"/>
          <p:cNvSpPr/>
          <p:nvPr/>
        </p:nvSpPr>
        <p:spPr>
          <a:xfrm>
            <a:off x="2133617" y="3962400"/>
            <a:ext cx="5472684" cy="923460"/>
          </a:xfrm>
          <a:custGeom>
            <a:avLst/>
            <a:gdLst>
              <a:gd name="connsiteX0" fmla="*/ 0 w 5472684"/>
              <a:gd name="connsiteY0" fmla="*/ 0 h 923459"/>
              <a:gd name="connsiteX1" fmla="*/ 5010955 w 5472684"/>
              <a:gd name="connsiteY1" fmla="*/ 0 h 923459"/>
              <a:gd name="connsiteX2" fmla="*/ 5472684 w 5472684"/>
              <a:gd name="connsiteY2" fmla="*/ 461730 h 923459"/>
              <a:gd name="connsiteX3" fmla="*/ 5010955 w 5472684"/>
              <a:gd name="connsiteY3" fmla="*/ 923459 h 923459"/>
              <a:gd name="connsiteX4" fmla="*/ 0 w 5472684"/>
              <a:gd name="connsiteY4" fmla="*/ 923459 h 923459"/>
              <a:gd name="connsiteX5" fmla="*/ 0 w 5472684"/>
              <a:gd name="connsiteY5" fmla="*/ 0 h 92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2684" h="923459">
                <a:moveTo>
                  <a:pt x="5472684" y="923458"/>
                </a:moveTo>
                <a:lnTo>
                  <a:pt x="461729" y="923458"/>
                </a:lnTo>
                <a:lnTo>
                  <a:pt x="0" y="461729"/>
                </a:lnTo>
                <a:lnTo>
                  <a:pt x="461729" y="1"/>
                </a:lnTo>
                <a:lnTo>
                  <a:pt x="5472684" y="1"/>
                </a:lnTo>
                <a:lnTo>
                  <a:pt x="5472684" y="92345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8085" tIns="95251" rIns="177800" bIns="95250" numCol="1" spcCol="1270" anchor="ctr" anchorCtr="0">
            <a:noAutofit/>
          </a:bodyPr>
          <a:lstStyle/>
          <a:p>
            <a:pPr lvl="0" algn="l" defTabSz="1111250" rtl="0">
              <a:lnSpc>
                <a:spcPct val="90000"/>
              </a:lnSpc>
              <a:spcBef>
                <a:spcPct val="0"/>
              </a:spcBef>
              <a:spcAft>
                <a:spcPct val="35000"/>
              </a:spcAft>
            </a:pPr>
            <a:r>
              <a:rPr lang="en-US" sz="2500" b="1" kern="1200" dirty="0">
                <a:solidFill>
                  <a:schemeClr val="bg1"/>
                </a:solidFill>
                <a:effectLst/>
              </a:rPr>
              <a:t>Higher levels of care</a:t>
            </a:r>
          </a:p>
        </p:txBody>
      </p:sp>
      <p:sp>
        <p:nvSpPr>
          <p:cNvPr id="9" name="Oval 8"/>
          <p:cNvSpPr/>
          <p:nvPr/>
        </p:nvSpPr>
        <p:spPr>
          <a:xfrm>
            <a:off x="1527158" y="2819398"/>
            <a:ext cx="923459" cy="923459"/>
          </a:xfrm>
          <a:prstGeom prst="ellipse">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Freeform 9"/>
          <p:cNvSpPr/>
          <p:nvPr/>
        </p:nvSpPr>
        <p:spPr>
          <a:xfrm>
            <a:off x="2066522" y="5200128"/>
            <a:ext cx="5472684" cy="923460"/>
          </a:xfrm>
          <a:custGeom>
            <a:avLst/>
            <a:gdLst>
              <a:gd name="connsiteX0" fmla="*/ 0 w 5472684"/>
              <a:gd name="connsiteY0" fmla="*/ 0 h 923459"/>
              <a:gd name="connsiteX1" fmla="*/ 5010955 w 5472684"/>
              <a:gd name="connsiteY1" fmla="*/ 0 h 923459"/>
              <a:gd name="connsiteX2" fmla="*/ 5472684 w 5472684"/>
              <a:gd name="connsiteY2" fmla="*/ 461730 h 923459"/>
              <a:gd name="connsiteX3" fmla="*/ 5010955 w 5472684"/>
              <a:gd name="connsiteY3" fmla="*/ 923459 h 923459"/>
              <a:gd name="connsiteX4" fmla="*/ 0 w 5472684"/>
              <a:gd name="connsiteY4" fmla="*/ 923459 h 923459"/>
              <a:gd name="connsiteX5" fmla="*/ 0 w 5472684"/>
              <a:gd name="connsiteY5" fmla="*/ 0 h 92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2684" h="923459">
                <a:moveTo>
                  <a:pt x="5472684" y="923458"/>
                </a:moveTo>
                <a:lnTo>
                  <a:pt x="461729" y="923458"/>
                </a:lnTo>
                <a:lnTo>
                  <a:pt x="0" y="461729"/>
                </a:lnTo>
                <a:lnTo>
                  <a:pt x="461729" y="1"/>
                </a:lnTo>
                <a:lnTo>
                  <a:pt x="5472684" y="1"/>
                </a:lnTo>
                <a:lnTo>
                  <a:pt x="5472684" y="92345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8085" tIns="95251" rIns="177800" bIns="95250" numCol="1" spcCol="1270" anchor="ctr" anchorCtr="0">
            <a:noAutofit/>
          </a:bodyPr>
          <a:lstStyle/>
          <a:p>
            <a:pPr lvl="0" algn="l" defTabSz="1111250" rtl="0">
              <a:lnSpc>
                <a:spcPct val="90000"/>
              </a:lnSpc>
              <a:spcBef>
                <a:spcPct val="0"/>
              </a:spcBef>
              <a:spcAft>
                <a:spcPct val="35000"/>
              </a:spcAft>
            </a:pPr>
            <a:r>
              <a:rPr lang="en-US" sz="2500" b="1" kern="1200" dirty="0">
                <a:solidFill>
                  <a:schemeClr val="bg1"/>
                </a:solidFill>
                <a:effectLst/>
              </a:rPr>
              <a:t>Resources &amp; Cases</a:t>
            </a:r>
          </a:p>
        </p:txBody>
      </p:sp>
      <p:sp>
        <p:nvSpPr>
          <p:cNvPr id="11" name="Oval 10"/>
          <p:cNvSpPr/>
          <p:nvPr/>
        </p:nvSpPr>
        <p:spPr>
          <a:xfrm>
            <a:off x="2698712" y="9977496"/>
            <a:ext cx="66302" cy="184692"/>
          </a:xfrm>
          <a:prstGeom prst="ellipse">
            <a:avLst/>
          </a:prstGeom>
          <a:blipFill rotWithShape="1">
            <a:blip r:embed="rId5"/>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Oval 6"/>
          <p:cNvSpPr/>
          <p:nvPr/>
        </p:nvSpPr>
        <p:spPr>
          <a:xfrm>
            <a:off x="1523998" y="5179024"/>
            <a:ext cx="923459" cy="923459"/>
          </a:xfrm>
          <a:prstGeom prst="ellipse">
            <a:avLst/>
          </a:prstGeom>
          <a:blipFill rotWithShape="1">
            <a:blip r:embed="rId6"/>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60420" name="Picture 4" descr="Image result for pill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3997" y="4036021"/>
            <a:ext cx="92346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1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Shape 627"/>
          <p:cNvSpPr txBox="1">
            <a:spLocks noGrp="1"/>
          </p:cNvSpPr>
          <p:nvPr>
            <p:ph type="title"/>
          </p:nvPr>
        </p:nvSpPr>
        <p:spPr>
          <a:xfrm>
            <a:off x="762000" y="304800"/>
            <a:ext cx="7924800" cy="990600"/>
          </a:xfrm>
          <a:prstGeom prst="rect">
            <a:avLst/>
          </a:prstGeom>
          <a:noFill/>
          <a:ln>
            <a:noFill/>
          </a:ln>
        </p:spPr>
        <p:txBody>
          <a:bodyPr vert="horz" lIns="68569" tIns="34275" rIns="68569" bIns="34275" rtlCol="0" anchor="t" anchorCtr="0">
            <a:noAutofit/>
          </a:bodyPr>
          <a:lstStyle/>
          <a:p>
            <a:pPr>
              <a:spcBef>
                <a:spcPts val="0"/>
              </a:spcBef>
              <a:buClr>
                <a:schemeClr val="accent1"/>
              </a:buClr>
              <a:buSzPct val="25000"/>
            </a:pPr>
            <a:r>
              <a:rPr lang="en-US" dirty="0">
                <a:sym typeface="Trebuchet MS"/>
              </a:rPr>
              <a:t>Strategies for achieving 5-10% Weight Loss</a:t>
            </a:r>
          </a:p>
        </p:txBody>
      </p:sp>
      <p:sp>
        <p:nvSpPr>
          <p:cNvPr id="628" name="Shape 628"/>
          <p:cNvSpPr txBox="1">
            <a:spLocks noGrp="1"/>
          </p:cNvSpPr>
          <p:nvPr>
            <p:ph type="body" idx="1"/>
          </p:nvPr>
        </p:nvSpPr>
        <p:spPr>
          <a:xfrm>
            <a:off x="762000" y="1981200"/>
            <a:ext cx="7391400" cy="2910580"/>
          </a:xfrm>
          <a:prstGeom prst="rect">
            <a:avLst/>
          </a:prstGeom>
          <a:noFill/>
          <a:ln>
            <a:noFill/>
          </a:ln>
        </p:spPr>
        <p:txBody>
          <a:bodyPr vert="horz" lIns="68569" tIns="34275" rIns="68569" bIns="34275" rtlCol="0" anchor="t" anchorCtr="0">
            <a:noAutofit/>
          </a:bodyPr>
          <a:lstStyle/>
          <a:p>
            <a:pPr marL="257175" indent="-257175">
              <a:spcBef>
                <a:spcPts val="0"/>
              </a:spcBef>
              <a:spcAft>
                <a:spcPts val="600"/>
              </a:spcAft>
              <a:buSzPct val="80000"/>
              <a:buFont typeface="Noto Sans Symbols"/>
              <a:buChar char="▶"/>
            </a:pPr>
            <a:r>
              <a:rPr lang="en-US" sz="2400" dirty="0" smtClean="0">
                <a:solidFill>
                  <a:srgbClr val="3F3F3F"/>
                </a:solidFill>
                <a:latin typeface="Trebuchet MS"/>
                <a:ea typeface="Trebuchet MS"/>
                <a:cs typeface="Trebuchet MS"/>
                <a:sym typeface="Trebuchet MS"/>
              </a:rPr>
              <a:t>What works best? </a:t>
            </a:r>
            <a:r>
              <a:rPr lang="en-US" sz="2400" i="1" dirty="0" smtClean="0">
                <a:solidFill>
                  <a:srgbClr val="3F3F3F"/>
                </a:solidFill>
                <a:latin typeface="Trebuchet MS"/>
                <a:ea typeface="Trebuchet MS"/>
                <a:cs typeface="Trebuchet MS"/>
                <a:sym typeface="Trebuchet MS"/>
              </a:rPr>
              <a:t>The plan that is sustainable long-term</a:t>
            </a:r>
          </a:p>
          <a:p>
            <a:pPr marL="257175" indent="-257175">
              <a:spcBef>
                <a:spcPts val="0"/>
              </a:spcBef>
              <a:spcAft>
                <a:spcPts val="600"/>
              </a:spcAft>
              <a:buSzPct val="80000"/>
              <a:buFont typeface="Noto Sans Symbols"/>
              <a:buChar char="▶"/>
            </a:pPr>
            <a:endParaRPr lang="en-US" sz="2400" i="1" dirty="0" smtClean="0">
              <a:solidFill>
                <a:srgbClr val="3F3F3F"/>
              </a:solidFill>
              <a:latin typeface="Trebuchet MS"/>
              <a:ea typeface="Trebuchet MS"/>
              <a:cs typeface="Trebuchet MS"/>
              <a:sym typeface="Trebuchet MS"/>
            </a:endParaRPr>
          </a:p>
          <a:p>
            <a:pPr marL="549783" lvl="1" indent="-257175">
              <a:spcBef>
                <a:spcPts val="0"/>
              </a:spcBef>
              <a:spcAft>
                <a:spcPts val="600"/>
              </a:spcAft>
              <a:buSzPct val="80000"/>
              <a:buFont typeface="Noto Sans Symbols"/>
              <a:buChar char="▶"/>
            </a:pPr>
            <a:r>
              <a:rPr lang="en-US" sz="2400" dirty="0" smtClean="0">
                <a:solidFill>
                  <a:srgbClr val="3F3F3F"/>
                </a:solidFill>
                <a:latin typeface="Trebuchet MS"/>
                <a:ea typeface="Trebuchet MS"/>
                <a:cs typeface="Trebuchet MS"/>
                <a:sym typeface="Trebuchet MS"/>
              </a:rPr>
              <a:t>Evidence for: </a:t>
            </a:r>
          </a:p>
          <a:p>
            <a:pPr marL="732663" lvl="2" indent="-257175">
              <a:spcBef>
                <a:spcPts val="0"/>
              </a:spcBef>
              <a:spcAft>
                <a:spcPts val="600"/>
              </a:spcAft>
              <a:buSzPct val="80000"/>
              <a:buFont typeface="Noto Sans Symbols"/>
              <a:buChar char="▶"/>
            </a:pPr>
            <a:r>
              <a:rPr lang="en-US" sz="2400" dirty="0" smtClean="0">
                <a:solidFill>
                  <a:srgbClr val="3F3F3F"/>
                </a:solidFill>
                <a:latin typeface="Trebuchet MS"/>
                <a:ea typeface="Trebuchet MS"/>
                <a:cs typeface="Trebuchet MS"/>
                <a:sym typeface="Trebuchet MS"/>
              </a:rPr>
              <a:t>Low-fat or low-carb</a:t>
            </a:r>
          </a:p>
          <a:p>
            <a:pPr marL="732663" lvl="2" indent="-257175">
              <a:spcBef>
                <a:spcPts val="0"/>
              </a:spcBef>
              <a:spcAft>
                <a:spcPts val="600"/>
              </a:spcAft>
              <a:buSzPct val="80000"/>
              <a:buFont typeface="Noto Sans Symbols"/>
              <a:buChar char="▶"/>
            </a:pPr>
            <a:r>
              <a:rPr lang="en-US" sz="2400" dirty="0" smtClean="0">
                <a:solidFill>
                  <a:srgbClr val="3F3F3F"/>
                </a:solidFill>
                <a:latin typeface="Trebuchet MS"/>
                <a:ea typeface="Trebuchet MS"/>
                <a:cs typeface="Trebuchet MS"/>
                <a:sym typeface="Trebuchet MS"/>
              </a:rPr>
              <a:t>Mediterranean diet</a:t>
            </a:r>
          </a:p>
          <a:p>
            <a:pPr marL="732663" lvl="2" indent="-257175">
              <a:spcBef>
                <a:spcPts val="0"/>
              </a:spcBef>
              <a:spcAft>
                <a:spcPts val="600"/>
              </a:spcAft>
              <a:buSzPct val="80000"/>
              <a:buFont typeface="Noto Sans Symbols"/>
              <a:buChar char="▶"/>
            </a:pPr>
            <a:endParaRPr lang="en-US" sz="2400" dirty="0" smtClean="0">
              <a:solidFill>
                <a:srgbClr val="3F3F3F"/>
              </a:solidFill>
              <a:latin typeface="Trebuchet MS"/>
              <a:ea typeface="Trebuchet MS"/>
              <a:cs typeface="Trebuchet MS"/>
              <a:sym typeface="Trebuchet MS"/>
            </a:endParaRPr>
          </a:p>
          <a:p>
            <a:pPr marL="549783" lvl="1" indent="-257175">
              <a:spcBef>
                <a:spcPts val="0"/>
              </a:spcBef>
              <a:spcAft>
                <a:spcPts val="600"/>
              </a:spcAft>
              <a:buSzPct val="80000"/>
              <a:buFont typeface="Noto Sans Symbols"/>
              <a:buChar char="▶"/>
            </a:pPr>
            <a:r>
              <a:rPr lang="en-US" sz="2400" dirty="0" smtClean="0">
                <a:solidFill>
                  <a:srgbClr val="3F3F3F"/>
                </a:solidFill>
                <a:latin typeface="Trebuchet MS"/>
                <a:ea typeface="Trebuchet MS"/>
                <a:cs typeface="Trebuchet MS"/>
                <a:sym typeface="Trebuchet MS"/>
              </a:rPr>
              <a:t>Keys: avoid hunger, make it easy</a:t>
            </a:r>
          </a:p>
          <a:p>
            <a:pPr marL="342900" lvl="1" indent="0">
              <a:spcBef>
                <a:spcPts val="750"/>
              </a:spcBef>
              <a:spcAft>
                <a:spcPts val="0"/>
              </a:spcAft>
              <a:buSzPct val="80000"/>
              <a:buNone/>
            </a:pPr>
            <a:endParaRPr lang="en-US" sz="1500" dirty="0"/>
          </a:p>
          <a:p>
            <a:pPr marL="557213" lvl="1" indent="-214313">
              <a:spcBef>
                <a:spcPts val="750"/>
              </a:spcBef>
              <a:spcAft>
                <a:spcPts val="0"/>
              </a:spcAft>
              <a:buSzPct val="80000"/>
              <a:buNone/>
            </a:pPr>
            <a:endParaRPr sz="1500" dirty="0">
              <a:solidFill>
                <a:srgbClr val="3F3F3F"/>
              </a:solidFill>
              <a:latin typeface="Trebuchet MS"/>
              <a:ea typeface="Trebuchet MS"/>
              <a:cs typeface="Trebuchet MS"/>
              <a:sym typeface="Trebuchet MS"/>
            </a:endParaRPr>
          </a:p>
        </p:txBody>
      </p:sp>
      <p:pic>
        <p:nvPicPr>
          <p:cNvPr id="60418"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2753796"/>
            <a:ext cx="2438400" cy="1625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5468548"/>
            <a:ext cx="7620000" cy="861774"/>
          </a:xfrm>
          <a:prstGeom prst="rect">
            <a:avLst/>
          </a:prstGeom>
          <a:noFill/>
        </p:spPr>
        <p:txBody>
          <a:bodyPr wrap="square" rtlCol="0">
            <a:spAutoFit/>
          </a:bodyPr>
          <a:lstStyle/>
          <a:p>
            <a:r>
              <a:rPr lang="en-US" sz="1000" dirty="0" smtClean="0"/>
              <a:t>Gardner</a:t>
            </a:r>
            <a:r>
              <a:rPr lang="en-US" sz="1000" dirty="0"/>
              <a:t>, </a:t>
            </a:r>
            <a:r>
              <a:rPr lang="en-US" sz="1000" dirty="0" err="1" smtClean="0"/>
              <a:t>Trepanowski</a:t>
            </a:r>
            <a:r>
              <a:rPr lang="en-US" sz="1000" dirty="0" smtClean="0"/>
              <a:t>,</a:t>
            </a:r>
            <a:r>
              <a:rPr lang="en-US" sz="1000" dirty="0"/>
              <a:t> </a:t>
            </a:r>
            <a:r>
              <a:rPr lang="en-US" sz="1000" dirty="0" smtClean="0"/>
              <a:t>Del </a:t>
            </a:r>
            <a:r>
              <a:rPr lang="en-US" sz="1000" dirty="0" err="1" smtClean="0"/>
              <a:t>Gobbo</a:t>
            </a:r>
            <a:r>
              <a:rPr lang="en-US" sz="1000" dirty="0" smtClean="0"/>
              <a:t>, et al. </a:t>
            </a:r>
            <a:r>
              <a:rPr lang="en-US" sz="1000" dirty="0"/>
              <a:t>Effect of Low-Fat vs Low-Carbohydrate Diet on 12-Month Weight Loss in Overweight Adults and the Association With Genotype Pattern or Insulin Secretion: The DIETFITS Randomized Clinical Trial. </a:t>
            </a:r>
            <a:r>
              <a:rPr lang="en-US" sz="1000" i="1" dirty="0" smtClean="0"/>
              <a:t>JAMA, 2018. </a:t>
            </a:r>
          </a:p>
          <a:p>
            <a:r>
              <a:rPr lang="en-US" sz="1000" dirty="0"/>
              <a:t>Shai, I., </a:t>
            </a:r>
            <a:r>
              <a:rPr lang="en-US" sz="1000" dirty="0" err="1"/>
              <a:t>Schwarzfuchs</a:t>
            </a:r>
            <a:r>
              <a:rPr lang="en-US" sz="1000" dirty="0"/>
              <a:t>, D., </a:t>
            </a:r>
            <a:r>
              <a:rPr lang="en-US" sz="1000" dirty="0" err="1"/>
              <a:t>Henkin</a:t>
            </a:r>
            <a:r>
              <a:rPr lang="en-US" sz="1000" dirty="0"/>
              <a:t>, Y., </a:t>
            </a:r>
            <a:r>
              <a:rPr lang="en-US" sz="1000" dirty="0" err="1"/>
              <a:t>Shahar</a:t>
            </a:r>
            <a:r>
              <a:rPr lang="en-US" sz="1000" dirty="0"/>
              <a:t>, D.R., </a:t>
            </a:r>
            <a:r>
              <a:rPr lang="en-US" sz="1000" dirty="0" err="1"/>
              <a:t>Witkow</a:t>
            </a:r>
            <a:r>
              <a:rPr lang="en-US" sz="1000" dirty="0"/>
              <a:t>, S., Greenberg, I. et al, Weight loss with a low-carbohydrate, Mediterranean, or low-fat diet. </a:t>
            </a:r>
            <a:r>
              <a:rPr lang="en-US" sz="1000" i="1" dirty="0"/>
              <a:t>N </a:t>
            </a:r>
            <a:r>
              <a:rPr lang="en-US" sz="1000" i="1" dirty="0" err="1"/>
              <a:t>Engl</a:t>
            </a:r>
            <a:r>
              <a:rPr lang="en-US" sz="1000" i="1" dirty="0"/>
              <a:t> J Med</a:t>
            </a:r>
            <a:r>
              <a:rPr lang="en-US" sz="1000" dirty="0"/>
              <a:t>. 2008;359:229–241.</a:t>
            </a:r>
            <a:endParaRPr lang="en-US" sz="1000" i="1" dirty="0" smtClean="0"/>
          </a:p>
          <a:p>
            <a:endParaRPr lang="en-US" sz="1000" dirty="0"/>
          </a:p>
        </p:txBody>
      </p:sp>
    </p:spTree>
    <p:extLst>
      <p:ext uri="{BB962C8B-B14F-4D97-AF65-F5344CB8AC3E}">
        <p14:creationId xmlns:p14="http://schemas.microsoft.com/office/powerpoint/2010/main" val="183604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2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2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04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2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Shape 627"/>
          <p:cNvSpPr txBox="1">
            <a:spLocks noGrp="1"/>
          </p:cNvSpPr>
          <p:nvPr>
            <p:ph type="title"/>
          </p:nvPr>
        </p:nvSpPr>
        <p:spPr>
          <a:xfrm>
            <a:off x="762000" y="304800"/>
            <a:ext cx="7924800" cy="990600"/>
          </a:xfrm>
          <a:prstGeom prst="rect">
            <a:avLst/>
          </a:prstGeom>
          <a:noFill/>
          <a:ln>
            <a:noFill/>
          </a:ln>
        </p:spPr>
        <p:txBody>
          <a:bodyPr vert="horz" lIns="68569" tIns="34275" rIns="68569" bIns="34275" rtlCol="0" anchor="t" anchorCtr="0">
            <a:noAutofit/>
          </a:bodyPr>
          <a:lstStyle/>
          <a:p>
            <a:pPr>
              <a:spcBef>
                <a:spcPts val="0"/>
              </a:spcBef>
              <a:buClr>
                <a:schemeClr val="accent1"/>
              </a:buClr>
              <a:buSzPct val="25000"/>
            </a:pPr>
            <a:r>
              <a:rPr lang="en-US" dirty="0">
                <a:sym typeface="Trebuchet MS"/>
              </a:rPr>
              <a:t>Strategies for achieving 5-10% Weight Loss</a:t>
            </a:r>
          </a:p>
        </p:txBody>
      </p:sp>
      <p:sp>
        <p:nvSpPr>
          <p:cNvPr id="628" name="Shape 628"/>
          <p:cNvSpPr txBox="1">
            <a:spLocks noGrp="1"/>
          </p:cNvSpPr>
          <p:nvPr>
            <p:ph type="body" idx="1"/>
          </p:nvPr>
        </p:nvSpPr>
        <p:spPr>
          <a:xfrm>
            <a:off x="457200" y="1828800"/>
            <a:ext cx="5486400" cy="4419600"/>
          </a:xfrm>
          <a:prstGeom prst="rect">
            <a:avLst/>
          </a:prstGeom>
          <a:noFill/>
          <a:ln>
            <a:noFill/>
          </a:ln>
        </p:spPr>
        <p:txBody>
          <a:bodyPr vert="horz" lIns="68569" tIns="34275" rIns="68569" bIns="34275" rtlCol="0" anchor="t" anchorCtr="0">
            <a:noAutofit/>
          </a:bodyPr>
          <a:lstStyle/>
          <a:p>
            <a:pPr marL="0" indent="0">
              <a:spcBef>
                <a:spcPts val="0"/>
              </a:spcBef>
              <a:spcAft>
                <a:spcPts val="600"/>
              </a:spcAft>
              <a:buSzPct val="80000"/>
              <a:buNone/>
            </a:pPr>
            <a:r>
              <a:rPr lang="en-US" sz="2400" dirty="0">
                <a:solidFill>
                  <a:srgbClr val="3F3F3F"/>
                </a:solidFill>
                <a:latin typeface="Trebuchet MS"/>
                <a:ea typeface="Trebuchet MS"/>
                <a:cs typeface="Trebuchet MS"/>
                <a:sym typeface="Trebuchet MS"/>
              </a:rPr>
              <a:t>Caloric deficit of 250-500 calories/day</a:t>
            </a:r>
          </a:p>
          <a:p>
            <a:pPr marL="0" indent="0">
              <a:spcBef>
                <a:spcPts val="750"/>
              </a:spcBef>
              <a:spcAft>
                <a:spcPts val="600"/>
              </a:spcAft>
              <a:buSzPct val="80000"/>
              <a:buNone/>
            </a:pPr>
            <a:r>
              <a:rPr lang="en-US" sz="2400" dirty="0">
                <a:solidFill>
                  <a:srgbClr val="3F3F3F"/>
                </a:solidFill>
                <a:latin typeface="Trebuchet MS"/>
                <a:ea typeface="Trebuchet MS"/>
                <a:cs typeface="Trebuchet MS"/>
                <a:sym typeface="Trebuchet MS"/>
              </a:rPr>
              <a:t>But there are some pitfalls…</a:t>
            </a:r>
            <a:endParaRPr lang="en-US" sz="2400" dirty="0">
              <a:solidFill>
                <a:srgbClr val="3F3F3F"/>
              </a:solidFill>
              <a:latin typeface="Trebuchet MS"/>
              <a:sym typeface="Trebuchet MS"/>
            </a:endParaRPr>
          </a:p>
          <a:p>
            <a:pPr marL="0" indent="0">
              <a:spcBef>
                <a:spcPts val="750"/>
              </a:spcBef>
              <a:spcAft>
                <a:spcPts val="600"/>
              </a:spcAft>
              <a:buSzPct val="80000"/>
              <a:buNone/>
            </a:pPr>
            <a:r>
              <a:rPr lang="en-US" sz="2400" dirty="0">
                <a:solidFill>
                  <a:srgbClr val="3F3F3F"/>
                </a:solidFill>
                <a:latin typeface="Trebuchet MS"/>
                <a:sym typeface="Trebuchet MS"/>
              </a:rPr>
              <a:t>     Don’t: </a:t>
            </a:r>
          </a:p>
          <a:p>
            <a:pPr marL="384048" lvl="2" indent="0">
              <a:spcBef>
                <a:spcPts val="750"/>
              </a:spcBef>
              <a:spcAft>
                <a:spcPts val="600"/>
              </a:spcAft>
              <a:buSzPct val="80000"/>
              <a:buNone/>
            </a:pPr>
            <a:r>
              <a:rPr lang="en-US" sz="2400" dirty="0">
                <a:solidFill>
                  <a:srgbClr val="3F3F3F"/>
                </a:solidFill>
                <a:latin typeface="Trebuchet MS"/>
                <a:sym typeface="Trebuchet MS"/>
              </a:rPr>
              <a:t>   	Overly focus on # of calories 	without also paying attention 	to quality of calories</a:t>
            </a:r>
          </a:p>
          <a:p>
            <a:pPr marL="0" indent="0">
              <a:spcBef>
                <a:spcPts val="750"/>
              </a:spcBef>
              <a:spcAft>
                <a:spcPts val="600"/>
              </a:spcAft>
              <a:buSzPct val="80000"/>
              <a:buNone/>
            </a:pPr>
            <a:r>
              <a:rPr lang="en-US" sz="2400" dirty="0">
                <a:solidFill>
                  <a:srgbClr val="3F3F3F"/>
                </a:solidFill>
                <a:latin typeface="Trebuchet MS"/>
                <a:sym typeface="Trebuchet MS"/>
              </a:rPr>
              <a:t>     Do: </a:t>
            </a:r>
          </a:p>
          <a:p>
            <a:pPr marL="0" indent="0">
              <a:spcBef>
                <a:spcPts val="750"/>
              </a:spcBef>
              <a:spcAft>
                <a:spcPts val="600"/>
              </a:spcAft>
              <a:buSzPct val="80000"/>
              <a:buNone/>
            </a:pPr>
            <a:r>
              <a:rPr lang="en-US" sz="2400" dirty="0">
                <a:solidFill>
                  <a:srgbClr val="3F3F3F"/>
                </a:solidFill>
                <a:latin typeface="Trebuchet MS"/>
                <a:sym typeface="Trebuchet MS"/>
              </a:rPr>
              <a:t>	Set specific behavioral goals &amp; 	track progress closely with 	regular check-ins</a:t>
            </a:r>
            <a:endParaRPr lang="en-US" sz="2400" dirty="0"/>
          </a:p>
          <a:p>
            <a:pPr marL="557213" lvl="1" indent="-214313">
              <a:spcBef>
                <a:spcPts val="750"/>
              </a:spcBef>
              <a:spcAft>
                <a:spcPts val="0"/>
              </a:spcAft>
              <a:buSzPct val="80000"/>
              <a:buNone/>
            </a:pPr>
            <a:endParaRPr sz="1500" dirty="0">
              <a:solidFill>
                <a:srgbClr val="3F3F3F"/>
              </a:solidFill>
              <a:latin typeface="Trebuchet MS"/>
              <a:ea typeface="Trebuchet MS"/>
              <a:cs typeface="Trebuchet MS"/>
              <a:sym typeface="Trebuchet M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1981200"/>
            <a:ext cx="2146479" cy="3789947"/>
          </a:xfrm>
          <a:prstGeom prst="rect">
            <a:avLst/>
          </a:prstGeom>
        </p:spPr>
      </p:pic>
    </p:spTree>
    <p:extLst>
      <p:ext uri="{BB962C8B-B14F-4D97-AF65-F5344CB8AC3E}">
        <p14:creationId xmlns:p14="http://schemas.microsoft.com/office/powerpoint/2010/main" val="39250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2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2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2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4800600" cy="5867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90600" y="2133600"/>
            <a:ext cx="1447800" cy="369332"/>
          </a:xfrm>
          <a:prstGeom prst="rect">
            <a:avLst/>
          </a:prstGeom>
          <a:solidFill>
            <a:srgbClr val="92D050"/>
          </a:solidFill>
        </p:spPr>
        <p:txBody>
          <a:bodyPr wrap="square" rtlCol="0">
            <a:spAutoFit/>
          </a:bodyPr>
          <a:lstStyle/>
          <a:p>
            <a:r>
              <a:rPr lang="en-US" dirty="0">
                <a:solidFill>
                  <a:schemeClr val="bg1"/>
                </a:solidFill>
              </a:rPr>
              <a:t>Measurable</a:t>
            </a:r>
          </a:p>
        </p:txBody>
      </p:sp>
      <p:sp>
        <p:nvSpPr>
          <p:cNvPr id="6" name="TextBox 5"/>
          <p:cNvSpPr txBox="1"/>
          <p:nvPr/>
        </p:nvSpPr>
        <p:spPr>
          <a:xfrm>
            <a:off x="2916728" y="1011982"/>
            <a:ext cx="4529744" cy="923330"/>
          </a:xfrm>
          <a:prstGeom prst="rect">
            <a:avLst/>
          </a:prstGeom>
          <a:solidFill>
            <a:schemeClr val="bg1"/>
          </a:solidFill>
          <a:ln>
            <a:solidFill>
              <a:srgbClr val="C00000"/>
            </a:solidFill>
          </a:ln>
        </p:spPr>
        <p:txBody>
          <a:bodyPr wrap="square" rtlCol="0">
            <a:spAutoFit/>
          </a:bodyPr>
          <a:lstStyle/>
          <a:p>
            <a:r>
              <a:rPr lang="en-US" dirty="0"/>
              <a:t>Example #1: I want to lose 10 </a:t>
            </a:r>
            <a:r>
              <a:rPr lang="en-US" dirty="0" err="1"/>
              <a:t>lbs</a:t>
            </a:r>
            <a:r>
              <a:rPr lang="en-US" dirty="0"/>
              <a:t> over the next 3 months</a:t>
            </a:r>
          </a:p>
          <a:p>
            <a:endParaRPr lang="en-US" dirty="0"/>
          </a:p>
        </p:txBody>
      </p:sp>
      <p:sp>
        <p:nvSpPr>
          <p:cNvPr id="9" name="TextBox 8"/>
          <p:cNvSpPr txBox="1"/>
          <p:nvPr/>
        </p:nvSpPr>
        <p:spPr>
          <a:xfrm>
            <a:off x="2916728" y="2041267"/>
            <a:ext cx="4529744" cy="1754326"/>
          </a:xfrm>
          <a:prstGeom prst="rect">
            <a:avLst/>
          </a:prstGeom>
          <a:solidFill>
            <a:schemeClr val="bg1"/>
          </a:solidFill>
          <a:ln>
            <a:solidFill>
              <a:srgbClr val="C00000"/>
            </a:solidFill>
          </a:ln>
        </p:spPr>
        <p:txBody>
          <a:bodyPr wrap="square" rtlCol="0">
            <a:spAutoFit/>
          </a:bodyPr>
          <a:lstStyle/>
          <a:p>
            <a:r>
              <a:rPr lang="en-US" dirty="0"/>
              <a:t>Example #2: I will eat 2 servings of vegetables, 5 out of 7 days per week. I will track using notes section on phone and review weekly by myself and monthly with PCP. Next appointment: ___</a:t>
            </a:r>
          </a:p>
          <a:p>
            <a:endParaRPr lang="en-US" dirty="0"/>
          </a:p>
        </p:txBody>
      </p:sp>
      <p:sp>
        <p:nvSpPr>
          <p:cNvPr id="10" name="TextBox 9"/>
          <p:cNvSpPr txBox="1"/>
          <p:nvPr/>
        </p:nvSpPr>
        <p:spPr>
          <a:xfrm>
            <a:off x="2916728" y="3938006"/>
            <a:ext cx="4529744" cy="1754326"/>
          </a:xfrm>
          <a:prstGeom prst="rect">
            <a:avLst/>
          </a:prstGeom>
          <a:solidFill>
            <a:schemeClr val="bg1"/>
          </a:solidFill>
          <a:ln>
            <a:solidFill>
              <a:srgbClr val="C00000"/>
            </a:solidFill>
          </a:ln>
        </p:spPr>
        <p:txBody>
          <a:bodyPr wrap="square" rtlCol="0">
            <a:spAutoFit/>
          </a:bodyPr>
          <a:lstStyle/>
          <a:p>
            <a:r>
              <a:rPr lang="en-US" dirty="0"/>
              <a:t>Example #3: I will walk 4/5 weekdays during lunch break for 20 minutes. I will track using physical calendar displayed at my desk. Will review weekly by myself and monthly with PCP. Next appointment: ___</a:t>
            </a:r>
          </a:p>
          <a:p>
            <a:endParaRPr lang="en-US" dirty="0"/>
          </a:p>
        </p:txBody>
      </p:sp>
      <p:sp>
        <p:nvSpPr>
          <p:cNvPr id="7" name="TextBox 6"/>
          <p:cNvSpPr txBox="1"/>
          <p:nvPr/>
        </p:nvSpPr>
        <p:spPr>
          <a:xfrm>
            <a:off x="5334000" y="195164"/>
            <a:ext cx="3505200" cy="646331"/>
          </a:xfrm>
          <a:prstGeom prst="rect">
            <a:avLst/>
          </a:prstGeom>
          <a:noFill/>
        </p:spPr>
        <p:txBody>
          <a:bodyPr wrap="square" rtlCol="0">
            <a:spAutoFit/>
          </a:bodyPr>
          <a:lstStyle/>
          <a:p>
            <a:r>
              <a:rPr lang="en-US" dirty="0"/>
              <a:t>TIP: Ask them to WRITE their goal down and read back to you</a:t>
            </a:r>
          </a:p>
        </p:txBody>
      </p:sp>
    </p:spTree>
    <p:extLst>
      <p:ext uri="{BB962C8B-B14F-4D97-AF65-F5344CB8AC3E}">
        <p14:creationId xmlns:p14="http://schemas.microsoft.com/office/powerpoint/2010/main" val="353338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919699047"/>
              </p:ext>
            </p:extLst>
          </p:nvPr>
        </p:nvGraphicFramePr>
        <p:xfrm>
          <a:off x="457200" y="304800"/>
          <a:ext cx="8305802" cy="5358032"/>
        </p:xfrm>
        <a:graphic>
          <a:graphicData uri="http://schemas.openxmlformats.org/drawingml/2006/table">
            <a:tbl>
              <a:tblPr firstRow="1" bandRow="1">
                <a:tableStyleId>{5C22544A-7EE6-4342-B048-85BDC9FD1C3A}</a:tableStyleId>
              </a:tblPr>
              <a:tblGrid>
                <a:gridCol w="4152901">
                  <a:extLst>
                    <a:ext uri="{9D8B030D-6E8A-4147-A177-3AD203B41FA5}">
                      <a16:colId xmlns:a16="http://schemas.microsoft.com/office/drawing/2014/main" val="3453181393"/>
                    </a:ext>
                  </a:extLst>
                </a:gridCol>
                <a:gridCol w="4152901">
                  <a:extLst>
                    <a:ext uri="{9D8B030D-6E8A-4147-A177-3AD203B41FA5}">
                      <a16:colId xmlns:a16="http://schemas.microsoft.com/office/drawing/2014/main" val="3378033214"/>
                    </a:ext>
                  </a:extLst>
                </a:gridCol>
              </a:tblGrid>
              <a:tr h="427892">
                <a:tc>
                  <a:txBody>
                    <a:bodyPr/>
                    <a:lstStyle/>
                    <a:p>
                      <a:r>
                        <a:rPr lang="en-US" sz="2400" dirty="0"/>
                        <a:t>DO / INCREASE</a:t>
                      </a:r>
                    </a:p>
                  </a:txBody>
                  <a:tcPr/>
                </a:tc>
                <a:tc>
                  <a:txBody>
                    <a:bodyPr/>
                    <a:lstStyle/>
                    <a:p>
                      <a:r>
                        <a:rPr lang="en-US" sz="2400" dirty="0"/>
                        <a:t>AVOID / DECREASE</a:t>
                      </a:r>
                    </a:p>
                  </a:txBody>
                  <a:tcPr>
                    <a:solidFill>
                      <a:srgbClr val="C00000"/>
                    </a:solidFill>
                  </a:tcPr>
                </a:tc>
                <a:extLst>
                  <a:ext uri="{0D108BD9-81ED-4DB2-BD59-A6C34878D82A}">
                    <a16:rowId xmlns:a16="http://schemas.microsoft.com/office/drawing/2014/main" val="3916792492"/>
                  </a:ext>
                </a:extLst>
              </a:tr>
              <a:tr h="4278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effectLst/>
                          <a:latin typeface="+mn-lt"/>
                          <a:ea typeface="+mn-ea"/>
                          <a:cs typeface="+mn-cs"/>
                        </a:rPr>
                        <a:t>Stop eating when full</a:t>
                      </a:r>
                    </a:p>
                  </a:txBody>
                  <a:tcPr/>
                </a:tc>
                <a:tc>
                  <a:txBody>
                    <a:bodyPr/>
                    <a:lstStyle/>
                    <a:p>
                      <a:r>
                        <a:rPr lang="en-US" sz="2000" dirty="0"/>
                        <a:t>Goin</a:t>
                      </a:r>
                      <a:r>
                        <a:rPr lang="en-US" sz="2000" baseline="0" dirty="0"/>
                        <a:t>g hungry</a:t>
                      </a:r>
                      <a:endParaRPr lang="en-US" sz="2000" dirty="0"/>
                    </a:p>
                  </a:txBody>
                  <a:tcPr>
                    <a:solidFill>
                      <a:srgbClr val="F7B8AB"/>
                    </a:solidFill>
                  </a:tcPr>
                </a:tc>
                <a:extLst>
                  <a:ext uri="{0D108BD9-81ED-4DB2-BD59-A6C34878D82A}">
                    <a16:rowId xmlns:a16="http://schemas.microsoft.com/office/drawing/2014/main" val="2218900969"/>
                  </a:ext>
                </a:extLst>
              </a:tr>
              <a:tr h="5627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effectLst/>
                          <a:latin typeface="+mn-lt"/>
                          <a:ea typeface="+mn-ea"/>
                          <a:cs typeface="+mn-cs"/>
                        </a:rPr>
                        <a:t>Consistent meal</a:t>
                      </a:r>
                      <a:r>
                        <a:rPr lang="en-US" sz="2000" kern="1200" baseline="0" dirty="0">
                          <a:solidFill>
                            <a:schemeClr val="dk1"/>
                          </a:solidFill>
                          <a:effectLst/>
                          <a:latin typeface="+mn-lt"/>
                          <a:ea typeface="+mn-ea"/>
                          <a:cs typeface="+mn-cs"/>
                        </a:rPr>
                        <a:t> schedule</a:t>
                      </a:r>
                      <a:endParaRPr lang="en-US" sz="2000" kern="1200" dirty="0">
                        <a:solidFill>
                          <a:schemeClr val="dk1"/>
                        </a:solidFill>
                        <a:effectLst/>
                        <a:latin typeface="+mn-lt"/>
                        <a:ea typeface="+mn-ea"/>
                        <a:cs typeface="+mn-cs"/>
                      </a:endParaRPr>
                    </a:p>
                  </a:txBody>
                  <a:tcPr/>
                </a:tc>
                <a:tc>
                  <a:txBody>
                    <a:bodyPr/>
                    <a:lstStyle/>
                    <a:p>
                      <a:r>
                        <a:rPr lang="en-US" sz="2000" dirty="0"/>
                        <a:t>Skipping meals</a:t>
                      </a:r>
                    </a:p>
                  </a:txBody>
                  <a:tcPr>
                    <a:solidFill>
                      <a:srgbClr val="F7B8AB"/>
                    </a:solidFill>
                  </a:tcPr>
                </a:tc>
                <a:extLst>
                  <a:ext uri="{0D108BD9-81ED-4DB2-BD59-A6C34878D82A}">
                    <a16:rowId xmlns:a16="http://schemas.microsoft.com/office/drawing/2014/main" val="3345265342"/>
                  </a:ext>
                </a:extLst>
              </a:tr>
              <a:tr h="533400">
                <a:tc>
                  <a:txBody>
                    <a:bodyPr/>
                    <a:lstStyle/>
                    <a:p>
                      <a:r>
                        <a:rPr lang="en-US" sz="2000" dirty="0"/>
                        <a:t>Follow</a:t>
                      </a:r>
                      <a:r>
                        <a:rPr lang="en-US" sz="2000" baseline="0" dirty="0"/>
                        <a:t> the Healthy Eating Plate model</a:t>
                      </a:r>
                      <a:endParaRPr lang="en-US" sz="2000" dirty="0"/>
                    </a:p>
                  </a:txBody>
                  <a:tcPr/>
                </a:tc>
                <a:tc>
                  <a:txBody>
                    <a:bodyPr/>
                    <a:lstStyle/>
                    <a:p>
                      <a:r>
                        <a:rPr lang="en-US" sz="2000" dirty="0"/>
                        <a:t>Grazing</a:t>
                      </a:r>
                      <a:r>
                        <a:rPr lang="en-US" sz="2000" baseline="0" dirty="0"/>
                        <a:t> between meals</a:t>
                      </a:r>
                    </a:p>
                    <a:p>
                      <a:endParaRPr lang="en-US" sz="2000" dirty="0"/>
                    </a:p>
                  </a:txBody>
                  <a:tcPr>
                    <a:solidFill>
                      <a:srgbClr val="F7B8AB"/>
                    </a:solidFill>
                  </a:tcPr>
                </a:tc>
                <a:extLst>
                  <a:ext uri="{0D108BD9-81ED-4DB2-BD59-A6C34878D82A}">
                    <a16:rowId xmlns:a16="http://schemas.microsoft.com/office/drawing/2014/main" val="167997430"/>
                  </a:ext>
                </a:extLst>
              </a:tr>
              <a:tr h="427892">
                <a:tc>
                  <a:txBody>
                    <a:bodyPr/>
                    <a:lstStyle/>
                    <a:p>
                      <a:endParaRPr lang="en-US" sz="2000" dirty="0"/>
                    </a:p>
                  </a:txBody>
                  <a:tcPr/>
                </a:tc>
                <a:tc>
                  <a:txBody>
                    <a:bodyPr/>
                    <a:lstStyle/>
                    <a:p>
                      <a:r>
                        <a:rPr lang="en-US" sz="2000" dirty="0"/>
                        <a:t>Eating late at night</a:t>
                      </a:r>
                    </a:p>
                  </a:txBody>
                  <a:tcPr>
                    <a:solidFill>
                      <a:srgbClr val="F7B8AB"/>
                    </a:solidFill>
                  </a:tcPr>
                </a:tc>
                <a:extLst>
                  <a:ext uri="{0D108BD9-81ED-4DB2-BD59-A6C34878D82A}">
                    <a16:rowId xmlns:a16="http://schemas.microsoft.com/office/drawing/2014/main" val="4249920926"/>
                  </a:ext>
                </a:extLst>
              </a:tr>
              <a:tr h="748812">
                <a:tc>
                  <a:txBody>
                    <a:bodyPr/>
                    <a:lstStyle/>
                    <a:p>
                      <a:endParaRPr lang="en-US" sz="2000" dirty="0"/>
                    </a:p>
                  </a:txBody>
                  <a:tcPr/>
                </a:tc>
                <a:tc>
                  <a:txBody>
                    <a:bodyPr/>
                    <a:lstStyle/>
                    <a:p>
                      <a:r>
                        <a:rPr lang="en-US" sz="2000" dirty="0"/>
                        <a:t>Processed foods like canned meats or</a:t>
                      </a:r>
                      <a:r>
                        <a:rPr lang="en-US" sz="2000" baseline="0" dirty="0"/>
                        <a:t> frozen meals</a:t>
                      </a:r>
                      <a:endParaRPr lang="en-US" sz="2000" dirty="0"/>
                    </a:p>
                  </a:txBody>
                  <a:tcPr>
                    <a:solidFill>
                      <a:srgbClr val="F7B8AB"/>
                    </a:solidFill>
                  </a:tcPr>
                </a:tc>
                <a:extLst>
                  <a:ext uri="{0D108BD9-81ED-4DB2-BD59-A6C34878D82A}">
                    <a16:rowId xmlns:a16="http://schemas.microsoft.com/office/drawing/2014/main" val="2028550451"/>
                  </a:ext>
                </a:extLst>
              </a:tr>
              <a:tr h="427892">
                <a:tc>
                  <a:txBody>
                    <a:bodyPr/>
                    <a:lstStyle/>
                    <a:p>
                      <a:endParaRPr lang="en-US" sz="2000" dirty="0"/>
                    </a:p>
                  </a:txBody>
                  <a:tcPr/>
                </a:tc>
                <a:tc>
                  <a:txBody>
                    <a:bodyPr/>
                    <a:lstStyle/>
                    <a:p>
                      <a:r>
                        <a:rPr lang="en-US" sz="2000" dirty="0"/>
                        <a:t>White (sugar, breads, pasta)</a:t>
                      </a:r>
                    </a:p>
                  </a:txBody>
                  <a:tcPr>
                    <a:solidFill>
                      <a:srgbClr val="F7B8AB"/>
                    </a:solidFill>
                  </a:tcPr>
                </a:tc>
                <a:extLst>
                  <a:ext uri="{0D108BD9-81ED-4DB2-BD59-A6C34878D82A}">
                    <a16:rowId xmlns:a16="http://schemas.microsoft.com/office/drawing/2014/main" val="4056576951"/>
                  </a:ext>
                </a:extLst>
              </a:tr>
              <a:tr h="427892">
                <a:tc>
                  <a:txBody>
                    <a:bodyPr/>
                    <a:lstStyle/>
                    <a:p>
                      <a:endParaRPr lang="en-US" sz="2000" dirty="0"/>
                    </a:p>
                  </a:txBody>
                  <a:tcPr/>
                </a:tc>
                <a:tc>
                  <a:txBody>
                    <a:bodyPr/>
                    <a:lstStyle/>
                    <a:p>
                      <a:r>
                        <a:rPr lang="en-US" sz="2000" dirty="0"/>
                        <a:t>Sugary drinks</a:t>
                      </a:r>
                    </a:p>
                  </a:txBody>
                  <a:tcPr>
                    <a:solidFill>
                      <a:srgbClr val="F7B8AB"/>
                    </a:solidFill>
                  </a:tcPr>
                </a:tc>
                <a:extLst>
                  <a:ext uri="{0D108BD9-81ED-4DB2-BD59-A6C34878D82A}">
                    <a16:rowId xmlns:a16="http://schemas.microsoft.com/office/drawing/2014/main" val="1171952736"/>
                  </a:ext>
                </a:extLst>
              </a:tr>
              <a:tr h="427892">
                <a:tc>
                  <a:txBody>
                    <a:bodyPr/>
                    <a:lstStyle/>
                    <a:p>
                      <a:endParaRPr lang="en-US" sz="2000" dirty="0"/>
                    </a:p>
                  </a:txBody>
                  <a:tcPr/>
                </a:tc>
                <a:tc>
                  <a:txBody>
                    <a:bodyPr/>
                    <a:lstStyle/>
                    <a:p>
                      <a:r>
                        <a:rPr lang="en-US" sz="2000" dirty="0"/>
                        <a:t>Alcohol</a:t>
                      </a:r>
                    </a:p>
                  </a:txBody>
                  <a:tcPr>
                    <a:solidFill>
                      <a:srgbClr val="F7B8AB"/>
                    </a:solidFill>
                  </a:tcPr>
                </a:tc>
                <a:extLst>
                  <a:ext uri="{0D108BD9-81ED-4DB2-BD59-A6C34878D82A}">
                    <a16:rowId xmlns:a16="http://schemas.microsoft.com/office/drawing/2014/main" val="1229522581"/>
                  </a:ext>
                </a:extLst>
              </a:tr>
              <a:tr h="748812">
                <a:tc>
                  <a:txBody>
                    <a:bodyPr/>
                    <a:lstStyle/>
                    <a:p>
                      <a:endParaRPr lang="en-US" sz="2000" dirty="0"/>
                    </a:p>
                  </a:txBody>
                  <a:tcPr/>
                </a:tc>
                <a:tc>
                  <a:txBody>
                    <a:bodyPr/>
                    <a:lstStyle/>
                    <a:p>
                      <a:r>
                        <a:rPr lang="en-US" sz="2000" dirty="0"/>
                        <a:t>Trans fats or saturated</a:t>
                      </a:r>
                      <a:r>
                        <a:rPr lang="en-US" sz="2000" baseline="0" dirty="0"/>
                        <a:t> fats (butter, red meats, fried foods, chips)</a:t>
                      </a:r>
                    </a:p>
                  </a:txBody>
                  <a:tcPr>
                    <a:solidFill>
                      <a:srgbClr val="F7B8AB"/>
                    </a:solidFill>
                  </a:tcPr>
                </a:tc>
                <a:extLst>
                  <a:ext uri="{0D108BD9-81ED-4DB2-BD59-A6C34878D82A}">
                    <a16:rowId xmlns:a16="http://schemas.microsoft.com/office/drawing/2014/main" val="3724710572"/>
                  </a:ext>
                </a:extLst>
              </a:tr>
            </a:tbl>
          </a:graphicData>
        </a:graphic>
      </p:graphicFrame>
      <p:pic>
        <p:nvPicPr>
          <p:cNvPr id="63490" name="Picture 2" descr="Image result for harvard healthy eating pla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2758094"/>
            <a:ext cx="3659512" cy="2886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7324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Image result for choose my 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5983964" cy="336232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result for harvard healthy eating pla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8825" y="2590800"/>
            <a:ext cx="4435175" cy="349891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75218" y="3797608"/>
            <a:ext cx="4038600" cy="281615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400" dirty="0"/>
              <a:t>Healthy fats, not low-fat</a:t>
            </a:r>
          </a:p>
          <a:p>
            <a:pPr marL="285750" indent="-285750">
              <a:spcAft>
                <a:spcPts val="600"/>
              </a:spcAft>
              <a:buFont typeface="Arial" panose="020B0604020202020204" pitchFamily="34" charset="0"/>
              <a:buChar char="•"/>
            </a:pPr>
            <a:r>
              <a:rPr lang="en-US" sz="2400" dirty="0"/>
              <a:t>Limit red meat, cheese, dairy and processed meats</a:t>
            </a:r>
          </a:p>
          <a:p>
            <a:pPr marL="285750" indent="-285750">
              <a:spcAft>
                <a:spcPts val="600"/>
              </a:spcAft>
              <a:buFont typeface="Arial" panose="020B0604020202020204" pitchFamily="34" charset="0"/>
              <a:buChar char="•"/>
            </a:pPr>
            <a:r>
              <a:rPr lang="en-US" sz="2400" dirty="0"/>
              <a:t>More specific directions re quality of calories</a:t>
            </a:r>
          </a:p>
          <a:p>
            <a:pPr marL="285750" indent="-285750">
              <a:buFontTx/>
              <a:buChar char="-"/>
            </a:pPr>
            <a:endParaRPr lang="en-US" dirty="0"/>
          </a:p>
        </p:txBody>
      </p:sp>
    </p:spTree>
    <p:extLst>
      <p:ext uri="{BB962C8B-B14F-4D97-AF65-F5344CB8AC3E}">
        <p14:creationId xmlns:p14="http://schemas.microsoft.com/office/powerpoint/2010/main" val="19086597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Shape 627"/>
          <p:cNvSpPr txBox="1">
            <a:spLocks noGrp="1"/>
          </p:cNvSpPr>
          <p:nvPr>
            <p:ph type="title"/>
          </p:nvPr>
        </p:nvSpPr>
        <p:spPr>
          <a:xfrm>
            <a:off x="762000" y="304800"/>
            <a:ext cx="7924800" cy="990600"/>
          </a:xfrm>
          <a:prstGeom prst="rect">
            <a:avLst/>
          </a:prstGeom>
          <a:noFill/>
          <a:ln>
            <a:noFill/>
          </a:ln>
        </p:spPr>
        <p:txBody>
          <a:bodyPr vert="horz" lIns="68569" tIns="34275" rIns="68569" bIns="34275" rtlCol="0" anchor="t" anchorCtr="0">
            <a:noAutofit/>
          </a:bodyPr>
          <a:lstStyle/>
          <a:p>
            <a:pPr>
              <a:spcBef>
                <a:spcPts val="0"/>
              </a:spcBef>
              <a:buClr>
                <a:schemeClr val="accent1"/>
              </a:buClr>
              <a:buSzPct val="25000"/>
            </a:pPr>
            <a:r>
              <a:rPr lang="en-US" dirty="0">
                <a:sym typeface="Trebuchet MS"/>
              </a:rPr>
              <a:t>Strategies for </a:t>
            </a:r>
            <a:r>
              <a:rPr lang="en-US" dirty="0" smtClean="0">
                <a:sym typeface="Trebuchet MS"/>
              </a:rPr>
              <a:t>maintaining weight loss: NWCR</a:t>
            </a:r>
            <a:endParaRPr lang="en-US" dirty="0">
              <a:sym typeface="Trebuchet MS"/>
            </a:endParaRPr>
          </a:p>
        </p:txBody>
      </p:sp>
      <p:sp>
        <p:nvSpPr>
          <p:cNvPr id="628" name="Shape 628"/>
          <p:cNvSpPr txBox="1">
            <a:spLocks noGrp="1"/>
          </p:cNvSpPr>
          <p:nvPr>
            <p:ph type="body" idx="1"/>
          </p:nvPr>
        </p:nvSpPr>
        <p:spPr>
          <a:xfrm>
            <a:off x="762000" y="1981200"/>
            <a:ext cx="7620000" cy="3962400"/>
          </a:xfrm>
          <a:prstGeom prst="rect">
            <a:avLst/>
          </a:prstGeom>
          <a:noFill/>
          <a:ln>
            <a:noFill/>
          </a:ln>
        </p:spPr>
        <p:txBody>
          <a:bodyPr vert="horz" lIns="68569" tIns="34275" rIns="68569" bIns="34275" rtlCol="0" anchor="t" anchorCtr="0">
            <a:noAutofit/>
          </a:bodyPr>
          <a:lstStyle/>
          <a:p>
            <a:pPr marL="457200" indent="-457200">
              <a:spcBef>
                <a:spcPts val="750"/>
              </a:spcBef>
              <a:spcAft>
                <a:spcPts val="600"/>
              </a:spcAft>
              <a:buSzPct val="80000"/>
              <a:buFont typeface="+mj-lt"/>
              <a:buAutoNum type="arabicPeriod"/>
            </a:pPr>
            <a:r>
              <a:rPr lang="en-US" dirty="0" smtClean="0">
                <a:solidFill>
                  <a:srgbClr val="3F3F3F"/>
                </a:solidFill>
                <a:latin typeface="Trebuchet MS"/>
                <a:ea typeface="Trebuchet MS"/>
                <a:cs typeface="Trebuchet MS"/>
                <a:sym typeface="Trebuchet MS"/>
              </a:rPr>
              <a:t>Physical activity becomes extremely important</a:t>
            </a:r>
          </a:p>
          <a:p>
            <a:pPr marL="292608" lvl="1" indent="0">
              <a:spcBef>
                <a:spcPts val="750"/>
              </a:spcBef>
              <a:spcAft>
                <a:spcPts val="600"/>
              </a:spcAft>
              <a:buSzPct val="80000"/>
              <a:buNone/>
            </a:pPr>
            <a:r>
              <a:rPr lang="en-US" sz="2000" dirty="0" smtClean="0">
                <a:solidFill>
                  <a:srgbClr val="3F3F3F"/>
                </a:solidFill>
                <a:latin typeface="Trebuchet MS"/>
                <a:ea typeface="Trebuchet MS"/>
                <a:cs typeface="Trebuchet MS"/>
                <a:sym typeface="Trebuchet MS"/>
              </a:rPr>
              <a:t>	77%: 60 </a:t>
            </a:r>
            <a:r>
              <a:rPr lang="en-US" sz="2000" dirty="0" err="1" smtClean="0">
                <a:solidFill>
                  <a:srgbClr val="3F3F3F"/>
                </a:solidFill>
                <a:latin typeface="Trebuchet MS"/>
                <a:ea typeface="Trebuchet MS"/>
                <a:cs typeface="Trebuchet MS"/>
                <a:sym typeface="Trebuchet MS"/>
              </a:rPr>
              <a:t>mins</a:t>
            </a:r>
            <a:r>
              <a:rPr lang="en-US" sz="2000" dirty="0" smtClean="0">
                <a:solidFill>
                  <a:srgbClr val="3F3F3F"/>
                </a:solidFill>
                <a:latin typeface="Trebuchet MS"/>
                <a:ea typeface="Trebuchet MS"/>
                <a:cs typeface="Trebuchet MS"/>
                <a:sym typeface="Trebuchet MS"/>
              </a:rPr>
              <a:t> daily, walking most frequently cited</a:t>
            </a:r>
          </a:p>
          <a:p>
            <a:pPr marL="457200" indent="-457200">
              <a:spcBef>
                <a:spcPts val="750"/>
              </a:spcBef>
              <a:spcAft>
                <a:spcPts val="600"/>
              </a:spcAft>
              <a:buSzPct val="80000"/>
              <a:buFont typeface="+mj-lt"/>
              <a:buAutoNum type="arabicPeriod"/>
            </a:pPr>
            <a:r>
              <a:rPr lang="en-US" sz="2200" dirty="0" smtClean="0">
                <a:solidFill>
                  <a:srgbClr val="3F3F3F"/>
                </a:solidFill>
                <a:latin typeface="Trebuchet MS"/>
                <a:ea typeface="Trebuchet MS"/>
                <a:cs typeface="Trebuchet MS"/>
                <a:sym typeface="Trebuchet MS"/>
              </a:rPr>
              <a:t>78%: eat breakfast daily</a:t>
            </a:r>
          </a:p>
          <a:p>
            <a:pPr marL="457200" indent="-457200">
              <a:spcBef>
                <a:spcPts val="750"/>
              </a:spcBef>
              <a:spcAft>
                <a:spcPts val="600"/>
              </a:spcAft>
              <a:buSzPct val="80000"/>
              <a:buFont typeface="+mj-lt"/>
              <a:buAutoNum type="arabicPeriod"/>
            </a:pPr>
            <a:r>
              <a:rPr lang="en-US" sz="2200" dirty="0" smtClean="0">
                <a:solidFill>
                  <a:srgbClr val="3F3F3F"/>
                </a:solidFill>
                <a:latin typeface="Trebuchet MS"/>
                <a:ea typeface="Trebuchet MS"/>
                <a:cs typeface="Trebuchet MS"/>
                <a:sym typeface="Trebuchet MS"/>
              </a:rPr>
              <a:t>77%: weigh at least weekly</a:t>
            </a:r>
          </a:p>
          <a:p>
            <a:pPr marL="475488" lvl="2" indent="0">
              <a:spcBef>
                <a:spcPts val="750"/>
              </a:spcBef>
              <a:spcAft>
                <a:spcPts val="600"/>
              </a:spcAft>
              <a:buSzPct val="80000"/>
              <a:buNone/>
            </a:pPr>
            <a:r>
              <a:rPr lang="en-US" sz="2000" dirty="0" smtClean="0">
                <a:solidFill>
                  <a:srgbClr val="3F3F3F"/>
                </a:solidFill>
                <a:latin typeface="Trebuchet MS"/>
                <a:ea typeface="Trebuchet MS"/>
                <a:cs typeface="Trebuchet MS"/>
                <a:sym typeface="Trebuchet MS"/>
              </a:rPr>
              <a:t>	Catch slips before they turn into relapse</a:t>
            </a:r>
          </a:p>
          <a:p>
            <a:pPr marL="457200" indent="-457200">
              <a:spcBef>
                <a:spcPts val="750"/>
              </a:spcBef>
              <a:spcAft>
                <a:spcPts val="600"/>
              </a:spcAft>
              <a:buSzPct val="80000"/>
              <a:buFont typeface="+mj-lt"/>
              <a:buAutoNum type="arabicPeriod"/>
            </a:pPr>
            <a:r>
              <a:rPr lang="en-US" sz="2200" dirty="0" smtClean="0">
                <a:solidFill>
                  <a:srgbClr val="3F3F3F"/>
                </a:solidFill>
                <a:latin typeface="Trebuchet MS"/>
                <a:ea typeface="Trebuchet MS"/>
                <a:cs typeface="Trebuchet MS"/>
                <a:sym typeface="Trebuchet MS"/>
              </a:rPr>
              <a:t>Consistent eating habits, independent weekday vs weekend</a:t>
            </a:r>
          </a:p>
          <a:p>
            <a:pPr marL="257175" indent="-257175">
              <a:spcBef>
                <a:spcPts val="750"/>
              </a:spcBef>
              <a:spcAft>
                <a:spcPts val="600"/>
              </a:spcAft>
              <a:buSzPct val="80000"/>
              <a:buFont typeface="Noto Sans Symbols"/>
              <a:buChar char="▶"/>
            </a:pPr>
            <a:endParaRPr lang="en-US" sz="2200" dirty="0" smtClean="0">
              <a:solidFill>
                <a:srgbClr val="3F3F3F"/>
              </a:solidFill>
              <a:latin typeface="Trebuchet MS"/>
              <a:ea typeface="Trebuchet MS"/>
              <a:cs typeface="Trebuchet MS"/>
              <a:sym typeface="Trebuchet MS"/>
            </a:endParaRPr>
          </a:p>
          <a:p>
            <a:pPr marL="0" indent="0">
              <a:spcBef>
                <a:spcPts val="750"/>
              </a:spcBef>
              <a:spcAft>
                <a:spcPts val="600"/>
              </a:spcAft>
              <a:buSzPct val="80000"/>
              <a:buNone/>
            </a:pPr>
            <a:r>
              <a:rPr lang="en-US" sz="1000" dirty="0" smtClean="0">
                <a:solidFill>
                  <a:srgbClr val="3F3F3F"/>
                </a:solidFill>
                <a:latin typeface="Trebuchet MS"/>
                <a:ea typeface="Trebuchet MS"/>
                <a:cs typeface="Trebuchet MS"/>
                <a:sym typeface="Trebuchet MS"/>
              </a:rPr>
              <a:t>National Weight </a:t>
            </a:r>
            <a:r>
              <a:rPr lang="en-US" sz="1000" dirty="0">
                <a:solidFill>
                  <a:srgbClr val="3F3F3F"/>
                </a:solidFill>
                <a:latin typeface="Trebuchet MS"/>
                <a:ea typeface="Trebuchet MS"/>
                <a:cs typeface="Trebuchet MS"/>
                <a:sym typeface="Trebuchet MS"/>
              </a:rPr>
              <a:t>Control Registry: </a:t>
            </a:r>
            <a:r>
              <a:rPr lang="en-US" sz="1000" dirty="0">
                <a:solidFill>
                  <a:srgbClr val="3F3F3F"/>
                </a:solidFill>
                <a:latin typeface="Trebuchet MS"/>
                <a:ea typeface="Trebuchet MS"/>
                <a:cs typeface="Trebuchet MS"/>
                <a:sym typeface="Trebuchet MS"/>
                <a:hlinkClick r:id="rId3"/>
              </a:rPr>
              <a:t>http://www.nwcr.ws/research</a:t>
            </a:r>
            <a:r>
              <a:rPr lang="en-US" sz="1000" dirty="0" smtClean="0">
                <a:solidFill>
                  <a:srgbClr val="3F3F3F"/>
                </a:solidFill>
                <a:latin typeface="Trebuchet MS"/>
                <a:ea typeface="Trebuchet MS"/>
                <a:cs typeface="Trebuchet MS"/>
                <a:sym typeface="Trebuchet MS"/>
                <a:hlinkClick r:id="rId3"/>
              </a:rPr>
              <a:t>/</a:t>
            </a:r>
            <a:endParaRPr lang="en-US" sz="1000" dirty="0" smtClean="0">
              <a:solidFill>
                <a:srgbClr val="3F3F3F"/>
              </a:solidFill>
              <a:latin typeface="Trebuchet MS"/>
              <a:ea typeface="Trebuchet MS"/>
              <a:cs typeface="Trebuchet MS"/>
              <a:sym typeface="Trebuchet MS"/>
            </a:endParaRPr>
          </a:p>
          <a:p>
            <a:pPr marL="0" indent="0">
              <a:spcBef>
                <a:spcPts val="750"/>
              </a:spcBef>
              <a:spcAft>
                <a:spcPts val="600"/>
              </a:spcAft>
              <a:buSzPct val="80000"/>
              <a:buNone/>
            </a:pPr>
            <a:r>
              <a:rPr lang="en-US" sz="1000" dirty="0" smtClean="0">
                <a:solidFill>
                  <a:srgbClr val="3F3F3F"/>
                </a:solidFill>
                <a:latin typeface="Trebuchet MS"/>
                <a:ea typeface="Trebuchet MS"/>
                <a:cs typeface="Trebuchet MS"/>
                <a:sym typeface="Trebuchet MS"/>
              </a:rPr>
              <a:t>N = &gt;4000</a:t>
            </a:r>
          </a:p>
          <a:p>
            <a:pPr marL="0" indent="0">
              <a:spcBef>
                <a:spcPts val="750"/>
              </a:spcBef>
              <a:spcAft>
                <a:spcPts val="600"/>
              </a:spcAft>
              <a:buSzPct val="80000"/>
              <a:buNone/>
            </a:pPr>
            <a:endParaRPr lang="en-US" sz="1500" dirty="0"/>
          </a:p>
          <a:p>
            <a:pPr marL="557213" lvl="1" indent="-214313">
              <a:spcBef>
                <a:spcPts val="750"/>
              </a:spcBef>
              <a:spcAft>
                <a:spcPts val="0"/>
              </a:spcAft>
              <a:buSzPct val="80000"/>
              <a:buNone/>
            </a:pPr>
            <a:endParaRPr sz="1500" dirty="0">
              <a:solidFill>
                <a:srgbClr val="3F3F3F"/>
              </a:solidFill>
              <a:latin typeface="Trebuchet MS"/>
              <a:ea typeface="Trebuchet MS"/>
              <a:cs typeface="Trebuchet MS"/>
              <a:sym typeface="Trebuchet MS"/>
            </a:endParaRPr>
          </a:p>
        </p:txBody>
      </p:sp>
    </p:spTree>
    <p:extLst>
      <p:ext uri="{BB962C8B-B14F-4D97-AF65-F5344CB8AC3E}">
        <p14:creationId xmlns:p14="http://schemas.microsoft.com/office/powerpoint/2010/main" val="36333525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sz="3200" dirty="0"/>
              <a:t>Weight Management Medications </a:t>
            </a:r>
            <a:r>
              <a:rPr lang="en-US" sz="2400" dirty="0"/>
              <a:t/>
            </a:r>
            <a:br>
              <a:rPr lang="en-US" sz="2400" dirty="0"/>
            </a:br>
            <a:r>
              <a:rPr lang="en-US" sz="2400" dirty="0"/>
              <a:t>    BMI &gt;30 </a:t>
            </a:r>
            <a:r>
              <a:rPr lang="en-US" sz="2400" baseline="30000" dirty="0"/>
              <a:t/>
            </a:r>
            <a:br>
              <a:rPr lang="en-US" sz="2400" baseline="30000" dirty="0"/>
            </a:br>
            <a:r>
              <a:rPr lang="en-US" sz="2400" baseline="30000" dirty="0"/>
              <a:t>      </a:t>
            </a:r>
            <a:r>
              <a:rPr lang="en-US" sz="2400" dirty="0"/>
              <a:t>BMI &gt;27 with obesity-related comorbidity</a:t>
            </a:r>
          </a:p>
        </p:txBody>
      </p:sp>
      <p:pic>
        <p:nvPicPr>
          <p:cNvPr id="8" name="Picture 7">
            <a:extLst>
              <a:ext uri="{FF2B5EF4-FFF2-40B4-BE49-F238E27FC236}">
                <a16:creationId xmlns:a16="http://schemas.microsoft.com/office/drawing/2014/main" id="{FF158C81-7C7C-4D79-BB5C-C3F3B957A0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3373" y="1885506"/>
            <a:ext cx="5253038" cy="3905694"/>
          </a:xfrm>
          <a:prstGeom prst="rect">
            <a:avLst/>
          </a:prstGeom>
        </p:spPr>
      </p:pic>
      <p:sp>
        <p:nvSpPr>
          <p:cNvPr id="9" name="TextBox 8">
            <a:extLst>
              <a:ext uri="{FF2B5EF4-FFF2-40B4-BE49-F238E27FC236}">
                <a16:creationId xmlns:a16="http://schemas.microsoft.com/office/drawing/2014/main" id="{8C279DE8-E91D-4856-A9B8-C0787224C266}"/>
              </a:ext>
            </a:extLst>
          </p:cNvPr>
          <p:cNvSpPr txBox="1"/>
          <p:nvPr/>
        </p:nvSpPr>
        <p:spPr>
          <a:xfrm>
            <a:off x="609600" y="5791200"/>
            <a:ext cx="8305800" cy="461665"/>
          </a:xfrm>
          <a:prstGeom prst="rect">
            <a:avLst/>
          </a:prstGeom>
          <a:noFill/>
        </p:spPr>
        <p:txBody>
          <a:bodyPr wrap="square" rtlCol="0">
            <a:spAutoFit/>
          </a:bodyPr>
          <a:lstStyle/>
          <a:p>
            <a:r>
              <a:rPr lang="en-US" sz="1200" dirty="0" err="1"/>
              <a:t>Khera</a:t>
            </a:r>
            <a:r>
              <a:rPr lang="en-US" sz="1200" dirty="0"/>
              <a:t> R, Murad MH, </a:t>
            </a:r>
            <a:r>
              <a:rPr lang="en-US" sz="1200" dirty="0" err="1"/>
              <a:t>Chandar</a:t>
            </a:r>
            <a:r>
              <a:rPr lang="en-US" sz="1200" dirty="0"/>
              <a:t> AK, et al. Association of pharmacological treatments for obesity with weight loss and adverse events: A systematic review and meta-analysis. JAMA 2016; 315:2424. </a:t>
            </a:r>
            <a:r>
              <a:rPr lang="en-US" sz="1200" dirty="0" err="1"/>
              <a:t>doi</a:t>
            </a:r>
            <a:r>
              <a:rPr lang="en-US" sz="1200" dirty="0"/>
              <a:t>: 10.1001/jama.2016.7602</a:t>
            </a:r>
          </a:p>
        </p:txBody>
      </p:sp>
    </p:spTree>
    <p:extLst>
      <p:ext uri="{BB962C8B-B14F-4D97-AF65-F5344CB8AC3E}">
        <p14:creationId xmlns:p14="http://schemas.microsoft.com/office/powerpoint/2010/main" val="2831620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sz="3200" dirty="0"/>
              <a:t>Weight Management Medications </a:t>
            </a:r>
            <a:r>
              <a:rPr lang="en-US" sz="2400" dirty="0"/>
              <a:t/>
            </a:r>
            <a:br>
              <a:rPr lang="en-US" sz="2400" dirty="0"/>
            </a:br>
            <a:r>
              <a:rPr lang="en-US" sz="2400" dirty="0"/>
              <a:t>    BMI &gt;30 </a:t>
            </a:r>
            <a:r>
              <a:rPr lang="en-US" sz="2400" baseline="30000" dirty="0"/>
              <a:t/>
            </a:r>
            <a:br>
              <a:rPr lang="en-US" sz="2400" baseline="30000" dirty="0"/>
            </a:br>
            <a:r>
              <a:rPr lang="en-US" sz="2400" baseline="30000" dirty="0"/>
              <a:t>      </a:t>
            </a:r>
            <a:r>
              <a:rPr lang="en-US" sz="2400" dirty="0"/>
              <a:t>BMI &gt;27 with obesity-related comorbidity</a:t>
            </a:r>
          </a:p>
        </p:txBody>
      </p:sp>
      <p:graphicFrame>
        <p:nvGraphicFramePr>
          <p:cNvPr id="4" name="Table 3"/>
          <p:cNvGraphicFramePr>
            <a:graphicFrameLocks noGrp="1"/>
          </p:cNvGraphicFramePr>
          <p:nvPr>
            <p:extLst/>
          </p:nvPr>
        </p:nvGraphicFramePr>
        <p:xfrm>
          <a:off x="609600" y="1905000"/>
          <a:ext cx="8229601" cy="4309155"/>
        </p:xfrm>
        <a:graphic>
          <a:graphicData uri="http://schemas.openxmlformats.org/drawingml/2006/table">
            <a:tbl>
              <a:tblPr firstRow="1" bandRow="1"/>
              <a:tblGrid>
                <a:gridCol w="1605656">
                  <a:extLst>
                    <a:ext uri="{9D8B030D-6E8A-4147-A177-3AD203B41FA5}">
                      <a16:colId xmlns:a16="http://schemas.microsoft.com/office/drawing/2014/main" val="2427021280"/>
                    </a:ext>
                  </a:extLst>
                </a:gridCol>
                <a:gridCol w="1335573">
                  <a:extLst>
                    <a:ext uri="{9D8B030D-6E8A-4147-A177-3AD203B41FA5}">
                      <a16:colId xmlns:a16="http://schemas.microsoft.com/office/drawing/2014/main" val="3077875659"/>
                    </a:ext>
                  </a:extLst>
                </a:gridCol>
                <a:gridCol w="1282150">
                  <a:extLst>
                    <a:ext uri="{9D8B030D-6E8A-4147-A177-3AD203B41FA5}">
                      <a16:colId xmlns:a16="http://schemas.microsoft.com/office/drawing/2014/main" val="3412513096"/>
                    </a:ext>
                  </a:extLst>
                </a:gridCol>
                <a:gridCol w="1282150">
                  <a:extLst>
                    <a:ext uri="{9D8B030D-6E8A-4147-A177-3AD203B41FA5}">
                      <a16:colId xmlns:a16="http://schemas.microsoft.com/office/drawing/2014/main" val="4042272"/>
                    </a:ext>
                  </a:extLst>
                </a:gridCol>
                <a:gridCol w="1334581">
                  <a:extLst>
                    <a:ext uri="{9D8B030D-6E8A-4147-A177-3AD203B41FA5}">
                      <a16:colId xmlns:a16="http://schemas.microsoft.com/office/drawing/2014/main" val="2845285618"/>
                    </a:ext>
                  </a:extLst>
                </a:gridCol>
                <a:gridCol w="1389491">
                  <a:extLst>
                    <a:ext uri="{9D8B030D-6E8A-4147-A177-3AD203B41FA5}">
                      <a16:colId xmlns:a16="http://schemas.microsoft.com/office/drawing/2014/main" val="2558513817"/>
                    </a:ext>
                  </a:extLst>
                </a:gridCol>
              </a:tblGrid>
              <a:tr h="914400">
                <a:tc>
                  <a:txBody>
                    <a:bodyPr/>
                    <a:lstStyle/>
                    <a:p>
                      <a:r>
                        <a:rPr lang="en-US" sz="1400" b="1" dirty="0"/>
                        <a:t>FDA-Approved</a:t>
                      </a:r>
                      <a:r>
                        <a:rPr lang="en-US" sz="1400" b="1" baseline="0" dirty="0"/>
                        <a:t> Weight Management Medications</a:t>
                      </a:r>
                      <a:endParaRPr lang="en-US" sz="1400" b="1" dirty="0"/>
                    </a:p>
                  </a:txBody>
                  <a:tcPr marL="68580" marR="68580" marT="34290" marB="34290"/>
                </a:tc>
                <a:tc>
                  <a:txBody>
                    <a:bodyPr/>
                    <a:lstStyle/>
                    <a:p>
                      <a:r>
                        <a:rPr lang="en-US" sz="1400" b="1" dirty="0"/>
                        <a:t>Phentermine-Topiramate (</a:t>
                      </a:r>
                      <a:r>
                        <a:rPr lang="en-US" sz="1400" b="1" dirty="0" err="1"/>
                        <a:t>Qsymia</a:t>
                      </a:r>
                      <a:r>
                        <a:rPr lang="en-US" sz="1400" b="1" dirty="0"/>
                        <a:t>)</a:t>
                      </a:r>
                    </a:p>
                  </a:txBody>
                  <a:tcPr marL="68580" marR="68580" marT="34290" marB="34290"/>
                </a:tc>
                <a:tc>
                  <a:txBody>
                    <a:bodyPr/>
                    <a:lstStyle/>
                    <a:p>
                      <a:r>
                        <a:rPr lang="en-US" sz="1400" b="1" dirty="0"/>
                        <a:t>Liraglutide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a:t>
                      </a:r>
                      <a:r>
                        <a:rPr lang="en-US" sz="1400" b="1" dirty="0" err="1"/>
                        <a:t>Saxenda</a:t>
                      </a:r>
                      <a:r>
                        <a:rPr lang="en-US" sz="1400" b="1" dirty="0"/>
                        <a:t>, Victoza)</a:t>
                      </a:r>
                    </a:p>
                  </a:txBody>
                  <a:tcPr marL="68580" marR="68580" marT="34290" marB="34290"/>
                </a:tc>
                <a:tc>
                  <a:txBody>
                    <a:bodyPr/>
                    <a:lstStyle/>
                    <a:p>
                      <a:r>
                        <a:rPr lang="en-US" sz="1400" b="1" dirty="0" err="1"/>
                        <a:t>Lorcaserin</a:t>
                      </a:r>
                      <a:endParaRPr lang="en-US" sz="14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a:t>
                      </a:r>
                      <a:r>
                        <a:rPr lang="en-US" sz="1400" b="1" dirty="0" err="1"/>
                        <a:t>Belviq</a:t>
                      </a:r>
                      <a:r>
                        <a:rPr lang="en-US" sz="1400" b="1" dirty="0"/>
                        <a:t>)</a:t>
                      </a:r>
                    </a:p>
                    <a:p>
                      <a:endParaRPr lang="en-US" sz="1400" b="1" dirty="0"/>
                    </a:p>
                  </a:txBody>
                  <a:tcPr marL="68580" marR="68580" marT="34290" marB="34290"/>
                </a:tc>
                <a:tc>
                  <a:txBody>
                    <a:bodyPr/>
                    <a:lstStyle/>
                    <a:p>
                      <a:r>
                        <a:rPr lang="en-US" sz="1400" b="1" dirty="0"/>
                        <a:t>Naltrexone SR-Bupropion SR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a:t>
                      </a:r>
                      <a:r>
                        <a:rPr lang="en-US" sz="1400" b="1" dirty="0" err="1"/>
                        <a:t>Contrave</a:t>
                      </a:r>
                      <a:r>
                        <a:rPr lang="en-US" sz="1400" b="1" dirty="0"/>
                        <a:t>)</a:t>
                      </a:r>
                    </a:p>
                    <a:p>
                      <a:endParaRPr lang="en-US" sz="1400" b="1" dirty="0"/>
                    </a:p>
                  </a:txBody>
                  <a:tcPr marL="68580" marR="68580" marT="34290" marB="34290"/>
                </a:tc>
                <a:tc>
                  <a:txBody>
                    <a:bodyPr/>
                    <a:lstStyle/>
                    <a:p>
                      <a:r>
                        <a:rPr lang="en-US" sz="1400" b="1" dirty="0"/>
                        <a:t>Orlistat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a:t>
                      </a:r>
                      <a:r>
                        <a:rPr lang="en-US" sz="1400" b="1" dirty="0" err="1"/>
                        <a:t>Alli</a:t>
                      </a:r>
                      <a:r>
                        <a:rPr lang="en-US" sz="1400" b="1" dirty="0"/>
                        <a:t>/Xenical)</a:t>
                      </a:r>
                    </a:p>
                    <a:p>
                      <a:endParaRPr lang="en-US" sz="1400" b="1" dirty="0"/>
                    </a:p>
                  </a:txBody>
                  <a:tcPr marL="68580" marR="68580" marT="34290" marB="34290"/>
                </a:tc>
                <a:extLst>
                  <a:ext uri="{0D108BD9-81ED-4DB2-BD59-A6C34878D82A}">
                    <a16:rowId xmlns:a16="http://schemas.microsoft.com/office/drawing/2014/main" val="154748412"/>
                  </a:ext>
                </a:extLst>
              </a:tr>
              <a:tr h="614649">
                <a:tc>
                  <a:txBody>
                    <a:bodyPr/>
                    <a:lstStyle/>
                    <a:p>
                      <a:r>
                        <a:rPr lang="en-US" sz="1400" b="1" dirty="0"/>
                        <a:t>Class/Mechanism</a:t>
                      </a:r>
                    </a:p>
                  </a:txBody>
                  <a:tcPr marL="68580" marR="68580" marT="34290" marB="34290"/>
                </a:tc>
                <a:tc>
                  <a:txBody>
                    <a:bodyPr/>
                    <a:lstStyle/>
                    <a:p>
                      <a:r>
                        <a:rPr lang="en-US" sz="1400" dirty="0">
                          <a:effectLst/>
                        </a:rPr>
                        <a:t>Anorexiant;</a:t>
                      </a:r>
                    </a:p>
                    <a:p>
                      <a:r>
                        <a:rPr lang="en-US" sz="1400" dirty="0">
                          <a:effectLst/>
                        </a:rPr>
                        <a:t>Anticonvulsant; </a:t>
                      </a:r>
                      <a:r>
                        <a:rPr lang="en-US" sz="1400" dirty="0" err="1">
                          <a:effectLst/>
                        </a:rPr>
                        <a:t>Sympathomi-metic</a:t>
                      </a:r>
                      <a:endParaRPr lang="en-US" sz="1400" dirty="0">
                        <a:effectLst/>
                      </a:endParaRPr>
                    </a:p>
                    <a:p>
                      <a:endParaRPr lang="en-US" sz="1400" dirty="0"/>
                    </a:p>
                  </a:txBody>
                  <a:tcPr marL="68580" marR="68580" marT="34290" marB="34290"/>
                </a:tc>
                <a:tc>
                  <a:txBody>
                    <a:bodyPr/>
                    <a:lstStyle/>
                    <a:p>
                      <a:r>
                        <a:rPr lang="en-US" sz="1400" dirty="0">
                          <a:effectLst/>
                        </a:rPr>
                        <a:t>Glucagon-Like Peptide-1 (GLP-1) Receptor Agonist</a:t>
                      </a:r>
                      <a:endParaRPr lang="en-US" sz="1400" dirty="0"/>
                    </a:p>
                  </a:txBody>
                  <a:tcPr marL="68580" marR="68580" marT="34290" marB="34290"/>
                </a:tc>
                <a:tc>
                  <a:txBody>
                    <a:bodyPr/>
                    <a:lstStyle/>
                    <a:p>
                      <a:r>
                        <a:rPr lang="en-US" sz="1400" dirty="0">
                          <a:effectLst/>
                        </a:rPr>
                        <a:t>Serotonin 5-HT</a:t>
                      </a:r>
                      <a:r>
                        <a:rPr lang="en-US" sz="1400" baseline="-25000" dirty="0">
                          <a:effectLst/>
                        </a:rPr>
                        <a:t>2C</a:t>
                      </a:r>
                      <a:r>
                        <a:rPr lang="en-US" sz="1400" dirty="0">
                          <a:effectLst/>
                        </a:rPr>
                        <a:t> Receptor Agonist</a:t>
                      </a:r>
                      <a:endParaRPr lang="en-US" sz="1400" dirty="0"/>
                    </a:p>
                  </a:txBody>
                  <a:tcPr marL="68580" marR="68580" marT="34290" marB="34290"/>
                </a:tc>
                <a:tc>
                  <a:txBody>
                    <a:bodyPr/>
                    <a:lstStyle/>
                    <a:p>
                      <a:r>
                        <a:rPr lang="en-US" sz="1400" dirty="0">
                          <a:effectLst/>
                        </a:rPr>
                        <a:t>Dopamine/Nor-epinephrine-Reuptake Inhibitor;</a:t>
                      </a:r>
                    </a:p>
                    <a:p>
                      <a:r>
                        <a:rPr lang="en-US" sz="1400" dirty="0">
                          <a:effectLst/>
                        </a:rPr>
                        <a:t>Opioid Antagonist</a:t>
                      </a:r>
                    </a:p>
                    <a:p>
                      <a:endParaRPr lang="en-US" sz="1400" dirty="0"/>
                    </a:p>
                  </a:txBody>
                  <a:tcPr marL="68580" marR="68580" marT="34290" marB="34290"/>
                </a:tc>
                <a:tc>
                  <a:txBody>
                    <a:bodyPr/>
                    <a:lstStyle/>
                    <a:p>
                      <a:r>
                        <a:rPr lang="en-US" sz="1400" dirty="0"/>
                        <a:t>Lipase inhibitor</a:t>
                      </a:r>
                    </a:p>
                  </a:txBody>
                  <a:tcPr marL="68580" marR="68580" marT="34290" marB="34290"/>
                </a:tc>
                <a:extLst>
                  <a:ext uri="{0D108BD9-81ED-4DB2-BD59-A6C34878D82A}">
                    <a16:rowId xmlns:a16="http://schemas.microsoft.com/office/drawing/2014/main" val="798794804"/>
                  </a:ext>
                </a:extLst>
              </a:tr>
              <a:tr h="614649">
                <a:tc>
                  <a:txBody>
                    <a:bodyPr/>
                    <a:lstStyle/>
                    <a:p>
                      <a:r>
                        <a:rPr lang="en-US" sz="1400" b="1" dirty="0" err="1"/>
                        <a:t>Avg</a:t>
                      </a:r>
                      <a:r>
                        <a:rPr lang="en-US" sz="1400" b="1" baseline="0" dirty="0"/>
                        <a:t> Weight Loss at 1 year</a:t>
                      </a:r>
                      <a:endParaRPr lang="en-US" sz="1400" b="1" dirty="0"/>
                    </a:p>
                  </a:txBody>
                  <a:tcPr marL="68580" marR="68580" marT="34290" marB="34290"/>
                </a:tc>
                <a:tc>
                  <a:txBody>
                    <a:bodyPr/>
                    <a:lstStyle/>
                    <a:p>
                      <a:r>
                        <a:rPr lang="en-US" sz="1400" dirty="0"/>
                        <a:t>10%</a:t>
                      </a:r>
                    </a:p>
                  </a:txBody>
                  <a:tcPr marL="68580" marR="68580" marT="34290" marB="34290"/>
                </a:tc>
                <a:tc>
                  <a:txBody>
                    <a:bodyPr/>
                    <a:lstStyle/>
                    <a:p>
                      <a:r>
                        <a:rPr lang="en-US" sz="1400" dirty="0"/>
                        <a:t>9%</a:t>
                      </a:r>
                    </a:p>
                  </a:txBody>
                  <a:tcPr marL="68580" marR="68580" marT="34290" marB="34290"/>
                </a:tc>
                <a:tc>
                  <a:txBody>
                    <a:bodyPr/>
                    <a:lstStyle/>
                    <a:p>
                      <a:r>
                        <a:rPr lang="en-US" sz="1400" dirty="0"/>
                        <a:t>6%</a:t>
                      </a:r>
                    </a:p>
                  </a:txBody>
                  <a:tcPr marL="68580" marR="68580" marT="34290" marB="34290"/>
                </a:tc>
                <a:tc>
                  <a:txBody>
                    <a:bodyPr/>
                    <a:lstStyle/>
                    <a:p>
                      <a:r>
                        <a:rPr lang="en-US" sz="1400" dirty="0"/>
                        <a:t>6%</a:t>
                      </a:r>
                    </a:p>
                  </a:txBody>
                  <a:tcPr marL="68580" marR="68580" marT="34290" marB="34290"/>
                </a:tc>
                <a:tc>
                  <a:txBody>
                    <a:bodyPr/>
                    <a:lstStyle/>
                    <a:p>
                      <a:r>
                        <a:rPr lang="en-US" sz="1400" dirty="0"/>
                        <a:t>2-3%</a:t>
                      </a:r>
                    </a:p>
                  </a:txBody>
                  <a:tcPr marL="68580" marR="68580" marT="34290" marB="34290"/>
                </a:tc>
                <a:extLst>
                  <a:ext uri="{0D108BD9-81ED-4DB2-BD59-A6C34878D82A}">
                    <a16:rowId xmlns:a16="http://schemas.microsoft.com/office/drawing/2014/main" val="3291067582"/>
                  </a:ext>
                </a:extLst>
              </a:tr>
              <a:tr h="614649">
                <a:tc>
                  <a:txBody>
                    <a:bodyPr/>
                    <a:lstStyle/>
                    <a:p>
                      <a:r>
                        <a:rPr lang="en-US" sz="1400" b="1" dirty="0"/>
                        <a:t>Side Effects</a:t>
                      </a:r>
                    </a:p>
                  </a:txBody>
                  <a:tcPr marL="68580" marR="68580" marT="34290" marB="34290"/>
                </a:tc>
                <a:tc>
                  <a:txBody>
                    <a:bodyPr/>
                    <a:lstStyle/>
                    <a:p>
                      <a:r>
                        <a:rPr lang="en-US" sz="1400" dirty="0"/>
                        <a:t>CV, CNC, GI, </a:t>
                      </a:r>
                      <a:r>
                        <a:rPr lang="en-US" sz="1400" dirty="0" err="1"/>
                        <a:t>Resp</a:t>
                      </a:r>
                      <a:endParaRPr lang="en-US" sz="1400" dirty="0"/>
                    </a:p>
                  </a:txBody>
                  <a:tcPr marL="68580" marR="68580" marT="34290" marB="34290"/>
                </a:tc>
                <a:tc>
                  <a:txBody>
                    <a:bodyPr/>
                    <a:lstStyle/>
                    <a:p>
                      <a:r>
                        <a:rPr lang="en-US" sz="1400" dirty="0"/>
                        <a:t>CV, CNS, GI, Local</a:t>
                      </a:r>
                    </a:p>
                  </a:txBody>
                  <a:tcPr marL="68580" marR="68580" marT="34290" marB="34290"/>
                </a:tc>
                <a:tc>
                  <a:txBody>
                    <a:bodyPr/>
                    <a:lstStyle/>
                    <a:p>
                      <a:r>
                        <a:rPr lang="en-US" sz="1400" dirty="0"/>
                        <a:t>CNS, MSK, </a:t>
                      </a:r>
                      <a:r>
                        <a:rPr lang="en-US" sz="1400" dirty="0" err="1"/>
                        <a:t>Resp</a:t>
                      </a:r>
                      <a:endParaRPr lang="en-US" sz="1400" dirty="0"/>
                    </a:p>
                  </a:txBody>
                  <a:tcPr marL="68580" marR="68580" marT="34290" marB="34290"/>
                </a:tc>
                <a:tc>
                  <a:txBody>
                    <a:bodyPr/>
                    <a:lstStyle/>
                    <a:p>
                      <a:r>
                        <a:rPr lang="en-US" sz="1400" dirty="0"/>
                        <a:t>CV, CNS, Endo</a:t>
                      </a:r>
                    </a:p>
                  </a:txBody>
                  <a:tcPr marL="68580" marR="68580" marT="34290" marB="34290"/>
                </a:tc>
                <a:tc>
                  <a:txBody>
                    <a:bodyPr/>
                    <a:lstStyle/>
                    <a:p>
                      <a:r>
                        <a:rPr lang="en-US" sz="1400" dirty="0"/>
                        <a:t>CNS, ID, GI</a:t>
                      </a:r>
                    </a:p>
                  </a:txBody>
                  <a:tcPr marL="68580" marR="68580" marT="34290" marB="34290"/>
                </a:tc>
                <a:extLst>
                  <a:ext uri="{0D108BD9-81ED-4DB2-BD59-A6C34878D82A}">
                    <a16:rowId xmlns:a16="http://schemas.microsoft.com/office/drawing/2014/main" val="4281878906"/>
                  </a:ext>
                </a:extLst>
              </a:tr>
              <a:tr h="595737">
                <a:tc>
                  <a:txBody>
                    <a:bodyPr/>
                    <a:lstStyle/>
                    <a:p>
                      <a:r>
                        <a:rPr lang="en-US" sz="1400" b="1" dirty="0"/>
                        <a:t>Cost (month)</a:t>
                      </a:r>
                    </a:p>
                  </a:txBody>
                  <a:tcPr marL="68580" marR="68580" marT="34290" marB="34290"/>
                </a:tc>
                <a:tc>
                  <a:txBody>
                    <a:bodyPr/>
                    <a:lstStyle/>
                    <a:p>
                      <a:r>
                        <a:rPr lang="en-US" sz="1400" dirty="0"/>
                        <a:t>$220</a:t>
                      </a:r>
                    </a:p>
                  </a:txBody>
                  <a:tcPr marL="68580" marR="68580" marT="34290" marB="34290"/>
                </a:tc>
                <a:tc>
                  <a:txBody>
                    <a:bodyPr/>
                    <a:lstStyle/>
                    <a:p>
                      <a:r>
                        <a:rPr lang="en-US" sz="1400" dirty="0"/>
                        <a:t>$288</a:t>
                      </a:r>
                    </a:p>
                  </a:txBody>
                  <a:tcPr marL="68580" marR="68580" marT="34290" marB="34290"/>
                </a:tc>
                <a:tc>
                  <a:txBody>
                    <a:bodyPr/>
                    <a:lstStyle/>
                    <a:p>
                      <a:r>
                        <a:rPr lang="en-US" sz="1400" dirty="0"/>
                        <a:t>$317</a:t>
                      </a:r>
                    </a:p>
                  </a:txBody>
                  <a:tcPr marL="68580" marR="68580" marT="34290" marB="34290"/>
                </a:tc>
                <a:tc>
                  <a:txBody>
                    <a:bodyPr/>
                    <a:lstStyle/>
                    <a:p>
                      <a:r>
                        <a:rPr lang="en-US" sz="1400" dirty="0"/>
                        <a:t>$290</a:t>
                      </a:r>
                    </a:p>
                  </a:txBody>
                  <a:tcPr marL="68580" marR="68580" marT="34290" marB="34290"/>
                </a:tc>
                <a:tc>
                  <a:txBody>
                    <a:bodyPr/>
                    <a:lstStyle/>
                    <a:p>
                      <a:r>
                        <a:rPr lang="en-US" sz="1400" dirty="0"/>
                        <a:t>$50</a:t>
                      </a:r>
                    </a:p>
                  </a:txBody>
                  <a:tcPr marL="68580" marR="68580" marT="34290" marB="34290"/>
                </a:tc>
                <a:extLst>
                  <a:ext uri="{0D108BD9-81ED-4DB2-BD59-A6C34878D82A}">
                    <a16:rowId xmlns:a16="http://schemas.microsoft.com/office/drawing/2014/main" val="3777582203"/>
                  </a:ext>
                </a:extLst>
              </a:tr>
            </a:tbl>
          </a:graphicData>
        </a:graphic>
      </p:graphicFrame>
    </p:spTree>
    <p:extLst>
      <p:ext uri="{BB962C8B-B14F-4D97-AF65-F5344CB8AC3E}">
        <p14:creationId xmlns:p14="http://schemas.microsoft.com/office/powerpoint/2010/main" val="6900761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932" y="202581"/>
            <a:ext cx="7543800" cy="1127761"/>
          </a:xfrm>
        </p:spPr>
        <p:txBody>
          <a:bodyPr/>
          <a:lstStyle/>
          <a:p>
            <a:r>
              <a:rPr lang="en-US" dirty="0"/>
              <a:t>Bariatric Surgery</a:t>
            </a:r>
          </a:p>
        </p:txBody>
      </p:sp>
      <p:pic>
        <p:nvPicPr>
          <p:cNvPr id="4" name="Picture 3"/>
          <p:cNvPicPr>
            <a:picLocks noChangeAspect="1"/>
          </p:cNvPicPr>
          <p:nvPr/>
        </p:nvPicPr>
        <p:blipFill>
          <a:blip r:embed="rId3"/>
          <a:stretch>
            <a:fillRect/>
          </a:stretch>
        </p:blipFill>
        <p:spPr>
          <a:xfrm>
            <a:off x="4074728" y="1800145"/>
            <a:ext cx="4801915" cy="405467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932" y="1828800"/>
            <a:ext cx="3473110" cy="4083296"/>
          </a:xfrm>
          <a:prstGeom prst="rect">
            <a:avLst/>
          </a:prstGeom>
        </p:spPr>
      </p:pic>
    </p:spTree>
    <p:extLst>
      <p:ext uri="{BB962C8B-B14F-4D97-AF65-F5344CB8AC3E}">
        <p14:creationId xmlns:p14="http://schemas.microsoft.com/office/powerpoint/2010/main" val="515442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69268-F484-4F15-A818-721F19B3B6F3}"/>
              </a:ext>
            </a:extLst>
          </p:cNvPr>
          <p:cNvSpPr>
            <a:spLocks noGrp="1"/>
          </p:cNvSpPr>
          <p:nvPr>
            <p:ph type="title"/>
          </p:nvPr>
        </p:nvSpPr>
        <p:spPr/>
        <p:txBody>
          <a:bodyPr/>
          <a:lstStyle/>
          <a:p>
            <a:r>
              <a:rPr lang="en-US" dirty="0"/>
              <a:t>What Works</a:t>
            </a:r>
          </a:p>
        </p:txBody>
      </p:sp>
      <p:pic>
        <p:nvPicPr>
          <p:cNvPr id="6" name="Content Placeholder 5">
            <a:extLst>
              <a:ext uri="{FF2B5EF4-FFF2-40B4-BE49-F238E27FC236}">
                <a16:creationId xmlns:a16="http://schemas.microsoft.com/office/drawing/2014/main" id="{4990BB04-E275-4D25-8457-7B715A57F83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81400" y="2619549"/>
            <a:ext cx="5089115" cy="2958048"/>
          </a:xfrm>
        </p:spPr>
      </p:pic>
      <p:sp>
        <p:nvSpPr>
          <p:cNvPr id="4" name="Slide Number Placeholder 3">
            <a:extLst>
              <a:ext uri="{FF2B5EF4-FFF2-40B4-BE49-F238E27FC236}">
                <a16:creationId xmlns:a16="http://schemas.microsoft.com/office/drawing/2014/main" id="{D9815188-E47F-4E57-836E-8C6E8855481D}"/>
              </a:ext>
            </a:extLst>
          </p:cNvPr>
          <p:cNvSpPr>
            <a:spLocks noGrp="1"/>
          </p:cNvSpPr>
          <p:nvPr>
            <p:ph type="sldNum" sz="quarter" idx="12"/>
          </p:nvPr>
        </p:nvSpPr>
        <p:spPr/>
        <p:txBody>
          <a:bodyPr/>
          <a:lstStyle/>
          <a:p>
            <a:fld id="{E1313921-4549-40B7-88BA-3DDB5C8319F6}" type="slidenum">
              <a:rPr lang="en-US" altLang="en-US" smtClean="0"/>
              <a:pPr/>
              <a:t>29</a:t>
            </a:fld>
            <a:endParaRPr lang="en-US" altLang="en-US"/>
          </a:p>
        </p:txBody>
      </p:sp>
      <p:sp>
        <p:nvSpPr>
          <p:cNvPr id="7" name="TextBox 6">
            <a:extLst>
              <a:ext uri="{FF2B5EF4-FFF2-40B4-BE49-F238E27FC236}">
                <a16:creationId xmlns:a16="http://schemas.microsoft.com/office/drawing/2014/main" id="{0A1F6470-013C-4ED1-B8DB-47F825F529FF}"/>
              </a:ext>
            </a:extLst>
          </p:cNvPr>
          <p:cNvSpPr txBox="1"/>
          <p:nvPr/>
        </p:nvSpPr>
        <p:spPr>
          <a:xfrm>
            <a:off x="822960" y="2619549"/>
            <a:ext cx="3505200" cy="2046714"/>
          </a:xfrm>
          <a:prstGeom prst="rect">
            <a:avLst/>
          </a:prstGeom>
          <a:noFill/>
        </p:spPr>
        <p:txBody>
          <a:bodyPr wrap="square" rtlCol="0">
            <a:spAutoFit/>
          </a:bodyPr>
          <a:lstStyle/>
          <a:p>
            <a:pPr>
              <a:spcAft>
                <a:spcPts val="600"/>
              </a:spcAft>
            </a:pPr>
            <a:r>
              <a:rPr lang="en-US" sz="2800" b="1" dirty="0"/>
              <a:t>Weight loss: </a:t>
            </a:r>
          </a:p>
          <a:p>
            <a:pPr>
              <a:spcAft>
                <a:spcPts val="600"/>
              </a:spcAft>
            </a:pPr>
            <a:r>
              <a:rPr lang="en-US" sz="2800" dirty="0"/>
              <a:t>Lifestyle: 5-10%</a:t>
            </a:r>
          </a:p>
          <a:p>
            <a:pPr>
              <a:spcAft>
                <a:spcPts val="600"/>
              </a:spcAft>
            </a:pPr>
            <a:r>
              <a:rPr lang="en-US" sz="2800" dirty="0"/>
              <a:t>Medications: 5-20%</a:t>
            </a:r>
          </a:p>
          <a:p>
            <a:pPr>
              <a:spcAft>
                <a:spcPts val="600"/>
              </a:spcAft>
            </a:pPr>
            <a:r>
              <a:rPr lang="en-US" sz="2800" dirty="0"/>
              <a:t>Surgery: 30-40%</a:t>
            </a:r>
          </a:p>
        </p:txBody>
      </p:sp>
    </p:spTree>
    <p:extLst>
      <p:ext uri="{BB962C8B-B14F-4D97-AF65-F5344CB8AC3E}">
        <p14:creationId xmlns:p14="http://schemas.microsoft.com/office/powerpoint/2010/main" val="28601166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00200" y="761769"/>
            <a:ext cx="3422694" cy="857250"/>
          </a:xfrm>
        </p:spPr>
        <p:txBody>
          <a:bodyPr>
            <a:normAutofit/>
          </a:bodyPr>
          <a:lstStyle/>
          <a:p>
            <a:r>
              <a:rPr lang="en-US" dirty="0"/>
              <a:t>Definitions</a:t>
            </a:r>
          </a:p>
        </p:txBody>
      </p:sp>
      <p:sp>
        <p:nvSpPr>
          <p:cNvPr id="6" name="AutoShape 4" descr="Image result for obesity stick man"/>
          <p:cNvSpPr>
            <a:spLocks noChangeAspect="1" noChangeArrowheads="1"/>
          </p:cNvSpPr>
          <p:nvPr/>
        </p:nvSpPr>
        <p:spPr bwMode="auto">
          <a:xfrm>
            <a:off x="155574" y="-144463"/>
            <a:ext cx="1744657" cy="17446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a:extLst>
              <a:ext uri="{FF2B5EF4-FFF2-40B4-BE49-F238E27FC236}">
                <a16:creationId xmlns:a16="http://schemas.microsoft.com/office/drawing/2014/main" id="{70969DC5-B992-4D98-99DA-1D0E93957B48}"/>
              </a:ext>
            </a:extLst>
          </p:cNvPr>
          <p:cNvSpPr/>
          <p:nvPr/>
        </p:nvSpPr>
        <p:spPr>
          <a:xfrm>
            <a:off x="1900230" y="2057400"/>
            <a:ext cx="6405569" cy="3170099"/>
          </a:xfrm>
          <a:prstGeom prst="rect">
            <a:avLst/>
          </a:prstGeom>
        </p:spPr>
        <p:txBody>
          <a:bodyPr wrap="square">
            <a:spAutoFit/>
          </a:bodyPr>
          <a:lstStyle/>
          <a:p>
            <a:r>
              <a:rPr lang="en-US" sz="2400" u="sng" dirty="0"/>
              <a:t>Overweight</a:t>
            </a:r>
            <a:r>
              <a:rPr lang="en-US" sz="2400" dirty="0"/>
              <a:t> </a:t>
            </a:r>
          </a:p>
          <a:p>
            <a:r>
              <a:rPr lang="en-US" sz="2400" dirty="0"/>
              <a:t>BMI of 25 to 29.9 kg/m</a:t>
            </a:r>
            <a:r>
              <a:rPr lang="en-US" sz="2400" baseline="30000" dirty="0"/>
              <a:t>2</a:t>
            </a:r>
          </a:p>
          <a:p>
            <a:endParaRPr lang="en-US" sz="2400" baseline="30000" dirty="0"/>
          </a:p>
          <a:p>
            <a:r>
              <a:rPr lang="en-US" sz="2400" u="sng" dirty="0"/>
              <a:t>Obesity</a:t>
            </a:r>
            <a:r>
              <a:rPr lang="en-US" sz="2400" dirty="0"/>
              <a:t> </a:t>
            </a:r>
          </a:p>
          <a:p>
            <a:r>
              <a:rPr lang="en-US" sz="2400" dirty="0"/>
              <a:t>BMI of ≥30 kg/m</a:t>
            </a:r>
            <a:r>
              <a:rPr lang="en-US" sz="2400" baseline="30000" dirty="0"/>
              <a:t>2</a:t>
            </a:r>
          </a:p>
          <a:p>
            <a:endParaRPr lang="en-US" sz="2400" baseline="30000" dirty="0"/>
          </a:p>
          <a:p>
            <a:r>
              <a:rPr lang="en-US" sz="2400" u="sng" dirty="0"/>
              <a:t>Severe obesity</a:t>
            </a:r>
          </a:p>
          <a:p>
            <a:r>
              <a:rPr lang="en-US" sz="2400" dirty="0"/>
              <a:t>BMI ≥40 kg/m</a:t>
            </a:r>
            <a:r>
              <a:rPr lang="en-US" sz="2400" baseline="30000" dirty="0"/>
              <a:t>2</a:t>
            </a:r>
            <a:r>
              <a:rPr lang="en-US" sz="2400" dirty="0"/>
              <a:t> (or ≥35 kg/m</a:t>
            </a:r>
            <a:r>
              <a:rPr lang="en-US" sz="2400" baseline="30000" dirty="0"/>
              <a:t>2</a:t>
            </a:r>
            <a:r>
              <a:rPr lang="en-US" sz="2400" dirty="0"/>
              <a:t> in the presence of comorbidities)</a:t>
            </a:r>
          </a:p>
        </p:txBody>
      </p:sp>
    </p:spTree>
    <p:extLst>
      <p:ext uri="{BB962C8B-B14F-4D97-AF65-F5344CB8AC3E}">
        <p14:creationId xmlns:p14="http://schemas.microsoft.com/office/powerpoint/2010/main" val="26939961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Assist: Key Take-</a:t>
            </a:r>
            <a:r>
              <a:rPr lang="en-US" dirty="0" err="1"/>
              <a:t>Aways</a:t>
            </a:r>
            <a:endParaRPr lang="en-US" dirty="0"/>
          </a:p>
        </p:txBody>
      </p:sp>
      <p:sp>
        <p:nvSpPr>
          <p:cNvPr id="3" name="Content Placeholder 2"/>
          <p:cNvSpPr>
            <a:spLocks noGrp="1"/>
          </p:cNvSpPr>
          <p:nvPr>
            <p:ph idx="1"/>
          </p:nvPr>
        </p:nvSpPr>
        <p:spPr/>
        <p:txBody>
          <a:bodyPr/>
          <a:lstStyle/>
          <a:p>
            <a:pPr marL="457200" indent="-457200" fontAlgn="base">
              <a:buFont typeface="+mj-lt"/>
              <a:buAutoNum type="arabicPeriod"/>
            </a:pPr>
            <a:r>
              <a:rPr lang="en-US" sz="3200" dirty="0"/>
              <a:t>Emphasize benefits of losing 5-10%</a:t>
            </a:r>
          </a:p>
          <a:p>
            <a:pPr marL="457200" indent="-457200" fontAlgn="base">
              <a:buFont typeface="+mj-lt"/>
              <a:buAutoNum type="arabicPeriod"/>
            </a:pPr>
            <a:r>
              <a:rPr lang="en-US" sz="3200" dirty="0"/>
              <a:t>Help patients set realistic long-term weight loss goals AND short-term behavioral SMART goals</a:t>
            </a:r>
          </a:p>
          <a:p>
            <a:pPr marL="457200" indent="-457200" fontAlgn="base">
              <a:buFont typeface="+mj-lt"/>
              <a:buAutoNum type="arabicPeriod"/>
            </a:pPr>
            <a:r>
              <a:rPr lang="en-US" sz="3200" dirty="0"/>
              <a:t>Reward progress! </a:t>
            </a:r>
            <a:endParaRPr lang="en-US" sz="3200" dirty="0" smtClean="0"/>
          </a:p>
          <a:p>
            <a:pPr marL="457200" indent="-457200" fontAlgn="base">
              <a:buFont typeface="+mj-lt"/>
              <a:buAutoNum type="arabicPeriod"/>
            </a:pPr>
            <a:r>
              <a:rPr lang="en-US" sz="3200" dirty="0" smtClean="0"/>
              <a:t>Prescribe &amp; Refer</a:t>
            </a:r>
            <a:endParaRPr lang="en-US" sz="3200" dirty="0"/>
          </a:p>
          <a:p>
            <a:pPr fontAlgn="base"/>
            <a:endParaRPr lang="en-US" dirty="0"/>
          </a:p>
          <a:p>
            <a:endParaRPr lang="en-US" dirty="0"/>
          </a:p>
        </p:txBody>
      </p:sp>
      <p:pic>
        <p:nvPicPr>
          <p:cNvPr id="5" name="Picture 4">
            <a:extLst>
              <a:ext uri="{FF2B5EF4-FFF2-40B4-BE49-F238E27FC236}">
                <a16:creationId xmlns:a16="http://schemas.microsoft.com/office/drawing/2014/main" id="{D7EDB558-CD01-4143-B052-58AF60279C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4186767"/>
            <a:ext cx="2387600" cy="1790700"/>
          </a:xfrm>
          <a:prstGeom prst="rect">
            <a:avLst/>
          </a:prstGeom>
        </p:spPr>
      </p:pic>
    </p:spTree>
    <p:extLst>
      <p:ext uri="{BB962C8B-B14F-4D97-AF65-F5344CB8AC3E}">
        <p14:creationId xmlns:p14="http://schemas.microsoft.com/office/powerpoint/2010/main" val="4455730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Steps</a:t>
            </a:r>
          </a:p>
        </p:txBody>
      </p:sp>
      <p:sp>
        <p:nvSpPr>
          <p:cNvPr id="3" name="Content Placeholder 2"/>
          <p:cNvSpPr>
            <a:spLocks noGrp="1"/>
          </p:cNvSpPr>
          <p:nvPr>
            <p:ph idx="1"/>
          </p:nvPr>
        </p:nvSpPr>
        <p:spPr>
          <a:xfrm>
            <a:off x="822959" y="2133600"/>
            <a:ext cx="4663441" cy="3735494"/>
          </a:xfrm>
        </p:spPr>
        <p:txBody>
          <a:bodyPr>
            <a:normAutofit fontScale="92500"/>
          </a:bodyPr>
          <a:lstStyle/>
          <a:p>
            <a:r>
              <a:rPr lang="en-US" sz="3600" dirty="0"/>
              <a:t>Obesity is heterogeneous disease with </a:t>
            </a:r>
            <a:r>
              <a:rPr lang="en-US" sz="3600" dirty="0" smtClean="0"/>
              <a:t>heterogeneous </a:t>
            </a:r>
            <a:r>
              <a:rPr lang="en-US" sz="3600" dirty="0"/>
              <a:t>responses</a:t>
            </a:r>
          </a:p>
          <a:p>
            <a:r>
              <a:rPr lang="en-US" sz="3600" dirty="0"/>
              <a:t>Combination therapies</a:t>
            </a:r>
          </a:p>
          <a:p>
            <a:r>
              <a:rPr lang="en-US" sz="3600" dirty="0"/>
              <a:t>Obesogenic environment </a:t>
            </a:r>
          </a:p>
          <a:p>
            <a:r>
              <a:rPr lang="en-US" sz="3600" dirty="0"/>
              <a:t>Primary prevention</a:t>
            </a:r>
          </a:p>
        </p:txBody>
      </p:sp>
      <p:pic>
        <p:nvPicPr>
          <p:cNvPr id="5" name="Picture 4">
            <a:extLst>
              <a:ext uri="{FF2B5EF4-FFF2-40B4-BE49-F238E27FC236}">
                <a16:creationId xmlns:a16="http://schemas.microsoft.com/office/drawing/2014/main" id="{C6A7DE3E-41E2-43E1-B2E2-CD7CC26778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4145" y="2154477"/>
            <a:ext cx="3187703" cy="3430694"/>
          </a:xfrm>
          <a:prstGeom prst="rect">
            <a:avLst/>
          </a:prstGeom>
        </p:spPr>
      </p:pic>
    </p:spTree>
    <p:extLst>
      <p:ext uri="{BB962C8B-B14F-4D97-AF65-F5344CB8AC3E}">
        <p14:creationId xmlns:p14="http://schemas.microsoft.com/office/powerpoint/2010/main" val="200149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UNC Weight Management Program</a:t>
            </a:r>
          </a:p>
        </p:txBody>
      </p:sp>
      <p:sp>
        <p:nvSpPr>
          <p:cNvPr id="3" name="Content Placeholder 2"/>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pPr marL="0" indent="0">
              <a:buNone/>
            </a:pPr>
            <a:r>
              <a:rPr lang="en-US" dirty="0"/>
              <a:t>Enrolled = 4 or more sessions (n=149)</a:t>
            </a:r>
          </a:p>
          <a:p>
            <a:pPr marL="292608" lvl="1" indent="0">
              <a:buNone/>
            </a:pPr>
            <a:r>
              <a:rPr lang="en-US" sz="2000" dirty="0"/>
              <a:t>25% clinically significant weight loss (&gt;5%) </a:t>
            </a:r>
          </a:p>
          <a:p>
            <a:pPr marL="292608" lvl="1" indent="0">
              <a:buNone/>
            </a:pPr>
            <a:r>
              <a:rPr lang="en-US" sz="2000" dirty="0"/>
              <a:t>Average decrease in HbA1c of 1.95 for patients who started program with HbA1c &gt;9</a:t>
            </a:r>
          </a:p>
        </p:txBody>
      </p:sp>
      <p:pic>
        <p:nvPicPr>
          <p:cNvPr id="4" name="Picture 3"/>
          <p:cNvPicPr>
            <a:picLocks noChangeAspect="1"/>
          </p:cNvPicPr>
          <p:nvPr/>
        </p:nvPicPr>
        <p:blipFill>
          <a:blip r:embed="rId2"/>
          <a:stretch>
            <a:fillRect/>
          </a:stretch>
        </p:blipFill>
        <p:spPr>
          <a:xfrm>
            <a:off x="335613" y="286604"/>
            <a:ext cx="8518492" cy="3305175"/>
          </a:xfrm>
          <a:prstGeom prst="rect">
            <a:avLst/>
          </a:prstGeom>
        </p:spPr>
      </p:pic>
    </p:spTree>
    <p:extLst>
      <p:ext uri="{BB962C8B-B14F-4D97-AF65-F5344CB8AC3E}">
        <p14:creationId xmlns:p14="http://schemas.microsoft.com/office/powerpoint/2010/main" val="35135900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1"/>
            <a:ext cx="8014530" cy="762000"/>
          </a:xfrm>
        </p:spPr>
        <p:txBody>
          <a:bodyPr>
            <a:normAutofit/>
          </a:bodyPr>
          <a:lstStyle/>
          <a:p>
            <a:r>
              <a:rPr lang="en-US" sz="4400" dirty="0"/>
              <a:t>UNC Weight Management Program</a:t>
            </a:r>
          </a:p>
        </p:txBody>
      </p:sp>
      <p:pic>
        <p:nvPicPr>
          <p:cNvPr id="6" name="Content Placeholder 5">
            <a:extLst>
              <a:ext uri="{FF2B5EF4-FFF2-40B4-BE49-F238E27FC236}">
                <a16:creationId xmlns:a16="http://schemas.microsoft.com/office/drawing/2014/main" id="{CB882C20-BCFF-4E3B-8937-7713178F76EE}"/>
              </a:ext>
            </a:extLst>
          </p:cNvPr>
          <p:cNvPicPr>
            <a:picLocks noGrp="1" noChangeAspect="1"/>
          </p:cNvPicPr>
          <p:nvPr>
            <p:ph idx="1"/>
          </p:nvPr>
        </p:nvPicPr>
        <p:blipFill rotWithShape="1">
          <a:blip r:embed="rId2"/>
          <a:srcRect b="3828"/>
          <a:stretch/>
        </p:blipFill>
        <p:spPr>
          <a:xfrm>
            <a:off x="838201" y="1846263"/>
            <a:ext cx="7085176" cy="4116767"/>
          </a:xfrm>
          <a:prstGeom prst="rect">
            <a:avLst/>
          </a:prstGeom>
        </p:spPr>
      </p:pic>
    </p:spTree>
    <p:extLst>
      <p:ext uri="{BB962C8B-B14F-4D97-AF65-F5344CB8AC3E}">
        <p14:creationId xmlns:p14="http://schemas.microsoft.com/office/powerpoint/2010/main" val="8958507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a:t>
            </a:r>
            <a:endParaRPr lang="en-US" dirty="0"/>
          </a:p>
        </p:txBody>
      </p:sp>
      <p:sp>
        <p:nvSpPr>
          <p:cNvPr id="3" name="Content Placeholder 2"/>
          <p:cNvSpPr>
            <a:spLocks noGrp="1"/>
          </p:cNvSpPr>
          <p:nvPr>
            <p:ph idx="1"/>
          </p:nvPr>
        </p:nvSpPr>
        <p:spPr/>
        <p:txBody>
          <a:bodyPr>
            <a:normAutofit lnSpcReduction="10000"/>
          </a:bodyPr>
          <a:lstStyle/>
          <a:p>
            <a:r>
              <a:rPr lang="en-US" dirty="0" smtClean="0"/>
              <a:t>64yo White Female</a:t>
            </a:r>
          </a:p>
          <a:p>
            <a:r>
              <a:rPr lang="en-US" dirty="0" smtClean="0"/>
              <a:t>Initial presentation: 195 </a:t>
            </a:r>
            <a:r>
              <a:rPr lang="en-US" dirty="0" err="1" smtClean="0"/>
              <a:t>lbs</a:t>
            </a:r>
            <a:r>
              <a:rPr lang="en-US" dirty="0" smtClean="0"/>
              <a:t>, BMI 33, prediabetes, hypertension, OSA</a:t>
            </a:r>
          </a:p>
          <a:p>
            <a:r>
              <a:rPr lang="en-US" dirty="0" smtClean="0"/>
              <a:t>1 year later: </a:t>
            </a:r>
          </a:p>
          <a:p>
            <a:r>
              <a:rPr lang="en-US" dirty="0" smtClean="0"/>
              <a:t>- 13 completed sessions</a:t>
            </a:r>
          </a:p>
          <a:p>
            <a:r>
              <a:rPr lang="en-US" dirty="0" smtClean="0"/>
              <a:t>- No prediabetes</a:t>
            </a:r>
          </a:p>
          <a:p>
            <a:r>
              <a:rPr lang="en-US" dirty="0" smtClean="0"/>
              <a:t>- Decreased </a:t>
            </a:r>
            <a:r>
              <a:rPr lang="en-US" dirty="0"/>
              <a:t>metoprolol </a:t>
            </a:r>
            <a:endParaRPr lang="en-US" dirty="0" smtClean="0"/>
          </a:p>
          <a:p>
            <a:r>
              <a:rPr lang="en-US" dirty="0" smtClean="0"/>
              <a:t>- Lost 50 </a:t>
            </a:r>
            <a:r>
              <a:rPr lang="en-US" dirty="0" err="1" smtClean="0"/>
              <a:t>lbs</a:t>
            </a:r>
            <a:r>
              <a:rPr lang="en-US" dirty="0" smtClean="0"/>
              <a:t> or 26%</a:t>
            </a:r>
          </a:p>
          <a:p>
            <a:endParaRPr lang="en-US" dirty="0"/>
          </a:p>
          <a:p>
            <a:r>
              <a:rPr lang="en-US" dirty="0" smtClean="0"/>
              <a:t>Next steps: continue to work on psychological aspects &amp; join graduate groups</a:t>
            </a:r>
            <a:endParaRPr lang="en-US" dirty="0"/>
          </a:p>
        </p:txBody>
      </p:sp>
      <p:sp>
        <p:nvSpPr>
          <p:cNvPr id="5" name="TextBox 4"/>
          <p:cNvSpPr txBox="1"/>
          <p:nvPr/>
        </p:nvSpPr>
        <p:spPr>
          <a:xfrm>
            <a:off x="3886200" y="2841751"/>
            <a:ext cx="4724400" cy="2031325"/>
          </a:xfrm>
          <a:prstGeom prst="rect">
            <a:avLst/>
          </a:prstGeom>
          <a:noFill/>
          <a:ln>
            <a:solidFill>
              <a:schemeClr val="accent1"/>
            </a:solidFill>
          </a:ln>
        </p:spPr>
        <p:txBody>
          <a:bodyPr wrap="square" rtlCol="0">
            <a:spAutoFit/>
          </a:bodyPr>
          <a:lstStyle/>
          <a:p>
            <a:r>
              <a:rPr lang="en-US" dirty="0" smtClean="0"/>
              <a:t>Key Behavioral Strategies: </a:t>
            </a:r>
          </a:p>
          <a:p>
            <a:endParaRPr lang="en-US" dirty="0"/>
          </a:p>
          <a:p>
            <a:pPr marL="342900" indent="-342900">
              <a:buAutoNum type="arabicParenR"/>
            </a:pPr>
            <a:r>
              <a:rPr lang="en-US" dirty="0" smtClean="0"/>
              <a:t>Measure </a:t>
            </a:r>
            <a:r>
              <a:rPr lang="en-US" dirty="0"/>
              <a:t>nuts, 1/4 cup = </a:t>
            </a:r>
            <a:r>
              <a:rPr lang="en-US" dirty="0" smtClean="0"/>
              <a:t>serving</a:t>
            </a:r>
          </a:p>
          <a:p>
            <a:pPr marL="342900" indent="-342900">
              <a:buAutoNum type="arabicParenR"/>
            </a:pPr>
            <a:endParaRPr lang="en-US" dirty="0"/>
          </a:p>
          <a:p>
            <a:r>
              <a:rPr lang="en-US" dirty="0"/>
              <a:t>2) </a:t>
            </a:r>
            <a:r>
              <a:rPr lang="en-US" dirty="0" smtClean="0"/>
              <a:t>Bring </a:t>
            </a:r>
            <a:r>
              <a:rPr lang="en-US" dirty="0"/>
              <a:t>lunch from </a:t>
            </a:r>
            <a:r>
              <a:rPr lang="en-US" dirty="0" smtClean="0"/>
              <a:t>home</a:t>
            </a:r>
          </a:p>
          <a:p>
            <a:endParaRPr lang="en-US" dirty="0"/>
          </a:p>
          <a:p>
            <a:r>
              <a:rPr lang="en-US" dirty="0"/>
              <a:t>3) Track using </a:t>
            </a:r>
            <a:r>
              <a:rPr lang="en-US" dirty="0" err="1"/>
              <a:t>MyFitnessPal</a:t>
            </a:r>
            <a:endParaRPr lang="en-US" dirty="0"/>
          </a:p>
        </p:txBody>
      </p:sp>
    </p:spTree>
    <p:extLst>
      <p:ext uri="{BB962C8B-B14F-4D97-AF65-F5344CB8AC3E}">
        <p14:creationId xmlns:p14="http://schemas.microsoft.com/office/powerpoint/2010/main" val="1286291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#2</a:t>
            </a:r>
            <a:endParaRPr lang="en-US" dirty="0"/>
          </a:p>
        </p:txBody>
      </p:sp>
      <p:sp>
        <p:nvSpPr>
          <p:cNvPr id="3" name="Content Placeholder 2"/>
          <p:cNvSpPr>
            <a:spLocks noGrp="1"/>
          </p:cNvSpPr>
          <p:nvPr>
            <p:ph idx="1"/>
          </p:nvPr>
        </p:nvSpPr>
        <p:spPr>
          <a:xfrm>
            <a:off x="822959" y="1845734"/>
            <a:ext cx="7543801" cy="4250266"/>
          </a:xfrm>
        </p:spPr>
        <p:txBody>
          <a:bodyPr>
            <a:normAutofit fontScale="92500" lnSpcReduction="10000"/>
          </a:bodyPr>
          <a:lstStyle/>
          <a:p>
            <a:r>
              <a:rPr lang="en-US" dirty="0" smtClean="0"/>
              <a:t>50yo Black Female</a:t>
            </a:r>
          </a:p>
          <a:p>
            <a:r>
              <a:rPr lang="en-US" dirty="0" smtClean="0"/>
              <a:t>Initial presentation: 344 </a:t>
            </a:r>
            <a:r>
              <a:rPr lang="en-US" dirty="0" err="1" smtClean="0"/>
              <a:t>lbs</a:t>
            </a:r>
            <a:r>
              <a:rPr lang="en-US" dirty="0" smtClean="0"/>
              <a:t>, BMI 48, hypertension, OSA</a:t>
            </a:r>
          </a:p>
          <a:p>
            <a:r>
              <a:rPr lang="en-US" dirty="0" smtClean="0"/>
              <a:t>1</a:t>
            </a:r>
            <a:r>
              <a:rPr lang="en-US" baseline="30000" dirty="0" smtClean="0"/>
              <a:t>st</a:t>
            </a:r>
            <a:r>
              <a:rPr lang="en-US" dirty="0" smtClean="0"/>
              <a:t> year: </a:t>
            </a:r>
          </a:p>
          <a:p>
            <a:r>
              <a:rPr lang="en-US" dirty="0" smtClean="0"/>
              <a:t>- 16 counseling sessions</a:t>
            </a:r>
          </a:p>
          <a:p>
            <a:r>
              <a:rPr lang="en-US" dirty="0" smtClean="0"/>
              <a:t>- 10-20 </a:t>
            </a:r>
            <a:r>
              <a:rPr lang="en-US" dirty="0" err="1" smtClean="0"/>
              <a:t>lbs</a:t>
            </a:r>
            <a:r>
              <a:rPr lang="en-US" dirty="0" smtClean="0"/>
              <a:t> weight loss (5%)</a:t>
            </a:r>
          </a:p>
          <a:p>
            <a:r>
              <a:rPr lang="en-US" dirty="0" smtClean="0"/>
              <a:t>- Tried </a:t>
            </a:r>
            <a:r>
              <a:rPr lang="en-US" dirty="0" err="1" smtClean="0"/>
              <a:t>orlistat</a:t>
            </a:r>
            <a:r>
              <a:rPr lang="en-US" dirty="0" smtClean="0"/>
              <a:t>/</a:t>
            </a:r>
            <a:r>
              <a:rPr lang="en-US" dirty="0" err="1" smtClean="0"/>
              <a:t>alli</a:t>
            </a:r>
            <a:r>
              <a:rPr lang="en-US" dirty="0" smtClean="0"/>
              <a:t> 60mg </a:t>
            </a:r>
            <a:r>
              <a:rPr lang="en-US" dirty="0" err="1" smtClean="0"/>
              <a:t>tid</a:t>
            </a:r>
            <a:r>
              <a:rPr lang="en-US" dirty="0" smtClean="0"/>
              <a:t> (Medicaid)</a:t>
            </a:r>
          </a:p>
          <a:p>
            <a:r>
              <a:rPr lang="en-US" dirty="0" smtClean="0"/>
              <a:t>2</a:t>
            </a:r>
            <a:r>
              <a:rPr lang="en-US" baseline="30000" dirty="0" smtClean="0"/>
              <a:t>nd</a:t>
            </a:r>
            <a:r>
              <a:rPr lang="en-US" dirty="0" smtClean="0"/>
              <a:t> year: </a:t>
            </a:r>
          </a:p>
          <a:p>
            <a:r>
              <a:rPr lang="en-US" dirty="0" smtClean="0"/>
              <a:t>- Sleeve gastrectomy at Nash General</a:t>
            </a:r>
          </a:p>
          <a:p>
            <a:r>
              <a:rPr lang="en-US" dirty="0" smtClean="0"/>
              <a:t>- 100 </a:t>
            </a:r>
            <a:r>
              <a:rPr lang="en-US" dirty="0" err="1" smtClean="0"/>
              <a:t>lbs</a:t>
            </a:r>
            <a:r>
              <a:rPr lang="en-US" dirty="0" smtClean="0"/>
              <a:t> weight loss (29%)</a:t>
            </a:r>
          </a:p>
          <a:p>
            <a:r>
              <a:rPr lang="en-US" dirty="0" smtClean="0"/>
              <a:t>- Graduate groups</a:t>
            </a:r>
            <a:endParaRPr lang="en-US" dirty="0"/>
          </a:p>
          <a:p>
            <a:endParaRPr lang="en-US" dirty="0"/>
          </a:p>
          <a:p>
            <a:endParaRPr lang="en-US" dirty="0"/>
          </a:p>
        </p:txBody>
      </p:sp>
      <p:sp>
        <p:nvSpPr>
          <p:cNvPr id="5" name="TextBox 4"/>
          <p:cNvSpPr txBox="1"/>
          <p:nvPr/>
        </p:nvSpPr>
        <p:spPr>
          <a:xfrm>
            <a:off x="5638800" y="3124200"/>
            <a:ext cx="2939716" cy="2031325"/>
          </a:xfrm>
          <a:prstGeom prst="rect">
            <a:avLst/>
          </a:prstGeom>
          <a:noFill/>
          <a:ln>
            <a:solidFill>
              <a:schemeClr val="accent1"/>
            </a:solidFill>
          </a:ln>
        </p:spPr>
        <p:txBody>
          <a:bodyPr wrap="square" rtlCol="0">
            <a:spAutoFit/>
          </a:bodyPr>
          <a:lstStyle/>
          <a:p>
            <a:r>
              <a:rPr lang="en-US" dirty="0" smtClean="0"/>
              <a:t>Key Counseling Strategies: </a:t>
            </a:r>
          </a:p>
          <a:p>
            <a:endParaRPr lang="en-US" dirty="0" smtClean="0"/>
          </a:p>
          <a:p>
            <a:pPr marL="342900" indent="-342900">
              <a:buAutoNum type="arabicParenR"/>
            </a:pPr>
            <a:r>
              <a:rPr lang="en-US" dirty="0" smtClean="0"/>
              <a:t>Eat consistent meals of high nutritional value</a:t>
            </a:r>
          </a:p>
          <a:p>
            <a:pPr marL="342900" indent="-342900">
              <a:buAutoNum type="arabicParenR"/>
            </a:pPr>
            <a:endParaRPr lang="en-US" dirty="0" smtClean="0"/>
          </a:p>
          <a:p>
            <a:pPr marL="342900" indent="-342900">
              <a:buAutoNum type="arabicParenR"/>
            </a:pPr>
            <a:r>
              <a:rPr lang="en-US" dirty="0" smtClean="0"/>
              <a:t>Risks/benefits bariatric surgery</a:t>
            </a:r>
            <a:endParaRPr lang="en-US" dirty="0"/>
          </a:p>
        </p:txBody>
      </p:sp>
    </p:spTree>
    <p:extLst>
      <p:ext uri="{BB962C8B-B14F-4D97-AF65-F5344CB8AC3E}">
        <p14:creationId xmlns:p14="http://schemas.microsoft.com/office/powerpoint/2010/main" val="16092909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1"/>
            <a:ext cx="8014530" cy="762000"/>
          </a:xfrm>
        </p:spPr>
        <p:txBody>
          <a:bodyPr>
            <a:normAutofit/>
          </a:bodyPr>
          <a:lstStyle/>
          <a:p>
            <a:r>
              <a:rPr lang="en-US" sz="4400" dirty="0"/>
              <a:t>UNC Weight Management Program</a:t>
            </a:r>
          </a:p>
        </p:txBody>
      </p:sp>
      <p:pic>
        <p:nvPicPr>
          <p:cNvPr id="11" name="Picture 10">
            <a:extLst>
              <a:ext uri="{FF2B5EF4-FFF2-40B4-BE49-F238E27FC236}">
                <a16:creationId xmlns:a16="http://schemas.microsoft.com/office/drawing/2014/main" id="{6DF7DDE5-AC83-4ED2-B8F0-3B1E692307CF}"/>
              </a:ext>
            </a:extLst>
          </p:cNvPr>
          <p:cNvPicPr>
            <a:picLocks noChangeAspect="1"/>
          </p:cNvPicPr>
          <p:nvPr/>
        </p:nvPicPr>
        <p:blipFill rotWithShape="1">
          <a:blip r:embed="rId2"/>
          <a:srcRect l="15834" t="33449" r="36666" b="8621"/>
          <a:stretch/>
        </p:blipFill>
        <p:spPr>
          <a:xfrm>
            <a:off x="4088518" y="2514600"/>
            <a:ext cx="4860469" cy="3581398"/>
          </a:xfrm>
          <a:prstGeom prst="rect">
            <a:avLst/>
          </a:prstGeom>
        </p:spPr>
      </p:pic>
      <p:pic>
        <p:nvPicPr>
          <p:cNvPr id="14" name="Picture 13">
            <a:extLst>
              <a:ext uri="{FF2B5EF4-FFF2-40B4-BE49-F238E27FC236}">
                <a16:creationId xmlns:a16="http://schemas.microsoft.com/office/drawing/2014/main" id="{0EAFB9BA-5397-464D-AD17-FFD4CBE5D59E}"/>
              </a:ext>
            </a:extLst>
          </p:cNvPr>
          <p:cNvPicPr>
            <a:picLocks noChangeAspect="1"/>
          </p:cNvPicPr>
          <p:nvPr/>
        </p:nvPicPr>
        <p:blipFill rotWithShape="1">
          <a:blip r:embed="rId3"/>
          <a:srcRect l="15000" t="8292" r="43333" b="1724"/>
          <a:stretch/>
        </p:blipFill>
        <p:spPr>
          <a:xfrm>
            <a:off x="914400" y="1845734"/>
            <a:ext cx="3352800" cy="4374600"/>
          </a:xfrm>
          <a:prstGeom prst="rect">
            <a:avLst/>
          </a:prstGeom>
        </p:spPr>
      </p:pic>
    </p:spTree>
    <p:extLst>
      <p:ext uri="{BB962C8B-B14F-4D97-AF65-F5344CB8AC3E}">
        <p14:creationId xmlns:p14="http://schemas.microsoft.com/office/powerpoint/2010/main" val="24465226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a:xfrm>
            <a:off x="822959" y="1845734"/>
            <a:ext cx="3825241" cy="4023360"/>
          </a:xfrm>
        </p:spPr>
        <p:txBody>
          <a:bodyPr>
            <a:normAutofit/>
          </a:bodyPr>
          <a:lstStyle/>
          <a:p>
            <a:pPr marL="0" indent="0">
              <a:buNone/>
            </a:pPr>
            <a:r>
              <a:rPr lang="en-US" b="1" u="sng" dirty="0"/>
              <a:t>UNC Weight Management Program:  </a:t>
            </a:r>
          </a:p>
          <a:p>
            <a:r>
              <a:rPr lang="en-US" dirty="0"/>
              <a:t>Stay tuned for future CME in obesity </a:t>
            </a:r>
            <a:r>
              <a:rPr lang="en-US" dirty="0" err="1"/>
              <a:t>tx</a:t>
            </a:r>
            <a:r>
              <a:rPr lang="en-US" dirty="0"/>
              <a:t>!</a:t>
            </a:r>
          </a:p>
          <a:p>
            <a:endParaRPr lang="en-US" sz="200" dirty="0"/>
          </a:p>
          <a:p>
            <a:pPr>
              <a:spcBef>
                <a:spcPts val="0"/>
              </a:spcBef>
              <a:spcAft>
                <a:spcPts val="0"/>
              </a:spcAft>
            </a:pPr>
            <a:r>
              <a:rPr lang="en-US" dirty="0"/>
              <a:t>Clinical program open to external </a:t>
            </a:r>
          </a:p>
          <a:p>
            <a:pPr>
              <a:spcBef>
                <a:spcPts val="0"/>
              </a:spcBef>
              <a:spcAft>
                <a:spcPts val="0"/>
              </a:spcAft>
            </a:pPr>
            <a:r>
              <a:rPr lang="en-US" dirty="0"/>
              <a:t>referrals this summer</a:t>
            </a:r>
          </a:p>
          <a:p>
            <a:r>
              <a:rPr lang="en-US" dirty="0"/>
              <a:t>UNC Med-South Lifestyle Program: </a:t>
            </a:r>
            <a:r>
              <a:rPr lang="en-US" dirty="0">
                <a:hlinkClick r:id="rId2"/>
              </a:rPr>
              <a:t>http://hpdp.unc.edu/research/medsouth/</a:t>
            </a:r>
            <a:r>
              <a:rPr lang="en-US" dirty="0"/>
              <a:t> </a:t>
            </a:r>
          </a:p>
          <a:p>
            <a:r>
              <a:rPr lang="en-US" dirty="0"/>
              <a:t>Harvard’s Healthy Eating Plate: </a:t>
            </a:r>
            <a:r>
              <a:rPr lang="en-US" dirty="0">
                <a:hlinkClick r:id="rId3"/>
              </a:rPr>
              <a:t>https://www.hsph.harvard.edu/nutritionsource/healthy-eating-plate/</a:t>
            </a:r>
            <a:endParaRPr lang="en-US" dirty="0"/>
          </a:p>
          <a:p>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2343832"/>
            <a:ext cx="3602346" cy="2776808"/>
          </a:xfrm>
          <a:prstGeom prst="rect">
            <a:avLst/>
          </a:prstGeom>
        </p:spPr>
      </p:pic>
    </p:spTree>
    <p:extLst>
      <p:ext uri="{BB962C8B-B14F-4D97-AF65-F5344CB8AC3E}">
        <p14:creationId xmlns:p14="http://schemas.microsoft.com/office/powerpoint/2010/main" val="31195100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763000" cy="1139825"/>
          </a:xfrm>
        </p:spPr>
        <p:txBody>
          <a:bodyPr>
            <a:normAutofit/>
          </a:bodyPr>
          <a:lstStyle/>
          <a:p>
            <a:pPr eaLnBrk="1" fontAlgn="auto" hangingPunct="1">
              <a:spcAft>
                <a:spcPts val="0"/>
              </a:spcAft>
              <a:defRPr/>
            </a:pPr>
            <a:r>
              <a:rPr lang="en-US" b="1" dirty="0">
                <a:effectLst>
                  <a:outerShdw blurRad="38100" dist="38100" dir="2700000" algn="tl">
                    <a:srgbClr val="000000">
                      <a:alpha val="43137"/>
                    </a:srgbClr>
                  </a:outerShdw>
                </a:effectLst>
              </a:rPr>
              <a:t>Questions?</a:t>
            </a:r>
          </a:p>
        </p:txBody>
      </p:sp>
      <p:sp>
        <p:nvSpPr>
          <p:cNvPr id="57347" name="Content Placeholder 2"/>
          <p:cNvSpPr>
            <a:spLocks noGrp="1"/>
          </p:cNvSpPr>
          <p:nvPr>
            <p:ph idx="1"/>
          </p:nvPr>
        </p:nvSpPr>
        <p:spPr>
          <a:xfrm>
            <a:off x="719667" y="1834868"/>
            <a:ext cx="8229600" cy="4373563"/>
          </a:xfrm>
        </p:spPr>
        <p:txBody>
          <a:bodyPr/>
          <a:lstStyle/>
          <a:p>
            <a:pPr lvl="1">
              <a:buFont typeface="Wingdings" panose="05000000000000000000" pitchFamily="2" charset="2"/>
              <a:buNone/>
            </a:pPr>
            <a:endParaRPr lang="en-US" altLang="en-US" sz="2800" dirty="0"/>
          </a:p>
          <a:p>
            <a:pPr lvl="1">
              <a:buFont typeface="Wingdings" panose="05000000000000000000" pitchFamily="2" charset="2"/>
              <a:buNone/>
            </a:pPr>
            <a:r>
              <a:rPr lang="en-US" altLang="en-US" sz="2800" b="1" dirty="0"/>
              <a:t>UNC Weight Management Program</a:t>
            </a:r>
          </a:p>
          <a:p>
            <a:pPr lvl="1">
              <a:buFont typeface="Wingdings" panose="05000000000000000000" pitchFamily="2" charset="2"/>
              <a:buNone/>
            </a:pPr>
            <a:r>
              <a:rPr lang="en-US" altLang="en-US" sz="2800" dirty="0"/>
              <a:t>984-974-4976  </a:t>
            </a:r>
          </a:p>
          <a:p>
            <a:pPr lvl="1">
              <a:buFont typeface="Wingdings" panose="05000000000000000000" pitchFamily="2" charset="2"/>
              <a:buNone/>
            </a:pPr>
            <a:r>
              <a:rPr lang="en-US" altLang="en-US" sz="2800" dirty="0">
                <a:solidFill>
                  <a:srgbClr val="8A8CF2"/>
                </a:solidFill>
                <a:hlinkClick r:id="rId3"/>
              </a:rPr>
              <a:t>laurel@unc.edu</a:t>
            </a:r>
            <a:r>
              <a:rPr lang="en-US" altLang="en-US" sz="2800" dirty="0">
                <a:solidFill>
                  <a:srgbClr val="8A8CF2"/>
                </a:solidFill>
              </a:rPr>
              <a:t> </a:t>
            </a:r>
          </a:p>
          <a:p>
            <a:pPr lvl="1">
              <a:buFont typeface="Wingdings" panose="05000000000000000000" pitchFamily="2" charset="2"/>
              <a:buNone/>
            </a:pPr>
            <a:endParaRPr lang="en-US" altLang="en-US" sz="2500" dirty="0">
              <a:solidFill>
                <a:srgbClr val="8A8CF2"/>
              </a:solidFill>
            </a:endParaRPr>
          </a:p>
          <a:p>
            <a:pPr lvl="1">
              <a:buFont typeface="Wingdings" panose="05000000000000000000" pitchFamily="2" charset="2"/>
              <a:buNone/>
            </a:pPr>
            <a:r>
              <a:rPr lang="en-US" altLang="en-US" sz="2500" dirty="0">
                <a:solidFill>
                  <a:srgbClr val="8A8CF2"/>
                </a:solidFill>
                <a:hlinkClick r:id="rId4"/>
              </a:rPr>
              <a:t>https://www.med.unc.edu/fammed/weightmanagement/</a:t>
            </a:r>
            <a:r>
              <a:rPr lang="en-US" altLang="en-US" sz="2500" dirty="0">
                <a:solidFill>
                  <a:srgbClr val="8A8CF2"/>
                </a:solidFill>
              </a:rPr>
              <a:t> </a:t>
            </a:r>
          </a:p>
          <a:p>
            <a:pPr eaLnBrk="1" hangingPunct="1">
              <a:buFont typeface="Wingdings" panose="05000000000000000000" pitchFamily="2" charset="2"/>
              <a:buNone/>
            </a:pPr>
            <a:endParaRPr lang="en-US" altLang="en-US" dirty="0"/>
          </a:p>
        </p:txBody>
      </p:sp>
      <p:pic>
        <p:nvPicPr>
          <p:cNvPr id="3" name="Picture 2"/>
          <p:cNvPicPr>
            <a:picLocks noChangeAspect="1"/>
          </p:cNvPicPr>
          <p:nvPr/>
        </p:nvPicPr>
        <p:blipFill>
          <a:blip r:embed="rId5"/>
          <a:stretch>
            <a:fillRect/>
          </a:stretch>
        </p:blipFill>
        <p:spPr>
          <a:xfrm>
            <a:off x="800100" y="4582685"/>
            <a:ext cx="7620000" cy="175142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41634" y="4800600"/>
            <a:ext cx="2868159" cy="1181199"/>
          </a:xfrm>
          <a:ln w="50800">
            <a:solidFill>
              <a:srgbClr val="C00000"/>
            </a:solidFill>
          </a:ln>
        </p:spPr>
        <p:txBody>
          <a:bodyPr>
            <a:normAutofit/>
          </a:bodyPr>
          <a:lstStyle/>
          <a:p>
            <a:pPr marL="201168" lvl="1" indent="0">
              <a:buNone/>
            </a:pPr>
            <a:r>
              <a:rPr lang="en-US" b="1" dirty="0"/>
              <a:t>BOTTOM LINE: </a:t>
            </a:r>
          </a:p>
          <a:p>
            <a:pPr marL="201168" lvl="1" indent="0">
              <a:buNone/>
            </a:pPr>
            <a:r>
              <a:rPr lang="en-US" b="1" dirty="0"/>
              <a:t>Almost ALL primary care visits = patient with obesity or excess weight</a:t>
            </a:r>
          </a:p>
        </p:txBody>
      </p:sp>
      <p:sp>
        <p:nvSpPr>
          <p:cNvPr id="2" name="Title 1"/>
          <p:cNvSpPr>
            <a:spLocks noGrp="1"/>
          </p:cNvSpPr>
          <p:nvPr>
            <p:ph type="title" idx="4294967295"/>
          </p:nvPr>
        </p:nvSpPr>
        <p:spPr>
          <a:xfrm>
            <a:off x="381000" y="294449"/>
            <a:ext cx="7543800" cy="857250"/>
          </a:xfrm>
        </p:spPr>
        <p:txBody>
          <a:bodyPr/>
          <a:lstStyle/>
          <a:p>
            <a:r>
              <a:rPr lang="en-US" dirty="0"/>
              <a:t>Call to Action</a:t>
            </a:r>
          </a:p>
        </p:txBody>
      </p:sp>
      <p:sp>
        <p:nvSpPr>
          <p:cNvPr id="5" name="TextBox 4"/>
          <p:cNvSpPr txBox="1"/>
          <p:nvPr/>
        </p:nvSpPr>
        <p:spPr>
          <a:xfrm>
            <a:off x="533400" y="6400800"/>
            <a:ext cx="3886200" cy="338554"/>
          </a:xfrm>
          <a:prstGeom prst="rect">
            <a:avLst/>
          </a:prstGeom>
          <a:noFill/>
        </p:spPr>
        <p:txBody>
          <a:bodyPr wrap="square" rtlCol="0">
            <a:spAutoFit/>
          </a:bodyPr>
          <a:lstStyle/>
          <a:p>
            <a:r>
              <a:rPr lang="en-US" sz="800" dirty="0" err="1">
                <a:solidFill>
                  <a:schemeClr val="bg1"/>
                </a:solidFill>
              </a:rPr>
              <a:t>Bardia</a:t>
            </a:r>
            <a:r>
              <a:rPr lang="en-US" sz="800" dirty="0">
                <a:solidFill>
                  <a:schemeClr val="bg1"/>
                </a:solidFill>
              </a:rPr>
              <a:t> A, Holtan SG, </a:t>
            </a:r>
            <a:r>
              <a:rPr lang="en-US" sz="800" dirty="0" err="1">
                <a:solidFill>
                  <a:schemeClr val="bg1"/>
                </a:solidFill>
              </a:rPr>
              <a:t>Stezak</a:t>
            </a:r>
            <a:r>
              <a:rPr lang="en-US" sz="800" dirty="0">
                <a:solidFill>
                  <a:schemeClr val="bg1"/>
                </a:solidFill>
              </a:rPr>
              <a:t> JM, et al. Diagnosis of obesity by primary care physicians and impact on weight management. Mayo </a:t>
            </a:r>
            <a:r>
              <a:rPr lang="en-US" sz="800" dirty="0" err="1">
                <a:solidFill>
                  <a:schemeClr val="bg1"/>
                </a:solidFill>
              </a:rPr>
              <a:t>Clin</a:t>
            </a:r>
            <a:r>
              <a:rPr lang="en-US" sz="800" dirty="0">
                <a:solidFill>
                  <a:schemeClr val="bg1"/>
                </a:solidFill>
              </a:rPr>
              <a:t> </a:t>
            </a:r>
            <a:r>
              <a:rPr lang="en-US" sz="800" dirty="0" err="1">
                <a:solidFill>
                  <a:schemeClr val="bg1"/>
                </a:solidFill>
              </a:rPr>
              <a:t>Proc</a:t>
            </a:r>
            <a:r>
              <a:rPr lang="en-US" sz="800" dirty="0">
                <a:solidFill>
                  <a:schemeClr val="bg1"/>
                </a:solidFill>
              </a:rPr>
              <a:t> 2007;82:927–32</a:t>
            </a:r>
          </a:p>
        </p:txBody>
      </p:sp>
      <p:sp>
        <p:nvSpPr>
          <p:cNvPr id="6" name="AutoShape 4" descr="Image result for obesity stick man"/>
          <p:cNvSpPr>
            <a:spLocks noChangeAspect="1" noChangeArrowheads="1"/>
          </p:cNvSpPr>
          <p:nvPr/>
        </p:nvSpPr>
        <p:spPr bwMode="auto">
          <a:xfrm>
            <a:off x="155574" y="-144463"/>
            <a:ext cx="1744657" cy="17446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3"/>
          <a:stretch>
            <a:fillRect/>
          </a:stretch>
        </p:blipFill>
        <p:spPr>
          <a:xfrm>
            <a:off x="3593334" y="1151699"/>
            <a:ext cx="1257307" cy="1920325"/>
          </a:xfrm>
          <a:prstGeom prst="rect">
            <a:avLst/>
          </a:prstGeom>
        </p:spPr>
      </p:pic>
      <p:sp>
        <p:nvSpPr>
          <p:cNvPr id="9" name="TextBox 8"/>
          <p:cNvSpPr txBox="1"/>
          <p:nvPr/>
        </p:nvSpPr>
        <p:spPr>
          <a:xfrm>
            <a:off x="3930253" y="1829214"/>
            <a:ext cx="762730" cy="369332"/>
          </a:xfrm>
          <a:prstGeom prst="rect">
            <a:avLst/>
          </a:prstGeom>
          <a:noFill/>
        </p:spPr>
        <p:txBody>
          <a:bodyPr wrap="square" rtlCol="0">
            <a:spAutoFit/>
          </a:bodyPr>
          <a:lstStyle/>
          <a:p>
            <a:r>
              <a:rPr lang="en-US" dirty="0">
                <a:solidFill>
                  <a:schemeClr val="bg1"/>
                </a:solidFill>
              </a:rPr>
              <a:t>38%</a:t>
            </a:r>
          </a:p>
        </p:txBody>
      </p:sp>
      <p:pic>
        <p:nvPicPr>
          <p:cNvPr id="11" name="Picture 10"/>
          <p:cNvPicPr>
            <a:picLocks noChangeAspect="1"/>
          </p:cNvPicPr>
          <p:nvPr/>
        </p:nvPicPr>
        <p:blipFill>
          <a:blip r:embed="rId3"/>
          <a:stretch>
            <a:fillRect/>
          </a:stretch>
        </p:blipFill>
        <p:spPr>
          <a:xfrm>
            <a:off x="5479532" y="593570"/>
            <a:ext cx="1607068" cy="2454527"/>
          </a:xfrm>
          <a:prstGeom prst="rect">
            <a:avLst/>
          </a:prstGeom>
        </p:spPr>
      </p:pic>
      <p:sp>
        <p:nvSpPr>
          <p:cNvPr id="12" name="TextBox 11"/>
          <p:cNvSpPr txBox="1"/>
          <p:nvPr/>
        </p:nvSpPr>
        <p:spPr>
          <a:xfrm>
            <a:off x="5980642" y="1485682"/>
            <a:ext cx="948419" cy="477054"/>
          </a:xfrm>
          <a:prstGeom prst="rect">
            <a:avLst/>
          </a:prstGeom>
          <a:noFill/>
        </p:spPr>
        <p:txBody>
          <a:bodyPr wrap="square" rtlCol="0">
            <a:spAutoFit/>
          </a:bodyPr>
          <a:lstStyle/>
          <a:p>
            <a:r>
              <a:rPr lang="en-US" sz="2500" dirty="0">
                <a:solidFill>
                  <a:schemeClr val="bg1"/>
                </a:solidFill>
              </a:rPr>
              <a:t>70%</a:t>
            </a:r>
          </a:p>
        </p:txBody>
      </p:sp>
      <p:sp>
        <p:nvSpPr>
          <p:cNvPr id="10" name="TextBox 9"/>
          <p:cNvSpPr txBox="1"/>
          <p:nvPr/>
        </p:nvSpPr>
        <p:spPr>
          <a:xfrm>
            <a:off x="3548887" y="5336549"/>
            <a:ext cx="1258098" cy="646331"/>
          </a:xfrm>
          <a:prstGeom prst="rect">
            <a:avLst/>
          </a:prstGeom>
          <a:noFill/>
        </p:spPr>
        <p:txBody>
          <a:bodyPr wrap="square" rtlCol="0">
            <a:spAutoFit/>
          </a:bodyPr>
          <a:lstStyle/>
          <a:p>
            <a:r>
              <a:rPr lang="en-US" dirty="0"/>
              <a:t>Adults w/ obesity</a:t>
            </a:r>
          </a:p>
        </p:txBody>
      </p:sp>
      <p:sp>
        <p:nvSpPr>
          <p:cNvPr id="14" name="TextBox 13"/>
          <p:cNvSpPr txBox="1"/>
          <p:nvPr/>
        </p:nvSpPr>
        <p:spPr>
          <a:xfrm>
            <a:off x="5685172" y="5335469"/>
            <a:ext cx="1539357" cy="646331"/>
          </a:xfrm>
          <a:prstGeom prst="rect">
            <a:avLst/>
          </a:prstGeom>
          <a:noFill/>
        </p:spPr>
        <p:txBody>
          <a:bodyPr wrap="square" rtlCol="0">
            <a:spAutoFit/>
          </a:bodyPr>
          <a:lstStyle/>
          <a:p>
            <a:r>
              <a:rPr lang="en-US" dirty="0"/>
              <a:t>Overweight &amp; obesity</a:t>
            </a:r>
          </a:p>
        </p:txBody>
      </p:sp>
      <p:pic>
        <p:nvPicPr>
          <p:cNvPr id="15" name="Picture 14"/>
          <p:cNvPicPr>
            <a:picLocks noChangeAspect="1"/>
          </p:cNvPicPr>
          <p:nvPr/>
        </p:nvPicPr>
        <p:blipFill>
          <a:blip r:embed="rId3"/>
          <a:stretch>
            <a:fillRect/>
          </a:stretch>
        </p:blipFill>
        <p:spPr>
          <a:xfrm>
            <a:off x="3548887" y="3191352"/>
            <a:ext cx="1257307" cy="1920325"/>
          </a:xfrm>
          <a:prstGeom prst="rect">
            <a:avLst/>
          </a:prstGeom>
        </p:spPr>
      </p:pic>
      <p:sp>
        <p:nvSpPr>
          <p:cNvPr id="16" name="TextBox 15"/>
          <p:cNvSpPr txBox="1"/>
          <p:nvPr/>
        </p:nvSpPr>
        <p:spPr>
          <a:xfrm>
            <a:off x="3930253" y="3881420"/>
            <a:ext cx="762730" cy="369332"/>
          </a:xfrm>
          <a:prstGeom prst="rect">
            <a:avLst/>
          </a:prstGeom>
          <a:noFill/>
        </p:spPr>
        <p:txBody>
          <a:bodyPr wrap="square" rtlCol="0">
            <a:spAutoFit/>
          </a:bodyPr>
          <a:lstStyle/>
          <a:p>
            <a:r>
              <a:rPr lang="en-US" dirty="0">
                <a:solidFill>
                  <a:schemeClr val="bg1"/>
                </a:solidFill>
              </a:rPr>
              <a:t>32%</a:t>
            </a:r>
          </a:p>
        </p:txBody>
      </p:sp>
      <p:pic>
        <p:nvPicPr>
          <p:cNvPr id="17" name="Picture 16"/>
          <p:cNvPicPr>
            <a:picLocks noChangeAspect="1"/>
          </p:cNvPicPr>
          <p:nvPr/>
        </p:nvPicPr>
        <p:blipFill>
          <a:blip r:embed="rId3"/>
          <a:stretch>
            <a:fillRect/>
          </a:stretch>
        </p:blipFill>
        <p:spPr>
          <a:xfrm>
            <a:off x="5527264" y="3048097"/>
            <a:ext cx="1491626" cy="2278208"/>
          </a:xfrm>
          <a:prstGeom prst="rect">
            <a:avLst/>
          </a:prstGeom>
        </p:spPr>
      </p:pic>
      <p:sp>
        <p:nvSpPr>
          <p:cNvPr id="18" name="TextBox 17"/>
          <p:cNvSpPr txBox="1"/>
          <p:nvPr/>
        </p:nvSpPr>
        <p:spPr>
          <a:xfrm>
            <a:off x="6051703" y="3881420"/>
            <a:ext cx="880291" cy="430887"/>
          </a:xfrm>
          <a:prstGeom prst="rect">
            <a:avLst/>
          </a:prstGeom>
          <a:noFill/>
        </p:spPr>
        <p:txBody>
          <a:bodyPr wrap="square" rtlCol="0">
            <a:spAutoFit/>
          </a:bodyPr>
          <a:lstStyle/>
          <a:p>
            <a:r>
              <a:rPr lang="en-US" sz="2200" dirty="0">
                <a:solidFill>
                  <a:schemeClr val="bg1"/>
                </a:solidFill>
              </a:rPr>
              <a:t>66%</a:t>
            </a:r>
          </a:p>
        </p:txBody>
      </p:sp>
      <p:sp>
        <p:nvSpPr>
          <p:cNvPr id="13" name="TextBox 12"/>
          <p:cNvSpPr txBox="1"/>
          <p:nvPr/>
        </p:nvSpPr>
        <p:spPr>
          <a:xfrm>
            <a:off x="1251324" y="1736257"/>
            <a:ext cx="1600200" cy="830997"/>
          </a:xfrm>
          <a:prstGeom prst="rect">
            <a:avLst/>
          </a:prstGeom>
          <a:noFill/>
        </p:spPr>
        <p:txBody>
          <a:bodyPr wrap="square" rtlCol="0">
            <a:spAutoFit/>
          </a:bodyPr>
          <a:lstStyle/>
          <a:p>
            <a:r>
              <a:rPr lang="en-US" sz="2400" dirty="0"/>
              <a:t>United States</a:t>
            </a:r>
          </a:p>
        </p:txBody>
      </p:sp>
      <p:sp>
        <p:nvSpPr>
          <p:cNvPr id="19" name="TextBox 18"/>
          <p:cNvSpPr txBox="1"/>
          <p:nvPr/>
        </p:nvSpPr>
        <p:spPr>
          <a:xfrm>
            <a:off x="1247202" y="3481310"/>
            <a:ext cx="1963374" cy="830997"/>
          </a:xfrm>
          <a:prstGeom prst="rect">
            <a:avLst/>
          </a:prstGeom>
          <a:noFill/>
        </p:spPr>
        <p:txBody>
          <a:bodyPr wrap="square" rtlCol="0">
            <a:spAutoFit/>
          </a:bodyPr>
          <a:lstStyle/>
          <a:p>
            <a:r>
              <a:rPr lang="en-US" sz="2400" dirty="0"/>
              <a:t>North Carolina</a:t>
            </a:r>
          </a:p>
        </p:txBody>
      </p:sp>
    </p:spTree>
    <p:extLst>
      <p:ext uri="{BB962C8B-B14F-4D97-AF65-F5344CB8AC3E}">
        <p14:creationId xmlns:p14="http://schemas.microsoft.com/office/powerpoint/2010/main" val="17885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bg/>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2" grpId="0"/>
      <p:bldP spid="13"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8706" y="1905000"/>
            <a:ext cx="3422694" cy="857250"/>
          </a:xfrm>
        </p:spPr>
        <p:txBody>
          <a:bodyPr>
            <a:normAutofit fontScale="90000"/>
          </a:bodyPr>
          <a:lstStyle/>
          <a:p>
            <a:r>
              <a:rPr lang="en-US" dirty="0"/>
              <a:t>Call to Action: Impact</a:t>
            </a:r>
          </a:p>
        </p:txBody>
      </p:sp>
      <p:pic>
        <p:nvPicPr>
          <p:cNvPr id="61442" name="Picture 2" descr="Image result for health problems associated with obes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457200"/>
            <a:ext cx="4191000" cy="5453204"/>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4" descr="Image result for obesity stick man"/>
          <p:cNvSpPr>
            <a:spLocks noChangeAspect="1" noChangeArrowheads="1"/>
          </p:cNvSpPr>
          <p:nvPr/>
        </p:nvSpPr>
        <p:spPr bwMode="auto">
          <a:xfrm>
            <a:off x="155574" y="-144463"/>
            <a:ext cx="1744657" cy="17446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a:extLst>
              <a:ext uri="{FF2B5EF4-FFF2-40B4-BE49-F238E27FC236}">
                <a16:creationId xmlns:a16="http://schemas.microsoft.com/office/drawing/2014/main" id="{9E2D2A96-BDBF-4420-83A0-E496485FD9C5}"/>
              </a:ext>
            </a:extLst>
          </p:cNvPr>
          <p:cNvSpPr/>
          <p:nvPr/>
        </p:nvSpPr>
        <p:spPr>
          <a:xfrm>
            <a:off x="349206" y="2941589"/>
            <a:ext cx="3422694" cy="2308324"/>
          </a:xfrm>
          <a:prstGeom prst="rect">
            <a:avLst/>
          </a:prstGeom>
        </p:spPr>
        <p:txBody>
          <a:bodyPr wrap="square">
            <a:spAutoFit/>
          </a:bodyPr>
          <a:lstStyle/>
          <a:p>
            <a:r>
              <a:rPr lang="en-US" sz="2400" dirty="0"/>
              <a:t>Individuals with a BMI of 35- 40 kg/m</a:t>
            </a:r>
            <a:r>
              <a:rPr lang="en-US" sz="2400" baseline="30000" dirty="0"/>
              <a:t>2</a:t>
            </a:r>
            <a:r>
              <a:rPr lang="en-US" sz="2400" dirty="0"/>
              <a:t> are at high risk</a:t>
            </a:r>
          </a:p>
          <a:p>
            <a:r>
              <a:rPr lang="en-US" sz="2400" dirty="0"/>
              <a:t>Individuals with a BMI &gt; 40 kg/m</a:t>
            </a:r>
            <a:r>
              <a:rPr lang="en-US" sz="2400" baseline="30000" dirty="0"/>
              <a:t>2</a:t>
            </a:r>
            <a:r>
              <a:rPr lang="en-US" sz="2400" dirty="0"/>
              <a:t> are at very high risk</a:t>
            </a:r>
          </a:p>
        </p:txBody>
      </p:sp>
    </p:spTree>
    <p:extLst>
      <p:ext uri="{BB962C8B-B14F-4D97-AF65-F5344CB8AC3E}">
        <p14:creationId xmlns:p14="http://schemas.microsoft.com/office/powerpoint/2010/main" val="254893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00355" y="457200"/>
            <a:ext cx="5403894" cy="857250"/>
          </a:xfrm>
        </p:spPr>
        <p:txBody>
          <a:bodyPr>
            <a:normAutofit/>
          </a:bodyPr>
          <a:lstStyle/>
          <a:p>
            <a:r>
              <a:rPr lang="en-US" dirty="0"/>
              <a:t>Call to Action: Impact</a:t>
            </a:r>
          </a:p>
        </p:txBody>
      </p:sp>
      <p:sp>
        <p:nvSpPr>
          <p:cNvPr id="6" name="AutoShape 4" descr="Image result for obesity stick man"/>
          <p:cNvSpPr>
            <a:spLocks noChangeAspect="1" noChangeArrowheads="1"/>
          </p:cNvSpPr>
          <p:nvPr/>
        </p:nvSpPr>
        <p:spPr bwMode="auto">
          <a:xfrm>
            <a:off x="155574" y="-144463"/>
            <a:ext cx="1744657" cy="17446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5D38E463-3A32-4E4C-9FE8-6A71693A39A4}"/>
              </a:ext>
            </a:extLst>
          </p:cNvPr>
          <p:cNvPicPr>
            <a:picLocks noChangeAspect="1"/>
          </p:cNvPicPr>
          <p:nvPr/>
        </p:nvPicPr>
        <p:blipFill rotWithShape="1">
          <a:blip r:embed="rId3">
            <a:extLst>
              <a:ext uri="{28A0092B-C50C-407E-A947-70E740481C1C}">
                <a14:useLocalDpi xmlns:a14="http://schemas.microsoft.com/office/drawing/2010/main" val="0"/>
              </a:ext>
            </a:extLst>
          </a:blip>
          <a:srcRect b="67217"/>
          <a:stretch/>
        </p:blipFill>
        <p:spPr>
          <a:xfrm>
            <a:off x="816229" y="1600200"/>
            <a:ext cx="7511541" cy="4176125"/>
          </a:xfrm>
          <a:prstGeom prst="rect">
            <a:avLst/>
          </a:prstGeom>
        </p:spPr>
      </p:pic>
      <p:sp>
        <p:nvSpPr>
          <p:cNvPr id="5" name="Arrow: Right 4">
            <a:extLst>
              <a:ext uri="{FF2B5EF4-FFF2-40B4-BE49-F238E27FC236}">
                <a16:creationId xmlns:a16="http://schemas.microsoft.com/office/drawing/2014/main" id="{43374005-34B9-40A4-B083-1B50E50B5C30}"/>
              </a:ext>
            </a:extLst>
          </p:cNvPr>
          <p:cNvSpPr/>
          <p:nvPr/>
        </p:nvSpPr>
        <p:spPr>
          <a:xfrm>
            <a:off x="816229" y="2514600"/>
            <a:ext cx="631571" cy="392113"/>
          </a:xfrm>
          <a:prstGeom prst="rightArrow">
            <a:avLst>
              <a:gd name="adj1" fmla="val 50000"/>
              <a:gd name="adj2" fmla="val 1043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101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294449"/>
            <a:ext cx="7543800" cy="857250"/>
          </a:xfrm>
        </p:spPr>
        <p:txBody>
          <a:bodyPr/>
          <a:lstStyle/>
          <a:p>
            <a:r>
              <a:rPr lang="en-US" dirty="0"/>
              <a:t>Call to Action: Impact</a:t>
            </a:r>
          </a:p>
        </p:txBody>
      </p:sp>
      <p:sp>
        <p:nvSpPr>
          <p:cNvPr id="5" name="TextBox 4"/>
          <p:cNvSpPr txBox="1"/>
          <p:nvPr/>
        </p:nvSpPr>
        <p:spPr>
          <a:xfrm>
            <a:off x="2895600" y="5458800"/>
            <a:ext cx="3886200" cy="215444"/>
          </a:xfrm>
          <a:prstGeom prst="rect">
            <a:avLst/>
          </a:prstGeom>
          <a:noFill/>
        </p:spPr>
        <p:txBody>
          <a:bodyPr wrap="square" rtlCol="0">
            <a:spAutoFit/>
          </a:bodyPr>
          <a:lstStyle/>
          <a:p>
            <a:r>
              <a:rPr lang="en-US" sz="800" dirty="0"/>
              <a:t>The State of Obesity: https://stateofobesity.org/healthcare-costs-obesity/</a:t>
            </a:r>
          </a:p>
        </p:txBody>
      </p:sp>
      <p:sp>
        <p:nvSpPr>
          <p:cNvPr id="6" name="AutoShape 4" descr="Image result for obesity stick man"/>
          <p:cNvSpPr>
            <a:spLocks noChangeAspect="1" noChangeArrowheads="1"/>
          </p:cNvSpPr>
          <p:nvPr/>
        </p:nvSpPr>
        <p:spPr bwMode="auto">
          <a:xfrm>
            <a:off x="155574" y="-144463"/>
            <a:ext cx="1744657" cy="17446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
          <a:stretch>
            <a:fillRect/>
          </a:stretch>
        </p:blipFill>
        <p:spPr>
          <a:xfrm>
            <a:off x="3200400" y="1625252"/>
            <a:ext cx="5398680" cy="3198907"/>
          </a:xfrm>
          <a:prstGeom prst="rect">
            <a:avLst/>
          </a:prstGeom>
        </p:spPr>
      </p:pic>
      <p:sp>
        <p:nvSpPr>
          <p:cNvPr id="7" name="TextBox 6"/>
          <p:cNvSpPr txBox="1"/>
          <p:nvPr/>
        </p:nvSpPr>
        <p:spPr>
          <a:xfrm>
            <a:off x="228600" y="1747377"/>
            <a:ext cx="2667000" cy="1477328"/>
          </a:xfrm>
          <a:prstGeom prst="rect">
            <a:avLst/>
          </a:prstGeom>
          <a:noFill/>
        </p:spPr>
        <p:txBody>
          <a:bodyPr wrap="square" rtlCol="0">
            <a:spAutoFit/>
          </a:bodyPr>
          <a:lstStyle/>
          <a:p>
            <a:r>
              <a:rPr lang="en-US" dirty="0"/>
              <a:t>Direct healthcare costs: </a:t>
            </a:r>
          </a:p>
          <a:p>
            <a:pPr algn="ctr"/>
            <a:r>
              <a:rPr lang="en-US" dirty="0"/>
              <a:t>$147-210 billion / year</a:t>
            </a:r>
          </a:p>
          <a:p>
            <a:endParaRPr lang="en-US" dirty="0"/>
          </a:p>
          <a:p>
            <a:pPr algn="ctr"/>
            <a:r>
              <a:rPr lang="en-US" dirty="0"/>
              <a:t>$506 / employee with obesity / year</a:t>
            </a:r>
          </a:p>
        </p:txBody>
      </p:sp>
    </p:spTree>
    <p:extLst>
      <p:ext uri="{BB962C8B-B14F-4D97-AF65-F5344CB8AC3E}">
        <p14:creationId xmlns:p14="http://schemas.microsoft.com/office/powerpoint/2010/main" val="335826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1466850"/>
            <a:ext cx="3886200" cy="2514600"/>
          </a:xfrm>
        </p:spPr>
        <p:txBody>
          <a:bodyPr>
            <a:noAutofit/>
          </a:bodyPr>
          <a:lstStyle/>
          <a:p>
            <a:pPr marL="201168" lvl="1" indent="0">
              <a:spcAft>
                <a:spcPts val="600"/>
              </a:spcAft>
              <a:buNone/>
            </a:pPr>
            <a:r>
              <a:rPr lang="en-US" sz="2500" dirty="0"/>
              <a:t>How many receive obesity treatment by PCP?</a:t>
            </a:r>
          </a:p>
          <a:p>
            <a:pPr lvl="1">
              <a:spcAft>
                <a:spcPts val="600"/>
              </a:spcAft>
            </a:pPr>
            <a:endParaRPr lang="en-US" sz="2500" dirty="0"/>
          </a:p>
          <a:p>
            <a:pPr marL="201168" lvl="1" indent="0">
              <a:spcAft>
                <a:spcPts val="600"/>
              </a:spcAft>
              <a:buNone/>
            </a:pPr>
            <a:r>
              <a:rPr lang="en-US" sz="2500" dirty="0"/>
              <a:t>Obesity diagnosis: 29%</a:t>
            </a:r>
          </a:p>
        </p:txBody>
      </p:sp>
      <p:sp>
        <p:nvSpPr>
          <p:cNvPr id="2" name="Title 1"/>
          <p:cNvSpPr>
            <a:spLocks noGrp="1"/>
          </p:cNvSpPr>
          <p:nvPr>
            <p:ph type="title" idx="4294967295"/>
          </p:nvPr>
        </p:nvSpPr>
        <p:spPr>
          <a:xfrm>
            <a:off x="381000" y="294449"/>
            <a:ext cx="7543800" cy="857250"/>
          </a:xfrm>
        </p:spPr>
        <p:txBody>
          <a:bodyPr/>
          <a:lstStyle/>
          <a:p>
            <a:r>
              <a:rPr lang="en-US" dirty="0"/>
              <a:t>Call to Action</a:t>
            </a:r>
          </a:p>
        </p:txBody>
      </p:sp>
      <p:sp>
        <p:nvSpPr>
          <p:cNvPr id="5" name="TextBox 4"/>
          <p:cNvSpPr txBox="1"/>
          <p:nvPr/>
        </p:nvSpPr>
        <p:spPr>
          <a:xfrm>
            <a:off x="389021" y="4963351"/>
            <a:ext cx="4217068" cy="461665"/>
          </a:xfrm>
          <a:prstGeom prst="rect">
            <a:avLst/>
          </a:prstGeom>
          <a:noFill/>
        </p:spPr>
        <p:txBody>
          <a:bodyPr wrap="square" rtlCol="0">
            <a:spAutoFit/>
          </a:bodyPr>
          <a:lstStyle/>
          <a:p>
            <a:r>
              <a:rPr lang="en-US" sz="800" dirty="0" err="1"/>
              <a:t>Bleich</a:t>
            </a:r>
            <a:r>
              <a:rPr lang="en-US" sz="800" dirty="0"/>
              <a:t> SN, Pickett-Blakely O, Cooper LA. Physician practice patterns of obesity diagnosis and weight-related counseling. Patient </a:t>
            </a:r>
            <a:r>
              <a:rPr lang="en-US" sz="800" dirty="0" err="1"/>
              <a:t>Educ</a:t>
            </a:r>
            <a:r>
              <a:rPr lang="en-US" sz="800" dirty="0"/>
              <a:t> </a:t>
            </a:r>
            <a:r>
              <a:rPr lang="en-US" sz="800" dirty="0" err="1"/>
              <a:t>Couns</a:t>
            </a:r>
            <a:r>
              <a:rPr lang="en-US" sz="800" dirty="0"/>
              <a:t>. 2011;82(1):123-129.</a:t>
            </a:r>
          </a:p>
          <a:p>
            <a:r>
              <a:rPr lang="en-US" sz="800" dirty="0"/>
              <a:t>. </a:t>
            </a:r>
          </a:p>
        </p:txBody>
      </p:sp>
      <p:sp>
        <p:nvSpPr>
          <p:cNvPr id="6" name="AutoShape 4" descr="Image result for obesity stick man"/>
          <p:cNvSpPr>
            <a:spLocks noChangeAspect="1" noChangeArrowheads="1"/>
          </p:cNvSpPr>
          <p:nvPr/>
        </p:nvSpPr>
        <p:spPr bwMode="auto">
          <a:xfrm>
            <a:off x="155574" y="-144463"/>
            <a:ext cx="1744657" cy="17446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4800600" y="4787962"/>
            <a:ext cx="3615447" cy="584775"/>
          </a:xfrm>
          <a:prstGeom prst="rect">
            <a:avLst/>
          </a:prstGeom>
          <a:noFill/>
        </p:spPr>
        <p:txBody>
          <a:bodyPr wrap="square" rtlCol="0">
            <a:spAutoFit/>
          </a:bodyPr>
          <a:lstStyle/>
          <a:p>
            <a:endParaRPr lang="en-US" sz="800" dirty="0"/>
          </a:p>
          <a:p>
            <a:r>
              <a:rPr lang="en-US" sz="800" dirty="0"/>
              <a:t>Waring ME, Roberts MB, Parker DR, Eaton CB. Documentation and management of overweight and obesity in primary care. J Am Board Fam Med. 2009;22(5):544-552</a:t>
            </a:r>
          </a:p>
        </p:txBody>
      </p:sp>
      <p:pic>
        <p:nvPicPr>
          <p:cNvPr id="13" name="Picture 12"/>
          <p:cNvPicPr>
            <a:picLocks noChangeAspect="1"/>
          </p:cNvPicPr>
          <p:nvPr/>
        </p:nvPicPr>
        <p:blipFill>
          <a:blip r:embed="rId3"/>
          <a:stretch>
            <a:fillRect/>
          </a:stretch>
        </p:blipFill>
        <p:spPr>
          <a:xfrm>
            <a:off x="4247148" y="294448"/>
            <a:ext cx="4302652" cy="4353752"/>
          </a:xfrm>
          <a:prstGeom prst="rect">
            <a:avLst/>
          </a:prstGeom>
        </p:spPr>
      </p:pic>
    </p:spTree>
    <p:extLst>
      <p:ext uri="{BB962C8B-B14F-4D97-AF65-F5344CB8AC3E}">
        <p14:creationId xmlns:p14="http://schemas.microsoft.com/office/powerpoint/2010/main" val="26686132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0" y="547301"/>
            <a:ext cx="4191000" cy="1205299"/>
          </a:xfrm>
        </p:spPr>
        <p:txBody>
          <a:bodyPr>
            <a:noAutofit/>
          </a:bodyPr>
          <a:lstStyle/>
          <a:p>
            <a:pPr marL="201168" lvl="1" indent="0">
              <a:spcAft>
                <a:spcPts val="600"/>
              </a:spcAft>
              <a:buNone/>
            </a:pPr>
            <a:r>
              <a:rPr lang="en-US" sz="2500" dirty="0"/>
              <a:t>How many receive components of obesity treatment treatment by PCP?</a:t>
            </a:r>
          </a:p>
        </p:txBody>
      </p:sp>
      <p:sp>
        <p:nvSpPr>
          <p:cNvPr id="2" name="Title 1"/>
          <p:cNvSpPr>
            <a:spLocks noGrp="1"/>
          </p:cNvSpPr>
          <p:nvPr>
            <p:ph type="title" idx="4294967295"/>
          </p:nvPr>
        </p:nvSpPr>
        <p:spPr>
          <a:xfrm>
            <a:off x="381000" y="294449"/>
            <a:ext cx="7543800" cy="857250"/>
          </a:xfrm>
        </p:spPr>
        <p:txBody>
          <a:bodyPr/>
          <a:lstStyle/>
          <a:p>
            <a:r>
              <a:rPr lang="en-US" dirty="0"/>
              <a:t>Call to Action</a:t>
            </a:r>
          </a:p>
        </p:txBody>
      </p:sp>
      <p:sp>
        <p:nvSpPr>
          <p:cNvPr id="6" name="AutoShape 4" descr="Image result for obesity stick man"/>
          <p:cNvSpPr>
            <a:spLocks noChangeAspect="1" noChangeArrowheads="1"/>
          </p:cNvSpPr>
          <p:nvPr/>
        </p:nvSpPr>
        <p:spPr bwMode="auto">
          <a:xfrm>
            <a:off x="155574" y="-144463"/>
            <a:ext cx="1744657" cy="17446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381000" y="5875203"/>
            <a:ext cx="8382000" cy="338554"/>
          </a:xfrm>
          <a:prstGeom prst="rect">
            <a:avLst/>
          </a:prstGeom>
          <a:noFill/>
        </p:spPr>
        <p:txBody>
          <a:bodyPr wrap="square" rtlCol="0">
            <a:spAutoFit/>
          </a:bodyPr>
          <a:lstStyle/>
          <a:p>
            <a:endParaRPr lang="en-US" sz="800" dirty="0"/>
          </a:p>
          <a:p>
            <a:r>
              <a:rPr lang="en-US" sz="800" dirty="0"/>
              <a:t>Waring ME, Roberts MB, Parker DR, Eaton CB. Documentation and management of overweight and obesity in primary care. J Am Board Fam Med. 2009;22(5):544-552</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883174"/>
            <a:ext cx="7391400" cy="3713640"/>
          </a:xfrm>
          <a:prstGeom prst="rect">
            <a:avLst/>
          </a:prstGeom>
        </p:spPr>
      </p:pic>
    </p:spTree>
    <p:extLst>
      <p:ext uri="{BB962C8B-B14F-4D97-AF65-F5344CB8AC3E}">
        <p14:creationId xmlns:p14="http://schemas.microsoft.com/office/powerpoint/2010/main" val="348646694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1.3337"/>
  <p:tag name="PPTVERSION" val="15"/>
  <p:tag name="TPOS" val="2"/>
</p:tagLst>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10896</TotalTime>
  <Words>2179</Words>
  <Application>Microsoft Office PowerPoint</Application>
  <PresentationFormat>On-screen Show (4:3)</PresentationFormat>
  <Paragraphs>384</Paragraphs>
  <Slides>38</Slides>
  <Notes>23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8" baseType="lpstr">
      <vt:lpstr>Arial</vt:lpstr>
      <vt:lpstr>Calibri</vt:lpstr>
      <vt:lpstr>Calibri Light</vt:lpstr>
      <vt:lpstr>Noto Sans Symbols</vt:lpstr>
      <vt:lpstr>Open Sans</vt:lpstr>
      <vt:lpstr>Trebuchet MS</vt:lpstr>
      <vt:lpstr>Wingdings</vt:lpstr>
      <vt:lpstr>Wingdings 2</vt:lpstr>
      <vt:lpstr>Retrospect</vt:lpstr>
      <vt:lpstr>Acrobat Document</vt:lpstr>
      <vt:lpstr>Intensive Behavioral Interventions to Help Obese Patients Lose Weight</vt:lpstr>
      <vt:lpstr>Objectives</vt:lpstr>
      <vt:lpstr>Definitions</vt:lpstr>
      <vt:lpstr>Call to Action</vt:lpstr>
      <vt:lpstr>Call to Action: Impact</vt:lpstr>
      <vt:lpstr>Call to Action: Impact</vt:lpstr>
      <vt:lpstr>Call to Action: Impact</vt:lpstr>
      <vt:lpstr>Call to Action</vt:lpstr>
      <vt:lpstr>Call to Action</vt:lpstr>
      <vt:lpstr>What works?</vt:lpstr>
      <vt:lpstr>What works?</vt:lpstr>
      <vt:lpstr>Setting Expectations</vt:lpstr>
      <vt:lpstr>What works?</vt:lpstr>
      <vt:lpstr>In a 10-20 min office visit…</vt:lpstr>
      <vt:lpstr>In a 10-20 min office visit…</vt:lpstr>
      <vt:lpstr>In a 10-20 min office visit…</vt:lpstr>
      <vt:lpstr>Assist: 5-10% Weight Loss</vt:lpstr>
      <vt:lpstr>Assist: 5-10% Weight Loss</vt:lpstr>
      <vt:lpstr>Assist</vt:lpstr>
      <vt:lpstr>Strategies for achieving 5-10% Weight Loss</vt:lpstr>
      <vt:lpstr>Strategies for achieving 5-10% Weight Loss</vt:lpstr>
      <vt:lpstr>PowerPoint Presentation</vt:lpstr>
      <vt:lpstr>PowerPoint Presentation</vt:lpstr>
      <vt:lpstr>PowerPoint Presentation</vt:lpstr>
      <vt:lpstr>Strategies for maintaining weight loss: NWCR</vt:lpstr>
      <vt:lpstr>Weight Management Medications      BMI &gt;30        BMI &gt;27 with obesity-related comorbidity</vt:lpstr>
      <vt:lpstr>Weight Management Medications      BMI &gt;30        BMI &gt;27 with obesity-related comorbidity</vt:lpstr>
      <vt:lpstr>Bariatric Surgery</vt:lpstr>
      <vt:lpstr>What Works</vt:lpstr>
      <vt:lpstr>Assist: Key Take-Aways</vt:lpstr>
      <vt:lpstr>Future Steps</vt:lpstr>
      <vt:lpstr>UNC Weight Management Program</vt:lpstr>
      <vt:lpstr>UNC Weight Management Program</vt:lpstr>
      <vt:lpstr>Case #1</vt:lpstr>
      <vt:lpstr>Case #2</vt:lpstr>
      <vt:lpstr>UNC Weight Management Program</vt:lpstr>
      <vt:lpstr>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Ripley-Moffitt, Carol</dc:creator>
  <cp:lastModifiedBy>Sisler, Laurel</cp:lastModifiedBy>
  <cp:revision>359</cp:revision>
  <cp:lastPrinted>1601-01-01T00:00:00Z</cp:lastPrinted>
  <dcterms:created xsi:type="dcterms:W3CDTF">1601-01-01T00:00:00Z</dcterms:created>
  <dcterms:modified xsi:type="dcterms:W3CDTF">2018-04-13T13:59:45Z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