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64" r:id="rId2"/>
    <p:sldId id="256" r:id="rId3"/>
    <p:sldId id="263" r:id="rId4"/>
    <p:sldId id="280" r:id="rId5"/>
    <p:sldId id="266" r:id="rId6"/>
    <p:sldId id="260" r:id="rId7"/>
    <p:sldId id="265" r:id="rId8"/>
    <p:sldId id="274" r:id="rId9"/>
    <p:sldId id="286" r:id="rId10"/>
    <p:sldId id="278" r:id="rId11"/>
    <p:sldId id="288" r:id="rId12"/>
    <p:sldId id="261" r:id="rId13"/>
    <p:sldId id="281" r:id="rId14"/>
    <p:sldId id="267" r:id="rId15"/>
    <p:sldId id="273" r:id="rId16"/>
    <p:sldId id="269" r:id="rId17"/>
    <p:sldId id="287" r:id="rId18"/>
    <p:sldId id="272" r:id="rId19"/>
    <p:sldId id="292" r:id="rId20"/>
    <p:sldId id="291" r:id="rId21"/>
    <p:sldId id="257" r:id="rId22"/>
    <p:sldId id="270" r:id="rId23"/>
    <p:sldId id="289" r:id="rId24"/>
    <p:sldId id="271" r:id="rId25"/>
    <p:sldId id="258" r:id="rId26"/>
    <p:sldId id="259" r:id="rId27"/>
    <p:sldId id="275" r:id="rId28"/>
    <p:sldId id="293" r:id="rId29"/>
    <p:sldId id="282" r:id="rId30"/>
    <p:sldId id="290" r:id="rId31"/>
    <p:sldId id="285" r:id="rId32"/>
    <p:sldId id="277" r:id="rId33"/>
    <p:sldId id="27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9" autoAdjust="0"/>
    <p:restoredTop sz="79774" autoAdjust="0"/>
  </p:normalViewPr>
  <p:slideViewPr>
    <p:cSldViewPr snapToGrid="0">
      <p:cViewPr varScale="1">
        <p:scale>
          <a:sx n="68" d="100"/>
          <a:sy n="6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utze, Dana M" userId="S::neutze@ad.unc.edu::f427db19-784b-4b5c-8a97-5e8f5a2f14fe" providerId="AD" clId="Web-{E978EEB6-2802-4CBD-B2F5-20A2BC58C9A5}"/>
    <pc:docChg chg="modSld">
      <pc:chgData name="Neutze, Dana M" userId="S::neutze@ad.unc.edu::f427db19-784b-4b5c-8a97-5e8f5a2f14fe" providerId="AD" clId="Web-{E978EEB6-2802-4CBD-B2F5-20A2BC58C9A5}" dt="2018-04-13T10:38:21.243" v="0"/>
      <pc:docMkLst>
        <pc:docMk/>
      </pc:docMkLst>
      <pc:sldChg chg="modSp">
        <pc:chgData name="Neutze, Dana M" userId="S::neutze@ad.unc.edu::f427db19-784b-4b5c-8a97-5e8f5a2f14fe" providerId="AD" clId="Web-{E978EEB6-2802-4CBD-B2F5-20A2BC58C9A5}" dt="2018-04-13T10:38:21.243" v="0"/>
        <pc:sldMkLst>
          <pc:docMk/>
          <pc:sldMk cId="4038172065" sldId="267"/>
        </pc:sldMkLst>
        <pc:picChg chg="mod">
          <ac:chgData name="Neutze, Dana M" userId="S::neutze@ad.unc.edu::f427db19-784b-4b5c-8a97-5e8f5a2f14fe" providerId="AD" clId="Web-{E978EEB6-2802-4CBD-B2F5-20A2BC58C9A5}" dt="2018-04-13T10:38:21.243" v="0"/>
          <ac:picMkLst>
            <pc:docMk/>
            <pc:sldMk cId="4038172065" sldId="267"/>
            <ac:picMk id="5" creationId="{00000000-0000-0000-0000-000000000000}"/>
          </ac:picMkLst>
        </pc:picChg>
      </pc:sldChg>
    </pc:docChg>
  </pc:docChgLst>
  <pc:docChgLst>
    <pc:chgData name="Neutze, Dana M" userId="S::neutze@ad.unc.edu::f427db19-784b-4b5c-8a97-5e8f5a2f14fe" providerId="AD" clId="Web-{E143BB31-E350-4171-AF0D-9AC349F404E4}"/>
    <pc:docChg chg="addSld delSld modSld">
      <pc:chgData name="Neutze, Dana M" userId="S::neutze@ad.unc.edu::f427db19-784b-4b5c-8a97-5e8f5a2f14fe" providerId="AD" clId="Web-{E143BB31-E350-4171-AF0D-9AC349F404E4}" dt="2018-04-11T22:17:53.638" v="13"/>
      <pc:docMkLst>
        <pc:docMk/>
      </pc:docMkLst>
      <pc:sldChg chg="modSp">
        <pc:chgData name="Neutze, Dana M" userId="S::neutze@ad.unc.edu::f427db19-784b-4b5c-8a97-5e8f5a2f14fe" providerId="AD" clId="Web-{E143BB31-E350-4171-AF0D-9AC349F404E4}" dt="2018-04-11T22:15:12.732" v="7"/>
        <pc:sldMkLst>
          <pc:docMk/>
          <pc:sldMk cId="2796095073" sldId="264"/>
        </pc:sldMkLst>
        <pc:spChg chg="mod">
          <ac:chgData name="Neutze, Dana M" userId="S::neutze@ad.unc.edu::f427db19-784b-4b5c-8a97-5e8f5a2f14fe" providerId="AD" clId="Web-{E143BB31-E350-4171-AF0D-9AC349F404E4}" dt="2018-04-11T22:15:12.732" v="7"/>
          <ac:spMkLst>
            <pc:docMk/>
            <pc:sldMk cId="2796095073" sldId="264"/>
            <ac:spMk id="3" creationId="{00000000-0000-0000-0000-000000000000}"/>
          </ac:spMkLst>
        </pc:spChg>
        <pc:picChg chg="mod">
          <ac:chgData name="Neutze, Dana M" userId="S::neutze@ad.unc.edu::f427db19-784b-4b5c-8a97-5e8f5a2f14fe" providerId="AD" clId="Web-{E143BB31-E350-4171-AF0D-9AC349F404E4}" dt="2018-04-11T21:59:18.292" v="0"/>
          <ac:picMkLst>
            <pc:docMk/>
            <pc:sldMk cId="2796095073" sldId="264"/>
            <ac:picMk id="4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aseline="0" dirty="0" smtClean="0"/>
              <a:t>Pap Smear Rates</a:t>
            </a:r>
            <a:endParaRPr lang="en-US" sz="2200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49561461298946E-2"/>
          <c:y val="8.6249292444977185E-2"/>
          <c:w val="0.9295150265572929"/>
          <c:h val="0.728187660240402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Goal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  <c:pt idx="12">
                  <c:v>Mar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82</c:v>
                </c:pt>
                <c:pt idx="1">
                  <c:v>82</c:v>
                </c:pt>
                <c:pt idx="2">
                  <c:v>82</c:v>
                </c:pt>
                <c:pt idx="3">
                  <c:v>82</c:v>
                </c:pt>
                <c:pt idx="4">
                  <c:v>82</c:v>
                </c:pt>
                <c:pt idx="5">
                  <c:v>82</c:v>
                </c:pt>
                <c:pt idx="6">
                  <c:v>82</c:v>
                </c:pt>
                <c:pt idx="7">
                  <c:v>82</c:v>
                </c:pt>
                <c:pt idx="8">
                  <c:v>82</c:v>
                </c:pt>
                <c:pt idx="9">
                  <c:v>82</c:v>
                </c:pt>
                <c:pt idx="10">
                  <c:v>82</c:v>
                </c:pt>
                <c:pt idx="11">
                  <c:v>82</c:v>
                </c:pt>
                <c:pt idx="12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92-4CE4-B04B-5D2B1AFC48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FMC 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  <c:pt idx="12">
                  <c:v>Mar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71.400000000000006</c:v>
                </c:pt>
                <c:pt idx="1">
                  <c:v>72.7</c:v>
                </c:pt>
                <c:pt idx="2">
                  <c:v>73.400000000000006</c:v>
                </c:pt>
                <c:pt idx="3">
                  <c:v>73.3</c:v>
                </c:pt>
                <c:pt idx="4">
                  <c:v>73.5</c:v>
                </c:pt>
                <c:pt idx="5">
                  <c:v>74</c:v>
                </c:pt>
                <c:pt idx="6">
                  <c:v>74.3</c:v>
                </c:pt>
                <c:pt idx="7">
                  <c:v>76.5</c:v>
                </c:pt>
                <c:pt idx="8">
                  <c:v>81.099999999999994</c:v>
                </c:pt>
                <c:pt idx="9">
                  <c:v>82.1</c:v>
                </c:pt>
                <c:pt idx="10">
                  <c:v>82.1</c:v>
                </c:pt>
                <c:pt idx="11">
                  <c:v>82.6</c:v>
                </c:pt>
                <c:pt idx="12">
                  <c:v>82.5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92-4CE4-B04B-5D2B1AFC4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6354568"/>
        <c:axId val="690817848"/>
      </c:lineChart>
      <c:catAx>
        <c:axId val="57635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17848"/>
        <c:crosses val="autoZero"/>
        <c:auto val="1"/>
        <c:lblAlgn val="ctr"/>
        <c:lblOffset val="100"/>
        <c:noMultiLvlLbl val="0"/>
      </c:catAx>
      <c:valAx>
        <c:axId val="69081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35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aseline="0" dirty="0" smtClean="0"/>
              <a:t>Pap Smear Rates</a:t>
            </a:r>
            <a:endParaRPr lang="en-US" sz="2200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49561461298946E-2"/>
          <c:y val="8.6249292444977185E-2"/>
          <c:w val="0.9295150265572929"/>
          <c:h val="0.728187660240402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Goal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  <c:pt idx="12">
                  <c:v>Mar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82</c:v>
                </c:pt>
                <c:pt idx="1">
                  <c:v>82</c:v>
                </c:pt>
                <c:pt idx="2">
                  <c:v>82</c:v>
                </c:pt>
                <c:pt idx="3">
                  <c:v>82</c:v>
                </c:pt>
                <c:pt idx="4">
                  <c:v>82</c:v>
                </c:pt>
                <c:pt idx="5">
                  <c:v>82</c:v>
                </c:pt>
                <c:pt idx="6">
                  <c:v>82</c:v>
                </c:pt>
                <c:pt idx="7">
                  <c:v>82</c:v>
                </c:pt>
                <c:pt idx="8">
                  <c:v>82</c:v>
                </c:pt>
                <c:pt idx="9">
                  <c:v>82</c:v>
                </c:pt>
                <c:pt idx="10">
                  <c:v>82</c:v>
                </c:pt>
                <c:pt idx="11">
                  <c:v>82</c:v>
                </c:pt>
                <c:pt idx="12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92-4CE4-B04B-5D2B1AFC48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FMC 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</c:v>
                </c:pt>
                <c:pt idx="6">
                  <c:v>Sept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  <c:pt idx="12">
                  <c:v>Mar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71.400000000000006</c:v>
                </c:pt>
                <c:pt idx="1">
                  <c:v>72.7</c:v>
                </c:pt>
                <c:pt idx="2">
                  <c:v>73.400000000000006</c:v>
                </c:pt>
                <c:pt idx="3">
                  <c:v>73.3</c:v>
                </c:pt>
                <c:pt idx="4">
                  <c:v>73.5</c:v>
                </c:pt>
                <c:pt idx="5">
                  <c:v>74</c:v>
                </c:pt>
                <c:pt idx="6">
                  <c:v>74.3</c:v>
                </c:pt>
                <c:pt idx="7">
                  <c:v>76.5</c:v>
                </c:pt>
                <c:pt idx="8">
                  <c:v>81.099999999999994</c:v>
                </c:pt>
                <c:pt idx="9">
                  <c:v>82.1</c:v>
                </c:pt>
                <c:pt idx="10">
                  <c:v>82.1</c:v>
                </c:pt>
                <c:pt idx="11">
                  <c:v>82.6</c:v>
                </c:pt>
                <c:pt idx="12">
                  <c:v>82.5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92-4CE4-B04B-5D2B1AFC4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6354568"/>
        <c:axId val="690817848"/>
      </c:lineChart>
      <c:catAx>
        <c:axId val="57635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17848"/>
        <c:crosses val="autoZero"/>
        <c:auto val="1"/>
        <c:lblAlgn val="ctr"/>
        <c:lblOffset val="100"/>
        <c:noMultiLvlLbl val="0"/>
      </c:catAx>
      <c:valAx>
        <c:axId val="69081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35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846D0-4B0C-43D8-821B-B16CB2C20D0B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12C31-2DDE-4E7F-8A78-55F210F3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2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much quality improvement do you do?
https://www.polleverywhere.com/multiple_choice_polls/gjCa2jb6ozowINp</a:t>
            </a:r>
          </a:p>
          <a:p>
            <a:r>
              <a:rPr lang="en-US" dirty="0" smtClean="0"/>
              <a:t>What is “quality improvement”?</a:t>
            </a:r>
          </a:p>
          <a:p>
            <a:endParaRPr lang="en-US" dirty="0" smtClean="0"/>
          </a:p>
          <a:p>
            <a:r>
              <a:rPr lang="en-US" dirty="0" smtClean="0"/>
              <a:t>I remember doing an R3 project but haven’t done anything since.</a:t>
            </a:r>
          </a:p>
          <a:p>
            <a:endParaRPr lang="en-US" dirty="0" smtClean="0"/>
          </a:p>
          <a:p>
            <a:r>
              <a:rPr lang="en-US" dirty="0" smtClean="0"/>
              <a:t>I have been involved with several projects </a:t>
            </a:r>
          </a:p>
          <a:p>
            <a:endParaRPr lang="en-US" dirty="0" smtClean="0"/>
          </a:p>
          <a:p>
            <a:r>
              <a:rPr lang="en-US" dirty="0" smtClean="0"/>
              <a:t>I have done so many projects I can sleep through this lecture as I was up late last night partying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5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Why is quality improvement important?
https://www.polleverywhere.com/free_text_polls/DjwzdCGbMf16lMV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7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model do you use?
https://www.polleverywhere.com/multiple_choice_polls/V38DEmuToPWXZvd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6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C31-2DDE-4E7F-8A78-55F210F3D1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Who can see the data?
https://www.polleverywhere.com/multiple_choice_polls/IRzDw4p1GFyqdPU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1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1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18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27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7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7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9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0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4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8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0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F06CA-90A3-4B1A-87CF-1897CEA7AF45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C81E-D83B-40A6-A3A9-EF833AD2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94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profile/edit" TargetMode="External"/><Relationship Id="rId2" Type="http://schemas.openxmlformats.org/officeDocument/2006/relationships/hyperlink" Target="https://pollev.com/dananeutze0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polleverywhere.com/profile/coverage_are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https://www.polleverywhere.com/multiple_choice_polls/V38DEmuToPWXZvd" TargetMode="External"/><Relationship Id="rId5" Type="http://schemas.openxmlformats.org/officeDocument/2006/relationships/hyperlink" Target="https://www.liveslides.com/download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hyperlink" Target="https://www.polleverywhere.com/multiple_choice_polls/IRzDw4p1GFyqdPU" TargetMode="External"/><Relationship Id="rId5" Type="http://schemas.openxmlformats.org/officeDocument/2006/relationships/hyperlink" Target="https://www.liveslides.com/download" TargetMode="Externa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s://www.polleverywhere.com/multiple_choice_polls/gjCa2jb6ozowINp" TargetMode="External"/><Relationship Id="rId5" Type="http://schemas.openxmlformats.org/officeDocument/2006/relationships/hyperlink" Target="https://www.liveslides.com/download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https://www.polleverywhere.com/free_text_polls/DjwzdCGbMf16lMV" TargetMode="External"/><Relationship Id="rId5" Type="http://schemas.openxmlformats.org/officeDocument/2006/relationships/hyperlink" Target="https://www.liveslides.com/download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en-US" dirty="0"/>
              <a:t>Poll everywhere sign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28050"/>
            <a:ext cx="990599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smtClean="0">
                <a:cs typeface="Calibri"/>
              </a:rPr>
              <a:t>Please sign up at </a:t>
            </a:r>
            <a:r>
              <a:rPr lang="en-US" b="1" dirty="0" smtClean="0">
                <a:cs typeface="Calibri"/>
                <a:hlinkClick r:id="rId2"/>
              </a:rPr>
              <a:t>Please sign up at PollEv.com/dananeutze007  </a:t>
            </a:r>
            <a:endParaRPr lang="en-US" b="1" dirty="0">
              <a:cs typeface="Calibri"/>
              <a:hlinkClick r:id="rId2"/>
            </a:endParaRPr>
          </a:p>
          <a:p>
            <a:r>
              <a:rPr lang="en-US" b="1" dirty="0" smtClean="0">
                <a:cs typeface="Calibri"/>
              </a:rPr>
              <a:t>Or text </a:t>
            </a:r>
            <a:r>
              <a:rPr lang="en-US" b="1" dirty="0" smtClean="0">
                <a:cs typeface="Calibri"/>
                <a:hlinkClick r:id="rId3"/>
              </a:rPr>
              <a:t>DANANEUTZE007</a:t>
            </a:r>
            <a:r>
              <a:rPr lang="en-US" b="1" dirty="0">
                <a:cs typeface="Calibri"/>
              </a:rPr>
              <a:t> to </a:t>
            </a:r>
            <a:r>
              <a:rPr lang="en-US" b="1" dirty="0">
                <a:cs typeface="Calibri"/>
                <a:hlinkClick r:id="rId4"/>
              </a:rPr>
              <a:t>37607</a:t>
            </a:r>
            <a:r>
              <a:rPr lang="en-US" b="1" dirty="0">
                <a:cs typeface="Calibri"/>
              </a:rPr>
              <a:t> to join the </a:t>
            </a:r>
            <a:r>
              <a:rPr lang="en-US" b="1" dirty="0" smtClean="0">
                <a:cs typeface="Calibri"/>
              </a:rPr>
              <a:t>session </a:t>
            </a:r>
            <a:endParaRPr lang="en-US" b="1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270" y="2995590"/>
            <a:ext cx="5714140" cy="35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Quality Improvement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10847388" cy="3541714"/>
          </a:xfrm>
        </p:spPr>
        <p:txBody>
          <a:bodyPr>
            <a:noAutofit/>
          </a:bodyPr>
          <a:lstStyle/>
          <a:p>
            <a:r>
              <a:rPr lang="en-US" sz="2800" dirty="0"/>
              <a:t>Improves the care of </a:t>
            </a:r>
            <a:r>
              <a:rPr lang="en-US" sz="2800" dirty="0" smtClean="0"/>
              <a:t>patients (outcomes, quality of life, experience)</a:t>
            </a:r>
            <a:endParaRPr lang="en-US" sz="2800" dirty="0"/>
          </a:p>
          <a:p>
            <a:r>
              <a:rPr lang="en-US" sz="2800" dirty="0"/>
              <a:t>Improves </a:t>
            </a:r>
            <a:r>
              <a:rPr lang="en-US" sz="2800" dirty="0" smtClean="0"/>
              <a:t>efficiency </a:t>
            </a:r>
          </a:p>
          <a:p>
            <a:r>
              <a:rPr lang="en-US" sz="2800" dirty="0" smtClean="0"/>
              <a:t>Data </a:t>
            </a:r>
            <a:r>
              <a:rPr lang="en-US" sz="2800" dirty="0"/>
              <a:t>is reportable (rankings)</a:t>
            </a:r>
          </a:p>
          <a:p>
            <a:r>
              <a:rPr lang="en-US" sz="2800" dirty="0"/>
              <a:t>Reimbursement based on </a:t>
            </a:r>
            <a:r>
              <a:rPr lang="en-US" sz="2800" dirty="0" smtClean="0"/>
              <a:t>quality- MIPS (MACRA), ACO, commercial contracts</a:t>
            </a:r>
          </a:p>
          <a:p>
            <a:r>
              <a:rPr lang="en-US" sz="2800" dirty="0" smtClean="0"/>
              <a:t>Improves cost?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68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96" y="1811887"/>
            <a:ext cx="11505204" cy="1478570"/>
          </a:xfrm>
        </p:spPr>
        <p:txBody>
          <a:bodyPr/>
          <a:lstStyle/>
          <a:p>
            <a:r>
              <a:rPr lang="en-US" dirty="0" smtClean="0"/>
              <a:t>What is an area you could do a QI </a:t>
            </a:r>
            <a:r>
              <a:rPr lang="en-US" dirty="0" smtClean="0"/>
              <a:t>project?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84" y="2933054"/>
            <a:ext cx="30194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Map- “framework”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road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49" y="1972548"/>
            <a:ext cx="6207745" cy="42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1" cy="68580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4838701" y="4876800"/>
            <a:ext cx="2625367" cy="6256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3263900" y="622301"/>
            <a:ext cx="5638800" cy="3911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model do you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IHI Model for </a:t>
            </a:r>
            <a:r>
              <a:rPr lang="en-US" dirty="0" smtClean="0"/>
              <a:t>Improvement – </a:t>
            </a:r>
            <a:r>
              <a:rPr lang="en-US" dirty="0" smtClean="0"/>
              <a:t>Associates in Process Improvement 1993</a:t>
            </a:r>
            <a:endParaRPr lang="en-US" dirty="0"/>
          </a:p>
          <a:p>
            <a:r>
              <a:rPr lang="en-US" dirty="0" smtClean="0"/>
              <a:t>Lean – from the Toyota Production </a:t>
            </a:r>
            <a:r>
              <a:rPr lang="en-US" dirty="0" smtClean="0"/>
              <a:t>System, (1948-75) coined in 1990</a:t>
            </a:r>
            <a:endParaRPr lang="en-US" dirty="0"/>
          </a:p>
          <a:p>
            <a:r>
              <a:rPr lang="en-US" dirty="0"/>
              <a:t>Six </a:t>
            </a:r>
            <a:r>
              <a:rPr lang="en-US" dirty="0" smtClean="0"/>
              <a:t>Sigma- </a:t>
            </a:r>
            <a:r>
              <a:rPr lang="en-US" dirty="0" smtClean="0"/>
              <a:t>Motorola 1986</a:t>
            </a:r>
            <a:endParaRPr lang="en-US" dirty="0"/>
          </a:p>
          <a:p>
            <a:r>
              <a:rPr lang="en-US" dirty="0"/>
              <a:t>Other</a:t>
            </a:r>
          </a:p>
          <a:p>
            <a:r>
              <a:rPr lang="en-US" dirty="0"/>
              <a:t>I don’t use a model. I just make changes and hope there is improvement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61" y="624064"/>
            <a:ext cx="74009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834022"/>
              </p:ext>
            </p:extLst>
          </p:nvPr>
        </p:nvGraphicFramePr>
        <p:xfrm>
          <a:off x="737839" y="900073"/>
          <a:ext cx="10515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84917680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90585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Why?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GAP(s)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13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Current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Experiments i.e. PDSAs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Plan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Study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25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Sustain/Lessons learnt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462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3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874574"/>
              </p:ext>
            </p:extLst>
          </p:nvPr>
        </p:nvGraphicFramePr>
        <p:xfrm>
          <a:off x="512955" y="41429"/>
          <a:ext cx="11318488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9244">
                  <a:extLst>
                    <a:ext uri="{9D8B030D-6E8A-4147-A177-3AD203B41FA5}">
                      <a16:colId xmlns:a16="http://schemas.microsoft.com/office/drawing/2014/main" val="849176809"/>
                    </a:ext>
                  </a:extLst>
                </a:gridCol>
                <a:gridCol w="5659244">
                  <a:extLst>
                    <a:ext uri="{9D8B030D-6E8A-4147-A177-3AD203B41FA5}">
                      <a16:colId xmlns:a16="http://schemas.microsoft.com/office/drawing/2014/main" val="4290585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Why?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Bedroom is always a mess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 and it stresses me out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GAP(s)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I am too tired to take the dirty clothes to the laundry room at bedtime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I am in a rush the next morning and don’t stop to take them to laundry room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13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Current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Clothes are all over the floor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Experiments i.e. PDSAs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Plan-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Locate a</a:t>
                      </a: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laundry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basket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Do-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Basket placed at foot of bed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Study-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Noted how many days the floor remained clean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Act-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Decided it was worth it to keep the basket there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25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Everything put away in place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Sustain/Lessons learnt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Basket gets returned to the foot of the bed after clothes are taken to the laundry room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462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77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874574"/>
              </p:ext>
            </p:extLst>
          </p:nvPr>
        </p:nvGraphicFramePr>
        <p:xfrm>
          <a:off x="512955" y="41429"/>
          <a:ext cx="11318488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9244">
                  <a:extLst>
                    <a:ext uri="{9D8B030D-6E8A-4147-A177-3AD203B41FA5}">
                      <a16:colId xmlns:a16="http://schemas.microsoft.com/office/drawing/2014/main" val="849176809"/>
                    </a:ext>
                  </a:extLst>
                </a:gridCol>
                <a:gridCol w="5659244">
                  <a:extLst>
                    <a:ext uri="{9D8B030D-6E8A-4147-A177-3AD203B41FA5}">
                      <a16:colId xmlns:a16="http://schemas.microsoft.com/office/drawing/2014/main" val="4290585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Why?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Bedroom is always a mess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 and it stresses me out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GAP(s)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I am too tired to take the dirty clothes to the laundry room at bedtime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I am in a rush the next morning and don’t stop to take them to laundry room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13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Current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Clothes are all over the floor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Experiments i.e. PDSAs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Plan-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Locate a</a:t>
                      </a: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 laundry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basket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Do-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Basket placed at foot of bed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Study-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Noted how many days the floor remained clean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Act-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Decided it was worth it to keep the basket there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25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Everything put away in place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Sustain/Lessons learnt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ea typeface="+mn-ea"/>
                          <a:cs typeface="+mn-cs"/>
                        </a:rPr>
                        <a:t>Basket gets returned to the foot of the bed after clothes are taken to the laundry room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462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03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834022"/>
              </p:ext>
            </p:extLst>
          </p:nvPr>
        </p:nvGraphicFramePr>
        <p:xfrm>
          <a:off x="737839" y="900073"/>
          <a:ext cx="10515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84917680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90585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Why?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GAP(s)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13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Current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Experiments i.e. PDSAs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Plan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Study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25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Sustain/Lessons learnt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46252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17272" y="144966"/>
            <a:ext cx="515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Which box is most critical?</a:t>
            </a:r>
          </a:p>
        </p:txBody>
      </p:sp>
      <p:sp>
        <p:nvSpPr>
          <p:cNvPr id="3" name="Rectangle 2"/>
          <p:cNvSpPr/>
          <p:nvPr/>
        </p:nvSpPr>
        <p:spPr>
          <a:xfrm>
            <a:off x="5995639" y="900073"/>
            <a:ext cx="5257800" cy="1720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02" y="2297151"/>
            <a:ext cx="5041073" cy="4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00" y="2859087"/>
            <a:ext cx="12086343" cy="3541714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/>
              <a:t>“Every system is perfectly designed to get the results it gets</a:t>
            </a:r>
            <a:r>
              <a:rPr lang="en-US" sz="3800" dirty="0" smtClean="0"/>
              <a:t>”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</a:t>
            </a:r>
          </a:p>
          <a:p>
            <a:pPr marL="457200" lvl="1" indent="0">
              <a:buNone/>
            </a:pPr>
            <a:r>
              <a:rPr lang="en-US" sz="2800" i="1" dirty="0" smtClean="0"/>
              <a:t>					-</a:t>
            </a:r>
            <a:r>
              <a:rPr lang="en-US" sz="2800" b="1" i="1" dirty="0" smtClean="0"/>
              <a:t> </a:t>
            </a:r>
            <a:r>
              <a:rPr lang="en-US" sz="2800" b="1" i="1" dirty="0"/>
              <a:t>Paul B. </a:t>
            </a:r>
            <a:r>
              <a:rPr lang="en-US" sz="2800" b="1" i="1" dirty="0" err="1"/>
              <a:t>Batalden</a:t>
            </a:r>
            <a:r>
              <a:rPr lang="en-US" sz="2800" b="1" i="1" dirty="0"/>
              <a:t>, </a:t>
            </a:r>
            <a:r>
              <a:rPr lang="en-US" sz="2800" b="1" i="1" dirty="0" smtClean="0"/>
              <a:t>MD, IHI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533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6326" y="1122363"/>
            <a:ext cx="8791575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Making use of </a:t>
            </a:r>
            <a:r>
              <a:rPr lang="en-US" dirty="0"/>
              <a:t>Quality Improvement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804" y="4487964"/>
            <a:ext cx="9144000" cy="1655762"/>
          </a:xfrm>
        </p:spPr>
        <p:txBody>
          <a:bodyPr/>
          <a:lstStyle/>
          <a:p>
            <a:r>
              <a:rPr lang="en-US" dirty="0"/>
              <a:t>Dana Neutze, MD PhD</a:t>
            </a:r>
          </a:p>
          <a:p>
            <a:r>
              <a:rPr lang="en-US" dirty="0"/>
              <a:t>April 14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1165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834022"/>
              </p:ext>
            </p:extLst>
          </p:nvPr>
        </p:nvGraphicFramePr>
        <p:xfrm>
          <a:off x="737839" y="900073"/>
          <a:ext cx="10515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84917680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90585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Why?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GAP(s)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13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Current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Experiments i.e. PDSAs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Plan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Study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25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Sustain/Lessons learnt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462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9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data star tr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3" y="1339833"/>
            <a:ext cx="3221637" cy="48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03613392"/>
              </p:ext>
            </p:extLst>
          </p:nvPr>
        </p:nvGraphicFramePr>
        <p:xfrm>
          <a:off x="993612" y="533685"/>
          <a:ext cx="10025683" cy="600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7457" y="3177153"/>
            <a:ext cx="46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121830" y="3378630"/>
            <a:ext cx="15499" cy="159632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0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amy prentice u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16" y="2284708"/>
            <a:ext cx="2805194" cy="350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pecul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04" y="2249487"/>
            <a:ext cx="3494491" cy="3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863" y="2249488"/>
            <a:ext cx="4788719" cy="35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863" y="1133474"/>
            <a:ext cx="6301949" cy="47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up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31936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Check once</a:t>
            </a:r>
            <a:endParaRPr lang="en-US" sz="3500" dirty="0"/>
          </a:p>
          <a:p>
            <a:endParaRPr lang="en-US" sz="2800" dirty="0"/>
          </a:p>
          <a:p>
            <a:r>
              <a:rPr lang="en-US" sz="3200" dirty="0"/>
              <a:t>Get credit for what has been done</a:t>
            </a:r>
          </a:p>
          <a:p>
            <a:pPr lvl="1"/>
            <a:r>
              <a:rPr lang="en-US" sz="2800" dirty="0"/>
              <a:t>Outside records</a:t>
            </a:r>
          </a:p>
          <a:p>
            <a:pPr lvl="1"/>
            <a:r>
              <a:rPr lang="en-US" sz="2800" dirty="0"/>
              <a:t>Document in the right </a:t>
            </a:r>
            <a:r>
              <a:rPr lang="en-US" sz="2800" dirty="0" smtClean="0"/>
              <a:t>place</a:t>
            </a:r>
          </a:p>
          <a:p>
            <a:pPr lvl="1"/>
            <a:endParaRPr lang="en-US" sz="2800" dirty="0"/>
          </a:p>
          <a:p>
            <a:r>
              <a:rPr lang="en-US" sz="3200" dirty="0" smtClean="0"/>
              <a:t>Remove those who don’t </a:t>
            </a:r>
            <a:r>
              <a:rPr lang="en-US" sz="3200" dirty="0" smtClean="0"/>
              <a:t>belong</a:t>
            </a:r>
          </a:p>
          <a:p>
            <a:pPr lvl="1"/>
            <a:r>
              <a:rPr lang="en-US" sz="2800" dirty="0" smtClean="0"/>
              <a:t>Moved</a:t>
            </a:r>
          </a:p>
          <a:p>
            <a:pPr lvl="1"/>
            <a:r>
              <a:rPr lang="en-US" sz="2800" dirty="0" smtClean="0"/>
              <a:t>Deceased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71969" y="2267913"/>
            <a:ext cx="2032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, three </a:t>
            </a:r>
            <a:r>
              <a:rPr lang="en-US" sz="3000" dirty="0"/>
              <a:t>times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6018" y="2270143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, twice</a:t>
            </a:r>
            <a:endParaRPr lang="en-US" sz="2800" dirty="0"/>
          </a:p>
        </p:txBody>
      </p:sp>
      <p:pic>
        <p:nvPicPr>
          <p:cNvPr id="7" name="Picture 2" descr="Image result for clean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67" y="906812"/>
            <a:ext cx="4209522" cy="50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tortoise h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65125"/>
            <a:ext cx="68580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Tableau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18" y="1709737"/>
            <a:ext cx="10548163" cy="421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03613392"/>
              </p:ext>
            </p:extLst>
          </p:nvPr>
        </p:nvGraphicFramePr>
        <p:xfrm>
          <a:off x="993612" y="533685"/>
          <a:ext cx="10025683" cy="600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7457" y="3177153"/>
            <a:ext cx="46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350484"/>
            <a:ext cx="9652001" cy="603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6266" y="618518"/>
            <a:ext cx="207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Run </a:t>
            </a:r>
            <a:r>
              <a:rPr lang="en-US" sz="4000" dirty="0" smtClean="0">
                <a:solidFill>
                  <a:schemeClr val="bg2"/>
                </a:solidFill>
              </a:rPr>
              <a:t>chart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963"/>
          <a:stretch/>
        </p:blipFill>
        <p:spPr>
          <a:xfrm>
            <a:off x="2409011" y="1388559"/>
            <a:ext cx="6905625" cy="41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1" cy="68580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4838701" y="4876800"/>
            <a:ext cx="2625367" cy="6256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3263900" y="622301"/>
            <a:ext cx="5638800" cy="3911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27" y="1553509"/>
            <a:ext cx="10548163" cy="4216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91" y="99797"/>
            <a:ext cx="4236392" cy="4134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483" y="3661974"/>
            <a:ext cx="5560097" cy="3196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368" y="192438"/>
            <a:ext cx="3621437" cy="39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415318"/>
            <a:ext cx="9905998" cy="1478570"/>
          </a:xfrm>
        </p:spPr>
        <p:txBody>
          <a:bodyPr/>
          <a:lstStyle/>
          <a:p>
            <a:r>
              <a:rPr lang="en-US" dirty="0"/>
              <a:t>Lessons learnt</a:t>
            </a:r>
          </a:p>
        </p:txBody>
      </p:sp>
      <p:pic>
        <p:nvPicPr>
          <p:cNvPr id="4098" name="Picture 2" descr="Image result for tal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33" y="1991566"/>
            <a:ext cx="6240734" cy="40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226618" cy="2312329"/>
          </a:xfrm>
          <a:prstGeom prst="rect">
            <a:avLst/>
          </a:prstGeom>
        </p:spPr>
      </p:pic>
      <p:pic>
        <p:nvPicPr>
          <p:cNvPr id="5" name="Picture 2" descr="Image result for data star tr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04" y="2520950"/>
            <a:ext cx="2445596" cy="36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tortoise h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87" y="847492"/>
            <a:ext cx="3537285" cy="30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131" y="4757498"/>
            <a:ext cx="2530942" cy="1891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454" y="2981789"/>
            <a:ext cx="2753785" cy="202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1" cy="68580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4838701" y="4876800"/>
            <a:ext cx="2625367" cy="6256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3263900" y="622301"/>
            <a:ext cx="5638800" cy="3911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quality improvement do you do?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147"/>
            <a:ext cx="10681010" cy="46978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What is “quality improvement”?</a:t>
            </a:r>
          </a:p>
          <a:p>
            <a:endParaRPr lang="en-US" dirty="0"/>
          </a:p>
          <a:p>
            <a:r>
              <a:rPr lang="en-US" dirty="0"/>
              <a:t>I remember doing an R3 project but haven’t done anything since.</a:t>
            </a:r>
          </a:p>
          <a:p>
            <a:endParaRPr lang="en-US" dirty="0"/>
          </a:p>
          <a:p>
            <a:r>
              <a:rPr lang="en-US" dirty="0"/>
              <a:t>I have been involved with several projects </a:t>
            </a:r>
          </a:p>
          <a:p>
            <a:endParaRPr lang="en-US" dirty="0"/>
          </a:p>
          <a:p>
            <a:r>
              <a:rPr lang="en-US" dirty="0"/>
              <a:t>I have done so many projects I can sleep through this lecture as I was up late last night partying </a:t>
            </a:r>
          </a:p>
        </p:txBody>
      </p:sp>
    </p:spTree>
    <p:extLst>
      <p:ext uri="{BB962C8B-B14F-4D97-AF65-F5344CB8AC3E}">
        <p14:creationId xmlns:p14="http://schemas.microsoft.com/office/powerpoint/2010/main" val="413851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78554"/>
            <a:ext cx="9905999" cy="3541714"/>
          </a:xfrm>
        </p:spPr>
        <p:txBody>
          <a:bodyPr>
            <a:noAutofit/>
          </a:bodyPr>
          <a:lstStyle/>
          <a:p>
            <a:r>
              <a:rPr lang="en-US" sz="2800" dirty="0"/>
              <a:t>Definition and why it is important</a:t>
            </a:r>
          </a:p>
          <a:p>
            <a:endParaRPr lang="en-US" sz="1000" dirty="0"/>
          </a:p>
          <a:p>
            <a:r>
              <a:rPr lang="en-US" sz="2800" dirty="0"/>
              <a:t>Road map</a:t>
            </a:r>
          </a:p>
          <a:p>
            <a:endParaRPr lang="en-US" sz="1000" dirty="0"/>
          </a:p>
          <a:p>
            <a:r>
              <a:rPr lang="en-US" sz="2800" dirty="0"/>
              <a:t>Data </a:t>
            </a:r>
          </a:p>
          <a:p>
            <a:endParaRPr lang="en-US" sz="1000" dirty="0"/>
          </a:p>
          <a:p>
            <a:r>
              <a:rPr lang="en-US" sz="2800" dirty="0"/>
              <a:t>Sustain the </a:t>
            </a:r>
            <a:r>
              <a:rPr lang="en-US" sz="2800" dirty="0" smtClean="0"/>
              <a:t>gain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73097" y="4866467"/>
            <a:ext cx="3030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i.e. don’t fall asleep</a:t>
            </a:r>
          </a:p>
        </p:txBody>
      </p:sp>
      <p:pic>
        <p:nvPicPr>
          <p:cNvPr id="2050" name="Picture 2" descr="Image result for fall asl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77" y="3697687"/>
            <a:ext cx="4121957" cy="27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49361" cy="4789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In health care, quality improvement (QI) is the framework we use to systematically improve the ways care is delivered to patients. </a:t>
            </a:r>
          </a:p>
          <a:p>
            <a:pPr marL="0" indent="0">
              <a:buNone/>
            </a:pPr>
            <a:r>
              <a:rPr lang="en-US" dirty="0"/>
              <a:t>                                           </a:t>
            </a:r>
          </a:p>
          <a:p>
            <a:pPr marL="0" indent="0">
              <a:buNone/>
            </a:pPr>
            <a:r>
              <a:rPr lang="en-US" sz="3200" dirty="0"/>
              <a:t>                                   -AHRQ “Practice Facilitation Handbook: Module 4. </a:t>
            </a:r>
          </a:p>
          <a:p>
            <a:pPr marL="0" indent="0">
              <a:buNone/>
            </a:pPr>
            <a:r>
              <a:rPr lang="en-US" sz="3200" dirty="0"/>
              <a:t>                                       Approaches to Quality Improvement”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https://www.ahrq.gov/professionals/prevention-chronic-care/improve/system/pfhandbook/mod4.html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2432231"/>
            <a:ext cx="2464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1149" y="2432231"/>
            <a:ext cx="3082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systematically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199" y="3045725"/>
            <a:ext cx="3555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care is delivered</a:t>
            </a:r>
          </a:p>
        </p:txBody>
      </p:sp>
    </p:spTree>
    <p:extLst>
      <p:ext uri="{BB962C8B-B14F-4D97-AF65-F5344CB8AC3E}">
        <p14:creationId xmlns:p14="http://schemas.microsoft.com/office/powerpoint/2010/main" val="17524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Poll everywhere</a:t>
            </a:r>
          </a:p>
        </p:txBody>
      </p:sp>
    </p:spTree>
    <p:extLst>
      <p:ext uri="{BB962C8B-B14F-4D97-AF65-F5344CB8AC3E}">
        <p14:creationId xmlns:p14="http://schemas.microsoft.com/office/powerpoint/2010/main" val="403453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1" cy="68580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4838701" y="4876800"/>
            <a:ext cx="2625367" cy="6256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3263900" y="622301"/>
            <a:ext cx="5638800" cy="3911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5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5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5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5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16830</TotalTime>
  <Words>624</Words>
  <Application>Microsoft Office PowerPoint</Application>
  <PresentationFormat>Widescreen</PresentationFormat>
  <Paragraphs>198</Paragraphs>
  <Slides>33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Bradley Hand ITC</vt:lpstr>
      <vt:lpstr>Calibri</vt:lpstr>
      <vt:lpstr>Trebuchet MS</vt:lpstr>
      <vt:lpstr>Tw Cen MT</vt:lpstr>
      <vt:lpstr>Circuit</vt:lpstr>
      <vt:lpstr>Poll everywhere sign up</vt:lpstr>
      <vt:lpstr>Making use of Quality Improvement</vt:lpstr>
      <vt:lpstr>PowerPoint Presentation</vt:lpstr>
      <vt:lpstr>PowerPoint Presentation</vt:lpstr>
      <vt:lpstr>How much quality improvement do you do? </vt:lpstr>
      <vt:lpstr>Outline</vt:lpstr>
      <vt:lpstr>Definition</vt:lpstr>
      <vt:lpstr>Why is it important?</vt:lpstr>
      <vt:lpstr>PowerPoint Presentation</vt:lpstr>
      <vt:lpstr>Why is Quality Improvement important</vt:lpstr>
      <vt:lpstr>What is an area you could do a QI project?</vt:lpstr>
      <vt:lpstr>The Road Map- “framework”</vt:lpstr>
      <vt:lpstr>PowerPoint Presentation</vt:lpstr>
      <vt:lpstr>What model do you use?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</vt:lpstr>
      <vt:lpstr>PowerPoint Presentation</vt:lpstr>
      <vt:lpstr>How?</vt:lpstr>
      <vt:lpstr>PowerPoint Presentation</vt:lpstr>
      <vt:lpstr>Cleaning up data</vt:lpstr>
      <vt:lpstr>PowerPoint Presentation</vt:lpstr>
      <vt:lpstr>Tableau</vt:lpstr>
      <vt:lpstr>PowerPoint Presentation</vt:lpstr>
      <vt:lpstr>Data Graph</vt:lpstr>
      <vt:lpstr>PowerPoint Presentation</vt:lpstr>
      <vt:lpstr>PowerPoint Presentation</vt:lpstr>
      <vt:lpstr>Lessons learnt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 everywhere sign up</dc:title>
  <dc:creator/>
  <cp:lastModifiedBy>Neutze, Dana M</cp:lastModifiedBy>
  <cp:revision>50</cp:revision>
  <dcterms:created xsi:type="dcterms:W3CDTF">2018-03-31T01:37:11Z</dcterms:created>
  <dcterms:modified xsi:type="dcterms:W3CDTF">2018-04-13T11:11:29Z</dcterms:modified>
</cp:coreProperties>
</file>