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301" r:id="rId3"/>
    <p:sldId id="304" r:id="rId4"/>
    <p:sldId id="325" r:id="rId5"/>
    <p:sldId id="326" r:id="rId6"/>
    <p:sldId id="327" r:id="rId7"/>
    <p:sldId id="294" r:id="rId8"/>
    <p:sldId id="263" r:id="rId9"/>
    <p:sldId id="293" r:id="rId10"/>
    <p:sldId id="262" r:id="rId11"/>
    <p:sldId id="275" r:id="rId12"/>
    <p:sldId id="276" r:id="rId13"/>
    <p:sldId id="295" r:id="rId14"/>
    <p:sldId id="277" r:id="rId15"/>
    <p:sldId id="324" r:id="rId16"/>
    <p:sldId id="278" r:id="rId17"/>
    <p:sldId id="321" r:id="rId18"/>
    <p:sldId id="322" r:id="rId19"/>
    <p:sldId id="323" r:id="rId20"/>
    <p:sldId id="280" r:id="rId21"/>
    <p:sldId id="279" r:id="rId22"/>
    <p:sldId id="288" r:id="rId23"/>
    <p:sldId id="291" r:id="rId24"/>
    <p:sldId id="290" r:id="rId25"/>
    <p:sldId id="320" r:id="rId26"/>
    <p:sldId id="316" r:id="rId27"/>
    <p:sldId id="319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53" autoAdjust="0"/>
    <p:restoredTop sz="86438" autoAdjust="0"/>
  </p:normalViewPr>
  <p:slideViewPr>
    <p:cSldViewPr snapToGrid="0" snapToObjects="1">
      <p:cViewPr varScale="1">
        <p:scale>
          <a:sx n="99" d="100"/>
          <a:sy n="99" d="100"/>
        </p:scale>
        <p:origin x="19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9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Health Care Cost in 2013 (Billion 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Diabetes</c:v>
                </c:pt>
                <c:pt idx="1">
                  <c:v>Ischemic HD</c:v>
                </c:pt>
                <c:pt idx="2">
                  <c:v>Low back/neck pain</c:v>
                </c:pt>
                <c:pt idx="3">
                  <c:v>HTN</c:v>
                </c:pt>
                <c:pt idx="4">
                  <c:v>Falls</c:v>
                </c:pt>
                <c:pt idx="5">
                  <c:v>Depresssion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101.4</c:v>
                </c:pt>
                <c:pt idx="1">
                  <c:v>88.1</c:v>
                </c:pt>
                <c:pt idx="2">
                  <c:v>87.6</c:v>
                </c:pt>
                <c:pt idx="3">
                  <c:v>83.9</c:v>
                </c:pt>
                <c:pt idx="4">
                  <c:v>76.3</c:v>
                </c:pt>
                <c:pt idx="5">
                  <c:v>71.099999999999994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0-48A1-8AA1-2273CD983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2445944"/>
        <c:axId val="2083118920"/>
      </c:barChart>
      <c:catAx>
        <c:axId val="2092445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118920"/>
        <c:crosses val="autoZero"/>
        <c:auto val="1"/>
        <c:lblAlgn val="ctr"/>
        <c:lblOffset val="100"/>
        <c:noMultiLvlLbl val="0"/>
      </c:catAx>
      <c:valAx>
        <c:axId val="208311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2445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Percent of Health Costs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3296631733253"/>
          <c:y val="0.12819901538688899"/>
          <c:w val="0.38834904907881201"/>
          <c:h val="0.8715670949703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Health Costs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0CD-415C-8726-9D69241FF6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CD-415C-8726-9D69241FF6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0CD-415C-8726-9D69241FF6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14-4F27-9190-A8EF5B6C7A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114-4F27-9190-A8EF5B6C7A6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114-4F27-9190-A8EF5B6C7A6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114-4F27-9190-A8EF5B6C7A6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114-4F27-9190-A8EF5B6C7A6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114-4F27-9190-A8EF5B6C7A6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114-4F27-9190-A8EF5B6C7A6B}"/>
              </c:ext>
            </c:extLst>
          </c:dPt>
          <c:dLbls>
            <c:dLbl>
              <c:idx val="0"/>
              <c:layout>
                <c:manualLayout>
                  <c:x val="-0.13855209709097099"/>
                  <c:y val="0.1261842139740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9BF97F6-4897-4FA5-9646-69A0572FDD2F}" type="VALUE">
                      <a:rPr lang="en-US" smtClean="0"/>
                      <a:pPr>
                        <a:defRPr sz="24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61023050004599"/>
                      <c:h val="0.16979550442199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0CD-415C-8726-9D69241FF6CB}"/>
                </c:ext>
              </c:extLst>
            </c:dLbl>
            <c:dLbl>
              <c:idx val="1"/>
              <c:layout>
                <c:manualLayout>
                  <c:x val="1.2761425212826E-2"/>
                  <c:y val="-0.1063779063848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922156363668722E-2"/>
                      <c:h val="9.9879253666526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0CD-415C-8726-9D69241FF6CB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87ECA03-0707-413D-BF50-9624E9546A4C}" type="VALUE">
                      <a:rPr lang="en-US" smtClean="0"/>
                      <a:pPr>
                        <a:defRPr sz="24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0CD-415C-8726-9D69241FF6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Hospital care</c:v>
                </c:pt>
                <c:pt idx="1">
                  <c:v>Physician and clinical services</c:v>
                </c:pt>
                <c:pt idx="2">
                  <c:v>Retail prescription drugs</c:v>
                </c:pt>
                <c:pt idx="3">
                  <c:v>Other Residential and Personal Care</c:v>
                </c:pt>
                <c:pt idx="4">
                  <c:v>Nursing and Continuing Care Facilities</c:v>
                </c:pt>
                <c:pt idx="5">
                  <c:v>Dental Services</c:v>
                </c:pt>
                <c:pt idx="6">
                  <c:v>Home Health</c:v>
                </c:pt>
                <c:pt idx="7">
                  <c:v>Other Professional (e.g., PT)</c:v>
                </c:pt>
                <c:pt idx="8">
                  <c:v>DME</c:v>
                </c:pt>
                <c:pt idx="9">
                  <c:v>Other Non-Durable Medical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33</c:v>
                </c:pt>
                <c:pt idx="1">
                  <c:v>20</c:v>
                </c:pt>
                <c:pt idx="2">
                  <c:v>10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CD-415C-8726-9D69241FF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732892648728899"/>
          <c:y val="4.4356129089900803E-2"/>
          <c:w val="0.27822798011655903"/>
          <c:h val="0.93927803915858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20880-C745-4551-B705-7CCDA778C44F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2A922-6AFE-414C-B93B-16C7BCC10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7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Specialties: Aerospace, Occupational Medicine, Public Health/Gen. </a:t>
            </a:r>
            <a:r>
              <a:rPr lang="en-US" dirty="0" err="1"/>
              <a:t>Prev</a:t>
            </a:r>
            <a:r>
              <a:rPr lang="en-US" dirty="0"/>
              <a:t> Med</a:t>
            </a:r>
          </a:p>
          <a:p>
            <a:r>
              <a:rPr lang="en-US" dirty="0"/>
              <a:t>Subspecialties: Addiction Medicine, Clinical Informatics, Medical Toxicology, Undersea/Hyperbaric Medicine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2A922-6AFE-414C-B93B-16C7BCC100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44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2A922-6AFE-414C-B93B-16C7BCC100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44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48ADACFE-93A9-4A51-851D-79FA28C3BB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2A922-6AFE-414C-B93B-16C7BCC100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92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2A922-6AFE-414C-B93B-16C7BCC100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36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we go further, let’s address a question that may have come to your mind: Why should I care?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2A922-6AFE-414C-B93B-16C7BCC100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7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2A922-6AFE-414C-B93B-16C7BCC100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59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Compared to the 10 highest income countries,</a:t>
            </a:r>
          </a:p>
          <a:p>
            <a:endParaRPr lang="en-US" dirty="0"/>
          </a:p>
          <a:p>
            <a:r>
              <a:rPr lang="en-US" dirty="0"/>
              <a:t>#1 in terms of total health spending (17.6 of GDP; range of other countries US 9.6-12.4) at about the mean of other countries public/government health spending (8.3%). #1 in mean spending on health 9403/capita.  #2 is Sweden 6808.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2A922-6AFE-414C-B93B-16C7BCC100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21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2A922-6AFE-414C-B93B-16C7BCC100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8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2A922-6AFE-414C-B93B-16C7BCC100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95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2A922-6AFE-414C-B93B-16C7BCC100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7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all_unc_ch_scenes_10_00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42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9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5892800"/>
            <a:ext cx="9144000" cy="965200"/>
          </a:xfrm>
          <a:prstGeom prst="rect">
            <a:avLst/>
          </a:prstGeom>
          <a:gradFill rotWithShape="1">
            <a:gsLst>
              <a:gs pos="0">
                <a:srgbClr val="6BABD8"/>
              </a:gs>
              <a:gs pos="100000">
                <a:srgbClr val="639EC8"/>
              </a:gs>
            </a:gsLst>
            <a:lin ang="5400000"/>
          </a:gradFill>
          <a:ln>
            <a:noFill/>
          </a:ln>
          <a:effectLst>
            <a:outerShdw blurRad="136525" dist="88900" dir="11820011" sx="61000" sy="61000" algn="tl" rotWithShape="0">
              <a:srgbClr val="BFBFBF">
                <a:alpha val="42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27" name="Picture 3" descr="small_white_tra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065838"/>
            <a:ext cx="226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about/leadership/secretary/priorities/drug-prices/index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oosingwisely.or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.unc.edu/fammed/education/prevmed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9536101" TargetMode="External"/><Relationship Id="rId2" Type="http://schemas.openxmlformats.org/officeDocument/2006/relationships/hyperlink" Target="https://www.cms.gov/Research-Statistics-Data-and-Systems/Statistics-Trends-and-Reports/NationalHealthExpendData/Downloads/highlight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ms.gov/Research-Statistics-Data-and-Systems/Statistics-Trends-and-Reports/NationalHealthExpendData/Downloads/DSM-17.pdf" TargetMode="External"/><Relationship Id="rId4" Type="http://schemas.openxmlformats.org/officeDocument/2006/relationships/hyperlink" Target="https://meps.ahrq.gov/data_files/publications/st521/stat521.s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ponline.org/clinical-information/high-value-care/resources-for-clinicians" TargetMode="External"/><Relationship Id="rId2" Type="http://schemas.openxmlformats.org/officeDocument/2006/relationships/hyperlink" Target="https://www.ncbi.nlm.nih.gov/pubmed/2802736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4946650" y="901801"/>
            <a:ext cx="3716338" cy="45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bg1"/>
                </a:solidFill>
              </a:rPr>
              <a:t>Drivers of Health Care Costs</a:t>
            </a:r>
          </a:p>
          <a:p>
            <a:pPr eaLnBrk="1" hangingPunct="1"/>
            <a:endParaRPr lang="en-US" alt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800" dirty="0">
                <a:solidFill>
                  <a:schemeClr val="bg1"/>
                </a:solidFill>
              </a:rPr>
              <a:t>Marci Morgenlander, MD MPH</a:t>
            </a:r>
          </a:p>
          <a:p>
            <a:pPr eaLnBrk="1" hangingPunct="1"/>
            <a:r>
              <a:rPr lang="en-US" altLang="en-US" sz="1800" dirty="0">
                <a:solidFill>
                  <a:schemeClr val="bg1"/>
                </a:solidFill>
              </a:rPr>
              <a:t>Deborah Porterfield, MD MPH</a:t>
            </a:r>
          </a:p>
          <a:p>
            <a:pPr eaLnBrk="1" hangingPunct="1"/>
            <a:endParaRPr lang="en-US" alt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FE45A-AFFC-4008-A6E6-92B50639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continued rise in health care costs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CD054-A4D8-4090-BE8D-028FF538C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622"/>
            <a:ext cx="8229600" cy="4485645"/>
          </a:xfrm>
        </p:spPr>
        <p:txBody>
          <a:bodyPr/>
          <a:lstStyle/>
          <a:p>
            <a:r>
              <a:rPr lang="en-US" sz="2800" dirty="0"/>
              <a:t>In 2017, </a:t>
            </a:r>
            <a:r>
              <a:rPr lang="en-US" sz="3600" dirty="0">
                <a:solidFill>
                  <a:srgbClr val="FF0000"/>
                </a:solidFill>
              </a:rPr>
              <a:t>3.7% rise </a:t>
            </a:r>
            <a:r>
              <a:rPr lang="en-US" sz="2800" dirty="0"/>
              <a:t>in total health care costs</a:t>
            </a:r>
          </a:p>
          <a:p>
            <a:r>
              <a:rPr lang="en-US" sz="3800" dirty="0">
                <a:solidFill>
                  <a:srgbClr val="FF0000"/>
                </a:solidFill>
              </a:rPr>
              <a:t>17.9% </a:t>
            </a:r>
            <a:r>
              <a:rPr lang="en-US" sz="2800" dirty="0"/>
              <a:t>of the GDP (similar to 2016)</a:t>
            </a:r>
          </a:p>
          <a:p>
            <a:r>
              <a:rPr lang="en-US" sz="4000" dirty="0">
                <a:solidFill>
                  <a:srgbClr val="FF0000"/>
                </a:solidFill>
              </a:rPr>
              <a:t>$3.5 trillion</a:t>
            </a:r>
          </a:p>
          <a:p>
            <a:r>
              <a:rPr lang="en-US" sz="4400" dirty="0">
                <a:solidFill>
                  <a:srgbClr val="FF0000"/>
                </a:solidFill>
              </a:rPr>
              <a:t>$11k/person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FACD7E-BF4A-4D01-AA20-223231768540}"/>
              </a:ext>
            </a:extLst>
          </p:cNvPr>
          <p:cNvSpPr txBox="1"/>
          <p:nvPr/>
        </p:nvSpPr>
        <p:spPr>
          <a:xfrm>
            <a:off x="6687239" y="5277080"/>
            <a:ext cx="157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(CMS, 2018)</a:t>
            </a:r>
          </a:p>
        </p:txBody>
      </p:sp>
    </p:spTree>
    <p:extLst>
      <p:ext uri="{BB962C8B-B14F-4D97-AF65-F5344CB8AC3E}">
        <p14:creationId xmlns:p14="http://schemas.microsoft.com/office/powerpoint/2010/main" val="172574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864D-3170-4247-AC35-AC95B0973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US compare to other nations?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3AA3C-A660-4437-8DAF-A44C90C78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1A7C45-EF0F-4E16-9CA2-92A871944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32" y="1417638"/>
            <a:ext cx="6107826" cy="46285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F0DFD07-71FC-44FA-9605-4844F2DA27AF}"/>
              </a:ext>
            </a:extLst>
          </p:cNvPr>
          <p:cNvSpPr txBox="1"/>
          <p:nvPr/>
        </p:nvSpPr>
        <p:spPr>
          <a:xfrm>
            <a:off x="7171981" y="2203373"/>
            <a:ext cx="17186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Lt.      Total</a:t>
            </a:r>
          </a:p>
          <a:p>
            <a:r>
              <a:rPr lang="en-US" sz="2000" b="1" dirty="0"/>
              <a:t>Dk.     Public</a:t>
            </a:r>
          </a:p>
          <a:p>
            <a:r>
              <a:rPr lang="en-US" sz="2000" b="1" dirty="0"/>
              <a:t>Med.  Private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D386B8-6E51-4220-AB34-DDC6DE5D0778}"/>
              </a:ext>
            </a:extLst>
          </p:cNvPr>
          <p:cNvSpPr txBox="1"/>
          <p:nvPr/>
        </p:nvSpPr>
        <p:spPr>
          <a:xfrm>
            <a:off x="7017746" y="5171740"/>
            <a:ext cx="17186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</a:t>
            </a:r>
            <a:r>
              <a:rPr lang="en-US" sz="1600" dirty="0" err="1"/>
              <a:t>Papnicolas</a:t>
            </a:r>
            <a:r>
              <a:rPr lang="en-US" sz="1600" dirty="0"/>
              <a:t>, 2018)</a:t>
            </a:r>
          </a:p>
        </p:txBody>
      </p:sp>
    </p:spTree>
    <p:extLst>
      <p:ext uri="{BB962C8B-B14F-4D97-AF65-F5344CB8AC3E}">
        <p14:creationId xmlns:p14="http://schemas.microsoft.com/office/powerpoint/2010/main" val="3141320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4896B-F7AE-45F0-98A3-12AF6DFB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driving health care costs?</a:t>
            </a:r>
          </a:p>
        </p:txBody>
      </p:sp>
      <p:pic>
        <p:nvPicPr>
          <p:cNvPr id="8" name="Content Placeholder 7" descr="A picture containing LEGO&#10;&#10;Description automatically generated">
            <a:extLst>
              <a:ext uri="{FF2B5EF4-FFF2-40B4-BE49-F238E27FC236}">
                <a16:creationId xmlns:a16="http://schemas.microsoft.com/office/drawing/2014/main" id="{BB4CF3C1-1F12-45E4-A3C4-B16DAED913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7952" y="1086295"/>
            <a:ext cx="3129727" cy="4535836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9EBE1E-4A3D-4482-AD25-00F4D6207FDA}"/>
              </a:ext>
            </a:extLst>
          </p:cNvPr>
          <p:cNvSpPr txBox="1"/>
          <p:nvPr/>
        </p:nvSpPr>
        <p:spPr>
          <a:xfrm>
            <a:off x="4825388" y="1167788"/>
            <a:ext cx="35474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embo" panose="020B0604020202020204" pitchFamily="18" charset="0"/>
              </a:rPr>
              <a:t>The top 1%: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Bembo" panose="020B0604020202020204" pitchFamily="18" charset="0"/>
              </a:rPr>
              <a:t>21.9% of health care costs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Bembo" panose="020B0604020202020204" pitchFamily="18" charset="0"/>
              </a:rPr>
              <a:t>Average $110k in 2016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4ACD04-215E-4608-87E4-17B83858B9A8}"/>
              </a:ext>
            </a:extLst>
          </p:cNvPr>
          <p:cNvSpPr txBox="1"/>
          <p:nvPr/>
        </p:nvSpPr>
        <p:spPr>
          <a:xfrm>
            <a:off x="5695721" y="4043998"/>
            <a:ext cx="3349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embo" panose="020B0604020202020204" pitchFamily="18" charset="0"/>
              </a:rPr>
              <a:t>The bottom 50%: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Bembo" panose="020B0604020202020204" pitchFamily="18" charset="0"/>
              </a:rPr>
              <a:t>2.8% of health care expenditures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Bembo" panose="020B0604020202020204" pitchFamily="18" charset="0"/>
              </a:rPr>
              <a:t>Average $276 in 2016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054727-8C37-4AA8-A24D-4CEC02CE73C3}"/>
              </a:ext>
            </a:extLst>
          </p:cNvPr>
          <p:cNvSpPr txBox="1"/>
          <p:nvPr/>
        </p:nvSpPr>
        <p:spPr>
          <a:xfrm>
            <a:off x="6389783" y="5871990"/>
            <a:ext cx="243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(Mitchell, 2016)</a:t>
            </a:r>
          </a:p>
        </p:txBody>
      </p:sp>
    </p:spTree>
    <p:extLst>
      <p:ext uri="{BB962C8B-B14F-4D97-AF65-F5344CB8AC3E}">
        <p14:creationId xmlns:p14="http://schemas.microsoft.com/office/powerpoint/2010/main" val="2607231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CD4E-61AB-48E1-A090-ADD6EEFD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conditions are driving health care costs?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087BA37-45D9-46D0-83E9-B773B93BC0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169452"/>
              </p:ext>
            </p:extLst>
          </p:nvPr>
        </p:nvGraphicFramePr>
        <p:xfrm>
          <a:off x="457200" y="1277938"/>
          <a:ext cx="8229600" cy="440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80F152F-DBAA-4776-B509-08E63F9CDCAD}"/>
              </a:ext>
            </a:extLst>
          </p:cNvPr>
          <p:cNvSpPr txBox="1"/>
          <p:nvPr/>
        </p:nvSpPr>
        <p:spPr>
          <a:xfrm>
            <a:off x="6588087" y="5321147"/>
            <a:ext cx="209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(Dieleman, 2016)</a:t>
            </a:r>
          </a:p>
        </p:txBody>
      </p:sp>
    </p:spTree>
    <p:extLst>
      <p:ext uri="{BB962C8B-B14F-4D97-AF65-F5344CB8AC3E}">
        <p14:creationId xmlns:p14="http://schemas.microsoft.com/office/powerpoint/2010/main" val="3597066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BE93A-1773-4D0C-B104-3E0B178B2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services or settings?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6ED55D3-FCA3-4E00-AEE3-C3B93F75C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981179"/>
              </p:ext>
            </p:extLst>
          </p:nvPr>
        </p:nvGraphicFramePr>
        <p:xfrm>
          <a:off x="-495759" y="903383"/>
          <a:ext cx="10449499" cy="465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460C2-00F8-499B-9B8E-AB6A04F92D00}"/>
              </a:ext>
            </a:extLst>
          </p:cNvPr>
          <p:cNvSpPr txBox="1"/>
          <p:nvPr/>
        </p:nvSpPr>
        <p:spPr>
          <a:xfrm>
            <a:off x="7004619" y="5409033"/>
            <a:ext cx="157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(CMS, 2018)</a:t>
            </a:r>
          </a:p>
        </p:txBody>
      </p:sp>
    </p:spTree>
    <p:extLst>
      <p:ext uri="{BB962C8B-B14F-4D97-AF65-F5344CB8AC3E}">
        <p14:creationId xmlns:p14="http://schemas.microsoft.com/office/powerpoint/2010/main" val="1090750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0272A-7514-4730-B37A-8489E488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underlying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1B303-60EF-4737-A5D2-2305012DD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1723"/>
            <a:ext cx="8229600" cy="4633205"/>
          </a:xfrm>
        </p:spPr>
        <p:txBody>
          <a:bodyPr/>
          <a:lstStyle/>
          <a:p>
            <a:r>
              <a:rPr lang="en-US" sz="2800" dirty="0"/>
              <a:t>Outcome: annual change in spending (1996-2013)</a:t>
            </a:r>
          </a:p>
          <a:p>
            <a:pPr lvl="1"/>
            <a:r>
              <a:rPr lang="en-US" sz="2400" dirty="0"/>
              <a:t>Total and by top 6 disease types</a:t>
            </a:r>
          </a:p>
          <a:p>
            <a:pPr lvl="1"/>
            <a:r>
              <a:rPr lang="en-US" sz="2400" dirty="0"/>
              <a:t>By setting</a:t>
            </a:r>
          </a:p>
          <a:p>
            <a:r>
              <a:rPr lang="en-US" sz="2800" dirty="0"/>
              <a:t>“5 factor decomposition”: what is the role of</a:t>
            </a:r>
          </a:p>
          <a:p>
            <a:pPr lvl="1"/>
            <a:r>
              <a:rPr lang="en-US" sz="2400" dirty="0"/>
              <a:t>Population size</a:t>
            </a:r>
          </a:p>
          <a:p>
            <a:pPr lvl="1"/>
            <a:r>
              <a:rPr lang="en-US" sz="2400" dirty="0"/>
              <a:t>Population age</a:t>
            </a:r>
          </a:p>
          <a:p>
            <a:pPr lvl="1"/>
            <a:r>
              <a:rPr lang="en-US" sz="2400" dirty="0"/>
              <a:t>Disease prevalence/incidence</a:t>
            </a:r>
          </a:p>
          <a:p>
            <a:pPr lvl="1"/>
            <a:r>
              <a:rPr lang="en-US" sz="2400" dirty="0"/>
              <a:t>Service utilization</a:t>
            </a:r>
          </a:p>
          <a:p>
            <a:pPr lvl="1"/>
            <a:r>
              <a:rPr lang="en-US" sz="2400" dirty="0"/>
              <a:t>Service price and intensity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C86362-92EE-4185-83D8-48865E6F4CFD}"/>
              </a:ext>
            </a:extLst>
          </p:cNvPr>
          <p:cNvSpPr/>
          <p:nvPr/>
        </p:nvSpPr>
        <p:spPr>
          <a:xfrm>
            <a:off x="6618360" y="5504818"/>
            <a:ext cx="1978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(Dieleman, 2017)</a:t>
            </a:r>
          </a:p>
        </p:txBody>
      </p:sp>
    </p:spTree>
    <p:extLst>
      <p:ext uri="{BB962C8B-B14F-4D97-AF65-F5344CB8AC3E}">
        <p14:creationId xmlns:p14="http://schemas.microsoft.com/office/powerpoint/2010/main" val="2879088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6D32A-827D-4FF1-9292-85259E26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line: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BD2B1-B7D3-4D00-A98F-F8C1F7129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service price and intensity had the strongest associations with increased spending (compared to population size, age, and disease prevalence)</a:t>
            </a:r>
          </a:p>
          <a:p>
            <a:r>
              <a:rPr lang="en-US" dirty="0"/>
              <a:t>Multiple interesting findings by disease 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84C1AB-9B7B-4770-8095-6213D31CD361}"/>
              </a:ext>
            </a:extLst>
          </p:cNvPr>
          <p:cNvSpPr/>
          <p:nvPr/>
        </p:nvSpPr>
        <p:spPr>
          <a:xfrm>
            <a:off x="6355713" y="5403165"/>
            <a:ext cx="2331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(Dieleman, 2017)</a:t>
            </a:r>
          </a:p>
        </p:txBody>
      </p:sp>
    </p:spTree>
    <p:extLst>
      <p:ext uri="{BB962C8B-B14F-4D97-AF65-F5344CB8AC3E}">
        <p14:creationId xmlns:p14="http://schemas.microsoft.com/office/powerpoint/2010/main" val="576967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F50C1-4F54-4312-A703-9224D1AD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5D3AC5-F40D-4C4A-9A21-0A6C55E4DE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67545" y="924129"/>
            <a:ext cx="10204512" cy="429237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118E67-C857-4BDA-88B1-234F2AE91DFB}"/>
              </a:ext>
            </a:extLst>
          </p:cNvPr>
          <p:cNvSpPr/>
          <p:nvPr/>
        </p:nvSpPr>
        <p:spPr>
          <a:xfrm>
            <a:off x="6567945" y="5347981"/>
            <a:ext cx="2331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(Dieleman, 2017)</a:t>
            </a:r>
          </a:p>
        </p:txBody>
      </p:sp>
    </p:spTree>
    <p:extLst>
      <p:ext uri="{BB962C8B-B14F-4D97-AF65-F5344CB8AC3E}">
        <p14:creationId xmlns:p14="http://schemas.microsoft.com/office/powerpoint/2010/main" val="2547348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1008C-4C30-4046-853F-0454EC56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Triple/Quadruple 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CF5EA-0455-436B-A881-EA92D5C3A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898D5ADF-0DA5-45AF-9EA2-4E3EB5DA78E2}"/>
              </a:ext>
            </a:extLst>
          </p:cNvPr>
          <p:cNvSpPr/>
          <p:nvPr/>
        </p:nvSpPr>
        <p:spPr>
          <a:xfrm>
            <a:off x="2169267" y="1600201"/>
            <a:ext cx="4163439" cy="3784059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C6E15E4-50FE-432C-B45D-3173707AA39D}"/>
              </a:ext>
            </a:extLst>
          </p:cNvPr>
          <p:cNvCxnSpPr>
            <a:cxnSpLocks/>
          </p:cNvCxnSpPr>
          <p:nvPr/>
        </p:nvCxnSpPr>
        <p:spPr>
          <a:xfrm flipH="1">
            <a:off x="4250986" y="1600201"/>
            <a:ext cx="1" cy="24635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3FC50EA-7239-4455-AC7D-796A9F4E1D5B}"/>
              </a:ext>
            </a:extLst>
          </p:cNvPr>
          <p:cNvCxnSpPr>
            <a:cxnSpLocks/>
            <a:stCxn id="4" idx="2"/>
          </p:cNvCxnSpPr>
          <p:nvPr/>
        </p:nvCxnSpPr>
        <p:spPr>
          <a:xfrm flipV="1">
            <a:off x="2169267" y="4063728"/>
            <a:ext cx="2081719" cy="13205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10F218-E3D8-4433-B8D1-7C63DF438039}"/>
              </a:ext>
            </a:extLst>
          </p:cNvPr>
          <p:cNvCxnSpPr>
            <a:cxnSpLocks/>
            <a:endCxn id="4" idx="4"/>
          </p:cNvCxnSpPr>
          <p:nvPr/>
        </p:nvCxnSpPr>
        <p:spPr>
          <a:xfrm>
            <a:off x="4250987" y="4063728"/>
            <a:ext cx="2081719" cy="13205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4692A3A-0C08-431F-A7B4-B891C5F1E4D8}"/>
              </a:ext>
            </a:extLst>
          </p:cNvPr>
          <p:cNvSpPr txBox="1"/>
          <p:nvPr/>
        </p:nvSpPr>
        <p:spPr>
          <a:xfrm>
            <a:off x="4744667" y="3062796"/>
            <a:ext cx="2553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Experience of care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7EC281-8D52-4C97-84E5-00EF97875518}"/>
              </a:ext>
            </a:extLst>
          </p:cNvPr>
          <p:cNvSpPr txBox="1"/>
          <p:nvPr/>
        </p:nvSpPr>
        <p:spPr>
          <a:xfrm>
            <a:off x="1332690" y="2831964"/>
            <a:ext cx="267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Population Health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26BE10E-C0D7-4B8E-B0D7-260073EFDED0}"/>
              </a:ext>
            </a:extLst>
          </p:cNvPr>
          <p:cNvSpPr txBox="1"/>
          <p:nvPr/>
        </p:nvSpPr>
        <p:spPr>
          <a:xfrm>
            <a:off x="3210126" y="4862684"/>
            <a:ext cx="277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 capita cost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0EFB922-D4E7-42FB-925A-AF06AE62CC90}"/>
              </a:ext>
            </a:extLst>
          </p:cNvPr>
          <p:cNvSpPr txBox="1"/>
          <p:nvPr/>
        </p:nvSpPr>
        <p:spPr>
          <a:xfrm>
            <a:off x="6916366" y="5592128"/>
            <a:ext cx="2033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(www.ihi.org)</a:t>
            </a:r>
          </a:p>
        </p:txBody>
      </p:sp>
    </p:spTree>
    <p:extLst>
      <p:ext uri="{BB962C8B-B14F-4D97-AF65-F5344CB8AC3E}">
        <p14:creationId xmlns:p14="http://schemas.microsoft.com/office/powerpoint/2010/main" val="71566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7D22-CABE-46D7-BFB2-B2C12FF22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Welcome to </a:t>
            </a:r>
            <a:br>
              <a:rPr lang="en-US" dirty="0"/>
            </a:br>
            <a:r>
              <a:rPr lang="en-US" b="1" dirty="0">
                <a:solidFill>
                  <a:srgbClr val="C00000"/>
                </a:solidFill>
                <a:latin typeface="Britannic Bold" panose="020B0903060703020204" pitchFamily="34" charset="0"/>
              </a:rPr>
              <a:t>POPTOPs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4319F-B9E3-4B18-8B2D-7A2562A75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5289"/>
            <a:ext cx="8229600" cy="414697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Population Health Topics brought to you by the UNC Preventive Medicine Residency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E89D73-8B29-48DC-9910-F079B17FCEC1}"/>
              </a:ext>
            </a:extLst>
          </p:cNvPr>
          <p:cNvSpPr txBox="1"/>
          <p:nvPr/>
        </p:nvSpPr>
        <p:spPr>
          <a:xfrm>
            <a:off x="158043" y="3160886"/>
            <a:ext cx="5373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Bringing population health  information to AHEC residents  in our state</a:t>
            </a:r>
          </a:p>
        </p:txBody>
      </p:sp>
      <p:pic>
        <p:nvPicPr>
          <p:cNvPr id="5" name="Picture 2" descr="Image result for NC images">
            <a:extLst>
              <a:ext uri="{FF2B5EF4-FFF2-40B4-BE49-F238E27FC236}">
                <a16:creationId xmlns:a16="http://schemas.microsoft.com/office/drawing/2014/main" id="{8FB49E81-9EE1-4D0B-8E14-E8A848B46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866" y="3680178"/>
            <a:ext cx="3736624" cy="2119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441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F567-5790-4767-9A7F-56A2ADFE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insurance and health care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6F21-3E59-43C6-9DC9-18C94247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622"/>
            <a:ext cx="8229600" cy="4150922"/>
          </a:xfrm>
        </p:spPr>
        <p:txBody>
          <a:bodyPr/>
          <a:lstStyle/>
          <a:p>
            <a:r>
              <a:rPr lang="en-US" sz="2800" dirty="0"/>
              <a:t>Decrease utilization</a:t>
            </a:r>
          </a:p>
          <a:p>
            <a:pPr lvl="1"/>
            <a:r>
              <a:rPr lang="en-US" sz="2400" dirty="0"/>
              <a:t>Eliminate unnecessary care (e.g., “high utilizer interventions”)</a:t>
            </a:r>
          </a:p>
          <a:p>
            <a:r>
              <a:rPr lang="en-US" sz="2800" dirty="0"/>
              <a:t>Reduce cost of care</a:t>
            </a:r>
          </a:p>
          <a:p>
            <a:pPr lvl="1"/>
            <a:r>
              <a:rPr lang="en-US" sz="2400" dirty="0"/>
              <a:t>Bundled payments</a:t>
            </a:r>
          </a:p>
          <a:p>
            <a:pPr lvl="1"/>
            <a:r>
              <a:rPr lang="en-US" sz="2400" dirty="0"/>
              <a:t>Managed care organizations</a:t>
            </a:r>
          </a:p>
          <a:p>
            <a:pPr lvl="1"/>
            <a:r>
              <a:rPr lang="en-US" sz="2400" dirty="0"/>
              <a:t>Accountable care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2067383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0272A-7514-4730-B37A-8489E488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Federal policy to control health care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1B303-60EF-4737-A5D2-2305012DD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</a:t>
            </a:r>
          </a:p>
          <a:p>
            <a:r>
              <a:rPr lang="en-US" dirty="0"/>
              <a:t>CMS Centers for Medicare and Medicaid Innovation</a:t>
            </a:r>
          </a:p>
          <a:p>
            <a:pPr lvl="1"/>
            <a:r>
              <a:rPr lang="en-US" dirty="0"/>
              <a:t>Payment and delivery models</a:t>
            </a:r>
          </a:p>
          <a:p>
            <a:pPr lvl="1"/>
            <a:r>
              <a:rPr lang="en-US" dirty="0"/>
              <a:t>Value based payment</a:t>
            </a:r>
          </a:p>
          <a:p>
            <a:r>
              <a:rPr lang="en-US" dirty="0"/>
              <a:t>Decreasing drug prices</a:t>
            </a:r>
          </a:p>
          <a:p>
            <a:pPr lvl="1"/>
            <a:r>
              <a:rPr lang="en-US" dirty="0">
                <a:hlinkClick r:id="rId3"/>
              </a:rPr>
              <a:t>American Patients First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86326" y="5261864"/>
            <a:ext cx="330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(https://</a:t>
            </a:r>
            <a:r>
              <a:rPr lang="en-US" sz="1200" dirty="0" err="1"/>
              <a:t>www.hhs.gov</a:t>
            </a:r>
            <a:r>
              <a:rPr lang="en-US" sz="1200" dirty="0"/>
              <a:t>/about/leadership/secretary/priorities/drug-prices/</a:t>
            </a:r>
            <a:r>
              <a:rPr lang="en-US" sz="1200" dirty="0" err="1"/>
              <a:t>index.html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566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F567-5790-4767-9A7F-56A2ADFE8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1523"/>
            <a:ext cx="8229600" cy="926058"/>
          </a:xfrm>
        </p:spPr>
        <p:txBody>
          <a:bodyPr/>
          <a:lstStyle/>
          <a:p>
            <a:r>
              <a:rPr lang="en-US" dirty="0"/>
              <a:t>Role of the individual physician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6F21-3E59-43C6-9DC9-18C94247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5754"/>
            <a:ext cx="8229600" cy="4666322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High value care</a:t>
            </a:r>
          </a:p>
          <a:p>
            <a:pPr lvl="1"/>
            <a:r>
              <a:rPr lang="en-US" dirty="0"/>
              <a:t>For example, the American College of Physicians </a:t>
            </a:r>
            <a:r>
              <a:rPr lang="en-US" i="1" dirty="0"/>
              <a:t>“…provide the best possible care to their patients while simultaneously reducing unnecessary costs to the healthcare system</a:t>
            </a:r>
            <a:r>
              <a:rPr lang="en-US" dirty="0"/>
              <a:t>”</a:t>
            </a:r>
          </a:p>
          <a:p>
            <a:pPr lvl="1"/>
            <a:r>
              <a:rPr lang="en-US" dirty="0">
                <a:hlinkClick r:id="rId2"/>
              </a:rPr>
              <a:t>Choosing Wisely Campaign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744820-4085-4CD2-A580-17B1D323B312}"/>
              </a:ext>
            </a:extLst>
          </p:cNvPr>
          <p:cNvSpPr txBox="1"/>
          <p:nvPr/>
        </p:nvSpPr>
        <p:spPr>
          <a:xfrm>
            <a:off x="4774977" y="5019947"/>
            <a:ext cx="3999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(https://</a:t>
            </a:r>
            <a:r>
              <a:rPr lang="en-US" sz="1600" dirty="0" err="1"/>
              <a:t>www.acponline.org</a:t>
            </a:r>
            <a:r>
              <a:rPr lang="en-US" sz="1600" dirty="0"/>
              <a:t>/clinical-information/high-value-care; www.choosingwisely.org)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2841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F567-5790-4767-9A7F-56A2ADFE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6F21-3E59-43C6-9DC9-18C94247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646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University of North Carolina Preventive Medicine Residency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https://www.med.unc.edu/fammed/education/prevmed/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86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F567-5790-4767-9A7F-56A2ADFE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6F21-3E59-43C6-9DC9-18C94247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2769"/>
            <a:ext cx="8229600" cy="440662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Centers for Medicare and Medicaid Services (CMS).  2018. National Health Expenditures 2017 Highlights.  Available at </a:t>
            </a:r>
            <a:r>
              <a:rPr lang="en-US" sz="1600" u="sng" dirty="0">
                <a:solidFill>
                  <a:srgbClr val="0741A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https://www.cms.gov/Research-Statistics-Data-and-Systems/Statistics-Trends-and-Reports/NationalHealthExpendData/Downloads/highlights.pdf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 err="1">
                <a:solidFill>
                  <a:srgbClr val="000000"/>
                </a:solidFill>
              </a:rPr>
              <a:t>Papanicolas</a:t>
            </a:r>
            <a:r>
              <a:rPr lang="en-US" sz="1600" dirty="0">
                <a:solidFill>
                  <a:srgbClr val="000000"/>
                </a:solidFill>
              </a:rPr>
              <a:t> I, </a:t>
            </a:r>
            <a:r>
              <a:rPr lang="en-US" sz="1600" dirty="0" err="1">
                <a:solidFill>
                  <a:srgbClr val="000000"/>
                </a:solidFill>
              </a:rPr>
              <a:t>Woskie</a:t>
            </a:r>
            <a:r>
              <a:rPr lang="en-US" sz="1600" dirty="0">
                <a:solidFill>
                  <a:srgbClr val="000000"/>
                </a:solidFill>
              </a:rPr>
              <a:t> LR, Jha AK. 2018. </a:t>
            </a:r>
            <a:r>
              <a:rPr lang="en-US" sz="1600" dirty="0">
                <a:hlinkClick r:id="rId3"/>
              </a:rPr>
              <a:t>Health Care Spending in the United States and Other High-Income Countries.</a:t>
            </a:r>
            <a:r>
              <a:rPr lang="en-US" sz="1600" dirty="0"/>
              <a:t> JAMA. Mar 13;319(10):1024-1039.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solidFill>
                  <a:srgbClr val="000000"/>
                </a:solidFill>
              </a:rPr>
              <a:t>Mitchell, E. Concentration of Health Expenditures and Selected Characteristics of High Spenders, U.S. Civilian Noninstitutionalized Population, 2016. Statistical Brief #521. February 2019. Agency for Healthcare Research and Quality, Rockville, MD. </a:t>
            </a:r>
            <a:r>
              <a:rPr lang="en-US" sz="1600" u="sng" dirty="0">
                <a:hlinkClick r:id="rId4"/>
              </a:rPr>
              <a:t>https://meps.ahrq.gov/data_files/publications/st521/stat521.shtml</a:t>
            </a:r>
            <a:endParaRPr lang="en-US" sz="1600" u="sng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Dieleman JL, Squires E, Bui AL, Campbell M, Chapin A, </a:t>
            </a:r>
            <a:r>
              <a:rPr lang="en-US" sz="1600" dirty="0" err="1">
                <a:solidFill>
                  <a:schemeClr val="tx1"/>
                </a:solidFill>
                <a:ea typeface="Times New Roman" panose="02020603050405020304" pitchFamily="18" charset="0"/>
              </a:rPr>
              <a:t>Hamavid</a:t>
            </a: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 H, Horst C, Li Z, </a:t>
            </a:r>
            <a:r>
              <a:rPr lang="en-US" sz="1600" dirty="0" err="1">
                <a:solidFill>
                  <a:schemeClr val="tx1"/>
                </a:solidFill>
                <a:ea typeface="Times New Roman" panose="02020603050405020304" pitchFamily="18" charset="0"/>
              </a:rPr>
              <a:t>Matyasz</a:t>
            </a: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 T, Reynolds A, Sadat N, Schneider MT, Murray CJL. 2017. Factors Associated With Increases in US Health Care Spending, 1996-2013. JAMA. Nov 7;318(17):1668-1678.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Centers for Medicare and Medicaid Services.  2016.  National Health Expenditures Accounts: Methodology Paper, 2016.  Available at:  </a:t>
            </a: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  <a:hlinkClick r:id="rId5"/>
              </a:rPr>
              <a:t>https://www.cms.gov/Research-Statistics-Data-and-Systems/Statistics-Trends-and-Reports/NationalHealthExpendData/Downloads/DSM-17.pdf</a:t>
            </a: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63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1A246-0CDC-4D98-B8C3-06634BFC0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572B9-C059-45B6-8C2C-68BE73A46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hlinkClick r:id="rId2"/>
              </a:rPr>
              <a:t>US Spending on Personal Health Care and Public Health, 1996-2013.</a:t>
            </a:r>
            <a:r>
              <a:rPr lang="en-US" sz="1600" dirty="0"/>
              <a:t>Dieleman JL, </a:t>
            </a:r>
            <a:r>
              <a:rPr lang="en-US" sz="1600" dirty="0" err="1"/>
              <a:t>Baral</a:t>
            </a:r>
            <a:r>
              <a:rPr lang="en-US" sz="1600" dirty="0"/>
              <a:t> R, Birger M, Bui AL, </a:t>
            </a:r>
            <a:r>
              <a:rPr lang="en-US" sz="1600" dirty="0" err="1"/>
              <a:t>Bulchis</a:t>
            </a:r>
            <a:r>
              <a:rPr lang="en-US" sz="1600" dirty="0"/>
              <a:t> A, Chapin A, </a:t>
            </a:r>
            <a:r>
              <a:rPr lang="en-US" sz="1600" dirty="0" err="1"/>
              <a:t>Hamavid</a:t>
            </a:r>
            <a:r>
              <a:rPr lang="en-US" sz="1600" dirty="0"/>
              <a:t> H, Horst C, Johnson EK, Joseph J, </a:t>
            </a:r>
            <a:r>
              <a:rPr lang="en-US" sz="1600" dirty="0" err="1"/>
              <a:t>Lavado</a:t>
            </a:r>
            <a:r>
              <a:rPr lang="en-US" sz="1600" dirty="0"/>
              <a:t> R, </a:t>
            </a:r>
            <a:r>
              <a:rPr lang="en-US" sz="1600" dirty="0" err="1"/>
              <a:t>Lomsadze</a:t>
            </a:r>
            <a:r>
              <a:rPr lang="en-US" sz="1600" dirty="0"/>
              <a:t> L, Reynolds A, Squires E, Campbell M, </a:t>
            </a:r>
            <a:r>
              <a:rPr lang="en-US" sz="1600" dirty="0" err="1"/>
              <a:t>DeCenso</a:t>
            </a:r>
            <a:r>
              <a:rPr lang="en-US" sz="1600" dirty="0"/>
              <a:t> B, Dicker D, Flaxman AD, </a:t>
            </a:r>
            <a:r>
              <a:rPr lang="en-US" sz="1600" dirty="0" err="1"/>
              <a:t>Gabert</a:t>
            </a:r>
            <a:r>
              <a:rPr lang="en-US" sz="1600" dirty="0"/>
              <a:t> R, </a:t>
            </a:r>
            <a:r>
              <a:rPr lang="en-US" sz="1600" dirty="0" err="1"/>
              <a:t>Highfill</a:t>
            </a:r>
            <a:r>
              <a:rPr lang="en-US" sz="1600" dirty="0"/>
              <a:t> T, </a:t>
            </a:r>
            <a:r>
              <a:rPr lang="en-US" sz="1600" dirty="0" err="1"/>
              <a:t>Naghavi</a:t>
            </a:r>
            <a:r>
              <a:rPr lang="en-US" sz="1600" dirty="0"/>
              <a:t> M, Nightingale N, Templin T, Tobias MI, Vos T, Murray CJ. JAMA. 2016 Dec 27;316(24):2627-2646.</a:t>
            </a:r>
          </a:p>
          <a:p>
            <a:pPr marL="0" indent="0">
              <a:buNone/>
            </a:pPr>
            <a:r>
              <a:rPr lang="en-US" sz="1600" dirty="0"/>
              <a:t>American College of Physicians.  2019. Resources for Physicians.  </a:t>
            </a:r>
            <a:r>
              <a:rPr lang="en-US" sz="1600" dirty="0">
                <a:hlinkClick r:id="rId3"/>
              </a:rPr>
              <a:t>https://www.acponline.org/clinical-information/high-value-care/resources-for-clinicians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38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49454-088C-4307-BA6C-3347B4FF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CC15A-0F76-4A27-87A4-5E4DE5608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60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A168-170E-4F00-A60A-D822B393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2D19E-3C2D-423E-88C9-4542295EE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A3B3F4-40F8-4E2C-B821-7E9EABE34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78423"/>
            <a:ext cx="6830458" cy="55228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5FF0E1-76B4-46D2-B85B-B424BD14E8C8}"/>
              </a:ext>
            </a:extLst>
          </p:cNvPr>
          <p:cNvSpPr txBox="1"/>
          <p:nvPr/>
        </p:nvSpPr>
        <p:spPr>
          <a:xfrm>
            <a:off x="7557572" y="5531951"/>
            <a:ext cx="18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(CMS, 2016)</a:t>
            </a:r>
          </a:p>
        </p:txBody>
      </p:sp>
    </p:spTree>
    <p:extLst>
      <p:ext uri="{BB962C8B-B14F-4D97-AF65-F5344CB8AC3E}">
        <p14:creationId xmlns:p14="http://schemas.microsoft.com/office/powerpoint/2010/main" val="11677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56F33-F746-432D-9401-B974028DE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This project is made possible through an </a:t>
            </a:r>
          </a:p>
          <a:p>
            <a:pPr marL="0" indent="0" algn="ctr">
              <a:buNone/>
            </a:pPr>
            <a:r>
              <a:rPr lang="en-US" dirty="0"/>
              <a:t> AHEC Innovations Grant</a:t>
            </a:r>
          </a:p>
        </p:txBody>
      </p:sp>
    </p:spTree>
    <p:extLst>
      <p:ext uri="{BB962C8B-B14F-4D97-AF65-F5344CB8AC3E}">
        <p14:creationId xmlns:p14="http://schemas.microsoft.com/office/powerpoint/2010/main" val="229387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Preventive Medicine?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2133"/>
            <a:ext cx="8229600" cy="4700134"/>
          </a:xfrm>
        </p:spPr>
        <p:txBody>
          <a:bodyPr/>
          <a:lstStyle/>
          <a:p>
            <a:r>
              <a:rPr lang="en-US" dirty="0"/>
              <a:t>One of 24 recognized board specialties </a:t>
            </a:r>
          </a:p>
          <a:p>
            <a:r>
              <a:rPr lang="en-US" dirty="0"/>
              <a:t>Definition from ACGME:  </a:t>
            </a:r>
          </a:p>
          <a:p>
            <a:pPr lvl="1"/>
            <a:r>
              <a:rPr lang="en-US" sz="2000" i="1" dirty="0"/>
              <a:t>the medical specialty which focuses on the promotion, protection, and maintenance of health and well-being and the prevention of disease, disability, and the premature death of individuals in defined populations</a:t>
            </a:r>
            <a:endParaRPr lang="en-US" dirty="0"/>
          </a:p>
          <a:p>
            <a:r>
              <a:rPr lang="en-US" dirty="0"/>
              <a:t>Quick definition:  population health practice </a:t>
            </a:r>
          </a:p>
          <a:p>
            <a:r>
              <a:rPr lang="en-US" dirty="0"/>
              <a:t>2  main settings:</a:t>
            </a:r>
          </a:p>
          <a:p>
            <a:pPr lvl="1"/>
            <a:r>
              <a:rPr lang="en-US" dirty="0"/>
              <a:t>Governmental public health</a:t>
            </a:r>
          </a:p>
          <a:p>
            <a:pPr lvl="1"/>
            <a:r>
              <a:rPr lang="en-US" dirty="0"/>
              <a:t>Health care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 bwMode="auto">
          <a:xfrm>
            <a:off x="1981200" y="6384925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7611CFDE-973F-4ABD-8E33-F53F70E52EFC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67600" y="63849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56AB63A3-EE60-48B4-91D6-039F992FB1F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8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PM training?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3111"/>
            <a:ext cx="8229600" cy="4779156"/>
          </a:xfrm>
        </p:spPr>
        <p:txBody>
          <a:bodyPr/>
          <a:lstStyle/>
          <a:p>
            <a:r>
              <a:rPr lang="en-US" sz="2400" dirty="0"/>
              <a:t>2 years following one clinical year </a:t>
            </a:r>
          </a:p>
          <a:p>
            <a:pPr lvl="1"/>
            <a:r>
              <a:rPr lang="en-US" sz="2400" dirty="0"/>
              <a:t>MPH or equivalent degree</a:t>
            </a:r>
          </a:p>
          <a:p>
            <a:pPr lvl="1"/>
            <a:r>
              <a:rPr lang="en-US" sz="2400" dirty="0"/>
              <a:t>required rotations </a:t>
            </a:r>
          </a:p>
          <a:p>
            <a:pPr lvl="2"/>
            <a:r>
              <a:rPr lang="en-US" dirty="0"/>
              <a:t>individual patient care</a:t>
            </a:r>
          </a:p>
          <a:p>
            <a:pPr lvl="2"/>
            <a:r>
              <a:rPr lang="en-US" dirty="0"/>
              <a:t>governmental public health</a:t>
            </a:r>
          </a:p>
          <a:p>
            <a:pPr lvl="2"/>
            <a:r>
              <a:rPr lang="en-US" dirty="0"/>
              <a:t>clinical population health</a:t>
            </a:r>
          </a:p>
          <a:p>
            <a:pPr lvl="2"/>
            <a:r>
              <a:rPr lang="en-US" dirty="0"/>
              <a:t>electives</a:t>
            </a:r>
          </a:p>
          <a:p>
            <a:r>
              <a:rPr lang="en-US" sz="2400" dirty="0"/>
              <a:t>Additional requirements</a:t>
            </a:r>
          </a:p>
          <a:p>
            <a:pPr lvl="1"/>
            <a:r>
              <a:rPr lang="en-US" sz="2400" dirty="0"/>
              <a:t>teaching</a:t>
            </a:r>
          </a:p>
          <a:p>
            <a:pPr lvl="1"/>
            <a:r>
              <a:rPr lang="en-US" sz="2400" dirty="0"/>
              <a:t>research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 bwMode="auto">
          <a:xfrm>
            <a:off x="1981200" y="6384925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7611CFDE-973F-4ABD-8E33-F53F70E52EFC}" type="datetime1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467600" y="638492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56AB63A3-EE60-48B4-91D6-039F992FB1F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4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9ECD1-A1AD-481D-8123-E37766DB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Population health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636E2-A635-4AC3-95DA-66F013A26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Health outcomes of a group of individuals and the distribution of defined outcomes within the group.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sz="1800" dirty="0"/>
          </a:p>
          <a:p>
            <a:pPr marL="0" indent="0" algn="r">
              <a:buNone/>
            </a:pPr>
            <a:r>
              <a:rPr lang="en-US" sz="1800" dirty="0"/>
              <a:t>(</a:t>
            </a:r>
            <a:r>
              <a:rPr lang="en-US" sz="1800" dirty="0" err="1"/>
              <a:t>Kindig</a:t>
            </a:r>
            <a:r>
              <a:rPr lang="en-US" sz="1800" dirty="0"/>
              <a:t>, 1988)</a:t>
            </a:r>
          </a:p>
          <a:p>
            <a:pPr marL="0" indent="0" algn="r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808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8DCB1-AEE9-44CC-A920-BF9BFAF6A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821268"/>
            <a:ext cx="8229600" cy="4082066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Why “Drivers of Health Care Costs” as a Population Health Topic?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9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FE45A-AFFC-4008-A6E6-92B50639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you as a resident care?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CD054-A4D8-4090-BE8D-028FF538C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8149"/>
            <a:ext cx="8229600" cy="4264629"/>
          </a:xfrm>
        </p:spPr>
        <p:txBody>
          <a:bodyPr/>
          <a:lstStyle/>
          <a:p>
            <a:r>
              <a:rPr lang="en-US" sz="2800" dirty="0"/>
              <a:t>The American public and your patients are increasingly aware of the rising cost of health care</a:t>
            </a:r>
          </a:p>
          <a:p>
            <a:r>
              <a:rPr lang="en-US" sz="2800" dirty="0"/>
              <a:t>Changes are occurring in the US and in NC that may:</a:t>
            </a:r>
          </a:p>
          <a:p>
            <a:pPr lvl="1"/>
            <a:r>
              <a:rPr lang="en-US" dirty="0"/>
              <a:t> affect the way you practice medicine;</a:t>
            </a:r>
          </a:p>
          <a:p>
            <a:pPr lvl="1"/>
            <a:r>
              <a:rPr lang="en-US" dirty="0"/>
              <a:t> affect your paycheck; or</a:t>
            </a:r>
          </a:p>
          <a:p>
            <a:pPr lvl="1"/>
            <a:r>
              <a:rPr lang="en-US" dirty="0"/>
              <a:t>affect the health outcomes of the patients you serve.</a:t>
            </a:r>
          </a:p>
          <a:p>
            <a:r>
              <a:rPr lang="en-US" sz="2800" dirty="0"/>
              <a:t>You have a role.</a:t>
            </a:r>
          </a:p>
        </p:txBody>
      </p:sp>
    </p:spTree>
    <p:extLst>
      <p:ext uri="{BB962C8B-B14F-4D97-AF65-F5344CB8AC3E}">
        <p14:creationId xmlns:p14="http://schemas.microsoft.com/office/powerpoint/2010/main" val="199195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5B12B-9DF7-40CE-9017-A9863C6E1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today’s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39A9A-3C65-4810-8B23-A37781637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1713"/>
            <a:ext cx="8229600" cy="4429200"/>
          </a:xfrm>
        </p:spPr>
        <p:txBody>
          <a:bodyPr/>
          <a:lstStyle/>
          <a:p>
            <a:pPr lvl="0"/>
            <a:r>
              <a:rPr lang="en-US" sz="2800" dirty="0"/>
              <a:t>Understand the sources of the continued rise in health care costs in the US</a:t>
            </a:r>
          </a:p>
          <a:p>
            <a:pPr lvl="0"/>
            <a:r>
              <a:rPr lang="en-US" sz="2800" dirty="0"/>
              <a:t>Articulate top conditions and settings deserving of increased attention to control health care costs</a:t>
            </a:r>
          </a:p>
          <a:p>
            <a:pPr lvl="0"/>
            <a:r>
              <a:rPr lang="en-US" sz="2800" dirty="0"/>
              <a:t>Describe at least 2 interventions being implemented by health care systems and payers to decrease costs</a:t>
            </a:r>
          </a:p>
          <a:p>
            <a:pPr lvl="0"/>
            <a:r>
              <a:rPr lang="en-US" sz="2800" dirty="0"/>
              <a:t>Understand the role of the federal government in controlling health care costs</a:t>
            </a:r>
          </a:p>
          <a:p>
            <a:pPr lvl="0"/>
            <a:r>
              <a:rPr lang="en-US" sz="2800" dirty="0"/>
              <a:t>Understand your individual role as a provider to controlling health care costs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8203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UNC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powerpointUNC4</Template>
  <TotalTime>6457</TotalTime>
  <Words>1237</Words>
  <Application>Microsoft Office PowerPoint</Application>
  <PresentationFormat>On-screen Show (4:3)</PresentationFormat>
  <Paragraphs>161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Bembo</vt:lpstr>
      <vt:lpstr>Britannic Bold</vt:lpstr>
      <vt:lpstr>Calibri</vt:lpstr>
      <vt:lpstr>powerpointUNC4</vt:lpstr>
      <vt:lpstr>PowerPoint Presentation</vt:lpstr>
      <vt:lpstr>Welcome to  POPTOPs</vt:lpstr>
      <vt:lpstr>PowerPoint Presentation</vt:lpstr>
      <vt:lpstr>What is Preventive Medicine?</vt:lpstr>
      <vt:lpstr>What is PM training?</vt:lpstr>
      <vt:lpstr>Population health definition</vt:lpstr>
      <vt:lpstr>PowerPoint Presentation</vt:lpstr>
      <vt:lpstr>Why should you as a resident care? </vt:lpstr>
      <vt:lpstr>Goals of today’s talk</vt:lpstr>
      <vt:lpstr>The continued rise in health care costs  </vt:lpstr>
      <vt:lpstr>How does the US compare to other nations?</vt:lpstr>
      <vt:lpstr>Who is driving health care costs?</vt:lpstr>
      <vt:lpstr>What conditions are driving health care costs?</vt:lpstr>
      <vt:lpstr>What services or settings?</vt:lpstr>
      <vt:lpstr>Putting it all together</vt:lpstr>
      <vt:lpstr>Understanding underlying trends</vt:lpstr>
      <vt:lpstr>Bottom line:</vt:lpstr>
      <vt:lpstr>PowerPoint Presentation</vt:lpstr>
      <vt:lpstr>Triple/Quadruple Aim</vt:lpstr>
      <vt:lpstr>Health insurance and health care system</vt:lpstr>
      <vt:lpstr>Federal policy to control health care costs</vt:lpstr>
      <vt:lpstr>Role of the individual physician</vt:lpstr>
      <vt:lpstr>Thank You!</vt:lpstr>
      <vt:lpstr>Resources</vt:lpstr>
      <vt:lpstr>PowerPoint Presentation</vt:lpstr>
      <vt:lpstr>Extra slides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Morgenlander</dc:creator>
  <cp:lastModifiedBy>Marcia Morgenlander</cp:lastModifiedBy>
  <cp:revision>147</cp:revision>
  <dcterms:created xsi:type="dcterms:W3CDTF">2018-04-05T02:54:23Z</dcterms:created>
  <dcterms:modified xsi:type="dcterms:W3CDTF">2019-06-28T18:34:28Z</dcterms:modified>
</cp:coreProperties>
</file>