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27"/>
  </p:notesMasterIdLst>
  <p:handoutMasterIdLst>
    <p:handoutMasterId r:id="rId28"/>
  </p:handoutMasterIdLst>
  <p:sldIdLst>
    <p:sldId id="259" r:id="rId2"/>
    <p:sldId id="258" r:id="rId3"/>
    <p:sldId id="257" r:id="rId4"/>
    <p:sldId id="296" r:id="rId5"/>
    <p:sldId id="302" r:id="rId6"/>
    <p:sldId id="315" r:id="rId7"/>
    <p:sldId id="341" r:id="rId8"/>
    <p:sldId id="345" r:id="rId9"/>
    <p:sldId id="328" r:id="rId10"/>
    <p:sldId id="295" r:id="rId11"/>
    <p:sldId id="303" r:id="rId12"/>
    <p:sldId id="270" r:id="rId13"/>
    <p:sldId id="271" r:id="rId14"/>
    <p:sldId id="272" r:id="rId15"/>
    <p:sldId id="274" r:id="rId16"/>
    <p:sldId id="288" r:id="rId17"/>
    <p:sldId id="289" r:id="rId18"/>
    <p:sldId id="330" r:id="rId19"/>
    <p:sldId id="297" r:id="rId20"/>
    <p:sldId id="339" r:id="rId21"/>
    <p:sldId id="333" r:id="rId22"/>
    <p:sldId id="332" r:id="rId23"/>
    <p:sldId id="293" r:id="rId24"/>
    <p:sldId id="342" r:id="rId25"/>
    <p:sldId id="34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01" autoAdjust="0"/>
  </p:normalViewPr>
  <p:slideViewPr>
    <p:cSldViewPr snapToGrid="0">
      <p:cViewPr varScale="1">
        <p:scale>
          <a:sx n="82" d="100"/>
          <a:sy n="82" d="100"/>
        </p:scale>
        <p:origin x="15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C28D3D-0896-4179-A5BF-E8EDA440ADEA}"/>
              </a:ext>
            </a:extLst>
          </p:cNvPr>
          <p:cNvSpPr>
            <a:spLocks noGrp="1"/>
          </p:cNvSpPr>
          <p:nvPr>
            <p:ph type="hdr" sz="quarter"/>
          </p:nvPr>
        </p:nvSpPr>
        <p:spPr>
          <a:xfrm>
            <a:off x="0" y="0"/>
            <a:ext cx="3037840" cy="466435"/>
          </a:xfrm>
          <a:prstGeom prst="rect">
            <a:avLst/>
          </a:prstGeom>
        </p:spPr>
        <p:txBody>
          <a:bodyPr vert="horz" lIns="92930" tIns="46465" rIns="92930" bIns="46465" rtlCol="0"/>
          <a:lstStyle>
            <a:lvl1pPr algn="l">
              <a:defRPr sz="1200"/>
            </a:lvl1pPr>
          </a:lstStyle>
          <a:p>
            <a:endParaRPr lang="en-US"/>
          </a:p>
        </p:txBody>
      </p:sp>
      <p:sp>
        <p:nvSpPr>
          <p:cNvPr id="3" name="Date Placeholder 2">
            <a:extLst>
              <a:ext uri="{FF2B5EF4-FFF2-40B4-BE49-F238E27FC236}">
                <a16:creationId xmlns:a16="http://schemas.microsoft.com/office/drawing/2014/main" id="{24F65203-F962-418B-A6E8-D2D38D20D9F1}"/>
              </a:ext>
            </a:extLst>
          </p:cNvPr>
          <p:cNvSpPr>
            <a:spLocks noGrp="1"/>
          </p:cNvSpPr>
          <p:nvPr>
            <p:ph type="dt" sz="quarter" idx="1"/>
          </p:nvPr>
        </p:nvSpPr>
        <p:spPr>
          <a:xfrm>
            <a:off x="3970939" y="0"/>
            <a:ext cx="3037840" cy="466435"/>
          </a:xfrm>
          <a:prstGeom prst="rect">
            <a:avLst/>
          </a:prstGeom>
        </p:spPr>
        <p:txBody>
          <a:bodyPr vert="horz" lIns="92930" tIns="46465" rIns="92930" bIns="46465" rtlCol="0"/>
          <a:lstStyle>
            <a:lvl1pPr algn="r">
              <a:defRPr sz="1200"/>
            </a:lvl1pPr>
          </a:lstStyle>
          <a:p>
            <a:fld id="{4A0742D0-9C4B-493A-99E8-808827C2EDF0}" type="datetimeFigureOut">
              <a:rPr lang="en-US" smtClean="0"/>
              <a:t>4/9/2018</a:t>
            </a:fld>
            <a:endParaRPr lang="en-US"/>
          </a:p>
        </p:txBody>
      </p:sp>
      <p:sp>
        <p:nvSpPr>
          <p:cNvPr id="4" name="Footer Placeholder 3">
            <a:extLst>
              <a:ext uri="{FF2B5EF4-FFF2-40B4-BE49-F238E27FC236}">
                <a16:creationId xmlns:a16="http://schemas.microsoft.com/office/drawing/2014/main" id="{95EB5FFB-F20A-4C70-B0BD-32904A3D4419}"/>
              </a:ext>
            </a:extLst>
          </p:cNvPr>
          <p:cNvSpPr>
            <a:spLocks noGrp="1"/>
          </p:cNvSpPr>
          <p:nvPr>
            <p:ph type="ftr" sz="quarter" idx="2"/>
          </p:nvPr>
        </p:nvSpPr>
        <p:spPr>
          <a:xfrm>
            <a:off x="0" y="8829968"/>
            <a:ext cx="3037840" cy="466434"/>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766356-868D-4F4A-B7C7-F5C090223EA1}"/>
              </a:ext>
            </a:extLst>
          </p:cNvPr>
          <p:cNvSpPr>
            <a:spLocks noGrp="1"/>
          </p:cNvSpPr>
          <p:nvPr>
            <p:ph type="sldNum" sz="quarter" idx="3"/>
          </p:nvPr>
        </p:nvSpPr>
        <p:spPr>
          <a:xfrm>
            <a:off x="3970939" y="8829968"/>
            <a:ext cx="3037840" cy="466434"/>
          </a:xfrm>
          <a:prstGeom prst="rect">
            <a:avLst/>
          </a:prstGeom>
        </p:spPr>
        <p:txBody>
          <a:bodyPr vert="horz" lIns="92930" tIns="46465" rIns="92930" bIns="46465" rtlCol="0" anchor="b"/>
          <a:lstStyle>
            <a:lvl1pPr algn="r">
              <a:defRPr sz="1200"/>
            </a:lvl1pPr>
          </a:lstStyle>
          <a:p>
            <a:fld id="{95C46609-F644-46A1-97A8-D501F6405080}" type="slidenum">
              <a:rPr lang="en-US" smtClean="0"/>
              <a:t>‹#›</a:t>
            </a:fld>
            <a:endParaRPr lang="en-US"/>
          </a:p>
        </p:txBody>
      </p:sp>
    </p:spTree>
    <p:extLst>
      <p:ext uri="{BB962C8B-B14F-4D97-AF65-F5344CB8AC3E}">
        <p14:creationId xmlns:p14="http://schemas.microsoft.com/office/powerpoint/2010/main" val="174342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2930" tIns="46465" rIns="92930" bIns="46465" rtlCol="0"/>
          <a:lstStyle>
            <a:lvl1pPr algn="r">
              <a:defRPr sz="1200"/>
            </a:lvl1pPr>
          </a:lstStyle>
          <a:p>
            <a:fld id="{48507AB0-37CB-471F-AA9F-BD495AA0332F}" type="datetimeFigureOut">
              <a:rPr lang="en-US" smtClean="0"/>
              <a:t>4/9/2018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2930" tIns="46465" rIns="92930" bIns="46465" rtlCol="0" anchor="b"/>
          <a:lstStyle>
            <a:lvl1pPr algn="r">
              <a:defRPr sz="1200"/>
            </a:lvl1pPr>
          </a:lstStyle>
          <a:p>
            <a:fld id="{3BF4D9A6-6C67-444A-B361-D9C4E4FE63E6}" type="slidenum">
              <a:rPr lang="en-US" smtClean="0"/>
              <a:t>‹#›</a:t>
            </a:fld>
            <a:endParaRPr lang="en-US"/>
          </a:p>
        </p:txBody>
      </p:sp>
    </p:spTree>
    <p:extLst>
      <p:ext uri="{BB962C8B-B14F-4D97-AF65-F5344CB8AC3E}">
        <p14:creationId xmlns:p14="http://schemas.microsoft.com/office/powerpoint/2010/main" val="215095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4D9A6-6C67-444A-B361-D9C4E4FE63E6}" type="slidenum">
              <a:rPr lang="en-US" smtClean="0"/>
              <a:t>1</a:t>
            </a:fld>
            <a:endParaRPr lang="en-US"/>
          </a:p>
        </p:txBody>
      </p:sp>
    </p:spTree>
    <p:extLst>
      <p:ext uri="{BB962C8B-B14F-4D97-AF65-F5344CB8AC3E}">
        <p14:creationId xmlns:p14="http://schemas.microsoft.com/office/powerpoint/2010/main" val="142163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8243E-8993-4699-A5C6-A027B7B7AC18}" type="slidenum">
              <a:rPr lang="en-US" smtClean="0"/>
              <a:t>16</a:t>
            </a:fld>
            <a:endParaRPr lang="en-US"/>
          </a:p>
        </p:txBody>
      </p:sp>
    </p:spTree>
    <p:extLst>
      <p:ext uri="{BB962C8B-B14F-4D97-AF65-F5344CB8AC3E}">
        <p14:creationId xmlns:p14="http://schemas.microsoft.com/office/powerpoint/2010/main" val="309058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8243E-8993-4699-A5C6-A027B7B7AC18}" type="slidenum">
              <a:rPr lang="en-US" smtClean="0"/>
              <a:t>17</a:t>
            </a:fld>
            <a:endParaRPr lang="en-US"/>
          </a:p>
        </p:txBody>
      </p:sp>
    </p:spTree>
    <p:extLst>
      <p:ext uri="{BB962C8B-B14F-4D97-AF65-F5344CB8AC3E}">
        <p14:creationId xmlns:p14="http://schemas.microsoft.com/office/powerpoint/2010/main" val="377632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4D9A6-6C67-444A-B361-D9C4E4FE63E6}" type="slidenum">
              <a:rPr lang="en-US" smtClean="0"/>
              <a:t>19</a:t>
            </a:fld>
            <a:endParaRPr lang="en-US"/>
          </a:p>
        </p:txBody>
      </p:sp>
    </p:spTree>
    <p:extLst>
      <p:ext uri="{BB962C8B-B14F-4D97-AF65-F5344CB8AC3E}">
        <p14:creationId xmlns:p14="http://schemas.microsoft.com/office/powerpoint/2010/main" val="2302145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4D9A6-6C67-444A-B361-D9C4E4FE63E6}" type="slidenum">
              <a:rPr lang="en-US" smtClean="0"/>
              <a:t>20</a:t>
            </a:fld>
            <a:endParaRPr lang="en-US"/>
          </a:p>
        </p:txBody>
      </p:sp>
    </p:spTree>
    <p:extLst>
      <p:ext uri="{BB962C8B-B14F-4D97-AF65-F5344CB8AC3E}">
        <p14:creationId xmlns:p14="http://schemas.microsoft.com/office/powerpoint/2010/main" val="305434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4D9A6-6C67-444A-B361-D9C4E4FE63E6}" type="slidenum">
              <a:rPr lang="en-US" smtClean="0"/>
              <a:t>23</a:t>
            </a:fld>
            <a:endParaRPr lang="en-US"/>
          </a:p>
        </p:txBody>
      </p:sp>
    </p:spTree>
    <p:extLst>
      <p:ext uri="{BB962C8B-B14F-4D97-AF65-F5344CB8AC3E}">
        <p14:creationId xmlns:p14="http://schemas.microsoft.com/office/powerpoint/2010/main" val="3580509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Helvetica" charset="0"/>
            </a:endParaRPr>
          </a:p>
        </p:txBody>
      </p:sp>
    </p:spTree>
    <p:extLst>
      <p:ext uri="{BB962C8B-B14F-4D97-AF65-F5344CB8AC3E}">
        <p14:creationId xmlns:p14="http://schemas.microsoft.com/office/powerpoint/2010/main" val="389044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4D9A6-6C67-444A-B361-D9C4E4FE63E6}" type="slidenum">
              <a:rPr lang="en-US" smtClean="0"/>
              <a:t>2</a:t>
            </a:fld>
            <a:endParaRPr lang="en-US"/>
          </a:p>
        </p:txBody>
      </p:sp>
    </p:spTree>
    <p:extLst>
      <p:ext uri="{BB962C8B-B14F-4D97-AF65-F5344CB8AC3E}">
        <p14:creationId xmlns:p14="http://schemas.microsoft.com/office/powerpoint/2010/main" val="371945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4D9A6-6C67-444A-B361-D9C4E4FE63E6}" type="slidenum">
              <a:rPr lang="en-US" smtClean="0"/>
              <a:t>3</a:t>
            </a:fld>
            <a:endParaRPr lang="en-US"/>
          </a:p>
        </p:txBody>
      </p:sp>
    </p:spTree>
    <p:extLst>
      <p:ext uri="{BB962C8B-B14F-4D97-AF65-F5344CB8AC3E}">
        <p14:creationId xmlns:p14="http://schemas.microsoft.com/office/powerpoint/2010/main" val="364086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4D9A6-6C67-444A-B361-D9C4E4FE63E6}" type="slidenum">
              <a:rPr lang="en-US" smtClean="0"/>
              <a:t>4</a:t>
            </a:fld>
            <a:endParaRPr lang="en-US"/>
          </a:p>
        </p:txBody>
      </p:sp>
    </p:spTree>
    <p:extLst>
      <p:ext uri="{BB962C8B-B14F-4D97-AF65-F5344CB8AC3E}">
        <p14:creationId xmlns:p14="http://schemas.microsoft.com/office/powerpoint/2010/main" val="336527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7F3C9E-31E2-4C0F-9DC4-D91092056834}" type="slidenum">
              <a:rPr lang="en-US" smtClean="0"/>
              <a:t>5</a:t>
            </a:fld>
            <a:endParaRPr lang="en-US"/>
          </a:p>
        </p:txBody>
      </p:sp>
    </p:spTree>
    <p:extLst>
      <p:ext uri="{BB962C8B-B14F-4D97-AF65-F5344CB8AC3E}">
        <p14:creationId xmlns:p14="http://schemas.microsoft.com/office/powerpoint/2010/main" val="100138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DA8F69B-9410-4B92-9014-3536BD4C36B2}" type="slidenum">
              <a:rPr lang="en-US" smtClean="0"/>
              <a:t>6</a:t>
            </a:fld>
            <a:endParaRPr lang="en-US"/>
          </a:p>
        </p:txBody>
      </p:sp>
    </p:spTree>
    <p:extLst>
      <p:ext uri="{BB962C8B-B14F-4D97-AF65-F5344CB8AC3E}">
        <p14:creationId xmlns:p14="http://schemas.microsoft.com/office/powerpoint/2010/main" val="3160064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56397FD-F542-47A3-A3E7-E57CFF4463F1}" type="slidenum">
              <a:rPr lang="en-US" smtClean="0"/>
              <a:t>10</a:t>
            </a:fld>
            <a:endParaRPr lang="en-US"/>
          </a:p>
        </p:txBody>
      </p:sp>
    </p:spTree>
    <p:extLst>
      <p:ext uri="{BB962C8B-B14F-4D97-AF65-F5344CB8AC3E}">
        <p14:creationId xmlns:p14="http://schemas.microsoft.com/office/powerpoint/2010/main" val="196968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4D9A6-6C67-444A-B361-D9C4E4FE63E6}" type="slidenum">
              <a:rPr lang="en-US" smtClean="0"/>
              <a:t>11</a:t>
            </a:fld>
            <a:endParaRPr lang="en-US"/>
          </a:p>
        </p:txBody>
      </p:sp>
    </p:spTree>
    <p:extLst>
      <p:ext uri="{BB962C8B-B14F-4D97-AF65-F5344CB8AC3E}">
        <p14:creationId xmlns:p14="http://schemas.microsoft.com/office/powerpoint/2010/main" val="8703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8243E-8993-4699-A5C6-A027B7B7AC18}" type="slidenum">
              <a:rPr lang="en-US" smtClean="0"/>
              <a:t>15</a:t>
            </a:fld>
            <a:endParaRPr lang="en-US"/>
          </a:p>
        </p:txBody>
      </p:sp>
    </p:spTree>
    <p:extLst>
      <p:ext uri="{BB962C8B-B14F-4D97-AF65-F5344CB8AC3E}">
        <p14:creationId xmlns:p14="http://schemas.microsoft.com/office/powerpoint/2010/main" val="145632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9BD4-5103-4657-86C8-DD26043BD41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864890-6EE9-4032-B838-ADB0FD22305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1C2D4AF-1B38-4674-BC17-13B3970E85A4}"/>
              </a:ext>
            </a:extLst>
          </p:cNvPr>
          <p:cNvSpPr>
            <a:spLocks noGrp="1"/>
          </p:cNvSpPr>
          <p:nvPr>
            <p:ph type="dt" sz="half" idx="10"/>
          </p:nvPr>
        </p:nvSpPr>
        <p:spPr/>
        <p:txBody>
          <a:bodyPr/>
          <a:lstStyle/>
          <a:p>
            <a:fld id="{7CE05C15-1801-4526-B296-6399E94D7363}" type="datetimeFigureOut">
              <a:rPr lang="en-US" smtClean="0"/>
              <a:t>4/9/2018</a:t>
            </a:fld>
            <a:endParaRPr lang="en-US"/>
          </a:p>
        </p:txBody>
      </p:sp>
      <p:sp>
        <p:nvSpPr>
          <p:cNvPr id="5" name="Footer Placeholder 4">
            <a:extLst>
              <a:ext uri="{FF2B5EF4-FFF2-40B4-BE49-F238E27FC236}">
                <a16:creationId xmlns:a16="http://schemas.microsoft.com/office/drawing/2014/main" id="{342A8A88-117A-4CEF-A799-F28D8740D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F115F-868B-458F-98F1-CA7FCE182131}"/>
              </a:ext>
            </a:extLst>
          </p:cNvPr>
          <p:cNvSpPr>
            <a:spLocks noGrp="1"/>
          </p:cNvSpPr>
          <p:nvPr>
            <p:ph type="sldNum" sz="quarter" idx="12"/>
          </p:nvPr>
        </p:nvSpPr>
        <p:spPr/>
        <p:txBody>
          <a:bodyPr/>
          <a:lstStyle/>
          <a:p>
            <a:fld id="{C18E0F9F-9B64-4710-9D82-193779441245}" type="slidenum">
              <a:rPr lang="en-US" smtClean="0"/>
              <a:t>‹#›</a:t>
            </a:fld>
            <a:endParaRPr lang="en-US"/>
          </a:p>
        </p:txBody>
      </p:sp>
    </p:spTree>
    <p:extLst>
      <p:ext uri="{BB962C8B-B14F-4D97-AF65-F5344CB8AC3E}">
        <p14:creationId xmlns:p14="http://schemas.microsoft.com/office/powerpoint/2010/main" val="98680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6757-5709-4162-8FCB-8CC9BAED33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7C0689-37D1-4573-8C0E-85FDF6D1EC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0849C-6284-4087-9C85-D0E1C4638AF9}"/>
              </a:ext>
            </a:extLst>
          </p:cNvPr>
          <p:cNvSpPr>
            <a:spLocks noGrp="1"/>
          </p:cNvSpPr>
          <p:nvPr>
            <p:ph type="dt" sz="half" idx="10"/>
          </p:nvPr>
        </p:nvSpPr>
        <p:spPr/>
        <p:txBody>
          <a:bodyPr/>
          <a:lstStyle/>
          <a:p>
            <a:fld id="{7CE05C15-1801-4526-B296-6399E94D7363}" type="datetimeFigureOut">
              <a:rPr lang="en-US" smtClean="0"/>
              <a:t>4/9/2018</a:t>
            </a:fld>
            <a:endParaRPr lang="en-US"/>
          </a:p>
        </p:txBody>
      </p:sp>
      <p:sp>
        <p:nvSpPr>
          <p:cNvPr id="5" name="Footer Placeholder 4">
            <a:extLst>
              <a:ext uri="{FF2B5EF4-FFF2-40B4-BE49-F238E27FC236}">
                <a16:creationId xmlns:a16="http://schemas.microsoft.com/office/drawing/2014/main" id="{A1C8895C-BF6E-464F-ABD3-B0BD812C4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44AA6-FEE7-444B-9EEE-107727FD7EAD}"/>
              </a:ext>
            </a:extLst>
          </p:cNvPr>
          <p:cNvSpPr>
            <a:spLocks noGrp="1"/>
          </p:cNvSpPr>
          <p:nvPr>
            <p:ph type="sldNum" sz="quarter" idx="12"/>
          </p:nvPr>
        </p:nvSpPr>
        <p:spPr/>
        <p:txBody>
          <a:bodyPr/>
          <a:lstStyle/>
          <a:p>
            <a:fld id="{C18E0F9F-9B64-4710-9D82-193779441245}" type="slidenum">
              <a:rPr lang="en-US" smtClean="0"/>
              <a:t>‹#›</a:t>
            </a:fld>
            <a:endParaRPr lang="en-US"/>
          </a:p>
        </p:txBody>
      </p:sp>
    </p:spTree>
    <p:extLst>
      <p:ext uri="{BB962C8B-B14F-4D97-AF65-F5344CB8AC3E}">
        <p14:creationId xmlns:p14="http://schemas.microsoft.com/office/powerpoint/2010/main" val="183074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7CE33-7FCA-4E0A-972A-7C1E6826FED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9AADAB-9B50-4706-9ABF-899EE096A4B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3D9FF-AF13-41D4-B8A4-7BEA3BB44E89}"/>
              </a:ext>
            </a:extLst>
          </p:cNvPr>
          <p:cNvSpPr>
            <a:spLocks noGrp="1"/>
          </p:cNvSpPr>
          <p:nvPr>
            <p:ph type="dt" sz="half" idx="10"/>
          </p:nvPr>
        </p:nvSpPr>
        <p:spPr/>
        <p:txBody>
          <a:bodyPr/>
          <a:lstStyle/>
          <a:p>
            <a:fld id="{7CE05C15-1801-4526-B296-6399E94D7363}" type="datetimeFigureOut">
              <a:rPr lang="en-US" smtClean="0"/>
              <a:t>4/9/2018</a:t>
            </a:fld>
            <a:endParaRPr lang="en-US"/>
          </a:p>
        </p:txBody>
      </p:sp>
      <p:sp>
        <p:nvSpPr>
          <p:cNvPr id="5" name="Footer Placeholder 4">
            <a:extLst>
              <a:ext uri="{FF2B5EF4-FFF2-40B4-BE49-F238E27FC236}">
                <a16:creationId xmlns:a16="http://schemas.microsoft.com/office/drawing/2014/main" id="{67C6C03D-C282-4983-8A18-7E26AA189C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E6F2D-FF57-4F38-BD03-29607A8F5CC3}"/>
              </a:ext>
            </a:extLst>
          </p:cNvPr>
          <p:cNvSpPr>
            <a:spLocks noGrp="1"/>
          </p:cNvSpPr>
          <p:nvPr>
            <p:ph type="sldNum" sz="quarter" idx="12"/>
          </p:nvPr>
        </p:nvSpPr>
        <p:spPr/>
        <p:txBody>
          <a:bodyPr/>
          <a:lstStyle/>
          <a:p>
            <a:fld id="{C18E0F9F-9B64-4710-9D82-193779441245}" type="slidenum">
              <a:rPr lang="en-US" smtClean="0"/>
              <a:t>‹#›</a:t>
            </a:fld>
            <a:endParaRPr lang="en-US"/>
          </a:p>
        </p:txBody>
      </p:sp>
    </p:spTree>
    <p:extLst>
      <p:ext uri="{BB962C8B-B14F-4D97-AF65-F5344CB8AC3E}">
        <p14:creationId xmlns:p14="http://schemas.microsoft.com/office/powerpoint/2010/main" val="3640676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rticleFirstPageView">
    <p:spTree>
      <p:nvGrpSpPr>
        <p:cNvPr id="1" name=""/>
        <p:cNvGrpSpPr/>
        <p:nvPr/>
      </p:nvGrpSpPr>
      <p:grpSpPr>
        <a:xfrm>
          <a:off x="0" y="0"/>
          <a:ext cx="0" cy="0"/>
          <a:chOff x="0" y="0"/>
          <a:chExt cx="0" cy="0"/>
        </a:xfrm>
      </p:grpSpPr>
      <p:sp>
        <p:nvSpPr>
          <p:cNvPr id="13" name="Line 13"/>
          <p:cNvSpPr>
            <a:spLocks noChangeShapeType="1"/>
          </p:cNvSpPr>
          <p:nvPr userDrawn="1"/>
        </p:nvSpPr>
        <p:spPr bwMode="auto">
          <a:xfrm>
            <a:off x="142876" y="6137087"/>
            <a:ext cx="8735218" cy="0"/>
          </a:xfrm>
          <a:prstGeom prst="line">
            <a:avLst/>
          </a:prstGeom>
          <a:noFill/>
          <a:ln w="6350">
            <a:solidFill>
              <a:schemeClr val="tx1"/>
            </a:solidFill>
            <a:round/>
            <a:headEnd/>
            <a:tailEnd/>
          </a:ln>
          <a:effectLst/>
        </p:spPr>
        <p:txBody>
          <a:bodyPr/>
          <a:lstStyle/>
          <a:p>
            <a:pPr>
              <a:defRPr/>
            </a:pPr>
            <a:endParaRPr lang="en-US">
              <a:latin typeface="Arial" pitchFamily="34" charset="0"/>
              <a:cs typeface="+mn-cs"/>
            </a:endParaRPr>
          </a:p>
        </p:txBody>
      </p:sp>
      <p:sp>
        <p:nvSpPr>
          <p:cNvPr id="3" name="Line 13"/>
          <p:cNvSpPr>
            <a:spLocks noChangeShapeType="1"/>
          </p:cNvSpPr>
          <p:nvPr userDrawn="1"/>
        </p:nvSpPr>
        <p:spPr bwMode="auto">
          <a:xfrm>
            <a:off x="142875" y="566928"/>
            <a:ext cx="8684418" cy="0"/>
          </a:xfrm>
          <a:prstGeom prst="line">
            <a:avLst/>
          </a:prstGeom>
          <a:noFill/>
          <a:ln w="6350">
            <a:solidFill>
              <a:schemeClr val="tx1"/>
            </a:solidFill>
            <a:round/>
            <a:headEnd/>
            <a:tailEnd/>
          </a:ln>
          <a:effectLst/>
        </p:spPr>
        <p:txBody>
          <a:bodyPr/>
          <a:lstStyle/>
          <a:p>
            <a:pPr>
              <a:defRPr/>
            </a:pPr>
            <a:endParaRPr lang="en-US">
              <a:latin typeface="Arial" pitchFamily="34" charset="0"/>
              <a:cs typeface="+mn-cs"/>
            </a:endParaRPr>
          </a:p>
        </p:txBody>
      </p:sp>
      <p:sp>
        <p:nvSpPr>
          <p:cNvPr id="7" name="TextBox 3"/>
          <p:cNvSpPr txBox="1"/>
          <p:nvPr userDrawn="1"/>
        </p:nvSpPr>
        <p:spPr>
          <a:xfrm>
            <a:off x="4690872" y="5605272"/>
            <a:ext cx="3933825" cy="415498"/>
          </a:xfrm>
          <a:prstGeom prst="rect">
            <a:avLst/>
          </a:prstGeom>
          <a:noFill/>
        </p:spPr>
        <p:txBody>
          <a:bodyPr wrap="square">
            <a:spAutoFit/>
          </a:bodyPr>
          <a:lstStyle>
            <a:lvl1pPr>
              <a:defRPr>
                <a:solidFill>
                  <a:schemeClr val="tx1"/>
                </a:solidFill>
                <a:latin typeface="Helvetica" charset="0"/>
                <a:cs typeface="Arial" pitchFamily="34" charset="0"/>
              </a:defRPr>
            </a:lvl1pPr>
            <a:lvl2pPr marL="742950" indent="-285750">
              <a:defRPr>
                <a:solidFill>
                  <a:schemeClr val="tx1"/>
                </a:solidFill>
                <a:latin typeface="Helvetica" charset="0"/>
                <a:cs typeface="Arial" pitchFamily="34" charset="0"/>
              </a:defRPr>
            </a:lvl2pPr>
            <a:lvl3pPr marL="1143000" indent="-228600">
              <a:defRPr>
                <a:solidFill>
                  <a:schemeClr val="tx1"/>
                </a:solidFill>
                <a:latin typeface="Helvetica" charset="0"/>
                <a:cs typeface="Arial" pitchFamily="34" charset="0"/>
              </a:defRPr>
            </a:lvl3pPr>
            <a:lvl4pPr marL="1600200" indent="-228600">
              <a:defRPr>
                <a:solidFill>
                  <a:schemeClr val="tx1"/>
                </a:solidFill>
                <a:latin typeface="Helvetica" charset="0"/>
                <a:cs typeface="Arial" pitchFamily="34" charset="0"/>
              </a:defRPr>
            </a:lvl4pPr>
            <a:lvl5pPr marL="2057400" indent="-228600">
              <a:defRPr>
                <a:solidFill>
                  <a:schemeClr val="tx1"/>
                </a:solidFill>
                <a:latin typeface="Helvetica" charset="0"/>
                <a:cs typeface="Arial" pitchFamily="34" charset="0"/>
              </a:defRPr>
            </a:lvl5pPr>
            <a:lvl6pPr marL="2514600" indent="-228600" fontAlgn="base">
              <a:spcBef>
                <a:spcPct val="0"/>
              </a:spcBef>
              <a:spcAft>
                <a:spcPct val="0"/>
              </a:spcAft>
              <a:defRPr>
                <a:solidFill>
                  <a:schemeClr val="tx1"/>
                </a:solidFill>
                <a:latin typeface="Helvetica" charset="0"/>
                <a:cs typeface="Arial" pitchFamily="34" charset="0"/>
              </a:defRPr>
            </a:lvl6pPr>
            <a:lvl7pPr marL="2971800" indent="-228600" fontAlgn="base">
              <a:spcBef>
                <a:spcPct val="0"/>
              </a:spcBef>
              <a:spcAft>
                <a:spcPct val="0"/>
              </a:spcAft>
              <a:defRPr>
                <a:solidFill>
                  <a:schemeClr val="tx1"/>
                </a:solidFill>
                <a:latin typeface="Helvetica" charset="0"/>
                <a:cs typeface="Arial" pitchFamily="34" charset="0"/>
              </a:defRPr>
            </a:lvl7pPr>
            <a:lvl8pPr marL="3429000" indent="-228600" fontAlgn="base">
              <a:spcBef>
                <a:spcPct val="0"/>
              </a:spcBef>
              <a:spcAft>
                <a:spcPct val="0"/>
              </a:spcAft>
              <a:defRPr>
                <a:solidFill>
                  <a:schemeClr val="tx1"/>
                </a:solidFill>
                <a:latin typeface="Helvetica" charset="0"/>
                <a:cs typeface="Arial" pitchFamily="34" charset="0"/>
              </a:defRPr>
            </a:lvl8pPr>
            <a:lvl9pPr marL="3886200" indent="-228600" fontAlgn="base">
              <a:spcBef>
                <a:spcPct val="0"/>
              </a:spcBef>
              <a:spcAft>
                <a:spcPct val="0"/>
              </a:spcAft>
              <a:defRPr>
                <a:solidFill>
                  <a:schemeClr val="tx1"/>
                </a:solidFill>
                <a:latin typeface="Helvetica" charset="0"/>
                <a:cs typeface="Arial" pitchFamily="34" charset="0"/>
              </a:defRPr>
            </a:lvl9pPr>
          </a:lstStyle>
          <a:p>
            <a:pPr algn="l"/>
            <a:r>
              <a:rPr lang="en-US" sz="1050" dirty="0">
                <a:latin typeface="Helvetica Light"/>
                <a:ea typeface="Helvetica Light"/>
                <a:cs typeface="Helvetica Light"/>
              </a:rPr>
              <a:t>Available at jama.com</a:t>
            </a:r>
            <a:r>
              <a:rPr lang="en-US" sz="1050" baseline="0" dirty="0">
                <a:latin typeface="Helvetica Light"/>
                <a:ea typeface="Helvetica Light"/>
                <a:cs typeface="Helvetica Light"/>
              </a:rPr>
              <a:t> </a:t>
            </a:r>
            <a:r>
              <a:rPr lang="en-US" sz="1050" dirty="0">
                <a:latin typeface="Helvetica Light"/>
                <a:ea typeface="Helvetica Light"/>
                <a:cs typeface="Helvetica Light"/>
              </a:rPr>
              <a:t>and on</a:t>
            </a:r>
            <a:r>
              <a:rPr lang="en-US" sz="1050" baseline="0" dirty="0">
                <a:latin typeface="Helvetica Light"/>
                <a:ea typeface="Helvetica Light"/>
                <a:cs typeface="Helvetica Light"/>
              </a:rPr>
              <a:t> The JAMA Network Reader at </a:t>
            </a:r>
            <a:r>
              <a:rPr lang="en-US" sz="1050" dirty="0">
                <a:latin typeface="Helvetica Light"/>
                <a:ea typeface="Helvetica Light"/>
                <a:cs typeface="Helvetica Light"/>
              </a:rPr>
              <a:t>mobile.jamanetwork.com</a:t>
            </a:r>
          </a:p>
        </p:txBody>
      </p:sp>
      <p:sp>
        <p:nvSpPr>
          <p:cNvPr id="8" name="Rectangle 4"/>
          <p:cNvSpPr/>
          <p:nvPr userDrawn="1"/>
        </p:nvSpPr>
        <p:spPr>
          <a:xfrm>
            <a:off x="265906" y="406407"/>
            <a:ext cx="4140200" cy="5927717"/>
          </a:xfrm>
          <a:prstGeom prst="rect">
            <a:avLst/>
          </a:prstGeom>
          <a:solidFill>
            <a:schemeClr val="bg1"/>
          </a:solidFill>
          <a:ln>
            <a:solidFill>
              <a:schemeClr val="tx1"/>
            </a:solidFill>
          </a:ln>
          <a:effectLst>
            <a:glow rad="127000">
              <a:schemeClr val="accent5">
                <a:satMod val="175000"/>
                <a:alpha val="9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0872" y="210312"/>
            <a:ext cx="1412748" cy="23970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0872" y="841248"/>
            <a:ext cx="4210808" cy="878395"/>
          </a:xfrm>
          <a:prstGeom prst="rect">
            <a:avLst/>
          </a:prstGeom>
        </p:spPr>
      </p:pic>
    </p:spTree>
    <p:extLst>
      <p:ext uri="{BB962C8B-B14F-4D97-AF65-F5344CB8AC3E}">
        <p14:creationId xmlns:p14="http://schemas.microsoft.com/office/powerpoint/2010/main" val="64620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2750-AF0B-4CC7-86DE-190F1065A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085B6-6F2D-4DE5-AE87-18E8089AA4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4F002-C9A1-4149-8C41-73BEDA4BB56E}"/>
              </a:ext>
            </a:extLst>
          </p:cNvPr>
          <p:cNvSpPr>
            <a:spLocks noGrp="1"/>
          </p:cNvSpPr>
          <p:nvPr>
            <p:ph type="dt" sz="half" idx="10"/>
          </p:nvPr>
        </p:nvSpPr>
        <p:spPr/>
        <p:txBody>
          <a:bodyPr/>
          <a:lstStyle/>
          <a:p>
            <a:fld id="{7CE05C15-1801-4526-B296-6399E94D7363}" type="datetimeFigureOut">
              <a:rPr lang="en-US" smtClean="0"/>
              <a:t>4/9/2018</a:t>
            </a:fld>
            <a:endParaRPr lang="en-US"/>
          </a:p>
        </p:txBody>
      </p:sp>
      <p:sp>
        <p:nvSpPr>
          <p:cNvPr id="5" name="Footer Placeholder 4">
            <a:extLst>
              <a:ext uri="{FF2B5EF4-FFF2-40B4-BE49-F238E27FC236}">
                <a16:creationId xmlns:a16="http://schemas.microsoft.com/office/drawing/2014/main" id="{BD26D6D1-A34C-404C-A4EA-76C521BAA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E1DED-FF5C-458C-B3A5-53523958C64A}"/>
              </a:ext>
            </a:extLst>
          </p:cNvPr>
          <p:cNvSpPr>
            <a:spLocks noGrp="1"/>
          </p:cNvSpPr>
          <p:nvPr>
            <p:ph type="sldNum" sz="quarter" idx="12"/>
          </p:nvPr>
        </p:nvSpPr>
        <p:spPr/>
        <p:txBody>
          <a:bodyPr/>
          <a:lstStyle/>
          <a:p>
            <a:fld id="{C18E0F9F-9B64-4710-9D82-193779441245}" type="slidenum">
              <a:rPr lang="en-US" smtClean="0"/>
              <a:t>‹#›</a:t>
            </a:fld>
            <a:endParaRPr lang="en-US"/>
          </a:p>
        </p:txBody>
      </p:sp>
    </p:spTree>
    <p:extLst>
      <p:ext uri="{BB962C8B-B14F-4D97-AF65-F5344CB8AC3E}">
        <p14:creationId xmlns:p14="http://schemas.microsoft.com/office/powerpoint/2010/main" val="337096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0FC9-4EF0-4C2F-AA9F-8C9AC4BDB90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5100008-CAC2-496F-9714-31503F2CE45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15189C-7842-4125-8B07-C8705460EDE8}"/>
              </a:ext>
            </a:extLst>
          </p:cNvPr>
          <p:cNvSpPr>
            <a:spLocks noGrp="1"/>
          </p:cNvSpPr>
          <p:nvPr>
            <p:ph type="dt" sz="half" idx="10"/>
          </p:nvPr>
        </p:nvSpPr>
        <p:spPr/>
        <p:txBody>
          <a:bodyPr/>
          <a:lstStyle/>
          <a:p>
            <a:fld id="{7CE05C15-1801-4526-B296-6399E94D7363}" type="datetimeFigureOut">
              <a:rPr lang="en-US" smtClean="0"/>
              <a:t>4/9/2018</a:t>
            </a:fld>
            <a:endParaRPr lang="en-US"/>
          </a:p>
        </p:txBody>
      </p:sp>
      <p:sp>
        <p:nvSpPr>
          <p:cNvPr id="5" name="Footer Placeholder 4">
            <a:extLst>
              <a:ext uri="{FF2B5EF4-FFF2-40B4-BE49-F238E27FC236}">
                <a16:creationId xmlns:a16="http://schemas.microsoft.com/office/drawing/2014/main" id="{421A5478-63C1-4C61-8D75-FA2F22A1B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4A9D8-FBA6-4C85-9CBA-C3418CCCB808}"/>
              </a:ext>
            </a:extLst>
          </p:cNvPr>
          <p:cNvSpPr>
            <a:spLocks noGrp="1"/>
          </p:cNvSpPr>
          <p:nvPr>
            <p:ph type="sldNum" sz="quarter" idx="12"/>
          </p:nvPr>
        </p:nvSpPr>
        <p:spPr/>
        <p:txBody>
          <a:bodyPr/>
          <a:lstStyle/>
          <a:p>
            <a:fld id="{C18E0F9F-9B64-4710-9D82-193779441245}" type="slidenum">
              <a:rPr lang="en-US" smtClean="0"/>
              <a:t>‹#›</a:t>
            </a:fld>
            <a:endParaRPr lang="en-US"/>
          </a:p>
        </p:txBody>
      </p:sp>
    </p:spTree>
    <p:extLst>
      <p:ext uri="{BB962C8B-B14F-4D97-AF65-F5344CB8AC3E}">
        <p14:creationId xmlns:p14="http://schemas.microsoft.com/office/powerpoint/2010/main" val="40475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27A4-DCA5-4B4E-9E3E-5CA1A208E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3D048-79F5-4DA5-808C-2441650FB1D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E5E4CB-FE5D-4DFB-AA41-15B3E0CDE1A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55ED0C-A5DD-4F1D-B814-5CD4CDB7110F}"/>
              </a:ext>
            </a:extLst>
          </p:cNvPr>
          <p:cNvSpPr>
            <a:spLocks noGrp="1"/>
          </p:cNvSpPr>
          <p:nvPr>
            <p:ph type="dt" sz="half" idx="10"/>
          </p:nvPr>
        </p:nvSpPr>
        <p:spPr/>
        <p:txBody>
          <a:bodyPr/>
          <a:lstStyle/>
          <a:p>
            <a:fld id="{7CE05C15-1801-4526-B296-6399E94D7363}" type="datetimeFigureOut">
              <a:rPr lang="en-US" smtClean="0"/>
              <a:t>4/9/2018</a:t>
            </a:fld>
            <a:endParaRPr lang="en-US"/>
          </a:p>
        </p:txBody>
      </p:sp>
      <p:sp>
        <p:nvSpPr>
          <p:cNvPr id="6" name="Footer Placeholder 5">
            <a:extLst>
              <a:ext uri="{FF2B5EF4-FFF2-40B4-BE49-F238E27FC236}">
                <a16:creationId xmlns:a16="http://schemas.microsoft.com/office/drawing/2014/main" id="{F99A3C2F-047D-4FDF-9449-4AE902724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2A508-9A3E-40D6-96C8-4D2FF4E40F57}"/>
              </a:ext>
            </a:extLst>
          </p:cNvPr>
          <p:cNvSpPr>
            <a:spLocks noGrp="1"/>
          </p:cNvSpPr>
          <p:nvPr>
            <p:ph type="sldNum" sz="quarter" idx="12"/>
          </p:nvPr>
        </p:nvSpPr>
        <p:spPr/>
        <p:txBody>
          <a:bodyPr/>
          <a:lstStyle/>
          <a:p>
            <a:fld id="{C18E0F9F-9B64-4710-9D82-193779441245}" type="slidenum">
              <a:rPr lang="en-US" smtClean="0"/>
              <a:t>‹#›</a:t>
            </a:fld>
            <a:endParaRPr lang="en-US"/>
          </a:p>
        </p:txBody>
      </p:sp>
    </p:spTree>
    <p:extLst>
      <p:ext uri="{BB962C8B-B14F-4D97-AF65-F5344CB8AC3E}">
        <p14:creationId xmlns:p14="http://schemas.microsoft.com/office/powerpoint/2010/main" val="335899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83E1-59BC-4457-B4BF-BB140041369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BB609D-5FCA-41C4-B471-54090F84A6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9E8F3E3-61B6-4337-9875-051F1FF6880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F5E73C-2398-433E-AE12-7096CAF3216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3B8A1FB-9F07-4C0B-A24F-1ABC404F3FD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1601FF-4244-493E-B2E4-55CFB6777E76}"/>
              </a:ext>
            </a:extLst>
          </p:cNvPr>
          <p:cNvSpPr>
            <a:spLocks noGrp="1"/>
          </p:cNvSpPr>
          <p:nvPr>
            <p:ph type="dt" sz="half" idx="10"/>
          </p:nvPr>
        </p:nvSpPr>
        <p:spPr/>
        <p:txBody>
          <a:bodyPr/>
          <a:lstStyle/>
          <a:p>
            <a:fld id="{7CE05C15-1801-4526-B296-6399E94D7363}" type="datetimeFigureOut">
              <a:rPr lang="en-US" smtClean="0"/>
              <a:t>4/9/2018</a:t>
            </a:fld>
            <a:endParaRPr lang="en-US"/>
          </a:p>
        </p:txBody>
      </p:sp>
      <p:sp>
        <p:nvSpPr>
          <p:cNvPr id="8" name="Footer Placeholder 7">
            <a:extLst>
              <a:ext uri="{FF2B5EF4-FFF2-40B4-BE49-F238E27FC236}">
                <a16:creationId xmlns:a16="http://schemas.microsoft.com/office/drawing/2014/main" id="{F93E9944-A4E1-4BA0-8286-5B0E32AD35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1B8EFC-B54D-4898-8B0C-AD00B6338CFD}"/>
              </a:ext>
            </a:extLst>
          </p:cNvPr>
          <p:cNvSpPr>
            <a:spLocks noGrp="1"/>
          </p:cNvSpPr>
          <p:nvPr>
            <p:ph type="sldNum" sz="quarter" idx="12"/>
          </p:nvPr>
        </p:nvSpPr>
        <p:spPr/>
        <p:txBody>
          <a:bodyPr/>
          <a:lstStyle/>
          <a:p>
            <a:fld id="{C18E0F9F-9B64-4710-9D82-193779441245}" type="slidenum">
              <a:rPr lang="en-US" smtClean="0"/>
              <a:t>‹#›</a:t>
            </a:fld>
            <a:endParaRPr lang="en-US"/>
          </a:p>
        </p:txBody>
      </p:sp>
    </p:spTree>
    <p:extLst>
      <p:ext uri="{BB962C8B-B14F-4D97-AF65-F5344CB8AC3E}">
        <p14:creationId xmlns:p14="http://schemas.microsoft.com/office/powerpoint/2010/main" val="32961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9320-5252-4C75-B745-B5C6C499A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334A8A-3FF3-405F-85E8-E2E5F1A6DE1A}"/>
              </a:ext>
            </a:extLst>
          </p:cNvPr>
          <p:cNvSpPr>
            <a:spLocks noGrp="1"/>
          </p:cNvSpPr>
          <p:nvPr>
            <p:ph type="dt" sz="half" idx="10"/>
          </p:nvPr>
        </p:nvSpPr>
        <p:spPr/>
        <p:txBody>
          <a:bodyPr/>
          <a:lstStyle/>
          <a:p>
            <a:fld id="{7CE05C15-1801-4526-B296-6399E94D7363}" type="datetimeFigureOut">
              <a:rPr lang="en-US" smtClean="0"/>
              <a:t>4/9/2018</a:t>
            </a:fld>
            <a:endParaRPr lang="en-US"/>
          </a:p>
        </p:txBody>
      </p:sp>
      <p:sp>
        <p:nvSpPr>
          <p:cNvPr id="4" name="Footer Placeholder 3">
            <a:extLst>
              <a:ext uri="{FF2B5EF4-FFF2-40B4-BE49-F238E27FC236}">
                <a16:creationId xmlns:a16="http://schemas.microsoft.com/office/drawing/2014/main" id="{8F48A352-4C3E-4E70-90B0-AAAA56BA2C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F90F65-1FA4-47D1-8701-2AFAECBB5177}"/>
              </a:ext>
            </a:extLst>
          </p:cNvPr>
          <p:cNvSpPr>
            <a:spLocks noGrp="1"/>
          </p:cNvSpPr>
          <p:nvPr>
            <p:ph type="sldNum" sz="quarter" idx="12"/>
          </p:nvPr>
        </p:nvSpPr>
        <p:spPr/>
        <p:txBody>
          <a:bodyPr/>
          <a:lstStyle/>
          <a:p>
            <a:fld id="{C18E0F9F-9B64-4710-9D82-193779441245}" type="slidenum">
              <a:rPr lang="en-US" smtClean="0"/>
              <a:t>‹#›</a:t>
            </a:fld>
            <a:endParaRPr lang="en-US"/>
          </a:p>
        </p:txBody>
      </p:sp>
    </p:spTree>
    <p:extLst>
      <p:ext uri="{BB962C8B-B14F-4D97-AF65-F5344CB8AC3E}">
        <p14:creationId xmlns:p14="http://schemas.microsoft.com/office/powerpoint/2010/main" val="355355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F54F0-AC58-44D0-9519-9646C9700322}"/>
              </a:ext>
            </a:extLst>
          </p:cNvPr>
          <p:cNvSpPr>
            <a:spLocks noGrp="1"/>
          </p:cNvSpPr>
          <p:nvPr>
            <p:ph type="dt" sz="half" idx="10"/>
          </p:nvPr>
        </p:nvSpPr>
        <p:spPr/>
        <p:txBody>
          <a:bodyPr/>
          <a:lstStyle/>
          <a:p>
            <a:fld id="{7CE05C15-1801-4526-B296-6399E94D7363}" type="datetimeFigureOut">
              <a:rPr lang="en-US" smtClean="0"/>
              <a:t>4/9/2018</a:t>
            </a:fld>
            <a:endParaRPr lang="en-US"/>
          </a:p>
        </p:txBody>
      </p:sp>
      <p:sp>
        <p:nvSpPr>
          <p:cNvPr id="3" name="Footer Placeholder 2">
            <a:extLst>
              <a:ext uri="{FF2B5EF4-FFF2-40B4-BE49-F238E27FC236}">
                <a16:creationId xmlns:a16="http://schemas.microsoft.com/office/drawing/2014/main" id="{AC8A9280-ECEA-4052-9842-0899650FB8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FDCBEB-5FB4-404D-93B1-0B41CD3CBBFF}"/>
              </a:ext>
            </a:extLst>
          </p:cNvPr>
          <p:cNvSpPr>
            <a:spLocks noGrp="1"/>
          </p:cNvSpPr>
          <p:nvPr>
            <p:ph type="sldNum" sz="quarter" idx="12"/>
          </p:nvPr>
        </p:nvSpPr>
        <p:spPr/>
        <p:txBody>
          <a:bodyPr/>
          <a:lstStyle/>
          <a:p>
            <a:fld id="{C18E0F9F-9B64-4710-9D82-193779441245}" type="slidenum">
              <a:rPr lang="en-US" smtClean="0"/>
              <a:t>‹#›</a:t>
            </a:fld>
            <a:endParaRPr lang="en-US"/>
          </a:p>
        </p:txBody>
      </p:sp>
    </p:spTree>
    <p:extLst>
      <p:ext uri="{BB962C8B-B14F-4D97-AF65-F5344CB8AC3E}">
        <p14:creationId xmlns:p14="http://schemas.microsoft.com/office/powerpoint/2010/main" val="225313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29-7CEA-4219-A5FD-1F19638F6CE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CF3DFD-B979-4B1B-A925-C2E020451B8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7D9F15-B54C-44AF-B4A3-BC748B4E2B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169B595-1004-4772-86EB-A2C04D0A27CF}"/>
              </a:ext>
            </a:extLst>
          </p:cNvPr>
          <p:cNvSpPr>
            <a:spLocks noGrp="1"/>
          </p:cNvSpPr>
          <p:nvPr>
            <p:ph type="dt" sz="half" idx="10"/>
          </p:nvPr>
        </p:nvSpPr>
        <p:spPr/>
        <p:txBody>
          <a:bodyPr/>
          <a:lstStyle/>
          <a:p>
            <a:fld id="{7CE05C15-1801-4526-B296-6399E94D7363}" type="datetimeFigureOut">
              <a:rPr lang="en-US" smtClean="0"/>
              <a:t>4/9/2018</a:t>
            </a:fld>
            <a:endParaRPr lang="en-US"/>
          </a:p>
        </p:txBody>
      </p:sp>
      <p:sp>
        <p:nvSpPr>
          <p:cNvPr id="6" name="Footer Placeholder 5">
            <a:extLst>
              <a:ext uri="{FF2B5EF4-FFF2-40B4-BE49-F238E27FC236}">
                <a16:creationId xmlns:a16="http://schemas.microsoft.com/office/drawing/2014/main" id="{2ECE7E8A-EE0E-4E4C-87F7-51137823B2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A7C1B-39CE-4B6E-8E4A-1BAC036C88DB}"/>
              </a:ext>
            </a:extLst>
          </p:cNvPr>
          <p:cNvSpPr>
            <a:spLocks noGrp="1"/>
          </p:cNvSpPr>
          <p:nvPr>
            <p:ph type="sldNum" sz="quarter" idx="12"/>
          </p:nvPr>
        </p:nvSpPr>
        <p:spPr/>
        <p:txBody>
          <a:bodyPr/>
          <a:lstStyle/>
          <a:p>
            <a:fld id="{C18E0F9F-9B64-4710-9D82-193779441245}" type="slidenum">
              <a:rPr lang="en-US" smtClean="0"/>
              <a:t>‹#›</a:t>
            </a:fld>
            <a:endParaRPr lang="en-US"/>
          </a:p>
        </p:txBody>
      </p:sp>
    </p:spTree>
    <p:extLst>
      <p:ext uri="{BB962C8B-B14F-4D97-AF65-F5344CB8AC3E}">
        <p14:creationId xmlns:p14="http://schemas.microsoft.com/office/powerpoint/2010/main" val="319722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4ABF-6F9D-4756-BEEB-F6DFA963C24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61E83C1-58E5-4DF6-BC62-3EEF32FEC7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FE311AC-8765-4CF7-A292-337FF33710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C47D5F8-B13D-40FC-AD35-A9DC9F4C9941}"/>
              </a:ext>
            </a:extLst>
          </p:cNvPr>
          <p:cNvSpPr>
            <a:spLocks noGrp="1"/>
          </p:cNvSpPr>
          <p:nvPr>
            <p:ph type="dt" sz="half" idx="10"/>
          </p:nvPr>
        </p:nvSpPr>
        <p:spPr/>
        <p:txBody>
          <a:bodyPr/>
          <a:lstStyle/>
          <a:p>
            <a:fld id="{7CE05C15-1801-4526-B296-6399E94D7363}" type="datetimeFigureOut">
              <a:rPr lang="en-US" smtClean="0"/>
              <a:t>4/9/2018</a:t>
            </a:fld>
            <a:endParaRPr lang="en-US"/>
          </a:p>
        </p:txBody>
      </p:sp>
      <p:sp>
        <p:nvSpPr>
          <p:cNvPr id="6" name="Footer Placeholder 5">
            <a:extLst>
              <a:ext uri="{FF2B5EF4-FFF2-40B4-BE49-F238E27FC236}">
                <a16:creationId xmlns:a16="http://schemas.microsoft.com/office/drawing/2014/main" id="{FCFEB1B8-1F80-44F4-94E7-677FE5DA6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3B9AE-1218-430E-AB2D-7273CFD81574}"/>
              </a:ext>
            </a:extLst>
          </p:cNvPr>
          <p:cNvSpPr>
            <a:spLocks noGrp="1"/>
          </p:cNvSpPr>
          <p:nvPr>
            <p:ph type="sldNum" sz="quarter" idx="12"/>
          </p:nvPr>
        </p:nvSpPr>
        <p:spPr/>
        <p:txBody>
          <a:bodyPr/>
          <a:lstStyle/>
          <a:p>
            <a:fld id="{C18E0F9F-9B64-4710-9D82-193779441245}" type="slidenum">
              <a:rPr lang="en-US" smtClean="0"/>
              <a:t>‹#›</a:t>
            </a:fld>
            <a:endParaRPr lang="en-US"/>
          </a:p>
        </p:txBody>
      </p:sp>
    </p:spTree>
    <p:extLst>
      <p:ext uri="{BB962C8B-B14F-4D97-AF65-F5344CB8AC3E}">
        <p14:creationId xmlns:p14="http://schemas.microsoft.com/office/powerpoint/2010/main" val="321620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F5F2A-6CB2-45C7-A994-0CBA4EC0D2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1C045D-47DA-42D0-95DC-CAC135B630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2747C-1A27-496D-A0D0-2DE868E286A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E05C15-1801-4526-B296-6399E94D7363}" type="datetimeFigureOut">
              <a:rPr lang="en-US" smtClean="0"/>
              <a:t>4/9/2018</a:t>
            </a:fld>
            <a:endParaRPr lang="en-US"/>
          </a:p>
        </p:txBody>
      </p:sp>
      <p:sp>
        <p:nvSpPr>
          <p:cNvPr id="5" name="Footer Placeholder 4">
            <a:extLst>
              <a:ext uri="{FF2B5EF4-FFF2-40B4-BE49-F238E27FC236}">
                <a16:creationId xmlns:a16="http://schemas.microsoft.com/office/drawing/2014/main" id="{F0904189-89EF-4BFA-8F62-F85310985F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7C6646-4559-438C-963A-AD40EB3A584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8E0F9F-9B64-4710-9D82-193779441245}" type="slidenum">
              <a:rPr lang="en-US" smtClean="0"/>
              <a:t>‹#›</a:t>
            </a:fld>
            <a:endParaRPr lang="en-US"/>
          </a:p>
        </p:txBody>
      </p:sp>
    </p:spTree>
    <p:extLst>
      <p:ext uri="{BB962C8B-B14F-4D97-AF65-F5344CB8AC3E}">
        <p14:creationId xmlns:p14="http://schemas.microsoft.com/office/powerpoint/2010/main" val="3494609684"/>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756054-ABCA-46C6-AE37-9D39E140164A}"/>
              </a:ext>
            </a:extLst>
          </p:cNvPr>
          <p:cNvPicPr>
            <a:picLocks noChangeAspect="1"/>
          </p:cNvPicPr>
          <p:nvPr/>
        </p:nvPicPr>
        <p:blipFill rotWithShape="1">
          <a:blip r:embed="rId3"/>
          <a:srcRect b="17941"/>
          <a:stretch/>
        </p:blipFill>
        <p:spPr>
          <a:xfrm>
            <a:off x="1" y="1"/>
            <a:ext cx="4825283" cy="2237172"/>
          </a:xfrm>
          <a:prstGeom prst="rect">
            <a:avLst/>
          </a:prstGeom>
        </p:spPr>
      </p:pic>
      <p:sp>
        <p:nvSpPr>
          <p:cNvPr id="2" name="Title 1">
            <a:extLst>
              <a:ext uri="{FF2B5EF4-FFF2-40B4-BE49-F238E27FC236}">
                <a16:creationId xmlns:a16="http://schemas.microsoft.com/office/drawing/2014/main" id="{E44D8B45-089F-4C11-B836-2804FF113AAF}"/>
              </a:ext>
            </a:extLst>
          </p:cNvPr>
          <p:cNvSpPr>
            <a:spLocks noGrp="1"/>
          </p:cNvSpPr>
          <p:nvPr>
            <p:ph type="ctrTitle"/>
          </p:nvPr>
        </p:nvSpPr>
        <p:spPr>
          <a:xfrm>
            <a:off x="561410" y="2388093"/>
            <a:ext cx="8176103" cy="2537414"/>
          </a:xfrm>
          <a:noFill/>
        </p:spPr>
        <p:txBody>
          <a:bodyPr>
            <a:normAutofit/>
          </a:bodyPr>
          <a:lstStyle/>
          <a:p>
            <a:r>
              <a:rPr lang="en-US" b="1" dirty="0"/>
              <a:t>What is the Value of Home Glucose Monitoring?</a:t>
            </a:r>
            <a:br>
              <a:rPr lang="en-US" b="1" dirty="0"/>
            </a:br>
            <a:endParaRPr lang="en-US" b="1" dirty="0"/>
          </a:p>
        </p:txBody>
      </p:sp>
      <p:sp>
        <p:nvSpPr>
          <p:cNvPr id="3" name="Subtitle 2">
            <a:extLst>
              <a:ext uri="{FF2B5EF4-FFF2-40B4-BE49-F238E27FC236}">
                <a16:creationId xmlns:a16="http://schemas.microsoft.com/office/drawing/2014/main" id="{4B3B6CE0-AC7C-4607-AB2D-C1F0AE6FE0B9}"/>
              </a:ext>
            </a:extLst>
          </p:cNvPr>
          <p:cNvSpPr>
            <a:spLocks noGrp="1"/>
          </p:cNvSpPr>
          <p:nvPr>
            <p:ph type="subTitle" idx="1"/>
          </p:nvPr>
        </p:nvSpPr>
        <p:spPr>
          <a:xfrm>
            <a:off x="561409" y="4620828"/>
            <a:ext cx="8176103" cy="1276119"/>
          </a:xfrm>
          <a:noFill/>
        </p:spPr>
        <p:txBody>
          <a:bodyPr>
            <a:normAutofit fontScale="77500" lnSpcReduction="20000"/>
          </a:bodyPr>
          <a:lstStyle/>
          <a:p>
            <a:pPr>
              <a:lnSpc>
                <a:spcPct val="70000"/>
              </a:lnSpc>
            </a:pPr>
            <a:r>
              <a:rPr lang="en-US" sz="2400" dirty="0"/>
              <a:t>Katrina Donahue, MD, MPH</a:t>
            </a:r>
          </a:p>
          <a:p>
            <a:pPr>
              <a:lnSpc>
                <a:spcPct val="70000"/>
              </a:lnSpc>
            </a:pPr>
            <a:r>
              <a:rPr lang="en-US" sz="2400" dirty="0"/>
              <a:t>Professor, UNC –Chapel Hill Department of Family Medicine</a:t>
            </a:r>
          </a:p>
          <a:p>
            <a:pPr>
              <a:lnSpc>
                <a:spcPct val="70000"/>
              </a:lnSpc>
            </a:pPr>
            <a:r>
              <a:rPr lang="en-US" sz="2400" dirty="0"/>
              <a:t>UNC Family Medicine Alumni Weekend</a:t>
            </a:r>
          </a:p>
          <a:p>
            <a:pPr>
              <a:lnSpc>
                <a:spcPct val="70000"/>
              </a:lnSpc>
            </a:pPr>
            <a:r>
              <a:rPr lang="en-US" sz="2400" dirty="0"/>
              <a:t>Innovation in Chronic Disease Prevention &amp; Management</a:t>
            </a:r>
          </a:p>
          <a:p>
            <a:pPr>
              <a:lnSpc>
                <a:spcPct val="70000"/>
              </a:lnSpc>
            </a:pPr>
            <a:r>
              <a:rPr lang="en-US" sz="2400" dirty="0"/>
              <a:t>April 13, 2018</a:t>
            </a:r>
          </a:p>
        </p:txBody>
      </p:sp>
    </p:spTree>
    <p:extLst>
      <p:ext uri="{BB962C8B-B14F-4D97-AF65-F5344CB8AC3E}">
        <p14:creationId xmlns:p14="http://schemas.microsoft.com/office/powerpoint/2010/main" val="3939018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57200" y="1447801"/>
            <a:ext cx="7620000" cy="46783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4"/>
            <a:endParaRPr lang="en-US" dirty="0"/>
          </a:p>
        </p:txBody>
      </p:sp>
      <p:grpSp>
        <p:nvGrpSpPr>
          <p:cNvPr id="11" name="Group 10"/>
          <p:cNvGrpSpPr/>
          <p:nvPr/>
        </p:nvGrpSpPr>
        <p:grpSpPr>
          <a:xfrm>
            <a:off x="298573" y="209862"/>
            <a:ext cx="8616827" cy="1030301"/>
            <a:chOff x="381000" y="304800"/>
            <a:chExt cx="8534400" cy="838200"/>
          </a:xfrm>
        </p:grpSpPr>
        <p:sp>
          <p:nvSpPr>
            <p:cNvPr id="15" name="Rectangle 5" hidden="1"/>
            <p:cNvSpPr>
              <a:spLocks noChangeArrowheads="1"/>
            </p:cNvSpPr>
            <p:nvPr/>
          </p:nvSpPr>
          <p:spPr bwMode="auto">
            <a:xfrm>
              <a:off x="381000" y="304800"/>
              <a:ext cx="1143000" cy="838200"/>
            </a:xfrm>
            <a:prstGeom prst="rect">
              <a:avLst/>
            </a:prstGeom>
            <a:solidFill>
              <a:srgbClr val="FFFFFF"/>
            </a:solidFill>
            <a:ln>
              <a:noFill/>
            </a:ln>
            <a:effectLst/>
            <a:extLst>
              <a:ext uri="{91240B29-F687-4f45-9708-019B960494DF}">
                <a14:hiddenLine xmlns="" xmlns:a14="http://schemas.microsoft.com/office/drawing/2010/main" w="9525" algn="ctr">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Rectangle 10"/>
            <p:cNvSpPr>
              <a:spLocks noChangeArrowheads="1"/>
            </p:cNvSpPr>
            <p:nvPr userDrawn="1"/>
          </p:nvSpPr>
          <p:spPr bwMode="auto">
            <a:xfrm>
              <a:off x="381000" y="304800"/>
              <a:ext cx="8534400" cy="546277"/>
            </a:xfrm>
            <a:prstGeom prst="rect">
              <a:avLst/>
            </a:prstGeom>
            <a:noFill/>
            <a:ln w="38100" algn="in">
              <a:noFill/>
              <a:miter lim="800000"/>
              <a:headEnd/>
              <a:tailEnd/>
            </a:ln>
            <a:effectLst/>
            <a:extLs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en-US" sz="3200" b="1" dirty="0"/>
                <a:t>Stakeholders</a:t>
              </a:r>
              <a:endParaRPr lang="en-US" b="1" dirty="0"/>
            </a:p>
          </p:txBody>
        </p:sp>
      </p:grpSp>
      <p:sp>
        <p:nvSpPr>
          <p:cNvPr id="20" name="Rectangle 19"/>
          <p:cNvSpPr/>
          <p:nvPr/>
        </p:nvSpPr>
        <p:spPr>
          <a:xfrm>
            <a:off x="298573" y="914400"/>
            <a:ext cx="86106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00402" y="2514600"/>
            <a:ext cx="3076575" cy="2515603"/>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rgbClr val="FFC000"/>
                </a:solidFill>
              </a:rPr>
              <a:t>THE MONITOR TRIAL</a:t>
            </a:r>
          </a:p>
          <a:p>
            <a:pPr algn="ctr"/>
            <a:r>
              <a:rPr lang="en-US" sz="1600" dirty="0">
                <a:solidFill>
                  <a:schemeClr val="bg1"/>
                </a:solidFill>
              </a:rPr>
              <a:t>Stakeholder Engagement Leader</a:t>
            </a:r>
          </a:p>
        </p:txBody>
      </p:sp>
      <p:sp>
        <p:nvSpPr>
          <p:cNvPr id="17" name="Oval 16"/>
          <p:cNvSpPr/>
          <p:nvPr/>
        </p:nvSpPr>
        <p:spPr>
          <a:xfrm>
            <a:off x="1691410" y="1143001"/>
            <a:ext cx="2728191" cy="1143001"/>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NC Diabetes Advisory Council</a:t>
            </a:r>
          </a:p>
        </p:txBody>
      </p:sp>
      <p:sp>
        <p:nvSpPr>
          <p:cNvPr id="32" name="Oval 31"/>
          <p:cNvSpPr/>
          <p:nvPr/>
        </p:nvSpPr>
        <p:spPr>
          <a:xfrm>
            <a:off x="4876799" y="1163054"/>
            <a:ext cx="2671763" cy="1231221"/>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UNC Family Medicine Patient Advisory Board</a:t>
            </a:r>
          </a:p>
        </p:txBody>
      </p:sp>
      <p:sp>
        <p:nvSpPr>
          <p:cNvPr id="33" name="Oval 32"/>
          <p:cNvSpPr/>
          <p:nvPr/>
        </p:nvSpPr>
        <p:spPr>
          <a:xfrm>
            <a:off x="6248401" y="2382255"/>
            <a:ext cx="2543175" cy="1122947"/>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UNC Diabetes Care Center Patient Registry</a:t>
            </a:r>
          </a:p>
        </p:txBody>
      </p:sp>
      <p:sp>
        <p:nvSpPr>
          <p:cNvPr id="34" name="Oval 33"/>
          <p:cNvSpPr/>
          <p:nvPr/>
        </p:nvSpPr>
        <p:spPr>
          <a:xfrm>
            <a:off x="504826" y="2382256"/>
            <a:ext cx="2647951" cy="1122947"/>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UNC Physicians Network</a:t>
            </a:r>
          </a:p>
        </p:txBody>
      </p:sp>
      <p:sp>
        <p:nvSpPr>
          <p:cNvPr id="35" name="Oval 34"/>
          <p:cNvSpPr/>
          <p:nvPr/>
        </p:nvSpPr>
        <p:spPr>
          <a:xfrm>
            <a:off x="533401" y="3830056"/>
            <a:ext cx="2647951" cy="1122947"/>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Greensboro Community Advisory Board</a:t>
            </a:r>
          </a:p>
        </p:txBody>
      </p:sp>
      <p:sp>
        <p:nvSpPr>
          <p:cNvPr id="36" name="Oval 35"/>
          <p:cNvSpPr/>
          <p:nvPr/>
        </p:nvSpPr>
        <p:spPr>
          <a:xfrm>
            <a:off x="6276975" y="3830055"/>
            <a:ext cx="2543175" cy="1122947"/>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American Diabetes Association</a:t>
            </a:r>
          </a:p>
        </p:txBody>
      </p:sp>
      <p:sp>
        <p:nvSpPr>
          <p:cNvPr id="37" name="Oval 36"/>
          <p:cNvSpPr/>
          <p:nvPr/>
        </p:nvSpPr>
        <p:spPr>
          <a:xfrm>
            <a:off x="1843810" y="5029201"/>
            <a:ext cx="2728191" cy="1143001"/>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National Diabetes Education Program</a:t>
            </a:r>
          </a:p>
        </p:txBody>
      </p:sp>
      <p:sp>
        <p:nvSpPr>
          <p:cNvPr id="38" name="Oval 37"/>
          <p:cNvSpPr/>
          <p:nvPr/>
        </p:nvSpPr>
        <p:spPr>
          <a:xfrm>
            <a:off x="4876801" y="5030203"/>
            <a:ext cx="2543175" cy="1122947"/>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Industry</a:t>
            </a:r>
          </a:p>
        </p:txBody>
      </p:sp>
      <p:cxnSp>
        <p:nvCxnSpPr>
          <p:cNvPr id="10" name="Straight Connector 9"/>
          <p:cNvCxnSpPr>
            <a:stCxn id="34" idx="6"/>
          </p:cNvCxnSpPr>
          <p:nvPr/>
        </p:nvCxnSpPr>
        <p:spPr>
          <a:xfrm>
            <a:off x="3152777" y="2943730"/>
            <a:ext cx="276225" cy="256671"/>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flipV="1">
            <a:off x="3200401" y="4357941"/>
            <a:ext cx="114300" cy="61663"/>
          </a:xfrm>
          <a:prstGeom prst="line">
            <a:avLst/>
          </a:prstGeom>
        </p:spPr>
        <p:style>
          <a:lnRef idx="1">
            <a:schemeClr val="accent6"/>
          </a:lnRef>
          <a:fillRef idx="0">
            <a:schemeClr val="accent6"/>
          </a:fillRef>
          <a:effectRef idx="0">
            <a:schemeClr val="accent6"/>
          </a:effectRef>
          <a:fontRef idx="minor">
            <a:schemeClr val="tx1"/>
          </a:fontRef>
        </p:style>
      </p:cxnSp>
      <p:cxnSp>
        <p:nvCxnSpPr>
          <p:cNvPr id="42" name="Straight Connector 41"/>
          <p:cNvCxnSpPr>
            <a:stCxn id="17" idx="5"/>
          </p:cNvCxnSpPr>
          <p:nvPr/>
        </p:nvCxnSpPr>
        <p:spPr>
          <a:xfrm>
            <a:off x="4020066" y="2118613"/>
            <a:ext cx="399535" cy="395988"/>
          </a:xfrm>
          <a:prstGeom prst="line">
            <a:avLst/>
          </a:prstGeom>
        </p:spPr>
        <p:style>
          <a:lnRef idx="1">
            <a:schemeClr val="accent6"/>
          </a:lnRef>
          <a:fillRef idx="0">
            <a:schemeClr val="accent6"/>
          </a:fillRef>
          <a:effectRef idx="0">
            <a:schemeClr val="accent6"/>
          </a:effectRef>
          <a:fontRef idx="minor">
            <a:schemeClr val="tx1"/>
          </a:fontRef>
        </p:style>
      </p:cxnSp>
      <p:cxnSp>
        <p:nvCxnSpPr>
          <p:cNvPr id="45" name="Straight Connector 44"/>
          <p:cNvCxnSpPr>
            <a:stCxn id="32" idx="3"/>
          </p:cNvCxnSpPr>
          <p:nvPr/>
        </p:nvCxnSpPr>
        <p:spPr>
          <a:xfrm flipH="1">
            <a:off x="5072437" y="2213965"/>
            <a:ext cx="195633" cy="300635"/>
          </a:xfrm>
          <a:prstGeom prst="line">
            <a:avLst/>
          </a:prstGeom>
        </p:spPr>
        <p:style>
          <a:lnRef idx="1">
            <a:schemeClr val="accent6"/>
          </a:lnRef>
          <a:fillRef idx="0">
            <a:schemeClr val="accent6"/>
          </a:fillRef>
          <a:effectRef idx="0">
            <a:schemeClr val="accent6"/>
          </a:effectRef>
          <a:fontRef idx="minor">
            <a:schemeClr val="tx1"/>
          </a:fontRef>
        </p:style>
      </p:cxnSp>
      <p:cxnSp>
        <p:nvCxnSpPr>
          <p:cNvPr id="55" name="Straight Connector 54"/>
          <p:cNvCxnSpPr>
            <a:endCxn id="36" idx="2"/>
          </p:cNvCxnSpPr>
          <p:nvPr/>
        </p:nvCxnSpPr>
        <p:spPr>
          <a:xfrm>
            <a:off x="6148387" y="4324349"/>
            <a:ext cx="128588" cy="67179"/>
          </a:xfrm>
          <a:prstGeom prst="line">
            <a:avLst/>
          </a:prstGeom>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p:nvCxnSpPr>
        <p:spPr>
          <a:xfrm flipV="1">
            <a:off x="6148387" y="3072065"/>
            <a:ext cx="128589" cy="131095"/>
          </a:xfrm>
          <a:prstGeom prst="line">
            <a:avLst/>
          </a:prstGeom>
        </p:spPr>
        <p:style>
          <a:lnRef idx="1">
            <a:schemeClr val="accent6"/>
          </a:lnRef>
          <a:fillRef idx="0">
            <a:schemeClr val="accent6"/>
          </a:fillRef>
          <a:effectRef idx="0">
            <a:schemeClr val="accent6"/>
          </a:effectRef>
          <a:fontRef idx="minor">
            <a:schemeClr val="tx1"/>
          </a:fontRef>
        </p:style>
      </p:cxnSp>
      <p:cxnSp>
        <p:nvCxnSpPr>
          <p:cNvPr id="75" name="Straight Connector 74"/>
          <p:cNvCxnSpPr/>
          <p:nvPr/>
        </p:nvCxnSpPr>
        <p:spPr>
          <a:xfrm>
            <a:off x="5562600" y="4853741"/>
            <a:ext cx="152400" cy="176463"/>
          </a:xfrm>
          <a:prstGeom prst="line">
            <a:avLst/>
          </a:prstGeom>
        </p:spPr>
        <p:style>
          <a:lnRef idx="1">
            <a:schemeClr val="accent6"/>
          </a:lnRef>
          <a:fillRef idx="0">
            <a:schemeClr val="accent6"/>
          </a:fillRef>
          <a:effectRef idx="0">
            <a:schemeClr val="accent6"/>
          </a:effectRef>
          <a:fontRef idx="minor">
            <a:schemeClr val="tx1"/>
          </a:fontRef>
        </p:style>
      </p:cxnSp>
      <p:cxnSp>
        <p:nvCxnSpPr>
          <p:cNvPr id="83" name="Straight Connector 82"/>
          <p:cNvCxnSpPr/>
          <p:nvPr/>
        </p:nvCxnSpPr>
        <p:spPr>
          <a:xfrm flipH="1">
            <a:off x="3552092" y="4853740"/>
            <a:ext cx="304800" cy="223973"/>
          </a:xfrm>
          <a:prstGeom prst="line">
            <a:avLst/>
          </a:prstGeom>
        </p:spPr>
        <p:style>
          <a:lnRef idx="1">
            <a:schemeClr val="accent6"/>
          </a:lnRef>
          <a:fillRef idx="0">
            <a:schemeClr val="accent6"/>
          </a:fillRef>
          <a:effectRef idx="0">
            <a:schemeClr val="accent6"/>
          </a:effectRef>
          <a:fontRef idx="minor">
            <a:schemeClr val="tx1"/>
          </a:fontRef>
        </p:style>
      </p:cxnSp>
      <p:sp>
        <p:nvSpPr>
          <p:cNvPr id="2" name="Slide Number Placeholder 1"/>
          <p:cNvSpPr>
            <a:spLocks noGrp="1"/>
          </p:cNvSpPr>
          <p:nvPr>
            <p:ph type="sldNum" sz="quarter" idx="12"/>
          </p:nvPr>
        </p:nvSpPr>
        <p:spPr/>
        <p:txBody>
          <a:bodyPr/>
          <a:lstStyle/>
          <a:p>
            <a:fld id="{D10E6653-5912-5444-AB3C-60EB237DE40F}" type="slidenum">
              <a:rPr lang="en-US" smtClean="0"/>
              <a:t>10</a:t>
            </a:fld>
            <a:endParaRPr lang="en-US"/>
          </a:p>
        </p:txBody>
      </p:sp>
    </p:spTree>
    <p:extLst>
      <p:ext uri="{BB962C8B-B14F-4D97-AF65-F5344CB8AC3E}">
        <p14:creationId xmlns:p14="http://schemas.microsoft.com/office/powerpoint/2010/main" val="72624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82320"/>
          </a:xfrm>
        </p:spPr>
        <p:txBody>
          <a:bodyPr>
            <a:normAutofit/>
          </a:bodyPr>
          <a:lstStyle/>
          <a:p>
            <a:r>
              <a:rPr lang="en-US" sz="3600" b="1" dirty="0">
                <a:latin typeface="+mn-lt"/>
              </a:rPr>
              <a:t>Project Overview</a:t>
            </a:r>
          </a:p>
        </p:txBody>
      </p:sp>
      <p:sp>
        <p:nvSpPr>
          <p:cNvPr id="3" name="Content Placeholder 2"/>
          <p:cNvSpPr>
            <a:spLocks noGrp="1"/>
          </p:cNvSpPr>
          <p:nvPr>
            <p:ph idx="1"/>
          </p:nvPr>
        </p:nvSpPr>
        <p:spPr>
          <a:xfrm>
            <a:off x="781235" y="1547447"/>
            <a:ext cx="8149700" cy="4733904"/>
          </a:xfrm>
        </p:spPr>
        <p:txBody>
          <a:bodyPr>
            <a:normAutofit fontScale="62500" lnSpcReduction="20000"/>
          </a:bodyPr>
          <a:lstStyle/>
          <a:p>
            <a:pPr marL="0" indent="0">
              <a:lnSpc>
                <a:spcPct val="120000"/>
              </a:lnSpc>
              <a:buNone/>
            </a:pPr>
            <a:r>
              <a:rPr lang="en-US" sz="3800" b="1" dirty="0"/>
              <a:t>Assess impact of 3 SMBG testing approaches over 1 year </a:t>
            </a:r>
          </a:p>
          <a:p>
            <a:pPr lvl="1">
              <a:lnSpc>
                <a:spcPct val="120000"/>
              </a:lnSpc>
            </a:pPr>
            <a:r>
              <a:rPr lang="en-US" sz="3800" dirty="0"/>
              <a:t>450 patients with non-insulin treated T2DM </a:t>
            </a:r>
          </a:p>
          <a:p>
            <a:pPr lvl="1">
              <a:lnSpc>
                <a:spcPct val="120000"/>
              </a:lnSpc>
            </a:pPr>
            <a:r>
              <a:rPr lang="en-US" sz="3800" dirty="0"/>
              <a:t>15 primary care practice sites </a:t>
            </a:r>
          </a:p>
          <a:p>
            <a:pPr marL="0" indent="0">
              <a:buNone/>
            </a:pPr>
            <a:endParaRPr lang="en-US" sz="1800" b="1" dirty="0"/>
          </a:p>
          <a:p>
            <a:pPr marL="0" indent="0">
              <a:buNone/>
            </a:pPr>
            <a:r>
              <a:rPr lang="en-US" sz="3600" b="1" dirty="0"/>
              <a:t>Group 1: </a:t>
            </a:r>
            <a:r>
              <a:rPr lang="en-US" sz="3600" dirty="0"/>
              <a:t>No SMBG Testing </a:t>
            </a:r>
          </a:p>
          <a:p>
            <a:endParaRPr lang="en-US" sz="1800" dirty="0"/>
          </a:p>
          <a:p>
            <a:pPr marL="1314450" indent="-1314450">
              <a:lnSpc>
                <a:spcPct val="120000"/>
              </a:lnSpc>
              <a:buNone/>
            </a:pPr>
            <a:r>
              <a:rPr lang="en-US" sz="3600" b="1" dirty="0"/>
              <a:t>Group 2: </a:t>
            </a:r>
            <a:r>
              <a:rPr lang="en-US" sz="3600" dirty="0"/>
              <a:t>Once daily SMBG Testing with standard patient  feedback</a:t>
            </a:r>
          </a:p>
          <a:p>
            <a:pPr lvl="3">
              <a:lnSpc>
                <a:spcPct val="120000"/>
              </a:lnSpc>
            </a:pPr>
            <a:r>
              <a:rPr lang="en-US" sz="2850" dirty="0"/>
              <a:t>Glucose values reported on monitor</a:t>
            </a:r>
            <a:endParaRPr lang="en-US" sz="1050" dirty="0"/>
          </a:p>
          <a:p>
            <a:pPr marL="1314450" indent="-1314450">
              <a:lnSpc>
                <a:spcPct val="120000"/>
              </a:lnSpc>
              <a:buNone/>
            </a:pPr>
            <a:r>
              <a:rPr lang="en-US" sz="3700" b="1" dirty="0"/>
              <a:t>Group 3: </a:t>
            </a:r>
            <a:r>
              <a:rPr lang="en-US" sz="3700" dirty="0"/>
              <a:t>Once daily SMBG Testing with enhanced patient feedback</a:t>
            </a:r>
          </a:p>
          <a:p>
            <a:pPr lvl="3">
              <a:lnSpc>
                <a:spcPct val="120000"/>
              </a:lnSpc>
            </a:pPr>
            <a:r>
              <a:rPr lang="en-US" sz="2950" dirty="0"/>
              <a:t>Glucose values reported on monitor plus a tailored feedback message delivered to the patient through the monitor</a:t>
            </a:r>
          </a:p>
        </p:txBody>
      </p:sp>
    </p:spTree>
    <p:extLst>
      <p:ext uri="{BB962C8B-B14F-4D97-AF65-F5344CB8AC3E}">
        <p14:creationId xmlns:p14="http://schemas.microsoft.com/office/powerpoint/2010/main" val="26811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Tailored messaging</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86265" y="1329398"/>
            <a:ext cx="6759526" cy="5366824"/>
          </a:xfrm>
          <a:prstGeom prst="rect">
            <a:avLst/>
          </a:prstGeom>
          <a:noFill/>
          <a:ln>
            <a:noFill/>
          </a:ln>
        </p:spPr>
      </p:pic>
    </p:spTree>
    <p:extLst>
      <p:ext uri="{BB962C8B-B14F-4D97-AF65-F5344CB8AC3E}">
        <p14:creationId xmlns:p14="http://schemas.microsoft.com/office/powerpoint/2010/main" val="2774392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6659"/>
            <a:ext cx="7886700" cy="1325563"/>
          </a:xfrm>
        </p:spPr>
        <p:txBody>
          <a:bodyPr>
            <a:normAutofit/>
          </a:bodyPr>
          <a:lstStyle/>
          <a:p>
            <a:r>
              <a:rPr lang="en-US" sz="3600" b="1" dirty="0">
                <a:latin typeface="+mn-lt"/>
              </a:rPr>
              <a:t>Study Population</a:t>
            </a:r>
          </a:p>
        </p:txBody>
      </p:sp>
      <p:sp>
        <p:nvSpPr>
          <p:cNvPr id="3" name="Content Placeholder 2"/>
          <p:cNvSpPr>
            <a:spLocks noGrp="1"/>
          </p:cNvSpPr>
          <p:nvPr>
            <p:ph idx="1"/>
          </p:nvPr>
        </p:nvSpPr>
        <p:spPr>
          <a:xfrm>
            <a:off x="628649" y="1682222"/>
            <a:ext cx="8177725" cy="4351338"/>
          </a:xfrm>
        </p:spPr>
        <p:txBody>
          <a:bodyPr>
            <a:normAutofit/>
          </a:bodyPr>
          <a:lstStyle/>
          <a:p>
            <a:r>
              <a:rPr lang="en-US" sz="2400" dirty="0"/>
              <a:t>Primary care patients</a:t>
            </a:r>
          </a:p>
          <a:p>
            <a:r>
              <a:rPr lang="en-US" sz="2400" dirty="0"/>
              <a:t>Age 30 and over</a:t>
            </a:r>
          </a:p>
          <a:p>
            <a:r>
              <a:rPr lang="en-US" sz="2400" dirty="0"/>
              <a:t>Type 2 diabetes, not on insulin</a:t>
            </a:r>
          </a:p>
          <a:p>
            <a:r>
              <a:rPr lang="en-US" sz="2400" dirty="0"/>
              <a:t>A1c 6.5%-9.5%</a:t>
            </a:r>
          </a:p>
          <a:p>
            <a:r>
              <a:rPr lang="en-US" sz="2400" dirty="0"/>
              <a:t>English speaking</a:t>
            </a:r>
          </a:p>
          <a:p>
            <a:r>
              <a:rPr lang="en-US" sz="2400" dirty="0"/>
              <a:t>Non pregnant</a:t>
            </a:r>
          </a:p>
          <a:p>
            <a:pPr marL="0" indent="0">
              <a:buNone/>
            </a:pPr>
            <a:endParaRPr lang="en-US" sz="1800" dirty="0"/>
          </a:p>
        </p:txBody>
      </p:sp>
    </p:spTree>
    <p:extLst>
      <p:ext uri="{BB962C8B-B14F-4D97-AF65-F5344CB8AC3E}">
        <p14:creationId xmlns:p14="http://schemas.microsoft.com/office/powerpoint/2010/main" val="1700851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0393"/>
            <a:ext cx="7886700" cy="1325563"/>
          </a:xfrm>
        </p:spPr>
        <p:txBody>
          <a:bodyPr>
            <a:normAutofit/>
          </a:bodyPr>
          <a:lstStyle/>
          <a:p>
            <a:r>
              <a:rPr lang="en-US" sz="4400" b="1" dirty="0">
                <a:latin typeface="+mn-lt"/>
              </a:rPr>
              <a:t>Outcomes</a:t>
            </a:r>
          </a:p>
        </p:txBody>
      </p:sp>
      <p:sp>
        <p:nvSpPr>
          <p:cNvPr id="3" name="Content Placeholder 2"/>
          <p:cNvSpPr>
            <a:spLocks noGrp="1"/>
          </p:cNvSpPr>
          <p:nvPr>
            <p:ph idx="1"/>
          </p:nvPr>
        </p:nvSpPr>
        <p:spPr>
          <a:xfrm>
            <a:off x="628650" y="1317977"/>
            <a:ext cx="7981950" cy="4937501"/>
          </a:xfrm>
        </p:spPr>
        <p:txBody>
          <a:bodyPr>
            <a:normAutofit fontScale="85000" lnSpcReduction="20000"/>
          </a:bodyPr>
          <a:lstStyle/>
          <a:p>
            <a:pPr marL="0" indent="0">
              <a:buNone/>
            </a:pPr>
            <a:r>
              <a:rPr lang="en-US" sz="4000" b="1" dirty="0"/>
              <a:t>Primary</a:t>
            </a:r>
          </a:p>
          <a:p>
            <a:r>
              <a:rPr lang="en-US" sz="2600" dirty="0"/>
              <a:t>Change in A1c from baseline to 52 weeks </a:t>
            </a:r>
          </a:p>
          <a:p>
            <a:r>
              <a:rPr lang="en-US" sz="2600" dirty="0"/>
              <a:t>Health Related Quality of life (HRQOL-SF-36, Mental and Physical)</a:t>
            </a:r>
          </a:p>
          <a:p>
            <a:endParaRPr lang="en-US" sz="4000" dirty="0"/>
          </a:p>
          <a:p>
            <a:pPr marL="0" indent="0">
              <a:buNone/>
            </a:pPr>
            <a:r>
              <a:rPr lang="en-US" sz="4000" b="1" dirty="0"/>
              <a:t>Secondary </a:t>
            </a:r>
          </a:p>
          <a:p>
            <a:r>
              <a:rPr lang="en-US" sz="2600" dirty="0"/>
              <a:t>Diabetes Related Quality of Life (DSC-R, PAID, DES-SF)</a:t>
            </a:r>
          </a:p>
          <a:p>
            <a:r>
              <a:rPr lang="en-US" sz="2600" dirty="0"/>
              <a:t>Diabetes Self-Care (SDSCA)</a:t>
            </a:r>
          </a:p>
          <a:p>
            <a:r>
              <a:rPr lang="en-US" sz="2600" dirty="0"/>
              <a:t>Diabetes Treatment Satisfaction (DTS)</a:t>
            </a:r>
          </a:p>
          <a:p>
            <a:r>
              <a:rPr lang="en-US" sz="2600" dirty="0"/>
              <a:t>Patient-Provider Communication (CAT)</a:t>
            </a:r>
          </a:p>
          <a:p>
            <a:r>
              <a:rPr lang="en-US" sz="2600" dirty="0"/>
              <a:t>Health Care Utilization (Inpatient, Outpatient and ED visits via EMR and self-report</a:t>
            </a:r>
          </a:p>
          <a:p>
            <a:r>
              <a:rPr lang="en-US" sz="2600" dirty="0"/>
              <a:t>Treatment Modification (change in DM meds)</a:t>
            </a:r>
          </a:p>
          <a:p>
            <a:r>
              <a:rPr lang="en-US" sz="2600" dirty="0"/>
              <a:t>Hypoglycemia frequency (self report, EHR)</a:t>
            </a:r>
          </a:p>
          <a:p>
            <a:endParaRPr lang="en-US" dirty="0"/>
          </a:p>
        </p:txBody>
      </p:sp>
    </p:spTree>
    <p:extLst>
      <p:ext uri="{BB962C8B-B14F-4D97-AF65-F5344CB8AC3E}">
        <p14:creationId xmlns:p14="http://schemas.microsoft.com/office/powerpoint/2010/main" val="145736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C8F88ECD-349F-48AD-923C-370B3AA60DD9}"/>
              </a:ext>
            </a:extLst>
          </p:cNvPr>
          <p:cNvGraphicFramePr>
            <a:graphicFrameLocks/>
          </p:cNvGraphicFramePr>
          <p:nvPr>
            <p:extLst>
              <p:ext uri="{D42A27DB-BD31-4B8C-83A1-F6EECF244321}">
                <p14:modId xmlns:p14="http://schemas.microsoft.com/office/powerpoint/2010/main" val="987643442"/>
              </p:ext>
            </p:extLst>
          </p:nvPr>
        </p:nvGraphicFramePr>
        <p:xfrm>
          <a:off x="513471" y="576775"/>
          <a:ext cx="8001879" cy="5433812"/>
        </p:xfrm>
        <a:graphic>
          <a:graphicData uri="http://schemas.openxmlformats.org/drawingml/2006/table">
            <a:tbl>
              <a:tblPr firstRow="1" bandRow="1">
                <a:tableStyleId>{5C22544A-7EE6-4342-B048-85BDC9FD1C3A}</a:tableStyleId>
              </a:tblPr>
              <a:tblGrid>
                <a:gridCol w="3949399">
                  <a:extLst>
                    <a:ext uri="{9D8B030D-6E8A-4147-A177-3AD203B41FA5}">
                      <a16:colId xmlns:a16="http://schemas.microsoft.com/office/drawing/2014/main" val="20000"/>
                    </a:ext>
                  </a:extLst>
                </a:gridCol>
                <a:gridCol w="1245595">
                  <a:extLst>
                    <a:ext uri="{9D8B030D-6E8A-4147-A177-3AD203B41FA5}">
                      <a16:colId xmlns:a16="http://schemas.microsoft.com/office/drawing/2014/main" val="20001"/>
                    </a:ext>
                  </a:extLst>
                </a:gridCol>
                <a:gridCol w="1435367">
                  <a:extLst>
                    <a:ext uri="{9D8B030D-6E8A-4147-A177-3AD203B41FA5}">
                      <a16:colId xmlns:a16="http://schemas.microsoft.com/office/drawing/2014/main" val="20002"/>
                    </a:ext>
                  </a:extLst>
                </a:gridCol>
                <a:gridCol w="1371518">
                  <a:extLst>
                    <a:ext uri="{9D8B030D-6E8A-4147-A177-3AD203B41FA5}">
                      <a16:colId xmlns:a16="http://schemas.microsoft.com/office/drawing/2014/main" val="20003"/>
                    </a:ext>
                  </a:extLst>
                </a:gridCol>
              </a:tblGrid>
              <a:tr h="561949">
                <a:tc gridSpan="4">
                  <a:txBody>
                    <a:bodyPr/>
                    <a:lstStyle/>
                    <a:p>
                      <a:r>
                        <a:rPr lang="en-US" sz="2800" dirty="0"/>
                        <a:t>Baseline Characteristics</a:t>
                      </a:r>
                    </a:p>
                  </a:txBody>
                  <a:tcPr/>
                </a:tc>
                <a:tc hMerge="1">
                  <a:txBody>
                    <a:bodyPr/>
                    <a:lstStyle/>
                    <a:p>
                      <a:pPr algn="l"/>
                      <a:endParaRPr lang="en-US" sz="1600" dirty="0"/>
                    </a:p>
                  </a:txBody>
                  <a:tcPr/>
                </a:tc>
                <a:tc hMerge="1">
                  <a:txBody>
                    <a:bodyPr/>
                    <a:lstStyle/>
                    <a:p>
                      <a:pPr algn="l"/>
                      <a:endParaRPr lang="en-US" sz="1600" dirty="0"/>
                    </a:p>
                  </a:txBody>
                  <a:tcPr/>
                </a:tc>
                <a:tc hMerge="1">
                  <a:txBody>
                    <a:bodyPr/>
                    <a:lstStyle/>
                    <a:p>
                      <a:pPr algn="l"/>
                      <a:endParaRPr lang="en-US" sz="1600" dirty="0"/>
                    </a:p>
                  </a:txBody>
                  <a:tcPr/>
                </a:tc>
                <a:extLst>
                  <a:ext uri="{0D108BD9-81ED-4DB2-BD59-A6C34878D82A}">
                    <a16:rowId xmlns:a16="http://schemas.microsoft.com/office/drawing/2014/main" val="10000"/>
                  </a:ext>
                </a:extLst>
              </a:tr>
              <a:tr h="975393">
                <a:tc>
                  <a:txBody>
                    <a:bodyPr/>
                    <a:lstStyle/>
                    <a:p>
                      <a:endParaRPr lang="en-US" sz="1600" b="1" dirty="0"/>
                    </a:p>
                  </a:txBody>
                  <a:tcPr/>
                </a:tc>
                <a:tc>
                  <a:txBody>
                    <a:bodyPr/>
                    <a:lstStyle/>
                    <a:p>
                      <a:pPr algn="l"/>
                      <a:r>
                        <a:rPr lang="en-US" sz="1600" b="1" dirty="0"/>
                        <a:t>No Testing</a:t>
                      </a:r>
                    </a:p>
                    <a:p>
                      <a:pPr algn="l"/>
                      <a:endParaRPr lang="en-US" sz="1600" b="1" dirty="0"/>
                    </a:p>
                    <a:p>
                      <a:pPr algn="l"/>
                      <a:r>
                        <a:rPr lang="en-US" sz="1600" b="1" dirty="0"/>
                        <a:t>n=152</a:t>
                      </a:r>
                    </a:p>
                  </a:txBody>
                  <a:tcPr/>
                </a:tc>
                <a:tc>
                  <a:txBody>
                    <a:bodyPr/>
                    <a:lstStyle/>
                    <a:p>
                      <a:pPr algn="l"/>
                      <a:r>
                        <a:rPr lang="en-US" sz="1600" b="1" dirty="0"/>
                        <a:t>Testing</a:t>
                      </a:r>
                      <a:r>
                        <a:rPr lang="en-US" sz="1600" b="1" baseline="0" dirty="0"/>
                        <a:t>, No Messaging</a:t>
                      </a:r>
                    </a:p>
                    <a:p>
                      <a:pPr algn="l"/>
                      <a:r>
                        <a:rPr lang="en-US" sz="1600" b="1" baseline="0" dirty="0"/>
                        <a:t>n=150</a:t>
                      </a:r>
                      <a:endParaRPr lang="en-US" sz="1600" b="1" dirty="0"/>
                    </a:p>
                  </a:txBody>
                  <a:tcPr/>
                </a:tc>
                <a:tc>
                  <a:txBody>
                    <a:bodyPr/>
                    <a:lstStyle/>
                    <a:p>
                      <a:pPr algn="l"/>
                      <a:r>
                        <a:rPr lang="en-US" sz="1600" b="1" dirty="0"/>
                        <a:t>Testing</a:t>
                      </a:r>
                      <a:r>
                        <a:rPr lang="en-US" sz="1600" b="1" baseline="0" dirty="0"/>
                        <a:t>, with Messaging</a:t>
                      </a:r>
                    </a:p>
                    <a:p>
                      <a:pPr algn="l"/>
                      <a:r>
                        <a:rPr lang="en-US" sz="1600" b="1" baseline="0" dirty="0"/>
                        <a:t>n=148</a:t>
                      </a:r>
                      <a:endParaRPr lang="en-US" sz="1600" b="1" dirty="0"/>
                    </a:p>
                  </a:txBody>
                  <a:tcPr/>
                </a:tc>
                <a:extLst>
                  <a:ext uri="{0D108BD9-81ED-4DB2-BD59-A6C34878D82A}">
                    <a16:rowId xmlns:a16="http://schemas.microsoft.com/office/drawing/2014/main" val="10001"/>
                  </a:ext>
                </a:extLst>
              </a:tr>
              <a:tr h="433508">
                <a:tc>
                  <a:txBody>
                    <a:bodyPr/>
                    <a:lstStyle/>
                    <a:p>
                      <a:r>
                        <a:rPr lang="en-US" sz="1800" b="1" dirty="0"/>
                        <a:t>Age, mean</a:t>
                      </a:r>
                    </a:p>
                  </a:txBody>
                  <a:tcPr/>
                </a:tc>
                <a:tc>
                  <a:txBody>
                    <a:bodyPr/>
                    <a:lstStyle/>
                    <a:p>
                      <a:pPr algn="ctr"/>
                      <a:r>
                        <a:rPr lang="en-US" sz="1800" dirty="0"/>
                        <a:t>60.9</a:t>
                      </a:r>
                    </a:p>
                  </a:txBody>
                  <a:tcPr/>
                </a:tc>
                <a:tc>
                  <a:txBody>
                    <a:bodyPr/>
                    <a:lstStyle/>
                    <a:p>
                      <a:pPr algn="ctr"/>
                      <a:r>
                        <a:rPr lang="en-US" sz="1800" dirty="0"/>
                        <a:t>59.9</a:t>
                      </a:r>
                    </a:p>
                  </a:txBody>
                  <a:tcPr/>
                </a:tc>
                <a:tc>
                  <a:txBody>
                    <a:bodyPr/>
                    <a:lstStyle/>
                    <a:p>
                      <a:pPr algn="ctr"/>
                      <a:r>
                        <a:rPr lang="en-US" sz="1800" dirty="0"/>
                        <a:t>60.7</a:t>
                      </a:r>
                    </a:p>
                  </a:txBody>
                  <a:tcPr/>
                </a:tc>
                <a:extLst>
                  <a:ext uri="{0D108BD9-81ED-4DB2-BD59-A6C34878D82A}">
                    <a16:rowId xmlns:a16="http://schemas.microsoft.com/office/drawing/2014/main" val="10002"/>
                  </a:ext>
                </a:extLst>
              </a:tr>
              <a:tr h="433508">
                <a:tc>
                  <a:txBody>
                    <a:bodyPr/>
                    <a:lstStyle/>
                    <a:p>
                      <a:r>
                        <a:rPr lang="en-US" sz="1800" b="1" dirty="0"/>
                        <a:t>Sex, male,</a:t>
                      </a:r>
                      <a:r>
                        <a:rPr lang="en-US" sz="1800" b="1" baseline="0" dirty="0"/>
                        <a:t> %</a:t>
                      </a:r>
                      <a:endParaRPr lang="en-US" sz="1800" b="1" dirty="0"/>
                    </a:p>
                  </a:txBody>
                  <a:tcPr/>
                </a:tc>
                <a:tc>
                  <a:txBody>
                    <a:bodyPr/>
                    <a:lstStyle/>
                    <a:p>
                      <a:pPr algn="ctr"/>
                      <a:r>
                        <a:rPr lang="en-US" sz="1800" dirty="0"/>
                        <a:t>48.7</a:t>
                      </a:r>
                    </a:p>
                  </a:txBody>
                  <a:tcPr/>
                </a:tc>
                <a:tc>
                  <a:txBody>
                    <a:bodyPr/>
                    <a:lstStyle/>
                    <a:p>
                      <a:pPr algn="ctr"/>
                      <a:r>
                        <a:rPr lang="en-US" sz="1800" dirty="0"/>
                        <a:t>44.7</a:t>
                      </a:r>
                    </a:p>
                  </a:txBody>
                  <a:tcPr/>
                </a:tc>
                <a:tc>
                  <a:txBody>
                    <a:bodyPr/>
                    <a:lstStyle/>
                    <a:p>
                      <a:pPr algn="ctr"/>
                      <a:r>
                        <a:rPr lang="en-US" sz="1800" baseline="0" dirty="0"/>
                        <a:t>44.6</a:t>
                      </a:r>
                      <a:endParaRPr lang="en-US" sz="1800" dirty="0"/>
                    </a:p>
                  </a:txBody>
                  <a:tcPr/>
                </a:tc>
                <a:extLst>
                  <a:ext uri="{0D108BD9-81ED-4DB2-BD59-A6C34878D82A}">
                    <a16:rowId xmlns:a16="http://schemas.microsoft.com/office/drawing/2014/main" val="10003"/>
                  </a:ext>
                </a:extLst>
              </a:tr>
              <a:tr h="1242524">
                <a:tc>
                  <a:txBody>
                    <a:bodyPr/>
                    <a:lstStyle/>
                    <a:p>
                      <a:r>
                        <a:rPr lang="en-US" sz="1800" b="1" dirty="0"/>
                        <a:t>Race, %</a:t>
                      </a:r>
                    </a:p>
                    <a:p>
                      <a:r>
                        <a:rPr lang="en-US" sz="1800" b="1" dirty="0"/>
                        <a:t>  Black</a:t>
                      </a:r>
                    </a:p>
                    <a:p>
                      <a:r>
                        <a:rPr lang="en-US" sz="1800" b="1" dirty="0"/>
                        <a:t>  White</a:t>
                      </a:r>
                    </a:p>
                    <a:p>
                      <a:r>
                        <a:rPr lang="en-US" sz="1800" b="1" dirty="0"/>
                        <a:t>  Other</a:t>
                      </a:r>
                    </a:p>
                  </a:txBody>
                  <a:tcPr/>
                </a:tc>
                <a:tc>
                  <a:txBody>
                    <a:bodyPr/>
                    <a:lstStyle/>
                    <a:p>
                      <a:pPr algn="ctr"/>
                      <a:endParaRPr lang="en-US" sz="1800" dirty="0"/>
                    </a:p>
                    <a:p>
                      <a:pPr algn="ctr"/>
                      <a:r>
                        <a:rPr lang="en-US" sz="1800" dirty="0"/>
                        <a:t>27.6</a:t>
                      </a:r>
                    </a:p>
                    <a:p>
                      <a:pPr algn="ctr"/>
                      <a:r>
                        <a:rPr lang="en-US" sz="1800" dirty="0"/>
                        <a:t>68.4</a:t>
                      </a:r>
                    </a:p>
                    <a:p>
                      <a:pPr algn="ctr"/>
                      <a:r>
                        <a:rPr lang="en-US" sz="1800" dirty="0"/>
                        <a:t>  </a:t>
                      </a:r>
                      <a:r>
                        <a:rPr lang="en-US" sz="1800" baseline="0" dirty="0"/>
                        <a:t>3.9</a:t>
                      </a:r>
                      <a:endParaRPr lang="en-US" sz="1800" dirty="0"/>
                    </a:p>
                  </a:txBody>
                  <a:tcPr/>
                </a:tc>
                <a:tc>
                  <a:txBody>
                    <a:bodyPr/>
                    <a:lstStyle/>
                    <a:p>
                      <a:pPr algn="ctr"/>
                      <a:endParaRPr lang="en-US" sz="1800" dirty="0"/>
                    </a:p>
                    <a:p>
                      <a:pPr algn="ctr"/>
                      <a:r>
                        <a:rPr lang="en-US" sz="1800" dirty="0"/>
                        <a:t>36.7</a:t>
                      </a:r>
                    </a:p>
                    <a:p>
                      <a:pPr algn="ctr"/>
                      <a:r>
                        <a:rPr lang="en-US" sz="1800" baseline="0" dirty="0"/>
                        <a:t>59.3</a:t>
                      </a:r>
                    </a:p>
                    <a:p>
                      <a:pPr algn="ctr"/>
                      <a:r>
                        <a:rPr lang="en-US" sz="1800" baseline="0" dirty="0"/>
                        <a:t>  4.0</a:t>
                      </a:r>
                      <a:endParaRPr lang="en-US" sz="1800" dirty="0"/>
                    </a:p>
                  </a:txBody>
                  <a:tcPr/>
                </a:tc>
                <a:tc>
                  <a:txBody>
                    <a:bodyPr/>
                    <a:lstStyle/>
                    <a:p>
                      <a:pPr algn="ctr"/>
                      <a:endParaRPr lang="en-US" sz="1800" dirty="0"/>
                    </a:p>
                    <a:p>
                      <a:pPr algn="ctr"/>
                      <a:r>
                        <a:rPr lang="en-US" sz="1800" dirty="0"/>
                        <a:t>34.5</a:t>
                      </a:r>
                    </a:p>
                    <a:p>
                      <a:pPr algn="ctr"/>
                      <a:r>
                        <a:rPr lang="en-US" sz="1800" baseline="0" dirty="0"/>
                        <a:t>58.1</a:t>
                      </a:r>
                    </a:p>
                    <a:p>
                      <a:pPr algn="ctr"/>
                      <a:r>
                        <a:rPr lang="en-US" sz="1800" baseline="0" dirty="0"/>
                        <a:t>  7.4</a:t>
                      </a:r>
                      <a:endParaRPr lang="en-US" sz="1800" dirty="0"/>
                    </a:p>
                  </a:txBody>
                  <a:tcPr/>
                </a:tc>
                <a:extLst>
                  <a:ext uri="{0D108BD9-81ED-4DB2-BD59-A6C34878D82A}">
                    <a16:rowId xmlns:a16="http://schemas.microsoft.com/office/drawing/2014/main" val="10004"/>
                  </a:ext>
                </a:extLst>
              </a:tr>
              <a:tr h="433508">
                <a:tc>
                  <a:txBody>
                    <a:bodyPr/>
                    <a:lstStyle/>
                    <a:p>
                      <a:r>
                        <a:rPr lang="en-US" sz="1800" b="1" dirty="0"/>
                        <a:t>Ethnicity, Non-Latino</a:t>
                      </a:r>
                      <a:r>
                        <a:rPr lang="en-US" sz="1800" b="1" baseline="0" dirty="0"/>
                        <a:t> Hispanic, %</a:t>
                      </a:r>
                      <a:endParaRPr lang="en-US" sz="1800" b="1" dirty="0"/>
                    </a:p>
                  </a:txBody>
                  <a:tcPr/>
                </a:tc>
                <a:tc>
                  <a:txBody>
                    <a:bodyPr/>
                    <a:lstStyle/>
                    <a:p>
                      <a:pPr algn="ctr"/>
                      <a:r>
                        <a:rPr lang="en-US" sz="1800" dirty="0"/>
                        <a:t>97.4</a:t>
                      </a:r>
                    </a:p>
                  </a:txBody>
                  <a:tcPr/>
                </a:tc>
                <a:tc>
                  <a:txBody>
                    <a:bodyPr/>
                    <a:lstStyle/>
                    <a:p>
                      <a:pPr algn="ctr"/>
                      <a:r>
                        <a:rPr lang="en-US" sz="1800" dirty="0"/>
                        <a:t>98.7</a:t>
                      </a:r>
                    </a:p>
                  </a:txBody>
                  <a:tcPr/>
                </a:tc>
                <a:tc>
                  <a:txBody>
                    <a:bodyPr/>
                    <a:lstStyle/>
                    <a:p>
                      <a:pPr algn="ctr"/>
                      <a:r>
                        <a:rPr lang="en-US" sz="1800" baseline="0" dirty="0"/>
                        <a:t>98.6</a:t>
                      </a:r>
                      <a:endParaRPr lang="en-US" sz="1800" dirty="0"/>
                    </a:p>
                  </a:txBody>
                  <a:tcPr/>
                </a:tc>
                <a:extLst>
                  <a:ext uri="{0D108BD9-81ED-4DB2-BD59-A6C34878D82A}">
                    <a16:rowId xmlns:a16="http://schemas.microsoft.com/office/drawing/2014/main" val="10005"/>
                  </a:ext>
                </a:extLst>
              </a:tr>
              <a:tr h="433508">
                <a:tc>
                  <a:txBody>
                    <a:bodyPr/>
                    <a:lstStyle/>
                    <a:p>
                      <a:r>
                        <a:rPr lang="en-US" sz="1800" b="1" dirty="0"/>
                        <a:t>BMI,</a:t>
                      </a:r>
                      <a:r>
                        <a:rPr lang="en-US" sz="1800" b="1" baseline="0" dirty="0"/>
                        <a:t> mean</a:t>
                      </a:r>
                      <a:endParaRPr lang="en-US" sz="1800" b="1" dirty="0"/>
                    </a:p>
                  </a:txBody>
                  <a:tcPr/>
                </a:tc>
                <a:tc>
                  <a:txBody>
                    <a:bodyPr/>
                    <a:lstStyle/>
                    <a:p>
                      <a:pPr algn="ctr"/>
                      <a:r>
                        <a:rPr lang="en-US" sz="1800" dirty="0"/>
                        <a:t>33.8</a:t>
                      </a:r>
                    </a:p>
                  </a:txBody>
                  <a:tcPr/>
                </a:tc>
                <a:tc>
                  <a:txBody>
                    <a:bodyPr/>
                    <a:lstStyle/>
                    <a:p>
                      <a:pPr algn="ctr"/>
                      <a:r>
                        <a:rPr lang="en-US" sz="1800" dirty="0"/>
                        <a:t>34.1</a:t>
                      </a:r>
                    </a:p>
                  </a:txBody>
                  <a:tcPr/>
                </a:tc>
                <a:tc>
                  <a:txBody>
                    <a:bodyPr/>
                    <a:lstStyle/>
                    <a:p>
                      <a:pPr algn="ctr"/>
                      <a:r>
                        <a:rPr lang="en-US" sz="1800" dirty="0"/>
                        <a:t>35</a:t>
                      </a:r>
                    </a:p>
                  </a:txBody>
                  <a:tcPr/>
                </a:tc>
                <a:extLst>
                  <a:ext uri="{0D108BD9-81ED-4DB2-BD59-A6C34878D82A}">
                    <a16:rowId xmlns:a16="http://schemas.microsoft.com/office/drawing/2014/main" val="10007"/>
                  </a:ext>
                </a:extLst>
              </a:tr>
              <a:tr h="459957">
                <a:tc>
                  <a:txBody>
                    <a:bodyPr/>
                    <a:lstStyle/>
                    <a:p>
                      <a:r>
                        <a:rPr lang="en-US" sz="1800" b="1" dirty="0"/>
                        <a:t>Years</a:t>
                      </a:r>
                      <a:r>
                        <a:rPr lang="en-US" sz="1800" b="1" baseline="0" dirty="0"/>
                        <a:t> with diabetes, mean</a:t>
                      </a:r>
                      <a:endParaRPr lang="en-US" sz="1800" b="1" dirty="0"/>
                    </a:p>
                  </a:txBody>
                  <a:tcPr/>
                </a:tc>
                <a:tc>
                  <a:txBody>
                    <a:bodyPr/>
                    <a:lstStyle/>
                    <a:p>
                      <a:pPr algn="ctr"/>
                      <a:r>
                        <a:rPr lang="en-US" sz="1800" dirty="0"/>
                        <a:t>  7.7</a:t>
                      </a:r>
                      <a:r>
                        <a:rPr lang="en-US" sz="1800" baseline="0" dirty="0"/>
                        <a:t> </a:t>
                      </a:r>
                      <a:endParaRPr lang="en-US" sz="1800" dirty="0"/>
                    </a:p>
                  </a:txBody>
                  <a:tcPr/>
                </a:tc>
                <a:tc>
                  <a:txBody>
                    <a:bodyPr/>
                    <a:lstStyle/>
                    <a:p>
                      <a:pPr algn="ctr"/>
                      <a:r>
                        <a:rPr lang="en-US" sz="1800" dirty="0"/>
                        <a:t>  8.3</a:t>
                      </a:r>
                    </a:p>
                  </a:txBody>
                  <a:tcPr/>
                </a:tc>
                <a:tc>
                  <a:txBody>
                    <a:bodyPr/>
                    <a:lstStyle/>
                    <a:p>
                      <a:pPr algn="ctr"/>
                      <a:r>
                        <a:rPr lang="en-US" sz="1800" dirty="0"/>
                        <a:t>  8.6</a:t>
                      </a:r>
                    </a:p>
                  </a:txBody>
                  <a:tcPr/>
                </a:tc>
                <a:extLst>
                  <a:ext uri="{0D108BD9-81ED-4DB2-BD59-A6C34878D82A}">
                    <a16:rowId xmlns:a16="http://schemas.microsoft.com/office/drawing/2014/main" val="254917148"/>
                  </a:ext>
                </a:extLst>
              </a:tr>
              <a:tr h="459957">
                <a:tc>
                  <a:txBody>
                    <a:bodyPr/>
                    <a:lstStyle/>
                    <a:p>
                      <a:r>
                        <a:rPr lang="en-US" sz="1800" b="1" dirty="0"/>
                        <a:t>Current use of SMBG testing, %</a:t>
                      </a:r>
                    </a:p>
                  </a:txBody>
                  <a:tcPr/>
                </a:tc>
                <a:tc>
                  <a:txBody>
                    <a:bodyPr/>
                    <a:lstStyle/>
                    <a:p>
                      <a:pPr algn="ctr"/>
                      <a:r>
                        <a:rPr lang="en-US" sz="1800" dirty="0"/>
                        <a:t>75.0</a:t>
                      </a:r>
                    </a:p>
                  </a:txBody>
                  <a:tcPr/>
                </a:tc>
                <a:tc>
                  <a:txBody>
                    <a:bodyPr/>
                    <a:lstStyle/>
                    <a:p>
                      <a:pPr algn="ctr"/>
                      <a:r>
                        <a:rPr lang="en-US" sz="1800" dirty="0"/>
                        <a:t>72.0</a:t>
                      </a:r>
                    </a:p>
                  </a:txBody>
                  <a:tcPr/>
                </a:tc>
                <a:tc>
                  <a:txBody>
                    <a:bodyPr/>
                    <a:lstStyle/>
                    <a:p>
                      <a:pPr algn="ctr"/>
                      <a:r>
                        <a:rPr lang="en-US" sz="1800" dirty="0"/>
                        <a:t>78.4</a:t>
                      </a:r>
                    </a:p>
                  </a:txBody>
                  <a:tcPr/>
                </a:tc>
                <a:extLst>
                  <a:ext uri="{0D108BD9-81ED-4DB2-BD59-A6C34878D82A}">
                    <a16:rowId xmlns:a16="http://schemas.microsoft.com/office/drawing/2014/main" val="1977758944"/>
                  </a:ext>
                </a:extLst>
              </a:tr>
            </a:tbl>
          </a:graphicData>
        </a:graphic>
      </p:graphicFrame>
    </p:spTree>
    <p:extLst>
      <p:ext uri="{BB962C8B-B14F-4D97-AF65-F5344CB8AC3E}">
        <p14:creationId xmlns:p14="http://schemas.microsoft.com/office/powerpoint/2010/main" val="186097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7" y="425079"/>
            <a:ext cx="8315477" cy="988855"/>
          </a:xfrm>
        </p:spPr>
        <p:txBody>
          <a:bodyPr>
            <a:noAutofit/>
          </a:bodyPr>
          <a:lstStyle/>
          <a:p>
            <a:r>
              <a:rPr lang="en-US" sz="3200" b="1" dirty="0">
                <a:latin typeface="+mn-lt"/>
              </a:rPr>
              <a:t>Primary</a:t>
            </a:r>
            <a:r>
              <a:rPr lang="en-US" sz="4400" b="1" dirty="0">
                <a:latin typeface="+mn-lt"/>
              </a:rPr>
              <a:t> </a:t>
            </a:r>
            <a:r>
              <a:rPr lang="en-US" sz="3200" b="1" dirty="0">
                <a:latin typeface="+mn-lt"/>
              </a:rPr>
              <a:t>Outcomes: No difference in A1c at 1 yr</a:t>
            </a:r>
            <a:endParaRPr lang="en-US" sz="4400" b="1" dirty="0">
              <a:latin typeface="+mn-lt"/>
            </a:endParaRPr>
          </a:p>
        </p:txBody>
      </p:sp>
      <p:graphicFrame>
        <p:nvGraphicFramePr>
          <p:cNvPr id="4" name="Content Placeholder 3"/>
          <p:cNvGraphicFramePr>
            <a:graphicFrameLocks/>
          </p:cNvGraphicFramePr>
          <p:nvPr>
            <p:extLst>
              <p:ext uri="{D42A27DB-BD31-4B8C-83A1-F6EECF244321}">
                <p14:modId xmlns:p14="http://schemas.microsoft.com/office/powerpoint/2010/main" val="2182917963"/>
              </p:ext>
            </p:extLst>
          </p:nvPr>
        </p:nvGraphicFramePr>
        <p:xfrm>
          <a:off x="653143" y="1588233"/>
          <a:ext cx="8126789" cy="4100393"/>
        </p:xfrm>
        <a:graphic>
          <a:graphicData uri="http://schemas.openxmlformats.org/drawingml/2006/table">
            <a:tbl>
              <a:tblPr firstRow="1" bandRow="1">
                <a:tableStyleId>{5C22544A-7EE6-4342-B048-85BDC9FD1C3A}</a:tableStyleId>
              </a:tblPr>
              <a:tblGrid>
                <a:gridCol w="2289386">
                  <a:extLst>
                    <a:ext uri="{9D8B030D-6E8A-4147-A177-3AD203B41FA5}">
                      <a16:colId xmlns:a16="http://schemas.microsoft.com/office/drawing/2014/main" val="20000"/>
                    </a:ext>
                  </a:extLst>
                </a:gridCol>
                <a:gridCol w="850761">
                  <a:extLst>
                    <a:ext uri="{9D8B030D-6E8A-4147-A177-3AD203B41FA5}">
                      <a16:colId xmlns:a16="http://schemas.microsoft.com/office/drawing/2014/main" val="20001"/>
                    </a:ext>
                  </a:extLst>
                </a:gridCol>
                <a:gridCol w="1541481">
                  <a:extLst>
                    <a:ext uri="{9D8B030D-6E8A-4147-A177-3AD203B41FA5}">
                      <a16:colId xmlns:a16="http://schemas.microsoft.com/office/drawing/2014/main" val="20002"/>
                    </a:ext>
                  </a:extLst>
                </a:gridCol>
                <a:gridCol w="1490938">
                  <a:extLst>
                    <a:ext uri="{9D8B030D-6E8A-4147-A177-3AD203B41FA5}">
                      <a16:colId xmlns:a16="http://schemas.microsoft.com/office/drawing/2014/main" val="20003"/>
                    </a:ext>
                  </a:extLst>
                </a:gridCol>
                <a:gridCol w="926572">
                  <a:extLst>
                    <a:ext uri="{9D8B030D-6E8A-4147-A177-3AD203B41FA5}">
                      <a16:colId xmlns:a16="http://schemas.microsoft.com/office/drawing/2014/main" val="20004"/>
                    </a:ext>
                  </a:extLst>
                </a:gridCol>
                <a:gridCol w="1027651">
                  <a:extLst>
                    <a:ext uri="{9D8B030D-6E8A-4147-A177-3AD203B41FA5}">
                      <a16:colId xmlns:a16="http://schemas.microsoft.com/office/drawing/2014/main" val="20005"/>
                    </a:ext>
                  </a:extLst>
                </a:gridCol>
              </a:tblGrid>
              <a:tr h="471902">
                <a:tc gridSpan="6">
                  <a:txBody>
                    <a:bodyPr/>
                    <a:lstStyle/>
                    <a:p>
                      <a:r>
                        <a:rPr lang="en-US" sz="2400" dirty="0"/>
                        <a:t>A1c Outcomes</a:t>
                      </a:r>
                      <a:r>
                        <a:rPr lang="en-US" sz="2400" baseline="0" dirty="0"/>
                        <a:t> by Randomization Group  </a:t>
                      </a:r>
                      <a:endParaRPr lang="en-US" sz="2400"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43153">
                <a:tc>
                  <a:txBody>
                    <a:bodyPr/>
                    <a:lstStyle/>
                    <a:p>
                      <a:endParaRPr lang="en-US" b="1" dirty="0"/>
                    </a:p>
                  </a:txBody>
                  <a:tcPr/>
                </a:tc>
                <a:tc gridSpan="3">
                  <a:txBody>
                    <a:bodyPr/>
                    <a:lstStyle/>
                    <a:p>
                      <a:r>
                        <a:rPr lang="en-US" sz="2000" b="1" dirty="0"/>
                        <a:t>Randomization</a:t>
                      </a:r>
                      <a:r>
                        <a:rPr lang="en-US" sz="2000" b="1" baseline="0" dirty="0"/>
                        <a:t> group</a:t>
                      </a:r>
                      <a:endParaRPr lang="en-US" sz="2000" b="1" dirty="0"/>
                    </a:p>
                  </a:txBody>
                  <a:tcPr/>
                </a:tc>
                <a:tc hMerge="1">
                  <a:txBody>
                    <a:bodyPr/>
                    <a:lstStyle/>
                    <a:p>
                      <a:endParaRPr lang="en-US"/>
                    </a:p>
                  </a:txBody>
                  <a:tcPr/>
                </a:tc>
                <a:tc hMerge="1">
                  <a:txBody>
                    <a:bodyPr/>
                    <a:lstStyle/>
                    <a:p>
                      <a:endParaRPr lang="en-US"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0001"/>
                  </a:ext>
                </a:extLst>
              </a:tr>
              <a:tr h="825828">
                <a:tc>
                  <a:txBody>
                    <a:bodyPr/>
                    <a:lstStyle/>
                    <a:p>
                      <a:endParaRPr lang="en-US" b="1" dirty="0"/>
                    </a:p>
                  </a:txBody>
                  <a:tcPr/>
                </a:tc>
                <a:tc>
                  <a:txBody>
                    <a:bodyPr/>
                    <a:lstStyle/>
                    <a:p>
                      <a:pPr algn="ctr"/>
                      <a:r>
                        <a:rPr lang="en-US" sz="1800" b="1" dirty="0"/>
                        <a:t>No testing</a:t>
                      </a:r>
                    </a:p>
                  </a:txBody>
                  <a:tcPr/>
                </a:tc>
                <a:tc>
                  <a:txBody>
                    <a:bodyPr/>
                    <a:lstStyle/>
                    <a:p>
                      <a:pPr algn="ctr"/>
                      <a:r>
                        <a:rPr lang="en-US" sz="1800" b="1" dirty="0"/>
                        <a:t>Testing</a:t>
                      </a:r>
                      <a:r>
                        <a:rPr lang="en-US" sz="1800" b="1" baseline="0" dirty="0"/>
                        <a:t> </a:t>
                      </a:r>
                    </a:p>
                    <a:p>
                      <a:pPr algn="ctr"/>
                      <a:r>
                        <a:rPr lang="en-US" sz="1800" b="1" baseline="0" dirty="0"/>
                        <a:t>No Messaging</a:t>
                      </a:r>
                      <a:endParaRPr lang="en-US" sz="1800" b="1" dirty="0"/>
                    </a:p>
                  </a:txBody>
                  <a:tcPr/>
                </a:tc>
                <a:tc>
                  <a:txBody>
                    <a:bodyPr/>
                    <a:lstStyle/>
                    <a:p>
                      <a:pPr algn="ctr"/>
                      <a:r>
                        <a:rPr lang="en-US" sz="1800" b="1" dirty="0"/>
                        <a:t>Testing with</a:t>
                      </a:r>
                      <a:r>
                        <a:rPr lang="en-US" sz="1800" b="1" baseline="0" dirty="0"/>
                        <a:t> Messaging</a:t>
                      </a:r>
                      <a:endParaRPr lang="en-US" sz="1800" b="1" dirty="0"/>
                    </a:p>
                  </a:txBody>
                  <a:tcPr/>
                </a:tc>
                <a:tc>
                  <a:txBody>
                    <a:bodyPr/>
                    <a:lstStyle/>
                    <a:p>
                      <a:pPr algn="ctr"/>
                      <a:r>
                        <a:rPr lang="en-US" sz="1800" b="1" dirty="0"/>
                        <a:t>Overall </a:t>
                      </a:r>
                      <a:r>
                        <a:rPr lang="en-US" sz="1800" b="1" dirty="0" err="1"/>
                        <a:t>Pvalue</a:t>
                      </a:r>
                      <a:endParaRPr lang="en-US" sz="1800" b="1" dirty="0"/>
                    </a:p>
                  </a:txBody>
                  <a:tcPr/>
                </a:tc>
                <a:tc>
                  <a:txBody>
                    <a:bodyPr/>
                    <a:lstStyle/>
                    <a:p>
                      <a:pPr algn="ctr"/>
                      <a:r>
                        <a:rPr lang="en-US" sz="1800" b="1" dirty="0"/>
                        <a:t>Contrast </a:t>
                      </a:r>
                      <a:r>
                        <a:rPr lang="en-US" sz="1800" b="1" dirty="0" err="1"/>
                        <a:t>Pvalue</a:t>
                      </a:r>
                      <a:endParaRPr lang="en-US" sz="1800" b="1" dirty="0"/>
                    </a:p>
                  </a:txBody>
                  <a:tcPr/>
                </a:tc>
                <a:extLst>
                  <a:ext uri="{0D108BD9-81ED-4DB2-BD59-A6C34878D82A}">
                    <a16:rowId xmlns:a16="http://schemas.microsoft.com/office/drawing/2014/main" val="10002"/>
                  </a:ext>
                </a:extLst>
              </a:tr>
              <a:tr h="471902">
                <a:tc>
                  <a:txBody>
                    <a:bodyPr/>
                    <a:lstStyle/>
                    <a:p>
                      <a:endParaRPr lang="en-US" b="1" dirty="0"/>
                    </a:p>
                  </a:txBody>
                  <a:tcPr/>
                </a:tc>
                <a:tc gridSpan="3">
                  <a:txBody>
                    <a:bodyPr/>
                    <a:lstStyle/>
                    <a:p>
                      <a:pPr algn="ctr"/>
                      <a:r>
                        <a:rPr lang="en-US" sz="1800" b="1" dirty="0"/>
                        <a:t>Means</a:t>
                      </a:r>
                    </a:p>
                  </a:txBody>
                  <a:tcPr/>
                </a:tc>
                <a:tc hMerge="1">
                  <a:txBody>
                    <a:bodyPr/>
                    <a:lstStyle/>
                    <a:p>
                      <a:endParaRPr lang="en-US"/>
                    </a:p>
                  </a:txBody>
                  <a:tcPr/>
                </a:tc>
                <a:tc hMerge="1">
                  <a:txBody>
                    <a:bodyPr/>
                    <a:lstStyle/>
                    <a:p>
                      <a:endParaRPr lang="en-US" dirty="0"/>
                    </a:p>
                  </a:txBody>
                  <a:tcPr/>
                </a:tc>
                <a:tc>
                  <a:txBody>
                    <a:bodyPr/>
                    <a:lstStyle/>
                    <a:p>
                      <a:endParaRPr lang="en-US" b="1"/>
                    </a:p>
                  </a:txBody>
                  <a:tcPr/>
                </a:tc>
                <a:tc>
                  <a:txBody>
                    <a:bodyPr/>
                    <a:lstStyle/>
                    <a:p>
                      <a:endParaRPr lang="en-US" b="1" dirty="0"/>
                    </a:p>
                  </a:txBody>
                  <a:tcPr/>
                </a:tc>
                <a:extLst>
                  <a:ext uri="{0D108BD9-81ED-4DB2-BD59-A6C34878D82A}">
                    <a16:rowId xmlns:a16="http://schemas.microsoft.com/office/drawing/2014/main" val="10003"/>
                  </a:ext>
                </a:extLst>
              </a:tr>
              <a:tr h="471902">
                <a:tc gridSpan="6">
                  <a:txBody>
                    <a:bodyPr/>
                    <a:lstStyle/>
                    <a:p>
                      <a:r>
                        <a:rPr lang="en-US" sz="2400" b="1" dirty="0"/>
                        <a:t>Hemoglobin A1c</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471902">
                <a:tc>
                  <a:txBody>
                    <a:bodyPr/>
                    <a:lstStyle/>
                    <a:p>
                      <a:r>
                        <a:rPr lang="en-US" sz="2400" b="1" dirty="0"/>
                        <a:t>Baseline</a:t>
                      </a:r>
                    </a:p>
                  </a:txBody>
                  <a:tcPr/>
                </a:tc>
                <a:tc>
                  <a:txBody>
                    <a:bodyPr/>
                    <a:lstStyle/>
                    <a:p>
                      <a:r>
                        <a:rPr lang="en-US" sz="2000" dirty="0"/>
                        <a:t>7.52</a:t>
                      </a:r>
                    </a:p>
                  </a:txBody>
                  <a:tcPr/>
                </a:tc>
                <a:tc>
                  <a:txBody>
                    <a:bodyPr/>
                    <a:lstStyle/>
                    <a:p>
                      <a:r>
                        <a:rPr lang="en-US" sz="2000" dirty="0"/>
                        <a:t> 7.55</a:t>
                      </a:r>
                    </a:p>
                  </a:txBody>
                  <a:tcPr/>
                </a:tc>
                <a:tc>
                  <a:txBody>
                    <a:bodyPr/>
                    <a:lstStyle/>
                    <a:p>
                      <a:r>
                        <a:rPr lang="en-US" sz="2000" dirty="0"/>
                        <a:t> 7.61</a:t>
                      </a:r>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10005"/>
                  </a:ext>
                </a:extLst>
              </a:tr>
              <a:tr h="471902">
                <a:tc>
                  <a:txBody>
                    <a:bodyPr/>
                    <a:lstStyle/>
                    <a:p>
                      <a:r>
                        <a:rPr lang="en-US" sz="2400" b="1" dirty="0"/>
                        <a:t>1 yr Follow-up</a:t>
                      </a:r>
                    </a:p>
                  </a:txBody>
                  <a:tcPr/>
                </a:tc>
                <a:tc>
                  <a:txBody>
                    <a:bodyPr/>
                    <a:lstStyle/>
                    <a:p>
                      <a:r>
                        <a:rPr lang="en-US" sz="2000" dirty="0"/>
                        <a:t>7.55</a:t>
                      </a:r>
                    </a:p>
                  </a:txBody>
                  <a:tcPr/>
                </a:tc>
                <a:tc>
                  <a:txBody>
                    <a:bodyPr/>
                    <a:lstStyle/>
                    <a:p>
                      <a:r>
                        <a:rPr lang="en-US" sz="2000" dirty="0"/>
                        <a:t> 7.49</a:t>
                      </a:r>
                    </a:p>
                  </a:txBody>
                  <a:tcPr/>
                </a:tc>
                <a:tc>
                  <a:txBody>
                    <a:bodyPr/>
                    <a:lstStyle/>
                    <a:p>
                      <a:r>
                        <a:rPr lang="en-US" sz="2000" dirty="0"/>
                        <a:t> 7.51</a:t>
                      </a:r>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10006"/>
                  </a:ext>
                </a:extLst>
              </a:tr>
              <a:tr h="471902">
                <a:tc>
                  <a:txBody>
                    <a:bodyPr/>
                    <a:lstStyle/>
                    <a:p>
                      <a:r>
                        <a:rPr lang="en-US" sz="2400" b="1" dirty="0"/>
                        <a:t>Change</a:t>
                      </a:r>
                    </a:p>
                  </a:txBody>
                  <a:tcPr/>
                </a:tc>
                <a:tc>
                  <a:txBody>
                    <a:bodyPr/>
                    <a:lstStyle/>
                    <a:p>
                      <a:r>
                        <a:rPr lang="en-US" sz="2000" dirty="0"/>
                        <a:t>0.04</a:t>
                      </a:r>
                    </a:p>
                  </a:txBody>
                  <a:tcPr/>
                </a:tc>
                <a:tc>
                  <a:txBody>
                    <a:bodyPr/>
                    <a:lstStyle/>
                    <a:p>
                      <a:r>
                        <a:rPr lang="en-US" sz="2000" dirty="0"/>
                        <a:t>-0.05</a:t>
                      </a:r>
                    </a:p>
                  </a:txBody>
                  <a:tcPr/>
                </a:tc>
                <a:tc>
                  <a:txBody>
                    <a:bodyPr/>
                    <a:lstStyle/>
                    <a:p>
                      <a:r>
                        <a:rPr lang="en-US" sz="2000" dirty="0"/>
                        <a:t>-0.10</a:t>
                      </a:r>
                    </a:p>
                  </a:txBody>
                  <a:tcPr/>
                </a:tc>
                <a:tc>
                  <a:txBody>
                    <a:bodyPr/>
                    <a:lstStyle/>
                    <a:p>
                      <a:r>
                        <a:rPr lang="en-US" sz="2000" dirty="0"/>
                        <a:t>0.740</a:t>
                      </a:r>
                    </a:p>
                  </a:txBody>
                  <a:tcPr/>
                </a:tc>
                <a:tc>
                  <a:txBody>
                    <a:bodyPr/>
                    <a:lstStyle/>
                    <a:p>
                      <a:r>
                        <a:rPr lang="en-US" sz="2000" dirty="0"/>
                        <a:t>0.483</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09638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44859"/>
            <a:ext cx="7886700" cy="988855"/>
          </a:xfrm>
        </p:spPr>
        <p:txBody>
          <a:bodyPr>
            <a:normAutofit/>
          </a:bodyPr>
          <a:lstStyle/>
          <a:p>
            <a:r>
              <a:rPr lang="en-US" sz="3600" b="1" dirty="0">
                <a:latin typeface="+mn-lt"/>
              </a:rPr>
              <a:t>No difference in Quality of Life at 1 year</a:t>
            </a:r>
          </a:p>
        </p:txBody>
      </p:sp>
      <p:graphicFrame>
        <p:nvGraphicFramePr>
          <p:cNvPr id="5" name="Content Placeholder 3">
            <a:extLst>
              <a:ext uri="{FF2B5EF4-FFF2-40B4-BE49-F238E27FC236}">
                <a16:creationId xmlns:a16="http://schemas.microsoft.com/office/drawing/2014/main" id="{7EA7903E-DFA6-4D3F-911B-47E41674BF9B}"/>
              </a:ext>
            </a:extLst>
          </p:cNvPr>
          <p:cNvGraphicFramePr>
            <a:graphicFrameLocks/>
          </p:cNvGraphicFramePr>
          <p:nvPr>
            <p:extLst>
              <p:ext uri="{D42A27DB-BD31-4B8C-83A1-F6EECF244321}">
                <p14:modId xmlns:p14="http://schemas.microsoft.com/office/powerpoint/2010/main" val="1534158095"/>
              </p:ext>
            </p:extLst>
          </p:nvPr>
        </p:nvGraphicFramePr>
        <p:xfrm>
          <a:off x="521845" y="1685806"/>
          <a:ext cx="8319280" cy="4086081"/>
        </p:xfrm>
        <a:graphic>
          <a:graphicData uri="http://schemas.openxmlformats.org/drawingml/2006/table">
            <a:tbl>
              <a:tblPr firstRow="1" bandRow="1">
                <a:tableStyleId>{5C22544A-7EE6-4342-B048-85BDC9FD1C3A}</a:tableStyleId>
              </a:tblPr>
              <a:tblGrid>
                <a:gridCol w="2426596">
                  <a:extLst>
                    <a:ext uri="{9D8B030D-6E8A-4147-A177-3AD203B41FA5}">
                      <a16:colId xmlns:a16="http://schemas.microsoft.com/office/drawing/2014/main" val="20000"/>
                    </a:ext>
                  </a:extLst>
                </a:gridCol>
                <a:gridCol w="858818">
                  <a:extLst>
                    <a:ext uri="{9D8B030D-6E8A-4147-A177-3AD203B41FA5}">
                      <a16:colId xmlns:a16="http://schemas.microsoft.com/office/drawing/2014/main" val="20001"/>
                    </a:ext>
                  </a:extLst>
                </a:gridCol>
                <a:gridCol w="1556080">
                  <a:extLst>
                    <a:ext uri="{9D8B030D-6E8A-4147-A177-3AD203B41FA5}">
                      <a16:colId xmlns:a16="http://schemas.microsoft.com/office/drawing/2014/main" val="20002"/>
                    </a:ext>
                  </a:extLst>
                </a:gridCol>
                <a:gridCol w="1505058">
                  <a:extLst>
                    <a:ext uri="{9D8B030D-6E8A-4147-A177-3AD203B41FA5}">
                      <a16:colId xmlns:a16="http://schemas.microsoft.com/office/drawing/2014/main" val="20003"/>
                    </a:ext>
                  </a:extLst>
                </a:gridCol>
                <a:gridCol w="935346">
                  <a:extLst>
                    <a:ext uri="{9D8B030D-6E8A-4147-A177-3AD203B41FA5}">
                      <a16:colId xmlns:a16="http://schemas.microsoft.com/office/drawing/2014/main" val="20004"/>
                    </a:ext>
                  </a:extLst>
                </a:gridCol>
                <a:gridCol w="1037382">
                  <a:extLst>
                    <a:ext uri="{9D8B030D-6E8A-4147-A177-3AD203B41FA5}">
                      <a16:colId xmlns:a16="http://schemas.microsoft.com/office/drawing/2014/main" val="20005"/>
                    </a:ext>
                  </a:extLst>
                </a:gridCol>
              </a:tblGrid>
              <a:tr h="492853">
                <a:tc gridSpan="6">
                  <a:txBody>
                    <a:bodyPr/>
                    <a:lstStyle/>
                    <a:p>
                      <a:r>
                        <a:rPr lang="en-US" sz="2400" dirty="0"/>
                        <a:t>Quality of Life Outcomes</a:t>
                      </a:r>
                      <a:r>
                        <a:rPr lang="en-US" sz="2400" baseline="0" dirty="0"/>
                        <a:t> by Randomization Group  </a:t>
                      </a:r>
                      <a:endParaRPr lang="en-US" sz="2400"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94282">
                <a:tc>
                  <a:txBody>
                    <a:bodyPr/>
                    <a:lstStyle/>
                    <a:p>
                      <a:endParaRPr lang="en-US" b="1" dirty="0"/>
                    </a:p>
                  </a:txBody>
                  <a:tcPr/>
                </a:tc>
                <a:tc gridSpan="3">
                  <a:txBody>
                    <a:bodyPr/>
                    <a:lstStyle/>
                    <a:p>
                      <a:r>
                        <a:rPr lang="en-US" sz="1800" b="1" dirty="0"/>
                        <a:t>Randomization</a:t>
                      </a:r>
                      <a:r>
                        <a:rPr lang="en-US" sz="1800" b="1" baseline="0" dirty="0"/>
                        <a:t> group</a:t>
                      </a:r>
                      <a:endParaRPr lang="en-US" sz="1800" b="1" dirty="0"/>
                    </a:p>
                  </a:txBody>
                  <a:tcPr/>
                </a:tc>
                <a:tc hMerge="1">
                  <a:txBody>
                    <a:bodyPr/>
                    <a:lstStyle/>
                    <a:p>
                      <a:endParaRPr lang="en-US"/>
                    </a:p>
                  </a:txBody>
                  <a:tcPr/>
                </a:tc>
                <a:tc hMerge="1">
                  <a:txBody>
                    <a:bodyPr/>
                    <a:lstStyle/>
                    <a:p>
                      <a:endParaRPr lang="en-US" dirty="0"/>
                    </a:p>
                  </a:txBody>
                  <a:tcPr/>
                </a:tc>
                <a:tc>
                  <a:txBody>
                    <a:bodyPr/>
                    <a:lstStyle/>
                    <a:p>
                      <a:endParaRPr lang="en-US" sz="1600" b="1" dirty="0"/>
                    </a:p>
                  </a:txBody>
                  <a:tcPr/>
                </a:tc>
                <a:tc>
                  <a:txBody>
                    <a:bodyPr/>
                    <a:lstStyle/>
                    <a:p>
                      <a:endParaRPr lang="en-US" sz="1600" b="1" dirty="0"/>
                    </a:p>
                  </a:txBody>
                  <a:tcPr/>
                </a:tc>
                <a:extLst>
                  <a:ext uri="{0D108BD9-81ED-4DB2-BD59-A6C34878D82A}">
                    <a16:rowId xmlns:a16="http://schemas.microsoft.com/office/drawing/2014/main" val="10001"/>
                  </a:ext>
                </a:extLst>
              </a:tr>
              <a:tr h="668969">
                <a:tc>
                  <a:txBody>
                    <a:bodyPr/>
                    <a:lstStyle/>
                    <a:p>
                      <a:endParaRPr lang="en-US" b="1" dirty="0"/>
                    </a:p>
                  </a:txBody>
                  <a:tcPr/>
                </a:tc>
                <a:tc>
                  <a:txBody>
                    <a:bodyPr/>
                    <a:lstStyle/>
                    <a:p>
                      <a:pPr algn="ctr"/>
                      <a:r>
                        <a:rPr lang="en-US" sz="1800" b="1" dirty="0"/>
                        <a:t>No testing</a:t>
                      </a:r>
                    </a:p>
                  </a:txBody>
                  <a:tcPr/>
                </a:tc>
                <a:tc>
                  <a:txBody>
                    <a:bodyPr/>
                    <a:lstStyle/>
                    <a:p>
                      <a:pPr algn="ctr"/>
                      <a:r>
                        <a:rPr lang="en-US" sz="1800" b="1" dirty="0"/>
                        <a:t>Testing</a:t>
                      </a:r>
                      <a:r>
                        <a:rPr lang="en-US" sz="1800" b="1" baseline="0" dirty="0"/>
                        <a:t> </a:t>
                      </a:r>
                    </a:p>
                    <a:p>
                      <a:pPr algn="ctr"/>
                      <a:r>
                        <a:rPr lang="en-US" sz="1800" b="1" baseline="0" dirty="0"/>
                        <a:t>No Messaging</a:t>
                      </a:r>
                      <a:endParaRPr lang="en-US" sz="1800" b="1" dirty="0"/>
                    </a:p>
                  </a:txBody>
                  <a:tcPr/>
                </a:tc>
                <a:tc>
                  <a:txBody>
                    <a:bodyPr/>
                    <a:lstStyle/>
                    <a:p>
                      <a:pPr algn="ctr"/>
                      <a:r>
                        <a:rPr lang="en-US" sz="1800" b="1" dirty="0"/>
                        <a:t>Testing with</a:t>
                      </a:r>
                      <a:r>
                        <a:rPr lang="en-US" sz="1800" b="1" baseline="0" dirty="0"/>
                        <a:t> Messaging</a:t>
                      </a:r>
                      <a:endParaRPr lang="en-US" sz="1800" b="1" dirty="0"/>
                    </a:p>
                  </a:txBody>
                  <a:tcPr/>
                </a:tc>
                <a:tc>
                  <a:txBody>
                    <a:bodyPr/>
                    <a:lstStyle/>
                    <a:p>
                      <a:pPr algn="ctr"/>
                      <a:r>
                        <a:rPr lang="en-US" sz="1800" b="1" dirty="0"/>
                        <a:t>Overall P value</a:t>
                      </a:r>
                    </a:p>
                  </a:txBody>
                  <a:tcPr/>
                </a:tc>
                <a:tc>
                  <a:txBody>
                    <a:bodyPr/>
                    <a:lstStyle/>
                    <a:p>
                      <a:pPr algn="ctr"/>
                      <a:r>
                        <a:rPr lang="en-US" sz="1800" b="1" dirty="0"/>
                        <a:t>Contrast P value</a:t>
                      </a:r>
                    </a:p>
                  </a:txBody>
                  <a:tcPr/>
                </a:tc>
                <a:extLst>
                  <a:ext uri="{0D108BD9-81ED-4DB2-BD59-A6C34878D82A}">
                    <a16:rowId xmlns:a16="http://schemas.microsoft.com/office/drawing/2014/main" val="10002"/>
                  </a:ext>
                </a:extLst>
              </a:tr>
              <a:tr h="394282">
                <a:tc>
                  <a:txBody>
                    <a:bodyPr/>
                    <a:lstStyle/>
                    <a:p>
                      <a:endParaRPr lang="en-US" b="1" dirty="0"/>
                    </a:p>
                  </a:txBody>
                  <a:tcPr/>
                </a:tc>
                <a:tc gridSpan="3">
                  <a:txBody>
                    <a:bodyPr/>
                    <a:lstStyle/>
                    <a:p>
                      <a:pPr algn="ctr"/>
                      <a:r>
                        <a:rPr lang="en-US" b="1" dirty="0"/>
                        <a:t>Means</a:t>
                      </a:r>
                    </a:p>
                  </a:txBody>
                  <a:tcPr/>
                </a:tc>
                <a:tc hMerge="1">
                  <a:txBody>
                    <a:bodyPr/>
                    <a:lstStyle/>
                    <a:p>
                      <a:endParaRPr lang="en-US"/>
                    </a:p>
                  </a:txBody>
                  <a:tcPr/>
                </a:tc>
                <a:tc hMerge="1">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2713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Health-related</a:t>
                      </a:r>
                      <a:r>
                        <a:rPr lang="en-US" sz="2000" b="1" baseline="0" dirty="0"/>
                        <a:t> quality of life, SF-36</a:t>
                      </a:r>
                      <a:endParaRPr lang="en-US" sz="2000" b="1"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427139">
                <a:tc>
                  <a:txBody>
                    <a:bodyPr/>
                    <a:lstStyle/>
                    <a:p>
                      <a:r>
                        <a:rPr lang="en-US" sz="2000" b="1" dirty="0"/>
                        <a:t>   Physical</a:t>
                      </a:r>
                      <a:r>
                        <a:rPr lang="en-US" sz="2000" b="1" baseline="0" dirty="0"/>
                        <a:t> score</a:t>
                      </a:r>
                      <a:endParaRPr lang="en-US" sz="2000" b="1"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10005"/>
                  </a:ext>
                </a:extLst>
              </a:tr>
              <a:tr h="427139">
                <a:tc>
                  <a:txBody>
                    <a:bodyPr/>
                    <a:lstStyle/>
                    <a:p>
                      <a:r>
                        <a:rPr lang="en-US" sz="2000" b="1" dirty="0"/>
                        <a:t>     1 yr Change</a:t>
                      </a:r>
                    </a:p>
                  </a:txBody>
                  <a:tcPr/>
                </a:tc>
                <a:tc>
                  <a:txBody>
                    <a:bodyPr/>
                    <a:lstStyle/>
                    <a:p>
                      <a:r>
                        <a:rPr lang="en-US" sz="2000" dirty="0"/>
                        <a:t> -0.43</a:t>
                      </a:r>
                    </a:p>
                  </a:txBody>
                  <a:tcPr/>
                </a:tc>
                <a:tc>
                  <a:txBody>
                    <a:bodyPr/>
                    <a:lstStyle/>
                    <a:p>
                      <a:r>
                        <a:rPr lang="en-US" sz="2000" dirty="0"/>
                        <a:t>  0.07</a:t>
                      </a:r>
                    </a:p>
                  </a:txBody>
                  <a:tcPr/>
                </a:tc>
                <a:tc>
                  <a:txBody>
                    <a:bodyPr/>
                    <a:lstStyle/>
                    <a:p>
                      <a:r>
                        <a:rPr lang="en-US" sz="2000" dirty="0"/>
                        <a:t> -0.35</a:t>
                      </a:r>
                    </a:p>
                  </a:txBody>
                  <a:tcPr/>
                </a:tc>
                <a:tc>
                  <a:txBody>
                    <a:bodyPr/>
                    <a:lstStyle/>
                    <a:p>
                      <a:r>
                        <a:rPr lang="en-US" sz="2000" dirty="0"/>
                        <a:t>0.481</a:t>
                      </a:r>
                    </a:p>
                  </a:txBody>
                  <a:tcPr/>
                </a:tc>
                <a:tc>
                  <a:txBody>
                    <a:bodyPr/>
                    <a:lstStyle/>
                    <a:p>
                      <a:r>
                        <a:rPr lang="en-US" sz="2000" dirty="0"/>
                        <a:t>0.504</a:t>
                      </a:r>
                    </a:p>
                  </a:txBody>
                  <a:tcPr/>
                </a:tc>
                <a:extLst>
                  <a:ext uri="{0D108BD9-81ED-4DB2-BD59-A6C34878D82A}">
                    <a16:rowId xmlns:a16="http://schemas.microsoft.com/office/drawing/2014/main" val="10008"/>
                  </a:ext>
                </a:extLst>
              </a:tr>
              <a:tr h="427139">
                <a:tc>
                  <a:txBody>
                    <a:bodyPr/>
                    <a:lstStyle/>
                    <a:p>
                      <a:r>
                        <a:rPr lang="en-US" sz="2000" b="1" dirty="0"/>
                        <a:t>Mental score</a:t>
                      </a:r>
                    </a:p>
                  </a:txBody>
                  <a:tcPr/>
                </a:tc>
                <a:tc>
                  <a:txBody>
                    <a:bodyPr/>
                    <a:lstStyle/>
                    <a:p>
                      <a:endParaRPr lang="en-US" sz="2000" dirty="0"/>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9"/>
                  </a:ext>
                </a:extLst>
              </a:tr>
              <a:tr h="427139">
                <a:tc>
                  <a:txBody>
                    <a:bodyPr/>
                    <a:lstStyle/>
                    <a:p>
                      <a:r>
                        <a:rPr lang="en-US" sz="2000" b="1" dirty="0"/>
                        <a:t>     1 yr Change</a:t>
                      </a:r>
                    </a:p>
                  </a:txBody>
                  <a:tcPr/>
                </a:tc>
                <a:tc>
                  <a:txBody>
                    <a:bodyPr/>
                    <a:lstStyle/>
                    <a:p>
                      <a:r>
                        <a:rPr lang="en-US" sz="2000" dirty="0"/>
                        <a:t> -0.94</a:t>
                      </a:r>
                    </a:p>
                  </a:txBody>
                  <a:tcPr/>
                </a:tc>
                <a:tc>
                  <a:txBody>
                    <a:bodyPr/>
                    <a:lstStyle/>
                    <a:p>
                      <a:r>
                        <a:rPr lang="en-US" sz="2000" dirty="0"/>
                        <a:t> -0.71</a:t>
                      </a:r>
                    </a:p>
                  </a:txBody>
                  <a:tcPr/>
                </a:tc>
                <a:tc>
                  <a:txBody>
                    <a:bodyPr/>
                    <a:lstStyle/>
                    <a:p>
                      <a:r>
                        <a:rPr lang="en-US" sz="2000" dirty="0"/>
                        <a:t> -1.39</a:t>
                      </a:r>
                    </a:p>
                  </a:txBody>
                  <a:tcPr/>
                </a:tc>
                <a:tc>
                  <a:txBody>
                    <a:bodyPr/>
                    <a:lstStyle/>
                    <a:p>
                      <a:r>
                        <a:rPr lang="en-US" sz="2000" dirty="0"/>
                        <a:t>0.899</a:t>
                      </a:r>
                    </a:p>
                  </a:txBody>
                  <a:tcPr/>
                </a:tc>
                <a:tc>
                  <a:txBody>
                    <a:bodyPr/>
                    <a:lstStyle/>
                    <a:p>
                      <a:r>
                        <a:rPr lang="en-US" sz="2000" dirty="0"/>
                        <a:t>1.000</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5914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5AFEC-8C5B-4399-84A7-C6D95169360A}"/>
              </a:ext>
            </a:extLst>
          </p:cNvPr>
          <p:cNvSpPr>
            <a:spLocks noGrp="1"/>
          </p:cNvSpPr>
          <p:nvPr>
            <p:ph type="title"/>
          </p:nvPr>
        </p:nvSpPr>
        <p:spPr/>
        <p:txBody>
          <a:bodyPr/>
          <a:lstStyle/>
          <a:p>
            <a:pPr algn="ctr"/>
            <a:r>
              <a:rPr lang="en-US" b="1" dirty="0">
                <a:latin typeface="Calibri" panose="020F0502020204030204" pitchFamily="34" charset="0"/>
              </a:rPr>
              <a:t>Secondary Outcomes</a:t>
            </a:r>
          </a:p>
        </p:txBody>
      </p:sp>
      <p:sp>
        <p:nvSpPr>
          <p:cNvPr id="3" name="Content Placeholder 2">
            <a:extLst>
              <a:ext uri="{FF2B5EF4-FFF2-40B4-BE49-F238E27FC236}">
                <a16:creationId xmlns:a16="http://schemas.microsoft.com/office/drawing/2014/main" id="{23F720C8-6AB6-438A-BB72-88A5964E7E1C}"/>
              </a:ext>
            </a:extLst>
          </p:cNvPr>
          <p:cNvSpPr>
            <a:spLocks noGrp="1"/>
          </p:cNvSpPr>
          <p:nvPr>
            <p:ph idx="1"/>
          </p:nvPr>
        </p:nvSpPr>
        <p:spPr/>
        <p:txBody>
          <a:bodyPr>
            <a:normAutofit/>
          </a:bodyPr>
          <a:lstStyle/>
          <a:p>
            <a:r>
              <a:rPr lang="en-US" sz="2400" dirty="0"/>
              <a:t>No significant differences for </a:t>
            </a:r>
          </a:p>
          <a:p>
            <a:pPr lvl="1">
              <a:buFont typeface="Wingdings" panose="05000000000000000000" pitchFamily="2" charset="2"/>
              <a:buChar char="Ø"/>
            </a:pPr>
            <a:r>
              <a:rPr lang="en-US" sz="2100" dirty="0"/>
              <a:t>Problem Areas In Diabetes (PAID)</a:t>
            </a:r>
          </a:p>
          <a:p>
            <a:pPr lvl="1">
              <a:buFont typeface="Wingdings" panose="05000000000000000000" pitchFamily="2" charset="2"/>
              <a:buChar char="Ø"/>
            </a:pPr>
            <a:r>
              <a:rPr lang="en-US" sz="2100" dirty="0"/>
              <a:t>Diabetes Symptoms Checklist (DSC)</a:t>
            </a:r>
          </a:p>
          <a:p>
            <a:pPr lvl="1">
              <a:buFont typeface="Wingdings" panose="05000000000000000000" pitchFamily="2" charset="2"/>
              <a:buChar char="Ø"/>
            </a:pPr>
            <a:r>
              <a:rPr lang="en-US" sz="2100" dirty="0"/>
              <a:t>Diabetes Empowerment Scale (DES-SF)</a:t>
            </a:r>
          </a:p>
          <a:p>
            <a:pPr lvl="1">
              <a:buFont typeface="Wingdings" panose="05000000000000000000" pitchFamily="2" charset="2"/>
              <a:buChar char="Ø"/>
            </a:pPr>
            <a:r>
              <a:rPr lang="en-US" sz="2100" dirty="0"/>
              <a:t>Diabetes Treatment Satisfaction</a:t>
            </a:r>
          </a:p>
          <a:p>
            <a:r>
              <a:rPr lang="en-US" sz="2400" dirty="0"/>
              <a:t>Communication Assessment Tool</a:t>
            </a:r>
          </a:p>
          <a:p>
            <a:r>
              <a:rPr lang="en-US" sz="2400" dirty="0"/>
              <a:t>Summary of Diabetes Self-Care Activities was significant (but related to the blood sugar testing in arms)</a:t>
            </a:r>
          </a:p>
        </p:txBody>
      </p:sp>
    </p:spTree>
    <p:extLst>
      <p:ext uri="{BB962C8B-B14F-4D97-AF65-F5344CB8AC3E}">
        <p14:creationId xmlns:p14="http://schemas.microsoft.com/office/powerpoint/2010/main" val="197614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8185B9-A380-4DA6-8C09-4B1ECB49103A}"/>
              </a:ext>
            </a:extLst>
          </p:cNvPr>
          <p:cNvSpPr txBox="1"/>
          <p:nvPr/>
        </p:nvSpPr>
        <p:spPr>
          <a:xfrm>
            <a:off x="290146" y="281354"/>
            <a:ext cx="8945294" cy="954107"/>
          </a:xfrm>
          <a:prstGeom prst="rect">
            <a:avLst/>
          </a:prstGeom>
          <a:noFill/>
        </p:spPr>
        <p:txBody>
          <a:bodyPr wrap="square" rtlCol="0">
            <a:spAutoFit/>
          </a:bodyPr>
          <a:lstStyle/>
          <a:p>
            <a:r>
              <a:rPr lang="en-US" sz="2800" b="1" dirty="0"/>
              <a:t>Glucose monitoring data:</a:t>
            </a:r>
          </a:p>
          <a:p>
            <a:r>
              <a:rPr lang="en-US" sz="2800" b="1" dirty="0"/>
              <a:t>Daily Proportions of Patients testing in the SMBG groups</a:t>
            </a:r>
          </a:p>
        </p:txBody>
      </p:sp>
      <p:pic>
        <p:nvPicPr>
          <p:cNvPr id="6" name="Picture 5">
            <a:extLst>
              <a:ext uri="{FF2B5EF4-FFF2-40B4-BE49-F238E27FC236}">
                <a16:creationId xmlns:a16="http://schemas.microsoft.com/office/drawing/2014/main" id="{81EC9617-1B00-4312-8486-776D4D16886D}"/>
              </a:ext>
            </a:extLst>
          </p:cNvPr>
          <p:cNvPicPr>
            <a:picLocks noChangeAspect="1"/>
          </p:cNvPicPr>
          <p:nvPr/>
        </p:nvPicPr>
        <p:blipFill>
          <a:blip r:embed="rId3"/>
          <a:stretch>
            <a:fillRect/>
          </a:stretch>
        </p:blipFill>
        <p:spPr>
          <a:xfrm>
            <a:off x="878559" y="1421676"/>
            <a:ext cx="7273676" cy="5159235"/>
          </a:xfrm>
          <a:prstGeom prst="rect">
            <a:avLst/>
          </a:prstGeom>
        </p:spPr>
      </p:pic>
    </p:spTree>
    <p:extLst>
      <p:ext uri="{BB962C8B-B14F-4D97-AF65-F5344CB8AC3E}">
        <p14:creationId xmlns:p14="http://schemas.microsoft.com/office/powerpoint/2010/main" val="114534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6282F-EF02-4D37-93C4-A932884C8107}"/>
              </a:ext>
            </a:extLst>
          </p:cNvPr>
          <p:cNvSpPr>
            <a:spLocks noGrp="1"/>
          </p:cNvSpPr>
          <p:nvPr>
            <p:ph idx="1"/>
          </p:nvPr>
        </p:nvSpPr>
        <p:spPr>
          <a:xfrm>
            <a:off x="4987636" y="620345"/>
            <a:ext cx="3802261" cy="5919000"/>
          </a:xfrm>
        </p:spPr>
        <p:txBody>
          <a:bodyPr>
            <a:normAutofit fontScale="55000" lnSpcReduction="20000"/>
          </a:bodyPr>
          <a:lstStyle/>
          <a:p>
            <a:pPr marL="0" indent="0">
              <a:lnSpc>
                <a:spcPct val="100000"/>
              </a:lnSpc>
              <a:spcBef>
                <a:spcPts val="0"/>
              </a:spcBef>
              <a:buNone/>
            </a:pPr>
            <a:r>
              <a:rPr lang="en-US" sz="5100" b="1" dirty="0">
                <a:latin typeface="+mj-lt"/>
              </a:rPr>
              <a:t>MONITOR trial Group </a:t>
            </a:r>
          </a:p>
          <a:p>
            <a:pPr>
              <a:lnSpc>
                <a:spcPct val="100000"/>
              </a:lnSpc>
              <a:spcBef>
                <a:spcPts val="0"/>
              </a:spcBef>
            </a:pPr>
            <a:r>
              <a:rPr lang="en-US" sz="4400" dirty="0"/>
              <a:t>April Reese, BSW, MPH</a:t>
            </a:r>
          </a:p>
          <a:p>
            <a:pPr>
              <a:lnSpc>
                <a:spcPct val="100000"/>
              </a:lnSpc>
              <a:spcBef>
                <a:spcPts val="0"/>
              </a:spcBef>
            </a:pPr>
            <a:r>
              <a:rPr lang="en-US" sz="4400" dirty="0"/>
              <a:t>Joanne Rinker, MS, RD, CDE, LD</a:t>
            </a:r>
          </a:p>
          <a:p>
            <a:pPr>
              <a:lnSpc>
                <a:spcPct val="100000"/>
              </a:lnSpc>
              <a:spcBef>
                <a:spcPts val="0"/>
              </a:spcBef>
            </a:pPr>
            <a:r>
              <a:rPr lang="en-US" sz="4400" dirty="0"/>
              <a:t>Jan Hutchins, RN</a:t>
            </a:r>
          </a:p>
          <a:p>
            <a:pPr>
              <a:lnSpc>
                <a:spcPct val="100000"/>
              </a:lnSpc>
              <a:spcBef>
                <a:spcPts val="0"/>
              </a:spcBef>
            </a:pPr>
            <a:r>
              <a:rPr lang="en-US" sz="4400" dirty="0"/>
              <a:t>Melvin </a:t>
            </a:r>
            <a:r>
              <a:rPr lang="en-US" sz="4400" dirty="0" err="1"/>
              <a:t>Dubose,DD</a:t>
            </a:r>
            <a:endParaRPr lang="en-US" sz="4400" dirty="0"/>
          </a:p>
          <a:p>
            <a:pPr>
              <a:lnSpc>
                <a:spcPct val="100000"/>
              </a:lnSpc>
              <a:spcBef>
                <a:spcPts val="0"/>
              </a:spcBef>
            </a:pPr>
            <a:r>
              <a:rPr lang="en-US" sz="4400" dirty="0"/>
              <a:t>Michael Pfeifer, MD, MS</a:t>
            </a:r>
          </a:p>
          <a:p>
            <a:pPr>
              <a:lnSpc>
                <a:spcPct val="100000"/>
              </a:lnSpc>
              <a:spcBef>
                <a:spcPts val="0"/>
              </a:spcBef>
            </a:pPr>
            <a:r>
              <a:rPr lang="en-US" sz="4400" dirty="0"/>
              <a:t>Nellie Lewis, RN</a:t>
            </a:r>
          </a:p>
          <a:p>
            <a:pPr>
              <a:lnSpc>
                <a:spcPct val="100000"/>
              </a:lnSpc>
              <a:spcBef>
                <a:spcPts val="0"/>
              </a:spcBef>
            </a:pPr>
            <a:r>
              <a:rPr lang="en-US" sz="4400" dirty="0"/>
              <a:t>Paula LeClair, MBA</a:t>
            </a:r>
          </a:p>
          <a:p>
            <a:pPr>
              <a:lnSpc>
                <a:spcPct val="100000"/>
              </a:lnSpc>
              <a:spcBef>
                <a:spcPts val="0"/>
              </a:spcBef>
            </a:pPr>
            <a:r>
              <a:rPr lang="en-US" sz="4400" dirty="0"/>
              <a:t>Val Atkinson</a:t>
            </a:r>
          </a:p>
          <a:p>
            <a:pPr>
              <a:lnSpc>
                <a:spcPct val="100000"/>
              </a:lnSpc>
              <a:spcBef>
                <a:spcPts val="0"/>
              </a:spcBef>
            </a:pPr>
            <a:r>
              <a:rPr lang="en-US" sz="4400" dirty="0"/>
              <a:t>Jim Straight, BA</a:t>
            </a:r>
          </a:p>
          <a:p>
            <a:pPr>
              <a:lnSpc>
                <a:spcPct val="100000"/>
              </a:lnSpc>
              <a:spcBef>
                <a:spcPts val="0"/>
              </a:spcBef>
            </a:pPr>
            <a:r>
              <a:rPr lang="en-US" sz="4400" dirty="0"/>
              <a:t>Students-</a:t>
            </a:r>
            <a:r>
              <a:rPr lang="en-US" sz="3600" dirty="0"/>
              <a:t>Kamaara Lucas, BA, Rachel Fuchs, MS, Alexa Waters, BS, Paul Alvarez, BS, Caroline Grandis, BS, Sara Kowitt, MPH</a:t>
            </a:r>
          </a:p>
          <a:p>
            <a:pPr>
              <a:lnSpc>
                <a:spcPct val="100000"/>
              </a:lnSpc>
              <a:spcBef>
                <a:spcPts val="0"/>
              </a:spcBef>
            </a:pPr>
            <a:r>
              <a:rPr lang="en-US" sz="4400" dirty="0"/>
              <a:t>15  Participating Primary Care Practices and key clinicians and staff</a:t>
            </a:r>
          </a:p>
          <a:p>
            <a:pPr>
              <a:lnSpc>
                <a:spcPct val="100000"/>
              </a:lnSpc>
              <a:spcBef>
                <a:spcPts val="0"/>
              </a:spcBef>
            </a:pPr>
            <a:endParaRPr lang="en-US" sz="2000" dirty="0"/>
          </a:p>
          <a:p>
            <a:endParaRPr lang="en-US" dirty="0"/>
          </a:p>
        </p:txBody>
      </p:sp>
      <p:sp>
        <p:nvSpPr>
          <p:cNvPr id="4" name="Subtitle 2">
            <a:extLst>
              <a:ext uri="{FF2B5EF4-FFF2-40B4-BE49-F238E27FC236}">
                <a16:creationId xmlns:a16="http://schemas.microsoft.com/office/drawing/2014/main" id="{A6A285A8-F1F4-4751-84A5-3C167564E396}"/>
              </a:ext>
            </a:extLst>
          </p:cNvPr>
          <p:cNvSpPr txBox="1">
            <a:spLocks/>
          </p:cNvSpPr>
          <p:nvPr/>
        </p:nvSpPr>
        <p:spPr>
          <a:xfrm>
            <a:off x="554182" y="509509"/>
            <a:ext cx="3984915" cy="43513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2800" b="1" dirty="0">
                <a:latin typeface="+mj-lt"/>
              </a:rPr>
              <a:t>Investigative team</a:t>
            </a:r>
          </a:p>
          <a:p>
            <a:pPr>
              <a:lnSpc>
                <a:spcPct val="100000"/>
              </a:lnSpc>
              <a:spcBef>
                <a:spcPts val="0"/>
              </a:spcBef>
            </a:pPr>
            <a:r>
              <a:rPr lang="en-US" sz="2400" dirty="0"/>
              <a:t>Laura Young, MD, PhD</a:t>
            </a:r>
          </a:p>
          <a:p>
            <a:pPr>
              <a:lnSpc>
                <a:spcPct val="100000"/>
              </a:lnSpc>
              <a:spcBef>
                <a:spcPts val="0"/>
              </a:spcBef>
            </a:pPr>
            <a:r>
              <a:rPr lang="en-US" sz="2400" dirty="0"/>
              <a:t>John Buse, MD, PhD</a:t>
            </a:r>
          </a:p>
          <a:p>
            <a:pPr>
              <a:lnSpc>
                <a:spcPct val="100000"/>
              </a:lnSpc>
              <a:spcBef>
                <a:spcPts val="0"/>
              </a:spcBef>
            </a:pPr>
            <a:r>
              <a:rPr lang="en-US" sz="2400" dirty="0"/>
              <a:t>Mark Weaver, PhD</a:t>
            </a:r>
          </a:p>
          <a:p>
            <a:pPr>
              <a:lnSpc>
                <a:spcPct val="100000"/>
              </a:lnSpc>
              <a:spcBef>
                <a:spcPts val="0"/>
              </a:spcBef>
            </a:pPr>
            <a:r>
              <a:rPr lang="en-US" sz="2400" dirty="0"/>
              <a:t>Maihan Vu, DrPH</a:t>
            </a:r>
          </a:p>
          <a:p>
            <a:pPr>
              <a:lnSpc>
                <a:spcPct val="100000"/>
              </a:lnSpc>
              <a:spcBef>
                <a:spcPts val="0"/>
              </a:spcBef>
            </a:pPr>
            <a:r>
              <a:rPr lang="en-US" sz="2400" dirty="0"/>
              <a:t>C. Madeline Mitchell, MURP</a:t>
            </a:r>
          </a:p>
          <a:p>
            <a:pPr>
              <a:lnSpc>
                <a:spcPct val="100000"/>
              </a:lnSpc>
              <a:spcBef>
                <a:spcPts val="0"/>
              </a:spcBef>
            </a:pPr>
            <a:r>
              <a:rPr lang="en-US" sz="2400" dirty="0"/>
              <a:t>Tamara Blakeney, BS</a:t>
            </a:r>
          </a:p>
          <a:p>
            <a:pPr>
              <a:lnSpc>
                <a:spcPct val="100000"/>
              </a:lnSpc>
              <a:spcBef>
                <a:spcPts val="0"/>
              </a:spcBef>
            </a:pPr>
            <a:r>
              <a:rPr lang="en-US" sz="2400" dirty="0"/>
              <a:t>Kimberlea Grimm, BA</a:t>
            </a:r>
          </a:p>
          <a:p>
            <a:pPr>
              <a:lnSpc>
                <a:spcPct val="100000"/>
              </a:lnSpc>
              <a:spcBef>
                <a:spcPts val="0"/>
              </a:spcBef>
            </a:pPr>
            <a:r>
              <a:rPr lang="en-US" sz="2400" dirty="0"/>
              <a:t>Jennifer Rees, RN, CPF</a:t>
            </a:r>
          </a:p>
          <a:p>
            <a:pPr>
              <a:lnSpc>
                <a:spcPct val="100000"/>
              </a:lnSpc>
              <a:spcBef>
                <a:spcPts val="0"/>
              </a:spcBef>
            </a:pPr>
            <a:r>
              <a:rPr lang="en-US" sz="2400" dirty="0"/>
              <a:t>Franklin Niblock, BS, MS4</a:t>
            </a:r>
          </a:p>
          <a:p>
            <a:pPr>
              <a:lnSpc>
                <a:spcPct val="100000"/>
              </a:lnSpc>
              <a:spcBef>
                <a:spcPts val="0"/>
              </a:spcBef>
            </a:pPr>
            <a:r>
              <a:rPr lang="en-US" sz="2400" dirty="0"/>
              <a:t>Katrina Donahue, MD, MPH</a:t>
            </a:r>
          </a:p>
        </p:txBody>
      </p:sp>
      <p:pic>
        <p:nvPicPr>
          <p:cNvPr id="6" name="Picture 5">
            <a:extLst>
              <a:ext uri="{FF2B5EF4-FFF2-40B4-BE49-F238E27FC236}">
                <a16:creationId xmlns:a16="http://schemas.microsoft.com/office/drawing/2014/main" id="{8673046A-4E15-42AE-B69A-4270BA92A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19998"/>
            <a:ext cx="4953959" cy="2138002"/>
          </a:xfrm>
          <a:prstGeom prst="rect">
            <a:avLst/>
          </a:prstGeom>
        </p:spPr>
      </p:pic>
    </p:spTree>
    <p:extLst>
      <p:ext uri="{BB962C8B-B14F-4D97-AF65-F5344CB8AC3E}">
        <p14:creationId xmlns:p14="http://schemas.microsoft.com/office/powerpoint/2010/main" val="335119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8185B9-A380-4DA6-8C09-4B1ECB49103A}"/>
              </a:ext>
            </a:extLst>
          </p:cNvPr>
          <p:cNvSpPr txBox="1"/>
          <p:nvPr/>
        </p:nvSpPr>
        <p:spPr>
          <a:xfrm>
            <a:off x="290146" y="281354"/>
            <a:ext cx="8326316" cy="523220"/>
          </a:xfrm>
          <a:prstGeom prst="rect">
            <a:avLst/>
          </a:prstGeom>
          <a:noFill/>
        </p:spPr>
        <p:txBody>
          <a:bodyPr wrap="square" rtlCol="0">
            <a:spAutoFit/>
          </a:bodyPr>
          <a:lstStyle/>
          <a:p>
            <a:r>
              <a:rPr lang="en-US" sz="2800" b="1" dirty="0"/>
              <a:t>EHR data:  Mean A1c levels by study arm over time</a:t>
            </a:r>
          </a:p>
        </p:txBody>
      </p:sp>
      <p:pic>
        <p:nvPicPr>
          <p:cNvPr id="8" name="Picture 7">
            <a:extLst>
              <a:ext uri="{FF2B5EF4-FFF2-40B4-BE49-F238E27FC236}">
                <a16:creationId xmlns:a16="http://schemas.microsoft.com/office/drawing/2014/main" id="{006E40F1-D94E-4C81-807A-3E9FB980F9B8}"/>
              </a:ext>
            </a:extLst>
          </p:cNvPr>
          <p:cNvPicPr>
            <a:picLocks noChangeAspect="1"/>
          </p:cNvPicPr>
          <p:nvPr/>
        </p:nvPicPr>
        <p:blipFill>
          <a:blip r:embed="rId3"/>
          <a:stretch>
            <a:fillRect/>
          </a:stretch>
        </p:blipFill>
        <p:spPr>
          <a:xfrm>
            <a:off x="815925" y="1230252"/>
            <a:ext cx="7181558" cy="5008464"/>
          </a:xfrm>
          <a:prstGeom prst="rect">
            <a:avLst/>
          </a:prstGeom>
        </p:spPr>
      </p:pic>
    </p:spTree>
    <p:extLst>
      <p:ext uri="{BB962C8B-B14F-4D97-AF65-F5344CB8AC3E}">
        <p14:creationId xmlns:p14="http://schemas.microsoft.com/office/powerpoint/2010/main" val="109380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CE55-E84C-4499-9D10-96BB93628E18}"/>
              </a:ext>
            </a:extLst>
          </p:cNvPr>
          <p:cNvSpPr>
            <a:spLocks noGrp="1"/>
          </p:cNvSpPr>
          <p:nvPr>
            <p:ph type="title"/>
          </p:nvPr>
        </p:nvSpPr>
        <p:spPr/>
        <p:txBody>
          <a:bodyPr/>
          <a:lstStyle/>
          <a:p>
            <a:r>
              <a:rPr lang="en-US" b="1" dirty="0">
                <a:latin typeface="+mn-lt"/>
              </a:rPr>
              <a:t>Adverse Events: NO study related events</a:t>
            </a:r>
          </a:p>
        </p:txBody>
      </p:sp>
      <p:sp>
        <p:nvSpPr>
          <p:cNvPr id="3" name="Content Placeholder 2">
            <a:extLst>
              <a:ext uri="{FF2B5EF4-FFF2-40B4-BE49-F238E27FC236}">
                <a16:creationId xmlns:a16="http://schemas.microsoft.com/office/drawing/2014/main" id="{599C101E-975F-4E55-BBAD-D7366922BE1C}"/>
              </a:ext>
            </a:extLst>
          </p:cNvPr>
          <p:cNvSpPr>
            <a:spLocks noGrp="1"/>
          </p:cNvSpPr>
          <p:nvPr>
            <p:ph idx="1"/>
          </p:nvPr>
        </p:nvSpPr>
        <p:spPr/>
        <p:txBody>
          <a:bodyPr>
            <a:normAutofit/>
          </a:bodyPr>
          <a:lstStyle/>
          <a:p>
            <a:r>
              <a:rPr lang="en-US" sz="2400" dirty="0"/>
              <a:t>1 severe hypoglycemia (secondary to urosepsis)</a:t>
            </a:r>
          </a:p>
          <a:p>
            <a:r>
              <a:rPr lang="en-US" sz="2400" dirty="0"/>
              <a:t>62 hospitalizations (no difference by arm)</a:t>
            </a:r>
          </a:p>
          <a:p>
            <a:r>
              <a:rPr lang="en-US" sz="2400" dirty="0"/>
              <a:t>2 deaths</a:t>
            </a:r>
          </a:p>
        </p:txBody>
      </p:sp>
    </p:spTree>
    <p:extLst>
      <p:ext uri="{BB962C8B-B14F-4D97-AF65-F5344CB8AC3E}">
        <p14:creationId xmlns:p14="http://schemas.microsoft.com/office/powerpoint/2010/main" val="18156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7E11-4A41-4447-8CB4-68F89710E0B5}"/>
              </a:ext>
            </a:extLst>
          </p:cNvPr>
          <p:cNvSpPr>
            <a:spLocks noGrp="1"/>
          </p:cNvSpPr>
          <p:nvPr>
            <p:ph type="title"/>
          </p:nvPr>
        </p:nvSpPr>
        <p:spPr/>
        <p:txBody>
          <a:bodyPr/>
          <a:lstStyle/>
          <a:p>
            <a:r>
              <a:rPr lang="en-US" b="1" dirty="0">
                <a:latin typeface="+mn-lt"/>
              </a:rPr>
              <a:t>Limitations</a:t>
            </a:r>
          </a:p>
        </p:txBody>
      </p:sp>
      <p:sp>
        <p:nvSpPr>
          <p:cNvPr id="3" name="Content Placeholder 2">
            <a:extLst>
              <a:ext uri="{FF2B5EF4-FFF2-40B4-BE49-F238E27FC236}">
                <a16:creationId xmlns:a16="http://schemas.microsoft.com/office/drawing/2014/main" id="{65152211-B1F0-4069-A751-84F1FEA14E7B}"/>
              </a:ext>
            </a:extLst>
          </p:cNvPr>
          <p:cNvSpPr>
            <a:spLocks noGrp="1"/>
          </p:cNvSpPr>
          <p:nvPr>
            <p:ph idx="1"/>
          </p:nvPr>
        </p:nvSpPr>
        <p:spPr/>
        <p:txBody>
          <a:bodyPr>
            <a:normAutofit/>
          </a:bodyPr>
          <a:lstStyle/>
          <a:p>
            <a:r>
              <a:rPr lang="en-US" sz="2400" dirty="0"/>
              <a:t>Test of continuing monitoring rather than initiating monitoring </a:t>
            </a:r>
          </a:p>
          <a:p>
            <a:r>
              <a:rPr lang="en-US" sz="2400" dirty="0"/>
              <a:t>Not all patients adhered to the group assigned; however no difference in ITT and per-protocol analyses</a:t>
            </a:r>
          </a:p>
          <a:p>
            <a:r>
              <a:rPr lang="en-US" sz="2400" dirty="0"/>
              <a:t>Patients belonged to one health care system</a:t>
            </a:r>
          </a:p>
          <a:p>
            <a:r>
              <a:rPr lang="en-US" sz="2400" dirty="0"/>
              <a:t>Findings do not apply to patients on insulin</a:t>
            </a:r>
          </a:p>
        </p:txBody>
      </p:sp>
    </p:spTree>
    <p:extLst>
      <p:ext uri="{BB962C8B-B14F-4D97-AF65-F5344CB8AC3E}">
        <p14:creationId xmlns:p14="http://schemas.microsoft.com/office/powerpoint/2010/main" val="158320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Conclusions</a:t>
            </a:r>
          </a:p>
        </p:txBody>
      </p:sp>
      <p:sp>
        <p:nvSpPr>
          <p:cNvPr id="3" name="Content Placeholder 2"/>
          <p:cNvSpPr>
            <a:spLocks noGrp="1"/>
          </p:cNvSpPr>
          <p:nvPr>
            <p:ph idx="1"/>
          </p:nvPr>
        </p:nvSpPr>
        <p:spPr/>
        <p:txBody>
          <a:bodyPr>
            <a:normAutofit/>
          </a:bodyPr>
          <a:lstStyle/>
          <a:p>
            <a:r>
              <a:rPr lang="en-US" sz="2400" dirty="0"/>
              <a:t>Over the course of one year, there were no clinically or statistically significant differences in glycemic control or quality of life between patients with non insulin treated DM who perform SMBG compared to those who do not perform SMBG.</a:t>
            </a:r>
          </a:p>
          <a:p>
            <a:r>
              <a:rPr lang="en-US" sz="2400" dirty="0"/>
              <a:t>The addition of tailored feedback provided through messaging via a glucometer did not provide any advantage in glycemic control.</a:t>
            </a:r>
          </a:p>
          <a:p>
            <a:endParaRPr lang="en-US" dirty="0"/>
          </a:p>
        </p:txBody>
      </p:sp>
    </p:spTree>
    <p:extLst>
      <p:ext uri="{BB962C8B-B14F-4D97-AF65-F5344CB8AC3E}">
        <p14:creationId xmlns:p14="http://schemas.microsoft.com/office/powerpoint/2010/main" val="208857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15"/>
          <p:cNvSpPr txBox="1">
            <a:spLocks noChangeArrowheads="1"/>
          </p:cNvSpPr>
          <p:nvPr/>
        </p:nvSpPr>
        <p:spPr bwMode="auto">
          <a:xfrm>
            <a:off x="4781550" y="2362200"/>
            <a:ext cx="3714750"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Young LA, </a:t>
            </a:r>
            <a:r>
              <a:rPr lang="en-US" dirty="0" err="1"/>
              <a:t>Buse</a:t>
            </a:r>
            <a:r>
              <a:rPr lang="en-US" dirty="0"/>
              <a:t> JB, Weaver MA, et al. </a:t>
            </a:r>
          </a:p>
          <a:p>
            <a:endParaRPr lang="en-US" dirty="0"/>
          </a:p>
          <a:p>
            <a:r>
              <a:rPr lang="en-US"/>
              <a:t>Glucose Self-Monitoring in Non-Insulin-Treated Patients With </a:t>
            </a:r>
            <a:r>
              <a:rPr lang="en-US" dirty="0"/>
              <a:t>T</a:t>
            </a:r>
            <a:r>
              <a:rPr lang="en-US"/>
              <a:t>ype 2 Diabetes in Primary Care </a:t>
            </a:r>
            <a:r>
              <a:rPr lang="en-US" dirty="0"/>
              <a:t>S</a:t>
            </a:r>
            <a:r>
              <a:rPr lang="en-US"/>
              <a:t>ettings: A Randomized Clinical </a:t>
            </a:r>
            <a:r>
              <a:rPr lang="en-US" dirty="0"/>
              <a:t>T</a:t>
            </a:r>
            <a:r>
              <a:rPr lang="en-US"/>
              <a:t>rial</a:t>
            </a:r>
            <a:endParaRPr lang="en-US" dirty="0"/>
          </a:p>
          <a:p>
            <a:endParaRPr lang="en-US" dirty="0"/>
          </a:p>
          <a:p>
            <a:r>
              <a:rPr lang="en-US" dirty="0"/>
              <a:t>Published online June 10, 2017</a:t>
            </a:r>
          </a:p>
          <a:p>
            <a:pPr>
              <a:spcBef>
                <a:spcPct val="50000"/>
              </a:spcBef>
            </a:pPr>
            <a:endParaRPr lang="en-US" dirty="0"/>
          </a:p>
        </p:txBody>
      </p:sp>
      <p:pic>
        <p:nvPicPr>
          <p:cNvPr id="1026" name="Picture 2" descr="C:\Users\gadietz\Desktop\IOI170027_preembar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 y="358847"/>
            <a:ext cx="4404968" cy="59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611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1809D-1151-453C-8CDD-2C222D66834C}"/>
              </a:ext>
            </a:extLst>
          </p:cNvPr>
          <p:cNvSpPr>
            <a:spLocks noGrp="1"/>
          </p:cNvSpPr>
          <p:nvPr>
            <p:ph idx="1"/>
          </p:nvPr>
        </p:nvSpPr>
        <p:spPr>
          <a:xfrm>
            <a:off x="628650" y="1063937"/>
            <a:ext cx="7886700" cy="4351338"/>
          </a:xfrm>
        </p:spPr>
        <p:txBody>
          <a:bodyPr/>
          <a:lstStyle/>
          <a:p>
            <a:pPr marL="0" indent="0" algn="ctr">
              <a:buNone/>
            </a:pPr>
            <a:r>
              <a:rPr lang="en-US" sz="4400" dirty="0"/>
              <a:t>Thank You!</a:t>
            </a:r>
          </a:p>
          <a:p>
            <a:pPr marL="0" indent="0">
              <a:buNone/>
            </a:pPr>
            <a:endParaRPr lang="en-US" dirty="0"/>
          </a:p>
        </p:txBody>
      </p:sp>
      <p:pic>
        <p:nvPicPr>
          <p:cNvPr id="4" name="Picture 3">
            <a:extLst>
              <a:ext uri="{FF2B5EF4-FFF2-40B4-BE49-F238E27FC236}">
                <a16:creationId xmlns:a16="http://schemas.microsoft.com/office/drawing/2014/main" id="{43D1B38C-1B4A-43A1-BDBB-91918CB77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0" y="2359999"/>
            <a:ext cx="4953959" cy="2138002"/>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087F700F-2517-49B1-B82E-F1D5FB730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483" y="5214769"/>
            <a:ext cx="2458465" cy="1158587"/>
          </a:xfrm>
          <a:prstGeom prst="rect">
            <a:avLst/>
          </a:prstGeom>
        </p:spPr>
      </p:pic>
    </p:spTree>
    <p:extLst>
      <p:ext uri="{BB962C8B-B14F-4D97-AF65-F5344CB8AC3E}">
        <p14:creationId xmlns:p14="http://schemas.microsoft.com/office/powerpoint/2010/main" val="74809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2" y="320040"/>
            <a:ext cx="8500535"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2E7DF-E9C2-4922-9589-15367C9059FA}"/>
              </a:ext>
            </a:extLst>
          </p:cNvPr>
          <p:cNvSpPr>
            <a:spLocks noGrp="1"/>
          </p:cNvSpPr>
          <p:nvPr>
            <p:ph type="title"/>
          </p:nvPr>
        </p:nvSpPr>
        <p:spPr>
          <a:xfrm>
            <a:off x="643464" y="631829"/>
            <a:ext cx="7857070" cy="1325563"/>
          </a:xfrm>
        </p:spPr>
        <p:txBody>
          <a:bodyPr>
            <a:normAutofit/>
          </a:bodyPr>
          <a:lstStyle/>
          <a:p>
            <a:pPr algn="ctr"/>
            <a:r>
              <a:rPr lang="en-US" dirty="0">
                <a:latin typeface="+mn-lt"/>
              </a:rPr>
              <a:t>COI Disclosures</a:t>
            </a:r>
          </a:p>
        </p:txBody>
      </p:sp>
      <p:sp>
        <p:nvSpPr>
          <p:cNvPr id="3" name="Content Placeholder 2">
            <a:extLst>
              <a:ext uri="{FF2B5EF4-FFF2-40B4-BE49-F238E27FC236}">
                <a16:creationId xmlns:a16="http://schemas.microsoft.com/office/drawing/2014/main" id="{34ACAE81-33CF-4046-A8FF-98349018B63C}"/>
              </a:ext>
            </a:extLst>
          </p:cNvPr>
          <p:cNvSpPr>
            <a:spLocks noGrp="1"/>
          </p:cNvSpPr>
          <p:nvPr>
            <p:ph idx="1"/>
          </p:nvPr>
        </p:nvSpPr>
        <p:spPr>
          <a:xfrm>
            <a:off x="643464" y="2057401"/>
            <a:ext cx="7857070" cy="3871763"/>
          </a:xfrm>
        </p:spPr>
        <p:txBody>
          <a:bodyPr>
            <a:normAutofit/>
          </a:bodyPr>
          <a:lstStyle/>
          <a:p>
            <a:pPr marL="0" indent="0">
              <a:buNone/>
            </a:pPr>
            <a:r>
              <a:rPr lang="en-US" sz="2400" dirty="0"/>
              <a:t>Dr. Donahue: UNC has licensed its interest in copyright works to Telcare of a glucose messaging  and treatment algorithm for the purposes of commercialization.</a:t>
            </a:r>
          </a:p>
        </p:txBody>
      </p:sp>
    </p:spTree>
    <p:extLst>
      <p:ext uri="{BB962C8B-B14F-4D97-AF65-F5344CB8AC3E}">
        <p14:creationId xmlns:p14="http://schemas.microsoft.com/office/powerpoint/2010/main" val="19573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D7D5-7283-4F72-8F14-6DCC12D5496A}"/>
              </a:ext>
            </a:extLst>
          </p:cNvPr>
          <p:cNvSpPr>
            <a:spLocks noGrp="1"/>
          </p:cNvSpPr>
          <p:nvPr>
            <p:ph type="title"/>
          </p:nvPr>
        </p:nvSpPr>
        <p:spPr>
          <a:xfrm>
            <a:off x="0" y="275256"/>
            <a:ext cx="7886700" cy="1325563"/>
          </a:xfrm>
        </p:spPr>
        <p:txBody>
          <a:bodyPr>
            <a:normAutofit/>
          </a:bodyPr>
          <a:lstStyle/>
          <a:p>
            <a:pPr algn="ctr"/>
            <a:r>
              <a:rPr lang="en-US" sz="4000" b="1" dirty="0"/>
              <a:t>Objectives</a:t>
            </a:r>
          </a:p>
        </p:txBody>
      </p:sp>
      <p:sp>
        <p:nvSpPr>
          <p:cNvPr id="3" name="Content Placeholder 2">
            <a:extLst>
              <a:ext uri="{FF2B5EF4-FFF2-40B4-BE49-F238E27FC236}">
                <a16:creationId xmlns:a16="http://schemas.microsoft.com/office/drawing/2014/main" id="{ADB4488D-576C-45EA-969F-F1C99825801B}"/>
              </a:ext>
            </a:extLst>
          </p:cNvPr>
          <p:cNvSpPr>
            <a:spLocks noGrp="1"/>
          </p:cNvSpPr>
          <p:nvPr>
            <p:ph idx="1"/>
          </p:nvPr>
        </p:nvSpPr>
        <p:spPr>
          <a:xfrm>
            <a:off x="390619" y="1600819"/>
            <a:ext cx="5175840" cy="3235099"/>
          </a:xfrm>
        </p:spPr>
        <p:txBody>
          <a:bodyPr>
            <a:normAutofit/>
          </a:bodyPr>
          <a:lstStyle/>
          <a:p>
            <a:r>
              <a:rPr lang="en-US" sz="2800" dirty="0"/>
              <a:t>Review and Interpret findings from the MONITOR  SMBG trial</a:t>
            </a:r>
          </a:p>
          <a:p>
            <a:pPr marL="0" indent="0">
              <a:buNone/>
            </a:pPr>
            <a:endParaRPr lang="en-US" sz="2800" dirty="0"/>
          </a:p>
          <a:p>
            <a:r>
              <a:rPr lang="en-US" sz="2800" dirty="0"/>
              <a:t>Apply findings from the MONITOR trial in primary care patients with non-insulin treated type 2 diabetes</a:t>
            </a:r>
          </a:p>
        </p:txBody>
      </p:sp>
      <p:pic>
        <p:nvPicPr>
          <p:cNvPr id="2050" name="Picture 2" descr="25FC5710-196D-457E-9E0E-8B5FDEC8CF26">
            <a:extLst>
              <a:ext uri="{FF2B5EF4-FFF2-40B4-BE49-F238E27FC236}">
                <a16:creationId xmlns:a16="http://schemas.microsoft.com/office/drawing/2014/main" id="{A0CFB458-F6FF-4D2D-8103-1DBCF7B52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458" y="4466492"/>
            <a:ext cx="3577541" cy="239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A104E87-CA6E-489A-82C1-F1570B2C7B9C}"/>
              </a:ext>
            </a:extLst>
          </p:cNvPr>
          <p:cNvPicPr>
            <a:picLocks noChangeAspect="1"/>
          </p:cNvPicPr>
          <p:nvPr/>
        </p:nvPicPr>
        <p:blipFill>
          <a:blip r:embed="rId4"/>
          <a:stretch>
            <a:fillRect/>
          </a:stretch>
        </p:blipFill>
        <p:spPr>
          <a:xfrm>
            <a:off x="5577840" y="0"/>
            <a:ext cx="3566160" cy="2666608"/>
          </a:xfrm>
          <a:prstGeom prst="rect">
            <a:avLst/>
          </a:prstGeom>
        </p:spPr>
      </p:pic>
    </p:spTree>
    <p:extLst>
      <p:ext uri="{BB962C8B-B14F-4D97-AF65-F5344CB8AC3E}">
        <p14:creationId xmlns:p14="http://schemas.microsoft.com/office/powerpoint/2010/main" val="286673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atin typeface="+mn-lt"/>
              </a:rPr>
              <a:t>Background</a:t>
            </a:r>
            <a:r>
              <a:rPr lang="en-US" dirty="0"/>
              <a:t>	</a:t>
            </a:r>
          </a:p>
        </p:txBody>
      </p:sp>
      <p:sp>
        <p:nvSpPr>
          <p:cNvPr id="3" name="Content Placeholder 2"/>
          <p:cNvSpPr>
            <a:spLocks noGrp="1"/>
          </p:cNvSpPr>
          <p:nvPr>
            <p:ph idx="1"/>
          </p:nvPr>
        </p:nvSpPr>
        <p:spPr>
          <a:xfrm>
            <a:off x="430383" y="1748253"/>
            <a:ext cx="8283233" cy="4351338"/>
          </a:xfrm>
        </p:spPr>
        <p:txBody>
          <a:bodyPr/>
          <a:lstStyle/>
          <a:p>
            <a:pPr>
              <a:lnSpc>
                <a:spcPct val="100000"/>
              </a:lnSpc>
            </a:pPr>
            <a:r>
              <a:rPr lang="en-US" sz="2400" dirty="0">
                <a:latin typeface="Arial" panose="020B0604020202020204" pitchFamily="34" charset="0"/>
                <a:cs typeface="Arial" panose="020B0604020202020204" pitchFamily="34" charset="0"/>
              </a:rPr>
              <a:t>Guidelines are inconsistent regarding the role of glucose self monitoring (SMBG) in adult patients with non-insulin treated type 2 diabetes</a:t>
            </a:r>
          </a:p>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r>
              <a:rPr lang="en-US" sz="2400" dirty="0">
                <a:latin typeface="Arial" panose="020B0604020202020204" pitchFamily="34" charset="0"/>
                <a:cs typeface="Arial" panose="020B0604020202020204" pitchFamily="34" charset="0"/>
              </a:rPr>
              <a:t>Recommendations from health care providers vary widely</a:t>
            </a:r>
          </a:p>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r>
              <a:rPr lang="en-US" sz="2400" dirty="0">
                <a:latin typeface="Arial" panose="020B0604020202020204" pitchFamily="34" charset="0"/>
                <a:cs typeface="Arial" panose="020B0604020202020204" pitchFamily="34" charset="0"/>
              </a:rPr>
              <a:t>Numerous stakeholders have an interest in this debate</a:t>
            </a:r>
          </a:p>
        </p:txBody>
      </p:sp>
    </p:spTree>
    <p:extLst>
      <p:ext uri="{BB962C8B-B14F-4D97-AF65-F5344CB8AC3E}">
        <p14:creationId xmlns:p14="http://schemas.microsoft.com/office/powerpoint/2010/main" val="160528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t Types of Glucometers. How To Choose a Glucometer">
            <a:extLst>
              <a:ext uri="{FF2B5EF4-FFF2-40B4-BE49-F238E27FC236}">
                <a16:creationId xmlns:a16="http://schemas.microsoft.com/office/drawing/2014/main" id="{B0D3A60B-0FAD-466D-98E6-1910DFF4D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94" r="15727" b="-1"/>
          <a:stretch/>
        </p:blipFill>
        <p:spPr bwMode="auto">
          <a:xfrm>
            <a:off x="5330786" y="2057400"/>
            <a:ext cx="3055362" cy="3430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365126"/>
            <a:ext cx="7886700" cy="1325563"/>
          </a:xfrm>
        </p:spPr>
        <p:txBody>
          <a:bodyPr>
            <a:normAutofit/>
          </a:bodyPr>
          <a:lstStyle/>
          <a:p>
            <a:pPr algn="ctr"/>
            <a:r>
              <a:rPr lang="en-US" b="1" dirty="0">
                <a:latin typeface="+mn-lt"/>
              </a:rPr>
              <a:t>SMBG </a:t>
            </a:r>
            <a:br>
              <a:rPr lang="en-US" b="1" dirty="0">
                <a:latin typeface="+mn-lt"/>
              </a:rPr>
            </a:br>
            <a:r>
              <a:rPr lang="en-US" b="1" dirty="0">
                <a:latin typeface="+mn-lt"/>
              </a:rPr>
              <a:t>(Self Monitoring of Blood Glucose)</a:t>
            </a:r>
          </a:p>
        </p:txBody>
      </p:sp>
      <p:sp>
        <p:nvSpPr>
          <p:cNvPr id="3" name="Content Placeholder 2"/>
          <p:cNvSpPr>
            <a:spLocks noGrp="1"/>
          </p:cNvSpPr>
          <p:nvPr>
            <p:ph idx="1"/>
          </p:nvPr>
        </p:nvSpPr>
        <p:spPr>
          <a:xfrm>
            <a:off x="628650" y="1825625"/>
            <a:ext cx="4271824" cy="4351338"/>
          </a:xfrm>
        </p:spPr>
        <p:txBody>
          <a:bodyPr>
            <a:normAutofit/>
          </a:bodyPr>
          <a:lstStyle/>
          <a:p>
            <a:pPr>
              <a:lnSpc>
                <a:spcPct val="80000"/>
              </a:lnSpc>
            </a:pPr>
            <a:r>
              <a:rPr lang="en-US" sz="2800" dirty="0"/>
              <a:t>Widely practiced in patients with diabetes </a:t>
            </a:r>
          </a:p>
          <a:p>
            <a:pPr>
              <a:lnSpc>
                <a:spcPct val="80000"/>
              </a:lnSpc>
            </a:pPr>
            <a:r>
              <a:rPr lang="en-US" sz="2800" dirty="0"/>
              <a:t>Conducted since 1980s</a:t>
            </a:r>
          </a:p>
          <a:p>
            <a:pPr>
              <a:lnSpc>
                <a:spcPct val="80000"/>
              </a:lnSpc>
            </a:pPr>
            <a:r>
              <a:rPr lang="en-US" sz="2800" dirty="0"/>
              <a:t>Benefits well-established in Type 1 diabetes and Type 2 diabetes on insulin</a:t>
            </a:r>
          </a:p>
        </p:txBody>
      </p:sp>
    </p:spTree>
    <p:extLst>
      <p:ext uri="{BB962C8B-B14F-4D97-AF65-F5344CB8AC3E}">
        <p14:creationId xmlns:p14="http://schemas.microsoft.com/office/powerpoint/2010/main" val="388126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45BE-9E37-4530-852F-506B234A4FD9}"/>
              </a:ext>
            </a:extLst>
          </p:cNvPr>
          <p:cNvSpPr>
            <a:spLocks noGrp="1"/>
          </p:cNvSpPr>
          <p:nvPr>
            <p:ph type="title"/>
          </p:nvPr>
        </p:nvSpPr>
        <p:spPr/>
        <p:txBody>
          <a:bodyPr/>
          <a:lstStyle/>
          <a:p>
            <a:pPr algn="ctr"/>
            <a:r>
              <a:rPr lang="en-US" b="1" dirty="0">
                <a:latin typeface="+mn-lt"/>
              </a:rPr>
              <a:t>SMBG Context </a:t>
            </a:r>
          </a:p>
        </p:txBody>
      </p:sp>
      <p:sp>
        <p:nvSpPr>
          <p:cNvPr id="3" name="Content Placeholder 2">
            <a:extLst>
              <a:ext uri="{FF2B5EF4-FFF2-40B4-BE49-F238E27FC236}">
                <a16:creationId xmlns:a16="http://schemas.microsoft.com/office/drawing/2014/main" id="{68FB1E32-E3BF-401B-9856-62F1B7BE811E}"/>
              </a:ext>
            </a:extLst>
          </p:cNvPr>
          <p:cNvSpPr>
            <a:spLocks noGrp="1"/>
          </p:cNvSpPr>
          <p:nvPr>
            <p:ph idx="1"/>
          </p:nvPr>
        </p:nvSpPr>
        <p:spPr/>
        <p:txBody>
          <a:bodyPr>
            <a:normAutofit lnSpcReduction="10000"/>
          </a:bodyPr>
          <a:lstStyle/>
          <a:p>
            <a:r>
              <a:rPr lang="en-US" sz="2400" dirty="0"/>
              <a:t>Glycemic Benefits of SMBG are minimal at best</a:t>
            </a:r>
          </a:p>
          <a:p>
            <a:pPr lvl="1"/>
            <a:r>
              <a:rPr lang="en-US" sz="2400" dirty="0"/>
              <a:t>Tests of simple SMBG A1c values reduces on average 0.2%</a:t>
            </a:r>
          </a:p>
          <a:p>
            <a:pPr lvl="1"/>
            <a:r>
              <a:rPr lang="en-US" sz="2400" dirty="0"/>
              <a:t>‘Enhanced SMBG’ (patients/providers given education &amp; feedback) reductions closer 0.5%</a:t>
            </a:r>
          </a:p>
          <a:p>
            <a:pPr lvl="1"/>
            <a:r>
              <a:rPr lang="en-US" sz="2400" dirty="0"/>
              <a:t>Thus patient and provider must be actively engaged</a:t>
            </a:r>
          </a:p>
          <a:p>
            <a:pPr lvl="1"/>
            <a:endParaRPr lang="en-US" sz="2400" dirty="0"/>
          </a:p>
          <a:p>
            <a:r>
              <a:rPr lang="en-US" sz="2400" dirty="0"/>
              <a:t>SMBG may improve self-efficacy</a:t>
            </a:r>
          </a:p>
          <a:p>
            <a:endParaRPr lang="en-US" sz="2400" dirty="0"/>
          </a:p>
          <a:p>
            <a:r>
              <a:rPr lang="en-US" sz="2400" dirty="0"/>
              <a:t>Potential Obstacles 	</a:t>
            </a:r>
          </a:p>
          <a:p>
            <a:pPr lvl="1"/>
            <a:r>
              <a:rPr lang="en-US" sz="2400" dirty="0"/>
              <a:t>Invasive, interrupts life</a:t>
            </a:r>
          </a:p>
          <a:p>
            <a:pPr lvl="1"/>
            <a:r>
              <a:rPr lang="en-US" sz="2400" dirty="0"/>
              <a:t>Cost</a:t>
            </a:r>
          </a:p>
          <a:p>
            <a:pPr lvl="1"/>
            <a:r>
              <a:rPr lang="en-US" sz="2400" dirty="0"/>
              <a:t>May increase depressive symptoms</a:t>
            </a:r>
          </a:p>
        </p:txBody>
      </p:sp>
    </p:spTree>
    <p:extLst>
      <p:ext uri="{BB962C8B-B14F-4D97-AF65-F5344CB8AC3E}">
        <p14:creationId xmlns:p14="http://schemas.microsoft.com/office/powerpoint/2010/main" val="427391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8ED2-0A5B-44AC-B59B-240315840490}"/>
              </a:ext>
            </a:extLst>
          </p:cNvPr>
          <p:cNvSpPr>
            <a:spLocks noGrp="1"/>
          </p:cNvSpPr>
          <p:nvPr>
            <p:ph type="title"/>
          </p:nvPr>
        </p:nvSpPr>
        <p:spPr>
          <a:xfrm>
            <a:off x="628651" y="61365"/>
            <a:ext cx="7886700" cy="1325563"/>
          </a:xfrm>
        </p:spPr>
        <p:txBody>
          <a:bodyPr/>
          <a:lstStyle/>
          <a:p>
            <a:pPr algn="ctr"/>
            <a:r>
              <a:rPr lang="en-US" b="1" dirty="0">
                <a:latin typeface="Calibri" panose="020F0502020204030204" pitchFamily="34" charset="0"/>
              </a:rPr>
              <a:t>Guideline recommendations</a:t>
            </a:r>
          </a:p>
        </p:txBody>
      </p:sp>
      <p:graphicFrame>
        <p:nvGraphicFramePr>
          <p:cNvPr id="6" name="Content Placeholder 5">
            <a:extLst>
              <a:ext uri="{FF2B5EF4-FFF2-40B4-BE49-F238E27FC236}">
                <a16:creationId xmlns:a16="http://schemas.microsoft.com/office/drawing/2014/main" id="{0B95E7DA-B0FC-434A-B317-55009178F40E}"/>
              </a:ext>
            </a:extLst>
          </p:cNvPr>
          <p:cNvGraphicFramePr>
            <a:graphicFrameLocks noGrp="1"/>
          </p:cNvGraphicFramePr>
          <p:nvPr>
            <p:ph idx="1"/>
            <p:extLst>
              <p:ext uri="{D42A27DB-BD31-4B8C-83A1-F6EECF244321}">
                <p14:modId xmlns:p14="http://schemas.microsoft.com/office/powerpoint/2010/main" val="806885883"/>
              </p:ext>
            </p:extLst>
          </p:nvPr>
        </p:nvGraphicFramePr>
        <p:xfrm>
          <a:off x="815262" y="1386928"/>
          <a:ext cx="7886700" cy="46024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472969110"/>
                    </a:ext>
                  </a:extLst>
                </a:gridCol>
                <a:gridCol w="3943350">
                  <a:extLst>
                    <a:ext uri="{9D8B030D-6E8A-4147-A177-3AD203B41FA5}">
                      <a16:colId xmlns:a16="http://schemas.microsoft.com/office/drawing/2014/main" val="2667014822"/>
                    </a:ext>
                  </a:extLst>
                </a:gridCol>
              </a:tblGrid>
              <a:tr h="370840">
                <a:tc>
                  <a:txBody>
                    <a:bodyPr/>
                    <a:lstStyle/>
                    <a:p>
                      <a:r>
                        <a:rPr lang="en-US" sz="2000" dirty="0"/>
                        <a:t>Source</a:t>
                      </a:r>
                    </a:p>
                  </a:txBody>
                  <a:tcPr/>
                </a:tc>
                <a:tc>
                  <a:txBody>
                    <a:bodyPr/>
                    <a:lstStyle/>
                    <a:p>
                      <a:r>
                        <a:rPr lang="en-US" sz="2000" dirty="0"/>
                        <a:t>Recommendation</a:t>
                      </a:r>
                    </a:p>
                  </a:txBody>
                  <a:tcPr/>
                </a:tc>
                <a:extLst>
                  <a:ext uri="{0D108BD9-81ED-4DB2-BD59-A6C34878D82A}">
                    <a16:rowId xmlns:a16="http://schemas.microsoft.com/office/drawing/2014/main" val="87342695"/>
                  </a:ext>
                </a:extLst>
              </a:tr>
              <a:tr h="370840">
                <a:tc>
                  <a:txBody>
                    <a:bodyPr/>
                    <a:lstStyle/>
                    <a:p>
                      <a:r>
                        <a:rPr lang="en-US" sz="2000" dirty="0"/>
                        <a:t>American Diabetes Association</a:t>
                      </a:r>
                    </a:p>
                  </a:txBody>
                  <a:tcPr/>
                </a:tc>
                <a:tc>
                  <a:txBody>
                    <a:bodyPr/>
                    <a:lstStyle/>
                    <a:p>
                      <a:r>
                        <a:rPr lang="en-US" sz="2000" dirty="0"/>
                        <a:t>YES-May guide treatment and management (expert opinion). Insufficient when and how often </a:t>
                      </a:r>
                    </a:p>
                  </a:txBody>
                  <a:tcPr/>
                </a:tc>
                <a:extLst>
                  <a:ext uri="{0D108BD9-81ED-4DB2-BD59-A6C34878D82A}">
                    <a16:rowId xmlns:a16="http://schemas.microsoft.com/office/drawing/2014/main" val="1745855052"/>
                  </a:ext>
                </a:extLst>
              </a:tr>
              <a:tr h="370840">
                <a:tc>
                  <a:txBody>
                    <a:bodyPr/>
                    <a:lstStyle/>
                    <a:p>
                      <a:r>
                        <a:rPr lang="en-US" sz="2000" dirty="0"/>
                        <a:t>American College of Endocrinology</a:t>
                      </a:r>
                    </a:p>
                  </a:txBody>
                  <a:tcPr/>
                </a:tc>
                <a:tc>
                  <a:txBody>
                    <a:bodyPr/>
                    <a:lstStyle/>
                    <a:p>
                      <a:r>
                        <a:rPr lang="en-US" sz="2000" dirty="0"/>
                        <a:t>YES</a:t>
                      </a:r>
                    </a:p>
                  </a:txBody>
                  <a:tcPr/>
                </a:tc>
                <a:extLst>
                  <a:ext uri="{0D108BD9-81ED-4DB2-BD59-A6C34878D82A}">
                    <a16:rowId xmlns:a16="http://schemas.microsoft.com/office/drawing/2014/main" val="1799486254"/>
                  </a:ext>
                </a:extLst>
              </a:tr>
              <a:tr h="370840">
                <a:tc>
                  <a:txBody>
                    <a:bodyPr/>
                    <a:lstStyle/>
                    <a:p>
                      <a:r>
                        <a:rPr lang="en-US" sz="2000" dirty="0"/>
                        <a:t>International Diabetes Federation</a:t>
                      </a:r>
                    </a:p>
                  </a:txBody>
                  <a:tcPr/>
                </a:tc>
                <a:tc>
                  <a:txBody>
                    <a:bodyPr/>
                    <a:lstStyle/>
                    <a:p>
                      <a:r>
                        <a:rPr lang="en-US" sz="2000" dirty="0"/>
                        <a:t>YES- When results are reviewed and acted upon by health provider</a:t>
                      </a:r>
                    </a:p>
                  </a:txBody>
                  <a:tcPr/>
                </a:tc>
                <a:extLst>
                  <a:ext uri="{0D108BD9-81ED-4DB2-BD59-A6C34878D82A}">
                    <a16:rowId xmlns:a16="http://schemas.microsoft.com/office/drawing/2014/main" val="1725025877"/>
                  </a:ext>
                </a:extLst>
              </a:tr>
              <a:tr h="370840">
                <a:tc>
                  <a:txBody>
                    <a:bodyPr/>
                    <a:lstStyle/>
                    <a:p>
                      <a:r>
                        <a:rPr lang="en-US" sz="2000" dirty="0"/>
                        <a:t>National Diabetes Educators</a:t>
                      </a:r>
                    </a:p>
                  </a:txBody>
                  <a:tcPr/>
                </a:tc>
                <a:tc>
                  <a:txBody>
                    <a:bodyPr/>
                    <a:lstStyle/>
                    <a:p>
                      <a:r>
                        <a:rPr lang="en-US" sz="2000" dirty="0"/>
                        <a:t>YES</a:t>
                      </a:r>
                    </a:p>
                  </a:txBody>
                  <a:tcPr/>
                </a:tc>
                <a:extLst>
                  <a:ext uri="{0D108BD9-81ED-4DB2-BD59-A6C34878D82A}">
                    <a16:rowId xmlns:a16="http://schemas.microsoft.com/office/drawing/2014/main" val="3920625947"/>
                  </a:ext>
                </a:extLst>
              </a:tr>
              <a:tr h="370840">
                <a:tc>
                  <a:txBody>
                    <a:bodyPr/>
                    <a:lstStyle/>
                    <a:p>
                      <a:r>
                        <a:rPr lang="en-US" sz="2000" dirty="0"/>
                        <a:t>Canadian Diabetes Association</a:t>
                      </a:r>
                    </a:p>
                  </a:txBody>
                  <a:tcPr/>
                </a:tc>
                <a:tc>
                  <a:txBody>
                    <a:bodyPr/>
                    <a:lstStyle/>
                    <a:p>
                      <a:r>
                        <a:rPr lang="en-US" sz="2000" dirty="0"/>
                        <a:t>YES- Especially if newly diagnosed or not meeting glycemic targets</a:t>
                      </a:r>
                    </a:p>
                  </a:txBody>
                  <a:tcPr/>
                </a:tc>
                <a:extLst>
                  <a:ext uri="{0D108BD9-81ED-4DB2-BD59-A6C34878D82A}">
                    <a16:rowId xmlns:a16="http://schemas.microsoft.com/office/drawing/2014/main" val="473509158"/>
                  </a:ext>
                </a:extLst>
              </a:tr>
              <a:tr h="705044">
                <a:tc>
                  <a:txBody>
                    <a:bodyPr/>
                    <a:lstStyle/>
                    <a:p>
                      <a:r>
                        <a:rPr lang="en-US" sz="2000" dirty="0"/>
                        <a:t>Society for General Internal Medicine (Choosing Wisely Campaign</a:t>
                      </a:r>
                    </a:p>
                  </a:txBody>
                  <a:tcPr/>
                </a:tc>
                <a:tc>
                  <a:txBody>
                    <a:bodyPr/>
                    <a:lstStyle/>
                    <a:p>
                      <a:r>
                        <a:rPr lang="en-US" sz="2000" dirty="0"/>
                        <a:t>NO</a:t>
                      </a:r>
                    </a:p>
                  </a:txBody>
                  <a:tcPr/>
                </a:tc>
                <a:extLst>
                  <a:ext uri="{0D108BD9-81ED-4DB2-BD59-A6C34878D82A}">
                    <a16:rowId xmlns:a16="http://schemas.microsoft.com/office/drawing/2014/main" val="163358857"/>
                  </a:ext>
                </a:extLst>
              </a:tr>
            </a:tbl>
          </a:graphicData>
        </a:graphic>
      </p:graphicFrame>
    </p:spTree>
    <p:extLst>
      <p:ext uri="{BB962C8B-B14F-4D97-AF65-F5344CB8AC3E}">
        <p14:creationId xmlns:p14="http://schemas.microsoft.com/office/powerpoint/2010/main" val="219794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145A-C011-4B7F-BC97-B460B52E1A4F}"/>
              </a:ext>
            </a:extLst>
          </p:cNvPr>
          <p:cNvSpPr>
            <a:spLocks noGrp="1"/>
          </p:cNvSpPr>
          <p:nvPr>
            <p:ph type="title"/>
          </p:nvPr>
        </p:nvSpPr>
        <p:spPr>
          <a:xfrm>
            <a:off x="628650" y="365126"/>
            <a:ext cx="7886700" cy="1325563"/>
          </a:xfrm>
        </p:spPr>
        <p:txBody>
          <a:bodyPr/>
          <a:lstStyle/>
          <a:p>
            <a:pPr algn="ctr"/>
            <a:r>
              <a:rPr lang="en-US" b="1" dirty="0">
                <a:latin typeface="Calibri" panose="020F0502020204030204" pitchFamily="34" charset="0"/>
              </a:rPr>
              <a:t>To test or not to test?</a:t>
            </a:r>
            <a:br>
              <a:rPr lang="en-US" b="1" dirty="0">
                <a:latin typeface="Calibri" panose="020F0502020204030204" pitchFamily="34" charset="0"/>
              </a:rPr>
            </a:br>
            <a:r>
              <a:rPr lang="en-US" b="1" dirty="0">
                <a:latin typeface="Calibri" panose="020F0502020204030204" pitchFamily="34" charset="0"/>
              </a:rPr>
              <a:t>Trial idea</a:t>
            </a:r>
          </a:p>
        </p:txBody>
      </p:sp>
      <p:pic>
        <p:nvPicPr>
          <p:cNvPr id="4" name="Content Placeholder 3">
            <a:extLst>
              <a:ext uri="{FF2B5EF4-FFF2-40B4-BE49-F238E27FC236}">
                <a16:creationId xmlns:a16="http://schemas.microsoft.com/office/drawing/2014/main" id="{B58A78C4-670E-4E7B-91C5-92308DE1A53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5815"/>
          <a:stretch/>
        </p:blipFill>
        <p:spPr>
          <a:xfrm>
            <a:off x="1071496" y="1345206"/>
            <a:ext cx="3451267" cy="3213157"/>
          </a:xfrm>
          <a:prstGeom prst="rect">
            <a:avLst/>
          </a:prstGeom>
        </p:spPr>
      </p:pic>
      <p:pic>
        <p:nvPicPr>
          <p:cNvPr id="5" name="Content Placeholder 5">
            <a:extLst>
              <a:ext uri="{FF2B5EF4-FFF2-40B4-BE49-F238E27FC236}">
                <a16:creationId xmlns:a16="http://schemas.microsoft.com/office/drawing/2014/main" id="{1B2AA2B0-F47E-472E-A204-3AC45AA7FE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12147" y="2815261"/>
            <a:ext cx="3006171" cy="2931391"/>
          </a:xfrm>
          <a:prstGeom prst="rect">
            <a:avLst/>
          </a:prstGeom>
        </p:spPr>
      </p:pic>
    </p:spTree>
    <p:extLst>
      <p:ext uri="{BB962C8B-B14F-4D97-AF65-F5344CB8AC3E}">
        <p14:creationId xmlns:p14="http://schemas.microsoft.com/office/powerpoint/2010/main" val="3997687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1384</TotalTime>
  <Words>1115</Words>
  <Application>Microsoft Office PowerPoint</Application>
  <PresentationFormat>On-screen Show (4:3)</PresentationFormat>
  <Paragraphs>258</Paragraphs>
  <Slides>25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Helvetica</vt:lpstr>
      <vt:lpstr>Helvetica Light</vt:lpstr>
      <vt:lpstr>Wingdings</vt:lpstr>
      <vt:lpstr>Office Theme</vt:lpstr>
      <vt:lpstr>What is the Value of Home Glucose Monitoring? </vt:lpstr>
      <vt:lpstr>PowerPoint Presentation</vt:lpstr>
      <vt:lpstr>COI Disclosures</vt:lpstr>
      <vt:lpstr>Objectives</vt:lpstr>
      <vt:lpstr>Background </vt:lpstr>
      <vt:lpstr>SMBG  (Self Monitoring of Blood Glucose)</vt:lpstr>
      <vt:lpstr>SMBG Context </vt:lpstr>
      <vt:lpstr>Guideline recommendations</vt:lpstr>
      <vt:lpstr>To test or not to test? Trial idea</vt:lpstr>
      <vt:lpstr>PowerPoint Presentation</vt:lpstr>
      <vt:lpstr>Project Overview</vt:lpstr>
      <vt:lpstr>Tailored messaging</vt:lpstr>
      <vt:lpstr>Study Population</vt:lpstr>
      <vt:lpstr>Outcomes</vt:lpstr>
      <vt:lpstr>PowerPoint Presentation</vt:lpstr>
      <vt:lpstr>Primary Outcomes: No difference in A1c at 1 yr</vt:lpstr>
      <vt:lpstr>No difference in Quality of Life at 1 year</vt:lpstr>
      <vt:lpstr>Secondary Outcomes</vt:lpstr>
      <vt:lpstr>PowerPoint Presentation</vt:lpstr>
      <vt:lpstr>PowerPoint Presentation</vt:lpstr>
      <vt:lpstr>Adverse Events: NO study related events</vt:lpstr>
      <vt:lpstr>Limitations</vt:lpstr>
      <vt:lpstr>Conclusions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MONITOR Trial</dc:title>
  <dc:creator>Donahue, Katrina E</dc:creator>
  <cp:lastModifiedBy>Donahue, Katrina E</cp:lastModifiedBy>
  <cp:revision>94</cp:revision>
  <cp:lastPrinted>2018-02-02T22:44:02Z</cp:lastPrinted>
  <dcterms:created xsi:type="dcterms:W3CDTF">2017-07-02T18:58:43Z</dcterms:created>
  <dcterms:modified xsi:type="dcterms:W3CDTF">2018-04-09T20:35:10Z</dcterms:modified>
</cp:coreProperties>
</file>