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301" r:id="rId3"/>
    <p:sldId id="325" r:id="rId4"/>
    <p:sldId id="326" r:id="rId5"/>
    <p:sldId id="327" r:id="rId6"/>
    <p:sldId id="294" r:id="rId7"/>
    <p:sldId id="263" r:id="rId8"/>
    <p:sldId id="293" r:id="rId9"/>
    <p:sldId id="262" r:id="rId10"/>
    <p:sldId id="275" r:id="rId11"/>
    <p:sldId id="276" r:id="rId12"/>
    <p:sldId id="295" r:id="rId13"/>
    <p:sldId id="277" r:id="rId14"/>
    <p:sldId id="278" r:id="rId15"/>
    <p:sldId id="329" r:id="rId16"/>
    <p:sldId id="322" r:id="rId17"/>
    <p:sldId id="321" r:id="rId18"/>
    <p:sldId id="323" r:id="rId19"/>
    <p:sldId id="280" r:id="rId20"/>
    <p:sldId id="279" r:id="rId21"/>
    <p:sldId id="288" r:id="rId22"/>
    <p:sldId id="291" r:id="rId23"/>
    <p:sldId id="290" r:id="rId24"/>
    <p:sldId id="320" r:id="rId25"/>
    <p:sldId id="316" r:id="rId26"/>
    <p:sldId id="319" r:id="rId27"/>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ヒラギノ角ゴ Pro W3"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ヒラギノ角ゴ Pro W3"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ヒラギノ角ゴ Pro W3"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ヒラギノ角ゴ Pro W3"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ヒラギノ角ゴ Pro W3" charset="-128"/>
        <a:cs typeface="+mn-cs"/>
      </a:defRPr>
    </a:lvl5pPr>
    <a:lvl6pPr marL="2286000" algn="l" defTabSz="914400" rtl="0" eaLnBrk="1" latinLnBrk="0" hangingPunct="1">
      <a:defRPr sz="2400" kern="1200">
        <a:solidFill>
          <a:schemeClr val="tx1"/>
        </a:solidFill>
        <a:latin typeface="Calibri" panose="020F0502020204030204" pitchFamily="34" charset="0"/>
        <a:ea typeface="ヒラギノ角ゴ Pro W3" charset="-128"/>
        <a:cs typeface="+mn-cs"/>
      </a:defRPr>
    </a:lvl6pPr>
    <a:lvl7pPr marL="2743200" algn="l" defTabSz="914400" rtl="0" eaLnBrk="1" latinLnBrk="0" hangingPunct="1">
      <a:defRPr sz="2400" kern="1200">
        <a:solidFill>
          <a:schemeClr val="tx1"/>
        </a:solidFill>
        <a:latin typeface="Calibri" panose="020F0502020204030204" pitchFamily="34" charset="0"/>
        <a:ea typeface="ヒラギノ角ゴ Pro W3" charset="-128"/>
        <a:cs typeface="+mn-cs"/>
      </a:defRPr>
    </a:lvl7pPr>
    <a:lvl8pPr marL="3200400" algn="l" defTabSz="914400" rtl="0" eaLnBrk="1" latinLnBrk="0" hangingPunct="1">
      <a:defRPr sz="2400" kern="1200">
        <a:solidFill>
          <a:schemeClr val="tx1"/>
        </a:solidFill>
        <a:latin typeface="Calibri" panose="020F0502020204030204" pitchFamily="34" charset="0"/>
        <a:ea typeface="ヒラギノ角ゴ Pro W3" charset="-128"/>
        <a:cs typeface="+mn-cs"/>
      </a:defRPr>
    </a:lvl8pPr>
    <a:lvl9pPr marL="3657600" algn="l" defTabSz="914400" rtl="0" eaLnBrk="1" latinLnBrk="0" hangingPunct="1">
      <a:defRPr sz="2400" kern="1200">
        <a:solidFill>
          <a:schemeClr val="tx1"/>
        </a:solidFill>
        <a:latin typeface="Calibri" panose="020F0502020204030204" pitchFamily="34"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ABD8"/>
    <a:srgbClr val="7AC3F6"/>
    <a:srgbClr val="6CADDA"/>
    <a:srgbClr val="75BBEC"/>
    <a:srgbClr val="639E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80351" autoAdjust="0"/>
  </p:normalViewPr>
  <p:slideViewPr>
    <p:cSldViewPr snapToGrid="0" snapToObjects="1">
      <p:cViewPr varScale="1">
        <p:scale>
          <a:sx n="92" d="100"/>
          <a:sy n="92" d="100"/>
        </p:scale>
        <p:origin x="1662" y="84"/>
      </p:cViewPr>
      <p:guideLst>
        <p:guide orient="horz" pos="2160"/>
        <p:guide pos="2880"/>
      </p:guideLst>
    </p:cSldViewPr>
  </p:slideViewPr>
  <p:outlineViewPr>
    <p:cViewPr>
      <p:scale>
        <a:sx n="33" d="100"/>
        <a:sy n="33" d="100"/>
      </p:scale>
      <p:origin x="0" y="-7092"/>
    </p:cViewPr>
  </p:outlineViewPr>
  <p:notesTextViewPr>
    <p:cViewPr>
      <p:scale>
        <a:sx n="3" d="2"/>
        <a:sy n="3" d="2"/>
      </p:scale>
      <p:origin x="0" y="0"/>
    </p:cViewPr>
  </p:notesTextViewPr>
  <p:sorterViewPr>
    <p:cViewPr varScale="1">
      <p:scale>
        <a:sx n="1" d="1"/>
        <a:sy n="1" d="1"/>
      </p:scale>
      <p:origin x="0" y="0"/>
    </p:cViewPr>
  </p:sorterViewPr>
  <p:notesViewPr>
    <p:cSldViewPr snapToGrid="0" snapToObjects="1">
      <p:cViewPr varScale="1">
        <p:scale>
          <a:sx n="51" d="100"/>
          <a:sy n="51" d="100"/>
        </p:scale>
        <p:origin x="2692"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Health Care Cost in 2013 (Billion $)</c:v>
                </c:pt>
              </c:strCache>
            </c:strRef>
          </c:tx>
          <c:spPr>
            <a:solidFill>
              <a:schemeClr val="accent1"/>
            </a:solidFill>
            <a:ln>
              <a:noFill/>
            </a:ln>
            <a:effectLst/>
          </c:spPr>
          <c:invertIfNegative val="0"/>
          <c:cat>
            <c:strRef>
              <c:f>Sheet1!$A$2:$A$7</c:f>
              <c:strCache>
                <c:ptCount val="6"/>
                <c:pt idx="0">
                  <c:v>Diabetes</c:v>
                </c:pt>
                <c:pt idx="1">
                  <c:v>Ischemic HD</c:v>
                </c:pt>
                <c:pt idx="2">
                  <c:v>Low back/neck pain</c:v>
                </c:pt>
                <c:pt idx="3">
                  <c:v>HTN</c:v>
                </c:pt>
                <c:pt idx="4">
                  <c:v>Falls</c:v>
                </c:pt>
                <c:pt idx="5">
                  <c:v>Depresssion</c:v>
                </c:pt>
              </c:strCache>
            </c:strRef>
          </c:cat>
          <c:val>
            <c:numRef>
              <c:f>Sheet1!$B$2:$B$7</c:f>
              <c:numCache>
                <c:formatCode>General</c:formatCode>
                <c:ptCount val="6"/>
                <c:pt idx="0">
                  <c:v>101.4</c:v>
                </c:pt>
                <c:pt idx="1">
                  <c:v>88.1</c:v>
                </c:pt>
                <c:pt idx="2">
                  <c:v>87.6</c:v>
                </c:pt>
                <c:pt idx="3">
                  <c:v>83.9</c:v>
                </c:pt>
                <c:pt idx="4">
                  <c:v>76.3</c:v>
                </c:pt>
                <c:pt idx="5">
                  <c:v>71.099999999999994</c:v>
                </c:pt>
              </c:numCache>
            </c:numRef>
          </c:val>
          <c:extLst>
            <c:ext xmlns:c16="http://schemas.microsoft.com/office/drawing/2014/chart" uri="{C3380CC4-5D6E-409C-BE32-E72D297353CC}">
              <c16:uniqueId val="{00000000-6FA0-48A1-8AA1-2273CD983605}"/>
            </c:ext>
          </c:extLst>
        </c:ser>
        <c:dLbls>
          <c:showLegendKey val="0"/>
          <c:showVal val="0"/>
          <c:showCatName val="0"/>
          <c:showSerName val="0"/>
          <c:showPercent val="0"/>
          <c:showBubbleSize val="0"/>
        </c:dLbls>
        <c:gapWidth val="150"/>
        <c:overlap val="100"/>
        <c:axId val="2092445944"/>
        <c:axId val="2083118920"/>
      </c:barChart>
      <c:catAx>
        <c:axId val="2092445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83118920"/>
        <c:crosses val="autoZero"/>
        <c:auto val="1"/>
        <c:lblAlgn val="ctr"/>
        <c:lblOffset val="100"/>
        <c:noMultiLvlLbl val="0"/>
      </c:catAx>
      <c:valAx>
        <c:axId val="2083118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2445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Percent of Health Costs</a:t>
            </a:r>
          </a:p>
        </c:rich>
      </c:tx>
      <c:overlay val="0"/>
      <c:spPr>
        <a:noFill/>
        <a:ln>
          <a:noFill/>
        </a:ln>
        <a:effectLst/>
      </c:spPr>
    </c:title>
    <c:autoTitleDeleted val="0"/>
    <c:plotArea>
      <c:layout>
        <c:manualLayout>
          <c:layoutTarget val="inner"/>
          <c:xMode val="edge"/>
          <c:yMode val="edge"/>
          <c:x val="0.153296631733253"/>
          <c:y val="0.12819901538688899"/>
          <c:w val="0.38834904907881201"/>
          <c:h val="0.871567094970363"/>
        </c:manualLayout>
      </c:layout>
      <c:pieChart>
        <c:varyColors val="1"/>
        <c:ser>
          <c:idx val="0"/>
          <c:order val="0"/>
          <c:tx>
            <c:strRef>
              <c:f>Sheet1!$B$1</c:f>
              <c:strCache>
                <c:ptCount val="1"/>
                <c:pt idx="0">
                  <c:v>Percent of Health Costs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B0CD-415C-8726-9D69241FF6C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0CD-415C-8726-9D69241FF6C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4-B0CD-415C-8726-9D69241FF6C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114-4F27-9190-A8EF5B6C7A6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114-4F27-9190-A8EF5B6C7A6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114-4F27-9190-A8EF5B6C7A6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7114-4F27-9190-A8EF5B6C7A6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7114-4F27-9190-A8EF5B6C7A6B}"/>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7114-4F27-9190-A8EF5B6C7A6B}"/>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7114-4F27-9190-A8EF5B6C7A6B}"/>
              </c:ext>
            </c:extLst>
          </c:dPt>
          <c:dLbls>
            <c:dLbl>
              <c:idx val="0"/>
              <c:layout>
                <c:manualLayout>
                  <c:x val="-0.13855209709097058"/>
                  <c:y val="0.12072893672350894"/>
                </c:manualLayout>
              </c:layout>
              <c:tx>
                <c:rich>
                  <a:bodyPr rot="0" spcFirstLastPara="1" vertOverflow="ellipsis" vert="horz" wrap="square" lIns="38100" tIns="19050" rIns="38100" bIns="19050" anchor="ctr" anchorCtr="1">
                    <a:noAutofit/>
                  </a:bodyPr>
                  <a:lstStyle/>
                  <a:p>
                    <a:pPr>
                      <a:defRPr sz="2400" b="0" i="0" u="none" strike="noStrike" kern="1200" baseline="0">
                        <a:solidFill>
                          <a:schemeClr val="bg1"/>
                        </a:solidFill>
                        <a:latin typeface="+mn-lt"/>
                        <a:ea typeface="+mn-ea"/>
                        <a:cs typeface="+mn-cs"/>
                      </a:defRPr>
                    </a:pPr>
                    <a:fld id="{F9BF97F6-4897-4FA5-9646-69A0572FDD2F}" type="VALUE">
                      <a:rPr lang="en-US" smtClean="0"/>
                      <a:pPr>
                        <a:defRPr sz="2400" b="0" i="0" u="none" strike="noStrike" kern="1200" baseline="0">
                          <a:solidFill>
                            <a:schemeClr val="bg1"/>
                          </a:solidFill>
                          <a:latin typeface="+mn-lt"/>
                          <a:ea typeface="+mn-ea"/>
                          <a:cs typeface="+mn-cs"/>
                        </a:defRPr>
                      </a:pPr>
                      <a:t>[VALUE]</a:t>
                    </a:fld>
                    <a:r>
                      <a:rPr lang="en-US" dirty="0"/>
                      <a:t>%</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0361023050004599"/>
                      <c:h val="0.1697955044219962"/>
                    </c:manualLayout>
                  </c15:layout>
                  <c15:dlblFieldTable/>
                  <c15:showDataLabelsRange val="0"/>
                </c:ext>
                <c:ext xmlns:c16="http://schemas.microsoft.com/office/drawing/2014/chart" uri="{C3380CC4-5D6E-409C-BE32-E72D297353CC}">
                  <c16:uniqueId val="{00000002-B0CD-415C-8726-9D69241FF6CB}"/>
                </c:ext>
              </c:extLst>
            </c:dLbl>
            <c:dLbl>
              <c:idx val="1"/>
              <c:layout>
                <c:manualLayout>
                  <c:x val="1.2761425212826E-2"/>
                  <c:y val="-0.106377906384865"/>
                </c:manualLayout>
              </c:layout>
              <c:tx>
                <c:rich>
                  <a:bodyPr rot="0" spcFirstLastPara="1" vertOverflow="ellipsis" vert="horz" wrap="square" lIns="38100" tIns="19050" rIns="38100" bIns="19050" anchor="ctr" anchorCtr="1">
                    <a:noAutofit/>
                  </a:bodyPr>
                  <a:lstStyle/>
                  <a:p>
                    <a:pPr>
                      <a:defRPr sz="2400" b="0" i="0" u="none" strike="noStrike" kern="1200" baseline="0">
                        <a:solidFill>
                          <a:schemeClr val="bg1"/>
                        </a:solidFill>
                        <a:latin typeface="+mn-lt"/>
                        <a:ea typeface="+mn-ea"/>
                        <a:cs typeface="+mn-cs"/>
                      </a:defRPr>
                    </a:pPr>
                    <a:r>
                      <a:rPr lang="en-US" dirty="0"/>
                      <a:t>20%</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7.2922156363668722E-2"/>
                      <c:h val="9.987925366652621E-2"/>
                    </c:manualLayout>
                  </c15:layout>
                  <c15:showDataLabelsRange val="0"/>
                </c:ext>
                <c:ext xmlns:c16="http://schemas.microsoft.com/office/drawing/2014/chart" uri="{C3380CC4-5D6E-409C-BE32-E72D297353CC}">
                  <c16:uniqueId val="{00000003-B0CD-415C-8726-9D69241FF6CB}"/>
                </c:ext>
              </c:extLst>
            </c:dLbl>
            <c:dLbl>
              <c:idx val="2"/>
              <c:tx>
                <c:rich>
                  <a:bodyPr rot="0" spcFirstLastPara="1" vertOverflow="ellipsis" vert="horz" wrap="square" lIns="38100" tIns="19050" rIns="38100" bIns="19050" anchor="ctr" anchorCtr="1">
                    <a:noAutofit/>
                  </a:bodyPr>
                  <a:lstStyle/>
                  <a:p>
                    <a:pPr>
                      <a:defRPr sz="2400" b="0" i="0" u="none" strike="noStrike" kern="1200" baseline="0">
                        <a:solidFill>
                          <a:schemeClr val="bg1"/>
                        </a:solidFill>
                        <a:latin typeface="+mn-lt"/>
                        <a:ea typeface="+mn-ea"/>
                        <a:cs typeface="+mn-cs"/>
                      </a:defRPr>
                    </a:pPr>
                    <a:fld id="{987ECA03-0707-413D-BF50-9624E9546A4C}" type="VALUE">
                      <a:rPr lang="en-US" smtClean="0"/>
                      <a:pPr>
                        <a:defRPr sz="2400" b="0" i="0" u="none" strike="noStrike" kern="1200" baseline="0">
                          <a:solidFill>
                            <a:schemeClr val="bg1"/>
                          </a:solidFill>
                          <a:latin typeface="+mn-lt"/>
                          <a:ea typeface="+mn-ea"/>
                          <a:cs typeface="+mn-cs"/>
                        </a:defRPr>
                      </a:pPr>
                      <a:t>[VALUE]</a:t>
                    </a:fld>
                    <a:r>
                      <a:rPr lang="en-US" dirty="0"/>
                      <a:t>%</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04-B0CD-415C-8726-9D69241FF6CB}"/>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Sheet1!$A$2:$A$11</c:f>
              <c:strCache>
                <c:ptCount val="10"/>
                <c:pt idx="0">
                  <c:v>Hospital care</c:v>
                </c:pt>
                <c:pt idx="1">
                  <c:v>Physician and clinical services</c:v>
                </c:pt>
                <c:pt idx="2">
                  <c:v>Retail prescription drugs</c:v>
                </c:pt>
                <c:pt idx="3">
                  <c:v>Other Residential and Personal Care</c:v>
                </c:pt>
                <c:pt idx="4">
                  <c:v>Nursing and Continuing Care Facilities</c:v>
                </c:pt>
                <c:pt idx="5">
                  <c:v>Dental Services</c:v>
                </c:pt>
                <c:pt idx="6">
                  <c:v>Home Health</c:v>
                </c:pt>
                <c:pt idx="7">
                  <c:v>Other Professional (e.g., PT)</c:v>
                </c:pt>
                <c:pt idx="8">
                  <c:v>DME</c:v>
                </c:pt>
                <c:pt idx="9">
                  <c:v>Other Non-Durable Medical</c:v>
                </c:pt>
              </c:strCache>
            </c:strRef>
          </c:cat>
          <c:val>
            <c:numRef>
              <c:f>Sheet1!$B$2:$B$11</c:f>
              <c:numCache>
                <c:formatCode>General</c:formatCode>
                <c:ptCount val="10"/>
                <c:pt idx="0">
                  <c:v>33</c:v>
                </c:pt>
                <c:pt idx="1">
                  <c:v>20</c:v>
                </c:pt>
                <c:pt idx="2">
                  <c:v>10</c:v>
                </c:pt>
                <c:pt idx="3">
                  <c:v>5</c:v>
                </c:pt>
                <c:pt idx="4">
                  <c:v>5</c:v>
                </c:pt>
                <c:pt idx="5">
                  <c:v>4</c:v>
                </c:pt>
                <c:pt idx="6">
                  <c:v>3</c:v>
                </c:pt>
                <c:pt idx="7">
                  <c:v>3</c:v>
                </c:pt>
                <c:pt idx="8">
                  <c:v>2</c:v>
                </c:pt>
                <c:pt idx="9">
                  <c:v>2</c:v>
                </c:pt>
              </c:numCache>
            </c:numRef>
          </c:val>
          <c:extLst>
            <c:ext xmlns:c16="http://schemas.microsoft.com/office/drawing/2014/chart" uri="{C3380CC4-5D6E-409C-BE32-E72D297353CC}">
              <c16:uniqueId val="{00000000-B0CD-415C-8726-9D69241FF6CB}"/>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61732892648728899"/>
          <c:y val="4.4356129089900803E-2"/>
          <c:w val="0.27822798011655903"/>
          <c:h val="0.9392780391585819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020880-C745-4551-B705-7CCDA778C44F}" type="datetimeFigureOut">
              <a:rPr lang="en-US" smtClean="0"/>
              <a:t>1/20/2021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E2A922-6AFE-414C-B93B-16C7BCC10063}" type="slidenum">
              <a:rPr lang="en-US" smtClean="0"/>
              <a:t>‹#›</a:t>
            </a:fld>
            <a:endParaRPr lang="en-US"/>
          </a:p>
        </p:txBody>
      </p:sp>
    </p:spTree>
    <p:extLst>
      <p:ext uri="{BB962C8B-B14F-4D97-AF65-F5344CB8AC3E}">
        <p14:creationId xmlns:p14="http://schemas.microsoft.com/office/powerpoint/2010/main" val="3948278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jamanetwork-com.libproxy.lib.unc.edu/journals/jama/fullarticle/2661579#joi170121r27"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2A922-6AFE-414C-B93B-16C7BCC10063}" type="slidenum">
              <a:rPr lang="en-US" smtClean="0"/>
              <a:t>2</a:t>
            </a:fld>
            <a:endParaRPr lang="en-US"/>
          </a:p>
        </p:txBody>
      </p:sp>
    </p:spTree>
    <p:extLst>
      <p:ext uri="{BB962C8B-B14F-4D97-AF65-F5344CB8AC3E}">
        <p14:creationId xmlns:p14="http://schemas.microsoft.com/office/powerpoint/2010/main" val="2644762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 Spending by Type of Service</a:t>
            </a:r>
          </a:p>
          <a:p>
            <a:endParaRPr lang="en-US" dirty="0"/>
          </a:p>
        </p:txBody>
      </p:sp>
      <p:sp>
        <p:nvSpPr>
          <p:cNvPr id="4" name="Slide Number Placeholder 3"/>
          <p:cNvSpPr>
            <a:spLocks noGrp="1"/>
          </p:cNvSpPr>
          <p:nvPr>
            <p:ph type="sldNum" sz="quarter" idx="5"/>
          </p:nvPr>
        </p:nvSpPr>
        <p:spPr/>
        <p:txBody>
          <a:bodyPr/>
          <a:lstStyle/>
          <a:p>
            <a:fld id="{89E2A922-6AFE-414C-B93B-16C7BCC10063}" type="slidenum">
              <a:rPr lang="en-US" smtClean="0"/>
              <a:t>13</a:t>
            </a:fld>
            <a:endParaRPr lang="en-US"/>
          </a:p>
        </p:txBody>
      </p:sp>
    </p:spTree>
    <p:extLst>
      <p:ext uri="{BB962C8B-B14F-4D97-AF65-F5344CB8AC3E}">
        <p14:creationId xmlns:p14="http://schemas.microsoft.com/office/powerpoint/2010/main" val="1834495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2A922-6AFE-414C-B93B-16C7BCC10063}" type="slidenum">
              <a:rPr lang="en-US" smtClean="0"/>
              <a:t>14</a:t>
            </a:fld>
            <a:endParaRPr lang="en-US"/>
          </a:p>
        </p:txBody>
      </p:sp>
    </p:spTree>
    <p:extLst>
      <p:ext uri="{BB962C8B-B14F-4D97-AF65-F5344CB8AC3E}">
        <p14:creationId xmlns:p14="http://schemas.microsoft.com/office/powerpoint/2010/main" val="1385774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decomposition analyses associating each of those 5 factors with annual spending by type of care between 1996 and 2013</a:t>
            </a:r>
          </a:p>
          <a:p>
            <a:endParaRPr lang="en-US" dirty="0"/>
          </a:p>
          <a:p>
            <a:r>
              <a:rPr lang="en-US" b="0" i="0" dirty="0">
                <a:solidFill>
                  <a:srgbClr val="333333"/>
                </a:solidFill>
                <a:effectLst/>
                <a:latin typeface="Guardian TextSans Web"/>
              </a:rPr>
              <a:t>Each colored bar corresponds to 1 of 5 factors and reflects the amount of spending change associated with that factor. Bars to the left of the black vertical line (no change) indicate factors associated with decreased spending; to the right of the line, factors associated with increased spending within that type of care. The sum of the 5 bars equals the total spending change, 1996 through 2013, indicated with a black square marker.</a:t>
            </a:r>
            <a:endParaRPr lang="en-US" dirty="0"/>
          </a:p>
          <a:p>
            <a:endParaRPr lang="en-US" dirty="0"/>
          </a:p>
          <a:p>
            <a:r>
              <a:rPr lang="en-US" dirty="0"/>
              <a:t>For example, annual spending on inpatient care increased during this time period. Population size and population age structure were associated with increases in inpatient spending. Interestingly, service utilization and service price had </a:t>
            </a:r>
            <a:r>
              <a:rPr lang="en-US" dirty="0" err="1"/>
              <a:t>oppositite</a:t>
            </a:r>
            <a:r>
              <a:rPr lang="en-US" dirty="0"/>
              <a:t> relationships with inpatient spending, </a:t>
            </a:r>
            <a:r>
              <a:rPr lang="en-US" b="0" i="0" dirty="0">
                <a:solidFill>
                  <a:srgbClr val="333333"/>
                </a:solidFill>
                <a:effectLst/>
                <a:latin typeface="Guardian TextSans Web"/>
              </a:rPr>
              <a:t>Service utilization in an inpatient setting has decreased between 1996 and 2013, meaning there were in general fewer inpatient bed-days per prevalent or incident case. This is observed for many health conditions, including cardiovascular conditions, labor and postpartum care, and low back and neck pain. This likely corresponds to encouragement from insurers and other groups to minimize the number of inpatient days associated with each admission.</a:t>
            </a:r>
            <a:r>
              <a:rPr lang="en-US" b="0" i="0" u="none" strike="noStrike" baseline="30000" dirty="0">
                <a:solidFill>
                  <a:srgbClr val="981B1E"/>
                </a:solidFill>
                <a:effectLst/>
                <a:latin typeface="Guardian TextSans Web"/>
                <a:hlinkClick r:id="rId3"/>
              </a:rPr>
              <a:t>27</a:t>
            </a:r>
            <a:r>
              <a:rPr lang="en-US" b="0" i="0" dirty="0">
                <a:solidFill>
                  <a:srgbClr val="333333"/>
                </a:solidFill>
                <a:effectLst/>
                <a:latin typeface="Guardian TextSans Web"/>
              </a:rPr>
              <a:t> However, concurrent with reductions in inpatient days, there have been increases in inpatient prices and intensity of services. This relationship is somewhat tautological, because for many cases the number of inpatient services may have been compressed into a smaller number of days, thus leading to more spending per day. For most health conditions, however, the increase in inpatient spending associated with increases in price and intensity was greater than the reduction in spending associated with reductions in inpatient utilization, yielding a net increase in inpatient spending.</a:t>
            </a:r>
            <a:endParaRPr lang="en-US" dirty="0"/>
          </a:p>
        </p:txBody>
      </p:sp>
      <p:sp>
        <p:nvSpPr>
          <p:cNvPr id="4" name="Slide Number Placeholder 3"/>
          <p:cNvSpPr>
            <a:spLocks noGrp="1"/>
          </p:cNvSpPr>
          <p:nvPr>
            <p:ph type="sldNum" sz="quarter" idx="5"/>
          </p:nvPr>
        </p:nvSpPr>
        <p:spPr/>
        <p:txBody>
          <a:bodyPr/>
          <a:lstStyle/>
          <a:p>
            <a:fld id="{89E2A922-6AFE-414C-B93B-16C7BCC10063}" type="slidenum">
              <a:rPr lang="en-US" smtClean="0"/>
              <a:t>15</a:t>
            </a:fld>
            <a:endParaRPr lang="en-US"/>
          </a:p>
        </p:txBody>
      </p:sp>
    </p:spTree>
    <p:extLst>
      <p:ext uri="{BB962C8B-B14F-4D97-AF65-F5344CB8AC3E}">
        <p14:creationId xmlns:p14="http://schemas.microsoft.com/office/powerpoint/2010/main" val="2270560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Multiple interesting findings by disease type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example, the increase in annual diabetes spending in this time period was $64.4B, $44.4B of which was from pharmaceutical spending. And within retail pharmaceuticals, all 5 factors were associated with spending growth: there were more people, the people were generally older, age-standardized diabetes prevalence increased, there were more retail pharmaceutical prescribed per prevalent case and the mean spending per pharmaceutical increased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health condition with the second largest increase in annual spending was low back and neck pain. Within this condition, the largest increases in annual spending were for ambulatory care as well as inpatient care, and the main factor driving these were service utilization for ambulatory care and service price and intensity for the inpatient care</a:t>
            </a:r>
          </a:p>
          <a:p>
            <a:endParaRPr lang="en-US" dirty="0"/>
          </a:p>
        </p:txBody>
      </p:sp>
      <p:sp>
        <p:nvSpPr>
          <p:cNvPr id="4" name="Slide Number Placeholder 3"/>
          <p:cNvSpPr>
            <a:spLocks noGrp="1"/>
          </p:cNvSpPr>
          <p:nvPr>
            <p:ph type="sldNum" sz="quarter" idx="5"/>
          </p:nvPr>
        </p:nvSpPr>
        <p:spPr/>
        <p:txBody>
          <a:bodyPr/>
          <a:lstStyle/>
          <a:p>
            <a:fld id="{89E2A922-6AFE-414C-B93B-16C7BCC10063}" type="slidenum">
              <a:rPr lang="en-US" smtClean="0"/>
              <a:t>16</a:t>
            </a:fld>
            <a:endParaRPr lang="en-US"/>
          </a:p>
        </p:txBody>
      </p:sp>
    </p:spTree>
    <p:extLst>
      <p:ext uri="{BB962C8B-B14F-4D97-AF65-F5344CB8AC3E}">
        <p14:creationId xmlns:p14="http://schemas.microsoft.com/office/powerpoint/2010/main" val="1170610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Found that service price and intensity alone accounted for more than 50% of the spending increase although the association of the 5 factors with spending varied by type of care and health condition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Understanding the factors associated with health care spending increases and their variability across conditions and types of care can inform policy efforts to contain health care spending</a:t>
            </a:r>
          </a:p>
          <a:p>
            <a:endParaRPr lang="en-US" dirty="0"/>
          </a:p>
        </p:txBody>
      </p:sp>
      <p:sp>
        <p:nvSpPr>
          <p:cNvPr id="4" name="Slide Number Placeholder 3"/>
          <p:cNvSpPr>
            <a:spLocks noGrp="1"/>
          </p:cNvSpPr>
          <p:nvPr>
            <p:ph type="sldNum" sz="quarter" idx="5"/>
          </p:nvPr>
        </p:nvSpPr>
        <p:spPr/>
        <p:txBody>
          <a:bodyPr/>
          <a:lstStyle/>
          <a:p>
            <a:fld id="{89E2A922-6AFE-414C-B93B-16C7BCC10063}" type="slidenum">
              <a:rPr lang="en-US" smtClean="0"/>
              <a:t>17</a:t>
            </a:fld>
            <a:endParaRPr lang="en-US"/>
          </a:p>
        </p:txBody>
      </p:sp>
    </p:spTree>
    <p:extLst>
      <p:ext uri="{BB962C8B-B14F-4D97-AF65-F5344CB8AC3E}">
        <p14:creationId xmlns:p14="http://schemas.microsoft.com/office/powerpoint/2010/main" val="876632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2A922-6AFE-414C-B93B-16C7BCC10063}" type="slidenum">
              <a:rPr lang="en-US" smtClean="0"/>
              <a:t>18</a:t>
            </a:fld>
            <a:endParaRPr lang="en-US"/>
          </a:p>
        </p:txBody>
      </p:sp>
    </p:spTree>
    <p:extLst>
      <p:ext uri="{BB962C8B-B14F-4D97-AF65-F5344CB8AC3E}">
        <p14:creationId xmlns:p14="http://schemas.microsoft.com/office/powerpoint/2010/main" val="671401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333333"/>
              </a:solidFill>
              <a:effectLst/>
              <a:latin typeface="Guardian TextSans Web"/>
            </a:endParaRPr>
          </a:p>
        </p:txBody>
      </p:sp>
      <p:sp>
        <p:nvSpPr>
          <p:cNvPr id="4" name="Slide Number Placeholder 3"/>
          <p:cNvSpPr>
            <a:spLocks noGrp="1"/>
          </p:cNvSpPr>
          <p:nvPr>
            <p:ph type="sldNum" sz="quarter" idx="5"/>
          </p:nvPr>
        </p:nvSpPr>
        <p:spPr/>
        <p:txBody>
          <a:bodyPr/>
          <a:lstStyle/>
          <a:p>
            <a:fld id="{89E2A922-6AFE-414C-B93B-16C7BCC10063}" type="slidenum">
              <a:rPr lang="en-US" smtClean="0"/>
              <a:t>19</a:t>
            </a:fld>
            <a:endParaRPr lang="en-US"/>
          </a:p>
        </p:txBody>
      </p:sp>
    </p:spTree>
    <p:extLst>
      <p:ext uri="{BB962C8B-B14F-4D97-AF65-F5344CB8AC3E}">
        <p14:creationId xmlns:p14="http://schemas.microsoft.com/office/powerpoint/2010/main" val="630644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48ADACFE-93A9-4A51-851D-79FA28C3BB34}"/>
              </a:ext>
            </a:extLst>
          </p:cNvPr>
          <p:cNvSpPr>
            <a:spLocks noGrp="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2A922-6AFE-414C-B93B-16C7BCC10063}" type="slidenum">
              <a:rPr lang="en-US" smtClean="0"/>
              <a:t>21</a:t>
            </a:fld>
            <a:endParaRPr lang="en-US"/>
          </a:p>
        </p:txBody>
      </p:sp>
    </p:spTree>
    <p:extLst>
      <p:ext uri="{BB962C8B-B14F-4D97-AF65-F5344CB8AC3E}">
        <p14:creationId xmlns:p14="http://schemas.microsoft.com/office/powerpoint/2010/main" val="3261463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Specialties: Aerospace, Occupational Medicine, Public Health/Gen. </a:t>
            </a:r>
            <a:r>
              <a:rPr lang="en-US" dirty="0" err="1"/>
              <a:t>Prev</a:t>
            </a:r>
            <a:r>
              <a:rPr lang="en-US" dirty="0"/>
              <a:t> Med</a:t>
            </a:r>
          </a:p>
          <a:p>
            <a:r>
              <a:rPr lang="en-US" dirty="0"/>
              <a:t>Subspecialties: Addiction Medicine, Clinical Informatics, Medical Toxicology, Undersea/Hyperbaric Medicine</a:t>
            </a:r>
          </a:p>
        </p:txBody>
      </p:sp>
      <p:sp>
        <p:nvSpPr>
          <p:cNvPr id="4" name="Slide Number Placeholder 3"/>
          <p:cNvSpPr>
            <a:spLocks noGrp="1"/>
          </p:cNvSpPr>
          <p:nvPr>
            <p:ph type="sldNum" sz="quarter" idx="5"/>
          </p:nvPr>
        </p:nvSpPr>
        <p:spPr/>
        <p:txBody>
          <a:bodyPr/>
          <a:lstStyle/>
          <a:p>
            <a:fld id="{89E2A922-6AFE-414C-B93B-16C7BCC10063}" type="slidenum">
              <a:rPr lang="en-US" smtClean="0"/>
              <a:t>3</a:t>
            </a:fld>
            <a:endParaRPr lang="en-US"/>
          </a:p>
        </p:txBody>
      </p:sp>
    </p:spTree>
    <p:extLst>
      <p:ext uri="{BB962C8B-B14F-4D97-AF65-F5344CB8AC3E}">
        <p14:creationId xmlns:p14="http://schemas.microsoft.com/office/powerpoint/2010/main" val="1966944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2A922-6AFE-414C-B93B-16C7BCC10063}" type="slidenum">
              <a:rPr lang="en-US" smtClean="0"/>
              <a:t>5</a:t>
            </a:fld>
            <a:endParaRPr lang="en-US"/>
          </a:p>
        </p:txBody>
      </p:sp>
    </p:spTree>
    <p:extLst>
      <p:ext uri="{BB962C8B-B14F-4D97-AF65-F5344CB8AC3E}">
        <p14:creationId xmlns:p14="http://schemas.microsoft.com/office/powerpoint/2010/main" val="2889892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2A922-6AFE-414C-B93B-16C7BCC10063}" type="slidenum">
              <a:rPr lang="en-US" smtClean="0"/>
              <a:t>6</a:t>
            </a:fld>
            <a:endParaRPr lang="en-US"/>
          </a:p>
        </p:txBody>
      </p:sp>
    </p:spTree>
    <p:extLst>
      <p:ext uri="{BB962C8B-B14F-4D97-AF65-F5344CB8AC3E}">
        <p14:creationId xmlns:p14="http://schemas.microsoft.com/office/powerpoint/2010/main" val="2001236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go further, let’s address a question that may have come to your mind: Why should I care?</a:t>
            </a:r>
          </a:p>
          <a:p>
            <a:endParaRPr lang="en-US" dirty="0"/>
          </a:p>
        </p:txBody>
      </p:sp>
      <p:sp>
        <p:nvSpPr>
          <p:cNvPr id="4" name="Slide Number Placeholder 3"/>
          <p:cNvSpPr>
            <a:spLocks noGrp="1"/>
          </p:cNvSpPr>
          <p:nvPr>
            <p:ph type="sldNum" sz="quarter" idx="5"/>
          </p:nvPr>
        </p:nvSpPr>
        <p:spPr/>
        <p:txBody>
          <a:bodyPr/>
          <a:lstStyle/>
          <a:p>
            <a:fld id="{89E2A922-6AFE-414C-B93B-16C7BCC10063}" type="slidenum">
              <a:rPr lang="en-US" smtClean="0"/>
              <a:t>7</a:t>
            </a:fld>
            <a:endParaRPr lang="en-US"/>
          </a:p>
        </p:txBody>
      </p:sp>
    </p:spTree>
    <p:extLst>
      <p:ext uri="{BB962C8B-B14F-4D97-AF65-F5344CB8AC3E}">
        <p14:creationId xmlns:p14="http://schemas.microsoft.com/office/powerpoint/2010/main" val="480470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Notes: Spending grew by a greater percentage in 2019 compared to 2018 for hospital care (6.2 percent), physician and clinical services (4.6 percent), and retail purchases of prescription drugs (5.7 percent). However, these accelerations were offset by a 3.8-percent decline in expenditures for the net cost of health insurance, which were lower because of the suspension of the health insurance providers’ tax in 2019. The overall share of gross domestic product (GDP) related to health care spending was 17.7 percent in 2019, which is roughly the same as 2018’s share (17.6 percent).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insured share of the population was 90.3 percent in 2019, down slightly from 90.6 percent in 2018. </a:t>
            </a:r>
          </a:p>
        </p:txBody>
      </p:sp>
      <p:sp>
        <p:nvSpPr>
          <p:cNvPr id="4" name="Slide Number Placeholder 3"/>
          <p:cNvSpPr>
            <a:spLocks noGrp="1"/>
          </p:cNvSpPr>
          <p:nvPr>
            <p:ph type="sldNum" sz="quarter" idx="5"/>
          </p:nvPr>
        </p:nvSpPr>
        <p:spPr/>
        <p:txBody>
          <a:bodyPr/>
          <a:lstStyle/>
          <a:p>
            <a:fld id="{89E2A922-6AFE-414C-B93B-16C7BCC10063}" type="slidenum">
              <a:rPr lang="en-US" smtClean="0"/>
              <a:t>9</a:t>
            </a:fld>
            <a:endParaRPr lang="en-US"/>
          </a:p>
        </p:txBody>
      </p:sp>
    </p:spTree>
    <p:extLst>
      <p:ext uri="{BB962C8B-B14F-4D97-AF65-F5344CB8AC3E}">
        <p14:creationId xmlns:p14="http://schemas.microsoft.com/office/powerpoint/2010/main" val="1901859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Notes: The US was #1 in terms of total health spending (17.6 of GDP; range of other countries was 9.6-12.4) at about the mean of other countries public/government health spending (8.3%). #1 in mean spending on health 9403/capita.  #2 is Sweden 6808. Interestingly, the utilization rates in the US were largely similar to those in other nations; prices of labor and goods and administrative costs appeared to be the major drivers of the difference in overall costs between the US and these other high-income countries. </a:t>
            </a:r>
          </a:p>
          <a:p>
            <a:endParaRPr lang="en-US" dirty="0"/>
          </a:p>
        </p:txBody>
      </p:sp>
      <p:sp>
        <p:nvSpPr>
          <p:cNvPr id="4" name="Slide Number Placeholder 3"/>
          <p:cNvSpPr>
            <a:spLocks noGrp="1"/>
          </p:cNvSpPr>
          <p:nvPr>
            <p:ph type="sldNum" sz="quarter" idx="5"/>
          </p:nvPr>
        </p:nvSpPr>
        <p:spPr/>
        <p:txBody>
          <a:bodyPr/>
          <a:lstStyle/>
          <a:p>
            <a:fld id="{89E2A922-6AFE-414C-B93B-16C7BCC10063}" type="slidenum">
              <a:rPr lang="en-US" smtClean="0"/>
              <a:t>10</a:t>
            </a:fld>
            <a:endParaRPr lang="en-US"/>
          </a:p>
        </p:txBody>
      </p:sp>
    </p:spTree>
    <p:extLst>
      <p:ext uri="{BB962C8B-B14F-4D97-AF65-F5344CB8AC3E}">
        <p14:creationId xmlns:p14="http://schemas.microsoft.com/office/powerpoint/2010/main" val="1050521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2A922-6AFE-414C-B93B-16C7BCC10063}" type="slidenum">
              <a:rPr lang="en-US" smtClean="0"/>
              <a:t>11</a:t>
            </a:fld>
            <a:endParaRPr lang="en-US"/>
          </a:p>
        </p:txBody>
      </p:sp>
    </p:spTree>
    <p:extLst>
      <p:ext uri="{BB962C8B-B14F-4D97-AF65-F5344CB8AC3E}">
        <p14:creationId xmlns:p14="http://schemas.microsoft.com/office/powerpoint/2010/main" val="262408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study that estimated US spending on health care from 1996 to 2013 and disaggregated costs by 155 conditions found that among the 155 conditions, diabetes had the highest health care spending in 2013, with an estimated 101.4B in spending. Spending increased for 143 of the 155 conditions from 1996 through 2013, with spending on low back and neck pain and on diabetes increasing the most over the 18 years. </a:t>
            </a:r>
          </a:p>
        </p:txBody>
      </p:sp>
      <p:sp>
        <p:nvSpPr>
          <p:cNvPr id="4" name="Slide Number Placeholder 3"/>
          <p:cNvSpPr>
            <a:spLocks noGrp="1"/>
          </p:cNvSpPr>
          <p:nvPr>
            <p:ph type="sldNum" sz="quarter" idx="5"/>
          </p:nvPr>
        </p:nvSpPr>
        <p:spPr/>
        <p:txBody>
          <a:bodyPr/>
          <a:lstStyle/>
          <a:p>
            <a:fld id="{89E2A922-6AFE-414C-B93B-16C7BCC10063}" type="slidenum">
              <a:rPr lang="en-US" smtClean="0"/>
              <a:t>12</a:t>
            </a:fld>
            <a:endParaRPr lang="en-US"/>
          </a:p>
        </p:txBody>
      </p:sp>
    </p:spTree>
    <p:extLst>
      <p:ext uri="{BB962C8B-B14F-4D97-AF65-F5344CB8AC3E}">
        <p14:creationId xmlns:p14="http://schemas.microsoft.com/office/powerpoint/2010/main" val="19032957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3" descr="fall_unc_ch_scenes_10_002-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4000" cy="6862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766427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4000">
                <a:solidFill>
                  <a:schemeClr val="tx1">
                    <a:lumMod val="65000"/>
                    <a:lumOff val="3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600201"/>
            <a:ext cx="8229600" cy="4082066"/>
          </a:xfrm>
          <a:prstGeom prst="rect">
            <a:avLst/>
          </a:prstGeo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846937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0" y="5892800"/>
            <a:ext cx="9144000" cy="965200"/>
          </a:xfrm>
          <a:prstGeom prst="rect">
            <a:avLst/>
          </a:prstGeom>
          <a:gradFill rotWithShape="1">
            <a:gsLst>
              <a:gs pos="0">
                <a:srgbClr val="6BABD8"/>
              </a:gs>
              <a:gs pos="100000">
                <a:srgbClr val="639EC8"/>
              </a:gs>
            </a:gsLst>
            <a:lin ang="5400000"/>
          </a:gradFill>
          <a:ln>
            <a:noFill/>
          </a:ln>
          <a:effectLst>
            <a:outerShdw blurRad="136525" dist="88900" dir="11820011" sx="61000" sy="61000" algn="tl" rotWithShape="0">
              <a:srgbClr val="BFBFBF">
                <a:alpha val="42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defRPr/>
            </a:pPr>
            <a:endParaRPr lang="en-US" sz="1800">
              <a:solidFill>
                <a:schemeClr val="lt1"/>
              </a:solidFill>
              <a:latin typeface="+mn-lt"/>
              <a:ea typeface="+mn-ea"/>
            </a:endParaRPr>
          </a:p>
        </p:txBody>
      </p:sp>
      <p:pic>
        <p:nvPicPr>
          <p:cNvPr id="1027" name="Picture 3" descr="small_white_tran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3375" y="6065838"/>
            <a:ext cx="2260600"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2" r:id="rId1"/>
    <p:sldLayoutId id="2147483661" r:id="rId2"/>
  </p:sldLayoutIdLst>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ヒラギノ角ゴ Pro W3" charset="0"/>
          <a:cs typeface="ヒラギノ角ゴ Pro W3"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ヒラギノ角ゴ Pro W3" charset="0"/>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ヒラギノ角ゴ Pro W3" charset="0"/>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ヒラギノ角ゴ Pro W3" charset="0"/>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hhs.gov/about/leadership/secretary/priorities/drug-prices/index.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hoosingwisely.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med.unc.edu/fammed/education/prevmed/"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ncbi.nlm.nih.gov/pubmed/29536101" TargetMode="External"/><Relationship Id="rId2" Type="http://schemas.openxmlformats.org/officeDocument/2006/relationships/hyperlink" Target="https://www.cms.gov/files/document/highlights.pdf" TargetMode="External"/><Relationship Id="rId1" Type="http://schemas.openxmlformats.org/officeDocument/2006/relationships/slideLayout" Target="../slideLayouts/slideLayout2.xml"/><Relationship Id="rId5" Type="http://schemas.openxmlformats.org/officeDocument/2006/relationships/hyperlink" Target="https://www.cms.gov/Research-Statistics-Data-and-Systems/Statistics-Trends-and-Reports/NationalHealthExpendData/Downloads/DSM-17.pdf" TargetMode="External"/><Relationship Id="rId4" Type="http://schemas.openxmlformats.org/officeDocument/2006/relationships/hyperlink" Target="https://meps.ahrq.gov/data_files/publications/st521/stat521.s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acponline.org/clinical-information/high-value-care/resources-for-clinicians" TargetMode="External"/><Relationship Id="rId2" Type="http://schemas.openxmlformats.org/officeDocument/2006/relationships/hyperlink" Target="https://www.ncbi.nlm.nih.gov/pubmed/28027366"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p:cNvSpPr>
          <p:nvPr/>
        </p:nvSpPr>
        <p:spPr bwMode="auto">
          <a:xfrm>
            <a:off x="4946650" y="753755"/>
            <a:ext cx="3716338" cy="458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ヒラギノ角ゴ Pro W3" charset="-128"/>
              </a:defRPr>
            </a:lvl1pPr>
            <a:lvl2pPr marL="742950" indent="-285750" eaLnBrk="0" hangingPunct="0">
              <a:defRPr sz="2400">
                <a:solidFill>
                  <a:schemeClr val="tx1"/>
                </a:solidFill>
                <a:latin typeface="Calibri" panose="020F0502020204030204" pitchFamily="34" charset="0"/>
                <a:ea typeface="ヒラギノ角ゴ Pro W3" charset="-128"/>
              </a:defRPr>
            </a:lvl2pPr>
            <a:lvl3pPr marL="1143000" indent="-228600" eaLnBrk="0" hangingPunct="0">
              <a:defRPr sz="2400">
                <a:solidFill>
                  <a:schemeClr val="tx1"/>
                </a:solidFill>
                <a:latin typeface="Calibri" panose="020F0502020204030204" pitchFamily="34" charset="0"/>
                <a:ea typeface="ヒラギノ角ゴ Pro W3" charset="-128"/>
              </a:defRPr>
            </a:lvl3pPr>
            <a:lvl4pPr marL="1600200" indent="-228600" eaLnBrk="0" hangingPunct="0">
              <a:defRPr sz="2400">
                <a:solidFill>
                  <a:schemeClr val="tx1"/>
                </a:solidFill>
                <a:latin typeface="Calibri" panose="020F0502020204030204" pitchFamily="34" charset="0"/>
                <a:ea typeface="ヒラギノ角ゴ Pro W3" charset="-128"/>
              </a:defRPr>
            </a:lvl4pPr>
            <a:lvl5pPr marL="2057400" indent="-228600" eaLnBrk="0" hangingPunct="0">
              <a:defRPr sz="24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charset="-128"/>
              </a:defRPr>
            </a:lvl9pPr>
          </a:lstStyle>
          <a:p>
            <a:pPr eaLnBrk="1" hangingPunct="1"/>
            <a:r>
              <a:rPr lang="en-US" altLang="en-US" sz="3200" dirty="0">
                <a:solidFill>
                  <a:schemeClr val="bg1"/>
                </a:solidFill>
              </a:rPr>
              <a:t>Drivers of Health Care Costs</a:t>
            </a:r>
          </a:p>
          <a:p>
            <a:pPr eaLnBrk="1" hangingPunct="1"/>
            <a:endParaRPr lang="en-US" altLang="en-US" sz="1800" dirty="0">
              <a:solidFill>
                <a:schemeClr val="bg1"/>
              </a:solidFill>
            </a:endParaRPr>
          </a:p>
          <a:p>
            <a:pPr eaLnBrk="1" hangingPunct="1"/>
            <a:r>
              <a:rPr lang="en-US" altLang="en-US" sz="1800" dirty="0">
                <a:solidFill>
                  <a:schemeClr val="bg1"/>
                </a:solidFill>
              </a:rPr>
              <a:t>Susan Keen, MD</a:t>
            </a:r>
          </a:p>
          <a:p>
            <a:pPr eaLnBrk="1" hangingPunct="1"/>
            <a:r>
              <a:rPr lang="en-US" altLang="en-US" sz="1800" dirty="0">
                <a:solidFill>
                  <a:schemeClr val="bg1"/>
                </a:solidFill>
              </a:rPr>
              <a:t>Marci Morgenlander, MD MPH</a:t>
            </a:r>
          </a:p>
          <a:p>
            <a:pPr eaLnBrk="1" hangingPunct="1"/>
            <a:r>
              <a:rPr lang="en-US" altLang="en-US" sz="1800" dirty="0">
                <a:solidFill>
                  <a:schemeClr val="bg1"/>
                </a:solidFill>
              </a:rPr>
              <a:t>Deborah Porterfield, MD MPH</a:t>
            </a:r>
          </a:p>
          <a:p>
            <a:pPr eaLnBrk="1" hangingPunct="1"/>
            <a:endParaRPr lang="en-US" altLang="en-US" sz="18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E864D-3170-4247-AC35-AC95B097358F}"/>
              </a:ext>
            </a:extLst>
          </p:cNvPr>
          <p:cNvSpPr>
            <a:spLocks noGrp="1"/>
          </p:cNvSpPr>
          <p:nvPr>
            <p:ph type="title"/>
          </p:nvPr>
        </p:nvSpPr>
        <p:spPr/>
        <p:txBody>
          <a:bodyPr/>
          <a:lstStyle/>
          <a:p>
            <a:r>
              <a:rPr lang="en-US" dirty="0"/>
              <a:t>How does the US compare to other nations?</a:t>
            </a:r>
          </a:p>
        </p:txBody>
      </p:sp>
      <p:sp>
        <p:nvSpPr>
          <p:cNvPr id="3" name="Content Placeholder 2">
            <a:extLst>
              <a:ext uri="{FF2B5EF4-FFF2-40B4-BE49-F238E27FC236}">
                <a16:creationId xmlns:a16="http://schemas.microsoft.com/office/drawing/2014/main" id="{66B3AA3C-A660-4437-8DAF-A44C90C786C9}"/>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p:txBody>
      </p:sp>
      <p:pic>
        <p:nvPicPr>
          <p:cNvPr id="6" name="Picture 5">
            <a:extLst>
              <a:ext uri="{FF2B5EF4-FFF2-40B4-BE49-F238E27FC236}">
                <a16:creationId xmlns:a16="http://schemas.microsoft.com/office/drawing/2014/main" id="{F51A7C45-EF0F-4E16-9CA2-92A87194478F}"/>
              </a:ext>
            </a:extLst>
          </p:cNvPr>
          <p:cNvPicPr>
            <a:picLocks noChangeAspect="1"/>
          </p:cNvPicPr>
          <p:nvPr/>
        </p:nvPicPr>
        <p:blipFill>
          <a:blip r:embed="rId3"/>
          <a:stretch>
            <a:fillRect/>
          </a:stretch>
        </p:blipFill>
        <p:spPr>
          <a:xfrm>
            <a:off x="738132" y="1417638"/>
            <a:ext cx="6107826" cy="4628569"/>
          </a:xfrm>
          <a:prstGeom prst="rect">
            <a:avLst/>
          </a:prstGeom>
        </p:spPr>
      </p:pic>
      <p:sp>
        <p:nvSpPr>
          <p:cNvPr id="7" name="TextBox 6">
            <a:extLst>
              <a:ext uri="{FF2B5EF4-FFF2-40B4-BE49-F238E27FC236}">
                <a16:creationId xmlns:a16="http://schemas.microsoft.com/office/drawing/2014/main" id="{9F0DFD07-71FC-44FA-9605-4844F2DA27AF}"/>
              </a:ext>
            </a:extLst>
          </p:cNvPr>
          <p:cNvSpPr txBox="1"/>
          <p:nvPr/>
        </p:nvSpPr>
        <p:spPr>
          <a:xfrm>
            <a:off x="7171981" y="2203373"/>
            <a:ext cx="1718631" cy="1015663"/>
          </a:xfrm>
          <a:prstGeom prst="rect">
            <a:avLst/>
          </a:prstGeom>
          <a:noFill/>
        </p:spPr>
        <p:txBody>
          <a:bodyPr wrap="square" rtlCol="0">
            <a:spAutoFit/>
          </a:bodyPr>
          <a:lstStyle/>
          <a:p>
            <a:r>
              <a:rPr lang="en-US" sz="2000" b="1" dirty="0"/>
              <a:t>Lt.      Total</a:t>
            </a:r>
          </a:p>
          <a:p>
            <a:r>
              <a:rPr lang="en-US" sz="2000" b="1" dirty="0"/>
              <a:t>Dk.     Public</a:t>
            </a:r>
          </a:p>
          <a:p>
            <a:r>
              <a:rPr lang="en-US" sz="2000" b="1" dirty="0"/>
              <a:t>Med.  Private</a:t>
            </a:r>
          </a:p>
        </p:txBody>
      </p:sp>
      <p:sp>
        <p:nvSpPr>
          <p:cNvPr id="9" name="TextBox 8">
            <a:extLst>
              <a:ext uri="{FF2B5EF4-FFF2-40B4-BE49-F238E27FC236}">
                <a16:creationId xmlns:a16="http://schemas.microsoft.com/office/drawing/2014/main" id="{51D386B8-6E51-4220-AB34-DDC6DE5D0778}"/>
              </a:ext>
            </a:extLst>
          </p:cNvPr>
          <p:cNvSpPr txBox="1"/>
          <p:nvPr/>
        </p:nvSpPr>
        <p:spPr>
          <a:xfrm>
            <a:off x="7017746" y="5171740"/>
            <a:ext cx="1718630" cy="338554"/>
          </a:xfrm>
          <a:prstGeom prst="rect">
            <a:avLst/>
          </a:prstGeom>
          <a:noFill/>
        </p:spPr>
        <p:txBody>
          <a:bodyPr wrap="square" rtlCol="0">
            <a:spAutoFit/>
          </a:bodyPr>
          <a:lstStyle/>
          <a:p>
            <a:r>
              <a:rPr lang="en-US" sz="1600" dirty="0"/>
              <a:t>(</a:t>
            </a:r>
            <a:r>
              <a:rPr lang="en-US" sz="1600" dirty="0" err="1"/>
              <a:t>Papnicolas</a:t>
            </a:r>
            <a:r>
              <a:rPr lang="en-US" sz="1600" dirty="0"/>
              <a:t>, 2018)</a:t>
            </a:r>
          </a:p>
        </p:txBody>
      </p:sp>
    </p:spTree>
    <p:extLst>
      <p:ext uri="{BB962C8B-B14F-4D97-AF65-F5344CB8AC3E}">
        <p14:creationId xmlns:p14="http://schemas.microsoft.com/office/powerpoint/2010/main" val="3141320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4896B-F7AE-45F0-98A3-12AF6DFB0F16}"/>
              </a:ext>
            </a:extLst>
          </p:cNvPr>
          <p:cNvSpPr>
            <a:spLocks noGrp="1"/>
          </p:cNvSpPr>
          <p:nvPr>
            <p:ph type="title"/>
          </p:nvPr>
        </p:nvSpPr>
        <p:spPr/>
        <p:txBody>
          <a:bodyPr/>
          <a:lstStyle/>
          <a:p>
            <a:r>
              <a:rPr lang="en-US" dirty="0"/>
              <a:t>Who is driving health care costs?</a:t>
            </a:r>
          </a:p>
        </p:txBody>
      </p:sp>
      <p:pic>
        <p:nvPicPr>
          <p:cNvPr id="8" name="Content Placeholder 7" descr="A picture containing LEGO&#10;&#10;Description automatically generated">
            <a:extLst>
              <a:ext uri="{FF2B5EF4-FFF2-40B4-BE49-F238E27FC236}">
                <a16:creationId xmlns:a16="http://schemas.microsoft.com/office/drawing/2014/main" id="{BB4CF3C1-1F12-45E4-A3C4-B16DAED91324}"/>
              </a:ext>
            </a:extLst>
          </p:cNvPr>
          <p:cNvPicPr>
            <a:picLocks noGrp="1" noChangeAspect="1"/>
          </p:cNvPicPr>
          <p:nvPr>
            <p:ph idx="1"/>
          </p:nvPr>
        </p:nvPicPr>
        <p:blipFill>
          <a:blip r:embed="rId3"/>
          <a:stretch>
            <a:fillRect/>
          </a:stretch>
        </p:blipFill>
        <p:spPr>
          <a:xfrm>
            <a:off x="1927952" y="1086295"/>
            <a:ext cx="3129727" cy="4535836"/>
          </a:xfrm>
        </p:spPr>
      </p:pic>
      <p:sp>
        <p:nvSpPr>
          <p:cNvPr id="9" name="TextBox 8">
            <a:extLst>
              <a:ext uri="{FF2B5EF4-FFF2-40B4-BE49-F238E27FC236}">
                <a16:creationId xmlns:a16="http://schemas.microsoft.com/office/drawing/2014/main" id="{F89EBE1E-4A3D-4482-AD25-00F4D6207FDA}"/>
              </a:ext>
            </a:extLst>
          </p:cNvPr>
          <p:cNvSpPr txBox="1"/>
          <p:nvPr/>
        </p:nvSpPr>
        <p:spPr>
          <a:xfrm>
            <a:off x="4825388" y="1167788"/>
            <a:ext cx="3547431" cy="1569660"/>
          </a:xfrm>
          <a:prstGeom prst="rect">
            <a:avLst/>
          </a:prstGeom>
          <a:noFill/>
        </p:spPr>
        <p:txBody>
          <a:bodyPr wrap="square" rtlCol="0">
            <a:spAutoFit/>
          </a:bodyPr>
          <a:lstStyle/>
          <a:p>
            <a:r>
              <a:rPr lang="en-US" b="1" dirty="0">
                <a:latin typeface="Bembo" panose="020B0604020202020204" pitchFamily="18" charset="0"/>
              </a:rPr>
              <a:t>The top 1%:</a:t>
            </a:r>
          </a:p>
          <a:p>
            <a:pPr marL="342900" indent="-342900">
              <a:buFont typeface="Arial" panose="020B0604020202020204" pitchFamily="34" charset="0"/>
              <a:buChar char="•"/>
            </a:pPr>
            <a:r>
              <a:rPr lang="en-US" b="1" dirty="0">
                <a:latin typeface="Bembo" panose="020B0604020202020204" pitchFamily="18" charset="0"/>
              </a:rPr>
              <a:t>21.9% of health care costs</a:t>
            </a:r>
          </a:p>
          <a:p>
            <a:pPr marL="342900" indent="-342900">
              <a:buFont typeface="Arial" panose="020B0604020202020204" pitchFamily="34" charset="0"/>
              <a:buChar char="•"/>
            </a:pPr>
            <a:r>
              <a:rPr lang="en-US" b="1" dirty="0">
                <a:latin typeface="Bembo" panose="020B0604020202020204" pitchFamily="18" charset="0"/>
              </a:rPr>
              <a:t>Average $110k in 2016</a:t>
            </a:r>
          </a:p>
        </p:txBody>
      </p:sp>
      <p:sp>
        <p:nvSpPr>
          <p:cNvPr id="10" name="TextBox 9">
            <a:extLst>
              <a:ext uri="{FF2B5EF4-FFF2-40B4-BE49-F238E27FC236}">
                <a16:creationId xmlns:a16="http://schemas.microsoft.com/office/drawing/2014/main" id="{874ACD04-215E-4608-87E4-17B83858B9A8}"/>
              </a:ext>
            </a:extLst>
          </p:cNvPr>
          <p:cNvSpPr txBox="1"/>
          <p:nvPr/>
        </p:nvSpPr>
        <p:spPr>
          <a:xfrm>
            <a:off x="5695721" y="4043998"/>
            <a:ext cx="3349127" cy="1569660"/>
          </a:xfrm>
          <a:prstGeom prst="rect">
            <a:avLst/>
          </a:prstGeom>
          <a:noFill/>
        </p:spPr>
        <p:txBody>
          <a:bodyPr wrap="square" rtlCol="0">
            <a:spAutoFit/>
          </a:bodyPr>
          <a:lstStyle/>
          <a:p>
            <a:r>
              <a:rPr lang="en-US" b="1" dirty="0">
                <a:latin typeface="Bembo" panose="020B0604020202020204" pitchFamily="18" charset="0"/>
              </a:rPr>
              <a:t>The bottom 50%:</a:t>
            </a:r>
          </a:p>
          <a:p>
            <a:pPr marL="342900" indent="-342900">
              <a:buFont typeface="Arial" panose="020B0604020202020204" pitchFamily="34" charset="0"/>
              <a:buChar char="•"/>
            </a:pPr>
            <a:r>
              <a:rPr lang="en-US" b="1" dirty="0">
                <a:latin typeface="Bembo" panose="020B0604020202020204" pitchFamily="18" charset="0"/>
              </a:rPr>
              <a:t>2.8% of health care expenditures</a:t>
            </a:r>
          </a:p>
          <a:p>
            <a:pPr marL="342900" indent="-342900">
              <a:buFont typeface="Arial" panose="020B0604020202020204" pitchFamily="34" charset="0"/>
              <a:buChar char="•"/>
            </a:pPr>
            <a:r>
              <a:rPr lang="en-US" b="1" dirty="0">
                <a:latin typeface="Bembo" panose="020B0604020202020204" pitchFamily="18" charset="0"/>
              </a:rPr>
              <a:t>Average $276 in 2016</a:t>
            </a:r>
          </a:p>
        </p:txBody>
      </p:sp>
      <p:sp>
        <p:nvSpPr>
          <p:cNvPr id="12" name="TextBox 11">
            <a:extLst>
              <a:ext uri="{FF2B5EF4-FFF2-40B4-BE49-F238E27FC236}">
                <a16:creationId xmlns:a16="http://schemas.microsoft.com/office/drawing/2014/main" id="{63054727-8C37-4AA8-A24D-4CEC02CE73C3}"/>
              </a:ext>
            </a:extLst>
          </p:cNvPr>
          <p:cNvSpPr txBox="1"/>
          <p:nvPr/>
        </p:nvSpPr>
        <p:spPr>
          <a:xfrm>
            <a:off x="6389783" y="5871990"/>
            <a:ext cx="2434728" cy="369332"/>
          </a:xfrm>
          <a:prstGeom prst="rect">
            <a:avLst/>
          </a:prstGeom>
          <a:noFill/>
        </p:spPr>
        <p:txBody>
          <a:bodyPr wrap="square" rtlCol="0">
            <a:spAutoFit/>
          </a:bodyPr>
          <a:lstStyle/>
          <a:p>
            <a:r>
              <a:rPr lang="en-US" sz="1800" dirty="0"/>
              <a:t>(Mitchell, 2016)</a:t>
            </a:r>
          </a:p>
        </p:txBody>
      </p:sp>
    </p:spTree>
    <p:extLst>
      <p:ext uri="{BB962C8B-B14F-4D97-AF65-F5344CB8AC3E}">
        <p14:creationId xmlns:p14="http://schemas.microsoft.com/office/powerpoint/2010/main" val="2607231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CD4E-61AB-48E1-A090-ADD6EEFD2ED1}"/>
              </a:ext>
            </a:extLst>
          </p:cNvPr>
          <p:cNvSpPr>
            <a:spLocks noGrp="1"/>
          </p:cNvSpPr>
          <p:nvPr>
            <p:ph type="title"/>
          </p:nvPr>
        </p:nvSpPr>
        <p:spPr/>
        <p:txBody>
          <a:bodyPr/>
          <a:lstStyle/>
          <a:p>
            <a:r>
              <a:rPr lang="en-US" dirty="0"/>
              <a:t>What conditions are driving health care costs?</a:t>
            </a:r>
          </a:p>
        </p:txBody>
      </p:sp>
      <p:graphicFrame>
        <p:nvGraphicFramePr>
          <p:cNvPr id="7" name="Content Placeholder 6">
            <a:extLst>
              <a:ext uri="{FF2B5EF4-FFF2-40B4-BE49-F238E27FC236}">
                <a16:creationId xmlns:a16="http://schemas.microsoft.com/office/drawing/2014/main" id="{4087BA37-45D9-46D0-83E9-B773B93BC026}"/>
              </a:ext>
            </a:extLst>
          </p:cNvPr>
          <p:cNvGraphicFramePr>
            <a:graphicFrameLocks noGrp="1"/>
          </p:cNvGraphicFramePr>
          <p:nvPr>
            <p:ph idx="1"/>
            <p:extLst>
              <p:ext uri="{D42A27DB-BD31-4B8C-83A1-F6EECF244321}">
                <p14:modId xmlns:p14="http://schemas.microsoft.com/office/powerpoint/2010/main" val="4229169452"/>
              </p:ext>
            </p:extLst>
          </p:nvPr>
        </p:nvGraphicFramePr>
        <p:xfrm>
          <a:off x="457200" y="1277938"/>
          <a:ext cx="8229600" cy="440372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D80F152F-DBAA-4776-B509-08E63F9CDCAD}"/>
              </a:ext>
            </a:extLst>
          </p:cNvPr>
          <p:cNvSpPr txBox="1"/>
          <p:nvPr/>
        </p:nvSpPr>
        <p:spPr>
          <a:xfrm>
            <a:off x="6588087" y="5321147"/>
            <a:ext cx="2098713" cy="369332"/>
          </a:xfrm>
          <a:prstGeom prst="rect">
            <a:avLst/>
          </a:prstGeom>
          <a:noFill/>
        </p:spPr>
        <p:txBody>
          <a:bodyPr wrap="square" rtlCol="0">
            <a:spAutoFit/>
          </a:bodyPr>
          <a:lstStyle/>
          <a:p>
            <a:r>
              <a:rPr lang="en-US" sz="1800" dirty="0"/>
              <a:t>(Dieleman, 2016)</a:t>
            </a:r>
          </a:p>
        </p:txBody>
      </p:sp>
    </p:spTree>
    <p:extLst>
      <p:ext uri="{BB962C8B-B14F-4D97-AF65-F5344CB8AC3E}">
        <p14:creationId xmlns:p14="http://schemas.microsoft.com/office/powerpoint/2010/main" val="3597066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BE93A-1773-4D0C-B104-3E0B178B267C}"/>
              </a:ext>
            </a:extLst>
          </p:cNvPr>
          <p:cNvSpPr>
            <a:spLocks noGrp="1"/>
          </p:cNvSpPr>
          <p:nvPr>
            <p:ph type="title"/>
          </p:nvPr>
        </p:nvSpPr>
        <p:spPr/>
        <p:txBody>
          <a:bodyPr/>
          <a:lstStyle/>
          <a:p>
            <a:r>
              <a:rPr lang="en-US" dirty="0"/>
              <a:t>What services or settings?</a:t>
            </a:r>
          </a:p>
        </p:txBody>
      </p:sp>
      <p:graphicFrame>
        <p:nvGraphicFramePr>
          <p:cNvPr id="6" name="Content Placeholder 5">
            <a:extLst>
              <a:ext uri="{FF2B5EF4-FFF2-40B4-BE49-F238E27FC236}">
                <a16:creationId xmlns:a16="http://schemas.microsoft.com/office/drawing/2014/main" id="{66ED55D3-FCA3-4E00-AEE3-C3B93F75C803}"/>
              </a:ext>
            </a:extLst>
          </p:cNvPr>
          <p:cNvGraphicFramePr>
            <a:graphicFrameLocks noGrp="1"/>
          </p:cNvGraphicFramePr>
          <p:nvPr>
            <p:ph idx="1"/>
            <p:extLst>
              <p:ext uri="{D42A27DB-BD31-4B8C-83A1-F6EECF244321}">
                <p14:modId xmlns:p14="http://schemas.microsoft.com/office/powerpoint/2010/main" val="457596659"/>
              </p:ext>
            </p:extLst>
          </p:nvPr>
        </p:nvGraphicFramePr>
        <p:xfrm>
          <a:off x="-495759" y="903383"/>
          <a:ext cx="10449499" cy="465604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B00460C2-00F8-499B-9B8E-AB6A04F92D00}"/>
              </a:ext>
            </a:extLst>
          </p:cNvPr>
          <p:cNvSpPr txBox="1"/>
          <p:nvPr/>
        </p:nvSpPr>
        <p:spPr>
          <a:xfrm>
            <a:off x="7680028" y="5559425"/>
            <a:ext cx="1575412" cy="369332"/>
          </a:xfrm>
          <a:prstGeom prst="rect">
            <a:avLst/>
          </a:prstGeom>
          <a:noFill/>
        </p:spPr>
        <p:txBody>
          <a:bodyPr wrap="square" rtlCol="0">
            <a:spAutoFit/>
          </a:bodyPr>
          <a:lstStyle/>
          <a:p>
            <a:r>
              <a:rPr lang="en-US" sz="1800" dirty="0"/>
              <a:t>(CMS, 2020)</a:t>
            </a:r>
          </a:p>
        </p:txBody>
      </p:sp>
    </p:spTree>
    <p:extLst>
      <p:ext uri="{BB962C8B-B14F-4D97-AF65-F5344CB8AC3E}">
        <p14:creationId xmlns:p14="http://schemas.microsoft.com/office/powerpoint/2010/main" val="1090750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0272A-7514-4730-B37A-8489E488B48C}"/>
              </a:ext>
            </a:extLst>
          </p:cNvPr>
          <p:cNvSpPr>
            <a:spLocks noGrp="1"/>
          </p:cNvSpPr>
          <p:nvPr>
            <p:ph type="title"/>
          </p:nvPr>
        </p:nvSpPr>
        <p:spPr/>
        <p:txBody>
          <a:bodyPr/>
          <a:lstStyle/>
          <a:p>
            <a:r>
              <a:rPr lang="en-US" dirty="0"/>
              <a:t>Understanding underlying trends</a:t>
            </a:r>
          </a:p>
        </p:txBody>
      </p:sp>
      <p:sp>
        <p:nvSpPr>
          <p:cNvPr id="3" name="Content Placeholder 2">
            <a:extLst>
              <a:ext uri="{FF2B5EF4-FFF2-40B4-BE49-F238E27FC236}">
                <a16:creationId xmlns:a16="http://schemas.microsoft.com/office/drawing/2014/main" id="{2B41B303-60EF-4737-A5D2-2305012DDDBC}"/>
              </a:ext>
            </a:extLst>
          </p:cNvPr>
          <p:cNvSpPr>
            <a:spLocks noGrp="1"/>
          </p:cNvSpPr>
          <p:nvPr>
            <p:ph idx="1"/>
          </p:nvPr>
        </p:nvSpPr>
        <p:spPr>
          <a:xfrm>
            <a:off x="457200" y="1271723"/>
            <a:ext cx="8229600" cy="4633205"/>
          </a:xfrm>
        </p:spPr>
        <p:txBody>
          <a:bodyPr/>
          <a:lstStyle/>
          <a:p>
            <a:r>
              <a:rPr lang="en-US" sz="2800" dirty="0"/>
              <a:t>Outcome: annual change in spending (1996-2013)</a:t>
            </a:r>
          </a:p>
          <a:p>
            <a:pPr lvl="1"/>
            <a:r>
              <a:rPr lang="en-US" sz="2400" dirty="0"/>
              <a:t>Total and by top 6 disease types</a:t>
            </a:r>
          </a:p>
          <a:p>
            <a:pPr lvl="1"/>
            <a:r>
              <a:rPr lang="en-US" sz="2400" dirty="0"/>
              <a:t>By setting</a:t>
            </a:r>
          </a:p>
          <a:p>
            <a:r>
              <a:rPr lang="en-US" sz="2800" dirty="0"/>
              <a:t>“5 factor decomposition”: what is the role of</a:t>
            </a:r>
          </a:p>
          <a:p>
            <a:pPr lvl="1"/>
            <a:r>
              <a:rPr lang="en-US" sz="2400" dirty="0"/>
              <a:t>Population size</a:t>
            </a:r>
          </a:p>
          <a:p>
            <a:pPr lvl="1"/>
            <a:r>
              <a:rPr lang="en-US" sz="2400" dirty="0"/>
              <a:t>Population age</a:t>
            </a:r>
          </a:p>
          <a:p>
            <a:pPr lvl="1"/>
            <a:r>
              <a:rPr lang="en-US" sz="2400" dirty="0"/>
              <a:t>Disease prevalence/incidence</a:t>
            </a:r>
          </a:p>
          <a:p>
            <a:pPr lvl="1"/>
            <a:r>
              <a:rPr lang="en-US" sz="2400" dirty="0"/>
              <a:t>Service utilization</a:t>
            </a:r>
          </a:p>
          <a:p>
            <a:pPr lvl="1"/>
            <a:r>
              <a:rPr lang="en-US" sz="2400" dirty="0"/>
              <a:t>Service price and intensity</a:t>
            </a:r>
          </a:p>
          <a:p>
            <a:endParaRPr lang="en-US" dirty="0"/>
          </a:p>
        </p:txBody>
      </p:sp>
      <p:sp>
        <p:nvSpPr>
          <p:cNvPr id="4" name="Rectangle 3">
            <a:extLst>
              <a:ext uri="{FF2B5EF4-FFF2-40B4-BE49-F238E27FC236}">
                <a16:creationId xmlns:a16="http://schemas.microsoft.com/office/drawing/2014/main" id="{98C86362-92EE-4185-83D8-48865E6F4CFD}"/>
              </a:ext>
            </a:extLst>
          </p:cNvPr>
          <p:cNvSpPr/>
          <p:nvPr/>
        </p:nvSpPr>
        <p:spPr>
          <a:xfrm>
            <a:off x="6618360" y="5504818"/>
            <a:ext cx="1978427" cy="400110"/>
          </a:xfrm>
          <a:prstGeom prst="rect">
            <a:avLst/>
          </a:prstGeom>
        </p:spPr>
        <p:txBody>
          <a:bodyPr wrap="none">
            <a:spAutoFit/>
          </a:bodyPr>
          <a:lstStyle/>
          <a:p>
            <a:r>
              <a:rPr lang="en-US" sz="2000" dirty="0"/>
              <a:t>(Dieleman, 2017)</a:t>
            </a:r>
          </a:p>
        </p:txBody>
      </p:sp>
    </p:spTree>
    <p:extLst>
      <p:ext uri="{BB962C8B-B14F-4D97-AF65-F5344CB8AC3E}">
        <p14:creationId xmlns:p14="http://schemas.microsoft.com/office/powerpoint/2010/main" val="2879088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F1392FA7-FC5E-44B1-A998-17872BD3991A}"/>
              </a:ext>
            </a:extLst>
          </p:cNvPr>
          <p:cNvPicPr>
            <a:picLocks noGrp="1" noChangeAspect="1"/>
          </p:cNvPicPr>
          <p:nvPr>
            <p:ph idx="1"/>
          </p:nvPr>
        </p:nvPicPr>
        <p:blipFill>
          <a:blip r:embed="rId3"/>
          <a:stretch>
            <a:fillRect/>
          </a:stretch>
        </p:blipFill>
        <p:spPr>
          <a:xfrm>
            <a:off x="344385" y="617874"/>
            <a:ext cx="8848471" cy="4730107"/>
          </a:xfrm>
        </p:spPr>
      </p:pic>
      <p:sp>
        <p:nvSpPr>
          <p:cNvPr id="8" name="Rectangle 7">
            <a:extLst>
              <a:ext uri="{FF2B5EF4-FFF2-40B4-BE49-F238E27FC236}">
                <a16:creationId xmlns:a16="http://schemas.microsoft.com/office/drawing/2014/main" id="{EBAA39EF-B305-4D12-AAB8-29D8B132E6A6}"/>
              </a:ext>
            </a:extLst>
          </p:cNvPr>
          <p:cNvSpPr/>
          <p:nvPr/>
        </p:nvSpPr>
        <p:spPr>
          <a:xfrm>
            <a:off x="6567945" y="5347981"/>
            <a:ext cx="2331087" cy="461665"/>
          </a:xfrm>
          <a:prstGeom prst="rect">
            <a:avLst/>
          </a:prstGeom>
        </p:spPr>
        <p:txBody>
          <a:bodyPr wrap="none">
            <a:spAutoFit/>
          </a:bodyPr>
          <a:lstStyle/>
          <a:p>
            <a:r>
              <a:rPr lang="en-US" dirty="0"/>
              <a:t>(Dieleman, 2017)</a:t>
            </a:r>
          </a:p>
        </p:txBody>
      </p:sp>
    </p:spTree>
    <p:extLst>
      <p:ext uri="{BB962C8B-B14F-4D97-AF65-F5344CB8AC3E}">
        <p14:creationId xmlns:p14="http://schemas.microsoft.com/office/powerpoint/2010/main" val="3313135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F50C1-4F54-4312-A703-9224D1AD3B6B}"/>
              </a:ext>
            </a:extLst>
          </p:cNvPr>
          <p:cNvSpPr>
            <a:spLocks noGrp="1"/>
          </p:cNvSpPr>
          <p:nvPr>
            <p:ph type="title"/>
          </p:nvPr>
        </p:nvSpPr>
        <p:spPr/>
        <p:txBody>
          <a:bodyPr/>
          <a:lstStyle/>
          <a:p>
            <a:endParaRPr lang="en-US"/>
          </a:p>
        </p:txBody>
      </p:sp>
      <p:sp>
        <p:nvSpPr>
          <p:cNvPr id="5" name="Rectangle 4">
            <a:extLst>
              <a:ext uri="{FF2B5EF4-FFF2-40B4-BE49-F238E27FC236}">
                <a16:creationId xmlns:a16="http://schemas.microsoft.com/office/drawing/2014/main" id="{52118E67-C857-4BDA-88B1-234F2AE91DFB}"/>
              </a:ext>
            </a:extLst>
          </p:cNvPr>
          <p:cNvSpPr/>
          <p:nvPr/>
        </p:nvSpPr>
        <p:spPr>
          <a:xfrm>
            <a:off x="6567945" y="5347981"/>
            <a:ext cx="2331087" cy="461665"/>
          </a:xfrm>
          <a:prstGeom prst="rect">
            <a:avLst/>
          </a:prstGeom>
        </p:spPr>
        <p:txBody>
          <a:bodyPr wrap="none">
            <a:spAutoFit/>
          </a:bodyPr>
          <a:lstStyle/>
          <a:p>
            <a:r>
              <a:rPr lang="en-US" dirty="0"/>
              <a:t>(Dieleman, 2017)</a:t>
            </a:r>
          </a:p>
        </p:txBody>
      </p:sp>
      <p:pic>
        <p:nvPicPr>
          <p:cNvPr id="8" name="Content Placeholder 7">
            <a:extLst>
              <a:ext uri="{FF2B5EF4-FFF2-40B4-BE49-F238E27FC236}">
                <a16:creationId xmlns:a16="http://schemas.microsoft.com/office/drawing/2014/main" id="{1F4D14DF-0436-433C-8236-A40D1D062C37}"/>
              </a:ext>
            </a:extLst>
          </p:cNvPr>
          <p:cNvPicPr>
            <a:picLocks noGrp="1" noChangeAspect="1"/>
          </p:cNvPicPr>
          <p:nvPr>
            <p:ph idx="1"/>
          </p:nvPr>
        </p:nvPicPr>
        <p:blipFill rotWithShape="1">
          <a:blip r:embed="rId3"/>
          <a:srcRect b="46187"/>
          <a:stretch/>
        </p:blipFill>
        <p:spPr>
          <a:xfrm>
            <a:off x="1776" y="1484825"/>
            <a:ext cx="9097474" cy="3813728"/>
          </a:xfrm>
        </p:spPr>
      </p:pic>
    </p:spTree>
    <p:extLst>
      <p:ext uri="{BB962C8B-B14F-4D97-AF65-F5344CB8AC3E}">
        <p14:creationId xmlns:p14="http://schemas.microsoft.com/office/powerpoint/2010/main" val="2547348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6D32A-827D-4FF1-9292-85259E26CA07}"/>
              </a:ext>
            </a:extLst>
          </p:cNvPr>
          <p:cNvSpPr>
            <a:spLocks noGrp="1"/>
          </p:cNvSpPr>
          <p:nvPr>
            <p:ph type="title"/>
          </p:nvPr>
        </p:nvSpPr>
        <p:spPr/>
        <p:txBody>
          <a:bodyPr/>
          <a:lstStyle/>
          <a:p>
            <a:r>
              <a:rPr lang="en-US" dirty="0"/>
              <a:t>Bottom line:</a:t>
            </a:r>
          </a:p>
        </p:txBody>
      </p:sp>
      <p:sp>
        <p:nvSpPr>
          <p:cNvPr id="3" name="Content Placeholder 2">
            <a:extLst>
              <a:ext uri="{FF2B5EF4-FFF2-40B4-BE49-F238E27FC236}">
                <a16:creationId xmlns:a16="http://schemas.microsoft.com/office/drawing/2014/main" id="{3A6BD2B1-B7D3-4D00-A98F-F8C1F71294D9}"/>
              </a:ext>
            </a:extLst>
          </p:cNvPr>
          <p:cNvSpPr>
            <a:spLocks noGrp="1"/>
          </p:cNvSpPr>
          <p:nvPr>
            <p:ph idx="1"/>
          </p:nvPr>
        </p:nvSpPr>
        <p:spPr/>
        <p:txBody>
          <a:bodyPr/>
          <a:lstStyle/>
          <a:p>
            <a:r>
              <a:rPr lang="en-US" dirty="0"/>
              <a:t>Overall, service price and intensity had the strongest associations with increased spending (compared to population size, age, and disease prevalence) and accounted for more than 50% of spending increase</a:t>
            </a:r>
          </a:p>
        </p:txBody>
      </p:sp>
      <p:sp>
        <p:nvSpPr>
          <p:cNvPr id="4" name="Rectangle 3">
            <a:extLst>
              <a:ext uri="{FF2B5EF4-FFF2-40B4-BE49-F238E27FC236}">
                <a16:creationId xmlns:a16="http://schemas.microsoft.com/office/drawing/2014/main" id="{2084C1AB-9B7B-4770-8095-6213D31CD361}"/>
              </a:ext>
            </a:extLst>
          </p:cNvPr>
          <p:cNvSpPr/>
          <p:nvPr/>
        </p:nvSpPr>
        <p:spPr>
          <a:xfrm>
            <a:off x="6355713" y="5403165"/>
            <a:ext cx="2331087" cy="461665"/>
          </a:xfrm>
          <a:prstGeom prst="rect">
            <a:avLst/>
          </a:prstGeom>
        </p:spPr>
        <p:txBody>
          <a:bodyPr wrap="none">
            <a:spAutoFit/>
          </a:bodyPr>
          <a:lstStyle/>
          <a:p>
            <a:r>
              <a:rPr lang="en-US" dirty="0"/>
              <a:t>(Dieleman, 2017)</a:t>
            </a:r>
          </a:p>
        </p:txBody>
      </p:sp>
    </p:spTree>
    <p:extLst>
      <p:ext uri="{BB962C8B-B14F-4D97-AF65-F5344CB8AC3E}">
        <p14:creationId xmlns:p14="http://schemas.microsoft.com/office/powerpoint/2010/main" val="576967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1008C-4C30-4046-853F-0454EC56FF92}"/>
              </a:ext>
            </a:extLst>
          </p:cNvPr>
          <p:cNvSpPr>
            <a:spLocks noGrp="1"/>
          </p:cNvSpPr>
          <p:nvPr>
            <p:ph type="title"/>
          </p:nvPr>
        </p:nvSpPr>
        <p:spPr/>
        <p:txBody>
          <a:bodyPr/>
          <a:lstStyle/>
          <a:p>
            <a:r>
              <a:rPr lang="en-US" dirty="0"/>
              <a:t>Triple/Quadruple Aim</a:t>
            </a:r>
          </a:p>
        </p:txBody>
      </p:sp>
      <p:sp>
        <p:nvSpPr>
          <p:cNvPr id="4" name="Isosceles Triangle 3">
            <a:extLst>
              <a:ext uri="{FF2B5EF4-FFF2-40B4-BE49-F238E27FC236}">
                <a16:creationId xmlns:a16="http://schemas.microsoft.com/office/drawing/2014/main" id="{898D5ADF-0DA5-45AF-9EA2-4E3EB5DA78E2}"/>
              </a:ext>
            </a:extLst>
          </p:cNvPr>
          <p:cNvSpPr/>
          <p:nvPr/>
        </p:nvSpPr>
        <p:spPr>
          <a:xfrm>
            <a:off x="2169267" y="1600201"/>
            <a:ext cx="4163439" cy="3784059"/>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1C6E15E4-50FE-432C-B45D-3173707AA39D}"/>
              </a:ext>
            </a:extLst>
          </p:cNvPr>
          <p:cNvCxnSpPr>
            <a:cxnSpLocks/>
          </p:cNvCxnSpPr>
          <p:nvPr/>
        </p:nvCxnSpPr>
        <p:spPr>
          <a:xfrm flipH="1">
            <a:off x="4250986" y="1600201"/>
            <a:ext cx="1" cy="2463527"/>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63FC50EA-7239-4455-AC7D-796A9F4E1D5B}"/>
              </a:ext>
            </a:extLst>
          </p:cNvPr>
          <p:cNvCxnSpPr>
            <a:cxnSpLocks/>
            <a:stCxn id="4" idx="2"/>
          </p:cNvCxnSpPr>
          <p:nvPr/>
        </p:nvCxnSpPr>
        <p:spPr>
          <a:xfrm flipV="1">
            <a:off x="2169267" y="4063728"/>
            <a:ext cx="2081719" cy="13205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010F218-E3D8-4433-B8D1-7C63DF438039}"/>
              </a:ext>
            </a:extLst>
          </p:cNvPr>
          <p:cNvCxnSpPr>
            <a:cxnSpLocks/>
            <a:endCxn id="4" idx="4"/>
          </p:cNvCxnSpPr>
          <p:nvPr/>
        </p:nvCxnSpPr>
        <p:spPr>
          <a:xfrm>
            <a:off x="4250987" y="4063728"/>
            <a:ext cx="2081719" cy="1320532"/>
          </a:xfrm>
          <a:prstGeom prst="line">
            <a:avLst/>
          </a:prstGeom>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24692A3A-0C08-431F-A7B4-B891C5F1E4D8}"/>
              </a:ext>
            </a:extLst>
          </p:cNvPr>
          <p:cNvSpPr txBox="1"/>
          <p:nvPr/>
        </p:nvSpPr>
        <p:spPr>
          <a:xfrm>
            <a:off x="4744667" y="3062796"/>
            <a:ext cx="2553507" cy="461665"/>
          </a:xfrm>
          <a:prstGeom prst="rect">
            <a:avLst/>
          </a:prstGeom>
          <a:noFill/>
        </p:spPr>
        <p:txBody>
          <a:bodyPr wrap="square" rtlCol="0">
            <a:spAutoFit/>
          </a:bodyPr>
          <a:lstStyle/>
          <a:p>
            <a:r>
              <a:rPr lang="en-US" dirty="0"/>
              <a:t>Experience of care</a:t>
            </a:r>
          </a:p>
        </p:txBody>
      </p:sp>
      <p:sp>
        <p:nvSpPr>
          <p:cNvPr id="38" name="TextBox 37">
            <a:extLst>
              <a:ext uri="{FF2B5EF4-FFF2-40B4-BE49-F238E27FC236}">
                <a16:creationId xmlns:a16="http://schemas.microsoft.com/office/drawing/2014/main" id="{207EC281-8D52-4C97-84E5-00EF97875518}"/>
              </a:ext>
            </a:extLst>
          </p:cNvPr>
          <p:cNvSpPr txBox="1"/>
          <p:nvPr/>
        </p:nvSpPr>
        <p:spPr>
          <a:xfrm>
            <a:off x="1332690" y="3078835"/>
            <a:ext cx="2670242" cy="461665"/>
          </a:xfrm>
          <a:prstGeom prst="rect">
            <a:avLst/>
          </a:prstGeom>
          <a:noFill/>
        </p:spPr>
        <p:txBody>
          <a:bodyPr wrap="square" rtlCol="0">
            <a:spAutoFit/>
          </a:bodyPr>
          <a:lstStyle/>
          <a:p>
            <a:r>
              <a:rPr lang="en-US" dirty="0"/>
              <a:t>Population Health</a:t>
            </a:r>
          </a:p>
        </p:txBody>
      </p:sp>
      <p:sp>
        <p:nvSpPr>
          <p:cNvPr id="39" name="TextBox 38">
            <a:extLst>
              <a:ext uri="{FF2B5EF4-FFF2-40B4-BE49-F238E27FC236}">
                <a16:creationId xmlns:a16="http://schemas.microsoft.com/office/drawing/2014/main" id="{A26BE10E-C0D7-4B8E-B0D7-260073EFDED0}"/>
              </a:ext>
            </a:extLst>
          </p:cNvPr>
          <p:cNvSpPr txBox="1"/>
          <p:nvPr/>
        </p:nvSpPr>
        <p:spPr>
          <a:xfrm>
            <a:off x="3210126" y="4862684"/>
            <a:ext cx="2772383" cy="461665"/>
          </a:xfrm>
          <a:prstGeom prst="rect">
            <a:avLst/>
          </a:prstGeom>
          <a:noFill/>
        </p:spPr>
        <p:txBody>
          <a:bodyPr wrap="square" rtlCol="0">
            <a:spAutoFit/>
          </a:bodyPr>
          <a:lstStyle/>
          <a:p>
            <a:r>
              <a:rPr lang="en-US" dirty="0"/>
              <a:t>Per capita cost</a:t>
            </a:r>
          </a:p>
        </p:txBody>
      </p:sp>
      <p:sp>
        <p:nvSpPr>
          <p:cNvPr id="40" name="TextBox 39">
            <a:extLst>
              <a:ext uri="{FF2B5EF4-FFF2-40B4-BE49-F238E27FC236}">
                <a16:creationId xmlns:a16="http://schemas.microsoft.com/office/drawing/2014/main" id="{B0EFB922-D4E7-42FB-925A-AF06AE62CC90}"/>
              </a:ext>
            </a:extLst>
          </p:cNvPr>
          <p:cNvSpPr txBox="1"/>
          <p:nvPr/>
        </p:nvSpPr>
        <p:spPr>
          <a:xfrm>
            <a:off x="6916366" y="5592128"/>
            <a:ext cx="2033081" cy="400110"/>
          </a:xfrm>
          <a:prstGeom prst="rect">
            <a:avLst/>
          </a:prstGeom>
          <a:noFill/>
        </p:spPr>
        <p:txBody>
          <a:bodyPr wrap="square" rtlCol="0">
            <a:spAutoFit/>
          </a:bodyPr>
          <a:lstStyle/>
          <a:p>
            <a:r>
              <a:rPr lang="en-US" sz="2000" dirty="0"/>
              <a:t>(www.ihi.org)</a:t>
            </a:r>
          </a:p>
        </p:txBody>
      </p:sp>
    </p:spTree>
    <p:extLst>
      <p:ext uri="{BB962C8B-B14F-4D97-AF65-F5344CB8AC3E}">
        <p14:creationId xmlns:p14="http://schemas.microsoft.com/office/powerpoint/2010/main" val="715665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3F567-5790-4767-9A7F-56A2ADFE8454}"/>
              </a:ext>
            </a:extLst>
          </p:cNvPr>
          <p:cNvSpPr>
            <a:spLocks noGrp="1"/>
          </p:cNvSpPr>
          <p:nvPr>
            <p:ph type="title"/>
          </p:nvPr>
        </p:nvSpPr>
        <p:spPr/>
        <p:txBody>
          <a:bodyPr/>
          <a:lstStyle/>
          <a:p>
            <a:r>
              <a:rPr lang="en-US" dirty="0"/>
              <a:t>Health insurance and health care system</a:t>
            </a:r>
          </a:p>
        </p:txBody>
      </p:sp>
      <p:sp>
        <p:nvSpPr>
          <p:cNvPr id="3" name="Content Placeholder 2">
            <a:extLst>
              <a:ext uri="{FF2B5EF4-FFF2-40B4-BE49-F238E27FC236}">
                <a16:creationId xmlns:a16="http://schemas.microsoft.com/office/drawing/2014/main" id="{6C2D6F21-3E59-43C6-9DC9-18C94247F328}"/>
              </a:ext>
            </a:extLst>
          </p:cNvPr>
          <p:cNvSpPr>
            <a:spLocks noGrp="1"/>
          </p:cNvSpPr>
          <p:nvPr>
            <p:ph idx="1"/>
          </p:nvPr>
        </p:nvSpPr>
        <p:spPr>
          <a:xfrm>
            <a:off x="457200" y="1628622"/>
            <a:ext cx="8229600" cy="4150922"/>
          </a:xfrm>
        </p:spPr>
        <p:txBody>
          <a:bodyPr/>
          <a:lstStyle/>
          <a:p>
            <a:r>
              <a:rPr lang="en-US" sz="2800" dirty="0"/>
              <a:t>Decrease utilization</a:t>
            </a:r>
          </a:p>
          <a:p>
            <a:pPr lvl="1"/>
            <a:r>
              <a:rPr lang="en-US" sz="2400" dirty="0"/>
              <a:t>Eliminate unnecessary care (e.g., “high utilizer interventions”)</a:t>
            </a:r>
          </a:p>
          <a:p>
            <a:r>
              <a:rPr lang="en-US" sz="2800" dirty="0"/>
              <a:t>Reduce cost of care</a:t>
            </a:r>
          </a:p>
          <a:p>
            <a:pPr lvl="1"/>
            <a:r>
              <a:rPr lang="en-US" sz="2400" dirty="0"/>
              <a:t>Bundled payments</a:t>
            </a:r>
          </a:p>
          <a:p>
            <a:pPr lvl="1"/>
            <a:r>
              <a:rPr lang="en-US" sz="2400" dirty="0"/>
              <a:t>Managed care organizations</a:t>
            </a:r>
          </a:p>
          <a:p>
            <a:pPr lvl="1"/>
            <a:r>
              <a:rPr lang="en-US" sz="2400" dirty="0"/>
              <a:t>Accountable care organizations</a:t>
            </a:r>
          </a:p>
        </p:txBody>
      </p:sp>
    </p:spTree>
    <p:extLst>
      <p:ext uri="{BB962C8B-B14F-4D97-AF65-F5344CB8AC3E}">
        <p14:creationId xmlns:p14="http://schemas.microsoft.com/office/powerpoint/2010/main" val="206738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D7D22-CABE-46D7-BFB2-B2C12FF229B2}"/>
              </a:ext>
            </a:extLst>
          </p:cNvPr>
          <p:cNvSpPr>
            <a:spLocks noGrp="1"/>
          </p:cNvSpPr>
          <p:nvPr>
            <p:ph type="title"/>
          </p:nvPr>
        </p:nvSpPr>
        <p:spPr/>
        <p:txBody>
          <a:bodyPr/>
          <a:lstStyle/>
          <a:p>
            <a:pPr algn="ctr"/>
            <a:r>
              <a:rPr lang="en-US" dirty="0"/>
              <a:t>Welcome to </a:t>
            </a:r>
            <a:br>
              <a:rPr lang="en-US" dirty="0"/>
            </a:br>
            <a:r>
              <a:rPr lang="en-US" b="1" dirty="0">
                <a:solidFill>
                  <a:srgbClr val="C00000"/>
                </a:solidFill>
                <a:latin typeface="Britannic Bold" panose="020B0903060703020204" pitchFamily="34" charset="0"/>
              </a:rPr>
              <a:t>POPTOPs</a:t>
            </a:r>
          </a:p>
        </p:txBody>
      </p:sp>
      <p:sp>
        <p:nvSpPr>
          <p:cNvPr id="3" name="Content Placeholder 2">
            <a:extLst>
              <a:ext uri="{FF2B5EF4-FFF2-40B4-BE49-F238E27FC236}">
                <a16:creationId xmlns:a16="http://schemas.microsoft.com/office/drawing/2014/main" id="{33B4319F-B9E3-4B18-8B2D-7A2562A759E9}"/>
              </a:ext>
            </a:extLst>
          </p:cNvPr>
          <p:cNvSpPr>
            <a:spLocks noGrp="1"/>
          </p:cNvSpPr>
          <p:nvPr>
            <p:ph idx="1"/>
          </p:nvPr>
        </p:nvSpPr>
        <p:spPr>
          <a:xfrm>
            <a:off x="457200" y="1535289"/>
            <a:ext cx="8229600" cy="4146978"/>
          </a:xfrm>
        </p:spPr>
        <p:txBody>
          <a:bodyPr/>
          <a:lstStyle/>
          <a:p>
            <a:pPr marL="0" indent="0" algn="ctr">
              <a:buNone/>
            </a:pPr>
            <a:r>
              <a:rPr lang="en-US" dirty="0"/>
              <a:t>Population Health Topics brought to you by the UNC Preventive Medicine Residency</a:t>
            </a:r>
          </a:p>
        </p:txBody>
      </p:sp>
      <p:sp>
        <p:nvSpPr>
          <p:cNvPr id="4" name="TextBox 3">
            <a:extLst>
              <a:ext uri="{FF2B5EF4-FFF2-40B4-BE49-F238E27FC236}">
                <a16:creationId xmlns:a16="http://schemas.microsoft.com/office/drawing/2014/main" id="{D5E89D73-8B29-48DC-9910-F079B17FCEC1}"/>
              </a:ext>
            </a:extLst>
          </p:cNvPr>
          <p:cNvSpPr txBox="1"/>
          <p:nvPr/>
        </p:nvSpPr>
        <p:spPr>
          <a:xfrm>
            <a:off x="158044" y="2833870"/>
            <a:ext cx="5232104" cy="3016210"/>
          </a:xfrm>
          <a:prstGeom prst="rect">
            <a:avLst/>
          </a:prstGeom>
          <a:noFill/>
        </p:spPr>
        <p:txBody>
          <a:bodyPr wrap="square" rtlCol="0">
            <a:spAutoFit/>
          </a:bodyPr>
          <a:lstStyle/>
          <a:p>
            <a:pPr>
              <a:spcAft>
                <a:spcPts val="1200"/>
              </a:spcAft>
            </a:pPr>
            <a:r>
              <a:rPr lang="en-US" sz="3000" dirty="0">
                <a:solidFill>
                  <a:schemeClr val="tx1">
                    <a:lumMod val="65000"/>
                    <a:lumOff val="35000"/>
                  </a:schemeClr>
                </a:solidFill>
              </a:rPr>
              <a:t>Bringing population health  information to providers in our state</a:t>
            </a:r>
          </a:p>
          <a:p>
            <a:r>
              <a:rPr lang="en-US" sz="3000" dirty="0">
                <a:solidFill>
                  <a:schemeClr val="tx1">
                    <a:lumMod val="65000"/>
                    <a:lumOff val="35000"/>
                  </a:schemeClr>
                </a:solidFill>
              </a:rPr>
              <a:t>This project is made possible through an AHEC Innovations Grant</a:t>
            </a:r>
          </a:p>
        </p:txBody>
      </p:sp>
      <p:pic>
        <p:nvPicPr>
          <p:cNvPr id="5" name="Picture 2" descr="Image result for NC images">
            <a:extLst>
              <a:ext uri="{FF2B5EF4-FFF2-40B4-BE49-F238E27FC236}">
                <a16:creationId xmlns:a16="http://schemas.microsoft.com/office/drawing/2014/main" id="{8FB49E81-9EE1-4D0B-8E14-E8A848B46D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0866" y="3680178"/>
            <a:ext cx="3736624" cy="21197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056441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0272A-7514-4730-B37A-8489E488B48C}"/>
              </a:ext>
            </a:extLst>
          </p:cNvPr>
          <p:cNvSpPr>
            <a:spLocks noGrp="1"/>
          </p:cNvSpPr>
          <p:nvPr>
            <p:ph type="title"/>
          </p:nvPr>
        </p:nvSpPr>
        <p:spPr/>
        <p:txBody>
          <a:bodyPr/>
          <a:lstStyle/>
          <a:p>
            <a:r>
              <a:rPr lang="en-US" sz="3600" dirty="0"/>
              <a:t>Federal policy to control health care costs</a:t>
            </a:r>
          </a:p>
        </p:txBody>
      </p:sp>
      <p:sp>
        <p:nvSpPr>
          <p:cNvPr id="3" name="Content Placeholder 2">
            <a:extLst>
              <a:ext uri="{FF2B5EF4-FFF2-40B4-BE49-F238E27FC236}">
                <a16:creationId xmlns:a16="http://schemas.microsoft.com/office/drawing/2014/main" id="{2B41B303-60EF-4737-A5D2-2305012DDDBC}"/>
              </a:ext>
            </a:extLst>
          </p:cNvPr>
          <p:cNvSpPr>
            <a:spLocks noGrp="1"/>
          </p:cNvSpPr>
          <p:nvPr>
            <p:ph idx="1"/>
          </p:nvPr>
        </p:nvSpPr>
        <p:spPr/>
        <p:txBody>
          <a:bodyPr/>
          <a:lstStyle/>
          <a:p>
            <a:r>
              <a:rPr lang="en-US" dirty="0"/>
              <a:t>ACA</a:t>
            </a:r>
          </a:p>
          <a:p>
            <a:r>
              <a:rPr lang="en-US" dirty="0"/>
              <a:t>CMS Centers for Medicare and Medicaid Innovation</a:t>
            </a:r>
          </a:p>
          <a:p>
            <a:pPr lvl="1"/>
            <a:r>
              <a:rPr lang="en-US" dirty="0"/>
              <a:t>Payment and delivery models</a:t>
            </a:r>
          </a:p>
          <a:p>
            <a:pPr lvl="1"/>
            <a:r>
              <a:rPr lang="en-US" dirty="0"/>
              <a:t>Value based program</a:t>
            </a:r>
          </a:p>
          <a:p>
            <a:r>
              <a:rPr lang="en-US" dirty="0"/>
              <a:t>Decreasing drug prices</a:t>
            </a:r>
          </a:p>
          <a:p>
            <a:pPr lvl="1"/>
            <a:r>
              <a:rPr lang="en-US" dirty="0">
                <a:hlinkClick r:id="rId3"/>
              </a:rPr>
              <a:t>American Patients First</a:t>
            </a:r>
            <a:endParaRPr lang="en-US" dirty="0"/>
          </a:p>
          <a:p>
            <a:endParaRPr lang="en-US" dirty="0"/>
          </a:p>
        </p:txBody>
      </p:sp>
      <p:sp>
        <p:nvSpPr>
          <p:cNvPr id="4" name="TextBox 3"/>
          <p:cNvSpPr txBox="1"/>
          <p:nvPr/>
        </p:nvSpPr>
        <p:spPr>
          <a:xfrm>
            <a:off x="5386326" y="5261864"/>
            <a:ext cx="3300474" cy="461665"/>
          </a:xfrm>
          <a:prstGeom prst="rect">
            <a:avLst/>
          </a:prstGeom>
          <a:noFill/>
        </p:spPr>
        <p:txBody>
          <a:bodyPr wrap="square" rtlCol="0">
            <a:spAutoFit/>
          </a:bodyPr>
          <a:lstStyle/>
          <a:p>
            <a:r>
              <a:rPr lang="en-US" sz="1200" dirty="0"/>
              <a:t>(https://</a:t>
            </a:r>
            <a:r>
              <a:rPr lang="en-US" sz="1200" dirty="0" err="1"/>
              <a:t>www.hhs.gov</a:t>
            </a:r>
            <a:r>
              <a:rPr lang="en-US" sz="1200" dirty="0"/>
              <a:t>/about/leadership/secretary/priorities/drug-prices/</a:t>
            </a:r>
            <a:r>
              <a:rPr lang="en-US" sz="1200" dirty="0" err="1"/>
              <a:t>index.html</a:t>
            </a:r>
            <a:r>
              <a:rPr lang="en-US" sz="1200" dirty="0"/>
              <a:t>)</a:t>
            </a:r>
          </a:p>
        </p:txBody>
      </p:sp>
    </p:spTree>
    <p:extLst>
      <p:ext uri="{BB962C8B-B14F-4D97-AF65-F5344CB8AC3E}">
        <p14:creationId xmlns:p14="http://schemas.microsoft.com/office/powerpoint/2010/main" val="191566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3F567-5790-4767-9A7F-56A2ADFE8454}"/>
              </a:ext>
            </a:extLst>
          </p:cNvPr>
          <p:cNvSpPr>
            <a:spLocks noGrp="1"/>
          </p:cNvSpPr>
          <p:nvPr>
            <p:ph type="title"/>
          </p:nvPr>
        </p:nvSpPr>
        <p:spPr>
          <a:xfrm>
            <a:off x="457200" y="341523"/>
            <a:ext cx="8229600" cy="926058"/>
          </a:xfrm>
        </p:spPr>
        <p:txBody>
          <a:bodyPr/>
          <a:lstStyle/>
          <a:p>
            <a:r>
              <a:rPr lang="en-US" dirty="0"/>
              <a:t>Role of the individual physician</a:t>
            </a:r>
          </a:p>
        </p:txBody>
      </p:sp>
      <p:sp>
        <p:nvSpPr>
          <p:cNvPr id="3" name="Content Placeholder 2">
            <a:extLst>
              <a:ext uri="{FF2B5EF4-FFF2-40B4-BE49-F238E27FC236}">
                <a16:creationId xmlns:a16="http://schemas.microsoft.com/office/drawing/2014/main" id="{6C2D6F21-3E59-43C6-9DC9-18C94247F328}"/>
              </a:ext>
            </a:extLst>
          </p:cNvPr>
          <p:cNvSpPr>
            <a:spLocks noGrp="1"/>
          </p:cNvSpPr>
          <p:nvPr>
            <p:ph idx="1"/>
          </p:nvPr>
        </p:nvSpPr>
        <p:spPr>
          <a:xfrm>
            <a:off x="457200" y="1145754"/>
            <a:ext cx="8229600" cy="4666322"/>
          </a:xfrm>
        </p:spPr>
        <p:txBody>
          <a:bodyPr/>
          <a:lstStyle/>
          <a:p>
            <a:pPr marL="0" indent="0">
              <a:buNone/>
            </a:pPr>
            <a:endParaRPr lang="en-US" sz="2000" dirty="0"/>
          </a:p>
          <a:p>
            <a:r>
              <a:rPr lang="en-US" dirty="0"/>
              <a:t>High value care</a:t>
            </a:r>
          </a:p>
          <a:p>
            <a:pPr lvl="1"/>
            <a:r>
              <a:rPr lang="en-US" dirty="0"/>
              <a:t>For example, the American College of Physicians </a:t>
            </a:r>
            <a:r>
              <a:rPr lang="en-US" i="1" dirty="0"/>
              <a:t>“…provide the best possible care to their patients while simultaneously reducing unnecessary costs to the healthcare system</a:t>
            </a:r>
            <a:r>
              <a:rPr lang="en-US" dirty="0"/>
              <a:t>”</a:t>
            </a:r>
          </a:p>
          <a:p>
            <a:pPr lvl="1"/>
            <a:r>
              <a:rPr lang="en-US" dirty="0">
                <a:hlinkClick r:id="rId3"/>
              </a:rPr>
              <a:t>Choosing Wisely Campaign</a:t>
            </a:r>
            <a:endParaRPr lang="en-US" dirty="0"/>
          </a:p>
          <a:p>
            <a:pPr marL="914400" lvl="2" indent="0">
              <a:buNone/>
            </a:pPr>
            <a:r>
              <a:rPr lang="en-US" dirty="0"/>
              <a:t>  </a:t>
            </a:r>
          </a:p>
        </p:txBody>
      </p:sp>
      <p:sp>
        <p:nvSpPr>
          <p:cNvPr id="4" name="TextBox 3">
            <a:extLst>
              <a:ext uri="{FF2B5EF4-FFF2-40B4-BE49-F238E27FC236}">
                <a16:creationId xmlns:a16="http://schemas.microsoft.com/office/drawing/2014/main" id="{83744820-4085-4CD2-A580-17B1D323B312}"/>
              </a:ext>
            </a:extLst>
          </p:cNvPr>
          <p:cNvSpPr txBox="1"/>
          <p:nvPr/>
        </p:nvSpPr>
        <p:spPr>
          <a:xfrm>
            <a:off x="4774977" y="5019947"/>
            <a:ext cx="3999371" cy="830997"/>
          </a:xfrm>
          <a:prstGeom prst="rect">
            <a:avLst/>
          </a:prstGeom>
          <a:noFill/>
        </p:spPr>
        <p:txBody>
          <a:bodyPr wrap="square" rtlCol="0">
            <a:spAutoFit/>
          </a:bodyPr>
          <a:lstStyle/>
          <a:p>
            <a:r>
              <a:rPr lang="en-US" sz="1600" dirty="0"/>
              <a:t>(https://</a:t>
            </a:r>
            <a:r>
              <a:rPr lang="en-US" sz="1600" dirty="0" err="1"/>
              <a:t>www.acponline.org</a:t>
            </a:r>
            <a:r>
              <a:rPr lang="en-US" sz="1600" dirty="0"/>
              <a:t>/clinical-information/high-value-care; www.choosingwisely.org)</a:t>
            </a:r>
            <a:endParaRPr lang="en-US" sz="1800" dirty="0"/>
          </a:p>
        </p:txBody>
      </p:sp>
    </p:spTree>
    <p:extLst>
      <p:ext uri="{BB962C8B-B14F-4D97-AF65-F5344CB8AC3E}">
        <p14:creationId xmlns:p14="http://schemas.microsoft.com/office/powerpoint/2010/main" val="3332841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3F567-5790-4767-9A7F-56A2ADFE8454}"/>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6C2D6F21-3E59-43C6-9DC9-18C94247F328}"/>
              </a:ext>
            </a:extLst>
          </p:cNvPr>
          <p:cNvSpPr>
            <a:spLocks noGrp="1"/>
          </p:cNvSpPr>
          <p:nvPr>
            <p:ph idx="1"/>
          </p:nvPr>
        </p:nvSpPr>
        <p:spPr>
          <a:xfrm>
            <a:off x="457200" y="1417638"/>
            <a:ext cx="8229600" cy="4264629"/>
          </a:xfrm>
        </p:spPr>
        <p:txBody>
          <a:bodyPr/>
          <a:lstStyle/>
          <a:p>
            <a:pPr marL="0" indent="0">
              <a:buNone/>
            </a:pPr>
            <a:r>
              <a:rPr lang="en-US" dirty="0"/>
              <a:t>University of North Carolina Preventive Medicine Residency Program</a:t>
            </a:r>
          </a:p>
          <a:p>
            <a:pPr marL="0" indent="0">
              <a:buNone/>
            </a:pPr>
            <a:endParaRPr lang="en-US" dirty="0"/>
          </a:p>
          <a:p>
            <a:pPr marL="0" indent="0">
              <a:buNone/>
            </a:pPr>
            <a:r>
              <a:rPr lang="en-US" dirty="0">
                <a:hlinkClick r:id="rId2"/>
              </a:rPr>
              <a:t>https://www.med.unc.edu/fammed/education/prevmed/</a:t>
            </a:r>
            <a:endParaRPr lang="en-US" dirty="0"/>
          </a:p>
          <a:p>
            <a:pPr marL="0" indent="0">
              <a:buNone/>
            </a:pPr>
            <a:endParaRPr lang="en-US" dirty="0"/>
          </a:p>
        </p:txBody>
      </p:sp>
    </p:spTree>
    <p:extLst>
      <p:ext uri="{BB962C8B-B14F-4D97-AF65-F5344CB8AC3E}">
        <p14:creationId xmlns:p14="http://schemas.microsoft.com/office/powerpoint/2010/main" val="3317386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3F567-5790-4767-9A7F-56A2ADFE8454}"/>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6C2D6F21-3E59-43C6-9DC9-18C94247F328}"/>
              </a:ext>
            </a:extLst>
          </p:cNvPr>
          <p:cNvSpPr>
            <a:spLocks noGrp="1"/>
          </p:cNvSpPr>
          <p:nvPr>
            <p:ph idx="1"/>
          </p:nvPr>
        </p:nvSpPr>
        <p:spPr>
          <a:xfrm>
            <a:off x="457200" y="1132769"/>
            <a:ext cx="8229600" cy="4406623"/>
          </a:xfrm>
        </p:spPr>
        <p:txBody>
          <a:bodyPr/>
          <a:lstStyle/>
          <a:p>
            <a:pPr marL="0" marR="0" indent="0">
              <a:lnSpc>
                <a:spcPct val="107000"/>
              </a:lnSpc>
              <a:spcBef>
                <a:spcPts val="0"/>
              </a:spcBef>
              <a:spcAft>
                <a:spcPts val="800"/>
              </a:spcAft>
              <a:buNone/>
            </a:pPr>
            <a:r>
              <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Centers for Medicare and Medicaid Services (CMS).  2020. National Health Expenditures 2019 Highlights.  Available at </a:t>
            </a:r>
            <a:r>
              <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2"/>
              </a:rPr>
              <a:t>https://www.cms.gov/files/document/highlights.pdf</a:t>
            </a:r>
            <a:r>
              <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1600" dirty="0" err="1">
                <a:solidFill>
                  <a:srgbClr val="000000"/>
                </a:solidFill>
              </a:rPr>
              <a:t>Papanicolas</a:t>
            </a:r>
            <a:r>
              <a:rPr lang="en-US" sz="1600" dirty="0">
                <a:solidFill>
                  <a:srgbClr val="000000"/>
                </a:solidFill>
              </a:rPr>
              <a:t> I, </a:t>
            </a:r>
            <a:r>
              <a:rPr lang="en-US" sz="1600" dirty="0" err="1">
                <a:solidFill>
                  <a:srgbClr val="000000"/>
                </a:solidFill>
              </a:rPr>
              <a:t>Woskie</a:t>
            </a:r>
            <a:r>
              <a:rPr lang="en-US" sz="1600" dirty="0">
                <a:solidFill>
                  <a:srgbClr val="000000"/>
                </a:solidFill>
              </a:rPr>
              <a:t> LR, Jha AK. 2018. </a:t>
            </a:r>
            <a:r>
              <a:rPr lang="en-US" sz="1600" dirty="0">
                <a:hlinkClick r:id="rId3"/>
              </a:rPr>
              <a:t>Health Care Spending in the United States and Other High-Income Countries.</a:t>
            </a:r>
            <a:r>
              <a:rPr lang="en-US" sz="1600" dirty="0"/>
              <a:t> JAMA. Mar 13;319(10):1024-1039. </a:t>
            </a:r>
          </a:p>
          <a:p>
            <a:pPr marL="0" indent="0">
              <a:lnSpc>
                <a:spcPct val="107000"/>
              </a:lnSpc>
              <a:spcBef>
                <a:spcPts val="0"/>
              </a:spcBef>
              <a:spcAft>
                <a:spcPts val="800"/>
              </a:spcAft>
              <a:buNone/>
            </a:pPr>
            <a:r>
              <a:rPr lang="en-US" sz="1600" dirty="0">
                <a:solidFill>
                  <a:srgbClr val="000000"/>
                </a:solidFill>
              </a:rPr>
              <a:t>Mitchell, E. Concentration of Health Expenditures and Selected Characteristics of High Spenders, U.S. Civilian Noninstitutionalized Population, 2016. Statistical Brief #521. February 2019. Agency for Healthcare Research and Quality, Rockville, MD. </a:t>
            </a:r>
            <a:r>
              <a:rPr lang="en-US" sz="1600" u="sng" dirty="0">
                <a:hlinkClick r:id="rId4"/>
              </a:rPr>
              <a:t>https://meps.ahrq.gov/data_files/publications/st521/stat521.shtml</a:t>
            </a:r>
            <a:endParaRPr lang="en-US" sz="1600" u="sng" dirty="0"/>
          </a:p>
          <a:p>
            <a:pPr marL="0" marR="0" indent="0">
              <a:spcBef>
                <a:spcPts val="0"/>
              </a:spcBef>
              <a:spcAft>
                <a:spcPts val="0"/>
              </a:spcAft>
              <a:buNone/>
            </a:pPr>
            <a:r>
              <a:rPr lang="en-US" sz="1600" dirty="0">
                <a:solidFill>
                  <a:schemeClr val="tx1"/>
                </a:solidFill>
                <a:ea typeface="Times New Roman" panose="02020603050405020304" pitchFamily="18" charset="0"/>
              </a:rPr>
              <a:t>Dieleman JL, Squires E, Bui AL, Campbell M, Chapin A, </a:t>
            </a:r>
            <a:r>
              <a:rPr lang="en-US" sz="1600" dirty="0" err="1">
                <a:solidFill>
                  <a:schemeClr val="tx1"/>
                </a:solidFill>
                <a:ea typeface="Times New Roman" panose="02020603050405020304" pitchFamily="18" charset="0"/>
              </a:rPr>
              <a:t>Hamavid</a:t>
            </a:r>
            <a:r>
              <a:rPr lang="en-US" sz="1600" dirty="0">
                <a:solidFill>
                  <a:schemeClr val="tx1"/>
                </a:solidFill>
                <a:ea typeface="Times New Roman" panose="02020603050405020304" pitchFamily="18" charset="0"/>
              </a:rPr>
              <a:t> H, Horst C, Li Z, </a:t>
            </a:r>
            <a:r>
              <a:rPr lang="en-US" sz="1600" dirty="0" err="1">
                <a:solidFill>
                  <a:schemeClr val="tx1"/>
                </a:solidFill>
                <a:ea typeface="Times New Roman" panose="02020603050405020304" pitchFamily="18" charset="0"/>
              </a:rPr>
              <a:t>Matyasz</a:t>
            </a:r>
            <a:r>
              <a:rPr lang="en-US" sz="1600" dirty="0">
                <a:solidFill>
                  <a:schemeClr val="tx1"/>
                </a:solidFill>
                <a:ea typeface="Times New Roman" panose="02020603050405020304" pitchFamily="18" charset="0"/>
              </a:rPr>
              <a:t> T, Reynolds A, Sadat N, Schneider MT, Murray CJL. 2017. Factors Associated With Increases in US Health Care Spending, 1996-2013. JAMA. Nov 7;318(17):1668-1678.</a:t>
            </a:r>
          </a:p>
          <a:p>
            <a:pPr marL="0" marR="0" indent="0">
              <a:spcBef>
                <a:spcPts val="0"/>
              </a:spcBef>
              <a:spcAft>
                <a:spcPts val="0"/>
              </a:spcAft>
              <a:buNone/>
            </a:pPr>
            <a:r>
              <a:rPr lang="en-US" sz="1600" dirty="0">
                <a:solidFill>
                  <a:schemeClr val="tx1"/>
                </a:solidFill>
                <a:ea typeface="Times New Roman" panose="02020603050405020304" pitchFamily="18" charset="0"/>
              </a:rPr>
              <a:t>Centers for Medicare and Medicaid Services.  2016.  National Health Expenditures Accounts: Methodology Paper, 2016.  Available at:  </a:t>
            </a:r>
            <a:r>
              <a:rPr lang="en-US" sz="1600" dirty="0">
                <a:solidFill>
                  <a:schemeClr val="tx1"/>
                </a:solidFill>
                <a:ea typeface="Times New Roman" panose="02020603050405020304" pitchFamily="18" charset="0"/>
                <a:hlinkClick r:id="rId5"/>
              </a:rPr>
              <a:t>https://www.cms.gov/Research-Statistics-Data-and-Systems/Statistics-Trends-and-Reports/NationalHealthExpendData/Downloads/DSM-17.pdf</a:t>
            </a:r>
            <a:r>
              <a:rPr lang="en-US" sz="1600" dirty="0">
                <a:solidFill>
                  <a:schemeClr val="tx1"/>
                </a:solidFill>
                <a:ea typeface="Times New Roman" panose="02020603050405020304" pitchFamily="18" charset="0"/>
              </a:rPr>
              <a:t>.</a:t>
            </a:r>
          </a:p>
          <a:p>
            <a:pPr marL="0" marR="0" indent="0">
              <a:spcBef>
                <a:spcPts val="0"/>
              </a:spcBef>
              <a:spcAft>
                <a:spcPts val="0"/>
              </a:spcAft>
              <a:buNone/>
            </a:pPr>
            <a:endParaRPr lang="en-US" sz="1600" dirty="0">
              <a:solidFill>
                <a:schemeClr val="tx1"/>
              </a:solidFill>
              <a:ea typeface="Times New Roman" panose="02020603050405020304" pitchFamily="18" charset="0"/>
            </a:endParaRPr>
          </a:p>
          <a:p>
            <a:pPr marL="0" indent="0">
              <a:lnSpc>
                <a:spcPct val="107000"/>
              </a:lnSpc>
              <a:spcBef>
                <a:spcPts val="0"/>
              </a:spcBef>
              <a:spcAft>
                <a:spcPts val="800"/>
              </a:spcAft>
              <a:buNone/>
            </a:pPr>
            <a:endParaRPr lang="en-US" sz="1600" dirty="0"/>
          </a:p>
          <a:p>
            <a:pPr marL="0" indent="0">
              <a:lnSpc>
                <a:spcPct val="107000"/>
              </a:lnSpc>
              <a:spcBef>
                <a:spcPts val="0"/>
              </a:spcBef>
              <a:spcAft>
                <a:spcPts val="800"/>
              </a:spcAft>
              <a:buNone/>
            </a:pPr>
            <a:endParaRPr lang="en-US" sz="1600" dirty="0"/>
          </a:p>
          <a:p>
            <a:pPr marL="0" marR="0" indent="0">
              <a:lnSpc>
                <a:spcPct val="107000"/>
              </a:lnSpc>
              <a:spcBef>
                <a:spcPts val="0"/>
              </a:spcBef>
              <a:spcAft>
                <a:spcPts val="80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94563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1A246-0CDC-4D98-B8C3-06634BFC0E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2572B9-C059-45B6-8C2C-68BE73A46497}"/>
              </a:ext>
            </a:extLst>
          </p:cNvPr>
          <p:cNvSpPr>
            <a:spLocks noGrp="1"/>
          </p:cNvSpPr>
          <p:nvPr>
            <p:ph idx="1"/>
          </p:nvPr>
        </p:nvSpPr>
        <p:spPr/>
        <p:txBody>
          <a:bodyPr/>
          <a:lstStyle/>
          <a:p>
            <a:pPr marL="0" indent="0">
              <a:buNone/>
            </a:pPr>
            <a:r>
              <a:rPr lang="en-US" sz="1600" dirty="0">
                <a:hlinkClick r:id="rId2"/>
              </a:rPr>
              <a:t>US Spending on Personal Health Care and Public Health, 1996-2013.</a:t>
            </a:r>
            <a:r>
              <a:rPr lang="en-US" sz="1600" dirty="0"/>
              <a:t>Dieleman JL, </a:t>
            </a:r>
            <a:r>
              <a:rPr lang="en-US" sz="1600" dirty="0" err="1"/>
              <a:t>Baral</a:t>
            </a:r>
            <a:r>
              <a:rPr lang="en-US" sz="1600" dirty="0"/>
              <a:t> R, Birger M, Bui AL, </a:t>
            </a:r>
            <a:r>
              <a:rPr lang="en-US" sz="1600" dirty="0" err="1"/>
              <a:t>Bulchis</a:t>
            </a:r>
            <a:r>
              <a:rPr lang="en-US" sz="1600" dirty="0"/>
              <a:t> A, Chapin A, </a:t>
            </a:r>
            <a:r>
              <a:rPr lang="en-US" sz="1600" dirty="0" err="1"/>
              <a:t>Hamavid</a:t>
            </a:r>
            <a:r>
              <a:rPr lang="en-US" sz="1600" dirty="0"/>
              <a:t> H, Horst C, Johnson EK, Joseph J, </a:t>
            </a:r>
            <a:r>
              <a:rPr lang="en-US" sz="1600" dirty="0" err="1"/>
              <a:t>Lavado</a:t>
            </a:r>
            <a:r>
              <a:rPr lang="en-US" sz="1600" dirty="0"/>
              <a:t> R, </a:t>
            </a:r>
            <a:r>
              <a:rPr lang="en-US" sz="1600" dirty="0" err="1"/>
              <a:t>Lomsadze</a:t>
            </a:r>
            <a:r>
              <a:rPr lang="en-US" sz="1600" dirty="0"/>
              <a:t> L, Reynolds A, Squires E, Campbell M, </a:t>
            </a:r>
            <a:r>
              <a:rPr lang="en-US" sz="1600" dirty="0" err="1"/>
              <a:t>DeCenso</a:t>
            </a:r>
            <a:r>
              <a:rPr lang="en-US" sz="1600" dirty="0"/>
              <a:t> B, Dicker D, Flaxman AD, </a:t>
            </a:r>
            <a:r>
              <a:rPr lang="en-US" sz="1600" dirty="0" err="1"/>
              <a:t>Gabert</a:t>
            </a:r>
            <a:r>
              <a:rPr lang="en-US" sz="1600" dirty="0"/>
              <a:t> R, </a:t>
            </a:r>
            <a:r>
              <a:rPr lang="en-US" sz="1600" dirty="0" err="1"/>
              <a:t>Highfill</a:t>
            </a:r>
            <a:r>
              <a:rPr lang="en-US" sz="1600" dirty="0"/>
              <a:t> T, </a:t>
            </a:r>
            <a:r>
              <a:rPr lang="en-US" sz="1600" dirty="0" err="1"/>
              <a:t>Naghavi</a:t>
            </a:r>
            <a:r>
              <a:rPr lang="en-US" sz="1600" dirty="0"/>
              <a:t> M, Nightingale N, Templin T, Tobias MI, Vos T, Murray CJ. JAMA. 2016 Dec 27;316(24):2627-2646.</a:t>
            </a:r>
          </a:p>
          <a:p>
            <a:pPr marL="0" indent="0">
              <a:buNone/>
            </a:pPr>
            <a:r>
              <a:rPr lang="en-US" sz="1600" dirty="0"/>
              <a:t>American College of Physicians.  2019. Resources for Physicians.  </a:t>
            </a:r>
            <a:r>
              <a:rPr lang="en-US" sz="1600" dirty="0">
                <a:hlinkClick r:id="rId3"/>
              </a:rPr>
              <a:t>https://www.acponline.org/clinical-information/high-value-care/resources-for-clinicians</a:t>
            </a:r>
            <a:r>
              <a:rPr lang="en-US" sz="1600" dirty="0"/>
              <a:t>.</a:t>
            </a:r>
          </a:p>
          <a:p>
            <a:pPr marL="0" indent="0">
              <a:buNone/>
            </a:pPr>
            <a:endParaRPr lang="en-US" sz="1600" dirty="0"/>
          </a:p>
          <a:p>
            <a:endParaRPr lang="en-US" dirty="0"/>
          </a:p>
        </p:txBody>
      </p:sp>
    </p:spTree>
    <p:extLst>
      <p:ext uri="{BB962C8B-B14F-4D97-AF65-F5344CB8AC3E}">
        <p14:creationId xmlns:p14="http://schemas.microsoft.com/office/powerpoint/2010/main" val="3698838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49454-088C-4307-BA6C-3347B4FF9602}"/>
              </a:ext>
            </a:extLst>
          </p:cNvPr>
          <p:cNvSpPr>
            <a:spLocks noGrp="1"/>
          </p:cNvSpPr>
          <p:nvPr>
            <p:ph type="title"/>
          </p:nvPr>
        </p:nvSpPr>
        <p:spPr/>
        <p:txBody>
          <a:bodyPr/>
          <a:lstStyle/>
          <a:p>
            <a:r>
              <a:rPr lang="en-US" dirty="0"/>
              <a:t>Extra slides</a:t>
            </a:r>
          </a:p>
        </p:txBody>
      </p:sp>
      <p:sp>
        <p:nvSpPr>
          <p:cNvPr id="3" name="Content Placeholder 2">
            <a:extLst>
              <a:ext uri="{FF2B5EF4-FFF2-40B4-BE49-F238E27FC236}">
                <a16:creationId xmlns:a16="http://schemas.microsoft.com/office/drawing/2014/main" id="{FFBCC15A-0F76-4A27-87A4-5E4DE5608E1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74560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2A168-170E-4F00-A60A-D822B393A4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22D19E-3C2D-423E-88C9-4542295EE36D}"/>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DEA3B3F4-40F8-4E2C-B821-7E9EABE34ABD}"/>
              </a:ext>
            </a:extLst>
          </p:cNvPr>
          <p:cNvPicPr>
            <a:picLocks noChangeAspect="1"/>
          </p:cNvPicPr>
          <p:nvPr/>
        </p:nvPicPr>
        <p:blipFill>
          <a:blip r:embed="rId2"/>
          <a:stretch>
            <a:fillRect/>
          </a:stretch>
        </p:blipFill>
        <p:spPr>
          <a:xfrm>
            <a:off x="914400" y="378423"/>
            <a:ext cx="6830458" cy="5522860"/>
          </a:xfrm>
          <a:prstGeom prst="rect">
            <a:avLst/>
          </a:prstGeom>
        </p:spPr>
      </p:pic>
      <p:sp>
        <p:nvSpPr>
          <p:cNvPr id="5" name="TextBox 4">
            <a:extLst>
              <a:ext uri="{FF2B5EF4-FFF2-40B4-BE49-F238E27FC236}">
                <a16:creationId xmlns:a16="http://schemas.microsoft.com/office/drawing/2014/main" id="{BC5FF0E1-76B4-46D2-B85B-B424BD14E8C8}"/>
              </a:ext>
            </a:extLst>
          </p:cNvPr>
          <p:cNvSpPr txBox="1"/>
          <p:nvPr/>
        </p:nvSpPr>
        <p:spPr>
          <a:xfrm>
            <a:off x="7557572" y="5531951"/>
            <a:ext cx="1872868" cy="369332"/>
          </a:xfrm>
          <a:prstGeom prst="rect">
            <a:avLst/>
          </a:prstGeom>
          <a:noFill/>
        </p:spPr>
        <p:txBody>
          <a:bodyPr wrap="square" rtlCol="0">
            <a:spAutoFit/>
          </a:bodyPr>
          <a:lstStyle/>
          <a:p>
            <a:r>
              <a:rPr lang="en-US" sz="1800" dirty="0"/>
              <a:t>(CMS, 2016)</a:t>
            </a:r>
          </a:p>
        </p:txBody>
      </p:sp>
    </p:spTree>
    <p:extLst>
      <p:ext uri="{BB962C8B-B14F-4D97-AF65-F5344CB8AC3E}">
        <p14:creationId xmlns:p14="http://schemas.microsoft.com/office/powerpoint/2010/main" val="116779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Preventive Medicine?</a:t>
            </a:r>
          </a:p>
        </p:txBody>
      </p:sp>
      <p:sp>
        <p:nvSpPr>
          <p:cNvPr id="3" name="Content Placeholder 2"/>
          <p:cNvSpPr>
            <a:spLocks noGrp="1"/>
          </p:cNvSpPr>
          <p:nvPr>
            <p:ph idx="1"/>
          </p:nvPr>
        </p:nvSpPr>
        <p:spPr>
          <a:xfrm>
            <a:off x="457200" y="982133"/>
            <a:ext cx="8229600" cy="4700134"/>
          </a:xfrm>
        </p:spPr>
        <p:txBody>
          <a:bodyPr/>
          <a:lstStyle/>
          <a:p>
            <a:r>
              <a:rPr lang="en-US" dirty="0"/>
              <a:t>One of 24 recognized board specialties </a:t>
            </a:r>
          </a:p>
          <a:p>
            <a:r>
              <a:rPr lang="en-US" dirty="0"/>
              <a:t>Definition from ACGME:  </a:t>
            </a:r>
          </a:p>
          <a:p>
            <a:pPr lvl="1"/>
            <a:r>
              <a:rPr lang="en-US" sz="2000" i="1" dirty="0"/>
              <a:t>the medical specialty which focuses on the promotion, protection, and maintenance of health and well-being and the prevention of disease, disability, and the premature death of individuals in defined populations</a:t>
            </a:r>
            <a:endParaRPr lang="en-US" dirty="0"/>
          </a:p>
          <a:p>
            <a:r>
              <a:rPr lang="en-US" dirty="0"/>
              <a:t>Quick definition:  population health practice </a:t>
            </a:r>
          </a:p>
          <a:p>
            <a:r>
              <a:rPr lang="en-US" dirty="0"/>
              <a:t>2  main settings:</a:t>
            </a:r>
          </a:p>
          <a:p>
            <a:pPr lvl="1"/>
            <a:r>
              <a:rPr lang="en-US" dirty="0"/>
              <a:t>Governmental public health</a:t>
            </a:r>
          </a:p>
          <a:p>
            <a:pPr lvl="1"/>
            <a:r>
              <a:rPr lang="en-US" dirty="0"/>
              <a:t>Health care</a:t>
            </a:r>
          </a:p>
        </p:txBody>
      </p:sp>
      <p:sp>
        <p:nvSpPr>
          <p:cNvPr id="4" name="Date Placeholder 3"/>
          <p:cNvSpPr>
            <a:spLocks noGrp="1"/>
          </p:cNvSpPr>
          <p:nvPr>
            <p:ph type="dt" sz="half" idx="4294967295"/>
          </p:nvPr>
        </p:nvSpPr>
        <p:spPr bwMode="auto">
          <a:xfrm>
            <a:off x="1981200" y="6384925"/>
            <a:ext cx="1524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kern="1200">
                <a:solidFill>
                  <a:schemeClr val="bg2"/>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7611CFDE-973F-4ABD-8E33-F53F70E52EFC}" type="datetime1">
              <a:rPr lang="en-US" smtClean="0"/>
              <a:pPr/>
              <a:t>1/20/2021</a:t>
            </a:fld>
            <a:endParaRPr lang="en-US" dirty="0"/>
          </a:p>
        </p:txBody>
      </p:sp>
      <p:sp>
        <p:nvSpPr>
          <p:cNvPr id="5" name="Slide Number Placeholder 4"/>
          <p:cNvSpPr>
            <a:spLocks noGrp="1"/>
          </p:cNvSpPr>
          <p:nvPr>
            <p:ph type="sldNum" sz="quarter" idx="4294967295"/>
          </p:nvPr>
        </p:nvSpPr>
        <p:spPr bwMode="auto">
          <a:xfrm>
            <a:off x="7467600" y="6384925"/>
            <a:ext cx="1295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200" kern="1200">
                <a:solidFill>
                  <a:schemeClr val="bg2"/>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56AB63A3-EE60-48B4-91D6-039F992FB1F9}" type="slidenum">
              <a:rPr lang="en-US" smtClean="0"/>
              <a:pPr/>
              <a:t>3</a:t>
            </a:fld>
            <a:endParaRPr lang="en-US" dirty="0"/>
          </a:p>
        </p:txBody>
      </p:sp>
    </p:spTree>
    <p:extLst>
      <p:ext uri="{BB962C8B-B14F-4D97-AF65-F5344CB8AC3E}">
        <p14:creationId xmlns:p14="http://schemas.microsoft.com/office/powerpoint/2010/main" val="1756184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PM training?</a:t>
            </a:r>
          </a:p>
        </p:txBody>
      </p:sp>
      <p:sp>
        <p:nvSpPr>
          <p:cNvPr id="3" name="Content Placeholder 2"/>
          <p:cNvSpPr>
            <a:spLocks noGrp="1"/>
          </p:cNvSpPr>
          <p:nvPr>
            <p:ph idx="1"/>
          </p:nvPr>
        </p:nvSpPr>
        <p:spPr>
          <a:xfrm>
            <a:off x="457200" y="903111"/>
            <a:ext cx="8229600" cy="4779156"/>
          </a:xfrm>
        </p:spPr>
        <p:txBody>
          <a:bodyPr/>
          <a:lstStyle/>
          <a:p>
            <a:r>
              <a:rPr lang="en-US" sz="2400" dirty="0"/>
              <a:t>2 years following one clinical year </a:t>
            </a:r>
          </a:p>
          <a:p>
            <a:pPr lvl="1"/>
            <a:r>
              <a:rPr lang="en-US" sz="2400" dirty="0"/>
              <a:t>MPH or equivalent degree</a:t>
            </a:r>
          </a:p>
          <a:p>
            <a:pPr lvl="1"/>
            <a:r>
              <a:rPr lang="en-US" sz="2400" dirty="0"/>
              <a:t>required rotations </a:t>
            </a:r>
          </a:p>
          <a:p>
            <a:pPr lvl="2"/>
            <a:r>
              <a:rPr lang="en-US" dirty="0"/>
              <a:t>individual patient care</a:t>
            </a:r>
          </a:p>
          <a:p>
            <a:pPr lvl="2"/>
            <a:r>
              <a:rPr lang="en-US" dirty="0"/>
              <a:t>governmental public health</a:t>
            </a:r>
          </a:p>
          <a:p>
            <a:pPr lvl="2"/>
            <a:r>
              <a:rPr lang="en-US" dirty="0"/>
              <a:t>clinical population health</a:t>
            </a:r>
          </a:p>
          <a:p>
            <a:pPr lvl="2"/>
            <a:r>
              <a:rPr lang="en-US" dirty="0"/>
              <a:t>electives</a:t>
            </a:r>
          </a:p>
          <a:p>
            <a:r>
              <a:rPr lang="en-US" sz="2400" dirty="0"/>
              <a:t>Additional requirements</a:t>
            </a:r>
          </a:p>
          <a:p>
            <a:pPr lvl="1"/>
            <a:r>
              <a:rPr lang="en-US" sz="2400" dirty="0"/>
              <a:t>teaching</a:t>
            </a:r>
          </a:p>
          <a:p>
            <a:pPr lvl="1"/>
            <a:r>
              <a:rPr lang="en-US" sz="2400" dirty="0"/>
              <a:t>research</a:t>
            </a:r>
          </a:p>
          <a:p>
            <a:endParaRPr lang="en-US" dirty="0"/>
          </a:p>
        </p:txBody>
      </p:sp>
      <p:sp>
        <p:nvSpPr>
          <p:cNvPr id="4" name="Date Placeholder 3"/>
          <p:cNvSpPr>
            <a:spLocks noGrp="1"/>
          </p:cNvSpPr>
          <p:nvPr>
            <p:ph type="dt" sz="half" idx="4294967295"/>
          </p:nvPr>
        </p:nvSpPr>
        <p:spPr bwMode="auto">
          <a:xfrm>
            <a:off x="1981200" y="6384925"/>
            <a:ext cx="1524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kern="1200">
                <a:solidFill>
                  <a:schemeClr val="bg2"/>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7611CFDE-973F-4ABD-8E33-F53F70E52EFC}" type="datetime1">
              <a:rPr lang="en-US" smtClean="0"/>
              <a:pPr/>
              <a:t>1/20/2021</a:t>
            </a:fld>
            <a:endParaRPr lang="en-US" dirty="0"/>
          </a:p>
        </p:txBody>
      </p:sp>
      <p:sp>
        <p:nvSpPr>
          <p:cNvPr id="5" name="Slide Number Placeholder 4"/>
          <p:cNvSpPr>
            <a:spLocks noGrp="1"/>
          </p:cNvSpPr>
          <p:nvPr>
            <p:ph type="sldNum" sz="quarter" idx="4294967295"/>
          </p:nvPr>
        </p:nvSpPr>
        <p:spPr bwMode="auto">
          <a:xfrm>
            <a:off x="7467600" y="6384925"/>
            <a:ext cx="1295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200" kern="1200">
                <a:solidFill>
                  <a:schemeClr val="bg2"/>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56AB63A3-EE60-48B4-91D6-039F992FB1F9}" type="slidenum">
              <a:rPr lang="en-US" smtClean="0"/>
              <a:pPr/>
              <a:t>4</a:t>
            </a:fld>
            <a:endParaRPr lang="en-US" dirty="0"/>
          </a:p>
        </p:txBody>
      </p:sp>
    </p:spTree>
    <p:extLst>
      <p:ext uri="{BB962C8B-B14F-4D97-AF65-F5344CB8AC3E}">
        <p14:creationId xmlns:p14="http://schemas.microsoft.com/office/powerpoint/2010/main" val="3570647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9ECD1-A1AD-481D-8123-E37766DB5E75}"/>
              </a:ext>
            </a:extLst>
          </p:cNvPr>
          <p:cNvSpPr>
            <a:spLocks noGrp="1"/>
          </p:cNvSpPr>
          <p:nvPr>
            <p:ph type="title"/>
          </p:nvPr>
        </p:nvSpPr>
        <p:spPr/>
        <p:txBody>
          <a:bodyPr/>
          <a:lstStyle/>
          <a:p>
            <a:pPr algn="ctr"/>
            <a:r>
              <a:rPr lang="en-US" dirty="0"/>
              <a:t>Population health definition</a:t>
            </a:r>
          </a:p>
        </p:txBody>
      </p:sp>
      <p:sp>
        <p:nvSpPr>
          <p:cNvPr id="3" name="Content Placeholder 2">
            <a:extLst>
              <a:ext uri="{FF2B5EF4-FFF2-40B4-BE49-F238E27FC236}">
                <a16:creationId xmlns:a16="http://schemas.microsoft.com/office/drawing/2014/main" id="{667636E2-A635-4AC3-95DA-66F013A26479}"/>
              </a:ext>
            </a:extLst>
          </p:cNvPr>
          <p:cNvSpPr>
            <a:spLocks noGrp="1"/>
          </p:cNvSpPr>
          <p:nvPr>
            <p:ph idx="1"/>
          </p:nvPr>
        </p:nvSpPr>
        <p:spPr/>
        <p:txBody>
          <a:bodyPr/>
          <a:lstStyle/>
          <a:p>
            <a:pPr marL="0" indent="0" algn="ctr">
              <a:buNone/>
            </a:pPr>
            <a:r>
              <a:rPr lang="en-US" dirty="0"/>
              <a:t>Health outcomes of a group of individuals and the distribution of defined outcomes within the group.</a:t>
            </a:r>
          </a:p>
          <a:p>
            <a:pPr marL="0" indent="0" algn="r">
              <a:buNone/>
            </a:pPr>
            <a:endParaRPr lang="en-US" dirty="0"/>
          </a:p>
          <a:p>
            <a:pPr marL="0" indent="0" algn="r">
              <a:buNone/>
            </a:pPr>
            <a:endParaRPr lang="en-US" dirty="0"/>
          </a:p>
          <a:p>
            <a:pPr marL="0" indent="0" algn="r">
              <a:buNone/>
            </a:pPr>
            <a:endParaRPr lang="en-US" dirty="0"/>
          </a:p>
          <a:p>
            <a:pPr marL="0" indent="0" algn="r">
              <a:buNone/>
            </a:pPr>
            <a:endParaRPr lang="en-US" sz="1800" dirty="0"/>
          </a:p>
          <a:p>
            <a:pPr marL="0" indent="0" algn="r">
              <a:buNone/>
            </a:pPr>
            <a:r>
              <a:rPr lang="en-US" sz="1800" dirty="0"/>
              <a:t>(</a:t>
            </a:r>
            <a:r>
              <a:rPr lang="en-US" sz="1800" dirty="0" err="1"/>
              <a:t>Kindig</a:t>
            </a:r>
            <a:r>
              <a:rPr lang="en-US" sz="1800" dirty="0"/>
              <a:t>, 1988)</a:t>
            </a:r>
          </a:p>
          <a:p>
            <a:pPr marL="0" indent="0" algn="r">
              <a:buNone/>
            </a:pPr>
            <a:endParaRPr lang="en-US" sz="1600" dirty="0"/>
          </a:p>
        </p:txBody>
      </p:sp>
    </p:spTree>
    <p:extLst>
      <p:ext uri="{BB962C8B-B14F-4D97-AF65-F5344CB8AC3E}">
        <p14:creationId xmlns:p14="http://schemas.microsoft.com/office/powerpoint/2010/main" val="3928084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B8DCB1-AEE9-44CC-A920-BF9BFAF6A22A}"/>
              </a:ext>
            </a:extLst>
          </p:cNvPr>
          <p:cNvSpPr>
            <a:spLocks noGrp="1"/>
          </p:cNvSpPr>
          <p:nvPr>
            <p:ph idx="1"/>
          </p:nvPr>
        </p:nvSpPr>
        <p:spPr>
          <a:xfrm>
            <a:off x="355600" y="821268"/>
            <a:ext cx="8229600" cy="4082066"/>
          </a:xfrm>
        </p:spPr>
        <p:txBody>
          <a:bodyPr/>
          <a:lstStyle/>
          <a:p>
            <a:pPr marL="0" indent="0" algn="ctr">
              <a:buNone/>
            </a:pPr>
            <a:r>
              <a:rPr lang="en-US" sz="4400" dirty="0"/>
              <a:t>Why “Drivers of Health Care Costs” as a Population Health Topic?</a:t>
            </a:r>
          </a:p>
          <a:p>
            <a:pPr marL="0" indent="0">
              <a:buNone/>
            </a:pPr>
            <a:endParaRPr lang="en-US" dirty="0"/>
          </a:p>
        </p:txBody>
      </p:sp>
    </p:spTree>
    <p:extLst>
      <p:ext uri="{BB962C8B-B14F-4D97-AF65-F5344CB8AC3E}">
        <p14:creationId xmlns:p14="http://schemas.microsoft.com/office/powerpoint/2010/main" val="2307191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FE45A-AFFC-4008-A6E6-92B5063960DF}"/>
              </a:ext>
            </a:extLst>
          </p:cNvPr>
          <p:cNvSpPr>
            <a:spLocks noGrp="1"/>
          </p:cNvSpPr>
          <p:nvPr>
            <p:ph type="title"/>
          </p:nvPr>
        </p:nvSpPr>
        <p:spPr/>
        <p:txBody>
          <a:bodyPr/>
          <a:lstStyle/>
          <a:p>
            <a:r>
              <a:rPr lang="en-US" dirty="0"/>
              <a:t>Why should you as a provider care?</a:t>
            </a:r>
            <a:br>
              <a:rPr lang="en-US" dirty="0"/>
            </a:br>
            <a:endParaRPr lang="en-US" dirty="0"/>
          </a:p>
        </p:txBody>
      </p:sp>
      <p:sp>
        <p:nvSpPr>
          <p:cNvPr id="3" name="Content Placeholder 2">
            <a:extLst>
              <a:ext uri="{FF2B5EF4-FFF2-40B4-BE49-F238E27FC236}">
                <a16:creationId xmlns:a16="http://schemas.microsoft.com/office/drawing/2014/main" id="{6D0CD054-A4D8-4090-BE8D-028FF538C61F}"/>
              </a:ext>
            </a:extLst>
          </p:cNvPr>
          <p:cNvSpPr>
            <a:spLocks noGrp="1"/>
          </p:cNvSpPr>
          <p:nvPr>
            <p:ph idx="1"/>
          </p:nvPr>
        </p:nvSpPr>
        <p:spPr>
          <a:xfrm>
            <a:off x="457200" y="1098149"/>
            <a:ext cx="8229600" cy="4264629"/>
          </a:xfrm>
        </p:spPr>
        <p:txBody>
          <a:bodyPr/>
          <a:lstStyle/>
          <a:p>
            <a:r>
              <a:rPr lang="en-US" sz="2800" dirty="0"/>
              <a:t>The American public and your patients are increasingly aware of the rising cost of health care.</a:t>
            </a:r>
          </a:p>
          <a:p>
            <a:r>
              <a:rPr lang="en-US" sz="2800" dirty="0"/>
              <a:t>Changes are occurring in the US and in NC that may:</a:t>
            </a:r>
          </a:p>
          <a:p>
            <a:pPr lvl="1"/>
            <a:r>
              <a:rPr lang="en-US" dirty="0"/>
              <a:t> affect the way you practice medicine;</a:t>
            </a:r>
          </a:p>
          <a:p>
            <a:pPr lvl="1"/>
            <a:r>
              <a:rPr lang="en-US" dirty="0"/>
              <a:t> affect your paycheck; or</a:t>
            </a:r>
          </a:p>
          <a:p>
            <a:pPr lvl="1"/>
            <a:r>
              <a:rPr lang="en-US" dirty="0"/>
              <a:t>affect the health outcomes of the patients you serve.</a:t>
            </a:r>
          </a:p>
          <a:p>
            <a:r>
              <a:rPr lang="en-US" sz="2800" dirty="0"/>
              <a:t>You have a role.</a:t>
            </a:r>
          </a:p>
        </p:txBody>
      </p:sp>
    </p:spTree>
    <p:extLst>
      <p:ext uri="{BB962C8B-B14F-4D97-AF65-F5344CB8AC3E}">
        <p14:creationId xmlns:p14="http://schemas.microsoft.com/office/powerpoint/2010/main" val="1991952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5B12B-9DF7-40CE-9017-A9863C6E17A3}"/>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5AB39A9A-3C65-4810-8B23-A37781637DD9}"/>
              </a:ext>
            </a:extLst>
          </p:cNvPr>
          <p:cNvSpPr>
            <a:spLocks noGrp="1"/>
          </p:cNvSpPr>
          <p:nvPr>
            <p:ph idx="1"/>
          </p:nvPr>
        </p:nvSpPr>
        <p:spPr>
          <a:xfrm>
            <a:off x="457200" y="1021713"/>
            <a:ext cx="8229600" cy="4429200"/>
          </a:xfrm>
        </p:spPr>
        <p:txBody>
          <a:bodyPr/>
          <a:lstStyle/>
          <a:p>
            <a:pPr lvl="0"/>
            <a:r>
              <a:rPr lang="en-US" sz="2800" dirty="0"/>
              <a:t>Understand the sources of the continued rise in health care costs in the US</a:t>
            </a:r>
          </a:p>
          <a:p>
            <a:pPr lvl="0"/>
            <a:r>
              <a:rPr lang="en-US" sz="2800" dirty="0"/>
              <a:t>Articulate top conditions and settings deserving of increased attention to control health care costs</a:t>
            </a:r>
          </a:p>
          <a:p>
            <a:pPr lvl="0"/>
            <a:r>
              <a:rPr lang="en-US" sz="2800" dirty="0"/>
              <a:t>Describe at least 2 interventions being implemented by health care systems and payers to decrease costs</a:t>
            </a:r>
          </a:p>
          <a:p>
            <a:pPr lvl="0"/>
            <a:r>
              <a:rPr lang="en-US" sz="2800" dirty="0"/>
              <a:t>Understand the role of the federal government in controlling health care costs</a:t>
            </a:r>
          </a:p>
          <a:p>
            <a:pPr lvl="0"/>
            <a:r>
              <a:rPr lang="en-US" sz="2800" dirty="0"/>
              <a:t>Understand your individual role as a provider in controlling health care costs</a:t>
            </a:r>
          </a:p>
          <a:p>
            <a:endParaRPr lang="en-US" dirty="0"/>
          </a:p>
          <a:p>
            <a:endParaRPr lang="en-US" dirty="0"/>
          </a:p>
        </p:txBody>
      </p:sp>
    </p:spTree>
    <p:extLst>
      <p:ext uri="{BB962C8B-B14F-4D97-AF65-F5344CB8AC3E}">
        <p14:creationId xmlns:p14="http://schemas.microsoft.com/office/powerpoint/2010/main" val="1445382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FE45A-AFFC-4008-A6E6-92B5063960DF}"/>
              </a:ext>
            </a:extLst>
          </p:cNvPr>
          <p:cNvSpPr>
            <a:spLocks noGrp="1"/>
          </p:cNvSpPr>
          <p:nvPr>
            <p:ph type="title"/>
          </p:nvPr>
        </p:nvSpPr>
        <p:spPr/>
        <p:txBody>
          <a:bodyPr/>
          <a:lstStyle/>
          <a:p>
            <a:r>
              <a:rPr lang="en-US" dirty="0"/>
              <a:t>The continued rise in health care costs</a:t>
            </a:r>
            <a:br>
              <a:rPr lang="en-US" dirty="0"/>
            </a:br>
            <a:br>
              <a:rPr lang="en-US" dirty="0"/>
            </a:br>
            <a:endParaRPr lang="en-US" dirty="0"/>
          </a:p>
        </p:txBody>
      </p:sp>
      <p:sp>
        <p:nvSpPr>
          <p:cNvPr id="3" name="Content Placeholder 2">
            <a:extLst>
              <a:ext uri="{FF2B5EF4-FFF2-40B4-BE49-F238E27FC236}">
                <a16:creationId xmlns:a16="http://schemas.microsoft.com/office/drawing/2014/main" id="{6D0CD054-A4D8-4090-BE8D-028FF538C61F}"/>
              </a:ext>
            </a:extLst>
          </p:cNvPr>
          <p:cNvSpPr>
            <a:spLocks noGrp="1"/>
          </p:cNvSpPr>
          <p:nvPr>
            <p:ph idx="1"/>
          </p:nvPr>
        </p:nvSpPr>
        <p:spPr>
          <a:xfrm>
            <a:off x="457200" y="1196622"/>
            <a:ext cx="8229600" cy="4485645"/>
          </a:xfrm>
        </p:spPr>
        <p:txBody>
          <a:bodyPr/>
          <a:lstStyle/>
          <a:p>
            <a:r>
              <a:rPr lang="en-US" dirty="0"/>
              <a:t>In 2019, </a:t>
            </a:r>
            <a:r>
              <a:rPr lang="en-US" dirty="0">
                <a:solidFill>
                  <a:srgbClr val="FF0000"/>
                </a:solidFill>
              </a:rPr>
              <a:t>4.6% rise </a:t>
            </a:r>
            <a:r>
              <a:rPr lang="en-US" dirty="0"/>
              <a:t>in total health care costs</a:t>
            </a:r>
          </a:p>
          <a:p>
            <a:r>
              <a:rPr lang="en-US" dirty="0">
                <a:solidFill>
                  <a:srgbClr val="FF0000"/>
                </a:solidFill>
              </a:rPr>
              <a:t>$3.8 trillion</a:t>
            </a:r>
          </a:p>
          <a:p>
            <a:r>
              <a:rPr lang="en-US" dirty="0">
                <a:solidFill>
                  <a:srgbClr val="FF0000"/>
                </a:solidFill>
              </a:rPr>
              <a:t>$11.6k/person</a:t>
            </a:r>
          </a:p>
          <a:p>
            <a:r>
              <a:rPr lang="en-US" dirty="0">
                <a:solidFill>
                  <a:srgbClr val="FF0000"/>
                </a:solidFill>
              </a:rPr>
              <a:t>17.7% </a:t>
            </a:r>
            <a:r>
              <a:rPr lang="en-US" dirty="0"/>
              <a:t>of the GDP (similar to 2018)</a:t>
            </a:r>
            <a:endParaRPr lang="en-US" dirty="0">
              <a:solidFill>
                <a:srgbClr val="FF0000"/>
              </a:solidFill>
            </a:endParaRPr>
          </a:p>
          <a:p>
            <a:pPr marL="0" indent="0">
              <a:buNone/>
            </a:pPr>
            <a:endParaRPr lang="en-US" dirty="0">
              <a:solidFill>
                <a:srgbClr val="FF0000"/>
              </a:solidFill>
            </a:endParaRPr>
          </a:p>
        </p:txBody>
      </p:sp>
      <p:sp>
        <p:nvSpPr>
          <p:cNvPr id="5" name="TextBox 4">
            <a:extLst>
              <a:ext uri="{FF2B5EF4-FFF2-40B4-BE49-F238E27FC236}">
                <a16:creationId xmlns:a16="http://schemas.microsoft.com/office/drawing/2014/main" id="{29FACD7E-BF4A-4D01-AA20-223231768540}"/>
              </a:ext>
            </a:extLst>
          </p:cNvPr>
          <p:cNvSpPr txBox="1"/>
          <p:nvPr/>
        </p:nvSpPr>
        <p:spPr>
          <a:xfrm>
            <a:off x="6687239" y="5277080"/>
            <a:ext cx="1575412" cy="369332"/>
          </a:xfrm>
          <a:prstGeom prst="rect">
            <a:avLst/>
          </a:prstGeom>
          <a:noFill/>
        </p:spPr>
        <p:txBody>
          <a:bodyPr wrap="square" rtlCol="0">
            <a:spAutoFit/>
          </a:bodyPr>
          <a:lstStyle/>
          <a:p>
            <a:r>
              <a:rPr lang="en-US" sz="1800" dirty="0"/>
              <a:t>(CMS, 2020)</a:t>
            </a:r>
          </a:p>
        </p:txBody>
      </p:sp>
    </p:spTree>
    <p:extLst>
      <p:ext uri="{BB962C8B-B14F-4D97-AF65-F5344CB8AC3E}">
        <p14:creationId xmlns:p14="http://schemas.microsoft.com/office/powerpoint/2010/main" val="1725744768"/>
      </p:ext>
    </p:extLst>
  </p:cSld>
  <p:clrMapOvr>
    <a:masterClrMapping/>
  </p:clrMapOvr>
</p:sld>
</file>

<file path=ppt/theme/theme1.xml><?xml version="1.0" encoding="utf-8"?>
<a:theme xmlns:a="http://schemas.openxmlformats.org/drawingml/2006/main" name="powerpointUNC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powerpointUNC4</Template>
  <TotalTime>8423</TotalTime>
  <Words>2023</Words>
  <Application>Microsoft Office PowerPoint</Application>
  <PresentationFormat>On-screen Show (4:3)</PresentationFormat>
  <Paragraphs>184</Paragraphs>
  <Slides>26</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Bembo</vt:lpstr>
      <vt:lpstr>Britannic Bold</vt:lpstr>
      <vt:lpstr>Calibri</vt:lpstr>
      <vt:lpstr>Guardian TextSans Web</vt:lpstr>
      <vt:lpstr>powerpointUNC4</vt:lpstr>
      <vt:lpstr>PowerPoint Presentation</vt:lpstr>
      <vt:lpstr>Welcome to  POPTOPs</vt:lpstr>
      <vt:lpstr>What is Preventive Medicine?</vt:lpstr>
      <vt:lpstr>What is PM training?</vt:lpstr>
      <vt:lpstr>Population health definition</vt:lpstr>
      <vt:lpstr>PowerPoint Presentation</vt:lpstr>
      <vt:lpstr>Why should you as a provider care? </vt:lpstr>
      <vt:lpstr>Learning objectives</vt:lpstr>
      <vt:lpstr>The continued rise in health care costs  </vt:lpstr>
      <vt:lpstr>How does the US compare to other nations?</vt:lpstr>
      <vt:lpstr>Who is driving health care costs?</vt:lpstr>
      <vt:lpstr>What conditions are driving health care costs?</vt:lpstr>
      <vt:lpstr>What services or settings?</vt:lpstr>
      <vt:lpstr>Understanding underlying trends</vt:lpstr>
      <vt:lpstr>PowerPoint Presentation</vt:lpstr>
      <vt:lpstr>PowerPoint Presentation</vt:lpstr>
      <vt:lpstr>Bottom line:</vt:lpstr>
      <vt:lpstr>Triple/Quadruple Aim</vt:lpstr>
      <vt:lpstr>Health insurance and health care system</vt:lpstr>
      <vt:lpstr>Federal policy to control health care costs</vt:lpstr>
      <vt:lpstr>Role of the individual physician</vt:lpstr>
      <vt:lpstr>Thank You!</vt:lpstr>
      <vt:lpstr>Resources</vt:lpstr>
      <vt:lpstr>PowerPoint Presentation</vt:lpstr>
      <vt:lpstr>Extra slides</vt:lpstr>
      <vt:lpstr>PowerPoint Presentation</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Marcia Morgenlander</dc:creator>
  <cp:lastModifiedBy>Susan</cp:lastModifiedBy>
  <cp:revision>180</cp:revision>
  <dcterms:created xsi:type="dcterms:W3CDTF">2018-04-05T02:54:23Z</dcterms:created>
  <dcterms:modified xsi:type="dcterms:W3CDTF">2021-01-21T00:50:02Z</dcterms:modified>
</cp:coreProperties>
</file>