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01" r:id="rId3"/>
    <p:sldId id="304" r:id="rId4"/>
    <p:sldId id="308" r:id="rId5"/>
    <p:sldId id="310" r:id="rId6"/>
    <p:sldId id="311" r:id="rId7"/>
    <p:sldId id="305" r:id="rId8"/>
    <p:sldId id="294" r:id="rId9"/>
    <p:sldId id="293" r:id="rId10"/>
    <p:sldId id="263" r:id="rId11"/>
    <p:sldId id="264" r:id="rId12"/>
    <p:sldId id="260" r:id="rId13"/>
    <p:sldId id="276" r:id="rId14"/>
    <p:sldId id="262" r:id="rId15"/>
    <p:sldId id="312" r:id="rId16"/>
    <p:sldId id="295" r:id="rId17"/>
    <p:sldId id="277" r:id="rId18"/>
    <p:sldId id="314" r:id="rId19"/>
    <p:sldId id="313" r:id="rId20"/>
    <p:sldId id="278" r:id="rId21"/>
    <p:sldId id="279" r:id="rId22"/>
    <p:sldId id="280" r:id="rId23"/>
    <p:sldId id="288" r:id="rId24"/>
    <p:sldId id="287" r:id="rId25"/>
    <p:sldId id="286" r:id="rId26"/>
    <p:sldId id="283" r:id="rId27"/>
    <p:sldId id="282" r:id="rId28"/>
    <p:sldId id="297" r:id="rId29"/>
    <p:sldId id="284" r:id="rId30"/>
    <p:sldId id="296" r:id="rId31"/>
    <p:sldId id="281" r:id="rId32"/>
    <p:sldId id="289" r:id="rId33"/>
    <p:sldId id="298" r:id="rId34"/>
    <p:sldId id="299" r:id="rId35"/>
    <p:sldId id="273" r:id="rId36"/>
    <p:sldId id="290" r:id="rId37"/>
    <p:sldId id="300" r:id="rId38"/>
    <p:sldId id="291" r:id="rId3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5pPr>
    <a:lvl6pPr marL="2286000" algn="l" defTabSz="914400" rtl="0" eaLnBrk="1" latinLnBrk="0" hangingPunct="1">
      <a:defRPr sz="2400" kern="1200">
        <a:solidFill>
          <a:schemeClr val="tx1"/>
        </a:solidFill>
        <a:latin typeface="Calibri" panose="020F0502020204030204" pitchFamily="34" charset="0"/>
        <a:ea typeface="ヒラギノ角ゴ Pro W3" charset="-128"/>
        <a:cs typeface="+mn-cs"/>
      </a:defRPr>
    </a:lvl6pPr>
    <a:lvl7pPr marL="2743200" algn="l" defTabSz="914400" rtl="0" eaLnBrk="1" latinLnBrk="0" hangingPunct="1">
      <a:defRPr sz="2400" kern="1200">
        <a:solidFill>
          <a:schemeClr val="tx1"/>
        </a:solidFill>
        <a:latin typeface="Calibri" panose="020F0502020204030204" pitchFamily="34" charset="0"/>
        <a:ea typeface="ヒラギノ角ゴ Pro W3" charset="-128"/>
        <a:cs typeface="+mn-cs"/>
      </a:defRPr>
    </a:lvl7pPr>
    <a:lvl8pPr marL="3200400" algn="l" defTabSz="914400" rtl="0" eaLnBrk="1" latinLnBrk="0" hangingPunct="1">
      <a:defRPr sz="2400" kern="1200">
        <a:solidFill>
          <a:schemeClr val="tx1"/>
        </a:solidFill>
        <a:latin typeface="Calibri" panose="020F0502020204030204" pitchFamily="34" charset="0"/>
        <a:ea typeface="ヒラギノ角ゴ Pro W3" charset="-128"/>
        <a:cs typeface="+mn-cs"/>
      </a:defRPr>
    </a:lvl8pPr>
    <a:lvl9pPr marL="3657600" algn="l" defTabSz="914400" rtl="0" eaLnBrk="1" latinLnBrk="0" hangingPunct="1">
      <a:defRPr sz="2400" kern="1200">
        <a:solidFill>
          <a:schemeClr val="tx1"/>
        </a:solidFill>
        <a:latin typeface="Calibri" panose="020F0502020204030204" pitchFamily="34" charset="0"/>
        <a:ea typeface="ヒラギノ角ゴ Pro W3"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BD8"/>
    <a:srgbClr val="7AC3F6"/>
    <a:srgbClr val="6CADDA"/>
    <a:srgbClr val="75BBEC"/>
    <a:srgbClr val="639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61" autoAdjust="0"/>
    <p:restoredTop sz="68278" autoAdjust="0"/>
  </p:normalViewPr>
  <p:slideViewPr>
    <p:cSldViewPr snapToGrid="0" snapToObjects="1">
      <p:cViewPr varScale="1">
        <p:scale>
          <a:sx n="78" d="100"/>
          <a:sy n="78" d="100"/>
        </p:scale>
        <p:origin x="219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20880-C745-4551-B705-7CCDA778C44F}" type="datetimeFigureOut">
              <a:rPr lang="en-US" smtClean="0"/>
              <a:t>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2A922-6AFE-414C-B93B-16C7BCC10063}" type="slidenum">
              <a:rPr lang="en-US" smtClean="0"/>
              <a:t>‹#›</a:t>
            </a:fld>
            <a:endParaRPr lang="en-US"/>
          </a:p>
        </p:txBody>
      </p:sp>
    </p:spTree>
    <p:extLst>
      <p:ext uri="{BB962C8B-B14F-4D97-AF65-F5344CB8AC3E}">
        <p14:creationId xmlns:p14="http://schemas.microsoft.com/office/powerpoint/2010/main" val="394827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fold purpose 1. increase pop health knowledge</a:t>
            </a:r>
          </a:p>
          <a:p>
            <a:r>
              <a:rPr lang="en-US" dirty="0"/>
              <a:t>                         2. increase awareness of preventive medicine as a specialty and UNC program in particular</a:t>
            </a:r>
          </a:p>
        </p:txBody>
      </p:sp>
      <p:sp>
        <p:nvSpPr>
          <p:cNvPr id="4" name="Slide Number Placeholder 3"/>
          <p:cNvSpPr>
            <a:spLocks noGrp="1"/>
          </p:cNvSpPr>
          <p:nvPr>
            <p:ph type="sldNum" sz="quarter" idx="5"/>
          </p:nvPr>
        </p:nvSpPr>
        <p:spPr/>
        <p:txBody>
          <a:bodyPr/>
          <a:lstStyle/>
          <a:p>
            <a:fld id="{89E2A922-6AFE-414C-B93B-16C7BCC10063}" type="slidenum">
              <a:rPr lang="en-US" smtClean="0"/>
              <a:t>3</a:t>
            </a:fld>
            <a:endParaRPr lang="en-US"/>
          </a:p>
        </p:txBody>
      </p:sp>
    </p:spTree>
    <p:extLst>
      <p:ext uri="{BB962C8B-B14F-4D97-AF65-F5344CB8AC3E}">
        <p14:creationId xmlns:p14="http://schemas.microsoft.com/office/powerpoint/2010/main" val="73550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Lest you think that healthcare reform is “new” Medicare came into being after more than half a century of debate over a national healthcare system, opposed by the AMA and a conservative Congress. One strategy employed by opponents was the label “socialized” medicine which raised associations with socialism in the era of the cold war.  In the 50s, focus shifted to the elderly-  high needs; had paid in to SS.  LBJ landslide elected – democratic congress – Wilbur Mills added Medicaid (attempt to cover another population that might be targeted in a “national “ healthcare plan – those who live in poverty. Review the differences (Medicare – universal, federal  Medicaid entitlement, federal and state partnership)  Now that we are clear on difference, we’ll  move on to Medicaid. (another fun fact, Medicaid contributes over $2billion annually to GME, Medicare 9.5 billion – another reason for residents to care about it!)</a:t>
            </a:r>
          </a:p>
        </p:txBody>
      </p:sp>
      <p:sp>
        <p:nvSpPr>
          <p:cNvPr id="4" name="Slide Number Placeholder 3"/>
          <p:cNvSpPr>
            <a:spLocks noGrp="1"/>
          </p:cNvSpPr>
          <p:nvPr>
            <p:ph type="sldNum" sz="quarter" idx="5"/>
          </p:nvPr>
        </p:nvSpPr>
        <p:spPr/>
        <p:txBody>
          <a:bodyPr/>
          <a:lstStyle/>
          <a:p>
            <a:fld id="{89E2A922-6AFE-414C-B93B-16C7BCC10063}" type="slidenum">
              <a:rPr lang="en-US" smtClean="0"/>
              <a:t>14</a:t>
            </a:fld>
            <a:endParaRPr lang="en-US"/>
          </a:p>
        </p:txBody>
      </p:sp>
    </p:spTree>
    <p:extLst>
      <p:ext uri="{BB962C8B-B14F-4D97-AF65-F5344CB8AC3E}">
        <p14:creationId xmlns:p14="http://schemas.microsoft.com/office/powerpoint/2010/main" val="190185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intending to serve those most in need,  Medicaid had ballooned large, unwieldy, expensive. AND technological advances allowed different (better?) ability to track data.  The notion of MMC introduced in 1970s  some early demonstration projects showed flaws of low rates (and thus nonparticipation), fraud, poor access, poor quality; ACA established CMMI to examine payment and service delivery models; another function was to implement the Quality Payment Program authorized under MACRA (Medicare Access and CHIP Reauthorization Act of 2015) to provide physician incentives for quality care delivered to their populations</a:t>
            </a:r>
          </a:p>
          <a:p>
            <a:r>
              <a:rPr lang="en-US" dirty="0"/>
              <a:t>This represents a shifting focus to population health</a:t>
            </a:r>
          </a:p>
        </p:txBody>
      </p:sp>
      <p:sp>
        <p:nvSpPr>
          <p:cNvPr id="4" name="Slide Number Placeholder 3"/>
          <p:cNvSpPr>
            <a:spLocks noGrp="1"/>
          </p:cNvSpPr>
          <p:nvPr>
            <p:ph type="sldNum" sz="quarter" idx="5"/>
          </p:nvPr>
        </p:nvSpPr>
        <p:spPr/>
        <p:txBody>
          <a:bodyPr/>
          <a:lstStyle/>
          <a:p>
            <a:fld id="{89E2A922-6AFE-414C-B93B-16C7BCC10063}" type="slidenum">
              <a:rPr lang="en-US" smtClean="0"/>
              <a:t>17</a:t>
            </a:fld>
            <a:endParaRPr lang="en-US"/>
          </a:p>
        </p:txBody>
      </p:sp>
    </p:spTree>
    <p:extLst>
      <p:ext uri="{BB962C8B-B14F-4D97-AF65-F5344CB8AC3E}">
        <p14:creationId xmlns:p14="http://schemas.microsoft.com/office/powerpoint/2010/main" val="183449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2A922-6AFE-414C-B93B-16C7BCC10063}" type="slidenum">
              <a:rPr lang="en-US" smtClean="0"/>
              <a:t>19</a:t>
            </a:fld>
            <a:endParaRPr lang="en-US"/>
          </a:p>
        </p:txBody>
      </p:sp>
    </p:spTree>
    <p:extLst>
      <p:ext uri="{BB962C8B-B14F-4D97-AF65-F5344CB8AC3E}">
        <p14:creationId xmlns:p14="http://schemas.microsoft.com/office/powerpoint/2010/main" val="91642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Across the country Medicaid payments and service delivery vary greatly because of the flexibility of the state/federal partnership. Let’s move from the backdrop of the national landscape into our own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Federal</a:t>
            </a:r>
            <a:r>
              <a:rPr lang="en-US" baseline="0" dirty="0"/>
              <a:t> Medical Assistance Percentage (FMAP) – federal govt portion of state’s Medicaid expenses</a:t>
            </a:r>
            <a:endParaRPr lang="en-US" dirty="0"/>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20</a:t>
            </a:fld>
            <a:endParaRPr lang="en-US"/>
          </a:p>
        </p:txBody>
      </p:sp>
    </p:spTree>
    <p:extLst>
      <p:ext uri="{BB962C8B-B14F-4D97-AF65-F5344CB8AC3E}">
        <p14:creationId xmlns:p14="http://schemas.microsoft.com/office/powerpoint/2010/main" val="138577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8ADACFE-93A9-4A51-851D-79FA28C3BB34}"/>
              </a:ext>
            </a:extLst>
          </p:cNvPr>
          <p:cNvSpPr>
            <a:spLocks noGrp="1"/>
          </p:cNvSpPr>
          <p:nvPr>
            <p:ph type="body" idx="1"/>
          </p:nvPr>
        </p:nvSpPr>
        <p:spPr/>
        <p:txBody>
          <a:bodyPr/>
          <a:lstStyle/>
          <a:p>
            <a:r>
              <a:rPr lang="en-US" dirty="0"/>
              <a:t>Explain “waiver” to the residents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Prepaid health plan: Standard covers physical, behavioral pharmacy services</a:t>
            </a:r>
          </a:p>
          <a:p>
            <a:r>
              <a:rPr lang="en-US" dirty="0"/>
              <a:t>Tailored includes IDDs/foster care</a:t>
            </a:r>
          </a:p>
          <a:p>
            <a:r>
              <a:rPr lang="en-US" dirty="0"/>
              <a:t>We’ll come back to standard plans/tailored plans in a moment</a:t>
            </a:r>
          </a:p>
        </p:txBody>
      </p:sp>
      <p:sp>
        <p:nvSpPr>
          <p:cNvPr id="4" name="Slide Number Placeholder 3"/>
          <p:cNvSpPr>
            <a:spLocks noGrp="1"/>
          </p:cNvSpPr>
          <p:nvPr>
            <p:ph type="sldNum" sz="quarter" idx="5"/>
          </p:nvPr>
        </p:nvSpPr>
        <p:spPr/>
        <p:txBody>
          <a:bodyPr/>
          <a:lstStyle/>
          <a:p>
            <a:fld id="{89E2A922-6AFE-414C-B93B-16C7BCC10063}" type="slidenum">
              <a:rPr lang="en-US" smtClean="0"/>
              <a:t>22</a:t>
            </a:fld>
            <a:endParaRPr lang="en-US"/>
          </a:p>
        </p:txBody>
      </p:sp>
    </p:spTree>
    <p:extLst>
      <p:ext uri="{BB962C8B-B14F-4D97-AF65-F5344CB8AC3E}">
        <p14:creationId xmlns:p14="http://schemas.microsoft.com/office/powerpoint/2010/main" val="63064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Cone part of My Health</a:t>
            </a:r>
          </a:p>
        </p:txBody>
      </p:sp>
      <p:sp>
        <p:nvSpPr>
          <p:cNvPr id="4" name="Slide Number Placeholder 3"/>
          <p:cNvSpPr>
            <a:spLocks noGrp="1"/>
          </p:cNvSpPr>
          <p:nvPr>
            <p:ph type="sldNum" sz="quarter" idx="5"/>
          </p:nvPr>
        </p:nvSpPr>
        <p:spPr/>
        <p:txBody>
          <a:bodyPr/>
          <a:lstStyle/>
          <a:p>
            <a:fld id="{89E2A922-6AFE-414C-B93B-16C7BCC10063}" type="slidenum">
              <a:rPr lang="en-US" smtClean="0"/>
              <a:t>23</a:t>
            </a:fld>
            <a:endParaRPr lang="en-US"/>
          </a:p>
        </p:txBody>
      </p:sp>
    </p:spTree>
    <p:extLst>
      <p:ext uri="{BB962C8B-B14F-4D97-AF65-F5344CB8AC3E}">
        <p14:creationId xmlns:p14="http://schemas.microsoft.com/office/powerpoint/2010/main" val="91418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Cone is in Region 2 – Guilford County (phase 1 rollout)</a:t>
            </a:r>
          </a:p>
        </p:txBody>
      </p:sp>
      <p:sp>
        <p:nvSpPr>
          <p:cNvPr id="4" name="Slide Number Placeholder 3"/>
          <p:cNvSpPr>
            <a:spLocks noGrp="1"/>
          </p:cNvSpPr>
          <p:nvPr>
            <p:ph type="sldNum" sz="quarter" idx="5"/>
          </p:nvPr>
        </p:nvSpPr>
        <p:spPr/>
        <p:txBody>
          <a:bodyPr/>
          <a:lstStyle/>
          <a:p>
            <a:fld id="{89E2A922-6AFE-414C-B93B-16C7BCC10063}" type="slidenum">
              <a:rPr lang="en-US" smtClean="0"/>
              <a:t>25</a:t>
            </a:fld>
            <a:endParaRPr lang="en-US"/>
          </a:p>
        </p:txBody>
      </p:sp>
    </p:spTree>
    <p:extLst>
      <p:ext uri="{BB962C8B-B14F-4D97-AF65-F5344CB8AC3E}">
        <p14:creationId xmlns:p14="http://schemas.microsoft.com/office/powerpoint/2010/main" val="173582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of Native American tribes are exempt from individual mandate, thus provided care is “uncompensated”- waiver requests monies to compensate care providers</a:t>
            </a:r>
          </a:p>
          <a:p>
            <a:r>
              <a:rPr lang="en-US" dirty="0"/>
              <a:t>Loan Repayment for those filling Medicaid care gaps</a:t>
            </a:r>
          </a:p>
          <a:p>
            <a:r>
              <a:rPr lang="en-US" dirty="0"/>
              <a:t>Funds for health home care management for IDD/significant behavioral health needs</a:t>
            </a:r>
          </a:p>
        </p:txBody>
      </p:sp>
      <p:sp>
        <p:nvSpPr>
          <p:cNvPr id="4" name="Slide Number Placeholder 3"/>
          <p:cNvSpPr>
            <a:spLocks noGrp="1"/>
          </p:cNvSpPr>
          <p:nvPr>
            <p:ph type="sldNum" sz="quarter" idx="5"/>
          </p:nvPr>
        </p:nvSpPr>
        <p:spPr/>
        <p:txBody>
          <a:bodyPr/>
          <a:lstStyle/>
          <a:p>
            <a:fld id="{89E2A922-6AFE-414C-B93B-16C7BCC10063}" type="slidenum">
              <a:rPr lang="en-US" smtClean="0"/>
              <a:t>28</a:t>
            </a:fld>
            <a:endParaRPr lang="en-US"/>
          </a:p>
        </p:txBody>
      </p:sp>
    </p:spTree>
    <p:extLst>
      <p:ext uri="{BB962C8B-B14F-4D97-AF65-F5344CB8AC3E}">
        <p14:creationId xmlns:p14="http://schemas.microsoft.com/office/powerpoint/2010/main" val="26933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this look like to the beneficiaries? Best case scenario, everyone keeps same provider and has same or better coverage.  Worst case scenario, many with unstable housing, low health literacy or other barriers don’t enroll and are auto enrolled in a PHP to which their usual provider is not contracted. </a:t>
            </a:r>
          </a:p>
        </p:txBody>
      </p:sp>
      <p:sp>
        <p:nvSpPr>
          <p:cNvPr id="4" name="Slide Number Placeholder 3"/>
          <p:cNvSpPr>
            <a:spLocks noGrp="1"/>
          </p:cNvSpPr>
          <p:nvPr>
            <p:ph type="sldNum" sz="quarter" idx="5"/>
          </p:nvPr>
        </p:nvSpPr>
        <p:spPr/>
        <p:txBody>
          <a:bodyPr/>
          <a:lstStyle/>
          <a:p>
            <a:fld id="{89E2A922-6AFE-414C-B93B-16C7BCC10063}" type="slidenum">
              <a:rPr lang="en-US" smtClean="0"/>
              <a:t>29</a:t>
            </a:fld>
            <a:endParaRPr lang="en-US"/>
          </a:p>
        </p:txBody>
      </p:sp>
    </p:spTree>
    <p:extLst>
      <p:ext uri="{BB962C8B-B14F-4D97-AF65-F5344CB8AC3E}">
        <p14:creationId xmlns:p14="http://schemas.microsoft.com/office/powerpoint/2010/main" val="217617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Specialties: Aerospace, Occupational Medicine, Public Health/Gen. </a:t>
            </a:r>
            <a:r>
              <a:rPr lang="en-US" dirty="0" err="1"/>
              <a:t>Prev</a:t>
            </a:r>
            <a:r>
              <a:rPr lang="en-US" dirty="0"/>
              <a:t> Med</a:t>
            </a:r>
          </a:p>
          <a:p>
            <a:r>
              <a:rPr lang="en-US" dirty="0"/>
              <a:t>Subspecialties: Addiction Medicine, Clinical Informatics, Medical Toxicology, Undersea/Hyperbaric Medicine</a:t>
            </a:r>
          </a:p>
        </p:txBody>
      </p:sp>
      <p:sp>
        <p:nvSpPr>
          <p:cNvPr id="4" name="Slide Number Placeholder 3"/>
          <p:cNvSpPr>
            <a:spLocks noGrp="1"/>
          </p:cNvSpPr>
          <p:nvPr>
            <p:ph type="sldNum" sz="quarter" idx="5"/>
          </p:nvPr>
        </p:nvSpPr>
        <p:spPr/>
        <p:txBody>
          <a:bodyPr/>
          <a:lstStyle/>
          <a:p>
            <a:fld id="{89E2A922-6AFE-414C-B93B-16C7BCC10063}" type="slidenum">
              <a:rPr lang="en-US" smtClean="0"/>
              <a:t>4</a:t>
            </a:fld>
            <a:endParaRPr lang="en-US"/>
          </a:p>
        </p:txBody>
      </p:sp>
    </p:spTree>
    <p:extLst>
      <p:ext uri="{BB962C8B-B14F-4D97-AF65-F5344CB8AC3E}">
        <p14:creationId xmlns:p14="http://schemas.microsoft.com/office/powerpoint/2010/main" val="404557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this look like from provider perspective? </a:t>
            </a:r>
          </a:p>
          <a:p>
            <a:r>
              <a:rPr lang="en-US" dirty="0"/>
              <a:t>Providers will enroll in NC Tracks and contract with PHPs as they now contract with commercial health insurance plans.  </a:t>
            </a:r>
          </a:p>
          <a:p>
            <a:r>
              <a:rPr lang="en-US" dirty="0"/>
              <a:t>When deciding which PHPs to contract with, practices should pay attention to the rate floor and know the provisions for incentive payments if they choose to meet the criteria to participate as an AMH</a:t>
            </a:r>
          </a:p>
        </p:txBody>
      </p:sp>
      <p:sp>
        <p:nvSpPr>
          <p:cNvPr id="4" name="Slide Number Placeholder 3"/>
          <p:cNvSpPr>
            <a:spLocks noGrp="1"/>
          </p:cNvSpPr>
          <p:nvPr>
            <p:ph type="sldNum" sz="quarter" idx="5"/>
          </p:nvPr>
        </p:nvSpPr>
        <p:spPr/>
        <p:txBody>
          <a:bodyPr/>
          <a:lstStyle/>
          <a:p>
            <a:fld id="{89E2A922-6AFE-414C-B93B-16C7BCC10063}" type="slidenum">
              <a:rPr lang="en-US" smtClean="0"/>
              <a:t>31</a:t>
            </a:fld>
            <a:endParaRPr lang="en-US"/>
          </a:p>
        </p:txBody>
      </p:sp>
    </p:spTree>
    <p:extLst>
      <p:ext uri="{BB962C8B-B14F-4D97-AF65-F5344CB8AC3E}">
        <p14:creationId xmlns:p14="http://schemas.microsoft.com/office/powerpoint/2010/main" val="255064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35</a:t>
            </a:fld>
            <a:endParaRPr lang="en-US"/>
          </a:p>
        </p:txBody>
      </p:sp>
    </p:spTree>
    <p:extLst>
      <p:ext uri="{BB962C8B-B14F-4D97-AF65-F5344CB8AC3E}">
        <p14:creationId xmlns:p14="http://schemas.microsoft.com/office/powerpoint/2010/main" val="360864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quality, patient experience</a:t>
            </a:r>
          </a:p>
          <a:p>
            <a:r>
              <a:rPr lang="en-US" dirty="0"/>
              <a:t>Quadruple aim includes physician wellness</a:t>
            </a:r>
          </a:p>
        </p:txBody>
      </p:sp>
      <p:sp>
        <p:nvSpPr>
          <p:cNvPr id="4" name="Slide Number Placeholder 3"/>
          <p:cNvSpPr>
            <a:spLocks noGrp="1"/>
          </p:cNvSpPr>
          <p:nvPr>
            <p:ph type="sldNum" sz="quarter" idx="5"/>
          </p:nvPr>
        </p:nvSpPr>
        <p:spPr/>
        <p:txBody>
          <a:bodyPr/>
          <a:lstStyle/>
          <a:p>
            <a:fld id="{89E2A922-6AFE-414C-B93B-16C7BCC10063}" type="slidenum">
              <a:rPr lang="en-US" smtClean="0"/>
              <a:t>7</a:t>
            </a:fld>
            <a:endParaRPr lang="en-US"/>
          </a:p>
        </p:txBody>
      </p:sp>
    </p:spTree>
    <p:extLst>
      <p:ext uri="{BB962C8B-B14F-4D97-AF65-F5344CB8AC3E}">
        <p14:creationId xmlns:p14="http://schemas.microsoft.com/office/powerpoint/2010/main" val="36517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interactive discussion of what is population health and why we chose this topic. </a:t>
            </a:r>
          </a:p>
          <a:p>
            <a:r>
              <a:rPr lang="en-US" dirty="0"/>
              <a:t>Population Health Milestones in Graduate Medical Education (Duke, UNC, ECU, AAMC</a:t>
            </a:r>
            <a:r>
              <a:rPr lang="en-US" baseline="0" dirty="0"/>
              <a:t> – CDC funded project on pop health in GME) was basis for our survey </a:t>
            </a:r>
            <a:endParaRPr lang="en-US" dirty="0"/>
          </a:p>
          <a:p>
            <a:r>
              <a:rPr lang="en-US" dirty="0"/>
              <a:t>21/25 AHEC Residency Program Directors Responded ,</a:t>
            </a:r>
            <a:r>
              <a:rPr lang="en-US" baseline="0" dirty="0"/>
              <a:t> etc. </a:t>
            </a:r>
          </a:p>
          <a:p>
            <a:endParaRPr lang="en-US" sz="800" baseline="0" dirty="0"/>
          </a:p>
        </p:txBody>
      </p:sp>
      <p:sp>
        <p:nvSpPr>
          <p:cNvPr id="4" name="Slide Number Placeholder 3"/>
          <p:cNvSpPr>
            <a:spLocks noGrp="1"/>
          </p:cNvSpPr>
          <p:nvPr>
            <p:ph type="sldNum" sz="quarter" idx="5"/>
          </p:nvPr>
        </p:nvSpPr>
        <p:spPr/>
        <p:txBody>
          <a:bodyPr/>
          <a:lstStyle/>
          <a:p>
            <a:fld id="{89E2A922-6AFE-414C-B93B-16C7BCC10063}" type="slidenum">
              <a:rPr lang="en-US" smtClean="0"/>
              <a:t>8</a:t>
            </a:fld>
            <a:endParaRPr lang="en-US"/>
          </a:p>
        </p:txBody>
      </p:sp>
    </p:spTree>
    <p:extLst>
      <p:ext uri="{BB962C8B-B14F-4D97-AF65-F5344CB8AC3E}">
        <p14:creationId xmlns:p14="http://schemas.microsoft.com/office/powerpoint/2010/main" val="200123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2A922-6AFE-414C-B93B-16C7BCC10063}" type="slidenum">
              <a:rPr lang="en-US" smtClean="0"/>
              <a:t>9</a:t>
            </a:fld>
            <a:endParaRPr lang="en-US"/>
          </a:p>
        </p:txBody>
      </p:sp>
    </p:spTree>
    <p:extLst>
      <p:ext uri="{BB962C8B-B14F-4D97-AF65-F5344CB8AC3E}">
        <p14:creationId xmlns:p14="http://schemas.microsoft.com/office/powerpoint/2010/main" val="72507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further, let’s address a question that may have come to your mind: Why should I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73 million of 326 million Americans are covered by Medicaid (about 22 %); In NC 18% in 2017 (kff.org)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Medicaid doll 17% health care costs, third largest payer after private insurance and Medicare thus hugely affects delivery of healthcare.  Also important in NC due to reform happening right now! (</a:t>
            </a:r>
            <a:r>
              <a:rPr lang="en-US" sz="800" baseline="0" dirty="0"/>
              <a:t>https://www.statista.com/statistics/245347/total-medicaid-enrollment-since-1966/)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10</a:t>
            </a:fld>
            <a:endParaRPr lang="en-US"/>
          </a:p>
        </p:txBody>
      </p:sp>
    </p:spTree>
    <p:extLst>
      <p:ext uri="{BB962C8B-B14F-4D97-AF65-F5344CB8AC3E}">
        <p14:creationId xmlns:p14="http://schemas.microsoft.com/office/powerpoint/2010/main" val="48047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likely that if you practice primary care in NC, you will be taking care of patients covered  by Medicaid. Thus, as Medicaid goes, so goes your practice. This is actually a Medicare slide and we’ll talk about the difference, but the point remains that the demands of insurers to some extent determine what our days look like. </a:t>
            </a:r>
          </a:p>
          <a:p>
            <a:r>
              <a:rPr lang="en-US" dirty="0"/>
              <a:t>Ask what they are experiencing right now in regard to Medicaid, or insurance coverage of their patients. </a:t>
            </a:r>
          </a:p>
        </p:txBody>
      </p:sp>
      <p:sp>
        <p:nvSpPr>
          <p:cNvPr id="4" name="Slide Number Placeholder 3"/>
          <p:cNvSpPr>
            <a:spLocks noGrp="1"/>
          </p:cNvSpPr>
          <p:nvPr>
            <p:ph type="sldNum" sz="quarter" idx="5"/>
          </p:nvPr>
        </p:nvSpPr>
        <p:spPr/>
        <p:txBody>
          <a:bodyPr/>
          <a:lstStyle/>
          <a:p>
            <a:fld id="{89E2A922-6AFE-414C-B93B-16C7BCC10063}" type="slidenum">
              <a:rPr lang="en-US" smtClean="0"/>
              <a:t>11</a:t>
            </a:fld>
            <a:endParaRPr lang="en-US"/>
          </a:p>
        </p:txBody>
      </p:sp>
    </p:spTree>
    <p:extLst>
      <p:ext uri="{BB962C8B-B14F-4D97-AF65-F5344CB8AC3E}">
        <p14:creationId xmlns:p14="http://schemas.microsoft.com/office/powerpoint/2010/main" val="82584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30, 1965, LBJ signed the SS Amendments of 1965 into law.</a:t>
            </a:r>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12</a:t>
            </a:fld>
            <a:endParaRPr lang="en-US"/>
          </a:p>
        </p:txBody>
      </p:sp>
    </p:spTree>
    <p:extLst>
      <p:ext uri="{BB962C8B-B14F-4D97-AF65-F5344CB8AC3E}">
        <p14:creationId xmlns:p14="http://schemas.microsoft.com/office/powerpoint/2010/main" val="346646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EPSDT Early and Periodic Screening Detection and Treatment Program; HCBS Home and Community Based Services ; Katie Beckett or TEFRA Tax Equity and Fiscal Responsibility Act home care for kids 0-18 with complex care/long term disability; TANF Temporary Assistance for Needy Families decouples Medicaid from welfare ; SCHIP State Children’s Health Insurance Program Balanced Budget Act of 1997 block grant covers children with family income &lt;200% poverty level; ACA , Patient Protection and Affordable Care Act 2010 Medicaid expansion to low income adults up to 138% FPL ($34,638 family of 4 2019; 100% $25,100)</a:t>
            </a:r>
          </a:p>
        </p:txBody>
      </p:sp>
      <p:sp>
        <p:nvSpPr>
          <p:cNvPr id="4" name="Slide Number Placeholder 3"/>
          <p:cNvSpPr>
            <a:spLocks noGrp="1"/>
          </p:cNvSpPr>
          <p:nvPr>
            <p:ph type="sldNum" sz="quarter" idx="5"/>
          </p:nvPr>
        </p:nvSpPr>
        <p:spPr/>
        <p:txBody>
          <a:bodyPr/>
          <a:lstStyle/>
          <a:p>
            <a:fld id="{89E2A922-6AFE-414C-B93B-16C7BCC10063}" type="slidenum">
              <a:rPr lang="en-US" smtClean="0"/>
              <a:t>13</a:t>
            </a:fld>
            <a:endParaRPr lang="en-US"/>
          </a:p>
        </p:txBody>
      </p:sp>
    </p:spTree>
    <p:extLst>
      <p:ext uri="{BB962C8B-B14F-4D97-AF65-F5344CB8AC3E}">
        <p14:creationId xmlns:p14="http://schemas.microsoft.com/office/powerpoint/2010/main" val="2624084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fall_unc_ch_scenes_10_00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42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4693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892800"/>
            <a:ext cx="9144000" cy="965200"/>
          </a:xfrm>
          <a:prstGeom prst="rect">
            <a:avLst/>
          </a:prstGeom>
          <a:gradFill rotWithShape="1">
            <a:gsLst>
              <a:gs pos="0">
                <a:srgbClr val="6BABD8"/>
              </a:gs>
              <a:gs pos="100000">
                <a:srgbClr val="639EC8"/>
              </a:gs>
            </a:gsLst>
            <a:lin ang="5400000"/>
          </a:gradFill>
          <a:ln>
            <a:noFill/>
          </a:ln>
          <a:effectLst>
            <a:outerShdw blurRad="136525" dist="88900" dir="11820011" sx="61000" sy="61000" algn="tl" rotWithShape="0">
              <a:srgbClr val="BFBFBF">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1027" name="Picture 3" descr="small_white_tra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6065838"/>
            <a:ext cx="2260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kff.org/medicaid/report/medicaid-at-50/" TargetMode="External"/><Relationship Id="rId2" Type="http://schemas.openxmlformats.org/officeDocument/2006/relationships/hyperlink" Target="https://www.ncdhhs.gov/assistance/medicaid-transformation/proposed-program-design" TargetMode="External"/><Relationship Id="rId1" Type="http://schemas.openxmlformats.org/officeDocument/2006/relationships/slideLayout" Target="../slideLayouts/slideLayout2.xml"/><Relationship Id="rId5" Type="http://schemas.openxmlformats.org/officeDocument/2006/relationships/hyperlink" Target="http://www.shepscenter.unc.edu/download/17761/" TargetMode="External"/><Relationship Id="rId4" Type="http://schemas.openxmlformats.org/officeDocument/2006/relationships/hyperlink" Target="http://www.ncmedsoc.org/nc-dhhs-sec-mandy-cohen-explains-medicaid-transformation-waiv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4900613" y="1264952"/>
            <a:ext cx="37623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ヒラギノ角ゴ Pro W3" charset="-128"/>
              </a:defRPr>
            </a:lvl1pPr>
            <a:lvl2pPr marL="742950" indent="-285750" eaLnBrk="0" hangingPunct="0">
              <a:defRPr sz="2400">
                <a:solidFill>
                  <a:schemeClr val="tx1"/>
                </a:solidFill>
                <a:latin typeface="Calibri" panose="020F0502020204030204" pitchFamily="34" charset="0"/>
                <a:ea typeface="ヒラギノ角ゴ Pro W3" charset="-128"/>
              </a:defRPr>
            </a:lvl2pPr>
            <a:lvl3pPr marL="1143000" indent="-228600" eaLnBrk="0" hangingPunct="0">
              <a:defRPr sz="2400">
                <a:solidFill>
                  <a:schemeClr val="tx1"/>
                </a:solidFill>
                <a:latin typeface="Calibri" panose="020F0502020204030204" pitchFamily="34" charset="0"/>
                <a:ea typeface="ヒラギノ角ゴ Pro W3" charset="-128"/>
              </a:defRPr>
            </a:lvl3pPr>
            <a:lvl4pPr marL="1600200" indent="-228600" eaLnBrk="0" hangingPunct="0">
              <a:defRPr sz="2400">
                <a:solidFill>
                  <a:schemeClr val="tx1"/>
                </a:solidFill>
                <a:latin typeface="Calibri" panose="020F0502020204030204" pitchFamily="34" charset="0"/>
                <a:ea typeface="ヒラギノ角ゴ Pro W3" charset="-128"/>
              </a:defRPr>
            </a:lvl4pPr>
            <a:lvl5pPr marL="2057400" indent="-228600" eaLnBrk="0" hangingPunct="0">
              <a:defRPr sz="24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9pPr>
          </a:lstStyle>
          <a:p>
            <a:pPr eaLnBrk="1" hangingPunct="1"/>
            <a:r>
              <a:rPr lang="en-US" altLang="en-US" sz="2800" dirty="0">
                <a:solidFill>
                  <a:schemeClr val="bg1"/>
                </a:solidFill>
              </a:rPr>
              <a:t>North Carolina Medicaid Transformation</a:t>
            </a:r>
          </a:p>
          <a:p>
            <a:pPr eaLnBrk="1" hangingPunct="1"/>
            <a:r>
              <a:rPr lang="en-US" altLang="en-US" sz="1800" dirty="0">
                <a:solidFill>
                  <a:schemeClr val="bg1"/>
                </a:solidFill>
              </a:rPr>
              <a:t>Marci Morgenlander, MD </a:t>
            </a:r>
            <a:r>
              <a:rPr lang="en-US" altLang="en-US" sz="1800" dirty="0" smtClean="0">
                <a:solidFill>
                  <a:schemeClr val="bg1"/>
                </a:solidFill>
              </a:rPr>
              <a:t>MPH &amp; Lee Miller, MD MBA</a:t>
            </a:r>
          </a:p>
          <a:p>
            <a:pPr eaLnBrk="1" hangingPunct="1">
              <a:lnSpc>
                <a:spcPct val="150000"/>
              </a:lnSpc>
            </a:pPr>
            <a:r>
              <a:rPr lang="en-US" altLang="en-US" sz="1800" dirty="0" smtClean="0">
                <a:solidFill>
                  <a:schemeClr val="bg1"/>
                </a:solidFill>
              </a:rPr>
              <a:t>12/11/2020</a:t>
            </a:r>
            <a:endParaRPr lang="en-US" altLang="en-US" sz="1800" dirty="0">
              <a:solidFill>
                <a:schemeClr val="bg1"/>
              </a:solidFill>
            </a:endParaRPr>
          </a:p>
        </p:txBody>
      </p:sp>
      <p:pic>
        <p:nvPicPr>
          <p:cNvPr id="3075" name="Picture 5" descr="large_white_tra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7125" y="844550"/>
            <a:ext cx="18669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a:xfrm>
            <a:off x="457200" y="151806"/>
            <a:ext cx="8229600" cy="1143000"/>
          </a:xfrm>
        </p:spPr>
        <p:txBody>
          <a:bodyPr/>
          <a:lstStyle/>
          <a:p>
            <a:r>
              <a:rPr lang="en-US" dirty="0"/>
              <a:t>Why should you as a resident care about Medicaid</a:t>
            </a:r>
            <a:br>
              <a:rPr lang="en-US" dirty="0"/>
            </a:br>
            <a:endParaRPr lang="en-US" dirty="0"/>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a:xfrm>
            <a:off x="457200" y="1417638"/>
            <a:ext cx="8229600" cy="4264629"/>
          </a:xfrm>
        </p:spPr>
        <p:txBody>
          <a:bodyPr/>
          <a:lstStyle/>
          <a:p>
            <a:r>
              <a:rPr lang="en-US" dirty="0"/>
              <a:t>1 in 5 Americans are covered by Medicaid</a:t>
            </a:r>
          </a:p>
          <a:p>
            <a:pPr lvl="1"/>
            <a:r>
              <a:rPr lang="en-US" dirty="0"/>
              <a:t>Medicaid recipients and the uninsured include our most vulnerable populations</a:t>
            </a:r>
          </a:p>
          <a:p>
            <a:r>
              <a:rPr lang="en-US" dirty="0"/>
              <a:t>Changes are occurring in the US and in NC. These changes will:</a:t>
            </a:r>
          </a:p>
          <a:p>
            <a:pPr lvl="1"/>
            <a:r>
              <a:rPr lang="en-US" dirty="0"/>
              <a:t> affect the way you practice medicine.</a:t>
            </a:r>
          </a:p>
          <a:p>
            <a:pPr lvl="1"/>
            <a:r>
              <a:rPr lang="en-US" dirty="0"/>
              <a:t> affect your paycheck.</a:t>
            </a:r>
          </a:p>
          <a:p>
            <a:pPr lvl="1"/>
            <a:r>
              <a:rPr lang="en-US" dirty="0"/>
              <a:t>affect the health outcomes of the patients you serve.</a:t>
            </a:r>
          </a:p>
        </p:txBody>
      </p:sp>
    </p:spTree>
    <p:extLst>
      <p:ext uri="{BB962C8B-B14F-4D97-AF65-F5344CB8AC3E}">
        <p14:creationId xmlns:p14="http://schemas.microsoft.com/office/powerpoint/2010/main" val="199195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5B63D83-56D0-4BD4-95B2-1733B814246D}"/>
              </a:ext>
            </a:extLst>
          </p:cNvPr>
          <p:cNvPicPr>
            <a:picLocks noGrp="1" noChangeAspect="1"/>
          </p:cNvPicPr>
          <p:nvPr>
            <p:ph idx="1"/>
          </p:nvPr>
        </p:nvPicPr>
        <p:blipFill>
          <a:blip r:embed="rId3"/>
          <a:stretch>
            <a:fillRect/>
          </a:stretch>
        </p:blipFill>
        <p:spPr>
          <a:xfrm>
            <a:off x="2404533" y="782979"/>
            <a:ext cx="4120445" cy="4530196"/>
          </a:xfrm>
        </p:spPr>
      </p:pic>
    </p:spTree>
    <p:extLst>
      <p:ext uri="{BB962C8B-B14F-4D97-AF65-F5344CB8AC3E}">
        <p14:creationId xmlns:p14="http://schemas.microsoft.com/office/powerpoint/2010/main" val="70148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History of </a:t>
            </a:r>
            <a:r>
              <a:rPr lang="en-US" dirty="0" smtClean="0"/>
              <a:t>Medicaid and Medicare</a:t>
            </a:r>
            <a:endParaRPr lang="en-US" dirty="0"/>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p:txBody>
          <a:bodyPr/>
          <a:lstStyle/>
          <a:p>
            <a:r>
              <a:rPr lang="en-US" dirty="0"/>
              <a:t>Social Security Amendments of 1965</a:t>
            </a:r>
          </a:p>
          <a:p>
            <a:r>
              <a:rPr lang="en-US" dirty="0"/>
              <a:t>Title XIX of the Social Security Act</a:t>
            </a:r>
          </a:p>
          <a:p>
            <a:r>
              <a:rPr lang="en-US" dirty="0"/>
              <a:t>Established along with Medicare </a:t>
            </a:r>
            <a:r>
              <a:rPr lang="en-US" dirty="0" smtClean="0"/>
              <a:t>as an entitlement program</a:t>
            </a:r>
          </a:p>
          <a:p>
            <a:pPr lvl="1"/>
            <a:r>
              <a:rPr lang="en-US" dirty="0" smtClean="0"/>
              <a:t>Medicare contributory, Medicaid non-contributory</a:t>
            </a:r>
            <a:endParaRPr lang="en-US" dirty="0"/>
          </a:p>
          <a:p>
            <a:endParaRPr lang="en-US" dirty="0"/>
          </a:p>
          <a:p>
            <a:endParaRPr lang="en-US" dirty="0"/>
          </a:p>
          <a:p>
            <a:pPr marL="0" indent="0">
              <a:buNone/>
            </a:pPr>
            <a:r>
              <a:rPr lang="en-US" sz="1200" dirty="0"/>
              <a:t>(https://www.kff.org/medicaid/report/medicaid-at-50/)</a:t>
            </a:r>
          </a:p>
        </p:txBody>
      </p:sp>
    </p:spTree>
    <p:extLst>
      <p:ext uri="{BB962C8B-B14F-4D97-AF65-F5344CB8AC3E}">
        <p14:creationId xmlns:p14="http://schemas.microsoft.com/office/powerpoint/2010/main" val="18175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896B-F7AE-45F0-98A3-12AF6DFB0F16}"/>
              </a:ext>
            </a:extLst>
          </p:cNvPr>
          <p:cNvSpPr>
            <a:spLocks noGrp="1"/>
          </p:cNvSpPr>
          <p:nvPr>
            <p:ph type="title"/>
          </p:nvPr>
        </p:nvSpPr>
        <p:spPr/>
        <p:txBody>
          <a:bodyPr/>
          <a:lstStyle/>
          <a:p>
            <a:r>
              <a:rPr lang="en-US" dirty="0"/>
              <a:t>50+ Years of Medicaid</a:t>
            </a:r>
          </a:p>
        </p:txBody>
      </p:sp>
      <p:pic>
        <p:nvPicPr>
          <p:cNvPr id="5" name="Content Placeholder 4">
            <a:extLst>
              <a:ext uri="{FF2B5EF4-FFF2-40B4-BE49-F238E27FC236}">
                <a16:creationId xmlns:a16="http://schemas.microsoft.com/office/drawing/2014/main" id="{2D38DBC8-5637-41E6-962E-EA95D2E43A8D}"/>
              </a:ext>
            </a:extLst>
          </p:cNvPr>
          <p:cNvPicPr>
            <a:picLocks noGrp="1" noChangeAspect="1"/>
          </p:cNvPicPr>
          <p:nvPr>
            <p:ph idx="1"/>
          </p:nvPr>
        </p:nvPicPr>
        <p:blipFill>
          <a:blip r:embed="rId3"/>
          <a:stretch>
            <a:fillRect/>
          </a:stretch>
        </p:blipFill>
        <p:spPr>
          <a:xfrm>
            <a:off x="1196623" y="1072444"/>
            <a:ext cx="6254044" cy="4436535"/>
          </a:xfrm>
        </p:spPr>
      </p:pic>
      <p:sp>
        <p:nvSpPr>
          <p:cNvPr id="6" name="TextBox 5">
            <a:extLst>
              <a:ext uri="{FF2B5EF4-FFF2-40B4-BE49-F238E27FC236}">
                <a16:creationId xmlns:a16="http://schemas.microsoft.com/office/drawing/2014/main" id="{BF031B4D-906F-4DF0-B216-6B71F12C63E8}"/>
              </a:ext>
            </a:extLst>
          </p:cNvPr>
          <p:cNvSpPr txBox="1"/>
          <p:nvPr/>
        </p:nvSpPr>
        <p:spPr>
          <a:xfrm>
            <a:off x="457199" y="5470056"/>
            <a:ext cx="4588934" cy="461665"/>
          </a:xfrm>
          <a:prstGeom prst="rect">
            <a:avLst/>
          </a:prstGeom>
          <a:noFill/>
        </p:spPr>
        <p:txBody>
          <a:bodyPr wrap="square" rtlCol="0">
            <a:spAutoFit/>
          </a:bodyPr>
          <a:lstStyle/>
          <a:p>
            <a:r>
              <a:rPr lang="en-US" sz="1200" dirty="0"/>
              <a:t>https://www.kff.org/report-section/medicaid-at-50-low-income-pregnant-women-children-and-families-and-childless-adults/</a:t>
            </a:r>
          </a:p>
        </p:txBody>
      </p:sp>
    </p:spTree>
    <p:extLst>
      <p:ext uri="{BB962C8B-B14F-4D97-AF65-F5344CB8AC3E}">
        <p14:creationId xmlns:p14="http://schemas.microsoft.com/office/powerpoint/2010/main" val="260723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a:xfrm>
            <a:off x="457200" y="206398"/>
            <a:ext cx="8229600" cy="1143000"/>
          </a:xfrm>
        </p:spPr>
        <p:txBody>
          <a:bodyPr/>
          <a:lstStyle/>
          <a:p>
            <a:r>
              <a:rPr lang="en-US" dirty="0" smtClean="0"/>
              <a:t>Contrasting Medicaid and Medicare</a:t>
            </a:r>
            <a:r>
              <a:rPr lang="en-US" dirty="0"/>
              <a:t/>
            </a:r>
            <a:br>
              <a:rPr lang="en-US" dirty="0"/>
            </a:br>
            <a:r>
              <a:rPr lang="en-US" dirty="0"/>
              <a:t/>
            </a:r>
            <a:br>
              <a:rPr lang="en-US" dirty="0"/>
            </a:br>
            <a:endParaRPr lang="en-US" dirty="0"/>
          </a:p>
        </p:txBody>
      </p:sp>
      <p:pic>
        <p:nvPicPr>
          <p:cNvPr id="6" name="Picture 5"/>
          <p:cNvPicPr>
            <a:picLocks noChangeAspect="1"/>
          </p:cNvPicPr>
          <p:nvPr/>
        </p:nvPicPr>
        <p:blipFill>
          <a:blip r:embed="rId3"/>
          <a:stretch>
            <a:fillRect/>
          </a:stretch>
        </p:blipFill>
        <p:spPr>
          <a:xfrm>
            <a:off x="222853" y="846138"/>
            <a:ext cx="8698293" cy="4978338"/>
          </a:xfrm>
          <a:prstGeom prst="rect">
            <a:avLst/>
          </a:prstGeom>
        </p:spPr>
      </p:pic>
      <p:sp>
        <p:nvSpPr>
          <p:cNvPr id="7" name="TextBox 6"/>
          <p:cNvSpPr txBox="1"/>
          <p:nvPr/>
        </p:nvSpPr>
        <p:spPr>
          <a:xfrm>
            <a:off x="1460310" y="1989138"/>
            <a:ext cx="1897039" cy="2123658"/>
          </a:xfrm>
          <a:prstGeom prst="rect">
            <a:avLst/>
          </a:prstGeom>
          <a:noFill/>
        </p:spPr>
        <p:txBody>
          <a:bodyPr wrap="square" rtlCol="0">
            <a:spAutoFit/>
          </a:bodyPr>
          <a:lstStyle/>
          <a:p>
            <a:r>
              <a:rPr lang="en-US" u="sng" dirty="0" smtClean="0"/>
              <a:t>Medicaid</a:t>
            </a:r>
          </a:p>
          <a:p>
            <a:pPr marL="342900" indent="-342900">
              <a:buFont typeface="Arial" panose="020B0604020202020204" pitchFamily="34" charset="0"/>
              <a:buChar char="•"/>
            </a:pPr>
            <a:r>
              <a:rPr lang="en-US" sz="1800" dirty="0" smtClean="0"/>
              <a:t>Low-income</a:t>
            </a:r>
          </a:p>
          <a:p>
            <a:pPr marL="342900" indent="-342900">
              <a:buFont typeface="Arial" panose="020B0604020202020204" pitchFamily="34" charset="0"/>
              <a:buChar char="•"/>
            </a:pPr>
            <a:r>
              <a:rPr lang="en-US" sz="1800" dirty="0" smtClean="0"/>
              <a:t>Jointly funded state &amp; federal</a:t>
            </a:r>
          </a:p>
          <a:p>
            <a:pPr marL="342900" indent="-342900">
              <a:buFont typeface="Arial" panose="020B0604020202020204" pitchFamily="34" charset="0"/>
              <a:buChar char="•"/>
            </a:pPr>
            <a:r>
              <a:rPr lang="en-US" sz="1800" dirty="0" smtClean="0"/>
              <a:t>State run</a:t>
            </a:r>
          </a:p>
          <a:p>
            <a:pPr marL="342900" indent="-342900">
              <a:buFont typeface="Arial" panose="020B0604020202020204" pitchFamily="34" charset="0"/>
              <a:buChar char="•"/>
            </a:pPr>
            <a:r>
              <a:rPr lang="en-US" sz="1800" dirty="0" smtClean="0"/>
              <a:t>Little to no cost sharing</a:t>
            </a:r>
            <a:endParaRPr lang="en-US" sz="1800" dirty="0"/>
          </a:p>
        </p:txBody>
      </p:sp>
      <p:sp>
        <p:nvSpPr>
          <p:cNvPr id="8" name="TextBox 7"/>
          <p:cNvSpPr txBox="1"/>
          <p:nvPr/>
        </p:nvSpPr>
        <p:spPr>
          <a:xfrm>
            <a:off x="5390866" y="1989138"/>
            <a:ext cx="2033516" cy="1569660"/>
          </a:xfrm>
          <a:prstGeom prst="rect">
            <a:avLst/>
          </a:prstGeom>
          <a:noFill/>
        </p:spPr>
        <p:txBody>
          <a:bodyPr wrap="square" rtlCol="0">
            <a:spAutoFit/>
          </a:bodyPr>
          <a:lstStyle/>
          <a:p>
            <a:r>
              <a:rPr lang="en-US" u="sng" dirty="0" smtClean="0"/>
              <a:t>Medicare</a:t>
            </a:r>
          </a:p>
          <a:p>
            <a:pPr marL="342900" indent="-342900">
              <a:buFont typeface="Arial" panose="020B0604020202020204" pitchFamily="34" charset="0"/>
              <a:buChar char="•"/>
            </a:pPr>
            <a:r>
              <a:rPr lang="en-US" sz="1800" dirty="0" smtClean="0"/>
              <a:t>Elderly</a:t>
            </a:r>
          </a:p>
          <a:p>
            <a:pPr marL="342900" indent="-342900">
              <a:buFont typeface="Arial" panose="020B0604020202020204" pitchFamily="34" charset="0"/>
              <a:buChar char="•"/>
            </a:pPr>
            <a:r>
              <a:rPr lang="en-US" sz="1800" dirty="0" smtClean="0"/>
              <a:t>Federally funded and run</a:t>
            </a:r>
          </a:p>
          <a:p>
            <a:pPr marL="342900" indent="-342900">
              <a:buFont typeface="Arial" panose="020B0604020202020204" pitchFamily="34" charset="0"/>
              <a:buChar char="•"/>
            </a:pPr>
            <a:r>
              <a:rPr lang="en-US" sz="1800" dirty="0" smtClean="0"/>
              <a:t>Cost sharing</a:t>
            </a:r>
          </a:p>
        </p:txBody>
      </p:sp>
      <p:sp>
        <p:nvSpPr>
          <p:cNvPr id="9" name="TextBox 8"/>
          <p:cNvSpPr txBox="1"/>
          <p:nvPr/>
        </p:nvSpPr>
        <p:spPr>
          <a:xfrm>
            <a:off x="3530671" y="2773968"/>
            <a:ext cx="1686872" cy="923330"/>
          </a:xfrm>
          <a:prstGeom prst="rect">
            <a:avLst/>
          </a:prstGeom>
          <a:noFill/>
        </p:spPr>
        <p:txBody>
          <a:bodyPr wrap="none" rtlCol="0">
            <a:spAutoFit/>
          </a:bodyPr>
          <a:lstStyle/>
          <a:p>
            <a:pPr marL="285750" indent="-285750">
              <a:buFont typeface="Arial" panose="020B0604020202020204" pitchFamily="34" charset="0"/>
              <a:buChar char="•"/>
            </a:pPr>
            <a:r>
              <a:rPr lang="en-US" sz="1800" dirty="0" smtClean="0"/>
              <a:t>Entitlements</a:t>
            </a:r>
          </a:p>
          <a:p>
            <a:pPr marL="285750" indent="-285750">
              <a:buFont typeface="Arial" panose="020B0604020202020204" pitchFamily="34" charset="0"/>
              <a:buChar char="•"/>
            </a:pPr>
            <a:r>
              <a:rPr lang="en-US" sz="1800" dirty="0" smtClean="0"/>
              <a:t>Care &amp; Meds</a:t>
            </a:r>
          </a:p>
          <a:p>
            <a:pPr marL="285750" indent="-285750">
              <a:buFont typeface="Arial" panose="020B0604020202020204" pitchFamily="34" charset="0"/>
              <a:buChar char="•"/>
            </a:pPr>
            <a:r>
              <a:rPr lang="en-US" sz="1800" dirty="0" smtClean="0"/>
              <a:t>Dual-Eligible</a:t>
            </a:r>
            <a:endParaRPr lang="en-US" sz="1800" dirty="0"/>
          </a:p>
        </p:txBody>
      </p:sp>
    </p:spTree>
    <p:extLst>
      <p:ext uri="{BB962C8B-B14F-4D97-AF65-F5344CB8AC3E}">
        <p14:creationId xmlns:p14="http://schemas.microsoft.com/office/powerpoint/2010/main" val="1725744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in NC- Who is Eligible?</a:t>
            </a:r>
            <a:endParaRPr lang="en-US" dirty="0"/>
          </a:p>
        </p:txBody>
      </p:sp>
      <p:pic>
        <p:nvPicPr>
          <p:cNvPr id="6" name="Picture 5"/>
          <p:cNvPicPr>
            <a:picLocks noChangeAspect="1"/>
          </p:cNvPicPr>
          <p:nvPr/>
        </p:nvPicPr>
        <p:blipFill>
          <a:blip r:embed="rId2"/>
          <a:stretch>
            <a:fillRect/>
          </a:stretch>
        </p:blipFill>
        <p:spPr>
          <a:xfrm>
            <a:off x="933444" y="1009110"/>
            <a:ext cx="7277111" cy="4349125"/>
          </a:xfrm>
          <a:prstGeom prst="rect">
            <a:avLst/>
          </a:prstGeom>
        </p:spPr>
      </p:pic>
      <p:pic>
        <p:nvPicPr>
          <p:cNvPr id="8" name="Picture 7"/>
          <p:cNvPicPr>
            <a:picLocks noChangeAspect="1"/>
          </p:cNvPicPr>
          <p:nvPr/>
        </p:nvPicPr>
        <p:blipFill rotWithShape="1">
          <a:blip r:embed="rId3"/>
          <a:srcRect l="19792" t="27562" r="41250" b="50000"/>
          <a:stretch/>
        </p:blipFill>
        <p:spPr>
          <a:xfrm>
            <a:off x="1323978" y="2029610"/>
            <a:ext cx="7124700" cy="2308124"/>
          </a:xfrm>
          <a:prstGeom prst="rect">
            <a:avLst/>
          </a:prstGeom>
        </p:spPr>
      </p:pic>
    </p:spTree>
    <p:extLst>
      <p:ext uri="{BB962C8B-B14F-4D97-AF65-F5344CB8AC3E}">
        <p14:creationId xmlns:p14="http://schemas.microsoft.com/office/powerpoint/2010/main" val="82606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CD4E-61AB-48E1-A090-ADD6EEFD2ED1}"/>
              </a:ext>
            </a:extLst>
          </p:cNvPr>
          <p:cNvSpPr>
            <a:spLocks noGrp="1"/>
          </p:cNvSpPr>
          <p:nvPr>
            <p:ph type="title"/>
          </p:nvPr>
        </p:nvSpPr>
        <p:spPr/>
        <p:txBody>
          <a:bodyPr/>
          <a:lstStyle/>
          <a:p>
            <a:r>
              <a:rPr lang="en-US" dirty="0"/>
              <a:t>A Note on Medicaid Expansion</a:t>
            </a:r>
          </a:p>
        </p:txBody>
      </p:sp>
      <p:pic>
        <p:nvPicPr>
          <p:cNvPr id="4" name="Picture 3"/>
          <p:cNvPicPr>
            <a:picLocks noChangeAspect="1"/>
          </p:cNvPicPr>
          <p:nvPr/>
        </p:nvPicPr>
        <p:blipFill>
          <a:blip r:embed="rId2"/>
          <a:stretch>
            <a:fillRect/>
          </a:stretch>
        </p:blipFill>
        <p:spPr>
          <a:xfrm>
            <a:off x="1404882" y="1277257"/>
            <a:ext cx="5927834" cy="4231472"/>
          </a:xfrm>
          <a:prstGeom prst="rect">
            <a:avLst/>
          </a:prstGeom>
        </p:spPr>
      </p:pic>
    </p:spTree>
    <p:extLst>
      <p:ext uri="{BB962C8B-B14F-4D97-AF65-F5344CB8AC3E}">
        <p14:creationId xmlns:p14="http://schemas.microsoft.com/office/powerpoint/2010/main" val="35970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E93A-1773-4D0C-B104-3E0B178B267C}"/>
              </a:ext>
            </a:extLst>
          </p:cNvPr>
          <p:cNvSpPr>
            <a:spLocks noGrp="1"/>
          </p:cNvSpPr>
          <p:nvPr>
            <p:ph type="title"/>
          </p:nvPr>
        </p:nvSpPr>
        <p:spPr/>
        <p:txBody>
          <a:bodyPr/>
          <a:lstStyle/>
          <a:p>
            <a:r>
              <a:rPr lang="en-US" dirty="0"/>
              <a:t>Medicaid: The Move to Transform</a:t>
            </a:r>
          </a:p>
        </p:txBody>
      </p:sp>
      <p:sp>
        <p:nvSpPr>
          <p:cNvPr id="3" name="Content Placeholder 2">
            <a:extLst>
              <a:ext uri="{FF2B5EF4-FFF2-40B4-BE49-F238E27FC236}">
                <a16:creationId xmlns:a16="http://schemas.microsoft.com/office/drawing/2014/main" id="{CA9B6942-7FCE-4914-802C-AEEE36FC51B6}"/>
              </a:ext>
            </a:extLst>
          </p:cNvPr>
          <p:cNvSpPr>
            <a:spLocks noGrp="1"/>
          </p:cNvSpPr>
          <p:nvPr>
            <p:ph idx="1"/>
          </p:nvPr>
        </p:nvSpPr>
        <p:spPr/>
        <p:txBody>
          <a:bodyPr/>
          <a:lstStyle/>
          <a:p>
            <a:r>
              <a:rPr lang="en-US" dirty="0"/>
              <a:t>Medicaid Managed Care</a:t>
            </a:r>
          </a:p>
          <a:p>
            <a:r>
              <a:rPr lang="en-US" dirty="0"/>
              <a:t>Establishment of CMMI</a:t>
            </a:r>
          </a:p>
          <a:p>
            <a:pPr lvl="1"/>
            <a:r>
              <a:rPr lang="en-US" dirty="0"/>
              <a:t>Social Security Act section 1115A Innovation Models</a:t>
            </a:r>
          </a:p>
          <a:p>
            <a:pPr lvl="1"/>
            <a:r>
              <a:rPr lang="en-US" dirty="0"/>
              <a:t>Quality Payment Program </a:t>
            </a:r>
          </a:p>
          <a:p>
            <a:pPr marL="457200" lvl="1" indent="0">
              <a:buNone/>
            </a:pPr>
            <a:endParaRPr lang="en-US" dirty="0"/>
          </a:p>
        </p:txBody>
      </p:sp>
    </p:spTree>
    <p:extLst>
      <p:ext uri="{BB962C8B-B14F-4D97-AF65-F5344CB8AC3E}">
        <p14:creationId xmlns:p14="http://schemas.microsoft.com/office/powerpoint/2010/main" val="109075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0360" y="170613"/>
            <a:ext cx="8973640" cy="4618572"/>
            <a:chOff x="67900" y="1063695"/>
            <a:chExt cx="8973640" cy="4618572"/>
          </a:xfrm>
        </p:grpSpPr>
        <p:pic>
          <p:nvPicPr>
            <p:cNvPr id="5" name="Picture 4"/>
            <p:cNvPicPr>
              <a:picLocks noChangeAspect="1"/>
            </p:cNvPicPr>
            <p:nvPr/>
          </p:nvPicPr>
          <p:blipFill rotWithShape="1">
            <a:blip r:embed="rId2"/>
            <a:srcRect l="27581" t="23835" r="42419" b="26273"/>
            <a:stretch/>
          </p:blipFill>
          <p:spPr>
            <a:xfrm>
              <a:off x="2357126" y="1103068"/>
              <a:ext cx="4895005" cy="4579199"/>
            </a:xfrm>
            <a:prstGeom prst="rect">
              <a:avLst/>
            </a:prstGeom>
          </p:spPr>
        </p:pic>
        <p:sp>
          <p:nvSpPr>
            <p:cNvPr id="6" name="TextBox 5"/>
            <p:cNvSpPr txBox="1"/>
            <p:nvPr/>
          </p:nvSpPr>
          <p:spPr>
            <a:xfrm>
              <a:off x="67900" y="1063695"/>
              <a:ext cx="2032801" cy="707886"/>
            </a:xfrm>
            <a:prstGeom prst="rect">
              <a:avLst/>
            </a:prstGeom>
            <a:noFill/>
          </p:spPr>
          <p:txBody>
            <a:bodyPr wrap="none" rtlCol="0">
              <a:spAutoFit/>
            </a:bodyPr>
            <a:lstStyle/>
            <a:p>
              <a:r>
                <a:rPr lang="en-US" sz="4000" dirty="0" smtClean="0"/>
                <a:t>VOLUME</a:t>
              </a:r>
              <a:endParaRPr lang="en-US" sz="4000" dirty="0"/>
            </a:p>
          </p:txBody>
        </p:sp>
        <p:sp>
          <p:nvSpPr>
            <p:cNvPr id="7" name="TextBox 6"/>
            <p:cNvSpPr txBox="1"/>
            <p:nvPr/>
          </p:nvSpPr>
          <p:spPr>
            <a:xfrm>
              <a:off x="7508556" y="1103068"/>
              <a:ext cx="1532984" cy="707886"/>
            </a:xfrm>
            <a:prstGeom prst="rect">
              <a:avLst/>
            </a:prstGeom>
            <a:noFill/>
          </p:spPr>
          <p:txBody>
            <a:bodyPr wrap="none" rtlCol="0">
              <a:spAutoFit/>
            </a:bodyPr>
            <a:lstStyle/>
            <a:p>
              <a:r>
                <a:rPr lang="en-US" sz="4000" dirty="0" smtClean="0"/>
                <a:t>VALUE</a:t>
              </a:r>
              <a:endParaRPr lang="en-US" sz="4000" dirty="0"/>
            </a:p>
          </p:txBody>
        </p:sp>
        <p:cxnSp>
          <p:nvCxnSpPr>
            <p:cNvPr id="8" name="Straight Arrow Connector 7"/>
            <p:cNvCxnSpPr>
              <a:endCxn id="7" idx="1"/>
            </p:cNvCxnSpPr>
            <p:nvPr/>
          </p:nvCxnSpPr>
          <p:spPr>
            <a:xfrm>
              <a:off x="7126514" y="1457011"/>
              <a:ext cx="38204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100701" y="1417638"/>
              <a:ext cx="453419"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p:nvPicPr>
        <p:blipFill rotWithShape="1">
          <a:blip r:embed="rId3"/>
          <a:srcRect l="18125" t="19630" r="17500" b="41111"/>
          <a:stretch/>
        </p:blipFill>
        <p:spPr>
          <a:xfrm>
            <a:off x="971550" y="4257231"/>
            <a:ext cx="7372350" cy="2529026"/>
          </a:xfrm>
          <a:prstGeom prst="rect">
            <a:avLst/>
          </a:prstGeom>
        </p:spPr>
      </p:pic>
    </p:spTree>
    <p:extLst>
      <p:ext uri="{BB962C8B-B14F-4D97-AF65-F5344CB8AC3E}">
        <p14:creationId xmlns:p14="http://schemas.microsoft.com/office/powerpoint/2010/main" val="141601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Care in the US</a:t>
            </a:r>
            <a:endParaRPr lang="en-US" dirty="0"/>
          </a:p>
        </p:txBody>
      </p:sp>
      <p:pic>
        <p:nvPicPr>
          <p:cNvPr id="4" name="Picture 3"/>
          <p:cNvPicPr>
            <a:picLocks noChangeAspect="1"/>
          </p:cNvPicPr>
          <p:nvPr/>
        </p:nvPicPr>
        <p:blipFill>
          <a:blip r:embed="rId3"/>
          <a:stretch>
            <a:fillRect/>
          </a:stretch>
        </p:blipFill>
        <p:spPr>
          <a:xfrm>
            <a:off x="762000" y="1040215"/>
            <a:ext cx="7620000" cy="4286250"/>
          </a:xfrm>
          <a:prstGeom prst="rect">
            <a:avLst/>
          </a:prstGeom>
        </p:spPr>
      </p:pic>
    </p:spTree>
    <p:extLst>
      <p:ext uri="{BB962C8B-B14F-4D97-AF65-F5344CB8AC3E}">
        <p14:creationId xmlns:p14="http://schemas.microsoft.com/office/powerpoint/2010/main" val="36005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7D22-CABE-46D7-BFB2-B2C12FF229B2}"/>
              </a:ext>
            </a:extLst>
          </p:cNvPr>
          <p:cNvSpPr>
            <a:spLocks noGrp="1"/>
          </p:cNvSpPr>
          <p:nvPr>
            <p:ph type="title"/>
          </p:nvPr>
        </p:nvSpPr>
        <p:spPr/>
        <p:txBody>
          <a:bodyPr/>
          <a:lstStyle/>
          <a:p>
            <a:pPr algn="ctr"/>
            <a:r>
              <a:rPr lang="en-US" dirty="0"/>
              <a:t>Welcome to </a:t>
            </a:r>
            <a:br>
              <a:rPr lang="en-US" dirty="0"/>
            </a:br>
            <a:r>
              <a:rPr lang="en-US" b="1" dirty="0">
                <a:solidFill>
                  <a:srgbClr val="C00000"/>
                </a:solidFill>
                <a:latin typeface="Britannic Bold" panose="020B0903060703020204" pitchFamily="34" charset="0"/>
              </a:rPr>
              <a:t>POPTOPs</a:t>
            </a:r>
          </a:p>
        </p:txBody>
      </p:sp>
      <p:sp>
        <p:nvSpPr>
          <p:cNvPr id="3" name="Content Placeholder 2">
            <a:extLst>
              <a:ext uri="{FF2B5EF4-FFF2-40B4-BE49-F238E27FC236}">
                <a16:creationId xmlns:a16="http://schemas.microsoft.com/office/drawing/2014/main" id="{33B4319F-B9E3-4B18-8B2D-7A2562A759E9}"/>
              </a:ext>
            </a:extLst>
          </p:cNvPr>
          <p:cNvSpPr>
            <a:spLocks noGrp="1"/>
          </p:cNvSpPr>
          <p:nvPr>
            <p:ph idx="1"/>
          </p:nvPr>
        </p:nvSpPr>
        <p:spPr>
          <a:xfrm>
            <a:off x="457200" y="1535289"/>
            <a:ext cx="8229600" cy="4146978"/>
          </a:xfrm>
        </p:spPr>
        <p:txBody>
          <a:bodyPr/>
          <a:lstStyle/>
          <a:p>
            <a:pPr marL="0" indent="0" algn="ctr">
              <a:buNone/>
            </a:pPr>
            <a:r>
              <a:rPr lang="en-US" dirty="0"/>
              <a:t>Population Health Topics brought to you by the UNC Preventive Medicine Residency</a:t>
            </a:r>
          </a:p>
        </p:txBody>
      </p:sp>
      <p:sp>
        <p:nvSpPr>
          <p:cNvPr id="4" name="TextBox 3">
            <a:extLst>
              <a:ext uri="{FF2B5EF4-FFF2-40B4-BE49-F238E27FC236}">
                <a16:creationId xmlns:a16="http://schemas.microsoft.com/office/drawing/2014/main" id="{D5E89D73-8B29-48DC-9910-F079B17FCEC1}"/>
              </a:ext>
            </a:extLst>
          </p:cNvPr>
          <p:cNvSpPr txBox="1"/>
          <p:nvPr/>
        </p:nvSpPr>
        <p:spPr>
          <a:xfrm>
            <a:off x="158043" y="3160886"/>
            <a:ext cx="5373513" cy="1569660"/>
          </a:xfrm>
          <a:prstGeom prst="rect">
            <a:avLst/>
          </a:prstGeom>
          <a:noFill/>
        </p:spPr>
        <p:txBody>
          <a:bodyPr wrap="square" rtlCol="0">
            <a:spAutoFit/>
          </a:bodyPr>
          <a:lstStyle/>
          <a:p>
            <a:r>
              <a:rPr lang="en-US" sz="3200" dirty="0">
                <a:solidFill>
                  <a:schemeClr val="tx1">
                    <a:lumMod val="65000"/>
                    <a:lumOff val="35000"/>
                  </a:schemeClr>
                </a:solidFill>
              </a:rPr>
              <a:t>Bringing population health  information to AHEC residents  in our state</a:t>
            </a:r>
          </a:p>
        </p:txBody>
      </p:sp>
      <p:pic>
        <p:nvPicPr>
          <p:cNvPr id="5" name="Picture 2" descr="Image result for NC images">
            <a:extLst>
              <a:ext uri="{FF2B5EF4-FFF2-40B4-BE49-F238E27FC236}">
                <a16:creationId xmlns:a16="http://schemas.microsoft.com/office/drawing/2014/main" id="{8FB49E81-9EE1-4D0B-8E14-E8A848B46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866" y="3680178"/>
            <a:ext cx="3736624" cy="211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4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272A-7514-4730-B37A-8489E488B48C}"/>
              </a:ext>
            </a:extLst>
          </p:cNvPr>
          <p:cNvSpPr>
            <a:spLocks noGrp="1"/>
          </p:cNvSpPr>
          <p:nvPr>
            <p:ph type="title"/>
          </p:nvPr>
        </p:nvSpPr>
        <p:spPr/>
        <p:txBody>
          <a:bodyPr/>
          <a:lstStyle/>
          <a:p>
            <a:r>
              <a:rPr lang="en-US" dirty="0"/>
              <a:t>NC Medicaid Current State </a:t>
            </a:r>
          </a:p>
        </p:txBody>
      </p:sp>
      <p:sp>
        <p:nvSpPr>
          <p:cNvPr id="3" name="Content Placeholder 2">
            <a:extLst>
              <a:ext uri="{FF2B5EF4-FFF2-40B4-BE49-F238E27FC236}">
                <a16:creationId xmlns:a16="http://schemas.microsoft.com/office/drawing/2014/main" id="{2B41B303-60EF-4737-A5D2-2305012DDDBC}"/>
              </a:ext>
            </a:extLst>
          </p:cNvPr>
          <p:cNvSpPr>
            <a:spLocks noGrp="1"/>
          </p:cNvSpPr>
          <p:nvPr>
            <p:ph idx="1"/>
          </p:nvPr>
        </p:nvSpPr>
        <p:spPr>
          <a:xfrm>
            <a:off x="457200" y="870856"/>
            <a:ext cx="8229600" cy="5179987"/>
          </a:xfrm>
        </p:spPr>
        <p:txBody>
          <a:bodyPr/>
          <a:lstStyle/>
          <a:p>
            <a:pPr marL="0" indent="0">
              <a:buNone/>
            </a:pPr>
            <a:r>
              <a:rPr lang="en-US" sz="2400" dirty="0"/>
              <a:t>As of 11/2018 </a:t>
            </a:r>
          </a:p>
          <a:p>
            <a:pPr lvl="1"/>
            <a:r>
              <a:rPr lang="en-US" sz="2400" dirty="0"/>
              <a:t>2 million North Carolinians covered by Medicaid (1 in 5)</a:t>
            </a:r>
          </a:p>
          <a:p>
            <a:pPr lvl="1"/>
            <a:r>
              <a:rPr lang="en-US" sz="2400" dirty="0"/>
              <a:t>Additional 103,000 covered by NC CHIP named Health Choice</a:t>
            </a:r>
          </a:p>
          <a:p>
            <a:pPr lvl="1"/>
            <a:r>
              <a:rPr lang="en-US" sz="2400" dirty="0"/>
              <a:t>$12.382 B Annual Spend</a:t>
            </a:r>
          </a:p>
          <a:p>
            <a:pPr lvl="2"/>
            <a:r>
              <a:rPr lang="en-US" dirty="0"/>
              <a:t>FMAP 67.12%</a:t>
            </a:r>
          </a:p>
          <a:p>
            <a:pPr lvl="1"/>
            <a:r>
              <a:rPr lang="en-US" sz="2400" dirty="0"/>
              <a:t>Operates as fee for service with state as payer</a:t>
            </a:r>
          </a:p>
          <a:p>
            <a:pPr lvl="2"/>
            <a:r>
              <a:rPr lang="en-US" dirty="0"/>
              <a:t>Care coordination through CCNC for physical health</a:t>
            </a:r>
          </a:p>
          <a:p>
            <a:pPr lvl="2"/>
            <a:r>
              <a:rPr lang="en-US" dirty="0"/>
              <a:t>“Carve Outs” for mental health, SUD, IDD paid through Local Management Entities </a:t>
            </a:r>
          </a:p>
          <a:p>
            <a:pPr lvl="2"/>
            <a:r>
              <a:rPr lang="en-US" dirty="0"/>
              <a:t>PACE</a:t>
            </a:r>
          </a:p>
        </p:txBody>
      </p:sp>
    </p:spTree>
    <p:extLst>
      <p:ext uri="{BB962C8B-B14F-4D97-AF65-F5344CB8AC3E}">
        <p14:creationId xmlns:p14="http://schemas.microsoft.com/office/powerpoint/2010/main" val="287908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272A-7514-4730-B37A-8489E488B48C}"/>
              </a:ext>
            </a:extLst>
          </p:cNvPr>
          <p:cNvSpPr>
            <a:spLocks noGrp="1"/>
          </p:cNvSpPr>
          <p:nvPr>
            <p:ph type="title"/>
          </p:nvPr>
        </p:nvSpPr>
        <p:spPr/>
        <p:txBody>
          <a:bodyPr/>
          <a:lstStyle/>
          <a:p>
            <a:r>
              <a:rPr lang="en-US" sz="3600" dirty="0"/>
              <a:t>NC Medicaid –Transformation Background</a:t>
            </a:r>
          </a:p>
        </p:txBody>
      </p:sp>
      <p:sp>
        <p:nvSpPr>
          <p:cNvPr id="3" name="Content Placeholder 2">
            <a:extLst>
              <a:ext uri="{FF2B5EF4-FFF2-40B4-BE49-F238E27FC236}">
                <a16:creationId xmlns:a16="http://schemas.microsoft.com/office/drawing/2014/main" id="{2B41B303-60EF-4737-A5D2-2305012DDDBC}"/>
              </a:ext>
            </a:extLst>
          </p:cNvPr>
          <p:cNvSpPr>
            <a:spLocks noGrp="1"/>
          </p:cNvSpPr>
          <p:nvPr>
            <p:ph idx="1"/>
          </p:nvPr>
        </p:nvSpPr>
        <p:spPr>
          <a:xfrm>
            <a:off x="457200" y="1259007"/>
            <a:ext cx="8229600" cy="4082066"/>
          </a:xfrm>
        </p:spPr>
        <p:txBody>
          <a:bodyPr/>
          <a:lstStyle/>
          <a:p>
            <a:r>
              <a:rPr lang="en-US" dirty="0"/>
              <a:t>NC General Assembly instructed NC DHHS to change NC’s current FFS structure to one that relies on managed care organizations (called Prepaid Health Plans or PHPs) to deliver care </a:t>
            </a:r>
            <a:r>
              <a:rPr lang="en-US" sz="1800" dirty="0"/>
              <a:t>(Session Law 2015-245)</a:t>
            </a:r>
            <a:endParaRPr lang="en-US" dirty="0"/>
          </a:p>
          <a:p>
            <a:r>
              <a:rPr lang="en-US" dirty="0"/>
              <a:t>DHHS submitted 1115 waiver to CMS in 2016, amended waiver in Nov. 2017.</a:t>
            </a:r>
          </a:p>
          <a:p>
            <a:pPr lvl="1"/>
            <a:r>
              <a:rPr lang="en-US" b="1" dirty="0"/>
              <a:t>Waiver approved October 19, 2018. </a:t>
            </a:r>
            <a:endParaRPr lang="en-US" dirty="0"/>
          </a:p>
          <a:p>
            <a:endParaRPr lang="en-US" dirty="0"/>
          </a:p>
        </p:txBody>
      </p:sp>
    </p:spTree>
    <p:extLst>
      <p:ext uri="{BB962C8B-B14F-4D97-AF65-F5344CB8AC3E}">
        <p14:creationId xmlns:p14="http://schemas.microsoft.com/office/powerpoint/2010/main" val="19156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827314"/>
            <a:ext cx="8229600" cy="4854953"/>
          </a:xfrm>
        </p:spPr>
        <p:txBody>
          <a:bodyPr/>
          <a:lstStyle/>
          <a:p>
            <a:endParaRPr lang="en-US" dirty="0"/>
          </a:p>
          <a:p>
            <a:r>
              <a:rPr lang="en-US" sz="2400" dirty="0"/>
              <a:t>Legislation requires NC DHHS to contract with four statewide PHPs and up to 12 regional PLEs to cover 6 regions. PHPs could be either:</a:t>
            </a:r>
          </a:p>
          <a:p>
            <a:r>
              <a:rPr lang="en-US" sz="2400" dirty="0"/>
              <a:t>Commercial plans (</a:t>
            </a:r>
            <a:r>
              <a:rPr lang="en-US" sz="2400" dirty="0" err="1"/>
              <a:t>eg</a:t>
            </a:r>
            <a:r>
              <a:rPr lang="en-US" sz="2400" dirty="0"/>
              <a:t> commercial HMOs), or Provider Led Entities (PLEs)* that are controlled by North Carolina providers for standard plans </a:t>
            </a:r>
          </a:p>
          <a:p>
            <a:r>
              <a:rPr lang="en-US" sz="2400" dirty="0"/>
              <a:t>LME/MCOs are authorized to serve as the PHP for the tailored plans </a:t>
            </a:r>
          </a:p>
          <a:p>
            <a:pPr marL="0" indent="0">
              <a:buNone/>
            </a:pPr>
            <a:r>
              <a:rPr lang="en-US" i="1" dirty="0"/>
              <a:t>* </a:t>
            </a:r>
            <a:r>
              <a:rPr lang="en-US" sz="1800" i="1" dirty="0"/>
              <a:t>PLEs are similar in concept to ACOs. </a:t>
            </a:r>
            <a:r>
              <a:rPr lang="en-US" sz="1800" dirty="0"/>
              <a:t>For PLEs a majority of voting members of the governing body must be NC physicians, PAs, NPs, or psychologists, at least 25% whom must have received Medicaid reimbursement sometime in last 24 months.</a:t>
            </a:r>
          </a:p>
          <a:p>
            <a:endParaRPr lang="en-US" dirty="0"/>
          </a:p>
        </p:txBody>
      </p:sp>
    </p:spTree>
    <p:extLst>
      <p:ext uri="{BB962C8B-B14F-4D97-AF65-F5344CB8AC3E}">
        <p14:creationId xmlns:p14="http://schemas.microsoft.com/office/powerpoint/2010/main" val="206738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a:xfrm>
            <a:off x="457200" y="116114"/>
            <a:ext cx="8229600" cy="1151467"/>
          </a:xfrm>
        </p:spPr>
        <p:txBody>
          <a:bodyPr/>
          <a:lstStyle/>
          <a:p>
            <a:r>
              <a:rPr lang="en-US" dirty="0"/>
              <a:t>NC Medicaid</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350729"/>
            <a:ext cx="8229600" cy="5461347"/>
          </a:xfrm>
        </p:spPr>
        <p:txBody>
          <a:bodyPr/>
          <a:lstStyle/>
          <a:p>
            <a:pPr marL="0" indent="0">
              <a:buNone/>
            </a:pPr>
            <a:endParaRPr lang="en-US" sz="2000" dirty="0"/>
          </a:p>
          <a:p>
            <a:r>
              <a:rPr lang="en-US" sz="2200" dirty="0"/>
              <a:t>NC DHHS issued RFP for PHPs 8/9/2018 ; began accepting proposals 10/12/2018</a:t>
            </a:r>
          </a:p>
          <a:p>
            <a:r>
              <a:rPr lang="en-US" sz="2200" dirty="0"/>
              <a:t>Eight organizations submitted plans:</a:t>
            </a:r>
          </a:p>
          <a:p>
            <a:pPr lvl="1"/>
            <a:r>
              <a:rPr lang="en-US" sz="2200" dirty="0"/>
              <a:t>Aetna</a:t>
            </a:r>
          </a:p>
          <a:p>
            <a:pPr lvl="1"/>
            <a:r>
              <a:rPr lang="en-US" sz="2200" dirty="0"/>
              <a:t>AmeriHealth Caritas North Carolina </a:t>
            </a:r>
          </a:p>
          <a:p>
            <a:pPr lvl="1"/>
            <a:r>
              <a:rPr lang="en-US" sz="2200" dirty="0"/>
              <a:t>BCBSNC Healthy Blue</a:t>
            </a:r>
          </a:p>
          <a:p>
            <a:pPr lvl="1"/>
            <a:r>
              <a:rPr lang="en-US" sz="2200" dirty="0"/>
              <a:t>Carolina Complete Health (partnership between Centene and NC Medical Society, NC Community Health Center Assoc)</a:t>
            </a:r>
          </a:p>
          <a:p>
            <a:pPr lvl="1"/>
            <a:r>
              <a:rPr lang="en-US" sz="2200" dirty="0"/>
              <a:t>My Health by Health Providers (partnership of 12 NC hospital/health systems)</a:t>
            </a:r>
          </a:p>
          <a:p>
            <a:pPr lvl="1"/>
            <a:r>
              <a:rPr lang="en-US" sz="2200" dirty="0"/>
              <a:t>Optima Health, part of Sentara</a:t>
            </a:r>
          </a:p>
          <a:p>
            <a:pPr lvl="1"/>
            <a:r>
              <a:rPr lang="en-US" sz="2200" dirty="0"/>
              <a:t>United Health Care</a:t>
            </a:r>
          </a:p>
          <a:p>
            <a:pPr lvl="1"/>
            <a:r>
              <a:rPr lang="en-US" sz="2200" dirty="0"/>
              <a:t>WellCareHealth Plans </a:t>
            </a:r>
          </a:p>
          <a:p>
            <a:endParaRPr lang="en-US" dirty="0"/>
          </a:p>
          <a:p>
            <a:pPr marL="914400" lvl="2" indent="0">
              <a:buNone/>
            </a:pPr>
            <a:endParaRPr lang="en-US" dirty="0"/>
          </a:p>
        </p:txBody>
      </p:sp>
    </p:spTree>
    <p:extLst>
      <p:ext uri="{BB962C8B-B14F-4D97-AF65-F5344CB8AC3E}">
        <p14:creationId xmlns:p14="http://schemas.microsoft.com/office/powerpoint/2010/main" val="333284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 And the Winners Are…</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p:txBody>
          <a:bodyPr/>
          <a:lstStyle/>
          <a:p>
            <a:r>
              <a:rPr lang="en-US" dirty="0"/>
              <a:t>Announced  2/4/2019</a:t>
            </a:r>
          </a:p>
          <a:p>
            <a:pPr lvl="1"/>
            <a:r>
              <a:rPr lang="en-US" dirty="0"/>
              <a:t>4 statewide PHPs </a:t>
            </a:r>
          </a:p>
          <a:p>
            <a:pPr lvl="2"/>
            <a:r>
              <a:rPr lang="en-US" dirty="0"/>
              <a:t>AmeriHealth Caritas North Carolina, Inc.</a:t>
            </a:r>
          </a:p>
          <a:p>
            <a:pPr lvl="2"/>
            <a:r>
              <a:rPr lang="en-US" dirty="0"/>
              <a:t>Blue Cross Blue Shield of North Carolina, Inc.</a:t>
            </a:r>
          </a:p>
          <a:p>
            <a:pPr lvl="2"/>
            <a:r>
              <a:rPr lang="en-US" dirty="0"/>
              <a:t>United Healthcare of North Carolina, Inc.</a:t>
            </a:r>
          </a:p>
          <a:p>
            <a:pPr lvl="2"/>
            <a:r>
              <a:rPr lang="en-US" dirty="0"/>
              <a:t>WellCare of NC, Inc.</a:t>
            </a:r>
          </a:p>
          <a:p>
            <a:pPr lvl="1"/>
            <a:r>
              <a:rPr lang="en-US" sz="2800" dirty="0"/>
              <a:t>1 Regional PLE</a:t>
            </a:r>
          </a:p>
          <a:p>
            <a:pPr lvl="2"/>
            <a:r>
              <a:rPr lang="en-US" dirty="0"/>
              <a:t>Carolina Complete Health (Regions 3 &amp; 5)</a:t>
            </a:r>
          </a:p>
        </p:txBody>
      </p:sp>
    </p:spTree>
    <p:extLst>
      <p:ext uri="{BB962C8B-B14F-4D97-AF65-F5344CB8AC3E}">
        <p14:creationId xmlns:p14="http://schemas.microsoft.com/office/powerpoint/2010/main" val="3963302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 Regions</a:t>
            </a:r>
          </a:p>
        </p:txBody>
      </p:sp>
      <p:pic>
        <p:nvPicPr>
          <p:cNvPr id="4" name="Content Placeholder 3">
            <a:extLst>
              <a:ext uri="{FF2B5EF4-FFF2-40B4-BE49-F238E27FC236}">
                <a16:creationId xmlns:a16="http://schemas.microsoft.com/office/drawing/2014/main" id="{1F6118DC-5D90-41C5-87DB-BC0E00A9A108}"/>
              </a:ext>
            </a:extLst>
          </p:cNvPr>
          <p:cNvPicPr>
            <a:picLocks noGrp="1" noChangeAspect="1"/>
          </p:cNvPicPr>
          <p:nvPr>
            <p:ph idx="1"/>
          </p:nvPr>
        </p:nvPicPr>
        <p:blipFill>
          <a:blip r:embed="rId3"/>
          <a:stretch>
            <a:fillRect/>
          </a:stretch>
        </p:blipFill>
        <p:spPr>
          <a:xfrm>
            <a:off x="1027289" y="1185334"/>
            <a:ext cx="7010400" cy="4549422"/>
          </a:xfrm>
          <a:prstGeom prst="rect">
            <a:avLst/>
          </a:prstGeom>
        </p:spPr>
      </p:pic>
    </p:spTree>
    <p:extLst>
      <p:ext uri="{BB962C8B-B14F-4D97-AF65-F5344CB8AC3E}">
        <p14:creationId xmlns:p14="http://schemas.microsoft.com/office/powerpoint/2010/main" val="4199584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 Transformation Vision</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p:txBody>
          <a:bodyPr/>
          <a:lstStyle/>
          <a:p>
            <a:pPr marL="0" indent="0">
              <a:buNone/>
            </a:pPr>
            <a:r>
              <a:rPr lang="en-US" i="1" dirty="0"/>
              <a:t>“To improve the health of North Carolinians</a:t>
            </a:r>
            <a:endParaRPr lang="en-US" dirty="0"/>
          </a:p>
          <a:p>
            <a:pPr marL="0" indent="0">
              <a:buNone/>
            </a:pPr>
            <a:r>
              <a:rPr lang="en-US" i="1" dirty="0"/>
              <a:t>through an innovative, whole-person centered,</a:t>
            </a:r>
            <a:endParaRPr lang="en-US" dirty="0"/>
          </a:p>
          <a:p>
            <a:pPr marL="0" indent="0">
              <a:buNone/>
            </a:pPr>
            <a:r>
              <a:rPr lang="en-US" i="1" dirty="0"/>
              <a:t>and well-coordinated system of care</a:t>
            </a:r>
            <a:endParaRPr lang="en-US" dirty="0"/>
          </a:p>
          <a:p>
            <a:pPr marL="0" indent="0">
              <a:buNone/>
            </a:pPr>
            <a:r>
              <a:rPr lang="en-US" i="1" dirty="0"/>
              <a:t>that addresses both medical and</a:t>
            </a:r>
            <a:endParaRPr lang="en-US" dirty="0"/>
          </a:p>
          <a:p>
            <a:pPr marL="0" indent="0">
              <a:buNone/>
            </a:pPr>
            <a:r>
              <a:rPr lang="en-US" i="1" dirty="0"/>
              <a:t>non-medical drivers of health.”</a:t>
            </a:r>
          </a:p>
          <a:p>
            <a:pPr marL="0" indent="0">
              <a:buNone/>
            </a:pPr>
            <a:r>
              <a:rPr lang="en-US" i="1" dirty="0"/>
              <a:t>							- </a:t>
            </a:r>
            <a:r>
              <a:rPr lang="en-US" sz="2400" i="1" dirty="0"/>
              <a:t>Mandy Cohen, MD MPH</a:t>
            </a:r>
          </a:p>
          <a:p>
            <a:pPr marL="0" indent="0">
              <a:buNone/>
            </a:pPr>
            <a:r>
              <a:rPr lang="en-US" sz="2400" i="1" dirty="0"/>
              <a:t>							   NCDHHS Secretary</a:t>
            </a:r>
            <a:endParaRPr lang="en-US" sz="2400" dirty="0"/>
          </a:p>
          <a:p>
            <a:pPr marL="0" indent="0">
              <a:buNone/>
            </a:pPr>
            <a:endParaRPr lang="en-US" dirty="0"/>
          </a:p>
        </p:txBody>
      </p:sp>
    </p:spTree>
    <p:extLst>
      <p:ext uri="{BB962C8B-B14F-4D97-AF65-F5344CB8AC3E}">
        <p14:creationId xmlns:p14="http://schemas.microsoft.com/office/powerpoint/2010/main" val="1789918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 Waiver Highlights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880534"/>
            <a:ext cx="8382000" cy="4801734"/>
          </a:xfrm>
        </p:spPr>
        <p:txBody>
          <a:bodyPr/>
          <a:lstStyle/>
          <a:p>
            <a:r>
              <a:rPr lang="en-US" dirty="0"/>
              <a:t>2 phase implementation of managed care standard plans in November 2019/Feb. 2020</a:t>
            </a:r>
          </a:p>
          <a:p>
            <a:r>
              <a:rPr lang="en-US" dirty="0"/>
              <a:t>Incorporation of delivery system innovations</a:t>
            </a:r>
          </a:p>
          <a:p>
            <a:pPr lvl="1"/>
            <a:r>
              <a:rPr lang="en-US" sz="2400" dirty="0"/>
              <a:t>Behavioral Health Integration, Tailored Plans, Specialized Health Homes</a:t>
            </a:r>
          </a:p>
          <a:p>
            <a:pPr lvl="1"/>
            <a:r>
              <a:rPr lang="en-US" sz="2400" dirty="0"/>
              <a:t>Opioid Strategy (including outpatient coverage and increased access to inpatient/residential treatment)</a:t>
            </a:r>
          </a:p>
          <a:p>
            <a:pPr lvl="1"/>
            <a:r>
              <a:rPr lang="en-US" sz="2400" dirty="0"/>
              <a:t>Healthy Opportunities Pilots (2-4 regions will work on most cost effective ways to deliver care with focus on SDH of housing, food insecurity, transportation, employment, interpersonal safety)</a:t>
            </a:r>
          </a:p>
        </p:txBody>
      </p:sp>
    </p:spTree>
    <p:extLst>
      <p:ext uri="{BB962C8B-B14F-4D97-AF65-F5344CB8AC3E}">
        <p14:creationId xmlns:p14="http://schemas.microsoft.com/office/powerpoint/2010/main" val="342074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5C43-B5F5-4C68-A03E-6EFD1E55DA0E}"/>
              </a:ext>
            </a:extLst>
          </p:cNvPr>
          <p:cNvSpPr>
            <a:spLocks noGrp="1"/>
          </p:cNvSpPr>
          <p:nvPr>
            <p:ph type="title"/>
          </p:nvPr>
        </p:nvSpPr>
        <p:spPr/>
        <p:txBody>
          <a:bodyPr/>
          <a:lstStyle/>
          <a:p>
            <a:r>
              <a:rPr lang="en-US" dirty="0"/>
              <a:t>NC Medicaid Waiver Highlights</a:t>
            </a:r>
          </a:p>
        </p:txBody>
      </p:sp>
      <p:sp>
        <p:nvSpPr>
          <p:cNvPr id="3" name="Content Placeholder 2">
            <a:extLst>
              <a:ext uri="{FF2B5EF4-FFF2-40B4-BE49-F238E27FC236}">
                <a16:creationId xmlns:a16="http://schemas.microsoft.com/office/drawing/2014/main" id="{67A92192-F0D5-4FFD-87C8-2BF8C13F004E}"/>
              </a:ext>
            </a:extLst>
          </p:cNvPr>
          <p:cNvSpPr>
            <a:spLocks noGrp="1"/>
          </p:cNvSpPr>
          <p:nvPr>
            <p:ph idx="1"/>
          </p:nvPr>
        </p:nvSpPr>
        <p:spPr>
          <a:xfrm>
            <a:off x="457200" y="1185333"/>
            <a:ext cx="8229600" cy="4496934"/>
          </a:xfrm>
        </p:spPr>
        <p:txBody>
          <a:bodyPr/>
          <a:lstStyle/>
          <a:p>
            <a:r>
              <a:rPr lang="en-US" dirty="0"/>
              <a:t>Evaluation</a:t>
            </a:r>
          </a:p>
          <a:p>
            <a:pPr lvl="1"/>
            <a:r>
              <a:rPr lang="en-US" sz="2400" dirty="0"/>
              <a:t>3</a:t>
            </a:r>
            <a:r>
              <a:rPr lang="en-US" sz="2400" baseline="30000" dirty="0"/>
              <a:t>rd</a:t>
            </a:r>
            <a:r>
              <a:rPr lang="en-US" sz="2400" dirty="0"/>
              <a:t> party evaluation of health outcome metrics at midpoint and endpoint of 5 year demonstration period</a:t>
            </a:r>
            <a:endParaRPr lang="en-US" dirty="0"/>
          </a:p>
          <a:p>
            <a:r>
              <a:rPr lang="en-US" dirty="0"/>
              <a:t>Budget Neutrality</a:t>
            </a:r>
          </a:p>
          <a:p>
            <a:r>
              <a:rPr lang="en-US" dirty="0"/>
              <a:t>First set of activities finalized with continuing negotiation on pending issues </a:t>
            </a:r>
          </a:p>
          <a:p>
            <a:pPr lvl="1"/>
            <a:r>
              <a:rPr lang="en-US" dirty="0"/>
              <a:t>Uncompensated care pool for Tribal providers</a:t>
            </a:r>
          </a:p>
          <a:p>
            <a:pPr lvl="1"/>
            <a:r>
              <a:rPr lang="en-US" dirty="0"/>
              <a:t>Innovation Workforce Fund</a:t>
            </a:r>
          </a:p>
          <a:p>
            <a:pPr lvl="1"/>
            <a:r>
              <a:rPr lang="en-US" dirty="0"/>
              <a:t>Behavioral Health Home Capacity Building Funds </a:t>
            </a:r>
          </a:p>
          <a:p>
            <a:endParaRPr lang="en-US" dirty="0"/>
          </a:p>
        </p:txBody>
      </p:sp>
    </p:spTree>
    <p:extLst>
      <p:ext uri="{BB962C8B-B14F-4D97-AF65-F5344CB8AC3E}">
        <p14:creationId xmlns:p14="http://schemas.microsoft.com/office/powerpoint/2010/main" val="3175967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a:xfrm>
            <a:off x="457200" y="274638"/>
            <a:ext cx="8229600" cy="1143000"/>
          </a:xfrm>
        </p:spPr>
        <p:txBody>
          <a:bodyPr/>
          <a:lstStyle/>
          <a:p>
            <a:r>
              <a:rPr lang="en-US" dirty="0"/>
              <a:t>Beneficiaries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891822"/>
            <a:ext cx="8229600" cy="4944534"/>
          </a:xfrm>
        </p:spPr>
        <p:txBody>
          <a:bodyPr/>
          <a:lstStyle/>
          <a:p>
            <a:r>
              <a:rPr lang="en-US" dirty="0"/>
              <a:t>Summer 2019</a:t>
            </a:r>
          </a:p>
          <a:p>
            <a:pPr lvl="1"/>
            <a:r>
              <a:rPr lang="en-US" sz="2400" dirty="0"/>
              <a:t>Eligible beneficiaries will receive welcome packets with information on enrollment/choosing PHPs</a:t>
            </a:r>
          </a:p>
          <a:p>
            <a:r>
              <a:rPr lang="en-US" dirty="0"/>
              <a:t>July-September 2019</a:t>
            </a:r>
          </a:p>
          <a:p>
            <a:pPr lvl="1"/>
            <a:r>
              <a:rPr lang="en-US" sz="2400" dirty="0"/>
              <a:t>Beneficiaries in regions 2 and 4 scheduled for Phase 1 (to begin November 2019) will choose PHPs</a:t>
            </a:r>
            <a:endParaRPr lang="en-US" dirty="0"/>
          </a:p>
          <a:p>
            <a:r>
              <a:rPr lang="en-US" dirty="0"/>
              <a:t>September 2019</a:t>
            </a:r>
          </a:p>
          <a:p>
            <a:pPr lvl="1"/>
            <a:r>
              <a:rPr lang="en-US" sz="2400" dirty="0"/>
              <a:t>Beneficiaries who did not choose a PHP will have one auto-assigned based on a DHHS algorithm</a:t>
            </a:r>
          </a:p>
          <a:p>
            <a:pPr lvl="1"/>
            <a:r>
              <a:rPr lang="en-US" sz="2400" dirty="0"/>
              <a:t>Beneficiaries may change provider for no cause within 90 days and twice a year with cause</a:t>
            </a:r>
          </a:p>
          <a:p>
            <a:pPr marL="457200" lvl="1" indent="0">
              <a:buNone/>
            </a:pPr>
            <a:endParaRPr lang="en-US" dirty="0"/>
          </a:p>
        </p:txBody>
      </p:sp>
    </p:spTree>
    <p:extLst>
      <p:ext uri="{BB962C8B-B14F-4D97-AF65-F5344CB8AC3E}">
        <p14:creationId xmlns:p14="http://schemas.microsoft.com/office/powerpoint/2010/main" val="129804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56F33-F746-432D-9401-B974028DE4A1}"/>
              </a:ext>
            </a:extLst>
          </p:cNvPr>
          <p:cNvSpPr>
            <a:spLocks noGrp="1"/>
          </p:cNvSpPr>
          <p:nvPr>
            <p:ph idx="1"/>
          </p:nvPr>
        </p:nvSpPr>
        <p:spPr/>
        <p:txBody>
          <a:bodyPr/>
          <a:lstStyle/>
          <a:p>
            <a:pPr marL="0" indent="0" algn="ctr">
              <a:buNone/>
            </a:pPr>
            <a:r>
              <a:rPr lang="en-US" dirty="0"/>
              <a:t>This project is made possible through an </a:t>
            </a:r>
          </a:p>
          <a:p>
            <a:pPr marL="0" indent="0" algn="ctr">
              <a:buNone/>
            </a:pPr>
            <a:r>
              <a:rPr lang="en-US" dirty="0"/>
              <a:t> AHEC Innovations Grant</a:t>
            </a:r>
          </a:p>
        </p:txBody>
      </p:sp>
    </p:spTree>
    <p:extLst>
      <p:ext uri="{BB962C8B-B14F-4D97-AF65-F5344CB8AC3E}">
        <p14:creationId xmlns:p14="http://schemas.microsoft.com/office/powerpoint/2010/main" val="229387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7F1E-C24E-4772-87D5-99C9DFEED60E}"/>
              </a:ext>
            </a:extLst>
          </p:cNvPr>
          <p:cNvSpPr>
            <a:spLocks noGrp="1"/>
          </p:cNvSpPr>
          <p:nvPr>
            <p:ph type="title"/>
          </p:nvPr>
        </p:nvSpPr>
        <p:spPr/>
        <p:txBody>
          <a:bodyPr/>
          <a:lstStyle/>
          <a:p>
            <a:r>
              <a:rPr lang="en-US" dirty="0"/>
              <a:t>Beneficiaries</a:t>
            </a:r>
          </a:p>
        </p:txBody>
      </p:sp>
      <p:sp>
        <p:nvSpPr>
          <p:cNvPr id="3" name="Content Placeholder 2">
            <a:extLst>
              <a:ext uri="{FF2B5EF4-FFF2-40B4-BE49-F238E27FC236}">
                <a16:creationId xmlns:a16="http://schemas.microsoft.com/office/drawing/2014/main" id="{7685372C-710B-45FD-9667-B55F57926542}"/>
              </a:ext>
            </a:extLst>
          </p:cNvPr>
          <p:cNvSpPr>
            <a:spLocks noGrp="1"/>
          </p:cNvSpPr>
          <p:nvPr>
            <p:ph idx="1"/>
          </p:nvPr>
        </p:nvSpPr>
        <p:spPr/>
        <p:txBody>
          <a:bodyPr/>
          <a:lstStyle/>
          <a:p>
            <a:r>
              <a:rPr lang="en-US" dirty="0"/>
              <a:t>All services covered under FFS Medicaid will be covered under managed care, thus coverage should be equal or expanded.</a:t>
            </a:r>
          </a:p>
          <a:p>
            <a:pPr marL="0" indent="0">
              <a:buNone/>
            </a:pPr>
            <a:endParaRPr lang="en-US" dirty="0"/>
          </a:p>
        </p:txBody>
      </p:sp>
    </p:spTree>
    <p:extLst>
      <p:ext uri="{BB962C8B-B14F-4D97-AF65-F5344CB8AC3E}">
        <p14:creationId xmlns:p14="http://schemas.microsoft.com/office/powerpoint/2010/main" val="1237970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128889"/>
            <a:ext cx="8229600" cy="4553378"/>
          </a:xfrm>
        </p:spPr>
        <p:txBody>
          <a:bodyPr/>
          <a:lstStyle/>
          <a:p>
            <a:r>
              <a:rPr lang="en-US" sz="2800" dirty="0"/>
              <a:t>Previously Medicaid/Healthchoice providers  enrolled in NC Tracks, submitted claims and were paid directly by the department</a:t>
            </a:r>
          </a:p>
          <a:p>
            <a:r>
              <a:rPr lang="en-US" sz="2800" dirty="0"/>
              <a:t>Providers will still enroll in NC Tracks but will contract with PHPs (beginning June 2019), submit claims, and receive payments through them </a:t>
            </a:r>
          </a:p>
          <a:p>
            <a:r>
              <a:rPr lang="en-US" sz="2800" dirty="0"/>
              <a:t>State role will be credentialing providers and overseeing PHP quality and timely payments </a:t>
            </a:r>
          </a:p>
        </p:txBody>
      </p:sp>
    </p:spTree>
    <p:extLst>
      <p:ext uri="{BB962C8B-B14F-4D97-AF65-F5344CB8AC3E}">
        <p14:creationId xmlns:p14="http://schemas.microsoft.com/office/powerpoint/2010/main" val="1808606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027289"/>
            <a:ext cx="8229600" cy="4654978"/>
          </a:xfrm>
        </p:spPr>
        <p:txBody>
          <a:bodyPr/>
          <a:lstStyle/>
          <a:p>
            <a:r>
              <a:rPr lang="en-US" sz="2800" dirty="0"/>
              <a:t>PHPs will continue to reach out to practices to ensure required network adequacy</a:t>
            </a:r>
          </a:p>
          <a:p>
            <a:r>
              <a:rPr lang="en-US" sz="2800" dirty="0"/>
              <a:t>PHPs may not exclude provider from network unless provider is not credentialed, fails to meet requirements or refuses the PHP network rates</a:t>
            </a:r>
          </a:p>
          <a:p>
            <a:r>
              <a:rPr lang="en-US" sz="2800" dirty="0"/>
              <a:t>DHHS mandates rate floor will be 100% current FFS payments; PHP/provider may negotiate different rates</a:t>
            </a:r>
          </a:p>
        </p:txBody>
      </p:sp>
    </p:spTree>
    <p:extLst>
      <p:ext uri="{BB962C8B-B14F-4D97-AF65-F5344CB8AC3E}">
        <p14:creationId xmlns:p14="http://schemas.microsoft.com/office/powerpoint/2010/main" val="3550089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57BB-E1D5-45E2-B300-6E8BB6872D73}"/>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035E0824-C642-4225-AAE2-2D10061790B9}"/>
              </a:ext>
            </a:extLst>
          </p:cNvPr>
          <p:cNvSpPr>
            <a:spLocks noGrp="1"/>
          </p:cNvSpPr>
          <p:nvPr>
            <p:ph idx="1"/>
          </p:nvPr>
        </p:nvSpPr>
        <p:spPr>
          <a:xfrm>
            <a:off x="457200" y="903111"/>
            <a:ext cx="8229600" cy="4899378"/>
          </a:xfrm>
        </p:spPr>
        <p:txBody>
          <a:bodyPr/>
          <a:lstStyle/>
          <a:p>
            <a:endParaRPr lang="en-US" dirty="0"/>
          </a:p>
          <a:p>
            <a:r>
              <a:rPr lang="en-US" dirty="0"/>
              <a:t>Efforts to reduce administrative burden</a:t>
            </a:r>
          </a:p>
          <a:p>
            <a:pPr lvl="1"/>
            <a:r>
              <a:rPr lang="en-US" dirty="0"/>
              <a:t>Centralized, uniform credentialing with single electronic application</a:t>
            </a:r>
          </a:p>
          <a:p>
            <a:pPr lvl="1"/>
            <a:r>
              <a:rPr lang="en-US" dirty="0"/>
              <a:t>State approved contracts and standard language for PHP/provider negotiations</a:t>
            </a:r>
          </a:p>
          <a:p>
            <a:pPr lvl="1"/>
            <a:r>
              <a:rPr lang="en-US" dirty="0"/>
              <a:t>Single formulary across PHPs</a:t>
            </a:r>
          </a:p>
          <a:p>
            <a:pPr marL="0"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221638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FFF1-79B8-4ABB-AAAA-FC951CE08E59}"/>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EC277FA7-7E3B-4A46-A081-D18066A7B9E1}"/>
              </a:ext>
            </a:extLst>
          </p:cNvPr>
          <p:cNvSpPr>
            <a:spLocks noGrp="1"/>
          </p:cNvSpPr>
          <p:nvPr>
            <p:ph idx="1"/>
          </p:nvPr>
        </p:nvSpPr>
        <p:spPr/>
        <p:txBody>
          <a:bodyPr/>
          <a:lstStyle/>
          <a:p>
            <a:r>
              <a:rPr lang="en-US" dirty="0"/>
              <a:t>Retained focus on care management with PHPs and AMH sharing responsibility</a:t>
            </a:r>
          </a:p>
          <a:p>
            <a:endParaRPr lang="en-US" dirty="0"/>
          </a:p>
          <a:p>
            <a:r>
              <a:rPr lang="en-US" dirty="0"/>
              <a:t>DHHS will provide ongoing education and training for Medicaid providers</a:t>
            </a:r>
          </a:p>
        </p:txBody>
      </p:sp>
    </p:spTree>
    <p:extLst>
      <p:ext uri="{BB962C8B-B14F-4D97-AF65-F5344CB8AC3E}">
        <p14:creationId xmlns:p14="http://schemas.microsoft.com/office/powerpoint/2010/main" val="2300282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a:xfrm>
            <a:off x="457200" y="889348"/>
            <a:ext cx="8229600" cy="4947008"/>
          </a:xfrm>
        </p:spPr>
        <p:txBody>
          <a:bodyPr/>
          <a:lstStyle/>
          <a:p>
            <a:r>
              <a:rPr lang="en-US" sz="2800" dirty="0"/>
              <a:t>Medicaid is an entitlement program administered as a state/federal partnership to cover long term care and medical expenses for the aged, blind, disabled, pregnant women, </a:t>
            </a:r>
            <a:r>
              <a:rPr lang="en-US" sz="2800" dirty="0" smtClean="0"/>
              <a:t>elderly</a:t>
            </a:r>
            <a:r>
              <a:rPr lang="en-US" sz="2800" dirty="0"/>
              <a:t>, parents and  </a:t>
            </a:r>
            <a:r>
              <a:rPr lang="en-US" sz="2800" dirty="0" smtClean="0"/>
              <a:t>children who meet income eligibility criteria</a:t>
            </a:r>
            <a:endParaRPr lang="en-US" sz="2800" dirty="0"/>
          </a:p>
          <a:p>
            <a:r>
              <a:rPr lang="en-US" sz="2800" dirty="0"/>
              <a:t>North Carolina Medicaid Transformation will change the reimbursement model from FFS to value based payment with a focus on population health</a:t>
            </a:r>
          </a:p>
          <a:p>
            <a:r>
              <a:rPr lang="en-US" sz="2800" dirty="0"/>
              <a:t>Newly trained primary care physicians should be aware that they are entering practices with changing reimbursement and delivery models </a:t>
            </a:r>
          </a:p>
          <a:p>
            <a:endParaRPr lang="en-US" sz="2800" dirty="0"/>
          </a:p>
          <a:p>
            <a:pPr marL="0" indent="0">
              <a:buNone/>
            </a:pPr>
            <a:endParaRPr lang="en-US" dirty="0"/>
          </a:p>
        </p:txBody>
      </p:sp>
    </p:spTree>
    <p:extLst>
      <p:ext uri="{BB962C8B-B14F-4D97-AF65-F5344CB8AC3E}">
        <p14:creationId xmlns:p14="http://schemas.microsoft.com/office/powerpoint/2010/main" val="122562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275644"/>
            <a:ext cx="8229600" cy="4406623"/>
          </a:xfrm>
        </p:spPr>
        <p:txBody>
          <a:bodyPr/>
          <a:lstStyle/>
          <a:p>
            <a:r>
              <a:rPr lang="en-US" sz="2400" dirty="0">
                <a:hlinkClick r:id="rId2"/>
              </a:rPr>
              <a:t>https://www.ncdhhs.gov/assistance/medicaid-transformation/proposed-program-design</a:t>
            </a:r>
            <a:endParaRPr lang="en-US" sz="2400" dirty="0"/>
          </a:p>
          <a:p>
            <a:r>
              <a:rPr lang="en-US" sz="2400" dirty="0">
                <a:hlinkClick r:id="rId3"/>
              </a:rPr>
              <a:t>https://www.kff.org/medicaid/report/medicaid-at-50/</a:t>
            </a:r>
            <a:endParaRPr lang="en-US" sz="2400" dirty="0"/>
          </a:p>
          <a:p>
            <a:r>
              <a:rPr lang="en-US" sz="2400" dirty="0">
                <a:hlinkClick r:id="rId4"/>
              </a:rPr>
              <a:t>http://www.ncmedsoc.org/nc-dhhs-sec-mandy-cohen-explains-medicaid-transformation-waiver/</a:t>
            </a:r>
            <a:endParaRPr lang="en-US" sz="2400" dirty="0"/>
          </a:p>
          <a:p>
            <a:r>
              <a:rPr lang="en-US" sz="2400" dirty="0">
                <a:hlinkClick r:id="rId5"/>
              </a:rPr>
              <a:t>http://www.shepscenter.unc.edu/download/17761/</a:t>
            </a:r>
            <a:endParaRPr lang="en-US" sz="2400" dirty="0"/>
          </a:p>
          <a:p>
            <a:pPr marL="0" indent="0">
              <a:buNone/>
            </a:pPr>
            <a:r>
              <a:rPr lang="en-US" sz="2400" dirty="0"/>
              <a:t>     </a:t>
            </a:r>
            <a:endParaRPr lang="en-US" dirty="0"/>
          </a:p>
        </p:txBody>
      </p:sp>
    </p:spTree>
    <p:extLst>
      <p:ext uri="{BB962C8B-B14F-4D97-AF65-F5344CB8AC3E}">
        <p14:creationId xmlns:p14="http://schemas.microsoft.com/office/powerpoint/2010/main" val="4094563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DA27-E6EC-4421-850D-F361361827CF}"/>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E1F6BE57-0387-44B7-85C5-50C4B050D2DA}"/>
              </a:ext>
            </a:extLst>
          </p:cNvPr>
          <p:cNvSpPr>
            <a:spLocks noGrp="1"/>
          </p:cNvSpPr>
          <p:nvPr>
            <p:ph idx="1"/>
          </p:nvPr>
        </p:nvSpPr>
        <p:spPr/>
        <p:txBody>
          <a:bodyPr/>
          <a:lstStyle/>
          <a:p>
            <a:pPr marL="0" indent="0">
              <a:buNone/>
            </a:pPr>
            <a:r>
              <a:rPr lang="en-US" dirty="0"/>
              <a:t>Special thanks to :</a:t>
            </a:r>
          </a:p>
          <a:p>
            <a:pPr marL="0" indent="0">
              <a:buNone/>
            </a:pPr>
            <a:r>
              <a:rPr lang="en-US" dirty="0"/>
              <a:t>Pam Silberman, JD DrPH</a:t>
            </a:r>
          </a:p>
          <a:p>
            <a:pPr marL="0" indent="0">
              <a:buNone/>
            </a:pPr>
            <a:r>
              <a:rPr lang="en-US" sz="2800" dirty="0"/>
              <a:t>Professor and the director of the Executive Doctoral Program in Health Leadership in the Department of Health Policy and Management in </a:t>
            </a:r>
            <a:r>
              <a:rPr lang="en-US" sz="2800" dirty="0" err="1"/>
              <a:t>Gillings</a:t>
            </a:r>
            <a:r>
              <a:rPr lang="en-US" sz="2800" dirty="0"/>
              <a:t> School of Global Public Health</a:t>
            </a:r>
          </a:p>
          <a:p>
            <a:pPr marL="0" indent="0">
              <a:buNone/>
            </a:pPr>
            <a:r>
              <a:rPr lang="en-US" dirty="0"/>
              <a:t>Roxane Townsend, MD</a:t>
            </a:r>
          </a:p>
          <a:p>
            <a:pPr marL="0" indent="0">
              <a:buNone/>
            </a:pPr>
            <a:r>
              <a:rPr lang="en-US" sz="2800" dirty="0"/>
              <a:t>Managing Principal, Health Management Associates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429154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417638"/>
            <a:ext cx="8229600" cy="4264629"/>
          </a:xfrm>
        </p:spPr>
        <p:txBody>
          <a:bodyPr/>
          <a:lstStyle/>
          <a:p>
            <a:pPr marL="0" indent="0">
              <a:buNone/>
            </a:pPr>
            <a:r>
              <a:rPr lang="en-US" dirty="0"/>
              <a:t>University of North Carolina Preventive Medicine Residency Program</a:t>
            </a:r>
          </a:p>
          <a:p>
            <a:pPr marL="0" indent="0">
              <a:buNone/>
            </a:pPr>
            <a:r>
              <a:rPr lang="en-US" dirty="0"/>
              <a:t>https://www.med.unc.edu/fammed/education/prevmed/</a:t>
            </a:r>
          </a:p>
        </p:txBody>
      </p:sp>
    </p:spTree>
    <p:extLst>
      <p:ext uri="{BB962C8B-B14F-4D97-AF65-F5344CB8AC3E}">
        <p14:creationId xmlns:p14="http://schemas.microsoft.com/office/powerpoint/2010/main" val="331738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Preventive Medicine?</a:t>
            </a:r>
          </a:p>
        </p:txBody>
      </p:sp>
      <p:sp>
        <p:nvSpPr>
          <p:cNvPr id="3" name="Content Placeholder 2"/>
          <p:cNvSpPr>
            <a:spLocks noGrp="1"/>
          </p:cNvSpPr>
          <p:nvPr>
            <p:ph idx="1"/>
          </p:nvPr>
        </p:nvSpPr>
        <p:spPr>
          <a:xfrm>
            <a:off x="457200" y="982133"/>
            <a:ext cx="8229600" cy="4700134"/>
          </a:xfrm>
        </p:spPr>
        <p:txBody>
          <a:bodyPr/>
          <a:lstStyle/>
          <a:p>
            <a:r>
              <a:rPr lang="en-US" dirty="0"/>
              <a:t>One of 24 recognized board specialties </a:t>
            </a:r>
          </a:p>
          <a:p>
            <a:r>
              <a:rPr lang="en-US" dirty="0"/>
              <a:t>Definition from ACGME:  </a:t>
            </a:r>
          </a:p>
          <a:p>
            <a:pPr lvl="1"/>
            <a:r>
              <a:rPr lang="en-US" sz="2000" i="1" dirty="0"/>
              <a:t>the medical specialty which focuses on the promotion, protection, and maintenance of health and well-being and the prevention of disease, disability, and the premature death of individuals in defined populations</a:t>
            </a:r>
            <a:endParaRPr lang="en-US" dirty="0"/>
          </a:p>
          <a:p>
            <a:r>
              <a:rPr lang="en-US" dirty="0"/>
              <a:t>Quick definition:  population health practice.  </a:t>
            </a:r>
          </a:p>
          <a:p>
            <a:r>
              <a:rPr lang="en-US" dirty="0"/>
              <a:t>2  main settings:</a:t>
            </a:r>
          </a:p>
          <a:p>
            <a:pPr lvl="1"/>
            <a:r>
              <a:rPr lang="en-US" dirty="0"/>
              <a:t>Governmental public health</a:t>
            </a:r>
          </a:p>
          <a:p>
            <a:pPr lvl="1"/>
            <a:r>
              <a:rPr lang="en-US" dirty="0"/>
              <a:t>Health care management</a:t>
            </a:r>
          </a:p>
        </p:txBody>
      </p:sp>
      <p:sp>
        <p:nvSpPr>
          <p:cNvPr id="4" name="Date Placeholder 3"/>
          <p:cNvSpPr>
            <a:spLocks noGrp="1"/>
          </p:cNvSpPr>
          <p:nvPr>
            <p:ph type="dt" sz="half" idx="10"/>
          </p:nvPr>
        </p:nvSpPr>
        <p:spPr bwMode="auto">
          <a:xfrm>
            <a:off x="1981200" y="6384925"/>
            <a:ext cx="152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11CFDE-973F-4ABD-8E33-F53F70E52EFC}" type="datetime1">
              <a:rPr lang="en-US" smtClean="0"/>
              <a:pPr/>
              <a:t>12/9/2020</a:t>
            </a:fld>
            <a:endParaRPr lang="en-US" dirty="0"/>
          </a:p>
        </p:txBody>
      </p:sp>
      <p:sp>
        <p:nvSpPr>
          <p:cNvPr id="5" name="Slide Number Placeholder 4"/>
          <p:cNvSpPr>
            <a:spLocks noGrp="1"/>
          </p:cNvSpPr>
          <p:nvPr>
            <p:ph type="sldNum" sz="quarter" idx="12"/>
          </p:nvPr>
        </p:nvSpPr>
        <p:spPr bwMode="auto">
          <a:xfrm>
            <a:off x="7467600" y="6384925"/>
            <a:ext cx="1295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56AB63A3-EE60-48B4-91D6-039F992FB1F9}" type="slidenum">
              <a:rPr lang="en-US" smtClean="0"/>
              <a:pPr/>
              <a:t>4</a:t>
            </a:fld>
            <a:endParaRPr lang="en-US" dirty="0"/>
          </a:p>
        </p:txBody>
      </p:sp>
    </p:spTree>
    <p:extLst>
      <p:ext uri="{BB962C8B-B14F-4D97-AF65-F5344CB8AC3E}">
        <p14:creationId xmlns:p14="http://schemas.microsoft.com/office/powerpoint/2010/main" val="169791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PM training?</a:t>
            </a:r>
          </a:p>
        </p:txBody>
      </p:sp>
      <p:sp>
        <p:nvSpPr>
          <p:cNvPr id="3" name="Content Placeholder 2"/>
          <p:cNvSpPr>
            <a:spLocks noGrp="1"/>
          </p:cNvSpPr>
          <p:nvPr>
            <p:ph idx="1"/>
          </p:nvPr>
        </p:nvSpPr>
        <p:spPr>
          <a:xfrm>
            <a:off x="457200" y="903111"/>
            <a:ext cx="8229600" cy="4779156"/>
          </a:xfrm>
        </p:spPr>
        <p:txBody>
          <a:bodyPr/>
          <a:lstStyle/>
          <a:p>
            <a:r>
              <a:rPr lang="en-US" sz="2400" dirty="0"/>
              <a:t>2 years following one clinical year </a:t>
            </a:r>
          </a:p>
          <a:p>
            <a:pPr lvl="1"/>
            <a:r>
              <a:rPr lang="en-US" sz="2400" dirty="0"/>
              <a:t>MPH or equivalent degree</a:t>
            </a:r>
          </a:p>
          <a:p>
            <a:pPr lvl="1"/>
            <a:r>
              <a:rPr lang="en-US" sz="2400" dirty="0"/>
              <a:t>Required rotations (ACGME)</a:t>
            </a:r>
          </a:p>
          <a:p>
            <a:pPr lvl="2"/>
            <a:r>
              <a:rPr lang="en-US" dirty="0"/>
              <a:t>4m total in individual patient care</a:t>
            </a:r>
          </a:p>
          <a:p>
            <a:pPr lvl="2"/>
            <a:r>
              <a:rPr lang="en-US" dirty="0"/>
              <a:t>2m in </a:t>
            </a:r>
            <a:r>
              <a:rPr lang="en-US" b="1" dirty="0"/>
              <a:t>governmental public health</a:t>
            </a:r>
          </a:p>
          <a:p>
            <a:r>
              <a:rPr lang="en-US" sz="2400" dirty="0"/>
              <a:t>40+ competencies; 20+ milestones</a:t>
            </a:r>
          </a:p>
          <a:p>
            <a:r>
              <a:rPr lang="en-US" sz="2400" dirty="0"/>
              <a:t>At UNC, additional requirements</a:t>
            </a:r>
          </a:p>
          <a:p>
            <a:pPr lvl="1"/>
            <a:r>
              <a:rPr lang="en-US" sz="2400" dirty="0"/>
              <a:t>teaching</a:t>
            </a:r>
          </a:p>
          <a:p>
            <a:pPr lvl="1"/>
            <a:r>
              <a:rPr lang="en-US" sz="2400" dirty="0"/>
              <a:t>research</a:t>
            </a:r>
          </a:p>
          <a:p>
            <a:pPr lvl="1"/>
            <a:r>
              <a:rPr lang="en-US" sz="2400" dirty="0"/>
              <a:t>additional rotations specific to grant funding</a:t>
            </a:r>
          </a:p>
          <a:p>
            <a:pPr lvl="1"/>
            <a:r>
              <a:rPr lang="en-US" sz="2400" dirty="0"/>
              <a:t>electives</a:t>
            </a:r>
          </a:p>
          <a:p>
            <a:endParaRPr lang="en-US" dirty="0"/>
          </a:p>
        </p:txBody>
      </p:sp>
      <p:sp>
        <p:nvSpPr>
          <p:cNvPr id="4" name="Date Placeholder 3"/>
          <p:cNvSpPr>
            <a:spLocks noGrp="1"/>
          </p:cNvSpPr>
          <p:nvPr>
            <p:ph type="dt" sz="half" idx="10"/>
          </p:nvPr>
        </p:nvSpPr>
        <p:spPr bwMode="auto">
          <a:xfrm>
            <a:off x="1981200" y="6384925"/>
            <a:ext cx="152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11CFDE-973F-4ABD-8E33-F53F70E52EFC}" type="datetime1">
              <a:rPr lang="en-US" smtClean="0"/>
              <a:pPr/>
              <a:t>12/9/2020</a:t>
            </a:fld>
            <a:endParaRPr lang="en-US" dirty="0"/>
          </a:p>
        </p:txBody>
      </p:sp>
      <p:sp>
        <p:nvSpPr>
          <p:cNvPr id="5" name="Slide Number Placeholder 4"/>
          <p:cNvSpPr>
            <a:spLocks noGrp="1"/>
          </p:cNvSpPr>
          <p:nvPr>
            <p:ph type="sldNum" sz="quarter" idx="12"/>
          </p:nvPr>
        </p:nvSpPr>
        <p:spPr bwMode="auto">
          <a:xfrm>
            <a:off x="7467600" y="6384925"/>
            <a:ext cx="1295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56AB63A3-EE60-48B4-91D6-039F992FB1F9}" type="slidenum">
              <a:rPr lang="en-US" smtClean="0"/>
              <a:pPr/>
              <a:t>5</a:t>
            </a:fld>
            <a:endParaRPr lang="en-US" dirty="0"/>
          </a:p>
        </p:txBody>
      </p:sp>
    </p:spTree>
    <p:extLst>
      <p:ext uri="{BB962C8B-B14F-4D97-AF65-F5344CB8AC3E}">
        <p14:creationId xmlns:p14="http://schemas.microsoft.com/office/powerpoint/2010/main" val="215413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BD6D-8613-49C4-8355-10FABB9B1699}"/>
              </a:ext>
            </a:extLst>
          </p:cNvPr>
          <p:cNvSpPr>
            <a:spLocks noGrp="1"/>
          </p:cNvSpPr>
          <p:nvPr>
            <p:ph type="title"/>
          </p:nvPr>
        </p:nvSpPr>
        <p:spPr/>
        <p:txBody>
          <a:bodyPr/>
          <a:lstStyle/>
          <a:p>
            <a:r>
              <a:rPr lang="en-US" dirty="0"/>
              <a:t>Residency Mission</a:t>
            </a:r>
          </a:p>
        </p:txBody>
      </p:sp>
      <p:sp>
        <p:nvSpPr>
          <p:cNvPr id="3" name="Content Placeholder 2">
            <a:extLst>
              <a:ext uri="{FF2B5EF4-FFF2-40B4-BE49-F238E27FC236}">
                <a16:creationId xmlns:a16="http://schemas.microsoft.com/office/drawing/2014/main" id="{1DB012A8-8159-4691-8E94-8B5AB5020801}"/>
              </a:ext>
            </a:extLst>
          </p:cNvPr>
          <p:cNvSpPr>
            <a:spLocks noGrp="1"/>
          </p:cNvSpPr>
          <p:nvPr>
            <p:ph idx="1"/>
          </p:nvPr>
        </p:nvSpPr>
        <p:spPr>
          <a:xfrm>
            <a:off x="457200" y="914400"/>
            <a:ext cx="8229600" cy="4910667"/>
          </a:xfrm>
        </p:spPr>
        <p:txBody>
          <a:bodyPr/>
          <a:lstStyle/>
          <a:p>
            <a:pPr lvl="0"/>
            <a:r>
              <a:rPr lang="x-none" sz="2800" dirty="0"/>
              <a:t>increase the number of appropriately trained, board-certified preventive medicine physicians (total and underrepresented minority) in practice in North Carolina and the nation;</a:t>
            </a:r>
            <a:endParaRPr lang="en-US" sz="2800" dirty="0"/>
          </a:p>
          <a:p>
            <a:pPr lvl="0"/>
            <a:r>
              <a:rPr lang="x-none" sz="2800" dirty="0"/>
              <a:t>increase access to quality primary care and population health practice in North Carolina and the nation; and</a:t>
            </a:r>
            <a:endParaRPr lang="en-US" sz="2800" dirty="0"/>
          </a:p>
          <a:p>
            <a:pPr lvl="0"/>
            <a:r>
              <a:rPr lang="en-US" sz="2800" dirty="0"/>
              <a:t>improve the quality of the preventive medicine workforce by ensuring competency-based evaluations of residents and annual data-driven program improvement</a:t>
            </a:r>
          </a:p>
          <a:p>
            <a:endParaRPr lang="en-US" dirty="0"/>
          </a:p>
        </p:txBody>
      </p:sp>
    </p:spTree>
    <p:extLst>
      <p:ext uri="{BB962C8B-B14F-4D97-AF65-F5344CB8AC3E}">
        <p14:creationId xmlns:p14="http://schemas.microsoft.com/office/powerpoint/2010/main" val="179529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04B9-4ECB-4745-AE4D-51FCC4FD84FD}"/>
              </a:ext>
            </a:extLst>
          </p:cNvPr>
          <p:cNvSpPr>
            <a:spLocks noGrp="1"/>
          </p:cNvSpPr>
          <p:nvPr>
            <p:ph type="title"/>
          </p:nvPr>
        </p:nvSpPr>
        <p:spPr>
          <a:xfrm>
            <a:off x="457200" y="274638"/>
            <a:ext cx="8229600" cy="901095"/>
          </a:xfrm>
        </p:spPr>
        <p:txBody>
          <a:bodyPr/>
          <a:lstStyle/>
          <a:p>
            <a:r>
              <a:rPr lang="en-US" dirty="0"/>
              <a:t>Definitions</a:t>
            </a:r>
          </a:p>
        </p:txBody>
      </p:sp>
      <p:sp>
        <p:nvSpPr>
          <p:cNvPr id="3" name="Content Placeholder 2">
            <a:extLst>
              <a:ext uri="{FF2B5EF4-FFF2-40B4-BE49-F238E27FC236}">
                <a16:creationId xmlns:a16="http://schemas.microsoft.com/office/drawing/2014/main" id="{906FB039-7826-4CAB-A470-7FF143AB7AFF}"/>
              </a:ext>
            </a:extLst>
          </p:cNvPr>
          <p:cNvSpPr>
            <a:spLocks noGrp="1"/>
          </p:cNvSpPr>
          <p:nvPr>
            <p:ph idx="1"/>
          </p:nvPr>
        </p:nvSpPr>
        <p:spPr>
          <a:xfrm>
            <a:off x="457200" y="1286933"/>
            <a:ext cx="8229600" cy="4395334"/>
          </a:xfrm>
        </p:spPr>
        <p:txBody>
          <a:bodyPr/>
          <a:lstStyle/>
          <a:p>
            <a:r>
              <a:rPr lang="en-US" dirty="0"/>
              <a:t>Population health</a:t>
            </a:r>
          </a:p>
          <a:p>
            <a:pPr lvl="1">
              <a:buFont typeface="Courier New" panose="02070309020205020404" pitchFamily="49" charset="0"/>
              <a:buChar char="o"/>
            </a:pPr>
            <a:r>
              <a:rPr lang="en-US" sz="2200" dirty="0">
                <a:solidFill>
                  <a:srgbClr val="FF0000"/>
                </a:solidFill>
              </a:rPr>
              <a:t>health outcomes of a group of individuals and the distribution of defined outcomes within the group  (Donabedian, 1988)</a:t>
            </a:r>
            <a:endParaRPr lang="en-US" dirty="0"/>
          </a:p>
          <a:p>
            <a:r>
              <a:rPr lang="en-US" dirty="0"/>
              <a:t>Population health improvement/management</a:t>
            </a:r>
          </a:p>
          <a:p>
            <a:pPr marL="742950" lvl="0" indent="-285750">
              <a:buFont typeface="Courier New" panose="02070309020205020404" pitchFamily="49" charset="0"/>
              <a:buChar char="o"/>
            </a:pPr>
            <a:r>
              <a:rPr lang="en-US" sz="2000" dirty="0">
                <a:solidFill>
                  <a:srgbClr val="FF0000"/>
                </a:solidFill>
              </a:rPr>
              <a:t>collective systems and policies that affect health care quality, access, and outcomes for a defined population  (</a:t>
            </a:r>
            <a:r>
              <a:rPr lang="en-US" sz="2000" dirty="0" err="1">
                <a:solidFill>
                  <a:srgbClr val="FF0000"/>
                </a:solidFill>
              </a:rPr>
              <a:t>Meiris</a:t>
            </a:r>
            <a:r>
              <a:rPr lang="en-US" sz="2000" dirty="0">
                <a:solidFill>
                  <a:srgbClr val="FF0000"/>
                </a:solidFill>
              </a:rPr>
              <a:t>, 2008)</a:t>
            </a:r>
            <a:endParaRPr lang="en-US" dirty="0"/>
          </a:p>
          <a:p>
            <a:r>
              <a:rPr lang="en-US" dirty="0"/>
              <a:t>Population medicine</a:t>
            </a:r>
          </a:p>
          <a:p>
            <a:pPr marL="742950" lvl="0" indent="-285750">
              <a:buFont typeface="Courier New" panose="02070309020205020404" pitchFamily="49" charset="0"/>
              <a:buChar char="o"/>
            </a:pPr>
            <a:r>
              <a:rPr lang="en-US" sz="2000" dirty="0">
                <a:solidFill>
                  <a:srgbClr val="FF0000"/>
                </a:solidFill>
              </a:rPr>
              <a:t>design, delivery, coordination, and payment of high-quality health care services to manage the Triple Aim for a population, using the resources available within a health care system  (Lewis, 2014)</a:t>
            </a:r>
            <a:endParaRPr lang="en-US" sz="2000" dirty="0">
              <a:solidFill>
                <a:srgbClr val="767676">
                  <a:lumMod val="60000"/>
                  <a:lumOff val="40000"/>
                </a:srgbClr>
              </a:solidFill>
            </a:endParaRPr>
          </a:p>
          <a:p>
            <a:endParaRPr lang="en-US" dirty="0"/>
          </a:p>
        </p:txBody>
      </p:sp>
    </p:spTree>
    <p:extLst>
      <p:ext uri="{BB962C8B-B14F-4D97-AF65-F5344CB8AC3E}">
        <p14:creationId xmlns:p14="http://schemas.microsoft.com/office/powerpoint/2010/main" val="425781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8DCB1-AEE9-44CC-A920-BF9BFAF6A22A}"/>
              </a:ext>
            </a:extLst>
          </p:cNvPr>
          <p:cNvSpPr>
            <a:spLocks noGrp="1"/>
          </p:cNvSpPr>
          <p:nvPr>
            <p:ph idx="1"/>
          </p:nvPr>
        </p:nvSpPr>
        <p:spPr>
          <a:xfrm>
            <a:off x="355600" y="821268"/>
            <a:ext cx="8229600" cy="4082066"/>
          </a:xfrm>
        </p:spPr>
        <p:txBody>
          <a:bodyPr/>
          <a:lstStyle/>
          <a:p>
            <a:pPr marL="0" indent="0" algn="ctr">
              <a:buNone/>
            </a:pPr>
            <a:r>
              <a:rPr lang="en-US" sz="4400" dirty="0"/>
              <a:t>Why Medicaid as a Population Health Topic?</a:t>
            </a:r>
          </a:p>
          <a:p>
            <a:pPr marL="0" indent="0">
              <a:buNone/>
            </a:pPr>
            <a:endParaRPr lang="en-US" dirty="0"/>
          </a:p>
        </p:txBody>
      </p:sp>
    </p:spTree>
    <p:extLst>
      <p:ext uri="{BB962C8B-B14F-4D97-AF65-F5344CB8AC3E}">
        <p14:creationId xmlns:p14="http://schemas.microsoft.com/office/powerpoint/2010/main" val="230719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B12B-9DF7-40CE-9017-A9863C6E17A3}"/>
              </a:ext>
            </a:extLst>
          </p:cNvPr>
          <p:cNvSpPr>
            <a:spLocks noGrp="1"/>
          </p:cNvSpPr>
          <p:nvPr>
            <p:ph type="title"/>
          </p:nvPr>
        </p:nvSpPr>
        <p:spPr/>
        <p:txBody>
          <a:bodyPr/>
          <a:lstStyle/>
          <a:p>
            <a:r>
              <a:rPr lang="en-US" dirty="0"/>
              <a:t>NC Medicaid Agenda</a:t>
            </a:r>
          </a:p>
        </p:txBody>
      </p:sp>
      <p:sp>
        <p:nvSpPr>
          <p:cNvPr id="3" name="Content Placeholder 2">
            <a:extLst>
              <a:ext uri="{FF2B5EF4-FFF2-40B4-BE49-F238E27FC236}">
                <a16:creationId xmlns:a16="http://schemas.microsoft.com/office/drawing/2014/main" id="{5AB39A9A-3C65-4810-8B23-A37781637DD9}"/>
              </a:ext>
            </a:extLst>
          </p:cNvPr>
          <p:cNvSpPr>
            <a:spLocks noGrp="1"/>
          </p:cNvSpPr>
          <p:nvPr>
            <p:ph idx="1"/>
          </p:nvPr>
        </p:nvSpPr>
        <p:spPr>
          <a:xfrm>
            <a:off x="457200" y="1253067"/>
            <a:ext cx="8229600" cy="4429200"/>
          </a:xfrm>
        </p:spPr>
        <p:txBody>
          <a:bodyPr/>
          <a:lstStyle/>
          <a:p>
            <a:r>
              <a:rPr lang="en-US" dirty="0"/>
              <a:t>Pertinence to Primary Care Residents</a:t>
            </a:r>
          </a:p>
          <a:p>
            <a:r>
              <a:rPr lang="en-US" dirty="0" smtClean="0"/>
              <a:t>Medicaid &amp; Medicare </a:t>
            </a:r>
            <a:r>
              <a:rPr lang="en-US" dirty="0"/>
              <a:t>History</a:t>
            </a:r>
          </a:p>
          <a:p>
            <a:r>
              <a:rPr lang="en-US" dirty="0"/>
              <a:t>Medicaid in NC</a:t>
            </a:r>
          </a:p>
          <a:p>
            <a:pPr lvl="1"/>
            <a:r>
              <a:rPr lang="en-US" dirty="0"/>
              <a:t>Current </a:t>
            </a:r>
            <a:r>
              <a:rPr lang="en-US" dirty="0" smtClean="0"/>
              <a:t>state</a:t>
            </a:r>
            <a:endParaRPr lang="en-US" dirty="0"/>
          </a:p>
          <a:p>
            <a:pPr lvl="1"/>
            <a:r>
              <a:rPr lang="en-US" dirty="0"/>
              <a:t>Transformation </a:t>
            </a:r>
          </a:p>
          <a:p>
            <a:r>
              <a:rPr lang="en-US" dirty="0"/>
              <a:t>Take Home Points</a:t>
            </a:r>
          </a:p>
          <a:p>
            <a:endParaRPr lang="en-US" dirty="0"/>
          </a:p>
          <a:p>
            <a:endParaRPr lang="en-US" dirty="0"/>
          </a:p>
        </p:txBody>
      </p:sp>
    </p:spTree>
    <p:extLst>
      <p:ext uri="{BB962C8B-B14F-4D97-AF65-F5344CB8AC3E}">
        <p14:creationId xmlns:p14="http://schemas.microsoft.com/office/powerpoint/2010/main" val="1445382032"/>
      </p:ext>
    </p:extLst>
  </p:cSld>
  <p:clrMapOvr>
    <a:masterClrMapping/>
  </p:clrMapOvr>
</p:sld>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powerpointUNC4</Template>
  <TotalTime>4940</TotalTime>
  <Words>2480</Words>
  <Application>Microsoft Office PowerPoint</Application>
  <PresentationFormat>On-screen Show (4:3)</PresentationFormat>
  <Paragraphs>259</Paragraphs>
  <Slides>38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Britannic Bold</vt:lpstr>
      <vt:lpstr>Calibri</vt:lpstr>
      <vt:lpstr>Courier New</vt:lpstr>
      <vt:lpstr>ヒラギノ角ゴ Pro W3</vt:lpstr>
      <vt:lpstr>powerpointUNC4</vt:lpstr>
      <vt:lpstr>PowerPoint Presentation</vt:lpstr>
      <vt:lpstr>Welcome to  POPTOPs</vt:lpstr>
      <vt:lpstr>PowerPoint Presentation</vt:lpstr>
      <vt:lpstr>What is Preventive Medicine?</vt:lpstr>
      <vt:lpstr>What is PM training?</vt:lpstr>
      <vt:lpstr>Residency Mission</vt:lpstr>
      <vt:lpstr>Definitions</vt:lpstr>
      <vt:lpstr>PowerPoint Presentation</vt:lpstr>
      <vt:lpstr>NC Medicaid Agenda</vt:lpstr>
      <vt:lpstr>Why should you as a resident care about Medicaid </vt:lpstr>
      <vt:lpstr>PowerPoint Presentation</vt:lpstr>
      <vt:lpstr>History of Medicaid and Medicare</vt:lpstr>
      <vt:lpstr>50+ Years of Medicaid</vt:lpstr>
      <vt:lpstr>Contrasting Medicaid and Medicare  </vt:lpstr>
      <vt:lpstr>Medicaid in NC- Who is Eligible?</vt:lpstr>
      <vt:lpstr>A Note on Medicaid Expansion</vt:lpstr>
      <vt:lpstr>Medicaid: The Move to Transform</vt:lpstr>
      <vt:lpstr>PowerPoint Presentation</vt:lpstr>
      <vt:lpstr>Managed Care in the US</vt:lpstr>
      <vt:lpstr>NC Medicaid Current State </vt:lpstr>
      <vt:lpstr>NC Medicaid –Transformation Background</vt:lpstr>
      <vt:lpstr>NC Medicaid</vt:lpstr>
      <vt:lpstr>NC Medicaid</vt:lpstr>
      <vt:lpstr>NC Medicaid- And the Winners Are…</vt:lpstr>
      <vt:lpstr>NC Medicaid Regions</vt:lpstr>
      <vt:lpstr>NC Medicaid Transformation Vision</vt:lpstr>
      <vt:lpstr>NC Medicaid Waiver Highlights</vt:lpstr>
      <vt:lpstr>NC Medicaid Waiver Highlights</vt:lpstr>
      <vt:lpstr>Beneficiaries</vt:lpstr>
      <vt:lpstr>Beneficiaries</vt:lpstr>
      <vt:lpstr>Providers</vt:lpstr>
      <vt:lpstr>Providers</vt:lpstr>
      <vt:lpstr>Providers</vt:lpstr>
      <vt:lpstr>Providers</vt:lpstr>
      <vt:lpstr>Take Home Points</vt:lpstr>
      <vt:lpstr>Resources</vt:lpstr>
      <vt:lpstr>Acknowledgements</vt:lpstr>
      <vt:lpstr>Thank You!</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Morgenlander</dc:creator>
  <cp:lastModifiedBy>Miller, Randall</cp:lastModifiedBy>
  <cp:revision>126</cp:revision>
  <dcterms:created xsi:type="dcterms:W3CDTF">2018-04-05T02:54:23Z</dcterms:created>
  <dcterms:modified xsi:type="dcterms:W3CDTF">2020-12-09T22:34:45Z</dcterms:modified>
</cp:coreProperties>
</file>