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6.xml" ContentType="application/vnd.openxmlformats-officedocument.presentationml.tags+xml"/>
  <Override PartName="/ppt/tags/tag67.xml" ContentType="application/vnd.openxmlformats-officedocument.presentationml.tags+xml"/>
  <Override PartName="/ppt/notesSlides/notesSlide3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Lst>
  <p:notesMasterIdLst>
    <p:notesMasterId r:id="rId46"/>
  </p:notesMasterIdLst>
  <p:handoutMasterIdLst>
    <p:handoutMasterId r:id="rId47"/>
  </p:handoutMasterIdLst>
  <p:sldIdLst>
    <p:sldId id="256" r:id="rId3"/>
    <p:sldId id="258" r:id="rId4"/>
    <p:sldId id="263" r:id="rId5"/>
    <p:sldId id="308" r:id="rId6"/>
    <p:sldId id="314" r:id="rId7"/>
    <p:sldId id="339" r:id="rId8"/>
    <p:sldId id="262" r:id="rId9"/>
    <p:sldId id="346" r:id="rId10"/>
    <p:sldId id="298" r:id="rId11"/>
    <p:sldId id="310" r:id="rId12"/>
    <p:sldId id="312" r:id="rId13"/>
    <p:sldId id="309" r:id="rId14"/>
    <p:sldId id="311" r:id="rId15"/>
    <p:sldId id="313" r:id="rId16"/>
    <p:sldId id="321" r:id="rId17"/>
    <p:sldId id="332" r:id="rId18"/>
    <p:sldId id="338" r:id="rId19"/>
    <p:sldId id="333" r:id="rId20"/>
    <p:sldId id="316" r:id="rId21"/>
    <p:sldId id="317" r:id="rId22"/>
    <p:sldId id="335" r:id="rId23"/>
    <p:sldId id="318" r:id="rId24"/>
    <p:sldId id="319" r:id="rId25"/>
    <p:sldId id="323" r:id="rId26"/>
    <p:sldId id="324" r:id="rId27"/>
    <p:sldId id="336" r:id="rId28"/>
    <p:sldId id="337" r:id="rId29"/>
    <p:sldId id="325" r:id="rId30"/>
    <p:sldId id="326" r:id="rId31"/>
    <p:sldId id="327" r:id="rId32"/>
    <p:sldId id="341" r:id="rId33"/>
    <p:sldId id="340" r:id="rId34"/>
    <p:sldId id="328" r:id="rId35"/>
    <p:sldId id="343" r:id="rId36"/>
    <p:sldId id="329" r:id="rId37"/>
    <p:sldId id="330" r:id="rId38"/>
    <p:sldId id="344" r:id="rId39"/>
    <p:sldId id="345" r:id="rId40"/>
    <p:sldId id="331" r:id="rId41"/>
    <p:sldId id="294" r:id="rId42"/>
    <p:sldId id="295" r:id="rId43"/>
    <p:sldId id="301" r:id="rId44"/>
    <p:sldId id="302" r:id="rId45"/>
  </p:sldIdLst>
  <p:sldSz cx="12192000" cy="6858000"/>
  <p:notesSz cx="7010400" cy="92964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36E65105-0277-489B-BAE0-D0948A930C1F}">
          <p14:sldIdLst>
            <p14:sldId id="256"/>
            <p14:sldId id="258"/>
            <p14:sldId id="263"/>
            <p14:sldId id="308"/>
            <p14:sldId id="314"/>
            <p14:sldId id="339"/>
            <p14:sldId id="262"/>
            <p14:sldId id="346"/>
            <p14:sldId id="298"/>
            <p14:sldId id="310"/>
            <p14:sldId id="312"/>
            <p14:sldId id="309"/>
            <p14:sldId id="311"/>
            <p14:sldId id="313"/>
            <p14:sldId id="321"/>
            <p14:sldId id="332"/>
            <p14:sldId id="338"/>
            <p14:sldId id="333"/>
            <p14:sldId id="316"/>
            <p14:sldId id="317"/>
            <p14:sldId id="335"/>
            <p14:sldId id="318"/>
            <p14:sldId id="319"/>
            <p14:sldId id="323"/>
            <p14:sldId id="324"/>
            <p14:sldId id="336"/>
            <p14:sldId id="337"/>
            <p14:sldId id="325"/>
            <p14:sldId id="326"/>
            <p14:sldId id="327"/>
            <p14:sldId id="341"/>
            <p14:sldId id="340"/>
            <p14:sldId id="328"/>
            <p14:sldId id="343"/>
            <p14:sldId id="329"/>
            <p14:sldId id="330"/>
            <p14:sldId id="344"/>
            <p14:sldId id="345"/>
          </p14:sldIdLst>
        </p14:section>
        <p14:section name="Submitting Your Budget for Review" id="{469F6394-90B9-4168-B19E-14594DF54151}">
          <p14:sldIdLst>
            <p14:sldId id="331"/>
            <p14:sldId id="294"/>
            <p14:sldId id="295"/>
          </p14:sldIdLst>
        </p14:section>
        <p14:section name="Closing" id="{919D8B4D-54EA-4940-860F-6358DB275D15}">
          <p14:sldIdLst>
            <p14:sldId id="301"/>
            <p14:sldId id="30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Ellison" initials="EE"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CC"/>
    <a:srgbClr val="7784FD"/>
    <a:srgbClr val="7A7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930" autoAdjust="0"/>
  </p:normalViewPr>
  <p:slideViewPr>
    <p:cSldViewPr snapToGrid="0">
      <p:cViewPr varScale="1">
        <p:scale>
          <a:sx n="99" d="100"/>
          <a:sy n="99" d="100"/>
        </p:scale>
        <p:origin x="972"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AD7F4B-C517-4943-BF2C-C3A8D47A9A32}"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C89A7D6D-0F19-4A84-85F2-800FC5CB91CF}">
      <dgm:prSet phldrT="[Text]"/>
      <dgm:spPr/>
      <dgm:t>
        <a:bodyPr/>
        <a:lstStyle/>
        <a:p>
          <a:r>
            <a:rPr lang="en-US" dirty="0" smtClean="0"/>
            <a:t>Dec 13 – Jan 11</a:t>
          </a:r>
          <a:endParaRPr lang="en-US" dirty="0"/>
        </a:p>
      </dgm:t>
    </dgm:pt>
    <dgm:pt modelId="{AC94E5B6-CA5B-4218-8D61-DE0BA630EEA4}" type="parTrans" cxnId="{24708AD0-AF2B-4D2D-A1D7-7DB5CC3F87B1}">
      <dgm:prSet/>
      <dgm:spPr/>
      <dgm:t>
        <a:bodyPr/>
        <a:lstStyle/>
        <a:p>
          <a:endParaRPr lang="en-US"/>
        </a:p>
      </dgm:t>
    </dgm:pt>
    <dgm:pt modelId="{F34A3480-A61C-44DC-B6FA-A6AE2D2BBBDA}" type="sibTrans" cxnId="{24708AD0-AF2B-4D2D-A1D7-7DB5CC3F87B1}">
      <dgm:prSet/>
      <dgm:spPr/>
      <dgm:t>
        <a:bodyPr/>
        <a:lstStyle/>
        <a:p>
          <a:endParaRPr lang="en-US"/>
        </a:p>
      </dgm:t>
    </dgm:pt>
    <dgm:pt modelId="{95EE3865-C2FB-4BD0-B2E4-777A9A2F6998}">
      <dgm:prSet phldrT="[Text]"/>
      <dgm:spPr/>
      <dgm:t>
        <a:bodyPr/>
        <a:lstStyle/>
        <a:p>
          <a:r>
            <a:rPr lang="en-US" dirty="0" smtClean="0"/>
            <a:t>Departments to complete Faculty Roster Budgets (FRB)</a:t>
          </a:r>
          <a:endParaRPr lang="en-US" dirty="0"/>
        </a:p>
      </dgm:t>
    </dgm:pt>
    <dgm:pt modelId="{C2697DEC-E250-43C8-8577-31A5F55275D1}" type="parTrans" cxnId="{2BC19454-60F0-4115-AFC6-0BC7BB1F33B7}">
      <dgm:prSet/>
      <dgm:spPr/>
      <dgm:t>
        <a:bodyPr/>
        <a:lstStyle/>
        <a:p>
          <a:endParaRPr lang="en-US"/>
        </a:p>
      </dgm:t>
    </dgm:pt>
    <dgm:pt modelId="{EB69BF76-912C-4E38-A369-F3F104E479D0}" type="sibTrans" cxnId="{2BC19454-60F0-4115-AFC6-0BC7BB1F33B7}">
      <dgm:prSet/>
      <dgm:spPr/>
      <dgm:t>
        <a:bodyPr/>
        <a:lstStyle/>
        <a:p>
          <a:endParaRPr lang="en-US"/>
        </a:p>
      </dgm:t>
    </dgm:pt>
    <dgm:pt modelId="{072F1107-A7ED-45A2-8718-843B422BB0AF}">
      <dgm:prSet phldrT="[Text]"/>
      <dgm:spPr/>
      <dgm:t>
        <a:bodyPr/>
        <a:lstStyle/>
        <a:p>
          <a:r>
            <a:rPr lang="en-US" dirty="0" smtClean="0"/>
            <a:t>Jan 17-23</a:t>
          </a:r>
          <a:endParaRPr lang="en-US" dirty="0"/>
        </a:p>
      </dgm:t>
    </dgm:pt>
    <dgm:pt modelId="{B14B4CF7-D91A-4F0C-B088-0D82143AC525}" type="parTrans" cxnId="{972D9CC7-20B1-40A9-8A38-DA0D683F480C}">
      <dgm:prSet/>
      <dgm:spPr/>
      <dgm:t>
        <a:bodyPr/>
        <a:lstStyle/>
        <a:p>
          <a:endParaRPr lang="en-US"/>
        </a:p>
      </dgm:t>
    </dgm:pt>
    <dgm:pt modelId="{7C277337-C7EF-4280-BB9D-8ADD8D42D575}" type="sibTrans" cxnId="{972D9CC7-20B1-40A9-8A38-DA0D683F480C}">
      <dgm:prSet/>
      <dgm:spPr/>
      <dgm:t>
        <a:bodyPr/>
        <a:lstStyle/>
        <a:p>
          <a:endParaRPr lang="en-US"/>
        </a:p>
      </dgm:t>
    </dgm:pt>
    <dgm:pt modelId="{62A0F645-559F-4005-85D6-7780E2F06155}">
      <dgm:prSet phldrT="[Text]"/>
      <dgm:spPr/>
      <dgm:t>
        <a:bodyPr/>
        <a:lstStyle/>
        <a:p>
          <a:r>
            <a:rPr lang="en-US" dirty="0" smtClean="0"/>
            <a:t>Strata training for SOM Clinical Departments</a:t>
          </a:r>
          <a:endParaRPr lang="en-US" dirty="0"/>
        </a:p>
      </dgm:t>
    </dgm:pt>
    <dgm:pt modelId="{4833B563-162C-4EEB-A62D-8450023915D5}" type="parTrans" cxnId="{5B284828-832E-4D49-8175-48D63CE0F99C}">
      <dgm:prSet/>
      <dgm:spPr/>
      <dgm:t>
        <a:bodyPr/>
        <a:lstStyle/>
        <a:p>
          <a:endParaRPr lang="en-US"/>
        </a:p>
      </dgm:t>
    </dgm:pt>
    <dgm:pt modelId="{092C2FB9-4E5E-4C15-8EB8-61A4E3809F19}" type="sibTrans" cxnId="{5B284828-832E-4D49-8175-48D63CE0F99C}">
      <dgm:prSet/>
      <dgm:spPr/>
      <dgm:t>
        <a:bodyPr/>
        <a:lstStyle/>
        <a:p>
          <a:endParaRPr lang="en-US"/>
        </a:p>
      </dgm:t>
    </dgm:pt>
    <dgm:pt modelId="{EFB4D6B0-0F27-42BF-946B-93EAF0DE3945}">
      <dgm:prSet phldrT="[Text]"/>
      <dgm:spPr/>
      <dgm:t>
        <a:bodyPr/>
        <a:lstStyle/>
        <a:p>
          <a:r>
            <a:rPr lang="en-US" dirty="0" smtClean="0"/>
            <a:t>Jan 25</a:t>
          </a:r>
          <a:endParaRPr lang="en-US" dirty="0"/>
        </a:p>
      </dgm:t>
    </dgm:pt>
    <dgm:pt modelId="{FEA170A8-009F-45CF-B8FA-61A218C97A78}" type="parTrans" cxnId="{2C7D9529-4ABB-4B17-A618-475C266A5675}">
      <dgm:prSet/>
      <dgm:spPr/>
      <dgm:t>
        <a:bodyPr/>
        <a:lstStyle/>
        <a:p>
          <a:endParaRPr lang="en-US"/>
        </a:p>
      </dgm:t>
    </dgm:pt>
    <dgm:pt modelId="{E6A22E0B-023E-44C0-ACD2-C54930477992}" type="sibTrans" cxnId="{2C7D9529-4ABB-4B17-A618-475C266A5675}">
      <dgm:prSet/>
      <dgm:spPr/>
      <dgm:t>
        <a:bodyPr/>
        <a:lstStyle/>
        <a:p>
          <a:endParaRPr lang="en-US"/>
        </a:p>
      </dgm:t>
    </dgm:pt>
    <dgm:pt modelId="{15B6A875-522C-4E42-A51C-8C50509596AD}">
      <dgm:prSet phldrT="[Text]"/>
      <dgm:spPr/>
      <dgm:t>
        <a:bodyPr/>
        <a:lstStyle/>
        <a:p>
          <a:r>
            <a:rPr lang="en-US" dirty="0" smtClean="0"/>
            <a:t>Strata go-live date for SOM Clinical Departments</a:t>
          </a:r>
          <a:endParaRPr lang="en-US" dirty="0"/>
        </a:p>
      </dgm:t>
    </dgm:pt>
    <dgm:pt modelId="{EF3EB243-6791-4364-9FFB-71A61421BB59}" type="parTrans" cxnId="{1E923660-EB98-4A6D-A6E6-974729BF50FE}">
      <dgm:prSet/>
      <dgm:spPr/>
      <dgm:t>
        <a:bodyPr/>
        <a:lstStyle/>
        <a:p>
          <a:endParaRPr lang="en-US"/>
        </a:p>
      </dgm:t>
    </dgm:pt>
    <dgm:pt modelId="{DB64D20B-2A04-45B8-92D1-5D030A3D4EF6}" type="sibTrans" cxnId="{1E923660-EB98-4A6D-A6E6-974729BF50FE}">
      <dgm:prSet/>
      <dgm:spPr/>
      <dgm:t>
        <a:bodyPr/>
        <a:lstStyle/>
        <a:p>
          <a:endParaRPr lang="en-US"/>
        </a:p>
      </dgm:t>
    </dgm:pt>
    <dgm:pt modelId="{B0B75C5E-6FF1-4360-9097-CC493A5C169D}">
      <dgm:prSet/>
      <dgm:spPr/>
      <dgm:t>
        <a:bodyPr/>
        <a:lstStyle/>
        <a:p>
          <a:r>
            <a:rPr lang="en-US" dirty="0" smtClean="0"/>
            <a:t>Feb 22</a:t>
          </a:r>
          <a:endParaRPr lang="en-US" dirty="0"/>
        </a:p>
      </dgm:t>
    </dgm:pt>
    <dgm:pt modelId="{4D631FE5-0BF8-402F-AC0A-2116A8187C17}" type="parTrans" cxnId="{A4C69063-81B8-4522-AC52-74D0BEBC23DF}">
      <dgm:prSet/>
      <dgm:spPr/>
      <dgm:t>
        <a:bodyPr/>
        <a:lstStyle/>
        <a:p>
          <a:endParaRPr lang="en-US"/>
        </a:p>
      </dgm:t>
    </dgm:pt>
    <dgm:pt modelId="{76DD527E-8D79-4F62-8047-2F12F71B08ED}" type="sibTrans" cxnId="{A4C69063-81B8-4522-AC52-74D0BEBC23DF}">
      <dgm:prSet/>
      <dgm:spPr/>
      <dgm:t>
        <a:bodyPr/>
        <a:lstStyle/>
        <a:p>
          <a:endParaRPr lang="en-US"/>
        </a:p>
      </dgm:t>
    </dgm:pt>
    <dgm:pt modelId="{2168B827-FB9C-4AC9-83EC-CBDBC8BA4A75}">
      <dgm:prSet/>
      <dgm:spPr/>
      <dgm:t>
        <a:bodyPr/>
        <a:lstStyle/>
        <a:p>
          <a:r>
            <a:rPr lang="en-US" dirty="0" smtClean="0"/>
            <a:t>ALL funds budgets due</a:t>
          </a:r>
          <a:endParaRPr lang="en-US" dirty="0"/>
        </a:p>
      </dgm:t>
    </dgm:pt>
    <dgm:pt modelId="{71A7E304-2C98-430B-A290-2FF02227C71B}" type="parTrans" cxnId="{F6426F6B-53E9-4891-AC26-2C73397FA621}">
      <dgm:prSet/>
      <dgm:spPr/>
      <dgm:t>
        <a:bodyPr/>
        <a:lstStyle/>
        <a:p>
          <a:endParaRPr lang="en-US"/>
        </a:p>
      </dgm:t>
    </dgm:pt>
    <dgm:pt modelId="{ED071CE1-23CB-4163-9AEE-6F7C03EF6549}" type="sibTrans" cxnId="{F6426F6B-53E9-4891-AC26-2C73397FA621}">
      <dgm:prSet/>
      <dgm:spPr/>
      <dgm:t>
        <a:bodyPr/>
        <a:lstStyle/>
        <a:p>
          <a:endParaRPr lang="en-US"/>
        </a:p>
      </dgm:t>
    </dgm:pt>
    <dgm:pt modelId="{2A627747-B778-4D3E-8E29-47775C095C24}">
      <dgm:prSet/>
      <dgm:spPr/>
      <dgm:t>
        <a:bodyPr/>
        <a:lstStyle/>
        <a:p>
          <a:r>
            <a:rPr lang="en-US" dirty="0" smtClean="0"/>
            <a:t>Feb 13-15</a:t>
          </a:r>
          <a:endParaRPr lang="en-US" dirty="0"/>
        </a:p>
      </dgm:t>
    </dgm:pt>
    <dgm:pt modelId="{253DCFE4-3032-45FA-A23A-70CE2B86B1C8}" type="parTrans" cxnId="{7CB6DE4A-B720-4511-8F49-401DBA94DEF2}">
      <dgm:prSet/>
      <dgm:spPr/>
      <dgm:t>
        <a:bodyPr/>
        <a:lstStyle/>
        <a:p>
          <a:endParaRPr lang="en-US"/>
        </a:p>
      </dgm:t>
    </dgm:pt>
    <dgm:pt modelId="{F71B7F1C-3399-49E7-A733-6505AF1F367B}" type="sibTrans" cxnId="{7CB6DE4A-B720-4511-8F49-401DBA94DEF2}">
      <dgm:prSet/>
      <dgm:spPr/>
      <dgm:t>
        <a:bodyPr/>
        <a:lstStyle/>
        <a:p>
          <a:endParaRPr lang="en-US"/>
        </a:p>
      </dgm:t>
    </dgm:pt>
    <dgm:pt modelId="{9355C7D1-B279-4657-823C-4572C515D06F}">
      <dgm:prSet/>
      <dgm:spPr/>
      <dgm:t>
        <a:bodyPr/>
        <a:lstStyle/>
        <a:p>
          <a:r>
            <a:rPr lang="en-US" dirty="0" smtClean="0"/>
            <a:t>FRB opens back up for additional department input</a:t>
          </a:r>
          <a:endParaRPr lang="en-US" dirty="0"/>
        </a:p>
      </dgm:t>
    </dgm:pt>
    <dgm:pt modelId="{463E19F4-6592-45E9-910C-D01725C2A9D4}" type="parTrans" cxnId="{7AD908C7-EBBB-4C56-8EB5-AB5E9A16CC4C}">
      <dgm:prSet/>
      <dgm:spPr/>
      <dgm:t>
        <a:bodyPr/>
        <a:lstStyle/>
        <a:p>
          <a:endParaRPr lang="en-US"/>
        </a:p>
      </dgm:t>
    </dgm:pt>
    <dgm:pt modelId="{58D8B44F-20C8-4DC3-B95C-D0FC42CF029B}" type="sibTrans" cxnId="{7AD908C7-EBBB-4C56-8EB5-AB5E9A16CC4C}">
      <dgm:prSet/>
      <dgm:spPr/>
      <dgm:t>
        <a:bodyPr/>
        <a:lstStyle/>
        <a:p>
          <a:endParaRPr lang="en-US"/>
        </a:p>
      </dgm:t>
    </dgm:pt>
    <dgm:pt modelId="{0599F4FB-8B4B-4CB8-BC82-CF52F7C81865}">
      <dgm:prSet phldrT="[Text]"/>
      <dgm:spPr/>
      <dgm:t>
        <a:bodyPr/>
        <a:lstStyle/>
        <a:p>
          <a:r>
            <a:rPr lang="en-US" smtClean="0"/>
            <a:t>Mar 11-22</a:t>
          </a:r>
          <a:endParaRPr lang="en-US" dirty="0"/>
        </a:p>
      </dgm:t>
    </dgm:pt>
    <dgm:pt modelId="{D73C45CD-3F60-4F27-B974-9289D99529F6}" type="parTrans" cxnId="{2372CF19-5FDF-416A-A2FC-4E4418803755}">
      <dgm:prSet/>
      <dgm:spPr/>
      <dgm:t>
        <a:bodyPr/>
        <a:lstStyle/>
        <a:p>
          <a:endParaRPr lang="en-US"/>
        </a:p>
      </dgm:t>
    </dgm:pt>
    <dgm:pt modelId="{AB12C63E-B6B7-45BF-AF44-AE677E0545A1}" type="sibTrans" cxnId="{2372CF19-5FDF-416A-A2FC-4E4418803755}">
      <dgm:prSet/>
      <dgm:spPr/>
      <dgm:t>
        <a:bodyPr/>
        <a:lstStyle/>
        <a:p>
          <a:endParaRPr lang="en-US"/>
        </a:p>
      </dgm:t>
    </dgm:pt>
    <dgm:pt modelId="{07A51D0E-9913-46A3-8B8A-132B4C748C86}">
      <dgm:prSet/>
      <dgm:spPr/>
      <dgm:t>
        <a:bodyPr/>
        <a:lstStyle/>
        <a:p>
          <a:r>
            <a:rPr lang="en-US" dirty="0" smtClean="0"/>
            <a:t>Clinical department ALL funds budget meetings</a:t>
          </a:r>
          <a:endParaRPr lang="en-US" dirty="0"/>
        </a:p>
      </dgm:t>
    </dgm:pt>
    <dgm:pt modelId="{8E3B637B-0C57-40E1-AC98-826C444548AB}" type="parTrans" cxnId="{A5A124EE-21C7-4A9F-B2F2-33D345B6746B}">
      <dgm:prSet/>
      <dgm:spPr/>
      <dgm:t>
        <a:bodyPr/>
        <a:lstStyle/>
        <a:p>
          <a:endParaRPr lang="en-US"/>
        </a:p>
      </dgm:t>
    </dgm:pt>
    <dgm:pt modelId="{9178566D-A998-4B65-A744-C0588D0A8A66}" type="sibTrans" cxnId="{A5A124EE-21C7-4A9F-B2F2-33D345B6746B}">
      <dgm:prSet/>
      <dgm:spPr/>
      <dgm:t>
        <a:bodyPr/>
        <a:lstStyle/>
        <a:p>
          <a:endParaRPr lang="en-US"/>
        </a:p>
      </dgm:t>
    </dgm:pt>
    <dgm:pt modelId="{FDCC2068-030D-4288-BA09-DB34AD040B61}">
      <dgm:prSet/>
      <dgm:spPr/>
      <dgm:t>
        <a:bodyPr/>
        <a:lstStyle/>
        <a:p>
          <a:r>
            <a:rPr lang="en-US" b="1" dirty="0" smtClean="0"/>
            <a:t>DUE BY </a:t>
          </a:r>
          <a:r>
            <a:rPr lang="en-US" b="1" u="sng" dirty="0" smtClean="0"/>
            <a:t>NOON </a:t>
          </a:r>
          <a:r>
            <a:rPr lang="en-US" b="1" dirty="0" smtClean="0"/>
            <a:t>ON FRIDAY, FEB 15</a:t>
          </a:r>
          <a:endParaRPr lang="en-US" b="1" dirty="0"/>
        </a:p>
      </dgm:t>
    </dgm:pt>
    <dgm:pt modelId="{AD3E9C15-5CC0-4B8F-A189-FE2A34ABC03C}" type="parTrans" cxnId="{21A84411-2554-47DA-AFA5-76636B1F9996}">
      <dgm:prSet/>
      <dgm:spPr/>
      <dgm:t>
        <a:bodyPr/>
        <a:lstStyle/>
        <a:p>
          <a:endParaRPr lang="en-US"/>
        </a:p>
      </dgm:t>
    </dgm:pt>
    <dgm:pt modelId="{478B52C9-218B-4C61-84F4-180688AB11BF}" type="sibTrans" cxnId="{21A84411-2554-47DA-AFA5-76636B1F9996}">
      <dgm:prSet/>
      <dgm:spPr/>
      <dgm:t>
        <a:bodyPr/>
        <a:lstStyle/>
        <a:p>
          <a:endParaRPr lang="en-US"/>
        </a:p>
      </dgm:t>
    </dgm:pt>
    <dgm:pt modelId="{D5DBE293-AC9C-47C7-A482-5C33E185FC18}">
      <dgm:prSet phldrT="[Text]"/>
      <dgm:spPr/>
      <dgm:t>
        <a:bodyPr/>
        <a:lstStyle/>
        <a:p>
          <a:r>
            <a:rPr lang="en-US" b="1" dirty="0" smtClean="0"/>
            <a:t>DUE BY COB ON FRIDAY, JAN 11</a:t>
          </a:r>
          <a:endParaRPr lang="en-US" b="1" dirty="0"/>
        </a:p>
      </dgm:t>
    </dgm:pt>
    <dgm:pt modelId="{ABAA6F7D-F04D-4AF2-AAFC-47926265A153}" type="parTrans" cxnId="{B0C96AB0-33D2-4453-B7FE-1BE045175C63}">
      <dgm:prSet/>
      <dgm:spPr/>
      <dgm:t>
        <a:bodyPr/>
        <a:lstStyle/>
        <a:p>
          <a:endParaRPr lang="en-US"/>
        </a:p>
      </dgm:t>
    </dgm:pt>
    <dgm:pt modelId="{0A0CD7BA-459E-4423-AE60-B52B5DD25DF7}" type="sibTrans" cxnId="{B0C96AB0-33D2-4453-B7FE-1BE045175C63}">
      <dgm:prSet/>
      <dgm:spPr/>
      <dgm:t>
        <a:bodyPr/>
        <a:lstStyle/>
        <a:p>
          <a:endParaRPr lang="en-US"/>
        </a:p>
      </dgm:t>
    </dgm:pt>
    <dgm:pt modelId="{41F03B86-D5A5-4F02-B273-51D17DABBB84}">
      <dgm:prSet phldrT="[Text]"/>
      <dgm:spPr/>
      <dgm:t>
        <a:bodyPr/>
        <a:lstStyle/>
        <a:p>
          <a:r>
            <a:rPr lang="en-US" dirty="0" smtClean="0"/>
            <a:t>System is live, but input should not start until 25</a:t>
          </a:r>
          <a:r>
            <a:rPr lang="en-US" baseline="30000" dirty="0" smtClean="0"/>
            <a:t>th</a:t>
          </a:r>
          <a:r>
            <a:rPr lang="en-US" dirty="0" smtClean="0"/>
            <a:t> (updates are still being made)</a:t>
          </a:r>
          <a:endParaRPr lang="en-US" dirty="0"/>
        </a:p>
      </dgm:t>
    </dgm:pt>
    <dgm:pt modelId="{2DB0BD44-C01B-4E2D-8AD1-2E7DFBD4BB16}" type="parTrans" cxnId="{C7B234C4-17E3-42E4-9BC9-EC0ADB16E8A5}">
      <dgm:prSet/>
      <dgm:spPr/>
      <dgm:t>
        <a:bodyPr/>
        <a:lstStyle/>
        <a:p>
          <a:endParaRPr lang="en-US"/>
        </a:p>
      </dgm:t>
    </dgm:pt>
    <dgm:pt modelId="{BA3B4028-67D8-40C8-9F40-675859229A89}" type="sibTrans" cxnId="{C7B234C4-17E3-42E4-9BC9-EC0ADB16E8A5}">
      <dgm:prSet/>
      <dgm:spPr/>
      <dgm:t>
        <a:bodyPr/>
        <a:lstStyle/>
        <a:p>
          <a:endParaRPr lang="en-US"/>
        </a:p>
      </dgm:t>
    </dgm:pt>
    <dgm:pt modelId="{38F55280-87FF-4734-8AEB-8FF9E3033FDA}" type="pres">
      <dgm:prSet presAssocID="{56AD7F4B-C517-4943-BF2C-C3A8D47A9A32}" presName="linearFlow" presStyleCnt="0">
        <dgm:presLayoutVars>
          <dgm:dir/>
          <dgm:animLvl val="lvl"/>
          <dgm:resizeHandles val="exact"/>
        </dgm:presLayoutVars>
      </dgm:prSet>
      <dgm:spPr/>
      <dgm:t>
        <a:bodyPr/>
        <a:lstStyle/>
        <a:p>
          <a:endParaRPr lang="en-US"/>
        </a:p>
      </dgm:t>
    </dgm:pt>
    <dgm:pt modelId="{A4DB3352-D37E-45EC-B356-EF55A214743F}" type="pres">
      <dgm:prSet presAssocID="{C89A7D6D-0F19-4A84-85F2-800FC5CB91CF}" presName="composite" presStyleCnt="0"/>
      <dgm:spPr/>
    </dgm:pt>
    <dgm:pt modelId="{5492B0C3-66C5-487D-8B78-F3D85CA85800}" type="pres">
      <dgm:prSet presAssocID="{C89A7D6D-0F19-4A84-85F2-800FC5CB91CF}" presName="parTx" presStyleLbl="node1" presStyleIdx="0" presStyleCnt="6">
        <dgm:presLayoutVars>
          <dgm:chMax val="0"/>
          <dgm:chPref val="0"/>
          <dgm:bulletEnabled val="1"/>
        </dgm:presLayoutVars>
      </dgm:prSet>
      <dgm:spPr/>
      <dgm:t>
        <a:bodyPr/>
        <a:lstStyle/>
        <a:p>
          <a:endParaRPr lang="en-US"/>
        </a:p>
      </dgm:t>
    </dgm:pt>
    <dgm:pt modelId="{ADDAB62B-C979-4BEF-9D0D-517DAFB543F2}" type="pres">
      <dgm:prSet presAssocID="{C89A7D6D-0F19-4A84-85F2-800FC5CB91CF}" presName="parSh" presStyleLbl="node1" presStyleIdx="0" presStyleCnt="6"/>
      <dgm:spPr/>
      <dgm:t>
        <a:bodyPr/>
        <a:lstStyle/>
        <a:p>
          <a:endParaRPr lang="en-US"/>
        </a:p>
      </dgm:t>
    </dgm:pt>
    <dgm:pt modelId="{74110B90-8AF5-4F7B-ADAE-2E0418788A06}" type="pres">
      <dgm:prSet presAssocID="{C89A7D6D-0F19-4A84-85F2-800FC5CB91CF}" presName="desTx" presStyleLbl="fgAcc1" presStyleIdx="0" presStyleCnt="6">
        <dgm:presLayoutVars>
          <dgm:bulletEnabled val="1"/>
        </dgm:presLayoutVars>
      </dgm:prSet>
      <dgm:spPr/>
      <dgm:t>
        <a:bodyPr/>
        <a:lstStyle/>
        <a:p>
          <a:endParaRPr lang="en-US"/>
        </a:p>
      </dgm:t>
    </dgm:pt>
    <dgm:pt modelId="{CC2AED8A-35D3-44FA-9EA5-1C73CE8E33C6}" type="pres">
      <dgm:prSet presAssocID="{F34A3480-A61C-44DC-B6FA-A6AE2D2BBBDA}" presName="sibTrans" presStyleLbl="sibTrans2D1" presStyleIdx="0" presStyleCnt="5"/>
      <dgm:spPr/>
      <dgm:t>
        <a:bodyPr/>
        <a:lstStyle/>
        <a:p>
          <a:endParaRPr lang="en-US"/>
        </a:p>
      </dgm:t>
    </dgm:pt>
    <dgm:pt modelId="{0F970DDC-4944-48B6-A4D9-CB0665BEFABB}" type="pres">
      <dgm:prSet presAssocID="{F34A3480-A61C-44DC-B6FA-A6AE2D2BBBDA}" presName="connTx" presStyleLbl="sibTrans2D1" presStyleIdx="0" presStyleCnt="5"/>
      <dgm:spPr/>
      <dgm:t>
        <a:bodyPr/>
        <a:lstStyle/>
        <a:p>
          <a:endParaRPr lang="en-US"/>
        </a:p>
      </dgm:t>
    </dgm:pt>
    <dgm:pt modelId="{A76ADBAB-2F07-490E-ACF8-96BE1CC8A4BA}" type="pres">
      <dgm:prSet presAssocID="{072F1107-A7ED-45A2-8718-843B422BB0AF}" presName="composite" presStyleCnt="0"/>
      <dgm:spPr/>
    </dgm:pt>
    <dgm:pt modelId="{54EB6597-6AAB-4BD2-B3D4-C78B552899C2}" type="pres">
      <dgm:prSet presAssocID="{072F1107-A7ED-45A2-8718-843B422BB0AF}" presName="parTx" presStyleLbl="node1" presStyleIdx="0" presStyleCnt="6">
        <dgm:presLayoutVars>
          <dgm:chMax val="0"/>
          <dgm:chPref val="0"/>
          <dgm:bulletEnabled val="1"/>
        </dgm:presLayoutVars>
      </dgm:prSet>
      <dgm:spPr/>
      <dgm:t>
        <a:bodyPr/>
        <a:lstStyle/>
        <a:p>
          <a:endParaRPr lang="en-US"/>
        </a:p>
      </dgm:t>
    </dgm:pt>
    <dgm:pt modelId="{661AA637-15CD-4D41-951F-32F8BFD0258E}" type="pres">
      <dgm:prSet presAssocID="{072F1107-A7ED-45A2-8718-843B422BB0AF}" presName="parSh" presStyleLbl="node1" presStyleIdx="1" presStyleCnt="6"/>
      <dgm:spPr/>
      <dgm:t>
        <a:bodyPr/>
        <a:lstStyle/>
        <a:p>
          <a:endParaRPr lang="en-US"/>
        </a:p>
      </dgm:t>
    </dgm:pt>
    <dgm:pt modelId="{23DB6AAD-653B-4B4D-995D-D0980A39B79C}" type="pres">
      <dgm:prSet presAssocID="{072F1107-A7ED-45A2-8718-843B422BB0AF}" presName="desTx" presStyleLbl="fgAcc1" presStyleIdx="1" presStyleCnt="6">
        <dgm:presLayoutVars>
          <dgm:bulletEnabled val="1"/>
        </dgm:presLayoutVars>
      </dgm:prSet>
      <dgm:spPr/>
      <dgm:t>
        <a:bodyPr/>
        <a:lstStyle/>
        <a:p>
          <a:endParaRPr lang="en-US"/>
        </a:p>
      </dgm:t>
    </dgm:pt>
    <dgm:pt modelId="{83D37421-689A-4D44-A044-2E7F22579091}" type="pres">
      <dgm:prSet presAssocID="{7C277337-C7EF-4280-BB9D-8ADD8D42D575}" presName="sibTrans" presStyleLbl="sibTrans2D1" presStyleIdx="1" presStyleCnt="5"/>
      <dgm:spPr/>
      <dgm:t>
        <a:bodyPr/>
        <a:lstStyle/>
        <a:p>
          <a:endParaRPr lang="en-US"/>
        </a:p>
      </dgm:t>
    </dgm:pt>
    <dgm:pt modelId="{B9C40895-640D-4A5B-833E-BB2674820FD2}" type="pres">
      <dgm:prSet presAssocID="{7C277337-C7EF-4280-BB9D-8ADD8D42D575}" presName="connTx" presStyleLbl="sibTrans2D1" presStyleIdx="1" presStyleCnt="5"/>
      <dgm:spPr/>
      <dgm:t>
        <a:bodyPr/>
        <a:lstStyle/>
        <a:p>
          <a:endParaRPr lang="en-US"/>
        </a:p>
      </dgm:t>
    </dgm:pt>
    <dgm:pt modelId="{9C6305C1-3BAE-47F4-A623-F28EBD1F12E9}" type="pres">
      <dgm:prSet presAssocID="{EFB4D6B0-0F27-42BF-946B-93EAF0DE3945}" presName="composite" presStyleCnt="0"/>
      <dgm:spPr/>
    </dgm:pt>
    <dgm:pt modelId="{F6DE3C7C-6834-4920-87D1-6733585D8CC9}" type="pres">
      <dgm:prSet presAssocID="{EFB4D6B0-0F27-42BF-946B-93EAF0DE3945}" presName="parTx" presStyleLbl="node1" presStyleIdx="1" presStyleCnt="6">
        <dgm:presLayoutVars>
          <dgm:chMax val="0"/>
          <dgm:chPref val="0"/>
          <dgm:bulletEnabled val="1"/>
        </dgm:presLayoutVars>
      </dgm:prSet>
      <dgm:spPr/>
      <dgm:t>
        <a:bodyPr/>
        <a:lstStyle/>
        <a:p>
          <a:endParaRPr lang="en-US"/>
        </a:p>
      </dgm:t>
    </dgm:pt>
    <dgm:pt modelId="{A9237FB5-7879-42D6-B895-138D038DB697}" type="pres">
      <dgm:prSet presAssocID="{EFB4D6B0-0F27-42BF-946B-93EAF0DE3945}" presName="parSh" presStyleLbl="node1" presStyleIdx="2" presStyleCnt="6"/>
      <dgm:spPr/>
      <dgm:t>
        <a:bodyPr/>
        <a:lstStyle/>
        <a:p>
          <a:endParaRPr lang="en-US"/>
        </a:p>
      </dgm:t>
    </dgm:pt>
    <dgm:pt modelId="{5ED1201D-8624-45E8-A0DF-E965E8771AF8}" type="pres">
      <dgm:prSet presAssocID="{EFB4D6B0-0F27-42BF-946B-93EAF0DE3945}" presName="desTx" presStyleLbl="fgAcc1" presStyleIdx="2" presStyleCnt="6">
        <dgm:presLayoutVars>
          <dgm:bulletEnabled val="1"/>
        </dgm:presLayoutVars>
      </dgm:prSet>
      <dgm:spPr/>
      <dgm:t>
        <a:bodyPr/>
        <a:lstStyle/>
        <a:p>
          <a:endParaRPr lang="en-US"/>
        </a:p>
      </dgm:t>
    </dgm:pt>
    <dgm:pt modelId="{28CDF349-834F-495F-8C13-1E9E22BC18BB}" type="pres">
      <dgm:prSet presAssocID="{E6A22E0B-023E-44C0-ACD2-C54930477992}" presName="sibTrans" presStyleLbl="sibTrans2D1" presStyleIdx="2" presStyleCnt="5"/>
      <dgm:spPr/>
      <dgm:t>
        <a:bodyPr/>
        <a:lstStyle/>
        <a:p>
          <a:endParaRPr lang="en-US"/>
        </a:p>
      </dgm:t>
    </dgm:pt>
    <dgm:pt modelId="{425EE4B9-9BA1-4C04-AB77-5312B42DD6DA}" type="pres">
      <dgm:prSet presAssocID="{E6A22E0B-023E-44C0-ACD2-C54930477992}" presName="connTx" presStyleLbl="sibTrans2D1" presStyleIdx="2" presStyleCnt="5"/>
      <dgm:spPr/>
      <dgm:t>
        <a:bodyPr/>
        <a:lstStyle/>
        <a:p>
          <a:endParaRPr lang="en-US"/>
        </a:p>
      </dgm:t>
    </dgm:pt>
    <dgm:pt modelId="{0F18BFD5-80FD-49EE-811D-FFE02A95C793}" type="pres">
      <dgm:prSet presAssocID="{2A627747-B778-4D3E-8E29-47775C095C24}" presName="composite" presStyleCnt="0"/>
      <dgm:spPr/>
    </dgm:pt>
    <dgm:pt modelId="{CA931695-BC12-40A7-9FB8-1529D55B8432}" type="pres">
      <dgm:prSet presAssocID="{2A627747-B778-4D3E-8E29-47775C095C24}" presName="parTx" presStyleLbl="node1" presStyleIdx="2" presStyleCnt="6">
        <dgm:presLayoutVars>
          <dgm:chMax val="0"/>
          <dgm:chPref val="0"/>
          <dgm:bulletEnabled val="1"/>
        </dgm:presLayoutVars>
      </dgm:prSet>
      <dgm:spPr/>
      <dgm:t>
        <a:bodyPr/>
        <a:lstStyle/>
        <a:p>
          <a:endParaRPr lang="en-US"/>
        </a:p>
      </dgm:t>
    </dgm:pt>
    <dgm:pt modelId="{220CD4D2-14AC-482B-845A-3A6EE76CDF68}" type="pres">
      <dgm:prSet presAssocID="{2A627747-B778-4D3E-8E29-47775C095C24}" presName="parSh" presStyleLbl="node1" presStyleIdx="3" presStyleCnt="6"/>
      <dgm:spPr/>
      <dgm:t>
        <a:bodyPr/>
        <a:lstStyle/>
        <a:p>
          <a:endParaRPr lang="en-US"/>
        </a:p>
      </dgm:t>
    </dgm:pt>
    <dgm:pt modelId="{F4DD7F64-8AA1-41C0-9783-BB612AA4CB03}" type="pres">
      <dgm:prSet presAssocID="{2A627747-B778-4D3E-8E29-47775C095C24}" presName="desTx" presStyleLbl="fgAcc1" presStyleIdx="3" presStyleCnt="6">
        <dgm:presLayoutVars>
          <dgm:bulletEnabled val="1"/>
        </dgm:presLayoutVars>
      </dgm:prSet>
      <dgm:spPr/>
      <dgm:t>
        <a:bodyPr/>
        <a:lstStyle/>
        <a:p>
          <a:endParaRPr lang="en-US"/>
        </a:p>
      </dgm:t>
    </dgm:pt>
    <dgm:pt modelId="{FD01120C-B40C-4C27-8EE4-2148481568F4}" type="pres">
      <dgm:prSet presAssocID="{F71B7F1C-3399-49E7-A733-6505AF1F367B}" presName="sibTrans" presStyleLbl="sibTrans2D1" presStyleIdx="3" presStyleCnt="5"/>
      <dgm:spPr/>
      <dgm:t>
        <a:bodyPr/>
        <a:lstStyle/>
        <a:p>
          <a:endParaRPr lang="en-US"/>
        </a:p>
      </dgm:t>
    </dgm:pt>
    <dgm:pt modelId="{6B71B9A0-D2E8-4F5B-BBB8-79E96E453A31}" type="pres">
      <dgm:prSet presAssocID="{F71B7F1C-3399-49E7-A733-6505AF1F367B}" presName="connTx" presStyleLbl="sibTrans2D1" presStyleIdx="3" presStyleCnt="5"/>
      <dgm:spPr/>
      <dgm:t>
        <a:bodyPr/>
        <a:lstStyle/>
        <a:p>
          <a:endParaRPr lang="en-US"/>
        </a:p>
      </dgm:t>
    </dgm:pt>
    <dgm:pt modelId="{4E2BA58A-E685-45D5-B164-80EC6335FB6B}" type="pres">
      <dgm:prSet presAssocID="{B0B75C5E-6FF1-4360-9097-CC493A5C169D}" presName="composite" presStyleCnt="0"/>
      <dgm:spPr/>
    </dgm:pt>
    <dgm:pt modelId="{8CC3F75A-550F-4002-9FFF-7C89ABA97069}" type="pres">
      <dgm:prSet presAssocID="{B0B75C5E-6FF1-4360-9097-CC493A5C169D}" presName="parTx" presStyleLbl="node1" presStyleIdx="3" presStyleCnt="6">
        <dgm:presLayoutVars>
          <dgm:chMax val="0"/>
          <dgm:chPref val="0"/>
          <dgm:bulletEnabled val="1"/>
        </dgm:presLayoutVars>
      </dgm:prSet>
      <dgm:spPr/>
      <dgm:t>
        <a:bodyPr/>
        <a:lstStyle/>
        <a:p>
          <a:endParaRPr lang="en-US"/>
        </a:p>
      </dgm:t>
    </dgm:pt>
    <dgm:pt modelId="{C672A981-33C9-4EFC-9559-7EEB360132F4}" type="pres">
      <dgm:prSet presAssocID="{B0B75C5E-6FF1-4360-9097-CC493A5C169D}" presName="parSh" presStyleLbl="node1" presStyleIdx="4" presStyleCnt="6"/>
      <dgm:spPr/>
      <dgm:t>
        <a:bodyPr/>
        <a:lstStyle/>
        <a:p>
          <a:endParaRPr lang="en-US"/>
        </a:p>
      </dgm:t>
    </dgm:pt>
    <dgm:pt modelId="{097B7A33-7FA2-4A06-BE9E-21C5154D4121}" type="pres">
      <dgm:prSet presAssocID="{B0B75C5E-6FF1-4360-9097-CC493A5C169D}" presName="desTx" presStyleLbl="fgAcc1" presStyleIdx="4" presStyleCnt="6">
        <dgm:presLayoutVars>
          <dgm:bulletEnabled val="1"/>
        </dgm:presLayoutVars>
      </dgm:prSet>
      <dgm:spPr/>
      <dgm:t>
        <a:bodyPr/>
        <a:lstStyle/>
        <a:p>
          <a:endParaRPr lang="en-US"/>
        </a:p>
      </dgm:t>
    </dgm:pt>
    <dgm:pt modelId="{065D5229-7AAE-44A4-A260-0678D2BAAD70}" type="pres">
      <dgm:prSet presAssocID="{76DD527E-8D79-4F62-8047-2F12F71B08ED}" presName="sibTrans" presStyleLbl="sibTrans2D1" presStyleIdx="4" presStyleCnt="5"/>
      <dgm:spPr/>
      <dgm:t>
        <a:bodyPr/>
        <a:lstStyle/>
        <a:p>
          <a:endParaRPr lang="en-US"/>
        </a:p>
      </dgm:t>
    </dgm:pt>
    <dgm:pt modelId="{86123F50-8C4F-44C0-9A93-F8033A73674B}" type="pres">
      <dgm:prSet presAssocID="{76DD527E-8D79-4F62-8047-2F12F71B08ED}" presName="connTx" presStyleLbl="sibTrans2D1" presStyleIdx="4" presStyleCnt="5"/>
      <dgm:spPr/>
      <dgm:t>
        <a:bodyPr/>
        <a:lstStyle/>
        <a:p>
          <a:endParaRPr lang="en-US"/>
        </a:p>
      </dgm:t>
    </dgm:pt>
    <dgm:pt modelId="{DF7F2CFC-6DD8-43F5-BB97-DB79F96B9404}" type="pres">
      <dgm:prSet presAssocID="{0599F4FB-8B4B-4CB8-BC82-CF52F7C81865}" presName="composite" presStyleCnt="0"/>
      <dgm:spPr/>
    </dgm:pt>
    <dgm:pt modelId="{9FF06626-1FB9-4168-A041-76E4FAFB1430}" type="pres">
      <dgm:prSet presAssocID="{0599F4FB-8B4B-4CB8-BC82-CF52F7C81865}" presName="parTx" presStyleLbl="node1" presStyleIdx="4" presStyleCnt="6">
        <dgm:presLayoutVars>
          <dgm:chMax val="0"/>
          <dgm:chPref val="0"/>
          <dgm:bulletEnabled val="1"/>
        </dgm:presLayoutVars>
      </dgm:prSet>
      <dgm:spPr/>
      <dgm:t>
        <a:bodyPr/>
        <a:lstStyle/>
        <a:p>
          <a:endParaRPr lang="en-US"/>
        </a:p>
      </dgm:t>
    </dgm:pt>
    <dgm:pt modelId="{A628CC66-A2B6-4BB9-B29A-5F53A1F2EDA0}" type="pres">
      <dgm:prSet presAssocID="{0599F4FB-8B4B-4CB8-BC82-CF52F7C81865}" presName="parSh" presStyleLbl="node1" presStyleIdx="5" presStyleCnt="6"/>
      <dgm:spPr/>
      <dgm:t>
        <a:bodyPr/>
        <a:lstStyle/>
        <a:p>
          <a:endParaRPr lang="en-US"/>
        </a:p>
      </dgm:t>
    </dgm:pt>
    <dgm:pt modelId="{CEC715B5-EE6A-4E75-AD7C-0B767DAFFEF7}" type="pres">
      <dgm:prSet presAssocID="{0599F4FB-8B4B-4CB8-BC82-CF52F7C81865}" presName="desTx" presStyleLbl="fgAcc1" presStyleIdx="5" presStyleCnt="6">
        <dgm:presLayoutVars>
          <dgm:bulletEnabled val="1"/>
        </dgm:presLayoutVars>
      </dgm:prSet>
      <dgm:spPr/>
      <dgm:t>
        <a:bodyPr/>
        <a:lstStyle/>
        <a:p>
          <a:endParaRPr lang="en-US"/>
        </a:p>
      </dgm:t>
    </dgm:pt>
  </dgm:ptLst>
  <dgm:cxnLst>
    <dgm:cxn modelId="{78F0CD3D-DAEE-42F1-9118-539E78797A57}" type="presOf" srcId="{F34A3480-A61C-44DC-B6FA-A6AE2D2BBBDA}" destId="{CC2AED8A-35D3-44FA-9EA5-1C73CE8E33C6}" srcOrd="0" destOrd="0" presId="urn:microsoft.com/office/officeart/2005/8/layout/process3"/>
    <dgm:cxn modelId="{A31152A7-6E56-4132-AFD2-02788278ACDD}" type="presOf" srcId="{62A0F645-559F-4005-85D6-7780E2F06155}" destId="{23DB6AAD-653B-4B4D-995D-D0980A39B79C}" srcOrd="0" destOrd="0" presId="urn:microsoft.com/office/officeart/2005/8/layout/process3"/>
    <dgm:cxn modelId="{972D9CC7-20B1-40A9-8A38-DA0D683F480C}" srcId="{56AD7F4B-C517-4943-BF2C-C3A8D47A9A32}" destId="{072F1107-A7ED-45A2-8718-843B422BB0AF}" srcOrd="1" destOrd="0" parTransId="{B14B4CF7-D91A-4F0C-B088-0D82143AC525}" sibTransId="{7C277337-C7EF-4280-BB9D-8ADD8D42D575}"/>
    <dgm:cxn modelId="{21A84411-2554-47DA-AFA5-76636B1F9996}" srcId="{2A627747-B778-4D3E-8E29-47775C095C24}" destId="{FDCC2068-030D-4288-BA09-DB34AD040B61}" srcOrd="1" destOrd="0" parTransId="{AD3E9C15-5CC0-4B8F-A189-FE2A34ABC03C}" sibTransId="{478B52C9-218B-4C61-84F4-180688AB11BF}"/>
    <dgm:cxn modelId="{C043670E-7D38-4B3F-9178-3F6D842476ED}" type="presOf" srcId="{7C277337-C7EF-4280-BB9D-8ADD8D42D575}" destId="{83D37421-689A-4D44-A044-2E7F22579091}" srcOrd="0" destOrd="0" presId="urn:microsoft.com/office/officeart/2005/8/layout/process3"/>
    <dgm:cxn modelId="{224BFE66-B6F6-4668-AC27-CEE659A752E0}" type="presOf" srcId="{C89A7D6D-0F19-4A84-85F2-800FC5CB91CF}" destId="{ADDAB62B-C979-4BEF-9D0D-517DAFB543F2}" srcOrd="1" destOrd="0" presId="urn:microsoft.com/office/officeart/2005/8/layout/process3"/>
    <dgm:cxn modelId="{02A0EFB7-2DD2-4035-B3BB-9C7DD7784314}" type="presOf" srcId="{2A627747-B778-4D3E-8E29-47775C095C24}" destId="{CA931695-BC12-40A7-9FB8-1529D55B8432}" srcOrd="0" destOrd="0" presId="urn:microsoft.com/office/officeart/2005/8/layout/process3"/>
    <dgm:cxn modelId="{A4C69063-81B8-4522-AC52-74D0BEBC23DF}" srcId="{56AD7F4B-C517-4943-BF2C-C3A8D47A9A32}" destId="{B0B75C5E-6FF1-4360-9097-CC493A5C169D}" srcOrd="4" destOrd="0" parTransId="{4D631FE5-0BF8-402F-AC0A-2116A8187C17}" sibTransId="{76DD527E-8D79-4F62-8047-2F12F71B08ED}"/>
    <dgm:cxn modelId="{3C1D7C4E-CBE8-4E0A-963A-DC6E3EE1C669}" type="presOf" srcId="{15B6A875-522C-4E42-A51C-8C50509596AD}" destId="{5ED1201D-8624-45E8-A0DF-E965E8771AF8}" srcOrd="0" destOrd="0" presId="urn:microsoft.com/office/officeart/2005/8/layout/process3"/>
    <dgm:cxn modelId="{000ED485-FE6B-4D09-B90A-7832873540C1}" type="presOf" srcId="{0599F4FB-8B4B-4CB8-BC82-CF52F7C81865}" destId="{9FF06626-1FB9-4168-A041-76E4FAFB1430}" srcOrd="0" destOrd="0" presId="urn:microsoft.com/office/officeart/2005/8/layout/process3"/>
    <dgm:cxn modelId="{7CB6DE4A-B720-4511-8F49-401DBA94DEF2}" srcId="{56AD7F4B-C517-4943-BF2C-C3A8D47A9A32}" destId="{2A627747-B778-4D3E-8E29-47775C095C24}" srcOrd="3" destOrd="0" parTransId="{253DCFE4-3032-45FA-A23A-70CE2B86B1C8}" sibTransId="{F71B7F1C-3399-49E7-A733-6505AF1F367B}"/>
    <dgm:cxn modelId="{5D232B0F-B092-4ED3-A22A-524D48F9B763}" type="presOf" srcId="{76DD527E-8D79-4F62-8047-2F12F71B08ED}" destId="{86123F50-8C4F-44C0-9A93-F8033A73674B}" srcOrd="1" destOrd="0" presId="urn:microsoft.com/office/officeart/2005/8/layout/process3"/>
    <dgm:cxn modelId="{2372CF19-5FDF-416A-A2FC-4E4418803755}" srcId="{56AD7F4B-C517-4943-BF2C-C3A8D47A9A32}" destId="{0599F4FB-8B4B-4CB8-BC82-CF52F7C81865}" srcOrd="5" destOrd="0" parTransId="{D73C45CD-3F60-4F27-B974-9289D99529F6}" sibTransId="{AB12C63E-B6B7-45BF-AF44-AE677E0545A1}"/>
    <dgm:cxn modelId="{EEDD0D64-98AB-4139-B978-E15B5D1B9487}" type="presOf" srcId="{07A51D0E-9913-46A3-8B8A-132B4C748C86}" destId="{CEC715B5-EE6A-4E75-AD7C-0B767DAFFEF7}" srcOrd="0" destOrd="0" presId="urn:microsoft.com/office/officeart/2005/8/layout/process3"/>
    <dgm:cxn modelId="{B0C96AB0-33D2-4453-B7FE-1BE045175C63}" srcId="{C89A7D6D-0F19-4A84-85F2-800FC5CB91CF}" destId="{D5DBE293-AC9C-47C7-A482-5C33E185FC18}" srcOrd="1" destOrd="0" parTransId="{ABAA6F7D-F04D-4AF2-AAFC-47926265A153}" sibTransId="{0A0CD7BA-459E-4423-AE60-B52B5DD25DF7}"/>
    <dgm:cxn modelId="{93F8D765-86DB-4701-8093-F0C48C1C2554}" type="presOf" srcId="{E6A22E0B-023E-44C0-ACD2-C54930477992}" destId="{28CDF349-834F-495F-8C13-1E9E22BC18BB}" srcOrd="0" destOrd="0" presId="urn:microsoft.com/office/officeart/2005/8/layout/process3"/>
    <dgm:cxn modelId="{364A21EB-5419-4DC5-B758-BC05F03086A6}" type="presOf" srcId="{EFB4D6B0-0F27-42BF-946B-93EAF0DE3945}" destId="{A9237FB5-7879-42D6-B895-138D038DB697}" srcOrd="1" destOrd="0" presId="urn:microsoft.com/office/officeart/2005/8/layout/process3"/>
    <dgm:cxn modelId="{24708AD0-AF2B-4D2D-A1D7-7DB5CC3F87B1}" srcId="{56AD7F4B-C517-4943-BF2C-C3A8D47A9A32}" destId="{C89A7D6D-0F19-4A84-85F2-800FC5CB91CF}" srcOrd="0" destOrd="0" parTransId="{AC94E5B6-CA5B-4218-8D61-DE0BA630EEA4}" sibTransId="{F34A3480-A61C-44DC-B6FA-A6AE2D2BBBDA}"/>
    <dgm:cxn modelId="{0F694935-CA4A-464B-B2E4-33F42DCE00A2}" type="presOf" srcId="{0599F4FB-8B4B-4CB8-BC82-CF52F7C81865}" destId="{A628CC66-A2B6-4BB9-B29A-5F53A1F2EDA0}" srcOrd="1" destOrd="0" presId="urn:microsoft.com/office/officeart/2005/8/layout/process3"/>
    <dgm:cxn modelId="{2BC19454-60F0-4115-AFC6-0BC7BB1F33B7}" srcId="{C89A7D6D-0F19-4A84-85F2-800FC5CB91CF}" destId="{95EE3865-C2FB-4BD0-B2E4-777A9A2F6998}" srcOrd="0" destOrd="0" parTransId="{C2697DEC-E250-43C8-8577-31A5F55275D1}" sibTransId="{EB69BF76-912C-4E38-A369-F3F104E479D0}"/>
    <dgm:cxn modelId="{9CD2ABD9-52E3-4FA9-AF1E-DA8B6CCCADD0}" type="presOf" srcId="{2168B827-FB9C-4AC9-83EC-CBDBC8BA4A75}" destId="{097B7A33-7FA2-4A06-BE9E-21C5154D4121}" srcOrd="0" destOrd="0" presId="urn:microsoft.com/office/officeart/2005/8/layout/process3"/>
    <dgm:cxn modelId="{9484DE16-83B2-4C36-A947-5DBE4B248D56}" type="presOf" srcId="{56AD7F4B-C517-4943-BF2C-C3A8D47A9A32}" destId="{38F55280-87FF-4734-8AEB-8FF9E3033FDA}" srcOrd="0" destOrd="0" presId="urn:microsoft.com/office/officeart/2005/8/layout/process3"/>
    <dgm:cxn modelId="{553B475D-96EA-4A3E-B09E-662D41494BE6}" type="presOf" srcId="{95EE3865-C2FB-4BD0-B2E4-777A9A2F6998}" destId="{74110B90-8AF5-4F7B-ADAE-2E0418788A06}" srcOrd="0" destOrd="0" presId="urn:microsoft.com/office/officeart/2005/8/layout/process3"/>
    <dgm:cxn modelId="{1E923660-EB98-4A6D-A6E6-974729BF50FE}" srcId="{EFB4D6B0-0F27-42BF-946B-93EAF0DE3945}" destId="{15B6A875-522C-4E42-A51C-8C50509596AD}" srcOrd="0" destOrd="0" parTransId="{EF3EB243-6791-4364-9FFB-71A61421BB59}" sibTransId="{DB64D20B-2A04-45B8-92D1-5D030A3D4EF6}"/>
    <dgm:cxn modelId="{209EF80C-7965-48BC-947B-BEBD4906A877}" type="presOf" srcId="{C89A7D6D-0F19-4A84-85F2-800FC5CB91CF}" destId="{5492B0C3-66C5-487D-8B78-F3D85CA85800}" srcOrd="0" destOrd="0" presId="urn:microsoft.com/office/officeart/2005/8/layout/process3"/>
    <dgm:cxn modelId="{44CE4017-04D8-4F36-9ADB-B5E86C0177A3}" type="presOf" srcId="{B0B75C5E-6FF1-4360-9097-CC493A5C169D}" destId="{8CC3F75A-550F-4002-9FFF-7C89ABA97069}" srcOrd="0" destOrd="0" presId="urn:microsoft.com/office/officeart/2005/8/layout/process3"/>
    <dgm:cxn modelId="{DDD0D631-5F52-4F0D-A6B1-3E332E5E7E9D}" type="presOf" srcId="{41F03B86-D5A5-4F02-B273-51D17DABBB84}" destId="{23DB6AAD-653B-4B4D-995D-D0980A39B79C}" srcOrd="0" destOrd="1" presId="urn:microsoft.com/office/officeart/2005/8/layout/process3"/>
    <dgm:cxn modelId="{A5A124EE-21C7-4A9F-B2F2-33D345B6746B}" srcId="{0599F4FB-8B4B-4CB8-BC82-CF52F7C81865}" destId="{07A51D0E-9913-46A3-8B8A-132B4C748C86}" srcOrd="0" destOrd="0" parTransId="{8E3B637B-0C57-40E1-AC98-826C444548AB}" sibTransId="{9178566D-A998-4B65-A744-C0588D0A8A66}"/>
    <dgm:cxn modelId="{5B284828-832E-4D49-8175-48D63CE0F99C}" srcId="{072F1107-A7ED-45A2-8718-843B422BB0AF}" destId="{62A0F645-559F-4005-85D6-7780E2F06155}" srcOrd="0" destOrd="0" parTransId="{4833B563-162C-4EEB-A62D-8450023915D5}" sibTransId="{092C2FB9-4E5E-4C15-8EB8-61A4E3809F19}"/>
    <dgm:cxn modelId="{68BBB052-2951-438E-9222-2E04B9938CE0}" type="presOf" srcId="{072F1107-A7ED-45A2-8718-843B422BB0AF}" destId="{54EB6597-6AAB-4BD2-B3D4-C78B552899C2}" srcOrd="0" destOrd="0" presId="urn:microsoft.com/office/officeart/2005/8/layout/process3"/>
    <dgm:cxn modelId="{2E94DE39-77D5-4B79-BA6C-DC3CC18AB42D}" type="presOf" srcId="{072F1107-A7ED-45A2-8718-843B422BB0AF}" destId="{661AA637-15CD-4D41-951F-32F8BFD0258E}" srcOrd="1" destOrd="0" presId="urn:microsoft.com/office/officeart/2005/8/layout/process3"/>
    <dgm:cxn modelId="{6380881A-3691-4AEC-9E1D-87281AFE5E43}" type="presOf" srcId="{9355C7D1-B279-4657-823C-4572C515D06F}" destId="{F4DD7F64-8AA1-41C0-9783-BB612AA4CB03}" srcOrd="0" destOrd="0" presId="urn:microsoft.com/office/officeart/2005/8/layout/process3"/>
    <dgm:cxn modelId="{C7B234C4-17E3-42E4-9BC9-EC0ADB16E8A5}" srcId="{072F1107-A7ED-45A2-8718-843B422BB0AF}" destId="{41F03B86-D5A5-4F02-B273-51D17DABBB84}" srcOrd="1" destOrd="0" parTransId="{2DB0BD44-C01B-4E2D-8AD1-2E7DFBD4BB16}" sibTransId="{BA3B4028-67D8-40C8-9F40-675859229A89}"/>
    <dgm:cxn modelId="{7AD908C7-EBBB-4C56-8EB5-AB5E9A16CC4C}" srcId="{2A627747-B778-4D3E-8E29-47775C095C24}" destId="{9355C7D1-B279-4657-823C-4572C515D06F}" srcOrd="0" destOrd="0" parTransId="{463E19F4-6592-45E9-910C-D01725C2A9D4}" sibTransId="{58D8B44F-20C8-4DC3-B95C-D0FC42CF029B}"/>
    <dgm:cxn modelId="{3B0CD0D0-FB2F-4F04-87D1-FAE33A3F2FD0}" type="presOf" srcId="{76DD527E-8D79-4F62-8047-2F12F71B08ED}" destId="{065D5229-7AAE-44A4-A260-0678D2BAAD70}" srcOrd="0" destOrd="0" presId="urn:microsoft.com/office/officeart/2005/8/layout/process3"/>
    <dgm:cxn modelId="{2A392D07-84C0-4BD5-9396-9CD274774D3B}" type="presOf" srcId="{FDCC2068-030D-4288-BA09-DB34AD040B61}" destId="{F4DD7F64-8AA1-41C0-9783-BB612AA4CB03}" srcOrd="0" destOrd="1" presId="urn:microsoft.com/office/officeart/2005/8/layout/process3"/>
    <dgm:cxn modelId="{2C7D9529-4ABB-4B17-A618-475C266A5675}" srcId="{56AD7F4B-C517-4943-BF2C-C3A8D47A9A32}" destId="{EFB4D6B0-0F27-42BF-946B-93EAF0DE3945}" srcOrd="2" destOrd="0" parTransId="{FEA170A8-009F-45CF-B8FA-61A218C97A78}" sibTransId="{E6A22E0B-023E-44C0-ACD2-C54930477992}"/>
    <dgm:cxn modelId="{0F3CBE57-CAF7-41E1-A28A-DC7C80932DCE}" type="presOf" srcId="{EFB4D6B0-0F27-42BF-946B-93EAF0DE3945}" destId="{F6DE3C7C-6834-4920-87D1-6733585D8CC9}" srcOrd="0" destOrd="0" presId="urn:microsoft.com/office/officeart/2005/8/layout/process3"/>
    <dgm:cxn modelId="{897A49A2-C073-48B3-8E27-D12C73A20870}" type="presOf" srcId="{E6A22E0B-023E-44C0-ACD2-C54930477992}" destId="{425EE4B9-9BA1-4C04-AB77-5312B42DD6DA}" srcOrd="1" destOrd="0" presId="urn:microsoft.com/office/officeart/2005/8/layout/process3"/>
    <dgm:cxn modelId="{5D4B1C0C-F5C9-4B0F-BF7E-4E0DF856ACBC}" type="presOf" srcId="{D5DBE293-AC9C-47C7-A482-5C33E185FC18}" destId="{74110B90-8AF5-4F7B-ADAE-2E0418788A06}" srcOrd="0" destOrd="1" presId="urn:microsoft.com/office/officeart/2005/8/layout/process3"/>
    <dgm:cxn modelId="{F6426F6B-53E9-4891-AC26-2C73397FA621}" srcId="{B0B75C5E-6FF1-4360-9097-CC493A5C169D}" destId="{2168B827-FB9C-4AC9-83EC-CBDBC8BA4A75}" srcOrd="0" destOrd="0" parTransId="{71A7E304-2C98-430B-A290-2FF02227C71B}" sibTransId="{ED071CE1-23CB-4163-9AEE-6F7C03EF6549}"/>
    <dgm:cxn modelId="{1E30B1B4-9FA3-4502-AD67-9F51B3818F60}" type="presOf" srcId="{F71B7F1C-3399-49E7-A733-6505AF1F367B}" destId="{FD01120C-B40C-4C27-8EE4-2148481568F4}" srcOrd="0" destOrd="0" presId="urn:microsoft.com/office/officeart/2005/8/layout/process3"/>
    <dgm:cxn modelId="{A45A4E09-CFED-4BC2-A96B-D9C9D21B404A}" type="presOf" srcId="{F34A3480-A61C-44DC-B6FA-A6AE2D2BBBDA}" destId="{0F970DDC-4944-48B6-A4D9-CB0665BEFABB}" srcOrd="1" destOrd="0" presId="urn:microsoft.com/office/officeart/2005/8/layout/process3"/>
    <dgm:cxn modelId="{0C71064B-0714-45FF-8D4A-9B3AA73A3D79}" type="presOf" srcId="{F71B7F1C-3399-49E7-A733-6505AF1F367B}" destId="{6B71B9A0-D2E8-4F5B-BBB8-79E96E453A31}" srcOrd="1" destOrd="0" presId="urn:microsoft.com/office/officeart/2005/8/layout/process3"/>
    <dgm:cxn modelId="{2D7233D8-DBF7-4348-8450-0AB8FBD0C1BF}" type="presOf" srcId="{7C277337-C7EF-4280-BB9D-8ADD8D42D575}" destId="{B9C40895-640D-4A5B-833E-BB2674820FD2}" srcOrd="1" destOrd="0" presId="urn:microsoft.com/office/officeart/2005/8/layout/process3"/>
    <dgm:cxn modelId="{D8675B91-2BD8-4892-BEC0-210A7A5C7866}" type="presOf" srcId="{2A627747-B778-4D3E-8E29-47775C095C24}" destId="{220CD4D2-14AC-482B-845A-3A6EE76CDF68}" srcOrd="1" destOrd="0" presId="urn:microsoft.com/office/officeart/2005/8/layout/process3"/>
    <dgm:cxn modelId="{C246A16B-428D-4078-8A44-1C4EDAF24D3A}" type="presOf" srcId="{B0B75C5E-6FF1-4360-9097-CC493A5C169D}" destId="{C672A981-33C9-4EFC-9559-7EEB360132F4}" srcOrd="1" destOrd="0" presId="urn:microsoft.com/office/officeart/2005/8/layout/process3"/>
    <dgm:cxn modelId="{25541330-6FDB-46F5-AFAF-64F08E9F0295}" type="presParOf" srcId="{38F55280-87FF-4734-8AEB-8FF9E3033FDA}" destId="{A4DB3352-D37E-45EC-B356-EF55A214743F}" srcOrd="0" destOrd="0" presId="urn:microsoft.com/office/officeart/2005/8/layout/process3"/>
    <dgm:cxn modelId="{19F324F2-9F7D-4C18-AE13-F228A2957ACD}" type="presParOf" srcId="{A4DB3352-D37E-45EC-B356-EF55A214743F}" destId="{5492B0C3-66C5-487D-8B78-F3D85CA85800}" srcOrd="0" destOrd="0" presId="urn:microsoft.com/office/officeart/2005/8/layout/process3"/>
    <dgm:cxn modelId="{1D701E1A-85A7-4741-8159-E5616F737331}" type="presParOf" srcId="{A4DB3352-D37E-45EC-B356-EF55A214743F}" destId="{ADDAB62B-C979-4BEF-9D0D-517DAFB543F2}" srcOrd="1" destOrd="0" presId="urn:microsoft.com/office/officeart/2005/8/layout/process3"/>
    <dgm:cxn modelId="{0FCF32D6-9A42-48E9-9FB1-D4DA6BFC500C}" type="presParOf" srcId="{A4DB3352-D37E-45EC-B356-EF55A214743F}" destId="{74110B90-8AF5-4F7B-ADAE-2E0418788A06}" srcOrd="2" destOrd="0" presId="urn:microsoft.com/office/officeart/2005/8/layout/process3"/>
    <dgm:cxn modelId="{CD0701C2-E759-4C32-90FC-2B57B61A16DB}" type="presParOf" srcId="{38F55280-87FF-4734-8AEB-8FF9E3033FDA}" destId="{CC2AED8A-35D3-44FA-9EA5-1C73CE8E33C6}" srcOrd="1" destOrd="0" presId="urn:microsoft.com/office/officeart/2005/8/layout/process3"/>
    <dgm:cxn modelId="{69B772CA-3DF4-432A-8795-7E2A14F0FAE7}" type="presParOf" srcId="{CC2AED8A-35D3-44FA-9EA5-1C73CE8E33C6}" destId="{0F970DDC-4944-48B6-A4D9-CB0665BEFABB}" srcOrd="0" destOrd="0" presId="urn:microsoft.com/office/officeart/2005/8/layout/process3"/>
    <dgm:cxn modelId="{A5DB1DF6-7FAD-4BFB-9F2B-CFE7F2E648A9}" type="presParOf" srcId="{38F55280-87FF-4734-8AEB-8FF9E3033FDA}" destId="{A76ADBAB-2F07-490E-ACF8-96BE1CC8A4BA}" srcOrd="2" destOrd="0" presId="urn:microsoft.com/office/officeart/2005/8/layout/process3"/>
    <dgm:cxn modelId="{DC8E6737-1270-439B-B63F-4147FED77B91}" type="presParOf" srcId="{A76ADBAB-2F07-490E-ACF8-96BE1CC8A4BA}" destId="{54EB6597-6AAB-4BD2-B3D4-C78B552899C2}" srcOrd="0" destOrd="0" presId="urn:microsoft.com/office/officeart/2005/8/layout/process3"/>
    <dgm:cxn modelId="{A3C6136B-B23B-4A2F-BDF6-1E59A54A6F0F}" type="presParOf" srcId="{A76ADBAB-2F07-490E-ACF8-96BE1CC8A4BA}" destId="{661AA637-15CD-4D41-951F-32F8BFD0258E}" srcOrd="1" destOrd="0" presId="urn:microsoft.com/office/officeart/2005/8/layout/process3"/>
    <dgm:cxn modelId="{7D129F42-E4F8-45C6-A408-03F4D38C25E1}" type="presParOf" srcId="{A76ADBAB-2F07-490E-ACF8-96BE1CC8A4BA}" destId="{23DB6AAD-653B-4B4D-995D-D0980A39B79C}" srcOrd="2" destOrd="0" presId="urn:microsoft.com/office/officeart/2005/8/layout/process3"/>
    <dgm:cxn modelId="{1A6BA287-6254-4F29-BA50-D634ACF7753A}" type="presParOf" srcId="{38F55280-87FF-4734-8AEB-8FF9E3033FDA}" destId="{83D37421-689A-4D44-A044-2E7F22579091}" srcOrd="3" destOrd="0" presId="urn:microsoft.com/office/officeart/2005/8/layout/process3"/>
    <dgm:cxn modelId="{68538005-F8D8-4333-9546-F07816DBD279}" type="presParOf" srcId="{83D37421-689A-4D44-A044-2E7F22579091}" destId="{B9C40895-640D-4A5B-833E-BB2674820FD2}" srcOrd="0" destOrd="0" presId="urn:microsoft.com/office/officeart/2005/8/layout/process3"/>
    <dgm:cxn modelId="{4A383A18-1D42-4247-957A-A8731584B5A8}" type="presParOf" srcId="{38F55280-87FF-4734-8AEB-8FF9E3033FDA}" destId="{9C6305C1-3BAE-47F4-A623-F28EBD1F12E9}" srcOrd="4" destOrd="0" presId="urn:microsoft.com/office/officeart/2005/8/layout/process3"/>
    <dgm:cxn modelId="{B7B9FF2D-C19E-41AA-8657-AFF61146A7B7}" type="presParOf" srcId="{9C6305C1-3BAE-47F4-A623-F28EBD1F12E9}" destId="{F6DE3C7C-6834-4920-87D1-6733585D8CC9}" srcOrd="0" destOrd="0" presId="urn:microsoft.com/office/officeart/2005/8/layout/process3"/>
    <dgm:cxn modelId="{06679C26-98CA-4D69-BB7B-0D4A38E9D4C0}" type="presParOf" srcId="{9C6305C1-3BAE-47F4-A623-F28EBD1F12E9}" destId="{A9237FB5-7879-42D6-B895-138D038DB697}" srcOrd="1" destOrd="0" presId="urn:microsoft.com/office/officeart/2005/8/layout/process3"/>
    <dgm:cxn modelId="{A24A29E6-5971-4780-A3DC-FFE2AA62622A}" type="presParOf" srcId="{9C6305C1-3BAE-47F4-A623-F28EBD1F12E9}" destId="{5ED1201D-8624-45E8-A0DF-E965E8771AF8}" srcOrd="2" destOrd="0" presId="urn:microsoft.com/office/officeart/2005/8/layout/process3"/>
    <dgm:cxn modelId="{86B21707-23BD-4AAE-80D4-D829E3C87F26}" type="presParOf" srcId="{38F55280-87FF-4734-8AEB-8FF9E3033FDA}" destId="{28CDF349-834F-495F-8C13-1E9E22BC18BB}" srcOrd="5" destOrd="0" presId="urn:microsoft.com/office/officeart/2005/8/layout/process3"/>
    <dgm:cxn modelId="{14B4543E-3865-4FB8-A0BF-5A1C63E6DD15}" type="presParOf" srcId="{28CDF349-834F-495F-8C13-1E9E22BC18BB}" destId="{425EE4B9-9BA1-4C04-AB77-5312B42DD6DA}" srcOrd="0" destOrd="0" presId="urn:microsoft.com/office/officeart/2005/8/layout/process3"/>
    <dgm:cxn modelId="{2F975747-7084-4912-829F-96E7C9B7B77F}" type="presParOf" srcId="{38F55280-87FF-4734-8AEB-8FF9E3033FDA}" destId="{0F18BFD5-80FD-49EE-811D-FFE02A95C793}" srcOrd="6" destOrd="0" presId="urn:microsoft.com/office/officeart/2005/8/layout/process3"/>
    <dgm:cxn modelId="{24C52839-781E-44CF-A7A6-6ECEE6A2DA7C}" type="presParOf" srcId="{0F18BFD5-80FD-49EE-811D-FFE02A95C793}" destId="{CA931695-BC12-40A7-9FB8-1529D55B8432}" srcOrd="0" destOrd="0" presId="urn:microsoft.com/office/officeart/2005/8/layout/process3"/>
    <dgm:cxn modelId="{D7E62792-D59B-4F4C-802E-A212EA63F372}" type="presParOf" srcId="{0F18BFD5-80FD-49EE-811D-FFE02A95C793}" destId="{220CD4D2-14AC-482B-845A-3A6EE76CDF68}" srcOrd="1" destOrd="0" presId="urn:microsoft.com/office/officeart/2005/8/layout/process3"/>
    <dgm:cxn modelId="{BEF4C219-476B-42FC-B38C-71E3FAAF1684}" type="presParOf" srcId="{0F18BFD5-80FD-49EE-811D-FFE02A95C793}" destId="{F4DD7F64-8AA1-41C0-9783-BB612AA4CB03}" srcOrd="2" destOrd="0" presId="urn:microsoft.com/office/officeart/2005/8/layout/process3"/>
    <dgm:cxn modelId="{1D2DC440-132B-48FF-B55D-7C376226076E}" type="presParOf" srcId="{38F55280-87FF-4734-8AEB-8FF9E3033FDA}" destId="{FD01120C-B40C-4C27-8EE4-2148481568F4}" srcOrd="7" destOrd="0" presId="urn:microsoft.com/office/officeart/2005/8/layout/process3"/>
    <dgm:cxn modelId="{AE0FCAE7-3293-4E6C-8E7D-D09BF522965A}" type="presParOf" srcId="{FD01120C-B40C-4C27-8EE4-2148481568F4}" destId="{6B71B9A0-D2E8-4F5B-BBB8-79E96E453A31}" srcOrd="0" destOrd="0" presId="urn:microsoft.com/office/officeart/2005/8/layout/process3"/>
    <dgm:cxn modelId="{A2F1A1D8-80B8-4B74-B11B-0F7BCE8A15CB}" type="presParOf" srcId="{38F55280-87FF-4734-8AEB-8FF9E3033FDA}" destId="{4E2BA58A-E685-45D5-B164-80EC6335FB6B}" srcOrd="8" destOrd="0" presId="urn:microsoft.com/office/officeart/2005/8/layout/process3"/>
    <dgm:cxn modelId="{A9A20211-106A-47E8-92BD-1297CD1FAD5F}" type="presParOf" srcId="{4E2BA58A-E685-45D5-B164-80EC6335FB6B}" destId="{8CC3F75A-550F-4002-9FFF-7C89ABA97069}" srcOrd="0" destOrd="0" presId="urn:microsoft.com/office/officeart/2005/8/layout/process3"/>
    <dgm:cxn modelId="{CF683B1F-9876-40D6-AF2B-C86A0EFA4A33}" type="presParOf" srcId="{4E2BA58A-E685-45D5-B164-80EC6335FB6B}" destId="{C672A981-33C9-4EFC-9559-7EEB360132F4}" srcOrd="1" destOrd="0" presId="urn:microsoft.com/office/officeart/2005/8/layout/process3"/>
    <dgm:cxn modelId="{07809953-8C5F-47B9-99BB-9EEBD9C963D1}" type="presParOf" srcId="{4E2BA58A-E685-45D5-B164-80EC6335FB6B}" destId="{097B7A33-7FA2-4A06-BE9E-21C5154D4121}" srcOrd="2" destOrd="0" presId="urn:microsoft.com/office/officeart/2005/8/layout/process3"/>
    <dgm:cxn modelId="{8284B5FB-A801-48D3-8757-04B58FCB5282}" type="presParOf" srcId="{38F55280-87FF-4734-8AEB-8FF9E3033FDA}" destId="{065D5229-7AAE-44A4-A260-0678D2BAAD70}" srcOrd="9" destOrd="0" presId="urn:microsoft.com/office/officeart/2005/8/layout/process3"/>
    <dgm:cxn modelId="{B5C51043-07C7-43DD-A494-E844F713A8D3}" type="presParOf" srcId="{065D5229-7AAE-44A4-A260-0678D2BAAD70}" destId="{86123F50-8C4F-44C0-9A93-F8033A73674B}" srcOrd="0" destOrd="0" presId="urn:microsoft.com/office/officeart/2005/8/layout/process3"/>
    <dgm:cxn modelId="{AE997EC8-C38D-4BFE-A380-1ED647E648EA}" type="presParOf" srcId="{38F55280-87FF-4734-8AEB-8FF9E3033FDA}" destId="{DF7F2CFC-6DD8-43F5-BB97-DB79F96B9404}" srcOrd="10" destOrd="0" presId="urn:microsoft.com/office/officeart/2005/8/layout/process3"/>
    <dgm:cxn modelId="{96CA9E70-969F-494F-9299-D1490B5E2592}" type="presParOf" srcId="{DF7F2CFC-6DD8-43F5-BB97-DB79F96B9404}" destId="{9FF06626-1FB9-4168-A041-76E4FAFB1430}" srcOrd="0" destOrd="0" presId="urn:microsoft.com/office/officeart/2005/8/layout/process3"/>
    <dgm:cxn modelId="{E5C159E1-CB05-4017-AA49-F054C3AAB24F}" type="presParOf" srcId="{DF7F2CFC-6DD8-43F5-BB97-DB79F96B9404}" destId="{A628CC66-A2B6-4BB9-B29A-5F53A1F2EDA0}" srcOrd="1" destOrd="0" presId="urn:microsoft.com/office/officeart/2005/8/layout/process3"/>
    <dgm:cxn modelId="{9A74595B-C38B-43D3-B437-50C1A9030511}" type="presParOf" srcId="{DF7F2CFC-6DD8-43F5-BB97-DB79F96B9404}" destId="{CEC715B5-EE6A-4E75-AD7C-0B767DAFFEF7}"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F05FBF-77DE-4B2D-BB95-3596C3F2B56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1DCE730-A9D1-4233-B5C0-FBA1B4633695}">
      <dgm:prSet phldrT="[Text]"/>
      <dgm:spPr/>
      <dgm:t>
        <a:bodyPr/>
        <a:lstStyle/>
        <a:p>
          <a:r>
            <a:rPr lang="en-US" dirty="0" smtClean="0"/>
            <a:t>Universal</a:t>
          </a:r>
          <a:endParaRPr lang="en-US" dirty="0"/>
        </a:p>
      </dgm:t>
    </dgm:pt>
    <dgm:pt modelId="{068123B2-09EB-47D7-9D18-B8B94CC9740F}" type="parTrans" cxnId="{E842844D-B56E-412A-BA5F-189CD32F2EE0}">
      <dgm:prSet/>
      <dgm:spPr/>
      <dgm:t>
        <a:bodyPr/>
        <a:lstStyle/>
        <a:p>
          <a:endParaRPr lang="en-US"/>
        </a:p>
      </dgm:t>
    </dgm:pt>
    <dgm:pt modelId="{B0BE65B2-32FA-4B65-B17A-CF60F93FC2B8}" type="sibTrans" cxnId="{E842844D-B56E-412A-BA5F-189CD32F2EE0}">
      <dgm:prSet/>
      <dgm:spPr/>
      <dgm:t>
        <a:bodyPr/>
        <a:lstStyle/>
        <a:p>
          <a:endParaRPr lang="en-US"/>
        </a:p>
      </dgm:t>
    </dgm:pt>
    <dgm:pt modelId="{84B96CAD-90EC-4257-AAAA-FF6C44B94DA2}">
      <dgm:prSet phldrT="[Text]"/>
      <dgm:spPr/>
      <dgm:t>
        <a:bodyPr/>
        <a:lstStyle/>
        <a:p>
          <a:r>
            <a:rPr lang="en-US" b="1" dirty="0" smtClean="0"/>
            <a:t>Staffing</a:t>
          </a:r>
          <a:r>
            <a:rPr lang="en-US" dirty="0" smtClean="0"/>
            <a:t>: Annualized</a:t>
          </a:r>
          <a:endParaRPr lang="en-US" dirty="0"/>
        </a:p>
      </dgm:t>
    </dgm:pt>
    <dgm:pt modelId="{29258D74-E9C5-40BD-B3FF-ABCADFADA24D}" type="parTrans" cxnId="{4B0FAAFD-5111-474E-9294-07EBF68C3F0F}">
      <dgm:prSet/>
      <dgm:spPr/>
      <dgm:t>
        <a:bodyPr/>
        <a:lstStyle/>
        <a:p>
          <a:endParaRPr lang="en-US"/>
        </a:p>
      </dgm:t>
    </dgm:pt>
    <dgm:pt modelId="{6F8354FC-7211-429A-B96D-973DF1AABD87}" type="sibTrans" cxnId="{4B0FAAFD-5111-474E-9294-07EBF68C3F0F}">
      <dgm:prSet/>
      <dgm:spPr/>
      <dgm:t>
        <a:bodyPr/>
        <a:lstStyle/>
        <a:p>
          <a:endParaRPr lang="en-US"/>
        </a:p>
      </dgm:t>
    </dgm:pt>
    <dgm:pt modelId="{75C9FCFC-53A9-4DA6-BB62-3A72F948F1D7}">
      <dgm:prSet phldrT="[Text]"/>
      <dgm:spPr/>
      <dgm:t>
        <a:bodyPr/>
        <a:lstStyle/>
        <a:p>
          <a:r>
            <a:rPr lang="en-US" dirty="0" smtClean="0"/>
            <a:t>UNCFP Entities</a:t>
          </a:r>
          <a:endParaRPr lang="en-US" dirty="0"/>
        </a:p>
      </dgm:t>
    </dgm:pt>
    <dgm:pt modelId="{40ED7B45-7689-4AC6-B9CF-98B72A7C050C}" type="parTrans" cxnId="{BA56B82E-6A89-4B3D-9CB9-8D173E3413FD}">
      <dgm:prSet/>
      <dgm:spPr/>
      <dgm:t>
        <a:bodyPr/>
        <a:lstStyle/>
        <a:p>
          <a:endParaRPr lang="en-US"/>
        </a:p>
      </dgm:t>
    </dgm:pt>
    <dgm:pt modelId="{E2524C78-2A9E-4657-BF60-A9EF11CFACA3}" type="sibTrans" cxnId="{BA56B82E-6A89-4B3D-9CB9-8D173E3413FD}">
      <dgm:prSet/>
      <dgm:spPr/>
      <dgm:t>
        <a:bodyPr/>
        <a:lstStyle/>
        <a:p>
          <a:endParaRPr lang="en-US"/>
        </a:p>
      </dgm:t>
    </dgm:pt>
    <dgm:pt modelId="{0BB8E051-BDBE-4311-91BA-804D30D7D2C7}">
      <dgm:prSet phldrT="[Text]"/>
      <dgm:spPr/>
      <dgm:t>
        <a:bodyPr/>
        <a:lstStyle/>
        <a:p>
          <a:r>
            <a:rPr lang="en-US" b="1" dirty="0" smtClean="0"/>
            <a:t>Provider Volume</a:t>
          </a:r>
          <a:endParaRPr lang="en-US" b="1" dirty="0"/>
        </a:p>
      </dgm:t>
    </dgm:pt>
    <dgm:pt modelId="{E8EB3190-EF27-486C-8AB8-DD662FB6E523}" type="parTrans" cxnId="{847004F6-EC84-453B-961E-7FECD8B9CF71}">
      <dgm:prSet/>
      <dgm:spPr/>
      <dgm:t>
        <a:bodyPr/>
        <a:lstStyle/>
        <a:p>
          <a:endParaRPr lang="en-US"/>
        </a:p>
      </dgm:t>
    </dgm:pt>
    <dgm:pt modelId="{607B3BD8-5274-4B56-8928-132443830198}" type="sibTrans" cxnId="{847004F6-EC84-453B-961E-7FECD8B9CF71}">
      <dgm:prSet/>
      <dgm:spPr/>
      <dgm:t>
        <a:bodyPr/>
        <a:lstStyle/>
        <a:p>
          <a:endParaRPr lang="en-US"/>
        </a:p>
      </dgm:t>
    </dgm:pt>
    <dgm:pt modelId="{A87CB3A9-3B9E-4815-BE4B-AC48B5DE0487}">
      <dgm:prSet phldrT="[Text]"/>
      <dgm:spPr/>
      <dgm:t>
        <a:bodyPr/>
        <a:lstStyle/>
        <a:p>
          <a:r>
            <a:rPr lang="en-US" dirty="0" smtClean="0"/>
            <a:t>SOM Entities</a:t>
          </a:r>
          <a:endParaRPr lang="en-US" dirty="0"/>
        </a:p>
      </dgm:t>
    </dgm:pt>
    <dgm:pt modelId="{7BDFB724-B0C0-466A-A43F-9D3388B3E5FF}" type="parTrans" cxnId="{1D741CBD-F98E-4842-81CE-82B01092ABF5}">
      <dgm:prSet/>
      <dgm:spPr/>
      <dgm:t>
        <a:bodyPr/>
        <a:lstStyle/>
        <a:p>
          <a:endParaRPr lang="en-US"/>
        </a:p>
      </dgm:t>
    </dgm:pt>
    <dgm:pt modelId="{BB10E43B-E40A-4346-BBF2-83A2F8BC5F4D}" type="sibTrans" cxnId="{1D741CBD-F98E-4842-81CE-82B01092ABF5}">
      <dgm:prSet/>
      <dgm:spPr/>
      <dgm:t>
        <a:bodyPr/>
        <a:lstStyle/>
        <a:p>
          <a:endParaRPr lang="en-US"/>
        </a:p>
      </dgm:t>
    </dgm:pt>
    <dgm:pt modelId="{5105D98E-C30D-47A7-9D8D-2A3A52B9C9CF}">
      <dgm:prSet phldrT="[Text]"/>
      <dgm:spPr/>
      <dgm:t>
        <a:bodyPr/>
        <a:lstStyle/>
        <a:p>
          <a:r>
            <a:rPr lang="en-US" b="1" dirty="0" smtClean="0"/>
            <a:t>Other</a:t>
          </a:r>
          <a:r>
            <a:rPr lang="en-US" dirty="0" smtClean="0"/>
            <a:t> </a:t>
          </a:r>
          <a:r>
            <a:rPr lang="en-US" b="1" dirty="0" smtClean="0"/>
            <a:t>Revenue</a:t>
          </a:r>
          <a:r>
            <a:rPr lang="en-US" dirty="0" smtClean="0"/>
            <a:t>: Rolling 12</a:t>
          </a:r>
          <a:endParaRPr lang="en-US" dirty="0"/>
        </a:p>
      </dgm:t>
    </dgm:pt>
    <dgm:pt modelId="{784A2818-B09D-4C2A-9305-35567DBD31C0}" type="parTrans" cxnId="{558EF8AE-FDE5-4628-8A7C-8CBE4AC21D4B}">
      <dgm:prSet/>
      <dgm:spPr/>
      <dgm:t>
        <a:bodyPr/>
        <a:lstStyle/>
        <a:p>
          <a:endParaRPr lang="en-US"/>
        </a:p>
      </dgm:t>
    </dgm:pt>
    <dgm:pt modelId="{CB2CED85-C8EE-45FD-860B-209E614FE67B}" type="sibTrans" cxnId="{558EF8AE-FDE5-4628-8A7C-8CBE4AC21D4B}">
      <dgm:prSet/>
      <dgm:spPr/>
      <dgm:t>
        <a:bodyPr/>
        <a:lstStyle/>
        <a:p>
          <a:endParaRPr lang="en-US"/>
        </a:p>
      </dgm:t>
    </dgm:pt>
    <dgm:pt modelId="{2C5518B7-609F-4327-B479-201FA3CDDC07}">
      <dgm:prSet phldrT="[Text]"/>
      <dgm:spPr/>
      <dgm:t>
        <a:bodyPr/>
        <a:lstStyle/>
        <a:p>
          <a:r>
            <a:rPr lang="en-US" dirty="0" smtClean="0"/>
            <a:t>Increase Assumptions:</a:t>
          </a:r>
          <a:br>
            <a:rPr lang="en-US" dirty="0" smtClean="0"/>
          </a:br>
          <a:r>
            <a:rPr lang="en-US" dirty="0" smtClean="0"/>
            <a:t>- 1% University employees (beginning July 2019) **** DOES NOT apply to Faculty</a:t>
          </a:r>
          <a:br>
            <a:rPr lang="en-US" dirty="0" smtClean="0"/>
          </a:br>
          <a:r>
            <a:rPr lang="en-US" dirty="0" smtClean="0"/>
            <a:t>- 2% for HCS employees (beginning January 2020)</a:t>
          </a:r>
          <a:endParaRPr lang="en-US" dirty="0"/>
        </a:p>
      </dgm:t>
    </dgm:pt>
    <dgm:pt modelId="{C5EA4BF3-5AFF-410B-8BBD-71892E5C9E92}" type="parTrans" cxnId="{429F576F-09EC-499C-BEAA-0CB4AD20D32B}">
      <dgm:prSet/>
      <dgm:spPr/>
      <dgm:t>
        <a:bodyPr/>
        <a:lstStyle/>
        <a:p>
          <a:endParaRPr lang="en-US"/>
        </a:p>
      </dgm:t>
    </dgm:pt>
    <dgm:pt modelId="{67FEFBD5-010F-4DEA-9B90-70487C16D36C}" type="sibTrans" cxnId="{429F576F-09EC-499C-BEAA-0CB4AD20D32B}">
      <dgm:prSet/>
      <dgm:spPr/>
      <dgm:t>
        <a:bodyPr/>
        <a:lstStyle/>
        <a:p>
          <a:endParaRPr lang="en-US"/>
        </a:p>
      </dgm:t>
    </dgm:pt>
    <dgm:pt modelId="{80B432CC-1D93-4E06-AA00-D26CF4B93224}">
      <dgm:prSet phldrT="[Text]"/>
      <dgm:spPr/>
      <dgm:t>
        <a:bodyPr/>
        <a:lstStyle/>
        <a:p>
          <a:r>
            <a:rPr lang="en-US" b="1" dirty="0" smtClean="0"/>
            <a:t>Non-Staffing</a:t>
          </a:r>
          <a:r>
            <a:rPr lang="en-US" dirty="0" smtClean="0"/>
            <a:t>: Even</a:t>
          </a:r>
          <a:endParaRPr lang="en-US" dirty="0"/>
        </a:p>
      </dgm:t>
    </dgm:pt>
    <dgm:pt modelId="{1F16FC34-05DE-4D8A-94FF-6261376A35F4}" type="parTrans" cxnId="{8478FA0E-BA1B-45D2-871C-991199C8AA09}">
      <dgm:prSet/>
      <dgm:spPr/>
      <dgm:t>
        <a:bodyPr/>
        <a:lstStyle/>
        <a:p>
          <a:endParaRPr lang="en-US"/>
        </a:p>
      </dgm:t>
    </dgm:pt>
    <dgm:pt modelId="{B6CE3CD5-011A-4588-93D7-92E1C2AA06EF}" type="sibTrans" cxnId="{8478FA0E-BA1B-45D2-871C-991199C8AA09}">
      <dgm:prSet/>
      <dgm:spPr/>
      <dgm:t>
        <a:bodyPr/>
        <a:lstStyle/>
        <a:p>
          <a:endParaRPr lang="en-US"/>
        </a:p>
      </dgm:t>
    </dgm:pt>
    <dgm:pt modelId="{91CC4DEA-6326-4FC2-A894-3C5E1E0BEF31}">
      <dgm:prSet phldrT="[Text]"/>
      <dgm:spPr/>
      <dgm:t>
        <a:bodyPr/>
        <a:lstStyle/>
        <a:p>
          <a:r>
            <a:rPr lang="en-US" b="1" dirty="0" smtClean="0"/>
            <a:t>Other</a:t>
          </a:r>
          <a:r>
            <a:rPr lang="en-US" dirty="0" smtClean="0"/>
            <a:t> </a:t>
          </a:r>
          <a:r>
            <a:rPr lang="en-US" b="1" dirty="0" smtClean="0"/>
            <a:t>Revenue</a:t>
          </a:r>
          <a:r>
            <a:rPr lang="en-US" dirty="0" smtClean="0"/>
            <a:t>: Even</a:t>
          </a:r>
          <a:endParaRPr lang="en-US" dirty="0"/>
        </a:p>
      </dgm:t>
    </dgm:pt>
    <dgm:pt modelId="{63245941-F770-4B2A-B895-3E55AAA622A0}" type="parTrans" cxnId="{51B6C42E-88CB-4995-8AB9-58EE94E2AB4B}">
      <dgm:prSet/>
      <dgm:spPr/>
      <dgm:t>
        <a:bodyPr/>
        <a:lstStyle/>
        <a:p>
          <a:endParaRPr lang="en-US"/>
        </a:p>
      </dgm:t>
    </dgm:pt>
    <dgm:pt modelId="{C978FCFE-3A7C-47B7-99DF-048985013A05}" type="sibTrans" cxnId="{51B6C42E-88CB-4995-8AB9-58EE94E2AB4B}">
      <dgm:prSet/>
      <dgm:spPr/>
      <dgm:t>
        <a:bodyPr/>
        <a:lstStyle/>
        <a:p>
          <a:endParaRPr lang="en-US"/>
        </a:p>
      </dgm:t>
    </dgm:pt>
    <dgm:pt modelId="{45C3F917-B541-48E9-8637-32A6254539A3}">
      <dgm:prSet phldrT="[Text]"/>
      <dgm:spPr/>
      <dgm:t>
        <a:bodyPr/>
        <a:lstStyle/>
        <a:p>
          <a:r>
            <a:rPr lang="en-US" dirty="0" smtClean="0"/>
            <a:t>FY19 Projection: Rolling 12</a:t>
          </a:r>
          <a:endParaRPr lang="en-US" dirty="0"/>
        </a:p>
      </dgm:t>
    </dgm:pt>
    <dgm:pt modelId="{D6DDCD7B-1457-401E-8187-75BB8478385D}" type="parTrans" cxnId="{4D018FC2-D681-4923-A319-1272FA344E61}">
      <dgm:prSet/>
      <dgm:spPr/>
      <dgm:t>
        <a:bodyPr/>
        <a:lstStyle/>
        <a:p>
          <a:endParaRPr lang="en-US"/>
        </a:p>
      </dgm:t>
    </dgm:pt>
    <dgm:pt modelId="{EC3016E9-A07A-404F-B826-F80821EFDDE9}" type="sibTrans" cxnId="{4D018FC2-D681-4923-A319-1272FA344E61}">
      <dgm:prSet/>
      <dgm:spPr/>
      <dgm:t>
        <a:bodyPr/>
        <a:lstStyle/>
        <a:p>
          <a:endParaRPr lang="en-US"/>
        </a:p>
      </dgm:t>
    </dgm:pt>
    <dgm:pt modelId="{23DB4FAF-F8A0-4B00-9E41-E09C4023A9EE}">
      <dgm:prSet phldrT="[Text]"/>
      <dgm:spPr/>
      <dgm:t>
        <a:bodyPr/>
        <a:lstStyle/>
        <a:p>
          <a:r>
            <a:rPr lang="en-US" dirty="0" smtClean="0"/>
            <a:t>FY20 Budget: Based on average of FY17 and FY18 Practice Plan charge spread</a:t>
          </a:r>
          <a:endParaRPr lang="en-US" dirty="0"/>
        </a:p>
      </dgm:t>
    </dgm:pt>
    <dgm:pt modelId="{5BE4F860-3806-44A7-BB7C-18C18AA9F6D8}" type="parTrans" cxnId="{7BB27E06-DC89-4D02-AD9F-605E17A5912A}">
      <dgm:prSet/>
      <dgm:spPr/>
      <dgm:t>
        <a:bodyPr/>
        <a:lstStyle/>
        <a:p>
          <a:endParaRPr lang="en-US"/>
        </a:p>
      </dgm:t>
    </dgm:pt>
    <dgm:pt modelId="{384EA002-92A7-4CDA-81F3-4EF3A2A9840A}" type="sibTrans" cxnId="{7BB27E06-DC89-4D02-AD9F-605E17A5912A}">
      <dgm:prSet/>
      <dgm:spPr/>
      <dgm:t>
        <a:bodyPr/>
        <a:lstStyle/>
        <a:p>
          <a:endParaRPr lang="en-US"/>
        </a:p>
      </dgm:t>
    </dgm:pt>
    <dgm:pt modelId="{55A605CC-03E8-4A1D-951C-3814CB47CD23}">
      <dgm:prSet phldrT="[Text]"/>
      <dgm:spPr/>
      <dgm:t>
        <a:bodyPr/>
        <a:lstStyle/>
        <a:p>
          <a:r>
            <a:rPr lang="en-US" b="1" dirty="0" smtClean="0"/>
            <a:t>Benefits</a:t>
          </a:r>
          <a:r>
            <a:rPr lang="en-US" dirty="0" smtClean="0"/>
            <a:t>: Rolling 12</a:t>
          </a:r>
          <a:endParaRPr lang="en-US" dirty="0"/>
        </a:p>
      </dgm:t>
    </dgm:pt>
    <dgm:pt modelId="{15F6827A-02DC-41C7-9CF2-2E20D63A9CDD}" type="parTrans" cxnId="{06083494-12BF-4BF2-8D12-74FA250F196B}">
      <dgm:prSet/>
      <dgm:spPr/>
      <dgm:t>
        <a:bodyPr/>
        <a:lstStyle/>
        <a:p>
          <a:endParaRPr lang="en-US"/>
        </a:p>
      </dgm:t>
    </dgm:pt>
    <dgm:pt modelId="{2DA96E11-D4A5-4ACD-ADDA-956566DCBAF0}" type="sibTrans" cxnId="{06083494-12BF-4BF2-8D12-74FA250F196B}">
      <dgm:prSet/>
      <dgm:spPr/>
      <dgm:t>
        <a:bodyPr/>
        <a:lstStyle/>
        <a:p>
          <a:endParaRPr lang="en-US"/>
        </a:p>
      </dgm:t>
    </dgm:pt>
    <dgm:pt modelId="{71C6D8CC-9DC3-483E-B29B-8535B442FEB0}" type="pres">
      <dgm:prSet presAssocID="{09F05FBF-77DE-4B2D-BB95-3596C3F2B56F}" presName="linear" presStyleCnt="0">
        <dgm:presLayoutVars>
          <dgm:dir/>
          <dgm:animLvl val="lvl"/>
          <dgm:resizeHandles val="exact"/>
        </dgm:presLayoutVars>
      </dgm:prSet>
      <dgm:spPr/>
      <dgm:t>
        <a:bodyPr/>
        <a:lstStyle/>
        <a:p>
          <a:endParaRPr lang="en-US"/>
        </a:p>
      </dgm:t>
    </dgm:pt>
    <dgm:pt modelId="{91406EE1-7BBE-46CA-8594-56DBBBB86509}" type="pres">
      <dgm:prSet presAssocID="{41DCE730-A9D1-4233-B5C0-FBA1B4633695}" presName="parentLin" presStyleCnt="0"/>
      <dgm:spPr/>
      <dgm:t>
        <a:bodyPr/>
        <a:lstStyle/>
        <a:p>
          <a:endParaRPr lang="en-US"/>
        </a:p>
      </dgm:t>
    </dgm:pt>
    <dgm:pt modelId="{EC831B11-008C-493E-B9F1-35CD56B4A88B}" type="pres">
      <dgm:prSet presAssocID="{41DCE730-A9D1-4233-B5C0-FBA1B4633695}" presName="parentLeftMargin" presStyleLbl="node1" presStyleIdx="0" presStyleCnt="3"/>
      <dgm:spPr/>
      <dgm:t>
        <a:bodyPr/>
        <a:lstStyle/>
        <a:p>
          <a:endParaRPr lang="en-US"/>
        </a:p>
      </dgm:t>
    </dgm:pt>
    <dgm:pt modelId="{D602D1AA-066F-407D-A2BE-1A20EF1601B2}" type="pres">
      <dgm:prSet presAssocID="{41DCE730-A9D1-4233-B5C0-FBA1B4633695}" presName="parentText" presStyleLbl="node1" presStyleIdx="0" presStyleCnt="3">
        <dgm:presLayoutVars>
          <dgm:chMax val="0"/>
          <dgm:bulletEnabled val="1"/>
        </dgm:presLayoutVars>
      </dgm:prSet>
      <dgm:spPr/>
      <dgm:t>
        <a:bodyPr/>
        <a:lstStyle/>
        <a:p>
          <a:endParaRPr lang="en-US"/>
        </a:p>
      </dgm:t>
    </dgm:pt>
    <dgm:pt modelId="{B09BB88A-9B1F-4788-8D5C-4C3AA2E35B96}" type="pres">
      <dgm:prSet presAssocID="{41DCE730-A9D1-4233-B5C0-FBA1B4633695}" presName="negativeSpace" presStyleCnt="0"/>
      <dgm:spPr/>
      <dgm:t>
        <a:bodyPr/>
        <a:lstStyle/>
        <a:p>
          <a:endParaRPr lang="en-US"/>
        </a:p>
      </dgm:t>
    </dgm:pt>
    <dgm:pt modelId="{9959607B-76BA-4DCF-917B-E2E4D40CDFC4}" type="pres">
      <dgm:prSet presAssocID="{41DCE730-A9D1-4233-B5C0-FBA1B4633695}" presName="childText" presStyleLbl="conFgAcc1" presStyleIdx="0" presStyleCnt="3">
        <dgm:presLayoutVars>
          <dgm:bulletEnabled val="1"/>
        </dgm:presLayoutVars>
      </dgm:prSet>
      <dgm:spPr/>
      <dgm:t>
        <a:bodyPr/>
        <a:lstStyle/>
        <a:p>
          <a:endParaRPr lang="en-US"/>
        </a:p>
      </dgm:t>
    </dgm:pt>
    <dgm:pt modelId="{8F847E65-FCA4-4CFC-8754-E7E0E2D1B6EC}" type="pres">
      <dgm:prSet presAssocID="{B0BE65B2-32FA-4B65-B17A-CF60F93FC2B8}" presName="spaceBetweenRectangles" presStyleCnt="0"/>
      <dgm:spPr/>
      <dgm:t>
        <a:bodyPr/>
        <a:lstStyle/>
        <a:p>
          <a:endParaRPr lang="en-US"/>
        </a:p>
      </dgm:t>
    </dgm:pt>
    <dgm:pt modelId="{40A2A5E9-3251-4606-AE04-9C5A057D1A61}" type="pres">
      <dgm:prSet presAssocID="{75C9FCFC-53A9-4DA6-BB62-3A72F948F1D7}" presName="parentLin" presStyleCnt="0"/>
      <dgm:spPr/>
      <dgm:t>
        <a:bodyPr/>
        <a:lstStyle/>
        <a:p>
          <a:endParaRPr lang="en-US"/>
        </a:p>
      </dgm:t>
    </dgm:pt>
    <dgm:pt modelId="{62352DB7-76B7-4557-A2C2-9953E9B793F7}" type="pres">
      <dgm:prSet presAssocID="{75C9FCFC-53A9-4DA6-BB62-3A72F948F1D7}" presName="parentLeftMargin" presStyleLbl="node1" presStyleIdx="0" presStyleCnt="3"/>
      <dgm:spPr/>
      <dgm:t>
        <a:bodyPr/>
        <a:lstStyle/>
        <a:p>
          <a:endParaRPr lang="en-US"/>
        </a:p>
      </dgm:t>
    </dgm:pt>
    <dgm:pt modelId="{BA4F0363-273E-4B58-AF0E-57FB844F1672}" type="pres">
      <dgm:prSet presAssocID="{75C9FCFC-53A9-4DA6-BB62-3A72F948F1D7}" presName="parentText" presStyleLbl="node1" presStyleIdx="1" presStyleCnt="3">
        <dgm:presLayoutVars>
          <dgm:chMax val="0"/>
          <dgm:bulletEnabled val="1"/>
        </dgm:presLayoutVars>
      </dgm:prSet>
      <dgm:spPr/>
      <dgm:t>
        <a:bodyPr/>
        <a:lstStyle/>
        <a:p>
          <a:endParaRPr lang="en-US"/>
        </a:p>
      </dgm:t>
    </dgm:pt>
    <dgm:pt modelId="{6C0AAF55-244B-4857-9CA3-6CC8E2E793EA}" type="pres">
      <dgm:prSet presAssocID="{75C9FCFC-53A9-4DA6-BB62-3A72F948F1D7}" presName="negativeSpace" presStyleCnt="0"/>
      <dgm:spPr/>
      <dgm:t>
        <a:bodyPr/>
        <a:lstStyle/>
        <a:p>
          <a:endParaRPr lang="en-US"/>
        </a:p>
      </dgm:t>
    </dgm:pt>
    <dgm:pt modelId="{36B6F0F7-4A01-43C6-8876-D51BA0318D2C}" type="pres">
      <dgm:prSet presAssocID="{75C9FCFC-53A9-4DA6-BB62-3A72F948F1D7}" presName="childText" presStyleLbl="conFgAcc1" presStyleIdx="1" presStyleCnt="3">
        <dgm:presLayoutVars>
          <dgm:bulletEnabled val="1"/>
        </dgm:presLayoutVars>
      </dgm:prSet>
      <dgm:spPr/>
      <dgm:t>
        <a:bodyPr/>
        <a:lstStyle/>
        <a:p>
          <a:endParaRPr lang="en-US"/>
        </a:p>
      </dgm:t>
    </dgm:pt>
    <dgm:pt modelId="{BEF99DA2-EEBB-4332-BB0C-52AB2594B6DB}" type="pres">
      <dgm:prSet presAssocID="{E2524C78-2A9E-4657-BF60-A9EF11CFACA3}" presName="spaceBetweenRectangles" presStyleCnt="0"/>
      <dgm:spPr/>
      <dgm:t>
        <a:bodyPr/>
        <a:lstStyle/>
        <a:p>
          <a:endParaRPr lang="en-US"/>
        </a:p>
      </dgm:t>
    </dgm:pt>
    <dgm:pt modelId="{3E741FFA-BBF0-41AF-953D-34833118A0ED}" type="pres">
      <dgm:prSet presAssocID="{A87CB3A9-3B9E-4815-BE4B-AC48B5DE0487}" presName="parentLin" presStyleCnt="0"/>
      <dgm:spPr/>
      <dgm:t>
        <a:bodyPr/>
        <a:lstStyle/>
        <a:p>
          <a:endParaRPr lang="en-US"/>
        </a:p>
      </dgm:t>
    </dgm:pt>
    <dgm:pt modelId="{16B79F0F-5DEC-4663-9D49-58A2F32DDB85}" type="pres">
      <dgm:prSet presAssocID="{A87CB3A9-3B9E-4815-BE4B-AC48B5DE0487}" presName="parentLeftMargin" presStyleLbl="node1" presStyleIdx="1" presStyleCnt="3"/>
      <dgm:spPr/>
      <dgm:t>
        <a:bodyPr/>
        <a:lstStyle/>
        <a:p>
          <a:endParaRPr lang="en-US"/>
        </a:p>
      </dgm:t>
    </dgm:pt>
    <dgm:pt modelId="{3A247620-FB05-4774-9C9E-ED943CE858C4}" type="pres">
      <dgm:prSet presAssocID="{A87CB3A9-3B9E-4815-BE4B-AC48B5DE0487}" presName="parentText" presStyleLbl="node1" presStyleIdx="2" presStyleCnt="3">
        <dgm:presLayoutVars>
          <dgm:chMax val="0"/>
          <dgm:bulletEnabled val="1"/>
        </dgm:presLayoutVars>
      </dgm:prSet>
      <dgm:spPr/>
      <dgm:t>
        <a:bodyPr/>
        <a:lstStyle/>
        <a:p>
          <a:endParaRPr lang="en-US"/>
        </a:p>
      </dgm:t>
    </dgm:pt>
    <dgm:pt modelId="{61B566B5-5C76-4DD8-93A8-0F4A467E8BE2}" type="pres">
      <dgm:prSet presAssocID="{A87CB3A9-3B9E-4815-BE4B-AC48B5DE0487}" presName="negativeSpace" presStyleCnt="0"/>
      <dgm:spPr/>
      <dgm:t>
        <a:bodyPr/>
        <a:lstStyle/>
        <a:p>
          <a:endParaRPr lang="en-US"/>
        </a:p>
      </dgm:t>
    </dgm:pt>
    <dgm:pt modelId="{76A9E8A1-0C69-4838-BE81-0641F4B1604F}" type="pres">
      <dgm:prSet presAssocID="{A87CB3A9-3B9E-4815-BE4B-AC48B5DE0487}" presName="childText" presStyleLbl="conFgAcc1" presStyleIdx="2" presStyleCnt="3">
        <dgm:presLayoutVars>
          <dgm:bulletEnabled val="1"/>
        </dgm:presLayoutVars>
      </dgm:prSet>
      <dgm:spPr/>
      <dgm:t>
        <a:bodyPr/>
        <a:lstStyle/>
        <a:p>
          <a:endParaRPr lang="en-US"/>
        </a:p>
      </dgm:t>
    </dgm:pt>
  </dgm:ptLst>
  <dgm:cxnLst>
    <dgm:cxn modelId="{1731B334-BA6F-4902-9918-6B5898047621}" type="presOf" srcId="{75C9FCFC-53A9-4DA6-BB62-3A72F948F1D7}" destId="{62352DB7-76B7-4557-A2C2-9953E9B793F7}" srcOrd="0" destOrd="0" presId="urn:microsoft.com/office/officeart/2005/8/layout/list1"/>
    <dgm:cxn modelId="{F470BDB3-315A-40F8-BE8C-567F8F72B1AA}" type="presOf" srcId="{55A605CC-03E8-4A1D-951C-3814CB47CD23}" destId="{9959607B-76BA-4DCF-917B-E2E4D40CDFC4}" srcOrd="0" destOrd="2" presId="urn:microsoft.com/office/officeart/2005/8/layout/list1"/>
    <dgm:cxn modelId="{A3DA0DC7-575A-4494-AF3A-9426ADDF9755}" type="presOf" srcId="{2C5518B7-609F-4327-B479-201FA3CDDC07}" destId="{9959607B-76BA-4DCF-917B-E2E4D40CDFC4}" srcOrd="0" destOrd="1" presId="urn:microsoft.com/office/officeart/2005/8/layout/list1"/>
    <dgm:cxn modelId="{6658D3E6-D40D-40B3-AB85-E95C8C102912}" type="presOf" srcId="{91CC4DEA-6326-4FC2-A894-3C5E1E0BEF31}" destId="{36B6F0F7-4A01-43C6-8876-D51BA0318D2C}" srcOrd="0" destOrd="3" presId="urn:microsoft.com/office/officeart/2005/8/layout/list1"/>
    <dgm:cxn modelId="{BCBBA195-682F-4701-8261-D31512557100}" type="presOf" srcId="{41DCE730-A9D1-4233-B5C0-FBA1B4633695}" destId="{D602D1AA-066F-407D-A2BE-1A20EF1601B2}" srcOrd="1" destOrd="0" presId="urn:microsoft.com/office/officeart/2005/8/layout/list1"/>
    <dgm:cxn modelId="{558EF8AE-FDE5-4628-8A7C-8CBE4AC21D4B}" srcId="{A87CB3A9-3B9E-4815-BE4B-AC48B5DE0487}" destId="{5105D98E-C30D-47A7-9D8D-2A3A52B9C9CF}" srcOrd="0" destOrd="0" parTransId="{784A2818-B09D-4C2A-9305-35567DBD31C0}" sibTransId="{CB2CED85-C8EE-45FD-860B-209E614FE67B}"/>
    <dgm:cxn modelId="{F9AE838E-8B7B-4449-9D11-F5768F2A21B9}" type="presOf" srcId="{23DB4FAF-F8A0-4B00-9E41-E09C4023A9EE}" destId="{36B6F0F7-4A01-43C6-8876-D51BA0318D2C}" srcOrd="0" destOrd="2" presId="urn:microsoft.com/office/officeart/2005/8/layout/list1"/>
    <dgm:cxn modelId="{255FD27B-4975-4ADC-82ED-977390403E72}" type="presOf" srcId="{75C9FCFC-53A9-4DA6-BB62-3A72F948F1D7}" destId="{BA4F0363-273E-4B58-AF0E-57FB844F1672}" srcOrd="1" destOrd="0" presId="urn:microsoft.com/office/officeart/2005/8/layout/list1"/>
    <dgm:cxn modelId="{1D741CBD-F98E-4842-81CE-82B01092ABF5}" srcId="{09F05FBF-77DE-4B2D-BB95-3596C3F2B56F}" destId="{A87CB3A9-3B9E-4815-BE4B-AC48B5DE0487}" srcOrd="2" destOrd="0" parTransId="{7BDFB724-B0C0-466A-A43F-9D3388B3E5FF}" sibTransId="{BB10E43B-E40A-4346-BBF2-83A2F8BC5F4D}"/>
    <dgm:cxn modelId="{51B6C42E-88CB-4995-8AB9-58EE94E2AB4B}" srcId="{75C9FCFC-53A9-4DA6-BB62-3A72F948F1D7}" destId="{91CC4DEA-6326-4FC2-A894-3C5E1E0BEF31}" srcOrd="1" destOrd="0" parTransId="{63245941-F770-4B2A-B895-3E55AAA622A0}" sibTransId="{C978FCFE-3A7C-47B7-99DF-048985013A05}"/>
    <dgm:cxn modelId="{2901A349-17BB-4FBE-90FF-04F7FABE8978}" type="presOf" srcId="{A87CB3A9-3B9E-4815-BE4B-AC48B5DE0487}" destId="{16B79F0F-5DEC-4663-9D49-58A2F32DDB85}" srcOrd="0" destOrd="0" presId="urn:microsoft.com/office/officeart/2005/8/layout/list1"/>
    <dgm:cxn modelId="{4D018FC2-D681-4923-A319-1272FA344E61}" srcId="{0BB8E051-BDBE-4311-91BA-804D30D7D2C7}" destId="{45C3F917-B541-48E9-8637-32A6254539A3}" srcOrd="0" destOrd="0" parTransId="{D6DDCD7B-1457-401E-8187-75BB8478385D}" sibTransId="{EC3016E9-A07A-404F-B826-F80821EFDDE9}"/>
    <dgm:cxn modelId="{E842844D-B56E-412A-BA5F-189CD32F2EE0}" srcId="{09F05FBF-77DE-4B2D-BB95-3596C3F2B56F}" destId="{41DCE730-A9D1-4233-B5C0-FBA1B4633695}" srcOrd="0" destOrd="0" parTransId="{068123B2-09EB-47D7-9D18-B8B94CC9740F}" sibTransId="{B0BE65B2-32FA-4B65-B17A-CF60F93FC2B8}"/>
    <dgm:cxn modelId="{3112D7F0-25E0-42BB-875C-7926178E587A}" type="presOf" srcId="{80B432CC-1D93-4E06-AA00-D26CF4B93224}" destId="{9959607B-76BA-4DCF-917B-E2E4D40CDFC4}" srcOrd="0" destOrd="3" presId="urn:microsoft.com/office/officeart/2005/8/layout/list1"/>
    <dgm:cxn modelId="{7BB27E06-DC89-4D02-AD9F-605E17A5912A}" srcId="{0BB8E051-BDBE-4311-91BA-804D30D7D2C7}" destId="{23DB4FAF-F8A0-4B00-9E41-E09C4023A9EE}" srcOrd="1" destOrd="0" parTransId="{5BE4F860-3806-44A7-BB7C-18C18AA9F6D8}" sibTransId="{384EA002-92A7-4CDA-81F3-4EF3A2A9840A}"/>
    <dgm:cxn modelId="{4B0FAAFD-5111-474E-9294-07EBF68C3F0F}" srcId="{41DCE730-A9D1-4233-B5C0-FBA1B4633695}" destId="{84B96CAD-90EC-4257-AAAA-FF6C44B94DA2}" srcOrd="0" destOrd="0" parTransId="{29258D74-E9C5-40BD-B3FF-ABCADFADA24D}" sibTransId="{6F8354FC-7211-429A-B96D-973DF1AABD87}"/>
    <dgm:cxn modelId="{847004F6-EC84-453B-961E-7FECD8B9CF71}" srcId="{75C9FCFC-53A9-4DA6-BB62-3A72F948F1D7}" destId="{0BB8E051-BDBE-4311-91BA-804D30D7D2C7}" srcOrd="0" destOrd="0" parTransId="{E8EB3190-EF27-486C-8AB8-DD662FB6E523}" sibTransId="{607B3BD8-5274-4B56-8928-132443830198}"/>
    <dgm:cxn modelId="{8478FA0E-BA1B-45D2-871C-991199C8AA09}" srcId="{41DCE730-A9D1-4233-B5C0-FBA1B4633695}" destId="{80B432CC-1D93-4E06-AA00-D26CF4B93224}" srcOrd="2" destOrd="0" parTransId="{1F16FC34-05DE-4D8A-94FF-6261376A35F4}" sibTransId="{B6CE3CD5-011A-4588-93D7-92E1C2AA06EF}"/>
    <dgm:cxn modelId="{F58D4103-2E98-4B07-8507-1424F215824C}" type="presOf" srcId="{45C3F917-B541-48E9-8637-32A6254539A3}" destId="{36B6F0F7-4A01-43C6-8876-D51BA0318D2C}" srcOrd="0" destOrd="1" presId="urn:microsoft.com/office/officeart/2005/8/layout/list1"/>
    <dgm:cxn modelId="{7FF16B85-E7C9-43E0-A9AE-202326C68EC7}" type="presOf" srcId="{09F05FBF-77DE-4B2D-BB95-3596C3F2B56F}" destId="{71C6D8CC-9DC3-483E-B29B-8535B442FEB0}" srcOrd="0" destOrd="0" presId="urn:microsoft.com/office/officeart/2005/8/layout/list1"/>
    <dgm:cxn modelId="{7B3F3828-E52E-471A-9BEB-BB8D99286874}" type="presOf" srcId="{5105D98E-C30D-47A7-9D8D-2A3A52B9C9CF}" destId="{76A9E8A1-0C69-4838-BE81-0641F4B1604F}" srcOrd="0" destOrd="0" presId="urn:microsoft.com/office/officeart/2005/8/layout/list1"/>
    <dgm:cxn modelId="{9AF02E3B-8831-4C50-A8D0-B463C6688EB8}" type="presOf" srcId="{84B96CAD-90EC-4257-AAAA-FF6C44B94DA2}" destId="{9959607B-76BA-4DCF-917B-E2E4D40CDFC4}" srcOrd="0" destOrd="0" presId="urn:microsoft.com/office/officeart/2005/8/layout/list1"/>
    <dgm:cxn modelId="{9E5E967D-7BAF-4094-888A-C16340793BA0}" type="presOf" srcId="{0BB8E051-BDBE-4311-91BA-804D30D7D2C7}" destId="{36B6F0F7-4A01-43C6-8876-D51BA0318D2C}" srcOrd="0" destOrd="0" presId="urn:microsoft.com/office/officeart/2005/8/layout/list1"/>
    <dgm:cxn modelId="{BA56B82E-6A89-4B3D-9CB9-8D173E3413FD}" srcId="{09F05FBF-77DE-4B2D-BB95-3596C3F2B56F}" destId="{75C9FCFC-53A9-4DA6-BB62-3A72F948F1D7}" srcOrd="1" destOrd="0" parTransId="{40ED7B45-7689-4AC6-B9CF-98B72A7C050C}" sibTransId="{E2524C78-2A9E-4657-BF60-A9EF11CFACA3}"/>
    <dgm:cxn modelId="{8BE62DE9-7129-4CDA-AD23-9F6E72244AC2}" type="presOf" srcId="{41DCE730-A9D1-4233-B5C0-FBA1B4633695}" destId="{EC831B11-008C-493E-B9F1-35CD56B4A88B}" srcOrd="0" destOrd="0" presId="urn:microsoft.com/office/officeart/2005/8/layout/list1"/>
    <dgm:cxn modelId="{06083494-12BF-4BF2-8D12-74FA250F196B}" srcId="{41DCE730-A9D1-4233-B5C0-FBA1B4633695}" destId="{55A605CC-03E8-4A1D-951C-3814CB47CD23}" srcOrd="1" destOrd="0" parTransId="{15F6827A-02DC-41C7-9CF2-2E20D63A9CDD}" sibTransId="{2DA96E11-D4A5-4ACD-ADDA-956566DCBAF0}"/>
    <dgm:cxn modelId="{429F576F-09EC-499C-BEAA-0CB4AD20D32B}" srcId="{84B96CAD-90EC-4257-AAAA-FF6C44B94DA2}" destId="{2C5518B7-609F-4327-B479-201FA3CDDC07}" srcOrd="0" destOrd="0" parTransId="{C5EA4BF3-5AFF-410B-8BBD-71892E5C9E92}" sibTransId="{67FEFBD5-010F-4DEA-9B90-70487C16D36C}"/>
    <dgm:cxn modelId="{6F7EFAB0-F1A3-4D51-9D41-5AA9390A3763}" type="presOf" srcId="{A87CB3A9-3B9E-4815-BE4B-AC48B5DE0487}" destId="{3A247620-FB05-4774-9C9E-ED943CE858C4}" srcOrd="1" destOrd="0" presId="urn:microsoft.com/office/officeart/2005/8/layout/list1"/>
    <dgm:cxn modelId="{1E365709-C5CB-4F4C-872A-1561B92B92E5}" type="presParOf" srcId="{71C6D8CC-9DC3-483E-B29B-8535B442FEB0}" destId="{91406EE1-7BBE-46CA-8594-56DBBBB86509}" srcOrd="0" destOrd="0" presId="urn:microsoft.com/office/officeart/2005/8/layout/list1"/>
    <dgm:cxn modelId="{27DBB280-F12D-471E-8130-D33FB0E27832}" type="presParOf" srcId="{91406EE1-7BBE-46CA-8594-56DBBBB86509}" destId="{EC831B11-008C-493E-B9F1-35CD56B4A88B}" srcOrd="0" destOrd="0" presId="urn:microsoft.com/office/officeart/2005/8/layout/list1"/>
    <dgm:cxn modelId="{56CA0962-44A9-45EE-BB6A-A0EF4DEA5E9B}" type="presParOf" srcId="{91406EE1-7BBE-46CA-8594-56DBBBB86509}" destId="{D602D1AA-066F-407D-A2BE-1A20EF1601B2}" srcOrd="1" destOrd="0" presId="urn:microsoft.com/office/officeart/2005/8/layout/list1"/>
    <dgm:cxn modelId="{5B5E3048-C130-4D3F-A90E-7844D5EDF533}" type="presParOf" srcId="{71C6D8CC-9DC3-483E-B29B-8535B442FEB0}" destId="{B09BB88A-9B1F-4788-8D5C-4C3AA2E35B96}" srcOrd="1" destOrd="0" presId="urn:microsoft.com/office/officeart/2005/8/layout/list1"/>
    <dgm:cxn modelId="{4324773A-40B5-43FA-B8B0-5D1BF0565B73}" type="presParOf" srcId="{71C6D8CC-9DC3-483E-B29B-8535B442FEB0}" destId="{9959607B-76BA-4DCF-917B-E2E4D40CDFC4}" srcOrd="2" destOrd="0" presId="urn:microsoft.com/office/officeart/2005/8/layout/list1"/>
    <dgm:cxn modelId="{CFEC215E-239C-44CF-94EC-F8F5B0FA59B4}" type="presParOf" srcId="{71C6D8CC-9DC3-483E-B29B-8535B442FEB0}" destId="{8F847E65-FCA4-4CFC-8754-E7E0E2D1B6EC}" srcOrd="3" destOrd="0" presId="urn:microsoft.com/office/officeart/2005/8/layout/list1"/>
    <dgm:cxn modelId="{9E1D31B6-109F-4B7F-95EC-47DA8013D2E3}" type="presParOf" srcId="{71C6D8CC-9DC3-483E-B29B-8535B442FEB0}" destId="{40A2A5E9-3251-4606-AE04-9C5A057D1A61}" srcOrd="4" destOrd="0" presId="urn:microsoft.com/office/officeart/2005/8/layout/list1"/>
    <dgm:cxn modelId="{1A03DF5A-EA5A-4FDB-BA64-D7281A810F9F}" type="presParOf" srcId="{40A2A5E9-3251-4606-AE04-9C5A057D1A61}" destId="{62352DB7-76B7-4557-A2C2-9953E9B793F7}" srcOrd="0" destOrd="0" presId="urn:microsoft.com/office/officeart/2005/8/layout/list1"/>
    <dgm:cxn modelId="{959B34FD-68F3-4D0F-AC4E-9D82843AA279}" type="presParOf" srcId="{40A2A5E9-3251-4606-AE04-9C5A057D1A61}" destId="{BA4F0363-273E-4B58-AF0E-57FB844F1672}" srcOrd="1" destOrd="0" presId="urn:microsoft.com/office/officeart/2005/8/layout/list1"/>
    <dgm:cxn modelId="{71759089-A419-4A4F-B852-17C4E28D8C4B}" type="presParOf" srcId="{71C6D8CC-9DC3-483E-B29B-8535B442FEB0}" destId="{6C0AAF55-244B-4857-9CA3-6CC8E2E793EA}" srcOrd="5" destOrd="0" presId="urn:microsoft.com/office/officeart/2005/8/layout/list1"/>
    <dgm:cxn modelId="{DFB85DC9-0382-4C82-9017-7E298E2F0934}" type="presParOf" srcId="{71C6D8CC-9DC3-483E-B29B-8535B442FEB0}" destId="{36B6F0F7-4A01-43C6-8876-D51BA0318D2C}" srcOrd="6" destOrd="0" presId="urn:microsoft.com/office/officeart/2005/8/layout/list1"/>
    <dgm:cxn modelId="{3E10A130-FB63-4A83-8379-B31D21D98366}" type="presParOf" srcId="{71C6D8CC-9DC3-483E-B29B-8535B442FEB0}" destId="{BEF99DA2-EEBB-4332-BB0C-52AB2594B6DB}" srcOrd="7" destOrd="0" presId="urn:microsoft.com/office/officeart/2005/8/layout/list1"/>
    <dgm:cxn modelId="{B541ED2F-B9A6-4076-9F00-3A9293F9DF97}" type="presParOf" srcId="{71C6D8CC-9DC3-483E-B29B-8535B442FEB0}" destId="{3E741FFA-BBF0-41AF-953D-34833118A0ED}" srcOrd="8" destOrd="0" presId="urn:microsoft.com/office/officeart/2005/8/layout/list1"/>
    <dgm:cxn modelId="{CEA8F5A8-BF95-4A9C-BD59-7E0F017B25C8}" type="presParOf" srcId="{3E741FFA-BBF0-41AF-953D-34833118A0ED}" destId="{16B79F0F-5DEC-4663-9D49-58A2F32DDB85}" srcOrd="0" destOrd="0" presId="urn:microsoft.com/office/officeart/2005/8/layout/list1"/>
    <dgm:cxn modelId="{F69642E7-1DFC-42A6-B844-1C94B351DE5B}" type="presParOf" srcId="{3E741FFA-BBF0-41AF-953D-34833118A0ED}" destId="{3A247620-FB05-4774-9C9E-ED943CE858C4}" srcOrd="1" destOrd="0" presId="urn:microsoft.com/office/officeart/2005/8/layout/list1"/>
    <dgm:cxn modelId="{B0B35C79-D287-4BA8-B11B-820CA253401F}" type="presParOf" srcId="{71C6D8CC-9DC3-483E-B29B-8535B442FEB0}" destId="{61B566B5-5C76-4DD8-93A8-0F4A467E8BE2}" srcOrd="9" destOrd="0" presId="urn:microsoft.com/office/officeart/2005/8/layout/list1"/>
    <dgm:cxn modelId="{7BAA6138-B823-4B12-981E-62F614A93020}" type="presParOf" srcId="{71C6D8CC-9DC3-483E-B29B-8535B442FEB0}" destId="{76A9E8A1-0C69-4838-BE81-0641F4B1604F}"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3C0155-09AB-4112-87E5-0897C25E6E3F}" type="doc">
      <dgm:prSet loTypeId="urn:microsoft.com/office/officeart/2005/8/layout/default" loCatId="list" qsTypeId="urn:microsoft.com/office/officeart/2005/8/quickstyle/simple1" qsCatId="simple" csTypeId="urn:microsoft.com/office/officeart/2005/8/colors/accent1_2" csCatId="accent1" phldr="1"/>
      <dgm:spPr/>
    </dgm:pt>
    <dgm:pt modelId="{A5D09533-523E-43E0-8C0E-007E3B1A3C98}">
      <dgm:prSet phldrT="[Text]"/>
      <dgm:spPr/>
      <dgm:t>
        <a:bodyPr/>
        <a:lstStyle/>
        <a:p>
          <a:r>
            <a:rPr lang="en-US" dirty="0" smtClean="0"/>
            <a:t>Total Salaries</a:t>
          </a:r>
          <a:endParaRPr lang="en-US" dirty="0"/>
        </a:p>
      </dgm:t>
    </dgm:pt>
    <dgm:pt modelId="{7D6F27C6-47EE-4C9C-A077-F25215AEA31A}" type="parTrans" cxnId="{8CAC6BEA-7DDF-440A-B1B1-BF415B34FFBF}">
      <dgm:prSet/>
      <dgm:spPr/>
      <dgm:t>
        <a:bodyPr/>
        <a:lstStyle/>
        <a:p>
          <a:endParaRPr lang="en-US"/>
        </a:p>
      </dgm:t>
    </dgm:pt>
    <dgm:pt modelId="{696E8D42-CB38-4D87-8DAA-B1ED96576181}" type="sibTrans" cxnId="{8CAC6BEA-7DDF-440A-B1B1-BF415B34FFBF}">
      <dgm:prSet/>
      <dgm:spPr/>
      <dgm:t>
        <a:bodyPr/>
        <a:lstStyle/>
        <a:p>
          <a:endParaRPr lang="en-US"/>
        </a:p>
      </dgm:t>
    </dgm:pt>
    <dgm:pt modelId="{AF335E27-E38E-47F9-B117-809E996EE241}">
      <dgm:prSet phldrT="[Text]"/>
      <dgm:spPr/>
      <dgm:t>
        <a:bodyPr/>
        <a:lstStyle/>
        <a:p>
          <a:r>
            <a:rPr lang="en-US" dirty="0" smtClean="0"/>
            <a:t>Annual Percentage</a:t>
          </a:r>
          <a:endParaRPr lang="en-US" dirty="0"/>
        </a:p>
      </dgm:t>
    </dgm:pt>
    <dgm:pt modelId="{9E313B78-5707-4A51-A89D-4BD96F6EFB27}" type="parTrans" cxnId="{881DABB2-CD41-45E8-ABCE-34A2C86015DE}">
      <dgm:prSet/>
      <dgm:spPr/>
      <dgm:t>
        <a:bodyPr/>
        <a:lstStyle/>
        <a:p>
          <a:endParaRPr lang="en-US"/>
        </a:p>
      </dgm:t>
    </dgm:pt>
    <dgm:pt modelId="{F2F63A8B-A838-45D2-9669-8E36B213108F}" type="sibTrans" cxnId="{881DABB2-CD41-45E8-ABCE-34A2C86015DE}">
      <dgm:prSet/>
      <dgm:spPr/>
      <dgm:t>
        <a:bodyPr/>
        <a:lstStyle/>
        <a:p>
          <a:endParaRPr lang="en-US"/>
        </a:p>
      </dgm:t>
    </dgm:pt>
    <dgm:pt modelId="{A8E13EE5-D833-4182-AC6F-7C7D03AAE63D}">
      <dgm:prSet phldrT="[Text]"/>
      <dgm:spPr/>
      <dgm:t>
        <a:bodyPr/>
        <a:lstStyle/>
        <a:p>
          <a:r>
            <a:rPr lang="en-US" dirty="0" smtClean="0"/>
            <a:t>FY20 Budget for benefit accounts</a:t>
          </a:r>
          <a:endParaRPr lang="en-US" dirty="0"/>
        </a:p>
      </dgm:t>
    </dgm:pt>
    <dgm:pt modelId="{D04366BE-3578-4D38-9A83-F1A079DAAAF1}" type="sibTrans" cxnId="{C0C1AA52-2816-448A-8AB2-33C69B0D3D55}">
      <dgm:prSet/>
      <dgm:spPr/>
      <dgm:t>
        <a:bodyPr/>
        <a:lstStyle/>
        <a:p>
          <a:endParaRPr lang="en-US"/>
        </a:p>
      </dgm:t>
    </dgm:pt>
    <dgm:pt modelId="{46EC1AFA-D942-4DA9-812D-3E23403A2FC0}" type="parTrans" cxnId="{C0C1AA52-2816-448A-8AB2-33C69B0D3D55}">
      <dgm:prSet/>
      <dgm:spPr/>
      <dgm:t>
        <a:bodyPr/>
        <a:lstStyle/>
        <a:p>
          <a:endParaRPr lang="en-US"/>
        </a:p>
      </dgm:t>
    </dgm:pt>
    <dgm:pt modelId="{EE664FD0-23E2-4BAA-B7DD-56FC085894E2}" type="pres">
      <dgm:prSet presAssocID="{933C0155-09AB-4112-87E5-0897C25E6E3F}" presName="diagram" presStyleCnt="0">
        <dgm:presLayoutVars>
          <dgm:dir/>
          <dgm:resizeHandles val="exact"/>
        </dgm:presLayoutVars>
      </dgm:prSet>
      <dgm:spPr/>
    </dgm:pt>
    <dgm:pt modelId="{000592EE-2B59-4A1D-9477-F206AE4B5455}" type="pres">
      <dgm:prSet presAssocID="{AF335E27-E38E-47F9-B117-809E996EE241}" presName="node" presStyleLbl="node1" presStyleIdx="0" presStyleCnt="3">
        <dgm:presLayoutVars>
          <dgm:bulletEnabled val="1"/>
        </dgm:presLayoutVars>
      </dgm:prSet>
      <dgm:spPr/>
      <dgm:t>
        <a:bodyPr/>
        <a:lstStyle/>
        <a:p>
          <a:endParaRPr lang="en-US"/>
        </a:p>
      </dgm:t>
    </dgm:pt>
    <dgm:pt modelId="{74FDFDAA-2393-4BB9-9D50-0A585C36A6E8}" type="pres">
      <dgm:prSet presAssocID="{F2F63A8B-A838-45D2-9669-8E36B213108F}" presName="sibTrans" presStyleCnt="0"/>
      <dgm:spPr/>
    </dgm:pt>
    <dgm:pt modelId="{39A8CEF7-D421-4F70-BCD6-06DF77C74E8D}" type="pres">
      <dgm:prSet presAssocID="{A5D09533-523E-43E0-8C0E-007E3B1A3C98}" presName="node" presStyleLbl="node1" presStyleIdx="1" presStyleCnt="3">
        <dgm:presLayoutVars>
          <dgm:bulletEnabled val="1"/>
        </dgm:presLayoutVars>
      </dgm:prSet>
      <dgm:spPr/>
      <dgm:t>
        <a:bodyPr/>
        <a:lstStyle/>
        <a:p>
          <a:endParaRPr lang="en-US"/>
        </a:p>
      </dgm:t>
    </dgm:pt>
    <dgm:pt modelId="{07E7A92B-339A-410D-BFB8-159C59304DB4}" type="pres">
      <dgm:prSet presAssocID="{696E8D42-CB38-4D87-8DAA-B1ED96576181}" presName="sibTrans" presStyleCnt="0"/>
      <dgm:spPr/>
    </dgm:pt>
    <dgm:pt modelId="{F61FAC1A-47FA-46C7-860D-444EBDA44F06}" type="pres">
      <dgm:prSet presAssocID="{A8E13EE5-D833-4182-AC6F-7C7D03AAE63D}" presName="node" presStyleLbl="node1" presStyleIdx="2" presStyleCnt="3">
        <dgm:presLayoutVars>
          <dgm:bulletEnabled val="1"/>
        </dgm:presLayoutVars>
      </dgm:prSet>
      <dgm:spPr/>
      <dgm:t>
        <a:bodyPr/>
        <a:lstStyle/>
        <a:p>
          <a:endParaRPr lang="en-US"/>
        </a:p>
      </dgm:t>
    </dgm:pt>
  </dgm:ptLst>
  <dgm:cxnLst>
    <dgm:cxn modelId="{89D21026-A73C-41E9-86D6-BA3BB38E9FEE}" type="presOf" srcId="{AF335E27-E38E-47F9-B117-809E996EE241}" destId="{000592EE-2B59-4A1D-9477-F206AE4B5455}" srcOrd="0" destOrd="0" presId="urn:microsoft.com/office/officeart/2005/8/layout/default"/>
    <dgm:cxn modelId="{C0C1AA52-2816-448A-8AB2-33C69B0D3D55}" srcId="{933C0155-09AB-4112-87E5-0897C25E6E3F}" destId="{A8E13EE5-D833-4182-AC6F-7C7D03AAE63D}" srcOrd="2" destOrd="0" parTransId="{46EC1AFA-D942-4DA9-812D-3E23403A2FC0}" sibTransId="{D04366BE-3578-4D38-9A83-F1A079DAAAF1}"/>
    <dgm:cxn modelId="{8D4CE434-8D70-4A4B-8138-78A75631F8F0}" type="presOf" srcId="{A5D09533-523E-43E0-8C0E-007E3B1A3C98}" destId="{39A8CEF7-D421-4F70-BCD6-06DF77C74E8D}" srcOrd="0" destOrd="0" presId="urn:microsoft.com/office/officeart/2005/8/layout/default"/>
    <dgm:cxn modelId="{0E06EB20-CCE0-4753-8D55-3646365DBD06}" type="presOf" srcId="{933C0155-09AB-4112-87E5-0897C25E6E3F}" destId="{EE664FD0-23E2-4BAA-B7DD-56FC085894E2}" srcOrd="0" destOrd="0" presId="urn:microsoft.com/office/officeart/2005/8/layout/default"/>
    <dgm:cxn modelId="{46BAB47C-DAA9-4222-A95A-9CB0D737E767}" type="presOf" srcId="{A8E13EE5-D833-4182-AC6F-7C7D03AAE63D}" destId="{F61FAC1A-47FA-46C7-860D-444EBDA44F06}" srcOrd="0" destOrd="0" presId="urn:microsoft.com/office/officeart/2005/8/layout/default"/>
    <dgm:cxn modelId="{8CAC6BEA-7DDF-440A-B1B1-BF415B34FFBF}" srcId="{933C0155-09AB-4112-87E5-0897C25E6E3F}" destId="{A5D09533-523E-43E0-8C0E-007E3B1A3C98}" srcOrd="1" destOrd="0" parTransId="{7D6F27C6-47EE-4C9C-A077-F25215AEA31A}" sibTransId="{696E8D42-CB38-4D87-8DAA-B1ED96576181}"/>
    <dgm:cxn modelId="{881DABB2-CD41-45E8-ABCE-34A2C86015DE}" srcId="{933C0155-09AB-4112-87E5-0897C25E6E3F}" destId="{AF335E27-E38E-47F9-B117-809E996EE241}" srcOrd="0" destOrd="0" parTransId="{9E313B78-5707-4A51-A89D-4BD96F6EFB27}" sibTransId="{F2F63A8B-A838-45D2-9669-8E36B213108F}"/>
    <dgm:cxn modelId="{C7D09642-0233-4F90-A2A6-8C5C6671A0B9}" type="presParOf" srcId="{EE664FD0-23E2-4BAA-B7DD-56FC085894E2}" destId="{000592EE-2B59-4A1D-9477-F206AE4B5455}" srcOrd="0" destOrd="0" presId="urn:microsoft.com/office/officeart/2005/8/layout/default"/>
    <dgm:cxn modelId="{8A955148-9125-4B29-B7B9-03F1195E61C5}" type="presParOf" srcId="{EE664FD0-23E2-4BAA-B7DD-56FC085894E2}" destId="{74FDFDAA-2393-4BB9-9D50-0A585C36A6E8}" srcOrd="1" destOrd="0" presId="urn:microsoft.com/office/officeart/2005/8/layout/default"/>
    <dgm:cxn modelId="{CD4F4A54-E27C-4EA6-947A-B1314DD20243}" type="presParOf" srcId="{EE664FD0-23E2-4BAA-B7DD-56FC085894E2}" destId="{39A8CEF7-D421-4F70-BCD6-06DF77C74E8D}" srcOrd="2" destOrd="0" presId="urn:microsoft.com/office/officeart/2005/8/layout/default"/>
    <dgm:cxn modelId="{91DEFEA8-633E-4B6D-AFC1-D58C3531C62C}" type="presParOf" srcId="{EE664FD0-23E2-4BAA-B7DD-56FC085894E2}" destId="{07E7A92B-339A-410D-BFB8-159C59304DB4}" srcOrd="3" destOrd="0" presId="urn:microsoft.com/office/officeart/2005/8/layout/default"/>
    <dgm:cxn modelId="{848F78F6-6ACC-48FB-B6B7-D370C5E0FE62}" type="presParOf" srcId="{EE664FD0-23E2-4BAA-B7DD-56FC085894E2}" destId="{F61FAC1A-47FA-46C7-860D-444EBDA44F06}"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9F114A-6436-457E-84EF-AF120B290AB9}" type="doc">
      <dgm:prSet loTypeId="urn:microsoft.com/office/officeart/2005/8/layout/bProcess3" loCatId="process" qsTypeId="urn:microsoft.com/office/officeart/2005/8/quickstyle/simple1" qsCatId="simple" csTypeId="urn:microsoft.com/office/officeart/2005/8/colors/accent1_2" csCatId="accent1" phldr="1"/>
      <dgm:spPr/>
    </dgm:pt>
    <dgm:pt modelId="{A630D062-C154-411E-962A-655D8A6D66AD}">
      <dgm:prSet phldrT="[Text]"/>
      <dgm:spPr/>
      <dgm:t>
        <a:bodyPr/>
        <a:lstStyle/>
        <a:p>
          <a:r>
            <a:rPr lang="en-US" dirty="0"/>
            <a:t>Draft</a:t>
          </a:r>
        </a:p>
      </dgm:t>
    </dgm:pt>
    <dgm:pt modelId="{7C2FCA46-62A7-4F88-9CB2-86929B0A4056}" type="parTrans" cxnId="{AC25BD32-1E62-4B8E-933B-B09088FBD23D}">
      <dgm:prSet/>
      <dgm:spPr/>
      <dgm:t>
        <a:bodyPr/>
        <a:lstStyle/>
        <a:p>
          <a:endParaRPr lang="en-US"/>
        </a:p>
      </dgm:t>
    </dgm:pt>
    <dgm:pt modelId="{219B6912-9BB0-470C-908E-0BF2BCA07FB0}" type="sibTrans" cxnId="{AC25BD32-1E62-4B8E-933B-B09088FBD23D}">
      <dgm:prSet/>
      <dgm:spPr/>
      <dgm:t>
        <a:bodyPr/>
        <a:lstStyle/>
        <a:p>
          <a:endParaRPr lang="en-US"/>
        </a:p>
      </dgm:t>
    </dgm:pt>
    <dgm:pt modelId="{0FB37413-8293-4690-8C42-C89B45FE9012}">
      <dgm:prSet phldrT="[Text]"/>
      <dgm:spPr/>
      <dgm:t>
        <a:bodyPr/>
        <a:lstStyle/>
        <a:p>
          <a:r>
            <a:rPr lang="en-US" dirty="0"/>
            <a:t>Manager Review</a:t>
          </a:r>
        </a:p>
      </dgm:t>
    </dgm:pt>
    <dgm:pt modelId="{3ED53994-DC78-471D-B072-CACE64E2ACB4}" type="parTrans" cxnId="{B0ED0075-6358-4DC4-A8F7-813E91AFDA06}">
      <dgm:prSet/>
      <dgm:spPr/>
      <dgm:t>
        <a:bodyPr/>
        <a:lstStyle/>
        <a:p>
          <a:endParaRPr lang="en-US"/>
        </a:p>
      </dgm:t>
    </dgm:pt>
    <dgm:pt modelId="{6DD540A2-964C-4E1A-ACB3-7E3F3134B8E3}" type="sibTrans" cxnId="{B0ED0075-6358-4DC4-A8F7-813E91AFDA06}">
      <dgm:prSet/>
      <dgm:spPr/>
      <dgm:t>
        <a:bodyPr/>
        <a:lstStyle/>
        <a:p>
          <a:endParaRPr lang="en-US"/>
        </a:p>
      </dgm:t>
    </dgm:pt>
    <dgm:pt modelId="{053103F4-A36C-4504-A0AC-D568C649DCE4}">
      <dgm:prSet phldrT="[Text]"/>
      <dgm:spPr/>
      <dgm:t>
        <a:bodyPr/>
        <a:lstStyle/>
        <a:p>
          <a:r>
            <a:rPr lang="en-US" dirty="0"/>
            <a:t>Director Review</a:t>
          </a:r>
        </a:p>
      </dgm:t>
    </dgm:pt>
    <dgm:pt modelId="{C36150E1-20B5-4797-8CC5-1180C0565C4A}" type="parTrans" cxnId="{35780254-2926-4053-B532-282D984548E0}">
      <dgm:prSet/>
      <dgm:spPr/>
      <dgm:t>
        <a:bodyPr/>
        <a:lstStyle/>
        <a:p>
          <a:endParaRPr lang="en-US"/>
        </a:p>
      </dgm:t>
    </dgm:pt>
    <dgm:pt modelId="{41B7A57E-CEDE-4761-BD67-45493E2009F5}" type="sibTrans" cxnId="{35780254-2926-4053-B532-282D984548E0}">
      <dgm:prSet/>
      <dgm:spPr/>
      <dgm:t>
        <a:bodyPr/>
        <a:lstStyle/>
        <a:p>
          <a:endParaRPr lang="en-US"/>
        </a:p>
      </dgm:t>
    </dgm:pt>
    <dgm:pt modelId="{13B186B9-1AA2-4313-9D49-0C178988210A}">
      <dgm:prSet/>
      <dgm:spPr/>
      <dgm:t>
        <a:bodyPr/>
        <a:lstStyle/>
        <a:p>
          <a:r>
            <a:rPr lang="en-US" dirty="0"/>
            <a:t>Exec Dir AVP Review</a:t>
          </a:r>
        </a:p>
      </dgm:t>
    </dgm:pt>
    <dgm:pt modelId="{59559810-C5B4-496A-A64F-F3115BA26A42}" type="parTrans" cxnId="{965F42D1-A91D-4508-AAA9-EE99D36DFF53}">
      <dgm:prSet/>
      <dgm:spPr/>
      <dgm:t>
        <a:bodyPr/>
        <a:lstStyle/>
        <a:p>
          <a:endParaRPr lang="en-US"/>
        </a:p>
      </dgm:t>
    </dgm:pt>
    <dgm:pt modelId="{D1CC52FB-79D9-4A6B-BCE1-F3B0240725C5}" type="sibTrans" cxnId="{965F42D1-A91D-4508-AAA9-EE99D36DFF53}">
      <dgm:prSet/>
      <dgm:spPr/>
      <dgm:t>
        <a:bodyPr/>
        <a:lstStyle/>
        <a:p>
          <a:endParaRPr lang="en-US"/>
        </a:p>
      </dgm:t>
    </dgm:pt>
    <dgm:pt modelId="{51E62C4E-3DDB-4E3A-B030-1465E3545A3B}">
      <dgm:prSet/>
      <dgm:spPr/>
      <dgm:t>
        <a:bodyPr/>
        <a:lstStyle/>
        <a:p>
          <a:r>
            <a:rPr lang="en-US" dirty="0"/>
            <a:t>Finance Review</a:t>
          </a:r>
        </a:p>
      </dgm:t>
    </dgm:pt>
    <dgm:pt modelId="{1EB95535-8F3B-4EDA-BE0A-15E4C0347022}" type="parTrans" cxnId="{ED80BCED-F31B-41E8-BD54-C041690C2DA5}">
      <dgm:prSet/>
      <dgm:spPr/>
      <dgm:t>
        <a:bodyPr/>
        <a:lstStyle/>
        <a:p>
          <a:endParaRPr lang="en-US"/>
        </a:p>
      </dgm:t>
    </dgm:pt>
    <dgm:pt modelId="{988EB571-7395-43AA-B90A-ECD2EE6FE5B5}" type="sibTrans" cxnId="{ED80BCED-F31B-41E8-BD54-C041690C2DA5}">
      <dgm:prSet/>
      <dgm:spPr/>
      <dgm:t>
        <a:bodyPr/>
        <a:lstStyle/>
        <a:p>
          <a:endParaRPr lang="en-US"/>
        </a:p>
      </dgm:t>
    </dgm:pt>
    <dgm:pt modelId="{6C4BD55F-930F-47AD-8DC1-8D6C62005D85}">
      <dgm:prSet/>
      <dgm:spPr/>
      <dgm:t>
        <a:bodyPr/>
        <a:lstStyle/>
        <a:p>
          <a:r>
            <a:rPr lang="en-US" dirty="0"/>
            <a:t>Approval</a:t>
          </a:r>
        </a:p>
      </dgm:t>
    </dgm:pt>
    <dgm:pt modelId="{B791061B-92BB-4128-816F-51540B6366FD}" type="parTrans" cxnId="{8B5F977D-7C05-4EAA-B18C-F6A256A83A54}">
      <dgm:prSet/>
      <dgm:spPr/>
      <dgm:t>
        <a:bodyPr/>
        <a:lstStyle/>
        <a:p>
          <a:endParaRPr lang="en-US"/>
        </a:p>
      </dgm:t>
    </dgm:pt>
    <dgm:pt modelId="{E85C85F7-F22D-40B8-BA05-C6B9B2C52C5B}" type="sibTrans" cxnId="{8B5F977D-7C05-4EAA-B18C-F6A256A83A54}">
      <dgm:prSet/>
      <dgm:spPr/>
      <dgm:t>
        <a:bodyPr/>
        <a:lstStyle/>
        <a:p>
          <a:endParaRPr lang="en-US"/>
        </a:p>
      </dgm:t>
    </dgm:pt>
    <dgm:pt modelId="{A3D935BB-93D8-4602-8212-87CDF326087A}" type="pres">
      <dgm:prSet presAssocID="{869F114A-6436-457E-84EF-AF120B290AB9}" presName="Name0" presStyleCnt="0">
        <dgm:presLayoutVars>
          <dgm:dir/>
          <dgm:resizeHandles val="exact"/>
        </dgm:presLayoutVars>
      </dgm:prSet>
      <dgm:spPr/>
    </dgm:pt>
    <dgm:pt modelId="{FBC3696E-CDA3-4981-93AF-F1646862AFA5}" type="pres">
      <dgm:prSet presAssocID="{A630D062-C154-411E-962A-655D8A6D66AD}" presName="node" presStyleLbl="node1" presStyleIdx="0" presStyleCnt="6">
        <dgm:presLayoutVars>
          <dgm:bulletEnabled val="1"/>
        </dgm:presLayoutVars>
      </dgm:prSet>
      <dgm:spPr>
        <a:prstGeom prst="roundRect">
          <a:avLst/>
        </a:prstGeom>
      </dgm:spPr>
      <dgm:t>
        <a:bodyPr/>
        <a:lstStyle/>
        <a:p>
          <a:endParaRPr lang="en-US"/>
        </a:p>
      </dgm:t>
    </dgm:pt>
    <dgm:pt modelId="{04EFE8AE-DC34-42CA-9C42-273B45EED05C}" type="pres">
      <dgm:prSet presAssocID="{219B6912-9BB0-470C-908E-0BF2BCA07FB0}" presName="sibTrans" presStyleLbl="sibTrans1D1" presStyleIdx="0" presStyleCnt="5"/>
      <dgm:spPr/>
      <dgm:t>
        <a:bodyPr/>
        <a:lstStyle/>
        <a:p>
          <a:endParaRPr lang="en-US"/>
        </a:p>
      </dgm:t>
    </dgm:pt>
    <dgm:pt modelId="{1932EA99-E3E0-4822-8C18-98ACDEA6A4E4}" type="pres">
      <dgm:prSet presAssocID="{219B6912-9BB0-470C-908E-0BF2BCA07FB0}" presName="connectorText" presStyleLbl="sibTrans1D1" presStyleIdx="0" presStyleCnt="5"/>
      <dgm:spPr/>
      <dgm:t>
        <a:bodyPr/>
        <a:lstStyle/>
        <a:p>
          <a:endParaRPr lang="en-US"/>
        </a:p>
      </dgm:t>
    </dgm:pt>
    <dgm:pt modelId="{259C1B04-03B6-4945-A7C7-8596410940B5}" type="pres">
      <dgm:prSet presAssocID="{0FB37413-8293-4690-8C42-C89B45FE9012}" presName="node" presStyleLbl="node1" presStyleIdx="1" presStyleCnt="6">
        <dgm:presLayoutVars>
          <dgm:bulletEnabled val="1"/>
        </dgm:presLayoutVars>
      </dgm:prSet>
      <dgm:spPr>
        <a:prstGeom prst="roundRect">
          <a:avLst/>
        </a:prstGeom>
      </dgm:spPr>
      <dgm:t>
        <a:bodyPr/>
        <a:lstStyle/>
        <a:p>
          <a:endParaRPr lang="en-US"/>
        </a:p>
      </dgm:t>
    </dgm:pt>
    <dgm:pt modelId="{C82CD2DD-8263-40FD-8F6F-81F34F5DE81B}" type="pres">
      <dgm:prSet presAssocID="{6DD540A2-964C-4E1A-ACB3-7E3F3134B8E3}" presName="sibTrans" presStyleLbl="sibTrans1D1" presStyleIdx="1" presStyleCnt="5"/>
      <dgm:spPr/>
      <dgm:t>
        <a:bodyPr/>
        <a:lstStyle/>
        <a:p>
          <a:endParaRPr lang="en-US"/>
        </a:p>
      </dgm:t>
    </dgm:pt>
    <dgm:pt modelId="{F476A3FC-1794-4EBE-A2C9-31CC1743D5DB}" type="pres">
      <dgm:prSet presAssocID="{6DD540A2-964C-4E1A-ACB3-7E3F3134B8E3}" presName="connectorText" presStyleLbl="sibTrans1D1" presStyleIdx="1" presStyleCnt="5"/>
      <dgm:spPr/>
      <dgm:t>
        <a:bodyPr/>
        <a:lstStyle/>
        <a:p>
          <a:endParaRPr lang="en-US"/>
        </a:p>
      </dgm:t>
    </dgm:pt>
    <dgm:pt modelId="{ABD51993-1F89-4BC2-B6EE-97476F67DE44}" type="pres">
      <dgm:prSet presAssocID="{053103F4-A36C-4504-A0AC-D568C649DCE4}" presName="node" presStyleLbl="node1" presStyleIdx="2" presStyleCnt="6">
        <dgm:presLayoutVars>
          <dgm:bulletEnabled val="1"/>
        </dgm:presLayoutVars>
      </dgm:prSet>
      <dgm:spPr>
        <a:prstGeom prst="roundRect">
          <a:avLst/>
        </a:prstGeom>
      </dgm:spPr>
      <dgm:t>
        <a:bodyPr/>
        <a:lstStyle/>
        <a:p>
          <a:endParaRPr lang="en-US"/>
        </a:p>
      </dgm:t>
    </dgm:pt>
    <dgm:pt modelId="{D7E8F5B1-0B13-41FC-91EA-F5B47A4BBA4A}" type="pres">
      <dgm:prSet presAssocID="{41B7A57E-CEDE-4761-BD67-45493E2009F5}" presName="sibTrans" presStyleLbl="sibTrans1D1" presStyleIdx="2" presStyleCnt="5"/>
      <dgm:spPr/>
      <dgm:t>
        <a:bodyPr/>
        <a:lstStyle/>
        <a:p>
          <a:endParaRPr lang="en-US"/>
        </a:p>
      </dgm:t>
    </dgm:pt>
    <dgm:pt modelId="{159C7F70-7C44-455D-B48E-777AA1B1D552}" type="pres">
      <dgm:prSet presAssocID="{41B7A57E-CEDE-4761-BD67-45493E2009F5}" presName="connectorText" presStyleLbl="sibTrans1D1" presStyleIdx="2" presStyleCnt="5"/>
      <dgm:spPr/>
      <dgm:t>
        <a:bodyPr/>
        <a:lstStyle/>
        <a:p>
          <a:endParaRPr lang="en-US"/>
        </a:p>
      </dgm:t>
    </dgm:pt>
    <dgm:pt modelId="{EDEA472D-2AA3-4AD4-AC67-3D9A1B37B04C}" type="pres">
      <dgm:prSet presAssocID="{13B186B9-1AA2-4313-9D49-0C178988210A}" presName="node" presStyleLbl="node1" presStyleIdx="3" presStyleCnt="6">
        <dgm:presLayoutVars>
          <dgm:bulletEnabled val="1"/>
        </dgm:presLayoutVars>
      </dgm:prSet>
      <dgm:spPr>
        <a:prstGeom prst="roundRect">
          <a:avLst/>
        </a:prstGeom>
      </dgm:spPr>
      <dgm:t>
        <a:bodyPr/>
        <a:lstStyle/>
        <a:p>
          <a:endParaRPr lang="en-US"/>
        </a:p>
      </dgm:t>
    </dgm:pt>
    <dgm:pt modelId="{E0678E19-1035-410F-80D8-B79D4FB84A31}" type="pres">
      <dgm:prSet presAssocID="{D1CC52FB-79D9-4A6B-BCE1-F3B0240725C5}" presName="sibTrans" presStyleLbl="sibTrans1D1" presStyleIdx="3" presStyleCnt="5"/>
      <dgm:spPr/>
      <dgm:t>
        <a:bodyPr/>
        <a:lstStyle/>
        <a:p>
          <a:endParaRPr lang="en-US"/>
        </a:p>
      </dgm:t>
    </dgm:pt>
    <dgm:pt modelId="{CEBC84B5-D34F-496A-8929-6E737A9046E0}" type="pres">
      <dgm:prSet presAssocID="{D1CC52FB-79D9-4A6B-BCE1-F3B0240725C5}" presName="connectorText" presStyleLbl="sibTrans1D1" presStyleIdx="3" presStyleCnt="5"/>
      <dgm:spPr/>
      <dgm:t>
        <a:bodyPr/>
        <a:lstStyle/>
        <a:p>
          <a:endParaRPr lang="en-US"/>
        </a:p>
      </dgm:t>
    </dgm:pt>
    <dgm:pt modelId="{D59BC334-E83A-4243-8DD7-966DD156B560}" type="pres">
      <dgm:prSet presAssocID="{51E62C4E-3DDB-4E3A-B030-1465E3545A3B}" presName="node" presStyleLbl="node1" presStyleIdx="4" presStyleCnt="6">
        <dgm:presLayoutVars>
          <dgm:bulletEnabled val="1"/>
        </dgm:presLayoutVars>
      </dgm:prSet>
      <dgm:spPr>
        <a:prstGeom prst="roundRect">
          <a:avLst/>
        </a:prstGeom>
      </dgm:spPr>
      <dgm:t>
        <a:bodyPr/>
        <a:lstStyle/>
        <a:p>
          <a:endParaRPr lang="en-US"/>
        </a:p>
      </dgm:t>
    </dgm:pt>
    <dgm:pt modelId="{A9F88451-D5DC-4178-B0BD-F4A286D85C9A}" type="pres">
      <dgm:prSet presAssocID="{988EB571-7395-43AA-B90A-ECD2EE6FE5B5}" presName="sibTrans" presStyleLbl="sibTrans1D1" presStyleIdx="4" presStyleCnt="5"/>
      <dgm:spPr/>
      <dgm:t>
        <a:bodyPr/>
        <a:lstStyle/>
        <a:p>
          <a:endParaRPr lang="en-US"/>
        </a:p>
      </dgm:t>
    </dgm:pt>
    <dgm:pt modelId="{50BD1116-1020-4EC1-A57A-1F80005EAD8C}" type="pres">
      <dgm:prSet presAssocID="{988EB571-7395-43AA-B90A-ECD2EE6FE5B5}" presName="connectorText" presStyleLbl="sibTrans1D1" presStyleIdx="4" presStyleCnt="5"/>
      <dgm:spPr/>
      <dgm:t>
        <a:bodyPr/>
        <a:lstStyle/>
        <a:p>
          <a:endParaRPr lang="en-US"/>
        </a:p>
      </dgm:t>
    </dgm:pt>
    <dgm:pt modelId="{ADBF47D2-862E-4D5D-848B-0F65822584F4}" type="pres">
      <dgm:prSet presAssocID="{6C4BD55F-930F-47AD-8DC1-8D6C62005D85}" presName="node" presStyleLbl="node1" presStyleIdx="5" presStyleCnt="6">
        <dgm:presLayoutVars>
          <dgm:bulletEnabled val="1"/>
        </dgm:presLayoutVars>
      </dgm:prSet>
      <dgm:spPr>
        <a:prstGeom prst="roundRect">
          <a:avLst/>
        </a:prstGeom>
      </dgm:spPr>
      <dgm:t>
        <a:bodyPr/>
        <a:lstStyle/>
        <a:p>
          <a:endParaRPr lang="en-US"/>
        </a:p>
      </dgm:t>
    </dgm:pt>
  </dgm:ptLst>
  <dgm:cxnLst>
    <dgm:cxn modelId="{61D09D57-FEE4-4BD6-B4A8-1D572F133E27}" type="presOf" srcId="{D1CC52FB-79D9-4A6B-BCE1-F3B0240725C5}" destId="{E0678E19-1035-410F-80D8-B79D4FB84A31}" srcOrd="0" destOrd="0" presId="urn:microsoft.com/office/officeart/2005/8/layout/bProcess3"/>
    <dgm:cxn modelId="{B0ED0075-6358-4DC4-A8F7-813E91AFDA06}" srcId="{869F114A-6436-457E-84EF-AF120B290AB9}" destId="{0FB37413-8293-4690-8C42-C89B45FE9012}" srcOrd="1" destOrd="0" parTransId="{3ED53994-DC78-471D-B072-CACE64E2ACB4}" sibTransId="{6DD540A2-964C-4E1A-ACB3-7E3F3134B8E3}"/>
    <dgm:cxn modelId="{E1A6EBBD-254F-4452-9DD1-3D5223279B27}" type="presOf" srcId="{6DD540A2-964C-4E1A-ACB3-7E3F3134B8E3}" destId="{C82CD2DD-8263-40FD-8F6F-81F34F5DE81B}" srcOrd="0" destOrd="0" presId="urn:microsoft.com/office/officeart/2005/8/layout/bProcess3"/>
    <dgm:cxn modelId="{915CD468-B519-41F7-B1AC-6765A1072302}" type="presOf" srcId="{D1CC52FB-79D9-4A6B-BCE1-F3B0240725C5}" destId="{CEBC84B5-D34F-496A-8929-6E737A9046E0}" srcOrd="1" destOrd="0" presId="urn:microsoft.com/office/officeart/2005/8/layout/bProcess3"/>
    <dgm:cxn modelId="{E5E00990-35E1-4EE4-A63A-1D4F0B620AAC}" type="presOf" srcId="{41B7A57E-CEDE-4761-BD67-45493E2009F5}" destId="{D7E8F5B1-0B13-41FC-91EA-F5B47A4BBA4A}" srcOrd="0" destOrd="0" presId="urn:microsoft.com/office/officeart/2005/8/layout/bProcess3"/>
    <dgm:cxn modelId="{35780254-2926-4053-B532-282D984548E0}" srcId="{869F114A-6436-457E-84EF-AF120B290AB9}" destId="{053103F4-A36C-4504-A0AC-D568C649DCE4}" srcOrd="2" destOrd="0" parTransId="{C36150E1-20B5-4797-8CC5-1180C0565C4A}" sibTransId="{41B7A57E-CEDE-4761-BD67-45493E2009F5}"/>
    <dgm:cxn modelId="{74CFCF8A-AEAA-49FB-B97A-FD119BF8B2D8}" type="presOf" srcId="{51E62C4E-3DDB-4E3A-B030-1465E3545A3B}" destId="{D59BC334-E83A-4243-8DD7-966DD156B560}" srcOrd="0" destOrd="0" presId="urn:microsoft.com/office/officeart/2005/8/layout/bProcess3"/>
    <dgm:cxn modelId="{7C949EA8-34C6-45E3-915A-B29963711D3C}" type="presOf" srcId="{869F114A-6436-457E-84EF-AF120B290AB9}" destId="{A3D935BB-93D8-4602-8212-87CDF326087A}" srcOrd="0" destOrd="0" presId="urn:microsoft.com/office/officeart/2005/8/layout/bProcess3"/>
    <dgm:cxn modelId="{258BAEBA-2028-40CF-9D49-8387CEDA1E76}" type="presOf" srcId="{988EB571-7395-43AA-B90A-ECD2EE6FE5B5}" destId="{50BD1116-1020-4EC1-A57A-1F80005EAD8C}" srcOrd="1" destOrd="0" presId="urn:microsoft.com/office/officeart/2005/8/layout/bProcess3"/>
    <dgm:cxn modelId="{61099BA1-6146-4903-912A-FD9D87604B3E}" type="presOf" srcId="{6DD540A2-964C-4E1A-ACB3-7E3F3134B8E3}" destId="{F476A3FC-1794-4EBE-A2C9-31CC1743D5DB}" srcOrd="1" destOrd="0" presId="urn:microsoft.com/office/officeart/2005/8/layout/bProcess3"/>
    <dgm:cxn modelId="{6016601D-74B4-48CA-807C-BA37A5322C0B}" type="presOf" srcId="{41B7A57E-CEDE-4761-BD67-45493E2009F5}" destId="{159C7F70-7C44-455D-B48E-777AA1B1D552}" srcOrd="1" destOrd="0" presId="urn:microsoft.com/office/officeart/2005/8/layout/bProcess3"/>
    <dgm:cxn modelId="{BCDD3106-905F-4F12-8101-1566F9FB0DC4}" type="presOf" srcId="{13B186B9-1AA2-4313-9D49-0C178988210A}" destId="{EDEA472D-2AA3-4AD4-AC67-3D9A1B37B04C}" srcOrd="0" destOrd="0" presId="urn:microsoft.com/office/officeart/2005/8/layout/bProcess3"/>
    <dgm:cxn modelId="{ED80BCED-F31B-41E8-BD54-C041690C2DA5}" srcId="{869F114A-6436-457E-84EF-AF120B290AB9}" destId="{51E62C4E-3DDB-4E3A-B030-1465E3545A3B}" srcOrd="4" destOrd="0" parTransId="{1EB95535-8F3B-4EDA-BE0A-15E4C0347022}" sibTransId="{988EB571-7395-43AA-B90A-ECD2EE6FE5B5}"/>
    <dgm:cxn modelId="{9E58D8FD-FFCA-4548-B5B6-60330D51D25E}" type="presOf" srcId="{6C4BD55F-930F-47AD-8DC1-8D6C62005D85}" destId="{ADBF47D2-862E-4D5D-848B-0F65822584F4}" srcOrd="0" destOrd="0" presId="urn:microsoft.com/office/officeart/2005/8/layout/bProcess3"/>
    <dgm:cxn modelId="{7C9F3007-1A60-4A83-B728-F390436D10E2}" type="presOf" srcId="{219B6912-9BB0-470C-908E-0BF2BCA07FB0}" destId="{1932EA99-E3E0-4822-8C18-98ACDEA6A4E4}" srcOrd="1" destOrd="0" presId="urn:microsoft.com/office/officeart/2005/8/layout/bProcess3"/>
    <dgm:cxn modelId="{17C4B32D-7799-4564-953C-8FE33973AE66}" type="presOf" srcId="{A630D062-C154-411E-962A-655D8A6D66AD}" destId="{FBC3696E-CDA3-4981-93AF-F1646862AFA5}" srcOrd="0" destOrd="0" presId="urn:microsoft.com/office/officeart/2005/8/layout/bProcess3"/>
    <dgm:cxn modelId="{965F42D1-A91D-4508-AAA9-EE99D36DFF53}" srcId="{869F114A-6436-457E-84EF-AF120B290AB9}" destId="{13B186B9-1AA2-4313-9D49-0C178988210A}" srcOrd="3" destOrd="0" parTransId="{59559810-C5B4-496A-A64F-F3115BA26A42}" sibTransId="{D1CC52FB-79D9-4A6B-BCE1-F3B0240725C5}"/>
    <dgm:cxn modelId="{6DDB72AA-0601-4ADB-A4FB-B7AA8FD29EBE}" type="presOf" srcId="{988EB571-7395-43AA-B90A-ECD2EE6FE5B5}" destId="{A9F88451-D5DC-4178-B0BD-F4A286D85C9A}" srcOrd="0" destOrd="0" presId="urn:microsoft.com/office/officeart/2005/8/layout/bProcess3"/>
    <dgm:cxn modelId="{F7FAC821-5E63-4BD9-B7D1-4DBD06F5CA52}" type="presOf" srcId="{0FB37413-8293-4690-8C42-C89B45FE9012}" destId="{259C1B04-03B6-4945-A7C7-8596410940B5}" srcOrd="0" destOrd="0" presId="urn:microsoft.com/office/officeart/2005/8/layout/bProcess3"/>
    <dgm:cxn modelId="{AC25BD32-1E62-4B8E-933B-B09088FBD23D}" srcId="{869F114A-6436-457E-84EF-AF120B290AB9}" destId="{A630D062-C154-411E-962A-655D8A6D66AD}" srcOrd="0" destOrd="0" parTransId="{7C2FCA46-62A7-4F88-9CB2-86929B0A4056}" sibTransId="{219B6912-9BB0-470C-908E-0BF2BCA07FB0}"/>
    <dgm:cxn modelId="{370562B2-0FC4-4AF4-881B-F1575ADA556C}" type="presOf" srcId="{053103F4-A36C-4504-A0AC-D568C649DCE4}" destId="{ABD51993-1F89-4BC2-B6EE-97476F67DE44}" srcOrd="0" destOrd="0" presId="urn:microsoft.com/office/officeart/2005/8/layout/bProcess3"/>
    <dgm:cxn modelId="{8B5F977D-7C05-4EAA-B18C-F6A256A83A54}" srcId="{869F114A-6436-457E-84EF-AF120B290AB9}" destId="{6C4BD55F-930F-47AD-8DC1-8D6C62005D85}" srcOrd="5" destOrd="0" parTransId="{B791061B-92BB-4128-816F-51540B6366FD}" sibTransId="{E85C85F7-F22D-40B8-BA05-C6B9B2C52C5B}"/>
    <dgm:cxn modelId="{6C0BABFF-4DD7-4600-BB16-5BEAFDCA197D}" type="presOf" srcId="{219B6912-9BB0-470C-908E-0BF2BCA07FB0}" destId="{04EFE8AE-DC34-42CA-9C42-273B45EED05C}" srcOrd="0" destOrd="0" presId="urn:microsoft.com/office/officeart/2005/8/layout/bProcess3"/>
    <dgm:cxn modelId="{ADE8A5DE-2B78-48A1-93E5-6AB53D1A3845}" type="presParOf" srcId="{A3D935BB-93D8-4602-8212-87CDF326087A}" destId="{FBC3696E-CDA3-4981-93AF-F1646862AFA5}" srcOrd="0" destOrd="0" presId="urn:microsoft.com/office/officeart/2005/8/layout/bProcess3"/>
    <dgm:cxn modelId="{C9023086-D939-4BB4-AA5C-FBBCB11C3C56}" type="presParOf" srcId="{A3D935BB-93D8-4602-8212-87CDF326087A}" destId="{04EFE8AE-DC34-42CA-9C42-273B45EED05C}" srcOrd="1" destOrd="0" presId="urn:microsoft.com/office/officeart/2005/8/layout/bProcess3"/>
    <dgm:cxn modelId="{B0581440-BC79-4ECB-85FD-7C2CC9E91D6E}" type="presParOf" srcId="{04EFE8AE-DC34-42CA-9C42-273B45EED05C}" destId="{1932EA99-E3E0-4822-8C18-98ACDEA6A4E4}" srcOrd="0" destOrd="0" presId="urn:microsoft.com/office/officeart/2005/8/layout/bProcess3"/>
    <dgm:cxn modelId="{0D8450F4-FDDA-43B9-B6D4-3CB4C5230E6F}" type="presParOf" srcId="{A3D935BB-93D8-4602-8212-87CDF326087A}" destId="{259C1B04-03B6-4945-A7C7-8596410940B5}" srcOrd="2" destOrd="0" presId="urn:microsoft.com/office/officeart/2005/8/layout/bProcess3"/>
    <dgm:cxn modelId="{9AC1CAFA-44BC-4B2C-BC9C-3FA7E7DD03DA}" type="presParOf" srcId="{A3D935BB-93D8-4602-8212-87CDF326087A}" destId="{C82CD2DD-8263-40FD-8F6F-81F34F5DE81B}" srcOrd="3" destOrd="0" presId="urn:microsoft.com/office/officeart/2005/8/layout/bProcess3"/>
    <dgm:cxn modelId="{0972DEA9-88F5-4091-985B-A375BA43FF01}" type="presParOf" srcId="{C82CD2DD-8263-40FD-8F6F-81F34F5DE81B}" destId="{F476A3FC-1794-4EBE-A2C9-31CC1743D5DB}" srcOrd="0" destOrd="0" presId="urn:microsoft.com/office/officeart/2005/8/layout/bProcess3"/>
    <dgm:cxn modelId="{F5801ED1-F654-4933-A45C-11BA3CC17623}" type="presParOf" srcId="{A3D935BB-93D8-4602-8212-87CDF326087A}" destId="{ABD51993-1F89-4BC2-B6EE-97476F67DE44}" srcOrd="4" destOrd="0" presId="urn:microsoft.com/office/officeart/2005/8/layout/bProcess3"/>
    <dgm:cxn modelId="{3C37A001-15E4-4DCD-88D9-0DE80C7801A0}" type="presParOf" srcId="{A3D935BB-93D8-4602-8212-87CDF326087A}" destId="{D7E8F5B1-0B13-41FC-91EA-F5B47A4BBA4A}" srcOrd="5" destOrd="0" presId="urn:microsoft.com/office/officeart/2005/8/layout/bProcess3"/>
    <dgm:cxn modelId="{7B138875-C0F9-4D87-B37B-FE9539EDCAE1}" type="presParOf" srcId="{D7E8F5B1-0B13-41FC-91EA-F5B47A4BBA4A}" destId="{159C7F70-7C44-455D-B48E-777AA1B1D552}" srcOrd="0" destOrd="0" presId="urn:microsoft.com/office/officeart/2005/8/layout/bProcess3"/>
    <dgm:cxn modelId="{B99550C2-69A0-4607-9930-D52B32A7940D}" type="presParOf" srcId="{A3D935BB-93D8-4602-8212-87CDF326087A}" destId="{EDEA472D-2AA3-4AD4-AC67-3D9A1B37B04C}" srcOrd="6" destOrd="0" presId="urn:microsoft.com/office/officeart/2005/8/layout/bProcess3"/>
    <dgm:cxn modelId="{EBAAA944-DB94-490C-B498-19A899AD8EAB}" type="presParOf" srcId="{A3D935BB-93D8-4602-8212-87CDF326087A}" destId="{E0678E19-1035-410F-80D8-B79D4FB84A31}" srcOrd="7" destOrd="0" presId="urn:microsoft.com/office/officeart/2005/8/layout/bProcess3"/>
    <dgm:cxn modelId="{14056CBE-287A-4363-99CE-26A7D7F2E717}" type="presParOf" srcId="{E0678E19-1035-410F-80D8-B79D4FB84A31}" destId="{CEBC84B5-D34F-496A-8929-6E737A9046E0}" srcOrd="0" destOrd="0" presId="urn:microsoft.com/office/officeart/2005/8/layout/bProcess3"/>
    <dgm:cxn modelId="{14AF77CC-9547-41BF-86CC-924758B53D3D}" type="presParOf" srcId="{A3D935BB-93D8-4602-8212-87CDF326087A}" destId="{D59BC334-E83A-4243-8DD7-966DD156B560}" srcOrd="8" destOrd="0" presId="urn:microsoft.com/office/officeart/2005/8/layout/bProcess3"/>
    <dgm:cxn modelId="{06EF2B1E-1DB1-447A-8EAA-D9C3C7AA717C}" type="presParOf" srcId="{A3D935BB-93D8-4602-8212-87CDF326087A}" destId="{A9F88451-D5DC-4178-B0BD-F4A286D85C9A}" srcOrd="9" destOrd="0" presId="urn:microsoft.com/office/officeart/2005/8/layout/bProcess3"/>
    <dgm:cxn modelId="{ECCF8BD8-B94D-421C-AF44-8B323C52F868}" type="presParOf" srcId="{A9F88451-D5DC-4178-B0BD-F4A286D85C9A}" destId="{50BD1116-1020-4EC1-A57A-1F80005EAD8C}" srcOrd="0" destOrd="0" presId="urn:microsoft.com/office/officeart/2005/8/layout/bProcess3"/>
    <dgm:cxn modelId="{24463FF6-076A-48B0-A017-AB6970D9E35A}" type="presParOf" srcId="{A3D935BB-93D8-4602-8212-87CDF326087A}" destId="{ADBF47D2-862E-4D5D-848B-0F65822584F4}"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AB62B-C979-4BEF-9D0D-517DAFB543F2}">
      <dsp:nvSpPr>
        <dsp:cNvPr id="0" name=""/>
        <dsp:cNvSpPr/>
      </dsp:nvSpPr>
      <dsp:spPr>
        <a:xfrm>
          <a:off x="2955" y="738058"/>
          <a:ext cx="1254208" cy="4752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n-US" sz="1100" kern="1200" dirty="0" smtClean="0"/>
            <a:t>Dec 13 – Jan 11</a:t>
          </a:r>
          <a:endParaRPr lang="en-US" sz="1100" kern="1200" dirty="0"/>
        </a:p>
      </dsp:txBody>
      <dsp:txXfrm>
        <a:off x="2955" y="738058"/>
        <a:ext cx="1254208" cy="316800"/>
      </dsp:txXfrm>
    </dsp:sp>
    <dsp:sp modelId="{74110B90-8AF5-4F7B-ADAE-2E0418788A06}">
      <dsp:nvSpPr>
        <dsp:cNvPr id="0" name=""/>
        <dsp:cNvSpPr/>
      </dsp:nvSpPr>
      <dsp:spPr>
        <a:xfrm>
          <a:off x="259841" y="1054857"/>
          <a:ext cx="1254208" cy="19775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Departments to complete Faculty Roster Budgets (FRB)</a:t>
          </a:r>
          <a:endParaRPr lang="en-US" sz="1100" kern="1200" dirty="0"/>
        </a:p>
        <a:p>
          <a:pPr marL="57150" lvl="1" indent="-57150" algn="l" defTabSz="488950">
            <a:lnSpc>
              <a:spcPct val="90000"/>
            </a:lnSpc>
            <a:spcBef>
              <a:spcPct val="0"/>
            </a:spcBef>
            <a:spcAft>
              <a:spcPct val="15000"/>
            </a:spcAft>
            <a:buChar char="••"/>
          </a:pPr>
          <a:r>
            <a:rPr lang="en-US" sz="1100" b="1" kern="1200" dirty="0" smtClean="0"/>
            <a:t>DUE BY COB ON FRIDAY, JAN 11</a:t>
          </a:r>
          <a:endParaRPr lang="en-US" sz="1100" b="1" kern="1200" dirty="0"/>
        </a:p>
      </dsp:txBody>
      <dsp:txXfrm>
        <a:off x="296575" y="1091591"/>
        <a:ext cx="1180740" cy="1904056"/>
      </dsp:txXfrm>
    </dsp:sp>
    <dsp:sp modelId="{CC2AED8A-35D3-44FA-9EA5-1C73CE8E33C6}">
      <dsp:nvSpPr>
        <dsp:cNvPr id="0" name=""/>
        <dsp:cNvSpPr/>
      </dsp:nvSpPr>
      <dsp:spPr>
        <a:xfrm>
          <a:off x="1447297" y="740327"/>
          <a:ext cx="403082" cy="3122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447297" y="802779"/>
        <a:ext cx="309404" cy="187357"/>
      </dsp:txXfrm>
    </dsp:sp>
    <dsp:sp modelId="{661AA637-15CD-4D41-951F-32F8BFD0258E}">
      <dsp:nvSpPr>
        <dsp:cNvPr id="0" name=""/>
        <dsp:cNvSpPr/>
      </dsp:nvSpPr>
      <dsp:spPr>
        <a:xfrm>
          <a:off x="2017697" y="738058"/>
          <a:ext cx="1254208" cy="4752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n-US" sz="1100" kern="1200" dirty="0" smtClean="0"/>
            <a:t>Jan 17-23</a:t>
          </a:r>
          <a:endParaRPr lang="en-US" sz="1100" kern="1200" dirty="0"/>
        </a:p>
      </dsp:txBody>
      <dsp:txXfrm>
        <a:off x="2017697" y="738058"/>
        <a:ext cx="1254208" cy="316800"/>
      </dsp:txXfrm>
    </dsp:sp>
    <dsp:sp modelId="{23DB6AAD-653B-4B4D-995D-D0980A39B79C}">
      <dsp:nvSpPr>
        <dsp:cNvPr id="0" name=""/>
        <dsp:cNvSpPr/>
      </dsp:nvSpPr>
      <dsp:spPr>
        <a:xfrm>
          <a:off x="2274583" y="1054857"/>
          <a:ext cx="1254208" cy="197752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Strata training for SOM Clinical Departments</a:t>
          </a:r>
          <a:endParaRPr lang="en-US" sz="1100" kern="1200" dirty="0"/>
        </a:p>
        <a:p>
          <a:pPr marL="57150" lvl="1" indent="-57150" algn="l" defTabSz="488950">
            <a:lnSpc>
              <a:spcPct val="90000"/>
            </a:lnSpc>
            <a:spcBef>
              <a:spcPct val="0"/>
            </a:spcBef>
            <a:spcAft>
              <a:spcPct val="15000"/>
            </a:spcAft>
            <a:buChar char="••"/>
          </a:pPr>
          <a:r>
            <a:rPr lang="en-US" sz="1100" kern="1200" dirty="0" smtClean="0"/>
            <a:t>System is live, but input should not start until 25</a:t>
          </a:r>
          <a:r>
            <a:rPr lang="en-US" sz="1100" kern="1200" baseline="30000" dirty="0" smtClean="0"/>
            <a:t>th</a:t>
          </a:r>
          <a:r>
            <a:rPr lang="en-US" sz="1100" kern="1200" dirty="0" smtClean="0"/>
            <a:t> (updates are still being made)</a:t>
          </a:r>
          <a:endParaRPr lang="en-US" sz="1100" kern="1200" dirty="0"/>
        </a:p>
      </dsp:txBody>
      <dsp:txXfrm>
        <a:off x="2311317" y="1091591"/>
        <a:ext cx="1180740" cy="1904056"/>
      </dsp:txXfrm>
    </dsp:sp>
    <dsp:sp modelId="{83D37421-689A-4D44-A044-2E7F22579091}">
      <dsp:nvSpPr>
        <dsp:cNvPr id="0" name=""/>
        <dsp:cNvSpPr/>
      </dsp:nvSpPr>
      <dsp:spPr>
        <a:xfrm>
          <a:off x="3462038" y="740327"/>
          <a:ext cx="403082" cy="31226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462038" y="802779"/>
        <a:ext cx="309404" cy="187357"/>
      </dsp:txXfrm>
    </dsp:sp>
    <dsp:sp modelId="{A9237FB5-7879-42D6-B895-138D038DB697}">
      <dsp:nvSpPr>
        <dsp:cNvPr id="0" name=""/>
        <dsp:cNvSpPr/>
      </dsp:nvSpPr>
      <dsp:spPr>
        <a:xfrm>
          <a:off x="4032439" y="738058"/>
          <a:ext cx="1254208" cy="4752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n-US" sz="1100" kern="1200" dirty="0" smtClean="0"/>
            <a:t>Jan 25</a:t>
          </a:r>
          <a:endParaRPr lang="en-US" sz="1100" kern="1200" dirty="0"/>
        </a:p>
      </dsp:txBody>
      <dsp:txXfrm>
        <a:off x="4032439" y="738058"/>
        <a:ext cx="1254208" cy="316800"/>
      </dsp:txXfrm>
    </dsp:sp>
    <dsp:sp modelId="{5ED1201D-8624-45E8-A0DF-E965E8771AF8}">
      <dsp:nvSpPr>
        <dsp:cNvPr id="0" name=""/>
        <dsp:cNvSpPr/>
      </dsp:nvSpPr>
      <dsp:spPr>
        <a:xfrm>
          <a:off x="4289325" y="1054857"/>
          <a:ext cx="1254208" cy="19775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Strata go-live date for SOM Clinical Departments</a:t>
          </a:r>
          <a:endParaRPr lang="en-US" sz="1100" kern="1200" dirty="0"/>
        </a:p>
      </dsp:txBody>
      <dsp:txXfrm>
        <a:off x="4326059" y="1091591"/>
        <a:ext cx="1180740" cy="1904056"/>
      </dsp:txXfrm>
    </dsp:sp>
    <dsp:sp modelId="{28CDF349-834F-495F-8C13-1E9E22BC18BB}">
      <dsp:nvSpPr>
        <dsp:cNvPr id="0" name=""/>
        <dsp:cNvSpPr/>
      </dsp:nvSpPr>
      <dsp:spPr>
        <a:xfrm>
          <a:off x="5476780" y="740327"/>
          <a:ext cx="403082" cy="31226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5476780" y="802779"/>
        <a:ext cx="309404" cy="187357"/>
      </dsp:txXfrm>
    </dsp:sp>
    <dsp:sp modelId="{220CD4D2-14AC-482B-845A-3A6EE76CDF68}">
      <dsp:nvSpPr>
        <dsp:cNvPr id="0" name=""/>
        <dsp:cNvSpPr/>
      </dsp:nvSpPr>
      <dsp:spPr>
        <a:xfrm>
          <a:off x="6047180" y="738058"/>
          <a:ext cx="1254208" cy="4752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n-US" sz="1100" kern="1200" dirty="0" smtClean="0"/>
            <a:t>Feb 13-15</a:t>
          </a:r>
          <a:endParaRPr lang="en-US" sz="1100" kern="1200" dirty="0"/>
        </a:p>
      </dsp:txBody>
      <dsp:txXfrm>
        <a:off x="6047180" y="738058"/>
        <a:ext cx="1254208" cy="316800"/>
      </dsp:txXfrm>
    </dsp:sp>
    <dsp:sp modelId="{F4DD7F64-8AA1-41C0-9783-BB612AA4CB03}">
      <dsp:nvSpPr>
        <dsp:cNvPr id="0" name=""/>
        <dsp:cNvSpPr/>
      </dsp:nvSpPr>
      <dsp:spPr>
        <a:xfrm>
          <a:off x="6304066" y="1054857"/>
          <a:ext cx="1254208" cy="197752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FRB opens back up for additional department input</a:t>
          </a:r>
          <a:endParaRPr lang="en-US" sz="1100" kern="1200" dirty="0"/>
        </a:p>
        <a:p>
          <a:pPr marL="57150" lvl="1" indent="-57150" algn="l" defTabSz="488950">
            <a:lnSpc>
              <a:spcPct val="90000"/>
            </a:lnSpc>
            <a:spcBef>
              <a:spcPct val="0"/>
            </a:spcBef>
            <a:spcAft>
              <a:spcPct val="15000"/>
            </a:spcAft>
            <a:buChar char="••"/>
          </a:pPr>
          <a:r>
            <a:rPr lang="en-US" sz="1100" b="1" kern="1200" dirty="0" smtClean="0"/>
            <a:t>DUE BY </a:t>
          </a:r>
          <a:r>
            <a:rPr lang="en-US" sz="1100" b="1" u="sng" kern="1200" dirty="0" smtClean="0"/>
            <a:t>NOON </a:t>
          </a:r>
          <a:r>
            <a:rPr lang="en-US" sz="1100" b="1" kern="1200" dirty="0" smtClean="0"/>
            <a:t>ON FRIDAY, FEB 15</a:t>
          </a:r>
          <a:endParaRPr lang="en-US" sz="1100" b="1" kern="1200" dirty="0"/>
        </a:p>
      </dsp:txBody>
      <dsp:txXfrm>
        <a:off x="6340800" y="1091591"/>
        <a:ext cx="1180740" cy="1904056"/>
      </dsp:txXfrm>
    </dsp:sp>
    <dsp:sp modelId="{FD01120C-B40C-4C27-8EE4-2148481568F4}">
      <dsp:nvSpPr>
        <dsp:cNvPr id="0" name=""/>
        <dsp:cNvSpPr/>
      </dsp:nvSpPr>
      <dsp:spPr>
        <a:xfrm>
          <a:off x="7491522" y="740327"/>
          <a:ext cx="403082" cy="31226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7491522" y="802779"/>
        <a:ext cx="309404" cy="187357"/>
      </dsp:txXfrm>
    </dsp:sp>
    <dsp:sp modelId="{C672A981-33C9-4EFC-9559-7EEB360132F4}">
      <dsp:nvSpPr>
        <dsp:cNvPr id="0" name=""/>
        <dsp:cNvSpPr/>
      </dsp:nvSpPr>
      <dsp:spPr>
        <a:xfrm>
          <a:off x="8061922" y="738058"/>
          <a:ext cx="1254208" cy="4752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n-US" sz="1100" kern="1200" dirty="0" smtClean="0"/>
            <a:t>Feb 22</a:t>
          </a:r>
          <a:endParaRPr lang="en-US" sz="1100" kern="1200" dirty="0"/>
        </a:p>
      </dsp:txBody>
      <dsp:txXfrm>
        <a:off x="8061922" y="738058"/>
        <a:ext cx="1254208" cy="316800"/>
      </dsp:txXfrm>
    </dsp:sp>
    <dsp:sp modelId="{097B7A33-7FA2-4A06-BE9E-21C5154D4121}">
      <dsp:nvSpPr>
        <dsp:cNvPr id="0" name=""/>
        <dsp:cNvSpPr/>
      </dsp:nvSpPr>
      <dsp:spPr>
        <a:xfrm>
          <a:off x="8318808" y="1054857"/>
          <a:ext cx="1254208" cy="197752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ALL funds budgets due</a:t>
          </a:r>
          <a:endParaRPr lang="en-US" sz="1100" kern="1200" dirty="0"/>
        </a:p>
      </dsp:txBody>
      <dsp:txXfrm>
        <a:off x="8355542" y="1091591"/>
        <a:ext cx="1180740" cy="1904056"/>
      </dsp:txXfrm>
    </dsp:sp>
    <dsp:sp modelId="{065D5229-7AAE-44A4-A260-0678D2BAAD70}">
      <dsp:nvSpPr>
        <dsp:cNvPr id="0" name=""/>
        <dsp:cNvSpPr/>
      </dsp:nvSpPr>
      <dsp:spPr>
        <a:xfrm>
          <a:off x="9506264" y="740327"/>
          <a:ext cx="403082" cy="31226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9506264" y="802779"/>
        <a:ext cx="309404" cy="187357"/>
      </dsp:txXfrm>
    </dsp:sp>
    <dsp:sp modelId="{A628CC66-A2B6-4BB9-B29A-5F53A1F2EDA0}">
      <dsp:nvSpPr>
        <dsp:cNvPr id="0" name=""/>
        <dsp:cNvSpPr/>
      </dsp:nvSpPr>
      <dsp:spPr>
        <a:xfrm>
          <a:off x="10076664" y="738058"/>
          <a:ext cx="1254208" cy="4752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n-US" sz="1100" kern="1200" smtClean="0"/>
            <a:t>Mar 11-22</a:t>
          </a:r>
          <a:endParaRPr lang="en-US" sz="1100" kern="1200" dirty="0"/>
        </a:p>
      </dsp:txBody>
      <dsp:txXfrm>
        <a:off x="10076664" y="738058"/>
        <a:ext cx="1254208" cy="316800"/>
      </dsp:txXfrm>
    </dsp:sp>
    <dsp:sp modelId="{CEC715B5-EE6A-4E75-AD7C-0B767DAFFEF7}">
      <dsp:nvSpPr>
        <dsp:cNvPr id="0" name=""/>
        <dsp:cNvSpPr/>
      </dsp:nvSpPr>
      <dsp:spPr>
        <a:xfrm>
          <a:off x="10333550" y="1054857"/>
          <a:ext cx="1254208" cy="19775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Clinical department ALL funds budget meetings</a:t>
          </a:r>
          <a:endParaRPr lang="en-US" sz="1100" kern="1200" dirty="0"/>
        </a:p>
      </dsp:txBody>
      <dsp:txXfrm>
        <a:off x="10370284" y="1091591"/>
        <a:ext cx="1180740" cy="1904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9607B-76BA-4DCF-917B-E2E4D40CDFC4}">
      <dsp:nvSpPr>
        <dsp:cNvPr id="0" name=""/>
        <dsp:cNvSpPr/>
      </dsp:nvSpPr>
      <dsp:spPr>
        <a:xfrm>
          <a:off x="0" y="282134"/>
          <a:ext cx="11210175" cy="1795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0034" tIns="312420" rIns="870034"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Staffing</a:t>
          </a:r>
          <a:r>
            <a:rPr lang="en-US" sz="1500" kern="1200" dirty="0" smtClean="0"/>
            <a:t>: Annualized</a:t>
          </a:r>
          <a:endParaRPr lang="en-US" sz="1500" kern="1200" dirty="0"/>
        </a:p>
        <a:p>
          <a:pPr marL="228600" lvl="2" indent="-114300" algn="l" defTabSz="666750">
            <a:lnSpc>
              <a:spcPct val="90000"/>
            </a:lnSpc>
            <a:spcBef>
              <a:spcPct val="0"/>
            </a:spcBef>
            <a:spcAft>
              <a:spcPct val="15000"/>
            </a:spcAft>
            <a:buChar char="••"/>
          </a:pPr>
          <a:r>
            <a:rPr lang="en-US" sz="1500" kern="1200" dirty="0" smtClean="0"/>
            <a:t>Increase Assumptions:</a:t>
          </a:r>
          <a:br>
            <a:rPr lang="en-US" sz="1500" kern="1200" dirty="0" smtClean="0"/>
          </a:br>
          <a:r>
            <a:rPr lang="en-US" sz="1500" kern="1200" dirty="0" smtClean="0"/>
            <a:t>- 1% University employees (beginning July 2019) **** DOES NOT apply to Faculty</a:t>
          </a:r>
          <a:br>
            <a:rPr lang="en-US" sz="1500" kern="1200" dirty="0" smtClean="0"/>
          </a:br>
          <a:r>
            <a:rPr lang="en-US" sz="1500" kern="1200" dirty="0" smtClean="0"/>
            <a:t>- 2% for HCS employees (beginning January 2020)</a:t>
          </a:r>
          <a:endParaRPr lang="en-US" sz="1500" kern="1200" dirty="0"/>
        </a:p>
        <a:p>
          <a:pPr marL="114300" lvl="1" indent="-114300" algn="l" defTabSz="666750">
            <a:lnSpc>
              <a:spcPct val="90000"/>
            </a:lnSpc>
            <a:spcBef>
              <a:spcPct val="0"/>
            </a:spcBef>
            <a:spcAft>
              <a:spcPct val="15000"/>
            </a:spcAft>
            <a:buChar char="••"/>
          </a:pPr>
          <a:r>
            <a:rPr lang="en-US" sz="1500" b="1" kern="1200" dirty="0" smtClean="0"/>
            <a:t>Benefits</a:t>
          </a:r>
          <a:r>
            <a:rPr lang="en-US" sz="1500" kern="1200" dirty="0" smtClean="0"/>
            <a:t>: Rolling 12</a:t>
          </a:r>
          <a:endParaRPr lang="en-US" sz="1500" kern="1200" dirty="0"/>
        </a:p>
        <a:p>
          <a:pPr marL="114300" lvl="1" indent="-114300" algn="l" defTabSz="666750">
            <a:lnSpc>
              <a:spcPct val="90000"/>
            </a:lnSpc>
            <a:spcBef>
              <a:spcPct val="0"/>
            </a:spcBef>
            <a:spcAft>
              <a:spcPct val="15000"/>
            </a:spcAft>
            <a:buChar char="••"/>
          </a:pPr>
          <a:r>
            <a:rPr lang="en-US" sz="1500" b="1" kern="1200" dirty="0" smtClean="0"/>
            <a:t>Non-Staffing</a:t>
          </a:r>
          <a:r>
            <a:rPr lang="en-US" sz="1500" kern="1200" dirty="0" smtClean="0"/>
            <a:t>: Even</a:t>
          </a:r>
          <a:endParaRPr lang="en-US" sz="1500" kern="1200" dirty="0"/>
        </a:p>
      </dsp:txBody>
      <dsp:txXfrm>
        <a:off x="0" y="282134"/>
        <a:ext cx="11210175" cy="1795500"/>
      </dsp:txXfrm>
    </dsp:sp>
    <dsp:sp modelId="{D602D1AA-066F-407D-A2BE-1A20EF1601B2}">
      <dsp:nvSpPr>
        <dsp:cNvPr id="0" name=""/>
        <dsp:cNvSpPr/>
      </dsp:nvSpPr>
      <dsp:spPr>
        <a:xfrm>
          <a:off x="560508" y="60734"/>
          <a:ext cx="7847123"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603" tIns="0" rIns="296603" bIns="0" numCol="1" spcCol="1270" anchor="ctr" anchorCtr="0">
          <a:noAutofit/>
        </a:bodyPr>
        <a:lstStyle/>
        <a:p>
          <a:pPr lvl="0" algn="l" defTabSz="666750">
            <a:lnSpc>
              <a:spcPct val="90000"/>
            </a:lnSpc>
            <a:spcBef>
              <a:spcPct val="0"/>
            </a:spcBef>
            <a:spcAft>
              <a:spcPct val="35000"/>
            </a:spcAft>
          </a:pPr>
          <a:r>
            <a:rPr lang="en-US" sz="1500" kern="1200" dirty="0" smtClean="0"/>
            <a:t>Universal</a:t>
          </a:r>
          <a:endParaRPr lang="en-US" sz="1500" kern="1200" dirty="0"/>
        </a:p>
      </dsp:txBody>
      <dsp:txXfrm>
        <a:off x="582124" y="82350"/>
        <a:ext cx="7803891" cy="399568"/>
      </dsp:txXfrm>
    </dsp:sp>
    <dsp:sp modelId="{36B6F0F7-4A01-43C6-8876-D51BA0318D2C}">
      <dsp:nvSpPr>
        <dsp:cNvPr id="0" name=""/>
        <dsp:cNvSpPr/>
      </dsp:nvSpPr>
      <dsp:spPr>
        <a:xfrm>
          <a:off x="0" y="2380034"/>
          <a:ext cx="11210175" cy="1370250"/>
        </a:xfrm>
        <a:prstGeom prst="rect">
          <a:avLst/>
        </a:prstGeom>
        <a:solidFill>
          <a:schemeClr val="lt1">
            <a:alpha val="90000"/>
            <a:hueOff val="0"/>
            <a:satOff val="0"/>
            <a:lumOff val="0"/>
            <a:alphaOff val="0"/>
          </a:schemeClr>
        </a:solidFill>
        <a:ln w="12700" cap="flat" cmpd="sng" algn="ctr">
          <a:solidFill>
            <a:schemeClr val="accent5">
              <a:hueOff val="-2600647"/>
              <a:satOff val="-24156"/>
              <a:lumOff val="79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0034" tIns="312420" rIns="870034"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Provider Volume</a:t>
          </a:r>
          <a:endParaRPr lang="en-US" sz="1500" b="1" kern="1200" dirty="0"/>
        </a:p>
        <a:p>
          <a:pPr marL="228600" lvl="2" indent="-114300" algn="l" defTabSz="666750">
            <a:lnSpc>
              <a:spcPct val="90000"/>
            </a:lnSpc>
            <a:spcBef>
              <a:spcPct val="0"/>
            </a:spcBef>
            <a:spcAft>
              <a:spcPct val="15000"/>
            </a:spcAft>
            <a:buChar char="••"/>
          </a:pPr>
          <a:r>
            <a:rPr lang="en-US" sz="1500" kern="1200" dirty="0" smtClean="0"/>
            <a:t>FY19 Projection: Rolling 12</a:t>
          </a:r>
          <a:endParaRPr lang="en-US" sz="1500" kern="1200" dirty="0"/>
        </a:p>
        <a:p>
          <a:pPr marL="228600" lvl="2" indent="-114300" algn="l" defTabSz="666750">
            <a:lnSpc>
              <a:spcPct val="90000"/>
            </a:lnSpc>
            <a:spcBef>
              <a:spcPct val="0"/>
            </a:spcBef>
            <a:spcAft>
              <a:spcPct val="15000"/>
            </a:spcAft>
            <a:buChar char="••"/>
          </a:pPr>
          <a:r>
            <a:rPr lang="en-US" sz="1500" kern="1200" dirty="0" smtClean="0"/>
            <a:t>FY20 Budget: Based on average of FY17 and FY18 Practice Plan charge spread</a:t>
          </a:r>
          <a:endParaRPr lang="en-US" sz="1500" kern="1200" dirty="0"/>
        </a:p>
        <a:p>
          <a:pPr marL="114300" lvl="1" indent="-114300" algn="l" defTabSz="666750">
            <a:lnSpc>
              <a:spcPct val="90000"/>
            </a:lnSpc>
            <a:spcBef>
              <a:spcPct val="0"/>
            </a:spcBef>
            <a:spcAft>
              <a:spcPct val="15000"/>
            </a:spcAft>
            <a:buChar char="••"/>
          </a:pPr>
          <a:r>
            <a:rPr lang="en-US" sz="1500" b="1" kern="1200" dirty="0" smtClean="0"/>
            <a:t>Other</a:t>
          </a:r>
          <a:r>
            <a:rPr lang="en-US" sz="1500" kern="1200" dirty="0" smtClean="0"/>
            <a:t> </a:t>
          </a:r>
          <a:r>
            <a:rPr lang="en-US" sz="1500" b="1" kern="1200" dirty="0" smtClean="0"/>
            <a:t>Revenue</a:t>
          </a:r>
          <a:r>
            <a:rPr lang="en-US" sz="1500" kern="1200" dirty="0" smtClean="0"/>
            <a:t>: Even</a:t>
          </a:r>
          <a:endParaRPr lang="en-US" sz="1500" kern="1200" dirty="0"/>
        </a:p>
      </dsp:txBody>
      <dsp:txXfrm>
        <a:off x="0" y="2380034"/>
        <a:ext cx="11210175" cy="1370250"/>
      </dsp:txXfrm>
    </dsp:sp>
    <dsp:sp modelId="{BA4F0363-273E-4B58-AF0E-57FB844F1672}">
      <dsp:nvSpPr>
        <dsp:cNvPr id="0" name=""/>
        <dsp:cNvSpPr/>
      </dsp:nvSpPr>
      <dsp:spPr>
        <a:xfrm>
          <a:off x="560508" y="2158634"/>
          <a:ext cx="7847123" cy="442800"/>
        </a:xfrm>
        <a:prstGeom prst="roundRect">
          <a:avLst/>
        </a:prstGeom>
        <a:solidFill>
          <a:schemeClr val="accent5">
            <a:hueOff val="-2600647"/>
            <a:satOff val="-24156"/>
            <a:lumOff val="7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603" tIns="0" rIns="296603" bIns="0" numCol="1" spcCol="1270" anchor="ctr" anchorCtr="0">
          <a:noAutofit/>
        </a:bodyPr>
        <a:lstStyle/>
        <a:p>
          <a:pPr lvl="0" algn="l" defTabSz="666750">
            <a:lnSpc>
              <a:spcPct val="90000"/>
            </a:lnSpc>
            <a:spcBef>
              <a:spcPct val="0"/>
            </a:spcBef>
            <a:spcAft>
              <a:spcPct val="35000"/>
            </a:spcAft>
          </a:pPr>
          <a:r>
            <a:rPr lang="en-US" sz="1500" kern="1200" dirty="0" smtClean="0"/>
            <a:t>UNCFP Entities</a:t>
          </a:r>
          <a:endParaRPr lang="en-US" sz="1500" kern="1200" dirty="0"/>
        </a:p>
      </dsp:txBody>
      <dsp:txXfrm>
        <a:off x="582124" y="2180250"/>
        <a:ext cx="7803891" cy="399568"/>
      </dsp:txXfrm>
    </dsp:sp>
    <dsp:sp modelId="{76A9E8A1-0C69-4838-BE81-0641F4B1604F}">
      <dsp:nvSpPr>
        <dsp:cNvPr id="0" name=""/>
        <dsp:cNvSpPr/>
      </dsp:nvSpPr>
      <dsp:spPr>
        <a:xfrm>
          <a:off x="0" y="4052684"/>
          <a:ext cx="11210175" cy="637875"/>
        </a:xfrm>
        <a:prstGeom prst="rect">
          <a:avLst/>
        </a:prstGeom>
        <a:solidFill>
          <a:schemeClr val="lt1">
            <a:alpha val="90000"/>
            <a:hueOff val="0"/>
            <a:satOff val="0"/>
            <a:lumOff val="0"/>
            <a:alphaOff val="0"/>
          </a:schemeClr>
        </a:solidFill>
        <a:ln w="12700" cap="flat" cmpd="sng" algn="ctr">
          <a:solidFill>
            <a:schemeClr val="accent5">
              <a:hueOff val="-5201293"/>
              <a:satOff val="-48313"/>
              <a:lumOff val="158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0034" tIns="312420" rIns="870034"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Other</a:t>
          </a:r>
          <a:r>
            <a:rPr lang="en-US" sz="1500" kern="1200" dirty="0" smtClean="0"/>
            <a:t> </a:t>
          </a:r>
          <a:r>
            <a:rPr lang="en-US" sz="1500" b="1" kern="1200" dirty="0" smtClean="0"/>
            <a:t>Revenue</a:t>
          </a:r>
          <a:r>
            <a:rPr lang="en-US" sz="1500" kern="1200" dirty="0" smtClean="0"/>
            <a:t>: Rolling 12</a:t>
          </a:r>
          <a:endParaRPr lang="en-US" sz="1500" kern="1200" dirty="0"/>
        </a:p>
      </dsp:txBody>
      <dsp:txXfrm>
        <a:off x="0" y="4052684"/>
        <a:ext cx="11210175" cy="637875"/>
      </dsp:txXfrm>
    </dsp:sp>
    <dsp:sp modelId="{3A247620-FB05-4774-9C9E-ED943CE858C4}">
      <dsp:nvSpPr>
        <dsp:cNvPr id="0" name=""/>
        <dsp:cNvSpPr/>
      </dsp:nvSpPr>
      <dsp:spPr>
        <a:xfrm>
          <a:off x="560508" y="3831284"/>
          <a:ext cx="7847123" cy="442800"/>
        </a:xfrm>
        <a:prstGeom prst="roundRect">
          <a:avLst/>
        </a:prstGeom>
        <a:solidFill>
          <a:schemeClr val="accent5">
            <a:hueOff val="-5201293"/>
            <a:satOff val="-48313"/>
            <a:lumOff val="15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603" tIns="0" rIns="296603" bIns="0" numCol="1" spcCol="1270" anchor="ctr" anchorCtr="0">
          <a:noAutofit/>
        </a:bodyPr>
        <a:lstStyle/>
        <a:p>
          <a:pPr lvl="0" algn="l" defTabSz="666750">
            <a:lnSpc>
              <a:spcPct val="90000"/>
            </a:lnSpc>
            <a:spcBef>
              <a:spcPct val="0"/>
            </a:spcBef>
            <a:spcAft>
              <a:spcPct val="35000"/>
            </a:spcAft>
          </a:pPr>
          <a:r>
            <a:rPr lang="en-US" sz="1500" kern="1200" dirty="0" smtClean="0"/>
            <a:t>SOM Entities</a:t>
          </a:r>
          <a:endParaRPr lang="en-US" sz="1500" kern="1200" dirty="0"/>
        </a:p>
      </dsp:txBody>
      <dsp:txXfrm>
        <a:off x="582124" y="3852900"/>
        <a:ext cx="7803891"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592EE-2B59-4A1D-9477-F206AE4B5455}">
      <dsp:nvSpPr>
        <dsp:cNvPr id="0" name=""/>
        <dsp:cNvSpPr/>
      </dsp:nvSpPr>
      <dsp:spPr>
        <a:xfrm>
          <a:off x="0" y="896"/>
          <a:ext cx="3018584" cy="1811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Annual Percentage</a:t>
          </a:r>
          <a:endParaRPr lang="en-US" sz="3600" kern="1200" dirty="0"/>
        </a:p>
      </dsp:txBody>
      <dsp:txXfrm>
        <a:off x="0" y="896"/>
        <a:ext cx="3018584" cy="1811150"/>
      </dsp:txXfrm>
    </dsp:sp>
    <dsp:sp modelId="{39A8CEF7-D421-4F70-BCD6-06DF77C74E8D}">
      <dsp:nvSpPr>
        <dsp:cNvPr id="0" name=""/>
        <dsp:cNvSpPr/>
      </dsp:nvSpPr>
      <dsp:spPr>
        <a:xfrm>
          <a:off x="3320443" y="896"/>
          <a:ext cx="3018584" cy="1811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Total Salaries</a:t>
          </a:r>
          <a:endParaRPr lang="en-US" sz="3600" kern="1200" dirty="0"/>
        </a:p>
      </dsp:txBody>
      <dsp:txXfrm>
        <a:off x="3320443" y="896"/>
        <a:ext cx="3018584" cy="1811150"/>
      </dsp:txXfrm>
    </dsp:sp>
    <dsp:sp modelId="{F61FAC1A-47FA-46C7-860D-444EBDA44F06}">
      <dsp:nvSpPr>
        <dsp:cNvPr id="0" name=""/>
        <dsp:cNvSpPr/>
      </dsp:nvSpPr>
      <dsp:spPr>
        <a:xfrm>
          <a:off x="6640886" y="896"/>
          <a:ext cx="3018584" cy="1811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FY20 Budget for benefit accounts</a:t>
          </a:r>
          <a:endParaRPr lang="en-US" sz="3600" kern="1200" dirty="0"/>
        </a:p>
      </dsp:txBody>
      <dsp:txXfrm>
        <a:off x="6640886" y="896"/>
        <a:ext cx="3018584" cy="1811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FE8AE-DC34-42CA-9C42-273B45EED05C}">
      <dsp:nvSpPr>
        <dsp:cNvPr id="0" name=""/>
        <dsp:cNvSpPr/>
      </dsp:nvSpPr>
      <dsp:spPr>
        <a:xfrm>
          <a:off x="3349461" y="1081791"/>
          <a:ext cx="738147" cy="91440"/>
        </a:xfrm>
        <a:custGeom>
          <a:avLst/>
          <a:gdLst/>
          <a:ahLst/>
          <a:cxnLst/>
          <a:rect l="0" t="0" r="0" b="0"/>
          <a:pathLst>
            <a:path>
              <a:moveTo>
                <a:pt x="0" y="45720"/>
              </a:moveTo>
              <a:lnTo>
                <a:pt x="73814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99316" y="1123667"/>
        <a:ext cx="38437" cy="7687"/>
      </dsp:txXfrm>
    </dsp:sp>
    <dsp:sp modelId="{FBC3696E-CDA3-4981-93AF-F1646862AFA5}">
      <dsp:nvSpPr>
        <dsp:cNvPr id="0" name=""/>
        <dsp:cNvSpPr/>
      </dsp:nvSpPr>
      <dsp:spPr>
        <a:xfrm>
          <a:off x="8879" y="124796"/>
          <a:ext cx="3342382" cy="20054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a:t>Draft</a:t>
          </a:r>
        </a:p>
      </dsp:txBody>
      <dsp:txXfrm>
        <a:off x="106776" y="222693"/>
        <a:ext cx="3146588" cy="1809635"/>
      </dsp:txXfrm>
    </dsp:sp>
    <dsp:sp modelId="{C82CD2DD-8263-40FD-8F6F-81F34F5DE81B}">
      <dsp:nvSpPr>
        <dsp:cNvPr id="0" name=""/>
        <dsp:cNvSpPr/>
      </dsp:nvSpPr>
      <dsp:spPr>
        <a:xfrm>
          <a:off x="7460591" y="1081791"/>
          <a:ext cx="738147" cy="91440"/>
        </a:xfrm>
        <a:custGeom>
          <a:avLst/>
          <a:gdLst/>
          <a:ahLst/>
          <a:cxnLst/>
          <a:rect l="0" t="0" r="0" b="0"/>
          <a:pathLst>
            <a:path>
              <a:moveTo>
                <a:pt x="0" y="45720"/>
              </a:moveTo>
              <a:lnTo>
                <a:pt x="73814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810446" y="1123667"/>
        <a:ext cx="38437" cy="7687"/>
      </dsp:txXfrm>
    </dsp:sp>
    <dsp:sp modelId="{259C1B04-03B6-4945-A7C7-8596410940B5}">
      <dsp:nvSpPr>
        <dsp:cNvPr id="0" name=""/>
        <dsp:cNvSpPr/>
      </dsp:nvSpPr>
      <dsp:spPr>
        <a:xfrm>
          <a:off x="4120008" y="124796"/>
          <a:ext cx="3342382" cy="20054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a:t>Manager Review</a:t>
          </a:r>
        </a:p>
      </dsp:txBody>
      <dsp:txXfrm>
        <a:off x="4217905" y="222693"/>
        <a:ext cx="3146588" cy="1809635"/>
      </dsp:txXfrm>
    </dsp:sp>
    <dsp:sp modelId="{D7E8F5B1-0B13-41FC-91EA-F5B47A4BBA4A}">
      <dsp:nvSpPr>
        <dsp:cNvPr id="0" name=""/>
        <dsp:cNvSpPr/>
      </dsp:nvSpPr>
      <dsp:spPr>
        <a:xfrm>
          <a:off x="1680070" y="2128426"/>
          <a:ext cx="8222259" cy="738147"/>
        </a:xfrm>
        <a:custGeom>
          <a:avLst/>
          <a:gdLst/>
          <a:ahLst/>
          <a:cxnLst/>
          <a:rect l="0" t="0" r="0" b="0"/>
          <a:pathLst>
            <a:path>
              <a:moveTo>
                <a:pt x="8222259" y="0"/>
              </a:moveTo>
              <a:lnTo>
                <a:pt x="8222259" y="386173"/>
              </a:lnTo>
              <a:lnTo>
                <a:pt x="0" y="386173"/>
              </a:lnTo>
              <a:lnTo>
                <a:pt x="0" y="73814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84747" y="2493656"/>
        <a:ext cx="412905" cy="7687"/>
      </dsp:txXfrm>
    </dsp:sp>
    <dsp:sp modelId="{ABD51993-1F89-4BC2-B6EE-97476F67DE44}">
      <dsp:nvSpPr>
        <dsp:cNvPr id="0" name=""/>
        <dsp:cNvSpPr/>
      </dsp:nvSpPr>
      <dsp:spPr>
        <a:xfrm>
          <a:off x="8231138" y="124796"/>
          <a:ext cx="3342382" cy="20054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a:t>Director Review</a:t>
          </a:r>
        </a:p>
      </dsp:txBody>
      <dsp:txXfrm>
        <a:off x="8329035" y="222693"/>
        <a:ext cx="3146588" cy="1809635"/>
      </dsp:txXfrm>
    </dsp:sp>
    <dsp:sp modelId="{E0678E19-1035-410F-80D8-B79D4FB84A31}">
      <dsp:nvSpPr>
        <dsp:cNvPr id="0" name=""/>
        <dsp:cNvSpPr/>
      </dsp:nvSpPr>
      <dsp:spPr>
        <a:xfrm>
          <a:off x="3349461" y="3855968"/>
          <a:ext cx="738147" cy="91440"/>
        </a:xfrm>
        <a:custGeom>
          <a:avLst/>
          <a:gdLst/>
          <a:ahLst/>
          <a:cxnLst/>
          <a:rect l="0" t="0" r="0" b="0"/>
          <a:pathLst>
            <a:path>
              <a:moveTo>
                <a:pt x="0" y="45720"/>
              </a:moveTo>
              <a:lnTo>
                <a:pt x="73814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99316" y="3897844"/>
        <a:ext cx="38437" cy="7687"/>
      </dsp:txXfrm>
    </dsp:sp>
    <dsp:sp modelId="{EDEA472D-2AA3-4AD4-AC67-3D9A1B37B04C}">
      <dsp:nvSpPr>
        <dsp:cNvPr id="0" name=""/>
        <dsp:cNvSpPr/>
      </dsp:nvSpPr>
      <dsp:spPr>
        <a:xfrm>
          <a:off x="8879" y="2898973"/>
          <a:ext cx="3342382" cy="20054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a:t>Exec Dir AVP Review</a:t>
          </a:r>
        </a:p>
      </dsp:txBody>
      <dsp:txXfrm>
        <a:off x="106776" y="2996870"/>
        <a:ext cx="3146588" cy="1809635"/>
      </dsp:txXfrm>
    </dsp:sp>
    <dsp:sp modelId="{A9F88451-D5DC-4178-B0BD-F4A286D85C9A}">
      <dsp:nvSpPr>
        <dsp:cNvPr id="0" name=""/>
        <dsp:cNvSpPr/>
      </dsp:nvSpPr>
      <dsp:spPr>
        <a:xfrm>
          <a:off x="7460591" y="3855968"/>
          <a:ext cx="738147" cy="91440"/>
        </a:xfrm>
        <a:custGeom>
          <a:avLst/>
          <a:gdLst/>
          <a:ahLst/>
          <a:cxnLst/>
          <a:rect l="0" t="0" r="0" b="0"/>
          <a:pathLst>
            <a:path>
              <a:moveTo>
                <a:pt x="0" y="45720"/>
              </a:moveTo>
              <a:lnTo>
                <a:pt x="73814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810446" y="3897844"/>
        <a:ext cx="38437" cy="7687"/>
      </dsp:txXfrm>
    </dsp:sp>
    <dsp:sp modelId="{D59BC334-E83A-4243-8DD7-966DD156B560}">
      <dsp:nvSpPr>
        <dsp:cNvPr id="0" name=""/>
        <dsp:cNvSpPr/>
      </dsp:nvSpPr>
      <dsp:spPr>
        <a:xfrm>
          <a:off x="4120008" y="2898973"/>
          <a:ext cx="3342382" cy="20054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a:t>Finance Review</a:t>
          </a:r>
        </a:p>
      </dsp:txBody>
      <dsp:txXfrm>
        <a:off x="4217905" y="2996870"/>
        <a:ext cx="3146588" cy="1809635"/>
      </dsp:txXfrm>
    </dsp:sp>
    <dsp:sp modelId="{ADBF47D2-862E-4D5D-848B-0F65822584F4}">
      <dsp:nvSpPr>
        <dsp:cNvPr id="0" name=""/>
        <dsp:cNvSpPr/>
      </dsp:nvSpPr>
      <dsp:spPr>
        <a:xfrm>
          <a:off x="8231138" y="2898973"/>
          <a:ext cx="3342382" cy="20054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a:t>Approval</a:t>
          </a:r>
        </a:p>
      </dsp:txBody>
      <dsp:txXfrm>
        <a:off x="8329035" y="2996870"/>
        <a:ext cx="3146588" cy="18096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B7003CE-537C-448C-A476-392DB29B1FC2}" type="datetimeFigureOut">
              <a:rPr lang="en-US" smtClean="0"/>
              <a:t>1/17/2019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8C8D0A1-1868-42D3-8B4F-A41A08CE8351}" type="slidenum">
              <a:rPr lang="en-US" smtClean="0"/>
              <a:t>‹#›</a:t>
            </a:fld>
            <a:endParaRPr lang="en-US"/>
          </a:p>
        </p:txBody>
      </p:sp>
    </p:spTree>
    <p:extLst>
      <p:ext uri="{BB962C8B-B14F-4D97-AF65-F5344CB8AC3E}">
        <p14:creationId xmlns:p14="http://schemas.microsoft.com/office/powerpoint/2010/main" val="3454713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8DB0BD-4F73-431C-A6E2-65D43A2E0766}" type="datetimeFigureOut">
              <a:rPr lang="en-US" smtClean="0"/>
              <a:t>1/17/2019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FD3B8E-2DEA-4D13-83CC-02775C11EB0C}" type="slidenum">
              <a:rPr lang="en-US" smtClean="0"/>
              <a:t>‹#›</a:t>
            </a:fld>
            <a:endParaRPr lang="en-US"/>
          </a:p>
        </p:txBody>
      </p:sp>
    </p:spTree>
    <p:extLst>
      <p:ext uri="{BB962C8B-B14F-4D97-AF65-F5344CB8AC3E}">
        <p14:creationId xmlns:p14="http://schemas.microsoft.com/office/powerpoint/2010/main" val="171171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a:t>
            </a:fld>
            <a:endParaRPr lang="en-US"/>
          </a:p>
        </p:txBody>
      </p:sp>
    </p:spTree>
    <p:extLst>
      <p:ext uri="{BB962C8B-B14F-4D97-AF65-F5344CB8AC3E}">
        <p14:creationId xmlns:p14="http://schemas.microsoft.com/office/powerpoint/2010/main" val="3889885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10</a:t>
            </a:fld>
            <a:endParaRPr lang="en-US"/>
          </a:p>
        </p:txBody>
      </p:sp>
    </p:spTree>
    <p:extLst>
      <p:ext uri="{BB962C8B-B14F-4D97-AF65-F5344CB8AC3E}">
        <p14:creationId xmlns:p14="http://schemas.microsoft.com/office/powerpoint/2010/main" val="345611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11</a:t>
            </a:fld>
            <a:endParaRPr lang="en-US"/>
          </a:p>
        </p:txBody>
      </p:sp>
    </p:spTree>
    <p:extLst>
      <p:ext uri="{BB962C8B-B14F-4D97-AF65-F5344CB8AC3E}">
        <p14:creationId xmlns:p14="http://schemas.microsoft.com/office/powerpoint/2010/main" val="1098008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12</a:t>
            </a:fld>
            <a:endParaRPr lang="en-US"/>
          </a:p>
        </p:txBody>
      </p:sp>
    </p:spTree>
    <p:extLst>
      <p:ext uri="{BB962C8B-B14F-4D97-AF65-F5344CB8AC3E}">
        <p14:creationId xmlns:p14="http://schemas.microsoft.com/office/powerpoint/2010/main" val="2320403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13</a:t>
            </a:fld>
            <a:endParaRPr lang="en-US"/>
          </a:p>
        </p:txBody>
      </p:sp>
    </p:spTree>
    <p:extLst>
      <p:ext uri="{BB962C8B-B14F-4D97-AF65-F5344CB8AC3E}">
        <p14:creationId xmlns:p14="http://schemas.microsoft.com/office/powerpoint/2010/main" val="3606184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14</a:t>
            </a:fld>
            <a:endParaRPr lang="en-US"/>
          </a:p>
        </p:txBody>
      </p:sp>
    </p:spTree>
    <p:extLst>
      <p:ext uri="{BB962C8B-B14F-4D97-AF65-F5344CB8AC3E}">
        <p14:creationId xmlns:p14="http://schemas.microsoft.com/office/powerpoint/2010/main" val="3549842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15</a:t>
            </a:fld>
            <a:endParaRPr lang="en-US"/>
          </a:p>
        </p:txBody>
      </p:sp>
    </p:spTree>
    <p:extLst>
      <p:ext uri="{BB962C8B-B14F-4D97-AF65-F5344CB8AC3E}">
        <p14:creationId xmlns:p14="http://schemas.microsoft.com/office/powerpoint/2010/main" val="245880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16</a:t>
            </a:fld>
            <a:endParaRPr lang="en-US"/>
          </a:p>
        </p:txBody>
      </p:sp>
    </p:spTree>
    <p:extLst>
      <p:ext uri="{BB962C8B-B14F-4D97-AF65-F5344CB8AC3E}">
        <p14:creationId xmlns:p14="http://schemas.microsoft.com/office/powerpoint/2010/main" val="2615888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17</a:t>
            </a:fld>
            <a:endParaRPr lang="en-US"/>
          </a:p>
        </p:txBody>
      </p:sp>
    </p:spTree>
    <p:extLst>
      <p:ext uri="{BB962C8B-B14F-4D97-AF65-F5344CB8AC3E}">
        <p14:creationId xmlns:p14="http://schemas.microsoft.com/office/powerpoint/2010/main" val="2575493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the “Budget 2020” column for your bottom line,</a:t>
            </a:r>
            <a:r>
              <a:rPr lang="en-US" baseline="0" dirty="0" smtClean="0"/>
              <a:t> as some items are not populated in the Baseline Budget 2020 (I.E. </a:t>
            </a:r>
            <a:r>
              <a:rPr lang="en-US" dirty="0" smtClean="0"/>
              <a:t>Roster Budget)</a:t>
            </a:r>
            <a:endParaRPr lang="en-US" dirty="0"/>
          </a:p>
        </p:txBody>
      </p:sp>
      <p:sp>
        <p:nvSpPr>
          <p:cNvPr id="4" name="Slide Number Placeholder 3"/>
          <p:cNvSpPr>
            <a:spLocks noGrp="1"/>
          </p:cNvSpPr>
          <p:nvPr>
            <p:ph type="sldNum" sz="quarter" idx="10"/>
          </p:nvPr>
        </p:nvSpPr>
        <p:spPr/>
        <p:txBody>
          <a:bodyPr/>
          <a:lstStyle/>
          <a:p>
            <a:fld id="{3FFD3B8E-2DEA-4D13-83CC-02775C11EB0C}" type="slidenum">
              <a:rPr lang="en-US" smtClean="0"/>
              <a:t>18</a:t>
            </a:fld>
            <a:endParaRPr lang="en-US"/>
          </a:p>
        </p:txBody>
      </p:sp>
    </p:spTree>
    <p:extLst>
      <p:ext uri="{BB962C8B-B14F-4D97-AF65-F5344CB8AC3E}">
        <p14:creationId xmlns:p14="http://schemas.microsoft.com/office/powerpoint/2010/main" val="136765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Strata is loading in new living wage rate for the HCS employees (as of January 31</a:t>
            </a:r>
            <a:r>
              <a:rPr lang="en-US" baseline="30000" dirty="0" smtClean="0"/>
              <a:t>st</a:t>
            </a:r>
            <a:r>
              <a:rPr lang="en-US" dirty="0" smtClean="0"/>
              <a:t>) </a:t>
            </a:r>
            <a:r>
              <a:rPr lang="en-US" baseline="0" dirty="0" smtClean="0"/>
              <a:t> soon. </a:t>
            </a:r>
            <a:endParaRPr lang="en-US" dirty="0"/>
          </a:p>
        </p:txBody>
      </p:sp>
      <p:sp>
        <p:nvSpPr>
          <p:cNvPr id="4" name="Slide Number Placeholder 3"/>
          <p:cNvSpPr>
            <a:spLocks noGrp="1"/>
          </p:cNvSpPr>
          <p:nvPr>
            <p:ph type="sldNum" sz="quarter" idx="10"/>
          </p:nvPr>
        </p:nvSpPr>
        <p:spPr/>
        <p:txBody>
          <a:bodyPr/>
          <a:lstStyle/>
          <a:p>
            <a:fld id="{3FFD3B8E-2DEA-4D13-83CC-02775C11EB0C}" type="slidenum">
              <a:rPr lang="en-US" smtClean="0"/>
              <a:t>19</a:t>
            </a:fld>
            <a:endParaRPr lang="en-US"/>
          </a:p>
        </p:txBody>
      </p:sp>
    </p:spTree>
    <p:extLst>
      <p:ext uri="{BB962C8B-B14F-4D97-AF65-F5344CB8AC3E}">
        <p14:creationId xmlns:p14="http://schemas.microsoft.com/office/powerpoint/2010/main" val="15472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a:t>
            </a:fld>
            <a:endParaRPr lang="en-US"/>
          </a:p>
        </p:txBody>
      </p:sp>
    </p:spTree>
    <p:extLst>
      <p:ext uri="{BB962C8B-B14F-4D97-AF65-F5344CB8AC3E}">
        <p14:creationId xmlns:p14="http://schemas.microsoft.com/office/powerpoint/2010/main" val="3985740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20</a:t>
            </a:fld>
            <a:endParaRPr lang="en-US"/>
          </a:p>
        </p:txBody>
      </p:sp>
    </p:spTree>
    <p:extLst>
      <p:ext uri="{BB962C8B-B14F-4D97-AF65-F5344CB8AC3E}">
        <p14:creationId xmlns:p14="http://schemas.microsoft.com/office/powerpoint/2010/main" val="2620593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60 Providers</a:t>
            </a:r>
            <a:r>
              <a:rPr lang="en-US" baseline="0" dirty="0" smtClean="0"/>
              <a:t> in a bill area:</a:t>
            </a:r>
          </a:p>
          <a:p>
            <a:r>
              <a:rPr lang="en-US" baseline="0" dirty="0" smtClean="0"/>
              <a:t>Anesthesiology</a:t>
            </a:r>
          </a:p>
          <a:p>
            <a:r>
              <a:rPr lang="en-US" baseline="0" dirty="0" smtClean="0"/>
              <a:t>Emergency Medicine</a:t>
            </a:r>
          </a:p>
          <a:p>
            <a:r>
              <a:rPr lang="en-US" baseline="0" dirty="0" smtClean="0"/>
              <a:t>Medicine</a:t>
            </a:r>
          </a:p>
          <a:p>
            <a:r>
              <a:rPr lang="en-US" baseline="0" dirty="0" smtClean="0"/>
              <a:t>Pediatrics</a:t>
            </a:r>
            <a:endParaRPr lang="en-US" dirty="0"/>
          </a:p>
        </p:txBody>
      </p:sp>
      <p:sp>
        <p:nvSpPr>
          <p:cNvPr id="4" name="Slide Number Placeholder 3"/>
          <p:cNvSpPr>
            <a:spLocks noGrp="1"/>
          </p:cNvSpPr>
          <p:nvPr>
            <p:ph type="sldNum" sz="quarter" idx="10"/>
          </p:nvPr>
        </p:nvSpPr>
        <p:spPr/>
        <p:txBody>
          <a:bodyPr/>
          <a:lstStyle/>
          <a:p>
            <a:fld id="{3FFD3B8E-2DEA-4D13-83CC-02775C11EB0C}" type="slidenum">
              <a:rPr lang="en-US" smtClean="0"/>
              <a:t>21</a:t>
            </a:fld>
            <a:endParaRPr lang="en-US"/>
          </a:p>
        </p:txBody>
      </p:sp>
    </p:spTree>
    <p:extLst>
      <p:ext uri="{BB962C8B-B14F-4D97-AF65-F5344CB8AC3E}">
        <p14:creationId xmlns:p14="http://schemas.microsoft.com/office/powerpoint/2010/main" val="15893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22</a:t>
            </a:fld>
            <a:endParaRPr lang="en-US"/>
          </a:p>
        </p:txBody>
      </p:sp>
    </p:spTree>
    <p:extLst>
      <p:ext uri="{BB962C8B-B14F-4D97-AF65-F5344CB8AC3E}">
        <p14:creationId xmlns:p14="http://schemas.microsoft.com/office/powerpoint/2010/main" val="3917348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23</a:t>
            </a:fld>
            <a:endParaRPr lang="en-US"/>
          </a:p>
        </p:txBody>
      </p:sp>
    </p:spTree>
    <p:extLst>
      <p:ext uri="{BB962C8B-B14F-4D97-AF65-F5344CB8AC3E}">
        <p14:creationId xmlns:p14="http://schemas.microsoft.com/office/powerpoint/2010/main" val="4174953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24</a:t>
            </a:fld>
            <a:endParaRPr lang="en-US"/>
          </a:p>
        </p:txBody>
      </p:sp>
    </p:spTree>
    <p:extLst>
      <p:ext uri="{BB962C8B-B14F-4D97-AF65-F5344CB8AC3E}">
        <p14:creationId xmlns:p14="http://schemas.microsoft.com/office/powerpoint/2010/main" val="3981497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25</a:t>
            </a:fld>
            <a:endParaRPr lang="en-US"/>
          </a:p>
        </p:txBody>
      </p:sp>
    </p:spTree>
    <p:extLst>
      <p:ext uri="{BB962C8B-B14F-4D97-AF65-F5344CB8AC3E}">
        <p14:creationId xmlns:p14="http://schemas.microsoft.com/office/powerpoint/2010/main" val="1853362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26</a:t>
            </a:fld>
            <a:endParaRPr lang="en-US"/>
          </a:p>
        </p:txBody>
      </p:sp>
    </p:spTree>
    <p:extLst>
      <p:ext uri="{BB962C8B-B14F-4D97-AF65-F5344CB8AC3E}">
        <p14:creationId xmlns:p14="http://schemas.microsoft.com/office/powerpoint/2010/main" val="1375561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27</a:t>
            </a:fld>
            <a:endParaRPr lang="en-US"/>
          </a:p>
        </p:txBody>
      </p:sp>
    </p:spTree>
    <p:extLst>
      <p:ext uri="{BB962C8B-B14F-4D97-AF65-F5344CB8AC3E}">
        <p14:creationId xmlns:p14="http://schemas.microsoft.com/office/powerpoint/2010/main" val="3954093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28</a:t>
            </a:fld>
            <a:endParaRPr lang="en-US"/>
          </a:p>
        </p:txBody>
      </p:sp>
    </p:spTree>
    <p:extLst>
      <p:ext uri="{BB962C8B-B14F-4D97-AF65-F5344CB8AC3E}">
        <p14:creationId xmlns:p14="http://schemas.microsoft.com/office/powerpoint/2010/main" val="859691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29</a:t>
            </a:fld>
            <a:endParaRPr lang="en-US"/>
          </a:p>
        </p:txBody>
      </p:sp>
    </p:spTree>
    <p:extLst>
      <p:ext uri="{BB962C8B-B14F-4D97-AF65-F5344CB8AC3E}">
        <p14:creationId xmlns:p14="http://schemas.microsoft.com/office/powerpoint/2010/main" val="316955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a:t>
            </a:fld>
            <a:endParaRPr lang="en-US"/>
          </a:p>
        </p:txBody>
      </p:sp>
    </p:spTree>
    <p:extLst>
      <p:ext uri="{BB962C8B-B14F-4D97-AF65-F5344CB8AC3E}">
        <p14:creationId xmlns:p14="http://schemas.microsoft.com/office/powerpoint/2010/main" val="3641562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30</a:t>
            </a:fld>
            <a:endParaRPr lang="en-US"/>
          </a:p>
        </p:txBody>
      </p:sp>
    </p:spTree>
    <p:extLst>
      <p:ext uri="{BB962C8B-B14F-4D97-AF65-F5344CB8AC3E}">
        <p14:creationId xmlns:p14="http://schemas.microsoft.com/office/powerpoint/2010/main" val="2398025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31</a:t>
            </a:fld>
            <a:endParaRPr lang="en-US"/>
          </a:p>
        </p:txBody>
      </p:sp>
    </p:spTree>
    <p:extLst>
      <p:ext uri="{BB962C8B-B14F-4D97-AF65-F5344CB8AC3E}">
        <p14:creationId xmlns:p14="http://schemas.microsoft.com/office/powerpoint/2010/main" val="3245018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32</a:t>
            </a:fld>
            <a:endParaRPr lang="en-US"/>
          </a:p>
        </p:txBody>
      </p:sp>
    </p:spTree>
    <p:extLst>
      <p:ext uri="{BB962C8B-B14F-4D97-AF65-F5344CB8AC3E}">
        <p14:creationId xmlns:p14="http://schemas.microsoft.com/office/powerpoint/2010/main" val="2116185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33</a:t>
            </a:fld>
            <a:endParaRPr lang="en-US"/>
          </a:p>
        </p:txBody>
      </p:sp>
    </p:spTree>
    <p:extLst>
      <p:ext uri="{BB962C8B-B14F-4D97-AF65-F5344CB8AC3E}">
        <p14:creationId xmlns:p14="http://schemas.microsoft.com/office/powerpoint/2010/main" val="3799953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34</a:t>
            </a:fld>
            <a:endParaRPr lang="en-US"/>
          </a:p>
        </p:txBody>
      </p:sp>
    </p:spTree>
    <p:extLst>
      <p:ext uri="{BB962C8B-B14F-4D97-AF65-F5344CB8AC3E}">
        <p14:creationId xmlns:p14="http://schemas.microsoft.com/office/powerpoint/2010/main" val="2362543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35</a:t>
            </a:fld>
            <a:endParaRPr lang="en-US"/>
          </a:p>
        </p:txBody>
      </p:sp>
    </p:spTree>
    <p:extLst>
      <p:ext uri="{BB962C8B-B14F-4D97-AF65-F5344CB8AC3E}">
        <p14:creationId xmlns:p14="http://schemas.microsoft.com/office/powerpoint/2010/main" val="1329533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36</a:t>
            </a:fld>
            <a:endParaRPr lang="en-US"/>
          </a:p>
        </p:txBody>
      </p:sp>
    </p:spTree>
    <p:extLst>
      <p:ext uri="{BB962C8B-B14F-4D97-AF65-F5344CB8AC3E}">
        <p14:creationId xmlns:p14="http://schemas.microsoft.com/office/powerpoint/2010/main" val="10767988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37</a:t>
            </a:fld>
            <a:endParaRPr lang="en-US"/>
          </a:p>
        </p:txBody>
      </p:sp>
    </p:spTree>
    <p:extLst>
      <p:ext uri="{BB962C8B-B14F-4D97-AF65-F5344CB8AC3E}">
        <p14:creationId xmlns:p14="http://schemas.microsoft.com/office/powerpoint/2010/main" val="1388906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38</a:t>
            </a:fld>
            <a:endParaRPr lang="en-US"/>
          </a:p>
        </p:txBody>
      </p:sp>
    </p:spTree>
    <p:extLst>
      <p:ext uri="{BB962C8B-B14F-4D97-AF65-F5344CB8AC3E}">
        <p14:creationId xmlns:p14="http://schemas.microsoft.com/office/powerpoint/2010/main" val="2185718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39</a:t>
            </a:fld>
            <a:endParaRPr lang="en-US"/>
          </a:p>
        </p:txBody>
      </p:sp>
    </p:spTree>
    <p:extLst>
      <p:ext uri="{BB962C8B-B14F-4D97-AF65-F5344CB8AC3E}">
        <p14:creationId xmlns:p14="http://schemas.microsoft.com/office/powerpoint/2010/main" val="323925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4</a:t>
            </a:fld>
            <a:endParaRPr lang="en-US"/>
          </a:p>
        </p:txBody>
      </p:sp>
    </p:spTree>
    <p:extLst>
      <p:ext uri="{BB962C8B-B14F-4D97-AF65-F5344CB8AC3E}">
        <p14:creationId xmlns:p14="http://schemas.microsoft.com/office/powerpoint/2010/main" val="1493866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18E4E-53F0-B649-ADB8-A163882938D8}" type="slidenum">
              <a:rPr lang="en-US" smtClean="0"/>
              <a:pPr/>
              <a:t>40</a:t>
            </a:fld>
            <a:endParaRPr lang="en-US" dirty="0"/>
          </a:p>
        </p:txBody>
      </p:sp>
    </p:spTree>
    <p:extLst>
      <p:ext uri="{BB962C8B-B14F-4D97-AF65-F5344CB8AC3E}">
        <p14:creationId xmlns:p14="http://schemas.microsoft.com/office/powerpoint/2010/main" val="270183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18E4E-53F0-B649-ADB8-A163882938D8}" type="slidenum">
              <a:rPr lang="en-US" smtClean="0"/>
              <a:pPr/>
              <a:t>41</a:t>
            </a:fld>
            <a:endParaRPr lang="en-US" dirty="0"/>
          </a:p>
        </p:txBody>
      </p:sp>
    </p:spTree>
    <p:extLst>
      <p:ext uri="{BB962C8B-B14F-4D97-AF65-F5344CB8AC3E}">
        <p14:creationId xmlns:p14="http://schemas.microsoft.com/office/powerpoint/2010/main" val="3559296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42</a:t>
            </a:fld>
            <a:endParaRPr lang="en-US"/>
          </a:p>
        </p:txBody>
      </p:sp>
    </p:spTree>
    <p:extLst>
      <p:ext uri="{BB962C8B-B14F-4D97-AF65-F5344CB8AC3E}">
        <p14:creationId xmlns:p14="http://schemas.microsoft.com/office/powerpoint/2010/main" val="29246717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8FEA0-1045-4211-8273-EB6CE13E75D2}" type="slidenum">
              <a:rPr lang="en-US" smtClean="0"/>
              <a:t>43</a:t>
            </a:fld>
            <a:endParaRPr lang="en-US" dirty="0"/>
          </a:p>
        </p:txBody>
      </p:sp>
    </p:spTree>
    <p:extLst>
      <p:ext uri="{BB962C8B-B14F-4D97-AF65-F5344CB8AC3E}">
        <p14:creationId xmlns:p14="http://schemas.microsoft.com/office/powerpoint/2010/main" val="203595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5</a:t>
            </a:fld>
            <a:endParaRPr lang="en-US"/>
          </a:p>
        </p:txBody>
      </p:sp>
    </p:spTree>
    <p:extLst>
      <p:ext uri="{BB962C8B-B14F-4D97-AF65-F5344CB8AC3E}">
        <p14:creationId xmlns:p14="http://schemas.microsoft.com/office/powerpoint/2010/main" val="227268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Entity equals department + fund</a:t>
            </a:r>
            <a:r>
              <a:rPr lang="en-US" baseline="0" dirty="0" smtClean="0"/>
              <a:t> type.</a:t>
            </a:r>
            <a:endParaRPr lang="en-US" dirty="0"/>
          </a:p>
        </p:txBody>
      </p:sp>
      <p:sp>
        <p:nvSpPr>
          <p:cNvPr id="4" name="Slide Number Placeholder 3"/>
          <p:cNvSpPr>
            <a:spLocks noGrp="1"/>
          </p:cNvSpPr>
          <p:nvPr>
            <p:ph type="sldNum" sz="quarter" idx="10"/>
          </p:nvPr>
        </p:nvSpPr>
        <p:spPr/>
        <p:txBody>
          <a:bodyPr/>
          <a:lstStyle/>
          <a:p>
            <a:fld id="{3FFD3B8E-2DEA-4D13-83CC-02775C11EB0C}" type="slidenum">
              <a:rPr lang="en-US" smtClean="0"/>
              <a:t>6</a:t>
            </a:fld>
            <a:endParaRPr lang="en-US"/>
          </a:p>
        </p:txBody>
      </p:sp>
    </p:spTree>
    <p:extLst>
      <p:ext uri="{BB962C8B-B14F-4D97-AF65-F5344CB8AC3E}">
        <p14:creationId xmlns:p14="http://schemas.microsoft.com/office/powerpoint/2010/main" val="154602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7</a:t>
            </a:fld>
            <a:endParaRPr lang="en-US"/>
          </a:p>
        </p:txBody>
      </p:sp>
    </p:spTree>
    <p:extLst>
      <p:ext uri="{BB962C8B-B14F-4D97-AF65-F5344CB8AC3E}">
        <p14:creationId xmlns:p14="http://schemas.microsoft.com/office/powerpoint/2010/main" val="4288502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8</a:t>
            </a:fld>
            <a:endParaRPr lang="en-US"/>
          </a:p>
        </p:txBody>
      </p:sp>
    </p:spTree>
    <p:extLst>
      <p:ext uri="{BB962C8B-B14F-4D97-AF65-F5344CB8AC3E}">
        <p14:creationId xmlns:p14="http://schemas.microsoft.com/office/powerpoint/2010/main" val="377120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9</a:t>
            </a:fld>
            <a:endParaRPr lang="en-US"/>
          </a:p>
        </p:txBody>
      </p:sp>
    </p:spTree>
    <p:extLst>
      <p:ext uri="{BB962C8B-B14F-4D97-AF65-F5344CB8AC3E}">
        <p14:creationId xmlns:p14="http://schemas.microsoft.com/office/powerpoint/2010/main" val="229352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AE94138-7155-4B83-8FE0-64361ECD45DA}"/>
              </a:ext>
            </a:extLst>
          </p:cNvPr>
          <p:cNvSpPr>
            <a:spLocks noGrp="1"/>
          </p:cNvSpPr>
          <p:nvPr>
            <p:ph sz="quarter" idx="10"/>
          </p:nvPr>
        </p:nvSpPr>
        <p:spPr>
          <a:xfrm>
            <a:off x="304800" y="1280160"/>
            <a:ext cx="11582400" cy="5029200"/>
          </a:xfrm>
          <a:prstGeom prst="rect">
            <a:avLst/>
          </a:prstGeom>
        </p:spPr>
        <p:txBody>
          <a:bodyPr>
            <a:normAutofit/>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5C8DEDCB-DF9B-4806-A4D3-C0003F48E7DE}"/>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13217D6-17BC-48EA-A9F2-B9471A69923F}"/>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935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5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56833"/>
            <a:ext cx="10515600" cy="1828800"/>
          </a:xfrm>
          <a:prstGeom prst="rect">
            <a:avLst/>
          </a:prstGeom>
        </p:spPr>
        <p:txBody>
          <a:bodyPr anchor="b">
            <a:normAutofit/>
          </a:bodyPr>
          <a:lstStyle>
            <a:lvl1pPr algn="r">
              <a:defRPr sz="3200" b="1" cap="none" baseline="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5871211" y="4008892"/>
            <a:ext cx="5482591" cy="2163308"/>
          </a:xfrm>
          <a:prstGeom prst="rect">
            <a:avLst/>
          </a:prstGeom>
        </p:spPr>
        <p:txBody>
          <a:bodyPr anchor="t">
            <a:normAutofit/>
          </a:bodyPr>
          <a:lstStyle>
            <a:lvl1pPr marL="0" indent="0" algn="r">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8" name="Straight Connector 7"/>
          <p:cNvCxnSpPr/>
          <p:nvPr/>
        </p:nvCxnSpPr>
        <p:spPr>
          <a:xfrm>
            <a:off x="838200" y="3885633"/>
            <a:ext cx="10515600" cy="0"/>
          </a:xfrm>
          <a:prstGeom prst="line">
            <a:avLst/>
          </a:prstGeom>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0" y="694754"/>
            <a:ext cx="1828800" cy="820189"/>
          </a:xfrm>
          <a:prstGeom prst="rect">
            <a:avLst/>
          </a:prstGeom>
          <a:noFill/>
          <a:ln>
            <a:noFill/>
          </a:ln>
        </p:spPr>
      </p:pic>
    </p:spTree>
    <p:extLst>
      <p:ext uri="{BB962C8B-B14F-4D97-AF65-F5344CB8AC3E}">
        <p14:creationId xmlns:p14="http://schemas.microsoft.com/office/powerpoint/2010/main" val="132464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5412" y="3651146"/>
            <a:ext cx="7315200" cy="585109"/>
          </a:xfrm>
          <a:prstGeom prst="rect">
            <a:avLst/>
          </a:prstGeom>
        </p:spPr>
        <p:txBody>
          <a:bodyPr>
            <a:noAutofit/>
          </a:bodyPr>
          <a:lstStyle>
            <a:lvl1pPr marL="0" indent="0" algn="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a:extLst>
              <a:ext uri="{FF2B5EF4-FFF2-40B4-BE49-F238E27FC236}">
                <a16:creationId xmlns:a16="http://schemas.microsoft.com/office/drawing/2014/main" id="{C2798C64-E695-4999-9A50-1E67DC8E220B}"/>
              </a:ext>
            </a:extLst>
          </p:cNvPr>
          <p:cNvSpPr>
            <a:spLocks noGrp="1"/>
          </p:cNvSpPr>
          <p:nvPr>
            <p:ph type="title"/>
          </p:nvPr>
        </p:nvSpPr>
        <p:spPr>
          <a:xfrm>
            <a:off x="4485412" y="2573384"/>
            <a:ext cx="7315200" cy="1016483"/>
          </a:xfrm>
          <a:prstGeom prst="rect">
            <a:avLst/>
          </a:prstGeom>
        </p:spPr>
        <p:txBody>
          <a:bodyPr anchor="b"/>
          <a:lstStyle>
            <a:lvl1pPr algn="r">
              <a:defRPr/>
            </a:lvl1pPr>
          </a:lstStyle>
          <a:p>
            <a:r>
              <a:rPr lang="en-US" dirty="0"/>
              <a:t>Click to edit Master title style</a:t>
            </a:r>
          </a:p>
        </p:txBody>
      </p:sp>
      <p:sp>
        <p:nvSpPr>
          <p:cNvPr id="12" name="Text Placeholder 11">
            <a:extLst>
              <a:ext uri="{FF2B5EF4-FFF2-40B4-BE49-F238E27FC236}">
                <a16:creationId xmlns:a16="http://schemas.microsoft.com/office/drawing/2014/main" id="{FFD6512A-BF2C-4A44-882D-51D381043B5C}"/>
              </a:ext>
            </a:extLst>
          </p:cNvPr>
          <p:cNvSpPr>
            <a:spLocks noGrp="1"/>
          </p:cNvSpPr>
          <p:nvPr>
            <p:ph type="body" sz="quarter" idx="12" hasCustomPrompt="1"/>
          </p:nvPr>
        </p:nvSpPr>
        <p:spPr>
          <a:xfrm>
            <a:off x="9362212" y="4279559"/>
            <a:ext cx="2438400" cy="424271"/>
          </a:xfrm>
          <a:prstGeom prst="rect">
            <a:avLst/>
          </a:prstGeom>
        </p:spPr>
        <p:txBody>
          <a:bodyPr anchor="ctr">
            <a:noAutofit/>
          </a:bodyPr>
          <a:lstStyle>
            <a:lvl1pPr marL="0" indent="0" algn="r">
              <a:buNone/>
              <a:defRPr sz="1200">
                <a:latin typeface="+mn-lt"/>
              </a:defRPr>
            </a:lvl1pPr>
            <a:lvl2pPr>
              <a:defRPr sz="1400"/>
            </a:lvl2pPr>
            <a:lvl3pPr>
              <a:defRPr sz="1400"/>
            </a:lvl3pPr>
            <a:lvl4pPr>
              <a:defRPr sz="1400"/>
            </a:lvl4pPr>
            <a:lvl5pPr>
              <a:defRPr sz="1400"/>
            </a:lvl5pPr>
          </a:lstStyle>
          <a:p>
            <a:pPr lvl="0"/>
            <a:r>
              <a:rPr lang="en-US" dirty="0"/>
              <a:t>MM.DD.YYYY</a:t>
            </a:r>
          </a:p>
        </p:txBody>
      </p:sp>
      <p:sp>
        <p:nvSpPr>
          <p:cNvPr id="4" name="Picture Placeholder 3">
            <a:extLst>
              <a:ext uri="{FF2B5EF4-FFF2-40B4-BE49-F238E27FC236}">
                <a16:creationId xmlns:a16="http://schemas.microsoft.com/office/drawing/2014/main" id="{C4F69CEB-A345-446C-A693-1B50ED80B365}"/>
              </a:ext>
            </a:extLst>
          </p:cNvPr>
          <p:cNvSpPr>
            <a:spLocks noGrp="1"/>
          </p:cNvSpPr>
          <p:nvPr>
            <p:ph type="pic" sz="quarter" idx="13"/>
          </p:nvPr>
        </p:nvSpPr>
        <p:spPr>
          <a:xfrm>
            <a:off x="10158521" y="5436944"/>
            <a:ext cx="1621367" cy="1041229"/>
          </a:xfrm>
          <a:prstGeom prst="rect">
            <a:avLst/>
          </a:prstGeom>
        </p:spPr>
        <p:txBody>
          <a:bodyPr/>
          <a:lstStyle>
            <a:lvl1pPr marL="0" indent="0" algn="ctr">
              <a:buNone/>
              <a:defRPr sz="1400"/>
            </a:lvl1pPr>
          </a:lstStyle>
          <a:p>
            <a:endParaRPr lang="en-US" dirty="0"/>
          </a:p>
          <a:p>
            <a:r>
              <a:rPr lang="en-US" dirty="0"/>
              <a:t>Client logo</a:t>
            </a:r>
          </a:p>
        </p:txBody>
      </p:sp>
      <p:cxnSp>
        <p:nvCxnSpPr>
          <p:cNvPr id="6" name="Straight Connector 5">
            <a:extLst>
              <a:ext uri="{FF2B5EF4-FFF2-40B4-BE49-F238E27FC236}">
                <a16:creationId xmlns:a16="http://schemas.microsoft.com/office/drawing/2014/main" id="{5AAE52F6-807D-415E-8379-0F08AD6F652C}"/>
              </a:ext>
            </a:extLst>
          </p:cNvPr>
          <p:cNvCxnSpPr>
            <a:cxnSpLocks/>
          </p:cNvCxnSpPr>
          <p:nvPr userDrawn="1"/>
        </p:nvCxnSpPr>
        <p:spPr>
          <a:xfrm>
            <a:off x="4534699" y="3605349"/>
            <a:ext cx="73152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5033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A6E66D-7CBE-46B8-91CF-5AB2E4AA64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040" y="228601"/>
            <a:ext cx="1371600" cy="618735"/>
          </a:xfrm>
          <a:prstGeom prst="rect">
            <a:avLst/>
          </a:prstGeom>
        </p:spPr>
      </p:pic>
      <p:sp>
        <p:nvSpPr>
          <p:cNvPr id="4" name="Subtitle 2">
            <a:extLst>
              <a:ext uri="{FF2B5EF4-FFF2-40B4-BE49-F238E27FC236}">
                <a16:creationId xmlns:a16="http://schemas.microsoft.com/office/drawing/2014/main" id="{060721FC-FFAE-425A-AAD3-9D69833D0A07}"/>
              </a:ext>
            </a:extLst>
          </p:cNvPr>
          <p:cNvSpPr>
            <a:spLocks noGrp="1"/>
          </p:cNvSpPr>
          <p:nvPr>
            <p:ph type="subTitle" idx="1"/>
          </p:nvPr>
        </p:nvSpPr>
        <p:spPr>
          <a:xfrm>
            <a:off x="399036" y="3897936"/>
            <a:ext cx="11457533" cy="815515"/>
          </a:xfrm>
          <a:prstGeom prst="rect">
            <a:avLst/>
          </a:prstGeom>
        </p:spPr>
        <p:txBody>
          <a:bodyPr>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itle 6">
            <a:extLst>
              <a:ext uri="{FF2B5EF4-FFF2-40B4-BE49-F238E27FC236}">
                <a16:creationId xmlns:a16="http://schemas.microsoft.com/office/drawing/2014/main" id="{ECB66528-89BB-4DB5-9A73-F04B95C47C21}"/>
              </a:ext>
            </a:extLst>
          </p:cNvPr>
          <p:cNvSpPr>
            <a:spLocks noGrp="1"/>
          </p:cNvSpPr>
          <p:nvPr>
            <p:ph type="title"/>
          </p:nvPr>
        </p:nvSpPr>
        <p:spPr>
          <a:xfrm>
            <a:off x="396089" y="3028307"/>
            <a:ext cx="11460480" cy="801389"/>
          </a:xfrm>
          <a:prstGeom prst="rect">
            <a:avLst/>
          </a:prstGeom>
        </p:spPr>
        <p:txBody>
          <a:bodyPr anchor="ctr">
            <a:noAutofit/>
          </a:bodyPr>
          <a:lstStyle>
            <a:lvl1pPr>
              <a:defRPr sz="2800" b="1">
                <a:solidFill>
                  <a:schemeClr val="bg1"/>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1BF3F06-DC2C-4D10-A69C-88631E469D45}"/>
              </a:ext>
            </a:extLst>
          </p:cNvPr>
          <p:cNvSpPr/>
          <p:nvPr userDrawn="1"/>
        </p:nvSpPr>
        <p:spPr>
          <a:xfrm flipH="1">
            <a:off x="304801" y="3028306"/>
            <a:ext cx="76039" cy="801391"/>
          </a:xfrm>
          <a:prstGeom prst="rect">
            <a:avLst/>
          </a:prstGeom>
          <a:solidFill>
            <a:srgbClr val="F158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Tree>
    <p:extLst>
      <p:ext uri="{BB962C8B-B14F-4D97-AF65-F5344CB8AC3E}">
        <p14:creationId xmlns:p14="http://schemas.microsoft.com/office/powerpoint/2010/main" val="411601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799" y="1280160"/>
            <a:ext cx="5730240" cy="50292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8787" y="1280160"/>
            <a:ext cx="5730240" cy="50292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A190DC54-D436-448E-B32A-97C6F3B63B4B}"/>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554C1126-4FBE-4F3C-9818-C3EFF679F63F}"/>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74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799" y="2104072"/>
            <a:ext cx="5730240" cy="4205288"/>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8787" y="2104072"/>
            <a:ext cx="5730240" cy="4205288"/>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A190DC54-D436-448E-B32A-97C6F3B63B4B}"/>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06BBDDE3-4322-42A3-A6E6-8A3DE3014079}"/>
              </a:ext>
            </a:extLst>
          </p:cNvPr>
          <p:cNvSpPr>
            <a:spLocks noGrp="1"/>
          </p:cNvSpPr>
          <p:nvPr>
            <p:ph type="body" idx="10"/>
          </p:nvPr>
        </p:nvSpPr>
        <p:spPr>
          <a:xfrm>
            <a:off x="304800" y="1280160"/>
            <a:ext cx="57302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ext Placeholder 2">
            <a:extLst>
              <a:ext uri="{FF2B5EF4-FFF2-40B4-BE49-F238E27FC236}">
                <a16:creationId xmlns:a16="http://schemas.microsoft.com/office/drawing/2014/main" id="{60F1DD7E-D971-4AEF-91B0-F916BE764022}"/>
              </a:ext>
            </a:extLst>
          </p:cNvPr>
          <p:cNvSpPr>
            <a:spLocks noGrp="1"/>
          </p:cNvSpPr>
          <p:nvPr>
            <p:ph type="body" idx="11"/>
          </p:nvPr>
        </p:nvSpPr>
        <p:spPr>
          <a:xfrm>
            <a:off x="6168787" y="1280160"/>
            <a:ext cx="57302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 name="Straight Connector 6">
            <a:extLst>
              <a:ext uri="{FF2B5EF4-FFF2-40B4-BE49-F238E27FC236}">
                <a16:creationId xmlns:a16="http://schemas.microsoft.com/office/drawing/2014/main" id="{93CE6E3C-21A4-4039-B152-BD83D65F14A7}"/>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07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47157"/>
            <a:ext cx="5730240" cy="20574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8788" y="1747157"/>
            <a:ext cx="5730240" cy="20574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A190DC54-D436-448E-B32A-97C6F3B63B4B}"/>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06BBDDE3-4322-42A3-A6E6-8A3DE3014079}"/>
              </a:ext>
            </a:extLst>
          </p:cNvPr>
          <p:cNvSpPr>
            <a:spLocks noGrp="1"/>
          </p:cNvSpPr>
          <p:nvPr>
            <p:ph type="body" idx="10"/>
          </p:nvPr>
        </p:nvSpPr>
        <p:spPr>
          <a:xfrm>
            <a:off x="304800" y="1280160"/>
            <a:ext cx="5730240"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ext Placeholder 2">
            <a:extLst>
              <a:ext uri="{FF2B5EF4-FFF2-40B4-BE49-F238E27FC236}">
                <a16:creationId xmlns:a16="http://schemas.microsoft.com/office/drawing/2014/main" id="{60F1DD7E-D971-4AEF-91B0-F916BE764022}"/>
              </a:ext>
            </a:extLst>
          </p:cNvPr>
          <p:cNvSpPr>
            <a:spLocks noGrp="1"/>
          </p:cNvSpPr>
          <p:nvPr>
            <p:ph type="body" idx="11"/>
          </p:nvPr>
        </p:nvSpPr>
        <p:spPr>
          <a:xfrm>
            <a:off x="6168787" y="1280160"/>
            <a:ext cx="5730240"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 name="Straight Connector 6">
            <a:extLst>
              <a:ext uri="{FF2B5EF4-FFF2-40B4-BE49-F238E27FC236}">
                <a16:creationId xmlns:a16="http://schemas.microsoft.com/office/drawing/2014/main" id="{93CE6E3C-21A4-4039-B152-BD83D65F14A7}"/>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8FB96166-7FE7-4879-83D9-84E00A3CCC5A}"/>
              </a:ext>
            </a:extLst>
          </p:cNvPr>
          <p:cNvSpPr>
            <a:spLocks noGrp="1"/>
          </p:cNvSpPr>
          <p:nvPr>
            <p:ph sz="half" idx="12"/>
          </p:nvPr>
        </p:nvSpPr>
        <p:spPr>
          <a:xfrm>
            <a:off x="304800" y="4281351"/>
            <a:ext cx="5730240" cy="20574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4D3CD395-6898-4EB7-B439-147991573753}"/>
              </a:ext>
            </a:extLst>
          </p:cNvPr>
          <p:cNvSpPr>
            <a:spLocks noGrp="1"/>
          </p:cNvSpPr>
          <p:nvPr>
            <p:ph sz="half" idx="13"/>
          </p:nvPr>
        </p:nvSpPr>
        <p:spPr>
          <a:xfrm>
            <a:off x="6168788" y="4281351"/>
            <a:ext cx="5730240" cy="20574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E7DA2A96-4951-4297-950E-448E284838F6}"/>
              </a:ext>
            </a:extLst>
          </p:cNvPr>
          <p:cNvSpPr>
            <a:spLocks noGrp="1"/>
          </p:cNvSpPr>
          <p:nvPr>
            <p:ph type="body" idx="14"/>
          </p:nvPr>
        </p:nvSpPr>
        <p:spPr>
          <a:xfrm>
            <a:off x="304800" y="3814354"/>
            <a:ext cx="5730240"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2">
            <a:extLst>
              <a:ext uri="{FF2B5EF4-FFF2-40B4-BE49-F238E27FC236}">
                <a16:creationId xmlns:a16="http://schemas.microsoft.com/office/drawing/2014/main" id="{86002525-54C5-45D6-BEA9-4F0DB1BB85CD}"/>
              </a:ext>
            </a:extLst>
          </p:cNvPr>
          <p:cNvSpPr>
            <a:spLocks noGrp="1"/>
          </p:cNvSpPr>
          <p:nvPr>
            <p:ph type="body" idx="15"/>
          </p:nvPr>
        </p:nvSpPr>
        <p:spPr>
          <a:xfrm>
            <a:off x="6168787" y="3814354"/>
            <a:ext cx="5730240"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28033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ywhe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30A53B6-56F5-44F1-B734-80E9E08DCDD7}"/>
              </a:ext>
            </a:extLst>
          </p:cNvPr>
          <p:cNvSpPr>
            <a:spLocks noGrp="1"/>
          </p:cNvSpPr>
          <p:nvPr>
            <p:ph idx="11"/>
          </p:nvPr>
        </p:nvSpPr>
        <p:spPr>
          <a:xfrm>
            <a:off x="3117666" y="1608024"/>
            <a:ext cx="8705364" cy="1303619"/>
          </a:xfrm>
          <a:prstGeom prst="rect">
            <a:avLst/>
          </a:prstGeom>
        </p:spPr>
        <p:txBody>
          <a:bodyPr>
            <a:normAutofit/>
          </a:bodyPr>
          <a:lstStyle>
            <a:lvl1pPr marL="0" indent="0">
              <a:buNone/>
              <a:defRPr/>
            </a:lvl1pPr>
            <a:lvl2pPr>
              <a:buClr>
                <a:schemeClr val="accent2"/>
              </a:buClr>
              <a:defRPr/>
            </a:lvl2pPr>
            <a:lvl3pPr>
              <a:buClr>
                <a:schemeClr val="accent2"/>
              </a:buClr>
              <a:defRPr/>
            </a:lvl3pPr>
          </a:lstStyle>
          <a:p>
            <a:pPr lvl="0"/>
            <a:r>
              <a:rPr lang="en-US"/>
              <a:t>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F0B27BA0-4233-4328-BDD8-31EF515D4C3E}"/>
              </a:ext>
            </a:extLst>
          </p:cNvPr>
          <p:cNvSpPr>
            <a:spLocks noGrp="1"/>
          </p:cNvSpPr>
          <p:nvPr>
            <p:ph idx="12"/>
          </p:nvPr>
        </p:nvSpPr>
        <p:spPr>
          <a:xfrm>
            <a:off x="3117669" y="3099940"/>
            <a:ext cx="8705364" cy="1303619"/>
          </a:xfrm>
          <a:prstGeom prst="rect">
            <a:avLst/>
          </a:prstGeom>
        </p:spPr>
        <p:txBody>
          <a:bodyPr>
            <a:normAutofit/>
          </a:bodyPr>
          <a:lstStyle>
            <a:lvl1pPr marL="0" indent="0">
              <a:buNone/>
              <a:defRPr/>
            </a:lvl1pPr>
            <a:lvl2pPr>
              <a:buClr>
                <a:schemeClr val="accent2"/>
              </a:buClr>
              <a:defRPr/>
            </a:lvl2pPr>
            <a:lvl3pPr>
              <a:buClr>
                <a:schemeClr val="accent2"/>
              </a:buClr>
              <a:defRPr/>
            </a:lvl3pPr>
          </a:lstStyle>
          <a:p>
            <a:pPr lvl="0"/>
            <a:r>
              <a:rPr lang="en-US"/>
              <a:t>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1770CF2-696B-45F6-AD18-27FC980648D5}"/>
              </a:ext>
            </a:extLst>
          </p:cNvPr>
          <p:cNvSpPr>
            <a:spLocks noGrp="1"/>
          </p:cNvSpPr>
          <p:nvPr>
            <p:ph idx="13"/>
          </p:nvPr>
        </p:nvSpPr>
        <p:spPr>
          <a:xfrm>
            <a:off x="3117667" y="4599679"/>
            <a:ext cx="8705364" cy="1303619"/>
          </a:xfrm>
          <a:prstGeom prst="rect">
            <a:avLst/>
          </a:prstGeom>
        </p:spPr>
        <p:txBody>
          <a:bodyPr>
            <a:normAutofit/>
          </a:bodyPr>
          <a:lstStyle>
            <a:lvl1pPr marL="0" indent="0">
              <a:buNone/>
              <a:defRPr/>
            </a:lvl1pPr>
            <a:lvl2pPr>
              <a:buClr>
                <a:schemeClr val="accent2"/>
              </a:buClr>
              <a:defRPr/>
            </a:lvl2pPr>
            <a:lvl3pPr>
              <a:buClr>
                <a:schemeClr val="accent2"/>
              </a:buClr>
              <a:defRPr/>
            </a:lvl3pPr>
          </a:lstStyle>
          <a:p>
            <a:pPr lvl="0"/>
            <a:r>
              <a:rPr lang="en-US"/>
              <a:t>Edit Master text styles</a:t>
            </a:r>
          </a:p>
          <a:p>
            <a:pPr lvl="1"/>
            <a:r>
              <a:rPr lang="en-US"/>
              <a:t>Second level</a:t>
            </a:r>
          </a:p>
          <a:p>
            <a:pPr lvl="2"/>
            <a:r>
              <a:rPr lang="en-US"/>
              <a:t>Third level</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tretch/>
        </p:blipFill>
        <p:spPr>
          <a:xfrm>
            <a:off x="-2103951" y="1646307"/>
            <a:ext cx="4160721" cy="4218912"/>
          </a:xfrm>
          <a:prstGeom prst="rect">
            <a:avLst/>
          </a:prstGeom>
        </p:spPr>
      </p:pic>
      <p:sp>
        <p:nvSpPr>
          <p:cNvPr id="14" name="Title Placeholder 1">
            <a:extLst>
              <a:ext uri="{FF2B5EF4-FFF2-40B4-BE49-F238E27FC236}">
                <a16:creationId xmlns:a16="http://schemas.microsoft.com/office/drawing/2014/main" id="{12A2EA71-1677-4685-BD22-2340BE168722}"/>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6D66627F-260C-4AC1-AF5A-D7F501270497}"/>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87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0DAF8D8-2AE2-48A1-B158-4CB2158D7546}"/>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4F913DAC-B9AD-4ACA-B4EF-EF925441C7E8}"/>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60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E9947-3751-40E3-AC19-B539CB7E92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443" y="1491916"/>
            <a:ext cx="392028" cy="276726"/>
          </a:xfrm>
          <a:prstGeom prst="rect">
            <a:avLst/>
          </a:prstGeom>
        </p:spPr>
      </p:pic>
      <p:sp>
        <p:nvSpPr>
          <p:cNvPr id="11" name="Content Placeholder 2">
            <a:extLst>
              <a:ext uri="{FF2B5EF4-FFF2-40B4-BE49-F238E27FC236}">
                <a16:creationId xmlns:a16="http://schemas.microsoft.com/office/drawing/2014/main" id="{CC70B71B-E636-4484-8D7E-538CF9859514}"/>
              </a:ext>
            </a:extLst>
          </p:cNvPr>
          <p:cNvSpPr>
            <a:spLocks noGrp="1"/>
          </p:cNvSpPr>
          <p:nvPr>
            <p:ph idx="11" hasCustomPrompt="1"/>
          </p:nvPr>
        </p:nvSpPr>
        <p:spPr>
          <a:xfrm>
            <a:off x="1704472" y="1768643"/>
            <a:ext cx="8931445" cy="2827421"/>
          </a:xfrm>
          <a:prstGeom prst="rect">
            <a:avLst/>
          </a:prstGeom>
        </p:spPr>
        <p:txBody>
          <a:bodyPr>
            <a:normAutofit/>
          </a:bodyPr>
          <a:lstStyle>
            <a:lvl1pPr marL="0" indent="0">
              <a:buNone/>
              <a:defRPr sz="3600">
                <a:solidFill>
                  <a:schemeClr val="bg1"/>
                </a:solidFill>
              </a:defRPr>
            </a:lvl1pPr>
          </a:lstStyle>
          <a:p>
            <a:pPr lvl="0"/>
            <a:r>
              <a:rPr lang="en-US" dirty="0"/>
              <a:t>Click to edit your quote</a:t>
            </a:r>
          </a:p>
        </p:txBody>
      </p:sp>
      <p:sp>
        <p:nvSpPr>
          <p:cNvPr id="12" name="Content Placeholder 2">
            <a:extLst>
              <a:ext uri="{FF2B5EF4-FFF2-40B4-BE49-F238E27FC236}">
                <a16:creationId xmlns:a16="http://schemas.microsoft.com/office/drawing/2014/main" id="{50FE238A-85BD-4F8F-BD0D-DE4B415F4752}"/>
              </a:ext>
            </a:extLst>
          </p:cNvPr>
          <p:cNvSpPr>
            <a:spLocks noGrp="1"/>
          </p:cNvSpPr>
          <p:nvPr>
            <p:ph idx="12" hasCustomPrompt="1"/>
          </p:nvPr>
        </p:nvSpPr>
        <p:spPr>
          <a:xfrm>
            <a:off x="1704471" y="4596064"/>
            <a:ext cx="8931445" cy="481263"/>
          </a:xfrm>
          <a:prstGeom prst="rect">
            <a:avLst/>
          </a:prstGeom>
        </p:spPr>
        <p:txBody>
          <a:bodyPr>
            <a:normAutofit/>
          </a:bodyPr>
          <a:lstStyle>
            <a:lvl1pPr marL="0" indent="0" algn="r">
              <a:buNone/>
              <a:defRPr sz="2000">
                <a:solidFill>
                  <a:schemeClr val="bg1"/>
                </a:solidFill>
              </a:defRPr>
            </a:lvl1pPr>
          </a:lstStyle>
          <a:p>
            <a:pPr lvl="0"/>
            <a:r>
              <a:rPr lang="en-US" dirty="0"/>
              <a:t>- Click to edit the author</a:t>
            </a:r>
          </a:p>
        </p:txBody>
      </p:sp>
      <p:pic>
        <p:nvPicPr>
          <p:cNvPr id="6" name="Picture 5">
            <a:extLst>
              <a:ext uri="{FF2B5EF4-FFF2-40B4-BE49-F238E27FC236}">
                <a16:creationId xmlns:a16="http://schemas.microsoft.com/office/drawing/2014/main" id="{1B3C89DC-6AC4-4324-BAEC-E5760BE6C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0705586" y="4298368"/>
            <a:ext cx="392028" cy="276726"/>
          </a:xfrm>
          <a:prstGeom prst="rect">
            <a:avLst/>
          </a:prstGeom>
        </p:spPr>
      </p:pic>
      <p:sp>
        <p:nvSpPr>
          <p:cNvPr id="8" name="TextBox 7">
            <a:extLst>
              <a:ext uri="{FF2B5EF4-FFF2-40B4-BE49-F238E27FC236}">
                <a16:creationId xmlns:a16="http://schemas.microsoft.com/office/drawing/2014/main" id="{9975F28D-FB30-4773-B5CE-B625F4117003}"/>
              </a:ext>
            </a:extLst>
          </p:cNvPr>
          <p:cNvSpPr txBox="1"/>
          <p:nvPr userDrawn="1"/>
        </p:nvSpPr>
        <p:spPr>
          <a:xfrm>
            <a:off x="304800" y="6538202"/>
            <a:ext cx="2555829" cy="20005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 2018 Strata Decision Technology</a:t>
            </a:r>
          </a:p>
        </p:txBody>
      </p:sp>
      <p:sp>
        <p:nvSpPr>
          <p:cNvPr id="9" name="Slide Number Placeholder 3">
            <a:extLst>
              <a:ext uri="{FF2B5EF4-FFF2-40B4-BE49-F238E27FC236}">
                <a16:creationId xmlns:a16="http://schemas.microsoft.com/office/drawing/2014/main" id="{960122C7-7F55-4F85-B1A9-5B7E825F9966}"/>
              </a:ext>
            </a:extLst>
          </p:cNvPr>
          <p:cNvSpPr txBox="1">
            <a:spLocks/>
          </p:cNvSpPr>
          <p:nvPr userDrawn="1"/>
        </p:nvSpPr>
        <p:spPr>
          <a:xfrm>
            <a:off x="9112871" y="6464808"/>
            <a:ext cx="2844031" cy="365592"/>
          </a:xfrm>
          <a:prstGeom prst="rect">
            <a:avLst/>
          </a:prstGeom>
        </p:spPr>
        <p:txBody>
          <a:bodyPr vert="horz" lIns="82058" tIns="41029" rIns="82058" bIns="41029" rtlCol="0" anchor="ctr"/>
          <a:lstStyle>
            <a:defPPr>
              <a:defRPr lang="en-US"/>
            </a:defPPr>
            <a:lvl1pPr marL="0" algn="r" defTabSz="457146" rtl="0" eaLnBrk="1" latinLnBrk="0" hangingPunct="1">
              <a:defRPr sz="8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a:lstStyle>
          <a:p>
            <a:fld id="{ABE20C95-A81E-478A-923A-83C5D5D8BD24}" type="slidenum">
              <a:rPr lang="en-US" sz="800" smtClean="0">
                <a:solidFill>
                  <a:schemeClr val="bg1"/>
                </a:solidFill>
              </a:rPr>
              <a:pPr/>
              <a:t>‹#›</a:t>
            </a:fld>
            <a:endParaRPr lang="en-US" sz="800" dirty="0">
              <a:solidFill>
                <a:schemeClr val="bg1"/>
              </a:solidFill>
            </a:endParaRPr>
          </a:p>
        </p:txBody>
      </p:sp>
      <p:pic>
        <p:nvPicPr>
          <p:cNvPr id="10" name="Picture 9">
            <a:extLst>
              <a:ext uri="{FF2B5EF4-FFF2-40B4-BE49-F238E27FC236}">
                <a16:creationId xmlns:a16="http://schemas.microsoft.com/office/drawing/2014/main" id="{0C7F3D83-4B78-4255-9FD3-6B84088620A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7040" y="228601"/>
            <a:ext cx="1371600" cy="618735"/>
          </a:xfrm>
          <a:prstGeom prst="rect">
            <a:avLst/>
          </a:prstGeom>
        </p:spPr>
      </p:pic>
    </p:spTree>
    <p:extLst>
      <p:ext uri="{BB962C8B-B14F-4D97-AF65-F5344CB8AC3E}">
        <p14:creationId xmlns:p14="http://schemas.microsoft.com/office/powerpoint/2010/main" val="289947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ist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C70B71B-E636-4484-8D7E-538CF9859514}"/>
              </a:ext>
            </a:extLst>
          </p:cNvPr>
          <p:cNvSpPr>
            <a:spLocks noGrp="1"/>
          </p:cNvSpPr>
          <p:nvPr>
            <p:ph idx="11" hasCustomPrompt="1"/>
          </p:nvPr>
        </p:nvSpPr>
        <p:spPr>
          <a:xfrm>
            <a:off x="3352800" y="685800"/>
            <a:ext cx="5486400" cy="5486400"/>
          </a:xfrm>
          <a:prstGeom prst="rect">
            <a:avLst/>
          </a:prstGeom>
        </p:spPr>
        <p:txBody>
          <a:bodyPr anchor="ctr">
            <a:normAutofit/>
          </a:bodyPr>
          <a:lstStyle>
            <a:lvl1pPr marL="0" indent="0" algn="ctr">
              <a:buNone/>
              <a:defRPr sz="9600">
                <a:solidFill>
                  <a:schemeClr val="bg1"/>
                </a:solidFill>
              </a:defRPr>
            </a:lvl1pPr>
          </a:lstStyle>
          <a:p>
            <a:pPr lvl="0"/>
            <a:r>
              <a:rPr lang="en-US" dirty="0"/>
              <a:t>###</a:t>
            </a:r>
          </a:p>
        </p:txBody>
      </p:sp>
      <p:sp>
        <p:nvSpPr>
          <p:cNvPr id="3" name="Oval 2">
            <a:extLst>
              <a:ext uri="{FF2B5EF4-FFF2-40B4-BE49-F238E27FC236}">
                <a16:creationId xmlns:a16="http://schemas.microsoft.com/office/drawing/2014/main" id="{346309A6-5ACD-4C17-8642-32E30EE4CB67}"/>
              </a:ext>
            </a:extLst>
          </p:cNvPr>
          <p:cNvSpPr/>
          <p:nvPr userDrawn="1"/>
        </p:nvSpPr>
        <p:spPr>
          <a:xfrm>
            <a:off x="3352800" y="685800"/>
            <a:ext cx="5486400" cy="5486400"/>
          </a:xfrm>
          <a:prstGeom prst="ellipse">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7A2FAD8A-912F-4FCE-842D-7B5F9759057D}"/>
              </a:ext>
            </a:extLst>
          </p:cNvPr>
          <p:cNvSpPr txBox="1"/>
          <p:nvPr userDrawn="1"/>
        </p:nvSpPr>
        <p:spPr>
          <a:xfrm>
            <a:off x="304800" y="6538202"/>
            <a:ext cx="2555829" cy="20005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 2018 Strata Decision Technology</a:t>
            </a:r>
          </a:p>
        </p:txBody>
      </p:sp>
      <p:sp>
        <p:nvSpPr>
          <p:cNvPr id="6" name="Slide Number Placeholder 3">
            <a:extLst>
              <a:ext uri="{FF2B5EF4-FFF2-40B4-BE49-F238E27FC236}">
                <a16:creationId xmlns:a16="http://schemas.microsoft.com/office/drawing/2014/main" id="{BDB333FF-288F-41AD-975B-777F48D5DF0B}"/>
              </a:ext>
            </a:extLst>
          </p:cNvPr>
          <p:cNvSpPr txBox="1">
            <a:spLocks/>
          </p:cNvSpPr>
          <p:nvPr userDrawn="1"/>
        </p:nvSpPr>
        <p:spPr>
          <a:xfrm>
            <a:off x="9112871" y="6464808"/>
            <a:ext cx="2844031" cy="365592"/>
          </a:xfrm>
          <a:prstGeom prst="rect">
            <a:avLst/>
          </a:prstGeom>
        </p:spPr>
        <p:txBody>
          <a:bodyPr vert="horz" lIns="82058" tIns="41029" rIns="82058" bIns="41029" rtlCol="0" anchor="ctr"/>
          <a:lstStyle>
            <a:defPPr>
              <a:defRPr lang="en-US"/>
            </a:defPPr>
            <a:lvl1pPr marL="0" algn="r" defTabSz="457146" rtl="0" eaLnBrk="1" latinLnBrk="0" hangingPunct="1">
              <a:defRPr sz="8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a:lstStyle>
          <a:p>
            <a:fld id="{ABE20C95-A81E-478A-923A-83C5D5D8BD24}" type="slidenum">
              <a:rPr lang="en-US" sz="800" smtClean="0">
                <a:solidFill>
                  <a:schemeClr val="bg1"/>
                </a:solidFill>
              </a:rPr>
              <a:pPr/>
              <a:t>‹#›</a:t>
            </a:fld>
            <a:endParaRPr lang="en-US" sz="800" dirty="0">
              <a:solidFill>
                <a:schemeClr val="bg1"/>
              </a:solidFill>
            </a:endParaRPr>
          </a:p>
        </p:txBody>
      </p:sp>
      <p:pic>
        <p:nvPicPr>
          <p:cNvPr id="7" name="Picture 6">
            <a:extLst>
              <a:ext uri="{FF2B5EF4-FFF2-40B4-BE49-F238E27FC236}">
                <a16:creationId xmlns:a16="http://schemas.microsoft.com/office/drawing/2014/main" id="{61D91733-F660-4DCF-B393-F3C0471317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040" y="228601"/>
            <a:ext cx="1371600" cy="618735"/>
          </a:xfrm>
          <a:prstGeom prst="rect">
            <a:avLst/>
          </a:prstGeom>
        </p:spPr>
      </p:pic>
    </p:spTree>
    <p:extLst>
      <p:ext uri="{BB962C8B-B14F-4D97-AF65-F5344CB8AC3E}">
        <p14:creationId xmlns:p14="http://schemas.microsoft.com/office/powerpoint/2010/main" val="272955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1093E2-482E-420C-99D5-10193E2ADA28}"/>
              </a:ext>
            </a:extLst>
          </p:cNvPr>
          <p:cNvSpPr/>
          <p:nvPr userDrawn="1"/>
        </p:nvSpPr>
        <p:spPr>
          <a:xfrm>
            <a:off x="0" y="0"/>
            <a:ext cx="121920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FEAF12B3-C223-47E9-842D-9B20AB16D7F6}"/>
              </a:ext>
            </a:extLst>
          </p:cNvPr>
          <p:cNvSpPr txBox="1"/>
          <p:nvPr userDrawn="1"/>
        </p:nvSpPr>
        <p:spPr>
          <a:xfrm>
            <a:off x="304799" y="6537960"/>
            <a:ext cx="2555829" cy="20005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 2018 Strata Decision Technology</a:t>
            </a:r>
          </a:p>
        </p:txBody>
      </p:sp>
      <p:sp>
        <p:nvSpPr>
          <p:cNvPr id="10" name="Slide Number Placeholder 3"/>
          <p:cNvSpPr txBox="1">
            <a:spLocks/>
          </p:cNvSpPr>
          <p:nvPr userDrawn="1"/>
        </p:nvSpPr>
        <p:spPr>
          <a:xfrm>
            <a:off x="9107313" y="6460677"/>
            <a:ext cx="2844031" cy="365592"/>
          </a:xfrm>
          <a:prstGeom prst="rect">
            <a:avLst/>
          </a:prstGeom>
        </p:spPr>
        <p:txBody>
          <a:bodyPr vert="horz" lIns="82058" tIns="41029" rIns="82058" bIns="41029" rtlCol="0" anchor="ctr"/>
          <a:lstStyle>
            <a:defPPr>
              <a:defRPr lang="en-US"/>
            </a:defPPr>
            <a:lvl1pPr marL="0" algn="r" defTabSz="457146" rtl="0" eaLnBrk="1" latinLnBrk="0" hangingPunct="1">
              <a:defRPr sz="8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a:lstStyle>
          <a:p>
            <a:fld id="{ABE20C95-A81E-478A-923A-83C5D5D8BD24}" type="slidenum">
              <a:rPr lang="en-US" sz="800" smtClean="0">
                <a:solidFill>
                  <a:schemeClr val="bg1"/>
                </a:solidFill>
              </a:rPr>
              <a:pPr/>
              <a:t>‹#›</a:t>
            </a:fld>
            <a:endParaRPr lang="en-US" sz="800" dirty="0">
              <a:solidFill>
                <a:schemeClr val="bg1"/>
              </a:solidFill>
            </a:endParaRPr>
          </a:p>
        </p:txBody>
      </p:sp>
      <p:pic>
        <p:nvPicPr>
          <p:cNvPr id="11" name="Picture 10">
            <a:extLst>
              <a:ext uri="{FF2B5EF4-FFF2-40B4-BE49-F238E27FC236}">
                <a16:creationId xmlns:a16="http://schemas.microsoft.com/office/drawing/2014/main" id="{F92B73EF-A9C7-444F-8001-34F6AA41DD1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07040" y="228600"/>
            <a:ext cx="1371600" cy="618308"/>
          </a:xfrm>
          <a:prstGeom prst="rect">
            <a:avLst/>
          </a:prstGeom>
        </p:spPr>
      </p:pic>
    </p:spTree>
    <p:extLst>
      <p:ext uri="{BB962C8B-B14F-4D97-AF65-F5344CB8AC3E}">
        <p14:creationId xmlns:p14="http://schemas.microsoft.com/office/powerpoint/2010/main" val="3391877453"/>
      </p:ext>
    </p:extLst>
  </p:cSld>
  <p:clrMap bg1="lt1" tx1="dk1" bg2="lt2" tx2="dk2" accent1="accent1" accent2="accent2" accent3="accent3" accent4="accent4" accent5="accent5" accent6="accent6" hlink="hlink" folHlink="folHlink"/>
  <p:sldLayoutIdLst>
    <p:sldLayoutId id="2147483729" r:id="rId1"/>
    <p:sldLayoutId id="2147483757" r:id="rId2"/>
    <p:sldLayoutId id="2147483688" r:id="rId3"/>
    <p:sldLayoutId id="2147483732" r:id="rId4"/>
    <p:sldLayoutId id="2147483753" r:id="rId5"/>
    <p:sldLayoutId id="2147483725" r:id="rId6"/>
    <p:sldLayoutId id="2147483690" r:id="rId7"/>
    <p:sldLayoutId id="2147483720" r:id="rId8"/>
    <p:sldLayoutId id="2147483723" r:id="rId9"/>
    <p:sldLayoutId id="2147483756" r:id="rId10"/>
    <p:sldLayoutId id="2147483758" r:id="rId11"/>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SzPct val="8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BA469D90-037F-47EA-8F8F-3459B838395B}"/>
              </a:ext>
            </a:extLst>
          </p:cNvPr>
          <p:cNvSpPr/>
          <p:nvPr userDrawn="1"/>
        </p:nvSpPr>
        <p:spPr>
          <a:xfrm>
            <a:off x="2443942" y="0"/>
            <a:ext cx="9748058" cy="6858000"/>
          </a:xfrm>
          <a:custGeom>
            <a:avLst/>
            <a:gdLst>
              <a:gd name="connsiteX0" fmla="*/ 0 w 6074978"/>
              <a:gd name="connsiteY0" fmla="*/ 0 h 6858000"/>
              <a:gd name="connsiteX1" fmla="*/ 6074978 w 6074978"/>
              <a:gd name="connsiteY1" fmla="*/ 0 h 6858000"/>
              <a:gd name="connsiteX2" fmla="*/ 6074978 w 6074978"/>
              <a:gd name="connsiteY2" fmla="*/ 6858000 h 6858000"/>
              <a:gd name="connsiteX3" fmla="*/ 0 w 6074978"/>
              <a:gd name="connsiteY3" fmla="*/ 6858000 h 6858000"/>
              <a:gd name="connsiteX4" fmla="*/ 0 w 6074978"/>
              <a:gd name="connsiteY4" fmla="*/ 0 h 6858000"/>
              <a:gd name="connsiteX0" fmla="*/ 1566042 w 7641020"/>
              <a:gd name="connsiteY0" fmla="*/ 0 h 6868511"/>
              <a:gd name="connsiteX1" fmla="*/ 7641020 w 7641020"/>
              <a:gd name="connsiteY1" fmla="*/ 0 h 6868511"/>
              <a:gd name="connsiteX2" fmla="*/ 7641020 w 7641020"/>
              <a:gd name="connsiteY2" fmla="*/ 6858000 h 6868511"/>
              <a:gd name="connsiteX3" fmla="*/ 0 w 7641020"/>
              <a:gd name="connsiteY3" fmla="*/ 6868511 h 6868511"/>
              <a:gd name="connsiteX4" fmla="*/ 1566042 w 7641020"/>
              <a:gd name="connsiteY4" fmla="*/ 0 h 686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1020" h="6868511">
                <a:moveTo>
                  <a:pt x="1566042" y="0"/>
                </a:moveTo>
                <a:lnTo>
                  <a:pt x="7641020" y="0"/>
                </a:lnTo>
                <a:lnTo>
                  <a:pt x="7641020" y="6858000"/>
                </a:lnTo>
                <a:lnTo>
                  <a:pt x="0" y="6868511"/>
                </a:lnTo>
                <a:lnTo>
                  <a:pt x="1566042" y="0"/>
                </a:lnTo>
                <a:close/>
              </a:path>
            </a:pathLst>
          </a:custGeom>
          <a:solidFill>
            <a:schemeClr val="bg1"/>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Subtitle 2"/>
          <p:cNvSpPr txBox="1">
            <a:spLocks/>
          </p:cNvSpPr>
          <p:nvPr userDrawn="1"/>
        </p:nvSpPr>
        <p:spPr>
          <a:xfrm>
            <a:off x="4339833" y="3713407"/>
            <a:ext cx="7440053" cy="414791"/>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4" name="Title 6">
            <a:extLst>
              <a:ext uri="{FF2B5EF4-FFF2-40B4-BE49-F238E27FC236}">
                <a16:creationId xmlns:a16="http://schemas.microsoft.com/office/drawing/2014/main" id="{C2798C64-E695-4999-9A50-1E67DC8E220B}"/>
              </a:ext>
            </a:extLst>
          </p:cNvPr>
          <p:cNvSpPr txBox="1">
            <a:spLocks/>
          </p:cNvSpPr>
          <p:nvPr userDrawn="1"/>
        </p:nvSpPr>
        <p:spPr>
          <a:xfrm>
            <a:off x="4339833" y="3001538"/>
            <a:ext cx="7440053" cy="723900"/>
          </a:xfrm>
          <a:prstGeom prst="rect">
            <a:avLst/>
          </a:prstGeom>
        </p:spPr>
        <p:txBody>
          <a:bodyPr/>
          <a:lstStyle>
            <a:lvl1pPr algn="r" defTabSz="914400" rtl="0" eaLnBrk="1" latinLnBrk="0" hangingPunct="1">
              <a:lnSpc>
                <a:spcPct val="90000"/>
              </a:lnSpc>
              <a:spcBef>
                <a:spcPct val="0"/>
              </a:spcBef>
              <a:buNone/>
              <a:defRPr sz="2800" kern="1200">
                <a:solidFill>
                  <a:schemeClr val="tx1"/>
                </a:solidFill>
                <a:latin typeface="+mj-lt"/>
                <a:ea typeface="+mj-ea"/>
                <a:cs typeface="+mj-cs"/>
              </a:defRPr>
            </a:lvl1pPr>
          </a:lstStyle>
          <a:p>
            <a:endParaRPr lang="en-US" sz="2800" dirty="0"/>
          </a:p>
        </p:txBody>
      </p:sp>
      <p:sp>
        <p:nvSpPr>
          <p:cNvPr id="15" name="Text Placeholder 11">
            <a:extLst>
              <a:ext uri="{FF2B5EF4-FFF2-40B4-BE49-F238E27FC236}">
                <a16:creationId xmlns:a16="http://schemas.microsoft.com/office/drawing/2014/main" id="{FFD6512A-BF2C-4A44-882D-51D381043B5C}"/>
              </a:ext>
            </a:extLst>
          </p:cNvPr>
          <p:cNvSpPr txBox="1">
            <a:spLocks/>
          </p:cNvSpPr>
          <p:nvPr userDrawn="1"/>
        </p:nvSpPr>
        <p:spPr>
          <a:xfrm>
            <a:off x="9629354" y="4225171"/>
            <a:ext cx="2150533" cy="424271"/>
          </a:xfrm>
          <a:prstGeom prst="rect">
            <a:avLst/>
          </a:prstGeom>
        </p:spPr>
        <p:txBody>
          <a:bodyPr anchor="ct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p>
        </p:txBody>
      </p:sp>
      <p:sp>
        <p:nvSpPr>
          <p:cNvPr id="16" name="Picture Placeholder 9">
            <a:extLst>
              <a:ext uri="{FF2B5EF4-FFF2-40B4-BE49-F238E27FC236}">
                <a16:creationId xmlns:a16="http://schemas.microsoft.com/office/drawing/2014/main" id="{A896C835-F453-4226-9C0E-F23894A32423}"/>
              </a:ext>
            </a:extLst>
          </p:cNvPr>
          <p:cNvSpPr txBox="1">
            <a:spLocks/>
          </p:cNvSpPr>
          <p:nvPr userDrawn="1"/>
        </p:nvSpPr>
        <p:spPr>
          <a:xfrm>
            <a:off x="10302597" y="5469426"/>
            <a:ext cx="1550007" cy="1162505"/>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p:txBody>
      </p:sp>
      <p:pic>
        <p:nvPicPr>
          <p:cNvPr id="9" name="Picture 8">
            <a:extLst>
              <a:ext uri="{FF2B5EF4-FFF2-40B4-BE49-F238E27FC236}">
                <a16:creationId xmlns:a16="http://schemas.microsoft.com/office/drawing/2014/main" id="{04F67E65-2D88-4B23-B64C-C3CFB4F6B0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7040" y="228600"/>
            <a:ext cx="1371600" cy="618308"/>
          </a:xfrm>
          <a:prstGeom prst="rect">
            <a:avLst/>
          </a:prstGeom>
        </p:spPr>
      </p:pic>
    </p:spTree>
    <p:extLst>
      <p:ext uri="{BB962C8B-B14F-4D97-AF65-F5344CB8AC3E}">
        <p14:creationId xmlns:p14="http://schemas.microsoft.com/office/powerpoint/2010/main" val="3250663785"/>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xml"/><Relationship Id="rId7" Type="http://schemas.openxmlformats.org/officeDocument/2006/relationships/image" Target="../media/image10.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10.xml"/><Relationship Id="rId10"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0.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5.xml"/><Relationship Id="rId7" Type="http://schemas.openxmlformats.org/officeDocument/2006/relationships/image" Target="../media/image10.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7.xml"/><Relationship Id="rId7" Type="http://schemas.openxmlformats.org/officeDocument/2006/relationships/image" Target="../media/image10.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3.xml"/><Relationship Id="rId4" Type="http://schemas.openxmlformats.org/officeDocument/2006/relationships/slideLayout" Target="../slideLayouts/slideLayout7.xm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0.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1.xml"/><Relationship Id="rId7" Type="http://schemas.openxmlformats.org/officeDocument/2006/relationships/image" Target="../media/image11.emf"/><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3.xml"/><Relationship Id="rId7" Type="http://schemas.openxmlformats.org/officeDocument/2006/relationships/image" Target="../media/image11.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6.xml"/><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24.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7.xml"/><Relationship Id="rId7" Type="http://schemas.openxmlformats.org/officeDocument/2006/relationships/image" Target="../media/image10.emf"/><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8.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tags" Target="../tags/tag29.xml"/><Relationship Id="rId7" Type="http://schemas.openxmlformats.org/officeDocument/2006/relationships/image" Target="../media/image11.emf"/><Relationship Id="rId12" Type="http://schemas.microsoft.com/office/2007/relationships/diagramDrawing" Target="../diagrams/drawing2.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oleObject" Target="../embeddings/oleObject14.bin"/><Relationship Id="rId11" Type="http://schemas.openxmlformats.org/officeDocument/2006/relationships/diagramColors" Target="../diagrams/colors2.xml"/><Relationship Id="rId5" Type="http://schemas.openxmlformats.org/officeDocument/2006/relationships/notesSlide" Target="../notesSlides/notesSlide19.xml"/><Relationship Id="rId10" Type="http://schemas.openxmlformats.org/officeDocument/2006/relationships/diagramQuickStyle" Target="../diagrams/quickStyle2.xml"/><Relationship Id="rId4" Type="http://schemas.openxmlformats.org/officeDocument/2006/relationships/slideLayout" Target="../slideLayouts/slide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1.emf"/><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3.xml"/><Relationship Id="rId7" Type="http://schemas.openxmlformats.org/officeDocument/2006/relationships/image" Target="../media/image11.emf"/><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21.xml"/><Relationship Id="rId4" Type="http://schemas.openxmlformats.org/officeDocument/2006/relationships/slideLayout" Target="../slideLayouts/slideLayout1.xml"/><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5.xml"/><Relationship Id="rId7" Type="http://schemas.openxmlformats.org/officeDocument/2006/relationships/image" Target="../media/image11.emf"/><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22.xml"/><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1.emf"/><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11.emf"/><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1.emf"/><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25.xml"/><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43.xml"/><Relationship Id="rId7" Type="http://schemas.openxmlformats.org/officeDocument/2006/relationships/image" Target="../media/image11.emf"/><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26.xml"/><Relationship Id="rId4" Type="http://schemas.openxmlformats.org/officeDocument/2006/relationships/slideLayout" Target="../slideLayouts/slideLayout1.xml"/><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45.xml"/><Relationship Id="rId7" Type="http://schemas.openxmlformats.org/officeDocument/2006/relationships/image" Target="../media/image11.emf"/><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27.xml"/><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1.emf"/><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28.xml"/><Relationship Id="rId4"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1.emf"/><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51.xml"/><Relationship Id="rId7" Type="http://schemas.openxmlformats.org/officeDocument/2006/relationships/image" Target="../media/image11.emf"/><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30.xml"/><Relationship Id="rId4" Type="http://schemas.openxmlformats.org/officeDocument/2006/relationships/slideLayout" Target="../slideLayouts/slideLayout1.xml"/><Relationship Id="rId9"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53.xml"/><Relationship Id="rId7" Type="http://schemas.openxmlformats.org/officeDocument/2006/relationships/image" Target="../media/image11.emf"/><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31.xml"/><Relationship Id="rId4"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1.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32.xml"/><Relationship Id="rId4"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57.xml"/><Relationship Id="rId7" Type="http://schemas.openxmlformats.org/officeDocument/2006/relationships/image" Target="../media/image11.emf"/><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33.xml"/><Relationship Id="rId4"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59.xml"/><Relationship Id="rId7" Type="http://schemas.openxmlformats.org/officeDocument/2006/relationships/image" Target="../media/image11.emf"/><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34.xml"/><Relationship Id="rId4"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1.emf"/><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35.xml"/><Relationship Id="rId4"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63.xml"/><Relationship Id="rId7" Type="http://schemas.openxmlformats.org/officeDocument/2006/relationships/image" Target="../media/image11.emf"/><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36.xml"/><Relationship Id="rId4"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tags" Target="../tags/tag65.xml"/><Relationship Id="rId7" Type="http://schemas.openxmlformats.org/officeDocument/2006/relationships/image" Target="../media/image11.emf"/><Relationship Id="rId12" Type="http://schemas.microsoft.com/office/2007/relationships/diagramDrawing" Target="../diagrams/drawing3.xml"/><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oleObject" Target="../embeddings/oleObject32.bin"/><Relationship Id="rId11" Type="http://schemas.openxmlformats.org/officeDocument/2006/relationships/diagramColors" Target="../diagrams/colors3.xml"/><Relationship Id="rId5" Type="http://schemas.openxmlformats.org/officeDocument/2006/relationships/notesSlide" Target="../notesSlides/notesSlide37.xml"/><Relationship Id="rId10" Type="http://schemas.openxmlformats.org/officeDocument/2006/relationships/diagramQuickStyle" Target="../diagrams/quickStyle3.xml"/><Relationship Id="rId4" Type="http://schemas.openxmlformats.org/officeDocument/2006/relationships/slideLayout" Target="../slideLayouts/slideLayout1.xml"/><Relationship Id="rId9"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67.xml"/><Relationship Id="rId7" Type="http://schemas.openxmlformats.org/officeDocument/2006/relationships/image" Target="../media/image11.emf"/><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38.xml"/><Relationship Id="rId4"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10.emf"/><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3.xml"/><Relationship Id="rId7" Type="http://schemas.openxmlformats.org/officeDocument/2006/relationships/image" Target="../media/image10.emf"/><Relationship Id="rId12" Type="http://schemas.microsoft.com/office/2007/relationships/diagramDrawing" Target="../diagrams/drawing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diagramColors" Target="../diagrams/colors1.xml"/><Relationship Id="rId5" Type="http://schemas.openxmlformats.org/officeDocument/2006/relationships/notesSlide" Target="../notesSlides/notesSlide4.xml"/><Relationship Id="rId10" Type="http://schemas.openxmlformats.org/officeDocument/2006/relationships/diagramQuickStyle" Target="../diagrams/quickStyle1.xml"/><Relationship Id="rId4" Type="http://schemas.openxmlformats.org/officeDocument/2006/relationships/slideLayout" Target="../slideLayouts/slideLayout7.xml"/><Relationship Id="rId9"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0.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0.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StrataJazz® Operating </a:t>
            </a:r>
            <a:r>
              <a:rPr lang="en-US"/>
              <a:t>Budgeting 2019.1</a:t>
            </a:r>
            <a:endParaRPr lang="en-US" dirty="0"/>
          </a:p>
        </p:txBody>
      </p:sp>
      <p:sp>
        <p:nvSpPr>
          <p:cNvPr id="2" name="Title 1"/>
          <p:cNvSpPr>
            <a:spLocks noGrp="1"/>
          </p:cNvSpPr>
          <p:nvPr>
            <p:ph type="title"/>
          </p:nvPr>
        </p:nvSpPr>
        <p:spPr/>
        <p:txBody>
          <a:bodyPr/>
          <a:lstStyle/>
          <a:p>
            <a:r>
              <a:rPr lang="en-US" dirty="0"/>
              <a:t>End User Training</a:t>
            </a:r>
          </a:p>
        </p:txBody>
      </p:sp>
      <p:sp>
        <p:nvSpPr>
          <p:cNvPr id="4" name="Text Placeholder 3">
            <a:extLst>
              <a:ext uri="{FF2B5EF4-FFF2-40B4-BE49-F238E27FC236}">
                <a16:creationId xmlns:a16="http://schemas.microsoft.com/office/drawing/2014/main" id="{7C852DE3-C371-423D-9514-B8E16B8C200B}"/>
              </a:ext>
            </a:extLst>
          </p:cNvPr>
          <p:cNvSpPr>
            <a:spLocks noGrp="1"/>
          </p:cNvSpPr>
          <p:nvPr>
            <p:ph type="body" sz="quarter" idx="12"/>
          </p:nvPr>
        </p:nvSpPr>
        <p:spPr/>
        <p:txBody>
          <a:bodyPr/>
          <a:lstStyle/>
          <a:p>
            <a:r>
              <a:rPr lang="en-US" dirty="0" smtClean="0"/>
              <a:t>January 2018</a:t>
            </a:r>
            <a:endParaRPr lang="en-US" dirty="0"/>
          </a:p>
        </p:txBody>
      </p:sp>
    </p:spTree>
    <p:extLst>
      <p:ext uri="{BB962C8B-B14F-4D97-AF65-F5344CB8AC3E}">
        <p14:creationId xmlns:p14="http://schemas.microsoft.com/office/powerpoint/2010/main" val="1963342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71473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62" name="think-cell Slide" r:id="rId6" imgW="331" imgH="333" progId="TCLayout.ActiveDocument.1">
                  <p:embed/>
                </p:oleObj>
              </mc:Choice>
              <mc:Fallback>
                <p:oleObj name="think-cell Slide" r:id="rId6" imgW="331" imgH="333"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Accessing &amp; Navigating on the OB Home </a:t>
            </a:r>
            <a:r>
              <a:rPr lang="en-US" dirty="0" smtClean="0"/>
              <a:t>Page</a:t>
            </a:r>
            <a:endParaRPr lang="en-US" dirty="0"/>
          </a:p>
        </p:txBody>
      </p:sp>
      <p:pic>
        <p:nvPicPr>
          <p:cNvPr id="5" name="Picture 4"/>
          <p:cNvPicPr>
            <a:picLocks noChangeAspect="1"/>
          </p:cNvPicPr>
          <p:nvPr/>
        </p:nvPicPr>
        <p:blipFill>
          <a:blip r:embed="rId8"/>
          <a:stretch>
            <a:fillRect/>
          </a:stretch>
        </p:blipFill>
        <p:spPr>
          <a:xfrm>
            <a:off x="5056998" y="1386054"/>
            <a:ext cx="6800385" cy="1221516"/>
          </a:xfrm>
          <a:prstGeom prst="rect">
            <a:avLst/>
          </a:prstGeom>
        </p:spPr>
      </p:pic>
      <p:sp>
        <p:nvSpPr>
          <p:cNvPr id="6" name="TextBox 5"/>
          <p:cNvSpPr txBox="1"/>
          <p:nvPr/>
        </p:nvSpPr>
        <p:spPr>
          <a:xfrm>
            <a:off x="304799" y="1554171"/>
            <a:ext cx="3859877" cy="5047536"/>
          </a:xfrm>
          <a:prstGeom prst="rect">
            <a:avLst/>
          </a:prstGeom>
          <a:noFill/>
        </p:spPr>
        <p:txBody>
          <a:bodyPr wrap="square" rtlCol="0">
            <a:spAutoFit/>
          </a:bodyPr>
          <a:lstStyle/>
          <a:p>
            <a:r>
              <a:rPr lang="en-US" sz="1600" dirty="0" smtClean="0"/>
              <a:t>Once logged into Strata, </a:t>
            </a:r>
            <a:r>
              <a:rPr lang="en-US" sz="1600" dirty="0"/>
              <a:t>n</a:t>
            </a:r>
            <a:r>
              <a:rPr lang="en-US" sz="1600" dirty="0" smtClean="0"/>
              <a:t>avigate to </a:t>
            </a:r>
            <a:r>
              <a:rPr lang="en-US" sz="1600" i="1" dirty="0" smtClean="0"/>
              <a:t>Financial Planning &gt; Operating Budgeting</a:t>
            </a:r>
          </a:p>
          <a:p>
            <a:endParaRPr lang="en-US" sz="1600" i="1" dirty="0"/>
          </a:p>
          <a:p>
            <a:endParaRPr lang="en-US" sz="1600" i="1" dirty="0"/>
          </a:p>
          <a:p>
            <a:r>
              <a:rPr lang="en-US" sz="1600" dirty="0" smtClean="0"/>
              <a:t>Begin to enter the department ID you want to review. Click the magnifying glass to search on what you’ve entered or hit enter on your keyboard.</a:t>
            </a:r>
            <a:endParaRPr lang="en-US" sz="1600" dirty="0"/>
          </a:p>
          <a:p>
            <a:endParaRPr lang="en-US" sz="1600" i="1" dirty="0" smtClean="0"/>
          </a:p>
          <a:p>
            <a:endParaRPr lang="en-US" sz="1600" i="1" dirty="0" smtClean="0"/>
          </a:p>
          <a:p>
            <a:r>
              <a:rPr lang="en-US" sz="1600" dirty="0" smtClean="0"/>
              <a:t>Click on the entity you want to edit so that it is highlighted blue.  Then click the “</a:t>
            </a:r>
            <a:r>
              <a:rPr lang="en-US" sz="1600" i="1" dirty="0" smtClean="0"/>
              <a:t>Edit Budget</a:t>
            </a:r>
            <a:r>
              <a:rPr lang="en-US" sz="1600" dirty="0" smtClean="0"/>
              <a:t>” tab. Alternately, double click the entity you want to edit, and from the new window that appears, click “</a:t>
            </a:r>
            <a:r>
              <a:rPr lang="en-US" sz="1600" i="1" dirty="0" smtClean="0"/>
              <a:t>Edit Budget</a:t>
            </a:r>
            <a:r>
              <a:rPr lang="en-US" sz="1600" dirty="0" smtClean="0"/>
              <a:t>”.</a:t>
            </a:r>
          </a:p>
          <a:p>
            <a:endParaRPr lang="en-US" dirty="0"/>
          </a:p>
        </p:txBody>
      </p:sp>
      <p:pic>
        <p:nvPicPr>
          <p:cNvPr id="2053" name="Picture 5" descr="C:\Users\lsolana\AppData\Local\Temp\SNAGHTML3c8663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312" y="2735232"/>
            <a:ext cx="7277071" cy="160935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lsolana\AppData\Local\Temp\SNAGHTML3c96cab.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9325" y="4472247"/>
            <a:ext cx="7288058" cy="188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141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569360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04" name="think-cell Slide" r:id="rId6" imgW="331" imgH="333" progId="TCLayout.ActiveDocument.1">
                  <p:embed/>
                </p:oleObj>
              </mc:Choice>
              <mc:Fallback>
                <p:oleObj name="think-cell Slide" r:id="rId6" imgW="331" imgH="33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Reviewing the </a:t>
            </a:r>
            <a:r>
              <a:rPr lang="en-US" dirty="0" smtClean="0"/>
              <a:t>UNCFP and SOM Income Statement Reports</a:t>
            </a:r>
            <a:endParaRPr lang="en-US" dirty="0"/>
          </a:p>
        </p:txBody>
      </p:sp>
    </p:spTree>
    <p:extLst>
      <p:ext uri="{BB962C8B-B14F-4D97-AF65-F5344CB8AC3E}">
        <p14:creationId xmlns:p14="http://schemas.microsoft.com/office/powerpoint/2010/main" val="1661346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228274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6" name="think-cell Slide" r:id="rId6" imgW="331" imgH="333" progId="TCLayout.ActiveDocument.1">
                  <p:embed/>
                </p:oleObj>
              </mc:Choice>
              <mc:Fallback>
                <p:oleObj name="think-cell Slide" r:id="rId6" imgW="331" imgH="33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smtClean="0"/>
              <a:t>UNCFP &amp; </a:t>
            </a:r>
            <a:r>
              <a:rPr lang="en-US" dirty="0"/>
              <a:t>SOM Income Statement Overview </a:t>
            </a:r>
          </a:p>
        </p:txBody>
      </p:sp>
      <p:sp>
        <p:nvSpPr>
          <p:cNvPr id="6" name="TextBox 5"/>
          <p:cNvSpPr txBox="1"/>
          <p:nvPr/>
        </p:nvSpPr>
        <p:spPr>
          <a:xfrm>
            <a:off x="304798" y="1279851"/>
            <a:ext cx="11607339" cy="1200329"/>
          </a:xfrm>
          <a:prstGeom prst="rect">
            <a:avLst/>
          </a:prstGeom>
          <a:noFill/>
        </p:spPr>
        <p:txBody>
          <a:bodyPr wrap="square" rtlCol="0">
            <a:spAutoFit/>
          </a:bodyPr>
          <a:lstStyle/>
          <a:p>
            <a:r>
              <a:rPr lang="en-US" dirty="0" smtClean="0"/>
              <a:t>There are two Income Statement reports.  Data in these reports will be updated once edits are made to your budget.</a:t>
            </a:r>
          </a:p>
          <a:p>
            <a:pPr marL="342900" indent="-342900">
              <a:buAutoNum type="arabicPeriod"/>
            </a:pPr>
            <a:r>
              <a:rPr lang="en-US" b="1" dirty="0" smtClean="0"/>
              <a:t>SOM Income Statement</a:t>
            </a:r>
            <a:r>
              <a:rPr lang="en-US" dirty="0" smtClean="0"/>
              <a:t>: </a:t>
            </a:r>
            <a:r>
              <a:rPr lang="en-US" sz="1600" dirty="0" smtClean="0"/>
              <a:t>mirrors the account rollup in our SAS “</a:t>
            </a:r>
            <a:r>
              <a:rPr lang="en-US" sz="1600" i="1" dirty="0" smtClean="0"/>
              <a:t>SOM Budget vs Actuals Report”</a:t>
            </a:r>
          </a:p>
          <a:p>
            <a:pPr marL="342900" indent="-342900">
              <a:buAutoNum type="arabicPeriod"/>
            </a:pPr>
            <a:r>
              <a:rPr lang="en-US" b="1" dirty="0" smtClean="0"/>
              <a:t>FP Income Statement</a:t>
            </a:r>
            <a:r>
              <a:rPr lang="en-US" dirty="0" smtClean="0"/>
              <a:t>: </a:t>
            </a:r>
            <a:r>
              <a:rPr lang="en-US" sz="1600" dirty="0" smtClean="0"/>
              <a:t>mirrors the account rollup in our SAS “</a:t>
            </a:r>
            <a:r>
              <a:rPr lang="en-US" sz="1600" i="1" dirty="0" smtClean="0"/>
              <a:t>UNCFP Budget vs. Actuals Income Statement”</a:t>
            </a:r>
            <a:endParaRPr lang="en-US" i="1" dirty="0" smtClean="0"/>
          </a:p>
        </p:txBody>
      </p:sp>
      <p:sp>
        <p:nvSpPr>
          <p:cNvPr id="10" name="TextBox 9"/>
          <p:cNvSpPr txBox="1"/>
          <p:nvPr/>
        </p:nvSpPr>
        <p:spPr>
          <a:xfrm>
            <a:off x="304798" y="2781229"/>
            <a:ext cx="6411885" cy="1200329"/>
          </a:xfrm>
          <a:prstGeom prst="rect">
            <a:avLst/>
          </a:prstGeom>
          <a:noFill/>
        </p:spPr>
        <p:txBody>
          <a:bodyPr wrap="square" rtlCol="0">
            <a:spAutoFit/>
          </a:bodyPr>
          <a:lstStyle/>
          <a:p>
            <a:r>
              <a:rPr lang="en-US" dirty="0" smtClean="0"/>
              <a:t>From the OB home page, click the “Report” tab.  A new window will appear.  Select either the “</a:t>
            </a:r>
            <a:r>
              <a:rPr lang="en-US" i="1" dirty="0" smtClean="0"/>
              <a:t>UNCFP Income Statement</a:t>
            </a:r>
            <a:r>
              <a:rPr lang="en-US" dirty="0" smtClean="0"/>
              <a:t>” or “</a:t>
            </a:r>
            <a:r>
              <a:rPr lang="en-US" i="1" dirty="0" smtClean="0"/>
              <a:t>SOM Income Statement</a:t>
            </a:r>
            <a:r>
              <a:rPr lang="en-US" dirty="0" smtClean="0"/>
              <a:t>” depending on the entity you are viewing.</a:t>
            </a:r>
          </a:p>
        </p:txBody>
      </p:sp>
      <p:pic>
        <p:nvPicPr>
          <p:cNvPr id="7" name="Picture 6"/>
          <p:cNvPicPr>
            <a:picLocks noChangeAspect="1"/>
          </p:cNvPicPr>
          <p:nvPr/>
        </p:nvPicPr>
        <p:blipFill>
          <a:blip r:embed="rId8"/>
          <a:stretch>
            <a:fillRect/>
          </a:stretch>
        </p:blipFill>
        <p:spPr>
          <a:xfrm>
            <a:off x="7107381" y="2480180"/>
            <a:ext cx="4231178" cy="3902253"/>
          </a:xfrm>
          <a:prstGeom prst="rect">
            <a:avLst/>
          </a:prstGeom>
        </p:spPr>
      </p:pic>
    </p:spTree>
    <p:extLst>
      <p:ext uri="{BB962C8B-B14F-4D97-AF65-F5344CB8AC3E}">
        <p14:creationId xmlns:p14="http://schemas.microsoft.com/office/powerpoint/2010/main" val="4108070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24051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89" name="think-cell Slide" r:id="rId6" imgW="331" imgH="333" progId="TCLayout.ActiveDocument.1">
                  <p:embed/>
                </p:oleObj>
              </mc:Choice>
              <mc:Fallback>
                <p:oleObj name="think-cell Slide" r:id="rId6" imgW="331" imgH="333"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smtClean="0"/>
              <a:t>UNCFP &amp; </a:t>
            </a:r>
            <a:r>
              <a:rPr lang="en-US" dirty="0"/>
              <a:t>SOM Income Statement </a:t>
            </a:r>
            <a:r>
              <a:rPr lang="en-US" dirty="0" smtClean="0"/>
              <a:t>Overview, cont. </a:t>
            </a:r>
            <a:endParaRPr lang="en-US" dirty="0"/>
          </a:p>
        </p:txBody>
      </p:sp>
      <p:sp>
        <p:nvSpPr>
          <p:cNvPr id="6" name="TextBox 5"/>
          <p:cNvSpPr txBox="1"/>
          <p:nvPr/>
        </p:nvSpPr>
        <p:spPr>
          <a:xfrm>
            <a:off x="304798" y="1279851"/>
            <a:ext cx="11599027" cy="923330"/>
          </a:xfrm>
          <a:prstGeom prst="rect">
            <a:avLst/>
          </a:prstGeom>
          <a:noFill/>
        </p:spPr>
        <p:txBody>
          <a:bodyPr wrap="square" rtlCol="0">
            <a:spAutoFit/>
          </a:bodyPr>
          <a:lstStyle/>
          <a:p>
            <a:r>
              <a:rPr lang="en-US" dirty="0" smtClean="0"/>
              <a:t>Select the SOM or UNCFP Income Statement reports depending on the entity originally selected to review.  For example, I selected to view the SOM-State HA entity, so the report selection I made was for the SOM Income Statement.</a:t>
            </a:r>
          </a:p>
        </p:txBody>
      </p:sp>
      <p:pic>
        <p:nvPicPr>
          <p:cNvPr id="9" name="Picture 8"/>
          <p:cNvPicPr>
            <a:picLocks noChangeAspect="1"/>
          </p:cNvPicPr>
          <p:nvPr/>
        </p:nvPicPr>
        <p:blipFill>
          <a:blip r:embed="rId8"/>
          <a:stretch>
            <a:fillRect/>
          </a:stretch>
        </p:blipFill>
        <p:spPr>
          <a:xfrm>
            <a:off x="305115" y="2976265"/>
            <a:ext cx="3144667" cy="2900206"/>
          </a:xfrm>
          <a:prstGeom prst="rect">
            <a:avLst/>
          </a:prstGeom>
        </p:spPr>
      </p:pic>
      <p:pic>
        <p:nvPicPr>
          <p:cNvPr id="4104" name="Picture 8" descr="C:\Users\lsolana\AppData\Local\Temp\SNAGHTML8caef8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2618" y="2203181"/>
            <a:ext cx="7456516" cy="4034092"/>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3574473" y="4218068"/>
            <a:ext cx="748145" cy="270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72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803891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28" name="think-cell Slide" r:id="rId6" imgW="331" imgH="333" progId="TCLayout.ActiveDocument.1">
                  <p:embed/>
                </p:oleObj>
              </mc:Choice>
              <mc:Fallback>
                <p:oleObj name="think-cell Slide" r:id="rId6" imgW="331" imgH="333"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smtClean="0"/>
              <a:t>Navigating within Operating Budgeting for a Given Entity </a:t>
            </a:r>
            <a:endParaRPr lang="en-US" dirty="0"/>
          </a:p>
        </p:txBody>
      </p:sp>
    </p:spTree>
    <p:extLst>
      <p:ext uri="{BB962C8B-B14F-4D97-AF65-F5344CB8AC3E}">
        <p14:creationId xmlns:p14="http://schemas.microsoft.com/office/powerpoint/2010/main" val="922888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837480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0" name="think-cell Slide" r:id="rId6" imgW="395" imgH="392" progId="TCLayout.ActiveDocument.1">
                  <p:embed/>
                </p:oleObj>
              </mc:Choice>
              <mc:Fallback>
                <p:oleObj name="think-cell Slide" r:id="rId6" imgW="395" imgH="392"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2751513" y="1271058"/>
            <a:ext cx="9218812" cy="4811943"/>
          </a:xfrm>
        </p:spPr>
        <p:txBody>
          <a:bodyPr>
            <a:normAutofit fontScale="77500" lnSpcReduction="20000"/>
          </a:bodyPr>
          <a:lstStyle/>
          <a:p>
            <a:pPr marL="457200" indent="-457200">
              <a:buFont typeface="+mj-lt"/>
              <a:buAutoNum type="arabicPeriod"/>
            </a:pPr>
            <a:r>
              <a:rPr lang="en-US" sz="2300" dirty="0" smtClean="0">
                <a:solidFill>
                  <a:schemeClr val="bg1">
                    <a:lumMod val="50000"/>
                  </a:schemeClr>
                </a:solidFill>
              </a:rPr>
              <a:t>Shows the Income Statement and other reports used by </a:t>
            </a:r>
            <a:r>
              <a:rPr lang="en-US" sz="2300" dirty="0">
                <a:solidFill>
                  <a:schemeClr val="bg1">
                    <a:lumMod val="50000"/>
                  </a:schemeClr>
                </a:solidFill>
              </a:rPr>
              <a:t>the </a:t>
            </a:r>
            <a:r>
              <a:rPr lang="en-US" sz="2300" dirty="0" smtClean="0">
                <a:solidFill>
                  <a:schemeClr val="bg1">
                    <a:lumMod val="50000"/>
                  </a:schemeClr>
                </a:solidFill>
              </a:rPr>
              <a:t>HCS</a:t>
            </a:r>
          </a:p>
          <a:p>
            <a:pPr marL="457200" indent="-457200">
              <a:buFont typeface="+mj-lt"/>
              <a:buAutoNum type="arabicPeriod"/>
            </a:pPr>
            <a:r>
              <a:rPr lang="en-US" sz="2300" dirty="0">
                <a:solidFill>
                  <a:schemeClr val="bg1">
                    <a:lumMod val="50000"/>
                  </a:schemeClr>
                </a:solidFill>
              </a:rPr>
              <a:t>S</a:t>
            </a:r>
            <a:r>
              <a:rPr lang="en-US" sz="2300" dirty="0" smtClean="0">
                <a:solidFill>
                  <a:schemeClr val="bg1">
                    <a:lumMod val="50000"/>
                  </a:schemeClr>
                </a:solidFill>
              </a:rPr>
              <a:t>hows the projection methods applied to the different sections within the workbooks</a:t>
            </a:r>
          </a:p>
          <a:p>
            <a:pPr marL="457200" indent="-457200">
              <a:buFont typeface="+mj-lt"/>
              <a:buAutoNum type="arabicPeriod"/>
            </a:pPr>
            <a:r>
              <a:rPr lang="en-US" sz="2300" dirty="0" smtClean="0">
                <a:solidFill>
                  <a:schemeClr val="bg1">
                    <a:lumMod val="50000"/>
                  </a:schemeClr>
                </a:solidFill>
              </a:rPr>
              <a:t>Forecast volumes which drives revenue and expense</a:t>
            </a:r>
          </a:p>
          <a:p>
            <a:pPr marL="457200" indent="-457200">
              <a:buFont typeface="+mj-lt"/>
              <a:buAutoNum type="arabicPeriod"/>
            </a:pPr>
            <a:r>
              <a:rPr lang="en-US" sz="2300" dirty="0" smtClean="0">
                <a:solidFill>
                  <a:srgbClr val="FF9933"/>
                </a:solidFill>
              </a:rPr>
              <a:t>Where you will enter your revenue/budget for a given entity</a:t>
            </a:r>
          </a:p>
          <a:p>
            <a:pPr marL="457200" indent="-457200">
              <a:buFont typeface="+mj-lt"/>
              <a:buAutoNum type="arabicPeriod"/>
            </a:pPr>
            <a:r>
              <a:rPr lang="en-US" sz="2300" dirty="0" smtClean="0">
                <a:solidFill>
                  <a:srgbClr val="FF9933"/>
                </a:solidFill>
              </a:rPr>
              <a:t>Where adjustments can be made to FTE for employees you fund from a given entity </a:t>
            </a:r>
          </a:p>
          <a:p>
            <a:pPr lvl="1"/>
            <a:r>
              <a:rPr lang="en-US" i="1" dirty="0" smtClean="0">
                <a:solidFill>
                  <a:srgbClr val="FF9933"/>
                </a:solidFill>
              </a:rPr>
              <a:t>I.E.  if Research Assistant Randy is moving from .5 to .75 FTE, input this adjustment here</a:t>
            </a:r>
          </a:p>
          <a:p>
            <a:pPr marL="457200" indent="-457200">
              <a:buFont typeface="+mj-lt"/>
              <a:buAutoNum type="arabicPeriod"/>
            </a:pPr>
            <a:r>
              <a:rPr lang="en-US" sz="2300" dirty="0" smtClean="0">
                <a:solidFill>
                  <a:srgbClr val="FF9933"/>
                </a:solidFill>
              </a:rPr>
              <a:t>Where adjustments can be made to the overall wage for a given employee group.  We are using the “</a:t>
            </a:r>
            <a:r>
              <a:rPr lang="en-US" sz="2300" i="1" dirty="0" smtClean="0">
                <a:solidFill>
                  <a:srgbClr val="FF9933"/>
                </a:solidFill>
              </a:rPr>
              <a:t>Salaries by Pay Type</a:t>
            </a:r>
            <a:r>
              <a:rPr lang="en-US" sz="2300" dirty="0" smtClean="0">
                <a:solidFill>
                  <a:srgbClr val="FF9933"/>
                </a:solidFill>
              </a:rPr>
              <a:t>” sub-tab</a:t>
            </a:r>
            <a:endParaRPr lang="en-US" sz="2300" i="1" dirty="0">
              <a:solidFill>
                <a:srgbClr val="FF9933"/>
              </a:solidFill>
            </a:endParaRPr>
          </a:p>
          <a:p>
            <a:pPr lvl="1"/>
            <a:r>
              <a:rPr lang="en-US" i="1" dirty="0" smtClean="0">
                <a:solidFill>
                  <a:srgbClr val="FF9933"/>
                </a:solidFill>
              </a:rPr>
              <a:t>I.E. if Admin Ann is getting a $5,000 increase on a given entity, input the amount here</a:t>
            </a:r>
          </a:p>
          <a:p>
            <a:pPr marL="457200" indent="-457200">
              <a:buFont typeface="+mj-lt"/>
              <a:buAutoNum type="arabicPeriod"/>
            </a:pPr>
            <a:r>
              <a:rPr lang="en-US" sz="2300" dirty="0" smtClean="0">
                <a:solidFill>
                  <a:schemeClr val="bg1">
                    <a:lumMod val="50000"/>
                  </a:schemeClr>
                </a:solidFill>
              </a:rPr>
              <a:t>Shows a consolidated total salary expense in multiple ways</a:t>
            </a:r>
          </a:p>
          <a:p>
            <a:pPr marL="457200" indent="-457200">
              <a:buFont typeface="+mj-lt"/>
              <a:buAutoNum type="arabicPeriod"/>
            </a:pPr>
            <a:r>
              <a:rPr lang="en-US" sz="2300" dirty="0" smtClean="0">
                <a:solidFill>
                  <a:srgbClr val="FF9933"/>
                </a:solidFill>
              </a:rPr>
              <a:t>Where adjustments to benefits can be made</a:t>
            </a:r>
          </a:p>
          <a:p>
            <a:pPr marL="457200" indent="-457200">
              <a:buFont typeface="+mj-lt"/>
              <a:buAutoNum type="arabicPeriod"/>
            </a:pPr>
            <a:r>
              <a:rPr lang="en-US" sz="2300" dirty="0" smtClean="0">
                <a:solidFill>
                  <a:srgbClr val="FF9933"/>
                </a:solidFill>
              </a:rPr>
              <a:t>Where adjustments can be made to non-personnel line items</a:t>
            </a:r>
          </a:p>
          <a:p>
            <a:pPr marL="457200" indent="-457200">
              <a:buFont typeface="+mj-lt"/>
              <a:buAutoNum type="arabicPeriod"/>
            </a:pPr>
            <a:r>
              <a:rPr lang="en-US" sz="2300" dirty="0">
                <a:solidFill>
                  <a:schemeClr val="bg1">
                    <a:lumMod val="50000"/>
                  </a:schemeClr>
                </a:solidFill>
              </a:rPr>
              <a:t>L</a:t>
            </a:r>
            <a:r>
              <a:rPr lang="en-US" sz="2300" dirty="0" smtClean="0">
                <a:solidFill>
                  <a:schemeClr val="bg1">
                    <a:lumMod val="50000"/>
                  </a:schemeClr>
                </a:solidFill>
              </a:rPr>
              <a:t>ays out the different spread options used in the budget</a:t>
            </a:r>
          </a:p>
          <a:p>
            <a:pPr marL="457200" indent="-457200">
              <a:buFont typeface="+mj-lt"/>
              <a:buAutoNum type="arabicPeriod"/>
            </a:pPr>
            <a:r>
              <a:rPr lang="en-US" sz="2300" dirty="0" smtClean="0">
                <a:solidFill>
                  <a:schemeClr val="bg1">
                    <a:lumMod val="50000"/>
                  </a:schemeClr>
                </a:solidFill>
              </a:rPr>
              <a:t>To be used as a “scratch pad” if needed or wanted</a:t>
            </a:r>
            <a:endParaRPr lang="en-US" sz="2300" dirty="0">
              <a:solidFill>
                <a:schemeClr val="bg1">
                  <a:lumMod val="50000"/>
                </a:schemeClr>
              </a:solidFill>
            </a:endParaRPr>
          </a:p>
        </p:txBody>
      </p:sp>
      <p:sp>
        <p:nvSpPr>
          <p:cNvPr id="4" name="Title 3"/>
          <p:cNvSpPr>
            <a:spLocks noGrp="1"/>
          </p:cNvSpPr>
          <p:nvPr>
            <p:ph type="title"/>
          </p:nvPr>
        </p:nvSpPr>
        <p:spPr/>
        <p:txBody>
          <a:bodyPr/>
          <a:lstStyle/>
          <a:p>
            <a:r>
              <a:rPr lang="en-US" dirty="0" smtClean="0"/>
              <a:t>Tab Overview – </a:t>
            </a:r>
            <a:r>
              <a:rPr lang="en-US" b="0" dirty="0" smtClean="0"/>
              <a:t>UNCFP &amp; SOM entities (your department ID)</a:t>
            </a:r>
            <a:endParaRPr lang="en-US" b="0" dirty="0">
              <a:solidFill>
                <a:srgbClr val="FF0000"/>
              </a:solidFill>
            </a:endParaRPr>
          </a:p>
        </p:txBody>
      </p:sp>
      <p:sp>
        <p:nvSpPr>
          <p:cNvPr id="2" name="TextBox 1"/>
          <p:cNvSpPr txBox="1"/>
          <p:nvPr/>
        </p:nvSpPr>
        <p:spPr>
          <a:xfrm>
            <a:off x="4073236" y="6083002"/>
            <a:ext cx="8021780" cy="307777"/>
          </a:xfrm>
          <a:prstGeom prst="rect">
            <a:avLst/>
          </a:prstGeom>
          <a:noFill/>
        </p:spPr>
        <p:txBody>
          <a:bodyPr wrap="square" rtlCol="0">
            <a:spAutoFit/>
          </a:bodyPr>
          <a:lstStyle/>
          <a:p>
            <a:r>
              <a:rPr lang="en-US" sz="1400" b="1" dirty="0" smtClean="0">
                <a:solidFill>
                  <a:schemeClr val="bg1">
                    <a:lumMod val="50000"/>
                  </a:schemeClr>
                </a:solidFill>
              </a:rPr>
              <a:t>ADMIN/REVIEW ONLY			</a:t>
            </a:r>
            <a:r>
              <a:rPr lang="en-US" sz="1400" b="1" dirty="0" smtClean="0">
                <a:solidFill>
                  <a:srgbClr val="FF9933"/>
                </a:solidFill>
              </a:rPr>
              <a:t>INPUT IS REQUIRED BY DEPARTMENT</a:t>
            </a:r>
            <a:endParaRPr lang="en-US" sz="1400" b="1" dirty="0">
              <a:solidFill>
                <a:srgbClr val="FF9933"/>
              </a:solidFill>
            </a:endParaRPr>
          </a:p>
        </p:txBody>
      </p:sp>
      <p:pic>
        <p:nvPicPr>
          <p:cNvPr id="15386" name="Picture 26" descr="C:\Users\lsolana\AppData\Local\Temp\SNAGHTML1e8223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513" y="1209818"/>
            <a:ext cx="2529436" cy="510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424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560111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03" name="think-cell Slide" r:id="rId6" imgW="395" imgH="392" progId="TCLayout.ActiveDocument.1">
                  <p:embed/>
                </p:oleObj>
              </mc:Choice>
              <mc:Fallback>
                <p:oleObj name="think-cell Slide" r:id="rId6" imgW="395" imgH="392"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175471" y="1271059"/>
            <a:ext cx="9077498" cy="4664228"/>
          </a:xfrm>
        </p:spPr>
        <p:txBody>
          <a:bodyPr>
            <a:normAutofit fontScale="70000" lnSpcReduction="20000"/>
          </a:bodyPr>
          <a:lstStyle/>
          <a:p>
            <a:pPr marL="457200" indent="-457200">
              <a:buFont typeface="+mj-lt"/>
              <a:buAutoNum type="arabicPeriod"/>
            </a:pPr>
            <a:r>
              <a:rPr lang="en-US" dirty="0" smtClean="0">
                <a:solidFill>
                  <a:schemeClr val="bg1">
                    <a:lumMod val="50000"/>
                  </a:schemeClr>
                </a:solidFill>
              </a:rPr>
              <a:t>Shows the Income Statement and other reports used by the HCS</a:t>
            </a:r>
          </a:p>
          <a:p>
            <a:pPr marL="457200" indent="-457200">
              <a:buFont typeface="+mj-lt"/>
              <a:buAutoNum type="arabicPeriod"/>
            </a:pPr>
            <a:r>
              <a:rPr lang="en-US" dirty="0" smtClean="0">
                <a:solidFill>
                  <a:schemeClr val="bg1">
                    <a:lumMod val="50000"/>
                  </a:schemeClr>
                </a:solidFill>
              </a:rPr>
              <a:t>Shows the projection methods applied to the different sections within the workbooks</a:t>
            </a:r>
          </a:p>
          <a:p>
            <a:pPr marL="457200" indent="-457200">
              <a:buFont typeface="+mj-lt"/>
              <a:buAutoNum type="arabicPeriod"/>
            </a:pPr>
            <a:r>
              <a:rPr lang="en-US" dirty="0" smtClean="0">
                <a:solidFill>
                  <a:schemeClr val="bg1">
                    <a:lumMod val="50000"/>
                  </a:schemeClr>
                </a:solidFill>
              </a:rPr>
              <a:t>Shows the historical, projected, and budgeted charge units, rate, and dollars</a:t>
            </a:r>
          </a:p>
          <a:p>
            <a:pPr marL="457200" indent="-457200">
              <a:buFont typeface="+mj-lt"/>
              <a:buAutoNum type="arabicPeriod"/>
            </a:pPr>
            <a:r>
              <a:rPr lang="en-US" dirty="0" smtClean="0">
                <a:solidFill>
                  <a:schemeClr val="bg1">
                    <a:lumMod val="50000"/>
                  </a:schemeClr>
                </a:solidFill>
              </a:rPr>
              <a:t>Forecast volumes which drives revenue and expense</a:t>
            </a:r>
          </a:p>
          <a:p>
            <a:pPr marL="457200" indent="-457200">
              <a:buFont typeface="+mj-lt"/>
              <a:buAutoNum type="arabicPeriod"/>
            </a:pPr>
            <a:r>
              <a:rPr lang="en-US" dirty="0" smtClean="0">
                <a:solidFill>
                  <a:srgbClr val="FF9933"/>
                </a:solidFill>
              </a:rPr>
              <a:t>Where revenue by bill area by Provider will be entered (</a:t>
            </a:r>
            <a:r>
              <a:rPr lang="en-US" dirty="0" err="1" smtClean="0">
                <a:solidFill>
                  <a:srgbClr val="FF9933"/>
                </a:solidFill>
              </a:rPr>
              <a:t>wRVUs</a:t>
            </a:r>
            <a:r>
              <a:rPr lang="en-US" dirty="0" smtClean="0">
                <a:solidFill>
                  <a:srgbClr val="FF9933"/>
                </a:solidFill>
              </a:rPr>
              <a:t>/ASA)</a:t>
            </a:r>
          </a:p>
          <a:p>
            <a:pPr marL="457200" indent="-457200">
              <a:buFont typeface="+mj-lt"/>
              <a:buAutoNum type="arabicPeriod"/>
            </a:pPr>
            <a:r>
              <a:rPr lang="en-US" dirty="0" smtClean="0">
                <a:solidFill>
                  <a:schemeClr val="bg1">
                    <a:lumMod val="50000"/>
                  </a:schemeClr>
                </a:solidFill>
              </a:rPr>
              <a:t>Not applicable</a:t>
            </a:r>
            <a:endParaRPr lang="en-US" i="1" dirty="0" smtClean="0">
              <a:solidFill>
                <a:schemeClr val="bg1">
                  <a:lumMod val="50000"/>
                </a:schemeClr>
              </a:solidFill>
            </a:endParaRPr>
          </a:p>
          <a:p>
            <a:pPr marL="457200" indent="-457200">
              <a:buFont typeface="+mj-lt"/>
              <a:buAutoNum type="arabicPeriod"/>
            </a:pPr>
            <a:r>
              <a:rPr lang="en-US" dirty="0" smtClean="0">
                <a:solidFill>
                  <a:srgbClr val="7784FD"/>
                </a:solidFill>
              </a:rPr>
              <a:t>Calculates </a:t>
            </a:r>
            <a:r>
              <a:rPr lang="en-US" dirty="0">
                <a:solidFill>
                  <a:srgbClr val="7784FD"/>
                </a:solidFill>
              </a:rPr>
              <a:t>revenue by patient class, separated into GL accounts, based on the patient class statistic volumes and the dollars per </a:t>
            </a:r>
            <a:r>
              <a:rPr lang="en-US" dirty="0" smtClean="0">
                <a:solidFill>
                  <a:srgbClr val="7784FD"/>
                </a:solidFill>
              </a:rPr>
              <a:t>unit</a:t>
            </a:r>
          </a:p>
          <a:p>
            <a:pPr marL="457200" indent="-457200">
              <a:buFont typeface="+mj-lt"/>
              <a:buAutoNum type="arabicPeriod"/>
            </a:pPr>
            <a:r>
              <a:rPr lang="en-US" dirty="0" smtClean="0">
                <a:solidFill>
                  <a:srgbClr val="7784FD"/>
                </a:solidFill>
              </a:rPr>
              <a:t>Forecasts </a:t>
            </a:r>
            <a:r>
              <a:rPr lang="en-US" dirty="0">
                <a:solidFill>
                  <a:srgbClr val="7784FD"/>
                </a:solidFill>
              </a:rPr>
              <a:t>the total deductions that the model applies to the gross charges </a:t>
            </a:r>
            <a:r>
              <a:rPr lang="en-US" dirty="0" smtClean="0">
                <a:solidFill>
                  <a:srgbClr val="7784FD"/>
                </a:solidFill>
              </a:rPr>
              <a:t>total</a:t>
            </a:r>
          </a:p>
          <a:p>
            <a:pPr marL="457200" indent="-457200">
              <a:buFont typeface="+mj-lt"/>
              <a:buAutoNum type="arabicPeriod"/>
            </a:pPr>
            <a:r>
              <a:rPr lang="en-US" dirty="0" smtClean="0">
                <a:solidFill>
                  <a:schemeClr val="bg1">
                    <a:lumMod val="50000"/>
                  </a:schemeClr>
                </a:solidFill>
              </a:rPr>
              <a:t>Not applicable </a:t>
            </a:r>
          </a:p>
          <a:p>
            <a:pPr marL="457200" indent="-457200">
              <a:buFont typeface="+mj-lt"/>
              <a:buAutoNum type="arabicPeriod"/>
            </a:pPr>
            <a:r>
              <a:rPr lang="en-US" dirty="0" smtClean="0">
                <a:solidFill>
                  <a:schemeClr val="bg1">
                    <a:lumMod val="50000"/>
                  </a:schemeClr>
                </a:solidFill>
              </a:rPr>
              <a:t>Not applicable</a:t>
            </a:r>
          </a:p>
          <a:p>
            <a:pPr marL="457200" indent="-457200">
              <a:buFont typeface="+mj-lt"/>
              <a:buAutoNum type="arabicPeriod"/>
            </a:pPr>
            <a:r>
              <a:rPr lang="en-US" dirty="0" smtClean="0">
                <a:solidFill>
                  <a:schemeClr val="bg1">
                    <a:lumMod val="50000"/>
                  </a:schemeClr>
                </a:solidFill>
              </a:rPr>
              <a:t>Not applicable</a:t>
            </a:r>
          </a:p>
          <a:p>
            <a:pPr marL="457200" indent="-457200">
              <a:buFont typeface="+mj-lt"/>
              <a:buAutoNum type="arabicPeriod"/>
            </a:pPr>
            <a:r>
              <a:rPr lang="en-US" dirty="0">
                <a:solidFill>
                  <a:schemeClr val="bg1">
                    <a:lumMod val="50000"/>
                  </a:schemeClr>
                </a:solidFill>
              </a:rPr>
              <a:t>L</a:t>
            </a:r>
            <a:r>
              <a:rPr lang="en-US" dirty="0" smtClean="0">
                <a:solidFill>
                  <a:schemeClr val="bg1">
                    <a:lumMod val="50000"/>
                  </a:schemeClr>
                </a:solidFill>
              </a:rPr>
              <a:t>ays out the different spread options used in the budget</a:t>
            </a:r>
          </a:p>
          <a:p>
            <a:pPr marL="457200" indent="-457200">
              <a:buFont typeface="+mj-lt"/>
              <a:buAutoNum type="arabicPeriod"/>
            </a:pPr>
            <a:r>
              <a:rPr lang="en-US" dirty="0" smtClean="0">
                <a:solidFill>
                  <a:schemeClr val="bg1">
                    <a:lumMod val="50000"/>
                  </a:schemeClr>
                </a:solidFill>
              </a:rPr>
              <a:t>To be used as a “scratch pad” if needed or wanted</a:t>
            </a:r>
          </a:p>
          <a:p>
            <a:pPr marL="457200" indent="-457200">
              <a:buFont typeface="+mj-lt"/>
              <a:buAutoNum type="arabicPeriod"/>
            </a:pPr>
            <a:endParaRPr lang="en-US" dirty="0">
              <a:solidFill>
                <a:schemeClr val="bg1">
                  <a:lumMod val="50000"/>
                </a:schemeClr>
              </a:solidFill>
            </a:endParaRPr>
          </a:p>
        </p:txBody>
      </p:sp>
      <p:sp>
        <p:nvSpPr>
          <p:cNvPr id="4" name="Title 3"/>
          <p:cNvSpPr>
            <a:spLocks noGrp="1"/>
          </p:cNvSpPr>
          <p:nvPr>
            <p:ph type="title"/>
          </p:nvPr>
        </p:nvSpPr>
        <p:spPr>
          <a:xfrm>
            <a:off x="238296" y="86664"/>
            <a:ext cx="10260677" cy="1005840"/>
          </a:xfrm>
        </p:spPr>
        <p:txBody>
          <a:bodyPr/>
          <a:lstStyle/>
          <a:p>
            <a:r>
              <a:rPr lang="en-US" dirty="0" smtClean="0"/>
              <a:t>Tab Overview – </a:t>
            </a:r>
            <a:r>
              <a:rPr lang="en-US" b="0" dirty="0"/>
              <a:t>UNCFP Revenue (</a:t>
            </a:r>
            <a:r>
              <a:rPr lang="en-US" b="0" dirty="0" smtClean="0"/>
              <a:t>4106XX, EPIC clinical revenue)</a:t>
            </a:r>
            <a:endParaRPr lang="en-US" b="0" dirty="0">
              <a:solidFill>
                <a:srgbClr val="FF0000"/>
              </a:solidFill>
            </a:endParaRPr>
          </a:p>
        </p:txBody>
      </p:sp>
      <p:sp>
        <p:nvSpPr>
          <p:cNvPr id="2" name="TextBox 1"/>
          <p:cNvSpPr txBox="1"/>
          <p:nvPr/>
        </p:nvSpPr>
        <p:spPr>
          <a:xfrm>
            <a:off x="3350033" y="6083002"/>
            <a:ext cx="8877992" cy="307777"/>
          </a:xfrm>
          <a:prstGeom prst="rect">
            <a:avLst/>
          </a:prstGeom>
          <a:noFill/>
        </p:spPr>
        <p:txBody>
          <a:bodyPr wrap="square" rtlCol="0">
            <a:spAutoFit/>
          </a:bodyPr>
          <a:lstStyle/>
          <a:p>
            <a:r>
              <a:rPr lang="en-US" sz="1400" b="1" dirty="0" smtClean="0">
                <a:solidFill>
                  <a:schemeClr val="bg1">
                    <a:lumMod val="50000"/>
                  </a:schemeClr>
                </a:solidFill>
              </a:rPr>
              <a:t>NOT USED IN 4106XX IDs		</a:t>
            </a:r>
            <a:r>
              <a:rPr lang="en-US" sz="1400" b="1" dirty="0" smtClean="0">
                <a:solidFill>
                  <a:srgbClr val="7784FD"/>
                </a:solidFill>
              </a:rPr>
              <a:t>REVIEWED BUT NOT USED</a:t>
            </a:r>
            <a:r>
              <a:rPr lang="en-US" sz="1400" b="1" dirty="0" smtClean="0">
                <a:solidFill>
                  <a:srgbClr val="0070C0"/>
                </a:solidFill>
              </a:rPr>
              <a:t>	</a:t>
            </a:r>
            <a:r>
              <a:rPr lang="en-US" sz="1400" b="1" dirty="0" smtClean="0">
                <a:solidFill>
                  <a:schemeClr val="bg1">
                    <a:lumMod val="50000"/>
                  </a:schemeClr>
                </a:solidFill>
              </a:rPr>
              <a:t>	</a:t>
            </a:r>
            <a:r>
              <a:rPr lang="en-US" sz="1400" b="1" dirty="0" smtClean="0">
                <a:solidFill>
                  <a:srgbClr val="FF9933"/>
                </a:solidFill>
              </a:rPr>
              <a:t>INPUT IS REQUIRED BY DEPARTMENT</a:t>
            </a:r>
            <a:endParaRPr lang="en-US" sz="1400" b="1" dirty="0">
              <a:solidFill>
                <a:srgbClr val="FF9933"/>
              </a:solidFill>
            </a:endParaRPr>
          </a:p>
        </p:txBody>
      </p:sp>
      <p:pic>
        <p:nvPicPr>
          <p:cNvPr id="26630" name="Picture 6" descr="C:\Users\lsolana\AppData\Local\Temp\SNAGHTML1e8df5c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263" y="1177579"/>
            <a:ext cx="2928446" cy="513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37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653580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19"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3" name="Title 2"/>
          <p:cNvSpPr>
            <a:spLocks noGrp="1"/>
          </p:cNvSpPr>
          <p:nvPr>
            <p:ph type="title"/>
          </p:nvPr>
        </p:nvSpPr>
        <p:spPr/>
        <p:txBody>
          <a:bodyPr/>
          <a:lstStyle/>
          <a:p>
            <a:r>
              <a:rPr lang="en-US" dirty="0" smtClean="0"/>
              <a:t>UNCFP Revenue Department ID </a:t>
            </a:r>
            <a:r>
              <a:rPr lang="en-US" dirty="0" smtClean="0"/>
              <a:t>Logic Example</a:t>
            </a:r>
            <a:r>
              <a:rPr lang="en-US" dirty="0" smtClean="0"/>
              <a:t>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13103006"/>
              </p:ext>
            </p:extLst>
          </p:nvPr>
        </p:nvGraphicFramePr>
        <p:xfrm>
          <a:off x="612398" y="1420348"/>
          <a:ext cx="4332755" cy="4701318"/>
        </p:xfrm>
        <a:graphic>
          <a:graphicData uri="http://schemas.openxmlformats.org/drawingml/2006/table">
            <a:tbl>
              <a:tblPr/>
              <a:tblGrid>
                <a:gridCol w="796828">
                  <a:extLst>
                    <a:ext uri="{9D8B030D-6E8A-4147-A177-3AD203B41FA5}">
                      <a16:colId xmlns:a16="http://schemas.microsoft.com/office/drawing/2014/main" val="1011864956"/>
                    </a:ext>
                  </a:extLst>
                </a:gridCol>
                <a:gridCol w="1112240">
                  <a:extLst>
                    <a:ext uri="{9D8B030D-6E8A-4147-A177-3AD203B41FA5}">
                      <a16:colId xmlns:a16="http://schemas.microsoft.com/office/drawing/2014/main" val="830451840"/>
                    </a:ext>
                  </a:extLst>
                </a:gridCol>
                <a:gridCol w="1311447">
                  <a:extLst>
                    <a:ext uri="{9D8B030D-6E8A-4147-A177-3AD203B41FA5}">
                      <a16:colId xmlns:a16="http://schemas.microsoft.com/office/drawing/2014/main" val="2718809171"/>
                    </a:ext>
                  </a:extLst>
                </a:gridCol>
                <a:gridCol w="1112240">
                  <a:extLst>
                    <a:ext uri="{9D8B030D-6E8A-4147-A177-3AD203B41FA5}">
                      <a16:colId xmlns:a16="http://schemas.microsoft.com/office/drawing/2014/main" val="4154635087"/>
                    </a:ext>
                  </a:extLst>
                </a:gridCol>
              </a:tblGrid>
              <a:tr h="752674">
                <a:tc>
                  <a:txBody>
                    <a:bodyPr/>
                    <a:lstStyle/>
                    <a:p>
                      <a:pPr algn="ctr" fontAlgn="b"/>
                      <a:r>
                        <a:rPr lang="en-US" sz="1200" b="1" i="0" u="none" strike="noStrike" dirty="0" err="1">
                          <a:solidFill>
                            <a:srgbClr val="000000"/>
                          </a:solidFill>
                          <a:effectLst/>
                          <a:latin typeface="+mj-lt"/>
                        </a:rPr>
                        <a:t>Dept</a:t>
                      </a:r>
                      <a:endParaRPr lang="en-US" sz="1200" b="1" i="0" u="none" strike="noStrike" dirty="0">
                        <a:solidFill>
                          <a:srgbClr val="000000"/>
                        </a:solidFill>
                        <a:effectLst/>
                        <a:latin typeface="+mj-lt"/>
                      </a:endParaRPr>
                    </a:p>
                  </a:txBody>
                  <a:tcPr marL="9525" marR="9525" marT="9525" marB="0" anchor="b">
                    <a:lnL>
                      <a:noFill/>
                    </a:lnL>
                    <a:lnR>
                      <a:noFill/>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1" i="0" u="none" strike="noStrike" dirty="0">
                          <a:solidFill>
                            <a:srgbClr val="000000"/>
                          </a:solidFill>
                          <a:effectLst/>
                          <a:latin typeface="+mj-lt"/>
                        </a:rPr>
                        <a:t>Current GL </a:t>
                      </a:r>
                      <a:r>
                        <a:rPr lang="en-US" sz="1200" b="1" i="0" u="none" strike="noStrike" dirty="0" err="1">
                          <a:solidFill>
                            <a:srgbClr val="000000"/>
                          </a:solidFill>
                          <a:effectLst/>
                          <a:latin typeface="+mj-lt"/>
                        </a:rPr>
                        <a:t>Dept</a:t>
                      </a:r>
                      <a:r>
                        <a:rPr lang="en-US" sz="1200" b="1" i="0" u="none" strike="noStrike" dirty="0">
                          <a:solidFill>
                            <a:srgbClr val="000000"/>
                          </a:solidFill>
                          <a:effectLst/>
                          <a:latin typeface="+mj-lt"/>
                        </a:rPr>
                        <a:t> Mapping for EPIC </a:t>
                      </a:r>
                      <a:r>
                        <a:rPr lang="en-US" sz="1200" b="1" i="0" u="none" strike="noStrike" dirty="0" smtClean="0">
                          <a:solidFill>
                            <a:srgbClr val="000000"/>
                          </a:solidFill>
                          <a:effectLst/>
                          <a:latin typeface="+mj-lt"/>
                        </a:rPr>
                        <a:t>Revenue</a:t>
                      </a:r>
                      <a:endParaRPr lang="en-US" sz="1200" b="1" i="0" u="none" strike="noStrike" dirty="0">
                        <a:solidFill>
                          <a:srgbClr val="000000"/>
                        </a:solidFill>
                        <a:effectLst/>
                        <a:latin typeface="+mj-lt"/>
                      </a:endParaRPr>
                    </a:p>
                  </a:txBody>
                  <a:tcPr marL="9525" marR="9525" marT="9525" marB="0" anchor="b">
                    <a:lnL>
                      <a:noFill/>
                    </a:lnL>
                    <a:lnR>
                      <a:noFill/>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1" i="0" u="none" strike="noStrike">
                          <a:solidFill>
                            <a:srgbClr val="000000"/>
                          </a:solidFill>
                          <a:effectLst/>
                          <a:latin typeface="+mj-lt"/>
                        </a:rPr>
                        <a:t>Old GL Dept Mapping for EPIC Rev (Bill Area)</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1200" b="1" i="0" u="none" strike="noStrike">
                          <a:solidFill>
                            <a:srgbClr val="000000"/>
                          </a:solidFill>
                          <a:effectLst/>
                          <a:latin typeface="+mj-lt"/>
                        </a:rPr>
                        <a:t>STRATA Department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9844883"/>
                  </a:ext>
                </a:extLst>
              </a:tr>
              <a:tr h="231592">
                <a:tc>
                  <a:txBody>
                    <a:bodyPr/>
                    <a:lstStyle/>
                    <a:p>
                      <a:pPr algn="ctr" fontAlgn="b"/>
                      <a:r>
                        <a:rPr lang="en-US" sz="1200" b="1" i="0" u="none" strike="noStrike" dirty="0">
                          <a:solidFill>
                            <a:srgbClr val="000000"/>
                          </a:solidFill>
                          <a:effectLst/>
                          <a:latin typeface="+mj-lt"/>
                        </a:rPr>
                        <a:t>4136XX</a:t>
                      </a:r>
                    </a:p>
                  </a:txBody>
                  <a:tcPr marL="9525" marR="9525" marT="9525" marB="0" anchor="b">
                    <a:lnL>
                      <a:noFill/>
                    </a:lnL>
                    <a:lnR>
                      <a:noFill/>
                    </a:lnR>
                    <a:lnT w="6350" cap="flat" cmpd="sng" algn="ctr">
                      <a:solidFill>
                        <a:srgbClr val="9BC2E6"/>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mj-lt"/>
                        </a:rPr>
                        <a:t>410636</a:t>
                      </a:r>
                    </a:p>
                  </a:txBody>
                  <a:tcPr marL="9525" marR="9525" marT="9525" marB="0" anchor="b">
                    <a:lnL>
                      <a:noFill/>
                    </a:lnL>
                    <a:lnR>
                      <a:noFill/>
                    </a:lnR>
                    <a:lnT w="6350" cap="flat" cmpd="sng" algn="ctr">
                      <a:solidFill>
                        <a:srgbClr val="9BC2E6"/>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mj-lt"/>
                        </a:rPr>
                        <a:t>413602</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tcPr>
                </a:tc>
                <a:tc>
                  <a:txBody>
                    <a:bodyPr/>
                    <a:lstStyle/>
                    <a:p>
                      <a:pPr algn="ctr" fontAlgn="b"/>
                      <a:r>
                        <a:rPr lang="en-US" sz="1200" b="1" i="0" u="none" strike="noStrike">
                          <a:solidFill>
                            <a:srgbClr val="00B050"/>
                          </a:solidFill>
                          <a:effectLst/>
                          <a:latin typeface="+mj-lt"/>
                        </a:rPr>
                        <a:t>41063602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08686658"/>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mj-lt"/>
                        </a:rPr>
                        <a:t>413603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mj-lt"/>
                        </a:rPr>
                        <a:t>41063603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1120980"/>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mj-lt"/>
                        </a:rPr>
                        <a:t>413604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mj-lt"/>
                        </a:rPr>
                        <a:t>41063604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55042084"/>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mj-lt"/>
                        </a:rPr>
                        <a:t>413605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mj-lt"/>
                        </a:rPr>
                        <a:t>41063605A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1367835"/>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mj-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mj-lt"/>
                        </a:rPr>
                        <a:t>41063605B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1474450"/>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mj-lt"/>
                        </a:rPr>
                        <a:t>413606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mj-lt"/>
                        </a:rPr>
                        <a:t>41063606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37666837"/>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mj-lt"/>
                        </a:rPr>
                        <a:t>413607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mj-lt"/>
                        </a:rPr>
                        <a:t>41063607A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81479803"/>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mj-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mj-lt"/>
                        </a:rPr>
                        <a:t>41063607B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1388519"/>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mj-lt"/>
                        </a:rPr>
                        <a:t>413608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mj-lt"/>
                        </a:rPr>
                        <a:t>41063608A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09848254"/>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mj-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mj-lt"/>
                        </a:rPr>
                        <a:t>41063608B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7769402"/>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mj-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mj-lt"/>
                        </a:rPr>
                        <a:t>41063608C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2401860"/>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mj-lt"/>
                        </a:rPr>
                        <a:t>413609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mj-lt"/>
                        </a:rPr>
                        <a:t>41063609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75010445"/>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mj-lt"/>
                        </a:rPr>
                        <a:t>413613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mj-lt"/>
                        </a:rPr>
                        <a:t>41063613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6143540"/>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mj-lt"/>
                        </a:rPr>
                        <a:t>413621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mj-lt"/>
                        </a:rPr>
                        <a:t>41063621A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935995"/>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mj-lt"/>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mj-lt"/>
                        </a:rPr>
                        <a:t>41063621B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2614867"/>
                  </a:ext>
                </a:extLst>
              </a:tr>
              <a:tr h="23159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mj-lt"/>
                        </a:rPr>
                        <a:t>413623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mj-lt"/>
                        </a:rPr>
                        <a:t>41063623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3545036"/>
                  </a:ext>
                </a:extLst>
              </a:tr>
              <a:tr h="243172">
                <a:tc>
                  <a:txBody>
                    <a:bodyPr/>
                    <a:lstStyle/>
                    <a:p>
                      <a:pPr algn="l" fontAlgn="b"/>
                      <a:endParaRPr lang="en-US" sz="12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r>
                        <a:rPr lang="en-US" sz="1200" b="1" i="0" u="none" strike="noStrike" dirty="0">
                          <a:solidFill>
                            <a:srgbClr val="000000"/>
                          </a:solidFill>
                          <a:effectLst/>
                          <a:latin typeface="+mj-lt"/>
                        </a:rPr>
                        <a:t> </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a:solidFill>
                            <a:srgbClr val="000000"/>
                          </a:solidFill>
                          <a:effectLst/>
                          <a:latin typeface="+mj-lt"/>
                        </a:rPr>
                        <a:t>415016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dirty="0">
                          <a:solidFill>
                            <a:srgbClr val="000000"/>
                          </a:solidFill>
                          <a:effectLst/>
                          <a:latin typeface="+mj-lt"/>
                        </a:rPr>
                        <a:t>41065036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373773"/>
                  </a:ext>
                </a:extLst>
              </a:tr>
            </a:tbl>
          </a:graphicData>
        </a:graphic>
      </p:graphicFrame>
      <p:sp>
        <p:nvSpPr>
          <p:cNvPr id="8" name="Right Brace 7"/>
          <p:cNvSpPr/>
          <p:nvPr/>
        </p:nvSpPr>
        <p:spPr>
          <a:xfrm>
            <a:off x="5017744" y="2877954"/>
            <a:ext cx="495300" cy="510139"/>
          </a:xfrm>
          <a:prstGeom prst="rightBrace">
            <a:avLst/>
          </a:prstGeom>
        </p:spPr>
        <p:style>
          <a:lnRef idx="2">
            <a:schemeClr val="dk1"/>
          </a:lnRef>
          <a:fillRef idx="0">
            <a:schemeClr val="dk1"/>
          </a:fillRef>
          <a:effectRef idx="1">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9" name="TextBox 8"/>
          <p:cNvSpPr txBox="1"/>
          <p:nvPr/>
        </p:nvSpPr>
        <p:spPr>
          <a:xfrm>
            <a:off x="5669280" y="2565573"/>
            <a:ext cx="616743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 and "B" are used to further break out departments where </a:t>
            </a:r>
            <a:r>
              <a:rPr lang="en-US" dirty="0" smtClean="0"/>
              <a:t>Provider </a:t>
            </a:r>
            <a:r>
              <a:rPr lang="en-US" dirty="0"/>
              <a:t>count </a:t>
            </a:r>
            <a:r>
              <a:rPr lang="en-US" dirty="0" smtClean="0"/>
              <a:t>is &gt; </a:t>
            </a:r>
            <a:r>
              <a:rPr lang="en-US" dirty="0"/>
              <a:t>100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Break </a:t>
            </a:r>
            <a:r>
              <a:rPr lang="en-US" dirty="0" smtClean="0"/>
              <a:t>out is based on the Provider’s </a:t>
            </a:r>
            <a:r>
              <a:rPr lang="en-US" dirty="0"/>
              <a:t>last name </a:t>
            </a:r>
          </a:p>
        </p:txBody>
      </p:sp>
    </p:spTree>
    <p:extLst>
      <p:ext uri="{BB962C8B-B14F-4D97-AF65-F5344CB8AC3E}">
        <p14:creationId xmlns:p14="http://schemas.microsoft.com/office/powerpoint/2010/main" val="4035695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974197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23" name="think-cell Slide" r:id="rId6" imgW="331" imgH="333" progId="TCLayout.ActiveDocument.1">
                  <p:embed/>
                </p:oleObj>
              </mc:Choice>
              <mc:Fallback>
                <p:oleObj name="think-cell Slide" r:id="rId6" imgW="331" imgH="333"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normAutofit/>
          </a:bodyPr>
          <a:lstStyle/>
          <a:p>
            <a:r>
              <a:rPr lang="en-US" dirty="0"/>
              <a:t>Budget Year </a:t>
            </a:r>
            <a:r>
              <a:rPr lang="en-US" dirty="0" smtClean="0"/>
              <a:t>Structure</a:t>
            </a:r>
            <a:endParaRPr lang="en-US" dirty="0">
              <a:solidFill>
                <a:srgbClr val="FF0000"/>
              </a:solidFill>
            </a:endParaRPr>
          </a:p>
        </p:txBody>
      </p:sp>
      <p:sp>
        <p:nvSpPr>
          <p:cNvPr id="8" name="Line Callout 2 7"/>
          <p:cNvSpPr/>
          <p:nvPr/>
        </p:nvSpPr>
        <p:spPr>
          <a:xfrm>
            <a:off x="9825051" y="2094224"/>
            <a:ext cx="1371600" cy="685800"/>
          </a:xfrm>
          <a:prstGeom prst="borderCallout2">
            <a:avLst>
              <a:gd name="adj1" fmla="val 93670"/>
              <a:gd name="adj2" fmla="val 556"/>
              <a:gd name="adj3" fmla="val 90212"/>
              <a:gd name="adj4" fmla="val -609508"/>
              <a:gd name="adj5" fmla="val 42893"/>
              <a:gd name="adj6" fmla="val -608972"/>
            </a:avLst>
          </a:prstGeom>
          <a:solidFill>
            <a:schemeClr val="accent2"/>
          </a:solidFill>
          <a:ln w="38100">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Last Year </a:t>
            </a:r>
            <a:r>
              <a:rPr lang="en-US" sz="1050" dirty="0" err="1">
                <a:solidFill>
                  <a:schemeClr val="bg1"/>
                </a:solidFill>
              </a:rPr>
              <a:t>Historicals</a:t>
            </a:r>
            <a:endParaRPr lang="en-US" sz="1050" dirty="0">
              <a:solidFill>
                <a:schemeClr val="bg1"/>
              </a:solidFill>
            </a:endParaRPr>
          </a:p>
        </p:txBody>
      </p:sp>
      <p:sp>
        <p:nvSpPr>
          <p:cNvPr id="9" name="Line Callout 2 8"/>
          <p:cNvSpPr/>
          <p:nvPr/>
        </p:nvSpPr>
        <p:spPr>
          <a:xfrm>
            <a:off x="9825051" y="2811691"/>
            <a:ext cx="1371600" cy="685800"/>
          </a:xfrm>
          <a:prstGeom prst="borderCallout2">
            <a:avLst>
              <a:gd name="adj1" fmla="val 54306"/>
              <a:gd name="adj2" fmla="val -79"/>
              <a:gd name="adj3" fmla="val 52975"/>
              <a:gd name="adj4" fmla="val -531300"/>
              <a:gd name="adj5" fmla="val -56415"/>
              <a:gd name="adj6" fmla="val -531916"/>
            </a:avLst>
          </a:prstGeom>
          <a:solidFill>
            <a:schemeClr val="accent4"/>
          </a:solidFill>
          <a:ln w="38100">
            <a:solidFill>
              <a:schemeClr val="accent4"/>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This Year </a:t>
            </a:r>
            <a:r>
              <a:rPr lang="en-US" sz="1050" dirty="0" smtClean="0">
                <a:solidFill>
                  <a:schemeClr val="bg1"/>
                </a:solidFill>
              </a:rPr>
              <a:t>Budget</a:t>
            </a:r>
          </a:p>
          <a:p>
            <a:pPr algn="ctr"/>
            <a:r>
              <a:rPr lang="en-US" sz="1050" b="1" dirty="0" smtClean="0">
                <a:solidFill>
                  <a:schemeClr val="bg1"/>
                </a:solidFill>
              </a:rPr>
              <a:t>(where possible)</a:t>
            </a:r>
            <a:endParaRPr lang="en-US" sz="1050" b="1" dirty="0">
              <a:solidFill>
                <a:schemeClr val="bg1"/>
              </a:solidFill>
            </a:endParaRPr>
          </a:p>
        </p:txBody>
      </p:sp>
      <p:sp>
        <p:nvSpPr>
          <p:cNvPr id="10" name="Line Callout 2 9"/>
          <p:cNvSpPr/>
          <p:nvPr/>
        </p:nvSpPr>
        <p:spPr>
          <a:xfrm>
            <a:off x="9825051" y="3526943"/>
            <a:ext cx="1371600" cy="685800"/>
          </a:xfrm>
          <a:prstGeom prst="borderCallout2">
            <a:avLst>
              <a:gd name="adj1" fmla="val 51766"/>
              <a:gd name="adj2" fmla="val -79"/>
              <a:gd name="adj3" fmla="val 51794"/>
              <a:gd name="adj4" fmla="val -445346"/>
              <a:gd name="adj5" fmla="val -168899"/>
              <a:gd name="adj6" fmla="val -446125"/>
            </a:avLst>
          </a:prstGeom>
          <a:solidFill>
            <a:schemeClr val="accent5"/>
          </a:solidFill>
          <a:ln w="38100">
            <a:solidFill>
              <a:schemeClr val="accent5"/>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This Year </a:t>
            </a:r>
            <a:r>
              <a:rPr lang="en-US" sz="1050" dirty="0" err="1" smtClean="0">
                <a:solidFill>
                  <a:schemeClr val="bg1"/>
                </a:solidFill>
              </a:rPr>
              <a:t>Historicals</a:t>
            </a:r>
            <a:endParaRPr lang="en-US" sz="1050" dirty="0" smtClean="0">
              <a:solidFill>
                <a:schemeClr val="bg1"/>
              </a:solidFill>
            </a:endParaRPr>
          </a:p>
          <a:p>
            <a:pPr algn="ctr"/>
            <a:r>
              <a:rPr lang="en-US" sz="1050" b="1" dirty="0" smtClean="0">
                <a:solidFill>
                  <a:schemeClr val="bg1"/>
                </a:solidFill>
              </a:rPr>
              <a:t>(thru Dec. 2018)</a:t>
            </a:r>
            <a:endParaRPr lang="en-US" sz="1050" b="1" dirty="0">
              <a:solidFill>
                <a:schemeClr val="bg1"/>
              </a:solidFill>
            </a:endParaRPr>
          </a:p>
        </p:txBody>
      </p:sp>
      <p:sp>
        <p:nvSpPr>
          <p:cNvPr id="11" name="Line Callout 2 10"/>
          <p:cNvSpPr/>
          <p:nvPr/>
        </p:nvSpPr>
        <p:spPr>
          <a:xfrm>
            <a:off x="9825051" y="4242195"/>
            <a:ext cx="1371600" cy="685800"/>
          </a:xfrm>
          <a:prstGeom prst="borderCallout2">
            <a:avLst>
              <a:gd name="adj1" fmla="val 55576"/>
              <a:gd name="adj2" fmla="val 556"/>
              <a:gd name="adj3" fmla="val 58177"/>
              <a:gd name="adj4" fmla="val -374995"/>
              <a:gd name="adj5" fmla="val -269129"/>
              <a:gd name="adj6" fmla="val -374266"/>
            </a:avLst>
          </a:prstGeom>
          <a:solidFill>
            <a:schemeClr val="accent6"/>
          </a:solidFill>
          <a:ln w="38100">
            <a:solidFill>
              <a:schemeClr val="accent6"/>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YTD </a:t>
            </a:r>
            <a:r>
              <a:rPr lang="en-US" sz="1050" dirty="0" err="1">
                <a:solidFill>
                  <a:schemeClr val="bg1"/>
                </a:solidFill>
              </a:rPr>
              <a:t>Historicals</a:t>
            </a:r>
            <a:r>
              <a:rPr lang="en-US" sz="1050" dirty="0">
                <a:solidFill>
                  <a:schemeClr val="bg1"/>
                </a:solidFill>
              </a:rPr>
              <a:t> + Projection for Remaining Months</a:t>
            </a:r>
          </a:p>
        </p:txBody>
      </p:sp>
      <p:sp>
        <p:nvSpPr>
          <p:cNvPr id="12" name="Line Callout 2 11"/>
          <p:cNvSpPr/>
          <p:nvPr/>
        </p:nvSpPr>
        <p:spPr>
          <a:xfrm>
            <a:off x="9825056" y="5672699"/>
            <a:ext cx="1371600" cy="685800"/>
          </a:xfrm>
          <a:prstGeom prst="borderCallout2">
            <a:avLst>
              <a:gd name="adj1" fmla="val 51766"/>
              <a:gd name="adj2" fmla="val -79"/>
              <a:gd name="adj3" fmla="val 53007"/>
              <a:gd name="adj4" fmla="val -223504"/>
              <a:gd name="adj5" fmla="val -471445"/>
              <a:gd name="adj6" fmla="val -226780"/>
            </a:avLst>
          </a:prstGeom>
          <a:solidFill>
            <a:schemeClr val="accent3">
              <a:lumMod val="75000"/>
            </a:schemeClr>
          </a:solidFill>
          <a:ln w="38100">
            <a:solidFill>
              <a:schemeClr val="accent3">
                <a:lumMod val="75000"/>
              </a:schemeClr>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Next Year Budget After Adjustments</a:t>
            </a:r>
          </a:p>
        </p:txBody>
      </p:sp>
      <p:sp>
        <p:nvSpPr>
          <p:cNvPr id="13" name="Line Callout 2 12"/>
          <p:cNvSpPr/>
          <p:nvPr/>
        </p:nvSpPr>
        <p:spPr>
          <a:xfrm>
            <a:off x="9825051" y="4957447"/>
            <a:ext cx="1371600" cy="685800"/>
          </a:xfrm>
          <a:prstGeom prst="borderCallout2">
            <a:avLst>
              <a:gd name="adj1" fmla="val 51766"/>
              <a:gd name="adj2" fmla="val -79"/>
              <a:gd name="adj3" fmla="val 50258"/>
              <a:gd name="adj4" fmla="val -293260"/>
              <a:gd name="adj5" fmla="val -369407"/>
              <a:gd name="adj6" fmla="val -295162"/>
            </a:avLst>
          </a:prstGeom>
          <a:solidFill>
            <a:schemeClr val="accent2">
              <a:lumMod val="75000"/>
            </a:schemeClr>
          </a:solidFill>
          <a:ln w="38100">
            <a:solidFill>
              <a:schemeClr val="accent2">
                <a:lumMod val="75000"/>
              </a:schemeClr>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Next Year Budget Before Adjustments</a:t>
            </a:r>
          </a:p>
        </p:txBody>
      </p:sp>
      <p:sp>
        <p:nvSpPr>
          <p:cNvPr id="3" name="TextBox 2">
            <a:extLst>
              <a:ext uri="{FF2B5EF4-FFF2-40B4-BE49-F238E27FC236}">
                <a16:creationId xmlns:a16="http://schemas.microsoft.com/office/drawing/2014/main" id="{563B81DC-7CB8-44A4-99A2-4E5D2A0CDA16}"/>
              </a:ext>
            </a:extLst>
          </p:cNvPr>
          <p:cNvSpPr txBox="1"/>
          <p:nvPr/>
        </p:nvSpPr>
        <p:spPr>
          <a:xfrm>
            <a:off x="3466572" y="1092815"/>
            <a:ext cx="5856018" cy="276999"/>
          </a:xfrm>
          <a:prstGeom prst="rect">
            <a:avLst/>
          </a:prstGeom>
          <a:noFill/>
        </p:spPr>
        <p:txBody>
          <a:bodyPr wrap="square" rtlCol="0">
            <a:spAutoFit/>
          </a:bodyPr>
          <a:lstStyle/>
          <a:p>
            <a:r>
              <a:rPr lang="en-US" sz="1200" dirty="0"/>
              <a:t>Expand to see monthly detail for Projection and Budget</a:t>
            </a:r>
          </a:p>
        </p:txBody>
      </p:sp>
      <p:pic>
        <p:nvPicPr>
          <p:cNvPr id="15" name="Picture 14"/>
          <p:cNvPicPr>
            <a:picLocks noChangeAspect="1"/>
          </p:cNvPicPr>
          <p:nvPr/>
        </p:nvPicPr>
        <p:blipFill rotWithShape="1">
          <a:blip r:embed="rId8"/>
          <a:srcRect l="-1" r="850" b="15628"/>
          <a:stretch/>
        </p:blipFill>
        <p:spPr>
          <a:xfrm>
            <a:off x="1044292" y="1632542"/>
            <a:ext cx="8696867" cy="634797"/>
          </a:xfrm>
          <a:prstGeom prst="rect">
            <a:avLst/>
          </a:prstGeom>
        </p:spPr>
      </p:pic>
      <p:sp>
        <p:nvSpPr>
          <p:cNvPr id="16" name="Down Arrow 15"/>
          <p:cNvSpPr/>
          <p:nvPr/>
        </p:nvSpPr>
        <p:spPr>
          <a:xfrm>
            <a:off x="6579541" y="1346631"/>
            <a:ext cx="447675" cy="285911"/>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17" name="Down Arrow 16"/>
          <p:cNvSpPr/>
          <p:nvPr/>
        </p:nvSpPr>
        <p:spPr>
          <a:xfrm>
            <a:off x="4483263" y="1324727"/>
            <a:ext cx="447675" cy="285911"/>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427504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861499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29"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4" name="Title 3"/>
          <p:cNvSpPr>
            <a:spLocks noGrp="1"/>
          </p:cNvSpPr>
          <p:nvPr>
            <p:ph type="title"/>
          </p:nvPr>
        </p:nvSpPr>
        <p:spPr/>
        <p:txBody>
          <a:bodyPr/>
          <a:lstStyle/>
          <a:p>
            <a:r>
              <a:rPr lang="en-US" dirty="0" smtClean="0"/>
              <a:t>Global Methods  	</a:t>
            </a:r>
            <a:endParaRPr lang="en-US" dirty="0"/>
          </a:p>
        </p:txBody>
      </p:sp>
      <p:graphicFrame>
        <p:nvGraphicFramePr>
          <p:cNvPr id="2" name="Diagram 1"/>
          <p:cNvGraphicFramePr/>
          <p:nvPr>
            <p:extLst>
              <p:ext uri="{D42A27DB-BD31-4B8C-83A1-F6EECF244321}">
                <p14:modId xmlns:p14="http://schemas.microsoft.com/office/powerpoint/2010/main" val="2877814964"/>
              </p:ext>
            </p:extLst>
          </p:nvPr>
        </p:nvGraphicFramePr>
        <p:xfrm>
          <a:off x="537555" y="1344706"/>
          <a:ext cx="11210176" cy="47512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90107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a:bodyPr>
          <a:lstStyle/>
          <a:p>
            <a:pPr lvl="0"/>
            <a:r>
              <a:rPr lang="en-US" dirty="0"/>
              <a:t>Getting Started</a:t>
            </a:r>
          </a:p>
          <a:p>
            <a:pPr lvl="1"/>
            <a:r>
              <a:rPr lang="en-US" dirty="0"/>
              <a:t>Your Budgeting Process</a:t>
            </a:r>
          </a:p>
          <a:p>
            <a:pPr lvl="1"/>
            <a:r>
              <a:rPr lang="en-US" dirty="0"/>
              <a:t>Logging into </a:t>
            </a:r>
            <a:r>
              <a:rPr lang="en-US" dirty="0" err="1" smtClean="0"/>
              <a:t>StrataJazz</a:t>
            </a:r>
            <a:endParaRPr lang="en-US" dirty="0" smtClean="0"/>
          </a:p>
          <a:p>
            <a:pPr lvl="2"/>
            <a:r>
              <a:rPr lang="en-US" dirty="0" smtClean="0"/>
              <a:t>Demo &amp; then practice</a:t>
            </a:r>
            <a:endParaRPr lang="en-US" dirty="0"/>
          </a:p>
          <a:p>
            <a:pPr lvl="0"/>
            <a:r>
              <a:rPr lang="en-US" dirty="0"/>
              <a:t>Completing Department Budget</a:t>
            </a:r>
          </a:p>
          <a:p>
            <a:pPr lvl="1"/>
            <a:r>
              <a:rPr lang="en-US" dirty="0" smtClean="0"/>
              <a:t>Completing </a:t>
            </a:r>
            <a:r>
              <a:rPr lang="en-US" dirty="0" smtClean="0"/>
              <a:t>Revenue by Department/Fund </a:t>
            </a:r>
            <a:endParaRPr lang="en-US" dirty="0"/>
          </a:p>
          <a:p>
            <a:pPr lvl="1"/>
            <a:r>
              <a:rPr lang="en-US" dirty="0"/>
              <a:t>Completing </a:t>
            </a:r>
            <a:r>
              <a:rPr lang="en-US" dirty="0" smtClean="0"/>
              <a:t>Expenses </a:t>
            </a:r>
            <a:r>
              <a:rPr lang="en-US" dirty="0"/>
              <a:t>by Department/Fund </a:t>
            </a:r>
          </a:p>
          <a:p>
            <a:pPr lvl="1"/>
            <a:r>
              <a:rPr lang="en-US" dirty="0" smtClean="0"/>
              <a:t>Submitting </a:t>
            </a:r>
            <a:r>
              <a:rPr lang="en-US" dirty="0"/>
              <a:t>Your Budget for Review</a:t>
            </a:r>
          </a:p>
          <a:p>
            <a:pPr lvl="0"/>
            <a:r>
              <a:rPr lang="en-US" dirty="0"/>
              <a:t>Use Additional Budget Tools</a:t>
            </a:r>
          </a:p>
          <a:p>
            <a:pPr lvl="1"/>
            <a:r>
              <a:rPr lang="en-US" dirty="0"/>
              <a:t>Running Reports</a:t>
            </a:r>
          </a:p>
          <a:p>
            <a:pPr lvl="1"/>
            <a:r>
              <a:rPr lang="en-US" dirty="0" smtClean="0"/>
              <a:t>Budget Workflow</a:t>
            </a:r>
            <a:endParaRPr lang="en-US" dirty="0"/>
          </a:p>
        </p:txBody>
      </p:sp>
      <p:sp>
        <p:nvSpPr>
          <p:cNvPr id="2" name="Title 1"/>
          <p:cNvSpPr>
            <a:spLocks noGrp="1"/>
          </p:cNvSpPr>
          <p:nvPr>
            <p:ph type="title"/>
          </p:nvPr>
        </p:nvSpPr>
        <p:spPr/>
        <p:txBody>
          <a:bodyPr/>
          <a:lstStyle/>
          <a:p>
            <a:r>
              <a:rPr lang="en-US"/>
              <a:t>Agenda</a:t>
            </a:r>
            <a:endParaRPr lang="en-US" dirty="0"/>
          </a:p>
        </p:txBody>
      </p:sp>
      <p:grpSp>
        <p:nvGrpSpPr>
          <p:cNvPr id="7" name="Group 6"/>
          <p:cNvGrpSpPr/>
          <p:nvPr/>
        </p:nvGrpSpPr>
        <p:grpSpPr>
          <a:xfrm>
            <a:off x="5689648" y="822035"/>
            <a:ext cx="6117158" cy="5388484"/>
            <a:chOff x="5236642" y="432684"/>
            <a:chExt cx="6117158" cy="5388484"/>
          </a:xfrm>
        </p:grpSpPr>
        <p:pic>
          <p:nvPicPr>
            <p:cNvPr id="3" name="Picture 2"/>
            <p:cNvPicPr>
              <a:picLocks noChangeAspect="1"/>
            </p:cNvPicPr>
            <p:nvPr/>
          </p:nvPicPr>
          <p:blipFill>
            <a:blip r:embed="rId3"/>
            <a:stretch>
              <a:fillRect/>
            </a:stretch>
          </p:blipFill>
          <p:spPr>
            <a:xfrm>
              <a:off x="5236642" y="432684"/>
              <a:ext cx="4572000" cy="2215712"/>
            </a:xfrm>
            <a:prstGeom prst="rect">
              <a:avLst/>
            </a:prstGeom>
            <a:ln>
              <a:solidFill>
                <a:schemeClr val="bg2"/>
              </a:solidFill>
            </a:ln>
          </p:spPr>
        </p:pic>
        <p:pic>
          <p:nvPicPr>
            <p:cNvPr id="5" name="Picture 4"/>
            <p:cNvPicPr>
              <a:picLocks noChangeAspect="1"/>
            </p:cNvPicPr>
            <p:nvPr/>
          </p:nvPicPr>
          <p:blipFill>
            <a:blip r:embed="rId4"/>
            <a:stretch>
              <a:fillRect/>
            </a:stretch>
          </p:blipFill>
          <p:spPr>
            <a:xfrm>
              <a:off x="6781800" y="2127768"/>
              <a:ext cx="4572000" cy="2215713"/>
            </a:xfrm>
            <a:prstGeom prst="rect">
              <a:avLst/>
            </a:prstGeom>
            <a:ln>
              <a:solidFill>
                <a:schemeClr val="bg2"/>
              </a:solidFill>
            </a:ln>
          </p:spPr>
        </p:pic>
        <p:pic>
          <p:nvPicPr>
            <p:cNvPr id="6" name="Picture 5"/>
            <p:cNvPicPr>
              <a:picLocks noChangeAspect="1"/>
            </p:cNvPicPr>
            <p:nvPr/>
          </p:nvPicPr>
          <p:blipFill>
            <a:blip r:embed="rId5"/>
            <a:stretch>
              <a:fillRect/>
            </a:stretch>
          </p:blipFill>
          <p:spPr>
            <a:xfrm>
              <a:off x="5312143" y="3605454"/>
              <a:ext cx="4572000" cy="2215714"/>
            </a:xfrm>
            <a:prstGeom prst="rect">
              <a:avLst/>
            </a:prstGeom>
            <a:ln>
              <a:solidFill>
                <a:schemeClr val="bg2"/>
              </a:solidFill>
            </a:ln>
          </p:spPr>
        </p:pic>
      </p:grpSp>
    </p:spTree>
    <p:extLst>
      <p:ext uri="{BB962C8B-B14F-4D97-AF65-F5344CB8AC3E}">
        <p14:creationId xmlns:p14="http://schemas.microsoft.com/office/powerpoint/2010/main" val="71396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126611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46"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3" name="Title 2"/>
          <p:cNvSpPr>
            <a:spLocks noGrp="1"/>
          </p:cNvSpPr>
          <p:nvPr>
            <p:ph type="title"/>
          </p:nvPr>
        </p:nvSpPr>
        <p:spPr/>
        <p:txBody>
          <a:bodyPr/>
          <a:lstStyle/>
          <a:p>
            <a:r>
              <a:rPr lang="en-US" dirty="0" smtClean="0"/>
              <a:t>Revenue</a:t>
            </a:r>
            <a:br>
              <a:rPr lang="en-US" dirty="0" smtClean="0"/>
            </a:br>
            <a:r>
              <a:rPr lang="en-US" dirty="0" smtClean="0"/>
              <a:t>Provider Volumes &amp; Revenue</a:t>
            </a:r>
            <a:endParaRPr lang="en-US" dirty="0"/>
          </a:p>
        </p:txBody>
      </p:sp>
    </p:spTree>
    <p:extLst>
      <p:ext uri="{BB962C8B-B14F-4D97-AF65-F5344CB8AC3E}">
        <p14:creationId xmlns:p14="http://schemas.microsoft.com/office/powerpoint/2010/main" val="3095740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49088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71" name="think-cell Slide" r:id="rId6" imgW="395" imgH="392" progId="TCLayout.ActiveDocument.1">
                  <p:embed/>
                </p:oleObj>
              </mc:Choice>
              <mc:Fallback>
                <p:oleObj name="think-cell Slide" r:id="rId6" imgW="395" imgH="392"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280160"/>
            <a:ext cx="4558145" cy="5029200"/>
          </a:xfrm>
        </p:spPr>
        <p:txBody>
          <a:bodyPr/>
          <a:lstStyle/>
          <a:p>
            <a:pPr marL="0" indent="0">
              <a:buNone/>
            </a:pPr>
            <a:r>
              <a:rPr lang="en-US" sz="1600" dirty="0" smtClean="0"/>
              <a:t>UNCFP Revenue is housed in the 4106XX departments/bill area. When searching for your revenue department you will see a list.  The difference is detailed below.</a:t>
            </a:r>
          </a:p>
          <a:p>
            <a:pPr lvl="1"/>
            <a:r>
              <a:rPr lang="en-US" sz="1200" dirty="0" smtClean="0"/>
              <a:t>Entities </a:t>
            </a:r>
            <a:r>
              <a:rPr lang="en-US" sz="1200" u="sng" dirty="0" smtClean="0"/>
              <a:t>with</a:t>
            </a:r>
            <a:r>
              <a:rPr lang="en-US" sz="1200" dirty="0" smtClean="0"/>
              <a:t> “STRATA” in the title are where your Provider volumes will need to be input</a:t>
            </a:r>
          </a:p>
          <a:p>
            <a:pPr lvl="1"/>
            <a:r>
              <a:rPr lang="en-US" sz="1200" dirty="0" smtClean="0"/>
              <a:t>Entities </a:t>
            </a:r>
            <a:r>
              <a:rPr lang="en-US" sz="1200" u="sng" dirty="0"/>
              <a:t>without</a:t>
            </a:r>
            <a:r>
              <a:rPr lang="en-US" sz="1200" dirty="0"/>
              <a:t> “STRATA” in the title </a:t>
            </a:r>
            <a:r>
              <a:rPr lang="en-US" sz="1200" dirty="0" smtClean="0"/>
              <a:t>DO NOT have Providers listed</a:t>
            </a:r>
          </a:p>
          <a:p>
            <a:pPr marL="0" indent="0">
              <a:buNone/>
            </a:pPr>
            <a:endParaRPr lang="en-US" sz="1600" dirty="0" smtClean="0"/>
          </a:p>
          <a:p>
            <a:pPr marL="0" indent="0">
              <a:buNone/>
            </a:pPr>
            <a:r>
              <a:rPr lang="en-US" sz="1600" dirty="0" smtClean="0"/>
              <a:t>If entering Provider Volumes, select the appropriate department with “STRATA” in the title, and navigate to the “Provider Volumes and Revenue” section.</a:t>
            </a:r>
          </a:p>
          <a:p>
            <a:pPr marL="0" indent="0">
              <a:buNone/>
            </a:pPr>
            <a:endParaRPr lang="en-US" sz="1600" dirty="0"/>
          </a:p>
          <a:p>
            <a:pPr marL="0" indent="0">
              <a:buNone/>
            </a:pPr>
            <a:r>
              <a:rPr lang="en-US" sz="1600" b="1" dirty="0" smtClean="0"/>
              <a:t>** Please note, if you have more than 60 Providers within one department/bill area the workbook will open in Excel vs. in the Strata system.</a:t>
            </a:r>
          </a:p>
          <a:p>
            <a:endParaRPr lang="en-US" dirty="0"/>
          </a:p>
        </p:txBody>
      </p:sp>
      <p:sp>
        <p:nvSpPr>
          <p:cNvPr id="4" name="Title 3"/>
          <p:cNvSpPr>
            <a:spLocks noGrp="1"/>
          </p:cNvSpPr>
          <p:nvPr>
            <p:ph type="title"/>
          </p:nvPr>
        </p:nvSpPr>
        <p:spPr/>
        <p:txBody>
          <a:bodyPr/>
          <a:lstStyle/>
          <a:p>
            <a:r>
              <a:rPr lang="en-US" dirty="0" smtClean="0"/>
              <a:t>Provider Volumes &amp; Revenue</a:t>
            </a:r>
            <a:endParaRPr lang="en-US" dirty="0"/>
          </a:p>
        </p:txBody>
      </p:sp>
      <p:pic>
        <p:nvPicPr>
          <p:cNvPr id="12304" name="Picture 16" descr="C:\Users\lsolana\AppData\Local\Temp\SNAGHTML1eb1ba8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599" y="1280160"/>
            <a:ext cx="6832412" cy="19784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9"/>
          <a:stretch>
            <a:fillRect/>
          </a:stretch>
        </p:blipFill>
        <p:spPr>
          <a:xfrm>
            <a:off x="6327672" y="3446245"/>
            <a:ext cx="5686339" cy="2779988"/>
          </a:xfrm>
          <a:prstGeom prst="rect">
            <a:avLst/>
          </a:prstGeom>
        </p:spPr>
      </p:pic>
    </p:spTree>
    <p:extLst>
      <p:ext uri="{BB962C8B-B14F-4D97-AF65-F5344CB8AC3E}">
        <p14:creationId xmlns:p14="http://schemas.microsoft.com/office/powerpoint/2010/main" val="1968429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032281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81"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280160"/>
            <a:ext cx="11308845" cy="5029200"/>
          </a:xfrm>
        </p:spPr>
        <p:txBody>
          <a:bodyPr/>
          <a:lstStyle/>
          <a:p>
            <a:pPr marL="342900" indent="-342900">
              <a:buFont typeface="+mj-lt"/>
              <a:buAutoNum type="arabicPeriod"/>
            </a:pPr>
            <a:r>
              <a:rPr lang="en-US" sz="1600" dirty="0" smtClean="0"/>
              <a:t>Input the anticipated </a:t>
            </a:r>
            <a:r>
              <a:rPr lang="en-US" sz="1600" dirty="0" err="1" smtClean="0"/>
              <a:t>wRVUs</a:t>
            </a:r>
            <a:r>
              <a:rPr lang="en-US" sz="1600" dirty="0" smtClean="0"/>
              <a:t> in the “Projected 2019 </a:t>
            </a:r>
            <a:r>
              <a:rPr lang="en-US" sz="1600" dirty="0" err="1" smtClean="0"/>
              <a:t>Adj</a:t>
            </a:r>
            <a:r>
              <a:rPr lang="en-US" sz="1600" dirty="0" smtClean="0"/>
              <a:t>” column.  </a:t>
            </a:r>
            <a:r>
              <a:rPr lang="en-US" sz="1600" b="1" dirty="0" smtClean="0"/>
              <a:t>Total Units does not automatically populate when OP/IP </a:t>
            </a:r>
            <a:r>
              <a:rPr lang="en-US" sz="1600" b="1" dirty="0" err="1" smtClean="0"/>
              <a:t>wRVUs</a:t>
            </a:r>
            <a:r>
              <a:rPr lang="en-US" sz="1600" b="1" dirty="0" smtClean="0"/>
              <a:t> are input.  </a:t>
            </a:r>
            <a:r>
              <a:rPr lang="en-US" sz="1600" dirty="0" smtClean="0"/>
              <a:t>The amounts entered in the “Projected 2019 </a:t>
            </a:r>
            <a:r>
              <a:rPr lang="en-US" sz="1600" dirty="0" err="1" smtClean="0"/>
              <a:t>Adj</a:t>
            </a:r>
            <a:r>
              <a:rPr lang="en-US" sz="1600" dirty="0" smtClean="0"/>
              <a:t>” will populate the “Budget 2020” column.  </a:t>
            </a:r>
          </a:p>
          <a:p>
            <a:pPr marL="342900" indent="-342900">
              <a:buFont typeface="+mj-lt"/>
              <a:buAutoNum type="arabicPeriod"/>
            </a:pPr>
            <a:r>
              <a:rPr lang="en-US" sz="1600" dirty="0" smtClean="0"/>
              <a:t>If further updates need to be made to the “Budget 2020” column make these adjustments in the “Budget 2020 Adj.” column.</a:t>
            </a:r>
          </a:p>
          <a:p>
            <a:endParaRPr lang="en-US" dirty="0"/>
          </a:p>
        </p:txBody>
      </p:sp>
      <p:sp>
        <p:nvSpPr>
          <p:cNvPr id="4" name="Title 3"/>
          <p:cNvSpPr>
            <a:spLocks noGrp="1"/>
          </p:cNvSpPr>
          <p:nvPr>
            <p:ph type="title"/>
          </p:nvPr>
        </p:nvSpPr>
        <p:spPr/>
        <p:txBody>
          <a:bodyPr/>
          <a:lstStyle/>
          <a:p>
            <a:r>
              <a:rPr lang="en-US" dirty="0" smtClean="0"/>
              <a:t>Provider Volumes &amp; Revenue, cont</a:t>
            </a:r>
            <a:r>
              <a:rPr lang="en-US" dirty="0"/>
              <a:t>.</a:t>
            </a:r>
            <a:r>
              <a:rPr lang="en-US" dirty="0" smtClean="0"/>
              <a:t> </a:t>
            </a:r>
            <a:endParaRPr lang="en-US" dirty="0"/>
          </a:p>
        </p:txBody>
      </p:sp>
      <p:pic>
        <p:nvPicPr>
          <p:cNvPr id="2" name="Picture 1"/>
          <p:cNvPicPr>
            <a:picLocks noChangeAspect="1"/>
          </p:cNvPicPr>
          <p:nvPr/>
        </p:nvPicPr>
        <p:blipFill>
          <a:blip r:embed="rId8"/>
          <a:stretch>
            <a:fillRect/>
          </a:stretch>
        </p:blipFill>
        <p:spPr>
          <a:xfrm>
            <a:off x="2059685" y="2539208"/>
            <a:ext cx="7799073" cy="3847154"/>
          </a:xfrm>
          <a:prstGeom prst="rect">
            <a:avLst/>
          </a:prstGeom>
        </p:spPr>
      </p:pic>
    </p:spTree>
    <p:extLst>
      <p:ext uri="{BB962C8B-B14F-4D97-AF65-F5344CB8AC3E}">
        <p14:creationId xmlns:p14="http://schemas.microsoft.com/office/powerpoint/2010/main" val="2960924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738019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95"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8" name="Content Placeholder 7"/>
          <p:cNvSpPr>
            <a:spLocks noGrp="1"/>
          </p:cNvSpPr>
          <p:nvPr>
            <p:ph sz="half" idx="1"/>
          </p:nvPr>
        </p:nvSpPr>
        <p:spPr/>
        <p:txBody>
          <a:bodyPr/>
          <a:lstStyle/>
          <a:p>
            <a:r>
              <a:rPr lang="en-US" dirty="0" smtClean="0"/>
              <a:t>Gross Charges	</a:t>
            </a:r>
          </a:p>
          <a:p>
            <a:pPr lvl="1"/>
            <a:r>
              <a:rPr lang="en-US" dirty="0" smtClean="0"/>
              <a:t>Based on department historical account posting  </a:t>
            </a:r>
            <a:endParaRPr lang="en-US" dirty="0"/>
          </a:p>
        </p:txBody>
      </p:sp>
      <p:sp>
        <p:nvSpPr>
          <p:cNvPr id="9" name="Content Placeholder 8"/>
          <p:cNvSpPr>
            <a:spLocks noGrp="1"/>
          </p:cNvSpPr>
          <p:nvPr>
            <p:ph sz="half" idx="2"/>
          </p:nvPr>
        </p:nvSpPr>
        <p:spPr/>
        <p:txBody>
          <a:bodyPr/>
          <a:lstStyle/>
          <a:p>
            <a:r>
              <a:rPr lang="en-US" dirty="0" smtClean="0"/>
              <a:t>Deductions</a:t>
            </a:r>
          </a:p>
          <a:p>
            <a:pPr lvl="1"/>
            <a:r>
              <a:rPr lang="en-US" dirty="0" smtClean="0"/>
              <a:t>Based on department historical account posting</a:t>
            </a:r>
          </a:p>
          <a:p>
            <a:pPr lvl="1"/>
            <a:r>
              <a:rPr lang="en-US" dirty="0" smtClean="0"/>
              <a:t>Using FY19 closed collection rate</a:t>
            </a:r>
          </a:p>
        </p:txBody>
      </p:sp>
      <p:sp>
        <p:nvSpPr>
          <p:cNvPr id="4" name="Title 3"/>
          <p:cNvSpPr>
            <a:spLocks noGrp="1"/>
          </p:cNvSpPr>
          <p:nvPr>
            <p:ph type="title"/>
          </p:nvPr>
        </p:nvSpPr>
        <p:spPr/>
        <p:txBody>
          <a:bodyPr/>
          <a:lstStyle/>
          <a:p>
            <a:r>
              <a:rPr lang="en-US" dirty="0" smtClean="0"/>
              <a:t>Gross Charges &amp; Deductions</a:t>
            </a:r>
            <a:endParaRPr lang="en-US" dirty="0"/>
          </a:p>
        </p:txBody>
      </p:sp>
    </p:spTree>
    <p:extLst>
      <p:ext uri="{BB962C8B-B14F-4D97-AF65-F5344CB8AC3E}">
        <p14:creationId xmlns:p14="http://schemas.microsoft.com/office/powerpoint/2010/main" val="4165280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529744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91" name="think-cell Slide" r:id="rId6" imgW="395" imgH="392" progId="TCLayout.ActiveDocument.1">
                  <p:embed/>
                </p:oleObj>
              </mc:Choice>
              <mc:Fallback>
                <p:oleObj name="think-cell Slide" r:id="rId6" imgW="395" imgH="392"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5" name="Title 4"/>
          <p:cNvSpPr>
            <a:spLocks noGrp="1"/>
          </p:cNvSpPr>
          <p:nvPr>
            <p:ph type="title"/>
          </p:nvPr>
        </p:nvSpPr>
        <p:spPr/>
        <p:txBody>
          <a:bodyPr/>
          <a:lstStyle/>
          <a:p>
            <a:r>
              <a:rPr lang="en-US" dirty="0" smtClean="0"/>
              <a:t>Other Revenue</a:t>
            </a:r>
            <a:br>
              <a:rPr lang="en-US" dirty="0" smtClean="0"/>
            </a:br>
            <a:r>
              <a:rPr lang="en-US" dirty="0" smtClean="0"/>
              <a:t>UNCFP &amp; SOM Entities </a:t>
            </a:r>
            <a:endParaRPr lang="en-US" dirty="0"/>
          </a:p>
        </p:txBody>
      </p:sp>
    </p:spTree>
    <p:extLst>
      <p:ext uri="{BB962C8B-B14F-4D97-AF65-F5344CB8AC3E}">
        <p14:creationId xmlns:p14="http://schemas.microsoft.com/office/powerpoint/2010/main" val="81314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725141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16"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p:txBody>
          <a:bodyPr/>
          <a:lstStyle/>
          <a:p>
            <a:r>
              <a:rPr lang="en-US" dirty="0" smtClean="0"/>
              <a:t>Examples of what is considered Other Revenue in UNCFP entities</a:t>
            </a:r>
          </a:p>
          <a:p>
            <a:pPr lvl="1"/>
            <a:r>
              <a:rPr lang="en-US" dirty="0" smtClean="0"/>
              <a:t>Contracts</a:t>
            </a:r>
          </a:p>
          <a:p>
            <a:pPr lvl="1"/>
            <a:r>
              <a:rPr lang="en-US" dirty="0" smtClean="0"/>
              <a:t>Expert Witness</a:t>
            </a:r>
          </a:p>
          <a:p>
            <a:pPr lvl="1"/>
            <a:r>
              <a:rPr lang="en-US" dirty="0" smtClean="0"/>
              <a:t>CIC Funding</a:t>
            </a:r>
          </a:p>
          <a:p>
            <a:pPr lvl="1"/>
            <a:r>
              <a:rPr lang="en-US" dirty="0" smtClean="0"/>
              <a:t>Transfers (48xxxx</a:t>
            </a:r>
            <a:r>
              <a:rPr lang="en-US" dirty="0" smtClean="0"/>
              <a:t>)</a:t>
            </a:r>
            <a:endParaRPr lang="en-US" dirty="0" smtClean="0"/>
          </a:p>
        </p:txBody>
      </p:sp>
      <p:sp>
        <p:nvSpPr>
          <p:cNvPr id="4" name="Title 3"/>
          <p:cNvSpPr>
            <a:spLocks noGrp="1"/>
          </p:cNvSpPr>
          <p:nvPr>
            <p:ph type="title"/>
          </p:nvPr>
        </p:nvSpPr>
        <p:spPr/>
        <p:txBody>
          <a:bodyPr/>
          <a:lstStyle/>
          <a:p>
            <a:r>
              <a:rPr lang="en-US" dirty="0" smtClean="0"/>
              <a:t>Other Revenue: UNCFP</a:t>
            </a:r>
            <a:endParaRPr lang="en-US" dirty="0"/>
          </a:p>
        </p:txBody>
      </p:sp>
    </p:spTree>
    <p:extLst>
      <p:ext uri="{BB962C8B-B14F-4D97-AF65-F5344CB8AC3E}">
        <p14:creationId xmlns:p14="http://schemas.microsoft.com/office/powerpoint/2010/main" val="2761638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215380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92" name="think-cell Slide" r:id="rId6" imgW="395" imgH="392" progId="TCLayout.ActiveDocument.1">
                  <p:embed/>
                </p:oleObj>
              </mc:Choice>
              <mc:Fallback>
                <p:oleObj name="think-cell Slide" r:id="rId6" imgW="395" imgH="392"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280160"/>
            <a:ext cx="4558145" cy="5029200"/>
          </a:xfrm>
        </p:spPr>
        <p:txBody>
          <a:bodyPr/>
          <a:lstStyle/>
          <a:p>
            <a:pPr marL="0" indent="0">
              <a:buNone/>
            </a:pPr>
            <a:endParaRPr lang="en-US" sz="1600" dirty="0" smtClean="0"/>
          </a:p>
          <a:p>
            <a:pPr marL="0" indent="0">
              <a:buNone/>
            </a:pPr>
            <a:endParaRPr lang="en-US" sz="1600" dirty="0"/>
          </a:p>
          <a:p>
            <a:pPr marL="0" indent="0">
              <a:buNone/>
            </a:pPr>
            <a:r>
              <a:rPr lang="en-US" sz="1600" dirty="0" smtClean="0"/>
              <a:t>UNCFP Other Revenue is housed in your department IDs (i.e. 4126XX for Dermatology).</a:t>
            </a:r>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en-US" sz="1600" dirty="0" smtClean="0"/>
              <a:t>If budgeting Other Revenue, select the appropriate entity, and navigate to the “Other Revenue” section within this entity.</a:t>
            </a:r>
          </a:p>
          <a:p>
            <a:pPr marL="0" indent="0">
              <a:buNone/>
            </a:pPr>
            <a:endParaRPr lang="en-US" sz="1600" dirty="0"/>
          </a:p>
          <a:p>
            <a:pPr marL="0" indent="0">
              <a:buNone/>
            </a:pPr>
            <a:endParaRPr lang="en-US" sz="1600" dirty="0" smtClean="0"/>
          </a:p>
          <a:p>
            <a:endParaRPr lang="en-US" dirty="0"/>
          </a:p>
        </p:txBody>
      </p:sp>
      <p:sp>
        <p:nvSpPr>
          <p:cNvPr id="4" name="Title 3"/>
          <p:cNvSpPr>
            <a:spLocks noGrp="1"/>
          </p:cNvSpPr>
          <p:nvPr>
            <p:ph type="title"/>
          </p:nvPr>
        </p:nvSpPr>
        <p:spPr/>
        <p:txBody>
          <a:bodyPr/>
          <a:lstStyle/>
          <a:p>
            <a:r>
              <a:rPr lang="en-US" dirty="0" smtClean="0"/>
              <a:t>Other Revenue: UNCFP, cont.</a:t>
            </a:r>
            <a:endParaRPr lang="en-US" dirty="0"/>
          </a:p>
        </p:txBody>
      </p:sp>
      <p:pic>
        <p:nvPicPr>
          <p:cNvPr id="30724" name="Picture 4" descr="C:\Users\lsolana\AppData\Local\Temp\SNAGHTML1f2cccd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4262" y="1280160"/>
            <a:ext cx="6942916" cy="15756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5737654" y="3231758"/>
            <a:ext cx="6209524" cy="2971429"/>
          </a:xfrm>
          <a:prstGeom prst="rect">
            <a:avLst/>
          </a:prstGeom>
        </p:spPr>
      </p:pic>
    </p:spTree>
    <p:extLst>
      <p:ext uri="{BB962C8B-B14F-4D97-AF65-F5344CB8AC3E}">
        <p14:creationId xmlns:p14="http://schemas.microsoft.com/office/powerpoint/2010/main" val="2684716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503883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19" name="think-cell Slide" r:id="rId6" imgW="395" imgH="392" progId="TCLayout.ActiveDocument.1">
                  <p:embed/>
                </p:oleObj>
              </mc:Choice>
              <mc:Fallback>
                <p:oleObj name="think-cell Slide" r:id="rId6" imgW="395" imgH="392"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280160"/>
            <a:ext cx="11441084" cy="1471353"/>
          </a:xfrm>
        </p:spPr>
        <p:txBody>
          <a:bodyPr>
            <a:normAutofit fontScale="92500" lnSpcReduction="10000"/>
          </a:bodyPr>
          <a:lstStyle/>
          <a:p>
            <a:pPr marL="457200" indent="-457200">
              <a:buFont typeface="+mj-lt"/>
              <a:buAutoNum type="arabicPeriod"/>
            </a:pPr>
            <a:r>
              <a:rPr lang="en-US" sz="1600" dirty="0" smtClean="0"/>
              <a:t>To enter an amount, double click within the “Projected 2019 Detail </a:t>
            </a:r>
            <a:r>
              <a:rPr lang="en-US" sz="1600" dirty="0" err="1" smtClean="0"/>
              <a:t>Adj</a:t>
            </a:r>
            <a:r>
              <a:rPr lang="en-US" sz="1600" dirty="0" smtClean="0"/>
              <a:t>” cell.  This will open another window where you will enter the revenue amount.  Comments are required for this.</a:t>
            </a:r>
          </a:p>
          <a:p>
            <a:pPr marL="457200" indent="-457200">
              <a:buFont typeface="+mj-lt"/>
              <a:buAutoNum type="arabicPeriod"/>
            </a:pPr>
            <a:r>
              <a:rPr lang="en-US" sz="1600" dirty="0" smtClean="0"/>
              <a:t>Click the “Add” button.  This will populate a line where you can enter amounts and comments.  Click “Save and Close”.</a:t>
            </a:r>
          </a:p>
          <a:p>
            <a:pPr marL="457200" indent="-457200">
              <a:buFont typeface="+mj-lt"/>
              <a:buAutoNum type="arabicPeriod"/>
            </a:pPr>
            <a:r>
              <a:rPr lang="en-US" sz="1600" dirty="0"/>
              <a:t>If further updates need to be made to the “Budget 2020” column make these adjustments in the “Budget 2020 </a:t>
            </a:r>
            <a:r>
              <a:rPr lang="en-US" sz="1600" dirty="0" smtClean="0"/>
              <a:t>Detail Adj</a:t>
            </a:r>
            <a:r>
              <a:rPr lang="en-US" sz="1600" dirty="0"/>
              <a:t>.” column.</a:t>
            </a:r>
          </a:p>
          <a:p>
            <a:pPr marL="457200" indent="-457200">
              <a:buFont typeface="+mj-lt"/>
              <a:buAutoNum type="arabicPeriod"/>
            </a:pPr>
            <a:endParaRPr lang="en-US" sz="1600" dirty="0" smtClean="0"/>
          </a:p>
        </p:txBody>
      </p:sp>
      <p:sp>
        <p:nvSpPr>
          <p:cNvPr id="4" name="Title 3"/>
          <p:cNvSpPr>
            <a:spLocks noGrp="1"/>
          </p:cNvSpPr>
          <p:nvPr>
            <p:ph type="title"/>
          </p:nvPr>
        </p:nvSpPr>
        <p:spPr/>
        <p:txBody>
          <a:bodyPr/>
          <a:lstStyle/>
          <a:p>
            <a:r>
              <a:rPr lang="en-US" dirty="0" smtClean="0"/>
              <a:t>Other Revenue: UNCFP, cont.</a:t>
            </a:r>
            <a:endParaRPr lang="en-US" dirty="0">
              <a:solidFill>
                <a:srgbClr val="FF0000"/>
              </a:solidFill>
            </a:endParaRPr>
          </a:p>
        </p:txBody>
      </p:sp>
      <p:pic>
        <p:nvPicPr>
          <p:cNvPr id="31762" name="Picture 18" descr="C:\Users\lsolana\AppData\Local\Temp\SNAGHTML22d3764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9732" y="2504058"/>
            <a:ext cx="8195733" cy="388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10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561266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39" name="think-cell Slide" r:id="rId6" imgW="395" imgH="392" progId="TCLayout.ActiveDocument.1">
                  <p:embed/>
                </p:oleObj>
              </mc:Choice>
              <mc:Fallback>
                <p:oleObj name="think-cell Slide" r:id="rId6" imgW="395" imgH="392"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p:txBody>
          <a:bodyPr/>
          <a:lstStyle/>
          <a:p>
            <a:r>
              <a:rPr lang="en-US" dirty="0" smtClean="0"/>
              <a:t>All revenue for SOM funds will be budgeted in the “Other Revenue” section within your department ID’s.  Budgeting for this will be very similar to the process for “</a:t>
            </a:r>
            <a:r>
              <a:rPr lang="en-US" i="1" dirty="0" smtClean="0"/>
              <a:t>UNCFP Other Revenue</a:t>
            </a:r>
            <a:r>
              <a:rPr lang="en-US" dirty="0" smtClean="0"/>
              <a:t>”.</a:t>
            </a:r>
          </a:p>
          <a:p>
            <a:r>
              <a:rPr lang="en-US" dirty="0" smtClean="0"/>
              <a:t>This applies to the following funds types:</a:t>
            </a:r>
          </a:p>
          <a:p>
            <a:pPr lvl="1"/>
            <a:r>
              <a:rPr lang="en-US" dirty="0" smtClean="0"/>
              <a:t>State</a:t>
            </a:r>
          </a:p>
          <a:p>
            <a:pPr lvl="1"/>
            <a:r>
              <a:rPr lang="en-US" dirty="0" smtClean="0"/>
              <a:t>Overhead</a:t>
            </a:r>
          </a:p>
          <a:p>
            <a:pPr lvl="1"/>
            <a:r>
              <a:rPr lang="en-US" dirty="0" smtClean="0"/>
              <a:t>Contracts &amp; Grants</a:t>
            </a:r>
          </a:p>
          <a:p>
            <a:pPr lvl="1"/>
            <a:r>
              <a:rPr lang="en-US" dirty="0" smtClean="0"/>
              <a:t>Residuals</a:t>
            </a:r>
          </a:p>
          <a:p>
            <a:pPr lvl="1"/>
            <a:r>
              <a:rPr lang="en-US" dirty="0" smtClean="0"/>
              <a:t>Endowment Income Unrestricted</a:t>
            </a:r>
          </a:p>
          <a:p>
            <a:pPr lvl="1"/>
            <a:r>
              <a:rPr lang="en-US" dirty="0" smtClean="0"/>
              <a:t>Endowment Income Restricted</a:t>
            </a:r>
          </a:p>
          <a:p>
            <a:pPr lvl="1"/>
            <a:r>
              <a:rPr lang="en-US" dirty="0" smtClean="0"/>
              <a:t>Auxiliary-Recharge-Core Facilities</a:t>
            </a:r>
          </a:p>
          <a:p>
            <a:pPr lvl="1"/>
            <a:r>
              <a:rPr lang="en-US" dirty="0" smtClean="0"/>
              <a:t>Gifts-Endowment </a:t>
            </a:r>
            <a:r>
              <a:rPr lang="en-US" dirty="0" err="1" smtClean="0"/>
              <a:t>Inc</a:t>
            </a:r>
            <a:r>
              <a:rPr lang="en-US" dirty="0" smtClean="0"/>
              <a:t> and Other Unrestricted</a:t>
            </a:r>
          </a:p>
          <a:p>
            <a:pPr lvl="1"/>
            <a:r>
              <a:rPr lang="en-US" dirty="0" smtClean="0"/>
              <a:t>Gifts-Endowment </a:t>
            </a:r>
            <a:r>
              <a:rPr lang="en-US" dirty="0" err="1" smtClean="0"/>
              <a:t>Inc</a:t>
            </a:r>
            <a:r>
              <a:rPr lang="en-US" dirty="0" smtClean="0"/>
              <a:t> and Other Restricted </a:t>
            </a:r>
          </a:p>
        </p:txBody>
      </p:sp>
      <p:sp>
        <p:nvSpPr>
          <p:cNvPr id="4" name="Title 3"/>
          <p:cNvSpPr>
            <a:spLocks noGrp="1"/>
          </p:cNvSpPr>
          <p:nvPr>
            <p:ph type="title"/>
          </p:nvPr>
        </p:nvSpPr>
        <p:spPr/>
        <p:txBody>
          <a:bodyPr/>
          <a:lstStyle/>
          <a:p>
            <a:r>
              <a:rPr lang="en-US" dirty="0" smtClean="0"/>
              <a:t>Other Revenue: SOM</a:t>
            </a:r>
            <a:endParaRPr lang="en-US" dirty="0"/>
          </a:p>
        </p:txBody>
      </p:sp>
    </p:spTree>
    <p:extLst>
      <p:ext uri="{BB962C8B-B14F-4D97-AF65-F5344CB8AC3E}">
        <p14:creationId xmlns:p14="http://schemas.microsoft.com/office/powerpoint/2010/main" val="2541617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4294084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62"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3" name="Title 2"/>
          <p:cNvSpPr>
            <a:spLocks noGrp="1"/>
          </p:cNvSpPr>
          <p:nvPr>
            <p:ph type="title"/>
          </p:nvPr>
        </p:nvSpPr>
        <p:spPr/>
        <p:txBody>
          <a:bodyPr/>
          <a:lstStyle/>
          <a:p>
            <a:r>
              <a:rPr lang="en-US" dirty="0" smtClean="0"/>
              <a:t>Fixed Staffing, Wages, Benefits, and Non-Staffing</a:t>
            </a:r>
            <a:endParaRPr lang="en-US" dirty="0"/>
          </a:p>
        </p:txBody>
      </p:sp>
    </p:spTree>
    <p:extLst>
      <p:ext uri="{BB962C8B-B14F-4D97-AF65-F5344CB8AC3E}">
        <p14:creationId xmlns:p14="http://schemas.microsoft.com/office/powerpoint/2010/main" val="4202715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Creating Budgets in </a:t>
            </a:r>
            <a:r>
              <a:rPr lang="en-US" dirty="0" err="1"/>
              <a:t>StrataJazz</a:t>
            </a:r>
            <a:r>
              <a:rPr lang="en-US" baseline="30000" dirty="0"/>
              <a:t>® </a:t>
            </a:r>
            <a:r>
              <a:rPr lang="en-US" dirty="0"/>
              <a:t>Operating Budgeting</a:t>
            </a:r>
          </a:p>
        </p:txBody>
      </p:sp>
      <p:sp>
        <p:nvSpPr>
          <p:cNvPr id="8" name="Rounded Rectangle 7"/>
          <p:cNvSpPr/>
          <p:nvPr/>
        </p:nvSpPr>
        <p:spPr>
          <a:xfrm>
            <a:off x="838200" y="1895474"/>
            <a:ext cx="4572000" cy="60007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Current Fiscal Year</a:t>
            </a:r>
          </a:p>
        </p:txBody>
      </p:sp>
      <p:sp>
        <p:nvSpPr>
          <p:cNvPr id="9" name="Rounded Rectangle 8"/>
          <p:cNvSpPr/>
          <p:nvPr/>
        </p:nvSpPr>
        <p:spPr>
          <a:xfrm>
            <a:off x="6781800" y="1895474"/>
            <a:ext cx="4572000" cy="60007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Upcoming Fiscal Year</a:t>
            </a:r>
          </a:p>
        </p:txBody>
      </p:sp>
      <p:sp>
        <p:nvSpPr>
          <p:cNvPr id="10" name="TextBox 9"/>
          <p:cNvSpPr txBox="1"/>
          <p:nvPr/>
        </p:nvSpPr>
        <p:spPr>
          <a:xfrm>
            <a:off x="7424529" y="2609850"/>
            <a:ext cx="3286541" cy="369332"/>
          </a:xfrm>
          <a:prstGeom prst="rect">
            <a:avLst/>
          </a:prstGeom>
          <a:noFill/>
        </p:spPr>
        <p:txBody>
          <a:bodyPr wrap="none" rtlCol="0">
            <a:spAutoFit/>
          </a:bodyPr>
          <a:lstStyle/>
          <a:p>
            <a:r>
              <a:rPr lang="en-US" b="1" dirty="0"/>
              <a:t>Goal: </a:t>
            </a:r>
            <a:r>
              <a:rPr lang="en-US" dirty="0"/>
              <a:t>Develop next year’s budget</a:t>
            </a:r>
          </a:p>
        </p:txBody>
      </p:sp>
      <p:sp>
        <p:nvSpPr>
          <p:cNvPr id="11" name="Bent-Up Arrow 10"/>
          <p:cNvSpPr/>
          <p:nvPr/>
        </p:nvSpPr>
        <p:spPr>
          <a:xfrm rot="16200000" flipH="1">
            <a:off x="7486652" y="2388633"/>
            <a:ext cx="804859" cy="2214564"/>
          </a:xfrm>
          <a:prstGeom prst="bentUp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p:cNvSpPr txBox="1"/>
          <p:nvPr/>
        </p:nvSpPr>
        <p:spPr>
          <a:xfrm>
            <a:off x="9130128" y="3093483"/>
            <a:ext cx="2223671" cy="1323439"/>
          </a:xfrm>
          <a:prstGeom prst="rect">
            <a:avLst/>
          </a:prstGeom>
          <a:noFill/>
        </p:spPr>
        <p:txBody>
          <a:bodyPr wrap="square" rtlCol="0">
            <a:spAutoFit/>
          </a:bodyPr>
          <a:lstStyle/>
          <a:p>
            <a:r>
              <a:rPr lang="en-US" sz="1600" dirty="0"/>
              <a:t>Need to understand current year performance to accurately develop next year’s budget</a:t>
            </a:r>
          </a:p>
        </p:txBody>
      </p:sp>
      <p:graphicFrame>
        <p:nvGraphicFramePr>
          <p:cNvPr id="13" name="Table 12"/>
          <p:cNvGraphicFramePr>
            <a:graphicFrameLocks noGrp="1"/>
          </p:cNvGraphicFramePr>
          <p:nvPr>
            <p:extLst/>
          </p:nvPr>
        </p:nvGraphicFramePr>
        <p:xfrm>
          <a:off x="838200" y="3527504"/>
          <a:ext cx="4572000" cy="37084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723715764"/>
                    </a:ext>
                  </a:extLst>
                </a:gridCol>
                <a:gridCol w="381000">
                  <a:extLst>
                    <a:ext uri="{9D8B030D-6E8A-4147-A177-3AD203B41FA5}">
                      <a16:colId xmlns:a16="http://schemas.microsoft.com/office/drawing/2014/main" val="2183775207"/>
                    </a:ext>
                  </a:extLst>
                </a:gridCol>
                <a:gridCol w="381000">
                  <a:extLst>
                    <a:ext uri="{9D8B030D-6E8A-4147-A177-3AD203B41FA5}">
                      <a16:colId xmlns:a16="http://schemas.microsoft.com/office/drawing/2014/main" val="2711901906"/>
                    </a:ext>
                  </a:extLst>
                </a:gridCol>
                <a:gridCol w="381000">
                  <a:extLst>
                    <a:ext uri="{9D8B030D-6E8A-4147-A177-3AD203B41FA5}">
                      <a16:colId xmlns:a16="http://schemas.microsoft.com/office/drawing/2014/main" val="1968043837"/>
                    </a:ext>
                  </a:extLst>
                </a:gridCol>
                <a:gridCol w="381000">
                  <a:extLst>
                    <a:ext uri="{9D8B030D-6E8A-4147-A177-3AD203B41FA5}">
                      <a16:colId xmlns:a16="http://schemas.microsoft.com/office/drawing/2014/main" val="1438703552"/>
                    </a:ext>
                  </a:extLst>
                </a:gridCol>
                <a:gridCol w="381000">
                  <a:extLst>
                    <a:ext uri="{9D8B030D-6E8A-4147-A177-3AD203B41FA5}">
                      <a16:colId xmlns:a16="http://schemas.microsoft.com/office/drawing/2014/main" val="1619174592"/>
                    </a:ext>
                  </a:extLst>
                </a:gridCol>
                <a:gridCol w="381000">
                  <a:extLst>
                    <a:ext uri="{9D8B030D-6E8A-4147-A177-3AD203B41FA5}">
                      <a16:colId xmlns:a16="http://schemas.microsoft.com/office/drawing/2014/main" val="2131553402"/>
                    </a:ext>
                  </a:extLst>
                </a:gridCol>
                <a:gridCol w="381000">
                  <a:extLst>
                    <a:ext uri="{9D8B030D-6E8A-4147-A177-3AD203B41FA5}">
                      <a16:colId xmlns:a16="http://schemas.microsoft.com/office/drawing/2014/main" val="4125752704"/>
                    </a:ext>
                  </a:extLst>
                </a:gridCol>
                <a:gridCol w="381000">
                  <a:extLst>
                    <a:ext uri="{9D8B030D-6E8A-4147-A177-3AD203B41FA5}">
                      <a16:colId xmlns:a16="http://schemas.microsoft.com/office/drawing/2014/main" val="10707290"/>
                    </a:ext>
                  </a:extLst>
                </a:gridCol>
                <a:gridCol w="381000">
                  <a:extLst>
                    <a:ext uri="{9D8B030D-6E8A-4147-A177-3AD203B41FA5}">
                      <a16:colId xmlns:a16="http://schemas.microsoft.com/office/drawing/2014/main" val="421449396"/>
                    </a:ext>
                  </a:extLst>
                </a:gridCol>
                <a:gridCol w="381000">
                  <a:extLst>
                    <a:ext uri="{9D8B030D-6E8A-4147-A177-3AD203B41FA5}">
                      <a16:colId xmlns:a16="http://schemas.microsoft.com/office/drawing/2014/main" val="3977184348"/>
                    </a:ext>
                  </a:extLst>
                </a:gridCol>
                <a:gridCol w="381000">
                  <a:extLst>
                    <a:ext uri="{9D8B030D-6E8A-4147-A177-3AD203B41FA5}">
                      <a16:colId xmlns:a16="http://schemas.microsoft.com/office/drawing/2014/main" val="1764998388"/>
                    </a:ext>
                  </a:extLst>
                </a:gridCol>
              </a:tblGrid>
              <a:tr h="370840">
                <a:tc>
                  <a:txBody>
                    <a:bodyPr/>
                    <a:lstStyle/>
                    <a:p>
                      <a:pPr algn="ctr"/>
                      <a:r>
                        <a:rPr lang="en-US" sz="1050" dirty="0"/>
                        <a:t>1</a:t>
                      </a:r>
                    </a:p>
                  </a:txBody>
                  <a:tcPr anchor="ctr"/>
                </a:tc>
                <a:tc>
                  <a:txBody>
                    <a:bodyPr/>
                    <a:lstStyle/>
                    <a:p>
                      <a:pPr algn="ctr"/>
                      <a:r>
                        <a:rPr lang="en-US" sz="1050" dirty="0"/>
                        <a:t>2</a:t>
                      </a:r>
                    </a:p>
                  </a:txBody>
                  <a:tcPr anchor="ctr"/>
                </a:tc>
                <a:tc>
                  <a:txBody>
                    <a:bodyPr/>
                    <a:lstStyle/>
                    <a:p>
                      <a:pPr algn="ctr"/>
                      <a:r>
                        <a:rPr lang="en-US" sz="1050" dirty="0"/>
                        <a:t>3</a:t>
                      </a:r>
                    </a:p>
                  </a:txBody>
                  <a:tcPr anchor="ctr"/>
                </a:tc>
                <a:tc>
                  <a:txBody>
                    <a:bodyPr/>
                    <a:lstStyle/>
                    <a:p>
                      <a:pPr algn="ctr"/>
                      <a:r>
                        <a:rPr lang="en-US" sz="1050" dirty="0"/>
                        <a:t>4</a:t>
                      </a:r>
                    </a:p>
                  </a:txBody>
                  <a:tcPr anchor="ctr"/>
                </a:tc>
                <a:tc>
                  <a:txBody>
                    <a:bodyPr/>
                    <a:lstStyle/>
                    <a:p>
                      <a:pPr algn="ctr"/>
                      <a:r>
                        <a:rPr lang="en-US" sz="1050" dirty="0"/>
                        <a:t>5</a:t>
                      </a:r>
                    </a:p>
                  </a:txBody>
                  <a:tcPr anchor="ctr"/>
                </a:tc>
                <a:tc>
                  <a:txBody>
                    <a:bodyPr/>
                    <a:lstStyle/>
                    <a:p>
                      <a:pPr algn="ctr"/>
                      <a:r>
                        <a:rPr lang="en-US" sz="1050" dirty="0"/>
                        <a:t>6</a:t>
                      </a:r>
                    </a:p>
                  </a:txBody>
                  <a:tcPr anchor="ctr"/>
                </a:tc>
                <a:tc>
                  <a:txBody>
                    <a:bodyPr/>
                    <a:lstStyle/>
                    <a:p>
                      <a:pPr algn="ctr"/>
                      <a:r>
                        <a:rPr lang="en-US" sz="1050" dirty="0"/>
                        <a:t>7</a:t>
                      </a:r>
                    </a:p>
                  </a:txBody>
                  <a:tcPr anchor="ctr">
                    <a:solidFill>
                      <a:schemeClr val="accent1"/>
                    </a:solidFill>
                  </a:tcPr>
                </a:tc>
                <a:tc>
                  <a:txBody>
                    <a:bodyPr/>
                    <a:lstStyle/>
                    <a:p>
                      <a:pPr algn="ctr"/>
                      <a:r>
                        <a:rPr lang="en-US" sz="1050" dirty="0"/>
                        <a:t>8</a:t>
                      </a:r>
                    </a:p>
                  </a:txBody>
                  <a:tcPr anchor="ctr">
                    <a:solidFill>
                      <a:schemeClr val="accent1"/>
                    </a:solidFill>
                  </a:tcPr>
                </a:tc>
                <a:tc>
                  <a:txBody>
                    <a:bodyPr/>
                    <a:lstStyle/>
                    <a:p>
                      <a:pPr algn="ctr"/>
                      <a:r>
                        <a:rPr lang="en-US" sz="1050" dirty="0"/>
                        <a:t>9</a:t>
                      </a:r>
                    </a:p>
                  </a:txBody>
                  <a:tcPr anchor="ctr">
                    <a:solidFill>
                      <a:schemeClr val="accent1"/>
                    </a:solidFill>
                  </a:tcPr>
                </a:tc>
                <a:tc>
                  <a:txBody>
                    <a:bodyPr/>
                    <a:lstStyle/>
                    <a:p>
                      <a:pPr algn="ctr"/>
                      <a:r>
                        <a:rPr lang="en-US" sz="1050" dirty="0"/>
                        <a:t>10</a:t>
                      </a:r>
                    </a:p>
                  </a:txBody>
                  <a:tcPr anchor="ctr">
                    <a:solidFill>
                      <a:schemeClr val="accent1"/>
                    </a:solidFill>
                  </a:tcPr>
                </a:tc>
                <a:tc>
                  <a:txBody>
                    <a:bodyPr/>
                    <a:lstStyle/>
                    <a:p>
                      <a:pPr algn="ctr"/>
                      <a:r>
                        <a:rPr lang="en-US" sz="1050" dirty="0"/>
                        <a:t>11</a:t>
                      </a:r>
                    </a:p>
                  </a:txBody>
                  <a:tcPr anchor="ctr">
                    <a:solidFill>
                      <a:schemeClr val="accent1"/>
                    </a:solidFill>
                  </a:tcPr>
                </a:tc>
                <a:tc>
                  <a:txBody>
                    <a:bodyPr/>
                    <a:lstStyle/>
                    <a:p>
                      <a:pPr algn="ctr"/>
                      <a:r>
                        <a:rPr lang="en-US" sz="1050" dirty="0"/>
                        <a:t>12</a:t>
                      </a:r>
                    </a:p>
                  </a:txBody>
                  <a:tcPr anchor="ctr">
                    <a:solidFill>
                      <a:schemeClr val="accent1"/>
                    </a:solidFill>
                  </a:tcPr>
                </a:tc>
                <a:extLst>
                  <a:ext uri="{0D108BD9-81ED-4DB2-BD59-A6C34878D82A}">
                    <a16:rowId xmlns:a16="http://schemas.microsoft.com/office/drawing/2014/main" val="3859302317"/>
                  </a:ext>
                </a:extLst>
              </a:tr>
            </a:tbl>
          </a:graphicData>
        </a:graphic>
      </p:graphicFrame>
      <p:sp>
        <p:nvSpPr>
          <p:cNvPr id="14" name="Rectangle 13"/>
          <p:cNvSpPr/>
          <p:nvPr/>
        </p:nvSpPr>
        <p:spPr>
          <a:xfrm>
            <a:off x="904875" y="4048381"/>
            <a:ext cx="2085559" cy="120015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t>
            </a:r>
          </a:p>
        </p:txBody>
      </p:sp>
      <p:sp>
        <p:nvSpPr>
          <p:cNvPr id="15" name="Rectangle 14"/>
          <p:cNvSpPr/>
          <p:nvPr/>
        </p:nvSpPr>
        <p:spPr>
          <a:xfrm>
            <a:off x="3209925" y="4048381"/>
            <a:ext cx="2100469" cy="1200150"/>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t>
            </a:r>
          </a:p>
        </p:txBody>
      </p:sp>
      <p:sp>
        <p:nvSpPr>
          <p:cNvPr id="16" name="TextBox 15"/>
          <p:cNvSpPr txBox="1"/>
          <p:nvPr/>
        </p:nvSpPr>
        <p:spPr>
          <a:xfrm>
            <a:off x="838200" y="5398568"/>
            <a:ext cx="4472194" cy="830997"/>
          </a:xfrm>
          <a:prstGeom prst="rect">
            <a:avLst/>
          </a:prstGeom>
          <a:noFill/>
        </p:spPr>
        <p:txBody>
          <a:bodyPr wrap="square" rtlCol="0">
            <a:spAutoFit/>
          </a:bodyPr>
          <a:lstStyle/>
          <a:p>
            <a:r>
              <a:rPr lang="en-US" sz="1600" dirty="0"/>
              <a:t>The most accurate way to determine how we will finish out this year is to use actual data to project out the remainder.</a:t>
            </a:r>
          </a:p>
        </p:txBody>
      </p:sp>
      <p:graphicFrame>
        <p:nvGraphicFramePr>
          <p:cNvPr id="17" name="Table 16"/>
          <p:cNvGraphicFramePr>
            <a:graphicFrameLocks noGrp="1"/>
          </p:cNvGraphicFramePr>
          <p:nvPr>
            <p:extLst/>
          </p:nvPr>
        </p:nvGraphicFramePr>
        <p:xfrm>
          <a:off x="6781800" y="5674814"/>
          <a:ext cx="4572000" cy="370840"/>
        </p:xfrm>
        <a:graphic>
          <a:graphicData uri="http://schemas.openxmlformats.org/drawingml/2006/table">
            <a:tbl>
              <a:tblPr firstRow="1" bandRow="1">
                <a:tableStyleId>{21E4AEA4-8DFA-4A89-87EB-49C32662AFE0}</a:tableStyleId>
              </a:tblPr>
              <a:tblGrid>
                <a:gridCol w="381000">
                  <a:extLst>
                    <a:ext uri="{9D8B030D-6E8A-4147-A177-3AD203B41FA5}">
                      <a16:colId xmlns:a16="http://schemas.microsoft.com/office/drawing/2014/main" val="2723715764"/>
                    </a:ext>
                  </a:extLst>
                </a:gridCol>
                <a:gridCol w="381000">
                  <a:extLst>
                    <a:ext uri="{9D8B030D-6E8A-4147-A177-3AD203B41FA5}">
                      <a16:colId xmlns:a16="http://schemas.microsoft.com/office/drawing/2014/main" val="2183775207"/>
                    </a:ext>
                  </a:extLst>
                </a:gridCol>
                <a:gridCol w="381000">
                  <a:extLst>
                    <a:ext uri="{9D8B030D-6E8A-4147-A177-3AD203B41FA5}">
                      <a16:colId xmlns:a16="http://schemas.microsoft.com/office/drawing/2014/main" val="2711901906"/>
                    </a:ext>
                  </a:extLst>
                </a:gridCol>
                <a:gridCol w="381000">
                  <a:extLst>
                    <a:ext uri="{9D8B030D-6E8A-4147-A177-3AD203B41FA5}">
                      <a16:colId xmlns:a16="http://schemas.microsoft.com/office/drawing/2014/main" val="1968043837"/>
                    </a:ext>
                  </a:extLst>
                </a:gridCol>
                <a:gridCol w="381000">
                  <a:extLst>
                    <a:ext uri="{9D8B030D-6E8A-4147-A177-3AD203B41FA5}">
                      <a16:colId xmlns:a16="http://schemas.microsoft.com/office/drawing/2014/main" val="1438703552"/>
                    </a:ext>
                  </a:extLst>
                </a:gridCol>
                <a:gridCol w="381000">
                  <a:extLst>
                    <a:ext uri="{9D8B030D-6E8A-4147-A177-3AD203B41FA5}">
                      <a16:colId xmlns:a16="http://schemas.microsoft.com/office/drawing/2014/main" val="1619174592"/>
                    </a:ext>
                  </a:extLst>
                </a:gridCol>
                <a:gridCol w="381000">
                  <a:extLst>
                    <a:ext uri="{9D8B030D-6E8A-4147-A177-3AD203B41FA5}">
                      <a16:colId xmlns:a16="http://schemas.microsoft.com/office/drawing/2014/main" val="2131553402"/>
                    </a:ext>
                  </a:extLst>
                </a:gridCol>
                <a:gridCol w="381000">
                  <a:extLst>
                    <a:ext uri="{9D8B030D-6E8A-4147-A177-3AD203B41FA5}">
                      <a16:colId xmlns:a16="http://schemas.microsoft.com/office/drawing/2014/main" val="4125752704"/>
                    </a:ext>
                  </a:extLst>
                </a:gridCol>
                <a:gridCol w="381000">
                  <a:extLst>
                    <a:ext uri="{9D8B030D-6E8A-4147-A177-3AD203B41FA5}">
                      <a16:colId xmlns:a16="http://schemas.microsoft.com/office/drawing/2014/main" val="10707290"/>
                    </a:ext>
                  </a:extLst>
                </a:gridCol>
                <a:gridCol w="381000">
                  <a:extLst>
                    <a:ext uri="{9D8B030D-6E8A-4147-A177-3AD203B41FA5}">
                      <a16:colId xmlns:a16="http://schemas.microsoft.com/office/drawing/2014/main" val="421449396"/>
                    </a:ext>
                  </a:extLst>
                </a:gridCol>
                <a:gridCol w="381000">
                  <a:extLst>
                    <a:ext uri="{9D8B030D-6E8A-4147-A177-3AD203B41FA5}">
                      <a16:colId xmlns:a16="http://schemas.microsoft.com/office/drawing/2014/main" val="3977184348"/>
                    </a:ext>
                  </a:extLst>
                </a:gridCol>
                <a:gridCol w="381000">
                  <a:extLst>
                    <a:ext uri="{9D8B030D-6E8A-4147-A177-3AD203B41FA5}">
                      <a16:colId xmlns:a16="http://schemas.microsoft.com/office/drawing/2014/main" val="1764998388"/>
                    </a:ext>
                  </a:extLst>
                </a:gridCol>
              </a:tblGrid>
              <a:tr h="370840">
                <a:tc>
                  <a:txBody>
                    <a:bodyPr/>
                    <a:lstStyle/>
                    <a:p>
                      <a:pPr algn="ctr"/>
                      <a:r>
                        <a:rPr lang="en-US" sz="1050" dirty="0"/>
                        <a:t>1</a:t>
                      </a:r>
                    </a:p>
                  </a:txBody>
                  <a:tcPr anchor="ctr"/>
                </a:tc>
                <a:tc>
                  <a:txBody>
                    <a:bodyPr/>
                    <a:lstStyle/>
                    <a:p>
                      <a:pPr algn="ctr"/>
                      <a:r>
                        <a:rPr lang="en-US" sz="1050" dirty="0"/>
                        <a:t>2</a:t>
                      </a:r>
                    </a:p>
                  </a:txBody>
                  <a:tcPr anchor="ctr"/>
                </a:tc>
                <a:tc>
                  <a:txBody>
                    <a:bodyPr/>
                    <a:lstStyle/>
                    <a:p>
                      <a:pPr algn="ctr"/>
                      <a:r>
                        <a:rPr lang="en-US" sz="1050" dirty="0"/>
                        <a:t>3</a:t>
                      </a:r>
                    </a:p>
                  </a:txBody>
                  <a:tcPr anchor="ctr"/>
                </a:tc>
                <a:tc>
                  <a:txBody>
                    <a:bodyPr/>
                    <a:lstStyle/>
                    <a:p>
                      <a:pPr algn="ctr"/>
                      <a:r>
                        <a:rPr lang="en-US" sz="1050" dirty="0"/>
                        <a:t>4</a:t>
                      </a:r>
                    </a:p>
                  </a:txBody>
                  <a:tcPr anchor="ctr"/>
                </a:tc>
                <a:tc>
                  <a:txBody>
                    <a:bodyPr/>
                    <a:lstStyle/>
                    <a:p>
                      <a:pPr algn="ctr"/>
                      <a:r>
                        <a:rPr lang="en-US" sz="1050" dirty="0"/>
                        <a:t>5</a:t>
                      </a:r>
                    </a:p>
                  </a:txBody>
                  <a:tcPr anchor="ctr"/>
                </a:tc>
                <a:tc>
                  <a:txBody>
                    <a:bodyPr/>
                    <a:lstStyle/>
                    <a:p>
                      <a:pPr algn="ctr"/>
                      <a:r>
                        <a:rPr lang="en-US" sz="1050" dirty="0"/>
                        <a:t>6</a:t>
                      </a:r>
                    </a:p>
                  </a:txBody>
                  <a:tcPr anchor="ctr"/>
                </a:tc>
                <a:tc>
                  <a:txBody>
                    <a:bodyPr/>
                    <a:lstStyle/>
                    <a:p>
                      <a:pPr algn="ctr"/>
                      <a:r>
                        <a:rPr lang="en-US" sz="1050" dirty="0"/>
                        <a:t>7</a:t>
                      </a:r>
                    </a:p>
                  </a:txBody>
                  <a:tcPr anchor="ctr"/>
                </a:tc>
                <a:tc>
                  <a:txBody>
                    <a:bodyPr/>
                    <a:lstStyle/>
                    <a:p>
                      <a:pPr algn="ctr"/>
                      <a:r>
                        <a:rPr lang="en-US" sz="1050" dirty="0"/>
                        <a:t>8</a:t>
                      </a:r>
                    </a:p>
                  </a:txBody>
                  <a:tcPr anchor="ctr"/>
                </a:tc>
                <a:tc>
                  <a:txBody>
                    <a:bodyPr/>
                    <a:lstStyle/>
                    <a:p>
                      <a:pPr algn="ctr"/>
                      <a:r>
                        <a:rPr lang="en-US" sz="1050" dirty="0"/>
                        <a:t>9</a:t>
                      </a:r>
                    </a:p>
                  </a:txBody>
                  <a:tcPr anchor="ctr"/>
                </a:tc>
                <a:tc>
                  <a:txBody>
                    <a:bodyPr/>
                    <a:lstStyle/>
                    <a:p>
                      <a:pPr algn="ctr"/>
                      <a:r>
                        <a:rPr lang="en-US" sz="1050" dirty="0"/>
                        <a:t>10</a:t>
                      </a:r>
                    </a:p>
                  </a:txBody>
                  <a:tcPr anchor="ctr"/>
                </a:tc>
                <a:tc>
                  <a:txBody>
                    <a:bodyPr/>
                    <a:lstStyle/>
                    <a:p>
                      <a:pPr algn="ctr"/>
                      <a:r>
                        <a:rPr lang="en-US" sz="1050" dirty="0"/>
                        <a:t>11</a:t>
                      </a:r>
                    </a:p>
                  </a:txBody>
                  <a:tcPr anchor="ctr"/>
                </a:tc>
                <a:tc>
                  <a:txBody>
                    <a:bodyPr/>
                    <a:lstStyle/>
                    <a:p>
                      <a:pPr algn="ctr"/>
                      <a:r>
                        <a:rPr lang="en-US" sz="1050" dirty="0"/>
                        <a:t>12</a:t>
                      </a:r>
                    </a:p>
                  </a:txBody>
                  <a:tcPr anchor="ctr"/>
                </a:tc>
                <a:extLst>
                  <a:ext uri="{0D108BD9-81ED-4DB2-BD59-A6C34878D82A}">
                    <a16:rowId xmlns:a16="http://schemas.microsoft.com/office/drawing/2014/main" val="3859302317"/>
                  </a:ext>
                </a:extLst>
              </a:tr>
            </a:tbl>
          </a:graphicData>
        </a:graphic>
      </p:graphicFrame>
      <p:sp>
        <p:nvSpPr>
          <p:cNvPr id="20" name="Rectangle 19"/>
          <p:cNvSpPr/>
          <p:nvPr/>
        </p:nvSpPr>
        <p:spPr>
          <a:xfrm>
            <a:off x="904875" y="2979181"/>
            <a:ext cx="2085559" cy="39828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Actuals</a:t>
            </a:r>
          </a:p>
        </p:txBody>
      </p:sp>
      <p:sp>
        <p:nvSpPr>
          <p:cNvPr id="21" name="Rectangle 20"/>
          <p:cNvSpPr/>
          <p:nvPr/>
        </p:nvSpPr>
        <p:spPr>
          <a:xfrm>
            <a:off x="3209925" y="2979181"/>
            <a:ext cx="2100469" cy="398286"/>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Projection</a:t>
            </a:r>
          </a:p>
        </p:txBody>
      </p:sp>
      <p:sp>
        <p:nvSpPr>
          <p:cNvPr id="22" name="Rectangle 21"/>
          <p:cNvSpPr/>
          <p:nvPr/>
        </p:nvSpPr>
        <p:spPr>
          <a:xfrm>
            <a:off x="6781800" y="5092583"/>
            <a:ext cx="4571999" cy="39828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Budget</a:t>
            </a:r>
          </a:p>
        </p:txBody>
      </p:sp>
      <p:cxnSp>
        <p:nvCxnSpPr>
          <p:cNvPr id="45" name="Straight Arrow Connector 44"/>
          <p:cNvCxnSpPr/>
          <p:nvPr/>
        </p:nvCxnSpPr>
        <p:spPr>
          <a:xfrm>
            <a:off x="5529885" y="3712924"/>
            <a:ext cx="1099515" cy="157880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5-Point Star 22"/>
          <p:cNvSpPr/>
          <p:nvPr/>
        </p:nvSpPr>
        <p:spPr>
          <a:xfrm>
            <a:off x="5772150" y="4183846"/>
            <a:ext cx="647700" cy="636958"/>
          </a:xfrm>
          <a:prstGeom prst="star5">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TextBox 45"/>
          <p:cNvSpPr txBox="1"/>
          <p:nvPr/>
        </p:nvSpPr>
        <p:spPr>
          <a:xfrm>
            <a:off x="6486939" y="4172298"/>
            <a:ext cx="2095086" cy="646331"/>
          </a:xfrm>
          <a:prstGeom prst="rect">
            <a:avLst/>
          </a:prstGeom>
          <a:noFill/>
        </p:spPr>
        <p:txBody>
          <a:bodyPr wrap="square" rtlCol="0">
            <a:spAutoFit/>
          </a:bodyPr>
          <a:lstStyle/>
          <a:p>
            <a:r>
              <a:rPr lang="en-US" sz="1200" dirty="0"/>
              <a:t>Projected performance for this year often impacts the baseline budget for next year</a:t>
            </a:r>
          </a:p>
        </p:txBody>
      </p:sp>
      <p:graphicFrame>
        <p:nvGraphicFramePr>
          <p:cNvPr id="47" name="Table 46"/>
          <p:cNvGraphicFramePr>
            <a:graphicFrameLocks noGrp="1"/>
          </p:cNvGraphicFramePr>
          <p:nvPr>
            <p:extLst/>
          </p:nvPr>
        </p:nvGraphicFramePr>
        <p:xfrm>
          <a:off x="848140" y="3527504"/>
          <a:ext cx="4572000" cy="37084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723715764"/>
                    </a:ext>
                  </a:extLst>
                </a:gridCol>
                <a:gridCol w="381000">
                  <a:extLst>
                    <a:ext uri="{9D8B030D-6E8A-4147-A177-3AD203B41FA5}">
                      <a16:colId xmlns:a16="http://schemas.microsoft.com/office/drawing/2014/main" val="2183775207"/>
                    </a:ext>
                  </a:extLst>
                </a:gridCol>
                <a:gridCol w="381000">
                  <a:extLst>
                    <a:ext uri="{9D8B030D-6E8A-4147-A177-3AD203B41FA5}">
                      <a16:colId xmlns:a16="http://schemas.microsoft.com/office/drawing/2014/main" val="2711901906"/>
                    </a:ext>
                  </a:extLst>
                </a:gridCol>
                <a:gridCol w="381000">
                  <a:extLst>
                    <a:ext uri="{9D8B030D-6E8A-4147-A177-3AD203B41FA5}">
                      <a16:colId xmlns:a16="http://schemas.microsoft.com/office/drawing/2014/main" val="1968043837"/>
                    </a:ext>
                  </a:extLst>
                </a:gridCol>
                <a:gridCol w="381000">
                  <a:extLst>
                    <a:ext uri="{9D8B030D-6E8A-4147-A177-3AD203B41FA5}">
                      <a16:colId xmlns:a16="http://schemas.microsoft.com/office/drawing/2014/main" val="1438703552"/>
                    </a:ext>
                  </a:extLst>
                </a:gridCol>
                <a:gridCol w="381000">
                  <a:extLst>
                    <a:ext uri="{9D8B030D-6E8A-4147-A177-3AD203B41FA5}">
                      <a16:colId xmlns:a16="http://schemas.microsoft.com/office/drawing/2014/main" val="1619174592"/>
                    </a:ext>
                  </a:extLst>
                </a:gridCol>
                <a:gridCol w="381000">
                  <a:extLst>
                    <a:ext uri="{9D8B030D-6E8A-4147-A177-3AD203B41FA5}">
                      <a16:colId xmlns:a16="http://schemas.microsoft.com/office/drawing/2014/main" val="2131553402"/>
                    </a:ext>
                  </a:extLst>
                </a:gridCol>
                <a:gridCol w="381000">
                  <a:extLst>
                    <a:ext uri="{9D8B030D-6E8A-4147-A177-3AD203B41FA5}">
                      <a16:colId xmlns:a16="http://schemas.microsoft.com/office/drawing/2014/main" val="4125752704"/>
                    </a:ext>
                  </a:extLst>
                </a:gridCol>
                <a:gridCol w="381000">
                  <a:extLst>
                    <a:ext uri="{9D8B030D-6E8A-4147-A177-3AD203B41FA5}">
                      <a16:colId xmlns:a16="http://schemas.microsoft.com/office/drawing/2014/main" val="10707290"/>
                    </a:ext>
                  </a:extLst>
                </a:gridCol>
                <a:gridCol w="381000">
                  <a:extLst>
                    <a:ext uri="{9D8B030D-6E8A-4147-A177-3AD203B41FA5}">
                      <a16:colId xmlns:a16="http://schemas.microsoft.com/office/drawing/2014/main" val="421449396"/>
                    </a:ext>
                  </a:extLst>
                </a:gridCol>
                <a:gridCol w="381000">
                  <a:extLst>
                    <a:ext uri="{9D8B030D-6E8A-4147-A177-3AD203B41FA5}">
                      <a16:colId xmlns:a16="http://schemas.microsoft.com/office/drawing/2014/main" val="3977184348"/>
                    </a:ext>
                  </a:extLst>
                </a:gridCol>
                <a:gridCol w="381000">
                  <a:extLst>
                    <a:ext uri="{9D8B030D-6E8A-4147-A177-3AD203B41FA5}">
                      <a16:colId xmlns:a16="http://schemas.microsoft.com/office/drawing/2014/main" val="1764998388"/>
                    </a:ext>
                  </a:extLst>
                </a:gridCol>
              </a:tblGrid>
              <a:tr h="370840">
                <a:tc>
                  <a:txBody>
                    <a:bodyPr/>
                    <a:lstStyle/>
                    <a:p>
                      <a:pPr algn="ctr"/>
                      <a:r>
                        <a:rPr lang="en-US" sz="1050" dirty="0"/>
                        <a:t>1</a:t>
                      </a:r>
                    </a:p>
                  </a:txBody>
                  <a:tcPr anchor="ctr"/>
                </a:tc>
                <a:tc>
                  <a:txBody>
                    <a:bodyPr/>
                    <a:lstStyle/>
                    <a:p>
                      <a:pPr algn="ctr"/>
                      <a:r>
                        <a:rPr lang="en-US" sz="1050" dirty="0"/>
                        <a:t>2</a:t>
                      </a:r>
                    </a:p>
                  </a:txBody>
                  <a:tcPr anchor="ctr"/>
                </a:tc>
                <a:tc>
                  <a:txBody>
                    <a:bodyPr/>
                    <a:lstStyle/>
                    <a:p>
                      <a:pPr algn="ctr"/>
                      <a:r>
                        <a:rPr lang="en-US" sz="1050" dirty="0"/>
                        <a:t>3</a:t>
                      </a:r>
                    </a:p>
                  </a:txBody>
                  <a:tcPr anchor="ctr"/>
                </a:tc>
                <a:tc>
                  <a:txBody>
                    <a:bodyPr/>
                    <a:lstStyle/>
                    <a:p>
                      <a:pPr algn="ctr"/>
                      <a:r>
                        <a:rPr lang="en-US" sz="1050" dirty="0"/>
                        <a:t>4</a:t>
                      </a:r>
                    </a:p>
                  </a:txBody>
                  <a:tcPr anchor="ctr"/>
                </a:tc>
                <a:tc>
                  <a:txBody>
                    <a:bodyPr/>
                    <a:lstStyle/>
                    <a:p>
                      <a:pPr algn="ctr"/>
                      <a:r>
                        <a:rPr lang="en-US" sz="1050" dirty="0"/>
                        <a:t>5</a:t>
                      </a:r>
                    </a:p>
                  </a:txBody>
                  <a:tcPr anchor="ctr"/>
                </a:tc>
                <a:tc>
                  <a:txBody>
                    <a:bodyPr/>
                    <a:lstStyle/>
                    <a:p>
                      <a:pPr algn="ctr"/>
                      <a:r>
                        <a:rPr lang="en-US" sz="1050" dirty="0"/>
                        <a:t>6</a:t>
                      </a:r>
                    </a:p>
                  </a:txBody>
                  <a:tcPr anchor="ctr"/>
                </a:tc>
                <a:tc>
                  <a:txBody>
                    <a:bodyPr/>
                    <a:lstStyle/>
                    <a:p>
                      <a:pPr algn="ctr"/>
                      <a:r>
                        <a:rPr lang="en-US" sz="1050" dirty="0"/>
                        <a:t>7</a:t>
                      </a:r>
                    </a:p>
                  </a:txBody>
                  <a:tcPr anchor="ctr">
                    <a:solidFill>
                      <a:schemeClr val="accent1">
                        <a:lumMod val="40000"/>
                        <a:lumOff val="60000"/>
                      </a:schemeClr>
                    </a:solidFill>
                  </a:tcPr>
                </a:tc>
                <a:tc>
                  <a:txBody>
                    <a:bodyPr/>
                    <a:lstStyle/>
                    <a:p>
                      <a:pPr algn="ctr"/>
                      <a:r>
                        <a:rPr lang="en-US" sz="1050" dirty="0"/>
                        <a:t>8</a:t>
                      </a:r>
                    </a:p>
                  </a:txBody>
                  <a:tcPr anchor="ctr">
                    <a:solidFill>
                      <a:schemeClr val="accent1">
                        <a:lumMod val="40000"/>
                        <a:lumOff val="60000"/>
                      </a:schemeClr>
                    </a:solidFill>
                  </a:tcPr>
                </a:tc>
                <a:tc>
                  <a:txBody>
                    <a:bodyPr/>
                    <a:lstStyle/>
                    <a:p>
                      <a:pPr algn="ctr"/>
                      <a:r>
                        <a:rPr lang="en-US" sz="1050" dirty="0"/>
                        <a:t>9</a:t>
                      </a:r>
                    </a:p>
                  </a:txBody>
                  <a:tcPr anchor="ctr">
                    <a:solidFill>
                      <a:schemeClr val="accent1">
                        <a:lumMod val="40000"/>
                        <a:lumOff val="60000"/>
                      </a:schemeClr>
                    </a:solidFill>
                  </a:tcPr>
                </a:tc>
                <a:tc>
                  <a:txBody>
                    <a:bodyPr/>
                    <a:lstStyle/>
                    <a:p>
                      <a:pPr algn="ctr"/>
                      <a:r>
                        <a:rPr lang="en-US" sz="1050" dirty="0"/>
                        <a:t>10</a:t>
                      </a:r>
                    </a:p>
                  </a:txBody>
                  <a:tcPr anchor="ctr">
                    <a:solidFill>
                      <a:schemeClr val="accent1">
                        <a:lumMod val="40000"/>
                        <a:lumOff val="60000"/>
                      </a:schemeClr>
                    </a:solidFill>
                  </a:tcPr>
                </a:tc>
                <a:tc>
                  <a:txBody>
                    <a:bodyPr/>
                    <a:lstStyle/>
                    <a:p>
                      <a:pPr algn="ctr"/>
                      <a:r>
                        <a:rPr lang="en-US" sz="1050" dirty="0"/>
                        <a:t>11</a:t>
                      </a:r>
                    </a:p>
                  </a:txBody>
                  <a:tcPr anchor="ctr">
                    <a:solidFill>
                      <a:schemeClr val="accent1">
                        <a:lumMod val="40000"/>
                        <a:lumOff val="60000"/>
                      </a:schemeClr>
                    </a:solidFill>
                  </a:tcPr>
                </a:tc>
                <a:tc>
                  <a:txBody>
                    <a:bodyPr/>
                    <a:lstStyle/>
                    <a:p>
                      <a:pPr algn="ctr"/>
                      <a:r>
                        <a:rPr lang="en-US" sz="1050" dirty="0"/>
                        <a:t>12</a:t>
                      </a:r>
                    </a:p>
                  </a:txBody>
                  <a:tcPr anchor="ctr">
                    <a:solidFill>
                      <a:schemeClr val="accent1">
                        <a:lumMod val="40000"/>
                        <a:lumOff val="60000"/>
                      </a:schemeClr>
                    </a:solidFill>
                  </a:tcPr>
                </a:tc>
                <a:extLst>
                  <a:ext uri="{0D108BD9-81ED-4DB2-BD59-A6C34878D82A}">
                    <a16:rowId xmlns:a16="http://schemas.microsoft.com/office/drawing/2014/main" val="3859302317"/>
                  </a:ext>
                </a:extLst>
              </a:tr>
            </a:tbl>
          </a:graphicData>
        </a:graphic>
      </p:graphicFrame>
    </p:spTree>
    <p:extLst>
      <p:ext uri="{BB962C8B-B14F-4D97-AF65-F5344CB8AC3E}">
        <p14:creationId xmlns:p14="http://schemas.microsoft.com/office/powerpoint/2010/main" val="3699300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207014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87"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a:xfrm>
            <a:off x="304800" y="1280160"/>
            <a:ext cx="4715435" cy="5029200"/>
          </a:xfrm>
        </p:spPr>
        <p:txBody>
          <a:bodyPr>
            <a:normAutofit/>
          </a:bodyPr>
          <a:lstStyle/>
          <a:p>
            <a:pPr marL="0" indent="0">
              <a:buNone/>
            </a:pPr>
            <a:r>
              <a:rPr lang="en-US" sz="1600" dirty="0" smtClean="0"/>
              <a:t>Navigate to “</a:t>
            </a:r>
            <a:r>
              <a:rPr lang="en-US" sz="1600" i="1" dirty="0" smtClean="0"/>
              <a:t>Fixed Staffing</a:t>
            </a:r>
            <a:r>
              <a:rPr lang="en-US" sz="1600" dirty="0" smtClean="0"/>
              <a:t>” within your Strata workbook.  This will display a list of job codes and their corresponding FTEs associated with this entity.  </a:t>
            </a:r>
          </a:p>
          <a:p>
            <a:pPr marL="0" indent="0">
              <a:buNone/>
            </a:pPr>
            <a:endParaRPr lang="en-US" sz="1600" dirty="0"/>
          </a:p>
          <a:p>
            <a:pPr marL="0" indent="0">
              <a:buNone/>
            </a:pPr>
            <a:r>
              <a:rPr lang="en-US" sz="1600" dirty="0" smtClean="0">
                <a:solidFill>
                  <a:srgbClr val="FF9933"/>
                </a:solidFill>
              </a:rPr>
              <a:t>Note: those with a ** are loaded from Faculty Roster Budgeting (FRB).  You will NOT be able to edit these employees in Strata. </a:t>
            </a:r>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1600" dirty="0" smtClean="0"/>
              <a:t>If you’d like to see who is within a given job code, you can run the “Employee by Job Code Report” from the </a:t>
            </a:r>
            <a:r>
              <a:rPr lang="en-US" sz="1600" i="1" dirty="0" smtClean="0"/>
              <a:t>Edit Budget </a:t>
            </a:r>
            <a:r>
              <a:rPr lang="en-US" sz="1600" dirty="0" smtClean="0"/>
              <a:t>window popup.</a:t>
            </a:r>
            <a:endParaRPr lang="en-US" sz="1600" dirty="0"/>
          </a:p>
        </p:txBody>
      </p:sp>
      <p:sp>
        <p:nvSpPr>
          <p:cNvPr id="3" name="Title 2"/>
          <p:cNvSpPr>
            <a:spLocks noGrp="1"/>
          </p:cNvSpPr>
          <p:nvPr>
            <p:ph type="title"/>
          </p:nvPr>
        </p:nvSpPr>
        <p:spPr/>
        <p:txBody>
          <a:bodyPr/>
          <a:lstStyle/>
          <a:p>
            <a:r>
              <a:rPr lang="en-US" dirty="0" smtClean="0"/>
              <a:t>Fixed Staffing</a:t>
            </a:r>
            <a:endParaRPr lang="en-US" dirty="0"/>
          </a:p>
        </p:txBody>
      </p:sp>
      <p:pic>
        <p:nvPicPr>
          <p:cNvPr id="8" name="Picture 7"/>
          <p:cNvPicPr>
            <a:picLocks noChangeAspect="1"/>
          </p:cNvPicPr>
          <p:nvPr/>
        </p:nvPicPr>
        <p:blipFill>
          <a:blip r:embed="rId8"/>
          <a:stretch>
            <a:fillRect/>
          </a:stretch>
        </p:blipFill>
        <p:spPr>
          <a:xfrm>
            <a:off x="5181599" y="1187303"/>
            <a:ext cx="4733366" cy="3182653"/>
          </a:xfrm>
          <a:prstGeom prst="rect">
            <a:avLst/>
          </a:prstGeom>
        </p:spPr>
      </p:pic>
      <p:pic>
        <p:nvPicPr>
          <p:cNvPr id="7" name="Picture 6"/>
          <p:cNvPicPr>
            <a:picLocks noChangeAspect="1"/>
          </p:cNvPicPr>
          <p:nvPr/>
        </p:nvPicPr>
        <p:blipFill>
          <a:blip r:embed="rId9"/>
          <a:stretch>
            <a:fillRect/>
          </a:stretch>
        </p:blipFill>
        <p:spPr>
          <a:xfrm>
            <a:off x="6203578" y="3898793"/>
            <a:ext cx="5661110" cy="2453522"/>
          </a:xfrm>
          <a:prstGeom prst="rect">
            <a:avLst/>
          </a:prstGeom>
        </p:spPr>
      </p:pic>
      <p:sp>
        <p:nvSpPr>
          <p:cNvPr id="9" name="Down Arrow 8"/>
          <p:cNvSpPr/>
          <p:nvPr/>
        </p:nvSpPr>
        <p:spPr>
          <a:xfrm rot="1296068">
            <a:off x="8035918" y="3944349"/>
            <a:ext cx="364953" cy="203498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761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811108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56"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a:xfrm>
            <a:off x="304800" y="1280160"/>
            <a:ext cx="11286565" cy="1642334"/>
          </a:xfrm>
        </p:spPr>
        <p:txBody>
          <a:bodyPr>
            <a:normAutofit/>
          </a:bodyPr>
          <a:lstStyle/>
          <a:p>
            <a:pPr marL="342900" indent="-342900">
              <a:buFont typeface="+mj-lt"/>
              <a:buAutoNum type="arabicPeriod"/>
            </a:pPr>
            <a:r>
              <a:rPr lang="en-US" sz="1600" dirty="0" smtClean="0"/>
              <a:t>Navigate to the job code where you want to increase or decrease the FTE </a:t>
            </a:r>
          </a:p>
          <a:p>
            <a:pPr marL="342900" indent="-342900">
              <a:buFont typeface="+mj-lt"/>
              <a:buAutoNum type="arabicPeriod"/>
            </a:pPr>
            <a:r>
              <a:rPr lang="en-US" sz="1600" dirty="0" smtClean="0"/>
              <a:t>Enter the FTE change in the “Projected Total Adj.” column </a:t>
            </a:r>
          </a:p>
          <a:p>
            <a:pPr marL="800100" lvl="1" indent="-342900">
              <a:buFont typeface="+mj-lt"/>
              <a:buAutoNum type="alphaLcParenR"/>
            </a:pPr>
            <a:r>
              <a:rPr lang="en-US" sz="1200" dirty="0" smtClean="0"/>
              <a:t>If you want to input the FTE change in a specific month, click the Projected Total </a:t>
            </a:r>
            <a:r>
              <a:rPr lang="en-US" sz="1200" dirty="0" err="1" smtClean="0"/>
              <a:t>Adj</a:t>
            </a:r>
            <a:r>
              <a:rPr lang="en-US" sz="1200" dirty="0" smtClean="0"/>
              <a:t> + to expand the months. </a:t>
            </a:r>
          </a:p>
          <a:p>
            <a:pPr marL="800100" lvl="1" indent="-342900">
              <a:buFont typeface="+mj-lt"/>
              <a:buAutoNum type="alphaLcParenR"/>
            </a:pPr>
            <a:r>
              <a:rPr lang="en-US" sz="1200" dirty="0" smtClean="0"/>
              <a:t>Input the FTE change in the month the change will take effect and it will project to the end of the FY</a:t>
            </a:r>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p:txBody>
      </p:sp>
      <p:sp>
        <p:nvSpPr>
          <p:cNvPr id="3" name="Title 2"/>
          <p:cNvSpPr>
            <a:spLocks noGrp="1"/>
          </p:cNvSpPr>
          <p:nvPr>
            <p:ph type="title"/>
          </p:nvPr>
        </p:nvSpPr>
        <p:spPr/>
        <p:txBody>
          <a:bodyPr/>
          <a:lstStyle/>
          <a:p>
            <a:r>
              <a:rPr lang="en-US" dirty="0" smtClean="0"/>
              <a:t>Fixed Staffing, cont.</a:t>
            </a:r>
            <a:endParaRPr lang="en-US" dirty="0"/>
          </a:p>
        </p:txBody>
      </p:sp>
      <p:pic>
        <p:nvPicPr>
          <p:cNvPr id="34829" name="Picture 13" descr="C:\Users\lsolana\AppData\Local\Temp\SNAGHTML23df433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57" y="2416532"/>
            <a:ext cx="11827249" cy="385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756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18612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78"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p:txBody>
          <a:bodyPr/>
          <a:lstStyle/>
          <a:p>
            <a:r>
              <a:rPr lang="en-US" dirty="0"/>
              <a:t>Once the FTE has been updated this will update the amount associated with the job code on the Wages </a:t>
            </a:r>
            <a:r>
              <a:rPr lang="en-US" dirty="0" smtClean="0"/>
              <a:t>tab</a:t>
            </a:r>
            <a:endParaRPr lang="en-US" dirty="0"/>
          </a:p>
          <a:p>
            <a:r>
              <a:rPr lang="en-US" dirty="0" smtClean="0"/>
              <a:t>Contact your analyst to add a new job code for a given entity</a:t>
            </a:r>
          </a:p>
          <a:p>
            <a:endParaRPr lang="en-US" dirty="0"/>
          </a:p>
        </p:txBody>
      </p:sp>
      <p:sp>
        <p:nvSpPr>
          <p:cNvPr id="3" name="Title 2"/>
          <p:cNvSpPr>
            <a:spLocks noGrp="1"/>
          </p:cNvSpPr>
          <p:nvPr>
            <p:ph type="title"/>
          </p:nvPr>
        </p:nvSpPr>
        <p:spPr/>
        <p:txBody>
          <a:bodyPr/>
          <a:lstStyle/>
          <a:p>
            <a:r>
              <a:rPr lang="en-US" dirty="0" smtClean="0"/>
              <a:t>Fixed Staffing, cont.</a:t>
            </a:r>
            <a:endParaRPr lang="en-US" dirty="0"/>
          </a:p>
        </p:txBody>
      </p:sp>
    </p:spTree>
    <p:extLst>
      <p:ext uri="{BB962C8B-B14F-4D97-AF65-F5344CB8AC3E}">
        <p14:creationId xmlns:p14="http://schemas.microsoft.com/office/powerpoint/2010/main" val="2960417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778462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14"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a:xfrm>
            <a:off x="304800" y="1280160"/>
            <a:ext cx="11582400" cy="1617044"/>
          </a:xfrm>
        </p:spPr>
        <p:txBody>
          <a:bodyPr>
            <a:normAutofit fontScale="77500" lnSpcReduction="20000"/>
          </a:bodyPr>
          <a:lstStyle/>
          <a:p>
            <a:pPr marL="457200" indent="-457200">
              <a:buFont typeface="+mj-lt"/>
              <a:buAutoNum type="arabicPeriod"/>
            </a:pPr>
            <a:r>
              <a:rPr lang="en-US" dirty="0" smtClean="0"/>
              <a:t>Navigate to the job code where you want to apply an overall increase/decrease in salary. Expand the job code.</a:t>
            </a:r>
          </a:p>
          <a:p>
            <a:pPr marL="457200" indent="-457200">
              <a:buFont typeface="+mj-lt"/>
              <a:buAutoNum type="arabicPeriod"/>
            </a:pPr>
            <a:r>
              <a:rPr lang="en-US" dirty="0" smtClean="0"/>
              <a:t>Enter the overall increase/decrease amount for this job code in the “Projected 2019 Dollar Adj.” column.</a:t>
            </a:r>
          </a:p>
          <a:p>
            <a:pPr marL="457200" indent="-457200">
              <a:buFont typeface="+mj-lt"/>
              <a:buAutoNum type="arabicPeriod"/>
            </a:pPr>
            <a:r>
              <a:rPr lang="en-US" dirty="0" smtClean="0"/>
              <a:t>Enter the overall increase/decrease amount for this job code in the “Budget 2020 Dollar Adj.” column. </a:t>
            </a:r>
          </a:p>
        </p:txBody>
      </p:sp>
      <p:sp>
        <p:nvSpPr>
          <p:cNvPr id="3" name="Title 2"/>
          <p:cNvSpPr>
            <a:spLocks noGrp="1"/>
          </p:cNvSpPr>
          <p:nvPr>
            <p:ph type="title"/>
          </p:nvPr>
        </p:nvSpPr>
        <p:spPr/>
        <p:txBody>
          <a:bodyPr/>
          <a:lstStyle/>
          <a:p>
            <a:r>
              <a:rPr lang="en-US" dirty="0" smtClean="0"/>
              <a:t>Wages &gt; Salaries By Pay Type</a:t>
            </a:r>
            <a:endParaRPr lang="en-US" dirty="0"/>
          </a:p>
        </p:txBody>
      </p:sp>
      <p:pic>
        <p:nvPicPr>
          <p:cNvPr id="22597" name="Picture 69" descr="C:\Users\lsolana\AppData\Local\Temp\SNAGHTML2450271f.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216" y="2821321"/>
            <a:ext cx="11189568" cy="352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186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339129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17"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a:xfrm>
            <a:off x="304800" y="1280160"/>
            <a:ext cx="3710304" cy="5029200"/>
          </a:xfrm>
        </p:spPr>
        <p:txBody>
          <a:bodyPr>
            <a:normAutofit/>
          </a:bodyPr>
          <a:lstStyle/>
          <a:p>
            <a:r>
              <a:rPr lang="en-US" sz="2000" dirty="0" smtClean="0"/>
              <a:t>For Faculty from FRB you will </a:t>
            </a:r>
            <a:r>
              <a:rPr lang="en-US" sz="2000" b="1" dirty="0" smtClean="0"/>
              <a:t>NOT</a:t>
            </a:r>
            <a:r>
              <a:rPr lang="en-US" sz="2000" dirty="0" smtClean="0"/>
              <a:t> input any additional amounts directly in Strata.  </a:t>
            </a:r>
            <a:r>
              <a:rPr lang="en-US" sz="2000" b="1" dirty="0" smtClean="0"/>
              <a:t>The only exception</a:t>
            </a:r>
            <a:r>
              <a:rPr lang="en-US" sz="2000" dirty="0" smtClean="0"/>
              <a:t> to this is for Extra </a:t>
            </a:r>
            <a:r>
              <a:rPr lang="en-US" sz="2000" dirty="0"/>
              <a:t>C</a:t>
            </a:r>
            <a:r>
              <a:rPr lang="en-US" sz="2000" dirty="0" smtClean="0"/>
              <a:t>linical </a:t>
            </a:r>
            <a:r>
              <a:rPr lang="en-US" sz="2000" dirty="0"/>
              <a:t>C</a:t>
            </a:r>
            <a:r>
              <a:rPr lang="en-US" sz="2000" dirty="0" smtClean="0"/>
              <a:t>are agreements (ECC) associated with account code 511330.  To enter these amounts, navigate to</a:t>
            </a:r>
            <a:r>
              <a:rPr lang="en-US" sz="2000" i="1" dirty="0" smtClean="0"/>
              <a:t> Wages &gt; Salaries by Pay Type &gt; appropriate job code &gt; Dollars – Only &gt; Bonus. </a:t>
            </a:r>
            <a:r>
              <a:rPr lang="en-US" sz="2000" dirty="0" smtClean="0"/>
              <a:t>Enter an amount in “</a:t>
            </a:r>
            <a:r>
              <a:rPr lang="en-US" sz="2000" i="1" dirty="0" smtClean="0"/>
              <a:t>Projected 2019 Dollar </a:t>
            </a:r>
            <a:r>
              <a:rPr lang="en-US" sz="2000" i="1" dirty="0" err="1" smtClean="0"/>
              <a:t>Adj</a:t>
            </a:r>
            <a:r>
              <a:rPr lang="en-US" sz="2000" dirty="0" smtClean="0"/>
              <a:t>” or “</a:t>
            </a:r>
            <a:r>
              <a:rPr lang="en-US" sz="2000" i="1" dirty="0" smtClean="0"/>
              <a:t>Budget 2020 Dollar Adj</a:t>
            </a:r>
            <a:r>
              <a:rPr lang="en-US" sz="2000" dirty="0" smtClean="0"/>
              <a:t>.” if applicable.</a:t>
            </a:r>
          </a:p>
          <a:p>
            <a:endParaRPr lang="en-US" sz="2000" dirty="0"/>
          </a:p>
        </p:txBody>
      </p:sp>
      <p:sp>
        <p:nvSpPr>
          <p:cNvPr id="3" name="Title 2"/>
          <p:cNvSpPr>
            <a:spLocks noGrp="1"/>
          </p:cNvSpPr>
          <p:nvPr>
            <p:ph type="title"/>
          </p:nvPr>
        </p:nvSpPr>
        <p:spPr/>
        <p:txBody>
          <a:bodyPr/>
          <a:lstStyle/>
          <a:p>
            <a:r>
              <a:rPr lang="en-US" dirty="0" smtClean="0"/>
              <a:t>Wages &gt; Salaries By Pay Type, cont.</a:t>
            </a:r>
            <a:endParaRPr lang="en-US" dirty="0"/>
          </a:p>
        </p:txBody>
      </p:sp>
      <p:pic>
        <p:nvPicPr>
          <p:cNvPr id="6" name="Picture 5"/>
          <p:cNvPicPr>
            <a:picLocks noChangeAspect="1"/>
          </p:cNvPicPr>
          <p:nvPr/>
        </p:nvPicPr>
        <p:blipFill>
          <a:blip r:embed="rId8"/>
          <a:stretch>
            <a:fillRect/>
          </a:stretch>
        </p:blipFill>
        <p:spPr>
          <a:xfrm>
            <a:off x="4015104" y="1606263"/>
            <a:ext cx="7883958" cy="4376993"/>
          </a:xfrm>
          <a:prstGeom prst="rect">
            <a:avLst/>
          </a:prstGeom>
        </p:spPr>
      </p:pic>
    </p:spTree>
    <p:extLst>
      <p:ext uri="{BB962C8B-B14F-4D97-AF65-F5344CB8AC3E}">
        <p14:creationId xmlns:p14="http://schemas.microsoft.com/office/powerpoint/2010/main" val="2755178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009161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35"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p:txBody>
          <a:bodyPr/>
          <a:lstStyle/>
          <a:p>
            <a:r>
              <a:rPr lang="en-US" dirty="0" smtClean="0"/>
              <a:t>There could be difference in the amounts depending on which salary summary you are reviewing.  This is due to where the data comes from. </a:t>
            </a:r>
          </a:p>
          <a:p>
            <a:pPr lvl="1"/>
            <a:r>
              <a:rPr lang="en-US" dirty="0" smtClean="0"/>
              <a:t>The</a:t>
            </a:r>
            <a:r>
              <a:rPr lang="en-US" i="1" dirty="0" smtClean="0"/>
              <a:t> “Summary by Type” </a:t>
            </a:r>
            <a:r>
              <a:rPr lang="en-US" dirty="0" smtClean="0"/>
              <a:t>tab</a:t>
            </a:r>
            <a:r>
              <a:rPr lang="en-US" i="1" dirty="0" smtClean="0"/>
              <a:t> </a:t>
            </a:r>
            <a:r>
              <a:rPr lang="en-US" dirty="0" smtClean="0"/>
              <a:t>is an accrual view for bi-weekly employees and does not include PAATs</a:t>
            </a:r>
          </a:p>
          <a:p>
            <a:pPr lvl="1"/>
            <a:r>
              <a:rPr lang="en-US" dirty="0" smtClean="0"/>
              <a:t>The “</a:t>
            </a:r>
            <a:r>
              <a:rPr lang="en-US" i="1" dirty="0" smtClean="0"/>
              <a:t>Summary by GL Account</a:t>
            </a:r>
            <a:r>
              <a:rPr lang="en-US" dirty="0" smtClean="0"/>
              <a:t>” is a financial view and will tie to your Income Statement reports</a:t>
            </a:r>
            <a:endParaRPr lang="en-US" dirty="0"/>
          </a:p>
        </p:txBody>
      </p:sp>
      <p:sp>
        <p:nvSpPr>
          <p:cNvPr id="3" name="Title 2"/>
          <p:cNvSpPr>
            <a:spLocks noGrp="1"/>
          </p:cNvSpPr>
          <p:nvPr>
            <p:ph type="title"/>
          </p:nvPr>
        </p:nvSpPr>
        <p:spPr/>
        <p:txBody>
          <a:bodyPr/>
          <a:lstStyle/>
          <a:p>
            <a:r>
              <a:rPr lang="en-US" dirty="0" smtClean="0"/>
              <a:t>Salaries Summary</a:t>
            </a:r>
            <a:endParaRPr lang="en-US" dirty="0"/>
          </a:p>
        </p:txBody>
      </p:sp>
    </p:spTree>
    <p:extLst>
      <p:ext uri="{BB962C8B-B14F-4D97-AF65-F5344CB8AC3E}">
        <p14:creationId xmlns:p14="http://schemas.microsoft.com/office/powerpoint/2010/main" val="251932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465525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60"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p:txBody>
          <a:bodyPr/>
          <a:lstStyle/>
          <a:p>
            <a:pPr marL="0" indent="0">
              <a:buNone/>
            </a:pPr>
            <a:r>
              <a:rPr lang="en-US" dirty="0"/>
              <a:t>To update the benefits, navigate to </a:t>
            </a:r>
            <a:r>
              <a:rPr lang="en-US" dirty="0" smtClean="0"/>
              <a:t>the “</a:t>
            </a:r>
            <a:r>
              <a:rPr lang="en-US" i="1" dirty="0" smtClean="0"/>
              <a:t>Benefits”</a:t>
            </a:r>
            <a:r>
              <a:rPr lang="en-US" dirty="0" smtClean="0"/>
              <a:t> section of the workbook, and increase/decrease the benefits as necessary. </a:t>
            </a:r>
            <a:endParaRPr lang="en-US" dirty="0"/>
          </a:p>
          <a:p>
            <a:endParaRPr lang="en-US" dirty="0" smtClean="0"/>
          </a:p>
        </p:txBody>
      </p:sp>
      <p:sp>
        <p:nvSpPr>
          <p:cNvPr id="3" name="Title 2"/>
          <p:cNvSpPr>
            <a:spLocks noGrp="1"/>
          </p:cNvSpPr>
          <p:nvPr>
            <p:ph type="title"/>
          </p:nvPr>
        </p:nvSpPr>
        <p:spPr/>
        <p:txBody>
          <a:bodyPr/>
          <a:lstStyle/>
          <a:p>
            <a:r>
              <a:rPr lang="en-US" dirty="0" smtClean="0"/>
              <a:t>Benefits </a:t>
            </a:r>
            <a:endParaRPr lang="en-US" dirty="0"/>
          </a:p>
        </p:txBody>
      </p:sp>
      <p:pic>
        <p:nvPicPr>
          <p:cNvPr id="14" name="Picture 13"/>
          <p:cNvPicPr>
            <a:picLocks noChangeAspect="1"/>
          </p:cNvPicPr>
          <p:nvPr/>
        </p:nvPicPr>
        <p:blipFill>
          <a:blip r:embed="rId8"/>
          <a:stretch>
            <a:fillRect/>
          </a:stretch>
        </p:blipFill>
        <p:spPr>
          <a:xfrm>
            <a:off x="477708" y="2769639"/>
            <a:ext cx="11409492" cy="3136769"/>
          </a:xfrm>
          <a:prstGeom prst="rect">
            <a:avLst/>
          </a:prstGeom>
        </p:spPr>
      </p:pic>
    </p:spTree>
    <p:extLst>
      <p:ext uri="{BB962C8B-B14F-4D97-AF65-F5344CB8AC3E}">
        <p14:creationId xmlns:p14="http://schemas.microsoft.com/office/powerpoint/2010/main" val="502257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721428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35"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p:txBody>
          <a:bodyPr/>
          <a:lstStyle/>
          <a:p>
            <a:r>
              <a:rPr lang="en-US" dirty="0" smtClean="0"/>
              <a:t>Benefits will update based on the FTE and salary amount changes, but there could be additional input required</a:t>
            </a:r>
          </a:p>
          <a:p>
            <a:pPr lvl="1"/>
            <a:r>
              <a:rPr lang="en-US" dirty="0" smtClean="0"/>
              <a:t>I.E. if you notice there are negative benefits due to PAAT actions, or FP benefits applied where there are no Faculty in an entity, etc.</a:t>
            </a:r>
          </a:p>
          <a:p>
            <a:r>
              <a:rPr lang="en-US" dirty="0" smtClean="0"/>
              <a:t>Calculates a monthly percentage for each benefit account (rolling 12)</a:t>
            </a:r>
          </a:p>
          <a:p>
            <a:r>
              <a:rPr lang="en-US" dirty="0"/>
              <a:t>Formula: </a:t>
            </a:r>
          </a:p>
          <a:p>
            <a:endParaRPr lang="en-US" dirty="0" smtClean="0"/>
          </a:p>
        </p:txBody>
      </p:sp>
      <p:sp>
        <p:nvSpPr>
          <p:cNvPr id="3" name="Title 2"/>
          <p:cNvSpPr>
            <a:spLocks noGrp="1"/>
          </p:cNvSpPr>
          <p:nvPr>
            <p:ph type="title"/>
          </p:nvPr>
        </p:nvSpPr>
        <p:spPr/>
        <p:txBody>
          <a:bodyPr/>
          <a:lstStyle/>
          <a:p>
            <a:r>
              <a:rPr lang="en-US" dirty="0" smtClean="0"/>
              <a:t>Benefits, cont. </a:t>
            </a:r>
            <a:endParaRPr lang="en-US" dirty="0"/>
          </a:p>
        </p:txBody>
      </p:sp>
      <p:grpSp>
        <p:nvGrpSpPr>
          <p:cNvPr id="11" name="Group 10"/>
          <p:cNvGrpSpPr/>
          <p:nvPr/>
        </p:nvGrpSpPr>
        <p:grpSpPr>
          <a:xfrm>
            <a:off x="1053356" y="3806435"/>
            <a:ext cx="9659471" cy="1812943"/>
            <a:chOff x="533400" y="2623103"/>
            <a:chExt cx="9659471" cy="1812943"/>
          </a:xfrm>
        </p:grpSpPr>
        <p:graphicFrame>
          <p:nvGraphicFramePr>
            <p:cNvPr id="8" name="Diagram 7"/>
            <p:cNvGraphicFramePr/>
            <p:nvPr>
              <p:extLst/>
            </p:nvPr>
          </p:nvGraphicFramePr>
          <p:xfrm>
            <a:off x="533400" y="2623103"/>
            <a:ext cx="9659471" cy="18129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Multiply 8"/>
            <p:cNvSpPr/>
            <p:nvPr/>
          </p:nvSpPr>
          <p:spPr bwMode="auto">
            <a:xfrm>
              <a:off x="3522296" y="3286278"/>
              <a:ext cx="349682" cy="486592"/>
            </a:xfrm>
            <a:prstGeom prst="mathMultiply">
              <a:avLst/>
            </a:prstGeom>
            <a:solidFill>
              <a:schemeClr val="accent1">
                <a:lumMod val="60000"/>
                <a:lumOff val="40000"/>
              </a:schemeClr>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p:txBody>
        </p:sp>
        <p:sp>
          <p:nvSpPr>
            <p:cNvPr id="10" name="TextBox 9"/>
            <p:cNvSpPr txBox="1"/>
            <p:nvPr/>
          </p:nvSpPr>
          <p:spPr>
            <a:xfrm>
              <a:off x="6780998" y="3286278"/>
              <a:ext cx="426627" cy="646331"/>
            </a:xfrm>
            <a:prstGeom prst="rect">
              <a:avLst/>
            </a:prstGeom>
            <a:noFill/>
          </p:spPr>
          <p:txBody>
            <a:bodyPr wrap="square" rtlCol="0">
              <a:spAutoFit/>
            </a:bodyPr>
            <a:lstStyle/>
            <a:p>
              <a:r>
                <a:rPr lang="en-US" sz="3600" b="1" dirty="0" smtClean="0">
                  <a:solidFill>
                    <a:schemeClr val="accent5"/>
                  </a:solidFill>
                </a:rPr>
                <a:t>=</a:t>
              </a:r>
              <a:endParaRPr lang="en-US" sz="3600" b="1" dirty="0">
                <a:solidFill>
                  <a:schemeClr val="accent5"/>
                </a:solidFill>
              </a:endParaRPr>
            </a:p>
          </p:txBody>
        </p:sp>
      </p:grpSp>
    </p:spTree>
    <p:extLst>
      <p:ext uri="{BB962C8B-B14F-4D97-AF65-F5344CB8AC3E}">
        <p14:creationId xmlns:p14="http://schemas.microsoft.com/office/powerpoint/2010/main" val="23864347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821373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57" name="think-cell Slide" r:id="rId6" imgW="395" imgH="392" progId="TCLayout.ActiveDocument.1">
                  <p:embed/>
                </p:oleObj>
              </mc:Choice>
              <mc:Fallback>
                <p:oleObj name="think-cell Slide" r:id="rId6" imgW="395" imgH="392"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280160"/>
            <a:ext cx="11441084" cy="1471353"/>
          </a:xfrm>
        </p:spPr>
        <p:txBody>
          <a:bodyPr>
            <a:normAutofit fontScale="92500" lnSpcReduction="10000"/>
          </a:bodyPr>
          <a:lstStyle/>
          <a:p>
            <a:pPr marL="457200" indent="-457200">
              <a:buFont typeface="+mj-lt"/>
              <a:buAutoNum type="arabicPeriod"/>
            </a:pPr>
            <a:r>
              <a:rPr lang="en-US" sz="1600" dirty="0" smtClean="0"/>
              <a:t>To enter an amount, double click within the “Projected 2019 Detail </a:t>
            </a:r>
            <a:r>
              <a:rPr lang="en-US" sz="1600" dirty="0" err="1" smtClean="0"/>
              <a:t>Adj</a:t>
            </a:r>
            <a:r>
              <a:rPr lang="en-US" sz="1600" dirty="0" smtClean="0"/>
              <a:t>” cell.  This will open another window where you will enter the non-staffing expense amount.  Comments are required for this.</a:t>
            </a:r>
          </a:p>
          <a:p>
            <a:pPr marL="457200" indent="-457200">
              <a:buFont typeface="+mj-lt"/>
              <a:buAutoNum type="arabicPeriod"/>
            </a:pPr>
            <a:r>
              <a:rPr lang="en-US" sz="1600" dirty="0" smtClean="0"/>
              <a:t>Click the “Add” button.  This will populate a line where you can enter amounts and comments.  Click “Save and Close” once adjustments have been made.</a:t>
            </a:r>
          </a:p>
          <a:p>
            <a:pPr marL="457200" indent="-457200">
              <a:buFont typeface="+mj-lt"/>
              <a:buAutoNum type="arabicPeriod"/>
            </a:pPr>
            <a:r>
              <a:rPr lang="en-US" sz="1600" dirty="0"/>
              <a:t>If further updates need to be made to the “Budget 2020” column make these adjustments in the “Budget 2020 </a:t>
            </a:r>
            <a:r>
              <a:rPr lang="en-US" sz="1600" dirty="0" smtClean="0"/>
              <a:t>Detail Adj</a:t>
            </a:r>
            <a:r>
              <a:rPr lang="en-US" sz="1600" dirty="0"/>
              <a:t>.” </a:t>
            </a:r>
            <a:r>
              <a:rPr lang="en-US" sz="1600" dirty="0" smtClean="0"/>
              <a:t>column following the same process as above.</a:t>
            </a:r>
            <a:endParaRPr lang="en-US" sz="1600" dirty="0"/>
          </a:p>
          <a:p>
            <a:pPr marL="457200" indent="-457200">
              <a:buFont typeface="+mj-lt"/>
              <a:buAutoNum type="arabicPeriod"/>
            </a:pPr>
            <a:endParaRPr lang="en-US" sz="1600" dirty="0" smtClean="0"/>
          </a:p>
        </p:txBody>
      </p:sp>
      <p:sp>
        <p:nvSpPr>
          <p:cNvPr id="4" name="Title 3"/>
          <p:cNvSpPr>
            <a:spLocks noGrp="1"/>
          </p:cNvSpPr>
          <p:nvPr>
            <p:ph type="title"/>
          </p:nvPr>
        </p:nvSpPr>
        <p:spPr/>
        <p:txBody>
          <a:bodyPr/>
          <a:lstStyle/>
          <a:p>
            <a:r>
              <a:rPr lang="en-US" dirty="0" smtClean="0"/>
              <a:t>Non-Staffing Expense</a:t>
            </a:r>
            <a:endParaRPr lang="en-US" dirty="0">
              <a:solidFill>
                <a:srgbClr val="FF0000"/>
              </a:solidFill>
            </a:endParaRPr>
          </a:p>
        </p:txBody>
      </p:sp>
      <p:pic>
        <p:nvPicPr>
          <p:cNvPr id="39942" name="Picture 6" descr="C:\Users\lsolana\AppData\Local\Temp\SNAGHTML245bd1d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1027" y="2553561"/>
            <a:ext cx="10330740" cy="37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184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79005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76" name="think-cell Slide" r:id="rId6" imgW="331" imgH="333" progId="TCLayout.ActiveDocument.1">
                  <p:embed/>
                </p:oleObj>
              </mc:Choice>
              <mc:Fallback>
                <p:oleObj name="think-cell Slide" r:id="rId6" imgW="331" imgH="33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smtClean="0"/>
              <a:t>Submitting your Budget for Review</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5735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822234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 name="think-cell Slide" r:id="rId6" imgW="331" imgH="333" progId="TCLayout.ActiveDocument.1">
                  <p:embed/>
                </p:oleObj>
              </mc:Choice>
              <mc:Fallback>
                <p:oleObj name="think-cell Slide" r:id="rId6" imgW="331" imgH="33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smtClean="0"/>
              <a:t>SOM Clinical Department Timeline</a:t>
            </a:r>
            <a:endParaRPr lang="en-US" dirty="0"/>
          </a:p>
        </p:txBody>
      </p:sp>
      <p:graphicFrame>
        <p:nvGraphicFramePr>
          <p:cNvPr id="4" name="Diagram 3"/>
          <p:cNvGraphicFramePr/>
          <p:nvPr>
            <p:extLst>
              <p:ext uri="{D42A27DB-BD31-4B8C-83A1-F6EECF244321}">
                <p14:modId xmlns:p14="http://schemas.microsoft.com/office/powerpoint/2010/main" val="1451001176"/>
              </p:ext>
            </p:extLst>
          </p:nvPr>
        </p:nvGraphicFramePr>
        <p:xfrm>
          <a:off x="304799" y="1535266"/>
          <a:ext cx="11590714" cy="37704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Oval 4"/>
          <p:cNvSpPr/>
          <p:nvPr/>
        </p:nvSpPr>
        <p:spPr>
          <a:xfrm>
            <a:off x="2088682" y="1453415"/>
            <a:ext cx="2261938" cy="3763478"/>
          </a:xfrm>
          <a:prstGeom prst="ellipse">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03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0"/>
            <p:extLst>
              <p:ext uri="{D42A27DB-BD31-4B8C-83A1-F6EECF244321}">
                <p14:modId xmlns:p14="http://schemas.microsoft.com/office/powerpoint/2010/main" val="3829798636"/>
              </p:ext>
            </p:extLst>
          </p:nvPr>
        </p:nvGraphicFramePr>
        <p:xfrm>
          <a:off x="304800" y="1279525"/>
          <a:ext cx="11582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a:t>Budget Approval Process</a:t>
            </a:r>
            <a:endParaRPr lang="en-US" dirty="0"/>
          </a:p>
        </p:txBody>
      </p:sp>
    </p:spTree>
    <p:extLst>
      <p:ext uri="{BB962C8B-B14F-4D97-AF65-F5344CB8AC3E}">
        <p14:creationId xmlns:p14="http://schemas.microsoft.com/office/powerpoint/2010/main" val="13815513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4051037" y="3210461"/>
            <a:ext cx="1517117" cy="2659637"/>
          </a:xfrm>
          <a:custGeom>
            <a:avLst/>
            <a:gdLst>
              <a:gd name="connsiteX0" fmla="*/ 0 w 2468880"/>
              <a:gd name="connsiteY0" fmla="*/ 269245 h 1615440"/>
              <a:gd name="connsiteX1" fmla="*/ 269245 w 2468880"/>
              <a:gd name="connsiteY1" fmla="*/ 0 h 1615440"/>
              <a:gd name="connsiteX2" fmla="*/ 2199635 w 2468880"/>
              <a:gd name="connsiteY2" fmla="*/ 0 h 1615440"/>
              <a:gd name="connsiteX3" fmla="*/ 2468880 w 2468880"/>
              <a:gd name="connsiteY3" fmla="*/ 269245 h 1615440"/>
              <a:gd name="connsiteX4" fmla="*/ 2468880 w 2468880"/>
              <a:gd name="connsiteY4" fmla="*/ 1346195 h 1615440"/>
              <a:gd name="connsiteX5" fmla="*/ 2199635 w 2468880"/>
              <a:gd name="connsiteY5" fmla="*/ 1615440 h 1615440"/>
              <a:gd name="connsiteX6" fmla="*/ 269245 w 2468880"/>
              <a:gd name="connsiteY6" fmla="*/ 1615440 h 1615440"/>
              <a:gd name="connsiteX7" fmla="*/ 0 w 2468880"/>
              <a:gd name="connsiteY7" fmla="*/ 1346195 h 1615440"/>
              <a:gd name="connsiteX8" fmla="*/ 0 w 2468880"/>
              <a:gd name="connsiteY8" fmla="*/ 269245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1615440">
                <a:moveTo>
                  <a:pt x="0" y="269245"/>
                </a:moveTo>
                <a:cubicBezTo>
                  <a:pt x="0" y="120545"/>
                  <a:pt x="120545" y="0"/>
                  <a:pt x="269245" y="0"/>
                </a:cubicBezTo>
                <a:lnTo>
                  <a:pt x="2199635" y="0"/>
                </a:lnTo>
                <a:cubicBezTo>
                  <a:pt x="2348335" y="0"/>
                  <a:pt x="2468880" y="120545"/>
                  <a:pt x="2468880" y="269245"/>
                </a:cubicBezTo>
                <a:lnTo>
                  <a:pt x="2468880" y="1346195"/>
                </a:lnTo>
                <a:cubicBezTo>
                  <a:pt x="2468880" y="1494895"/>
                  <a:pt x="2348335" y="1615440"/>
                  <a:pt x="2199635" y="1615440"/>
                </a:cubicBezTo>
                <a:lnTo>
                  <a:pt x="269245" y="1615440"/>
                </a:lnTo>
                <a:cubicBezTo>
                  <a:pt x="120545" y="1615440"/>
                  <a:pt x="0" y="1494895"/>
                  <a:pt x="0" y="1346195"/>
                </a:cubicBezTo>
                <a:lnTo>
                  <a:pt x="0" y="269245"/>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167" tIns="239167" rIns="239167" bIns="239167" numCol="1" spcCol="1270" anchor="ctr" anchorCtr="0">
            <a:noAutofit/>
          </a:bodyPr>
          <a:lstStyle/>
          <a:p>
            <a:pPr algn="ctr" defTabSz="2100263">
              <a:lnSpc>
                <a:spcPct val="90000"/>
              </a:lnSpc>
              <a:spcBef>
                <a:spcPct val="0"/>
              </a:spcBef>
              <a:spcAft>
                <a:spcPct val="35000"/>
              </a:spcAft>
            </a:pPr>
            <a:endParaRPr lang="en-US" sz="4000" dirty="0"/>
          </a:p>
        </p:txBody>
      </p:sp>
      <p:sp>
        <p:nvSpPr>
          <p:cNvPr id="7" name="Freeform 6"/>
          <p:cNvSpPr/>
          <p:nvPr/>
        </p:nvSpPr>
        <p:spPr>
          <a:xfrm>
            <a:off x="5719217" y="3194766"/>
            <a:ext cx="1517117" cy="2659637"/>
          </a:xfrm>
          <a:custGeom>
            <a:avLst/>
            <a:gdLst>
              <a:gd name="connsiteX0" fmla="*/ 0 w 2468880"/>
              <a:gd name="connsiteY0" fmla="*/ 269245 h 1615440"/>
              <a:gd name="connsiteX1" fmla="*/ 269245 w 2468880"/>
              <a:gd name="connsiteY1" fmla="*/ 0 h 1615440"/>
              <a:gd name="connsiteX2" fmla="*/ 2199635 w 2468880"/>
              <a:gd name="connsiteY2" fmla="*/ 0 h 1615440"/>
              <a:gd name="connsiteX3" fmla="*/ 2468880 w 2468880"/>
              <a:gd name="connsiteY3" fmla="*/ 269245 h 1615440"/>
              <a:gd name="connsiteX4" fmla="*/ 2468880 w 2468880"/>
              <a:gd name="connsiteY4" fmla="*/ 1346195 h 1615440"/>
              <a:gd name="connsiteX5" fmla="*/ 2199635 w 2468880"/>
              <a:gd name="connsiteY5" fmla="*/ 1615440 h 1615440"/>
              <a:gd name="connsiteX6" fmla="*/ 269245 w 2468880"/>
              <a:gd name="connsiteY6" fmla="*/ 1615440 h 1615440"/>
              <a:gd name="connsiteX7" fmla="*/ 0 w 2468880"/>
              <a:gd name="connsiteY7" fmla="*/ 1346195 h 1615440"/>
              <a:gd name="connsiteX8" fmla="*/ 0 w 2468880"/>
              <a:gd name="connsiteY8" fmla="*/ 269245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1615440">
                <a:moveTo>
                  <a:pt x="0" y="269245"/>
                </a:moveTo>
                <a:cubicBezTo>
                  <a:pt x="0" y="120545"/>
                  <a:pt x="120545" y="0"/>
                  <a:pt x="269245" y="0"/>
                </a:cubicBezTo>
                <a:lnTo>
                  <a:pt x="2199635" y="0"/>
                </a:lnTo>
                <a:cubicBezTo>
                  <a:pt x="2348335" y="0"/>
                  <a:pt x="2468880" y="120545"/>
                  <a:pt x="2468880" y="269245"/>
                </a:cubicBezTo>
                <a:lnTo>
                  <a:pt x="2468880" y="1346195"/>
                </a:lnTo>
                <a:cubicBezTo>
                  <a:pt x="2468880" y="1494895"/>
                  <a:pt x="2348335" y="1615440"/>
                  <a:pt x="2199635" y="1615440"/>
                </a:cubicBezTo>
                <a:lnTo>
                  <a:pt x="269245" y="1615440"/>
                </a:lnTo>
                <a:cubicBezTo>
                  <a:pt x="120545" y="1615440"/>
                  <a:pt x="0" y="1494895"/>
                  <a:pt x="0" y="1346195"/>
                </a:cubicBezTo>
                <a:lnTo>
                  <a:pt x="0" y="269245"/>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167" tIns="239167" rIns="239167" bIns="239167" numCol="1" spcCol="1270" anchor="ctr" anchorCtr="0">
            <a:noAutofit/>
          </a:bodyPr>
          <a:lstStyle/>
          <a:p>
            <a:pPr algn="ctr" defTabSz="2100263">
              <a:lnSpc>
                <a:spcPct val="90000"/>
              </a:lnSpc>
              <a:spcBef>
                <a:spcPct val="0"/>
              </a:spcBef>
              <a:spcAft>
                <a:spcPct val="35000"/>
              </a:spcAft>
            </a:pPr>
            <a:endParaRPr lang="en-US" sz="4000" dirty="0"/>
          </a:p>
        </p:txBody>
      </p:sp>
      <p:sp>
        <p:nvSpPr>
          <p:cNvPr id="8" name="Freeform 7"/>
          <p:cNvSpPr/>
          <p:nvPr/>
        </p:nvSpPr>
        <p:spPr>
          <a:xfrm>
            <a:off x="7387398" y="3194766"/>
            <a:ext cx="1517117" cy="2659637"/>
          </a:xfrm>
          <a:custGeom>
            <a:avLst/>
            <a:gdLst>
              <a:gd name="connsiteX0" fmla="*/ 0 w 2468880"/>
              <a:gd name="connsiteY0" fmla="*/ 269245 h 1615440"/>
              <a:gd name="connsiteX1" fmla="*/ 269245 w 2468880"/>
              <a:gd name="connsiteY1" fmla="*/ 0 h 1615440"/>
              <a:gd name="connsiteX2" fmla="*/ 2199635 w 2468880"/>
              <a:gd name="connsiteY2" fmla="*/ 0 h 1615440"/>
              <a:gd name="connsiteX3" fmla="*/ 2468880 w 2468880"/>
              <a:gd name="connsiteY3" fmla="*/ 269245 h 1615440"/>
              <a:gd name="connsiteX4" fmla="*/ 2468880 w 2468880"/>
              <a:gd name="connsiteY4" fmla="*/ 1346195 h 1615440"/>
              <a:gd name="connsiteX5" fmla="*/ 2199635 w 2468880"/>
              <a:gd name="connsiteY5" fmla="*/ 1615440 h 1615440"/>
              <a:gd name="connsiteX6" fmla="*/ 269245 w 2468880"/>
              <a:gd name="connsiteY6" fmla="*/ 1615440 h 1615440"/>
              <a:gd name="connsiteX7" fmla="*/ 0 w 2468880"/>
              <a:gd name="connsiteY7" fmla="*/ 1346195 h 1615440"/>
              <a:gd name="connsiteX8" fmla="*/ 0 w 2468880"/>
              <a:gd name="connsiteY8" fmla="*/ 269245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1615440">
                <a:moveTo>
                  <a:pt x="0" y="269245"/>
                </a:moveTo>
                <a:cubicBezTo>
                  <a:pt x="0" y="120545"/>
                  <a:pt x="120545" y="0"/>
                  <a:pt x="269245" y="0"/>
                </a:cubicBezTo>
                <a:lnTo>
                  <a:pt x="2199635" y="0"/>
                </a:lnTo>
                <a:cubicBezTo>
                  <a:pt x="2348335" y="0"/>
                  <a:pt x="2468880" y="120545"/>
                  <a:pt x="2468880" y="269245"/>
                </a:cubicBezTo>
                <a:lnTo>
                  <a:pt x="2468880" y="1346195"/>
                </a:lnTo>
                <a:cubicBezTo>
                  <a:pt x="2468880" y="1494895"/>
                  <a:pt x="2348335" y="1615440"/>
                  <a:pt x="2199635" y="1615440"/>
                </a:cubicBezTo>
                <a:lnTo>
                  <a:pt x="269245" y="1615440"/>
                </a:lnTo>
                <a:cubicBezTo>
                  <a:pt x="120545" y="1615440"/>
                  <a:pt x="0" y="1494895"/>
                  <a:pt x="0" y="1346195"/>
                </a:cubicBezTo>
                <a:lnTo>
                  <a:pt x="0" y="269245"/>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167" tIns="239167" rIns="239167" bIns="239167" numCol="1" spcCol="1270" anchor="ctr" anchorCtr="0">
            <a:noAutofit/>
          </a:bodyPr>
          <a:lstStyle/>
          <a:p>
            <a:pPr algn="ctr" defTabSz="2100263">
              <a:lnSpc>
                <a:spcPct val="90000"/>
              </a:lnSpc>
              <a:spcBef>
                <a:spcPct val="0"/>
              </a:spcBef>
              <a:spcAft>
                <a:spcPct val="35000"/>
              </a:spcAft>
            </a:pPr>
            <a:endParaRPr lang="en-US" sz="4000" dirty="0"/>
          </a:p>
        </p:txBody>
      </p:sp>
      <p:sp>
        <p:nvSpPr>
          <p:cNvPr id="5" name="Right Arrow 4"/>
          <p:cNvSpPr/>
          <p:nvPr/>
        </p:nvSpPr>
        <p:spPr>
          <a:xfrm>
            <a:off x="4176769" y="2105833"/>
            <a:ext cx="4503419" cy="792465"/>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lstStyle/>
          <a:p>
            <a:pPr algn="ctr"/>
            <a:r>
              <a:rPr lang="en-US" sz="1400" b="1" dirty="0">
                <a:solidFill>
                  <a:schemeClr val="bg1"/>
                </a:solidFill>
              </a:rPr>
              <a:t>Plan Workflow</a:t>
            </a:r>
          </a:p>
        </p:txBody>
      </p:sp>
      <p:sp>
        <p:nvSpPr>
          <p:cNvPr id="10" name="TextBox 9"/>
          <p:cNvSpPr txBox="1"/>
          <p:nvPr/>
        </p:nvSpPr>
        <p:spPr>
          <a:xfrm>
            <a:off x="4505235" y="3281882"/>
            <a:ext cx="608720" cy="261610"/>
          </a:xfrm>
          <a:prstGeom prst="rect">
            <a:avLst/>
          </a:prstGeom>
          <a:noFill/>
        </p:spPr>
        <p:txBody>
          <a:bodyPr wrap="square" rtlCol="0">
            <a:spAutoFit/>
          </a:bodyPr>
          <a:lstStyle/>
          <a:p>
            <a:pPr algn="ctr"/>
            <a:r>
              <a:rPr lang="en-US" sz="1050" b="1" dirty="0"/>
              <a:t>Step 1</a:t>
            </a:r>
          </a:p>
        </p:txBody>
      </p:sp>
      <p:sp>
        <p:nvSpPr>
          <p:cNvPr id="11" name="TextBox 10"/>
          <p:cNvSpPr txBox="1"/>
          <p:nvPr/>
        </p:nvSpPr>
        <p:spPr>
          <a:xfrm>
            <a:off x="6173415" y="3281882"/>
            <a:ext cx="608720" cy="261610"/>
          </a:xfrm>
          <a:prstGeom prst="rect">
            <a:avLst/>
          </a:prstGeom>
          <a:noFill/>
        </p:spPr>
        <p:txBody>
          <a:bodyPr wrap="square" rtlCol="0">
            <a:spAutoFit/>
          </a:bodyPr>
          <a:lstStyle/>
          <a:p>
            <a:pPr algn="ctr"/>
            <a:r>
              <a:rPr lang="en-US" sz="1050" b="1" dirty="0"/>
              <a:t>Step 2</a:t>
            </a:r>
          </a:p>
        </p:txBody>
      </p:sp>
      <p:sp>
        <p:nvSpPr>
          <p:cNvPr id="12" name="TextBox 11"/>
          <p:cNvSpPr txBox="1"/>
          <p:nvPr/>
        </p:nvSpPr>
        <p:spPr>
          <a:xfrm>
            <a:off x="7841596" y="3281882"/>
            <a:ext cx="608720" cy="261610"/>
          </a:xfrm>
          <a:prstGeom prst="rect">
            <a:avLst/>
          </a:prstGeom>
          <a:noFill/>
        </p:spPr>
        <p:txBody>
          <a:bodyPr wrap="square" rtlCol="0">
            <a:spAutoFit/>
          </a:bodyPr>
          <a:lstStyle/>
          <a:p>
            <a:pPr algn="ctr"/>
            <a:r>
              <a:rPr lang="en-US" sz="1050" b="1" dirty="0"/>
              <a:t>Step 3</a:t>
            </a:r>
          </a:p>
        </p:txBody>
      </p:sp>
      <p:sp>
        <p:nvSpPr>
          <p:cNvPr id="13" name="Rectangle 12"/>
          <p:cNvSpPr/>
          <p:nvPr/>
        </p:nvSpPr>
        <p:spPr>
          <a:xfrm>
            <a:off x="4051039" y="4305579"/>
            <a:ext cx="4853477" cy="364368"/>
          </a:xfrm>
          <a:prstGeom prst="rect">
            <a:avLst/>
          </a:pr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FF6600"/>
              </a:solidFill>
            </a:endParaRPr>
          </a:p>
        </p:txBody>
      </p:sp>
      <p:sp>
        <p:nvSpPr>
          <p:cNvPr id="14" name="Rectangle 13"/>
          <p:cNvSpPr/>
          <p:nvPr/>
        </p:nvSpPr>
        <p:spPr>
          <a:xfrm>
            <a:off x="4051039" y="4780774"/>
            <a:ext cx="4853477" cy="370117"/>
          </a:xfrm>
          <a:prstGeom prst="rect">
            <a:avLst/>
          </a:pr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15" name="TextBox 14"/>
          <p:cNvSpPr txBox="1"/>
          <p:nvPr/>
        </p:nvSpPr>
        <p:spPr>
          <a:xfrm>
            <a:off x="2544797" y="4327047"/>
            <a:ext cx="1196145" cy="261610"/>
          </a:xfrm>
          <a:prstGeom prst="rect">
            <a:avLst/>
          </a:prstGeom>
          <a:noFill/>
        </p:spPr>
        <p:txBody>
          <a:bodyPr wrap="square" rtlCol="0">
            <a:spAutoFit/>
          </a:bodyPr>
          <a:lstStyle/>
          <a:p>
            <a:pPr algn="r"/>
            <a:r>
              <a:rPr lang="en-US" sz="1100" b="1" dirty="0"/>
              <a:t>Manager Role</a:t>
            </a:r>
          </a:p>
        </p:txBody>
      </p:sp>
      <p:sp>
        <p:nvSpPr>
          <p:cNvPr id="16" name="TextBox 15"/>
          <p:cNvSpPr txBox="1"/>
          <p:nvPr/>
        </p:nvSpPr>
        <p:spPr>
          <a:xfrm>
            <a:off x="2440500" y="4807505"/>
            <a:ext cx="1300442" cy="261610"/>
          </a:xfrm>
          <a:prstGeom prst="rect">
            <a:avLst/>
          </a:prstGeom>
          <a:noFill/>
        </p:spPr>
        <p:txBody>
          <a:bodyPr wrap="square" rtlCol="0">
            <a:spAutoFit/>
          </a:bodyPr>
          <a:lstStyle/>
          <a:p>
            <a:pPr algn="r"/>
            <a:r>
              <a:rPr lang="en-US" sz="1100" b="1" dirty="0"/>
              <a:t>Director Role</a:t>
            </a:r>
          </a:p>
        </p:txBody>
      </p:sp>
      <p:sp>
        <p:nvSpPr>
          <p:cNvPr id="17" name="Rounded Rectangle 16"/>
          <p:cNvSpPr/>
          <p:nvPr/>
        </p:nvSpPr>
        <p:spPr>
          <a:xfrm>
            <a:off x="4552060" y="3674123"/>
            <a:ext cx="515070" cy="421421"/>
          </a:xfrm>
          <a:prstGeom prst="roundRect">
            <a:avLst/>
          </a:prstGeom>
          <a:solidFill>
            <a:schemeClr val="accent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050" dirty="0"/>
              <a:t>Plan</a:t>
            </a:r>
          </a:p>
        </p:txBody>
      </p:sp>
      <p:sp>
        <p:nvSpPr>
          <p:cNvPr id="18" name="Rectangle 17"/>
          <p:cNvSpPr/>
          <p:nvPr/>
        </p:nvSpPr>
        <p:spPr>
          <a:xfrm>
            <a:off x="4496668" y="4327047"/>
            <a:ext cx="625854" cy="253916"/>
          </a:xfrm>
          <a:prstGeom prst="rect">
            <a:avLst/>
          </a:prstGeom>
          <a:noFill/>
        </p:spPr>
        <p:txBody>
          <a:bodyPr wrap="square" lIns="68580" tIns="34290" rIns="68580" bIns="34290">
            <a:spAutoFit/>
          </a:bodyPr>
          <a:lstStyle/>
          <a:p>
            <a:pPr algn="ctr"/>
            <a:r>
              <a:rPr lang="en-US" sz="1200" b="1" dirty="0">
                <a:ln w="12700">
                  <a:noFill/>
                  <a:prstDash val="solid"/>
                </a:ln>
                <a:solidFill>
                  <a:schemeClr val="accent1"/>
                </a:solidFill>
              </a:rPr>
              <a:t>Write</a:t>
            </a:r>
            <a:endParaRPr lang="en-US" b="1" dirty="0">
              <a:ln w="12700">
                <a:noFill/>
                <a:prstDash val="solid"/>
              </a:ln>
              <a:solidFill>
                <a:schemeClr val="accent1"/>
              </a:solidFill>
            </a:endParaRPr>
          </a:p>
        </p:txBody>
      </p:sp>
      <p:sp>
        <p:nvSpPr>
          <p:cNvPr id="19" name="Rectangle 18"/>
          <p:cNvSpPr/>
          <p:nvPr/>
        </p:nvSpPr>
        <p:spPr>
          <a:xfrm>
            <a:off x="4522989" y="4827065"/>
            <a:ext cx="573213" cy="253916"/>
          </a:xfrm>
          <a:prstGeom prst="rect">
            <a:avLst/>
          </a:prstGeom>
          <a:noFill/>
          <a:ln>
            <a:noFill/>
          </a:ln>
        </p:spPr>
        <p:txBody>
          <a:bodyPr wrap="square" lIns="68580" tIns="34290" rIns="68580" bIns="34290">
            <a:spAutoFit/>
          </a:bodyPr>
          <a:lstStyle/>
          <a:p>
            <a:pPr algn="ctr"/>
            <a:r>
              <a:rPr lang="en-US" sz="1200" dirty="0">
                <a:ln w="0"/>
              </a:rPr>
              <a:t>Read</a:t>
            </a:r>
            <a:endParaRPr lang="en-US" b="1" dirty="0">
              <a:ln w="10160">
                <a:solidFill>
                  <a:schemeClr val="accent5"/>
                </a:solidFill>
                <a:prstDash val="solid"/>
              </a:ln>
              <a:solidFill>
                <a:srgbClr val="FFFFFF"/>
              </a:solidFill>
            </a:endParaRPr>
          </a:p>
        </p:txBody>
      </p:sp>
      <p:sp>
        <p:nvSpPr>
          <p:cNvPr id="24" name="Rounded Rectangle 23"/>
          <p:cNvSpPr/>
          <p:nvPr/>
        </p:nvSpPr>
        <p:spPr>
          <a:xfrm>
            <a:off x="6220240" y="3674123"/>
            <a:ext cx="515070" cy="421421"/>
          </a:xfrm>
          <a:prstGeom prst="round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050" dirty="0"/>
              <a:t>Plan</a:t>
            </a:r>
          </a:p>
        </p:txBody>
      </p:sp>
      <p:sp>
        <p:nvSpPr>
          <p:cNvPr id="26" name="Rectangle 25"/>
          <p:cNvSpPr/>
          <p:nvPr/>
        </p:nvSpPr>
        <p:spPr>
          <a:xfrm>
            <a:off x="4047348" y="5261716"/>
            <a:ext cx="4857167" cy="329497"/>
          </a:xfrm>
          <a:prstGeom prst="rect">
            <a:avLst/>
          </a:pr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p>
        </p:txBody>
      </p:sp>
      <p:sp>
        <p:nvSpPr>
          <p:cNvPr id="27" name="TextBox 26"/>
          <p:cNvSpPr txBox="1"/>
          <p:nvPr/>
        </p:nvSpPr>
        <p:spPr>
          <a:xfrm>
            <a:off x="2946389" y="5287963"/>
            <a:ext cx="794553" cy="261610"/>
          </a:xfrm>
          <a:prstGeom prst="rect">
            <a:avLst/>
          </a:prstGeom>
          <a:noFill/>
        </p:spPr>
        <p:txBody>
          <a:bodyPr wrap="square" rtlCol="0">
            <a:spAutoFit/>
          </a:bodyPr>
          <a:lstStyle/>
          <a:p>
            <a:pPr algn="r"/>
            <a:r>
              <a:rPr lang="en-US" sz="1100" b="1" dirty="0"/>
              <a:t>VP Role</a:t>
            </a:r>
          </a:p>
        </p:txBody>
      </p:sp>
      <p:sp>
        <p:nvSpPr>
          <p:cNvPr id="32" name="Rounded Rectangle 31"/>
          <p:cNvSpPr/>
          <p:nvPr/>
        </p:nvSpPr>
        <p:spPr>
          <a:xfrm>
            <a:off x="7888421" y="3674123"/>
            <a:ext cx="515070" cy="421421"/>
          </a:xfrm>
          <a:prstGeom prst="roundRect">
            <a:avLst/>
          </a:prstGeom>
          <a:solidFill>
            <a:schemeClr val="accent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050" dirty="0"/>
              <a:t>Plan</a:t>
            </a:r>
          </a:p>
        </p:txBody>
      </p:sp>
      <p:sp>
        <p:nvSpPr>
          <p:cNvPr id="25" name="Rectangle 24"/>
          <p:cNvSpPr/>
          <p:nvPr/>
        </p:nvSpPr>
        <p:spPr>
          <a:xfrm>
            <a:off x="6204449" y="3567972"/>
            <a:ext cx="655543" cy="597434"/>
          </a:xfrm>
          <a:prstGeom prst="rect">
            <a:avLst/>
          </a:prstGeom>
          <a:solidFill>
            <a:schemeClr val="bg1">
              <a:lumMod val="85000"/>
            </a:schemeClr>
          </a:solidFill>
          <a:ln>
            <a:noFill/>
          </a:ln>
          <a:effectLst>
            <a:outerShdw sx="1000" sy="1000" rotWithShape="0">
              <a:srgbClr val="000000"/>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100" dirty="0"/>
          </a:p>
        </p:txBody>
      </p:sp>
      <p:sp>
        <p:nvSpPr>
          <p:cNvPr id="31" name="Rectangle 30"/>
          <p:cNvSpPr/>
          <p:nvPr/>
        </p:nvSpPr>
        <p:spPr>
          <a:xfrm>
            <a:off x="6140192" y="4827065"/>
            <a:ext cx="625854" cy="253916"/>
          </a:xfrm>
          <a:prstGeom prst="rect">
            <a:avLst/>
          </a:prstGeom>
          <a:noFill/>
        </p:spPr>
        <p:txBody>
          <a:bodyPr wrap="square" lIns="68580" tIns="34290" rIns="68580" bIns="34290">
            <a:spAutoFit/>
          </a:bodyPr>
          <a:lstStyle/>
          <a:p>
            <a:pPr algn="ctr"/>
            <a:r>
              <a:rPr lang="en-US" sz="1200" b="1" dirty="0">
                <a:ln w="12700">
                  <a:noFill/>
                  <a:prstDash val="solid"/>
                </a:ln>
                <a:solidFill>
                  <a:schemeClr val="accent1"/>
                </a:solidFill>
              </a:rPr>
              <a:t>Write</a:t>
            </a:r>
            <a:endParaRPr lang="en-US" b="1" dirty="0">
              <a:ln w="12700">
                <a:noFill/>
                <a:prstDash val="solid"/>
              </a:ln>
              <a:solidFill>
                <a:schemeClr val="accent1"/>
              </a:solidFill>
            </a:endParaRPr>
          </a:p>
        </p:txBody>
      </p:sp>
      <p:sp>
        <p:nvSpPr>
          <p:cNvPr id="33" name="Rectangle 32"/>
          <p:cNvSpPr/>
          <p:nvPr/>
        </p:nvSpPr>
        <p:spPr>
          <a:xfrm>
            <a:off x="7833029" y="5276421"/>
            <a:ext cx="625854" cy="253916"/>
          </a:xfrm>
          <a:prstGeom prst="rect">
            <a:avLst/>
          </a:prstGeom>
          <a:noFill/>
        </p:spPr>
        <p:txBody>
          <a:bodyPr wrap="square" lIns="68580" tIns="34290" rIns="68580" bIns="34290">
            <a:spAutoFit/>
          </a:bodyPr>
          <a:lstStyle/>
          <a:p>
            <a:pPr algn="ctr"/>
            <a:r>
              <a:rPr lang="en-US" sz="1200" b="1" dirty="0">
                <a:ln w="12700">
                  <a:noFill/>
                  <a:prstDash val="solid"/>
                </a:ln>
                <a:solidFill>
                  <a:schemeClr val="accent1"/>
                </a:solidFill>
              </a:rPr>
              <a:t>Write</a:t>
            </a:r>
            <a:endParaRPr lang="en-US" b="1" dirty="0">
              <a:ln w="12700">
                <a:noFill/>
                <a:prstDash val="solid"/>
              </a:ln>
              <a:solidFill>
                <a:schemeClr val="accent1"/>
              </a:solidFill>
            </a:endParaRPr>
          </a:p>
        </p:txBody>
      </p:sp>
      <p:sp>
        <p:nvSpPr>
          <p:cNvPr id="34" name="Rectangle 33"/>
          <p:cNvSpPr/>
          <p:nvPr/>
        </p:nvSpPr>
        <p:spPr>
          <a:xfrm>
            <a:off x="4522989" y="5287963"/>
            <a:ext cx="573213" cy="253916"/>
          </a:xfrm>
          <a:prstGeom prst="rect">
            <a:avLst/>
          </a:prstGeom>
          <a:noFill/>
          <a:ln>
            <a:noFill/>
          </a:ln>
        </p:spPr>
        <p:txBody>
          <a:bodyPr wrap="square" lIns="68580" tIns="34290" rIns="68580" bIns="34290">
            <a:spAutoFit/>
          </a:bodyPr>
          <a:lstStyle/>
          <a:p>
            <a:pPr algn="ctr"/>
            <a:r>
              <a:rPr lang="en-US" sz="1200" dirty="0">
                <a:ln w="0"/>
              </a:rPr>
              <a:t>Read</a:t>
            </a:r>
            <a:endParaRPr lang="en-US" b="1" dirty="0">
              <a:ln w="10160">
                <a:solidFill>
                  <a:schemeClr val="accent5"/>
                </a:solidFill>
                <a:prstDash val="solid"/>
              </a:ln>
              <a:solidFill>
                <a:srgbClr val="FFFFFF"/>
              </a:solidFill>
            </a:endParaRPr>
          </a:p>
        </p:txBody>
      </p:sp>
      <p:sp>
        <p:nvSpPr>
          <p:cNvPr id="35" name="Rectangle 34"/>
          <p:cNvSpPr/>
          <p:nvPr/>
        </p:nvSpPr>
        <p:spPr>
          <a:xfrm>
            <a:off x="6166514" y="4337722"/>
            <a:ext cx="573213" cy="253916"/>
          </a:xfrm>
          <a:prstGeom prst="rect">
            <a:avLst/>
          </a:prstGeom>
          <a:noFill/>
          <a:ln>
            <a:noFill/>
          </a:ln>
        </p:spPr>
        <p:txBody>
          <a:bodyPr wrap="square" lIns="68580" tIns="34290" rIns="68580" bIns="34290">
            <a:spAutoFit/>
          </a:bodyPr>
          <a:lstStyle/>
          <a:p>
            <a:pPr algn="ctr"/>
            <a:r>
              <a:rPr lang="en-US" sz="1200" dirty="0">
                <a:ln w="0"/>
              </a:rPr>
              <a:t>Read</a:t>
            </a:r>
            <a:endParaRPr lang="en-US" b="1" dirty="0">
              <a:ln w="10160">
                <a:solidFill>
                  <a:schemeClr val="accent5"/>
                </a:solidFill>
                <a:prstDash val="solid"/>
              </a:ln>
              <a:solidFill>
                <a:srgbClr val="FFFFFF"/>
              </a:solidFill>
            </a:endParaRPr>
          </a:p>
        </p:txBody>
      </p:sp>
      <p:sp>
        <p:nvSpPr>
          <p:cNvPr id="36" name="Rectangle 35"/>
          <p:cNvSpPr/>
          <p:nvPr/>
        </p:nvSpPr>
        <p:spPr>
          <a:xfrm>
            <a:off x="6166514" y="5287963"/>
            <a:ext cx="573213" cy="253916"/>
          </a:xfrm>
          <a:prstGeom prst="rect">
            <a:avLst/>
          </a:prstGeom>
          <a:noFill/>
          <a:ln>
            <a:noFill/>
          </a:ln>
        </p:spPr>
        <p:txBody>
          <a:bodyPr wrap="square" lIns="68580" tIns="34290" rIns="68580" bIns="34290">
            <a:spAutoFit/>
          </a:bodyPr>
          <a:lstStyle/>
          <a:p>
            <a:pPr algn="ctr"/>
            <a:r>
              <a:rPr lang="en-US" sz="1200" dirty="0">
                <a:ln w="0"/>
              </a:rPr>
              <a:t>Read</a:t>
            </a:r>
            <a:endParaRPr lang="en-US" b="1" dirty="0">
              <a:ln w="10160">
                <a:solidFill>
                  <a:schemeClr val="accent5"/>
                </a:solidFill>
                <a:prstDash val="solid"/>
              </a:ln>
              <a:solidFill>
                <a:srgbClr val="FFFFFF"/>
              </a:solidFill>
            </a:endParaRPr>
          </a:p>
        </p:txBody>
      </p:sp>
      <p:sp>
        <p:nvSpPr>
          <p:cNvPr id="37" name="Rectangle 36"/>
          <p:cNvSpPr/>
          <p:nvPr/>
        </p:nvSpPr>
        <p:spPr>
          <a:xfrm>
            <a:off x="7859350" y="4337722"/>
            <a:ext cx="573213" cy="253916"/>
          </a:xfrm>
          <a:prstGeom prst="rect">
            <a:avLst/>
          </a:prstGeom>
          <a:noFill/>
          <a:ln>
            <a:noFill/>
          </a:ln>
        </p:spPr>
        <p:txBody>
          <a:bodyPr wrap="square" lIns="68580" tIns="34290" rIns="68580" bIns="34290">
            <a:spAutoFit/>
          </a:bodyPr>
          <a:lstStyle/>
          <a:p>
            <a:pPr algn="ctr"/>
            <a:r>
              <a:rPr lang="en-US" sz="1200" dirty="0">
                <a:ln w="0"/>
              </a:rPr>
              <a:t>Read</a:t>
            </a:r>
            <a:endParaRPr lang="en-US" b="1" dirty="0">
              <a:ln w="10160">
                <a:solidFill>
                  <a:schemeClr val="accent5"/>
                </a:solidFill>
                <a:prstDash val="solid"/>
              </a:ln>
              <a:solidFill>
                <a:srgbClr val="FFFFFF"/>
              </a:solidFill>
            </a:endParaRPr>
          </a:p>
        </p:txBody>
      </p:sp>
      <p:sp>
        <p:nvSpPr>
          <p:cNvPr id="38" name="Rectangle 37"/>
          <p:cNvSpPr/>
          <p:nvPr/>
        </p:nvSpPr>
        <p:spPr>
          <a:xfrm>
            <a:off x="7859350" y="4815523"/>
            <a:ext cx="573213" cy="253916"/>
          </a:xfrm>
          <a:prstGeom prst="rect">
            <a:avLst/>
          </a:prstGeom>
          <a:noFill/>
          <a:ln>
            <a:noFill/>
          </a:ln>
        </p:spPr>
        <p:txBody>
          <a:bodyPr wrap="square" lIns="68580" tIns="34290" rIns="68580" bIns="34290">
            <a:spAutoFit/>
          </a:bodyPr>
          <a:lstStyle/>
          <a:p>
            <a:pPr algn="ctr"/>
            <a:r>
              <a:rPr lang="en-US" sz="1200" dirty="0">
                <a:ln w="0"/>
              </a:rPr>
              <a:t>Read</a:t>
            </a:r>
            <a:endParaRPr lang="en-US" b="1" dirty="0">
              <a:ln w="10160">
                <a:solidFill>
                  <a:schemeClr val="accent5"/>
                </a:solidFill>
                <a:prstDash val="solid"/>
              </a:ln>
              <a:solidFill>
                <a:srgbClr val="FFFFFF"/>
              </a:solidFill>
            </a:endParaRPr>
          </a:p>
        </p:txBody>
      </p:sp>
      <p:sp>
        <p:nvSpPr>
          <p:cNvPr id="2" name="Title 1"/>
          <p:cNvSpPr>
            <a:spLocks noGrp="1"/>
          </p:cNvSpPr>
          <p:nvPr>
            <p:ph type="title"/>
          </p:nvPr>
        </p:nvSpPr>
        <p:spPr/>
        <p:txBody>
          <a:bodyPr>
            <a:normAutofit/>
          </a:bodyPr>
          <a:lstStyle/>
          <a:p>
            <a:r>
              <a:rPr lang="en-US" dirty="0"/>
              <a:t>Workflow</a:t>
            </a:r>
            <a:r>
              <a:rPr lang="en-US" sz="1800" dirty="0"/>
              <a:t> </a:t>
            </a:r>
            <a:r>
              <a:rPr lang="en-US" dirty="0"/>
              <a:t>Security</a:t>
            </a:r>
            <a:endParaRPr lang="en-US" sz="1800" dirty="0"/>
          </a:p>
        </p:txBody>
      </p:sp>
    </p:spTree>
    <p:extLst>
      <p:ext uri="{BB962C8B-B14F-4D97-AF65-F5344CB8AC3E}">
        <p14:creationId xmlns:p14="http://schemas.microsoft.com/office/powerpoint/2010/main" val="147278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0-#ppt_w/2"/>
                                          </p:val>
                                        </p:tav>
                                        <p:tav tm="100000">
                                          <p:val>
                                            <p:strVal val="#ppt_x"/>
                                          </p:val>
                                        </p:tav>
                                      </p:tavLst>
                                    </p:anim>
                                    <p:anim calcmode="lin" valueType="num">
                                      <p:cBhvr additive="base">
                                        <p:cTn id="11"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32"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Text Placeholder 2"/>
          <p:cNvSpPr>
            <a:spLocks noGrp="1"/>
          </p:cNvSpPr>
          <p:nvPr>
            <p:ph type="body" idx="1"/>
          </p:nvPr>
        </p:nvSpPr>
        <p:spPr/>
        <p:txBody>
          <a:bodyPr/>
          <a:lstStyle/>
          <a:p>
            <a:r>
              <a:rPr lang="en-US" dirty="0"/>
              <a:t>Additional reference material</a:t>
            </a:r>
          </a:p>
        </p:txBody>
      </p:sp>
    </p:spTree>
    <p:extLst>
      <p:ext uri="{BB962C8B-B14F-4D97-AF65-F5344CB8AC3E}">
        <p14:creationId xmlns:p14="http://schemas.microsoft.com/office/powerpoint/2010/main" val="21837162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normAutofit fontScale="55000" lnSpcReduction="20000"/>
          </a:bodyPr>
          <a:lstStyle/>
          <a:p>
            <a:pPr lvl="0"/>
            <a:r>
              <a:rPr lang="en-US" dirty="0"/>
              <a:t>Actual – Values Recorded in the Source System (imported data from client) </a:t>
            </a:r>
          </a:p>
          <a:p>
            <a:pPr lvl="0"/>
            <a:r>
              <a:rPr lang="en-US" dirty="0"/>
              <a:t>Budgeted – Values Budgeted for the next Fiscal Year</a:t>
            </a:r>
          </a:p>
          <a:p>
            <a:pPr lvl="0"/>
            <a:r>
              <a:rPr lang="en-US" dirty="0"/>
              <a:t>Projection – Values Forecasted for the End of the Current Fiscal Year </a:t>
            </a:r>
          </a:p>
          <a:p>
            <a:pPr lvl="0"/>
            <a:r>
              <a:rPr lang="en-US" dirty="0"/>
              <a:t>Plans – The building blocks of the budget; usually is equivalent to a department</a:t>
            </a:r>
          </a:p>
          <a:p>
            <a:pPr lvl="0"/>
            <a:r>
              <a:rPr lang="en-US" dirty="0"/>
              <a:t>Plan Form – The screen on which general assumptions for the Plan is entered.  Examples of actions the user can take on this screen: write narratives about the budget, attach documents, launch financials , enter productivity standards, promote the Plan to the next step in the workflow, etc.</a:t>
            </a:r>
          </a:p>
          <a:p>
            <a:pPr lvl="0"/>
            <a:r>
              <a:rPr lang="en-US" dirty="0"/>
              <a:t>Spread(s) – The manner in which the values are distributed among the 12 months of a year.  For example, one might choose to spread Medical Supplies Expense based on the spread of the Patient Days, or one might choose to spread Travel Expense to every third month</a:t>
            </a:r>
          </a:p>
          <a:p>
            <a:pPr lvl="0"/>
            <a:r>
              <a:rPr lang="en-US" dirty="0"/>
              <a:t>Units of Service (UOS) – The statistical driver for a budget plan; Examples are: Days, Cases, Tests, Visits, Calendar Days, Square Feet, etc.</a:t>
            </a:r>
          </a:p>
          <a:p>
            <a:pPr lvl="0"/>
            <a:r>
              <a:rPr lang="en-US" dirty="0"/>
              <a:t>Workflow – The budget process simulated within the system.  Workflow will dictate which users have access to the Plans during the various steps of the budget process, who approves the budgets. Workflow will also send emails to users when action is required</a:t>
            </a:r>
          </a:p>
          <a:p>
            <a:pPr lvl="0"/>
            <a:r>
              <a:rPr lang="en-US" dirty="0"/>
              <a:t>Skill Mix – the manner in which productive hours are distributed among Job Codes  </a:t>
            </a:r>
          </a:p>
          <a:p>
            <a:pPr lvl="0"/>
            <a:r>
              <a:rPr lang="en-US" dirty="0"/>
              <a:t>Run Rate – the rate of resources used or revenue earned per UOS (e.g. Patient Day)  </a:t>
            </a:r>
          </a:p>
          <a:p>
            <a:pPr lvl="0"/>
            <a:r>
              <a:rPr lang="en-US" dirty="0"/>
              <a:t>Baseline – the data used to calculate  current run rate  – usually expressed as a period of time like YTD or Rolling 12 months.  So, as an example, if the projection is calculated based on the Current YTD run rate (the first six months of the current fiscal year) then it is proper to say that one is using Current YTD as the baseline</a:t>
            </a:r>
          </a:p>
          <a:p>
            <a:pPr lvl="0"/>
            <a:r>
              <a:rPr lang="en-US" dirty="0"/>
              <a:t>Rolling 12 – A period of time which includes prior, continuous 12 months.  The concept of Rolling 12 ignores calendar year or fiscal year barriers/thresholds.  For example, say the fiscal year ends on June 30, 2013 and the current month is April 2013, Rolling 12 could be the time period from April 2012 to March 2013, inclusively.</a:t>
            </a:r>
          </a:p>
          <a:p>
            <a:pPr lvl="0"/>
            <a:r>
              <a:rPr lang="en-US" dirty="0" err="1"/>
              <a:t>Annualization</a:t>
            </a:r>
            <a:r>
              <a:rPr lang="en-US" dirty="0"/>
              <a:t> – (or Annualize) a method of projecting where the YTD balance is projected forward using a straight line [ YTD balance ÷ YTD months * 12 ]</a:t>
            </a:r>
          </a:p>
        </p:txBody>
      </p:sp>
      <p:sp>
        <p:nvSpPr>
          <p:cNvPr id="4" name="Title 3"/>
          <p:cNvSpPr>
            <a:spLocks noGrp="1"/>
          </p:cNvSpPr>
          <p:nvPr>
            <p:ph type="title"/>
          </p:nvPr>
        </p:nvSpPr>
        <p:spPr/>
        <p:txBody>
          <a:bodyPr/>
          <a:lstStyle/>
          <a:p>
            <a:r>
              <a:rPr lang="en-US"/>
              <a:t>Terminology</a:t>
            </a:r>
            <a:endParaRPr lang="en-US" dirty="0"/>
          </a:p>
        </p:txBody>
      </p:sp>
    </p:spTree>
    <p:extLst>
      <p:ext uri="{BB962C8B-B14F-4D97-AF65-F5344CB8AC3E}">
        <p14:creationId xmlns:p14="http://schemas.microsoft.com/office/powerpoint/2010/main" val="370782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18774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74"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smtClean="0"/>
              <a:t>Your SOM &amp; UNCFP Contacts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19021728"/>
              </p:ext>
            </p:extLst>
          </p:nvPr>
        </p:nvGraphicFramePr>
        <p:xfrm>
          <a:off x="6035040" y="1210478"/>
          <a:ext cx="5661483" cy="5124837"/>
        </p:xfrm>
        <a:graphic>
          <a:graphicData uri="http://schemas.openxmlformats.org/drawingml/2006/table">
            <a:tbl>
              <a:tblPr bandRow="1">
                <a:tableStyleId>{3B4B98B0-60AC-42C2-AFA5-B58CD77FA1E5}</a:tableStyleId>
              </a:tblPr>
              <a:tblGrid>
                <a:gridCol w="2167721">
                  <a:extLst>
                    <a:ext uri="{9D8B030D-6E8A-4147-A177-3AD203B41FA5}">
                      <a16:colId xmlns:a16="http://schemas.microsoft.com/office/drawing/2014/main" val="2719782208"/>
                    </a:ext>
                  </a:extLst>
                </a:gridCol>
                <a:gridCol w="1784418">
                  <a:extLst>
                    <a:ext uri="{9D8B030D-6E8A-4147-A177-3AD203B41FA5}">
                      <a16:colId xmlns:a16="http://schemas.microsoft.com/office/drawing/2014/main" val="3566206885"/>
                    </a:ext>
                  </a:extLst>
                </a:gridCol>
                <a:gridCol w="1709344">
                  <a:extLst>
                    <a:ext uri="{9D8B030D-6E8A-4147-A177-3AD203B41FA5}">
                      <a16:colId xmlns:a16="http://schemas.microsoft.com/office/drawing/2014/main" val="3090880130"/>
                    </a:ext>
                  </a:extLst>
                </a:gridCol>
              </a:tblGrid>
              <a:tr h="0">
                <a:tc>
                  <a:txBody>
                    <a:bodyPr/>
                    <a:lstStyle/>
                    <a:p>
                      <a:pPr algn="l" fontAlgn="ctr"/>
                      <a:r>
                        <a:rPr lang="en-US" sz="1400" b="1" u="none" strike="noStrike" dirty="0">
                          <a:effectLst/>
                        </a:rPr>
                        <a:t>Department</a:t>
                      </a:r>
                      <a:endParaRPr lang="en-US" sz="1400" b="1" i="0" u="none" strike="noStrike" dirty="0">
                        <a:solidFill>
                          <a:srgbClr val="FFFFFF"/>
                        </a:solidFill>
                        <a:effectLst/>
                        <a:latin typeface="Calibri" panose="020F0502020204030204" pitchFamily="34" charset="0"/>
                      </a:endParaRPr>
                    </a:p>
                  </a:txBody>
                  <a:tcPr marL="9459" marR="9459" marT="9459" marB="0" anchor="ctr"/>
                </a:tc>
                <a:tc>
                  <a:txBody>
                    <a:bodyPr/>
                    <a:lstStyle/>
                    <a:p>
                      <a:pPr algn="l" fontAlgn="ctr"/>
                      <a:r>
                        <a:rPr lang="en-US" sz="1400" b="1" u="none" strike="noStrike" dirty="0" smtClean="0">
                          <a:effectLst/>
                        </a:rPr>
                        <a:t>UNCFP </a:t>
                      </a:r>
                      <a:r>
                        <a:rPr lang="en-US" sz="1400" b="1" u="none" strike="noStrike" dirty="0">
                          <a:effectLst/>
                        </a:rPr>
                        <a:t>Contact</a:t>
                      </a:r>
                      <a:endParaRPr lang="en-US" sz="1400" b="1" i="0" u="none" strike="noStrike" dirty="0">
                        <a:solidFill>
                          <a:srgbClr val="FFFFFF"/>
                        </a:solidFill>
                        <a:effectLst/>
                        <a:latin typeface="Calibri" panose="020F0502020204030204" pitchFamily="34" charset="0"/>
                      </a:endParaRPr>
                    </a:p>
                  </a:txBody>
                  <a:tcPr marL="9459" marR="9459" marT="9459" marB="0" anchor="ctr"/>
                </a:tc>
                <a:tc>
                  <a:txBody>
                    <a:bodyPr/>
                    <a:lstStyle/>
                    <a:p>
                      <a:pPr algn="l" fontAlgn="ctr"/>
                      <a:r>
                        <a:rPr lang="en-US" sz="1400" b="1" u="none" strike="noStrike" dirty="0">
                          <a:effectLst/>
                        </a:rPr>
                        <a:t>SOM Contact</a:t>
                      </a:r>
                      <a:endParaRPr lang="en-US" sz="1400" b="1" i="0" u="none" strike="noStrike" dirty="0">
                        <a:solidFill>
                          <a:srgbClr val="FFFFFF"/>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3859326399"/>
                  </a:ext>
                </a:extLst>
              </a:tr>
              <a:tr h="189189">
                <a:tc>
                  <a:txBody>
                    <a:bodyPr/>
                    <a:lstStyle/>
                    <a:p>
                      <a:pPr algn="l" fontAlgn="ctr"/>
                      <a:r>
                        <a:rPr lang="en-US" sz="1400" u="none" strike="noStrike">
                          <a:effectLst/>
                        </a:rPr>
                        <a:t>Allied Health</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Oliver Noi</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Kristen Beattie</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2132415927"/>
                  </a:ext>
                </a:extLst>
              </a:tr>
              <a:tr h="189189">
                <a:tc>
                  <a:txBody>
                    <a:bodyPr/>
                    <a:lstStyle/>
                    <a:p>
                      <a:pPr algn="l" fontAlgn="ctr"/>
                      <a:r>
                        <a:rPr lang="en-US" sz="1400" u="none" strike="noStrike" dirty="0">
                          <a:effectLst/>
                        </a:rPr>
                        <a:t>Anesthesiology</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a:effectLst/>
                        </a:rPr>
                        <a:t>Jon Angier</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a:effectLst/>
                        </a:rPr>
                        <a:t>Holly Rudicil</a:t>
                      </a:r>
                      <a:endParaRPr lang="en-US" sz="1400" b="0" i="0" u="none" strike="noStrike">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2288394158"/>
                  </a:ext>
                </a:extLst>
              </a:tr>
              <a:tr h="189189">
                <a:tc>
                  <a:txBody>
                    <a:bodyPr/>
                    <a:lstStyle/>
                    <a:p>
                      <a:pPr algn="l" fontAlgn="ctr"/>
                      <a:r>
                        <a:rPr lang="en-US" sz="1400" u="none" strike="noStrike" dirty="0">
                          <a:effectLst/>
                        </a:rPr>
                        <a:t>CIDD</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Oliver Noi</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Kristen Beattie</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1152614807"/>
                  </a:ext>
                </a:extLst>
              </a:tr>
              <a:tr h="189189">
                <a:tc>
                  <a:txBody>
                    <a:bodyPr/>
                    <a:lstStyle/>
                    <a:p>
                      <a:pPr algn="l" fontAlgn="ctr"/>
                      <a:r>
                        <a:rPr lang="en-US" sz="1400" u="none" strike="noStrike" dirty="0">
                          <a:effectLst/>
                        </a:rPr>
                        <a:t>Dermatology</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Brittney Kass</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a:effectLst/>
                        </a:rPr>
                        <a:t>Patsy Oliver</a:t>
                      </a:r>
                      <a:endParaRPr lang="en-US" sz="1400" b="0" i="0" u="none" strike="noStrike">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807078862"/>
                  </a:ext>
                </a:extLst>
              </a:tr>
              <a:tr h="189189">
                <a:tc>
                  <a:txBody>
                    <a:bodyPr/>
                    <a:lstStyle/>
                    <a:p>
                      <a:pPr algn="l" fontAlgn="ctr"/>
                      <a:r>
                        <a:rPr lang="en-US" sz="1400" u="none" strike="noStrike" dirty="0">
                          <a:effectLst/>
                        </a:rPr>
                        <a:t>Emergency Medicine</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Oliver Noi</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Kristen Beattie</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4189707181"/>
                  </a:ext>
                </a:extLst>
              </a:tr>
              <a:tr h="189189">
                <a:tc>
                  <a:txBody>
                    <a:bodyPr/>
                    <a:lstStyle/>
                    <a:p>
                      <a:pPr algn="l" fontAlgn="ctr"/>
                      <a:r>
                        <a:rPr lang="en-US" sz="1400" u="none" strike="noStrike">
                          <a:effectLst/>
                        </a:rPr>
                        <a:t>ENT</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Sara </a:t>
                      </a:r>
                      <a:r>
                        <a:rPr lang="en-US" sz="1400" u="none" strike="noStrike" dirty="0" err="1">
                          <a:effectLst/>
                        </a:rPr>
                        <a:t>Beland</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a:effectLst/>
                        </a:rPr>
                        <a:t>Kristen Beattie</a:t>
                      </a:r>
                      <a:endParaRPr lang="en-US" sz="1400" b="0" i="0" u="none" strike="noStrike">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2208678641"/>
                  </a:ext>
                </a:extLst>
              </a:tr>
              <a:tr h="189189">
                <a:tc>
                  <a:txBody>
                    <a:bodyPr/>
                    <a:lstStyle/>
                    <a:p>
                      <a:pPr algn="l" fontAlgn="ctr"/>
                      <a:r>
                        <a:rPr lang="en-US" sz="1400" u="none" strike="noStrike">
                          <a:effectLst/>
                        </a:rPr>
                        <a:t>Family Medicine</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Brittney Kass</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a:effectLst/>
                        </a:rPr>
                        <a:t>Patsy Oliver</a:t>
                      </a:r>
                      <a:endParaRPr lang="en-US" sz="1400" b="0" i="0" u="none" strike="noStrike">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4241839683"/>
                  </a:ext>
                </a:extLst>
              </a:tr>
              <a:tr h="189189">
                <a:tc>
                  <a:txBody>
                    <a:bodyPr/>
                    <a:lstStyle/>
                    <a:p>
                      <a:pPr algn="l" fontAlgn="ctr"/>
                      <a:r>
                        <a:rPr lang="en-US" sz="1400" u="none" strike="noStrike" dirty="0">
                          <a:effectLst/>
                        </a:rPr>
                        <a:t>Medicine</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Jon Angier</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Holly Rudicil</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3609617377"/>
                  </a:ext>
                </a:extLst>
              </a:tr>
              <a:tr h="189189">
                <a:tc>
                  <a:txBody>
                    <a:bodyPr/>
                    <a:lstStyle/>
                    <a:p>
                      <a:pPr algn="l" fontAlgn="ctr"/>
                      <a:r>
                        <a:rPr lang="en-US" sz="1400" u="none" strike="noStrike">
                          <a:effectLst/>
                        </a:rPr>
                        <a:t>Neurology</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Oliver Noi</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Kristen Beattie</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3370691205"/>
                  </a:ext>
                </a:extLst>
              </a:tr>
              <a:tr h="189189">
                <a:tc>
                  <a:txBody>
                    <a:bodyPr/>
                    <a:lstStyle/>
                    <a:p>
                      <a:pPr algn="l" fontAlgn="ctr"/>
                      <a:r>
                        <a:rPr lang="en-US" sz="1400" u="none" strike="noStrike">
                          <a:effectLst/>
                        </a:rPr>
                        <a:t>Neurosurgery</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Sara </a:t>
                      </a:r>
                      <a:r>
                        <a:rPr lang="en-US" sz="1400" u="none" strike="noStrike" dirty="0" err="1">
                          <a:effectLst/>
                        </a:rPr>
                        <a:t>Beland</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Kristen Beattie</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3080861968"/>
                  </a:ext>
                </a:extLst>
              </a:tr>
              <a:tr h="189189">
                <a:tc>
                  <a:txBody>
                    <a:bodyPr/>
                    <a:lstStyle/>
                    <a:p>
                      <a:pPr algn="l" fontAlgn="ctr"/>
                      <a:r>
                        <a:rPr lang="en-US" sz="1400" u="none" strike="noStrike">
                          <a:effectLst/>
                        </a:rPr>
                        <a:t>OBGYN</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a:effectLst/>
                        </a:rPr>
                        <a:t>Spencer Brady</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Jennifer Blair</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3098914912"/>
                  </a:ext>
                </a:extLst>
              </a:tr>
              <a:tr h="189189">
                <a:tc>
                  <a:txBody>
                    <a:bodyPr/>
                    <a:lstStyle/>
                    <a:p>
                      <a:pPr algn="l" fontAlgn="ctr"/>
                      <a:r>
                        <a:rPr lang="en-US" sz="1400" u="none" strike="noStrike" dirty="0">
                          <a:effectLst/>
                        </a:rPr>
                        <a:t>Ophthalmology</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a:effectLst/>
                        </a:rPr>
                        <a:t>Jon Angier</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Holly Rudicil</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3797124116"/>
                  </a:ext>
                </a:extLst>
              </a:tr>
              <a:tr h="189189">
                <a:tc>
                  <a:txBody>
                    <a:bodyPr/>
                    <a:lstStyle/>
                    <a:p>
                      <a:pPr algn="l" fontAlgn="ctr"/>
                      <a:r>
                        <a:rPr lang="en-US" sz="1400" u="none" strike="noStrike" dirty="0" err="1">
                          <a:effectLst/>
                        </a:rPr>
                        <a:t>Orthopaedics</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Sara </a:t>
                      </a:r>
                      <a:r>
                        <a:rPr lang="en-US" sz="1400" u="none" strike="noStrike" dirty="0" err="1">
                          <a:effectLst/>
                        </a:rPr>
                        <a:t>Beland</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Kristen Beattie</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1328088113"/>
                  </a:ext>
                </a:extLst>
              </a:tr>
              <a:tr h="189189">
                <a:tc>
                  <a:txBody>
                    <a:bodyPr/>
                    <a:lstStyle/>
                    <a:p>
                      <a:pPr algn="l" fontAlgn="ctr"/>
                      <a:r>
                        <a:rPr lang="en-US" sz="1400" u="none" strike="noStrike" dirty="0">
                          <a:effectLst/>
                        </a:rPr>
                        <a:t>Pathology</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Brittney Kass</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Patsy Oliver</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923222194"/>
                  </a:ext>
                </a:extLst>
              </a:tr>
              <a:tr h="189189">
                <a:tc>
                  <a:txBody>
                    <a:bodyPr/>
                    <a:lstStyle/>
                    <a:p>
                      <a:pPr algn="l" fontAlgn="ctr"/>
                      <a:r>
                        <a:rPr lang="en-US" sz="1400" u="none" strike="noStrike" dirty="0">
                          <a:effectLst/>
                        </a:rPr>
                        <a:t>Pediatrics</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Spencer Brady</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Jennifer Blair</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1588462323"/>
                  </a:ext>
                </a:extLst>
              </a:tr>
              <a:tr h="189189">
                <a:tc>
                  <a:txBody>
                    <a:bodyPr/>
                    <a:lstStyle/>
                    <a:p>
                      <a:pPr algn="l" fontAlgn="ctr"/>
                      <a:r>
                        <a:rPr lang="en-US" sz="1400" u="none" strike="noStrike" dirty="0">
                          <a:effectLst/>
                        </a:rPr>
                        <a:t>PM&amp;R</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Brittney Kass</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Patsy Oliver</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1581884376"/>
                  </a:ext>
                </a:extLst>
              </a:tr>
              <a:tr h="189189">
                <a:tc>
                  <a:txBody>
                    <a:bodyPr/>
                    <a:lstStyle/>
                    <a:p>
                      <a:pPr algn="l" fontAlgn="ctr"/>
                      <a:r>
                        <a:rPr lang="en-US" sz="1400" u="none" strike="noStrike" dirty="0">
                          <a:effectLst/>
                        </a:rPr>
                        <a:t>Psychiatry</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a:effectLst/>
                        </a:rPr>
                        <a:t>Oliver Noi</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Kristen Beattie</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690716496"/>
                  </a:ext>
                </a:extLst>
              </a:tr>
              <a:tr h="189189">
                <a:tc>
                  <a:txBody>
                    <a:bodyPr/>
                    <a:lstStyle/>
                    <a:p>
                      <a:pPr algn="l" fontAlgn="ctr"/>
                      <a:r>
                        <a:rPr lang="en-US" sz="1400" u="none" strike="noStrike" dirty="0">
                          <a:effectLst/>
                        </a:rPr>
                        <a:t>Radiation Oncology</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Spencer Brady</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Jennifer Blair</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407083960"/>
                  </a:ext>
                </a:extLst>
              </a:tr>
              <a:tr h="189189">
                <a:tc>
                  <a:txBody>
                    <a:bodyPr/>
                    <a:lstStyle/>
                    <a:p>
                      <a:pPr algn="l" fontAlgn="ctr"/>
                      <a:r>
                        <a:rPr lang="en-US" sz="1400" u="none" strike="noStrike">
                          <a:effectLst/>
                        </a:rPr>
                        <a:t>Radiology</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Spencer Brady</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Jennifer Blair</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1285746426"/>
                  </a:ext>
                </a:extLst>
              </a:tr>
              <a:tr h="189189">
                <a:tc>
                  <a:txBody>
                    <a:bodyPr/>
                    <a:lstStyle/>
                    <a:p>
                      <a:pPr algn="l" fontAlgn="ctr"/>
                      <a:r>
                        <a:rPr lang="en-US" sz="1400" u="none" strike="noStrike">
                          <a:effectLst/>
                        </a:rPr>
                        <a:t>Surgery</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Jon Angier</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Holly Rudicil</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1933989673"/>
                  </a:ext>
                </a:extLst>
              </a:tr>
              <a:tr h="189189">
                <a:tc>
                  <a:txBody>
                    <a:bodyPr/>
                    <a:lstStyle/>
                    <a:p>
                      <a:pPr algn="l" fontAlgn="ctr"/>
                      <a:r>
                        <a:rPr lang="en-US" sz="1400" u="none" strike="noStrike">
                          <a:effectLst/>
                        </a:rPr>
                        <a:t>TEACCH</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a:effectLst/>
                        </a:rPr>
                        <a:t>Oliver Noi</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Kristen Beattie</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3165841914"/>
                  </a:ext>
                </a:extLst>
              </a:tr>
              <a:tr h="189189">
                <a:tc>
                  <a:txBody>
                    <a:bodyPr/>
                    <a:lstStyle/>
                    <a:p>
                      <a:pPr algn="l" fontAlgn="ctr"/>
                      <a:r>
                        <a:rPr lang="en-US" sz="1400" u="none" strike="noStrike" dirty="0">
                          <a:effectLst/>
                        </a:rPr>
                        <a:t>Urology</a:t>
                      </a:r>
                      <a:endParaRPr lang="en-US" sz="1400" b="0" i="0" u="none" strike="noStrike" dirty="0">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a:effectLst/>
                        </a:rPr>
                        <a:t>Sara Beland</a:t>
                      </a:r>
                      <a:endParaRPr lang="en-US" sz="1400" b="0" i="0" u="none" strike="noStrike">
                        <a:solidFill>
                          <a:srgbClr val="000000"/>
                        </a:solidFill>
                        <a:effectLst/>
                        <a:latin typeface="Calibri" panose="020F0502020204030204" pitchFamily="34" charset="0"/>
                      </a:endParaRPr>
                    </a:p>
                  </a:txBody>
                  <a:tcPr marL="9459" marR="9459" marT="9459" marB="0" anchor="ctr"/>
                </a:tc>
                <a:tc>
                  <a:txBody>
                    <a:bodyPr/>
                    <a:lstStyle/>
                    <a:p>
                      <a:pPr algn="l" fontAlgn="ctr"/>
                      <a:r>
                        <a:rPr lang="en-US" sz="1400" u="none" strike="noStrike" dirty="0">
                          <a:effectLst/>
                        </a:rPr>
                        <a:t>Kristen Beattie</a:t>
                      </a:r>
                      <a:endParaRPr lang="en-US" sz="1400" b="0" i="0" u="none" strike="noStrike" dirty="0">
                        <a:solidFill>
                          <a:srgbClr val="000000"/>
                        </a:solidFill>
                        <a:effectLst/>
                        <a:latin typeface="Calibri" panose="020F0502020204030204" pitchFamily="34" charset="0"/>
                      </a:endParaRPr>
                    </a:p>
                  </a:txBody>
                  <a:tcPr marL="9459" marR="9459" marT="9459" marB="0" anchor="ctr"/>
                </a:tc>
                <a:extLst>
                  <a:ext uri="{0D108BD9-81ED-4DB2-BD59-A6C34878D82A}">
                    <a16:rowId xmlns:a16="http://schemas.microsoft.com/office/drawing/2014/main" val="75779376"/>
                  </a:ext>
                </a:extLst>
              </a:tr>
            </a:tbl>
          </a:graphicData>
        </a:graphic>
      </p:graphicFrame>
      <p:sp>
        <p:nvSpPr>
          <p:cNvPr id="8" name="TextBox 7"/>
          <p:cNvSpPr txBox="1"/>
          <p:nvPr/>
        </p:nvSpPr>
        <p:spPr>
          <a:xfrm>
            <a:off x="448887" y="1446415"/>
            <a:ext cx="4738255" cy="2308324"/>
          </a:xfrm>
          <a:prstGeom prst="rect">
            <a:avLst/>
          </a:prstGeom>
          <a:noFill/>
        </p:spPr>
        <p:txBody>
          <a:bodyPr wrap="square" rtlCol="0">
            <a:spAutoFit/>
          </a:bodyPr>
          <a:lstStyle/>
          <a:p>
            <a:r>
              <a:rPr lang="en-US" dirty="0" smtClean="0"/>
              <a:t>Contact your analyst for:</a:t>
            </a:r>
          </a:p>
          <a:p>
            <a:pPr marL="285750" indent="-285750">
              <a:buFontTx/>
              <a:buChar char="-"/>
            </a:pPr>
            <a:r>
              <a:rPr lang="en-US" dirty="0" smtClean="0"/>
              <a:t>Additional access if necessary</a:t>
            </a:r>
          </a:p>
          <a:p>
            <a:pPr marL="285750" indent="-285750">
              <a:buFontTx/>
              <a:buChar char="-"/>
            </a:pPr>
            <a:r>
              <a:rPr lang="en-US" dirty="0" smtClean="0"/>
              <a:t>Department specific questions</a:t>
            </a:r>
          </a:p>
          <a:p>
            <a:pPr marL="285750" indent="-285750">
              <a:buFontTx/>
              <a:buChar char="-"/>
            </a:pPr>
            <a:endParaRPr lang="en-US" dirty="0"/>
          </a:p>
          <a:p>
            <a:r>
              <a:rPr lang="en-US" dirty="0" smtClean="0"/>
              <a:t>Weekly Meetings</a:t>
            </a:r>
          </a:p>
          <a:p>
            <a:pPr marL="285750" indent="-285750">
              <a:buFontTx/>
              <a:buChar char="-"/>
            </a:pPr>
            <a:r>
              <a:rPr lang="en-US" dirty="0" smtClean="0"/>
              <a:t>An opportunity for departments to ask questions/get clarification </a:t>
            </a:r>
          </a:p>
          <a:p>
            <a:pPr marL="285750" indent="-285750">
              <a:buFontTx/>
              <a:buChar char="-"/>
            </a:pPr>
            <a:endParaRPr lang="en-US" dirty="0" smtClean="0"/>
          </a:p>
        </p:txBody>
      </p:sp>
    </p:spTree>
    <p:extLst>
      <p:ext uri="{BB962C8B-B14F-4D97-AF65-F5344CB8AC3E}">
        <p14:creationId xmlns:p14="http://schemas.microsoft.com/office/powerpoint/2010/main" val="168436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556853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32"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smtClean="0"/>
              <a:t>The </a:t>
            </a:r>
            <a:r>
              <a:rPr lang="en-US" dirty="0" smtClean="0"/>
              <a:t>Funds </a:t>
            </a:r>
            <a:r>
              <a:rPr lang="en-US" dirty="0" smtClean="0"/>
              <a:t>in </a:t>
            </a:r>
            <a:r>
              <a:rPr lang="en-US" dirty="0" smtClean="0"/>
              <a:t>Strata, and Where the Historic Data Comes From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56344502"/>
              </p:ext>
            </p:extLst>
          </p:nvPr>
        </p:nvGraphicFramePr>
        <p:xfrm>
          <a:off x="510240" y="1379394"/>
          <a:ext cx="11071592" cy="4815840"/>
        </p:xfrm>
        <a:graphic>
          <a:graphicData uri="http://schemas.openxmlformats.org/drawingml/2006/table">
            <a:tbl>
              <a:tblPr firstRow="1" bandRow="1">
                <a:tableStyleId>{BC89EF96-8CEA-46FF-86C4-4CE0E7609802}</a:tableStyleId>
              </a:tblPr>
              <a:tblGrid>
                <a:gridCol w="571081">
                  <a:extLst>
                    <a:ext uri="{9D8B030D-6E8A-4147-A177-3AD203B41FA5}">
                      <a16:colId xmlns:a16="http://schemas.microsoft.com/office/drawing/2014/main" val="1338094127"/>
                    </a:ext>
                  </a:extLst>
                </a:gridCol>
                <a:gridCol w="3965575">
                  <a:extLst>
                    <a:ext uri="{9D8B030D-6E8A-4147-A177-3AD203B41FA5}">
                      <a16:colId xmlns:a16="http://schemas.microsoft.com/office/drawing/2014/main" val="1183353343"/>
                    </a:ext>
                  </a:extLst>
                </a:gridCol>
                <a:gridCol w="1806291">
                  <a:extLst>
                    <a:ext uri="{9D8B030D-6E8A-4147-A177-3AD203B41FA5}">
                      <a16:colId xmlns:a16="http://schemas.microsoft.com/office/drawing/2014/main" val="37482852"/>
                    </a:ext>
                  </a:extLst>
                </a:gridCol>
                <a:gridCol w="899595">
                  <a:extLst>
                    <a:ext uri="{9D8B030D-6E8A-4147-A177-3AD203B41FA5}">
                      <a16:colId xmlns:a16="http://schemas.microsoft.com/office/drawing/2014/main" val="1827555806"/>
                    </a:ext>
                  </a:extLst>
                </a:gridCol>
                <a:gridCol w="3829050">
                  <a:extLst>
                    <a:ext uri="{9D8B030D-6E8A-4147-A177-3AD203B41FA5}">
                      <a16:colId xmlns:a16="http://schemas.microsoft.com/office/drawing/2014/main" val="2635828150"/>
                    </a:ext>
                  </a:extLst>
                </a:gridCol>
              </a:tblGrid>
              <a:tr h="333375">
                <a:tc>
                  <a:txBody>
                    <a:bodyPr/>
                    <a:lstStyle/>
                    <a:p>
                      <a:pPr algn="ctr" fontAlgn="ctr"/>
                      <a:r>
                        <a:rPr lang="en-US" sz="1400" b="1" u="none" strike="noStrike" kern="1200" dirty="0">
                          <a:solidFill>
                            <a:schemeClr val="bg1"/>
                          </a:solidFill>
                          <a:effectLst/>
                          <a:latin typeface="+mn-lt"/>
                          <a:ea typeface="+mn-ea"/>
                          <a:cs typeface="+mn-cs"/>
                        </a:rPr>
                        <a:t>PS </a:t>
                      </a:r>
                      <a:r>
                        <a:rPr lang="en-US" sz="1400" b="1" u="none" strike="noStrike" kern="1200" dirty="0" smtClean="0">
                          <a:solidFill>
                            <a:schemeClr val="bg1"/>
                          </a:solidFill>
                          <a:effectLst/>
                          <a:latin typeface="+mn-lt"/>
                          <a:ea typeface="+mn-ea"/>
                          <a:cs typeface="+mn-cs"/>
                        </a:rPr>
                        <a:t>Fund</a:t>
                      </a:r>
                      <a:endParaRPr lang="en-US" sz="1400" b="1" u="none" strike="noStrike" kern="1200" dirty="0">
                        <a:solidFill>
                          <a:schemeClr val="bg1"/>
                        </a:solidFill>
                        <a:effectLst/>
                        <a:latin typeface="+mn-lt"/>
                        <a:ea typeface="+mn-ea"/>
                        <a:cs typeface="+mn-cs"/>
                      </a:endParaRPr>
                    </a:p>
                  </a:txBody>
                  <a:tcPr marL="0" marR="0" marT="0" marB="0" anchor="ctr">
                    <a:solidFill>
                      <a:schemeClr val="accent1"/>
                    </a:solidFill>
                  </a:tcPr>
                </a:tc>
                <a:tc>
                  <a:txBody>
                    <a:bodyPr/>
                    <a:lstStyle/>
                    <a:p>
                      <a:pPr algn="ctr" fontAlgn="ctr"/>
                      <a:r>
                        <a:rPr lang="en-US" sz="1400" u="none" strike="noStrike" dirty="0">
                          <a:solidFill>
                            <a:schemeClr val="bg1"/>
                          </a:solidFill>
                          <a:effectLst/>
                        </a:rPr>
                        <a:t>Strata "Entity"</a:t>
                      </a:r>
                      <a:endParaRPr lang="en-US" sz="1400" b="1" i="0" u="none" strike="noStrike" dirty="0">
                        <a:solidFill>
                          <a:schemeClr val="bg1"/>
                        </a:solidFill>
                        <a:effectLst/>
                        <a:latin typeface="+mj-lt"/>
                      </a:endParaRPr>
                    </a:p>
                  </a:txBody>
                  <a:tcPr marL="0" marR="0" marT="0" marB="0" anchor="ctr">
                    <a:solidFill>
                      <a:schemeClr val="accent1"/>
                    </a:solidFill>
                  </a:tcPr>
                </a:tc>
                <a:tc>
                  <a:txBody>
                    <a:bodyPr/>
                    <a:lstStyle/>
                    <a:p>
                      <a:pPr algn="ctr" fontAlgn="ctr"/>
                      <a:r>
                        <a:rPr lang="en-US" sz="1400" u="none" strike="noStrike" dirty="0">
                          <a:solidFill>
                            <a:schemeClr val="bg1"/>
                          </a:solidFill>
                          <a:effectLst/>
                        </a:rPr>
                        <a:t>Revenue</a:t>
                      </a:r>
                      <a:endParaRPr lang="en-US" sz="1400" b="1" i="0" u="none" strike="noStrike" dirty="0">
                        <a:solidFill>
                          <a:schemeClr val="bg1"/>
                        </a:solidFill>
                        <a:effectLst/>
                        <a:latin typeface="+mj-lt"/>
                      </a:endParaRPr>
                    </a:p>
                  </a:txBody>
                  <a:tcPr marL="0" marR="0" marT="0" marB="0" anchor="ctr">
                    <a:solidFill>
                      <a:schemeClr val="accent1"/>
                    </a:solidFill>
                  </a:tcPr>
                </a:tc>
                <a:tc>
                  <a:txBody>
                    <a:bodyPr/>
                    <a:lstStyle/>
                    <a:p>
                      <a:pPr algn="ctr" fontAlgn="ctr"/>
                      <a:r>
                        <a:rPr lang="en-US" sz="1400" u="none" strike="noStrike" dirty="0">
                          <a:solidFill>
                            <a:schemeClr val="bg1"/>
                          </a:solidFill>
                          <a:effectLst/>
                        </a:rPr>
                        <a:t>Expense</a:t>
                      </a:r>
                      <a:endParaRPr lang="en-US" sz="1400" b="1" i="0" u="none" strike="noStrike" dirty="0">
                        <a:solidFill>
                          <a:schemeClr val="bg1"/>
                        </a:solidFill>
                        <a:effectLst/>
                        <a:latin typeface="+mj-lt"/>
                      </a:endParaRPr>
                    </a:p>
                  </a:txBody>
                  <a:tcPr marL="0" marR="0" marT="0" marB="0" anchor="ctr">
                    <a:solidFill>
                      <a:schemeClr val="accent1"/>
                    </a:solidFill>
                  </a:tcPr>
                </a:tc>
                <a:tc>
                  <a:txBody>
                    <a:bodyPr/>
                    <a:lstStyle/>
                    <a:p>
                      <a:pPr algn="ctr" fontAlgn="ctr"/>
                      <a:r>
                        <a:rPr lang="en-US" sz="1400" u="none" strike="noStrike" dirty="0">
                          <a:solidFill>
                            <a:schemeClr val="bg1"/>
                          </a:solidFill>
                          <a:effectLst/>
                        </a:rPr>
                        <a:t>SOM Dashboard Data Fund Description</a:t>
                      </a:r>
                      <a:endParaRPr lang="en-US" sz="1400" b="1" i="0" u="none" strike="noStrike" dirty="0">
                        <a:solidFill>
                          <a:schemeClr val="bg1"/>
                        </a:solidFill>
                        <a:effectLst/>
                        <a:latin typeface="+mj-lt"/>
                      </a:endParaRPr>
                    </a:p>
                  </a:txBody>
                  <a:tcPr marL="0" marR="0" marT="0" marB="0" anchor="ctr">
                    <a:solidFill>
                      <a:schemeClr val="accent1"/>
                    </a:solidFill>
                  </a:tcPr>
                </a:tc>
                <a:extLst>
                  <a:ext uri="{0D108BD9-81ED-4DB2-BD59-A6C34878D82A}">
                    <a16:rowId xmlns:a16="http://schemas.microsoft.com/office/drawing/2014/main" val="3400717863"/>
                  </a:ext>
                </a:extLst>
              </a:tr>
              <a:tr h="365760">
                <a:tc>
                  <a:txBody>
                    <a:bodyPr/>
                    <a:lstStyle/>
                    <a:p>
                      <a:pPr algn="ctr" fontAlgn="ctr"/>
                      <a:r>
                        <a:rPr lang="en-US" sz="1400" u="none" strike="noStrike" dirty="0">
                          <a:effectLst/>
                        </a:rPr>
                        <a:t>285</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UNCFP</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GL</a:t>
                      </a:r>
                      <a:endParaRPr lang="en-US" sz="1200" b="0" i="0" u="none" strike="noStrike">
                        <a:solidFill>
                          <a:srgbClr val="000000"/>
                        </a:solidFill>
                        <a:effectLst/>
                        <a:latin typeface="+mj-lt"/>
                      </a:endParaRPr>
                    </a:p>
                  </a:txBody>
                  <a:tcPr marL="0" marR="0" marT="0" marB="0" anchor="ctr"/>
                </a:tc>
                <a:tc>
                  <a:txBody>
                    <a:bodyPr/>
                    <a:lstStyle/>
                    <a:p>
                      <a:pPr algn="ctr" fontAlgn="ctr"/>
                      <a:r>
                        <a:rPr lang="en-US" sz="1400" u="none" strike="noStrike">
                          <a:effectLst/>
                        </a:rPr>
                        <a:t>FP</a:t>
                      </a:r>
                      <a:endParaRPr lang="en-US" sz="14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2689309791"/>
                  </a:ext>
                </a:extLst>
              </a:tr>
              <a:tr h="365760">
                <a:tc>
                  <a:txBody>
                    <a:bodyPr/>
                    <a:lstStyle/>
                    <a:p>
                      <a:pPr algn="ctr" fontAlgn="ctr"/>
                      <a:r>
                        <a:rPr lang="en-US" sz="1400" u="none" strike="noStrike" dirty="0">
                          <a:effectLst/>
                        </a:rPr>
                        <a:t>201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State AA</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 + Expense Budget</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State</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647783974"/>
                  </a:ext>
                </a:extLst>
              </a:tr>
              <a:tr h="365760">
                <a:tc>
                  <a:txBody>
                    <a:bodyPr/>
                    <a:lstStyle/>
                    <a:p>
                      <a:pPr algn="ctr" fontAlgn="ctr"/>
                      <a:r>
                        <a:rPr lang="en-US" sz="1400" u="none" strike="noStrike" dirty="0">
                          <a:effectLst/>
                        </a:rPr>
                        <a:t>211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State HA</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 + Expense Budget</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a:effectLst/>
                        </a:rPr>
                        <a:t>State</a:t>
                      </a:r>
                      <a:endParaRPr lang="en-US" sz="14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1413355205"/>
                  </a:ext>
                </a:extLst>
              </a:tr>
              <a:tr h="365760">
                <a:tc>
                  <a:txBody>
                    <a:bodyPr/>
                    <a:lstStyle/>
                    <a:p>
                      <a:pPr algn="ctr" fontAlgn="ctr"/>
                      <a:r>
                        <a:rPr lang="en-US" sz="1400" u="none" strike="noStrike" dirty="0">
                          <a:effectLst/>
                        </a:rPr>
                        <a:t>221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State AHEC</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 + Expense Budget</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State</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4160642124"/>
                  </a:ext>
                </a:extLst>
              </a:tr>
              <a:tr h="365760">
                <a:tc>
                  <a:txBody>
                    <a:bodyPr/>
                    <a:lstStyle/>
                    <a:p>
                      <a:pPr algn="ctr" fontAlgn="ctr"/>
                      <a:r>
                        <a:rPr lang="en-US" sz="1400" u="none" strike="noStrike" dirty="0">
                          <a:effectLst/>
                        </a:rPr>
                        <a:t>241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Residuals</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Gifts, Endowment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4074173514"/>
                  </a:ext>
                </a:extLst>
              </a:tr>
              <a:tr h="365760">
                <a:tc>
                  <a:txBody>
                    <a:bodyPr/>
                    <a:lstStyle/>
                    <a:p>
                      <a:pPr algn="ctr" fontAlgn="ctr"/>
                      <a:r>
                        <a:rPr lang="en-US" sz="1400" u="none" strike="noStrike" dirty="0">
                          <a:effectLst/>
                        </a:rPr>
                        <a:t>252</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Contracts and Grants</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8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Contracts and Grants</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720900227"/>
                  </a:ext>
                </a:extLst>
              </a:tr>
              <a:tr h="365760">
                <a:tc>
                  <a:txBody>
                    <a:bodyPr/>
                    <a:lstStyle/>
                    <a:p>
                      <a:pPr algn="ctr" fontAlgn="ctr"/>
                      <a:r>
                        <a:rPr lang="en-US" sz="1400" u="none" strike="noStrike" dirty="0">
                          <a:effectLst/>
                        </a:rPr>
                        <a:t>271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a:effectLst/>
                        </a:rPr>
                        <a:t>SOM - Overhead</a:t>
                      </a:r>
                      <a:endParaRPr lang="en-US" sz="14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GL + Expense Budget</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Overhead</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183151348"/>
                  </a:ext>
                </a:extLst>
              </a:tr>
              <a:tr h="365760">
                <a:tc>
                  <a:txBody>
                    <a:bodyPr/>
                    <a:lstStyle/>
                    <a:p>
                      <a:pPr algn="ctr" fontAlgn="ctr"/>
                      <a:r>
                        <a:rPr lang="en-US" sz="1400" u="none" strike="noStrike" dirty="0">
                          <a:effectLst/>
                        </a:rPr>
                        <a:t>281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Endowment </a:t>
                      </a:r>
                      <a:r>
                        <a:rPr lang="en-US" sz="1400" u="none" strike="noStrike" dirty="0" err="1">
                          <a:effectLst/>
                        </a:rPr>
                        <a:t>Inc</a:t>
                      </a:r>
                      <a:r>
                        <a:rPr lang="en-US" sz="1400" u="none" strike="noStrike" dirty="0">
                          <a:effectLst/>
                        </a:rPr>
                        <a:t> </a:t>
                      </a:r>
                      <a:r>
                        <a:rPr lang="en-US" sz="1400" u="none" strike="noStrike" dirty="0" err="1">
                          <a:effectLst/>
                        </a:rPr>
                        <a:t>Unrestr</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Gifts, Endowment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2790537662"/>
                  </a:ext>
                </a:extLst>
              </a:tr>
              <a:tr h="365760">
                <a:tc>
                  <a:txBody>
                    <a:bodyPr/>
                    <a:lstStyle/>
                    <a:p>
                      <a:pPr algn="ctr" fontAlgn="ctr"/>
                      <a:r>
                        <a:rPr lang="en-US" sz="1400" u="none" strike="noStrike" dirty="0">
                          <a:effectLst/>
                        </a:rPr>
                        <a:t>282</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Endowment </a:t>
                      </a:r>
                      <a:r>
                        <a:rPr lang="en-US" sz="1400" u="none" strike="noStrike" dirty="0" err="1">
                          <a:effectLst/>
                        </a:rPr>
                        <a:t>Inc</a:t>
                      </a:r>
                      <a:r>
                        <a:rPr lang="en-US" sz="1400" u="none" strike="noStrike" dirty="0">
                          <a:effectLst/>
                        </a:rPr>
                        <a:t> </a:t>
                      </a:r>
                      <a:r>
                        <a:rPr lang="en-US" sz="1400" u="none" strike="noStrike" dirty="0" err="1">
                          <a:effectLst/>
                        </a:rPr>
                        <a:t>Restr</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Gifts, Endowment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53532550"/>
                  </a:ext>
                </a:extLst>
              </a:tr>
              <a:tr h="365760">
                <a:tc>
                  <a:txBody>
                    <a:bodyPr/>
                    <a:lstStyle/>
                    <a:p>
                      <a:pPr algn="ctr" fontAlgn="ctr"/>
                      <a:r>
                        <a:rPr lang="en-US" sz="1400" u="none" strike="noStrike" dirty="0">
                          <a:effectLst/>
                        </a:rPr>
                        <a:t>291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a:effectLst/>
                        </a:rPr>
                        <a:t>SOM - Gifts-Endowment Inc and Other Unrestr</a:t>
                      </a:r>
                      <a:endParaRPr lang="en-US" sz="14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Gifts, Endowment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701570196"/>
                  </a:ext>
                </a:extLst>
              </a:tr>
              <a:tr h="365760">
                <a:tc>
                  <a:txBody>
                    <a:bodyPr/>
                    <a:lstStyle/>
                    <a:p>
                      <a:pPr algn="ctr" fontAlgn="ctr"/>
                      <a:r>
                        <a:rPr lang="en-US" sz="1400" u="none" strike="noStrike" dirty="0">
                          <a:effectLst/>
                        </a:rPr>
                        <a:t>292</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Gifts-Endowment </a:t>
                      </a:r>
                      <a:r>
                        <a:rPr lang="en-US" sz="1400" u="none" strike="noStrike" dirty="0" err="1">
                          <a:effectLst/>
                        </a:rPr>
                        <a:t>Inc</a:t>
                      </a:r>
                      <a:r>
                        <a:rPr lang="en-US" sz="1400" u="none" strike="noStrike" dirty="0">
                          <a:effectLst/>
                        </a:rPr>
                        <a:t> and Other </a:t>
                      </a:r>
                      <a:r>
                        <a:rPr lang="en-US" sz="1400" u="none" strike="noStrike" dirty="0" err="1">
                          <a:effectLst/>
                        </a:rPr>
                        <a:t>Restr</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Contract Trust or Gifts, Endow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074886185"/>
                  </a:ext>
                </a:extLst>
              </a:tr>
              <a:tr h="365760">
                <a:tc>
                  <a:txBody>
                    <a:bodyPr/>
                    <a:lstStyle/>
                    <a:p>
                      <a:pPr algn="ctr" fontAlgn="ctr"/>
                      <a:r>
                        <a:rPr lang="en-US" sz="1400" u="none" strike="noStrike" dirty="0">
                          <a:effectLst/>
                        </a:rPr>
                        <a:t>295</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a:effectLst/>
                        </a:rPr>
                        <a:t>SOM - Auxiliary-Recharge-Core Facilities</a:t>
                      </a:r>
                      <a:endParaRPr lang="en-US" sz="1400" b="0" i="0" u="none" strike="noStrike">
                        <a:solidFill>
                          <a:srgbClr val="000000"/>
                        </a:solidFill>
                        <a:effectLst/>
                        <a:latin typeface="+mj-lt"/>
                      </a:endParaRPr>
                    </a:p>
                  </a:txBody>
                  <a:tcPr marL="0" marR="0" marT="0" marB="0" anchor="ctr"/>
                </a:tc>
                <a:tc>
                  <a:txBody>
                    <a:bodyPr/>
                    <a:lstStyle/>
                    <a:p>
                      <a:pPr algn="ctr" fontAlgn="b"/>
                      <a:r>
                        <a:rPr lang="en-US" sz="1200" u="none" strike="noStrike">
                          <a:effectLst/>
                        </a:rPr>
                        <a:t>GL</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smtClean="0">
                          <a:effectLst/>
                        </a:rPr>
                        <a:t>Auxiliary/Recharge-Core </a:t>
                      </a:r>
                      <a:r>
                        <a:rPr lang="en-US" sz="1400" u="none" strike="noStrike" dirty="0">
                          <a:effectLst/>
                        </a:rPr>
                        <a:t>Facilities</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446536399"/>
                  </a:ext>
                </a:extLst>
              </a:tr>
            </a:tbl>
          </a:graphicData>
        </a:graphic>
      </p:graphicFrame>
    </p:spTree>
    <p:extLst>
      <p:ext uri="{BB962C8B-B14F-4D97-AF65-F5344CB8AC3E}">
        <p14:creationId xmlns:p14="http://schemas.microsoft.com/office/powerpoint/2010/main" val="3893917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848084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7" name="think-cell Slide" r:id="rId6" imgW="331" imgH="333" progId="TCLayout.ActiveDocument.1">
                  <p:embed/>
                </p:oleObj>
              </mc:Choice>
              <mc:Fallback>
                <p:oleObj name="think-cell Slide" r:id="rId6" imgW="331" imgH="33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smtClean="0"/>
              <a:t>Logging, Reviewing </a:t>
            </a:r>
            <a:r>
              <a:rPr lang="en-US" dirty="0"/>
              <a:t>the Home Page</a:t>
            </a:r>
            <a:r>
              <a:rPr lang="en-US" dirty="0" smtClean="0"/>
              <a:t>, and Accessing </a:t>
            </a:r>
            <a:r>
              <a:rPr lang="en-US" dirty="0"/>
              <a:t>Your Department Budgets</a:t>
            </a:r>
          </a:p>
        </p:txBody>
      </p:sp>
    </p:spTree>
    <p:extLst>
      <p:ext uri="{BB962C8B-B14F-4D97-AF65-F5344CB8AC3E}">
        <p14:creationId xmlns:p14="http://schemas.microsoft.com/office/powerpoint/2010/main" val="389365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590293-E162-444A-A23A-2DD33EF7C04B}"/>
              </a:ext>
            </a:extLst>
          </p:cNvPr>
          <p:cNvPicPr>
            <a:picLocks noChangeAspect="1"/>
          </p:cNvPicPr>
          <p:nvPr/>
        </p:nvPicPr>
        <p:blipFill>
          <a:blip r:embed="rId3"/>
          <a:stretch>
            <a:fillRect/>
          </a:stretch>
        </p:blipFill>
        <p:spPr>
          <a:xfrm>
            <a:off x="7772402" y="4185512"/>
            <a:ext cx="4114800" cy="2035513"/>
          </a:xfrm>
          <a:prstGeom prst="rect">
            <a:avLst/>
          </a:prstGeom>
          <a:ln>
            <a:solidFill>
              <a:schemeClr val="accent1"/>
            </a:solidFill>
          </a:ln>
        </p:spPr>
      </p:pic>
      <p:sp>
        <p:nvSpPr>
          <p:cNvPr id="3" name="Title 2"/>
          <p:cNvSpPr>
            <a:spLocks noGrp="1"/>
          </p:cNvSpPr>
          <p:nvPr>
            <p:ph type="title"/>
          </p:nvPr>
        </p:nvSpPr>
        <p:spPr/>
        <p:txBody>
          <a:bodyPr/>
          <a:lstStyle/>
          <a:p>
            <a:r>
              <a:rPr lang="en-US" dirty="0"/>
              <a:t>Logging In</a:t>
            </a:r>
          </a:p>
        </p:txBody>
      </p:sp>
      <p:sp>
        <p:nvSpPr>
          <p:cNvPr id="4" name="Content Placeholder 3"/>
          <p:cNvSpPr>
            <a:spLocks noGrp="1"/>
          </p:cNvSpPr>
          <p:nvPr>
            <p:ph sz="half" idx="1"/>
          </p:nvPr>
        </p:nvSpPr>
        <p:spPr>
          <a:xfrm>
            <a:off x="304798" y="1280160"/>
            <a:ext cx="5791201" cy="5029200"/>
          </a:xfrm>
        </p:spPr>
        <p:txBody>
          <a:bodyPr>
            <a:normAutofit/>
          </a:bodyPr>
          <a:lstStyle/>
          <a:p>
            <a:pPr marL="457200" indent="-457200">
              <a:buFont typeface="+mj-lt"/>
              <a:buAutoNum type="arabicPeriod"/>
            </a:pPr>
            <a:r>
              <a:rPr lang="en-US" sz="1800" dirty="0"/>
              <a:t>Open </a:t>
            </a:r>
            <a:r>
              <a:rPr lang="en-US" sz="1800" b="1" dirty="0"/>
              <a:t>Internet Explorer</a:t>
            </a:r>
            <a:r>
              <a:rPr lang="en-US" sz="1800" dirty="0"/>
              <a:t>.</a:t>
            </a:r>
          </a:p>
          <a:p>
            <a:pPr marL="457200" indent="-457200">
              <a:buFont typeface="+mj-lt"/>
              <a:buAutoNum type="arabicPeriod"/>
            </a:pPr>
            <a:r>
              <a:rPr lang="en-US" sz="1800" dirty="0"/>
              <a:t>Type “</a:t>
            </a:r>
            <a:r>
              <a:rPr lang="en-US" sz="1800" b="1" dirty="0"/>
              <a:t>secure.stratanetwork.com</a:t>
            </a:r>
            <a:r>
              <a:rPr lang="en-US" sz="1800" dirty="0"/>
              <a:t>” into the address bar.</a:t>
            </a:r>
          </a:p>
          <a:p>
            <a:pPr marL="457200" indent="-457200">
              <a:buFont typeface="+mj-lt"/>
              <a:buAutoNum type="arabicPeriod"/>
            </a:pPr>
            <a:r>
              <a:rPr lang="en-US" sz="1800" dirty="0"/>
              <a:t>U</a:t>
            </a:r>
            <a:r>
              <a:rPr lang="en-US" sz="1800" dirty="0" smtClean="0"/>
              <a:t>nder </a:t>
            </a:r>
            <a:r>
              <a:rPr lang="en-US" sz="1800" dirty="0"/>
              <a:t>the credentials tile, click the small link that says “</a:t>
            </a:r>
            <a:r>
              <a:rPr lang="en-US" sz="1800" b="1" dirty="0"/>
              <a:t>click here</a:t>
            </a:r>
            <a:r>
              <a:rPr lang="en-US" sz="1800" dirty="0"/>
              <a:t>”. You will be redirected to a login screen that requires only your email address.</a:t>
            </a:r>
          </a:p>
          <a:p>
            <a:pPr marL="457200" indent="-457200">
              <a:buFont typeface="+mj-lt"/>
              <a:buAutoNum type="arabicPeriod"/>
            </a:pPr>
            <a:endParaRPr lang="en-US" sz="1800" dirty="0"/>
          </a:p>
          <a:p>
            <a:pPr marL="0" indent="0">
              <a:buNone/>
            </a:pPr>
            <a:endParaRPr lang="en-US" sz="1800" dirty="0"/>
          </a:p>
          <a:p>
            <a:pPr marL="457200" indent="-457200">
              <a:buFont typeface="+mj-lt"/>
              <a:buAutoNum type="arabicPeriod"/>
            </a:pPr>
            <a:r>
              <a:rPr lang="en-US" sz="1800" dirty="0"/>
              <a:t>Enter your </a:t>
            </a:r>
            <a:r>
              <a:rPr lang="en-US" sz="1800" b="1" dirty="0"/>
              <a:t>primary email address</a:t>
            </a:r>
            <a:r>
              <a:rPr lang="en-US" sz="1800" dirty="0"/>
              <a:t>.</a:t>
            </a:r>
          </a:p>
          <a:p>
            <a:pPr marL="457200" indent="-457200">
              <a:buFont typeface="+mj-lt"/>
              <a:buAutoNum type="arabicPeriod"/>
            </a:pPr>
            <a:r>
              <a:rPr lang="en-US" sz="1800" dirty="0"/>
              <a:t>Press </a:t>
            </a:r>
            <a:r>
              <a:rPr lang="en-US" sz="1800" b="1" dirty="0"/>
              <a:t>Tab</a:t>
            </a:r>
            <a:r>
              <a:rPr lang="en-US" sz="1800" dirty="0"/>
              <a:t>. </a:t>
            </a:r>
          </a:p>
          <a:p>
            <a:pPr marL="914400" lvl="1" indent="-457200">
              <a:buFont typeface="+mj-lt"/>
              <a:buAutoNum type="arabicPeriod"/>
            </a:pPr>
            <a:r>
              <a:rPr lang="en-US" sz="1400" dirty="0"/>
              <a:t>If you are redirected to a login screen for your organization, fill in your credentials as instructed.</a:t>
            </a:r>
          </a:p>
        </p:txBody>
      </p:sp>
      <p:sp>
        <p:nvSpPr>
          <p:cNvPr id="6" name="TextBox 5"/>
          <p:cNvSpPr txBox="1"/>
          <p:nvPr/>
        </p:nvSpPr>
        <p:spPr>
          <a:xfrm>
            <a:off x="931373" y="3504755"/>
            <a:ext cx="3793026" cy="37457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1600" dirty="0"/>
              <a:t>Bookmark this page to your browser.</a:t>
            </a:r>
          </a:p>
        </p:txBody>
      </p:sp>
      <p:pic>
        <p:nvPicPr>
          <p:cNvPr id="7" name="Picture 6">
            <a:extLst>
              <a:ext uri="{FF2B5EF4-FFF2-40B4-BE49-F238E27FC236}">
                <a16:creationId xmlns:a16="http://schemas.microsoft.com/office/drawing/2014/main" id="{FC0C6E1A-4FC9-4F5B-BA7D-8FF6D2EC0DD2}"/>
              </a:ext>
            </a:extLst>
          </p:cNvPr>
          <p:cNvPicPr>
            <a:picLocks noChangeAspect="1"/>
          </p:cNvPicPr>
          <p:nvPr/>
        </p:nvPicPr>
        <p:blipFill>
          <a:blip r:embed="rId4"/>
          <a:stretch>
            <a:fillRect/>
          </a:stretch>
        </p:blipFill>
        <p:spPr>
          <a:xfrm>
            <a:off x="6095999" y="1197816"/>
            <a:ext cx="2743200" cy="2830935"/>
          </a:xfrm>
          <a:prstGeom prst="rect">
            <a:avLst/>
          </a:prstGeom>
          <a:ln>
            <a:solidFill>
              <a:schemeClr val="accent1"/>
            </a:solidFill>
          </a:ln>
        </p:spPr>
      </p:pic>
      <p:sp>
        <p:nvSpPr>
          <p:cNvPr id="2" name="Rectangle 1">
            <a:extLst>
              <a:ext uri="{FF2B5EF4-FFF2-40B4-BE49-F238E27FC236}">
                <a16:creationId xmlns:a16="http://schemas.microsoft.com/office/drawing/2014/main" id="{A19CE510-CCCE-4923-B41D-795A6D26DDCF}"/>
              </a:ext>
            </a:extLst>
          </p:cNvPr>
          <p:cNvSpPr/>
          <p:nvPr/>
        </p:nvSpPr>
        <p:spPr>
          <a:xfrm>
            <a:off x="7872153" y="3716766"/>
            <a:ext cx="416560" cy="16256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69C4E4A5-EC33-4EC6-B0FC-B057209E01C2}"/>
              </a:ext>
            </a:extLst>
          </p:cNvPr>
          <p:cNvCxnSpPr>
            <a:stCxn id="7" idx="3"/>
            <a:endCxn id="9" idx="0"/>
          </p:cNvCxnSpPr>
          <p:nvPr/>
        </p:nvCxnSpPr>
        <p:spPr>
          <a:xfrm>
            <a:off x="8839199" y="2613284"/>
            <a:ext cx="990603" cy="1572228"/>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924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Resources</a:t>
            </a:r>
            <a:endParaRPr lang="en-US" dirty="0"/>
          </a:p>
        </p:txBody>
      </p:sp>
      <p:pic>
        <p:nvPicPr>
          <p:cNvPr id="13" name="Content Placeholder 12"/>
          <p:cNvPicPr>
            <a:picLocks noGrp="1" noChangeAspect="1"/>
          </p:cNvPicPr>
          <p:nvPr>
            <p:ph sz="half" idx="1"/>
          </p:nvPr>
        </p:nvPicPr>
        <p:blipFill rotWithShape="1">
          <a:blip r:embed="rId3"/>
          <a:srcRect l="9917" r="10864" b="20780"/>
          <a:stretch/>
        </p:blipFill>
        <p:spPr>
          <a:xfrm>
            <a:off x="2600498" y="1377696"/>
            <a:ext cx="6560128" cy="4935533"/>
          </a:xfrm>
          <a:ln>
            <a:solidFill>
              <a:schemeClr val="bg2"/>
            </a:solidFill>
          </a:ln>
        </p:spPr>
      </p:pic>
      <p:pic>
        <p:nvPicPr>
          <p:cNvPr id="1026" name="Picture 2" descr="C:\Users\sstark\AppData\Local\Temp\SNAGHTML2362739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3567" y="1377696"/>
            <a:ext cx="1397059" cy="1665724"/>
          </a:xfrm>
          <a:prstGeom prst="rect">
            <a:avLst/>
          </a:prstGeom>
          <a:noFill/>
          <a:ln>
            <a:solidFill>
              <a:schemeClr val="bg2"/>
            </a:solid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465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o.F2dfJTRmTq1RRHKes_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o.F2dfJTRmTq1RRHKes_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Ciuc8hoTYyyjJfiJj7IQ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Ciuc8hoTYyyjJfiJj7IQ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3Rnr_yWRhaHI.qcC4cp_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sVP3ymCpSd6N1DMhXNOme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auS81LtRiihYf51MkPB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y4Y89fSSv2zfp4KxQkse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mF1w7iBZQRmw_8_orxeVk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QEYBT8jQDSLI5dwEKu1h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2XXRX7uR4CO49sV6bbs2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ckkTPPRQr23vpVWDOsPG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ckkTPPRQr23vpVWDOsPG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HXzgdbRbOTYqDkhqTY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3MdZ78HR1adCGWdxuedM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70VOzv_yRfaVL9uQ5.k_2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V2zjLkDRxGzErFu_M.z0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6is9sb5QFSrQhGN7_Jw9w"/>
</p:tagLst>
</file>

<file path=ppt/theme/theme1.xml><?xml version="1.0" encoding="utf-8"?>
<a:theme xmlns:a="http://schemas.openxmlformats.org/drawingml/2006/main" name="Strata 2018 Light">
  <a:themeElements>
    <a:clrScheme name="Strata Colorway">
      <a:dk1>
        <a:sysClr val="windowText" lastClr="000000"/>
      </a:dk1>
      <a:lt1>
        <a:sysClr val="window" lastClr="FFFFFF"/>
      </a:lt1>
      <a:dk2>
        <a:srgbClr val="44546A"/>
      </a:dk2>
      <a:lt2>
        <a:srgbClr val="E7E6E6"/>
      </a:lt2>
      <a:accent1>
        <a:srgbClr val="02528A"/>
      </a:accent1>
      <a:accent2>
        <a:srgbClr val="F15825"/>
      </a:accent2>
      <a:accent3>
        <a:srgbClr val="7E888E"/>
      </a:accent3>
      <a:accent4>
        <a:srgbClr val="9E67AB"/>
      </a:accent4>
      <a:accent5>
        <a:srgbClr val="0A9DD2"/>
      </a:accent5>
      <a:accent6>
        <a:srgbClr val="7AC36A"/>
      </a:accent6>
      <a:hlink>
        <a:srgbClr val="ED7D31"/>
      </a:hlink>
      <a:folHlink>
        <a:srgbClr val="4472C4"/>
      </a:folHlink>
    </a:clrScheme>
    <a:fontScheme name="Strata Fonts">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Widescreen)" id="{6A0DFDF3-6A24-49E0-95CE-87A6275B1B12}" vid="{E9991D02-0299-4A39-AF75-5683118BC8F6}"/>
    </a:ext>
  </a:extLst>
</a:theme>
</file>

<file path=ppt/theme/theme2.xml><?xml version="1.0" encoding="utf-8"?>
<a:theme xmlns:a="http://schemas.openxmlformats.org/drawingml/2006/main" name="Strata 2018 Title">
  <a:themeElements>
    <a:clrScheme name="Strata Colorway">
      <a:dk1>
        <a:sysClr val="windowText" lastClr="000000"/>
      </a:dk1>
      <a:lt1>
        <a:sysClr val="window" lastClr="FFFFFF"/>
      </a:lt1>
      <a:dk2>
        <a:srgbClr val="44546A"/>
      </a:dk2>
      <a:lt2>
        <a:srgbClr val="E7E6E6"/>
      </a:lt2>
      <a:accent1>
        <a:srgbClr val="02528A"/>
      </a:accent1>
      <a:accent2>
        <a:srgbClr val="F15825"/>
      </a:accent2>
      <a:accent3>
        <a:srgbClr val="7E888E"/>
      </a:accent3>
      <a:accent4>
        <a:srgbClr val="9E67AB"/>
      </a:accent4>
      <a:accent5>
        <a:srgbClr val="0A9DD2"/>
      </a:accent5>
      <a:accent6>
        <a:srgbClr val="7AC36A"/>
      </a:accent6>
      <a:hlink>
        <a:srgbClr val="ED7D31"/>
      </a:hlink>
      <a:folHlink>
        <a:srgbClr val="4472C4"/>
      </a:folHlink>
    </a:clrScheme>
    <a:fontScheme name="Strata Fonts">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Widescreen)" id="{6A0DFDF3-6A24-49E0-95CE-87A6275B1B12}" vid="{280112EA-40B7-4F22-901C-A2AC1DF2D90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 (Widescreen)</Template>
  <TotalTime>10846</TotalTime>
  <Words>3126</Words>
  <Application>Microsoft Office PowerPoint</Application>
  <PresentationFormat>Widescreen</PresentationFormat>
  <Paragraphs>534</Paragraphs>
  <Slides>43</Slides>
  <Notes>43</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9" baseType="lpstr">
      <vt:lpstr>Arial</vt:lpstr>
      <vt:lpstr>Calibri</vt:lpstr>
      <vt:lpstr>Century Gothic</vt:lpstr>
      <vt:lpstr>Strata 2018 Light</vt:lpstr>
      <vt:lpstr>Strata 2018 Title</vt:lpstr>
      <vt:lpstr>think-cell Slide</vt:lpstr>
      <vt:lpstr>End User Training</vt:lpstr>
      <vt:lpstr>Agenda</vt:lpstr>
      <vt:lpstr>Creating Budgets in StrataJazz® Operating Budgeting</vt:lpstr>
      <vt:lpstr>SOM Clinical Department Timeline</vt:lpstr>
      <vt:lpstr>Your SOM &amp; UNCFP Contacts </vt:lpstr>
      <vt:lpstr>The Funds in Strata, and Where the Historic Data Comes From</vt:lpstr>
      <vt:lpstr>Logging, Reviewing the Home Page, and Accessing Your Department Budgets</vt:lpstr>
      <vt:lpstr>Logging In</vt:lpstr>
      <vt:lpstr>Additional Resources</vt:lpstr>
      <vt:lpstr>Accessing &amp; Navigating on the OB Home Page</vt:lpstr>
      <vt:lpstr>Reviewing the UNCFP and SOM Income Statement Reports</vt:lpstr>
      <vt:lpstr>UNCFP &amp; SOM Income Statement Overview </vt:lpstr>
      <vt:lpstr>UNCFP &amp; SOM Income Statement Overview, cont. </vt:lpstr>
      <vt:lpstr>Navigating within Operating Budgeting for a Given Entity </vt:lpstr>
      <vt:lpstr>Tab Overview – UNCFP &amp; SOM entities (your department ID)</vt:lpstr>
      <vt:lpstr>Tab Overview – UNCFP Revenue (4106XX, EPIC clinical revenue)</vt:lpstr>
      <vt:lpstr>UNCFP Revenue Department ID Logic Example </vt:lpstr>
      <vt:lpstr>Budget Year Structure</vt:lpstr>
      <vt:lpstr>Global Methods   </vt:lpstr>
      <vt:lpstr>Revenue Provider Volumes &amp; Revenue</vt:lpstr>
      <vt:lpstr>Provider Volumes &amp; Revenue</vt:lpstr>
      <vt:lpstr>Provider Volumes &amp; Revenue, cont. </vt:lpstr>
      <vt:lpstr>Gross Charges &amp; Deductions</vt:lpstr>
      <vt:lpstr>Other Revenue UNCFP &amp; SOM Entities </vt:lpstr>
      <vt:lpstr>Other Revenue: UNCFP</vt:lpstr>
      <vt:lpstr>Other Revenue: UNCFP, cont.</vt:lpstr>
      <vt:lpstr>Other Revenue: UNCFP, cont.</vt:lpstr>
      <vt:lpstr>Other Revenue: SOM</vt:lpstr>
      <vt:lpstr>Fixed Staffing, Wages, Benefits, and Non-Staffing</vt:lpstr>
      <vt:lpstr>Fixed Staffing</vt:lpstr>
      <vt:lpstr>Fixed Staffing, cont.</vt:lpstr>
      <vt:lpstr>Fixed Staffing, cont.</vt:lpstr>
      <vt:lpstr>Wages &gt; Salaries By Pay Type</vt:lpstr>
      <vt:lpstr>Wages &gt; Salaries By Pay Type, cont.</vt:lpstr>
      <vt:lpstr>Salaries Summary</vt:lpstr>
      <vt:lpstr>Benefits </vt:lpstr>
      <vt:lpstr>Benefits, cont. </vt:lpstr>
      <vt:lpstr>Non-Staffing Expense</vt:lpstr>
      <vt:lpstr>Submitting your Budget for Review</vt:lpstr>
      <vt:lpstr>Budget Approval Process</vt:lpstr>
      <vt:lpstr>Workflow Security</vt:lpstr>
      <vt:lpstr>Appendix</vt:lpstr>
      <vt:lpstr>Terminology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User Training</dc:title>
  <dc:creator>Dennis Bingham</dc:creator>
  <cp:lastModifiedBy>Gardner, Lauren Solana</cp:lastModifiedBy>
  <cp:revision>146</cp:revision>
  <cp:lastPrinted>2019-01-17T13:02:52Z</cp:lastPrinted>
  <dcterms:created xsi:type="dcterms:W3CDTF">2018-06-25T17:16:31Z</dcterms:created>
  <dcterms:modified xsi:type="dcterms:W3CDTF">2019-01-17T15:36:03Z</dcterms:modified>
</cp:coreProperties>
</file>