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0.xml" ContentType="application/vnd.openxmlformats-officedocument.presentationml.tags+xml"/>
  <Override PartName="/ppt/tags/tag3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2.xml" ContentType="application/vnd.openxmlformats-officedocument.presentationml.tags+xml"/>
  <Override PartName="/ppt/tags/tag33.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8.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9.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70.xml" ContentType="application/vnd.openxmlformats-officedocument.presentationml.tags+xml"/>
  <Override PartName="/ppt/tags/tag71.xml" ContentType="application/vnd.openxmlformats-officedocument.presentationml.tags+xml"/>
  <Override PartName="/ppt/notesSlides/notesSlide3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7.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3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3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4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82.xml" ContentType="application/vnd.openxmlformats-officedocument.presentationml.tags+xml"/>
  <Override PartName="/ppt/tags/tag83.xml" ContentType="application/vnd.openxmlformats-officedocument.presentationml.tags+xml"/>
  <Override PartName="/ppt/notesSlides/notesSlide4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72" r:id="rId2"/>
  </p:sldMasterIdLst>
  <p:notesMasterIdLst>
    <p:notesMasterId r:id="rId49"/>
  </p:notesMasterIdLst>
  <p:handoutMasterIdLst>
    <p:handoutMasterId r:id="rId50"/>
  </p:handoutMasterIdLst>
  <p:sldIdLst>
    <p:sldId id="256" r:id="rId3"/>
    <p:sldId id="258" r:id="rId4"/>
    <p:sldId id="263" r:id="rId5"/>
    <p:sldId id="308" r:id="rId6"/>
    <p:sldId id="314" r:id="rId7"/>
    <p:sldId id="339" r:id="rId8"/>
    <p:sldId id="262" r:id="rId9"/>
    <p:sldId id="346" r:id="rId10"/>
    <p:sldId id="298" r:id="rId11"/>
    <p:sldId id="310" r:id="rId12"/>
    <p:sldId id="313" r:id="rId13"/>
    <p:sldId id="333" r:id="rId14"/>
    <p:sldId id="321" r:id="rId15"/>
    <p:sldId id="332" r:id="rId16"/>
    <p:sldId id="338" r:id="rId17"/>
    <p:sldId id="316" r:id="rId18"/>
    <p:sldId id="348" r:id="rId19"/>
    <p:sldId id="317" r:id="rId20"/>
    <p:sldId id="335" r:id="rId21"/>
    <p:sldId id="318" r:id="rId22"/>
    <p:sldId id="319" r:id="rId23"/>
    <p:sldId id="323" r:id="rId24"/>
    <p:sldId id="324" r:id="rId25"/>
    <p:sldId id="336" r:id="rId26"/>
    <p:sldId id="337" r:id="rId27"/>
    <p:sldId id="325" r:id="rId28"/>
    <p:sldId id="326" r:id="rId29"/>
    <p:sldId id="327" r:id="rId30"/>
    <p:sldId id="341" r:id="rId31"/>
    <p:sldId id="340" r:id="rId32"/>
    <p:sldId id="328" r:id="rId33"/>
    <p:sldId id="343" r:id="rId34"/>
    <p:sldId id="353" r:id="rId35"/>
    <p:sldId id="329" r:id="rId36"/>
    <p:sldId id="330" r:id="rId37"/>
    <p:sldId id="344" r:id="rId38"/>
    <p:sldId id="345" r:id="rId39"/>
    <p:sldId id="312" r:id="rId40"/>
    <p:sldId id="309" r:id="rId41"/>
    <p:sldId id="350" r:id="rId42"/>
    <p:sldId id="311" r:id="rId43"/>
    <p:sldId id="351" r:id="rId44"/>
    <p:sldId id="352" r:id="rId45"/>
    <p:sldId id="349" r:id="rId46"/>
    <p:sldId id="301" r:id="rId47"/>
    <p:sldId id="302" r:id="rId48"/>
  </p:sldIdLst>
  <p:sldSz cx="12192000" cy="6858000"/>
  <p:notesSz cx="7010400" cy="92964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36E65105-0277-489B-BAE0-D0948A930C1F}">
          <p14:sldIdLst>
            <p14:sldId id="256"/>
            <p14:sldId id="258"/>
            <p14:sldId id="263"/>
            <p14:sldId id="308"/>
            <p14:sldId id="314"/>
            <p14:sldId id="339"/>
            <p14:sldId id="262"/>
            <p14:sldId id="346"/>
            <p14:sldId id="298"/>
            <p14:sldId id="310"/>
            <p14:sldId id="313"/>
            <p14:sldId id="333"/>
            <p14:sldId id="321"/>
            <p14:sldId id="332"/>
            <p14:sldId id="338"/>
            <p14:sldId id="316"/>
            <p14:sldId id="348"/>
            <p14:sldId id="317"/>
            <p14:sldId id="335"/>
            <p14:sldId id="318"/>
            <p14:sldId id="319"/>
            <p14:sldId id="323"/>
            <p14:sldId id="324"/>
            <p14:sldId id="336"/>
            <p14:sldId id="337"/>
            <p14:sldId id="325"/>
            <p14:sldId id="326"/>
            <p14:sldId id="327"/>
            <p14:sldId id="341"/>
            <p14:sldId id="340"/>
            <p14:sldId id="328"/>
            <p14:sldId id="343"/>
            <p14:sldId id="353"/>
            <p14:sldId id="329"/>
            <p14:sldId id="330"/>
            <p14:sldId id="344"/>
            <p14:sldId id="345"/>
          </p14:sldIdLst>
        </p14:section>
        <p14:section name="Reporting" id="{919D8B4D-54EA-4940-860F-6358DB275D15}">
          <p14:sldIdLst>
            <p14:sldId id="312"/>
            <p14:sldId id="309"/>
            <p14:sldId id="350"/>
            <p14:sldId id="311"/>
            <p14:sldId id="351"/>
            <p14:sldId id="352"/>
            <p14:sldId id="349"/>
            <p14:sldId id="301"/>
            <p14:sldId id="30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Ellison" initials="EE"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FFCC"/>
    <a:srgbClr val="7784FD"/>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8132" autoAdjust="0"/>
  </p:normalViewPr>
  <p:slideViewPr>
    <p:cSldViewPr snapToGrid="0">
      <p:cViewPr varScale="1">
        <p:scale>
          <a:sx n="99" d="100"/>
          <a:sy n="99" d="100"/>
        </p:scale>
        <p:origin x="90" y="11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FB2EA-B19A-445C-8E90-344BDB5726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41520C6-0C26-483E-9E9A-FF9B0B71FFE1}">
      <dgm:prSet/>
      <dgm:spPr/>
      <dgm:t>
        <a:bodyPr/>
        <a:lstStyle/>
        <a:p>
          <a:r>
            <a:rPr lang="en-US"/>
            <a:t>Overview</a:t>
          </a:r>
        </a:p>
      </dgm:t>
    </dgm:pt>
    <dgm:pt modelId="{5915030D-6AAF-4167-A909-C4778457A885}" type="parTrans" cxnId="{6B06FF83-B1FE-409D-9F73-B0D35FC49A3A}">
      <dgm:prSet/>
      <dgm:spPr/>
      <dgm:t>
        <a:bodyPr/>
        <a:lstStyle/>
        <a:p>
          <a:endParaRPr lang="en-US"/>
        </a:p>
      </dgm:t>
    </dgm:pt>
    <dgm:pt modelId="{1F3A2CA3-D9AE-467A-8FC5-02CBA7C0D6E3}" type="sibTrans" cxnId="{6B06FF83-B1FE-409D-9F73-B0D35FC49A3A}">
      <dgm:prSet/>
      <dgm:spPr/>
      <dgm:t>
        <a:bodyPr/>
        <a:lstStyle/>
        <a:p>
          <a:endParaRPr lang="en-US"/>
        </a:p>
      </dgm:t>
    </dgm:pt>
    <dgm:pt modelId="{19735377-837A-4308-8ACE-27407AC13475}">
      <dgm:prSet/>
      <dgm:spPr/>
      <dgm:t>
        <a:bodyPr/>
        <a:lstStyle/>
        <a:p>
          <a:r>
            <a:rPr lang="en-US" dirty="0"/>
            <a:t>Your Budgeting Process</a:t>
          </a:r>
        </a:p>
      </dgm:t>
    </dgm:pt>
    <dgm:pt modelId="{F88D4D35-8EE6-4041-87B2-2C1C730A99AF}" type="parTrans" cxnId="{EA713794-C645-41C4-B73C-48CB5E53FE86}">
      <dgm:prSet/>
      <dgm:spPr/>
      <dgm:t>
        <a:bodyPr/>
        <a:lstStyle/>
        <a:p>
          <a:endParaRPr lang="en-US"/>
        </a:p>
      </dgm:t>
    </dgm:pt>
    <dgm:pt modelId="{95712ABD-08CC-44DD-B364-249EAE68F80B}" type="sibTrans" cxnId="{EA713794-C645-41C4-B73C-48CB5E53FE86}">
      <dgm:prSet/>
      <dgm:spPr/>
      <dgm:t>
        <a:bodyPr/>
        <a:lstStyle/>
        <a:p>
          <a:endParaRPr lang="en-US"/>
        </a:p>
      </dgm:t>
    </dgm:pt>
    <dgm:pt modelId="{D5612859-C55C-4FFC-8F17-4A940A0F7BB9}">
      <dgm:prSet/>
      <dgm:spPr/>
      <dgm:t>
        <a:bodyPr/>
        <a:lstStyle/>
        <a:p>
          <a:r>
            <a:rPr lang="en-US"/>
            <a:t>Timeline</a:t>
          </a:r>
        </a:p>
      </dgm:t>
    </dgm:pt>
    <dgm:pt modelId="{92C6F117-EDAF-42C0-B27F-E841CDBAB735}" type="parTrans" cxnId="{79875B9A-E20E-4838-8D9F-D387AAAA9651}">
      <dgm:prSet/>
      <dgm:spPr/>
      <dgm:t>
        <a:bodyPr/>
        <a:lstStyle/>
        <a:p>
          <a:endParaRPr lang="en-US"/>
        </a:p>
      </dgm:t>
    </dgm:pt>
    <dgm:pt modelId="{8B61689C-1829-4C25-9009-176B9F0CB31C}" type="sibTrans" cxnId="{79875B9A-E20E-4838-8D9F-D387AAAA9651}">
      <dgm:prSet/>
      <dgm:spPr/>
      <dgm:t>
        <a:bodyPr/>
        <a:lstStyle/>
        <a:p>
          <a:endParaRPr lang="en-US"/>
        </a:p>
      </dgm:t>
    </dgm:pt>
    <dgm:pt modelId="{277245FD-AC09-434D-A056-5450907D9A3D}">
      <dgm:prSet/>
      <dgm:spPr/>
      <dgm:t>
        <a:bodyPr/>
        <a:lstStyle/>
        <a:p>
          <a:r>
            <a:rPr lang="en-US"/>
            <a:t>Contacts</a:t>
          </a:r>
        </a:p>
      </dgm:t>
    </dgm:pt>
    <dgm:pt modelId="{AAC1F4C0-891C-461C-9400-0003108FBBCA}" type="parTrans" cxnId="{8FA1E1DE-93E0-4F97-867B-2E1D9DAD9E2C}">
      <dgm:prSet/>
      <dgm:spPr/>
      <dgm:t>
        <a:bodyPr/>
        <a:lstStyle/>
        <a:p>
          <a:endParaRPr lang="en-US"/>
        </a:p>
      </dgm:t>
    </dgm:pt>
    <dgm:pt modelId="{8773B680-EFA1-48D0-B2F5-8CAD83E5FE0B}" type="sibTrans" cxnId="{8FA1E1DE-93E0-4F97-867B-2E1D9DAD9E2C}">
      <dgm:prSet/>
      <dgm:spPr/>
      <dgm:t>
        <a:bodyPr/>
        <a:lstStyle/>
        <a:p>
          <a:endParaRPr lang="en-US"/>
        </a:p>
      </dgm:t>
    </dgm:pt>
    <dgm:pt modelId="{AC1C8D2D-E24E-48F0-9667-CF21317D6E48}">
      <dgm:prSet/>
      <dgm:spPr/>
      <dgm:t>
        <a:bodyPr/>
        <a:lstStyle/>
        <a:p>
          <a:r>
            <a:rPr lang="en-US"/>
            <a:t>Getting Started</a:t>
          </a:r>
        </a:p>
      </dgm:t>
    </dgm:pt>
    <dgm:pt modelId="{BFD98A43-F957-4D12-881A-F19E40A0D92F}" type="parTrans" cxnId="{77915119-4366-4C73-AC94-05618ED77B1F}">
      <dgm:prSet/>
      <dgm:spPr/>
      <dgm:t>
        <a:bodyPr/>
        <a:lstStyle/>
        <a:p>
          <a:endParaRPr lang="en-US"/>
        </a:p>
      </dgm:t>
    </dgm:pt>
    <dgm:pt modelId="{E52065E0-D3CA-4692-960B-3A3870BE8714}" type="sibTrans" cxnId="{77915119-4366-4C73-AC94-05618ED77B1F}">
      <dgm:prSet/>
      <dgm:spPr/>
      <dgm:t>
        <a:bodyPr/>
        <a:lstStyle/>
        <a:p>
          <a:endParaRPr lang="en-US"/>
        </a:p>
      </dgm:t>
    </dgm:pt>
    <dgm:pt modelId="{3626D154-FC72-4B7D-9359-E2080AE3B820}">
      <dgm:prSet/>
      <dgm:spPr/>
      <dgm:t>
        <a:bodyPr/>
        <a:lstStyle/>
        <a:p>
          <a:r>
            <a:rPr lang="en-US" dirty="0"/>
            <a:t>Logging into Strata</a:t>
          </a:r>
        </a:p>
      </dgm:t>
    </dgm:pt>
    <dgm:pt modelId="{D757017D-A499-4AC0-ACFA-F558BD6F228B}" type="parTrans" cxnId="{96152E78-54FF-4E04-AC28-DAB1C8AE3A40}">
      <dgm:prSet/>
      <dgm:spPr/>
      <dgm:t>
        <a:bodyPr/>
        <a:lstStyle/>
        <a:p>
          <a:endParaRPr lang="en-US"/>
        </a:p>
      </dgm:t>
    </dgm:pt>
    <dgm:pt modelId="{C8A6BA85-C678-42E6-B65E-70FF5B8932D6}" type="sibTrans" cxnId="{96152E78-54FF-4E04-AC28-DAB1C8AE3A40}">
      <dgm:prSet/>
      <dgm:spPr/>
      <dgm:t>
        <a:bodyPr/>
        <a:lstStyle/>
        <a:p>
          <a:endParaRPr lang="en-US"/>
        </a:p>
      </dgm:t>
    </dgm:pt>
    <dgm:pt modelId="{D2092323-5735-4A69-85F9-123E45255644}">
      <dgm:prSet/>
      <dgm:spPr/>
      <dgm:t>
        <a:bodyPr/>
        <a:lstStyle/>
        <a:p>
          <a:r>
            <a:rPr lang="en-US" dirty="0"/>
            <a:t>Navigating in Strata</a:t>
          </a:r>
        </a:p>
      </dgm:t>
    </dgm:pt>
    <dgm:pt modelId="{16824591-9856-4EF0-B38F-34A48275A90F}" type="parTrans" cxnId="{27B7B403-87F9-4677-A59F-35E4AD5F8F73}">
      <dgm:prSet/>
      <dgm:spPr/>
      <dgm:t>
        <a:bodyPr/>
        <a:lstStyle/>
        <a:p>
          <a:endParaRPr lang="en-US"/>
        </a:p>
      </dgm:t>
    </dgm:pt>
    <dgm:pt modelId="{C8F49A3E-FB95-497A-B9F2-FA66A5B6D81C}" type="sibTrans" cxnId="{27B7B403-87F9-4677-A59F-35E4AD5F8F73}">
      <dgm:prSet/>
      <dgm:spPr/>
      <dgm:t>
        <a:bodyPr/>
        <a:lstStyle/>
        <a:p>
          <a:endParaRPr lang="en-US"/>
        </a:p>
      </dgm:t>
    </dgm:pt>
    <dgm:pt modelId="{85C923A0-7CEC-46FF-90CD-CB14749A6E5F}">
      <dgm:prSet/>
      <dgm:spPr/>
      <dgm:t>
        <a:bodyPr/>
        <a:lstStyle/>
        <a:p>
          <a:r>
            <a:rPr lang="en-US"/>
            <a:t>Completing Department Budget</a:t>
          </a:r>
        </a:p>
      </dgm:t>
    </dgm:pt>
    <dgm:pt modelId="{AC74CECB-12EF-4660-B710-94D06DE01C01}" type="parTrans" cxnId="{45E220ED-F93E-4BC9-A1F5-BEDA8A0DA819}">
      <dgm:prSet/>
      <dgm:spPr/>
      <dgm:t>
        <a:bodyPr/>
        <a:lstStyle/>
        <a:p>
          <a:endParaRPr lang="en-US"/>
        </a:p>
      </dgm:t>
    </dgm:pt>
    <dgm:pt modelId="{933E41A9-2BEF-41AA-BD2C-8AF22B206BCD}" type="sibTrans" cxnId="{45E220ED-F93E-4BC9-A1F5-BEDA8A0DA819}">
      <dgm:prSet/>
      <dgm:spPr/>
      <dgm:t>
        <a:bodyPr/>
        <a:lstStyle/>
        <a:p>
          <a:endParaRPr lang="en-US"/>
        </a:p>
      </dgm:t>
    </dgm:pt>
    <dgm:pt modelId="{B55DC10C-A52E-4DA7-8C45-0B10315ACCD6}">
      <dgm:prSet/>
      <dgm:spPr/>
      <dgm:t>
        <a:bodyPr/>
        <a:lstStyle/>
        <a:p>
          <a:r>
            <a:rPr lang="en-US" sz="1500" dirty="0"/>
            <a:t>Completing Revenue by Department/Fund – demo &amp; then practice</a:t>
          </a:r>
        </a:p>
      </dgm:t>
    </dgm:pt>
    <dgm:pt modelId="{9E73AAA5-E687-4FD6-97F3-21BE3C96DA80}" type="parTrans" cxnId="{BC5C5B1B-1F26-4003-A32C-98B42EA3C6A2}">
      <dgm:prSet/>
      <dgm:spPr/>
      <dgm:t>
        <a:bodyPr/>
        <a:lstStyle/>
        <a:p>
          <a:endParaRPr lang="en-US"/>
        </a:p>
      </dgm:t>
    </dgm:pt>
    <dgm:pt modelId="{CE80BD7A-2929-4EF5-90E3-02AF37B4219C}" type="sibTrans" cxnId="{BC5C5B1B-1F26-4003-A32C-98B42EA3C6A2}">
      <dgm:prSet/>
      <dgm:spPr/>
      <dgm:t>
        <a:bodyPr/>
        <a:lstStyle/>
        <a:p>
          <a:endParaRPr lang="en-US"/>
        </a:p>
      </dgm:t>
    </dgm:pt>
    <dgm:pt modelId="{4E60217D-06FC-4814-B260-AB4B50F19102}">
      <dgm:prSet/>
      <dgm:spPr/>
      <dgm:t>
        <a:bodyPr/>
        <a:lstStyle/>
        <a:p>
          <a:r>
            <a:rPr lang="en-US" sz="1500" dirty="0"/>
            <a:t>Completing Expenses by Department/Fund – demo &amp; then practice </a:t>
          </a:r>
        </a:p>
      </dgm:t>
    </dgm:pt>
    <dgm:pt modelId="{322FF88D-E844-4AA8-B367-CC9748E95F08}" type="parTrans" cxnId="{8BDF2A03-19AB-4BAF-AC3F-AD68A561A990}">
      <dgm:prSet/>
      <dgm:spPr/>
      <dgm:t>
        <a:bodyPr/>
        <a:lstStyle/>
        <a:p>
          <a:endParaRPr lang="en-US"/>
        </a:p>
      </dgm:t>
    </dgm:pt>
    <dgm:pt modelId="{C1753E60-FF8D-4FD3-9350-9F84DB327DBE}" type="sibTrans" cxnId="{8BDF2A03-19AB-4BAF-AC3F-AD68A561A990}">
      <dgm:prSet/>
      <dgm:spPr/>
      <dgm:t>
        <a:bodyPr/>
        <a:lstStyle/>
        <a:p>
          <a:endParaRPr lang="en-US"/>
        </a:p>
      </dgm:t>
    </dgm:pt>
    <dgm:pt modelId="{9ABA7457-6D89-471B-AEE0-046D338DC58C}">
      <dgm:prSet/>
      <dgm:spPr/>
      <dgm:t>
        <a:bodyPr/>
        <a:lstStyle/>
        <a:p>
          <a:r>
            <a:rPr lang="en-US"/>
            <a:t>Use Additional Budget Tools</a:t>
          </a:r>
        </a:p>
      </dgm:t>
    </dgm:pt>
    <dgm:pt modelId="{964D1C4F-3CC1-46FC-9273-61C9F779F711}" type="parTrans" cxnId="{92B93734-F5C1-4190-91CE-D5C82D6D78BB}">
      <dgm:prSet/>
      <dgm:spPr/>
      <dgm:t>
        <a:bodyPr/>
        <a:lstStyle/>
        <a:p>
          <a:endParaRPr lang="en-US"/>
        </a:p>
      </dgm:t>
    </dgm:pt>
    <dgm:pt modelId="{58A94396-1023-4871-A77C-5CC7DE40EF89}" type="sibTrans" cxnId="{92B93734-F5C1-4190-91CE-D5C82D6D78BB}">
      <dgm:prSet/>
      <dgm:spPr/>
      <dgm:t>
        <a:bodyPr/>
        <a:lstStyle/>
        <a:p>
          <a:endParaRPr lang="en-US"/>
        </a:p>
      </dgm:t>
    </dgm:pt>
    <dgm:pt modelId="{238E47DD-824B-490F-BC7E-0CB3C5887600}">
      <dgm:prSet/>
      <dgm:spPr/>
      <dgm:t>
        <a:bodyPr/>
        <a:lstStyle/>
        <a:p>
          <a:r>
            <a:rPr lang="en-US" dirty="0"/>
            <a:t>UNCFP and SOM Income Statement Reports</a:t>
          </a:r>
        </a:p>
      </dgm:t>
    </dgm:pt>
    <dgm:pt modelId="{2F3D158B-0A1F-4A36-84A5-71F66B0EFE81}" type="parTrans" cxnId="{D3E49F0F-F7E1-4812-86AC-3B83B37EAAB6}">
      <dgm:prSet/>
      <dgm:spPr/>
      <dgm:t>
        <a:bodyPr/>
        <a:lstStyle/>
        <a:p>
          <a:endParaRPr lang="en-US"/>
        </a:p>
      </dgm:t>
    </dgm:pt>
    <dgm:pt modelId="{00120A5D-73B9-4959-96FD-1F70E1B2CA65}" type="sibTrans" cxnId="{D3E49F0F-F7E1-4812-86AC-3B83B37EAAB6}">
      <dgm:prSet/>
      <dgm:spPr/>
      <dgm:t>
        <a:bodyPr/>
        <a:lstStyle/>
        <a:p>
          <a:endParaRPr lang="en-US"/>
        </a:p>
      </dgm:t>
    </dgm:pt>
    <dgm:pt modelId="{CA905B2B-7C47-4385-ACC1-2F9DB761A596}">
      <dgm:prSet/>
      <dgm:spPr/>
      <dgm:t>
        <a:bodyPr/>
        <a:lstStyle/>
        <a:p>
          <a:r>
            <a:rPr lang="en-US" dirty="0"/>
            <a:t>Running Other Reports</a:t>
          </a:r>
        </a:p>
      </dgm:t>
    </dgm:pt>
    <dgm:pt modelId="{CDB8382B-7731-445A-B4B9-027112988506}" type="parTrans" cxnId="{2F0A623F-DF81-41F7-831B-156BCBE8710A}">
      <dgm:prSet/>
      <dgm:spPr/>
    </dgm:pt>
    <dgm:pt modelId="{9D7F6DF6-D60C-41D5-B075-06A5226CD9AC}" type="sibTrans" cxnId="{2F0A623F-DF81-41F7-831B-156BCBE8710A}">
      <dgm:prSet/>
      <dgm:spPr/>
    </dgm:pt>
    <dgm:pt modelId="{2387A29B-F20F-4683-8FAD-DAA3E9A7E566}" type="pres">
      <dgm:prSet presAssocID="{5F0FB2EA-B19A-445C-8E90-344BDB5726D4}" presName="linear" presStyleCnt="0">
        <dgm:presLayoutVars>
          <dgm:animLvl val="lvl"/>
          <dgm:resizeHandles val="exact"/>
        </dgm:presLayoutVars>
      </dgm:prSet>
      <dgm:spPr/>
    </dgm:pt>
    <dgm:pt modelId="{973F123C-2427-489A-B041-33A7AD4DAADA}" type="pres">
      <dgm:prSet presAssocID="{741520C6-0C26-483E-9E9A-FF9B0B71FFE1}" presName="parentText" presStyleLbl="node1" presStyleIdx="0" presStyleCnt="4">
        <dgm:presLayoutVars>
          <dgm:chMax val="0"/>
          <dgm:bulletEnabled val="1"/>
        </dgm:presLayoutVars>
      </dgm:prSet>
      <dgm:spPr/>
    </dgm:pt>
    <dgm:pt modelId="{DC8C59A0-26DC-4853-B170-A4E066D4D1A2}" type="pres">
      <dgm:prSet presAssocID="{741520C6-0C26-483E-9E9A-FF9B0B71FFE1}" presName="childText" presStyleLbl="revTx" presStyleIdx="0" presStyleCnt="4">
        <dgm:presLayoutVars>
          <dgm:bulletEnabled val="1"/>
        </dgm:presLayoutVars>
      </dgm:prSet>
      <dgm:spPr/>
    </dgm:pt>
    <dgm:pt modelId="{FFCB0A1C-B443-4BC6-BC34-7ADE150E2B6C}" type="pres">
      <dgm:prSet presAssocID="{AC1C8D2D-E24E-48F0-9667-CF21317D6E48}" presName="parentText" presStyleLbl="node1" presStyleIdx="1" presStyleCnt="4">
        <dgm:presLayoutVars>
          <dgm:chMax val="0"/>
          <dgm:bulletEnabled val="1"/>
        </dgm:presLayoutVars>
      </dgm:prSet>
      <dgm:spPr/>
    </dgm:pt>
    <dgm:pt modelId="{9DF22038-835C-482E-BAB5-E0EDC0DFABC8}" type="pres">
      <dgm:prSet presAssocID="{AC1C8D2D-E24E-48F0-9667-CF21317D6E48}" presName="childText" presStyleLbl="revTx" presStyleIdx="1" presStyleCnt="4">
        <dgm:presLayoutVars>
          <dgm:bulletEnabled val="1"/>
        </dgm:presLayoutVars>
      </dgm:prSet>
      <dgm:spPr/>
    </dgm:pt>
    <dgm:pt modelId="{AF3C6B0B-C662-4262-8217-FD85AD4FE4A7}" type="pres">
      <dgm:prSet presAssocID="{85C923A0-7CEC-46FF-90CD-CB14749A6E5F}" presName="parentText" presStyleLbl="node1" presStyleIdx="2" presStyleCnt="4">
        <dgm:presLayoutVars>
          <dgm:chMax val="0"/>
          <dgm:bulletEnabled val="1"/>
        </dgm:presLayoutVars>
      </dgm:prSet>
      <dgm:spPr/>
    </dgm:pt>
    <dgm:pt modelId="{310AE944-CB35-41F9-B001-18B2B98267DD}" type="pres">
      <dgm:prSet presAssocID="{85C923A0-7CEC-46FF-90CD-CB14749A6E5F}" presName="childText" presStyleLbl="revTx" presStyleIdx="2" presStyleCnt="4">
        <dgm:presLayoutVars>
          <dgm:bulletEnabled val="1"/>
        </dgm:presLayoutVars>
      </dgm:prSet>
      <dgm:spPr/>
    </dgm:pt>
    <dgm:pt modelId="{1ECB79E0-5B0B-46B9-8FE5-1B42594EE9CF}" type="pres">
      <dgm:prSet presAssocID="{9ABA7457-6D89-471B-AEE0-046D338DC58C}" presName="parentText" presStyleLbl="node1" presStyleIdx="3" presStyleCnt="4">
        <dgm:presLayoutVars>
          <dgm:chMax val="0"/>
          <dgm:bulletEnabled val="1"/>
        </dgm:presLayoutVars>
      </dgm:prSet>
      <dgm:spPr/>
    </dgm:pt>
    <dgm:pt modelId="{E61B46C3-D3A0-4E37-AA7D-78A758E1D116}" type="pres">
      <dgm:prSet presAssocID="{9ABA7457-6D89-471B-AEE0-046D338DC58C}" presName="childText" presStyleLbl="revTx" presStyleIdx="3" presStyleCnt="4">
        <dgm:presLayoutVars>
          <dgm:bulletEnabled val="1"/>
        </dgm:presLayoutVars>
      </dgm:prSet>
      <dgm:spPr/>
    </dgm:pt>
  </dgm:ptLst>
  <dgm:cxnLst>
    <dgm:cxn modelId="{8BDF2A03-19AB-4BAF-AC3F-AD68A561A990}" srcId="{85C923A0-7CEC-46FF-90CD-CB14749A6E5F}" destId="{4E60217D-06FC-4814-B260-AB4B50F19102}" srcOrd="1" destOrd="0" parTransId="{322FF88D-E844-4AA8-B367-CC9748E95F08}" sibTransId="{C1753E60-FF8D-4FD3-9350-9F84DB327DBE}"/>
    <dgm:cxn modelId="{27B7B403-87F9-4677-A59F-35E4AD5F8F73}" srcId="{AC1C8D2D-E24E-48F0-9667-CF21317D6E48}" destId="{D2092323-5735-4A69-85F9-123E45255644}" srcOrd="1" destOrd="0" parTransId="{16824591-9856-4EF0-B38F-34A48275A90F}" sibTransId="{C8F49A3E-FB95-497A-B9F2-FA66A5B6D81C}"/>
    <dgm:cxn modelId="{A8A91D07-1976-4016-823C-ECDD4FB0FEA6}" type="presOf" srcId="{9ABA7457-6D89-471B-AEE0-046D338DC58C}" destId="{1ECB79E0-5B0B-46B9-8FE5-1B42594EE9CF}" srcOrd="0" destOrd="0" presId="urn:microsoft.com/office/officeart/2005/8/layout/vList2"/>
    <dgm:cxn modelId="{D3E49F0F-F7E1-4812-86AC-3B83B37EAAB6}" srcId="{9ABA7457-6D89-471B-AEE0-046D338DC58C}" destId="{238E47DD-824B-490F-BC7E-0CB3C5887600}" srcOrd="0" destOrd="0" parTransId="{2F3D158B-0A1F-4A36-84A5-71F66B0EFE81}" sibTransId="{00120A5D-73B9-4959-96FD-1F70E1B2CA65}"/>
    <dgm:cxn modelId="{8193D410-57F7-4C36-B5AA-BC3945E00E7F}" type="presOf" srcId="{3626D154-FC72-4B7D-9359-E2080AE3B820}" destId="{9DF22038-835C-482E-BAB5-E0EDC0DFABC8}" srcOrd="0" destOrd="0" presId="urn:microsoft.com/office/officeart/2005/8/layout/vList2"/>
    <dgm:cxn modelId="{77915119-4366-4C73-AC94-05618ED77B1F}" srcId="{5F0FB2EA-B19A-445C-8E90-344BDB5726D4}" destId="{AC1C8D2D-E24E-48F0-9667-CF21317D6E48}" srcOrd="1" destOrd="0" parTransId="{BFD98A43-F957-4D12-881A-F19E40A0D92F}" sibTransId="{E52065E0-D3CA-4692-960B-3A3870BE8714}"/>
    <dgm:cxn modelId="{BC5C5B1B-1F26-4003-A32C-98B42EA3C6A2}" srcId="{85C923A0-7CEC-46FF-90CD-CB14749A6E5F}" destId="{B55DC10C-A52E-4DA7-8C45-0B10315ACCD6}" srcOrd="0" destOrd="0" parTransId="{9E73AAA5-E687-4FD6-97F3-21BE3C96DA80}" sibTransId="{CE80BD7A-2929-4EF5-90E3-02AF37B4219C}"/>
    <dgm:cxn modelId="{BD5A0532-942E-422F-BED5-6E52DD2D157D}" type="presOf" srcId="{D5612859-C55C-4FFC-8F17-4A940A0F7BB9}" destId="{DC8C59A0-26DC-4853-B170-A4E066D4D1A2}" srcOrd="0" destOrd="1" presId="urn:microsoft.com/office/officeart/2005/8/layout/vList2"/>
    <dgm:cxn modelId="{92B93734-F5C1-4190-91CE-D5C82D6D78BB}" srcId="{5F0FB2EA-B19A-445C-8E90-344BDB5726D4}" destId="{9ABA7457-6D89-471B-AEE0-046D338DC58C}" srcOrd="3" destOrd="0" parTransId="{964D1C4F-3CC1-46FC-9273-61C9F779F711}" sibTransId="{58A94396-1023-4871-A77C-5CC7DE40EF89}"/>
    <dgm:cxn modelId="{2F0A623F-DF81-41F7-831B-156BCBE8710A}" srcId="{9ABA7457-6D89-471B-AEE0-046D338DC58C}" destId="{CA905B2B-7C47-4385-ACC1-2F9DB761A596}" srcOrd="1" destOrd="0" parTransId="{CDB8382B-7731-445A-B4B9-027112988506}" sibTransId="{9D7F6DF6-D60C-41D5-B075-06A5226CD9AC}"/>
    <dgm:cxn modelId="{1B53E553-1A43-41FD-8656-27B11A2968DD}" type="presOf" srcId="{AC1C8D2D-E24E-48F0-9667-CF21317D6E48}" destId="{FFCB0A1C-B443-4BC6-BC34-7ADE150E2B6C}" srcOrd="0" destOrd="0" presId="urn:microsoft.com/office/officeart/2005/8/layout/vList2"/>
    <dgm:cxn modelId="{96152E78-54FF-4E04-AC28-DAB1C8AE3A40}" srcId="{AC1C8D2D-E24E-48F0-9667-CF21317D6E48}" destId="{3626D154-FC72-4B7D-9359-E2080AE3B820}" srcOrd="0" destOrd="0" parTransId="{D757017D-A499-4AC0-ACFA-F558BD6F228B}" sibTransId="{C8A6BA85-C678-42E6-B65E-70FF5B8932D6}"/>
    <dgm:cxn modelId="{A77E727C-FA46-41AE-ACEA-85CB17A6EE67}" type="presOf" srcId="{B55DC10C-A52E-4DA7-8C45-0B10315ACCD6}" destId="{310AE944-CB35-41F9-B001-18B2B98267DD}" srcOrd="0" destOrd="0" presId="urn:microsoft.com/office/officeart/2005/8/layout/vList2"/>
    <dgm:cxn modelId="{6B06FF83-B1FE-409D-9F73-B0D35FC49A3A}" srcId="{5F0FB2EA-B19A-445C-8E90-344BDB5726D4}" destId="{741520C6-0C26-483E-9E9A-FF9B0B71FFE1}" srcOrd="0" destOrd="0" parTransId="{5915030D-6AAF-4167-A909-C4778457A885}" sibTransId="{1F3A2CA3-D9AE-467A-8FC5-02CBA7C0D6E3}"/>
    <dgm:cxn modelId="{D649BE8C-989A-4937-B1D7-F0C472A1C06A}" type="presOf" srcId="{85C923A0-7CEC-46FF-90CD-CB14749A6E5F}" destId="{AF3C6B0B-C662-4262-8217-FD85AD4FE4A7}" srcOrd="0" destOrd="0" presId="urn:microsoft.com/office/officeart/2005/8/layout/vList2"/>
    <dgm:cxn modelId="{EA713794-C645-41C4-B73C-48CB5E53FE86}" srcId="{741520C6-0C26-483E-9E9A-FF9B0B71FFE1}" destId="{19735377-837A-4308-8ACE-27407AC13475}" srcOrd="0" destOrd="0" parTransId="{F88D4D35-8EE6-4041-87B2-2C1C730A99AF}" sibTransId="{95712ABD-08CC-44DD-B364-249EAE68F80B}"/>
    <dgm:cxn modelId="{79875B9A-E20E-4838-8D9F-D387AAAA9651}" srcId="{741520C6-0C26-483E-9E9A-FF9B0B71FFE1}" destId="{D5612859-C55C-4FFC-8F17-4A940A0F7BB9}" srcOrd="1" destOrd="0" parTransId="{92C6F117-EDAF-42C0-B27F-E841CDBAB735}" sibTransId="{8B61689C-1829-4C25-9009-176B9F0CB31C}"/>
    <dgm:cxn modelId="{E952BCAC-CCC9-4DE4-AD41-AD7A47736BD3}" type="presOf" srcId="{238E47DD-824B-490F-BC7E-0CB3C5887600}" destId="{E61B46C3-D3A0-4E37-AA7D-78A758E1D116}" srcOrd="0" destOrd="0" presId="urn:microsoft.com/office/officeart/2005/8/layout/vList2"/>
    <dgm:cxn modelId="{14AE86B1-F691-4CDC-9F45-0181D7F37D89}" type="presOf" srcId="{19735377-837A-4308-8ACE-27407AC13475}" destId="{DC8C59A0-26DC-4853-B170-A4E066D4D1A2}" srcOrd="0" destOrd="0" presId="urn:microsoft.com/office/officeart/2005/8/layout/vList2"/>
    <dgm:cxn modelId="{19EEFCD8-A7CB-4E0C-975E-A420750BE24D}" type="presOf" srcId="{741520C6-0C26-483E-9E9A-FF9B0B71FFE1}" destId="{973F123C-2427-489A-B041-33A7AD4DAADA}" srcOrd="0" destOrd="0" presId="urn:microsoft.com/office/officeart/2005/8/layout/vList2"/>
    <dgm:cxn modelId="{8FA1E1DE-93E0-4F97-867B-2E1D9DAD9E2C}" srcId="{741520C6-0C26-483E-9E9A-FF9B0B71FFE1}" destId="{277245FD-AC09-434D-A056-5450907D9A3D}" srcOrd="2" destOrd="0" parTransId="{AAC1F4C0-891C-461C-9400-0003108FBBCA}" sibTransId="{8773B680-EFA1-48D0-B2F5-8CAD83E5FE0B}"/>
    <dgm:cxn modelId="{4F0157E3-9744-4CB5-B700-A18A9C838BE0}" type="presOf" srcId="{D2092323-5735-4A69-85F9-123E45255644}" destId="{9DF22038-835C-482E-BAB5-E0EDC0DFABC8}" srcOrd="0" destOrd="1" presId="urn:microsoft.com/office/officeart/2005/8/layout/vList2"/>
    <dgm:cxn modelId="{33F56EEB-203F-43BF-A75A-617B99D5D37C}" type="presOf" srcId="{5F0FB2EA-B19A-445C-8E90-344BDB5726D4}" destId="{2387A29B-F20F-4683-8FAD-DAA3E9A7E566}" srcOrd="0" destOrd="0" presId="urn:microsoft.com/office/officeart/2005/8/layout/vList2"/>
    <dgm:cxn modelId="{45E220ED-F93E-4BC9-A1F5-BEDA8A0DA819}" srcId="{5F0FB2EA-B19A-445C-8E90-344BDB5726D4}" destId="{85C923A0-7CEC-46FF-90CD-CB14749A6E5F}" srcOrd="2" destOrd="0" parTransId="{AC74CECB-12EF-4660-B710-94D06DE01C01}" sibTransId="{933E41A9-2BEF-41AA-BD2C-8AF22B206BCD}"/>
    <dgm:cxn modelId="{DC6082F4-B80E-4152-A08A-83EA13F02CCD}" type="presOf" srcId="{CA905B2B-7C47-4385-ACC1-2F9DB761A596}" destId="{E61B46C3-D3A0-4E37-AA7D-78A758E1D116}" srcOrd="0" destOrd="1" presId="urn:microsoft.com/office/officeart/2005/8/layout/vList2"/>
    <dgm:cxn modelId="{99985BFD-7BAB-45B8-8643-E43D2D6A16D9}" type="presOf" srcId="{4E60217D-06FC-4814-B260-AB4B50F19102}" destId="{310AE944-CB35-41F9-B001-18B2B98267DD}" srcOrd="0" destOrd="1" presId="urn:microsoft.com/office/officeart/2005/8/layout/vList2"/>
    <dgm:cxn modelId="{171808FE-617C-451B-9F1C-A924E0940F1E}" type="presOf" srcId="{277245FD-AC09-434D-A056-5450907D9A3D}" destId="{DC8C59A0-26DC-4853-B170-A4E066D4D1A2}" srcOrd="0" destOrd="2" presId="urn:microsoft.com/office/officeart/2005/8/layout/vList2"/>
    <dgm:cxn modelId="{9B893A63-07F7-40D1-AFEF-6C785D026DDE}" type="presParOf" srcId="{2387A29B-F20F-4683-8FAD-DAA3E9A7E566}" destId="{973F123C-2427-489A-B041-33A7AD4DAADA}" srcOrd="0" destOrd="0" presId="urn:microsoft.com/office/officeart/2005/8/layout/vList2"/>
    <dgm:cxn modelId="{CE860A20-636A-43AB-80BD-E09FF7179506}" type="presParOf" srcId="{2387A29B-F20F-4683-8FAD-DAA3E9A7E566}" destId="{DC8C59A0-26DC-4853-B170-A4E066D4D1A2}" srcOrd="1" destOrd="0" presId="urn:microsoft.com/office/officeart/2005/8/layout/vList2"/>
    <dgm:cxn modelId="{40AC04E8-AC95-47D9-86B1-9D677CDD74A2}" type="presParOf" srcId="{2387A29B-F20F-4683-8FAD-DAA3E9A7E566}" destId="{FFCB0A1C-B443-4BC6-BC34-7ADE150E2B6C}" srcOrd="2" destOrd="0" presId="urn:microsoft.com/office/officeart/2005/8/layout/vList2"/>
    <dgm:cxn modelId="{1B4EDDBE-7CF1-4820-83CC-F5C7263424B6}" type="presParOf" srcId="{2387A29B-F20F-4683-8FAD-DAA3E9A7E566}" destId="{9DF22038-835C-482E-BAB5-E0EDC0DFABC8}" srcOrd="3" destOrd="0" presId="urn:microsoft.com/office/officeart/2005/8/layout/vList2"/>
    <dgm:cxn modelId="{8CD25C4C-24BB-4255-9C7E-25C7399E0B04}" type="presParOf" srcId="{2387A29B-F20F-4683-8FAD-DAA3E9A7E566}" destId="{AF3C6B0B-C662-4262-8217-FD85AD4FE4A7}" srcOrd="4" destOrd="0" presId="urn:microsoft.com/office/officeart/2005/8/layout/vList2"/>
    <dgm:cxn modelId="{9960969E-133D-451F-BD73-436783518A77}" type="presParOf" srcId="{2387A29B-F20F-4683-8FAD-DAA3E9A7E566}" destId="{310AE944-CB35-41F9-B001-18B2B98267DD}" srcOrd="5" destOrd="0" presId="urn:microsoft.com/office/officeart/2005/8/layout/vList2"/>
    <dgm:cxn modelId="{FF9606F4-433E-4935-9F3B-44511FFCE0CE}" type="presParOf" srcId="{2387A29B-F20F-4683-8FAD-DAA3E9A7E566}" destId="{1ECB79E0-5B0B-46B9-8FE5-1B42594EE9CF}" srcOrd="6" destOrd="0" presId="urn:microsoft.com/office/officeart/2005/8/layout/vList2"/>
    <dgm:cxn modelId="{0BBB333A-7335-4512-9BBC-9804A75D3445}" type="presParOf" srcId="{2387A29B-F20F-4683-8FAD-DAA3E9A7E566}" destId="{E61B46C3-D3A0-4E37-AA7D-78A758E1D116}"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5D3A07D-F9E6-4AFC-9560-F27413D4723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9131F9-E371-43D0-BB07-537AF0A3AEE9}">
      <dgm:prSet/>
      <dgm:spPr/>
      <dgm:t>
        <a:bodyPr/>
        <a:lstStyle/>
        <a:p>
          <a:r>
            <a:rPr lang="en-US" dirty="0"/>
            <a:t>OB Account Budget Detail Comments</a:t>
          </a:r>
        </a:p>
      </dgm:t>
    </dgm:pt>
    <dgm:pt modelId="{553B4AEA-F7B8-4D1C-8F17-DB891DCE8AE5}" type="parTrans" cxnId="{3D78769F-6B60-4678-82F7-888FC014E5A9}">
      <dgm:prSet/>
      <dgm:spPr/>
      <dgm:t>
        <a:bodyPr/>
        <a:lstStyle/>
        <a:p>
          <a:endParaRPr lang="en-US"/>
        </a:p>
      </dgm:t>
    </dgm:pt>
    <dgm:pt modelId="{8F63DFDE-6A66-4CB1-990F-1E6A4AAAA260}" type="sibTrans" cxnId="{3D78769F-6B60-4678-82F7-888FC014E5A9}">
      <dgm:prSet/>
      <dgm:spPr/>
      <dgm:t>
        <a:bodyPr/>
        <a:lstStyle/>
        <a:p>
          <a:endParaRPr lang="en-US"/>
        </a:p>
      </dgm:t>
    </dgm:pt>
    <dgm:pt modelId="{F7345FEC-A30C-4600-8E23-11F832349CEE}">
      <dgm:prSet/>
      <dgm:spPr/>
      <dgm:t>
        <a:bodyPr/>
        <a:lstStyle/>
        <a:p>
          <a:r>
            <a:rPr lang="en-US" dirty="0">
              <a:solidFill>
                <a:schemeClr val="tx1"/>
              </a:solidFill>
            </a:rPr>
            <a:t>To view the comments entered in “Other Revenue” and “Non-Staffing Expense” tabs vs. going through each individually </a:t>
          </a:r>
        </a:p>
      </dgm:t>
    </dgm:pt>
    <dgm:pt modelId="{9243ED6E-6A09-49BD-9B24-B1A03FFAB74B}" type="parTrans" cxnId="{8F455415-B3B5-498A-99AC-49BF997C3DC0}">
      <dgm:prSet/>
      <dgm:spPr/>
      <dgm:t>
        <a:bodyPr/>
        <a:lstStyle/>
        <a:p>
          <a:endParaRPr lang="en-US"/>
        </a:p>
      </dgm:t>
    </dgm:pt>
    <dgm:pt modelId="{083E184C-640B-4719-AAF7-8B20F6F5309F}" type="sibTrans" cxnId="{8F455415-B3B5-498A-99AC-49BF997C3DC0}">
      <dgm:prSet/>
      <dgm:spPr/>
      <dgm:t>
        <a:bodyPr/>
        <a:lstStyle/>
        <a:p>
          <a:endParaRPr lang="en-US"/>
        </a:p>
      </dgm:t>
    </dgm:pt>
    <dgm:pt modelId="{94F46409-316A-4748-BF20-FA59A6EDA18B}">
      <dgm:prSet/>
      <dgm:spPr/>
      <dgm:t>
        <a:bodyPr/>
        <a:lstStyle/>
        <a:p>
          <a:r>
            <a:rPr lang="en-US" dirty="0"/>
            <a:t>UNCFP </a:t>
          </a:r>
          <a:r>
            <a:rPr lang="en-US" dirty="0" err="1"/>
            <a:t>wRVU</a:t>
          </a:r>
          <a:r>
            <a:rPr lang="en-US" dirty="0"/>
            <a:t> ASA Report Funds Flow (OB)</a:t>
          </a:r>
        </a:p>
      </dgm:t>
    </dgm:pt>
    <dgm:pt modelId="{C7099CAA-FA1E-45DD-87E6-25474700CD4F}" type="parTrans" cxnId="{D8CC7E10-9CB7-4686-BF2B-407B3DA58A69}">
      <dgm:prSet/>
      <dgm:spPr/>
      <dgm:t>
        <a:bodyPr/>
        <a:lstStyle/>
        <a:p>
          <a:endParaRPr lang="en-US"/>
        </a:p>
      </dgm:t>
    </dgm:pt>
    <dgm:pt modelId="{099BF221-51FD-454E-8004-476FB80C81A5}" type="sibTrans" cxnId="{D8CC7E10-9CB7-4686-BF2B-407B3DA58A69}">
      <dgm:prSet/>
      <dgm:spPr/>
      <dgm:t>
        <a:bodyPr/>
        <a:lstStyle/>
        <a:p>
          <a:endParaRPr lang="en-US"/>
        </a:p>
      </dgm:t>
    </dgm:pt>
    <dgm:pt modelId="{3554F9CE-559E-44E0-B0E4-005681632D3B}">
      <dgm:prSet/>
      <dgm:spPr/>
      <dgm:t>
        <a:bodyPr/>
        <a:lstStyle/>
        <a:p>
          <a:r>
            <a:rPr lang="en-US" dirty="0">
              <a:solidFill>
                <a:schemeClr val="tx1"/>
              </a:solidFill>
            </a:rPr>
            <a:t>Used to see </a:t>
          </a:r>
          <a:r>
            <a:rPr lang="en-US" dirty="0" err="1">
              <a:solidFill>
                <a:schemeClr val="tx1"/>
              </a:solidFill>
            </a:rPr>
            <a:t>wRVU</a:t>
          </a:r>
          <a:r>
            <a:rPr lang="en-US" dirty="0">
              <a:solidFill>
                <a:schemeClr val="tx1"/>
              </a:solidFill>
            </a:rPr>
            <a:t> and ASA Units by Provider vs. going through each individually </a:t>
          </a:r>
        </a:p>
      </dgm:t>
    </dgm:pt>
    <dgm:pt modelId="{2D63EFDB-67C0-43A0-AD3B-8956F866D538}" type="parTrans" cxnId="{CCD65183-E2FA-4BE0-A708-C1AA29E01BD7}">
      <dgm:prSet/>
      <dgm:spPr/>
      <dgm:t>
        <a:bodyPr/>
        <a:lstStyle/>
        <a:p>
          <a:endParaRPr lang="en-US"/>
        </a:p>
      </dgm:t>
    </dgm:pt>
    <dgm:pt modelId="{7E1895A9-63A1-418C-92C6-9AFA333736DB}" type="sibTrans" cxnId="{CCD65183-E2FA-4BE0-A708-C1AA29E01BD7}">
      <dgm:prSet/>
      <dgm:spPr/>
      <dgm:t>
        <a:bodyPr/>
        <a:lstStyle/>
        <a:p>
          <a:endParaRPr lang="en-US"/>
        </a:p>
      </dgm:t>
    </dgm:pt>
    <dgm:pt modelId="{54D3429C-9E98-45D1-B0B1-E12378D340FB}" type="pres">
      <dgm:prSet presAssocID="{85D3A07D-F9E6-4AFC-9560-F27413D47238}" presName="linear" presStyleCnt="0">
        <dgm:presLayoutVars>
          <dgm:animLvl val="lvl"/>
          <dgm:resizeHandles val="exact"/>
        </dgm:presLayoutVars>
      </dgm:prSet>
      <dgm:spPr/>
    </dgm:pt>
    <dgm:pt modelId="{0C5BF48E-3FD0-4BE3-A935-925404FCC99D}" type="pres">
      <dgm:prSet presAssocID="{A99131F9-E371-43D0-BB07-537AF0A3AEE9}" presName="parentText" presStyleLbl="node1" presStyleIdx="0" presStyleCnt="2">
        <dgm:presLayoutVars>
          <dgm:chMax val="0"/>
          <dgm:bulletEnabled val="1"/>
        </dgm:presLayoutVars>
      </dgm:prSet>
      <dgm:spPr/>
    </dgm:pt>
    <dgm:pt modelId="{B9FAB2E5-5990-4BE6-888B-0A9B2C1CEF5E}" type="pres">
      <dgm:prSet presAssocID="{A99131F9-E371-43D0-BB07-537AF0A3AEE9}" presName="childText" presStyleLbl="revTx" presStyleIdx="0" presStyleCnt="2">
        <dgm:presLayoutVars>
          <dgm:bulletEnabled val="1"/>
        </dgm:presLayoutVars>
      </dgm:prSet>
      <dgm:spPr/>
    </dgm:pt>
    <dgm:pt modelId="{6DC7920F-14ED-4263-A274-3E11CCA41B5C}" type="pres">
      <dgm:prSet presAssocID="{94F46409-316A-4748-BF20-FA59A6EDA18B}" presName="parentText" presStyleLbl="node1" presStyleIdx="1" presStyleCnt="2">
        <dgm:presLayoutVars>
          <dgm:chMax val="0"/>
          <dgm:bulletEnabled val="1"/>
        </dgm:presLayoutVars>
      </dgm:prSet>
      <dgm:spPr/>
    </dgm:pt>
    <dgm:pt modelId="{544847E5-B287-4465-BF84-97FA3774C922}" type="pres">
      <dgm:prSet presAssocID="{94F46409-316A-4748-BF20-FA59A6EDA18B}" presName="childText" presStyleLbl="revTx" presStyleIdx="1" presStyleCnt="2">
        <dgm:presLayoutVars>
          <dgm:bulletEnabled val="1"/>
        </dgm:presLayoutVars>
      </dgm:prSet>
      <dgm:spPr/>
    </dgm:pt>
  </dgm:ptLst>
  <dgm:cxnLst>
    <dgm:cxn modelId="{59C5170C-BF06-4C4B-93C5-405F4D44CC61}" type="presOf" srcId="{85D3A07D-F9E6-4AFC-9560-F27413D47238}" destId="{54D3429C-9E98-45D1-B0B1-E12378D340FB}" srcOrd="0" destOrd="0" presId="urn:microsoft.com/office/officeart/2005/8/layout/vList2"/>
    <dgm:cxn modelId="{D8CC7E10-9CB7-4686-BF2B-407B3DA58A69}" srcId="{85D3A07D-F9E6-4AFC-9560-F27413D47238}" destId="{94F46409-316A-4748-BF20-FA59A6EDA18B}" srcOrd="1" destOrd="0" parTransId="{C7099CAA-FA1E-45DD-87E6-25474700CD4F}" sibTransId="{099BF221-51FD-454E-8004-476FB80C81A5}"/>
    <dgm:cxn modelId="{8F455415-B3B5-498A-99AC-49BF997C3DC0}" srcId="{A99131F9-E371-43D0-BB07-537AF0A3AEE9}" destId="{F7345FEC-A30C-4600-8E23-11F832349CEE}" srcOrd="0" destOrd="0" parTransId="{9243ED6E-6A09-49BD-9B24-B1A03FFAB74B}" sibTransId="{083E184C-640B-4719-AAF7-8B20F6F5309F}"/>
    <dgm:cxn modelId="{CCD65183-E2FA-4BE0-A708-C1AA29E01BD7}" srcId="{94F46409-316A-4748-BF20-FA59A6EDA18B}" destId="{3554F9CE-559E-44E0-B0E4-005681632D3B}" srcOrd="0" destOrd="0" parTransId="{2D63EFDB-67C0-43A0-AD3B-8956F866D538}" sibTransId="{7E1895A9-63A1-418C-92C6-9AFA333736DB}"/>
    <dgm:cxn modelId="{B872A389-28A4-426B-BE71-A05D8B0AAFA4}" type="presOf" srcId="{A99131F9-E371-43D0-BB07-537AF0A3AEE9}" destId="{0C5BF48E-3FD0-4BE3-A935-925404FCC99D}" srcOrd="0" destOrd="0" presId="urn:microsoft.com/office/officeart/2005/8/layout/vList2"/>
    <dgm:cxn modelId="{9A251592-6D62-4D19-B659-B368E4BC7F44}" type="presOf" srcId="{F7345FEC-A30C-4600-8E23-11F832349CEE}" destId="{B9FAB2E5-5990-4BE6-888B-0A9B2C1CEF5E}" srcOrd="0" destOrd="0" presId="urn:microsoft.com/office/officeart/2005/8/layout/vList2"/>
    <dgm:cxn modelId="{3D78769F-6B60-4678-82F7-888FC014E5A9}" srcId="{85D3A07D-F9E6-4AFC-9560-F27413D47238}" destId="{A99131F9-E371-43D0-BB07-537AF0A3AEE9}" srcOrd="0" destOrd="0" parTransId="{553B4AEA-F7B8-4D1C-8F17-DB891DCE8AE5}" sibTransId="{8F63DFDE-6A66-4CB1-990F-1E6A4AAAA260}"/>
    <dgm:cxn modelId="{C1D0D2DF-33CF-4FC1-B8AB-52FB1F07A06A}" type="presOf" srcId="{3554F9CE-559E-44E0-B0E4-005681632D3B}" destId="{544847E5-B287-4465-BF84-97FA3774C922}" srcOrd="0" destOrd="0" presId="urn:microsoft.com/office/officeart/2005/8/layout/vList2"/>
    <dgm:cxn modelId="{DEF4F1EA-8326-4A09-9E56-CB89DBC695B8}" type="presOf" srcId="{94F46409-316A-4748-BF20-FA59A6EDA18B}" destId="{6DC7920F-14ED-4263-A274-3E11CCA41B5C}" srcOrd="0" destOrd="0" presId="urn:microsoft.com/office/officeart/2005/8/layout/vList2"/>
    <dgm:cxn modelId="{47AF835B-F5C5-4AF4-8546-F7D4F3835A77}" type="presParOf" srcId="{54D3429C-9E98-45D1-B0B1-E12378D340FB}" destId="{0C5BF48E-3FD0-4BE3-A935-925404FCC99D}" srcOrd="0" destOrd="0" presId="urn:microsoft.com/office/officeart/2005/8/layout/vList2"/>
    <dgm:cxn modelId="{7BD31FEA-DB3B-4630-8899-A6CEEE843A7D}" type="presParOf" srcId="{54D3429C-9E98-45D1-B0B1-E12378D340FB}" destId="{B9FAB2E5-5990-4BE6-888B-0A9B2C1CEF5E}" srcOrd="1" destOrd="0" presId="urn:microsoft.com/office/officeart/2005/8/layout/vList2"/>
    <dgm:cxn modelId="{560B02EC-BDC7-4FCA-8450-2BF5C7A91AE8}" type="presParOf" srcId="{54D3429C-9E98-45D1-B0B1-E12378D340FB}" destId="{6DC7920F-14ED-4263-A274-3E11CCA41B5C}" srcOrd="2" destOrd="0" presId="urn:microsoft.com/office/officeart/2005/8/layout/vList2"/>
    <dgm:cxn modelId="{A68C1414-9460-432D-BE71-4CBB36960F68}" type="presParOf" srcId="{54D3429C-9E98-45D1-B0B1-E12378D340FB}" destId="{544847E5-B287-4465-BF84-97FA3774C922}"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D3A07D-F9E6-4AFC-9560-F27413D4723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99131F9-E371-43D0-BB07-537AF0A3AEE9}">
      <dgm:prSet/>
      <dgm:spPr/>
      <dgm:t>
        <a:bodyPr/>
        <a:lstStyle/>
        <a:p>
          <a:r>
            <a:rPr lang="en-US" dirty="0"/>
            <a:t>SOM Budget Report (SAS)</a:t>
          </a:r>
        </a:p>
      </dgm:t>
    </dgm:pt>
    <dgm:pt modelId="{553B4AEA-F7B8-4D1C-8F17-DB891DCE8AE5}" type="parTrans" cxnId="{3D78769F-6B60-4678-82F7-888FC014E5A9}">
      <dgm:prSet/>
      <dgm:spPr/>
      <dgm:t>
        <a:bodyPr/>
        <a:lstStyle/>
        <a:p>
          <a:endParaRPr lang="en-US"/>
        </a:p>
      </dgm:t>
    </dgm:pt>
    <dgm:pt modelId="{8F63DFDE-6A66-4CB1-990F-1E6A4AAAA260}" type="sibTrans" cxnId="{3D78769F-6B60-4678-82F7-888FC014E5A9}">
      <dgm:prSet/>
      <dgm:spPr/>
      <dgm:t>
        <a:bodyPr/>
        <a:lstStyle/>
        <a:p>
          <a:endParaRPr lang="en-US"/>
        </a:p>
      </dgm:t>
    </dgm:pt>
    <dgm:pt modelId="{F7345FEC-A30C-4600-8E23-11F832349CEE}">
      <dgm:prSet/>
      <dgm:spPr/>
      <dgm:t>
        <a:bodyPr/>
        <a:lstStyle/>
        <a:p>
          <a:r>
            <a:rPr lang="en-US" dirty="0">
              <a:solidFill>
                <a:schemeClr val="tx1"/>
              </a:solidFill>
            </a:rPr>
            <a:t>Use this report to review non-UNCFP funds, and to tie your actuals in each Strata entity to a source and/or fund type</a:t>
          </a:r>
        </a:p>
      </dgm:t>
    </dgm:pt>
    <dgm:pt modelId="{9243ED6E-6A09-49BD-9B24-B1A03FFAB74B}" type="parTrans" cxnId="{8F455415-B3B5-498A-99AC-49BF997C3DC0}">
      <dgm:prSet/>
      <dgm:spPr/>
      <dgm:t>
        <a:bodyPr/>
        <a:lstStyle/>
        <a:p>
          <a:endParaRPr lang="en-US"/>
        </a:p>
      </dgm:t>
    </dgm:pt>
    <dgm:pt modelId="{083E184C-640B-4719-AAF7-8B20F6F5309F}" type="sibTrans" cxnId="{8F455415-B3B5-498A-99AC-49BF997C3DC0}">
      <dgm:prSet/>
      <dgm:spPr/>
      <dgm:t>
        <a:bodyPr/>
        <a:lstStyle/>
        <a:p>
          <a:endParaRPr lang="en-US"/>
        </a:p>
      </dgm:t>
    </dgm:pt>
    <dgm:pt modelId="{3554F9CE-559E-44E0-B0E4-005681632D3B}">
      <dgm:prSet/>
      <dgm:spPr/>
      <dgm:t>
        <a:bodyPr/>
        <a:lstStyle/>
        <a:p>
          <a:r>
            <a:rPr lang="en-US" dirty="0">
              <a:solidFill>
                <a:schemeClr val="tx1"/>
              </a:solidFill>
            </a:rPr>
            <a:t>Use this report to review actuals on how a person was funded and to project out how they will be funded</a:t>
          </a:r>
        </a:p>
      </dgm:t>
    </dgm:pt>
    <dgm:pt modelId="{2D63EFDB-67C0-43A0-AD3B-8956F866D538}" type="parTrans" cxnId="{CCD65183-E2FA-4BE0-A708-C1AA29E01BD7}">
      <dgm:prSet/>
      <dgm:spPr/>
      <dgm:t>
        <a:bodyPr/>
        <a:lstStyle/>
        <a:p>
          <a:endParaRPr lang="en-US"/>
        </a:p>
      </dgm:t>
    </dgm:pt>
    <dgm:pt modelId="{7E1895A9-63A1-418C-92C6-9AFA333736DB}" type="sibTrans" cxnId="{CCD65183-E2FA-4BE0-A708-C1AA29E01BD7}">
      <dgm:prSet/>
      <dgm:spPr/>
      <dgm:t>
        <a:bodyPr/>
        <a:lstStyle/>
        <a:p>
          <a:endParaRPr lang="en-US"/>
        </a:p>
      </dgm:t>
    </dgm:pt>
    <dgm:pt modelId="{7259AC51-6696-4058-8017-6DE7DDDCA396}">
      <dgm:prSet/>
      <dgm:spPr/>
      <dgm:t>
        <a:bodyPr/>
        <a:lstStyle/>
        <a:p>
          <a:r>
            <a:rPr lang="en-US" dirty="0">
              <a:solidFill>
                <a:schemeClr val="tx1"/>
              </a:solidFill>
            </a:rPr>
            <a:t>Pivot table template created to utilize when running this report</a:t>
          </a:r>
          <a:endParaRPr lang="en-US" dirty="0">
            <a:solidFill>
              <a:srgbClr val="FF0000"/>
            </a:solidFill>
          </a:endParaRPr>
        </a:p>
      </dgm:t>
    </dgm:pt>
    <dgm:pt modelId="{551767E6-1D60-45B6-877F-3180A63F1944}" type="parTrans" cxnId="{C69132FA-1357-4E8D-A375-300207F92397}">
      <dgm:prSet/>
      <dgm:spPr/>
      <dgm:t>
        <a:bodyPr/>
        <a:lstStyle/>
        <a:p>
          <a:endParaRPr lang="en-US"/>
        </a:p>
      </dgm:t>
    </dgm:pt>
    <dgm:pt modelId="{E573182C-719C-4FB8-8501-FC606CFE5F2A}" type="sibTrans" cxnId="{C69132FA-1357-4E8D-A375-300207F92397}">
      <dgm:prSet/>
      <dgm:spPr/>
      <dgm:t>
        <a:bodyPr/>
        <a:lstStyle/>
        <a:p>
          <a:endParaRPr lang="en-US"/>
        </a:p>
      </dgm:t>
    </dgm:pt>
    <dgm:pt modelId="{49C98169-E338-426B-A58D-482D4D1EECF5}">
      <dgm:prSet/>
      <dgm:spPr/>
      <dgm:t>
        <a:bodyPr/>
        <a:lstStyle/>
        <a:p>
          <a:r>
            <a:rPr lang="en-US" dirty="0">
              <a:solidFill>
                <a:schemeClr val="bg1"/>
              </a:solidFill>
            </a:rPr>
            <a:t>FRB Funding Report</a:t>
          </a:r>
        </a:p>
      </dgm:t>
    </dgm:pt>
    <dgm:pt modelId="{595B598D-2A5B-468C-B794-05B13AF44E04}" type="parTrans" cxnId="{E67E1603-DA13-4599-9573-1430559ECC12}">
      <dgm:prSet/>
      <dgm:spPr/>
      <dgm:t>
        <a:bodyPr/>
        <a:lstStyle/>
        <a:p>
          <a:endParaRPr lang="en-US"/>
        </a:p>
      </dgm:t>
    </dgm:pt>
    <dgm:pt modelId="{D185652C-8484-4393-8E58-F4FBAF4F77F2}" type="sibTrans" cxnId="{E67E1603-DA13-4599-9573-1430559ECC12}">
      <dgm:prSet/>
      <dgm:spPr/>
      <dgm:t>
        <a:bodyPr/>
        <a:lstStyle/>
        <a:p>
          <a:endParaRPr lang="en-US"/>
        </a:p>
      </dgm:t>
    </dgm:pt>
    <dgm:pt modelId="{6F16A116-AD12-4B06-9232-7272E7B98A45}">
      <dgm:prSet/>
      <dgm:spPr/>
      <dgm:t>
        <a:bodyPr/>
        <a:lstStyle/>
        <a:p>
          <a:r>
            <a:rPr lang="en-US" dirty="0">
              <a:solidFill>
                <a:schemeClr val="tx1"/>
              </a:solidFill>
            </a:rPr>
            <a:t>Use this report to tie out what you’ve input in FRB to what’s loaded in Strata</a:t>
          </a:r>
          <a:endParaRPr lang="en-US" dirty="0">
            <a:solidFill>
              <a:srgbClr val="FF0000"/>
            </a:solidFill>
          </a:endParaRPr>
        </a:p>
      </dgm:t>
    </dgm:pt>
    <dgm:pt modelId="{4086E643-E4ED-415D-A84E-FA6DFF014C42}" type="parTrans" cxnId="{AF40BD22-594B-4DEC-8D6D-FCA6C33363D0}">
      <dgm:prSet/>
      <dgm:spPr/>
      <dgm:t>
        <a:bodyPr/>
        <a:lstStyle/>
        <a:p>
          <a:endParaRPr lang="en-US"/>
        </a:p>
      </dgm:t>
    </dgm:pt>
    <dgm:pt modelId="{53FCD289-7F34-4373-BAF2-C88D839B6BB8}" type="sibTrans" cxnId="{AF40BD22-594B-4DEC-8D6D-FCA6C33363D0}">
      <dgm:prSet/>
      <dgm:spPr/>
      <dgm:t>
        <a:bodyPr/>
        <a:lstStyle/>
        <a:p>
          <a:endParaRPr lang="en-US"/>
        </a:p>
      </dgm:t>
    </dgm:pt>
    <dgm:pt modelId="{A9719385-DEE9-45E9-BF8B-2993B555AC37}">
      <dgm:prSet/>
      <dgm:spPr/>
      <dgm:t>
        <a:bodyPr/>
        <a:lstStyle/>
        <a:p>
          <a:r>
            <a:rPr lang="en-US" dirty="0">
              <a:solidFill>
                <a:schemeClr val="tx1"/>
              </a:solidFill>
            </a:rPr>
            <a:t>Pivot table template created to utilize when running this report</a:t>
          </a:r>
          <a:endParaRPr lang="en-US" dirty="0">
            <a:solidFill>
              <a:srgbClr val="FF0000"/>
            </a:solidFill>
          </a:endParaRPr>
        </a:p>
      </dgm:t>
    </dgm:pt>
    <dgm:pt modelId="{2D115FD4-816A-439A-B511-9DDF8DB67CBC}" type="parTrans" cxnId="{AAB65C1E-7DD1-4C70-B63D-FF8B2757886B}">
      <dgm:prSet/>
      <dgm:spPr/>
      <dgm:t>
        <a:bodyPr/>
        <a:lstStyle/>
        <a:p>
          <a:endParaRPr lang="en-US"/>
        </a:p>
      </dgm:t>
    </dgm:pt>
    <dgm:pt modelId="{FD95E640-3CEB-475A-858B-6A87B8C843CF}" type="sibTrans" cxnId="{AAB65C1E-7DD1-4C70-B63D-FF8B2757886B}">
      <dgm:prSet/>
      <dgm:spPr/>
      <dgm:t>
        <a:bodyPr/>
        <a:lstStyle/>
        <a:p>
          <a:endParaRPr lang="en-US"/>
        </a:p>
      </dgm:t>
    </dgm:pt>
    <dgm:pt modelId="{CE80B621-C182-4BD7-A851-252E4292BA51}">
      <dgm:prSet/>
      <dgm:spPr/>
      <dgm:t>
        <a:bodyPr/>
        <a:lstStyle/>
        <a:p>
          <a:r>
            <a:rPr lang="en-US"/>
            <a:t>SOM </a:t>
          </a:r>
          <a:r>
            <a:rPr lang="en-US" dirty="0"/>
            <a:t>Funding Report (SAS)</a:t>
          </a:r>
        </a:p>
      </dgm:t>
    </dgm:pt>
    <dgm:pt modelId="{0D0810D8-0B71-4138-A35B-8AA6F27AA64B}" type="parTrans" cxnId="{A94FA0A7-622B-4864-B026-BB080479862E}">
      <dgm:prSet/>
      <dgm:spPr/>
      <dgm:t>
        <a:bodyPr/>
        <a:lstStyle/>
        <a:p>
          <a:endParaRPr lang="en-US"/>
        </a:p>
      </dgm:t>
    </dgm:pt>
    <dgm:pt modelId="{CB55C89A-8E75-4785-A77E-E37DE12036B2}" type="sibTrans" cxnId="{A94FA0A7-622B-4864-B026-BB080479862E}">
      <dgm:prSet/>
      <dgm:spPr/>
      <dgm:t>
        <a:bodyPr/>
        <a:lstStyle/>
        <a:p>
          <a:endParaRPr lang="en-US"/>
        </a:p>
      </dgm:t>
    </dgm:pt>
    <dgm:pt modelId="{54D3429C-9E98-45D1-B0B1-E12378D340FB}" type="pres">
      <dgm:prSet presAssocID="{85D3A07D-F9E6-4AFC-9560-F27413D47238}" presName="linear" presStyleCnt="0">
        <dgm:presLayoutVars>
          <dgm:animLvl val="lvl"/>
          <dgm:resizeHandles val="exact"/>
        </dgm:presLayoutVars>
      </dgm:prSet>
      <dgm:spPr/>
    </dgm:pt>
    <dgm:pt modelId="{0C5BF48E-3FD0-4BE3-A935-925404FCC99D}" type="pres">
      <dgm:prSet presAssocID="{A99131F9-E371-43D0-BB07-537AF0A3AEE9}" presName="parentText" presStyleLbl="node1" presStyleIdx="0" presStyleCnt="3">
        <dgm:presLayoutVars>
          <dgm:chMax val="0"/>
          <dgm:bulletEnabled val="1"/>
        </dgm:presLayoutVars>
      </dgm:prSet>
      <dgm:spPr/>
    </dgm:pt>
    <dgm:pt modelId="{B9FAB2E5-5990-4BE6-888B-0A9B2C1CEF5E}" type="pres">
      <dgm:prSet presAssocID="{A99131F9-E371-43D0-BB07-537AF0A3AEE9}" presName="childText" presStyleLbl="revTx" presStyleIdx="0" presStyleCnt="3">
        <dgm:presLayoutVars>
          <dgm:bulletEnabled val="1"/>
        </dgm:presLayoutVars>
      </dgm:prSet>
      <dgm:spPr/>
    </dgm:pt>
    <dgm:pt modelId="{081B5B0B-581B-41EE-92CC-8EC7E778F636}" type="pres">
      <dgm:prSet presAssocID="{49C98169-E338-426B-A58D-482D4D1EECF5}" presName="parentText" presStyleLbl="node1" presStyleIdx="1" presStyleCnt="3">
        <dgm:presLayoutVars>
          <dgm:chMax val="0"/>
          <dgm:bulletEnabled val="1"/>
        </dgm:presLayoutVars>
      </dgm:prSet>
      <dgm:spPr/>
    </dgm:pt>
    <dgm:pt modelId="{F950D89F-9794-4B63-ACAF-1C6242DB7CED}" type="pres">
      <dgm:prSet presAssocID="{49C98169-E338-426B-A58D-482D4D1EECF5}" presName="childText" presStyleLbl="revTx" presStyleIdx="1" presStyleCnt="3">
        <dgm:presLayoutVars>
          <dgm:bulletEnabled val="1"/>
        </dgm:presLayoutVars>
      </dgm:prSet>
      <dgm:spPr/>
    </dgm:pt>
    <dgm:pt modelId="{92765A38-6094-4DB6-910D-B925FF0B8FB9}" type="pres">
      <dgm:prSet presAssocID="{CE80B621-C182-4BD7-A851-252E4292BA51}" presName="parentText" presStyleLbl="node1" presStyleIdx="2" presStyleCnt="3">
        <dgm:presLayoutVars>
          <dgm:chMax val="0"/>
          <dgm:bulletEnabled val="1"/>
        </dgm:presLayoutVars>
      </dgm:prSet>
      <dgm:spPr/>
    </dgm:pt>
    <dgm:pt modelId="{859315C6-DAF7-4304-B969-F7E3EA91E587}" type="pres">
      <dgm:prSet presAssocID="{CE80B621-C182-4BD7-A851-252E4292BA51}" presName="childText" presStyleLbl="revTx" presStyleIdx="2" presStyleCnt="3">
        <dgm:presLayoutVars>
          <dgm:bulletEnabled val="1"/>
        </dgm:presLayoutVars>
      </dgm:prSet>
      <dgm:spPr/>
    </dgm:pt>
  </dgm:ptLst>
  <dgm:cxnLst>
    <dgm:cxn modelId="{E67E1603-DA13-4599-9573-1430559ECC12}" srcId="{85D3A07D-F9E6-4AFC-9560-F27413D47238}" destId="{49C98169-E338-426B-A58D-482D4D1EECF5}" srcOrd="1" destOrd="0" parTransId="{595B598D-2A5B-468C-B794-05B13AF44E04}" sibTransId="{D185652C-8484-4393-8E58-F4FBAF4F77F2}"/>
    <dgm:cxn modelId="{EE668303-A3A1-415B-8AC7-2BB8B1A9C33C}" type="presOf" srcId="{6F16A116-AD12-4B06-9232-7272E7B98A45}" destId="{F950D89F-9794-4B63-ACAF-1C6242DB7CED}" srcOrd="0" destOrd="0" presId="urn:microsoft.com/office/officeart/2005/8/layout/vList2"/>
    <dgm:cxn modelId="{59C5170C-BF06-4C4B-93C5-405F4D44CC61}" type="presOf" srcId="{85D3A07D-F9E6-4AFC-9560-F27413D47238}" destId="{54D3429C-9E98-45D1-B0B1-E12378D340FB}" srcOrd="0" destOrd="0" presId="urn:microsoft.com/office/officeart/2005/8/layout/vList2"/>
    <dgm:cxn modelId="{8F455415-B3B5-498A-99AC-49BF997C3DC0}" srcId="{A99131F9-E371-43D0-BB07-537AF0A3AEE9}" destId="{F7345FEC-A30C-4600-8E23-11F832349CEE}" srcOrd="0" destOrd="0" parTransId="{9243ED6E-6A09-49BD-9B24-B1A03FFAB74B}" sibTransId="{083E184C-640B-4719-AAF7-8B20F6F5309F}"/>
    <dgm:cxn modelId="{AAB65C1E-7DD1-4C70-B63D-FF8B2757886B}" srcId="{49C98169-E338-426B-A58D-482D4D1EECF5}" destId="{A9719385-DEE9-45E9-BF8B-2993B555AC37}" srcOrd="1" destOrd="0" parTransId="{2D115FD4-816A-439A-B511-9DDF8DB67CBC}" sibTransId="{FD95E640-3CEB-475A-858B-6A87B8C843CF}"/>
    <dgm:cxn modelId="{FED23221-E54A-4584-9528-2E702750816F}" type="presOf" srcId="{7259AC51-6696-4058-8017-6DE7DDDCA396}" destId="{B9FAB2E5-5990-4BE6-888B-0A9B2C1CEF5E}" srcOrd="0" destOrd="1" presId="urn:microsoft.com/office/officeart/2005/8/layout/vList2"/>
    <dgm:cxn modelId="{AF40BD22-594B-4DEC-8D6D-FCA6C33363D0}" srcId="{49C98169-E338-426B-A58D-482D4D1EECF5}" destId="{6F16A116-AD12-4B06-9232-7272E7B98A45}" srcOrd="0" destOrd="0" parTransId="{4086E643-E4ED-415D-A84E-FA6DFF014C42}" sibTransId="{53FCD289-7F34-4373-BAF2-C88D839B6BB8}"/>
    <dgm:cxn modelId="{F6B07977-68A1-4A84-9B5C-0E9B44937325}" type="presOf" srcId="{49C98169-E338-426B-A58D-482D4D1EECF5}" destId="{081B5B0B-581B-41EE-92CC-8EC7E778F636}" srcOrd="0" destOrd="0" presId="urn:microsoft.com/office/officeart/2005/8/layout/vList2"/>
    <dgm:cxn modelId="{CCD65183-E2FA-4BE0-A708-C1AA29E01BD7}" srcId="{CE80B621-C182-4BD7-A851-252E4292BA51}" destId="{3554F9CE-559E-44E0-B0E4-005681632D3B}" srcOrd="0" destOrd="0" parTransId="{2D63EFDB-67C0-43A0-AD3B-8956F866D538}" sibTransId="{7E1895A9-63A1-418C-92C6-9AFA333736DB}"/>
    <dgm:cxn modelId="{B872A389-28A4-426B-BE71-A05D8B0AAFA4}" type="presOf" srcId="{A99131F9-E371-43D0-BB07-537AF0A3AEE9}" destId="{0C5BF48E-3FD0-4BE3-A935-925404FCC99D}" srcOrd="0" destOrd="0" presId="urn:microsoft.com/office/officeart/2005/8/layout/vList2"/>
    <dgm:cxn modelId="{AE05048D-2D1A-4024-9C8B-A861F77CF5D2}" type="presOf" srcId="{A9719385-DEE9-45E9-BF8B-2993B555AC37}" destId="{F950D89F-9794-4B63-ACAF-1C6242DB7CED}" srcOrd="0" destOrd="1" presId="urn:microsoft.com/office/officeart/2005/8/layout/vList2"/>
    <dgm:cxn modelId="{9A251592-6D62-4D19-B659-B368E4BC7F44}" type="presOf" srcId="{F7345FEC-A30C-4600-8E23-11F832349CEE}" destId="{B9FAB2E5-5990-4BE6-888B-0A9B2C1CEF5E}" srcOrd="0" destOrd="0" presId="urn:microsoft.com/office/officeart/2005/8/layout/vList2"/>
    <dgm:cxn modelId="{3D78769F-6B60-4678-82F7-888FC014E5A9}" srcId="{85D3A07D-F9E6-4AFC-9560-F27413D47238}" destId="{A99131F9-E371-43D0-BB07-537AF0A3AEE9}" srcOrd="0" destOrd="0" parTransId="{553B4AEA-F7B8-4D1C-8F17-DB891DCE8AE5}" sibTransId="{8F63DFDE-6A66-4CB1-990F-1E6A4AAAA260}"/>
    <dgm:cxn modelId="{A94FA0A7-622B-4864-B026-BB080479862E}" srcId="{85D3A07D-F9E6-4AFC-9560-F27413D47238}" destId="{CE80B621-C182-4BD7-A851-252E4292BA51}" srcOrd="2" destOrd="0" parTransId="{0D0810D8-0B71-4138-A35B-8AA6F27AA64B}" sibTransId="{CB55C89A-8E75-4785-A77E-E37DE12036B2}"/>
    <dgm:cxn modelId="{C69132FA-1357-4E8D-A375-300207F92397}" srcId="{A99131F9-E371-43D0-BB07-537AF0A3AEE9}" destId="{7259AC51-6696-4058-8017-6DE7DDDCA396}" srcOrd="1" destOrd="0" parTransId="{551767E6-1D60-45B6-877F-3180A63F1944}" sibTransId="{E573182C-719C-4FB8-8501-FC606CFE5F2A}"/>
    <dgm:cxn modelId="{B8CA8EFB-7DBB-46C0-87C8-3F229E1CAB9A}" type="presOf" srcId="{3554F9CE-559E-44E0-B0E4-005681632D3B}" destId="{859315C6-DAF7-4304-B969-F7E3EA91E587}" srcOrd="0" destOrd="0" presId="urn:microsoft.com/office/officeart/2005/8/layout/vList2"/>
    <dgm:cxn modelId="{2BD7B6FD-D04C-4AF9-A9CF-00221BB21F82}" type="presOf" srcId="{CE80B621-C182-4BD7-A851-252E4292BA51}" destId="{92765A38-6094-4DB6-910D-B925FF0B8FB9}" srcOrd="0" destOrd="0" presId="urn:microsoft.com/office/officeart/2005/8/layout/vList2"/>
    <dgm:cxn modelId="{47AF835B-F5C5-4AF4-8546-F7D4F3835A77}" type="presParOf" srcId="{54D3429C-9E98-45D1-B0B1-E12378D340FB}" destId="{0C5BF48E-3FD0-4BE3-A935-925404FCC99D}" srcOrd="0" destOrd="0" presId="urn:microsoft.com/office/officeart/2005/8/layout/vList2"/>
    <dgm:cxn modelId="{7BD31FEA-DB3B-4630-8899-A6CEEE843A7D}" type="presParOf" srcId="{54D3429C-9E98-45D1-B0B1-E12378D340FB}" destId="{B9FAB2E5-5990-4BE6-888B-0A9B2C1CEF5E}" srcOrd="1" destOrd="0" presId="urn:microsoft.com/office/officeart/2005/8/layout/vList2"/>
    <dgm:cxn modelId="{ED1F7510-3F4D-4A11-B69D-F0215E98FF30}" type="presParOf" srcId="{54D3429C-9E98-45D1-B0B1-E12378D340FB}" destId="{081B5B0B-581B-41EE-92CC-8EC7E778F636}" srcOrd="2" destOrd="0" presId="urn:microsoft.com/office/officeart/2005/8/layout/vList2"/>
    <dgm:cxn modelId="{87338959-036F-4CDD-9A6A-8685934FACAE}" type="presParOf" srcId="{54D3429C-9E98-45D1-B0B1-E12378D340FB}" destId="{F950D89F-9794-4B63-ACAF-1C6242DB7CED}" srcOrd="3" destOrd="0" presId="urn:microsoft.com/office/officeart/2005/8/layout/vList2"/>
    <dgm:cxn modelId="{FF49CD6D-F9DE-4C95-A109-23DB8EBD5132}" type="presParOf" srcId="{54D3429C-9E98-45D1-B0B1-E12378D340FB}" destId="{92765A38-6094-4DB6-910D-B925FF0B8FB9}" srcOrd="4" destOrd="0" presId="urn:microsoft.com/office/officeart/2005/8/layout/vList2"/>
    <dgm:cxn modelId="{F64E5E08-2AE2-480D-96A8-CFFDA20C4C15}" type="presParOf" srcId="{54D3429C-9E98-45D1-B0B1-E12378D340FB}" destId="{859315C6-DAF7-4304-B969-F7E3EA91E587}"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AD7F4B-C517-4943-BF2C-C3A8D47A9A3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C89A7D6D-0F19-4A84-85F2-800FC5CB91CF}">
      <dgm:prSet phldrT="[Text]"/>
      <dgm:spPr/>
      <dgm:t>
        <a:bodyPr/>
        <a:lstStyle/>
        <a:p>
          <a:r>
            <a:rPr lang="en-US" dirty="0"/>
            <a:t>Dec 9 – Jan 13</a:t>
          </a:r>
        </a:p>
      </dgm:t>
    </dgm:pt>
    <dgm:pt modelId="{AC94E5B6-CA5B-4218-8D61-DE0BA630EEA4}" type="parTrans" cxnId="{24708AD0-AF2B-4D2D-A1D7-7DB5CC3F87B1}">
      <dgm:prSet/>
      <dgm:spPr/>
      <dgm:t>
        <a:bodyPr/>
        <a:lstStyle/>
        <a:p>
          <a:endParaRPr lang="en-US"/>
        </a:p>
      </dgm:t>
    </dgm:pt>
    <dgm:pt modelId="{F34A3480-A61C-44DC-B6FA-A6AE2D2BBBDA}" type="sibTrans" cxnId="{24708AD0-AF2B-4D2D-A1D7-7DB5CC3F87B1}">
      <dgm:prSet/>
      <dgm:spPr/>
      <dgm:t>
        <a:bodyPr/>
        <a:lstStyle/>
        <a:p>
          <a:endParaRPr lang="en-US"/>
        </a:p>
      </dgm:t>
    </dgm:pt>
    <dgm:pt modelId="{95EE3865-C2FB-4BD0-B2E4-777A9A2F6998}">
      <dgm:prSet phldrT="[Text]"/>
      <dgm:spPr/>
      <dgm:t>
        <a:bodyPr/>
        <a:lstStyle/>
        <a:p>
          <a:r>
            <a:rPr lang="en-US" dirty="0"/>
            <a:t>Departments to complete Faculty Roster Budgets (FRB)</a:t>
          </a:r>
        </a:p>
      </dgm:t>
    </dgm:pt>
    <dgm:pt modelId="{C2697DEC-E250-43C8-8577-31A5F55275D1}" type="parTrans" cxnId="{2BC19454-60F0-4115-AFC6-0BC7BB1F33B7}">
      <dgm:prSet/>
      <dgm:spPr/>
      <dgm:t>
        <a:bodyPr/>
        <a:lstStyle/>
        <a:p>
          <a:endParaRPr lang="en-US"/>
        </a:p>
      </dgm:t>
    </dgm:pt>
    <dgm:pt modelId="{EB69BF76-912C-4E38-A369-F3F104E479D0}" type="sibTrans" cxnId="{2BC19454-60F0-4115-AFC6-0BC7BB1F33B7}">
      <dgm:prSet/>
      <dgm:spPr/>
      <dgm:t>
        <a:bodyPr/>
        <a:lstStyle/>
        <a:p>
          <a:endParaRPr lang="en-US"/>
        </a:p>
      </dgm:t>
    </dgm:pt>
    <dgm:pt modelId="{072F1107-A7ED-45A2-8718-843B422BB0AF}">
      <dgm:prSet phldrT="[Text]"/>
      <dgm:spPr/>
      <dgm:t>
        <a:bodyPr/>
        <a:lstStyle/>
        <a:p>
          <a:r>
            <a:rPr lang="en-US" dirty="0"/>
            <a:t>Jan 15, 16</a:t>
          </a:r>
        </a:p>
      </dgm:t>
    </dgm:pt>
    <dgm:pt modelId="{B14B4CF7-D91A-4F0C-B088-0D82143AC525}" type="parTrans" cxnId="{972D9CC7-20B1-40A9-8A38-DA0D683F480C}">
      <dgm:prSet/>
      <dgm:spPr/>
      <dgm:t>
        <a:bodyPr/>
        <a:lstStyle/>
        <a:p>
          <a:endParaRPr lang="en-US"/>
        </a:p>
      </dgm:t>
    </dgm:pt>
    <dgm:pt modelId="{7C277337-C7EF-4280-BB9D-8ADD8D42D575}" type="sibTrans" cxnId="{972D9CC7-20B1-40A9-8A38-DA0D683F480C}">
      <dgm:prSet/>
      <dgm:spPr/>
      <dgm:t>
        <a:bodyPr/>
        <a:lstStyle/>
        <a:p>
          <a:endParaRPr lang="en-US"/>
        </a:p>
      </dgm:t>
    </dgm:pt>
    <dgm:pt modelId="{62A0F645-559F-4005-85D6-7780E2F06155}">
      <dgm:prSet phldrT="[Text]"/>
      <dgm:spPr/>
      <dgm:t>
        <a:bodyPr/>
        <a:lstStyle/>
        <a:p>
          <a:r>
            <a:rPr lang="en-US" dirty="0"/>
            <a:t>Strata training for SOM Clinical Departments</a:t>
          </a:r>
        </a:p>
      </dgm:t>
    </dgm:pt>
    <dgm:pt modelId="{4833B563-162C-4EEB-A62D-8450023915D5}" type="parTrans" cxnId="{5B284828-832E-4D49-8175-48D63CE0F99C}">
      <dgm:prSet/>
      <dgm:spPr/>
      <dgm:t>
        <a:bodyPr/>
        <a:lstStyle/>
        <a:p>
          <a:endParaRPr lang="en-US"/>
        </a:p>
      </dgm:t>
    </dgm:pt>
    <dgm:pt modelId="{092C2FB9-4E5E-4C15-8EB8-61A4E3809F19}" type="sibTrans" cxnId="{5B284828-832E-4D49-8175-48D63CE0F99C}">
      <dgm:prSet/>
      <dgm:spPr/>
      <dgm:t>
        <a:bodyPr/>
        <a:lstStyle/>
        <a:p>
          <a:endParaRPr lang="en-US"/>
        </a:p>
      </dgm:t>
    </dgm:pt>
    <dgm:pt modelId="{EFB4D6B0-0F27-42BF-946B-93EAF0DE3945}">
      <dgm:prSet phldrT="[Text]"/>
      <dgm:spPr/>
      <dgm:t>
        <a:bodyPr/>
        <a:lstStyle/>
        <a:p>
          <a:r>
            <a:rPr lang="en-US" dirty="0"/>
            <a:t>Jan 21</a:t>
          </a:r>
        </a:p>
      </dgm:t>
    </dgm:pt>
    <dgm:pt modelId="{FEA170A8-009F-45CF-B8FA-61A218C97A78}" type="parTrans" cxnId="{2C7D9529-4ABB-4B17-A618-475C266A5675}">
      <dgm:prSet/>
      <dgm:spPr/>
      <dgm:t>
        <a:bodyPr/>
        <a:lstStyle/>
        <a:p>
          <a:endParaRPr lang="en-US"/>
        </a:p>
      </dgm:t>
    </dgm:pt>
    <dgm:pt modelId="{E6A22E0B-023E-44C0-ACD2-C54930477992}" type="sibTrans" cxnId="{2C7D9529-4ABB-4B17-A618-475C266A5675}">
      <dgm:prSet/>
      <dgm:spPr/>
      <dgm:t>
        <a:bodyPr/>
        <a:lstStyle/>
        <a:p>
          <a:endParaRPr lang="en-US"/>
        </a:p>
      </dgm:t>
    </dgm:pt>
    <dgm:pt modelId="{15B6A875-522C-4E42-A51C-8C50509596AD}">
      <dgm:prSet phldrT="[Text]"/>
      <dgm:spPr/>
      <dgm:t>
        <a:bodyPr/>
        <a:lstStyle/>
        <a:p>
          <a:r>
            <a:rPr lang="en-US" dirty="0"/>
            <a:t>Strata go-live date for SOM Clinical Departments</a:t>
          </a:r>
        </a:p>
      </dgm:t>
    </dgm:pt>
    <dgm:pt modelId="{EF3EB243-6791-4364-9FFB-71A61421BB59}" type="parTrans" cxnId="{1E923660-EB98-4A6D-A6E6-974729BF50FE}">
      <dgm:prSet/>
      <dgm:spPr/>
      <dgm:t>
        <a:bodyPr/>
        <a:lstStyle/>
        <a:p>
          <a:endParaRPr lang="en-US"/>
        </a:p>
      </dgm:t>
    </dgm:pt>
    <dgm:pt modelId="{DB64D20B-2A04-45B8-92D1-5D030A3D4EF6}" type="sibTrans" cxnId="{1E923660-EB98-4A6D-A6E6-974729BF50FE}">
      <dgm:prSet/>
      <dgm:spPr/>
      <dgm:t>
        <a:bodyPr/>
        <a:lstStyle/>
        <a:p>
          <a:endParaRPr lang="en-US"/>
        </a:p>
      </dgm:t>
    </dgm:pt>
    <dgm:pt modelId="{B0B75C5E-6FF1-4360-9097-CC493A5C169D}">
      <dgm:prSet/>
      <dgm:spPr/>
      <dgm:t>
        <a:bodyPr/>
        <a:lstStyle/>
        <a:p>
          <a:r>
            <a:rPr lang="en-US" dirty="0"/>
            <a:t>Feb 18</a:t>
          </a:r>
        </a:p>
      </dgm:t>
    </dgm:pt>
    <dgm:pt modelId="{4D631FE5-0BF8-402F-AC0A-2116A8187C17}" type="parTrans" cxnId="{A4C69063-81B8-4522-AC52-74D0BEBC23DF}">
      <dgm:prSet/>
      <dgm:spPr/>
      <dgm:t>
        <a:bodyPr/>
        <a:lstStyle/>
        <a:p>
          <a:endParaRPr lang="en-US"/>
        </a:p>
      </dgm:t>
    </dgm:pt>
    <dgm:pt modelId="{76DD527E-8D79-4F62-8047-2F12F71B08ED}" type="sibTrans" cxnId="{A4C69063-81B8-4522-AC52-74D0BEBC23DF}">
      <dgm:prSet/>
      <dgm:spPr/>
      <dgm:t>
        <a:bodyPr/>
        <a:lstStyle/>
        <a:p>
          <a:endParaRPr lang="en-US"/>
        </a:p>
      </dgm:t>
    </dgm:pt>
    <dgm:pt modelId="{2168B827-FB9C-4AC9-83EC-CBDBC8BA4A75}">
      <dgm:prSet/>
      <dgm:spPr/>
      <dgm:t>
        <a:bodyPr/>
        <a:lstStyle/>
        <a:p>
          <a:r>
            <a:rPr lang="en-US" b="1" dirty="0"/>
            <a:t>ALL</a:t>
          </a:r>
          <a:r>
            <a:rPr lang="en-US" dirty="0"/>
            <a:t> funds budgets due</a:t>
          </a:r>
        </a:p>
      </dgm:t>
    </dgm:pt>
    <dgm:pt modelId="{71A7E304-2C98-430B-A290-2FF02227C71B}" type="parTrans" cxnId="{F6426F6B-53E9-4891-AC26-2C73397FA621}">
      <dgm:prSet/>
      <dgm:spPr/>
      <dgm:t>
        <a:bodyPr/>
        <a:lstStyle/>
        <a:p>
          <a:endParaRPr lang="en-US"/>
        </a:p>
      </dgm:t>
    </dgm:pt>
    <dgm:pt modelId="{ED071CE1-23CB-4163-9AEE-6F7C03EF6549}" type="sibTrans" cxnId="{F6426F6B-53E9-4891-AC26-2C73397FA621}">
      <dgm:prSet/>
      <dgm:spPr/>
      <dgm:t>
        <a:bodyPr/>
        <a:lstStyle/>
        <a:p>
          <a:endParaRPr lang="en-US"/>
        </a:p>
      </dgm:t>
    </dgm:pt>
    <dgm:pt modelId="{07A51D0E-9913-46A3-8B8A-132B4C748C86}">
      <dgm:prSet/>
      <dgm:spPr/>
      <dgm:t>
        <a:bodyPr/>
        <a:lstStyle/>
        <a:p>
          <a:r>
            <a:rPr lang="en-US" b="1" dirty="0"/>
            <a:t>FINAL</a:t>
          </a:r>
          <a:r>
            <a:rPr lang="en-US" dirty="0"/>
            <a:t> budget hearings with leadership</a:t>
          </a:r>
        </a:p>
      </dgm:t>
    </dgm:pt>
    <dgm:pt modelId="{8E3B637B-0C57-40E1-AC98-826C444548AB}" type="parTrans" cxnId="{A5A124EE-21C7-4A9F-B2F2-33D345B6746B}">
      <dgm:prSet/>
      <dgm:spPr/>
      <dgm:t>
        <a:bodyPr/>
        <a:lstStyle/>
        <a:p>
          <a:endParaRPr lang="en-US"/>
        </a:p>
      </dgm:t>
    </dgm:pt>
    <dgm:pt modelId="{9178566D-A998-4B65-A744-C0588D0A8A66}" type="sibTrans" cxnId="{A5A124EE-21C7-4A9F-B2F2-33D345B6746B}">
      <dgm:prSet/>
      <dgm:spPr/>
      <dgm:t>
        <a:bodyPr/>
        <a:lstStyle/>
        <a:p>
          <a:endParaRPr lang="en-US"/>
        </a:p>
      </dgm:t>
    </dgm:pt>
    <dgm:pt modelId="{D5DBE293-AC9C-47C7-A482-5C33E185FC18}">
      <dgm:prSet phldrT="[Text]"/>
      <dgm:spPr/>
      <dgm:t>
        <a:bodyPr/>
        <a:lstStyle/>
        <a:p>
          <a:r>
            <a:rPr lang="en-US" b="1" dirty="0"/>
            <a:t>DUE BY 5 pm ON MONDAY,  JAN 13</a:t>
          </a:r>
        </a:p>
      </dgm:t>
    </dgm:pt>
    <dgm:pt modelId="{ABAA6F7D-F04D-4AF2-AAFC-47926265A153}" type="parTrans" cxnId="{B0C96AB0-33D2-4453-B7FE-1BE045175C63}">
      <dgm:prSet/>
      <dgm:spPr/>
      <dgm:t>
        <a:bodyPr/>
        <a:lstStyle/>
        <a:p>
          <a:endParaRPr lang="en-US"/>
        </a:p>
      </dgm:t>
    </dgm:pt>
    <dgm:pt modelId="{0A0CD7BA-459E-4423-AE60-B52B5DD25DF7}" type="sibTrans" cxnId="{B0C96AB0-33D2-4453-B7FE-1BE045175C63}">
      <dgm:prSet/>
      <dgm:spPr/>
      <dgm:t>
        <a:bodyPr/>
        <a:lstStyle/>
        <a:p>
          <a:endParaRPr lang="en-US"/>
        </a:p>
      </dgm:t>
    </dgm:pt>
    <dgm:pt modelId="{6D5EF5E1-60A6-4356-A65F-9306274DE190}">
      <dgm:prSet/>
      <dgm:spPr/>
      <dgm:t>
        <a:bodyPr/>
        <a:lstStyle/>
        <a:p>
          <a:r>
            <a:rPr lang="en-US" dirty="0"/>
            <a:t>Feb 24-28</a:t>
          </a:r>
        </a:p>
      </dgm:t>
    </dgm:pt>
    <dgm:pt modelId="{67527968-942E-4BE4-91B2-ED28BC2A55C4}" type="parTrans" cxnId="{52D40C88-010A-4B75-88E6-FCA9473BE757}">
      <dgm:prSet/>
      <dgm:spPr/>
      <dgm:t>
        <a:bodyPr/>
        <a:lstStyle/>
        <a:p>
          <a:endParaRPr lang="en-US"/>
        </a:p>
      </dgm:t>
    </dgm:pt>
    <dgm:pt modelId="{EB28FDB4-C883-45F3-814A-D728634AF85A}" type="sibTrans" cxnId="{52D40C88-010A-4B75-88E6-FCA9473BE757}">
      <dgm:prSet/>
      <dgm:spPr/>
      <dgm:t>
        <a:bodyPr/>
        <a:lstStyle/>
        <a:p>
          <a:endParaRPr lang="en-US"/>
        </a:p>
      </dgm:t>
    </dgm:pt>
    <dgm:pt modelId="{60DCA5B5-C667-4972-9DBB-728B0452B710}">
      <dgm:prSet/>
      <dgm:spPr/>
      <dgm:t>
        <a:bodyPr/>
        <a:lstStyle/>
        <a:p>
          <a:r>
            <a:rPr lang="en-US" dirty="0"/>
            <a:t>Budget pre-meetings with departmental finance</a:t>
          </a:r>
        </a:p>
      </dgm:t>
    </dgm:pt>
    <dgm:pt modelId="{7383F6AB-4CC9-48CF-9CCE-0A08D537A53C}" type="parTrans" cxnId="{1AC30D11-B62E-4663-9781-61BC201484DA}">
      <dgm:prSet/>
      <dgm:spPr/>
      <dgm:t>
        <a:bodyPr/>
        <a:lstStyle/>
        <a:p>
          <a:endParaRPr lang="en-US"/>
        </a:p>
      </dgm:t>
    </dgm:pt>
    <dgm:pt modelId="{32CC86AC-7676-45D0-A848-ABBB2B65DEAA}" type="sibTrans" cxnId="{1AC30D11-B62E-4663-9781-61BC201484DA}">
      <dgm:prSet/>
      <dgm:spPr/>
      <dgm:t>
        <a:bodyPr/>
        <a:lstStyle/>
        <a:p>
          <a:endParaRPr lang="en-US"/>
        </a:p>
      </dgm:t>
    </dgm:pt>
    <dgm:pt modelId="{62B4C678-92C9-47A1-9FB5-C2D6BB761249}">
      <dgm:prSet/>
      <dgm:spPr/>
      <dgm:t>
        <a:bodyPr/>
        <a:lstStyle/>
        <a:p>
          <a:r>
            <a:rPr lang="en-US" dirty="0"/>
            <a:t>Mar 23-27</a:t>
          </a:r>
        </a:p>
      </dgm:t>
    </dgm:pt>
    <dgm:pt modelId="{6855512B-5DB8-4459-9BE0-2AC3003692E6}" type="parTrans" cxnId="{C8D48321-7D0A-4CDA-A398-4C849D5AAE99}">
      <dgm:prSet/>
      <dgm:spPr/>
      <dgm:t>
        <a:bodyPr/>
        <a:lstStyle/>
        <a:p>
          <a:endParaRPr lang="en-US"/>
        </a:p>
      </dgm:t>
    </dgm:pt>
    <dgm:pt modelId="{2AC6CABC-387E-44CA-BE9A-4399EF3FE32B}" type="sibTrans" cxnId="{C8D48321-7D0A-4CDA-A398-4C849D5AAE99}">
      <dgm:prSet/>
      <dgm:spPr/>
      <dgm:t>
        <a:bodyPr/>
        <a:lstStyle/>
        <a:p>
          <a:endParaRPr lang="en-US"/>
        </a:p>
      </dgm:t>
    </dgm:pt>
    <dgm:pt modelId="{293F8DE0-5843-4A08-8CF7-5C2255C7A946}">
      <dgm:prSet phldrT="[Text]"/>
      <dgm:spPr/>
      <dgm:t>
        <a:bodyPr/>
        <a:lstStyle/>
        <a:p>
          <a:r>
            <a:rPr lang="en-US" dirty="0"/>
            <a:t>Time to be communicated on the 21st</a:t>
          </a:r>
        </a:p>
      </dgm:t>
    </dgm:pt>
    <dgm:pt modelId="{83929C45-0482-43F6-8821-6ADB43D8E8E6}" type="parTrans" cxnId="{24924065-F628-4A54-82D7-877723E500E1}">
      <dgm:prSet/>
      <dgm:spPr/>
      <dgm:t>
        <a:bodyPr/>
        <a:lstStyle/>
        <a:p>
          <a:endParaRPr lang="en-US"/>
        </a:p>
      </dgm:t>
    </dgm:pt>
    <dgm:pt modelId="{F8E6D545-5135-47BC-BB28-D64940F7CB49}" type="sibTrans" cxnId="{24924065-F628-4A54-82D7-877723E500E1}">
      <dgm:prSet/>
      <dgm:spPr/>
      <dgm:t>
        <a:bodyPr/>
        <a:lstStyle/>
        <a:p>
          <a:endParaRPr lang="en-US"/>
        </a:p>
      </dgm:t>
    </dgm:pt>
    <dgm:pt modelId="{38F55280-87FF-4734-8AEB-8FF9E3033FDA}" type="pres">
      <dgm:prSet presAssocID="{56AD7F4B-C517-4943-BF2C-C3A8D47A9A32}" presName="linearFlow" presStyleCnt="0">
        <dgm:presLayoutVars>
          <dgm:dir/>
          <dgm:animLvl val="lvl"/>
          <dgm:resizeHandles val="exact"/>
        </dgm:presLayoutVars>
      </dgm:prSet>
      <dgm:spPr/>
    </dgm:pt>
    <dgm:pt modelId="{A4DB3352-D37E-45EC-B356-EF55A214743F}" type="pres">
      <dgm:prSet presAssocID="{C89A7D6D-0F19-4A84-85F2-800FC5CB91CF}" presName="composite" presStyleCnt="0"/>
      <dgm:spPr/>
    </dgm:pt>
    <dgm:pt modelId="{5492B0C3-66C5-487D-8B78-F3D85CA85800}" type="pres">
      <dgm:prSet presAssocID="{C89A7D6D-0F19-4A84-85F2-800FC5CB91CF}" presName="parTx" presStyleLbl="node1" presStyleIdx="0" presStyleCnt="6">
        <dgm:presLayoutVars>
          <dgm:chMax val="0"/>
          <dgm:chPref val="0"/>
          <dgm:bulletEnabled val="1"/>
        </dgm:presLayoutVars>
      </dgm:prSet>
      <dgm:spPr/>
    </dgm:pt>
    <dgm:pt modelId="{ADDAB62B-C979-4BEF-9D0D-517DAFB543F2}" type="pres">
      <dgm:prSet presAssocID="{C89A7D6D-0F19-4A84-85F2-800FC5CB91CF}" presName="parSh" presStyleLbl="node1" presStyleIdx="0" presStyleCnt="6"/>
      <dgm:spPr/>
    </dgm:pt>
    <dgm:pt modelId="{74110B90-8AF5-4F7B-ADAE-2E0418788A06}" type="pres">
      <dgm:prSet presAssocID="{C89A7D6D-0F19-4A84-85F2-800FC5CB91CF}" presName="desTx" presStyleLbl="fgAcc1" presStyleIdx="0" presStyleCnt="6">
        <dgm:presLayoutVars>
          <dgm:bulletEnabled val="1"/>
        </dgm:presLayoutVars>
      </dgm:prSet>
      <dgm:spPr/>
    </dgm:pt>
    <dgm:pt modelId="{CC2AED8A-35D3-44FA-9EA5-1C73CE8E33C6}" type="pres">
      <dgm:prSet presAssocID="{F34A3480-A61C-44DC-B6FA-A6AE2D2BBBDA}" presName="sibTrans" presStyleLbl="sibTrans2D1" presStyleIdx="0" presStyleCnt="5"/>
      <dgm:spPr/>
    </dgm:pt>
    <dgm:pt modelId="{0F970DDC-4944-48B6-A4D9-CB0665BEFABB}" type="pres">
      <dgm:prSet presAssocID="{F34A3480-A61C-44DC-B6FA-A6AE2D2BBBDA}" presName="connTx" presStyleLbl="sibTrans2D1" presStyleIdx="0" presStyleCnt="5"/>
      <dgm:spPr/>
    </dgm:pt>
    <dgm:pt modelId="{A76ADBAB-2F07-490E-ACF8-96BE1CC8A4BA}" type="pres">
      <dgm:prSet presAssocID="{072F1107-A7ED-45A2-8718-843B422BB0AF}" presName="composite" presStyleCnt="0"/>
      <dgm:spPr/>
    </dgm:pt>
    <dgm:pt modelId="{54EB6597-6AAB-4BD2-B3D4-C78B552899C2}" type="pres">
      <dgm:prSet presAssocID="{072F1107-A7ED-45A2-8718-843B422BB0AF}" presName="parTx" presStyleLbl="node1" presStyleIdx="0" presStyleCnt="6">
        <dgm:presLayoutVars>
          <dgm:chMax val="0"/>
          <dgm:chPref val="0"/>
          <dgm:bulletEnabled val="1"/>
        </dgm:presLayoutVars>
      </dgm:prSet>
      <dgm:spPr/>
    </dgm:pt>
    <dgm:pt modelId="{661AA637-15CD-4D41-951F-32F8BFD0258E}" type="pres">
      <dgm:prSet presAssocID="{072F1107-A7ED-45A2-8718-843B422BB0AF}" presName="parSh" presStyleLbl="node1" presStyleIdx="1" presStyleCnt="6"/>
      <dgm:spPr/>
    </dgm:pt>
    <dgm:pt modelId="{23DB6AAD-653B-4B4D-995D-D0980A39B79C}" type="pres">
      <dgm:prSet presAssocID="{072F1107-A7ED-45A2-8718-843B422BB0AF}" presName="desTx" presStyleLbl="fgAcc1" presStyleIdx="1" presStyleCnt="6">
        <dgm:presLayoutVars>
          <dgm:bulletEnabled val="1"/>
        </dgm:presLayoutVars>
      </dgm:prSet>
      <dgm:spPr/>
    </dgm:pt>
    <dgm:pt modelId="{83D37421-689A-4D44-A044-2E7F22579091}" type="pres">
      <dgm:prSet presAssocID="{7C277337-C7EF-4280-BB9D-8ADD8D42D575}" presName="sibTrans" presStyleLbl="sibTrans2D1" presStyleIdx="1" presStyleCnt="5"/>
      <dgm:spPr/>
    </dgm:pt>
    <dgm:pt modelId="{B9C40895-640D-4A5B-833E-BB2674820FD2}" type="pres">
      <dgm:prSet presAssocID="{7C277337-C7EF-4280-BB9D-8ADD8D42D575}" presName="connTx" presStyleLbl="sibTrans2D1" presStyleIdx="1" presStyleCnt="5"/>
      <dgm:spPr/>
    </dgm:pt>
    <dgm:pt modelId="{9C6305C1-3BAE-47F4-A623-F28EBD1F12E9}" type="pres">
      <dgm:prSet presAssocID="{EFB4D6B0-0F27-42BF-946B-93EAF0DE3945}" presName="composite" presStyleCnt="0"/>
      <dgm:spPr/>
    </dgm:pt>
    <dgm:pt modelId="{F6DE3C7C-6834-4920-87D1-6733585D8CC9}" type="pres">
      <dgm:prSet presAssocID="{EFB4D6B0-0F27-42BF-946B-93EAF0DE3945}" presName="parTx" presStyleLbl="node1" presStyleIdx="1" presStyleCnt="6">
        <dgm:presLayoutVars>
          <dgm:chMax val="0"/>
          <dgm:chPref val="0"/>
          <dgm:bulletEnabled val="1"/>
        </dgm:presLayoutVars>
      </dgm:prSet>
      <dgm:spPr/>
    </dgm:pt>
    <dgm:pt modelId="{A9237FB5-7879-42D6-B895-138D038DB697}" type="pres">
      <dgm:prSet presAssocID="{EFB4D6B0-0F27-42BF-946B-93EAF0DE3945}" presName="parSh" presStyleLbl="node1" presStyleIdx="2" presStyleCnt="6"/>
      <dgm:spPr/>
    </dgm:pt>
    <dgm:pt modelId="{5ED1201D-8624-45E8-A0DF-E965E8771AF8}" type="pres">
      <dgm:prSet presAssocID="{EFB4D6B0-0F27-42BF-946B-93EAF0DE3945}" presName="desTx" presStyleLbl="fgAcc1" presStyleIdx="2" presStyleCnt="6">
        <dgm:presLayoutVars>
          <dgm:bulletEnabled val="1"/>
        </dgm:presLayoutVars>
      </dgm:prSet>
      <dgm:spPr/>
    </dgm:pt>
    <dgm:pt modelId="{28CDF349-834F-495F-8C13-1E9E22BC18BB}" type="pres">
      <dgm:prSet presAssocID="{E6A22E0B-023E-44C0-ACD2-C54930477992}" presName="sibTrans" presStyleLbl="sibTrans2D1" presStyleIdx="2" presStyleCnt="5"/>
      <dgm:spPr/>
    </dgm:pt>
    <dgm:pt modelId="{425EE4B9-9BA1-4C04-AB77-5312B42DD6DA}" type="pres">
      <dgm:prSet presAssocID="{E6A22E0B-023E-44C0-ACD2-C54930477992}" presName="connTx" presStyleLbl="sibTrans2D1" presStyleIdx="2" presStyleCnt="5"/>
      <dgm:spPr/>
    </dgm:pt>
    <dgm:pt modelId="{4E2BA58A-E685-45D5-B164-80EC6335FB6B}" type="pres">
      <dgm:prSet presAssocID="{B0B75C5E-6FF1-4360-9097-CC493A5C169D}" presName="composite" presStyleCnt="0"/>
      <dgm:spPr/>
    </dgm:pt>
    <dgm:pt modelId="{8CC3F75A-550F-4002-9FFF-7C89ABA97069}" type="pres">
      <dgm:prSet presAssocID="{B0B75C5E-6FF1-4360-9097-CC493A5C169D}" presName="parTx" presStyleLbl="node1" presStyleIdx="2" presStyleCnt="6">
        <dgm:presLayoutVars>
          <dgm:chMax val="0"/>
          <dgm:chPref val="0"/>
          <dgm:bulletEnabled val="1"/>
        </dgm:presLayoutVars>
      </dgm:prSet>
      <dgm:spPr/>
    </dgm:pt>
    <dgm:pt modelId="{C672A981-33C9-4EFC-9559-7EEB360132F4}" type="pres">
      <dgm:prSet presAssocID="{B0B75C5E-6FF1-4360-9097-CC493A5C169D}" presName="parSh" presStyleLbl="node1" presStyleIdx="3" presStyleCnt="6"/>
      <dgm:spPr/>
    </dgm:pt>
    <dgm:pt modelId="{097B7A33-7FA2-4A06-BE9E-21C5154D4121}" type="pres">
      <dgm:prSet presAssocID="{B0B75C5E-6FF1-4360-9097-CC493A5C169D}" presName="desTx" presStyleLbl="fgAcc1" presStyleIdx="3" presStyleCnt="6">
        <dgm:presLayoutVars>
          <dgm:bulletEnabled val="1"/>
        </dgm:presLayoutVars>
      </dgm:prSet>
      <dgm:spPr/>
    </dgm:pt>
    <dgm:pt modelId="{065D5229-7AAE-44A4-A260-0678D2BAAD70}" type="pres">
      <dgm:prSet presAssocID="{76DD527E-8D79-4F62-8047-2F12F71B08ED}" presName="sibTrans" presStyleLbl="sibTrans2D1" presStyleIdx="3" presStyleCnt="5"/>
      <dgm:spPr/>
    </dgm:pt>
    <dgm:pt modelId="{86123F50-8C4F-44C0-9A93-F8033A73674B}" type="pres">
      <dgm:prSet presAssocID="{76DD527E-8D79-4F62-8047-2F12F71B08ED}" presName="connTx" presStyleLbl="sibTrans2D1" presStyleIdx="3" presStyleCnt="5"/>
      <dgm:spPr/>
    </dgm:pt>
    <dgm:pt modelId="{CBC25540-C2F5-4441-8DA4-CD220EA28D4C}" type="pres">
      <dgm:prSet presAssocID="{6D5EF5E1-60A6-4356-A65F-9306274DE190}" presName="composite" presStyleCnt="0"/>
      <dgm:spPr/>
    </dgm:pt>
    <dgm:pt modelId="{49E260C3-73A5-4F48-991A-89DBCBB4BD16}" type="pres">
      <dgm:prSet presAssocID="{6D5EF5E1-60A6-4356-A65F-9306274DE190}" presName="parTx" presStyleLbl="node1" presStyleIdx="3" presStyleCnt="6">
        <dgm:presLayoutVars>
          <dgm:chMax val="0"/>
          <dgm:chPref val="0"/>
          <dgm:bulletEnabled val="1"/>
        </dgm:presLayoutVars>
      </dgm:prSet>
      <dgm:spPr/>
    </dgm:pt>
    <dgm:pt modelId="{292EEF7D-98EB-4FE2-8050-6014BB7B6E05}" type="pres">
      <dgm:prSet presAssocID="{6D5EF5E1-60A6-4356-A65F-9306274DE190}" presName="parSh" presStyleLbl="node1" presStyleIdx="4" presStyleCnt="6"/>
      <dgm:spPr/>
    </dgm:pt>
    <dgm:pt modelId="{E2C7E084-AB8F-4B76-8EFB-EABF0EF5E30B}" type="pres">
      <dgm:prSet presAssocID="{6D5EF5E1-60A6-4356-A65F-9306274DE190}" presName="desTx" presStyleLbl="fgAcc1" presStyleIdx="4" presStyleCnt="6">
        <dgm:presLayoutVars>
          <dgm:bulletEnabled val="1"/>
        </dgm:presLayoutVars>
      </dgm:prSet>
      <dgm:spPr/>
    </dgm:pt>
    <dgm:pt modelId="{A7CF2EFC-2E0C-4C9E-B8F7-5803E60C3BD3}" type="pres">
      <dgm:prSet presAssocID="{EB28FDB4-C883-45F3-814A-D728634AF85A}" presName="sibTrans" presStyleLbl="sibTrans2D1" presStyleIdx="4" presStyleCnt="5"/>
      <dgm:spPr/>
    </dgm:pt>
    <dgm:pt modelId="{D5DA3CC0-EFBA-484F-8F28-9179F0785E88}" type="pres">
      <dgm:prSet presAssocID="{EB28FDB4-C883-45F3-814A-D728634AF85A}" presName="connTx" presStyleLbl="sibTrans2D1" presStyleIdx="4" presStyleCnt="5"/>
      <dgm:spPr/>
    </dgm:pt>
    <dgm:pt modelId="{53BD215C-0CBB-422E-B43F-A6C7C9FE9191}" type="pres">
      <dgm:prSet presAssocID="{62B4C678-92C9-47A1-9FB5-C2D6BB761249}" presName="composite" presStyleCnt="0"/>
      <dgm:spPr/>
    </dgm:pt>
    <dgm:pt modelId="{2C33FC28-12CA-4157-96A5-DAE777F8CF8C}" type="pres">
      <dgm:prSet presAssocID="{62B4C678-92C9-47A1-9FB5-C2D6BB761249}" presName="parTx" presStyleLbl="node1" presStyleIdx="4" presStyleCnt="6">
        <dgm:presLayoutVars>
          <dgm:chMax val="0"/>
          <dgm:chPref val="0"/>
          <dgm:bulletEnabled val="1"/>
        </dgm:presLayoutVars>
      </dgm:prSet>
      <dgm:spPr/>
    </dgm:pt>
    <dgm:pt modelId="{21D20550-FCB8-41B4-8A77-D7B711778849}" type="pres">
      <dgm:prSet presAssocID="{62B4C678-92C9-47A1-9FB5-C2D6BB761249}" presName="parSh" presStyleLbl="node1" presStyleIdx="5" presStyleCnt="6"/>
      <dgm:spPr/>
    </dgm:pt>
    <dgm:pt modelId="{9338F137-7564-43C6-B6B7-1AAD56F0267B}" type="pres">
      <dgm:prSet presAssocID="{62B4C678-92C9-47A1-9FB5-C2D6BB761249}" presName="desTx" presStyleLbl="fgAcc1" presStyleIdx="5" presStyleCnt="6">
        <dgm:presLayoutVars>
          <dgm:bulletEnabled val="1"/>
        </dgm:presLayoutVars>
      </dgm:prSet>
      <dgm:spPr/>
    </dgm:pt>
  </dgm:ptLst>
  <dgm:cxnLst>
    <dgm:cxn modelId="{A45A4E09-CFED-4BC2-A96B-D9C9D21B404A}" type="presOf" srcId="{F34A3480-A61C-44DC-B6FA-A6AE2D2BBBDA}" destId="{0F970DDC-4944-48B6-A4D9-CB0665BEFABB}" srcOrd="1" destOrd="0" presId="urn:microsoft.com/office/officeart/2005/8/layout/process3"/>
    <dgm:cxn modelId="{5D4B1C0C-F5C9-4B0F-BF7E-4E0DF856ACBC}" type="presOf" srcId="{D5DBE293-AC9C-47C7-A482-5C33E185FC18}" destId="{74110B90-8AF5-4F7B-ADAE-2E0418788A06}" srcOrd="0" destOrd="1" presId="urn:microsoft.com/office/officeart/2005/8/layout/process3"/>
    <dgm:cxn modelId="{209EF80C-7965-48BC-947B-BEBD4906A877}" type="presOf" srcId="{C89A7D6D-0F19-4A84-85F2-800FC5CB91CF}" destId="{5492B0C3-66C5-487D-8B78-F3D85CA85800}" srcOrd="0" destOrd="0" presId="urn:microsoft.com/office/officeart/2005/8/layout/process3"/>
    <dgm:cxn modelId="{C043670E-7D38-4B3F-9178-3F6D842476ED}" type="presOf" srcId="{7C277337-C7EF-4280-BB9D-8ADD8D42D575}" destId="{83D37421-689A-4D44-A044-2E7F22579091}" srcOrd="0" destOrd="0" presId="urn:microsoft.com/office/officeart/2005/8/layout/process3"/>
    <dgm:cxn modelId="{5D232B0F-B092-4ED3-A22A-524D48F9B763}" type="presOf" srcId="{76DD527E-8D79-4F62-8047-2F12F71B08ED}" destId="{86123F50-8C4F-44C0-9A93-F8033A73674B}" srcOrd="1" destOrd="0" presId="urn:microsoft.com/office/officeart/2005/8/layout/process3"/>
    <dgm:cxn modelId="{1AC30D11-B62E-4663-9781-61BC201484DA}" srcId="{6D5EF5E1-60A6-4356-A65F-9306274DE190}" destId="{60DCA5B5-C667-4972-9DBB-728B0452B710}" srcOrd="0" destOrd="0" parTransId="{7383F6AB-4CC9-48CF-9CCE-0A08D537A53C}" sibTransId="{32CC86AC-7676-45D0-A848-ABBB2B65DEAA}"/>
    <dgm:cxn modelId="{9484DE16-83B2-4C36-A947-5DBE4B248D56}" type="presOf" srcId="{56AD7F4B-C517-4943-BF2C-C3A8D47A9A32}" destId="{38F55280-87FF-4734-8AEB-8FF9E3033FDA}" srcOrd="0" destOrd="0" presId="urn:microsoft.com/office/officeart/2005/8/layout/process3"/>
    <dgm:cxn modelId="{44CE4017-04D8-4F36-9ADB-B5E86C0177A3}" type="presOf" srcId="{B0B75C5E-6FF1-4360-9097-CC493A5C169D}" destId="{8CC3F75A-550F-4002-9FFF-7C89ABA97069}" srcOrd="0" destOrd="0" presId="urn:microsoft.com/office/officeart/2005/8/layout/process3"/>
    <dgm:cxn modelId="{C8D48321-7D0A-4CDA-A398-4C849D5AAE99}" srcId="{56AD7F4B-C517-4943-BF2C-C3A8D47A9A32}" destId="{62B4C678-92C9-47A1-9FB5-C2D6BB761249}" srcOrd="5" destOrd="0" parTransId="{6855512B-5DB8-4459-9BE0-2AC3003692E6}" sibTransId="{2AC6CABC-387E-44CA-BE9A-4399EF3FE32B}"/>
    <dgm:cxn modelId="{5B284828-832E-4D49-8175-48D63CE0F99C}" srcId="{072F1107-A7ED-45A2-8718-843B422BB0AF}" destId="{62A0F645-559F-4005-85D6-7780E2F06155}" srcOrd="0" destOrd="0" parTransId="{4833B563-162C-4EEB-A62D-8450023915D5}" sibTransId="{092C2FB9-4E5E-4C15-8EB8-61A4E3809F19}"/>
    <dgm:cxn modelId="{2C7D9529-4ABB-4B17-A618-475C266A5675}" srcId="{56AD7F4B-C517-4943-BF2C-C3A8D47A9A32}" destId="{EFB4D6B0-0F27-42BF-946B-93EAF0DE3945}" srcOrd="2" destOrd="0" parTransId="{FEA170A8-009F-45CF-B8FA-61A218C97A78}" sibTransId="{E6A22E0B-023E-44C0-ACD2-C54930477992}"/>
    <dgm:cxn modelId="{2E94DE39-77D5-4B79-BA6C-DC3CC18AB42D}" type="presOf" srcId="{072F1107-A7ED-45A2-8718-843B422BB0AF}" destId="{661AA637-15CD-4D41-951F-32F8BFD0258E}" srcOrd="1" destOrd="0" presId="urn:microsoft.com/office/officeart/2005/8/layout/process3"/>
    <dgm:cxn modelId="{78F0CD3D-DAEE-42F1-9118-539E78797A57}" type="presOf" srcId="{F34A3480-A61C-44DC-B6FA-A6AE2D2BBBDA}" destId="{CC2AED8A-35D3-44FA-9EA5-1C73CE8E33C6}" srcOrd="0" destOrd="0" presId="urn:microsoft.com/office/officeart/2005/8/layout/process3"/>
    <dgm:cxn modelId="{358CDA3F-5200-4674-9A2E-9E93897B70C1}" type="presOf" srcId="{62B4C678-92C9-47A1-9FB5-C2D6BB761249}" destId="{21D20550-FCB8-41B4-8A77-D7B711778849}" srcOrd="1" destOrd="0" presId="urn:microsoft.com/office/officeart/2005/8/layout/process3"/>
    <dgm:cxn modelId="{553B475D-96EA-4A3E-B09E-662D41494BE6}" type="presOf" srcId="{95EE3865-C2FB-4BD0-B2E4-777A9A2F6998}" destId="{74110B90-8AF5-4F7B-ADAE-2E0418788A06}" srcOrd="0" destOrd="0" presId="urn:microsoft.com/office/officeart/2005/8/layout/process3"/>
    <dgm:cxn modelId="{1E923660-EB98-4A6D-A6E6-974729BF50FE}" srcId="{EFB4D6B0-0F27-42BF-946B-93EAF0DE3945}" destId="{15B6A875-522C-4E42-A51C-8C50509596AD}" srcOrd="0" destOrd="0" parTransId="{EF3EB243-6791-4364-9FFB-71A61421BB59}" sibTransId="{DB64D20B-2A04-45B8-92D1-5D030A3D4EF6}"/>
    <dgm:cxn modelId="{ACDA0761-1C44-4A95-8559-CD7E8EA8453A}" type="presOf" srcId="{60DCA5B5-C667-4972-9DBB-728B0452B710}" destId="{E2C7E084-AB8F-4B76-8EFB-EABF0EF5E30B}" srcOrd="0" destOrd="0" presId="urn:microsoft.com/office/officeart/2005/8/layout/process3"/>
    <dgm:cxn modelId="{A4C69063-81B8-4522-AC52-74D0BEBC23DF}" srcId="{56AD7F4B-C517-4943-BF2C-C3A8D47A9A32}" destId="{B0B75C5E-6FF1-4360-9097-CC493A5C169D}" srcOrd="3" destOrd="0" parTransId="{4D631FE5-0BF8-402F-AC0A-2116A8187C17}" sibTransId="{76DD527E-8D79-4F62-8047-2F12F71B08ED}"/>
    <dgm:cxn modelId="{24924065-F628-4A54-82D7-877723E500E1}" srcId="{EFB4D6B0-0F27-42BF-946B-93EAF0DE3945}" destId="{293F8DE0-5843-4A08-8CF7-5C2255C7A946}" srcOrd="1" destOrd="0" parTransId="{83929C45-0482-43F6-8821-6ADB43D8E8E6}" sibTransId="{F8E6D545-5135-47BC-BB28-D64940F7CB49}"/>
    <dgm:cxn modelId="{93F8D765-86DB-4701-8093-F0C48C1C2554}" type="presOf" srcId="{E6A22E0B-023E-44C0-ACD2-C54930477992}" destId="{28CDF349-834F-495F-8C13-1E9E22BC18BB}" srcOrd="0" destOrd="0" presId="urn:microsoft.com/office/officeart/2005/8/layout/process3"/>
    <dgm:cxn modelId="{224BFE66-B6F6-4668-AC27-CEE659A752E0}" type="presOf" srcId="{C89A7D6D-0F19-4A84-85F2-800FC5CB91CF}" destId="{ADDAB62B-C979-4BEF-9D0D-517DAFB543F2}" srcOrd="1" destOrd="0" presId="urn:microsoft.com/office/officeart/2005/8/layout/process3"/>
    <dgm:cxn modelId="{36F32E69-B8E5-427C-95D0-96B03A0C6E65}" type="presOf" srcId="{6D5EF5E1-60A6-4356-A65F-9306274DE190}" destId="{49E260C3-73A5-4F48-991A-89DBCBB4BD16}" srcOrd="0" destOrd="0" presId="urn:microsoft.com/office/officeart/2005/8/layout/process3"/>
    <dgm:cxn modelId="{01D99C4A-9EB9-4970-97BC-327C96C3F77D}" type="presOf" srcId="{EB28FDB4-C883-45F3-814A-D728634AF85A}" destId="{A7CF2EFC-2E0C-4C9E-B8F7-5803E60C3BD3}" srcOrd="0" destOrd="0" presId="urn:microsoft.com/office/officeart/2005/8/layout/process3"/>
    <dgm:cxn modelId="{F6426F6B-53E9-4891-AC26-2C73397FA621}" srcId="{B0B75C5E-6FF1-4360-9097-CC493A5C169D}" destId="{2168B827-FB9C-4AC9-83EC-CBDBC8BA4A75}" srcOrd="0" destOrd="0" parTransId="{71A7E304-2C98-430B-A290-2FF02227C71B}" sibTransId="{ED071CE1-23CB-4163-9AEE-6F7C03EF6549}"/>
    <dgm:cxn modelId="{C246A16B-428D-4078-8A44-1C4EDAF24D3A}" type="presOf" srcId="{B0B75C5E-6FF1-4360-9097-CC493A5C169D}" destId="{C672A981-33C9-4EFC-9559-7EEB360132F4}" srcOrd="1" destOrd="0" presId="urn:microsoft.com/office/officeart/2005/8/layout/process3"/>
    <dgm:cxn modelId="{3C1D7C4E-CBE8-4E0A-963A-DC6E3EE1C669}" type="presOf" srcId="{15B6A875-522C-4E42-A51C-8C50509596AD}" destId="{5ED1201D-8624-45E8-A0DF-E965E8771AF8}" srcOrd="0" destOrd="0" presId="urn:microsoft.com/office/officeart/2005/8/layout/process3"/>
    <dgm:cxn modelId="{2AF51B52-FA1E-41A1-8436-543FF9282737}" type="presOf" srcId="{6D5EF5E1-60A6-4356-A65F-9306274DE190}" destId="{292EEF7D-98EB-4FE2-8050-6014BB7B6E05}" srcOrd="1" destOrd="0" presId="urn:microsoft.com/office/officeart/2005/8/layout/process3"/>
    <dgm:cxn modelId="{68BBB052-2951-438E-9222-2E04B9938CE0}" type="presOf" srcId="{072F1107-A7ED-45A2-8718-843B422BB0AF}" destId="{54EB6597-6AAB-4BD2-B3D4-C78B552899C2}" srcOrd="0" destOrd="0" presId="urn:microsoft.com/office/officeart/2005/8/layout/process3"/>
    <dgm:cxn modelId="{2BC19454-60F0-4115-AFC6-0BC7BB1F33B7}" srcId="{C89A7D6D-0F19-4A84-85F2-800FC5CB91CF}" destId="{95EE3865-C2FB-4BD0-B2E4-777A9A2F6998}" srcOrd="0" destOrd="0" parTransId="{C2697DEC-E250-43C8-8577-31A5F55275D1}" sibTransId="{EB69BF76-912C-4E38-A369-F3F104E479D0}"/>
    <dgm:cxn modelId="{0F3CBE57-CAF7-41E1-A28A-DC7C80932DCE}" type="presOf" srcId="{EFB4D6B0-0F27-42BF-946B-93EAF0DE3945}" destId="{F6DE3C7C-6834-4920-87D1-6733585D8CC9}" srcOrd="0" destOrd="0" presId="urn:microsoft.com/office/officeart/2005/8/layout/process3"/>
    <dgm:cxn modelId="{52D40C88-010A-4B75-88E6-FCA9473BE757}" srcId="{56AD7F4B-C517-4943-BF2C-C3A8D47A9A32}" destId="{6D5EF5E1-60A6-4356-A65F-9306274DE190}" srcOrd="4" destOrd="0" parTransId="{67527968-942E-4BE4-91B2-ED28BC2A55C4}" sibTransId="{EB28FDB4-C883-45F3-814A-D728634AF85A}"/>
    <dgm:cxn modelId="{0ECE519B-D3D0-483A-8E53-4722477D4C92}" type="presOf" srcId="{62B4C678-92C9-47A1-9FB5-C2D6BB761249}" destId="{2C33FC28-12CA-4157-96A5-DAE777F8CF8C}" srcOrd="0" destOrd="0" presId="urn:microsoft.com/office/officeart/2005/8/layout/process3"/>
    <dgm:cxn modelId="{A4F76A9F-9D24-4E03-9F3F-97286440C270}" type="presOf" srcId="{293F8DE0-5843-4A08-8CF7-5C2255C7A946}" destId="{5ED1201D-8624-45E8-A0DF-E965E8771AF8}" srcOrd="0" destOrd="1" presId="urn:microsoft.com/office/officeart/2005/8/layout/process3"/>
    <dgm:cxn modelId="{897A49A2-C073-48B3-8E27-D12C73A20870}" type="presOf" srcId="{E6A22E0B-023E-44C0-ACD2-C54930477992}" destId="{425EE4B9-9BA1-4C04-AB77-5312B42DD6DA}" srcOrd="1" destOrd="0" presId="urn:microsoft.com/office/officeart/2005/8/layout/process3"/>
    <dgm:cxn modelId="{A31152A7-6E56-4132-AFD2-02788278ACDD}" type="presOf" srcId="{62A0F645-559F-4005-85D6-7780E2F06155}" destId="{23DB6AAD-653B-4B4D-995D-D0980A39B79C}" srcOrd="0" destOrd="0" presId="urn:microsoft.com/office/officeart/2005/8/layout/process3"/>
    <dgm:cxn modelId="{B0C96AB0-33D2-4453-B7FE-1BE045175C63}" srcId="{C89A7D6D-0F19-4A84-85F2-800FC5CB91CF}" destId="{D5DBE293-AC9C-47C7-A482-5C33E185FC18}" srcOrd="1" destOrd="0" parTransId="{ABAA6F7D-F04D-4AF2-AAFC-47926265A153}" sibTransId="{0A0CD7BA-459E-4423-AE60-B52B5DD25DF7}"/>
    <dgm:cxn modelId="{972D9CC7-20B1-40A9-8A38-DA0D683F480C}" srcId="{56AD7F4B-C517-4943-BF2C-C3A8D47A9A32}" destId="{072F1107-A7ED-45A2-8718-843B422BB0AF}" srcOrd="1" destOrd="0" parTransId="{B14B4CF7-D91A-4F0C-B088-0D82143AC525}" sibTransId="{7C277337-C7EF-4280-BB9D-8ADD8D42D575}"/>
    <dgm:cxn modelId="{24708AD0-AF2B-4D2D-A1D7-7DB5CC3F87B1}" srcId="{56AD7F4B-C517-4943-BF2C-C3A8D47A9A32}" destId="{C89A7D6D-0F19-4A84-85F2-800FC5CB91CF}" srcOrd="0" destOrd="0" parTransId="{AC94E5B6-CA5B-4218-8D61-DE0BA630EEA4}" sibTransId="{F34A3480-A61C-44DC-B6FA-A6AE2D2BBBDA}"/>
    <dgm:cxn modelId="{3B0CD0D0-FB2F-4F04-87D1-FAE33A3F2FD0}" type="presOf" srcId="{76DD527E-8D79-4F62-8047-2F12F71B08ED}" destId="{065D5229-7AAE-44A4-A260-0678D2BAAD70}" srcOrd="0" destOrd="0" presId="urn:microsoft.com/office/officeart/2005/8/layout/process3"/>
    <dgm:cxn modelId="{2D7233D8-DBF7-4348-8450-0AB8FBD0C1BF}" type="presOf" srcId="{7C277337-C7EF-4280-BB9D-8ADD8D42D575}" destId="{B9C40895-640D-4A5B-833E-BB2674820FD2}" srcOrd="1" destOrd="0" presId="urn:microsoft.com/office/officeart/2005/8/layout/process3"/>
    <dgm:cxn modelId="{9CD2ABD9-52E3-4FA9-AF1E-DA8B6CCCADD0}" type="presOf" srcId="{2168B827-FB9C-4AC9-83EC-CBDBC8BA4A75}" destId="{097B7A33-7FA2-4A06-BE9E-21C5154D4121}" srcOrd="0" destOrd="0" presId="urn:microsoft.com/office/officeart/2005/8/layout/process3"/>
    <dgm:cxn modelId="{598DABDC-DC37-4E42-82B0-28A918FB3420}" type="presOf" srcId="{EB28FDB4-C883-45F3-814A-D728634AF85A}" destId="{D5DA3CC0-EFBA-484F-8F28-9179F0785E88}" srcOrd="1" destOrd="0" presId="urn:microsoft.com/office/officeart/2005/8/layout/process3"/>
    <dgm:cxn modelId="{364A21EB-5419-4DC5-B758-BC05F03086A6}" type="presOf" srcId="{EFB4D6B0-0F27-42BF-946B-93EAF0DE3945}" destId="{A9237FB5-7879-42D6-B895-138D038DB697}" srcOrd="1" destOrd="0" presId="urn:microsoft.com/office/officeart/2005/8/layout/process3"/>
    <dgm:cxn modelId="{A5A124EE-21C7-4A9F-B2F2-33D345B6746B}" srcId="{62B4C678-92C9-47A1-9FB5-C2D6BB761249}" destId="{07A51D0E-9913-46A3-8B8A-132B4C748C86}" srcOrd="0" destOrd="0" parTransId="{8E3B637B-0C57-40E1-AC98-826C444548AB}" sibTransId="{9178566D-A998-4B65-A744-C0588D0A8A66}"/>
    <dgm:cxn modelId="{7DBBD2F4-217E-4552-A8A4-FF99C01EA7F8}" type="presOf" srcId="{07A51D0E-9913-46A3-8B8A-132B4C748C86}" destId="{9338F137-7564-43C6-B6B7-1AAD56F0267B}" srcOrd="0" destOrd="0" presId="urn:microsoft.com/office/officeart/2005/8/layout/process3"/>
    <dgm:cxn modelId="{25541330-6FDB-46F5-AFAF-64F08E9F0295}" type="presParOf" srcId="{38F55280-87FF-4734-8AEB-8FF9E3033FDA}" destId="{A4DB3352-D37E-45EC-B356-EF55A214743F}" srcOrd="0" destOrd="0" presId="urn:microsoft.com/office/officeart/2005/8/layout/process3"/>
    <dgm:cxn modelId="{19F324F2-9F7D-4C18-AE13-F228A2957ACD}" type="presParOf" srcId="{A4DB3352-D37E-45EC-B356-EF55A214743F}" destId="{5492B0C3-66C5-487D-8B78-F3D85CA85800}" srcOrd="0" destOrd="0" presId="urn:microsoft.com/office/officeart/2005/8/layout/process3"/>
    <dgm:cxn modelId="{1D701E1A-85A7-4741-8159-E5616F737331}" type="presParOf" srcId="{A4DB3352-D37E-45EC-B356-EF55A214743F}" destId="{ADDAB62B-C979-4BEF-9D0D-517DAFB543F2}" srcOrd="1" destOrd="0" presId="urn:microsoft.com/office/officeart/2005/8/layout/process3"/>
    <dgm:cxn modelId="{0FCF32D6-9A42-48E9-9FB1-D4DA6BFC500C}" type="presParOf" srcId="{A4DB3352-D37E-45EC-B356-EF55A214743F}" destId="{74110B90-8AF5-4F7B-ADAE-2E0418788A06}" srcOrd="2" destOrd="0" presId="urn:microsoft.com/office/officeart/2005/8/layout/process3"/>
    <dgm:cxn modelId="{CD0701C2-E759-4C32-90FC-2B57B61A16DB}" type="presParOf" srcId="{38F55280-87FF-4734-8AEB-8FF9E3033FDA}" destId="{CC2AED8A-35D3-44FA-9EA5-1C73CE8E33C6}" srcOrd="1" destOrd="0" presId="urn:microsoft.com/office/officeart/2005/8/layout/process3"/>
    <dgm:cxn modelId="{69B772CA-3DF4-432A-8795-7E2A14F0FAE7}" type="presParOf" srcId="{CC2AED8A-35D3-44FA-9EA5-1C73CE8E33C6}" destId="{0F970DDC-4944-48B6-A4D9-CB0665BEFABB}" srcOrd="0" destOrd="0" presId="urn:microsoft.com/office/officeart/2005/8/layout/process3"/>
    <dgm:cxn modelId="{A5DB1DF6-7FAD-4BFB-9F2B-CFE7F2E648A9}" type="presParOf" srcId="{38F55280-87FF-4734-8AEB-8FF9E3033FDA}" destId="{A76ADBAB-2F07-490E-ACF8-96BE1CC8A4BA}" srcOrd="2" destOrd="0" presId="urn:microsoft.com/office/officeart/2005/8/layout/process3"/>
    <dgm:cxn modelId="{DC8E6737-1270-439B-B63F-4147FED77B91}" type="presParOf" srcId="{A76ADBAB-2F07-490E-ACF8-96BE1CC8A4BA}" destId="{54EB6597-6AAB-4BD2-B3D4-C78B552899C2}" srcOrd="0" destOrd="0" presId="urn:microsoft.com/office/officeart/2005/8/layout/process3"/>
    <dgm:cxn modelId="{A3C6136B-B23B-4A2F-BDF6-1E59A54A6F0F}" type="presParOf" srcId="{A76ADBAB-2F07-490E-ACF8-96BE1CC8A4BA}" destId="{661AA637-15CD-4D41-951F-32F8BFD0258E}" srcOrd="1" destOrd="0" presId="urn:microsoft.com/office/officeart/2005/8/layout/process3"/>
    <dgm:cxn modelId="{7D129F42-E4F8-45C6-A408-03F4D38C25E1}" type="presParOf" srcId="{A76ADBAB-2F07-490E-ACF8-96BE1CC8A4BA}" destId="{23DB6AAD-653B-4B4D-995D-D0980A39B79C}" srcOrd="2" destOrd="0" presId="urn:microsoft.com/office/officeart/2005/8/layout/process3"/>
    <dgm:cxn modelId="{1A6BA287-6254-4F29-BA50-D634ACF7753A}" type="presParOf" srcId="{38F55280-87FF-4734-8AEB-8FF9E3033FDA}" destId="{83D37421-689A-4D44-A044-2E7F22579091}" srcOrd="3" destOrd="0" presId="urn:microsoft.com/office/officeart/2005/8/layout/process3"/>
    <dgm:cxn modelId="{68538005-F8D8-4333-9546-F07816DBD279}" type="presParOf" srcId="{83D37421-689A-4D44-A044-2E7F22579091}" destId="{B9C40895-640D-4A5B-833E-BB2674820FD2}" srcOrd="0" destOrd="0" presId="urn:microsoft.com/office/officeart/2005/8/layout/process3"/>
    <dgm:cxn modelId="{4A383A18-1D42-4247-957A-A8731584B5A8}" type="presParOf" srcId="{38F55280-87FF-4734-8AEB-8FF9E3033FDA}" destId="{9C6305C1-3BAE-47F4-A623-F28EBD1F12E9}" srcOrd="4" destOrd="0" presId="urn:microsoft.com/office/officeart/2005/8/layout/process3"/>
    <dgm:cxn modelId="{B7B9FF2D-C19E-41AA-8657-AFF61146A7B7}" type="presParOf" srcId="{9C6305C1-3BAE-47F4-A623-F28EBD1F12E9}" destId="{F6DE3C7C-6834-4920-87D1-6733585D8CC9}" srcOrd="0" destOrd="0" presId="urn:microsoft.com/office/officeart/2005/8/layout/process3"/>
    <dgm:cxn modelId="{06679C26-98CA-4D69-BB7B-0D4A38E9D4C0}" type="presParOf" srcId="{9C6305C1-3BAE-47F4-A623-F28EBD1F12E9}" destId="{A9237FB5-7879-42D6-B895-138D038DB697}" srcOrd="1" destOrd="0" presId="urn:microsoft.com/office/officeart/2005/8/layout/process3"/>
    <dgm:cxn modelId="{A24A29E6-5971-4780-A3DC-FFE2AA62622A}" type="presParOf" srcId="{9C6305C1-3BAE-47F4-A623-F28EBD1F12E9}" destId="{5ED1201D-8624-45E8-A0DF-E965E8771AF8}" srcOrd="2" destOrd="0" presId="urn:microsoft.com/office/officeart/2005/8/layout/process3"/>
    <dgm:cxn modelId="{86B21707-23BD-4AAE-80D4-D829E3C87F26}" type="presParOf" srcId="{38F55280-87FF-4734-8AEB-8FF9E3033FDA}" destId="{28CDF349-834F-495F-8C13-1E9E22BC18BB}" srcOrd="5" destOrd="0" presId="urn:microsoft.com/office/officeart/2005/8/layout/process3"/>
    <dgm:cxn modelId="{14B4543E-3865-4FB8-A0BF-5A1C63E6DD15}" type="presParOf" srcId="{28CDF349-834F-495F-8C13-1E9E22BC18BB}" destId="{425EE4B9-9BA1-4C04-AB77-5312B42DD6DA}" srcOrd="0" destOrd="0" presId="urn:microsoft.com/office/officeart/2005/8/layout/process3"/>
    <dgm:cxn modelId="{A2F1A1D8-80B8-4B74-B11B-0F7BCE8A15CB}" type="presParOf" srcId="{38F55280-87FF-4734-8AEB-8FF9E3033FDA}" destId="{4E2BA58A-E685-45D5-B164-80EC6335FB6B}" srcOrd="6" destOrd="0" presId="urn:microsoft.com/office/officeart/2005/8/layout/process3"/>
    <dgm:cxn modelId="{A9A20211-106A-47E8-92BD-1297CD1FAD5F}" type="presParOf" srcId="{4E2BA58A-E685-45D5-B164-80EC6335FB6B}" destId="{8CC3F75A-550F-4002-9FFF-7C89ABA97069}" srcOrd="0" destOrd="0" presId="urn:microsoft.com/office/officeart/2005/8/layout/process3"/>
    <dgm:cxn modelId="{CF683B1F-9876-40D6-AF2B-C86A0EFA4A33}" type="presParOf" srcId="{4E2BA58A-E685-45D5-B164-80EC6335FB6B}" destId="{C672A981-33C9-4EFC-9559-7EEB360132F4}" srcOrd="1" destOrd="0" presId="urn:microsoft.com/office/officeart/2005/8/layout/process3"/>
    <dgm:cxn modelId="{07809953-8C5F-47B9-99BB-9EEBD9C963D1}" type="presParOf" srcId="{4E2BA58A-E685-45D5-B164-80EC6335FB6B}" destId="{097B7A33-7FA2-4A06-BE9E-21C5154D4121}" srcOrd="2" destOrd="0" presId="urn:microsoft.com/office/officeart/2005/8/layout/process3"/>
    <dgm:cxn modelId="{8284B5FB-A801-48D3-8757-04B58FCB5282}" type="presParOf" srcId="{38F55280-87FF-4734-8AEB-8FF9E3033FDA}" destId="{065D5229-7AAE-44A4-A260-0678D2BAAD70}" srcOrd="7" destOrd="0" presId="urn:microsoft.com/office/officeart/2005/8/layout/process3"/>
    <dgm:cxn modelId="{B5C51043-07C7-43DD-A494-E844F713A8D3}" type="presParOf" srcId="{065D5229-7AAE-44A4-A260-0678D2BAAD70}" destId="{86123F50-8C4F-44C0-9A93-F8033A73674B}" srcOrd="0" destOrd="0" presId="urn:microsoft.com/office/officeart/2005/8/layout/process3"/>
    <dgm:cxn modelId="{46CA79FF-4368-4E95-9330-6E04F3CE4E9A}" type="presParOf" srcId="{38F55280-87FF-4734-8AEB-8FF9E3033FDA}" destId="{CBC25540-C2F5-4441-8DA4-CD220EA28D4C}" srcOrd="8" destOrd="0" presId="urn:microsoft.com/office/officeart/2005/8/layout/process3"/>
    <dgm:cxn modelId="{C2E5FD1A-83D5-453F-8C32-D252BBF2AE5F}" type="presParOf" srcId="{CBC25540-C2F5-4441-8DA4-CD220EA28D4C}" destId="{49E260C3-73A5-4F48-991A-89DBCBB4BD16}" srcOrd="0" destOrd="0" presId="urn:microsoft.com/office/officeart/2005/8/layout/process3"/>
    <dgm:cxn modelId="{14675DA6-4C99-49B9-A252-7C140448FD5E}" type="presParOf" srcId="{CBC25540-C2F5-4441-8DA4-CD220EA28D4C}" destId="{292EEF7D-98EB-4FE2-8050-6014BB7B6E05}" srcOrd="1" destOrd="0" presId="urn:microsoft.com/office/officeart/2005/8/layout/process3"/>
    <dgm:cxn modelId="{D7B3AF99-CD62-4F23-9769-D06243689619}" type="presParOf" srcId="{CBC25540-C2F5-4441-8DA4-CD220EA28D4C}" destId="{E2C7E084-AB8F-4B76-8EFB-EABF0EF5E30B}" srcOrd="2" destOrd="0" presId="urn:microsoft.com/office/officeart/2005/8/layout/process3"/>
    <dgm:cxn modelId="{8B22D22B-1988-4084-B547-E014E9D9D08A}" type="presParOf" srcId="{38F55280-87FF-4734-8AEB-8FF9E3033FDA}" destId="{A7CF2EFC-2E0C-4C9E-B8F7-5803E60C3BD3}" srcOrd="9" destOrd="0" presId="urn:microsoft.com/office/officeart/2005/8/layout/process3"/>
    <dgm:cxn modelId="{3519D8E1-81CA-4887-8E55-AD48BD90115C}" type="presParOf" srcId="{A7CF2EFC-2E0C-4C9E-B8F7-5803E60C3BD3}" destId="{D5DA3CC0-EFBA-484F-8F28-9179F0785E88}" srcOrd="0" destOrd="0" presId="urn:microsoft.com/office/officeart/2005/8/layout/process3"/>
    <dgm:cxn modelId="{09050F63-D2AA-4DC5-B7C8-68D564DD65D8}" type="presParOf" srcId="{38F55280-87FF-4734-8AEB-8FF9E3033FDA}" destId="{53BD215C-0CBB-422E-B43F-A6C7C9FE9191}" srcOrd="10" destOrd="0" presId="urn:microsoft.com/office/officeart/2005/8/layout/process3"/>
    <dgm:cxn modelId="{D15DF912-0BF2-4A25-90A9-9F8527D7A770}" type="presParOf" srcId="{53BD215C-0CBB-422E-B43F-A6C7C9FE9191}" destId="{2C33FC28-12CA-4157-96A5-DAE777F8CF8C}" srcOrd="0" destOrd="0" presId="urn:microsoft.com/office/officeart/2005/8/layout/process3"/>
    <dgm:cxn modelId="{0576C02B-9137-4DF7-B554-74635A5EF246}" type="presParOf" srcId="{53BD215C-0CBB-422E-B43F-A6C7C9FE9191}" destId="{21D20550-FCB8-41B4-8A77-D7B711778849}" srcOrd="1" destOrd="0" presId="urn:microsoft.com/office/officeart/2005/8/layout/process3"/>
    <dgm:cxn modelId="{20A7D29C-D1E9-433E-A5D2-6322DAA5DD2B}" type="presParOf" srcId="{53BD215C-0CBB-422E-B43F-A6C7C9FE9191}" destId="{9338F137-7564-43C6-B6B7-1AAD56F0267B}" srcOrd="2" destOrd="0" presId="urn:microsoft.com/office/officeart/2005/8/layout/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ED38FA-70B3-47C9-9311-B76E392958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A874FB4-E740-4ED3-8B74-5C1F6E9B91CF}">
      <dgm:prSet/>
      <dgm:spPr/>
      <dgm:t>
        <a:bodyPr/>
        <a:lstStyle/>
        <a:p>
          <a:r>
            <a:rPr lang="en-US"/>
            <a:t>Each workbook will be limited to 50 Providers and listed alphabetically</a:t>
          </a:r>
        </a:p>
      </dgm:t>
    </dgm:pt>
    <dgm:pt modelId="{F2D17661-381A-4F76-9A91-45A3105FB103}" type="parTrans" cxnId="{CED0A62F-E05A-4038-A09D-47AC01D6320D}">
      <dgm:prSet/>
      <dgm:spPr/>
      <dgm:t>
        <a:bodyPr/>
        <a:lstStyle/>
        <a:p>
          <a:endParaRPr lang="en-US"/>
        </a:p>
      </dgm:t>
    </dgm:pt>
    <dgm:pt modelId="{5A023853-BB3B-4D62-B6F0-B284F3782B2F}" type="sibTrans" cxnId="{CED0A62F-E05A-4038-A09D-47AC01D6320D}">
      <dgm:prSet/>
      <dgm:spPr/>
      <dgm:t>
        <a:bodyPr/>
        <a:lstStyle/>
        <a:p>
          <a:endParaRPr lang="en-US"/>
        </a:p>
      </dgm:t>
    </dgm:pt>
    <dgm:pt modelId="{541973C9-99A9-4F81-A705-F5FA53E14374}">
      <dgm:prSet/>
      <dgm:spPr/>
      <dgm:t>
        <a:bodyPr/>
        <a:lstStyle/>
        <a:p>
          <a:r>
            <a:rPr lang="en-US" dirty="0"/>
            <a:t>New Provider “Dummy" PIDs will always exist in the “A” workbook if there is an “A” workbook available</a:t>
          </a:r>
        </a:p>
      </dgm:t>
    </dgm:pt>
    <dgm:pt modelId="{DC8346B0-166F-4C9E-A5C6-324B73FECA5E}" type="parTrans" cxnId="{929F2A7D-7E06-4189-8C80-076A9CBC1D58}">
      <dgm:prSet/>
      <dgm:spPr/>
      <dgm:t>
        <a:bodyPr/>
        <a:lstStyle/>
        <a:p>
          <a:endParaRPr lang="en-US"/>
        </a:p>
      </dgm:t>
    </dgm:pt>
    <dgm:pt modelId="{B313C211-E94A-4DEC-8C5C-ED6BACE2243A}" type="sibTrans" cxnId="{929F2A7D-7E06-4189-8C80-076A9CBC1D58}">
      <dgm:prSet/>
      <dgm:spPr/>
      <dgm:t>
        <a:bodyPr/>
        <a:lstStyle/>
        <a:p>
          <a:endParaRPr lang="en-US"/>
        </a:p>
      </dgm:t>
    </dgm:pt>
    <dgm:pt modelId="{9A59535E-F379-4CC2-BB1A-C0D00FA34F01}">
      <dgm:prSet/>
      <dgm:spPr/>
      <dgm:t>
        <a:bodyPr/>
        <a:lstStyle/>
        <a:p>
          <a:r>
            <a:rPr lang="en-US" dirty="0"/>
            <a:t>FY21 New Provider ID’s will start with “21”</a:t>
          </a:r>
        </a:p>
      </dgm:t>
    </dgm:pt>
    <dgm:pt modelId="{27CE8B51-C6B3-4152-BCF3-5E73AB66E98F}" type="parTrans" cxnId="{96D8C520-0481-47D6-AEB4-9990B4116A93}">
      <dgm:prSet/>
      <dgm:spPr/>
      <dgm:t>
        <a:bodyPr/>
        <a:lstStyle/>
        <a:p>
          <a:endParaRPr lang="en-US"/>
        </a:p>
      </dgm:t>
    </dgm:pt>
    <dgm:pt modelId="{697418D6-FFA4-403A-894F-B838F59F523E}" type="sibTrans" cxnId="{96D8C520-0481-47D6-AEB4-9990B4116A93}">
      <dgm:prSet/>
      <dgm:spPr/>
      <dgm:t>
        <a:bodyPr/>
        <a:lstStyle/>
        <a:p>
          <a:endParaRPr lang="en-US"/>
        </a:p>
      </dgm:t>
    </dgm:pt>
    <dgm:pt modelId="{73B2402E-CA9E-495A-910F-0A93A9E1E287}">
      <dgm:prSet/>
      <dgm:spPr/>
      <dgm:t>
        <a:bodyPr/>
        <a:lstStyle/>
        <a:p>
          <a:r>
            <a:rPr lang="en-US" dirty="0"/>
            <a:t>FY20 New Provider ID’s begin with “99” and </a:t>
          </a:r>
          <a:r>
            <a:rPr lang="en-US" b="1" dirty="0"/>
            <a:t>SHOULD NOT BE USED</a:t>
          </a:r>
        </a:p>
      </dgm:t>
    </dgm:pt>
    <dgm:pt modelId="{58092585-D0BF-4121-985F-955C04D98B16}" type="parTrans" cxnId="{1692AF23-A211-47F3-8A1D-C2D4557A0382}">
      <dgm:prSet/>
      <dgm:spPr/>
      <dgm:t>
        <a:bodyPr/>
        <a:lstStyle/>
        <a:p>
          <a:endParaRPr lang="en-US"/>
        </a:p>
      </dgm:t>
    </dgm:pt>
    <dgm:pt modelId="{A98353C1-C144-4D74-B169-194D582D15A0}" type="sibTrans" cxnId="{1692AF23-A211-47F3-8A1D-C2D4557A0382}">
      <dgm:prSet/>
      <dgm:spPr/>
      <dgm:t>
        <a:bodyPr/>
        <a:lstStyle/>
        <a:p>
          <a:endParaRPr lang="en-US"/>
        </a:p>
      </dgm:t>
    </dgm:pt>
    <dgm:pt modelId="{D7542978-FAC0-41CB-A33B-409028E45B80}" type="pres">
      <dgm:prSet presAssocID="{CCED38FA-70B3-47C9-9311-B76E3929589D}" presName="linear" presStyleCnt="0">
        <dgm:presLayoutVars>
          <dgm:animLvl val="lvl"/>
          <dgm:resizeHandles val="exact"/>
        </dgm:presLayoutVars>
      </dgm:prSet>
      <dgm:spPr/>
    </dgm:pt>
    <dgm:pt modelId="{91DDEE36-337B-4CCE-B7E1-420DA57B627C}" type="pres">
      <dgm:prSet presAssocID="{AA874FB4-E740-4ED3-8B74-5C1F6E9B91CF}" presName="parentText" presStyleLbl="node1" presStyleIdx="0" presStyleCnt="2">
        <dgm:presLayoutVars>
          <dgm:chMax val="0"/>
          <dgm:bulletEnabled val="1"/>
        </dgm:presLayoutVars>
      </dgm:prSet>
      <dgm:spPr/>
    </dgm:pt>
    <dgm:pt modelId="{F69E585C-DEF7-47C0-BB9D-B98F1A598AB4}" type="pres">
      <dgm:prSet presAssocID="{5A023853-BB3B-4D62-B6F0-B284F3782B2F}" presName="spacer" presStyleCnt="0"/>
      <dgm:spPr/>
    </dgm:pt>
    <dgm:pt modelId="{1599902F-F5F3-47D7-9C1C-DA5E4BBF6300}" type="pres">
      <dgm:prSet presAssocID="{541973C9-99A9-4F81-A705-F5FA53E14374}" presName="parentText" presStyleLbl="node1" presStyleIdx="1" presStyleCnt="2">
        <dgm:presLayoutVars>
          <dgm:chMax val="0"/>
          <dgm:bulletEnabled val="1"/>
        </dgm:presLayoutVars>
      </dgm:prSet>
      <dgm:spPr/>
    </dgm:pt>
    <dgm:pt modelId="{10566A1C-0A8D-427F-84A3-5A55634625FF}" type="pres">
      <dgm:prSet presAssocID="{541973C9-99A9-4F81-A705-F5FA53E14374}" presName="childText" presStyleLbl="revTx" presStyleIdx="0" presStyleCnt="1">
        <dgm:presLayoutVars>
          <dgm:bulletEnabled val="1"/>
        </dgm:presLayoutVars>
      </dgm:prSet>
      <dgm:spPr/>
    </dgm:pt>
  </dgm:ptLst>
  <dgm:cxnLst>
    <dgm:cxn modelId="{96D8C520-0481-47D6-AEB4-9990B4116A93}" srcId="{541973C9-99A9-4F81-A705-F5FA53E14374}" destId="{9A59535E-F379-4CC2-BB1A-C0D00FA34F01}" srcOrd="0" destOrd="0" parTransId="{27CE8B51-C6B3-4152-BCF3-5E73AB66E98F}" sibTransId="{697418D6-FFA4-403A-894F-B838F59F523E}"/>
    <dgm:cxn modelId="{1692AF23-A211-47F3-8A1D-C2D4557A0382}" srcId="{541973C9-99A9-4F81-A705-F5FA53E14374}" destId="{73B2402E-CA9E-495A-910F-0A93A9E1E287}" srcOrd="1" destOrd="0" parTransId="{58092585-D0BF-4121-985F-955C04D98B16}" sibTransId="{A98353C1-C144-4D74-B169-194D582D15A0}"/>
    <dgm:cxn modelId="{CED0A62F-E05A-4038-A09D-47AC01D6320D}" srcId="{CCED38FA-70B3-47C9-9311-B76E3929589D}" destId="{AA874FB4-E740-4ED3-8B74-5C1F6E9B91CF}" srcOrd="0" destOrd="0" parTransId="{F2D17661-381A-4F76-9A91-45A3105FB103}" sibTransId="{5A023853-BB3B-4D62-B6F0-B284F3782B2F}"/>
    <dgm:cxn modelId="{88E0FC66-15E2-45A4-85EB-72641FF9E13C}" type="presOf" srcId="{CCED38FA-70B3-47C9-9311-B76E3929589D}" destId="{D7542978-FAC0-41CB-A33B-409028E45B80}" srcOrd="0" destOrd="0" presId="urn:microsoft.com/office/officeart/2005/8/layout/vList2"/>
    <dgm:cxn modelId="{4ED42B77-EBFE-498B-9E2B-FE1DBE66E02D}" type="presOf" srcId="{AA874FB4-E740-4ED3-8B74-5C1F6E9B91CF}" destId="{91DDEE36-337B-4CCE-B7E1-420DA57B627C}" srcOrd="0" destOrd="0" presId="urn:microsoft.com/office/officeart/2005/8/layout/vList2"/>
    <dgm:cxn modelId="{929F2A7D-7E06-4189-8C80-076A9CBC1D58}" srcId="{CCED38FA-70B3-47C9-9311-B76E3929589D}" destId="{541973C9-99A9-4F81-A705-F5FA53E14374}" srcOrd="1" destOrd="0" parTransId="{DC8346B0-166F-4C9E-A5C6-324B73FECA5E}" sibTransId="{B313C211-E94A-4DEC-8C5C-ED6BACE2243A}"/>
    <dgm:cxn modelId="{D8C12DB5-8A9E-421F-808E-33F81857948A}" type="presOf" srcId="{9A59535E-F379-4CC2-BB1A-C0D00FA34F01}" destId="{10566A1C-0A8D-427F-84A3-5A55634625FF}" srcOrd="0" destOrd="0" presId="urn:microsoft.com/office/officeart/2005/8/layout/vList2"/>
    <dgm:cxn modelId="{8CEB5DBF-8618-465F-9CED-10CD556485A4}" type="presOf" srcId="{73B2402E-CA9E-495A-910F-0A93A9E1E287}" destId="{10566A1C-0A8D-427F-84A3-5A55634625FF}" srcOrd="0" destOrd="1" presId="urn:microsoft.com/office/officeart/2005/8/layout/vList2"/>
    <dgm:cxn modelId="{8CF7D5C8-2AF2-4CD2-96E1-4D92E0F6DB1C}" type="presOf" srcId="{541973C9-99A9-4F81-A705-F5FA53E14374}" destId="{1599902F-F5F3-47D7-9C1C-DA5E4BBF6300}" srcOrd="0" destOrd="0" presId="urn:microsoft.com/office/officeart/2005/8/layout/vList2"/>
    <dgm:cxn modelId="{3779A2FE-A723-4FEC-958F-783818E233CA}" type="presParOf" srcId="{D7542978-FAC0-41CB-A33B-409028E45B80}" destId="{91DDEE36-337B-4CCE-B7E1-420DA57B627C}" srcOrd="0" destOrd="0" presId="urn:microsoft.com/office/officeart/2005/8/layout/vList2"/>
    <dgm:cxn modelId="{06366710-35D4-4168-BB49-94C44D1A802E}" type="presParOf" srcId="{D7542978-FAC0-41CB-A33B-409028E45B80}" destId="{F69E585C-DEF7-47C0-BB9D-B98F1A598AB4}" srcOrd="1" destOrd="0" presId="urn:microsoft.com/office/officeart/2005/8/layout/vList2"/>
    <dgm:cxn modelId="{4F42E553-3E62-4941-98F3-4EDA09C7CE7D}" type="presParOf" srcId="{D7542978-FAC0-41CB-A33B-409028E45B80}" destId="{1599902F-F5F3-47D7-9C1C-DA5E4BBF6300}" srcOrd="2" destOrd="0" presId="urn:microsoft.com/office/officeart/2005/8/layout/vList2"/>
    <dgm:cxn modelId="{532A14C7-3863-4D46-96E9-644344DA4A83}" type="presParOf" srcId="{D7542978-FAC0-41CB-A33B-409028E45B80}" destId="{10566A1C-0A8D-427F-84A3-5A55634625FF}"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F05FBF-77DE-4B2D-BB95-3596C3F2B56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41DCE730-A9D1-4233-B5C0-FBA1B4633695}">
      <dgm:prSet phldrT="[Text]"/>
      <dgm:spPr/>
      <dgm:t>
        <a:bodyPr/>
        <a:lstStyle/>
        <a:p>
          <a:r>
            <a:rPr lang="en-US" dirty="0"/>
            <a:t>Universal</a:t>
          </a:r>
        </a:p>
      </dgm:t>
    </dgm:pt>
    <dgm:pt modelId="{068123B2-09EB-47D7-9D18-B8B94CC9740F}" type="parTrans" cxnId="{E842844D-B56E-412A-BA5F-189CD32F2EE0}">
      <dgm:prSet/>
      <dgm:spPr/>
      <dgm:t>
        <a:bodyPr/>
        <a:lstStyle/>
        <a:p>
          <a:endParaRPr lang="en-US"/>
        </a:p>
      </dgm:t>
    </dgm:pt>
    <dgm:pt modelId="{B0BE65B2-32FA-4B65-B17A-CF60F93FC2B8}" type="sibTrans" cxnId="{E842844D-B56E-412A-BA5F-189CD32F2EE0}">
      <dgm:prSet/>
      <dgm:spPr/>
      <dgm:t>
        <a:bodyPr/>
        <a:lstStyle/>
        <a:p>
          <a:endParaRPr lang="en-US"/>
        </a:p>
      </dgm:t>
    </dgm:pt>
    <dgm:pt modelId="{84B96CAD-90EC-4257-AAAA-FF6C44B94DA2}">
      <dgm:prSet phldrT="[Text]"/>
      <dgm:spPr/>
      <dgm:t>
        <a:bodyPr/>
        <a:lstStyle/>
        <a:p>
          <a:r>
            <a:rPr lang="en-US" b="1" dirty="0"/>
            <a:t>Staffing</a:t>
          </a:r>
          <a:r>
            <a:rPr lang="en-US" dirty="0"/>
            <a:t>: Annualized</a:t>
          </a:r>
        </a:p>
      </dgm:t>
    </dgm:pt>
    <dgm:pt modelId="{29258D74-E9C5-40BD-B3FF-ABCADFADA24D}" type="parTrans" cxnId="{4B0FAAFD-5111-474E-9294-07EBF68C3F0F}">
      <dgm:prSet/>
      <dgm:spPr/>
      <dgm:t>
        <a:bodyPr/>
        <a:lstStyle/>
        <a:p>
          <a:endParaRPr lang="en-US"/>
        </a:p>
      </dgm:t>
    </dgm:pt>
    <dgm:pt modelId="{6F8354FC-7211-429A-B96D-973DF1AABD87}" type="sibTrans" cxnId="{4B0FAAFD-5111-474E-9294-07EBF68C3F0F}">
      <dgm:prSet/>
      <dgm:spPr/>
      <dgm:t>
        <a:bodyPr/>
        <a:lstStyle/>
        <a:p>
          <a:endParaRPr lang="en-US"/>
        </a:p>
      </dgm:t>
    </dgm:pt>
    <dgm:pt modelId="{75C9FCFC-53A9-4DA6-BB62-3A72F948F1D7}">
      <dgm:prSet phldrT="[Text]"/>
      <dgm:spPr/>
      <dgm:t>
        <a:bodyPr/>
        <a:lstStyle/>
        <a:p>
          <a:r>
            <a:rPr lang="en-US" dirty="0"/>
            <a:t>UNCFP Entities</a:t>
          </a:r>
        </a:p>
      </dgm:t>
    </dgm:pt>
    <dgm:pt modelId="{40ED7B45-7689-4AC6-B9CF-98B72A7C050C}" type="parTrans" cxnId="{BA56B82E-6A89-4B3D-9CB9-8D173E3413FD}">
      <dgm:prSet/>
      <dgm:spPr/>
      <dgm:t>
        <a:bodyPr/>
        <a:lstStyle/>
        <a:p>
          <a:endParaRPr lang="en-US"/>
        </a:p>
      </dgm:t>
    </dgm:pt>
    <dgm:pt modelId="{E2524C78-2A9E-4657-BF60-A9EF11CFACA3}" type="sibTrans" cxnId="{BA56B82E-6A89-4B3D-9CB9-8D173E3413FD}">
      <dgm:prSet/>
      <dgm:spPr/>
      <dgm:t>
        <a:bodyPr/>
        <a:lstStyle/>
        <a:p>
          <a:endParaRPr lang="en-US"/>
        </a:p>
      </dgm:t>
    </dgm:pt>
    <dgm:pt modelId="{0BB8E051-BDBE-4311-91BA-804D30D7D2C7}">
      <dgm:prSet phldrT="[Text]"/>
      <dgm:spPr/>
      <dgm:t>
        <a:bodyPr/>
        <a:lstStyle/>
        <a:p>
          <a:r>
            <a:rPr lang="en-US" b="1" dirty="0"/>
            <a:t>Provider Volume</a:t>
          </a:r>
        </a:p>
      </dgm:t>
    </dgm:pt>
    <dgm:pt modelId="{E8EB3190-EF27-486C-8AB8-DD662FB6E523}" type="parTrans" cxnId="{847004F6-EC84-453B-961E-7FECD8B9CF71}">
      <dgm:prSet/>
      <dgm:spPr/>
      <dgm:t>
        <a:bodyPr/>
        <a:lstStyle/>
        <a:p>
          <a:endParaRPr lang="en-US"/>
        </a:p>
      </dgm:t>
    </dgm:pt>
    <dgm:pt modelId="{607B3BD8-5274-4B56-8928-132443830198}" type="sibTrans" cxnId="{847004F6-EC84-453B-961E-7FECD8B9CF71}">
      <dgm:prSet/>
      <dgm:spPr/>
      <dgm:t>
        <a:bodyPr/>
        <a:lstStyle/>
        <a:p>
          <a:endParaRPr lang="en-US"/>
        </a:p>
      </dgm:t>
    </dgm:pt>
    <dgm:pt modelId="{A87CB3A9-3B9E-4815-BE4B-AC48B5DE0487}">
      <dgm:prSet phldrT="[Text]"/>
      <dgm:spPr/>
      <dgm:t>
        <a:bodyPr/>
        <a:lstStyle/>
        <a:p>
          <a:r>
            <a:rPr lang="en-US" dirty="0"/>
            <a:t>SOM Entities</a:t>
          </a:r>
        </a:p>
      </dgm:t>
    </dgm:pt>
    <dgm:pt modelId="{7BDFB724-B0C0-466A-A43F-9D3388B3E5FF}" type="parTrans" cxnId="{1D741CBD-F98E-4842-81CE-82B01092ABF5}">
      <dgm:prSet/>
      <dgm:spPr/>
      <dgm:t>
        <a:bodyPr/>
        <a:lstStyle/>
        <a:p>
          <a:endParaRPr lang="en-US"/>
        </a:p>
      </dgm:t>
    </dgm:pt>
    <dgm:pt modelId="{BB10E43B-E40A-4346-BBF2-83A2F8BC5F4D}" type="sibTrans" cxnId="{1D741CBD-F98E-4842-81CE-82B01092ABF5}">
      <dgm:prSet/>
      <dgm:spPr/>
      <dgm:t>
        <a:bodyPr/>
        <a:lstStyle/>
        <a:p>
          <a:endParaRPr lang="en-US"/>
        </a:p>
      </dgm:t>
    </dgm:pt>
    <dgm:pt modelId="{5105D98E-C30D-47A7-9D8D-2A3A52B9C9CF}">
      <dgm:prSet phldrT="[Text]"/>
      <dgm:spPr/>
      <dgm:t>
        <a:bodyPr/>
        <a:lstStyle/>
        <a:p>
          <a:r>
            <a:rPr lang="en-US" b="1" dirty="0"/>
            <a:t>Other</a:t>
          </a:r>
          <a:r>
            <a:rPr lang="en-US" dirty="0"/>
            <a:t> </a:t>
          </a:r>
          <a:r>
            <a:rPr lang="en-US" b="1" dirty="0"/>
            <a:t>Revenue</a:t>
          </a:r>
          <a:r>
            <a:rPr lang="en-US" dirty="0"/>
            <a:t>: Rolling 12</a:t>
          </a:r>
        </a:p>
      </dgm:t>
    </dgm:pt>
    <dgm:pt modelId="{784A2818-B09D-4C2A-9305-35567DBD31C0}" type="parTrans" cxnId="{558EF8AE-FDE5-4628-8A7C-8CBE4AC21D4B}">
      <dgm:prSet/>
      <dgm:spPr/>
      <dgm:t>
        <a:bodyPr/>
        <a:lstStyle/>
        <a:p>
          <a:endParaRPr lang="en-US"/>
        </a:p>
      </dgm:t>
    </dgm:pt>
    <dgm:pt modelId="{CB2CED85-C8EE-45FD-860B-209E614FE67B}" type="sibTrans" cxnId="{558EF8AE-FDE5-4628-8A7C-8CBE4AC21D4B}">
      <dgm:prSet/>
      <dgm:spPr/>
      <dgm:t>
        <a:bodyPr/>
        <a:lstStyle/>
        <a:p>
          <a:endParaRPr lang="en-US"/>
        </a:p>
      </dgm:t>
    </dgm:pt>
    <dgm:pt modelId="{2C5518B7-609F-4327-B479-201FA3CDDC07}">
      <dgm:prSet phldrT="[Text]"/>
      <dgm:spPr/>
      <dgm:t>
        <a:bodyPr/>
        <a:lstStyle/>
        <a:p>
          <a:r>
            <a:rPr lang="en-US" dirty="0">
              <a:solidFill>
                <a:schemeClr val="tx1"/>
              </a:solidFill>
            </a:rPr>
            <a:t>Increase Assumptions:</a:t>
          </a:r>
          <a:br>
            <a:rPr lang="en-US" dirty="0">
              <a:solidFill>
                <a:schemeClr val="tx1"/>
              </a:solidFill>
            </a:rPr>
          </a:br>
          <a:r>
            <a:rPr lang="en-US" dirty="0">
              <a:solidFill>
                <a:schemeClr val="tx1"/>
              </a:solidFill>
            </a:rPr>
            <a:t>- 2% University employees (beginning July 2020) **** DOES NOT apply to Faculty</a:t>
          </a:r>
          <a:br>
            <a:rPr lang="en-US" dirty="0">
              <a:solidFill>
                <a:schemeClr val="tx1"/>
              </a:solidFill>
            </a:rPr>
          </a:br>
          <a:r>
            <a:rPr lang="en-US" dirty="0">
              <a:solidFill>
                <a:schemeClr val="tx1"/>
              </a:solidFill>
            </a:rPr>
            <a:t>- 2% for HCS employees (beginning February 2021)</a:t>
          </a:r>
        </a:p>
      </dgm:t>
    </dgm:pt>
    <dgm:pt modelId="{C5EA4BF3-5AFF-410B-8BBD-71892E5C9E92}" type="parTrans" cxnId="{429F576F-09EC-499C-BEAA-0CB4AD20D32B}">
      <dgm:prSet/>
      <dgm:spPr/>
      <dgm:t>
        <a:bodyPr/>
        <a:lstStyle/>
        <a:p>
          <a:endParaRPr lang="en-US"/>
        </a:p>
      </dgm:t>
    </dgm:pt>
    <dgm:pt modelId="{67FEFBD5-010F-4DEA-9B90-70487C16D36C}" type="sibTrans" cxnId="{429F576F-09EC-499C-BEAA-0CB4AD20D32B}">
      <dgm:prSet/>
      <dgm:spPr/>
      <dgm:t>
        <a:bodyPr/>
        <a:lstStyle/>
        <a:p>
          <a:endParaRPr lang="en-US"/>
        </a:p>
      </dgm:t>
    </dgm:pt>
    <dgm:pt modelId="{80B432CC-1D93-4E06-AA00-D26CF4B93224}">
      <dgm:prSet phldrT="[Text]"/>
      <dgm:spPr/>
      <dgm:t>
        <a:bodyPr/>
        <a:lstStyle/>
        <a:p>
          <a:r>
            <a:rPr lang="en-US" b="1" dirty="0"/>
            <a:t>Non-Staffing</a:t>
          </a:r>
          <a:r>
            <a:rPr lang="en-US" dirty="0"/>
            <a:t>: Even</a:t>
          </a:r>
        </a:p>
      </dgm:t>
    </dgm:pt>
    <dgm:pt modelId="{1F16FC34-05DE-4D8A-94FF-6261376A35F4}" type="parTrans" cxnId="{8478FA0E-BA1B-45D2-871C-991199C8AA09}">
      <dgm:prSet/>
      <dgm:spPr/>
      <dgm:t>
        <a:bodyPr/>
        <a:lstStyle/>
        <a:p>
          <a:endParaRPr lang="en-US"/>
        </a:p>
      </dgm:t>
    </dgm:pt>
    <dgm:pt modelId="{B6CE3CD5-011A-4588-93D7-92E1C2AA06EF}" type="sibTrans" cxnId="{8478FA0E-BA1B-45D2-871C-991199C8AA09}">
      <dgm:prSet/>
      <dgm:spPr/>
      <dgm:t>
        <a:bodyPr/>
        <a:lstStyle/>
        <a:p>
          <a:endParaRPr lang="en-US"/>
        </a:p>
      </dgm:t>
    </dgm:pt>
    <dgm:pt modelId="{91CC4DEA-6326-4FC2-A894-3C5E1E0BEF31}">
      <dgm:prSet phldrT="[Text]"/>
      <dgm:spPr/>
      <dgm:t>
        <a:bodyPr/>
        <a:lstStyle/>
        <a:p>
          <a:r>
            <a:rPr lang="en-US" b="1" dirty="0"/>
            <a:t>Other</a:t>
          </a:r>
          <a:r>
            <a:rPr lang="en-US" dirty="0"/>
            <a:t> </a:t>
          </a:r>
          <a:r>
            <a:rPr lang="en-US" b="1" dirty="0"/>
            <a:t>Revenue</a:t>
          </a:r>
          <a:r>
            <a:rPr lang="en-US" dirty="0"/>
            <a:t>: Even</a:t>
          </a:r>
        </a:p>
      </dgm:t>
    </dgm:pt>
    <dgm:pt modelId="{63245941-F770-4B2A-B895-3E55AAA622A0}" type="parTrans" cxnId="{51B6C42E-88CB-4995-8AB9-58EE94E2AB4B}">
      <dgm:prSet/>
      <dgm:spPr/>
      <dgm:t>
        <a:bodyPr/>
        <a:lstStyle/>
        <a:p>
          <a:endParaRPr lang="en-US"/>
        </a:p>
      </dgm:t>
    </dgm:pt>
    <dgm:pt modelId="{C978FCFE-3A7C-47B7-99DF-048985013A05}" type="sibTrans" cxnId="{51B6C42E-88CB-4995-8AB9-58EE94E2AB4B}">
      <dgm:prSet/>
      <dgm:spPr/>
      <dgm:t>
        <a:bodyPr/>
        <a:lstStyle/>
        <a:p>
          <a:endParaRPr lang="en-US"/>
        </a:p>
      </dgm:t>
    </dgm:pt>
    <dgm:pt modelId="{45C3F917-B541-48E9-8637-32A6254539A3}">
      <dgm:prSet phldrT="[Text]"/>
      <dgm:spPr/>
      <dgm:t>
        <a:bodyPr/>
        <a:lstStyle/>
        <a:p>
          <a:r>
            <a:rPr lang="en-US" dirty="0"/>
            <a:t>FY20 Projection: Rolling 12</a:t>
          </a:r>
        </a:p>
      </dgm:t>
    </dgm:pt>
    <dgm:pt modelId="{D6DDCD7B-1457-401E-8187-75BB8478385D}" type="parTrans" cxnId="{4D018FC2-D681-4923-A319-1272FA344E61}">
      <dgm:prSet/>
      <dgm:spPr/>
      <dgm:t>
        <a:bodyPr/>
        <a:lstStyle/>
        <a:p>
          <a:endParaRPr lang="en-US"/>
        </a:p>
      </dgm:t>
    </dgm:pt>
    <dgm:pt modelId="{EC3016E9-A07A-404F-B826-F80821EFDDE9}" type="sibTrans" cxnId="{4D018FC2-D681-4923-A319-1272FA344E61}">
      <dgm:prSet/>
      <dgm:spPr/>
      <dgm:t>
        <a:bodyPr/>
        <a:lstStyle/>
        <a:p>
          <a:endParaRPr lang="en-US"/>
        </a:p>
      </dgm:t>
    </dgm:pt>
    <dgm:pt modelId="{23DB4FAF-F8A0-4B00-9E41-E09C4023A9EE}">
      <dgm:prSet phldrT="[Text]"/>
      <dgm:spPr/>
      <dgm:t>
        <a:bodyPr/>
        <a:lstStyle/>
        <a:p>
          <a:r>
            <a:rPr lang="en-US" dirty="0"/>
            <a:t>FY21 Budget: Based on FY18 Practice Plan charge spread</a:t>
          </a:r>
        </a:p>
      </dgm:t>
    </dgm:pt>
    <dgm:pt modelId="{5BE4F860-3806-44A7-BB7C-18C18AA9F6D8}" type="parTrans" cxnId="{7BB27E06-DC89-4D02-AD9F-605E17A5912A}">
      <dgm:prSet/>
      <dgm:spPr/>
      <dgm:t>
        <a:bodyPr/>
        <a:lstStyle/>
        <a:p>
          <a:endParaRPr lang="en-US"/>
        </a:p>
      </dgm:t>
    </dgm:pt>
    <dgm:pt modelId="{384EA002-92A7-4CDA-81F3-4EF3A2A9840A}" type="sibTrans" cxnId="{7BB27E06-DC89-4D02-AD9F-605E17A5912A}">
      <dgm:prSet/>
      <dgm:spPr/>
      <dgm:t>
        <a:bodyPr/>
        <a:lstStyle/>
        <a:p>
          <a:endParaRPr lang="en-US"/>
        </a:p>
      </dgm:t>
    </dgm:pt>
    <dgm:pt modelId="{55A605CC-03E8-4A1D-951C-3814CB47CD23}">
      <dgm:prSet phldrT="[Text]"/>
      <dgm:spPr/>
      <dgm:t>
        <a:bodyPr/>
        <a:lstStyle/>
        <a:p>
          <a:r>
            <a:rPr lang="en-US" b="1" dirty="0"/>
            <a:t>Benefits</a:t>
          </a:r>
          <a:r>
            <a:rPr lang="en-US" dirty="0"/>
            <a:t>: </a:t>
          </a:r>
          <a:r>
            <a:rPr lang="en-US" dirty="0">
              <a:solidFill>
                <a:schemeClr val="tx1"/>
              </a:solidFill>
            </a:rPr>
            <a:t>Practice Plan benefit spread</a:t>
          </a:r>
          <a:endParaRPr lang="en-US" b="1" dirty="0">
            <a:solidFill>
              <a:schemeClr val="tx1"/>
            </a:solidFill>
          </a:endParaRPr>
        </a:p>
      </dgm:t>
    </dgm:pt>
    <dgm:pt modelId="{15F6827A-02DC-41C7-9CF2-2E20D63A9CDD}" type="parTrans" cxnId="{06083494-12BF-4BF2-8D12-74FA250F196B}">
      <dgm:prSet/>
      <dgm:spPr/>
      <dgm:t>
        <a:bodyPr/>
        <a:lstStyle/>
        <a:p>
          <a:endParaRPr lang="en-US"/>
        </a:p>
      </dgm:t>
    </dgm:pt>
    <dgm:pt modelId="{2DA96E11-D4A5-4ACD-ADDA-956566DCBAF0}" type="sibTrans" cxnId="{06083494-12BF-4BF2-8D12-74FA250F196B}">
      <dgm:prSet/>
      <dgm:spPr/>
      <dgm:t>
        <a:bodyPr/>
        <a:lstStyle/>
        <a:p>
          <a:endParaRPr lang="en-US"/>
        </a:p>
      </dgm:t>
    </dgm:pt>
    <dgm:pt modelId="{71C6D8CC-9DC3-483E-B29B-8535B442FEB0}" type="pres">
      <dgm:prSet presAssocID="{09F05FBF-77DE-4B2D-BB95-3596C3F2B56F}" presName="linear" presStyleCnt="0">
        <dgm:presLayoutVars>
          <dgm:dir/>
          <dgm:animLvl val="lvl"/>
          <dgm:resizeHandles val="exact"/>
        </dgm:presLayoutVars>
      </dgm:prSet>
      <dgm:spPr/>
    </dgm:pt>
    <dgm:pt modelId="{91406EE1-7BBE-46CA-8594-56DBBBB86509}" type="pres">
      <dgm:prSet presAssocID="{41DCE730-A9D1-4233-B5C0-FBA1B4633695}" presName="parentLin" presStyleCnt="0"/>
      <dgm:spPr/>
    </dgm:pt>
    <dgm:pt modelId="{EC831B11-008C-493E-B9F1-35CD56B4A88B}" type="pres">
      <dgm:prSet presAssocID="{41DCE730-A9D1-4233-B5C0-FBA1B4633695}" presName="parentLeftMargin" presStyleLbl="node1" presStyleIdx="0" presStyleCnt="3"/>
      <dgm:spPr/>
    </dgm:pt>
    <dgm:pt modelId="{D602D1AA-066F-407D-A2BE-1A20EF1601B2}" type="pres">
      <dgm:prSet presAssocID="{41DCE730-A9D1-4233-B5C0-FBA1B4633695}" presName="parentText" presStyleLbl="node1" presStyleIdx="0" presStyleCnt="3">
        <dgm:presLayoutVars>
          <dgm:chMax val="0"/>
          <dgm:bulletEnabled val="1"/>
        </dgm:presLayoutVars>
      </dgm:prSet>
      <dgm:spPr/>
    </dgm:pt>
    <dgm:pt modelId="{B09BB88A-9B1F-4788-8D5C-4C3AA2E35B96}" type="pres">
      <dgm:prSet presAssocID="{41DCE730-A9D1-4233-B5C0-FBA1B4633695}" presName="negativeSpace" presStyleCnt="0"/>
      <dgm:spPr/>
    </dgm:pt>
    <dgm:pt modelId="{9959607B-76BA-4DCF-917B-E2E4D40CDFC4}" type="pres">
      <dgm:prSet presAssocID="{41DCE730-A9D1-4233-B5C0-FBA1B4633695}" presName="childText" presStyleLbl="conFgAcc1" presStyleIdx="0" presStyleCnt="3">
        <dgm:presLayoutVars>
          <dgm:bulletEnabled val="1"/>
        </dgm:presLayoutVars>
      </dgm:prSet>
      <dgm:spPr/>
    </dgm:pt>
    <dgm:pt modelId="{8F847E65-FCA4-4CFC-8754-E7E0E2D1B6EC}" type="pres">
      <dgm:prSet presAssocID="{B0BE65B2-32FA-4B65-B17A-CF60F93FC2B8}" presName="spaceBetweenRectangles" presStyleCnt="0"/>
      <dgm:spPr/>
    </dgm:pt>
    <dgm:pt modelId="{40A2A5E9-3251-4606-AE04-9C5A057D1A61}" type="pres">
      <dgm:prSet presAssocID="{75C9FCFC-53A9-4DA6-BB62-3A72F948F1D7}" presName="parentLin" presStyleCnt="0"/>
      <dgm:spPr/>
    </dgm:pt>
    <dgm:pt modelId="{62352DB7-76B7-4557-A2C2-9953E9B793F7}" type="pres">
      <dgm:prSet presAssocID="{75C9FCFC-53A9-4DA6-BB62-3A72F948F1D7}" presName="parentLeftMargin" presStyleLbl="node1" presStyleIdx="0" presStyleCnt="3"/>
      <dgm:spPr/>
    </dgm:pt>
    <dgm:pt modelId="{BA4F0363-273E-4B58-AF0E-57FB844F1672}" type="pres">
      <dgm:prSet presAssocID="{75C9FCFC-53A9-4DA6-BB62-3A72F948F1D7}" presName="parentText" presStyleLbl="node1" presStyleIdx="1" presStyleCnt="3">
        <dgm:presLayoutVars>
          <dgm:chMax val="0"/>
          <dgm:bulletEnabled val="1"/>
        </dgm:presLayoutVars>
      </dgm:prSet>
      <dgm:spPr/>
    </dgm:pt>
    <dgm:pt modelId="{6C0AAF55-244B-4857-9CA3-6CC8E2E793EA}" type="pres">
      <dgm:prSet presAssocID="{75C9FCFC-53A9-4DA6-BB62-3A72F948F1D7}" presName="negativeSpace" presStyleCnt="0"/>
      <dgm:spPr/>
    </dgm:pt>
    <dgm:pt modelId="{36B6F0F7-4A01-43C6-8876-D51BA0318D2C}" type="pres">
      <dgm:prSet presAssocID="{75C9FCFC-53A9-4DA6-BB62-3A72F948F1D7}" presName="childText" presStyleLbl="conFgAcc1" presStyleIdx="1" presStyleCnt="3">
        <dgm:presLayoutVars>
          <dgm:bulletEnabled val="1"/>
        </dgm:presLayoutVars>
      </dgm:prSet>
      <dgm:spPr/>
    </dgm:pt>
    <dgm:pt modelId="{BEF99DA2-EEBB-4332-BB0C-52AB2594B6DB}" type="pres">
      <dgm:prSet presAssocID="{E2524C78-2A9E-4657-BF60-A9EF11CFACA3}" presName="spaceBetweenRectangles" presStyleCnt="0"/>
      <dgm:spPr/>
    </dgm:pt>
    <dgm:pt modelId="{3E741FFA-BBF0-41AF-953D-34833118A0ED}" type="pres">
      <dgm:prSet presAssocID="{A87CB3A9-3B9E-4815-BE4B-AC48B5DE0487}" presName="parentLin" presStyleCnt="0"/>
      <dgm:spPr/>
    </dgm:pt>
    <dgm:pt modelId="{16B79F0F-5DEC-4663-9D49-58A2F32DDB85}" type="pres">
      <dgm:prSet presAssocID="{A87CB3A9-3B9E-4815-BE4B-AC48B5DE0487}" presName="parentLeftMargin" presStyleLbl="node1" presStyleIdx="1" presStyleCnt="3"/>
      <dgm:spPr/>
    </dgm:pt>
    <dgm:pt modelId="{3A247620-FB05-4774-9C9E-ED943CE858C4}" type="pres">
      <dgm:prSet presAssocID="{A87CB3A9-3B9E-4815-BE4B-AC48B5DE0487}" presName="parentText" presStyleLbl="node1" presStyleIdx="2" presStyleCnt="3">
        <dgm:presLayoutVars>
          <dgm:chMax val="0"/>
          <dgm:bulletEnabled val="1"/>
        </dgm:presLayoutVars>
      </dgm:prSet>
      <dgm:spPr/>
    </dgm:pt>
    <dgm:pt modelId="{61B566B5-5C76-4DD8-93A8-0F4A467E8BE2}" type="pres">
      <dgm:prSet presAssocID="{A87CB3A9-3B9E-4815-BE4B-AC48B5DE0487}" presName="negativeSpace" presStyleCnt="0"/>
      <dgm:spPr/>
    </dgm:pt>
    <dgm:pt modelId="{76A9E8A1-0C69-4838-BE81-0641F4B1604F}" type="pres">
      <dgm:prSet presAssocID="{A87CB3A9-3B9E-4815-BE4B-AC48B5DE0487}" presName="childText" presStyleLbl="conFgAcc1" presStyleIdx="2" presStyleCnt="3">
        <dgm:presLayoutVars>
          <dgm:bulletEnabled val="1"/>
        </dgm:presLayoutVars>
      </dgm:prSet>
      <dgm:spPr/>
    </dgm:pt>
  </dgm:ptLst>
  <dgm:cxnLst>
    <dgm:cxn modelId="{F58D4103-2E98-4B07-8507-1424F215824C}" type="presOf" srcId="{45C3F917-B541-48E9-8637-32A6254539A3}" destId="{36B6F0F7-4A01-43C6-8876-D51BA0318D2C}" srcOrd="0" destOrd="1" presId="urn:microsoft.com/office/officeart/2005/8/layout/list1"/>
    <dgm:cxn modelId="{7BB27E06-DC89-4D02-AD9F-605E17A5912A}" srcId="{0BB8E051-BDBE-4311-91BA-804D30D7D2C7}" destId="{23DB4FAF-F8A0-4B00-9E41-E09C4023A9EE}" srcOrd="1" destOrd="0" parTransId="{5BE4F860-3806-44A7-BB7C-18C18AA9F6D8}" sibTransId="{384EA002-92A7-4CDA-81F3-4EF3A2A9840A}"/>
    <dgm:cxn modelId="{8478FA0E-BA1B-45D2-871C-991199C8AA09}" srcId="{41DCE730-A9D1-4233-B5C0-FBA1B4633695}" destId="{80B432CC-1D93-4E06-AA00-D26CF4B93224}" srcOrd="2" destOrd="0" parTransId="{1F16FC34-05DE-4D8A-94FF-6261376A35F4}" sibTransId="{B6CE3CD5-011A-4588-93D7-92E1C2AA06EF}"/>
    <dgm:cxn modelId="{7B3F3828-E52E-471A-9BEB-BB8D99286874}" type="presOf" srcId="{5105D98E-C30D-47A7-9D8D-2A3A52B9C9CF}" destId="{76A9E8A1-0C69-4838-BE81-0641F4B1604F}" srcOrd="0" destOrd="0" presId="urn:microsoft.com/office/officeart/2005/8/layout/list1"/>
    <dgm:cxn modelId="{BA56B82E-6A89-4B3D-9CB9-8D173E3413FD}" srcId="{09F05FBF-77DE-4B2D-BB95-3596C3F2B56F}" destId="{75C9FCFC-53A9-4DA6-BB62-3A72F948F1D7}" srcOrd="1" destOrd="0" parTransId="{40ED7B45-7689-4AC6-B9CF-98B72A7C050C}" sibTransId="{E2524C78-2A9E-4657-BF60-A9EF11CFACA3}"/>
    <dgm:cxn modelId="{51B6C42E-88CB-4995-8AB9-58EE94E2AB4B}" srcId="{75C9FCFC-53A9-4DA6-BB62-3A72F948F1D7}" destId="{91CC4DEA-6326-4FC2-A894-3C5E1E0BEF31}" srcOrd="1" destOrd="0" parTransId="{63245941-F770-4B2A-B895-3E55AAA622A0}" sibTransId="{C978FCFE-3A7C-47B7-99DF-048985013A05}"/>
    <dgm:cxn modelId="{1731B334-BA6F-4902-9918-6B5898047621}" type="presOf" srcId="{75C9FCFC-53A9-4DA6-BB62-3A72F948F1D7}" destId="{62352DB7-76B7-4557-A2C2-9953E9B793F7}" srcOrd="0" destOrd="0" presId="urn:microsoft.com/office/officeart/2005/8/layout/list1"/>
    <dgm:cxn modelId="{9AF02E3B-8831-4C50-A8D0-B463C6688EB8}" type="presOf" srcId="{84B96CAD-90EC-4257-AAAA-FF6C44B94DA2}" destId="{9959607B-76BA-4DCF-917B-E2E4D40CDFC4}" srcOrd="0" destOrd="0" presId="urn:microsoft.com/office/officeart/2005/8/layout/list1"/>
    <dgm:cxn modelId="{2901A349-17BB-4FBE-90FF-04F7FABE8978}" type="presOf" srcId="{A87CB3A9-3B9E-4815-BE4B-AC48B5DE0487}" destId="{16B79F0F-5DEC-4663-9D49-58A2F32DDB85}" srcOrd="0" destOrd="0" presId="urn:microsoft.com/office/officeart/2005/8/layout/list1"/>
    <dgm:cxn modelId="{E842844D-B56E-412A-BA5F-189CD32F2EE0}" srcId="{09F05FBF-77DE-4B2D-BB95-3596C3F2B56F}" destId="{41DCE730-A9D1-4233-B5C0-FBA1B4633695}" srcOrd="0" destOrd="0" parTransId="{068123B2-09EB-47D7-9D18-B8B94CC9740F}" sibTransId="{B0BE65B2-32FA-4B65-B17A-CF60F93FC2B8}"/>
    <dgm:cxn modelId="{429F576F-09EC-499C-BEAA-0CB4AD20D32B}" srcId="{84B96CAD-90EC-4257-AAAA-FF6C44B94DA2}" destId="{2C5518B7-609F-4327-B479-201FA3CDDC07}" srcOrd="0" destOrd="0" parTransId="{C5EA4BF3-5AFF-410B-8BBD-71892E5C9E92}" sibTransId="{67FEFBD5-010F-4DEA-9B90-70487C16D36C}"/>
    <dgm:cxn modelId="{255FD27B-4975-4ADC-82ED-977390403E72}" type="presOf" srcId="{75C9FCFC-53A9-4DA6-BB62-3A72F948F1D7}" destId="{BA4F0363-273E-4B58-AF0E-57FB844F1672}" srcOrd="1" destOrd="0" presId="urn:microsoft.com/office/officeart/2005/8/layout/list1"/>
    <dgm:cxn modelId="{9E5E967D-7BAF-4094-888A-C16340793BA0}" type="presOf" srcId="{0BB8E051-BDBE-4311-91BA-804D30D7D2C7}" destId="{36B6F0F7-4A01-43C6-8876-D51BA0318D2C}" srcOrd="0" destOrd="0" presId="urn:microsoft.com/office/officeart/2005/8/layout/list1"/>
    <dgm:cxn modelId="{7FF16B85-E7C9-43E0-A9AE-202326C68EC7}" type="presOf" srcId="{09F05FBF-77DE-4B2D-BB95-3596C3F2B56F}" destId="{71C6D8CC-9DC3-483E-B29B-8535B442FEB0}" srcOrd="0" destOrd="0" presId="urn:microsoft.com/office/officeart/2005/8/layout/list1"/>
    <dgm:cxn modelId="{F9AE838E-8B7B-4449-9D11-F5768F2A21B9}" type="presOf" srcId="{23DB4FAF-F8A0-4B00-9E41-E09C4023A9EE}" destId="{36B6F0F7-4A01-43C6-8876-D51BA0318D2C}" srcOrd="0" destOrd="2" presId="urn:microsoft.com/office/officeart/2005/8/layout/list1"/>
    <dgm:cxn modelId="{06083494-12BF-4BF2-8D12-74FA250F196B}" srcId="{41DCE730-A9D1-4233-B5C0-FBA1B4633695}" destId="{55A605CC-03E8-4A1D-951C-3814CB47CD23}" srcOrd="1" destOrd="0" parTransId="{15F6827A-02DC-41C7-9CF2-2E20D63A9CDD}" sibTransId="{2DA96E11-D4A5-4ACD-ADDA-956566DCBAF0}"/>
    <dgm:cxn modelId="{BCBBA195-682F-4701-8261-D31512557100}" type="presOf" srcId="{41DCE730-A9D1-4233-B5C0-FBA1B4633695}" destId="{D602D1AA-066F-407D-A2BE-1A20EF1601B2}" srcOrd="1" destOrd="0" presId="urn:microsoft.com/office/officeart/2005/8/layout/list1"/>
    <dgm:cxn modelId="{558EF8AE-FDE5-4628-8A7C-8CBE4AC21D4B}" srcId="{A87CB3A9-3B9E-4815-BE4B-AC48B5DE0487}" destId="{5105D98E-C30D-47A7-9D8D-2A3A52B9C9CF}" srcOrd="0" destOrd="0" parTransId="{784A2818-B09D-4C2A-9305-35567DBD31C0}" sibTransId="{CB2CED85-C8EE-45FD-860B-209E614FE67B}"/>
    <dgm:cxn modelId="{6F7EFAB0-F1A3-4D51-9D41-5AA9390A3763}" type="presOf" srcId="{A87CB3A9-3B9E-4815-BE4B-AC48B5DE0487}" destId="{3A247620-FB05-4774-9C9E-ED943CE858C4}" srcOrd="1" destOrd="0" presId="urn:microsoft.com/office/officeart/2005/8/layout/list1"/>
    <dgm:cxn modelId="{F470BDB3-315A-40F8-BE8C-567F8F72B1AA}" type="presOf" srcId="{55A605CC-03E8-4A1D-951C-3814CB47CD23}" destId="{9959607B-76BA-4DCF-917B-E2E4D40CDFC4}" srcOrd="0" destOrd="2" presId="urn:microsoft.com/office/officeart/2005/8/layout/list1"/>
    <dgm:cxn modelId="{1D741CBD-F98E-4842-81CE-82B01092ABF5}" srcId="{09F05FBF-77DE-4B2D-BB95-3596C3F2B56F}" destId="{A87CB3A9-3B9E-4815-BE4B-AC48B5DE0487}" srcOrd="2" destOrd="0" parTransId="{7BDFB724-B0C0-466A-A43F-9D3388B3E5FF}" sibTransId="{BB10E43B-E40A-4346-BBF2-83A2F8BC5F4D}"/>
    <dgm:cxn modelId="{4D018FC2-D681-4923-A319-1272FA344E61}" srcId="{0BB8E051-BDBE-4311-91BA-804D30D7D2C7}" destId="{45C3F917-B541-48E9-8637-32A6254539A3}" srcOrd="0" destOrd="0" parTransId="{D6DDCD7B-1457-401E-8187-75BB8478385D}" sibTransId="{EC3016E9-A07A-404F-B826-F80821EFDDE9}"/>
    <dgm:cxn modelId="{A3DA0DC7-575A-4494-AF3A-9426ADDF9755}" type="presOf" srcId="{2C5518B7-609F-4327-B479-201FA3CDDC07}" destId="{9959607B-76BA-4DCF-917B-E2E4D40CDFC4}" srcOrd="0" destOrd="1" presId="urn:microsoft.com/office/officeart/2005/8/layout/list1"/>
    <dgm:cxn modelId="{6658D3E6-D40D-40B3-AB85-E95C8C102912}" type="presOf" srcId="{91CC4DEA-6326-4FC2-A894-3C5E1E0BEF31}" destId="{36B6F0F7-4A01-43C6-8876-D51BA0318D2C}" srcOrd="0" destOrd="3" presId="urn:microsoft.com/office/officeart/2005/8/layout/list1"/>
    <dgm:cxn modelId="{8BE62DE9-7129-4CDA-AD23-9F6E72244AC2}" type="presOf" srcId="{41DCE730-A9D1-4233-B5C0-FBA1B4633695}" destId="{EC831B11-008C-493E-B9F1-35CD56B4A88B}" srcOrd="0" destOrd="0" presId="urn:microsoft.com/office/officeart/2005/8/layout/list1"/>
    <dgm:cxn modelId="{3112D7F0-25E0-42BB-875C-7926178E587A}" type="presOf" srcId="{80B432CC-1D93-4E06-AA00-D26CF4B93224}" destId="{9959607B-76BA-4DCF-917B-E2E4D40CDFC4}" srcOrd="0" destOrd="3" presId="urn:microsoft.com/office/officeart/2005/8/layout/list1"/>
    <dgm:cxn modelId="{847004F6-EC84-453B-961E-7FECD8B9CF71}" srcId="{75C9FCFC-53A9-4DA6-BB62-3A72F948F1D7}" destId="{0BB8E051-BDBE-4311-91BA-804D30D7D2C7}" srcOrd="0" destOrd="0" parTransId="{E8EB3190-EF27-486C-8AB8-DD662FB6E523}" sibTransId="{607B3BD8-5274-4B56-8928-132443830198}"/>
    <dgm:cxn modelId="{4B0FAAFD-5111-474E-9294-07EBF68C3F0F}" srcId="{41DCE730-A9D1-4233-B5C0-FBA1B4633695}" destId="{84B96CAD-90EC-4257-AAAA-FF6C44B94DA2}" srcOrd="0" destOrd="0" parTransId="{29258D74-E9C5-40BD-B3FF-ABCADFADA24D}" sibTransId="{6F8354FC-7211-429A-B96D-973DF1AABD87}"/>
    <dgm:cxn modelId="{1E365709-C5CB-4F4C-872A-1561B92B92E5}" type="presParOf" srcId="{71C6D8CC-9DC3-483E-B29B-8535B442FEB0}" destId="{91406EE1-7BBE-46CA-8594-56DBBBB86509}" srcOrd="0" destOrd="0" presId="urn:microsoft.com/office/officeart/2005/8/layout/list1"/>
    <dgm:cxn modelId="{27DBB280-F12D-471E-8130-D33FB0E27832}" type="presParOf" srcId="{91406EE1-7BBE-46CA-8594-56DBBBB86509}" destId="{EC831B11-008C-493E-B9F1-35CD56B4A88B}" srcOrd="0" destOrd="0" presId="urn:microsoft.com/office/officeart/2005/8/layout/list1"/>
    <dgm:cxn modelId="{56CA0962-44A9-45EE-BB6A-A0EF4DEA5E9B}" type="presParOf" srcId="{91406EE1-7BBE-46CA-8594-56DBBBB86509}" destId="{D602D1AA-066F-407D-A2BE-1A20EF1601B2}" srcOrd="1" destOrd="0" presId="urn:microsoft.com/office/officeart/2005/8/layout/list1"/>
    <dgm:cxn modelId="{5B5E3048-C130-4D3F-A90E-7844D5EDF533}" type="presParOf" srcId="{71C6D8CC-9DC3-483E-B29B-8535B442FEB0}" destId="{B09BB88A-9B1F-4788-8D5C-4C3AA2E35B96}" srcOrd="1" destOrd="0" presId="urn:microsoft.com/office/officeart/2005/8/layout/list1"/>
    <dgm:cxn modelId="{4324773A-40B5-43FA-B8B0-5D1BF0565B73}" type="presParOf" srcId="{71C6D8CC-9DC3-483E-B29B-8535B442FEB0}" destId="{9959607B-76BA-4DCF-917B-E2E4D40CDFC4}" srcOrd="2" destOrd="0" presId="urn:microsoft.com/office/officeart/2005/8/layout/list1"/>
    <dgm:cxn modelId="{CFEC215E-239C-44CF-94EC-F8F5B0FA59B4}" type="presParOf" srcId="{71C6D8CC-9DC3-483E-B29B-8535B442FEB0}" destId="{8F847E65-FCA4-4CFC-8754-E7E0E2D1B6EC}" srcOrd="3" destOrd="0" presId="urn:microsoft.com/office/officeart/2005/8/layout/list1"/>
    <dgm:cxn modelId="{9E1D31B6-109F-4B7F-95EC-47DA8013D2E3}" type="presParOf" srcId="{71C6D8CC-9DC3-483E-B29B-8535B442FEB0}" destId="{40A2A5E9-3251-4606-AE04-9C5A057D1A61}" srcOrd="4" destOrd="0" presId="urn:microsoft.com/office/officeart/2005/8/layout/list1"/>
    <dgm:cxn modelId="{1A03DF5A-EA5A-4FDB-BA64-D7281A810F9F}" type="presParOf" srcId="{40A2A5E9-3251-4606-AE04-9C5A057D1A61}" destId="{62352DB7-76B7-4557-A2C2-9953E9B793F7}" srcOrd="0" destOrd="0" presId="urn:microsoft.com/office/officeart/2005/8/layout/list1"/>
    <dgm:cxn modelId="{959B34FD-68F3-4D0F-AC4E-9D82843AA279}" type="presParOf" srcId="{40A2A5E9-3251-4606-AE04-9C5A057D1A61}" destId="{BA4F0363-273E-4B58-AF0E-57FB844F1672}" srcOrd="1" destOrd="0" presId="urn:microsoft.com/office/officeart/2005/8/layout/list1"/>
    <dgm:cxn modelId="{71759089-A419-4A4F-B852-17C4E28D8C4B}" type="presParOf" srcId="{71C6D8CC-9DC3-483E-B29B-8535B442FEB0}" destId="{6C0AAF55-244B-4857-9CA3-6CC8E2E793EA}" srcOrd="5" destOrd="0" presId="urn:microsoft.com/office/officeart/2005/8/layout/list1"/>
    <dgm:cxn modelId="{DFB85DC9-0382-4C82-9017-7E298E2F0934}" type="presParOf" srcId="{71C6D8CC-9DC3-483E-B29B-8535B442FEB0}" destId="{36B6F0F7-4A01-43C6-8876-D51BA0318D2C}" srcOrd="6" destOrd="0" presId="urn:microsoft.com/office/officeart/2005/8/layout/list1"/>
    <dgm:cxn modelId="{3E10A130-FB63-4A83-8379-B31D21D98366}" type="presParOf" srcId="{71C6D8CC-9DC3-483E-B29B-8535B442FEB0}" destId="{BEF99DA2-EEBB-4332-BB0C-52AB2594B6DB}" srcOrd="7" destOrd="0" presId="urn:microsoft.com/office/officeart/2005/8/layout/list1"/>
    <dgm:cxn modelId="{B541ED2F-B9A6-4076-9F00-3A9293F9DF97}" type="presParOf" srcId="{71C6D8CC-9DC3-483E-B29B-8535B442FEB0}" destId="{3E741FFA-BBF0-41AF-953D-34833118A0ED}" srcOrd="8" destOrd="0" presId="urn:microsoft.com/office/officeart/2005/8/layout/list1"/>
    <dgm:cxn modelId="{CEA8F5A8-BF95-4A9C-BD59-7E0F017B25C8}" type="presParOf" srcId="{3E741FFA-BBF0-41AF-953D-34833118A0ED}" destId="{16B79F0F-5DEC-4663-9D49-58A2F32DDB85}" srcOrd="0" destOrd="0" presId="urn:microsoft.com/office/officeart/2005/8/layout/list1"/>
    <dgm:cxn modelId="{F69642E7-1DFC-42A6-B844-1C94B351DE5B}" type="presParOf" srcId="{3E741FFA-BBF0-41AF-953D-34833118A0ED}" destId="{3A247620-FB05-4774-9C9E-ED943CE858C4}" srcOrd="1" destOrd="0" presId="urn:microsoft.com/office/officeart/2005/8/layout/list1"/>
    <dgm:cxn modelId="{B0B35C79-D287-4BA8-B11B-820CA253401F}" type="presParOf" srcId="{71C6D8CC-9DC3-483E-B29B-8535B442FEB0}" destId="{61B566B5-5C76-4DD8-93A8-0F4A467E8BE2}" srcOrd="9" destOrd="0" presId="urn:microsoft.com/office/officeart/2005/8/layout/list1"/>
    <dgm:cxn modelId="{7BAA6138-B823-4B12-981E-62F614A93020}" type="presParOf" srcId="{71C6D8CC-9DC3-483E-B29B-8535B442FEB0}" destId="{76A9E8A1-0C69-4838-BE81-0641F4B1604F}"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7020F2-BD73-40DC-9A12-9AB4436397BF}" type="doc">
      <dgm:prSet loTypeId="urn:microsoft.com/office/officeart/2008/layout/VerticalCurvedList" loCatId="list" qsTypeId="urn:microsoft.com/office/officeart/2005/8/quickstyle/simple1" qsCatId="simple" csTypeId="urn:microsoft.com/office/officeart/2005/8/colors/colorful2" csCatId="colorful"/>
      <dgm:spPr/>
      <dgm:t>
        <a:bodyPr/>
        <a:lstStyle/>
        <a:p>
          <a:endParaRPr lang="en-US"/>
        </a:p>
      </dgm:t>
    </dgm:pt>
    <dgm:pt modelId="{1AB1113F-D919-4CEF-8716-F910C5A97CF3}">
      <dgm:prSet/>
      <dgm:spPr/>
      <dgm:t>
        <a:bodyPr/>
        <a:lstStyle/>
        <a:p>
          <a:r>
            <a:rPr lang="en-US"/>
            <a:t>50 Providers per workbook vs. 100</a:t>
          </a:r>
        </a:p>
      </dgm:t>
    </dgm:pt>
    <dgm:pt modelId="{89BCA32C-B128-44E0-8D8E-3A38A5A70CFC}" type="parTrans" cxnId="{94A6BD24-3F73-479F-9A7F-F8C4B179F1BC}">
      <dgm:prSet/>
      <dgm:spPr/>
      <dgm:t>
        <a:bodyPr/>
        <a:lstStyle/>
        <a:p>
          <a:endParaRPr lang="en-US"/>
        </a:p>
      </dgm:t>
    </dgm:pt>
    <dgm:pt modelId="{4752D088-B7BA-475F-815C-9D47FAF41753}" type="sibTrans" cxnId="{94A6BD24-3F73-479F-9A7F-F8C4B179F1BC}">
      <dgm:prSet/>
      <dgm:spPr/>
      <dgm:t>
        <a:bodyPr/>
        <a:lstStyle/>
        <a:p>
          <a:endParaRPr lang="en-US"/>
        </a:p>
      </dgm:t>
    </dgm:pt>
    <dgm:pt modelId="{86F4CC1F-EB5D-461E-854F-664CD368E9F6}">
      <dgm:prSet/>
      <dgm:spPr/>
      <dgm:t>
        <a:bodyPr/>
        <a:lstStyle/>
        <a:p>
          <a:r>
            <a:rPr lang="en-US"/>
            <a:t>More job code options if needed</a:t>
          </a:r>
        </a:p>
      </dgm:t>
    </dgm:pt>
    <dgm:pt modelId="{176D8C70-606F-462D-AF36-90DA0311A284}" type="parTrans" cxnId="{33D2F5C9-8D1C-4B11-878F-49F5DDD392CA}">
      <dgm:prSet/>
      <dgm:spPr/>
      <dgm:t>
        <a:bodyPr/>
        <a:lstStyle/>
        <a:p>
          <a:endParaRPr lang="en-US"/>
        </a:p>
      </dgm:t>
    </dgm:pt>
    <dgm:pt modelId="{4DA8D989-DEBA-43CB-AEAA-B3A3D480BECC}" type="sibTrans" cxnId="{33D2F5C9-8D1C-4B11-878F-49F5DDD392CA}">
      <dgm:prSet/>
      <dgm:spPr/>
      <dgm:t>
        <a:bodyPr/>
        <a:lstStyle/>
        <a:p>
          <a:endParaRPr lang="en-US"/>
        </a:p>
      </dgm:t>
    </dgm:pt>
    <dgm:pt modelId="{38B20F79-960F-4D93-8541-FE15E21A4B8C}">
      <dgm:prSet/>
      <dgm:spPr/>
      <dgm:t>
        <a:bodyPr/>
        <a:lstStyle/>
        <a:p>
          <a:r>
            <a:rPr lang="en-US"/>
            <a:t>FRB will be loaded more frequently</a:t>
          </a:r>
        </a:p>
      </dgm:t>
    </dgm:pt>
    <dgm:pt modelId="{C38C2ADB-D27F-43A1-BDCE-4DB6A4559101}" type="parTrans" cxnId="{D7E45256-F395-4FE5-940A-0FA8C0C9604E}">
      <dgm:prSet/>
      <dgm:spPr/>
      <dgm:t>
        <a:bodyPr/>
        <a:lstStyle/>
        <a:p>
          <a:endParaRPr lang="en-US"/>
        </a:p>
      </dgm:t>
    </dgm:pt>
    <dgm:pt modelId="{7C47CE5B-8499-4E41-8B76-3DB7B215ACD3}" type="sibTrans" cxnId="{D7E45256-F395-4FE5-940A-0FA8C0C9604E}">
      <dgm:prSet/>
      <dgm:spPr/>
      <dgm:t>
        <a:bodyPr/>
        <a:lstStyle/>
        <a:p>
          <a:endParaRPr lang="en-US"/>
        </a:p>
      </dgm:t>
    </dgm:pt>
    <dgm:pt modelId="{00CA81F6-E01A-411A-8B0C-E126303BD6A7}">
      <dgm:prSet/>
      <dgm:spPr/>
      <dgm:t>
        <a:bodyPr/>
        <a:lstStyle/>
        <a:p>
          <a:r>
            <a:rPr lang="en-US"/>
            <a:t>One role for access (OB – Manager)</a:t>
          </a:r>
        </a:p>
      </dgm:t>
    </dgm:pt>
    <dgm:pt modelId="{CFAC1AEB-B740-4AAC-B2AC-758F32BDC8D7}" type="parTrans" cxnId="{6A985B2D-2DCF-412D-B6FC-E4FA84123708}">
      <dgm:prSet/>
      <dgm:spPr/>
      <dgm:t>
        <a:bodyPr/>
        <a:lstStyle/>
        <a:p>
          <a:endParaRPr lang="en-US"/>
        </a:p>
      </dgm:t>
    </dgm:pt>
    <dgm:pt modelId="{B4197267-8164-4DB1-BBDA-A90B4A7BE90B}" type="sibTrans" cxnId="{6A985B2D-2DCF-412D-B6FC-E4FA84123708}">
      <dgm:prSet/>
      <dgm:spPr/>
      <dgm:t>
        <a:bodyPr/>
        <a:lstStyle/>
        <a:p>
          <a:endParaRPr lang="en-US"/>
        </a:p>
      </dgm:t>
    </dgm:pt>
    <dgm:pt modelId="{D21B0029-D507-4E04-9511-D93C78023D66}" type="pres">
      <dgm:prSet presAssocID="{D27020F2-BD73-40DC-9A12-9AB4436397BF}" presName="Name0" presStyleCnt="0">
        <dgm:presLayoutVars>
          <dgm:chMax val="7"/>
          <dgm:chPref val="7"/>
          <dgm:dir/>
        </dgm:presLayoutVars>
      </dgm:prSet>
      <dgm:spPr/>
    </dgm:pt>
    <dgm:pt modelId="{7742AED8-FAE7-48E3-A879-264A7BAD1FE8}" type="pres">
      <dgm:prSet presAssocID="{D27020F2-BD73-40DC-9A12-9AB4436397BF}" presName="Name1" presStyleCnt="0"/>
      <dgm:spPr/>
    </dgm:pt>
    <dgm:pt modelId="{C80F3832-280D-46E6-B82A-71F2C27EDD84}" type="pres">
      <dgm:prSet presAssocID="{D27020F2-BD73-40DC-9A12-9AB4436397BF}" presName="cycle" presStyleCnt="0"/>
      <dgm:spPr/>
    </dgm:pt>
    <dgm:pt modelId="{93D25859-FA2C-4533-B953-8F3B81CBE779}" type="pres">
      <dgm:prSet presAssocID="{D27020F2-BD73-40DC-9A12-9AB4436397BF}" presName="srcNode" presStyleLbl="node1" presStyleIdx="0" presStyleCnt="4"/>
      <dgm:spPr/>
    </dgm:pt>
    <dgm:pt modelId="{456FEA1A-58BE-45E3-913D-FF1FD5D1B845}" type="pres">
      <dgm:prSet presAssocID="{D27020F2-BD73-40DC-9A12-9AB4436397BF}" presName="conn" presStyleLbl="parChTrans1D2" presStyleIdx="0" presStyleCnt="1"/>
      <dgm:spPr/>
    </dgm:pt>
    <dgm:pt modelId="{7DF84D7A-35BB-454C-B815-DF4A8ED76B2F}" type="pres">
      <dgm:prSet presAssocID="{D27020F2-BD73-40DC-9A12-9AB4436397BF}" presName="extraNode" presStyleLbl="node1" presStyleIdx="0" presStyleCnt="4"/>
      <dgm:spPr/>
    </dgm:pt>
    <dgm:pt modelId="{2D42E343-676E-4C29-A23B-5D10EF48445D}" type="pres">
      <dgm:prSet presAssocID="{D27020F2-BD73-40DC-9A12-9AB4436397BF}" presName="dstNode" presStyleLbl="node1" presStyleIdx="0" presStyleCnt="4"/>
      <dgm:spPr/>
    </dgm:pt>
    <dgm:pt modelId="{F327896C-3CCF-4D7D-90CA-A134104BE729}" type="pres">
      <dgm:prSet presAssocID="{1AB1113F-D919-4CEF-8716-F910C5A97CF3}" presName="text_1" presStyleLbl="node1" presStyleIdx="0" presStyleCnt="4">
        <dgm:presLayoutVars>
          <dgm:bulletEnabled val="1"/>
        </dgm:presLayoutVars>
      </dgm:prSet>
      <dgm:spPr/>
    </dgm:pt>
    <dgm:pt modelId="{E2E0704B-5704-42B9-98D1-C5B692547DC2}" type="pres">
      <dgm:prSet presAssocID="{1AB1113F-D919-4CEF-8716-F910C5A97CF3}" presName="accent_1" presStyleCnt="0"/>
      <dgm:spPr/>
    </dgm:pt>
    <dgm:pt modelId="{CCDFC195-9A4E-4C49-A8F0-1D00567AE81C}" type="pres">
      <dgm:prSet presAssocID="{1AB1113F-D919-4CEF-8716-F910C5A97CF3}" presName="accentRepeatNode" presStyleLbl="solidFgAcc1" presStyleIdx="0" presStyleCnt="4"/>
      <dgm:spPr/>
    </dgm:pt>
    <dgm:pt modelId="{E7420511-0B5B-4DA5-B312-44F7125C04CF}" type="pres">
      <dgm:prSet presAssocID="{86F4CC1F-EB5D-461E-854F-664CD368E9F6}" presName="text_2" presStyleLbl="node1" presStyleIdx="1" presStyleCnt="4">
        <dgm:presLayoutVars>
          <dgm:bulletEnabled val="1"/>
        </dgm:presLayoutVars>
      </dgm:prSet>
      <dgm:spPr/>
    </dgm:pt>
    <dgm:pt modelId="{77AF17D1-AD36-4FC9-ACA2-741A74451CCC}" type="pres">
      <dgm:prSet presAssocID="{86F4CC1F-EB5D-461E-854F-664CD368E9F6}" presName="accent_2" presStyleCnt="0"/>
      <dgm:spPr/>
    </dgm:pt>
    <dgm:pt modelId="{C8DBA9F6-FE78-43E4-8E30-47F32454E681}" type="pres">
      <dgm:prSet presAssocID="{86F4CC1F-EB5D-461E-854F-664CD368E9F6}" presName="accentRepeatNode" presStyleLbl="solidFgAcc1" presStyleIdx="1" presStyleCnt="4"/>
      <dgm:spPr/>
    </dgm:pt>
    <dgm:pt modelId="{5F27AE0B-4E15-4786-80F0-0A2155AFE065}" type="pres">
      <dgm:prSet presAssocID="{38B20F79-960F-4D93-8541-FE15E21A4B8C}" presName="text_3" presStyleLbl="node1" presStyleIdx="2" presStyleCnt="4">
        <dgm:presLayoutVars>
          <dgm:bulletEnabled val="1"/>
        </dgm:presLayoutVars>
      </dgm:prSet>
      <dgm:spPr/>
    </dgm:pt>
    <dgm:pt modelId="{6069648B-6E5A-4CD7-B76B-F50C91997894}" type="pres">
      <dgm:prSet presAssocID="{38B20F79-960F-4D93-8541-FE15E21A4B8C}" presName="accent_3" presStyleCnt="0"/>
      <dgm:spPr/>
    </dgm:pt>
    <dgm:pt modelId="{BFB65305-18EA-479A-820F-3247359B9F78}" type="pres">
      <dgm:prSet presAssocID="{38B20F79-960F-4D93-8541-FE15E21A4B8C}" presName="accentRepeatNode" presStyleLbl="solidFgAcc1" presStyleIdx="2" presStyleCnt="4"/>
      <dgm:spPr/>
    </dgm:pt>
    <dgm:pt modelId="{668352F3-2D9C-415E-93CA-4FF71CF5D727}" type="pres">
      <dgm:prSet presAssocID="{00CA81F6-E01A-411A-8B0C-E126303BD6A7}" presName="text_4" presStyleLbl="node1" presStyleIdx="3" presStyleCnt="4">
        <dgm:presLayoutVars>
          <dgm:bulletEnabled val="1"/>
        </dgm:presLayoutVars>
      </dgm:prSet>
      <dgm:spPr/>
    </dgm:pt>
    <dgm:pt modelId="{EE7FD5AC-3D96-4D22-90F8-4504E539C824}" type="pres">
      <dgm:prSet presAssocID="{00CA81F6-E01A-411A-8B0C-E126303BD6A7}" presName="accent_4" presStyleCnt="0"/>
      <dgm:spPr/>
    </dgm:pt>
    <dgm:pt modelId="{5D33F458-AB55-47A2-A620-F4BFF7F66800}" type="pres">
      <dgm:prSet presAssocID="{00CA81F6-E01A-411A-8B0C-E126303BD6A7}" presName="accentRepeatNode" presStyleLbl="solidFgAcc1" presStyleIdx="3" presStyleCnt="4"/>
      <dgm:spPr/>
    </dgm:pt>
  </dgm:ptLst>
  <dgm:cxnLst>
    <dgm:cxn modelId="{AD566F13-6903-4C50-ADB3-42702F19C81C}" type="presOf" srcId="{00CA81F6-E01A-411A-8B0C-E126303BD6A7}" destId="{668352F3-2D9C-415E-93CA-4FF71CF5D727}" srcOrd="0" destOrd="0" presId="urn:microsoft.com/office/officeart/2008/layout/VerticalCurvedList"/>
    <dgm:cxn modelId="{94A6BD24-3F73-479F-9A7F-F8C4B179F1BC}" srcId="{D27020F2-BD73-40DC-9A12-9AB4436397BF}" destId="{1AB1113F-D919-4CEF-8716-F910C5A97CF3}" srcOrd="0" destOrd="0" parTransId="{89BCA32C-B128-44E0-8D8E-3A38A5A70CFC}" sibTransId="{4752D088-B7BA-475F-815C-9D47FAF41753}"/>
    <dgm:cxn modelId="{6A985B2D-2DCF-412D-B6FC-E4FA84123708}" srcId="{D27020F2-BD73-40DC-9A12-9AB4436397BF}" destId="{00CA81F6-E01A-411A-8B0C-E126303BD6A7}" srcOrd="3" destOrd="0" parTransId="{CFAC1AEB-B740-4AAC-B2AC-758F32BDC8D7}" sibTransId="{B4197267-8164-4DB1-BBDA-A90B4A7BE90B}"/>
    <dgm:cxn modelId="{78970E6C-F428-4645-B81B-B0C67E0C64EE}" type="presOf" srcId="{86F4CC1F-EB5D-461E-854F-664CD368E9F6}" destId="{E7420511-0B5B-4DA5-B312-44F7125C04CF}" srcOrd="0" destOrd="0" presId="urn:microsoft.com/office/officeart/2008/layout/VerticalCurvedList"/>
    <dgm:cxn modelId="{D7E45256-F395-4FE5-940A-0FA8C0C9604E}" srcId="{D27020F2-BD73-40DC-9A12-9AB4436397BF}" destId="{38B20F79-960F-4D93-8541-FE15E21A4B8C}" srcOrd="2" destOrd="0" parTransId="{C38C2ADB-D27F-43A1-BDCE-4DB6A4559101}" sibTransId="{7C47CE5B-8499-4E41-8B76-3DB7B215ACD3}"/>
    <dgm:cxn modelId="{24C4B178-A3D3-4145-AF08-85E7D2D2283F}" type="presOf" srcId="{4752D088-B7BA-475F-815C-9D47FAF41753}" destId="{456FEA1A-58BE-45E3-913D-FF1FD5D1B845}" srcOrd="0" destOrd="0" presId="urn:microsoft.com/office/officeart/2008/layout/VerticalCurvedList"/>
    <dgm:cxn modelId="{0E0AEDBE-4A45-4D56-84EE-2D3B8F0DBCCC}" type="presOf" srcId="{1AB1113F-D919-4CEF-8716-F910C5A97CF3}" destId="{F327896C-3CCF-4D7D-90CA-A134104BE729}" srcOrd="0" destOrd="0" presId="urn:microsoft.com/office/officeart/2008/layout/VerticalCurvedList"/>
    <dgm:cxn modelId="{33D2F5C9-8D1C-4B11-878F-49F5DDD392CA}" srcId="{D27020F2-BD73-40DC-9A12-9AB4436397BF}" destId="{86F4CC1F-EB5D-461E-854F-664CD368E9F6}" srcOrd="1" destOrd="0" parTransId="{176D8C70-606F-462D-AF36-90DA0311A284}" sibTransId="{4DA8D989-DEBA-43CB-AEAA-B3A3D480BECC}"/>
    <dgm:cxn modelId="{D27AAFD5-2FA8-4061-8AA7-FC1291421CDE}" type="presOf" srcId="{D27020F2-BD73-40DC-9A12-9AB4436397BF}" destId="{D21B0029-D507-4E04-9511-D93C78023D66}" srcOrd="0" destOrd="0" presId="urn:microsoft.com/office/officeart/2008/layout/VerticalCurvedList"/>
    <dgm:cxn modelId="{1FB240E5-F813-4D6C-B639-1DA0AA30D4A1}" type="presOf" srcId="{38B20F79-960F-4D93-8541-FE15E21A4B8C}" destId="{5F27AE0B-4E15-4786-80F0-0A2155AFE065}" srcOrd="0" destOrd="0" presId="urn:microsoft.com/office/officeart/2008/layout/VerticalCurvedList"/>
    <dgm:cxn modelId="{34FE0873-E7BD-4169-B404-632ECEB22744}" type="presParOf" srcId="{D21B0029-D507-4E04-9511-D93C78023D66}" destId="{7742AED8-FAE7-48E3-A879-264A7BAD1FE8}" srcOrd="0" destOrd="0" presId="urn:microsoft.com/office/officeart/2008/layout/VerticalCurvedList"/>
    <dgm:cxn modelId="{67A8E900-33EC-436F-AAEC-07E4267817D9}" type="presParOf" srcId="{7742AED8-FAE7-48E3-A879-264A7BAD1FE8}" destId="{C80F3832-280D-46E6-B82A-71F2C27EDD84}" srcOrd="0" destOrd="0" presId="urn:microsoft.com/office/officeart/2008/layout/VerticalCurvedList"/>
    <dgm:cxn modelId="{B2D84F01-8C74-4B3D-97CE-AD3BFB04F2AF}" type="presParOf" srcId="{C80F3832-280D-46E6-B82A-71F2C27EDD84}" destId="{93D25859-FA2C-4533-B953-8F3B81CBE779}" srcOrd="0" destOrd="0" presId="urn:microsoft.com/office/officeart/2008/layout/VerticalCurvedList"/>
    <dgm:cxn modelId="{755F5918-FDFF-4003-8A80-9CCBEB75775E}" type="presParOf" srcId="{C80F3832-280D-46E6-B82A-71F2C27EDD84}" destId="{456FEA1A-58BE-45E3-913D-FF1FD5D1B845}" srcOrd="1" destOrd="0" presId="urn:microsoft.com/office/officeart/2008/layout/VerticalCurvedList"/>
    <dgm:cxn modelId="{EA020235-AEB6-4E28-824A-59D153C977FF}" type="presParOf" srcId="{C80F3832-280D-46E6-B82A-71F2C27EDD84}" destId="{7DF84D7A-35BB-454C-B815-DF4A8ED76B2F}" srcOrd="2" destOrd="0" presId="urn:microsoft.com/office/officeart/2008/layout/VerticalCurvedList"/>
    <dgm:cxn modelId="{FCB1CFE8-D624-448A-AEEC-39A13B1B7F08}" type="presParOf" srcId="{C80F3832-280D-46E6-B82A-71F2C27EDD84}" destId="{2D42E343-676E-4C29-A23B-5D10EF48445D}" srcOrd="3" destOrd="0" presId="urn:microsoft.com/office/officeart/2008/layout/VerticalCurvedList"/>
    <dgm:cxn modelId="{B85D378F-4B92-431A-8D26-2769D9829D5B}" type="presParOf" srcId="{7742AED8-FAE7-48E3-A879-264A7BAD1FE8}" destId="{F327896C-3CCF-4D7D-90CA-A134104BE729}" srcOrd="1" destOrd="0" presId="urn:microsoft.com/office/officeart/2008/layout/VerticalCurvedList"/>
    <dgm:cxn modelId="{59AF2CDD-FC2B-4BBB-9A11-21E96B35E9B1}" type="presParOf" srcId="{7742AED8-FAE7-48E3-A879-264A7BAD1FE8}" destId="{E2E0704B-5704-42B9-98D1-C5B692547DC2}" srcOrd="2" destOrd="0" presId="urn:microsoft.com/office/officeart/2008/layout/VerticalCurvedList"/>
    <dgm:cxn modelId="{5B859E82-052F-4453-807B-F3A0C7672B34}" type="presParOf" srcId="{E2E0704B-5704-42B9-98D1-C5B692547DC2}" destId="{CCDFC195-9A4E-4C49-A8F0-1D00567AE81C}" srcOrd="0" destOrd="0" presId="urn:microsoft.com/office/officeart/2008/layout/VerticalCurvedList"/>
    <dgm:cxn modelId="{00369402-39A4-4DE8-A8FC-E1AABA07F636}" type="presParOf" srcId="{7742AED8-FAE7-48E3-A879-264A7BAD1FE8}" destId="{E7420511-0B5B-4DA5-B312-44F7125C04CF}" srcOrd="3" destOrd="0" presId="urn:microsoft.com/office/officeart/2008/layout/VerticalCurvedList"/>
    <dgm:cxn modelId="{3918E97E-1D5A-455C-BCFA-983CC43BE317}" type="presParOf" srcId="{7742AED8-FAE7-48E3-A879-264A7BAD1FE8}" destId="{77AF17D1-AD36-4FC9-ACA2-741A74451CCC}" srcOrd="4" destOrd="0" presId="urn:microsoft.com/office/officeart/2008/layout/VerticalCurvedList"/>
    <dgm:cxn modelId="{CFA9509B-FDE0-44FA-A62A-10ED71C926F9}" type="presParOf" srcId="{77AF17D1-AD36-4FC9-ACA2-741A74451CCC}" destId="{C8DBA9F6-FE78-43E4-8E30-47F32454E681}" srcOrd="0" destOrd="0" presId="urn:microsoft.com/office/officeart/2008/layout/VerticalCurvedList"/>
    <dgm:cxn modelId="{DA058B37-C5DB-4C73-9EDC-067C29C3837B}" type="presParOf" srcId="{7742AED8-FAE7-48E3-A879-264A7BAD1FE8}" destId="{5F27AE0B-4E15-4786-80F0-0A2155AFE065}" srcOrd="5" destOrd="0" presId="urn:microsoft.com/office/officeart/2008/layout/VerticalCurvedList"/>
    <dgm:cxn modelId="{B8CC2C12-0188-428A-AC88-82EBECAC900F}" type="presParOf" srcId="{7742AED8-FAE7-48E3-A879-264A7BAD1FE8}" destId="{6069648B-6E5A-4CD7-B76B-F50C91997894}" srcOrd="6" destOrd="0" presId="urn:microsoft.com/office/officeart/2008/layout/VerticalCurvedList"/>
    <dgm:cxn modelId="{8B67B552-26B4-4D04-A925-699B3A608C76}" type="presParOf" srcId="{6069648B-6E5A-4CD7-B76B-F50C91997894}" destId="{BFB65305-18EA-479A-820F-3247359B9F78}" srcOrd="0" destOrd="0" presId="urn:microsoft.com/office/officeart/2008/layout/VerticalCurvedList"/>
    <dgm:cxn modelId="{EE34151A-C173-47C4-9C63-1479A7A2932C}" type="presParOf" srcId="{7742AED8-FAE7-48E3-A879-264A7BAD1FE8}" destId="{668352F3-2D9C-415E-93CA-4FF71CF5D727}" srcOrd="7" destOrd="0" presId="urn:microsoft.com/office/officeart/2008/layout/VerticalCurvedList"/>
    <dgm:cxn modelId="{6FBB2B1C-0C90-43A7-9D9E-DFAF02C3514B}" type="presParOf" srcId="{7742AED8-FAE7-48E3-A879-264A7BAD1FE8}" destId="{EE7FD5AC-3D96-4D22-90F8-4504E539C824}" srcOrd="8" destOrd="0" presId="urn:microsoft.com/office/officeart/2008/layout/VerticalCurvedList"/>
    <dgm:cxn modelId="{5A591DFB-8990-44C2-BE69-88264857B63E}" type="presParOf" srcId="{EE7FD5AC-3D96-4D22-90F8-4504E539C824}" destId="{5D33F458-AB55-47A2-A620-F4BFF7F66800}"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A4CFD6-A6D3-45BC-B20D-C4BD85A8EC5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F28BF93-C527-4CA3-A583-19B8764EEE9B}">
      <dgm:prSet/>
      <dgm:spPr/>
      <dgm:t>
        <a:bodyPr/>
        <a:lstStyle/>
        <a:p>
          <a:r>
            <a:rPr lang="en-US" dirty="0"/>
            <a:t>Examples of “Other Revenue” in UNCFP entities</a:t>
          </a:r>
        </a:p>
      </dgm:t>
    </dgm:pt>
    <dgm:pt modelId="{B2423E86-EC9F-4F21-AC69-CDBF9831B8DF}" type="parTrans" cxnId="{18BD662E-4ACF-4DC9-9028-EF0F0AD845BD}">
      <dgm:prSet/>
      <dgm:spPr/>
      <dgm:t>
        <a:bodyPr/>
        <a:lstStyle/>
        <a:p>
          <a:endParaRPr lang="en-US"/>
        </a:p>
      </dgm:t>
    </dgm:pt>
    <dgm:pt modelId="{7E35DC03-B198-4AD3-94D5-274684CE965F}" type="sibTrans" cxnId="{18BD662E-4ACF-4DC9-9028-EF0F0AD845BD}">
      <dgm:prSet/>
      <dgm:spPr/>
      <dgm:t>
        <a:bodyPr/>
        <a:lstStyle/>
        <a:p>
          <a:endParaRPr lang="en-US"/>
        </a:p>
      </dgm:t>
    </dgm:pt>
    <dgm:pt modelId="{0BBBE3E0-3F63-4BA3-ABF2-83FA25FF6F4A}">
      <dgm:prSet/>
      <dgm:spPr/>
      <dgm:t>
        <a:bodyPr/>
        <a:lstStyle/>
        <a:p>
          <a:r>
            <a:rPr lang="en-US"/>
            <a:t>Contracts</a:t>
          </a:r>
        </a:p>
      </dgm:t>
    </dgm:pt>
    <dgm:pt modelId="{AD058EE7-9A5B-46D1-9DB9-F3DD85CB2AED}" type="parTrans" cxnId="{56F771F0-A046-4821-AD2E-75886B2DF583}">
      <dgm:prSet/>
      <dgm:spPr/>
      <dgm:t>
        <a:bodyPr/>
        <a:lstStyle/>
        <a:p>
          <a:endParaRPr lang="en-US"/>
        </a:p>
      </dgm:t>
    </dgm:pt>
    <dgm:pt modelId="{55177D28-9DE9-4442-8C11-C8BD4E768BA0}" type="sibTrans" cxnId="{56F771F0-A046-4821-AD2E-75886B2DF583}">
      <dgm:prSet/>
      <dgm:spPr/>
      <dgm:t>
        <a:bodyPr/>
        <a:lstStyle/>
        <a:p>
          <a:endParaRPr lang="en-US"/>
        </a:p>
      </dgm:t>
    </dgm:pt>
    <dgm:pt modelId="{10C6B5BE-E5FF-4A85-AAE0-4FE0FA233C22}">
      <dgm:prSet/>
      <dgm:spPr/>
      <dgm:t>
        <a:bodyPr/>
        <a:lstStyle/>
        <a:p>
          <a:r>
            <a:rPr lang="en-US"/>
            <a:t>Expert Witness</a:t>
          </a:r>
        </a:p>
      </dgm:t>
    </dgm:pt>
    <dgm:pt modelId="{AB29246B-398B-4CFD-9BBF-69FFB89DAEAE}" type="parTrans" cxnId="{9304AF66-C978-4A4C-87B3-3DB9FDEC6D9A}">
      <dgm:prSet/>
      <dgm:spPr/>
      <dgm:t>
        <a:bodyPr/>
        <a:lstStyle/>
        <a:p>
          <a:endParaRPr lang="en-US"/>
        </a:p>
      </dgm:t>
    </dgm:pt>
    <dgm:pt modelId="{7685B623-1F95-4945-B6CF-5915BFBBAE52}" type="sibTrans" cxnId="{9304AF66-C978-4A4C-87B3-3DB9FDEC6D9A}">
      <dgm:prSet/>
      <dgm:spPr/>
      <dgm:t>
        <a:bodyPr/>
        <a:lstStyle/>
        <a:p>
          <a:endParaRPr lang="en-US"/>
        </a:p>
      </dgm:t>
    </dgm:pt>
    <dgm:pt modelId="{61F04D65-D638-4977-9C86-3177BAC3C242}">
      <dgm:prSet/>
      <dgm:spPr/>
      <dgm:t>
        <a:bodyPr/>
        <a:lstStyle/>
        <a:p>
          <a:r>
            <a:rPr lang="en-US"/>
            <a:t>CIC Funding</a:t>
          </a:r>
        </a:p>
      </dgm:t>
    </dgm:pt>
    <dgm:pt modelId="{745DF7A1-3217-456A-BF59-FB6EB53DB3E2}" type="parTrans" cxnId="{88B39C9C-924E-42BC-B348-B9EE68E687FD}">
      <dgm:prSet/>
      <dgm:spPr/>
      <dgm:t>
        <a:bodyPr/>
        <a:lstStyle/>
        <a:p>
          <a:endParaRPr lang="en-US"/>
        </a:p>
      </dgm:t>
    </dgm:pt>
    <dgm:pt modelId="{09962A5A-4919-43E3-B223-AED67CC44561}" type="sibTrans" cxnId="{88B39C9C-924E-42BC-B348-B9EE68E687FD}">
      <dgm:prSet/>
      <dgm:spPr/>
      <dgm:t>
        <a:bodyPr/>
        <a:lstStyle/>
        <a:p>
          <a:endParaRPr lang="en-US"/>
        </a:p>
      </dgm:t>
    </dgm:pt>
    <dgm:pt modelId="{8B499E2D-BC14-425D-B82E-98B86D3475E5}">
      <dgm:prSet/>
      <dgm:spPr/>
      <dgm:t>
        <a:bodyPr/>
        <a:lstStyle/>
        <a:p>
          <a:r>
            <a:rPr lang="en-US"/>
            <a:t>Transfers (48xxxx)</a:t>
          </a:r>
        </a:p>
      </dgm:t>
    </dgm:pt>
    <dgm:pt modelId="{CC81868D-ACC2-413D-925F-44AB1F4D7969}" type="parTrans" cxnId="{966760D0-7BDF-434C-8DFC-8AB0ADD87E83}">
      <dgm:prSet/>
      <dgm:spPr/>
      <dgm:t>
        <a:bodyPr/>
        <a:lstStyle/>
        <a:p>
          <a:endParaRPr lang="en-US"/>
        </a:p>
      </dgm:t>
    </dgm:pt>
    <dgm:pt modelId="{AC1C6F22-4173-472D-BB35-248E009E618C}" type="sibTrans" cxnId="{966760D0-7BDF-434C-8DFC-8AB0ADD87E83}">
      <dgm:prSet/>
      <dgm:spPr/>
      <dgm:t>
        <a:bodyPr/>
        <a:lstStyle/>
        <a:p>
          <a:endParaRPr lang="en-US"/>
        </a:p>
      </dgm:t>
    </dgm:pt>
    <dgm:pt modelId="{C342A62A-DE5F-4DBF-8AF8-3993AB8DCF0B}" type="pres">
      <dgm:prSet presAssocID="{38A4CFD6-A6D3-45BC-B20D-C4BD85A8EC55}" presName="Name0" presStyleCnt="0">
        <dgm:presLayoutVars>
          <dgm:dir/>
          <dgm:animLvl val="lvl"/>
          <dgm:resizeHandles val="exact"/>
        </dgm:presLayoutVars>
      </dgm:prSet>
      <dgm:spPr/>
    </dgm:pt>
    <dgm:pt modelId="{5E5C9AF9-B25E-44FD-A2FB-F0964D5952C2}" type="pres">
      <dgm:prSet presAssocID="{2F28BF93-C527-4CA3-A583-19B8764EEE9B}" presName="linNode" presStyleCnt="0"/>
      <dgm:spPr/>
    </dgm:pt>
    <dgm:pt modelId="{29184C43-E2EC-44E6-A68A-5CBC30A93F0A}" type="pres">
      <dgm:prSet presAssocID="{2F28BF93-C527-4CA3-A583-19B8764EEE9B}" presName="parentText" presStyleLbl="node1" presStyleIdx="0" presStyleCnt="1" custLinFactNeighborY="252">
        <dgm:presLayoutVars>
          <dgm:chMax val="1"/>
          <dgm:bulletEnabled val="1"/>
        </dgm:presLayoutVars>
      </dgm:prSet>
      <dgm:spPr/>
    </dgm:pt>
    <dgm:pt modelId="{B1677959-05E5-431E-8B36-CDABAEB4CB40}" type="pres">
      <dgm:prSet presAssocID="{2F28BF93-C527-4CA3-A583-19B8764EEE9B}" presName="descendantText" presStyleLbl="alignAccFollowNode1" presStyleIdx="0" presStyleCnt="1">
        <dgm:presLayoutVars>
          <dgm:bulletEnabled val="1"/>
        </dgm:presLayoutVars>
      </dgm:prSet>
      <dgm:spPr/>
    </dgm:pt>
  </dgm:ptLst>
  <dgm:cxnLst>
    <dgm:cxn modelId="{35AB5021-67DE-48CA-8964-2F7487163F6D}" type="presOf" srcId="{61F04D65-D638-4977-9C86-3177BAC3C242}" destId="{B1677959-05E5-431E-8B36-CDABAEB4CB40}" srcOrd="0" destOrd="2" presId="urn:microsoft.com/office/officeart/2005/8/layout/vList5"/>
    <dgm:cxn modelId="{18BD662E-4ACF-4DC9-9028-EF0F0AD845BD}" srcId="{38A4CFD6-A6D3-45BC-B20D-C4BD85A8EC55}" destId="{2F28BF93-C527-4CA3-A583-19B8764EEE9B}" srcOrd="0" destOrd="0" parTransId="{B2423E86-EC9F-4F21-AC69-CDBF9831B8DF}" sibTransId="{7E35DC03-B198-4AD3-94D5-274684CE965F}"/>
    <dgm:cxn modelId="{D5EFC541-6037-4FA7-B1EF-1158E3EC3F57}" type="presOf" srcId="{0BBBE3E0-3F63-4BA3-ABF2-83FA25FF6F4A}" destId="{B1677959-05E5-431E-8B36-CDABAEB4CB40}" srcOrd="0" destOrd="0" presId="urn:microsoft.com/office/officeart/2005/8/layout/vList5"/>
    <dgm:cxn modelId="{9304AF66-C978-4A4C-87B3-3DB9FDEC6D9A}" srcId="{2F28BF93-C527-4CA3-A583-19B8764EEE9B}" destId="{10C6B5BE-E5FF-4A85-AAE0-4FE0FA233C22}" srcOrd="1" destOrd="0" parTransId="{AB29246B-398B-4CFD-9BBF-69FFB89DAEAE}" sibTransId="{7685B623-1F95-4945-B6CF-5915BFBBAE52}"/>
    <dgm:cxn modelId="{DA21C68D-A267-45B0-B3CA-B89E87B37C10}" type="presOf" srcId="{10C6B5BE-E5FF-4A85-AAE0-4FE0FA233C22}" destId="{B1677959-05E5-431E-8B36-CDABAEB4CB40}" srcOrd="0" destOrd="1" presId="urn:microsoft.com/office/officeart/2005/8/layout/vList5"/>
    <dgm:cxn modelId="{88B39C9C-924E-42BC-B348-B9EE68E687FD}" srcId="{2F28BF93-C527-4CA3-A583-19B8764EEE9B}" destId="{61F04D65-D638-4977-9C86-3177BAC3C242}" srcOrd="2" destOrd="0" parTransId="{745DF7A1-3217-456A-BF59-FB6EB53DB3E2}" sibTransId="{09962A5A-4919-43E3-B223-AED67CC44561}"/>
    <dgm:cxn modelId="{3860EEA1-F50D-414E-AEFA-4F95E19B8049}" type="presOf" srcId="{8B499E2D-BC14-425D-B82E-98B86D3475E5}" destId="{B1677959-05E5-431E-8B36-CDABAEB4CB40}" srcOrd="0" destOrd="3" presId="urn:microsoft.com/office/officeart/2005/8/layout/vList5"/>
    <dgm:cxn modelId="{966760D0-7BDF-434C-8DFC-8AB0ADD87E83}" srcId="{2F28BF93-C527-4CA3-A583-19B8764EEE9B}" destId="{8B499E2D-BC14-425D-B82E-98B86D3475E5}" srcOrd="3" destOrd="0" parTransId="{CC81868D-ACC2-413D-925F-44AB1F4D7969}" sibTransId="{AC1C6F22-4173-472D-BB35-248E009E618C}"/>
    <dgm:cxn modelId="{56F771F0-A046-4821-AD2E-75886B2DF583}" srcId="{2F28BF93-C527-4CA3-A583-19B8764EEE9B}" destId="{0BBBE3E0-3F63-4BA3-ABF2-83FA25FF6F4A}" srcOrd="0" destOrd="0" parTransId="{AD058EE7-9A5B-46D1-9DB9-F3DD85CB2AED}" sibTransId="{55177D28-9DE9-4442-8C11-C8BD4E768BA0}"/>
    <dgm:cxn modelId="{4CCD02F2-66F1-48A1-AE17-DD4BA60C3462}" type="presOf" srcId="{38A4CFD6-A6D3-45BC-B20D-C4BD85A8EC55}" destId="{C342A62A-DE5F-4DBF-8AF8-3993AB8DCF0B}" srcOrd="0" destOrd="0" presId="urn:microsoft.com/office/officeart/2005/8/layout/vList5"/>
    <dgm:cxn modelId="{AED36FF2-CC65-4DBC-901E-FE8BCA67A09B}" type="presOf" srcId="{2F28BF93-C527-4CA3-A583-19B8764EEE9B}" destId="{29184C43-E2EC-44E6-A68A-5CBC30A93F0A}" srcOrd="0" destOrd="0" presId="urn:microsoft.com/office/officeart/2005/8/layout/vList5"/>
    <dgm:cxn modelId="{C63C0F3A-8392-4B5A-8655-ECEE70743040}" type="presParOf" srcId="{C342A62A-DE5F-4DBF-8AF8-3993AB8DCF0B}" destId="{5E5C9AF9-B25E-44FD-A2FB-F0964D5952C2}" srcOrd="0" destOrd="0" presId="urn:microsoft.com/office/officeart/2005/8/layout/vList5"/>
    <dgm:cxn modelId="{AFF0FA7D-FF1A-43B6-9A6D-E6ACE36156AA}" type="presParOf" srcId="{5E5C9AF9-B25E-44FD-A2FB-F0964D5952C2}" destId="{29184C43-E2EC-44E6-A68A-5CBC30A93F0A}" srcOrd="0" destOrd="0" presId="urn:microsoft.com/office/officeart/2005/8/layout/vList5"/>
    <dgm:cxn modelId="{625541A2-3163-41AF-BA49-DF5BF81F8A95}" type="presParOf" srcId="{5E5C9AF9-B25E-44FD-A2FB-F0964D5952C2}" destId="{B1677959-05E5-431E-8B36-CDABAEB4CB40}"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7B2E4E-F763-4376-A99E-A6ADF5DF27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D9DC5B7-3287-4DDB-98ED-B37B965AACA8}">
      <dgm:prSet/>
      <dgm:spPr/>
      <dgm:t>
        <a:bodyPr/>
        <a:lstStyle/>
        <a:p>
          <a:r>
            <a:rPr lang="en-US"/>
            <a:t>All revenue for SOM funds will be budgeted in the “Other Revenue” section within your department ID’s.  Budgeting for this will be very similar to the process for “</a:t>
          </a:r>
          <a:r>
            <a:rPr lang="en-US" i="1"/>
            <a:t>UNCFP Other Revenue</a:t>
          </a:r>
          <a:r>
            <a:rPr lang="en-US"/>
            <a:t>”.</a:t>
          </a:r>
        </a:p>
      </dgm:t>
    </dgm:pt>
    <dgm:pt modelId="{11B85531-647D-48CD-831B-847D79D0AC52}" type="parTrans" cxnId="{4287873F-0350-483F-96E8-B99E65C73ADA}">
      <dgm:prSet/>
      <dgm:spPr/>
      <dgm:t>
        <a:bodyPr/>
        <a:lstStyle/>
        <a:p>
          <a:endParaRPr lang="en-US"/>
        </a:p>
      </dgm:t>
    </dgm:pt>
    <dgm:pt modelId="{5DC076AB-AEF9-4643-A1D6-A4779C415BBC}" type="sibTrans" cxnId="{4287873F-0350-483F-96E8-B99E65C73ADA}">
      <dgm:prSet/>
      <dgm:spPr/>
      <dgm:t>
        <a:bodyPr/>
        <a:lstStyle/>
        <a:p>
          <a:endParaRPr lang="en-US"/>
        </a:p>
      </dgm:t>
    </dgm:pt>
    <dgm:pt modelId="{156619A0-2D0A-4B0E-B5B9-241C45475411}">
      <dgm:prSet/>
      <dgm:spPr/>
      <dgm:t>
        <a:bodyPr/>
        <a:lstStyle/>
        <a:p>
          <a:r>
            <a:rPr lang="en-US"/>
            <a:t>This applies to the following funds types:</a:t>
          </a:r>
        </a:p>
      </dgm:t>
    </dgm:pt>
    <dgm:pt modelId="{6E50B61C-7F1D-4731-A927-8C42DE6B8AB7}" type="parTrans" cxnId="{F6304E6A-2880-4E40-96DE-F5CCBA3EA31B}">
      <dgm:prSet/>
      <dgm:spPr/>
      <dgm:t>
        <a:bodyPr/>
        <a:lstStyle/>
        <a:p>
          <a:endParaRPr lang="en-US"/>
        </a:p>
      </dgm:t>
    </dgm:pt>
    <dgm:pt modelId="{5D54B5A3-9B7C-468E-847D-B1149B3A714E}" type="sibTrans" cxnId="{F6304E6A-2880-4E40-96DE-F5CCBA3EA31B}">
      <dgm:prSet/>
      <dgm:spPr/>
      <dgm:t>
        <a:bodyPr/>
        <a:lstStyle/>
        <a:p>
          <a:endParaRPr lang="en-US"/>
        </a:p>
      </dgm:t>
    </dgm:pt>
    <dgm:pt modelId="{BF072729-514F-42AA-B2D3-09C747D94153}">
      <dgm:prSet/>
      <dgm:spPr/>
      <dgm:t>
        <a:bodyPr/>
        <a:lstStyle/>
        <a:p>
          <a:r>
            <a:rPr lang="en-US"/>
            <a:t>State</a:t>
          </a:r>
        </a:p>
      </dgm:t>
    </dgm:pt>
    <dgm:pt modelId="{DBF2E579-9627-4C6D-806D-446242F2EE0A}" type="parTrans" cxnId="{6E3016D9-AB03-40FC-AC69-2BB207205521}">
      <dgm:prSet/>
      <dgm:spPr/>
      <dgm:t>
        <a:bodyPr/>
        <a:lstStyle/>
        <a:p>
          <a:endParaRPr lang="en-US"/>
        </a:p>
      </dgm:t>
    </dgm:pt>
    <dgm:pt modelId="{611DE540-3410-4B90-849C-7424F4DBC932}" type="sibTrans" cxnId="{6E3016D9-AB03-40FC-AC69-2BB207205521}">
      <dgm:prSet/>
      <dgm:spPr/>
      <dgm:t>
        <a:bodyPr/>
        <a:lstStyle/>
        <a:p>
          <a:endParaRPr lang="en-US"/>
        </a:p>
      </dgm:t>
    </dgm:pt>
    <dgm:pt modelId="{B7B21ACC-2AC4-49D7-9A8C-714AE716F2C7}">
      <dgm:prSet/>
      <dgm:spPr/>
      <dgm:t>
        <a:bodyPr/>
        <a:lstStyle/>
        <a:p>
          <a:r>
            <a:rPr lang="en-US"/>
            <a:t>Overhead</a:t>
          </a:r>
        </a:p>
      </dgm:t>
    </dgm:pt>
    <dgm:pt modelId="{9E0DE477-E8BF-4278-9A7A-A93849FEB014}" type="parTrans" cxnId="{670E8ABB-69D7-40A9-85BD-9C908781C04C}">
      <dgm:prSet/>
      <dgm:spPr/>
      <dgm:t>
        <a:bodyPr/>
        <a:lstStyle/>
        <a:p>
          <a:endParaRPr lang="en-US"/>
        </a:p>
      </dgm:t>
    </dgm:pt>
    <dgm:pt modelId="{AB187F54-DD83-4514-8893-A65D3D9D71B5}" type="sibTrans" cxnId="{670E8ABB-69D7-40A9-85BD-9C908781C04C}">
      <dgm:prSet/>
      <dgm:spPr/>
      <dgm:t>
        <a:bodyPr/>
        <a:lstStyle/>
        <a:p>
          <a:endParaRPr lang="en-US"/>
        </a:p>
      </dgm:t>
    </dgm:pt>
    <dgm:pt modelId="{75817BD5-DB5B-4279-871B-AFBCFED3BD4D}">
      <dgm:prSet/>
      <dgm:spPr/>
      <dgm:t>
        <a:bodyPr/>
        <a:lstStyle/>
        <a:p>
          <a:r>
            <a:rPr lang="en-US"/>
            <a:t>Contracts &amp; Grants</a:t>
          </a:r>
        </a:p>
      </dgm:t>
    </dgm:pt>
    <dgm:pt modelId="{626580C4-0EB7-4ADA-B132-7999A497608B}" type="parTrans" cxnId="{2DA38575-C34F-475E-9BA2-6C10EA7FD37B}">
      <dgm:prSet/>
      <dgm:spPr/>
      <dgm:t>
        <a:bodyPr/>
        <a:lstStyle/>
        <a:p>
          <a:endParaRPr lang="en-US"/>
        </a:p>
      </dgm:t>
    </dgm:pt>
    <dgm:pt modelId="{A219FF99-3420-4569-89FA-EC1D36F955F8}" type="sibTrans" cxnId="{2DA38575-C34F-475E-9BA2-6C10EA7FD37B}">
      <dgm:prSet/>
      <dgm:spPr/>
      <dgm:t>
        <a:bodyPr/>
        <a:lstStyle/>
        <a:p>
          <a:endParaRPr lang="en-US"/>
        </a:p>
      </dgm:t>
    </dgm:pt>
    <dgm:pt modelId="{2A52A092-1138-47B2-B016-7D4138CCED04}">
      <dgm:prSet/>
      <dgm:spPr/>
      <dgm:t>
        <a:bodyPr/>
        <a:lstStyle/>
        <a:p>
          <a:r>
            <a:rPr lang="en-US"/>
            <a:t>Residuals</a:t>
          </a:r>
        </a:p>
      </dgm:t>
    </dgm:pt>
    <dgm:pt modelId="{8E52FECF-808D-438D-8639-71BC80F6B3DD}" type="parTrans" cxnId="{EBD97DAA-27A7-41AD-A63E-9CFE78B74D87}">
      <dgm:prSet/>
      <dgm:spPr/>
      <dgm:t>
        <a:bodyPr/>
        <a:lstStyle/>
        <a:p>
          <a:endParaRPr lang="en-US"/>
        </a:p>
      </dgm:t>
    </dgm:pt>
    <dgm:pt modelId="{0B8D246A-0A9B-4CF0-B5B3-7422B61A06C9}" type="sibTrans" cxnId="{EBD97DAA-27A7-41AD-A63E-9CFE78B74D87}">
      <dgm:prSet/>
      <dgm:spPr/>
      <dgm:t>
        <a:bodyPr/>
        <a:lstStyle/>
        <a:p>
          <a:endParaRPr lang="en-US"/>
        </a:p>
      </dgm:t>
    </dgm:pt>
    <dgm:pt modelId="{52D5EDAC-8FEB-4896-81D5-E98095592D6C}">
      <dgm:prSet/>
      <dgm:spPr/>
      <dgm:t>
        <a:bodyPr/>
        <a:lstStyle/>
        <a:p>
          <a:r>
            <a:rPr lang="en-US"/>
            <a:t>Endowment Income Unrestricted</a:t>
          </a:r>
        </a:p>
      </dgm:t>
    </dgm:pt>
    <dgm:pt modelId="{9B43EF28-F83B-476E-AAAE-AE38C89A15A8}" type="parTrans" cxnId="{39B7ED3F-8C38-44A0-9A1A-2BC236FA9BA1}">
      <dgm:prSet/>
      <dgm:spPr/>
      <dgm:t>
        <a:bodyPr/>
        <a:lstStyle/>
        <a:p>
          <a:endParaRPr lang="en-US"/>
        </a:p>
      </dgm:t>
    </dgm:pt>
    <dgm:pt modelId="{46CE872F-EECE-4984-B168-35952F5F77D5}" type="sibTrans" cxnId="{39B7ED3F-8C38-44A0-9A1A-2BC236FA9BA1}">
      <dgm:prSet/>
      <dgm:spPr/>
      <dgm:t>
        <a:bodyPr/>
        <a:lstStyle/>
        <a:p>
          <a:endParaRPr lang="en-US"/>
        </a:p>
      </dgm:t>
    </dgm:pt>
    <dgm:pt modelId="{74C4C1BC-5F96-471E-A18F-EE92CBEE34BC}">
      <dgm:prSet/>
      <dgm:spPr/>
      <dgm:t>
        <a:bodyPr/>
        <a:lstStyle/>
        <a:p>
          <a:r>
            <a:rPr lang="en-US"/>
            <a:t>Endowment Income Restricted</a:t>
          </a:r>
        </a:p>
      </dgm:t>
    </dgm:pt>
    <dgm:pt modelId="{E8E8BE30-7437-471D-BC8B-1DDA58D4698B}" type="parTrans" cxnId="{296F1F7B-0B19-4F6C-9AC3-92482CC3E28D}">
      <dgm:prSet/>
      <dgm:spPr/>
      <dgm:t>
        <a:bodyPr/>
        <a:lstStyle/>
        <a:p>
          <a:endParaRPr lang="en-US"/>
        </a:p>
      </dgm:t>
    </dgm:pt>
    <dgm:pt modelId="{BC3FD1AA-D98E-4321-9500-15A13017719C}" type="sibTrans" cxnId="{296F1F7B-0B19-4F6C-9AC3-92482CC3E28D}">
      <dgm:prSet/>
      <dgm:spPr/>
      <dgm:t>
        <a:bodyPr/>
        <a:lstStyle/>
        <a:p>
          <a:endParaRPr lang="en-US"/>
        </a:p>
      </dgm:t>
    </dgm:pt>
    <dgm:pt modelId="{9EBC6590-2204-4407-870D-0A121BFD772C}">
      <dgm:prSet/>
      <dgm:spPr/>
      <dgm:t>
        <a:bodyPr/>
        <a:lstStyle/>
        <a:p>
          <a:r>
            <a:rPr lang="en-US"/>
            <a:t>Auxiliary-Recharge-Core Facilities</a:t>
          </a:r>
        </a:p>
      </dgm:t>
    </dgm:pt>
    <dgm:pt modelId="{DCC76931-5E7E-47B5-9163-C0F245F366F8}" type="parTrans" cxnId="{62D35E07-EEEC-44D5-B539-7CC7F304526B}">
      <dgm:prSet/>
      <dgm:spPr/>
      <dgm:t>
        <a:bodyPr/>
        <a:lstStyle/>
        <a:p>
          <a:endParaRPr lang="en-US"/>
        </a:p>
      </dgm:t>
    </dgm:pt>
    <dgm:pt modelId="{2DB301F3-AA81-4B14-AA34-27200A44A88B}" type="sibTrans" cxnId="{62D35E07-EEEC-44D5-B539-7CC7F304526B}">
      <dgm:prSet/>
      <dgm:spPr/>
      <dgm:t>
        <a:bodyPr/>
        <a:lstStyle/>
        <a:p>
          <a:endParaRPr lang="en-US"/>
        </a:p>
      </dgm:t>
    </dgm:pt>
    <dgm:pt modelId="{7D97AB68-AE71-40B5-9971-2B84F5C8735A}">
      <dgm:prSet/>
      <dgm:spPr/>
      <dgm:t>
        <a:bodyPr/>
        <a:lstStyle/>
        <a:p>
          <a:r>
            <a:rPr lang="en-US"/>
            <a:t>Gifts-Endowment Inc and Other Unrestricted</a:t>
          </a:r>
        </a:p>
      </dgm:t>
    </dgm:pt>
    <dgm:pt modelId="{C5A848B3-A74A-4865-AA14-9F0F54848B79}" type="parTrans" cxnId="{A70B541B-7886-409A-8E7D-1A9A6FD42A93}">
      <dgm:prSet/>
      <dgm:spPr/>
      <dgm:t>
        <a:bodyPr/>
        <a:lstStyle/>
        <a:p>
          <a:endParaRPr lang="en-US"/>
        </a:p>
      </dgm:t>
    </dgm:pt>
    <dgm:pt modelId="{D3DB2339-6801-40DF-9B23-AE078746EB07}" type="sibTrans" cxnId="{A70B541B-7886-409A-8E7D-1A9A6FD42A93}">
      <dgm:prSet/>
      <dgm:spPr/>
      <dgm:t>
        <a:bodyPr/>
        <a:lstStyle/>
        <a:p>
          <a:endParaRPr lang="en-US"/>
        </a:p>
      </dgm:t>
    </dgm:pt>
    <dgm:pt modelId="{AFC8DC0C-0608-488E-AD41-F44CED802EFD}">
      <dgm:prSet/>
      <dgm:spPr/>
      <dgm:t>
        <a:bodyPr/>
        <a:lstStyle/>
        <a:p>
          <a:r>
            <a:rPr lang="en-US"/>
            <a:t>Gifts-Endowment Inc and Other Restricted </a:t>
          </a:r>
        </a:p>
      </dgm:t>
    </dgm:pt>
    <dgm:pt modelId="{9DD162E8-FD90-47C9-995C-B83DD2A83EAA}" type="parTrans" cxnId="{DF7C0FB7-F525-4720-9C69-7FE554C6F0F0}">
      <dgm:prSet/>
      <dgm:spPr/>
      <dgm:t>
        <a:bodyPr/>
        <a:lstStyle/>
        <a:p>
          <a:endParaRPr lang="en-US"/>
        </a:p>
      </dgm:t>
    </dgm:pt>
    <dgm:pt modelId="{67E3B716-CE41-4ED6-BBF9-FF2E868A5EB1}" type="sibTrans" cxnId="{DF7C0FB7-F525-4720-9C69-7FE554C6F0F0}">
      <dgm:prSet/>
      <dgm:spPr/>
      <dgm:t>
        <a:bodyPr/>
        <a:lstStyle/>
        <a:p>
          <a:endParaRPr lang="en-US"/>
        </a:p>
      </dgm:t>
    </dgm:pt>
    <dgm:pt modelId="{4A706D21-16B4-4F7F-A33B-9FB85673D53C}" type="pres">
      <dgm:prSet presAssocID="{1B7B2E4E-F763-4376-A99E-A6ADF5DF27F2}" presName="linear" presStyleCnt="0">
        <dgm:presLayoutVars>
          <dgm:animLvl val="lvl"/>
          <dgm:resizeHandles val="exact"/>
        </dgm:presLayoutVars>
      </dgm:prSet>
      <dgm:spPr/>
    </dgm:pt>
    <dgm:pt modelId="{44A670EE-4EA2-4672-94F9-97E1178281CC}" type="pres">
      <dgm:prSet presAssocID="{1D9DC5B7-3287-4DDB-98ED-B37B965AACA8}" presName="parentText" presStyleLbl="node1" presStyleIdx="0" presStyleCnt="2">
        <dgm:presLayoutVars>
          <dgm:chMax val="0"/>
          <dgm:bulletEnabled val="1"/>
        </dgm:presLayoutVars>
      </dgm:prSet>
      <dgm:spPr/>
    </dgm:pt>
    <dgm:pt modelId="{A823D363-C2AA-4D60-BC6B-F92511926B28}" type="pres">
      <dgm:prSet presAssocID="{5DC076AB-AEF9-4643-A1D6-A4779C415BBC}" presName="spacer" presStyleCnt="0"/>
      <dgm:spPr/>
    </dgm:pt>
    <dgm:pt modelId="{67881A0A-78F6-4415-BFBD-6004C0D94B30}" type="pres">
      <dgm:prSet presAssocID="{156619A0-2D0A-4B0E-B5B9-241C45475411}" presName="parentText" presStyleLbl="node1" presStyleIdx="1" presStyleCnt="2">
        <dgm:presLayoutVars>
          <dgm:chMax val="0"/>
          <dgm:bulletEnabled val="1"/>
        </dgm:presLayoutVars>
      </dgm:prSet>
      <dgm:spPr/>
    </dgm:pt>
    <dgm:pt modelId="{A90EC314-E814-4DA2-819E-0C95077126C6}" type="pres">
      <dgm:prSet presAssocID="{156619A0-2D0A-4B0E-B5B9-241C45475411}" presName="childText" presStyleLbl="revTx" presStyleIdx="0" presStyleCnt="1">
        <dgm:presLayoutVars>
          <dgm:bulletEnabled val="1"/>
        </dgm:presLayoutVars>
      </dgm:prSet>
      <dgm:spPr/>
    </dgm:pt>
  </dgm:ptLst>
  <dgm:cxnLst>
    <dgm:cxn modelId="{62D35E07-EEEC-44D5-B539-7CC7F304526B}" srcId="{156619A0-2D0A-4B0E-B5B9-241C45475411}" destId="{9EBC6590-2204-4407-870D-0A121BFD772C}" srcOrd="6" destOrd="0" parTransId="{DCC76931-5E7E-47B5-9163-C0F245F366F8}" sibTransId="{2DB301F3-AA81-4B14-AA34-27200A44A88B}"/>
    <dgm:cxn modelId="{61FF0911-14E5-44B7-BA37-3E642171AD99}" type="presOf" srcId="{1D9DC5B7-3287-4DDB-98ED-B37B965AACA8}" destId="{44A670EE-4EA2-4672-94F9-97E1178281CC}" srcOrd="0" destOrd="0" presId="urn:microsoft.com/office/officeart/2005/8/layout/vList2"/>
    <dgm:cxn modelId="{BD0BA81A-48D1-4D18-81CA-087776F1C20A}" type="presOf" srcId="{BF072729-514F-42AA-B2D3-09C747D94153}" destId="{A90EC314-E814-4DA2-819E-0C95077126C6}" srcOrd="0" destOrd="0" presId="urn:microsoft.com/office/officeart/2005/8/layout/vList2"/>
    <dgm:cxn modelId="{E4D3291B-D016-4E38-A96C-CB08FE3FFA49}" type="presOf" srcId="{9EBC6590-2204-4407-870D-0A121BFD772C}" destId="{A90EC314-E814-4DA2-819E-0C95077126C6}" srcOrd="0" destOrd="6" presId="urn:microsoft.com/office/officeart/2005/8/layout/vList2"/>
    <dgm:cxn modelId="{A70B541B-7886-409A-8E7D-1A9A6FD42A93}" srcId="{156619A0-2D0A-4B0E-B5B9-241C45475411}" destId="{7D97AB68-AE71-40B5-9971-2B84F5C8735A}" srcOrd="7" destOrd="0" parTransId="{C5A848B3-A74A-4865-AA14-9F0F54848B79}" sibTransId="{D3DB2339-6801-40DF-9B23-AE078746EB07}"/>
    <dgm:cxn modelId="{BA13803B-7C25-4CA2-BB28-B2D507FF164B}" type="presOf" srcId="{B7B21ACC-2AC4-49D7-9A8C-714AE716F2C7}" destId="{A90EC314-E814-4DA2-819E-0C95077126C6}" srcOrd="0" destOrd="1" presId="urn:microsoft.com/office/officeart/2005/8/layout/vList2"/>
    <dgm:cxn modelId="{4287873F-0350-483F-96E8-B99E65C73ADA}" srcId="{1B7B2E4E-F763-4376-A99E-A6ADF5DF27F2}" destId="{1D9DC5B7-3287-4DDB-98ED-B37B965AACA8}" srcOrd="0" destOrd="0" parTransId="{11B85531-647D-48CD-831B-847D79D0AC52}" sibTransId="{5DC076AB-AEF9-4643-A1D6-A4779C415BBC}"/>
    <dgm:cxn modelId="{39B7ED3F-8C38-44A0-9A1A-2BC236FA9BA1}" srcId="{156619A0-2D0A-4B0E-B5B9-241C45475411}" destId="{52D5EDAC-8FEB-4896-81D5-E98095592D6C}" srcOrd="4" destOrd="0" parTransId="{9B43EF28-F83B-476E-AAAE-AE38C89A15A8}" sibTransId="{46CE872F-EECE-4984-B168-35952F5F77D5}"/>
    <dgm:cxn modelId="{F6304E6A-2880-4E40-96DE-F5CCBA3EA31B}" srcId="{1B7B2E4E-F763-4376-A99E-A6ADF5DF27F2}" destId="{156619A0-2D0A-4B0E-B5B9-241C45475411}" srcOrd="1" destOrd="0" parTransId="{6E50B61C-7F1D-4731-A927-8C42DE6B8AB7}" sibTransId="{5D54B5A3-9B7C-468E-847D-B1149B3A714E}"/>
    <dgm:cxn modelId="{B1B7D74C-AEDA-4EA3-A0B6-59D88B32602E}" type="presOf" srcId="{1B7B2E4E-F763-4376-A99E-A6ADF5DF27F2}" destId="{4A706D21-16B4-4F7F-A33B-9FB85673D53C}" srcOrd="0" destOrd="0" presId="urn:microsoft.com/office/officeart/2005/8/layout/vList2"/>
    <dgm:cxn modelId="{2DA38575-C34F-475E-9BA2-6C10EA7FD37B}" srcId="{156619A0-2D0A-4B0E-B5B9-241C45475411}" destId="{75817BD5-DB5B-4279-871B-AFBCFED3BD4D}" srcOrd="2" destOrd="0" parTransId="{626580C4-0EB7-4ADA-B132-7999A497608B}" sibTransId="{A219FF99-3420-4569-89FA-EC1D36F955F8}"/>
    <dgm:cxn modelId="{577C3476-13A0-4876-8A71-5BBE8FC7A98A}" type="presOf" srcId="{AFC8DC0C-0608-488E-AD41-F44CED802EFD}" destId="{A90EC314-E814-4DA2-819E-0C95077126C6}" srcOrd="0" destOrd="8" presId="urn:microsoft.com/office/officeart/2005/8/layout/vList2"/>
    <dgm:cxn modelId="{296F1F7B-0B19-4F6C-9AC3-92482CC3E28D}" srcId="{156619A0-2D0A-4B0E-B5B9-241C45475411}" destId="{74C4C1BC-5F96-471E-A18F-EE92CBEE34BC}" srcOrd="5" destOrd="0" parTransId="{E8E8BE30-7437-471D-BC8B-1DDA58D4698B}" sibTransId="{BC3FD1AA-D98E-4321-9500-15A13017719C}"/>
    <dgm:cxn modelId="{DE7B158F-92D9-425F-B672-26C6A0740078}" type="presOf" srcId="{7D97AB68-AE71-40B5-9971-2B84F5C8735A}" destId="{A90EC314-E814-4DA2-819E-0C95077126C6}" srcOrd="0" destOrd="7" presId="urn:microsoft.com/office/officeart/2005/8/layout/vList2"/>
    <dgm:cxn modelId="{49F366A2-F3E9-41C8-8D6B-FCEA1A1DC714}" type="presOf" srcId="{74C4C1BC-5F96-471E-A18F-EE92CBEE34BC}" destId="{A90EC314-E814-4DA2-819E-0C95077126C6}" srcOrd="0" destOrd="5" presId="urn:microsoft.com/office/officeart/2005/8/layout/vList2"/>
    <dgm:cxn modelId="{EBD97DAA-27A7-41AD-A63E-9CFE78B74D87}" srcId="{156619A0-2D0A-4B0E-B5B9-241C45475411}" destId="{2A52A092-1138-47B2-B016-7D4138CCED04}" srcOrd="3" destOrd="0" parTransId="{8E52FECF-808D-438D-8639-71BC80F6B3DD}" sibTransId="{0B8D246A-0A9B-4CF0-B5B3-7422B61A06C9}"/>
    <dgm:cxn modelId="{DF7C0FB7-F525-4720-9C69-7FE554C6F0F0}" srcId="{156619A0-2D0A-4B0E-B5B9-241C45475411}" destId="{AFC8DC0C-0608-488E-AD41-F44CED802EFD}" srcOrd="8" destOrd="0" parTransId="{9DD162E8-FD90-47C9-995C-B83DD2A83EAA}" sibTransId="{67E3B716-CE41-4ED6-BBF9-FF2E868A5EB1}"/>
    <dgm:cxn modelId="{670E8ABB-69D7-40A9-85BD-9C908781C04C}" srcId="{156619A0-2D0A-4B0E-B5B9-241C45475411}" destId="{B7B21ACC-2AC4-49D7-9A8C-714AE716F2C7}" srcOrd="1" destOrd="0" parTransId="{9E0DE477-E8BF-4278-9A7A-A93849FEB014}" sibTransId="{AB187F54-DD83-4514-8893-A65D3D9D71B5}"/>
    <dgm:cxn modelId="{37B360CE-1D7B-48E6-8BDA-7B0C79360464}" type="presOf" srcId="{2A52A092-1138-47B2-B016-7D4138CCED04}" destId="{A90EC314-E814-4DA2-819E-0C95077126C6}" srcOrd="0" destOrd="3" presId="urn:microsoft.com/office/officeart/2005/8/layout/vList2"/>
    <dgm:cxn modelId="{6E3016D9-AB03-40FC-AC69-2BB207205521}" srcId="{156619A0-2D0A-4B0E-B5B9-241C45475411}" destId="{BF072729-514F-42AA-B2D3-09C747D94153}" srcOrd="0" destOrd="0" parTransId="{DBF2E579-9627-4C6D-806D-446242F2EE0A}" sibTransId="{611DE540-3410-4B90-849C-7424F4DBC932}"/>
    <dgm:cxn modelId="{F0FACFDF-6B64-4509-9275-1EE878896674}" type="presOf" srcId="{52D5EDAC-8FEB-4896-81D5-E98095592D6C}" destId="{A90EC314-E814-4DA2-819E-0C95077126C6}" srcOrd="0" destOrd="4" presId="urn:microsoft.com/office/officeart/2005/8/layout/vList2"/>
    <dgm:cxn modelId="{A48C30E5-5BC5-4798-B28C-87004610A282}" type="presOf" srcId="{156619A0-2D0A-4B0E-B5B9-241C45475411}" destId="{67881A0A-78F6-4415-BFBD-6004C0D94B30}" srcOrd="0" destOrd="0" presId="urn:microsoft.com/office/officeart/2005/8/layout/vList2"/>
    <dgm:cxn modelId="{1B8AB3F5-89A4-4428-9A48-FC4D80FDBE6F}" type="presOf" srcId="{75817BD5-DB5B-4279-871B-AFBCFED3BD4D}" destId="{A90EC314-E814-4DA2-819E-0C95077126C6}" srcOrd="0" destOrd="2" presId="urn:microsoft.com/office/officeart/2005/8/layout/vList2"/>
    <dgm:cxn modelId="{45978D37-D6E4-467F-83EA-4A6D0C4851C8}" type="presParOf" srcId="{4A706D21-16B4-4F7F-A33B-9FB85673D53C}" destId="{44A670EE-4EA2-4672-94F9-97E1178281CC}" srcOrd="0" destOrd="0" presId="urn:microsoft.com/office/officeart/2005/8/layout/vList2"/>
    <dgm:cxn modelId="{C0AA5D72-A123-4A06-95EA-7226A089D395}" type="presParOf" srcId="{4A706D21-16B4-4F7F-A33B-9FB85673D53C}" destId="{A823D363-C2AA-4D60-BC6B-F92511926B28}" srcOrd="1" destOrd="0" presId="urn:microsoft.com/office/officeart/2005/8/layout/vList2"/>
    <dgm:cxn modelId="{CE653A36-4E8F-44A5-B260-994D4D64D2DA}" type="presParOf" srcId="{4A706D21-16B4-4F7F-A33B-9FB85673D53C}" destId="{67881A0A-78F6-4415-BFBD-6004C0D94B30}" srcOrd="2" destOrd="0" presId="urn:microsoft.com/office/officeart/2005/8/layout/vList2"/>
    <dgm:cxn modelId="{8EBC6DB7-0EC7-41D5-8652-79EE4AE2F261}" type="presParOf" srcId="{4A706D21-16B4-4F7F-A33B-9FB85673D53C}" destId="{A90EC314-E814-4DA2-819E-0C95077126C6}"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E3BAE9-623C-4F15-ADD9-CE328C4B771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C465DB5-1F11-4221-A5B6-3E13F446A85C}">
      <dgm:prSet/>
      <dgm:spPr/>
      <dgm:t>
        <a:bodyPr/>
        <a:lstStyle/>
        <a:p>
          <a:r>
            <a:rPr lang="en-US" dirty="0"/>
            <a:t>Once the FTE has been updated this will update the amount associated with the job code on the Wages tab</a:t>
          </a:r>
        </a:p>
      </dgm:t>
    </dgm:pt>
    <dgm:pt modelId="{200BEBBD-4F2D-4B56-8FED-1D711716EA68}" type="parTrans" cxnId="{079FF572-1DE4-4D2A-BD00-665DE527908C}">
      <dgm:prSet/>
      <dgm:spPr/>
      <dgm:t>
        <a:bodyPr/>
        <a:lstStyle/>
        <a:p>
          <a:endParaRPr lang="en-US"/>
        </a:p>
      </dgm:t>
    </dgm:pt>
    <dgm:pt modelId="{2870D79A-C53E-4C05-8C91-BAEADE935E81}" type="sibTrans" cxnId="{079FF572-1DE4-4D2A-BD00-665DE527908C}">
      <dgm:prSet/>
      <dgm:spPr/>
      <dgm:t>
        <a:bodyPr/>
        <a:lstStyle/>
        <a:p>
          <a:endParaRPr lang="en-US"/>
        </a:p>
      </dgm:t>
    </dgm:pt>
    <dgm:pt modelId="{1ED439A2-6EF6-4B30-BD2E-58F1BB6AC441}">
      <dgm:prSet/>
      <dgm:spPr/>
      <dgm:t>
        <a:bodyPr/>
        <a:lstStyle/>
        <a:p>
          <a:r>
            <a:rPr lang="en-US" b="0" dirty="0"/>
            <a:t>Contact your analyst to add additional job codes</a:t>
          </a:r>
        </a:p>
      </dgm:t>
    </dgm:pt>
    <dgm:pt modelId="{D45CF148-2340-4C57-A325-CD1B8F21C25E}" type="parTrans" cxnId="{26F6C9E3-8D5A-410A-96F8-32528E482CBE}">
      <dgm:prSet/>
      <dgm:spPr/>
      <dgm:t>
        <a:bodyPr/>
        <a:lstStyle/>
        <a:p>
          <a:endParaRPr lang="en-US"/>
        </a:p>
      </dgm:t>
    </dgm:pt>
    <dgm:pt modelId="{2FC7CB9F-76A1-4F35-9AA3-D38B5F6F1C1C}" type="sibTrans" cxnId="{26F6C9E3-8D5A-410A-96F8-32528E482CBE}">
      <dgm:prSet/>
      <dgm:spPr/>
      <dgm:t>
        <a:bodyPr/>
        <a:lstStyle/>
        <a:p>
          <a:endParaRPr lang="en-US"/>
        </a:p>
      </dgm:t>
    </dgm:pt>
    <dgm:pt modelId="{5491EA9C-C865-464C-928E-102ED41071A9}">
      <dgm:prSet/>
      <dgm:spPr/>
      <dgm:t>
        <a:bodyPr/>
        <a:lstStyle/>
        <a:p>
          <a:r>
            <a:rPr lang="en-US" b="0"/>
            <a:t>Only </a:t>
          </a:r>
          <a:r>
            <a:rPr lang="en-US" b="0" dirty="0"/>
            <a:t>add job codes that begin with “PS” (University) or “PSH” (Health Care System).</a:t>
          </a:r>
        </a:p>
      </dgm:t>
    </dgm:pt>
    <dgm:pt modelId="{0945380E-282E-4DF3-B3B6-A470310920DA}" type="parTrans" cxnId="{3047F733-77AC-457F-8569-1C5633BEE5F4}">
      <dgm:prSet/>
      <dgm:spPr/>
      <dgm:t>
        <a:bodyPr/>
        <a:lstStyle/>
        <a:p>
          <a:endParaRPr lang="en-US"/>
        </a:p>
      </dgm:t>
    </dgm:pt>
    <dgm:pt modelId="{BFA9DDCC-9A35-489B-8234-CC555261A3A9}" type="sibTrans" cxnId="{3047F733-77AC-457F-8569-1C5633BEE5F4}">
      <dgm:prSet/>
      <dgm:spPr/>
      <dgm:t>
        <a:bodyPr/>
        <a:lstStyle/>
        <a:p>
          <a:endParaRPr lang="en-US"/>
        </a:p>
      </dgm:t>
    </dgm:pt>
    <dgm:pt modelId="{528E15D6-A180-4EC4-8D03-74C192CF84B4}" type="pres">
      <dgm:prSet presAssocID="{33E3BAE9-623C-4F15-ADD9-CE328C4B7711}" presName="linear" presStyleCnt="0">
        <dgm:presLayoutVars>
          <dgm:animLvl val="lvl"/>
          <dgm:resizeHandles val="exact"/>
        </dgm:presLayoutVars>
      </dgm:prSet>
      <dgm:spPr/>
    </dgm:pt>
    <dgm:pt modelId="{B1D0A5E2-A481-4472-8E3E-8146E6B61BE8}" type="pres">
      <dgm:prSet presAssocID="{8C465DB5-1F11-4221-A5B6-3E13F446A85C}" presName="parentText" presStyleLbl="node1" presStyleIdx="0" presStyleCnt="2">
        <dgm:presLayoutVars>
          <dgm:chMax val="0"/>
          <dgm:bulletEnabled val="1"/>
        </dgm:presLayoutVars>
      </dgm:prSet>
      <dgm:spPr/>
    </dgm:pt>
    <dgm:pt modelId="{C5F76C22-808F-4B48-BD76-501225A738B6}" type="pres">
      <dgm:prSet presAssocID="{2870D79A-C53E-4C05-8C91-BAEADE935E81}" presName="spacer" presStyleCnt="0"/>
      <dgm:spPr/>
    </dgm:pt>
    <dgm:pt modelId="{687DB9BA-3717-4156-93B5-D9368D81E51A}" type="pres">
      <dgm:prSet presAssocID="{1ED439A2-6EF6-4B30-BD2E-58F1BB6AC441}" presName="parentText" presStyleLbl="node1" presStyleIdx="1" presStyleCnt="2">
        <dgm:presLayoutVars>
          <dgm:chMax val="0"/>
          <dgm:bulletEnabled val="1"/>
        </dgm:presLayoutVars>
      </dgm:prSet>
      <dgm:spPr/>
    </dgm:pt>
    <dgm:pt modelId="{282CBFBD-52AE-49C9-B7DF-4978F6151533}" type="pres">
      <dgm:prSet presAssocID="{1ED439A2-6EF6-4B30-BD2E-58F1BB6AC441}" presName="childText" presStyleLbl="revTx" presStyleIdx="0" presStyleCnt="1">
        <dgm:presLayoutVars>
          <dgm:bulletEnabled val="1"/>
        </dgm:presLayoutVars>
      </dgm:prSet>
      <dgm:spPr/>
    </dgm:pt>
  </dgm:ptLst>
  <dgm:cxnLst>
    <dgm:cxn modelId="{3047F733-77AC-457F-8569-1C5633BEE5F4}" srcId="{1ED439A2-6EF6-4B30-BD2E-58F1BB6AC441}" destId="{5491EA9C-C865-464C-928E-102ED41071A9}" srcOrd="0" destOrd="0" parTransId="{0945380E-282E-4DF3-B3B6-A470310920DA}" sibTransId="{BFA9DDCC-9A35-489B-8234-CC555261A3A9}"/>
    <dgm:cxn modelId="{233D8A3A-79DD-4CBA-A056-E4D1BD15267D}" type="presOf" srcId="{8C465DB5-1F11-4221-A5B6-3E13F446A85C}" destId="{B1D0A5E2-A481-4472-8E3E-8146E6B61BE8}" srcOrd="0" destOrd="0" presId="urn:microsoft.com/office/officeart/2005/8/layout/vList2"/>
    <dgm:cxn modelId="{02F15060-A9E0-4FAF-BCBD-028A3E84292D}" type="presOf" srcId="{1ED439A2-6EF6-4B30-BD2E-58F1BB6AC441}" destId="{687DB9BA-3717-4156-93B5-D9368D81E51A}" srcOrd="0" destOrd="0" presId="urn:microsoft.com/office/officeart/2005/8/layout/vList2"/>
    <dgm:cxn modelId="{079FF572-1DE4-4D2A-BD00-665DE527908C}" srcId="{33E3BAE9-623C-4F15-ADD9-CE328C4B7711}" destId="{8C465DB5-1F11-4221-A5B6-3E13F446A85C}" srcOrd="0" destOrd="0" parTransId="{200BEBBD-4F2D-4B56-8FED-1D711716EA68}" sibTransId="{2870D79A-C53E-4C05-8C91-BAEADE935E81}"/>
    <dgm:cxn modelId="{F4387A99-974C-42E0-A0C5-62983FDDAFD3}" type="presOf" srcId="{5491EA9C-C865-464C-928E-102ED41071A9}" destId="{282CBFBD-52AE-49C9-B7DF-4978F6151533}" srcOrd="0" destOrd="0" presId="urn:microsoft.com/office/officeart/2005/8/layout/vList2"/>
    <dgm:cxn modelId="{D01F3FCC-5F28-464C-A747-E56BF51CF003}" type="presOf" srcId="{33E3BAE9-623C-4F15-ADD9-CE328C4B7711}" destId="{528E15D6-A180-4EC4-8D03-74C192CF84B4}" srcOrd="0" destOrd="0" presId="urn:microsoft.com/office/officeart/2005/8/layout/vList2"/>
    <dgm:cxn modelId="{26F6C9E3-8D5A-410A-96F8-32528E482CBE}" srcId="{33E3BAE9-623C-4F15-ADD9-CE328C4B7711}" destId="{1ED439A2-6EF6-4B30-BD2E-58F1BB6AC441}" srcOrd="1" destOrd="0" parTransId="{D45CF148-2340-4C57-A325-CD1B8F21C25E}" sibTransId="{2FC7CB9F-76A1-4F35-9AA3-D38B5F6F1C1C}"/>
    <dgm:cxn modelId="{8F5550A3-29E6-4075-93CD-EB959B958884}" type="presParOf" srcId="{528E15D6-A180-4EC4-8D03-74C192CF84B4}" destId="{B1D0A5E2-A481-4472-8E3E-8146E6B61BE8}" srcOrd="0" destOrd="0" presId="urn:microsoft.com/office/officeart/2005/8/layout/vList2"/>
    <dgm:cxn modelId="{4E2C0460-268C-4283-8670-43CF4DBB7C1D}" type="presParOf" srcId="{528E15D6-A180-4EC4-8D03-74C192CF84B4}" destId="{C5F76C22-808F-4B48-BD76-501225A738B6}" srcOrd="1" destOrd="0" presId="urn:microsoft.com/office/officeart/2005/8/layout/vList2"/>
    <dgm:cxn modelId="{88372078-8E83-4F07-B1B7-33773CD01E56}" type="presParOf" srcId="{528E15D6-A180-4EC4-8D03-74C192CF84B4}" destId="{687DB9BA-3717-4156-93B5-D9368D81E51A}" srcOrd="2" destOrd="0" presId="urn:microsoft.com/office/officeart/2005/8/layout/vList2"/>
    <dgm:cxn modelId="{054ADA76-4949-4543-82F2-2079E6AD6E11}" type="presParOf" srcId="{528E15D6-A180-4EC4-8D03-74C192CF84B4}" destId="{282CBFBD-52AE-49C9-B7DF-4978F6151533}"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3C0155-09AB-4112-87E5-0897C25E6E3F}" type="doc">
      <dgm:prSet loTypeId="urn:microsoft.com/office/officeart/2005/8/layout/default" loCatId="list" qsTypeId="urn:microsoft.com/office/officeart/2005/8/quickstyle/simple1" qsCatId="simple" csTypeId="urn:microsoft.com/office/officeart/2005/8/colors/accent1_2" csCatId="accent1" phldr="1"/>
      <dgm:spPr/>
    </dgm:pt>
    <dgm:pt modelId="{A5D09533-523E-43E0-8C0E-007E3B1A3C98}">
      <dgm:prSet phldrT="[Text]"/>
      <dgm:spPr/>
      <dgm:t>
        <a:bodyPr/>
        <a:lstStyle/>
        <a:p>
          <a:r>
            <a:rPr lang="en-US" dirty="0"/>
            <a:t>Total Salaries</a:t>
          </a:r>
        </a:p>
      </dgm:t>
    </dgm:pt>
    <dgm:pt modelId="{7D6F27C6-47EE-4C9C-A077-F25215AEA31A}" type="parTrans" cxnId="{8CAC6BEA-7DDF-440A-B1B1-BF415B34FFBF}">
      <dgm:prSet/>
      <dgm:spPr/>
      <dgm:t>
        <a:bodyPr/>
        <a:lstStyle/>
        <a:p>
          <a:endParaRPr lang="en-US"/>
        </a:p>
      </dgm:t>
    </dgm:pt>
    <dgm:pt modelId="{696E8D42-CB38-4D87-8DAA-B1ED96576181}" type="sibTrans" cxnId="{8CAC6BEA-7DDF-440A-B1B1-BF415B34FFBF}">
      <dgm:prSet/>
      <dgm:spPr/>
      <dgm:t>
        <a:bodyPr/>
        <a:lstStyle/>
        <a:p>
          <a:endParaRPr lang="en-US"/>
        </a:p>
      </dgm:t>
    </dgm:pt>
    <dgm:pt modelId="{AF335E27-E38E-47F9-B117-809E996EE241}">
      <dgm:prSet phldrT="[Text]"/>
      <dgm:spPr/>
      <dgm:t>
        <a:bodyPr/>
        <a:lstStyle/>
        <a:p>
          <a:r>
            <a:rPr lang="en-US" dirty="0"/>
            <a:t>Annual Percentage</a:t>
          </a:r>
        </a:p>
      </dgm:t>
    </dgm:pt>
    <dgm:pt modelId="{9E313B78-5707-4A51-A89D-4BD96F6EFB27}" type="parTrans" cxnId="{881DABB2-CD41-45E8-ABCE-34A2C86015DE}">
      <dgm:prSet/>
      <dgm:spPr/>
      <dgm:t>
        <a:bodyPr/>
        <a:lstStyle/>
        <a:p>
          <a:endParaRPr lang="en-US"/>
        </a:p>
      </dgm:t>
    </dgm:pt>
    <dgm:pt modelId="{F2F63A8B-A838-45D2-9669-8E36B213108F}" type="sibTrans" cxnId="{881DABB2-CD41-45E8-ABCE-34A2C86015DE}">
      <dgm:prSet/>
      <dgm:spPr/>
      <dgm:t>
        <a:bodyPr/>
        <a:lstStyle/>
        <a:p>
          <a:endParaRPr lang="en-US"/>
        </a:p>
      </dgm:t>
    </dgm:pt>
    <dgm:pt modelId="{A8E13EE5-D833-4182-AC6F-7C7D03AAE63D}">
      <dgm:prSet phldrT="[Text]"/>
      <dgm:spPr/>
      <dgm:t>
        <a:bodyPr/>
        <a:lstStyle/>
        <a:p>
          <a:r>
            <a:rPr lang="en-US" dirty="0"/>
            <a:t>FY21 Budget for benefit accounts</a:t>
          </a:r>
        </a:p>
      </dgm:t>
    </dgm:pt>
    <dgm:pt modelId="{D04366BE-3578-4D38-9A83-F1A079DAAAF1}" type="sibTrans" cxnId="{C0C1AA52-2816-448A-8AB2-33C69B0D3D55}">
      <dgm:prSet/>
      <dgm:spPr/>
      <dgm:t>
        <a:bodyPr/>
        <a:lstStyle/>
        <a:p>
          <a:endParaRPr lang="en-US"/>
        </a:p>
      </dgm:t>
    </dgm:pt>
    <dgm:pt modelId="{46EC1AFA-D942-4DA9-812D-3E23403A2FC0}" type="parTrans" cxnId="{C0C1AA52-2816-448A-8AB2-33C69B0D3D55}">
      <dgm:prSet/>
      <dgm:spPr/>
      <dgm:t>
        <a:bodyPr/>
        <a:lstStyle/>
        <a:p>
          <a:endParaRPr lang="en-US"/>
        </a:p>
      </dgm:t>
    </dgm:pt>
    <dgm:pt modelId="{EE664FD0-23E2-4BAA-B7DD-56FC085894E2}" type="pres">
      <dgm:prSet presAssocID="{933C0155-09AB-4112-87E5-0897C25E6E3F}" presName="diagram" presStyleCnt="0">
        <dgm:presLayoutVars>
          <dgm:dir/>
          <dgm:resizeHandles val="exact"/>
        </dgm:presLayoutVars>
      </dgm:prSet>
      <dgm:spPr/>
    </dgm:pt>
    <dgm:pt modelId="{000592EE-2B59-4A1D-9477-F206AE4B5455}" type="pres">
      <dgm:prSet presAssocID="{AF335E27-E38E-47F9-B117-809E996EE241}" presName="node" presStyleLbl="node1" presStyleIdx="0" presStyleCnt="3">
        <dgm:presLayoutVars>
          <dgm:bulletEnabled val="1"/>
        </dgm:presLayoutVars>
      </dgm:prSet>
      <dgm:spPr/>
    </dgm:pt>
    <dgm:pt modelId="{74FDFDAA-2393-4BB9-9D50-0A585C36A6E8}" type="pres">
      <dgm:prSet presAssocID="{F2F63A8B-A838-45D2-9669-8E36B213108F}" presName="sibTrans" presStyleCnt="0"/>
      <dgm:spPr/>
    </dgm:pt>
    <dgm:pt modelId="{39A8CEF7-D421-4F70-BCD6-06DF77C74E8D}" type="pres">
      <dgm:prSet presAssocID="{A5D09533-523E-43E0-8C0E-007E3B1A3C98}" presName="node" presStyleLbl="node1" presStyleIdx="1" presStyleCnt="3">
        <dgm:presLayoutVars>
          <dgm:bulletEnabled val="1"/>
        </dgm:presLayoutVars>
      </dgm:prSet>
      <dgm:spPr/>
    </dgm:pt>
    <dgm:pt modelId="{07E7A92B-339A-410D-BFB8-159C59304DB4}" type="pres">
      <dgm:prSet presAssocID="{696E8D42-CB38-4D87-8DAA-B1ED96576181}" presName="sibTrans" presStyleCnt="0"/>
      <dgm:spPr/>
    </dgm:pt>
    <dgm:pt modelId="{F61FAC1A-47FA-46C7-860D-444EBDA44F06}" type="pres">
      <dgm:prSet presAssocID="{A8E13EE5-D833-4182-AC6F-7C7D03AAE63D}" presName="node" presStyleLbl="node1" presStyleIdx="2" presStyleCnt="3">
        <dgm:presLayoutVars>
          <dgm:bulletEnabled val="1"/>
        </dgm:presLayoutVars>
      </dgm:prSet>
      <dgm:spPr/>
    </dgm:pt>
  </dgm:ptLst>
  <dgm:cxnLst>
    <dgm:cxn modelId="{0E06EB20-CCE0-4753-8D55-3646365DBD06}" type="presOf" srcId="{933C0155-09AB-4112-87E5-0897C25E6E3F}" destId="{EE664FD0-23E2-4BAA-B7DD-56FC085894E2}" srcOrd="0" destOrd="0" presId="urn:microsoft.com/office/officeart/2005/8/layout/default"/>
    <dgm:cxn modelId="{89D21026-A73C-41E9-86D6-BA3BB38E9FEE}" type="presOf" srcId="{AF335E27-E38E-47F9-B117-809E996EE241}" destId="{000592EE-2B59-4A1D-9477-F206AE4B5455}" srcOrd="0" destOrd="0" presId="urn:microsoft.com/office/officeart/2005/8/layout/default"/>
    <dgm:cxn modelId="{8D4CE434-8D70-4A4B-8138-78A75631F8F0}" type="presOf" srcId="{A5D09533-523E-43E0-8C0E-007E3B1A3C98}" destId="{39A8CEF7-D421-4F70-BCD6-06DF77C74E8D}" srcOrd="0" destOrd="0" presId="urn:microsoft.com/office/officeart/2005/8/layout/default"/>
    <dgm:cxn modelId="{C0C1AA52-2816-448A-8AB2-33C69B0D3D55}" srcId="{933C0155-09AB-4112-87E5-0897C25E6E3F}" destId="{A8E13EE5-D833-4182-AC6F-7C7D03AAE63D}" srcOrd="2" destOrd="0" parTransId="{46EC1AFA-D942-4DA9-812D-3E23403A2FC0}" sibTransId="{D04366BE-3578-4D38-9A83-F1A079DAAAF1}"/>
    <dgm:cxn modelId="{46BAB47C-DAA9-4222-A95A-9CB0D737E767}" type="presOf" srcId="{A8E13EE5-D833-4182-AC6F-7C7D03AAE63D}" destId="{F61FAC1A-47FA-46C7-860D-444EBDA44F06}" srcOrd="0" destOrd="0" presId="urn:microsoft.com/office/officeart/2005/8/layout/default"/>
    <dgm:cxn modelId="{881DABB2-CD41-45E8-ABCE-34A2C86015DE}" srcId="{933C0155-09AB-4112-87E5-0897C25E6E3F}" destId="{AF335E27-E38E-47F9-B117-809E996EE241}" srcOrd="0" destOrd="0" parTransId="{9E313B78-5707-4A51-A89D-4BD96F6EFB27}" sibTransId="{F2F63A8B-A838-45D2-9669-8E36B213108F}"/>
    <dgm:cxn modelId="{8CAC6BEA-7DDF-440A-B1B1-BF415B34FFBF}" srcId="{933C0155-09AB-4112-87E5-0897C25E6E3F}" destId="{A5D09533-523E-43E0-8C0E-007E3B1A3C98}" srcOrd="1" destOrd="0" parTransId="{7D6F27C6-47EE-4C9C-A077-F25215AEA31A}" sibTransId="{696E8D42-CB38-4D87-8DAA-B1ED96576181}"/>
    <dgm:cxn modelId="{C7D09642-0233-4F90-A2A6-8C5C6671A0B9}" type="presParOf" srcId="{EE664FD0-23E2-4BAA-B7DD-56FC085894E2}" destId="{000592EE-2B59-4A1D-9477-F206AE4B5455}" srcOrd="0" destOrd="0" presId="urn:microsoft.com/office/officeart/2005/8/layout/default"/>
    <dgm:cxn modelId="{8A955148-9125-4B29-B7B9-03F1195E61C5}" type="presParOf" srcId="{EE664FD0-23E2-4BAA-B7DD-56FC085894E2}" destId="{74FDFDAA-2393-4BB9-9D50-0A585C36A6E8}" srcOrd="1" destOrd="0" presId="urn:microsoft.com/office/officeart/2005/8/layout/default"/>
    <dgm:cxn modelId="{CD4F4A54-E27C-4EA6-947A-B1314DD20243}" type="presParOf" srcId="{EE664FD0-23E2-4BAA-B7DD-56FC085894E2}" destId="{39A8CEF7-D421-4F70-BCD6-06DF77C74E8D}" srcOrd="2" destOrd="0" presId="urn:microsoft.com/office/officeart/2005/8/layout/default"/>
    <dgm:cxn modelId="{91DEFEA8-633E-4B6D-AFC1-D58C3531C62C}" type="presParOf" srcId="{EE664FD0-23E2-4BAA-B7DD-56FC085894E2}" destId="{07E7A92B-339A-410D-BFB8-159C59304DB4}" srcOrd="3" destOrd="0" presId="urn:microsoft.com/office/officeart/2005/8/layout/default"/>
    <dgm:cxn modelId="{848F78F6-6ACC-48FB-B6B7-D370C5E0FE62}" type="presParOf" srcId="{EE664FD0-23E2-4BAA-B7DD-56FC085894E2}" destId="{F61FAC1A-47FA-46C7-860D-444EBDA44F06}"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F123C-2427-489A-B041-33A7AD4DAADA}">
      <dsp:nvSpPr>
        <dsp:cNvPr id="0" name=""/>
        <dsp:cNvSpPr/>
      </dsp:nvSpPr>
      <dsp:spPr>
        <a:xfrm>
          <a:off x="0" y="843"/>
          <a:ext cx="115824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Overview</a:t>
          </a:r>
        </a:p>
      </dsp:txBody>
      <dsp:txXfrm>
        <a:off x="26930" y="27773"/>
        <a:ext cx="11528540" cy="497795"/>
      </dsp:txXfrm>
    </dsp:sp>
    <dsp:sp modelId="{DC8C59A0-26DC-4853-B170-A4E066D4D1A2}">
      <dsp:nvSpPr>
        <dsp:cNvPr id="0" name=""/>
        <dsp:cNvSpPr/>
      </dsp:nvSpPr>
      <dsp:spPr>
        <a:xfrm>
          <a:off x="0" y="552498"/>
          <a:ext cx="11582400"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Your Budgeting Process</a:t>
          </a:r>
        </a:p>
        <a:p>
          <a:pPr marL="171450" lvl="1" indent="-171450" algn="l" defTabSz="800100">
            <a:lnSpc>
              <a:spcPct val="90000"/>
            </a:lnSpc>
            <a:spcBef>
              <a:spcPct val="0"/>
            </a:spcBef>
            <a:spcAft>
              <a:spcPct val="20000"/>
            </a:spcAft>
            <a:buChar char="•"/>
          </a:pPr>
          <a:r>
            <a:rPr lang="en-US" sz="1800" kern="1200"/>
            <a:t>Timeline</a:t>
          </a:r>
        </a:p>
        <a:p>
          <a:pPr marL="171450" lvl="1" indent="-171450" algn="l" defTabSz="800100">
            <a:lnSpc>
              <a:spcPct val="90000"/>
            </a:lnSpc>
            <a:spcBef>
              <a:spcPct val="0"/>
            </a:spcBef>
            <a:spcAft>
              <a:spcPct val="20000"/>
            </a:spcAft>
            <a:buChar char="•"/>
          </a:pPr>
          <a:r>
            <a:rPr lang="en-US" sz="1800" kern="1200"/>
            <a:t>Contacts</a:t>
          </a:r>
        </a:p>
      </dsp:txBody>
      <dsp:txXfrm>
        <a:off x="0" y="552498"/>
        <a:ext cx="11582400" cy="928395"/>
      </dsp:txXfrm>
    </dsp:sp>
    <dsp:sp modelId="{FFCB0A1C-B443-4BC6-BC34-7ADE150E2B6C}">
      <dsp:nvSpPr>
        <dsp:cNvPr id="0" name=""/>
        <dsp:cNvSpPr/>
      </dsp:nvSpPr>
      <dsp:spPr>
        <a:xfrm>
          <a:off x="0" y="1480893"/>
          <a:ext cx="11582400" cy="551655"/>
        </a:xfrm>
        <a:prstGeom prst="roundRect">
          <a:avLst/>
        </a:prstGeom>
        <a:solidFill>
          <a:schemeClr val="accent2">
            <a:hueOff val="3750067"/>
            <a:satOff val="-27107"/>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Getting Started</a:t>
          </a:r>
        </a:p>
      </dsp:txBody>
      <dsp:txXfrm>
        <a:off x="26930" y="1507823"/>
        <a:ext cx="11528540" cy="497795"/>
      </dsp:txXfrm>
    </dsp:sp>
    <dsp:sp modelId="{9DF22038-835C-482E-BAB5-E0EDC0DFABC8}">
      <dsp:nvSpPr>
        <dsp:cNvPr id="0" name=""/>
        <dsp:cNvSpPr/>
      </dsp:nvSpPr>
      <dsp:spPr>
        <a:xfrm>
          <a:off x="0" y="2032548"/>
          <a:ext cx="1158240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Logging into Strata</a:t>
          </a:r>
        </a:p>
        <a:p>
          <a:pPr marL="171450" lvl="1" indent="-171450" algn="l" defTabSz="800100">
            <a:lnSpc>
              <a:spcPct val="90000"/>
            </a:lnSpc>
            <a:spcBef>
              <a:spcPct val="0"/>
            </a:spcBef>
            <a:spcAft>
              <a:spcPct val="20000"/>
            </a:spcAft>
            <a:buChar char="•"/>
          </a:pPr>
          <a:r>
            <a:rPr lang="en-US" sz="1800" kern="1200" dirty="0"/>
            <a:t>Navigating in Strata</a:t>
          </a:r>
        </a:p>
      </dsp:txBody>
      <dsp:txXfrm>
        <a:off x="0" y="2032548"/>
        <a:ext cx="11582400" cy="630832"/>
      </dsp:txXfrm>
    </dsp:sp>
    <dsp:sp modelId="{AF3C6B0B-C662-4262-8217-FD85AD4FE4A7}">
      <dsp:nvSpPr>
        <dsp:cNvPr id="0" name=""/>
        <dsp:cNvSpPr/>
      </dsp:nvSpPr>
      <dsp:spPr>
        <a:xfrm>
          <a:off x="0" y="2663381"/>
          <a:ext cx="11582400" cy="551655"/>
        </a:xfrm>
        <a:prstGeom prst="roundRect">
          <a:avLst/>
        </a:prstGeom>
        <a:solidFill>
          <a:schemeClr val="accent2">
            <a:hueOff val="7500133"/>
            <a:satOff val="-54213"/>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Completing Department Budget</a:t>
          </a:r>
        </a:p>
      </dsp:txBody>
      <dsp:txXfrm>
        <a:off x="26930" y="2690311"/>
        <a:ext cx="11528540" cy="497795"/>
      </dsp:txXfrm>
    </dsp:sp>
    <dsp:sp modelId="{310AE944-CB35-41F9-B001-18B2B98267DD}">
      <dsp:nvSpPr>
        <dsp:cNvPr id="0" name=""/>
        <dsp:cNvSpPr/>
      </dsp:nvSpPr>
      <dsp:spPr>
        <a:xfrm>
          <a:off x="0" y="3215036"/>
          <a:ext cx="1158240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Completing Revenue by Department/Fund – demo &amp; then practice</a:t>
          </a:r>
        </a:p>
        <a:p>
          <a:pPr marL="171450" lvl="1" indent="-171450" algn="l" defTabSz="800100">
            <a:lnSpc>
              <a:spcPct val="90000"/>
            </a:lnSpc>
            <a:spcBef>
              <a:spcPct val="0"/>
            </a:spcBef>
            <a:spcAft>
              <a:spcPct val="20000"/>
            </a:spcAft>
            <a:buChar char="•"/>
          </a:pPr>
          <a:r>
            <a:rPr lang="en-US" sz="1800" kern="1200" dirty="0"/>
            <a:t>Completing Expenses by Department/Fund – demo &amp; then practice </a:t>
          </a:r>
        </a:p>
      </dsp:txBody>
      <dsp:txXfrm>
        <a:off x="0" y="3215036"/>
        <a:ext cx="11582400" cy="630832"/>
      </dsp:txXfrm>
    </dsp:sp>
    <dsp:sp modelId="{1ECB79E0-5B0B-46B9-8FE5-1B42594EE9CF}">
      <dsp:nvSpPr>
        <dsp:cNvPr id="0" name=""/>
        <dsp:cNvSpPr/>
      </dsp:nvSpPr>
      <dsp:spPr>
        <a:xfrm>
          <a:off x="0" y="3845868"/>
          <a:ext cx="11582400" cy="551655"/>
        </a:xfrm>
        <a:prstGeom prst="roundRect">
          <a:avLst/>
        </a:prstGeom>
        <a:solidFill>
          <a:schemeClr val="accent2">
            <a:hueOff val="11250200"/>
            <a:satOff val="-813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Use Additional Budget Tools</a:t>
          </a:r>
        </a:p>
      </dsp:txBody>
      <dsp:txXfrm>
        <a:off x="26930" y="3872798"/>
        <a:ext cx="11528540" cy="497795"/>
      </dsp:txXfrm>
    </dsp:sp>
    <dsp:sp modelId="{E61B46C3-D3A0-4E37-AA7D-78A758E1D116}">
      <dsp:nvSpPr>
        <dsp:cNvPr id="0" name=""/>
        <dsp:cNvSpPr/>
      </dsp:nvSpPr>
      <dsp:spPr>
        <a:xfrm>
          <a:off x="0" y="4397523"/>
          <a:ext cx="11582400" cy="630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UNCFP and SOM Income Statement Reports</a:t>
          </a:r>
        </a:p>
        <a:p>
          <a:pPr marL="171450" lvl="1" indent="-171450" algn="l" defTabSz="800100">
            <a:lnSpc>
              <a:spcPct val="90000"/>
            </a:lnSpc>
            <a:spcBef>
              <a:spcPct val="0"/>
            </a:spcBef>
            <a:spcAft>
              <a:spcPct val="20000"/>
            </a:spcAft>
            <a:buChar char="•"/>
          </a:pPr>
          <a:r>
            <a:rPr lang="en-US" sz="1800" kern="1200" dirty="0"/>
            <a:t>Running Other Reports</a:t>
          </a:r>
        </a:p>
      </dsp:txBody>
      <dsp:txXfrm>
        <a:off x="0" y="4397523"/>
        <a:ext cx="11582400" cy="6308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F48E-3FD0-4BE3-A935-925404FCC99D}">
      <dsp:nvSpPr>
        <dsp:cNvPr id="0" name=""/>
        <dsp:cNvSpPr/>
      </dsp:nvSpPr>
      <dsp:spPr>
        <a:xfrm>
          <a:off x="0" y="26785"/>
          <a:ext cx="11599027" cy="575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 Account Budget Detail Comments</a:t>
          </a:r>
        </a:p>
      </dsp:txBody>
      <dsp:txXfrm>
        <a:off x="28100" y="54885"/>
        <a:ext cx="11542827" cy="519439"/>
      </dsp:txXfrm>
    </dsp:sp>
    <dsp:sp modelId="{B9FAB2E5-5990-4BE6-888B-0A9B2C1CEF5E}">
      <dsp:nvSpPr>
        <dsp:cNvPr id="0" name=""/>
        <dsp:cNvSpPr/>
      </dsp:nvSpPr>
      <dsp:spPr>
        <a:xfrm>
          <a:off x="0" y="602425"/>
          <a:ext cx="11599027"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tx1"/>
              </a:solidFill>
            </a:rPr>
            <a:t>To view the comments entered in “Other Revenue” and “Non-Staffing Expense” tabs vs. going through each individually </a:t>
          </a:r>
        </a:p>
      </dsp:txBody>
      <dsp:txXfrm>
        <a:off x="0" y="602425"/>
        <a:ext cx="11599027" cy="596160"/>
      </dsp:txXfrm>
    </dsp:sp>
    <dsp:sp modelId="{6DC7920F-14ED-4263-A274-3E11CCA41B5C}">
      <dsp:nvSpPr>
        <dsp:cNvPr id="0" name=""/>
        <dsp:cNvSpPr/>
      </dsp:nvSpPr>
      <dsp:spPr>
        <a:xfrm>
          <a:off x="0" y="1198585"/>
          <a:ext cx="11599027" cy="575639"/>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UNCFP </a:t>
          </a:r>
          <a:r>
            <a:rPr lang="en-US" sz="2400" kern="1200" dirty="0" err="1"/>
            <a:t>wRVU</a:t>
          </a:r>
          <a:r>
            <a:rPr lang="en-US" sz="2400" kern="1200" dirty="0"/>
            <a:t> ASA Report Funds Flow (OB)</a:t>
          </a:r>
        </a:p>
      </dsp:txBody>
      <dsp:txXfrm>
        <a:off x="28100" y="1226685"/>
        <a:ext cx="11542827" cy="519439"/>
      </dsp:txXfrm>
    </dsp:sp>
    <dsp:sp modelId="{544847E5-B287-4465-BF84-97FA3774C922}">
      <dsp:nvSpPr>
        <dsp:cNvPr id="0" name=""/>
        <dsp:cNvSpPr/>
      </dsp:nvSpPr>
      <dsp:spPr>
        <a:xfrm>
          <a:off x="0" y="1774225"/>
          <a:ext cx="11599027"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solidFill>
                <a:schemeClr val="tx1"/>
              </a:solidFill>
            </a:rPr>
            <a:t>Used to see </a:t>
          </a:r>
          <a:r>
            <a:rPr lang="en-US" sz="1900" kern="1200" dirty="0" err="1">
              <a:solidFill>
                <a:schemeClr val="tx1"/>
              </a:solidFill>
            </a:rPr>
            <a:t>wRVU</a:t>
          </a:r>
          <a:r>
            <a:rPr lang="en-US" sz="1900" kern="1200" dirty="0">
              <a:solidFill>
                <a:schemeClr val="tx1"/>
              </a:solidFill>
            </a:rPr>
            <a:t> and ASA Units by Provider vs. going through each individually </a:t>
          </a:r>
        </a:p>
      </dsp:txBody>
      <dsp:txXfrm>
        <a:off x="0" y="1774225"/>
        <a:ext cx="11599027" cy="3974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BF48E-3FD0-4BE3-A935-925404FCC99D}">
      <dsp:nvSpPr>
        <dsp:cNvPr id="0" name=""/>
        <dsp:cNvSpPr/>
      </dsp:nvSpPr>
      <dsp:spPr>
        <a:xfrm>
          <a:off x="0" y="26357"/>
          <a:ext cx="11599027"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SOM Budget Report (SAS)</a:t>
          </a:r>
        </a:p>
      </dsp:txBody>
      <dsp:txXfrm>
        <a:off x="33955" y="60312"/>
        <a:ext cx="11531117" cy="627655"/>
      </dsp:txXfrm>
    </dsp:sp>
    <dsp:sp modelId="{B9FAB2E5-5990-4BE6-888B-0A9B2C1CEF5E}">
      <dsp:nvSpPr>
        <dsp:cNvPr id="0" name=""/>
        <dsp:cNvSpPr/>
      </dsp:nvSpPr>
      <dsp:spPr>
        <a:xfrm>
          <a:off x="0" y="721922"/>
          <a:ext cx="11599027" cy="11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Use this report to review non-UNCFP funds, and to tie your actuals in each Strata entity to a source and/or fund type</a:t>
          </a:r>
        </a:p>
        <a:p>
          <a:pPr marL="228600" lvl="1" indent="-228600" algn="l" defTabSz="1022350">
            <a:lnSpc>
              <a:spcPct val="90000"/>
            </a:lnSpc>
            <a:spcBef>
              <a:spcPct val="0"/>
            </a:spcBef>
            <a:spcAft>
              <a:spcPct val="20000"/>
            </a:spcAft>
            <a:buChar char="•"/>
          </a:pPr>
          <a:r>
            <a:rPr lang="en-US" sz="2300" kern="1200" dirty="0">
              <a:solidFill>
                <a:schemeClr val="tx1"/>
              </a:solidFill>
            </a:rPr>
            <a:t>Pivot table template created to utilize when running this report</a:t>
          </a:r>
          <a:endParaRPr lang="en-US" sz="2300" kern="1200" dirty="0">
            <a:solidFill>
              <a:srgbClr val="FF0000"/>
            </a:solidFill>
          </a:endParaRPr>
        </a:p>
      </dsp:txBody>
      <dsp:txXfrm>
        <a:off x="0" y="721922"/>
        <a:ext cx="11599027" cy="1140569"/>
      </dsp:txXfrm>
    </dsp:sp>
    <dsp:sp modelId="{081B5B0B-581B-41EE-92CC-8EC7E778F636}">
      <dsp:nvSpPr>
        <dsp:cNvPr id="0" name=""/>
        <dsp:cNvSpPr/>
      </dsp:nvSpPr>
      <dsp:spPr>
        <a:xfrm>
          <a:off x="0" y="1862492"/>
          <a:ext cx="11599027" cy="695565"/>
        </a:xfrm>
        <a:prstGeom prst="roundRect">
          <a:avLst/>
        </a:prstGeom>
        <a:solidFill>
          <a:schemeClr val="accent5">
            <a:hueOff val="-2600647"/>
            <a:satOff val="-24156"/>
            <a:lumOff val="7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solidFill>
                <a:schemeClr val="bg1"/>
              </a:solidFill>
            </a:rPr>
            <a:t>FRB Funding Report</a:t>
          </a:r>
        </a:p>
      </dsp:txBody>
      <dsp:txXfrm>
        <a:off x="33955" y="1896447"/>
        <a:ext cx="11531117" cy="627655"/>
      </dsp:txXfrm>
    </dsp:sp>
    <dsp:sp modelId="{F950D89F-9794-4B63-ACAF-1C6242DB7CED}">
      <dsp:nvSpPr>
        <dsp:cNvPr id="0" name=""/>
        <dsp:cNvSpPr/>
      </dsp:nvSpPr>
      <dsp:spPr>
        <a:xfrm>
          <a:off x="0" y="2558057"/>
          <a:ext cx="11599027"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Use this report to tie out what you’ve input in FRB to what’s loaded in Strata</a:t>
          </a:r>
          <a:endParaRPr lang="en-US" sz="2300" kern="1200" dirty="0">
            <a:solidFill>
              <a:srgbClr val="FF0000"/>
            </a:solidFill>
          </a:endParaRPr>
        </a:p>
        <a:p>
          <a:pPr marL="228600" lvl="1" indent="-228600" algn="l" defTabSz="1022350">
            <a:lnSpc>
              <a:spcPct val="90000"/>
            </a:lnSpc>
            <a:spcBef>
              <a:spcPct val="0"/>
            </a:spcBef>
            <a:spcAft>
              <a:spcPct val="20000"/>
            </a:spcAft>
            <a:buChar char="•"/>
          </a:pPr>
          <a:r>
            <a:rPr lang="en-US" sz="2300" kern="1200" dirty="0">
              <a:solidFill>
                <a:schemeClr val="tx1"/>
              </a:solidFill>
            </a:rPr>
            <a:t>Pivot table template created to utilize when running this report</a:t>
          </a:r>
          <a:endParaRPr lang="en-US" sz="2300" kern="1200" dirty="0">
            <a:solidFill>
              <a:srgbClr val="FF0000"/>
            </a:solidFill>
          </a:endParaRPr>
        </a:p>
      </dsp:txBody>
      <dsp:txXfrm>
        <a:off x="0" y="2558057"/>
        <a:ext cx="11599027" cy="795397"/>
      </dsp:txXfrm>
    </dsp:sp>
    <dsp:sp modelId="{92765A38-6094-4DB6-910D-B925FF0B8FB9}">
      <dsp:nvSpPr>
        <dsp:cNvPr id="0" name=""/>
        <dsp:cNvSpPr/>
      </dsp:nvSpPr>
      <dsp:spPr>
        <a:xfrm>
          <a:off x="0" y="3353454"/>
          <a:ext cx="11599027" cy="695565"/>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SOM </a:t>
          </a:r>
          <a:r>
            <a:rPr lang="en-US" sz="2900" kern="1200" dirty="0"/>
            <a:t>Funding Report (SAS)</a:t>
          </a:r>
        </a:p>
      </dsp:txBody>
      <dsp:txXfrm>
        <a:off x="33955" y="3387409"/>
        <a:ext cx="11531117" cy="627655"/>
      </dsp:txXfrm>
    </dsp:sp>
    <dsp:sp modelId="{859315C6-DAF7-4304-B969-F7E3EA91E587}">
      <dsp:nvSpPr>
        <dsp:cNvPr id="0" name=""/>
        <dsp:cNvSpPr/>
      </dsp:nvSpPr>
      <dsp:spPr>
        <a:xfrm>
          <a:off x="0" y="4049019"/>
          <a:ext cx="11599027" cy="720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26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solidFill>
                <a:schemeClr val="tx1"/>
              </a:solidFill>
            </a:rPr>
            <a:t>Use this report to review actuals on how a person was funded and to project out how they will be funded</a:t>
          </a:r>
        </a:p>
      </dsp:txBody>
      <dsp:txXfrm>
        <a:off x="0" y="4049019"/>
        <a:ext cx="11599027" cy="720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AB62B-C979-4BEF-9D0D-517DAFB543F2}">
      <dsp:nvSpPr>
        <dsp:cNvPr id="0" name=""/>
        <dsp:cNvSpPr/>
      </dsp:nvSpPr>
      <dsp:spPr>
        <a:xfrm>
          <a:off x="2977" y="1312452"/>
          <a:ext cx="1263293" cy="43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Dec 9 – Jan 13</a:t>
          </a:r>
        </a:p>
      </dsp:txBody>
      <dsp:txXfrm>
        <a:off x="2977" y="1312452"/>
        <a:ext cx="1263293" cy="288000"/>
      </dsp:txXfrm>
    </dsp:sp>
    <dsp:sp modelId="{74110B90-8AF5-4F7B-ADAE-2E0418788A06}">
      <dsp:nvSpPr>
        <dsp:cNvPr id="0" name=""/>
        <dsp:cNvSpPr/>
      </dsp:nvSpPr>
      <dsp:spPr>
        <a:xfrm>
          <a:off x="261724" y="1600452"/>
          <a:ext cx="1263293" cy="122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Departments to complete Faculty Roster Budgets (FRB)</a:t>
          </a:r>
        </a:p>
        <a:p>
          <a:pPr marL="57150" lvl="1" indent="-57150" algn="l" defTabSz="444500">
            <a:lnSpc>
              <a:spcPct val="90000"/>
            </a:lnSpc>
            <a:spcBef>
              <a:spcPct val="0"/>
            </a:spcBef>
            <a:spcAft>
              <a:spcPct val="15000"/>
            </a:spcAft>
            <a:buChar char="•"/>
          </a:pPr>
          <a:r>
            <a:rPr lang="en-US" sz="1000" b="1" kern="1200" dirty="0"/>
            <a:t>DUE BY 5 pm ON MONDAY,  JAN 13</a:t>
          </a:r>
        </a:p>
      </dsp:txBody>
      <dsp:txXfrm>
        <a:off x="297574" y="1636302"/>
        <a:ext cx="1191593" cy="1152300"/>
      </dsp:txXfrm>
    </dsp:sp>
    <dsp:sp modelId="{CC2AED8A-35D3-44FA-9EA5-1C73CE8E33C6}">
      <dsp:nvSpPr>
        <dsp:cNvPr id="0" name=""/>
        <dsp:cNvSpPr/>
      </dsp:nvSpPr>
      <dsp:spPr>
        <a:xfrm>
          <a:off x="1457781" y="1299190"/>
          <a:ext cx="406002" cy="3145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57781" y="1362095"/>
        <a:ext cx="311645" cy="188713"/>
      </dsp:txXfrm>
    </dsp:sp>
    <dsp:sp modelId="{661AA637-15CD-4D41-951F-32F8BFD0258E}">
      <dsp:nvSpPr>
        <dsp:cNvPr id="0" name=""/>
        <dsp:cNvSpPr/>
      </dsp:nvSpPr>
      <dsp:spPr>
        <a:xfrm>
          <a:off x="2032314" y="1312452"/>
          <a:ext cx="1263293" cy="4320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Jan 15, 16</a:t>
          </a:r>
        </a:p>
      </dsp:txBody>
      <dsp:txXfrm>
        <a:off x="2032314" y="1312452"/>
        <a:ext cx="1263293" cy="288000"/>
      </dsp:txXfrm>
    </dsp:sp>
    <dsp:sp modelId="{23DB6AAD-653B-4B4D-995D-D0980A39B79C}">
      <dsp:nvSpPr>
        <dsp:cNvPr id="0" name=""/>
        <dsp:cNvSpPr/>
      </dsp:nvSpPr>
      <dsp:spPr>
        <a:xfrm>
          <a:off x="2291061" y="1600452"/>
          <a:ext cx="1263293" cy="1224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Strata training for SOM Clinical Departments</a:t>
          </a:r>
        </a:p>
      </dsp:txBody>
      <dsp:txXfrm>
        <a:off x="2326911" y="1636302"/>
        <a:ext cx="1191593" cy="1152300"/>
      </dsp:txXfrm>
    </dsp:sp>
    <dsp:sp modelId="{83D37421-689A-4D44-A044-2E7F22579091}">
      <dsp:nvSpPr>
        <dsp:cNvPr id="0" name=""/>
        <dsp:cNvSpPr/>
      </dsp:nvSpPr>
      <dsp:spPr>
        <a:xfrm>
          <a:off x="3487118" y="1299190"/>
          <a:ext cx="406002" cy="3145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487118" y="1362095"/>
        <a:ext cx="311645" cy="188713"/>
      </dsp:txXfrm>
    </dsp:sp>
    <dsp:sp modelId="{A9237FB5-7879-42D6-B895-138D038DB697}">
      <dsp:nvSpPr>
        <dsp:cNvPr id="0" name=""/>
        <dsp:cNvSpPr/>
      </dsp:nvSpPr>
      <dsp:spPr>
        <a:xfrm>
          <a:off x="4061651" y="1312452"/>
          <a:ext cx="1263293" cy="4320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Jan 21</a:t>
          </a:r>
        </a:p>
      </dsp:txBody>
      <dsp:txXfrm>
        <a:off x="4061651" y="1312452"/>
        <a:ext cx="1263293" cy="288000"/>
      </dsp:txXfrm>
    </dsp:sp>
    <dsp:sp modelId="{5ED1201D-8624-45E8-A0DF-E965E8771AF8}">
      <dsp:nvSpPr>
        <dsp:cNvPr id="0" name=""/>
        <dsp:cNvSpPr/>
      </dsp:nvSpPr>
      <dsp:spPr>
        <a:xfrm>
          <a:off x="4320398" y="1600452"/>
          <a:ext cx="1263293" cy="122400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Strata go-live date for SOM Clinical Departments</a:t>
          </a:r>
        </a:p>
        <a:p>
          <a:pPr marL="57150" lvl="1" indent="-57150" algn="l" defTabSz="444500">
            <a:lnSpc>
              <a:spcPct val="90000"/>
            </a:lnSpc>
            <a:spcBef>
              <a:spcPct val="0"/>
            </a:spcBef>
            <a:spcAft>
              <a:spcPct val="15000"/>
            </a:spcAft>
            <a:buChar char="•"/>
          </a:pPr>
          <a:r>
            <a:rPr lang="en-US" sz="1000" kern="1200" dirty="0"/>
            <a:t>Time to be communicated on the 21st</a:t>
          </a:r>
        </a:p>
      </dsp:txBody>
      <dsp:txXfrm>
        <a:off x="4356248" y="1636302"/>
        <a:ext cx="1191593" cy="1152300"/>
      </dsp:txXfrm>
    </dsp:sp>
    <dsp:sp modelId="{28CDF349-834F-495F-8C13-1E9E22BC18BB}">
      <dsp:nvSpPr>
        <dsp:cNvPr id="0" name=""/>
        <dsp:cNvSpPr/>
      </dsp:nvSpPr>
      <dsp:spPr>
        <a:xfrm>
          <a:off x="5516455" y="1299190"/>
          <a:ext cx="406002" cy="31452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516455" y="1362095"/>
        <a:ext cx="311645" cy="188713"/>
      </dsp:txXfrm>
    </dsp:sp>
    <dsp:sp modelId="{C672A981-33C9-4EFC-9559-7EEB360132F4}">
      <dsp:nvSpPr>
        <dsp:cNvPr id="0" name=""/>
        <dsp:cNvSpPr/>
      </dsp:nvSpPr>
      <dsp:spPr>
        <a:xfrm>
          <a:off x="6090988" y="1312452"/>
          <a:ext cx="1263293" cy="432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Feb 18</a:t>
          </a:r>
        </a:p>
      </dsp:txBody>
      <dsp:txXfrm>
        <a:off x="6090988" y="1312452"/>
        <a:ext cx="1263293" cy="288000"/>
      </dsp:txXfrm>
    </dsp:sp>
    <dsp:sp modelId="{097B7A33-7FA2-4A06-BE9E-21C5154D4121}">
      <dsp:nvSpPr>
        <dsp:cNvPr id="0" name=""/>
        <dsp:cNvSpPr/>
      </dsp:nvSpPr>
      <dsp:spPr>
        <a:xfrm>
          <a:off x="6349735" y="1600452"/>
          <a:ext cx="1263293" cy="12240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ALL</a:t>
          </a:r>
          <a:r>
            <a:rPr lang="en-US" sz="1000" kern="1200" dirty="0"/>
            <a:t> funds budgets due</a:t>
          </a:r>
        </a:p>
      </dsp:txBody>
      <dsp:txXfrm>
        <a:off x="6385585" y="1636302"/>
        <a:ext cx="1191593" cy="1152300"/>
      </dsp:txXfrm>
    </dsp:sp>
    <dsp:sp modelId="{065D5229-7AAE-44A4-A260-0678D2BAAD70}">
      <dsp:nvSpPr>
        <dsp:cNvPr id="0" name=""/>
        <dsp:cNvSpPr/>
      </dsp:nvSpPr>
      <dsp:spPr>
        <a:xfrm>
          <a:off x="7545792" y="1299190"/>
          <a:ext cx="406002" cy="31452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7545792" y="1362095"/>
        <a:ext cx="311645" cy="188713"/>
      </dsp:txXfrm>
    </dsp:sp>
    <dsp:sp modelId="{292EEF7D-98EB-4FE2-8050-6014BB7B6E05}">
      <dsp:nvSpPr>
        <dsp:cNvPr id="0" name=""/>
        <dsp:cNvSpPr/>
      </dsp:nvSpPr>
      <dsp:spPr>
        <a:xfrm>
          <a:off x="8120325" y="1312452"/>
          <a:ext cx="1263293" cy="4320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Feb 24-28</a:t>
          </a:r>
        </a:p>
      </dsp:txBody>
      <dsp:txXfrm>
        <a:off x="8120325" y="1312452"/>
        <a:ext cx="1263293" cy="288000"/>
      </dsp:txXfrm>
    </dsp:sp>
    <dsp:sp modelId="{E2C7E084-AB8F-4B76-8EFB-EABF0EF5E30B}">
      <dsp:nvSpPr>
        <dsp:cNvPr id="0" name=""/>
        <dsp:cNvSpPr/>
      </dsp:nvSpPr>
      <dsp:spPr>
        <a:xfrm>
          <a:off x="8379072" y="1600452"/>
          <a:ext cx="1263293" cy="1224000"/>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Budget pre-meetings with departmental finance</a:t>
          </a:r>
        </a:p>
      </dsp:txBody>
      <dsp:txXfrm>
        <a:off x="8414922" y="1636302"/>
        <a:ext cx="1191593" cy="1152300"/>
      </dsp:txXfrm>
    </dsp:sp>
    <dsp:sp modelId="{A7CF2EFC-2E0C-4C9E-B8F7-5803E60C3BD3}">
      <dsp:nvSpPr>
        <dsp:cNvPr id="0" name=""/>
        <dsp:cNvSpPr/>
      </dsp:nvSpPr>
      <dsp:spPr>
        <a:xfrm>
          <a:off x="9575129" y="1299190"/>
          <a:ext cx="406002" cy="31452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9575129" y="1362095"/>
        <a:ext cx="311645" cy="188713"/>
      </dsp:txXfrm>
    </dsp:sp>
    <dsp:sp modelId="{21D20550-FCB8-41B4-8A77-D7B711778849}">
      <dsp:nvSpPr>
        <dsp:cNvPr id="0" name=""/>
        <dsp:cNvSpPr/>
      </dsp:nvSpPr>
      <dsp:spPr>
        <a:xfrm>
          <a:off x="10149662" y="1312452"/>
          <a:ext cx="1263293" cy="4320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n-US" sz="1000" kern="1200" dirty="0"/>
            <a:t>Mar 23-27</a:t>
          </a:r>
        </a:p>
      </dsp:txBody>
      <dsp:txXfrm>
        <a:off x="10149662" y="1312452"/>
        <a:ext cx="1263293" cy="288000"/>
      </dsp:txXfrm>
    </dsp:sp>
    <dsp:sp modelId="{9338F137-7564-43C6-B6B7-1AAD56F0267B}">
      <dsp:nvSpPr>
        <dsp:cNvPr id="0" name=""/>
        <dsp:cNvSpPr/>
      </dsp:nvSpPr>
      <dsp:spPr>
        <a:xfrm>
          <a:off x="10408409" y="1600452"/>
          <a:ext cx="1263293" cy="1224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n-US" sz="1000" b="1" kern="1200" dirty="0"/>
            <a:t>FINAL</a:t>
          </a:r>
          <a:r>
            <a:rPr lang="en-US" sz="1000" kern="1200" dirty="0"/>
            <a:t> budget hearings with leadership</a:t>
          </a:r>
        </a:p>
      </dsp:txBody>
      <dsp:txXfrm>
        <a:off x="10444259" y="1636302"/>
        <a:ext cx="1191593" cy="1152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EE36-337B-4CCE-B7E1-420DA57B627C}">
      <dsp:nvSpPr>
        <dsp:cNvPr id="0" name=""/>
        <dsp:cNvSpPr/>
      </dsp:nvSpPr>
      <dsp:spPr>
        <a:xfrm>
          <a:off x="0" y="58201"/>
          <a:ext cx="4253053" cy="15830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Each workbook will be limited to 50 Providers and listed alphabetically</a:t>
          </a:r>
        </a:p>
      </dsp:txBody>
      <dsp:txXfrm>
        <a:off x="77276" y="135477"/>
        <a:ext cx="4098501" cy="1428458"/>
      </dsp:txXfrm>
    </dsp:sp>
    <dsp:sp modelId="{1599902F-F5F3-47D7-9C1C-DA5E4BBF6300}">
      <dsp:nvSpPr>
        <dsp:cNvPr id="0" name=""/>
        <dsp:cNvSpPr/>
      </dsp:nvSpPr>
      <dsp:spPr>
        <a:xfrm>
          <a:off x="0" y="1704571"/>
          <a:ext cx="4253053" cy="158301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New Provider “Dummy" PIDs will always exist in the “A” workbook if there is an “A” workbook available</a:t>
          </a:r>
        </a:p>
      </dsp:txBody>
      <dsp:txXfrm>
        <a:off x="77276" y="1781847"/>
        <a:ext cx="4098501" cy="1428458"/>
      </dsp:txXfrm>
    </dsp:sp>
    <dsp:sp modelId="{10566A1C-0A8D-427F-84A3-5A55634625FF}">
      <dsp:nvSpPr>
        <dsp:cNvPr id="0" name=""/>
        <dsp:cNvSpPr/>
      </dsp:nvSpPr>
      <dsp:spPr>
        <a:xfrm>
          <a:off x="0" y="3287582"/>
          <a:ext cx="4253053"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34"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FY21 New Provider ID’s will start with “21”</a:t>
          </a:r>
        </a:p>
        <a:p>
          <a:pPr marL="171450" lvl="1" indent="-171450" algn="l" defTabSz="755650">
            <a:lnSpc>
              <a:spcPct val="90000"/>
            </a:lnSpc>
            <a:spcBef>
              <a:spcPct val="0"/>
            </a:spcBef>
            <a:spcAft>
              <a:spcPct val="20000"/>
            </a:spcAft>
            <a:buChar char="•"/>
          </a:pPr>
          <a:r>
            <a:rPr lang="en-US" sz="1700" kern="1200" dirty="0"/>
            <a:t>FY20 New Provider ID’s begin with “99” and </a:t>
          </a:r>
          <a:r>
            <a:rPr lang="en-US" sz="1700" b="1" kern="1200" dirty="0"/>
            <a:t>SHOULD NOT BE USED</a:t>
          </a:r>
        </a:p>
      </dsp:txBody>
      <dsp:txXfrm>
        <a:off x="0" y="3287582"/>
        <a:ext cx="4253053" cy="1070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9607B-76BA-4DCF-917B-E2E4D40CDFC4}">
      <dsp:nvSpPr>
        <dsp:cNvPr id="0" name=""/>
        <dsp:cNvSpPr/>
      </dsp:nvSpPr>
      <dsp:spPr>
        <a:xfrm>
          <a:off x="0" y="282134"/>
          <a:ext cx="11210175" cy="1795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12420" rIns="870034"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Staffing</a:t>
          </a:r>
          <a:r>
            <a:rPr lang="en-US" sz="1500" kern="1200" dirty="0"/>
            <a:t>: Annualized</a:t>
          </a:r>
        </a:p>
        <a:p>
          <a:pPr marL="228600" lvl="2" indent="-114300" algn="l" defTabSz="666750">
            <a:lnSpc>
              <a:spcPct val="90000"/>
            </a:lnSpc>
            <a:spcBef>
              <a:spcPct val="0"/>
            </a:spcBef>
            <a:spcAft>
              <a:spcPct val="15000"/>
            </a:spcAft>
            <a:buChar char="•"/>
          </a:pPr>
          <a:r>
            <a:rPr lang="en-US" sz="1500" kern="1200" dirty="0">
              <a:solidFill>
                <a:schemeClr val="tx1"/>
              </a:solidFill>
            </a:rPr>
            <a:t>Increase Assumptions:</a:t>
          </a:r>
          <a:br>
            <a:rPr lang="en-US" sz="1500" kern="1200" dirty="0">
              <a:solidFill>
                <a:schemeClr val="tx1"/>
              </a:solidFill>
            </a:rPr>
          </a:br>
          <a:r>
            <a:rPr lang="en-US" sz="1500" kern="1200" dirty="0">
              <a:solidFill>
                <a:schemeClr val="tx1"/>
              </a:solidFill>
            </a:rPr>
            <a:t>- 2% University employees (beginning July 2020) **** DOES NOT apply to Faculty</a:t>
          </a:r>
          <a:br>
            <a:rPr lang="en-US" sz="1500" kern="1200" dirty="0">
              <a:solidFill>
                <a:schemeClr val="tx1"/>
              </a:solidFill>
            </a:rPr>
          </a:br>
          <a:r>
            <a:rPr lang="en-US" sz="1500" kern="1200" dirty="0">
              <a:solidFill>
                <a:schemeClr val="tx1"/>
              </a:solidFill>
            </a:rPr>
            <a:t>- 2% for HCS employees (beginning February 2021)</a:t>
          </a:r>
        </a:p>
        <a:p>
          <a:pPr marL="114300" lvl="1" indent="-114300" algn="l" defTabSz="666750">
            <a:lnSpc>
              <a:spcPct val="90000"/>
            </a:lnSpc>
            <a:spcBef>
              <a:spcPct val="0"/>
            </a:spcBef>
            <a:spcAft>
              <a:spcPct val="15000"/>
            </a:spcAft>
            <a:buChar char="•"/>
          </a:pPr>
          <a:r>
            <a:rPr lang="en-US" sz="1500" b="1" kern="1200" dirty="0"/>
            <a:t>Benefits</a:t>
          </a:r>
          <a:r>
            <a:rPr lang="en-US" sz="1500" kern="1200" dirty="0"/>
            <a:t>: </a:t>
          </a:r>
          <a:r>
            <a:rPr lang="en-US" sz="1500" kern="1200" dirty="0">
              <a:solidFill>
                <a:schemeClr val="tx1"/>
              </a:solidFill>
            </a:rPr>
            <a:t>Practice Plan benefit spread</a:t>
          </a:r>
          <a:endParaRPr lang="en-US" sz="1500" b="1" kern="1200" dirty="0">
            <a:solidFill>
              <a:schemeClr val="tx1"/>
            </a:solidFill>
          </a:endParaRPr>
        </a:p>
        <a:p>
          <a:pPr marL="114300" lvl="1" indent="-114300" algn="l" defTabSz="666750">
            <a:lnSpc>
              <a:spcPct val="90000"/>
            </a:lnSpc>
            <a:spcBef>
              <a:spcPct val="0"/>
            </a:spcBef>
            <a:spcAft>
              <a:spcPct val="15000"/>
            </a:spcAft>
            <a:buChar char="•"/>
          </a:pPr>
          <a:r>
            <a:rPr lang="en-US" sz="1500" b="1" kern="1200" dirty="0"/>
            <a:t>Non-Staffing</a:t>
          </a:r>
          <a:r>
            <a:rPr lang="en-US" sz="1500" kern="1200" dirty="0"/>
            <a:t>: Even</a:t>
          </a:r>
        </a:p>
      </dsp:txBody>
      <dsp:txXfrm>
        <a:off x="0" y="282134"/>
        <a:ext cx="11210175" cy="1795500"/>
      </dsp:txXfrm>
    </dsp:sp>
    <dsp:sp modelId="{D602D1AA-066F-407D-A2BE-1A20EF1601B2}">
      <dsp:nvSpPr>
        <dsp:cNvPr id="0" name=""/>
        <dsp:cNvSpPr/>
      </dsp:nvSpPr>
      <dsp:spPr>
        <a:xfrm>
          <a:off x="560508" y="60734"/>
          <a:ext cx="7847123"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marL="0" lvl="0" indent="0" algn="l" defTabSz="666750">
            <a:lnSpc>
              <a:spcPct val="90000"/>
            </a:lnSpc>
            <a:spcBef>
              <a:spcPct val="0"/>
            </a:spcBef>
            <a:spcAft>
              <a:spcPct val="35000"/>
            </a:spcAft>
            <a:buNone/>
          </a:pPr>
          <a:r>
            <a:rPr lang="en-US" sz="1500" kern="1200" dirty="0"/>
            <a:t>Universal</a:t>
          </a:r>
        </a:p>
      </dsp:txBody>
      <dsp:txXfrm>
        <a:off x="582124" y="82350"/>
        <a:ext cx="7803891" cy="399568"/>
      </dsp:txXfrm>
    </dsp:sp>
    <dsp:sp modelId="{36B6F0F7-4A01-43C6-8876-D51BA0318D2C}">
      <dsp:nvSpPr>
        <dsp:cNvPr id="0" name=""/>
        <dsp:cNvSpPr/>
      </dsp:nvSpPr>
      <dsp:spPr>
        <a:xfrm>
          <a:off x="0" y="2380034"/>
          <a:ext cx="11210175" cy="1370250"/>
        </a:xfrm>
        <a:prstGeom prst="rect">
          <a:avLst/>
        </a:prstGeom>
        <a:solidFill>
          <a:schemeClr val="lt1">
            <a:alpha val="90000"/>
            <a:hueOff val="0"/>
            <a:satOff val="0"/>
            <a:lumOff val="0"/>
            <a:alphaOff val="0"/>
          </a:schemeClr>
        </a:solidFill>
        <a:ln w="12700" cap="flat" cmpd="sng" algn="ctr">
          <a:solidFill>
            <a:schemeClr val="accent5">
              <a:hueOff val="-2600647"/>
              <a:satOff val="-24156"/>
              <a:lumOff val="79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12420" rIns="870034"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Provider Volume</a:t>
          </a:r>
        </a:p>
        <a:p>
          <a:pPr marL="228600" lvl="2" indent="-114300" algn="l" defTabSz="666750">
            <a:lnSpc>
              <a:spcPct val="90000"/>
            </a:lnSpc>
            <a:spcBef>
              <a:spcPct val="0"/>
            </a:spcBef>
            <a:spcAft>
              <a:spcPct val="15000"/>
            </a:spcAft>
            <a:buChar char="•"/>
          </a:pPr>
          <a:r>
            <a:rPr lang="en-US" sz="1500" kern="1200" dirty="0"/>
            <a:t>FY20 Projection: Rolling 12</a:t>
          </a:r>
        </a:p>
        <a:p>
          <a:pPr marL="228600" lvl="2" indent="-114300" algn="l" defTabSz="666750">
            <a:lnSpc>
              <a:spcPct val="90000"/>
            </a:lnSpc>
            <a:spcBef>
              <a:spcPct val="0"/>
            </a:spcBef>
            <a:spcAft>
              <a:spcPct val="15000"/>
            </a:spcAft>
            <a:buChar char="•"/>
          </a:pPr>
          <a:r>
            <a:rPr lang="en-US" sz="1500" kern="1200" dirty="0"/>
            <a:t>FY21 Budget: Based on FY18 Practice Plan charge spread</a:t>
          </a:r>
        </a:p>
        <a:p>
          <a:pPr marL="114300" lvl="1" indent="-114300" algn="l" defTabSz="666750">
            <a:lnSpc>
              <a:spcPct val="90000"/>
            </a:lnSpc>
            <a:spcBef>
              <a:spcPct val="0"/>
            </a:spcBef>
            <a:spcAft>
              <a:spcPct val="15000"/>
            </a:spcAft>
            <a:buChar char="•"/>
          </a:pPr>
          <a:r>
            <a:rPr lang="en-US" sz="1500" b="1" kern="1200" dirty="0"/>
            <a:t>Other</a:t>
          </a:r>
          <a:r>
            <a:rPr lang="en-US" sz="1500" kern="1200" dirty="0"/>
            <a:t> </a:t>
          </a:r>
          <a:r>
            <a:rPr lang="en-US" sz="1500" b="1" kern="1200" dirty="0"/>
            <a:t>Revenue</a:t>
          </a:r>
          <a:r>
            <a:rPr lang="en-US" sz="1500" kern="1200" dirty="0"/>
            <a:t>: Even</a:t>
          </a:r>
        </a:p>
      </dsp:txBody>
      <dsp:txXfrm>
        <a:off x="0" y="2380034"/>
        <a:ext cx="11210175" cy="1370250"/>
      </dsp:txXfrm>
    </dsp:sp>
    <dsp:sp modelId="{BA4F0363-273E-4B58-AF0E-57FB844F1672}">
      <dsp:nvSpPr>
        <dsp:cNvPr id="0" name=""/>
        <dsp:cNvSpPr/>
      </dsp:nvSpPr>
      <dsp:spPr>
        <a:xfrm>
          <a:off x="560508" y="2158634"/>
          <a:ext cx="7847123" cy="442800"/>
        </a:xfrm>
        <a:prstGeom prst="roundRect">
          <a:avLst/>
        </a:prstGeom>
        <a:solidFill>
          <a:schemeClr val="accent5">
            <a:hueOff val="-2600647"/>
            <a:satOff val="-24156"/>
            <a:lumOff val="79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marL="0" lvl="0" indent="0" algn="l" defTabSz="666750">
            <a:lnSpc>
              <a:spcPct val="90000"/>
            </a:lnSpc>
            <a:spcBef>
              <a:spcPct val="0"/>
            </a:spcBef>
            <a:spcAft>
              <a:spcPct val="35000"/>
            </a:spcAft>
            <a:buNone/>
          </a:pPr>
          <a:r>
            <a:rPr lang="en-US" sz="1500" kern="1200" dirty="0"/>
            <a:t>UNCFP Entities</a:t>
          </a:r>
        </a:p>
      </dsp:txBody>
      <dsp:txXfrm>
        <a:off x="582124" y="2180250"/>
        <a:ext cx="7803891" cy="399568"/>
      </dsp:txXfrm>
    </dsp:sp>
    <dsp:sp modelId="{76A9E8A1-0C69-4838-BE81-0641F4B1604F}">
      <dsp:nvSpPr>
        <dsp:cNvPr id="0" name=""/>
        <dsp:cNvSpPr/>
      </dsp:nvSpPr>
      <dsp:spPr>
        <a:xfrm>
          <a:off x="0" y="4052684"/>
          <a:ext cx="11210175" cy="637875"/>
        </a:xfrm>
        <a:prstGeom prst="rect">
          <a:avLst/>
        </a:prstGeom>
        <a:solidFill>
          <a:schemeClr val="lt1">
            <a:alpha val="90000"/>
            <a:hueOff val="0"/>
            <a:satOff val="0"/>
            <a:lumOff val="0"/>
            <a:alphaOff val="0"/>
          </a:schemeClr>
        </a:solidFill>
        <a:ln w="12700" cap="flat" cmpd="sng" algn="ctr">
          <a:solidFill>
            <a:schemeClr val="accent5">
              <a:hueOff val="-5201293"/>
              <a:satOff val="-48313"/>
              <a:lumOff val="158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0034" tIns="312420" rIns="870034"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t>Other</a:t>
          </a:r>
          <a:r>
            <a:rPr lang="en-US" sz="1500" kern="1200" dirty="0"/>
            <a:t> </a:t>
          </a:r>
          <a:r>
            <a:rPr lang="en-US" sz="1500" b="1" kern="1200" dirty="0"/>
            <a:t>Revenue</a:t>
          </a:r>
          <a:r>
            <a:rPr lang="en-US" sz="1500" kern="1200" dirty="0"/>
            <a:t>: Rolling 12</a:t>
          </a:r>
        </a:p>
      </dsp:txBody>
      <dsp:txXfrm>
        <a:off x="0" y="4052684"/>
        <a:ext cx="11210175" cy="637875"/>
      </dsp:txXfrm>
    </dsp:sp>
    <dsp:sp modelId="{3A247620-FB05-4774-9C9E-ED943CE858C4}">
      <dsp:nvSpPr>
        <dsp:cNvPr id="0" name=""/>
        <dsp:cNvSpPr/>
      </dsp:nvSpPr>
      <dsp:spPr>
        <a:xfrm>
          <a:off x="560508" y="3831284"/>
          <a:ext cx="7847123" cy="44280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603" tIns="0" rIns="296603" bIns="0" numCol="1" spcCol="1270" anchor="ctr" anchorCtr="0">
          <a:noAutofit/>
        </a:bodyPr>
        <a:lstStyle/>
        <a:p>
          <a:pPr marL="0" lvl="0" indent="0" algn="l" defTabSz="666750">
            <a:lnSpc>
              <a:spcPct val="90000"/>
            </a:lnSpc>
            <a:spcBef>
              <a:spcPct val="0"/>
            </a:spcBef>
            <a:spcAft>
              <a:spcPct val="35000"/>
            </a:spcAft>
            <a:buNone/>
          </a:pPr>
          <a:r>
            <a:rPr lang="en-US" sz="1500" kern="1200" dirty="0"/>
            <a:t>SOM Entities</a:t>
          </a:r>
        </a:p>
      </dsp:txBody>
      <dsp:txXfrm>
        <a:off x="582124" y="3852900"/>
        <a:ext cx="7803891"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FEA1A-58BE-45E3-913D-FF1FD5D1B845}">
      <dsp:nvSpPr>
        <dsp:cNvPr id="0" name=""/>
        <dsp:cNvSpPr/>
      </dsp:nvSpPr>
      <dsp:spPr>
        <a:xfrm>
          <a:off x="-5686345" y="-870422"/>
          <a:ext cx="6770044" cy="6770044"/>
        </a:xfrm>
        <a:prstGeom prst="blockArc">
          <a:avLst>
            <a:gd name="adj1" fmla="val 18900000"/>
            <a:gd name="adj2" fmla="val 2700000"/>
            <a:gd name="adj3" fmla="val 319"/>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27896C-3CCF-4D7D-90CA-A134104BE729}">
      <dsp:nvSpPr>
        <dsp:cNvPr id="0" name=""/>
        <dsp:cNvSpPr/>
      </dsp:nvSpPr>
      <dsp:spPr>
        <a:xfrm>
          <a:off x="567271" y="386644"/>
          <a:ext cx="10944697" cy="77369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50 Providers per workbook vs. 100</a:t>
          </a:r>
        </a:p>
      </dsp:txBody>
      <dsp:txXfrm>
        <a:off x="567271" y="386644"/>
        <a:ext cx="10944697" cy="773692"/>
      </dsp:txXfrm>
    </dsp:sp>
    <dsp:sp modelId="{CCDFC195-9A4E-4C49-A8F0-1D00567AE81C}">
      <dsp:nvSpPr>
        <dsp:cNvPr id="0" name=""/>
        <dsp:cNvSpPr/>
      </dsp:nvSpPr>
      <dsp:spPr>
        <a:xfrm>
          <a:off x="83714" y="289933"/>
          <a:ext cx="967115" cy="96711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420511-0B5B-4DA5-B312-44F7125C04CF}">
      <dsp:nvSpPr>
        <dsp:cNvPr id="0" name=""/>
        <dsp:cNvSpPr/>
      </dsp:nvSpPr>
      <dsp:spPr>
        <a:xfrm>
          <a:off x="1010847" y="1547384"/>
          <a:ext cx="10501122" cy="773692"/>
        </a:xfrm>
        <a:prstGeom prst="rect">
          <a:avLst/>
        </a:prstGeom>
        <a:solidFill>
          <a:schemeClr val="accent2">
            <a:hueOff val="3750067"/>
            <a:satOff val="-27107"/>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More job code options if needed</a:t>
          </a:r>
        </a:p>
      </dsp:txBody>
      <dsp:txXfrm>
        <a:off x="1010847" y="1547384"/>
        <a:ext cx="10501122" cy="773692"/>
      </dsp:txXfrm>
    </dsp:sp>
    <dsp:sp modelId="{C8DBA9F6-FE78-43E4-8E30-47F32454E681}">
      <dsp:nvSpPr>
        <dsp:cNvPr id="0" name=""/>
        <dsp:cNvSpPr/>
      </dsp:nvSpPr>
      <dsp:spPr>
        <a:xfrm>
          <a:off x="527289" y="1450672"/>
          <a:ext cx="967115" cy="967115"/>
        </a:xfrm>
        <a:prstGeom prst="ellipse">
          <a:avLst/>
        </a:prstGeom>
        <a:solidFill>
          <a:schemeClr val="lt1">
            <a:hueOff val="0"/>
            <a:satOff val="0"/>
            <a:lumOff val="0"/>
            <a:alphaOff val="0"/>
          </a:schemeClr>
        </a:solidFill>
        <a:ln w="12700" cap="flat" cmpd="sng" algn="ctr">
          <a:solidFill>
            <a:schemeClr val="accent2">
              <a:hueOff val="3750067"/>
              <a:satOff val="-27107"/>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7AE0B-4E15-4786-80F0-0A2155AFE065}">
      <dsp:nvSpPr>
        <dsp:cNvPr id="0" name=""/>
        <dsp:cNvSpPr/>
      </dsp:nvSpPr>
      <dsp:spPr>
        <a:xfrm>
          <a:off x="1010847" y="2708123"/>
          <a:ext cx="10501122" cy="773692"/>
        </a:xfrm>
        <a:prstGeom prst="rect">
          <a:avLst/>
        </a:prstGeom>
        <a:solidFill>
          <a:schemeClr val="accent2">
            <a:hueOff val="7500133"/>
            <a:satOff val="-54213"/>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FRB will be loaded more frequently</a:t>
          </a:r>
        </a:p>
      </dsp:txBody>
      <dsp:txXfrm>
        <a:off x="1010847" y="2708123"/>
        <a:ext cx="10501122" cy="773692"/>
      </dsp:txXfrm>
    </dsp:sp>
    <dsp:sp modelId="{BFB65305-18EA-479A-820F-3247359B9F78}">
      <dsp:nvSpPr>
        <dsp:cNvPr id="0" name=""/>
        <dsp:cNvSpPr/>
      </dsp:nvSpPr>
      <dsp:spPr>
        <a:xfrm>
          <a:off x="527289" y="2611412"/>
          <a:ext cx="967115" cy="967115"/>
        </a:xfrm>
        <a:prstGeom prst="ellipse">
          <a:avLst/>
        </a:prstGeom>
        <a:solidFill>
          <a:schemeClr val="lt1">
            <a:hueOff val="0"/>
            <a:satOff val="0"/>
            <a:lumOff val="0"/>
            <a:alphaOff val="0"/>
          </a:schemeClr>
        </a:solidFill>
        <a:ln w="12700" cap="flat" cmpd="sng" algn="ctr">
          <a:solidFill>
            <a:schemeClr val="accent2">
              <a:hueOff val="7500133"/>
              <a:satOff val="-54213"/>
              <a:lumOff val="-1307"/>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352F3-2D9C-415E-93CA-4FF71CF5D727}">
      <dsp:nvSpPr>
        <dsp:cNvPr id="0" name=""/>
        <dsp:cNvSpPr/>
      </dsp:nvSpPr>
      <dsp:spPr>
        <a:xfrm>
          <a:off x="567271" y="3868862"/>
          <a:ext cx="10944697" cy="773692"/>
        </a:xfrm>
        <a:prstGeom prst="rect">
          <a:avLst/>
        </a:prstGeom>
        <a:solidFill>
          <a:schemeClr val="accent2">
            <a:hueOff val="11250200"/>
            <a:satOff val="-813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118" tIns="101600" rIns="101600" bIns="101600" numCol="1" spcCol="1270" anchor="ctr" anchorCtr="0">
          <a:noAutofit/>
        </a:bodyPr>
        <a:lstStyle/>
        <a:p>
          <a:pPr marL="0" lvl="0" indent="0" algn="l" defTabSz="1778000">
            <a:lnSpc>
              <a:spcPct val="90000"/>
            </a:lnSpc>
            <a:spcBef>
              <a:spcPct val="0"/>
            </a:spcBef>
            <a:spcAft>
              <a:spcPct val="35000"/>
            </a:spcAft>
            <a:buNone/>
          </a:pPr>
          <a:r>
            <a:rPr lang="en-US" sz="4000" kern="1200"/>
            <a:t>One role for access (OB – Manager)</a:t>
          </a:r>
        </a:p>
      </dsp:txBody>
      <dsp:txXfrm>
        <a:off x="567271" y="3868862"/>
        <a:ext cx="10944697" cy="773692"/>
      </dsp:txXfrm>
    </dsp:sp>
    <dsp:sp modelId="{5D33F458-AB55-47A2-A620-F4BFF7F66800}">
      <dsp:nvSpPr>
        <dsp:cNvPr id="0" name=""/>
        <dsp:cNvSpPr/>
      </dsp:nvSpPr>
      <dsp:spPr>
        <a:xfrm>
          <a:off x="83714" y="3772151"/>
          <a:ext cx="967115" cy="967115"/>
        </a:xfrm>
        <a:prstGeom prst="ellipse">
          <a:avLst/>
        </a:prstGeom>
        <a:solidFill>
          <a:schemeClr val="lt1">
            <a:hueOff val="0"/>
            <a:satOff val="0"/>
            <a:lumOff val="0"/>
            <a:alphaOff val="0"/>
          </a:schemeClr>
        </a:solidFill>
        <a:ln w="12700" cap="flat" cmpd="sng" algn="ctr">
          <a:solidFill>
            <a:schemeClr val="accent2">
              <a:hueOff val="11250200"/>
              <a:satOff val="-81320"/>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77959-05E5-431E-8B36-CDABAEB4CB40}">
      <dsp:nvSpPr>
        <dsp:cNvPr id="0" name=""/>
        <dsp:cNvSpPr/>
      </dsp:nvSpPr>
      <dsp:spPr>
        <a:xfrm rot="5400000">
          <a:off x="6575638" y="-2080876"/>
          <a:ext cx="2600787" cy="741273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a:t>Contracts</a:t>
          </a:r>
        </a:p>
        <a:p>
          <a:pPr marL="285750" lvl="1" indent="-285750" algn="l" defTabSz="1555750">
            <a:lnSpc>
              <a:spcPct val="90000"/>
            </a:lnSpc>
            <a:spcBef>
              <a:spcPct val="0"/>
            </a:spcBef>
            <a:spcAft>
              <a:spcPct val="15000"/>
            </a:spcAft>
            <a:buChar char="•"/>
          </a:pPr>
          <a:r>
            <a:rPr lang="en-US" sz="3500" kern="1200"/>
            <a:t>Expert Witness</a:t>
          </a:r>
        </a:p>
        <a:p>
          <a:pPr marL="285750" lvl="1" indent="-285750" algn="l" defTabSz="1555750">
            <a:lnSpc>
              <a:spcPct val="90000"/>
            </a:lnSpc>
            <a:spcBef>
              <a:spcPct val="0"/>
            </a:spcBef>
            <a:spcAft>
              <a:spcPct val="15000"/>
            </a:spcAft>
            <a:buChar char="•"/>
          </a:pPr>
          <a:r>
            <a:rPr lang="en-US" sz="3500" kern="1200"/>
            <a:t>CIC Funding</a:t>
          </a:r>
        </a:p>
        <a:p>
          <a:pPr marL="285750" lvl="1" indent="-285750" algn="l" defTabSz="1555750">
            <a:lnSpc>
              <a:spcPct val="90000"/>
            </a:lnSpc>
            <a:spcBef>
              <a:spcPct val="0"/>
            </a:spcBef>
            <a:spcAft>
              <a:spcPct val="15000"/>
            </a:spcAft>
            <a:buChar char="•"/>
          </a:pPr>
          <a:r>
            <a:rPr lang="en-US" sz="3500" kern="1200"/>
            <a:t>Transfers (48xxxx)</a:t>
          </a:r>
        </a:p>
      </dsp:txBody>
      <dsp:txXfrm rot="-5400000">
        <a:off x="4169664" y="452058"/>
        <a:ext cx="7285776" cy="2346867"/>
      </dsp:txXfrm>
    </dsp:sp>
    <dsp:sp modelId="{29184C43-E2EC-44E6-A68A-5CBC30A93F0A}">
      <dsp:nvSpPr>
        <dsp:cNvPr id="0" name=""/>
        <dsp:cNvSpPr/>
      </dsp:nvSpPr>
      <dsp:spPr>
        <a:xfrm>
          <a:off x="0" y="0"/>
          <a:ext cx="4169664" cy="3250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Examples of “Other Revenue” in UNCFP entities</a:t>
          </a:r>
        </a:p>
      </dsp:txBody>
      <dsp:txXfrm>
        <a:off x="158700" y="158700"/>
        <a:ext cx="3852264" cy="29335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670EE-4EA2-4672-94F9-97E1178281CC}">
      <dsp:nvSpPr>
        <dsp:cNvPr id="0" name=""/>
        <dsp:cNvSpPr/>
      </dsp:nvSpPr>
      <dsp:spPr>
        <a:xfrm>
          <a:off x="0" y="66105"/>
          <a:ext cx="11582400" cy="11793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All revenue for SOM funds will be budgeted in the “Other Revenue” section within your department ID’s.  Budgeting for this will be very similar to the process for “</a:t>
          </a:r>
          <a:r>
            <a:rPr lang="en-US" sz="2100" i="1" kern="1200"/>
            <a:t>UNCFP Other Revenue</a:t>
          </a:r>
          <a:r>
            <a:rPr lang="en-US" sz="2100" kern="1200"/>
            <a:t>”.</a:t>
          </a:r>
        </a:p>
      </dsp:txBody>
      <dsp:txXfrm>
        <a:off x="57572" y="123677"/>
        <a:ext cx="11467256" cy="1064216"/>
      </dsp:txXfrm>
    </dsp:sp>
    <dsp:sp modelId="{67881A0A-78F6-4415-BFBD-6004C0D94B30}">
      <dsp:nvSpPr>
        <dsp:cNvPr id="0" name=""/>
        <dsp:cNvSpPr/>
      </dsp:nvSpPr>
      <dsp:spPr>
        <a:xfrm>
          <a:off x="0" y="1305945"/>
          <a:ext cx="11582400" cy="1179360"/>
        </a:xfrm>
        <a:prstGeom prst="roundRect">
          <a:avLst/>
        </a:prstGeom>
        <a:solidFill>
          <a:schemeClr val="accent5">
            <a:hueOff val="-5201293"/>
            <a:satOff val="-48313"/>
            <a:lumOff val="15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applies to the following funds types:</a:t>
          </a:r>
        </a:p>
      </dsp:txBody>
      <dsp:txXfrm>
        <a:off x="57572" y="1363517"/>
        <a:ext cx="11467256" cy="1064216"/>
      </dsp:txXfrm>
    </dsp:sp>
    <dsp:sp modelId="{A90EC314-E814-4DA2-819E-0C95077126C6}">
      <dsp:nvSpPr>
        <dsp:cNvPr id="0" name=""/>
        <dsp:cNvSpPr/>
      </dsp:nvSpPr>
      <dsp:spPr>
        <a:xfrm>
          <a:off x="0" y="2485305"/>
          <a:ext cx="11582400"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State</a:t>
          </a:r>
        </a:p>
        <a:p>
          <a:pPr marL="171450" lvl="1" indent="-171450" algn="l" defTabSz="711200">
            <a:lnSpc>
              <a:spcPct val="90000"/>
            </a:lnSpc>
            <a:spcBef>
              <a:spcPct val="0"/>
            </a:spcBef>
            <a:spcAft>
              <a:spcPct val="20000"/>
            </a:spcAft>
            <a:buChar char="•"/>
          </a:pPr>
          <a:r>
            <a:rPr lang="en-US" sz="1600" kern="1200"/>
            <a:t>Overhead</a:t>
          </a:r>
        </a:p>
        <a:p>
          <a:pPr marL="171450" lvl="1" indent="-171450" algn="l" defTabSz="711200">
            <a:lnSpc>
              <a:spcPct val="90000"/>
            </a:lnSpc>
            <a:spcBef>
              <a:spcPct val="0"/>
            </a:spcBef>
            <a:spcAft>
              <a:spcPct val="20000"/>
            </a:spcAft>
            <a:buChar char="•"/>
          </a:pPr>
          <a:r>
            <a:rPr lang="en-US" sz="1600" kern="1200"/>
            <a:t>Contracts &amp; Grants</a:t>
          </a:r>
        </a:p>
        <a:p>
          <a:pPr marL="171450" lvl="1" indent="-171450" algn="l" defTabSz="711200">
            <a:lnSpc>
              <a:spcPct val="90000"/>
            </a:lnSpc>
            <a:spcBef>
              <a:spcPct val="0"/>
            </a:spcBef>
            <a:spcAft>
              <a:spcPct val="20000"/>
            </a:spcAft>
            <a:buChar char="•"/>
          </a:pPr>
          <a:r>
            <a:rPr lang="en-US" sz="1600" kern="1200"/>
            <a:t>Residuals</a:t>
          </a:r>
        </a:p>
        <a:p>
          <a:pPr marL="171450" lvl="1" indent="-171450" algn="l" defTabSz="711200">
            <a:lnSpc>
              <a:spcPct val="90000"/>
            </a:lnSpc>
            <a:spcBef>
              <a:spcPct val="0"/>
            </a:spcBef>
            <a:spcAft>
              <a:spcPct val="20000"/>
            </a:spcAft>
            <a:buChar char="•"/>
          </a:pPr>
          <a:r>
            <a:rPr lang="en-US" sz="1600" kern="1200"/>
            <a:t>Endowment Income Unrestricted</a:t>
          </a:r>
        </a:p>
        <a:p>
          <a:pPr marL="171450" lvl="1" indent="-171450" algn="l" defTabSz="711200">
            <a:lnSpc>
              <a:spcPct val="90000"/>
            </a:lnSpc>
            <a:spcBef>
              <a:spcPct val="0"/>
            </a:spcBef>
            <a:spcAft>
              <a:spcPct val="20000"/>
            </a:spcAft>
            <a:buChar char="•"/>
          </a:pPr>
          <a:r>
            <a:rPr lang="en-US" sz="1600" kern="1200"/>
            <a:t>Endowment Income Restricted</a:t>
          </a:r>
        </a:p>
        <a:p>
          <a:pPr marL="171450" lvl="1" indent="-171450" algn="l" defTabSz="711200">
            <a:lnSpc>
              <a:spcPct val="90000"/>
            </a:lnSpc>
            <a:spcBef>
              <a:spcPct val="0"/>
            </a:spcBef>
            <a:spcAft>
              <a:spcPct val="20000"/>
            </a:spcAft>
            <a:buChar char="•"/>
          </a:pPr>
          <a:r>
            <a:rPr lang="en-US" sz="1600" kern="1200"/>
            <a:t>Auxiliary-Recharge-Core Facilities</a:t>
          </a:r>
        </a:p>
        <a:p>
          <a:pPr marL="171450" lvl="1" indent="-171450" algn="l" defTabSz="711200">
            <a:lnSpc>
              <a:spcPct val="90000"/>
            </a:lnSpc>
            <a:spcBef>
              <a:spcPct val="0"/>
            </a:spcBef>
            <a:spcAft>
              <a:spcPct val="20000"/>
            </a:spcAft>
            <a:buChar char="•"/>
          </a:pPr>
          <a:r>
            <a:rPr lang="en-US" sz="1600" kern="1200"/>
            <a:t>Gifts-Endowment Inc and Other Unrestricted</a:t>
          </a:r>
        </a:p>
        <a:p>
          <a:pPr marL="171450" lvl="1" indent="-171450" algn="l" defTabSz="711200">
            <a:lnSpc>
              <a:spcPct val="90000"/>
            </a:lnSpc>
            <a:spcBef>
              <a:spcPct val="0"/>
            </a:spcBef>
            <a:spcAft>
              <a:spcPct val="20000"/>
            </a:spcAft>
            <a:buChar char="•"/>
          </a:pPr>
          <a:r>
            <a:rPr lang="en-US" sz="1600" kern="1200"/>
            <a:t>Gifts-Endowment Inc and Other Restricted </a:t>
          </a:r>
        </a:p>
      </dsp:txBody>
      <dsp:txXfrm>
        <a:off x="0" y="2485305"/>
        <a:ext cx="11582400" cy="2477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D0A5E2-A481-4472-8E3E-8146E6B61BE8}">
      <dsp:nvSpPr>
        <dsp:cNvPr id="0" name=""/>
        <dsp:cNvSpPr/>
      </dsp:nvSpPr>
      <dsp:spPr>
        <a:xfrm>
          <a:off x="0" y="496563"/>
          <a:ext cx="11582400" cy="12729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Once the FTE has been updated this will update the amount associated with the job code on the Wages tab</a:t>
          </a:r>
        </a:p>
      </dsp:txBody>
      <dsp:txXfrm>
        <a:off x="62141" y="558704"/>
        <a:ext cx="11458118" cy="1148678"/>
      </dsp:txXfrm>
    </dsp:sp>
    <dsp:sp modelId="{687DB9BA-3717-4156-93B5-D9368D81E51A}">
      <dsp:nvSpPr>
        <dsp:cNvPr id="0" name=""/>
        <dsp:cNvSpPr/>
      </dsp:nvSpPr>
      <dsp:spPr>
        <a:xfrm>
          <a:off x="0" y="1861683"/>
          <a:ext cx="11582400" cy="1272960"/>
        </a:xfrm>
        <a:prstGeom prst="roundRect">
          <a:avLst/>
        </a:prstGeom>
        <a:solidFill>
          <a:schemeClr val="accent2">
            <a:hueOff val="11250200"/>
            <a:satOff val="-813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t>Contact your analyst to add additional job codes</a:t>
          </a:r>
        </a:p>
      </dsp:txBody>
      <dsp:txXfrm>
        <a:off x="62141" y="1923824"/>
        <a:ext cx="11458118" cy="1148678"/>
      </dsp:txXfrm>
    </dsp:sp>
    <dsp:sp modelId="{282CBFBD-52AE-49C9-B7DF-4978F6151533}">
      <dsp:nvSpPr>
        <dsp:cNvPr id="0" name=""/>
        <dsp:cNvSpPr/>
      </dsp:nvSpPr>
      <dsp:spPr>
        <a:xfrm>
          <a:off x="0" y="3134643"/>
          <a:ext cx="11582400"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741"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kern="1200"/>
            <a:t>Only </a:t>
          </a:r>
          <a:r>
            <a:rPr lang="en-US" sz="2500" b="0" kern="1200" dirty="0"/>
            <a:t>add job codes that begin with “PS” (University) or “PSH” (Health Care System).</a:t>
          </a:r>
        </a:p>
      </dsp:txBody>
      <dsp:txXfrm>
        <a:off x="0" y="3134643"/>
        <a:ext cx="11582400" cy="794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592EE-2B59-4A1D-9477-F206AE4B5455}">
      <dsp:nvSpPr>
        <dsp:cNvPr id="0" name=""/>
        <dsp:cNvSpPr/>
      </dsp:nvSpPr>
      <dsp:spPr>
        <a:xfrm>
          <a:off x="0"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Annual Percentage</a:t>
          </a:r>
        </a:p>
      </dsp:txBody>
      <dsp:txXfrm>
        <a:off x="0" y="896"/>
        <a:ext cx="3018584" cy="1811150"/>
      </dsp:txXfrm>
    </dsp:sp>
    <dsp:sp modelId="{39A8CEF7-D421-4F70-BCD6-06DF77C74E8D}">
      <dsp:nvSpPr>
        <dsp:cNvPr id="0" name=""/>
        <dsp:cNvSpPr/>
      </dsp:nvSpPr>
      <dsp:spPr>
        <a:xfrm>
          <a:off x="3320443"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Total Salaries</a:t>
          </a:r>
        </a:p>
      </dsp:txBody>
      <dsp:txXfrm>
        <a:off x="3320443" y="896"/>
        <a:ext cx="3018584" cy="1811150"/>
      </dsp:txXfrm>
    </dsp:sp>
    <dsp:sp modelId="{F61FAC1A-47FA-46C7-860D-444EBDA44F06}">
      <dsp:nvSpPr>
        <dsp:cNvPr id="0" name=""/>
        <dsp:cNvSpPr/>
      </dsp:nvSpPr>
      <dsp:spPr>
        <a:xfrm>
          <a:off x="6640886" y="896"/>
          <a:ext cx="3018584" cy="181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FY21 Budget for benefit accounts</a:t>
          </a:r>
        </a:p>
      </dsp:txBody>
      <dsp:txXfrm>
        <a:off x="6640886" y="896"/>
        <a:ext cx="3018584" cy="1811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B7003CE-537C-448C-A476-392DB29B1FC2}" type="datetimeFigureOut">
              <a:rPr lang="en-US" smtClean="0"/>
              <a:t>1/15/2020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8C8D0A1-1868-42D3-8B4F-A41A08CE8351}" type="slidenum">
              <a:rPr lang="en-US" smtClean="0"/>
              <a:t>‹#›</a:t>
            </a:fld>
            <a:endParaRPr lang="en-US"/>
          </a:p>
        </p:txBody>
      </p:sp>
    </p:spTree>
    <p:extLst>
      <p:ext uri="{BB962C8B-B14F-4D97-AF65-F5344CB8AC3E}">
        <p14:creationId xmlns:p14="http://schemas.microsoft.com/office/powerpoint/2010/main" val="3454713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E8DB0BD-4F73-431C-A6E2-65D43A2E0766}" type="datetimeFigureOut">
              <a:rPr lang="en-US" smtClean="0"/>
              <a:t>1/15/2020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FD3B8E-2DEA-4D13-83CC-02775C11EB0C}" type="slidenum">
              <a:rPr lang="en-US" smtClean="0"/>
              <a:t>‹#›</a:t>
            </a:fld>
            <a:endParaRPr lang="en-US"/>
          </a:p>
        </p:txBody>
      </p:sp>
    </p:spTree>
    <p:extLst>
      <p:ext uri="{BB962C8B-B14F-4D97-AF65-F5344CB8AC3E}">
        <p14:creationId xmlns:p14="http://schemas.microsoft.com/office/powerpoint/2010/main" val="171171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a:t>
            </a:fld>
            <a:endParaRPr lang="en-US"/>
          </a:p>
        </p:txBody>
      </p:sp>
    </p:spTree>
    <p:extLst>
      <p:ext uri="{BB962C8B-B14F-4D97-AF65-F5344CB8AC3E}">
        <p14:creationId xmlns:p14="http://schemas.microsoft.com/office/powerpoint/2010/main" val="3889885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10</a:t>
            </a:fld>
            <a:endParaRPr lang="en-US"/>
          </a:p>
        </p:txBody>
      </p:sp>
    </p:spTree>
    <p:extLst>
      <p:ext uri="{BB962C8B-B14F-4D97-AF65-F5344CB8AC3E}">
        <p14:creationId xmlns:p14="http://schemas.microsoft.com/office/powerpoint/2010/main" val="345611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11</a:t>
            </a:fld>
            <a:endParaRPr lang="en-US"/>
          </a:p>
        </p:txBody>
      </p:sp>
    </p:spTree>
    <p:extLst>
      <p:ext uri="{BB962C8B-B14F-4D97-AF65-F5344CB8AC3E}">
        <p14:creationId xmlns:p14="http://schemas.microsoft.com/office/powerpoint/2010/main" val="354984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the “Budget 2021” column for your bottom line,</a:t>
            </a:r>
            <a:r>
              <a:rPr lang="en-US" baseline="0" dirty="0"/>
              <a:t> as some items are not populated in the Baseline Budget 2021 (I.E. </a:t>
            </a:r>
            <a:r>
              <a:rPr lang="en-US" dirty="0"/>
              <a:t>Roster Budget)</a:t>
            </a:r>
          </a:p>
        </p:txBody>
      </p:sp>
      <p:sp>
        <p:nvSpPr>
          <p:cNvPr id="4" name="Slide Number Placeholder 3"/>
          <p:cNvSpPr>
            <a:spLocks noGrp="1"/>
          </p:cNvSpPr>
          <p:nvPr>
            <p:ph type="sldNum" sz="quarter" idx="10"/>
          </p:nvPr>
        </p:nvSpPr>
        <p:spPr/>
        <p:txBody>
          <a:bodyPr/>
          <a:lstStyle/>
          <a:p>
            <a:fld id="{3FFD3B8E-2DEA-4D13-83CC-02775C11EB0C}" type="slidenum">
              <a:rPr lang="en-US" smtClean="0"/>
              <a:t>12</a:t>
            </a:fld>
            <a:endParaRPr lang="en-US"/>
          </a:p>
        </p:txBody>
      </p:sp>
    </p:spTree>
    <p:extLst>
      <p:ext uri="{BB962C8B-B14F-4D97-AF65-F5344CB8AC3E}">
        <p14:creationId xmlns:p14="http://schemas.microsoft.com/office/powerpoint/2010/main" val="136765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13</a:t>
            </a:fld>
            <a:endParaRPr lang="en-US"/>
          </a:p>
        </p:txBody>
      </p:sp>
    </p:spTree>
    <p:extLst>
      <p:ext uri="{BB962C8B-B14F-4D97-AF65-F5344CB8AC3E}">
        <p14:creationId xmlns:p14="http://schemas.microsoft.com/office/powerpoint/2010/main" val="2458809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14</a:t>
            </a:fld>
            <a:endParaRPr lang="en-US"/>
          </a:p>
        </p:txBody>
      </p:sp>
    </p:spTree>
    <p:extLst>
      <p:ext uri="{BB962C8B-B14F-4D97-AF65-F5344CB8AC3E}">
        <p14:creationId xmlns:p14="http://schemas.microsoft.com/office/powerpoint/2010/main" val="261588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Dummy PID logic of FY-DEPTID-A, example: 21411401A</a:t>
            </a:r>
          </a:p>
        </p:txBody>
      </p:sp>
      <p:sp>
        <p:nvSpPr>
          <p:cNvPr id="4" name="Slide Number Placeholder 3"/>
          <p:cNvSpPr>
            <a:spLocks noGrp="1"/>
          </p:cNvSpPr>
          <p:nvPr>
            <p:ph type="sldNum" sz="quarter" idx="10"/>
          </p:nvPr>
        </p:nvSpPr>
        <p:spPr/>
        <p:txBody>
          <a:bodyPr/>
          <a:lstStyle/>
          <a:p>
            <a:fld id="{3FFD3B8E-2DEA-4D13-83CC-02775C11EB0C}" type="slidenum">
              <a:rPr lang="en-US" smtClean="0"/>
              <a:t>15</a:t>
            </a:fld>
            <a:endParaRPr lang="en-US"/>
          </a:p>
        </p:txBody>
      </p:sp>
    </p:spTree>
    <p:extLst>
      <p:ext uri="{BB962C8B-B14F-4D97-AF65-F5344CB8AC3E}">
        <p14:creationId xmlns:p14="http://schemas.microsoft.com/office/powerpoint/2010/main" val="2575493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Strata is loading in new living wage rate for the HCS employees (as of January 31</a:t>
            </a:r>
            <a:r>
              <a:rPr lang="en-US" baseline="30000" dirty="0"/>
              <a:t>st</a:t>
            </a:r>
            <a:r>
              <a:rPr lang="en-US" dirty="0"/>
              <a:t>) </a:t>
            </a:r>
            <a:r>
              <a:rPr lang="en-US" baseline="0" dirty="0"/>
              <a:t> soon.  </a:t>
            </a:r>
          </a:p>
          <a:p>
            <a:r>
              <a:rPr lang="en-US" baseline="0" dirty="0"/>
              <a:t>The increase assumption for HCS could change, but for now it’s set at 2%</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16</a:t>
            </a:fld>
            <a:endParaRPr lang="en-US"/>
          </a:p>
        </p:txBody>
      </p:sp>
    </p:spTree>
    <p:extLst>
      <p:ext uri="{BB962C8B-B14F-4D97-AF65-F5344CB8AC3E}">
        <p14:creationId xmlns:p14="http://schemas.microsoft.com/office/powerpoint/2010/main" val="154720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18</a:t>
            </a:fld>
            <a:endParaRPr lang="en-US"/>
          </a:p>
        </p:txBody>
      </p:sp>
    </p:spTree>
    <p:extLst>
      <p:ext uri="{BB962C8B-B14F-4D97-AF65-F5344CB8AC3E}">
        <p14:creationId xmlns:p14="http://schemas.microsoft.com/office/powerpoint/2010/main" val="2620593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19</a:t>
            </a:fld>
            <a:endParaRPr lang="en-US"/>
          </a:p>
        </p:txBody>
      </p:sp>
    </p:spTree>
    <p:extLst>
      <p:ext uri="{BB962C8B-B14F-4D97-AF65-F5344CB8AC3E}">
        <p14:creationId xmlns:p14="http://schemas.microsoft.com/office/powerpoint/2010/main" val="15893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20</a:t>
            </a:fld>
            <a:endParaRPr lang="en-US"/>
          </a:p>
        </p:txBody>
      </p:sp>
    </p:spTree>
    <p:extLst>
      <p:ext uri="{BB962C8B-B14F-4D97-AF65-F5344CB8AC3E}">
        <p14:creationId xmlns:p14="http://schemas.microsoft.com/office/powerpoint/2010/main" val="3917348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in same role, so once submitted “locked” in theory</a:t>
            </a:r>
          </a:p>
        </p:txBody>
      </p:sp>
      <p:sp>
        <p:nvSpPr>
          <p:cNvPr id="4" name="Slide Number Placeholder 3"/>
          <p:cNvSpPr>
            <a:spLocks noGrp="1"/>
          </p:cNvSpPr>
          <p:nvPr>
            <p:ph type="sldNum" sz="quarter" idx="10"/>
          </p:nvPr>
        </p:nvSpPr>
        <p:spPr/>
        <p:txBody>
          <a:bodyPr/>
          <a:lstStyle/>
          <a:p>
            <a:fld id="{3FFD3B8E-2DEA-4D13-83CC-02775C11EB0C}" type="slidenum">
              <a:rPr lang="en-US" smtClean="0"/>
              <a:t>2</a:t>
            </a:fld>
            <a:endParaRPr lang="en-US"/>
          </a:p>
        </p:txBody>
      </p:sp>
    </p:spTree>
    <p:extLst>
      <p:ext uri="{BB962C8B-B14F-4D97-AF65-F5344CB8AC3E}">
        <p14:creationId xmlns:p14="http://schemas.microsoft.com/office/powerpoint/2010/main" val="3985740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21</a:t>
            </a:fld>
            <a:endParaRPr lang="en-US"/>
          </a:p>
        </p:txBody>
      </p:sp>
    </p:spTree>
    <p:extLst>
      <p:ext uri="{BB962C8B-B14F-4D97-AF65-F5344CB8AC3E}">
        <p14:creationId xmlns:p14="http://schemas.microsoft.com/office/powerpoint/2010/main" val="4174953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22</a:t>
            </a:fld>
            <a:endParaRPr lang="en-US"/>
          </a:p>
        </p:txBody>
      </p:sp>
    </p:spTree>
    <p:extLst>
      <p:ext uri="{BB962C8B-B14F-4D97-AF65-F5344CB8AC3E}">
        <p14:creationId xmlns:p14="http://schemas.microsoft.com/office/powerpoint/2010/main" val="398149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23</a:t>
            </a:fld>
            <a:endParaRPr lang="en-US"/>
          </a:p>
        </p:txBody>
      </p:sp>
    </p:spTree>
    <p:extLst>
      <p:ext uri="{BB962C8B-B14F-4D97-AF65-F5344CB8AC3E}">
        <p14:creationId xmlns:p14="http://schemas.microsoft.com/office/powerpoint/2010/main" val="1853362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24</a:t>
            </a:fld>
            <a:endParaRPr lang="en-US"/>
          </a:p>
        </p:txBody>
      </p:sp>
    </p:spTree>
    <p:extLst>
      <p:ext uri="{BB962C8B-B14F-4D97-AF65-F5344CB8AC3E}">
        <p14:creationId xmlns:p14="http://schemas.microsoft.com/office/powerpoint/2010/main" val="1375561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25</a:t>
            </a:fld>
            <a:endParaRPr lang="en-US"/>
          </a:p>
        </p:txBody>
      </p:sp>
    </p:spTree>
    <p:extLst>
      <p:ext uri="{BB962C8B-B14F-4D97-AF65-F5344CB8AC3E}">
        <p14:creationId xmlns:p14="http://schemas.microsoft.com/office/powerpoint/2010/main" val="395409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26</a:t>
            </a:fld>
            <a:endParaRPr lang="en-US"/>
          </a:p>
        </p:txBody>
      </p:sp>
    </p:spTree>
    <p:extLst>
      <p:ext uri="{BB962C8B-B14F-4D97-AF65-F5344CB8AC3E}">
        <p14:creationId xmlns:p14="http://schemas.microsoft.com/office/powerpoint/2010/main" val="859691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27</a:t>
            </a:fld>
            <a:endParaRPr lang="en-US"/>
          </a:p>
        </p:txBody>
      </p:sp>
    </p:spTree>
    <p:extLst>
      <p:ext uri="{BB962C8B-B14F-4D97-AF65-F5344CB8AC3E}">
        <p14:creationId xmlns:p14="http://schemas.microsoft.com/office/powerpoint/2010/main" val="3169557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28</a:t>
            </a:fld>
            <a:endParaRPr lang="en-US"/>
          </a:p>
        </p:txBody>
      </p:sp>
    </p:spTree>
    <p:extLst>
      <p:ext uri="{BB962C8B-B14F-4D97-AF65-F5344CB8AC3E}">
        <p14:creationId xmlns:p14="http://schemas.microsoft.com/office/powerpoint/2010/main" val="2398025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29</a:t>
            </a:fld>
            <a:endParaRPr lang="en-US"/>
          </a:p>
        </p:txBody>
      </p:sp>
    </p:spTree>
    <p:extLst>
      <p:ext uri="{BB962C8B-B14F-4D97-AF65-F5344CB8AC3E}">
        <p14:creationId xmlns:p14="http://schemas.microsoft.com/office/powerpoint/2010/main" val="3245018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30</a:t>
            </a:fld>
            <a:endParaRPr lang="en-US"/>
          </a:p>
        </p:txBody>
      </p:sp>
    </p:spTree>
    <p:extLst>
      <p:ext uri="{BB962C8B-B14F-4D97-AF65-F5344CB8AC3E}">
        <p14:creationId xmlns:p14="http://schemas.microsoft.com/office/powerpoint/2010/main" val="2116185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a:t>
            </a:fld>
            <a:endParaRPr lang="en-US"/>
          </a:p>
        </p:txBody>
      </p:sp>
    </p:spTree>
    <p:extLst>
      <p:ext uri="{BB962C8B-B14F-4D97-AF65-F5344CB8AC3E}">
        <p14:creationId xmlns:p14="http://schemas.microsoft.com/office/powerpoint/2010/main" val="3641562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31</a:t>
            </a:fld>
            <a:endParaRPr lang="en-US"/>
          </a:p>
        </p:txBody>
      </p:sp>
    </p:spTree>
    <p:extLst>
      <p:ext uri="{BB962C8B-B14F-4D97-AF65-F5344CB8AC3E}">
        <p14:creationId xmlns:p14="http://schemas.microsoft.com/office/powerpoint/2010/main" val="3799953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32</a:t>
            </a:fld>
            <a:endParaRPr lang="en-US"/>
          </a:p>
        </p:txBody>
      </p:sp>
    </p:spTree>
    <p:extLst>
      <p:ext uri="{BB962C8B-B14F-4D97-AF65-F5344CB8AC3E}">
        <p14:creationId xmlns:p14="http://schemas.microsoft.com/office/powerpoint/2010/main" val="2362543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33</a:t>
            </a:fld>
            <a:endParaRPr lang="en-US"/>
          </a:p>
        </p:txBody>
      </p:sp>
    </p:spTree>
    <p:extLst>
      <p:ext uri="{BB962C8B-B14F-4D97-AF65-F5344CB8AC3E}">
        <p14:creationId xmlns:p14="http://schemas.microsoft.com/office/powerpoint/2010/main" val="2128737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34</a:t>
            </a:fld>
            <a:endParaRPr lang="en-US"/>
          </a:p>
        </p:txBody>
      </p:sp>
    </p:spTree>
    <p:extLst>
      <p:ext uri="{BB962C8B-B14F-4D97-AF65-F5344CB8AC3E}">
        <p14:creationId xmlns:p14="http://schemas.microsoft.com/office/powerpoint/2010/main" val="1329533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35</a:t>
            </a:fld>
            <a:endParaRPr lang="en-US"/>
          </a:p>
        </p:txBody>
      </p:sp>
    </p:spTree>
    <p:extLst>
      <p:ext uri="{BB962C8B-B14F-4D97-AF65-F5344CB8AC3E}">
        <p14:creationId xmlns:p14="http://schemas.microsoft.com/office/powerpoint/2010/main" val="1076798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36</a:t>
            </a:fld>
            <a:endParaRPr lang="en-US"/>
          </a:p>
        </p:txBody>
      </p:sp>
    </p:spTree>
    <p:extLst>
      <p:ext uri="{BB962C8B-B14F-4D97-AF65-F5344CB8AC3E}">
        <p14:creationId xmlns:p14="http://schemas.microsoft.com/office/powerpoint/2010/main" val="1388906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37</a:t>
            </a:fld>
            <a:endParaRPr lang="en-US"/>
          </a:p>
        </p:txBody>
      </p:sp>
    </p:spTree>
    <p:extLst>
      <p:ext uri="{BB962C8B-B14F-4D97-AF65-F5344CB8AC3E}">
        <p14:creationId xmlns:p14="http://schemas.microsoft.com/office/powerpoint/2010/main" val="2185718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38</a:t>
            </a:fld>
            <a:endParaRPr lang="en-US"/>
          </a:p>
        </p:txBody>
      </p:sp>
    </p:spTree>
    <p:extLst>
      <p:ext uri="{BB962C8B-B14F-4D97-AF65-F5344CB8AC3E}">
        <p14:creationId xmlns:p14="http://schemas.microsoft.com/office/powerpoint/2010/main" val="10980088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39</a:t>
            </a:fld>
            <a:endParaRPr lang="en-US"/>
          </a:p>
        </p:txBody>
      </p:sp>
    </p:spTree>
    <p:extLst>
      <p:ext uri="{BB962C8B-B14F-4D97-AF65-F5344CB8AC3E}">
        <p14:creationId xmlns:p14="http://schemas.microsoft.com/office/powerpoint/2010/main" val="2320403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40</a:t>
            </a:fld>
            <a:endParaRPr lang="en-US"/>
          </a:p>
        </p:txBody>
      </p:sp>
    </p:spTree>
    <p:extLst>
      <p:ext uri="{BB962C8B-B14F-4D97-AF65-F5344CB8AC3E}">
        <p14:creationId xmlns:p14="http://schemas.microsoft.com/office/powerpoint/2010/main" val="140037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show you everything in production today (IMPL).  Please do not use the testing environment if you have this option when you login into Strata.  The data entered today will be “wiped” out on January 19th.  We go live on the 21</a:t>
            </a:r>
            <a:r>
              <a:rPr lang="en-US" baseline="30000" dirty="0"/>
              <a:t>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Deadline for NEW employee requests going forward: Wednesday at noon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Closes, Thursday, 1/30 at 2 pm			</a:t>
            </a:r>
          </a:p>
          <a:p>
            <a:r>
              <a:rPr lang="en-US" sz="1200" kern="1200" dirty="0">
                <a:solidFill>
                  <a:schemeClr val="tx1"/>
                </a:solidFill>
                <a:effectLst/>
                <a:latin typeface="+mn-lt"/>
                <a:ea typeface="+mn-ea"/>
                <a:cs typeface="+mn-cs"/>
              </a:rPr>
              <a:t>Reopens Friday, 1/31 at 8 am</a:t>
            </a:r>
          </a:p>
          <a:p>
            <a:r>
              <a:rPr lang="en-US" sz="1200" b="1" kern="1200" dirty="0">
                <a:solidFill>
                  <a:schemeClr val="tx1"/>
                </a:solidFill>
                <a:effectLst/>
                <a:latin typeface="+mn-lt"/>
                <a:ea typeface="+mn-ea"/>
                <a:cs typeface="+mn-cs"/>
              </a:rPr>
              <a:t>Closes Thursday, 2/6 at 2 pm			</a:t>
            </a:r>
          </a:p>
          <a:p>
            <a:r>
              <a:rPr lang="en-US" sz="1200" kern="1200" dirty="0">
                <a:solidFill>
                  <a:schemeClr val="tx1"/>
                </a:solidFill>
                <a:effectLst/>
                <a:latin typeface="+mn-lt"/>
                <a:ea typeface="+mn-ea"/>
                <a:cs typeface="+mn-cs"/>
              </a:rPr>
              <a:t>Reopens Friday, 2/7 at 8 am</a:t>
            </a:r>
          </a:p>
          <a:p>
            <a:r>
              <a:rPr lang="en-US" sz="1200" b="1" kern="1200" dirty="0">
                <a:solidFill>
                  <a:schemeClr val="tx1"/>
                </a:solidFill>
                <a:effectLst/>
                <a:latin typeface="+mn-lt"/>
                <a:ea typeface="+mn-ea"/>
                <a:cs typeface="+mn-cs"/>
              </a:rPr>
              <a:t>Closes Thursday, 2/13 at 2 pm			</a:t>
            </a:r>
          </a:p>
          <a:p>
            <a:r>
              <a:rPr lang="en-US" sz="1200" kern="1200" dirty="0">
                <a:solidFill>
                  <a:schemeClr val="tx1"/>
                </a:solidFill>
                <a:effectLst/>
                <a:latin typeface="+mn-lt"/>
                <a:ea typeface="+mn-ea"/>
                <a:cs typeface="+mn-cs"/>
              </a:rPr>
              <a:t>Reopens Tuesday, 2/25 at 8 am</a:t>
            </a:r>
          </a:p>
          <a:p>
            <a:r>
              <a:rPr lang="en-US" sz="1200" b="1" kern="1200" dirty="0">
                <a:solidFill>
                  <a:schemeClr val="tx1"/>
                </a:solidFill>
                <a:effectLst/>
                <a:latin typeface="+mn-lt"/>
                <a:ea typeface="+mn-ea"/>
                <a:cs typeface="+mn-cs"/>
              </a:rPr>
              <a:t>Closes Thursday, 3/5 at 2 pm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4</a:t>
            </a:fld>
            <a:endParaRPr lang="en-US"/>
          </a:p>
        </p:txBody>
      </p:sp>
    </p:spTree>
    <p:extLst>
      <p:ext uri="{BB962C8B-B14F-4D97-AF65-F5344CB8AC3E}">
        <p14:creationId xmlns:p14="http://schemas.microsoft.com/office/powerpoint/2010/main" val="1493866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41</a:t>
            </a:fld>
            <a:endParaRPr lang="en-US"/>
          </a:p>
        </p:txBody>
      </p:sp>
    </p:spTree>
    <p:extLst>
      <p:ext uri="{BB962C8B-B14F-4D97-AF65-F5344CB8AC3E}">
        <p14:creationId xmlns:p14="http://schemas.microsoft.com/office/powerpoint/2010/main" val="3606184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42</a:t>
            </a:fld>
            <a:endParaRPr lang="en-US"/>
          </a:p>
        </p:txBody>
      </p:sp>
    </p:spTree>
    <p:extLst>
      <p:ext uri="{BB962C8B-B14F-4D97-AF65-F5344CB8AC3E}">
        <p14:creationId xmlns:p14="http://schemas.microsoft.com/office/powerpoint/2010/main" val="1780698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43</a:t>
            </a:fld>
            <a:endParaRPr lang="en-US"/>
          </a:p>
        </p:txBody>
      </p:sp>
    </p:spTree>
    <p:extLst>
      <p:ext uri="{BB962C8B-B14F-4D97-AF65-F5344CB8AC3E}">
        <p14:creationId xmlns:p14="http://schemas.microsoft.com/office/powerpoint/2010/main" val="8103970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45</a:t>
            </a:fld>
            <a:endParaRPr lang="en-US"/>
          </a:p>
        </p:txBody>
      </p:sp>
    </p:spTree>
    <p:extLst>
      <p:ext uri="{BB962C8B-B14F-4D97-AF65-F5344CB8AC3E}">
        <p14:creationId xmlns:p14="http://schemas.microsoft.com/office/powerpoint/2010/main" val="29246717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88FEA0-1045-4211-8273-EB6CE13E75D2}" type="slidenum">
              <a:rPr lang="en-US" smtClean="0"/>
              <a:t>46</a:t>
            </a:fld>
            <a:endParaRPr lang="en-US" dirty="0"/>
          </a:p>
        </p:txBody>
      </p:sp>
    </p:spTree>
    <p:extLst>
      <p:ext uri="{BB962C8B-B14F-4D97-AF65-F5344CB8AC3E}">
        <p14:creationId xmlns:p14="http://schemas.microsoft.com/office/powerpoint/2010/main" val="203595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5</a:t>
            </a:fld>
            <a:endParaRPr lang="en-US"/>
          </a:p>
        </p:txBody>
      </p:sp>
    </p:spTree>
    <p:extLst>
      <p:ext uri="{BB962C8B-B14F-4D97-AF65-F5344CB8AC3E}">
        <p14:creationId xmlns:p14="http://schemas.microsoft.com/office/powerpoint/2010/main" val="2272686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Entity equals department + fund</a:t>
            </a:r>
            <a:r>
              <a:rPr lang="en-US" baseline="0" dirty="0"/>
              <a:t> type.</a:t>
            </a:r>
            <a:endParaRPr lang="en-US" dirty="0"/>
          </a:p>
        </p:txBody>
      </p:sp>
      <p:sp>
        <p:nvSpPr>
          <p:cNvPr id="4" name="Slide Number Placeholder 3"/>
          <p:cNvSpPr>
            <a:spLocks noGrp="1"/>
          </p:cNvSpPr>
          <p:nvPr>
            <p:ph type="sldNum" sz="quarter" idx="10"/>
          </p:nvPr>
        </p:nvSpPr>
        <p:spPr/>
        <p:txBody>
          <a:bodyPr/>
          <a:lstStyle/>
          <a:p>
            <a:fld id="{3FFD3B8E-2DEA-4D13-83CC-02775C11EB0C}" type="slidenum">
              <a:rPr lang="en-US" smtClean="0"/>
              <a:t>6</a:t>
            </a:fld>
            <a:endParaRPr lang="en-US"/>
          </a:p>
        </p:txBody>
      </p:sp>
    </p:spTree>
    <p:extLst>
      <p:ext uri="{BB962C8B-B14F-4D97-AF65-F5344CB8AC3E}">
        <p14:creationId xmlns:p14="http://schemas.microsoft.com/office/powerpoint/2010/main" val="154602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7</a:t>
            </a:fld>
            <a:endParaRPr lang="en-US"/>
          </a:p>
        </p:txBody>
      </p:sp>
    </p:spTree>
    <p:extLst>
      <p:ext uri="{BB962C8B-B14F-4D97-AF65-F5344CB8AC3E}">
        <p14:creationId xmlns:p14="http://schemas.microsoft.com/office/powerpoint/2010/main" val="428850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8</a:t>
            </a:fld>
            <a:endParaRPr lang="en-US"/>
          </a:p>
        </p:txBody>
      </p:sp>
    </p:spTree>
    <p:extLst>
      <p:ext uri="{BB962C8B-B14F-4D97-AF65-F5344CB8AC3E}">
        <p14:creationId xmlns:p14="http://schemas.microsoft.com/office/powerpoint/2010/main" val="3771202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FD3B8E-2DEA-4D13-83CC-02775C11EB0C}" type="slidenum">
              <a:rPr lang="en-US" smtClean="0"/>
              <a:t>9</a:t>
            </a:fld>
            <a:endParaRPr lang="en-US"/>
          </a:p>
        </p:txBody>
      </p:sp>
    </p:spTree>
    <p:extLst>
      <p:ext uri="{BB962C8B-B14F-4D97-AF65-F5344CB8AC3E}">
        <p14:creationId xmlns:p14="http://schemas.microsoft.com/office/powerpoint/2010/main" val="229352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AE94138-7155-4B83-8FE0-64361ECD45DA}"/>
              </a:ext>
            </a:extLst>
          </p:cNvPr>
          <p:cNvSpPr>
            <a:spLocks noGrp="1"/>
          </p:cNvSpPr>
          <p:nvPr>
            <p:ph sz="quarter" idx="10"/>
          </p:nvPr>
        </p:nvSpPr>
        <p:spPr>
          <a:xfrm>
            <a:off x="304800" y="1280160"/>
            <a:ext cx="11582400" cy="5029200"/>
          </a:xfrm>
          <a:prstGeom prst="rect">
            <a:avLst/>
          </a:prstGeom>
        </p:spPr>
        <p:txBody>
          <a:bodyPr>
            <a:normAutofit/>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1">
            <a:extLst>
              <a:ext uri="{FF2B5EF4-FFF2-40B4-BE49-F238E27FC236}">
                <a16:creationId xmlns:a16="http://schemas.microsoft.com/office/drawing/2014/main" id="{5C8DEDCB-DF9B-4806-A4D3-C0003F48E7DE}"/>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13217D6-17BC-48EA-A9F2-B9471A69923F}"/>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935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056833"/>
            <a:ext cx="10515600" cy="1828800"/>
          </a:xfrm>
          <a:prstGeom prst="rect">
            <a:avLst/>
          </a:prstGeom>
        </p:spPr>
        <p:txBody>
          <a:bodyPr anchor="b">
            <a:normAutofit/>
          </a:bodyPr>
          <a:lstStyle>
            <a:lvl1pPr algn="r">
              <a:defRPr sz="3200" b="1" cap="none" baseline="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5871211" y="4008892"/>
            <a:ext cx="5482591" cy="2163308"/>
          </a:xfrm>
          <a:prstGeom prst="rect">
            <a:avLst/>
          </a:prstGeom>
        </p:spPr>
        <p:txBody>
          <a:bodyPr anchor="t">
            <a:normAutofit/>
          </a:bodyPr>
          <a:lstStyle>
            <a:lvl1pPr marL="0" indent="0" algn="r">
              <a:buNone/>
              <a:defRPr sz="16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8" name="Straight Connector 7"/>
          <p:cNvCxnSpPr/>
          <p:nvPr/>
        </p:nvCxnSpPr>
        <p:spPr>
          <a:xfrm>
            <a:off x="838200" y="3885633"/>
            <a:ext cx="10515600" cy="0"/>
          </a:xfrm>
          <a:prstGeom prst="line">
            <a:avLst/>
          </a:prstGeom>
          <a:ln/>
        </p:spPr>
        <p:style>
          <a:lnRef idx="1">
            <a:schemeClr val="dk1"/>
          </a:lnRef>
          <a:fillRef idx="0">
            <a:schemeClr val="dk1"/>
          </a:fillRef>
          <a:effectRef idx="0">
            <a:schemeClr val="dk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0" y="694754"/>
            <a:ext cx="1828800" cy="820189"/>
          </a:xfrm>
          <a:prstGeom prst="rect">
            <a:avLst/>
          </a:prstGeom>
          <a:noFill/>
          <a:ln>
            <a:noFill/>
          </a:ln>
        </p:spPr>
      </p:pic>
    </p:spTree>
    <p:extLst>
      <p:ext uri="{BB962C8B-B14F-4D97-AF65-F5344CB8AC3E}">
        <p14:creationId xmlns:p14="http://schemas.microsoft.com/office/powerpoint/2010/main" val="132464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5412" y="3651146"/>
            <a:ext cx="7315200" cy="585109"/>
          </a:xfrm>
          <a:prstGeom prst="rect">
            <a:avLst/>
          </a:prstGeom>
        </p:spPr>
        <p:txBody>
          <a:bodyPr>
            <a:no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a:extLst>
              <a:ext uri="{FF2B5EF4-FFF2-40B4-BE49-F238E27FC236}">
                <a16:creationId xmlns:a16="http://schemas.microsoft.com/office/drawing/2014/main" id="{C2798C64-E695-4999-9A50-1E67DC8E220B}"/>
              </a:ext>
            </a:extLst>
          </p:cNvPr>
          <p:cNvSpPr>
            <a:spLocks noGrp="1"/>
          </p:cNvSpPr>
          <p:nvPr>
            <p:ph type="title"/>
          </p:nvPr>
        </p:nvSpPr>
        <p:spPr>
          <a:xfrm>
            <a:off x="4485412" y="2573384"/>
            <a:ext cx="7315200" cy="1016483"/>
          </a:xfrm>
          <a:prstGeom prst="rect">
            <a:avLst/>
          </a:prstGeom>
        </p:spPr>
        <p:txBody>
          <a:bodyPr anchor="b"/>
          <a:lstStyle>
            <a:lvl1pPr algn="r">
              <a:defRPr/>
            </a:lvl1pPr>
          </a:lstStyle>
          <a:p>
            <a:r>
              <a:rPr lang="en-US" dirty="0"/>
              <a:t>Click to edit Master title style</a:t>
            </a:r>
          </a:p>
        </p:txBody>
      </p:sp>
      <p:sp>
        <p:nvSpPr>
          <p:cNvPr id="12" name="Text Placeholder 11">
            <a:extLst>
              <a:ext uri="{FF2B5EF4-FFF2-40B4-BE49-F238E27FC236}">
                <a16:creationId xmlns:a16="http://schemas.microsoft.com/office/drawing/2014/main" id="{FFD6512A-BF2C-4A44-882D-51D381043B5C}"/>
              </a:ext>
            </a:extLst>
          </p:cNvPr>
          <p:cNvSpPr>
            <a:spLocks noGrp="1"/>
          </p:cNvSpPr>
          <p:nvPr>
            <p:ph type="body" sz="quarter" idx="12" hasCustomPrompt="1"/>
          </p:nvPr>
        </p:nvSpPr>
        <p:spPr>
          <a:xfrm>
            <a:off x="9362212" y="4279559"/>
            <a:ext cx="2438400" cy="424271"/>
          </a:xfrm>
          <a:prstGeom prst="rect">
            <a:avLst/>
          </a:prstGeom>
        </p:spPr>
        <p:txBody>
          <a:bodyPr anchor="ctr">
            <a:noAutofit/>
          </a:bodyPr>
          <a:lstStyle>
            <a:lvl1pPr marL="0" indent="0" algn="r">
              <a:buNone/>
              <a:defRPr sz="1200">
                <a:latin typeface="+mn-lt"/>
              </a:defRPr>
            </a:lvl1pPr>
            <a:lvl2pPr>
              <a:defRPr sz="1400"/>
            </a:lvl2pPr>
            <a:lvl3pPr>
              <a:defRPr sz="1400"/>
            </a:lvl3pPr>
            <a:lvl4pPr>
              <a:defRPr sz="1400"/>
            </a:lvl4pPr>
            <a:lvl5pPr>
              <a:defRPr sz="1400"/>
            </a:lvl5pPr>
          </a:lstStyle>
          <a:p>
            <a:pPr lvl="0"/>
            <a:r>
              <a:rPr lang="en-US" dirty="0"/>
              <a:t>MM.DD.YYYY</a:t>
            </a:r>
          </a:p>
        </p:txBody>
      </p:sp>
      <p:sp>
        <p:nvSpPr>
          <p:cNvPr id="4" name="Picture Placeholder 3">
            <a:extLst>
              <a:ext uri="{FF2B5EF4-FFF2-40B4-BE49-F238E27FC236}">
                <a16:creationId xmlns:a16="http://schemas.microsoft.com/office/drawing/2014/main" id="{C4F69CEB-A345-446C-A693-1B50ED80B365}"/>
              </a:ext>
            </a:extLst>
          </p:cNvPr>
          <p:cNvSpPr>
            <a:spLocks noGrp="1"/>
          </p:cNvSpPr>
          <p:nvPr>
            <p:ph type="pic" sz="quarter" idx="13"/>
          </p:nvPr>
        </p:nvSpPr>
        <p:spPr>
          <a:xfrm>
            <a:off x="10158521" y="5436944"/>
            <a:ext cx="1621367" cy="1041229"/>
          </a:xfrm>
          <a:prstGeom prst="rect">
            <a:avLst/>
          </a:prstGeom>
        </p:spPr>
        <p:txBody>
          <a:bodyPr/>
          <a:lstStyle>
            <a:lvl1pPr marL="0" indent="0" algn="ctr">
              <a:buNone/>
              <a:defRPr sz="1400"/>
            </a:lvl1pPr>
          </a:lstStyle>
          <a:p>
            <a:endParaRPr lang="en-US" dirty="0"/>
          </a:p>
          <a:p>
            <a:r>
              <a:rPr lang="en-US" dirty="0"/>
              <a:t>Client logo</a:t>
            </a:r>
          </a:p>
        </p:txBody>
      </p:sp>
      <p:cxnSp>
        <p:nvCxnSpPr>
          <p:cNvPr id="6" name="Straight Connector 5">
            <a:extLst>
              <a:ext uri="{FF2B5EF4-FFF2-40B4-BE49-F238E27FC236}">
                <a16:creationId xmlns:a16="http://schemas.microsoft.com/office/drawing/2014/main" id="{5AAE52F6-807D-415E-8379-0F08AD6F652C}"/>
              </a:ext>
            </a:extLst>
          </p:cNvPr>
          <p:cNvCxnSpPr>
            <a:cxnSpLocks/>
          </p:cNvCxnSpPr>
          <p:nvPr userDrawn="1"/>
        </p:nvCxnSpPr>
        <p:spPr>
          <a:xfrm>
            <a:off x="4534699" y="3605349"/>
            <a:ext cx="7315200" cy="0"/>
          </a:xfrm>
          <a:prstGeom prst="line">
            <a:avLst/>
          </a:prstGeom>
          <a:ln>
            <a:solidFill>
              <a:schemeClr val="bg1">
                <a:lumMod val="7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50334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A6E66D-7CBE-46B8-91CF-5AB2E4AA64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
        <p:nvSpPr>
          <p:cNvPr id="4" name="Subtitle 2">
            <a:extLst>
              <a:ext uri="{FF2B5EF4-FFF2-40B4-BE49-F238E27FC236}">
                <a16:creationId xmlns:a16="http://schemas.microsoft.com/office/drawing/2014/main" id="{060721FC-FFAE-425A-AAD3-9D69833D0A07}"/>
              </a:ext>
            </a:extLst>
          </p:cNvPr>
          <p:cNvSpPr>
            <a:spLocks noGrp="1"/>
          </p:cNvSpPr>
          <p:nvPr>
            <p:ph type="subTitle" idx="1"/>
          </p:nvPr>
        </p:nvSpPr>
        <p:spPr>
          <a:xfrm>
            <a:off x="399036" y="3897936"/>
            <a:ext cx="11457533" cy="815515"/>
          </a:xfrm>
          <a:prstGeom prst="rect">
            <a:avLst/>
          </a:prstGeom>
        </p:spPr>
        <p:txBody>
          <a:bodyPr>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6">
            <a:extLst>
              <a:ext uri="{FF2B5EF4-FFF2-40B4-BE49-F238E27FC236}">
                <a16:creationId xmlns:a16="http://schemas.microsoft.com/office/drawing/2014/main" id="{ECB66528-89BB-4DB5-9A73-F04B95C47C21}"/>
              </a:ext>
            </a:extLst>
          </p:cNvPr>
          <p:cNvSpPr>
            <a:spLocks noGrp="1"/>
          </p:cNvSpPr>
          <p:nvPr>
            <p:ph type="title"/>
          </p:nvPr>
        </p:nvSpPr>
        <p:spPr>
          <a:xfrm>
            <a:off x="396089" y="3028307"/>
            <a:ext cx="11460480" cy="801389"/>
          </a:xfrm>
          <a:prstGeom prst="rect">
            <a:avLst/>
          </a:prstGeom>
        </p:spPr>
        <p:txBody>
          <a:bodyPr anchor="ctr">
            <a:noAutofit/>
          </a:bodyPr>
          <a:lstStyle>
            <a:lvl1pPr>
              <a:defRPr sz="2800" b="1">
                <a:solidFill>
                  <a:schemeClr val="bg1"/>
                </a:solidFill>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B1BF3F06-DC2C-4D10-A69C-88631E469D45}"/>
              </a:ext>
            </a:extLst>
          </p:cNvPr>
          <p:cNvSpPr/>
          <p:nvPr userDrawn="1"/>
        </p:nvSpPr>
        <p:spPr>
          <a:xfrm flipH="1">
            <a:off x="304801" y="3028306"/>
            <a:ext cx="76039" cy="801391"/>
          </a:xfrm>
          <a:prstGeom prst="rect">
            <a:avLst/>
          </a:prstGeom>
          <a:solidFill>
            <a:srgbClr val="F158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Tree>
    <p:extLst>
      <p:ext uri="{BB962C8B-B14F-4D97-AF65-F5344CB8AC3E}">
        <p14:creationId xmlns:p14="http://schemas.microsoft.com/office/powerpoint/2010/main" val="411601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1280160"/>
            <a:ext cx="5730240" cy="50292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7" y="1280160"/>
            <a:ext cx="5730240" cy="50292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554C1126-4FBE-4F3C-9818-C3EFF679F63F}"/>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7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2104072"/>
            <a:ext cx="5730240" cy="4205288"/>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7" y="2104072"/>
            <a:ext cx="5730240" cy="4205288"/>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6BBDDE3-4322-42A3-A6E6-8A3DE3014079}"/>
              </a:ext>
            </a:extLst>
          </p:cNvPr>
          <p:cNvSpPr>
            <a:spLocks noGrp="1"/>
          </p:cNvSpPr>
          <p:nvPr>
            <p:ph type="body" idx="10"/>
          </p:nvPr>
        </p:nvSpPr>
        <p:spPr>
          <a:xfrm>
            <a:off x="304800" y="1280160"/>
            <a:ext cx="57302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ext Placeholder 2">
            <a:extLst>
              <a:ext uri="{FF2B5EF4-FFF2-40B4-BE49-F238E27FC236}">
                <a16:creationId xmlns:a16="http://schemas.microsoft.com/office/drawing/2014/main" id="{60F1DD7E-D971-4AEF-91B0-F916BE764022}"/>
              </a:ext>
            </a:extLst>
          </p:cNvPr>
          <p:cNvSpPr>
            <a:spLocks noGrp="1"/>
          </p:cNvSpPr>
          <p:nvPr>
            <p:ph type="body" idx="11"/>
          </p:nvPr>
        </p:nvSpPr>
        <p:spPr>
          <a:xfrm>
            <a:off x="6168787" y="1280160"/>
            <a:ext cx="57302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 name="Straight Connector 6">
            <a:extLst>
              <a:ext uri="{FF2B5EF4-FFF2-40B4-BE49-F238E27FC236}">
                <a16:creationId xmlns:a16="http://schemas.microsoft.com/office/drawing/2014/main" id="{93CE6E3C-21A4-4039-B152-BD83D65F14A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07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47157"/>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68788" y="1747157"/>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A190DC54-D436-448E-B32A-97C6F3B63B4B}"/>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06BBDDE3-4322-42A3-A6E6-8A3DE3014079}"/>
              </a:ext>
            </a:extLst>
          </p:cNvPr>
          <p:cNvSpPr>
            <a:spLocks noGrp="1"/>
          </p:cNvSpPr>
          <p:nvPr>
            <p:ph type="body" idx="10"/>
          </p:nvPr>
        </p:nvSpPr>
        <p:spPr>
          <a:xfrm>
            <a:off x="304800" y="1280160"/>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ext Placeholder 2">
            <a:extLst>
              <a:ext uri="{FF2B5EF4-FFF2-40B4-BE49-F238E27FC236}">
                <a16:creationId xmlns:a16="http://schemas.microsoft.com/office/drawing/2014/main" id="{60F1DD7E-D971-4AEF-91B0-F916BE764022}"/>
              </a:ext>
            </a:extLst>
          </p:cNvPr>
          <p:cNvSpPr>
            <a:spLocks noGrp="1"/>
          </p:cNvSpPr>
          <p:nvPr>
            <p:ph type="body" idx="11"/>
          </p:nvPr>
        </p:nvSpPr>
        <p:spPr>
          <a:xfrm>
            <a:off x="6168787" y="1280160"/>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7" name="Straight Connector 6">
            <a:extLst>
              <a:ext uri="{FF2B5EF4-FFF2-40B4-BE49-F238E27FC236}">
                <a16:creationId xmlns:a16="http://schemas.microsoft.com/office/drawing/2014/main" id="{93CE6E3C-21A4-4039-B152-BD83D65F14A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8FB96166-7FE7-4879-83D9-84E00A3CCC5A}"/>
              </a:ext>
            </a:extLst>
          </p:cNvPr>
          <p:cNvSpPr>
            <a:spLocks noGrp="1"/>
          </p:cNvSpPr>
          <p:nvPr>
            <p:ph sz="half" idx="12"/>
          </p:nvPr>
        </p:nvSpPr>
        <p:spPr>
          <a:xfrm>
            <a:off x="304800" y="4281351"/>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4D3CD395-6898-4EB7-B439-147991573753}"/>
              </a:ext>
            </a:extLst>
          </p:cNvPr>
          <p:cNvSpPr>
            <a:spLocks noGrp="1"/>
          </p:cNvSpPr>
          <p:nvPr>
            <p:ph sz="half" idx="13"/>
          </p:nvPr>
        </p:nvSpPr>
        <p:spPr>
          <a:xfrm>
            <a:off x="6168788" y="4281351"/>
            <a:ext cx="5730240" cy="2057400"/>
          </a:xfrm>
          <a:prstGeom prst="rect">
            <a:avLst/>
          </a:prstGeom>
        </p:spPr>
        <p:txBody>
          <a:bodyPr>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a:extLst>
              <a:ext uri="{FF2B5EF4-FFF2-40B4-BE49-F238E27FC236}">
                <a16:creationId xmlns:a16="http://schemas.microsoft.com/office/drawing/2014/main" id="{E7DA2A96-4951-4297-950E-448E284838F6}"/>
              </a:ext>
            </a:extLst>
          </p:cNvPr>
          <p:cNvSpPr>
            <a:spLocks noGrp="1"/>
          </p:cNvSpPr>
          <p:nvPr>
            <p:ph type="body" idx="14"/>
          </p:nvPr>
        </p:nvSpPr>
        <p:spPr>
          <a:xfrm>
            <a:off x="304800" y="3814354"/>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a:extLst>
              <a:ext uri="{FF2B5EF4-FFF2-40B4-BE49-F238E27FC236}">
                <a16:creationId xmlns:a16="http://schemas.microsoft.com/office/drawing/2014/main" id="{86002525-54C5-45D6-BEA9-4F0DB1BB85CD}"/>
              </a:ext>
            </a:extLst>
          </p:cNvPr>
          <p:cNvSpPr>
            <a:spLocks noGrp="1"/>
          </p:cNvSpPr>
          <p:nvPr>
            <p:ph type="body" idx="15"/>
          </p:nvPr>
        </p:nvSpPr>
        <p:spPr>
          <a:xfrm>
            <a:off x="6168787" y="3814354"/>
            <a:ext cx="5730240" cy="4572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2803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lywh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630A53B6-56F5-44F1-B734-80E9E08DCDD7}"/>
              </a:ext>
            </a:extLst>
          </p:cNvPr>
          <p:cNvSpPr>
            <a:spLocks noGrp="1"/>
          </p:cNvSpPr>
          <p:nvPr>
            <p:ph idx="11"/>
          </p:nvPr>
        </p:nvSpPr>
        <p:spPr>
          <a:xfrm>
            <a:off x="3117666" y="1608024"/>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F0B27BA0-4233-4328-BDD8-31EF515D4C3E}"/>
              </a:ext>
            </a:extLst>
          </p:cNvPr>
          <p:cNvSpPr>
            <a:spLocks noGrp="1"/>
          </p:cNvSpPr>
          <p:nvPr>
            <p:ph idx="12"/>
          </p:nvPr>
        </p:nvSpPr>
        <p:spPr>
          <a:xfrm>
            <a:off x="3117669" y="3099940"/>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1770CF2-696B-45F6-AD18-27FC980648D5}"/>
              </a:ext>
            </a:extLst>
          </p:cNvPr>
          <p:cNvSpPr>
            <a:spLocks noGrp="1"/>
          </p:cNvSpPr>
          <p:nvPr>
            <p:ph idx="13"/>
          </p:nvPr>
        </p:nvSpPr>
        <p:spPr>
          <a:xfrm>
            <a:off x="3117667" y="4599679"/>
            <a:ext cx="8705364" cy="1303619"/>
          </a:xfrm>
          <a:prstGeom prst="rect">
            <a:avLst/>
          </a:prstGeom>
        </p:spPr>
        <p:txBody>
          <a:bodyPr>
            <a:normAutofit/>
          </a:bodyPr>
          <a:lstStyle>
            <a:lvl1pPr marL="0" indent="0">
              <a:buNone/>
              <a:defRPr/>
            </a:lvl1pPr>
            <a:lvl2pPr>
              <a:buClr>
                <a:schemeClr val="accent2"/>
              </a:buClr>
              <a:defRPr/>
            </a:lvl2pPr>
            <a:lvl3pPr>
              <a:buClr>
                <a:schemeClr val="accent2"/>
              </a:buClr>
              <a:defRPr/>
            </a:lvl3pPr>
          </a:lstStyle>
          <a:p>
            <a:pPr lvl="0"/>
            <a:r>
              <a:rPr lang="en-US"/>
              <a:t>Edit Master text styles</a:t>
            </a:r>
          </a:p>
          <a:p>
            <a:pPr lvl="1"/>
            <a:r>
              <a:rPr lang="en-US"/>
              <a:t>Second level</a:t>
            </a:r>
          </a:p>
          <a:p>
            <a:pPr lvl="2"/>
            <a:r>
              <a:rPr lang="en-US"/>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tretch/>
        </p:blipFill>
        <p:spPr>
          <a:xfrm>
            <a:off x="-2103951" y="1646307"/>
            <a:ext cx="4160721" cy="4218912"/>
          </a:xfrm>
          <a:prstGeom prst="rect">
            <a:avLst/>
          </a:prstGeom>
        </p:spPr>
      </p:pic>
      <p:sp>
        <p:nvSpPr>
          <p:cNvPr id="14" name="Title Placeholder 1">
            <a:extLst>
              <a:ext uri="{FF2B5EF4-FFF2-40B4-BE49-F238E27FC236}">
                <a16:creationId xmlns:a16="http://schemas.microsoft.com/office/drawing/2014/main" id="{12A2EA71-1677-4685-BD22-2340BE168722}"/>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6D66627F-260C-4AC1-AF5A-D7F501270497}"/>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7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30DAF8D8-2AE2-48A1-B158-4CB2158D7546}"/>
              </a:ext>
            </a:extLst>
          </p:cNvPr>
          <p:cNvSpPr>
            <a:spLocks noGrp="1"/>
          </p:cNvSpPr>
          <p:nvPr>
            <p:ph type="title"/>
          </p:nvPr>
        </p:nvSpPr>
        <p:spPr>
          <a:xfrm>
            <a:off x="304799" y="86664"/>
            <a:ext cx="9753600" cy="1005840"/>
          </a:xfrm>
          <a:prstGeom prst="rect">
            <a:avLst/>
          </a:prstGeom>
        </p:spPr>
        <p:txBody>
          <a:bodyPr vert="horz" lIns="91440" tIns="45720" rIns="91440" bIns="45720" rtlCol="0" anchor="b">
            <a:normAutofit/>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4F913DAC-B9AD-4ACA-B4EF-EF925441C7E8}"/>
              </a:ext>
            </a:extLst>
          </p:cNvPr>
          <p:cNvCxnSpPr/>
          <p:nvPr userDrawn="1"/>
        </p:nvCxnSpPr>
        <p:spPr>
          <a:xfrm>
            <a:off x="304800" y="1132402"/>
            <a:ext cx="115824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603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9947-3751-40E3-AC19-B539CB7E92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443" y="1491916"/>
            <a:ext cx="392028" cy="276726"/>
          </a:xfrm>
          <a:prstGeom prst="rect">
            <a:avLst/>
          </a:prstGeom>
        </p:spPr>
      </p:pic>
      <p:sp>
        <p:nvSpPr>
          <p:cNvPr id="11" name="Content Placeholder 2">
            <a:extLst>
              <a:ext uri="{FF2B5EF4-FFF2-40B4-BE49-F238E27FC236}">
                <a16:creationId xmlns:a16="http://schemas.microsoft.com/office/drawing/2014/main" id="{CC70B71B-E636-4484-8D7E-538CF9859514}"/>
              </a:ext>
            </a:extLst>
          </p:cNvPr>
          <p:cNvSpPr>
            <a:spLocks noGrp="1"/>
          </p:cNvSpPr>
          <p:nvPr>
            <p:ph idx="11" hasCustomPrompt="1"/>
          </p:nvPr>
        </p:nvSpPr>
        <p:spPr>
          <a:xfrm>
            <a:off x="1704472" y="1768643"/>
            <a:ext cx="8931445" cy="2827421"/>
          </a:xfrm>
          <a:prstGeom prst="rect">
            <a:avLst/>
          </a:prstGeom>
        </p:spPr>
        <p:txBody>
          <a:bodyPr>
            <a:normAutofit/>
          </a:bodyPr>
          <a:lstStyle>
            <a:lvl1pPr marL="0" indent="0">
              <a:buNone/>
              <a:defRPr sz="3600">
                <a:solidFill>
                  <a:schemeClr val="bg1"/>
                </a:solidFill>
              </a:defRPr>
            </a:lvl1pPr>
          </a:lstStyle>
          <a:p>
            <a:pPr lvl="0"/>
            <a:r>
              <a:rPr lang="en-US" dirty="0"/>
              <a:t>Click to edit your quote</a:t>
            </a:r>
          </a:p>
        </p:txBody>
      </p:sp>
      <p:sp>
        <p:nvSpPr>
          <p:cNvPr id="12" name="Content Placeholder 2">
            <a:extLst>
              <a:ext uri="{FF2B5EF4-FFF2-40B4-BE49-F238E27FC236}">
                <a16:creationId xmlns:a16="http://schemas.microsoft.com/office/drawing/2014/main" id="{50FE238A-85BD-4F8F-BD0D-DE4B415F4752}"/>
              </a:ext>
            </a:extLst>
          </p:cNvPr>
          <p:cNvSpPr>
            <a:spLocks noGrp="1"/>
          </p:cNvSpPr>
          <p:nvPr>
            <p:ph idx="12" hasCustomPrompt="1"/>
          </p:nvPr>
        </p:nvSpPr>
        <p:spPr>
          <a:xfrm>
            <a:off x="1704471" y="4596064"/>
            <a:ext cx="8931445" cy="481263"/>
          </a:xfrm>
          <a:prstGeom prst="rect">
            <a:avLst/>
          </a:prstGeom>
        </p:spPr>
        <p:txBody>
          <a:bodyPr>
            <a:normAutofit/>
          </a:bodyPr>
          <a:lstStyle>
            <a:lvl1pPr marL="0" indent="0" algn="r">
              <a:buNone/>
              <a:defRPr sz="2000">
                <a:solidFill>
                  <a:schemeClr val="bg1"/>
                </a:solidFill>
              </a:defRPr>
            </a:lvl1pPr>
          </a:lstStyle>
          <a:p>
            <a:pPr lvl="0"/>
            <a:r>
              <a:rPr lang="en-US" dirty="0"/>
              <a:t>- Click to edit the author</a:t>
            </a:r>
          </a:p>
        </p:txBody>
      </p:sp>
      <p:pic>
        <p:nvPicPr>
          <p:cNvPr id="6" name="Picture 5">
            <a:extLst>
              <a:ext uri="{FF2B5EF4-FFF2-40B4-BE49-F238E27FC236}">
                <a16:creationId xmlns:a16="http://schemas.microsoft.com/office/drawing/2014/main" id="{1B3C89DC-6AC4-4324-BAEC-E5760BE6C3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10705586" y="4298368"/>
            <a:ext cx="392028" cy="276726"/>
          </a:xfrm>
          <a:prstGeom prst="rect">
            <a:avLst/>
          </a:prstGeom>
        </p:spPr>
      </p:pic>
      <p:sp>
        <p:nvSpPr>
          <p:cNvPr id="8" name="TextBox 7">
            <a:extLst>
              <a:ext uri="{FF2B5EF4-FFF2-40B4-BE49-F238E27FC236}">
                <a16:creationId xmlns:a16="http://schemas.microsoft.com/office/drawing/2014/main" id="{9975F28D-FB30-4773-B5CE-B625F4117003}"/>
              </a:ext>
            </a:extLst>
          </p:cNvPr>
          <p:cNvSpPr txBox="1"/>
          <p:nvPr userDrawn="1"/>
        </p:nvSpPr>
        <p:spPr>
          <a:xfrm>
            <a:off x="304800" y="6538202"/>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9" name="Slide Number Placeholder 3">
            <a:extLst>
              <a:ext uri="{FF2B5EF4-FFF2-40B4-BE49-F238E27FC236}">
                <a16:creationId xmlns:a16="http://schemas.microsoft.com/office/drawing/2014/main" id="{960122C7-7F55-4F85-B1A9-5B7E825F9966}"/>
              </a:ext>
            </a:extLst>
          </p:cNvPr>
          <p:cNvSpPr txBox="1">
            <a:spLocks/>
          </p:cNvSpPr>
          <p:nvPr userDrawn="1"/>
        </p:nvSpPr>
        <p:spPr>
          <a:xfrm>
            <a:off x="9112871" y="6464808"/>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10" name="Picture 9">
            <a:extLst>
              <a:ext uri="{FF2B5EF4-FFF2-40B4-BE49-F238E27FC236}">
                <a16:creationId xmlns:a16="http://schemas.microsoft.com/office/drawing/2014/main" id="{0C7F3D83-4B78-4255-9FD3-6B84088620A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Tree>
    <p:extLst>
      <p:ext uri="{BB962C8B-B14F-4D97-AF65-F5344CB8AC3E}">
        <p14:creationId xmlns:p14="http://schemas.microsoft.com/office/powerpoint/2010/main" val="289947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ist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C70B71B-E636-4484-8D7E-538CF9859514}"/>
              </a:ext>
            </a:extLst>
          </p:cNvPr>
          <p:cNvSpPr>
            <a:spLocks noGrp="1"/>
          </p:cNvSpPr>
          <p:nvPr>
            <p:ph idx="11" hasCustomPrompt="1"/>
          </p:nvPr>
        </p:nvSpPr>
        <p:spPr>
          <a:xfrm>
            <a:off x="3352800" y="685800"/>
            <a:ext cx="5486400" cy="5486400"/>
          </a:xfrm>
          <a:prstGeom prst="rect">
            <a:avLst/>
          </a:prstGeom>
        </p:spPr>
        <p:txBody>
          <a:bodyPr anchor="ctr">
            <a:normAutofit/>
          </a:bodyPr>
          <a:lstStyle>
            <a:lvl1pPr marL="0" indent="0" algn="ctr">
              <a:buNone/>
              <a:defRPr sz="9600">
                <a:solidFill>
                  <a:schemeClr val="bg1"/>
                </a:solidFill>
              </a:defRPr>
            </a:lvl1pPr>
          </a:lstStyle>
          <a:p>
            <a:pPr lvl="0"/>
            <a:r>
              <a:rPr lang="en-US" dirty="0"/>
              <a:t>###</a:t>
            </a:r>
          </a:p>
        </p:txBody>
      </p:sp>
      <p:sp>
        <p:nvSpPr>
          <p:cNvPr id="3" name="Oval 2">
            <a:extLst>
              <a:ext uri="{FF2B5EF4-FFF2-40B4-BE49-F238E27FC236}">
                <a16:creationId xmlns:a16="http://schemas.microsoft.com/office/drawing/2014/main" id="{346309A6-5ACD-4C17-8642-32E30EE4CB67}"/>
              </a:ext>
            </a:extLst>
          </p:cNvPr>
          <p:cNvSpPr/>
          <p:nvPr userDrawn="1"/>
        </p:nvSpPr>
        <p:spPr>
          <a:xfrm>
            <a:off x="3352800" y="685800"/>
            <a:ext cx="5486400" cy="5486400"/>
          </a:xfrm>
          <a:prstGeom prst="ellipse">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a:extLst>
              <a:ext uri="{FF2B5EF4-FFF2-40B4-BE49-F238E27FC236}">
                <a16:creationId xmlns:a16="http://schemas.microsoft.com/office/drawing/2014/main" id="{7A2FAD8A-912F-4FCE-842D-7B5F9759057D}"/>
              </a:ext>
            </a:extLst>
          </p:cNvPr>
          <p:cNvSpPr txBox="1"/>
          <p:nvPr userDrawn="1"/>
        </p:nvSpPr>
        <p:spPr>
          <a:xfrm>
            <a:off x="304800" y="6538202"/>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6" name="Slide Number Placeholder 3">
            <a:extLst>
              <a:ext uri="{FF2B5EF4-FFF2-40B4-BE49-F238E27FC236}">
                <a16:creationId xmlns:a16="http://schemas.microsoft.com/office/drawing/2014/main" id="{BDB333FF-288F-41AD-975B-777F48D5DF0B}"/>
              </a:ext>
            </a:extLst>
          </p:cNvPr>
          <p:cNvSpPr txBox="1">
            <a:spLocks/>
          </p:cNvSpPr>
          <p:nvPr userDrawn="1"/>
        </p:nvSpPr>
        <p:spPr>
          <a:xfrm>
            <a:off x="9112871" y="6464808"/>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7" name="Picture 6">
            <a:extLst>
              <a:ext uri="{FF2B5EF4-FFF2-40B4-BE49-F238E27FC236}">
                <a16:creationId xmlns:a16="http://schemas.microsoft.com/office/drawing/2014/main" id="{61D91733-F660-4DCF-B393-F3C0471317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07040" y="228601"/>
            <a:ext cx="1371600" cy="618735"/>
          </a:xfrm>
          <a:prstGeom prst="rect">
            <a:avLst/>
          </a:prstGeom>
        </p:spPr>
      </p:pic>
    </p:spTree>
    <p:extLst>
      <p:ext uri="{BB962C8B-B14F-4D97-AF65-F5344CB8AC3E}">
        <p14:creationId xmlns:p14="http://schemas.microsoft.com/office/powerpoint/2010/main" val="272955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vmlDrawing" Target="../drawings/vmlDrawing2.vml"/><Relationship Id="rId7"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oleObject" Target="../embeddings/oleObject2.bin"/><Relationship Id="rId5" Type="http://schemas.openxmlformats.org/officeDocument/2006/relationships/image" Target="../media/image2.jp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EFE102D-3DF1-4FB7-A5B3-F8E62EB860BF}"/>
              </a:ext>
            </a:extLst>
          </p:cNvPr>
          <p:cNvGraphicFramePr>
            <a:graphicFrameLocks noChangeAspect="1"/>
          </p:cNvGraphicFramePr>
          <p:nvPr userDrawn="1">
            <p:custDataLst>
              <p:tags r:id="rId14"/>
            </p:custDataLst>
            <p:extLst>
              <p:ext uri="{D42A27DB-BD31-4B8C-83A1-F6EECF244321}">
                <p14:modId xmlns:p14="http://schemas.microsoft.com/office/powerpoint/2010/main" val="4123895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041" name="think-cell Slide" r:id="rId16" imgW="331" imgH="333" progId="TCLayout.ActiveDocument.1">
                  <p:embed/>
                </p:oleObj>
              </mc:Choice>
              <mc:Fallback>
                <p:oleObj name="think-cell Slide" r:id="rId16" imgW="331" imgH="333"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6A1093E2-482E-420C-99D5-10193E2ADA28}"/>
              </a:ext>
            </a:extLst>
          </p:cNvPr>
          <p:cNvSpPr/>
          <p:nvPr userDrawn="1"/>
        </p:nvSpPr>
        <p:spPr>
          <a:xfrm>
            <a:off x="0" y="0"/>
            <a:ext cx="121920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FEAF12B3-C223-47E9-842D-9B20AB16D7F6}"/>
              </a:ext>
            </a:extLst>
          </p:cNvPr>
          <p:cNvSpPr txBox="1"/>
          <p:nvPr userDrawn="1"/>
        </p:nvSpPr>
        <p:spPr>
          <a:xfrm>
            <a:off x="304799" y="6537960"/>
            <a:ext cx="2555829" cy="200055"/>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mn-lt"/>
                <a:ea typeface="+mn-ea"/>
                <a:cs typeface="+mn-cs"/>
              </a:rPr>
              <a:t>© 2018 Strata Decision Technology</a:t>
            </a:r>
          </a:p>
        </p:txBody>
      </p:sp>
      <p:sp>
        <p:nvSpPr>
          <p:cNvPr id="10" name="Slide Number Placeholder 3"/>
          <p:cNvSpPr txBox="1">
            <a:spLocks/>
          </p:cNvSpPr>
          <p:nvPr userDrawn="1"/>
        </p:nvSpPr>
        <p:spPr>
          <a:xfrm>
            <a:off x="9107313" y="6460677"/>
            <a:ext cx="2844031" cy="365592"/>
          </a:xfrm>
          <a:prstGeom prst="rect">
            <a:avLst/>
          </a:prstGeom>
        </p:spPr>
        <p:txBody>
          <a:bodyPr vert="horz" lIns="82058" tIns="41029" rIns="82058" bIns="41029" rtlCol="0" anchor="ctr"/>
          <a:lstStyle>
            <a:defPPr>
              <a:defRPr lang="en-US"/>
            </a:defPPr>
            <a:lvl1pPr marL="0" algn="r" defTabSz="457146" rtl="0" eaLnBrk="1" latinLnBrk="0" hangingPunct="1">
              <a:defRPr sz="800" kern="1200">
                <a:solidFill>
                  <a:schemeClr val="tx1">
                    <a:tint val="75000"/>
                  </a:schemeClr>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a:lstStyle>
          <a:p>
            <a:fld id="{ABE20C95-A81E-478A-923A-83C5D5D8BD24}" type="slidenum">
              <a:rPr lang="en-US" sz="800" smtClean="0">
                <a:solidFill>
                  <a:schemeClr val="bg1"/>
                </a:solidFill>
              </a:rPr>
              <a:pPr/>
              <a:t>‹#›</a:t>
            </a:fld>
            <a:endParaRPr lang="en-US" sz="800" dirty="0">
              <a:solidFill>
                <a:schemeClr val="bg1"/>
              </a:solidFill>
            </a:endParaRPr>
          </a:p>
        </p:txBody>
      </p:sp>
      <p:pic>
        <p:nvPicPr>
          <p:cNvPr id="11" name="Picture 10">
            <a:extLst>
              <a:ext uri="{FF2B5EF4-FFF2-40B4-BE49-F238E27FC236}">
                <a16:creationId xmlns:a16="http://schemas.microsoft.com/office/drawing/2014/main" id="{F92B73EF-A9C7-444F-8001-34F6AA41DD1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607040" y="228600"/>
            <a:ext cx="1371600" cy="618308"/>
          </a:xfrm>
          <a:prstGeom prst="rect">
            <a:avLst/>
          </a:prstGeom>
        </p:spPr>
      </p:pic>
    </p:spTree>
    <p:extLst>
      <p:ext uri="{BB962C8B-B14F-4D97-AF65-F5344CB8AC3E}">
        <p14:creationId xmlns:p14="http://schemas.microsoft.com/office/powerpoint/2010/main" val="3391877453"/>
      </p:ext>
    </p:extLst>
  </p:cSld>
  <p:clrMap bg1="lt1" tx1="dk1" bg2="lt2" tx2="dk2" accent1="accent1" accent2="accent2" accent3="accent3" accent4="accent4" accent5="accent5" accent6="accent6" hlink="hlink" folHlink="folHlink"/>
  <p:sldLayoutIdLst>
    <p:sldLayoutId id="2147483729" r:id="rId1"/>
    <p:sldLayoutId id="2147483757" r:id="rId2"/>
    <p:sldLayoutId id="2147483688" r:id="rId3"/>
    <p:sldLayoutId id="2147483732" r:id="rId4"/>
    <p:sldLayoutId id="2147483753" r:id="rId5"/>
    <p:sldLayoutId id="2147483725" r:id="rId6"/>
    <p:sldLayoutId id="2147483690" r:id="rId7"/>
    <p:sldLayoutId id="2147483720" r:id="rId8"/>
    <p:sldLayoutId id="2147483723" r:id="rId9"/>
    <p:sldLayoutId id="2147483756" r:id="rId10"/>
    <p:sldLayoutId id="2147483758" r:id="rId11"/>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SzPct val="8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80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DF4E0B2-0861-46E5-8FDC-9D892190CD64}"/>
              </a:ext>
            </a:extLst>
          </p:cNvPr>
          <p:cNvGraphicFramePr>
            <a:graphicFrameLocks noChangeAspect="1"/>
          </p:cNvGraphicFramePr>
          <p:nvPr userDrawn="1">
            <p:custDataLst>
              <p:tags r:id="rId4"/>
            </p:custDataLst>
            <p:extLst>
              <p:ext uri="{D42A27DB-BD31-4B8C-83A1-F6EECF244321}">
                <p14:modId xmlns:p14="http://schemas.microsoft.com/office/powerpoint/2010/main" val="3945648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65"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3">
            <a:extLst>
              <a:ext uri="{FF2B5EF4-FFF2-40B4-BE49-F238E27FC236}">
                <a16:creationId xmlns:a16="http://schemas.microsoft.com/office/drawing/2014/main" id="{BA469D90-037F-47EA-8F8F-3459B838395B}"/>
              </a:ext>
            </a:extLst>
          </p:cNvPr>
          <p:cNvSpPr/>
          <p:nvPr userDrawn="1"/>
        </p:nvSpPr>
        <p:spPr>
          <a:xfrm>
            <a:off x="2443942" y="0"/>
            <a:ext cx="9748058" cy="6858000"/>
          </a:xfrm>
          <a:custGeom>
            <a:avLst/>
            <a:gdLst>
              <a:gd name="connsiteX0" fmla="*/ 0 w 6074978"/>
              <a:gd name="connsiteY0" fmla="*/ 0 h 6858000"/>
              <a:gd name="connsiteX1" fmla="*/ 6074978 w 6074978"/>
              <a:gd name="connsiteY1" fmla="*/ 0 h 6858000"/>
              <a:gd name="connsiteX2" fmla="*/ 6074978 w 6074978"/>
              <a:gd name="connsiteY2" fmla="*/ 6858000 h 6858000"/>
              <a:gd name="connsiteX3" fmla="*/ 0 w 6074978"/>
              <a:gd name="connsiteY3" fmla="*/ 6858000 h 6858000"/>
              <a:gd name="connsiteX4" fmla="*/ 0 w 6074978"/>
              <a:gd name="connsiteY4" fmla="*/ 0 h 6858000"/>
              <a:gd name="connsiteX0" fmla="*/ 1566042 w 7641020"/>
              <a:gd name="connsiteY0" fmla="*/ 0 h 6868511"/>
              <a:gd name="connsiteX1" fmla="*/ 7641020 w 7641020"/>
              <a:gd name="connsiteY1" fmla="*/ 0 h 6868511"/>
              <a:gd name="connsiteX2" fmla="*/ 7641020 w 7641020"/>
              <a:gd name="connsiteY2" fmla="*/ 6858000 h 6868511"/>
              <a:gd name="connsiteX3" fmla="*/ 0 w 7641020"/>
              <a:gd name="connsiteY3" fmla="*/ 6868511 h 6868511"/>
              <a:gd name="connsiteX4" fmla="*/ 1566042 w 7641020"/>
              <a:gd name="connsiteY4" fmla="*/ 0 h 686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1020" h="6868511">
                <a:moveTo>
                  <a:pt x="1566042" y="0"/>
                </a:moveTo>
                <a:lnTo>
                  <a:pt x="7641020" y="0"/>
                </a:lnTo>
                <a:lnTo>
                  <a:pt x="7641020" y="6858000"/>
                </a:lnTo>
                <a:lnTo>
                  <a:pt x="0" y="6868511"/>
                </a:lnTo>
                <a:lnTo>
                  <a:pt x="1566042" y="0"/>
                </a:lnTo>
                <a:close/>
              </a:path>
            </a:pathLst>
          </a:custGeom>
          <a:solidFill>
            <a:schemeClr val="bg1"/>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13" name="Subtitle 2"/>
          <p:cNvSpPr txBox="1">
            <a:spLocks/>
          </p:cNvSpPr>
          <p:nvPr userDrawn="1"/>
        </p:nvSpPr>
        <p:spPr>
          <a:xfrm>
            <a:off x="4339833" y="3713407"/>
            <a:ext cx="7440053" cy="414791"/>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4" name="Title 6">
            <a:extLst>
              <a:ext uri="{FF2B5EF4-FFF2-40B4-BE49-F238E27FC236}">
                <a16:creationId xmlns:a16="http://schemas.microsoft.com/office/drawing/2014/main" id="{C2798C64-E695-4999-9A50-1E67DC8E220B}"/>
              </a:ext>
            </a:extLst>
          </p:cNvPr>
          <p:cNvSpPr txBox="1">
            <a:spLocks/>
          </p:cNvSpPr>
          <p:nvPr userDrawn="1"/>
        </p:nvSpPr>
        <p:spPr>
          <a:xfrm>
            <a:off x="4339833" y="3001538"/>
            <a:ext cx="7440053" cy="723900"/>
          </a:xfrm>
          <a:prstGeom prst="rect">
            <a:avLst/>
          </a:prstGeom>
        </p:spPr>
        <p:txBody>
          <a:bodyPr/>
          <a:lstStyle>
            <a:lvl1pPr algn="r" defTabSz="914400" rtl="0" eaLnBrk="1" latinLnBrk="0" hangingPunct="1">
              <a:lnSpc>
                <a:spcPct val="90000"/>
              </a:lnSpc>
              <a:spcBef>
                <a:spcPct val="0"/>
              </a:spcBef>
              <a:buNone/>
              <a:defRPr sz="2800" kern="1200">
                <a:solidFill>
                  <a:schemeClr val="tx1"/>
                </a:solidFill>
                <a:latin typeface="+mj-lt"/>
                <a:ea typeface="+mj-ea"/>
                <a:cs typeface="+mj-cs"/>
              </a:defRPr>
            </a:lvl1pPr>
          </a:lstStyle>
          <a:p>
            <a:endParaRPr lang="en-US" sz="2800" dirty="0"/>
          </a:p>
        </p:txBody>
      </p:sp>
      <p:sp>
        <p:nvSpPr>
          <p:cNvPr id="15" name="Text Placeholder 11">
            <a:extLst>
              <a:ext uri="{FF2B5EF4-FFF2-40B4-BE49-F238E27FC236}">
                <a16:creationId xmlns:a16="http://schemas.microsoft.com/office/drawing/2014/main" id="{FFD6512A-BF2C-4A44-882D-51D381043B5C}"/>
              </a:ext>
            </a:extLst>
          </p:cNvPr>
          <p:cNvSpPr txBox="1">
            <a:spLocks/>
          </p:cNvSpPr>
          <p:nvPr userDrawn="1"/>
        </p:nvSpPr>
        <p:spPr>
          <a:xfrm>
            <a:off x="9629354" y="4225171"/>
            <a:ext cx="2150533" cy="424271"/>
          </a:xfrm>
          <a:prstGeom prst="rect">
            <a:avLst/>
          </a:prstGeom>
        </p:spPr>
        <p:txBody>
          <a:bodyPr anchor="ct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a:p>
        </p:txBody>
      </p:sp>
      <p:sp>
        <p:nvSpPr>
          <p:cNvPr id="16" name="Picture Placeholder 9">
            <a:extLst>
              <a:ext uri="{FF2B5EF4-FFF2-40B4-BE49-F238E27FC236}">
                <a16:creationId xmlns:a16="http://schemas.microsoft.com/office/drawing/2014/main" id="{A896C835-F453-4226-9C0E-F23894A32423}"/>
              </a:ext>
            </a:extLst>
          </p:cNvPr>
          <p:cNvSpPr txBox="1">
            <a:spLocks/>
          </p:cNvSpPr>
          <p:nvPr userDrawn="1"/>
        </p:nvSpPr>
        <p:spPr>
          <a:xfrm>
            <a:off x="10302597" y="5469426"/>
            <a:ext cx="1550007" cy="116250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9" name="Picture 8">
            <a:extLst>
              <a:ext uri="{FF2B5EF4-FFF2-40B4-BE49-F238E27FC236}">
                <a16:creationId xmlns:a16="http://schemas.microsoft.com/office/drawing/2014/main" id="{04F67E65-2D88-4B23-B64C-C3CFB4F6B01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07040" y="228600"/>
            <a:ext cx="1371600" cy="618308"/>
          </a:xfrm>
          <a:prstGeom prst="rect">
            <a:avLst/>
          </a:prstGeom>
        </p:spPr>
      </p:pic>
    </p:spTree>
    <p:extLst>
      <p:ext uri="{BB962C8B-B14F-4D97-AF65-F5344CB8AC3E}">
        <p14:creationId xmlns:p14="http://schemas.microsoft.com/office/powerpoint/2010/main" val="3250663785"/>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7.xml"/><Relationship Id="rId7" Type="http://schemas.openxmlformats.org/officeDocument/2006/relationships/image" Target="../media/image1.emf"/><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10.xml"/><Relationship Id="rId10" Type="http://schemas.openxmlformats.org/officeDocument/2006/relationships/image" Target="../media/image15.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1.xml"/><Relationship Id="rId7" Type="http://schemas.openxmlformats.org/officeDocument/2006/relationships/image" Target="../media/image1.emf"/><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3.xml"/><Relationship Id="rId7" Type="http://schemas.openxmlformats.org/officeDocument/2006/relationships/image" Target="../media/image8.e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5.xml"/><Relationship Id="rId7" Type="http://schemas.openxmlformats.org/officeDocument/2006/relationships/image" Target="../media/image8.emf"/><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0.emf"/><Relationship Id="rId3" Type="http://schemas.openxmlformats.org/officeDocument/2006/relationships/tags" Target="../tags/tag27.xml"/><Relationship Id="rId7" Type="http://schemas.openxmlformats.org/officeDocument/2006/relationships/image" Target="../media/image19.emf"/><Relationship Id="rId12" Type="http://schemas.microsoft.com/office/2007/relationships/diagramDrawing" Target="../diagrams/drawing3.xml"/><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oleObject" Target="../embeddings/oleObject14.bin"/><Relationship Id="rId11" Type="http://schemas.openxmlformats.org/officeDocument/2006/relationships/diagramColors" Target="../diagrams/colors3.xml"/><Relationship Id="rId5" Type="http://schemas.openxmlformats.org/officeDocument/2006/relationships/notesSlide" Target="../notesSlides/notesSlide15.xml"/><Relationship Id="rId10" Type="http://schemas.openxmlformats.org/officeDocument/2006/relationships/diagramQuickStyle" Target="../diagrams/quickStyle3.xml"/><Relationship Id="rId4" Type="http://schemas.openxmlformats.org/officeDocument/2006/relationships/slideLayout" Target="../slideLayouts/slideLayout1.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tags" Target="../tags/tag29.xml"/><Relationship Id="rId7" Type="http://schemas.openxmlformats.org/officeDocument/2006/relationships/image" Target="../media/image8.emf"/><Relationship Id="rId12" Type="http://schemas.microsoft.com/office/2007/relationships/diagramDrawing" Target="../diagrams/drawing4.xml"/><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oleObject" Target="../embeddings/oleObject15.bin"/><Relationship Id="rId11" Type="http://schemas.openxmlformats.org/officeDocument/2006/relationships/diagramColors" Target="../diagrams/colors4.xml"/><Relationship Id="rId5" Type="http://schemas.openxmlformats.org/officeDocument/2006/relationships/notesSlide" Target="../notesSlides/notesSlide16.xml"/><Relationship Id="rId10" Type="http://schemas.openxmlformats.org/officeDocument/2006/relationships/diagramQuickStyle" Target="../diagrams/quickStyle4.xml"/><Relationship Id="rId4" Type="http://schemas.openxmlformats.org/officeDocument/2006/relationships/slideLayout" Target="../slideLayouts/slideLayout1.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tags" Target="../tags/tag31.xml"/><Relationship Id="rId7" Type="http://schemas.openxmlformats.org/officeDocument/2006/relationships/diagramData" Target="../diagrams/data5.xml"/><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11" Type="http://schemas.microsoft.com/office/2007/relationships/diagramDrawing" Target="../diagrams/drawing5.xml"/><Relationship Id="rId5" Type="http://schemas.openxmlformats.org/officeDocument/2006/relationships/oleObject" Target="../embeddings/oleObject16.bin"/><Relationship Id="rId10" Type="http://schemas.openxmlformats.org/officeDocument/2006/relationships/diagramColors" Target="../diagrams/colors5.xml"/><Relationship Id="rId4" Type="http://schemas.openxmlformats.org/officeDocument/2006/relationships/slideLayout" Target="../slideLayouts/slideLayout1.xml"/><Relationship Id="rId9"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8.emf"/><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35.xml"/><Relationship Id="rId7" Type="http://schemas.openxmlformats.org/officeDocument/2006/relationships/image" Target="../media/image8.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18.xml"/><Relationship Id="rId4" Type="http://schemas.openxmlformats.org/officeDocument/2006/relationships/slideLayout" Target="../slideLayouts/slideLayout1.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7.xml"/><Relationship Id="rId7" Type="http://schemas.openxmlformats.org/officeDocument/2006/relationships/image" Target="../media/image8.emf"/><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9.xml"/><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8.emf"/><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8.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tags" Target="../tags/tag43.xml"/><Relationship Id="rId7" Type="http://schemas.openxmlformats.org/officeDocument/2006/relationships/image" Target="../media/image8.emf"/><Relationship Id="rId12" Type="http://schemas.microsoft.com/office/2007/relationships/diagramDrawing" Target="../diagrams/drawing6.xml"/><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oleObject" Target="../embeddings/oleObject22.bin"/><Relationship Id="rId11" Type="http://schemas.openxmlformats.org/officeDocument/2006/relationships/diagramColors" Target="../diagrams/colors6.xml"/><Relationship Id="rId5" Type="http://schemas.openxmlformats.org/officeDocument/2006/relationships/notesSlide" Target="../notesSlides/notesSlide22.xml"/><Relationship Id="rId10" Type="http://schemas.openxmlformats.org/officeDocument/2006/relationships/diagramQuickStyle" Target="../diagrams/quickStyle6.xml"/><Relationship Id="rId4" Type="http://schemas.openxmlformats.org/officeDocument/2006/relationships/slideLayout" Target="../slideLayouts/slideLayout1.xml"/><Relationship Id="rId9"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5.xml"/><Relationship Id="rId7" Type="http://schemas.openxmlformats.org/officeDocument/2006/relationships/image" Target="../media/image8.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notesSlide" Target="../notesSlides/notesSlide23.xml"/><Relationship Id="rId4" Type="http://schemas.openxmlformats.org/officeDocument/2006/relationships/slideLayout" Target="../slideLayouts/slideLayout1.xml"/><Relationship Id="rId9"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7.xml"/><Relationship Id="rId7" Type="http://schemas.openxmlformats.org/officeDocument/2006/relationships/image" Target="../media/image8.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24.xml"/><Relationship Id="rId10" Type="http://schemas.openxmlformats.org/officeDocument/2006/relationships/image" Target="../media/image28.png"/><Relationship Id="rId4" Type="http://schemas.openxmlformats.org/officeDocument/2006/relationships/slideLayout" Target="../slideLayouts/slideLayout1.xml"/><Relationship Id="rId9"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tags" Target="../tags/tag49.xml"/><Relationship Id="rId7" Type="http://schemas.openxmlformats.org/officeDocument/2006/relationships/image" Target="../media/image8.emf"/><Relationship Id="rId12" Type="http://schemas.microsoft.com/office/2007/relationships/diagramDrawing" Target="../diagrams/drawing7.xml"/><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oleObject" Target="../embeddings/oleObject25.bin"/><Relationship Id="rId11" Type="http://schemas.openxmlformats.org/officeDocument/2006/relationships/diagramColors" Target="../diagrams/colors7.xml"/><Relationship Id="rId5" Type="http://schemas.openxmlformats.org/officeDocument/2006/relationships/notesSlide" Target="../notesSlides/notesSlide25.xml"/><Relationship Id="rId10" Type="http://schemas.openxmlformats.org/officeDocument/2006/relationships/diagramQuickStyle" Target="../diagrams/quickStyle7.xml"/><Relationship Id="rId4" Type="http://schemas.openxmlformats.org/officeDocument/2006/relationships/slideLayout" Target="../slideLayouts/slideLayout1.xml"/><Relationship Id="rId9"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image" Target="../media/image8.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53.xml"/><Relationship Id="rId7" Type="http://schemas.openxmlformats.org/officeDocument/2006/relationships/image" Target="../media/image8.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27.xml"/><Relationship Id="rId10" Type="http://schemas.openxmlformats.org/officeDocument/2006/relationships/image" Target="../media/image31.png"/><Relationship Id="rId4" Type="http://schemas.openxmlformats.org/officeDocument/2006/relationships/slideLayout" Target="../slideLayouts/slideLayout1.xml"/><Relationship Id="rId9" Type="http://schemas.openxmlformats.org/officeDocument/2006/relationships/image" Target="../media/image30.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5.xml"/><Relationship Id="rId7" Type="http://schemas.openxmlformats.org/officeDocument/2006/relationships/image" Target="../media/image8.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28.xml"/><Relationship Id="rId4" Type="http://schemas.openxmlformats.org/officeDocument/2006/relationships/slideLayout" Target="../slideLayouts/slideLayout1.xml"/><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tags" Target="../tags/tag57.xml"/><Relationship Id="rId7" Type="http://schemas.openxmlformats.org/officeDocument/2006/relationships/image" Target="../media/image8.emf"/><Relationship Id="rId12" Type="http://schemas.microsoft.com/office/2007/relationships/diagramDrawing" Target="../diagrams/drawing8.xml"/><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diagramColors" Target="../diagrams/colors8.xml"/><Relationship Id="rId5" Type="http://schemas.openxmlformats.org/officeDocument/2006/relationships/notesSlide" Target="../notesSlides/notesSlide29.xml"/><Relationship Id="rId10" Type="http://schemas.openxmlformats.org/officeDocument/2006/relationships/diagramQuickStyle" Target="../diagrams/quickStyle8.xml"/><Relationship Id="rId4" Type="http://schemas.openxmlformats.org/officeDocument/2006/relationships/slideLayout" Target="../slideLayouts/slideLayout1.xml"/><Relationship Id="rId9"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59.xml"/><Relationship Id="rId7" Type="http://schemas.openxmlformats.org/officeDocument/2006/relationships/image" Target="../media/image8.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30.xml"/><Relationship Id="rId4" Type="http://schemas.openxmlformats.org/officeDocument/2006/relationships/slideLayout" Target="../slideLayouts/slideLayout1.xml"/><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61.xml"/><Relationship Id="rId7" Type="http://schemas.openxmlformats.org/officeDocument/2006/relationships/image" Target="../media/image8.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63.xml"/><Relationship Id="rId7" Type="http://schemas.openxmlformats.org/officeDocument/2006/relationships/image" Target="../media/image8.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32.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8.emf"/><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33.xml"/><Relationship Id="rId4"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67.xml"/><Relationship Id="rId7" Type="http://schemas.openxmlformats.org/officeDocument/2006/relationships/image" Target="../media/image8.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34.xml"/><Relationship Id="rId4" Type="http://schemas.openxmlformats.org/officeDocument/2006/relationships/slideLayout" Target="../slideLayouts/slideLayout1.xml"/><Relationship Id="rId9"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tags" Target="../tags/tag69.xml"/><Relationship Id="rId7" Type="http://schemas.openxmlformats.org/officeDocument/2006/relationships/image" Target="../media/image8.emf"/><Relationship Id="rId12" Type="http://schemas.microsoft.com/office/2007/relationships/diagramDrawing" Target="../diagrams/drawing9.xml"/><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5.bin"/><Relationship Id="rId11" Type="http://schemas.openxmlformats.org/officeDocument/2006/relationships/diagramColors" Target="../diagrams/colors9.xml"/><Relationship Id="rId5" Type="http://schemas.openxmlformats.org/officeDocument/2006/relationships/notesSlide" Target="../notesSlides/notesSlide35.xml"/><Relationship Id="rId10" Type="http://schemas.openxmlformats.org/officeDocument/2006/relationships/diagramQuickStyle" Target="../diagrams/quickStyle9.xml"/><Relationship Id="rId4" Type="http://schemas.openxmlformats.org/officeDocument/2006/relationships/slideLayout" Target="../slideLayouts/slideLayout1.xml"/><Relationship Id="rId9" Type="http://schemas.openxmlformats.org/officeDocument/2006/relationships/diagramLayout" Target="../diagrams/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71.xml"/><Relationship Id="rId7" Type="http://schemas.openxmlformats.org/officeDocument/2006/relationships/image" Target="../media/image8.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36.xml"/><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1.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38.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tags" Target="../tags/tag7.xml"/><Relationship Id="rId7" Type="http://schemas.openxmlformats.org/officeDocument/2006/relationships/image" Target="../media/image1.emf"/><Relationship Id="rId12" Type="http://schemas.microsoft.com/office/2007/relationships/diagramDrawing" Target="../diagrams/drawing2.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oleObject" Target="../embeddings/oleObject4.bin"/><Relationship Id="rId11" Type="http://schemas.openxmlformats.org/officeDocument/2006/relationships/diagramColors" Target="../diagrams/colors2.xml"/><Relationship Id="rId5" Type="http://schemas.openxmlformats.org/officeDocument/2006/relationships/notesSlide" Target="../notesSlides/notesSlide4.xml"/><Relationship Id="rId10" Type="http://schemas.openxmlformats.org/officeDocument/2006/relationships/diagramQuickStyle" Target="../diagrams/quickStyle2.xml"/><Relationship Id="rId4" Type="http://schemas.openxmlformats.org/officeDocument/2006/relationships/slideLayout" Target="../slideLayouts/slideLayout7.xml"/><Relationship Id="rId9"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77.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39.xml"/><Relationship Id="rId4"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oleObject" Target="../embeddings/oleObject40.bin"/><Relationship Id="rId5" Type="http://schemas.openxmlformats.org/officeDocument/2006/relationships/notesSlide" Target="../notesSlides/notesSlide40.xml"/><Relationship Id="rId4" Type="http://schemas.openxmlformats.org/officeDocument/2006/relationships/slideLayout" Target="../slideLayouts/slideLayout7.xml"/><Relationship Id="rId9"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44.png"/><Relationship Id="rId3" Type="http://schemas.openxmlformats.org/officeDocument/2006/relationships/tags" Target="../tags/tag81.xml"/><Relationship Id="rId7" Type="http://schemas.openxmlformats.org/officeDocument/2006/relationships/image" Target="../media/image1.emf"/><Relationship Id="rId12" Type="http://schemas.microsoft.com/office/2007/relationships/diagramDrawing" Target="../diagrams/drawing10.xml"/><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oleObject" Target="../embeddings/oleObject41.bin"/><Relationship Id="rId11" Type="http://schemas.openxmlformats.org/officeDocument/2006/relationships/diagramColors" Target="../diagrams/colors10.xml"/><Relationship Id="rId5" Type="http://schemas.openxmlformats.org/officeDocument/2006/relationships/notesSlide" Target="../notesSlides/notesSlide41.xml"/><Relationship Id="rId10" Type="http://schemas.openxmlformats.org/officeDocument/2006/relationships/diagramQuickStyle" Target="../diagrams/quickStyle10.xml"/><Relationship Id="rId4" Type="http://schemas.openxmlformats.org/officeDocument/2006/relationships/slideLayout" Target="../slideLayouts/slideLayout7.xml"/><Relationship Id="rId9"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tags" Target="../tags/tag83.xml"/><Relationship Id="rId7" Type="http://schemas.openxmlformats.org/officeDocument/2006/relationships/image" Target="../media/image1.emf"/><Relationship Id="rId12" Type="http://schemas.microsoft.com/office/2007/relationships/diagramDrawing" Target="../diagrams/drawing11.xml"/><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oleObject" Target="../embeddings/oleObject42.bin"/><Relationship Id="rId11" Type="http://schemas.openxmlformats.org/officeDocument/2006/relationships/diagramColors" Target="../diagrams/colors11.xml"/><Relationship Id="rId5" Type="http://schemas.openxmlformats.org/officeDocument/2006/relationships/notesSlide" Target="../notesSlides/notesSlide42.xml"/><Relationship Id="rId10" Type="http://schemas.openxmlformats.org/officeDocument/2006/relationships/diagramQuickStyle" Target="../diagrams/quickStyle11.xml"/><Relationship Id="rId4" Type="http://schemas.openxmlformats.org/officeDocument/2006/relationships/slideLayout" Target="../slideLayouts/slideLayout7.xml"/><Relationship Id="rId9"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8.emf"/><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emf"/><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8.xml"/><Relationship Id="rId4" Type="http://schemas.openxmlformats.org/officeDocument/2006/relationships/slideLayout" Target="../slideLayouts/slideLayout3.xm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a:t>StrataJazz</a:t>
            </a:r>
            <a:r>
              <a:rPr lang="en-US" dirty="0"/>
              <a:t>® Operating Budgeting</a:t>
            </a:r>
          </a:p>
        </p:txBody>
      </p:sp>
      <p:sp>
        <p:nvSpPr>
          <p:cNvPr id="2" name="Title 1"/>
          <p:cNvSpPr>
            <a:spLocks noGrp="1"/>
          </p:cNvSpPr>
          <p:nvPr>
            <p:ph type="title"/>
          </p:nvPr>
        </p:nvSpPr>
        <p:spPr/>
        <p:txBody>
          <a:bodyPr/>
          <a:lstStyle/>
          <a:p>
            <a:r>
              <a:rPr lang="en-US" dirty="0"/>
              <a:t>End User Training</a:t>
            </a:r>
          </a:p>
        </p:txBody>
      </p:sp>
      <p:sp>
        <p:nvSpPr>
          <p:cNvPr id="4" name="Text Placeholder 3">
            <a:extLst>
              <a:ext uri="{FF2B5EF4-FFF2-40B4-BE49-F238E27FC236}">
                <a16:creationId xmlns:a16="http://schemas.microsoft.com/office/drawing/2014/main" id="{7C852DE3-C371-423D-9514-B8E16B8C200B}"/>
              </a:ext>
            </a:extLst>
          </p:cNvPr>
          <p:cNvSpPr>
            <a:spLocks noGrp="1"/>
          </p:cNvSpPr>
          <p:nvPr>
            <p:ph type="body" sz="quarter" idx="12"/>
          </p:nvPr>
        </p:nvSpPr>
        <p:spPr/>
        <p:txBody>
          <a:bodyPr/>
          <a:lstStyle/>
          <a:p>
            <a:r>
              <a:rPr lang="en-US" dirty="0"/>
              <a:t>January 2020</a:t>
            </a:r>
          </a:p>
        </p:txBody>
      </p:sp>
    </p:spTree>
    <p:extLst>
      <p:ext uri="{BB962C8B-B14F-4D97-AF65-F5344CB8AC3E}">
        <p14:creationId xmlns:p14="http://schemas.microsoft.com/office/powerpoint/2010/main" val="196334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471473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19"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Accessing &amp; Navigating on the OB Home Page</a:t>
            </a:r>
          </a:p>
        </p:txBody>
      </p:sp>
      <p:pic>
        <p:nvPicPr>
          <p:cNvPr id="5" name="Picture 4"/>
          <p:cNvPicPr>
            <a:picLocks noChangeAspect="1"/>
          </p:cNvPicPr>
          <p:nvPr/>
        </p:nvPicPr>
        <p:blipFill>
          <a:blip r:embed="rId8"/>
          <a:stretch>
            <a:fillRect/>
          </a:stretch>
        </p:blipFill>
        <p:spPr>
          <a:xfrm>
            <a:off x="5056998" y="1386054"/>
            <a:ext cx="6800385" cy="1221516"/>
          </a:xfrm>
          <a:prstGeom prst="rect">
            <a:avLst/>
          </a:prstGeom>
        </p:spPr>
      </p:pic>
      <p:sp>
        <p:nvSpPr>
          <p:cNvPr id="6" name="TextBox 5"/>
          <p:cNvSpPr txBox="1"/>
          <p:nvPr/>
        </p:nvSpPr>
        <p:spPr>
          <a:xfrm>
            <a:off x="304799" y="1554171"/>
            <a:ext cx="3859877" cy="5047536"/>
          </a:xfrm>
          <a:prstGeom prst="rect">
            <a:avLst/>
          </a:prstGeom>
          <a:noFill/>
        </p:spPr>
        <p:txBody>
          <a:bodyPr wrap="square" rtlCol="0">
            <a:spAutoFit/>
          </a:bodyPr>
          <a:lstStyle/>
          <a:p>
            <a:r>
              <a:rPr lang="en-US" sz="1600" dirty="0"/>
              <a:t>Once logged into Strata, navigate to </a:t>
            </a:r>
            <a:r>
              <a:rPr lang="en-US" sz="1600" b="1" i="1" dirty="0"/>
              <a:t>Financial Planning &gt; Operating Budgeting</a:t>
            </a:r>
          </a:p>
          <a:p>
            <a:endParaRPr lang="en-US" sz="1600" i="1" dirty="0"/>
          </a:p>
          <a:p>
            <a:endParaRPr lang="en-US" sz="1600" i="1" dirty="0"/>
          </a:p>
          <a:p>
            <a:r>
              <a:rPr lang="en-US" sz="1600" dirty="0"/>
              <a:t>Begin to enter the department ID you want to review. Click the magnifying glass to search on what you’ve entered or hit enter on your keyboard.</a:t>
            </a:r>
          </a:p>
          <a:p>
            <a:endParaRPr lang="en-US" sz="1600" i="1" dirty="0"/>
          </a:p>
          <a:p>
            <a:endParaRPr lang="en-US" sz="1600" i="1" dirty="0"/>
          </a:p>
          <a:p>
            <a:r>
              <a:rPr lang="en-US" sz="1600" dirty="0"/>
              <a:t>Click on the entity you want to edit so that it is highlighted blue.  Then click the “</a:t>
            </a:r>
            <a:r>
              <a:rPr lang="en-US" sz="1600" i="1" dirty="0"/>
              <a:t>Edit Budget</a:t>
            </a:r>
            <a:r>
              <a:rPr lang="en-US" sz="1600" dirty="0"/>
              <a:t>” tab. Alternately, double click the entity you want to edit, and from the new window that appears, click “</a:t>
            </a:r>
            <a:r>
              <a:rPr lang="en-US" sz="1600" i="1" dirty="0"/>
              <a:t>Edit Budget</a:t>
            </a:r>
            <a:r>
              <a:rPr lang="en-US" sz="1600" dirty="0"/>
              <a:t>”.</a:t>
            </a:r>
          </a:p>
          <a:p>
            <a:endParaRPr lang="en-US" dirty="0"/>
          </a:p>
        </p:txBody>
      </p:sp>
      <p:pic>
        <p:nvPicPr>
          <p:cNvPr id="2053" name="Picture 5" descr="C:\Users\lsolana\AppData\Local\Temp\SNAGHTML3c8663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312" y="2735232"/>
            <a:ext cx="7277071" cy="160935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lsolana\AppData\Local\Temp\SNAGHTML3c96cab.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9325" y="4472247"/>
            <a:ext cx="7288058" cy="1882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141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803891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85" name="think-cell Slide" r:id="rId6" imgW="331" imgH="333" progId="TCLayout.ActiveDocument.1">
                  <p:embed/>
                </p:oleObj>
              </mc:Choice>
              <mc:Fallback>
                <p:oleObj name="think-cell Slide" r:id="rId6" imgW="331" imgH="333"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Navigating within Operating Budgeting for a Given Entity </a:t>
            </a:r>
          </a:p>
        </p:txBody>
      </p:sp>
    </p:spTree>
    <p:extLst>
      <p:ext uri="{BB962C8B-B14F-4D97-AF65-F5344CB8AC3E}">
        <p14:creationId xmlns:p14="http://schemas.microsoft.com/office/powerpoint/2010/main" val="92288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03869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82" name="think-cell Slide" r:id="rId6" imgW="331" imgH="333" progId="TCLayout.ActiveDocument.1">
                  <p:embed/>
                </p:oleObj>
              </mc:Choice>
              <mc:Fallback>
                <p:oleObj name="think-cell Slide" r:id="rId6" imgW="331" imgH="333"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normAutofit/>
          </a:bodyPr>
          <a:lstStyle/>
          <a:p>
            <a:r>
              <a:rPr lang="en-US" dirty="0"/>
              <a:t>Budget Year Structure</a:t>
            </a:r>
            <a:endParaRPr lang="en-US" dirty="0">
              <a:solidFill>
                <a:srgbClr val="FF0000"/>
              </a:solidFill>
            </a:endParaRPr>
          </a:p>
        </p:txBody>
      </p:sp>
      <p:sp>
        <p:nvSpPr>
          <p:cNvPr id="8" name="Line Callout 2 7"/>
          <p:cNvSpPr/>
          <p:nvPr/>
        </p:nvSpPr>
        <p:spPr>
          <a:xfrm>
            <a:off x="9825051" y="2094224"/>
            <a:ext cx="1371600" cy="685800"/>
          </a:xfrm>
          <a:prstGeom prst="borderCallout2">
            <a:avLst>
              <a:gd name="adj1" fmla="val 93670"/>
              <a:gd name="adj2" fmla="val 556"/>
              <a:gd name="adj3" fmla="val 90212"/>
              <a:gd name="adj4" fmla="val -609508"/>
              <a:gd name="adj5" fmla="val 42893"/>
              <a:gd name="adj6" fmla="val -608972"/>
            </a:avLst>
          </a:prstGeom>
          <a:solidFill>
            <a:schemeClr val="accent2"/>
          </a:solidFill>
          <a:ln w="38100">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Last Year </a:t>
            </a:r>
            <a:r>
              <a:rPr lang="en-US" sz="1050" dirty="0" err="1">
                <a:solidFill>
                  <a:schemeClr val="bg1"/>
                </a:solidFill>
              </a:rPr>
              <a:t>Historicals</a:t>
            </a:r>
            <a:endParaRPr lang="en-US" sz="1050" dirty="0">
              <a:solidFill>
                <a:schemeClr val="bg1"/>
              </a:solidFill>
            </a:endParaRPr>
          </a:p>
        </p:txBody>
      </p:sp>
      <p:sp>
        <p:nvSpPr>
          <p:cNvPr id="9" name="Line Callout 2 8"/>
          <p:cNvSpPr/>
          <p:nvPr/>
        </p:nvSpPr>
        <p:spPr>
          <a:xfrm>
            <a:off x="9825051" y="2811691"/>
            <a:ext cx="1371600" cy="685800"/>
          </a:xfrm>
          <a:prstGeom prst="borderCallout2">
            <a:avLst>
              <a:gd name="adj1" fmla="val 54306"/>
              <a:gd name="adj2" fmla="val -79"/>
              <a:gd name="adj3" fmla="val 52975"/>
              <a:gd name="adj4" fmla="val -531300"/>
              <a:gd name="adj5" fmla="val -56415"/>
              <a:gd name="adj6" fmla="val -531916"/>
            </a:avLst>
          </a:prstGeom>
          <a:solidFill>
            <a:schemeClr val="accent4"/>
          </a:solidFill>
          <a:ln w="38100">
            <a:solidFill>
              <a:schemeClr val="accent4"/>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This Year Budget</a:t>
            </a:r>
          </a:p>
          <a:p>
            <a:pPr algn="ctr"/>
            <a:r>
              <a:rPr lang="en-US" sz="1050" b="1" dirty="0">
                <a:solidFill>
                  <a:schemeClr val="bg1"/>
                </a:solidFill>
              </a:rPr>
              <a:t>(where possible)</a:t>
            </a:r>
          </a:p>
        </p:txBody>
      </p:sp>
      <p:sp>
        <p:nvSpPr>
          <p:cNvPr id="10" name="Line Callout 2 9"/>
          <p:cNvSpPr/>
          <p:nvPr/>
        </p:nvSpPr>
        <p:spPr>
          <a:xfrm>
            <a:off x="9825051" y="3526943"/>
            <a:ext cx="1371600" cy="685800"/>
          </a:xfrm>
          <a:prstGeom prst="borderCallout2">
            <a:avLst>
              <a:gd name="adj1" fmla="val 51766"/>
              <a:gd name="adj2" fmla="val -79"/>
              <a:gd name="adj3" fmla="val 51794"/>
              <a:gd name="adj4" fmla="val -445346"/>
              <a:gd name="adj5" fmla="val -168899"/>
              <a:gd name="adj6" fmla="val -446125"/>
            </a:avLst>
          </a:prstGeom>
          <a:solidFill>
            <a:schemeClr val="accent5"/>
          </a:solidFill>
          <a:ln w="38100">
            <a:solidFill>
              <a:schemeClr val="accent5"/>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This Year </a:t>
            </a:r>
            <a:r>
              <a:rPr lang="en-US" sz="1050" dirty="0" err="1">
                <a:solidFill>
                  <a:schemeClr val="bg1"/>
                </a:solidFill>
              </a:rPr>
              <a:t>Historicals</a:t>
            </a:r>
            <a:endParaRPr lang="en-US" sz="1050" dirty="0">
              <a:solidFill>
                <a:schemeClr val="bg1"/>
              </a:solidFill>
            </a:endParaRPr>
          </a:p>
          <a:p>
            <a:pPr algn="ctr"/>
            <a:r>
              <a:rPr lang="en-US" sz="1050" b="1" dirty="0">
                <a:solidFill>
                  <a:schemeClr val="bg1"/>
                </a:solidFill>
              </a:rPr>
              <a:t>(thru Dec. 2019)</a:t>
            </a:r>
          </a:p>
        </p:txBody>
      </p:sp>
      <p:sp>
        <p:nvSpPr>
          <p:cNvPr id="11" name="Line Callout 2 10"/>
          <p:cNvSpPr/>
          <p:nvPr/>
        </p:nvSpPr>
        <p:spPr>
          <a:xfrm>
            <a:off x="9825051" y="4242195"/>
            <a:ext cx="1371600" cy="685800"/>
          </a:xfrm>
          <a:prstGeom prst="borderCallout2">
            <a:avLst>
              <a:gd name="adj1" fmla="val 55576"/>
              <a:gd name="adj2" fmla="val 556"/>
              <a:gd name="adj3" fmla="val 58177"/>
              <a:gd name="adj4" fmla="val -374995"/>
              <a:gd name="adj5" fmla="val -269129"/>
              <a:gd name="adj6" fmla="val -374266"/>
            </a:avLst>
          </a:prstGeom>
          <a:solidFill>
            <a:schemeClr val="accent6"/>
          </a:solidFill>
          <a:ln w="38100">
            <a:solidFill>
              <a:schemeClr val="accent6"/>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YTD </a:t>
            </a:r>
            <a:r>
              <a:rPr lang="en-US" sz="1050" dirty="0" err="1">
                <a:solidFill>
                  <a:schemeClr val="bg1"/>
                </a:solidFill>
              </a:rPr>
              <a:t>Historicals</a:t>
            </a:r>
            <a:r>
              <a:rPr lang="en-US" sz="1050" dirty="0">
                <a:solidFill>
                  <a:schemeClr val="bg1"/>
                </a:solidFill>
              </a:rPr>
              <a:t> + Projection for Remaining Months</a:t>
            </a:r>
          </a:p>
        </p:txBody>
      </p:sp>
      <p:sp>
        <p:nvSpPr>
          <p:cNvPr id="12" name="Line Callout 2 11"/>
          <p:cNvSpPr/>
          <p:nvPr/>
        </p:nvSpPr>
        <p:spPr>
          <a:xfrm>
            <a:off x="9825056" y="5672699"/>
            <a:ext cx="1371600" cy="685800"/>
          </a:xfrm>
          <a:prstGeom prst="borderCallout2">
            <a:avLst>
              <a:gd name="adj1" fmla="val 51766"/>
              <a:gd name="adj2" fmla="val -79"/>
              <a:gd name="adj3" fmla="val 53007"/>
              <a:gd name="adj4" fmla="val -223504"/>
              <a:gd name="adj5" fmla="val -471445"/>
              <a:gd name="adj6" fmla="val -226780"/>
            </a:avLst>
          </a:prstGeom>
          <a:solidFill>
            <a:schemeClr val="accent3">
              <a:lumMod val="75000"/>
            </a:schemeClr>
          </a:solidFill>
          <a:ln w="38100">
            <a:solidFill>
              <a:schemeClr val="accent3">
                <a:lumMod val="75000"/>
              </a:schemeClr>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Next Year Budget After Adjustments</a:t>
            </a:r>
          </a:p>
        </p:txBody>
      </p:sp>
      <p:sp>
        <p:nvSpPr>
          <p:cNvPr id="13" name="Line Callout 2 12"/>
          <p:cNvSpPr/>
          <p:nvPr/>
        </p:nvSpPr>
        <p:spPr>
          <a:xfrm>
            <a:off x="9825051" y="4957447"/>
            <a:ext cx="1371600" cy="685800"/>
          </a:xfrm>
          <a:prstGeom prst="borderCallout2">
            <a:avLst>
              <a:gd name="adj1" fmla="val 51766"/>
              <a:gd name="adj2" fmla="val -79"/>
              <a:gd name="adj3" fmla="val 50258"/>
              <a:gd name="adj4" fmla="val -293260"/>
              <a:gd name="adj5" fmla="val -369407"/>
              <a:gd name="adj6" fmla="val -295162"/>
            </a:avLst>
          </a:prstGeom>
          <a:solidFill>
            <a:schemeClr val="accent2">
              <a:lumMod val="75000"/>
            </a:schemeClr>
          </a:solidFill>
          <a:ln w="38100">
            <a:solidFill>
              <a:schemeClr val="accent2">
                <a:lumMod val="75000"/>
              </a:schemeClr>
            </a:solidFill>
            <a:headEnd type="none" w="med" len="med"/>
            <a:tailEnd type="arrow" w="med" len="med"/>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dirty="0">
                <a:solidFill>
                  <a:schemeClr val="bg1"/>
                </a:solidFill>
              </a:rPr>
              <a:t>Next Year Budget Before Adjustments</a:t>
            </a:r>
          </a:p>
        </p:txBody>
      </p:sp>
      <p:sp>
        <p:nvSpPr>
          <p:cNvPr id="3" name="TextBox 2">
            <a:extLst>
              <a:ext uri="{FF2B5EF4-FFF2-40B4-BE49-F238E27FC236}">
                <a16:creationId xmlns:a16="http://schemas.microsoft.com/office/drawing/2014/main" id="{563B81DC-7CB8-44A4-99A2-4E5D2A0CDA16}"/>
              </a:ext>
            </a:extLst>
          </p:cNvPr>
          <p:cNvSpPr txBox="1"/>
          <p:nvPr/>
        </p:nvSpPr>
        <p:spPr>
          <a:xfrm>
            <a:off x="3466572" y="1092815"/>
            <a:ext cx="5856018" cy="276999"/>
          </a:xfrm>
          <a:prstGeom prst="rect">
            <a:avLst/>
          </a:prstGeom>
          <a:noFill/>
        </p:spPr>
        <p:txBody>
          <a:bodyPr wrap="square" rtlCol="0">
            <a:spAutoFit/>
          </a:bodyPr>
          <a:lstStyle/>
          <a:p>
            <a:r>
              <a:rPr lang="en-US" sz="1200" dirty="0"/>
              <a:t>Expand to see monthly detail for Projection and Budget</a:t>
            </a:r>
          </a:p>
        </p:txBody>
      </p:sp>
      <p:sp>
        <p:nvSpPr>
          <p:cNvPr id="16" name="Down Arrow 15"/>
          <p:cNvSpPr/>
          <p:nvPr/>
        </p:nvSpPr>
        <p:spPr>
          <a:xfrm>
            <a:off x="6579541" y="1346631"/>
            <a:ext cx="447675" cy="2859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
        <p:nvSpPr>
          <p:cNvPr id="17" name="Down Arrow 16"/>
          <p:cNvSpPr/>
          <p:nvPr/>
        </p:nvSpPr>
        <p:spPr>
          <a:xfrm>
            <a:off x="4483263" y="1324727"/>
            <a:ext cx="447675" cy="285911"/>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5" name="Picture 4">
            <a:extLst>
              <a:ext uri="{FF2B5EF4-FFF2-40B4-BE49-F238E27FC236}">
                <a16:creationId xmlns:a16="http://schemas.microsoft.com/office/drawing/2014/main" id="{F61B6953-B4D8-42D0-A950-AC20A16C2EB1}"/>
              </a:ext>
            </a:extLst>
          </p:cNvPr>
          <p:cNvPicPr>
            <a:picLocks noChangeAspect="1"/>
          </p:cNvPicPr>
          <p:nvPr/>
        </p:nvPicPr>
        <p:blipFill>
          <a:blip r:embed="rId8"/>
          <a:stretch>
            <a:fillRect/>
          </a:stretch>
        </p:blipFill>
        <p:spPr>
          <a:xfrm>
            <a:off x="1107112" y="1632835"/>
            <a:ext cx="8581835" cy="551318"/>
          </a:xfrm>
          <a:prstGeom prst="rect">
            <a:avLst/>
          </a:prstGeom>
        </p:spPr>
      </p:pic>
    </p:spTree>
    <p:extLst>
      <p:ext uri="{BB962C8B-B14F-4D97-AF65-F5344CB8AC3E}">
        <p14:creationId xmlns:p14="http://schemas.microsoft.com/office/powerpoint/2010/main" val="427504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83748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18"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2751513" y="1271058"/>
            <a:ext cx="9218812" cy="4811943"/>
          </a:xfrm>
        </p:spPr>
        <p:txBody>
          <a:bodyPr>
            <a:normAutofit fontScale="77500" lnSpcReduction="20000"/>
          </a:bodyPr>
          <a:lstStyle/>
          <a:p>
            <a:pPr marL="457200" indent="-457200">
              <a:buFont typeface="+mj-lt"/>
              <a:buAutoNum type="arabicPeriod"/>
            </a:pPr>
            <a:r>
              <a:rPr lang="en-US" sz="2300" dirty="0">
                <a:solidFill>
                  <a:schemeClr val="bg1">
                    <a:lumMod val="50000"/>
                  </a:schemeClr>
                </a:solidFill>
              </a:rPr>
              <a:t>Shows the Income Statement and other reports used by the HCS</a:t>
            </a:r>
          </a:p>
          <a:p>
            <a:pPr marL="457200" indent="-457200">
              <a:buFont typeface="+mj-lt"/>
              <a:buAutoNum type="arabicPeriod"/>
            </a:pPr>
            <a:r>
              <a:rPr lang="en-US" sz="2300" dirty="0">
                <a:solidFill>
                  <a:schemeClr val="bg1">
                    <a:lumMod val="50000"/>
                  </a:schemeClr>
                </a:solidFill>
              </a:rPr>
              <a:t>Shows the projection methods applied to the different sections within the workbooks</a:t>
            </a:r>
          </a:p>
          <a:p>
            <a:pPr marL="457200" indent="-457200">
              <a:buFont typeface="+mj-lt"/>
              <a:buAutoNum type="arabicPeriod"/>
            </a:pPr>
            <a:r>
              <a:rPr lang="en-US" sz="2300" dirty="0">
                <a:solidFill>
                  <a:schemeClr val="bg1">
                    <a:lumMod val="50000"/>
                  </a:schemeClr>
                </a:solidFill>
              </a:rPr>
              <a:t>Forecast volumes which drives revenue and expense</a:t>
            </a:r>
          </a:p>
          <a:p>
            <a:pPr marL="457200" indent="-457200">
              <a:buFont typeface="+mj-lt"/>
              <a:buAutoNum type="arabicPeriod"/>
            </a:pPr>
            <a:r>
              <a:rPr lang="en-US" sz="2300" dirty="0">
                <a:solidFill>
                  <a:srgbClr val="FF9933"/>
                </a:solidFill>
              </a:rPr>
              <a:t>Where you will enter your revenue/budget for a given entity</a:t>
            </a:r>
          </a:p>
          <a:p>
            <a:pPr marL="457200" indent="-457200">
              <a:buFont typeface="+mj-lt"/>
              <a:buAutoNum type="arabicPeriod"/>
            </a:pPr>
            <a:r>
              <a:rPr lang="en-US" sz="2300" dirty="0">
                <a:solidFill>
                  <a:srgbClr val="FF9933"/>
                </a:solidFill>
              </a:rPr>
              <a:t>Where adjustments can be made to FTE for employees you fund from a given entity </a:t>
            </a:r>
          </a:p>
          <a:p>
            <a:pPr lvl="1"/>
            <a:r>
              <a:rPr lang="en-US" i="1" dirty="0">
                <a:solidFill>
                  <a:srgbClr val="FF9933"/>
                </a:solidFill>
              </a:rPr>
              <a:t>I.E.  if Research Assistant Randy is moving from .5 to .75 FTE, input this adjustment here</a:t>
            </a:r>
          </a:p>
          <a:p>
            <a:pPr marL="457200" indent="-457200">
              <a:buFont typeface="+mj-lt"/>
              <a:buAutoNum type="arabicPeriod"/>
            </a:pPr>
            <a:r>
              <a:rPr lang="en-US" sz="2300" dirty="0">
                <a:solidFill>
                  <a:srgbClr val="FF9933"/>
                </a:solidFill>
              </a:rPr>
              <a:t>Where adjustments can be made to the overall wage for a given employee group.  We are using the “</a:t>
            </a:r>
            <a:r>
              <a:rPr lang="en-US" sz="2300" i="1" dirty="0">
                <a:solidFill>
                  <a:srgbClr val="FF9933"/>
                </a:solidFill>
              </a:rPr>
              <a:t>Salaries by Pay Type</a:t>
            </a:r>
            <a:r>
              <a:rPr lang="en-US" sz="2300" dirty="0">
                <a:solidFill>
                  <a:srgbClr val="FF9933"/>
                </a:solidFill>
              </a:rPr>
              <a:t>” sub-tab</a:t>
            </a:r>
            <a:endParaRPr lang="en-US" sz="2300" i="1" dirty="0">
              <a:solidFill>
                <a:srgbClr val="FF9933"/>
              </a:solidFill>
            </a:endParaRPr>
          </a:p>
          <a:p>
            <a:pPr lvl="1"/>
            <a:r>
              <a:rPr lang="en-US" i="1" dirty="0">
                <a:solidFill>
                  <a:srgbClr val="FF9933"/>
                </a:solidFill>
              </a:rPr>
              <a:t>I.E. if Admin Ann is getting a $5,000 increase on a given entity, input the amount here</a:t>
            </a:r>
          </a:p>
          <a:p>
            <a:pPr marL="457200" indent="-457200">
              <a:buFont typeface="+mj-lt"/>
              <a:buAutoNum type="arabicPeriod"/>
            </a:pPr>
            <a:r>
              <a:rPr lang="en-US" sz="2300" dirty="0">
                <a:solidFill>
                  <a:schemeClr val="bg1">
                    <a:lumMod val="50000"/>
                  </a:schemeClr>
                </a:solidFill>
              </a:rPr>
              <a:t>Shows a consolidated total salary expense in multiple ways</a:t>
            </a:r>
          </a:p>
          <a:p>
            <a:pPr marL="457200" indent="-457200">
              <a:buFont typeface="+mj-lt"/>
              <a:buAutoNum type="arabicPeriod"/>
            </a:pPr>
            <a:r>
              <a:rPr lang="en-US" sz="2300" dirty="0">
                <a:solidFill>
                  <a:srgbClr val="FF9933"/>
                </a:solidFill>
              </a:rPr>
              <a:t>Where adjustments to benefits can be made</a:t>
            </a:r>
          </a:p>
          <a:p>
            <a:pPr marL="457200" indent="-457200">
              <a:buFont typeface="+mj-lt"/>
              <a:buAutoNum type="arabicPeriod"/>
            </a:pPr>
            <a:r>
              <a:rPr lang="en-US" sz="2300" dirty="0">
                <a:solidFill>
                  <a:srgbClr val="FF9933"/>
                </a:solidFill>
              </a:rPr>
              <a:t>Where adjustments can be made to non-personnel line items</a:t>
            </a:r>
          </a:p>
          <a:p>
            <a:pPr marL="457200" indent="-457200">
              <a:buFont typeface="+mj-lt"/>
              <a:buAutoNum type="arabicPeriod"/>
            </a:pPr>
            <a:r>
              <a:rPr lang="en-US" sz="2300" dirty="0">
                <a:solidFill>
                  <a:schemeClr val="bg1">
                    <a:lumMod val="50000"/>
                  </a:schemeClr>
                </a:solidFill>
              </a:rPr>
              <a:t>Lays out the different spread options used in the budget</a:t>
            </a:r>
          </a:p>
          <a:p>
            <a:pPr marL="457200" indent="-457200">
              <a:buFont typeface="+mj-lt"/>
              <a:buAutoNum type="arabicPeriod"/>
            </a:pPr>
            <a:r>
              <a:rPr lang="en-US" sz="2300" dirty="0">
                <a:solidFill>
                  <a:schemeClr val="bg1">
                    <a:lumMod val="50000"/>
                  </a:schemeClr>
                </a:solidFill>
              </a:rPr>
              <a:t>To be used as a “scratch pad” if needed or wanted</a:t>
            </a:r>
          </a:p>
        </p:txBody>
      </p:sp>
      <p:sp>
        <p:nvSpPr>
          <p:cNvPr id="4" name="Title 3"/>
          <p:cNvSpPr>
            <a:spLocks noGrp="1"/>
          </p:cNvSpPr>
          <p:nvPr>
            <p:ph type="title"/>
          </p:nvPr>
        </p:nvSpPr>
        <p:spPr/>
        <p:txBody>
          <a:bodyPr/>
          <a:lstStyle/>
          <a:p>
            <a:r>
              <a:rPr lang="en-US" dirty="0"/>
              <a:t>Tab Overview – </a:t>
            </a:r>
            <a:r>
              <a:rPr lang="en-US" b="0" dirty="0"/>
              <a:t>UNCFP &amp; SOM entities (your department ID)</a:t>
            </a:r>
            <a:endParaRPr lang="en-US" b="0" dirty="0">
              <a:solidFill>
                <a:srgbClr val="FF0000"/>
              </a:solidFill>
            </a:endParaRPr>
          </a:p>
        </p:txBody>
      </p:sp>
      <p:sp>
        <p:nvSpPr>
          <p:cNvPr id="2" name="TextBox 1"/>
          <p:cNvSpPr txBox="1"/>
          <p:nvPr/>
        </p:nvSpPr>
        <p:spPr>
          <a:xfrm>
            <a:off x="3268494" y="6083002"/>
            <a:ext cx="8826522" cy="400110"/>
          </a:xfrm>
          <a:prstGeom prst="rect">
            <a:avLst/>
          </a:prstGeom>
          <a:noFill/>
        </p:spPr>
        <p:txBody>
          <a:bodyPr wrap="square" rtlCol="0">
            <a:spAutoFit/>
          </a:bodyPr>
          <a:lstStyle/>
          <a:p>
            <a:r>
              <a:rPr lang="en-US" sz="2000" b="1" dirty="0">
                <a:solidFill>
                  <a:schemeClr val="bg1">
                    <a:lumMod val="50000"/>
                  </a:schemeClr>
                </a:solidFill>
              </a:rPr>
              <a:t>ADMIN/REVIEW ONLY			</a:t>
            </a:r>
            <a:r>
              <a:rPr lang="en-US" sz="2000" b="1" dirty="0">
                <a:solidFill>
                  <a:srgbClr val="FF9933"/>
                </a:solidFill>
              </a:rPr>
              <a:t>INPUT IS REQUIRED BY DEPARTMENT</a:t>
            </a:r>
          </a:p>
        </p:txBody>
      </p:sp>
      <p:pic>
        <p:nvPicPr>
          <p:cNvPr id="15386" name="Picture 26" descr="C:\Users\lsolana\AppData\Local\Temp\SNAGHTML1e8223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513" y="1209818"/>
            <a:ext cx="2529436" cy="5100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42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866847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761"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175471" y="1271059"/>
            <a:ext cx="9077498" cy="4664228"/>
          </a:xfrm>
        </p:spPr>
        <p:txBody>
          <a:bodyPr>
            <a:normAutofit fontScale="70000" lnSpcReduction="20000"/>
          </a:bodyPr>
          <a:lstStyle/>
          <a:p>
            <a:pPr marL="457200" indent="-457200">
              <a:buFont typeface="+mj-lt"/>
              <a:buAutoNum type="arabicPeriod"/>
            </a:pPr>
            <a:r>
              <a:rPr lang="en-US" dirty="0">
                <a:solidFill>
                  <a:schemeClr val="bg1">
                    <a:lumMod val="50000"/>
                  </a:schemeClr>
                </a:solidFill>
              </a:rPr>
              <a:t>Shows the Income Statement and other reports used by the HCS</a:t>
            </a:r>
          </a:p>
          <a:p>
            <a:pPr marL="457200" indent="-457200">
              <a:buFont typeface="+mj-lt"/>
              <a:buAutoNum type="arabicPeriod"/>
            </a:pPr>
            <a:r>
              <a:rPr lang="en-US" dirty="0">
                <a:solidFill>
                  <a:schemeClr val="bg1">
                    <a:lumMod val="50000"/>
                  </a:schemeClr>
                </a:solidFill>
              </a:rPr>
              <a:t>Shows the projection methods applied to the different sections within the workbooks</a:t>
            </a:r>
          </a:p>
          <a:p>
            <a:pPr marL="457200" indent="-457200">
              <a:buFont typeface="+mj-lt"/>
              <a:buAutoNum type="arabicPeriod"/>
            </a:pPr>
            <a:r>
              <a:rPr lang="en-US" dirty="0">
                <a:solidFill>
                  <a:schemeClr val="bg1">
                    <a:lumMod val="50000"/>
                  </a:schemeClr>
                </a:solidFill>
              </a:rPr>
              <a:t>Shows the historical, projected, and budgeted charge units, rate, and dollars</a:t>
            </a:r>
          </a:p>
          <a:p>
            <a:pPr marL="457200" indent="-457200">
              <a:buFont typeface="+mj-lt"/>
              <a:buAutoNum type="arabicPeriod"/>
            </a:pPr>
            <a:r>
              <a:rPr lang="en-US" dirty="0">
                <a:solidFill>
                  <a:schemeClr val="bg1">
                    <a:lumMod val="50000"/>
                  </a:schemeClr>
                </a:solidFill>
              </a:rPr>
              <a:t>Forecast volumes which drives revenue and expense</a:t>
            </a:r>
          </a:p>
          <a:p>
            <a:pPr marL="457200" indent="-457200">
              <a:buFont typeface="+mj-lt"/>
              <a:buAutoNum type="arabicPeriod"/>
            </a:pPr>
            <a:r>
              <a:rPr lang="en-US" dirty="0">
                <a:solidFill>
                  <a:srgbClr val="FF9933"/>
                </a:solidFill>
              </a:rPr>
              <a:t>Where revenue by bill area by Provider will be entered (</a:t>
            </a:r>
            <a:r>
              <a:rPr lang="en-US" dirty="0" err="1">
                <a:solidFill>
                  <a:srgbClr val="FF9933"/>
                </a:solidFill>
              </a:rPr>
              <a:t>wRVUs</a:t>
            </a:r>
            <a:r>
              <a:rPr lang="en-US" dirty="0">
                <a:solidFill>
                  <a:srgbClr val="FF9933"/>
                </a:solidFill>
              </a:rPr>
              <a:t>/ASA)</a:t>
            </a:r>
          </a:p>
          <a:p>
            <a:pPr marL="457200" indent="-457200">
              <a:buFont typeface="+mj-lt"/>
              <a:buAutoNum type="arabicPeriod"/>
            </a:pPr>
            <a:r>
              <a:rPr lang="en-US" dirty="0">
                <a:solidFill>
                  <a:schemeClr val="bg1">
                    <a:lumMod val="50000"/>
                  </a:schemeClr>
                </a:solidFill>
              </a:rPr>
              <a:t>Not applicable</a:t>
            </a:r>
            <a:endParaRPr lang="en-US" i="1" dirty="0">
              <a:solidFill>
                <a:schemeClr val="bg1">
                  <a:lumMod val="50000"/>
                </a:schemeClr>
              </a:solidFill>
            </a:endParaRPr>
          </a:p>
          <a:p>
            <a:pPr marL="457200" indent="-457200">
              <a:buFont typeface="+mj-lt"/>
              <a:buAutoNum type="arabicPeriod"/>
            </a:pPr>
            <a:r>
              <a:rPr lang="en-US" dirty="0">
                <a:solidFill>
                  <a:srgbClr val="7784FD"/>
                </a:solidFill>
              </a:rPr>
              <a:t>Calculates revenue by patient class, separated into GL accounts, based on the patient class statistic volumes and the dollars per unit</a:t>
            </a:r>
          </a:p>
          <a:p>
            <a:pPr marL="457200" indent="-457200">
              <a:buFont typeface="+mj-lt"/>
              <a:buAutoNum type="arabicPeriod"/>
            </a:pPr>
            <a:r>
              <a:rPr lang="en-US" dirty="0">
                <a:solidFill>
                  <a:srgbClr val="7784FD"/>
                </a:solidFill>
              </a:rPr>
              <a:t>Forecasts the total deductions that the model applies to the gross charges total</a:t>
            </a:r>
          </a:p>
          <a:p>
            <a:pPr marL="457200" indent="-457200">
              <a:buFont typeface="+mj-lt"/>
              <a:buAutoNum type="arabicPeriod"/>
            </a:pPr>
            <a:r>
              <a:rPr lang="en-US" dirty="0">
                <a:solidFill>
                  <a:schemeClr val="bg1">
                    <a:lumMod val="50000"/>
                  </a:schemeClr>
                </a:solidFill>
              </a:rPr>
              <a:t>Not applicable </a:t>
            </a:r>
          </a:p>
          <a:p>
            <a:pPr marL="457200" indent="-457200">
              <a:buFont typeface="+mj-lt"/>
              <a:buAutoNum type="arabicPeriod"/>
            </a:pPr>
            <a:r>
              <a:rPr lang="en-US" dirty="0">
                <a:solidFill>
                  <a:schemeClr val="bg1">
                    <a:lumMod val="50000"/>
                  </a:schemeClr>
                </a:solidFill>
              </a:rPr>
              <a:t>Not applicable</a:t>
            </a:r>
          </a:p>
          <a:p>
            <a:pPr marL="457200" indent="-457200">
              <a:buFont typeface="+mj-lt"/>
              <a:buAutoNum type="arabicPeriod"/>
            </a:pPr>
            <a:r>
              <a:rPr lang="en-US" dirty="0">
                <a:solidFill>
                  <a:schemeClr val="bg1">
                    <a:lumMod val="50000"/>
                  </a:schemeClr>
                </a:solidFill>
              </a:rPr>
              <a:t>Not applicable</a:t>
            </a:r>
          </a:p>
          <a:p>
            <a:pPr marL="457200" indent="-457200">
              <a:buFont typeface="+mj-lt"/>
              <a:buAutoNum type="arabicPeriod"/>
            </a:pPr>
            <a:r>
              <a:rPr lang="en-US" dirty="0">
                <a:solidFill>
                  <a:schemeClr val="bg1">
                    <a:lumMod val="50000"/>
                  </a:schemeClr>
                </a:solidFill>
              </a:rPr>
              <a:t>Lays out the different spread options used in the budget</a:t>
            </a:r>
          </a:p>
          <a:p>
            <a:pPr marL="457200" indent="-457200">
              <a:buFont typeface="+mj-lt"/>
              <a:buAutoNum type="arabicPeriod"/>
            </a:pPr>
            <a:r>
              <a:rPr lang="en-US" dirty="0">
                <a:solidFill>
                  <a:schemeClr val="bg1">
                    <a:lumMod val="50000"/>
                  </a:schemeClr>
                </a:solidFill>
              </a:rPr>
              <a:t>To be used as a “scratch pad” if needed or wanted</a:t>
            </a:r>
          </a:p>
          <a:p>
            <a:pPr marL="457200" indent="-457200">
              <a:buFont typeface="+mj-lt"/>
              <a:buAutoNum type="arabicPeriod"/>
            </a:pPr>
            <a:endParaRPr lang="en-US" dirty="0">
              <a:solidFill>
                <a:schemeClr val="bg1">
                  <a:lumMod val="50000"/>
                </a:schemeClr>
              </a:solidFill>
            </a:endParaRPr>
          </a:p>
        </p:txBody>
      </p:sp>
      <p:sp>
        <p:nvSpPr>
          <p:cNvPr id="4" name="Title 3"/>
          <p:cNvSpPr>
            <a:spLocks noGrp="1"/>
          </p:cNvSpPr>
          <p:nvPr>
            <p:ph type="title"/>
          </p:nvPr>
        </p:nvSpPr>
        <p:spPr>
          <a:xfrm>
            <a:off x="238296" y="86664"/>
            <a:ext cx="10260677" cy="1005840"/>
          </a:xfrm>
        </p:spPr>
        <p:txBody>
          <a:bodyPr/>
          <a:lstStyle/>
          <a:p>
            <a:r>
              <a:rPr lang="en-US" dirty="0"/>
              <a:t>Tab Overview – </a:t>
            </a:r>
            <a:r>
              <a:rPr lang="en-US" b="0" dirty="0"/>
              <a:t>UNCFP Revenue (4106XX, EPIC clinical revenue)</a:t>
            </a:r>
          </a:p>
        </p:txBody>
      </p:sp>
      <p:sp>
        <p:nvSpPr>
          <p:cNvPr id="2" name="TextBox 1"/>
          <p:cNvSpPr txBox="1"/>
          <p:nvPr/>
        </p:nvSpPr>
        <p:spPr>
          <a:xfrm>
            <a:off x="3350033" y="6083002"/>
            <a:ext cx="8877992" cy="307777"/>
          </a:xfrm>
          <a:prstGeom prst="rect">
            <a:avLst/>
          </a:prstGeom>
          <a:noFill/>
        </p:spPr>
        <p:txBody>
          <a:bodyPr wrap="square" rtlCol="0">
            <a:spAutoFit/>
          </a:bodyPr>
          <a:lstStyle/>
          <a:p>
            <a:r>
              <a:rPr lang="en-US" sz="1400" b="1" dirty="0">
                <a:solidFill>
                  <a:schemeClr val="bg1">
                    <a:lumMod val="50000"/>
                  </a:schemeClr>
                </a:solidFill>
              </a:rPr>
              <a:t>NOT USED IN 4106XX IDs		</a:t>
            </a:r>
            <a:r>
              <a:rPr lang="en-US" sz="1400" b="1" dirty="0">
                <a:solidFill>
                  <a:srgbClr val="7784FD"/>
                </a:solidFill>
              </a:rPr>
              <a:t>REVIEWED BUT NOT USED</a:t>
            </a:r>
            <a:r>
              <a:rPr lang="en-US" sz="1400" b="1" dirty="0">
                <a:solidFill>
                  <a:srgbClr val="0070C0"/>
                </a:solidFill>
              </a:rPr>
              <a:t>	</a:t>
            </a:r>
            <a:r>
              <a:rPr lang="en-US" sz="1400" b="1" dirty="0">
                <a:solidFill>
                  <a:schemeClr val="bg1">
                    <a:lumMod val="50000"/>
                  </a:schemeClr>
                </a:solidFill>
              </a:rPr>
              <a:t>	</a:t>
            </a:r>
            <a:r>
              <a:rPr lang="en-US" sz="1400" b="1" dirty="0">
                <a:solidFill>
                  <a:srgbClr val="FF9933"/>
                </a:solidFill>
              </a:rPr>
              <a:t>INPUT IS REQUIRED BY DEPARTMENT</a:t>
            </a:r>
          </a:p>
        </p:txBody>
      </p:sp>
      <p:pic>
        <p:nvPicPr>
          <p:cNvPr id="26630" name="Picture 6" descr="C:\Users\lsolana\AppData\Local\Temp\SNAGHTML1e8df5c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263" y="1177579"/>
            <a:ext cx="2928446" cy="513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3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22638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880"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UNCFP Revenue Department ID Logic Example	</a:t>
            </a:r>
          </a:p>
        </p:txBody>
      </p:sp>
      <p:graphicFrame>
        <p:nvGraphicFramePr>
          <p:cNvPr id="11" name="Diagram 10">
            <a:extLst>
              <a:ext uri="{FF2B5EF4-FFF2-40B4-BE49-F238E27FC236}">
                <a16:creationId xmlns:a16="http://schemas.microsoft.com/office/drawing/2014/main" id="{B48D265E-0E99-44EF-AA0C-02F2F5F51B79}"/>
              </a:ext>
            </a:extLst>
          </p:cNvPr>
          <p:cNvGraphicFramePr/>
          <p:nvPr>
            <p:extLst>
              <p:ext uri="{D42A27DB-BD31-4B8C-83A1-F6EECF244321}">
                <p14:modId xmlns:p14="http://schemas.microsoft.com/office/powerpoint/2010/main" val="3901508197"/>
              </p:ext>
            </p:extLst>
          </p:nvPr>
        </p:nvGraphicFramePr>
        <p:xfrm>
          <a:off x="180918" y="1323345"/>
          <a:ext cx="4253053" cy="44159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a:extLst>
              <a:ext uri="{FF2B5EF4-FFF2-40B4-BE49-F238E27FC236}">
                <a16:creationId xmlns:a16="http://schemas.microsoft.com/office/drawing/2014/main" id="{08BB3A19-8321-4B05-AB90-CCEF8324B87E}"/>
              </a:ext>
            </a:extLst>
          </p:cNvPr>
          <p:cNvPicPr>
            <a:picLocks noChangeAspect="1"/>
          </p:cNvPicPr>
          <p:nvPr/>
        </p:nvPicPr>
        <p:blipFill>
          <a:blip r:embed="rId13"/>
          <a:stretch>
            <a:fillRect/>
          </a:stretch>
        </p:blipFill>
        <p:spPr>
          <a:xfrm>
            <a:off x="4433971" y="2003208"/>
            <a:ext cx="7702541" cy="3531447"/>
          </a:xfrm>
          <a:prstGeom prst="rect">
            <a:avLst/>
          </a:prstGeom>
        </p:spPr>
      </p:pic>
      <p:sp>
        <p:nvSpPr>
          <p:cNvPr id="2" name="Rectangle 1">
            <a:extLst>
              <a:ext uri="{FF2B5EF4-FFF2-40B4-BE49-F238E27FC236}">
                <a16:creationId xmlns:a16="http://schemas.microsoft.com/office/drawing/2014/main" id="{51944B19-DFEE-4431-BF28-2A6BC06DCDC4}"/>
              </a:ext>
            </a:extLst>
          </p:cNvPr>
          <p:cNvSpPr/>
          <p:nvPr/>
        </p:nvSpPr>
        <p:spPr>
          <a:xfrm>
            <a:off x="6353175" y="3086100"/>
            <a:ext cx="5200650" cy="66675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BE339A0-65DB-441E-85BF-E987EF4F7112}"/>
              </a:ext>
            </a:extLst>
          </p:cNvPr>
          <p:cNvSpPr/>
          <p:nvPr/>
        </p:nvSpPr>
        <p:spPr>
          <a:xfrm>
            <a:off x="6353175" y="3990975"/>
            <a:ext cx="5200650" cy="2286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6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91DDEE36-337B-4CCE-B7E1-420DA57B62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1599902F-F5F3-47D7-9C1C-DA5E4BBF630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10566A1C-0A8D-427F-84A3-5A55634625F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P spid="2"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73378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8"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4" name="Title 3"/>
          <p:cNvSpPr>
            <a:spLocks noGrp="1"/>
          </p:cNvSpPr>
          <p:nvPr>
            <p:ph type="title"/>
          </p:nvPr>
        </p:nvSpPr>
        <p:spPr/>
        <p:txBody>
          <a:bodyPr/>
          <a:lstStyle/>
          <a:p>
            <a:r>
              <a:rPr lang="en-US" dirty="0"/>
              <a:t>Global Methods  	</a:t>
            </a:r>
          </a:p>
        </p:txBody>
      </p:sp>
      <p:graphicFrame>
        <p:nvGraphicFramePr>
          <p:cNvPr id="2" name="Diagram 1"/>
          <p:cNvGraphicFramePr/>
          <p:nvPr>
            <p:extLst>
              <p:ext uri="{D42A27DB-BD31-4B8C-83A1-F6EECF244321}">
                <p14:modId xmlns:p14="http://schemas.microsoft.com/office/powerpoint/2010/main" val="2889301132"/>
              </p:ext>
            </p:extLst>
          </p:nvPr>
        </p:nvGraphicFramePr>
        <p:xfrm>
          <a:off x="537555" y="1344706"/>
          <a:ext cx="11210176" cy="47512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0107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791A1A4-6989-428E-ACF0-A9F714422417}"/>
              </a:ext>
            </a:extLst>
          </p:cNvPr>
          <p:cNvGraphicFramePr>
            <a:graphicFrameLocks noChangeAspect="1"/>
          </p:cNvGraphicFramePr>
          <p:nvPr>
            <p:custDataLst>
              <p:tags r:id="rId2"/>
            </p:custDataLst>
            <p:extLst>
              <p:ext uri="{D42A27DB-BD31-4B8C-83A1-F6EECF244321}">
                <p14:modId xmlns:p14="http://schemas.microsoft.com/office/powerpoint/2010/main" val="2814921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2" name="think-cell Slide" r:id="rId5" imgW="331" imgH="333" progId="TCLayout.ActiveDocument.1">
                  <p:embed/>
                </p:oleObj>
              </mc:Choice>
              <mc:Fallback>
                <p:oleObj name="think-cell Slide" r:id="rId5" imgW="331" imgH="33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CB91E3A-614C-4D76-8F66-39F7B0BE94B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4" name="Content Placeholder 3">
            <a:extLst>
              <a:ext uri="{FF2B5EF4-FFF2-40B4-BE49-F238E27FC236}">
                <a16:creationId xmlns:a16="http://schemas.microsoft.com/office/drawing/2014/main" id="{C14F5FE5-15E8-41C2-AB6C-A91CF13B1B64}"/>
              </a:ext>
            </a:extLst>
          </p:cNvPr>
          <p:cNvGraphicFramePr>
            <a:graphicFrameLocks noGrp="1"/>
          </p:cNvGraphicFramePr>
          <p:nvPr>
            <p:ph sz="quarter" idx="10"/>
            <p:extLst>
              <p:ext uri="{D42A27DB-BD31-4B8C-83A1-F6EECF244321}">
                <p14:modId xmlns:p14="http://schemas.microsoft.com/office/powerpoint/2010/main" val="20179553"/>
              </p:ext>
            </p:extLst>
          </p:nvPr>
        </p:nvGraphicFramePr>
        <p:xfrm>
          <a:off x="304800" y="1280160"/>
          <a:ext cx="115824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itle 2">
            <a:extLst>
              <a:ext uri="{FF2B5EF4-FFF2-40B4-BE49-F238E27FC236}">
                <a16:creationId xmlns:a16="http://schemas.microsoft.com/office/drawing/2014/main" id="{7B1753DC-2800-479A-B40B-B12228A74F12}"/>
              </a:ext>
            </a:extLst>
          </p:cNvPr>
          <p:cNvSpPr>
            <a:spLocks noGrp="1"/>
          </p:cNvSpPr>
          <p:nvPr>
            <p:ph type="title"/>
          </p:nvPr>
        </p:nvSpPr>
        <p:spPr/>
        <p:txBody>
          <a:bodyPr/>
          <a:lstStyle/>
          <a:p>
            <a:r>
              <a:rPr lang="en-US" dirty="0"/>
              <a:t>In Summary, Here’s What Changed:</a:t>
            </a:r>
          </a:p>
        </p:txBody>
      </p:sp>
    </p:spTree>
    <p:extLst>
      <p:ext uri="{BB962C8B-B14F-4D97-AF65-F5344CB8AC3E}">
        <p14:creationId xmlns:p14="http://schemas.microsoft.com/office/powerpoint/2010/main" val="338374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56FEA1A-58BE-45E3-913D-FF1FD5D1B84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CDFC195-9A4E-4C49-A8F0-1D00567AE81C}"/>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F327896C-3CCF-4D7D-90CA-A134104BE72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8DBA9F6-FE78-43E4-8E30-47F32454E68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7420511-0B5B-4DA5-B312-44F7125C04CF}"/>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BFB65305-18EA-479A-820F-3247359B9F78}"/>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5F27AE0B-4E15-4786-80F0-0A2155AFE06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D33F458-AB55-47A2-A620-F4BFF7F6680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668352F3-2D9C-415E-93CA-4FF71CF5D7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12661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03"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Revenue</a:t>
            </a:r>
            <a:br>
              <a:rPr lang="en-US" dirty="0"/>
            </a:br>
            <a:r>
              <a:rPr lang="en-US" dirty="0"/>
              <a:t>Provider Volumes &amp; Revenue</a:t>
            </a:r>
          </a:p>
        </p:txBody>
      </p:sp>
    </p:spTree>
    <p:extLst>
      <p:ext uri="{BB962C8B-B14F-4D97-AF65-F5344CB8AC3E}">
        <p14:creationId xmlns:p14="http://schemas.microsoft.com/office/powerpoint/2010/main" val="309574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9088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829"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4558145" cy="5029200"/>
          </a:xfrm>
        </p:spPr>
        <p:txBody>
          <a:bodyPr/>
          <a:lstStyle/>
          <a:p>
            <a:pPr marL="0" indent="0">
              <a:buNone/>
            </a:pPr>
            <a:r>
              <a:rPr lang="en-US" sz="1800" b="1" dirty="0"/>
              <a:t>Departments in Funds Flow:</a:t>
            </a:r>
          </a:p>
          <a:p>
            <a:pPr marL="0" indent="0">
              <a:buNone/>
            </a:pPr>
            <a:r>
              <a:rPr lang="en-US" sz="1800" dirty="0"/>
              <a:t>UNCFP Revenue is housed in the 4106XXXX departments/bill area. When searching for your revenue department you will see a list.  The difference is detailed below.</a:t>
            </a:r>
          </a:p>
          <a:p>
            <a:pPr lvl="1"/>
            <a:r>
              <a:rPr lang="en-US" sz="1800" dirty="0"/>
              <a:t>Entities </a:t>
            </a:r>
            <a:r>
              <a:rPr lang="en-US" sz="1800" u="sng" dirty="0"/>
              <a:t>with</a:t>
            </a:r>
            <a:r>
              <a:rPr lang="en-US" sz="1800" dirty="0"/>
              <a:t> “STRATA” in the title are where your Provider volumes will need to be input</a:t>
            </a:r>
          </a:p>
          <a:p>
            <a:pPr lvl="1"/>
            <a:r>
              <a:rPr lang="en-US" sz="1800" dirty="0"/>
              <a:t>Entities </a:t>
            </a:r>
            <a:r>
              <a:rPr lang="en-US" sz="1800" u="sng" dirty="0"/>
              <a:t>without</a:t>
            </a:r>
            <a:r>
              <a:rPr lang="en-US" sz="1800" dirty="0"/>
              <a:t> “STRATA” in the title DO NOT have Providers listed</a:t>
            </a:r>
          </a:p>
          <a:p>
            <a:pPr marL="0" indent="0">
              <a:buNone/>
            </a:pPr>
            <a:endParaRPr lang="en-US" sz="1800" dirty="0"/>
          </a:p>
          <a:p>
            <a:pPr marL="0" indent="0">
              <a:buNone/>
            </a:pPr>
            <a:r>
              <a:rPr lang="en-US" sz="1800" dirty="0"/>
              <a:t>If entering Provider Volumes, select the appropriate department with “STRATA” in the title, and navigate to the “Provider Volumes and Revenue” section.</a:t>
            </a:r>
          </a:p>
          <a:p>
            <a:pPr marL="0" indent="0">
              <a:buNone/>
            </a:pPr>
            <a:endParaRPr lang="en-US" sz="1600" dirty="0"/>
          </a:p>
        </p:txBody>
      </p:sp>
      <p:sp>
        <p:nvSpPr>
          <p:cNvPr id="4" name="Title 3"/>
          <p:cNvSpPr>
            <a:spLocks noGrp="1"/>
          </p:cNvSpPr>
          <p:nvPr>
            <p:ph type="title"/>
          </p:nvPr>
        </p:nvSpPr>
        <p:spPr/>
        <p:txBody>
          <a:bodyPr/>
          <a:lstStyle/>
          <a:p>
            <a:r>
              <a:rPr lang="en-US" dirty="0"/>
              <a:t>Provider Volumes &amp; Revenue</a:t>
            </a:r>
          </a:p>
        </p:txBody>
      </p:sp>
      <p:pic>
        <p:nvPicPr>
          <p:cNvPr id="12304" name="Picture 16" descr="C:\Users\lsolana\AppData\Local\Temp\SNAGHTML1eb1ba8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599" y="1280160"/>
            <a:ext cx="6832412" cy="19784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6327672" y="3446245"/>
            <a:ext cx="5686339" cy="2779988"/>
          </a:xfrm>
          <a:prstGeom prst="rect">
            <a:avLst/>
          </a:prstGeom>
        </p:spPr>
      </p:pic>
    </p:spTree>
    <p:extLst>
      <p:ext uri="{BB962C8B-B14F-4D97-AF65-F5344CB8AC3E}">
        <p14:creationId xmlns:p14="http://schemas.microsoft.com/office/powerpoint/2010/main" val="1968429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1C87D5C0-5483-478A-95EC-6B555202F422}"/>
              </a:ext>
            </a:extLst>
          </p:cNvPr>
          <p:cNvGraphicFramePr>
            <a:graphicFrameLocks noGrp="1"/>
          </p:cNvGraphicFramePr>
          <p:nvPr>
            <p:ph sz="quarter" idx="10"/>
            <p:extLst>
              <p:ext uri="{D42A27DB-BD31-4B8C-83A1-F6EECF244321}">
                <p14:modId xmlns:p14="http://schemas.microsoft.com/office/powerpoint/2010/main" val="2471138463"/>
              </p:ext>
            </p:extLst>
          </p:nvPr>
        </p:nvGraphicFramePr>
        <p:xfrm>
          <a:off x="304800" y="1280160"/>
          <a:ext cx="11582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t>Agenda</a:t>
            </a:r>
            <a:endParaRPr lang="en-US" dirty="0"/>
          </a:p>
        </p:txBody>
      </p:sp>
    </p:spTree>
    <p:extLst>
      <p:ext uri="{BB962C8B-B14F-4D97-AF65-F5344CB8AC3E}">
        <p14:creationId xmlns:p14="http://schemas.microsoft.com/office/powerpoint/2010/main" val="71396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5001060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46"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153696"/>
            <a:ext cx="11308845" cy="5029200"/>
          </a:xfrm>
        </p:spPr>
        <p:txBody>
          <a:bodyPr/>
          <a:lstStyle/>
          <a:p>
            <a:pPr marL="342900" indent="-342900">
              <a:buFont typeface="+mj-lt"/>
              <a:buAutoNum type="arabicPeriod"/>
            </a:pPr>
            <a:r>
              <a:rPr lang="en-US" sz="1600" dirty="0"/>
              <a:t>Input the anticipated </a:t>
            </a:r>
            <a:r>
              <a:rPr lang="en-US" sz="1600" dirty="0" err="1"/>
              <a:t>wRVUs</a:t>
            </a:r>
            <a:r>
              <a:rPr lang="en-US" sz="1600" dirty="0"/>
              <a:t> in the “Projected 2020 Adj” column.  </a:t>
            </a:r>
            <a:r>
              <a:rPr lang="en-US" sz="1600" b="1" dirty="0"/>
              <a:t>Total Units will not automatically populate when OP/IP </a:t>
            </a:r>
            <a:r>
              <a:rPr lang="en-US" sz="1600" b="1" dirty="0" err="1"/>
              <a:t>wRVUs</a:t>
            </a:r>
            <a:r>
              <a:rPr lang="en-US" sz="1600" b="1" dirty="0"/>
              <a:t> are input, so you must manually input this.  </a:t>
            </a:r>
            <a:r>
              <a:rPr lang="en-US" sz="1600" dirty="0"/>
              <a:t>The amounts entered in the “Projected 2020 Adj” will populate the “Budget 2021” column.  </a:t>
            </a:r>
          </a:p>
          <a:p>
            <a:pPr marL="342900" indent="-342900">
              <a:buFont typeface="+mj-lt"/>
              <a:buAutoNum type="arabicPeriod"/>
            </a:pPr>
            <a:r>
              <a:rPr lang="en-US" sz="1600" dirty="0"/>
              <a:t>If further updates need to be made to the “Budget 2021” column, make these adjustments in the “Budget 2021 Adj.” column.</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endParaRPr lang="en-US" dirty="0"/>
          </a:p>
        </p:txBody>
      </p:sp>
      <p:sp>
        <p:nvSpPr>
          <p:cNvPr id="4" name="Title 3"/>
          <p:cNvSpPr>
            <a:spLocks noGrp="1"/>
          </p:cNvSpPr>
          <p:nvPr>
            <p:ph type="title"/>
          </p:nvPr>
        </p:nvSpPr>
        <p:spPr/>
        <p:txBody>
          <a:bodyPr/>
          <a:lstStyle/>
          <a:p>
            <a:r>
              <a:rPr lang="en-US" dirty="0"/>
              <a:t>Provider Volumes &amp; Revenue, cont. </a:t>
            </a:r>
          </a:p>
        </p:txBody>
      </p:sp>
      <p:pic>
        <p:nvPicPr>
          <p:cNvPr id="12409" name="Picture 121">
            <a:extLst>
              <a:ext uri="{FF2B5EF4-FFF2-40B4-BE49-F238E27FC236}">
                <a16:creationId xmlns:a16="http://schemas.microsoft.com/office/drawing/2014/main" id="{7E219E89-A6A1-4865-8827-95515EF8FF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3738" y="2441642"/>
            <a:ext cx="8824523" cy="394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2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738019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53"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8" name="Content Placeholder 7"/>
          <p:cNvSpPr>
            <a:spLocks noGrp="1"/>
          </p:cNvSpPr>
          <p:nvPr>
            <p:ph sz="half" idx="1"/>
          </p:nvPr>
        </p:nvSpPr>
        <p:spPr/>
        <p:txBody>
          <a:bodyPr/>
          <a:lstStyle/>
          <a:p>
            <a:r>
              <a:rPr lang="en-US" dirty="0"/>
              <a:t>Gross Charges	</a:t>
            </a:r>
          </a:p>
          <a:p>
            <a:pPr lvl="1"/>
            <a:r>
              <a:rPr lang="en-US" dirty="0"/>
              <a:t>Based on department historical account posting  </a:t>
            </a:r>
          </a:p>
        </p:txBody>
      </p:sp>
      <p:sp>
        <p:nvSpPr>
          <p:cNvPr id="9" name="Content Placeholder 8"/>
          <p:cNvSpPr>
            <a:spLocks noGrp="1"/>
          </p:cNvSpPr>
          <p:nvPr>
            <p:ph sz="half" idx="2"/>
          </p:nvPr>
        </p:nvSpPr>
        <p:spPr/>
        <p:txBody>
          <a:bodyPr/>
          <a:lstStyle/>
          <a:p>
            <a:r>
              <a:rPr lang="en-US" dirty="0"/>
              <a:t>Deductions</a:t>
            </a:r>
          </a:p>
          <a:p>
            <a:pPr lvl="1"/>
            <a:r>
              <a:rPr lang="en-US" dirty="0"/>
              <a:t>Based on department historical account posting</a:t>
            </a:r>
          </a:p>
          <a:p>
            <a:pPr lvl="1"/>
            <a:r>
              <a:rPr lang="en-US" dirty="0"/>
              <a:t>Using rolling 12 month closed collection rate</a:t>
            </a:r>
          </a:p>
        </p:txBody>
      </p:sp>
      <p:sp>
        <p:nvSpPr>
          <p:cNvPr id="4" name="Title 3"/>
          <p:cNvSpPr>
            <a:spLocks noGrp="1"/>
          </p:cNvSpPr>
          <p:nvPr>
            <p:ph type="title"/>
          </p:nvPr>
        </p:nvSpPr>
        <p:spPr/>
        <p:txBody>
          <a:bodyPr/>
          <a:lstStyle/>
          <a:p>
            <a:r>
              <a:rPr lang="en-US" dirty="0"/>
              <a:t>Gross Charges &amp; Deductions</a:t>
            </a:r>
          </a:p>
        </p:txBody>
      </p:sp>
    </p:spTree>
    <p:extLst>
      <p:ext uri="{BB962C8B-B14F-4D97-AF65-F5344CB8AC3E}">
        <p14:creationId xmlns:p14="http://schemas.microsoft.com/office/powerpoint/2010/main" val="4165280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529744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48" name="think-cell Slide" r:id="rId6" imgW="395" imgH="392" progId="TCLayout.ActiveDocument.1">
                  <p:embed/>
                </p:oleObj>
              </mc:Choice>
              <mc:Fallback>
                <p:oleObj name="think-cell Slide" r:id="rId6" imgW="395" imgH="392"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5" name="Title 4"/>
          <p:cNvSpPr>
            <a:spLocks noGrp="1"/>
          </p:cNvSpPr>
          <p:nvPr>
            <p:ph type="title"/>
          </p:nvPr>
        </p:nvSpPr>
        <p:spPr/>
        <p:txBody>
          <a:bodyPr/>
          <a:lstStyle/>
          <a:p>
            <a:r>
              <a:rPr lang="en-US" dirty="0"/>
              <a:t>Other Revenue</a:t>
            </a:r>
            <a:br>
              <a:rPr lang="en-US" dirty="0"/>
            </a:br>
            <a:r>
              <a:rPr lang="en-US" dirty="0"/>
              <a:t>UNCFP &amp; SOM Entities </a:t>
            </a:r>
          </a:p>
        </p:txBody>
      </p:sp>
    </p:spTree>
    <p:extLst>
      <p:ext uri="{BB962C8B-B14F-4D97-AF65-F5344CB8AC3E}">
        <p14:creationId xmlns:p14="http://schemas.microsoft.com/office/powerpoint/2010/main" val="8131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725141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74"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720CB20C-8310-41BB-9E91-BA93CC969E44}"/>
              </a:ext>
            </a:extLst>
          </p:cNvPr>
          <p:cNvGraphicFramePr>
            <a:graphicFrameLocks noGrp="1"/>
          </p:cNvGraphicFramePr>
          <p:nvPr>
            <p:ph sz="quarter" idx="10"/>
            <p:extLst>
              <p:ext uri="{D42A27DB-BD31-4B8C-83A1-F6EECF244321}">
                <p14:modId xmlns:p14="http://schemas.microsoft.com/office/powerpoint/2010/main" val="3322671949"/>
              </p:ext>
            </p:extLst>
          </p:nvPr>
        </p:nvGraphicFramePr>
        <p:xfrm>
          <a:off x="304800" y="1496114"/>
          <a:ext cx="11582400" cy="3250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p:txBody>
          <a:bodyPr/>
          <a:lstStyle/>
          <a:p>
            <a:r>
              <a:rPr lang="en-US" dirty="0"/>
              <a:t>Other Revenue: UNCFP</a:t>
            </a:r>
          </a:p>
        </p:txBody>
      </p:sp>
    </p:spTree>
    <p:extLst>
      <p:ext uri="{BB962C8B-B14F-4D97-AF65-F5344CB8AC3E}">
        <p14:creationId xmlns:p14="http://schemas.microsoft.com/office/powerpoint/2010/main" val="2761638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215380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50"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4558145" cy="5029200"/>
          </a:xfrm>
        </p:spPr>
        <p:txBody>
          <a:bodyPr/>
          <a:lstStyle/>
          <a:p>
            <a:pPr marL="0" indent="0">
              <a:buNone/>
            </a:pPr>
            <a:endParaRPr lang="en-US" sz="1600" dirty="0"/>
          </a:p>
          <a:p>
            <a:pPr marL="0" indent="0">
              <a:buNone/>
            </a:pPr>
            <a:endParaRPr lang="en-US" sz="2000" dirty="0"/>
          </a:p>
          <a:p>
            <a:pPr marL="0" indent="0">
              <a:buNone/>
            </a:pPr>
            <a:r>
              <a:rPr lang="en-US" sz="2000" dirty="0"/>
              <a:t>UNCFP Other Revenue is housed in your department IDs (i.e. 4126XX for Dermatology).</a:t>
            </a:r>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If budgeting Other Revenue, select the appropriate entity, and navigate to the “Other Revenue” section within this entity.</a:t>
            </a:r>
          </a:p>
          <a:p>
            <a:pPr marL="0" indent="0">
              <a:buNone/>
            </a:pPr>
            <a:endParaRPr lang="en-US" sz="1600" dirty="0"/>
          </a:p>
          <a:p>
            <a:pPr marL="0" indent="0">
              <a:buNone/>
            </a:pPr>
            <a:endParaRPr lang="en-US" sz="1600" dirty="0"/>
          </a:p>
          <a:p>
            <a:endParaRPr lang="en-US" dirty="0"/>
          </a:p>
        </p:txBody>
      </p:sp>
      <p:sp>
        <p:nvSpPr>
          <p:cNvPr id="4" name="Title 3"/>
          <p:cNvSpPr>
            <a:spLocks noGrp="1"/>
          </p:cNvSpPr>
          <p:nvPr>
            <p:ph type="title"/>
          </p:nvPr>
        </p:nvSpPr>
        <p:spPr/>
        <p:txBody>
          <a:bodyPr/>
          <a:lstStyle/>
          <a:p>
            <a:r>
              <a:rPr lang="en-US" dirty="0"/>
              <a:t>Other Revenue: UNCFP, cont.</a:t>
            </a:r>
          </a:p>
        </p:txBody>
      </p:sp>
      <p:pic>
        <p:nvPicPr>
          <p:cNvPr id="30724" name="Picture 4" descr="C:\Users\lsolana\AppData\Local\Temp\SNAGHTML1f2cccd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262" y="1280160"/>
            <a:ext cx="6942916" cy="15756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9"/>
          <a:stretch>
            <a:fillRect/>
          </a:stretch>
        </p:blipFill>
        <p:spPr>
          <a:xfrm>
            <a:off x="5737654" y="3231758"/>
            <a:ext cx="6209524" cy="2971429"/>
          </a:xfrm>
          <a:prstGeom prst="rect">
            <a:avLst/>
          </a:prstGeom>
        </p:spPr>
      </p:pic>
    </p:spTree>
    <p:extLst>
      <p:ext uri="{BB962C8B-B14F-4D97-AF65-F5344CB8AC3E}">
        <p14:creationId xmlns:p14="http://schemas.microsoft.com/office/powerpoint/2010/main" val="2684716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124013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82"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441084" cy="1471353"/>
          </a:xfrm>
        </p:spPr>
        <p:txBody>
          <a:bodyPr>
            <a:normAutofit fontScale="92500" lnSpcReduction="10000"/>
          </a:bodyPr>
          <a:lstStyle/>
          <a:p>
            <a:pPr marL="457200" indent="-457200">
              <a:buFont typeface="+mj-lt"/>
              <a:buAutoNum type="arabicPeriod"/>
            </a:pPr>
            <a:r>
              <a:rPr lang="en-US" sz="1600" dirty="0"/>
              <a:t>To enter an amount, double click within the appropriate “Projected 2020 Detail Adj” cell.  This will open another window where you will enter the revenue amount.  </a:t>
            </a:r>
            <a:r>
              <a:rPr lang="en-US" sz="1600" b="1" dirty="0"/>
              <a:t>Comments are required for this.</a:t>
            </a:r>
          </a:p>
          <a:p>
            <a:pPr marL="457200" indent="-457200">
              <a:buFont typeface="+mj-lt"/>
              <a:buAutoNum type="arabicPeriod"/>
            </a:pPr>
            <a:r>
              <a:rPr lang="en-US" sz="1600" dirty="0"/>
              <a:t>Click the “Add” button.  This will populate a line where you can enter amounts and comments.  Click “Save and Close”.</a:t>
            </a:r>
          </a:p>
          <a:p>
            <a:pPr marL="457200" indent="-457200">
              <a:buFont typeface="+mj-lt"/>
              <a:buAutoNum type="arabicPeriod"/>
            </a:pPr>
            <a:r>
              <a:rPr lang="en-US" sz="1600" dirty="0"/>
              <a:t>If further updates need to be made to the “Budget 2021” column, make these adjustments in the “Budget 2021 Detail Adj.” column.</a:t>
            </a:r>
          </a:p>
          <a:p>
            <a:pPr marL="457200" indent="-457200">
              <a:buFont typeface="+mj-lt"/>
              <a:buAutoNum type="arabicPeriod"/>
            </a:pPr>
            <a:endParaRPr lang="en-US" sz="1600" dirty="0"/>
          </a:p>
        </p:txBody>
      </p:sp>
      <p:sp>
        <p:nvSpPr>
          <p:cNvPr id="4" name="Title 3"/>
          <p:cNvSpPr>
            <a:spLocks noGrp="1"/>
          </p:cNvSpPr>
          <p:nvPr>
            <p:ph type="title"/>
          </p:nvPr>
        </p:nvSpPr>
        <p:spPr/>
        <p:txBody>
          <a:bodyPr/>
          <a:lstStyle/>
          <a:p>
            <a:r>
              <a:rPr lang="en-US" dirty="0"/>
              <a:t>Other Revenue: UNCFP, cont.</a:t>
            </a:r>
            <a:endParaRPr lang="en-US" dirty="0">
              <a:solidFill>
                <a:srgbClr val="FF0000"/>
              </a:solidFill>
            </a:endParaRPr>
          </a:p>
        </p:txBody>
      </p:sp>
      <p:grpSp>
        <p:nvGrpSpPr>
          <p:cNvPr id="9" name="Group 8">
            <a:extLst>
              <a:ext uri="{FF2B5EF4-FFF2-40B4-BE49-F238E27FC236}">
                <a16:creationId xmlns:a16="http://schemas.microsoft.com/office/drawing/2014/main" id="{5E73873D-5A48-4CA4-8BBC-677168DEA644}"/>
              </a:ext>
            </a:extLst>
          </p:cNvPr>
          <p:cNvGrpSpPr/>
          <p:nvPr/>
        </p:nvGrpSpPr>
        <p:grpSpPr>
          <a:xfrm>
            <a:off x="2099732" y="2504058"/>
            <a:ext cx="8195733" cy="3881253"/>
            <a:chOff x="2099732" y="2504058"/>
            <a:chExt cx="8195733" cy="3881253"/>
          </a:xfrm>
        </p:grpSpPr>
        <p:grpSp>
          <p:nvGrpSpPr>
            <p:cNvPr id="8" name="Group 7">
              <a:extLst>
                <a:ext uri="{FF2B5EF4-FFF2-40B4-BE49-F238E27FC236}">
                  <a16:creationId xmlns:a16="http://schemas.microsoft.com/office/drawing/2014/main" id="{E704D785-B633-45EF-B997-90F27E90D305}"/>
                </a:ext>
              </a:extLst>
            </p:cNvPr>
            <p:cNvGrpSpPr/>
            <p:nvPr/>
          </p:nvGrpSpPr>
          <p:grpSpPr>
            <a:xfrm>
              <a:off x="2099732" y="2504058"/>
              <a:ext cx="8195733" cy="3881253"/>
              <a:chOff x="2099732" y="2504058"/>
              <a:chExt cx="8195733" cy="3881253"/>
            </a:xfrm>
          </p:grpSpPr>
          <p:pic>
            <p:nvPicPr>
              <p:cNvPr id="31762" name="Picture 18" descr="C:\Users\lsolana\AppData\Local\Temp\SNAGHTML22d3764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9732" y="2504058"/>
                <a:ext cx="8195733" cy="38812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A25875-EF05-4B4A-B0B2-06C2EC738356}"/>
                  </a:ext>
                </a:extLst>
              </p:cNvPr>
              <p:cNvPicPr>
                <a:picLocks noChangeAspect="1"/>
              </p:cNvPicPr>
              <p:nvPr/>
            </p:nvPicPr>
            <p:blipFill>
              <a:blip r:embed="rId9"/>
              <a:stretch>
                <a:fillRect/>
              </a:stretch>
            </p:blipFill>
            <p:spPr>
              <a:xfrm>
                <a:off x="3774331" y="3614740"/>
                <a:ext cx="6420257" cy="249713"/>
              </a:xfrm>
              <a:prstGeom prst="rect">
                <a:avLst/>
              </a:prstGeom>
            </p:spPr>
          </p:pic>
        </p:grpSp>
        <p:pic>
          <p:nvPicPr>
            <p:cNvPr id="31845" name="Picture 101">
              <a:extLst>
                <a:ext uri="{FF2B5EF4-FFF2-40B4-BE49-F238E27FC236}">
                  <a16:creationId xmlns:a16="http://schemas.microsoft.com/office/drawing/2014/main" id="{CCBDCFFC-7A71-44CD-83A7-EF0FA5FA82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7022" y="2504058"/>
              <a:ext cx="4034191" cy="106714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571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3561266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97"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2" name="Content Placeholder 1">
            <a:extLst>
              <a:ext uri="{FF2B5EF4-FFF2-40B4-BE49-F238E27FC236}">
                <a16:creationId xmlns:a16="http://schemas.microsoft.com/office/drawing/2014/main" id="{8E7B2AB2-67A6-4872-BF96-8F57514DB88C}"/>
              </a:ext>
            </a:extLst>
          </p:cNvPr>
          <p:cNvGraphicFramePr>
            <a:graphicFrameLocks noGrp="1"/>
          </p:cNvGraphicFramePr>
          <p:nvPr>
            <p:ph sz="quarter" idx="10"/>
            <p:extLst>
              <p:ext uri="{D42A27DB-BD31-4B8C-83A1-F6EECF244321}">
                <p14:modId xmlns:p14="http://schemas.microsoft.com/office/powerpoint/2010/main" val="190260075"/>
              </p:ext>
            </p:extLst>
          </p:nvPr>
        </p:nvGraphicFramePr>
        <p:xfrm>
          <a:off x="304800" y="1280160"/>
          <a:ext cx="11582400" cy="5029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itle 3"/>
          <p:cNvSpPr>
            <a:spLocks noGrp="1"/>
          </p:cNvSpPr>
          <p:nvPr>
            <p:ph type="title"/>
          </p:nvPr>
        </p:nvSpPr>
        <p:spPr/>
        <p:txBody>
          <a:bodyPr/>
          <a:lstStyle/>
          <a:p>
            <a:r>
              <a:rPr lang="en-US" dirty="0"/>
              <a:t>Other Revenue: SOM</a:t>
            </a:r>
          </a:p>
        </p:txBody>
      </p:sp>
    </p:spTree>
    <p:extLst>
      <p:ext uri="{BB962C8B-B14F-4D97-AF65-F5344CB8AC3E}">
        <p14:creationId xmlns:p14="http://schemas.microsoft.com/office/powerpoint/2010/main" val="2541617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294084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9"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Fixed Staffing, Wages, Benefits, and Non-Staffing</a:t>
            </a:r>
          </a:p>
        </p:txBody>
      </p:sp>
    </p:spTree>
    <p:extLst>
      <p:ext uri="{BB962C8B-B14F-4D97-AF65-F5344CB8AC3E}">
        <p14:creationId xmlns:p14="http://schemas.microsoft.com/office/powerpoint/2010/main" val="420271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207014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47"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4715435" cy="5029200"/>
          </a:xfrm>
        </p:spPr>
        <p:txBody>
          <a:bodyPr>
            <a:normAutofit/>
          </a:bodyPr>
          <a:lstStyle/>
          <a:p>
            <a:pPr marL="0" indent="0">
              <a:buNone/>
            </a:pPr>
            <a:r>
              <a:rPr lang="en-US" sz="1600" dirty="0"/>
              <a:t>Navigate to “</a:t>
            </a:r>
            <a:r>
              <a:rPr lang="en-US" sz="1600" i="1" dirty="0"/>
              <a:t>Fixed Staffing</a:t>
            </a:r>
            <a:r>
              <a:rPr lang="en-US" sz="1600" dirty="0"/>
              <a:t>” within your Strata workbook.  This will display a list of job codes and their corresponding FTEs associated with this entity.  </a:t>
            </a:r>
          </a:p>
          <a:p>
            <a:pPr marL="0" indent="0">
              <a:buNone/>
            </a:pPr>
            <a:endParaRPr lang="en-US" sz="1600" dirty="0"/>
          </a:p>
          <a:p>
            <a:pPr marL="0" indent="0">
              <a:buNone/>
            </a:pPr>
            <a:r>
              <a:rPr lang="en-US" sz="1600" dirty="0">
                <a:solidFill>
                  <a:schemeClr val="accent2"/>
                </a:solidFill>
              </a:rPr>
              <a:t>Note: those with a ** are loaded from Faculty Roster Budgeting (FRB).  You will </a:t>
            </a:r>
            <a:r>
              <a:rPr lang="en-US" sz="1600" b="1" u="sng" dirty="0">
                <a:solidFill>
                  <a:schemeClr val="accent2"/>
                </a:solidFill>
              </a:rPr>
              <a:t>NOT</a:t>
            </a:r>
            <a:r>
              <a:rPr lang="en-US" sz="1600" dirty="0">
                <a:solidFill>
                  <a:schemeClr val="accent2"/>
                </a:solidFill>
              </a:rPr>
              <a:t> be able to edit the Regular and MD Incentive amounts for these employees in Strata. </a:t>
            </a:r>
          </a:p>
          <a:p>
            <a:pPr marL="0" indent="0">
              <a:buNone/>
            </a:pPr>
            <a:endParaRPr lang="en-US" sz="1600" dirty="0"/>
          </a:p>
          <a:p>
            <a:pPr marL="0" indent="0">
              <a:buNone/>
            </a:pPr>
            <a:endParaRPr lang="en-US" sz="1600" dirty="0"/>
          </a:p>
          <a:p>
            <a:pPr marL="0" indent="0">
              <a:buNone/>
            </a:pPr>
            <a:r>
              <a:rPr lang="en-US" sz="1600" dirty="0"/>
              <a:t>If you’d like to see who is within a given job code, you can run the “Employee by Job Code Report” from the </a:t>
            </a:r>
            <a:r>
              <a:rPr lang="en-US" sz="1600" i="1" dirty="0"/>
              <a:t>Edit Budget </a:t>
            </a:r>
            <a:r>
              <a:rPr lang="en-US" sz="1600" dirty="0"/>
              <a:t>window popup.  </a:t>
            </a:r>
          </a:p>
          <a:p>
            <a:pPr marL="0" indent="0">
              <a:buNone/>
            </a:pPr>
            <a:endParaRPr lang="en-US" sz="1600" b="1" dirty="0"/>
          </a:p>
          <a:p>
            <a:pPr marL="0" indent="0">
              <a:buNone/>
            </a:pPr>
            <a:r>
              <a:rPr lang="en-US" sz="1600" b="1" dirty="0"/>
              <a:t>Be sure to click “Refresh Data” when the report window opens.</a:t>
            </a:r>
          </a:p>
        </p:txBody>
      </p:sp>
      <p:sp>
        <p:nvSpPr>
          <p:cNvPr id="3" name="Title 2"/>
          <p:cNvSpPr>
            <a:spLocks noGrp="1"/>
          </p:cNvSpPr>
          <p:nvPr>
            <p:ph type="title"/>
          </p:nvPr>
        </p:nvSpPr>
        <p:spPr/>
        <p:txBody>
          <a:bodyPr/>
          <a:lstStyle/>
          <a:p>
            <a:r>
              <a:rPr lang="en-US" dirty="0"/>
              <a:t>Fixed Staffing</a:t>
            </a:r>
          </a:p>
        </p:txBody>
      </p:sp>
      <p:pic>
        <p:nvPicPr>
          <p:cNvPr id="8" name="Picture 7"/>
          <p:cNvPicPr>
            <a:picLocks noChangeAspect="1"/>
          </p:cNvPicPr>
          <p:nvPr/>
        </p:nvPicPr>
        <p:blipFill>
          <a:blip r:embed="rId8"/>
          <a:stretch>
            <a:fillRect/>
          </a:stretch>
        </p:blipFill>
        <p:spPr>
          <a:xfrm>
            <a:off x="5181599" y="156165"/>
            <a:ext cx="4733366" cy="3182653"/>
          </a:xfrm>
          <a:prstGeom prst="rect">
            <a:avLst/>
          </a:prstGeom>
        </p:spPr>
      </p:pic>
      <p:pic>
        <p:nvPicPr>
          <p:cNvPr id="7" name="Picture 6"/>
          <p:cNvPicPr>
            <a:picLocks noChangeAspect="1"/>
          </p:cNvPicPr>
          <p:nvPr/>
        </p:nvPicPr>
        <p:blipFill>
          <a:blip r:embed="rId9"/>
          <a:stretch>
            <a:fillRect/>
          </a:stretch>
        </p:blipFill>
        <p:spPr>
          <a:xfrm>
            <a:off x="6877455" y="3055758"/>
            <a:ext cx="5009745" cy="2171221"/>
          </a:xfrm>
          <a:prstGeom prst="rect">
            <a:avLst/>
          </a:prstGeom>
        </p:spPr>
      </p:pic>
      <p:sp>
        <p:nvSpPr>
          <p:cNvPr id="9" name="Down Arrow 8"/>
          <p:cNvSpPr/>
          <p:nvPr/>
        </p:nvSpPr>
        <p:spPr>
          <a:xfrm rot="1575466">
            <a:off x="8264393" y="3092055"/>
            <a:ext cx="364953" cy="196442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289B422-432D-4F0A-B6DF-12A6F5340106}"/>
              </a:ext>
            </a:extLst>
          </p:cNvPr>
          <p:cNvPicPr>
            <a:picLocks noChangeAspect="1"/>
          </p:cNvPicPr>
          <p:nvPr/>
        </p:nvPicPr>
        <p:blipFill>
          <a:blip r:embed="rId10"/>
          <a:stretch>
            <a:fillRect/>
          </a:stretch>
        </p:blipFill>
        <p:spPr>
          <a:xfrm>
            <a:off x="5379014" y="5226979"/>
            <a:ext cx="6517532" cy="1152712"/>
          </a:xfrm>
          <a:prstGeom prst="rect">
            <a:avLst/>
          </a:prstGeom>
        </p:spPr>
      </p:pic>
    </p:spTree>
    <p:extLst>
      <p:ext uri="{BB962C8B-B14F-4D97-AF65-F5344CB8AC3E}">
        <p14:creationId xmlns:p14="http://schemas.microsoft.com/office/powerpoint/2010/main" val="2861761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111086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20"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286565" cy="1642334"/>
          </a:xfrm>
        </p:spPr>
        <p:txBody>
          <a:bodyPr>
            <a:normAutofit/>
          </a:bodyPr>
          <a:lstStyle/>
          <a:p>
            <a:pPr marL="342900" indent="-342900">
              <a:buFont typeface="+mj-lt"/>
              <a:buAutoNum type="arabicPeriod"/>
            </a:pPr>
            <a:r>
              <a:rPr lang="en-US" sz="1600" dirty="0"/>
              <a:t>Navigate to the job code where you want to increase or decrease the FTE </a:t>
            </a:r>
          </a:p>
          <a:p>
            <a:pPr marL="342900" indent="-342900">
              <a:buFont typeface="+mj-lt"/>
              <a:buAutoNum type="arabicPeriod"/>
            </a:pPr>
            <a:r>
              <a:rPr lang="en-US" sz="1600" dirty="0"/>
              <a:t>Enter the FTE change in the “Projected Total Adj.” column </a:t>
            </a:r>
          </a:p>
          <a:p>
            <a:pPr marL="800100" lvl="1" indent="-342900">
              <a:buFont typeface="+mj-lt"/>
              <a:buAutoNum type="alphaLcParenR"/>
            </a:pPr>
            <a:r>
              <a:rPr lang="en-US" sz="1200" dirty="0"/>
              <a:t>If you want to input the FTE change in a specific month, click the Projected Total </a:t>
            </a:r>
            <a:r>
              <a:rPr lang="en-US" sz="1200" dirty="0" err="1"/>
              <a:t>Adj</a:t>
            </a:r>
            <a:r>
              <a:rPr lang="en-US" sz="1200" dirty="0"/>
              <a:t> + to expand the months. </a:t>
            </a:r>
          </a:p>
          <a:p>
            <a:pPr marL="800100" lvl="1" indent="-342900">
              <a:buFont typeface="+mj-lt"/>
              <a:buAutoNum type="alphaLcParenR"/>
            </a:pPr>
            <a:r>
              <a:rPr lang="en-US" sz="1200" dirty="0"/>
              <a:t>Input the FTE change in the month the change will take effect and it will project to the end of the FY</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
        <p:nvSpPr>
          <p:cNvPr id="3" name="Title 2"/>
          <p:cNvSpPr>
            <a:spLocks noGrp="1"/>
          </p:cNvSpPr>
          <p:nvPr>
            <p:ph type="title"/>
          </p:nvPr>
        </p:nvSpPr>
        <p:spPr/>
        <p:txBody>
          <a:bodyPr/>
          <a:lstStyle/>
          <a:p>
            <a:r>
              <a:rPr lang="en-US" dirty="0"/>
              <a:t>Fixed Staffing, cont.</a:t>
            </a:r>
          </a:p>
        </p:txBody>
      </p:sp>
      <p:grpSp>
        <p:nvGrpSpPr>
          <p:cNvPr id="8" name="Group 7">
            <a:extLst>
              <a:ext uri="{FF2B5EF4-FFF2-40B4-BE49-F238E27FC236}">
                <a16:creationId xmlns:a16="http://schemas.microsoft.com/office/drawing/2014/main" id="{BF5DA269-BDDF-493D-97FE-17F532EB16A1}"/>
              </a:ext>
            </a:extLst>
          </p:cNvPr>
          <p:cNvGrpSpPr/>
          <p:nvPr/>
        </p:nvGrpSpPr>
        <p:grpSpPr>
          <a:xfrm>
            <a:off x="34457" y="2416532"/>
            <a:ext cx="11827249" cy="3856103"/>
            <a:chOff x="34457" y="2416532"/>
            <a:chExt cx="11827249" cy="3856103"/>
          </a:xfrm>
        </p:grpSpPr>
        <p:pic>
          <p:nvPicPr>
            <p:cNvPr id="34829" name="Picture 13" descr="C:\Users\lsolana\AppData\Local\Temp\SNAGHTML23df433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57" y="2416532"/>
              <a:ext cx="11827249" cy="3856103"/>
            </a:xfrm>
            <a:prstGeom prst="rect">
              <a:avLst/>
            </a:prstGeom>
            <a:noFill/>
            <a:extLst>
              <a:ext uri="{909E8E84-426E-40DD-AFC4-6F175D3DCCD1}">
                <a14:hiddenFill xmlns:a14="http://schemas.microsoft.com/office/drawing/2010/main">
                  <a:solidFill>
                    <a:srgbClr val="FFFFFF"/>
                  </a:solidFill>
                </a14:hiddenFill>
              </a:ext>
            </a:extLst>
          </p:spPr>
        </p:pic>
        <p:pic>
          <p:nvPicPr>
            <p:cNvPr id="34884" name="Picture 68">
              <a:extLst>
                <a:ext uri="{FF2B5EF4-FFF2-40B4-BE49-F238E27FC236}">
                  <a16:creationId xmlns:a16="http://schemas.microsoft.com/office/drawing/2014/main" id="{5D622F03-1F68-4CBE-B807-48C92F53D0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7703" y="3032326"/>
              <a:ext cx="7844749" cy="25499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075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42CC16-1340-4E29-98F2-EA87E0AC0273}"/>
              </a:ext>
            </a:extLst>
          </p:cNvPr>
          <p:cNvGraphicFramePr>
            <a:graphicFrameLocks noChangeAspect="1"/>
          </p:cNvGraphicFramePr>
          <p:nvPr>
            <p:custDataLst>
              <p:tags r:id="rId2"/>
            </p:custDataLst>
            <p:extLst>
              <p:ext uri="{D42A27DB-BD31-4B8C-83A1-F6EECF244321}">
                <p14:modId xmlns:p14="http://schemas.microsoft.com/office/powerpoint/2010/main" val="2838984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89"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F8940A1-3308-454C-B94C-0D69F835EA6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3" name="Title 2"/>
          <p:cNvSpPr>
            <a:spLocks noGrp="1"/>
          </p:cNvSpPr>
          <p:nvPr>
            <p:ph type="title"/>
          </p:nvPr>
        </p:nvSpPr>
        <p:spPr/>
        <p:txBody>
          <a:bodyPr/>
          <a:lstStyle/>
          <a:p>
            <a:r>
              <a:rPr lang="en-US" dirty="0"/>
              <a:t>Creating Budgets in </a:t>
            </a:r>
            <a:r>
              <a:rPr lang="en-US" dirty="0" err="1"/>
              <a:t>StrataJazz</a:t>
            </a:r>
            <a:r>
              <a:rPr lang="en-US" baseline="30000" dirty="0"/>
              <a:t>® </a:t>
            </a:r>
            <a:r>
              <a:rPr lang="en-US" dirty="0"/>
              <a:t>Operating Budgeting</a:t>
            </a:r>
          </a:p>
        </p:txBody>
      </p:sp>
      <p:sp>
        <p:nvSpPr>
          <p:cNvPr id="8" name="Rounded Rectangle 7"/>
          <p:cNvSpPr/>
          <p:nvPr/>
        </p:nvSpPr>
        <p:spPr>
          <a:xfrm>
            <a:off x="838200" y="1895474"/>
            <a:ext cx="4572000" cy="60007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Current Fiscal Year</a:t>
            </a:r>
          </a:p>
        </p:txBody>
      </p:sp>
      <p:sp>
        <p:nvSpPr>
          <p:cNvPr id="9" name="Rounded Rectangle 8"/>
          <p:cNvSpPr/>
          <p:nvPr/>
        </p:nvSpPr>
        <p:spPr>
          <a:xfrm>
            <a:off x="6781800" y="1895474"/>
            <a:ext cx="4572000" cy="600075"/>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Upcoming Fiscal Year</a:t>
            </a:r>
          </a:p>
        </p:txBody>
      </p:sp>
      <p:sp>
        <p:nvSpPr>
          <p:cNvPr id="10" name="TextBox 9"/>
          <p:cNvSpPr txBox="1"/>
          <p:nvPr/>
        </p:nvSpPr>
        <p:spPr>
          <a:xfrm>
            <a:off x="7424529" y="2609850"/>
            <a:ext cx="3286541" cy="369332"/>
          </a:xfrm>
          <a:prstGeom prst="rect">
            <a:avLst/>
          </a:prstGeom>
          <a:noFill/>
        </p:spPr>
        <p:txBody>
          <a:bodyPr wrap="none" rtlCol="0">
            <a:spAutoFit/>
          </a:bodyPr>
          <a:lstStyle/>
          <a:p>
            <a:r>
              <a:rPr lang="en-US" b="1" dirty="0"/>
              <a:t>Goal: </a:t>
            </a:r>
            <a:r>
              <a:rPr lang="en-US" dirty="0"/>
              <a:t>Develop next year’s budget</a:t>
            </a:r>
          </a:p>
        </p:txBody>
      </p:sp>
      <p:sp>
        <p:nvSpPr>
          <p:cNvPr id="11" name="Bent-Up Arrow 10"/>
          <p:cNvSpPr/>
          <p:nvPr/>
        </p:nvSpPr>
        <p:spPr>
          <a:xfrm rot="16200000" flipH="1">
            <a:off x="7486652" y="2388633"/>
            <a:ext cx="804859" cy="2214564"/>
          </a:xfrm>
          <a:prstGeom prst="bentUp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TextBox 11"/>
          <p:cNvSpPr txBox="1"/>
          <p:nvPr/>
        </p:nvSpPr>
        <p:spPr>
          <a:xfrm>
            <a:off x="9130128" y="3093483"/>
            <a:ext cx="2223671" cy="1323439"/>
          </a:xfrm>
          <a:prstGeom prst="rect">
            <a:avLst/>
          </a:prstGeom>
          <a:noFill/>
        </p:spPr>
        <p:txBody>
          <a:bodyPr wrap="square" rtlCol="0">
            <a:spAutoFit/>
          </a:bodyPr>
          <a:lstStyle/>
          <a:p>
            <a:r>
              <a:rPr lang="en-US" sz="1600" dirty="0"/>
              <a:t>Need to understand current year performance to accurately develop next year’s budget</a:t>
            </a:r>
          </a:p>
        </p:txBody>
      </p:sp>
      <p:graphicFrame>
        <p:nvGraphicFramePr>
          <p:cNvPr id="13" name="Table 12"/>
          <p:cNvGraphicFramePr>
            <a:graphicFrameLocks noGrp="1"/>
          </p:cNvGraphicFramePr>
          <p:nvPr/>
        </p:nvGraphicFramePr>
        <p:xfrm>
          <a:off x="838200" y="3527504"/>
          <a:ext cx="4572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solidFill>
                      <a:schemeClr val="accent1"/>
                    </a:solidFill>
                  </a:tcPr>
                </a:tc>
                <a:tc>
                  <a:txBody>
                    <a:bodyPr/>
                    <a:lstStyle/>
                    <a:p>
                      <a:pPr algn="ctr"/>
                      <a:r>
                        <a:rPr lang="en-US" sz="1050" dirty="0"/>
                        <a:t>8</a:t>
                      </a:r>
                    </a:p>
                  </a:txBody>
                  <a:tcPr anchor="ctr">
                    <a:solidFill>
                      <a:schemeClr val="accent1"/>
                    </a:solidFill>
                  </a:tcPr>
                </a:tc>
                <a:tc>
                  <a:txBody>
                    <a:bodyPr/>
                    <a:lstStyle/>
                    <a:p>
                      <a:pPr algn="ctr"/>
                      <a:r>
                        <a:rPr lang="en-US" sz="1050" dirty="0"/>
                        <a:t>9</a:t>
                      </a:r>
                    </a:p>
                  </a:txBody>
                  <a:tcPr anchor="ctr">
                    <a:solidFill>
                      <a:schemeClr val="accent1"/>
                    </a:solidFill>
                  </a:tcPr>
                </a:tc>
                <a:tc>
                  <a:txBody>
                    <a:bodyPr/>
                    <a:lstStyle/>
                    <a:p>
                      <a:pPr algn="ctr"/>
                      <a:r>
                        <a:rPr lang="en-US" sz="1050" dirty="0"/>
                        <a:t>10</a:t>
                      </a:r>
                    </a:p>
                  </a:txBody>
                  <a:tcPr anchor="ctr">
                    <a:solidFill>
                      <a:schemeClr val="accent1"/>
                    </a:solidFill>
                  </a:tcPr>
                </a:tc>
                <a:tc>
                  <a:txBody>
                    <a:bodyPr/>
                    <a:lstStyle/>
                    <a:p>
                      <a:pPr algn="ctr"/>
                      <a:r>
                        <a:rPr lang="en-US" sz="1050" dirty="0"/>
                        <a:t>11</a:t>
                      </a:r>
                    </a:p>
                  </a:txBody>
                  <a:tcPr anchor="ctr">
                    <a:solidFill>
                      <a:schemeClr val="accent1"/>
                    </a:solidFill>
                  </a:tcPr>
                </a:tc>
                <a:tc>
                  <a:txBody>
                    <a:bodyPr/>
                    <a:lstStyle/>
                    <a:p>
                      <a:pPr algn="ctr"/>
                      <a:r>
                        <a:rPr lang="en-US" sz="1050" dirty="0"/>
                        <a:t>12</a:t>
                      </a:r>
                    </a:p>
                  </a:txBody>
                  <a:tcPr anchor="ctr">
                    <a:solidFill>
                      <a:schemeClr val="accent1"/>
                    </a:solidFill>
                  </a:tcPr>
                </a:tc>
                <a:extLst>
                  <a:ext uri="{0D108BD9-81ED-4DB2-BD59-A6C34878D82A}">
                    <a16:rowId xmlns:a16="http://schemas.microsoft.com/office/drawing/2014/main" val="3859302317"/>
                  </a:ext>
                </a:extLst>
              </a:tr>
            </a:tbl>
          </a:graphicData>
        </a:graphic>
      </p:graphicFrame>
      <p:sp>
        <p:nvSpPr>
          <p:cNvPr id="14" name="Rectangle 13"/>
          <p:cNvSpPr/>
          <p:nvPr/>
        </p:nvSpPr>
        <p:spPr>
          <a:xfrm>
            <a:off x="904875" y="4048381"/>
            <a:ext cx="2085559" cy="120015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sp>
        <p:nvSpPr>
          <p:cNvPr id="15" name="Rectangle 14"/>
          <p:cNvSpPr/>
          <p:nvPr/>
        </p:nvSpPr>
        <p:spPr>
          <a:xfrm>
            <a:off x="3209925" y="4048381"/>
            <a:ext cx="2100469" cy="1200150"/>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t>
            </a:r>
          </a:p>
        </p:txBody>
      </p:sp>
      <p:sp>
        <p:nvSpPr>
          <p:cNvPr id="16" name="TextBox 15"/>
          <p:cNvSpPr txBox="1"/>
          <p:nvPr/>
        </p:nvSpPr>
        <p:spPr>
          <a:xfrm>
            <a:off x="838200" y="5398568"/>
            <a:ext cx="4472194" cy="830997"/>
          </a:xfrm>
          <a:prstGeom prst="rect">
            <a:avLst/>
          </a:prstGeom>
          <a:noFill/>
        </p:spPr>
        <p:txBody>
          <a:bodyPr wrap="square" rtlCol="0">
            <a:spAutoFit/>
          </a:bodyPr>
          <a:lstStyle/>
          <a:p>
            <a:r>
              <a:rPr lang="en-US" sz="1600" dirty="0"/>
              <a:t>The most accurate way to determine how we will finish out this year is to use actual data to project out the remainder.</a:t>
            </a:r>
          </a:p>
        </p:txBody>
      </p:sp>
      <p:graphicFrame>
        <p:nvGraphicFramePr>
          <p:cNvPr id="17" name="Table 16"/>
          <p:cNvGraphicFramePr>
            <a:graphicFrameLocks noGrp="1"/>
          </p:cNvGraphicFramePr>
          <p:nvPr/>
        </p:nvGraphicFramePr>
        <p:xfrm>
          <a:off x="6781800" y="5674814"/>
          <a:ext cx="4572000" cy="370840"/>
        </p:xfrm>
        <a:graphic>
          <a:graphicData uri="http://schemas.openxmlformats.org/drawingml/2006/table">
            <a:tbl>
              <a:tblPr firstRow="1" bandRow="1">
                <a:tableStyleId>{21E4AEA4-8DFA-4A89-87EB-49C32662AFE0}</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tc>
                <a:tc>
                  <a:txBody>
                    <a:bodyPr/>
                    <a:lstStyle/>
                    <a:p>
                      <a:pPr algn="ctr"/>
                      <a:r>
                        <a:rPr lang="en-US" sz="1050" dirty="0"/>
                        <a:t>8</a:t>
                      </a:r>
                    </a:p>
                  </a:txBody>
                  <a:tcPr anchor="ctr"/>
                </a:tc>
                <a:tc>
                  <a:txBody>
                    <a:bodyPr/>
                    <a:lstStyle/>
                    <a:p>
                      <a:pPr algn="ctr"/>
                      <a:r>
                        <a:rPr lang="en-US" sz="1050" dirty="0"/>
                        <a:t>9</a:t>
                      </a:r>
                    </a:p>
                  </a:txBody>
                  <a:tcPr anchor="ctr"/>
                </a:tc>
                <a:tc>
                  <a:txBody>
                    <a:bodyPr/>
                    <a:lstStyle/>
                    <a:p>
                      <a:pPr algn="ctr"/>
                      <a:r>
                        <a:rPr lang="en-US" sz="1050" dirty="0"/>
                        <a:t>10</a:t>
                      </a:r>
                    </a:p>
                  </a:txBody>
                  <a:tcPr anchor="ctr"/>
                </a:tc>
                <a:tc>
                  <a:txBody>
                    <a:bodyPr/>
                    <a:lstStyle/>
                    <a:p>
                      <a:pPr algn="ctr"/>
                      <a:r>
                        <a:rPr lang="en-US" sz="1050" dirty="0"/>
                        <a:t>11</a:t>
                      </a:r>
                    </a:p>
                  </a:txBody>
                  <a:tcPr anchor="ctr"/>
                </a:tc>
                <a:tc>
                  <a:txBody>
                    <a:bodyPr/>
                    <a:lstStyle/>
                    <a:p>
                      <a:pPr algn="ctr"/>
                      <a:r>
                        <a:rPr lang="en-US" sz="1050" dirty="0"/>
                        <a:t>12</a:t>
                      </a:r>
                    </a:p>
                  </a:txBody>
                  <a:tcPr anchor="ctr"/>
                </a:tc>
                <a:extLst>
                  <a:ext uri="{0D108BD9-81ED-4DB2-BD59-A6C34878D82A}">
                    <a16:rowId xmlns:a16="http://schemas.microsoft.com/office/drawing/2014/main" val="3859302317"/>
                  </a:ext>
                </a:extLst>
              </a:tr>
            </a:tbl>
          </a:graphicData>
        </a:graphic>
      </p:graphicFrame>
      <p:sp>
        <p:nvSpPr>
          <p:cNvPr id="20" name="Rectangle 19"/>
          <p:cNvSpPr/>
          <p:nvPr/>
        </p:nvSpPr>
        <p:spPr>
          <a:xfrm>
            <a:off x="904875" y="2979181"/>
            <a:ext cx="2085559" cy="3982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Actuals</a:t>
            </a:r>
          </a:p>
        </p:txBody>
      </p:sp>
      <p:sp>
        <p:nvSpPr>
          <p:cNvPr id="21" name="Rectangle 20"/>
          <p:cNvSpPr/>
          <p:nvPr/>
        </p:nvSpPr>
        <p:spPr>
          <a:xfrm>
            <a:off x="3209925" y="2979181"/>
            <a:ext cx="2100469" cy="398286"/>
          </a:xfrm>
          <a:prstGeom prst="rect">
            <a:avLst/>
          </a:prstGeom>
          <a:solidFill>
            <a:schemeClr val="accent1">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Projection</a:t>
            </a:r>
          </a:p>
        </p:txBody>
      </p:sp>
      <p:sp>
        <p:nvSpPr>
          <p:cNvPr id="22" name="Rectangle 21"/>
          <p:cNvSpPr/>
          <p:nvPr/>
        </p:nvSpPr>
        <p:spPr>
          <a:xfrm>
            <a:off x="6781800" y="5092583"/>
            <a:ext cx="4571999" cy="398286"/>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Budget</a:t>
            </a:r>
          </a:p>
        </p:txBody>
      </p:sp>
      <p:cxnSp>
        <p:nvCxnSpPr>
          <p:cNvPr id="45" name="Straight Arrow Connector 44"/>
          <p:cNvCxnSpPr/>
          <p:nvPr/>
        </p:nvCxnSpPr>
        <p:spPr>
          <a:xfrm>
            <a:off x="5529885" y="3712924"/>
            <a:ext cx="1099515" cy="157880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5-Point Star 22"/>
          <p:cNvSpPr/>
          <p:nvPr/>
        </p:nvSpPr>
        <p:spPr>
          <a:xfrm>
            <a:off x="5772150" y="4183846"/>
            <a:ext cx="647700" cy="636958"/>
          </a:xfrm>
          <a:prstGeom prst="star5">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6" name="TextBox 45"/>
          <p:cNvSpPr txBox="1"/>
          <p:nvPr/>
        </p:nvSpPr>
        <p:spPr>
          <a:xfrm>
            <a:off x="6486939" y="4172298"/>
            <a:ext cx="2095086" cy="646331"/>
          </a:xfrm>
          <a:prstGeom prst="rect">
            <a:avLst/>
          </a:prstGeom>
          <a:noFill/>
        </p:spPr>
        <p:txBody>
          <a:bodyPr wrap="square" rtlCol="0">
            <a:spAutoFit/>
          </a:bodyPr>
          <a:lstStyle/>
          <a:p>
            <a:r>
              <a:rPr lang="en-US" sz="1200" dirty="0"/>
              <a:t>Projected performance for this year often impacts the baseline budget for next year</a:t>
            </a:r>
          </a:p>
        </p:txBody>
      </p:sp>
      <p:graphicFrame>
        <p:nvGraphicFramePr>
          <p:cNvPr id="47" name="Table 46"/>
          <p:cNvGraphicFramePr>
            <a:graphicFrameLocks noGrp="1"/>
          </p:cNvGraphicFramePr>
          <p:nvPr/>
        </p:nvGraphicFramePr>
        <p:xfrm>
          <a:off x="848140" y="3527504"/>
          <a:ext cx="4572000" cy="370840"/>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723715764"/>
                    </a:ext>
                  </a:extLst>
                </a:gridCol>
                <a:gridCol w="381000">
                  <a:extLst>
                    <a:ext uri="{9D8B030D-6E8A-4147-A177-3AD203B41FA5}">
                      <a16:colId xmlns:a16="http://schemas.microsoft.com/office/drawing/2014/main" val="2183775207"/>
                    </a:ext>
                  </a:extLst>
                </a:gridCol>
                <a:gridCol w="381000">
                  <a:extLst>
                    <a:ext uri="{9D8B030D-6E8A-4147-A177-3AD203B41FA5}">
                      <a16:colId xmlns:a16="http://schemas.microsoft.com/office/drawing/2014/main" val="2711901906"/>
                    </a:ext>
                  </a:extLst>
                </a:gridCol>
                <a:gridCol w="381000">
                  <a:extLst>
                    <a:ext uri="{9D8B030D-6E8A-4147-A177-3AD203B41FA5}">
                      <a16:colId xmlns:a16="http://schemas.microsoft.com/office/drawing/2014/main" val="1968043837"/>
                    </a:ext>
                  </a:extLst>
                </a:gridCol>
                <a:gridCol w="381000">
                  <a:extLst>
                    <a:ext uri="{9D8B030D-6E8A-4147-A177-3AD203B41FA5}">
                      <a16:colId xmlns:a16="http://schemas.microsoft.com/office/drawing/2014/main" val="1438703552"/>
                    </a:ext>
                  </a:extLst>
                </a:gridCol>
                <a:gridCol w="381000">
                  <a:extLst>
                    <a:ext uri="{9D8B030D-6E8A-4147-A177-3AD203B41FA5}">
                      <a16:colId xmlns:a16="http://schemas.microsoft.com/office/drawing/2014/main" val="1619174592"/>
                    </a:ext>
                  </a:extLst>
                </a:gridCol>
                <a:gridCol w="381000">
                  <a:extLst>
                    <a:ext uri="{9D8B030D-6E8A-4147-A177-3AD203B41FA5}">
                      <a16:colId xmlns:a16="http://schemas.microsoft.com/office/drawing/2014/main" val="2131553402"/>
                    </a:ext>
                  </a:extLst>
                </a:gridCol>
                <a:gridCol w="381000">
                  <a:extLst>
                    <a:ext uri="{9D8B030D-6E8A-4147-A177-3AD203B41FA5}">
                      <a16:colId xmlns:a16="http://schemas.microsoft.com/office/drawing/2014/main" val="4125752704"/>
                    </a:ext>
                  </a:extLst>
                </a:gridCol>
                <a:gridCol w="381000">
                  <a:extLst>
                    <a:ext uri="{9D8B030D-6E8A-4147-A177-3AD203B41FA5}">
                      <a16:colId xmlns:a16="http://schemas.microsoft.com/office/drawing/2014/main" val="10707290"/>
                    </a:ext>
                  </a:extLst>
                </a:gridCol>
                <a:gridCol w="381000">
                  <a:extLst>
                    <a:ext uri="{9D8B030D-6E8A-4147-A177-3AD203B41FA5}">
                      <a16:colId xmlns:a16="http://schemas.microsoft.com/office/drawing/2014/main" val="421449396"/>
                    </a:ext>
                  </a:extLst>
                </a:gridCol>
                <a:gridCol w="381000">
                  <a:extLst>
                    <a:ext uri="{9D8B030D-6E8A-4147-A177-3AD203B41FA5}">
                      <a16:colId xmlns:a16="http://schemas.microsoft.com/office/drawing/2014/main" val="3977184348"/>
                    </a:ext>
                  </a:extLst>
                </a:gridCol>
                <a:gridCol w="381000">
                  <a:extLst>
                    <a:ext uri="{9D8B030D-6E8A-4147-A177-3AD203B41FA5}">
                      <a16:colId xmlns:a16="http://schemas.microsoft.com/office/drawing/2014/main" val="1764998388"/>
                    </a:ext>
                  </a:extLst>
                </a:gridCol>
              </a:tblGrid>
              <a:tr h="370840">
                <a:tc>
                  <a:txBody>
                    <a:bodyPr/>
                    <a:lstStyle/>
                    <a:p>
                      <a:pPr algn="ctr"/>
                      <a:r>
                        <a:rPr lang="en-US" sz="1050" dirty="0"/>
                        <a:t>1</a:t>
                      </a:r>
                    </a:p>
                  </a:txBody>
                  <a:tcPr anchor="ctr"/>
                </a:tc>
                <a:tc>
                  <a:txBody>
                    <a:bodyPr/>
                    <a:lstStyle/>
                    <a:p>
                      <a:pPr algn="ctr"/>
                      <a:r>
                        <a:rPr lang="en-US" sz="1050" dirty="0"/>
                        <a:t>2</a:t>
                      </a:r>
                    </a:p>
                  </a:txBody>
                  <a:tcPr anchor="ctr"/>
                </a:tc>
                <a:tc>
                  <a:txBody>
                    <a:bodyPr/>
                    <a:lstStyle/>
                    <a:p>
                      <a:pPr algn="ctr"/>
                      <a:r>
                        <a:rPr lang="en-US" sz="1050" dirty="0"/>
                        <a:t>3</a:t>
                      </a:r>
                    </a:p>
                  </a:txBody>
                  <a:tcPr anchor="ctr"/>
                </a:tc>
                <a:tc>
                  <a:txBody>
                    <a:bodyPr/>
                    <a:lstStyle/>
                    <a:p>
                      <a:pPr algn="ctr"/>
                      <a:r>
                        <a:rPr lang="en-US" sz="1050" dirty="0"/>
                        <a:t>4</a:t>
                      </a:r>
                    </a:p>
                  </a:txBody>
                  <a:tcPr anchor="ctr"/>
                </a:tc>
                <a:tc>
                  <a:txBody>
                    <a:bodyPr/>
                    <a:lstStyle/>
                    <a:p>
                      <a:pPr algn="ctr"/>
                      <a:r>
                        <a:rPr lang="en-US" sz="1050" dirty="0"/>
                        <a:t>5</a:t>
                      </a:r>
                    </a:p>
                  </a:txBody>
                  <a:tcPr anchor="ctr"/>
                </a:tc>
                <a:tc>
                  <a:txBody>
                    <a:bodyPr/>
                    <a:lstStyle/>
                    <a:p>
                      <a:pPr algn="ctr"/>
                      <a:r>
                        <a:rPr lang="en-US" sz="1050" dirty="0"/>
                        <a:t>6</a:t>
                      </a:r>
                    </a:p>
                  </a:txBody>
                  <a:tcPr anchor="ctr"/>
                </a:tc>
                <a:tc>
                  <a:txBody>
                    <a:bodyPr/>
                    <a:lstStyle/>
                    <a:p>
                      <a:pPr algn="ctr"/>
                      <a:r>
                        <a:rPr lang="en-US" sz="1050" dirty="0"/>
                        <a:t>7</a:t>
                      </a:r>
                    </a:p>
                  </a:txBody>
                  <a:tcPr anchor="ctr">
                    <a:solidFill>
                      <a:schemeClr val="accent1">
                        <a:lumMod val="40000"/>
                        <a:lumOff val="60000"/>
                      </a:schemeClr>
                    </a:solidFill>
                  </a:tcPr>
                </a:tc>
                <a:tc>
                  <a:txBody>
                    <a:bodyPr/>
                    <a:lstStyle/>
                    <a:p>
                      <a:pPr algn="ctr"/>
                      <a:r>
                        <a:rPr lang="en-US" sz="1050" dirty="0"/>
                        <a:t>8</a:t>
                      </a:r>
                    </a:p>
                  </a:txBody>
                  <a:tcPr anchor="ctr">
                    <a:solidFill>
                      <a:schemeClr val="accent1">
                        <a:lumMod val="40000"/>
                        <a:lumOff val="60000"/>
                      </a:schemeClr>
                    </a:solidFill>
                  </a:tcPr>
                </a:tc>
                <a:tc>
                  <a:txBody>
                    <a:bodyPr/>
                    <a:lstStyle/>
                    <a:p>
                      <a:pPr algn="ctr"/>
                      <a:r>
                        <a:rPr lang="en-US" sz="1050" dirty="0"/>
                        <a:t>9</a:t>
                      </a:r>
                    </a:p>
                  </a:txBody>
                  <a:tcPr anchor="ctr">
                    <a:solidFill>
                      <a:schemeClr val="accent1">
                        <a:lumMod val="40000"/>
                        <a:lumOff val="60000"/>
                      </a:schemeClr>
                    </a:solidFill>
                  </a:tcPr>
                </a:tc>
                <a:tc>
                  <a:txBody>
                    <a:bodyPr/>
                    <a:lstStyle/>
                    <a:p>
                      <a:pPr algn="ctr"/>
                      <a:r>
                        <a:rPr lang="en-US" sz="1050" dirty="0"/>
                        <a:t>10</a:t>
                      </a:r>
                    </a:p>
                  </a:txBody>
                  <a:tcPr anchor="ctr">
                    <a:solidFill>
                      <a:schemeClr val="accent1">
                        <a:lumMod val="40000"/>
                        <a:lumOff val="60000"/>
                      </a:schemeClr>
                    </a:solidFill>
                  </a:tcPr>
                </a:tc>
                <a:tc>
                  <a:txBody>
                    <a:bodyPr/>
                    <a:lstStyle/>
                    <a:p>
                      <a:pPr algn="ctr"/>
                      <a:r>
                        <a:rPr lang="en-US" sz="1050" dirty="0"/>
                        <a:t>11</a:t>
                      </a:r>
                    </a:p>
                  </a:txBody>
                  <a:tcPr anchor="ctr">
                    <a:solidFill>
                      <a:schemeClr val="accent1">
                        <a:lumMod val="40000"/>
                        <a:lumOff val="60000"/>
                      </a:schemeClr>
                    </a:solidFill>
                  </a:tcPr>
                </a:tc>
                <a:tc>
                  <a:txBody>
                    <a:bodyPr/>
                    <a:lstStyle/>
                    <a:p>
                      <a:pPr algn="ctr"/>
                      <a:r>
                        <a:rPr lang="en-US" sz="1050" dirty="0"/>
                        <a:t>12</a:t>
                      </a:r>
                    </a:p>
                  </a:txBody>
                  <a:tcPr anchor="ctr">
                    <a:solidFill>
                      <a:schemeClr val="accent1">
                        <a:lumMod val="40000"/>
                        <a:lumOff val="60000"/>
                      </a:schemeClr>
                    </a:solidFill>
                  </a:tcPr>
                </a:tc>
                <a:extLst>
                  <a:ext uri="{0D108BD9-81ED-4DB2-BD59-A6C34878D82A}">
                    <a16:rowId xmlns:a16="http://schemas.microsoft.com/office/drawing/2014/main" val="3859302317"/>
                  </a:ext>
                </a:extLst>
              </a:tr>
            </a:tbl>
          </a:graphicData>
        </a:graphic>
      </p:graphicFrame>
    </p:spTree>
    <p:extLst>
      <p:ext uri="{BB962C8B-B14F-4D97-AF65-F5344CB8AC3E}">
        <p14:creationId xmlns:p14="http://schemas.microsoft.com/office/powerpoint/2010/main" val="3699300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18612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39"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graphicFrame>
        <p:nvGraphicFramePr>
          <p:cNvPr id="6" name="Content Placeholder 5">
            <a:extLst>
              <a:ext uri="{FF2B5EF4-FFF2-40B4-BE49-F238E27FC236}">
                <a16:creationId xmlns:a16="http://schemas.microsoft.com/office/drawing/2014/main" id="{AC3C7BFD-875D-41C7-9BCA-9E84BA3AF101}"/>
              </a:ext>
            </a:extLst>
          </p:cNvPr>
          <p:cNvGraphicFramePr>
            <a:graphicFrameLocks noGrp="1"/>
          </p:cNvGraphicFramePr>
          <p:nvPr>
            <p:ph sz="quarter" idx="10"/>
            <p:extLst>
              <p:ext uri="{D42A27DB-BD31-4B8C-83A1-F6EECF244321}">
                <p14:modId xmlns:p14="http://schemas.microsoft.com/office/powerpoint/2010/main" val="3742162510"/>
              </p:ext>
            </p:extLst>
          </p:nvPr>
        </p:nvGraphicFramePr>
        <p:xfrm>
          <a:off x="304800" y="1546697"/>
          <a:ext cx="11582400" cy="44260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r>
              <a:rPr lang="en-US" dirty="0"/>
              <a:t>Fixed Staffing, cont.</a:t>
            </a:r>
          </a:p>
        </p:txBody>
      </p:sp>
    </p:spTree>
    <p:extLst>
      <p:ext uri="{BB962C8B-B14F-4D97-AF65-F5344CB8AC3E}">
        <p14:creationId xmlns:p14="http://schemas.microsoft.com/office/powerpoint/2010/main" val="296041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924731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674"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582400" cy="1617044"/>
          </a:xfrm>
        </p:spPr>
        <p:txBody>
          <a:bodyPr>
            <a:normAutofit fontScale="77500" lnSpcReduction="20000"/>
          </a:bodyPr>
          <a:lstStyle/>
          <a:p>
            <a:pPr marL="457200" indent="-457200">
              <a:buFont typeface="+mj-lt"/>
              <a:buAutoNum type="arabicPeriod"/>
            </a:pPr>
            <a:r>
              <a:rPr lang="en-US" dirty="0"/>
              <a:t>Navigate to the job code where you want to apply an overall increase/decrease in salary. Expand the job code.</a:t>
            </a:r>
          </a:p>
          <a:p>
            <a:pPr marL="457200" indent="-457200">
              <a:buFont typeface="+mj-lt"/>
              <a:buAutoNum type="arabicPeriod"/>
            </a:pPr>
            <a:r>
              <a:rPr lang="en-US" dirty="0"/>
              <a:t>Enter the overall increase/decrease amount for this job code in the “Projected 2020 Dollar Adj.” column.</a:t>
            </a:r>
          </a:p>
          <a:p>
            <a:pPr marL="457200" indent="-457200">
              <a:buFont typeface="+mj-lt"/>
              <a:buAutoNum type="arabicPeriod"/>
            </a:pPr>
            <a:r>
              <a:rPr lang="en-US" dirty="0"/>
              <a:t>Enter the overall increase/decrease amount for this job code in the “Budget 2021 Dollar Adj.” column. </a:t>
            </a:r>
          </a:p>
        </p:txBody>
      </p:sp>
      <p:sp>
        <p:nvSpPr>
          <p:cNvPr id="3" name="Title 2"/>
          <p:cNvSpPr>
            <a:spLocks noGrp="1"/>
          </p:cNvSpPr>
          <p:nvPr>
            <p:ph type="title"/>
          </p:nvPr>
        </p:nvSpPr>
        <p:spPr/>
        <p:txBody>
          <a:bodyPr/>
          <a:lstStyle/>
          <a:p>
            <a:r>
              <a:rPr lang="en-US" dirty="0"/>
              <a:t>Wages &gt; Salaries By Pay Type</a:t>
            </a:r>
          </a:p>
        </p:txBody>
      </p:sp>
      <p:grpSp>
        <p:nvGrpSpPr>
          <p:cNvPr id="7" name="Group 6">
            <a:extLst>
              <a:ext uri="{FF2B5EF4-FFF2-40B4-BE49-F238E27FC236}">
                <a16:creationId xmlns:a16="http://schemas.microsoft.com/office/drawing/2014/main" id="{6D9B5F27-0A41-4F38-B5B1-2C8FDCB806F3}"/>
              </a:ext>
            </a:extLst>
          </p:cNvPr>
          <p:cNvGrpSpPr/>
          <p:nvPr/>
        </p:nvGrpSpPr>
        <p:grpSpPr>
          <a:xfrm>
            <a:off x="501216" y="2821321"/>
            <a:ext cx="11189568" cy="3524638"/>
            <a:chOff x="501216" y="2821321"/>
            <a:chExt cx="11189568" cy="3524638"/>
          </a:xfrm>
        </p:grpSpPr>
        <p:pic>
          <p:nvPicPr>
            <p:cNvPr id="22597" name="Picture 69" descr="C:\Users\lsolana\AppData\Local\Temp\SNAGHTML2450271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216" y="2821321"/>
              <a:ext cx="11189568" cy="3524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050EC38-999D-45A3-B4D0-034F104C10A6}"/>
                </a:ext>
              </a:extLst>
            </p:cNvPr>
            <p:cNvPicPr>
              <a:picLocks noChangeAspect="1"/>
            </p:cNvPicPr>
            <p:nvPr/>
          </p:nvPicPr>
          <p:blipFill>
            <a:blip r:embed="rId9"/>
            <a:stretch>
              <a:fillRect/>
            </a:stretch>
          </p:blipFill>
          <p:spPr>
            <a:xfrm>
              <a:off x="4199417" y="3781103"/>
              <a:ext cx="7376498" cy="333740"/>
            </a:xfrm>
            <a:prstGeom prst="rect">
              <a:avLst/>
            </a:prstGeom>
          </p:spPr>
        </p:pic>
      </p:grpSp>
    </p:spTree>
    <p:extLst>
      <p:ext uri="{BB962C8B-B14F-4D97-AF65-F5344CB8AC3E}">
        <p14:creationId xmlns:p14="http://schemas.microsoft.com/office/powerpoint/2010/main" val="1750186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4197757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80"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799" y="1280160"/>
            <a:ext cx="11280843" cy="5029200"/>
          </a:xfrm>
        </p:spPr>
        <p:txBody>
          <a:bodyPr>
            <a:normAutofit/>
          </a:bodyPr>
          <a:lstStyle/>
          <a:p>
            <a:r>
              <a:rPr lang="en-US" sz="2000" dirty="0"/>
              <a:t>For Faculty from FRB you will </a:t>
            </a:r>
            <a:r>
              <a:rPr lang="en-US" sz="2000" b="1" dirty="0"/>
              <a:t>NOT</a:t>
            </a:r>
            <a:r>
              <a:rPr lang="en-US" sz="2000" dirty="0"/>
              <a:t> input any additional amounts directly in Strata.  </a:t>
            </a:r>
            <a:r>
              <a:rPr lang="en-US" sz="2000" b="1" dirty="0"/>
              <a:t>The only exception</a:t>
            </a:r>
            <a:r>
              <a:rPr lang="en-US" sz="2000" dirty="0"/>
              <a:t> to this is for Extra Clinical Care agreements (ECC) associated with account code 511330.  </a:t>
            </a:r>
          </a:p>
          <a:p>
            <a:r>
              <a:rPr lang="en-US" sz="2000" dirty="0"/>
              <a:t>To enter these amounts, navigate to</a:t>
            </a:r>
            <a:r>
              <a:rPr lang="en-US" sz="2000" i="1" dirty="0"/>
              <a:t> </a:t>
            </a:r>
            <a:r>
              <a:rPr lang="en-US" sz="2000" b="1" i="1" dirty="0"/>
              <a:t>Wages &gt; Salaries by Pay Type &gt; appropriate job code &gt; Dollars – Only &gt; Bonus</a:t>
            </a:r>
            <a:r>
              <a:rPr lang="en-US" sz="2000" i="1" dirty="0"/>
              <a:t>. </a:t>
            </a:r>
            <a:r>
              <a:rPr lang="en-US" sz="2000" dirty="0"/>
              <a:t>Enter an amount in “</a:t>
            </a:r>
            <a:r>
              <a:rPr lang="en-US" sz="2000" i="1" dirty="0"/>
              <a:t>Projected 2020 Dollar Adj</a:t>
            </a:r>
            <a:r>
              <a:rPr lang="en-US" sz="2000" dirty="0"/>
              <a:t>” or “</a:t>
            </a:r>
            <a:r>
              <a:rPr lang="en-US" sz="2000" i="1" dirty="0"/>
              <a:t>Budget 2021 Dollar Adj</a:t>
            </a:r>
            <a:r>
              <a:rPr lang="en-US" sz="2000" dirty="0"/>
              <a:t>.” if applicable.</a:t>
            </a:r>
          </a:p>
        </p:txBody>
      </p:sp>
      <p:sp>
        <p:nvSpPr>
          <p:cNvPr id="3" name="Title 2"/>
          <p:cNvSpPr>
            <a:spLocks noGrp="1"/>
          </p:cNvSpPr>
          <p:nvPr>
            <p:ph type="title"/>
          </p:nvPr>
        </p:nvSpPr>
        <p:spPr/>
        <p:txBody>
          <a:bodyPr/>
          <a:lstStyle/>
          <a:p>
            <a:r>
              <a:rPr lang="en-US" dirty="0"/>
              <a:t>Wages &gt; Salaries By Pay Type, cont.</a:t>
            </a:r>
          </a:p>
        </p:txBody>
      </p:sp>
      <p:pic>
        <p:nvPicPr>
          <p:cNvPr id="37967" name="Picture 79">
            <a:extLst>
              <a:ext uri="{FF2B5EF4-FFF2-40B4-BE49-F238E27FC236}">
                <a16:creationId xmlns:a16="http://schemas.microsoft.com/office/drawing/2014/main" id="{E769A4AA-9A9C-4E36-A643-461F0CE06E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5698" y="3088532"/>
            <a:ext cx="9860604" cy="329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78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9"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a:xfrm>
            <a:off x="304800" y="1280160"/>
            <a:ext cx="11767226" cy="5029200"/>
          </a:xfrm>
        </p:spPr>
        <p:txBody>
          <a:bodyPr>
            <a:normAutofit/>
          </a:bodyPr>
          <a:lstStyle/>
          <a:p>
            <a:pPr marL="457200" indent="-457200">
              <a:buFont typeface="+mj-lt"/>
              <a:buAutoNum type="arabicPeriod"/>
            </a:pPr>
            <a:r>
              <a:rPr lang="en-US" sz="2000" dirty="0"/>
              <a:t>“Dollars-Only &gt; MD Incentive” is where the clinical incentives will populate from FRB. </a:t>
            </a:r>
          </a:p>
          <a:p>
            <a:pPr marL="457200" indent="-457200">
              <a:buFont typeface="+mj-lt"/>
              <a:buAutoNum type="arabicPeriod"/>
            </a:pPr>
            <a:r>
              <a:rPr lang="en-US" sz="2000" dirty="0"/>
              <a:t>“Dollars-Only &gt; Dollars Only – Staffing” is where the Medical Insurance Reimbursements (MPR’s) will populate.  Adjust as necessary.</a:t>
            </a:r>
          </a:p>
        </p:txBody>
      </p:sp>
      <p:sp>
        <p:nvSpPr>
          <p:cNvPr id="3" name="Title 2"/>
          <p:cNvSpPr>
            <a:spLocks noGrp="1"/>
          </p:cNvSpPr>
          <p:nvPr>
            <p:ph type="title"/>
          </p:nvPr>
        </p:nvSpPr>
        <p:spPr/>
        <p:txBody>
          <a:bodyPr/>
          <a:lstStyle/>
          <a:p>
            <a:r>
              <a:rPr lang="en-US" dirty="0"/>
              <a:t>Wages &gt; Salaries By Pay Type, cont.</a:t>
            </a:r>
          </a:p>
        </p:txBody>
      </p:sp>
      <p:pic>
        <p:nvPicPr>
          <p:cNvPr id="49157" name="Picture 5">
            <a:extLst>
              <a:ext uri="{FF2B5EF4-FFF2-40B4-BE49-F238E27FC236}">
                <a16:creationId xmlns:a16="http://schemas.microsoft.com/office/drawing/2014/main" id="{7A9949A3-5E50-490E-94BE-1157C2A59A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386" y="2444371"/>
            <a:ext cx="11767227" cy="405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40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009161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93"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a:t>There could be difference in the amounts depending on which salary summary you are reviewing.  This is due to where the data comes from. </a:t>
            </a:r>
          </a:p>
          <a:p>
            <a:pPr lvl="1"/>
            <a:r>
              <a:rPr lang="en-US" dirty="0"/>
              <a:t>The</a:t>
            </a:r>
            <a:r>
              <a:rPr lang="en-US" i="1" dirty="0"/>
              <a:t> “Summary by Pay Code Group” </a:t>
            </a:r>
            <a:r>
              <a:rPr lang="en-US" dirty="0"/>
              <a:t>tab</a:t>
            </a:r>
            <a:r>
              <a:rPr lang="en-US" i="1" dirty="0"/>
              <a:t> </a:t>
            </a:r>
            <a:r>
              <a:rPr lang="en-US" dirty="0"/>
              <a:t>is an accrual view for bi-weekly employees and does not include PAATs</a:t>
            </a:r>
          </a:p>
          <a:p>
            <a:pPr lvl="1"/>
            <a:r>
              <a:rPr lang="en-US" dirty="0"/>
              <a:t>The “</a:t>
            </a:r>
            <a:r>
              <a:rPr lang="en-US" i="1" dirty="0"/>
              <a:t>Summary by GL Account</a:t>
            </a:r>
            <a:r>
              <a:rPr lang="en-US" dirty="0"/>
              <a:t>” is a financial view and will tie to your Income Statement reports</a:t>
            </a:r>
          </a:p>
        </p:txBody>
      </p:sp>
      <p:sp>
        <p:nvSpPr>
          <p:cNvPr id="3" name="Title 2"/>
          <p:cNvSpPr>
            <a:spLocks noGrp="1"/>
          </p:cNvSpPr>
          <p:nvPr>
            <p:ph type="title"/>
          </p:nvPr>
        </p:nvSpPr>
        <p:spPr/>
        <p:txBody>
          <a:bodyPr/>
          <a:lstStyle/>
          <a:p>
            <a:r>
              <a:rPr lang="en-US" dirty="0"/>
              <a:t>Salaries Summary</a:t>
            </a:r>
          </a:p>
        </p:txBody>
      </p:sp>
    </p:spTree>
    <p:extLst>
      <p:ext uri="{BB962C8B-B14F-4D97-AF65-F5344CB8AC3E}">
        <p14:creationId xmlns:p14="http://schemas.microsoft.com/office/powerpoint/2010/main" val="25193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65525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18"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pPr marL="0" indent="0">
              <a:buNone/>
            </a:pPr>
            <a:r>
              <a:rPr lang="en-US" dirty="0"/>
              <a:t>To update the benefits, navigate to the “</a:t>
            </a:r>
            <a:r>
              <a:rPr lang="en-US" i="1" dirty="0"/>
              <a:t>Benefits”</a:t>
            </a:r>
            <a:r>
              <a:rPr lang="en-US" dirty="0"/>
              <a:t> section of the workbook, and increase/decrease the benefits as necessary in </a:t>
            </a:r>
            <a:r>
              <a:rPr lang="en-US" i="1" dirty="0"/>
              <a:t>“Projected 2020 Adj”</a:t>
            </a:r>
            <a:r>
              <a:rPr lang="en-US" dirty="0"/>
              <a:t> or </a:t>
            </a:r>
            <a:r>
              <a:rPr lang="en-US" i="1" dirty="0"/>
              <a:t>“Budget 2021 Adj.”</a:t>
            </a:r>
            <a:r>
              <a:rPr lang="en-US" dirty="0"/>
              <a:t>. </a:t>
            </a:r>
          </a:p>
          <a:p>
            <a:endParaRPr lang="en-US" dirty="0"/>
          </a:p>
        </p:txBody>
      </p:sp>
      <p:sp>
        <p:nvSpPr>
          <p:cNvPr id="3" name="Title 2"/>
          <p:cNvSpPr>
            <a:spLocks noGrp="1"/>
          </p:cNvSpPr>
          <p:nvPr>
            <p:ph type="title"/>
          </p:nvPr>
        </p:nvSpPr>
        <p:spPr/>
        <p:txBody>
          <a:bodyPr/>
          <a:lstStyle/>
          <a:p>
            <a:r>
              <a:rPr lang="en-US" dirty="0"/>
              <a:t>Benefits </a:t>
            </a:r>
          </a:p>
        </p:txBody>
      </p:sp>
      <p:pic>
        <p:nvPicPr>
          <p:cNvPr id="14" name="Picture 13"/>
          <p:cNvPicPr>
            <a:picLocks noChangeAspect="1"/>
          </p:cNvPicPr>
          <p:nvPr/>
        </p:nvPicPr>
        <p:blipFill>
          <a:blip r:embed="rId8"/>
          <a:stretch>
            <a:fillRect/>
          </a:stretch>
        </p:blipFill>
        <p:spPr>
          <a:xfrm>
            <a:off x="477708" y="2769639"/>
            <a:ext cx="11409492" cy="3136769"/>
          </a:xfrm>
          <a:prstGeom prst="rect">
            <a:avLst/>
          </a:prstGeom>
        </p:spPr>
      </p:pic>
      <p:pic>
        <p:nvPicPr>
          <p:cNvPr id="6" name="Picture 5">
            <a:extLst>
              <a:ext uri="{FF2B5EF4-FFF2-40B4-BE49-F238E27FC236}">
                <a16:creationId xmlns:a16="http://schemas.microsoft.com/office/drawing/2014/main" id="{C4FE6A29-949F-49FC-895D-2C56A18E36E2}"/>
              </a:ext>
            </a:extLst>
          </p:cNvPr>
          <p:cNvPicPr>
            <a:picLocks noChangeAspect="1"/>
          </p:cNvPicPr>
          <p:nvPr/>
        </p:nvPicPr>
        <p:blipFill>
          <a:blip r:embed="rId9"/>
          <a:stretch>
            <a:fillRect/>
          </a:stretch>
        </p:blipFill>
        <p:spPr>
          <a:xfrm>
            <a:off x="4853543" y="3364830"/>
            <a:ext cx="6955835" cy="238571"/>
          </a:xfrm>
          <a:prstGeom prst="rect">
            <a:avLst/>
          </a:prstGeom>
        </p:spPr>
      </p:pic>
    </p:spTree>
    <p:extLst>
      <p:ext uri="{BB962C8B-B14F-4D97-AF65-F5344CB8AC3E}">
        <p14:creationId xmlns:p14="http://schemas.microsoft.com/office/powerpoint/2010/main" val="50225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812370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94" name="think-cell Slide" r:id="rId6" imgW="395" imgH="392" progId="TCLayout.ActiveDocument.1">
                  <p:embed/>
                </p:oleObj>
              </mc:Choice>
              <mc:Fallback>
                <p:oleObj name="think-cell Slide" r:id="rId6" imgW="395" imgH="392" progId="TCLayout.ActiveDocument.1">
                  <p:embed/>
                  <p:pic>
                    <p:nvPicPr>
                      <p:cNvPr id="5" name="Objec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Content Placeholder 1"/>
          <p:cNvSpPr>
            <a:spLocks noGrp="1"/>
          </p:cNvSpPr>
          <p:nvPr>
            <p:ph sz="quarter" idx="10"/>
          </p:nvPr>
        </p:nvSpPr>
        <p:spPr/>
        <p:txBody>
          <a:bodyPr/>
          <a:lstStyle/>
          <a:p>
            <a:r>
              <a:rPr lang="en-US" dirty="0"/>
              <a:t>Benefits will update based on the FTE and salary amount changes, but there could be additional input required</a:t>
            </a:r>
          </a:p>
          <a:p>
            <a:pPr lvl="1"/>
            <a:r>
              <a:rPr lang="en-US" dirty="0"/>
              <a:t>I.E. if you notice there are negative benefits due to PAAT actions, or FP benefits applied where there are no Faculty in an entity, etc.</a:t>
            </a:r>
          </a:p>
          <a:p>
            <a:r>
              <a:rPr lang="en-US" dirty="0"/>
              <a:t>Calculates a monthly percentage for each benefit account (rolling 12)</a:t>
            </a:r>
          </a:p>
          <a:p>
            <a:r>
              <a:rPr lang="en-US" dirty="0"/>
              <a:t>Formula: </a:t>
            </a:r>
          </a:p>
          <a:p>
            <a:endParaRPr lang="en-US" dirty="0"/>
          </a:p>
        </p:txBody>
      </p:sp>
      <p:sp>
        <p:nvSpPr>
          <p:cNvPr id="3" name="Title 2"/>
          <p:cNvSpPr>
            <a:spLocks noGrp="1"/>
          </p:cNvSpPr>
          <p:nvPr>
            <p:ph type="title"/>
          </p:nvPr>
        </p:nvSpPr>
        <p:spPr/>
        <p:txBody>
          <a:bodyPr/>
          <a:lstStyle/>
          <a:p>
            <a:r>
              <a:rPr lang="en-US" dirty="0"/>
              <a:t>Benefits, cont. </a:t>
            </a:r>
          </a:p>
        </p:txBody>
      </p:sp>
      <p:grpSp>
        <p:nvGrpSpPr>
          <p:cNvPr id="11" name="Group 10"/>
          <p:cNvGrpSpPr/>
          <p:nvPr/>
        </p:nvGrpSpPr>
        <p:grpSpPr>
          <a:xfrm>
            <a:off x="1053356" y="3806435"/>
            <a:ext cx="9659471" cy="1812943"/>
            <a:chOff x="533400" y="2623103"/>
            <a:chExt cx="9659471" cy="1812943"/>
          </a:xfrm>
        </p:grpSpPr>
        <p:graphicFrame>
          <p:nvGraphicFramePr>
            <p:cNvPr id="8" name="Diagram 7"/>
            <p:cNvGraphicFramePr/>
            <p:nvPr>
              <p:extLst>
                <p:ext uri="{D42A27DB-BD31-4B8C-83A1-F6EECF244321}">
                  <p14:modId xmlns:p14="http://schemas.microsoft.com/office/powerpoint/2010/main" val="3273378544"/>
                </p:ext>
              </p:extLst>
            </p:nvPr>
          </p:nvGraphicFramePr>
          <p:xfrm>
            <a:off x="533400" y="2623103"/>
            <a:ext cx="9659471" cy="18129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Multiply 8"/>
            <p:cNvSpPr/>
            <p:nvPr/>
          </p:nvSpPr>
          <p:spPr bwMode="auto">
            <a:xfrm>
              <a:off x="3522296" y="3286278"/>
              <a:ext cx="349682" cy="486592"/>
            </a:xfrm>
            <a:prstGeom prst="mathMultiply">
              <a:avLst/>
            </a:prstGeom>
            <a:solidFill>
              <a:schemeClr val="accent1">
                <a:lumMod val="60000"/>
                <a:lumOff val="40000"/>
              </a:schemeClr>
            </a:solidFill>
            <a:ln w="9525" cap="flat" cmpd="sng" algn="ctr">
              <a:solidFill>
                <a:schemeClr val="bg2"/>
              </a:solidFill>
              <a:prstDash val="solid"/>
              <a:round/>
              <a:headEnd type="none" w="med" len="med"/>
              <a:tailEnd type="none" w="med" len="med"/>
            </a:ln>
            <a:effectLst/>
          </p:spPr>
          <p:txBody>
            <a:bodyPr vert="horz" wrap="none" lIns="91440" tIns="91440" rIns="91440" bIns="9144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cs typeface="Arial" charset="0"/>
              </a:endParaRPr>
            </a:p>
          </p:txBody>
        </p:sp>
        <p:sp>
          <p:nvSpPr>
            <p:cNvPr id="10" name="TextBox 9"/>
            <p:cNvSpPr txBox="1"/>
            <p:nvPr/>
          </p:nvSpPr>
          <p:spPr>
            <a:xfrm>
              <a:off x="6780998" y="3286278"/>
              <a:ext cx="426627" cy="646331"/>
            </a:xfrm>
            <a:prstGeom prst="rect">
              <a:avLst/>
            </a:prstGeom>
            <a:noFill/>
          </p:spPr>
          <p:txBody>
            <a:bodyPr wrap="square" rtlCol="0">
              <a:spAutoFit/>
            </a:bodyPr>
            <a:lstStyle/>
            <a:p>
              <a:r>
                <a:rPr lang="en-US" sz="3600" b="1" dirty="0">
                  <a:solidFill>
                    <a:schemeClr val="accent5"/>
                  </a:solidFill>
                </a:rPr>
                <a:t>=</a:t>
              </a:r>
            </a:p>
          </p:txBody>
        </p:sp>
      </p:grpSp>
    </p:spTree>
    <p:extLst>
      <p:ext uri="{BB962C8B-B14F-4D97-AF65-F5344CB8AC3E}">
        <p14:creationId xmlns:p14="http://schemas.microsoft.com/office/powerpoint/2010/main" val="2386434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821373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21" name="think-cell Slide" r:id="rId6" imgW="395" imgH="392" progId="TCLayout.ActiveDocument.1">
                  <p:embed/>
                </p:oleObj>
              </mc:Choice>
              <mc:Fallback>
                <p:oleObj name="think-cell Slide" r:id="rId6" imgW="395" imgH="392" progId="TCLayout.ActiveDocument.1">
                  <p:embed/>
                  <p:pic>
                    <p:nvPicPr>
                      <p:cNvPr id="6" name="Object 5"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5" name="Content Placeholder 4"/>
          <p:cNvSpPr>
            <a:spLocks noGrp="1"/>
          </p:cNvSpPr>
          <p:nvPr>
            <p:ph sz="quarter" idx="10"/>
          </p:nvPr>
        </p:nvSpPr>
        <p:spPr>
          <a:xfrm>
            <a:off x="304800" y="1280160"/>
            <a:ext cx="11441084" cy="1471353"/>
          </a:xfrm>
        </p:spPr>
        <p:txBody>
          <a:bodyPr>
            <a:normAutofit/>
          </a:bodyPr>
          <a:lstStyle/>
          <a:p>
            <a:pPr marL="457200" indent="-457200">
              <a:buFont typeface="+mj-lt"/>
              <a:buAutoNum type="arabicPeriod"/>
            </a:pPr>
            <a:r>
              <a:rPr lang="en-US" sz="1600" dirty="0"/>
              <a:t>Add/decrease the amount in each account code line by entering the amount in the “Projected 2020 Adj.” column.</a:t>
            </a:r>
          </a:p>
          <a:p>
            <a:pPr marL="457200" indent="-457200">
              <a:buFont typeface="+mj-lt"/>
              <a:buAutoNum type="arabicPeriod"/>
            </a:pPr>
            <a:r>
              <a:rPr lang="en-US" sz="1600" dirty="0"/>
              <a:t>If further updates need to be made to the “Budget 2021” column, make these adjustments in the “Budget 2021 Adj.” column following the same process as above.</a:t>
            </a:r>
          </a:p>
          <a:p>
            <a:pPr marL="457200" indent="-457200">
              <a:buFont typeface="+mj-lt"/>
              <a:buAutoNum type="arabicPeriod"/>
            </a:pPr>
            <a:r>
              <a:rPr lang="en-US" sz="1600" b="1" dirty="0"/>
              <a:t>To note</a:t>
            </a:r>
            <a:r>
              <a:rPr lang="en-US" sz="1600" dirty="0"/>
              <a:t>: you will need to enter the opposite sign for account codes with “INVERSE” in the description </a:t>
            </a:r>
          </a:p>
          <a:p>
            <a:pPr marL="457200" indent="-457200">
              <a:buFont typeface="+mj-lt"/>
              <a:buAutoNum type="arabicPeriod"/>
            </a:pPr>
            <a:endParaRPr lang="en-US" sz="1600" dirty="0"/>
          </a:p>
        </p:txBody>
      </p:sp>
      <p:sp>
        <p:nvSpPr>
          <p:cNvPr id="4" name="Title 3"/>
          <p:cNvSpPr>
            <a:spLocks noGrp="1"/>
          </p:cNvSpPr>
          <p:nvPr>
            <p:ph type="title"/>
          </p:nvPr>
        </p:nvSpPr>
        <p:spPr/>
        <p:txBody>
          <a:bodyPr/>
          <a:lstStyle/>
          <a:p>
            <a:r>
              <a:rPr lang="en-US" dirty="0"/>
              <a:t>Non-Staffing Expense</a:t>
            </a:r>
            <a:endParaRPr lang="en-US" dirty="0">
              <a:solidFill>
                <a:srgbClr val="FF0000"/>
              </a:solidFill>
            </a:endParaRPr>
          </a:p>
        </p:txBody>
      </p:sp>
      <p:pic>
        <p:nvPicPr>
          <p:cNvPr id="40007" name="Picture 71">
            <a:extLst>
              <a:ext uri="{FF2B5EF4-FFF2-40B4-BE49-F238E27FC236}">
                <a16:creationId xmlns:a16="http://schemas.microsoft.com/office/drawing/2014/main" id="{A7C80BD4-DD73-405D-8207-07C379B8A2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399" y="2751513"/>
            <a:ext cx="11887201" cy="350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184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489258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63"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Reviewing the UNCFP and SOM Income Statement Reports &amp; Other Reports</a:t>
            </a:r>
          </a:p>
        </p:txBody>
      </p:sp>
    </p:spTree>
    <p:extLst>
      <p:ext uri="{BB962C8B-B14F-4D97-AF65-F5344CB8AC3E}">
        <p14:creationId xmlns:p14="http://schemas.microsoft.com/office/powerpoint/2010/main" val="1661346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228274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07"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UNCFP &amp; SOM Income Statement Overview </a:t>
            </a:r>
          </a:p>
        </p:txBody>
      </p:sp>
      <p:sp>
        <p:nvSpPr>
          <p:cNvPr id="6" name="TextBox 5"/>
          <p:cNvSpPr txBox="1"/>
          <p:nvPr/>
        </p:nvSpPr>
        <p:spPr>
          <a:xfrm>
            <a:off x="304798" y="1279851"/>
            <a:ext cx="11565623" cy="4985980"/>
          </a:xfrm>
          <a:prstGeom prst="rect">
            <a:avLst/>
          </a:prstGeom>
          <a:noFill/>
        </p:spPr>
        <p:txBody>
          <a:bodyPr wrap="square" rtlCol="0">
            <a:spAutoFit/>
          </a:bodyPr>
          <a:lstStyle/>
          <a:p>
            <a:r>
              <a:rPr lang="en-US" sz="2400" dirty="0"/>
              <a:t>There are four Income Statement reports.  Data in these reports will be updated once edits are made to your budget.</a:t>
            </a:r>
          </a:p>
          <a:p>
            <a:endParaRPr lang="en-US" sz="2400" dirty="0"/>
          </a:p>
          <a:p>
            <a:r>
              <a:rPr lang="en-US" sz="2400" b="1" dirty="0"/>
              <a:t>SOM Reports</a:t>
            </a:r>
          </a:p>
          <a:p>
            <a:pPr marL="800100" lvl="1" indent="-342900">
              <a:buAutoNum type="arabicPeriod"/>
            </a:pPr>
            <a:r>
              <a:rPr lang="en-US" sz="2400" b="1" dirty="0"/>
              <a:t>SOM Income Statement</a:t>
            </a:r>
            <a:r>
              <a:rPr lang="en-US" sz="2400" dirty="0"/>
              <a:t>: </a:t>
            </a:r>
            <a:r>
              <a:rPr lang="en-US" sz="2000" dirty="0"/>
              <a:t>mirrors the account rollup in our SAS “</a:t>
            </a:r>
            <a:r>
              <a:rPr lang="en-US" sz="2000" i="1" dirty="0"/>
              <a:t>SOM Budget vs Actuals Report”</a:t>
            </a:r>
          </a:p>
          <a:p>
            <a:pPr marL="800100" lvl="1" indent="-342900">
              <a:buAutoNum type="arabicPeriod"/>
            </a:pPr>
            <a:r>
              <a:rPr lang="en-US" sz="2400" b="1" dirty="0"/>
              <a:t>SOM Income Statement </a:t>
            </a:r>
            <a:r>
              <a:rPr lang="en-US" sz="2000" b="1" dirty="0"/>
              <a:t>– Account Detail</a:t>
            </a:r>
            <a:r>
              <a:rPr lang="en-US" sz="2000" i="1" dirty="0"/>
              <a:t>: </a:t>
            </a:r>
            <a:r>
              <a:rPr lang="en-US" sz="2000" dirty="0"/>
              <a:t>mirrors the account detail in our SAS “</a:t>
            </a:r>
            <a:r>
              <a:rPr lang="en-US" sz="2000" i="1" dirty="0"/>
              <a:t>SOM Budget vs Actuals Report</a:t>
            </a:r>
          </a:p>
          <a:p>
            <a:r>
              <a:rPr lang="en-US" sz="2400" b="1" dirty="0"/>
              <a:t>FP Reports</a:t>
            </a:r>
          </a:p>
          <a:p>
            <a:pPr marL="800100" lvl="1" indent="-342900">
              <a:buFont typeface="+mj-lt"/>
              <a:buAutoNum type="arabicPeriod"/>
            </a:pPr>
            <a:r>
              <a:rPr lang="en-US" sz="2400" b="1" dirty="0"/>
              <a:t>FP Income Statement</a:t>
            </a:r>
            <a:r>
              <a:rPr lang="en-US" sz="2400" dirty="0"/>
              <a:t>: </a:t>
            </a:r>
            <a:r>
              <a:rPr lang="en-US" sz="2000" dirty="0"/>
              <a:t>mirrors the account rollup in our SAS “</a:t>
            </a:r>
            <a:r>
              <a:rPr lang="en-US" sz="2000" i="1" dirty="0"/>
              <a:t>UNCFP Budget vs. Actuals Income Statement”</a:t>
            </a:r>
          </a:p>
          <a:p>
            <a:pPr marL="800100" lvl="1" indent="-342900">
              <a:buFont typeface="+mj-lt"/>
              <a:buAutoNum type="arabicPeriod"/>
            </a:pPr>
            <a:r>
              <a:rPr lang="en-US" sz="2400" b="1" dirty="0"/>
              <a:t>FP Income Statement</a:t>
            </a:r>
            <a:r>
              <a:rPr lang="en-US" sz="2400" dirty="0"/>
              <a:t>: mirrors the account detail in our SAS “</a:t>
            </a:r>
            <a:r>
              <a:rPr lang="en-US" sz="2400" i="1" dirty="0"/>
              <a:t>UNCFP Budget vs. Actuals Income Statement”</a:t>
            </a:r>
          </a:p>
          <a:p>
            <a:pPr marL="800100" lvl="1" indent="-342900">
              <a:buFont typeface="+mj-lt"/>
              <a:buAutoNum type="arabicPeriod"/>
            </a:pPr>
            <a:endParaRPr lang="en-US" i="1" dirty="0"/>
          </a:p>
        </p:txBody>
      </p:sp>
    </p:spTree>
    <p:extLst>
      <p:ext uri="{BB962C8B-B14F-4D97-AF65-F5344CB8AC3E}">
        <p14:creationId xmlns:p14="http://schemas.microsoft.com/office/powerpoint/2010/main" val="4108070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82223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4"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SOM Clinical Department Timeline</a:t>
            </a:r>
          </a:p>
        </p:txBody>
      </p:sp>
      <p:graphicFrame>
        <p:nvGraphicFramePr>
          <p:cNvPr id="4" name="Diagram 3"/>
          <p:cNvGraphicFramePr/>
          <p:nvPr>
            <p:extLst>
              <p:ext uri="{D42A27DB-BD31-4B8C-83A1-F6EECF244321}">
                <p14:modId xmlns:p14="http://schemas.microsoft.com/office/powerpoint/2010/main" val="3943385342"/>
              </p:ext>
            </p:extLst>
          </p:nvPr>
        </p:nvGraphicFramePr>
        <p:xfrm>
          <a:off x="304799" y="1317152"/>
          <a:ext cx="11674680" cy="41369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Oval 4"/>
          <p:cNvSpPr/>
          <p:nvPr/>
        </p:nvSpPr>
        <p:spPr>
          <a:xfrm>
            <a:off x="2208179" y="1403943"/>
            <a:ext cx="2081719" cy="3763478"/>
          </a:xfrm>
          <a:prstGeom prst="ellipse">
            <a:avLst/>
          </a:prstGeom>
          <a:no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503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24"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UNCFP &amp; SOM Income Statement Overview </a:t>
            </a:r>
          </a:p>
        </p:txBody>
      </p:sp>
      <p:sp>
        <p:nvSpPr>
          <p:cNvPr id="10" name="TextBox 9"/>
          <p:cNvSpPr txBox="1"/>
          <p:nvPr/>
        </p:nvSpPr>
        <p:spPr>
          <a:xfrm>
            <a:off x="304799" y="1338324"/>
            <a:ext cx="6411885" cy="4370427"/>
          </a:xfrm>
          <a:prstGeom prst="rect">
            <a:avLst/>
          </a:prstGeom>
          <a:noFill/>
        </p:spPr>
        <p:txBody>
          <a:bodyPr wrap="square" rtlCol="0">
            <a:spAutoFit/>
          </a:bodyPr>
          <a:lstStyle/>
          <a:p>
            <a:r>
              <a:rPr lang="en-US" sz="2000" dirty="0"/>
              <a:t>From the OB home page, click the “Report” tab.  A new window will appear.  Select either the </a:t>
            </a:r>
            <a:r>
              <a:rPr lang="en-US" sz="2000" b="1" dirty="0"/>
              <a:t>“</a:t>
            </a:r>
            <a:r>
              <a:rPr lang="en-US" sz="2000" b="1" i="1" dirty="0"/>
              <a:t>UNCFP Income Statement</a:t>
            </a:r>
            <a:r>
              <a:rPr lang="en-US" sz="2000" b="1" dirty="0"/>
              <a:t>”</a:t>
            </a:r>
            <a:r>
              <a:rPr lang="en-US" sz="2000" dirty="0"/>
              <a:t> or </a:t>
            </a:r>
            <a:r>
              <a:rPr lang="en-US" sz="2000" b="1" dirty="0"/>
              <a:t>“</a:t>
            </a:r>
            <a:r>
              <a:rPr lang="en-US" sz="2000" b="1" i="1" dirty="0"/>
              <a:t>SOM Income Statement</a:t>
            </a:r>
            <a:r>
              <a:rPr lang="en-US" sz="2000" b="1" dirty="0"/>
              <a:t>” </a:t>
            </a:r>
            <a:r>
              <a:rPr lang="en-US" sz="2000" dirty="0"/>
              <a:t>depending on the entity you are viewing.</a:t>
            </a:r>
          </a:p>
          <a:p>
            <a:endParaRPr lang="en-US" sz="2000" dirty="0"/>
          </a:p>
          <a:p>
            <a:r>
              <a:rPr lang="en-US" sz="2000" b="1" dirty="0"/>
              <a:t>Please note</a:t>
            </a:r>
            <a:r>
              <a:rPr lang="en-US" sz="2000" dirty="0"/>
              <a:t>: the report will pull the data for the entity you have selected (i.e. highlighted blue on your OB Home screen).  If you want to see multiple entities at once in the Income Statement reports, select multiple entities before clicking “Report”. </a:t>
            </a:r>
            <a:r>
              <a:rPr lang="en-US" sz="2000" b="1" dirty="0"/>
              <a:t> Be mindful which are UNCFP entities and which are SOM entities.</a:t>
            </a:r>
          </a:p>
          <a:p>
            <a:endParaRPr lang="en-US" b="1" dirty="0"/>
          </a:p>
        </p:txBody>
      </p:sp>
      <p:pic>
        <p:nvPicPr>
          <p:cNvPr id="46084" name="Picture 4">
            <a:extLst>
              <a:ext uri="{FF2B5EF4-FFF2-40B4-BE49-F238E27FC236}">
                <a16:creationId xmlns:a16="http://schemas.microsoft.com/office/drawing/2014/main" id="{85A4DD9A-8DE6-4EA1-8AAA-EC5D1DA9B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7601" y="1092504"/>
            <a:ext cx="44196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948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4051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52"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UNCFP &amp; SOM Income Statement Overview, cont. </a:t>
            </a:r>
          </a:p>
        </p:txBody>
      </p:sp>
      <p:sp>
        <p:nvSpPr>
          <p:cNvPr id="6" name="TextBox 5"/>
          <p:cNvSpPr txBox="1"/>
          <p:nvPr/>
        </p:nvSpPr>
        <p:spPr>
          <a:xfrm>
            <a:off x="304798" y="1279851"/>
            <a:ext cx="11599027" cy="923330"/>
          </a:xfrm>
          <a:prstGeom prst="rect">
            <a:avLst/>
          </a:prstGeom>
          <a:noFill/>
        </p:spPr>
        <p:txBody>
          <a:bodyPr wrap="square" rtlCol="0">
            <a:spAutoFit/>
          </a:bodyPr>
          <a:lstStyle/>
          <a:p>
            <a:r>
              <a:rPr lang="en-US" dirty="0"/>
              <a:t>Select the SOM or UNCFP Income Statement reports depending on the entity originally selected to review.  For example, I selected to view the SOM-Overhead entity, so the report selection I made was for the SOM Income Statement.</a:t>
            </a:r>
          </a:p>
        </p:txBody>
      </p:sp>
      <p:sp>
        <p:nvSpPr>
          <p:cNvPr id="11" name="Right Arrow 10"/>
          <p:cNvSpPr/>
          <p:nvPr/>
        </p:nvSpPr>
        <p:spPr>
          <a:xfrm>
            <a:off x="3616418" y="4218068"/>
            <a:ext cx="748145" cy="2703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11" name="Picture 115">
            <a:extLst>
              <a:ext uri="{FF2B5EF4-FFF2-40B4-BE49-F238E27FC236}">
                <a16:creationId xmlns:a16="http://schemas.microsoft.com/office/drawing/2014/main" id="{AC9BF2A5-9915-4A3B-BB52-4E351AA0F0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798" y="2368870"/>
            <a:ext cx="3336024" cy="3968718"/>
          </a:xfrm>
          <a:prstGeom prst="rect">
            <a:avLst/>
          </a:prstGeom>
          <a:noFill/>
          <a:extLst>
            <a:ext uri="{909E8E84-426E-40DD-AFC4-6F175D3DCCD1}">
              <a14:hiddenFill xmlns:a14="http://schemas.microsoft.com/office/drawing/2010/main">
                <a:solidFill>
                  <a:srgbClr val="FFFFFF"/>
                </a:solidFill>
              </a14:hiddenFill>
            </a:ext>
          </a:extLst>
        </p:spPr>
      </p:pic>
      <p:pic>
        <p:nvPicPr>
          <p:cNvPr id="4213" name="Picture 117">
            <a:extLst>
              <a:ext uri="{FF2B5EF4-FFF2-40B4-BE49-F238E27FC236}">
                <a16:creationId xmlns:a16="http://schemas.microsoft.com/office/drawing/2014/main" id="{A5182FAC-9530-4326-B350-293B5462F3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02867" y="2119291"/>
            <a:ext cx="7500958" cy="396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72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6298789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44"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Other Strata Reports</a:t>
            </a:r>
          </a:p>
        </p:txBody>
      </p:sp>
      <p:graphicFrame>
        <p:nvGraphicFramePr>
          <p:cNvPr id="5" name="Diagram 4">
            <a:extLst>
              <a:ext uri="{FF2B5EF4-FFF2-40B4-BE49-F238E27FC236}">
                <a16:creationId xmlns:a16="http://schemas.microsoft.com/office/drawing/2014/main" id="{B081CC95-3A90-4AB4-8276-FF92DD3F9DA4}"/>
              </a:ext>
            </a:extLst>
          </p:cNvPr>
          <p:cNvGraphicFramePr/>
          <p:nvPr>
            <p:extLst>
              <p:ext uri="{D42A27DB-BD31-4B8C-83A1-F6EECF244321}">
                <p14:modId xmlns:p14="http://schemas.microsoft.com/office/powerpoint/2010/main" val="1099520493"/>
              </p:ext>
            </p:extLst>
          </p:nvPr>
        </p:nvGraphicFramePr>
        <p:xfrm>
          <a:off x="304798" y="1361872"/>
          <a:ext cx="11599027" cy="21984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extBox 6">
            <a:extLst>
              <a:ext uri="{FF2B5EF4-FFF2-40B4-BE49-F238E27FC236}">
                <a16:creationId xmlns:a16="http://schemas.microsoft.com/office/drawing/2014/main" id="{FA71F65D-9659-4BCA-9786-05F7863D9BF5}"/>
              </a:ext>
            </a:extLst>
          </p:cNvPr>
          <p:cNvSpPr txBox="1"/>
          <p:nvPr/>
        </p:nvSpPr>
        <p:spPr>
          <a:xfrm>
            <a:off x="635408" y="4288164"/>
            <a:ext cx="3284429" cy="1200329"/>
          </a:xfrm>
          <a:prstGeom prst="rect">
            <a:avLst/>
          </a:prstGeom>
          <a:noFill/>
        </p:spPr>
        <p:txBody>
          <a:bodyPr wrap="square" rtlCol="0">
            <a:spAutoFit/>
          </a:bodyPr>
          <a:lstStyle/>
          <a:p>
            <a:r>
              <a:rPr lang="en-US" dirty="0"/>
              <a:t>Navigate to the “Reports” link.  Scroll down to the “UNCFP” reports.  Click the report name to open.</a:t>
            </a:r>
          </a:p>
        </p:txBody>
      </p:sp>
      <p:pic>
        <p:nvPicPr>
          <p:cNvPr id="8" name="Picture 7">
            <a:extLst>
              <a:ext uri="{FF2B5EF4-FFF2-40B4-BE49-F238E27FC236}">
                <a16:creationId xmlns:a16="http://schemas.microsoft.com/office/drawing/2014/main" id="{CFD5B492-05ED-4E72-A351-DDC7354B5BC2}"/>
              </a:ext>
            </a:extLst>
          </p:cNvPr>
          <p:cNvPicPr>
            <a:picLocks noChangeAspect="1"/>
          </p:cNvPicPr>
          <p:nvPr/>
        </p:nvPicPr>
        <p:blipFill>
          <a:blip r:embed="rId13"/>
          <a:stretch>
            <a:fillRect/>
          </a:stretch>
        </p:blipFill>
        <p:spPr>
          <a:xfrm>
            <a:off x="4095345" y="3560323"/>
            <a:ext cx="7632972" cy="2656013"/>
          </a:xfrm>
          <a:prstGeom prst="rect">
            <a:avLst/>
          </a:prstGeom>
        </p:spPr>
      </p:pic>
    </p:spTree>
    <p:extLst>
      <p:ext uri="{BB962C8B-B14F-4D97-AF65-F5344CB8AC3E}">
        <p14:creationId xmlns:p14="http://schemas.microsoft.com/office/powerpoint/2010/main" val="3470245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57011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9" name="think-cell Slide" r:id="rId6" imgW="331" imgH="333" progId="TCLayout.ActiveDocument.1">
                  <p:embed/>
                </p:oleObj>
              </mc:Choice>
              <mc:Fallback>
                <p:oleObj name="think-cell Slide" r:id="rId6" imgW="331" imgH="333"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Other Reports (Outside of Strata)</a:t>
            </a:r>
          </a:p>
        </p:txBody>
      </p:sp>
      <p:graphicFrame>
        <p:nvGraphicFramePr>
          <p:cNvPr id="5" name="Diagram 4">
            <a:extLst>
              <a:ext uri="{FF2B5EF4-FFF2-40B4-BE49-F238E27FC236}">
                <a16:creationId xmlns:a16="http://schemas.microsoft.com/office/drawing/2014/main" id="{B081CC95-3A90-4AB4-8276-FF92DD3F9DA4}"/>
              </a:ext>
            </a:extLst>
          </p:cNvPr>
          <p:cNvGraphicFramePr/>
          <p:nvPr>
            <p:extLst>
              <p:ext uri="{D42A27DB-BD31-4B8C-83A1-F6EECF244321}">
                <p14:modId xmlns:p14="http://schemas.microsoft.com/office/powerpoint/2010/main" val="933565571"/>
              </p:ext>
            </p:extLst>
          </p:nvPr>
        </p:nvGraphicFramePr>
        <p:xfrm>
          <a:off x="304798" y="1361871"/>
          <a:ext cx="11599027" cy="47957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11452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0CD475-8245-484C-96D4-26AA4BC207A4}"/>
              </a:ext>
            </a:extLst>
          </p:cNvPr>
          <p:cNvSpPr>
            <a:spLocks noGrp="1"/>
          </p:cNvSpPr>
          <p:nvPr>
            <p:ph type="title"/>
          </p:nvPr>
        </p:nvSpPr>
        <p:spPr/>
        <p:txBody>
          <a:bodyPr/>
          <a:lstStyle/>
          <a:p>
            <a:r>
              <a:rPr lang="en-US" dirty="0"/>
              <a:t>FY21 Budget Website </a:t>
            </a:r>
          </a:p>
        </p:txBody>
      </p:sp>
      <p:pic>
        <p:nvPicPr>
          <p:cNvPr id="6" name="Picture 5">
            <a:extLst>
              <a:ext uri="{FF2B5EF4-FFF2-40B4-BE49-F238E27FC236}">
                <a16:creationId xmlns:a16="http://schemas.microsoft.com/office/drawing/2014/main" id="{0EEFA6FE-48FA-4A71-AAE9-97E33C15312F}"/>
              </a:ext>
            </a:extLst>
          </p:cNvPr>
          <p:cNvPicPr>
            <a:picLocks noChangeAspect="1"/>
          </p:cNvPicPr>
          <p:nvPr/>
        </p:nvPicPr>
        <p:blipFill>
          <a:blip r:embed="rId2"/>
          <a:stretch>
            <a:fillRect/>
          </a:stretch>
        </p:blipFill>
        <p:spPr>
          <a:xfrm>
            <a:off x="207306" y="1582082"/>
            <a:ext cx="11795554" cy="2289527"/>
          </a:xfrm>
          <a:prstGeom prst="rect">
            <a:avLst/>
          </a:prstGeom>
        </p:spPr>
      </p:pic>
    </p:spTree>
    <p:extLst>
      <p:ext uri="{BB962C8B-B14F-4D97-AF65-F5344CB8AC3E}">
        <p14:creationId xmlns:p14="http://schemas.microsoft.com/office/powerpoint/2010/main" val="2776950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r>
              <a:rPr lang="en-US" dirty="0"/>
              <a:t>Additional reference material</a:t>
            </a:r>
          </a:p>
        </p:txBody>
      </p:sp>
    </p:spTree>
    <p:extLst>
      <p:ext uri="{BB962C8B-B14F-4D97-AF65-F5344CB8AC3E}">
        <p14:creationId xmlns:p14="http://schemas.microsoft.com/office/powerpoint/2010/main" val="2183716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p:txBody>
          <a:bodyPr>
            <a:normAutofit fontScale="55000" lnSpcReduction="20000"/>
          </a:bodyPr>
          <a:lstStyle/>
          <a:p>
            <a:pPr lvl="0"/>
            <a:r>
              <a:rPr lang="en-US" b="1" dirty="0"/>
              <a:t>Actual</a:t>
            </a:r>
            <a:r>
              <a:rPr lang="en-US" dirty="0"/>
              <a:t> – Values Recorded in the Source System (imported data from client) </a:t>
            </a:r>
          </a:p>
          <a:p>
            <a:pPr lvl="0"/>
            <a:r>
              <a:rPr lang="en-US" b="1" dirty="0"/>
              <a:t>Budgeted</a:t>
            </a:r>
            <a:r>
              <a:rPr lang="en-US" dirty="0"/>
              <a:t> – Values Budgeted for the next Fiscal Year</a:t>
            </a:r>
          </a:p>
          <a:p>
            <a:pPr lvl="0"/>
            <a:r>
              <a:rPr lang="en-US" b="1" dirty="0"/>
              <a:t>Projection</a:t>
            </a:r>
            <a:r>
              <a:rPr lang="en-US" dirty="0"/>
              <a:t> – Values Forecasted for the End of the Current Fiscal Year </a:t>
            </a:r>
          </a:p>
          <a:p>
            <a:pPr lvl="0"/>
            <a:r>
              <a:rPr lang="en-US" b="1" dirty="0"/>
              <a:t>Plans</a:t>
            </a:r>
            <a:r>
              <a:rPr lang="en-US" dirty="0"/>
              <a:t> – The building blocks of the budget; usually is equivalent to a department</a:t>
            </a:r>
          </a:p>
          <a:p>
            <a:pPr lvl="0"/>
            <a:r>
              <a:rPr lang="en-US" b="1" dirty="0"/>
              <a:t>Plan</a:t>
            </a:r>
            <a:r>
              <a:rPr lang="en-US" dirty="0"/>
              <a:t> </a:t>
            </a:r>
            <a:r>
              <a:rPr lang="en-US" b="1" dirty="0"/>
              <a:t>Form</a:t>
            </a:r>
            <a:r>
              <a:rPr lang="en-US" dirty="0"/>
              <a:t> – The screen on which general assumptions for the Plan is entered.  Examples of actions the user can take on this screen: write narratives about the budget, attach documents, launch financials , enter productivity standards, promote the Plan to the next step in the workflow, etc.</a:t>
            </a:r>
          </a:p>
          <a:p>
            <a:pPr lvl="0"/>
            <a:r>
              <a:rPr lang="en-US" b="1" dirty="0"/>
              <a:t>Spread(s) </a:t>
            </a:r>
            <a:r>
              <a:rPr lang="en-US" dirty="0"/>
              <a:t>– The manner in which the values are distributed among the 12 months of a year.  For example, one might choose to spread Medical Supplies Expense based on the spread of the Patient Days, or one might choose to spread Travel Expense to every third month</a:t>
            </a:r>
          </a:p>
          <a:p>
            <a:pPr lvl="0"/>
            <a:r>
              <a:rPr lang="en-US" b="1" dirty="0"/>
              <a:t>Units of Service (UOS) </a:t>
            </a:r>
            <a:r>
              <a:rPr lang="en-US" dirty="0"/>
              <a:t>– The statistical driver for a budget plan; Examples are: Days, Cases, Tests, Visits, Calendar Days, Square Feet, etc.</a:t>
            </a:r>
          </a:p>
          <a:p>
            <a:pPr lvl="0"/>
            <a:r>
              <a:rPr lang="en-US" b="1" dirty="0"/>
              <a:t>Workflow</a:t>
            </a:r>
            <a:r>
              <a:rPr lang="en-US" dirty="0"/>
              <a:t> – The budget process simulated within the system.  Workflow will dictate which users have access to the Plans during the various steps of the budget process, who approves the budgets. Workflow will also send emails to users when action is required</a:t>
            </a:r>
          </a:p>
          <a:p>
            <a:pPr lvl="0"/>
            <a:r>
              <a:rPr lang="en-US" b="1" dirty="0"/>
              <a:t>Skill</a:t>
            </a:r>
            <a:r>
              <a:rPr lang="en-US" dirty="0"/>
              <a:t> </a:t>
            </a:r>
            <a:r>
              <a:rPr lang="en-US" b="1" dirty="0"/>
              <a:t>Mix</a:t>
            </a:r>
            <a:r>
              <a:rPr lang="en-US" dirty="0"/>
              <a:t> – the manner in which productive hours are distributed among Job Codes  </a:t>
            </a:r>
          </a:p>
          <a:p>
            <a:pPr lvl="0"/>
            <a:r>
              <a:rPr lang="en-US" b="1" dirty="0"/>
              <a:t>Run</a:t>
            </a:r>
            <a:r>
              <a:rPr lang="en-US" dirty="0"/>
              <a:t> </a:t>
            </a:r>
            <a:r>
              <a:rPr lang="en-US" b="1" dirty="0"/>
              <a:t>Rate</a:t>
            </a:r>
            <a:r>
              <a:rPr lang="en-US" dirty="0"/>
              <a:t> – the rate of resources used or revenue earned per UOS (e.g. Patient Day)  </a:t>
            </a:r>
          </a:p>
          <a:p>
            <a:pPr lvl="0"/>
            <a:r>
              <a:rPr lang="en-US" b="1" dirty="0"/>
              <a:t>Baseline</a:t>
            </a:r>
            <a:r>
              <a:rPr lang="en-US" dirty="0"/>
              <a:t> – the data used to calculate  current run rate  – usually expressed as a period of time like YTD or Rolling 12 months.  So, as an example, if the projection is calculated based on the Current YTD run rate (the first six months of the current fiscal year) then it is proper to say that one is using Current YTD as the baseline</a:t>
            </a:r>
          </a:p>
          <a:p>
            <a:pPr lvl="0"/>
            <a:r>
              <a:rPr lang="en-US" b="1" dirty="0"/>
              <a:t>Rolling</a:t>
            </a:r>
            <a:r>
              <a:rPr lang="en-US" dirty="0"/>
              <a:t> </a:t>
            </a:r>
            <a:r>
              <a:rPr lang="en-US" b="1" dirty="0"/>
              <a:t>12</a:t>
            </a:r>
            <a:r>
              <a:rPr lang="en-US" dirty="0"/>
              <a:t> – A period of time which includes prior, continuous 12 months.  The concept of Rolling 12 ignores calendar year or fiscal year barriers/thresholds.  For example, say the fiscal year ends on June 30, 2013 and the current month is April 2013, Rolling 12 could be the time period from April 2012 to March 2013, inclusively.</a:t>
            </a:r>
          </a:p>
          <a:p>
            <a:pPr lvl="0"/>
            <a:r>
              <a:rPr lang="en-US" b="1" dirty="0" err="1"/>
              <a:t>Annualization</a:t>
            </a:r>
            <a:r>
              <a:rPr lang="en-US" dirty="0"/>
              <a:t> – (or Annualize) a method of projecting where the YTD balance is projected forward using a straight line [ YTD balance ÷ YTD months * 12 ]</a:t>
            </a:r>
          </a:p>
        </p:txBody>
      </p:sp>
      <p:sp>
        <p:nvSpPr>
          <p:cNvPr id="4" name="Title 3"/>
          <p:cNvSpPr>
            <a:spLocks noGrp="1"/>
          </p:cNvSpPr>
          <p:nvPr>
            <p:ph type="title"/>
          </p:nvPr>
        </p:nvSpPr>
        <p:spPr/>
        <p:txBody>
          <a:bodyPr/>
          <a:lstStyle/>
          <a:p>
            <a:r>
              <a:rPr lang="en-US"/>
              <a:t>Terminology</a:t>
            </a:r>
            <a:endParaRPr lang="en-US" dirty="0"/>
          </a:p>
        </p:txBody>
      </p:sp>
    </p:spTree>
    <p:extLst>
      <p:ext uri="{BB962C8B-B14F-4D97-AF65-F5344CB8AC3E}">
        <p14:creationId xmlns:p14="http://schemas.microsoft.com/office/powerpoint/2010/main" val="370782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403579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32" name="think-cell Slide" r:id="rId6" imgW="395" imgH="392" progId="TCLayout.ActiveDocument.1">
                  <p:embed/>
                </p:oleObj>
              </mc:Choice>
              <mc:Fallback>
                <p:oleObj name="think-cell Slide" r:id="rId6" imgW="395" imgH="392"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Your Contact </a:t>
            </a:r>
          </a:p>
        </p:txBody>
      </p:sp>
      <p:graphicFrame>
        <p:nvGraphicFramePr>
          <p:cNvPr id="6" name="Table 5"/>
          <p:cNvGraphicFramePr>
            <a:graphicFrameLocks noGrp="1"/>
          </p:cNvGraphicFramePr>
          <p:nvPr>
            <p:extLst>
              <p:ext uri="{D42A27DB-BD31-4B8C-83A1-F6EECF244321}">
                <p14:modId xmlns:p14="http://schemas.microsoft.com/office/powerpoint/2010/main" val="2191842277"/>
              </p:ext>
            </p:extLst>
          </p:nvPr>
        </p:nvGraphicFramePr>
        <p:xfrm>
          <a:off x="6035040" y="1210478"/>
          <a:ext cx="5794408" cy="5124837"/>
        </p:xfrm>
        <a:graphic>
          <a:graphicData uri="http://schemas.openxmlformats.org/drawingml/2006/table">
            <a:tbl>
              <a:tblPr bandRow="1">
                <a:tableStyleId>{3B4B98B0-60AC-42C2-AFA5-B58CD77FA1E5}</a:tableStyleId>
              </a:tblPr>
              <a:tblGrid>
                <a:gridCol w="3178193">
                  <a:extLst>
                    <a:ext uri="{9D8B030D-6E8A-4147-A177-3AD203B41FA5}">
                      <a16:colId xmlns:a16="http://schemas.microsoft.com/office/drawing/2014/main" val="2719782208"/>
                    </a:ext>
                  </a:extLst>
                </a:gridCol>
                <a:gridCol w="2616215">
                  <a:extLst>
                    <a:ext uri="{9D8B030D-6E8A-4147-A177-3AD203B41FA5}">
                      <a16:colId xmlns:a16="http://schemas.microsoft.com/office/drawing/2014/main" val="3566206885"/>
                    </a:ext>
                  </a:extLst>
                </a:gridCol>
              </a:tblGrid>
              <a:tr h="0">
                <a:tc>
                  <a:txBody>
                    <a:bodyPr/>
                    <a:lstStyle/>
                    <a:p>
                      <a:pPr algn="l" fontAlgn="ctr"/>
                      <a:r>
                        <a:rPr lang="en-US" sz="1400" b="1" u="none" strike="noStrike" dirty="0">
                          <a:solidFill>
                            <a:schemeClr val="tx1"/>
                          </a:solidFill>
                          <a:effectLst/>
                        </a:rPr>
                        <a:t>Department</a:t>
                      </a:r>
                      <a:endParaRPr lang="en-US" sz="1400" b="1"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1" u="none" strike="noStrike" dirty="0">
                          <a:solidFill>
                            <a:schemeClr val="tx1"/>
                          </a:solidFill>
                          <a:effectLst/>
                          <a:latin typeface="+mj-lt"/>
                        </a:rPr>
                        <a:t>Contact</a:t>
                      </a:r>
                      <a:endParaRPr lang="en-US" sz="1400" b="1" i="0" u="none" strike="noStrike" dirty="0">
                        <a:solidFill>
                          <a:schemeClr val="tx1"/>
                        </a:solidFill>
                        <a:effectLst/>
                        <a:latin typeface="+mj-lt"/>
                      </a:endParaRPr>
                    </a:p>
                  </a:txBody>
                  <a:tcPr marL="9459" marR="9459" marT="9459" marB="0" anchor="ctr"/>
                </a:tc>
                <a:extLst>
                  <a:ext uri="{0D108BD9-81ED-4DB2-BD59-A6C34878D82A}">
                    <a16:rowId xmlns:a16="http://schemas.microsoft.com/office/drawing/2014/main" val="3859326399"/>
                  </a:ext>
                </a:extLst>
              </a:tr>
              <a:tr h="189189">
                <a:tc>
                  <a:txBody>
                    <a:bodyPr/>
                    <a:lstStyle/>
                    <a:p>
                      <a:pPr algn="l" fontAlgn="ctr"/>
                      <a:r>
                        <a:rPr lang="en-US" sz="1400" u="none" strike="noStrike" dirty="0">
                          <a:solidFill>
                            <a:schemeClr val="tx1"/>
                          </a:solidFill>
                          <a:effectLst/>
                        </a:rPr>
                        <a:t>Allied Health</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2132415927"/>
                  </a:ext>
                </a:extLst>
              </a:tr>
              <a:tr h="189189">
                <a:tc>
                  <a:txBody>
                    <a:bodyPr/>
                    <a:lstStyle/>
                    <a:p>
                      <a:pPr algn="l" fontAlgn="ctr"/>
                      <a:r>
                        <a:rPr lang="en-US" sz="1400" u="none" strike="noStrike" dirty="0">
                          <a:solidFill>
                            <a:schemeClr val="tx1"/>
                          </a:solidFill>
                          <a:effectLst/>
                        </a:rPr>
                        <a:t>Anesthesiology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2288394158"/>
                  </a:ext>
                </a:extLst>
              </a:tr>
              <a:tr h="189189">
                <a:tc>
                  <a:txBody>
                    <a:bodyPr/>
                    <a:lstStyle/>
                    <a:p>
                      <a:pPr algn="l" fontAlgn="ctr"/>
                      <a:r>
                        <a:rPr lang="en-US" sz="1400" u="none" strike="noStrike" dirty="0">
                          <a:solidFill>
                            <a:schemeClr val="tx1"/>
                          </a:solidFill>
                          <a:effectLst/>
                        </a:rPr>
                        <a:t>CIDD</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1152614807"/>
                  </a:ext>
                </a:extLst>
              </a:tr>
              <a:tr h="189189">
                <a:tc>
                  <a:txBody>
                    <a:bodyPr/>
                    <a:lstStyle/>
                    <a:p>
                      <a:pPr algn="l" fontAlgn="ctr"/>
                      <a:r>
                        <a:rPr lang="en-US" sz="1400" u="none" strike="noStrike" dirty="0">
                          <a:solidFill>
                            <a:schemeClr val="tx1"/>
                          </a:solidFill>
                          <a:effectLst/>
                        </a:rPr>
                        <a:t>Dermatology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Sarah Shipp</a:t>
                      </a:r>
                    </a:p>
                  </a:txBody>
                  <a:tcPr marL="9459" marR="9459" marT="9459" marB="0" anchor="ctr"/>
                </a:tc>
                <a:extLst>
                  <a:ext uri="{0D108BD9-81ED-4DB2-BD59-A6C34878D82A}">
                    <a16:rowId xmlns:a16="http://schemas.microsoft.com/office/drawing/2014/main" val="807078862"/>
                  </a:ext>
                </a:extLst>
              </a:tr>
              <a:tr h="189189">
                <a:tc>
                  <a:txBody>
                    <a:bodyPr/>
                    <a:lstStyle/>
                    <a:p>
                      <a:pPr algn="l" fontAlgn="ctr"/>
                      <a:r>
                        <a:rPr lang="en-US" sz="1400" u="none" strike="noStrike" dirty="0">
                          <a:solidFill>
                            <a:schemeClr val="tx1"/>
                          </a:solidFill>
                          <a:effectLst/>
                        </a:rPr>
                        <a:t>Emergency Medicine</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4189707181"/>
                  </a:ext>
                </a:extLst>
              </a:tr>
              <a:tr h="189189">
                <a:tc>
                  <a:txBody>
                    <a:bodyPr/>
                    <a:lstStyle/>
                    <a:p>
                      <a:pPr algn="l" fontAlgn="ctr"/>
                      <a:r>
                        <a:rPr lang="en-US" sz="1400" u="none" strike="noStrike">
                          <a:solidFill>
                            <a:schemeClr val="tx1"/>
                          </a:solidFill>
                          <a:effectLst/>
                        </a:rPr>
                        <a:t>ENT</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Brittney Kass</a:t>
                      </a:r>
                    </a:p>
                  </a:txBody>
                  <a:tcPr marL="9459" marR="9459" marT="9459" marB="0" anchor="ctr"/>
                </a:tc>
                <a:extLst>
                  <a:ext uri="{0D108BD9-81ED-4DB2-BD59-A6C34878D82A}">
                    <a16:rowId xmlns:a16="http://schemas.microsoft.com/office/drawing/2014/main" val="2208678641"/>
                  </a:ext>
                </a:extLst>
              </a:tr>
              <a:tr h="189189">
                <a:tc>
                  <a:txBody>
                    <a:bodyPr/>
                    <a:lstStyle/>
                    <a:p>
                      <a:pPr algn="l" fontAlgn="ctr"/>
                      <a:r>
                        <a:rPr lang="en-US" sz="1400" u="none" strike="noStrike" dirty="0">
                          <a:solidFill>
                            <a:schemeClr val="tx1"/>
                          </a:solidFill>
                          <a:effectLst/>
                        </a:rPr>
                        <a:t>Family Medicine</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Brittney Kass</a:t>
                      </a:r>
                    </a:p>
                  </a:txBody>
                  <a:tcPr marL="9459" marR="9459" marT="9459" marB="0" anchor="ctr"/>
                </a:tc>
                <a:extLst>
                  <a:ext uri="{0D108BD9-81ED-4DB2-BD59-A6C34878D82A}">
                    <a16:rowId xmlns:a16="http://schemas.microsoft.com/office/drawing/2014/main" val="4241839683"/>
                  </a:ext>
                </a:extLst>
              </a:tr>
              <a:tr h="189189">
                <a:tc>
                  <a:txBody>
                    <a:bodyPr/>
                    <a:lstStyle/>
                    <a:p>
                      <a:pPr algn="l" fontAlgn="ctr"/>
                      <a:r>
                        <a:rPr lang="en-US" sz="1400" u="none" strike="noStrike" dirty="0">
                          <a:solidFill>
                            <a:schemeClr val="tx1"/>
                          </a:solidFill>
                          <a:effectLst/>
                        </a:rPr>
                        <a:t>Medicine</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Suzanne Scott</a:t>
                      </a:r>
                    </a:p>
                  </a:txBody>
                  <a:tcPr marL="9459" marR="9459" marT="9459" marB="0" anchor="ctr"/>
                </a:tc>
                <a:extLst>
                  <a:ext uri="{0D108BD9-81ED-4DB2-BD59-A6C34878D82A}">
                    <a16:rowId xmlns:a16="http://schemas.microsoft.com/office/drawing/2014/main" val="3609617377"/>
                  </a:ext>
                </a:extLst>
              </a:tr>
              <a:tr h="189189">
                <a:tc>
                  <a:txBody>
                    <a:bodyPr/>
                    <a:lstStyle/>
                    <a:p>
                      <a:pPr algn="l" fontAlgn="ctr"/>
                      <a:r>
                        <a:rPr lang="en-US" sz="1400" u="none" strike="noStrike">
                          <a:solidFill>
                            <a:schemeClr val="tx1"/>
                          </a:solidFill>
                          <a:effectLst/>
                        </a:rPr>
                        <a:t>Neurology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Sam Smith</a:t>
                      </a:r>
                    </a:p>
                  </a:txBody>
                  <a:tcPr marL="9459" marR="9459" marT="9459" marB="0" anchor="ctr"/>
                </a:tc>
                <a:extLst>
                  <a:ext uri="{0D108BD9-81ED-4DB2-BD59-A6C34878D82A}">
                    <a16:rowId xmlns:a16="http://schemas.microsoft.com/office/drawing/2014/main" val="3370691205"/>
                  </a:ext>
                </a:extLst>
              </a:tr>
              <a:tr h="189189">
                <a:tc>
                  <a:txBody>
                    <a:bodyPr/>
                    <a:lstStyle/>
                    <a:p>
                      <a:pPr algn="l" fontAlgn="ctr"/>
                      <a:r>
                        <a:rPr lang="en-US" sz="1400" u="none" strike="noStrike">
                          <a:solidFill>
                            <a:schemeClr val="tx1"/>
                          </a:solidFill>
                          <a:effectLst/>
                        </a:rPr>
                        <a:t>Neurosurgery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Hannah Gardner</a:t>
                      </a:r>
                    </a:p>
                  </a:txBody>
                  <a:tcPr marL="9459" marR="9459" marT="9459" marB="0" anchor="ctr"/>
                </a:tc>
                <a:extLst>
                  <a:ext uri="{0D108BD9-81ED-4DB2-BD59-A6C34878D82A}">
                    <a16:rowId xmlns:a16="http://schemas.microsoft.com/office/drawing/2014/main" val="3080861968"/>
                  </a:ext>
                </a:extLst>
              </a:tr>
              <a:tr h="189189">
                <a:tc>
                  <a:txBody>
                    <a:bodyPr/>
                    <a:lstStyle/>
                    <a:p>
                      <a:pPr algn="l" fontAlgn="ctr"/>
                      <a:r>
                        <a:rPr lang="en-US" sz="1400" u="none" strike="noStrike">
                          <a:solidFill>
                            <a:schemeClr val="tx1"/>
                          </a:solidFill>
                          <a:effectLst/>
                        </a:rPr>
                        <a:t>OBGYN</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Hannah Gardner</a:t>
                      </a:r>
                    </a:p>
                  </a:txBody>
                  <a:tcPr marL="9459" marR="9459" marT="9459" marB="0" anchor="ctr"/>
                </a:tc>
                <a:extLst>
                  <a:ext uri="{0D108BD9-81ED-4DB2-BD59-A6C34878D82A}">
                    <a16:rowId xmlns:a16="http://schemas.microsoft.com/office/drawing/2014/main" val="3098914912"/>
                  </a:ext>
                </a:extLst>
              </a:tr>
              <a:tr h="189189">
                <a:tc>
                  <a:txBody>
                    <a:bodyPr/>
                    <a:lstStyle/>
                    <a:p>
                      <a:pPr algn="l" fontAlgn="ctr"/>
                      <a:r>
                        <a:rPr lang="en-US" sz="1400" u="none" strike="noStrike" dirty="0">
                          <a:solidFill>
                            <a:schemeClr val="tx1"/>
                          </a:solidFill>
                          <a:effectLst/>
                        </a:rPr>
                        <a:t>Ophthalmology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3797124116"/>
                  </a:ext>
                </a:extLst>
              </a:tr>
              <a:tr h="189189">
                <a:tc>
                  <a:txBody>
                    <a:bodyPr/>
                    <a:lstStyle/>
                    <a:p>
                      <a:pPr algn="l" fontAlgn="ctr"/>
                      <a:r>
                        <a:rPr lang="en-US" sz="1400" u="none" strike="noStrike" dirty="0" err="1">
                          <a:solidFill>
                            <a:schemeClr val="tx1"/>
                          </a:solidFill>
                          <a:effectLst/>
                        </a:rPr>
                        <a:t>Orthopaedics</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Sam Smith</a:t>
                      </a:r>
                    </a:p>
                  </a:txBody>
                  <a:tcPr marL="9459" marR="9459" marT="9459" marB="0" anchor="ctr"/>
                </a:tc>
                <a:extLst>
                  <a:ext uri="{0D108BD9-81ED-4DB2-BD59-A6C34878D82A}">
                    <a16:rowId xmlns:a16="http://schemas.microsoft.com/office/drawing/2014/main" val="1328088113"/>
                  </a:ext>
                </a:extLst>
              </a:tr>
              <a:tr h="189189">
                <a:tc>
                  <a:txBody>
                    <a:bodyPr/>
                    <a:lstStyle/>
                    <a:p>
                      <a:pPr algn="l" fontAlgn="ctr"/>
                      <a:r>
                        <a:rPr lang="en-US" sz="1400" u="none" strike="noStrike" dirty="0">
                          <a:solidFill>
                            <a:schemeClr val="tx1"/>
                          </a:solidFill>
                          <a:effectLst/>
                        </a:rPr>
                        <a:t>Pathology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923222194"/>
                  </a:ext>
                </a:extLst>
              </a:tr>
              <a:tr h="189189">
                <a:tc>
                  <a:txBody>
                    <a:bodyPr/>
                    <a:lstStyle/>
                    <a:p>
                      <a:pPr algn="l" fontAlgn="ctr"/>
                      <a:r>
                        <a:rPr lang="en-US" sz="1400" u="none" strike="noStrike" dirty="0">
                          <a:solidFill>
                            <a:schemeClr val="tx1"/>
                          </a:solidFill>
                          <a:effectLst/>
                        </a:rPr>
                        <a:t>Pediatrics</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algn="l" fontAlgn="ctr"/>
                      <a:r>
                        <a:rPr lang="en-US" sz="1400" b="0" i="0" u="none" strike="noStrike" dirty="0">
                          <a:solidFill>
                            <a:schemeClr val="tx1"/>
                          </a:solidFill>
                          <a:effectLst/>
                          <a:latin typeface="+mj-lt"/>
                        </a:rPr>
                        <a:t>Spencer Brady</a:t>
                      </a:r>
                    </a:p>
                  </a:txBody>
                  <a:tcPr marL="9459" marR="9459" marT="9459" marB="0" anchor="ctr"/>
                </a:tc>
                <a:extLst>
                  <a:ext uri="{0D108BD9-81ED-4DB2-BD59-A6C34878D82A}">
                    <a16:rowId xmlns:a16="http://schemas.microsoft.com/office/drawing/2014/main" val="1588462323"/>
                  </a:ext>
                </a:extLst>
              </a:tr>
              <a:tr h="189189">
                <a:tc>
                  <a:txBody>
                    <a:bodyPr/>
                    <a:lstStyle/>
                    <a:p>
                      <a:pPr algn="l" fontAlgn="ctr"/>
                      <a:r>
                        <a:rPr lang="en-US" sz="1400" u="none" strike="noStrike" dirty="0">
                          <a:solidFill>
                            <a:schemeClr val="tx1"/>
                          </a:solidFill>
                          <a:effectLst/>
                        </a:rPr>
                        <a:t>PM&amp;R</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1581884376"/>
                  </a:ext>
                </a:extLst>
              </a:tr>
              <a:tr h="189189">
                <a:tc>
                  <a:txBody>
                    <a:bodyPr/>
                    <a:lstStyle/>
                    <a:p>
                      <a:pPr algn="l" fontAlgn="ctr"/>
                      <a:r>
                        <a:rPr lang="en-US" sz="1400" u="none" strike="noStrike" dirty="0">
                          <a:solidFill>
                            <a:schemeClr val="tx1"/>
                          </a:solidFill>
                          <a:effectLst/>
                        </a:rPr>
                        <a:t>Psychiatry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690716496"/>
                  </a:ext>
                </a:extLst>
              </a:tr>
              <a:tr h="189189">
                <a:tc>
                  <a:txBody>
                    <a:bodyPr/>
                    <a:lstStyle/>
                    <a:p>
                      <a:pPr algn="l" fontAlgn="ctr"/>
                      <a:r>
                        <a:rPr lang="en-US" sz="1400" u="none" strike="noStrike" dirty="0">
                          <a:solidFill>
                            <a:schemeClr val="tx1"/>
                          </a:solidFill>
                          <a:effectLst/>
                        </a:rPr>
                        <a:t>Radiation Oncology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407083960"/>
                  </a:ext>
                </a:extLst>
              </a:tr>
              <a:tr h="189189">
                <a:tc>
                  <a:txBody>
                    <a:bodyPr/>
                    <a:lstStyle/>
                    <a:p>
                      <a:pPr algn="l" fontAlgn="ctr"/>
                      <a:r>
                        <a:rPr lang="en-US" sz="1400" u="none" strike="noStrike">
                          <a:solidFill>
                            <a:schemeClr val="tx1"/>
                          </a:solidFill>
                          <a:effectLst/>
                        </a:rPr>
                        <a:t>Radiology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Sam Smith</a:t>
                      </a:r>
                    </a:p>
                  </a:txBody>
                  <a:tcPr marL="9459" marR="9459" marT="9459" marB="0" anchor="ctr"/>
                </a:tc>
                <a:extLst>
                  <a:ext uri="{0D108BD9-81ED-4DB2-BD59-A6C34878D82A}">
                    <a16:rowId xmlns:a16="http://schemas.microsoft.com/office/drawing/2014/main" val="1285746426"/>
                  </a:ext>
                </a:extLst>
              </a:tr>
              <a:tr h="189189">
                <a:tc>
                  <a:txBody>
                    <a:bodyPr/>
                    <a:lstStyle/>
                    <a:p>
                      <a:pPr algn="l" fontAlgn="ctr"/>
                      <a:r>
                        <a:rPr lang="en-US" sz="1400" u="none" strike="noStrike">
                          <a:solidFill>
                            <a:schemeClr val="tx1"/>
                          </a:solidFill>
                          <a:effectLst/>
                        </a:rPr>
                        <a:t>Surgery</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Hannah Gardner</a:t>
                      </a:r>
                    </a:p>
                  </a:txBody>
                  <a:tcPr marL="9459" marR="9459" marT="9459" marB="0" anchor="ctr"/>
                </a:tc>
                <a:extLst>
                  <a:ext uri="{0D108BD9-81ED-4DB2-BD59-A6C34878D82A}">
                    <a16:rowId xmlns:a16="http://schemas.microsoft.com/office/drawing/2014/main" val="1933989673"/>
                  </a:ext>
                </a:extLst>
              </a:tr>
              <a:tr h="189189">
                <a:tc>
                  <a:txBody>
                    <a:bodyPr/>
                    <a:lstStyle/>
                    <a:p>
                      <a:pPr algn="l" fontAlgn="ctr"/>
                      <a:r>
                        <a:rPr lang="en-US" sz="1400" u="none" strike="noStrike">
                          <a:solidFill>
                            <a:schemeClr val="tx1"/>
                          </a:solidFill>
                          <a:effectLst/>
                        </a:rPr>
                        <a:t>TEACCH</a:t>
                      </a:r>
                      <a:endParaRPr lang="en-US" sz="1400" b="0" i="0" u="none" strike="noStrike">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Sam Smith</a:t>
                      </a:r>
                    </a:p>
                  </a:txBody>
                  <a:tcPr marL="9459" marR="9459" marT="9459" marB="0" anchor="ctr"/>
                </a:tc>
                <a:extLst>
                  <a:ext uri="{0D108BD9-81ED-4DB2-BD59-A6C34878D82A}">
                    <a16:rowId xmlns:a16="http://schemas.microsoft.com/office/drawing/2014/main" val="3165841914"/>
                  </a:ext>
                </a:extLst>
              </a:tr>
              <a:tr h="189189">
                <a:tc>
                  <a:txBody>
                    <a:bodyPr/>
                    <a:lstStyle/>
                    <a:p>
                      <a:pPr algn="l" fontAlgn="ctr"/>
                      <a:r>
                        <a:rPr lang="en-US" sz="1400" u="none" strike="noStrike" dirty="0">
                          <a:solidFill>
                            <a:schemeClr val="tx1"/>
                          </a:solidFill>
                          <a:effectLst/>
                        </a:rPr>
                        <a:t>Urology</a:t>
                      </a:r>
                      <a:endParaRPr lang="en-US" sz="1400" b="0" i="0" u="none" strike="noStrike" dirty="0">
                        <a:solidFill>
                          <a:schemeClr val="tx1"/>
                        </a:solidFill>
                        <a:effectLst/>
                        <a:latin typeface="Calibri" panose="020F0502020204030204" pitchFamily="34" charset="0"/>
                      </a:endParaRPr>
                    </a:p>
                  </a:txBody>
                  <a:tcPr marL="9459" marR="9459" marT="9459"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kern="1200" dirty="0">
                          <a:solidFill>
                            <a:schemeClr val="tx1"/>
                          </a:solidFill>
                          <a:effectLst/>
                          <a:latin typeface="+mn-lt"/>
                          <a:ea typeface="+mn-ea"/>
                          <a:cs typeface="+mn-cs"/>
                        </a:rPr>
                        <a:t>Sam Smith</a:t>
                      </a:r>
                    </a:p>
                  </a:txBody>
                  <a:tcPr marL="9459" marR="9459" marT="9459" marB="0" anchor="ctr"/>
                </a:tc>
                <a:extLst>
                  <a:ext uri="{0D108BD9-81ED-4DB2-BD59-A6C34878D82A}">
                    <a16:rowId xmlns:a16="http://schemas.microsoft.com/office/drawing/2014/main" val="75779376"/>
                  </a:ext>
                </a:extLst>
              </a:tr>
            </a:tbl>
          </a:graphicData>
        </a:graphic>
      </p:graphicFrame>
      <p:sp>
        <p:nvSpPr>
          <p:cNvPr id="8" name="TextBox 7"/>
          <p:cNvSpPr txBox="1"/>
          <p:nvPr/>
        </p:nvSpPr>
        <p:spPr>
          <a:xfrm>
            <a:off x="448887" y="1446415"/>
            <a:ext cx="4738255" cy="4154984"/>
          </a:xfrm>
          <a:prstGeom prst="rect">
            <a:avLst/>
          </a:prstGeom>
          <a:noFill/>
        </p:spPr>
        <p:txBody>
          <a:bodyPr wrap="square" rtlCol="0">
            <a:spAutoFit/>
          </a:bodyPr>
          <a:lstStyle/>
          <a:p>
            <a:r>
              <a:rPr lang="en-US" sz="2400" b="1" dirty="0"/>
              <a:t>Contact your analyst for:</a:t>
            </a:r>
          </a:p>
          <a:p>
            <a:pPr marL="285750" indent="-285750">
              <a:buFontTx/>
              <a:buChar char="-"/>
            </a:pPr>
            <a:r>
              <a:rPr lang="en-US" sz="2400" dirty="0"/>
              <a:t>Additional access if necessary</a:t>
            </a:r>
          </a:p>
          <a:p>
            <a:pPr marL="285750" indent="-285750">
              <a:buFontTx/>
              <a:buChar char="-"/>
            </a:pPr>
            <a:r>
              <a:rPr lang="en-US" sz="2400" dirty="0"/>
              <a:t>Department specific questions</a:t>
            </a:r>
          </a:p>
          <a:p>
            <a:pPr marL="285750" indent="-285750">
              <a:buFontTx/>
              <a:buChar char="-"/>
            </a:pPr>
            <a:endParaRPr lang="en-US" sz="2400" dirty="0"/>
          </a:p>
          <a:p>
            <a:r>
              <a:rPr lang="en-US" sz="2400" b="1" dirty="0"/>
              <a:t>Weekly Meetings</a:t>
            </a:r>
          </a:p>
          <a:p>
            <a:pPr marL="285750" indent="-285750">
              <a:buFontTx/>
              <a:buChar char="-"/>
            </a:pPr>
            <a:r>
              <a:rPr lang="en-US" sz="2400" dirty="0"/>
              <a:t>An opportunity for departments to ask questions/get clarification </a:t>
            </a:r>
          </a:p>
          <a:p>
            <a:pPr marL="285750" indent="-285750">
              <a:buFontTx/>
              <a:buChar char="-"/>
            </a:pPr>
            <a:endParaRPr lang="en-US" sz="2400" dirty="0"/>
          </a:p>
        </p:txBody>
      </p:sp>
    </p:spTree>
    <p:extLst>
      <p:ext uri="{BB962C8B-B14F-4D97-AF65-F5344CB8AC3E}">
        <p14:creationId xmlns:p14="http://schemas.microsoft.com/office/powerpoint/2010/main" val="16843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556853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89"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24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The Funds in Strata, and Where the Historic Data Comes From</a:t>
            </a:r>
          </a:p>
        </p:txBody>
      </p:sp>
      <p:graphicFrame>
        <p:nvGraphicFramePr>
          <p:cNvPr id="5" name="Table 4"/>
          <p:cNvGraphicFramePr>
            <a:graphicFrameLocks noGrp="1"/>
          </p:cNvGraphicFramePr>
          <p:nvPr>
            <p:extLst>
              <p:ext uri="{D42A27DB-BD31-4B8C-83A1-F6EECF244321}">
                <p14:modId xmlns:p14="http://schemas.microsoft.com/office/powerpoint/2010/main" val="3756344502"/>
              </p:ext>
            </p:extLst>
          </p:nvPr>
        </p:nvGraphicFramePr>
        <p:xfrm>
          <a:off x="510240" y="1379394"/>
          <a:ext cx="11071592" cy="4815840"/>
        </p:xfrm>
        <a:graphic>
          <a:graphicData uri="http://schemas.openxmlformats.org/drawingml/2006/table">
            <a:tbl>
              <a:tblPr firstRow="1" bandRow="1">
                <a:tableStyleId>{BC89EF96-8CEA-46FF-86C4-4CE0E7609802}</a:tableStyleId>
              </a:tblPr>
              <a:tblGrid>
                <a:gridCol w="571081">
                  <a:extLst>
                    <a:ext uri="{9D8B030D-6E8A-4147-A177-3AD203B41FA5}">
                      <a16:colId xmlns:a16="http://schemas.microsoft.com/office/drawing/2014/main" val="1338094127"/>
                    </a:ext>
                  </a:extLst>
                </a:gridCol>
                <a:gridCol w="3965575">
                  <a:extLst>
                    <a:ext uri="{9D8B030D-6E8A-4147-A177-3AD203B41FA5}">
                      <a16:colId xmlns:a16="http://schemas.microsoft.com/office/drawing/2014/main" val="1183353343"/>
                    </a:ext>
                  </a:extLst>
                </a:gridCol>
                <a:gridCol w="1806291">
                  <a:extLst>
                    <a:ext uri="{9D8B030D-6E8A-4147-A177-3AD203B41FA5}">
                      <a16:colId xmlns:a16="http://schemas.microsoft.com/office/drawing/2014/main" val="37482852"/>
                    </a:ext>
                  </a:extLst>
                </a:gridCol>
                <a:gridCol w="899595">
                  <a:extLst>
                    <a:ext uri="{9D8B030D-6E8A-4147-A177-3AD203B41FA5}">
                      <a16:colId xmlns:a16="http://schemas.microsoft.com/office/drawing/2014/main" val="1827555806"/>
                    </a:ext>
                  </a:extLst>
                </a:gridCol>
                <a:gridCol w="3829050">
                  <a:extLst>
                    <a:ext uri="{9D8B030D-6E8A-4147-A177-3AD203B41FA5}">
                      <a16:colId xmlns:a16="http://schemas.microsoft.com/office/drawing/2014/main" val="2635828150"/>
                    </a:ext>
                  </a:extLst>
                </a:gridCol>
              </a:tblGrid>
              <a:tr h="333375">
                <a:tc>
                  <a:txBody>
                    <a:bodyPr/>
                    <a:lstStyle/>
                    <a:p>
                      <a:pPr algn="ctr" fontAlgn="ctr"/>
                      <a:r>
                        <a:rPr lang="en-US" sz="1400" b="1" u="none" strike="noStrike" kern="1200" dirty="0">
                          <a:solidFill>
                            <a:schemeClr val="bg1"/>
                          </a:solidFill>
                          <a:effectLst/>
                          <a:latin typeface="+mn-lt"/>
                          <a:ea typeface="+mn-ea"/>
                          <a:cs typeface="+mn-cs"/>
                        </a:rPr>
                        <a:t>PS Fund</a:t>
                      </a:r>
                    </a:p>
                  </a:txBody>
                  <a:tcPr marL="0" marR="0" marT="0" marB="0" anchor="ctr">
                    <a:solidFill>
                      <a:schemeClr val="accent1"/>
                    </a:solidFill>
                  </a:tcPr>
                </a:tc>
                <a:tc>
                  <a:txBody>
                    <a:bodyPr/>
                    <a:lstStyle/>
                    <a:p>
                      <a:pPr algn="ctr" fontAlgn="ctr"/>
                      <a:r>
                        <a:rPr lang="en-US" sz="1400" u="none" strike="noStrike" dirty="0">
                          <a:solidFill>
                            <a:schemeClr val="bg1"/>
                          </a:solidFill>
                          <a:effectLst/>
                        </a:rPr>
                        <a:t>Strata "Entity"</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Revenue</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Expense</a:t>
                      </a:r>
                      <a:endParaRPr lang="en-US" sz="1400" b="1" i="0" u="none" strike="noStrike" dirty="0">
                        <a:solidFill>
                          <a:schemeClr val="bg1"/>
                        </a:solidFill>
                        <a:effectLst/>
                        <a:latin typeface="+mj-lt"/>
                      </a:endParaRPr>
                    </a:p>
                  </a:txBody>
                  <a:tcPr marL="0" marR="0" marT="0" marB="0" anchor="ctr">
                    <a:solidFill>
                      <a:schemeClr val="accent1"/>
                    </a:solidFill>
                  </a:tcPr>
                </a:tc>
                <a:tc>
                  <a:txBody>
                    <a:bodyPr/>
                    <a:lstStyle/>
                    <a:p>
                      <a:pPr algn="ctr" fontAlgn="ctr"/>
                      <a:r>
                        <a:rPr lang="en-US" sz="1400" u="none" strike="noStrike" dirty="0">
                          <a:solidFill>
                            <a:schemeClr val="bg1"/>
                          </a:solidFill>
                          <a:effectLst/>
                        </a:rPr>
                        <a:t>SOM Dashboard Data Fund Description</a:t>
                      </a:r>
                      <a:endParaRPr lang="en-US" sz="1400" b="1" i="0" u="none" strike="noStrike" dirty="0">
                        <a:solidFill>
                          <a:schemeClr val="bg1"/>
                        </a:solidFill>
                        <a:effectLst/>
                        <a:latin typeface="+mj-lt"/>
                      </a:endParaRPr>
                    </a:p>
                  </a:txBody>
                  <a:tcPr marL="0" marR="0" marT="0" marB="0" anchor="ctr">
                    <a:solidFill>
                      <a:schemeClr val="accent1"/>
                    </a:solidFill>
                  </a:tcPr>
                </a:tc>
                <a:extLst>
                  <a:ext uri="{0D108BD9-81ED-4DB2-BD59-A6C34878D82A}">
                    <a16:rowId xmlns:a16="http://schemas.microsoft.com/office/drawing/2014/main" val="3400717863"/>
                  </a:ext>
                </a:extLst>
              </a:tr>
              <a:tr h="365760">
                <a:tc>
                  <a:txBody>
                    <a:bodyPr/>
                    <a:lstStyle/>
                    <a:p>
                      <a:pPr algn="ctr" fontAlgn="ctr"/>
                      <a:r>
                        <a:rPr lang="en-US" sz="1400" u="none" strike="noStrike" dirty="0">
                          <a:effectLst/>
                        </a:rPr>
                        <a:t>285</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UNCFP</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a:effectLst/>
                        </a:rPr>
                        <a:t>FP</a:t>
                      </a:r>
                      <a:endParaRPr lang="en-US" sz="14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689309791"/>
                  </a:ext>
                </a:extLst>
              </a:tr>
              <a:tr h="365760">
                <a:tc>
                  <a:txBody>
                    <a:bodyPr/>
                    <a:lstStyle/>
                    <a:p>
                      <a:pPr algn="ctr" fontAlgn="ctr"/>
                      <a:r>
                        <a:rPr lang="en-US" sz="1400" u="none" strike="noStrike" dirty="0">
                          <a:effectLst/>
                        </a:rPr>
                        <a:t>201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AA</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647783974"/>
                  </a:ext>
                </a:extLst>
              </a:tr>
              <a:tr h="365760">
                <a:tc>
                  <a:txBody>
                    <a:bodyPr/>
                    <a:lstStyle/>
                    <a:p>
                      <a:pPr algn="ctr" fontAlgn="ctr"/>
                      <a:r>
                        <a:rPr lang="en-US" sz="1400" u="none" strike="noStrike" dirty="0">
                          <a:effectLst/>
                        </a:rPr>
                        <a:t>211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HA</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413355205"/>
                  </a:ext>
                </a:extLst>
              </a:tr>
              <a:tr h="365760">
                <a:tc>
                  <a:txBody>
                    <a:bodyPr/>
                    <a:lstStyle/>
                    <a:p>
                      <a:pPr algn="ctr" fontAlgn="ctr"/>
                      <a:r>
                        <a:rPr lang="en-US" sz="1400" u="none" strike="noStrike" dirty="0">
                          <a:effectLst/>
                        </a:rPr>
                        <a:t>221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State AHEC</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State</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160642124"/>
                  </a:ext>
                </a:extLst>
              </a:tr>
              <a:tr h="365760">
                <a:tc>
                  <a:txBody>
                    <a:bodyPr/>
                    <a:lstStyle/>
                    <a:p>
                      <a:pPr algn="ctr" fontAlgn="ctr"/>
                      <a:r>
                        <a:rPr lang="en-US" sz="1400" u="none" strike="noStrike" dirty="0">
                          <a:effectLst/>
                        </a:rPr>
                        <a:t>241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Residuals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074173514"/>
                  </a:ext>
                </a:extLst>
              </a:tr>
              <a:tr h="365760">
                <a:tc>
                  <a:txBody>
                    <a:bodyPr/>
                    <a:lstStyle/>
                    <a:p>
                      <a:pPr algn="ctr" fontAlgn="ctr"/>
                      <a:r>
                        <a:rPr lang="en-US" sz="1400" u="none" strike="noStrike" dirty="0">
                          <a:effectLst/>
                        </a:rPr>
                        <a:t>252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Contracts and Grants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8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Contracts and Grants</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720900227"/>
                  </a:ext>
                </a:extLst>
              </a:tr>
              <a:tr h="365760">
                <a:tc>
                  <a:txBody>
                    <a:bodyPr/>
                    <a:lstStyle/>
                    <a:p>
                      <a:pPr algn="ctr" fontAlgn="ctr"/>
                      <a:r>
                        <a:rPr lang="en-US" sz="1400" u="none" strike="noStrike" dirty="0">
                          <a:effectLst/>
                        </a:rPr>
                        <a:t>271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Overhead</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 + Expense Budget</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Overhead</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183151348"/>
                  </a:ext>
                </a:extLst>
              </a:tr>
              <a:tr h="365760">
                <a:tc>
                  <a:txBody>
                    <a:bodyPr/>
                    <a:lstStyle/>
                    <a:p>
                      <a:pPr algn="ctr" fontAlgn="ctr"/>
                      <a:r>
                        <a:rPr lang="en-US" sz="1400" u="none" strike="noStrike" dirty="0">
                          <a:effectLst/>
                        </a:rPr>
                        <a:t>281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Endowment </a:t>
                      </a:r>
                      <a:r>
                        <a:rPr lang="en-US" sz="1400" u="none" strike="noStrike" dirty="0" err="1">
                          <a:effectLst/>
                        </a:rPr>
                        <a:t>Inc</a:t>
                      </a:r>
                      <a:r>
                        <a:rPr lang="en-US" sz="1400" u="none" strike="noStrike" dirty="0">
                          <a:effectLst/>
                        </a:rPr>
                        <a:t> </a:t>
                      </a:r>
                      <a:r>
                        <a:rPr lang="en-US" sz="1400" u="none" strike="noStrike" dirty="0" err="1">
                          <a:effectLst/>
                        </a:rPr>
                        <a:t>Unrestr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2790537662"/>
                  </a:ext>
                </a:extLst>
              </a:tr>
              <a:tr h="365760">
                <a:tc>
                  <a:txBody>
                    <a:bodyPr/>
                    <a:lstStyle/>
                    <a:p>
                      <a:pPr algn="ctr" fontAlgn="ctr"/>
                      <a:r>
                        <a:rPr lang="en-US" sz="1400" u="none" strike="noStrike" dirty="0">
                          <a:effectLst/>
                        </a:rPr>
                        <a:t>282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Endowment </a:t>
                      </a:r>
                      <a:r>
                        <a:rPr lang="en-US" sz="1400" u="none" strike="noStrike" dirty="0" err="1">
                          <a:effectLst/>
                        </a:rPr>
                        <a:t>Inc</a:t>
                      </a:r>
                      <a:r>
                        <a:rPr lang="en-US" sz="1400" u="none" strike="noStrike" dirty="0">
                          <a:effectLst/>
                        </a:rPr>
                        <a:t> </a:t>
                      </a:r>
                      <a:r>
                        <a:rPr lang="en-US" sz="1400" u="none" strike="noStrike" dirty="0" err="1">
                          <a:effectLst/>
                        </a:rPr>
                        <a:t>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53532550"/>
                  </a:ext>
                </a:extLst>
              </a:tr>
              <a:tr h="365760">
                <a:tc>
                  <a:txBody>
                    <a:bodyPr/>
                    <a:lstStyle/>
                    <a:p>
                      <a:pPr algn="ctr" fontAlgn="ctr"/>
                      <a:r>
                        <a:rPr lang="en-US" sz="1400" u="none" strike="noStrike" dirty="0">
                          <a:effectLst/>
                        </a:rPr>
                        <a:t>291</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Gifts-Endowment Inc and Other </a:t>
                      </a:r>
                      <a:r>
                        <a:rPr lang="en-US" sz="1400" u="none" strike="noStrike" dirty="0" err="1">
                          <a:effectLst/>
                        </a:rPr>
                        <a:t>Unrestr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Gifts, Endowment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701570196"/>
                  </a:ext>
                </a:extLst>
              </a:tr>
              <a:tr h="365760">
                <a:tc>
                  <a:txBody>
                    <a:bodyPr/>
                    <a:lstStyle/>
                    <a:p>
                      <a:pPr algn="ctr" fontAlgn="ctr"/>
                      <a:r>
                        <a:rPr lang="en-US" sz="1400" u="none" strike="noStrike" dirty="0">
                          <a:effectLst/>
                        </a:rPr>
                        <a:t>292</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Gifts-Endowment </a:t>
                      </a:r>
                      <a:r>
                        <a:rPr lang="en-US" sz="1400" u="none" strike="noStrike" dirty="0" err="1">
                          <a:effectLst/>
                        </a:rPr>
                        <a:t>Inc</a:t>
                      </a:r>
                      <a:r>
                        <a:rPr lang="en-US" sz="1400" u="none" strike="noStrike" dirty="0">
                          <a:effectLst/>
                        </a:rPr>
                        <a:t> and Other </a:t>
                      </a:r>
                      <a:r>
                        <a:rPr lang="en-US" sz="1400" u="none" strike="noStrike" dirty="0" err="1">
                          <a:effectLst/>
                        </a:rPr>
                        <a:t>Restr</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Contract Trust or Gifts, Endow </a:t>
                      </a:r>
                      <a:r>
                        <a:rPr lang="en-US" sz="1400" u="none" strike="noStrike" dirty="0" err="1">
                          <a:effectLst/>
                        </a:rPr>
                        <a:t>Inc</a:t>
                      </a:r>
                      <a:r>
                        <a:rPr lang="en-US" sz="1400" u="none" strike="noStrike" dirty="0">
                          <a:effectLst/>
                        </a:rPr>
                        <a:t> and Other</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1074886185"/>
                  </a:ext>
                </a:extLst>
              </a:tr>
              <a:tr h="365760">
                <a:tc>
                  <a:txBody>
                    <a:bodyPr/>
                    <a:lstStyle/>
                    <a:p>
                      <a:pPr algn="ctr" fontAlgn="ctr"/>
                      <a:r>
                        <a:rPr lang="en-US" sz="1400" u="none" strike="noStrike" dirty="0">
                          <a:effectLst/>
                        </a:rPr>
                        <a:t>295</a:t>
                      </a:r>
                      <a:endParaRPr lang="en-US" sz="14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SOM - Auxiliary-Recharge-Core Facilities</a:t>
                      </a:r>
                      <a:endParaRPr lang="en-US" sz="1400" b="0" i="0" u="none" strike="noStrike" dirty="0">
                        <a:solidFill>
                          <a:srgbClr val="000000"/>
                        </a:solidFill>
                        <a:effectLst/>
                        <a:latin typeface="+mj-lt"/>
                      </a:endParaRPr>
                    </a:p>
                  </a:txBody>
                  <a:tcPr marL="0" marR="0" marT="0" marB="0" anchor="ctr"/>
                </a:tc>
                <a:tc>
                  <a:txBody>
                    <a:bodyPr/>
                    <a:lstStyle/>
                    <a:p>
                      <a:pPr algn="ctr" fontAlgn="b"/>
                      <a:r>
                        <a:rPr lang="en-US" sz="1200" u="none" strike="noStrike">
                          <a:effectLst/>
                        </a:rPr>
                        <a:t>GL</a:t>
                      </a:r>
                      <a:endParaRPr lang="en-US" sz="1200" b="0" i="0" u="none" strike="noStrike">
                        <a:solidFill>
                          <a:srgbClr val="000000"/>
                        </a:solidFill>
                        <a:effectLst/>
                        <a:latin typeface="+mj-lt"/>
                      </a:endParaRPr>
                    </a:p>
                  </a:txBody>
                  <a:tcPr marL="0" marR="0" marT="0" marB="0" anchor="ctr"/>
                </a:tc>
                <a:tc>
                  <a:txBody>
                    <a:bodyPr/>
                    <a:lstStyle/>
                    <a:p>
                      <a:pPr algn="ctr" fontAlgn="b"/>
                      <a:r>
                        <a:rPr lang="en-US" sz="1200" u="none" strike="noStrike" dirty="0">
                          <a:effectLst/>
                        </a:rPr>
                        <a:t>GL</a:t>
                      </a:r>
                      <a:endParaRPr lang="en-US" sz="1200" b="0" i="0" u="none" strike="noStrike" dirty="0">
                        <a:solidFill>
                          <a:srgbClr val="000000"/>
                        </a:solidFill>
                        <a:effectLst/>
                        <a:latin typeface="+mj-lt"/>
                      </a:endParaRPr>
                    </a:p>
                  </a:txBody>
                  <a:tcPr marL="0" marR="0" marT="0" marB="0" anchor="ctr"/>
                </a:tc>
                <a:tc>
                  <a:txBody>
                    <a:bodyPr/>
                    <a:lstStyle/>
                    <a:p>
                      <a:pPr algn="ctr" fontAlgn="ctr"/>
                      <a:r>
                        <a:rPr lang="en-US" sz="1400" u="none" strike="noStrike" dirty="0">
                          <a:effectLst/>
                        </a:rPr>
                        <a:t>Auxiliary/Recharge-Core Facilities</a:t>
                      </a:r>
                      <a:endParaRPr lang="en-US" sz="14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446536399"/>
                  </a:ext>
                </a:extLst>
              </a:tr>
            </a:tbl>
          </a:graphicData>
        </a:graphic>
      </p:graphicFrame>
    </p:spTree>
    <p:extLst>
      <p:ext uri="{BB962C8B-B14F-4D97-AF65-F5344CB8AC3E}">
        <p14:creationId xmlns:p14="http://schemas.microsoft.com/office/powerpoint/2010/main" val="3893917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4808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4"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b="1" dirty="0">
              <a:latin typeface="Century Gothic" panose="020B0502020202020204" pitchFamily="34" charset="0"/>
              <a:ea typeface="+mj-ea"/>
              <a:cs typeface="+mj-cs"/>
              <a:sym typeface="Century Gothic" panose="020B0502020202020204" pitchFamily="34" charset="0"/>
            </a:endParaRPr>
          </a:p>
        </p:txBody>
      </p:sp>
      <p:sp>
        <p:nvSpPr>
          <p:cNvPr id="2" name="Title 1"/>
          <p:cNvSpPr>
            <a:spLocks noGrp="1"/>
          </p:cNvSpPr>
          <p:nvPr>
            <p:ph type="title"/>
          </p:nvPr>
        </p:nvSpPr>
        <p:spPr/>
        <p:txBody>
          <a:bodyPr/>
          <a:lstStyle/>
          <a:p>
            <a:r>
              <a:rPr lang="en-US" dirty="0"/>
              <a:t>Logging, Reviewing the Home Page, and Accessing Your Department Budgets</a:t>
            </a:r>
          </a:p>
        </p:txBody>
      </p:sp>
    </p:spTree>
    <p:extLst>
      <p:ext uri="{BB962C8B-B14F-4D97-AF65-F5344CB8AC3E}">
        <p14:creationId xmlns:p14="http://schemas.microsoft.com/office/powerpoint/2010/main" val="389365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D7BBC97-B81D-4CDA-9535-F41F9E1D1DC8}"/>
              </a:ext>
            </a:extLst>
          </p:cNvPr>
          <p:cNvGraphicFramePr>
            <a:graphicFrameLocks noChangeAspect="1"/>
          </p:cNvGraphicFramePr>
          <p:nvPr>
            <p:custDataLst>
              <p:tags r:id="rId2"/>
            </p:custDataLst>
            <p:extLst>
              <p:ext uri="{D42A27DB-BD31-4B8C-83A1-F6EECF244321}">
                <p14:modId xmlns:p14="http://schemas.microsoft.com/office/powerpoint/2010/main" val="414426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13" name="think-cell Slide" r:id="rId6" imgW="331" imgH="333" progId="TCLayout.ActiveDocument.1">
                  <p:embed/>
                </p:oleObj>
              </mc:Choice>
              <mc:Fallback>
                <p:oleObj name="think-cell Slide" r:id="rId6" imgW="331" imgH="33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7ACB770-C46E-46A8-8025-E2FF3C10F51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Century Gothic" panose="020B0502020202020204" pitchFamily="34" charset="0"/>
              <a:ea typeface="+mj-ea"/>
              <a:cs typeface="+mj-cs"/>
              <a:sym typeface="Century Gothic" panose="020B0502020202020204" pitchFamily="34" charset="0"/>
            </a:endParaRPr>
          </a:p>
        </p:txBody>
      </p:sp>
      <p:pic>
        <p:nvPicPr>
          <p:cNvPr id="9" name="Picture 8">
            <a:extLst>
              <a:ext uri="{FF2B5EF4-FFF2-40B4-BE49-F238E27FC236}">
                <a16:creationId xmlns:a16="http://schemas.microsoft.com/office/drawing/2014/main" id="{1D590293-E162-444A-A23A-2DD33EF7C04B}"/>
              </a:ext>
            </a:extLst>
          </p:cNvPr>
          <p:cNvPicPr>
            <a:picLocks noChangeAspect="1"/>
          </p:cNvPicPr>
          <p:nvPr/>
        </p:nvPicPr>
        <p:blipFill>
          <a:blip r:embed="rId8"/>
          <a:stretch>
            <a:fillRect/>
          </a:stretch>
        </p:blipFill>
        <p:spPr>
          <a:xfrm>
            <a:off x="7772402" y="4185512"/>
            <a:ext cx="4114800" cy="2035513"/>
          </a:xfrm>
          <a:prstGeom prst="rect">
            <a:avLst/>
          </a:prstGeom>
          <a:ln>
            <a:solidFill>
              <a:schemeClr val="accent1"/>
            </a:solidFill>
          </a:ln>
        </p:spPr>
      </p:pic>
      <p:sp>
        <p:nvSpPr>
          <p:cNvPr id="3" name="Title 2"/>
          <p:cNvSpPr>
            <a:spLocks noGrp="1"/>
          </p:cNvSpPr>
          <p:nvPr>
            <p:ph type="title"/>
          </p:nvPr>
        </p:nvSpPr>
        <p:spPr/>
        <p:txBody>
          <a:bodyPr/>
          <a:lstStyle/>
          <a:p>
            <a:r>
              <a:rPr lang="en-US" dirty="0"/>
              <a:t>Logging In</a:t>
            </a:r>
          </a:p>
        </p:txBody>
      </p:sp>
      <p:sp>
        <p:nvSpPr>
          <p:cNvPr id="4" name="Content Placeholder 3"/>
          <p:cNvSpPr>
            <a:spLocks noGrp="1"/>
          </p:cNvSpPr>
          <p:nvPr>
            <p:ph sz="half" idx="1"/>
          </p:nvPr>
        </p:nvSpPr>
        <p:spPr>
          <a:xfrm>
            <a:off x="304798" y="1280160"/>
            <a:ext cx="5791201" cy="5029200"/>
          </a:xfrm>
        </p:spPr>
        <p:txBody>
          <a:bodyPr>
            <a:normAutofit/>
          </a:bodyPr>
          <a:lstStyle/>
          <a:p>
            <a:pPr marL="457200" indent="-457200">
              <a:buFont typeface="+mj-lt"/>
              <a:buAutoNum type="arabicPeriod"/>
            </a:pPr>
            <a:r>
              <a:rPr lang="en-US" sz="1800" dirty="0"/>
              <a:t>Open </a:t>
            </a:r>
            <a:r>
              <a:rPr lang="en-US" sz="1800" b="1" dirty="0"/>
              <a:t>Internet Explorer</a:t>
            </a:r>
            <a:r>
              <a:rPr lang="en-US" sz="1800" dirty="0"/>
              <a:t>.</a:t>
            </a:r>
          </a:p>
          <a:p>
            <a:pPr marL="457200" indent="-457200">
              <a:buFont typeface="+mj-lt"/>
              <a:buAutoNum type="arabicPeriod"/>
            </a:pPr>
            <a:r>
              <a:rPr lang="en-US" sz="1800" dirty="0"/>
              <a:t>Type “</a:t>
            </a:r>
            <a:r>
              <a:rPr lang="en-US" sz="1800" b="1" dirty="0"/>
              <a:t>secure.stratanetwork.com</a:t>
            </a:r>
            <a:r>
              <a:rPr lang="en-US" sz="1800" dirty="0"/>
              <a:t>” into the address bar.</a:t>
            </a:r>
          </a:p>
          <a:p>
            <a:pPr marL="457200" indent="-457200">
              <a:buFont typeface="+mj-lt"/>
              <a:buAutoNum type="arabicPeriod"/>
            </a:pPr>
            <a:r>
              <a:rPr lang="en-US" sz="1800" dirty="0"/>
              <a:t>Under the credentials tile, click the small link that says “</a:t>
            </a:r>
            <a:r>
              <a:rPr lang="en-US" sz="1800" b="1" dirty="0"/>
              <a:t>click here</a:t>
            </a:r>
            <a:r>
              <a:rPr lang="en-US" sz="1800" dirty="0"/>
              <a:t>”. You will be redirected to a login screen that requires only your email address.</a:t>
            </a:r>
          </a:p>
          <a:p>
            <a:pPr marL="457200" indent="-457200">
              <a:buFont typeface="+mj-lt"/>
              <a:buAutoNum type="arabicPeriod"/>
            </a:pPr>
            <a:endParaRPr lang="en-US" sz="1800" dirty="0"/>
          </a:p>
          <a:p>
            <a:pPr marL="0" indent="0">
              <a:buNone/>
            </a:pPr>
            <a:endParaRPr lang="en-US" sz="1800" dirty="0"/>
          </a:p>
          <a:p>
            <a:pPr marL="457200" indent="-457200">
              <a:buFont typeface="+mj-lt"/>
              <a:buAutoNum type="arabicPeriod"/>
            </a:pPr>
            <a:r>
              <a:rPr lang="en-US" sz="1800" dirty="0"/>
              <a:t>Enter your </a:t>
            </a:r>
            <a:r>
              <a:rPr lang="en-US" sz="1800" b="1" dirty="0"/>
              <a:t>primary email address</a:t>
            </a:r>
            <a:r>
              <a:rPr lang="en-US" sz="1800" dirty="0"/>
              <a:t>.</a:t>
            </a:r>
          </a:p>
          <a:p>
            <a:pPr marL="457200" indent="-457200">
              <a:buFont typeface="+mj-lt"/>
              <a:buAutoNum type="arabicPeriod"/>
            </a:pPr>
            <a:r>
              <a:rPr lang="en-US" sz="1800" dirty="0"/>
              <a:t>Press </a:t>
            </a:r>
            <a:r>
              <a:rPr lang="en-US" sz="1800" b="1" dirty="0"/>
              <a:t>Tab</a:t>
            </a:r>
            <a:r>
              <a:rPr lang="en-US" sz="1800" dirty="0"/>
              <a:t>. </a:t>
            </a:r>
          </a:p>
          <a:p>
            <a:pPr marL="914400" lvl="1" indent="-457200">
              <a:buFont typeface="+mj-lt"/>
              <a:buAutoNum type="arabicPeriod"/>
            </a:pPr>
            <a:r>
              <a:rPr lang="en-US" sz="1400" dirty="0"/>
              <a:t>If you are redirected to a login screen for your organization, fill in your credentials as instructed.</a:t>
            </a:r>
          </a:p>
        </p:txBody>
      </p:sp>
      <p:sp>
        <p:nvSpPr>
          <p:cNvPr id="6" name="TextBox 5"/>
          <p:cNvSpPr txBox="1"/>
          <p:nvPr/>
        </p:nvSpPr>
        <p:spPr>
          <a:xfrm>
            <a:off x="931373" y="3504755"/>
            <a:ext cx="3793026" cy="374571"/>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sz="1600" dirty="0"/>
              <a:t>Bookmark this page to your browser.</a:t>
            </a:r>
          </a:p>
        </p:txBody>
      </p:sp>
      <p:pic>
        <p:nvPicPr>
          <p:cNvPr id="7" name="Picture 6">
            <a:extLst>
              <a:ext uri="{FF2B5EF4-FFF2-40B4-BE49-F238E27FC236}">
                <a16:creationId xmlns:a16="http://schemas.microsoft.com/office/drawing/2014/main" id="{FC0C6E1A-4FC9-4F5B-BA7D-8FF6D2EC0DD2}"/>
              </a:ext>
            </a:extLst>
          </p:cNvPr>
          <p:cNvPicPr>
            <a:picLocks noChangeAspect="1"/>
          </p:cNvPicPr>
          <p:nvPr/>
        </p:nvPicPr>
        <p:blipFill>
          <a:blip r:embed="rId9"/>
          <a:stretch>
            <a:fillRect/>
          </a:stretch>
        </p:blipFill>
        <p:spPr>
          <a:xfrm>
            <a:off x="6095999" y="1197816"/>
            <a:ext cx="2743200" cy="2830935"/>
          </a:xfrm>
          <a:prstGeom prst="rect">
            <a:avLst/>
          </a:prstGeom>
          <a:ln>
            <a:solidFill>
              <a:schemeClr val="accent1"/>
            </a:solidFill>
          </a:ln>
        </p:spPr>
      </p:pic>
      <p:sp>
        <p:nvSpPr>
          <p:cNvPr id="2" name="Rectangle 1">
            <a:extLst>
              <a:ext uri="{FF2B5EF4-FFF2-40B4-BE49-F238E27FC236}">
                <a16:creationId xmlns:a16="http://schemas.microsoft.com/office/drawing/2014/main" id="{A19CE510-CCCE-4923-B41D-795A6D26DDCF}"/>
              </a:ext>
            </a:extLst>
          </p:cNvPr>
          <p:cNvSpPr/>
          <p:nvPr/>
        </p:nvSpPr>
        <p:spPr>
          <a:xfrm>
            <a:off x="7872153" y="3716766"/>
            <a:ext cx="416560" cy="16256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69C4E4A5-EC33-4EC6-B0FC-B057209E01C2}"/>
              </a:ext>
            </a:extLst>
          </p:cNvPr>
          <p:cNvCxnSpPr>
            <a:stCxn id="7" idx="3"/>
            <a:endCxn id="9" idx="0"/>
          </p:cNvCxnSpPr>
          <p:nvPr/>
        </p:nvCxnSpPr>
        <p:spPr>
          <a:xfrm>
            <a:off x="8839199" y="2613284"/>
            <a:ext cx="990603" cy="1572228"/>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924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Additional Resources</a:t>
            </a:r>
            <a:endParaRPr lang="en-US" dirty="0"/>
          </a:p>
        </p:txBody>
      </p:sp>
      <p:pic>
        <p:nvPicPr>
          <p:cNvPr id="13" name="Content Placeholder 12"/>
          <p:cNvPicPr>
            <a:picLocks noGrp="1" noChangeAspect="1"/>
          </p:cNvPicPr>
          <p:nvPr>
            <p:ph sz="half" idx="1"/>
          </p:nvPr>
        </p:nvPicPr>
        <p:blipFill rotWithShape="1">
          <a:blip r:embed="rId3"/>
          <a:srcRect l="9917" r="10864" b="20780"/>
          <a:stretch/>
        </p:blipFill>
        <p:spPr>
          <a:xfrm>
            <a:off x="2600498" y="1377696"/>
            <a:ext cx="6560128" cy="4935533"/>
          </a:xfrm>
          <a:ln>
            <a:solidFill>
              <a:schemeClr val="bg2"/>
            </a:solidFill>
          </a:ln>
        </p:spPr>
      </p:pic>
      <p:pic>
        <p:nvPicPr>
          <p:cNvPr id="1026" name="Picture 2" descr="C:\Users\sstark\AppData\Local\Temp\SNAGHTML2362739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3567" y="1377696"/>
            <a:ext cx="1397059" cy="1665724"/>
          </a:xfrm>
          <a:prstGeom prst="rect">
            <a:avLst/>
          </a:prstGeom>
          <a:noFill/>
          <a:ln>
            <a:solidFill>
              <a:schemeClr val="bg2"/>
            </a:solidFill>
          </a:ln>
          <a:effectLst>
            <a:outerShdw blurRad="50800" dist="38100" dir="18900000" algn="b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546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V2zjLkDRxGzErFu_M.z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Y6is9sb5QFSrQhGN7_Jw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94roi3PKGoKIO5PrXZs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o.F2dfJTRmTq1RRHKes_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sVP3ymCpSd6N1DMhXNOme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Ciuc8hoTYyyjJfiJj7IQ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Ciuc8hoTYyyjJfiJj7I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3Rnr_yWRhaHI.qcC4cp_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auS81LtRiihYf51MkPB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KpJLe5bFKBgM4ksY7VI5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1w7iBZQRmw_8_orxeVk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bQEYBT8jQDSLI5dwEKu1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2XXRX7uR4CO49sV6bbs2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gckkTPPRQr23vpVWDOsP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ckkTPPRQr23vpVWDOsPG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FhmNoTW9mQslFdmd9pZ7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HXzgdbRbOTYqDkhqTYL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iXRdFxdR2O7mtz_eNIX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y4Y89fSSv2zfp4KxQkse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CUU.d7GRgePCCXn3ytr5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o.F2dfJTRmTq1RRHKes_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E_uZ2VxkToSB5Sfg54c7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3MdZ78HR1adCGWdxuedMw"/>
</p:tagLst>
</file>

<file path=ppt/theme/theme1.xml><?xml version="1.0" encoding="utf-8"?>
<a:theme xmlns:a="http://schemas.openxmlformats.org/drawingml/2006/main" name="Strata 2018 Light">
  <a:themeElements>
    <a:clrScheme name="Strata Colorway">
      <a:dk1>
        <a:sysClr val="windowText" lastClr="000000"/>
      </a:dk1>
      <a:lt1>
        <a:sysClr val="window" lastClr="FFFFFF"/>
      </a:lt1>
      <a:dk2>
        <a:srgbClr val="44546A"/>
      </a:dk2>
      <a:lt2>
        <a:srgbClr val="E7E6E6"/>
      </a:lt2>
      <a:accent1>
        <a:srgbClr val="02528A"/>
      </a:accent1>
      <a:accent2>
        <a:srgbClr val="F15825"/>
      </a:accent2>
      <a:accent3>
        <a:srgbClr val="7E888E"/>
      </a:accent3>
      <a:accent4>
        <a:srgbClr val="9E67AB"/>
      </a:accent4>
      <a:accent5>
        <a:srgbClr val="0A9DD2"/>
      </a:accent5>
      <a:accent6>
        <a:srgbClr val="7AC36A"/>
      </a:accent6>
      <a:hlink>
        <a:srgbClr val="ED7D31"/>
      </a:hlink>
      <a:folHlink>
        <a:srgbClr val="4472C4"/>
      </a:folHlink>
    </a:clrScheme>
    <a:fontScheme name="Strata Font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Widescreen)" id="{6A0DFDF3-6A24-49E0-95CE-87A6275B1B12}" vid="{E9991D02-0299-4A39-AF75-5683118BC8F6}"/>
    </a:ext>
  </a:extLst>
</a:theme>
</file>

<file path=ppt/theme/theme2.xml><?xml version="1.0" encoding="utf-8"?>
<a:theme xmlns:a="http://schemas.openxmlformats.org/drawingml/2006/main" name="Strata 2018 Title">
  <a:themeElements>
    <a:clrScheme name="Strata Colorway">
      <a:dk1>
        <a:sysClr val="windowText" lastClr="000000"/>
      </a:dk1>
      <a:lt1>
        <a:sysClr val="window" lastClr="FFFFFF"/>
      </a:lt1>
      <a:dk2>
        <a:srgbClr val="44546A"/>
      </a:dk2>
      <a:lt2>
        <a:srgbClr val="E7E6E6"/>
      </a:lt2>
      <a:accent1>
        <a:srgbClr val="02528A"/>
      </a:accent1>
      <a:accent2>
        <a:srgbClr val="F15825"/>
      </a:accent2>
      <a:accent3>
        <a:srgbClr val="7E888E"/>
      </a:accent3>
      <a:accent4>
        <a:srgbClr val="9E67AB"/>
      </a:accent4>
      <a:accent5>
        <a:srgbClr val="0A9DD2"/>
      </a:accent5>
      <a:accent6>
        <a:srgbClr val="7AC36A"/>
      </a:accent6>
      <a:hlink>
        <a:srgbClr val="ED7D31"/>
      </a:hlink>
      <a:folHlink>
        <a:srgbClr val="4472C4"/>
      </a:folHlink>
    </a:clrScheme>
    <a:fontScheme name="Strata Fonts">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 (Widescreen)" id="{6A0DFDF3-6A24-49E0-95CE-87A6275B1B12}" vid="{280112EA-40B7-4F22-901C-A2AC1DF2D9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Template (Widescreen)</Template>
  <TotalTime>12697</TotalTime>
  <Words>3654</Words>
  <Application>Microsoft Office PowerPoint</Application>
  <PresentationFormat>Widescreen</PresentationFormat>
  <Paragraphs>497</Paragraphs>
  <Slides>46</Slides>
  <Notes>44</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2" baseType="lpstr">
      <vt:lpstr>Arial</vt:lpstr>
      <vt:lpstr>Calibri</vt:lpstr>
      <vt:lpstr>Century Gothic</vt:lpstr>
      <vt:lpstr>Strata 2018 Light</vt:lpstr>
      <vt:lpstr>Strata 2018 Title</vt:lpstr>
      <vt:lpstr>think-cell Slide</vt:lpstr>
      <vt:lpstr>End User Training</vt:lpstr>
      <vt:lpstr>Agenda</vt:lpstr>
      <vt:lpstr>Creating Budgets in StrataJazz® Operating Budgeting</vt:lpstr>
      <vt:lpstr>SOM Clinical Department Timeline</vt:lpstr>
      <vt:lpstr>Your Contact </vt:lpstr>
      <vt:lpstr>The Funds in Strata, and Where the Historic Data Comes From</vt:lpstr>
      <vt:lpstr>Logging, Reviewing the Home Page, and Accessing Your Department Budgets</vt:lpstr>
      <vt:lpstr>Logging In</vt:lpstr>
      <vt:lpstr>Additional Resources</vt:lpstr>
      <vt:lpstr>Accessing &amp; Navigating on the OB Home Page</vt:lpstr>
      <vt:lpstr>Navigating within Operating Budgeting for a Given Entity </vt:lpstr>
      <vt:lpstr>Budget Year Structure</vt:lpstr>
      <vt:lpstr>Tab Overview – UNCFP &amp; SOM entities (your department ID)</vt:lpstr>
      <vt:lpstr>Tab Overview – UNCFP Revenue (4106XX, EPIC clinical revenue)</vt:lpstr>
      <vt:lpstr>UNCFP Revenue Department ID Logic Example </vt:lpstr>
      <vt:lpstr>Global Methods   </vt:lpstr>
      <vt:lpstr>In Summary, Here’s What Changed:</vt:lpstr>
      <vt:lpstr>Revenue Provider Volumes &amp; Revenue</vt:lpstr>
      <vt:lpstr>Provider Volumes &amp; Revenue</vt:lpstr>
      <vt:lpstr>Provider Volumes &amp; Revenue, cont. </vt:lpstr>
      <vt:lpstr>Gross Charges &amp; Deductions</vt:lpstr>
      <vt:lpstr>Other Revenue UNCFP &amp; SOM Entities </vt:lpstr>
      <vt:lpstr>Other Revenue: UNCFP</vt:lpstr>
      <vt:lpstr>Other Revenue: UNCFP, cont.</vt:lpstr>
      <vt:lpstr>Other Revenue: UNCFP, cont.</vt:lpstr>
      <vt:lpstr>Other Revenue: SOM</vt:lpstr>
      <vt:lpstr>Fixed Staffing, Wages, Benefits, and Non-Staffing</vt:lpstr>
      <vt:lpstr>Fixed Staffing</vt:lpstr>
      <vt:lpstr>Fixed Staffing, cont.</vt:lpstr>
      <vt:lpstr>Fixed Staffing, cont.</vt:lpstr>
      <vt:lpstr>Wages &gt; Salaries By Pay Type</vt:lpstr>
      <vt:lpstr>Wages &gt; Salaries By Pay Type, cont.</vt:lpstr>
      <vt:lpstr>Wages &gt; Salaries By Pay Type, cont.</vt:lpstr>
      <vt:lpstr>Salaries Summary</vt:lpstr>
      <vt:lpstr>Benefits </vt:lpstr>
      <vt:lpstr>Benefits, cont. </vt:lpstr>
      <vt:lpstr>Non-Staffing Expense</vt:lpstr>
      <vt:lpstr>Reviewing the UNCFP and SOM Income Statement Reports &amp; Other Reports</vt:lpstr>
      <vt:lpstr>UNCFP &amp; SOM Income Statement Overview </vt:lpstr>
      <vt:lpstr>UNCFP &amp; SOM Income Statement Overview </vt:lpstr>
      <vt:lpstr>UNCFP &amp; SOM Income Statement Overview, cont. </vt:lpstr>
      <vt:lpstr>Other Strata Reports</vt:lpstr>
      <vt:lpstr>Other Reports (Outside of Strata)</vt:lpstr>
      <vt:lpstr>FY21 Budget Website </vt:lpstr>
      <vt:lpstr>Appendix</vt:lpstr>
      <vt:lpstr>Terminology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User Training</dc:title>
  <dc:creator>Dennis Bingham</dc:creator>
  <cp:lastModifiedBy>Gardner, Lauren Solana</cp:lastModifiedBy>
  <cp:revision>219</cp:revision>
  <cp:lastPrinted>2019-12-18T13:35:18Z</cp:lastPrinted>
  <dcterms:created xsi:type="dcterms:W3CDTF">2018-06-25T17:16:31Z</dcterms:created>
  <dcterms:modified xsi:type="dcterms:W3CDTF">2020-01-15T16:35:29Z</dcterms:modified>
</cp:coreProperties>
</file>