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6.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8.xml" ContentType="application/vnd.openxmlformats-officedocument.presentationml.tags+xml"/>
  <Override PartName="/ppt/tags/tag59.xml" ContentType="application/vnd.openxmlformats-officedocument.presentationml.tags+xml"/>
  <Override PartName="/ppt/notesSlides/notesSlide3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70.xml" ContentType="application/vnd.openxmlformats-officedocument.presentationml.tags+xml"/>
  <Override PartName="/ppt/tags/tag71.xml" ContentType="application/vnd.openxmlformats-officedocument.presentationml.tags+xml"/>
  <Override PartName="/ppt/notesSlides/notesSlide3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8.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40.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4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82.xml" ContentType="application/vnd.openxmlformats-officedocument.presentationml.tags+xml"/>
  <Override PartName="/ppt/tags/tag83.xml" ContentType="application/vnd.openxmlformats-officedocument.presentationml.tags+xml"/>
  <Override PartName="/ppt/notesSlides/notesSlide4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Lst>
  <p:notesMasterIdLst>
    <p:notesMasterId r:id="rId47"/>
  </p:notesMasterIdLst>
  <p:handoutMasterIdLst>
    <p:handoutMasterId r:id="rId48"/>
  </p:handoutMasterIdLst>
  <p:sldIdLst>
    <p:sldId id="256" r:id="rId3"/>
    <p:sldId id="258" r:id="rId4"/>
    <p:sldId id="308" r:id="rId5"/>
    <p:sldId id="263" r:id="rId6"/>
    <p:sldId id="314" r:id="rId7"/>
    <p:sldId id="339" r:id="rId8"/>
    <p:sldId id="262" r:id="rId9"/>
    <p:sldId id="346" r:id="rId10"/>
    <p:sldId id="298" r:id="rId11"/>
    <p:sldId id="310" r:id="rId12"/>
    <p:sldId id="313" r:id="rId13"/>
    <p:sldId id="333" r:id="rId14"/>
    <p:sldId id="321" r:id="rId15"/>
    <p:sldId id="332" r:id="rId16"/>
    <p:sldId id="338" r:id="rId17"/>
    <p:sldId id="316" r:id="rId18"/>
    <p:sldId id="348" r:id="rId19"/>
    <p:sldId id="317" r:id="rId20"/>
    <p:sldId id="335" r:id="rId21"/>
    <p:sldId id="318" r:id="rId22"/>
    <p:sldId id="319" r:id="rId23"/>
    <p:sldId id="323" r:id="rId24"/>
    <p:sldId id="324" r:id="rId25"/>
    <p:sldId id="325" r:id="rId26"/>
    <p:sldId id="336" r:id="rId27"/>
    <p:sldId id="337" r:id="rId28"/>
    <p:sldId id="326" r:id="rId29"/>
    <p:sldId id="327" r:id="rId30"/>
    <p:sldId id="341" r:id="rId31"/>
    <p:sldId id="340" r:id="rId32"/>
    <p:sldId id="328" r:id="rId33"/>
    <p:sldId id="353" r:id="rId34"/>
    <p:sldId id="343" r:id="rId35"/>
    <p:sldId id="329" r:id="rId36"/>
    <p:sldId id="330" r:id="rId37"/>
    <p:sldId id="344" r:id="rId38"/>
    <p:sldId id="345" r:id="rId39"/>
    <p:sldId id="312" r:id="rId40"/>
    <p:sldId id="309" r:id="rId41"/>
    <p:sldId id="350" r:id="rId42"/>
    <p:sldId id="311" r:id="rId43"/>
    <p:sldId id="351" r:id="rId44"/>
    <p:sldId id="352" r:id="rId45"/>
    <p:sldId id="349" r:id="rId46"/>
  </p:sldIdLst>
  <p:sldSz cx="12192000" cy="6858000"/>
  <p:notesSz cx="7010400" cy="92964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36E65105-0277-489B-BAE0-D0948A930C1F}">
          <p14:sldIdLst>
            <p14:sldId id="256"/>
            <p14:sldId id="258"/>
            <p14:sldId id="308"/>
            <p14:sldId id="263"/>
            <p14:sldId id="314"/>
            <p14:sldId id="339"/>
            <p14:sldId id="262"/>
            <p14:sldId id="346"/>
            <p14:sldId id="298"/>
            <p14:sldId id="310"/>
            <p14:sldId id="313"/>
            <p14:sldId id="333"/>
            <p14:sldId id="321"/>
            <p14:sldId id="332"/>
            <p14:sldId id="338"/>
            <p14:sldId id="316"/>
            <p14:sldId id="348"/>
            <p14:sldId id="317"/>
            <p14:sldId id="335"/>
            <p14:sldId id="318"/>
            <p14:sldId id="319"/>
            <p14:sldId id="323"/>
            <p14:sldId id="324"/>
            <p14:sldId id="325"/>
            <p14:sldId id="336"/>
            <p14:sldId id="337"/>
            <p14:sldId id="326"/>
            <p14:sldId id="327"/>
            <p14:sldId id="341"/>
            <p14:sldId id="340"/>
            <p14:sldId id="328"/>
            <p14:sldId id="353"/>
            <p14:sldId id="343"/>
            <p14:sldId id="329"/>
            <p14:sldId id="330"/>
            <p14:sldId id="344"/>
            <p14:sldId id="345"/>
          </p14:sldIdLst>
        </p14:section>
        <p14:section name="Reporting" id="{919D8B4D-54EA-4940-860F-6358DB275D15}">
          <p14:sldIdLst>
            <p14:sldId id="312"/>
            <p14:sldId id="309"/>
            <p14:sldId id="350"/>
            <p14:sldId id="311"/>
            <p14:sldId id="351"/>
            <p14:sldId id="352"/>
            <p14:sldId id="34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Ellison" initials="EE"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CC"/>
    <a:srgbClr val="7784FD"/>
    <a:srgbClr val="7A7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82051" autoAdjust="0"/>
  </p:normalViewPr>
  <p:slideViewPr>
    <p:cSldViewPr snapToGrid="0">
      <p:cViewPr varScale="1">
        <p:scale>
          <a:sx n="67" d="100"/>
          <a:sy n="67" d="100"/>
        </p:scale>
        <p:origin x="620" y="4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FB2EA-B19A-445C-8E90-344BDB5726D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41520C6-0C26-483E-9E9A-FF9B0B71FFE1}">
      <dgm:prSet/>
      <dgm:spPr/>
      <dgm:t>
        <a:bodyPr/>
        <a:lstStyle/>
        <a:p>
          <a:r>
            <a:rPr lang="en-US"/>
            <a:t>Overview</a:t>
          </a:r>
        </a:p>
      </dgm:t>
    </dgm:pt>
    <dgm:pt modelId="{5915030D-6AAF-4167-A909-C4778457A885}" type="parTrans" cxnId="{6B06FF83-B1FE-409D-9F73-B0D35FC49A3A}">
      <dgm:prSet/>
      <dgm:spPr/>
      <dgm:t>
        <a:bodyPr/>
        <a:lstStyle/>
        <a:p>
          <a:endParaRPr lang="en-US"/>
        </a:p>
      </dgm:t>
    </dgm:pt>
    <dgm:pt modelId="{1F3A2CA3-D9AE-467A-8FC5-02CBA7C0D6E3}" type="sibTrans" cxnId="{6B06FF83-B1FE-409D-9F73-B0D35FC49A3A}">
      <dgm:prSet/>
      <dgm:spPr/>
      <dgm:t>
        <a:bodyPr/>
        <a:lstStyle/>
        <a:p>
          <a:endParaRPr lang="en-US"/>
        </a:p>
      </dgm:t>
    </dgm:pt>
    <dgm:pt modelId="{19735377-837A-4308-8ACE-27407AC13475}">
      <dgm:prSet/>
      <dgm:spPr/>
      <dgm:t>
        <a:bodyPr/>
        <a:lstStyle/>
        <a:p>
          <a:r>
            <a:rPr lang="en-US" dirty="0"/>
            <a:t>Timeline</a:t>
          </a:r>
        </a:p>
      </dgm:t>
    </dgm:pt>
    <dgm:pt modelId="{F88D4D35-8EE6-4041-87B2-2C1C730A99AF}" type="parTrans" cxnId="{EA713794-C645-41C4-B73C-48CB5E53FE86}">
      <dgm:prSet/>
      <dgm:spPr/>
      <dgm:t>
        <a:bodyPr/>
        <a:lstStyle/>
        <a:p>
          <a:endParaRPr lang="en-US"/>
        </a:p>
      </dgm:t>
    </dgm:pt>
    <dgm:pt modelId="{95712ABD-08CC-44DD-B364-249EAE68F80B}" type="sibTrans" cxnId="{EA713794-C645-41C4-B73C-48CB5E53FE86}">
      <dgm:prSet/>
      <dgm:spPr/>
      <dgm:t>
        <a:bodyPr/>
        <a:lstStyle/>
        <a:p>
          <a:endParaRPr lang="en-US"/>
        </a:p>
      </dgm:t>
    </dgm:pt>
    <dgm:pt modelId="{D5612859-C55C-4FFC-8F17-4A940A0F7BB9}">
      <dgm:prSet/>
      <dgm:spPr/>
      <dgm:t>
        <a:bodyPr/>
        <a:lstStyle/>
        <a:p>
          <a:r>
            <a:rPr lang="en-US" dirty="0"/>
            <a:t>Contacts</a:t>
          </a:r>
        </a:p>
      </dgm:t>
    </dgm:pt>
    <dgm:pt modelId="{92C6F117-EDAF-42C0-B27F-E841CDBAB735}" type="parTrans" cxnId="{79875B9A-E20E-4838-8D9F-D387AAAA9651}">
      <dgm:prSet/>
      <dgm:spPr/>
      <dgm:t>
        <a:bodyPr/>
        <a:lstStyle/>
        <a:p>
          <a:endParaRPr lang="en-US"/>
        </a:p>
      </dgm:t>
    </dgm:pt>
    <dgm:pt modelId="{8B61689C-1829-4C25-9009-176B9F0CB31C}" type="sibTrans" cxnId="{79875B9A-E20E-4838-8D9F-D387AAAA9651}">
      <dgm:prSet/>
      <dgm:spPr/>
      <dgm:t>
        <a:bodyPr/>
        <a:lstStyle/>
        <a:p>
          <a:endParaRPr lang="en-US"/>
        </a:p>
      </dgm:t>
    </dgm:pt>
    <dgm:pt modelId="{AC1C8D2D-E24E-48F0-9667-CF21317D6E48}">
      <dgm:prSet/>
      <dgm:spPr/>
      <dgm:t>
        <a:bodyPr/>
        <a:lstStyle/>
        <a:p>
          <a:r>
            <a:rPr lang="en-US"/>
            <a:t>Getting Started</a:t>
          </a:r>
        </a:p>
      </dgm:t>
    </dgm:pt>
    <dgm:pt modelId="{BFD98A43-F957-4D12-881A-F19E40A0D92F}" type="parTrans" cxnId="{77915119-4366-4C73-AC94-05618ED77B1F}">
      <dgm:prSet/>
      <dgm:spPr/>
      <dgm:t>
        <a:bodyPr/>
        <a:lstStyle/>
        <a:p>
          <a:endParaRPr lang="en-US"/>
        </a:p>
      </dgm:t>
    </dgm:pt>
    <dgm:pt modelId="{E52065E0-D3CA-4692-960B-3A3870BE8714}" type="sibTrans" cxnId="{77915119-4366-4C73-AC94-05618ED77B1F}">
      <dgm:prSet/>
      <dgm:spPr/>
      <dgm:t>
        <a:bodyPr/>
        <a:lstStyle/>
        <a:p>
          <a:endParaRPr lang="en-US"/>
        </a:p>
      </dgm:t>
    </dgm:pt>
    <dgm:pt modelId="{3626D154-FC72-4B7D-9359-E2080AE3B820}">
      <dgm:prSet/>
      <dgm:spPr/>
      <dgm:t>
        <a:bodyPr/>
        <a:lstStyle/>
        <a:p>
          <a:r>
            <a:rPr lang="en-US" dirty="0"/>
            <a:t>Logging into Strata</a:t>
          </a:r>
        </a:p>
      </dgm:t>
    </dgm:pt>
    <dgm:pt modelId="{D757017D-A499-4AC0-ACFA-F558BD6F228B}" type="parTrans" cxnId="{96152E78-54FF-4E04-AC28-DAB1C8AE3A40}">
      <dgm:prSet/>
      <dgm:spPr/>
      <dgm:t>
        <a:bodyPr/>
        <a:lstStyle/>
        <a:p>
          <a:endParaRPr lang="en-US"/>
        </a:p>
      </dgm:t>
    </dgm:pt>
    <dgm:pt modelId="{C8A6BA85-C678-42E6-B65E-70FF5B8932D6}" type="sibTrans" cxnId="{96152E78-54FF-4E04-AC28-DAB1C8AE3A40}">
      <dgm:prSet/>
      <dgm:spPr/>
      <dgm:t>
        <a:bodyPr/>
        <a:lstStyle/>
        <a:p>
          <a:endParaRPr lang="en-US"/>
        </a:p>
      </dgm:t>
    </dgm:pt>
    <dgm:pt modelId="{D2092323-5735-4A69-85F9-123E45255644}">
      <dgm:prSet/>
      <dgm:spPr/>
      <dgm:t>
        <a:bodyPr/>
        <a:lstStyle/>
        <a:p>
          <a:r>
            <a:rPr lang="en-US" dirty="0"/>
            <a:t>Navigating in Strata</a:t>
          </a:r>
        </a:p>
      </dgm:t>
    </dgm:pt>
    <dgm:pt modelId="{16824591-9856-4EF0-B38F-34A48275A90F}" type="parTrans" cxnId="{27B7B403-87F9-4677-A59F-35E4AD5F8F73}">
      <dgm:prSet/>
      <dgm:spPr/>
      <dgm:t>
        <a:bodyPr/>
        <a:lstStyle/>
        <a:p>
          <a:endParaRPr lang="en-US"/>
        </a:p>
      </dgm:t>
    </dgm:pt>
    <dgm:pt modelId="{C8F49A3E-FB95-497A-B9F2-FA66A5B6D81C}" type="sibTrans" cxnId="{27B7B403-87F9-4677-A59F-35E4AD5F8F73}">
      <dgm:prSet/>
      <dgm:spPr/>
      <dgm:t>
        <a:bodyPr/>
        <a:lstStyle/>
        <a:p>
          <a:endParaRPr lang="en-US"/>
        </a:p>
      </dgm:t>
    </dgm:pt>
    <dgm:pt modelId="{85C923A0-7CEC-46FF-90CD-CB14749A6E5F}">
      <dgm:prSet/>
      <dgm:spPr/>
      <dgm:t>
        <a:bodyPr/>
        <a:lstStyle/>
        <a:p>
          <a:r>
            <a:rPr lang="en-US"/>
            <a:t>Completing Department Budget</a:t>
          </a:r>
        </a:p>
      </dgm:t>
    </dgm:pt>
    <dgm:pt modelId="{AC74CECB-12EF-4660-B710-94D06DE01C01}" type="parTrans" cxnId="{45E220ED-F93E-4BC9-A1F5-BEDA8A0DA819}">
      <dgm:prSet/>
      <dgm:spPr/>
      <dgm:t>
        <a:bodyPr/>
        <a:lstStyle/>
        <a:p>
          <a:endParaRPr lang="en-US"/>
        </a:p>
      </dgm:t>
    </dgm:pt>
    <dgm:pt modelId="{933E41A9-2BEF-41AA-BD2C-8AF22B206BCD}" type="sibTrans" cxnId="{45E220ED-F93E-4BC9-A1F5-BEDA8A0DA819}">
      <dgm:prSet/>
      <dgm:spPr/>
      <dgm:t>
        <a:bodyPr/>
        <a:lstStyle/>
        <a:p>
          <a:endParaRPr lang="en-US"/>
        </a:p>
      </dgm:t>
    </dgm:pt>
    <dgm:pt modelId="{B55DC10C-A52E-4DA7-8C45-0B10315ACCD6}">
      <dgm:prSet/>
      <dgm:spPr/>
      <dgm:t>
        <a:bodyPr/>
        <a:lstStyle/>
        <a:p>
          <a:r>
            <a:rPr lang="en-US" sz="1500" dirty="0"/>
            <a:t>Instructions for completing </a:t>
          </a:r>
          <a:r>
            <a:rPr lang="en-US" sz="1500" u="sng" dirty="0"/>
            <a:t>Revenue</a:t>
          </a:r>
          <a:r>
            <a:rPr lang="en-US" sz="1500" dirty="0"/>
            <a:t> by Department/Fund</a:t>
          </a:r>
        </a:p>
      </dgm:t>
    </dgm:pt>
    <dgm:pt modelId="{9E73AAA5-E687-4FD6-97F3-21BE3C96DA80}" type="parTrans" cxnId="{BC5C5B1B-1F26-4003-A32C-98B42EA3C6A2}">
      <dgm:prSet/>
      <dgm:spPr/>
      <dgm:t>
        <a:bodyPr/>
        <a:lstStyle/>
        <a:p>
          <a:endParaRPr lang="en-US"/>
        </a:p>
      </dgm:t>
    </dgm:pt>
    <dgm:pt modelId="{CE80BD7A-2929-4EF5-90E3-02AF37B4219C}" type="sibTrans" cxnId="{BC5C5B1B-1F26-4003-A32C-98B42EA3C6A2}">
      <dgm:prSet/>
      <dgm:spPr/>
      <dgm:t>
        <a:bodyPr/>
        <a:lstStyle/>
        <a:p>
          <a:endParaRPr lang="en-US"/>
        </a:p>
      </dgm:t>
    </dgm:pt>
    <dgm:pt modelId="{4E60217D-06FC-4814-B260-AB4B50F19102}">
      <dgm:prSet/>
      <dgm:spPr/>
      <dgm:t>
        <a:bodyPr/>
        <a:lstStyle/>
        <a:p>
          <a:r>
            <a:rPr lang="en-US" sz="1500" dirty="0"/>
            <a:t>Instructions for completing </a:t>
          </a:r>
          <a:r>
            <a:rPr lang="en-US" sz="1500" u="sng" dirty="0"/>
            <a:t>Expenses</a:t>
          </a:r>
          <a:r>
            <a:rPr lang="en-US" sz="1500" dirty="0"/>
            <a:t> by Department/Fund</a:t>
          </a:r>
        </a:p>
      </dgm:t>
    </dgm:pt>
    <dgm:pt modelId="{322FF88D-E844-4AA8-B367-CC9748E95F08}" type="parTrans" cxnId="{8BDF2A03-19AB-4BAF-AC3F-AD68A561A990}">
      <dgm:prSet/>
      <dgm:spPr/>
      <dgm:t>
        <a:bodyPr/>
        <a:lstStyle/>
        <a:p>
          <a:endParaRPr lang="en-US"/>
        </a:p>
      </dgm:t>
    </dgm:pt>
    <dgm:pt modelId="{C1753E60-FF8D-4FD3-9350-9F84DB327DBE}" type="sibTrans" cxnId="{8BDF2A03-19AB-4BAF-AC3F-AD68A561A990}">
      <dgm:prSet/>
      <dgm:spPr/>
      <dgm:t>
        <a:bodyPr/>
        <a:lstStyle/>
        <a:p>
          <a:endParaRPr lang="en-US"/>
        </a:p>
      </dgm:t>
    </dgm:pt>
    <dgm:pt modelId="{9ABA7457-6D89-471B-AEE0-046D338DC58C}">
      <dgm:prSet/>
      <dgm:spPr/>
      <dgm:t>
        <a:bodyPr/>
        <a:lstStyle/>
        <a:p>
          <a:r>
            <a:rPr lang="en-US" dirty="0"/>
            <a:t>Using Additional Budget Tools</a:t>
          </a:r>
        </a:p>
      </dgm:t>
    </dgm:pt>
    <dgm:pt modelId="{964D1C4F-3CC1-46FC-9273-61C9F779F711}" type="parTrans" cxnId="{92B93734-F5C1-4190-91CE-D5C82D6D78BB}">
      <dgm:prSet/>
      <dgm:spPr/>
      <dgm:t>
        <a:bodyPr/>
        <a:lstStyle/>
        <a:p>
          <a:endParaRPr lang="en-US"/>
        </a:p>
      </dgm:t>
    </dgm:pt>
    <dgm:pt modelId="{58A94396-1023-4871-A77C-5CC7DE40EF89}" type="sibTrans" cxnId="{92B93734-F5C1-4190-91CE-D5C82D6D78BB}">
      <dgm:prSet/>
      <dgm:spPr/>
      <dgm:t>
        <a:bodyPr/>
        <a:lstStyle/>
        <a:p>
          <a:endParaRPr lang="en-US"/>
        </a:p>
      </dgm:t>
    </dgm:pt>
    <dgm:pt modelId="{238E47DD-824B-490F-BC7E-0CB3C5887600}">
      <dgm:prSet/>
      <dgm:spPr/>
      <dgm:t>
        <a:bodyPr/>
        <a:lstStyle/>
        <a:p>
          <a:r>
            <a:rPr lang="en-US" dirty="0"/>
            <a:t>UNCFP and SOM Income Statement Reports</a:t>
          </a:r>
        </a:p>
      </dgm:t>
    </dgm:pt>
    <dgm:pt modelId="{2F3D158B-0A1F-4A36-84A5-71F66B0EFE81}" type="parTrans" cxnId="{D3E49F0F-F7E1-4812-86AC-3B83B37EAAB6}">
      <dgm:prSet/>
      <dgm:spPr/>
      <dgm:t>
        <a:bodyPr/>
        <a:lstStyle/>
        <a:p>
          <a:endParaRPr lang="en-US"/>
        </a:p>
      </dgm:t>
    </dgm:pt>
    <dgm:pt modelId="{00120A5D-73B9-4959-96FD-1F70E1B2CA65}" type="sibTrans" cxnId="{D3E49F0F-F7E1-4812-86AC-3B83B37EAAB6}">
      <dgm:prSet/>
      <dgm:spPr/>
      <dgm:t>
        <a:bodyPr/>
        <a:lstStyle/>
        <a:p>
          <a:endParaRPr lang="en-US"/>
        </a:p>
      </dgm:t>
    </dgm:pt>
    <dgm:pt modelId="{CA905B2B-7C47-4385-ACC1-2F9DB761A596}">
      <dgm:prSet/>
      <dgm:spPr/>
      <dgm:t>
        <a:bodyPr/>
        <a:lstStyle/>
        <a:p>
          <a:r>
            <a:rPr lang="en-US" dirty="0"/>
            <a:t>Running Other Reports</a:t>
          </a:r>
        </a:p>
      </dgm:t>
    </dgm:pt>
    <dgm:pt modelId="{CDB8382B-7731-445A-B4B9-027112988506}" type="parTrans" cxnId="{2F0A623F-DF81-41F7-831B-156BCBE8710A}">
      <dgm:prSet/>
      <dgm:spPr/>
      <dgm:t>
        <a:bodyPr/>
        <a:lstStyle/>
        <a:p>
          <a:endParaRPr lang="en-US"/>
        </a:p>
      </dgm:t>
    </dgm:pt>
    <dgm:pt modelId="{9D7F6DF6-D60C-41D5-B075-06A5226CD9AC}" type="sibTrans" cxnId="{2F0A623F-DF81-41F7-831B-156BCBE8710A}">
      <dgm:prSet/>
      <dgm:spPr/>
      <dgm:t>
        <a:bodyPr/>
        <a:lstStyle/>
        <a:p>
          <a:endParaRPr lang="en-US"/>
        </a:p>
      </dgm:t>
    </dgm:pt>
    <dgm:pt modelId="{00F968AF-7D72-494A-B246-82FCF5FD96B2}">
      <dgm:prSet/>
      <dgm:spPr/>
      <dgm:t>
        <a:bodyPr/>
        <a:lstStyle/>
        <a:p>
          <a:r>
            <a:rPr lang="en-US" dirty="0"/>
            <a:t>Your Budgeting Process</a:t>
          </a:r>
        </a:p>
      </dgm:t>
    </dgm:pt>
    <dgm:pt modelId="{9000F1B5-6C0C-4033-91B5-1B9A0B9BD0E2}" type="parTrans" cxnId="{E181C68D-2BD8-445D-8006-7B4C34FB481E}">
      <dgm:prSet/>
      <dgm:spPr/>
      <dgm:t>
        <a:bodyPr/>
        <a:lstStyle/>
        <a:p>
          <a:endParaRPr lang="en-US"/>
        </a:p>
      </dgm:t>
    </dgm:pt>
    <dgm:pt modelId="{C4598DE7-AD85-4152-BCB2-0856151EEAFC}" type="sibTrans" cxnId="{E181C68D-2BD8-445D-8006-7B4C34FB481E}">
      <dgm:prSet/>
      <dgm:spPr/>
      <dgm:t>
        <a:bodyPr/>
        <a:lstStyle/>
        <a:p>
          <a:endParaRPr lang="en-US"/>
        </a:p>
      </dgm:t>
    </dgm:pt>
    <dgm:pt modelId="{2387A29B-F20F-4683-8FAD-DAA3E9A7E566}" type="pres">
      <dgm:prSet presAssocID="{5F0FB2EA-B19A-445C-8E90-344BDB5726D4}" presName="linear" presStyleCnt="0">
        <dgm:presLayoutVars>
          <dgm:animLvl val="lvl"/>
          <dgm:resizeHandles val="exact"/>
        </dgm:presLayoutVars>
      </dgm:prSet>
      <dgm:spPr/>
    </dgm:pt>
    <dgm:pt modelId="{973F123C-2427-489A-B041-33A7AD4DAADA}" type="pres">
      <dgm:prSet presAssocID="{741520C6-0C26-483E-9E9A-FF9B0B71FFE1}" presName="parentText" presStyleLbl="node1" presStyleIdx="0" presStyleCnt="4">
        <dgm:presLayoutVars>
          <dgm:chMax val="0"/>
          <dgm:bulletEnabled val="1"/>
        </dgm:presLayoutVars>
      </dgm:prSet>
      <dgm:spPr/>
    </dgm:pt>
    <dgm:pt modelId="{DC8C59A0-26DC-4853-B170-A4E066D4D1A2}" type="pres">
      <dgm:prSet presAssocID="{741520C6-0C26-483E-9E9A-FF9B0B71FFE1}" presName="childText" presStyleLbl="revTx" presStyleIdx="0" presStyleCnt="4">
        <dgm:presLayoutVars>
          <dgm:bulletEnabled val="1"/>
        </dgm:presLayoutVars>
      </dgm:prSet>
      <dgm:spPr/>
    </dgm:pt>
    <dgm:pt modelId="{FFCB0A1C-B443-4BC6-BC34-7ADE150E2B6C}" type="pres">
      <dgm:prSet presAssocID="{AC1C8D2D-E24E-48F0-9667-CF21317D6E48}" presName="parentText" presStyleLbl="node1" presStyleIdx="1" presStyleCnt="4">
        <dgm:presLayoutVars>
          <dgm:chMax val="0"/>
          <dgm:bulletEnabled val="1"/>
        </dgm:presLayoutVars>
      </dgm:prSet>
      <dgm:spPr/>
    </dgm:pt>
    <dgm:pt modelId="{9DF22038-835C-482E-BAB5-E0EDC0DFABC8}" type="pres">
      <dgm:prSet presAssocID="{AC1C8D2D-E24E-48F0-9667-CF21317D6E48}" presName="childText" presStyleLbl="revTx" presStyleIdx="1" presStyleCnt="4">
        <dgm:presLayoutVars>
          <dgm:bulletEnabled val="1"/>
        </dgm:presLayoutVars>
      </dgm:prSet>
      <dgm:spPr/>
    </dgm:pt>
    <dgm:pt modelId="{AF3C6B0B-C662-4262-8217-FD85AD4FE4A7}" type="pres">
      <dgm:prSet presAssocID="{85C923A0-7CEC-46FF-90CD-CB14749A6E5F}" presName="parentText" presStyleLbl="node1" presStyleIdx="2" presStyleCnt="4">
        <dgm:presLayoutVars>
          <dgm:chMax val="0"/>
          <dgm:bulletEnabled val="1"/>
        </dgm:presLayoutVars>
      </dgm:prSet>
      <dgm:spPr/>
    </dgm:pt>
    <dgm:pt modelId="{310AE944-CB35-41F9-B001-18B2B98267DD}" type="pres">
      <dgm:prSet presAssocID="{85C923A0-7CEC-46FF-90CD-CB14749A6E5F}" presName="childText" presStyleLbl="revTx" presStyleIdx="2" presStyleCnt="4">
        <dgm:presLayoutVars>
          <dgm:bulletEnabled val="1"/>
        </dgm:presLayoutVars>
      </dgm:prSet>
      <dgm:spPr/>
    </dgm:pt>
    <dgm:pt modelId="{1ECB79E0-5B0B-46B9-8FE5-1B42594EE9CF}" type="pres">
      <dgm:prSet presAssocID="{9ABA7457-6D89-471B-AEE0-046D338DC58C}" presName="parentText" presStyleLbl="node1" presStyleIdx="3" presStyleCnt="4">
        <dgm:presLayoutVars>
          <dgm:chMax val="0"/>
          <dgm:bulletEnabled val="1"/>
        </dgm:presLayoutVars>
      </dgm:prSet>
      <dgm:spPr/>
    </dgm:pt>
    <dgm:pt modelId="{E61B46C3-D3A0-4E37-AA7D-78A758E1D116}" type="pres">
      <dgm:prSet presAssocID="{9ABA7457-6D89-471B-AEE0-046D338DC58C}" presName="childText" presStyleLbl="revTx" presStyleIdx="3" presStyleCnt="4">
        <dgm:presLayoutVars>
          <dgm:bulletEnabled val="1"/>
        </dgm:presLayoutVars>
      </dgm:prSet>
      <dgm:spPr/>
    </dgm:pt>
  </dgm:ptLst>
  <dgm:cxnLst>
    <dgm:cxn modelId="{8BDF2A03-19AB-4BAF-AC3F-AD68A561A990}" srcId="{85C923A0-7CEC-46FF-90CD-CB14749A6E5F}" destId="{4E60217D-06FC-4814-B260-AB4B50F19102}" srcOrd="1" destOrd="0" parTransId="{322FF88D-E844-4AA8-B367-CC9748E95F08}" sibTransId="{C1753E60-FF8D-4FD3-9350-9F84DB327DBE}"/>
    <dgm:cxn modelId="{27B7B403-87F9-4677-A59F-35E4AD5F8F73}" srcId="{AC1C8D2D-E24E-48F0-9667-CF21317D6E48}" destId="{D2092323-5735-4A69-85F9-123E45255644}" srcOrd="1" destOrd="0" parTransId="{16824591-9856-4EF0-B38F-34A48275A90F}" sibTransId="{C8F49A3E-FB95-497A-B9F2-FA66A5B6D81C}"/>
    <dgm:cxn modelId="{A8A91D07-1976-4016-823C-ECDD4FB0FEA6}" type="presOf" srcId="{9ABA7457-6D89-471B-AEE0-046D338DC58C}" destId="{1ECB79E0-5B0B-46B9-8FE5-1B42594EE9CF}" srcOrd="0" destOrd="0" presId="urn:microsoft.com/office/officeart/2005/8/layout/vList2"/>
    <dgm:cxn modelId="{D3E49F0F-F7E1-4812-86AC-3B83B37EAAB6}" srcId="{9ABA7457-6D89-471B-AEE0-046D338DC58C}" destId="{238E47DD-824B-490F-BC7E-0CB3C5887600}" srcOrd="0" destOrd="0" parTransId="{2F3D158B-0A1F-4A36-84A5-71F66B0EFE81}" sibTransId="{00120A5D-73B9-4959-96FD-1F70E1B2CA65}"/>
    <dgm:cxn modelId="{8193D410-57F7-4C36-B5AA-BC3945E00E7F}" type="presOf" srcId="{3626D154-FC72-4B7D-9359-E2080AE3B820}" destId="{9DF22038-835C-482E-BAB5-E0EDC0DFABC8}" srcOrd="0" destOrd="0" presId="urn:microsoft.com/office/officeart/2005/8/layout/vList2"/>
    <dgm:cxn modelId="{77915119-4366-4C73-AC94-05618ED77B1F}" srcId="{5F0FB2EA-B19A-445C-8E90-344BDB5726D4}" destId="{AC1C8D2D-E24E-48F0-9667-CF21317D6E48}" srcOrd="1" destOrd="0" parTransId="{BFD98A43-F957-4D12-881A-F19E40A0D92F}" sibTransId="{E52065E0-D3CA-4692-960B-3A3870BE8714}"/>
    <dgm:cxn modelId="{BC5C5B1B-1F26-4003-A32C-98B42EA3C6A2}" srcId="{85C923A0-7CEC-46FF-90CD-CB14749A6E5F}" destId="{B55DC10C-A52E-4DA7-8C45-0B10315ACCD6}" srcOrd="0" destOrd="0" parTransId="{9E73AAA5-E687-4FD6-97F3-21BE3C96DA80}" sibTransId="{CE80BD7A-2929-4EF5-90E3-02AF37B4219C}"/>
    <dgm:cxn modelId="{BD5A0532-942E-422F-BED5-6E52DD2D157D}" type="presOf" srcId="{D5612859-C55C-4FFC-8F17-4A940A0F7BB9}" destId="{DC8C59A0-26DC-4853-B170-A4E066D4D1A2}" srcOrd="0" destOrd="2" presId="urn:microsoft.com/office/officeart/2005/8/layout/vList2"/>
    <dgm:cxn modelId="{92B93734-F5C1-4190-91CE-D5C82D6D78BB}" srcId="{5F0FB2EA-B19A-445C-8E90-344BDB5726D4}" destId="{9ABA7457-6D89-471B-AEE0-046D338DC58C}" srcOrd="3" destOrd="0" parTransId="{964D1C4F-3CC1-46FC-9273-61C9F779F711}" sibTransId="{58A94396-1023-4871-A77C-5CC7DE40EF89}"/>
    <dgm:cxn modelId="{2F0A623F-DF81-41F7-831B-156BCBE8710A}" srcId="{9ABA7457-6D89-471B-AEE0-046D338DC58C}" destId="{CA905B2B-7C47-4385-ACC1-2F9DB761A596}" srcOrd="1" destOrd="0" parTransId="{CDB8382B-7731-445A-B4B9-027112988506}" sibTransId="{9D7F6DF6-D60C-41D5-B075-06A5226CD9AC}"/>
    <dgm:cxn modelId="{21853A4B-5B30-4153-9967-883990A2C969}" type="presOf" srcId="{00F968AF-7D72-494A-B246-82FCF5FD96B2}" destId="{DC8C59A0-26DC-4853-B170-A4E066D4D1A2}" srcOrd="0" destOrd="1" presId="urn:microsoft.com/office/officeart/2005/8/layout/vList2"/>
    <dgm:cxn modelId="{1B53E553-1A43-41FD-8656-27B11A2968DD}" type="presOf" srcId="{AC1C8D2D-E24E-48F0-9667-CF21317D6E48}" destId="{FFCB0A1C-B443-4BC6-BC34-7ADE150E2B6C}" srcOrd="0" destOrd="0" presId="urn:microsoft.com/office/officeart/2005/8/layout/vList2"/>
    <dgm:cxn modelId="{96152E78-54FF-4E04-AC28-DAB1C8AE3A40}" srcId="{AC1C8D2D-E24E-48F0-9667-CF21317D6E48}" destId="{3626D154-FC72-4B7D-9359-E2080AE3B820}" srcOrd="0" destOrd="0" parTransId="{D757017D-A499-4AC0-ACFA-F558BD6F228B}" sibTransId="{C8A6BA85-C678-42E6-B65E-70FF5B8932D6}"/>
    <dgm:cxn modelId="{A77E727C-FA46-41AE-ACEA-85CB17A6EE67}" type="presOf" srcId="{B55DC10C-A52E-4DA7-8C45-0B10315ACCD6}" destId="{310AE944-CB35-41F9-B001-18B2B98267DD}" srcOrd="0" destOrd="0" presId="urn:microsoft.com/office/officeart/2005/8/layout/vList2"/>
    <dgm:cxn modelId="{6B06FF83-B1FE-409D-9F73-B0D35FC49A3A}" srcId="{5F0FB2EA-B19A-445C-8E90-344BDB5726D4}" destId="{741520C6-0C26-483E-9E9A-FF9B0B71FFE1}" srcOrd="0" destOrd="0" parTransId="{5915030D-6AAF-4167-A909-C4778457A885}" sibTransId="{1F3A2CA3-D9AE-467A-8FC5-02CBA7C0D6E3}"/>
    <dgm:cxn modelId="{D649BE8C-989A-4937-B1D7-F0C472A1C06A}" type="presOf" srcId="{85C923A0-7CEC-46FF-90CD-CB14749A6E5F}" destId="{AF3C6B0B-C662-4262-8217-FD85AD4FE4A7}" srcOrd="0" destOrd="0" presId="urn:microsoft.com/office/officeart/2005/8/layout/vList2"/>
    <dgm:cxn modelId="{E181C68D-2BD8-445D-8006-7B4C34FB481E}" srcId="{741520C6-0C26-483E-9E9A-FF9B0B71FFE1}" destId="{00F968AF-7D72-494A-B246-82FCF5FD96B2}" srcOrd="1" destOrd="0" parTransId="{9000F1B5-6C0C-4033-91B5-1B9A0B9BD0E2}" sibTransId="{C4598DE7-AD85-4152-BCB2-0856151EEAFC}"/>
    <dgm:cxn modelId="{EA713794-C645-41C4-B73C-48CB5E53FE86}" srcId="{741520C6-0C26-483E-9E9A-FF9B0B71FFE1}" destId="{19735377-837A-4308-8ACE-27407AC13475}" srcOrd="0" destOrd="0" parTransId="{F88D4D35-8EE6-4041-87B2-2C1C730A99AF}" sibTransId="{95712ABD-08CC-44DD-B364-249EAE68F80B}"/>
    <dgm:cxn modelId="{79875B9A-E20E-4838-8D9F-D387AAAA9651}" srcId="{741520C6-0C26-483E-9E9A-FF9B0B71FFE1}" destId="{D5612859-C55C-4FFC-8F17-4A940A0F7BB9}" srcOrd="2" destOrd="0" parTransId="{92C6F117-EDAF-42C0-B27F-E841CDBAB735}" sibTransId="{8B61689C-1829-4C25-9009-176B9F0CB31C}"/>
    <dgm:cxn modelId="{E952BCAC-CCC9-4DE4-AD41-AD7A47736BD3}" type="presOf" srcId="{238E47DD-824B-490F-BC7E-0CB3C5887600}" destId="{E61B46C3-D3A0-4E37-AA7D-78A758E1D116}" srcOrd="0" destOrd="0" presId="urn:microsoft.com/office/officeart/2005/8/layout/vList2"/>
    <dgm:cxn modelId="{14AE86B1-F691-4CDC-9F45-0181D7F37D89}" type="presOf" srcId="{19735377-837A-4308-8ACE-27407AC13475}" destId="{DC8C59A0-26DC-4853-B170-A4E066D4D1A2}" srcOrd="0" destOrd="0" presId="urn:microsoft.com/office/officeart/2005/8/layout/vList2"/>
    <dgm:cxn modelId="{19EEFCD8-A7CB-4E0C-975E-A420750BE24D}" type="presOf" srcId="{741520C6-0C26-483E-9E9A-FF9B0B71FFE1}" destId="{973F123C-2427-489A-B041-33A7AD4DAADA}" srcOrd="0" destOrd="0" presId="urn:microsoft.com/office/officeart/2005/8/layout/vList2"/>
    <dgm:cxn modelId="{4F0157E3-9744-4CB5-B700-A18A9C838BE0}" type="presOf" srcId="{D2092323-5735-4A69-85F9-123E45255644}" destId="{9DF22038-835C-482E-BAB5-E0EDC0DFABC8}" srcOrd="0" destOrd="1" presId="urn:microsoft.com/office/officeart/2005/8/layout/vList2"/>
    <dgm:cxn modelId="{33F56EEB-203F-43BF-A75A-617B99D5D37C}" type="presOf" srcId="{5F0FB2EA-B19A-445C-8E90-344BDB5726D4}" destId="{2387A29B-F20F-4683-8FAD-DAA3E9A7E566}" srcOrd="0" destOrd="0" presId="urn:microsoft.com/office/officeart/2005/8/layout/vList2"/>
    <dgm:cxn modelId="{45E220ED-F93E-4BC9-A1F5-BEDA8A0DA819}" srcId="{5F0FB2EA-B19A-445C-8E90-344BDB5726D4}" destId="{85C923A0-7CEC-46FF-90CD-CB14749A6E5F}" srcOrd="2" destOrd="0" parTransId="{AC74CECB-12EF-4660-B710-94D06DE01C01}" sibTransId="{933E41A9-2BEF-41AA-BD2C-8AF22B206BCD}"/>
    <dgm:cxn modelId="{DC6082F4-B80E-4152-A08A-83EA13F02CCD}" type="presOf" srcId="{CA905B2B-7C47-4385-ACC1-2F9DB761A596}" destId="{E61B46C3-D3A0-4E37-AA7D-78A758E1D116}" srcOrd="0" destOrd="1" presId="urn:microsoft.com/office/officeart/2005/8/layout/vList2"/>
    <dgm:cxn modelId="{99985BFD-7BAB-45B8-8643-E43D2D6A16D9}" type="presOf" srcId="{4E60217D-06FC-4814-B260-AB4B50F19102}" destId="{310AE944-CB35-41F9-B001-18B2B98267DD}" srcOrd="0" destOrd="1" presId="urn:microsoft.com/office/officeart/2005/8/layout/vList2"/>
    <dgm:cxn modelId="{9B893A63-07F7-40D1-AFEF-6C785D026DDE}" type="presParOf" srcId="{2387A29B-F20F-4683-8FAD-DAA3E9A7E566}" destId="{973F123C-2427-489A-B041-33A7AD4DAADA}" srcOrd="0" destOrd="0" presId="urn:microsoft.com/office/officeart/2005/8/layout/vList2"/>
    <dgm:cxn modelId="{CE860A20-636A-43AB-80BD-E09FF7179506}" type="presParOf" srcId="{2387A29B-F20F-4683-8FAD-DAA3E9A7E566}" destId="{DC8C59A0-26DC-4853-B170-A4E066D4D1A2}" srcOrd="1" destOrd="0" presId="urn:microsoft.com/office/officeart/2005/8/layout/vList2"/>
    <dgm:cxn modelId="{40AC04E8-AC95-47D9-86B1-9D677CDD74A2}" type="presParOf" srcId="{2387A29B-F20F-4683-8FAD-DAA3E9A7E566}" destId="{FFCB0A1C-B443-4BC6-BC34-7ADE150E2B6C}" srcOrd="2" destOrd="0" presId="urn:microsoft.com/office/officeart/2005/8/layout/vList2"/>
    <dgm:cxn modelId="{1B4EDDBE-7CF1-4820-83CC-F5C7263424B6}" type="presParOf" srcId="{2387A29B-F20F-4683-8FAD-DAA3E9A7E566}" destId="{9DF22038-835C-482E-BAB5-E0EDC0DFABC8}" srcOrd="3" destOrd="0" presId="urn:microsoft.com/office/officeart/2005/8/layout/vList2"/>
    <dgm:cxn modelId="{8CD25C4C-24BB-4255-9C7E-25C7399E0B04}" type="presParOf" srcId="{2387A29B-F20F-4683-8FAD-DAA3E9A7E566}" destId="{AF3C6B0B-C662-4262-8217-FD85AD4FE4A7}" srcOrd="4" destOrd="0" presId="urn:microsoft.com/office/officeart/2005/8/layout/vList2"/>
    <dgm:cxn modelId="{9960969E-133D-451F-BD73-436783518A77}" type="presParOf" srcId="{2387A29B-F20F-4683-8FAD-DAA3E9A7E566}" destId="{310AE944-CB35-41F9-B001-18B2B98267DD}" srcOrd="5" destOrd="0" presId="urn:microsoft.com/office/officeart/2005/8/layout/vList2"/>
    <dgm:cxn modelId="{FF9606F4-433E-4935-9F3B-44511FFCE0CE}" type="presParOf" srcId="{2387A29B-F20F-4683-8FAD-DAA3E9A7E566}" destId="{1ECB79E0-5B0B-46B9-8FE5-1B42594EE9CF}" srcOrd="6" destOrd="0" presId="urn:microsoft.com/office/officeart/2005/8/layout/vList2"/>
    <dgm:cxn modelId="{0BBB333A-7335-4512-9BBC-9804A75D3445}" type="presParOf" srcId="{2387A29B-F20F-4683-8FAD-DAA3E9A7E566}" destId="{E61B46C3-D3A0-4E37-AA7D-78A758E1D11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D3A07D-F9E6-4AFC-9560-F27413D4723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99131F9-E371-43D0-BB07-537AF0A3AEE9}">
      <dgm:prSet/>
      <dgm:spPr/>
      <dgm:t>
        <a:bodyPr/>
        <a:lstStyle/>
        <a:p>
          <a:r>
            <a:rPr lang="en-US" dirty="0"/>
            <a:t>OB Account Budget Detail Comments</a:t>
          </a:r>
        </a:p>
      </dgm:t>
    </dgm:pt>
    <dgm:pt modelId="{553B4AEA-F7B8-4D1C-8F17-DB891DCE8AE5}" type="parTrans" cxnId="{3D78769F-6B60-4678-82F7-888FC014E5A9}">
      <dgm:prSet/>
      <dgm:spPr/>
      <dgm:t>
        <a:bodyPr/>
        <a:lstStyle/>
        <a:p>
          <a:endParaRPr lang="en-US"/>
        </a:p>
      </dgm:t>
    </dgm:pt>
    <dgm:pt modelId="{8F63DFDE-6A66-4CB1-990F-1E6A4AAAA260}" type="sibTrans" cxnId="{3D78769F-6B60-4678-82F7-888FC014E5A9}">
      <dgm:prSet/>
      <dgm:spPr/>
      <dgm:t>
        <a:bodyPr/>
        <a:lstStyle/>
        <a:p>
          <a:endParaRPr lang="en-US"/>
        </a:p>
      </dgm:t>
    </dgm:pt>
    <dgm:pt modelId="{F7345FEC-A30C-4600-8E23-11F832349CEE}">
      <dgm:prSet/>
      <dgm:spPr/>
      <dgm:t>
        <a:bodyPr/>
        <a:lstStyle/>
        <a:p>
          <a:r>
            <a:rPr lang="en-US" dirty="0">
              <a:solidFill>
                <a:schemeClr val="tx1"/>
              </a:solidFill>
            </a:rPr>
            <a:t>To view the comments entered in “Other Revenue” and “Non-Staffing Expense” tabs vs. going through each individually </a:t>
          </a:r>
        </a:p>
      </dgm:t>
    </dgm:pt>
    <dgm:pt modelId="{9243ED6E-6A09-49BD-9B24-B1A03FFAB74B}" type="parTrans" cxnId="{8F455415-B3B5-498A-99AC-49BF997C3DC0}">
      <dgm:prSet/>
      <dgm:spPr/>
      <dgm:t>
        <a:bodyPr/>
        <a:lstStyle/>
        <a:p>
          <a:endParaRPr lang="en-US"/>
        </a:p>
      </dgm:t>
    </dgm:pt>
    <dgm:pt modelId="{083E184C-640B-4719-AAF7-8B20F6F5309F}" type="sibTrans" cxnId="{8F455415-B3B5-498A-99AC-49BF997C3DC0}">
      <dgm:prSet/>
      <dgm:spPr/>
      <dgm:t>
        <a:bodyPr/>
        <a:lstStyle/>
        <a:p>
          <a:endParaRPr lang="en-US"/>
        </a:p>
      </dgm:t>
    </dgm:pt>
    <dgm:pt modelId="{94F46409-316A-4748-BF20-FA59A6EDA18B}">
      <dgm:prSet/>
      <dgm:spPr/>
      <dgm:t>
        <a:bodyPr/>
        <a:lstStyle/>
        <a:p>
          <a:r>
            <a:rPr lang="en-US" dirty="0"/>
            <a:t>UNCFP </a:t>
          </a:r>
          <a:r>
            <a:rPr lang="en-US" dirty="0" err="1"/>
            <a:t>wRVU</a:t>
          </a:r>
          <a:r>
            <a:rPr lang="en-US" dirty="0"/>
            <a:t> ASA Report Funds Flow (OB)</a:t>
          </a:r>
        </a:p>
      </dgm:t>
    </dgm:pt>
    <dgm:pt modelId="{C7099CAA-FA1E-45DD-87E6-25474700CD4F}" type="parTrans" cxnId="{D8CC7E10-9CB7-4686-BF2B-407B3DA58A69}">
      <dgm:prSet/>
      <dgm:spPr/>
      <dgm:t>
        <a:bodyPr/>
        <a:lstStyle/>
        <a:p>
          <a:endParaRPr lang="en-US"/>
        </a:p>
      </dgm:t>
    </dgm:pt>
    <dgm:pt modelId="{099BF221-51FD-454E-8004-476FB80C81A5}" type="sibTrans" cxnId="{D8CC7E10-9CB7-4686-BF2B-407B3DA58A69}">
      <dgm:prSet/>
      <dgm:spPr/>
      <dgm:t>
        <a:bodyPr/>
        <a:lstStyle/>
        <a:p>
          <a:endParaRPr lang="en-US"/>
        </a:p>
      </dgm:t>
    </dgm:pt>
    <dgm:pt modelId="{3554F9CE-559E-44E0-B0E4-005681632D3B}">
      <dgm:prSet/>
      <dgm:spPr/>
      <dgm:t>
        <a:bodyPr/>
        <a:lstStyle/>
        <a:p>
          <a:r>
            <a:rPr lang="en-US" dirty="0">
              <a:solidFill>
                <a:schemeClr val="tx1"/>
              </a:solidFill>
            </a:rPr>
            <a:t>Used to see </a:t>
          </a:r>
          <a:r>
            <a:rPr lang="en-US" dirty="0" err="1">
              <a:solidFill>
                <a:schemeClr val="tx1"/>
              </a:solidFill>
            </a:rPr>
            <a:t>wRVU</a:t>
          </a:r>
          <a:r>
            <a:rPr lang="en-US" dirty="0">
              <a:solidFill>
                <a:schemeClr val="tx1"/>
              </a:solidFill>
            </a:rPr>
            <a:t> and ASA Units by Provider vs. going through each individually </a:t>
          </a:r>
        </a:p>
      </dgm:t>
    </dgm:pt>
    <dgm:pt modelId="{2D63EFDB-67C0-43A0-AD3B-8956F866D538}" type="parTrans" cxnId="{CCD65183-E2FA-4BE0-A708-C1AA29E01BD7}">
      <dgm:prSet/>
      <dgm:spPr/>
      <dgm:t>
        <a:bodyPr/>
        <a:lstStyle/>
        <a:p>
          <a:endParaRPr lang="en-US"/>
        </a:p>
      </dgm:t>
    </dgm:pt>
    <dgm:pt modelId="{7E1895A9-63A1-418C-92C6-9AFA333736DB}" type="sibTrans" cxnId="{CCD65183-E2FA-4BE0-A708-C1AA29E01BD7}">
      <dgm:prSet/>
      <dgm:spPr/>
      <dgm:t>
        <a:bodyPr/>
        <a:lstStyle/>
        <a:p>
          <a:endParaRPr lang="en-US"/>
        </a:p>
      </dgm:t>
    </dgm:pt>
    <dgm:pt modelId="{54D3429C-9E98-45D1-B0B1-E12378D340FB}" type="pres">
      <dgm:prSet presAssocID="{85D3A07D-F9E6-4AFC-9560-F27413D47238}" presName="linear" presStyleCnt="0">
        <dgm:presLayoutVars>
          <dgm:animLvl val="lvl"/>
          <dgm:resizeHandles val="exact"/>
        </dgm:presLayoutVars>
      </dgm:prSet>
      <dgm:spPr/>
    </dgm:pt>
    <dgm:pt modelId="{0C5BF48E-3FD0-4BE3-A935-925404FCC99D}" type="pres">
      <dgm:prSet presAssocID="{A99131F9-E371-43D0-BB07-537AF0A3AEE9}" presName="parentText" presStyleLbl="node1" presStyleIdx="0" presStyleCnt="2">
        <dgm:presLayoutVars>
          <dgm:chMax val="0"/>
          <dgm:bulletEnabled val="1"/>
        </dgm:presLayoutVars>
      </dgm:prSet>
      <dgm:spPr/>
    </dgm:pt>
    <dgm:pt modelId="{B9FAB2E5-5990-4BE6-888B-0A9B2C1CEF5E}" type="pres">
      <dgm:prSet presAssocID="{A99131F9-E371-43D0-BB07-537AF0A3AEE9}" presName="childText" presStyleLbl="revTx" presStyleIdx="0" presStyleCnt="2">
        <dgm:presLayoutVars>
          <dgm:bulletEnabled val="1"/>
        </dgm:presLayoutVars>
      </dgm:prSet>
      <dgm:spPr/>
    </dgm:pt>
    <dgm:pt modelId="{6DC7920F-14ED-4263-A274-3E11CCA41B5C}" type="pres">
      <dgm:prSet presAssocID="{94F46409-316A-4748-BF20-FA59A6EDA18B}" presName="parentText" presStyleLbl="node1" presStyleIdx="1" presStyleCnt="2">
        <dgm:presLayoutVars>
          <dgm:chMax val="0"/>
          <dgm:bulletEnabled val="1"/>
        </dgm:presLayoutVars>
      </dgm:prSet>
      <dgm:spPr/>
    </dgm:pt>
    <dgm:pt modelId="{544847E5-B287-4465-BF84-97FA3774C922}" type="pres">
      <dgm:prSet presAssocID="{94F46409-316A-4748-BF20-FA59A6EDA18B}" presName="childText" presStyleLbl="revTx" presStyleIdx="1" presStyleCnt="2">
        <dgm:presLayoutVars>
          <dgm:bulletEnabled val="1"/>
        </dgm:presLayoutVars>
      </dgm:prSet>
      <dgm:spPr/>
    </dgm:pt>
  </dgm:ptLst>
  <dgm:cxnLst>
    <dgm:cxn modelId="{59C5170C-BF06-4C4B-93C5-405F4D44CC61}" type="presOf" srcId="{85D3A07D-F9E6-4AFC-9560-F27413D47238}" destId="{54D3429C-9E98-45D1-B0B1-E12378D340FB}" srcOrd="0" destOrd="0" presId="urn:microsoft.com/office/officeart/2005/8/layout/vList2"/>
    <dgm:cxn modelId="{D8CC7E10-9CB7-4686-BF2B-407B3DA58A69}" srcId="{85D3A07D-F9E6-4AFC-9560-F27413D47238}" destId="{94F46409-316A-4748-BF20-FA59A6EDA18B}" srcOrd="1" destOrd="0" parTransId="{C7099CAA-FA1E-45DD-87E6-25474700CD4F}" sibTransId="{099BF221-51FD-454E-8004-476FB80C81A5}"/>
    <dgm:cxn modelId="{8F455415-B3B5-498A-99AC-49BF997C3DC0}" srcId="{A99131F9-E371-43D0-BB07-537AF0A3AEE9}" destId="{F7345FEC-A30C-4600-8E23-11F832349CEE}" srcOrd="0" destOrd="0" parTransId="{9243ED6E-6A09-49BD-9B24-B1A03FFAB74B}" sibTransId="{083E184C-640B-4719-AAF7-8B20F6F5309F}"/>
    <dgm:cxn modelId="{CCD65183-E2FA-4BE0-A708-C1AA29E01BD7}" srcId="{94F46409-316A-4748-BF20-FA59A6EDA18B}" destId="{3554F9CE-559E-44E0-B0E4-005681632D3B}" srcOrd="0" destOrd="0" parTransId="{2D63EFDB-67C0-43A0-AD3B-8956F866D538}" sibTransId="{7E1895A9-63A1-418C-92C6-9AFA333736DB}"/>
    <dgm:cxn modelId="{B872A389-28A4-426B-BE71-A05D8B0AAFA4}" type="presOf" srcId="{A99131F9-E371-43D0-BB07-537AF0A3AEE9}" destId="{0C5BF48E-3FD0-4BE3-A935-925404FCC99D}" srcOrd="0" destOrd="0" presId="urn:microsoft.com/office/officeart/2005/8/layout/vList2"/>
    <dgm:cxn modelId="{9A251592-6D62-4D19-B659-B368E4BC7F44}" type="presOf" srcId="{F7345FEC-A30C-4600-8E23-11F832349CEE}" destId="{B9FAB2E5-5990-4BE6-888B-0A9B2C1CEF5E}" srcOrd="0" destOrd="0" presId="urn:microsoft.com/office/officeart/2005/8/layout/vList2"/>
    <dgm:cxn modelId="{3D78769F-6B60-4678-82F7-888FC014E5A9}" srcId="{85D3A07D-F9E6-4AFC-9560-F27413D47238}" destId="{A99131F9-E371-43D0-BB07-537AF0A3AEE9}" srcOrd="0" destOrd="0" parTransId="{553B4AEA-F7B8-4D1C-8F17-DB891DCE8AE5}" sibTransId="{8F63DFDE-6A66-4CB1-990F-1E6A4AAAA260}"/>
    <dgm:cxn modelId="{C1D0D2DF-33CF-4FC1-B8AB-52FB1F07A06A}" type="presOf" srcId="{3554F9CE-559E-44E0-B0E4-005681632D3B}" destId="{544847E5-B287-4465-BF84-97FA3774C922}" srcOrd="0" destOrd="0" presId="urn:microsoft.com/office/officeart/2005/8/layout/vList2"/>
    <dgm:cxn modelId="{DEF4F1EA-8326-4A09-9E56-CB89DBC695B8}" type="presOf" srcId="{94F46409-316A-4748-BF20-FA59A6EDA18B}" destId="{6DC7920F-14ED-4263-A274-3E11CCA41B5C}" srcOrd="0" destOrd="0" presId="urn:microsoft.com/office/officeart/2005/8/layout/vList2"/>
    <dgm:cxn modelId="{47AF835B-F5C5-4AF4-8546-F7D4F3835A77}" type="presParOf" srcId="{54D3429C-9E98-45D1-B0B1-E12378D340FB}" destId="{0C5BF48E-3FD0-4BE3-A935-925404FCC99D}" srcOrd="0" destOrd="0" presId="urn:microsoft.com/office/officeart/2005/8/layout/vList2"/>
    <dgm:cxn modelId="{7BD31FEA-DB3B-4630-8899-A6CEEE843A7D}" type="presParOf" srcId="{54D3429C-9E98-45D1-B0B1-E12378D340FB}" destId="{B9FAB2E5-5990-4BE6-888B-0A9B2C1CEF5E}" srcOrd="1" destOrd="0" presId="urn:microsoft.com/office/officeart/2005/8/layout/vList2"/>
    <dgm:cxn modelId="{560B02EC-BDC7-4FCA-8450-2BF5C7A91AE8}" type="presParOf" srcId="{54D3429C-9E98-45D1-B0B1-E12378D340FB}" destId="{6DC7920F-14ED-4263-A274-3E11CCA41B5C}" srcOrd="2" destOrd="0" presId="urn:microsoft.com/office/officeart/2005/8/layout/vList2"/>
    <dgm:cxn modelId="{A68C1414-9460-432D-BE71-4CBB36960F68}" type="presParOf" srcId="{54D3429C-9E98-45D1-B0B1-E12378D340FB}" destId="{544847E5-B287-4465-BF84-97FA3774C922}"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D3A07D-F9E6-4AFC-9560-F27413D4723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99131F9-E371-43D0-BB07-537AF0A3AEE9}">
      <dgm:prSet/>
      <dgm:spPr/>
      <dgm:t>
        <a:bodyPr/>
        <a:lstStyle/>
        <a:p>
          <a:r>
            <a:rPr lang="en-US" dirty="0"/>
            <a:t>SOM Budget Report (Tableau)</a:t>
          </a:r>
        </a:p>
      </dgm:t>
    </dgm:pt>
    <dgm:pt modelId="{553B4AEA-F7B8-4D1C-8F17-DB891DCE8AE5}" type="parTrans" cxnId="{3D78769F-6B60-4678-82F7-888FC014E5A9}">
      <dgm:prSet/>
      <dgm:spPr/>
      <dgm:t>
        <a:bodyPr/>
        <a:lstStyle/>
        <a:p>
          <a:endParaRPr lang="en-US"/>
        </a:p>
      </dgm:t>
    </dgm:pt>
    <dgm:pt modelId="{8F63DFDE-6A66-4CB1-990F-1E6A4AAAA260}" type="sibTrans" cxnId="{3D78769F-6B60-4678-82F7-888FC014E5A9}">
      <dgm:prSet/>
      <dgm:spPr/>
      <dgm:t>
        <a:bodyPr/>
        <a:lstStyle/>
        <a:p>
          <a:endParaRPr lang="en-US"/>
        </a:p>
      </dgm:t>
    </dgm:pt>
    <dgm:pt modelId="{F7345FEC-A30C-4600-8E23-11F832349CEE}">
      <dgm:prSet/>
      <dgm:spPr/>
      <dgm:t>
        <a:bodyPr/>
        <a:lstStyle/>
        <a:p>
          <a:r>
            <a:rPr lang="en-US" dirty="0">
              <a:solidFill>
                <a:schemeClr val="tx1"/>
              </a:solidFill>
            </a:rPr>
            <a:t>Use this report to review non-UNCFP funds, and to tie your actuals in each Strata entity to a source and/or fund type</a:t>
          </a:r>
        </a:p>
      </dgm:t>
    </dgm:pt>
    <dgm:pt modelId="{9243ED6E-6A09-49BD-9B24-B1A03FFAB74B}" type="parTrans" cxnId="{8F455415-B3B5-498A-99AC-49BF997C3DC0}">
      <dgm:prSet/>
      <dgm:spPr/>
      <dgm:t>
        <a:bodyPr/>
        <a:lstStyle/>
        <a:p>
          <a:endParaRPr lang="en-US"/>
        </a:p>
      </dgm:t>
    </dgm:pt>
    <dgm:pt modelId="{083E184C-640B-4719-AAF7-8B20F6F5309F}" type="sibTrans" cxnId="{8F455415-B3B5-498A-99AC-49BF997C3DC0}">
      <dgm:prSet/>
      <dgm:spPr/>
      <dgm:t>
        <a:bodyPr/>
        <a:lstStyle/>
        <a:p>
          <a:endParaRPr lang="en-US"/>
        </a:p>
      </dgm:t>
    </dgm:pt>
    <dgm:pt modelId="{3554F9CE-559E-44E0-B0E4-005681632D3B}">
      <dgm:prSet/>
      <dgm:spPr/>
      <dgm:t>
        <a:bodyPr/>
        <a:lstStyle/>
        <a:p>
          <a:r>
            <a:rPr lang="en-US" dirty="0">
              <a:solidFill>
                <a:schemeClr val="tx1"/>
              </a:solidFill>
            </a:rPr>
            <a:t>Use this report to review actuals on how a person was funded and to project out how they will be funded</a:t>
          </a:r>
        </a:p>
      </dgm:t>
    </dgm:pt>
    <dgm:pt modelId="{2D63EFDB-67C0-43A0-AD3B-8956F866D538}" type="parTrans" cxnId="{CCD65183-E2FA-4BE0-A708-C1AA29E01BD7}">
      <dgm:prSet/>
      <dgm:spPr/>
      <dgm:t>
        <a:bodyPr/>
        <a:lstStyle/>
        <a:p>
          <a:endParaRPr lang="en-US"/>
        </a:p>
      </dgm:t>
    </dgm:pt>
    <dgm:pt modelId="{7E1895A9-63A1-418C-92C6-9AFA333736DB}" type="sibTrans" cxnId="{CCD65183-E2FA-4BE0-A708-C1AA29E01BD7}">
      <dgm:prSet/>
      <dgm:spPr/>
      <dgm:t>
        <a:bodyPr/>
        <a:lstStyle/>
        <a:p>
          <a:endParaRPr lang="en-US"/>
        </a:p>
      </dgm:t>
    </dgm:pt>
    <dgm:pt modelId="{7259AC51-6696-4058-8017-6DE7DDDCA396}">
      <dgm:prSet/>
      <dgm:spPr/>
      <dgm:t>
        <a:bodyPr/>
        <a:lstStyle/>
        <a:p>
          <a:r>
            <a:rPr lang="en-US" dirty="0">
              <a:solidFill>
                <a:schemeClr val="tx1"/>
              </a:solidFill>
            </a:rPr>
            <a:t>Pivot table template created to utilize when running this report</a:t>
          </a:r>
          <a:endParaRPr lang="en-US" dirty="0">
            <a:solidFill>
              <a:srgbClr val="FF0000"/>
            </a:solidFill>
          </a:endParaRPr>
        </a:p>
      </dgm:t>
    </dgm:pt>
    <dgm:pt modelId="{551767E6-1D60-45B6-877F-3180A63F1944}" type="parTrans" cxnId="{C69132FA-1357-4E8D-A375-300207F92397}">
      <dgm:prSet/>
      <dgm:spPr/>
      <dgm:t>
        <a:bodyPr/>
        <a:lstStyle/>
        <a:p>
          <a:endParaRPr lang="en-US"/>
        </a:p>
      </dgm:t>
    </dgm:pt>
    <dgm:pt modelId="{E573182C-719C-4FB8-8501-FC606CFE5F2A}" type="sibTrans" cxnId="{C69132FA-1357-4E8D-A375-300207F92397}">
      <dgm:prSet/>
      <dgm:spPr/>
      <dgm:t>
        <a:bodyPr/>
        <a:lstStyle/>
        <a:p>
          <a:endParaRPr lang="en-US"/>
        </a:p>
      </dgm:t>
    </dgm:pt>
    <dgm:pt modelId="{49C98169-E338-426B-A58D-482D4D1EECF5}">
      <dgm:prSet/>
      <dgm:spPr/>
      <dgm:t>
        <a:bodyPr/>
        <a:lstStyle/>
        <a:p>
          <a:r>
            <a:rPr lang="en-US" dirty="0">
              <a:solidFill>
                <a:schemeClr val="bg1"/>
              </a:solidFill>
            </a:rPr>
            <a:t>FRB Funding Report</a:t>
          </a:r>
        </a:p>
      </dgm:t>
    </dgm:pt>
    <dgm:pt modelId="{595B598D-2A5B-468C-B794-05B13AF44E04}" type="parTrans" cxnId="{E67E1603-DA13-4599-9573-1430559ECC12}">
      <dgm:prSet/>
      <dgm:spPr/>
      <dgm:t>
        <a:bodyPr/>
        <a:lstStyle/>
        <a:p>
          <a:endParaRPr lang="en-US"/>
        </a:p>
      </dgm:t>
    </dgm:pt>
    <dgm:pt modelId="{D185652C-8484-4393-8E58-F4FBAF4F77F2}" type="sibTrans" cxnId="{E67E1603-DA13-4599-9573-1430559ECC12}">
      <dgm:prSet/>
      <dgm:spPr/>
      <dgm:t>
        <a:bodyPr/>
        <a:lstStyle/>
        <a:p>
          <a:endParaRPr lang="en-US"/>
        </a:p>
      </dgm:t>
    </dgm:pt>
    <dgm:pt modelId="{6F16A116-AD12-4B06-9232-7272E7B98A45}">
      <dgm:prSet/>
      <dgm:spPr/>
      <dgm:t>
        <a:bodyPr/>
        <a:lstStyle/>
        <a:p>
          <a:r>
            <a:rPr lang="en-US" dirty="0">
              <a:solidFill>
                <a:schemeClr val="tx1"/>
              </a:solidFill>
            </a:rPr>
            <a:t>Use this report to tie out what you’ve input in FRB to what’s loaded in Strata</a:t>
          </a:r>
          <a:endParaRPr lang="en-US" dirty="0">
            <a:solidFill>
              <a:srgbClr val="FF0000"/>
            </a:solidFill>
          </a:endParaRPr>
        </a:p>
      </dgm:t>
    </dgm:pt>
    <dgm:pt modelId="{4086E643-E4ED-415D-A84E-FA6DFF014C42}" type="parTrans" cxnId="{AF40BD22-594B-4DEC-8D6D-FCA6C33363D0}">
      <dgm:prSet/>
      <dgm:spPr/>
      <dgm:t>
        <a:bodyPr/>
        <a:lstStyle/>
        <a:p>
          <a:endParaRPr lang="en-US"/>
        </a:p>
      </dgm:t>
    </dgm:pt>
    <dgm:pt modelId="{53FCD289-7F34-4373-BAF2-C88D839B6BB8}" type="sibTrans" cxnId="{AF40BD22-594B-4DEC-8D6D-FCA6C33363D0}">
      <dgm:prSet/>
      <dgm:spPr/>
      <dgm:t>
        <a:bodyPr/>
        <a:lstStyle/>
        <a:p>
          <a:endParaRPr lang="en-US"/>
        </a:p>
      </dgm:t>
    </dgm:pt>
    <dgm:pt modelId="{A9719385-DEE9-45E9-BF8B-2993B555AC37}">
      <dgm:prSet/>
      <dgm:spPr/>
      <dgm:t>
        <a:bodyPr/>
        <a:lstStyle/>
        <a:p>
          <a:r>
            <a:rPr lang="en-US" dirty="0">
              <a:solidFill>
                <a:schemeClr val="tx1"/>
              </a:solidFill>
            </a:rPr>
            <a:t>Pivot table template created to utilize when running this report</a:t>
          </a:r>
          <a:endParaRPr lang="en-US" dirty="0">
            <a:solidFill>
              <a:srgbClr val="FF0000"/>
            </a:solidFill>
          </a:endParaRPr>
        </a:p>
      </dgm:t>
    </dgm:pt>
    <dgm:pt modelId="{2D115FD4-816A-439A-B511-9DDF8DB67CBC}" type="parTrans" cxnId="{AAB65C1E-7DD1-4C70-B63D-FF8B2757886B}">
      <dgm:prSet/>
      <dgm:spPr/>
      <dgm:t>
        <a:bodyPr/>
        <a:lstStyle/>
        <a:p>
          <a:endParaRPr lang="en-US"/>
        </a:p>
      </dgm:t>
    </dgm:pt>
    <dgm:pt modelId="{FD95E640-3CEB-475A-858B-6A87B8C843CF}" type="sibTrans" cxnId="{AAB65C1E-7DD1-4C70-B63D-FF8B2757886B}">
      <dgm:prSet/>
      <dgm:spPr/>
      <dgm:t>
        <a:bodyPr/>
        <a:lstStyle/>
        <a:p>
          <a:endParaRPr lang="en-US"/>
        </a:p>
      </dgm:t>
    </dgm:pt>
    <dgm:pt modelId="{CE80B621-C182-4BD7-A851-252E4292BA51}">
      <dgm:prSet/>
      <dgm:spPr/>
      <dgm:t>
        <a:bodyPr/>
        <a:lstStyle/>
        <a:p>
          <a:r>
            <a:rPr lang="en-US" dirty="0"/>
            <a:t>SOM Funding Report (Tableau)</a:t>
          </a:r>
        </a:p>
      </dgm:t>
    </dgm:pt>
    <dgm:pt modelId="{0D0810D8-0B71-4138-A35B-8AA6F27AA64B}" type="parTrans" cxnId="{A94FA0A7-622B-4864-B026-BB080479862E}">
      <dgm:prSet/>
      <dgm:spPr/>
      <dgm:t>
        <a:bodyPr/>
        <a:lstStyle/>
        <a:p>
          <a:endParaRPr lang="en-US"/>
        </a:p>
      </dgm:t>
    </dgm:pt>
    <dgm:pt modelId="{CB55C89A-8E75-4785-A77E-E37DE12036B2}" type="sibTrans" cxnId="{A94FA0A7-622B-4864-B026-BB080479862E}">
      <dgm:prSet/>
      <dgm:spPr/>
      <dgm:t>
        <a:bodyPr/>
        <a:lstStyle/>
        <a:p>
          <a:endParaRPr lang="en-US"/>
        </a:p>
      </dgm:t>
    </dgm:pt>
    <dgm:pt modelId="{54D3429C-9E98-45D1-B0B1-E12378D340FB}" type="pres">
      <dgm:prSet presAssocID="{85D3A07D-F9E6-4AFC-9560-F27413D47238}" presName="linear" presStyleCnt="0">
        <dgm:presLayoutVars>
          <dgm:animLvl val="lvl"/>
          <dgm:resizeHandles val="exact"/>
        </dgm:presLayoutVars>
      </dgm:prSet>
      <dgm:spPr/>
    </dgm:pt>
    <dgm:pt modelId="{0C5BF48E-3FD0-4BE3-A935-925404FCC99D}" type="pres">
      <dgm:prSet presAssocID="{A99131F9-E371-43D0-BB07-537AF0A3AEE9}" presName="parentText" presStyleLbl="node1" presStyleIdx="0" presStyleCnt="3">
        <dgm:presLayoutVars>
          <dgm:chMax val="0"/>
          <dgm:bulletEnabled val="1"/>
        </dgm:presLayoutVars>
      </dgm:prSet>
      <dgm:spPr/>
    </dgm:pt>
    <dgm:pt modelId="{B9FAB2E5-5990-4BE6-888B-0A9B2C1CEF5E}" type="pres">
      <dgm:prSet presAssocID="{A99131F9-E371-43D0-BB07-537AF0A3AEE9}" presName="childText" presStyleLbl="revTx" presStyleIdx="0" presStyleCnt="3">
        <dgm:presLayoutVars>
          <dgm:bulletEnabled val="1"/>
        </dgm:presLayoutVars>
      </dgm:prSet>
      <dgm:spPr/>
    </dgm:pt>
    <dgm:pt modelId="{081B5B0B-581B-41EE-92CC-8EC7E778F636}" type="pres">
      <dgm:prSet presAssocID="{49C98169-E338-426B-A58D-482D4D1EECF5}" presName="parentText" presStyleLbl="node1" presStyleIdx="1" presStyleCnt="3">
        <dgm:presLayoutVars>
          <dgm:chMax val="0"/>
          <dgm:bulletEnabled val="1"/>
        </dgm:presLayoutVars>
      </dgm:prSet>
      <dgm:spPr/>
    </dgm:pt>
    <dgm:pt modelId="{F950D89F-9794-4B63-ACAF-1C6242DB7CED}" type="pres">
      <dgm:prSet presAssocID="{49C98169-E338-426B-A58D-482D4D1EECF5}" presName="childText" presStyleLbl="revTx" presStyleIdx="1" presStyleCnt="3">
        <dgm:presLayoutVars>
          <dgm:bulletEnabled val="1"/>
        </dgm:presLayoutVars>
      </dgm:prSet>
      <dgm:spPr/>
    </dgm:pt>
    <dgm:pt modelId="{92765A38-6094-4DB6-910D-B925FF0B8FB9}" type="pres">
      <dgm:prSet presAssocID="{CE80B621-C182-4BD7-A851-252E4292BA51}" presName="parentText" presStyleLbl="node1" presStyleIdx="2" presStyleCnt="3">
        <dgm:presLayoutVars>
          <dgm:chMax val="0"/>
          <dgm:bulletEnabled val="1"/>
        </dgm:presLayoutVars>
      </dgm:prSet>
      <dgm:spPr/>
    </dgm:pt>
    <dgm:pt modelId="{859315C6-DAF7-4304-B969-F7E3EA91E587}" type="pres">
      <dgm:prSet presAssocID="{CE80B621-C182-4BD7-A851-252E4292BA51}" presName="childText" presStyleLbl="revTx" presStyleIdx="2" presStyleCnt="3">
        <dgm:presLayoutVars>
          <dgm:bulletEnabled val="1"/>
        </dgm:presLayoutVars>
      </dgm:prSet>
      <dgm:spPr/>
    </dgm:pt>
  </dgm:ptLst>
  <dgm:cxnLst>
    <dgm:cxn modelId="{E67E1603-DA13-4599-9573-1430559ECC12}" srcId="{85D3A07D-F9E6-4AFC-9560-F27413D47238}" destId="{49C98169-E338-426B-A58D-482D4D1EECF5}" srcOrd="1" destOrd="0" parTransId="{595B598D-2A5B-468C-B794-05B13AF44E04}" sibTransId="{D185652C-8484-4393-8E58-F4FBAF4F77F2}"/>
    <dgm:cxn modelId="{EE668303-A3A1-415B-8AC7-2BB8B1A9C33C}" type="presOf" srcId="{6F16A116-AD12-4B06-9232-7272E7B98A45}" destId="{F950D89F-9794-4B63-ACAF-1C6242DB7CED}" srcOrd="0" destOrd="0" presId="urn:microsoft.com/office/officeart/2005/8/layout/vList2"/>
    <dgm:cxn modelId="{59C5170C-BF06-4C4B-93C5-405F4D44CC61}" type="presOf" srcId="{85D3A07D-F9E6-4AFC-9560-F27413D47238}" destId="{54D3429C-9E98-45D1-B0B1-E12378D340FB}" srcOrd="0" destOrd="0" presId="urn:microsoft.com/office/officeart/2005/8/layout/vList2"/>
    <dgm:cxn modelId="{8F455415-B3B5-498A-99AC-49BF997C3DC0}" srcId="{A99131F9-E371-43D0-BB07-537AF0A3AEE9}" destId="{F7345FEC-A30C-4600-8E23-11F832349CEE}" srcOrd="0" destOrd="0" parTransId="{9243ED6E-6A09-49BD-9B24-B1A03FFAB74B}" sibTransId="{083E184C-640B-4719-AAF7-8B20F6F5309F}"/>
    <dgm:cxn modelId="{AAB65C1E-7DD1-4C70-B63D-FF8B2757886B}" srcId="{49C98169-E338-426B-A58D-482D4D1EECF5}" destId="{A9719385-DEE9-45E9-BF8B-2993B555AC37}" srcOrd="1" destOrd="0" parTransId="{2D115FD4-816A-439A-B511-9DDF8DB67CBC}" sibTransId="{FD95E640-3CEB-475A-858B-6A87B8C843CF}"/>
    <dgm:cxn modelId="{FED23221-E54A-4584-9528-2E702750816F}" type="presOf" srcId="{7259AC51-6696-4058-8017-6DE7DDDCA396}" destId="{B9FAB2E5-5990-4BE6-888B-0A9B2C1CEF5E}" srcOrd="0" destOrd="1" presId="urn:microsoft.com/office/officeart/2005/8/layout/vList2"/>
    <dgm:cxn modelId="{AF40BD22-594B-4DEC-8D6D-FCA6C33363D0}" srcId="{49C98169-E338-426B-A58D-482D4D1EECF5}" destId="{6F16A116-AD12-4B06-9232-7272E7B98A45}" srcOrd="0" destOrd="0" parTransId="{4086E643-E4ED-415D-A84E-FA6DFF014C42}" sibTransId="{53FCD289-7F34-4373-BAF2-C88D839B6BB8}"/>
    <dgm:cxn modelId="{F6B07977-68A1-4A84-9B5C-0E9B44937325}" type="presOf" srcId="{49C98169-E338-426B-A58D-482D4D1EECF5}" destId="{081B5B0B-581B-41EE-92CC-8EC7E778F636}" srcOrd="0" destOrd="0" presId="urn:microsoft.com/office/officeart/2005/8/layout/vList2"/>
    <dgm:cxn modelId="{CCD65183-E2FA-4BE0-A708-C1AA29E01BD7}" srcId="{CE80B621-C182-4BD7-A851-252E4292BA51}" destId="{3554F9CE-559E-44E0-B0E4-005681632D3B}" srcOrd="0" destOrd="0" parTransId="{2D63EFDB-67C0-43A0-AD3B-8956F866D538}" sibTransId="{7E1895A9-63A1-418C-92C6-9AFA333736DB}"/>
    <dgm:cxn modelId="{B872A389-28A4-426B-BE71-A05D8B0AAFA4}" type="presOf" srcId="{A99131F9-E371-43D0-BB07-537AF0A3AEE9}" destId="{0C5BF48E-3FD0-4BE3-A935-925404FCC99D}" srcOrd="0" destOrd="0" presId="urn:microsoft.com/office/officeart/2005/8/layout/vList2"/>
    <dgm:cxn modelId="{AE05048D-2D1A-4024-9C8B-A861F77CF5D2}" type="presOf" srcId="{A9719385-DEE9-45E9-BF8B-2993B555AC37}" destId="{F950D89F-9794-4B63-ACAF-1C6242DB7CED}" srcOrd="0" destOrd="1" presId="urn:microsoft.com/office/officeart/2005/8/layout/vList2"/>
    <dgm:cxn modelId="{9A251592-6D62-4D19-B659-B368E4BC7F44}" type="presOf" srcId="{F7345FEC-A30C-4600-8E23-11F832349CEE}" destId="{B9FAB2E5-5990-4BE6-888B-0A9B2C1CEF5E}" srcOrd="0" destOrd="0" presId="urn:microsoft.com/office/officeart/2005/8/layout/vList2"/>
    <dgm:cxn modelId="{3D78769F-6B60-4678-82F7-888FC014E5A9}" srcId="{85D3A07D-F9E6-4AFC-9560-F27413D47238}" destId="{A99131F9-E371-43D0-BB07-537AF0A3AEE9}" srcOrd="0" destOrd="0" parTransId="{553B4AEA-F7B8-4D1C-8F17-DB891DCE8AE5}" sibTransId="{8F63DFDE-6A66-4CB1-990F-1E6A4AAAA260}"/>
    <dgm:cxn modelId="{A94FA0A7-622B-4864-B026-BB080479862E}" srcId="{85D3A07D-F9E6-4AFC-9560-F27413D47238}" destId="{CE80B621-C182-4BD7-A851-252E4292BA51}" srcOrd="2" destOrd="0" parTransId="{0D0810D8-0B71-4138-A35B-8AA6F27AA64B}" sibTransId="{CB55C89A-8E75-4785-A77E-E37DE12036B2}"/>
    <dgm:cxn modelId="{C69132FA-1357-4E8D-A375-300207F92397}" srcId="{A99131F9-E371-43D0-BB07-537AF0A3AEE9}" destId="{7259AC51-6696-4058-8017-6DE7DDDCA396}" srcOrd="1" destOrd="0" parTransId="{551767E6-1D60-45B6-877F-3180A63F1944}" sibTransId="{E573182C-719C-4FB8-8501-FC606CFE5F2A}"/>
    <dgm:cxn modelId="{B8CA8EFB-7DBB-46C0-87C8-3F229E1CAB9A}" type="presOf" srcId="{3554F9CE-559E-44E0-B0E4-005681632D3B}" destId="{859315C6-DAF7-4304-B969-F7E3EA91E587}" srcOrd="0" destOrd="0" presId="urn:microsoft.com/office/officeart/2005/8/layout/vList2"/>
    <dgm:cxn modelId="{2BD7B6FD-D04C-4AF9-A9CF-00221BB21F82}" type="presOf" srcId="{CE80B621-C182-4BD7-A851-252E4292BA51}" destId="{92765A38-6094-4DB6-910D-B925FF0B8FB9}" srcOrd="0" destOrd="0" presId="urn:microsoft.com/office/officeart/2005/8/layout/vList2"/>
    <dgm:cxn modelId="{47AF835B-F5C5-4AF4-8546-F7D4F3835A77}" type="presParOf" srcId="{54D3429C-9E98-45D1-B0B1-E12378D340FB}" destId="{0C5BF48E-3FD0-4BE3-A935-925404FCC99D}" srcOrd="0" destOrd="0" presId="urn:microsoft.com/office/officeart/2005/8/layout/vList2"/>
    <dgm:cxn modelId="{7BD31FEA-DB3B-4630-8899-A6CEEE843A7D}" type="presParOf" srcId="{54D3429C-9E98-45D1-B0B1-E12378D340FB}" destId="{B9FAB2E5-5990-4BE6-888B-0A9B2C1CEF5E}" srcOrd="1" destOrd="0" presId="urn:microsoft.com/office/officeart/2005/8/layout/vList2"/>
    <dgm:cxn modelId="{ED1F7510-3F4D-4A11-B69D-F0215E98FF30}" type="presParOf" srcId="{54D3429C-9E98-45D1-B0B1-E12378D340FB}" destId="{081B5B0B-581B-41EE-92CC-8EC7E778F636}" srcOrd="2" destOrd="0" presId="urn:microsoft.com/office/officeart/2005/8/layout/vList2"/>
    <dgm:cxn modelId="{87338959-036F-4CDD-9A6A-8685934FACAE}" type="presParOf" srcId="{54D3429C-9E98-45D1-B0B1-E12378D340FB}" destId="{F950D89F-9794-4B63-ACAF-1C6242DB7CED}" srcOrd="3" destOrd="0" presId="urn:microsoft.com/office/officeart/2005/8/layout/vList2"/>
    <dgm:cxn modelId="{FF49CD6D-F9DE-4C95-A109-23DB8EBD5132}" type="presParOf" srcId="{54D3429C-9E98-45D1-B0B1-E12378D340FB}" destId="{92765A38-6094-4DB6-910D-B925FF0B8FB9}" srcOrd="4" destOrd="0" presId="urn:microsoft.com/office/officeart/2005/8/layout/vList2"/>
    <dgm:cxn modelId="{F64E5E08-2AE2-480D-96A8-CFFDA20C4C15}" type="presParOf" srcId="{54D3429C-9E98-45D1-B0B1-E12378D340FB}" destId="{859315C6-DAF7-4304-B969-F7E3EA91E587}"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AD7F4B-C517-4943-BF2C-C3A8D47A9A32}"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C89A7D6D-0F19-4A84-85F2-800FC5CB91CF}">
      <dgm:prSet phldrT="[Text]"/>
      <dgm:spPr/>
      <dgm:t>
        <a:bodyPr/>
        <a:lstStyle/>
        <a:p>
          <a:r>
            <a:rPr lang="en-US" dirty="0"/>
            <a:t>Dec 8 – Jan 13</a:t>
          </a:r>
        </a:p>
      </dgm:t>
    </dgm:pt>
    <dgm:pt modelId="{AC94E5B6-CA5B-4218-8D61-DE0BA630EEA4}" type="parTrans" cxnId="{24708AD0-AF2B-4D2D-A1D7-7DB5CC3F87B1}">
      <dgm:prSet/>
      <dgm:spPr/>
      <dgm:t>
        <a:bodyPr/>
        <a:lstStyle/>
        <a:p>
          <a:endParaRPr lang="en-US"/>
        </a:p>
      </dgm:t>
    </dgm:pt>
    <dgm:pt modelId="{F34A3480-A61C-44DC-B6FA-A6AE2D2BBBDA}" type="sibTrans" cxnId="{24708AD0-AF2B-4D2D-A1D7-7DB5CC3F87B1}">
      <dgm:prSet/>
      <dgm:spPr/>
      <dgm:t>
        <a:bodyPr/>
        <a:lstStyle/>
        <a:p>
          <a:endParaRPr lang="en-US"/>
        </a:p>
      </dgm:t>
    </dgm:pt>
    <dgm:pt modelId="{95EE3865-C2FB-4BD0-B2E4-777A9A2F6998}">
      <dgm:prSet phldrT="[Text]"/>
      <dgm:spPr/>
      <dgm:t>
        <a:bodyPr/>
        <a:lstStyle/>
        <a:p>
          <a:r>
            <a:rPr lang="en-US" dirty="0"/>
            <a:t>Departments to complete Faculty Roster Budgets (FRB)</a:t>
          </a:r>
        </a:p>
      </dgm:t>
    </dgm:pt>
    <dgm:pt modelId="{C2697DEC-E250-43C8-8577-31A5F55275D1}" type="parTrans" cxnId="{2BC19454-60F0-4115-AFC6-0BC7BB1F33B7}">
      <dgm:prSet/>
      <dgm:spPr/>
      <dgm:t>
        <a:bodyPr/>
        <a:lstStyle/>
        <a:p>
          <a:endParaRPr lang="en-US"/>
        </a:p>
      </dgm:t>
    </dgm:pt>
    <dgm:pt modelId="{EB69BF76-912C-4E38-A369-F3F104E479D0}" type="sibTrans" cxnId="{2BC19454-60F0-4115-AFC6-0BC7BB1F33B7}">
      <dgm:prSet/>
      <dgm:spPr/>
      <dgm:t>
        <a:bodyPr/>
        <a:lstStyle/>
        <a:p>
          <a:endParaRPr lang="en-US"/>
        </a:p>
      </dgm:t>
    </dgm:pt>
    <dgm:pt modelId="{072F1107-A7ED-45A2-8718-843B422BB0AF}">
      <dgm:prSet phldrT="[Text]"/>
      <dgm:spPr/>
      <dgm:t>
        <a:bodyPr/>
        <a:lstStyle/>
        <a:p>
          <a:r>
            <a:rPr lang="en-US" dirty="0"/>
            <a:t>Jan 14</a:t>
          </a:r>
        </a:p>
      </dgm:t>
    </dgm:pt>
    <dgm:pt modelId="{B14B4CF7-D91A-4F0C-B088-0D82143AC525}" type="parTrans" cxnId="{972D9CC7-20B1-40A9-8A38-DA0D683F480C}">
      <dgm:prSet/>
      <dgm:spPr/>
      <dgm:t>
        <a:bodyPr/>
        <a:lstStyle/>
        <a:p>
          <a:endParaRPr lang="en-US"/>
        </a:p>
      </dgm:t>
    </dgm:pt>
    <dgm:pt modelId="{7C277337-C7EF-4280-BB9D-8ADD8D42D575}" type="sibTrans" cxnId="{972D9CC7-20B1-40A9-8A38-DA0D683F480C}">
      <dgm:prSet/>
      <dgm:spPr/>
      <dgm:t>
        <a:bodyPr/>
        <a:lstStyle/>
        <a:p>
          <a:endParaRPr lang="en-US"/>
        </a:p>
      </dgm:t>
    </dgm:pt>
    <dgm:pt modelId="{62A0F645-559F-4005-85D6-7780E2F06155}">
      <dgm:prSet phldrT="[Text]"/>
      <dgm:spPr/>
      <dgm:t>
        <a:bodyPr/>
        <a:lstStyle/>
        <a:p>
          <a:r>
            <a:rPr lang="en-US" dirty="0"/>
            <a:t>Strata training via Zoom recording for SOM Clinical Departments</a:t>
          </a:r>
        </a:p>
      </dgm:t>
    </dgm:pt>
    <dgm:pt modelId="{4833B563-162C-4EEB-A62D-8450023915D5}" type="parTrans" cxnId="{5B284828-832E-4D49-8175-48D63CE0F99C}">
      <dgm:prSet/>
      <dgm:spPr/>
      <dgm:t>
        <a:bodyPr/>
        <a:lstStyle/>
        <a:p>
          <a:endParaRPr lang="en-US"/>
        </a:p>
      </dgm:t>
    </dgm:pt>
    <dgm:pt modelId="{092C2FB9-4E5E-4C15-8EB8-61A4E3809F19}" type="sibTrans" cxnId="{5B284828-832E-4D49-8175-48D63CE0F99C}">
      <dgm:prSet/>
      <dgm:spPr/>
      <dgm:t>
        <a:bodyPr/>
        <a:lstStyle/>
        <a:p>
          <a:endParaRPr lang="en-US"/>
        </a:p>
      </dgm:t>
    </dgm:pt>
    <dgm:pt modelId="{EFB4D6B0-0F27-42BF-946B-93EAF0DE3945}">
      <dgm:prSet phldrT="[Text]"/>
      <dgm:spPr/>
      <dgm:t>
        <a:bodyPr/>
        <a:lstStyle/>
        <a:p>
          <a:r>
            <a:rPr lang="en-US" dirty="0"/>
            <a:t>Jan 19</a:t>
          </a:r>
        </a:p>
      </dgm:t>
    </dgm:pt>
    <dgm:pt modelId="{FEA170A8-009F-45CF-B8FA-61A218C97A78}" type="parTrans" cxnId="{2C7D9529-4ABB-4B17-A618-475C266A5675}">
      <dgm:prSet/>
      <dgm:spPr/>
      <dgm:t>
        <a:bodyPr/>
        <a:lstStyle/>
        <a:p>
          <a:endParaRPr lang="en-US"/>
        </a:p>
      </dgm:t>
    </dgm:pt>
    <dgm:pt modelId="{E6A22E0B-023E-44C0-ACD2-C54930477992}" type="sibTrans" cxnId="{2C7D9529-4ABB-4B17-A618-475C266A5675}">
      <dgm:prSet/>
      <dgm:spPr/>
      <dgm:t>
        <a:bodyPr/>
        <a:lstStyle/>
        <a:p>
          <a:endParaRPr lang="en-US"/>
        </a:p>
      </dgm:t>
    </dgm:pt>
    <dgm:pt modelId="{15B6A875-522C-4E42-A51C-8C50509596AD}">
      <dgm:prSet phldrT="[Text]"/>
      <dgm:spPr/>
      <dgm:t>
        <a:bodyPr/>
        <a:lstStyle/>
        <a:p>
          <a:r>
            <a:rPr lang="en-US" dirty="0"/>
            <a:t>Strata go-live date for SOM Clinical Departments</a:t>
          </a:r>
        </a:p>
      </dgm:t>
    </dgm:pt>
    <dgm:pt modelId="{EF3EB243-6791-4364-9FFB-71A61421BB59}" type="parTrans" cxnId="{1E923660-EB98-4A6D-A6E6-974729BF50FE}">
      <dgm:prSet/>
      <dgm:spPr/>
      <dgm:t>
        <a:bodyPr/>
        <a:lstStyle/>
        <a:p>
          <a:endParaRPr lang="en-US"/>
        </a:p>
      </dgm:t>
    </dgm:pt>
    <dgm:pt modelId="{DB64D20B-2A04-45B8-92D1-5D030A3D4EF6}" type="sibTrans" cxnId="{1E923660-EB98-4A6D-A6E6-974729BF50FE}">
      <dgm:prSet/>
      <dgm:spPr/>
      <dgm:t>
        <a:bodyPr/>
        <a:lstStyle/>
        <a:p>
          <a:endParaRPr lang="en-US"/>
        </a:p>
      </dgm:t>
    </dgm:pt>
    <dgm:pt modelId="{B0B75C5E-6FF1-4360-9097-CC493A5C169D}">
      <dgm:prSet/>
      <dgm:spPr/>
      <dgm:t>
        <a:bodyPr/>
        <a:lstStyle/>
        <a:p>
          <a:r>
            <a:rPr lang="en-US" dirty="0"/>
            <a:t>Feb 26</a:t>
          </a:r>
        </a:p>
      </dgm:t>
    </dgm:pt>
    <dgm:pt modelId="{4D631FE5-0BF8-402F-AC0A-2116A8187C17}" type="parTrans" cxnId="{A4C69063-81B8-4522-AC52-74D0BEBC23DF}">
      <dgm:prSet/>
      <dgm:spPr/>
      <dgm:t>
        <a:bodyPr/>
        <a:lstStyle/>
        <a:p>
          <a:endParaRPr lang="en-US"/>
        </a:p>
      </dgm:t>
    </dgm:pt>
    <dgm:pt modelId="{76DD527E-8D79-4F62-8047-2F12F71B08ED}" type="sibTrans" cxnId="{A4C69063-81B8-4522-AC52-74D0BEBC23DF}">
      <dgm:prSet/>
      <dgm:spPr/>
      <dgm:t>
        <a:bodyPr/>
        <a:lstStyle/>
        <a:p>
          <a:endParaRPr lang="en-US"/>
        </a:p>
      </dgm:t>
    </dgm:pt>
    <dgm:pt modelId="{2168B827-FB9C-4AC9-83EC-CBDBC8BA4A75}">
      <dgm:prSet/>
      <dgm:spPr/>
      <dgm:t>
        <a:bodyPr/>
        <a:lstStyle/>
        <a:p>
          <a:r>
            <a:rPr lang="en-US" b="1" dirty="0"/>
            <a:t>ALL</a:t>
          </a:r>
          <a:r>
            <a:rPr lang="en-US" dirty="0"/>
            <a:t> funds budgets due</a:t>
          </a:r>
        </a:p>
      </dgm:t>
    </dgm:pt>
    <dgm:pt modelId="{71A7E304-2C98-430B-A290-2FF02227C71B}" type="parTrans" cxnId="{F6426F6B-53E9-4891-AC26-2C73397FA621}">
      <dgm:prSet/>
      <dgm:spPr/>
      <dgm:t>
        <a:bodyPr/>
        <a:lstStyle/>
        <a:p>
          <a:endParaRPr lang="en-US"/>
        </a:p>
      </dgm:t>
    </dgm:pt>
    <dgm:pt modelId="{ED071CE1-23CB-4163-9AEE-6F7C03EF6549}" type="sibTrans" cxnId="{F6426F6B-53E9-4891-AC26-2C73397FA621}">
      <dgm:prSet/>
      <dgm:spPr/>
      <dgm:t>
        <a:bodyPr/>
        <a:lstStyle/>
        <a:p>
          <a:endParaRPr lang="en-US"/>
        </a:p>
      </dgm:t>
    </dgm:pt>
    <dgm:pt modelId="{07A51D0E-9913-46A3-8B8A-132B4C748C86}">
      <dgm:prSet/>
      <dgm:spPr/>
      <dgm:t>
        <a:bodyPr/>
        <a:lstStyle/>
        <a:p>
          <a:r>
            <a:rPr lang="en-US" b="1" dirty="0"/>
            <a:t>FINAL</a:t>
          </a:r>
          <a:r>
            <a:rPr lang="en-US" dirty="0"/>
            <a:t> budget hearings with leadership</a:t>
          </a:r>
        </a:p>
      </dgm:t>
    </dgm:pt>
    <dgm:pt modelId="{8E3B637B-0C57-40E1-AC98-826C444548AB}" type="parTrans" cxnId="{A5A124EE-21C7-4A9F-B2F2-33D345B6746B}">
      <dgm:prSet/>
      <dgm:spPr/>
      <dgm:t>
        <a:bodyPr/>
        <a:lstStyle/>
        <a:p>
          <a:endParaRPr lang="en-US"/>
        </a:p>
      </dgm:t>
    </dgm:pt>
    <dgm:pt modelId="{9178566D-A998-4B65-A744-C0588D0A8A66}" type="sibTrans" cxnId="{A5A124EE-21C7-4A9F-B2F2-33D345B6746B}">
      <dgm:prSet/>
      <dgm:spPr/>
      <dgm:t>
        <a:bodyPr/>
        <a:lstStyle/>
        <a:p>
          <a:endParaRPr lang="en-US"/>
        </a:p>
      </dgm:t>
    </dgm:pt>
    <dgm:pt modelId="{D5DBE293-AC9C-47C7-A482-5C33E185FC18}">
      <dgm:prSet phldrT="[Text]"/>
      <dgm:spPr/>
      <dgm:t>
        <a:bodyPr/>
        <a:lstStyle/>
        <a:p>
          <a:r>
            <a:rPr lang="en-US" b="1" dirty="0"/>
            <a:t>DUE BY 5 pm ON WED,  JAN 13</a:t>
          </a:r>
        </a:p>
      </dgm:t>
    </dgm:pt>
    <dgm:pt modelId="{ABAA6F7D-F04D-4AF2-AAFC-47926265A153}" type="parTrans" cxnId="{B0C96AB0-33D2-4453-B7FE-1BE045175C63}">
      <dgm:prSet/>
      <dgm:spPr/>
      <dgm:t>
        <a:bodyPr/>
        <a:lstStyle/>
        <a:p>
          <a:endParaRPr lang="en-US"/>
        </a:p>
      </dgm:t>
    </dgm:pt>
    <dgm:pt modelId="{0A0CD7BA-459E-4423-AE60-B52B5DD25DF7}" type="sibTrans" cxnId="{B0C96AB0-33D2-4453-B7FE-1BE045175C63}">
      <dgm:prSet/>
      <dgm:spPr/>
      <dgm:t>
        <a:bodyPr/>
        <a:lstStyle/>
        <a:p>
          <a:endParaRPr lang="en-US"/>
        </a:p>
      </dgm:t>
    </dgm:pt>
    <dgm:pt modelId="{6D5EF5E1-60A6-4356-A65F-9306274DE190}">
      <dgm:prSet/>
      <dgm:spPr/>
      <dgm:t>
        <a:bodyPr/>
        <a:lstStyle/>
        <a:p>
          <a:r>
            <a:rPr lang="en-US" dirty="0"/>
            <a:t>Mar 5-10</a:t>
          </a:r>
        </a:p>
      </dgm:t>
    </dgm:pt>
    <dgm:pt modelId="{67527968-942E-4BE4-91B2-ED28BC2A55C4}" type="parTrans" cxnId="{52D40C88-010A-4B75-88E6-FCA9473BE757}">
      <dgm:prSet/>
      <dgm:spPr/>
      <dgm:t>
        <a:bodyPr/>
        <a:lstStyle/>
        <a:p>
          <a:endParaRPr lang="en-US"/>
        </a:p>
      </dgm:t>
    </dgm:pt>
    <dgm:pt modelId="{EB28FDB4-C883-45F3-814A-D728634AF85A}" type="sibTrans" cxnId="{52D40C88-010A-4B75-88E6-FCA9473BE757}">
      <dgm:prSet/>
      <dgm:spPr/>
      <dgm:t>
        <a:bodyPr/>
        <a:lstStyle/>
        <a:p>
          <a:endParaRPr lang="en-US"/>
        </a:p>
      </dgm:t>
    </dgm:pt>
    <dgm:pt modelId="{60DCA5B5-C667-4972-9DBB-728B0452B710}">
      <dgm:prSet/>
      <dgm:spPr/>
      <dgm:t>
        <a:bodyPr/>
        <a:lstStyle/>
        <a:p>
          <a:r>
            <a:rPr lang="en-US" dirty="0"/>
            <a:t>Budget pre-meetings with departmental finance</a:t>
          </a:r>
        </a:p>
      </dgm:t>
    </dgm:pt>
    <dgm:pt modelId="{7383F6AB-4CC9-48CF-9CCE-0A08D537A53C}" type="parTrans" cxnId="{1AC30D11-B62E-4663-9781-61BC201484DA}">
      <dgm:prSet/>
      <dgm:spPr/>
      <dgm:t>
        <a:bodyPr/>
        <a:lstStyle/>
        <a:p>
          <a:endParaRPr lang="en-US"/>
        </a:p>
      </dgm:t>
    </dgm:pt>
    <dgm:pt modelId="{32CC86AC-7676-45D0-A848-ABBB2B65DEAA}" type="sibTrans" cxnId="{1AC30D11-B62E-4663-9781-61BC201484DA}">
      <dgm:prSet/>
      <dgm:spPr/>
      <dgm:t>
        <a:bodyPr/>
        <a:lstStyle/>
        <a:p>
          <a:endParaRPr lang="en-US"/>
        </a:p>
      </dgm:t>
    </dgm:pt>
    <dgm:pt modelId="{62B4C678-92C9-47A1-9FB5-C2D6BB761249}">
      <dgm:prSet/>
      <dgm:spPr/>
      <dgm:t>
        <a:bodyPr/>
        <a:lstStyle/>
        <a:p>
          <a:r>
            <a:rPr lang="en-US" dirty="0"/>
            <a:t>Mar 29- Apr 7</a:t>
          </a:r>
        </a:p>
      </dgm:t>
    </dgm:pt>
    <dgm:pt modelId="{6855512B-5DB8-4459-9BE0-2AC3003692E6}" type="parTrans" cxnId="{C8D48321-7D0A-4CDA-A398-4C849D5AAE99}">
      <dgm:prSet/>
      <dgm:spPr/>
      <dgm:t>
        <a:bodyPr/>
        <a:lstStyle/>
        <a:p>
          <a:endParaRPr lang="en-US"/>
        </a:p>
      </dgm:t>
    </dgm:pt>
    <dgm:pt modelId="{2AC6CABC-387E-44CA-BE9A-4399EF3FE32B}" type="sibTrans" cxnId="{C8D48321-7D0A-4CDA-A398-4C849D5AAE99}">
      <dgm:prSet/>
      <dgm:spPr/>
      <dgm:t>
        <a:bodyPr/>
        <a:lstStyle/>
        <a:p>
          <a:endParaRPr lang="en-US"/>
        </a:p>
      </dgm:t>
    </dgm:pt>
    <dgm:pt modelId="{293F8DE0-5843-4A08-8CF7-5C2255C7A946}">
      <dgm:prSet phldrT="[Text]"/>
      <dgm:spPr/>
      <dgm:t>
        <a:bodyPr/>
        <a:lstStyle/>
        <a:p>
          <a:r>
            <a:rPr lang="en-US" dirty="0"/>
            <a:t>Exact time to be communicated on the 19</a:t>
          </a:r>
          <a:r>
            <a:rPr lang="en-US" baseline="30000" dirty="0"/>
            <a:t>th</a:t>
          </a:r>
          <a:r>
            <a:rPr lang="en-US" dirty="0"/>
            <a:t> </a:t>
          </a:r>
        </a:p>
      </dgm:t>
    </dgm:pt>
    <dgm:pt modelId="{83929C45-0482-43F6-8821-6ADB43D8E8E6}" type="parTrans" cxnId="{24924065-F628-4A54-82D7-877723E500E1}">
      <dgm:prSet/>
      <dgm:spPr/>
      <dgm:t>
        <a:bodyPr/>
        <a:lstStyle/>
        <a:p>
          <a:endParaRPr lang="en-US"/>
        </a:p>
      </dgm:t>
    </dgm:pt>
    <dgm:pt modelId="{F8E6D545-5135-47BC-BB28-D64940F7CB49}" type="sibTrans" cxnId="{24924065-F628-4A54-82D7-877723E500E1}">
      <dgm:prSet/>
      <dgm:spPr/>
      <dgm:t>
        <a:bodyPr/>
        <a:lstStyle/>
        <a:p>
          <a:endParaRPr lang="en-US"/>
        </a:p>
      </dgm:t>
    </dgm:pt>
    <dgm:pt modelId="{38F55280-87FF-4734-8AEB-8FF9E3033FDA}" type="pres">
      <dgm:prSet presAssocID="{56AD7F4B-C517-4943-BF2C-C3A8D47A9A32}" presName="linearFlow" presStyleCnt="0">
        <dgm:presLayoutVars>
          <dgm:dir/>
          <dgm:animLvl val="lvl"/>
          <dgm:resizeHandles val="exact"/>
        </dgm:presLayoutVars>
      </dgm:prSet>
      <dgm:spPr/>
    </dgm:pt>
    <dgm:pt modelId="{A4DB3352-D37E-45EC-B356-EF55A214743F}" type="pres">
      <dgm:prSet presAssocID="{C89A7D6D-0F19-4A84-85F2-800FC5CB91CF}" presName="composite" presStyleCnt="0"/>
      <dgm:spPr/>
    </dgm:pt>
    <dgm:pt modelId="{5492B0C3-66C5-487D-8B78-F3D85CA85800}" type="pres">
      <dgm:prSet presAssocID="{C89A7D6D-0F19-4A84-85F2-800FC5CB91CF}" presName="parTx" presStyleLbl="node1" presStyleIdx="0" presStyleCnt="6">
        <dgm:presLayoutVars>
          <dgm:chMax val="0"/>
          <dgm:chPref val="0"/>
          <dgm:bulletEnabled val="1"/>
        </dgm:presLayoutVars>
      </dgm:prSet>
      <dgm:spPr/>
    </dgm:pt>
    <dgm:pt modelId="{ADDAB62B-C979-4BEF-9D0D-517DAFB543F2}" type="pres">
      <dgm:prSet presAssocID="{C89A7D6D-0F19-4A84-85F2-800FC5CB91CF}" presName="parSh" presStyleLbl="node1" presStyleIdx="0" presStyleCnt="6"/>
      <dgm:spPr/>
    </dgm:pt>
    <dgm:pt modelId="{74110B90-8AF5-4F7B-ADAE-2E0418788A06}" type="pres">
      <dgm:prSet presAssocID="{C89A7D6D-0F19-4A84-85F2-800FC5CB91CF}" presName="desTx" presStyleLbl="fgAcc1" presStyleIdx="0" presStyleCnt="6">
        <dgm:presLayoutVars>
          <dgm:bulletEnabled val="1"/>
        </dgm:presLayoutVars>
      </dgm:prSet>
      <dgm:spPr/>
    </dgm:pt>
    <dgm:pt modelId="{CC2AED8A-35D3-44FA-9EA5-1C73CE8E33C6}" type="pres">
      <dgm:prSet presAssocID="{F34A3480-A61C-44DC-B6FA-A6AE2D2BBBDA}" presName="sibTrans" presStyleLbl="sibTrans2D1" presStyleIdx="0" presStyleCnt="5"/>
      <dgm:spPr/>
    </dgm:pt>
    <dgm:pt modelId="{0F970DDC-4944-48B6-A4D9-CB0665BEFABB}" type="pres">
      <dgm:prSet presAssocID="{F34A3480-A61C-44DC-B6FA-A6AE2D2BBBDA}" presName="connTx" presStyleLbl="sibTrans2D1" presStyleIdx="0" presStyleCnt="5"/>
      <dgm:spPr/>
    </dgm:pt>
    <dgm:pt modelId="{A76ADBAB-2F07-490E-ACF8-96BE1CC8A4BA}" type="pres">
      <dgm:prSet presAssocID="{072F1107-A7ED-45A2-8718-843B422BB0AF}" presName="composite" presStyleCnt="0"/>
      <dgm:spPr/>
    </dgm:pt>
    <dgm:pt modelId="{54EB6597-6AAB-4BD2-B3D4-C78B552899C2}" type="pres">
      <dgm:prSet presAssocID="{072F1107-A7ED-45A2-8718-843B422BB0AF}" presName="parTx" presStyleLbl="node1" presStyleIdx="0" presStyleCnt="6">
        <dgm:presLayoutVars>
          <dgm:chMax val="0"/>
          <dgm:chPref val="0"/>
          <dgm:bulletEnabled val="1"/>
        </dgm:presLayoutVars>
      </dgm:prSet>
      <dgm:spPr/>
    </dgm:pt>
    <dgm:pt modelId="{661AA637-15CD-4D41-951F-32F8BFD0258E}" type="pres">
      <dgm:prSet presAssocID="{072F1107-A7ED-45A2-8718-843B422BB0AF}" presName="parSh" presStyleLbl="node1" presStyleIdx="1" presStyleCnt="6"/>
      <dgm:spPr/>
    </dgm:pt>
    <dgm:pt modelId="{23DB6AAD-653B-4B4D-995D-D0980A39B79C}" type="pres">
      <dgm:prSet presAssocID="{072F1107-A7ED-45A2-8718-843B422BB0AF}" presName="desTx" presStyleLbl="fgAcc1" presStyleIdx="1" presStyleCnt="6">
        <dgm:presLayoutVars>
          <dgm:bulletEnabled val="1"/>
        </dgm:presLayoutVars>
      </dgm:prSet>
      <dgm:spPr/>
    </dgm:pt>
    <dgm:pt modelId="{83D37421-689A-4D44-A044-2E7F22579091}" type="pres">
      <dgm:prSet presAssocID="{7C277337-C7EF-4280-BB9D-8ADD8D42D575}" presName="sibTrans" presStyleLbl="sibTrans2D1" presStyleIdx="1" presStyleCnt="5"/>
      <dgm:spPr/>
    </dgm:pt>
    <dgm:pt modelId="{B9C40895-640D-4A5B-833E-BB2674820FD2}" type="pres">
      <dgm:prSet presAssocID="{7C277337-C7EF-4280-BB9D-8ADD8D42D575}" presName="connTx" presStyleLbl="sibTrans2D1" presStyleIdx="1" presStyleCnt="5"/>
      <dgm:spPr/>
    </dgm:pt>
    <dgm:pt modelId="{9C6305C1-3BAE-47F4-A623-F28EBD1F12E9}" type="pres">
      <dgm:prSet presAssocID="{EFB4D6B0-0F27-42BF-946B-93EAF0DE3945}" presName="composite" presStyleCnt="0"/>
      <dgm:spPr/>
    </dgm:pt>
    <dgm:pt modelId="{F6DE3C7C-6834-4920-87D1-6733585D8CC9}" type="pres">
      <dgm:prSet presAssocID="{EFB4D6B0-0F27-42BF-946B-93EAF0DE3945}" presName="parTx" presStyleLbl="node1" presStyleIdx="1" presStyleCnt="6">
        <dgm:presLayoutVars>
          <dgm:chMax val="0"/>
          <dgm:chPref val="0"/>
          <dgm:bulletEnabled val="1"/>
        </dgm:presLayoutVars>
      </dgm:prSet>
      <dgm:spPr/>
    </dgm:pt>
    <dgm:pt modelId="{A9237FB5-7879-42D6-B895-138D038DB697}" type="pres">
      <dgm:prSet presAssocID="{EFB4D6B0-0F27-42BF-946B-93EAF0DE3945}" presName="parSh" presStyleLbl="node1" presStyleIdx="2" presStyleCnt="6"/>
      <dgm:spPr/>
    </dgm:pt>
    <dgm:pt modelId="{5ED1201D-8624-45E8-A0DF-E965E8771AF8}" type="pres">
      <dgm:prSet presAssocID="{EFB4D6B0-0F27-42BF-946B-93EAF0DE3945}" presName="desTx" presStyleLbl="fgAcc1" presStyleIdx="2" presStyleCnt="6">
        <dgm:presLayoutVars>
          <dgm:bulletEnabled val="1"/>
        </dgm:presLayoutVars>
      </dgm:prSet>
      <dgm:spPr/>
    </dgm:pt>
    <dgm:pt modelId="{28CDF349-834F-495F-8C13-1E9E22BC18BB}" type="pres">
      <dgm:prSet presAssocID="{E6A22E0B-023E-44C0-ACD2-C54930477992}" presName="sibTrans" presStyleLbl="sibTrans2D1" presStyleIdx="2" presStyleCnt="5"/>
      <dgm:spPr/>
    </dgm:pt>
    <dgm:pt modelId="{425EE4B9-9BA1-4C04-AB77-5312B42DD6DA}" type="pres">
      <dgm:prSet presAssocID="{E6A22E0B-023E-44C0-ACD2-C54930477992}" presName="connTx" presStyleLbl="sibTrans2D1" presStyleIdx="2" presStyleCnt="5"/>
      <dgm:spPr/>
    </dgm:pt>
    <dgm:pt modelId="{4E2BA58A-E685-45D5-B164-80EC6335FB6B}" type="pres">
      <dgm:prSet presAssocID="{B0B75C5E-6FF1-4360-9097-CC493A5C169D}" presName="composite" presStyleCnt="0"/>
      <dgm:spPr/>
    </dgm:pt>
    <dgm:pt modelId="{8CC3F75A-550F-4002-9FFF-7C89ABA97069}" type="pres">
      <dgm:prSet presAssocID="{B0B75C5E-6FF1-4360-9097-CC493A5C169D}" presName="parTx" presStyleLbl="node1" presStyleIdx="2" presStyleCnt="6">
        <dgm:presLayoutVars>
          <dgm:chMax val="0"/>
          <dgm:chPref val="0"/>
          <dgm:bulletEnabled val="1"/>
        </dgm:presLayoutVars>
      </dgm:prSet>
      <dgm:spPr/>
    </dgm:pt>
    <dgm:pt modelId="{C672A981-33C9-4EFC-9559-7EEB360132F4}" type="pres">
      <dgm:prSet presAssocID="{B0B75C5E-6FF1-4360-9097-CC493A5C169D}" presName="parSh" presStyleLbl="node1" presStyleIdx="3" presStyleCnt="6"/>
      <dgm:spPr/>
    </dgm:pt>
    <dgm:pt modelId="{097B7A33-7FA2-4A06-BE9E-21C5154D4121}" type="pres">
      <dgm:prSet presAssocID="{B0B75C5E-6FF1-4360-9097-CC493A5C169D}" presName="desTx" presStyleLbl="fgAcc1" presStyleIdx="3" presStyleCnt="6">
        <dgm:presLayoutVars>
          <dgm:bulletEnabled val="1"/>
        </dgm:presLayoutVars>
      </dgm:prSet>
      <dgm:spPr/>
    </dgm:pt>
    <dgm:pt modelId="{065D5229-7AAE-44A4-A260-0678D2BAAD70}" type="pres">
      <dgm:prSet presAssocID="{76DD527E-8D79-4F62-8047-2F12F71B08ED}" presName="sibTrans" presStyleLbl="sibTrans2D1" presStyleIdx="3" presStyleCnt="5"/>
      <dgm:spPr/>
    </dgm:pt>
    <dgm:pt modelId="{86123F50-8C4F-44C0-9A93-F8033A73674B}" type="pres">
      <dgm:prSet presAssocID="{76DD527E-8D79-4F62-8047-2F12F71B08ED}" presName="connTx" presStyleLbl="sibTrans2D1" presStyleIdx="3" presStyleCnt="5"/>
      <dgm:spPr/>
    </dgm:pt>
    <dgm:pt modelId="{CBC25540-C2F5-4441-8DA4-CD220EA28D4C}" type="pres">
      <dgm:prSet presAssocID="{6D5EF5E1-60A6-4356-A65F-9306274DE190}" presName="composite" presStyleCnt="0"/>
      <dgm:spPr/>
    </dgm:pt>
    <dgm:pt modelId="{49E260C3-73A5-4F48-991A-89DBCBB4BD16}" type="pres">
      <dgm:prSet presAssocID="{6D5EF5E1-60A6-4356-A65F-9306274DE190}" presName="parTx" presStyleLbl="node1" presStyleIdx="3" presStyleCnt="6">
        <dgm:presLayoutVars>
          <dgm:chMax val="0"/>
          <dgm:chPref val="0"/>
          <dgm:bulletEnabled val="1"/>
        </dgm:presLayoutVars>
      </dgm:prSet>
      <dgm:spPr/>
    </dgm:pt>
    <dgm:pt modelId="{292EEF7D-98EB-4FE2-8050-6014BB7B6E05}" type="pres">
      <dgm:prSet presAssocID="{6D5EF5E1-60A6-4356-A65F-9306274DE190}" presName="parSh" presStyleLbl="node1" presStyleIdx="4" presStyleCnt="6"/>
      <dgm:spPr/>
    </dgm:pt>
    <dgm:pt modelId="{E2C7E084-AB8F-4B76-8EFB-EABF0EF5E30B}" type="pres">
      <dgm:prSet presAssocID="{6D5EF5E1-60A6-4356-A65F-9306274DE190}" presName="desTx" presStyleLbl="fgAcc1" presStyleIdx="4" presStyleCnt="6">
        <dgm:presLayoutVars>
          <dgm:bulletEnabled val="1"/>
        </dgm:presLayoutVars>
      </dgm:prSet>
      <dgm:spPr/>
    </dgm:pt>
    <dgm:pt modelId="{A7CF2EFC-2E0C-4C9E-B8F7-5803E60C3BD3}" type="pres">
      <dgm:prSet presAssocID="{EB28FDB4-C883-45F3-814A-D728634AF85A}" presName="sibTrans" presStyleLbl="sibTrans2D1" presStyleIdx="4" presStyleCnt="5"/>
      <dgm:spPr/>
    </dgm:pt>
    <dgm:pt modelId="{D5DA3CC0-EFBA-484F-8F28-9179F0785E88}" type="pres">
      <dgm:prSet presAssocID="{EB28FDB4-C883-45F3-814A-D728634AF85A}" presName="connTx" presStyleLbl="sibTrans2D1" presStyleIdx="4" presStyleCnt="5"/>
      <dgm:spPr/>
    </dgm:pt>
    <dgm:pt modelId="{53BD215C-0CBB-422E-B43F-A6C7C9FE9191}" type="pres">
      <dgm:prSet presAssocID="{62B4C678-92C9-47A1-9FB5-C2D6BB761249}" presName="composite" presStyleCnt="0"/>
      <dgm:spPr/>
    </dgm:pt>
    <dgm:pt modelId="{2C33FC28-12CA-4157-96A5-DAE777F8CF8C}" type="pres">
      <dgm:prSet presAssocID="{62B4C678-92C9-47A1-9FB5-C2D6BB761249}" presName="parTx" presStyleLbl="node1" presStyleIdx="4" presStyleCnt="6">
        <dgm:presLayoutVars>
          <dgm:chMax val="0"/>
          <dgm:chPref val="0"/>
          <dgm:bulletEnabled val="1"/>
        </dgm:presLayoutVars>
      </dgm:prSet>
      <dgm:spPr/>
    </dgm:pt>
    <dgm:pt modelId="{21D20550-FCB8-41B4-8A77-D7B711778849}" type="pres">
      <dgm:prSet presAssocID="{62B4C678-92C9-47A1-9FB5-C2D6BB761249}" presName="parSh" presStyleLbl="node1" presStyleIdx="5" presStyleCnt="6"/>
      <dgm:spPr/>
    </dgm:pt>
    <dgm:pt modelId="{9338F137-7564-43C6-B6B7-1AAD56F0267B}" type="pres">
      <dgm:prSet presAssocID="{62B4C678-92C9-47A1-9FB5-C2D6BB761249}" presName="desTx" presStyleLbl="fgAcc1" presStyleIdx="5" presStyleCnt="6">
        <dgm:presLayoutVars>
          <dgm:bulletEnabled val="1"/>
        </dgm:presLayoutVars>
      </dgm:prSet>
      <dgm:spPr/>
    </dgm:pt>
  </dgm:ptLst>
  <dgm:cxnLst>
    <dgm:cxn modelId="{A45A4E09-CFED-4BC2-A96B-D9C9D21B404A}" type="presOf" srcId="{F34A3480-A61C-44DC-B6FA-A6AE2D2BBBDA}" destId="{0F970DDC-4944-48B6-A4D9-CB0665BEFABB}" srcOrd="1" destOrd="0" presId="urn:microsoft.com/office/officeart/2005/8/layout/process3"/>
    <dgm:cxn modelId="{5D4B1C0C-F5C9-4B0F-BF7E-4E0DF856ACBC}" type="presOf" srcId="{D5DBE293-AC9C-47C7-A482-5C33E185FC18}" destId="{74110B90-8AF5-4F7B-ADAE-2E0418788A06}" srcOrd="0" destOrd="1" presId="urn:microsoft.com/office/officeart/2005/8/layout/process3"/>
    <dgm:cxn modelId="{209EF80C-7965-48BC-947B-BEBD4906A877}" type="presOf" srcId="{C89A7D6D-0F19-4A84-85F2-800FC5CB91CF}" destId="{5492B0C3-66C5-487D-8B78-F3D85CA85800}" srcOrd="0" destOrd="0" presId="urn:microsoft.com/office/officeart/2005/8/layout/process3"/>
    <dgm:cxn modelId="{C043670E-7D38-4B3F-9178-3F6D842476ED}" type="presOf" srcId="{7C277337-C7EF-4280-BB9D-8ADD8D42D575}" destId="{83D37421-689A-4D44-A044-2E7F22579091}" srcOrd="0" destOrd="0" presId="urn:microsoft.com/office/officeart/2005/8/layout/process3"/>
    <dgm:cxn modelId="{5D232B0F-B092-4ED3-A22A-524D48F9B763}" type="presOf" srcId="{76DD527E-8D79-4F62-8047-2F12F71B08ED}" destId="{86123F50-8C4F-44C0-9A93-F8033A73674B}" srcOrd="1" destOrd="0" presId="urn:microsoft.com/office/officeart/2005/8/layout/process3"/>
    <dgm:cxn modelId="{1AC30D11-B62E-4663-9781-61BC201484DA}" srcId="{6D5EF5E1-60A6-4356-A65F-9306274DE190}" destId="{60DCA5B5-C667-4972-9DBB-728B0452B710}" srcOrd="0" destOrd="0" parTransId="{7383F6AB-4CC9-48CF-9CCE-0A08D537A53C}" sibTransId="{32CC86AC-7676-45D0-A848-ABBB2B65DEAA}"/>
    <dgm:cxn modelId="{9484DE16-83B2-4C36-A947-5DBE4B248D56}" type="presOf" srcId="{56AD7F4B-C517-4943-BF2C-C3A8D47A9A32}" destId="{38F55280-87FF-4734-8AEB-8FF9E3033FDA}" srcOrd="0" destOrd="0" presId="urn:microsoft.com/office/officeart/2005/8/layout/process3"/>
    <dgm:cxn modelId="{44CE4017-04D8-4F36-9ADB-B5E86C0177A3}" type="presOf" srcId="{B0B75C5E-6FF1-4360-9097-CC493A5C169D}" destId="{8CC3F75A-550F-4002-9FFF-7C89ABA97069}" srcOrd="0" destOrd="0" presId="urn:microsoft.com/office/officeart/2005/8/layout/process3"/>
    <dgm:cxn modelId="{C8D48321-7D0A-4CDA-A398-4C849D5AAE99}" srcId="{56AD7F4B-C517-4943-BF2C-C3A8D47A9A32}" destId="{62B4C678-92C9-47A1-9FB5-C2D6BB761249}" srcOrd="5" destOrd="0" parTransId="{6855512B-5DB8-4459-9BE0-2AC3003692E6}" sibTransId="{2AC6CABC-387E-44CA-BE9A-4399EF3FE32B}"/>
    <dgm:cxn modelId="{5B284828-832E-4D49-8175-48D63CE0F99C}" srcId="{072F1107-A7ED-45A2-8718-843B422BB0AF}" destId="{62A0F645-559F-4005-85D6-7780E2F06155}" srcOrd="0" destOrd="0" parTransId="{4833B563-162C-4EEB-A62D-8450023915D5}" sibTransId="{092C2FB9-4E5E-4C15-8EB8-61A4E3809F19}"/>
    <dgm:cxn modelId="{2C7D9529-4ABB-4B17-A618-475C266A5675}" srcId="{56AD7F4B-C517-4943-BF2C-C3A8D47A9A32}" destId="{EFB4D6B0-0F27-42BF-946B-93EAF0DE3945}" srcOrd="2" destOrd="0" parTransId="{FEA170A8-009F-45CF-B8FA-61A218C97A78}" sibTransId="{E6A22E0B-023E-44C0-ACD2-C54930477992}"/>
    <dgm:cxn modelId="{2E94DE39-77D5-4B79-BA6C-DC3CC18AB42D}" type="presOf" srcId="{072F1107-A7ED-45A2-8718-843B422BB0AF}" destId="{661AA637-15CD-4D41-951F-32F8BFD0258E}" srcOrd="1" destOrd="0" presId="urn:microsoft.com/office/officeart/2005/8/layout/process3"/>
    <dgm:cxn modelId="{78F0CD3D-DAEE-42F1-9118-539E78797A57}" type="presOf" srcId="{F34A3480-A61C-44DC-B6FA-A6AE2D2BBBDA}" destId="{CC2AED8A-35D3-44FA-9EA5-1C73CE8E33C6}" srcOrd="0" destOrd="0" presId="urn:microsoft.com/office/officeart/2005/8/layout/process3"/>
    <dgm:cxn modelId="{358CDA3F-5200-4674-9A2E-9E93897B70C1}" type="presOf" srcId="{62B4C678-92C9-47A1-9FB5-C2D6BB761249}" destId="{21D20550-FCB8-41B4-8A77-D7B711778849}" srcOrd="1" destOrd="0" presId="urn:microsoft.com/office/officeart/2005/8/layout/process3"/>
    <dgm:cxn modelId="{553B475D-96EA-4A3E-B09E-662D41494BE6}" type="presOf" srcId="{95EE3865-C2FB-4BD0-B2E4-777A9A2F6998}" destId="{74110B90-8AF5-4F7B-ADAE-2E0418788A06}" srcOrd="0" destOrd="0" presId="urn:microsoft.com/office/officeart/2005/8/layout/process3"/>
    <dgm:cxn modelId="{1E923660-EB98-4A6D-A6E6-974729BF50FE}" srcId="{EFB4D6B0-0F27-42BF-946B-93EAF0DE3945}" destId="{15B6A875-522C-4E42-A51C-8C50509596AD}" srcOrd="0" destOrd="0" parTransId="{EF3EB243-6791-4364-9FFB-71A61421BB59}" sibTransId="{DB64D20B-2A04-45B8-92D1-5D030A3D4EF6}"/>
    <dgm:cxn modelId="{ACDA0761-1C44-4A95-8559-CD7E8EA8453A}" type="presOf" srcId="{60DCA5B5-C667-4972-9DBB-728B0452B710}" destId="{E2C7E084-AB8F-4B76-8EFB-EABF0EF5E30B}" srcOrd="0" destOrd="0" presId="urn:microsoft.com/office/officeart/2005/8/layout/process3"/>
    <dgm:cxn modelId="{A4C69063-81B8-4522-AC52-74D0BEBC23DF}" srcId="{56AD7F4B-C517-4943-BF2C-C3A8D47A9A32}" destId="{B0B75C5E-6FF1-4360-9097-CC493A5C169D}" srcOrd="3" destOrd="0" parTransId="{4D631FE5-0BF8-402F-AC0A-2116A8187C17}" sibTransId="{76DD527E-8D79-4F62-8047-2F12F71B08ED}"/>
    <dgm:cxn modelId="{24924065-F628-4A54-82D7-877723E500E1}" srcId="{EFB4D6B0-0F27-42BF-946B-93EAF0DE3945}" destId="{293F8DE0-5843-4A08-8CF7-5C2255C7A946}" srcOrd="1" destOrd="0" parTransId="{83929C45-0482-43F6-8821-6ADB43D8E8E6}" sibTransId="{F8E6D545-5135-47BC-BB28-D64940F7CB49}"/>
    <dgm:cxn modelId="{93F8D765-86DB-4701-8093-F0C48C1C2554}" type="presOf" srcId="{E6A22E0B-023E-44C0-ACD2-C54930477992}" destId="{28CDF349-834F-495F-8C13-1E9E22BC18BB}" srcOrd="0" destOrd="0" presId="urn:microsoft.com/office/officeart/2005/8/layout/process3"/>
    <dgm:cxn modelId="{224BFE66-B6F6-4668-AC27-CEE659A752E0}" type="presOf" srcId="{C89A7D6D-0F19-4A84-85F2-800FC5CB91CF}" destId="{ADDAB62B-C979-4BEF-9D0D-517DAFB543F2}" srcOrd="1" destOrd="0" presId="urn:microsoft.com/office/officeart/2005/8/layout/process3"/>
    <dgm:cxn modelId="{36F32E69-B8E5-427C-95D0-96B03A0C6E65}" type="presOf" srcId="{6D5EF5E1-60A6-4356-A65F-9306274DE190}" destId="{49E260C3-73A5-4F48-991A-89DBCBB4BD16}" srcOrd="0" destOrd="0" presId="urn:microsoft.com/office/officeart/2005/8/layout/process3"/>
    <dgm:cxn modelId="{01D99C4A-9EB9-4970-97BC-327C96C3F77D}" type="presOf" srcId="{EB28FDB4-C883-45F3-814A-D728634AF85A}" destId="{A7CF2EFC-2E0C-4C9E-B8F7-5803E60C3BD3}" srcOrd="0" destOrd="0" presId="urn:microsoft.com/office/officeart/2005/8/layout/process3"/>
    <dgm:cxn modelId="{F6426F6B-53E9-4891-AC26-2C73397FA621}" srcId="{B0B75C5E-6FF1-4360-9097-CC493A5C169D}" destId="{2168B827-FB9C-4AC9-83EC-CBDBC8BA4A75}" srcOrd="0" destOrd="0" parTransId="{71A7E304-2C98-430B-A290-2FF02227C71B}" sibTransId="{ED071CE1-23CB-4163-9AEE-6F7C03EF6549}"/>
    <dgm:cxn modelId="{C246A16B-428D-4078-8A44-1C4EDAF24D3A}" type="presOf" srcId="{B0B75C5E-6FF1-4360-9097-CC493A5C169D}" destId="{C672A981-33C9-4EFC-9559-7EEB360132F4}" srcOrd="1" destOrd="0" presId="urn:microsoft.com/office/officeart/2005/8/layout/process3"/>
    <dgm:cxn modelId="{3C1D7C4E-CBE8-4E0A-963A-DC6E3EE1C669}" type="presOf" srcId="{15B6A875-522C-4E42-A51C-8C50509596AD}" destId="{5ED1201D-8624-45E8-A0DF-E965E8771AF8}" srcOrd="0" destOrd="0" presId="urn:microsoft.com/office/officeart/2005/8/layout/process3"/>
    <dgm:cxn modelId="{2AF51B52-FA1E-41A1-8436-543FF9282737}" type="presOf" srcId="{6D5EF5E1-60A6-4356-A65F-9306274DE190}" destId="{292EEF7D-98EB-4FE2-8050-6014BB7B6E05}" srcOrd="1" destOrd="0" presId="urn:microsoft.com/office/officeart/2005/8/layout/process3"/>
    <dgm:cxn modelId="{68BBB052-2951-438E-9222-2E04B9938CE0}" type="presOf" srcId="{072F1107-A7ED-45A2-8718-843B422BB0AF}" destId="{54EB6597-6AAB-4BD2-B3D4-C78B552899C2}" srcOrd="0" destOrd="0" presId="urn:microsoft.com/office/officeart/2005/8/layout/process3"/>
    <dgm:cxn modelId="{2BC19454-60F0-4115-AFC6-0BC7BB1F33B7}" srcId="{C89A7D6D-0F19-4A84-85F2-800FC5CB91CF}" destId="{95EE3865-C2FB-4BD0-B2E4-777A9A2F6998}" srcOrd="0" destOrd="0" parTransId="{C2697DEC-E250-43C8-8577-31A5F55275D1}" sibTransId="{EB69BF76-912C-4E38-A369-F3F104E479D0}"/>
    <dgm:cxn modelId="{0F3CBE57-CAF7-41E1-A28A-DC7C80932DCE}" type="presOf" srcId="{EFB4D6B0-0F27-42BF-946B-93EAF0DE3945}" destId="{F6DE3C7C-6834-4920-87D1-6733585D8CC9}" srcOrd="0" destOrd="0" presId="urn:microsoft.com/office/officeart/2005/8/layout/process3"/>
    <dgm:cxn modelId="{52D40C88-010A-4B75-88E6-FCA9473BE757}" srcId="{56AD7F4B-C517-4943-BF2C-C3A8D47A9A32}" destId="{6D5EF5E1-60A6-4356-A65F-9306274DE190}" srcOrd="4" destOrd="0" parTransId="{67527968-942E-4BE4-91B2-ED28BC2A55C4}" sibTransId="{EB28FDB4-C883-45F3-814A-D728634AF85A}"/>
    <dgm:cxn modelId="{0ECE519B-D3D0-483A-8E53-4722477D4C92}" type="presOf" srcId="{62B4C678-92C9-47A1-9FB5-C2D6BB761249}" destId="{2C33FC28-12CA-4157-96A5-DAE777F8CF8C}" srcOrd="0" destOrd="0" presId="urn:microsoft.com/office/officeart/2005/8/layout/process3"/>
    <dgm:cxn modelId="{A4F76A9F-9D24-4E03-9F3F-97286440C270}" type="presOf" srcId="{293F8DE0-5843-4A08-8CF7-5C2255C7A946}" destId="{5ED1201D-8624-45E8-A0DF-E965E8771AF8}" srcOrd="0" destOrd="1" presId="urn:microsoft.com/office/officeart/2005/8/layout/process3"/>
    <dgm:cxn modelId="{897A49A2-C073-48B3-8E27-D12C73A20870}" type="presOf" srcId="{E6A22E0B-023E-44C0-ACD2-C54930477992}" destId="{425EE4B9-9BA1-4C04-AB77-5312B42DD6DA}" srcOrd="1" destOrd="0" presId="urn:microsoft.com/office/officeart/2005/8/layout/process3"/>
    <dgm:cxn modelId="{A31152A7-6E56-4132-AFD2-02788278ACDD}" type="presOf" srcId="{62A0F645-559F-4005-85D6-7780E2F06155}" destId="{23DB6AAD-653B-4B4D-995D-D0980A39B79C}" srcOrd="0" destOrd="0" presId="urn:microsoft.com/office/officeart/2005/8/layout/process3"/>
    <dgm:cxn modelId="{B0C96AB0-33D2-4453-B7FE-1BE045175C63}" srcId="{C89A7D6D-0F19-4A84-85F2-800FC5CB91CF}" destId="{D5DBE293-AC9C-47C7-A482-5C33E185FC18}" srcOrd="1" destOrd="0" parTransId="{ABAA6F7D-F04D-4AF2-AAFC-47926265A153}" sibTransId="{0A0CD7BA-459E-4423-AE60-B52B5DD25DF7}"/>
    <dgm:cxn modelId="{972D9CC7-20B1-40A9-8A38-DA0D683F480C}" srcId="{56AD7F4B-C517-4943-BF2C-C3A8D47A9A32}" destId="{072F1107-A7ED-45A2-8718-843B422BB0AF}" srcOrd="1" destOrd="0" parTransId="{B14B4CF7-D91A-4F0C-B088-0D82143AC525}" sibTransId="{7C277337-C7EF-4280-BB9D-8ADD8D42D575}"/>
    <dgm:cxn modelId="{24708AD0-AF2B-4D2D-A1D7-7DB5CC3F87B1}" srcId="{56AD7F4B-C517-4943-BF2C-C3A8D47A9A32}" destId="{C89A7D6D-0F19-4A84-85F2-800FC5CB91CF}" srcOrd="0" destOrd="0" parTransId="{AC94E5B6-CA5B-4218-8D61-DE0BA630EEA4}" sibTransId="{F34A3480-A61C-44DC-B6FA-A6AE2D2BBBDA}"/>
    <dgm:cxn modelId="{3B0CD0D0-FB2F-4F04-87D1-FAE33A3F2FD0}" type="presOf" srcId="{76DD527E-8D79-4F62-8047-2F12F71B08ED}" destId="{065D5229-7AAE-44A4-A260-0678D2BAAD70}" srcOrd="0" destOrd="0" presId="urn:microsoft.com/office/officeart/2005/8/layout/process3"/>
    <dgm:cxn modelId="{2D7233D8-DBF7-4348-8450-0AB8FBD0C1BF}" type="presOf" srcId="{7C277337-C7EF-4280-BB9D-8ADD8D42D575}" destId="{B9C40895-640D-4A5B-833E-BB2674820FD2}" srcOrd="1" destOrd="0" presId="urn:microsoft.com/office/officeart/2005/8/layout/process3"/>
    <dgm:cxn modelId="{9CD2ABD9-52E3-4FA9-AF1E-DA8B6CCCADD0}" type="presOf" srcId="{2168B827-FB9C-4AC9-83EC-CBDBC8BA4A75}" destId="{097B7A33-7FA2-4A06-BE9E-21C5154D4121}" srcOrd="0" destOrd="0" presId="urn:microsoft.com/office/officeart/2005/8/layout/process3"/>
    <dgm:cxn modelId="{598DABDC-DC37-4E42-82B0-28A918FB3420}" type="presOf" srcId="{EB28FDB4-C883-45F3-814A-D728634AF85A}" destId="{D5DA3CC0-EFBA-484F-8F28-9179F0785E88}" srcOrd="1" destOrd="0" presId="urn:microsoft.com/office/officeart/2005/8/layout/process3"/>
    <dgm:cxn modelId="{364A21EB-5419-4DC5-B758-BC05F03086A6}" type="presOf" srcId="{EFB4D6B0-0F27-42BF-946B-93EAF0DE3945}" destId="{A9237FB5-7879-42D6-B895-138D038DB697}" srcOrd="1" destOrd="0" presId="urn:microsoft.com/office/officeart/2005/8/layout/process3"/>
    <dgm:cxn modelId="{A5A124EE-21C7-4A9F-B2F2-33D345B6746B}" srcId="{62B4C678-92C9-47A1-9FB5-C2D6BB761249}" destId="{07A51D0E-9913-46A3-8B8A-132B4C748C86}" srcOrd="0" destOrd="0" parTransId="{8E3B637B-0C57-40E1-AC98-826C444548AB}" sibTransId="{9178566D-A998-4B65-A744-C0588D0A8A66}"/>
    <dgm:cxn modelId="{7DBBD2F4-217E-4552-A8A4-FF99C01EA7F8}" type="presOf" srcId="{07A51D0E-9913-46A3-8B8A-132B4C748C86}" destId="{9338F137-7564-43C6-B6B7-1AAD56F0267B}" srcOrd="0" destOrd="0" presId="urn:microsoft.com/office/officeart/2005/8/layout/process3"/>
    <dgm:cxn modelId="{25541330-6FDB-46F5-AFAF-64F08E9F0295}" type="presParOf" srcId="{38F55280-87FF-4734-8AEB-8FF9E3033FDA}" destId="{A4DB3352-D37E-45EC-B356-EF55A214743F}" srcOrd="0" destOrd="0" presId="urn:microsoft.com/office/officeart/2005/8/layout/process3"/>
    <dgm:cxn modelId="{19F324F2-9F7D-4C18-AE13-F228A2957ACD}" type="presParOf" srcId="{A4DB3352-D37E-45EC-B356-EF55A214743F}" destId="{5492B0C3-66C5-487D-8B78-F3D85CA85800}" srcOrd="0" destOrd="0" presId="urn:microsoft.com/office/officeart/2005/8/layout/process3"/>
    <dgm:cxn modelId="{1D701E1A-85A7-4741-8159-E5616F737331}" type="presParOf" srcId="{A4DB3352-D37E-45EC-B356-EF55A214743F}" destId="{ADDAB62B-C979-4BEF-9D0D-517DAFB543F2}" srcOrd="1" destOrd="0" presId="urn:microsoft.com/office/officeart/2005/8/layout/process3"/>
    <dgm:cxn modelId="{0FCF32D6-9A42-48E9-9FB1-D4DA6BFC500C}" type="presParOf" srcId="{A4DB3352-D37E-45EC-B356-EF55A214743F}" destId="{74110B90-8AF5-4F7B-ADAE-2E0418788A06}" srcOrd="2" destOrd="0" presId="urn:microsoft.com/office/officeart/2005/8/layout/process3"/>
    <dgm:cxn modelId="{CD0701C2-E759-4C32-90FC-2B57B61A16DB}" type="presParOf" srcId="{38F55280-87FF-4734-8AEB-8FF9E3033FDA}" destId="{CC2AED8A-35D3-44FA-9EA5-1C73CE8E33C6}" srcOrd="1" destOrd="0" presId="urn:microsoft.com/office/officeart/2005/8/layout/process3"/>
    <dgm:cxn modelId="{69B772CA-3DF4-432A-8795-7E2A14F0FAE7}" type="presParOf" srcId="{CC2AED8A-35D3-44FA-9EA5-1C73CE8E33C6}" destId="{0F970DDC-4944-48B6-A4D9-CB0665BEFABB}" srcOrd="0" destOrd="0" presId="urn:microsoft.com/office/officeart/2005/8/layout/process3"/>
    <dgm:cxn modelId="{A5DB1DF6-7FAD-4BFB-9F2B-CFE7F2E648A9}" type="presParOf" srcId="{38F55280-87FF-4734-8AEB-8FF9E3033FDA}" destId="{A76ADBAB-2F07-490E-ACF8-96BE1CC8A4BA}" srcOrd="2" destOrd="0" presId="urn:microsoft.com/office/officeart/2005/8/layout/process3"/>
    <dgm:cxn modelId="{DC8E6737-1270-439B-B63F-4147FED77B91}" type="presParOf" srcId="{A76ADBAB-2F07-490E-ACF8-96BE1CC8A4BA}" destId="{54EB6597-6AAB-4BD2-B3D4-C78B552899C2}" srcOrd="0" destOrd="0" presId="urn:microsoft.com/office/officeart/2005/8/layout/process3"/>
    <dgm:cxn modelId="{A3C6136B-B23B-4A2F-BDF6-1E59A54A6F0F}" type="presParOf" srcId="{A76ADBAB-2F07-490E-ACF8-96BE1CC8A4BA}" destId="{661AA637-15CD-4D41-951F-32F8BFD0258E}" srcOrd="1" destOrd="0" presId="urn:microsoft.com/office/officeart/2005/8/layout/process3"/>
    <dgm:cxn modelId="{7D129F42-E4F8-45C6-A408-03F4D38C25E1}" type="presParOf" srcId="{A76ADBAB-2F07-490E-ACF8-96BE1CC8A4BA}" destId="{23DB6AAD-653B-4B4D-995D-D0980A39B79C}" srcOrd="2" destOrd="0" presId="urn:microsoft.com/office/officeart/2005/8/layout/process3"/>
    <dgm:cxn modelId="{1A6BA287-6254-4F29-BA50-D634ACF7753A}" type="presParOf" srcId="{38F55280-87FF-4734-8AEB-8FF9E3033FDA}" destId="{83D37421-689A-4D44-A044-2E7F22579091}" srcOrd="3" destOrd="0" presId="urn:microsoft.com/office/officeart/2005/8/layout/process3"/>
    <dgm:cxn modelId="{68538005-F8D8-4333-9546-F07816DBD279}" type="presParOf" srcId="{83D37421-689A-4D44-A044-2E7F22579091}" destId="{B9C40895-640D-4A5B-833E-BB2674820FD2}" srcOrd="0" destOrd="0" presId="urn:microsoft.com/office/officeart/2005/8/layout/process3"/>
    <dgm:cxn modelId="{4A383A18-1D42-4247-957A-A8731584B5A8}" type="presParOf" srcId="{38F55280-87FF-4734-8AEB-8FF9E3033FDA}" destId="{9C6305C1-3BAE-47F4-A623-F28EBD1F12E9}" srcOrd="4" destOrd="0" presId="urn:microsoft.com/office/officeart/2005/8/layout/process3"/>
    <dgm:cxn modelId="{B7B9FF2D-C19E-41AA-8657-AFF61146A7B7}" type="presParOf" srcId="{9C6305C1-3BAE-47F4-A623-F28EBD1F12E9}" destId="{F6DE3C7C-6834-4920-87D1-6733585D8CC9}" srcOrd="0" destOrd="0" presId="urn:microsoft.com/office/officeart/2005/8/layout/process3"/>
    <dgm:cxn modelId="{06679C26-98CA-4D69-BB7B-0D4A38E9D4C0}" type="presParOf" srcId="{9C6305C1-3BAE-47F4-A623-F28EBD1F12E9}" destId="{A9237FB5-7879-42D6-B895-138D038DB697}" srcOrd="1" destOrd="0" presId="urn:microsoft.com/office/officeart/2005/8/layout/process3"/>
    <dgm:cxn modelId="{A24A29E6-5971-4780-A3DC-FFE2AA62622A}" type="presParOf" srcId="{9C6305C1-3BAE-47F4-A623-F28EBD1F12E9}" destId="{5ED1201D-8624-45E8-A0DF-E965E8771AF8}" srcOrd="2" destOrd="0" presId="urn:microsoft.com/office/officeart/2005/8/layout/process3"/>
    <dgm:cxn modelId="{86B21707-23BD-4AAE-80D4-D829E3C87F26}" type="presParOf" srcId="{38F55280-87FF-4734-8AEB-8FF9E3033FDA}" destId="{28CDF349-834F-495F-8C13-1E9E22BC18BB}" srcOrd="5" destOrd="0" presId="urn:microsoft.com/office/officeart/2005/8/layout/process3"/>
    <dgm:cxn modelId="{14B4543E-3865-4FB8-A0BF-5A1C63E6DD15}" type="presParOf" srcId="{28CDF349-834F-495F-8C13-1E9E22BC18BB}" destId="{425EE4B9-9BA1-4C04-AB77-5312B42DD6DA}" srcOrd="0" destOrd="0" presId="urn:microsoft.com/office/officeart/2005/8/layout/process3"/>
    <dgm:cxn modelId="{A2F1A1D8-80B8-4B74-B11B-0F7BCE8A15CB}" type="presParOf" srcId="{38F55280-87FF-4734-8AEB-8FF9E3033FDA}" destId="{4E2BA58A-E685-45D5-B164-80EC6335FB6B}" srcOrd="6" destOrd="0" presId="urn:microsoft.com/office/officeart/2005/8/layout/process3"/>
    <dgm:cxn modelId="{A9A20211-106A-47E8-92BD-1297CD1FAD5F}" type="presParOf" srcId="{4E2BA58A-E685-45D5-B164-80EC6335FB6B}" destId="{8CC3F75A-550F-4002-9FFF-7C89ABA97069}" srcOrd="0" destOrd="0" presId="urn:microsoft.com/office/officeart/2005/8/layout/process3"/>
    <dgm:cxn modelId="{CF683B1F-9876-40D6-AF2B-C86A0EFA4A33}" type="presParOf" srcId="{4E2BA58A-E685-45D5-B164-80EC6335FB6B}" destId="{C672A981-33C9-4EFC-9559-7EEB360132F4}" srcOrd="1" destOrd="0" presId="urn:microsoft.com/office/officeart/2005/8/layout/process3"/>
    <dgm:cxn modelId="{07809953-8C5F-47B9-99BB-9EEBD9C963D1}" type="presParOf" srcId="{4E2BA58A-E685-45D5-B164-80EC6335FB6B}" destId="{097B7A33-7FA2-4A06-BE9E-21C5154D4121}" srcOrd="2" destOrd="0" presId="urn:microsoft.com/office/officeart/2005/8/layout/process3"/>
    <dgm:cxn modelId="{8284B5FB-A801-48D3-8757-04B58FCB5282}" type="presParOf" srcId="{38F55280-87FF-4734-8AEB-8FF9E3033FDA}" destId="{065D5229-7AAE-44A4-A260-0678D2BAAD70}" srcOrd="7" destOrd="0" presId="urn:microsoft.com/office/officeart/2005/8/layout/process3"/>
    <dgm:cxn modelId="{B5C51043-07C7-43DD-A494-E844F713A8D3}" type="presParOf" srcId="{065D5229-7AAE-44A4-A260-0678D2BAAD70}" destId="{86123F50-8C4F-44C0-9A93-F8033A73674B}" srcOrd="0" destOrd="0" presId="urn:microsoft.com/office/officeart/2005/8/layout/process3"/>
    <dgm:cxn modelId="{46CA79FF-4368-4E95-9330-6E04F3CE4E9A}" type="presParOf" srcId="{38F55280-87FF-4734-8AEB-8FF9E3033FDA}" destId="{CBC25540-C2F5-4441-8DA4-CD220EA28D4C}" srcOrd="8" destOrd="0" presId="urn:microsoft.com/office/officeart/2005/8/layout/process3"/>
    <dgm:cxn modelId="{C2E5FD1A-83D5-453F-8C32-D252BBF2AE5F}" type="presParOf" srcId="{CBC25540-C2F5-4441-8DA4-CD220EA28D4C}" destId="{49E260C3-73A5-4F48-991A-89DBCBB4BD16}" srcOrd="0" destOrd="0" presId="urn:microsoft.com/office/officeart/2005/8/layout/process3"/>
    <dgm:cxn modelId="{14675DA6-4C99-49B9-A252-7C140448FD5E}" type="presParOf" srcId="{CBC25540-C2F5-4441-8DA4-CD220EA28D4C}" destId="{292EEF7D-98EB-4FE2-8050-6014BB7B6E05}" srcOrd="1" destOrd="0" presId="urn:microsoft.com/office/officeart/2005/8/layout/process3"/>
    <dgm:cxn modelId="{D7B3AF99-CD62-4F23-9769-D06243689619}" type="presParOf" srcId="{CBC25540-C2F5-4441-8DA4-CD220EA28D4C}" destId="{E2C7E084-AB8F-4B76-8EFB-EABF0EF5E30B}" srcOrd="2" destOrd="0" presId="urn:microsoft.com/office/officeart/2005/8/layout/process3"/>
    <dgm:cxn modelId="{8B22D22B-1988-4084-B547-E014E9D9D08A}" type="presParOf" srcId="{38F55280-87FF-4734-8AEB-8FF9E3033FDA}" destId="{A7CF2EFC-2E0C-4C9E-B8F7-5803E60C3BD3}" srcOrd="9" destOrd="0" presId="urn:microsoft.com/office/officeart/2005/8/layout/process3"/>
    <dgm:cxn modelId="{3519D8E1-81CA-4887-8E55-AD48BD90115C}" type="presParOf" srcId="{A7CF2EFC-2E0C-4C9E-B8F7-5803E60C3BD3}" destId="{D5DA3CC0-EFBA-484F-8F28-9179F0785E88}" srcOrd="0" destOrd="0" presId="urn:microsoft.com/office/officeart/2005/8/layout/process3"/>
    <dgm:cxn modelId="{09050F63-D2AA-4DC5-B7C8-68D564DD65D8}" type="presParOf" srcId="{38F55280-87FF-4734-8AEB-8FF9E3033FDA}" destId="{53BD215C-0CBB-422E-B43F-A6C7C9FE9191}" srcOrd="10" destOrd="0" presId="urn:microsoft.com/office/officeart/2005/8/layout/process3"/>
    <dgm:cxn modelId="{D15DF912-0BF2-4A25-90A9-9F8527D7A770}" type="presParOf" srcId="{53BD215C-0CBB-422E-B43F-A6C7C9FE9191}" destId="{2C33FC28-12CA-4157-96A5-DAE777F8CF8C}" srcOrd="0" destOrd="0" presId="urn:microsoft.com/office/officeart/2005/8/layout/process3"/>
    <dgm:cxn modelId="{0576C02B-9137-4DF7-B554-74635A5EF246}" type="presParOf" srcId="{53BD215C-0CBB-422E-B43F-A6C7C9FE9191}" destId="{21D20550-FCB8-41B4-8A77-D7B711778849}" srcOrd="1" destOrd="0" presId="urn:microsoft.com/office/officeart/2005/8/layout/process3"/>
    <dgm:cxn modelId="{20A7D29C-D1E9-433E-A5D2-6322DAA5DD2B}" type="presParOf" srcId="{53BD215C-0CBB-422E-B43F-A6C7C9FE9191}" destId="{9338F137-7564-43C6-B6B7-1AAD56F0267B}"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ED38FA-70B3-47C9-9311-B76E3929589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A874FB4-E740-4ED3-8B74-5C1F6E9B91CF}">
      <dgm:prSet/>
      <dgm:spPr/>
      <dgm:t>
        <a:bodyPr/>
        <a:lstStyle/>
        <a:p>
          <a:r>
            <a:rPr lang="en-US" dirty="0"/>
            <a:t>Each workbook will be limited to 50 Providers and listed alphabetically</a:t>
          </a:r>
        </a:p>
      </dgm:t>
    </dgm:pt>
    <dgm:pt modelId="{F2D17661-381A-4F76-9A91-45A3105FB103}" type="parTrans" cxnId="{CED0A62F-E05A-4038-A09D-47AC01D6320D}">
      <dgm:prSet/>
      <dgm:spPr/>
      <dgm:t>
        <a:bodyPr/>
        <a:lstStyle/>
        <a:p>
          <a:endParaRPr lang="en-US"/>
        </a:p>
      </dgm:t>
    </dgm:pt>
    <dgm:pt modelId="{5A023853-BB3B-4D62-B6F0-B284F3782B2F}" type="sibTrans" cxnId="{CED0A62F-E05A-4038-A09D-47AC01D6320D}">
      <dgm:prSet/>
      <dgm:spPr/>
      <dgm:t>
        <a:bodyPr/>
        <a:lstStyle/>
        <a:p>
          <a:endParaRPr lang="en-US"/>
        </a:p>
      </dgm:t>
    </dgm:pt>
    <dgm:pt modelId="{541973C9-99A9-4F81-A705-F5FA53E14374}">
      <dgm:prSet/>
      <dgm:spPr/>
      <dgm:t>
        <a:bodyPr/>
        <a:lstStyle/>
        <a:p>
          <a:r>
            <a:rPr lang="en-US" dirty="0"/>
            <a:t>New Provider “Dummy" PIDs will always exist in the “A” workbook if there is an “A” workbook available</a:t>
          </a:r>
        </a:p>
      </dgm:t>
    </dgm:pt>
    <dgm:pt modelId="{DC8346B0-166F-4C9E-A5C6-324B73FECA5E}" type="parTrans" cxnId="{929F2A7D-7E06-4189-8C80-076A9CBC1D58}">
      <dgm:prSet/>
      <dgm:spPr/>
      <dgm:t>
        <a:bodyPr/>
        <a:lstStyle/>
        <a:p>
          <a:endParaRPr lang="en-US"/>
        </a:p>
      </dgm:t>
    </dgm:pt>
    <dgm:pt modelId="{B313C211-E94A-4DEC-8C5C-ED6BACE2243A}" type="sibTrans" cxnId="{929F2A7D-7E06-4189-8C80-076A9CBC1D58}">
      <dgm:prSet/>
      <dgm:spPr/>
      <dgm:t>
        <a:bodyPr/>
        <a:lstStyle/>
        <a:p>
          <a:endParaRPr lang="en-US"/>
        </a:p>
      </dgm:t>
    </dgm:pt>
    <dgm:pt modelId="{9A59535E-F379-4CC2-BB1A-C0D00FA34F01}">
      <dgm:prSet/>
      <dgm:spPr/>
      <dgm:t>
        <a:bodyPr/>
        <a:lstStyle/>
        <a:p>
          <a:r>
            <a:rPr lang="en-US" dirty="0"/>
            <a:t>FY22 New Provider ID’s will start with “22”</a:t>
          </a:r>
        </a:p>
      </dgm:t>
    </dgm:pt>
    <dgm:pt modelId="{27CE8B51-C6B3-4152-BCF3-5E73AB66E98F}" type="parTrans" cxnId="{96D8C520-0481-47D6-AEB4-9990B4116A93}">
      <dgm:prSet/>
      <dgm:spPr/>
      <dgm:t>
        <a:bodyPr/>
        <a:lstStyle/>
        <a:p>
          <a:endParaRPr lang="en-US"/>
        </a:p>
      </dgm:t>
    </dgm:pt>
    <dgm:pt modelId="{697418D6-FFA4-403A-894F-B838F59F523E}" type="sibTrans" cxnId="{96D8C520-0481-47D6-AEB4-9990B4116A93}">
      <dgm:prSet/>
      <dgm:spPr/>
      <dgm:t>
        <a:bodyPr/>
        <a:lstStyle/>
        <a:p>
          <a:endParaRPr lang="en-US"/>
        </a:p>
      </dgm:t>
    </dgm:pt>
    <dgm:pt modelId="{73B2402E-CA9E-495A-910F-0A93A9E1E287}">
      <dgm:prSet/>
      <dgm:spPr/>
      <dgm:t>
        <a:bodyPr/>
        <a:lstStyle/>
        <a:p>
          <a:r>
            <a:rPr lang="en-US" dirty="0"/>
            <a:t>FY21 New Provider ID’s begin with “21” and </a:t>
          </a:r>
          <a:r>
            <a:rPr lang="en-US" b="1" dirty="0"/>
            <a:t>SHOULD NOT BE USED</a:t>
          </a:r>
        </a:p>
      </dgm:t>
    </dgm:pt>
    <dgm:pt modelId="{A98353C1-C144-4D74-B169-194D582D15A0}" type="sibTrans" cxnId="{1692AF23-A211-47F3-8A1D-C2D4557A0382}">
      <dgm:prSet/>
      <dgm:spPr/>
      <dgm:t>
        <a:bodyPr/>
        <a:lstStyle/>
        <a:p>
          <a:endParaRPr lang="en-US"/>
        </a:p>
      </dgm:t>
    </dgm:pt>
    <dgm:pt modelId="{58092585-D0BF-4121-985F-955C04D98B16}" type="parTrans" cxnId="{1692AF23-A211-47F3-8A1D-C2D4557A0382}">
      <dgm:prSet/>
      <dgm:spPr/>
      <dgm:t>
        <a:bodyPr/>
        <a:lstStyle/>
        <a:p>
          <a:endParaRPr lang="en-US"/>
        </a:p>
      </dgm:t>
    </dgm:pt>
    <dgm:pt modelId="{57148261-80D1-4F0A-B4FE-0F1D5B1782DC}">
      <dgm:prSet/>
      <dgm:spPr/>
      <dgm:t>
        <a:bodyPr/>
        <a:lstStyle/>
        <a:p>
          <a:r>
            <a:rPr lang="en-US" b="1" dirty="0"/>
            <a:t>If there is a New Provider that begins with “99” – DO NOT USE.</a:t>
          </a:r>
        </a:p>
      </dgm:t>
    </dgm:pt>
    <dgm:pt modelId="{31BC68E9-A0BF-43DD-BC86-58A6B7033AE5}" type="parTrans" cxnId="{7C2764FC-E823-444A-9CF2-EB2C07B60206}">
      <dgm:prSet/>
      <dgm:spPr/>
      <dgm:t>
        <a:bodyPr/>
        <a:lstStyle/>
        <a:p>
          <a:endParaRPr lang="en-US"/>
        </a:p>
      </dgm:t>
    </dgm:pt>
    <dgm:pt modelId="{99E949E5-09DD-4BB7-8F44-F32E1E8F1F23}" type="sibTrans" cxnId="{7C2764FC-E823-444A-9CF2-EB2C07B60206}">
      <dgm:prSet/>
      <dgm:spPr/>
      <dgm:t>
        <a:bodyPr/>
        <a:lstStyle/>
        <a:p>
          <a:endParaRPr lang="en-US"/>
        </a:p>
      </dgm:t>
    </dgm:pt>
    <dgm:pt modelId="{D7542978-FAC0-41CB-A33B-409028E45B80}" type="pres">
      <dgm:prSet presAssocID="{CCED38FA-70B3-47C9-9311-B76E3929589D}" presName="linear" presStyleCnt="0">
        <dgm:presLayoutVars>
          <dgm:animLvl val="lvl"/>
          <dgm:resizeHandles val="exact"/>
        </dgm:presLayoutVars>
      </dgm:prSet>
      <dgm:spPr/>
    </dgm:pt>
    <dgm:pt modelId="{91DDEE36-337B-4CCE-B7E1-420DA57B627C}" type="pres">
      <dgm:prSet presAssocID="{AA874FB4-E740-4ED3-8B74-5C1F6E9B91CF}" presName="parentText" presStyleLbl="node1" presStyleIdx="0" presStyleCnt="2">
        <dgm:presLayoutVars>
          <dgm:chMax val="0"/>
          <dgm:bulletEnabled val="1"/>
        </dgm:presLayoutVars>
      </dgm:prSet>
      <dgm:spPr/>
    </dgm:pt>
    <dgm:pt modelId="{F69E585C-DEF7-47C0-BB9D-B98F1A598AB4}" type="pres">
      <dgm:prSet presAssocID="{5A023853-BB3B-4D62-B6F0-B284F3782B2F}" presName="spacer" presStyleCnt="0"/>
      <dgm:spPr/>
    </dgm:pt>
    <dgm:pt modelId="{1599902F-F5F3-47D7-9C1C-DA5E4BBF6300}" type="pres">
      <dgm:prSet presAssocID="{541973C9-99A9-4F81-A705-F5FA53E14374}" presName="parentText" presStyleLbl="node1" presStyleIdx="1" presStyleCnt="2">
        <dgm:presLayoutVars>
          <dgm:chMax val="0"/>
          <dgm:bulletEnabled val="1"/>
        </dgm:presLayoutVars>
      </dgm:prSet>
      <dgm:spPr/>
    </dgm:pt>
    <dgm:pt modelId="{10566A1C-0A8D-427F-84A3-5A55634625FF}" type="pres">
      <dgm:prSet presAssocID="{541973C9-99A9-4F81-A705-F5FA53E14374}" presName="childText" presStyleLbl="revTx" presStyleIdx="0" presStyleCnt="1">
        <dgm:presLayoutVars>
          <dgm:bulletEnabled val="1"/>
        </dgm:presLayoutVars>
      </dgm:prSet>
      <dgm:spPr/>
    </dgm:pt>
  </dgm:ptLst>
  <dgm:cxnLst>
    <dgm:cxn modelId="{96D8C520-0481-47D6-AEB4-9990B4116A93}" srcId="{541973C9-99A9-4F81-A705-F5FA53E14374}" destId="{9A59535E-F379-4CC2-BB1A-C0D00FA34F01}" srcOrd="0" destOrd="0" parTransId="{27CE8B51-C6B3-4152-BCF3-5E73AB66E98F}" sibTransId="{697418D6-FFA4-403A-894F-B838F59F523E}"/>
    <dgm:cxn modelId="{1692AF23-A211-47F3-8A1D-C2D4557A0382}" srcId="{541973C9-99A9-4F81-A705-F5FA53E14374}" destId="{73B2402E-CA9E-495A-910F-0A93A9E1E287}" srcOrd="1" destOrd="0" parTransId="{58092585-D0BF-4121-985F-955C04D98B16}" sibTransId="{A98353C1-C144-4D74-B169-194D582D15A0}"/>
    <dgm:cxn modelId="{CED0A62F-E05A-4038-A09D-47AC01D6320D}" srcId="{CCED38FA-70B3-47C9-9311-B76E3929589D}" destId="{AA874FB4-E740-4ED3-8B74-5C1F6E9B91CF}" srcOrd="0" destOrd="0" parTransId="{F2D17661-381A-4F76-9A91-45A3105FB103}" sibTransId="{5A023853-BB3B-4D62-B6F0-B284F3782B2F}"/>
    <dgm:cxn modelId="{65C73031-A248-4BE3-A466-A2F0E846537F}" type="presOf" srcId="{57148261-80D1-4F0A-B4FE-0F1D5B1782DC}" destId="{10566A1C-0A8D-427F-84A3-5A55634625FF}" srcOrd="0" destOrd="2" presId="urn:microsoft.com/office/officeart/2005/8/layout/vList2"/>
    <dgm:cxn modelId="{88E0FC66-15E2-45A4-85EB-72641FF9E13C}" type="presOf" srcId="{CCED38FA-70B3-47C9-9311-B76E3929589D}" destId="{D7542978-FAC0-41CB-A33B-409028E45B80}" srcOrd="0" destOrd="0" presId="urn:microsoft.com/office/officeart/2005/8/layout/vList2"/>
    <dgm:cxn modelId="{4ED42B77-EBFE-498B-9E2B-FE1DBE66E02D}" type="presOf" srcId="{AA874FB4-E740-4ED3-8B74-5C1F6E9B91CF}" destId="{91DDEE36-337B-4CCE-B7E1-420DA57B627C}" srcOrd="0" destOrd="0" presId="urn:microsoft.com/office/officeart/2005/8/layout/vList2"/>
    <dgm:cxn modelId="{929F2A7D-7E06-4189-8C80-076A9CBC1D58}" srcId="{CCED38FA-70B3-47C9-9311-B76E3929589D}" destId="{541973C9-99A9-4F81-A705-F5FA53E14374}" srcOrd="1" destOrd="0" parTransId="{DC8346B0-166F-4C9E-A5C6-324B73FECA5E}" sibTransId="{B313C211-E94A-4DEC-8C5C-ED6BACE2243A}"/>
    <dgm:cxn modelId="{D8C12DB5-8A9E-421F-808E-33F81857948A}" type="presOf" srcId="{9A59535E-F379-4CC2-BB1A-C0D00FA34F01}" destId="{10566A1C-0A8D-427F-84A3-5A55634625FF}" srcOrd="0" destOrd="0" presId="urn:microsoft.com/office/officeart/2005/8/layout/vList2"/>
    <dgm:cxn modelId="{8CEB5DBF-8618-465F-9CED-10CD556485A4}" type="presOf" srcId="{73B2402E-CA9E-495A-910F-0A93A9E1E287}" destId="{10566A1C-0A8D-427F-84A3-5A55634625FF}" srcOrd="0" destOrd="1" presId="urn:microsoft.com/office/officeart/2005/8/layout/vList2"/>
    <dgm:cxn modelId="{8CF7D5C8-2AF2-4CD2-96E1-4D92E0F6DB1C}" type="presOf" srcId="{541973C9-99A9-4F81-A705-F5FA53E14374}" destId="{1599902F-F5F3-47D7-9C1C-DA5E4BBF6300}" srcOrd="0" destOrd="0" presId="urn:microsoft.com/office/officeart/2005/8/layout/vList2"/>
    <dgm:cxn modelId="{7C2764FC-E823-444A-9CF2-EB2C07B60206}" srcId="{541973C9-99A9-4F81-A705-F5FA53E14374}" destId="{57148261-80D1-4F0A-B4FE-0F1D5B1782DC}" srcOrd="2" destOrd="0" parTransId="{31BC68E9-A0BF-43DD-BC86-58A6B7033AE5}" sibTransId="{99E949E5-09DD-4BB7-8F44-F32E1E8F1F23}"/>
    <dgm:cxn modelId="{3779A2FE-A723-4FEC-958F-783818E233CA}" type="presParOf" srcId="{D7542978-FAC0-41CB-A33B-409028E45B80}" destId="{91DDEE36-337B-4CCE-B7E1-420DA57B627C}" srcOrd="0" destOrd="0" presId="urn:microsoft.com/office/officeart/2005/8/layout/vList2"/>
    <dgm:cxn modelId="{06366710-35D4-4168-BB49-94C44D1A802E}" type="presParOf" srcId="{D7542978-FAC0-41CB-A33B-409028E45B80}" destId="{F69E585C-DEF7-47C0-BB9D-B98F1A598AB4}" srcOrd="1" destOrd="0" presId="urn:microsoft.com/office/officeart/2005/8/layout/vList2"/>
    <dgm:cxn modelId="{4F42E553-3E62-4941-98F3-4EDA09C7CE7D}" type="presParOf" srcId="{D7542978-FAC0-41CB-A33B-409028E45B80}" destId="{1599902F-F5F3-47D7-9C1C-DA5E4BBF6300}" srcOrd="2" destOrd="0" presId="urn:microsoft.com/office/officeart/2005/8/layout/vList2"/>
    <dgm:cxn modelId="{532A14C7-3863-4D46-96E9-644344DA4A83}" type="presParOf" srcId="{D7542978-FAC0-41CB-A33B-409028E45B80}" destId="{10566A1C-0A8D-427F-84A3-5A55634625FF}"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F05FBF-77DE-4B2D-BB95-3596C3F2B56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1DCE730-A9D1-4233-B5C0-FBA1B4633695}">
      <dgm:prSet phldrT="[Text]"/>
      <dgm:spPr/>
      <dgm:t>
        <a:bodyPr/>
        <a:lstStyle/>
        <a:p>
          <a:r>
            <a:rPr lang="en-US" dirty="0"/>
            <a:t>Universal</a:t>
          </a:r>
        </a:p>
      </dgm:t>
    </dgm:pt>
    <dgm:pt modelId="{068123B2-09EB-47D7-9D18-B8B94CC9740F}" type="parTrans" cxnId="{E842844D-B56E-412A-BA5F-189CD32F2EE0}">
      <dgm:prSet/>
      <dgm:spPr/>
      <dgm:t>
        <a:bodyPr/>
        <a:lstStyle/>
        <a:p>
          <a:endParaRPr lang="en-US"/>
        </a:p>
      </dgm:t>
    </dgm:pt>
    <dgm:pt modelId="{B0BE65B2-32FA-4B65-B17A-CF60F93FC2B8}" type="sibTrans" cxnId="{E842844D-B56E-412A-BA5F-189CD32F2EE0}">
      <dgm:prSet/>
      <dgm:spPr/>
      <dgm:t>
        <a:bodyPr/>
        <a:lstStyle/>
        <a:p>
          <a:endParaRPr lang="en-US"/>
        </a:p>
      </dgm:t>
    </dgm:pt>
    <dgm:pt modelId="{84B96CAD-90EC-4257-AAAA-FF6C44B94DA2}">
      <dgm:prSet phldrT="[Text]"/>
      <dgm:spPr/>
      <dgm:t>
        <a:bodyPr/>
        <a:lstStyle/>
        <a:p>
          <a:r>
            <a:rPr lang="en-US" b="1" dirty="0"/>
            <a:t>Staffing</a:t>
          </a:r>
          <a:r>
            <a:rPr lang="en-US" dirty="0"/>
            <a:t>: Annualized</a:t>
          </a:r>
        </a:p>
      </dgm:t>
    </dgm:pt>
    <dgm:pt modelId="{29258D74-E9C5-40BD-B3FF-ABCADFADA24D}" type="parTrans" cxnId="{4B0FAAFD-5111-474E-9294-07EBF68C3F0F}">
      <dgm:prSet/>
      <dgm:spPr/>
      <dgm:t>
        <a:bodyPr/>
        <a:lstStyle/>
        <a:p>
          <a:endParaRPr lang="en-US"/>
        </a:p>
      </dgm:t>
    </dgm:pt>
    <dgm:pt modelId="{6F8354FC-7211-429A-B96D-973DF1AABD87}" type="sibTrans" cxnId="{4B0FAAFD-5111-474E-9294-07EBF68C3F0F}">
      <dgm:prSet/>
      <dgm:spPr/>
      <dgm:t>
        <a:bodyPr/>
        <a:lstStyle/>
        <a:p>
          <a:endParaRPr lang="en-US"/>
        </a:p>
      </dgm:t>
    </dgm:pt>
    <dgm:pt modelId="{75C9FCFC-53A9-4DA6-BB62-3A72F948F1D7}">
      <dgm:prSet phldrT="[Text]"/>
      <dgm:spPr/>
      <dgm:t>
        <a:bodyPr/>
        <a:lstStyle/>
        <a:p>
          <a:r>
            <a:rPr lang="en-US" dirty="0"/>
            <a:t>UNCFP Entities</a:t>
          </a:r>
        </a:p>
      </dgm:t>
    </dgm:pt>
    <dgm:pt modelId="{40ED7B45-7689-4AC6-B9CF-98B72A7C050C}" type="parTrans" cxnId="{BA56B82E-6A89-4B3D-9CB9-8D173E3413FD}">
      <dgm:prSet/>
      <dgm:spPr/>
      <dgm:t>
        <a:bodyPr/>
        <a:lstStyle/>
        <a:p>
          <a:endParaRPr lang="en-US"/>
        </a:p>
      </dgm:t>
    </dgm:pt>
    <dgm:pt modelId="{E2524C78-2A9E-4657-BF60-A9EF11CFACA3}" type="sibTrans" cxnId="{BA56B82E-6A89-4B3D-9CB9-8D173E3413FD}">
      <dgm:prSet/>
      <dgm:spPr/>
      <dgm:t>
        <a:bodyPr/>
        <a:lstStyle/>
        <a:p>
          <a:endParaRPr lang="en-US"/>
        </a:p>
      </dgm:t>
    </dgm:pt>
    <dgm:pt modelId="{0BB8E051-BDBE-4311-91BA-804D30D7D2C7}">
      <dgm:prSet phldrT="[Text]"/>
      <dgm:spPr/>
      <dgm:t>
        <a:bodyPr/>
        <a:lstStyle/>
        <a:p>
          <a:r>
            <a:rPr lang="en-US" b="1" dirty="0"/>
            <a:t>Provider Volume</a:t>
          </a:r>
        </a:p>
      </dgm:t>
    </dgm:pt>
    <dgm:pt modelId="{E8EB3190-EF27-486C-8AB8-DD662FB6E523}" type="parTrans" cxnId="{847004F6-EC84-453B-961E-7FECD8B9CF71}">
      <dgm:prSet/>
      <dgm:spPr/>
      <dgm:t>
        <a:bodyPr/>
        <a:lstStyle/>
        <a:p>
          <a:endParaRPr lang="en-US"/>
        </a:p>
      </dgm:t>
    </dgm:pt>
    <dgm:pt modelId="{607B3BD8-5274-4B56-8928-132443830198}" type="sibTrans" cxnId="{847004F6-EC84-453B-961E-7FECD8B9CF71}">
      <dgm:prSet/>
      <dgm:spPr/>
      <dgm:t>
        <a:bodyPr/>
        <a:lstStyle/>
        <a:p>
          <a:endParaRPr lang="en-US"/>
        </a:p>
      </dgm:t>
    </dgm:pt>
    <dgm:pt modelId="{A87CB3A9-3B9E-4815-BE4B-AC48B5DE0487}">
      <dgm:prSet phldrT="[Text]"/>
      <dgm:spPr/>
      <dgm:t>
        <a:bodyPr/>
        <a:lstStyle/>
        <a:p>
          <a:r>
            <a:rPr lang="en-US" dirty="0"/>
            <a:t>SOM Entities</a:t>
          </a:r>
        </a:p>
      </dgm:t>
    </dgm:pt>
    <dgm:pt modelId="{7BDFB724-B0C0-466A-A43F-9D3388B3E5FF}" type="parTrans" cxnId="{1D741CBD-F98E-4842-81CE-82B01092ABF5}">
      <dgm:prSet/>
      <dgm:spPr/>
      <dgm:t>
        <a:bodyPr/>
        <a:lstStyle/>
        <a:p>
          <a:endParaRPr lang="en-US"/>
        </a:p>
      </dgm:t>
    </dgm:pt>
    <dgm:pt modelId="{BB10E43B-E40A-4346-BBF2-83A2F8BC5F4D}" type="sibTrans" cxnId="{1D741CBD-F98E-4842-81CE-82B01092ABF5}">
      <dgm:prSet/>
      <dgm:spPr/>
      <dgm:t>
        <a:bodyPr/>
        <a:lstStyle/>
        <a:p>
          <a:endParaRPr lang="en-US"/>
        </a:p>
      </dgm:t>
    </dgm:pt>
    <dgm:pt modelId="{5105D98E-C30D-47A7-9D8D-2A3A52B9C9CF}">
      <dgm:prSet phldrT="[Text]"/>
      <dgm:spPr/>
      <dgm:t>
        <a:bodyPr/>
        <a:lstStyle/>
        <a:p>
          <a:r>
            <a:rPr lang="en-US" b="1" dirty="0"/>
            <a:t>Other</a:t>
          </a:r>
          <a:r>
            <a:rPr lang="en-US" dirty="0"/>
            <a:t> </a:t>
          </a:r>
          <a:r>
            <a:rPr lang="en-US" b="1" dirty="0"/>
            <a:t>Revenue</a:t>
          </a:r>
          <a:r>
            <a:rPr lang="en-US" dirty="0"/>
            <a:t>: Rolling 12</a:t>
          </a:r>
        </a:p>
      </dgm:t>
    </dgm:pt>
    <dgm:pt modelId="{784A2818-B09D-4C2A-9305-35567DBD31C0}" type="parTrans" cxnId="{558EF8AE-FDE5-4628-8A7C-8CBE4AC21D4B}">
      <dgm:prSet/>
      <dgm:spPr/>
      <dgm:t>
        <a:bodyPr/>
        <a:lstStyle/>
        <a:p>
          <a:endParaRPr lang="en-US"/>
        </a:p>
      </dgm:t>
    </dgm:pt>
    <dgm:pt modelId="{CB2CED85-C8EE-45FD-860B-209E614FE67B}" type="sibTrans" cxnId="{558EF8AE-FDE5-4628-8A7C-8CBE4AC21D4B}">
      <dgm:prSet/>
      <dgm:spPr/>
      <dgm:t>
        <a:bodyPr/>
        <a:lstStyle/>
        <a:p>
          <a:endParaRPr lang="en-US"/>
        </a:p>
      </dgm:t>
    </dgm:pt>
    <dgm:pt modelId="{2C5518B7-609F-4327-B479-201FA3CDDC07}">
      <dgm:prSet phldrT="[Text]"/>
      <dgm:spPr/>
      <dgm:t>
        <a:bodyPr/>
        <a:lstStyle/>
        <a:p>
          <a:r>
            <a:rPr lang="en-US" dirty="0">
              <a:solidFill>
                <a:schemeClr val="tx1"/>
              </a:solidFill>
            </a:rPr>
            <a:t>Increase Assumptions:</a:t>
          </a:r>
          <a:br>
            <a:rPr lang="en-US" dirty="0">
              <a:solidFill>
                <a:schemeClr val="tx1"/>
              </a:solidFill>
            </a:rPr>
          </a:br>
          <a:r>
            <a:rPr lang="en-US" dirty="0">
              <a:solidFill>
                <a:schemeClr val="tx1"/>
              </a:solidFill>
            </a:rPr>
            <a:t>- 2% for HCS employees (beginning January 2022)</a:t>
          </a:r>
        </a:p>
      </dgm:t>
    </dgm:pt>
    <dgm:pt modelId="{C5EA4BF3-5AFF-410B-8BBD-71892E5C9E92}" type="parTrans" cxnId="{429F576F-09EC-499C-BEAA-0CB4AD20D32B}">
      <dgm:prSet/>
      <dgm:spPr/>
      <dgm:t>
        <a:bodyPr/>
        <a:lstStyle/>
        <a:p>
          <a:endParaRPr lang="en-US"/>
        </a:p>
      </dgm:t>
    </dgm:pt>
    <dgm:pt modelId="{67FEFBD5-010F-4DEA-9B90-70487C16D36C}" type="sibTrans" cxnId="{429F576F-09EC-499C-BEAA-0CB4AD20D32B}">
      <dgm:prSet/>
      <dgm:spPr/>
      <dgm:t>
        <a:bodyPr/>
        <a:lstStyle/>
        <a:p>
          <a:endParaRPr lang="en-US"/>
        </a:p>
      </dgm:t>
    </dgm:pt>
    <dgm:pt modelId="{80B432CC-1D93-4E06-AA00-D26CF4B93224}">
      <dgm:prSet phldrT="[Text]"/>
      <dgm:spPr/>
      <dgm:t>
        <a:bodyPr/>
        <a:lstStyle/>
        <a:p>
          <a:r>
            <a:rPr lang="en-US" b="1" dirty="0"/>
            <a:t>Non-Staffing</a:t>
          </a:r>
          <a:r>
            <a:rPr lang="en-US" dirty="0"/>
            <a:t>: Even</a:t>
          </a:r>
        </a:p>
      </dgm:t>
    </dgm:pt>
    <dgm:pt modelId="{1F16FC34-05DE-4D8A-94FF-6261376A35F4}" type="parTrans" cxnId="{8478FA0E-BA1B-45D2-871C-991199C8AA09}">
      <dgm:prSet/>
      <dgm:spPr/>
      <dgm:t>
        <a:bodyPr/>
        <a:lstStyle/>
        <a:p>
          <a:endParaRPr lang="en-US"/>
        </a:p>
      </dgm:t>
    </dgm:pt>
    <dgm:pt modelId="{B6CE3CD5-011A-4588-93D7-92E1C2AA06EF}" type="sibTrans" cxnId="{8478FA0E-BA1B-45D2-871C-991199C8AA09}">
      <dgm:prSet/>
      <dgm:spPr/>
      <dgm:t>
        <a:bodyPr/>
        <a:lstStyle/>
        <a:p>
          <a:endParaRPr lang="en-US"/>
        </a:p>
      </dgm:t>
    </dgm:pt>
    <dgm:pt modelId="{91CC4DEA-6326-4FC2-A894-3C5E1E0BEF31}">
      <dgm:prSet phldrT="[Text]"/>
      <dgm:spPr/>
      <dgm:t>
        <a:bodyPr/>
        <a:lstStyle/>
        <a:p>
          <a:r>
            <a:rPr lang="en-US" b="1" dirty="0"/>
            <a:t>Other</a:t>
          </a:r>
          <a:r>
            <a:rPr lang="en-US" dirty="0"/>
            <a:t> </a:t>
          </a:r>
          <a:r>
            <a:rPr lang="en-US" b="1" dirty="0"/>
            <a:t>Revenue</a:t>
          </a:r>
          <a:r>
            <a:rPr lang="en-US" dirty="0"/>
            <a:t>: Even</a:t>
          </a:r>
        </a:p>
      </dgm:t>
    </dgm:pt>
    <dgm:pt modelId="{63245941-F770-4B2A-B895-3E55AAA622A0}" type="parTrans" cxnId="{51B6C42E-88CB-4995-8AB9-58EE94E2AB4B}">
      <dgm:prSet/>
      <dgm:spPr/>
      <dgm:t>
        <a:bodyPr/>
        <a:lstStyle/>
        <a:p>
          <a:endParaRPr lang="en-US"/>
        </a:p>
      </dgm:t>
    </dgm:pt>
    <dgm:pt modelId="{C978FCFE-3A7C-47B7-99DF-048985013A05}" type="sibTrans" cxnId="{51B6C42E-88CB-4995-8AB9-58EE94E2AB4B}">
      <dgm:prSet/>
      <dgm:spPr/>
      <dgm:t>
        <a:bodyPr/>
        <a:lstStyle/>
        <a:p>
          <a:endParaRPr lang="en-US"/>
        </a:p>
      </dgm:t>
    </dgm:pt>
    <dgm:pt modelId="{45C3F917-B541-48E9-8637-32A6254539A3}">
      <dgm:prSet phldrT="[Text]"/>
      <dgm:spPr/>
      <dgm:t>
        <a:bodyPr/>
        <a:lstStyle/>
        <a:p>
          <a:r>
            <a:rPr lang="en-US" dirty="0"/>
            <a:t>FY21 Projection: Annualized</a:t>
          </a:r>
        </a:p>
      </dgm:t>
    </dgm:pt>
    <dgm:pt modelId="{D6DDCD7B-1457-401E-8187-75BB8478385D}" type="parTrans" cxnId="{4D018FC2-D681-4923-A319-1272FA344E61}">
      <dgm:prSet/>
      <dgm:spPr/>
      <dgm:t>
        <a:bodyPr/>
        <a:lstStyle/>
        <a:p>
          <a:endParaRPr lang="en-US"/>
        </a:p>
      </dgm:t>
    </dgm:pt>
    <dgm:pt modelId="{EC3016E9-A07A-404F-B826-F80821EFDDE9}" type="sibTrans" cxnId="{4D018FC2-D681-4923-A319-1272FA344E61}">
      <dgm:prSet/>
      <dgm:spPr/>
      <dgm:t>
        <a:bodyPr/>
        <a:lstStyle/>
        <a:p>
          <a:endParaRPr lang="en-US"/>
        </a:p>
      </dgm:t>
    </dgm:pt>
    <dgm:pt modelId="{55A605CC-03E8-4A1D-951C-3814CB47CD23}">
      <dgm:prSet phldrT="[Text]"/>
      <dgm:spPr/>
      <dgm:t>
        <a:bodyPr/>
        <a:lstStyle/>
        <a:p>
          <a:r>
            <a:rPr lang="en-US" b="1" dirty="0"/>
            <a:t>Benefits</a:t>
          </a:r>
          <a:r>
            <a:rPr lang="en-US" dirty="0"/>
            <a:t>: </a:t>
          </a:r>
          <a:r>
            <a:rPr lang="en-US" dirty="0">
              <a:solidFill>
                <a:schemeClr val="tx1"/>
              </a:solidFill>
            </a:rPr>
            <a:t>Practice Plan benefit spread (based on historicals)</a:t>
          </a:r>
          <a:endParaRPr lang="en-US" b="1" dirty="0">
            <a:solidFill>
              <a:schemeClr val="tx1"/>
            </a:solidFill>
          </a:endParaRPr>
        </a:p>
      </dgm:t>
    </dgm:pt>
    <dgm:pt modelId="{15F6827A-02DC-41C7-9CF2-2E20D63A9CDD}" type="parTrans" cxnId="{06083494-12BF-4BF2-8D12-74FA250F196B}">
      <dgm:prSet/>
      <dgm:spPr/>
      <dgm:t>
        <a:bodyPr/>
        <a:lstStyle/>
        <a:p>
          <a:endParaRPr lang="en-US"/>
        </a:p>
      </dgm:t>
    </dgm:pt>
    <dgm:pt modelId="{2DA96E11-D4A5-4ACD-ADDA-956566DCBAF0}" type="sibTrans" cxnId="{06083494-12BF-4BF2-8D12-74FA250F196B}">
      <dgm:prSet/>
      <dgm:spPr/>
      <dgm:t>
        <a:bodyPr/>
        <a:lstStyle/>
        <a:p>
          <a:endParaRPr lang="en-US"/>
        </a:p>
      </dgm:t>
    </dgm:pt>
    <dgm:pt modelId="{CD580D3A-16F1-4A9B-90BD-0667B7659213}">
      <dgm:prSet phldrT="[Text]"/>
      <dgm:spPr/>
      <dgm:t>
        <a:bodyPr/>
        <a:lstStyle/>
        <a:p>
          <a:r>
            <a:rPr lang="en-US" dirty="0"/>
            <a:t>FY22 Budget: Based on FY19 Practice Plan charge spread</a:t>
          </a:r>
        </a:p>
      </dgm:t>
    </dgm:pt>
    <dgm:pt modelId="{79FC80B0-67AB-4CC9-8E84-B26CE10F143F}" type="parTrans" cxnId="{22379140-DE8C-484D-AFAD-9B5612656583}">
      <dgm:prSet/>
      <dgm:spPr/>
    </dgm:pt>
    <dgm:pt modelId="{FE776D36-6724-495D-B636-8CC59A771CB7}" type="sibTrans" cxnId="{22379140-DE8C-484D-AFAD-9B5612656583}">
      <dgm:prSet/>
      <dgm:spPr/>
    </dgm:pt>
    <dgm:pt modelId="{71C6D8CC-9DC3-483E-B29B-8535B442FEB0}" type="pres">
      <dgm:prSet presAssocID="{09F05FBF-77DE-4B2D-BB95-3596C3F2B56F}" presName="linear" presStyleCnt="0">
        <dgm:presLayoutVars>
          <dgm:dir/>
          <dgm:animLvl val="lvl"/>
          <dgm:resizeHandles val="exact"/>
        </dgm:presLayoutVars>
      </dgm:prSet>
      <dgm:spPr/>
    </dgm:pt>
    <dgm:pt modelId="{91406EE1-7BBE-46CA-8594-56DBBBB86509}" type="pres">
      <dgm:prSet presAssocID="{41DCE730-A9D1-4233-B5C0-FBA1B4633695}" presName="parentLin" presStyleCnt="0"/>
      <dgm:spPr/>
    </dgm:pt>
    <dgm:pt modelId="{EC831B11-008C-493E-B9F1-35CD56B4A88B}" type="pres">
      <dgm:prSet presAssocID="{41DCE730-A9D1-4233-B5C0-FBA1B4633695}" presName="parentLeftMargin" presStyleLbl="node1" presStyleIdx="0" presStyleCnt="3"/>
      <dgm:spPr/>
    </dgm:pt>
    <dgm:pt modelId="{D602D1AA-066F-407D-A2BE-1A20EF1601B2}" type="pres">
      <dgm:prSet presAssocID="{41DCE730-A9D1-4233-B5C0-FBA1B4633695}" presName="parentText" presStyleLbl="node1" presStyleIdx="0" presStyleCnt="3">
        <dgm:presLayoutVars>
          <dgm:chMax val="0"/>
          <dgm:bulletEnabled val="1"/>
        </dgm:presLayoutVars>
      </dgm:prSet>
      <dgm:spPr/>
    </dgm:pt>
    <dgm:pt modelId="{B09BB88A-9B1F-4788-8D5C-4C3AA2E35B96}" type="pres">
      <dgm:prSet presAssocID="{41DCE730-A9D1-4233-B5C0-FBA1B4633695}" presName="negativeSpace" presStyleCnt="0"/>
      <dgm:spPr/>
    </dgm:pt>
    <dgm:pt modelId="{9959607B-76BA-4DCF-917B-E2E4D40CDFC4}" type="pres">
      <dgm:prSet presAssocID="{41DCE730-A9D1-4233-B5C0-FBA1B4633695}" presName="childText" presStyleLbl="conFgAcc1" presStyleIdx="0" presStyleCnt="3">
        <dgm:presLayoutVars>
          <dgm:bulletEnabled val="1"/>
        </dgm:presLayoutVars>
      </dgm:prSet>
      <dgm:spPr/>
    </dgm:pt>
    <dgm:pt modelId="{8F847E65-FCA4-4CFC-8754-E7E0E2D1B6EC}" type="pres">
      <dgm:prSet presAssocID="{B0BE65B2-32FA-4B65-B17A-CF60F93FC2B8}" presName="spaceBetweenRectangles" presStyleCnt="0"/>
      <dgm:spPr/>
    </dgm:pt>
    <dgm:pt modelId="{40A2A5E9-3251-4606-AE04-9C5A057D1A61}" type="pres">
      <dgm:prSet presAssocID="{75C9FCFC-53A9-4DA6-BB62-3A72F948F1D7}" presName="parentLin" presStyleCnt="0"/>
      <dgm:spPr/>
    </dgm:pt>
    <dgm:pt modelId="{62352DB7-76B7-4557-A2C2-9953E9B793F7}" type="pres">
      <dgm:prSet presAssocID="{75C9FCFC-53A9-4DA6-BB62-3A72F948F1D7}" presName="parentLeftMargin" presStyleLbl="node1" presStyleIdx="0" presStyleCnt="3"/>
      <dgm:spPr/>
    </dgm:pt>
    <dgm:pt modelId="{BA4F0363-273E-4B58-AF0E-57FB844F1672}" type="pres">
      <dgm:prSet presAssocID="{75C9FCFC-53A9-4DA6-BB62-3A72F948F1D7}" presName="parentText" presStyleLbl="node1" presStyleIdx="1" presStyleCnt="3">
        <dgm:presLayoutVars>
          <dgm:chMax val="0"/>
          <dgm:bulletEnabled val="1"/>
        </dgm:presLayoutVars>
      </dgm:prSet>
      <dgm:spPr/>
    </dgm:pt>
    <dgm:pt modelId="{6C0AAF55-244B-4857-9CA3-6CC8E2E793EA}" type="pres">
      <dgm:prSet presAssocID="{75C9FCFC-53A9-4DA6-BB62-3A72F948F1D7}" presName="negativeSpace" presStyleCnt="0"/>
      <dgm:spPr/>
    </dgm:pt>
    <dgm:pt modelId="{36B6F0F7-4A01-43C6-8876-D51BA0318D2C}" type="pres">
      <dgm:prSet presAssocID="{75C9FCFC-53A9-4DA6-BB62-3A72F948F1D7}" presName="childText" presStyleLbl="conFgAcc1" presStyleIdx="1" presStyleCnt="3">
        <dgm:presLayoutVars>
          <dgm:bulletEnabled val="1"/>
        </dgm:presLayoutVars>
      </dgm:prSet>
      <dgm:spPr/>
    </dgm:pt>
    <dgm:pt modelId="{BEF99DA2-EEBB-4332-BB0C-52AB2594B6DB}" type="pres">
      <dgm:prSet presAssocID="{E2524C78-2A9E-4657-BF60-A9EF11CFACA3}" presName="spaceBetweenRectangles" presStyleCnt="0"/>
      <dgm:spPr/>
    </dgm:pt>
    <dgm:pt modelId="{3E741FFA-BBF0-41AF-953D-34833118A0ED}" type="pres">
      <dgm:prSet presAssocID="{A87CB3A9-3B9E-4815-BE4B-AC48B5DE0487}" presName="parentLin" presStyleCnt="0"/>
      <dgm:spPr/>
    </dgm:pt>
    <dgm:pt modelId="{16B79F0F-5DEC-4663-9D49-58A2F32DDB85}" type="pres">
      <dgm:prSet presAssocID="{A87CB3A9-3B9E-4815-BE4B-AC48B5DE0487}" presName="parentLeftMargin" presStyleLbl="node1" presStyleIdx="1" presStyleCnt="3"/>
      <dgm:spPr/>
    </dgm:pt>
    <dgm:pt modelId="{3A247620-FB05-4774-9C9E-ED943CE858C4}" type="pres">
      <dgm:prSet presAssocID="{A87CB3A9-3B9E-4815-BE4B-AC48B5DE0487}" presName="parentText" presStyleLbl="node1" presStyleIdx="2" presStyleCnt="3">
        <dgm:presLayoutVars>
          <dgm:chMax val="0"/>
          <dgm:bulletEnabled val="1"/>
        </dgm:presLayoutVars>
      </dgm:prSet>
      <dgm:spPr/>
    </dgm:pt>
    <dgm:pt modelId="{61B566B5-5C76-4DD8-93A8-0F4A467E8BE2}" type="pres">
      <dgm:prSet presAssocID="{A87CB3A9-3B9E-4815-BE4B-AC48B5DE0487}" presName="negativeSpace" presStyleCnt="0"/>
      <dgm:spPr/>
    </dgm:pt>
    <dgm:pt modelId="{76A9E8A1-0C69-4838-BE81-0641F4B1604F}" type="pres">
      <dgm:prSet presAssocID="{A87CB3A9-3B9E-4815-BE4B-AC48B5DE0487}" presName="childText" presStyleLbl="conFgAcc1" presStyleIdx="2" presStyleCnt="3">
        <dgm:presLayoutVars>
          <dgm:bulletEnabled val="1"/>
        </dgm:presLayoutVars>
      </dgm:prSet>
      <dgm:spPr/>
    </dgm:pt>
  </dgm:ptLst>
  <dgm:cxnLst>
    <dgm:cxn modelId="{F58D4103-2E98-4B07-8507-1424F215824C}" type="presOf" srcId="{45C3F917-B541-48E9-8637-32A6254539A3}" destId="{36B6F0F7-4A01-43C6-8876-D51BA0318D2C}" srcOrd="0" destOrd="1" presId="urn:microsoft.com/office/officeart/2005/8/layout/list1"/>
    <dgm:cxn modelId="{8478FA0E-BA1B-45D2-871C-991199C8AA09}" srcId="{41DCE730-A9D1-4233-B5C0-FBA1B4633695}" destId="{80B432CC-1D93-4E06-AA00-D26CF4B93224}" srcOrd="2" destOrd="0" parTransId="{1F16FC34-05DE-4D8A-94FF-6261376A35F4}" sibTransId="{B6CE3CD5-011A-4588-93D7-92E1C2AA06EF}"/>
    <dgm:cxn modelId="{7B3F3828-E52E-471A-9BEB-BB8D99286874}" type="presOf" srcId="{5105D98E-C30D-47A7-9D8D-2A3A52B9C9CF}" destId="{76A9E8A1-0C69-4838-BE81-0641F4B1604F}" srcOrd="0" destOrd="0" presId="urn:microsoft.com/office/officeart/2005/8/layout/list1"/>
    <dgm:cxn modelId="{BA56B82E-6A89-4B3D-9CB9-8D173E3413FD}" srcId="{09F05FBF-77DE-4B2D-BB95-3596C3F2B56F}" destId="{75C9FCFC-53A9-4DA6-BB62-3A72F948F1D7}" srcOrd="1" destOrd="0" parTransId="{40ED7B45-7689-4AC6-B9CF-98B72A7C050C}" sibTransId="{E2524C78-2A9E-4657-BF60-A9EF11CFACA3}"/>
    <dgm:cxn modelId="{51B6C42E-88CB-4995-8AB9-58EE94E2AB4B}" srcId="{75C9FCFC-53A9-4DA6-BB62-3A72F948F1D7}" destId="{91CC4DEA-6326-4FC2-A894-3C5E1E0BEF31}" srcOrd="1" destOrd="0" parTransId="{63245941-F770-4B2A-B895-3E55AAA622A0}" sibTransId="{C978FCFE-3A7C-47B7-99DF-048985013A05}"/>
    <dgm:cxn modelId="{1731B334-BA6F-4902-9918-6B5898047621}" type="presOf" srcId="{75C9FCFC-53A9-4DA6-BB62-3A72F948F1D7}" destId="{62352DB7-76B7-4557-A2C2-9953E9B793F7}" srcOrd="0" destOrd="0" presId="urn:microsoft.com/office/officeart/2005/8/layout/list1"/>
    <dgm:cxn modelId="{9AF02E3B-8831-4C50-A8D0-B463C6688EB8}" type="presOf" srcId="{84B96CAD-90EC-4257-AAAA-FF6C44B94DA2}" destId="{9959607B-76BA-4DCF-917B-E2E4D40CDFC4}" srcOrd="0" destOrd="0" presId="urn:microsoft.com/office/officeart/2005/8/layout/list1"/>
    <dgm:cxn modelId="{22379140-DE8C-484D-AFAD-9B5612656583}" srcId="{0BB8E051-BDBE-4311-91BA-804D30D7D2C7}" destId="{CD580D3A-16F1-4A9B-90BD-0667B7659213}" srcOrd="1" destOrd="0" parTransId="{79FC80B0-67AB-4CC9-8E84-B26CE10F143F}" sibTransId="{FE776D36-6724-495D-B636-8CC59A771CB7}"/>
    <dgm:cxn modelId="{2901A349-17BB-4FBE-90FF-04F7FABE8978}" type="presOf" srcId="{A87CB3A9-3B9E-4815-BE4B-AC48B5DE0487}" destId="{16B79F0F-5DEC-4663-9D49-58A2F32DDB85}" srcOrd="0" destOrd="0" presId="urn:microsoft.com/office/officeart/2005/8/layout/list1"/>
    <dgm:cxn modelId="{E842844D-B56E-412A-BA5F-189CD32F2EE0}" srcId="{09F05FBF-77DE-4B2D-BB95-3596C3F2B56F}" destId="{41DCE730-A9D1-4233-B5C0-FBA1B4633695}" srcOrd="0" destOrd="0" parTransId="{068123B2-09EB-47D7-9D18-B8B94CC9740F}" sibTransId="{B0BE65B2-32FA-4B65-B17A-CF60F93FC2B8}"/>
    <dgm:cxn modelId="{429F576F-09EC-499C-BEAA-0CB4AD20D32B}" srcId="{84B96CAD-90EC-4257-AAAA-FF6C44B94DA2}" destId="{2C5518B7-609F-4327-B479-201FA3CDDC07}" srcOrd="0" destOrd="0" parTransId="{C5EA4BF3-5AFF-410B-8BBD-71892E5C9E92}" sibTransId="{67FEFBD5-010F-4DEA-9B90-70487C16D36C}"/>
    <dgm:cxn modelId="{255FD27B-4975-4ADC-82ED-977390403E72}" type="presOf" srcId="{75C9FCFC-53A9-4DA6-BB62-3A72F948F1D7}" destId="{BA4F0363-273E-4B58-AF0E-57FB844F1672}" srcOrd="1" destOrd="0" presId="urn:microsoft.com/office/officeart/2005/8/layout/list1"/>
    <dgm:cxn modelId="{9E5E967D-7BAF-4094-888A-C16340793BA0}" type="presOf" srcId="{0BB8E051-BDBE-4311-91BA-804D30D7D2C7}" destId="{36B6F0F7-4A01-43C6-8876-D51BA0318D2C}" srcOrd="0" destOrd="0" presId="urn:microsoft.com/office/officeart/2005/8/layout/list1"/>
    <dgm:cxn modelId="{7FF16B85-E7C9-43E0-A9AE-202326C68EC7}" type="presOf" srcId="{09F05FBF-77DE-4B2D-BB95-3596C3F2B56F}" destId="{71C6D8CC-9DC3-483E-B29B-8535B442FEB0}" srcOrd="0" destOrd="0" presId="urn:microsoft.com/office/officeart/2005/8/layout/list1"/>
    <dgm:cxn modelId="{06083494-12BF-4BF2-8D12-74FA250F196B}" srcId="{41DCE730-A9D1-4233-B5C0-FBA1B4633695}" destId="{55A605CC-03E8-4A1D-951C-3814CB47CD23}" srcOrd="1" destOrd="0" parTransId="{15F6827A-02DC-41C7-9CF2-2E20D63A9CDD}" sibTransId="{2DA96E11-D4A5-4ACD-ADDA-956566DCBAF0}"/>
    <dgm:cxn modelId="{BCBBA195-682F-4701-8261-D31512557100}" type="presOf" srcId="{41DCE730-A9D1-4233-B5C0-FBA1B4633695}" destId="{D602D1AA-066F-407D-A2BE-1A20EF1601B2}" srcOrd="1" destOrd="0" presId="urn:microsoft.com/office/officeart/2005/8/layout/list1"/>
    <dgm:cxn modelId="{558EF8AE-FDE5-4628-8A7C-8CBE4AC21D4B}" srcId="{A87CB3A9-3B9E-4815-BE4B-AC48B5DE0487}" destId="{5105D98E-C30D-47A7-9D8D-2A3A52B9C9CF}" srcOrd="0" destOrd="0" parTransId="{784A2818-B09D-4C2A-9305-35567DBD31C0}" sibTransId="{CB2CED85-C8EE-45FD-860B-209E614FE67B}"/>
    <dgm:cxn modelId="{6F7EFAB0-F1A3-4D51-9D41-5AA9390A3763}" type="presOf" srcId="{A87CB3A9-3B9E-4815-BE4B-AC48B5DE0487}" destId="{3A247620-FB05-4774-9C9E-ED943CE858C4}" srcOrd="1" destOrd="0" presId="urn:microsoft.com/office/officeart/2005/8/layout/list1"/>
    <dgm:cxn modelId="{F470BDB3-315A-40F8-BE8C-567F8F72B1AA}" type="presOf" srcId="{55A605CC-03E8-4A1D-951C-3814CB47CD23}" destId="{9959607B-76BA-4DCF-917B-E2E4D40CDFC4}" srcOrd="0" destOrd="2" presId="urn:microsoft.com/office/officeart/2005/8/layout/list1"/>
    <dgm:cxn modelId="{1D741CBD-F98E-4842-81CE-82B01092ABF5}" srcId="{09F05FBF-77DE-4B2D-BB95-3596C3F2B56F}" destId="{A87CB3A9-3B9E-4815-BE4B-AC48B5DE0487}" srcOrd="2" destOrd="0" parTransId="{7BDFB724-B0C0-466A-A43F-9D3388B3E5FF}" sibTransId="{BB10E43B-E40A-4346-BBF2-83A2F8BC5F4D}"/>
    <dgm:cxn modelId="{4D018FC2-D681-4923-A319-1272FA344E61}" srcId="{0BB8E051-BDBE-4311-91BA-804D30D7D2C7}" destId="{45C3F917-B541-48E9-8637-32A6254539A3}" srcOrd="0" destOrd="0" parTransId="{D6DDCD7B-1457-401E-8187-75BB8478385D}" sibTransId="{EC3016E9-A07A-404F-B826-F80821EFDDE9}"/>
    <dgm:cxn modelId="{21580AC6-B9D3-4EF0-BE48-0279DE621DE0}" type="presOf" srcId="{CD580D3A-16F1-4A9B-90BD-0667B7659213}" destId="{36B6F0F7-4A01-43C6-8876-D51BA0318D2C}" srcOrd="0" destOrd="2" presId="urn:microsoft.com/office/officeart/2005/8/layout/list1"/>
    <dgm:cxn modelId="{A3DA0DC7-575A-4494-AF3A-9426ADDF9755}" type="presOf" srcId="{2C5518B7-609F-4327-B479-201FA3CDDC07}" destId="{9959607B-76BA-4DCF-917B-E2E4D40CDFC4}" srcOrd="0" destOrd="1" presId="urn:microsoft.com/office/officeart/2005/8/layout/list1"/>
    <dgm:cxn modelId="{6658D3E6-D40D-40B3-AB85-E95C8C102912}" type="presOf" srcId="{91CC4DEA-6326-4FC2-A894-3C5E1E0BEF31}" destId="{36B6F0F7-4A01-43C6-8876-D51BA0318D2C}" srcOrd="0" destOrd="3" presId="urn:microsoft.com/office/officeart/2005/8/layout/list1"/>
    <dgm:cxn modelId="{8BE62DE9-7129-4CDA-AD23-9F6E72244AC2}" type="presOf" srcId="{41DCE730-A9D1-4233-B5C0-FBA1B4633695}" destId="{EC831B11-008C-493E-B9F1-35CD56B4A88B}" srcOrd="0" destOrd="0" presId="urn:microsoft.com/office/officeart/2005/8/layout/list1"/>
    <dgm:cxn modelId="{3112D7F0-25E0-42BB-875C-7926178E587A}" type="presOf" srcId="{80B432CC-1D93-4E06-AA00-D26CF4B93224}" destId="{9959607B-76BA-4DCF-917B-E2E4D40CDFC4}" srcOrd="0" destOrd="3" presId="urn:microsoft.com/office/officeart/2005/8/layout/list1"/>
    <dgm:cxn modelId="{847004F6-EC84-453B-961E-7FECD8B9CF71}" srcId="{75C9FCFC-53A9-4DA6-BB62-3A72F948F1D7}" destId="{0BB8E051-BDBE-4311-91BA-804D30D7D2C7}" srcOrd="0" destOrd="0" parTransId="{E8EB3190-EF27-486C-8AB8-DD662FB6E523}" sibTransId="{607B3BD8-5274-4B56-8928-132443830198}"/>
    <dgm:cxn modelId="{4B0FAAFD-5111-474E-9294-07EBF68C3F0F}" srcId="{41DCE730-A9D1-4233-B5C0-FBA1B4633695}" destId="{84B96CAD-90EC-4257-AAAA-FF6C44B94DA2}" srcOrd="0" destOrd="0" parTransId="{29258D74-E9C5-40BD-B3FF-ABCADFADA24D}" sibTransId="{6F8354FC-7211-429A-B96D-973DF1AABD87}"/>
    <dgm:cxn modelId="{1E365709-C5CB-4F4C-872A-1561B92B92E5}" type="presParOf" srcId="{71C6D8CC-9DC3-483E-B29B-8535B442FEB0}" destId="{91406EE1-7BBE-46CA-8594-56DBBBB86509}" srcOrd="0" destOrd="0" presId="urn:microsoft.com/office/officeart/2005/8/layout/list1"/>
    <dgm:cxn modelId="{27DBB280-F12D-471E-8130-D33FB0E27832}" type="presParOf" srcId="{91406EE1-7BBE-46CA-8594-56DBBBB86509}" destId="{EC831B11-008C-493E-B9F1-35CD56B4A88B}" srcOrd="0" destOrd="0" presId="urn:microsoft.com/office/officeart/2005/8/layout/list1"/>
    <dgm:cxn modelId="{56CA0962-44A9-45EE-BB6A-A0EF4DEA5E9B}" type="presParOf" srcId="{91406EE1-7BBE-46CA-8594-56DBBBB86509}" destId="{D602D1AA-066F-407D-A2BE-1A20EF1601B2}" srcOrd="1" destOrd="0" presId="urn:microsoft.com/office/officeart/2005/8/layout/list1"/>
    <dgm:cxn modelId="{5B5E3048-C130-4D3F-A90E-7844D5EDF533}" type="presParOf" srcId="{71C6D8CC-9DC3-483E-B29B-8535B442FEB0}" destId="{B09BB88A-9B1F-4788-8D5C-4C3AA2E35B96}" srcOrd="1" destOrd="0" presId="urn:microsoft.com/office/officeart/2005/8/layout/list1"/>
    <dgm:cxn modelId="{4324773A-40B5-43FA-B8B0-5D1BF0565B73}" type="presParOf" srcId="{71C6D8CC-9DC3-483E-B29B-8535B442FEB0}" destId="{9959607B-76BA-4DCF-917B-E2E4D40CDFC4}" srcOrd="2" destOrd="0" presId="urn:microsoft.com/office/officeart/2005/8/layout/list1"/>
    <dgm:cxn modelId="{CFEC215E-239C-44CF-94EC-F8F5B0FA59B4}" type="presParOf" srcId="{71C6D8CC-9DC3-483E-B29B-8535B442FEB0}" destId="{8F847E65-FCA4-4CFC-8754-E7E0E2D1B6EC}" srcOrd="3" destOrd="0" presId="urn:microsoft.com/office/officeart/2005/8/layout/list1"/>
    <dgm:cxn modelId="{9E1D31B6-109F-4B7F-95EC-47DA8013D2E3}" type="presParOf" srcId="{71C6D8CC-9DC3-483E-B29B-8535B442FEB0}" destId="{40A2A5E9-3251-4606-AE04-9C5A057D1A61}" srcOrd="4" destOrd="0" presId="urn:microsoft.com/office/officeart/2005/8/layout/list1"/>
    <dgm:cxn modelId="{1A03DF5A-EA5A-4FDB-BA64-D7281A810F9F}" type="presParOf" srcId="{40A2A5E9-3251-4606-AE04-9C5A057D1A61}" destId="{62352DB7-76B7-4557-A2C2-9953E9B793F7}" srcOrd="0" destOrd="0" presId="urn:microsoft.com/office/officeart/2005/8/layout/list1"/>
    <dgm:cxn modelId="{959B34FD-68F3-4D0F-AC4E-9D82843AA279}" type="presParOf" srcId="{40A2A5E9-3251-4606-AE04-9C5A057D1A61}" destId="{BA4F0363-273E-4B58-AF0E-57FB844F1672}" srcOrd="1" destOrd="0" presId="urn:microsoft.com/office/officeart/2005/8/layout/list1"/>
    <dgm:cxn modelId="{71759089-A419-4A4F-B852-17C4E28D8C4B}" type="presParOf" srcId="{71C6D8CC-9DC3-483E-B29B-8535B442FEB0}" destId="{6C0AAF55-244B-4857-9CA3-6CC8E2E793EA}" srcOrd="5" destOrd="0" presId="urn:microsoft.com/office/officeart/2005/8/layout/list1"/>
    <dgm:cxn modelId="{DFB85DC9-0382-4C82-9017-7E298E2F0934}" type="presParOf" srcId="{71C6D8CC-9DC3-483E-B29B-8535B442FEB0}" destId="{36B6F0F7-4A01-43C6-8876-D51BA0318D2C}" srcOrd="6" destOrd="0" presId="urn:microsoft.com/office/officeart/2005/8/layout/list1"/>
    <dgm:cxn modelId="{3E10A130-FB63-4A83-8379-B31D21D98366}" type="presParOf" srcId="{71C6D8CC-9DC3-483E-B29B-8535B442FEB0}" destId="{BEF99DA2-EEBB-4332-BB0C-52AB2594B6DB}" srcOrd="7" destOrd="0" presId="urn:microsoft.com/office/officeart/2005/8/layout/list1"/>
    <dgm:cxn modelId="{B541ED2F-B9A6-4076-9F00-3A9293F9DF97}" type="presParOf" srcId="{71C6D8CC-9DC3-483E-B29B-8535B442FEB0}" destId="{3E741FFA-BBF0-41AF-953D-34833118A0ED}" srcOrd="8" destOrd="0" presId="urn:microsoft.com/office/officeart/2005/8/layout/list1"/>
    <dgm:cxn modelId="{CEA8F5A8-BF95-4A9C-BD59-7E0F017B25C8}" type="presParOf" srcId="{3E741FFA-BBF0-41AF-953D-34833118A0ED}" destId="{16B79F0F-5DEC-4663-9D49-58A2F32DDB85}" srcOrd="0" destOrd="0" presId="urn:microsoft.com/office/officeart/2005/8/layout/list1"/>
    <dgm:cxn modelId="{F69642E7-1DFC-42A6-B844-1C94B351DE5B}" type="presParOf" srcId="{3E741FFA-BBF0-41AF-953D-34833118A0ED}" destId="{3A247620-FB05-4774-9C9E-ED943CE858C4}" srcOrd="1" destOrd="0" presId="urn:microsoft.com/office/officeart/2005/8/layout/list1"/>
    <dgm:cxn modelId="{B0B35C79-D287-4BA8-B11B-820CA253401F}" type="presParOf" srcId="{71C6D8CC-9DC3-483E-B29B-8535B442FEB0}" destId="{61B566B5-5C76-4DD8-93A8-0F4A467E8BE2}" srcOrd="9" destOrd="0" presId="urn:microsoft.com/office/officeart/2005/8/layout/list1"/>
    <dgm:cxn modelId="{7BAA6138-B823-4B12-981E-62F614A93020}" type="presParOf" srcId="{71C6D8CC-9DC3-483E-B29B-8535B442FEB0}" destId="{76A9E8A1-0C69-4838-BE81-0641F4B1604F}"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7020F2-BD73-40DC-9A12-9AB4436397BF}"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38B20F79-960F-4D93-8541-FE15E21A4B8C}">
      <dgm:prSet/>
      <dgm:spPr/>
      <dgm:t>
        <a:bodyPr/>
        <a:lstStyle/>
        <a:p>
          <a:r>
            <a:rPr lang="en-US" dirty="0"/>
            <a:t>FRB will be loaded more frequently</a:t>
          </a:r>
        </a:p>
      </dgm:t>
    </dgm:pt>
    <dgm:pt modelId="{C38C2ADB-D27F-43A1-BDCE-4DB6A4559101}" type="parTrans" cxnId="{D7E45256-F395-4FE5-940A-0FA8C0C9604E}">
      <dgm:prSet/>
      <dgm:spPr/>
      <dgm:t>
        <a:bodyPr/>
        <a:lstStyle/>
        <a:p>
          <a:endParaRPr lang="en-US"/>
        </a:p>
      </dgm:t>
    </dgm:pt>
    <dgm:pt modelId="{7C47CE5B-8499-4E41-8B76-3DB7B215ACD3}" type="sibTrans" cxnId="{D7E45256-F395-4FE5-940A-0FA8C0C9604E}">
      <dgm:prSet/>
      <dgm:spPr/>
      <dgm:t>
        <a:bodyPr/>
        <a:lstStyle/>
        <a:p>
          <a:endParaRPr lang="en-US"/>
        </a:p>
      </dgm:t>
    </dgm:pt>
    <dgm:pt modelId="{00CA81F6-E01A-411A-8B0C-E126303BD6A7}">
      <dgm:prSet/>
      <dgm:spPr/>
      <dgm:t>
        <a:bodyPr/>
        <a:lstStyle/>
        <a:p>
          <a:r>
            <a:rPr lang="en-US" dirty="0"/>
            <a:t>One role for access (OB – Manager)</a:t>
          </a:r>
        </a:p>
      </dgm:t>
    </dgm:pt>
    <dgm:pt modelId="{CFAC1AEB-B740-4AAC-B2AC-758F32BDC8D7}" type="parTrans" cxnId="{6A985B2D-2DCF-412D-B6FC-E4FA84123708}">
      <dgm:prSet/>
      <dgm:spPr/>
      <dgm:t>
        <a:bodyPr/>
        <a:lstStyle/>
        <a:p>
          <a:endParaRPr lang="en-US"/>
        </a:p>
      </dgm:t>
    </dgm:pt>
    <dgm:pt modelId="{B4197267-8164-4DB1-BBDA-A90B4A7BE90B}" type="sibTrans" cxnId="{6A985B2D-2DCF-412D-B6FC-E4FA84123708}">
      <dgm:prSet/>
      <dgm:spPr/>
      <dgm:t>
        <a:bodyPr/>
        <a:lstStyle/>
        <a:p>
          <a:endParaRPr lang="en-US"/>
        </a:p>
      </dgm:t>
    </dgm:pt>
    <dgm:pt modelId="{12C5583E-D716-4603-8F28-8AC9DD69AB82}">
      <dgm:prSet/>
      <dgm:spPr/>
      <dgm:t>
        <a:bodyPr/>
        <a:lstStyle/>
        <a:p>
          <a:r>
            <a:rPr lang="en-US" dirty="0"/>
            <a:t>ECC agreement/additional duty payments (account 511330) budgeted in FRB</a:t>
          </a:r>
        </a:p>
      </dgm:t>
    </dgm:pt>
    <dgm:pt modelId="{05625711-71C5-4B6F-8BCF-FA8022958A19}" type="parTrans" cxnId="{5CBAA304-13DC-4520-B252-71B1183190E6}">
      <dgm:prSet/>
      <dgm:spPr/>
      <dgm:t>
        <a:bodyPr/>
        <a:lstStyle/>
        <a:p>
          <a:endParaRPr lang="en-US"/>
        </a:p>
      </dgm:t>
    </dgm:pt>
    <dgm:pt modelId="{30F3AB36-B566-4842-B9D1-52A9156D0736}" type="sibTrans" cxnId="{5CBAA304-13DC-4520-B252-71B1183190E6}">
      <dgm:prSet/>
      <dgm:spPr/>
      <dgm:t>
        <a:bodyPr/>
        <a:lstStyle/>
        <a:p>
          <a:endParaRPr lang="en-US"/>
        </a:p>
      </dgm:t>
    </dgm:pt>
    <dgm:pt modelId="{D21B0029-D507-4E04-9511-D93C78023D66}" type="pres">
      <dgm:prSet presAssocID="{D27020F2-BD73-40DC-9A12-9AB4436397BF}" presName="Name0" presStyleCnt="0">
        <dgm:presLayoutVars>
          <dgm:chMax val="7"/>
          <dgm:chPref val="7"/>
          <dgm:dir/>
        </dgm:presLayoutVars>
      </dgm:prSet>
      <dgm:spPr/>
    </dgm:pt>
    <dgm:pt modelId="{7742AED8-FAE7-48E3-A879-264A7BAD1FE8}" type="pres">
      <dgm:prSet presAssocID="{D27020F2-BD73-40DC-9A12-9AB4436397BF}" presName="Name1" presStyleCnt="0"/>
      <dgm:spPr/>
    </dgm:pt>
    <dgm:pt modelId="{C80F3832-280D-46E6-B82A-71F2C27EDD84}" type="pres">
      <dgm:prSet presAssocID="{D27020F2-BD73-40DC-9A12-9AB4436397BF}" presName="cycle" presStyleCnt="0"/>
      <dgm:spPr/>
    </dgm:pt>
    <dgm:pt modelId="{93D25859-FA2C-4533-B953-8F3B81CBE779}" type="pres">
      <dgm:prSet presAssocID="{D27020F2-BD73-40DC-9A12-9AB4436397BF}" presName="srcNode" presStyleLbl="node1" presStyleIdx="0" presStyleCnt="3"/>
      <dgm:spPr/>
    </dgm:pt>
    <dgm:pt modelId="{456FEA1A-58BE-45E3-913D-FF1FD5D1B845}" type="pres">
      <dgm:prSet presAssocID="{D27020F2-BD73-40DC-9A12-9AB4436397BF}" presName="conn" presStyleLbl="parChTrans1D2" presStyleIdx="0" presStyleCnt="1"/>
      <dgm:spPr/>
    </dgm:pt>
    <dgm:pt modelId="{7DF84D7A-35BB-454C-B815-DF4A8ED76B2F}" type="pres">
      <dgm:prSet presAssocID="{D27020F2-BD73-40DC-9A12-9AB4436397BF}" presName="extraNode" presStyleLbl="node1" presStyleIdx="0" presStyleCnt="3"/>
      <dgm:spPr/>
    </dgm:pt>
    <dgm:pt modelId="{2D42E343-676E-4C29-A23B-5D10EF48445D}" type="pres">
      <dgm:prSet presAssocID="{D27020F2-BD73-40DC-9A12-9AB4436397BF}" presName="dstNode" presStyleLbl="node1" presStyleIdx="0" presStyleCnt="3"/>
      <dgm:spPr/>
    </dgm:pt>
    <dgm:pt modelId="{09BD9345-B388-46DF-8351-1DF19623B545}" type="pres">
      <dgm:prSet presAssocID="{12C5583E-D716-4603-8F28-8AC9DD69AB82}" presName="text_1" presStyleLbl="node1" presStyleIdx="0" presStyleCnt="3">
        <dgm:presLayoutVars>
          <dgm:bulletEnabled val="1"/>
        </dgm:presLayoutVars>
      </dgm:prSet>
      <dgm:spPr/>
    </dgm:pt>
    <dgm:pt modelId="{EEC491D2-C186-40DE-91FC-286635BAD0C2}" type="pres">
      <dgm:prSet presAssocID="{12C5583E-D716-4603-8F28-8AC9DD69AB82}" presName="accent_1" presStyleCnt="0"/>
      <dgm:spPr/>
    </dgm:pt>
    <dgm:pt modelId="{3D36E7BE-9469-4D19-8DB7-FD2EF20964C8}" type="pres">
      <dgm:prSet presAssocID="{12C5583E-D716-4603-8F28-8AC9DD69AB82}" presName="accentRepeatNode" presStyleLbl="solidFgAcc1" presStyleIdx="0" presStyleCnt="3"/>
      <dgm:spPr/>
    </dgm:pt>
    <dgm:pt modelId="{19B5F31C-B816-486E-A2E4-3DD5FBF96D52}" type="pres">
      <dgm:prSet presAssocID="{38B20F79-960F-4D93-8541-FE15E21A4B8C}" presName="text_2" presStyleLbl="node1" presStyleIdx="1" presStyleCnt="3">
        <dgm:presLayoutVars>
          <dgm:bulletEnabled val="1"/>
        </dgm:presLayoutVars>
      </dgm:prSet>
      <dgm:spPr/>
    </dgm:pt>
    <dgm:pt modelId="{BBE9C72C-9E89-4DAD-A235-52EF0399E8B6}" type="pres">
      <dgm:prSet presAssocID="{38B20F79-960F-4D93-8541-FE15E21A4B8C}" presName="accent_2" presStyleCnt="0"/>
      <dgm:spPr/>
    </dgm:pt>
    <dgm:pt modelId="{BFB65305-18EA-479A-820F-3247359B9F78}" type="pres">
      <dgm:prSet presAssocID="{38B20F79-960F-4D93-8541-FE15E21A4B8C}" presName="accentRepeatNode" presStyleLbl="solidFgAcc1" presStyleIdx="1" presStyleCnt="3"/>
      <dgm:spPr/>
    </dgm:pt>
    <dgm:pt modelId="{7B1C864B-E898-483F-B6DC-059F0005DA64}" type="pres">
      <dgm:prSet presAssocID="{00CA81F6-E01A-411A-8B0C-E126303BD6A7}" presName="text_3" presStyleLbl="node1" presStyleIdx="2" presStyleCnt="3">
        <dgm:presLayoutVars>
          <dgm:bulletEnabled val="1"/>
        </dgm:presLayoutVars>
      </dgm:prSet>
      <dgm:spPr/>
    </dgm:pt>
    <dgm:pt modelId="{220154AB-C9FF-4859-8298-28DD59408137}" type="pres">
      <dgm:prSet presAssocID="{00CA81F6-E01A-411A-8B0C-E126303BD6A7}" presName="accent_3" presStyleCnt="0"/>
      <dgm:spPr/>
    </dgm:pt>
    <dgm:pt modelId="{5D33F458-AB55-47A2-A620-F4BFF7F66800}" type="pres">
      <dgm:prSet presAssocID="{00CA81F6-E01A-411A-8B0C-E126303BD6A7}" presName="accentRepeatNode" presStyleLbl="solidFgAcc1" presStyleIdx="2" presStyleCnt="3"/>
      <dgm:spPr/>
    </dgm:pt>
  </dgm:ptLst>
  <dgm:cxnLst>
    <dgm:cxn modelId="{70B4F903-434C-469D-9335-90D4D9509721}" type="presOf" srcId="{30F3AB36-B566-4842-B9D1-52A9156D0736}" destId="{456FEA1A-58BE-45E3-913D-FF1FD5D1B845}" srcOrd="0" destOrd="0" presId="urn:microsoft.com/office/officeart/2008/layout/VerticalCurvedList"/>
    <dgm:cxn modelId="{5CBAA304-13DC-4520-B252-71B1183190E6}" srcId="{D27020F2-BD73-40DC-9A12-9AB4436397BF}" destId="{12C5583E-D716-4603-8F28-8AC9DD69AB82}" srcOrd="0" destOrd="0" parTransId="{05625711-71C5-4B6F-8BCF-FA8022958A19}" sibTransId="{30F3AB36-B566-4842-B9D1-52A9156D0736}"/>
    <dgm:cxn modelId="{FBFB190B-6CEC-447F-9388-6C07D0B15478}" type="presOf" srcId="{12C5583E-D716-4603-8F28-8AC9DD69AB82}" destId="{09BD9345-B388-46DF-8351-1DF19623B545}" srcOrd="0" destOrd="0" presId="urn:microsoft.com/office/officeart/2008/layout/VerticalCurvedList"/>
    <dgm:cxn modelId="{6A985B2D-2DCF-412D-B6FC-E4FA84123708}" srcId="{D27020F2-BD73-40DC-9A12-9AB4436397BF}" destId="{00CA81F6-E01A-411A-8B0C-E126303BD6A7}" srcOrd="2" destOrd="0" parTransId="{CFAC1AEB-B740-4AAC-B2AC-758F32BDC8D7}" sibTransId="{B4197267-8164-4DB1-BBDA-A90B4A7BE90B}"/>
    <dgm:cxn modelId="{7E7E4A48-F1E0-4C19-BFD4-0D09B5BDA0F1}" type="presOf" srcId="{38B20F79-960F-4D93-8541-FE15E21A4B8C}" destId="{19B5F31C-B816-486E-A2E4-3DD5FBF96D52}" srcOrd="0" destOrd="0" presId="urn:microsoft.com/office/officeart/2008/layout/VerticalCurvedList"/>
    <dgm:cxn modelId="{D7E45256-F395-4FE5-940A-0FA8C0C9604E}" srcId="{D27020F2-BD73-40DC-9A12-9AB4436397BF}" destId="{38B20F79-960F-4D93-8541-FE15E21A4B8C}" srcOrd="1" destOrd="0" parTransId="{C38C2ADB-D27F-43A1-BDCE-4DB6A4559101}" sibTransId="{7C47CE5B-8499-4E41-8B76-3DB7B215ACD3}"/>
    <dgm:cxn modelId="{F7CB74D3-B77B-4343-85A8-C43BB3832EF7}" type="presOf" srcId="{00CA81F6-E01A-411A-8B0C-E126303BD6A7}" destId="{7B1C864B-E898-483F-B6DC-059F0005DA64}" srcOrd="0" destOrd="0" presId="urn:microsoft.com/office/officeart/2008/layout/VerticalCurvedList"/>
    <dgm:cxn modelId="{D27AAFD5-2FA8-4061-8AA7-FC1291421CDE}" type="presOf" srcId="{D27020F2-BD73-40DC-9A12-9AB4436397BF}" destId="{D21B0029-D507-4E04-9511-D93C78023D66}" srcOrd="0" destOrd="0" presId="urn:microsoft.com/office/officeart/2008/layout/VerticalCurvedList"/>
    <dgm:cxn modelId="{34FE0873-E7BD-4169-B404-632ECEB22744}" type="presParOf" srcId="{D21B0029-D507-4E04-9511-D93C78023D66}" destId="{7742AED8-FAE7-48E3-A879-264A7BAD1FE8}" srcOrd="0" destOrd="0" presId="urn:microsoft.com/office/officeart/2008/layout/VerticalCurvedList"/>
    <dgm:cxn modelId="{67A8E900-33EC-436F-AAEC-07E4267817D9}" type="presParOf" srcId="{7742AED8-FAE7-48E3-A879-264A7BAD1FE8}" destId="{C80F3832-280D-46E6-B82A-71F2C27EDD84}" srcOrd="0" destOrd="0" presId="urn:microsoft.com/office/officeart/2008/layout/VerticalCurvedList"/>
    <dgm:cxn modelId="{B2D84F01-8C74-4B3D-97CE-AD3BFB04F2AF}" type="presParOf" srcId="{C80F3832-280D-46E6-B82A-71F2C27EDD84}" destId="{93D25859-FA2C-4533-B953-8F3B81CBE779}" srcOrd="0" destOrd="0" presId="urn:microsoft.com/office/officeart/2008/layout/VerticalCurvedList"/>
    <dgm:cxn modelId="{755F5918-FDFF-4003-8A80-9CCBEB75775E}" type="presParOf" srcId="{C80F3832-280D-46E6-B82A-71F2C27EDD84}" destId="{456FEA1A-58BE-45E3-913D-FF1FD5D1B845}" srcOrd="1" destOrd="0" presId="urn:microsoft.com/office/officeart/2008/layout/VerticalCurvedList"/>
    <dgm:cxn modelId="{EA020235-AEB6-4E28-824A-59D153C977FF}" type="presParOf" srcId="{C80F3832-280D-46E6-B82A-71F2C27EDD84}" destId="{7DF84D7A-35BB-454C-B815-DF4A8ED76B2F}" srcOrd="2" destOrd="0" presId="urn:microsoft.com/office/officeart/2008/layout/VerticalCurvedList"/>
    <dgm:cxn modelId="{FCB1CFE8-D624-448A-AEEC-39A13B1B7F08}" type="presParOf" srcId="{C80F3832-280D-46E6-B82A-71F2C27EDD84}" destId="{2D42E343-676E-4C29-A23B-5D10EF48445D}" srcOrd="3" destOrd="0" presId="urn:microsoft.com/office/officeart/2008/layout/VerticalCurvedList"/>
    <dgm:cxn modelId="{C33002E3-4A61-4405-829E-49FD019456BE}" type="presParOf" srcId="{7742AED8-FAE7-48E3-A879-264A7BAD1FE8}" destId="{09BD9345-B388-46DF-8351-1DF19623B545}" srcOrd="1" destOrd="0" presId="urn:microsoft.com/office/officeart/2008/layout/VerticalCurvedList"/>
    <dgm:cxn modelId="{5B81EA4A-39AE-41F7-AD7D-DE9C83544F07}" type="presParOf" srcId="{7742AED8-FAE7-48E3-A879-264A7BAD1FE8}" destId="{EEC491D2-C186-40DE-91FC-286635BAD0C2}" srcOrd="2" destOrd="0" presId="urn:microsoft.com/office/officeart/2008/layout/VerticalCurvedList"/>
    <dgm:cxn modelId="{FBD4A1E6-B019-4357-A0F9-A99C8D5684B5}" type="presParOf" srcId="{EEC491D2-C186-40DE-91FC-286635BAD0C2}" destId="{3D36E7BE-9469-4D19-8DB7-FD2EF20964C8}" srcOrd="0" destOrd="0" presId="urn:microsoft.com/office/officeart/2008/layout/VerticalCurvedList"/>
    <dgm:cxn modelId="{6435A7FE-C35F-4954-9666-71548C301CD4}" type="presParOf" srcId="{7742AED8-FAE7-48E3-A879-264A7BAD1FE8}" destId="{19B5F31C-B816-486E-A2E4-3DD5FBF96D52}" srcOrd="3" destOrd="0" presId="urn:microsoft.com/office/officeart/2008/layout/VerticalCurvedList"/>
    <dgm:cxn modelId="{28CAD6BF-3343-4894-9FE2-0C3E6F566B2E}" type="presParOf" srcId="{7742AED8-FAE7-48E3-A879-264A7BAD1FE8}" destId="{BBE9C72C-9E89-4DAD-A235-52EF0399E8B6}" srcOrd="4" destOrd="0" presId="urn:microsoft.com/office/officeart/2008/layout/VerticalCurvedList"/>
    <dgm:cxn modelId="{31984D79-5FB0-47C4-9BCB-AFD72AAC4C6C}" type="presParOf" srcId="{BBE9C72C-9E89-4DAD-A235-52EF0399E8B6}" destId="{BFB65305-18EA-479A-820F-3247359B9F78}" srcOrd="0" destOrd="0" presId="urn:microsoft.com/office/officeart/2008/layout/VerticalCurvedList"/>
    <dgm:cxn modelId="{A9BEC07F-3F9B-4D14-9D7D-C0E0CF7BD867}" type="presParOf" srcId="{7742AED8-FAE7-48E3-A879-264A7BAD1FE8}" destId="{7B1C864B-E898-483F-B6DC-059F0005DA64}" srcOrd="5" destOrd="0" presId="urn:microsoft.com/office/officeart/2008/layout/VerticalCurvedList"/>
    <dgm:cxn modelId="{7D9CFF43-BEBA-44ED-8F6A-DCEDDF9E9658}" type="presParOf" srcId="{7742AED8-FAE7-48E3-A879-264A7BAD1FE8}" destId="{220154AB-C9FF-4859-8298-28DD59408137}" srcOrd="6" destOrd="0" presId="urn:microsoft.com/office/officeart/2008/layout/VerticalCurvedList"/>
    <dgm:cxn modelId="{4A0C5333-3203-4842-B116-929AE23346DE}" type="presParOf" srcId="{220154AB-C9FF-4859-8298-28DD59408137}" destId="{5D33F458-AB55-47A2-A620-F4BFF7F66800}"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A4CFD6-A6D3-45BC-B20D-C4BD85A8EC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F28BF93-C527-4CA3-A583-19B8764EEE9B}">
      <dgm:prSet/>
      <dgm:spPr/>
      <dgm:t>
        <a:bodyPr/>
        <a:lstStyle/>
        <a:p>
          <a:r>
            <a:rPr lang="en-US" dirty="0"/>
            <a:t>Examples of “Other Revenue” in UNCFP entities</a:t>
          </a:r>
        </a:p>
      </dgm:t>
    </dgm:pt>
    <dgm:pt modelId="{B2423E86-EC9F-4F21-AC69-CDBF9831B8DF}" type="parTrans" cxnId="{18BD662E-4ACF-4DC9-9028-EF0F0AD845BD}">
      <dgm:prSet/>
      <dgm:spPr/>
      <dgm:t>
        <a:bodyPr/>
        <a:lstStyle/>
        <a:p>
          <a:endParaRPr lang="en-US"/>
        </a:p>
      </dgm:t>
    </dgm:pt>
    <dgm:pt modelId="{7E35DC03-B198-4AD3-94D5-274684CE965F}" type="sibTrans" cxnId="{18BD662E-4ACF-4DC9-9028-EF0F0AD845BD}">
      <dgm:prSet/>
      <dgm:spPr/>
      <dgm:t>
        <a:bodyPr/>
        <a:lstStyle/>
        <a:p>
          <a:endParaRPr lang="en-US"/>
        </a:p>
      </dgm:t>
    </dgm:pt>
    <dgm:pt modelId="{0BBBE3E0-3F63-4BA3-ABF2-83FA25FF6F4A}">
      <dgm:prSet/>
      <dgm:spPr/>
      <dgm:t>
        <a:bodyPr/>
        <a:lstStyle/>
        <a:p>
          <a:r>
            <a:rPr lang="en-US" dirty="0"/>
            <a:t>Contracts</a:t>
          </a:r>
        </a:p>
      </dgm:t>
    </dgm:pt>
    <dgm:pt modelId="{AD058EE7-9A5B-46D1-9DB9-F3DD85CB2AED}" type="parTrans" cxnId="{56F771F0-A046-4821-AD2E-75886B2DF583}">
      <dgm:prSet/>
      <dgm:spPr/>
      <dgm:t>
        <a:bodyPr/>
        <a:lstStyle/>
        <a:p>
          <a:endParaRPr lang="en-US"/>
        </a:p>
      </dgm:t>
    </dgm:pt>
    <dgm:pt modelId="{55177D28-9DE9-4442-8C11-C8BD4E768BA0}" type="sibTrans" cxnId="{56F771F0-A046-4821-AD2E-75886B2DF583}">
      <dgm:prSet/>
      <dgm:spPr/>
      <dgm:t>
        <a:bodyPr/>
        <a:lstStyle/>
        <a:p>
          <a:endParaRPr lang="en-US"/>
        </a:p>
      </dgm:t>
    </dgm:pt>
    <dgm:pt modelId="{10C6B5BE-E5FF-4A85-AAE0-4FE0FA233C22}">
      <dgm:prSet/>
      <dgm:spPr/>
      <dgm:t>
        <a:bodyPr/>
        <a:lstStyle/>
        <a:p>
          <a:r>
            <a:rPr lang="en-US" dirty="0"/>
            <a:t>Expert Witness</a:t>
          </a:r>
        </a:p>
      </dgm:t>
    </dgm:pt>
    <dgm:pt modelId="{AB29246B-398B-4CFD-9BBF-69FFB89DAEAE}" type="parTrans" cxnId="{9304AF66-C978-4A4C-87B3-3DB9FDEC6D9A}">
      <dgm:prSet/>
      <dgm:spPr/>
      <dgm:t>
        <a:bodyPr/>
        <a:lstStyle/>
        <a:p>
          <a:endParaRPr lang="en-US"/>
        </a:p>
      </dgm:t>
    </dgm:pt>
    <dgm:pt modelId="{7685B623-1F95-4945-B6CF-5915BFBBAE52}" type="sibTrans" cxnId="{9304AF66-C978-4A4C-87B3-3DB9FDEC6D9A}">
      <dgm:prSet/>
      <dgm:spPr/>
      <dgm:t>
        <a:bodyPr/>
        <a:lstStyle/>
        <a:p>
          <a:endParaRPr lang="en-US"/>
        </a:p>
      </dgm:t>
    </dgm:pt>
    <dgm:pt modelId="{61F04D65-D638-4977-9C86-3177BAC3C242}">
      <dgm:prSet/>
      <dgm:spPr/>
      <dgm:t>
        <a:bodyPr/>
        <a:lstStyle/>
        <a:p>
          <a:r>
            <a:rPr lang="en-US" dirty="0"/>
            <a:t>CIC Funding</a:t>
          </a:r>
        </a:p>
      </dgm:t>
    </dgm:pt>
    <dgm:pt modelId="{745DF7A1-3217-456A-BF59-FB6EB53DB3E2}" type="parTrans" cxnId="{88B39C9C-924E-42BC-B348-B9EE68E687FD}">
      <dgm:prSet/>
      <dgm:spPr/>
      <dgm:t>
        <a:bodyPr/>
        <a:lstStyle/>
        <a:p>
          <a:endParaRPr lang="en-US"/>
        </a:p>
      </dgm:t>
    </dgm:pt>
    <dgm:pt modelId="{09962A5A-4919-43E3-B223-AED67CC44561}" type="sibTrans" cxnId="{88B39C9C-924E-42BC-B348-B9EE68E687FD}">
      <dgm:prSet/>
      <dgm:spPr/>
      <dgm:t>
        <a:bodyPr/>
        <a:lstStyle/>
        <a:p>
          <a:endParaRPr lang="en-US"/>
        </a:p>
      </dgm:t>
    </dgm:pt>
    <dgm:pt modelId="{8B499E2D-BC14-425D-B82E-98B86D3475E5}">
      <dgm:prSet/>
      <dgm:spPr/>
      <dgm:t>
        <a:bodyPr/>
        <a:lstStyle/>
        <a:p>
          <a:r>
            <a:rPr lang="en-US"/>
            <a:t>Transfers (48xxxx)</a:t>
          </a:r>
        </a:p>
      </dgm:t>
    </dgm:pt>
    <dgm:pt modelId="{CC81868D-ACC2-413D-925F-44AB1F4D7969}" type="parTrans" cxnId="{966760D0-7BDF-434C-8DFC-8AB0ADD87E83}">
      <dgm:prSet/>
      <dgm:spPr/>
      <dgm:t>
        <a:bodyPr/>
        <a:lstStyle/>
        <a:p>
          <a:endParaRPr lang="en-US"/>
        </a:p>
      </dgm:t>
    </dgm:pt>
    <dgm:pt modelId="{AC1C6F22-4173-472D-BB35-248E009E618C}" type="sibTrans" cxnId="{966760D0-7BDF-434C-8DFC-8AB0ADD87E83}">
      <dgm:prSet/>
      <dgm:spPr/>
      <dgm:t>
        <a:bodyPr/>
        <a:lstStyle/>
        <a:p>
          <a:endParaRPr lang="en-US"/>
        </a:p>
      </dgm:t>
    </dgm:pt>
    <dgm:pt modelId="{C342A62A-DE5F-4DBF-8AF8-3993AB8DCF0B}" type="pres">
      <dgm:prSet presAssocID="{38A4CFD6-A6D3-45BC-B20D-C4BD85A8EC55}" presName="Name0" presStyleCnt="0">
        <dgm:presLayoutVars>
          <dgm:dir/>
          <dgm:animLvl val="lvl"/>
          <dgm:resizeHandles val="exact"/>
        </dgm:presLayoutVars>
      </dgm:prSet>
      <dgm:spPr/>
    </dgm:pt>
    <dgm:pt modelId="{5E5C9AF9-B25E-44FD-A2FB-F0964D5952C2}" type="pres">
      <dgm:prSet presAssocID="{2F28BF93-C527-4CA3-A583-19B8764EEE9B}" presName="linNode" presStyleCnt="0"/>
      <dgm:spPr/>
    </dgm:pt>
    <dgm:pt modelId="{29184C43-E2EC-44E6-A68A-5CBC30A93F0A}" type="pres">
      <dgm:prSet presAssocID="{2F28BF93-C527-4CA3-A583-19B8764EEE9B}" presName="parentText" presStyleLbl="node1" presStyleIdx="0" presStyleCnt="1" custLinFactNeighborY="252">
        <dgm:presLayoutVars>
          <dgm:chMax val="1"/>
          <dgm:bulletEnabled val="1"/>
        </dgm:presLayoutVars>
      </dgm:prSet>
      <dgm:spPr/>
    </dgm:pt>
    <dgm:pt modelId="{B1677959-05E5-431E-8B36-CDABAEB4CB40}" type="pres">
      <dgm:prSet presAssocID="{2F28BF93-C527-4CA3-A583-19B8764EEE9B}" presName="descendantText" presStyleLbl="alignAccFollowNode1" presStyleIdx="0" presStyleCnt="1">
        <dgm:presLayoutVars>
          <dgm:bulletEnabled val="1"/>
        </dgm:presLayoutVars>
      </dgm:prSet>
      <dgm:spPr/>
    </dgm:pt>
  </dgm:ptLst>
  <dgm:cxnLst>
    <dgm:cxn modelId="{35AB5021-67DE-48CA-8964-2F7487163F6D}" type="presOf" srcId="{61F04D65-D638-4977-9C86-3177BAC3C242}" destId="{B1677959-05E5-431E-8B36-CDABAEB4CB40}" srcOrd="0" destOrd="2" presId="urn:microsoft.com/office/officeart/2005/8/layout/vList5"/>
    <dgm:cxn modelId="{18BD662E-4ACF-4DC9-9028-EF0F0AD845BD}" srcId="{38A4CFD6-A6D3-45BC-B20D-C4BD85A8EC55}" destId="{2F28BF93-C527-4CA3-A583-19B8764EEE9B}" srcOrd="0" destOrd="0" parTransId="{B2423E86-EC9F-4F21-AC69-CDBF9831B8DF}" sibTransId="{7E35DC03-B198-4AD3-94D5-274684CE965F}"/>
    <dgm:cxn modelId="{D5EFC541-6037-4FA7-B1EF-1158E3EC3F57}" type="presOf" srcId="{0BBBE3E0-3F63-4BA3-ABF2-83FA25FF6F4A}" destId="{B1677959-05E5-431E-8B36-CDABAEB4CB40}" srcOrd="0" destOrd="0" presId="urn:microsoft.com/office/officeart/2005/8/layout/vList5"/>
    <dgm:cxn modelId="{9304AF66-C978-4A4C-87B3-3DB9FDEC6D9A}" srcId="{2F28BF93-C527-4CA3-A583-19B8764EEE9B}" destId="{10C6B5BE-E5FF-4A85-AAE0-4FE0FA233C22}" srcOrd="1" destOrd="0" parTransId="{AB29246B-398B-4CFD-9BBF-69FFB89DAEAE}" sibTransId="{7685B623-1F95-4945-B6CF-5915BFBBAE52}"/>
    <dgm:cxn modelId="{DA21C68D-A267-45B0-B3CA-B89E87B37C10}" type="presOf" srcId="{10C6B5BE-E5FF-4A85-AAE0-4FE0FA233C22}" destId="{B1677959-05E5-431E-8B36-CDABAEB4CB40}" srcOrd="0" destOrd="1" presId="urn:microsoft.com/office/officeart/2005/8/layout/vList5"/>
    <dgm:cxn modelId="{88B39C9C-924E-42BC-B348-B9EE68E687FD}" srcId="{2F28BF93-C527-4CA3-A583-19B8764EEE9B}" destId="{61F04D65-D638-4977-9C86-3177BAC3C242}" srcOrd="2" destOrd="0" parTransId="{745DF7A1-3217-456A-BF59-FB6EB53DB3E2}" sibTransId="{09962A5A-4919-43E3-B223-AED67CC44561}"/>
    <dgm:cxn modelId="{3860EEA1-F50D-414E-AEFA-4F95E19B8049}" type="presOf" srcId="{8B499E2D-BC14-425D-B82E-98B86D3475E5}" destId="{B1677959-05E5-431E-8B36-CDABAEB4CB40}" srcOrd="0" destOrd="3" presId="urn:microsoft.com/office/officeart/2005/8/layout/vList5"/>
    <dgm:cxn modelId="{966760D0-7BDF-434C-8DFC-8AB0ADD87E83}" srcId="{2F28BF93-C527-4CA3-A583-19B8764EEE9B}" destId="{8B499E2D-BC14-425D-B82E-98B86D3475E5}" srcOrd="3" destOrd="0" parTransId="{CC81868D-ACC2-413D-925F-44AB1F4D7969}" sibTransId="{AC1C6F22-4173-472D-BB35-248E009E618C}"/>
    <dgm:cxn modelId="{56F771F0-A046-4821-AD2E-75886B2DF583}" srcId="{2F28BF93-C527-4CA3-A583-19B8764EEE9B}" destId="{0BBBE3E0-3F63-4BA3-ABF2-83FA25FF6F4A}" srcOrd="0" destOrd="0" parTransId="{AD058EE7-9A5B-46D1-9DB9-F3DD85CB2AED}" sibTransId="{55177D28-9DE9-4442-8C11-C8BD4E768BA0}"/>
    <dgm:cxn modelId="{4CCD02F2-66F1-48A1-AE17-DD4BA60C3462}" type="presOf" srcId="{38A4CFD6-A6D3-45BC-B20D-C4BD85A8EC55}" destId="{C342A62A-DE5F-4DBF-8AF8-3993AB8DCF0B}" srcOrd="0" destOrd="0" presId="urn:microsoft.com/office/officeart/2005/8/layout/vList5"/>
    <dgm:cxn modelId="{AED36FF2-CC65-4DBC-901E-FE8BCA67A09B}" type="presOf" srcId="{2F28BF93-C527-4CA3-A583-19B8764EEE9B}" destId="{29184C43-E2EC-44E6-A68A-5CBC30A93F0A}" srcOrd="0" destOrd="0" presId="urn:microsoft.com/office/officeart/2005/8/layout/vList5"/>
    <dgm:cxn modelId="{C63C0F3A-8392-4B5A-8655-ECEE70743040}" type="presParOf" srcId="{C342A62A-DE5F-4DBF-8AF8-3993AB8DCF0B}" destId="{5E5C9AF9-B25E-44FD-A2FB-F0964D5952C2}" srcOrd="0" destOrd="0" presId="urn:microsoft.com/office/officeart/2005/8/layout/vList5"/>
    <dgm:cxn modelId="{AFF0FA7D-FF1A-43B6-9A6D-E6ACE36156AA}" type="presParOf" srcId="{5E5C9AF9-B25E-44FD-A2FB-F0964D5952C2}" destId="{29184C43-E2EC-44E6-A68A-5CBC30A93F0A}" srcOrd="0" destOrd="0" presId="urn:microsoft.com/office/officeart/2005/8/layout/vList5"/>
    <dgm:cxn modelId="{625541A2-3163-41AF-BA49-DF5BF81F8A95}" type="presParOf" srcId="{5E5C9AF9-B25E-44FD-A2FB-F0964D5952C2}" destId="{B1677959-05E5-431E-8B36-CDABAEB4CB40}"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7B2E4E-F763-4376-A99E-A6ADF5DF27F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D9DC5B7-3287-4DDB-98ED-B37B965AACA8}">
      <dgm:prSet/>
      <dgm:spPr/>
      <dgm:t>
        <a:bodyPr/>
        <a:lstStyle/>
        <a:p>
          <a:r>
            <a:rPr lang="en-US"/>
            <a:t>All revenue for SOM funds will be budgeted in the “Other Revenue” section within your department ID’s.  Budgeting for this will be very similar to the process for “</a:t>
          </a:r>
          <a:r>
            <a:rPr lang="en-US" i="1"/>
            <a:t>UNCFP Other Revenue</a:t>
          </a:r>
          <a:r>
            <a:rPr lang="en-US"/>
            <a:t>”.</a:t>
          </a:r>
        </a:p>
      </dgm:t>
    </dgm:pt>
    <dgm:pt modelId="{11B85531-647D-48CD-831B-847D79D0AC52}" type="parTrans" cxnId="{4287873F-0350-483F-96E8-B99E65C73ADA}">
      <dgm:prSet/>
      <dgm:spPr/>
      <dgm:t>
        <a:bodyPr/>
        <a:lstStyle/>
        <a:p>
          <a:endParaRPr lang="en-US"/>
        </a:p>
      </dgm:t>
    </dgm:pt>
    <dgm:pt modelId="{5DC076AB-AEF9-4643-A1D6-A4779C415BBC}" type="sibTrans" cxnId="{4287873F-0350-483F-96E8-B99E65C73ADA}">
      <dgm:prSet/>
      <dgm:spPr/>
      <dgm:t>
        <a:bodyPr/>
        <a:lstStyle/>
        <a:p>
          <a:endParaRPr lang="en-US"/>
        </a:p>
      </dgm:t>
    </dgm:pt>
    <dgm:pt modelId="{156619A0-2D0A-4B0E-B5B9-241C45475411}">
      <dgm:prSet/>
      <dgm:spPr/>
      <dgm:t>
        <a:bodyPr/>
        <a:lstStyle/>
        <a:p>
          <a:r>
            <a:rPr lang="en-US"/>
            <a:t>This applies to the following funds types:</a:t>
          </a:r>
        </a:p>
      </dgm:t>
    </dgm:pt>
    <dgm:pt modelId="{6E50B61C-7F1D-4731-A927-8C42DE6B8AB7}" type="parTrans" cxnId="{F6304E6A-2880-4E40-96DE-F5CCBA3EA31B}">
      <dgm:prSet/>
      <dgm:spPr/>
      <dgm:t>
        <a:bodyPr/>
        <a:lstStyle/>
        <a:p>
          <a:endParaRPr lang="en-US"/>
        </a:p>
      </dgm:t>
    </dgm:pt>
    <dgm:pt modelId="{5D54B5A3-9B7C-468E-847D-B1149B3A714E}" type="sibTrans" cxnId="{F6304E6A-2880-4E40-96DE-F5CCBA3EA31B}">
      <dgm:prSet/>
      <dgm:spPr/>
      <dgm:t>
        <a:bodyPr/>
        <a:lstStyle/>
        <a:p>
          <a:endParaRPr lang="en-US"/>
        </a:p>
      </dgm:t>
    </dgm:pt>
    <dgm:pt modelId="{BF072729-514F-42AA-B2D3-09C747D94153}">
      <dgm:prSet/>
      <dgm:spPr/>
      <dgm:t>
        <a:bodyPr/>
        <a:lstStyle/>
        <a:p>
          <a:r>
            <a:rPr lang="en-US"/>
            <a:t>State</a:t>
          </a:r>
        </a:p>
      </dgm:t>
    </dgm:pt>
    <dgm:pt modelId="{DBF2E579-9627-4C6D-806D-446242F2EE0A}" type="parTrans" cxnId="{6E3016D9-AB03-40FC-AC69-2BB207205521}">
      <dgm:prSet/>
      <dgm:spPr/>
      <dgm:t>
        <a:bodyPr/>
        <a:lstStyle/>
        <a:p>
          <a:endParaRPr lang="en-US"/>
        </a:p>
      </dgm:t>
    </dgm:pt>
    <dgm:pt modelId="{611DE540-3410-4B90-849C-7424F4DBC932}" type="sibTrans" cxnId="{6E3016D9-AB03-40FC-AC69-2BB207205521}">
      <dgm:prSet/>
      <dgm:spPr/>
      <dgm:t>
        <a:bodyPr/>
        <a:lstStyle/>
        <a:p>
          <a:endParaRPr lang="en-US"/>
        </a:p>
      </dgm:t>
    </dgm:pt>
    <dgm:pt modelId="{B7B21ACC-2AC4-49D7-9A8C-714AE716F2C7}">
      <dgm:prSet/>
      <dgm:spPr/>
      <dgm:t>
        <a:bodyPr/>
        <a:lstStyle/>
        <a:p>
          <a:r>
            <a:rPr lang="en-US"/>
            <a:t>Overhead</a:t>
          </a:r>
        </a:p>
      </dgm:t>
    </dgm:pt>
    <dgm:pt modelId="{9E0DE477-E8BF-4278-9A7A-A93849FEB014}" type="parTrans" cxnId="{670E8ABB-69D7-40A9-85BD-9C908781C04C}">
      <dgm:prSet/>
      <dgm:spPr/>
      <dgm:t>
        <a:bodyPr/>
        <a:lstStyle/>
        <a:p>
          <a:endParaRPr lang="en-US"/>
        </a:p>
      </dgm:t>
    </dgm:pt>
    <dgm:pt modelId="{AB187F54-DD83-4514-8893-A65D3D9D71B5}" type="sibTrans" cxnId="{670E8ABB-69D7-40A9-85BD-9C908781C04C}">
      <dgm:prSet/>
      <dgm:spPr/>
      <dgm:t>
        <a:bodyPr/>
        <a:lstStyle/>
        <a:p>
          <a:endParaRPr lang="en-US"/>
        </a:p>
      </dgm:t>
    </dgm:pt>
    <dgm:pt modelId="{75817BD5-DB5B-4279-871B-AFBCFED3BD4D}">
      <dgm:prSet/>
      <dgm:spPr/>
      <dgm:t>
        <a:bodyPr/>
        <a:lstStyle/>
        <a:p>
          <a:r>
            <a:rPr lang="en-US"/>
            <a:t>Contracts &amp; Grants</a:t>
          </a:r>
        </a:p>
      </dgm:t>
    </dgm:pt>
    <dgm:pt modelId="{626580C4-0EB7-4ADA-B132-7999A497608B}" type="parTrans" cxnId="{2DA38575-C34F-475E-9BA2-6C10EA7FD37B}">
      <dgm:prSet/>
      <dgm:spPr/>
      <dgm:t>
        <a:bodyPr/>
        <a:lstStyle/>
        <a:p>
          <a:endParaRPr lang="en-US"/>
        </a:p>
      </dgm:t>
    </dgm:pt>
    <dgm:pt modelId="{A219FF99-3420-4569-89FA-EC1D36F955F8}" type="sibTrans" cxnId="{2DA38575-C34F-475E-9BA2-6C10EA7FD37B}">
      <dgm:prSet/>
      <dgm:spPr/>
      <dgm:t>
        <a:bodyPr/>
        <a:lstStyle/>
        <a:p>
          <a:endParaRPr lang="en-US"/>
        </a:p>
      </dgm:t>
    </dgm:pt>
    <dgm:pt modelId="{2A52A092-1138-47B2-B016-7D4138CCED04}">
      <dgm:prSet/>
      <dgm:spPr/>
      <dgm:t>
        <a:bodyPr/>
        <a:lstStyle/>
        <a:p>
          <a:r>
            <a:rPr lang="en-US"/>
            <a:t>Residuals</a:t>
          </a:r>
        </a:p>
      </dgm:t>
    </dgm:pt>
    <dgm:pt modelId="{8E52FECF-808D-438D-8639-71BC80F6B3DD}" type="parTrans" cxnId="{EBD97DAA-27A7-41AD-A63E-9CFE78B74D87}">
      <dgm:prSet/>
      <dgm:spPr/>
      <dgm:t>
        <a:bodyPr/>
        <a:lstStyle/>
        <a:p>
          <a:endParaRPr lang="en-US"/>
        </a:p>
      </dgm:t>
    </dgm:pt>
    <dgm:pt modelId="{0B8D246A-0A9B-4CF0-B5B3-7422B61A06C9}" type="sibTrans" cxnId="{EBD97DAA-27A7-41AD-A63E-9CFE78B74D87}">
      <dgm:prSet/>
      <dgm:spPr/>
      <dgm:t>
        <a:bodyPr/>
        <a:lstStyle/>
        <a:p>
          <a:endParaRPr lang="en-US"/>
        </a:p>
      </dgm:t>
    </dgm:pt>
    <dgm:pt modelId="{52D5EDAC-8FEB-4896-81D5-E98095592D6C}">
      <dgm:prSet/>
      <dgm:spPr/>
      <dgm:t>
        <a:bodyPr/>
        <a:lstStyle/>
        <a:p>
          <a:r>
            <a:rPr lang="en-US"/>
            <a:t>Endowment Income Unrestricted</a:t>
          </a:r>
        </a:p>
      </dgm:t>
    </dgm:pt>
    <dgm:pt modelId="{9B43EF28-F83B-476E-AAAE-AE38C89A15A8}" type="parTrans" cxnId="{39B7ED3F-8C38-44A0-9A1A-2BC236FA9BA1}">
      <dgm:prSet/>
      <dgm:spPr/>
      <dgm:t>
        <a:bodyPr/>
        <a:lstStyle/>
        <a:p>
          <a:endParaRPr lang="en-US"/>
        </a:p>
      </dgm:t>
    </dgm:pt>
    <dgm:pt modelId="{46CE872F-EECE-4984-B168-35952F5F77D5}" type="sibTrans" cxnId="{39B7ED3F-8C38-44A0-9A1A-2BC236FA9BA1}">
      <dgm:prSet/>
      <dgm:spPr/>
      <dgm:t>
        <a:bodyPr/>
        <a:lstStyle/>
        <a:p>
          <a:endParaRPr lang="en-US"/>
        </a:p>
      </dgm:t>
    </dgm:pt>
    <dgm:pt modelId="{74C4C1BC-5F96-471E-A18F-EE92CBEE34BC}">
      <dgm:prSet/>
      <dgm:spPr/>
      <dgm:t>
        <a:bodyPr/>
        <a:lstStyle/>
        <a:p>
          <a:r>
            <a:rPr lang="en-US"/>
            <a:t>Endowment Income Restricted</a:t>
          </a:r>
        </a:p>
      </dgm:t>
    </dgm:pt>
    <dgm:pt modelId="{E8E8BE30-7437-471D-BC8B-1DDA58D4698B}" type="parTrans" cxnId="{296F1F7B-0B19-4F6C-9AC3-92482CC3E28D}">
      <dgm:prSet/>
      <dgm:spPr/>
      <dgm:t>
        <a:bodyPr/>
        <a:lstStyle/>
        <a:p>
          <a:endParaRPr lang="en-US"/>
        </a:p>
      </dgm:t>
    </dgm:pt>
    <dgm:pt modelId="{BC3FD1AA-D98E-4321-9500-15A13017719C}" type="sibTrans" cxnId="{296F1F7B-0B19-4F6C-9AC3-92482CC3E28D}">
      <dgm:prSet/>
      <dgm:spPr/>
      <dgm:t>
        <a:bodyPr/>
        <a:lstStyle/>
        <a:p>
          <a:endParaRPr lang="en-US"/>
        </a:p>
      </dgm:t>
    </dgm:pt>
    <dgm:pt modelId="{9EBC6590-2204-4407-870D-0A121BFD772C}">
      <dgm:prSet/>
      <dgm:spPr/>
      <dgm:t>
        <a:bodyPr/>
        <a:lstStyle/>
        <a:p>
          <a:r>
            <a:rPr lang="en-US"/>
            <a:t>Auxiliary-Recharge-Core Facilities</a:t>
          </a:r>
        </a:p>
      </dgm:t>
    </dgm:pt>
    <dgm:pt modelId="{DCC76931-5E7E-47B5-9163-C0F245F366F8}" type="parTrans" cxnId="{62D35E07-EEEC-44D5-B539-7CC7F304526B}">
      <dgm:prSet/>
      <dgm:spPr/>
      <dgm:t>
        <a:bodyPr/>
        <a:lstStyle/>
        <a:p>
          <a:endParaRPr lang="en-US"/>
        </a:p>
      </dgm:t>
    </dgm:pt>
    <dgm:pt modelId="{2DB301F3-AA81-4B14-AA34-27200A44A88B}" type="sibTrans" cxnId="{62D35E07-EEEC-44D5-B539-7CC7F304526B}">
      <dgm:prSet/>
      <dgm:spPr/>
      <dgm:t>
        <a:bodyPr/>
        <a:lstStyle/>
        <a:p>
          <a:endParaRPr lang="en-US"/>
        </a:p>
      </dgm:t>
    </dgm:pt>
    <dgm:pt modelId="{7D97AB68-AE71-40B5-9971-2B84F5C8735A}">
      <dgm:prSet/>
      <dgm:spPr/>
      <dgm:t>
        <a:bodyPr/>
        <a:lstStyle/>
        <a:p>
          <a:r>
            <a:rPr lang="en-US"/>
            <a:t>Gifts-Endowment Inc and Other Unrestricted</a:t>
          </a:r>
        </a:p>
      </dgm:t>
    </dgm:pt>
    <dgm:pt modelId="{C5A848B3-A74A-4865-AA14-9F0F54848B79}" type="parTrans" cxnId="{A70B541B-7886-409A-8E7D-1A9A6FD42A93}">
      <dgm:prSet/>
      <dgm:spPr/>
      <dgm:t>
        <a:bodyPr/>
        <a:lstStyle/>
        <a:p>
          <a:endParaRPr lang="en-US"/>
        </a:p>
      </dgm:t>
    </dgm:pt>
    <dgm:pt modelId="{D3DB2339-6801-40DF-9B23-AE078746EB07}" type="sibTrans" cxnId="{A70B541B-7886-409A-8E7D-1A9A6FD42A93}">
      <dgm:prSet/>
      <dgm:spPr/>
      <dgm:t>
        <a:bodyPr/>
        <a:lstStyle/>
        <a:p>
          <a:endParaRPr lang="en-US"/>
        </a:p>
      </dgm:t>
    </dgm:pt>
    <dgm:pt modelId="{AFC8DC0C-0608-488E-AD41-F44CED802EFD}">
      <dgm:prSet/>
      <dgm:spPr/>
      <dgm:t>
        <a:bodyPr/>
        <a:lstStyle/>
        <a:p>
          <a:r>
            <a:rPr lang="en-US"/>
            <a:t>Gifts-Endowment Inc and Other Restricted </a:t>
          </a:r>
        </a:p>
      </dgm:t>
    </dgm:pt>
    <dgm:pt modelId="{9DD162E8-FD90-47C9-995C-B83DD2A83EAA}" type="parTrans" cxnId="{DF7C0FB7-F525-4720-9C69-7FE554C6F0F0}">
      <dgm:prSet/>
      <dgm:spPr/>
      <dgm:t>
        <a:bodyPr/>
        <a:lstStyle/>
        <a:p>
          <a:endParaRPr lang="en-US"/>
        </a:p>
      </dgm:t>
    </dgm:pt>
    <dgm:pt modelId="{67E3B716-CE41-4ED6-BBF9-FF2E868A5EB1}" type="sibTrans" cxnId="{DF7C0FB7-F525-4720-9C69-7FE554C6F0F0}">
      <dgm:prSet/>
      <dgm:spPr/>
      <dgm:t>
        <a:bodyPr/>
        <a:lstStyle/>
        <a:p>
          <a:endParaRPr lang="en-US"/>
        </a:p>
      </dgm:t>
    </dgm:pt>
    <dgm:pt modelId="{4A706D21-16B4-4F7F-A33B-9FB85673D53C}" type="pres">
      <dgm:prSet presAssocID="{1B7B2E4E-F763-4376-A99E-A6ADF5DF27F2}" presName="linear" presStyleCnt="0">
        <dgm:presLayoutVars>
          <dgm:animLvl val="lvl"/>
          <dgm:resizeHandles val="exact"/>
        </dgm:presLayoutVars>
      </dgm:prSet>
      <dgm:spPr/>
    </dgm:pt>
    <dgm:pt modelId="{44A670EE-4EA2-4672-94F9-97E1178281CC}" type="pres">
      <dgm:prSet presAssocID="{1D9DC5B7-3287-4DDB-98ED-B37B965AACA8}" presName="parentText" presStyleLbl="node1" presStyleIdx="0" presStyleCnt="2">
        <dgm:presLayoutVars>
          <dgm:chMax val="0"/>
          <dgm:bulletEnabled val="1"/>
        </dgm:presLayoutVars>
      </dgm:prSet>
      <dgm:spPr/>
    </dgm:pt>
    <dgm:pt modelId="{A823D363-C2AA-4D60-BC6B-F92511926B28}" type="pres">
      <dgm:prSet presAssocID="{5DC076AB-AEF9-4643-A1D6-A4779C415BBC}" presName="spacer" presStyleCnt="0"/>
      <dgm:spPr/>
    </dgm:pt>
    <dgm:pt modelId="{67881A0A-78F6-4415-BFBD-6004C0D94B30}" type="pres">
      <dgm:prSet presAssocID="{156619A0-2D0A-4B0E-B5B9-241C45475411}" presName="parentText" presStyleLbl="node1" presStyleIdx="1" presStyleCnt="2">
        <dgm:presLayoutVars>
          <dgm:chMax val="0"/>
          <dgm:bulletEnabled val="1"/>
        </dgm:presLayoutVars>
      </dgm:prSet>
      <dgm:spPr/>
    </dgm:pt>
    <dgm:pt modelId="{A90EC314-E814-4DA2-819E-0C95077126C6}" type="pres">
      <dgm:prSet presAssocID="{156619A0-2D0A-4B0E-B5B9-241C45475411}" presName="childText" presStyleLbl="revTx" presStyleIdx="0" presStyleCnt="1">
        <dgm:presLayoutVars>
          <dgm:bulletEnabled val="1"/>
        </dgm:presLayoutVars>
      </dgm:prSet>
      <dgm:spPr/>
    </dgm:pt>
  </dgm:ptLst>
  <dgm:cxnLst>
    <dgm:cxn modelId="{62D35E07-EEEC-44D5-B539-7CC7F304526B}" srcId="{156619A0-2D0A-4B0E-B5B9-241C45475411}" destId="{9EBC6590-2204-4407-870D-0A121BFD772C}" srcOrd="6" destOrd="0" parTransId="{DCC76931-5E7E-47B5-9163-C0F245F366F8}" sibTransId="{2DB301F3-AA81-4B14-AA34-27200A44A88B}"/>
    <dgm:cxn modelId="{61FF0911-14E5-44B7-BA37-3E642171AD99}" type="presOf" srcId="{1D9DC5B7-3287-4DDB-98ED-B37B965AACA8}" destId="{44A670EE-4EA2-4672-94F9-97E1178281CC}" srcOrd="0" destOrd="0" presId="urn:microsoft.com/office/officeart/2005/8/layout/vList2"/>
    <dgm:cxn modelId="{BD0BA81A-48D1-4D18-81CA-087776F1C20A}" type="presOf" srcId="{BF072729-514F-42AA-B2D3-09C747D94153}" destId="{A90EC314-E814-4DA2-819E-0C95077126C6}" srcOrd="0" destOrd="0" presId="urn:microsoft.com/office/officeart/2005/8/layout/vList2"/>
    <dgm:cxn modelId="{E4D3291B-D016-4E38-A96C-CB08FE3FFA49}" type="presOf" srcId="{9EBC6590-2204-4407-870D-0A121BFD772C}" destId="{A90EC314-E814-4DA2-819E-0C95077126C6}" srcOrd="0" destOrd="6" presId="urn:microsoft.com/office/officeart/2005/8/layout/vList2"/>
    <dgm:cxn modelId="{A70B541B-7886-409A-8E7D-1A9A6FD42A93}" srcId="{156619A0-2D0A-4B0E-B5B9-241C45475411}" destId="{7D97AB68-AE71-40B5-9971-2B84F5C8735A}" srcOrd="7" destOrd="0" parTransId="{C5A848B3-A74A-4865-AA14-9F0F54848B79}" sibTransId="{D3DB2339-6801-40DF-9B23-AE078746EB07}"/>
    <dgm:cxn modelId="{BA13803B-7C25-4CA2-BB28-B2D507FF164B}" type="presOf" srcId="{B7B21ACC-2AC4-49D7-9A8C-714AE716F2C7}" destId="{A90EC314-E814-4DA2-819E-0C95077126C6}" srcOrd="0" destOrd="1" presId="urn:microsoft.com/office/officeart/2005/8/layout/vList2"/>
    <dgm:cxn modelId="{4287873F-0350-483F-96E8-B99E65C73ADA}" srcId="{1B7B2E4E-F763-4376-A99E-A6ADF5DF27F2}" destId="{1D9DC5B7-3287-4DDB-98ED-B37B965AACA8}" srcOrd="0" destOrd="0" parTransId="{11B85531-647D-48CD-831B-847D79D0AC52}" sibTransId="{5DC076AB-AEF9-4643-A1D6-A4779C415BBC}"/>
    <dgm:cxn modelId="{39B7ED3F-8C38-44A0-9A1A-2BC236FA9BA1}" srcId="{156619A0-2D0A-4B0E-B5B9-241C45475411}" destId="{52D5EDAC-8FEB-4896-81D5-E98095592D6C}" srcOrd="4" destOrd="0" parTransId="{9B43EF28-F83B-476E-AAAE-AE38C89A15A8}" sibTransId="{46CE872F-EECE-4984-B168-35952F5F77D5}"/>
    <dgm:cxn modelId="{F6304E6A-2880-4E40-96DE-F5CCBA3EA31B}" srcId="{1B7B2E4E-F763-4376-A99E-A6ADF5DF27F2}" destId="{156619A0-2D0A-4B0E-B5B9-241C45475411}" srcOrd="1" destOrd="0" parTransId="{6E50B61C-7F1D-4731-A927-8C42DE6B8AB7}" sibTransId="{5D54B5A3-9B7C-468E-847D-B1149B3A714E}"/>
    <dgm:cxn modelId="{B1B7D74C-AEDA-4EA3-A0B6-59D88B32602E}" type="presOf" srcId="{1B7B2E4E-F763-4376-A99E-A6ADF5DF27F2}" destId="{4A706D21-16B4-4F7F-A33B-9FB85673D53C}" srcOrd="0" destOrd="0" presId="urn:microsoft.com/office/officeart/2005/8/layout/vList2"/>
    <dgm:cxn modelId="{2DA38575-C34F-475E-9BA2-6C10EA7FD37B}" srcId="{156619A0-2D0A-4B0E-B5B9-241C45475411}" destId="{75817BD5-DB5B-4279-871B-AFBCFED3BD4D}" srcOrd="2" destOrd="0" parTransId="{626580C4-0EB7-4ADA-B132-7999A497608B}" sibTransId="{A219FF99-3420-4569-89FA-EC1D36F955F8}"/>
    <dgm:cxn modelId="{577C3476-13A0-4876-8A71-5BBE8FC7A98A}" type="presOf" srcId="{AFC8DC0C-0608-488E-AD41-F44CED802EFD}" destId="{A90EC314-E814-4DA2-819E-0C95077126C6}" srcOrd="0" destOrd="8" presId="urn:microsoft.com/office/officeart/2005/8/layout/vList2"/>
    <dgm:cxn modelId="{296F1F7B-0B19-4F6C-9AC3-92482CC3E28D}" srcId="{156619A0-2D0A-4B0E-B5B9-241C45475411}" destId="{74C4C1BC-5F96-471E-A18F-EE92CBEE34BC}" srcOrd="5" destOrd="0" parTransId="{E8E8BE30-7437-471D-BC8B-1DDA58D4698B}" sibTransId="{BC3FD1AA-D98E-4321-9500-15A13017719C}"/>
    <dgm:cxn modelId="{DE7B158F-92D9-425F-B672-26C6A0740078}" type="presOf" srcId="{7D97AB68-AE71-40B5-9971-2B84F5C8735A}" destId="{A90EC314-E814-4DA2-819E-0C95077126C6}" srcOrd="0" destOrd="7" presId="urn:microsoft.com/office/officeart/2005/8/layout/vList2"/>
    <dgm:cxn modelId="{49F366A2-F3E9-41C8-8D6B-FCEA1A1DC714}" type="presOf" srcId="{74C4C1BC-5F96-471E-A18F-EE92CBEE34BC}" destId="{A90EC314-E814-4DA2-819E-0C95077126C6}" srcOrd="0" destOrd="5" presId="urn:microsoft.com/office/officeart/2005/8/layout/vList2"/>
    <dgm:cxn modelId="{EBD97DAA-27A7-41AD-A63E-9CFE78B74D87}" srcId="{156619A0-2D0A-4B0E-B5B9-241C45475411}" destId="{2A52A092-1138-47B2-B016-7D4138CCED04}" srcOrd="3" destOrd="0" parTransId="{8E52FECF-808D-438D-8639-71BC80F6B3DD}" sibTransId="{0B8D246A-0A9B-4CF0-B5B3-7422B61A06C9}"/>
    <dgm:cxn modelId="{DF7C0FB7-F525-4720-9C69-7FE554C6F0F0}" srcId="{156619A0-2D0A-4B0E-B5B9-241C45475411}" destId="{AFC8DC0C-0608-488E-AD41-F44CED802EFD}" srcOrd="8" destOrd="0" parTransId="{9DD162E8-FD90-47C9-995C-B83DD2A83EAA}" sibTransId="{67E3B716-CE41-4ED6-BBF9-FF2E868A5EB1}"/>
    <dgm:cxn modelId="{670E8ABB-69D7-40A9-85BD-9C908781C04C}" srcId="{156619A0-2D0A-4B0E-B5B9-241C45475411}" destId="{B7B21ACC-2AC4-49D7-9A8C-714AE716F2C7}" srcOrd="1" destOrd="0" parTransId="{9E0DE477-E8BF-4278-9A7A-A93849FEB014}" sibTransId="{AB187F54-DD83-4514-8893-A65D3D9D71B5}"/>
    <dgm:cxn modelId="{37B360CE-1D7B-48E6-8BDA-7B0C79360464}" type="presOf" srcId="{2A52A092-1138-47B2-B016-7D4138CCED04}" destId="{A90EC314-E814-4DA2-819E-0C95077126C6}" srcOrd="0" destOrd="3" presId="urn:microsoft.com/office/officeart/2005/8/layout/vList2"/>
    <dgm:cxn modelId="{6E3016D9-AB03-40FC-AC69-2BB207205521}" srcId="{156619A0-2D0A-4B0E-B5B9-241C45475411}" destId="{BF072729-514F-42AA-B2D3-09C747D94153}" srcOrd="0" destOrd="0" parTransId="{DBF2E579-9627-4C6D-806D-446242F2EE0A}" sibTransId="{611DE540-3410-4B90-849C-7424F4DBC932}"/>
    <dgm:cxn modelId="{F0FACFDF-6B64-4509-9275-1EE878896674}" type="presOf" srcId="{52D5EDAC-8FEB-4896-81D5-E98095592D6C}" destId="{A90EC314-E814-4DA2-819E-0C95077126C6}" srcOrd="0" destOrd="4" presId="urn:microsoft.com/office/officeart/2005/8/layout/vList2"/>
    <dgm:cxn modelId="{A48C30E5-5BC5-4798-B28C-87004610A282}" type="presOf" srcId="{156619A0-2D0A-4B0E-B5B9-241C45475411}" destId="{67881A0A-78F6-4415-BFBD-6004C0D94B30}" srcOrd="0" destOrd="0" presId="urn:microsoft.com/office/officeart/2005/8/layout/vList2"/>
    <dgm:cxn modelId="{1B8AB3F5-89A4-4428-9A48-FC4D80FDBE6F}" type="presOf" srcId="{75817BD5-DB5B-4279-871B-AFBCFED3BD4D}" destId="{A90EC314-E814-4DA2-819E-0C95077126C6}" srcOrd="0" destOrd="2" presId="urn:microsoft.com/office/officeart/2005/8/layout/vList2"/>
    <dgm:cxn modelId="{45978D37-D6E4-467F-83EA-4A6D0C4851C8}" type="presParOf" srcId="{4A706D21-16B4-4F7F-A33B-9FB85673D53C}" destId="{44A670EE-4EA2-4672-94F9-97E1178281CC}" srcOrd="0" destOrd="0" presId="urn:microsoft.com/office/officeart/2005/8/layout/vList2"/>
    <dgm:cxn modelId="{C0AA5D72-A123-4A06-95EA-7226A089D395}" type="presParOf" srcId="{4A706D21-16B4-4F7F-A33B-9FB85673D53C}" destId="{A823D363-C2AA-4D60-BC6B-F92511926B28}" srcOrd="1" destOrd="0" presId="urn:microsoft.com/office/officeart/2005/8/layout/vList2"/>
    <dgm:cxn modelId="{CE653A36-4E8F-44A5-B260-994D4D64D2DA}" type="presParOf" srcId="{4A706D21-16B4-4F7F-A33B-9FB85673D53C}" destId="{67881A0A-78F6-4415-BFBD-6004C0D94B30}" srcOrd="2" destOrd="0" presId="urn:microsoft.com/office/officeart/2005/8/layout/vList2"/>
    <dgm:cxn modelId="{8EBC6DB7-0EC7-41D5-8652-79EE4AE2F261}" type="presParOf" srcId="{4A706D21-16B4-4F7F-A33B-9FB85673D53C}" destId="{A90EC314-E814-4DA2-819E-0C95077126C6}"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E3BAE9-623C-4F15-ADD9-CE328C4B771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C465DB5-1F11-4221-A5B6-3E13F446A85C}">
      <dgm:prSet/>
      <dgm:spPr/>
      <dgm:t>
        <a:bodyPr/>
        <a:lstStyle/>
        <a:p>
          <a:r>
            <a:rPr lang="en-US" dirty="0"/>
            <a:t>Once the FTE has been updated this will update the amount associated with the job code on the Wages tab</a:t>
          </a:r>
        </a:p>
      </dgm:t>
    </dgm:pt>
    <dgm:pt modelId="{200BEBBD-4F2D-4B56-8FED-1D711716EA68}" type="parTrans" cxnId="{079FF572-1DE4-4D2A-BD00-665DE527908C}">
      <dgm:prSet/>
      <dgm:spPr/>
      <dgm:t>
        <a:bodyPr/>
        <a:lstStyle/>
        <a:p>
          <a:endParaRPr lang="en-US"/>
        </a:p>
      </dgm:t>
    </dgm:pt>
    <dgm:pt modelId="{2870D79A-C53E-4C05-8C91-BAEADE935E81}" type="sibTrans" cxnId="{079FF572-1DE4-4D2A-BD00-665DE527908C}">
      <dgm:prSet/>
      <dgm:spPr/>
      <dgm:t>
        <a:bodyPr/>
        <a:lstStyle/>
        <a:p>
          <a:endParaRPr lang="en-US"/>
        </a:p>
      </dgm:t>
    </dgm:pt>
    <dgm:pt modelId="{1ED439A2-6EF6-4B30-BD2E-58F1BB6AC441}">
      <dgm:prSet/>
      <dgm:spPr/>
      <dgm:t>
        <a:bodyPr/>
        <a:lstStyle/>
        <a:p>
          <a:r>
            <a:rPr lang="en-US" b="0" dirty="0"/>
            <a:t>Contact your analyst to add additional job codes</a:t>
          </a:r>
        </a:p>
      </dgm:t>
    </dgm:pt>
    <dgm:pt modelId="{D45CF148-2340-4C57-A325-CD1B8F21C25E}" type="parTrans" cxnId="{26F6C9E3-8D5A-410A-96F8-32528E482CBE}">
      <dgm:prSet/>
      <dgm:spPr/>
      <dgm:t>
        <a:bodyPr/>
        <a:lstStyle/>
        <a:p>
          <a:endParaRPr lang="en-US"/>
        </a:p>
      </dgm:t>
    </dgm:pt>
    <dgm:pt modelId="{2FC7CB9F-76A1-4F35-9AA3-D38B5F6F1C1C}" type="sibTrans" cxnId="{26F6C9E3-8D5A-410A-96F8-32528E482CBE}">
      <dgm:prSet/>
      <dgm:spPr/>
      <dgm:t>
        <a:bodyPr/>
        <a:lstStyle/>
        <a:p>
          <a:endParaRPr lang="en-US"/>
        </a:p>
      </dgm:t>
    </dgm:pt>
    <dgm:pt modelId="{5491EA9C-C865-464C-928E-102ED41071A9}">
      <dgm:prSet/>
      <dgm:spPr/>
      <dgm:t>
        <a:bodyPr/>
        <a:lstStyle/>
        <a:p>
          <a:r>
            <a:rPr lang="en-US" b="0"/>
            <a:t>Only </a:t>
          </a:r>
          <a:r>
            <a:rPr lang="en-US" b="0" dirty="0"/>
            <a:t>add job codes that begin with “PS” (University) or “PSH” (Health Care System).</a:t>
          </a:r>
        </a:p>
      </dgm:t>
    </dgm:pt>
    <dgm:pt modelId="{0945380E-282E-4DF3-B3B6-A470310920DA}" type="parTrans" cxnId="{3047F733-77AC-457F-8569-1C5633BEE5F4}">
      <dgm:prSet/>
      <dgm:spPr/>
      <dgm:t>
        <a:bodyPr/>
        <a:lstStyle/>
        <a:p>
          <a:endParaRPr lang="en-US"/>
        </a:p>
      </dgm:t>
    </dgm:pt>
    <dgm:pt modelId="{BFA9DDCC-9A35-489B-8234-CC555261A3A9}" type="sibTrans" cxnId="{3047F733-77AC-457F-8569-1C5633BEE5F4}">
      <dgm:prSet/>
      <dgm:spPr/>
      <dgm:t>
        <a:bodyPr/>
        <a:lstStyle/>
        <a:p>
          <a:endParaRPr lang="en-US"/>
        </a:p>
      </dgm:t>
    </dgm:pt>
    <dgm:pt modelId="{528E15D6-A180-4EC4-8D03-74C192CF84B4}" type="pres">
      <dgm:prSet presAssocID="{33E3BAE9-623C-4F15-ADD9-CE328C4B7711}" presName="linear" presStyleCnt="0">
        <dgm:presLayoutVars>
          <dgm:animLvl val="lvl"/>
          <dgm:resizeHandles val="exact"/>
        </dgm:presLayoutVars>
      </dgm:prSet>
      <dgm:spPr/>
    </dgm:pt>
    <dgm:pt modelId="{B1D0A5E2-A481-4472-8E3E-8146E6B61BE8}" type="pres">
      <dgm:prSet presAssocID="{8C465DB5-1F11-4221-A5B6-3E13F446A85C}" presName="parentText" presStyleLbl="node1" presStyleIdx="0" presStyleCnt="2">
        <dgm:presLayoutVars>
          <dgm:chMax val="0"/>
          <dgm:bulletEnabled val="1"/>
        </dgm:presLayoutVars>
      </dgm:prSet>
      <dgm:spPr/>
    </dgm:pt>
    <dgm:pt modelId="{C5F76C22-808F-4B48-BD76-501225A738B6}" type="pres">
      <dgm:prSet presAssocID="{2870D79A-C53E-4C05-8C91-BAEADE935E81}" presName="spacer" presStyleCnt="0"/>
      <dgm:spPr/>
    </dgm:pt>
    <dgm:pt modelId="{687DB9BA-3717-4156-93B5-D9368D81E51A}" type="pres">
      <dgm:prSet presAssocID="{1ED439A2-6EF6-4B30-BD2E-58F1BB6AC441}" presName="parentText" presStyleLbl="node1" presStyleIdx="1" presStyleCnt="2">
        <dgm:presLayoutVars>
          <dgm:chMax val="0"/>
          <dgm:bulletEnabled val="1"/>
        </dgm:presLayoutVars>
      </dgm:prSet>
      <dgm:spPr/>
    </dgm:pt>
    <dgm:pt modelId="{282CBFBD-52AE-49C9-B7DF-4978F6151533}" type="pres">
      <dgm:prSet presAssocID="{1ED439A2-6EF6-4B30-BD2E-58F1BB6AC441}" presName="childText" presStyleLbl="revTx" presStyleIdx="0" presStyleCnt="1">
        <dgm:presLayoutVars>
          <dgm:bulletEnabled val="1"/>
        </dgm:presLayoutVars>
      </dgm:prSet>
      <dgm:spPr/>
    </dgm:pt>
  </dgm:ptLst>
  <dgm:cxnLst>
    <dgm:cxn modelId="{3047F733-77AC-457F-8569-1C5633BEE5F4}" srcId="{1ED439A2-6EF6-4B30-BD2E-58F1BB6AC441}" destId="{5491EA9C-C865-464C-928E-102ED41071A9}" srcOrd="0" destOrd="0" parTransId="{0945380E-282E-4DF3-B3B6-A470310920DA}" sibTransId="{BFA9DDCC-9A35-489B-8234-CC555261A3A9}"/>
    <dgm:cxn modelId="{233D8A3A-79DD-4CBA-A056-E4D1BD15267D}" type="presOf" srcId="{8C465DB5-1F11-4221-A5B6-3E13F446A85C}" destId="{B1D0A5E2-A481-4472-8E3E-8146E6B61BE8}" srcOrd="0" destOrd="0" presId="urn:microsoft.com/office/officeart/2005/8/layout/vList2"/>
    <dgm:cxn modelId="{02F15060-A9E0-4FAF-BCBD-028A3E84292D}" type="presOf" srcId="{1ED439A2-6EF6-4B30-BD2E-58F1BB6AC441}" destId="{687DB9BA-3717-4156-93B5-D9368D81E51A}" srcOrd="0" destOrd="0" presId="urn:microsoft.com/office/officeart/2005/8/layout/vList2"/>
    <dgm:cxn modelId="{079FF572-1DE4-4D2A-BD00-665DE527908C}" srcId="{33E3BAE9-623C-4F15-ADD9-CE328C4B7711}" destId="{8C465DB5-1F11-4221-A5B6-3E13F446A85C}" srcOrd="0" destOrd="0" parTransId="{200BEBBD-4F2D-4B56-8FED-1D711716EA68}" sibTransId="{2870D79A-C53E-4C05-8C91-BAEADE935E81}"/>
    <dgm:cxn modelId="{F4387A99-974C-42E0-A0C5-62983FDDAFD3}" type="presOf" srcId="{5491EA9C-C865-464C-928E-102ED41071A9}" destId="{282CBFBD-52AE-49C9-B7DF-4978F6151533}" srcOrd="0" destOrd="0" presId="urn:microsoft.com/office/officeart/2005/8/layout/vList2"/>
    <dgm:cxn modelId="{D01F3FCC-5F28-464C-A747-E56BF51CF003}" type="presOf" srcId="{33E3BAE9-623C-4F15-ADD9-CE328C4B7711}" destId="{528E15D6-A180-4EC4-8D03-74C192CF84B4}" srcOrd="0" destOrd="0" presId="urn:microsoft.com/office/officeart/2005/8/layout/vList2"/>
    <dgm:cxn modelId="{26F6C9E3-8D5A-410A-96F8-32528E482CBE}" srcId="{33E3BAE9-623C-4F15-ADD9-CE328C4B7711}" destId="{1ED439A2-6EF6-4B30-BD2E-58F1BB6AC441}" srcOrd="1" destOrd="0" parTransId="{D45CF148-2340-4C57-A325-CD1B8F21C25E}" sibTransId="{2FC7CB9F-76A1-4F35-9AA3-D38B5F6F1C1C}"/>
    <dgm:cxn modelId="{8F5550A3-29E6-4075-93CD-EB959B958884}" type="presParOf" srcId="{528E15D6-A180-4EC4-8D03-74C192CF84B4}" destId="{B1D0A5E2-A481-4472-8E3E-8146E6B61BE8}" srcOrd="0" destOrd="0" presId="urn:microsoft.com/office/officeart/2005/8/layout/vList2"/>
    <dgm:cxn modelId="{4E2C0460-268C-4283-8670-43CF4DBB7C1D}" type="presParOf" srcId="{528E15D6-A180-4EC4-8D03-74C192CF84B4}" destId="{C5F76C22-808F-4B48-BD76-501225A738B6}" srcOrd="1" destOrd="0" presId="urn:microsoft.com/office/officeart/2005/8/layout/vList2"/>
    <dgm:cxn modelId="{88372078-8E83-4F07-B1B7-33773CD01E56}" type="presParOf" srcId="{528E15D6-A180-4EC4-8D03-74C192CF84B4}" destId="{687DB9BA-3717-4156-93B5-D9368D81E51A}" srcOrd="2" destOrd="0" presId="urn:microsoft.com/office/officeart/2005/8/layout/vList2"/>
    <dgm:cxn modelId="{054ADA76-4949-4543-82F2-2079E6AD6E11}" type="presParOf" srcId="{528E15D6-A180-4EC4-8D03-74C192CF84B4}" destId="{282CBFBD-52AE-49C9-B7DF-4978F6151533}"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3C0155-09AB-4112-87E5-0897C25E6E3F}" type="doc">
      <dgm:prSet loTypeId="urn:microsoft.com/office/officeart/2005/8/layout/default" loCatId="list" qsTypeId="urn:microsoft.com/office/officeart/2005/8/quickstyle/simple1" qsCatId="simple" csTypeId="urn:microsoft.com/office/officeart/2005/8/colors/accent1_2" csCatId="accent1" phldr="1"/>
      <dgm:spPr/>
    </dgm:pt>
    <dgm:pt modelId="{A5D09533-523E-43E0-8C0E-007E3B1A3C98}">
      <dgm:prSet phldrT="[Text]"/>
      <dgm:spPr/>
      <dgm:t>
        <a:bodyPr/>
        <a:lstStyle/>
        <a:p>
          <a:r>
            <a:rPr lang="en-US" dirty="0"/>
            <a:t>Total Salaries</a:t>
          </a:r>
        </a:p>
      </dgm:t>
    </dgm:pt>
    <dgm:pt modelId="{7D6F27C6-47EE-4C9C-A077-F25215AEA31A}" type="parTrans" cxnId="{8CAC6BEA-7DDF-440A-B1B1-BF415B34FFBF}">
      <dgm:prSet/>
      <dgm:spPr/>
      <dgm:t>
        <a:bodyPr/>
        <a:lstStyle/>
        <a:p>
          <a:endParaRPr lang="en-US"/>
        </a:p>
      </dgm:t>
    </dgm:pt>
    <dgm:pt modelId="{696E8D42-CB38-4D87-8DAA-B1ED96576181}" type="sibTrans" cxnId="{8CAC6BEA-7DDF-440A-B1B1-BF415B34FFBF}">
      <dgm:prSet/>
      <dgm:spPr/>
      <dgm:t>
        <a:bodyPr/>
        <a:lstStyle/>
        <a:p>
          <a:endParaRPr lang="en-US"/>
        </a:p>
      </dgm:t>
    </dgm:pt>
    <dgm:pt modelId="{AF335E27-E38E-47F9-B117-809E996EE241}">
      <dgm:prSet phldrT="[Text]"/>
      <dgm:spPr/>
      <dgm:t>
        <a:bodyPr/>
        <a:lstStyle/>
        <a:p>
          <a:r>
            <a:rPr lang="en-US" dirty="0"/>
            <a:t>Annual Percentage</a:t>
          </a:r>
        </a:p>
      </dgm:t>
    </dgm:pt>
    <dgm:pt modelId="{9E313B78-5707-4A51-A89D-4BD96F6EFB27}" type="parTrans" cxnId="{881DABB2-CD41-45E8-ABCE-34A2C86015DE}">
      <dgm:prSet/>
      <dgm:spPr/>
      <dgm:t>
        <a:bodyPr/>
        <a:lstStyle/>
        <a:p>
          <a:endParaRPr lang="en-US"/>
        </a:p>
      </dgm:t>
    </dgm:pt>
    <dgm:pt modelId="{F2F63A8B-A838-45D2-9669-8E36B213108F}" type="sibTrans" cxnId="{881DABB2-CD41-45E8-ABCE-34A2C86015DE}">
      <dgm:prSet/>
      <dgm:spPr/>
      <dgm:t>
        <a:bodyPr/>
        <a:lstStyle/>
        <a:p>
          <a:endParaRPr lang="en-US"/>
        </a:p>
      </dgm:t>
    </dgm:pt>
    <dgm:pt modelId="{A8E13EE5-D833-4182-AC6F-7C7D03AAE63D}">
      <dgm:prSet phldrT="[Text]"/>
      <dgm:spPr/>
      <dgm:t>
        <a:bodyPr/>
        <a:lstStyle/>
        <a:p>
          <a:r>
            <a:rPr lang="en-US" dirty="0"/>
            <a:t>FY22 Budget for benefit accounts</a:t>
          </a:r>
        </a:p>
      </dgm:t>
    </dgm:pt>
    <dgm:pt modelId="{D04366BE-3578-4D38-9A83-F1A079DAAAF1}" type="sibTrans" cxnId="{C0C1AA52-2816-448A-8AB2-33C69B0D3D55}">
      <dgm:prSet/>
      <dgm:spPr/>
      <dgm:t>
        <a:bodyPr/>
        <a:lstStyle/>
        <a:p>
          <a:endParaRPr lang="en-US"/>
        </a:p>
      </dgm:t>
    </dgm:pt>
    <dgm:pt modelId="{46EC1AFA-D942-4DA9-812D-3E23403A2FC0}" type="parTrans" cxnId="{C0C1AA52-2816-448A-8AB2-33C69B0D3D55}">
      <dgm:prSet/>
      <dgm:spPr/>
      <dgm:t>
        <a:bodyPr/>
        <a:lstStyle/>
        <a:p>
          <a:endParaRPr lang="en-US"/>
        </a:p>
      </dgm:t>
    </dgm:pt>
    <dgm:pt modelId="{EE664FD0-23E2-4BAA-B7DD-56FC085894E2}" type="pres">
      <dgm:prSet presAssocID="{933C0155-09AB-4112-87E5-0897C25E6E3F}" presName="diagram" presStyleCnt="0">
        <dgm:presLayoutVars>
          <dgm:dir/>
          <dgm:resizeHandles val="exact"/>
        </dgm:presLayoutVars>
      </dgm:prSet>
      <dgm:spPr/>
    </dgm:pt>
    <dgm:pt modelId="{000592EE-2B59-4A1D-9477-F206AE4B5455}" type="pres">
      <dgm:prSet presAssocID="{AF335E27-E38E-47F9-B117-809E996EE241}" presName="node" presStyleLbl="node1" presStyleIdx="0" presStyleCnt="3">
        <dgm:presLayoutVars>
          <dgm:bulletEnabled val="1"/>
        </dgm:presLayoutVars>
      </dgm:prSet>
      <dgm:spPr/>
    </dgm:pt>
    <dgm:pt modelId="{74FDFDAA-2393-4BB9-9D50-0A585C36A6E8}" type="pres">
      <dgm:prSet presAssocID="{F2F63A8B-A838-45D2-9669-8E36B213108F}" presName="sibTrans" presStyleCnt="0"/>
      <dgm:spPr/>
    </dgm:pt>
    <dgm:pt modelId="{39A8CEF7-D421-4F70-BCD6-06DF77C74E8D}" type="pres">
      <dgm:prSet presAssocID="{A5D09533-523E-43E0-8C0E-007E3B1A3C98}" presName="node" presStyleLbl="node1" presStyleIdx="1" presStyleCnt="3">
        <dgm:presLayoutVars>
          <dgm:bulletEnabled val="1"/>
        </dgm:presLayoutVars>
      </dgm:prSet>
      <dgm:spPr/>
    </dgm:pt>
    <dgm:pt modelId="{07E7A92B-339A-410D-BFB8-159C59304DB4}" type="pres">
      <dgm:prSet presAssocID="{696E8D42-CB38-4D87-8DAA-B1ED96576181}" presName="sibTrans" presStyleCnt="0"/>
      <dgm:spPr/>
    </dgm:pt>
    <dgm:pt modelId="{F61FAC1A-47FA-46C7-860D-444EBDA44F06}" type="pres">
      <dgm:prSet presAssocID="{A8E13EE5-D833-4182-AC6F-7C7D03AAE63D}" presName="node" presStyleLbl="node1" presStyleIdx="2" presStyleCnt="3">
        <dgm:presLayoutVars>
          <dgm:bulletEnabled val="1"/>
        </dgm:presLayoutVars>
      </dgm:prSet>
      <dgm:spPr/>
    </dgm:pt>
  </dgm:ptLst>
  <dgm:cxnLst>
    <dgm:cxn modelId="{0E06EB20-CCE0-4753-8D55-3646365DBD06}" type="presOf" srcId="{933C0155-09AB-4112-87E5-0897C25E6E3F}" destId="{EE664FD0-23E2-4BAA-B7DD-56FC085894E2}" srcOrd="0" destOrd="0" presId="urn:microsoft.com/office/officeart/2005/8/layout/default"/>
    <dgm:cxn modelId="{89D21026-A73C-41E9-86D6-BA3BB38E9FEE}" type="presOf" srcId="{AF335E27-E38E-47F9-B117-809E996EE241}" destId="{000592EE-2B59-4A1D-9477-F206AE4B5455}" srcOrd="0" destOrd="0" presId="urn:microsoft.com/office/officeart/2005/8/layout/default"/>
    <dgm:cxn modelId="{8D4CE434-8D70-4A4B-8138-78A75631F8F0}" type="presOf" srcId="{A5D09533-523E-43E0-8C0E-007E3B1A3C98}" destId="{39A8CEF7-D421-4F70-BCD6-06DF77C74E8D}" srcOrd="0" destOrd="0" presId="urn:microsoft.com/office/officeart/2005/8/layout/default"/>
    <dgm:cxn modelId="{C0C1AA52-2816-448A-8AB2-33C69B0D3D55}" srcId="{933C0155-09AB-4112-87E5-0897C25E6E3F}" destId="{A8E13EE5-D833-4182-AC6F-7C7D03AAE63D}" srcOrd="2" destOrd="0" parTransId="{46EC1AFA-D942-4DA9-812D-3E23403A2FC0}" sibTransId="{D04366BE-3578-4D38-9A83-F1A079DAAAF1}"/>
    <dgm:cxn modelId="{46BAB47C-DAA9-4222-A95A-9CB0D737E767}" type="presOf" srcId="{A8E13EE5-D833-4182-AC6F-7C7D03AAE63D}" destId="{F61FAC1A-47FA-46C7-860D-444EBDA44F06}" srcOrd="0" destOrd="0" presId="urn:microsoft.com/office/officeart/2005/8/layout/default"/>
    <dgm:cxn modelId="{881DABB2-CD41-45E8-ABCE-34A2C86015DE}" srcId="{933C0155-09AB-4112-87E5-0897C25E6E3F}" destId="{AF335E27-E38E-47F9-B117-809E996EE241}" srcOrd="0" destOrd="0" parTransId="{9E313B78-5707-4A51-A89D-4BD96F6EFB27}" sibTransId="{F2F63A8B-A838-45D2-9669-8E36B213108F}"/>
    <dgm:cxn modelId="{8CAC6BEA-7DDF-440A-B1B1-BF415B34FFBF}" srcId="{933C0155-09AB-4112-87E5-0897C25E6E3F}" destId="{A5D09533-523E-43E0-8C0E-007E3B1A3C98}" srcOrd="1" destOrd="0" parTransId="{7D6F27C6-47EE-4C9C-A077-F25215AEA31A}" sibTransId="{696E8D42-CB38-4D87-8DAA-B1ED96576181}"/>
    <dgm:cxn modelId="{C7D09642-0233-4F90-A2A6-8C5C6671A0B9}" type="presParOf" srcId="{EE664FD0-23E2-4BAA-B7DD-56FC085894E2}" destId="{000592EE-2B59-4A1D-9477-F206AE4B5455}" srcOrd="0" destOrd="0" presId="urn:microsoft.com/office/officeart/2005/8/layout/default"/>
    <dgm:cxn modelId="{8A955148-9125-4B29-B7B9-03F1195E61C5}" type="presParOf" srcId="{EE664FD0-23E2-4BAA-B7DD-56FC085894E2}" destId="{74FDFDAA-2393-4BB9-9D50-0A585C36A6E8}" srcOrd="1" destOrd="0" presId="urn:microsoft.com/office/officeart/2005/8/layout/default"/>
    <dgm:cxn modelId="{CD4F4A54-E27C-4EA6-947A-B1314DD20243}" type="presParOf" srcId="{EE664FD0-23E2-4BAA-B7DD-56FC085894E2}" destId="{39A8CEF7-D421-4F70-BCD6-06DF77C74E8D}" srcOrd="2" destOrd="0" presId="urn:microsoft.com/office/officeart/2005/8/layout/default"/>
    <dgm:cxn modelId="{91DEFEA8-633E-4B6D-AFC1-D58C3531C62C}" type="presParOf" srcId="{EE664FD0-23E2-4BAA-B7DD-56FC085894E2}" destId="{07E7A92B-339A-410D-BFB8-159C59304DB4}" srcOrd="3" destOrd="0" presId="urn:microsoft.com/office/officeart/2005/8/layout/default"/>
    <dgm:cxn modelId="{848F78F6-6ACC-48FB-B6B7-D370C5E0FE62}" type="presParOf" srcId="{EE664FD0-23E2-4BAA-B7DD-56FC085894E2}" destId="{F61FAC1A-47FA-46C7-860D-444EBDA44F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F123C-2427-489A-B041-33A7AD4DAADA}">
      <dsp:nvSpPr>
        <dsp:cNvPr id="0" name=""/>
        <dsp:cNvSpPr/>
      </dsp:nvSpPr>
      <dsp:spPr>
        <a:xfrm>
          <a:off x="0" y="843"/>
          <a:ext cx="11582400"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Overview</a:t>
          </a:r>
        </a:p>
      </dsp:txBody>
      <dsp:txXfrm>
        <a:off x="26930" y="27773"/>
        <a:ext cx="11528540" cy="497795"/>
      </dsp:txXfrm>
    </dsp:sp>
    <dsp:sp modelId="{DC8C59A0-26DC-4853-B170-A4E066D4D1A2}">
      <dsp:nvSpPr>
        <dsp:cNvPr id="0" name=""/>
        <dsp:cNvSpPr/>
      </dsp:nvSpPr>
      <dsp:spPr>
        <a:xfrm>
          <a:off x="0" y="552498"/>
          <a:ext cx="1158240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74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Timeline</a:t>
          </a:r>
        </a:p>
        <a:p>
          <a:pPr marL="171450" lvl="1" indent="-171450" algn="l" defTabSz="800100">
            <a:lnSpc>
              <a:spcPct val="90000"/>
            </a:lnSpc>
            <a:spcBef>
              <a:spcPct val="0"/>
            </a:spcBef>
            <a:spcAft>
              <a:spcPct val="20000"/>
            </a:spcAft>
            <a:buChar char="•"/>
          </a:pPr>
          <a:r>
            <a:rPr lang="en-US" sz="1800" kern="1200" dirty="0"/>
            <a:t>Your Budgeting Process</a:t>
          </a:r>
        </a:p>
        <a:p>
          <a:pPr marL="171450" lvl="1" indent="-171450" algn="l" defTabSz="800100">
            <a:lnSpc>
              <a:spcPct val="90000"/>
            </a:lnSpc>
            <a:spcBef>
              <a:spcPct val="0"/>
            </a:spcBef>
            <a:spcAft>
              <a:spcPct val="20000"/>
            </a:spcAft>
            <a:buChar char="•"/>
          </a:pPr>
          <a:r>
            <a:rPr lang="en-US" sz="1800" kern="1200" dirty="0"/>
            <a:t>Contacts</a:t>
          </a:r>
        </a:p>
      </dsp:txBody>
      <dsp:txXfrm>
        <a:off x="0" y="552498"/>
        <a:ext cx="11582400" cy="928395"/>
      </dsp:txXfrm>
    </dsp:sp>
    <dsp:sp modelId="{FFCB0A1C-B443-4BC6-BC34-7ADE150E2B6C}">
      <dsp:nvSpPr>
        <dsp:cNvPr id="0" name=""/>
        <dsp:cNvSpPr/>
      </dsp:nvSpPr>
      <dsp:spPr>
        <a:xfrm>
          <a:off x="0" y="1480893"/>
          <a:ext cx="11582400" cy="551655"/>
        </a:xfrm>
        <a:prstGeom prst="roundRect">
          <a:avLst/>
        </a:prstGeom>
        <a:solidFill>
          <a:schemeClr val="accent2">
            <a:hueOff val="3750067"/>
            <a:satOff val="-27107"/>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Getting Started</a:t>
          </a:r>
        </a:p>
      </dsp:txBody>
      <dsp:txXfrm>
        <a:off x="26930" y="1507823"/>
        <a:ext cx="11528540" cy="497795"/>
      </dsp:txXfrm>
    </dsp:sp>
    <dsp:sp modelId="{9DF22038-835C-482E-BAB5-E0EDC0DFABC8}">
      <dsp:nvSpPr>
        <dsp:cNvPr id="0" name=""/>
        <dsp:cNvSpPr/>
      </dsp:nvSpPr>
      <dsp:spPr>
        <a:xfrm>
          <a:off x="0" y="2032548"/>
          <a:ext cx="11582400" cy="63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74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Logging into Strata</a:t>
          </a:r>
        </a:p>
        <a:p>
          <a:pPr marL="171450" lvl="1" indent="-171450" algn="l" defTabSz="800100">
            <a:lnSpc>
              <a:spcPct val="90000"/>
            </a:lnSpc>
            <a:spcBef>
              <a:spcPct val="0"/>
            </a:spcBef>
            <a:spcAft>
              <a:spcPct val="20000"/>
            </a:spcAft>
            <a:buChar char="•"/>
          </a:pPr>
          <a:r>
            <a:rPr lang="en-US" sz="1800" kern="1200" dirty="0"/>
            <a:t>Navigating in Strata</a:t>
          </a:r>
        </a:p>
      </dsp:txBody>
      <dsp:txXfrm>
        <a:off x="0" y="2032548"/>
        <a:ext cx="11582400" cy="630832"/>
      </dsp:txXfrm>
    </dsp:sp>
    <dsp:sp modelId="{AF3C6B0B-C662-4262-8217-FD85AD4FE4A7}">
      <dsp:nvSpPr>
        <dsp:cNvPr id="0" name=""/>
        <dsp:cNvSpPr/>
      </dsp:nvSpPr>
      <dsp:spPr>
        <a:xfrm>
          <a:off x="0" y="2663381"/>
          <a:ext cx="11582400" cy="551655"/>
        </a:xfrm>
        <a:prstGeom prst="roundRect">
          <a:avLst/>
        </a:prstGeom>
        <a:solidFill>
          <a:schemeClr val="accent2">
            <a:hueOff val="7500133"/>
            <a:satOff val="-54213"/>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Completing Department Budget</a:t>
          </a:r>
        </a:p>
      </dsp:txBody>
      <dsp:txXfrm>
        <a:off x="26930" y="2690311"/>
        <a:ext cx="11528540" cy="497795"/>
      </dsp:txXfrm>
    </dsp:sp>
    <dsp:sp modelId="{310AE944-CB35-41F9-B001-18B2B98267DD}">
      <dsp:nvSpPr>
        <dsp:cNvPr id="0" name=""/>
        <dsp:cNvSpPr/>
      </dsp:nvSpPr>
      <dsp:spPr>
        <a:xfrm>
          <a:off x="0" y="3215036"/>
          <a:ext cx="11582400" cy="63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74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Instructions for completing </a:t>
          </a:r>
          <a:r>
            <a:rPr lang="en-US" sz="1800" u="sng" kern="1200" dirty="0"/>
            <a:t>Revenue</a:t>
          </a:r>
          <a:r>
            <a:rPr lang="en-US" sz="1800" kern="1200" dirty="0"/>
            <a:t> by Department/Fund</a:t>
          </a:r>
        </a:p>
        <a:p>
          <a:pPr marL="171450" lvl="1" indent="-171450" algn="l" defTabSz="800100">
            <a:lnSpc>
              <a:spcPct val="90000"/>
            </a:lnSpc>
            <a:spcBef>
              <a:spcPct val="0"/>
            </a:spcBef>
            <a:spcAft>
              <a:spcPct val="20000"/>
            </a:spcAft>
            <a:buChar char="•"/>
          </a:pPr>
          <a:r>
            <a:rPr lang="en-US" sz="1800" kern="1200" dirty="0"/>
            <a:t>Instructions for completing </a:t>
          </a:r>
          <a:r>
            <a:rPr lang="en-US" sz="1800" u="sng" kern="1200" dirty="0"/>
            <a:t>Expenses</a:t>
          </a:r>
          <a:r>
            <a:rPr lang="en-US" sz="1800" kern="1200" dirty="0"/>
            <a:t> by Department/Fund</a:t>
          </a:r>
        </a:p>
      </dsp:txBody>
      <dsp:txXfrm>
        <a:off x="0" y="3215036"/>
        <a:ext cx="11582400" cy="630832"/>
      </dsp:txXfrm>
    </dsp:sp>
    <dsp:sp modelId="{1ECB79E0-5B0B-46B9-8FE5-1B42594EE9CF}">
      <dsp:nvSpPr>
        <dsp:cNvPr id="0" name=""/>
        <dsp:cNvSpPr/>
      </dsp:nvSpPr>
      <dsp:spPr>
        <a:xfrm>
          <a:off x="0" y="3845868"/>
          <a:ext cx="11582400" cy="551655"/>
        </a:xfrm>
        <a:prstGeom prst="roundRect">
          <a:avLst/>
        </a:prstGeom>
        <a:solidFill>
          <a:schemeClr val="accent2">
            <a:hueOff val="11250200"/>
            <a:satOff val="-8132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Using Additional Budget Tools</a:t>
          </a:r>
        </a:p>
      </dsp:txBody>
      <dsp:txXfrm>
        <a:off x="26930" y="3872798"/>
        <a:ext cx="11528540" cy="497795"/>
      </dsp:txXfrm>
    </dsp:sp>
    <dsp:sp modelId="{E61B46C3-D3A0-4E37-AA7D-78A758E1D116}">
      <dsp:nvSpPr>
        <dsp:cNvPr id="0" name=""/>
        <dsp:cNvSpPr/>
      </dsp:nvSpPr>
      <dsp:spPr>
        <a:xfrm>
          <a:off x="0" y="4397523"/>
          <a:ext cx="11582400" cy="63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74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UNCFP and SOM Income Statement Reports</a:t>
          </a:r>
        </a:p>
        <a:p>
          <a:pPr marL="171450" lvl="1" indent="-171450" algn="l" defTabSz="800100">
            <a:lnSpc>
              <a:spcPct val="90000"/>
            </a:lnSpc>
            <a:spcBef>
              <a:spcPct val="0"/>
            </a:spcBef>
            <a:spcAft>
              <a:spcPct val="20000"/>
            </a:spcAft>
            <a:buChar char="•"/>
          </a:pPr>
          <a:r>
            <a:rPr lang="en-US" sz="1800" kern="1200" dirty="0"/>
            <a:t>Running Other Reports</a:t>
          </a:r>
        </a:p>
      </dsp:txBody>
      <dsp:txXfrm>
        <a:off x="0" y="4397523"/>
        <a:ext cx="11582400" cy="6308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BF48E-3FD0-4BE3-A935-925404FCC99D}">
      <dsp:nvSpPr>
        <dsp:cNvPr id="0" name=""/>
        <dsp:cNvSpPr/>
      </dsp:nvSpPr>
      <dsp:spPr>
        <a:xfrm>
          <a:off x="0" y="26785"/>
          <a:ext cx="11599027"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OB Account Budget Detail Comments</a:t>
          </a:r>
        </a:p>
      </dsp:txBody>
      <dsp:txXfrm>
        <a:off x="28100" y="54885"/>
        <a:ext cx="11542827" cy="519439"/>
      </dsp:txXfrm>
    </dsp:sp>
    <dsp:sp modelId="{B9FAB2E5-5990-4BE6-888B-0A9B2C1CEF5E}">
      <dsp:nvSpPr>
        <dsp:cNvPr id="0" name=""/>
        <dsp:cNvSpPr/>
      </dsp:nvSpPr>
      <dsp:spPr>
        <a:xfrm>
          <a:off x="0" y="602425"/>
          <a:ext cx="11599027"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26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solidFill>
                <a:schemeClr val="tx1"/>
              </a:solidFill>
            </a:rPr>
            <a:t>To view the comments entered in “Other Revenue” and “Non-Staffing Expense” tabs vs. going through each individually </a:t>
          </a:r>
        </a:p>
      </dsp:txBody>
      <dsp:txXfrm>
        <a:off x="0" y="602425"/>
        <a:ext cx="11599027" cy="596160"/>
      </dsp:txXfrm>
    </dsp:sp>
    <dsp:sp modelId="{6DC7920F-14ED-4263-A274-3E11CCA41B5C}">
      <dsp:nvSpPr>
        <dsp:cNvPr id="0" name=""/>
        <dsp:cNvSpPr/>
      </dsp:nvSpPr>
      <dsp:spPr>
        <a:xfrm>
          <a:off x="0" y="1198585"/>
          <a:ext cx="11599027" cy="575639"/>
        </a:xfrm>
        <a:prstGeom prst="roundRect">
          <a:avLst/>
        </a:prstGeom>
        <a:solidFill>
          <a:schemeClr val="accent5">
            <a:hueOff val="-5201293"/>
            <a:satOff val="-48313"/>
            <a:lumOff val="15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UNCFP </a:t>
          </a:r>
          <a:r>
            <a:rPr lang="en-US" sz="2400" kern="1200" dirty="0" err="1"/>
            <a:t>wRVU</a:t>
          </a:r>
          <a:r>
            <a:rPr lang="en-US" sz="2400" kern="1200" dirty="0"/>
            <a:t> ASA Report Funds Flow (OB)</a:t>
          </a:r>
        </a:p>
      </dsp:txBody>
      <dsp:txXfrm>
        <a:off x="28100" y="1226685"/>
        <a:ext cx="11542827" cy="519439"/>
      </dsp:txXfrm>
    </dsp:sp>
    <dsp:sp modelId="{544847E5-B287-4465-BF84-97FA3774C922}">
      <dsp:nvSpPr>
        <dsp:cNvPr id="0" name=""/>
        <dsp:cNvSpPr/>
      </dsp:nvSpPr>
      <dsp:spPr>
        <a:xfrm>
          <a:off x="0" y="1774225"/>
          <a:ext cx="11599027"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26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solidFill>
                <a:schemeClr val="tx1"/>
              </a:solidFill>
            </a:rPr>
            <a:t>Used to see </a:t>
          </a:r>
          <a:r>
            <a:rPr lang="en-US" sz="1900" kern="1200" dirty="0" err="1">
              <a:solidFill>
                <a:schemeClr val="tx1"/>
              </a:solidFill>
            </a:rPr>
            <a:t>wRVU</a:t>
          </a:r>
          <a:r>
            <a:rPr lang="en-US" sz="1900" kern="1200" dirty="0">
              <a:solidFill>
                <a:schemeClr val="tx1"/>
              </a:solidFill>
            </a:rPr>
            <a:t> and ASA Units by Provider vs. going through each individually </a:t>
          </a:r>
        </a:p>
      </dsp:txBody>
      <dsp:txXfrm>
        <a:off x="0" y="1774225"/>
        <a:ext cx="11599027" cy="397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BF48E-3FD0-4BE3-A935-925404FCC99D}">
      <dsp:nvSpPr>
        <dsp:cNvPr id="0" name=""/>
        <dsp:cNvSpPr/>
      </dsp:nvSpPr>
      <dsp:spPr>
        <a:xfrm>
          <a:off x="0" y="26357"/>
          <a:ext cx="11599027" cy="6955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SOM Budget Report (Tableau)</a:t>
          </a:r>
        </a:p>
      </dsp:txBody>
      <dsp:txXfrm>
        <a:off x="33955" y="60312"/>
        <a:ext cx="11531117" cy="627655"/>
      </dsp:txXfrm>
    </dsp:sp>
    <dsp:sp modelId="{B9FAB2E5-5990-4BE6-888B-0A9B2C1CEF5E}">
      <dsp:nvSpPr>
        <dsp:cNvPr id="0" name=""/>
        <dsp:cNvSpPr/>
      </dsp:nvSpPr>
      <dsp:spPr>
        <a:xfrm>
          <a:off x="0" y="721922"/>
          <a:ext cx="11599027" cy="11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26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solidFill>
                <a:schemeClr val="tx1"/>
              </a:solidFill>
            </a:rPr>
            <a:t>Use this report to review non-UNCFP funds, and to tie your actuals in each Strata entity to a source and/or fund type</a:t>
          </a:r>
        </a:p>
        <a:p>
          <a:pPr marL="228600" lvl="1" indent="-228600" algn="l" defTabSz="1022350">
            <a:lnSpc>
              <a:spcPct val="90000"/>
            </a:lnSpc>
            <a:spcBef>
              <a:spcPct val="0"/>
            </a:spcBef>
            <a:spcAft>
              <a:spcPct val="20000"/>
            </a:spcAft>
            <a:buChar char="•"/>
          </a:pPr>
          <a:r>
            <a:rPr lang="en-US" sz="2300" kern="1200" dirty="0">
              <a:solidFill>
                <a:schemeClr val="tx1"/>
              </a:solidFill>
            </a:rPr>
            <a:t>Pivot table template created to utilize when running this report</a:t>
          </a:r>
          <a:endParaRPr lang="en-US" sz="2300" kern="1200" dirty="0">
            <a:solidFill>
              <a:srgbClr val="FF0000"/>
            </a:solidFill>
          </a:endParaRPr>
        </a:p>
      </dsp:txBody>
      <dsp:txXfrm>
        <a:off x="0" y="721922"/>
        <a:ext cx="11599027" cy="1140569"/>
      </dsp:txXfrm>
    </dsp:sp>
    <dsp:sp modelId="{081B5B0B-581B-41EE-92CC-8EC7E778F636}">
      <dsp:nvSpPr>
        <dsp:cNvPr id="0" name=""/>
        <dsp:cNvSpPr/>
      </dsp:nvSpPr>
      <dsp:spPr>
        <a:xfrm>
          <a:off x="0" y="1862492"/>
          <a:ext cx="11599027" cy="695565"/>
        </a:xfrm>
        <a:prstGeom prst="roundRect">
          <a:avLst/>
        </a:prstGeom>
        <a:solidFill>
          <a:schemeClr val="accent5">
            <a:hueOff val="-2600647"/>
            <a:satOff val="-24156"/>
            <a:lumOff val="7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FRB Funding Report</a:t>
          </a:r>
        </a:p>
      </dsp:txBody>
      <dsp:txXfrm>
        <a:off x="33955" y="1896447"/>
        <a:ext cx="11531117" cy="627655"/>
      </dsp:txXfrm>
    </dsp:sp>
    <dsp:sp modelId="{F950D89F-9794-4B63-ACAF-1C6242DB7CED}">
      <dsp:nvSpPr>
        <dsp:cNvPr id="0" name=""/>
        <dsp:cNvSpPr/>
      </dsp:nvSpPr>
      <dsp:spPr>
        <a:xfrm>
          <a:off x="0" y="2558057"/>
          <a:ext cx="11599027" cy="79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26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solidFill>
                <a:schemeClr val="tx1"/>
              </a:solidFill>
            </a:rPr>
            <a:t>Use this report to tie out what you’ve input in FRB to what’s loaded in Strata</a:t>
          </a:r>
          <a:endParaRPr lang="en-US" sz="2300" kern="1200" dirty="0">
            <a:solidFill>
              <a:srgbClr val="FF0000"/>
            </a:solidFill>
          </a:endParaRPr>
        </a:p>
        <a:p>
          <a:pPr marL="228600" lvl="1" indent="-228600" algn="l" defTabSz="1022350">
            <a:lnSpc>
              <a:spcPct val="90000"/>
            </a:lnSpc>
            <a:spcBef>
              <a:spcPct val="0"/>
            </a:spcBef>
            <a:spcAft>
              <a:spcPct val="20000"/>
            </a:spcAft>
            <a:buChar char="•"/>
          </a:pPr>
          <a:r>
            <a:rPr lang="en-US" sz="2300" kern="1200" dirty="0">
              <a:solidFill>
                <a:schemeClr val="tx1"/>
              </a:solidFill>
            </a:rPr>
            <a:t>Pivot table template created to utilize when running this report</a:t>
          </a:r>
          <a:endParaRPr lang="en-US" sz="2300" kern="1200" dirty="0">
            <a:solidFill>
              <a:srgbClr val="FF0000"/>
            </a:solidFill>
          </a:endParaRPr>
        </a:p>
      </dsp:txBody>
      <dsp:txXfrm>
        <a:off x="0" y="2558057"/>
        <a:ext cx="11599027" cy="795397"/>
      </dsp:txXfrm>
    </dsp:sp>
    <dsp:sp modelId="{92765A38-6094-4DB6-910D-B925FF0B8FB9}">
      <dsp:nvSpPr>
        <dsp:cNvPr id="0" name=""/>
        <dsp:cNvSpPr/>
      </dsp:nvSpPr>
      <dsp:spPr>
        <a:xfrm>
          <a:off x="0" y="3353454"/>
          <a:ext cx="11599027" cy="695565"/>
        </a:xfrm>
        <a:prstGeom prst="roundRect">
          <a:avLst/>
        </a:prstGeom>
        <a:solidFill>
          <a:schemeClr val="accent5">
            <a:hueOff val="-5201293"/>
            <a:satOff val="-48313"/>
            <a:lumOff val="15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SOM Funding Report (Tableau)</a:t>
          </a:r>
        </a:p>
      </dsp:txBody>
      <dsp:txXfrm>
        <a:off x="33955" y="3387409"/>
        <a:ext cx="11531117" cy="627655"/>
      </dsp:txXfrm>
    </dsp:sp>
    <dsp:sp modelId="{859315C6-DAF7-4304-B969-F7E3EA91E587}">
      <dsp:nvSpPr>
        <dsp:cNvPr id="0" name=""/>
        <dsp:cNvSpPr/>
      </dsp:nvSpPr>
      <dsp:spPr>
        <a:xfrm>
          <a:off x="0" y="4049019"/>
          <a:ext cx="11599027"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26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solidFill>
                <a:schemeClr val="tx1"/>
              </a:solidFill>
            </a:rPr>
            <a:t>Use this report to review actuals on how a person was funded and to project out how they will be funded</a:t>
          </a:r>
        </a:p>
      </dsp:txBody>
      <dsp:txXfrm>
        <a:off x="0" y="4049019"/>
        <a:ext cx="11599027" cy="720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AB62B-C979-4BEF-9D0D-517DAFB543F2}">
      <dsp:nvSpPr>
        <dsp:cNvPr id="0" name=""/>
        <dsp:cNvSpPr/>
      </dsp:nvSpPr>
      <dsp:spPr>
        <a:xfrm>
          <a:off x="2977" y="1235952"/>
          <a:ext cx="1263293" cy="432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Dec 8 – Jan 13</a:t>
          </a:r>
        </a:p>
      </dsp:txBody>
      <dsp:txXfrm>
        <a:off x="2977" y="1235952"/>
        <a:ext cx="1263293" cy="288000"/>
      </dsp:txXfrm>
    </dsp:sp>
    <dsp:sp modelId="{74110B90-8AF5-4F7B-ADAE-2E0418788A06}">
      <dsp:nvSpPr>
        <dsp:cNvPr id="0" name=""/>
        <dsp:cNvSpPr/>
      </dsp:nvSpPr>
      <dsp:spPr>
        <a:xfrm>
          <a:off x="261724" y="1523952"/>
          <a:ext cx="1263293" cy="1377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Departments to complete Faculty Roster Budgets (FRB)</a:t>
          </a:r>
        </a:p>
        <a:p>
          <a:pPr marL="57150" lvl="1" indent="-57150" algn="l" defTabSz="444500">
            <a:lnSpc>
              <a:spcPct val="90000"/>
            </a:lnSpc>
            <a:spcBef>
              <a:spcPct val="0"/>
            </a:spcBef>
            <a:spcAft>
              <a:spcPct val="15000"/>
            </a:spcAft>
            <a:buChar char="•"/>
          </a:pPr>
          <a:r>
            <a:rPr lang="en-US" sz="1000" b="1" kern="1200" dirty="0"/>
            <a:t>DUE BY 5 pm ON WED,  JAN 13</a:t>
          </a:r>
        </a:p>
      </dsp:txBody>
      <dsp:txXfrm>
        <a:off x="298725" y="1560953"/>
        <a:ext cx="1189291" cy="1302998"/>
      </dsp:txXfrm>
    </dsp:sp>
    <dsp:sp modelId="{CC2AED8A-35D3-44FA-9EA5-1C73CE8E33C6}">
      <dsp:nvSpPr>
        <dsp:cNvPr id="0" name=""/>
        <dsp:cNvSpPr/>
      </dsp:nvSpPr>
      <dsp:spPr>
        <a:xfrm>
          <a:off x="1457781" y="1222690"/>
          <a:ext cx="406002" cy="31452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457781" y="1285595"/>
        <a:ext cx="311645" cy="188713"/>
      </dsp:txXfrm>
    </dsp:sp>
    <dsp:sp modelId="{661AA637-15CD-4D41-951F-32F8BFD0258E}">
      <dsp:nvSpPr>
        <dsp:cNvPr id="0" name=""/>
        <dsp:cNvSpPr/>
      </dsp:nvSpPr>
      <dsp:spPr>
        <a:xfrm>
          <a:off x="2032314" y="1235952"/>
          <a:ext cx="1263293" cy="4320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Jan 14</a:t>
          </a:r>
        </a:p>
      </dsp:txBody>
      <dsp:txXfrm>
        <a:off x="2032314" y="1235952"/>
        <a:ext cx="1263293" cy="288000"/>
      </dsp:txXfrm>
    </dsp:sp>
    <dsp:sp modelId="{23DB6AAD-653B-4B4D-995D-D0980A39B79C}">
      <dsp:nvSpPr>
        <dsp:cNvPr id="0" name=""/>
        <dsp:cNvSpPr/>
      </dsp:nvSpPr>
      <dsp:spPr>
        <a:xfrm>
          <a:off x="2291061" y="1523952"/>
          <a:ext cx="1263293" cy="13770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Strata training via Zoom recording for SOM Clinical Departments</a:t>
          </a:r>
        </a:p>
      </dsp:txBody>
      <dsp:txXfrm>
        <a:off x="2328062" y="1560953"/>
        <a:ext cx="1189291" cy="1302998"/>
      </dsp:txXfrm>
    </dsp:sp>
    <dsp:sp modelId="{83D37421-689A-4D44-A044-2E7F22579091}">
      <dsp:nvSpPr>
        <dsp:cNvPr id="0" name=""/>
        <dsp:cNvSpPr/>
      </dsp:nvSpPr>
      <dsp:spPr>
        <a:xfrm>
          <a:off x="3487118" y="1222690"/>
          <a:ext cx="406002" cy="31452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487118" y="1285595"/>
        <a:ext cx="311645" cy="188713"/>
      </dsp:txXfrm>
    </dsp:sp>
    <dsp:sp modelId="{A9237FB5-7879-42D6-B895-138D038DB697}">
      <dsp:nvSpPr>
        <dsp:cNvPr id="0" name=""/>
        <dsp:cNvSpPr/>
      </dsp:nvSpPr>
      <dsp:spPr>
        <a:xfrm>
          <a:off x="4061651" y="1235952"/>
          <a:ext cx="1263293" cy="4320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Jan 19</a:t>
          </a:r>
        </a:p>
      </dsp:txBody>
      <dsp:txXfrm>
        <a:off x="4061651" y="1235952"/>
        <a:ext cx="1263293" cy="288000"/>
      </dsp:txXfrm>
    </dsp:sp>
    <dsp:sp modelId="{5ED1201D-8624-45E8-A0DF-E965E8771AF8}">
      <dsp:nvSpPr>
        <dsp:cNvPr id="0" name=""/>
        <dsp:cNvSpPr/>
      </dsp:nvSpPr>
      <dsp:spPr>
        <a:xfrm>
          <a:off x="4320398" y="1523952"/>
          <a:ext cx="1263293" cy="1377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Strata go-live date for SOM Clinical Departments</a:t>
          </a:r>
        </a:p>
        <a:p>
          <a:pPr marL="57150" lvl="1" indent="-57150" algn="l" defTabSz="444500">
            <a:lnSpc>
              <a:spcPct val="90000"/>
            </a:lnSpc>
            <a:spcBef>
              <a:spcPct val="0"/>
            </a:spcBef>
            <a:spcAft>
              <a:spcPct val="15000"/>
            </a:spcAft>
            <a:buChar char="•"/>
          </a:pPr>
          <a:r>
            <a:rPr lang="en-US" sz="1000" kern="1200" dirty="0"/>
            <a:t>Exact time to be communicated on the 19</a:t>
          </a:r>
          <a:r>
            <a:rPr lang="en-US" sz="1000" kern="1200" baseline="30000" dirty="0"/>
            <a:t>th</a:t>
          </a:r>
          <a:r>
            <a:rPr lang="en-US" sz="1000" kern="1200" dirty="0"/>
            <a:t> </a:t>
          </a:r>
        </a:p>
      </dsp:txBody>
      <dsp:txXfrm>
        <a:off x="4357399" y="1560953"/>
        <a:ext cx="1189291" cy="1302998"/>
      </dsp:txXfrm>
    </dsp:sp>
    <dsp:sp modelId="{28CDF349-834F-495F-8C13-1E9E22BC18BB}">
      <dsp:nvSpPr>
        <dsp:cNvPr id="0" name=""/>
        <dsp:cNvSpPr/>
      </dsp:nvSpPr>
      <dsp:spPr>
        <a:xfrm>
          <a:off x="5516455" y="1222690"/>
          <a:ext cx="406002" cy="31452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516455" y="1285595"/>
        <a:ext cx="311645" cy="188713"/>
      </dsp:txXfrm>
    </dsp:sp>
    <dsp:sp modelId="{C672A981-33C9-4EFC-9559-7EEB360132F4}">
      <dsp:nvSpPr>
        <dsp:cNvPr id="0" name=""/>
        <dsp:cNvSpPr/>
      </dsp:nvSpPr>
      <dsp:spPr>
        <a:xfrm>
          <a:off x="6090988" y="1235952"/>
          <a:ext cx="1263293" cy="432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Feb 26</a:t>
          </a:r>
        </a:p>
      </dsp:txBody>
      <dsp:txXfrm>
        <a:off x="6090988" y="1235952"/>
        <a:ext cx="1263293" cy="288000"/>
      </dsp:txXfrm>
    </dsp:sp>
    <dsp:sp modelId="{097B7A33-7FA2-4A06-BE9E-21C5154D4121}">
      <dsp:nvSpPr>
        <dsp:cNvPr id="0" name=""/>
        <dsp:cNvSpPr/>
      </dsp:nvSpPr>
      <dsp:spPr>
        <a:xfrm>
          <a:off x="6349735" y="1523952"/>
          <a:ext cx="1263293" cy="1377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t>ALL</a:t>
          </a:r>
          <a:r>
            <a:rPr lang="en-US" sz="1000" kern="1200" dirty="0"/>
            <a:t> funds budgets due</a:t>
          </a:r>
        </a:p>
      </dsp:txBody>
      <dsp:txXfrm>
        <a:off x="6386736" y="1560953"/>
        <a:ext cx="1189291" cy="1302998"/>
      </dsp:txXfrm>
    </dsp:sp>
    <dsp:sp modelId="{065D5229-7AAE-44A4-A260-0678D2BAAD70}">
      <dsp:nvSpPr>
        <dsp:cNvPr id="0" name=""/>
        <dsp:cNvSpPr/>
      </dsp:nvSpPr>
      <dsp:spPr>
        <a:xfrm>
          <a:off x="7545792" y="1222690"/>
          <a:ext cx="406002" cy="31452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545792" y="1285595"/>
        <a:ext cx="311645" cy="188713"/>
      </dsp:txXfrm>
    </dsp:sp>
    <dsp:sp modelId="{292EEF7D-98EB-4FE2-8050-6014BB7B6E05}">
      <dsp:nvSpPr>
        <dsp:cNvPr id="0" name=""/>
        <dsp:cNvSpPr/>
      </dsp:nvSpPr>
      <dsp:spPr>
        <a:xfrm>
          <a:off x="8120325" y="1235952"/>
          <a:ext cx="1263293" cy="4320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Mar 5-10</a:t>
          </a:r>
        </a:p>
      </dsp:txBody>
      <dsp:txXfrm>
        <a:off x="8120325" y="1235952"/>
        <a:ext cx="1263293" cy="288000"/>
      </dsp:txXfrm>
    </dsp:sp>
    <dsp:sp modelId="{E2C7E084-AB8F-4B76-8EFB-EABF0EF5E30B}">
      <dsp:nvSpPr>
        <dsp:cNvPr id="0" name=""/>
        <dsp:cNvSpPr/>
      </dsp:nvSpPr>
      <dsp:spPr>
        <a:xfrm>
          <a:off x="8379072" y="1523952"/>
          <a:ext cx="1263293" cy="137700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Budget pre-meetings with departmental finance</a:t>
          </a:r>
        </a:p>
      </dsp:txBody>
      <dsp:txXfrm>
        <a:off x="8416073" y="1560953"/>
        <a:ext cx="1189291" cy="1302998"/>
      </dsp:txXfrm>
    </dsp:sp>
    <dsp:sp modelId="{A7CF2EFC-2E0C-4C9E-B8F7-5803E60C3BD3}">
      <dsp:nvSpPr>
        <dsp:cNvPr id="0" name=""/>
        <dsp:cNvSpPr/>
      </dsp:nvSpPr>
      <dsp:spPr>
        <a:xfrm>
          <a:off x="9575129" y="1222690"/>
          <a:ext cx="406002" cy="31452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575129" y="1285595"/>
        <a:ext cx="311645" cy="188713"/>
      </dsp:txXfrm>
    </dsp:sp>
    <dsp:sp modelId="{21D20550-FCB8-41B4-8A77-D7B711778849}">
      <dsp:nvSpPr>
        <dsp:cNvPr id="0" name=""/>
        <dsp:cNvSpPr/>
      </dsp:nvSpPr>
      <dsp:spPr>
        <a:xfrm>
          <a:off x="10149662" y="1235952"/>
          <a:ext cx="1263293" cy="432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Mar 29- Apr 7</a:t>
          </a:r>
        </a:p>
      </dsp:txBody>
      <dsp:txXfrm>
        <a:off x="10149662" y="1235952"/>
        <a:ext cx="1263293" cy="288000"/>
      </dsp:txXfrm>
    </dsp:sp>
    <dsp:sp modelId="{9338F137-7564-43C6-B6B7-1AAD56F0267B}">
      <dsp:nvSpPr>
        <dsp:cNvPr id="0" name=""/>
        <dsp:cNvSpPr/>
      </dsp:nvSpPr>
      <dsp:spPr>
        <a:xfrm>
          <a:off x="10408409" y="1523952"/>
          <a:ext cx="1263293" cy="1377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t>FINAL</a:t>
          </a:r>
          <a:r>
            <a:rPr lang="en-US" sz="1000" kern="1200" dirty="0"/>
            <a:t> budget hearings with leadership</a:t>
          </a:r>
        </a:p>
      </dsp:txBody>
      <dsp:txXfrm>
        <a:off x="10445410" y="1560953"/>
        <a:ext cx="1189291" cy="1302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DEE36-337B-4CCE-B7E1-420DA57B627C}">
      <dsp:nvSpPr>
        <dsp:cNvPr id="0" name=""/>
        <dsp:cNvSpPr/>
      </dsp:nvSpPr>
      <dsp:spPr>
        <a:xfrm>
          <a:off x="0" y="33750"/>
          <a:ext cx="4253053" cy="15830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Each workbook will be limited to 50 Providers and listed alphabetically</a:t>
          </a:r>
        </a:p>
      </dsp:txBody>
      <dsp:txXfrm>
        <a:off x="77276" y="111026"/>
        <a:ext cx="4098501" cy="1428458"/>
      </dsp:txXfrm>
    </dsp:sp>
    <dsp:sp modelId="{1599902F-F5F3-47D7-9C1C-DA5E4BBF6300}">
      <dsp:nvSpPr>
        <dsp:cNvPr id="0" name=""/>
        <dsp:cNvSpPr/>
      </dsp:nvSpPr>
      <dsp:spPr>
        <a:xfrm>
          <a:off x="0" y="1680120"/>
          <a:ext cx="4253053" cy="1583010"/>
        </a:xfrm>
        <a:prstGeom prst="roundRect">
          <a:avLst/>
        </a:prstGeom>
        <a:solidFill>
          <a:schemeClr val="accent5">
            <a:hueOff val="-5201293"/>
            <a:satOff val="-48313"/>
            <a:lumOff val="15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New Provider “Dummy" PIDs will always exist in the “A” workbook if there is an “A” workbook available</a:t>
          </a:r>
        </a:p>
      </dsp:txBody>
      <dsp:txXfrm>
        <a:off x="77276" y="1757396"/>
        <a:ext cx="4098501" cy="1428458"/>
      </dsp:txXfrm>
    </dsp:sp>
    <dsp:sp modelId="{10566A1C-0A8D-427F-84A3-5A55634625FF}">
      <dsp:nvSpPr>
        <dsp:cNvPr id="0" name=""/>
        <dsp:cNvSpPr/>
      </dsp:nvSpPr>
      <dsp:spPr>
        <a:xfrm>
          <a:off x="0" y="3263130"/>
          <a:ext cx="4253053" cy="159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3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FY22 New Provider ID’s will start with “22”</a:t>
          </a:r>
        </a:p>
        <a:p>
          <a:pPr marL="171450" lvl="1" indent="-171450" algn="l" defTabSz="755650">
            <a:lnSpc>
              <a:spcPct val="90000"/>
            </a:lnSpc>
            <a:spcBef>
              <a:spcPct val="0"/>
            </a:spcBef>
            <a:spcAft>
              <a:spcPct val="20000"/>
            </a:spcAft>
            <a:buChar char="•"/>
          </a:pPr>
          <a:r>
            <a:rPr lang="en-US" sz="1700" kern="1200" dirty="0"/>
            <a:t>FY21 New Provider ID’s begin with “21” and </a:t>
          </a:r>
          <a:r>
            <a:rPr lang="en-US" sz="1700" b="1" kern="1200" dirty="0"/>
            <a:t>SHOULD NOT BE USED</a:t>
          </a:r>
        </a:p>
        <a:p>
          <a:pPr marL="171450" lvl="1" indent="-171450" algn="l" defTabSz="755650">
            <a:lnSpc>
              <a:spcPct val="90000"/>
            </a:lnSpc>
            <a:spcBef>
              <a:spcPct val="0"/>
            </a:spcBef>
            <a:spcAft>
              <a:spcPct val="20000"/>
            </a:spcAft>
            <a:buChar char="•"/>
          </a:pPr>
          <a:r>
            <a:rPr lang="en-US" sz="1700" b="1" kern="1200" dirty="0"/>
            <a:t>If there is a New Provider that begins with “99” – DO NOT USE.</a:t>
          </a:r>
        </a:p>
      </dsp:txBody>
      <dsp:txXfrm>
        <a:off x="0" y="3263130"/>
        <a:ext cx="4253053" cy="1593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9607B-76BA-4DCF-917B-E2E4D40CDFC4}">
      <dsp:nvSpPr>
        <dsp:cNvPr id="0" name=""/>
        <dsp:cNvSpPr/>
      </dsp:nvSpPr>
      <dsp:spPr>
        <a:xfrm>
          <a:off x="0" y="243366"/>
          <a:ext cx="11210175" cy="1713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0034" tIns="333248" rIns="870034"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Staffing</a:t>
          </a:r>
          <a:r>
            <a:rPr lang="en-US" sz="1600" kern="1200" dirty="0"/>
            <a:t>: Annualized</a:t>
          </a:r>
        </a:p>
        <a:p>
          <a:pPr marL="342900" lvl="2" indent="-171450" algn="l" defTabSz="711200">
            <a:lnSpc>
              <a:spcPct val="90000"/>
            </a:lnSpc>
            <a:spcBef>
              <a:spcPct val="0"/>
            </a:spcBef>
            <a:spcAft>
              <a:spcPct val="15000"/>
            </a:spcAft>
            <a:buChar char="•"/>
          </a:pPr>
          <a:r>
            <a:rPr lang="en-US" sz="1600" kern="1200" dirty="0">
              <a:solidFill>
                <a:schemeClr val="tx1"/>
              </a:solidFill>
            </a:rPr>
            <a:t>Increase Assumptions:</a:t>
          </a:r>
          <a:br>
            <a:rPr lang="en-US" sz="1600" kern="1200" dirty="0">
              <a:solidFill>
                <a:schemeClr val="tx1"/>
              </a:solidFill>
            </a:rPr>
          </a:br>
          <a:r>
            <a:rPr lang="en-US" sz="1600" kern="1200" dirty="0">
              <a:solidFill>
                <a:schemeClr val="tx1"/>
              </a:solidFill>
            </a:rPr>
            <a:t>- 2% for HCS employees (beginning January 2022)</a:t>
          </a:r>
        </a:p>
        <a:p>
          <a:pPr marL="171450" lvl="1" indent="-171450" algn="l" defTabSz="711200">
            <a:lnSpc>
              <a:spcPct val="90000"/>
            </a:lnSpc>
            <a:spcBef>
              <a:spcPct val="0"/>
            </a:spcBef>
            <a:spcAft>
              <a:spcPct val="15000"/>
            </a:spcAft>
            <a:buChar char="•"/>
          </a:pPr>
          <a:r>
            <a:rPr lang="en-US" sz="1600" b="1" kern="1200" dirty="0"/>
            <a:t>Benefits</a:t>
          </a:r>
          <a:r>
            <a:rPr lang="en-US" sz="1600" kern="1200" dirty="0"/>
            <a:t>: </a:t>
          </a:r>
          <a:r>
            <a:rPr lang="en-US" sz="1600" kern="1200" dirty="0">
              <a:solidFill>
                <a:schemeClr val="tx1"/>
              </a:solidFill>
            </a:rPr>
            <a:t>Practice Plan benefit spread (based on historicals)</a:t>
          </a:r>
          <a:endParaRPr lang="en-US" sz="1600" b="1" kern="1200" dirty="0">
            <a:solidFill>
              <a:schemeClr val="tx1"/>
            </a:solidFill>
          </a:endParaRPr>
        </a:p>
        <a:p>
          <a:pPr marL="171450" lvl="1" indent="-171450" algn="l" defTabSz="711200">
            <a:lnSpc>
              <a:spcPct val="90000"/>
            </a:lnSpc>
            <a:spcBef>
              <a:spcPct val="0"/>
            </a:spcBef>
            <a:spcAft>
              <a:spcPct val="15000"/>
            </a:spcAft>
            <a:buChar char="•"/>
          </a:pPr>
          <a:r>
            <a:rPr lang="en-US" sz="1600" b="1" kern="1200" dirty="0"/>
            <a:t>Non-Staffing</a:t>
          </a:r>
          <a:r>
            <a:rPr lang="en-US" sz="1600" kern="1200" dirty="0"/>
            <a:t>: Even</a:t>
          </a:r>
        </a:p>
      </dsp:txBody>
      <dsp:txXfrm>
        <a:off x="0" y="243366"/>
        <a:ext cx="11210175" cy="1713600"/>
      </dsp:txXfrm>
    </dsp:sp>
    <dsp:sp modelId="{D602D1AA-066F-407D-A2BE-1A20EF1601B2}">
      <dsp:nvSpPr>
        <dsp:cNvPr id="0" name=""/>
        <dsp:cNvSpPr/>
      </dsp:nvSpPr>
      <dsp:spPr>
        <a:xfrm>
          <a:off x="560508" y="7206"/>
          <a:ext cx="7847123"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603" tIns="0" rIns="296603" bIns="0" numCol="1" spcCol="1270" anchor="ctr" anchorCtr="0">
          <a:noAutofit/>
        </a:bodyPr>
        <a:lstStyle/>
        <a:p>
          <a:pPr marL="0" lvl="0" indent="0" algn="l" defTabSz="711200">
            <a:lnSpc>
              <a:spcPct val="90000"/>
            </a:lnSpc>
            <a:spcBef>
              <a:spcPct val="0"/>
            </a:spcBef>
            <a:spcAft>
              <a:spcPct val="35000"/>
            </a:spcAft>
            <a:buNone/>
          </a:pPr>
          <a:r>
            <a:rPr lang="en-US" sz="1600" kern="1200" dirty="0"/>
            <a:t>Universal</a:t>
          </a:r>
        </a:p>
      </dsp:txBody>
      <dsp:txXfrm>
        <a:off x="583565" y="30263"/>
        <a:ext cx="7801009" cy="426206"/>
      </dsp:txXfrm>
    </dsp:sp>
    <dsp:sp modelId="{36B6F0F7-4A01-43C6-8876-D51BA0318D2C}">
      <dsp:nvSpPr>
        <dsp:cNvPr id="0" name=""/>
        <dsp:cNvSpPr/>
      </dsp:nvSpPr>
      <dsp:spPr>
        <a:xfrm>
          <a:off x="0" y="2279527"/>
          <a:ext cx="11210175" cy="1461600"/>
        </a:xfrm>
        <a:prstGeom prst="rect">
          <a:avLst/>
        </a:prstGeom>
        <a:solidFill>
          <a:schemeClr val="lt1">
            <a:alpha val="90000"/>
            <a:hueOff val="0"/>
            <a:satOff val="0"/>
            <a:lumOff val="0"/>
            <a:alphaOff val="0"/>
          </a:schemeClr>
        </a:solidFill>
        <a:ln w="12700" cap="flat" cmpd="sng" algn="ctr">
          <a:solidFill>
            <a:schemeClr val="accent5">
              <a:hueOff val="-2600647"/>
              <a:satOff val="-24156"/>
              <a:lumOff val="79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0034" tIns="333248" rIns="870034"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Provider Volume</a:t>
          </a:r>
        </a:p>
        <a:p>
          <a:pPr marL="342900" lvl="2" indent="-171450" algn="l" defTabSz="711200">
            <a:lnSpc>
              <a:spcPct val="90000"/>
            </a:lnSpc>
            <a:spcBef>
              <a:spcPct val="0"/>
            </a:spcBef>
            <a:spcAft>
              <a:spcPct val="15000"/>
            </a:spcAft>
            <a:buChar char="•"/>
          </a:pPr>
          <a:r>
            <a:rPr lang="en-US" sz="1600" kern="1200" dirty="0"/>
            <a:t>FY21 Projection: Annualized</a:t>
          </a:r>
        </a:p>
        <a:p>
          <a:pPr marL="342900" lvl="2" indent="-171450" algn="l" defTabSz="711200">
            <a:lnSpc>
              <a:spcPct val="90000"/>
            </a:lnSpc>
            <a:spcBef>
              <a:spcPct val="0"/>
            </a:spcBef>
            <a:spcAft>
              <a:spcPct val="15000"/>
            </a:spcAft>
            <a:buChar char="•"/>
          </a:pPr>
          <a:r>
            <a:rPr lang="en-US" sz="1600" kern="1200" dirty="0"/>
            <a:t>FY22 Budget: Based on FY19 Practice Plan charge spread</a:t>
          </a:r>
        </a:p>
        <a:p>
          <a:pPr marL="171450" lvl="1" indent="-171450" algn="l" defTabSz="711200">
            <a:lnSpc>
              <a:spcPct val="90000"/>
            </a:lnSpc>
            <a:spcBef>
              <a:spcPct val="0"/>
            </a:spcBef>
            <a:spcAft>
              <a:spcPct val="15000"/>
            </a:spcAft>
            <a:buChar char="•"/>
          </a:pPr>
          <a:r>
            <a:rPr lang="en-US" sz="1600" b="1" kern="1200" dirty="0"/>
            <a:t>Other</a:t>
          </a:r>
          <a:r>
            <a:rPr lang="en-US" sz="1600" kern="1200" dirty="0"/>
            <a:t> </a:t>
          </a:r>
          <a:r>
            <a:rPr lang="en-US" sz="1600" b="1" kern="1200" dirty="0"/>
            <a:t>Revenue</a:t>
          </a:r>
          <a:r>
            <a:rPr lang="en-US" sz="1600" kern="1200" dirty="0"/>
            <a:t>: Even</a:t>
          </a:r>
        </a:p>
      </dsp:txBody>
      <dsp:txXfrm>
        <a:off x="0" y="2279527"/>
        <a:ext cx="11210175" cy="1461600"/>
      </dsp:txXfrm>
    </dsp:sp>
    <dsp:sp modelId="{BA4F0363-273E-4B58-AF0E-57FB844F1672}">
      <dsp:nvSpPr>
        <dsp:cNvPr id="0" name=""/>
        <dsp:cNvSpPr/>
      </dsp:nvSpPr>
      <dsp:spPr>
        <a:xfrm>
          <a:off x="560508" y="2043366"/>
          <a:ext cx="7847123" cy="472320"/>
        </a:xfrm>
        <a:prstGeom prst="roundRect">
          <a:avLst/>
        </a:prstGeom>
        <a:solidFill>
          <a:schemeClr val="accent5">
            <a:hueOff val="-2600647"/>
            <a:satOff val="-24156"/>
            <a:lumOff val="7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603" tIns="0" rIns="296603" bIns="0" numCol="1" spcCol="1270" anchor="ctr" anchorCtr="0">
          <a:noAutofit/>
        </a:bodyPr>
        <a:lstStyle/>
        <a:p>
          <a:pPr marL="0" lvl="0" indent="0" algn="l" defTabSz="711200">
            <a:lnSpc>
              <a:spcPct val="90000"/>
            </a:lnSpc>
            <a:spcBef>
              <a:spcPct val="0"/>
            </a:spcBef>
            <a:spcAft>
              <a:spcPct val="35000"/>
            </a:spcAft>
            <a:buNone/>
          </a:pPr>
          <a:r>
            <a:rPr lang="en-US" sz="1600" kern="1200" dirty="0"/>
            <a:t>UNCFP Entities</a:t>
          </a:r>
        </a:p>
      </dsp:txBody>
      <dsp:txXfrm>
        <a:off x="583565" y="2066423"/>
        <a:ext cx="7801009" cy="426206"/>
      </dsp:txXfrm>
    </dsp:sp>
    <dsp:sp modelId="{76A9E8A1-0C69-4838-BE81-0641F4B1604F}">
      <dsp:nvSpPr>
        <dsp:cNvPr id="0" name=""/>
        <dsp:cNvSpPr/>
      </dsp:nvSpPr>
      <dsp:spPr>
        <a:xfrm>
          <a:off x="0" y="4063687"/>
          <a:ext cx="11210175" cy="680400"/>
        </a:xfrm>
        <a:prstGeom prst="rect">
          <a:avLst/>
        </a:prstGeom>
        <a:solidFill>
          <a:schemeClr val="lt1">
            <a:alpha val="90000"/>
            <a:hueOff val="0"/>
            <a:satOff val="0"/>
            <a:lumOff val="0"/>
            <a:alphaOff val="0"/>
          </a:schemeClr>
        </a:solidFill>
        <a:ln w="12700" cap="flat" cmpd="sng" algn="ctr">
          <a:solidFill>
            <a:schemeClr val="accent5">
              <a:hueOff val="-5201293"/>
              <a:satOff val="-48313"/>
              <a:lumOff val="158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0034" tIns="333248" rIns="870034"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Other</a:t>
          </a:r>
          <a:r>
            <a:rPr lang="en-US" sz="1600" kern="1200" dirty="0"/>
            <a:t> </a:t>
          </a:r>
          <a:r>
            <a:rPr lang="en-US" sz="1600" b="1" kern="1200" dirty="0"/>
            <a:t>Revenue</a:t>
          </a:r>
          <a:r>
            <a:rPr lang="en-US" sz="1600" kern="1200" dirty="0"/>
            <a:t>: Rolling 12</a:t>
          </a:r>
        </a:p>
      </dsp:txBody>
      <dsp:txXfrm>
        <a:off x="0" y="4063687"/>
        <a:ext cx="11210175" cy="680400"/>
      </dsp:txXfrm>
    </dsp:sp>
    <dsp:sp modelId="{3A247620-FB05-4774-9C9E-ED943CE858C4}">
      <dsp:nvSpPr>
        <dsp:cNvPr id="0" name=""/>
        <dsp:cNvSpPr/>
      </dsp:nvSpPr>
      <dsp:spPr>
        <a:xfrm>
          <a:off x="560508" y="3827527"/>
          <a:ext cx="7847123" cy="472320"/>
        </a:xfrm>
        <a:prstGeom prst="roundRect">
          <a:avLst/>
        </a:prstGeom>
        <a:solidFill>
          <a:schemeClr val="accent5">
            <a:hueOff val="-5201293"/>
            <a:satOff val="-48313"/>
            <a:lumOff val="15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603" tIns="0" rIns="296603" bIns="0" numCol="1" spcCol="1270" anchor="ctr" anchorCtr="0">
          <a:noAutofit/>
        </a:bodyPr>
        <a:lstStyle/>
        <a:p>
          <a:pPr marL="0" lvl="0" indent="0" algn="l" defTabSz="711200">
            <a:lnSpc>
              <a:spcPct val="90000"/>
            </a:lnSpc>
            <a:spcBef>
              <a:spcPct val="0"/>
            </a:spcBef>
            <a:spcAft>
              <a:spcPct val="35000"/>
            </a:spcAft>
            <a:buNone/>
          </a:pPr>
          <a:r>
            <a:rPr lang="en-US" sz="1600" kern="1200" dirty="0"/>
            <a:t>SOM Entities</a:t>
          </a:r>
        </a:p>
      </dsp:txBody>
      <dsp:txXfrm>
        <a:off x="583565" y="3850584"/>
        <a:ext cx="7801009"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FEA1A-58BE-45E3-913D-FF1FD5D1B845}">
      <dsp:nvSpPr>
        <dsp:cNvPr id="0" name=""/>
        <dsp:cNvSpPr/>
      </dsp:nvSpPr>
      <dsp:spPr>
        <a:xfrm>
          <a:off x="-5685317" y="-870422"/>
          <a:ext cx="6770044" cy="6770044"/>
        </a:xfrm>
        <a:prstGeom prst="blockArc">
          <a:avLst>
            <a:gd name="adj1" fmla="val 18900000"/>
            <a:gd name="adj2" fmla="val 2700000"/>
            <a:gd name="adj3" fmla="val 319"/>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BD9345-B388-46DF-8351-1DF19623B545}">
      <dsp:nvSpPr>
        <dsp:cNvPr id="0" name=""/>
        <dsp:cNvSpPr/>
      </dsp:nvSpPr>
      <dsp:spPr>
        <a:xfrm>
          <a:off x="698052" y="502920"/>
          <a:ext cx="10814944" cy="10058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8385"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t>ECC agreement/additional duty payments (account 511330) budgeted in FRB</a:t>
          </a:r>
        </a:p>
      </dsp:txBody>
      <dsp:txXfrm>
        <a:off x="698052" y="502920"/>
        <a:ext cx="10814944" cy="1005840"/>
      </dsp:txXfrm>
    </dsp:sp>
    <dsp:sp modelId="{3D36E7BE-9469-4D19-8DB7-FD2EF20964C8}">
      <dsp:nvSpPr>
        <dsp:cNvPr id="0" name=""/>
        <dsp:cNvSpPr/>
      </dsp:nvSpPr>
      <dsp:spPr>
        <a:xfrm>
          <a:off x="69402" y="377189"/>
          <a:ext cx="1257299" cy="125729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B5F31C-B816-486E-A2E4-3DD5FBF96D52}">
      <dsp:nvSpPr>
        <dsp:cNvPr id="0" name=""/>
        <dsp:cNvSpPr/>
      </dsp:nvSpPr>
      <dsp:spPr>
        <a:xfrm>
          <a:off x="1063675" y="2011680"/>
          <a:ext cx="10449321" cy="1005840"/>
        </a:xfrm>
        <a:prstGeom prst="rect">
          <a:avLst/>
        </a:prstGeom>
        <a:solidFill>
          <a:schemeClr val="accent2">
            <a:hueOff val="5625100"/>
            <a:satOff val="-4066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8385"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t>FRB will be loaded more frequently</a:t>
          </a:r>
        </a:p>
      </dsp:txBody>
      <dsp:txXfrm>
        <a:off x="1063675" y="2011680"/>
        <a:ext cx="10449321" cy="1005840"/>
      </dsp:txXfrm>
    </dsp:sp>
    <dsp:sp modelId="{BFB65305-18EA-479A-820F-3247359B9F78}">
      <dsp:nvSpPr>
        <dsp:cNvPr id="0" name=""/>
        <dsp:cNvSpPr/>
      </dsp:nvSpPr>
      <dsp:spPr>
        <a:xfrm>
          <a:off x="435025" y="1885950"/>
          <a:ext cx="1257299" cy="1257299"/>
        </a:xfrm>
        <a:prstGeom prst="ellipse">
          <a:avLst/>
        </a:prstGeom>
        <a:solidFill>
          <a:schemeClr val="lt1">
            <a:hueOff val="0"/>
            <a:satOff val="0"/>
            <a:lumOff val="0"/>
            <a:alphaOff val="0"/>
          </a:schemeClr>
        </a:solidFill>
        <a:ln w="12700" cap="flat" cmpd="sng" algn="ctr">
          <a:solidFill>
            <a:schemeClr val="accent2">
              <a:hueOff val="5625100"/>
              <a:satOff val="-40660"/>
              <a:lumOff val="-9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1C864B-E898-483F-B6DC-059F0005DA64}">
      <dsp:nvSpPr>
        <dsp:cNvPr id="0" name=""/>
        <dsp:cNvSpPr/>
      </dsp:nvSpPr>
      <dsp:spPr>
        <a:xfrm>
          <a:off x="698052" y="3520440"/>
          <a:ext cx="10814944" cy="1005840"/>
        </a:xfrm>
        <a:prstGeom prst="rect">
          <a:avLst/>
        </a:prstGeom>
        <a:solidFill>
          <a:schemeClr val="accent2">
            <a:hueOff val="11250200"/>
            <a:satOff val="-8132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8385"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t>One role for access (OB – Manager)</a:t>
          </a:r>
        </a:p>
      </dsp:txBody>
      <dsp:txXfrm>
        <a:off x="698052" y="3520440"/>
        <a:ext cx="10814944" cy="1005840"/>
      </dsp:txXfrm>
    </dsp:sp>
    <dsp:sp modelId="{5D33F458-AB55-47A2-A620-F4BFF7F66800}">
      <dsp:nvSpPr>
        <dsp:cNvPr id="0" name=""/>
        <dsp:cNvSpPr/>
      </dsp:nvSpPr>
      <dsp:spPr>
        <a:xfrm>
          <a:off x="69402" y="3394709"/>
          <a:ext cx="1257299" cy="1257299"/>
        </a:xfrm>
        <a:prstGeom prst="ellipse">
          <a:avLst/>
        </a:prstGeom>
        <a:solidFill>
          <a:schemeClr val="lt1">
            <a:hueOff val="0"/>
            <a:satOff val="0"/>
            <a:lumOff val="0"/>
            <a:alphaOff val="0"/>
          </a:schemeClr>
        </a:solidFill>
        <a:ln w="12700" cap="flat" cmpd="sng" algn="ctr">
          <a:solidFill>
            <a:schemeClr val="accent2">
              <a:hueOff val="11250200"/>
              <a:satOff val="-81320"/>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77959-05E5-431E-8B36-CDABAEB4CB40}">
      <dsp:nvSpPr>
        <dsp:cNvPr id="0" name=""/>
        <dsp:cNvSpPr/>
      </dsp:nvSpPr>
      <dsp:spPr>
        <a:xfrm rot="5400000">
          <a:off x="6575638" y="-2080876"/>
          <a:ext cx="2600787" cy="74127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a:t>Contracts</a:t>
          </a:r>
        </a:p>
        <a:p>
          <a:pPr marL="285750" lvl="1" indent="-285750" algn="l" defTabSz="1555750">
            <a:lnSpc>
              <a:spcPct val="90000"/>
            </a:lnSpc>
            <a:spcBef>
              <a:spcPct val="0"/>
            </a:spcBef>
            <a:spcAft>
              <a:spcPct val="15000"/>
            </a:spcAft>
            <a:buChar char="•"/>
          </a:pPr>
          <a:r>
            <a:rPr lang="en-US" sz="3500" kern="1200" dirty="0"/>
            <a:t>Expert Witness</a:t>
          </a:r>
        </a:p>
        <a:p>
          <a:pPr marL="285750" lvl="1" indent="-285750" algn="l" defTabSz="1555750">
            <a:lnSpc>
              <a:spcPct val="90000"/>
            </a:lnSpc>
            <a:spcBef>
              <a:spcPct val="0"/>
            </a:spcBef>
            <a:spcAft>
              <a:spcPct val="15000"/>
            </a:spcAft>
            <a:buChar char="•"/>
          </a:pPr>
          <a:r>
            <a:rPr lang="en-US" sz="3500" kern="1200" dirty="0"/>
            <a:t>CIC Funding</a:t>
          </a:r>
        </a:p>
        <a:p>
          <a:pPr marL="285750" lvl="1" indent="-285750" algn="l" defTabSz="1555750">
            <a:lnSpc>
              <a:spcPct val="90000"/>
            </a:lnSpc>
            <a:spcBef>
              <a:spcPct val="0"/>
            </a:spcBef>
            <a:spcAft>
              <a:spcPct val="15000"/>
            </a:spcAft>
            <a:buChar char="•"/>
          </a:pPr>
          <a:r>
            <a:rPr lang="en-US" sz="3500" kern="1200"/>
            <a:t>Transfers (48xxxx)</a:t>
          </a:r>
        </a:p>
      </dsp:txBody>
      <dsp:txXfrm rot="-5400000">
        <a:off x="4169664" y="452058"/>
        <a:ext cx="7285776" cy="2346867"/>
      </dsp:txXfrm>
    </dsp:sp>
    <dsp:sp modelId="{29184C43-E2EC-44E6-A68A-5CBC30A93F0A}">
      <dsp:nvSpPr>
        <dsp:cNvPr id="0" name=""/>
        <dsp:cNvSpPr/>
      </dsp:nvSpPr>
      <dsp:spPr>
        <a:xfrm>
          <a:off x="0" y="0"/>
          <a:ext cx="4169664" cy="32509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Examples of “Other Revenue” in UNCFP entities</a:t>
          </a:r>
        </a:p>
      </dsp:txBody>
      <dsp:txXfrm>
        <a:off x="158700" y="158700"/>
        <a:ext cx="3852264" cy="29335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670EE-4EA2-4672-94F9-97E1178281CC}">
      <dsp:nvSpPr>
        <dsp:cNvPr id="0" name=""/>
        <dsp:cNvSpPr/>
      </dsp:nvSpPr>
      <dsp:spPr>
        <a:xfrm>
          <a:off x="0" y="66105"/>
          <a:ext cx="11582400" cy="1179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All revenue for SOM funds will be budgeted in the “Other Revenue” section within your department ID’s.  Budgeting for this will be very similar to the process for “</a:t>
          </a:r>
          <a:r>
            <a:rPr lang="en-US" sz="2100" i="1" kern="1200"/>
            <a:t>UNCFP Other Revenue</a:t>
          </a:r>
          <a:r>
            <a:rPr lang="en-US" sz="2100" kern="1200"/>
            <a:t>”.</a:t>
          </a:r>
        </a:p>
      </dsp:txBody>
      <dsp:txXfrm>
        <a:off x="57572" y="123677"/>
        <a:ext cx="11467256" cy="1064216"/>
      </dsp:txXfrm>
    </dsp:sp>
    <dsp:sp modelId="{67881A0A-78F6-4415-BFBD-6004C0D94B30}">
      <dsp:nvSpPr>
        <dsp:cNvPr id="0" name=""/>
        <dsp:cNvSpPr/>
      </dsp:nvSpPr>
      <dsp:spPr>
        <a:xfrm>
          <a:off x="0" y="1305945"/>
          <a:ext cx="11582400" cy="1179360"/>
        </a:xfrm>
        <a:prstGeom prst="roundRect">
          <a:avLst/>
        </a:prstGeom>
        <a:solidFill>
          <a:schemeClr val="accent5">
            <a:hueOff val="-5201293"/>
            <a:satOff val="-48313"/>
            <a:lumOff val="15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This applies to the following funds types:</a:t>
          </a:r>
        </a:p>
      </dsp:txBody>
      <dsp:txXfrm>
        <a:off x="57572" y="1363517"/>
        <a:ext cx="11467256" cy="1064216"/>
      </dsp:txXfrm>
    </dsp:sp>
    <dsp:sp modelId="{A90EC314-E814-4DA2-819E-0C95077126C6}">
      <dsp:nvSpPr>
        <dsp:cNvPr id="0" name=""/>
        <dsp:cNvSpPr/>
      </dsp:nvSpPr>
      <dsp:spPr>
        <a:xfrm>
          <a:off x="0" y="2485305"/>
          <a:ext cx="11582400" cy="247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74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State</a:t>
          </a:r>
        </a:p>
        <a:p>
          <a:pPr marL="171450" lvl="1" indent="-171450" algn="l" defTabSz="711200">
            <a:lnSpc>
              <a:spcPct val="90000"/>
            </a:lnSpc>
            <a:spcBef>
              <a:spcPct val="0"/>
            </a:spcBef>
            <a:spcAft>
              <a:spcPct val="20000"/>
            </a:spcAft>
            <a:buChar char="•"/>
          </a:pPr>
          <a:r>
            <a:rPr lang="en-US" sz="1600" kern="1200"/>
            <a:t>Overhead</a:t>
          </a:r>
        </a:p>
        <a:p>
          <a:pPr marL="171450" lvl="1" indent="-171450" algn="l" defTabSz="711200">
            <a:lnSpc>
              <a:spcPct val="90000"/>
            </a:lnSpc>
            <a:spcBef>
              <a:spcPct val="0"/>
            </a:spcBef>
            <a:spcAft>
              <a:spcPct val="20000"/>
            </a:spcAft>
            <a:buChar char="•"/>
          </a:pPr>
          <a:r>
            <a:rPr lang="en-US" sz="1600" kern="1200"/>
            <a:t>Contracts &amp; Grants</a:t>
          </a:r>
        </a:p>
        <a:p>
          <a:pPr marL="171450" lvl="1" indent="-171450" algn="l" defTabSz="711200">
            <a:lnSpc>
              <a:spcPct val="90000"/>
            </a:lnSpc>
            <a:spcBef>
              <a:spcPct val="0"/>
            </a:spcBef>
            <a:spcAft>
              <a:spcPct val="20000"/>
            </a:spcAft>
            <a:buChar char="•"/>
          </a:pPr>
          <a:r>
            <a:rPr lang="en-US" sz="1600" kern="1200"/>
            <a:t>Residuals</a:t>
          </a:r>
        </a:p>
        <a:p>
          <a:pPr marL="171450" lvl="1" indent="-171450" algn="l" defTabSz="711200">
            <a:lnSpc>
              <a:spcPct val="90000"/>
            </a:lnSpc>
            <a:spcBef>
              <a:spcPct val="0"/>
            </a:spcBef>
            <a:spcAft>
              <a:spcPct val="20000"/>
            </a:spcAft>
            <a:buChar char="•"/>
          </a:pPr>
          <a:r>
            <a:rPr lang="en-US" sz="1600" kern="1200"/>
            <a:t>Endowment Income Unrestricted</a:t>
          </a:r>
        </a:p>
        <a:p>
          <a:pPr marL="171450" lvl="1" indent="-171450" algn="l" defTabSz="711200">
            <a:lnSpc>
              <a:spcPct val="90000"/>
            </a:lnSpc>
            <a:spcBef>
              <a:spcPct val="0"/>
            </a:spcBef>
            <a:spcAft>
              <a:spcPct val="20000"/>
            </a:spcAft>
            <a:buChar char="•"/>
          </a:pPr>
          <a:r>
            <a:rPr lang="en-US" sz="1600" kern="1200"/>
            <a:t>Endowment Income Restricted</a:t>
          </a:r>
        </a:p>
        <a:p>
          <a:pPr marL="171450" lvl="1" indent="-171450" algn="l" defTabSz="711200">
            <a:lnSpc>
              <a:spcPct val="90000"/>
            </a:lnSpc>
            <a:spcBef>
              <a:spcPct val="0"/>
            </a:spcBef>
            <a:spcAft>
              <a:spcPct val="20000"/>
            </a:spcAft>
            <a:buChar char="•"/>
          </a:pPr>
          <a:r>
            <a:rPr lang="en-US" sz="1600" kern="1200"/>
            <a:t>Auxiliary-Recharge-Core Facilities</a:t>
          </a:r>
        </a:p>
        <a:p>
          <a:pPr marL="171450" lvl="1" indent="-171450" algn="l" defTabSz="711200">
            <a:lnSpc>
              <a:spcPct val="90000"/>
            </a:lnSpc>
            <a:spcBef>
              <a:spcPct val="0"/>
            </a:spcBef>
            <a:spcAft>
              <a:spcPct val="20000"/>
            </a:spcAft>
            <a:buChar char="•"/>
          </a:pPr>
          <a:r>
            <a:rPr lang="en-US" sz="1600" kern="1200"/>
            <a:t>Gifts-Endowment Inc and Other Unrestricted</a:t>
          </a:r>
        </a:p>
        <a:p>
          <a:pPr marL="171450" lvl="1" indent="-171450" algn="l" defTabSz="711200">
            <a:lnSpc>
              <a:spcPct val="90000"/>
            </a:lnSpc>
            <a:spcBef>
              <a:spcPct val="0"/>
            </a:spcBef>
            <a:spcAft>
              <a:spcPct val="20000"/>
            </a:spcAft>
            <a:buChar char="•"/>
          </a:pPr>
          <a:r>
            <a:rPr lang="en-US" sz="1600" kern="1200"/>
            <a:t>Gifts-Endowment Inc and Other Restricted </a:t>
          </a:r>
        </a:p>
      </dsp:txBody>
      <dsp:txXfrm>
        <a:off x="0" y="2485305"/>
        <a:ext cx="11582400" cy="24777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0A5E2-A481-4472-8E3E-8146E6B61BE8}">
      <dsp:nvSpPr>
        <dsp:cNvPr id="0" name=""/>
        <dsp:cNvSpPr/>
      </dsp:nvSpPr>
      <dsp:spPr>
        <a:xfrm>
          <a:off x="0" y="496563"/>
          <a:ext cx="11582400" cy="1272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Once the FTE has been updated this will update the amount associated with the job code on the Wages tab</a:t>
          </a:r>
        </a:p>
      </dsp:txBody>
      <dsp:txXfrm>
        <a:off x="62141" y="558704"/>
        <a:ext cx="11458118" cy="1148678"/>
      </dsp:txXfrm>
    </dsp:sp>
    <dsp:sp modelId="{687DB9BA-3717-4156-93B5-D9368D81E51A}">
      <dsp:nvSpPr>
        <dsp:cNvPr id="0" name=""/>
        <dsp:cNvSpPr/>
      </dsp:nvSpPr>
      <dsp:spPr>
        <a:xfrm>
          <a:off x="0" y="1861683"/>
          <a:ext cx="11582400" cy="1272960"/>
        </a:xfrm>
        <a:prstGeom prst="roundRect">
          <a:avLst/>
        </a:prstGeom>
        <a:solidFill>
          <a:schemeClr val="accent2">
            <a:hueOff val="11250200"/>
            <a:satOff val="-8132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Contact your analyst to add additional job codes</a:t>
          </a:r>
        </a:p>
      </dsp:txBody>
      <dsp:txXfrm>
        <a:off x="62141" y="1923824"/>
        <a:ext cx="11458118" cy="1148678"/>
      </dsp:txXfrm>
    </dsp:sp>
    <dsp:sp modelId="{282CBFBD-52AE-49C9-B7DF-4978F6151533}">
      <dsp:nvSpPr>
        <dsp:cNvPr id="0" name=""/>
        <dsp:cNvSpPr/>
      </dsp:nvSpPr>
      <dsp:spPr>
        <a:xfrm>
          <a:off x="0" y="3134643"/>
          <a:ext cx="11582400"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74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b="0" kern="1200"/>
            <a:t>Only </a:t>
          </a:r>
          <a:r>
            <a:rPr lang="en-US" sz="2500" b="0" kern="1200" dirty="0"/>
            <a:t>add job codes that begin with “PS” (University) or “PSH” (Health Care System).</a:t>
          </a:r>
        </a:p>
      </dsp:txBody>
      <dsp:txXfrm>
        <a:off x="0" y="3134643"/>
        <a:ext cx="11582400" cy="794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592EE-2B59-4A1D-9477-F206AE4B5455}">
      <dsp:nvSpPr>
        <dsp:cNvPr id="0" name=""/>
        <dsp:cNvSpPr/>
      </dsp:nvSpPr>
      <dsp:spPr>
        <a:xfrm>
          <a:off x="0" y="896"/>
          <a:ext cx="3018584" cy="1811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Annual Percentage</a:t>
          </a:r>
        </a:p>
      </dsp:txBody>
      <dsp:txXfrm>
        <a:off x="0" y="896"/>
        <a:ext cx="3018584" cy="1811150"/>
      </dsp:txXfrm>
    </dsp:sp>
    <dsp:sp modelId="{39A8CEF7-D421-4F70-BCD6-06DF77C74E8D}">
      <dsp:nvSpPr>
        <dsp:cNvPr id="0" name=""/>
        <dsp:cNvSpPr/>
      </dsp:nvSpPr>
      <dsp:spPr>
        <a:xfrm>
          <a:off x="3320443" y="896"/>
          <a:ext cx="3018584" cy="1811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Total Salaries</a:t>
          </a:r>
        </a:p>
      </dsp:txBody>
      <dsp:txXfrm>
        <a:off x="3320443" y="896"/>
        <a:ext cx="3018584" cy="1811150"/>
      </dsp:txXfrm>
    </dsp:sp>
    <dsp:sp modelId="{F61FAC1A-47FA-46C7-860D-444EBDA44F06}">
      <dsp:nvSpPr>
        <dsp:cNvPr id="0" name=""/>
        <dsp:cNvSpPr/>
      </dsp:nvSpPr>
      <dsp:spPr>
        <a:xfrm>
          <a:off x="6640886" y="896"/>
          <a:ext cx="3018584" cy="1811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FY22 Budget for benefit accounts</a:t>
          </a:r>
        </a:p>
      </dsp:txBody>
      <dsp:txXfrm>
        <a:off x="6640886" y="896"/>
        <a:ext cx="3018584" cy="18111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B7003CE-537C-448C-A476-392DB29B1FC2}" type="datetimeFigureOut">
              <a:rPr lang="en-US" smtClean="0"/>
              <a:t>1/13/2021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8C8D0A1-1868-42D3-8B4F-A41A08CE8351}" type="slidenum">
              <a:rPr lang="en-US" smtClean="0"/>
              <a:t>‹#›</a:t>
            </a:fld>
            <a:endParaRPr lang="en-US"/>
          </a:p>
        </p:txBody>
      </p:sp>
    </p:spTree>
    <p:extLst>
      <p:ext uri="{BB962C8B-B14F-4D97-AF65-F5344CB8AC3E}">
        <p14:creationId xmlns:p14="http://schemas.microsoft.com/office/powerpoint/2010/main" val="3454713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8DB0BD-4F73-431C-A6E2-65D43A2E0766}" type="datetimeFigureOut">
              <a:rPr lang="en-US" smtClean="0"/>
              <a:t>1/13/2021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FD3B8E-2DEA-4D13-83CC-02775C11EB0C}" type="slidenum">
              <a:rPr lang="en-US" smtClean="0"/>
              <a:t>‹#›</a:t>
            </a:fld>
            <a:endParaRPr lang="en-US"/>
          </a:p>
        </p:txBody>
      </p:sp>
    </p:spTree>
    <p:extLst>
      <p:ext uri="{BB962C8B-B14F-4D97-AF65-F5344CB8AC3E}">
        <p14:creationId xmlns:p14="http://schemas.microsoft.com/office/powerpoint/2010/main" val="171171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a:t>
            </a:fld>
            <a:endParaRPr lang="en-US"/>
          </a:p>
        </p:txBody>
      </p:sp>
    </p:spTree>
    <p:extLst>
      <p:ext uri="{BB962C8B-B14F-4D97-AF65-F5344CB8AC3E}">
        <p14:creationId xmlns:p14="http://schemas.microsoft.com/office/powerpoint/2010/main" val="3889885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D3B8E-2DEA-4D13-83CC-02775C11EB0C}" type="slidenum">
              <a:rPr lang="en-US" smtClean="0"/>
              <a:t>10</a:t>
            </a:fld>
            <a:endParaRPr lang="en-US"/>
          </a:p>
        </p:txBody>
      </p:sp>
    </p:spTree>
    <p:extLst>
      <p:ext uri="{BB962C8B-B14F-4D97-AF65-F5344CB8AC3E}">
        <p14:creationId xmlns:p14="http://schemas.microsoft.com/office/powerpoint/2010/main" val="345611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11</a:t>
            </a:fld>
            <a:endParaRPr lang="en-US"/>
          </a:p>
        </p:txBody>
      </p:sp>
    </p:spTree>
    <p:extLst>
      <p:ext uri="{BB962C8B-B14F-4D97-AF65-F5344CB8AC3E}">
        <p14:creationId xmlns:p14="http://schemas.microsoft.com/office/powerpoint/2010/main" val="354984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the “Budget 2022” column for your bottom line,</a:t>
            </a:r>
            <a:r>
              <a:rPr lang="en-US" baseline="0" dirty="0"/>
              <a:t> as some items are not populated in the Baseline Budget 2022 (I.E. </a:t>
            </a:r>
            <a:r>
              <a:rPr lang="en-US" dirty="0"/>
              <a:t>Roster Budget)</a:t>
            </a:r>
          </a:p>
        </p:txBody>
      </p:sp>
      <p:sp>
        <p:nvSpPr>
          <p:cNvPr id="4" name="Slide Number Placeholder 3"/>
          <p:cNvSpPr>
            <a:spLocks noGrp="1"/>
          </p:cNvSpPr>
          <p:nvPr>
            <p:ph type="sldNum" sz="quarter" idx="10"/>
          </p:nvPr>
        </p:nvSpPr>
        <p:spPr/>
        <p:txBody>
          <a:bodyPr/>
          <a:lstStyle/>
          <a:p>
            <a:fld id="{3FFD3B8E-2DEA-4D13-83CC-02775C11EB0C}" type="slidenum">
              <a:rPr lang="en-US" smtClean="0"/>
              <a:t>12</a:t>
            </a:fld>
            <a:endParaRPr lang="en-US"/>
          </a:p>
        </p:txBody>
      </p:sp>
    </p:spTree>
    <p:extLst>
      <p:ext uri="{BB962C8B-B14F-4D97-AF65-F5344CB8AC3E}">
        <p14:creationId xmlns:p14="http://schemas.microsoft.com/office/powerpoint/2010/main" val="136765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13</a:t>
            </a:fld>
            <a:endParaRPr lang="en-US"/>
          </a:p>
        </p:txBody>
      </p:sp>
    </p:spTree>
    <p:extLst>
      <p:ext uri="{BB962C8B-B14F-4D97-AF65-F5344CB8AC3E}">
        <p14:creationId xmlns:p14="http://schemas.microsoft.com/office/powerpoint/2010/main" val="245880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Purple = depts can review, but changes will need to be made centrally via FP analyst  </a:t>
            </a:r>
          </a:p>
        </p:txBody>
      </p:sp>
      <p:sp>
        <p:nvSpPr>
          <p:cNvPr id="4" name="Slide Number Placeholder 3"/>
          <p:cNvSpPr>
            <a:spLocks noGrp="1"/>
          </p:cNvSpPr>
          <p:nvPr>
            <p:ph type="sldNum" sz="quarter" idx="10"/>
          </p:nvPr>
        </p:nvSpPr>
        <p:spPr/>
        <p:txBody>
          <a:bodyPr/>
          <a:lstStyle/>
          <a:p>
            <a:fld id="{3FFD3B8E-2DEA-4D13-83CC-02775C11EB0C}" type="slidenum">
              <a:rPr lang="en-US" smtClean="0"/>
              <a:t>14</a:t>
            </a:fld>
            <a:endParaRPr lang="en-US"/>
          </a:p>
        </p:txBody>
      </p:sp>
    </p:spTree>
    <p:extLst>
      <p:ext uri="{BB962C8B-B14F-4D97-AF65-F5344CB8AC3E}">
        <p14:creationId xmlns:p14="http://schemas.microsoft.com/office/powerpoint/2010/main" val="261588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Dummy PID logic of FY-DEPTID-A, example: 22411401A</a:t>
            </a:r>
          </a:p>
        </p:txBody>
      </p:sp>
      <p:sp>
        <p:nvSpPr>
          <p:cNvPr id="4" name="Slide Number Placeholder 3"/>
          <p:cNvSpPr>
            <a:spLocks noGrp="1"/>
          </p:cNvSpPr>
          <p:nvPr>
            <p:ph type="sldNum" sz="quarter" idx="10"/>
          </p:nvPr>
        </p:nvSpPr>
        <p:spPr/>
        <p:txBody>
          <a:bodyPr/>
          <a:lstStyle/>
          <a:p>
            <a:fld id="{3FFD3B8E-2DEA-4D13-83CC-02775C11EB0C}" type="slidenum">
              <a:rPr lang="en-US" smtClean="0"/>
              <a:t>15</a:t>
            </a:fld>
            <a:endParaRPr lang="en-US"/>
          </a:p>
        </p:txBody>
      </p:sp>
    </p:spTree>
    <p:extLst>
      <p:ext uri="{BB962C8B-B14F-4D97-AF65-F5344CB8AC3E}">
        <p14:creationId xmlns:p14="http://schemas.microsoft.com/office/powerpoint/2010/main" val="2575493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Strata is loading in new living wage rate for the HCS employees (as of January 31</a:t>
            </a:r>
            <a:r>
              <a:rPr lang="en-US" sz="1200" baseline="30000" dirty="0"/>
              <a:t>st</a:t>
            </a:r>
            <a:r>
              <a:rPr lang="en-US" sz="1200" dirty="0"/>
              <a:t>) </a:t>
            </a:r>
            <a:r>
              <a:rPr lang="en-US" sz="1200" baseline="0" dirty="0"/>
              <a:t> soon.  </a:t>
            </a:r>
          </a:p>
          <a:p>
            <a:r>
              <a:rPr lang="en-US" sz="1200" baseline="0" dirty="0"/>
              <a:t>The increase assumption for HCS could change, but for now it’s set at 2%. Will not need to factor in the raises for HCS employees as Strata will already have this loaded.  </a:t>
            </a:r>
            <a:endParaRPr lang="en-US" sz="1200" dirty="0"/>
          </a:p>
        </p:txBody>
      </p:sp>
      <p:sp>
        <p:nvSpPr>
          <p:cNvPr id="4" name="Slide Number Placeholder 3"/>
          <p:cNvSpPr>
            <a:spLocks noGrp="1"/>
          </p:cNvSpPr>
          <p:nvPr>
            <p:ph type="sldNum" sz="quarter" idx="10"/>
          </p:nvPr>
        </p:nvSpPr>
        <p:spPr/>
        <p:txBody>
          <a:bodyPr/>
          <a:lstStyle/>
          <a:p>
            <a:fld id="{3FFD3B8E-2DEA-4D13-83CC-02775C11EB0C}" type="slidenum">
              <a:rPr lang="en-US" smtClean="0"/>
              <a:t>16</a:t>
            </a:fld>
            <a:endParaRPr lang="en-US"/>
          </a:p>
        </p:txBody>
      </p:sp>
    </p:spTree>
    <p:extLst>
      <p:ext uri="{BB962C8B-B14F-4D97-AF65-F5344CB8AC3E}">
        <p14:creationId xmlns:p14="http://schemas.microsoft.com/office/powerpoint/2010/main" val="154720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in same role, so once submitted “locked” in theory.</a:t>
            </a:r>
          </a:p>
          <a:p>
            <a:r>
              <a:rPr lang="en-US" dirty="0"/>
              <a:t>Same role, only 1 user can be in a workbook at a time.</a:t>
            </a:r>
          </a:p>
          <a:p>
            <a:endParaRPr lang="en-US" dirty="0"/>
          </a:p>
        </p:txBody>
      </p:sp>
      <p:sp>
        <p:nvSpPr>
          <p:cNvPr id="4" name="Slide Number Placeholder 3"/>
          <p:cNvSpPr>
            <a:spLocks noGrp="1"/>
          </p:cNvSpPr>
          <p:nvPr>
            <p:ph type="sldNum" sz="quarter" idx="5"/>
          </p:nvPr>
        </p:nvSpPr>
        <p:spPr/>
        <p:txBody>
          <a:bodyPr/>
          <a:lstStyle/>
          <a:p>
            <a:fld id="{3FFD3B8E-2DEA-4D13-83CC-02775C11EB0C}" type="slidenum">
              <a:rPr lang="en-US" smtClean="0"/>
              <a:t>17</a:t>
            </a:fld>
            <a:endParaRPr lang="en-US"/>
          </a:p>
        </p:txBody>
      </p:sp>
    </p:spTree>
    <p:extLst>
      <p:ext uri="{BB962C8B-B14F-4D97-AF65-F5344CB8AC3E}">
        <p14:creationId xmlns:p14="http://schemas.microsoft.com/office/powerpoint/2010/main" val="1283685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18</a:t>
            </a:fld>
            <a:endParaRPr lang="en-US"/>
          </a:p>
        </p:txBody>
      </p:sp>
    </p:spTree>
    <p:extLst>
      <p:ext uri="{BB962C8B-B14F-4D97-AF65-F5344CB8AC3E}">
        <p14:creationId xmlns:p14="http://schemas.microsoft.com/office/powerpoint/2010/main" val="2620593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D3B8E-2DEA-4D13-83CC-02775C11EB0C}" type="slidenum">
              <a:rPr lang="en-US" smtClean="0"/>
              <a:t>19</a:t>
            </a:fld>
            <a:endParaRPr lang="en-US"/>
          </a:p>
        </p:txBody>
      </p:sp>
    </p:spTree>
    <p:extLst>
      <p:ext uri="{BB962C8B-B14F-4D97-AF65-F5344CB8AC3E}">
        <p14:creationId xmlns:p14="http://schemas.microsoft.com/office/powerpoint/2010/main" val="15893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D3B8E-2DEA-4D13-83CC-02775C11EB0C}" type="slidenum">
              <a:rPr lang="en-US" smtClean="0"/>
              <a:t>2</a:t>
            </a:fld>
            <a:endParaRPr lang="en-US"/>
          </a:p>
        </p:txBody>
      </p:sp>
    </p:spTree>
    <p:extLst>
      <p:ext uri="{BB962C8B-B14F-4D97-AF65-F5344CB8AC3E}">
        <p14:creationId xmlns:p14="http://schemas.microsoft.com/office/powerpoint/2010/main" val="3985740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20</a:t>
            </a:fld>
            <a:endParaRPr lang="en-US"/>
          </a:p>
        </p:txBody>
      </p:sp>
    </p:spTree>
    <p:extLst>
      <p:ext uri="{BB962C8B-B14F-4D97-AF65-F5344CB8AC3E}">
        <p14:creationId xmlns:p14="http://schemas.microsoft.com/office/powerpoint/2010/main" val="3917348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21</a:t>
            </a:fld>
            <a:endParaRPr lang="en-US"/>
          </a:p>
        </p:txBody>
      </p:sp>
    </p:spTree>
    <p:extLst>
      <p:ext uri="{BB962C8B-B14F-4D97-AF65-F5344CB8AC3E}">
        <p14:creationId xmlns:p14="http://schemas.microsoft.com/office/powerpoint/2010/main" val="4174953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22</a:t>
            </a:fld>
            <a:endParaRPr lang="en-US"/>
          </a:p>
        </p:txBody>
      </p:sp>
    </p:spTree>
    <p:extLst>
      <p:ext uri="{BB962C8B-B14F-4D97-AF65-F5344CB8AC3E}">
        <p14:creationId xmlns:p14="http://schemas.microsoft.com/office/powerpoint/2010/main" val="3981497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23</a:t>
            </a:fld>
            <a:endParaRPr lang="en-US"/>
          </a:p>
        </p:txBody>
      </p:sp>
    </p:spTree>
    <p:extLst>
      <p:ext uri="{BB962C8B-B14F-4D97-AF65-F5344CB8AC3E}">
        <p14:creationId xmlns:p14="http://schemas.microsoft.com/office/powerpoint/2010/main" val="1853362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24</a:t>
            </a:fld>
            <a:endParaRPr lang="en-US"/>
          </a:p>
        </p:txBody>
      </p:sp>
    </p:spTree>
    <p:extLst>
      <p:ext uri="{BB962C8B-B14F-4D97-AF65-F5344CB8AC3E}">
        <p14:creationId xmlns:p14="http://schemas.microsoft.com/office/powerpoint/2010/main" val="859691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25</a:t>
            </a:fld>
            <a:endParaRPr lang="en-US"/>
          </a:p>
        </p:txBody>
      </p:sp>
    </p:spTree>
    <p:extLst>
      <p:ext uri="{BB962C8B-B14F-4D97-AF65-F5344CB8AC3E}">
        <p14:creationId xmlns:p14="http://schemas.microsoft.com/office/powerpoint/2010/main" val="1375561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26</a:t>
            </a:fld>
            <a:endParaRPr lang="en-US"/>
          </a:p>
        </p:txBody>
      </p:sp>
    </p:spTree>
    <p:extLst>
      <p:ext uri="{BB962C8B-B14F-4D97-AF65-F5344CB8AC3E}">
        <p14:creationId xmlns:p14="http://schemas.microsoft.com/office/powerpoint/2010/main" val="3954093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27</a:t>
            </a:fld>
            <a:endParaRPr lang="en-US"/>
          </a:p>
        </p:txBody>
      </p:sp>
    </p:spTree>
    <p:extLst>
      <p:ext uri="{BB962C8B-B14F-4D97-AF65-F5344CB8AC3E}">
        <p14:creationId xmlns:p14="http://schemas.microsoft.com/office/powerpoint/2010/main" val="3169557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28</a:t>
            </a:fld>
            <a:endParaRPr lang="en-US"/>
          </a:p>
        </p:txBody>
      </p:sp>
    </p:spTree>
    <p:extLst>
      <p:ext uri="{BB962C8B-B14F-4D97-AF65-F5344CB8AC3E}">
        <p14:creationId xmlns:p14="http://schemas.microsoft.com/office/powerpoint/2010/main" val="2398025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29</a:t>
            </a:fld>
            <a:endParaRPr lang="en-US"/>
          </a:p>
        </p:txBody>
      </p:sp>
    </p:spTree>
    <p:extLst>
      <p:ext uri="{BB962C8B-B14F-4D97-AF65-F5344CB8AC3E}">
        <p14:creationId xmlns:p14="http://schemas.microsoft.com/office/powerpoint/2010/main" val="3245018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show you everything in production today.  The data entered today will be “wiped” out prior to go live  on January 19</a:t>
            </a:r>
            <a:r>
              <a:rPr lang="en-US" baseline="30000" dirty="0"/>
              <a:t>th</a:t>
            </a:r>
            <a:r>
              <a:rPr lang="en-US" dirty="0"/>
              <a:t>  </a:t>
            </a:r>
            <a:endParaRPr lang="en-US" baseline="30000" dirty="0"/>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Deadline for NEW employee requests going forward: Wednesday at noon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Closes, Thursday, 1/30 at 2 pm			</a:t>
            </a:r>
          </a:p>
          <a:p>
            <a:r>
              <a:rPr lang="en-US" sz="1200" kern="1200" dirty="0">
                <a:solidFill>
                  <a:schemeClr val="tx1"/>
                </a:solidFill>
                <a:effectLst/>
                <a:latin typeface="+mn-lt"/>
                <a:ea typeface="+mn-ea"/>
                <a:cs typeface="+mn-cs"/>
              </a:rPr>
              <a:t>Reopens Friday, 1/31 at 8 am</a:t>
            </a:r>
          </a:p>
          <a:p>
            <a:r>
              <a:rPr lang="en-US" sz="1200" b="1" kern="1200" dirty="0">
                <a:solidFill>
                  <a:schemeClr val="tx1"/>
                </a:solidFill>
                <a:effectLst/>
                <a:latin typeface="+mn-lt"/>
                <a:ea typeface="+mn-ea"/>
                <a:cs typeface="+mn-cs"/>
              </a:rPr>
              <a:t>Closes Thursday, 2/6 at 2 pm			</a:t>
            </a:r>
          </a:p>
          <a:p>
            <a:r>
              <a:rPr lang="en-US" sz="1200" kern="1200" dirty="0">
                <a:solidFill>
                  <a:schemeClr val="tx1"/>
                </a:solidFill>
                <a:effectLst/>
                <a:latin typeface="+mn-lt"/>
                <a:ea typeface="+mn-ea"/>
                <a:cs typeface="+mn-cs"/>
              </a:rPr>
              <a:t>Reopens Friday, 2/7 at 8 am</a:t>
            </a:r>
          </a:p>
          <a:p>
            <a:r>
              <a:rPr lang="en-US" sz="1200" b="1" kern="1200" dirty="0">
                <a:solidFill>
                  <a:schemeClr val="tx1"/>
                </a:solidFill>
                <a:effectLst/>
                <a:latin typeface="+mn-lt"/>
                <a:ea typeface="+mn-ea"/>
                <a:cs typeface="+mn-cs"/>
              </a:rPr>
              <a:t>Closes Thursday, 2/13 at 2 pm			</a:t>
            </a:r>
          </a:p>
          <a:p>
            <a:r>
              <a:rPr lang="en-US" sz="1200" kern="1200" dirty="0">
                <a:solidFill>
                  <a:schemeClr val="tx1"/>
                </a:solidFill>
                <a:effectLst/>
                <a:latin typeface="+mn-lt"/>
                <a:ea typeface="+mn-ea"/>
                <a:cs typeface="+mn-cs"/>
              </a:rPr>
              <a:t>Reopens Tuesday, 2/25 at 8 am</a:t>
            </a:r>
          </a:p>
          <a:p>
            <a:r>
              <a:rPr lang="en-US" sz="1200" b="1" kern="1200" dirty="0">
                <a:solidFill>
                  <a:schemeClr val="tx1"/>
                </a:solidFill>
                <a:effectLst/>
                <a:latin typeface="+mn-lt"/>
                <a:ea typeface="+mn-ea"/>
                <a:cs typeface="+mn-cs"/>
              </a:rPr>
              <a:t>Closes Thursday, 3/5 at 2 pm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FD3B8E-2DEA-4D13-83CC-02775C11EB0C}" type="slidenum">
              <a:rPr lang="en-US" smtClean="0"/>
              <a:t>3</a:t>
            </a:fld>
            <a:endParaRPr lang="en-US"/>
          </a:p>
        </p:txBody>
      </p:sp>
    </p:spTree>
    <p:extLst>
      <p:ext uri="{BB962C8B-B14F-4D97-AF65-F5344CB8AC3E}">
        <p14:creationId xmlns:p14="http://schemas.microsoft.com/office/powerpoint/2010/main" val="1493866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30</a:t>
            </a:fld>
            <a:endParaRPr lang="en-US"/>
          </a:p>
        </p:txBody>
      </p:sp>
    </p:spTree>
    <p:extLst>
      <p:ext uri="{BB962C8B-B14F-4D97-AF65-F5344CB8AC3E}">
        <p14:creationId xmlns:p14="http://schemas.microsoft.com/office/powerpoint/2010/main" val="2116185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31</a:t>
            </a:fld>
            <a:endParaRPr lang="en-US"/>
          </a:p>
        </p:txBody>
      </p:sp>
    </p:spTree>
    <p:extLst>
      <p:ext uri="{BB962C8B-B14F-4D97-AF65-F5344CB8AC3E}">
        <p14:creationId xmlns:p14="http://schemas.microsoft.com/office/powerpoint/2010/main" val="3799953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32</a:t>
            </a:fld>
            <a:endParaRPr lang="en-US"/>
          </a:p>
        </p:txBody>
      </p:sp>
    </p:spTree>
    <p:extLst>
      <p:ext uri="{BB962C8B-B14F-4D97-AF65-F5344CB8AC3E}">
        <p14:creationId xmlns:p14="http://schemas.microsoft.com/office/powerpoint/2010/main" val="2128737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33</a:t>
            </a:fld>
            <a:endParaRPr lang="en-US"/>
          </a:p>
        </p:txBody>
      </p:sp>
    </p:spTree>
    <p:extLst>
      <p:ext uri="{BB962C8B-B14F-4D97-AF65-F5344CB8AC3E}">
        <p14:creationId xmlns:p14="http://schemas.microsoft.com/office/powerpoint/2010/main" val="2362543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34</a:t>
            </a:fld>
            <a:endParaRPr lang="en-US"/>
          </a:p>
        </p:txBody>
      </p:sp>
    </p:spTree>
    <p:extLst>
      <p:ext uri="{BB962C8B-B14F-4D97-AF65-F5344CB8AC3E}">
        <p14:creationId xmlns:p14="http://schemas.microsoft.com/office/powerpoint/2010/main" val="1329533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35</a:t>
            </a:fld>
            <a:endParaRPr lang="en-US"/>
          </a:p>
        </p:txBody>
      </p:sp>
    </p:spTree>
    <p:extLst>
      <p:ext uri="{BB962C8B-B14F-4D97-AF65-F5344CB8AC3E}">
        <p14:creationId xmlns:p14="http://schemas.microsoft.com/office/powerpoint/2010/main" val="1076798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36</a:t>
            </a:fld>
            <a:endParaRPr lang="en-US"/>
          </a:p>
        </p:txBody>
      </p:sp>
    </p:spTree>
    <p:extLst>
      <p:ext uri="{BB962C8B-B14F-4D97-AF65-F5344CB8AC3E}">
        <p14:creationId xmlns:p14="http://schemas.microsoft.com/office/powerpoint/2010/main" val="1388906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37</a:t>
            </a:fld>
            <a:endParaRPr lang="en-US"/>
          </a:p>
        </p:txBody>
      </p:sp>
    </p:spTree>
    <p:extLst>
      <p:ext uri="{BB962C8B-B14F-4D97-AF65-F5344CB8AC3E}">
        <p14:creationId xmlns:p14="http://schemas.microsoft.com/office/powerpoint/2010/main" val="2185718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38</a:t>
            </a:fld>
            <a:endParaRPr lang="en-US"/>
          </a:p>
        </p:txBody>
      </p:sp>
    </p:spTree>
    <p:extLst>
      <p:ext uri="{BB962C8B-B14F-4D97-AF65-F5344CB8AC3E}">
        <p14:creationId xmlns:p14="http://schemas.microsoft.com/office/powerpoint/2010/main" val="10980088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39</a:t>
            </a:fld>
            <a:endParaRPr lang="en-US"/>
          </a:p>
        </p:txBody>
      </p:sp>
    </p:spTree>
    <p:extLst>
      <p:ext uri="{BB962C8B-B14F-4D97-AF65-F5344CB8AC3E}">
        <p14:creationId xmlns:p14="http://schemas.microsoft.com/office/powerpoint/2010/main" val="232040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FY21 Projections are not required, but if helpful they can complete </a:t>
            </a:r>
          </a:p>
        </p:txBody>
      </p:sp>
      <p:sp>
        <p:nvSpPr>
          <p:cNvPr id="4" name="Slide Number Placeholder 3"/>
          <p:cNvSpPr>
            <a:spLocks noGrp="1"/>
          </p:cNvSpPr>
          <p:nvPr>
            <p:ph type="sldNum" sz="quarter" idx="10"/>
          </p:nvPr>
        </p:nvSpPr>
        <p:spPr/>
        <p:txBody>
          <a:bodyPr/>
          <a:lstStyle/>
          <a:p>
            <a:fld id="{3FFD3B8E-2DEA-4D13-83CC-02775C11EB0C}" type="slidenum">
              <a:rPr lang="en-US" smtClean="0"/>
              <a:t>4</a:t>
            </a:fld>
            <a:endParaRPr lang="en-US"/>
          </a:p>
        </p:txBody>
      </p:sp>
    </p:spTree>
    <p:extLst>
      <p:ext uri="{BB962C8B-B14F-4D97-AF65-F5344CB8AC3E}">
        <p14:creationId xmlns:p14="http://schemas.microsoft.com/office/powerpoint/2010/main" val="3641562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40</a:t>
            </a:fld>
            <a:endParaRPr lang="en-US"/>
          </a:p>
        </p:txBody>
      </p:sp>
    </p:spTree>
    <p:extLst>
      <p:ext uri="{BB962C8B-B14F-4D97-AF65-F5344CB8AC3E}">
        <p14:creationId xmlns:p14="http://schemas.microsoft.com/office/powerpoint/2010/main" val="1400372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41</a:t>
            </a:fld>
            <a:endParaRPr lang="en-US"/>
          </a:p>
        </p:txBody>
      </p:sp>
    </p:spTree>
    <p:extLst>
      <p:ext uri="{BB962C8B-B14F-4D97-AF65-F5344CB8AC3E}">
        <p14:creationId xmlns:p14="http://schemas.microsoft.com/office/powerpoint/2010/main" val="3606184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42</a:t>
            </a:fld>
            <a:endParaRPr lang="en-US"/>
          </a:p>
        </p:txBody>
      </p:sp>
    </p:spTree>
    <p:extLst>
      <p:ext uri="{BB962C8B-B14F-4D97-AF65-F5344CB8AC3E}">
        <p14:creationId xmlns:p14="http://schemas.microsoft.com/office/powerpoint/2010/main" val="17806985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43</a:t>
            </a:fld>
            <a:endParaRPr lang="en-US"/>
          </a:p>
        </p:txBody>
      </p:sp>
    </p:spTree>
    <p:extLst>
      <p:ext uri="{BB962C8B-B14F-4D97-AF65-F5344CB8AC3E}">
        <p14:creationId xmlns:p14="http://schemas.microsoft.com/office/powerpoint/2010/main" val="81039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5</a:t>
            </a:fld>
            <a:endParaRPr lang="en-US"/>
          </a:p>
        </p:txBody>
      </p:sp>
    </p:spTree>
    <p:extLst>
      <p:ext uri="{BB962C8B-B14F-4D97-AF65-F5344CB8AC3E}">
        <p14:creationId xmlns:p14="http://schemas.microsoft.com/office/powerpoint/2010/main" val="227268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Entity equals department + fund</a:t>
            </a:r>
            <a:r>
              <a:rPr lang="en-US" baseline="0" dirty="0"/>
              <a:t> type.</a:t>
            </a:r>
            <a:endParaRPr lang="en-US" dirty="0"/>
          </a:p>
        </p:txBody>
      </p:sp>
      <p:sp>
        <p:nvSpPr>
          <p:cNvPr id="4" name="Slide Number Placeholder 3"/>
          <p:cNvSpPr>
            <a:spLocks noGrp="1"/>
          </p:cNvSpPr>
          <p:nvPr>
            <p:ph type="sldNum" sz="quarter" idx="10"/>
          </p:nvPr>
        </p:nvSpPr>
        <p:spPr/>
        <p:txBody>
          <a:bodyPr/>
          <a:lstStyle/>
          <a:p>
            <a:fld id="{3FFD3B8E-2DEA-4D13-83CC-02775C11EB0C}" type="slidenum">
              <a:rPr lang="en-US" smtClean="0"/>
              <a:t>6</a:t>
            </a:fld>
            <a:endParaRPr lang="en-US"/>
          </a:p>
        </p:txBody>
      </p:sp>
    </p:spTree>
    <p:extLst>
      <p:ext uri="{BB962C8B-B14F-4D97-AF65-F5344CB8AC3E}">
        <p14:creationId xmlns:p14="http://schemas.microsoft.com/office/powerpoint/2010/main" val="154602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7</a:t>
            </a:fld>
            <a:endParaRPr lang="en-US"/>
          </a:p>
        </p:txBody>
      </p:sp>
    </p:spTree>
    <p:extLst>
      <p:ext uri="{BB962C8B-B14F-4D97-AF65-F5344CB8AC3E}">
        <p14:creationId xmlns:p14="http://schemas.microsoft.com/office/powerpoint/2010/main" val="4288502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8</a:t>
            </a:fld>
            <a:endParaRPr lang="en-US"/>
          </a:p>
        </p:txBody>
      </p:sp>
    </p:spTree>
    <p:extLst>
      <p:ext uri="{BB962C8B-B14F-4D97-AF65-F5344CB8AC3E}">
        <p14:creationId xmlns:p14="http://schemas.microsoft.com/office/powerpoint/2010/main" val="377120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9</a:t>
            </a:fld>
            <a:endParaRPr lang="en-US"/>
          </a:p>
        </p:txBody>
      </p:sp>
    </p:spTree>
    <p:extLst>
      <p:ext uri="{BB962C8B-B14F-4D97-AF65-F5344CB8AC3E}">
        <p14:creationId xmlns:p14="http://schemas.microsoft.com/office/powerpoint/2010/main" val="229352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AE94138-7155-4B83-8FE0-64361ECD45DA}"/>
              </a:ext>
            </a:extLst>
          </p:cNvPr>
          <p:cNvSpPr>
            <a:spLocks noGrp="1"/>
          </p:cNvSpPr>
          <p:nvPr>
            <p:ph sz="quarter" idx="10"/>
          </p:nvPr>
        </p:nvSpPr>
        <p:spPr>
          <a:xfrm>
            <a:off x="304800" y="1280160"/>
            <a:ext cx="11582400" cy="5029200"/>
          </a:xfrm>
          <a:prstGeom prst="rect">
            <a:avLst/>
          </a:prstGeom>
        </p:spPr>
        <p:txBody>
          <a:bodyPr>
            <a:normAutofit/>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5C8DEDCB-DF9B-4806-A4D3-C0003F48E7DE}"/>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13217D6-17BC-48EA-A9F2-B9471A69923F}"/>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935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5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56833"/>
            <a:ext cx="10515600" cy="1828800"/>
          </a:xfrm>
          <a:prstGeom prst="rect">
            <a:avLst/>
          </a:prstGeom>
        </p:spPr>
        <p:txBody>
          <a:bodyPr anchor="b">
            <a:normAutofit/>
          </a:bodyPr>
          <a:lstStyle>
            <a:lvl1pPr algn="r">
              <a:defRPr sz="3200" b="1" cap="none" baseline="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5871211" y="4008892"/>
            <a:ext cx="5482591" cy="2163308"/>
          </a:xfrm>
          <a:prstGeom prst="rect">
            <a:avLst/>
          </a:prstGeom>
        </p:spPr>
        <p:txBody>
          <a:bodyPr anchor="t">
            <a:normAutofit/>
          </a:bodyPr>
          <a:lstStyle>
            <a:lvl1pPr marL="0" indent="0" algn="r">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8" name="Straight Connector 7"/>
          <p:cNvCxnSpPr/>
          <p:nvPr/>
        </p:nvCxnSpPr>
        <p:spPr>
          <a:xfrm>
            <a:off x="838200" y="3885633"/>
            <a:ext cx="10515600" cy="0"/>
          </a:xfrm>
          <a:prstGeom prst="line">
            <a:avLst/>
          </a:prstGeom>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0" y="694754"/>
            <a:ext cx="1828800" cy="820189"/>
          </a:xfrm>
          <a:prstGeom prst="rect">
            <a:avLst/>
          </a:prstGeom>
          <a:noFill/>
          <a:ln>
            <a:noFill/>
          </a:ln>
        </p:spPr>
      </p:pic>
    </p:spTree>
    <p:extLst>
      <p:ext uri="{BB962C8B-B14F-4D97-AF65-F5344CB8AC3E}">
        <p14:creationId xmlns:p14="http://schemas.microsoft.com/office/powerpoint/2010/main" val="132464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5412" y="3651146"/>
            <a:ext cx="7315200" cy="585109"/>
          </a:xfrm>
          <a:prstGeom prst="rect">
            <a:avLst/>
          </a:prstGeom>
        </p:spPr>
        <p:txBody>
          <a:bodyPr>
            <a:noAutofit/>
          </a:bodyPr>
          <a:lstStyle>
            <a:lvl1pPr marL="0" indent="0" algn="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a:extLst>
              <a:ext uri="{FF2B5EF4-FFF2-40B4-BE49-F238E27FC236}">
                <a16:creationId xmlns:a16="http://schemas.microsoft.com/office/drawing/2014/main" id="{C2798C64-E695-4999-9A50-1E67DC8E220B}"/>
              </a:ext>
            </a:extLst>
          </p:cNvPr>
          <p:cNvSpPr>
            <a:spLocks noGrp="1"/>
          </p:cNvSpPr>
          <p:nvPr>
            <p:ph type="title"/>
          </p:nvPr>
        </p:nvSpPr>
        <p:spPr>
          <a:xfrm>
            <a:off x="4485412" y="2573384"/>
            <a:ext cx="7315200" cy="1016483"/>
          </a:xfrm>
          <a:prstGeom prst="rect">
            <a:avLst/>
          </a:prstGeom>
        </p:spPr>
        <p:txBody>
          <a:bodyPr anchor="b"/>
          <a:lstStyle>
            <a:lvl1pPr algn="r">
              <a:defRPr/>
            </a:lvl1pPr>
          </a:lstStyle>
          <a:p>
            <a:r>
              <a:rPr lang="en-US" dirty="0"/>
              <a:t>Click to edit Master title style</a:t>
            </a:r>
          </a:p>
        </p:txBody>
      </p:sp>
      <p:sp>
        <p:nvSpPr>
          <p:cNvPr id="12" name="Text Placeholder 11">
            <a:extLst>
              <a:ext uri="{FF2B5EF4-FFF2-40B4-BE49-F238E27FC236}">
                <a16:creationId xmlns:a16="http://schemas.microsoft.com/office/drawing/2014/main" id="{FFD6512A-BF2C-4A44-882D-51D381043B5C}"/>
              </a:ext>
            </a:extLst>
          </p:cNvPr>
          <p:cNvSpPr>
            <a:spLocks noGrp="1"/>
          </p:cNvSpPr>
          <p:nvPr>
            <p:ph type="body" sz="quarter" idx="12" hasCustomPrompt="1"/>
          </p:nvPr>
        </p:nvSpPr>
        <p:spPr>
          <a:xfrm>
            <a:off x="9362212" y="4279559"/>
            <a:ext cx="2438400" cy="424271"/>
          </a:xfrm>
          <a:prstGeom prst="rect">
            <a:avLst/>
          </a:prstGeom>
        </p:spPr>
        <p:txBody>
          <a:bodyPr anchor="ctr">
            <a:noAutofit/>
          </a:bodyPr>
          <a:lstStyle>
            <a:lvl1pPr marL="0" indent="0" algn="r">
              <a:buNone/>
              <a:defRPr sz="1200">
                <a:latin typeface="+mn-lt"/>
              </a:defRPr>
            </a:lvl1pPr>
            <a:lvl2pPr>
              <a:defRPr sz="1400"/>
            </a:lvl2pPr>
            <a:lvl3pPr>
              <a:defRPr sz="1400"/>
            </a:lvl3pPr>
            <a:lvl4pPr>
              <a:defRPr sz="1400"/>
            </a:lvl4pPr>
            <a:lvl5pPr>
              <a:defRPr sz="1400"/>
            </a:lvl5pPr>
          </a:lstStyle>
          <a:p>
            <a:pPr lvl="0"/>
            <a:r>
              <a:rPr lang="en-US" dirty="0"/>
              <a:t>MM.DD.YYYY</a:t>
            </a:r>
          </a:p>
        </p:txBody>
      </p:sp>
      <p:sp>
        <p:nvSpPr>
          <p:cNvPr id="4" name="Picture Placeholder 3">
            <a:extLst>
              <a:ext uri="{FF2B5EF4-FFF2-40B4-BE49-F238E27FC236}">
                <a16:creationId xmlns:a16="http://schemas.microsoft.com/office/drawing/2014/main" id="{C4F69CEB-A345-446C-A693-1B50ED80B365}"/>
              </a:ext>
            </a:extLst>
          </p:cNvPr>
          <p:cNvSpPr>
            <a:spLocks noGrp="1"/>
          </p:cNvSpPr>
          <p:nvPr>
            <p:ph type="pic" sz="quarter" idx="13"/>
          </p:nvPr>
        </p:nvSpPr>
        <p:spPr>
          <a:xfrm>
            <a:off x="10158521" y="5436944"/>
            <a:ext cx="1621367" cy="1041229"/>
          </a:xfrm>
          <a:prstGeom prst="rect">
            <a:avLst/>
          </a:prstGeom>
        </p:spPr>
        <p:txBody>
          <a:bodyPr/>
          <a:lstStyle>
            <a:lvl1pPr marL="0" indent="0" algn="ctr">
              <a:buNone/>
              <a:defRPr sz="1400"/>
            </a:lvl1pPr>
          </a:lstStyle>
          <a:p>
            <a:endParaRPr lang="en-US" dirty="0"/>
          </a:p>
          <a:p>
            <a:r>
              <a:rPr lang="en-US" dirty="0"/>
              <a:t>Client logo</a:t>
            </a:r>
          </a:p>
        </p:txBody>
      </p:sp>
      <p:cxnSp>
        <p:nvCxnSpPr>
          <p:cNvPr id="6" name="Straight Connector 5">
            <a:extLst>
              <a:ext uri="{FF2B5EF4-FFF2-40B4-BE49-F238E27FC236}">
                <a16:creationId xmlns:a16="http://schemas.microsoft.com/office/drawing/2014/main" id="{5AAE52F6-807D-415E-8379-0F08AD6F652C}"/>
              </a:ext>
            </a:extLst>
          </p:cNvPr>
          <p:cNvCxnSpPr>
            <a:cxnSpLocks/>
          </p:cNvCxnSpPr>
          <p:nvPr userDrawn="1"/>
        </p:nvCxnSpPr>
        <p:spPr>
          <a:xfrm>
            <a:off x="4534699" y="3605349"/>
            <a:ext cx="73152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5033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A6E66D-7CBE-46B8-91CF-5AB2E4AA64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040" y="228601"/>
            <a:ext cx="1371600" cy="618735"/>
          </a:xfrm>
          <a:prstGeom prst="rect">
            <a:avLst/>
          </a:prstGeom>
        </p:spPr>
      </p:pic>
      <p:sp>
        <p:nvSpPr>
          <p:cNvPr id="4" name="Subtitle 2">
            <a:extLst>
              <a:ext uri="{FF2B5EF4-FFF2-40B4-BE49-F238E27FC236}">
                <a16:creationId xmlns:a16="http://schemas.microsoft.com/office/drawing/2014/main" id="{060721FC-FFAE-425A-AAD3-9D69833D0A07}"/>
              </a:ext>
            </a:extLst>
          </p:cNvPr>
          <p:cNvSpPr>
            <a:spLocks noGrp="1"/>
          </p:cNvSpPr>
          <p:nvPr>
            <p:ph type="subTitle" idx="1"/>
          </p:nvPr>
        </p:nvSpPr>
        <p:spPr>
          <a:xfrm>
            <a:off x="399036" y="3897936"/>
            <a:ext cx="11457533" cy="815515"/>
          </a:xfrm>
          <a:prstGeom prst="rect">
            <a:avLst/>
          </a:prstGeom>
        </p:spPr>
        <p:txBody>
          <a:bodyPr>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itle 6">
            <a:extLst>
              <a:ext uri="{FF2B5EF4-FFF2-40B4-BE49-F238E27FC236}">
                <a16:creationId xmlns:a16="http://schemas.microsoft.com/office/drawing/2014/main" id="{ECB66528-89BB-4DB5-9A73-F04B95C47C21}"/>
              </a:ext>
            </a:extLst>
          </p:cNvPr>
          <p:cNvSpPr>
            <a:spLocks noGrp="1"/>
          </p:cNvSpPr>
          <p:nvPr>
            <p:ph type="title"/>
          </p:nvPr>
        </p:nvSpPr>
        <p:spPr>
          <a:xfrm>
            <a:off x="396089" y="3028307"/>
            <a:ext cx="11460480" cy="801389"/>
          </a:xfrm>
          <a:prstGeom prst="rect">
            <a:avLst/>
          </a:prstGeom>
        </p:spPr>
        <p:txBody>
          <a:bodyPr anchor="ctr">
            <a:noAutofit/>
          </a:bodyPr>
          <a:lstStyle>
            <a:lvl1pPr>
              <a:defRPr sz="2800" b="1">
                <a:solidFill>
                  <a:schemeClr val="bg1"/>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1BF3F06-DC2C-4D10-A69C-88631E469D45}"/>
              </a:ext>
            </a:extLst>
          </p:cNvPr>
          <p:cNvSpPr/>
          <p:nvPr userDrawn="1"/>
        </p:nvSpPr>
        <p:spPr>
          <a:xfrm flipH="1">
            <a:off x="304801" y="3028306"/>
            <a:ext cx="76039" cy="801391"/>
          </a:xfrm>
          <a:prstGeom prst="rect">
            <a:avLst/>
          </a:prstGeom>
          <a:solidFill>
            <a:srgbClr val="F158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Tree>
    <p:extLst>
      <p:ext uri="{BB962C8B-B14F-4D97-AF65-F5344CB8AC3E}">
        <p14:creationId xmlns:p14="http://schemas.microsoft.com/office/powerpoint/2010/main" val="411601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799" y="1280160"/>
            <a:ext cx="5730240" cy="50292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8787" y="1280160"/>
            <a:ext cx="5730240" cy="50292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A190DC54-D436-448E-B32A-97C6F3B63B4B}"/>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554C1126-4FBE-4F3C-9818-C3EFF679F63F}"/>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74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799" y="2104072"/>
            <a:ext cx="5730240" cy="4205288"/>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8787" y="2104072"/>
            <a:ext cx="5730240" cy="4205288"/>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A190DC54-D436-448E-B32A-97C6F3B63B4B}"/>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06BBDDE3-4322-42A3-A6E6-8A3DE3014079}"/>
              </a:ext>
            </a:extLst>
          </p:cNvPr>
          <p:cNvSpPr>
            <a:spLocks noGrp="1"/>
          </p:cNvSpPr>
          <p:nvPr>
            <p:ph type="body" idx="10"/>
          </p:nvPr>
        </p:nvSpPr>
        <p:spPr>
          <a:xfrm>
            <a:off x="304800" y="1280160"/>
            <a:ext cx="57302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ext Placeholder 2">
            <a:extLst>
              <a:ext uri="{FF2B5EF4-FFF2-40B4-BE49-F238E27FC236}">
                <a16:creationId xmlns:a16="http://schemas.microsoft.com/office/drawing/2014/main" id="{60F1DD7E-D971-4AEF-91B0-F916BE764022}"/>
              </a:ext>
            </a:extLst>
          </p:cNvPr>
          <p:cNvSpPr>
            <a:spLocks noGrp="1"/>
          </p:cNvSpPr>
          <p:nvPr>
            <p:ph type="body" idx="11"/>
          </p:nvPr>
        </p:nvSpPr>
        <p:spPr>
          <a:xfrm>
            <a:off x="6168787" y="1280160"/>
            <a:ext cx="57302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 name="Straight Connector 6">
            <a:extLst>
              <a:ext uri="{FF2B5EF4-FFF2-40B4-BE49-F238E27FC236}">
                <a16:creationId xmlns:a16="http://schemas.microsoft.com/office/drawing/2014/main" id="{93CE6E3C-21A4-4039-B152-BD83D65F14A7}"/>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07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47157"/>
            <a:ext cx="5730240" cy="20574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8788" y="1747157"/>
            <a:ext cx="5730240" cy="20574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A190DC54-D436-448E-B32A-97C6F3B63B4B}"/>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06BBDDE3-4322-42A3-A6E6-8A3DE3014079}"/>
              </a:ext>
            </a:extLst>
          </p:cNvPr>
          <p:cNvSpPr>
            <a:spLocks noGrp="1"/>
          </p:cNvSpPr>
          <p:nvPr>
            <p:ph type="body" idx="10"/>
          </p:nvPr>
        </p:nvSpPr>
        <p:spPr>
          <a:xfrm>
            <a:off x="304800" y="1280160"/>
            <a:ext cx="5730240"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ext Placeholder 2">
            <a:extLst>
              <a:ext uri="{FF2B5EF4-FFF2-40B4-BE49-F238E27FC236}">
                <a16:creationId xmlns:a16="http://schemas.microsoft.com/office/drawing/2014/main" id="{60F1DD7E-D971-4AEF-91B0-F916BE764022}"/>
              </a:ext>
            </a:extLst>
          </p:cNvPr>
          <p:cNvSpPr>
            <a:spLocks noGrp="1"/>
          </p:cNvSpPr>
          <p:nvPr>
            <p:ph type="body" idx="11"/>
          </p:nvPr>
        </p:nvSpPr>
        <p:spPr>
          <a:xfrm>
            <a:off x="6168787" y="1280160"/>
            <a:ext cx="5730240"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 name="Straight Connector 6">
            <a:extLst>
              <a:ext uri="{FF2B5EF4-FFF2-40B4-BE49-F238E27FC236}">
                <a16:creationId xmlns:a16="http://schemas.microsoft.com/office/drawing/2014/main" id="{93CE6E3C-21A4-4039-B152-BD83D65F14A7}"/>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8FB96166-7FE7-4879-83D9-84E00A3CCC5A}"/>
              </a:ext>
            </a:extLst>
          </p:cNvPr>
          <p:cNvSpPr>
            <a:spLocks noGrp="1"/>
          </p:cNvSpPr>
          <p:nvPr>
            <p:ph sz="half" idx="12"/>
          </p:nvPr>
        </p:nvSpPr>
        <p:spPr>
          <a:xfrm>
            <a:off x="304800" y="4281351"/>
            <a:ext cx="5730240" cy="20574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4D3CD395-6898-4EB7-B439-147991573753}"/>
              </a:ext>
            </a:extLst>
          </p:cNvPr>
          <p:cNvSpPr>
            <a:spLocks noGrp="1"/>
          </p:cNvSpPr>
          <p:nvPr>
            <p:ph sz="half" idx="13"/>
          </p:nvPr>
        </p:nvSpPr>
        <p:spPr>
          <a:xfrm>
            <a:off x="6168788" y="4281351"/>
            <a:ext cx="5730240" cy="20574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E7DA2A96-4951-4297-950E-448E284838F6}"/>
              </a:ext>
            </a:extLst>
          </p:cNvPr>
          <p:cNvSpPr>
            <a:spLocks noGrp="1"/>
          </p:cNvSpPr>
          <p:nvPr>
            <p:ph type="body" idx="14"/>
          </p:nvPr>
        </p:nvSpPr>
        <p:spPr>
          <a:xfrm>
            <a:off x="304800" y="3814354"/>
            <a:ext cx="5730240"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2">
            <a:extLst>
              <a:ext uri="{FF2B5EF4-FFF2-40B4-BE49-F238E27FC236}">
                <a16:creationId xmlns:a16="http://schemas.microsoft.com/office/drawing/2014/main" id="{86002525-54C5-45D6-BEA9-4F0DB1BB85CD}"/>
              </a:ext>
            </a:extLst>
          </p:cNvPr>
          <p:cNvSpPr>
            <a:spLocks noGrp="1"/>
          </p:cNvSpPr>
          <p:nvPr>
            <p:ph type="body" idx="15"/>
          </p:nvPr>
        </p:nvSpPr>
        <p:spPr>
          <a:xfrm>
            <a:off x="6168787" y="3814354"/>
            <a:ext cx="5730240"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28033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ywhe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30A53B6-56F5-44F1-B734-80E9E08DCDD7}"/>
              </a:ext>
            </a:extLst>
          </p:cNvPr>
          <p:cNvSpPr>
            <a:spLocks noGrp="1"/>
          </p:cNvSpPr>
          <p:nvPr>
            <p:ph idx="11"/>
          </p:nvPr>
        </p:nvSpPr>
        <p:spPr>
          <a:xfrm>
            <a:off x="3117666" y="1608024"/>
            <a:ext cx="8705364" cy="1303619"/>
          </a:xfrm>
          <a:prstGeom prst="rect">
            <a:avLst/>
          </a:prstGeom>
        </p:spPr>
        <p:txBody>
          <a:bodyPr>
            <a:normAutofit/>
          </a:bodyPr>
          <a:lstStyle>
            <a:lvl1pPr marL="0" indent="0">
              <a:buNone/>
              <a:defRPr/>
            </a:lvl1pPr>
            <a:lvl2pPr>
              <a:buClr>
                <a:schemeClr val="accent2"/>
              </a:buClr>
              <a:defRPr/>
            </a:lvl2pPr>
            <a:lvl3pPr>
              <a:buClr>
                <a:schemeClr val="accent2"/>
              </a:buClr>
              <a:defRPr/>
            </a:lvl3pPr>
          </a:lstStyle>
          <a:p>
            <a:pPr lvl="0"/>
            <a:r>
              <a:rPr lang="en-US"/>
              <a:t>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F0B27BA0-4233-4328-BDD8-31EF515D4C3E}"/>
              </a:ext>
            </a:extLst>
          </p:cNvPr>
          <p:cNvSpPr>
            <a:spLocks noGrp="1"/>
          </p:cNvSpPr>
          <p:nvPr>
            <p:ph idx="12"/>
          </p:nvPr>
        </p:nvSpPr>
        <p:spPr>
          <a:xfrm>
            <a:off x="3117669" y="3099940"/>
            <a:ext cx="8705364" cy="1303619"/>
          </a:xfrm>
          <a:prstGeom prst="rect">
            <a:avLst/>
          </a:prstGeom>
        </p:spPr>
        <p:txBody>
          <a:bodyPr>
            <a:normAutofit/>
          </a:bodyPr>
          <a:lstStyle>
            <a:lvl1pPr marL="0" indent="0">
              <a:buNone/>
              <a:defRPr/>
            </a:lvl1pPr>
            <a:lvl2pPr>
              <a:buClr>
                <a:schemeClr val="accent2"/>
              </a:buClr>
              <a:defRPr/>
            </a:lvl2pPr>
            <a:lvl3pPr>
              <a:buClr>
                <a:schemeClr val="accent2"/>
              </a:buClr>
              <a:defRPr/>
            </a:lvl3pPr>
          </a:lstStyle>
          <a:p>
            <a:pPr lvl="0"/>
            <a:r>
              <a:rPr lang="en-US"/>
              <a:t>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1770CF2-696B-45F6-AD18-27FC980648D5}"/>
              </a:ext>
            </a:extLst>
          </p:cNvPr>
          <p:cNvSpPr>
            <a:spLocks noGrp="1"/>
          </p:cNvSpPr>
          <p:nvPr>
            <p:ph idx="13"/>
          </p:nvPr>
        </p:nvSpPr>
        <p:spPr>
          <a:xfrm>
            <a:off x="3117667" y="4599679"/>
            <a:ext cx="8705364" cy="1303619"/>
          </a:xfrm>
          <a:prstGeom prst="rect">
            <a:avLst/>
          </a:prstGeom>
        </p:spPr>
        <p:txBody>
          <a:bodyPr>
            <a:normAutofit/>
          </a:bodyPr>
          <a:lstStyle>
            <a:lvl1pPr marL="0" indent="0">
              <a:buNone/>
              <a:defRPr/>
            </a:lvl1pPr>
            <a:lvl2pPr>
              <a:buClr>
                <a:schemeClr val="accent2"/>
              </a:buClr>
              <a:defRPr/>
            </a:lvl2pPr>
            <a:lvl3pPr>
              <a:buClr>
                <a:schemeClr val="accent2"/>
              </a:buClr>
              <a:defRPr/>
            </a:lvl3pPr>
          </a:lstStyle>
          <a:p>
            <a:pPr lvl="0"/>
            <a:r>
              <a:rPr lang="en-US"/>
              <a:t>Edit Master text styles</a:t>
            </a:r>
          </a:p>
          <a:p>
            <a:pPr lvl="1"/>
            <a:r>
              <a:rPr lang="en-US"/>
              <a:t>Second level</a:t>
            </a:r>
          </a:p>
          <a:p>
            <a:pPr lvl="2"/>
            <a:r>
              <a:rPr lang="en-US"/>
              <a:t>Third level</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tretch/>
        </p:blipFill>
        <p:spPr>
          <a:xfrm>
            <a:off x="-2103951" y="1646307"/>
            <a:ext cx="4160721" cy="4218912"/>
          </a:xfrm>
          <a:prstGeom prst="rect">
            <a:avLst/>
          </a:prstGeom>
        </p:spPr>
      </p:pic>
      <p:sp>
        <p:nvSpPr>
          <p:cNvPr id="14" name="Title Placeholder 1">
            <a:extLst>
              <a:ext uri="{FF2B5EF4-FFF2-40B4-BE49-F238E27FC236}">
                <a16:creationId xmlns:a16="http://schemas.microsoft.com/office/drawing/2014/main" id="{12A2EA71-1677-4685-BD22-2340BE168722}"/>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6D66627F-260C-4AC1-AF5A-D7F501270497}"/>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87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0DAF8D8-2AE2-48A1-B158-4CB2158D7546}"/>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4F913DAC-B9AD-4ACA-B4EF-EF925441C7E8}"/>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60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E9947-3751-40E3-AC19-B539CB7E92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443" y="1491916"/>
            <a:ext cx="392028" cy="276726"/>
          </a:xfrm>
          <a:prstGeom prst="rect">
            <a:avLst/>
          </a:prstGeom>
        </p:spPr>
      </p:pic>
      <p:sp>
        <p:nvSpPr>
          <p:cNvPr id="11" name="Content Placeholder 2">
            <a:extLst>
              <a:ext uri="{FF2B5EF4-FFF2-40B4-BE49-F238E27FC236}">
                <a16:creationId xmlns:a16="http://schemas.microsoft.com/office/drawing/2014/main" id="{CC70B71B-E636-4484-8D7E-538CF9859514}"/>
              </a:ext>
            </a:extLst>
          </p:cNvPr>
          <p:cNvSpPr>
            <a:spLocks noGrp="1"/>
          </p:cNvSpPr>
          <p:nvPr>
            <p:ph idx="11" hasCustomPrompt="1"/>
          </p:nvPr>
        </p:nvSpPr>
        <p:spPr>
          <a:xfrm>
            <a:off x="1704472" y="1768643"/>
            <a:ext cx="8931445" cy="2827421"/>
          </a:xfrm>
          <a:prstGeom prst="rect">
            <a:avLst/>
          </a:prstGeom>
        </p:spPr>
        <p:txBody>
          <a:bodyPr>
            <a:normAutofit/>
          </a:bodyPr>
          <a:lstStyle>
            <a:lvl1pPr marL="0" indent="0">
              <a:buNone/>
              <a:defRPr sz="3600">
                <a:solidFill>
                  <a:schemeClr val="bg1"/>
                </a:solidFill>
              </a:defRPr>
            </a:lvl1pPr>
          </a:lstStyle>
          <a:p>
            <a:pPr lvl="0"/>
            <a:r>
              <a:rPr lang="en-US" dirty="0"/>
              <a:t>Click to edit your quote</a:t>
            </a:r>
          </a:p>
        </p:txBody>
      </p:sp>
      <p:sp>
        <p:nvSpPr>
          <p:cNvPr id="12" name="Content Placeholder 2">
            <a:extLst>
              <a:ext uri="{FF2B5EF4-FFF2-40B4-BE49-F238E27FC236}">
                <a16:creationId xmlns:a16="http://schemas.microsoft.com/office/drawing/2014/main" id="{50FE238A-85BD-4F8F-BD0D-DE4B415F4752}"/>
              </a:ext>
            </a:extLst>
          </p:cNvPr>
          <p:cNvSpPr>
            <a:spLocks noGrp="1"/>
          </p:cNvSpPr>
          <p:nvPr>
            <p:ph idx="12" hasCustomPrompt="1"/>
          </p:nvPr>
        </p:nvSpPr>
        <p:spPr>
          <a:xfrm>
            <a:off x="1704471" y="4596064"/>
            <a:ext cx="8931445" cy="481263"/>
          </a:xfrm>
          <a:prstGeom prst="rect">
            <a:avLst/>
          </a:prstGeom>
        </p:spPr>
        <p:txBody>
          <a:bodyPr>
            <a:normAutofit/>
          </a:bodyPr>
          <a:lstStyle>
            <a:lvl1pPr marL="0" indent="0" algn="r">
              <a:buNone/>
              <a:defRPr sz="2000">
                <a:solidFill>
                  <a:schemeClr val="bg1"/>
                </a:solidFill>
              </a:defRPr>
            </a:lvl1pPr>
          </a:lstStyle>
          <a:p>
            <a:pPr lvl="0"/>
            <a:r>
              <a:rPr lang="en-US" dirty="0"/>
              <a:t>- Click to edit the author</a:t>
            </a:r>
          </a:p>
        </p:txBody>
      </p:sp>
      <p:pic>
        <p:nvPicPr>
          <p:cNvPr id="6" name="Picture 5">
            <a:extLst>
              <a:ext uri="{FF2B5EF4-FFF2-40B4-BE49-F238E27FC236}">
                <a16:creationId xmlns:a16="http://schemas.microsoft.com/office/drawing/2014/main" id="{1B3C89DC-6AC4-4324-BAEC-E5760BE6C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0705586" y="4298368"/>
            <a:ext cx="392028" cy="276726"/>
          </a:xfrm>
          <a:prstGeom prst="rect">
            <a:avLst/>
          </a:prstGeom>
        </p:spPr>
      </p:pic>
      <p:sp>
        <p:nvSpPr>
          <p:cNvPr id="8" name="TextBox 7">
            <a:extLst>
              <a:ext uri="{FF2B5EF4-FFF2-40B4-BE49-F238E27FC236}">
                <a16:creationId xmlns:a16="http://schemas.microsoft.com/office/drawing/2014/main" id="{9975F28D-FB30-4773-B5CE-B625F4117003}"/>
              </a:ext>
            </a:extLst>
          </p:cNvPr>
          <p:cNvSpPr txBox="1"/>
          <p:nvPr userDrawn="1"/>
        </p:nvSpPr>
        <p:spPr>
          <a:xfrm>
            <a:off x="304800" y="6538202"/>
            <a:ext cx="2555829" cy="20005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 2018 Strata Decision Technology</a:t>
            </a:r>
          </a:p>
        </p:txBody>
      </p:sp>
      <p:sp>
        <p:nvSpPr>
          <p:cNvPr id="9" name="Slide Number Placeholder 3">
            <a:extLst>
              <a:ext uri="{FF2B5EF4-FFF2-40B4-BE49-F238E27FC236}">
                <a16:creationId xmlns:a16="http://schemas.microsoft.com/office/drawing/2014/main" id="{960122C7-7F55-4F85-B1A9-5B7E825F9966}"/>
              </a:ext>
            </a:extLst>
          </p:cNvPr>
          <p:cNvSpPr txBox="1">
            <a:spLocks/>
          </p:cNvSpPr>
          <p:nvPr userDrawn="1"/>
        </p:nvSpPr>
        <p:spPr>
          <a:xfrm>
            <a:off x="9112871" y="6464808"/>
            <a:ext cx="2844031" cy="365592"/>
          </a:xfrm>
          <a:prstGeom prst="rect">
            <a:avLst/>
          </a:prstGeom>
        </p:spPr>
        <p:txBody>
          <a:bodyPr vert="horz" lIns="82058" tIns="41029" rIns="82058" bIns="41029" rtlCol="0" anchor="ctr"/>
          <a:lstStyle>
            <a:defPPr>
              <a:defRPr lang="en-US"/>
            </a:defPPr>
            <a:lvl1pPr marL="0" algn="r" defTabSz="457146" rtl="0" eaLnBrk="1" latinLnBrk="0" hangingPunct="1">
              <a:defRPr sz="8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a:lstStyle>
          <a:p>
            <a:fld id="{ABE20C95-A81E-478A-923A-83C5D5D8BD24}" type="slidenum">
              <a:rPr lang="en-US" sz="800" smtClean="0">
                <a:solidFill>
                  <a:schemeClr val="bg1"/>
                </a:solidFill>
              </a:rPr>
              <a:pPr/>
              <a:t>‹#›</a:t>
            </a:fld>
            <a:endParaRPr lang="en-US" sz="800" dirty="0">
              <a:solidFill>
                <a:schemeClr val="bg1"/>
              </a:solidFill>
            </a:endParaRPr>
          </a:p>
        </p:txBody>
      </p:sp>
      <p:pic>
        <p:nvPicPr>
          <p:cNvPr id="10" name="Picture 9">
            <a:extLst>
              <a:ext uri="{FF2B5EF4-FFF2-40B4-BE49-F238E27FC236}">
                <a16:creationId xmlns:a16="http://schemas.microsoft.com/office/drawing/2014/main" id="{0C7F3D83-4B78-4255-9FD3-6B84088620A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7040" y="228601"/>
            <a:ext cx="1371600" cy="618735"/>
          </a:xfrm>
          <a:prstGeom prst="rect">
            <a:avLst/>
          </a:prstGeom>
        </p:spPr>
      </p:pic>
    </p:spTree>
    <p:extLst>
      <p:ext uri="{BB962C8B-B14F-4D97-AF65-F5344CB8AC3E}">
        <p14:creationId xmlns:p14="http://schemas.microsoft.com/office/powerpoint/2010/main" val="289947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ist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C70B71B-E636-4484-8D7E-538CF9859514}"/>
              </a:ext>
            </a:extLst>
          </p:cNvPr>
          <p:cNvSpPr>
            <a:spLocks noGrp="1"/>
          </p:cNvSpPr>
          <p:nvPr>
            <p:ph idx="11" hasCustomPrompt="1"/>
          </p:nvPr>
        </p:nvSpPr>
        <p:spPr>
          <a:xfrm>
            <a:off x="3352800" y="685800"/>
            <a:ext cx="5486400" cy="5486400"/>
          </a:xfrm>
          <a:prstGeom prst="rect">
            <a:avLst/>
          </a:prstGeom>
        </p:spPr>
        <p:txBody>
          <a:bodyPr anchor="ctr">
            <a:normAutofit/>
          </a:bodyPr>
          <a:lstStyle>
            <a:lvl1pPr marL="0" indent="0" algn="ctr">
              <a:buNone/>
              <a:defRPr sz="9600">
                <a:solidFill>
                  <a:schemeClr val="bg1"/>
                </a:solidFill>
              </a:defRPr>
            </a:lvl1pPr>
          </a:lstStyle>
          <a:p>
            <a:pPr lvl="0"/>
            <a:r>
              <a:rPr lang="en-US" dirty="0"/>
              <a:t>###</a:t>
            </a:r>
          </a:p>
        </p:txBody>
      </p:sp>
      <p:sp>
        <p:nvSpPr>
          <p:cNvPr id="3" name="Oval 2">
            <a:extLst>
              <a:ext uri="{FF2B5EF4-FFF2-40B4-BE49-F238E27FC236}">
                <a16:creationId xmlns:a16="http://schemas.microsoft.com/office/drawing/2014/main" id="{346309A6-5ACD-4C17-8642-32E30EE4CB67}"/>
              </a:ext>
            </a:extLst>
          </p:cNvPr>
          <p:cNvSpPr/>
          <p:nvPr userDrawn="1"/>
        </p:nvSpPr>
        <p:spPr>
          <a:xfrm>
            <a:off x="3352800" y="685800"/>
            <a:ext cx="5486400" cy="5486400"/>
          </a:xfrm>
          <a:prstGeom prst="ellipse">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7A2FAD8A-912F-4FCE-842D-7B5F9759057D}"/>
              </a:ext>
            </a:extLst>
          </p:cNvPr>
          <p:cNvSpPr txBox="1"/>
          <p:nvPr userDrawn="1"/>
        </p:nvSpPr>
        <p:spPr>
          <a:xfrm>
            <a:off x="304800" y="6538202"/>
            <a:ext cx="2555829" cy="20005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 2018 Strata Decision Technology</a:t>
            </a:r>
          </a:p>
        </p:txBody>
      </p:sp>
      <p:sp>
        <p:nvSpPr>
          <p:cNvPr id="6" name="Slide Number Placeholder 3">
            <a:extLst>
              <a:ext uri="{FF2B5EF4-FFF2-40B4-BE49-F238E27FC236}">
                <a16:creationId xmlns:a16="http://schemas.microsoft.com/office/drawing/2014/main" id="{BDB333FF-288F-41AD-975B-777F48D5DF0B}"/>
              </a:ext>
            </a:extLst>
          </p:cNvPr>
          <p:cNvSpPr txBox="1">
            <a:spLocks/>
          </p:cNvSpPr>
          <p:nvPr userDrawn="1"/>
        </p:nvSpPr>
        <p:spPr>
          <a:xfrm>
            <a:off x="9112871" y="6464808"/>
            <a:ext cx="2844031" cy="365592"/>
          </a:xfrm>
          <a:prstGeom prst="rect">
            <a:avLst/>
          </a:prstGeom>
        </p:spPr>
        <p:txBody>
          <a:bodyPr vert="horz" lIns="82058" tIns="41029" rIns="82058" bIns="41029" rtlCol="0" anchor="ctr"/>
          <a:lstStyle>
            <a:defPPr>
              <a:defRPr lang="en-US"/>
            </a:defPPr>
            <a:lvl1pPr marL="0" algn="r" defTabSz="457146" rtl="0" eaLnBrk="1" latinLnBrk="0" hangingPunct="1">
              <a:defRPr sz="8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a:lstStyle>
          <a:p>
            <a:fld id="{ABE20C95-A81E-478A-923A-83C5D5D8BD24}" type="slidenum">
              <a:rPr lang="en-US" sz="800" smtClean="0">
                <a:solidFill>
                  <a:schemeClr val="bg1"/>
                </a:solidFill>
              </a:rPr>
              <a:pPr/>
              <a:t>‹#›</a:t>
            </a:fld>
            <a:endParaRPr lang="en-US" sz="800" dirty="0">
              <a:solidFill>
                <a:schemeClr val="bg1"/>
              </a:solidFill>
            </a:endParaRPr>
          </a:p>
        </p:txBody>
      </p:sp>
      <p:pic>
        <p:nvPicPr>
          <p:cNvPr id="7" name="Picture 6">
            <a:extLst>
              <a:ext uri="{FF2B5EF4-FFF2-40B4-BE49-F238E27FC236}">
                <a16:creationId xmlns:a16="http://schemas.microsoft.com/office/drawing/2014/main" id="{61D91733-F660-4DCF-B393-F3C0471317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040" y="228601"/>
            <a:ext cx="1371600" cy="618735"/>
          </a:xfrm>
          <a:prstGeom prst="rect">
            <a:avLst/>
          </a:prstGeom>
        </p:spPr>
      </p:pic>
    </p:spTree>
    <p:extLst>
      <p:ext uri="{BB962C8B-B14F-4D97-AF65-F5344CB8AC3E}">
        <p14:creationId xmlns:p14="http://schemas.microsoft.com/office/powerpoint/2010/main" val="272955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EFE102D-3DF1-4FB7-A5B3-F8E62EB860BF}"/>
              </a:ext>
            </a:extLst>
          </p:cNvPr>
          <p:cNvGraphicFramePr>
            <a:graphicFrameLocks noChangeAspect="1"/>
          </p:cNvGraphicFramePr>
          <p:nvPr userDrawn="1">
            <p:custDataLst>
              <p:tags r:id="rId13"/>
            </p:custDataLst>
            <p:extLst>
              <p:ext uri="{D42A27DB-BD31-4B8C-83A1-F6EECF244321}">
                <p14:modId xmlns:p14="http://schemas.microsoft.com/office/powerpoint/2010/main" val="4123895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31" imgH="333" progId="TCLayout.ActiveDocument.1">
                  <p:embed/>
                </p:oleObj>
              </mc:Choice>
              <mc:Fallback>
                <p:oleObj name="think-cell Slide" r:id="rId15" imgW="331" imgH="333"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6A1093E2-482E-420C-99D5-10193E2ADA28}"/>
              </a:ext>
            </a:extLst>
          </p:cNvPr>
          <p:cNvSpPr/>
          <p:nvPr userDrawn="1"/>
        </p:nvSpPr>
        <p:spPr>
          <a:xfrm>
            <a:off x="0" y="0"/>
            <a:ext cx="121920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FEAF12B3-C223-47E9-842D-9B20AB16D7F6}"/>
              </a:ext>
            </a:extLst>
          </p:cNvPr>
          <p:cNvSpPr txBox="1"/>
          <p:nvPr userDrawn="1"/>
        </p:nvSpPr>
        <p:spPr>
          <a:xfrm>
            <a:off x="304799" y="6537960"/>
            <a:ext cx="2555829" cy="20005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 2018 Strata Decision Technology</a:t>
            </a:r>
          </a:p>
        </p:txBody>
      </p:sp>
      <p:sp>
        <p:nvSpPr>
          <p:cNvPr id="10" name="Slide Number Placeholder 3"/>
          <p:cNvSpPr txBox="1">
            <a:spLocks/>
          </p:cNvSpPr>
          <p:nvPr userDrawn="1"/>
        </p:nvSpPr>
        <p:spPr>
          <a:xfrm>
            <a:off x="9107313" y="6460677"/>
            <a:ext cx="2844031" cy="365592"/>
          </a:xfrm>
          <a:prstGeom prst="rect">
            <a:avLst/>
          </a:prstGeom>
        </p:spPr>
        <p:txBody>
          <a:bodyPr vert="horz" lIns="82058" tIns="41029" rIns="82058" bIns="41029" rtlCol="0" anchor="ctr"/>
          <a:lstStyle>
            <a:defPPr>
              <a:defRPr lang="en-US"/>
            </a:defPPr>
            <a:lvl1pPr marL="0" algn="r" defTabSz="457146" rtl="0" eaLnBrk="1" latinLnBrk="0" hangingPunct="1">
              <a:defRPr sz="8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a:lstStyle>
          <a:p>
            <a:fld id="{ABE20C95-A81E-478A-923A-83C5D5D8BD24}" type="slidenum">
              <a:rPr lang="en-US" sz="800" smtClean="0">
                <a:solidFill>
                  <a:schemeClr val="bg1"/>
                </a:solidFill>
              </a:rPr>
              <a:pPr/>
              <a:t>‹#›</a:t>
            </a:fld>
            <a:endParaRPr lang="en-US" sz="800" dirty="0">
              <a:solidFill>
                <a:schemeClr val="bg1"/>
              </a:solidFill>
            </a:endParaRPr>
          </a:p>
        </p:txBody>
      </p:sp>
      <p:pic>
        <p:nvPicPr>
          <p:cNvPr id="11" name="Picture 10">
            <a:extLst>
              <a:ext uri="{FF2B5EF4-FFF2-40B4-BE49-F238E27FC236}">
                <a16:creationId xmlns:a16="http://schemas.microsoft.com/office/drawing/2014/main" id="{F92B73EF-A9C7-444F-8001-34F6AA41DD1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07040" y="228600"/>
            <a:ext cx="1371600" cy="618308"/>
          </a:xfrm>
          <a:prstGeom prst="rect">
            <a:avLst/>
          </a:prstGeom>
        </p:spPr>
      </p:pic>
    </p:spTree>
    <p:extLst>
      <p:ext uri="{BB962C8B-B14F-4D97-AF65-F5344CB8AC3E}">
        <p14:creationId xmlns:p14="http://schemas.microsoft.com/office/powerpoint/2010/main" val="3391877453"/>
      </p:ext>
    </p:extLst>
  </p:cSld>
  <p:clrMap bg1="lt1" tx1="dk1" bg2="lt2" tx2="dk2" accent1="accent1" accent2="accent2" accent3="accent3" accent4="accent4" accent5="accent5" accent6="accent6" hlink="hlink" folHlink="folHlink"/>
  <p:sldLayoutIdLst>
    <p:sldLayoutId id="2147483729" r:id="rId1"/>
    <p:sldLayoutId id="2147483757" r:id="rId2"/>
    <p:sldLayoutId id="2147483688" r:id="rId3"/>
    <p:sldLayoutId id="2147483732" r:id="rId4"/>
    <p:sldLayoutId id="2147483753" r:id="rId5"/>
    <p:sldLayoutId id="2147483725" r:id="rId6"/>
    <p:sldLayoutId id="2147483690" r:id="rId7"/>
    <p:sldLayoutId id="2147483720" r:id="rId8"/>
    <p:sldLayoutId id="2147483723" r:id="rId9"/>
    <p:sldLayoutId id="2147483756" r:id="rId10"/>
    <p:sldLayoutId id="2147483758" r:id="rId11"/>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SzPct val="8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DF4E0B2-0861-46E5-8FDC-9D892190CD64}"/>
              </a:ext>
            </a:extLst>
          </p:cNvPr>
          <p:cNvGraphicFramePr>
            <a:graphicFrameLocks noChangeAspect="1"/>
          </p:cNvGraphicFramePr>
          <p:nvPr userDrawn="1">
            <p:custDataLst>
              <p:tags r:id="rId3"/>
            </p:custDataLst>
            <p:extLst>
              <p:ext uri="{D42A27DB-BD31-4B8C-83A1-F6EECF244321}">
                <p14:modId xmlns:p14="http://schemas.microsoft.com/office/powerpoint/2010/main" val="3945648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3">
            <a:extLst>
              <a:ext uri="{FF2B5EF4-FFF2-40B4-BE49-F238E27FC236}">
                <a16:creationId xmlns:a16="http://schemas.microsoft.com/office/drawing/2014/main" id="{BA469D90-037F-47EA-8F8F-3459B838395B}"/>
              </a:ext>
            </a:extLst>
          </p:cNvPr>
          <p:cNvSpPr/>
          <p:nvPr userDrawn="1"/>
        </p:nvSpPr>
        <p:spPr>
          <a:xfrm>
            <a:off x="2443942" y="0"/>
            <a:ext cx="9748058" cy="6858000"/>
          </a:xfrm>
          <a:custGeom>
            <a:avLst/>
            <a:gdLst>
              <a:gd name="connsiteX0" fmla="*/ 0 w 6074978"/>
              <a:gd name="connsiteY0" fmla="*/ 0 h 6858000"/>
              <a:gd name="connsiteX1" fmla="*/ 6074978 w 6074978"/>
              <a:gd name="connsiteY1" fmla="*/ 0 h 6858000"/>
              <a:gd name="connsiteX2" fmla="*/ 6074978 w 6074978"/>
              <a:gd name="connsiteY2" fmla="*/ 6858000 h 6858000"/>
              <a:gd name="connsiteX3" fmla="*/ 0 w 6074978"/>
              <a:gd name="connsiteY3" fmla="*/ 6858000 h 6858000"/>
              <a:gd name="connsiteX4" fmla="*/ 0 w 6074978"/>
              <a:gd name="connsiteY4" fmla="*/ 0 h 6858000"/>
              <a:gd name="connsiteX0" fmla="*/ 1566042 w 7641020"/>
              <a:gd name="connsiteY0" fmla="*/ 0 h 6868511"/>
              <a:gd name="connsiteX1" fmla="*/ 7641020 w 7641020"/>
              <a:gd name="connsiteY1" fmla="*/ 0 h 6868511"/>
              <a:gd name="connsiteX2" fmla="*/ 7641020 w 7641020"/>
              <a:gd name="connsiteY2" fmla="*/ 6858000 h 6868511"/>
              <a:gd name="connsiteX3" fmla="*/ 0 w 7641020"/>
              <a:gd name="connsiteY3" fmla="*/ 6868511 h 6868511"/>
              <a:gd name="connsiteX4" fmla="*/ 1566042 w 7641020"/>
              <a:gd name="connsiteY4" fmla="*/ 0 h 686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1020" h="6868511">
                <a:moveTo>
                  <a:pt x="1566042" y="0"/>
                </a:moveTo>
                <a:lnTo>
                  <a:pt x="7641020" y="0"/>
                </a:lnTo>
                <a:lnTo>
                  <a:pt x="7641020" y="6858000"/>
                </a:lnTo>
                <a:lnTo>
                  <a:pt x="0" y="6868511"/>
                </a:lnTo>
                <a:lnTo>
                  <a:pt x="1566042" y="0"/>
                </a:lnTo>
                <a:close/>
              </a:path>
            </a:pathLst>
          </a:custGeom>
          <a:solidFill>
            <a:schemeClr val="bg1"/>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Subtitle 2"/>
          <p:cNvSpPr txBox="1">
            <a:spLocks/>
          </p:cNvSpPr>
          <p:nvPr userDrawn="1"/>
        </p:nvSpPr>
        <p:spPr>
          <a:xfrm>
            <a:off x="4339833" y="3713407"/>
            <a:ext cx="7440053" cy="414791"/>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4" name="Title 6">
            <a:extLst>
              <a:ext uri="{FF2B5EF4-FFF2-40B4-BE49-F238E27FC236}">
                <a16:creationId xmlns:a16="http://schemas.microsoft.com/office/drawing/2014/main" id="{C2798C64-E695-4999-9A50-1E67DC8E220B}"/>
              </a:ext>
            </a:extLst>
          </p:cNvPr>
          <p:cNvSpPr txBox="1">
            <a:spLocks/>
          </p:cNvSpPr>
          <p:nvPr userDrawn="1"/>
        </p:nvSpPr>
        <p:spPr>
          <a:xfrm>
            <a:off x="4339833" y="3001538"/>
            <a:ext cx="7440053" cy="723900"/>
          </a:xfrm>
          <a:prstGeom prst="rect">
            <a:avLst/>
          </a:prstGeom>
        </p:spPr>
        <p:txBody>
          <a:bodyPr/>
          <a:lstStyle>
            <a:lvl1pPr algn="r" defTabSz="914400" rtl="0" eaLnBrk="1" latinLnBrk="0" hangingPunct="1">
              <a:lnSpc>
                <a:spcPct val="90000"/>
              </a:lnSpc>
              <a:spcBef>
                <a:spcPct val="0"/>
              </a:spcBef>
              <a:buNone/>
              <a:defRPr sz="2800" kern="1200">
                <a:solidFill>
                  <a:schemeClr val="tx1"/>
                </a:solidFill>
                <a:latin typeface="+mj-lt"/>
                <a:ea typeface="+mj-ea"/>
                <a:cs typeface="+mj-cs"/>
              </a:defRPr>
            </a:lvl1pPr>
          </a:lstStyle>
          <a:p>
            <a:endParaRPr lang="en-US" sz="2800" dirty="0"/>
          </a:p>
        </p:txBody>
      </p:sp>
      <p:sp>
        <p:nvSpPr>
          <p:cNvPr id="15" name="Text Placeholder 11">
            <a:extLst>
              <a:ext uri="{FF2B5EF4-FFF2-40B4-BE49-F238E27FC236}">
                <a16:creationId xmlns:a16="http://schemas.microsoft.com/office/drawing/2014/main" id="{FFD6512A-BF2C-4A44-882D-51D381043B5C}"/>
              </a:ext>
            </a:extLst>
          </p:cNvPr>
          <p:cNvSpPr txBox="1">
            <a:spLocks/>
          </p:cNvSpPr>
          <p:nvPr userDrawn="1"/>
        </p:nvSpPr>
        <p:spPr>
          <a:xfrm>
            <a:off x="9629354" y="4225171"/>
            <a:ext cx="2150533" cy="424271"/>
          </a:xfrm>
          <a:prstGeom prst="rect">
            <a:avLst/>
          </a:prstGeom>
        </p:spPr>
        <p:txBody>
          <a:bodyPr anchor="ct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p>
        </p:txBody>
      </p:sp>
      <p:sp>
        <p:nvSpPr>
          <p:cNvPr id="16" name="Picture Placeholder 9">
            <a:extLst>
              <a:ext uri="{FF2B5EF4-FFF2-40B4-BE49-F238E27FC236}">
                <a16:creationId xmlns:a16="http://schemas.microsoft.com/office/drawing/2014/main" id="{A896C835-F453-4226-9C0E-F23894A32423}"/>
              </a:ext>
            </a:extLst>
          </p:cNvPr>
          <p:cNvSpPr txBox="1">
            <a:spLocks/>
          </p:cNvSpPr>
          <p:nvPr userDrawn="1"/>
        </p:nvSpPr>
        <p:spPr>
          <a:xfrm>
            <a:off x="10302597" y="5469426"/>
            <a:ext cx="1550007" cy="1162505"/>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p:txBody>
      </p:sp>
      <p:pic>
        <p:nvPicPr>
          <p:cNvPr id="9" name="Picture 8">
            <a:extLst>
              <a:ext uri="{FF2B5EF4-FFF2-40B4-BE49-F238E27FC236}">
                <a16:creationId xmlns:a16="http://schemas.microsoft.com/office/drawing/2014/main" id="{04F67E65-2D88-4B23-B64C-C3CFB4F6B01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07040" y="228600"/>
            <a:ext cx="1371600" cy="618308"/>
          </a:xfrm>
          <a:prstGeom prst="rect">
            <a:avLst/>
          </a:prstGeom>
        </p:spPr>
      </p:pic>
    </p:spTree>
    <p:extLst>
      <p:ext uri="{BB962C8B-B14F-4D97-AF65-F5344CB8AC3E}">
        <p14:creationId xmlns:p14="http://schemas.microsoft.com/office/powerpoint/2010/main" val="3250663785"/>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notesSlide" Target="../notesSlides/notesSlide10.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emf"/><Relationship Id="rId5" Type="http://schemas.openxmlformats.org/officeDocument/2006/relationships/oleObject" Target="../embeddings/oleObject12.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8.emf"/><Relationship Id="rId5" Type="http://schemas.openxmlformats.org/officeDocument/2006/relationships/oleObject" Target="../embeddings/oleObject13.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slideLayout" Target="../slideLayouts/slideLayout1.xml"/><Relationship Id="rId7" Type="http://schemas.openxmlformats.org/officeDocument/2006/relationships/diagramData" Target="../diagrams/data3.xml"/><Relationship Id="rId12" Type="http://schemas.openxmlformats.org/officeDocument/2006/relationships/image" Target="../media/image21.emf"/><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0.emf"/><Relationship Id="rId11" Type="http://schemas.microsoft.com/office/2007/relationships/diagramDrawing" Target="../diagrams/drawing3.xml"/><Relationship Id="rId5" Type="http://schemas.openxmlformats.org/officeDocument/2006/relationships/oleObject" Target="../embeddings/oleObject14.bin"/><Relationship Id="rId10" Type="http://schemas.openxmlformats.org/officeDocument/2006/relationships/diagramColors" Target="../diagrams/colors3.xml"/><Relationship Id="rId4" Type="http://schemas.openxmlformats.org/officeDocument/2006/relationships/notesSlide" Target="../notesSlides/notesSlide15.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slideLayout" Target="../slideLayouts/slideLayout1.xml"/><Relationship Id="rId7" Type="http://schemas.openxmlformats.org/officeDocument/2006/relationships/diagramData" Target="../diagrams/data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8.emf"/><Relationship Id="rId11" Type="http://schemas.microsoft.com/office/2007/relationships/diagramDrawing" Target="../diagrams/drawing4.xml"/><Relationship Id="rId5" Type="http://schemas.openxmlformats.org/officeDocument/2006/relationships/oleObject" Target="../embeddings/oleObject15.bin"/><Relationship Id="rId10" Type="http://schemas.openxmlformats.org/officeDocument/2006/relationships/diagramColors" Target="../diagrams/colors4.xml"/><Relationship Id="rId4" Type="http://schemas.openxmlformats.org/officeDocument/2006/relationships/notesSlide" Target="../notesSlides/notesSlide16.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slideLayout" Target="../slideLayouts/slideLayout1.xml"/><Relationship Id="rId7" Type="http://schemas.openxmlformats.org/officeDocument/2006/relationships/diagramData" Target="../diagrams/data5.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emf"/><Relationship Id="rId11" Type="http://schemas.microsoft.com/office/2007/relationships/diagramDrawing" Target="../diagrams/drawing5.xml"/><Relationship Id="rId5" Type="http://schemas.openxmlformats.org/officeDocument/2006/relationships/oleObject" Target="../embeddings/oleObject16.bin"/><Relationship Id="rId10" Type="http://schemas.openxmlformats.org/officeDocument/2006/relationships/diagramColors" Target="../diagrams/colors5.xml"/><Relationship Id="rId4" Type="http://schemas.openxmlformats.org/officeDocument/2006/relationships/notesSlide" Target="../notesSlides/notesSlide17.xml"/><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8.emf"/><Relationship Id="rId5" Type="http://schemas.openxmlformats.org/officeDocument/2006/relationships/oleObject" Target="../embeddings/oleObject17.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xml"/><Relationship Id="rId7" Type="http://schemas.openxmlformats.org/officeDocument/2006/relationships/image" Target="../media/image2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8.emf"/><Relationship Id="rId5" Type="http://schemas.openxmlformats.org/officeDocument/2006/relationships/oleObject" Target="../embeddings/oleObject18.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8.emf"/><Relationship Id="rId5" Type="http://schemas.openxmlformats.org/officeDocument/2006/relationships/oleObject" Target="../embeddings/oleObject19.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8.emf"/><Relationship Id="rId5" Type="http://schemas.openxmlformats.org/officeDocument/2006/relationships/oleObject" Target="../embeddings/oleObject20.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8.emf"/><Relationship Id="rId5" Type="http://schemas.openxmlformats.org/officeDocument/2006/relationships/oleObject" Target="../embeddings/oleObject21.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slideLayout" Target="../slideLayouts/slideLayout1.xml"/><Relationship Id="rId7" Type="http://schemas.openxmlformats.org/officeDocument/2006/relationships/diagramData" Target="../diagrams/data6.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8.emf"/><Relationship Id="rId11" Type="http://schemas.microsoft.com/office/2007/relationships/diagramDrawing" Target="../diagrams/drawing6.xml"/><Relationship Id="rId5" Type="http://schemas.openxmlformats.org/officeDocument/2006/relationships/oleObject" Target="../embeddings/oleObject22.bin"/><Relationship Id="rId10" Type="http://schemas.openxmlformats.org/officeDocument/2006/relationships/diagramColors" Target="../diagrams/colors6.xml"/><Relationship Id="rId4" Type="http://schemas.openxmlformats.org/officeDocument/2006/relationships/notesSlide" Target="../notesSlides/notesSlide23.xml"/><Relationship Id="rId9"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slideLayout" Target="../slideLayouts/slideLayout1.xml"/><Relationship Id="rId7" Type="http://schemas.openxmlformats.org/officeDocument/2006/relationships/diagramData" Target="../diagrams/data7.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8.emf"/><Relationship Id="rId11" Type="http://schemas.microsoft.com/office/2007/relationships/diagramDrawing" Target="../diagrams/drawing7.xml"/><Relationship Id="rId5" Type="http://schemas.openxmlformats.org/officeDocument/2006/relationships/oleObject" Target="../embeddings/oleObject23.bin"/><Relationship Id="rId10" Type="http://schemas.openxmlformats.org/officeDocument/2006/relationships/diagramColors" Target="../diagrams/colors7.xml"/><Relationship Id="rId4" Type="http://schemas.openxmlformats.org/officeDocument/2006/relationships/notesSlide" Target="../notesSlides/notesSlide24.xml"/><Relationship Id="rId9"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8.emf"/><Relationship Id="rId5" Type="http://schemas.openxmlformats.org/officeDocument/2006/relationships/oleObject" Target="../embeddings/oleObject24.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xml"/><Relationship Id="rId7" Type="http://schemas.openxmlformats.org/officeDocument/2006/relationships/image" Target="../media/image27.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8.emf"/><Relationship Id="rId5" Type="http://schemas.openxmlformats.org/officeDocument/2006/relationships/oleObject" Target="../embeddings/oleObject25.bin"/><Relationship Id="rId4" Type="http://schemas.openxmlformats.org/officeDocument/2006/relationships/notesSlide" Target="../notesSlides/notesSlide26.xml"/><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8.emf"/><Relationship Id="rId5" Type="http://schemas.openxmlformats.org/officeDocument/2006/relationships/oleObject" Target="../embeddings/oleObject26.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1.xml"/><Relationship Id="rId7" Type="http://schemas.openxmlformats.org/officeDocument/2006/relationships/image" Target="../media/image30.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8.emf"/><Relationship Id="rId5" Type="http://schemas.openxmlformats.org/officeDocument/2006/relationships/oleObject" Target="../embeddings/oleObject27.bin"/><Relationship Id="rId4" Type="http://schemas.openxmlformats.org/officeDocument/2006/relationships/notesSlide" Target="../notesSlides/notesSlide28.xml"/><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1.xml"/><Relationship Id="rId7" Type="http://schemas.openxmlformats.org/officeDocument/2006/relationships/image" Target="../media/image33.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8.emf"/><Relationship Id="rId5" Type="http://schemas.openxmlformats.org/officeDocument/2006/relationships/oleObject" Target="../embeddings/oleObject28.bin"/><Relationship Id="rId4" Type="http://schemas.openxmlformats.org/officeDocument/2006/relationships/notesSlide" Target="../notesSlides/notesSlide29.xml"/><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slideLayout" Target="../slideLayouts/slideLayout7.xml"/><Relationship Id="rId7" Type="http://schemas.openxmlformats.org/officeDocument/2006/relationships/diagramData" Target="../diagrams/data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emf"/><Relationship Id="rId11" Type="http://schemas.microsoft.com/office/2007/relationships/diagramDrawing" Target="../diagrams/drawing2.xml"/><Relationship Id="rId5" Type="http://schemas.openxmlformats.org/officeDocument/2006/relationships/oleObject" Target="../embeddings/oleObject3.bin"/><Relationship Id="rId10" Type="http://schemas.openxmlformats.org/officeDocument/2006/relationships/diagramColors" Target="../diagrams/colors2.xml"/><Relationship Id="rId4" Type="http://schemas.openxmlformats.org/officeDocument/2006/relationships/notesSlide" Target="../notesSlides/notesSlide3.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slideLayout" Target="../slideLayouts/slideLayout1.xml"/><Relationship Id="rId7" Type="http://schemas.openxmlformats.org/officeDocument/2006/relationships/diagramData" Target="../diagrams/data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8.emf"/><Relationship Id="rId11" Type="http://schemas.microsoft.com/office/2007/relationships/diagramDrawing" Target="../diagrams/drawing8.xml"/><Relationship Id="rId5" Type="http://schemas.openxmlformats.org/officeDocument/2006/relationships/oleObject" Target="../embeddings/oleObject29.bin"/><Relationship Id="rId10" Type="http://schemas.openxmlformats.org/officeDocument/2006/relationships/diagramColors" Target="../diagrams/colors8.xml"/><Relationship Id="rId4" Type="http://schemas.openxmlformats.org/officeDocument/2006/relationships/notesSlide" Target="../notesSlides/notesSlide30.xml"/><Relationship Id="rId9"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36.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8.emf"/><Relationship Id="rId5" Type="http://schemas.openxmlformats.org/officeDocument/2006/relationships/oleObject" Target="../embeddings/oleObject30.bin"/><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38.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8.emf"/><Relationship Id="rId5" Type="http://schemas.openxmlformats.org/officeDocument/2006/relationships/oleObject" Target="../embeddings/oleObject31.bin"/><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9.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8.emf"/><Relationship Id="rId5" Type="http://schemas.openxmlformats.org/officeDocument/2006/relationships/oleObject" Target="../embeddings/oleObject32.bin"/><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8.emf"/><Relationship Id="rId5" Type="http://schemas.openxmlformats.org/officeDocument/2006/relationships/oleObject" Target="../embeddings/oleObject33.bin"/><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1.xml"/><Relationship Id="rId7" Type="http://schemas.openxmlformats.org/officeDocument/2006/relationships/image" Target="../media/image40.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8.emf"/><Relationship Id="rId5" Type="http://schemas.openxmlformats.org/officeDocument/2006/relationships/oleObject" Target="../embeddings/oleObject34.bin"/><Relationship Id="rId4" Type="http://schemas.openxmlformats.org/officeDocument/2006/relationships/notesSlide" Target="../notesSlides/notesSlide35.xml"/><Relationship Id="rId9" Type="http://schemas.openxmlformats.org/officeDocument/2006/relationships/image" Target="../media/image42.png"/></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slideLayout" Target="../slideLayouts/slideLayout1.xml"/><Relationship Id="rId7" Type="http://schemas.openxmlformats.org/officeDocument/2006/relationships/diagramData" Target="../diagrams/data9.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8.emf"/><Relationship Id="rId11" Type="http://schemas.microsoft.com/office/2007/relationships/diagramDrawing" Target="../diagrams/drawing9.xml"/><Relationship Id="rId5" Type="http://schemas.openxmlformats.org/officeDocument/2006/relationships/oleObject" Target="../embeddings/oleObject35.bin"/><Relationship Id="rId10" Type="http://schemas.openxmlformats.org/officeDocument/2006/relationships/diagramColors" Target="../diagrams/colors9.xml"/><Relationship Id="rId4" Type="http://schemas.openxmlformats.org/officeDocument/2006/relationships/notesSlide" Target="../notesSlides/notesSlide36.xml"/><Relationship Id="rId9"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3.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8.emf"/><Relationship Id="rId5" Type="http://schemas.openxmlformats.org/officeDocument/2006/relationships/oleObject" Target="../embeddings/oleObject36.bin"/><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2.emf"/><Relationship Id="rId5" Type="http://schemas.openxmlformats.org/officeDocument/2006/relationships/oleObject" Target="../embeddings/oleObject38.bin"/><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4.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7.xml"/><Relationship Id="rId7" Type="http://schemas.openxmlformats.org/officeDocument/2006/relationships/image" Target="../media/image45.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slideLayout" Target="../slideLayouts/slideLayout7.xml"/><Relationship Id="rId7" Type="http://schemas.openxmlformats.org/officeDocument/2006/relationships/diagramData" Target="../diagrams/data10.xml"/><Relationship Id="rId12" Type="http://schemas.openxmlformats.org/officeDocument/2006/relationships/image" Target="../media/image47.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2.emf"/><Relationship Id="rId11" Type="http://schemas.microsoft.com/office/2007/relationships/diagramDrawing" Target="../diagrams/drawing10.xml"/><Relationship Id="rId5" Type="http://schemas.openxmlformats.org/officeDocument/2006/relationships/oleObject" Target="../embeddings/oleObject41.bin"/><Relationship Id="rId10" Type="http://schemas.openxmlformats.org/officeDocument/2006/relationships/diagramColors" Target="../diagrams/colors10.xml"/><Relationship Id="rId4" Type="http://schemas.openxmlformats.org/officeDocument/2006/relationships/notesSlide" Target="../notesSlides/notesSlide42.xml"/><Relationship Id="rId9"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slideLayout" Target="../slideLayouts/slideLayout7.xml"/><Relationship Id="rId7" Type="http://schemas.openxmlformats.org/officeDocument/2006/relationships/diagramData" Target="../diagrams/data11.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2.emf"/><Relationship Id="rId11" Type="http://schemas.microsoft.com/office/2007/relationships/diagramDrawing" Target="../diagrams/drawing11.xml"/><Relationship Id="rId5" Type="http://schemas.openxmlformats.org/officeDocument/2006/relationships/oleObject" Target="../embeddings/oleObject42.bin"/><Relationship Id="rId10" Type="http://schemas.openxmlformats.org/officeDocument/2006/relationships/diagramColors" Target="../diagrams/colors11.xml"/><Relationship Id="rId4" Type="http://schemas.openxmlformats.org/officeDocument/2006/relationships/notesSlide" Target="../notesSlides/notesSlide43.xml"/><Relationship Id="rId9"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tags" Target="../tags/tag84.xml"/><Relationship Id="rId5" Type="http://schemas.openxmlformats.org/officeDocument/2006/relationships/image" Target="../media/image49.png"/><Relationship Id="rId4" Type="http://schemas.openxmlformats.org/officeDocument/2006/relationships/image" Target="../media/image48.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a:t>StrataJazz</a:t>
            </a:r>
            <a:r>
              <a:rPr lang="en-US" dirty="0"/>
              <a:t>® Operating Budgeting</a:t>
            </a:r>
          </a:p>
        </p:txBody>
      </p:sp>
      <p:sp>
        <p:nvSpPr>
          <p:cNvPr id="2" name="Title 1"/>
          <p:cNvSpPr>
            <a:spLocks noGrp="1"/>
          </p:cNvSpPr>
          <p:nvPr>
            <p:ph type="title"/>
          </p:nvPr>
        </p:nvSpPr>
        <p:spPr/>
        <p:txBody>
          <a:bodyPr/>
          <a:lstStyle/>
          <a:p>
            <a:r>
              <a:rPr lang="en-US" dirty="0"/>
              <a:t>End User Training</a:t>
            </a:r>
          </a:p>
        </p:txBody>
      </p:sp>
      <p:sp>
        <p:nvSpPr>
          <p:cNvPr id="4" name="Text Placeholder 3">
            <a:extLst>
              <a:ext uri="{FF2B5EF4-FFF2-40B4-BE49-F238E27FC236}">
                <a16:creationId xmlns:a16="http://schemas.microsoft.com/office/drawing/2014/main" id="{7C852DE3-C371-423D-9514-B8E16B8C200B}"/>
              </a:ext>
            </a:extLst>
          </p:cNvPr>
          <p:cNvSpPr>
            <a:spLocks noGrp="1"/>
          </p:cNvSpPr>
          <p:nvPr>
            <p:ph type="body" sz="quarter" idx="12"/>
          </p:nvPr>
        </p:nvSpPr>
        <p:spPr/>
        <p:txBody>
          <a:bodyPr/>
          <a:lstStyle/>
          <a:p>
            <a:r>
              <a:rPr lang="en-US" dirty="0"/>
              <a:t>January 2021</a:t>
            </a:r>
          </a:p>
        </p:txBody>
      </p:sp>
    </p:spTree>
    <p:extLst>
      <p:ext uri="{BB962C8B-B14F-4D97-AF65-F5344CB8AC3E}">
        <p14:creationId xmlns:p14="http://schemas.microsoft.com/office/powerpoint/2010/main" val="196334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71473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Accessing &amp; Navigating on the OB Home Page</a:t>
            </a:r>
          </a:p>
        </p:txBody>
      </p:sp>
      <p:pic>
        <p:nvPicPr>
          <p:cNvPr id="5" name="Picture 4"/>
          <p:cNvPicPr>
            <a:picLocks noChangeAspect="1"/>
          </p:cNvPicPr>
          <p:nvPr/>
        </p:nvPicPr>
        <p:blipFill>
          <a:blip r:embed="rId7"/>
          <a:stretch>
            <a:fillRect/>
          </a:stretch>
        </p:blipFill>
        <p:spPr>
          <a:xfrm>
            <a:off x="5056998" y="1386054"/>
            <a:ext cx="6800385" cy="1221516"/>
          </a:xfrm>
          <a:prstGeom prst="rect">
            <a:avLst/>
          </a:prstGeom>
        </p:spPr>
      </p:pic>
      <p:sp>
        <p:nvSpPr>
          <p:cNvPr id="6" name="TextBox 5"/>
          <p:cNvSpPr txBox="1"/>
          <p:nvPr/>
        </p:nvSpPr>
        <p:spPr>
          <a:xfrm>
            <a:off x="304799" y="1554171"/>
            <a:ext cx="3859877" cy="5047536"/>
          </a:xfrm>
          <a:prstGeom prst="rect">
            <a:avLst/>
          </a:prstGeom>
          <a:noFill/>
        </p:spPr>
        <p:txBody>
          <a:bodyPr wrap="square" rtlCol="0">
            <a:spAutoFit/>
          </a:bodyPr>
          <a:lstStyle/>
          <a:p>
            <a:r>
              <a:rPr lang="en-US" sz="1600" dirty="0"/>
              <a:t>Once logged into Strata, navigate to </a:t>
            </a:r>
            <a:r>
              <a:rPr lang="en-US" sz="1600" b="1" i="1" dirty="0"/>
              <a:t>Financial Planning &gt; Operating Budgeting</a:t>
            </a:r>
          </a:p>
          <a:p>
            <a:endParaRPr lang="en-US" sz="1600" i="1" dirty="0"/>
          </a:p>
          <a:p>
            <a:endParaRPr lang="en-US" sz="1600" i="1" dirty="0"/>
          </a:p>
          <a:p>
            <a:r>
              <a:rPr lang="en-US" sz="1600" dirty="0"/>
              <a:t>Begin to enter the department ID you want to review. Click the magnifying glass to search on what you’ve entered or hit enter on your keyboard.</a:t>
            </a:r>
          </a:p>
          <a:p>
            <a:endParaRPr lang="en-US" sz="1600" i="1" dirty="0"/>
          </a:p>
          <a:p>
            <a:endParaRPr lang="en-US" sz="1600" i="1" dirty="0"/>
          </a:p>
          <a:p>
            <a:r>
              <a:rPr lang="en-US" sz="1600" dirty="0"/>
              <a:t>Click on the entity you want to edit so that it is highlighted blue.  Then click the “</a:t>
            </a:r>
            <a:r>
              <a:rPr lang="en-US" sz="1600" i="1" dirty="0"/>
              <a:t>Edit Budget</a:t>
            </a:r>
            <a:r>
              <a:rPr lang="en-US" sz="1600" dirty="0"/>
              <a:t>” tab. Alternatively, double click the entity you want to edit, and from the new window that appears, click “</a:t>
            </a:r>
            <a:r>
              <a:rPr lang="en-US" sz="1600" i="1" dirty="0"/>
              <a:t>Edit Budget</a:t>
            </a:r>
            <a:r>
              <a:rPr lang="en-US" sz="1600" dirty="0"/>
              <a:t>”.</a:t>
            </a:r>
          </a:p>
          <a:p>
            <a:endParaRPr lang="en-US" dirty="0"/>
          </a:p>
        </p:txBody>
      </p:sp>
      <p:pic>
        <p:nvPicPr>
          <p:cNvPr id="2053" name="Picture 5" descr="C:\Users\lsolana\AppData\Local\Temp\SNAGHTML3c8663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0312" y="2735232"/>
            <a:ext cx="7277071" cy="160935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lsolana\AppData\Local\Temp\SNAGHTML3c96ca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9325" y="4472247"/>
            <a:ext cx="7288058" cy="188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141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803891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Navigating within Operating Budgeting for a Given Entity </a:t>
            </a:r>
          </a:p>
        </p:txBody>
      </p:sp>
    </p:spTree>
    <p:extLst>
      <p:ext uri="{BB962C8B-B14F-4D97-AF65-F5344CB8AC3E}">
        <p14:creationId xmlns:p14="http://schemas.microsoft.com/office/powerpoint/2010/main" val="922888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441545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vert="horz">
            <a:normAutofit/>
          </a:bodyPr>
          <a:lstStyle/>
          <a:p>
            <a:r>
              <a:rPr lang="en-US" dirty="0"/>
              <a:t>Budget Year Structure</a:t>
            </a:r>
            <a:endParaRPr lang="en-US" dirty="0">
              <a:solidFill>
                <a:srgbClr val="FF0000"/>
              </a:solidFill>
            </a:endParaRPr>
          </a:p>
        </p:txBody>
      </p:sp>
      <p:sp>
        <p:nvSpPr>
          <p:cNvPr id="8" name="Line Callout 2 7"/>
          <p:cNvSpPr/>
          <p:nvPr/>
        </p:nvSpPr>
        <p:spPr>
          <a:xfrm>
            <a:off x="9825051" y="2094224"/>
            <a:ext cx="1371600" cy="685800"/>
          </a:xfrm>
          <a:prstGeom prst="borderCallout2">
            <a:avLst>
              <a:gd name="adj1" fmla="val 93670"/>
              <a:gd name="adj2" fmla="val 556"/>
              <a:gd name="adj3" fmla="val 90212"/>
              <a:gd name="adj4" fmla="val -609508"/>
              <a:gd name="adj5" fmla="val 42893"/>
              <a:gd name="adj6" fmla="val -608972"/>
            </a:avLst>
          </a:prstGeom>
          <a:solidFill>
            <a:schemeClr val="accent2"/>
          </a:solidFill>
          <a:ln w="38100">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Last Year Historicals</a:t>
            </a:r>
          </a:p>
        </p:txBody>
      </p:sp>
      <p:sp>
        <p:nvSpPr>
          <p:cNvPr id="9" name="Line Callout 2 8"/>
          <p:cNvSpPr/>
          <p:nvPr/>
        </p:nvSpPr>
        <p:spPr>
          <a:xfrm>
            <a:off x="9825051" y="2811691"/>
            <a:ext cx="1371600" cy="685800"/>
          </a:xfrm>
          <a:prstGeom prst="borderCallout2">
            <a:avLst>
              <a:gd name="adj1" fmla="val 54306"/>
              <a:gd name="adj2" fmla="val -79"/>
              <a:gd name="adj3" fmla="val 52975"/>
              <a:gd name="adj4" fmla="val -531300"/>
              <a:gd name="adj5" fmla="val -56415"/>
              <a:gd name="adj6" fmla="val -531916"/>
            </a:avLst>
          </a:prstGeom>
          <a:solidFill>
            <a:schemeClr val="accent4"/>
          </a:solidFill>
          <a:ln w="38100">
            <a:solidFill>
              <a:schemeClr val="accent4"/>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This Year Budget</a:t>
            </a:r>
          </a:p>
          <a:p>
            <a:pPr algn="ctr"/>
            <a:r>
              <a:rPr lang="en-US" sz="1050" b="1" dirty="0">
                <a:solidFill>
                  <a:schemeClr val="bg1"/>
                </a:solidFill>
              </a:rPr>
              <a:t>(where possible)</a:t>
            </a:r>
          </a:p>
        </p:txBody>
      </p:sp>
      <p:sp>
        <p:nvSpPr>
          <p:cNvPr id="10" name="Line Callout 2 9"/>
          <p:cNvSpPr/>
          <p:nvPr/>
        </p:nvSpPr>
        <p:spPr>
          <a:xfrm>
            <a:off x="9825051" y="3526943"/>
            <a:ext cx="1371600" cy="685800"/>
          </a:xfrm>
          <a:prstGeom prst="borderCallout2">
            <a:avLst>
              <a:gd name="adj1" fmla="val 51766"/>
              <a:gd name="adj2" fmla="val -79"/>
              <a:gd name="adj3" fmla="val 51794"/>
              <a:gd name="adj4" fmla="val -445346"/>
              <a:gd name="adj5" fmla="val -168899"/>
              <a:gd name="adj6" fmla="val -446125"/>
            </a:avLst>
          </a:prstGeom>
          <a:solidFill>
            <a:schemeClr val="accent5"/>
          </a:solidFill>
          <a:ln w="38100">
            <a:solidFill>
              <a:schemeClr val="accent5"/>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This Year Historicals</a:t>
            </a:r>
          </a:p>
          <a:p>
            <a:pPr algn="ctr"/>
            <a:r>
              <a:rPr lang="en-US" sz="1050" b="1" dirty="0">
                <a:solidFill>
                  <a:schemeClr val="bg1"/>
                </a:solidFill>
              </a:rPr>
              <a:t>(thru Dec. 2020)</a:t>
            </a:r>
          </a:p>
        </p:txBody>
      </p:sp>
      <p:sp>
        <p:nvSpPr>
          <p:cNvPr id="11" name="Line Callout 2 10"/>
          <p:cNvSpPr/>
          <p:nvPr/>
        </p:nvSpPr>
        <p:spPr>
          <a:xfrm>
            <a:off x="9825051" y="4242195"/>
            <a:ext cx="1371600" cy="685800"/>
          </a:xfrm>
          <a:prstGeom prst="borderCallout2">
            <a:avLst>
              <a:gd name="adj1" fmla="val 55576"/>
              <a:gd name="adj2" fmla="val 556"/>
              <a:gd name="adj3" fmla="val 58177"/>
              <a:gd name="adj4" fmla="val -359995"/>
              <a:gd name="adj5" fmla="val -265796"/>
              <a:gd name="adj6" fmla="val -361766"/>
            </a:avLst>
          </a:prstGeom>
          <a:solidFill>
            <a:schemeClr val="accent6"/>
          </a:solidFill>
          <a:ln w="38100">
            <a:solidFill>
              <a:schemeClr val="accent6"/>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YTD Historicals + Projection for Remaining Months</a:t>
            </a:r>
          </a:p>
        </p:txBody>
      </p:sp>
      <p:sp>
        <p:nvSpPr>
          <p:cNvPr id="12" name="Line Callout 2 11"/>
          <p:cNvSpPr/>
          <p:nvPr/>
        </p:nvSpPr>
        <p:spPr>
          <a:xfrm>
            <a:off x="9825056" y="5672699"/>
            <a:ext cx="1371600" cy="685800"/>
          </a:xfrm>
          <a:prstGeom prst="borderCallout2">
            <a:avLst>
              <a:gd name="adj1" fmla="val 51766"/>
              <a:gd name="adj2" fmla="val -79"/>
              <a:gd name="adj3" fmla="val 49674"/>
              <a:gd name="adj4" fmla="val -164337"/>
              <a:gd name="adj5" fmla="val -468112"/>
              <a:gd name="adj6" fmla="val -170113"/>
            </a:avLst>
          </a:prstGeom>
          <a:solidFill>
            <a:schemeClr val="accent3">
              <a:lumMod val="75000"/>
            </a:schemeClr>
          </a:solidFill>
          <a:ln w="38100">
            <a:solidFill>
              <a:schemeClr val="accent3">
                <a:lumMod val="75000"/>
              </a:schemeClr>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Next Year Budget After Adjustments</a:t>
            </a:r>
          </a:p>
        </p:txBody>
      </p:sp>
      <p:sp>
        <p:nvSpPr>
          <p:cNvPr id="13" name="Line Callout 2 12"/>
          <p:cNvSpPr/>
          <p:nvPr/>
        </p:nvSpPr>
        <p:spPr>
          <a:xfrm>
            <a:off x="9825051" y="4945467"/>
            <a:ext cx="1371600" cy="685800"/>
          </a:xfrm>
          <a:prstGeom prst="borderCallout2">
            <a:avLst>
              <a:gd name="adj1" fmla="val 51766"/>
              <a:gd name="adj2" fmla="val -79"/>
              <a:gd name="adj3" fmla="val 50258"/>
              <a:gd name="adj4" fmla="val -254093"/>
              <a:gd name="adj5" fmla="val -359407"/>
              <a:gd name="adj6" fmla="val -258495"/>
            </a:avLst>
          </a:prstGeom>
          <a:solidFill>
            <a:schemeClr val="accent2">
              <a:lumMod val="75000"/>
            </a:schemeClr>
          </a:solidFill>
          <a:ln w="38100">
            <a:solidFill>
              <a:schemeClr val="accent2">
                <a:lumMod val="75000"/>
              </a:schemeClr>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Next Year Budget Before Adjustments</a:t>
            </a:r>
          </a:p>
        </p:txBody>
      </p:sp>
      <p:sp>
        <p:nvSpPr>
          <p:cNvPr id="3" name="TextBox 2">
            <a:extLst>
              <a:ext uri="{FF2B5EF4-FFF2-40B4-BE49-F238E27FC236}">
                <a16:creationId xmlns:a16="http://schemas.microsoft.com/office/drawing/2014/main" id="{563B81DC-7CB8-44A4-99A2-4E5D2A0CDA16}"/>
              </a:ext>
            </a:extLst>
          </p:cNvPr>
          <p:cNvSpPr txBox="1"/>
          <p:nvPr/>
        </p:nvSpPr>
        <p:spPr>
          <a:xfrm>
            <a:off x="3466572" y="1092815"/>
            <a:ext cx="5856018" cy="276999"/>
          </a:xfrm>
          <a:prstGeom prst="rect">
            <a:avLst/>
          </a:prstGeom>
          <a:noFill/>
        </p:spPr>
        <p:txBody>
          <a:bodyPr wrap="square" rtlCol="0">
            <a:spAutoFit/>
          </a:bodyPr>
          <a:lstStyle/>
          <a:p>
            <a:r>
              <a:rPr lang="en-US" sz="1200" dirty="0"/>
              <a:t>Expand to see monthly detail for Projection and Budget</a:t>
            </a:r>
          </a:p>
        </p:txBody>
      </p:sp>
      <p:sp>
        <p:nvSpPr>
          <p:cNvPr id="16" name="Down Arrow 15"/>
          <p:cNvSpPr/>
          <p:nvPr/>
        </p:nvSpPr>
        <p:spPr>
          <a:xfrm>
            <a:off x="7265341" y="1346631"/>
            <a:ext cx="447675" cy="285911"/>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17" name="Down Arrow 16"/>
          <p:cNvSpPr/>
          <p:nvPr/>
        </p:nvSpPr>
        <p:spPr>
          <a:xfrm>
            <a:off x="4871883" y="1324727"/>
            <a:ext cx="447675" cy="285911"/>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pic>
        <p:nvPicPr>
          <p:cNvPr id="18" name="Picture 17">
            <a:extLst>
              <a:ext uri="{FF2B5EF4-FFF2-40B4-BE49-F238E27FC236}">
                <a16:creationId xmlns:a16="http://schemas.microsoft.com/office/drawing/2014/main" id="{B8887937-48BB-4BEF-B825-8BACE17A70AC}"/>
              </a:ext>
            </a:extLst>
          </p:cNvPr>
          <p:cNvPicPr>
            <a:picLocks noChangeAspect="1"/>
          </p:cNvPicPr>
          <p:nvPr/>
        </p:nvPicPr>
        <p:blipFill>
          <a:blip r:embed="rId7"/>
          <a:stretch>
            <a:fillRect/>
          </a:stretch>
        </p:blipFill>
        <p:spPr>
          <a:xfrm>
            <a:off x="786765" y="1847764"/>
            <a:ext cx="7299805" cy="501917"/>
          </a:xfrm>
          <a:prstGeom prst="rect">
            <a:avLst/>
          </a:prstGeom>
        </p:spPr>
      </p:pic>
      <p:pic>
        <p:nvPicPr>
          <p:cNvPr id="20" name="Picture 19">
            <a:extLst>
              <a:ext uri="{FF2B5EF4-FFF2-40B4-BE49-F238E27FC236}">
                <a16:creationId xmlns:a16="http://schemas.microsoft.com/office/drawing/2014/main" id="{8D3D3B1C-2364-4F69-834F-790232D79CB0}"/>
              </a:ext>
            </a:extLst>
          </p:cNvPr>
          <p:cNvPicPr>
            <a:picLocks noChangeAspect="1"/>
          </p:cNvPicPr>
          <p:nvPr/>
        </p:nvPicPr>
        <p:blipFill>
          <a:blip r:embed="rId8"/>
          <a:stretch>
            <a:fillRect/>
          </a:stretch>
        </p:blipFill>
        <p:spPr>
          <a:xfrm>
            <a:off x="4445512" y="1632542"/>
            <a:ext cx="3641058" cy="245071"/>
          </a:xfrm>
          <a:prstGeom prst="rect">
            <a:avLst/>
          </a:prstGeom>
        </p:spPr>
      </p:pic>
    </p:spTree>
    <p:extLst>
      <p:ext uri="{BB962C8B-B14F-4D97-AF65-F5344CB8AC3E}">
        <p14:creationId xmlns:p14="http://schemas.microsoft.com/office/powerpoint/2010/main" val="427504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837480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2751513" y="1271058"/>
            <a:ext cx="9218812" cy="4811943"/>
          </a:xfrm>
        </p:spPr>
        <p:txBody>
          <a:bodyPr>
            <a:normAutofit fontScale="77500" lnSpcReduction="20000"/>
          </a:bodyPr>
          <a:lstStyle/>
          <a:p>
            <a:pPr marL="457200" indent="-457200">
              <a:buFont typeface="+mj-lt"/>
              <a:buAutoNum type="arabicPeriod"/>
            </a:pPr>
            <a:r>
              <a:rPr lang="en-US" sz="2300" dirty="0">
                <a:solidFill>
                  <a:schemeClr val="bg1">
                    <a:lumMod val="50000"/>
                  </a:schemeClr>
                </a:solidFill>
              </a:rPr>
              <a:t>Shows the Income Statement and other reports used by the HCS</a:t>
            </a:r>
          </a:p>
          <a:p>
            <a:pPr marL="457200" indent="-457200">
              <a:buFont typeface="+mj-lt"/>
              <a:buAutoNum type="arabicPeriod"/>
            </a:pPr>
            <a:r>
              <a:rPr lang="en-US" sz="2300" dirty="0">
                <a:solidFill>
                  <a:schemeClr val="bg1">
                    <a:lumMod val="50000"/>
                  </a:schemeClr>
                </a:solidFill>
              </a:rPr>
              <a:t>Shows the projection methods applied to the different sections within the workbooks</a:t>
            </a:r>
          </a:p>
          <a:p>
            <a:pPr marL="457200" indent="-457200">
              <a:buFont typeface="+mj-lt"/>
              <a:buAutoNum type="arabicPeriod"/>
            </a:pPr>
            <a:r>
              <a:rPr lang="en-US" sz="2300" dirty="0">
                <a:solidFill>
                  <a:schemeClr val="bg1">
                    <a:lumMod val="50000"/>
                  </a:schemeClr>
                </a:solidFill>
              </a:rPr>
              <a:t>Forecast volumes which drives revenue and expense</a:t>
            </a:r>
          </a:p>
          <a:p>
            <a:pPr marL="457200" indent="-457200">
              <a:buFont typeface="+mj-lt"/>
              <a:buAutoNum type="arabicPeriod"/>
            </a:pPr>
            <a:r>
              <a:rPr lang="en-US" sz="2300" dirty="0">
                <a:solidFill>
                  <a:srgbClr val="FF9933"/>
                </a:solidFill>
              </a:rPr>
              <a:t>Where you will enter your revenue/budget for a given entity</a:t>
            </a:r>
          </a:p>
          <a:p>
            <a:pPr marL="457200" indent="-457200">
              <a:buFont typeface="+mj-lt"/>
              <a:buAutoNum type="arabicPeriod"/>
            </a:pPr>
            <a:r>
              <a:rPr lang="en-US" sz="2300" dirty="0">
                <a:solidFill>
                  <a:srgbClr val="FF9933"/>
                </a:solidFill>
              </a:rPr>
              <a:t>Where adjustments can be made to FTE for employees you fund from a given entity </a:t>
            </a:r>
          </a:p>
          <a:p>
            <a:pPr lvl="1"/>
            <a:r>
              <a:rPr lang="en-US" i="1" dirty="0">
                <a:solidFill>
                  <a:srgbClr val="FF9933"/>
                </a:solidFill>
              </a:rPr>
              <a:t>I.E.  if Research Assistant Randy is moving from .5 to .75 FTE, input this adjustment here</a:t>
            </a:r>
          </a:p>
          <a:p>
            <a:pPr marL="457200" indent="-457200">
              <a:buFont typeface="+mj-lt"/>
              <a:buAutoNum type="arabicPeriod"/>
            </a:pPr>
            <a:r>
              <a:rPr lang="en-US" sz="2300" dirty="0">
                <a:solidFill>
                  <a:srgbClr val="FF9933"/>
                </a:solidFill>
              </a:rPr>
              <a:t>Where adjustments can be made to the overall wage for a given employee group.  We are using the “</a:t>
            </a:r>
            <a:r>
              <a:rPr lang="en-US" sz="2300" i="1" dirty="0">
                <a:solidFill>
                  <a:srgbClr val="FF9933"/>
                </a:solidFill>
              </a:rPr>
              <a:t>Salaries by Pay Type</a:t>
            </a:r>
            <a:r>
              <a:rPr lang="en-US" sz="2300" dirty="0">
                <a:solidFill>
                  <a:srgbClr val="FF9933"/>
                </a:solidFill>
              </a:rPr>
              <a:t>” sub-tab</a:t>
            </a:r>
            <a:endParaRPr lang="en-US" sz="2300" i="1" dirty="0">
              <a:solidFill>
                <a:srgbClr val="FF9933"/>
              </a:solidFill>
            </a:endParaRPr>
          </a:p>
          <a:p>
            <a:pPr lvl="1"/>
            <a:r>
              <a:rPr lang="en-US" i="1" dirty="0">
                <a:solidFill>
                  <a:srgbClr val="FF9933"/>
                </a:solidFill>
              </a:rPr>
              <a:t>I.E. if Admin Ann is getting a $5,000 increase on a given entity, input the amount here</a:t>
            </a:r>
          </a:p>
          <a:p>
            <a:pPr marL="457200" indent="-457200">
              <a:buFont typeface="+mj-lt"/>
              <a:buAutoNum type="arabicPeriod"/>
            </a:pPr>
            <a:r>
              <a:rPr lang="en-US" sz="2300" dirty="0">
                <a:solidFill>
                  <a:schemeClr val="bg1">
                    <a:lumMod val="50000"/>
                  </a:schemeClr>
                </a:solidFill>
              </a:rPr>
              <a:t>Shows a consolidated total salary expense in multiple ways</a:t>
            </a:r>
          </a:p>
          <a:p>
            <a:pPr marL="457200" indent="-457200">
              <a:buFont typeface="+mj-lt"/>
              <a:buAutoNum type="arabicPeriod"/>
            </a:pPr>
            <a:r>
              <a:rPr lang="en-US" sz="2300" dirty="0">
                <a:solidFill>
                  <a:srgbClr val="FF9933"/>
                </a:solidFill>
              </a:rPr>
              <a:t>Where adjustments to benefits can be made</a:t>
            </a:r>
          </a:p>
          <a:p>
            <a:pPr marL="457200" indent="-457200">
              <a:buFont typeface="+mj-lt"/>
              <a:buAutoNum type="arabicPeriod"/>
            </a:pPr>
            <a:r>
              <a:rPr lang="en-US" sz="2300" dirty="0">
                <a:solidFill>
                  <a:srgbClr val="FF9933"/>
                </a:solidFill>
              </a:rPr>
              <a:t>Where adjustments can be made to non-personnel line items</a:t>
            </a:r>
          </a:p>
          <a:p>
            <a:pPr marL="457200" indent="-457200">
              <a:buFont typeface="+mj-lt"/>
              <a:buAutoNum type="arabicPeriod"/>
            </a:pPr>
            <a:r>
              <a:rPr lang="en-US" sz="2300" dirty="0">
                <a:solidFill>
                  <a:schemeClr val="bg1">
                    <a:lumMod val="50000"/>
                  </a:schemeClr>
                </a:solidFill>
              </a:rPr>
              <a:t>Lays out the different spread options used in the budget</a:t>
            </a:r>
          </a:p>
          <a:p>
            <a:pPr marL="457200" indent="-457200">
              <a:buFont typeface="+mj-lt"/>
              <a:buAutoNum type="arabicPeriod"/>
            </a:pPr>
            <a:r>
              <a:rPr lang="en-US" sz="2300" dirty="0">
                <a:solidFill>
                  <a:schemeClr val="bg1">
                    <a:lumMod val="50000"/>
                  </a:schemeClr>
                </a:solidFill>
              </a:rPr>
              <a:t>To be used as a “scratch pad” if needed or wanted</a:t>
            </a:r>
          </a:p>
        </p:txBody>
      </p:sp>
      <p:sp>
        <p:nvSpPr>
          <p:cNvPr id="4" name="Title 3"/>
          <p:cNvSpPr>
            <a:spLocks noGrp="1"/>
          </p:cNvSpPr>
          <p:nvPr>
            <p:ph type="title"/>
          </p:nvPr>
        </p:nvSpPr>
        <p:spPr/>
        <p:txBody>
          <a:bodyPr/>
          <a:lstStyle/>
          <a:p>
            <a:r>
              <a:rPr lang="en-US" dirty="0"/>
              <a:t>Tab Overview – </a:t>
            </a:r>
            <a:r>
              <a:rPr lang="en-US" b="0" dirty="0"/>
              <a:t>UNCFP &amp; SOM entities (your department ID)</a:t>
            </a:r>
            <a:endParaRPr lang="en-US" b="0" dirty="0">
              <a:solidFill>
                <a:srgbClr val="FF0000"/>
              </a:solidFill>
            </a:endParaRPr>
          </a:p>
        </p:txBody>
      </p:sp>
      <p:sp>
        <p:nvSpPr>
          <p:cNvPr id="2" name="TextBox 1"/>
          <p:cNvSpPr txBox="1"/>
          <p:nvPr/>
        </p:nvSpPr>
        <p:spPr>
          <a:xfrm>
            <a:off x="3268494" y="6083002"/>
            <a:ext cx="8826522" cy="400110"/>
          </a:xfrm>
          <a:prstGeom prst="rect">
            <a:avLst/>
          </a:prstGeom>
          <a:noFill/>
        </p:spPr>
        <p:txBody>
          <a:bodyPr wrap="square" rtlCol="0">
            <a:spAutoFit/>
          </a:bodyPr>
          <a:lstStyle/>
          <a:p>
            <a:r>
              <a:rPr lang="en-US" sz="2000" b="1" dirty="0">
                <a:solidFill>
                  <a:schemeClr val="bg1">
                    <a:lumMod val="50000"/>
                  </a:schemeClr>
                </a:solidFill>
              </a:rPr>
              <a:t>ADMIN/REVIEW ONLY			</a:t>
            </a:r>
            <a:r>
              <a:rPr lang="en-US" sz="2000" b="1" dirty="0">
                <a:solidFill>
                  <a:srgbClr val="FF9933"/>
                </a:solidFill>
              </a:rPr>
              <a:t>INPUT IS REQUIRED BY DEPARTMENT</a:t>
            </a:r>
          </a:p>
        </p:txBody>
      </p:sp>
      <p:pic>
        <p:nvPicPr>
          <p:cNvPr id="15386" name="Picture 26" descr="C:\Users\lsolana\AppData\Local\Temp\SNAGHTML1e8223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513" y="1209818"/>
            <a:ext cx="2529436" cy="510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42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866847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175471" y="1271059"/>
            <a:ext cx="9077498" cy="4664228"/>
          </a:xfrm>
        </p:spPr>
        <p:txBody>
          <a:bodyPr>
            <a:normAutofit fontScale="70000" lnSpcReduction="20000"/>
          </a:bodyPr>
          <a:lstStyle/>
          <a:p>
            <a:pPr marL="457200" indent="-457200">
              <a:buFont typeface="+mj-lt"/>
              <a:buAutoNum type="arabicPeriod"/>
            </a:pPr>
            <a:r>
              <a:rPr lang="en-US" dirty="0">
                <a:solidFill>
                  <a:schemeClr val="bg1">
                    <a:lumMod val="50000"/>
                  </a:schemeClr>
                </a:solidFill>
              </a:rPr>
              <a:t>Shows the Income Statement and other reports used by the HCS</a:t>
            </a:r>
          </a:p>
          <a:p>
            <a:pPr marL="457200" indent="-457200">
              <a:buFont typeface="+mj-lt"/>
              <a:buAutoNum type="arabicPeriod"/>
            </a:pPr>
            <a:r>
              <a:rPr lang="en-US" dirty="0">
                <a:solidFill>
                  <a:schemeClr val="bg1">
                    <a:lumMod val="50000"/>
                  </a:schemeClr>
                </a:solidFill>
              </a:rPr>
              <a:t>Shows the projection methods applied to the different sections within the workbooks</a:t>
            </a:r>
          </a:p>
          <a:p>
            <a:pPr marL="457200" indent="-457200">
              <a:buFont typeface="+mj-lt"/>
              <a:buAutoNum type="arabicPeriod"/>
            </a:pPr>
            <a:r>
              <a:rPr lang="en-US" dirty="0">
                <a:solidFill>
                  <a:schemeClr val="bg1">
                    <a:lumMod val="50000"/>
                  </a:schemeClr>
                </a:solidFill>
              </a:rPr>
              <a:t>Shows the historical, projected, and budgeted charge units, rate, and dollars</a:t>
            </a:r>
          </a:p>
          <a:p>
            <a:pPr marL="457200" indent="-457200">
              <a:buFont typeface="+mj-lt"/>
              <a:buAutoNum type="arabicPeriod"/>
            </a:pPr>
            <a:r>
              <a:rPr lang="en-US" dirty="0">
                <a:solidFill>
                  <a:schemeClr val="bg1">
                    <a:lumMod val="50000"/>
                  </a:schemeClr>
                </a:solidFill>
              </a:rPr>
              <a:t>Forecast volumes which drives revenue and expense</a:t>
            </a:r>
          </a:p>
          <a:p>
            <a:pPr marL="457200" indent="-457200">
              <a:buFont typeface="+mj-lt"/>
              <a:buAutoNum type="arabicPeriod"/>
            </a:pPr>
            <a:r>
              <a:rPr lang="en-US" dirty="0">
                <a:solidFill>
                  <a:srgbClr val="FF9933"/>
                </a:solidFill>
              </a:rPr>
              <a:t>Where revenue by bill area by Provider will be entered (</a:t>
            </a:r>
            <a:r>
              <a:rPr lang="en-US" dirty="0" err="1">
                <a:solidFill>
                  <a:srgbClr val="FF9933"/>
                </a:solidFill>
              </a:rPr>
              <a:t>wRVUs</a:t>
            </a:r>
            <a:r>
              <a:rPr lang="en-US" dirty="0">
                <a:solidFill>
                  <a:srgbClr val="FF9933"/>
                </a:solidFill>
              </a:rPr>
              <a:t>/ASA)</a:t>
            </a:r>
          </a:p>
          <a:p>
            <a:pPr marL="457200" indent="-457200">
              <a:buFont typeface="+mj-lt"/>
              <a:buAutoNum type="arabicPeriod"/>
            </a:pPr>
            <a:r>
              <a:rPr lang="en-US" dirty="0">
                <a:solidFill>
                  <a:schemeClr val="bg1">
                    <a:lumMod val="50000"/>
                  </a:schemeClr>
                </a:solidFill>
              </a:rPr>
              <a:t>Not applicable</a:t>
            </a:r>
            <a:endParaRPr lang="en-US" i="1" dirty="0">
              <a:solidFill>
                <a:schemeClr val="bg1">
                  <a:lumMod val="50000"/>
                </a:schemeClr>
              </a:solidFill>
            </a:endParaRPr>
          </a:p>
          <a:p>
            <a:pPr marL="457200" indent="-457200">
              <a:buFont typeface="+mj-lt"/>
              <a:buAutoNum type="arabicPeriod"/>
            </a:pPr>
            <a:r>
              <a:rPr lang="en-US" dirty="0">
                <a:solidFill>
                  <a:srgbClr val="7784FD"/>
                </a:solidFill>
              </a:rPr>
              <a:t>Calculates revenue by patient class, separated into GL accounts, based on the patient class statistic volumes and the dollars per unit</a:t>
            </a:r>
          </a:p>
          <a:p>
            <a:pPr marL="457200" indent="-457200">
              <a:buFont typeface="+mj-lt"/>
              <a:buAutoNum type="arabicPeriod"/>
            </a:pPr>
            <a:r>
              <a:rPr lang="en-US" dirty="0">
                <a:solidFill>
                  <a:srgbClr val="7784FD"/>
                </a:solidFill>
              </a:rPr>
              <a:t>Forecasts the total deductions that the model applies to the gross charges total</a:t>
            </a:r>
          </a:p>
          <a:p>
            <a:pPr marL="457200" indent="-457200">
              <a:buFont typeface="+mj-lt"/>
              <a:buAutoNum type="arabicPeriod"/>
            </a:pPr>
            <a:r>
              <a:rPr lang="en-US" dirty="0">
                <a:solidFill>
                  <a:schemeClr val="bg1">
                    <a:lumMod val="50000"/>
                  </a:schemeClr>
                </a:solidFill>
              </a:rPr>
              <a:t>Not applicable </a:t>
            </a:r>
          </a:p>
          <a:p>
            <a:pPr marL="457200" indent="-457200">
              <a:buFont typeface="+mj-lt"/>
              <a:buAutoNum type="arabicPeriod"/>
            </a:pPr>
            <a:r>
              <a:rPr lang="en-US" dirty="0">
                <a:solidFill>
                  <a:schemeClr val="bg1">
                    <a:lumMod val="50000"/>
                  </a:schemeClr>
                </a:solidFill>
              </a:rPr>
              <a:t>Not applicable</a:t>
            </a:r>
          </a:p>
          <a:p>
            <a:pPr marL="457200" indent="-457200">
              <a:buFont typeface="+mj-lt"/>
              <a:buAutoNum type="arabicPeriod"/>
            </a:pPr>
            <a:r>
              <a:rPr lang="en-US" dirty="0">
                <a:solidFill>
                  <a:schemeClr val="bg1">
                    <a:lumMod val="50000"/>
                  </a:schemeClr>
                </a:solidFill>
              </a:rPr>
              <a:t>Not applicable</a:t>
            </a:r>
          </a:p>
          <a:p>
            <a:pPr marL="457200" indent="-457200">
              <a:buFont typeface="+mj-lt"/>
              <a:buAutoNum type="arabicPeriod"/>
            </a:pPr>
            <a:r>
              <a:rPr lang="en-US" dirty="0">
                <a:solidFill>
                  <a:schemeClr val="bg1">
                    <a:lumMod val="50000"/>
                  </a:schemeClr>
                </a:solidFill>
              </a:rPr>
              <a:t>Lays out the different spread options used in the budget</a:t>
            </a:r>
          </a:p>
          <a:p>
            <a:pPr marL="457200" indent="-457200">
              <a:buFont typeface="+mj-lt"/>
              <a:buAutoNum type="arabicPeriod"/>
            </a:pPr>
            <a:r>
              <a:rPr lang="en-US" dirty="0">
                <a:solidFill>
                  <a:schemeClr val="bg1">
                    <a:lumMod val="50000"/>
                  </a:schemeClr>
                </a:solidFill>
              </a:rPr>
              <a:t>To be used as a “scratch pad” if needed or wanted</a:t>
            </a:r>
          </a:p>
          <a:p>
            <a:pPr marL="457200" indent="-457200">
              <a:buFont typeface="+mj-lt"/>
              <a:buAutoNum type="arabicPeriod"/>
            </a:pPr>
            <a:endParaRPr lang="en-US" dirty="0">
              <a:solidFill>
                <a:schemeClr val="bg1">
                  <a:lumMod val="50000"/>
                </a:schemeClr>
              </a:solidFill>
            </a:endParaRPr>
          </a:p>
        </p:txBody>
      </p:sp>
      <p:sp>
        <p:nvSpPr>
          <p:cNvPr id="4" name="Title 3"/>
          <p:cNvSpPr>
            <a:spLocks noGrp="1"/>
          </p:cNvSpPr>
          <p:nvPr>
            <p:ph type="title"/>
          </p:nvPr>
        </p:nvSpPr>
        <p:spPr>
          <a:xfrm>
            <a:off x="238296" y="86664"/>
            <a:ext cx="10260677" cy="1005840"/>
          </a:xfrm>
        </p:spPr>
        <p:txBody>
          <a:bodyPr/>
          <a:lstStyle/>
          <a:p>
            <a:r>
              <a:rPr lang="en-US" dirty="0"/>
              <a:t>Tab Overview – </a:t>
            </a:r>
            <a:r>
              <a:rPr lang="en-US" b="0" dirty="0"/>
              <a:t>UNCFP Revenue (4106XX, EPIC clinical revenue)</a:t>
            </a:r>
          </a:p>
        </p:txBody>
      </p:sp>
      <p:sp>
        <p:nvSpPr>
          <p:cNvPr id="2" name="TextBox 1"/>
          <p:cNvSpPr txBox="1"/>
          <p:nvPr/>
        </p:nvSpPr>
        <p:spPr>
          <a:xfrm>
            <a:off x="3350033" y="6083002"/>
            <a:ext cx="8877992" cy="307777"/>
          </a:xfrm>
          <a:prstGeom prst="rect">
            <a:avLst/>
          </a:prstGeom>
          <a:noFill/>
        </p:spPr>
        <p:txBody>
          <a:bodyPr wrap="square" rtlCol="0">
            <a:spAutoFit/>
          </a:bodyPr>
          <a:lstStyle/>
          <a:p>
            <a:r>
              <a:rPr lang="en-US" sz="1400" b="1" dirty="0">
                <a:solidFill>
                  <a:schemeClr val="bg1">
                    <a:lumMod val="50000"/>
                  </a:schemeClr>
                </a:solidFill>
              </a:rPr>
              <a:t>NOT USED IN 4106XX IDs	</a:t>
            </a:r>
            <a:r>
              <a:rPr lang="en-US" sz="1400" b="1" dirty="0">
                <a:solidFill>
                  <a:srgbClr val="7784FD"/>
                </a:solidFill>
              </a:rPr>
              <a:t>REVIEWED BUT NO INPUT REQUIRED</a:t>
            </a:r>
            <a:r>
              <a:rPr lang="en-US" sz="1400" b="1" dirty="0">
                <a:solidFill>
                  <a:srgbClr val="0070C0"/>
                </a:solidFill>
              </a:rPr>
              <a:t>	</a:t>
            </a:r>
            <a:r>
              <a:rPr lang="en-US" sz="1400" b="1" dirty="0">
                <a:solidFill>
                  <a:srgbClr val="FF9933"/>
                </a:solidFill>
              </a:rPr>
              <a:t>NPUT IS REQUIRED BY DEPARTMENT</a:t>
            </a:r>
          </a:p>
        </p:txBody>
      </p:sp>
      <p:pic>
        <p:nvPicPr>
          <p:cNvPr id="26630" name="Picture 6" descr="C:\Users\lsolana\AppData\Local\Temp\SNAGHTML1e8df5c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263" y="1177579"/>
            <a:ext cx="2928446" cy="513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3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263028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3" name="Title 2"/>
          <p:cNvSpPr>
            <a:spLocks noGrp="1"/>
          </p:cNvSpPr>
          <p:nvPr>
            <p:ph type="title"/>
          </p:nvPr>
        </p:nvSpPr>
        <p:spPr/>
        <p:txBody>
          <a:bodyPr vert="horz"/>
          <a:lstStyle/>
          <a:p>
            <a:r>
              <a:rPr lang="en-US" dirty="0"/>
              <a:t>UNCFP Revenue Department ID Logic</a:t>
            </a:r>
            <a:endParaRPr lang="en-US" dirty="0">
              <a:solidFill>
                <a:srgbClr val="FF0000"/>
              </a:solidFill>
            </a:endParaRPr>
          </a:p>
        </p:txBody>
      </p:sp>
      <p:graphicFrame>
        <p:nvGraphicFramePr>
          <p:cNvPr id="11" name="Diagram 10">
            <a:extLst>
              <a:ext uri="{FF2B5EF4-FFF2-40B4-BE49-F238E27FC236}">
                <a16:creationId xmlns:a16="http://schemas.microsoft.com/office/drawing/2014/main" id="{B48D265E-0E99-44EF-AA0C-02F2F5F51B79}"/>
              </a:ext>
            </a:extLst>
          </p:cNvPr>
          <p:cNvGraphicFramePr/>
          <p:nvPr>
            <p:extLst>
              <p:ext uri="{D42A27DB-BD31-4B8C-83A1-F6EECF244321}">
                <p14:modId xmlns:p14="http://schemas.microsoft.com/office/powerpoint/2010/main" val="3662335613"/>
              </p:ext>
            </p:extLst>
          </p:nvPr>
        </p:nvGraphicFramePr>
        <p:xfrm>
          <a:off x="180918" y="1216404"/>
          <a:ext cx="4253053" cy="48907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a:extLst>
              <a:ext uri="{FF2B5EF4-FFF2-40B4-BE49-F238E27FC236}">
                <a16:creationId xmlns:a16="http://schemas.microsoft.com/office/drawing/2014/main" id="{08BB3A19-8321-4B05-AB90-CCEF8324B87E}"/>
              </a:ext>
            </a:extLst>
          </p:cNvPr>
          <p:cNvPicPr>
            <a:picLocks noChangeAspect="1"/>
          </p:cNvPicPr>
          <p:nvPr/>
        </p:nvPicPr>
        <p:blipFill>
          <a:blip r:embed="rId12"/>
          <a:stretch>
            <a:fillRect/>
          </a:stretch>
        </p:blipFill>
        <p:spPr>
          <a:xfrm>
            <a:off x="4433971" y="2003208"/>
            <a:ext cx="7702541" cy="3531447"/>
          </a:xfrm>
          <a:prstGeom prst="rect">
            <a:avLst/>
          </a:prstGeom>
        </p:spPr>
      </p:pic>
      <p:sp>
        <p:nvSpPr>
          <p:cNvPr id="2" name="Rectangle 1">
            <a:extLst>
              <a:ext uri="{FF2B5EF4-FFF2-40B4-BE49-F238E27FC236}">
                <a16:creationId xmlns:a16="http://schemas.microsoft.com/office/drawing/2014/main" id="{51944B19-DFEE-4431-BF28-2A6BC06DCDC4}"/>
              </a:ext>
            </a:extLst>
          </p:cNvPr>
          <p:cNvSpPr/>
          <p:nvPr/>
        </p:nvSpPr>
        <p:spPr>
          <a:xfrm>
            <a:off x="6353175" y="3086100"/>
            <a:ext cx="5200650" cy="66675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E339A0-65DB-441E-85BF-E987EF4F7112}"/>
              </a:ext>
            </a:extLst>
          </p:cNvPr>
          <p:cNvSpPr/>
          <p:nvPr/>
        </p:nvSpPr>
        <p:spPr>
          <a:xfrm>
            <a:off x="6353175" y="3990975"/>
            <a:ext cx="5200650" cy="2286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6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91DDEE36-337B-4CCE-B7E1-420DA57B627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1599902F-F5F3-47D7-9C1C-DA5E4BBF630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10566A1C-0A8D-427F-84A3-5A55634625F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P spid="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067914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4" name="Title 3"/>
          <p:cNvSpPr>
            <a:spLocks noGrp="1"/>
          </p:cNvSpPr>
          <p:nvPr>
            <p:ph type="title"/>
          </p:nvPr>
        </p:nvSpPr>
        <p:spPr/>
        <p:txBody>
          <a:bodyPr vert="horz"/>
          <a:lstStyle/>
          <a:p>
            <a:r>
              <a:rPr lang="en-US" dirty="0"/>
              <a:t>Global Methods / Spread Methodologies  	</a:t>
            </a:r>
          </a:p>
        </p:txBody>
      </p:sp>
      <p:graphicFrame>
        <p:nvGraphicFramePr>
          <p:cNvPr id="2" name="Diagram 1"/>
          <p:cNvGraphicFramePr/>
          <p:nvPr>
            <p:extLst>
              <p:ext uri="{D42A27DB-BD31-4B8C-83A1-F6EECF244321}">
                <p14:modId xmlns:p14="http://schemas.microsoft.com/office/powerpoint/2010/main" val="3227307853"/>
              </p:ext>
            </p:extLst>
          </p:nvPr>
        </p:nvGraphicFramePr>
        <p:xfrm>
          <a:off x="537555" y="1344706"/>
          <a:ext cx="11210176" cy="47512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90107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91A1A4-6989-428E-ACF0-A9F714422417}"/>
              </a:ext>
            </a:extLst>
          </p:cNvPr>
          <p:cNvGraphicFramePr>
            <a:graphicFrameLocks noChangeAspect="1"/>
          </p:cNvGraphicFramePr>
          <p:nvPr>
            <p:custDataLst>
              <p:tags r:id="rId1"/>
            </p:custDataLst>
            <p:extLst>
              <p:ext uri="{D42A27DB-BD31-4B8C-83A1-F6EECF244321}">
                <p14:modId xmlns:p14="http://schemas.microsoft.com/office/powerpoint/2010/main" val="2661916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CB91E3A-614C-4D76-8F66-39F7B0BE94B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Century Gothic" panose="020B0502020202020204" pitchFamily="34" charset="0"/>
              <a:ea typeface="+mj-ea"/>
              <a:cs typeface="+mj-cs"/>
              <a:sym typeface="Century Gothic" panose="020B0502020202020204" pitchFamily="34" charset="0"/>
            </a:endParaRPr>
          </a:p>
        </p:txBody>
      </p:sp>
      <p:graphicFrame>
        <p:nvGraphicFramePr>
          <p:cNvPr id="4" name="Content Placeholder 3">
            <a:extLst>
              <a:ext uri="{FF2B5EF4-FFF2-40B4-BE49-F238E27FC236}">
                <a16:creationId xmlns:a16="http://schemas.microsoft.com/office/drawing/2014/main" id="{C14F5FE5-15E8-41C2-AB6C-A91CF13B1B64}"/>
              </a:ext>
            </a:extLst>
          </p:cNvPr>
          <p:cNvGraphicFramePr>
            <a:graphicFrameLocks noGrp="1"/>
          </p:cNvGraphicFramePr>
          <p:nvPr>
            <p:ph sz="quarter" idx="10"/>
            <p:extLst>
              <p:ext uri="{D42A27DB-BD31-4B8C-83A1-F6EECF244321}">
                <p14:modId xmlns:p14="http://schemas.microsoft.com/office/powerpoint/2010/main" val="2878635295"/>
              </p:ext>
            </p:extLst>
          </p:nvPr>
        </p:nvGraphicFramePr>
        <p:xfrm>
          <a:off x="304800" y="1280160"/>
          <a:ext cx="11582400" cy="50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itle 2">
            <a:extLst>
              <a:ext uri="{FF2B5EF4-FFF2-40B4-BE49-F238E27FC236}">
                <a16:creationId xmlns:a16="http://schemas.microsoft.com/office/drawing/2014/main" id="{7B1753DC-2800-479A-B40B-B12228A74F12}"/>
              </a:ext>
            </a:extLst>
          </p:cNvPr>
          <p:cNvSpPr>
            <a:spLocks noGrp="1"/>
          </p:cNvSpPr>
          <p:nvPr>
            <p:ph type="title"/>
          </p:nvPr>
        </p:nvSpPr>
        <p:spPr/>
        <p:txBody>
          <a:bodyPr vert="horz"/>
          <a:lstStyle/>
          <a:p>
            <a:r>
              <a:rPr lang="en-US" dirty="0"/>
              <a:t>What Has Changed/Reminders</a:t>
            </a:r>
          </a:p>
        </p:txBody>
      </p:sp>
    </p:spTree>
    <p:extLst>
      <p:ext uri="{BB962C8B-B14F-4D97-AF65-F5344CB8AC3E}">
        <p14:creationId xmlns:p14="http://schemas.microsoft.com/office/powerpoint/2010/main" val="33837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56FEA1A-58BE-45E3-913D-FF1FD5D1B84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3D36E7BE-9469-4D19-8DB7-FD2EF20964C8}"/>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09BD9345-B388-46DF-8351-1DF19623B54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BFB65305-18EA-479A-820F-3247359B9F7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19B5F31C-B816-486E-A2E4-3DD5FBF96D52}"/>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5D33F458-AB55-47A2-A620-F4BFF7F66800}"/>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7B1C864B-E898-483F-B6DC-059F0005DA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126611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3" name="Title 2"/>
          <p:cNvSpPr>
            <a:spLocks noGrp="1"/>
          </p:cNvSpPr>
          <p:nvPr>
            <p:ph type="title"/>
          </p:nvPr>
        </p:nvSpPr>
        <p:spPr/>
        <p:txBody>
          <a:bodyPr/>
          <a:lstStyle/>
          <a:p>
            <a:r>
              <a:rPr lang="en-US" dirty="0"/>
              <a:t>Revenue</a:t>
            </a:r>
            <a:br>
              <a:rPr lang="en-US" dirty="0"/>
            </a:br>
            <a:r>
              <a:rPr lang="en-US" dirty="0"/>
              <a:t>Provider Volumes &amp; Revenue</a:t>
            </a:r>
          </a:p>
        </p:txBody>
      </p:sp>
    </p:spTree>
    <p:extLst>
      <p:ext uri="{BB962C8B-B14F-4D97-AF65-F5344CB8AC3E}">
        <p14:creationId xmlns:p14="http://schemas.microsoft.com/office/powerpoint/2010/main" val="309574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4201153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280160"/>
            <a:ext cx="4558145" cy="5029200"/>
          </a:xfrm>
        </p:spPr>
        <p:txBody>
          <a:bodyPr>
            <a:normAutofit fontScale="92500" lnSpcReduction="10000"/>
          </a:bodyPr>
          <a:lstStyle/>
          <a:p>
            <a:pPr marL="0" indent="0">
              <a:buNone/>
            </a:pPr>
            <a:r>
              <a:rPr lang="en-US" sz="1800" b="1" dirty="0"/>
              <a:t>Departments in Funds Flow:</a:t>
            </a:r>
          </a:p>
          <a:p>
            <a:pPr marL="0" indent="0">
              <a:buNone/>
            </a:pPr>
            <a:r>
              <a:rPr lang="en-US" sz="1800" dirty="0"/>
              <a:t>UNCFP Revenue is housed in the 4106XXXX departments/bill area. When searching for your revenue department you will see a list.  The difference is detailed below.</a:t>
            </a:r>
          </a:p>
          <a:p>
            <a:pPr lvl="1"/>
            <a:r>
              <a:rPr lang="en-US" sz="1800" dirty="0"/>
              <a:t>Entities </a:t>
            </a:r>
            <a:r>
              <a:rPr lang="en-US" sz="1800" u="sng" dirty="0"/>
              <a:t>with</a:t>
            </a:r>
            <a:r>
              <a:rPr lang="en-US" sz="1800" dirty="0"/>
              <a:t> “STRATA” in the title are where your Provider volumes will need to be input</a:t>
            </a:r>
          </a:p>
          <a:p>
            <a:pPr lvl="1"/>
            <a:r>
              <a:rPr lang="en-US" sz="1800" dirty="0"/>
              <a:t>Entities </a:t>
            </a:r>
            <a:r>
              <a:rPr lang="en-US" sz="1800" u="sng" dirty="0"/>
              <a:t>without</a:t>
            </a:r>
            <a:r>
              <a:rPr lang="en-US" sz="1800" dirty="0"/>
              <a:t> “STRATA” in the title DO NOT have Providers listed</a:t>
            </a:r>
          </a:p>
          <a:p>
            <a:pPr lvl="1"/>
            <a:r>
              <a:rPr lang="en-US" sz="1800" b="1" dirty="0"/>
              <a:t>If there is an “A”, “B”, “C”, etc. following the department name, enter the revenue in this department.</a:t>
            </a:r>
          </a:p>
          <a:p>
            <a:pPr marL="0" indent="0">
              <a:buNone/>
            </a:pPr>
            <a:endParaRPr lang="en-US" sz="1800" dirty="0"/>
          </a:p>
          <a:p>
            <a:pPr marL="0" indent="0">
              <a:buNone/>
            </a:pPr>
            <a:r>
              <a:rPr lang="en-US" sz="1800" dirty="0"/>
              <a:t>If entering Provider Volumes, select the appropriate department with “STRATA” in the title, and navigate to the “Provider Volumes and Revenue” section.</a:t>
            </a:r>
          </a:p>
          <a:p>
            <a:pPr marL="0" indent="0">
              <a:buNone/>
            </a:pPr>
            <a:endParaRPr lang="en-US" sz="1600" dirty="0"/>
          </a:p>
        </p:txBody>
      </p:sp>
      <p:sp>
        <p:nvSpPr>
          <p:cNvPr id="4" name="Title 3"/>
          <p:cNvSpPr>
            <a:spLocks noGrp="1"/>
          </p:cNvSpPr>
          <p:nvPr>
            <p:ph type="title"/>
          </p:nvPr>
        </p:nvSpPr>
        <p:spPr/>
        <p:txBody>
          <a:bodyPr vert="horz"/>
          <a:lstStyle/>
          <a:p>
            <a:r>
              <a:rPr lang="en-US" dirty="0"/>
              <a:t>Provider Volumes &amp; Revenue</a:t>
            </a:r>
          </a:p>
        </p:txBody>
      </p:sp>
      <p:pic>
        <p:nvPicPr>
          <p:cNvPr id="12304" name="Picture 16" descr="C:\Users\lsolana\AppData\Local\Temp\SNAGHTML1eb1ba8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599" y="1280160"/>
            <a:ext cx="6832412" cy="19784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a:stretch>
            <a:fillRect/>
          </a:stretch>
        </p:blipFill>
        <p:spPr>
          <a:xfrm>
            <a:off x="6327672" y="3446245"/>
            <a:ext cx="5686339" cy="2779988"/>
          </a:xfrm>
          <a:prstGeom prst="rect">
            <a:avLst/>
          </a:prstGeom>
        </p:spPr>
      </p:pic>
    </p:spTree>
    <p:extLst>
      <p:ext uri="{BB962C8B-B14F-4D97-AF65-F5344CB8AC3E}">
        <p14:creationId xmlns:p14="http://schemas.microsoft.com/office/powerpoint/2010/main" val="1968429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1C87D5C0-5483-478A-95EC-6B555202F422}"/>
              </a:ext>
            </a:extLst>
          </p:cNvPr>
          <p:cNvGraphicFramePr>
            <a:graphicFrameLocks noGrp="1"/>
          </p:cNvGraphicFramePr>
          <p:nvPr>
            <p:ph sz="quarter" idx="10"/>
            <p:extLst>
              <p:ext uri="{D42A27DB-BD31-4B8C-83A1-F6EECF244321}">
                <p14:modId xmlns:p14="http://schemas.microsoft.com/office/powerpoint/2010/main" val="21823410"/>
              </p:ext>
            </p:extLst>
          </p:nvPr>
        </p:nvGraphicFramePr>
        <p:xfrm>
          <a:off x="304800" y="1280160"/>
          <a:ext cx="11582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a:t>Agenda</a:t>
            </a:r>
            <a:endParaRPr lang="en-US" dirty="0"/>
          </a:p>
        </p:txBody>
      </p:sp>
    </p:spTree>
    <p:extLst>
      <p:ext uri="{BB962C8B-B14F-4D97-AF65-F5344CB8AC3E}">
        <p14:creationId xmlns:p14="http://schemas.microsoft.com/office/powerpoint/2010/main" val="71396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500106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153696"/>
            <a:ext cx="11308845" cy="5029200"/>
          </a:xfrm>
        </p:spPr>
        <p:txBody>
          <a:bodyPr/>
          <a:lstStyle/>
          <a:p>
            <a:pPr marL="342900" indent="-342900">
              <a:buFont typeface="+mj-lt"/>
              <a:buAutoNum type="arabicPeriod"/>
            </a:pPr>
            <a:r>
              <a:rPr lang="en-US" sz="1600" dirty="0"/>
              <a:t>Input the anticipated </a:t>
            </a:r>
            <a:r>
              <a:rPr lang="en-US" sz="1600" dirty="0" err="1"/>
              <a:t>wRVUs</a:t>
            </a:r>
            <a:r>
              <a:rPr lang="en-US" sz="1600" dirty="0"/>
              <a:t> in the “Projected 2021 Adj” column.  </a:t>
            </a:r>
            <a:r>
              <a:rPr lang="en-US" sz="1600" b="1" dirty="0"/>
              <a:t>Total Units will not automatically populate when OP/IP </a:t>
            </a:r>
            <a:r>
              <a:rPr lang="en-US" sz="1600" b="1" dirty="0" err="1"/>
              <a:t>wRVUs</a:t>
            </a:r>
            <a:r>
              <a:rPr lang="en-US" sz="1600" b="1" dirty="0"/>
              <a:t> are input, so you must manually input this.  </a:t>
            </a:r>
            <a:r>
              <a:rPr lang="en-US" sz="1600" dirty="0"/>
              <a:t>The amounts entered in the “Projected 2021 Adj” will populate the “Budget 2022” column.  </a:t>
            </a:r>
          </a:p>
          <a:p>
            <a:pPr marL="342900" indent="-342900">
              <a:buFont typeface="+mj-lt"/>
              <a:buAutoNum type="arabicPeriod"/>
            </a:pPr>
            <a:r>
              <a:rPr lang="en-US" sz="1600" dirty="0"/>
              <a:t>If further updates need to be made to the “Budget 2022” column, make these adjustments in the “Budget 2022 Adj.” column.</a:t>
            </a:r>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endParaRPr lang="en-US" dirty="0"/>
          </a:p>
        </p:txBody>
      </p:sp>
      <p:sp>
        <p:nvSpPr>
          <p:cNvPr id="4" name="Title 3"/>
          <p:cNvSpPr>
            <a:spLocks noGrp="1"/>
          </p:cNvSpPr>
          <p:nvPr>
            <p:ph type="title"/>
          </p:nvPr>
        </p:nvSpPr>
        <p:spPr/>
        <p:txBody>
          <a:bodyPr/>
          <a:lstStyle/>
          <a:p>
            <a:r>
              <a:rPr lang="en-US" dirty="0"/>
              <a:t>Provider Volumes &amp; Revenue, cont. </a:t>
            </a:r>
          </a:p>
        </p:txBody>
      </p:sp>
      <p:pic>
        <p:nvPicPr>
          <p:cNvPr id="12409" name="Picture 121">
            <a:extLst>
              <a:ext uri="{FF2B5EF4-FFF2-40B4-BE49-F238E27FC236}">
                <a16:creationId xmlns:a16="http://schemas.microsoft.com/office/drawing/2014/main" id="{7E219E89-A6A1-4865-8827-95515EF8FF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3738" y="2441642"/>
            <a:ext cx="8824523" cy="394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2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3738019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8" name="Content Placeholder 7"/>
          <p:cNvSpPr>
            <a:spLocks noGrp="1"/>
          </p:cNvSpPr>
          <p:nvPr>
            <p:ph sz="half" idx="1"/>
          </p:nvPr>
        </p:nvSpPr>
        <p:spPr/>
        <p:txBody>
          <a:bodyPr/>
          <a:lstStyle/>
          <a:p>
            <a:r>
              <a:rPr lang="en-US" dirty="0"/>
              <a:t>Gross Charges	</a:t>
            </a:r>
          </a:p>
          <a:p>
            <a:pPr lvl="1"/>
            <a:r>
              <a:rPr lang="en-US" dirty="0"/>
              <a:t>Based on department historical account posting  </a:t>
            </a:r>
          </a:p>
        </p:txBody>
      </p:sp>
      <p:sp>
        <p:nvSpPr>
          <p:cNvPr id="9" name="Content Placeholder 8"/>
          <p:cNvSpPr>
            <a:spLocks noGrp="1"/>
          </p:cNvSpPr>
          <p:nvPr>
            <p:ph sz="half" idx="2"/>
          </p:nvPr>
        </p:nvSpPr>
        <p:spPr/>
        <p:txBody>
          <a:bodyPr/>
          <a:lstStyle/>
          <a:p>
            <a:r>
              <a:rPr lang="en-US" dirty="0"/>
              <a:t>Deductions</a:t>
            </a:r>
          </a:p>
          <a:p>
            <a:pPr lvl="1"/>
            <a:r>
              <a:rPr lang="en-US" dirty="0"/>
              <a:t>Based on department historical account posting</a:t>
            </a:r>
          </a:p>
          <a:p>
            <a:pPr lvl="1"/>
            <a:r>
              <a:rPr lang="en-US" dirty="0"/>
              <a:t>Using rolling 12 month closed collection rate</a:t>
            </a:r>
          </a:p>
        </p:txBody>
      </p:sp>
      <p:sp>
        <p:nvSpPr>
          <p:cNvPr id="4" name="Title 3"/>
          <p:cNvSpPr>
            <a:spLocks noGrp="1"/>
          </p:cNvSpPr>
          <p:nvPr>
            <p:ph type="title"/>
          </p:nvPr>
        </p:nvSpPr>
        <p:spPr/>
        <p:txBody>
          <a:bodyPr/>
          <a:lstStyle/>
          <a:p>
            <a:r>
              <a:rPr lang="en-US" dirty="0"/>
              <a:t>Gross Charges &amp; Deductions</a:t>
            </a:r>
          </a:p>
        </p:txBody>
      </p:sp>
    </p:spTree>
    <p:extLst>
      <p:ext uri="{BB962C8B-B14F-4D97-AF65-F5344CB8AC3E}">
        <p14:creationId xmlns:p14="http://schemas.microsoft.com/office/powerpoint/2010/main" val="4165280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529744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5" name="Title 4"/>
          <p:cNvSpPr>
            <a:spLocks noGrp="1"/>
          </p:cNvSpPr>
          <p:nvPr>
            <p:ph type="title"/>
          </p:nvPr>
        </p:nvSpPr>
        <p:spPr/>
        <p:txBody>
          <a:bodyPr/>
          <a:lstStyle/>
          <a:p>
            <a:r>
              <a:rPr lang="en-US" dirty="0"/>
              <a:t>Other Revenue</a:t>
            </a:r>
            <a:br>
              <a:rPr lang="en-US" dirty="0"/>
            </a:br>
            <a:r>
              <a:rPr lang="en-US" dirty="0"/>
              <a:t>UNCFP &amp; SOM Entities </a:t>
            </a:r>
          </a:p>
        </p:txBody>
      </p:sp>
    </p:spTree>
    <p:extLst>
      <p:ext uri="{BB962C8B-B14F-4D97-AF65-F5344CB8AC3E}">
        <p14:creationId xmlns:p14="http://schemas.microsoft.com/office/powerpoint/2010/main" val="81314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725141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graphicFrame>
        <p:nvGraphicFramePr>
          <p:cNvPr id="2" name="Content Placeholder 1">
            <a:extLst>
              <a:ext uri="{FF2B5EF4-FFF2-40B4-BE49-F238E27FC236}">
                <a16:creationId xmlns:a16="http://schemas.microsoft.com/office/drawing/2014/main" id="{720CB20C-8310-41BB-9E91-BA93CC969E44}"/>
              </a:ext>
            </a:extLst>
          </p:cNvPr>
          <p:cNvGraphicFramePr>
            <a:graphicFrameLocks noGrp="1"/>
          </p:cNvGraphicFramePr>
          <p:nvPr>
            <p:ph sz="quarter" idx="10"/>
            <p:extLst>
              <p:ext uri="{D42A27DB-BD31-4B8C-83A1-F6EECF244321}">
                <p14:modId xmlns:p14="http://schemas.microsoft.com/office/powerpoint/2010/main" val="3322671949"/>
              </p:ext>
            </p:extLst>
          </p:nvPr>
        </p:nvGraphicFramePr>
        <p:xfrm>
          <a:off x="304800" y="1496114"/>
          <a:ext cx="11582400" cy="32509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itle 3"/>
          <p:cNvSpPr>
            <a:spLocks noGrp="1"/>
          </p:cNvSpPr>
          <p:nvPr>
            <p:ph type="title"/>
          </p:nvPr>
        </p:nvSpPr>
        <p:spPr/>
        <p:txBody>
          <a:bodyPr/>
          <a:lstStyle/>
          <a:p>
            <a:r>
              <a:rPr lang="en-US" dirty="0"/>
              <a:t>Other Revenue: UNCFP</a:t>
            </a:r>
          </a:p>
        </p:txBody>
      </p:sp>
    </p:spTree>
    <p:extLst>
      <p:ext uri="{BB962C8B-B14F-4D97-AF65-F5344CB8AC3E}">
        <p14:creationId xmlns:p14="http://schemas.microsoft.com/office/powerpoint/2010/main" val="2761638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3561266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graphicFrame>
        <p:nvGraphicFramePr>
          <p:cNvPr id="2" name="Content Placeholder 1">
            <a:extLst>
              <a:ext uri="{FF2B5EF4-FFF2-40B4-BE49-F238E27FC236}">
                <a16:creationId xmlns:a16="http://schemas.microsoft.com/office/drawing/2014/main" id="{8E7B2AB2-67A6-4872-BF96-8F57514DB88C}"/>
              </a:ext>
            </a:extLst>
          </p:cNvPr>
          <p:cNvGraphicFramePr>
            <a:graphicFrameLocks noGrp="1"/>
          </p:cNvGraphicFramePr>
          <p:nvPr>
            <p:ph sz="quarter" idx="10"/>
            <p:extLst>
              <p:ext uri="{D42A27DB-BD31-4B8C-83A1-F6EECF244321}">
                <p14:modId xmlns:p14="http://schemas.microsoft.com/office/powerpoint/2010/main" val="190260075"/>
              </p:ext>
            </p:extLst>
          </p:nvPr>
        </p:nvGraphicFramePr>
        <p:xfrm>
          <a:off x="304800" y="1280160"/>
          <a:ext cx="11582400" cy="50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itle 3"/>
          <p:cNvSpPr>
            <a:spLocks noGrp="1"/>
          </p:cNvSpPr>
          <p:nvPr>
            <p:ph type="title"/>
          </p:nvPr>
        </p:nvSpPr>
        <p:spPr/>
        <p:txBody>
          <a:bodyPr/>
          <a:lstStyle/>
          <a:p>
            <a:r>
              <a:rPr lang="en-US" dirty="0"/>
              <a:t>Other Revenue: SOM</a:t>
            </a:r>
          </a:p>
        </p:txBody>
      </p:sp>
    </p:spTree>
    <p:extLst>
      <p:ext uri="{BB962C8B-B14F-4D97-AF65-F5344CB8AC3E}">
        <p14:creationId xmlns:p14="http://schemas.microsoft.com/office/powerpoint/2010/main" val="2541617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215380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280160"/>
            <a:ext cx="4558145" cy="5029200"/>
          </a:xfrm>
        </p:spPr>
        <p:txBody>
          <a:bodyPr/>
          <a:lstStyle/>
          <a:p>
            <a:pPr marL="0" indent="0">
              <a:buNone/>
            </a:pPr>
            <a:endParaRPr lang="en-US" sz="1600" dirty="0"/>
          </a:p>
          <a:p>
            <a:pPr marL="0" indent="0">
              <a:buNone/>
            </a:pPr>
            <a:endParaRPr lang="en-US" sz="2000" dirty="0"/>
          </a:p>
          <a:p>
            <a:pPr marL="0" indent="0">
              <a:buNone/>
            </a:pPr>
            <a:r>
              <a:rPr lang="en-US" sz="2000" dirty="0"/>
              <a:t>UNCFP Other Revenue is housed in your department IDs (e.g., 4126XX for Dermatology).</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If budgeting Other Revenue, select the appropriate entity, and navigate to the “Other Revenue” section within this entity.</a:t>
            </a:r>
          </a:p>
          <a:p>
            <a:pPr marL="0" indent="0">
              <a:buNone/>
            </a:pPr>
            <a:endParaRPr lang="en-US" sz="1600" dirty="0"/>
          </a:p>
          <a:p>
            <a:pPr marL="0" indent="0">
              <a:buNone/>
            </a:pPr>
            <a:endParaRPr lang="en-US" sz="1600" dirty="0"/>
          </a:p>
          <a:p>
            <a:endParaRPr lang="en-US" dirty="0"/>
          </a:p>
        </p:txBody>
      </p:sp>
      <p:sp>
        <p:nvSpPr>
          <p:cNvPr id="4" name="Title 3"/>
          <p:cNvSpPr>
            <a:spLocks noGrp="1"/>
          </p:cNvSpPr>
          <p:nvPr>
            <p:ph type="title"/>
          </p:nvPr>
        </p:nvSpPr>
        <p:spPr/>
        <p:txBody>
          <a:bodyPr/>
          <a:lstStyle/>
          <a:p>
            <a:r>
              <a:rPr lang="en-US" dirty="0"/>
              <a:t>Other Revenue: UNCFP, cont.</a:t>
            </a:r>
          </a:p>
        </p:txBody>
      </p:sp>
      <p:pic>
        <p:nvPicPr>
          <p:cNvPr id="30724" name="Picture 4" descr="C:\Users\lsolana\AppData\Local\Temp\SNAGHTML1f2cccd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262" y="1280160"/>
            <a:ext cx="6942916" cy="15756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5737654" y="3231758"/>
            <a:ext cx="6209524" cy="2971429"/>
          </a:xfrm>
          <a:prstGeom prst="rect">
            <a:avLst/>
          </a:prstGeom>
        </p:spPr>
      </p:pic>
    </p:spTree>
    <p:extLst>
      <p:ext uri="{BB962C8B-B14F-4D97-AF65-F5344CB8AC3E}">
        <p14:creationId xmlns:p14="http://schemas.microsoft.com/office/powerpoint/2010/main" val="2684716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785439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280160"/>
            <a:ext cx="11441084" cy="1471353"/>
          </a:xfrm>
        </p:spPr>
        <p:txBody>
          <a:bodyPr>
            <a:normAutofit fontScale="92500" lnSpcReduction="10000"/>
          </a:bodyPr>
          <a:lstStyle/>
          <a:p>
            <a:pPr marL="457200" indent="-457200">
              <a:buFont typeface="+mj-lt"/>
              <a:buAutoNum type="arabicPeriod"/>
            </a:pPr>
            <a:r>
              <a:rPr lang="en-US" sz="1600" dirty="0"/>
              <a:t>To enter an amount, double click within the appropriate “Projected 2021 Detail Adj” cell.  This will open another window where you will enter the revenue amount.  </a:t>
            </a:r>
            <a:r>
              <a:rPr lang="en-US" sz="1600" b="1" dirty="0"/>
              <a:t>Comments are required for this.</a:t>
            </a:r>
          </a:p>
          <a:p>
            <a:pPr marL="457200" indent="-457200">
              <a:buFont typeface="+mj-lt"/>
              <a:buAutoNum type="arabicPeriod"/>
            </a:pPr>
            <a:r>
              <a:rPr lang="en-US" sz="1600" dirty="0"/>
              <a:t>Click the “Add” button.  This will populate a line where you can enter amounts and comments.  Click “Save and Close”.</a:t>
            </a:r>
          </a:p>
          <a:p>
            <a:pPr marL="457200" indent="-457200">
              <a:buFont typeface="+mj-lt"/>
              <a:buAutoNum type="arabicPeriod"/>
            </a:pPr>
            <a:r>
              <a:rPr lang="en-US" sz="1600" dirty="0"/>
              <a:t>If further updates need to be made to the “Budget 2022” column, make these adjustments in the “Budget 2022 Detail Adj.” column.</a:t>
            </a:r>
          </a:p>
          <a:p>
            <a:pPr marL="457200" indent="-457200">
              <a:buFont typeface="+mj-lt"/>
              <a:buAutoNum type="arabicPeriod"/>
            </a:pPr>
            <a:endParaRPr lang="en-US" sz="1600" dirty="0"/>
          </a:p>
        </p:txBody>
      </p:sp>
      <p:sp>
        <p:nvSpPr>
          <p:cNvPr id="4" name="Title 3"/>
          <p:cNvSpPr>
            <a:spLocks noGrp="1"/>
          </p:cNvSpPr>
          <p:nvPr>
            <p:ph type="title"/>
          </p:nvPr>
        </p:nvSpPr>
        <p:spPr/>
        <p:txBody>
          <a:bodyPr vert="horz"/>
          <a:lstStyle/>
          <a:p>
            <a:r>
              <a:rPr lang="en-US" dirty="0"/>
              <a:t>Other Revenue: UNCFP, cont.</a:t>
            </a:r>
            <a:endParaRPr lang="en-US" dirty="0">
              <a:solidFill>
                <a:srgbClr val="FF0000"/>
              </a:solidFill>
            </a:endParaRPr>
          </a:p>
        </p:txBody>
      </p:sp>
      <p:grpSp>
        <p:nvGrpSpPr>
          <p:cNvPr id="9" name="Group 8">
            <a:extLst>
              <a:ext uri="{FF2B5EF4-FFF2-40B4-BE49-F238E27FC236}">
                <a16:creationId xmlns:a16="http://schemas.microsoft.com/office/drawing/2014/main" id="{5E73873D-5A48-4CA4-8BBC-677168DEA644}"/>
              </a:ext>
            </a:extLst>
          </p:cNvPr>
          <p:cNvGrpSpPr/>
          <p:nvPr/>
        </p:nvGrpSpPr>
        <p:grpSpPr>
          <a:xfrm>
            <a:off x="2099732" y="2504058"/>
            <a:ext cx="8195733" cy="3881253"/>
            <a:chOff x="2099732" y="2504058"/>
            <a:chExt cx="8195733" cy="3881253"/>
          </a:xfrm>
        </p:grpSpPr>
        <p:pic>
          <p:nvPicPr>
            <p:cNvPr id="31762" name="Picture 18" descr="C:\Users\lsolana\AppData\Local\Temp\SNAGHTML22d3764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9732" y="2504058"/>
              <a:ext cx="8195733" cy="3881253"/>
            </a:xfrm>
            <a:prstGeom prst="rect">
              <a:avLst/>
            </a:prstGeom>
            <a:noFill/>
            <a:extLst>
              <a:ext uri="{909E8E84-426E-40DD-AFC4-6F175D3DCCD1}">
                <a14:hiddenFill xmlns:a14="http://schemas.microsoft.com/office/drawing/2010/main">
                  <a:solidFill>
                    <a:srgbClr val="FFFFFF"/>
                  </a:solidFill>
                </a14:hiddenFill>
              </a:ext>
            </a:extLst>
          </p:spPr>
        </p:pic>
        <p:pic>
          <p:nvPicPr>
            <p:cNvPr id="31845" name="Picture 101">
              <a:extLst>
                <a:ext uri="{FF2B5EF4-FFF2-40B4-BE49-F238E27FC236}">
                  <a16:creationId xmlns:a16="http://schemas.microsoft.com/office/drawing/2014/main" id="{CCBDCFFC-7A71-44CD-83A7-EF0FA5FA82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7022" y="2504058"/>
              <a:ext cx="4034191" cy="1067149"/>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8BBDF12F-638C-49CE-802D-30CEC06E826A}"/>
              </a:ext>
            </a:extLst>
          </p:cNvPr>
          <p:cNvPicPr>
            <a:picLocks noChangeAspect="1"/>
          </p:cNvPicPr>
          <p:nvPr/>
        </p:nvPicPr>
        <p:blipFill>
          <a:blip r:embed="rId9"/>
          <a:stretch>
            <a:fillRect/>
          </a:stretch>
        </p:blipFill>
        <p:spPr>
          <a:xfrm>
            <a:off x="3777191" y="3632853"/>
            <a:ext cx="6414559" cy="222006"/>
          </a:xfrm>
          <a:prstGeom prst="rect">
            <a:avLst/>
          </a:prstGeom>
        </p:spPr>
      </p:pic>
    </p:spTree>
    <p:extLst>
      <p:ext uri="{BB962C8B-B14F-4D97-AF65-F5344CB8AC3E}">
        <p14:creationId xmlns:p14="http://schemas.microsoft.com/office/powerpoint/2010/main" val="85710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4294084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3" name="Title 2"/>
          <p:cNvSpPr>
            <a:spLocks noGrp="1"/>
          </p:cNvSpPr>
          <p:nvPr>
            <p:ph type="title"/>
          </p:nvPr>
        </p:nvSpPr>
        <p:spPr/>
        <p:txBody>
          <a:bodyPr/>
          <a:lstStyle/>
          <a:p>
            <a:r>
              <a:rPr lang="en-US" dirty="0"/>
              <a:t>Fixed Staffing, Wages, Benefits, and Non-Staffing</a:t>
            </a:r>
          </a:p>
        </p:txBody>
      </p:sp>
    </p:spTree>
    <p:extLst>
      <p:ext uri="{BB962C8B-B14F-4D97-AF65-F5344CB8AC3E}">
        <p14:creationId xmlns:p14="http://schemas.microsoft.com/office/powerpoint/2010/main" val="4202715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207014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a:xfrm>
            <a:off x="304800" y="1280160"/>
            <a:ext cx="4715435" cy="5029200"/>
          </a:xfrm>
        </p:spPr>
        <p:txBody>
          <a:bodyPr>
            <a:normAutofit/>
          </a:bodyPr>
          <a:lstStyle/>
          <a:p>
            <a:pPr marL="0" indent="0">
              <a:buNone/>
            </a:pPr>
            <a:r>
              <a:rPr lang="en-US" sz="1600" dirty="0"/>
              <a:t>Navigate to “</a:t>
            </a:r>
            <a:r>
              <a:rPr lang="en-US" sz="1600" i="1" dirty="0"/>
              <a:t>Fixed Staffing</a:t>
            </a:r>
            <a:r>
              <a:rPr lang="en-US" sz="1600" dirty="0"/>
              <a:t>” within your Strata workbook.  This will display a list of job codes and their corresponding FTEs associated with this entity.  </a:t>
            </a:r>
          </a:p>
          <a:p>
            <a:pPr marL="0" indent="0">
              <a:buNone/>
            </a:pPr>
            <a:endParaRPr lang="en-US" sz="1600" dirty="0"/>
          </a:p>
          <a:p>
            <a:pPr marL="0" indent="0">
              <a:buNone/>
            </a:pPr>
            <a:r>
              <a:rPr lang="en-US" sz="1600" dirty="0">
                <a:solidFill>
                  <a:schemeClr val="accent2"/>
                </a:solidFill>
              </a:rPr>
              <a:t>Note: those with a ** are loaded from Faculty Roster Budgeting (FRB).  You will </a:t>
            </a:r>
            <a:r>
              <a:rPr lang="en-US" sz="1600" b="1" u="sng" dirty="0">
                <a:solidFill>
                  <a:schemeClr val="accent2"/>
                </a:solidFill>
              </a:rPr>
              <a:t>NOT</a:t>
            </a:r>
            <a:r>
              <a:rPr lang="en-US" sz="1600" dirty="0">
                <a:solidFill>
                  <a:schemeClr val="accent2"/>
                </a:solidFill>
              </a:rPr>
              <a:t> be able to edit the Regular, MD Incentive, ECC agreement/additional duties amounts for these employees in Strata. </a:t>
            </a:r>
          </a:p>
          <a:p>
            <a:pPr marL="0" indent="0">
              <a:buNone/>
            </a:pPr>
            <a:endParaRPr lang="en-US" sz="1600" dirty="0"/>
          </a:p>
          <a:p>
            <a:pPr marL="0" indent="0">
              <a:buNone/>
            </a:pPr>
            <a:r>
              <a:rPr lang="en-US" sz="1600" dirty="0"/>
              <a:t>If you’d like to see who is within a given job code, you can run the “Employee by Job Code Report” from the </a:t>
            </a:r>
            <a:r>
              <a:rPr lang="en-US" sz="1600" i="1" dirty="0"/>
              <a:t>Edit Budget </a:t>
            </a:r>
            <a:r>
              <a:rPr lang="en-US" sz="1600" dirty="0"/>
              <a:t>window popup.  </a:t>
            </a:r>
          </a:p>
          <a:p>
            <a:pPr marL="0" indent="0">
              <a:buNone/>
            </a:pPr>
            <a:endParaRPr lang="en-US" sz="1600" b="1" dirty="0"/>
          </a:p>
          <a:p>
            <a:pPr marL="0" indent="0">
              <a:buNone/>
            </a:pPr>
            <a:r>
              <a:rPr lang="en-US" sz="1600" b="1" dirty="0"/>
              <a:t>Be sure to click “Refresh Data” when the report window opens.</a:t>
            </a:r>
          </a:p>
        </p:txBody>
      </p:sp>
      <p:sp>
        <p:nvSpPr>
          <p:cNvPr id="3" name="Title 2"/>
          <p:cNvSpPr>
            <a:spLocks noGrp="1"/>
          </p:cNvSpPr>
          <p:nvPr>
            <p:ph type="title"/>
          </p:nvPr>
        </p:nvSpPr>
        <p:spPr/>
        <p:txBody>
          <a:bodyPr/>
          <a:lstStyle/>
          <a:p>
            <a:r>
              <a:rPr lang="en-US" dirty="0"/>
              <a:t>Fixed Staffing</a:t>
            </a:r>
          </a:p>
        </p:txBody>
      </p:sp>
      <p:pic>
        <p:nvPicPr>
          <p:cNvPr id="8" name="Picture 7"/>
          <p:cNvPicPr>
            <a:picLocks noChangeAspect="1"/>
          </p:cNvPicPr>
          <p:nvPr/>
        </p:nvPicPr>
        <p:blipFill>
          <a:blip r:embed="rId7"/>
          <a:stretch>
            <a:fillRect/>
          </a:stretch>
        </p:blipFill>
        <p:spPr>
          <a:xfrm>
            <a:off x="5181599" y="156165"/>
            <a:ext cx="4733366" cy="3182653"/>
          </a:xfrm>
          <a:prstGeom prst="rect">
            <a:avLst/>
          </a:prstGeom>
        </p:spPr>
      </p:pic>
      <p:pic>
        <p:nvPicPr>
          <p:cNvPr id="7" name="Picture 6"/>
          <p:cNvPicPr>
            <a:picLocks noChangeAspect="1"/>
          </p:cNvPicPr>
          <p:nvPr/>
        </p:nvPicPr>
        <p:blipFill>
          <a:blip r:embed="rId8"/>
          <a:stretch>
            <a:fillRect/>
          </a:stretch>
        </p:blipFill>
        <p:spPr>
          <a:xfrm>
            <a:off x="6877455" y="3055758"/>
            <a:ext cx="5009745" cy="2171221"/>
          </a:xfrm>
          <a:prstGeom prst="rect">
            <a:avLst/>
          </a:prstGeom>
        </p:spPr>
      </p:pic>
      <p:sp>
        <p:nvSpPr>
          <p:cNvPr id="9" name="Down Arrow 8"/>
          <p:cNvSpPr/>
          <p:nvPr/>
        </p:nvSpPr>
        <p:spPr>
          <a:xfrm rot="1575466">
            <a:off x="8264393" y="3092055"/>
            <a:ext cx="364953" cy="196442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289B422-432D-4F0A-B6DF-12A6F5340106}"/>
              </a:ext>
            </a:extLst>
          </p:cNvPr>
          <p:cNvPicPr>
            <a:picLocks noChangeAspect="1"/>
          </p:cNvPicPr>
          <p:nvPr/>
        </p:nvPicPr>
        <p:blipFill>
          <a:blip r:embed="rId9"/>
          <a:stretch>
            <a:fillRect/>
          </a:stretch>
        </p:blipFill>
        <p:spPr>
          <a:xfrm>
            <a:off x="5379014" y="5226979"/>
            <a:ext cx="6517532" cy="1152712"/>
          </a:xfrm>
          <a:prstGeom prst="rect">
            <a:avLst/>
          </a:prstGeom>
        </p:spPr>
      </p:pic>
    </p:spTree>
    <p:extLst>
      <p:ext uri="{BB962C8B-B14F-4D97-AF65-F5344CB8AC3E}">
        <p14:creationId xmlns:p14="http://schemas.microsoft.com/office/powerpoint/2010/main" val="2861761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694946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a:xfrm>
            <a:off x="304800" y="1280160"/>
            <a:ext cx="11286565" cy="1642334"/>
          </a:xfrm>
        </p:spPr>
        <p:txBody>
          <a:bodyPr>
            <a:normAutofit/>
          </a:bodyPr>
          <a:lstStyle/>
          <a:p>
            <a:pPr marL="342900" indent="-342900">
              <a:buFont typeface="+mj-lt"/>
              <a:buAutoNum type="arabicPeriod"/>
            </a:pPr>
            <a:r>
              <a:rPr lang="en-US" sz="1600" dirty="0"/>
              <a:t>Navigate to the job code where you want to increase or decrease the FTE </a:t>
            </a:r>
          </a:p>
          <a:p>
            <a:pPr marL="342900" indent="-342900">
              <a:buFont typeface="+mj-lt"/>
              <a:buAutoNum type="arabicPeriod"/>
            </a:pPr>
            <a:r>
              <a:rPr lang="en-US" sz="1600" dirty="0"/>
              <a:t>Enter the FTE change in the “Projected Total Adj.” column </a:t>
            </a:r>
          </a:p>
          <a:p>
            <a:pPr marL="800100" lvl="1" indent="-342900">
              <a:buFont typeface="+mj-lt"/>
              <a:buAutoNum type="alphaLcParenR"/>
            </a:pPr>
            <a:r>
              <a:rPr lang="en-US" sz="1200" dirty="0"/>
              <a:t>If you want to input the FTE change in a specific month, click the Projected Total </a:t>
            </a:r>
            <a:r>
              <a:rPr lang="en-US" sz="1200" dirty="0" err="1"/>
              <a:t>Adj</a:t>
            </a:r>
            <a:r>
              <a:rPr lang="en-US" sz="1200" dirty="0"/>
              <a:t> + to expand the months. </a:t>
            </a:r>
          </a:p>
          <a:p>
            <a:pPr marL="800100" lvl="1" indent="-342900">
              <a:buFont typeface="+mj-lt"/>
              <a:buAutoNum type="alphaLcParenR"/>
            </a:pPr>
            <a:r>
              <a:rPr lang="en-US" sz="1200" dirty="0"/>
              <a:t>Input the FTE change in the month the change will take effect and it will project to the end of the FY</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
        <p:nvSpPr>
          <p:cNvPr id="3" name="Title 2"/>
          <p:cNvSpPr>
            <a:spLocks noGrp="1"/>
          </p:cNvSpPr>
          <p:nvPr>
            <p:ph type="title"/>
          </p:nvPr>
        </p:nvSpPr>
        <p:spPr/>
        <p:txBody>
          <a:bodyPr vert="horz"/>
          <a:lstStyle/>
          <a:p>
            <a:r>
              <a:rPr lang="en-US" dirty="0"/>
              <a:t>Fixed Staffing, cont.</a:t>
            </a:r>
          </a:p>
        </p:txBody>
      </p:sp>
      <p:pic>
        <p:nvPicPr>
          <p:cNvPr id="34829" name="Picture 13" descr="C:\Users\lsolana\AppData\Local\Temp\SNAGHTML23df433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57" y="2416532"/>
            <a:ext cx="11827249" cy="38561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1DFAC31-0B52-44B4-8B9E-C24BBF863538}"/>
              </a:ext>
            </a:extLst>
          </p:cNvPr>
          <p:cNvPicPr>
            <a:picLocks noChangeAspect="1"/>
          </p:cNvPicPr>
          <p:nvPr/>
        </p:nvPicPr>
        <p:blipFill rotWithShape="1">
          <a:blip r:embed="rId8"/>
          <a:srcRect t="14172" r="87578" b="-24213"/>
          <a:stretch/>
        </p:blipFill>
        <p:spPr>
          <a:xfrm>
            <a:off x="3478267" y="3029841"/>
            <a:ext cx="886397" cy="314099"/>
          </a:xfrm>
          <a:prstGeom prst="rect">
            <a:avLst/>
          </a:prstGeom>
        </p:spPr>
      </p:pic>
      <p:pic>
        <p:nvPicPr>
          <p:cNvPr id="15" name="Picture 14">
            <a:extLst>
              <a:ext uri="{FF2B5EF4-FFF2-40B4-BE49-F238E27FC236}">
                <a16:creationId xmlns:a16="http://schemas.microsoft.com/office/drawing/2014/main" id="{1DA6B91F-C65C-49AC-A6F8-F37BC05FC0BC}"/>
              </a:ext>
            </a:extLst>
          </p:cNvPr>
          <p:cNvPicPr>
            <a:picLocks noChangeAspect="1"/>
          </p:cNvPicPr>
          <p:nvPr/>
        </p:nvPicPr>
        <p:blipFill>
          <a:blip r:embed="rId9"/>
          <a:stretch>
            <a:fillRect/>
          </a:stretch>
        </p:blipFill>
        <p:spPr>
          <a:xfrm>
            <a:off x="9192732" y="3050350"/>
            <a:ext cx="865667" cy="119599"/>
          </a:xfrm>
          <a:prstGeom prst="rect">
            <a:avLst/>
          </a:prstGeom>
        </p:spPr>
      </p:pic>
    </p:spTree>
    <p:extLst>
      <p:ext uri="{BB962C8B-B14F-4D97-AF65-F5344CB8AC3E}">
        <p14:creationId xmlns:p14="http://schemas.microsoft.com/office/powerpoint/2010/main" val="365075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29505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vert="horz"/>
          <a:lstStyle/>
          <a:p>
            <a:r>
              <a:rPr lang="en-US" dirty="0"/>
              <a:t>SOM Clinical Department Timeline</a:t>
            </a:r>
          </a:p>
        </p:txBody>
      </p:sp>
      <p:graphicFrame>
        <p:nvGraphicFramePr>
          <p:cNvPr id="4" name="Diagram 3"/>
          <p:cNvGraphicFramePr/>
          <p:nvPr>
            <p:extLst>
              <p:ext uri="{D42A27DB-BD31-4B8C-83A1-F6EECF244321}">
                <p14:modId xmlns:p14="http://schemas.microsoft.com/office/powerpoint/2010/main" val="4118219440"/>
              </p:ext>
            </p:extLst>
          </p:nvPr>
        </p:nvGraphicFramePr>
        <p:xfrm>
          <a:off x="304799" y="1317152"/>
          <a:ext cx="11674680" cy="41369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Oval 4"/>
          <p:cNvSpPr/>
          <p:nvPr/>
        </p:nvSpPr>
        <p:spPr>
          <a:xfrm>
            <a:off x="2208179" y="1403943"/>
            <a:ext cx="2081719" cy="3763478"/>
          </a:xfrm>
          <a:prstGeom prst="ellipse">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03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018612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graphicFrame>
        <p:nvGraphicFramePr>
          <p:cNvPr id="6" name="Content Placeholder 5">
            <a:extLst>
              <a:ext uri="{FF2B5EF4-FFF2-40B4-BE49-F238E27FC236}">
                <a16:creationId xmlns:a16="http://schemas.microsoft.com/office/drawing/2014/main" id="{AC3C7BFD-875D-41C7-9BCA-9E84BA3AF101}"/>
              </a:ext>
            </a:extLst>
          </p:cNvPr>
          <p:cNvGraphicFramePr>
            <a:graphicFrameLocks noGrp="1"/>
          </p:cNvGraphicFramePr>
          <p:nvPr>
            <p:ph sz="quarter" idx="10"/>
            <p:extLst>
              <p:ext uri="{D42A27DB-BD31-4B8C-83A1-F6EECF244321}">
                <p14:modId xmlns:p14="http://schemas.microsoft.com/office/powerpoint/2010/main" val="3742162510"/>
              </p:ext>
            </p:extLst>
          </p:nvPr>
        </p:nvGraphicFramePr>
        <p:xfrm>
          <a:off x="304800" y="1546697"/>
          <a:ext cx="11582400" cy="44260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itle 2"/>
          <p:cNvSpPr>
            <a:spLocks noGrp="1"/>
          </p:cNvSpPr>
          <p:nvPr>
            <p:ph type="title"/>
          </p:nvPr>
        </p:nvSpPr>
        <p:spPr/>
        <p:txBody>
          <a:bodyPr/>
          <a:lstStyle/>
          <a:p>
            <a:r>
              <a:rPr lang="en-US" dirty="0"/>
              <a:t>Fixed Staffing, cont.</a:t>
            </a:r>
          </a:p>
        </p:txBody>
      </p:sp>
    </p:spTree>
    <p:extLst>
      <p:ext uri="{BB962C8B-B14F-4D97-AF65-F5344CB8AC3E}">
        <p14:creationId xmlns:p14="http://schemas.microsoft.com/office/powerpoint/2010/main" val="2960417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1924731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a:xfrm>
            <a:off x="304800" y="1280160"/>
            <a:ext cx="11582400" cy="1617044"/>
          </a:xfrm>
        </p:spPr>
        <p:txBody>
          <a:bodyPr>
            <a:normAutofit fontScale="77500" lnSpcReduction="20000"/>
          </a:bodyPr>
          <a:lstStyle/>
          <a:p>
            <a:pPr marL="457200" indent="-457200">
              <a:buFont typeface="+mj-lt"/>
              <a:buAutoNum type="arabicPeriod"/>
            </a:pPr>
            <a:r>
              <a:rPr lang="en-US" dirty="0"/>
              <a:t>Navigate to the job code where you want to apply an overall increase/decrease in salary. Expand the job code.</a:t>
            </a:r>
          </a:p>
          <a:p>
            <a:pPr marL="457200" indent="-457200">
              <a:buFont typeface="+mj-lt"/>
              <a:buAutoNum type="arabicPeriod"/>
            </a:pPr>
            <a:r>
              <a:rPr lang="en-US" dirty="0"/>
              <a:t>Enter the overall increase/decrease amount for this job code in the “Projected 2021 Dollar Adj.” column.</a:t>
            </a:r>
          </a:p>
          <a:p>
            <a:pPr marL="457200" indent="-457200">
              <a:buFont typeface="+mj-lt"/>
              <a:buAutoNum type="arabicPeriod"/>
            </a:pPr>
            <a:r>
              <a:rPr lang="en-US" dirty="0"/>
              <a:t>Enter the overall increase/decrease amount for this job code in the “Budget 2022 Dollar Adj.” column. </a:t>
            </a:r>
          </a:p>
        </p:txBody>
      </p:sp>
      <p:sp>
        <p:nvSpPr>
          <p:cNvPr id="3" name="Title 2"/>
          <p:cNvSpPr>
            <a:spLocks noGrp="1"/>
          </p:cNvSpPr>
          <p:nvPr>
            <p:ph type="title"/>
          </p:nvPr>
        </p:nvSpPr>
        <p:spPr/>
        <p:txBody>
          <a:bodyPr/>
          <a:lstStyle/>
          <a:p>
            <a:r>
              <a:rPr lang="en-US" dirty="0"/>
              <a:t>Wages &gt; Salaries By Pay Type</a:t>
            </a:r>
          </a:p>
        </p:txBody>
      </p:sp>
      <p:pic>
        <p:nvPicPr>
          <p:cNvPr id="22597" name="Picture 69" descr="C:\Users\lsolana\AppData\Local\Temp\SNAGHTML2450271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216" y="2821321"/>
            <a:ext cx="11189568" cy="35246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F0AF899-433F-4228-AE29-1482A721233F}"/>
              </a:ext>
            </a:extLst>
          </p:cNvPr>
          <p:cNvPicPr>
            <a:picLocks noChangeAspect="1"/>
          </p:cNvPicPr>
          <p:nvPr/>
        </p:nvPicPr>
        <p:blipFill>
          <a:blip r:embed="rId8"/>
          <a:stretch>
            <a:fillRect/>
          </a:stretch>
        </p:blipFill>
        <p:spPr>
          <a:xfrm>
            <a:off x="4224528" y="3799982"/>
            <a:ext cx="7360920" cy="320040"/>
          </a:xfrm>
          <a:prstGeom prst="rect">
            <a:avLst/>
          </a:prstGeom>
        </p:spPr>
      </p:pic>
    </p:spTree>
    <p:extLst>
      <p:ext uri="{BB962C8B-B14F-4D97-AF65-F5344CB8AC3E}">
        <p14:creationId xmlns:p14="http://schemas.microsoft.com/office/powerpoint/2010/main" val="1750186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1737355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a:xfrm>
            <a:off x="304800" y="1280160"/>
            <a:ext cx="11767226" cy="5029200"/>
          </a:xfrm>
        </p:spPr>
        <p:txBody>
          <a:bodyPr>
            <a:normAutofit/>
          </a:bodyPr>
          <a:lstStyle/>
          <a:p>
            <a:pPr marL="0" indent="0">
              <a:buNone/>
            </a:pPr>
            <a:r>
              <a:rPr lang="en-US" sz="2000" dirty="0"/>
              <a:t>For Faculty from FRB you will </a:t>
            </a:r>
            <a:r>
              <a:rPr lang="en-US" sz="2000" b="1" dirty="0"/>
              <a:t>NOT</a:t>
            </a:r>
            <a:r>
              <a:rPr lang="en-US" sz="2000" dirty="0"/>
              <a:t> input any additional amounts directly in Strata.  </a:t>
            </a:r>
            <a:r>
              <a:rPr lang="en-US" sz="2000" b="1" dirty="0"/>
              <a:t>The only exception </a:t>
            </a:r>
            <a:r>
              <a:rPr lang="en-US" sz="2000" dirty="0"/>
              <a:t>is for the Medical Insurance Reimbursements (MPR). See next slide. </a:t>
            </a:r>
          </a:p>
          <a:p>
            <a:pPr marL="457200" indent="-457200">
              <a:buFont typeface="+mj-lt"/>
              <a:buAutoNum type="arabicPeriod"/>
            </a:pPr>
            <a:r>
              <a:rPr lang="en-US" sz="1600" dirty="0"/>
              <a:t>“Dollars-Only &gt; MD Incentive” is where the clinical incentives will populate from FRB. </a:t>
            </a:r>
          </a:p>
          <a:p>
            <a:pPr marL="457200" indent="-457200">
              <a:buFont typeface="+mj-lt"/>
              <a:buAutoNum type="arabicPeriod"/>
            </a:pPr>
            <a:r>
              <a:rPr lang="en-US" sz="1600" dirty="0"/>
              <a:t>“Dollars-Only &gt; Dollars Only – Staffing” is where the additional duties/ECC agreement will populate from FRB.</a:t>
            </a:r>
            <a:endParaRPr lang="en-US" sz="1600" dirty="0">
              <a:solidFill>
                <a:srgbClr val="FF0000"/>
              </a:solidFill>
            </a:endParaRPr>
          </a:p>
        </p:txBody>
      </p:sp>
      <p:sp>
        <p:nvSpPr>
          <p:cNvPr id="3" name="Title 2"/>
          <p:cNvSpPr>
            <a:spLocks noGrp="1"/>
          </p:cNvSpPr>
          <p:nvPr>
            <p:ph type="title"/>
          </p:nvPr>
        </p:nvSpPr>
        <p:spPr/>
        <p:txBody>
          <a:bodyPr vert="horz"/>
          <a:lstStyle/>
          <a:p>
            <a:r>
              <a:rPr lang="en-US" dirty="0"/>
              <a:t>Wages &gt; Salaries By Pay Type, cont.</a:t>
            </a:r>
          </a:p>
        </p:txBody>
      </p:sp>
      <p:pic>
        <p:nvPicPr>
          <p:cNvPr id="49157" name="Picture 5">
            <a:extLst>
              <a:ext uri="{FF2B5EF4-FFF2-40B4-BE49-F238E27FC236}">
                <a16:creationId xmlns:a16="http://schemas.microsoft.com/office/drawing/2014/main" id="{7A9949A3-5E50-490E-94BE-1157C2A59A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999" y="2603957"/>
            <a:ext cx="11118002" cy="38290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2CCF83B-4D8A-4F17-8F70-5A157B0F4A2C}"/>
              </a:ext>
            </a:extLst>
          </p:cNvPr>
          <p:cNvPicPr>
            <a:picLocks noChangeAspect="1"/>
          </p:cNvPicPr>
          <p:nvPr/>
        </p:nvPicPr>
        <p:blipFill>
          <a:blip r:embed="rId8"/>
          <a:stretch>
            <a:fillRect/>
          </a:stretch>
        </p:blipFill>
        <p:spPr>
          <a:xfrm>
            <a:off x="4361688" y="3940185"/>
            <a:ext cx="7293313" cy="317100"/>
          </a:xfrm>
          <a:prstGeom prst="rect">
            <a:avLst/>
          </a:prstGeom>
        </p:spPr>
      </p:pic>
    </p:spTree>
    <p:extLst>
      <p:ext uri="{BB962C8B-B14F-4D97-AF65-F5344CB8AC3E}">
        <p14:creationId xmlns:p14="http://schemas.microsoft.com/office/powerpoint/2010/main" val="1354406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190022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a:xfrm>
            <a:off x="304799" y="1280160"/>
            <a:ext cx="11280843" cy="5029200"/>
          </a:xfrm>
        </p:spPr>
        <p:txBody>
          <a:bodyPr>
            <a:normAutofit/>
          </a:bodyPr>
          <a:lstStyle/>
          <a:p>
            <a:r>
              <a:rPr lang="en-US" sz="2000" dirty="0"/>
              <a:t>Medical Insurance Reimbursement (MPRs) can be adjusted as a lump sum on the Non-Staffing Expense tab </a:t>
            </a:r>
          </a:p>
          <a:p>
            <a:endParaRPr lang="en-US" sz="2000" dirty="0">
              <a:solidFill>
                <a:srgbClr val="FF0000"/>
              </a:solidFill>
              <a:highlight>
                <a:srgbClr val="FFFF00"/>
              </a:highlight>
            </a:endParaRPr>
          </a:p>
        </p:txBody>
      </p:sp>
      <p:sp>
        <p:nvSpPr>
          <p:cNvPr id="3" name="Title 2"/>
          <p:cNvSpPr>
            <a:spLocks noGrp="1"/>
          </p:cNvSpPr>
          <p:nvPr>
            <p:ph type="title"/>
          </p:nvPr>
        </p:nvSpPr>
        <p:spPr/>
        <p:txBody>
          <a:bodyPr vert="horz"/>
          <a:lstStyle/>
          <a:p>
            <a:r>
              <a:rPr lang="en-US" dirty="0"/>
              <a:t>Wages &gt; Salaries By Pay Type, cont.</a:t>
            </a:r>
          </a:p>
        </p:txBody>
      </p:sp>
      <p:pic>
        <p:nvPicPr>
          <p:cNvPr id="8" name="Picture 7">
            <a:extLst>
              <a:ext uri="{FF2B5EF4-FFF2-40B4-BE49-F238E27FC236}">
                <a16:creationId xmlns:a16="http://schemas.microsoft.com/office/drawing/2014/main" id="{DC757EB7-EA7C-4306-8A58-EFC92143867E}"/>
              </a:ext>
            </a:extLst>
          </p:cNvPr>
          <p:cNvPicPr>
            <a:picLocks noChangeAspect="1"/>
          </p:cNvPicPr>
          <p:nvPr/>
        </p:nvPicPr>
        <p:blipFill rotWithShape="1">
          <a:blip r:embed="rId7"/>
          <a:srcRect t="4563"/>
          <a:stretch/>
        </p:blipFill>
        <p:spPr>
          <a:xfrm>
            <a:off x="304799" y="3172968"/>
            <a:ext cx="11582402" cy="2366152"/>
          </a:xfrm>
          <a:prstGeom prst="rect">
            <a:avLst/>
          </a:prstGeom>
        </p:spPr>
      </p:pic>
      <p:sp>
        <p:nvSpPr>
          <p:cNvPr id="10" name="Rectangle 9">
            <a:extLst>
              <a:ext uri="{FF2B5EF4-FFF2-40B4-BE49-F238E27FC236}">
                <a16:creationId xmlns:a16="http://schemas.microsoft.com/office/drawing/2014/main" id="{B0FD68BC-4EDB-4FA3-BA07-B6E05DA02432}"/>
              </a:ext>
            </a:extLst>
          </p:cNvPr>
          <p:cNvSpPr/>
          <p:nvPr/>
        </p:nvSpPr>
        <p:spPr>
          <a:xfrm>
            <a:off x="2194560" y="5056632"/>
            <a:ext cx="9692641" cy="164592"/>
          </a:xfrm>
          <a:prstGeom prst="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190A156-32E7-4B98-AC92-CE9A943B350D}"/>
              </a:ext>
            </a:extLst>
          </p:cNvPr>
          <p:cNvSpPr/>
          <p:nvPr/>
        </p:nvSpPr>
        <p:spPr>
          <a:xfrm>
            <a:off x="216409" y="3535680"/>
            <a:ext cx="1557528" cy="158496"/>
          </a:xfrm>
          <a:prstGeom prst="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178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009161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p:txBody>
          <a:bodyPr/>
          <a:lstStyle/>
          <a:p>
            <a:r>
              <a:rPr lang="en-US" dirty="0"/>
              <a:t>There could be difference in the amounts depending on which salary summary you are reviewing.  This is due to where the data comes from. </a:t>
            </a:r>
          </a:p>
          <a:p>
            <a:pPr lvl="1"/>
            <a:r>
              <a:rPr lang="en-US" dirty="0"/>
              <a:t>The</a:t>
            </a:r>
            <a:r>
              <a:rPr lang="en-US" i="1" dirty="0"/>
              <a:t> “Summary by Pay Code Group” </a:t>
            </a:r>
            <a:r>
              <a:rPr lang="en-US" dirty="0"/>
              <a:t>tab</a:t>
            </a:r>
            <a:r>
              <a:rPr lang="en-US" i="1" dirty="0"/>
              <a:t> </a:t>
            </a:r>
            <a:r>
              <a:rPr lang="en-US" dirty="0"/>
              <a:t>is an accrual view for bi-weekly employees and does not include PAATs</a:t>
            </a:r>
          </a:p>
          <a:p>
            <a:pPr lvl="1"/>
            <a:r>
              <a:rPr lang="en-US" dirty="0"/>
              <a:t>The “</a:t>
            </a:r>
            <a:r>
              <a:rPr lang="en-US" i="1" dirty="0"/>
              <a:t>Summary by GL Account</a:t>
            </a:r>
            <a:r>
              <a:rPr lang="en-US" dirty="0"/>
              <a:t>” is a financial view and will tie to your Income Statement reports</a:t>
            </a:r>
          </a:p>
        </p:txBody>
      </p:sp>
      <p:sp>
        <p:nvSpPr>
          <p:cNvPr id="3" name="Title 2"/>
          <p:cNvSpPr>
            <a:spLocks noGrp="1"/>
          </p:cNvSpPr>
          <p:nvPr>
            <p:ph type="title"/>
          </p:nvPr>
        </p:nvSpPr>
        <p:spPr/>
        <p:txBody>
          <a:bodyPr/>
          <a:lstStyle/>
          <a:p>
            <a:r>
              <a:rPr lang="en-US" dirty="0"/>
              <a:t>Salaries Summary</a:t>
            </a:r>
          </a:p>
        </p:txBody>
      </p:sp>
    </p:spTree>
    <p:extLst>
      <p:ext uri="{BB962C8B-B14F-4D97-AF65-F5344CB8AC3E}">
        <p14:creationId xmlns:p14="http://schemas.microsoft.com/office/powerpoint/2010/main" val="251932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465525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p:txBody>
          <a:bodyPr/>
          <a:lstStyle/>
          <a:p>
            <a:pPr marL="0" indent="0">
              <a:buNone/>
            </a:pPr>
            <a:r>
              <a:rPr lang="en-US" dirty="0"/>
              <a:t>To update the benefits, navigate to the “</a:t>
            </a:r>
            <a:r>
              <a:rPr lang="en-US" i="1" dirty="0"/>
              <a:t>Benefits”</a:t>
            </a:r>
            <a:r>
              <a:rPr lang="en-US" dirty="0"/>
              <a:t> section of the workbook, and increase/decrease the benefits as necessary in </a:t>
            </a:r>
            <a:r>
              <a:rPr lang="en-US" i="1" dirty="0"/>
              <a:t>“Projected 2021 Adj”</a:t>
            </a:r>
            <a:r>
              <a:rPr lang="en-US" dirty="0"/>
              <a:t> or </a:t>
            </a:r>
            <a:r>
              <a:rPr lang="en-US" i="1" dirty="0"/>
              <a:t>“Budget 2022 Adj.”</a:t>
            </a:r>
            <a:r>
              <a:rPr lang="en-US" dirty="0"/>
              <a:t>. </a:t>
            </a:r>
          </a:p>
          <a:p>
            <a:endParaRPr lang="en-US" dirty="0"/>
          </a:p>
        </p:txBody>
      </p:sp>
      <p:sp>
        <p:nvSpPr>
          <p:cNvPr id="3" name="Title 2"/>
          <p:cNvSpPr>
            <a:spLocks noGrp="1"/>
          </p:cNvSpPr>
          <p:nvPr>
            <p:ph type="title"/>
          </p:nvPr>
        </p:nvSpPr>
        <p:spPr/>
        <p:txBody>
          <a:bodyPr/>
          <a:lstStyle/>
          <a:p>
            <a:r>
              <a:rPr lang="en-US" dirty="0"/>
              <a:t>Benefits </a:t>
            </a:r>
          </a:p>
        </p:txBody>
      </p:sp>
      <p:pic>
        <p:nvPicPr>
          <p:cNvPr id="14" name="Picture 13"/>
          <p:cNvPicPr>
            <a:picLocks noChangeAspect="1"/>
          </p:cNvPicPr>
          <p:nvPr/>
        </p:nvPicPr>
        <p:blipFill>
          <a:blip r:embed="rId7"/>
          <a:stretch>
            <a:fillRect/>
          </a:stretch>
        </p:blipFill>
        <p:spPr>
          <a:xfrm>
            <a:off x="477708" y="2769639"/>
            <a:ext cx="11409492" cy="3136769"/>
          </a:xfrm>
          <a:prstGeom prst="rect">
            <a:avLst/>
          </a:prstGeom>
        </p:spPr>
      </p:pic>
      <p:pic>
        <p:nvPicPr>
          <p:cNvPr id="6" name="Picture 5">
            <a:extLst>
              <a:ext uri="{FF2B5EF4-FFF2-40B4-BE49-F238E27FC236}">
                <a16:creationId xmlns:a16="http://schemas.microsoft.com/office/drawing/2014/main" id="{C4FE6A29-949F-49FC-895D-2C56A18E36E2}"/>
              </a:ext>
            </a:extLst>
          </p:cNvPr>
          <p:cNvPicPr>
            <a:picLocks noChangeAspect="1"/>
          </p:cNvPicPr>
          <p:nvPr/>
        </p:nvPicPr>
        <p:blipFill>
          <a:blip r:embed="rId8"/>
          <a:stretch>
            <a:fillRect/>
          </a:stretch>
        </p:blipFill>
        <p:spPr>
          <a:xfrm>
            <a:off x="4853543" y="3364830"/>
            <a:ext cx="6955835" cy="238571"/>
          </a:xfrm>
          <a:prstGeom prst="rect">
            <a:avLst/>
          </a:prstGeom>
        </p:spPr>
      </p:pic>
      <p:pic>
        <p:nvPicPr>
          <p:cNvPr id="8" name="Picture 7">
            <a:extLst>
              <a:ext uri="{FF2B5EF4-FFF2-40B4-BE49-F238E27FC236}">
                <a16:creationId xmlns:a16="http://schemas.microsoft.com/office/drawing/2014/main" id="{7113F03C-5C43-4519-AE7B-0CDD25CFC8FA}"/>
              </a:ext>
            </a:extLst>
          </p:cNvPr>
          <p:cNvPicPr>
            <a:picLocks noChangeAspect="1"/>
          </p:cNvPicPr>
          <p:nvPr/>
        </p:nvPicPr>
        <p:blipFill>
          <a:blip r:embed="rId9"/>
          <a:stretch>
            <a:fillRect/>
          </a:stretch>
        </p:blipFill>
        <p:spPr>
          <a:xfrm>
            <a:off x="4862687" y="3368957"/>
            <a:ext cx="6955836" cy="263805"/>
          </a:xfrm>
          <a:prstGeom prst="rect">
            <a:avLst/>
          </a:prstGeom>
        </p:spPr>
      </p:pic>
    </p:spTree>
    <p:extLst>
      <p:ext uri="{BB962C8B-B14F-4D97-AF65-F5344CB8AC3E}">
        <p14:creationId xmlns:p14="http://schemas.microsoft.com/office/powerpoint/2010/main" val="502257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812370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p:txBody>
          <a:bodyPr/>
          <a:lstStyle/>
          <a:p>
            <a:r>
              <a:rPr lang="en-US" dirty="0"/>
              <a:t>Benefits will update based on the FTE and salary amount changes, but there could be additional input required</a:t>
            </a:r>
          </a:p>
          <a:p>
            <a:pPr lvl="1"/>
            <a:r>
              <a:rPr lang="en-US" dirty="0"/>
              <a:t>I.E. if you notice there are negative benefits due to PAAT actions, or FP benefits applied where there are no Faculty in an entity, etc.</a:t>
            </a:r>
          </a:p>
          <a:p>
            <a:r>
              <a:rPr lang="en-US" dirty="0"/>
              <a:t>Calculates a monthly percentage for each benefit account (rolling 12)</a:t>
            </a:r>
          </a:p>
          <a:p>
            <a:r>
              <a:rPr lang="en-US" dirty="0"/>
              <a:t>Formula: </a:t>
            </a:r>
          </a:p>
          <a:p>
            <a:endParaRPr lang="en-US" dirty="0"/>
          </a:p>
        </p:txBody>
      </p:sp>
      <p:sp>
        <p:nvSpPr>
          <p:cNvPr id="3" name="Title 2"/>
          <p:cNvSpPr>
            <a:spLocks noGrp="1"/>
          </p:cNvSpPr>
          <p:nvPr>
            <p:ph type="title"/>
          </p:nvPr>
        </p:nvSpPr>
        <p:spPr/>
        <p:txBody>
          <a:bodyPr/>
          <a:lstStyle/>
          <a:p>
            <a:r>
              <a:rPr lang="en-US" dirty="0"/>
              <a:t>Benefits, cont. </a:t>
            </a:r>
          </a:p>
        </p:txBody>
      </p:sp>
      <p:grpSp>
        <p:nvGrpSpPr>
          <p:cNvPr id="11" name="Group 10"/>
          <p:cNvGrpSpPr/>
          <p:nvPr/>
        </p:nvGrpSpPr>
        <p:grpSpPr>
          <a:xfrm>
            <a:off x="1053356" y="3806435"/>
            <a:ext cx="9659471" cy="1812943"/>
            <a:chOff x="533400" y="2623103"/>
            <a:chExt cx="9659471" cy="1812943"/>
          </a:xfrm>
        </p:grpSpPr>
        <p:graphicFrame>
          <p:nvGraphicFramePr>
            <p:cNvPr id="8" name="Diagram 7"/>
            <p:cNvGraphicFramePr/>
            <p:nvPr>
              <p:extLst>
                <p:ext uri="{D42A27DB-BD31-4B8C-83A1-F6EECF244321}">
                  <p14:modId xmlns:p14="http://schemas.microsoft.com/office/powerpoint/2010/main" val="3826314373"/>
                </p:ext>
              </p:extLst>
            </p:nvPr>
          </p:nvGraphicFramePr>
          <p:xfrm>
            <a:off x="533400" y="2623103"/>
            <a:ext cx="9659471" cy="18129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Multiply 8"/>
            <p:cNvSpPr/>
            <p:nvPr/>
          </p:nvSpPr>
          <p:spPr bwMode="auto">
            <a:xfrm>
              <a:off x="3522296" y="3286278"/>
              <a:ext cx="349682" cy="486592"/>
            </a:xfrm>
            <a:prstGeom prst="mathMultiply">
              <a:avLst/>
            </a:prstGeom>
            <a:solidFill>
              <a:schemeClr val="accent1">
                <a:lumMod val="60000"/>
                <a:lumOff val="40000"/>
              </a:schemeClr>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cs typeface="Arial" charset="0"/>
              </a:endParaRPr>
            </a:p>
          </p:txBody>
        </p:sp>
        <p:sp>
          <p:nvSpPr>
            <p:cNvPr id="10" name="TextBox 9"/>
            <p:cNvSpPr txBox="1"/>
            <p:nvPr/>
          </p:nvSpPr>
          <p:spPr>
            <a:xfrm>
              <a:off x="6780998" y="3286278"/>
              <a:ext cx="426627" cy="646331"/>
            </a:xfrm>
            <a:prstGeom prst="rect">
              <a:avLst/>
            </a:prstGeom>
            <a:noFill/>
          </p:spPr>
          <p:txBody>
            <a:bodyPr wrap="square" rtlCol="0">
              <a:spAutoFit/>
            </a:bodyPr>
            <a:lstStyle/>
            <a:p>
              <a:r>
                <a:rPr lang="en-US" sz="3600" b="1" dirty="0">
                  <a:solidFill>
                    <a:schemeClr val="accent5"/>
                  </a:solidFill>
                </a:rPr>
                <a:t>=</a:t>
              </a:r>
            </a:p>
          </p:txBody>
        </p:sp>
      </p:grpSp>
    </p:spTree>
    <p:extLst>
      <p:ext uri="{BB962C8B-B14F-4D97-AF65-F5344CB8AC3E}">
        <p14:creationId xmlns:p14="http://schemas.microsoft.com/office/powerpoint/2010/main" val="2386434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1821373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280160"/>
            <a:ext cx="11441084" cy="1471353"/>
          </a:xfrm>
        </p:spPr>
        <p:txBody>
          <a:bodyPr>
            <a:normAutofit/>
          </a:bodyPr>
          <a:lstStyle/>
          <a:p>
            <a:pPr marL="457200" indent="-457200">
              <a:buFont typeface="+mj-lt"/>
              <a:buAutoNum type="arabicPeriod"/>
            </a:pPr>
            <a:r>
              <a:rPr lang="en-US" sz="1600" dirty="0"/>
              <a:t>Add/decrease the amount in each account code line by entering the amount in the “Projected 2021 Adj.” column.</a:t>
            </a:r>
          </a:p>
          <a:p>
            <a:pPr marL="457200" indent="-457200">
              <a:buFont typeface="+mj-lt"/>
              <a:buAutoNum type="arabicPeriod"/>
            </a:pPr>
            <a:r>
              <a:rPr lang="en-US" sz="1600" dirty="0"/>
              <a:t>If further updates need to be made to the “Budget 2022” column, make these adjustments in the “Budget 2022 Adj.” column following the same process as above.</a:t>
            </a:r>
          </a:p>
          <a:p>
            <a:pPr marL="457200" indent="-457200">
              <a:buFont typeface="+mj-lt"/>
              <a:buAutoNum type="arabicPeriod"/>
            </a:pPr>
            <a:r>
              <a:rPr lang="en-US" sz="1600" b="1" dirty="0"/>
              <a:t>To note</a:t>
            </a:r>
            <a:r>
              <a:rPr lang="en-US" sz="1600" dirty="0"/>
              <a:t>: you will need to enter the opposite sign for account codes with “INVERSE” in the description </a:t>
            </a:r>
          </a:p>
          <a:p>
            <a:pPr marL="457200" indent="-457200">
              <a:buFont typeface="+mj-lt"/>
              <a:buAutoNum type="arabicPeriod"/>
            </a:pPr>
            <a:endParaRPr lang="en-US" sz="1600" dirty="0"/>
          </a:p>
        </p:txBody>
      </p:sp>
      <p:sp>
        <p:nvSpPr>
          <p:cNvPr id="4" name="Title 3"/>
          <p:cNvSpPr>
            <a:spLocks noGrp="1"/>
          </p:cNvSpPr>
          <p:nvPr>
            <p:ph type="title"/>
          </p:nvPr>
        </p:nvSpPr>
        <p:spPr/>
        <p:txBody>
          <a:bodyPr/>
          <a:lstStyle/>
          <a:p>
            <a:r>
              <a:rPr lang="en-US" dirty="0"/>
              <a:t>Non-Staffing Expense</a:t>
            </a:r>
            <a:endParaRPr lang="en-US" dirty="0">
              <a:solidFill>
                <a:srgbClr val="FF0000"/>
              </a:solidFill>
            </a:endParaRPr>
          </a:p>
        </p:txBody>
      </p:sp>
      <p:pic>
        <p:nvPicPr>
          <p:cNvPr id="40007" name="Picture 71">
            <a:extLst>
              <a:ext uri="{FF2B5EF4-FFF2-40B4-BE49-F238E27FC236}">
                <a16:creationId xmlns:a16="http://schemas.microsoft.com/office/drawing/2014/main" id="{A7C80BD4-DD73-405D-8207-07C379B8A2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399" y="2751513"/>
            <a:ext cx="11887201" cy="350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184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489258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Reviewing the UNCFP and SOM Income Statement Reports &amp; Other Reports</a:t>
            </a:r>
          </a:p>
        </p:txBody>
      </p:sp>
    </p:spTree>
    <p:extLst>
      <p:ext uri="{BB962C8B-B14F-4D97-AF65-F5344CB8AC3E}">
        <p14:creationId xmlns:p14="http://schemas.microsoft.com/office/powerpoint/2010/main" val="1661346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228274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UNCFP &amp; SOM Income Statement Overview </a:t>
            </a:r>
          </a:p>
        </p:txBody>
      </p:sp>
      <p:sp>
        <p:nvSpPr>
          <p:cNvPr id="6" name="TextBox 5"/>
          <p:cNvSpPr txBox="1"/>
          <p:nvPr/>
        </p:nvSpPr>
        <p:spPr>
          <a:xfrm>
            <a:off x="304798" y="1279851"/>
            <a:ext cx="11565623" cy="4031873"/>
          </a:xfrm>
          <a:prstGeom prst="rect">
            <a:avLst/>
          </a:prstGeom>
          <a:noFill/>
        </p:spPr>
        <p:txBody>
          <a:bodyPr wrap="square" rtlCol="0">
            <a:spAutoFit/>
          </a:bodyPr>
          <a:lstStyle/>
          <a:p>
            <a:r>
              <a:rPr lang="en-US" sz="2400" dirty="0"/>
              <a:t>There are four Income Statement reports.  Data in these reports will be updated once edits are made to your budget.</a:t>
            </a:r>
          </a:p>
          <a:p>
            <a:endParaRPr lang="en-US" sz="2400" dirty="0"/>
          </a:p>
          <a:p>
            <a:r>
              <a:rPr lang="en-US" sz="2400" b="1" dirty="0"/>
              <a:t>SOM Reports</a:t>
            </a:r>
          </a:p>
          <a:p>
            <a:pPr marL="800100" lvl="1" indent="-342900">
              <a:buAutoNum type="arabicPeriod"/>
            </a:pPr>
            <a:r>
              <a:rPr lang="en-US" sz="2400" b="1" dirty="0"/>
              <a:t>SOM Income Statement</a:t>
            </a:r>
            <a:r>
              <a:rPr lang="en-US" sz="2400" dirty="0"/>
              <a:t>: </a:t>
            </a:r>
            <a:r>
              <a:rPr lang="en-US" sz="2000" dirty="0"/>
              <a:t>mirrors the account rollup in our Tableau “</a:t>
            </a:r>
            <a:r>
              <a:rPr lang="en-US" sz="2000" i="1" dirty="0"/>
              <a:t>SOM Budget vs Actuals Report”</a:t>
            </a:r>
          </a:p>
          <a:p>
            <a:pPr marL="800100" lvl="1" indent="-342900">
              <a:buAutoNum type="arabicPeriod"/>
            </a:pPr>
            <a:r>
              <a:rPr lang="en-US" sz="2400" b="1" dirty="0"/>
              <a:t>SOM Income Statement </a:t>
            </a:r>
            <a:r>
              <a:rPr lang="en-US" sz="2000" b="1" dirty="0"/>
              <a:t>– </a:t>
            </a:r>
            <a:r>
              <a:rPr lang="en-US" sz="2400" b="1" dirty="0"/>
              <a:t>Account Detail</a:t>
            </a:r>
            <a:r>
              <a:rPr lang="en-US" sz="2000" i="1" dirty="0"/>
              <a:t>: </a:t>
            </a:r>
            <a:r>
              <a:rPr lang="en-US" sz="2000" dirty="0"/>
              <a:t>mirrors the account detail in our Tableau “</a:t>
            </a:r>
            <a:r>
              <a:rPr lang="en-US" sz="2000" i="1" dirty="0"/>
              <a:t>SOM Budget vs Actuals Report</a:t>
            </a:r>
          </a:p>
          <a:p>
            <a:r>
              <a:rPr lang="en-US" sz="2400" b="1" dirty="0"/>
              <a:t>FP Reports</a:t>
            </a:r>
          </a:p>
          <a:p>
            <a:pPr marL="800100" lvl="1" indent="-342900">
              <a:buFont typeface="+mj-lt"/>
              <a:buAutoNum type="arabicPeriod"/>
            </a:pPr>
            <a:r>
              <a:rPr lang="en-US" sz="2400" b="1" dirty="0"/>
              <a:t>FP Income Statement</a:t>
            </a:r>
            <a:r>
              <a:rPr lang="en-US" sz="2400" dirty="0"/>
              <a:t>: </a:t>
            </a:r>
          </a:p>
          <a:p>
            <a:pPr marL="800100" lvl="1" indent="-342900">
              <a:buFont typeface="+mj-lt"/>
              <a:buAutoNum type="arabicPeriod"/>
            </a:pPr>
            <a:r>
              <a:rPr lang="en-US" sz="2400" b="1" dirty="0"/>
              <a:t>FP Income Statement – Account Detail</a:t>
            </a:r>
            <a:endParaRPr lang="en-US" i="1" dirty="0"/>
          </a:p>
        </p:txBody>
      </p:sp>
    </p:spTree>
    <p:extLst>
      <p:ext uri="{BB962C8B-B14F-4D97-AF65-F5344CB8AC3E}">
        <p14:creationId xmlns:p14="http://schemas.microsoft.com/office/powerpoint/2010/main" val="410807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A42CC16-1340-4E29-98F2-EA87E0AC0273}"/>
              </a:ext>
            </a:extLst>
          </p:cNvPr>
          <p:cNvGraphicFramePr>
            <a:graphicFrameLocks noChangeAspect="1"/>
          </p:cNvGraphicFramePr>
          <p:nvPr>
            <p:custDataLst>
              <p:tags r:id="rId1"/>
            </p:custDataLst>
            <p:extLst>
              <p:ext uri="{D42A27DB-BD31-4B8C-83A1-F6EECF244321}">
                <p14:modId xmlns:p14="http://schemas.microsoft.com/office/powerpoint/2010/main" val="2838984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F8940A1-3308-454C-B94C-0D69F835EA6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3" name="Title 2"/>
          <p:cNvSpPr>
            <a:spLocks noGrp="1"/>
          </p:cNvSpPr>
          <p:nvPr>
            <p:ph type="title"/>
          </p:nvPr>
        </p:nvSpPr>
        <p:spPr/>
        <p:txBody>
          <a:bodyPr/>
          <a:lstStyle/>
          <a:p>
            <a:r>
              <a:rPr lang="en-US" dirty="0"/>
              <a:t>Creating Budgets in </a:t>
            </a:r>
            <a:r>
              <a:rPr lang="en-US" dirty="0" err="1"/>
              <a:t>StrataJazz</a:t>
            </a:r>
            <a:r>
              <a:rPr lang="en-US" baseline="30000" dirty="0"/>
              <a:t>® </a:t>
            </a:r>
            <a:r>
              <a:rPr lang="en-US" dirty="0"/>
              <a:t>Operating Budgeting</a:t>
            </a:r>
          </a:p>
        </p:txBody>
      </p:sp>
      <p:sp>
        <p:nvSpPr>
          <p:cNvPr id="8" name="Rounded Rectangle 7"/>
          <p:cNvSpPr/>
          <p:nvPr/>
        </p:nvSpPr>
        <p:spPr>
          <a:xfrm>
            <a:off x="838200" y="1895474"/>
            <a:ext cx="4572000" cy="60007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Current Fiscal Year</a:t>
            </a:r>
          </a:p>
        </p:txBody>
      </p:sp>
      <p:sp>
        <p:nvSpPr>
          <p:cNvPr id="9" name="Rounded Rectangle 8"/>
          <p:cNvSpPr/>
          <p:nvPr/>
        </p:nvSpPr>
        <p:spPr>
          <a:xfrm>
            <a:off x="6781800" y="1895474"/>
            <a:ext cx="4572000" cy="60007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Upcoming Fiscal Year</a:t>
            </a:r>
          </a:p>
        </p:txBody>
      </p:sp>
      <p:sp>
        <p:nvSpPr>
          <p:cNvPr id="10" name="TextBox 9"/>
          <p:cNvSpPr txBox="1"/>
          <p:nvPr/>
        </p:nvSpPr>
        <p:spPr>
          <a:xfrm>
            <a:off x="7424529" y="2609850"/>
            <a:ext cx="3286541" cy="369332"/>
          </a:xfrm>
          <a:prstGeom prst="rect">
            <a:avLst/>
          </a:prstGeom>
          <a:noFill/>
        </p:spPr>
        <p:txBody>
          <a:bodyPr wrap="none" rtlCol="0">
            <a:spAutoFit/>
          </a:bodyPr>
          <a:lstStyle/>
          <a:p>
            <a:r>
              <a:rPr lang="en-US" b="1" dirty="0"/>
              <a:t>Goal: </a:t>
            </a:r>
            <a:r>
              <a:rPr lang="en-US" dirty="0"/>
              <a:t>Develop next year’s budget</a:t>
            </a:r>
          </a:p>
        </p:txBody>
      </p:sp>
      <p:sp>
        <p:nvSpPr>
          <p:cNvPr id="11" name="Bent-Up Arrow 10"/>
          <p:cNvSpPr/>
          <p:nvPr/>
        </p:nvSpPr>
        <p:spPr>
          <a:xfrm rot="16200000" flipH="1">
            <a:off x="7486652" y="2388633"/>
            <a:ext cx="804859" cy="2214564"/>
          </a:xfrm>
          <a:prstGeom prst="bentUp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p:cNvSpPr txBox="1"/>
          <p:nvPr/>
        </p:nvSpPr>
        <p:spPr>
          <a:xfrm>
            <a:off x="9130128" y="3093483"/>
            <a:ext cx="2223671" cy="1323439"/>
          </a:xfrm>
          <a:prstGeom prst="rect">
            <a:avLst/>
          </a:prstGeom>
          <a:noFill/>
        </p:spPr>
        <p:txBody>
          <a:bodyPr wrap="square" rtlCol="0">
            <a:spAutoFit/>
          </a:bodyPr>
          <a:lstStyle/>
          <a:p>
            <a:r>
              <a:rPr lang="en-US" sz="1600" dirty="0"/>
              <a:t>Need to understand current year performance to accurately develop next year’s budget</a:t>
            </a:r>
          </a:p>
        </p:txBody>
      </p:sp>
      <p:graphicFrame>
        <p:nvGraphicFramePr>
          <p:cNvPr id="13" name="Table 12"/>
          <p:cNvGraphicFramePr>
            <a:graphicFrameLocks noGrp="1"/>
          </p:cNvGraphicFramePr>
          <p:nvPr/>
        </p:nvGraphicFramePr>
        <p:xfrm>
          <a:off x="838200" y="3527504"/>
          <a:ext cx="4572000" cy="37084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723715764"/>
                    </a:ext>
                  </a:extLst>
                </a:gridCol>
                <a:gridCol w="381000">
                  <a:extLst>
                    <a:ext uri="{9D8B030D-6E8A-4147-A177-3AD203B41FA5}">
                      <a16:colId xmlns:a16="http://schemas.microsoft.com/office/drawing/2014/main" val="2183775207"/>
                    </a:ext>
                  </a:extLst>
                </a:gridCol>
                <a:gridCol w="381000">
                  <a:extLst>
                    <a:ext uri="{9D8B030D-6E8A-4147-A177-3AD203B41FA5}">
                      <a16:colId xmlns:a16="http://schemas.microsoft.com/office/drawing/2014/main" val="2711901906"/>
                    </a:ext>
                  </a:extLst>
                </a:gridCol>
                <a:gridCol w="381000">
                  <a:extLst>
                    <a:ext uri="{9D8B030D-6E8A-4147-A177-3AD203B41FA5}">
                      <a16:colId xmlns:a16="http://schemas.microsoft.com/office/drawing/2014/main" val="1968043837"/>
                    </a:ext>
                  </a:extLst>
                </a:gridCol>
                <a:gridCol w="381000">
                  <a:extLst>
                    <a:ext uri="{9D8B030D-6E8A-4147-A177-3AD203B41FA5}">
                      <a16:colId xmlns:a16="http://schemas.microsoft.com/office/drawing/2014/main" val="1438703552"/>
                    </a:ext>
                  </a:extLst>
                </a:gridCol>
                <a:gridCol w="381000">
                  <a:extLst>
                    <a:ext uri="{9D8B030D-6E8A-4147-A177-3AD203B41FA5}">
                      <a16:colId xmlns:a16="http://schemas.microsoft.com/office/drawing/2014/main" val="1619174592"/>
                    </a:ext>
                  </a:extLst>
                </a:gridCol>
                <a:gridCol w="381000">
                  <a:extLst>
                    <a:ext uri="{9D8B030D-6E8A-4147-A177-3AD203B41FA5}">
                      <a16:colId xmlns:a16="http://schemas.microsoft.com/office/drawing/2014/main" val="2131553402"/>
                    </a:ext>
                  </a:extLst>
                </a:gridCol>
                <a:gridCol w="381000">
                  <a:extLst>
                    <a:ext uri="{9D8B030D-6E8A-4147-A177-3AD203B41FA5}">
                      <a16:colId xmlns:a16="http://schemas.microsoft.com/office/drawing/2014/main" val="4125752704"/>
                    </a:ext>
                  </a:extLst>
                </a:gridCol>
                <a:gridCol w="381000">
                  <a:extLst>
                    <a:ext uri="{9D8B030D-6E8A-4147-A177-3AD203B41FA5}">
                      <a16:colId xmlns:a16="http://schemas.microsoft.com/office/drawing/2014/main" val="10707290"/>
                    </a:ext>
                  </a:extLst>
                </a:gridCol>
                <a:gridCol w="381000">
                  <a:extLst>
                    <a:ext uri="{9D8B030D-6E8A-4147-A177-3AD203B41FA5}">
                      <a16:colId xmlns:a16="http://schemas.microsoft.com/office/drawing/2014/main" val="421449396"/>
                    </a:ext>
                  </a:extLst>
                </a:gridCol>
                <a:gridCol w="381000">
                  <a:extLst>
                    <a:ext uri="{9D8B030D-6E8A-4147-A177-3AD203B41FA5}">
                      <a16:colId xmlns:a16="http://schemas.microsoft.com/office/drawing/2014/main" val="3977184348"/>
                    </a:ext>
                  </a:extLst>
                </a:gridCol>
                <a:gridCol w="381000">
                  <a:extLst>
                    <a:ext uri="{9D8B030D-6E8A-4147-A177-3AD203B41FA5}">
                      <a16:colId xmlns:a16="http://schemas.microsoft.com/office/drawing/2014/main" val="1764998388"/>
                    </a:ext>
                  </a:extLst>
                </a:gridCol>
              </a:tblGrid>
              <a:tr h="370840">
                <a:tc>
                  <a:txBody>
                    <a:bodyPr/>
                    <a:lstStyle/>
                    <a:p>
                      <a:pPr algn="ctr"/>
                      <a:r>
                        <a:rPr lang="en-US" sz="1050" dirty="0"/>
                        <a:t>1</a:t>
                      </a:r>
                    </a:p>
                  </a:txBody>
                  <a:tcPr anchor="ctr"/>
                </a:tc>
                <a:tc>
                  <a:txBody>
                    <a:bodyPr/>
                    <a:lstStyle/>
                    <a:p>
                      <a:pPr algn="ctr"/>
                      <a:r>
                        <a:rPr lang="en-US" sz="1050" dirty="0"/>
                        <a:t>2</a:t>
                      </a:r>
                    </a:p>
                  </a:txBody>
                  <a:tcPr anchor="ctr"/>
                </a:tc>
                <a:tc>
                  <a:txBody>
                    <a:bodyPr/>
                    <a:lstStyle/>
                    <a:p>
                      <a:pPr algn="ctr"/>
                      <a:r>
                        <a:rPr lang="en-US" sz="1050" dirty="0"/>
                        <a:t>3</a:t>
                      </a:r>
                    </a:p>
                  </a:txBody>
                  <a:tcPr anchor="ctr"/>
                </a:tc>
                <a:tc>
                  <a:txBody>
                    <a:bodyPr/>
                    <a:lstStyle/>
                    <a:p>
                      <a:pPr algn="ctr"/>
                      <a:r>
                        <a:rPr lang="en-US" sz="1050" dirty="0"/>
                        <a:t>4</a:t>
                      </a:r>
                    </a:p>
                  </a:txBody>
                  <a:tcPr anchor="ctr"/>
                </a:tc>
                <a:tc>
                  <a:txBody>
                    <a:bodyPr/>
                    <a:lstStyle/>
                    <a:p>
                      <a:pPr algn="ctr"/>
                      <a:r>
                        <a:rPr lang="en-US" sz="1050" dirty="0"/>
                        <a:t>5</a:t>
                      </a:r>
                    </a:p>
                  </a:txBody>
                  <a:tcPr anchor="ctr"/>
                </a:tc>
                <a:tc>
                  <a:txBody>
                    <a:bodyPr/>
                    <a:lstStyle/>
                    <a:p>
                      <a:pPr algn="ctr"/>
                      <a:r>
                        <a:rPr lang="en-US" sz="1050" dirty="0"/>
                        <a:t>6</a:t>
                      </a:r>
                    </a:p>
                  </a:txBody>
                  <a:tcPr anchor="ctr"/>
                </a:tc>
                <a:tc>
                  <a:txBody>
                    <a:bodyPr/>
                    <a:lstStyle/>
                    <a:p>
                      <a:pPr algn="ctr"/>
                      <a:r>
                        <a:rPr lang="en-US" sz="1050" dirty="0"/>
                        <a:t>7</a:t>
                      </a:r>
                    </a:p>
                  </a:txBody>
                  <a:tcPr anchor="ctr">
                    <a:solidFill>
                      <a:schemeClr val="accent1"/>
                    </a:solidFill>
                  </a:tcPr>
                </a:tc>
                <a:tc>
                  <a:txBody>
                    <a:bodyPr/>
                    <a:lstStyle/>
                    <a:p>
                      <a:pPr algn="ctr"/>
                      <a:r>
                        <a:rPr lang="en-US" sz="1050" dirty="0"/>
                        <a:t>8</a:t>
                      </a:r>
                    </a:p>
                  </a:txBody>
                  <a:tcPr anchor="ctr">
                    <a:solidFill>
                      <a:schemeClr val="accent1"/>
                    </a:solidFill>
                  </a:tcPr>
                </a:tc>
                <a:tc>
                  <a:txBody>
                    <a:bodyPr/>
                    <a:lstStyle/>
                    <a:p>
                      <a:pPr algn="ctr"/>
                      <a:r>
                        <a:rPr lang="en-US" sz="1050" dirty="0"/>
                        <a:t>9</a:t>
                      </a:r>
                    </a:p>
                  </a:txBody>
                  <a:tcPr anchor="ctr">
                    <a:solidFill>
                      <a:schemeClr val="accent1"/>
                    </a:solidFill>
                  </a:tcPr>
                </a:tc>
                <a:tc>
                  <a:txBody>
                    <a:bodyPr/>
                    <a:lstStyle/>
                    <a:p>
                      <a:pPr algn="ctr"/>
                      <a:r>
                        <a:rPr lang="en-US" sz="1050" dirty="0"/>
                        <a:t>10</a:t>
                      </a:r>
                    </a:p>
                  </a:txBody>
                  <a:tcPr anchor="ctr">
                    <a:solidFill>
                      <a:schemeClr val="accent1"/>
                    </a:solidFill>
                  </a:tcPr>
                </a:tc>
                <a:tc>
                  <a:txBody>
                    <a:bodyPr/>
                    <a:lstStyle/>
                    <a:p>
                      <a:pPr algn="ctr"/>
                      <a:r>
                        <a:rPr lang="en-US" sz="1050" dirty="0"/>
                        <a:t>11</a:t>
                      </a:r>
                    </a:p>
                  </a:txBody>
                  <a:tcPr anchor="ctr">
                    <a:solidFill>
                      <a:schemeClr val="accent1"/>
                    </a:solidFill>
                  </a:tcPr>
                </a:tc>
                <a:tc>
                  <a:txBody>
                    <a:bodyPr/>
                    <a:lstStyle/>
                    <a:p>
                      <a:pPr algn="ctr"/>
                      <a:r>
                        <a:rPr lang="en-US" sz="1050" dirty="0"/>
                        <a:t>12</a:t>
                      </a:r>
                    </a:p>
                  </a:txBody>
                  <a:tcPr anchor="ctr">
                    <a:solidFill>
                      <a:schemeClr val="accent1"/>
                    </a:solidFill>
                  </a:tcPr>
                </a:tc>
                <a:extLst>
                  <a:ext uri="{0D108BD9-81ED-4DB2-BD59-A6C34878D82A}">
                    <a16:rowId xmlns:a16="http://schemas.microsoft.com/office/drawing/2014/main" val="3859302317"/>
                  </a:ext>
                </a:extLst>
              </a:tr>
            </a:tbl>
          </a:graphicData>
        </a:graphic>
      </p:graphicFrame>
      <p:sp>
        <p:nvSpPr>
          <p:cNvPr id="14" name="Rectangle 13"/>
          <p:cNvSpPr/>
          <p:nvPr/>
        </p:nvSpPr>
        <p:spPr>
          <a:xfrm>
            <a:off x="904875" y="4048381"/>
            <a:ext cx="2085559" cy="120015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t>
            </a:r>
          </a:p>
        </p:txBody>
      </p:sp>
      <p:sp>
        <p:nvSpPr>
          <p:cNvPr id="15" name="Rectangle 14"/>
          <p:cNvSpPr/>
          <p:nvPr/>
        </p:nvSpPr>
        <p:spPr>
          <a:xfrm>
            <a:off x="3209925" y="4048381"/>
            <a:ext cx="2100469" cy="1200150"/>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t>
            </a:r>
          </a:p>
        </p:txBody>
      </p:sp>
      <p:sp>
        <p:nvSpPr>
          <p:cNvPr id="16" name="TextBox 15"/>
          <p:cNvSpPr txBox="1"/>
          <p:nvPr/>
        </p:nvSpPr>
        <p:spPr>
          <a:xfrm>
            <a:off x="838200" y="5398568"/>
            <a:ext cx="4472194" cy="830997"/>
          </a:xfrm>
          <a:prstGeom prst="rect">
            <a:avLst/>
          </a:prstGeom>
          <a:noFill/>
        </p:spPr>
        <p:txBody>
          <a:bodyPr wrap="square" rtlCol="0">
            <a:spAutoFit/>
          </a:bodyPr>
          <a:lstStyle/>
          <a:p>
            <a:r>
              <a:rPr lang="en-US" sz="1600" dirty="0"/>
              <a:t>The most accurate way to determine how we will finish out this year is to use actual data to project out the remainder.</a:t>
            </a:r>
          </a:p>
        </p:txBody>
      </p:sp>
      <p:graphicFrame>
        <p:nvGraphicFramePr>
          <p:cNvPr id="17" name="Table 16"/>
          <p:cNvGraphicFramePr>
            <a:graphicFrameLocks noGrp="1"/>
          </p:cNvGraphicFramePr>
          <p:nvPr/>
        </p:nvGraphicFramePr>
        <p:xfrm>
          <a:off x="6781800" y="5674814"/>
          <a:ext cx="4572000" cy="370840"/>
        </p:xfrm>
        <a:graphic>
          <a:graphicData uri="http://schemas.openxmlformats.org/drawingml/2006/table">
            <a:tbl>
              <a:tblPr firstRow="1" bandRow="1">
                <a:tableStyleId>{21E4AEA4-8DFA-4A89-87EB-49C32662AFE0}</a:tableStyleId>
              </a:tblPr>
              <a:tblGrid>
                <a:gridCol w="381000">
                  <a:extLst>
                    <a:ext uri="{9D8B030D-6E8A-4147-A177-3AD203B41FA5}">
                      <a16:colId xmlns:a16="http://schemas.microsoft.com/office/drawing/2014/main" val="2723715764"/>
                    </a:ext>
                  </a:extLst>
                </a:gridCol>
                <a:gridCol w="381000">
                  <a:extLst>
                    <a:ext uri="{9D8B030D-6E8A-4147-A177-3AD203B41FA5}">
                      <a16:colId xmlns:a16="http://schemas.microsoft.com/office/drawing/2014/main" val="2183775207"/>
                    </a:ext>
                  </a:extLst>
                </a:gridCol>
                <a:gridCol w="381000">
                  <a:extLst>
                    <a:ext uri="{9D8B030D-6E8A-4147-A177-3AD203B41FA5}">
                      <a16:colId xmlns:a16="http://schemas.microsoft.com/office/drawing/2014/main" val="2711901906"/>
                    </a:ext>
                  </a:extLst>
                </a:gridCol>
                <a:gridCol w="381000">
                  <a:extLst>
                    <a:ext uri="{9D8B030D-6E8A-4147-A177-3AD203B41FA5}">
                      <a16:colId xmlns:a16="http://schemas.microsoft.com/office/drawing/2014/main" val="1968043837"/>
                    </a:ext>
                  </a:extLst>
                </a:gridCol>
                <a:gridCol w="381000">
                  <a:extLst>
                    <a:ext uri="{9D8B030D-6E8A-4147-A177-3AD203B41FA5}">
                      <a16:colId xmlns:a16="http://schemas.microsoft.com/office/drawing/2014/main" val="1438703552"/>
                    </a:ext>
                  </a:extLst>
                </a:gridCol>
                <a:gridCol w="381000">
                  <a:extLst>
                    <a:ext uri="{9D8B030D-6E8A-4147-A177-3AD203B41FA5}">
                      <a16:colId xmlns:a16="http://schemas.microsoft.com/office/drawing/2014/main" val="1619174592"/>
                    </a:ext>
                  </a:extLst>
                </a:gridCol>
                <a:gridCol w="381000">
                  <a:extLst>
                    <a:ext uri="{9D8B030D-6E8A-4147-A177-3AD203B41FA5}">
                      <a16:colId xmlns:a16="http://schemas.microsoft.com/office/drawing/2014/main" val="2131553402"/>
                    </a:ext>
                  </a:extLst>
                </a:gridCol>
                <a:gridCol w="381000">
                  <a:extLst>
                    <a:ext uri="{9D8B030D-6E8A-4147-A177-3AD203B41FA5}">
                      <a16:colId xmlns:a16="http://schemas.microsoft.com/office/drawing/2014/main" val="4125752704"/>
                    </a:ext>
                  </a:extLst>
                </a:gridCol>
                <a:gridCol w="381000">
                  <a:extLst>
                    <a:ext uri="{9D8B030D-6E8A-4147-A177-3AD203B41FA5}">
                      <a16:colId xmlns:a16="http://schemas.microsoft.com/office/drawing/2014/main" val="10707290"/>
                    </a:ext>
                  </a:extLst>
                </a:gridCol>
                <a:gridCol w="381000">
                  <a:extLst>
                    <a:ext uri="{9D8B030D-6E8A-4147-A177-3AD203B41FA5}">
                      <a16:colId xmlns:a16="http://schemas.microsoft.com/office/drawing/2014/main" val="421449396"/>
                    </a:ext>
                  </a:extLst>
                </a:gridCol>
                <a:gridCol w="381000">
                  <a:extLst>
                    <a:ext uri="{9D8B030D-6E8A-4147-A177-3AD203B41FA5}">
                      <a16:colId xmlns:a16="http://schemas.microsoft.com/office/drawing/2014/main" val="3977184348"/>
                    </a:ext>
                  </a:extLst>
                </a:gridCol>
                <a:gridCol w="381000">
                  <a:extLst>
                    <a:ext uri="{9D8B030D-6E8A-4147-A177-3AD203B41FA5}">
                      <a16:colId xmlns:a16="http://schemas.microsoft.com/office/drawing/2014/main" val="1764998388"/>
                    </a:ext>
                  </a:extLst>
                </a:gridCol>
              </a:tblGrid>
              <a:tr h="370840">
                <a:tc>
                  <a:txBody>
                    <a:bodyPr/>
                    <a:lstStyle/>
                    <a:p>
                      <a:pPr algn="ctr"/>
                      <a:r>
                        <a:rPr lang="en-US" sz="1050" dirty="0"/>
                        <a:t>1</a:t>
                      </a:r>
                    </a:p>
                  </a:txBody>
                  <a:tcPr anchor="ctr"/>
                </a:tc>
                <a:tc>
                  <a:txBody>
                    <a:bodyPr/>
                    <a:lstStyle/>
                    <a:p>
                      <a:pPr algn="ctr"/>
                      <a:r>
                        <a:rPr lang="en-US" sz="1050" dirty="0"/>
                        <a:t>2</a:t>
                      </a:r>
                    </a:p>
                  </a:txBody>
                  <a:tcPr anchor="ctr"/>
                </a:tc>
                <a:tc>
                  <a:txBody>
                    <a:bodyPr/>
                    <a:lstStyle/>
                    <a:p>
                      <a:pPr algn="ctr"/>
                      <a:r>
                        <a:rPr lang="en-US" sz="1050" dirty="0"/>
                        <a:t>3</a:t>
                      </a:r>
                    </a:p>
                  </a:txBody>
                  <a:tcPr anchor="ctr"/>
                </a:tc>
                <a:tc>
                  <a:txBody>
                    <a:bodyPr/>
                    <a:lstStyle/>
                    <a:p>
                      <a:pPr algn="ctr"/>
                      <a:r>
                        <a:rPr lang="en-US" sz="1050" dirty="0"/>
                        <a:t>4</a:t>
                      </a:r>
                    </a:p>
                  </a:txBody>
                  <a:tcPr anchor="ctr"/>
                </a:tc>
                <a:tc>
                  <a:txBody>
                    <a:bodyPr/>
                    <a:lstStyle/>
                    <a:p>
                      <a:pPr algn="ctr"/>
                      <a:r>
                        <a:rPr lang="en-US" sz="1050" dirty="0"/>
                        <a:t>5</a:t>
                      </a:r>
                    </a:p>
                  </a:txBody>
                  <a:tcPr anchor="ctr"/>
                </a:tc>
                <a:tc>
                  <a:txBody>
                    <a:bodyPr/>
                    <a:lstStyle/>
                    <a:p>
                      <a:pPr algn="ctr"/>
                      <a:r>
                        <a:rPr lang="en-US" sz="1050" dirty="0"/>
                        <a:t>6</a:t>
                      </a:r>
                    </a:p>
                  </a:txBody>
                  <a:tcPr anchor="ctr"/>
                </a:tc>
                <a:tc>
                  <a:txBody>
                    <a:bodyPr/>
                    <a:lstStyle/>
                    <a:p>
                      <a:pPr algn="ctr"/>
                      <a:r>
                        <a:rPr lang="en-US" sz="1050" dirty="0"/>
                        <a:t>7</a:t>
                      </a:r>
                    </a:p>
                  </a:txBody>
                  <a:tcPr anchor="ctr"/>
                </a:tc>
                <a:tc>
                  <a:txBody>
                    <a:bodyPr/>
                    <a:lstStyle/>
                    <a:p>
                      <a:pPr algn="ctr"/>
                      <a:r>
                        <a:rPr lang="en-US" sz="1050" dirty="0"/>
                        <a:t>8</a:t>
                      </a:r>
                    </a:p>
                  </a:txBody>
                  <a:tcPr anchor="ctr"/>
                </a:tc>
                <a:tc>
                  <a:txBody>
                    <a:bodyPr/>
                    <a:lstStyle/>
                    <a:p>
                      <a:pPr algn="ctr"/>
                      <a:r>
                        <a:rPr lang="en-US" sz="1050" dirty="0"/>
                        <a:t>9</a:t>
                      </a:r>
                    </a:p>
                  </a:txBody>
                  <a:tcPr anchor="ctr"/>
                </a:tc>
                <a:tc>
                  <a:txBody>
                    <a:bodyPr/>
                    <a:lstStyle/>
                    <a:p>
                      <a:pPr algn="ctr"/>
                      <a:r>
                        <a:rPr lang="en-US" sz="1050" dirty="0"/>
                        <a:t>10</a:t>
                      </a:r>
                    </a:p>
                  </a:txBody>
                  <a:tcPr anchor="ctr"/>
                </a:tc>
                <a:tc>
                  <a:txBody>
                    <a:bodyPr/>
                    <a:lstStyle/>
                    <a:p>
                      <a:pPr algn="ctr"/>
                      <a:r>
                        <a:rPr lang="en-US" sz="1050" dirty="0"/>
                        <a:t>11</a:t>
                      </a:r>
                    </a:p>
                  </a:txBody>
                  <a:tcPr anchor="ctr"/>
                </a:tc>
                <a:tc>
                  <a:txBody>
                    <a:bodyPr/>
                    <a:lstStyle/>
                    <a:p>
                      <a:pPr algn="ctr"/>
                      <a:r>
                        <a:rPr lang="en-US" sz="1050" dirty="0"/>
                        <a:t>12</a:t>
                      </a:r>
                    </a:p>
                  </a:txBody>
                  <a:tcPr anchor="ctr"/>
                </a:tc>
                <a:extLst>
                  <a:ext uri="{0D108BD9-81ED-4DB2-BD59-A6C34878D82A}">
                    <a16:rowId xmlns:a16="http://schemas.microsoft.com/office/drawing/2014/main" val="3859302317"/>
                  </a:ext>
                </a:extLst>
              </a:tr>
            </a:tbl>
          </a:graphicData>
        </a:graphic>
      </p:graphicFrame>
      <p:sp>
        <p:nvSpPr>
          <p:cNvPr id="20" name="Rectangle 19"/>
          <p:cNvSpPr/>
          <p:nvPr/>
        </p:nvSpPr>
        <p:spPr>
          <a:xfrm>
            <a:off x="904875" y="2979181"/>
            <a:ext cx="2085559" cy="39828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Actuals</a:t>
            </a:r>
          </a:p>
        </p:txBody>
      </p:sp>
      <p:sp>
        <p:nvSpPr>
          <p:cNvPr id="21" name="Rectangle 20"/>
          <p:cNvSpPr/>
          <p:nvPr/>
        </p:nvSpPr>
        <p:spPr>
          <a:xfrm>
            <a:off x="3209925" y="2979181"/>
            <a:ext cx="2100469" cy="398286"/>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Projection</a:t>
            </a:r>
          </a:p>
        </p:txBody>
      </p:sp>
      <p:sp>
        <p:nvSpPr>
          <p:cNvPr id="22" name="Rectangle 21"/>
          <p:cNvSpPr/>
          <p:nvPr/>
        </p:nvSpPr>
        <p:spPr>
          <a:xfrm>
            <a:off x="6781800" y="5092583"/>
            <a:ext cx="4571999" cy="39828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Budget</a:t>
            </a:r>
          </a:p>
        </p:txBody>
      </p:sp>
      <p:cxnSp>
        <p:nvCxnSpPr>
          <p:cNvPr id="45" name="Straight Arrow Connector 44"/>
          <p:cNvCxnSpPr/>
          <p:nvPr/>
        </p:nvCxnSpPr>
        <p:spPr>
          <a:xfrm>
            <a:off x="5529885" y="3712924"/>
            <a:ext cx="1099515" cy="157880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5-Point Star 22"/>
          <p:cNvSpPr/>
          <p:nvPr/>
        </p:nvSpPr>
        <p:spPr>
          <a:xfrm>
            <a:off x="5772150" y="4183846"/>
            <a:ext cx="647700" cy="636958"/>
          </a:xfrm>
          <a:prstGeom prst="star5">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TextBox 45"/>
          <p:cNvSpPr txBox="1"/>
          <p:nvPr/>
        </p:nvSpPr>
        <p:spPr>
          <a:xfrm>
            <a:off x="6486939" y="4172298"/>
            <a:ext cx="2095086" cy="646331"/>
          </a:xfrm>
          <a:prstGeom prst="rect">
            <a:avLst/>
          </a:prstGeom>
          <a:noFill/>
        </p:spPr>
        <p:txBody>
          <a:bodyPr wrap="square" rtlCol="0">
            <a:spAutoFit/>
          </a:bodyPr>
          <a:lstStyle/>
          <a:p>
            <a:r>
              <a:rPr lang="en-US" sz="1200" dirty="0"/>
              <a:t>Projected performance for this year often impacts the baseline budget for next year</a:t>
            </a:r>
          </a:p>
        </p:txBody>
      </p:sp>
      <p:graphicFrame>
        <p:nvGraphicFramePr>
          <p:cNvPr id="47" name="Table 46"/>
          <p:cNvGraphicFramePr>
            <a:graphicFrameLocks noGrp="1"/>
          </p:cNvGraphicFramePr>
          <p:nvPr/>
        </p:nvGraphicFramePr>
        <p:xfrm>
          <a:off x="848140" y="3527504"/>
          <a:ext cx="4572000" cy="37084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723715764"/>
                    </a:ext>
                  </a:extLst>
                </a:gridCol>
                <a:gridCol w="381000">
                  <a:extLst>
                    <a:ext uri="{9D8B030D-6E8A-4147-A177-3AD203B41FA5}">
                      <a16:colId xmlns:a16="http://schemas.microsoft.com/office/drawing/2014/main" val="2183775207"/>
                    </a:ext>
                  </a:extLst>
                </a:gridCol>
                <a:gridCol w="381000">
                  <a:extLst>
                    <a:ext uri="{9D8B030D-6E8A-4147-A177-3AD203B41FA5}">
                      <a16:colId xmlns:a16="http://schemas.microsoft.com/office/drawing/2014/main" val="2711901906"/>
                    </a:ext>
                  </a:extLst>
                </a:gridCol>
                <a:gridCol w="381000">
                  <a:extLst>
                    <a:ext uri="{9D8B030D-6E8A-4147-A177-3AD203B41FA5}">
                      <a16:colId xmlns:a16="http://schemas.microsoft.com/office/drawing/2014/main" val="1968043837"/>
                    </a:ext>
                  </a:extLst>
                </a:gridCol>
                <a:gridCol w="381000">
                  <a:extLst>
                    <a:ext uri="{9D8B030D-6E8A-4147-A177-3AD203B41FA5}">
                      <a16:colId xmlns:a16="http://schemas.microsoft.com/office/drawing/2014/main" val="1438703552"/>
                    </a:ext>
                  </a:extLst>
                </a:gridCol>
                <a:gridCol w="381000">
                  <a:extLst>
                    <a:ext uri="{9D8B030D-6E8A-4147-A177-3AD203B41FA5}">
                      <a16:colId xmlns:a16="http://schemas.microsoft.com/office/drawing/2014/main" val="1619174592"/>
                    </a:ext>
                  </a:extLst>
                </a:gridCol>
                <a:gridCol w="381000">
                  <a:extLst>
                    <a:ext uri="{9D8B030D-6E8A-4147-A177-3AD203B41FA5}">
                      <a16:colId xmlns:a16="http://schemas.microsoft.com/office/drawing/2014/main" val="2131553402"/>
                    </a:ext>
                  </a:extLst>
                </a:gridCol>
                <a:gridCol w="381000">
                  <a:extLst>
                    <a:ext uri="{9D8B030D-6E8A-4147-A177-3AD203B41FA5}">
                      <a16:colId xmlns:a16="http://schemas.microsoft.com/office/drawing/2014/main" val="4125752704"/>
                    </a:ext>
                  </a:extLst>
                </a:gridCol>
                <a:gridCol w="381000">
                  <a:extLst>
                    <a:ext uri="{9D8B030D-6E8A-4147-A177-3AD203B41FA5}">
                      <a16:colId xmlns:a16="http://schemas.microsoft.com/office/drawing/2014/main" val="10707290"/>
                    </a:ext>
                  </a:extLst>
                </a:gridCol>
                <a:gridCol w="381000">
                  <a:extLst>
                    <a:ext uri="{9D8B030D-6E8A-4147-A177-3AD203B41FA5}">
                      <a16:colId xmlns:a16="http://schemas.microsoft.com/office/drawing/2014/main" val="421449396"/>
                    </a:ext>
                  </a:extLst>
                </a:gridCol>
                <a:gridCol w="381000">
                  <a:extLst>
                    <a:ext uri="{9D8B030D-6E8A-4147-A177-3AD203B41FA5}">
                      <a16:colId xmlns:a16="http://schemas.microsoft.com/office/drawing/2014/main" val="3977184348"/>
                    </a:ext>
                  </a:extLst>
                </a:gridCol>
                <a:gridCol w="381000">
                  <a:extLst>
                    <a:ext uri="{9D8B030D-6E8A-4147-A177-3AD203B41FA5}">
                      <a16:colId xmlns:a16="http://schemas.microsoft.com/office/drawing/2014/main" val="1764998388"/>
                    </a:ext>
                  </a:extLst>
                </a:gridCol>
              </a:tblGrid>
              <a:tr h="370840">
                <a:tc>
                  <a:txBody>
                    <a:bodyPr/>
                    <a:lstStyle/>
                    <a:p>
                      <a:pPr algn="ctr"/>
                      <a:r>
                        <a:rPr lang="en-US" sz="1050" dirty="0"/>
                        <a:t>1</a:t>
                      </a:r>
                    </a:p>
                  </a:txBody>
                  <a:tcPr anchor="ctr"/>
                </a:tc>
                <a:tc>
                  <a:txBody>
                    <a:bodyPr/>
                    <a:lstStyle/>
                    <a:p>
                      <a:pPr algn="ctr"/>
                      <a:r>
                        <a:rPr lang="en-US" sz="1050" dirty="0"/>
                        <a:t>2</a:t>
                      </a:r>
                    </a:p>
                  </a:txBody>
                  <a:tcPr anchor="ctr"/>
                </a:tc>
                <a:tc>
                  <a:txBody>
                    <a:bodyPr/>
                    <a:lstStyle/>
                    <a:p>
                      <a:pPr algn="ctr"/>
                      <a:r>
                        <a:rPr lang="en-US" sz="1050" dirty="0"/>
                        <a:t>3</a:t>
                      </a:r>
                    </a:p>
                  </a:txBody>
                  <a:tcPr anchor="ctr"/>
                </a:tc>
                <a:tc>
                  <a:txBody>
                    <a:bodyPr/>
                    <a:lstStyle/>
                    <a:p>
                      <a:pPr algn="ctr"/>
                      <a:r>
                        <a:rPr lang="en-US" sz="1050" dirty="0"/>
                        <a:t>4</a:t>
                      </a:r>
                    </a:p>
                  </a:txBody>
                  <a:tcPr anchor="ctr"/>
                </a:tc>
                <a:tc>
                  <a:txBody>
                    <a:bodyPr/>
                    <a:lstStyle/>
                    <a:p>
                      <a:pPr algn="ctr"/>
                      <a:r>
                        <a:rPr lang="en-US" sz="1050" dirty="0"/>
                        <a:t>5</a:t>
                      </a:r>
                    </a:p>
                  </a:txBody>
                  <a:tcPr anchor="ctr"/>
                </a:tc>
                <a:tc>
                  <a:txBody>
                    <a:bodyPr/>
                    <a:lstStyle/>
                    <a:p>
                      <a:pPr algn="ctr"/>
                      <a:r>
                        <a:rPr lang="en-US" sz="1050" dirty="0"/>
                        <a:t>6</a:t>
                      </a:r>
                    </a:p>
                  </a:txBody>
                  <a:tcPr anchor="ctr"/>
                </a:tc>
                <a:tc>
                  <a:txBody>
                    <a:bodyPr/>
                    <a:lstStyle/>
                    <a:p>
                      <a:pPr algn="ctr"/>
                      <a:r>
                        <a:rPr lang="en-US" sz="1050" dirty="0"/>
                        <a:t>7</a:t>
                      </a:r>
                    </a:p>
                  </a:txBody>
                  <a:tcPr anchor="ctr">
                    <a:solidFill>
                      <a:schemeClr val="accent1">
                        <a:lumMod val="40000"/>
                        <a:lumOff val="60000"/>
                      </a:schemeClr>
                    </a:solidFill>
                  </a:tcPr>
                </a:tc>
                <a:tc>
                  <a:txBody>
                    <a:bodyPr/>
                    <a:lstStyle/>
                    <a:p>
                      <a:pPr algn="ctr"/>
                      <a:r>
                        <a:rPr lang="en-US" sz="1050" dirty="0"/>
                        <a:t>8</a:t>
                      </a:r>
                    </a:p>
                  </a:txBody>
                  <a:tcPr anchor="ctr">
                    <a:solidFill>
                      <a:schemeClr val="accent1">
                        <a:lumMod val="40000"/>
                        <a:lumOff val="60000"/>
                      </a:schemeClr>
                    </a:solidFill>
                  </a:tcPr>
                </a:tc>
                <a:tc>
                  <a:txBody>
                    <a:bodyPr/>
                    <a:lstStyle/>
                    <a:p>
                      <a:pPr algn="ctr"/>
                      <a:r>
                        <a:rPr lang="en-US" sz="1050" dirty="0"/>
                        <a:t>9</a:t>
                      </a:r>
                    </a:p>
                  </a:txBody>
                  <a:tcPr anchor="ctr">
                    <a:solidFill>
                      <a:schemeClr val="accent1">
                        <a:lumMod val="40000"/>
                        <a:lumOff val="60000"/>
                      </a:schemeClr>
                    </a:solidFill>
                  </a:tcPr>
                </a:tc>
                <a:tc>
                  <a:txBody>
                    <a:bodyPr/>
                    <a:lstStyle/>
                    <a:p>
                      <a:pPr algn="ctr"/>
                      <a:r>
                        <a:rPr lang="en-US" sz="1050" dirty="0"/>
                        <a:t>10</a:t>
                      </a:r>
                    </a:p>
                  </a:txBody>
                  <a:tcPr anchor="ctr">
                    <a:solidFill>
                      <a:schemeClr val="accent1">
                        <a:lumMod val="40000"/>
                        <a:lumOff val="60000"/>
                      </a:schemeClr>
                    </a:solidFill>
                  </a:tcPr>
                </a:tc>
                <a:tc>
                  <a:txBody>
                    <a:bodyPr/>
                    <a:lstStyle/>
                    <a:p>
                      <a:pPr algn="ctr"/>
                      <a:r>
                        <a:rPr lang="en-US" sz="1050" dirty="0"/>
                        <a:t>11</a:t>
                      </a:r>
                    </a:p>
                  </a:txBody>
                  <a:tcPr anchor="ctr">
                    <a:solidFill>
                      <a:schemeClr val="accent1">
                        <a:lumMod val="40000"/>
                        <a:lumOff val="60000"/>
                      </a:schemeClr>
                    </a:solidFill>
                  </a:tcPr>
                </a:tc>
                <a:tc>
                  <a:txBody>
                    <a:bodyPr/>
                    <a:lstStyle/>
                    <a:p>
                      <a:pPr algn="ctr"/>
                      <a:r>
                        <a:rPr lang="en-US" sz="1050" dirty="0"/>
                        <a:t>12</a:t>
                      </a:r>
                    </a:p>
                  </a:txBody>
                  <a:tcPr anchor="ctr">
                    <a:solidFill>
                      <a:schemeClr val="accent1">
                        <a:lumMod val="40000"/>
                        <a:lumOff val="60000"/>
                      </a:schemeClr>
                    </a:solidFill>
                  </a:tcPr>
                </a:tc>
                <a:extLst>
                  <a:ext uri="{0D108BD9-81ED-4DB2-BD59-A6C34878D82A}">
                    <a16:rowId xmlns:a16="http://schemas.microsoft.com/office/drawing/2014/main" val="3859302317"/>
                  </a:ext>
                </a:extLst>
              </a:tr>
            </a:tbl>
          </a:graphicData>
        </a:graphic>
      </p:graphicFrame>
    </p:spTree>
    <p:extLst>
      <p:ext uri="{BB962C8B-B14F-4D97-AF65-F5344CB8AC3E}">
        <p14:creationId xmlns:p14="http://schemas.microsoft.com/office/powerpoint/2010/main" val="3699300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UNCFP &amp; SOM Income Statement Overview </a:t>
            </a:r>
          </a:p>
        </p:txBody>
      </p:sp>
      <p:sp>
        <p:nvSpPr>
          <p:cNvPr id="10" name="TextBox 9"/>
          <p:cNvSpPr txBox="1"/>
          <p:nvPr/>
        </p:nvSpPr>
        <p:spPr>
          <a:xfrm>
            <a:off x="304799" y="1338324"/>
            <a:ext cx="6411885" cy="4370427"/>
          </a:xfrm>
          <a:prstGeom prst="rect">
            <a:avLst/>
          </a:prstGeom>
          <a:noFill/>
        </p:spPr>
        <p:txBody>
          <a:bodyPr wrap="square" rtlCol="0">
            <a:spAutoFit/>
          </a:bodyPr>
          <a:lstStyle/>
          <a:p>
            <a:r>
              <a:rPr lang="en-US" sz="2000" dirty="0"/>
              <a:t>From the OB home page, click the “Report” tab.  A new window will appear.  Select either the </a:t>
            </a:r>
            <a:r>
              <a:rPr lang="en-US" sz="2000" b="1" dirty="0"/>
              <a:t>“</a:t>
            </a:r>
            <a:r>
              <a:rPr lang="en-US" sz="2000" b="1" i="1" dirty="0"/>
              <a:t>UNCFP Income Statement</a:t>
            </a:r>
            <a:r>
              <a:rPr lang="en-US" sz="2000" b="1" dirty="0"/>
              <a:t>”</a:t>
            </a:r>
            <a:r>
              <a:rPr lang="en-US" sz="2000" dirty="0"/>
              <a:t> or </a:t>
            </a:r>
            <a:r>
              <a:rPr lang="en-US" sz="2000" b="1" dirty="0"/>
              <a:t>“</a:t>
            </a:r>
            <a:r>
              <a:rPr lang="en-US" sz="2000" b="1" i="1" dirty="0"/>
              <a:t>SOM Income Statement</a:t>
            </a:r>
            <a:r>
              <a:rPr lang="en-US" sz="2000" b="1" dirty="0"/>
              <a:t>” </a:t>
            </a:r>
            <a:r>
              <a:rPr lang="en-US" sz="2000" dirty="0"/>
              <a:t>depending on the entity you are viewing.</a:t>
            </a:r>
          </a:p>
          <a:p>
            <a:endParaRPr lang="en-US" sz="2000" dirty="0"/>
          </a:p>
          <a:p>
            <a:r>
              <a:rPr lang="en-US" sz="2000" b="1" dirty="0"/>
              <a:t>Please note</a:t>
            </a:r>
            <a:r>
              <a:rPr lang="en-US" sz="2000" dirty="0"/>
              <a:t>: the report will pull the data for the entity you have selected (i.e. highlighted blue on your OB Home screen).  If you want to see multiple entities at once in the Income Statement reports, select multiple entities before clicking “Report”. </a:t>
            </a:r>
            <a:r>
              <a:rPr lang="en-US" sz="2000" b="1" dirty="0"/>
              <a:t> Be mindful which are UNCFP entities and which are SOM entities.</a:t>
            </a:r>
          </a:p>
          <a:p>
            <a:endParaRPr lang="en-US" b="1" dirty="0"/>
          </a:p>
        </p:txBody>
      </p:sp>
      <p:pic>
        <p:nvPicPr>
          <p:cNvPr id="46084" name="Picture 4">
            <a:extLst>
              <a:ext uri="{FF2B5EF4-FFF2-40B4-BE49-F238E27FC236}">
                <a16:creationId xmlns:a16="http://schemas.microsoft.com/office/drawing/2014/main" id="{85A4DD9A-8DE6-4EA1-8AAA-EC5D1DA9B9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1" y="1092504"/>
            <a:ext cx="44196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48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24051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UNCFP &amp; SOM Income Statement Overview, cont. </a:t>
            </a:r>
          </a:p>
        </p:txBody>
      </p:sp>
      <p:sp>
        <p:nvSpPr>
          <p:cNvPr id="6" name="TextBox 5"/>
          <p:cNvSpPr txBox="1"/>
          <p:nvPr/>
        </p:nvSpPr>
        <p:spPr>
          <a:xfrm>
            <a:off x="304798" y="1279851"/>
            <a:ext cx="11599027" cy="923330"/>
          </a:xfrm>
          <a:prstGeom prst="rect">
            <a:avLst/>
          </a:prstGeom>
          <a:noFill/>
        </p:spPr>
        <p:txBody>
          <a:bodyPr wrap="square" rtlCol="0">
            <a:spAutoFit/>
          </a:bodyPr>
          <a:lstStyle/>
          <a:p>
            <a:r>
              <a:rPr lang="en-US" dirty="0"/>
              <a:t>Select the SOM or UNCFP Income Statement reports depending on the entity originally selected to review.  For example, I selected to view the SOM-Overhead entity, so the report selection I made was for the SOM Income Statement.</a:t>
            </a:r>
          </a:p>
        </p:txBody>
      </p:sp>
      <p:sp>
        <p:nvSpPr>
          <p:cNvPr id="11" name="Right Arrow 10"/>
          <p:cNvSpPr/>
          <p:nvPr/>
        </p:nvSpPr>
        <p:spPr>
          <a:xfrm>
            <a:off x="3616418" y="4218068"/>
            <a:ext cx="748145" cy="270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11" name="Picture 115">
            <a:extLst>
              <a:ext uri="{FF2B5EF4-FFF2-40B4-BE49-F238E27FC236}">
                <a16:creationId xmlns:a16="http://schemas.microsoft.com/office/drawing/2014/main" id="{AC9BF2A5-9915-4A3B-BB52-4E351AA0F0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798" y="2368870"/>
            <a:ext cx="3336024" cy="3968718"/>
          </a:xfrm>
          <a:prstGeom prst="rect">
            <a:avLst/>
          </a:prstGeom>
          <a:noFill/>
          <a:extLst>
            <a:ext uri="{909E8E84-426E-40DD-AFC4-6F175D3DCCD1}">
              <a14:hiddenFill xmlns:a14="http://schemas.microsoft.com/office/drawing/2010/main">
                <a:solidFill>
                  <a:srgbClr val="FFFFFF"/>
                </a:solidFill>
              </a14:hiddenFill>
            </a:ext>
          </a:extLst>
        </p:spPr>
      </p:pic>
      <p:pic>
        <p:nvPicPr>
          <p:cNvPr id="4213" name="Picture 117">
            <a:extLst>
              <a:ext uri="{FF2B5EF4-FFF2-40B4-BE49-F238E27FC236}">
                <a16:creationId xmlns:a16="http://schemas.microsoft.com/office/drawing/2014/main" id="{A5182FAC-9530-4326-B350-293B5462F3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2867" y="2119291"/>
            <a:ext cx="7500958" cy="396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72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629878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Other Strata Reports</a:t>
            </a:r>
          </a:p>
        </p:txBody>
      </p:sp>
      <p:graphicFrame>
        <p:nvGraphicFramePr>
          <p:cNvPr id="5" name="Diagram 4">
            <a:extLst>
              <a:ext uri="{FF2B5EF4-FFF2-40B4-BE49-F238E27FC236}">
                <a16:creationId xmlns:a16="http://schemas.microsoft.com/office/drawing/2014/main" id="{B081CC95-3A90-4AB4-8276-FF92DD3F9DA4}"/>
              </a:ext>
            </a:extLst>
          </p:cNvPr>
          <p:cNvGraphicFramePr/>
          <p:nvPr>
            <p:extLst>
              <p:ext uri="{D42A27DB-BD31-4B8C-83A1-F6EECF244321}">
                <p14:modId xmlns:p14="http://schemas.microsoft.com/office/powerpoint/2010/main" val="1099520493"/>
              </p:ext>
            </p:extLst>
          </p:nvPr>
        </p:nvGraphicFramePr>
        <p:xfrm>
          <a:off x="304798" y="1361872"/>
          <a:ext cx="11599027" cy="21984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FA71F65D-9659-4BCA-9786-05F7863D9BF5}"/>
              </a:ext>
            </a:extLst>
          </p:cNvPr>
          <p:cNvSpPr txBox="1"/>
          <p:nvPr/>
        </p:nvSpPr>
        <p:spPr>
          <a:xfrm>
            <a:off x="635408" y="4288164"/>
            <a:ext cx="3284429" cy="1200329"/>
          </a:xfrm>
          <a:prstGeom prst="rect">
            <a:avLst/>
          </a:prstGeom>
          <a:noFill/>
        </p:spPr>
        <p:txBody>
          <a:bodyPr wrap="square" rtlCol="0">
            <a:spAutoFit/>
          </a:bodyPr>
          <a:lstStyle/>
          <a:p>
            <a:r>
              <a:rPr lang="en-US" dirty="0"/>
              <a:t>Navigate to the “Reports” link.  Scroll down to the “UNCFP” reports.  Click the report name to open.</a:t>
            </a:r>
          </a:p>
        </p:txBody>
      </p:sp>
      <p:pic>
        <p:nvPicPr>
          <p:cNvPr id="8" name="Picture 7">
            <a:extLst>
              <a:ext uri="{FF2B5EF4-FFF2-40B4-BE49-F238E27FC236}">
                <a16:creationId xmlns:a16="http://schemas.microsoft.com/office/drawing/2014/main" id="{CFD5B492-05ED-4E72-A351-DDC7354B5BC2}"/>
              </a:ext>
            </a:extLst>
          </p:cNvPr>
          <p:cNvPicPr>
            <a:picLocks noChangeAspect="1"/>
          </p:cNvPicPr>
          <p:nvPr/>
        </p:nvPicPr>
        <p:blipFill>
          <a:blip r:embed="rId12"/>
          <a:stretch>
            <a:fillRect/>
          </a:stretch>
        </p:blipFill>
        <p:spPr>
          <a:xfrm>
            <a:off x="4095345" y="3560323"/>
            <a:ext cx="7632972" cy="2656013"/>
          </a:xfrm>
          <a:prstGeom prst="rect">
            <a:avLst/>
          </a:prstGeom>
        </p:spPr>
      </p:pic>
    </p:spTree>
    <p:extLst>
      <p:ext uri="{BB962C8B-B14F-4D97-AF65-F5344CB8AC3E}">
        <p14:creationId xmlns:p14="http://schemas.microsoft.com/office/powerpoint/2010/main" val="3470245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657011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Other Reports (Outside of Strata)</a:t>
            </a:r>
          </a:p>
        </p:txBody>
      </p:sp>
      <p:graphicFrame>
        <p:nvGraphicFramePr>
          <p:cNvPr id="5" name="Diagram 4">
            <a:extLst>
              <a:ext uri="{FF2B5EF4-FFF2-40B4-BE49-F238E27FC236}">
                <a16:creationId xmlns:a16="http://schemas.microsoft.com/office/drawing/2014/main" id="{B081CC95-3A90-4AB4-8276-FF92DD3F9DA4}"/>
              </a:ext>
            </a:extLst>
          </p:cNvPr>
          <p:cNvGraphicFramePr/>
          <p:nvPr>
            <p:extLst>
              <p:ext uri="{D42A27DB-BD31-4B8C-83A1-F6EECF244321}">
                <p14:modId xmlns:p14="http://schemas.microsoft.com/office/powerpoint/2010/main" val="616526702"/>
              </p:ext>
            </p:extLst>
          </p:nvPr>
        </p:nvGraphicFramePr>
        <p:xfrm>
          <a:off x="304798" y="1361871"/>
          <a:ext cx="11599027" cy="47957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11452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A13988-712A-4B44-9245-D8A81B193BB9}"/>
              </a:ext>
            </a:extLst>
          </p:cNvPr>
          <p:cNvGraphicFramePr>
            <a:graphicFrameLocks noChangeAspect="1"/>
          </p:cNvGraphicFramePr>
          <p:nvPr>
            <p:custDataLst>
              <p:tags r:id="rId1"/>
            </p:custDataLst>
            <p:extLst>
              <p:ext uri="{D42A27DB-BD31-4B8C-83A1-F6EECF244321}">
                <p14:modId xmlns:p14="http://schemas.microsoft.com/office/powerpoint/2010/main" val="233417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C0CD475-8245-484C-96D4-26AA4BC207A4}"/>
              </a:ext>
            </a:extLst>
          </p:cNvPr>
          <p:cNvSpPr>
            <a:spLocks noGrp="1"/>
          </p:cNvSpPr>
          <p:nvPr>
            <p:ph type="title"/>
          </p:nvPr>
        </p:nvSpPr>
        <p:spPr/>
        <p:txBody>
          <a:bodyPr vert="horz"/>
          <a:lstStyle/>
          <a:p>
            <a:r>
              <a:rPr lang="en-US" dirty="0"/>
              <a:t>FY22 Budget Website </a:t>
            </a:r>
          </a:p>
        </p:txBody>
      </p:sp>
      <p:pic>
        <p:nvPicPr>
          <p:cNvPr id="5" name="Picture 4">
            <a:extLst>
              <a:ext uri="{FF2B5EF4-FFF2-40B4-BE49-F238E27FC236}">
                <a16:creationId xmlns:a16="http://schemas.microsoft.com/office/drawing/2014/main" id="{52701C34-D921-4B37-920A-2DCFB8167461}"/>
              </a:ext>
            </a:extLst>
          </p:cNvPr>
          <p:cNvPicPr>
            <a:picLocks noChangeAspect="1"/>
          </p:cNvPicPr>
          <p:nvPr/>
        </p:nvPicPr>
        <p:blipFill rotWithShape="1">
          <a:blip r:embed="rId5"/>
          <a:srcRect b="6402"/>
          <a:stretch/>
        </p:blipFill>
        <p:spPr>
          <a:xfrm>
            <a:off x="404812" y="1890331"/>
            <a:ext cx="11382375" cy="2041589"/>
          </a:xfrm>
          <a:prstGeom prst="rect">
            <a:avLst/>
          </a:prstGeom>
        </p:spPr>
      </p:pic>
      <p:sp>
        <p:nvSpPr>
          <p:cNvPr id="7" name="Rectangle: Rounded Corners 6">
            <a:extLst>
              <a:ext uri="{FF2B5EF4-FFF2-40B4-BE49-F238E27FC236}">
                <a16:creationId xmlns:a16="http://schemas.microsoft.com/office/drawing/2014/main" id="{C2B6D864-BC3B-465E-94E9-8CCFD17AE0C2}"/>
              </a:ext>
            </a:extLst>
          </p:cNvPr>
          <p:cNvSpPr/>
          <p:nvPr/>
        </p:nvSpPr>
        <p:spPr>
          <a:xfrm>
            <a:off x="521208" y="3621024"/>
            <a:ext cx="2066544" cy="356616"/>
          </a:xfrm>
          <a:prstGeom prst="round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950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111466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2" progId="TCLayout.ActiveDocument.1">
                  <p:embed/>
                </p:oleObj>
              </mc:Choice>
              <mc:Fallback>
                <p:oleObj name="think-cell Slide" r:id="rId5" imgW="395" imgH="392"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vert="horz"/>
          <a:lstStyle/>
          <a:p>
            <a:r>
              <a:rPr lang="en-US" dirty="0"/>
              <a:t>Your Contact </a:t>
            </a:r>
          </a:p>
        </p:txBody>
      </p:sp>
      <p:graphicFrame>
        <p:nvGraphicFramePr>
          <p:cNvPr id="6" name="Table 5"/>
          <p:cNvGraphicFramePr>
            <a:graphicFrameLocks noGrp="1"/>
          </p:cNvGraphicFramePr>
          <p:nvPr>
            <p:extLst>
              <p:ext uri="{D42A27DB-BD31-4B8C-83A1-F6EECF244321}">
                <p14:modId xmlns:p14="http://schemas.microsoft.com/office/powerpoint/2010/main" val="3759357836"/>
              </p:ext>
            </p:extLst>
          </p:nvPr>
        </p:nvGraphicFramePr>
        <p:xfrm>
          <a:off x="6035040" y="1210478"/>
          <a:ext cx="5794408" cy="5124837"/>
        </p:xfrm>
        <a:graphic>
          <a:graphicData uri="http://schemas.openxmlformats.org/drawingml/2006/table">
            <a:tbl>
              <a:tblPr bandRow="1">
                <a:tableStyleId>{3B4B98B0-60AC-42C2-AFA5-B58CD77FA1E5}</a:tableStyleId>
              </a:tblPr>
              <a:tblGrid>
                <a:gridCol w="3178193">
                  <a:extLst>
                    <a:ext uri="{9D8B030D-6E8A-4147-A177-3AD203B41FA5}">
                      <a16:colId xmlns:a16="http://schemas.microsoft.com/office/drawing/2014/main" val="2719782208"/>
                    </a:ext>
                  </a:extLst>
                </a:gridCol>
                <a:gridCol w="2616215">
                  <a:extLst>
                    <a:ext uri="{9D8B030D-6E8A-4147-A177-3AD203B41FA5}">
                      <a16:colId xmlns:a16="http://schemas.microsoft.com/office/drawing/2014/main" val="3566206885"/>
                    </a:ext>
                  </a:extLst>
                </a:gridCol>
              </a:tblGrid>
              <a:tr h="121183">
                <a:tc>
                  <a:txBody>
                    <a:bodyPr/>
                    <a:lstStyle/>
                    <a:p>
                      <a:pPr algn="l" fontAlgn="ctr"/>
                      <a:r>
                        <a:rPr lang="en-US" sz="1400" b="1" u="none" strike="noStrike" dirty="0">
                          <a:solidFill>
                            <a:schemeClr val="tx1"/>
                          </a:solidFill>
                          <a:effectLst/>
                        </a:rPr>
                        <a:t>Department</a:t>
                      </a:r>
                      <a:endParaRPr lang="en-US" sz="1400" b="1"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1" u="none" strike="noStrike" dirty="0">
                          <a:solidFill>
                            <a:schemeClr val="tx1"/>
                          </a:solidFill>
                          <a:effectLst/>
                          <a:latin typeface="+mj-lt"/>
                        </a:rPr>
                        <a:t>Contact</a:t>
                      </a:r>
                      <a:endParaRPr lang="en-US" sz="1400" b="1" i="0" u="none" strike="noStrike" dirty="0">
                        <a:solidFill>
                          <a:schemeClr val="tx1"/>
                        </a:solidFill>
                        <a:effectLst/>
                        <a:latin typeface="+mj-lt"/>
                      </a:endParaRPr>
                    </a:p>
                  </a:txBody>
                  <a:tcPr marL="9459" marR="9459" marT="9459" marB="0" anchor="ctr"/>
                </a:tc>
                <a:extLst>
                  <a:ext uri="{0D108BD9-81ED-4DB2-BD59-A6C34878D82A}">
                    <a16:rowId xmlns:a16="http://schemas.microsoft.com/office/drawing/2014/main" val="3859326399"/>
                  </a:ext>
                </a:extLst>
              </a:tr>
              <a:tr h="189189">
                <a:tc>
                  <a:txBody>
                    <a:bodyPr/>
                    <a:lstStyle/>
                    <a:p>
                      <a:pPr algn="l" fontAlgn="ctr"/>
                      <a:r>
                        <a:rPr lang="en-US" sz="1400" u="none" strike="noStrike" dirty="0">
                          <a:solidFill>
                            <a:schemeClr val="tx1"/>
                          </a:solidFill>
                          <a:effectLst/>
                        </a:rPr>
                        <a:t>Allied Health</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Sam Smith</a:t>
                      </a:r>
                    </a:p>
                  </a:txBody>
                  <a:tcPr marL="9459" marR="9459" marT="9459" marB="0" anchor="ctr"/>
                </a:tc>
                <a:extLst>
                  <a:ext uri="{0D108BD9-81ED-4DB2-BD59-A6C34878D82A}">
                    <a16:rowId xmlns:a16="http://schemas.microsoft.com/office/drawing/2014/main" val="2132415927"/>
                  </a:ext>
                </a:extLst>
              </a:tr>
              <a:tr h="161914">
                <a:tc>
                  <a:txBody>
                    <a:bodyPr/>
                    <a:lstStyle/>
                    <a:p>
                      <a:pPr algn="l" fontAlgn="ctr"/>
                      <a:r>
                        <a:rPr lang="en-US" sz="1400" u="none" strike="noStrike" dirty="0">
                          <a:solidFill>
                            <a:schemeClr val="tx1"/>
                          </a:solidFill>
                          <a:effectLst/>
                        </a:rPr>
                        <a:t>Anesthesiology</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Sam Smith</a:t>
                      </a:r>
                    </a:p>
                  </a:txBody>
                  <a:tcPr marL="9459" marR="9459" marT="9459" marB="0" anchor="ctr"/>
                </a:tc>
                <a:extLst>
                  <a:ext uri="{0D108BD9-81ED-4DB2-BD59-A6C34878D82A}">
                    <a16:rowId xmlns:a16="http://schemas.microsoft.com/office/drawing/2014/main" val="2288394158"/>
                  </a:ext>
                </a:extLst>
              </a:tr>
              <a:tr h="189189">
                <a:tc>
                  <a:txBody>
                    <a:bodyPr/>
                    <a:lstStyle/>
                    <a:p>
                      <a:pPr algn="l" fontAlgn="ctr"/>
                      <a:r>
                        <a:rPr lang="en-US" sz="1400" u="none" strike="noStrike" dirty="0">
                          <a:solidFill>
                            <a:schemeClr val="tx1"/>
                          </a:solidFill>
                          <a:effectLst/>
                        </a:rPr>
                        <a:t>CIDD</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Trey Bullock</a:t>
                      </a:r>
                    </a:p>
                  </a:txBody>
                  <a:tcPr marL="9459" marR="9459" marT="9459" marB="0" anchor="ctr"/>
                </a:tc>
                <a:extLst>
                  <a:ext uri="{0D108BD9-81ED-4DB2-BD59-A6C34878D82A}">
                    <a16:rowId xmlns:a16="http://schemas.microsoft.com/office/drawing/2014/main" val="1152614807"/>
                  </a:ext>
                </a:extLst>
              </a:tr>
              <a:tr h="189189">
                <a:tc>
                  <a:txBody>
                    <a:bodyPr/>
                    <a:lstStyle/>
                    <a:p>
                      <a:pPr algn="l" fontAlgn="ctr"/>
                      <a:r>
                        <a:rPr lang="en-US" sz="1400" u="none" strike="noStrike" dirty="0">
                          <a:solidFill>
                            <a:schemeClr val="tx1"/>
                          </a:solidFill>
                          <a:effectLst/>
                        </a:rPr>
                        <a:t>Dermatology</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Trey  Bullock</a:t>
                      </a:r>
                    </a:p>
                  </a:txBody>
                  <a:tcPr marL="9459" marR="9459" marT="9459" marB="0" anchor="ctr"/>
                </a:tc>
                <a:extLst>
                  <a:ext uri="{0D108BD9-81ED-4DB2-BD59-A6C34878D82A}">
                    <a16:rowId xmlns:a16="http://schemas.microsoft.com/office/drawing/2014/main" val="807078862"/>
                  </a:ext>
                </a:extLst>
              </a:tr>
              <a:tr h="189189">
                <a:tc>
                  <a:txBody>
                    <a:bodyPr/>
                    <a:lstStyle/>
                    <a:p>
                      <a:pPr algn="l" fontAlgn="ctr"/>
                      <a:r>
                        <a:rPr lang="en-US" sz="1400" u="none" strike="noStrike" dirty="0">
                          <a:solidFill>
                            <a:schemeClr val="tx1"/>
                          </a:solidFill>
                          <a:effectLst/>
                        </a:rPr>
                        <a:t>Emergency Medicine</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Sam Smith</a:t>
                      </a:r>
                    </a:p>
                  </a:txBody>
                  <a:tcPr marL="9459" marR="9459" marT="9459" marB="0" anchor="ctr"/>
                </a:tc>
                <a:extLst>
                  <a:ext uri="{0D108BD9-81ED-4DB2-BD59-A6C34878D82A}">
                    <a16:rowId xmlns:a16="http://schemas.microsoft.com/office/drawing/2014/main" val="4189707181"/>
                  </a:ext>
                </a:extLst>
              </a:tr>
              <a:tr h="189189">
                <a:tc>
                  <a:txBody>
                    <a:bodyPr/>
                    <a:lstStyle/>
                    <a:p>
                      <a:pPr algn="l" fontAlgn="ctr"/>
                      <a:r>
                        <a:rPr lang="en-US" sz="1400" u="none" strike="noStrike">
                          <a:solidFill>
                            <a:schemeClr val="tx1"/>
                          </a:solidFill>
                          <a:effectLst/>
                        </a:rPr>
                        <a:t>ENT</a:t>
                      </a:r>
                      <a:endParaRPr lang="en-US" sz="1400" b="0" i="0" u="none" strike="noStrike">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Hannah Gardner</a:t>
                      </a:r>
                    </a:p>
                  </a:txBody>
                  <a:tcPr marL="9459" marR="9459" marT="9459" marB="0" anchor="ctr"/>
                </a:tc>
                <a:extLst>
                  <a:ext uri="{0D108BD9-81ED-4DB2-BD59-A6C34878D82A}">
                    <a16:rowId xmlns:a16="http://schemas.microsoft.com/office/drawing/2014/main" val="2208678641"/>
                  </a:ext>
                </a:extLst>
              </a:tr>
              <a:tr h="189189">
                <a:tc>
                  <a:txBody>
                    <a:bodyPr/>
                    <a:lstStyle/>
                    <a:p>
                      <a:pPr algn="l" fontAlgn="ctr"/>
                      <a:r>
                        <a:rPr lang="en-US" sz="1400" u="none" strike="noStrike" dirty="0">
                          <a:solidFill>
                            <a:schemeClr val="tx1"/>
                          </a:solidFill>
                          <a:effectLst/>
                        </a:rPr>
                        <a:t>Family Medicine</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Trey Bullock</a:t>
                      </a:r>
                    </a:p>
                  </a:txBody>
                  <a:tcPr marL="9459" marR="9459" marT="9459" marB="0" anchor="ctr"/>
                </a:tc>
                <a:extLst>
                  <a:ext uri="{0D108BD9-81ED-4DB2-BD59-A6C34878D82A}">
                    <a16:rowId xmlns:a16="http://schemas.microsoft.com/office/drawing/2014/main" val="4241839683"/>
                  </a:ext>
                </a:extLst>
              </a:tr>
              <a:tr h="189189">
                <a:tc>
                  <a:txBody>
                    <a:bodyPr/>
                    <a:lstStyle/>
                    <a:p>
                      <a:pPr algn="l" fontAlgn="ctr"/>
                      <a:r>
                        <a:rPr lang="en-US" sz="1400" u="none" strike="noStrike" dirty="0">
                          <a:solidFill>
                            <a:schemeClr val="tx1"/>
                          </a:solidFill>
                          <a:effectLst/>
                        </a:rPr>
                        <a:t>Medicine</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Suzanne Scott</a:t>
                      </a:r>
                    </a:p>
                  </a:txBody>
                  <a:tcPr marL="9459" marR="9459" marT="9459" marB="0" anchor="ctr"/>
                </a:tc>
                <a:extLst>
                  <a:ext uri="{0D108BD9-81ED-4DB2-BD59-A6C34878D82A}">
                    <a16:rowId xmlns:a16="http://schemas.microsoft.com/office/drawing/2014/main" val="3609617377"/>
                  </a:ext>
                </a:extLst>
              </a:tr>
              <a:tr h="189189">
                <a:tc>
                  <a:txBody>
                    <a:bodyPr/>
                    <a:lstStyle/>
                    <a:p>
                      <a:pPr algn="l" fontAlgn="ctr"/>
                      <a:r>
                        <a:rPr lang="en-US" sz="1400" u="none" strike="noStrike">
                          <a:solidFill>
                            <a:schemeClr val="tx1"/>
                          </a:solidFill>
                          <a:effectLst/>
                        </a:rPr>
                        <a:t>Neurology</a:t>
                      </a:r>
                      <a:endParaRPr lang="en-US" sz="1400" b="0" i="0" u="none" strike="noStrike">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Sam Smith</a:t>
                      </a:r>
                    </a:p>
                  </a:txBody>
                  <a:tcPr marL="9459" marR="9459" marT="9459" marB="0" anchor="ctr"/>
                </a:tc>
                <a:extLst>
                  <a:ext uri="{0D108BD9-81ED-4DB2-BD59-A6C34878D82A}">
                    <a16:rowId xmlns:a16="http://schemas.microsoft.com/office/drawing/2014/main" val="3370691205"/>
                  </a:ext>
                </a:extLst>
              </a:tr>
              <a:tr h="189189">
                <a:tc>
                  <a:txBody>
                    <a:bodyPr/>
                    <a:lstStyle/>
                    <a:p>
                      <a:pPr algn="l" fontAlgn="ctr"/>
                      <a:r>
                        <a:rPr lang="en-US" sz="1400" u="none" strike="noStrike">
                          <a:solidFill>
                            <a:schemeClr val="tx1"/>
                          </a:solidFill>
                          <a:effectLst/>
                        </a:rPr>
                        <a:t>Neurosurgery</a:t>
                      </a:r>
                      <a:endParaRPr lang="en-US" sz="1400" b="0" i="0" u="none" strike="noStrike">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Hannah Gardner</a:t>
                      </a:r>
                    </a:p>
                  </a:txBody>
                  <a:tcPr marL="9459" marR="9459" marT="9459" marB="0" anchor="ctr"/>
                </a:tc>
                <a:extLst>
                  <a:ext uri="{0D108BD9-81ED-4DB2-BD59-A6C34878D82A}">
                    <a16:rowId xmlns:a16="http://schemas.microsoft.com/office/drawing/2014/main" val="3080861968"/>
                  </a:ext>
                </a:extLst>
              </a:tr>
              <a:tr h="189189">
                <a:tc>
                  <a:txBody>
                    <a:bodyPr/>
                    <a:lstStyle/>
                    <a:p>
                      <a:pPr algn="l" fontAlgn="ctr"/>
                      <a:r>
                        <a:rPr lang="en-US" sz="1400" u="none" strike="noStrike">
                          <a:solidFill>
                            <a:schemeClr val="tx1"/>
                          </a:solidFill>
                          <a:effectLst/>
                        </a:rPr>
                        <a:t>OBGYN</a:t>
                      </a:r>
                      <a:endParaRPr lang="en-US" sz="1400" b="0" i="0" u="none" strike="noStrike">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Hannah Gardner</a:t>
                      </a:r>
                    </a:p>
                  </a:txBody>
                  <a:tcPr marL="9459" marR="9459" marT="9459" marB="0" anchor="ctr"/>
                </a:tc>
                <a:extLst>
                  <a:ext uri="{0D108BD9-81ED-4DB2-BD59-A6C34878D82A}">
                    <a16:rowId xmlns:a16="http://schemas.microsoft.com/office/drawing/2014/main" val="3098914912"/>
                  </a:ext>
                </a:extLst>
              </a:tr>
              <a:tr h="189189">
                <a:tc>
                  <a:txBody>
                    <a:bodyPr/>
                    <a:lstStyle/>
                    <a:p>
                      <a:pPr algn="l" fontAlgn="ctr"/>
                      <a:r>
                        <a:rPr lang="en-US" sz="1400" u="none" strike="noStrike" dirty="0">
                          <a:solidFill>
                            <a:schemeClr val="tx1"/>
                          </a:solidFill>
                          <a:effectLst/>
                        </a:rPr>
                        <a:t>Ophthalmology</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Hannah Gardner</a:t>
                      </a:r>
                    </a:p>
                  </a:txBody>
                  <a:tcPr marL="9459" marR="9459" marT="9459" marB="0" anchor="ctr"/>
                </a:tc>
                <a:extLst>
                  <a:ext uri="{0D108BD9-81ED-4DB2-BD59-A6C34878D82A}">
                    <a16:rowId xmlns:a16="http://schemas.microsoft.com/office/drawing/2014/main" val="3797124116"/>
                  </a:ext>
                </a:extLst>
              </a:tr>
              <a:tr h="189189">
                <a:tc>
                  <a:txBody>
                    <a:bodyPr/>
                    <a:lstStyle/>
                    <a:p>
                      <a:pPr algn="l" fontAlgn="ctr"/>
                      <a:r>
                        <a:rPr lang="en-US" sz="1400" u="none" strike="noStrike" dirty="0" err="1">
                          <a:solidFill>
                            <a:schemeClr val="tx1"/>
                          </a:solidFill>
                          <a:effectLst/>
                        </a:rPr>
                        <a:t>Orthopaedics</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Sam Smith</a:t>
                      </a:r>
                    </a:p>
                  </a:txBody>
                  <a:tcPr marL="9459" marR="9459" marT="9459" marB="0" anchor="ctr"/>
                </a:tc>
                <a:extLst>
                  <a:ext uri="{0D108BD9-81ED-4DB2-BD59-A6C34878D82A}">
                    <a16:rowId xmlns:a16="http://schemas.microsoft.com/office/drawing/2014/main" val="1328088113"/>
                  </a:ext>
                </a:extLst>
              </a:tr>
              <a:tr h="189189">
                <a:tc>
                  <a:txBody>
                    <a:bodyPr/>
                    <a:lstStyle/>
                    <a:p>
                      <a:pPr algn="l" fontAlgn="ctr"/>
                      <a:r>
                        <a:rPr lang="en-US" sz="1400" u="none" strike="noStrike" dirty="0">
                          <a:solidFill>
                            <a:schemeClr val="tx1"/>
                          </a:solidFill>
                          <a:effectLst/>
                        </a:rPr>
                        <a:t>Pathology</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Trey Bullock</a:t>
                      </a:r>
                    </a:p>
                  </a:txBody>
                  <a:tcPr marL="9459" marR="9459" marT="9459" marB="0" anchor="ctr"/>
                </a:tc>
                <a:extLst>
                  <a:ext uri="{0D108BD9-81ED-4DB2-BD59-A6C34878D82A}">
                    <a16:rowId xmlns:a16="http://schemas.microsoft.com/office/drawing/2014/main" val="923222194"/>
                  </a:ext>
                </a:extLst>
              </a:tr>
              <a:tr h="189189">
                <a:tc>
                  <a:txBody>
                    <a:bodyPr/>
                    <a:lstStyle/>
                    <a:p>
                      <a:pPr algn="l" fontAlgn="ctr"/>
                      <a:r>
                        <a:rPr lang="en-US" sz="1400" u="none" strike="noStrike" dirty="0">
                          <a:solidFill>
                            <a:schemeClr val="tx1"/>
                          </a:solidFill>
                          <a:effectLst/>
                        </a:rPr>
                        <a:t>Pediatrics</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Spencer Brady</a:t>
                      </a:r>
                    </a:p>
                  </a:txBody>
                  <a:tcPr marL="9459" marR="9459" marT="9459" marB="0" anchor="ctr"/>
                </a:tc>
                <a:extLst>
                  <a:ext uri="{0D108BD9-81ED-4DB2-BD59-A6C34878D82A}">
                    <a16:rowId xmlns:a16="http://schemas.microsoft.com/office/drawing/2014/main" val="1588462323"/>
                  </a:ext>
                </a:extLst>
              </a:tr>
              <a:tr h="189189">
                <a:tc>
                  <a:txBody>
                    <a:bodyPr/>
                    <a:lstStyle/>
                    <a:p>
                      <a:pPr algn="l" fontAlgn="ctr"/>
                      <a:r>
                        <a:rPr lang="en-US" sz="1400" u="none" strike="noStrike" dirty="0">
                          <a:solidFill>
                            <a:schemeClr val="tx1"/>
                          </a:solidFill>
                          <a:effectLst/>
                        </a:rPr>
                        <a:t>PM&amp;R</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Trey Bullock</a:t>
                      </a:r>
                    </a:p>
                  </a:txBody>
                  <a:tcPr marL="9459" marR="9459" marT="9459" marB="0" anchor="ctr"/>
                </a:tc>
                <a:extLst>
                  <a:ext uri="{0D108BD9-81ED-4DB2-BD59-A6C34878D82A}">
                    <a16:rowId xmlns:a16="http://schemas.microsoft.com/office/drawing/2014/main" val="1581884376"/>
                  </a:ext>
                </a:extLst>
              </a:tr>
              <a:tr h="189189">
                <a:tc>
                  <a:txBody>
                    <a:bodyPr/>
                    <a:lstStyle/>
                    <a:p>
                      <a:pPr algn="l" fontAlgn="ctr"/>
                      <a:r>
                        <a:rPr lang="en-US" sz="1400" u="none" strike="noStrike" dirty="0">
                          <a:solidFill>
                            <a:schemeClr val="tx1"/>
                          </a:solidFill>
                          <a:effectLst/>
                        </a:rPr>
                        <a:t>Psychiatry</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Trey Bullock</a:t>
                      </a:r>
                    </a:p>
                  </a:txBody>
                  <a:tcPr marL="9459" marR="9459" marT="9459" marB="0" anchor="ctr"/>
                </a:tc>
                <a:extLst>
                  <a:ext uri="{0D108BD9-81ED-4DB2-BD59-A6C34878D82A}">
                    <a16:rowId xmlns:a16="http://schemas.microsoft.com/office/drawing/2014/main" val="690716496"/>
                  </a:ext>
                </a:extLst>
              </a:tr>
              <a:tr h="189189">
                <a:tc>
                  <a:txBody>
                    <a:bodyPr/>
                    <a:lstStyle/>
                    <a:p>
                      <a:pPr algn="l" fontAlgn="ctr"/>
                      <a:r>
                        <a:rPr lang="en-US" sz="1400" u="none" strike="noStrike" dirty="0">
                          <a:solidFill>
                            <a:schemeClr val="tx1"/>
                          </a:solidFill>
                          <a:effectLst/>
                        </a:rPr>
                        <a:t>Radiation Oncology</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Hannah Gardner</a:t>
                      </a:r>
                    </a:p>
                  </a:txBody>
                  <a:tcPr marL="9459" marR="9459" marT="9459" marB="0" anchor="ctr"/>
                </a:tc>
                <a:extLst>
                  <a:ext uri="{0D108BD9-81ED-4DB2-BD59-A6C34878D82A}">
                    <a16:rowId xmlns:a16="http://schemas.microsoft.com/office/drawing/2014/main" val="407083960"/>
                  </a:ext>
                </a:extLst>
              </a:tr>
              <a:tr h="189189">
                <a:tc>
                  <a:txBody>
                    <a:bodyPr/>
                    <a:lstStyle/>
                    <a:p>
                      <a:pPr algn="l" fontAlgn="ctr"/>
                      <a:r>
                        <a:rPr lang="en-US" sz="1400" u="none" strike="noStrike">
                          <a:solidFill>
                            <a:schemeClr val="tx1"/>
                          </a:solidFill>
                          <a:effectLst/>
                        </a:rPr>
                        <a:t>Radiology</a:t>
                      </a:r>
                      <a:endParaRPr lang="en-US" sz="1400" b="0" i="0" u="none" strike="noStrike">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Trey Bullock</a:t>
                      </a:r>
                    </a:p>
                  </a:txBody>
                  <a:tcPr marL="9459" marR="9459" marT="9459" marB="0" anchor="ctr"/>
                </a:tc>
                <a:extLst>
                  <a:ext uri="{0D108BD9-81ED-4DB2-BD59-A6C34878D82A}">
                    <a16:rowId xmlns:a16="http://schemas.microsoft.com/office/drawing/2014/main" val="1285746426"/>
                  </a:ext>
                </a:extLst>
              </a:tr>
              <a:tr h="189189">
                <a:tc>
                  <a:txBody>
                    <a:bodyPr/>
                    <a:lstStyle/>
                    <a:p>
                      <a:pPr algn="l" fontAlgn="ctr"/>
                      <a:r>
                        <a:rPr lang="en-US" sz="1400" u="none" strike="noStrike">
                          <a:solidFill>
                            <a:schemeClr val="tx1"/>
                          </a:solidFill>
                          <a:effectLst/>
                        </a:rPr>
                        <a:t>Surgery</a:t>
                      </a:r>
                      <a:endParaRPr lang="en-US" sz="1400" b="0" i="0" u="none" strike="noStrike">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Hannah Gardner</a:t>
                      </a:r>
                    </a:p>
                  </a:txBody>
                  <a:tcPr marL="9459" marR="9459" marT="9459" marB="0" anchor="ctr"/>
                </a:tc>
                <a:extLst>
                  <a:ext uri="{0D108BD9-81ED-4DB2-BD59-A6C34878D82A}">
                    <a16:rowId xmlns:a16="http://schemas.microsoft.com/office/drawing/2014/main" val="1933989673"/>
                  </a:ext>
                </a:extLst>
              </a:tr>
              <a:tr h="189189">
                <a:tc>
                  <a:txBody>
                    <a:bodyPr/>
                    <a:lstStyle/>
                    <a:p>
                      <a:pPr algn="l" fontAlgn="ctr"/>
                      <a:r>
                        <a:rPr lang="en-US" sz="1400" u="none" strike="noStrike">
                          <a:solidFill>
                            <a:schemeClr val="tx1"/>
                          </a:solidFill>
                          <a:effectLst/>
                        </a:rPr>
                        <a:t>TEACCH</a:t>
                      </a:r>
                      <a:endParaRPr lang="en-US" sz="1400" b="0" i="0" u="none" strike="noStrike">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Trey Bullock</a:t>
                      </a:r>
                    </a:p>
                  </a:txBody>
                  <a:tcPr marL="9459" marR="9459" marT="9459" marB="0" anchor="ctr"/>
                </a:tc>
                <a:extLst>
                  <a:ext uri="{0D108BD9-81ED-4DB2-BD59-A6C34878D82A}">
                    <a16:rowId xmlns:a16="http://schemas.microsoft.com/office/drawing/2014/main" val="3165841914"/>
                  </a:ext>
                </a:extLst>
              </a:tr>
              <a:tr h="189189">
                <a:tc>
                  <a:txBody>
                    <a:bodyPr/>
                    <a:lstStyle/>
                    <a:p>
                      <a:pPr algn="l" fontAlgn="ctr"/>
                      <a:r>
                        <a:rPr lang="en-US" sz="1400" u="none" strike="noStrike" dirty="0">
                          <a:solidFill>
                            <a:schemeClr val="tx1"/>
                          </a:solidFill>
                          <a:effectLst/>
                        </a:rPr>
                        <a:t>Urology</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Sam Smith</a:t>
                      </a:r>
                    </a:p>
                  </a:txBody>
                  <a:tcPr marL="9459" marR="9459" marT="9459" marB="0" anchor="ctr"/>
                </a:tc>
                <a:extLst>
                  <a:ext uri="{0D108BD9-81ED-4DB2-BD59-A6C34878D82A}">
                    <a16:rowId xmlns:a16="http://schemas.microsoft.com/office/drawing/2014/main" val="75779376"/>
                  </a:ext>
                </a:extLst>
              </a:tr>
            </a:tbl>
          </a:graphicData>
        </a:graphic>
      </p:graphicFrame>
      <p:sp>
        <p:nvSpPr>
          <p:cNvPr id="8" name="TextBox 7"/>
          <p:cNvSpPr txBox="1"/>
          <p:nvPr/>
        </p:nvSpPr>
        <p:spPr>
          <a:xfrm>
            <a:off x="448887" y="1446415"/>
            <a:ext cx="4738255" cy="4154984"/>
          </a:xfrm>
          <a:prstGeom prst="rect">
            <a:avLst/>
          </a:prstGeom>
          <a:noFill/>
        </p:spPr>
        <p:txBody>
          <a:bodyPr wrap="square" rtlCol="0">
            <a:spAutoFit/>
          </a:bodyPr>
          <a:lstStyle/>
          <a:p>
            <a:r>
              <a:rPr lang="en-US" sz="2400" b="1" dirty="0"/>
              <a:t>Contact your analyst for:</a:t>
            </a:r>
          </a:p>
          <a:p>
            <a:pPr marL="285750" indent="-285750">
              <a:buFontTx/>
              <a:buChar char="-"/>
            </a:pPr>
            <a:r>
              <a:rPr lang="en-US" sz="2400" dirty="0"/>
              <a:t>Additional access if necessary</a:t>
            </a:r>
          </a:p>
          <a:p>
            <a:pPr marL="285750" indent="-285750">
              <a:buFontTx/>
              <a:buChar char="-"/>
            </a:pPr>
            <a:r>
              <a:rPr lang="en-US" sz="2400" dirty="0"/>
              <a:t>Department specific questions</a:t>
            </a:r>
          </a:p>
          <a:p>
            <a:pPr marL="285750" indent="-285750">
              <a:buFontTx/>
              <a:buChar char="-"/>
            </a:pPr>
            <a:endParaRPr lang="en-US" sz="2400" dirty="0"/>
          </a:p>
          <a:p>
            <a:r>
              <a:rPr lang="en-US" sz="2400" b="1" dirty="0"/>
              <a:t>Weekly Meetings</a:t>
            </a:r>
          </a:p>
          <a:p>
            <a:pPr marL="285750" indent="-285750">
              <a:buFontTx/>
              <a:buChar char="-"/>
            </a:pPr>
            <a:r>
              <a:rPr lang="en-US" sz="2400" dirty="0"/>
              <a:t>An opportunity for departments to ask questions/get clarification </a:t>
            </a:r>
          </a:p>
          <a:p>
            <a:pPr marL="285750" indent="-285750">
              <a:buFontTx/>
              <a:buChar char="-"/>
            </a:pPr>
            <a:endParaRPr lang="en-US" sz="2400" dirty="0"/>
          </a:p>
        </p:txBody>
      </p:sp>
    </p:spTree>
    <p:extLst>
      <p:ext uri="{BB962C8B-B14F-4D97-AF65-F5344CB8AC3E}">
        <p14:creationId xmlns:p14="http://schemas.microsoft.com/office/powerpoint/2010/main" val="16843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556853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The Funds in Strata, and Where the Historic Data Comes From</a:t>
            </a:r>
          </a:p>
        </p:txBody>
      </p:sp>
      <p:graphicFrame>
        <p:nvGraphicFramePr>
          <p:cNvPr id="5" name="Table 4"/>
          <p:cNvGraphicFramePr>
            <a:graphicFrameLocks noGrp="1"/>
          </p:cNvGraphicFramePr>
          <p:nvPr>
            <p:extLst>
              <p:ext uri="{D42A27DB-BD31-4B8C-83A1-F6EECF244321}">
                <p14:modId xmlns:p14="http://schemas.microsoft.com/office/powerpoint/2010/main" val="3756344502"/>
              </p:ext>
            </p:extLst>
          </p:nvPr>
        </p:nvGraphicFramePr>
        <p:xfrm>
          <a:off x="510240" y="1379394"/>
          <a:ext cx="11071592" cy="4815840"/>
        </p:xfrm>
        <a:graphic>
          <a:graphicData uri="http://schemas.openxmlformats.org/drawingml/2006/table">
            <a:tbl>
              <a:tblPr firstRow="1" bandRow="1">
                <a:tableStyleId>{BC89EF96-8CEA-46FF-86C4-4CE0E7609802}</a:tableStyleId>
              </a:tblPr>
              <a:tblGrid>
                <a:gridCol w="571081">
                  <a:extLst>
                    <a:ext uri="{9D8B030D-6E8A-4147-A177-3AD203B41FA5}">
                      <a16:colId xmlns:a16="http://schemas.microsoft.com/office/drawing/2014/main" val="1338094127"/>
                    </a:ext>
                  </a:extLst>
                </a:gridCol>
                <a:gridCol w="3965575">
                  <a:extLst>
                    <a:ext uri="{9D8B030D-6E8A-4147-A177-3AD203B41FA5}">
                      <a16:colId xmlns:a16="http://schemas.microsoft.com/office/drawing/2014/main" val="1183353343"/>
                    </a:ext>
                  </a:extLst>
                </a:gridCol>
                <a:gridCol w="1806291">
                  <a:extLst>
                    <a:ext uri="{9D8B030D-6E8A-4147-A177-3AD203B41FA5}">
                      <a16:colId xmlns:a16="http://schemas.microsoft.com/office/drawing/2014/main" val="37482852"/>
                    </a:ext>
                  </a:extLst>
                </a:gridCol>
                <a:gridCol w="899595">
                  <a:extLst>
                    <a:ext uri="{9D8B030D-6E8A-4147-A177-3AD203B41FA5}">
                      <a16:colId xmlns:a16="http://schemas.microsoft.com/office/drawing/2014/main" val="1827555806"/>
                    </a:ext>
                  </a:extLst>
                </a:gridCol>
                <a:gridCol w="3829050">
                  <a:extLst>
                    <a:ext uri="{9D8B030D-6E8A-4147-A177-3AD203B41FA5}">
                      <a16:colId xmlns:a16="http://schemas.microsoft.com/office/drawing/2014/main" val="2635828150"/>
                    </a:ext>
                  </a:extLst>
                </a:gridCol>
              </a:tblGrid>
              <a:tr h="333375">
                <a:tc>
                  <a:txBody>
                    <a:bodyPr/>
                    <a:lstStyle/>
                    <a:p>
                      <a:pPr algn="ctr" fontAlgn="ctr"/>
                      <a:r>
                        <a:rPr lang="en-US" sz="1400" b="1" u="none" strike="noStrike" kern="1200" dirty="0">
                          <a:solidFill>
                            <a:schemeClr val="bg1"/>
                          </a:solidFill>
                          <a:effectLst/>
                          <a:latin typeface="+mn-lt"/>
                          <a:ea typeface="+mn-ea"/>
                          <a:cs typeface="+mn-cs"/>
                        </a:rPr>
                        <a:t>PS Fund</a:t>
                      </a:r>
                    </a:p>
                  </a:txBody>
                  <a:tcPr marL="0" marR="0" marT="0" marB="0" anchor="ctr">
                    <a:solidFill>
                      <a:schemeClr val="accent1"/>
                    </a:solidFill>
                  </a:tcPr>
                </a:tc>
                <a:tc>
                  <a:txBody>
                    <a:bodyPr/>
                    <a:lstStyle/>
                    <a:p>
                      <a:pPr algn="ctr" fontAlgn="ctr"/>
                      <a:r>
                        <a:rPr lang="en-US" sz="1400" u="none" strike="noStrike" dirty="0">
                          <a:solidFill>
                            <a:schemeClr val="bg1"/>
                          </a:solidFill>
                          <a:effectLst/>
                        </a:rPr>
                        <a:t>Strata "Entity"</a:t>
                      </a:r>
                      <a:endParaRPr lang="en-US" sz="1400" b="1" i="0" u="none" strike="noStrike" dirty="0">
                        <a:solidFill>
                          <a:schemeClr val="bg1"/>
                        </a:solidFill>
                        <a:effectLst/>
                        <a:latin typeface="+mj-lt"/>
                      </a:endParaRPr>
                    </a:p>
                  </a:txBody>
                  <a:tcPr marL="0" marR="0" marT="0" marB="0" anchor="ctr">
                    <a:solidFill>
                      <a:schemeClr val="accent1"/>
                    </a:solidFill>
                  </a:tcPr>
                </a:tc>
                <a:tc>
                  <a:txBody>
                    <a:bodyPr/>
                    <a:lstStyle/>
                    <a:p>
                      <a:pPr algn="ctr" fontAlgn="ctr"/>
                      <a:r>
                        <a:rPr lang="en-US" sz="1400" u="none" strike="noStrike" dirty="0">
                          <a:solidFill>
                            <a:schemeClr val="bg1"/>
                          </a:solidFill>
                          <a:effectLst/>
                        </a:rPr>
                        <a:t>Revenue</a:t>
                      </a:r>
                      <a:endParaRPr lang="en-US" sz="1400" b="1" i="0" u="none" strike="noStrike" dirty="0">
                        <a:solidFill>
                          <a:schemeClr val="bg1"/>
                        </a:solidFill>
                        <a:effectLst/>
                        <a:latin typeface="+mj-lt"/>
                      </a:endParaRPr>
                    </a:p>
                  </a:txBody>
                  <a:tcPr marL="0" marR="0" marT="0" marB="0" anchor="ctr">
                    <a:solidFill>
                      <a:schemeClr val="accent1"/>
                    </a:solidFill>
                  </a:tcPr>
                </a:tc>
                <a:tc>
                  <a:txBody>
                    <a:bodyPr/>
                    <a:lstStyle/>
                    <a:p>
                      <a:pPr algn="ctr" fontAlgn="ctr"/>
                      <a:r>
                        <a:rPr lang="en-US" sz="1400" u="none" strike="noStrike" dirty="0">
                          <a:solidFill>
                            <a:schemeClr val="bg1"/>
                          </a:solidFill>
                          <a:effectLst/>
                        </a:rPr>
                        <a:t>Expense</a:t>
                      </a:r>
                      <a:endParaRPr lang="en-US" sz="1400" b="1" i="0" u="none" strike="noStrike" dirty="0">
                        <a:solidFill>
                          <a:schemeClr val="bg1"/>
                        </a:solidFill>
                        <a:effectLst/>
                        <a:latin typeface="+mj-lt"/>
                      </a:endParaRPr>
                    </a:p>
                  </a:txBody>
                  <a:tcPr marL="0" marR="0" marT="0" marB="0" anchor="ctr">
                    <a:solidFill>
                      <a:schemeClr val="accent1"/>
                    </a:solidFill>
                  </a:tcPr>
                </a:tc>
                <a:tc>
                  <a:txBody>
                    <a:bodyPr/>
                    <a:lstStyle/>
                    <a:p>
                      <a:pPr algn="ctr" fontAlgn="ctr"/>
                      <a:r>
                        <a:rPr lang="en-US" sz="1400" u="none" strike="noStrike" dirty="0">
                          <a:solidFill>
                            <a:schemeClr val="bg1"/>
                          </a:solidFill>
                          <a:effectLst/>
                        </a:rPr>
                        <a:t>SOM Dashboard Data Fund Description</a:t>
                      </a:r>
                      <a:endParaRPr lang="en-US" sz="1400" b="1" i="0" u="none" strike="noStrike" dirty="0">
                        <a:solidFill>
                          <a:schemeClr val="bg1"/>
                        </a:solidFill>
                        <a:effectLst/>
                        <a:latin typeface="+mj-lt"/>
                      </a:endParaRPr>
                    </a:p>
                  </a:txBody>
                  <a:tcPr marL="0" marR="0" marT="0" marB="0" anchor="ctr">
                    <a:solidFill>
                      <a:schemeClr val="accent1"/>
                    </a:solidFill>
                  </a:tcPr>
                </a:tc>
                <a:extLst>
                  <a:ext uri="{0D108BD9-81ED-4DB2-BD59-A6C34878D82A}">
                    <a16:rowId xmlns:a16="http://schemas.microsoft.com/office/drawing/2014/main" val="3400717863"/>
                  </a:ext>
                </a:extLst>
              </a:tr>
              <a:tr h="365760">
                <a:tc>
                  <a:txBody>
                    <a:bodyPr/>
                    <a:lstStyle/>
                    <a:p>
                      <a:pPr algn="ctr" fontAlgn="ctr"/>
                      <a:r>
                        <a:rPr lang="en-US" sz="1400" u="none" strike="noStrike" dirty="0">
                          <a:effectLst/>
                        </a:rPr>
                        <a:t>285</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UNCFP</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a:effectLst/>
                        </a:rPr>
                        <a:t>FP</a:t>
                      </a:r>
                      <a:endParaRPr lang="en-US" sz="14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2689309791"/>
                  </a:ext>
                </a:extLst>
              </a:tr>
              <a:tr h="365760">
                <a:tc>
                  <a:txBody>
                    <a:bodyPr/>
                    <a:lstStyle/>
                    <a:p>
                      <a:pPr algn="ctr" fontAlgn="ctr"/>
                      <a:r>
                        <a:rPr lang="en-US" sz="1400" u="none" strike="noStrike" dirty="0">
                          <a:effectLst/>
                        </a:rPr>
                        <a:t>201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State AA</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 + Expense Budget</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State</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647783974"/>
                  </a:ext>
                </a:extLst>
              </a:tr>
              <a:tr h="365760">
                <a:tc>
                  <a:txBody>
                    <a:bodyPr/>
                    <a:lstStyle/>
                    <a:p>
                      <a:pPr algn="ctr" fontAlgn="ctr"/>
                      <a:r>
                        <a:rPr lang="en-US" sz="1400" u="none" strike="noStrike" dirty="0">
                          <a:effectLst/>
                        </a:rPr>
                        <a:t>211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State HA</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 + Expense Budget</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State</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413355205"/>
                  </a:ext>
                </a:extLst>
              </a:tr>
              <a:tr h="365760">
                <a:tc>
                  <a:txBody>
                    <a:bodyPr/>
                    <a:lstStyle/>
                    <a:p>
                      <a:pPr algn="ctr" fontAlgn="ctr"/>
                      <a:r>
                        <a:rPr lang="en-US" sz="1400" u="none" strike="noStrike" dirty="0">
                          <a:effectLst/>
                        </a:rPr>
                        <a:t>221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State AHEC</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 + Expense Budget</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State</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4160642124"/>
                  </a:ext>
                </a:extLst>
              </a:tr>
              <a:tr h="365760">
                <a:tc>
                  <a:txBody>
                    <a:bodyPr/>
                    <a:lstStyle/>
                    <a:p>
                      <a:pPr algn="ctr" fontAlgn="ctr"/>
                      <a:r>
                        <a:rPr lang="en-US" sz="1400" u="none" strike="noStrike" dirty="0">
                          <a:effectLst/>
                        </a:rPr>
                        <a:t>241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Residuals</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Gifts, Endowment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4074173514"/>
                  </a:ext>
                </a:extLst>
              </a:tr>
              <a:tr h="365760">
                <a:tc>
                  <a:txBody>
                    <a:bodyPr/>
                    <a:lstStyle/>
                    <a:p>
                      <a:pPr algn="ctr" fontAlgn="ctr"/>
                      <a:r>
                        <a:rPr lang="en-US" sz="1400" u="none" strike="noStrike" dirty="0">
                          <a:effectLst/>
                        </a:rPr>
                        <a:t>252</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Contracts and Grants</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8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Contracts and Grants</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720900227"/>
                  </a:ext>
                </a:extLst>
              </a:tr>
              <a:tr h="365760">
                <a:tc>
                  <a:txBody>
                    <a:bodyPr/>
                    <a:lstStyle/>
                    <a:p>
                      <a:pPr algn="ctr" fontAlgn="ctr"/>
                      <a:r>
                        <a:rPr lang="en-US" sz="1400" u="none" strike="noStrike" dirty="0">
                          <a:effectLst/>
                        </a:rPr>
                        <a:t>271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Overhead</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 + Expense Budget</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Overhead</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183151348"/>
                  </a:ext>
                </a:extLst>
              </a:tr>
              <a:tr h="365760">
                <a:tc>
                  <a:txBody>
                    <a:bodyPr/>
                    <a:lstStyle/>
                    <a:p>
                      <a:pPr algn="ctr" fontAlgn="ctr"/>
                      <a:r>
                        <a:rPr lang="en-US" sz="1400" u="none" strike="noStrike" dirty="0">
                          <a:effectLst/>
                        </a:rPr>
                        <a:t>281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Endowment </a:t>
                      </a:r>
                      <a:r>
                        <a:rPr lang="en-US" sz="1400" u="none" strike="noStrike" dirty="0" err="1">
                          <a:effectLst/>
                        </a:rPr>
                        <a:t>Inc</a:t>
                      </a:r>
                      <a:r>
                        <a:rPr lang="en-US" sz="1400" u="none" strike="noStrike" dirty="0">
                          <a:effectLst/>
                        </a:rPr>
                        <a:t> </a:t>
                      </a:r>
                      <a:r>
                        <a:rPr lang="en-US" sz="1400" u="none" strike="noStrike" dirty="0" err="1">
                          <a:effectLst/>
                        </a:rPr>
                        <a:t>Unrestr</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Gifts, Endowment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2790537662"/>
                  </a:ext>
                </a:extLst>
              </a:tr>
              <a:tr h="365760">
                <a:tc>
                  <a:txBody>
                    <a:bodyPr/>
                    <a:lstStyle/>
                    <a:p>
                      <a:pPr algn="ctr" fontAlgn="ctr"/>
                      <a:r>
                        <a:rPr lang="en-US" sz="1400" u="none" strike="noStrike" dirty="0">
                          <a:effectLst/>
                        </a:rPr>
                        <a:t>282</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Endowment </a:t>
                      </a:r>
                      <a:r>
                        <a:rPr lang="en-US" sz="1400" u="none" strike="noStrike" dirty="0" err="1">
                          <a:effectLst/>
                        </a:rPr>
                        <a:t>Inc</a:t>
                      </a:r>
                      <a:r>
                        <a:rPr lang="en-US" sz="1400" u="none" strike="noStrike" dirty="0">
                          <a:effectLst/>
                        </a:rPr>
                        <a:t> </a:t>
                      </a:r>
                      <a:r>
                        <a:rPr lang="en-US" sz="1400" u="none" strike="noStrike" dirty="0" err="1">
                          <a:effectLst/>
                        </a:rPr>
                        <a:t>Restr</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Gifts, Endowment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53532550"/>
                  </a:ext>
                </a:extLst>
              </a:tr>
              <a:tr h="365760">
                <a:tc>
                  <a:txBody>
                    <a:bodyPr/>
                    <a:lstStyle/>
                    <a:p>
                      <a:pPr algn="ctr" fontAlgn="ctr"/>
                      <a:r>
                        <a:rPr lang="en-US" sz="1400" u="none" strike="noStrike" dirty="0">
                          <a:effectLst/>
                        </a:rPr>
                        <a:t>291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Gifts-Endowment Inc and Other </a:t>
                      </a:r>
                      <a:r>
                        <a:rPr lang="en-US" sz="1400" u="none" strike="noStrike" dirty="0" err="1">
                          <a:effectLst/>
                        </a:rPr>
                        <a:t>Unrestr</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Gifts, Endowment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701570196"/>
                  </a:ext>
                </a:extLst>
              </a:tr>
              <a:tr h="365760">
                <a:tc>
                  <a:txBody>
                    <a:bodyPr/>
                    <a:lstStyle/>
                    <a:p>
                      <a:pPr algn="ctr" fontAlgn="ctr"/>
                      <a:r>
                        <a:rPr lang="en-US" sz="1400" u="none" strike="noStrike" dirty="0">
                          <a:effectLst/>
                        </a:rPr>
                        <a:t>292</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Gifts-Endowment </a:t>
                      </a:r>
                      <a:r>
                        <a:rPr lang="en-US" sz="1400" u="none" strike="noStrike" dirty="0" err="1">
                          <a:effectLst/>
                        </a:rPr>
                        <a:t>Inc</a:t>
                      </a:r>
                      <a:r>
                        <a:rPr lang="en-US" sz="1400" u="none" strike="noStrike" dirty="0">
                          <a:effectLst/>
                        </a:rPr>
                        <a:t> and Other </a:t>
                      </a:r>
                      <a:r>
                        <a:rPr lang="en-US" sz="1400" u="none" strike="noStrike" dirty="0" err="1">
                          <a:effectLst/>
                        </a:rPr>
                        <a:t>Restr</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Contract Trust or Gifts, Endow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074886185"/>
                  </a:ext>
                </a:extLst>
              </a:tr>
              <a:tr h="365760">
                <a:tc>
                  <a:txBody>
                    <a:bodyPr/>
                    <a:lstStyle/>
                    <a:p>
                      <a:pPr algn="ctr" fontAlgn="ctr"/>
                      <a:r>
                        <a:rPr lang="en-US" sz="1400" u="none" strike="noStrike" dirty="0">
                          <a:effectLst/>
                        </a:rPr>
                        <a:t>295</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Auxiliary-Recharge-Core Facilities</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GL</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Auxiliary/Recharge-Core Facilities</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446536399"/>
                  </a:ext>
                </a:extLst>
              </a:tr>
            </a:tbl>
          </a:graphicData>
        </a:graphic>
      </p:graphicFrame>
    </p:spTree>
    <p:extLst>
      <p:ext uri="{BB962C8B-B14F-4D97-AF65-F5344CB8AC3E}">
        <p14:creationId xmlns:p14="http://schemas.microsoft.com/office/powerpoint/2010/main" val="389391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572106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vert="horz"/>
          <a:lstStyle/>
          <a:p>
            <a:r>
              <a:rPr lang="en-US" dirty="0"/>
              <a:t>Logging In, Reviewing the Home Page, and Accessing Your Department Budgets</a:t>
            </a:r>
          </a:p>
        </p:txBody>
      </p:sp>
    </p:spTree>
    <p:extLst>
      <p:ext uri="{BB962C8B-B14F-4D97-AF65-F5344CB8AC3E}">
        <p14:creationId xmlns:p14="http://schemas.microsoft.com/office/powerpoint/2010/main" val="38936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D7BBC97-B81D-4CDA-9535-F41F9E1D1DC8}"/>
              </a:ext>
            </a:extLst>
          </p:cNvPr>
          <p:cNvGraphicFramePr>
            <a:graphicFrameLocks noChangeAspect="1"/>
          </p:cNvGraphicFramePr>
          <p:nvPr>
            <p:custDataLst>
              <p:tags r:id="rId1"/>
            </p:custDataLst>
            <p:extLst>
              <p:ext uri="{D42A27DB-BD31-4B8C-83A1-F6EECF244321}">
                <p14:modId xmlns:p14="http://schemas.microsoft.com/office/powerpoint/2010/main" val="4144265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1" imgH="333" progId="TCLayout.ActiveDocument.1">
                  <p:embed/>
                </p:oleObj>
              </mc:Choice>
              <mc:Fallback>
                <p:oleObj name="think-cell Slide" r:id="rId5" imgW="331" imgH="33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7ACB770-C46E-46A8-8025-E2FF3C10F51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Century Gothic" panose="020B0502020202020204" pitchFamily="34" charset="0"/>
              <a:ea typeface="+mj-ea"/>
              <a:cs typeface="+mj-cs"/>
              <a:sym typeface="Century Gothic" panose="020B0502020202020204" pitchFamily="34" charset="0"/>
            </a:endParaRPr>
          </a:p>
        </p:txBody>
      </p:sp>
      <p:pic>
        <p:nvPicPr>
          <p:cNvPr id="9" name="Picture 8">
            <a:extLst>
              <a:ext uri="{FF2B5EF4-FFF2-40B4-BE49-F238E27FC236}">
                <a16:creationId xmlns:a16="http://schemas.microsoft.com/office/drawing/2014/main" id="{1D590293-E162-444A-A23A-2DD33EF7C04B}"/>
              </a:ext>
            </a:extLst>
          </p:cNvPr>
          <p:cNvPicPr>
            <a:picLocks noChangeAspect="1"/>
          </p:cNvPicPr>
          <p:nvPr/>
        </p:nvPicPr>
        <p:blipFill>
          <a:blip r:embed="rId7"/>
          <a:stretch>
            <a:fillRect/>
          </a:stretch>
        </p:blipFill>
        <p:spPr>
          <a:xfrm>
            <a:off x="7772402" y="4185512"/>
            <a:ext cx="4114800" cy="2035513"/>
          </a:xfrm>
          <a:prstGeom prst="rect">
            <a:avLst/>
          </a:prstGeom>
          <a:ln>
            <a:solidFill>
              <a:schemeClr val="accent1"/>
            </a:solidFill>
          </a:ln>
        </p:spPr>
      </p:pic>
      <p:sp>
        <p:nvSpPr>
          <p:cNvPr id="3" name="Title 2"/>
          <p:cNvSpPr>
            <a:spLocks noGrp="1"/>
          </p:cNvSpPr>
          <p:nvPr>
            <p:ph type="title"/>
          </p:nvPr>
        </p:nvSpPr>
        <p:spPr/>
        <p:txBody>
          <a:bodyPr/>
          <a:lstStyle/>
          <a:p>
            <a:r>
              <a:rPr lang="en-US" dirty="0"/>
              <a:t>Logging In</a:t>
            </a:r>
          </a:p>
        </p:txBody>
      </p:sp>
      <p:sp>
        <p:nvSpPr>
          <p:cNvPr id="4" name="Content Placeholder 3"/>
          <p:cNvSpPr>
            <a:spLocks noGrp="1"/>
          </p:cNvSpPr>
          <p:nvPr>
            <p:ph sz="half" idx="1"/>
          </p:nvPr>
        </p:nvSpPr>
        <p:spPr>
          <a:xfrm>
            <a:off x="304798" y="1280160"/>
            <a:ext cx="5791201" cy="5029200"/>
          </a:xfrm>
        </p:spPr>
        <p:txBody>
          <a:bodyPr>
            <a:normAutofit/>
          </a:bodyPr>
          <a:lstStyle/>
          <a:p>
            <a:pPr marL="457200" indent="-457200">
              <a:buFont typeface="+mj-lt"/>
              <a:buAutoNum type="arabicPeriod"/>
            </a:pPr>
            <a:r>
              <a:rPr lang="en-US" sz="1800" dirty="0"/>
              <a:t>Open </a:t>
            </a:r>
            <a:r>
              <a:rPr lang="en-US" sz="1800" b="1" dirty="0"/>
              <a:t>Internet Explorer</a:t>
            </a:r>
            <a:r>
              <a:rPr lang="en-US" sz="1800" dirty="0"/>
              <a:t>.</a:t>
            </a:r>
          </a:p>
          <a:p>
            <a:pPr marL="457200" indent="-457200">
              <a:buFont typeface="+mj-lt"/>
              <a:buAutoNum type="arabicPeriod"/>
            </a:pPr>
            <a:r>
              <a:rPr lang="en-US" sz="1800" dirty="0"/>
              <a:t>Type “</a:t>
            </a:r>
            <a:r>
              <a:rPr lang="en-US" sz="1800" b="1" dirty="0"/>
              <a:t>secure.stratanetwork.com</a:t>
            </a:r>
            <a:r>
              <a:rPr lang="en-US" sz="1800" dirty="0"/>
              <a:t>” into the address bar.</a:t>
            </a:r>
          </a:p>
          <a:p>
            <a:pPr marL="457200" indent="-457200">
              <a:buFont typeface="+mj-lt"/>
              <a:buAutoNum type="arabicPeriod"/>
            </a:pPr>
            <a:r>
              <a:rPr lang="en-US" sz="1800" dirty="0"/>
              <a:t>Under the credentials tile, click the small link that says “</a:t>
            </a:r>
            <a:r>
              <a:rPr lang="en-US" sz="1800" b="1" dirty="0"/>
              <a:t>click here</a:t>
            </a:r>
            <a:r>
              <a:rPr lang="en-US" sz="1800" dirty="0"/>
              <a:t>”. You will be redirected to a login screen that requires only your email address.</a:t>
            </a:r>
          </a:p>
          <a:p>
            <a:pPr marL="457200" indent="-457200">
              <a:buFont typeface="+mj-lt"/>
              <a:buAutoNum type="arabicPeriod"/>
            </a:pPr>
            <a:endParaRPr lang="en-US" sz="1800" dirty="0"/>
          </a:p>
          <a:p>
            <a:pPr marL="0" indent="0">
              <a:buNone/>
            </a:pPr>
            <a:endParaRPr lang="en-US" sz="1800" dirty="0"/>
          </a:p>
          <a:p>
            <a:pPr marL="457200" indent="-457200">
              <a:buFont typeface="+mj-lt"/>
              <a:buAutoNum type="arabicPeriod"/>
            </a:pPr>
            <a:r>
              <a:rPr lang="en-US" sz="1800" dirty="0"/>
              <a:t>Enter your </a:t>
            </a:r>
            <a:r>
              <a:rPr lang="en-US" sz="1800" b="1" dirty="0"/>
              <a:t>primary email address</a:t>
            </a:r>
            <a:r>
              <a:rPr lang="en-US" sz="1800" dirty="0"/>
              <a:t>.</a:t>
            </a:r>
          </a:p>
          <a:p>
            <a:pPr marL="457200" indent="-457200">
              <a:buFont typeface="+mj-lt"/>
              <a:buAutoNum type="arabicPeriod"/>
            </a:pPr>
            <a:r>
              <a:rPr lang="en-US" sz="1800" dirty="0"/>
              <a:t>Press </a:t>
            </a:r>
            <a:r>
              <a:rPr lang="en-US" sz="1800" b="1" dirty="0"/>
              <a:t>Tab</a:t>
            </a:r>
            <a:r>
              <a:rPr lang="en-US" sz="1800" dirty="0"/>
              <a:t>. </a:t>
            </a:r>
          </a:p>
          <a:p>
            <a:pPr marL="914400" lvl="1" indent="-457200">
              <a:buFont typeface="+mj-lt"/>
              <a:buAutoNum type="arabicPeriod"/>
            </a:pPr>
            <a:r>
              <a:rPr lang="en-US" sz="1400" dirty="0"/>
              <a:t>If you are redirected to a login screen for your organization, fill in your credentials as instructed.</a:t>
            </a:r>
          </a:p>
        </p:txBody>
      </p:sp>
      <p:sp>
        <p:nvSpPr>
          <p:cNvPr id="6" name="TextBox 5"/>
          <p:cNvSpPr txBox="1"/>
          <p:nvPr/>
        </p:nvSpPr>
        <p:spPr>
          <a:xfrm>
            <a:off x="931373" y="3504755"/>
            <a:ext cx="3793026" cy="37457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1600" dirty="0"/>
              <a:t>Bookmark this page to your browser.</a:t>
            </a:r>
          </a:p>
        </p:txBody>
      </p:sp>
      <p:pic>
        <p:nvPicPr>
          <p:cNvPr id="7" name="Picture 6">
            <a:extLst>
              <a:ext uri="{FF2B5EF4-FFF2-40B4-BE49-F238E27FC236}">
                <a16:creationId xmlns:a16="http://schemas.microsoft.com/office/drawing/2014/main" id="{FC0C6E1A-4FC9-4F5B-BA7D-8FF6D2EC0DD2}"/>
              </a:ext>
            </a:extLst>
          </p:cNvPr>
          <p:cNvPicPr>
            <a:picLocks noChangeAspect="1"/>
          </p:cNvPicPr>
          <p:nvPr/>
        </p:nvPicPr>
        <p:blipFill>
          <a:blip r:embed="rId8"/>
          <a:stretch>
            <a:fillRect/>
          </a:stretch>
        </p:blipFill>
        <p:spPr>
          <a:xfrm>
            <a:off x="6095999" y="1197816"/>
            <a:ext cx="2743200" cy="2830935"/>
          </a:xfrm>
          <a:prstGeom prst="rect">
            <a:avLst/>
          </a:prstGeom>
          <a:ln>
            <a:solidFill>
              <a:schemeClr val="accent1"/>
            </a:solidFill>
          </a:ln>
        </p:spPr>
      </p:pic>
      <p:sp>
        <p:nvSpPr>
          <p:cNvPr id="2" name="Rectangle 1">
            <a:extLst>
              <a:ext uri="{FF2B5EF4-FFF2-40B4-BE49-F238E27FC236}">
                <a16:creationId xmlns:a16="http://schemas.microsoft.com/office/drawing/2014/main" id="{A19CE510-CCCE-4923-B41D-795A6D26DDCF}"/>
              </a:ext>
            </a:extLst>
          </p:cNvPr>
          <p:cNvSpPr/>
          <p:nvPr/>
        </p:nvSpPr>
        <p:spPr>
          <a:xfrm>
            <a:off x="7872153" y="3716766"/>
            <a:ext cx="416560" cy="16256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69C4E4A5-EC33-4EC6-B0FC-B057209E01C2}"/>
              </a:ext>
            </a:extLst>
          </p:cNvPr>
          <p:cNvCxnSpPr>
            <a:stCxn id="7" idx="3"/>
            <a:endCxn id="9" idx="0"/>
          </p:cNvCxnSpPr>
          <p:nvPr/>
        </p:nvCxnSpPr>
        <p:spPr>
          <a:xfrm>
            <a:off x="8839199" y="2613284"/>
            <a:ext cx="990603" cy="1572228"/>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92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Resources</a:t>
            </a:r>
            <a:endParaRPr lang="en-US" dirty="0"/>
          </a:p>
        </p:txBody>
      </p:sp>
      <p:pic>
        <p:nvPicPr>
          <p:cNvPr id="13" name="Content Placeholder 12"/>
          <p:cNvPicPr>
            <a:picLocks noGrp="1" noChangeAspect="1"/>
          </p:cNvPicPr>
          <p:nvPr>
            <p:ph sz="half" idx="1"/>
          </p:nvPr>
        </p:nvPicPr>
        <p:blipFill rotWithShape="1">
          <a:blip r:embed="rId3"/>
          <a:srcRect l="9917" r="10864" b="20780"/>
          <a:stretch/>
        </p:blipFill>
        <p:spPr>
          <a:xfrm>
            <a:off x="2600498" y="1377696"/>
            <a:ext cx="6560128" cy="4935533"/>
          </a:xfrm>
          <a:ln>
            <a:solidFill>
              <a:schemeClr val="bg2"/>
            </a:solidFill>
          </a:ln>
        </p:spPr>
      </p:pic>
      <p:pic>
        <p:nvPicPr>
          <p:cNvPr id="1026" name="Picture 2" descr="C:\Users\sstark\AppData\Local\Temp\SNAGHTML2362739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3567" y="1377696"/>
            <a:ext cx="1397059" cy="1665724"/>
          </a:xfrm>
          <a:prstGeom prst="rect">
            <a:avLst/>
          </a:prstGeom>
          <a:noFill/>
          <a:ln>
            <a:solidFill>
              <a:schemeClr val="bg2"/>
            </a:solid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465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UV2zjLkDRxGzErFu_M.z0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Y6is9sb5QFSrQhGN7_Jw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94roi3PKGoKIO5PrXZs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o.F2dfJTRmTq1RRHKes_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VP3ymCpSd6N1DMhXNOme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Ciuc8hoTYyyjJfiJj7IQ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Ciuc8hoTYyyjJfiJj7IQ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3Rnr_yWRhaHI.qcC4cp_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auS81LtRiihYf51MkPB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sKpJLe5bFKBgM4ksY7VI5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F1w7iBZQRmw_8_orxeVk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QEYBT8jQDSLI5dwEKu1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O2XXRX7uR4CO49sV6bbs2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ckkTPPRQr23vpVWDOsPG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ckkTPPRQr23vpVWDOsPG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Gy4Y89fSSv2zfp4KxQkse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g.HXzgdbRbOTYqDkhqTYL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FhmNoTW9mQslFdmd9pZ7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o.F2dfJTRmTq1RRHKes_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M3MdZ78HR1adCGWdxuedMw"/>
</p:tagLst>
</file>

<file path=ppt/theme/theme1.xml><?xml version="1.0" encoding="utf-8"?>
<a:theme xmlns:a="http://schemas.openxmlformats.org/drawingml/2006/main" name="Strata 2018 Light">
  <a:themeElements>
    <a:clrScheme name="Strata Colorway">
      <a:dk1>
        <a:sysClr val="windowText" lastClr="000000"/>
      </a:dk1>
      <a:lt1>
        <a:sysClr val="window" lastClr="FFFFFF"/>
      </a:lt1>
      <a:dk2>
        <a:srgbClr val="44546A"/>
      </a:dk2>
      <a:lt2>
        <a:srgbClr val="E7E6E6"/>
      </a:lt2>
      <a:accent1>
        <a:srgbClr val="02528A"/>
      </a:accent1>
      <a:accent2>
        <a:srgbClr val="F15825"/>
      </a:accent2>
      <a:accent3>
        <a:srgbClr val="7E888E"/>
      </a:accent3>
      <a:accent4>
        <a:srgbClr val="9E67AB"/>
      </a:accent4>
      <a:accent5>
        <a:srgbClr val="0A9DD2"/>
      </a:accent5>
      <a:accent6>
        <a:srgbClr val="7AC36A"/>
      </a:accent6>
      <a:hlink>
        <a:srgbClr val="ED7D31"/>
      </a:hlink>
      <a:folHlink>
        <a:srgbClr val="4472C4"/>
      </a:folHlink>
    </a:clrScheme>
    <a:fontScheme name="Strata Fonts">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Widescreen)" id="{6A0DFDF3-6A24-49E0-95CE-87A6275B1B12}" vid="{E9991D02-0299-4A39-AF75-5683118BC8F6}"/>
    </a:ext>
  </a:extLst>
</a:theme>
</file>

<file path=ppt/theme/theme2.xml><?xml version="1.0" encoding="utf-8"?>
<a:theme xmlns:a="http://schemas.openxmlformats.org/drawingml/2006/main" name="Strata 2018 Title">
  <a:themeElements>
    <a:clrScheme name="Strata Colorway">
      <a:dk1>
        <a:sysClr val="windowText" lastClr="000000"/>
      </a:dk1>
      <a:lt1>
        <a:sysClr val="window" lastClr="FFFFFF"/>
      </a:lt1>
      <a:dk2>
        <a:srgbClr val="44546A"/>
      </a:dk2>
      <a:lt2>
        <a:srgbClr val="E7E6E6"/>
      </a:lt2>
      <a:accent1>
        <a:srgbClr val="02528A"/>
      </a:accent1>
      <a:accent2>
        <a:srgbClr val="F15825"/>
      </a:accent2>
      <a:accent3>
        <a:srgbClr val="7E888E"/>
      </a:accent3>
      <a:accent4>
        <a:srgbClr val="9E67AB"/>
      </a:accent4>
      <a:accent5>
        <a:srgbClr val="0A9DD2"/>
      </a:accent5>
      <a:accent6>
        <a:srgbClr val="7AC36A"/>
      </a:accent6>
      <a:hlink>
        <a:srgbClr val="ED7D31"/>
      </a:hlink>
      <a:folHlink>
        <a:srgbClr val="4472C4"/>
      </a:folHlink>
    </a:clrScheme>
    <a:fontScheme name="Strata Fonts">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Widescreen)" id="{6A0DFDF3-6A24-49E0-95CE-87A6275B1B12}" vid="{280112EA-40B7-4F22-901C-A2AC1DF2D90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 (Widescreen)</Template>
  <TotalTime>16130</TotalTime>
  <Words>3222</Words>
  <Application>Microsoft Office PowerPoint</Application>
  <PresentationFormat>Widescreen</PresentationFormat>
  <Paragraphs>483</Paragraphs>
  <Slides>44</Slides>
  <Notes>43</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0" baseType="lpstr">
      <vt:lpstr>Arial</vt:lpstr>
      <vt:lpstr>Calibri</vt:lpstr>
      <vt:lpstr>Century Gothic</vt:lpstr>
      <vt:lpstr>Strata 2018 Light</vt:lpstr>
      <vt:lpstr>Strata 2018 Title</vt:lpstr>
      <vt:lpstr>think-cell Slide</vt:lpstr>
      <vt:lpstr>End User Training</vt:lpstr>
      <vt:lpstr>Agenda</vt:lpstr>
      <vt:lpstr>SOM Clinical Department Timeline</vt:lpstr>
      <vt:lpstr>Creating Budgets in StrataJazz® Operating Budgeting</vt:lpstr>
      <vt:lpstr>Your Contact </vt:lpstr>
      <vt:lpstr>The Funds in Strata, and Where the Historic Data Comes From</vt:lpstr>
      <vt:lpstr>Logging In, Reviewing the Home Page, and Accessing Your Department Budgets</vt:lpstr>
      <vt:lpstr>Logging In</vt:lpstr>
      <vt:lpstr>Additional Resources</vt:lpstr>
      <vt:lpstr>Accessing &amp; Navigating on the OB Home Page</vt:lpstr>
      <vt:lpstr>Navigating within Operating Budgeting for a Given Entity </vt:lpstr>
      <vt:lpstr>Budget Year Structure</vt:lpstr>
      <vt:lpstr>Tab Overview – UNCFP &amp; SOM entities (your department ID)</vt:lpstr>
      <vt:lpstr>Tab Overview – UNCFP Revenue (4106XX, EPIC clinical revenue)</vt:lpstr>
      <vt:lpstr>UNCFP Revenue Department ID Logic</vt:lpstr>
      <vt:lpstr>Global Methods / Spread Methodologies   </vt:lpstr>
      <vt:lpstr>What Has Changed/Reminders</vt:lpstr>
      <vt:lpstr>Revenue Provider Volumes &amp; Revenue</vt:lpstr>
      <vt:lpstr>Provider Volumes &amp; Revenue</vt:lpstr>
      <vt:lpstr>Provider Volumes &amp; Revenue, cont. </vt:lpstr>
      <vt:lpstr>Gross Charges &amp; Deductions</vt:lpstr>
      <vt:lpstr>Other Revenue UNCFP &amp; SOM Entities </vt:lpstr>
      <vt:lpstr>Other Revenue: UNCFP</vt:lpstr>
      <vt:lpstr>Other Revenue: SOM</vt:lpstr>
      <vt:lpstr>Other Revenue: UNCFP, cont.</vt:lpstr>
      <vt:lpstr>Other Revenue: UNCFP, cont.</vt:lpstr>
      <vt:lpstr>Fixed Staffing, Wages, Benefits, and Non-Staffing</vt:lpstr>
      <vt:lpstr>Fixed Staffing</vt:lpstr>
      <vt:lpstr>Fixed Staffing, cont.</vt:lpstr>
      <vt:lpstr>Fixed Staffing, cont.</vt:lpstr>
      <vt:lpstr>Wages &gt; Salaries By Pay Type</vt:lpstr>
      <vt:lpstr>Wages &gt; Salaries By Pay Type, cont.</vt:lpstr>
      <vt:lpstr>Wages &gt; Salaries By Pay Type, cont.</vt:lpstr>
      <vt:lpstr>Salaries Summary</vt:lpstr>
      <vt:lpstr>Benefits </vt:lpstr>
      <vt:lpstr>Benefits, cont. </vt:lpstr>
      <vt:lpstr>Non-Staffing Expense</vt:lpstr>
      <vt:lpstr>Reviewing the UNCFP and SOM Income Statement Reports &amp; Other Reports</vt:lpstr>
      <vt:lpstr>UNCFP &amp; SOM Income Statement Overview </vt:lpstr>
      <vt:lpstr>UNCFP &amp; SOM Income Statement Overview </vt:lpstr>
      <vt:lpstr>UNCFP &amp; SOM Income Statement Overview, cont. </vt:lpstr>
      <vt:lpstr>Other Strata Reports</vt:lpstr>
      <vt:lpstr>Other Reports (Outside of Strata)</vt:lpstr>
      <vt:lpstr>FY22 Budget Website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User Training</dc:title>
  <dc:creator>Dennis Bingham</dc:creator>
  <cp:lastModifiedBy>Gardner, Lauren S</cp:lastModifiedBy>
  <cp:revision>240</cp:revision>
  <cp:lastPrinted>2019-12-18T13:35:18Z</cp:lastPrinted>
  <dcterms:created xsi:type="dcterms:W3CDTF">2018-06-25T17:16:31Z</dcterms:created>
  <dcterms:modified xsi:type="dcterms:W3CDTF">2021-01-13T21:45:10Z</dcterms:modified>
</cp:coreProperties>
</file>