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574" r:id="rId5"/>
    <p:sldId id="2147483585" r:id="rId6"/>
    <p:sldId id="268" r:id="rId7"/>
    <p:sldId id="2147483642" r:id="rId8"/>
    <p:sldId id="2147483636" r:id="rId9"/>
    <p:sldId id="2147483641" r:id="rId10"/>
    <p:sldId id="2147483639" r:id="rId11"/>
    <p:sldId id="2147483640" r:id="rId12"/>
    <p:sldId id="2147483632" r:id="rId13"/>
    <p:sldId id="2147483624" r:id="rId14"/>
    <p:sldId id="2147483625" r:id="rId15"/>
    <p:sldId id="2147483623" r:id="rId16"/>
    <p:sldId id="2147483626" r:id="rId17"/>
    <p:sldId id="2147483633" r:id="rId18"/>
    <p:sldId id="2147483627" r:id="rId19"/>
    <p:sldId id="2147483628" r:id="rId20"/>
    <p:sldId id="2147483630" r:id="rId21"/>
    <p:sldId id="2147483637" r:id="rId22"/>
    <p:sldId id="2147483643" r:id="rId23"/>
    <p:sldId id="567" r:id="rId24"/>
    <p:sldId id="2147483638" r:id="rId25"/>
    <p:sldId id="295" r:id="rId26"/>
    <p:sldId id="296" r:id="rId27"/>
    <p:sldId id="298" r:id="rId28"/>
  </p:sldIdLst>
  <p:sldSz cx="12192000" cy="6858000"/>
  <p:notesSz cx="70104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EF46FFE9-F5A7-484B-82CA-86EEBFAE4199}">
          <p14:sldIdLst>
            <p14:sldId id="574"/>
            <p14:sldId id="2147483585"/>
            <p14:sldId id="268"/>
            <p14:sldId id="2147483642"/>
            <p14:sldId id="2147483636"/>
            <p14:sldId id="2147483641"/>
            <p14:sldId id="2147483639"/>
            <p14:sldId id="2147483640"/>
            <p14:sldId id="2147483632"/>
            <p14:sldId id="2147483624"/>
            <p14:sldId id="2147483625"/>
            <p14:sldId id="2147483623"/>
            <p14:sldId id="2147483626"/>
            <p14:sldId id="2147483633"/>
            <p14:sldId id="2147483627"/>
            <p14:sldId id="2147483628"/>
            <p14:sldId id="2147483630"/>
            <p14:sldId id="2147483637"/>
            <p14:sldId id="2147483643"/>
            <p14:sldId id="567"/>
            <p14:sldId id="2147483638"/>
            <p14:sldId id="295"/>
            <p14:sldId id="296"/>
            <p14:sldId id="298"/>
          </p14:sldIdLst>
        </p14:section>
        <p14:section name="Appendix" id="{6F3628EB-A83F-48C0-AD36-BF74D0F10AB2}">
          <p14:sldIdLst/>
        </p14:section>
      </p14:sectionLst>
    </p:ext>
    <p:ext uri="{EFAFB233-063F-42B5-8137-9DF3F51BA10A}">
      <p15:sldGuideLst xmlns:p15="http://schemas.microsoft.com/office/powerpoint/2012/main">
        <p15:guide id="1" pos="2016" userDrawn="1">
          <p15:clr>
            <a:srgbClr val="A4A3A4"/>
          </p15:clr>
        </p15:guide>
        <p15:guide id="2" orient="horz" pos="8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2ECFF"/>
    <a:srgbClr val="0000FF"/>
    <a:srgbClr val="EBEFF5"/>
    <a:srgbClr val="E0E0E0"/>
    <a:srgbClr val="F2F4F1"/>
    <a:srgbClr val="F1F3F1"/>
    <a:srgbClr val="E0E1E0"/>
    <a:srgbClr val="F2F2F2"/>
    <a:srgbClr val="E0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5646" autoAdjust="0"/>
  </p:normalViewPr>
  <p:slideViewPr>
    <p:cSldViewPr snapToGrid="0">
      <p:cViewPr varScale="1">
        <p:scale>
          <a:sx n="105" d="100"/>
          <a:sy n="105" d="100"/>
        </p:scale>
        <p:origin x="684" y="114"/>
      </p:cViewPr>
      <p:guideLst>
        <p:guide pos="2016"/>
        <p:guide orient="horz" pos="888"/>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52" d="100"/>
          <a:sy n="152" d="100"/>
        </p:scale>
        <p:origin x="5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970939" y="0"/>
            <a:ext cx="3037840" cy="466435"/>
          </a:xfrm>
          <a:prstGeom prst="rect">
            <a:avLst/>
          </a:prstGeom>
        </p:spPr>
        <p:txBody>
          <a:bodyPr vert="horz" lIns="93176" tIns="46588" rIns="93176" bIns="46588" rtlCol="0"/>
          <a:lstStyle>
            <a:lvl1pPr algn="r">
              <a:defRPr sz="1200"/>
            </a:lvl1pPr>
          </a:lstStyle>
          <a:p>
            <a:fld id="{6AB91EB8-1FC0-49BA-B8A0-9D4051C7D0E5}" type="datetimeFigureOut">
              <a:rPr lang="en-US" smtClean="0"/>
              <a:t>12/20/2023</a:t>
            </a:fld>
            <a:endParaRPr lang="en-US" dirty="0"/>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1F6AC5C8-AA3E-49B6-9C0B-3EDF0860F219}" type="slidenum">
              <a:rPr lang="en-US" smtClean="0"/>
              <a:t>‹#›</a:t>
            </a:fld>
            <a:endParaRPr lang="en-US" dirty="0"/>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A2FD89D3-6540-412A-8DF7-24F6B362E6BB}" type="datetimeFigureOut">
              <a:rPr lang="en-US" smtClean="0"/>
              <a:t>12/20/2023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53BCCA8E-E054-4945-93F6-8F3E2A7D5A26}" type="slidenum">
              <a:rPr lang="en-US" smtClean="0"/>
              <a:t>‹#›</a:t>
            </a:fld>
            <a:endParaRPr lang="en-US" dirty="0"/>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301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NULL"/><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7.emf"/><Relationship Id="rId4"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9" name="Picture 8" descr="A close up of a sign&#10;&#10;Description automatically generated">
            <a:extLst>
              <a:ext uri="{FF2B5EF4-FFF2-40B4-BE49-F238E27FC236}">
                <a16:creationId xmlns:a16="http://schemas.microsoft.com/office/drawing/2014/main" id="{13CE3276-13B5-3E46-B586-9CB90C61E5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Click to 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3747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Click to 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09532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87000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97059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dirty="0"/>
              <a:t>XX.XX.XXXX</a:t>
            </a:r>
          </a:p>
        </p:txBody>
      </p: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dirty="0"/>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dirty="0"/>
              <a:t>XX.XX.XXXX</a:t>
            </a:r>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4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Click to edit Master text styles</a:t>
            </a:r>
          </a:p>
        </p:txBody>
      </p:sp>
      <p:sp>
        <p:nvSpPr>
          <p:cNvPr id="2" name="Date Placeholder 1">
            <a:extLst>
              <a:ext uri="{FF2B5EF4-FFF2-40B4-BE49-F238E27FC236}">
                <a16:creationId xmlns:a16="http://schemas.microsoft.com/office/drawing/2014/main" id="{C5C830B4-E9C0-1844-9666-E44BDF9B6EF7}"/>
              </a:ext>
            </a:extLst>
          </p:cNvPr>
          <p:cNvSpPr>
            <a:spLocks noGrp="1"/>
          </p:cNvSpPr>
          <p:nvPr>
            <p:ph type="dt" sz="half" idx="18"/>
          </p:nvPr>
        </p:nvSpPr>
        <p:spPr/>
        <p:txBody>
          <a:bodyPr/>
          <a:lstStyle/>
          <a:p>
            <a:r>
              <a:rPr lang="en-US" dirty="0"/>
              <a:t>XX.XX.XXXX</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3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dirty="0"/>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9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8" name="Picture 7" descr="A close up of a sign&#10;&#10;Description automatically generated">
            <a:extLst>
              <a:ext uri="{FF2B5EF4-FFF2-40B4-BE49-F238E27FC236}">
                <a16:creationId xmlns:a16="http://schemas.microsoft.com/office/drawing/2014/main" id="{A1515E88-BEC8-4F41-84C2-74F5242E3A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0" name="Picture Placeholder 16">
            <a:extLst>
              <a:ext uri="{FF2B5EF4-FFF2-40B4-BE49-F238E27FC236}">
                <a16:creationId xmlns:a16="http://schemas.microsoft.com/office/drawing/2014/main" id="{B833D77C-FB5C-934E-A308-14E92400D0A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0171947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dirty="0"/>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16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dirty="0"/>
              <a:t>Click icon to add picture</a:t>
            </a:r>
          </a:p>
        </p:txBody>
      </p:sp>
    </p:spTree>
    <p:extLst>
      <p:ext uri="{BB962C8B-B14F-4D97-AF65-F5344CB8AC3E}">
        <p14:creationId xmlns:p14="http://schemas.microsoft.com/office/powerpoint/2010/main" val="384829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dirty="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79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14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13412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dirty="0"/>
              <a:t>XX.XX.XXXX</a:t>
            </a:r>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dirty="0"/>
              <a:t>XX.XX.XXXX</a:t>
            </a:r>
          </a:p>
        </p:txBody>
      </p:sp>
    </p:spTree>
    <p:extLst>
      <p:ext uri="{BB962C8B-B14F-4D97-AF65-F5344CB8AC3E}">
        <p14:creationId xmlns:p14="http://schemas.microsoft.com/office/powerpoint/2010/main" val="19375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8" name="Picture 7" descr="A close up of a sign&#10;&#10;Description automatically generated">
            <a:extLst>
              <a:ext uri="{FF2B5EF4-FFF2-40B4-BE49-F238E27FC236}">
                <a16:creationId xmlns:a16="http://schemas.microsoft.com/office/drawing/2014/main" id="{6A95F5B4-3F8A-1F44-A10C-9766E32867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736791"/>
            <a:ext cx="1070810" cy="566637"/>
          </a:xfrm>
          <a:prstGeom prst="rect">
            <a:avLst/>
          </a:prstGeom>
        </p:spPr>
      </p:pic>
      <p:sp>
        <p:nvSpPr>
          <p:cNvPr id="9" name="Picture Placeholder 16">
            <a:extLst>
              <a:ext uri="{FF2B5EF4-FFF2-40B4-BE49-F238E27FC236}">
                <a16:creationId xmlns:a16="http://schemas.microsoft.com/office/drawing/2014/main" id="{370E9501-642E-B247-9CE6-ED47E59FE28D}"/>
              </a:ext>
            </a:extLst>
          </p:cNvPr>
          <p:cNvSpPr>
            <a:spLocks noGrp="1"/>
          </p:cNvSpPr>
          <p:nvPr>
            <p:ph type="pic" sz="quarter" idx="18" hasCustomPrompt="1"/>
          </p:nvPr>
        </p:nvSpPr>
        <p:spPr>
          <a:xfrm>
            <a:off x="455295" y="1584326"/>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869378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6" name="Picture 5">
            <a:extLst>
              <a:ext uri="{FF2B5EF4-FFF2-40B4-BE49-F238E27FC236}">
                <a16:creationId xmlns:a16="http://schemas.microsoft.com/office/drawing/2014/main" id="{9F68C28C-F47A-FF4E-BCF8-08E371A6F8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73679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49952" y="1584326"/>
            <a:ext cx="144728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2917036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67B672F3-4C98-9741-A5C7-1695AB1C8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219A04-E58A-B541-B284-8463CD450E0F}"/>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4193813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Rectangle 1" hidden="1"/>
          <p:cNvSpPr/>
          <p:nvPr userDrawn="1">
            <p:custDataLst>
              <p:tags r:id="rId2"/>
            </p:custDataLst>
          </p:nvPr>
        </p:nvSpPr>
        <p:spPr bwMode="auto">
          <a:xfrm>
            <a:off x="0" y="0"/>
            <a:ext cx="201587" cy="158750"/>
          </a:xfrm>
          <a:prstGeom prst="rect">
            <a:avLst/>
          </a:prstGeom>
          <a:noFill/>
          <a:ln w="9525"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161105" rtl="0" eaLnBrk="1" fontAlgn="base" latinLnBrk="0" hangingPunct="1">
              <a:lnSpc>
                <a:spcPct val="100000"/>
              </a:lnSpc>
              <a:spcBef>
                <a:spcPct val="0"/>
              </a:spcBef>
              <a:spcAft>
                <a:spcPct val="0"/>
              </a:spcAft>
              <a:buClrTx/>
              <a:buSzTx/>
              <a:buFontTx/>
              <a:buNone/>
              <a:tabLst/>
            </a:pPr>
            <a:endParaRPr kumimoji="0" lang="en-US" sz="3048" b="1"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4" name="Title 1"/>
          <p:cNvSpPr>
            <a:spLocks noGrp="1"/>
          </p:cNvSpPr>
          <p:nvPr>
            <p:ph type="title"/>
          </p:nvPr>
        </p:nvSpPr>
        <p:spPr>
          <a:xfrm>
            <a:off x="593890" y="115893"/>
            <a:ext cx="10695779" cy="576807"/>
          </a:xfrm>
        </p:spPr>
        <p:txBody>
          <a:bodyPr/>
          <a:lstStyle>
            <a:lvl1pPr algn="l">
              <a:defRPr/>
            </a:lvl1pPr>
          </a:lstStyle>
          <a:p>
            <a:r>
              <a:rPr lang="en-US" dirty="0"/>
              <a:t>Click to edit Master title style</a:t>
            </a:r>
          </a:p>
        </p:txBody>
      </p:sp>
      <p:sp>
        <p:nvSpPr>
          <p:cNvPr id="5" name="Text Placeholder 4"/>
          <p:cNvSpPr>
            <a:spLocks noGrp="1"/>
          </p:cNvSpPr>
          <p:nvPr>
            <p:ph type="body" sz="quarter" idx="10" hasCustomPrompt="1"/>
          </p:nvPr>
        </p:nvSpPr>
        <p:spPr>
          <a:xfrm>
            <a:off x="587389" y="692700"/>
            <a:ext cx="10690212" cy="313779"/>
          </a:xfrm>
        </p:spPr>
        <p:txBody>
          <a:bodyPr>
            <a:normAutofit/>
          </a:bodyPr>
          <a:lstStyle>
            <a:lvl1pPr marL="0" indent="0" algn="l">
              <a:lnSpc>
                <a:spcPct val="86000"/>
              </a:lnSpc>
              <a:spcBef>
                <a:spcPts val="0"/>
              </a:spcBef>
              <a:buNone/>
              <a:defRPr sz="1715" baseline="0"/>
            </a:lvl1pPr>
          </a:lstStyle>
          <a:p>
            <a:pPr lvl="0"/>
            <a:r>
              <a:rPr lang="en-US" dirty="0"/>
              <a:t>Click here to edit subtitle</a:t>
            </a:r>
          </a:p>
        </p:txBody>
      </p:sp>
      <p:sp>
        <p:nvSpPr>
          <p:cNvPr id="6" name="Line 146"/>
          <p:cNvSpPr>
            <a:spLocks noChangeShapeType="1"/>
          </p:cNvSpPr>
          <p:nvPr userDrawn="1"/>
        </p:nvSpPr>
        <p:spPr bwMode="auto">
          <a:xfrm>
            <a:off x="458051" y="1006475"/>
            <a:ext cx="11302578" cy="0"/>
          </a:xfrm>
          <a:prstGeom prst="line">
            <a:avLst/>
          </a:prstGeom>
          <a:noFill/>
          <a:ln w="19050">
            <a:solidFill>
              <a:srgbClr val="003366"/>
            </a:solidFill>
            <a:round/>
            <a:headEnd/>
            <a:tailEnd/>
          </a:ln>
          <a:effectLst/>
        </p:spPr>
        <p:txBody>
          <a:bodyPr/>
          <a:lstStyle/>
          <a:p>
            <a:pPr eaLnBrk="1">
              <a:defRPr/>
            </a:pPr>
            <a:endParaRPr lang="en-US" sz="1333" dirty="0">
              <a:solidFill>
                <a:srgbClr val="000000"/>
              </a:solidFill>
            </a:endParaRPr>
          </a:p>
        </p:txBody>
      </p:sp>
    </p:spTree>
    <p:extLst>
      <p:ext uri="{BB962C8B-B14F-4D97-AF65-F5344CB8AC3E}">
        <p14:creationId xmlns:p14="http://schemas.microsoft.com/office/powerpoint/2010/main" val="1155306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017" y="1589"/>
          <a:ext cx="2015"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017" y="1589"/>
                        <a:ext cx="2015" cy="1587"/>
                      </a:xfrm>
                      <a:prstGeom prst="rect">
                        <a:avLst/>
                      </a:prstGeom>
                    </p:spPr>
                  </p:pic>
                </p:oleObj>
              </mc:Fallback>
            </mc:AlternateContent>
          </a:graphicData>
        </a:graphic>
      </p:graphicFrame>
      <p:sp>
        <p:nvSpPr>
          <p:cNvPr id="4" name="Rectangle 3" hidden="1"/>
          <p:cNvSpPr/>
          <p:nvPr userDrawn="1">
            <p:custDataLst>
              <p:tags r:id="rId2"/>
            </p:custDataLst>
          </p:nvPr>
        </p:nvSpPr>
        <p:spPr bwMode="auto">
          <a:xfrm>
            <a:off x="0" y="0"/>
            <a:ext cx="201587" cy="158750"/>
          </a:xfrm>
          <a:prstGeom prst="rect">
            <a:avLst/>
          </a:prstGeom>
          <a:noFill/>
          <a:ln w="9525"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161105" rtl="0" eaLnBrk="1" fontAlgn="base" latinLnBrk="0" hangingPunct="1">
              <a:lnSpc>
                <a:spcPct val="100000"/>
              </a:lnSpc>
              <a:spcBef>
                <a:spcPct val="0"/>
              </a:spcBef>
              <a:spcAft>
                <a:spcPct val="0"/>
              </a:spcAft>
              <a:buClrTx/>
              <a:buSzTx/>
              <a:buFontTx/>
              <a:buNone/>
              <a:tabLst/>
            </a:pPr>
            <a:endParaRPr kumimoji="0" lang="en-US" sz="3048" b="1"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20384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8" name="Object 7" hidden="1"/>
                      <p:cNvPicPr/>
                      <p:nvPr/>
                    </p:nvPicPr>
                    <p:blipFill>
                      <a:blip r:embed="rId4"/>
                      <a:stretch>
                        <a:fillRect/>
                      </a:stretch>
                    </p:blipFill>
                    <p:spPr>
                      <a:xfrm>
                        <a:off x="2118" y="1590"/>
                        <a:ext cx="2116" cy="1587"/>
                      </a:xfrm>
                      <a:prstGeom prst="rect">
                        <a:avLst/>
                      </a:prstGeom>
                    </p:spPr>
                  </p:pic>
                </p:oleObj>
              </mc:Fallback>
            </mc:AlternateContent>
          </a:graphicData>
        </a:graphic>
      </p:graphicFrame>
      <p:sp>
        <p:nvSpPr>
          <p:cNvPr id="2" name="Holder 2"/>
          <p:cNvSpPr>
            <a:spLocks noGrp="1"/>
          </p:cNvSpPr>
          <p:nvPr>
            <p:ph type="title"/>
          </p:nvPr>
        </p:nvSpPr>
        <p:spPr>
          <a:xfrm>
            <a:off x="598375" y="884636"/>
            <a:ext cx="8156479" cy="338554"/>
          </a:xfrm>
          <a:prstGeom prst="rect">
            <a:avLst/>
          </a:prstGeom>
        </p:spPr>
        <p:txBody>
          <a:bodyPr lIns="0" tIns="0" rIns="0" bIns="0"/>
          <a:lstStyle>
            <a:lvl1pPr>
              <a:defRPr sz="2794" b="0" i="0">
                <a:solidFill>
                  <a:schemeClr val="bg1"/>
                </a:solidFill>
                <a:latin typeface="Avenir LT Std 45 Book"/>
                <a:cs typeface="Avenir LT Std 45 Book"/>
              </a:defRPr>
            </a:lvl1pPr>
          </a:lstStyle>
          <a:p>
            <a:endParaRPr/>
          </a:p>
        </p:txBody>
      </p:sp>
      <p:sp>
        <p:nvSpPr>
          <p:cNvPr id="3" name="Holder 3"/>
          <p:cNvSpPr>
            <a:spLocks noGrp="1"/>
          </p:cNvSpPr>
          <p:nvPr>
            <p:ph sz="half" idx="2"/>
          </p:nvPr>
        </p:nvSpPr>
        <p:spPr>
          <a:xfrm>
            <a:off x="654253" y="1643127"/>
            <a:ext cx="5030740" cy="214995"/>
          </a:xfrm>
          <a:prstGeom prst="rect">
            <a:avLst/>
          </a:prstGeom>
        </p:spPr>
        <p:txBody>
          <a:bodyPr wrap="square" lIns="0" tIns="0" rIns="0" bIns="0">
            <a:spAutoFit/>
          </a:bodyPr>
          <a:lstStyle>
            <a:lvl1pPr>
              <a:defRPr sz="1397" b="1" i="0">
                <a:solidFill>
                  <a:srgbClr val="56A0D3"/>
                </a:solidFill>
                <a:latin typeface="Avenir Black"/>
                <a:cs typeface="Avenir Black"/>
              </a:defRPr>
            </a:lvl1pPr>
          </a:lstStyle>
          <a:p>
            <a:endParaRPr/>
          </a:p>
        </p:txBody>
      </p:sp>
      <p:sp>
        <p:nvSpPr>
          <p:cNvPr id="4" name="Holder 4"/>
          <p:cNvSpPr>
            <a:spLocks noGrp="1"/>
          </p:cNvSpPr>
          <p:nvPr>
            <p:ph sz="half" idx="3"/>
          </p:nvPr>
        </p:nvSpPr>
        <p:spPr>
          <a:xfrm>
            <a:off x="6430840" y="1833619"/>
            <a:ext cx="4852169" cy="195438"/>
          </a:xfrm>
          <a:prstGeom prst="rect">
            <a:avLst/>
          </a:prstGeom>
        </p:spPr>
        <p:txBody>
          <a:bodyPr wrap="square" lIns="0" tIns="0" rIns="0" bIns="0">
            <a:spAutoFit/>
          </a:bodyPr>
          <a:lstStyle>
            <a:lvl1pPr>
              <a:defRPr sz="1270" b="0" i="0">
                <a:solidFill>
                  <a:srgbClr val="58595B"/>
                </a:solidFill>
                <a:latin typeface="Avenir LT Std 35 Light"/>
                <a:cs typeface="Avenir LT Std 35 Light"/>
              </a:defRPr>
            </a:lvl1pPr>
          </a:lstStyle>
          <a:p>
            <a:endParaRPr/>
          </a:p>
        </p:txBody>
      </p:sp>
      <p:sp>
        <p:nvSpPr>
          <p:cNvPr id="5" name="Holder 5"/>
          <p:cNvSpPr>
            <a:spLocks noGrp="1"/>
          </p:cNvSpPr>
          <p:nvPr>
            <p:ph type="ftr" sz="quarter" idx="5"/>
          </p:nvPr>
        </p:nvSpPr>
        <p:spPr>
          <a:xfrm>
            <a:off x="4145280" y="6377948"/>
            <a:ext cx="3901440" cy="276999"/>
          </a:xfrm>
          <a:prstGeom prst="rect">
            <a:avLst/>
          </a:prstGeo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609600" y="6377948"/>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12/20/2023</a:t>
            </a:fld>
            <a:endParaRPr lang="en-US" dirty="0">
              <a:solidFill>
                <a:prstClr val="black">
                  <a:tint val="75000"/>
                </a:prstClr>
              </a:solidFill>
            </a:endParaRPr>
          </a:p>
        </p:txBody>
      </p:sp>
      <p:sp>
        <p:nvSpPr>
          <p:cNvPr id="7" name="Holder 7"/>
          <p:cNvSpPr>
            <a:spLocks noGrp="1"/>
          </p:cNvSpPr>
          <p:nvPr>
            <p:ph type="sldNum" sz="quarter" idx="7"/>
          </p:nvPr>
        </p:nvSpPr>
        <p:spPr>
          <a:xfrm>
            <a:off x="8778240" y="6377948"/>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0107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CB79A36A-9F65-D448-A17F-0AA7551AA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4E5D8EB3-9199-B343-9D35-1520EFCFC74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8782644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BA43257B-5B80-1147-B57D-DE933A790B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C6BA6DFA-F13F-7743-8870-871C9E26E3D5}"/>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8541706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53147DD1-950A-C745-BED5-78B353FFA1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FD4A1A41-135F-D346-955D-AA179792D673}"/>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9579470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C9464B15-94F0-8A4C-B350-74686D7542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12E0B9CD-6DDE-AB44-B006-621591AF807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677277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accent1"/>
                </a:solidFill>
              </a:defRPr>
            </a:lvl1pPr>
          </a:lstStyle>
          <a:p>
            <a:r>
              <a:rPr lang="en-US"/>
              <a:t>Click to edit Master title style</a:t>
            </a:r>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dirty="0"/>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68989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dirty="0"/>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2651059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F76FF9-FCBA-5346-A391-3A963487664F}"/>
              </a:ext>
            </a:extLst>
          </p:cNvPr>
          <p:cNvGraphicFramePr>
            <a:graphicFrameLocks noChangeAspect="1"/>
          </p:cNvGraphicFramePr>
          <p:nvPr userDrawn="1">
            <p:custDataLst>
              <p:tags r:id="rId34"/>
            </p:custDataLst>
            <p:extLst>
              <p:ext uri="{D42A27DB-BD31-4B8C-83A1-F6EECF244321}">
                <p14:modId xmlns:p14="http://schemas.microsoft.com/office/powerpoint/2010/main" val="12614014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6" imgW="7772400" imgH="10058400" progId="TCLayout.ActiveDocument.1">
                  <p:embed/>
                </p:oleObj>
              </mc:Choice>
              <mc:Fallback>
                <p:oleObj name="think-cell Slide" r:id="rId36" imgW="7772400" imgH="10058400" progId="TCLayout.ActiveDocument.1">
                  <p:embed/>
                  <p:pic>
                    <p:nvPicPr>
                      <p:cNvPr id="0" name=""/>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FA486EA-FD20-444F-992B-D18882F475EB}"/>
              </a:ext>
            </a:extLst>
          </p:cNvPr>
          <p:cNvSpPr/>
          <p:nvPr userDrawn="1">
            <p:custDataLst>
              <p:tags r:id="rId35"/>
            </p:custDataLst>
          </p:nvPr>
        </p:nvSpPr>
        <p:spPr bwMode="auto">
          <a:xfrm>
            <a:off x="0" y="0"/>
            <a:ext cx="158750" cy="158750"/>
          </a:xfrm>
          <a:prstGeom prst="rect">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solidFill>
                <a:schemeClr val="bg1"/>
              </a:solidFill>
              <a:latin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66725" y="342900"/>
            <a:ext cx="11258550" cy="723900"/>
          </a:xfrm>
          <a:prstGeom prst="rect">
            <a:avLst/>
          </a:prstGeom>
        </p:spPr>
        <p:txBody>
          <a:bodyPr vert="horz" lIns="0" tIns="868680" rIns="1938528"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961304"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dirty="0"/>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63" r:id="rId2"/>
    <p:sldLayoutId id="2147483736" r:id="rId3"/>
    <p:sldLayoutId id="2147483785" r:id="rId4"/>
    <p:sldLayoutId id="2147483786" r:id="rId5"/>
    <p:sldLayoutId id="2147483787" r:id="rId6"/>
    <p:sldLayoutId id="2147483788" r:id="rId7"/>
    <p:sldLayoutId id="2147483741" r:id="rId8"/>
    <p:sldLayoutId id="2147483773" r:id="rId9"/>
    <p:sldLayoutId id="2147483758" r:id="rId10"/>
    <p:sldLayoutId id="2147483774" r:id="rId11"/>
    <p:sldLayoutId id="2147483775" r:id="rId12"/>
    <p:sldLayoutId id="2147483776" r:id="rId13"/>
    <p:sldLayoutId id="2147483745" r:id="rId14"/>
    <p:sldLayoutId id="2147483746" r:id="rId15"/>
    <p:sldLayoutId id="2147483747" r:id="rId16"/>
    <p:sldLayoutId id="2147483748" r:id="rId17"/>
    <p:sldLayoutId id="2147483778" r:id="rId18"/>
    <p:sldLayoutId id="2147483779" r:id="rId19"/>
    <p:sldLayoutId id="2147483780" r:id="rId20"/>
    <p:sldLayoutId id="2147483781" r:id="rId21"/>
    <p:sldLayoutId id="2147483782" r:id="rId22"/>
    <p:sldLayoutId id="2147483783" r:id="rId23"/>
    <p:sldLayoutId id="2147483784" r:id="rId24"/>
    <p:sldLayoutId id="2147483760" r:id="rId25"/>
    <p:sldLayoutId id="2147483756" r:id="rId26"/>
    <p:sldLayoutId id="2147483708" r:id="rId27"/>
    <p:sldLayoutId id="2147483765" r:id="rId28"/>
    <p:sldLayoutId id="2147483777" r:id="rId29"/>
    <p:sldLayoutId id="2147483789" r:id="rId30"/>
    <p:sldLayoutId id="2147483791" r:id="rId31"/>
    <p:sldLayoutId id="2147483792" r:id="rId32"/>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3" pos="294" userDrawn="1">
          <p15:clr>
            <a:srgbClr val="F26B43"/>
          </p15:clr>
        </p15:guide>
        <p15:guide id="8" pos="2541" userDrawn="1">
          <p15:clr>
            <a:srgbClr val="F26B43"/>
          </p15:clr>
        </p15:guide>
        <p15:guide id="9" pos="3757" userDrawn="1">
          <p15:clr>
            <a:srgbClr val="F26B43"/>
          </p15:clr>
        </p15:guide>
        <p15:guide id="10" pos="3840" userDrawn="1">
          <p15:clr>
            <a:srgbClr val="F26B43"/>
          </p15:clr>
        </p15:guide>
        <p15:guide id="12" pos="3930" userDrawn="1">
          <p15:clr>
            <a:srgbClr val="F26B43"/>
          </p15:clr>
        </p15:guide>
        <p15:guide id="13" pos="7386" userDrawn="1">
          <p15:clr>
            <a:srgbClr val="F26B43"/>
          </p15:clr>
        </p15:guide>
        <p15:guide id="15" pos="4966" userDrawn="1">
          <p15:clr>
            <a:srgbClr val="F26B43"/>
          </p15:clr>
        </p15:guide>
        <p15:guide id="16" pos="5139" userDrawn="1">
          <p15:clr>
            <a:srgbClr val="F26B43"/>
          </p15:clr>
        </p15:guide>
        <p15:guide id="23" orient="horz" pos="4148" userDrawn="1">
          <p15:clr>
            <a:srgbClr val="F26B43"/>
          </p15:clr>
        </p15:guide>
        <p15:guide id="24" orient="horz" pos="3944" userDrawn="1">
          <p15:clr>
            <a:srgbClr val="F26B43"/>
          </p15:clr>
        </p15:guide>
        <p15:guide id="25" orient="horz" pos="216" userDrawn="1">
          <p15:clr>
            <a:srgbClr val="F26B43"/>
          </p15:clr>
        </p15:guide>
        <p15:guide id="26" orient="horz" pos="998" userDrawn="1">
          <p15:clr>
            <a:srgbClr val="F26B43"/>
          </p15:clr>
        </p15:guide>
        <p15:guide id="27" orient="horz" pos="672" userDrawn="1">
          <p15:clr>
            <a:srgbClr val="F26B43"/>
          </p15:clr>
        </p15:guide>
        <p15:guide id="31" orient="horz" pos="835" userDrawn="1">
          <p15:clr>
            <a:srgbClr val="F26B43"/>
          </p15:clr>
        </p15:guide>
        <p15:guide id="32" orient="horz" pos="40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oleObject" Target="../embeddings/oleObject5.bin"/><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a:xfrm>
            <a:off x="466725" y="2187575"/>
            <a:ext cx="11258550" cy="1241425"/>
          </a:xfrm>
        </p:spPr>
        <p:txBody>
          <a:bodyPr/>
          <a:lstStyle/>
          <a:p>
            <a:r>
              <a:rPr lang="en-US" dirty="0"/>
              <a:t>FY25 Budget </a:t>
            </a:r>
            <a:br>
              <a:rPr lang="en-US" dirty="0"/>
            </a:br>
            <a:r>
              <a:rPr lang="en-US" dirty="0"/>
              <a:t>Medical Center Guidelines</a:t>
            </a:r>
            <a:br>
              <a:rPr lang="en-US" dirty="0"/>
            </a:br>
            <a:br>
              <a:rPr lang="en-US" dirty="0"/>
            </a:br>
            <a:br>
              <a:rPr lang="en-US" dirty="0"/>
            </a:br>
            <a:endParaRPr lang="en-US" b="0" dirty="0">
              <a:solidFill>
                <a:srgbClr val="FF0000"/>
              </a:solidFill>
            </a:endParaRPr>
          </a:p>
        </p:txBody>
      </p:sp>
    </p:spTree>
    <p:extLst>
      <p:ext uri="{BB962C8B-B14F-4D97-AF65-F5344CB8AC3E}">
        <p14:creationId xmlns:p14="http://schemas.microsoft.com/office/powerpoint/2010/main" val="415114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3288-8EE9-FC65-A9A5-02E86982B065}"/>
              </a:ext>
            </a:extLst>
          </p:cNvPr>
          <p:cNvSpPr>
            <a:spLocks noGrp="1"/>
          </p:cNvSpPr>
          <p:nvPr>
            <p:ph sz="quarter" idx="12"/>
          </p:nvPr>
        </p:nvSpPr>
        <p:spPr>
          <a:xfrm>
            <a:off x="466725" y="2386580"/>
            <a:ext cx="5497513" cy="4128519"/>
          </a:xfrm>
          <a:solidFill>
            <a:srgbClr val="C2ECFF"/>
          </a:solidFill>
          <a:ln w="28575">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24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Faculty Practice</a:t>
            </a:r>
            <a:r>
              <a:rPr kumimoji="0" lang="en-US" sz="24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372110" indent="-285750">
              <a:buFont typeface="Arial" panose="020B0604020202020204" pitchFamily="34" charset="0"/>
              <a:buChar char="•"/>
            </a:pPr>
            <a:r>
              <a:rPr lang="en-US" sz="1800" dirty="0">
                <a:solidFill>
                  <a:schemeClr val="accent1"/>
                </a:solidFill>
                <a:latin typeface="Arial"/>
                <a:cs typeface="Arial"/>
              </a:rPr>
              <a:t>Revenue modeling</a:t>
            </a:r>
          </a:p>
          <a:p>
            <a:pPr marL="372110" indent="-285750">
              <a:buFont typeface="Arial" panose="020B0604020202020204" pitchFamily="34" charset="0"/>
              <a:buChar char="•"/>
            </a:pPr>
            <a:r>
              <a:rPr lang="en-US" sz="1800" dirty="0">
                <a:solidFill>
                  <a:schemeClr val="accent1"/>
                </a:solidFill>
                <a:latin typeface="Arial"/>
                <a:cs typeface="Arial"/>
              </a:rPr>
              <a:t>GME contracts</a:t>
            </a:r>
          </a:p>
          <a:p>
            <a:pPr marL="372110" indent="-285750">
              <a:buFont typeface="Arial" panose="020B0604020202020204" pitchFamily="34" charset="0"/>
              <a:buChar char="•"/>
            </a:pPr>
            <a:r>
              <a:rPr lang="en-US" sz="1800" dirty="0">
                <a:solidFill>
                  <a:schemeClr val="accent1"/>
                </a:solidFill>
                <a:latin typeface="Arial"/>
                <a:cs typeface="Arial"/>
              </a:rPr>
              <a:t>UPL</a:t>
            </a:r>
          </a:p>
          <a:p>
            <a:pPr marL="372110" indent="-285750">
              <a:buFont typeface="Arial" panose="020B0604020202020204" pitchFamily="34" charset="0"/>
              <a:buChar char="•"/>
            </a:pPr>
            <a:r>
              <a:rPr lang="en-US" sz="1800" dirty="0">
                <a:solidFill>
                  <a:schemeClr val="accent1"/>
                </a:solidFill>
                <a:latin typeface="Arial"/>
                <a:cs typeface="Arial"/>
              </a:rPr>
              <a:t>CIC Revenue</a:t>
            </a:r>
            <a:endParaRPr lang="en-US" sz="1800" dirty="0">
              <a:solidFill>
                <a:schemeClr val="accent1"/>
              </a:solidFill>
              <a:highlight>
                <a:srgbClr val="C2ECFF"/>
              </a:highlight>
              <a:latin typeface="Arial"/>
              <a:cs typeface="Arial"/>
            </a:endParaRPr>
          </a:p>
          <a:p>
            <a:pPr marL="372110" indent="-285750">
              <a:buFont typeface="Arial" panose="020B0604020202020204" pitchFamily="34" charset="0"/>
              <a:buChar char="•"/>
            </a:pPr>
            <a:r>
              <a:rPr lang="en-US" sz="1800" dirty="0">
                <a:solidFill>
                  <a:schemeClr val="accent1"/>
                </a:solidFill>
                <a:latin typeface="Arial"/>
                <a:cs typeface="Arial"/>
              </a:rPr>
              <a:t>LITF, Taxes, any vacancy, spreads </a:t>
            </a:r>
            <a:endParaRPr lang="en-US" sz="1800" dirty="0">
              <a:solidFill>
                <a:schemeClr val="accent1"/>
              </a:solidFill>
              <a:latin typeface="Arial"/>
              <a:cs typeface="Arial" panose="020B0604020202020204" pitchFamily="34" charset="0"/>
            </a:endParaRPr>
          </a:p>
          <a:p>
            <a:pPr marL="372110" indent="-285750">
              <a:buFont typeface="Arial" panose="020B0604020202020204" pitchFamily="34" charset="0"/>
              <a:buChar char="•"/>
            </a:pPr>
            <a:r>
              <a:rPr lang="en-US" sz="1800" dirty="0">
                <a:solidFill>
                  <a:schemeClr val="accent1"/>
                </a:solidFill>
                <a:latin typeface="Arial Nova" panose="020B0504020202020204" pitchFamily="34" charset="0"/>
              </a:rPr>
              <a:t>Shared Services Allocation</a:t>
            </a:r>
            <a:endParaRPr lang="en-US" sz="1400" dirty="0">
              <a:solidFill>
                <a:schemeClr val="accent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E2F6BC9-80FC-B463-421E-45380BEE8368}"/>
              </a:ext>
            </a:extLst>
          </p:cNvPr>
          <p:cNvSpPr>
            <a:spLocks noGrp="1"/>
          </p:cNvSpPr>
          <p:nvPr>
            <p:ph type="sldNum" sz="quarter" idx="16"/>
          </p:nvPr>
        </p:nvSpPr>
        <p:spPr/>
        <p:txBody>
          <a:bodyPr/>
          <a:lstStyle/>
          <a:p>
            <a:fld id="{63DCA5C9-2E11-4C67-86EB-AE1DE127DC64}" type="slidenum">
              <a:rPr lang="en-US" smtClean="0"/>
              <a:pPr/>
              <a:t>10</a:t>
            </a:fld>
            <a:endParaRPr lang="en-US" dirty="0"/>
          </a:p>
        </p:txBody>
      </p:sp>
      <p:sp>
        <p:nvSpPr>
          <p:cNvPr id="7" name="Title 6">
            <a:extLst>
              <a:ext uri="{FF2B5EF4-FFF2-40B4-BE49-F238E27FC236}">
                <a16:creationId xmlns:a16="http://schemas.microsoft.com/office/drawing/2014/main" id="{A60E38BF-D89F-8BF2-0110-34817AE954FD}"/>
              </a:ext>
            </a:extLst>
          </p:cNvPr>
          <p:cNvSpPr>
            <a:spLocks noGrp="1"/>
          </p:cNvSpPr>
          <p:nvPr>
            <p:ph type="title"/>
          </p:nvPr>
        </p:nvSpPr>
        <p:spPr>
          <a:xfrm>
            <a:off x="466724" y="342900"/>
            <a:ext cx="12115420" cy="723900"/>
          </a:xfrm>
        </p:spPr>
        <p:txBody>
          <a:bodyPr/>
          <a:lstStyle/>
          <a:p>
            <a:r>
              <a:rPr lang="en-US" dirty="0"/>
              <a:t>Major Assumptions for FY25 Budget – Centrally Managed Expenses </a:t>
            </a:r>
          </a:p>
        </p:txBody>
      </p:sp>
      <p:sp>
        <p:nvSpPr>
          <p:cNvPr id="10" name="Content Placeholder 9">
            <a:extLst>
              <a:ext uri="{FF2B5EF4-FFF2-40B4-BE49-F238E27FC236}">
                <a16:creationId xmlns:a16="http://schemas.microsoft.com/office/drawing/2014/main" id="{F3FE9305-5E3E-AAC1-AF71-93B10148DAEA}"/>
              </a:ext>
            </a:extLst>
          </p:cNvPr>
          <p:cNvSpPr>
            <a:spLocks noGrp="1"/>
          </p:cNvSpPr>
          <p:nvPr>
            <p:ph sz="quarter" idx="13"/>
          </p:nvPr>
        </p:nvSpPr>
        <p:spPr>
          <a:xfrm>
            <a:off x="6227762" y="2386583"/>
            <a:ext cx="5497513" cy="4128515"/>
          </a:xfrm>
          <a:solidFill>
            <a:srgbClr val="C2ECFF"/>
          </a:solidFill>
          <a:ln>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none" strike="noStrike" kern="1200" cap="none" spc="0" normalizeH="0" baseline="0" noProof="0" dirty="0">
                <a:ln>
                  <a:noFill/>
                </a:ln>
                <a:solidFill>
                  <a:schemeClr val="accent1"/>
                </a:solidFill>
                <a:effectLst/>
                <a:uLnTx/>
                <a:uFillTx/>
                <a:latin typeface="Arial Nova" panose="020B0504020202020204" pitchFamily="34" charset="0"/>
                <a:cs typeface="Arial" charset="0"/>
              </a:rPr>
              <a:t>  </a:t>
            </a:r>
            <a:r>
              <a:rPr kumimoji="0" lang="en-US" sz="1800" b="0" u="sng" strike="noStrike" kern="1200" cap="none" spc="0" normalizeH="0" baseline="0" noProof="0" dirty="0">
                <a:ln>
                  <a:noFill/>
                </a:ln>
                <a:solidFill>
                  <a:schemeClr val="accent1"/>
                </a:solidFill>
                <a:effectLst/>
                <a:uLnTx/>
                <a:uFillTx/>
                <a:latin typeface="Arial Nova" panose="020B0504020202020204" pitchFamily="34" charset="0"/>
                <a:cs typeface="Arial" charset="0"/>
              </a:rPr>
              <a:t>UNC Hospitals</a:t>
            </a:r>
            <a:r>
              <a:rPr kumimoji="0" lang="en-US" sz="1800" b="0" u="none" strike="noStrike" kern="1200" cap="none" spc="0" normalizeH="0" baseline="0" noProof="0" dirty="0">
                <a:ln>
                  <a:noFill/>
                </a:ln>
                <a:solidFill>
                  <a:schemeClr val="accent1"/>
                </a:solidFill>
                <a:effectLst/>
                <a:uLnTx/>
                <a:uFillTx/>
                <a:latin typeface="Arial Nova" panose="020B0504020202020204" pitchFamily="34" charset="0"/>
                <a:cs typeface="Arial" charset="0"/>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accent1"/>
                </a:solidFill>
                <a:latin typeface="Arial Nova" panose="020B0504020202020204" pitchFamily="34" charset="0"/>
              </a:rPr>
              <a:t>Revenue deductions i/c cost report settlements, UPL and HASP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accent1"/>
                </a:solidFill>
                <a:latin typeface="Arial Nova" panose="020B0504020202020204" pitchFamily="34" charset="0"/>
              </a:rPr>
              <a:t>Shared Services Allocation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accent1"/>
                </a:solidFill>
                <a:latin typeface="Arial Nova" panose="020B0504020202020204" pitchFamily="34" charset="0"/>
              </a:rPr>
              <a:t>Interest expense</a:t>
            </a:r>
          </a:p>
          <a:p>
            <a:pPr marR="0" lvl="0" algn="l" defTabSz="914400" rtl="0" eaLnBrk="1" fontAlgn="auto" latinLnBrk="0" hangingPunct="1">
              <a:lnSpc>
                <a:spcPct val="100000"/>
              </a:lnSpc>
              <a:spcBef>
                <a:spcPts val="0"/>
              </a:spcBef>
              <a:spcAft>
                <a:spcPts val="600"/>
              </a:spcAft>
              <a:buClrTx/>
              <a:buSzTx/>
              <a:tabLst/>
              <a:defRPr/>
            </a:pPr>
            <a:endParaRPr lang="en-US" sz="1400" dirty="0">
              <a:solidFill>
                <a:schemeClr val="accent1"/>
              </a:solidFill>
              <a:latin typeface="Arial Nova" panose="020B0504020202020204" pitchFamily="34" charset="0"/>
            </a:endParaRPr>
          </a:p>
        </p:txBody>
      </p:sp>
      <p:pic>
        <p:nvPicPr>
          <p:cNvPr id="3" name="Picture 2">
            <a:extLst>
              <a:ext uri="{FF2B5EF4-FFF2-40B4-BE49-F238E27FC236}">
                <a16:creationId xmlns:a16="http://schemas.microsoft.com/office/drawing/2014/main" id="{5F206730-9B62-2290-E218-7CCA31AAFD98}"/>
              </a:ext>
            </a:extLst>
          </p:cNvPr>
          <p:cNvPicPr>
            <a:picLocks noChangeAspect="1"/>
          </p:cNvPicPr>
          <p:nvPr/>
        </p:nvPicPr>
        <p:blipFill>
          <a:blip r:embed="rId2"/>
          <a:stretch>
            <a:fillRect/>
          </a:stretch>
        </p:blipFill>
        <p:spPr>
          <a:xfrm>
            <a:off x="6227761" y="3679018"/>
            <a:ext cx="5497513" cy="2683087"/>
          </a:xfrm>
          <a:prstGeom prst="rect">
            <a:avLst/>
          </a:prstGeom>
        </p:spPr>
      </p:pic>
      <p:sp>
        <p:nvSpPr>
          <p:cNvPr id="4" name="Content Placeholder 1">
            <a:extLst>
              <a:ext uri="{FF2B5EF4-FFF2-40B4-BE49-F238E27FC236}">
                <a16:creationId xmlns:a16="http://schemas.microsoft.com/office/drawing/2014/main" id="{2CBCD352-5B5F-FD75-6415-D8B2C7E1690C}"/>
              </a:ext>
            </a:extLst>
          </p:cNvPr>
          <p:cNvSpPr txBox="1">
            <a:spLocks/>
          </p:cNvSpPr>
          <p:nvPr/>
        </p:nvSpPr>
        <p:spPr>
          <a:xfrm>
            <a:off x="1249680" y="1414273"/>
            <a:ext cx="9692640" cy="826008"/>
          </a:xfrm>
          <a:prstGeom prst="rect">
            <a:avLst/>
          </a:prstGeom>
          <a:ln w="28575">
            <a:solidFill>
              <a:srgbClr val="C2ECFF"/>
            </a:solidFill>
          </a:ln>
        </p:spPr>
        <p:txBody>
          <a:bodyPr vert="horz" lIns="0" tIns="73152"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dirty="0">
                <a:solidFill>
                  <a:schemeClr val="accent1"/>
                </a:solidFill>
                <a:latin typeface="Arial" panose="020B0604020202020204" pitchFamily="34" charset="0"/>
                <a:cs typeface="Arial" panose="020B0604020202020204" pitchFamily="34" charset="0"/>
              </a:rPr>
              <a:t>The below additional assumptions will be added by Finance prior to close of the budget. Please </a:t>
            </a:r>
            <a:r>
              <a:rPr lang="en-US" u="sng" dirty="0">
                <a:solidFill>
                  <a:schemeClr val="accent1"/>
                </a:solidFill>
                <a:latin typeface="Arial" panose="020B0604020202020204" pitchFamily="34" charset="0"/>
                <a:cs typeface="Arial" panose="020B0604020202020204" pitchFamily="34" charset="0"/>
              </a:rPr>
              <a:t>DO NOT </a:t>
            </a:r>
            <a:r>
              <a:rPr lang="en-US" dirty="0">
                <a:solidFill>
                  <a:schemeClr val="accent1"/>
                </a:solidFill>
                <a:latin typeface="Arial" panose="020B0604020202020204" pitchFamily="34" charset="0"/>
                <a:cs typeface="Arial" panose="020B0604020202020204" pitchFamily="34" charset="0"/>
              </a:rPr>
              <a:t>add/adjust these to your workbooks:</a:t>
            </a:r>
          </a:p>
        </p:txBody>
      </p:sp>
    </p:spTree>
    <p:extLst>
      <p:ext uri="{BB962C8B-B14F-4D97-AF65-F5344CB8AC3E}">
        <p14:creationId xmlns:p14="http://schemas.microsoft.com/office/powerpoint/2010/main" val="169080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3288-8EE9-FC65-A9A5-02E86982B065}"/>
              </a:ext>
            </a:extLst>
          </p:cNvPr>
          <p:cNvSpPr>
            <a:spLocks noGrp="1"/>
          </p:cNvSpPr>
          <p:nvPr>
            <p:ph sz="quarter" idx="12"/>
          </p:nvPr>
        </p:nvSpPr>
        <p:spPr>
          <a:xfrm>
            <a:off x="466725" y="1463040"/>
            <a:ext cx="5497513" cy="4937929"/>
          </a:xfrm>
          <a:solidFill>
            <a:srgbClr val="C2ECFF"/>
          </a:solidFill>
          <a:ln w="28575">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Faculty Practice</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solidFill>
                  <a:schemeClr val="accent1"/>
                </a:solidFill>
                <a:latin typeface="Arial"/>
                <a:cs typeface="Arial"/>
              </a:rPr>
              <a:t> Projected to receive inputs from UNC HCS by Jan. 26, 2024.</a:t>
            </a:r>
          </a:p>
          <a:p>
            <a:pPr marL="285750" indent="-285750">
              <a:spcAft>
                <a:spcPts val="600"/>
              </a:spcAft>
              <a:buFont typeface="Arial" panose="020B0604020202020204" pitchFamily="34" charset="0"/>
              <a:buChar char="•"/>
            </a:pPr>
            <a:endParaRPr lang="en-US" sz="1400" dirty="0">
              <a:solidFill>
                <a:schemeClr val="accent1"/>
              </a:solidFill>
              <a:latin typeface="Arial"/>
              <a:cs typeface="Arial"/>
            </a:endParaRPr>
          </a:p>
          <a:p>
            <a:pPr marL="285750" indent="-285750">
              <a:spcAft>
                <a:spcPts val="600"/>
              </a:spcAft>
              <a:buFont typeface="Arial" panose="020B0604020202020204" pitchFamily="34" charset="0"/>
              <a:buChar char="•"/>
            </a:pPr>
            <a:r>
              <a:rPr lang="en-US" sz="1400" dirty="0">
                <a:solidFill>
                  <a:schemeClr val="accent1"/>
                </a:solidFill>
                <a:latin typeface="Arial"/>
                <a:cs typeface="Arial"/>
              </a:rPr>
              <a:t> Operating Expense Inflation Assumptions ranges (subject to change): </a:t>
            </a:r>
          </a:p>
          <a:p>
            <a:pPr marL="285750" indent="-285750">
              <a:spcAft>
                <a:spcPts val="600"/>
              </a:spcAft>
              <a:buFont typeface="Arial" panose="020B0604020202020204" pitchFamily="34" charset="0"/>
              <a:buChar char="•"/>
            </a:pPr>
            <a:endParaRPr lang="en-US" sz="1400" dirty="0">
              <a:solidFill>
                <a:schemeClr val="accent1"/>
              </a:solidFill>
              <a:latin typeface="Arial"/>
              <a:cs typeface="Arial"/>
            </a:endParaRPr>
          </a:p>
          <a:p>
            <a:pPr marL="514350" lvl="2" indent="-285750">
              <a:spcAft>
                <a:spcPts val="600"/>
              </a:spcAft>
              <a:buClr>
                <a:srgbClr val="4B9CD3"/>
              </a:buClr>
              <a:buFont typeface="Arial" panose="020B0604020202020204" pitchFamily="34" charset="0"/>
              <a:buChar char="•"/>
            </a:pPr>
            <a:r>
              <a:rPr lang="en-US" sz="1400" dirty="0">
                <a:solidFill>
                  <a:schemeClr val="accent1"/>
                </a:solidFill>
                <a:latin typeface="Arial"/>
                <a:cs typeface="Arial"/>
              </a:rPr>
              <a:t>Salaries &amp; Wages – TBD%</a:t>
            </a:r>
          </a:p>
          <a:p>
            <a:pPr marL="514350" lvl="2" indent="-285750">
              <a:spcAft>
                <a:spcPts val="600"/>
              </a:spcAft>
              <a:buClr>
                <a:srgbClr val="4B9CD3"/>
              </a:buClr>
              <a:buFont typeface="Arial" panose="020B0604020202020204" pitchFamily="34" charset="0"/>
              <a:buChar char="•"/>
            </a:pPr>
            <a:r>
              <a:rPr lang="en-US" sz="1400" dirty="0">
                <a:solidFill>
                  <a:schemeClr val="accent1"/>
                </a:solidFill>
                <a:latin typeface="Arial"/>
                <a:cs typeface="Arial"/>
              </a:rPr>
              <a:t>Benefits – TBD to TBD % </a:t>
            </a:r>
          </a:p>
          <a:p>
            <a:pPr marL="514350" lvl="2" indent="-285750">
              <a:spcAft>
                <a:spcPts val="600"/>
              </a:spcAft>
              <a:buClr>
                <a:srgbClr val="4B9CD3"/>
              </a:buClr>
              <a:buFont typeface="Arial" panose="020B0604020202020204" pitchFamily="34" charset="0"/>
              <a:buChar char="•"/>
            </a:pPr>
            <a:r>
              <a:rPr lang="en-US" sz="1400" dirty="0">
                <a:solidFill>
                  <a:schemeClr val="accent1"/>
                </a:solidFill>
                <a:latin typeface="Arial"/>
                <a:cs typeface="Arial"/>
              </a:rPr>
              <a:t>Medical Supplies – TBD to TBD % </a:t>
            </a:r>
          </a:p>
          <a:p>
            <a:pPr marL="514350" lvl="2" indent="-285750">
              <a:spcAft>
                <a:spcPts val="600"/>
              </a:spcAft>
              <a:buClr>
                <a:srgbClr val="4B9CD3"/>
              </a:buClr>
              <a:buFont typeface="Arial" panose="020B0604020202020204" pitchFamily="34" charset="0"/>
              <a:buChar char="•"/>
            </a:pPr>
            <a:r>
              <a:rPr lang="en-US" sz="1400" dirty="0">
                <a:solidFill>
                  <a:schemeClr val="accent1"/>
                </a:solidFill>
                <a:latin typeface="Arial"/>
                <a:cs typeface="Arial"/>
              </a:rPr>
              <a:t>Drugs – TBD to TBD % </a:t>
            </a:r>
          </a:p>
          <a:p>
            <a:pPr marL="514350" lvl="2" indent="-285750">
              <a:spcAft>
                <a:spcPts val="600"/>
              </a:spcAft>
              <a:buClr>
                <a:srgbClr val="4B9CD3"/>
              </a:buClr>
              <a:buFont typeface="Arial" panose="020B0604020202020204" pitchFamily="34" charset="0"/>
              <a:buChar char="•"/>
            </a:pPr>
            <a:r>
              <a:rPr lang="en-US" sz="1400" dirty="0">
                <a:solidFill>
                  <a:schemeClr val="accent1"/>
                </a:solidFill>
                <a:latin typeface="Arial"/>
                <a:cs typeface="Arial"/>
              </a:rPr>
              <a:t>Utilities – TBD to TBD % </a:t>
            </a:r>
          </a:p>
          <a:p>
            <a:pPr marL="514350" lvl="2" indent="-285750">
              <a:spcAft>
                <a:spcPts val="600"/>
              </a:spcAft>
              <a:buClr>
                <a:srgbClr val="4B9CD3"/>
              </a:buClr>
              <a:buFont typeface="Arial" panose="020B0604020202020204" pitchFamily="34" charset="0"/>
              <a:buChar char="•"/>
            </a:pPr>
            <a:r>
              <a:rPr lang="en-US" sz="1400" dirty="0">
                <a:solidFill>
                  <a:schemeClr val="accent1"/>
                </a:solidFill>
                <a:latin typeface="Arial"/>
                <a:cs typeface="Arial"/>
              </a:rPr>
              <a:t>Other –TBD% (exception: food costs @ TBD%) </a:t>
            </a:r>
            <a:endParaRPr lang="en-US" sz="1400" dirty="0">
              <a:solidFill>
                <a:schemeClr val="accent1"/>
              </a:solidFill>
              <a:highlight>
                <a:srgbClr val="FFFF00"/>
              </a:highlight>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E2F6BC9-80FC-B463-421E-45380BEE8368}"/>
              </a:ext>
            </a:extLst>
          </p:cNvPr>
          <p:cNvSpPr>
            <a:spLocks noGrp="1"/>
          </p:cNvSpPr>
          <p:nvPr>
            <p:ph type="sldNum" sz="quarter" idx="16"/>
          </p:nvPr>
        </p:nvSpPr>
        <p:spPr/>
        <p:txBody>
          <a:bodyPr/>
          <a:lstStyle/>
          <a:p>
            <a:fld id="{63DCA5C9-2E11-4C67-86EB-AE1DE127DC64}" type="slidenum">
              <a:rPr lang="en-US" smtClean="0"/>
              <a:pPr/>
              <a:t>11</a:t>
            </a:fld>
            <a:endParaRPr lang="en-US" dirty="0"/>
          </a:p>
        </p:txBody>
      </p:sp>
      <p:sp>
        <p:nvSpPr>
          <p:cNvPr id="7" name="Title 6">
            <a:extLst>
              <a:ext uri="{FF2B5EF4-FFF2-40B4-BE49-F238E27FC236}">
                <a16:creationId xmlns:a16="http://schemas.microsoft.com/office/drawing/2014/main" id="{A60E38BF-D89F-8BF2-0110-34817AE954FD}"/>
              </a:ext>
            </a:extLst>
          </p:cNvPr>
          <p:cNvSpPr>
            <a:spLocks noGrp="1"/>
          </p:cNvSpPr>
          <p:nvPr>
            <p:ph type="title"/>
          </p:nvPr>
        </p:nvSpPr>
        <p:spPr/>
        <p:txBody>
          <a:bodyPr/>
          <a:lstStyle/>
          <a:p>
            <a:r>
              <a:rPr lang="en-US" dirty="0"/>
              <a:t>Major Assumptions for FY25 Budget – Inflation Assumptions</a:t>
            </a:r>
          </a:p>
        </p:txBody>
      </p:sp>
      <p:sp>
        <p:nvSpPr>
          <p:cNvPr id="10" name="Content Placeholder 9">
            <a:extLst>
              <a:ext uri="{FF2B5EF4-FFF2-40B4-BE49-F238E27FC236}">
                <a16:creationId xmlns:a16="http://schemas.microsoft.com/office/drawing/2014/main" id="{F3FE9305-5E3E-AAC1-AF71-93B10148DAEA}"/>
              </a:ext>
            </a:extLst>
          </p:cNvPr>
          <p:cNvSpPr>
            <a:spLocks noGrp="1"/>
          </p:cNvSpPr>
          <p:nvPr>
            <p:ph sz="quarter" idx="13"/>
          </p:nvPr>
        </p:nvSpPr>
        <p:spPr>
          <a:xfrm>
            <a:off x="6227762" y="1463040"/>
            <a:ext cx="5497513" cy="4937932"/>
          </a:xfrm>
          <a:solidFill>
            <a:srgbClr val="C2ECFF"/>
          </a:solidFill>
          <a:ln>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UNC Hospitals</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a:spcAft>
                <a:spcPts val="600"/>
              </a:spcAft>
              <a:defRPr/>
            </a:pPr>
            <a:endParaRPr lang="en-US" sz="1400" dirty="0">
              <a:solidFill>
                <a:schemeClr val="accent1"/>
              </a:solidFill>
              <a:latin typeface="Arial" panose="020B0604020202020204" pitchFamily="34" charset="0"/>
              <a:cs typeface="Arial" panose="020B0604020202020204" pitchFamily="34" charset="0"/>
            </a:endParaRPr>
          </a:p>
          <a:p>
            <a:pPr>
              <a:spcAft>
                <a:spcPts val="600"/>
              </a:spcAft>
              <a:defRPr/>
            </a:pPr>
            <a:r>
              <a:rPr lang="en-US" sz="1400" dirty="0">
                <a:solidFill>
                  <a:schemeClr val="accent1"/>
                </a:solidFill>
                <a:latin typeface="Arial" panose="020B0604020202020204" pitchFamily="34" charset="0"/>
                <a:cs typeface="Arial" panose="020B0604020202020204" pitchFamily="34" charset="0"/>
              </a:rPr>
              <a:t> Projected to receive inputs from UNC HCS by Jan. 26, 2024.</a:t>
            </a:r>
          </a:p>
          <a:p>
            <a:pPr marR="0" lvl="0" algn="l" defTabSz="914400" rtl="0" eaLnBrk="1" fontAlgn="auto" latinLnBrk="0" hangingPunct="1">
              <a:lnSpc>
                <a:spcPct val="100000"/>
              </a:lnSpc>
              <a:spcBef>
                <a:spcPts val="0"/>
              </a:spcBef>
              <a:spcAft>
                <a:spcPts val="600"/>
              </a:spcAft>
              <a:buClrTx/>
              <a:buSzTx/>
              <a:tabLst/>
              <a:defRPr/>
            </a:pPr>
            <a:endParaRPr lang="en-US" sz="1400" dirty="0">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tabLst/>
              <a:defRPr/>
            </a:pPr>
            <a:r>
              <a:rPr lang="en-US" sz="1400" dirty="0">
                <a:solidFill>
                  <a:schemeClr val="accent1"/>
                </a:solidFill>
                <a:latin typeface="Arial" panose="020B0604020202020204" pitchFamily="34" charset="0"/>
                <a:cs typeface="Arial" panose="020B0604020202020204" pitchFamily="34" charset="0"/>
              </a:rPr>
              <a:t> Operating Expense Inflation Assumptions ranges (subject to change): </a:t>
            </a:r>
          </a:p>
          <a:p>
            <a:pPr marR="0" lvl="0" algn="l" defTabSz="914400" rtl="0" eaLnBrk="1" fontAlgn="auto" latinLnBrk="0" hangingPunct="1">
              <a:lnSpc>
                <a:spcPct val="100000"/>
              </a:lnSpc>
              <a:spcBef>
                <a:spcPts val="0"/>
              </a:spcBef>
              <a:spcAft>
                <a:spcPts val="600"/>
              </a:spcAft>
              <a:buClrTx/>
              <a:buSzTx/>
              <a:tabLst/>
              <a:defRPr/>
            </a:pPr>
            <a:endParaRPr lang="en-US" sz="1400" dirty="0">
              <a:solidFill>
                <a:schemeClr val="accent1"/>
              </a:solidFill>
              <a:latin typeface="Arial" panose="020B0604020202020204" pitchFamily="34" charset="0"/>
              <a:cs typeface="Arial" panose="020B0604020202020204" pitchFamily="34" charset="0"/>
            </a:endParaRPr>
          </a:p>
          <a:p>
            <a:pPr marL="514350" lvl="2" indent="-285750">
              <a:spcAft>
                <a:spcPts val="600"/>
              </a:spcAft>
              <a:buClrTx/>
              <a:tabLst/>
              <a:defRPr/>
            </a:pPr>
            <a:r>
              <a:rPr lang="en-US" sz="1400" dirty="0">
                <a:solidFill>
                  <a:schemeClr val="accent1"/>
                </a:solidFill>
                <a:latin typeface="Arial" panose="020B0604020202020204" pitchFamily="34" charset="0"/>
                <a:cs typeface="Arial" panose="020B0604020202020204" pitchFamily="34" charset="0"/>
              </a:rPr>
              <a:t>Salaries &amp; Wages – TBD%</a:t>
            </a:r>
          </a:p>
          <a:p>
            <a:pPr marL="514350" lvl="2" indent="-285750">
              <a:spcAft>
                <a:spcPts val="600"/>
              </a:spcAft>
              <a:buClrTx/>
              <a:tabLst/>
              <a:defRPr/>
            </a:pPr>
            <a:r>
              <a:rPr lang="en-US" sz="1400" dirty="0">
                <a:solidFill>
                  <a:schemeClr val="accent1"/>
                </a:solidFill>
                <a:latin typeface="Arial" panose="020B0604020202020204" pitchFamily="34" charset="0"/>
                <a:cs typeface="Arial" panose="020B0604020202020204" pitchFamily="34" charset="0"/>
              </a:rPr>
              <a:t>Benefits – TBD to TBD % </a:t>
            </a:r>
          </a:p>
          <a:p>
            <a:pPr marL="514350" lvl="2" indent="-285750">
              <a:spcAft>
                <a:spcPts val="600"/>
              </a:spcAft>
              <a:buClrTx/>
              <a:tabLst/>
              <a:defRPr/>
            </a:pPr>
            <a:r>
              <a:rPr lang="en-US" sz="1400" dirty="0">
                <a:solidFill>
                  <a:schemeClr val="accent1"/>
                </a:solidFill>
                <a:latin typeface="Arial" panose="020B0604020202020204" pitchFamily="34" charset="0"/>
                <a:cs typeface="Arial" panose="020B0604020202020204" pitchFamily="34" charset="0"/>
              </a:rPr>
              <a:t>Medical Supplies – TBD to TBD % </a:t>
            </a:r>
          </a:p>
          <a:p>
            <a:pPr marL="514350" lvl="2" indent="-285750">
              <a:spcAft>
                <a:spcPts val="600"/>
              </a:spcAft>
              <a:buClrTx/>
              <a:tabLst/>
              <a:defRPr/>
            </a:pPr>
            <a:r>
              <a:rPr lang="en-US" sz="1400" dirty="0">
                <a:solidFill>
                  <a:schemeClr val="accent1"/>
                </a:solidFill>
                <a:latin typeface="Arial" panose="020B0604020202020204" pitchFamily="34" charset="0"/>
                <a:cs typeface="Arial" panose="020B0604020202020204" pitchFamily="34" charset="0"/>
              </a:rPr>
              <a:t>Drugs – TBD to TBD % </a:t>
            </a:r>
          </a:p>
          <a:p>
            <a:pPr marL="514350" lvl="2" indent="-285750">
              <a:spcAft>
                <a:spcPts val="600"/>
              </a:spcAft>
              <a:buClrTx/>
              <a:tabLst/>
              <a:defRPr/>
            </a:pPr>
            <a:r>
              <a:rPr lang="en-US" sz="1400" dirty="0">
                <a:solidFill>
                  <a:schemeClr val="accent1"/>
                </a:solidFill>
                <a:latin typeface="Arial" panose="020B0604020202020204" pitchFamily="34" charset="0"/>
                <a:cs typeface="Arial" panose="020B0604020202020204" pitchFamily="34" charset="0"/>
              </a:rPr>
              <a:t>Utilities – TBD to TBD % </a:t>
            </a:r>
          </a:p>
          <a:p>
            <a:pPr marL="514350" lvl="2" indent="-285750">
              <a:spcAft>
                <a:spcPts val="600"/>
              </a:spcAft>
              <a:buClrTx/>
              <a:tabLst/>
              <a:defRPr/>
            </a:pPr>
            <a:r>
              <a:rPr lang="en-US" sz="1400" dirty="0">
                <a:solidFill>
                  <a:schemeClr val="accent1"/>
                </a:solidFill>
                <a:latin typeface="Arial" panose="020B0604020202020204" pitchFamily="34" charset="0"/>
                <a:cs typeface="Arial" panose="020B0604020202020204" pitchFamily="34" charset="0"/>
              </a:rPr>
              <a:t>Other –TBD% (exception: food costs @ TBD%)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dirty="0">
              <a:solidFill>
                <a:schemeClr val="accent1"/>
              </a:solidFill>
            </a:endParaRPr>
          </a:p>
        </p:txBody>
      </p:sp>
    </p:spTree>
    <p:extLst>
      <p:ext uri="{BB962C8B-B14F-4D97-AF65-F5344CB8AC3E}">
        <p14:creationId xmlns:p14="http://schemas.microsoft.com/office/powerpoint/2010/main" val="5932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3288-8EE9-FC65-A9A5-02E86982B065}"/>
              </a:ext>
            </a:extLst>
          </p:cNvPr>
          <p:cNvSpPr>
            <a:spLocks noGrp="1"/>
          </p:cNvSpPr>
          <p:nvPr>
            <p:ph sz="quarter" idx="12"/>
          </p:nvPr>
        </p:nvSpPr>
        <p:spPr>
          <a:xfrm>
            <a:off x="466725" y="1463040"/>
            <a:ext cx="5497513" cy="4937929"/>
          </a:xfrm>
          <a:solidFill>
            <a:srgbClr val="C2ECFF"/>
          </a:solidFill>
          <a:ln w="28575">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Faculty Practice</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372110" indent="-285750">
              <a:buFont typeface="Arial" panose="020B0604020202020204" pitchFamily="34" charset="0"/>
              <a:buChar char="•"/>
            </a:pPr>
            <a:r>
              <a:rPr lang="en-US" sz="1400" u="sng" dirty="0">
                <a:solidFill>
                  <a:schemeClr val="accent1"/>
                </a:solidFill>
                <a:latin typeface="Arial"/>
                <a:cs typeface="Arial"/>
              </a:rPr>
              <a:t>DO NOT Change in Strata</a:t>
            </a:r>
          </a:p>
          <a:p>
            <a:pPr marL="600710" lvl="2" indent="-285750">
              <a:buClr>
                <a:srgbClr val="4B9CD3"/>
              </a:buClr>
              <a:buFont typeface="Wingdings" panose="020B0604020202020204" pitchFamily="34" charset="0"/>
              <a:buChar char="§"/>
            </a:pPr>
            <a:r>
              <a:rPr lang="en-US" sz="1400" dirty="0">
                <a:solidFill>
                  <a:schemeClr val="accent1"/>
                </a:solidFill>
                <a:latin typeface="Arial"/>
                <a:cs typeface="Arial"/>
              </a:rPr>
              <a:t>Prorates (582640, 582650, 582660, 582680)</a:t>
            </a:r>
          </a:p>
          <a:p>
            <a:pPr marL="600710" lvl="2" indent="-285750">
              <a:buClr>
                <a:srgbClr val="4B9CD3"/>
              </a:buClr>
              <a:buFont typeface="Wingdings" panose="020B0604020202020204" pitchFamily="34" charset="0"/>
              <a:buChar char="§"/>
            </a:pPr>
            <a:r>
              <a:rPr lang="en-US" sz="1400" dirty="0">
                <a:solidFill>
                  <a:schemeClr val="accent1"/>
                </a:solidFill>
                <a:latin typeface="Arial"/>
                <a:cs typeface="Arial"/>
              </a:rPr>
              <a:t>442389 (AR)</a:t>
            </a:r>
          </a:p>
          <a:p>
            <a:pPr marL="600710" lvl="2" indent="-285750">
              <a:buClr>
                <a:srgbClr val="4B9CD3"/>
              </a:buClr>
              <a:buFont typeface="Wingdings" panose="020B0604020202020204" pitchFamily="34" charset="0"/>
              <a:buChar char="§"/>
            </a:pPr>
            <a:r>
              <a:rPr lang="en-US" sz="1400" dirty="0">
                <a:solidFill>
                  <a:schemeClr val="accent1"/>
                </a:solidFill>
                <a:latin typeface="Arial"/>
                <a:cs typeface="Arial"/>
              </a:rPr>
              <a:t>442060 (Pre AR)</a:t>
            </a:r>
          </a:p>
          <a:p>
            <a:pPr marL="600710" lvl="2" indent="-285750">
              <a:buClr>
                <a:srgbClr val="4B9CD3"/>
              </a:buClr>
              <a:buFont typeface="Wingdings" panose="020B0604020202020204" pitchFamily="34" charset="0"/>
              <a:buChar char="§"/>
            </a:pPr>
            <a:r>
              <a:rPr lang="en-US" sz="1400" dirty="0">
                <a:solidFill>
                  <a:schemeClr val="accent1"/>
                </a:solidFill>
                <a:latin typeface="Arial"/>
                <a:cs typeface="Arial"/>
              </a:rPr>
              <a:t>511910, 515050 (incentive accrual and benefits)</a:t>
            </a:r>
          </a:p>
          <a:p>
            <a:pPr marL="600710" lvl="2" indent="-285750">
              <a:buClr>
                <a:srgbClr val="4B9CD3"/>
              </a:buClr>
              <a:buFont typeface="Wingdings" panose="020B0604020202020204" pitchFamily="34" charset="0"/>
              <a:buChar char="§"/>
            </a:pPr>
            <a:r>
              <a:rPr lang="en-US" sz="1400" dirty="0">
                <a:solidFill>
                  <a:schemeClr val="accent1"/>
                </a:solidFill>
                <a:latin typeface="Arial"/>
                <a:cs typeface="Arial"/>
              </a:rPr>
              <a:t>Faculty wages (will load from FRB)</a:t>
            </a:r>
          </a:p>
          <a:p>
            <a:pPr marL="600710" lvl="2" indent="-285750">
              <a:buClr>
                <a:srgbClr val="4B9CD3"/>
              </a:buClr>
              <a:buFont typeface="Wingdings" panose="020B0604020202020204" pitchFamily="34" charset="0"/>
              <a:buChar char="§"/>
            </a:pPr>
            <a:r>
              <a:rPr lang="en-US" sz="1400" dirty="0">
                <a:solidFill>
                  <a:schemeClr val="accent1"/>
                </a:solidFill>
                <a:latin typeface="Arial"/>
                <a:cs typeface="Arial"/>
              </a:rPr>
              <a:t>Funds flow accounts</a:t>
            </a:r>
          </a:p>
        </p:txBody>
      </p:sp>
      <p:sp>
        <p:nvSpPr>
          <p:cNvPr id="6" name="Slide Number Placeholder 5">
            <a:extLst>
              <a:ext uri="{FF2B5EF4-FFF2-40B4-BE49-F238E27FC236}">
                <a16:creationId xmlns:a16="http://schemas.microsoft.com/office/drawing/2014/main" id="{CE2F6BC9-80FC-B463-421E-45380BEE8368}"/>
              </a:ext>
            </a:extLst>
          </p:cNvPr>
          <p:cNvSpPr>
            <a:spLocks noGrp="1"/>
          </p:cNvSpPr>
          <p:nvPr>
            <p:ph type="sldNum" sz="quarter" idx="16"/>
          </p:nvPr>
        </p:nvSpPr>
        <p:spPr/>
        <p:txBody>
          <a:bodyPr/>
          <a:lstStyle/>
          <a:p>
            <a:fld id="{63DCA5C9-2E11-4C67-86EB-AE1DE127DC64}" type="slidenum">
              <a:rPr lang="en-US" smtClean="0"/>
              <a:pPr/>
              <a:t>12</a:t>
            </a:fld>
            <a:endParaRPr lang="en-US" dirty="0"/>
          </a:p>
        </p:txBody>
      </p:sp>
      <p:sp>
        <p:nvSpPr>
          <p:cNvPr id="7" name="Title 6">
            <a:extLst>
              <a:ext uri="{FF2B5EF4-FFF2-40B4-BE49-F238E27FC236}">
                <a16:creationId xmlns:a16="http://schemas.microsoft.com/office/drawing/2014/main" id="{A60E38BF-D89F-8BF2-0110-34817AE954FD}"/>
              </a:ext>
            </a:extLst>
          </p:cNvPr>
          <p:cNvSpPr>
            <a:spLocks noGrp="1"/>
          </p:cNvSpPr>
          <p:nvPr>
            <p:ph type="title"/>
          </p:nvPr>
        </p:nvSpPr>
        <p:spPr/>
        <p:txBody>
          <a:bodyPr/>
          <a:lstStyle/>
          <a:p>
            <a:r>
              <a:rPr lang="en-US" dirty="0"/>
              <a:t>End User Access and Other General Guidelines</a:t>
            </a:r>
          </a:p>
        </p:txBody>
      </p:sp>
      <p:sp>
        <p:nvSpPr>
          <p:cNvPr id="10" name="Content Placeholder 9">
            <a:extLst>
              <a:ext uri="{FF2B5EF4-FFF2-40B4-BE49-F238E27FC236}">
                <a16:creationId xmlns:a16="http://schemas.microsoft.com/office/drawing/2014/main" id="{F3FE9305-5E3E-AAC1-AF71-93B10148DAEA}"/>
              </a:ext>
            </a:extLst>
          </p:cNvPr>
          <p:cNvSpPr>
            <a:spLocks noGrp="1"/>
          </p:cNvSpPr>
          <p:nvPr>
            <p:ph sz="quarter" idx="13"/>
          </p:nvPr>
        </p:nvSpPr>
        <p:spPr>
          <a:xfrm>
            <a:off x="6227762" y="1463040"/>
            <a:ext cx="5497513" cy="4937932"/>
          </a:xfrm>
          <a:solidFill>
            <a:srgbClr val="C2ECFF"/>
          </a:solidFill>
          <a:ln>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lang="en-US" sz="1800" dirty="0">
                <a:solidFill>
                  <a:schemeClr val="accent1"/>
                </a:solidFill>
                <a:latin typeface="Arial" panose="020B0604020202020204" pitchFamily="34" charset="0"/>
                <a:cs typeface="Arial" panose="020B0604020202020204" pitchFamily="34" charset="0"/>
              </a:rPr>
              <a:t>  </a:t>
            </a: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UNC Hospitals</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R="0" lvl="0" algn="l" defTabSz="914400" rtl="0" eaLnBrk="1" fontAlgn="auto" latinLnBrk="0" hangingPunct="1">
              <a:lnSpc>
                <a:spcPct val="100000"/>
              </a:lnSpc>
              <a:spcBef>
                <a:spcPts val="0"/>
              </a:spcBef>
              <a:spcAft>
                <a:spcPts val="600"/>
              </a:spcAft>
              <a:buClrTx/>
              <a:buSzTx/>
              <a:tabLst/>
              <a:defRPr/>
            </a:pPr>
            <a:endParaRPr lang="en-US" sz="1800" dirty="0">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tabLst/>
              <a:defRPr/>
            </a:pPr>
            <a:r>
              <a:rPr lang="en-US" sz="1400" dirty="0">
                <a:solidFill>
                  <a:schemeClr val="accent1"/>
                </a:solidFill>
                <a:latin typeface="Arial" panose="020B0604020202020204" pitchFamily="34" charset="0"/>
                <a:cs typeface="Arial" panose="020B0604020202020204" pitchFamily="34" charset="0"/>
              </a:rPr>
              <a:t>  </a:t>
            </a:r>
            <a:r>
              <a:rPr lang="en-US" sz="1400" u="sng" dirty="0">
                <a:solidFill>
                  <a:schemeClr val="accent1"/>
                </a:solidFill>
                <a:latin typeface="Arial" panose="020B0604020202020204" pitchFamily="34" charset="0"/>
                <a:cs typeface="Arial" panose="020B0604020202020204" pitchFamily="34" charset="0"/>
              </a:rPr>
              <a:t>Access Allowed in Strata</a:t>
            </a:r>
          </a:p>
          <a:p>
            <a:pPr marL="429816" lvl="0"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Other Revenue</a:t>
            </a:r>
          </a:p>
          <a:p>
            <a:pPr marL="429816" lvl="0"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Non-Staffing expenses</a:t>
            </a:r>
          </a:p>
          <a:p>
            <a:pPr marL="86916" lvl="0" defTabSz="914400">
              <a:spcAft>
                <a:spcPts val="900"/>
              </a:spcAft>
            </a:pPr>
            <a:endParaRPr lang="en-US" sz="1400" u="sng" dirty="0">
              <a:solidFill>
                <a:schemeClr val="accent1"/>
              </a:solidFill>
              <a:latin typeface="Arial" panose="020B0604020202020204" pitchFamily="34" charset="0"/>
              <a:cs typeface="Arial" panose="020B0604020202020204" pitchFamily="34" charset="0"/>
            </a:endParaRPr>
          </a:p>
          <a:p>
            <a:pPr marL="86916" lvl="0" defTabSz="914400">
              <a:spcAft>
                <a:spcPts val="900"/>
              </a:spcAft>
            </a:pPr>
            <a:r>
              <a:rPr lang="en-US" sz="1400" u="sng" dirty="0">
                <a:solidFill>
                  <a:schemeClr val="accent1"/>
                </a:solidFill>
                <a:latin typeface="Arial" panose="020B0604020202020204" pitchFamily="34" charset="0"/>
                <a:cs typeface="Arial" panose="020B0604020202020204" pitchFamily="34" charset="0"/>
              </a:rPr>
              <a:t>DO NOT Change in Strata</a:t>
            </a:r>
          </a:p>
          <a:p>
            <a:pPr marL="429816" lvl="0"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Charge Code detail tab</a:t>
            </a:r>
          </a:p>
          <a:p>
            <a:pPr marL="429816" lvl="0"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Statistics tab</a:t>
            </a:r>
          </a:p>
          <a:p>
            <a:pPr marL="429816" lvl="0"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Gross Charges tab</a:t>
            </a:r>
          </a:p>
          <a:p>
            <a:pPr marL="429816"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Fixed Staffing tab (included Vacancy Rate)</a:t>
            </a:r>
          </a:p>
          <a:p>
            <a:pPr marL="429816" lvl="0"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Variable Staffing tab (including WHPUOS)</a:t>
            </a:r>
          </a:p>
          <a:p>
            <a:pPr marL="429816" lvl="0"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Wages tab</a:t>
            </a:r>
          </a:p>
          <a:p>
            <a:pPr marL="429816" lvl="0" indent="-34290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Benefits Tab</a:t>
            </a:r>
          </a:p>
        </p:txBody>
      </p:sp>
    </p:spTree>
    <p:extLst>
      <p:ext uri="{BB962C8B-B14F-4D97-AF65-F5344CB8AC3E}">
        <p14:creationId xmlns:p14="http://schemas.microsoft.com/office/powerpoint/2010/main" val="15472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3C82D-FF57-C9CE-396C-AF56CD56B67D}"/>
              </a:ext>
            </a:extLst>
          </p:cNvPr>
          <p:cNvSpPr>
            <a:spLocks noGrp="1"/>
          </p:cNvSpPr>
          <p:nvPr>
            <p:ph type="sldNum" sz="quarter" idx="11"/>
          </p:nvPr>
        </p:nvSpPr>
        <p:spPr/>
        <p:txBody>
          <a:bodyPr/>
          <a:lstStyle/>
          <a:p>
            <a:pPr lvl="8"/>
            <a:fld id="{63DCA5C9-2E11-4C67-86EB-AE1DE127DC64}" type="slidenum">
              <a:rPr lang="en-US" smtClean="0"/>
              <a:pPr lvl="8"/>
              <a:t>13</a:t>
            </a:fld>
            <a:endParaRPr lang="en-US" dirty="0"/>
          </a:p>
        </p:txBody>
      </p:sp>
      <p:sp>
        <p:nvSpPr>
          <p:cNvPr id="4" name="Content Placeholder 3">
            <a:extLst>
              <a:ext uri="{FF2B5EF4-FFF2-40B4-BE49-F238E27FC236}">
                <a16:creationId xmlns:a16="http://schemas.microsoft.com/office/drawing/2014/main" id="{65B6EE45-E408-487C-67C7-9584782AFEB4}"/>
              </a:ext>
            </a:extLst>
          </p:cNvPr>
          <p:cNvSpPr>
            <a:spLocks noGrp="1"/>
          </p:cNvSpPr>
          <p:nvPr>
            <p:ph sz="quarter" idx="12"/>
          </p:nvPr>
        </p:nvSpPr>
        <p:spPr>
          <a:xfrm>
            <a:off x="5003921" y="2572908"/>
            <a:ext cx="2490501" cy="1714775"/>
          </a:xfrm>
          <a:solidFill>
            <a:srgbClr val="C2ECFF"/>
          </a:solidFill>
          <a:ln w="38100">
            <a:solidFill>
              <a:srgbClr val="C2ECFF"/>
            </a:solidFill>
          </a:ln>
        </p:spPr>
        <p:txBody>
          <a:bodyPr/>
          <a:lstStyle/>
          <a:p>
            <a:pPr algn="ctr"/>
            <a:endParaRPr lang="en-US" sz="1800" i="0" dirty="0">
              <a:solidFill>
                <a:schemeClr val="accent1"/>
              </a:solidFill>
              <a:effectLst/>
              <a:latin typeface="Arial" panose="020B0604020202020204" pitchFamily="34" charset="0"/>
              <a:cs typeface="Arial" panose="020B0604020202020204" pitchFamily="34" charset="0"/>
            </a:endParaRPr>
          </a:p>
          <a:p>
            <a:pPr algn="ctr"/>
            <a:r>
              <a:rPr lang="en-US" sz="1800" i="0" dirty="0">
                <a:solidFill>
                  <a:schemeClr val="accent1"/>
                </a:solidFill>
                <a:effectLst/>
                <a:latin typeface="Arial" panose="020B0604020202020204" pitchFamily="34" charset="0"/>
                <a:cs typeface="Arial" panose="020B0604020202020204" pitchFamily="34" charset="0"/>
              </a:rPr>
              <a:t>Executive Team – </a:t>
            </a:r>
          </a:p>
          <a:p>
            <a:pPr algn="ctr"/>
            <a:r>
              <a:rPr lang="en-US" sz="1800" i="0" dirty="0">
                <a:solidFill>
                  <a:schemeClr val="accent1"/>
                </a:solidFill>
                <a:effectLst/>
                <a:latin typeface="Arial" panose="020B0604020202020204" pitchFamily="34" charset="0"/>
                <a:cs typeface="Arial" panose="020B0604020202020204" pitchFamily="34" charset="0"/>
              </a:rPr>
              <a:t>President, COO and CFOs </a:t>
            </a:r>
            <a:endParaRPr lang="en-US" sz="1800" dirty="0">
              <a:solidFill>
                <a:schemeClr val="accent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9B3348D-1456-E84D-E8B2-A80E1FA65378}"/>
              </a:ext>
            </a:extLst>
          </p:cNvPr>
          <p:cNvSpPr>
            <a:spLocks noGrp="1"/>
          </p:cNvSpPr>
          <p:nvPr>
            <p:ph sz="quarter" idx="13"/>
          </p:nvPr>
        </p:nvSpPr>
        <p:spPr>
          <a:xfrm>
            <a:off x="3712464" y="4634463"/>
            <a:ext cx="2260219" cy="2040396"/>
          </a:xfrm>
          <a:solidFill>
            <a:srgbClr val="C2ECFF"/>
          </a:solidFill>
          <a:ln w="38100">
            <a:solidFill>
              <a:srgbClr val="C2ECFF"/>
            </a:solidFill>
          </a:ln>
        </p:spPr>
        <p:txBody>
          <a:bodyPr/>
          <a:lstStyle/>
          <a:p>
            <a:pPr algn="ctr"/>
            <a:r>
              <a:rPr lang="en-US" sz="1800" i="0" dirty="0">
                <a:solidFill>
                  <a:schemeClr val="accent1"/>
                </a:solidFill>
                <a:effectLst/>
                <a:latin typeface="Arial" panose="020B0604020202020204" pitchFamily="34" charset="0"/>
                <a:cs typeface="Arial" panose="020B0604020202020204" pitchFamily="34" charset="0"/>
              </a:rPr>
              <a:t>Operational Owners: Department or Unit Owner – Chair/ACA, Hospital VP and FP Operations</a:t>
            </a:r>
            <a:endParaRPr lang="en-US" sz="1800" dirty="0">
              <a:solidFill>
                <a:schemeClr val="accent1"/>
              </a:solidFill>
              <a:latin typeface="Arial" panose="020B0604020202020204" pitchFamily="34" charset="0"/>
              <a:cs typeface="Arial" panose="020B0604020202020204" pitchFamily="34" charset="0"/>
            </a:endParaRPr>
          </a:p>
          <a:p>
            <a:endParaRPr lang="en-US" i="1" dirty="0">
              <a:solidFill>
                <a:schemeClr val="accent1"/>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ADBCF52-F2D6-023A-7860-DDF4C8E16181}"/>
              </a:ext>
            </a:extLst>
          </p:cNvPr>
          <p:cNvSpPr>
            <a:spLocks noGrp="1"/>
          </p:cNvSpPr>
          <p:nvPr>
            <p:ph type="title"/>
          </p:nvPr>
        </p:nvSpPr>
        <p:spPr/>
        <p:txBody>
          <a:bodyPr/>
          <a:lstStyle/>
          <a:p>
            <a:r>
              <a:rPr lang="en-US" dirty="0"/>
              <a:t>Roles and Responsibilities</a:t>
            </a:r>
          </a:p>
        </p:txBody>
      </p:sp>
      <p:sp>
        <p:nvSpPr>
          <p:cNvPr id="12" name="Content Placeholder 11">
            <a:extLst>
              <a:ext uri="{FF2B5EF4-FFF2-40B4-BE49-F238E27FC236}">
                <a16:creationId xmlns:a16="http://schemas.microsoft.com/office/drawing/2014/main" id="{9F78E8C9-AB9C-836C-8717-6F59B7CD887C}"/>
              </a:ext>
            </a:extLst>
          </p:cNvPr>
          <p:cNvSpPr>
            <a:spLocks noGrp="1"/>
          </p:cNvSpPr>
          <p:nvPr>
            <p:ph sz="quarter" idx="14"/>
          </p:nvPr>
        </p:nvSpPr>
        <p:spPr>
          <a:xfrm>
            <a:off x="6525661" y="4634463"/>
            <a:ext cx="2370963" cy="2000256"/>
          </a:xfrm>
          <a:solidFill>
            <a:srgbClr val="C2ECFF"/>
          </a:solidFill>
          <a:ln w="38100">
            <a:solidFill>
              <a:srgbClr val="C2ECFF"/>
            </a:solidFill>
          </a:ln>
        </p:spPr>
        <p:txBody>
          <a:bodyPr/>
          <a:lstStyle/>
          <a:p>
            <a:pPr algn="ctr"/>
            <a:r>
              <a:rPr lang="en-US" sz="1800" i="0" dirty="0">
                <a:solidFill>
                  <a:schemeClr val="accent1"/>
                </a:solidFill>
                <a:effectLst/>
                <a:latin typeface="Arial" panose="020B0604020202020204" pitchFamily="34" charset="0"/>
                <a:cs typeface="Arial" panose="020B0604020202020204" pitchFamily="34" charset="0"/>
              </a:rPr>
              <a:t>Finance Partner to Operational Owners</a:t>
            </a:r>
          </a:p>
          <a:p>
            <a:pPr algn="ctr"/>
            <a:r>
              <a:rPr lang="en-US" sz="1800" i="0" dirty="0">
                <a:solidFill>
                  <a:schemeClr val="accent1"/>
                </a:solidFill>
                <a:effectLst/>
                <a:latin typeface="Arial" panose="020B0604020202020204" pitchFamily="34" charset="0"/>
                <a:cs typeface="Arial" panose="020B0604020202020204" pitchFamily="34" charset="0"/>
              </a:rPr>
              <a:t>(UNCH or FP Analyst or FP Department Finance) </a:t>
            </a:r>
          </a:p>
        </p:txBody>
      </p:sp>
      <p:sp>
        <p:nvSpPr>
          <p:cNvPr id="16" name="TextBox 15">
            <a:extLst>
              <a:ext uri="{FF2B5EF4-FFF2-40B4-BE49-F238E27FC236}">
                <a16:creationId xmlns:a16="http://schemas.microsoft.com/office/drawing/2014/main" id="{41821CF2-0812-86E6-9278-3E41548B5081}"/>
              </a:ext>
            </a:extLst>
          </p:cNvPr>
          <p:cNvSpPr txBox="1"/>
          <p:nvPr/>
        </p:nvSpPr>
        <p:spPr>
          <a:xfrm>
            <a:off x="911352" y="1613306"/>
            <a:ext cx="10369296" cy="830997"/>
          </a:xfrm>
          <a:prstGeom prst="rect">
            <a:avLst/>
          </a:prstGeom>
          <a:noFill/>
          <a:ln w="38100">
            <a:solidFill>
              <a:srgbClr val="C2ECFF"/>
            </a:solidFill>
          </a:ln>
        </p:spPr>
        <p:txBody>
          <a:bodyPr wrap="square">
            <a:spAutoFit/>
          </a:bodyPr>
          <a:lstStyle/>
          <a:p>
            <a:pPr algn="ctr"/>
            <a:r>
              <a:rPr lang="en-US" sz="2400" b="0" i="0" dirty="0">
                <a:solidFill>
                  <a:srgbClr val="444444"/>
                </a:solidFill>
                <a:effectLst/>
                <a:latin typeface="Calibri" panose="020F0502020204030204" pitchFamily="34" charset="0"/>
              </a:rPr>
              <a:t>Purpose: Clarify roles and responsibilities to coordinate efforts, eliminate confusion and generate a greater product outcome with accountability.</a:t>
            </a:r>
            <a:endParaRPr lang="en-US" sz="2400" i="0" dirty="0">
              <a:solidFill>
                <a:schemeClr val="accent1"/>
              </a:solidFill>
              <a:effectLst/>
              <a:latin typeface="Arial" panose="020B0604020202020204" pitchFamily="34" charset="0"/>
              <a:cs typeface="Arial" panose="020B0604020202020204" pitchFamily="34" charset="0"/>
            </a:endParaRPr>
          </a:p>
        </p:txBody>
      </p:sp>
      <p:sp>
        <p:nvSpPr>
          <p:cNvPr id="17" name="Arrow: Left-Right 16">
            <a:extLst>
              <a:ext uri="{FF2B5EF4-FFF2-40B4-BE49-F238E27FC236}">
                <a16:creationId xmlns:a16="http://schemas.microsoft.com/office/drawing/2014/main" id="{4E37E775-6C34-DDE1-F493-014A36395915}"/>
              </a:ext>
            </a:extLst>
          </p:cNvPr>
          <p:cNvSpPr/>
          <p:nvPr/>
        </p:nvSpPr>
        <p:spPr bwMode="auto">
          <a:xfrm>
            <a:off x="5967391" y="5468344"/>
            <a:ext cx="563563" cy="332493"/>
          </a:xfrm>
          <a:prstGeom prst="leftRightArrow">
            <a:avLst/>
          </a:prstGeom>
          <a:solidFill>
            <a:srgbClr val="C2ECFF"/>
          </a:solidFill>
          <a:ln>
            <a:solidFill>
              <a:srgbClr val="C2ECFF"/>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9" name="Arrow: Left-Right 8">
            <a:extLst>
              <a:ext uri="{FF2B5EF4-FFF2-40B4-BE49-F238E27FC236}">
                <a16:creationId xmlns:a16="http://schemas.microsoft.com/office/drawing/2014/main" id="{FCBA5CFC-5A6C-0A17-2436-9F9F3DAB5EFB}"/>
              </a:ext>
            </a:extLst>
          </p:cNvPr>
          <p:cNvSpPr/>
          <p:nvPr/>
        </p:nvSpPr>
        <p:spPr bwMode="auto">
          <a:xfrm rot="2101740">
            <a:off x="7549125" y="4211369"/>
            <a:ext cx="563563" cy="332493"/>
          </a:xfrm>
          <a:prstGeom prst="leftRightArrow">
            <a:avLst/>
          </a:prstGeom>
          <a:solidFill>
            <a:srgbClr val="C2ECFF"/>
          </a:solidFill>
          <a:ln>
            <a:solidFill>
              <a:srgbClr val="C2ECFF"/>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0" name="Arrow: Left-Right 9">
            <a:extLst>
              <a:ext uri="{FF2B5EF4-FFF2-40B4-BE49-F238E27FC236}">
                <a16:creationId xmlns:a16="http://schemas.microsoft.com/office/drawing/2014/main" id="{63EBB930-6C77-4A38-A408-5F8DE47A4958}"/>
              </a:ext>
            </a:extLst>
          </p:cNvPr>
          <p:cNvSpPr/>
          <p:nvPr/>
        </p:nvSpPr>
        <p:spPr bwMode="auto">
          <a:xfrm rot="18912899">
            <a:off x="4410899" y="4199020"/>
            <a:ext cx="563563" cy="357188"/>
          </a:xfrm>
          <a:prstGeom prst="leftRightArrow">
            <a:avLst/>
          </a:prstGeom>
          <a:solidFill>
            <a:srgbClr val="C2ECFF"/>
          </a:solidFill>
          <a:ln>
            <a:solidFill>
              <a:srgbClr val="C2ECFF"/>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68857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3C82D-FF57-C9CE-396C-AF56CD56B67D}"/>
              </a:ext>
            </a:extLst>
          </p:cNvPr>
          <p:cNvSpPr>
            <a:spLocks noGrp="1"/>
          </p:cNvSpPr>
          <p:nvPr>
            <p:ph type="sldNum" sz="quarter" idx="11"/>
          </p:nvPr>
        </p:nvSpPr>
        <p:spPr/>
        <p:txBody>
          <a:bodyPr/>
          <a:lstStyle/>
          <a:p>
            <a:pPr lvl="8"/>
            <a:fld id="{63DCA5C9-2E11-4C67-86EB-AE1DE127DC64}" type="slidenum">
              <a:rPr lang="en-US" smtClean="0"/>
              <a:pPr lvl="8"/>
              <a:t>14</a:t>
            </a:fld>
            <a:endParaRPr lang="en-US" dirty="0"/>
          </a:p>
        </p:txBody>
      </p:sp>
      <p:sp>
        <p:nvSpPr>
          <p:cNvPr id="4" name="Content Placeholder 3">
            <a:extLst>
              <a:ext uri="{FF2B5EF4-FFF2-40B4-BE49-F238E27FC236}">
                <a16:creationId xmlns:a16="http://schemas.microsoft.com/office/drawing/2014/main" id="{65B6EE45-E408-487C-67C7-9584782AFEB4}"/>
              </a:ext>
            </a:extLst>
          </p:cNvPr>
          <p:cNvSpPr>
            <a:spLocks noGrp="1"/>
          </p:cNvSpPr>
          <p:nvPr>
            <p:ph sz="quarter" idx="12"/>
          </p:nvPr>
        </p:nvSpPr>
        <p:spPr>
          <a:solidFill>
            <a:srgbClr val="C2ECFF"/>
          </a:solidFill>
          <a:ln w="38100">
            <a:solidFill>
              <a:srgbClr val="C2ECFF"/>
            </a:solidFill>
          </a:ln>
        </p:spPr>
        <p:txBody>
          <a:bodyPr/>
          <a:lstStyle/>
          <a:p>
            <a:pPr algn="ctr"/>
            <a:endParaRPr lang="en-US" sz="1800" b="1" i="0" dirty="0">
              <a:solidFill>
                <a:schemeClr val="accent1"/>
              </a:solidFill>
              <a:effectLst/>
              <a:latin typeface="Arial" panose="020B0604020202020204" pitchFamily="34" charset="0"/>
              <a:cs typeface="Arial" panose="020B0604020202020204" pitchFamily="34" charset="0"/>
            </a:endParaRPr>
          </a:p>
          <a:p>
            <a:pPr algn="ctr"/>
            <a:endParaRPr lang="en-US" sz="1800" b="1" dirty="0">
              <a:solidFill>
                <a:schemeClr val="accent1"/>
              </a:solidFill>
              <a:latin typeface="Arial" panose="020B0604020202020204" pitchFamily="34" charset="0"/>
              <a:cs typeface="Arial" panose="020B0604020202020204" pitchFamily="34" charset="0"/>
            </a:endParaRPr>
          </a:p>
          <a:p>
            <a:pPr algn="ctr"/>
            <a:endParaRPr lang="en-US" sz="1800" b="1" i="0" dirty="0">
              <a:solidFill>
                <a:schemeClr val="accent1"/>
              </a:solidFill>
              <a:effectLst/>
              <a:latin typeface="Arial" panose="020B0604020202020204" pitchFamily="34" charset="0"/>
              <a:cs typeface="Arial" panose="020B0604020202020204" pitchFamily="34" charset="0"/>
            </a:endParaRPr>
          </a:p>
          <a:p>
            <a:pPr algn="ctr"/>
            <a:endParaRPr lang="en-US" sz="2000" dirty="0">
              <a:solidFill>
                <a:schemeClr val="accent1"/>
              </a:solidFill>
              <a:latin typeface="Arial" panose="020B0604020202020204" pitchFamily="34" charset="0"/>
              <a:cs typeface="Arial" panose="020B0604020202020204" pitchFamily="34" charset="0"/>
            </a:endParaRPr>
          </a:p>
          <a:p>
            <a:pPr algn="ctr"/>
            <a:r>
              <a:rPr lang="en-US" sz="2000" i="0" dirty="0">
                <a:solidFill>
                  <a:schemeClr val="accent1"/>
                </a:solidFill>
                <a:effectLst/>
                <a:latin typeface="Arial" panose="020B0604020202020204" pitchFamily="34" charset="0"/>
                <a:cs typeface="Arial" panose="020B0604020202020204" pitchFamily="34" charset="0"/>
              </a:rPr>
              <a:t>Executive Team – </a:t>
            </a:r>
          </a:p>
          <a:p>
            <a:pPr algn="ctr"/>
            <a:r>
              <a:rPr lang="en-US" sz="2000" i="0" dirty="0">
                <a:solidFill>
                  <a:schemeClr val="accent1"/>
                </a:solidFill>
                <a:effectLst/>
                <a:latin typeface="Arial" panose="020B0604020202020204" pitchFamily="34" charset="0"/>
                <a:cs typeface="Arial" panose="020B0604020202020204" pitchFamily="34" charset="0"/>
              </a:rPr>
              <a:t>Presidents, COO and CFOs </a:t>
            </a:r>
            <a:endParaRPr lang="en-US" sz="2000" dirty="0">
              <a:solidFill>
                <a:schemeClr val="accent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9B3348D-1456-E84D-E8B2-A80E1FA65378}"/>
              </a:ext>
            </a:extLst>
          </p:cNvPr>
          <p:cNvSpPr>
            <a:spLocks noGrp="1"/>
          </p:cNvSpPr>
          <p:nvPr>
            <p:ph sz="quarter" idx="13"/>
          </p:nvPr>
        </p:nvSpPr>
        <p:spPr>
          <a:ln w="38100">
            <a:solidFill>
              <a:srgbClr val="C2ECFF"/>
            </a:solidFill>
          </a:ln>
        </p:spPr>
        <p:txBody>
          <a:bodyPr/>
          <a:lstStyle/>
          <a:p>
            <a:endParaRPr lang="en-US" b="0" i="1" dirty="0">
              <a:solidFill>
                <a:srgbClr val="000000"/>
              </a:solidFill>
              <a:effectLst/>
              <a:latin typeface="Arial" panose="020B0604020202020204" pitchFamily="34" charset="0"/>
              <a:cs typeface="Arial" panose="020B0604020202020204" pitchFamily="34" charset="0"/>
            </a:endParaRPr>
          </a:p>
          <a:p>
            <a:endParaRPr lang="en-US" i="1" dirty="0">
              <a:solidFill>
                <a:srgbClr val="000000"/>
              </a:solidFill>
              <a:latin typeface="Arial" panose="020B0604020202020204" pitchFamily="34" charset="0"/>
              <a:cs typeface="Arial" panose="020B0604020202020204" pitchFamily="34" charset="0"/>
            </a:endParaRPr>
          </a:p>
          <a:p>
            <a:endParaRPr lang="en-US" i="1" dirty="0">
              <a:solidFill>
                <a:schemeClr val="accent1"/>
              </a:solidFill>
              <a:latin typeface="Arial" panose="020B0604020202020204" pitchFamily="34" charset="0"/>
              <a:cs typeface="Arial" panose="020B0604020202020204" pitchFamily="34" charset="0"/>
            </a:endParaRPr>
          </a:p>
          <a:p>
            <a:pPr marL="228600" lvl="3" indent="0">
              <a:buNone/>
            </a:pPr>
            <a:r>
              <a:rPr lang="en-US" b="0" i="1" dirty="0">
                <a:solidFill>
                  <a:schemeClr val="accent1"/>
                </a:solidFill>
                <a:effectLst/>
                <a:latin typeface="Arial" panose="020B0604020202020204" pitchFamily="34" charset="0"/>
                <a:cs typeface="Arial" panose="020B0604020202020204" pitchFamily="34" charset="0"/>
              </a:rPr>
              <a:t>Responsible and accountable for the final budget at the UNCH, UNCFP and combined UNC Med Center levels while ensuring that all aspects of the budget are in line with System and Triangle West Strategy and Medical Center Operating Plan. </a:t>
            </a:r>
            <a:endParaRPr lang="en-US" dirty="0">
              <a:solidFill>
                <a:schemeClr val="accent1"/>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ADBCF52-F2D6-023A-7860-DDF4C8E16181}"/>
              </a:ext>
            </a:extLst>
          </p:cNvPr>
          <p:cNvSpPr>
            <a:spLocks noGrp="1"/>
          </p:cNvSpPr>
          <p:nvPr>
            <p:ph type="title"/>
          </p:nvPr>
        </p:nvSpPr>
        <p:spPr/>
        <p:txBody>
          <a:bodyPr/>
          <a:lstStyle/>
          <a:p>
            <a:r>
              <a:rPr lang="en-US" dirty="0"/>
              <a:t>Roles and Responsibilities- Executive Team</a:t>
            </a:r>
          </a:p>
        </p:txBody>
      </p:sp>
      <p:sp>
        <p:nvSpPr>
          <p:cNvPr id="12" name="Content Placeholder 11">
            <a:extLst>
              <a:ext uri="{FF2B5EF4-FFF2-40B4-BE49-F238E27FC236}">
                <a16:creationId xmlns:a16="http://schemas.microsoft.com/office/drawing/2014/main" id="{9F78E8C9-AB9C-836C-8717-6F59B7CD887C}"/>
              </a:ext>
            </a:extLst>
          </p:cNvPr>
          <p:cNvSpPr>
            <a:spLocks noGrp="1"/>
          </p:cNvSpPr>
          <p:nvPr>
            <p:ph sz="quarter" idx="14"/>
          </p:nvPr>
        </p:nvSpPr>
        <p:spPr>
          <a:ln w="38100">
            <a:solidFill>
              <a:srgbClr val="C2ECFF"/>
            </a:solidFill>
          </a:ln>
        </p:spPr>
        <p:txBody>
          <a:bodyPr/>
          <a:lstStyle/>
          <a:p>
            <a:pPr marL="514350" lvl="2" indent="-285750" fontAlgn="ctr">
              <a:spcAft>
                <a:spcPts val="0"/>
              </a:spcAft>
            </a:pPr>
            <a:endParaRPr lang="en-US" b="0" i="0" u="none" strike="noStrike" kern="1200" dirty="0">
              <a:solidFill>
                <a:srgbClr val="000000"/>
              </a:solidFill>
              <a:effectLst/>
              <a:latin typeface="Arial Nova" panose="020B0504020202020204" pitchFamily="34" charset="0"/>
            </a:endParaRPr>
          </a:p>
          <a:p>
            <a:pPr marL="514350" lvl="2" indent="-285750" fontAlgn="ctr">
              <a:spcAft>
                <a:spcPts val="0"/>
              </a:spcAft>
            </a:pPr>
            <a:endParaRPr lang="en-US" dirty="0">
              <a:solidFill>
                <a:srgbClr val="000000"/>
              </a:solidFill>
            </a:endParaRPr>
          </a:p>
          <a:p>
            <a:pPr marL="514350" lvl="2" indent="-285750" fontAlgn="ctr">
              <a:spcAft>
                <a:spcPts val="0"/>
              </a:spcAft>
            </a:pPr>
            <a:endParaRPr lang="en-US" b="0" i="0" u="none" strike="noStrike" kern="1200" dirty="0">
              <a:solidFill>
                <a:srgbClr val="000000"/>
              </a:solidFill>
              <a:effectLst/>
            </a:endParaRPr>
          </a:p>
          <a:p>
            <a:pPr marL="514350" lvl="2" indent="-285750" fontAlgn="ctr">
              <a:spcAft>
                <a:spcPts val="0"/>
              </a:spcAft>
            </a:pPr>
            <a:r>
              <a:rPr lang="en-US" b="0" i="0" u="none" strike="noStrike" kern="1200" dirty="0">
                <a:solidFill>
                  <a:schemeClr val="accent1"/>
                </a:solidFill>
                <a:effectLst/>
              </a:rPr>
              <a:t>Communicate and set expectations for budget </a:t>
            </a:r>
            <a:endParaRPr lang="en-US" sz="3600" b="0" i="0" u="none" strike="noStrike" dirty="0">
              <a:solidFill>
                <a:schemeClr val="accent1"/>
              </a:solidFill>
              <a:effectLst/>
            </a:endParaRPr>
          </a:p>
          <a:p>
            <a:pPr marL="514350" lvl="2" indent="-285750" fontAlgn="ctr">
              <a:spcAft>
                <a:spcPts val="0"/>
              </a:spcAft>
            </a:pPr>
            <a:r>
              <a:rPr lang="en-US" b="0" i="0" u="none" strike="noStrike" kern="1200" dirty="0">
                <a:solidFill>
                  <a:schemeClr val="accent1"/>
                </a:solidFill>
                <a:effectLst/>
              </a:rPr>
              <a:t>Inform targets at Department or Unit level </a:t>
            </a:r>
            <a:endParaRPr lang="en-US" sz="3600" b="0" i="0" u="none" strike="noStrike" dirty="0">
              <a:solidFill>
                <a:schemeClr val="accent1"/>
              </a:solidFill>
              <a:effectLst/>
            </a:endParaRPr>
          </a:p>
          <a:p>
            <a:pPr marL="514350" lvl="2" indent="-285750" fontAlgn="ctr">
              <a:spcAft>
                <a:spcPts val="0"/>
              </a:spcAft>
            </a:pPr>
            <a:r>
              <a:rPr lang="en-US" b="0" i="0" u="none" strike="noStrike" kern="1200" dirty="0">
                <a:solidFill>
                  <a:schemeClr val="accent1"/>
                </a:solidFill>
                <a:effectLst/>
              </a:rPr>
              <a:t>Final decision maker in prioritization of investments and ability to afford</a:t>
            </a:r>
            <a:endParaRPr lang="en-US" sz="3600" b="0" i="0" u="none" strike="noStrike" dirty="0">
              <a:solidFill>
                <a:schemeClr val="accent1"/>
              </a:solidFill>
              <a:effectLst/>
            </a:endParaRPr>
          </a:p>
          <a:p>
            <a:pPr marL="514350" lvl="2" indent="-285750" fontAlgn="ctr">
              <a:spcAft>
                <a:spcPts val="0"/>
              </a:spcAft>
            </a:pPr>
            <a:r>
              <a:rPr lang="en-US" b="0" i="0" u="none" strike="noStrike" kern="1200" dirty="0">
                <a:solidFill>
                  <a:schemeClr val="accent1"/>
                </a:solidFill>
                <a:effectLst/>
              </a:rPr>
              <a:t>Coordinate and communicate collective Operating &amp; Financial story for the next fiscal year to Board Committees</a:t>
            </a:r>
            <a:endParaRPr lang="en-US" sz="3600" b="0" i="0" u="none" strike="noStrike" dirty="0">
              <a:solidFill>
                <a:schemeClr val="accent1"/>
              </a:solidFill>
              <a:effectLst/>
            </a:endParaRPr>
          </a:p>
          <a:p>
            <a:endParaRPr lang="en-US" dirty="0"/>
          </a:p>
        </p:txBody>
      </p:sp>
      <p:sp>
        <p:nvSpPr>
          <p:cNvPr id="13" name="Arrow: Right 12">
            <a:extLst>
              <a:ext uri="{FF2B5EF4-FFF2-40B4-BE49-F238E27FC236}">
                <a16:creationId xmlns:a16="http://schemas.microsoft.com/office/drawing/2014/main" id="{01E4B359-5FC6-798A-59C1-0C6864A2A90E}"/>
              </a:ext>
            </a:extLst>
          </p:cNvPr>
          <p:cNvSpPr/>
          <p:nvPr/>
        </p:nvSpPr>
        <p:spPr bwMode="auto">
          <a:xfrm>
            <a:off x="4033838" y="3429000"/>
            <a:ext cx="274637" cy="347472"/>
          </a:xfrm>
          <a:prstGeom prst="rightArrow">
            <a:avLst/>
          </a:prstGeom>
          <a:solidFill>
            <a:srgbClr val="C2EC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4" name="Arrow: Right 13">
            <a:extLst>
              <a:ext uri="{FF2B5EF4-FFF2-40B4-BE49-F238E27FC236}">
                <a16:creationId xmlns:a16="http://schemas.microsoft.com/office/drawing/2014/main" id="{E16D86AA-BDC7-4DD1-3941-42B9F0FACCFF}"/>
              </a:ext>
            </a:extLst>
          </p:cNvPr>
          <p:cNvSpPr/>
          <p:nvPr/>
        </p:nvSpPr>
        <p:spPr bwMode="auto">
          <a:xfrm>
            <a:off x="7897813" y="3429000"/>
            <a:ext cx="274637" cy="347472"/>
          </a:xfrm>
          <a:prstGeom prst="rightArrow">
            <a:avLst/>
          </a:prstGeom>
          <a:solidFill>
            <a:srgbClr val="C2EC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315561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3C82D-FF57-C9CE-396C-AF56CD56B67D}"/>
              </a:ext>
            </a:extLst>
          </p:cNvPr>
          <p:cNvSpPr>
            <a:spLocks noGrp="1"/>
          </p:cNvSpPr>
          <p:nvPr>
            <p:ph type="sldNum" sz="quarter" idx="11"/>
          </p:nvPr>
        </p:nvSpPr>
        <p:spPr/>
        <p:txBody>
          <a:bodyPr/>
          <a:lstStyle/>
          <a:p>
            <a:pPr lvl="8"/>
            <a:fld id="{63DCA5C9-2E11-4C67-86EB-AE1DE127DC64}" type="slidenum">
              <a:rPr lang="en-US" smtClean="0"/>
              <a:pPr lvl="8"/>
              <a:t>15</a:t>
            </a:fld>
            <a:endParaRPr lang="en-US" dirty="0"/>
          </a:p>
        </p:txBody>
      </p:sp>
      <p:sp>
        <p:nvSpPr>
          <p:cNvPr id="4" name="Content Placeholder 3">
            <a:extLst>
              <a:ext uri="{FF2B5EF4-FFF2-40B4-BE49-F238E27FC236}">
                <a16:creationId xmlns:a16="http://schemas.microsoft.com/office/drawing/2014/main" id="{65B6EE45-E408-487C-67C7-9584782AFEB4}"/>
              </a:ext>
            </a:extLst>
          </p:cNvPr>
          <p:cNvSpPr>
            <a:spLocks noGrp="1"/>
          </p:cNvSpPr>
          <p:nvPr>
            <p:ph sz="quarter" idx="12"/>
          </p:nvPr>
        </p:nvSpPr>
        <p:spPr>
          <a:solidFill>
            <a:srgbClr val="C2ECFF"/>
          </a:solidFill>
          <a:ln w="38100">
            <a:solidFill>
              <a:srgbClr val="C2ECFF"/>
            </a:solidFill>
          </a:ln>
        </p:spPr>
        <p:txBody>
          <a:bodyPr/>
          <a:lstStyle/>
          <a:p>
            <a:pPr algn="ctr"/>
            <a:endParaRPr lang="en-US" sz="1800" b="1" i="0" dirty="0">
              <a:solidFill>
                <a:schemeClr val="accent1"/>
              </a:solidFill>
              <a:effectLst/>
              <a:latin typeface="Arial Nova" panose="020B0504020202020204" pitchFamily="34" charset="0"/>
            </a:endParaRPr>
          </a:p>
          <a:p>
            <a:pPr algn="ctr"/>
            <a:endParaRPr lang="en-US" sz="1800" b="1" dirty="0">
              <a:solidFill>
                <a:schemeClr val="accent1"/>
              </a:solidFill>
              <a:latin typeface="Arial Nova" panose="020B0504020202020204" pitchFamily="34" charset="0"/>
            </a:endParaRPr>
          </a:p>
          <a:p>
            <a:pPr algn="ctr"/>
            <a:endParaRPr lang="en-US" sz="1800" b="1" i="0" dirty="0">
              <a:solidFill>
                <a:schemeClr val="accent1"/>
              </a:solidFill>
              <a:effectLst/>
              <a:latin typeface="Arial" panose="020B0604020202020204" pitchFamily="34" charset="0"/>
              <a:cs typeface="Arial" panose="020B0604020202020204" pitchFamily="34" charset="0"/>
            </a:endParaRPr>
          </a:p>
          <a:p>
            <a:pPr algn="ctr"/>
            <a:endParaRPr lang="en-US" sz="1800" dirty="0">
              <a:solidFill>
                <a:schemeClr val="accent1"/>
              </a:solidFill>
              <a:latin typeface="Arial" panose="020B0604020202020204" pitchFamily="34" charset="0"/>
              <a:cs typeface="Arial" panose="020B0604020202020204" pitchFamily="34" charset="0"/>
            </a:endParaRPr>
          </a:p>
          <a:p>
            <a:pPr algn="ctr"/>
            <a:r>
              <a:rPr lang="en-US" sz="2000" i="0" dirty="0">
                <a:solidFill>
                  <a:schemeClr val="accent1"/>
                </a:solidFill>
                <a:effectLst/>
                <a:latin typeface="Arial" panose="020B0604020202020204" pitchFamily="34" charset="0"/>
                <a:cs typeface="Arial" panose="020B0604020202020204" pitchFamily="34" charset="0"/>
              </a:rPr>
              <a:t>Operational Owners: Department or Unit Owner – Chair/ACA, Hospital VP and FP Operations</a:t>
            </a:r>
            <a:endParaRPr lang="en-US" sz="2000" dirty="0">
              <a:solidFill>
                <a:schemeClr val="accent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9B3348D-1456-E84D-E8B2-A80E1FA65378}"/>
              </a:ext>
            </a:extLst>
          </p:cNvPr>
          <p:cNvSpPr>
            <a:spLocks noGrp="1"/>
          </p:cNvSpPr>
          <p:nvPr>
            <p:ph sz="quarter" idx="13"/>
          </p:nvPr>
        </p:nvSpPr>
        <p:spPr>
          <a:ln w="38100">
            <a:solidFill>
              <a:srgbClr val="C2ECFF"/>
            </a:solidFill>
          </a:ln>
        </p:spPr>
        <p:txBody>
          <a:bodyPr/>
          <a:lstStyle/>
          <a:p>
            <a:endParaRPr lang="en-US" b="0" i="1" dirty="0">
              <a:solidFill>
                <a:srgbClr val="000000"/>
              </a:solidFill>
              <a:effectLst/>
              <a:latin typeface="Arial" panose="020B0604020202020204" pitchFamily="34" charset="0"/>
              <a:cs typeface="Arial" panose="020B0604020202020204" pitchFamily="34" charset="0"/>
            </a:endParaRPr>
          </a:p>
          <a:p>
            <a:endParaRPr lang="en-US" i="1" dirty="0">
              <a:solidFill>
                <a:srgbClr val="000000"/>
              </a:solidFill>
              <a:latin typeface="Arial" panose="020B0604020202020204" pitchFamily="34" charset="0"/>
              <a:cs typeface="Arial" panose="020B0604020202020204" pitchFamily="34" charset="0"/>
            </a:endParaRPr>
          </a:p>
          <a:p>
            <a:endParaRPr lang="en-US" b="0" i="1" dirty="0">
              <a:solidFill>
                <a:srgbClr val="000000"/>
              </a:solidFill>
              <a:effectLst/>
              <a:latin typeface="Arial" panose="020B0604020202020204" pitchFamily="34" charset="0"/>
              <a:cs typeface="Arial" panose="020B0604020202020204" pitchFamily="34" charset="0"/>
            </a:endParaRPr>
          </a:p>
          <a:p>
            <a:endParaRPr lang="en-US" i="1" dirty="0">
              <a:solidFill>
                <a:schemeClr val="accent1"/>
              </a:solidFill>
              <a:latin typeface="Arial" panose="020B0604020202020204" pitchFamily="34" charset="0"/>
              <a:cs typeface="Arial" panose="020B0604020202020204" pitchFamily="34" charset="0"/>
            </a:endParaRPr>
          </a:p>
          <a:p>
            <a:pPr marL="228600" lvl="3" indent="0">
              <a:buNone/>
            </a:pPr>
            <a:r>
              <a:rPr lang="en-US" b="0" i="1" dirty="0">
                <a:solidFill>
                  <a:schemeClr val="accent1"/>
                </a:solidFill>
                <a:effectLst/>
                <a:latin typeface="Arial" panose="020B0604020202020204" pitchFamily="34" charset="0"/>
                <a:cs typeface="Arial" panose="020B0604020202020204" pitchFamily="34" charset="0"/>
              </a:rPr>
              <a:t>Responsible and accountable for the completing budget at the Department or Unit level while ensuring that all aspects of the budget are in line with System and Triangle West Strategy and Medical Center Operating Plan. </a:t>
            </a:r>
            <a:endParaRPr lang="en-US" dirty="0">
              <a:solidFill>
                <a:schemeClr val="accent1"/>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ADBCF52-F2D6-023A-7860-DDF4C8E1618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Roles and Responsibilities- </a:t>
            </a:r>
            <a:r>
              <a:rPr lang="en-US" sz="2400" i="0" dirty="0">
                <a:effectLst/>
                <a:latin typeface="Arial" panose="020B0604020202020204" pitchFamily="34" charset="0"/>
                <a:cs typeface="Arial" panose="020B0604020202020204" pitchFamily="34" charset="0"/>
              </a:rPr>
              <a:t>Operational Owners: Department or Unit Owner – Chair/ACA, Hospital VP and FP Operations</a:t>
            </a:r>
            <a:endParaRPr lang="en-US"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9F78E8C9-AB9C-836C-8717-6F59B7CD887C}"/>
              </a:ext>
            </a:extLst>
          </p:cNvPr>
          <p:cNvSpPr>
            <a:spLocks noGrp="1"/>
          </p:cNvSpPr>
          <p:nvPr>
            <p:ph sz="quarter" idx="14"/>
          </p:nvPr>
        </p:nvSpPr>
        <p:spPr>
          <a:ln w="38100">
            <a:solidFill>
              <a:srgbClr val="C2ECFF"/>
            </a:solidFill>
          </a:ln>
        </p:spPr>
        <p:txBody>
          <a:bodyPr/>
          <a:lstStyle/>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In partnership with the Finance, drive the budget process for the Department or Unit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Manage timeline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Communicate and partner on the expectations to Operations. </a:t>
            </a:r>
          </a:p>
          <a:p>
            <a:pPr marL="400050" lvl="2" indent="-171450">
              <a:spcAft>
                <a:spcPts val="0"/>
              </a:spcAft>
            </a:pPr>
            <a:r>
              <a:rPr lang="en-US" sz="1130" dirty="0">
                <a:solidFill>
                  <a:schemeClr val="accent1"/>
                </a:solidFill>
                <a:latin typeface="Arial" panose="020B0604020202020204" pitchFamily="34" charset="0"/>
                <a:ea typeface="Calibri" panose="020F0502020204030204" pitchFamily="34" charset="0"/>
                <a:cs typeface="Arial" panose="020B0604020202020204" pitchFamily="34" charset="0"/>
              </a:rPr>
              <a:t>C</a:t>
            </a: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ollaborate with Finance to gather data to project volumes jointly b/w UNCH &amp; UNCFP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Responsible for budget workbook quality review including all labor (i.e. FTES, PTO, Vacancy factor, contract labor, overtime, critical staffing) and non-labor expense.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In collaboration with key Finance Leader, ensure budget spread is appropriate.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Prioritize capital budget submission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On point to assist Key Finance Leader coordinate process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Work collaboratively with Finance and Department or Unit Owner teams to resolve all questions/issues of the impact of Operations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Assist Department or Unit Owners with staffing plans in workbooks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Representative of Operations at meetings, in partnership with Department or Unit Owner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Ensure inclusion of Operating Plans into budgets </a:t>
            </a:r>
          </a:p>
          <a:p>
            <a:pPr marL="400050" lvl="2" indent="-171450">
              <a:spcAft>
                <a:spcPts val="0"/>
              </a:spcAft>
            </a:pPr>
            <a:r>
              <a:rPr lang="en-US" sz="113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MUST COLLECTIVELY SIGN BUDGET WORKBOOKS AT SUBMISSION</a:t>
            </a:r>
          </a:p>
          <a:p>
            <a:endParaRPr lang="en-US" dirty="0"/>
          </a:p>
        </p:txBody>
      </p:sp>
      <p:sp>
        <p:nvSpPr>
          <p:cNvPr id="13" name="Arrow: Right 12">
            <a:extLst>
              <a:ext uri="{FF2B5EF4-FFF2-40B4-BE49-F238E27FC236}">
                <a16:creationId xmlns:a16="http://schemas.microsoft.com/office/drawing/2014/main" id="{01E4B359-5FC6-798A-59C1-0C6864A2A90E}"/>
              </a:ext>
            </a:extLst>
          </p:cNvPr>
          <p:cNvSpPr/>
          <p:nvPr/>
        </p:nvSpPr>
        <p:spPr bwMode="auto">
          <a:xfrm>
            <a:off x="4033838" y="3429000"/>
            <a:ext cx="274637" cy="347472"/>
          </a:xfrm>
          <a:prstGeom prst="rightArrow">
            <a:avLst/>
          </a:prstGeom>
          <a:solidFill>
            <a:srgbClr val="C2EC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4" name="Arrow: Right 13">
            <a:extLst>
              <a:ext uri="{FF2B5EF4-FFF2-40B4-BE49-F238E27FC236}">
                <a16:creationId xmlns:a16="http://schemas.microsoft.com/office/drawing/2014/main" id="{E16D86AA-BDC7-4DD1-3941-42B9F0FACCFF}"/>
              </a:ext>
            </a:extLst>
          </p:cNvPr>
          <p:cNvSpPr/>
          <p:nvPr/>
        </p:nvSpPr>
        <p:spPr bwMode="auto">
          <a:xfrm>
            <a:off x="7897813" y="3429000"/>
            <a:ext cx="274637" cy="347472"/>
          </a:xfrm>
          <a:prstGeom prst="rightArrow">
            <a:avLst/>
          </a:prstGeom>
          <a:solidFill>
            <a:srgbClr val="C2EC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357999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3C82D-FF57-C9CE-396C-AF56CD56B67D}"/>
              </a:ext>
            </a:extLst>
          </p:cNvPr>
          <p:cNvSpPr>
            <a:spLocks noGrp="1"/>
          </p:cNvSpPr>
          <p:nvPr>
            <p:ph type="sldNum" sz="quarter" idx="11"/>
          </p:nvPr>
        </p:nvSpPr>
        <p:spPr/>
        <p:txBody>
          <a:bodyPr/>
          <a:lstStyle/>
          <a:p>
            <a:pPr lvl="8"/>
            <a:fld id="{63DCA5C9-2E11-4C67-86EB-AE1DE127DC64}" type="slidenum">
              <a:rPr lang="en-US" smtClean="0"/>
              <a:pPr lvl="8"/>
              <a:t>16</a:t>
            </a:fld>
            <a:endParaRPr lang="en-US" dirty="0"/>
          </a:p>
        </p:txBody>
      </p:sp>
      <p:sp>
        <p:nvSpPr>
          <p:cNvPr id="4" name="Content Placeholder 3">
            <a:extLst>
              <a:ext uri="{FF2B5EF4-FFF2-40B4-BE49-F238E27FC236}">
                <a16:creationId xmlns:a16="http://schemas.microsoft.com/office/drawing/2014/main" id="{65B6EE45-E408-487C-67C7-9584782AFEB4}"/>
              </a:ext>
            </a:extLst>
          </p:cNvPr>
          <p:cNvSpPr>
            <a:spLocks noGrp="1"/>
          </p:cNvSpPr>
          <p:nvPr>
            <p:ph sz="quarter" idx="12"/>
          </p:nvPr>
        </p:nvSpPr>
        <p:spPr>
          <a:solidFill>
            <a:srgbClr val="C2ECFF"/>
          </a:solidFill>
          <a:ln w="38100">
            <a:solidFill>
              <a:srgbClr val="C2ECFF"/>
            </a:solidFill>
          </a:ln>
        </p:spPr>
        <p:txBody>
          <a:bodyPr/>
          <a:lstStyle/>
          <a:p>
            <a:pPr algn="ctr"/>
            <a:endParaRPr lang="en-US" sz="1800" b="1" i="0" dirty="0">
              <a:solidFill>
                <a:schemeClr val="accent1"/>
              </a:solidFill>
              <a:effectLst/>
              <a:latin typeface="Arial Nova" panose="020B0504020202020204" pitchFamily="34" charset="0"/>
            </a:endParaRPr>
          </a:p>
          <a:p>
            <a:pPr algn="ctr"/>
            <a:endParaRPr lang="en-US" sz="1800" b="1" dirty="0">
              <a:solidFill>
                <a:schemeClr val="accent1"/>
              </a:solidFill>
              <a:latin typeface="Arial" panose="020B0604020202020204" pitchFamily="34" charset="0"/>
              <a:cs typeface="Arial" panose="020B0604020202020204" pitchFamily="34" charset="0"/>
            </a:endParaRPr>
          </a:p>
          <a:p>
            <a:pPr algn="ctr"/>
            <a:endParaRPr lang="en-US" sz="1800" i="0" dirty="0">
              <a:solidFill>
                <a:schemeClr val="accent1"/>
              </a:solidFill>
              <a:effectLst/>
              <a:latin typeface="Arial" panose="020B0604020202020204" pitchFamily="34" charset="0"/>
              <a:cs typeface="Arial" panose="020B0604020202020204" pitchFamily="34" charset="0"/>
            </a:endParaRPr>
          </a:p>
          <a:p>
            <a:pPr algn="ctr"/>
            <a:endParaRPr lang="en-US" sz="1800" dirty="0">
              <a:solidFill>
                <a:schemeClr val="accent1"/>
              </a:solidFill>
              <a:latin typeface="Arial" panose="020B0604020202020204" pitchFamily="34" charset="0"/>
              <a:cs typeface="Arial" panose="020B0604020202020204" pitchFamily="34" charset="0"/>
            </a:endParaRPr>
          </a:p>
          <a:p>
            <a:pPr algn="ctr"/>
            <a:r>
              <a:rPr lang="en-US" sz="2000" i="0" dirty="0">
                <a:solidFill>
                  <a:schemeClr val="accent1"/>
                </a:solidFill>
                <a:effectLst/>
                <a:latin typeface="Arial" panose="020B0604020202020204" pitchFamily="34" charset="0"/>
                <a:cs typeface="Arial" panose="020B0604020202020204" pitchFamily="34" charset="0"/>
              </a:rPr>
              <a:t>Finance Partner to Operational Owners</a:t>
            </a:r>
          </a:p>
          <a:p>
            <a:pPr algn="ctr"/>
            <a:r>
              <a:rPr lang="en-US" sz="2000" i="0" dirty="0">
                <a:solidFill>
                  <a:schemeClr val="accent1"/>
                </a:solidFill>
                <a:effectLst/>
                <a:latin typeface="Arial" panose="020B0604020202020204" pitchFamily="34" charset="0"/>
                <a:cs typeface="Arial" panose="020B0604020202020204" pitchFamily="34" charset="0"/>
              </a:rPr>
              <a:t>(UNCH/FP Analysts and Finance leaders) </a:t>
            </a:r>
          </a:p>
        </p:txBody>
      </p:sp>
      <p:sp>
        <p:nvSpPr>
          <p:cNvPr id="5" name="Content Placeholder 4">
            <a:extLst>
              <a:ext uri="{FF2B5EF4-FFF2-40B4-BE49-F238E27FC236}">
                <a16:creationId xmlns:a16="http://schemas.microsoft.com/office/drawing/2014/main" id="{B9B3348D-1456-E84D-E8B2-A80E1FA65378}"/>
              </a:ext>
            </a:extLst>
          </p:cNvPr>
          <p:cNvSpPr>
            <a:spLocks noGrp="1"/>
          </p:cNvSpPr>
          <p:nvPr>
            <p:ph sz="quarter" idx="13"/>
          </p:nvPr>
        </p:nvSpPr>
        <p:spPr>
          <a:ln w="38100">
            <a:solidFill>
              <a:srgbClr val="C2ECFF"/>
            </a:solidFill>
          </a:ln>
        </p:spPr>
        <p:txBody>
          <a:bodyPr/>
          <a:lstStyle/>
          <a:p>
            <a:endParaRPr lang="en-US" b="0" i="1" dirty="0">
              <a:solidFill>
                <a:srgbClr val="000000"/>
              </a:solidFill>
              <a:effectLst/>
              <a:latin typeface="Arial" panose="020B0604020202020204" pitchFamily="34" charset="0"/>
              <a:cs typeface="Arial" panose="020B0604020202020204" pitchFamily="34" charset="0"/>
            </a:endParaRPr>
          </a:p>
          <a:p>
            <a:endParaRPr lang="en-US" i="1" dirty="0">
              <a:solidFill>
                <a:srgbClr val="000000"/>
              </a:solidFill>
              <a:latin typeface="Arial" panose="020B0604020202020204" pitchFamily="34" charset="0"/>
              <a:cs typeface="Arial" panose="020B0604020202020204" pitchFamily="34" charset="0"/>
            </a:endParaRPr>
          </a:p>
          <a:p>
            <a:endParaRPr lang="en-US" b="0" i="1" dirty="0">
              <a:solidFill>
                <a:srgbClr val="000000"/>
              </a:solidFill>
              <a:effectLst/>
              <a:latin typeface="Arial" panose="020B0604020202020204" pitchFamily="34" charset="0"/>
              <a:cs typeface="Arial" panose="020B0604020202020204" pitchFamily="34" charset="0"/>
            </a:endParaRPr>
          </a:p>
          <a:p>
            <a:endParaRPr lang="en-US" i="1" dirty="0">
              <a:solidFill>
                <a:srgbClr val="000000"/>
              </a:solidFill>
              <a:latin typeface="Arial" panose="020B0604020202020204" pitchFamily="34" charset="0"/>
              <a:cs typeface="Arial" panose="020B0604020202020204" pitchFamily="34" charset="0"/>
            </a:endParaRPr>
          </a:p>
          <a:p>
            <a:pPr marL="228600" lvl="3" indent="0">
              <a:buNone/>
            </a:pPr>
            <a:r>
              <a:rPr lang="en-US" b="0" i="1" u="sng" dirty="0">
                <a:solidFill>
                  <a:schemeClr val="accent1"/>
                </a:solidFill>
                <a:effectLst/>
                <a:latin typeface="Arial" panose="020B0604020202020204" pitchFamily="34" charset="0"/>
                <a:cs typeface="Arial" panose="020B0604020202020204" pitchFamily="34" charset="0"/>
              </a:rPr>
              <a:t>Partner with Operational Owners </a:t>
            </a:r>
            <a:r>
              <a:rPr lang="en-US" b="0" i="1" dirty="0">
                <a:solidFill>
                  <a:schemeClr val="accent1"/>
                </a:solidFill>
                <a:effectLst/>
                <a:latin typeface="Arial" panose="020B0604020202020204" pitchFamily="34" charset="0"/>
                <a:cs typeface="Arial" panose="020B0604020202020204" pitchFamily="34" charset="0"/>
              </a:rPr>
              <a:t>to drive the budget process for the Department and Unit, aide in managing budget timeline and reasonableness of assumptions. </a:t>
            </a:r>
            <a:endParaRPr lang="en-US" dirty="0">
              <a:solidFill>
                <a:schemeClr val="accent1"/>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ADBCF52-F2D6-023A-7860-DDF4C8E16181}"/>
              </a:ext>
            </a:extLst>
          </p:cNvPr>
          <p:cNvSpPr>
            <a:spLocks noGrp="1"/>
          </p:cNvSpPr>
          <p:nvPr>
            <p:ph type="title"/>
          </p:nvPr>
        </p:nvSpPr>
        <p:spPr>
          <a:xfrm>
            <a:off x="466724" y="315468"/>
            <a:ext cx="12042267" cy="723900"/>
          </a:xfrm>
        </p:spPr>
        <p:txBody>
          <a:bodyPr/>
          <a:lstStyle/>
          <a:p>
            <a:pPr algn="ctr"/>
            <a:br>
              <a:rPr lang="en-US" dirty="0">
                <a:latin typeface="+mn-lt"/>
              </a:rPr>
            </a:br>
            <a:r>
              <a:rPr lang="en-US" dirty="0">
                <a:latin typeface="+mn-lt"/>
              </a:rPr>
              <a:t>Roles and Responsibilities- </a:t>
            </a:r>
            <a:r>
              <a:rPr lang="en-US" sz="2400" i="0" dirty="0">
                <a:effectLst/>
                <a:latin typeface="+mn-lt"/>
              </a:rPr>
              <a:t>Finance Business Partner to Operational Owners (UNCH or FP Analyst or FP Department  Finance) </a:t>
            </a:r>
            <a:endParaRPr lang="en-US" dirty="0">
              <a:latin typeface="+mn-lt"/>
            </a:endParaRPr>
          </a:p>
        </p:txBody>
      </p:sp>
      <p:sp>
        <p:nvSpPr>
          <p:cNvPr id="12" name="Content Placeholder 11">
            <a:extLst>
              <a:ext uri="{FF2B5EF4-FFF2-40B4-BE49-F238E27FC236}">
                <a16:creationId xmlns:a16="http://schemas.microsoft.com/office/drawing/2014/main" id="{9F78E8C9-AB9C-836C-8717-6F59B7CD887C}"/>
              </a:ext>
            </a:extLst>
          </p:cNvPr>
          <p:cNvSpPr>
            <a:spLocks noGrp="1"/>
          </p:cNvSpPr>
          <p:nvPr>
            <p:ph sz="quarter" idx="14"/>
          </p:nvPr>
        </p:nvSpPr>
        <p:spPr>
          <a:ln w="38100">
            <a:solidFill>
              <a:srgbClr val="C2ECFF"/>
            </a:solidFill>
          </a:ln>
        </p:spPr>
        <p:txBody>
          <a:bodyPr/>
          <a:lstStyle/>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Liaison between operations &amp; finance resources </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Communicate expectations to Department or Unit Owner and monitor progress towards targets </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In collaboration with Department or Unit Owner, gather data to project volumes. </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Guide cost savings and achieve target  </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Understand impacts of final budget decisions and communicate to impacted parties. </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Provide expert counsel and advice including partnering with quality review and challenging assumptions. </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Facilitate incorporating proformas as they are approved. Reconcile all newly added proformas and initiatives.</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Run and understand reports </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Partner and coordinate with external departments that influence the financial outcomes; Shared Services, Revenue Cycle, Benefits/HR </a:t>
            </a:r>
          </a:p>
          <a:p>
            <a:pPr marL="514350" lvl="2" indent="-285750" fontAlgn="ctr">
              <a:spcAft>
                <a:spcPts val="0"/>
              </a:spcAft>
            </a:pPr>
            <a:r>
              <a:rPr lang="en-US" sz="1200" b="0" i="0" u="none" strike="noStrike" kern="1200" dirty="0">
                <a:solidFill>
                  <a:schemeClr val="accent1"/>
                </a:solidFill>
                <a:effectLst/>
                <a:latin typeface="Arial" panose="020B0604020202020204" pitchFamily="34" charset="0"/>
                <a:cs typeface="Arial" panose="020B0604020202020204" pitchFamily="34" charset="0"/>
              </a:rPr>
              <a:t>Provide analysis to guide good decision making</a:t>
            </a:r>
          </a:p>
          <a:p>
            <a:pPr marL="514350" lvl="2" indent="-285750" fontAlgn="ctr">
              <a:spcAft>
                <a:spcPts val="0"/>
              </a:spcAft>
            </a:pPr>
            <a:r>
              <a:rPr lang="en-US" sz="1200" dirty="0">
                <a:solidFill>
                  <a:schemeClr val="accent1"/>
                </a:solidFill>
                <a:latin typeface="Arial" panose="020B0604020202020204" pitchFamily="34" charset="0"/>
                <a:cs typeface="Arial" panose="020B0604020202020204" pitchFamily="34" charset="0"/>
              </a:rPr>
              <a:t>Synthesize and communicate budget impact to Operational Owners and Executive Team</a:t>
            </a:r>
            <a:endParaRPr lang="en-US" sz="1200" b="0" i="0" u="none" strike="noStrike" kern="1200" dirty="0">
              <a:solidFill>
                <a:schemeClr val="accent1"/>
              </a:solidFill>
              <a:effectLst/>
              <a:latin typeface="Arial" panose="020B0604020202020204" pitchFamily="34" charset="0"/>
              <a:cs typeface="Arial" panose="020B0604020202020204" pitchFamily="34" charset="0"/>
            </a:endParaRPr>
          </a:p>
          <a:p>
            <a:pPr marL="514350" lvl="2" indent="-285750" fontAlgn="ctr">
              <a:spcAft>
                <a:spcPts val="0"/>
              </a:spcAft>
            </a:pPr>
            <a:endParaRPr lang="en-US" sz="1200" b="0" i="0" u="none" strike="noStrike" kern="1200" dirty="0">
              <a:solidFill>
                <a:schemeClr val="accent1"/>
              </a:solidFill>
              <a:effectLst/>
              <a:latin typeface="Arial" panose="020B0604020202020204" pitchFamily="34" charset="0"/>
              <a:cs typeface="Arial" panose="020B0604020202020204" pitchFamily="34" charset="0"/>
            </a:endParaRPr>
          </a:p>
          <a:p>
            <a:endParaRPr lang="en-US" dirty="0"/>
          </a:p>
        </p:txBody>
      </p:sp>
      <p:sp>
        <p:nvSpPr>
          <p:cNvPr id="13" name="Arrow: Right 12">
            <a:extLst>
              <a:ext uri="{FF2B5EF4-FFF2-40B4-BE49-F238E27FC236}">
                <a16:creationId xmlns:a16="http://schemas.microsoft.com/office/drawing/2014/main" id="{01E4B359-5FC6-798A-59C1-0C6864A2A90E}"/>
              </a:ext>
            </a:extLst>
          </p:cNvPr>
          <p:cNvSpPr/>
          <p:nvPr/>
        </p:nvSpPr>
        <p:spPr bwMode="auto">
          <a:xfrm>
            <a:off x="4033838" y="3429000"/>
            <a:ext cx="274637" cy="347472"/>
          </a:xfrm>
          <a:prstGeom prst="rightArrow">
            <a:avLst/>
          </a:prstGeom>
          <a:solidFill>
            <a:srgbClr val="C2EC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4" name="Arrow: Right 13">
            <a:extLst>
              <a:ext uri="{FF2B5EF4-FFF2-40B4-BE49-F238E27FC236}">
                <a16:creationId xmlns:a16="http://schemas.microsoft.com/office/drawing/2014/main" id="{E16D86AA-BDC7-4DD1-3941-42B9F0FACCFF}"/>
              </a:ext>
            </a:extLst>
          </p:cNvPr>
          <p:cNvSpPr/>
          <p:nvPr/>
        </p:nvSpPr>
        <p:spPr bwMode="auto">
          <a:xfrm>
            <a:off x="7897813" y="3429000"/>
            <a:ext cx="274637" cy="347472"/>
          </a:xfrm>
          <a:prstGeom prst="rightArrow">
            <a:avLst/>
          </a:prstGeom>
          <a:solidFill>
            <a:srgbClr val="C2EC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285425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3C82D-FF57-C9CE-396C-AF56CD56B67D}"/>
              </a:ext>
            </a:extLst>
          </p:cNvPr>
          <p:cNvSpPr>
            <a:spLocks noGrp="1"/>
          </p:cNvSpPr>
          <p:nvPr>
            <p:ph type="sldNum" sz="quarter" idx="11"/>
          </p:nvPr>
        </p:nvSpPr>
        <p:spPr/>
        <p:txBody>
          <a:bodyPr/>
          <a:lstStyle/>
          <a:p>
            <a:pPr lvl="8"/>
            <a:fld id="{63DCA5C9-2E11-4C67-86EB-AE1DE127DC64}" type="slidenum">
              <a:rPr lang="en-US" smtClean="0"/>
              <a:pPr lvl="8"/>
              <a:t>17</a:t>
            </a:fld>
            <a:endParaRPr lang="en-US" dirty="0"/>
          </a:p>
        </p:txBody>
      </p:sp>
      <p:sp>
        <p:nvSpPr>
          <p:cNvPr id="4" name="Content Placeholder 3">
            <a:extLst>
              <a:ext uri="{FF2B5EF4-FFF2-40B4-BE49-F238E27FC236}">
                <a16:creationId xmlns:a16="http://schemas.microsoft.com/office/drawing/2014/main" id="{65B6EE45-E408-487C-67C7-9584782AFEB4}"/>
              </a:ext>
            </a:extLst>
          </p:cNvPr>
          <p:cNvSpPr>
            <a:spLocks noGrp="1"/>
          </p:cNvSpPr>
          <p:nvPr>
            <p:ph sz="quarter" idx="12"/>
          </p:nvPr>
        </p:nvSpPr>
        <p:spPr>
          <a:solidFill>
            <a:srgbClr val="C2ECFF"/>
          </a:solidFill>
          <a:ln w="38100">
            <a:solidFill>
              <a:srgbClr val="C2ECFF"/>
            </a:solidFill>
          </a:ln>
        </p:spPr>
        <p:txBody>
          <a:bodyPr/>
          <a:lstStyle/>
          <a:p>
            <a:pPr algn="ctr"/>
            <a:endParaRPr lang="en-US" sz="1800" b="1" i="0" dirty="0">
              <a:solidFill>
                <a:schemeClr val="accent1"/>
              </a:solidFill>
              <a:effectLst/>
              <a:latin typeface="Arial Nova" panose="020B0504020202020204" pitchFamily="34" charset="0"/>
            </a:endParaRPr>
          </a:p>
          <a:p>
            <a:pPr algn="ctr"/>
            <a:endParaRPr lang="en-US" sz="1800" b="1" dirty="0">
              <a:solidFill>
                <a:schemeClr val="accent1"/>
              </a:solidFill>
              <a:latin typeface="Arial" panose="020B0604020202020204" pitchFamily="34" charset="0"/>
              <a:cs typeface="Arial" panose="020B0604020202020204" pitchFamily="34" charset="0"/>
            </a:endParaRPr>
          </a:p>
          <a:p>
            <a:pPr algn="ctr"/>
            <a:endParaRPr lang="en-US" sz="1800" dirty="0">
              <a:solidFill>
                <a:schemeClr val="accent1"/>
              </a:solidFill>
              <a:latin typeface="Arial" panose="020B0604020202020204" pitchFamily="34" charset="0"/>
              <a:cs typeface="Arial" panose="020B0604020202020204" pitchFamily="34" charset="0"/>
            </a:endParaRPr>
          </a:p>
          <a:p>
            <a:pPr algn="ctr"/>
            <a:r>
              <a:rPr lang="en-US" sz="2000" i="0" dirty="0">
                <a:solidFill>
                  <a:schemeClr val="accent1"/>
                </a:solidFill>
                <a:effectLst/>
                <a:latin typeface="Arial" panose="020B0604020202020204" pitchFamily="34" charset="0"/>
                <a:cs typeface="Arial" panose="020B0604020202020204" pitchFamily="34" charset="0"/>
              </a:rPr>
              <a:t>Finance Partner to Operational Owners</a:t>
            </a:r>
          </a:p>
          <a:p>
            <a:pPr algn="ctr"/>
            <a:r>
              <a:rPr lang="en-US" sz="2000" i="0" dirty="0">
                <a:solidFill>
                  <a:schemeClr val="accent1"/>
                </a:solidFill>
                <a:effectLst/>
                <a:latin typeface="Arial" panose="020B0604020202020204" pitchFamily="34" charset="0"/>
                <a:cs typeface="Arial" panose="020B0604020202020204" pitchFamily="34" charset="0"/>
              </a:rPr>
              <a:t>(UNCH/FP Analysts and Finance leaders) </a:t>
            </a:r>
          </a:p>
        </p:txBody>
      </p:sp>
      <p:sp>
        <p:nvSpPr>
          <p:cNvPr id="5" name="Content Placeholder 4">
            <a:extLst>
              <a:ext uri="{FF2B5EF4-FFF2-40B4-BE49-F238E27FC236}">
                <a16:creationId xmlns:a16="http://schemas.microsoft.com/office/drawing/2014/main" id="{B9B3348D-1456-E84D-E8B2-A80E1FA65378}"/>
              </a:ext>
            </a:extLst>
          </p:cNvPr>
          <p:cNvSpPr>
            <a:spLocks noGrp="1"/>
          </p:cNvSpPr>
          <p:nvPr>
            <p:ph sz="quarter" idx="13"/>
          </p:nvPr>
        </p:nvSpPr>
        <p:spPr>
          <a:ln w="38100">
            <a:solidFill>
              <a:srgbClr val="C2ECFF"/>
            </a:solidFill>
          </a:ln>
        </p:spPr>
        <p:txBody>
          <a:bodyPr/>
          <a:lstStyle/>
          <a:p>
            <a:endParaRPr lang="en-US" b="0" i="1" dirty="0">
              <a:solidFill>
                <a:srgbClr val="000000"/>
              </a:solidFill>
              <a:effectLst/>
              <a:latin typeface="Arial Nova" panose="020B0504020202020204" pitchFamily="34" charset="0"/>
            </a:endParaRPr>
          </a:p>
          <a:p>
            <a:endParaRPr lang="en-US" i="1" dirty="0">
              <a:solidFill>
                <a:srgbClr val="000000"/>
              </a:solidFill>
              <a:latin typeface="Arial Nova" panose="020B0504020202020204" pitchFamily="34" charset="0"/>
            </a:endParaRPr>
          </a:p>
          <a:p>
            <a:endParaRPr lang="en-US" i="1" dirty="0">
              <a:solidFill>
                <a:schemeClr val="accent1"/>
              </a:solidFill>
              <a:latin typeface="Arial" panose="020B0604020202020204" pitchFamily="34" charset="0"/>
              <a:cs typeface="Arial" panose="020B0604020202020204" pitchFamily="34" charset="0"/>
            </a:endParaRPr>
          </a:p>
          <a:p>
            <a:pPr marL="230187" lvl="3" indent="0">
              <a:buNone/>
            </a:pPr>
            <a:r>
              <a:rPr lang="en-US" b="0" i="1" u="sng" dirty="0">
                <a:solidFill>
                  <a:schemeClr val="accent1"/>
                </a:solidFill>
                <a:effectLst/>
                <a:latin typeface="Arial" panose="020B0604020202020204" pitchFamily="34" charset="0"/>
                <a:cs typeface="Arial" panose="020B0604020202020204" pitchFamily="34" charset="0"/>
              </a:rPr>
              <a:t>Provide general support </a:t>
            </a:r>
            <a:r>
              <a:rPr lang="en-US" b="0" i="1" dirty="0">
                <a:solidFill>
                  <a:schemeClr val="accent1"/>
                </a:solidFill>
                <a:effectLst/>
                <a:latin typeface="Arial" panose="020B0604020202020204" pitchFamily="34" charset="0"/>
                <a:cs typeface="Arial" panose="020B0604020202020204" pitchFamily="34" charset="0"/>
              </a:rPr>
              <a:t>to cost center owners and Finance Business Partners for all workbook issues; fixing errors, adding new accounts, adjusting average hourly rates, researching historical information, and ad hoc training. Managing all central functions.</a:t>
            </a:r>
            <a:endParaRPr lang="en-US" dirty="0">
              <a:solidFill>
                <a:schemeClr val="accent1"/>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ADBCF52-F2D6-023A-7860-DDF4C8E16181}"/>
              </a:ext>
            </a:extLst>
          </p:cNvPr>
          <p:cNvSpPr>
            <a:spLocks noGrp="1"/>
          </p:cNvSpPr>
          <p:nvPr>
            <p:ph type="title"/>
          </p:nvPr>
        </p:nvSpPr>
        <p:spPr>
          <a:xfrm>
            <a:off x="466724" y="315468"/>
            <a:ext cx="12042267" cy="723900"/>
          </a:xfrm>
        </p:spPr>
        <p:txBody>
          <a:bodyPr/>
          <a:lstStyle/>
          <a:p>
            <a:pPr algn="ctr"/>
            <a:br>
              <a:rPr lang="en-US" dirty="0"/>
            </a:br>
            <a:r>
              <a:rPr lang="en-US" dirty="0"/>
              <a:t>Roles and Responsibilities- </a:t>
            </a:r>
            <a:r>
              <a:rPr lang="en-US" sz="2400" i="0" dirty="0">
                <a:effectLst/>
              </a:rPr>
              <a:t>Finance Business Partner to Operational Owners (UNCH or FP Analyst or FP Department  Finance) </a:t>
            </a:r>
            <a:endParaRPr lang="en-US" dirty="0"/>
          </a:p>
        </p:txBody>
      </p:sp>
      <p:sp>
        <p:nvSpPr>
          <p:cNvPr id="12" name="Content Placeholder 11">
            <a:extLst>
              <a:ext uri="{FF2B5EF4-FFF2-40B4-BE49-F238E27FC236}">
                <a16:creationId xmlns:a16="http://schemas.microsoft.com/office/drawing/2014/main" id="{9F78E8C9-AB9C-836C-8717-6F59B7CD887C}"/>
              </a:ext>
            </a:extLst>
          </p:cNvPr>
          <p:cNvSpPr>
            <a:spLocks noGrp="1"/>
          </p:cNvSpPr>
          <p:nvPr>
            <p:ph sz="quarter" idx="14"/>
          </p:nvPr>
        </p:nvSpPr>
        <p:spPr>
          <a:ln w="38100">
            <a:solidFill>
              <a:srgbClr val="C2ECFF"/>
            </a:solidFill>
          </a:ln>
        </p:spPr>
        <p:txBody>
          <a:bodyPr/>
          <a:lstStyle/>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Work collaboratively with other Finance teams to resolve all questions/issues from cost center owners and provide excellent customer service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Expenses Handled Centrally: Depreciation, Employee Benefits, Rental Income/Expenses, Interest Income/Expense, Research Funding, CIC, Gainshare</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Review average hourly rates (ensure all hours have salary dollars)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Conduct high level consolidated reviews of depts or unit revenues and expenses as needed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Review stats for reasonableness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Provide imputed volumes to Revenue (FP)</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Final Gross Revenue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Reconcile Gross Rev with Revenue team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Spread and all allocations (FP)</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Provide slides for BOD presentation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Collaborate with Managed Care, Revenue Cycle and Revenue Team on Net Revenue assumptions (FP)</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Ensure CMS changes are included in </a:t>
            </a:r>
            <a:r>
              <a:rPr lang="en-US" sz="1000" b="0" i="0" u="none" strike="noStrike" kern="1200" dirty="0" err="1">
                <a:solidFill>
                  <a:schemeClr val="accent1"/>
                </a:solidFill>
                <a:effectLst/>
                <a:latin typeface="Arial" panose="020B0604020202020204" pitchFamily="34" charset="0"/>
                <a:cs typeface="Arial" panose="020B0604020202020204" pitchFamily="34" charset="0"/>
              </a:rPr>
              <a:t>Rev.Model</a:t>
            </a:r>
            <a:r>
              <a:rPr lang="en-US" sz="1000" b="0" i="0" u="none" strike="noStrike" kern="1200" dirty="0">
                <a:solidFill>
                  <a:schemeClr val="accent1"/>
                </a:solidFill>
                <a:effectLst/>
                <a:latin typeface="Arial" panose="020B0604020202020204" pitchFamily="34" charset="0"/>
                <a:cs typeface="Arial" panose="020B0604020202020204" pitchFamily="34" charset="0"/>
              </a:rPr>
              <a:t> (FP) </a:t>
            </a:r>
          </a:p>
          <a:p>
            <a:pPr marL="514350" lvl="2" indent="-285750" fontAlgn="ctr">
              <a:spcAft>
                <a:spcPts val="0"/>
              </a:spcAft>
            </a:pPr>
            <a:r>
              <a:rPr lang="en-US" sz="1000" b="0" i="0" u="none" kern="1200" dirty="0">
                <a:solidFill>
                  <a:schemeClr val="accent1"/>
                </a:solidFill>
                <a:effectLst/>
                <a:latin typeface="Arial" panose="020B0604020202020204" pitchFamily="34" charset="0"/>
                <a:cs typeface="Arial" panose="020B0604020202020204" pitchFamily="34" charset="0"/>
              </a:rPr>
              <a:t>Develop NY HB &amp; PB and IP &amp; OP charges (FP)</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Collaborate with Revenue team to incorporate new charges and prices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Provide NY </a:t>
            </a:r>
            <a:r>
              <a:rPr lang="en-US" sz="1000" b="0" i="0" u="none" strike="noStrike" kern="1200" dirty="0" err="1">
                <a:solidFill>
                  <a:schemeClr val="accent1"/>
                </a:solidFill>
                <a:effectLst/>
                <a:latin typeface="Arial" panose="020B0604020202020204" pitchFamily="34" charset="0"/>
                <a:cs typeface="Arial" panose="020B0604020202020204" pitchFamily="34" charset="0"/>
              </a:rPr>
              <a:t>wRVU</a:t>
            </a:r>
            <a:r>
              <a:rPr lang="en-US" sz="1000" b="0" i="0" u="none" strike="noStrike" kern="1200" dirty="0">
                <a:solidFill>
                  <a:schemeClr val="accent1"/>
                </a:solidFill>
                <a:effectLst/>
                <a:latin typeface="Arial" panose="020B0604020202020204" pitchFamily="34" charset="0"/>
                <a:cs typeface="Arial" panose="020B0604020202020204" pitchFamily="34" charset="0"/>
              </a:rPr>
              <a:t> stat updates to Revenue and reconcile (FP)</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Assist with high level review of gross revenue at a Department or Unit level </a:t>
            </a:r>
          </a:p>
          <a:p>
            <a:pPr marL="514350" lvl="2" indent="-285750" fontAlgn="ctr">
              <a:spcAft>
                <a:spcPts val="0"/>
              </a:spcAft>
            </a:pPr>
            <a:r>
              <a:rPr lang="en-US" sz="1000" b="0" i="0" u="none" strike="noStrike" kern="1200" dirty="0">
                <a:solidFill>
                  <a:schemeClr val="accent1"/>
                </a:solidFill>
                <a:effectLst/>
                <a:latin typeface="Arial" panose="020B0604020202020204" pitchFamily="34" charset="0"/>
                <a:cs typeface="Arial" panose="020B0604020202020204" pitchFamily="34" charset="0"/>
              </a:rPr>
              <a:t>Work collaboratively with the Department or Unit Owners to reconcile volume growth with the revenue and expense growth </a:t>
            </a:r>
          </a:p>
          <a:p>
            <a:endParaRPr lang="en-US" dirty="0"/>
          </a:p>
        </p:txBody>
      </p:sp>
      <p:sp>
        <p:nvSpPr>
          <p:cNvPr id="13" name="Arrow: Right 12">
            <a:extLst>
              <a:ext uri="{FF2B5EF4-FFF2-40B4-BE49-F238E27FC236}">
                <a16:creationId xmlns:a16="http://schemas.microsoft.com/office/drawing/2014/main" id="{01E4B359-5FC6-798A-59C1-0C6864A2A90E}"/>
              </a:ext>
            </a:extLst>
          </p:cNvPr>
          <p:cNvSpPr/>
          <p:nvPr/>
        </p:nvSpPr>
        <p:spPr bwMode="auto">
          <a:xfrm>
            <a:off x="4033838" y="3429000"/>
            <a:ext cx="274637" cy="347472"/>
          </a:xfrm>
          <a:prstGeom prst="rightArrow">
            <a:avLst/>
          </a:prstGeom>
          <a:solidFill>
            <a:srgbClr val="C2EC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4" name="Arrow: Right 13">
            <a:extLst>
              <a:ext uri="{FF2B5EF4-FFF2-40B4-BE49-F238E27FC236}">
                <a16:creationId xmlns:a16="http://schemas.microsoft.com/office/drawing/2014/main" id="{E16D86AA-BDC7-4DD1-3941-42B9F0FACCFF}"/>
              </a:ext>
            </a:extLst>
          </p:cNvPr>
          <p:cNvSpPr/>
          <p:nvPr/>
        </p:nvSpPr>
        <p:spPr bwMode="auto">
          <a:xfrm>
            <a:off x="7897813" y="3429000"/>
            <a:ext cx="274637" cy="347472"/>
          </a:xfrm>
          <a:prstGeom prst="rightArrow">
            <a:avLst/>
          </a:prstGeom>
          <a:solidFill>
            <a:srgbClr val="C2EC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143532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1E4C0-596F-3664-2AD5-C45A3AA15BF7}"/>
              </a:ext>
            </a:extLst>
          </p:cNvPr>
          <p:cNvSpPr>
            <a:spLocks noGrp="1"/>
          </p:cNvSpPr>
          <p:nvPr>
            <p:ph type="sldNum" sz="quarter" idx="11"/>
          </p:nvPr>
        </p:nvSpPr>
        <p:spPr/>
        <p:txBody>
          <a:bodyPr/>
          <a:lstStyle/>
          <a:p>
            <a:pPr lvl="8"/>
            <a:fld id="{63DCA5C9-2E11-4C67-86EB-AE1DE127DC64}" type="slidenum">
              <a:rPr lang="en-US" smtClean="0"/>
              <a:pPr lvl="8"/>
              <a:t>18</a:t>
            </a:fld>
            <a:endParaRPr lang="en-US" dirty="0"/>
          </a:p>
        </p:txBody>
      </p:sp>
      <p:sp>
        <p:nvSpPr>
          <p:cNvPr id="4" name="Content Placeholder 3">
            <a:extLst>
              <a:ext uri="{FF2B5EF4-FFF2-40B4-BE49-F238E27FC236}">
                <a16:creationId xmlns:a16="http://schemas.microsoft.com/office/drawing/2014/main" id="{71F6617F-FA6C-A41D-7C92-3716E8A97100}"/>
              </a:ext>
            </a:extLst>
          </p:cNvPr>
          <p:cNvSpPr>
            <a:spLocks noGrp="1"/>
          </p:cNvSpPr>
          <p:nvPr>
            <p:ph sz="quarter" idx="12"/>
          </p:nvPr>
        </p:nvSpPr>
        <p:spPr>
          <a:xfrm>
            <a:off x="466724" y="1327638"/>
            <a:ext cx="11543567" cy="5354516"/>
          </a:xfrm>
        </p:spPr>
        <p:txBody>
          <a:bodyPr/>
          <a:lstStyle/>
          <a:p>
            <a:r>
              <a:rPr lang="en-US" dirty="0"/>
              <a:t>Operational Finance will be holding 3 in-person training sessions.</a:t>
            </a:r>
          </a:p>
          <a:p>
            <a:r>
              <a:rPr lang="en-US" dirty="0"/>
              <a:t>Registration to be done in LMS.  </a:t>
            </a:r>
          </a:p>
          <a:p>
            <a:r>
              <a:rPr lang="en-US" dirty="0"/>
              <a:t>Course name:  FY25 Strata Budget Training </a:t>
            </a:r>
          </a:p>
          <a:p>
            <a:r>
              <a:rPr lang="en-US" dirty="0"/>
              <a:t>Training will be held at UNC Hospital Cancer Conference room 1</a:t>
            </a:r>
          </a:p>
          <a:p>
            <a:r>
              <a:rPr lang="en-US" dirty="0"/>
              <a:t>Dates will be:</a:t>
            </a:r>
          </a:p>
          <a:p>
            <a:r>
              <a:rPr lang="en-US" dirty="0"/>
              <a:t>12/12/23	11:30am – 1:30pm</a:t>
            </a:r>
          </a:p>
          <a:p>
            <a:r>
              <a:rPr lang="en-US" dirty="0"/>
              <a:t>12/19/23 	10:45am – 12:45pm</a:t>
            </a:r>
          </a:p>
          <a:p>
            <a:r>
              <a:rPr lang="en-US" dirty="0"/>
              <a:t>12/19/23 	1:00pm  –  3:00pm</a:t>
            </a:r>
          </a:p>
          <a:p>
            <a:r>
              <a:rPr lang="en-US" dirty="0"/>
              <a:t>02/01/24 	12:00pm – 2:00pm</a:t>
            </a:r>
          </a:p>
          <a:p>
            <a:r>
              <a:rPr lang="en-US" dirty="0"/>
              <a:t>02/05/24	12:00pm – 2:00pm</a:t>
            </a:r>
          </a:p>
          <a:p>
            <a:endParaRPr lang="en-US" dirty="0"/>
          </a:p>
        </p:txBody>
      </p:sp>
      <p:sp>
        <p:nvSpPr>
          <p:cNvPr id="6" name="Title 5">
            <a:extLst>
              <a:ext uri="{FF2B5EF4-FFF2-40B4-BE49-F238E27FC236}">
                <a16:creationId xmlns:a16="http://schemas.microsoft.com/office/drawing/2014/main" id="{8A08495C-D9FC-30B5-D84B-95D381E85E87}"/>
              </a:ext>
            </a:extLst>
          </p:cNvPr>
          <p:cNvSpPr>
            <a:spLocks noGrp="1"/>
          </p:cNvSpPr>
          <p:nvPr>
            <p:ph type="title"/>
          </p:nvPr>
        </p:nvSpPr>
        <p:spPr/>
        <p:txBody>
          <a:bodyPr/>
          <a:lstStyle/>
          <a:p>
            <a:r>
              <a:rPr lang="en-US" dirty="0"/>
              <a:t>UNC Hospitals- Strata Training in LMS</a:t>
            </a:r>
          </a:p>
        </p:txBody>
      </p:sp>
      <p:sp>
        <p:nvSpPr>
          <p:cNvPr id="2" name="TextBox 1">
            <a:extLst>
              <a:ext uri="{FF2B5EF4-FFF2-40B4-BE49-F238E27FC236}">
                <a16:creationId xmlns:a16="http://schemas.microsoft.com/office/drawing/2014/main" id="{9422EF77-B635-C933-672F-F341435CE82B}"/>
              </a:ext>
            </a:extLst>
          </p:cNvPr>
          <p:cNvSpPr txBox="1"/>
          <p:nvPr/>
        </p:nvSpPr>
        <p:spPr>
          <a:xfrm>
            <a:off x="585216" y="4004896"/>
            <a:ext cx="2578608" cy="1525466"/>
          </a:xfrm>
          <a:prstGeom prst="rect">
            <a:avLst/>
          </a:prstGeom>
          <a:noFill/>
        </p:spPr>
        <p:txBody>
          <a:bodyPr wrap="square" lIns="0" tIns="73152" rIns="0" bIns="0" rtlCol="0">
            <a:normAutofit/>
          </a:bodyPr>
          <a:lstStyle/>
          <a:p>
            <a:pPr algn="l"/>
            <a:endParaRPr lang="en-US" sz="1600" dirty="0">
              <a:solidFill>
                <a:schemeClr val="tx2"/>
              </a:solidFill>
              <a:highlight>
                <a:srgbClr val="00FF00"/>
              </a:highlight>
            </a:endParaRPr>
          </a:p>
        </p:txBody>
      </p:sp>
      <p:pic>
        <p:nvPicPr>
          <p:cNvPr id="7" name="Picture 6">
            <a:extLst>
              <a:ext uri="{FF2B5EF4-FFF2-40B4-BE49-F238E27FC236}">
                <a16:creationId xmlns:a16="http://schemas.microsoft.com/office/drawing/2014/main" id="{3A0518B1-0105-4880-575D-93F2F85D8FDC}"/>
              </a:ext>
            </a:extLst>
          </p:cNvPr>
          <p:cNvPicPr>
            <a:picLocks noChangeAspect="1"/>
          </p:cNvPicPr>
          <p:nvPr/>
        </p:nvPicPr>
        <p:blipFill>
          <a:blip r:embed="rId2"/>
          <a:stretch>
            <a:fillRect/>
          </a:stretch>
        </p:blipFill>
        <p:spPr>
          <a:xfrm>
            <a:off x="6335038" y="1361502"/>
            <a:ext cx="5481824" cy="1055078"/>
          </a:xfrm>
          <a:prstGeom prst="rect">
            <a:avLst/>
          </a:prstGeom>
        </p:spPr>
      </p:pic>
      <p:pic>
        <p:nvPicPr>
          <p:cNvPr id="9" name="Picture 8">
            <a:extLst>
              <a:ext uri="{FF2B5EF4-FFF2-40B4-BE49-F238E27FC236}">
                <a16:creationId xmlns:a16="http://schemas.microsoft.com/office/drawing/2014/main" id="{F9532143-767A-AA78-EB9F-5C2A38D7329B}"/>
              </a:ext>
            </a:extLst>
          </p:cNvPr>
          <p:cNvPicPr>
            <a:picLocks noChangeAspect="1"/>
          </p:cNvPicPr>
          <p:nvPr/>
        </p:nvPicPr>
        <p:blipFill>
          <a:blip r:embed="rId3"/>
          <a:stretch>
            <a:fillRect/>
          </a:stretch>
        </p:blipFill>
        <p:spPr>
          <a:xfrm>
            <a:off x="6335037" y="2384706"/>
            <a:ext cx="5481824" cy="2382923"/>
          </a:xfrm>
          <a:prstGeom prst="rect">
            <a:avLst/>
          </a:prstGeom>
        </p:spPr>
      </p:pic>
      <p:pic>
        <p:nvPicPr>
          <p:cNvPr id="12" name="Picture 11">
            <a:extLst>
              <a:ext uri="{FF2B5EF4-FFF2-40B4-BE49-F238E27FC236}">
                <a16:creationId xmlns:a16="http://schemas.microsoft.com/office/drawing/2014/main" id="{71122261-B2AD-F674-B6BA-4A119AC23A97}"/>
              </a:ext>
            </a:extLst>
          </p:cNvPr>
          <p:cNvPicPr>
            <a:picLocks noChangeAspect="1"/>
          </p:cNvPicPr>
          <p:nvPr/>
        </p:nvPicPr>
        <p:blipFill>
          <a:blip r:embed="rId4"/>
          <a:stretch>
            <a:fillRect/>
          </a:stretch>
        </p:blipFill>
        <p:spPr>
          <a:xfrm>
            <a:off x="6335035" y="4716158"/>
            <a:ext cx="5481823" cy="1965996"/>
          </a:xfrm>
          <a:prstGeom prst="rect">
            <a:avLst/>
          </a:prstGeom>
        </p:spPr>
      </p:pic>
    </p:spTree>
    <p:extLst>
      <p:ext uri="{BB962C8B-B14F-4D97-AF65-F5344CB8AC3E}">
        <p14:creationId xmlns:p14="http://schemas.microsoft.com/office/powerpoint/2010/main" val="108236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1E4C0-596F-3664-2AD5-C45A3AA15BF7}"/>
              </a:ext>
            </a:extLst>
          </p:cNvPr>
          <p:cNvSpPr>
            <a:spLocks noGrp="1"/>
          </p:cNvSpPr>
          <p:nvPr>
            <p:ph type="sldNum" sz="quarter" idx="11"/>
          </p:nvPr>
        </p:nvSpPr>
        <p:spPr/>
        <p:txBody>
          <a:bodyPr/>
          <a:lstStyle/>
          <a:p>
            <a:pPr lvl="8"/>
            <a:fld id="{63DCA5C9-2E11-4C67-86EB-AE1DE127DC64}" type="slidenum">
              <a:rPr lang="en-US" smtClean="0"/>
              <a:pPr lvl="8"/>
              <a:t>19</a:t>
            </a:fld>
            <a:endParaRPr lang="en-US" dirty="0"/>
          </a:p>
        </p:txBody>
      </p:sp>
      <p:sp>
        <p:nvSpPr>
          <p:cNvPr id="4" name="Content Placeholder 3">
            <a:extLst>
              <a:ext uri="{FF2B5EF4-FFF2-40B4-BE49-F238E27FC236}">
                <a16:creationId xmlns:a16="http://schemas.microsoft.com/office/drawing/2014/main" id="{71F6617F-FA6C-A41D-7C92-3716E8A97100}"/>
              </a:ext>
            </a:extLst>
          </p:cNvPr>
          <p:cNvSpPr>
            <a:spLocks noGrp="1"/>
          </p:cNvSpPr>
          <p:nvPr>
            <p:ph sz="quarter" idx="12"/>
          </p:nvPr>
        </p:nvSpPr>
        <p:spPr>
          <a:xfrm>
            <a:off x="466724" y="1327638"/>
            <a:ext cx="11543567" cy="5354516"/>
          </a:xfrm>
        </p:spPr>
        <p:txBody>
          <a:bodyPr/>
          <a:lstStyle/>
          <a:p>
            <a:r>
              <a:rPr lang="en-US" dirty="0"/>
              <a:t>Operational Finance sending out the standard Strata &amp; FRB communication material and associated video as in past years, updated for any new year changes.</a:t>
            </a:r>
          </a:p>
          <a:p>
            <a:r>
              <a:rPr lang="en-US" dirty="0"/>
              <a:t>1:1 training will be hosted for new ACAs, who will be contacted directly. </a:t>
            </a:r>
          </a:p>
          <a:p>
            <a:endParaRPr lang="en-US" dirty="0"/>
          </a:p>
        </p:txBody>
      </p:sp>
      <p:sp>
        <p:nvSpPr>
          <p:cNvPr id="6" name="Title 5">
            <a:extLst>
              <a:ext uri="{FF2B5EF4-FFF2-40B4-BE49-F238E27FC236}">
                <a16:creationId xmlns:a16="http://schemas.microsoft.com/office/drawing/2014/main" id="{8A08495C-D9FC-30B5-D84B-95D381E85E87}"/>
              </a:ext>
            </a:extLst>
          </p:cNvPr>
          <p:cNvSpPr>
            <a:spLocks noGrp="1"/>
          </p:cNvSpPr>
          <p:nvPr>
            <p:ph type="title"/>
          </p:nvPr>
        </p:nvSpPr>
        <p:spPr/>
        <p:txBody>
          <a:bodyPr/>
          <a:lstStyle/>
          <a:p>
            <a:r>
              <a:rPr lang="en-US" dirty="0"/>
              <a:t>UNC Faculty Practice - Strata and FRB </a:t>
            </a:r>
          </a:p>
        </p:txBody>
      </p:sp>
      <p:sp>
        <p:nvSpPr>
          <p:cNvPr id="2" name="TextBox 1">
            <a:extLst>
              <a:ext uri="{FF2B5EF4-FFF2-40B4-BE49-F238E27FC236}">
                <a16:creationId xmlns:a16="http://schemas.microsoft.com/office/drawing/2014/main" id="{9422EF77-B635-C933-672F-F341435CE82B}"/>
              </a:ext>
            </a:extLst>
          </p:cNvPr>
          <p:cNvSpPr txBox="1"/>
          <p:nvPr/>
        </p:nvSpPr>
        <p:spPr>
          <a:xfrm>
            <a:off x="585216" y="4004896"/>
            <a:ext cx="2578608" cy="1525466"/>
          </a:xfrm>
          <a:prstGeom prst="rect">
            <a:avLst/>
          </a:prstGeom>
          <a:noFill/>
        </p:spPr>
        <p:txBody>
          <a:bodyPr wrap="square" lIns="0" tIns="73152" rIns="0" bIns="0" rtlCol="0">
            <a:normAutofit/>
          </a:bodyPr>
          <a:lstStyle/>
          <a:p>
            <a:pPr algn="l"/>
            <a:endParaRPr lang="en-US" sz="1600" dirty="0">
              <a:solidFill>
                <a:schemeClr val="tx2"/>
              </a:solidFill>
              <a:highlight>
                <a:srgbClr val="00FF00"/>
              </a:highlight>
            </a:endParaRPr>
          </a:p>
        </p:txBody>
      </p:sp>
      <p:pic>
        <p:nvPicPr>
          <p:cNvPr id="8" name="Picture 7">
            <a:extLst>
              <a:ext uri="{FF2B5EF4-FFF2-40B4-BE49-F238E27FC236}">
                <a16:creationId xmlns:a16="http://schemas.microsoft.com/office/drawing/2014/main" id="{3793D808-70CA-5C53-77D0-B214E0743C85}"/>
              </a:ext>
            </a:extLst>
          </p:cNvPr>
          <p:cNvPicPr>
            <a:picLocks noChangeAspect="1"/>
          </p:cNvPicPr>
          <p:nvPr/>
        </p:nvPicPr>
        <p:blipFill>
          <a:blip r:embed="rId2"/>
          <a:stretch>
            <a:fillRect/>
          </a:stretch>
        </p:blipFill>
        <p:spPr>
          <a:xfrm>
            <a:off x="1968384" y="2488432"/>
            <a:ext cx="8255231" cy="4267259"/>
          </a:xfrm>
          <a:prstGeom prst="rect">
            <a:avLst/>
          </a:prstGeom>
        </p:spPr>
      </p:pic>
    </p:spTree>
    <p:extLst>
      <p:ext uri="{BB962C8B-B14F-4D97-AF65-F5344CB8AC3E}">
        <p14:creationId xmlns:p14="http://schemas.microsoft.com/office/powerpoint/2010/main" val="235109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F78CA6D0-DD16-FB15-3909-74D1D6576C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5" name="Object 24" hidden="1">
                        <a:extLst>
                          <a:ext uri="{FF2B5EF4-FFF2-40B4-BE49-F238E27FC236}">
                            <a16:creationId xmlns:a16="http://schemas.microsoft.com/office/drawing/2014/main" id="{F78CA6D0-DD16-FB15-3909-74D1D6576C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8" name="Rectangle 77">
            <a:extLst>
              <a:ext uri="{FF2B5EF4-FFF2-40B4-BE49-F238E27FC236}">
                <a16:creationId xmlns:a16="http://schemas.microsoft.com/office/drawing/2014/main" id="{A81EF85D-154A-10B5-4F30-D365348C1BA4}"/>
              </a:ext>
            </a:extLst>
          </p:cNvPr>
          <p:cNvSpPr/>
          <p:nvPr/>
        </p:nvSpPr>
        <p:spPr bwMode="auto">
          <a:xfrm>
            <a:off x="0" y="0"/>
            <a:ext cx="12192000" cy="6858000"/>
          </a:xfrm>
          <a:prstGeom prst="rect">
            <a:avLst/>
          </a:prstGeom>
          <a:gradFill flip="none" rotWithShape="1">
            <a:gsLst>
              <a:gs pos="0">
                <a:schemeClr val="accent2">
                  <a:lumMod val="0"/>
                  <a:lumOff val="100000"/>
                </a:schemeClr>
              </a:gs>
              <a:gs pos="4000">
                <a:schemeClr val="accent2">
                  <a:lumMod val="0"/>
                  <a:lumOff val="100000"/>
                </a:schemeClr>
              </a:gs>
              <a:gs pos="100000">
                <a:srgbClr val="A0CBE8"/>
              </a:gs>
            </a:gsLst>
            <a:path path="circle">
              <a:fillToRect l="50000" t="-80000" r="50000" b="180000"/>
            </a:path>
            <a:tileRect/>
          </a:gra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DD387552-1A9B-A506-E41B-F762EB42A50E}"/>
              </a:ext>
            </a:extLst>
          </p:cNvPr>
          <p:cNvSpPr txBox="1"/>
          <p:nvPr/>
        </p:nvSpPr>
        <p:spPr>
          <a:xfrm>
            <a:off x="239554" y="279841"/>
            <a:ext cx="11974285" cy="369332"/>
          </a:xfrm>
          <a:prstGeom prst="rect">
            <a:avLst/>
          </a:prstGeom>
          <a:noFill/>
          <a:ln w="6350">
            <a:noFill/>
            <a:miter lim="800000"/>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4163"/>
                </a:solidFill>
                <a:effectLst/>
                <a:uLnTx/>
                <a:uFillTx/>
                <a:latin typeface="Arial" panose="020B0604020202020204"/>
                <a:ea typeface="+mn-ea"/>
                <a:cs typeface="+mn-cs"/>
              </a:rPr>
              <a:t>Our mission is to improve the health and well-being of North Carolinians and others whom we serve</a:t>
            </a:r>
          </a:p>
        </p:txBody>
      </p:sp>
      <p:sp>
        <p:nvSpPr>
          <p:cNvPr id="51" name="TextBox 50">
            <a:extLst>
              <a:ext uri="{FF2B5EF4-FFF2-40B4-BE49-F238E27FC236}">
                <a16:creationId xmlns:a16="http://schemas.microsoft.com/office/drawing/2014/main" id="{AF6A46BA-157B-5A38-4DF3-CB4679F1C50E}"/>
              </a:ext>
            </a:extLst>
          </p:cNvPr>
          <p:cNvSpPr txBox="1"/>
          <p:nvPr/>
        </p:nvSpPr>
        <p:spPr>
          <a:xfrm>
            <a:off x="769089" y="3038390"/>
            <a:ext cx="1613524" cy="640080"/>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B9CD3">
                    <a:lumMod val="50000"/>
                  </a:srgbClr>
                </a:solidFill>
                <a:effectLst/>
                <a:uLnTx/>
                <a:uFillTx/>
                <a:latin typeface="Arial" panose="020B0604020202020204" pitchFamily="34" charset="0"/>
                <a:ea typeface="+mn-ea"/>
                <a:cs typeface="Arial" panose="020B0604020202020204" pitchFamily="34" charset="0"/>
              </a:rPr>
              <a:t>Patients First</a:t>
            </a:r>
          </a:p>
        </p:txBody>
      </p:sp>
      <p:sp>
        <p:nvSpPr>
          <p:cNvPr id="52" name="TextBox 51">
            <a:extLst>
              <a:ext uri="{FF2B5EF4-FFF2-40B4-BE49-F238E27FC236}">
                <a16:creationId xmlns:a16="http://schemas.microsoft.com/office/drawing/2014/main" id="{1B75D607-70B6-6D86-51E3-FD8D8BAAB03E}"/>
              </a:ext>
            </a:extLst>
          </p:cNvPr>
          <p:cNvSpPr txBox="1"/>
          <p:nvPr/>
        </p:nvSpPr>
        <p:spPr>
          <a:xfrm>
            <a:off x="6976042" y="3038390"/>
            <a:ext cx="1613524" cy="640080"/>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B9CD3">
                    <a:lumMod val="50000"/>
                  </a:srgbClr>
                </a:solidFill>
                <a:effectLst/>
                <a:uLnTx/>
                <a:uFillTx/>
                <a:latin typeface="Arial" panose="020B0604020202020204" pitchFamily="34" charset="0"/>
                <a:ea typeface="+mn-ea"/>
                <a:cs typeface="Arial" panose="020B0604020202020204" pitchFamily="34" charset="0"/>
              </a:rPr>
              <a:t>Strengthened Core Operations</a:t>
            </a:r>
          </a:p>
        </p:txBody>
      </p:sp>
      <p:sp>
        <p:nvSpPr>
          <p:cNvPr id="53" name="TextBox 52">
            <a:extLst>
              <a:ext uri="{FF2B5EF4-FFF2-40B4-BE49-F238E27FC236}">
                <a16:creationId xmlns:a16="http://schemas.microsoft.com/office/drawing/2014/main" id="{8057C7E7-4CEB-E67D-942A-868C29376278}"/>
              </a:ext>
            </a:extLst>
          </p:cNvPr>
          <p:cNvSpPr txBox="1"/>
          <p:nvPr/>
        </p:nvSpPr>
        <p:spPr>
          <a:xfrm>
            <a:off x="9966047" y="3038390"/>
            <a:ext cx="1613524" cy="640080"/>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B9CD3">
                    <a:lumMod val="50000"/>
                  </a:srgbClr>
                </a:solidFill>
                <a:effectLst/>
                <a:uLnTx/>
                <a:uFillTx/>
                <a:latin typeface="Arial" panose="020B0604020202020204" pitchFamily="34" charset="0"/>
                <a:ea typeface="+mn-ea"/>
                <a:cs typeface="Arial" panose="020B0604020202020204" pitchFamily="34" charset="0"/>
              </a:rPr>
              <a:t>Reimagined Solutions</a:t>
            </a:r>
          </a:p>
        </p:txBody>
      </p:sp>
      <p:sp>
        <p:nvSpPr>
          <p:cNvPr id="55" name="TextBox 54">
            <a:extLst>
              <a:ext uri="{FF2B5EF4-FFF2-40B4-BE49-F238E27FC236}">
                <a16:creationId xmlns:a16="http://schemas.microsoft.com/office/drawing/2014/main" id="{16AB1F49-4544-C7D5-2404-8CB657A0E6FE}"/>
              </a:ext>
            </a:extLst>
          </p:cNvPr>
          <p:cNvSpPr txBox="1"/>
          <p:nvPr/>
        </p:nvSpPr>
        <p:spPr>
          <a:xfrm>
            <a:off x="3893944" y="3038390"/>
            <a:ext cx="1613524" cy="640080"/>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C5073"/>
                </a:solidFill>
                <a:effectLst/>
                <a:uLnTx/>
                <a:uFillTx/>
                <a:latin typeface="Arial" panose="020B0604020202020204" pitchFamily="34" charset="0"/>
                <a:ea typeface="+mn-ea"/>
                <a:cs typeface="Arial" panose="020B0604020202020204" pitchFamily="34" charset="0"/>
              </a:rPr>
              <a:t>Amplified Academics</a:t>
            </a:r>
          </a:p>
        </p:txBody>
      </p:sp>
      <p:sp>
        <p:nvSpPr>
          <p:cNvPr id="57" name="TextBox 56">
            <a:extLst>
              <a:ext uri="{FF2B5EF4-FFF2-40B4-BE49-F238E27FC236}">
                <a16:creationId xmlns:a16="http://schemas.microsoft.com/office/drawing/2014/main" id="{7242FE1F-4D21-BB9D-2BC8-6AD499536E76}"/>
              </a:ext>
            </a:extLst>
          </p:cNvPr>
          <p:cNvSpPr txBox="1"/>
          <p:nvPr/>
        </p:nvSpPr>
        <p:spPr>
          <a:xfrm>
            <a:off x="2872491" y="1805143"/>
            <a:ext cx="666025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UNC Health System Strategy – Forward Together 2030</a:t>
            </a:r>
            <a:endParaRPr kumimoji="0" lang="en-US" sz="1600" b="0" i="1"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id="{0FBA7229-F926-3261-D9DB-311386139843}"/>
              </a:ext>
            </a:extLst>
          </p:cNvPr>
          <p:cNvSpPr txBox="1"/>
          <p:nvPr/>
        </p:nvSpPr>
        <p:spPr>
          <a:xfrm>
            <a:off x="4604418" y="3823144"/>
            <a:ext cx="322701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UNCMC Strategy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panose="020B0604020202020204" pitchFamily="34" charset="0"/>
                <a:cs typeface="Arial" panose="020B0604020202020204" pitchFamily="34" charset="0"/>
              </a:rPr>
              <a:t>3-5 Year Objectives</a:t>
            </a:r>
            <a:endParaRPr kumimoji="0" lang="en-US" sz="1600" i="1"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id="{D226E88C-5FF2-A7E6-1CA7-C5A9576B15FD}"/>
              </a:ext>
            </a:extLst>
          </p:cNvPr>
          <p:cNvSpPr txBox="1"/>
          <p:nvPr/>
        </p:nvSpPr>
        <p:spPr>
          <a:xfrm>
            <a:off x="745838" y="4563983"/>
            <a:ext cx="1636776" cy="658368"/>
          </a:xfrm>
          <a:prstGeom prst="roundRect">
            <a:avLst/>
          </a:prstGeom>
          <a:solidFill>
            <a:schemeClr val="bg2">
              <a:lumMod val="95000"/>
            </a:schemeClr>
          </a:solidFill>
          <a:ln>
            <a:solidFill>
              <a:schemeClr val="tx2"/>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4163"/>
                </a:solidFill>
                <a:effectLst/>
                <a:uLnTx/>
                <a:uFillTx/>
                <a:latin typeface="Arial" panose="020B0604020202020204"/>
                <a:ea typeface="+mn-ea"/>
                <a:cs typeface="+mn-cs"/>
              </a:rPr>
              <a:t>Become the Best Place to Work</a:t>
            </a:r>
          </a:p>
        </p:txBody>
      </p:sp>
      <p:sp>
        <p:nvSpPr>
          <p:cNvPr id="64" name="TextBox 63">
            <a:extLst>
              <a:ext uri="{FF2B5EF4-FFF2-40B4-BE49-F238E27FC236}">
                <a16:creationId xmlns:a16="http://schemas.microsoft.com/office/drawing/2014/main" id="{89342E6C-94AF-0C73-F056-13305319801D}"/>
              </a:ext>
            </a:extLst>
          </p:cNvPr>
          <p:cNvSpPr txBox="1"/>
          <p:nvPr/>
        </p:nvSpPr>
        <p:spPr>
          <a:xfrm>
            <a:off x="2602648" y="4563983"/>
            <a:ext cx="1636776" cy="658368"/>
          </a:xfrm>
          <a:prstGeom prst="roundRect">
            <a:avLst/>
          </a:prstGeom>
          <a:solidFill>
            <a:schemeClr val="bg2">
              <a:lumMod val="95000"/>
            </a:schemeClr>
          </a:solidFill>
          <a:ln>
            <a:solidFill>
              <a:schemeClr val="tx2"/>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4163"/>
                </a:solidFill>
                <a:effectLst/>
                <a:uLnTx/>
                <a:uFillTx/>
                <a:latin typeface="Arial" panose="020B0604020202020204"/>
                <a:ea typeface="+mn-ea"/>
                <a:cs typeface="+mn-cs"/>
              </a:rPr>
              <a:t>Deliver Unparalleled Quality</a:t>
            </a:r>
          </a:p>
        </p:txBody>
      </p:sp>
      <p:sp>
        <p:nvSpPr>
          <p:cNvPr id="65" name="TextBox 64">
            <a:extLst>
              <a:ext uri="{FF2B5EF4-FFF2-40B4-BE49-F238E27FC236}">
                <a16:creationId xmlns:a16="http://schemas.microsoft.com/office/drawing/2014/main" id="{B3646D8B-DDDA-5EB2-C89D-0BF43F1F96F7}"/>
              </a:ext>
            </a:extLst>
          </p:cNvPr>
          <p:cNvSpPr txBox="1"/>
          <p:nvPr/>
        </p:nvSpPr>
        <p:spPr>
          <a:xfrm>
            <a:off x="4459458" y="4563983"/>
            <a:ext cx="1636776" cy="658368"/>
          </a:xfrm>
          <a:prstGeom prst="roundRect">
            <a:avLst/>
          </a:prstGeom>
          <a:solidFill>
            <a:schemeClr val="bg2">
              <a:lumMod val="95000"/>
            </a:schemeClr>
          </a:solidFill>
          <a:ln>
            <a:solidFill>
              <a:schemeClr val="tx2"/>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4163"/>
                </a:solidFill>
                <a:effectLst/>
                <a:uLnTx/>
                <a:uFillTx/>
                <a:latin typeface="Arial" panose="020B0604020202020204"/>
                <a:ea typeface="+mn-ea"/>
                <a:cs typeface="+mn-cs"/>
              </a:rPr>
              <a:t>Optimize our Clinical Portfolio</a:t>
            </a:r>
          </a:p>
        </p:txBody>
      </p:sp>
      <p:sp>
        <p:nvSpPr>
          <p:cNvPr id="66" name="TextBox 65">
            <a:extLst>
              <a:ext uri="{FF2B5EF4-FFF2-40B4-BE49-F238E27FC236}">
                <a16:creationId xmlns:a16="http://schemas.microsoft.com/office/drawing/2014/main" id="{2B06707F-55D6-6EDE-A268-4C391275BF39}"/>
              </a:ext>
            </a:extLst>
          </p:cNvPr>
          <p:cNvSpPr txBox="1"/>
          <p:nvPr/>
        </p:nvSpPr>
        <p:spPr>
          <a:xfrm>
            <a:off x="6316268" y="4563983"/>
            <a:ext cx="1636776" cy="658368"/>
          </a:xfrm>
          <a:prstGeom prst="roundRect">
            <a:avLst/>
          </a:prstGeom>
          <a:solidFill>
            <a:schemeClr val="bg2">
              <a:lumMod val="95000"/>
            </a:schemeClr>
          </a:solidFill>
          <a:ln>
            <a:solidFill>
              <a:schemeClr val="tx2"/>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4163"/>
                </a:solidFill>
                <a:effectLst/>
                <a:uLnTx/>
                <a:uFillTx/>
                <a:latin typeface="Arial" panose="020B0604020202020204"/>
                <a:ea typeface="+mn-ea"/>
                <a:cs typeface="+mn-cs"/>
              </a:rPr>
              <a:t>Accelerate Targeted Clinical Growth</a:t>
            </a:r>
          </a:p>
        </p:txBody>
      </p:sp>
      <p:sp>
        <p:nvSpPr>
          <p:cNvPr id="67" name="TextBox 66">
            <a:extLst>
              <a:ext uri="{FF2B5EF4-FFF2-40B4-BE49-F238E27FC236}">
                <a16:creationId xmlns:a16="http://schemas.microsoft.com/office/drawing/2014/main" id="{1FC20024-F97F-265A-D72C-5F8EFB9AE860}"/>
              </a:ext>
            </a:extLst>
          </p:cNvPr>
          <p:cNvSpPr txBox="1"/>
          <p:nvPr/>
        </p:nvSpPr>
        <p:spPr>
          <a:xfrm>
            <a:off x="8173078" y="4563983"/>
            <a:ext cx="1636776" cy="658368"/>
          </a:xfrm>
          <a:prstGeom prst="roundRect">
            <a:avLst/>
          </a:prstGeom>
          <a:solidFill>
            <a:schemeClr val="bg2">
              <a:lumMod val="95000"/>
            </a:schemeClr>
          </a:solidFill>
          <a:ln>
            <a:solidFill>
              <a:schemeClr val="tx2"/>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4163"/>
                </a:solidFill>
                <a:effectLst/>
                <a:uLnTx/>
                <a:uFillTx/>
                <a:latin typeface="Arial" panose="020B0604020202020204"/>
                <a:ea typeface="+mn-ea"/>
                <a:cs typeface="+mn-cs"/>
              </a:rPr>
              <a:t>Enhance our World-Class Teaching and Research Enterprise</a:t>
            </a:r>
          </a:p>
        </p:txBody>
      </p:sp>
      <p:sp>
        <p:nvSpPr>
          <p:cNvPr id="68" name="TextBox 67">
            <a:extLst>
              <a:ext uri="{FF2B5EF4-FFF2-40B4-BE49-F238E27FC236}">
                <a16:creationId xmlns:a16="http://schemas.microsoft.com/office/drawing/2014/main" id="{40B034DB-9BE1-0535-1097-3C7923EC4D95}"/>
              </a:ext>
            </a:extLst>
          </p:cNvPr>
          <p:cNvSpPr txBox="1"/>
          <p:nvPr/>
        </p:nvSpPr>
        <p:spPr>
          <a:xfrm>
            <a:off x="10029886" y="4553480"/>
            <a:ext cx="1636776" cy="658368"/>
          </a:xfrm>
          <a:prstGeom prst="roundRect">
            <a:avLst/>
          </a:prstGeom>
          <a:solidFill>
            <a:schemeClr val="bg2">
              <a:lumMod val="95000"/>
            </a:schemeClr>
          </a:solidFill>
          <a:ln>
            <a:solidFill>
              <a:schemeClr val="tx2"/>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4163"/>
                </a:solidFill>
                <a:effectLst/>
                <a:uLnTx/>
                <a:uFillTx/>
                <a:latin typeface="Arial" panose="020B0604020202020204"/>
                <a:ea typeface="+mn-ea"/>
                <a:cs typeface="+mn-cs"/>
              </a:rPr>
              <a:t>Lead in Transformative Innovation</a:t>
            </a:r>
          </a:p>
        </p:txBody>
      </p:sp>
      <p:sp>
        <p:nvSpPr>
          <p:cNvPr id="75" name="Right Brace 74">
            <a:extLst>
              <a:ext uri="{FF2B5EF4-FFF2-40B4-BE49-F238E27FC236}">
                <a16:creationId xmlns:a16="http://schemas.microsoft.com/office/drawing/2014/main" id="{A3AF2210-74AF-26B2-6C05-FED4E9B6DBDC}"/>
              </a:ext>
            </a:extLst>
          </p:cNvPr>
          <p:cNvSpPr/>
          <p:nvPr/>
        </p:nvSpPr>
        <p:spPr>
          <a:xfrm rot="5400000">
            <a:off x="6055529" y="-87049"/>
            <a:ext cx="318257" cy="11141325"/>
          </a:xfrm>
          <a:prstGeom prst="rightBrace">
            <a:avLst/>
          </a:prstGeom>
          <a:ln w="12700">
            <a:solidFill>
              <a:schemeClr val="tx2">
                <a:lumMod val="60000"/>
                <a:lumOff val="40000"/>
              </a:schemeClr>
            </a:solidFill>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6" name="Rounded Rectangle 28">
            <a:extLst>
              <a:ext uri="{FF2B5EF4-FFF2-40B4-BE49-F238E27FC236}">
                <a16:creationId xmlns:a16="http://schemas.microsoft.com/office/drawing/2014/main" id="{4B73F277-1EC7-1926-2790-CFE601543DEF}"/>
              </a:ext>
            </a:extLst>
          </p:cNvPr>
          <p:cNvSpPr/>
          <p:nvPr/>
        </p:nvSpPr>
        <p:spPr bwMode="auto">
          <a:xfrm>
            <a:off x="754547" y="5782400"/>
            <a:ext cx="10920824" cy="607018"/>
          </a:xfrm>
          <a:prstGeom prst="roundRect">
            <a:avLst/>
          </a:prstGeom>
          <a:solidFill>
            <a:srgbClr val="DBEBF6"/>
          </a:solidFill>
          <a:ln>
            <a:solidFill>
              <a:schemeClr val="accent1"/>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a:ea typeface="+mn-ea"/>
                <a:cs typeface="+mn-cs"/>
              </a:rPr>
              <a:t>UNCMC Operating Plan and Strike Teams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panose="020B0604020202020204"/>
                <a:ea typeface="+mn-ea"/>
                <a:cs typeface="+mn-cs"/>
              </a:rPr>
              <a:t>Annual Goals and Objectives</a:t>
            </a:r>
          </a:p>
        </p:txBody>
      </p:sp>
      <p:pic>
        <p:nvPicPr>
          <p:cNvPr id="3" name="Picture 2">
            <a:extLst>
              <a:ext uri="{FF2B5EF4-FFF2-40B4-BE49-F238E27FC236}">
                <a16:creationId xmlns:a16="http://schemas.microsoft.com/office/drawing/2014/main" id="{1F96E17F-49C6-F3C2-E17E-48C0655F2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8608" y="2304532"/>
            <a:ext cx="431235" cy="640080"/>
          </a:xfrm>
          <a:prstGeom prst="rect">
            <a:avLst/>
          </a:prstGeom>
        </p:spPr>
      </p:pic>
      <p:pic>
        <p:nvPicPr>
          <p:cNvPr id="4" name="Picture 3">
            <a:extLst>
              <a:ext uri="{FF2B5EF4-FFF2-40B4-BE49-F238E27FC236}">
                <a16:creationId xmlns:a16="http://schemas.microsoft.com/office/drawing/2014/main" id="{0E2DA2C3-7F54-66FB-6BBB-E7D0206C9F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8235" y="2366535"/>
            <a:ext cx="565506" cy="606061"/>
          </a:xfrm>
          <a:prstGeom prst="rect">
            <a:avLst/>
          </a:prstGeom>
        </p:spPr>
      </p:pic>
      <p:pic>
        <p:nvPicPr>
          <p:cNvPr id="5" name="Picture 4">
            <a:extLst>
              <a:ext uri="{FF2B5EF4-FFF2-40B4-BE49-F238E27FC236}">
                <a16:creationId xmlns:a16="http://schemas.microsoft.com/office/drawing/2014/main" id="{F3A86B0B-404B-98D6-E420-F18E036B5F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1008" y="2352145"/>
            <a:ext cx="703591" cy="627586"/>
          </a:xfrm>
          <a:prstGeom prst="rect">
            <a:avLst/>
          </a:prstGeom>
        </p:spPr>
      </p:pic>
      <p:pic>
        <p:nvPicPr>
          <p:cNvPr id="6" name="Picture 5">
            <a:extLst>
              <a:ext uri="{FF2B5EF4-FFF2-40B4-BE49-F238E27FC236}">
                <a16:creationId xmlns:a16="http://schemas.microsoft.com/office/drawing/2014/main" id="{4E6D3C89-F8C1-4D66-FB67-1FA270AFBA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9284" y="2345898"/>
            <a:ext cx="794036" cy="640080"/>
          </a:xfrm>
          <a:prstGeom prst="rect">
            <a:avLst/>
          </a:prstGeom>
        </p:spPr>
      </p:pic>
      <p:sp>
        <p:nvSpPr>
          <p:cNvPr id="7" name="Right Brace 6">
            <a:extLst>
              <a:ext uri="{FF2B5EF4-FFF2-40B4-BE49-F238E27FC236}">
                <a16:creationId xmlns:a16="http://schemas.microsoft.com/office/drawing/2014/main" id="{2A7C090A-510E-9497-19CF-4792CD3DF400}"/>
              </a:ext>
            </a:extLst>
          </p:cNvPr>
          <p:cNvSpPr/>
          <p:nvPr/>
        </p:nvSpPr>
        <p:spPr>
          <a:xfrm rot="5400000">
            <a:off x="6055529" y="-1920021"/>
            <a:ext cx="318257" cy="11141325"/>
          </a:xfrm>
          <a:prstGeom prst="rightBrace">
            <a:avLst/>
          </a:prstGeom>
          <a:ln w="12700">
            <a:solidFill>
              <a:schemeClr val="tx2">
                <a:lumMod val="60000"/>
                <a:lumOff val="40000"/>
              </a:schemeClr>
            </a:solidFill>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D2E6A571-4AB9-FF7D-32E7-7A855C318109}"/>
              </a:ext>
            </a:extLst>
          </p:cNvPr>
          <p:cNvSpPr/>
          <p:nvPr/>
        </p:nvSpPr>
        <p:spPr>
          <a:xfrm>
            <a:off x="0" y="857666"/>
            <a:ext cx="12191999" cy="73000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17594ABD-3778-1AC8-6D35-F9290D09B072}"/>
              </a:ext>
            </a:extLst>
          </p:cNvPr>
          <p:cNvSpPr txBox="1"/>
          <p:nvPr/>
        </p:nvSpPr>
        <p:spPr>
          <a:xfrm>
            <a:off x="1658693" y="959803"/>
            <a:ext cx="9058843" cy="422737"/>
          </a:xfrm>
          <a:prstGeom prst="rect">
            <a:avLst/>
          </a:prstGeom>
          <a:ln w="6350">
            <a:noFill/>
            <a:miter lim="800000"/>
          </a:ln>
        </p:spPr>
        <p:txBody>
          <a:bodyPr vert="horz" wrap="square" lIns="0" tIns="0" rIns="0" bIns="0" rtlCol="0" anchor="ctr">
            <a:noAutofit/>
          </a:bodyPr>
          <a:lstStyle/>
          <a:p>
            <a:pPr marL="0" marR="0" lvl="0" indent="0" algn="ctr" defTabSz="457200" rtl="0" eaLnBrk="1" fontAlgn="auto" latinLnBrk="0" hangingPunct="1">
              <a:lnSpc>
                <a:spcPts val="3500"/>
              </a:lnSpc>
              <a:spcBef>
                <a:spcPts val="300"/>
              </a:spcBef>
              <a:spcAft>
                <a:spcPts val="300"/>
              </a:spcAft>
              <a:buClrTx/>
              <a:buSzTx/>
              <a:buFontTx/>
              <a:buNone/>
              <a:tabLst>
                <a:tab pos="800100" algn="l"/>
                <a:tab pos="3367088" algn="l"/>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An academic and community powerhouse with patients at the center of all we do</a:t>
            </a:r>
          </a:p>
        </p:txBody>
      </p:sp>
      <p:pic>
        <p:nvPicPr>
          <p:cNvPr id="10" name="Picture 9">
            <a:extLst>
              <a:ext uri="{FF2B5EF4-FFF2-40B4-BE49-F238E27FC236}">
                <a16:creationId xmlns:a16="http://schemas.microsoft.com/office/drawing/2014/main" id="{339AC9AB-F9A9-AE7F-C59E-83EE9A2B4F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7118" y="990253"/>
            <a:ext cx="422979" cy="422979"/>
          </a:xfrm>
          <a:prstGeom prst="rect">
            <a:avLst/>
          </a:prstGeom>
        </p:spPr>
      </p:pic>
      <p:sp>
        <p:nvSpPr>
          <p:cNvPr id="11" name="TextBox 10">
            <a:extLst>
              <a:ext uri="{FF2B5EF4-FFF2-40B4-BE49-F238E27FC236}">
                <a16:creationId xmlns:a16="http://schemas.microsoft.com/office/drawing/2014/main" id="{C7F117FE-6F53-9A11-98F0-BACC9AC8BA52}"/>
              </a:ext>
            </a:extLst>
          </p:cNvPr>
          <p:cNvSpPr txBox="1"/>
          <p:nvPr/>
        </p:nvSpPr>
        <p:spPr>
          <a:xfrm>
            <a:off x="393562" y="1001993"/>
            <a:ext cx="871569" cy="368555"/>
          </a:xfrm>
          <a:prstGeom prst="rect">
            <a:avLst/>
          </a:prstGeom>
          <a:ln w="6350">
            <a:noFill/>
            <a:miter lim="800000"/>
          </a:ln>
        </p:spPr>
        <p:txBody>
          <a:bodyPr vert="horz" wrap="square" lIns="0" tIns="0" rIns="0" bIns="0" rtlCol="0" anchor="b" anchorCtr="0">
            <a:noAutofit/>
          </a:bodyPr>
          <a:lstStyle>
            <a:defPPr>
              <a:defRPr lang="en-US"/>
            </a:defPPr>
            <a:lvl1pPr>
              <a:lnSpc>
                <a:spcPct val="100000"/>
              </a:lnSpc>
              <a:spcBef>
                <a:spcPts val="0"/>
              </a:spcBef>
              <a:spcAft>
                <a:spcPts val="100"/>
              </a:spcAft>
              <a:tabLst>
                <a:tab pos="800100" algn="l"/>
                <a:tab pos="3367088" algn="l"/>
              </a:tabLst>
              <a:defRPr kumimoji="0" sz="1100" b="1" i="0" u="none" strike="noStrike" cap="none" spc="0" normalizeH="0" baseline="0">
                <a:ln>
                  <a:noFill/>
                </a:ln>
                <a:solidFill>
                  <a:schemeClr val="bg1"/>
                </a:solidFill>
                <a:effectLst/>
                <a:uLnTx/>
                <a:uFillTx/>
                <a:latin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tab pos="800100" algn="l"/>
                <a:tab pos="3367088" algn="l"/>
              </a:tabLst>
              <a:defRPr/>
            </a:pPr>
            <a:r>
              <a:rPr kumimoji="0" lang="en-US" sz="1100" b="0" i="1" u="none" strike="noStrike" kern="1200" cap="none" spc="0" normalizeH="0" baseline="0" noProof="0" dirty="0">
                <a:ln>
                  <a:noFill/>
                </a:ln>
                <a:solidFill>
                  <a:srgbClr val="FFFFFF"/>
                </a:solidFill>
                <a:effectLst/>
                <a:uLnTx/>
                <a:uFillTx/>
                <a:latin typeface="Aptos" panose="020B0604020202020204" pitchFamily="34" charset="0"/>
                <a:ea typeface="+mn-ea"/>
                <a:cs typeface="+mn-cs"/>
              </a:rPr>
              <a:t>Our new</a:t>
            </a:r>
          </a:p>
          <a:p>
            <a:pPr marL="0" marR="0" lvl="0" indent="0" algn="l" defTabSz="457200" rtl="0" eaLnBrk="1" fontAlgn="auto" latinLnBrk="0" hangingPunct="1">
              <a:lnSpc>
                <a:spcPct val="100000"/>
              </a:lnSpc>
              <a:spcBef>
                <a:spcPts val="0"/>
              </a:spcBef>
              <a:spcAft>
                <a:spcPts val="0"/>
              </a:spcAft>
              <a:buClrTx/>
              <a:buSzTx/>
              <a:buFontTx/>
              <a:buNone/>
              <a:tabLst>
                <a:tab pos="800100" algn="l"/>
                <a:tab pos="3367088" algn="l"/>
              </a:tabLst>
              <a:defRPr/>
            </a:pPr>
            <a:r>
              <a:rPr kumimoji="0" lang="en-US" sz="1100" b="1" i="1" u="none" strike="noStrike" kern="1200" cap="none" spc="0" normalizeH="0" baseline="0" noProof="0" dirty="0">
                <a:ln>
                  <a:noFill/>
                </a:ln>
                <a:solidFill>
                  <a:srgbClr val="FFFFFF"/>
                </a:solidFill>
                <a:effectLst/>
                <a:uLnTx/>
                <a:uFillTx/>
                <a:latin typeface="Aptos" panose="020B0604020202020204" pitchFamily="34" charset="0"/>
                <a:ea typeface="+mn-ea"/>
                <a:cs typeface="+mn-cs"/>
              </a:rPr>
              <a:t>North Star</a:t>
            </a:r>
          </a:p>
        </p:txBody>
      </p:sp>
      <p:sp>
        <p:nvSpPr>
          <p:cNvPr id="2" name="Slide Number Placeholder 4">
            <a:extLst>
              <a:ext uri="{FF2B5EF4-FFF2-40B4-BE49-F238E27FC236}">
                <a16:creationId xmlns:a16="http://schemas.microsoft.com/office/drawing/2014/main" id="{A047AEB3-96D6-28EC-D759-98E14296104C}"/>
              </a:ext>
            </a:extLst>
          </p:cNvPr>
          <p:cNvSpPr txBox="1">
            <a:spLocks/>
          </p:cNvSpPr>
          <p:nvPr/>
        </p:nvSpPr>
        <p:spPr>
          <a:xfrm>
            <a:off x="466725" y="6400970"/>
            <a:ext cx="424392" cy="208758"/>
          </a:xfrm>
          <a:prstGeom prst="rect">
            <a:avLst/>
          </a:prstGeom>
        </p:spPr>
        <p:txBody>
          <a:bodyPr vert="horz" lIns="0" tIns="0" rIns="0" bIns="0" rtlCol="0" anchor="b" anchorCtr="0"/>
          <a:lstStyle>
            <a:defPPr>
              <a:defRPr lang="en-US"/>
            </a:defPPr>
            <a:lvl1pPr>
              <a:defRPr sz="800" b="0">
                <a:solidFill>
                  <a:schemeClr val="accent1"/>
                </a:solidFill>
                <a:ea typeface="Corbel" charset="0"/>
                <a:cs typeface="Corbel" charset="0"/>
              </a:defRPr>
            </a:lvl1pPr>
            <a:lvl2pPr marL="0">
              <a:defRPr sz="800" b="0">
                <a:solidFill>
                  <a:schemeClr val="accent1"/>
                </a:solidFill>
                <a:ea typeface="Corbel" charset="0"/>
                <a:cs typeface="Corbel" charset="0"/>
              </a:defRPr>
            </a:lvl2pPr>
            <a:lvl3pPr marL="0">
              <a:defRPr sz="800" b="0">
                <a:solidFill>
                  <a:schemeClr val="accent1"/>
                </a:solidFill>
                <a:ea typeface="Corbel" charset="0"/>
                <a:cs typeface="Corbel" charset="0"/>
              </a:defRPr>
            </a:lvl3pPr>
            <a:lvl4pPr marL="0">
              <a:defRPr sz="800" b="0">
                <a:solidFill>
                  <a:schemeClr val="accent1"/>
                </a:solidFill>
                <a:ea typeface="Corbel" charset="0"/>
                <a:cs typeface="Corbel" charset="0"/>
              </a:defRPr>
            </a:lvl4pPr>
            <a:lvl5pPr marL="0">
              <a:defRPr sz="800" b="0">
                <a:solidFill>
                  <a:schemeClr val="accent1"/>
                </a:solidFill>
                <a:ea typeface="Corbel" charset="0"/>
                <a:cs typeface="Corbel" charset="0"/>
              </a:defRPr>
            </a:lvl5pPr>
            <a:lvl6pPr marL="0">
              <a:defRPr sz="800" b="0">
                <a:solidFill>
                  <a:schemeClr val="accent1"/>
                </a:solidFill>
                <a:ea typeface="Corbel" charset="0"/>
                <a:cs typeface="Corbel" charset="0"/>
              </a:defRPr>
            </a:lvl6pPr>
            <a:lvl7pPr marL="0">
              <a:defRPr sz="800" b="0">
                <a:solidFill>
                  <a:schemeClr val="accent1"/>
                </a:solidFill>
                <a:ea typeface="Corbel" charset="0"/>
                <a:cs typeface="Corbel" charset="0"/>
              </a:defRPr>
            </a:lvl7pPr>
            <a:lvl8pPr marL="0">
              <a:defRPr sz="800" b="0">
                <a:solidFill>
                  <a:schemeClr val="accent1"/>
                </a:solidFill>
                <a:ea typeface="Corbel" charset="0"/>
                <a:cs typeface="Corbel" charset="0"/>
              </a:defRPr>
            </a:lvl8pPr>
            <a:lvl9pPr marL="0">
              <a:defRPr sz="800" b="0" i="0">
                <a:solidFill>
                  <a:schemeClr val="accent1"/>
                </a:solidFill>
                <a:ea typeface="Corbel" charset="0"/>
                <a:cs typeface="Corbe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a:ln>
                  <a:noFill/>
                </a:ln>
                <a:solidFill>
                  <a:srgbClr val="004163"/>
                </a:solidFill>
                <a:effectLst/>
                <a:uLnTx/>
                <a:uFillTx/>
                <a:latin typeface="Arial" panose="020B0604020202020204"/>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4163"/>
              </a:solidFill>
              <a:effectLst/>
              <a:uLnTx/>
              <a:uFillTx/>
              <a:latin typeface="Arial" panose="020B0604020202020204"/>
            </a:endParaRPr>
          </a:p>
        </p:txBody>
      </p:sp>
    </p:spTree>
    <p:extLst>
      <p:ext uri="{BB962C8B-B14F-4D97-AF65-F5344CB8AC3E}">
        <p14:creationId xmlns:p14="http://schemas.microsoft.com/office/powerpoint/2010/main" val="411584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76" y="2488812"/>
            <a:ext cx="12883516" cy="1496173"/>
          </a:xfrm>
        </p:spPr>
        <p:txBody>
          <a:bodyPr/>
          <a:lstStyle/>
          <a:p>
            <a:pPr marL="571500" indent="-571500">
              <a:buFont typeface="Arial" panose="020B0604020202020204" pitchFamily="34" charset="0"/>
              <a:buChar cha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sz="3000" dirty="0"/>
            </a:br>
            <a:r>
              <a:rPr lang="en-US" sz="3000" dirty="0"/>
              <a:t>Appendix I- FY2025 Detailed Budget Calendars</a:t>
            </a:r>
            <a:br>
              <a:rPr lang="en-US" sz="3000" dirty="0"/>
            </a:br>
            <a:r>
              <a:rPr lang="en-US" sz="3000" dirty="0"/>
              <a:t>		-UNC Faculty Practice</a:t>
            </a:r>
            <a:br>
              <a:rPr lang="en-US" sz="3000" dirty="0"/>
            </a:br>
            <a:r>
              <a:rPr lang="en-US" sz="3000" dirty="0"/>
              <a:t>		-UNC Hospitals</a:t>
            </a:r>
            <a:br>
              <a:rPr lang="en-US" sz="3000" dirty="0"/>
            </a:br>
            <a:endParaRPr lang="en-US" sz="3000" b="0" dirty="0"/>
          </a:p>
        </p:txBody>
      </p:sp>
    </p:spTree>
    <p:extLst>
      <p:ext uri="{BB962C8B-B14F-4D97-AF65-F5344CB8AC3E}">
        <p14:creationId xmlns:p14="http://schemas.microsoft.com/office/powerpoint/2010/main" val="270860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C9F04E-761E-10ED-A8E1-D06A834906B5}"/>
              </a:ext>
            </a:extLst>
          </p:cNvPr>
          <p:cNvSpPr>
            <a:spLocks noGrp="1"/>
          </p:cNvSpPr>
          <p:nvPr>
            <p:ph type="sldNum" sz="quarter" idx="11"/>
          </p:nvPr>
        </p:nvSpPr>
        <p:spPr/>
        <p:txBody>
          <a:bodyPr/>
          <a:lstStyle/>
          <a:p>
            <a:pPr marL="0" marR="0" lvl="8" indent="0" algn="l"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4163"/>
              </a:solidFill>
              <a:effectLst/>
              <a:uLnTx/>
              <a:uFillTx/>
              <a:latin typeface="Arial" panose="020B0604020202020204"/>
            </a:endParaRPr>
          </a:p>
        </p:txBody>
      </p:sp>
      <p:sp>
        <p:nvSpPr>
          <p:cNvPr id="6" name="Title 5">
            <a:extLst>
              <a:ext uri="{FF2B5EF4-FFF2-40B4-BE49-F238E27FC236}">
                <a16:creationId xmlns:a16="http://schemas.microsoft.com/office/drawing/2014/main" id="{6E3757A6-A0A7-46A8-4DB8-09DFCE035F13}"/>
              </a:ext>
            </a:extLst>
          </p:cNvPr>
          <p:cNvSpPr>
            <a:spLocks noGrp="1"/>
          </p:cNvSpPr>
          <p:nvPr>
            <p:ph type="title"/>
          </p:nvPr>
        </p:nvSpPr>
        <p:spPr/>
        <p:txBody>
          <a:bodyPr/>
          <a:lstStyle/>
          <a:p>
            <a:br>
              <a:rPr lang="en-US" dirty="0"/>
            </a:br>
            <a:r>
              <a:rPr lang="en-US" dirty="0"/>
              <a:t>UNC Faculty Practice- FY2024 Operating Budget Calendar</a:t>
            </a:r>
          </a:p>
        </p:txBody>
      </p:sp>
      <p:pic>
        <p:nvPicPr>
          <p:cNvPr id="2" name="Picture 1" descr="A calendar with numbers and date&#10;&#10;Description automatically generated">
            <a:extLst>
              <a:ext uri="{FF2B5EF4-FFF2-40B4-BE49-F238E27FC236}">
                <a16:creationId xmlns:a16="http://schemas.microsoft.com/office/drawing/2014/main" id="{35A6D7CF-5CC2-16BC-AF29-F731DF6136EB}"/>
              </a:ext>
            </a:extLst>
          </p:cNvPr>
          <p:cNvPicPr>
            <a:picLocks noChangeAspect="1"/>
          </p:cNvPicPr>
          <p:nvPr/>
        </p:nvPicPr>
        <p:blipFill>
          <a:blip r:embed="rId2"/>
          <a:stretch>
            <a:fillRect/>
          </a:stretch>
        </p:blipFill>
        <p:spPr>
          <a:xfrm>
            <a:off x="962025" y="1400870"/>
            <a:ext cx="8772525" cy="4475360"/>
          </a:xfrm>
          <a:prstGeom prst="rect">
            <a:avLst/>
          </a:prstGeom>
        </p:spPr>
      </p:pic>
    </p:spTree>
    <p:extLst>
      <p:ext uri="{BB962C8B-B14F-4D97-AF65-F5344CB8AC3E}">
        <p14:creationId xmlns:p14="http://schemas.microsoft.com/office/powerpoint/2010/main" val="191839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C9F04E-761E-10ED-A8E1-D06A834906B5}"/>
              </a:ext>
            </a:extLst>
          </p:cNvPr>
          <p:cNvSpPr>
            <a:spLocks noGrp="1"/>
          </p:cNvSpPr>
          <p:nvPr>
            <p:ph type="sldNum" sz="quarter" idx="11"/>
          </p:nvPr>
        </p:nvSpPr>
        <p:spPr/>
        <p:txBody>
          <a:bodyPr/>
          <a:lstStyle/>
          <a:p>
            <a:pPr marL="0" marR="0" lvl="8" indent="0" algn="l"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004163"/>
              </a:solidFill>
              <a:effectLst/>
              <a:uLnTx/>
              <a:uFillTx/>
              <a:latin typeface="Arial" panose="020B0604020202020204"/>
            </a:endParaRPr>
          </a:p>
        </p:txBody>
      </p:sp>
      <p:sp>
        <p:nvSpPr>
          <p:cNvPr id="6" name="Title 5">
            <a:extLst>
              <a:ext uri="{FF2B5EF4-FFF2-40B4-BE49-F238E27FC236}">
                <a16:creationId xmlns:a16="http://schemas.microsoft.com/office/drawing/2014/main" id="{6E3757A6-A0A7-46A8-4DB8-09DFCE035F13}"/>
              </a:ext>
            </a:extLst>
          </p:cNvPr>
          <p:cNvSpPr>
            <a:spLocks noGrp="1"/>
          </p:cNvSpPr>
          <p:nvPr>
            <p:ph type="title"/>
          </p:nvPr>
        </p:nvSpPr>
        <p:spPr/>
        <p:txBody>
          <a:bodyPr/>
          <a:lstStyle/>
          <a:p>
            <a:br>
              <a:rPr lang="en-US" dirty="0"/>
            </a:br>
            <a:r>
              <a:rPr lang="en-US" dirty="0"/>
              <a:t>UNC Hospitals- FY2024 Capital Budget Calendar</a:t>
            </a:r>
          </a:p>
        </p:txBody>
      </p:sp>
      <p:pic>
        <p:nvPicPr>
          <p:cNvPr id="2" name="Picture 1">
            <a:extLst>
              <a:ext uri="{FF2B5EF4-FFF2-40B4-BE49-F238E27FC236}">
                <a16:creationId xmlns:a16="http://schemas.microsoft.com/office/drawing/2014/main" id="{647C0581-2B82-BC5D-722E-603EFFCF522D}"/>
              </a:ext>
            </a:extLst>
          </p:cNvPr>
          <p:cNvPicPr>
            <a:picLocks noChangeAspect="1"/>
          </p:cNvPicPr>
          <p:nvPr/>
        </p:nvPicPr>
        <p:blipFill>
          <a:blip r:embed="rId2"/>
          <a:stretch>
            <a:fillRect/>
          </a:stretch>
        </p:blipFill>
        <p:spPr>
          <a:xfrm>
            <a:off x="1224965" y="1529865"/>
            <a:ext cx="8755474" cy="4331439"/>
          </a:xfrm>
          <a:prstGeom prst="rect">
            <a:avLst/>
          </a:prstGeom>
        </p:spPr>
      </p:pic>
    </p:spTree>
    <p:extLst>
      <p:ext uri="{BB962C8B-B14F-4D97-AF65-F5344CB8AC3E}">
        <p14:creationId xmlns:p14="http://schemas.microsoft.com/office/powerpoint/2010/main" val="3180867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C9F04E-761E-10ED-A8E1-D06A834906B5}"/>
              </a:ext>
            </a:extLst>
          </p:cNvPr>
          <p:cNvSpPr>
            <a:spLocks noGrp="1"/>
          </p:cNvSpPr>
          <p:nvPr>
            <p:ph type="sldNum" sz="quarter" idx="11"/>
          </p:nvPr>
        </p:nvSpPr>
        <p:spPr/>
        <p:txBody>
          <a:bodyPr/>
          <a:lstStyle/>
          <a:p>
            <a:pPr marL="0" marR="0" lvl="8" indent="0" algn="l"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4163"/>
              </a:solidFill>
              <a:effectLst/>
              <a:uLnTx/>
              <a:uFillTx/>
              <a:latin typeface="Arial" panose="020B0604020202020204"/>
            </a:endParaRPr>
          </a:p>
        </p:txBody>
      </p:sp>
      <p:sp>
        <p:nvSpPr>
          <p:cNvPr id="6" name="Title 5">
            <a:extLst>
              <a:ext uri="{FF2B5EF4-FFF2-40B4-BE49-F238E27FC236}">
                <a16:creationId xmlns:a16="http://schemas.microsoft.com/office/drawing/2014/main" id="{6E3757A6-A0A7-46A8-4DB8-09DFCE035F13}"/>
              </a:ext>
            </a:extLst>
          </p:cNvPr>
          <p:cNvSpPr>
            <a:spLocks noGrp="1"/>
          </p:cNvSpPr>
          <p:nvPr>
            <p:ph type="title"/>
          </p:nvPr>
        </p:nvSpPr>
        <p:spPr/>
        <p:txBody>
          <a:bodyPr/>
          <a:lstStyle/>
          <a:p>
            <a:br>
              <a:rPr lang="en-US" dirty="0"/>
            </a:br>
            <a:r>
              <a:rPr lang="en-US" dirty="0"/>
              <a:t>UNC Hospitals- FY2024 Operating Budget Calendar</a:t>
            </a:r>
          </a:p>
        </p:txBody>
      </p:sp>
      <p:pic>
        <p:nvPicPr>
          <p:cNvPr id="2" name="Picture 1">
            <a:extLst>
              <a:ext uri="{FF2B5EF4-FFF2-40B4-BE49-F238E27FC236}">
                <a16:creationId xmlns:a16="http://schemas.microsoft.com/office/drawing/2014/main" id="{09F06654-F8D9-932F-48A3-6BB9FF80C4A1}"/>
              </a:ext>
            </a:extLst>
          </p:cNvPr>
          <p:cNvPicPr>
            <a:picLocks noChangeAspect="1"/>
          </p:cNvPicPr>
          <p:nvPr/>
        </p:nvPicPr>
        <p:blipFill>
          <a:blip r:embed="rId2"/>
          <a:stretch>
            <a:fillRect/>
          </a:stretch>
        </p:blipFill>
        <p:spPr>
          <a:xfrm>
            <a:off x="1924050" y="1438276"/>
            <a:ext cx="8229600" cy="5345482"/>
          </a:xfrm>
          <a:prstGeom prst="rect">
            <a:avLst/>
          </a:prstGeom>
        </p:spPr>
      </p:pic>
    </p:spTree>
    <p:extLst>
      <p:ext uri="{BB962C8B-B14F-4D97-AF65-F5344CB8AC3E}">
        <p14:creationId xmlns:p14="http://schemas.microsoft.com/office/powerpoint/2010/main" val="397262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C9F04E-761E-10ED-A8E1-D06A834906B5}"/>
              </a:ext>
            </a:extLst>
          </p:cNvPr>
          <p:cNvSpPr>
            <a:spLocks noGrp="1"/>
          </p:cNvSpPr>
          <p:nvPr>
            <p:ph type="sldNum" sz="quarter" idx="11"/>
          </p:nvPr>
        </p:nvSpPr>
        <p:spPr/>
        <p:txBody>
          <a:bodyPr/>
          <a:lstStyle/>
          <a:p>
            <a:pPr marL="0" marR="0" lvl="8" indent="0" algn="l"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4572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004163"/>
              </a:solidFill>
              <a:effectLst/>
              <a:uLnTx/>
              <a:uFillTx/>
              <a:latin typeface="Arial" panose="020B0604020202020204"/>
            </a:endParaRPr>
          </a:p>
        </p:txBody>
      </p:sp>
      <p:sp>
        <p:nvSpPr>
          <p:cNvPr id="6" name="Title 5">
            <a:extLst>
              <a:ext uri="{FF2B5EF4-FFF2-40B4-BE49-F238E27FC236}">
                <a16:creationId xmlns:a16="http://schemas.microsoft.com/office/drawing/2014/main" id="{6E3757A6-A0A7-46A8-4DB8-09DFCE035F13}"/>
              </a:ext>
            </a:extLst>
          </p:cNvPr>
          <p:cNvSpPr>
            <a:spLocks noGrp="1"/>
          </p:cNvSpPr>
          <p:nvPr>
            <p:ph type="title"/>
          </p:nvPr>
        </p:nvSpPr>
        <p:spPr/>
        <p:txBody>
          <a:bodyPr/>
          <a:lstStyle/>
          <a:p>
            <a:br>
              <a:rPr lang="en-US" dirty="0"/>
            </a:br>
            <a:r>
              <a:rPr lang="en-US" dirty="0"/>
              <a:t>UNC Hospitals- FY2024 Operating Budget Calendar</a:t>
            </a:r>
          </a:p>
        </p:txBody>
      </p:sp>
      <p:pic>
        <p:nvPicPr>
          <p:cNvPr id="4" name="Picture 3">
            <a:extLst>
              <a:ext uri="{FF2B5EF4-FFF2-40B4-BE49-F238E27FC236}">
                <a16:creationId xmlns:a16="http://schemas.microsoft.com/office/drawing/2014/main" id="{91CE2AEE-84A1-C7F0-2ED1-F6CCA61B51E1}"/>
              </a:ext>
            </a:extLst>
          </p:cNvPr>
          <p:cNvPicPr>
            <a:picLocks noChangeAspect="1"/>
          </p:cNvPicPr>
          <p:nvPr/>
        </p:nvPicPr>
        <p:blipFill>
          <a:blip r:embed="rId2"/>
          <a:stretch>
            <a:fillRect/>
          </a:stretch>
        </p:blipFill>
        <p:spPr>
          <a:xfrm>
            <a:off x="1567624" y="1838325"/>
            <a:ext cx="8105775" cy="3181350"/>
          </a:xfrm>
          <a:prstGeom prst="rect">
            <a:avLst/>
          </a:prstGeom>
        </p:spPr>
      </p:pic>
    </p:spTree>
    <p:extLst>
      <p:ext uri="{BB962C8B-B14F-4D97-AF65-F5344CB8AC3E}">
        <p14:creationId xmlns:p14="http://schemas.microsoft.com/office/powerpoint/2010/main" val="97503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CB4F30D-A281-69CE-6A21-EDEDB8618C1A}"/>
              </a:ext>
            </a:extLst>
          </p:cNvPr>
          <p:cNvSpPr>
            <a:spLocks noGrp="1"/>
          </p:cNvSpPr>
          <p:nvPr>
            <p:ph sz="quarter" idx="12"/>
          </p:nvPr>
        </p:nvSpPr>
        <p:spPr>
          <a:xfrm>
            <a:off x="466725" y="1584324"/>
            <a:ext cx="6391275" cy="4676776"/>
          </a:xfrm>
        </p:spPr>
        <p:txBody>
          <a:bodyPr rIns="274320"/>
          <a:lstStyle/>
          <a:p>
            <a:pPr marL="285750" indent="-285750">
              <a:buFont typeface="Arial" panose="020B0604020202020204" pitchFamily="34" charset="0"/>
              <a:buChar char="•"/>
            </a:pPr>
            <a:r>
              <a:rPr lang="en-US" dirty="0"/>
              <a:t>There is an opportunity to better align our strategic, operational, and budget planning to streamline future planning efforts and support coordinated action and results </a:t>
            </a:r>
          </a:p>
          <a:p>
            <a:endParaRPr lang="en-US" dirty="0"/>
          </a:p>
          <a:p>
            <a:pPr marL="285750" indent="-285750">
              <a:buFont typeface="Arial" panose="020B0604020202020204" pitchFamily="34" charset="0"/>
              <a:buChar char="•"/>
            </a:pPr>
            <a:r>
              <a:rPr lang="en-US" dirty="0"/>
              <a:t>Our </a:t>
            </a:r>
            <a:r>
              <a:rPr lang="en-US" b="1" i="1" dirty="0">
                <a:solidFill>
                  <a:schemeClr val="accent2"/>
                </a:solidFill>
              </a:rPr>
              <a:t>strategy</a:t>
            </a:r>
            <a:r>
              <a:rPr lang="en-US" dirty="0"/>
              <a:t> should inform our </a:t>
            </a:r>
            <a:r>
              <a:rPr lang="en-US" b="1" i="1" dirty="0">
                <a:solidFill>
                  <a:schemeClr val="accent2"/>
                </a:solidFill>
              </a:rPr>
              <a:t>operating plan</a:t>
            </a:r>
          </a:p>
          <a:p>
            <a:endParaRPr lang="en-US" b="1" i="1" dirty="0">
              <a:solidFill>
                <a:schemeClr val="accent2"/>
              </a:solidFill>
            </a:endParaRPr>
          </a:p>
          <a:p>
            <a:pPr marL="285750" indent="-285750">
              <a:buFont typeface="Arial" panose="020B0604020202020204" pitchFamily="34" charset="0"/>
              <a:buChar char="•"/>
            </a:pPr>
            <a:r>
              <a:rPr lang="en-US" dirty="0"/>
              <a:t>Our </a:t>
            </a:r>
            <a:r>
              <a:rPr lang="en-US" b="1" i="1" dirty="0">
                <a:solidFill>
                  <a:schemeClr val="accent2"/>
                </a:solidFill>
              </a:rPr>
              <a:t>operating plan </a:t>
            </a:r>
            <a:r>
              <a:rPr lang="en-US" dirty="0"/>
              <a:t>should inform our </a:t>
            </a:r>
            <a:r>
              <a:rPr lang="en-US" b="1" i="1" dirty="0">
                <a:solidFill>
                  <a:schemeClr val="accent2"/>
                </a:solidFill>
              </a:rPr>
              <a:t>budget </a:t>
            </a:r>
          </a:p>
          <a:p>
            <a:pPr marL="285750" indent="-285750">
              <a:buFont typeface="Arial" panose="020B0604020202020204" pitchFamily="34" charset="0"/>
              <a:buChar char="•"/>
            </a:pPr>
            <a:endParaRPr lang="en-US" b="1" i="1" dirty="0">
              <a:solidFill>
                <a:schemeClr val="accent2"/>
              </a:solidFill>
            </a:endParaRPr>
          </a:p>
          <a:p>
            <a:pPr marL="285750" indent="-285750">
              <a:buFont typeface="Arial" panose="020B0604020202020204" pitchFamily="34" charset="0"/>
              <a:buChar char="•"/>
            </a:pPr>
            <a:r>
              <a:rPr lang="en-US" i="1" dirty="0"/>
              <a:t>Our </a:t>
            </a:r>
            <a:r>
              <a:rPr lang="en-US" b="1" i="1" dirty="0">
                <a:solidFill>
                  <a:schemeClr val="accent2"/>
                </a:solidFill>
              </a:rPr>
              <a:t>budget</a:t>
            </a:r>
            <a:r>
              <a:rPr lang="en-US" i="1" dirty="0"/>
              <a:t> supports our </a:t>
            </a:r>
            <a:r>
              <a:rPr lang="en-US" b="1" i="1" dirty="0">
                <a:solidFill>
                  <a:schemeClr val="accent2"/>
                </a:solidFill>
              </a:rPr>
              <a:t>mission</a:t>
            </a:r>
            <a:r>
              <a:rPr lang="en-US" i="1" dirty="0"/>
              <a:t> </a:t>
            </a:r>
          </a:p>
          <a:p>
            <a:pPr marL="285750" indent="-285750">
              <a:buFont typeface="Arial" panose="020B0604020202020204" pitchFamily="34" charset="0"/>
              <a:buChar char="•"/>
            </a:pPr>
            <a:endParaRPr lang="en-US" b="1" i="1" dirty="0">
              <a:solidFill>
                <a:schemeClr val="accent2"/>
              </a:solidFill>
            </a:endParaRPr>
          </a:p>
          <a:p>
            <a:pPr marL="285750" indent="-285750">
              <a:buFont typeface="Arial" panose="020B0604020202020204" pitchFamily="34" charset="0"/>
              <a:buChar char="•"/>
            </a:pPr>
            <a:r>
              <a:rPr lang="en-US" dirty="0"/>
              <a:t>Due to timing, the operating plan has historically emphasized execution (i.e., how do we meet budget); </a:t>
            </a:r>
            <a:r>
              <a:rPr lang="en-US" b="1" i="1" dirty="0">
                <a:solidFill>
                  <a:schemeClr val="accent2"/>
                </a:solidFill>
              </a:rPr>
              <a:t>this year, we will use our strategic and operating plans to inform the FY25 budget</a:t>
            </a:r>
            <a:endParaRPr lang="en-US" dirty="0"/>
          </a:p>
        </p:txBody>
      </p:sp>
      <p:sp>
        <p:nvSpPr>
          <p:cNvPr id="6" name="Title 5">
            <a:extLst>
              <a:ext uri="{FF2B5EF4-FFF2-40B4-BE49-F238E27FC236}">
                <a16:creationId xmlns:a16="http://schemas.microsoft.com/office/drawing/2014/main" id="{C34E88B0-1BB2-F0CF-1497-0096B44E0800}"/>
              </a:ext>
            </a:extLst>
          </p:cNvPr>
          <p:cNvSpPr>
            <a:spLocks noGrp="1"/>
          </p:cNvSpPr>
          <p:nvPr>
            <p:ph type="title"/>
          </p:nvPr>
        </p:nvSpPr>
        <p:spPr/>
        <p:txBody>
          <a:bodyPr/>
          <a:lstStyle/>
          <a:p>
            <a:r>
              <a:rPr lang="en-US" dirty="0"/>
              <a:t>A mature planning process incorporates strategic and operational planning into budgeting </a:t>
            </a:r>
          </a:p>
        </p:txBody>
      </p:sp>
      <p:grpSp>
        <p:nvGrpSpPr>
          <p:cNvPr id="15" name="Group 14">
            <a:extLst>
              <a:ext uri="{FF2B5EF4-FFF2-40B4-BE49-F238E27FC236}">
                <a16:creationId xmlns:a16="http://schemas.microsoft.com/office/drawing/2014/main" id="{7D68EE44-61AD-FEA8-C450-967D7CF8FC69}"/>
              </a:ext>
            </a:extLst>
          </p:cNvPr>
          <p:cNvGrpSpPr>
            <a:grpSpLocks noChangeAspect="1"/>
          </p:cNvGrpSpPr>
          <p:nvPr/>
        </p:nvGrpSpPr>
        <p:grpSpPr>
          <a:xfrm>
            <a:off x="7761734" y="2132560"/>
            <a:ext cx="3124806" cy="3194424"/>
            <a:chOff x="3444270" y="790108"/>
            <a:chExt cx="5303458" cy="5277493"/>
          </a:xfrm>
        </p:grpSpPr>
        <p:sp>
          <p:nvSpPr>
            <p:cNvPr id="16" name="Freeform 5">
              <a:extLst>
                <a:ext uri="{FF2B5EF4-FFF2-40B4-BE49-F238E27FC236}">
                  <a16:creationId xmlns:a16="http://schemas.microsoft.com/office/drawing/2014/main" id="{B083D976-B4CC-6934-6BA5-CC11C38B62C0}"/>
                </a:ext>
              </a:extLst>
            </p:cNvPr>
            <p:cNvSpPr/>
            <p:nvPr/>
          </p:nvSpPr>
          <p:spPr>
            <a:xfrm>
              <a:off x="3913902" y="1071879"/>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6784" tIns="992463" rIns="555176" bIns="2260431" numCol="1" spcCol="1270" anchor="ctr" anchorCtr="0">
              <a:noAutofit/>
            </a:bodyPr>
            <a:lstStyle/>
            <a:p>
              <a:pPr lvl="0" algn="ctr" defTabSz="977900">
                <a:lnSpc>
                  <a:spcPct val="90000"/>
                </a:lnSpc>
                <a:spcBef>
                  <a:spcPct val="0"/>
                </a:spcBef>
                <a:spcAft>
                  <a:spcPct val="35000"/>
                </a:spcAft>
              </a:pPr>
              <a:endParaRPr lang="en-US" sz="1200" kern="1200" dirty="0"/>
            </a:p>
          </p:txBody>
        </p:sp>
        <p:sp>
          <p:nvSpPr>
            <p:cNvPr id="17" name="Freeform 6">
              <a:extLst>
                <a:ext uri="{FF2B5EF4-FFF2-40B4-BE49-F238E27FC236}">
                  <a16:creationId xmlns:a16="http://schemas.microsoft.com/office/drawing/2014/main" id="{FA516670-0B01-0219-B6C1-1D2538439C80}"/>
                </a:ext>
              </a:extLst>
            </p:cNvPr>
            <p:cNvSpPr/>
            <p:nvPr/>
          </p:nvSpPr>
          <p:spPr>
            <a:xfrm>
              <a:off x="3820159" y="1234439"/>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11674" tIns="2981113" rIns="1057486" bIns="434341" numCol="1" spcCol="1270" anchor="ctr" anchorCtr="0">
              <a:noAutofit/>
            </a:bodyPr>
            <a:lstStyle/>
            <a:p>
              <a:pPr lvl="0" algn="ctr" defTabSz="977900">
                <a:lnSpc>
                  <a:spcPct val="90000"/>
                </a:lnSpc>
                <a:spcBef>
                  <a:spcPct val="0"/>
                </a:spcBef>
                <a:spcAft>
                  <a:spcPct val="35000"/>
                </a:spcAft>
              </a:pPr>
              <a:endParaRPr lang="en-US" sz="1200" kern="1200" dirty="0"/>
            </a:p>
          </p:txBody>
        </p:sp>
        <p:sp>
          <p:nvSpPr>
            <p:cNvPr id="18" name="Freeform 7">
              <a:extLst>
                <a:ext uri="{FF2B5EF4-FFF2-40B4-BE49-F238E27FC236}">
                  <a16:creationId xmlns:a16="http://schemas.microsoft.com/office/drawing/2014/main" id="{F2A46920-E03C-83D8-654A-E7195F5820A8}"/>
                </a:ext>
              </a:extLst>
            </p:cNvPr>
            <p:cNvSpPr/>
            <p:nvPr/>
          </p:nvSpPr>
          <p:spPr>
            <a:xfrm>
              <a:off x="3726416" y="1071879"/>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lvl="0" algn="ctr" defTabSz="977900">
                <a:lnSpc>
                  <a:spcPct val="90000"/>
                </a:lnSpc>
                <a:spcBef>
                  <a:spcPct val="0"/>
                </a:spcBef>
                <a:spcAft>
                  <a:spcPct val="35000"/>
                </a:spcAft>
              </a:pPr>
              <a:endParaRPr lang="en-US" sz="1200" kern="1200" dirty="0"/>
            </a:p>
          </p:txBody>
        </p:sp>
        <p:sp>
          <p:nvSpPr>
            <p:cNvPr id="19" name="Circular Arrow 8">
              <a:extLst>
                <a:ext uri="{FF2B5EF4-FFF2-40B4-BE49-F238E27FC236}">
                  <a16:creationId xmlns:a16="http://schemas.microsoft.com/office/drawing/2014/main" id="{398BC79C-B0A5-B9B0-F984-E801258F9C1D}"/>
                </a:ext>
              </a:extLst>
            </p:cNvPr>
            <p:cNvSpPr/>
            <p:nvPr/>
          </p:nvSpPr>
          <p:spPr>
            <a:xfrm>
              <a:off x="3632507" y="790108"/>
              <a:ext cx="5115221" cy="5115221"/>
            </a:xfrm>
            <a:prstGeom prst="circularArrow">
              <a:avLst>
                <a:gd name="adj1" fmla="val 5085"/>
                <a:gd name="adj2" fmla="val 327528"/>
                <a:gd name="adj3" fmla="val 1472472"/>
                <a:gd name="adj4" fmla="val 16199432"/>
                <a:gd name="adj5" fmla="val 5932"/>
              </a:avLst>
            </a:prstGeom>
            <a:solidFill>
              <a:schemeClr val="accent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20" name="Circular Arrow 9">
              <a:extLst>
                <a:ext uri="{FF2B5EF4-FFF2-40B4-BE49-F238E27FC236}">
                  <a16:creationId xmlns:a16="http://schemas.microsoft.com/office/drawing/2014/main" id="{BC13EBD2-F48E-A3C9-00B0-2B711903A661}"/>
                </a:ext>
              </a:extLst>
            </p:cNvPr>
            <p:cNvSpPr/>
            <p:nvPr/>
          </p:nvSpPr>
          <p:spPr>
            <a:xfrm>
              <a:off x="3538389" y="952380"/>
              <a:ext cx="5115221" cy="5115221"/>
            </a:xfrm>
            <a:prstGeom prst="circularArrow">
              <a:avLst>
                <a:gd name="adj1" fmla="val 5085"/>
                <a:gd name="adj2" fmla="val 327528"/>
                <a:gd name="adj3" fmla="val 8671970"/>
                <a:gd name="adj4" fmla="val 1800502"/>
                <a:gd name="adj5" fmla="val 5932"/>
              </a:avLst>
            </a:prstGeom>
            <a:solidFill>
              <a:schemeClr val="accent1"/>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21" name="Circular Arrow 10">
              <a:extLst>
                <a:ext uri="{FF2B5EF4-FFF2-40B4-BE49-F238E27FC236}">
                  <a16:creationId xmlns:a16="http://schemas.microsoft.com/office/drawing/2014/main" id="{34403816-12C2-50A6-7F40-B49E76372816}"/>
                </a:ext>
              </a:extLst>
            </p:cNvPr>
            <p:cNvSpPr/>
            <p:nvPr/>
          </p:nvSpPr>
          <p:spPr>
            <a:xfrm>
              <a:off x="3444270" y="790108"/>
              <a:ext cx="5115220" cy="5115221"/>
            </a:xfrm>
            <a:prstGeom prst="circularArrow">
              <a:avLst>
                <a:gd name="adj1" fmla="val 5085"/>
                <a:gd name="adj2" fmla="val 327528"/>
                <a:gd name="adj3" fmla="val 15873039"/>
                <a:gd name="adj4" fmla="val 8955663"/>
                <a:gd name="adj5" fmla="val 5932"/>
              </a:avLst>
            </a:prstGeom>
            <a:solidFill>
              <a:schemeClr val="accent1"/>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grpSp>
      <p:sp>
        <p:nvSpPr>
          <p:cNvPr id="22" name="Rectangle 21">
            <a:extLst>
              <a:ext uri="{FF2B5EF4-FFF2-40B4-BE49-F238E27FC236}">
                <a16:creationId xmlns:a16="http://schemas.microsoft.com/office/drawing/2014/main" id="{E877D6AC-7EF1-C4F7-F7AB-F289FB6AA30A}"/>
              </a:ext>
            </a:extLst>
          </p:cNvPr>
          <p:cNvSpPr/>
          <p:nvPr/>
        </p:nvSpPr>
        <p:spPr>
          <a:xfrm>
            <a:off x="7817065" y="2882985"/>
            <a:ext cx="1724008" cy="826380"/>
          </a:xfrm>
          <a:prstGeom prst="rect">
            <a:avLst/>
          </a:prstGeom>
        </p:spPr>
        <p:txBody>
          <a:bodyPr wrap="square">
            <a:spAutoFit/>
          </a:bodyPr>
          <a:lstStyle/>
          <a:p>
            <a:pPr lvl="0" algn="ctr" defTabSz="977900">
              <a:lnSpc>
                <a:spcPct val="90000"/>
              </a:lnSpc>
              <a:spcBef>
                <a:spcPct val="0"/>
              </a:spcBef>
              <a:spcAft>
                <a:spcPts val="1200"/>
              </a:spcAft>
            </a:pPr>
            <a:r>
              <a:rPr lang="en-US" sz="1500" dirty="0">
                <a:solidFill>
                  <a:schemeClr val="bg1"/>
                </a:solidFill>
              </a:rPr>
              <a:t>Planning </a:t>
            </a:r>
            <a:br>
              <a:rPr lang="en-US" sz="1500" dirty="0">
                <a:solidFill>
                  <a:schemeClr val="bg1"/>
                </a:solidFill>
              </a:rPr>
            </a:br>
            <a:r>
              <a:rPr lang="en-US" sz="200" dirty="0">
                <a:solidFill>
                  <a:schemeClr val="bg1"/>
                </a:solidFill>
              </a:rPr>
              <a:t> </a:t>
            </a:r>
            <a:br>
              <a:rPr lang="en-US" sz="1500" dirty="0">
                <a:solidFill>
                  <a:schemeClr val="bg1"/>
                </a:solidFill>
              </a:rPr>
            </a:br>
            <a:r>
              <a:rPr lang="en-US" sz="1200" dirty="0">
                <a:solidFill>
                  <a:schemeClr val="bg1"/>
                </a:solidFill>
              </a:rPr>
              <a:t>(Strategic, Operational, </a:t>
            </a:r>
            <a:br>
              <a:rPr lang="en-US" sz="1200" dirty="0">
                <a:solidFill>
                  <a:schemeClr val="bg1"/>
                </a:solidFill>
              </a:rPr>
            </a:br>
            <a:r>
              <a:rPr lang="en-US" sz="1200" dirty="0">
                <a:solidFill>
                  <a:schemeClr val="bg1"/>
                </a:solidFill>
              </a:rPr>
              <a:t>Budget)</a:t>
            </a:r>
          </a:p>
        </p:txBody>
      </p:sp>
      <p:sp>
        <p:nvSpPr>
          <p:cNvPr id="23" name="Rectangle 22">
            <a:extLst>
              <a:ext uri="{FF2B5EF4-FFF2-40B4-BE49-F238E27FC236}">
                <a16:creationId xmlns:a16="http://schemas.microsoft.com/office/drawing/2014/main" id="{3EC65638-316E-45B1-9ADA-0AAD971F081A}"/>
              </a:ext>
            </a:extLst>
          </p:cNvPr>
          <p:cNvSpPr/>
          <p:nvPr/>
        </p:nvSpPr>
        <p:spPr>
          <a:xfrm>
            <a:off x="9471295" y="3137701"/>
            <a:ext cx="1031051" cy="323165"/>
          </a:xfrm>
          <a:prstGeom prst="rect">
            <a:avLst/>
          </a:prstGeom>
        </p:spPr>
        <p:txBody>
          <a:bodyPr wrap="none">
            <a:spAutoFit/>
          </a:bodyPr>
          <a:lstStyle/>
          <a:p>
            <a:r>
              <a:rPr lang="en-US" sz="1500" dirty="0">
                <a:solidFill>
                  <a:schemeClr val="bg1"/>
                </a:solidFill>
              </a:rPr>
              <a:t>Execution</a:t>
            </a:r>
          </a:p>
        </p:txBody>
      </p:sp>
      <p:sp>
        <p:nvSpPr>
          <p:cNvPr id="24" name="Rectangle 23">
            <a:extLst>
              <a:ext uri="{FF2B5EF4-FFF2-40B4-BE49-F238E27FC236}">
                <a16:creationId xmlns:a16="http://schemas.microsoft.com/office/drawing/2014/main" id="{91BFC60C-0DBC-F20B-5D60-299D9B44BB9F}"/>
              </a:ext>
            </a:extLst>
          </p:cNvPr>
          <p:cNvSpPr/>
          <p:nvPr/>
        </p:nvSpPr>
        <p:spPr>
          <a:xfrm>
            <a:off x="8798191" y="4261158"/>
            <a:ext cx="1051890" cy="507831"/>
          </a:xfrm>
          <a:prstGeom prst="rect">
            <a:avLst/>
          </a:prstGeom>
        </p:spPr>
        <p:txBody>
          <a:bodyPr wrap="none">
            <a:spAutoFit/>
          </a:bodyPr>
          <a:lstStyle/>
          <a:p>
            <a:pPr lvl="0" algn="ctr" defTabSz="977900">
              <a:lnSpc>
                <a:spcPct val="90000"/>
              </a:lnSpc>
              <a:spcBef>
                <a:spcPct val="0"/>
              </a:spcBef>
              <a:spcAft>
                <a:spcPct val="35000"/>
              </a:spcAft>
            </a:pPr>
            <a:r>
              <a:rPr lang="en-US" sz="1500" dirty="0">
                <a:solidFill>
                  <a:schemeClr val="bg1"/>
                </a:solidFill>
              </a:rPr>
              <a:t>Review &amp; </a:t>
            </a:r>
            <a:br>
              <a:rPr lang="en-US" sz="1500" dirty="0">
                <a:solidFill>
                  <a:schemeClr val="bg1"/>
                </a:solidFill>
              </a:rPr>
            </a:br>
            <a:r>
              <a:rPr lang="en-US" sz="1500" dirty="0">
                <a:solidFill>
                  <a:schemeClr val="bg1"/>
                </a:solidFill>
              </a:rPr>
              <a:t>Reflection</a:t>
            </a:r>
          </a:p>
        </p:txBody>
      </p:sp>
      <p:sp>
        <p:nvSpPr>
          <p:cNvPr id="25" name="Slide Number Placeholder 2">
            <a:extLst>
              <a:ext uri="{FF2B5EF4-FFF2-40B4-BE49-F238E27FC236}">
                <a16:creationId xmlns:a16="http://schemas.microsoft.com/office/drawing/2014/main" id="{D18D73F4-355A-225E-CBDC-747D70556729}"/>
              </a:ext>
            </a:extLst>
          </p:cNvPr>
          <p:cNvSpPr>
            <a:spLocks noGrp="1"/>
          </p:cNvSpPr>
          <p:nvPr>
            <p:ph type="sldNum" sz="quarter" idx="11"/>
          </p:nvPr>
        </p:nvSpPr>
        <p:spPr>
          <a:xfrm>
            <a:off x="466725" y="6400970"/>
            <a:ext cx="424392" cy="208758"/>
          </a:xfrm>
        </p:spPr>
        <p:txBody>
          <a:bodyPr/>
          <a:lstStyle/>
          <a:p>
            <a:pPr lvl="8"/>
            <a:fld id="{63DCA5C9-2E11-4C67-86EB-AE1DE127DC64}" type="slidenum">
              <a:rPr lang="en-US" smtClean="0"/>
              <a:pPr lvl="8"/>
              <a:t>3</a:t>
            </a:fld>
            <a:endParaRPr lang="en-US" dirty="0"/>
          </a:p>
        </p:txBody>
      </p:sp>
    </p:spTree>
    <p:extLst>
      <p:ext uri="{BB962C8B-B14F-4D97-AF65-F5344CB8AC3E}">
        <p14:creationId xmlns:p14="http://schemas.microsoft.com/office/powerpoint/2010/main" val="26342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725" y="1553591"/>
            <a:ext cx="11349454" cy="52168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The budget is a planning document based on assumptions from the strategy and operating plans.  Assumptions are made with the best knowledge that is available at the time, and with</a:t>
            </a:r>
            <a:r>
              <a:rPr kumimoji="0" lang="en-US" sz="1600" b="0" u="none" strike="noStrike" kern="1200" cap="none" spc="0" normalizeH="0" noProof="0" dirty="0">
                <a:ln>
                  <a:noFill/>
                </a:ln>
                <a:solidFill>
                  <a:schemeClr val="accent1"/>
                </a:solidFill>
                <a:effectLst/>
                <a:uLnTx/>
                <a:uFillTx/>
                <a:latin typeface="Arial" panose="020B0604020202020204" pitchFamily="34" charset="0"/>
                <a:cs typeface="Arial" panose="020B0604020202020204" pitchFamily="34" charset="0"/>
              </a:rPr>
              <a:t> the participation and input of all key stakeholders</a:t>
            </a: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Each area has responsibility and accountability to complete</a:t>
            </a:r>
            <a:r>
              <a:rPr lang="en-US" sz="1600" dirty="0">
                <a:solidFill>
                  <a:schemeClr val="accent1"/>
                </a:solidFill>
                <a:latin typeface="Arial" panose="020B0604020202020204" pitchFamily="34" charset="0"/>
                <a:cs typeface="Arial" panose="020B0604020202020204" pitchFamily="34" charset="0"/>
              </a:rPr>
              <a:t> their budget within the timeline, adhering to guardrails and their assigned margin target</a:t>
            </a: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Budgets will be prepared with the support of the Finance team, but ultimately owned by each department and respective operational leader. See Roles &amp; Responsibilities.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Entity margin targets are determined by Entity Senior Leadership in conjunction with System Senior Leadership.  Items considered include long range plan, entity and organizational priorities, expected cash requirements, current run rates and overall sustainability.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All gaps in meeting the budget target will be identified and closed prior to final budget.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Resource allocation will be driven by identified organizational priorities. All requests should have been submitted </a:t>
            </a:r>
            <a:r>
              <a:rPr lang="en-US" sz="1600" dirty="0">
                <a:solidFill>
                  <a:schemeClr val="accent1"/>
                </a:solidFill>
                <a:latin typeface="Arial" panose="020B0604020202020204" pitchFamily="34" charset="0"/>
                <a:cs typeface="Arial" panose="020B0604020202020204" pitchFamily="34" charset="0"/>
              </a:rPr>
              <a:t>via </a:t>
            </a:r>
            <a:r>
              <a:rPr kumimoji="0" lang="en-US" sz="1600" b="0" u="non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request the FY25 </a:t>
            </a:r>
            <a:r>
              <a:rPr lang="en-US" sz="1600" dirty="0">
                <a:solidFill>
                  <a:schemeClr val="accent1"/>
                </a:solidFill>
                <a:latin typeface="Arial" panose="020B0604020202020204" pitchFamily="34" charset="0"/>
                <a:cs typeface="Arial" panose="020B0604020202020204" pitchFamily="34" charset="0"/>
              </a:rPr>
              <a:t>Operating Plan initiative submission in December 2023 </a:t>
            </a:r>
            <a:r>
              <a:rPr kumimoji="0" lang="en-US" sz="1600" b="0" u="non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to</a:t>
            </a: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ensure direct alignment with these priorities. These will be reviewed and approved by UNC Medical Center Chiefs. </a:t>
            </a:r>
          </a:p>
          <a:p>
            <a:pPr marL="285750" indent="-285750" defTabSz="914400">
              <a:spcAft>
                <a:spcPts val="600"/>
              </a:spcAft>
              <a:buFont typeface="Arial" panose="020B0604020202020204" pitchFamily="34" charset="0"/>
              <a:buChar char="•"/>
              <a:defRPr/>
            </a:pPr>
            <a:r>
              <a:rPr lang="en-US" sz="1600" dirty="0">
                <a:solidFill>
                  <a:schemeClr val="accent1"/>
                </a:solidFill>
                <a:latin typeface="Arial" panose="020B0604020202020204" pitchFamily="34" charset="0"/>
                <a:cs typeface="Arial" panose="020B0604020202020204" pitchFamily="34" charset="0"/>
              </a:rPr>
              <a:t>Prioritization discussions and resource allocation discussions will be data driven.</a:t>
            </a:r>
          </a:p>
          <a:p>
            <a:pPr marL="285750" indent="-285750" defTabSz="914400">
              <a:spcAft>
                <a:spcPts val="600"/>
              </a:spcAft>
              <a:buFont typeface="Arial" panose="020B0604020202020204" pitchFamily="34" charset="0"/>
              <a:buChar char="•"/>
              <a:defRPr/>
            </a:pPr>
            <a:r>
              <a:rPr lang="en-US" sz="1600" dirty="0">
                <a:solidFill>
                  <a:schemeClr val="accent1"/>
                </a:solidFill>
                <a:latin typeface="Arial" panose="020B0604020202020204" pitchFamily="34" charset="0"/>
                <a:cs typeface="Arial" panose="020B0604020202020204" pitchFamily="34" charset="0"/>
              </a:rPr>
              <a:t>We will be balanced, as efficient as possible, and accountable to ourselves.</a:t>
            </a:r>
          </a:p>
          <a:p>
            <a:pPr marL="285750" indent="-285750" defTabSz="914400">
              <a:spcAft>
                <a:spcPts val="600"/>
              </a:spcAft>
              <a:buFont typeface="Arial" panose="020B0604020202020204" pitchFamily="34" charset="0"/>
              <a:buChar char="•"/>
              <a:defRPr/>
            </a:pPr>
            <a:r>
              <a:rPr lang="en-US" sz="1600" dirty="0">
                <a:solidFill>
                  <a:schemeClr val="accent1"/>
                </a:solidFill>
                <a:latin typeface="Arial" panose="020B0604020202020204" pitchFamily="34" charset="0"/>
                <a:cs typeface="Arial" panose="020B0604020202020204" pitchFamily="34" charset="0"/>
              </a:rPr>
              <a:t>We will make decisions based on what is best for the organization as a whole and not silos.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Feedback loop will be efficient and effective, between all parties.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chemeClr val="accent1"/>
                </a:solidFill>
                <a:latin typeface="Arial" panose="020B0604020202020204" pitchFamily="34" charset="0"/>
                <a:cs typeface="Arial" panose="020B0604020202020204" pitchFamily="34" charset="0"/>
              </a:rPr>
              <a:t>Please note that changes to timelines and major assumptions are expected to be minimal but can occur.   </a:t>
            </a:r>
            <a:r>
              <a:rPr lang="en-US" sz="1600">
                <a:solidFill>
                  <a:schemeClr val="accent1"/>
                </a:solidFill>
                <a:latin typeface="Arial" panose="020B0604020202020204" pitchFamily="34" charset="0"/>
                <a:cs typeface="Arial" panose="020B0604020202020204" pitchFamily="34" charset="0"/>
              </a:rPr>
              <a:t>Any changes </a:t>
            </a:r>
            <a:r>
              <a:rPr lang="en-US" sz="1600" dirty="0">
                <a:solidFill>
                  <a:schemeClr val="accent1"/>
                </a:solidFill>
                <a:latin typeface="Arial" panose="020B0604020202020204" pitchFamily="34" charset="0"/>
                <a:cs typeface="Arial" panose="020B0604020202020204" pitchFamily="34" charset="0"/>
              </a:rPr>
              <a:t>will be communicated.</a:t>
            </a:r>
            <a:endParaRPr kumimoji="0" lang="en-US" sz="16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C8E5F72-44DC-BF9B-A39E-4D776E5D651A}"/>
              </a:ext>
            </a:extLst>
          </p:cNvPr>
          <p:cNvSpPr>
            <a:spLocks noGrp="1"/>
          </p:cNvSpPr>
          <p:nvPr>
            <p:ph type="title"/>
          </p:nvPr>
        </p:nvSpPr>
        <p:spPr/>
        <p:txBody>
          <a:bodyPr/>
          <a:lstStyle/>
          <a:p>
            <a:r>
              <a:rPr lang="en-US" dirty="0"/>
              <a:t>FY25 Budget Guiding Principles </a:t>
            </a:r>
          </a:p>
        </p:txBody>
      </p:sp>
    </p:spTree>
    <p:extLst>
      <p:ext uri="{BB962C8B-B14F-4D97-AF65-F5344CB8AC3E}">
        <p14:creationId xmlns:p14="http://schemas.microsoft.com/office/powerpoint/2010/main" val="405861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8E5F72-44DC-BF9B-A39E-4D776E5D651A}"/>
              </a:ext>
            </a:extLst>
          </p:cNvPr>
          <p:cNvSpPr>
            <a:spLocks noGrp="1"/>
          </p:cNvSpPr>
          <p:nvPr>
            <p:ph type="title"/>
          </p:nvPr>
        </p:nvSpPr>
        <p:spPr>
          <a:xfrm>
            <a:off x="466724" y="342900"/>
            <a:ext cx="12179427" cy="723900"/>
          </a:xfrm>
        </p:spPr>
        <p:txBody>
          <a:bodyPr/>
          <a:lstStyle/>
          <a:p>
            <a:r>
              <a:rPr lang="en-US" dirty="0"/>
              <a:t>FY25 Budget- Medical Center- High Level Timeline</a:t>
            </a:r>
            <a:endParaRPr lang="en-US" sz="800" dirty="0">
              <a:solidFill>
                <a:srgbClr val="FF0000"/>
              </a:solidFill>
            </a:endParaRPr>
          </a:p>
        </p:txBody>
      </p:sp>
      <p:sp>
        <p:nvSpPr>
          <p:cNvPr id="9" name="TextBox 8">
            <a:extLst>
              <a:ext uri="{FF2B5EF4-FFF2-40B4-BE49-F238E27FC236}">
                <a16:creationId xmlns:a16="http://schemas.microsoft.com/office/drawing/2014/main" id="{DE8237DD-51EA-180A-2869-95132764CA58}"/>
              </a:ext>
            </a:extLst>
          </p:cNvPr>
          <p:cNvSpPr txBox="1"/>
          <p:nvPr/>
        </p:nvSpPr>
        <p:spPr>
          <a:xfrm>
            <a:off x="868680" y="6172200"/>
            <a:ext cx="7827264" cy="405384"/>
          </a:xfrm>
          <a:prstGeom prst="rect">
            <a:avLst/>
          </a:prstGeom>
          <a:noFill/>
        </p:spPr>
        <p:txBody>
          <a:bodyPr wrap="square" lIns="0" tIns="73152" rIns="0" bIns="0" rtlCol="0">
            <a:normAutofit/>
          </a:bodyPr>
          <a:lstStyle/>
          <a:p>
            <a:r>
              <a:rPr lang="en-US" sz="1600" dirty="0">
                <a:solidFill>
                  <a:schemeClr val="accent1"/>
                </a:solidFill>
                <a:latin typeface="Arial" panose="020B0604020202020204" pitchFamily="34" charset="0"/>
                <a:cs typeface="Arial" panose="020B0604020202020204" pitchFamily="34" charset="0"/>
              </a:rPr>
              <a:t>Note- UNCFP and UNCH detailed calendars located in Appendix I.</a:t>
            </a:r>
          </a:p>
          <a:p>
            <a:pPr algn="l"/>
            <a:endParaRPr lang="en-US" sz="1600" dirty="0">
              <a:solidFill>
                <a:schemeClr val="tx2"/>
              </a:solidFill>
            </a:endParaRPr>
          </a:p>
        </p:txBody>
      </p:sp>
      <p:pic>
        <p:nvPicPr>
          <p:cNvPr id="4" name="Picture 3">
            <a:extLst>
              <a:ext uri="{FF2B5EF4-FFF2-40B4-BE49-F238E27FC236}">
                <a16:creationId xmlns:a16="http://schemas.microsoft.com/office/drawing/2014/main" id="{4AE00F5D-3D11-5DFA-4D4D-896C9C75A5D9}"/>
              </a:ext>
            </a:extLst>
          </p:cNvPr>
          <p:cNvPicPr>
            <a:picLocks noChangeAspect="1"/>
          </p:cNvPicPr>
          <p:nvPr/>
        </p:nvPicPr>
        <p:blipFill>
          <a:blip r:embed="rId2"/>
          <a:stretch>
            <a:fillRect/>
          </a:stretch>
        </p:blipFill>
        <p:spPr>
          <a:xfrm>
            <a:off x="999077" y="1539621"/>
            <a:ext cx="10193846" cy="4323230"/>
          </a:xfrm>
          <a:prstGeom prst="rect">
            <a:avLst/>
          </a:prstGeom>
        </p:spPr>
      </p:pic>
    </p:spTree>
    <p:extLst>
      <p:ext uri="{BB962C8B-B14F-4D97-AF65-F5344CB8AC3E}">
        <p14:creationId xmlns:p14="http://schemas.microsoft.com/office/powerpoint/2010/main" val="319327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3288-8EE9-FC65-A9A5-02E86982B065}"/>
              </a:ext>
            </a:extLst>
          </p:cNvPr>
          <p:cNvSpPr>
            <a:spLocks noGrp="1"/>
          </p:cNvSpPr>
          <p:nvPr>
            <p:ph sz="quarter" idx="12"/>
          </p:nvPr>
        </p:nvSpPr>
        <p:spPr>
          <a:xfrm>
            <a:off x="466725" y="4200944"/>
            <a:ext cx="5497513" cy="2289610"/>
          </a:xfrm>
          <a:solidFill>
            <a:srgbClr val="C2ECFF"/>
          </a:solidFill>
          <a:ln w="28575">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none" strike="noStrike" kern="1200" cap="none" spc="0" normalizeH="0" baseline="0" noProof="0" dirty="0">
                <a:ln>
                  <a:noFill/>
                </a:ln>
                <a:solidFill>
                  <a:schemeClr val="accent1"/>
                </a:solidFill>
                <a:effectLst/>
                <a:uLnTx/>
                <a:uFillTx/>
                <a:latin typeface="Arial Nova" panose="020B0504020202020204" pitchFamily="34" charset="0"/>
                <a:cs typeface="Arial" charset="0"/>
              </a:rPr>
              <a:t> </a:t>
            </a:r>
            <a:r>
              <a:rPr kumimoji="0" lang="en-US" sz="1800" b="0" u="sng" strike="noStrike" kern="1200" cap="none" spc="0" normalizeH="0" baseline="0" noProof="0" dirty="0">
                <a:ln>
                  <a:noFill/>
                </a:ln>
                <a:solidFill>
                  <a:schemeClr val="accent1"/>
                </a:solidFill>
                <a:effectLst/>
                <a:uLnTx/>
                <a:uFillTx/>
                <a:latin typeface="Arial Nova" panose="020B0504020202020204" pitchFamily="34" charset="0"/>
                <a:cs typeface="Arial" charset="0"/>
              </a:rPr>
              <a:t> </a:t>
            </a: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Faculty Practice</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372666" lvl="0" indent="-28575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Productivity: Should be = or &gt; 110% of FY22 survey results for each faculty member </a:t>
            </a:r>
          </a:p>
          <a:p>
            <a:pPr marL="372666" lvl="0" indent="-28575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Compensation: will be determined later based on updated survey results in January </a:t>
            </a:r>
          </a:p>
          <a:p>
            <a:pPr marL="372666" lvl="0" indent="-28575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 of incentives: Align with your Department’s Master Agreement verbiage</a:t>
            </a:r>
          </a:p>
          <a:p>
            <a:pPr marL="372666" lvl="0" indent="-28575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 of non-clinical spend:  = or &lt; 10% remains in place</a:t>
            </a:r>
          </a:p>
        </p:txBody>
      </p:sp>
      <p:sp>
        <p:nvSpPr>
          <p:cNvPr id="6" name="Slide Number Placeholder 5">
            <a:extLst>
              <a:ext uri="{FF2B5EF4-FFF2-40B4-BE49-F238E27FC236}">
                <a16:creationId xmlns:a16="http://schemas.microsoft.com/office/drawing/2014/main" id="{CE2F6BC9-80FC-B463-421E-45380BEE8368}"/>
              </a:ext>
            </a:extLst>
          </p:cNvPr>
          <p:cNvSpPr>
            <a:spLocks noGrp="1"/>
          </p:cNvSpPr>
          <p:nvPr>
            <p:ph type="sldNum" sz="quarter" idx="16"/>
          </p:nvPr>
        </p:nvSpPr>
        <p:spPr/>
        <p:txBody>
          <a:bodyPr/>
          <a:lstStyle/>
          <a:p>
            <a:fld id="{63DCA5C9-2E11-4C67-86EB-AE1DE127DC64}" type="slidenum">
              <a:rPr lang="en-US" smtClean="0"/>
              <a:pPr/>
              <a:t>6</a:t>
            </a:fld>
            <a:endParaRPr lang="en-US" dirty="0"/>
          </a:p>
        </p:txBody>
      </p:sp>
      <p:sp>
        <p:nvSpPr>
          <p:cNvPr id="7" name="Title 6">
            <a:extLst>
              <a:ext uri="{FF2B5EF4-FFF2-40B4-BE49-F238E27FC236}">
                <a16:creationId xmlns:a16="http://schemas.microsoft.com/office/drawing/2014/main" id="{A60E38BF-D89F-8BF2-0110-34817AE954FD}"/>
              </a:ext>
            </a:extLst>
          </p:cNvPr>
          <p:cNvSpPr>
            <a:spLocks noGrp="1"/>
          </p:cNvSpPr>
          <p:nvPr>
            <p:ph type="title"/>
          </p:nvPr>
        </p:nvSpPr>
        <p:spPr/>
        <p:txBody>
          <a:bodyPr/>
          <a:lstStyle/>
          <a:p>
            <a:r>
              <a:rPr lang="en-US" dirty="0"/>
              <a:t>Major Assumptions for FY25 Budget – Entity Targets</a:t>
            </a:r>
          </a:p>
        </p:txBody>
      </p:sp>
      <p:sp>
        <p:nvSpPr>
          <p:cNvPr id="8" name="Content Placeholder 1">
            <a:extLst>
              <a:ext uri="{FF2B5EF4-FFF2-40B4-BE49-F238E27FC236}">
                <a16:creationId xmlns:a16="http://schemas.microsoft.com/office/drawing/2014/main" id="{144853EC-F77C-F5C5-8B9A-BA9BDD6DA0E6}"/>
              </a:ext>
            </a:extLst>
          </p:cNvPr>
          <p:cNvSpPr txBox="1">
            <a:spLocks/>
          </p:cNvSpPr>
          <p:nvPr/>
        </p:nvSpPr>
        <p:spPr>
          <a:xfrm>
            <a:off x="1280160" y="1414272"/>
            <a:ext cx="9692640" cy="2695715"/>
          </a:xfrm>
          <a:prstGeom prst="rect">
            <a:avLst/>
          </a:prstGeom>
          <a:ln w="28575">
            <a:solidFill>
              <a:srgbClr val="C2ECFF"/>
            </a:solidFill>
          </a:ln>
        </p:spPr>
        <p:txBody>
          <a:bodyPr vert="horz" lIns="0" tIns="73152"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514350" lvl="2" indent="-285750">
              <a:spcAft>
                <a:spcPts val="600"/>
              </a:spcAft>
              <a:defRPr/>
            </a:pPr>
            <a:r>
              <a:rPr lang="en-US" sz="1800" dirty="0">
                <a:solidFill>
                  <a:schemeClr val="accent1"/>
                </a:solidFill>
                <a:latin typeface="Arial" panose="020B0604020202020204" pitchFamily="34" charset="0"/>
                <a:cs typeface="Arial" panose="020B0604020202020204" pitchFamily="34" charset="0"/>
              </a:rPr>
              <a:t>Entity operating margin targets are determined by Entity Senior Leadership in conjunction with System Senior Leadership.  Items considered include long range plan, entity and organizational priorities, expected cash requirements, and overall sustainability.</a:t>
            </a:r>
          </a:p>
          <a:p>
            <a:pPr marL="514350" lvl="2" indent="-285750">
              <a:spcAft>
                <a:spcPts val="600"/>
              </a:spcAft>
              <a:defRPr/>
            </a:pPr>
            <a:r>
              <a:rPr lang="en-US" sz="1800" dirty="0">
                <a:solidFill>
                  <a:schemeClr val="accent1"/>
                </a:solidFill>
                <a:latin typeface="Arial" panose="020B0604020202020204" pitchFamily="34" charset="0"/>
                <a:cs typeface="Arial" panose="020B0604020202020204" pitchFamily="34" charset="0"/>
              </a:rPr>
              <a:t>Entity operating margin targets are cascaded to Executive Team based</a:t>
            </a:r>
            <a:r>
              <a:rPr lang="en-US" sz="1800" dirty="0">
                <a:solidFill>
                  <a:srgbClr val="FF0000"/>
                </a:solidFill>
                <a:latin typeface="Arial" panose="020B0604020202020204" pitchFamily="34" charset="0"/>
                <a:cs typeface="Arial" panose="020B0604020202020204" pitchFamily="34" charset="0"/>
              </a:rPr>
              <a:t> on </a:t>
            </a:r>
            <a:r>
              <a:rPr lang="en-US" sz="1800" dirty="0">
                <a:solidFill>
                  <a:schemeClr val="accent1"/>
                </a:solidFill>
                <a:latin typeface="Arial" panose="020B0604020202020204" pitchFamily="34" charset="0"/>
                <a:cs typeface="Arial" panose="020B0604020202020204" pitchFamily="34" charset="0"/>
              </a:rPr>
              <a:t>several factors including:</a:t>
            </a:r>
          </a:p>
          <a:p>
            <a:pPr marL="971550" lvl="4" indent="-285750">
              <a:spcAft>
                <a:spcPts val="600"/>
              </a:spcAft>
              <a:defRPr/>
            </a:pPr>
            <a:r>
              <a:rPr lang="en-US" dirty="0">
                <a:solidFill>
                  <a:schemeClr val="accent1"/>
                </a:solidFill>
                <a:latin typeface="Arial" panose="020B0604020202020204" pitchFamily="34" charset="0"/>
                <a:cs typeface="Arial" panose="020B0604020202020204" pitchFamily="34" charset="0"/>
              </a:rPr>
              <a:t>Projected volume			</a:t>
            </a:r>
          </a:p>
          <a:p>
            <a:pPr marL="971550" lvl="4" indent="-285750">
              <a:spcAft>
                <a:spcPts val="600"/>
              </a:spcAft>
              <a:defRPr/>
            </a:pPr>
            <a:r>
              <a:rPr lang="en-US" dirty="0">
                <a:solidFill>
                  <a:schemeClr val="accent1"/>
                </a:solidFill>
                <a:latin typeface="Arial" panose="020B0604020202020204" pitchFamily="34" charset="0"/>
                <a:cs typeface="Arial" panose="020B0604020202020204" pitchFamily="34" charset="0"/>
              </a:rPr>
              <a:t>Historical performance</a:t>
            </a:r>
          </a:p>
          <a:p>
            <a:pPr marL="971550" lvl="4" indent="-285750">
              <a:spcAft>
                <a:spcPts val="600"/>
              </a:spcAft>
              <a:defRPr/>
            </a:pPr>
            <a:r>
              <a:rPr lang="en-US" dirty="0">
                <a:solidFill>
                  <a:schemeClr val="accent1"/>
                </a:solidFill>
                <a:latin typeface="Arial" panose="020B0604020202020204" pitchFamily="34" charset="0"/>
                <a:cs typeface="Arial" panose="020B0604020202020204" pitchFamily="34" charset="0"/>
              </a:rPr>
              <a:t>Targeted areas of growth, savings and strategic investment</a:t>
            </a:r>
          </a:p>
          <a:p>
            <a:pPr marL="285750" indent="-285750">
              <a:spcAft>
                <a:spcPts val="600"/>
              </a:spcAft>
              <a:buFont typeface="Arial" panose="020B0604020202020204" pitchFamily="34" charset="0"/>
              <a:buChar char="•"/>
              <a:defRPr/>
            </a:pPr>
            <a:endParaRPr lang="en-US" dirty="0">
              <a:solidFill>
                <a:schemeClr val="accent1"/>
              </a:solidFill>
              <a:latin typeface="Arial Nova" panose="020B0504020202020204" pitchFamily="34" charset="0"/>
            </a:endParaRPr>
          </a:p>
        </p:txBody>
      </p:sp>
      <p:sp>
        <p:nvSpPr>
          <p:cNvPr id="10" name="Content Placeholder 9">
            <a:extLst>
              <a:ext uri="{FF2B5EF4-FFF2-40B4-BE49-F238E27FC236}">
                <a16:creationId xmlns:a16="http://schemas.microsoft.com/office/drawing/2014/main" id="{F3FE9305-5E3E-AAC1-AF71-93B10148DAEA}"/>
              </a:ext>
            </a:extLst>
          </p:cNvPr>
          <p:cNvSpPr>
            <a:spLocks noGrp="1"/>
          </p:cNvSpPr>
          <p:nvPr>
            <p:ph sz="quarter" idx="13"/>
          </p:nvPr>
        </p:nvSpPr>
        <p:spPr>
          <a:xfrm>
            <a:off x="6227762" y="4199020"/>
            <a:ext cx="5497513" cy="2263560"/>
          </a:xfrm>
          <a:solidFill>
            <a:srgbClr val="C2ECFF"/>
          </a:solidFill>
          <a:ln>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UNC Hospitals</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u="none" strike="noStrike" kern="1200" cap="none" spc="0" normalizeH="0" baseline="0" noProof="0" dirty="0">
                <a:ln>
                  <a:noFill/>
                </a:ln>
                <a:solidFill>
                  <a:schemeClr val="accent1"/>
                </a:solidFill>
                <a:effectLst/>
                <a:uLnTx/>
                <a:uFillTx/>
                <a:latin typeface="Arial Nova" panose="020B0504020202020204" pitchFamily="34" charset="0"/>
                <a:cs typeface="Arial" charset="0"/>
              </a:rPr>
              <a:t>Targets will be met through FY25 Operating Plan Prioritization.</a:t>
            </a:r>
          </a:p>
        </p:txBody>
      </p:sp>
    </p:spTree>
    <p:extLst>
      <p:ext uri="{BB962C8B-B14F-4D97-AF65-F5344CB8AC3E}">
        <p14:creationId xmlns:p14="http://schemas.microsoft.com/office/powerpoint/2010/main" val="191265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3288-8EE9-FC65-A9A5-02E86982B065}"/>
              </a:ext>
            </a:extLst>
          </p:cNvPr>
          <p:cNvSpPr>
            <a:spLocks noGrp="1"/>
          </p:cNvSpPr>
          <p:nvPr>
            <p:ph sz="quarter" idx="12"/>
          </p:nvPr>
        </p:nvSpPr>
        <p:spPr>
          <a:xfrm>
            <a:off x="466725" y="4225490"/>
            <a:ext cx="5497513" cy="2175479"/>
          </a:xfrm>
          <a:solidFill>
            <a:srgbClr val="C2ECFF"/>
          </a:solidFill>
          <a:ln w="28575">
            <a:solidFill>
              <a:srgbClr val="C2ECFF"/>
            </a:solidFill>
          </a:ln>
        </p:spPr>
        <p:txBody>
          <a:bodyPr vert="horz" lIns="0" tIns="73152" rIns="0" bIns="0" rtlCol="0" anchor="t">
            <a:noAutofit/>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Faculty Practice</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372110" indent="-285750">
              <a:buFont typeface="Arial" panose="020B0604020202020204" pitchFamily="34" charset="0"/>
              <a:buChar char="•"/>
            </a:pPr>
            <a:r>
              <a:rPr lang="en-US" sz="1400" dirty="0">
                <a:solidFill>
                  <a:schemeClr val="accent1"/>
                </a:solidFill>
                <a:latin typeface="Arial"/>
                <a:cs typeface="Arial"/>
              </a:rPr>
              <a:t>PB Faculty volume assumptions will be built and budgeted by provider to achieve 110% or greater of median productivity for existing providers. Volumes will be reviewed with department.</a:t>
            </a:r>
          </a:p>
          <a:p>
            <a:pPr marL="372110" indent="-285750">
              <a:buFont typeface="Arial" panose="020B0604020202020204" pitchFamily="34" charset="0"/>
              <a:buChar char="•"/>
            </a:pPr>
            <a:r>
              <a:rPr lang="en-US" sz="1400" dirty="0">
                <a:solidFill>
                  <a:schemeClr val="accent1"/>
                </a:solidFill>
                <a:latin typeface="Arial"/>
                <a:cs typeface="Arial"/>
              </a:rPr>
              <a:t>For signed as of 1/3/24 or TWSC/FY25 approved positions, volumes will be based on approved proformas.</a:t>
            </a:r>
          </a:p>
          <a:p>
            <a:pPr marL="372110" lvl="0" indent="-28575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CMS, Payor Rate, Payor Mix Changes and other known revenue modeling assumptions will be done centrally.</a:t>
            </a:r>
          </a:p>
        </p:txBody>
      </p:sp>
      <p:sp>
        <p:nvSpPr>
          <p:cNvPr id="6" name="Slide Number Placeholder 5">
            <a:extLst>
              <a:ext uri="{FF2B5EF4-FFF2-40B4-BE49-F238E27FC236}">
                <a16:creationId xmlns:a16="http://schemas.microsoft.com/office/drawing/2014/main" id="{CE2F6BC9-80FC-B463-421E-45380BEE8368}"/>
              </a:ext>
            </a:extLst>
          </p:cNvPr>
          <p:cNvSpPr>
            <a:spLocks noGrp="1"/>
          </p:cNvSpPr>
          <p:nvPr>
            <p:ph type="sldNum" sz="quarter" idx="16"/>
          </p:nvPr>
        </p:nvSpPr>
        <p:spPr/>
        <p:txBody>
          <a:bodyPr/>
          <a:lstStyle/>
          <a:p>
            <a:fld id="{63DCA5C9-2E11-4C67-86EB-AE1DE127DC64}" type="slidenum">
              <a:rPr lang="en-US" smtClean="0"/>
              <a:pPr/>
              <a:t>7</a:t>
            </a:fld>
            <a:endParaRPr lang="en-US" dirty="0"/>
          </a:p>
        </p:txBody>
      </p:sp>
      <p:sp>
        <p:nvSpPr>
          <p:cNvPr id="7" name="Title 6">
            <a:extLst>
              <a:ext uri="{FF2B5EF4-FFF2-40B4-BE49-F238E27FC236}">
                <a16:creationId xmlns:a16="http://schemas.microsoft.com/office/drawing/2014/main" id="{A60E38BF-D89F-8BF2-0110-34817AE954FD}"/>
              </a:ext>
            </a:extLst>
          </p:cNvPr>
          <p:cNvSpPr>
            <a:spLocks noGrp="1"/>
          </p:cNvSpPr>
          <p:nvPr>
            <p:ph type="title"/>
          </p:nvPr>
        </p:nvSpPr>
        <p:spPr/>
        <p:txBody>
          <a:bodyPr/>
          <a:lstStyle/>
          <a:p>
            <a:r>
              <a:rPr lang="en-US" dirty="0"/>
              <a:t>Major Assumptions for FY25 Budget – Volumes</a:t>
            </a:r>
          </a:p>
        </p:txBody>
      </p:sp>
      <p:sp>
        <p:nvSpPr>
          <p:cNvPr id="8" name="Content Placeholder 1">
            <a:extLst>
              <a:ext uri="{FF2B5EF4-FFF2-40B4-BE49-F238E27FC236}">
                <a16:creationId xmlns:a16="http://schemas.microsoft.com/office/drawing/2014/main" id="{144853EC-F77C-F5C5-8B9A-BA9BDD6DA0E6}"/>
              </a:ext>
            </a:extLst>
          </p:cNvPr>
          <p:cNvSpPr txBox="1">
            <a:spLocks/>
          </p:cNvSpPr>
          <p:nvPr/>
        </p:nvSpPr>
        <p:spPr>
          <a:xfrm>
            <a:off x="1093406" y="1378176"/>
            <a:ext cx="10268712" cy="2535936"/>
          </a:xfrm>
          <a:prstGeom prst="rect">
            <a:avLst/>
          </a:prstGeom>
          <a:ln w="28575">
            <a:solidFill>
              <a:srgbClr val="C2ECFF"/>
            </a:solidFill>
          </a:ln>
        </p:spPr>
        <p:txBody>
          <a:bodyPr vert="horz" lIns="0" tIns="73152" rIns="0" bIns="0" rtlCol="0" anchor="t">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514350" lvl="2" indent="-285750">
              <a:spcAft>
                <a:spcPts val="600"/>
              </a:spcAft>
              <a:defRPr/>
            </a:pPr>
            <a:r>
              <a:rPr lang="en-US" dirty="0">
                <a:solidFill>
                  <a:schemeClr val="accent1"/>
                </a:solidFill>
                <a:latin typeface="Arial"/>
                <a:cs typeface="Arial"/>
              </a:rPr>
              <a:t>At minimum baseline FY24 volume budget paired with favorable variances in rolling 12 month run rate. With additional consideration to incorporate inputs jointly from hospital and FP leaders based on projected volumes and volume spreads by dept/service lines, guided by Strategy &amp; Operational plans</a:t>
            </a:r>
          </a:p>
          <a:p>
            <a:pPr marL="514350" lvl="2" indent="-285750">
              <a:spcAft>
                <a:spcPts val="600"/>
              </a:spcAft>
              <a:defRPr/>
            </a:pPr>
            <a:r>
              <a:rPr lang="en-US" dirty="0">
                <a:solidFill>
                  <a:schemeClr val="accent1"/>
                </a:solidFill>
                <a:latin typeface="Arial"/>
                <a:cs typeface="Arial"/>
              </a:rPr>
              <a:t>Wave 1 &amp; 2 initiatives in December will be primary process for programmatic / volume additions to be considered for FY25 along with Triangle West Strategic Committee decisions.</a:t>
            </a:r>
          </a:p>
          <a:p>
            <a:pPr marL="514350" lvl="2" indent="-285750">
              <a:spcAft>
                <a:spcPts val="600"/>
              </a:spcAft>
              <a:defRPr/>
            </a:pPr>
            <a:r>
              <a:rPr lang="en-US" dirty="0">
                <a:solidFill>
                  <a:schemeClr val="accent1"/>
                </a:solidFill>
                <a:latin typeface="Arial"/>
                <a:cs typeface="Arial"/>
              </a:rPr>
              <a:t>Budget meetings with Strike Teams and other service lines/depts will be established in January to solidify the volume assumptions for FY25 budgets.</a:t>
            </a:r>
          </a:p>
          <a:p>
            <a:pPr marL="514350" lvl="2" indent="-285750">
              <a:spcAft>
                <a:spcPts val="600"/>
              </a:spcAft>
              <a:defRPr/>
            </a:pPr>
            <a:r>
              <a:rPr lang="en-US" dirty="0">
                <a:solidFill>
                  <a:schemeClr val="accent1"/>
                </a:solidFill>
                <a:latin typeface="Arial" panose="020B0604020202020204" pitchFamily="34" charset="0"/>
                <a:cs typeface="Arial" panose="020B0604020202020204" pitchFamily="34" charset="0"/>
              </a:rPr>
              <a:t>FY25 volume increases </a:t>
            </a:r>
            <a:r>
              <a:rPr lang="en-US" u="sng" dirty="0">
                <a:solidFill>
                  <a:schemeClr val="accent1"/>
                </a:solidFill>
                <a:latin typeface="Arial" panose="020B0604020202020204" pitchFamily="34" charset="0"/>
                <a:cs typeface="Arial" panose="020B0604020202020204" pitchFamily="34" charset="0"/>
              </a:rPr>
              <a:t>must be approved </a:t>
            </a:r>
            <a:r>
              <a:rPr lang="en-US" dirty="0">
                <a:solidFill>
                  <a:schemeClr val="accent1"/>
                </a:solidFill>
                <a:latin typeface="Arial" panose="020B0604020202020204" pitchFamily="34" charset="0"/>
                <a:cs typeface="Arial" panose="020B0604020202020204" pitchFamily="34" charset="0"/>
              </a:rPr>
              <a:t>during service line planning process.   Chief approval will be required for any volume changes thereafter on exception basis.</a:t>
            </a:r>
            <a:endParaRPr lang="en-US" dirty="0">
              <a:solidFill>
                <a:schemeClr val="accent1"/>
              </a:solidFill>
              <a:latin typeface="Arial Nova" panose="020B0504020202020204" pitchFamily="34" charset="0"/>
            </a:endParaRPr>
          </a:p>
        </p:txBody>
      </p:sp>
      <p:sp>
        <p:nvSpPr>
          <p:cNvPr id="10" name="Content Placeholder 9">
            <a:extLst>
              <a:ext uri="{FF2B5EF4-FFF2-40B4-BE49-F238E27FC236}">
                <a16:creationId xmlns:a16="http://schemas.microsoft.com/office/drawing/2014/main" id="{F3FE9305-5E3E-AAC1-AF71-93B10148DAEA}"/>
              </a:ext>
            </a:extLst>
          </p:cNvPr>
          <p:cNvSpPr>
            <a:spLocks noGrp="1"/>
          </p:cNvSpPr>
          <p:nvPr>
            <p:ph sz="quarter" idx="13"/>
          </p:nvPr>
        </p:nvSpPr>
        <p:spPr>
          <a:xfrm>
            <a:off x="6227762" y="4225492"/>
            <a:ext cx="5497513" cy="2175480"/>
          </a:xfrm>
          <a:solidFill>
            <a:srgbClr val="C2ECFF"/>
          </a:solidFill>
          <a:ln>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UNC Hospitals</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372666" lvl="0" indent="-285750" defTabSz="914400">
              <a:spcAft>
                <a:spcPts val="9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Hospital volume assumptions will be built from a stacked model starting with Service Line, cascading down to Acute, Ancillary and Outpatient.  Other methodology may be used where it is more appropriate.</a:t>
            </a:r>
          </a:p>
          <a:p>
            <a:pPr marL="372666" indent="-285750">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Revenue and flex expenses will be driven by projected volume.</a:t>
            </a:r>
          </a:p>
          <a:p>
            <a:pPr marL="372666" indent="-285750">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Service line modeling will yield volumes for ancillaries, procedural areas &amp; clinics.  Review meetings to be established.</a:t>
            </a:r>
          </a:p>
        </p:txBody>
      </p:sp>
    </p:spTree>
    <p:extLst>
      <p:ext uri="{BB962C8B-B14F-4D97-AF65-F5344CB8AC3E}">
        <p14:creationId xmlns:p14="http://schemas.microsoft.com/office/powerpoint/2010/main" val="180908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3288-8EE9-FC65-A9A5-02E86982B065}"/>
              </a:ext>
            </a:extLst>
          </p:cNvPr>
          <p:cNvSpPr>
            <a:spLocks noGrp="1"/>
          </p:cNvSpPr>
          <p:nvPr>
            <p:ph sz="quarter" idx="12"/>
          </p:nvPr>
        </p:nvSpPr>
        <p:spPr>
          <a:xfrm>
            <a:off x="536241" y="2148839"/>
            <a:ext cx="5427997" cy="4636009"/>
          </a:xfrm>
          <a:solidFill>
            <a:srgbClr val="C2ECFF"/>
          </a:solidFill>
          <a:ln w="28575">
            <a:solidFill>
              <a:srgbClr val="C2ECFF"/>
            </a:solidFill>
          </a:ln>
        </p:spPr>
        <p:txBody>
          <a:bodyPr/>
          <a:lstStyle/>
          <a:p>
            <a:pPr>
              <a:spcAft>
                <a:spcPts val="600"/>
              </a:spcAft>
              <a:defRPr/>
            </a:pPr>
            <a:r>
              <a:rPr lang="en-US" sz="1800" dirty="0">
                <a:solidFill>
                  <a:schemeClr val="accent1"/>
                </a:solidFill>
                <a:latin typeface="Arial"/>
                <a:cs typeface="Arial"/>
              </a:rPr>
              <a:t>  </a:t>
            </a:r>
            <a:r>
              <a:rPr kumimoji="0" lang="en-US" sz="1800" b="0" u="sng" strike="noStrike" kern="1200" cap="none" spc="0" normalizeH="0" baseline="0" noProof="0" dirty="0">
                <a:ln>
                  <a:noFill/>
                </a:ln>
                <a:solidFill>
                  <a:schemeClr val="accent1"/>
                </a:solidFill>
                <a:effectLst/>
                <a:uLnTx/>
                <a:uFillTx/>
                <a:latin typeface="Arial"/>
                <a:cs typeface="Arial"/>
              </a:rPr>
              <a:t> Faculty Practice</a:t>
            </a:r>
            <a:r>
              <a:rPr kumimoji="0" lang="en-US" sz="1800" b="0" u="none" strike="noStrike" kern="1200" cap="none" spc="0" normalizeH="0" baseline="0" noProof="0" dirty="0">
                <a:ln>
                  <a:noFill/>
                </a:ln>
                <a:solidFill>
                  <a:schemeClr val="accent1"/>
                </a:solidFill>
                <a:effectLst/>
                <a:uLnTx/>
                <a:uFillTx/>
                <a:latin typeface="Arial"/>
                <a:cs typeface="Arial"/>
              </a:rPr>
              <a:t>:</a:t>
            </a:r>
            <a:endParaRPr lang="en-US" dirty="0">
              <a:solidFill>
                <a:schemeClr val="accent1"/>
              </a:solidFill>
              <a:latin typeface="Arial"/>
              <a:cs typeface="Arial"/>
            </a:endParaRPr>
          </a:p>
          <a:p>
            <a:pPr marL="1270" lvl="2" indent="0">
              <a:buNone/>
            </a:pPr>
            <a:r>
              <a:rPr lang="en-US" sz="1200" dirty="0">
                <a:solidFill>
                  <a:schemeClr val="accent1"/>
                </a:solidFill>
                <a:latin typeface="Arial"/>
                <a:cs typeface="Arial"/>
              </a:rPr>
              <a:t>Faculty &amp; APPs:</a:t>
            </a:r>
          </a:p>
          <a:p>
            <a:pPr marL="257810" indent="-171450">
              <a:buFont typeface="Arial,Sans-Serif"/>
              <a:buChar char="•"/>
            </a:pPr>
            <a:r>
              <a:rPr lang="en-US" sz="1200" dirty="0">
                <a:solidFill>
                  <a:schemeClr val="accent1"/>
                </a:solidFill>
                <a:latin typeface="Arial"/>
                <a:cs typeface="Arial"/>
              </a:rPr>
              <a:t>For a new position to be added to the FY25 budget it must either be:</a:t>
            </a:r>
          </a:p>
          <a:p>
            <a:pPr marL="772160" lvl="3" indent="-342900">
              <a:buAutoNum type="alphaUcPeriod"/>
            </a:pPr>
            <a:r>
              <a:rPr lang="en-US" sz="1100" dirty="0">
                <a:solidFill>
                  <a:schemeClr val="accent1"/>
                </a:solidFill>
                <a:latin typeface="Arial"/>
                <a:cs typeface="Arial"/>
              </a:rPr>
              <a:t>New unbudgeted position explicitly approved in Wave 1 and 2 initiative reviews or TWSC approved </a:t>
            </a:r>
            <a:r>
              <a:rPr lang="en-US" sz="1100" b="1" u="sng" dirty="0">
                <a:solidFill>
                  <a:srgbClr val="FF0000"/>
                </a:solidFill>
                <a:latin typeface="Arial"/>
                <a:cs typeface="Arial"/>
              </a:rPr>
              <a:t>OR</a:t>
            </a:r>
            <a:endParaRPr lang="en-US" sz="1100" u="sng" dirty="0">
              <a:solidFill>
                <a:srgbClr val="FF0000"/>
              </a:solidFill>
              <a:latin typeface="Arial" panose="020B0604020202020204" pitchFamily="34" charset="0"/>
              <a:cs typeface="Arial" panose="020B0604020202020204" pitchFamily="34" charset="0"/>
            </a:endParaRPr>
          </a:p>
          <a:p>
            <a:pPr marL="772160" lvl="3" indent="-342900">
              <a:buAutoNum type="alphaUcPeriod"/>
            </a:pPr>
            <a:r>
              <a:rPr lang="en-US" sz="1100" dirty="0">
                <a:solidFill>
                  <a:schemeClr val="accent1"/>
                </a:solidFill>
                <a:latin typeface="Arial"/>
                <a:cs typeface="Arial"/>
              </a:rPr>
              <a:t>FY24 unbudgeted positions approved by LRC on or before January 3rd.  </a:t>
            </a:r>
          </a:p>
          <a:p>
            <a:pPr marL="1000760" lvl="4">
              <a:buFont typeface="Courier New" panose="020B0604020202020204" pitchFamily="34" charset="-128"/>
              <a:buChar char="o"/>
            </a:pPr>
            <a:r>
              <a:rPr lang="en-US" sz="1100" dirty="0">
                <a:solidFill>
                  <a:schemeClr val="accent1"/>
                </a:solidFill>
                <a:latin typeface="Arial"/>
                <a:cs typeface="Arial"/>
              </a:rPr>
              <a:t>All approved positions will have a Vacancy ID as their "dummy PID"</a:t>
            </a:r>
            <a:endParaRPr lang="en-US" sz="1100" dirty="0">
              <a:solidFill>
                <a:schemeClr val="accent1"/>
              </a:solidFill>
              <a:latin typeface="Arial" charset="0"/>
              <a:cs typeface="Arial"/>
            </a:endParaRPr>
          </a:p>
          <a:p>
            <a:pPr marL="257810" indent="-171450">
              <a:buFont typeface="Arial,Sans-Serif" panose="020B0604020202020204" pitchFamily="34" charset="-128"/>
              <a:buChar char="•"/>
            </a:pPr>
            <a:r>
              <a:rPr lang="en-US" sz="1200" dirty="0">
                <a:solidFill>
                  <a:schemeClr val="accent1"/>
                </a:solidFill>
                <a:latin typeface="Arial"/>
                <a:cs typeface="Arial"/>
              </a:rPr>
              <a:t>Vacancy factor FTEs budgeted in FY24 will remain in the FY25 budget.  The final level of FY25 budgeted vacancy FTEs will be re-evaluated towards the end of the budget process.</a:t>
            </a:r>
          </a:p>
          <a:p>
            <a:pPr marL="257810" indent="-171450">
              <a:buFont typeface="Arial,Sans-Serif" panose="020B0604020202020204" pitchFamily="34" charset="-128"/>
              <a:buChar char="•"/>
            </a:pPr>
            <a:r>
              <a:rPr lang="en-US" sz="1200" dirty="0">
                <a:solidFill>
                  <a:schemeClr val="accent1"/>
                </a:solidFill>
                <a:latin typeface="Arial"/>
                <a:cs typeface="Arial"/>
              </a:rPr>
              <a:t>Request for new positions </a:t>
            </a:r>
            <a:r>
              <a:rPr lang="en-US" sz="1200" u="sng" dirty="0">
                <a:solidFill>
                  <a:schemeClr val="accent1"/>
                </a:solidFill>
                <a:latin typeface="Arial"/>
                <a:cs typeface="Arial"/>
              </a:rPr>
              <a:t>SHOULD NOT</a:t>
            </a:r>
            <a:r>
              <a:rPr lang="en-US" sz="1200" dirty="0">
                <a:solidFill>
                  <a:schemeClr val="accent1"/>
                </a:solidFill>
                <a:latin typeface="Arial"/>
                <a:cs typeface="Arial"/>
              </a:rPr>
              <a:t> be entered into Strata by end users or Finance.</a:t>
            </a:r>
          </a:p>
          <a:p>
            <a:pPr marL="257810" indent="-171450">
              <a:buFont typeface="Arial,Sans-Serif" panose="020B0604020202020204" pitchFamily="34" charset="-128"/>
              <a:buChar char="•"/>
            </a:pPr>
            <a:r>
              <a:rPr lang="en-US" sz="1200" dirty="0">
                <a:solidFill>
                  <a:schemeClr val="accent1"/>
                </a:solidFill>
                <a:latin typeface="Arial"/>
                <a:cs typeface="Arial"/>
              </a:rPr>
              <a:t>Movement of positions between departments (i.e. utilizing PAC/MOB) should be done in the workbook working with your Finance Partner.  These changes should be net neutral dollars, hours, FTEs and position titles. </a:t>
            </a:r>
          </a:p>
          <a:p>
            <a:pPr marL="257810" indent="-171450">
              <a:buFont typeface="Arial,Sans-Serif" panose="020B0604020202020204" pitchFamily="34" charset="-128"/>
              <a:buChar char="•"/>
            </a:pPr>
            <a:r>
              <a:rPr lang="en-US" sz="1200" dirty="0">
                <a:solidFill>
                  <a:schemeClr val="accent1"/>
                </a:solidFill>
                <a:latin typeface="Arial"/>
                <a:cs typeface="Arial"/>
              </a:rPr>
              <a:t>FY25 premiums such as contract labor, critical staffing $ and OT will be a review focal point</a:t>
            </a:r>
          </a:p>
          <a:p>
            <a:pPr marL="257810" indent="-171450">
              <a:buFont typeface="Arial,Sans-Serif" panose="020B0604020202020204" pitchFamily="34" charset="-128"/>
              <a:buChar char="•"/>
            </a:pPr>
            <a:r>
              <a:rPr lang="en-US" sz="1200" dirty="0">
                <a:solidFill>
                  <a:schemeClr val="accent1"/>
                </a:solidFill>
                <a:latin typeface="Arial"/>
                <a:cs typeface="Arial"/>
              </a:rPr>
              <a:t>Chiefs review labor/FTEs and approve with reference to projected volumes</a:t>
            </a:r>
            <a:endParaRPr lang="en-US" sz="1400" dirty="0">
              <a:solidFill>
                <a:schemeClr val="accent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E2F6BC9-80FC-B463-421E-45380BEE8368}"/>
              </a:ext>
            </a:extLst>
          </p:cNvPr>
          <p:cNvSpPr>
            <a:spLocks noGrp="1"/>
          </p:cNvSpPr>
          <p:nvPr>
            <p:ph type="sldNum" sz="quarter" idx="16"/>
          </p:nvPr>
        </p:nvSpPr>
        <p:spPr/>
        <p:txBody>
          <a:bodyPr/>
          <a:lstStyle/>
          <a:p>
            <a:fld id="{63DCA5C9-2E11-4C67-86EB-AE1DE127DC64}" type="slidenum">
              <a:rPr lang="en-US" smtClean="0"/>
              <a:pPr/>
              <a:t>8</a:t>
            </a:fld>
            <a:endParaRPr lang="en-US" dirty="0"/>
          </a:p>
        </p:txBody>
      </p:sp>
      <p:sp>
        <p:nvSpPr>
          <p:cNvPr id="7" name="Title 6">
            <a:extLst>
              <a:ext uri="{FF2B5EF4-FFF2-40B4-BE49-F238E27FC236}">
                <a16:creationId xmlns:a16="http://schemas.microsoft.com/office/drawing/2014/main" id="{A60E38BF-D89F-8BF2-0110-34817AE954FD}"/>
              </a:ext>
            </a:extLst>
          </p:cNvPr>
          <p:cNvSpPr>
            <a:spLocks noGrp="1"/>
          </p:cNvSpPr>
          <p:nvPr>
            <p:ph type="title"/>
          </p:nvPr>
        </p:nvSpPr>
        <p:spPr/>
        <p:txBody>
          <a:bodyPr/>
          <a:lstStyle/>
          <a:p>
            <a:r>
              <a:rPr lang="en-US" dirty="0"/>
              <a:t>Major Assumptions for FY25 Budget – Labor Expenses</a:t>
            </a:r>
          </a:p>
        </p:txBody>
      </p:sp>
      <p:sp>
        <p:nvSpPr>
          <p:cNvPr id="8" name="Content Placeholder 1">
            <a:extLst>
              <a:ext uri="{FF2B5EF4-FFF2-40B4-BE49-F238E27FC236}">
                <a16:creationId xmlns:a16="http://schemas.microsoft.com/office/drawing/2014/main" id="{144853EC-F77C-F5C5-8B9A-BA9BDD6DA0E6}"/>
              </a:ext>
            </a:extLst>
          </p:cNvPr>
          <p:cNvSpPr txBox="1">
            <a:spLocks/>
          </p:cNvSpPr>
          <p:nvPr/>
        </p:nvSpPr>
        <p:spPr>
          <a:xfrm>
            <a:off x="541020" y="1414274"/>
            <a:ext cx="11109960" cy="615694"/>
          </a:xfrm>
          <a:prstGeom prst="rect">
            <a:avLst/>
          </a:prstGeom>
          <a:ln w="28575">
            <a:solidFill>
              <a:srgbClr val="C2ECFF"/>
            </a:solidFill>
          </a:ln>
        </p:spPr>
        <p:txBody>
          <a:bodyPr vert="horz" lIns="0" tIns="73152"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514350" lvl="2" indent="-285750">
              <a:spcAft>
                <a:spcPts val="600"/>
              </a:spcAft>
              <a:defRPr/>
            </a:pPr>
            <a:r>
              <a:rPr lang="en-US" sz="1400" dirty="0">
                <a:solidFill>
                  <a:schemeClr val="accent1"/>
                </a:solidFill>
                <a:latin typeface="Arial" panose="020B0604020202020204" pitchFamily="34" charset="0"/>
                <a:cs typeface="Arial" panose="020B0604020202020204" pitchFamily="34" charset="0"/>
              </a:rPr>
              <a:t>FTEs will be based on FY24 budget.  Adjustments will be made for unbudgeted FY24 FTEs approved.</a:t>
            </a:r>
          </a:p>
          <a:p>
            <a:pPr marL="514350" lvl="2" indent="-285750">
              <a:spcAft>
                <a:spcPts val="600"/>
              </a:spcAft>
              <a:defRPr/>
            </a:pPr>
            <a:r>
              <a:rPr lang="en-US" sz="1400" dirty="0">
                <a:solidFill>
                  <a:schemeClr val="accent1"/>
                </a:solidFill>
                <a:cs typeface="Arial" panose="020B0604020202020204" pitchFamily="34" charset="0"/>
              </a:rPr>
              <a:t>Benefits will be modeled based on historical run-rate of employee mix and % of Salaries adjusted for inflation factors</a:t>
            </a:r>
          </a:p>
          <a:p>
            <a:pPr marL="514350" lvl="2" indent="-285750">
              <a:spcAft>
                <a:spcPts val="600"/>
              </a:spcAft>
              <a:defRPr/>
            </a:pPr>
            <a:endParaRPr lang="en-US" sz="1800" dirty="0">
              <a:solidFill>
                <a:schemeClr val="accent1"/>
              </a:solidFill>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F3FE9305-5E3E-AAC1-AF71-93B10148DAEA}"/>
              </a:ext>
            </a:extLst>
          </p:cNvPr>
          <p:cNvSpPr>
            <a:spLocks noGrp="1"/>
          </p:cNvSpPr>
          <p:nvPr>
            <p:ph sz="quarter" idx="13"/>
          </p:nvPr>
        </p:nvSpPr>
        <p:spPr>
          <a:xfrm>
            <a:off x="6297278" y="2156374"/>
            <a:ext cx="5427997" cy="4628474"/>
          </a:xfrm>
          <a:solidFill>
            <a:srgbClr val="C2ECFF"/>
          </a:solidFill>
          <a:ln>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UNC Hospitals</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258366" lvl="0" indent="-171450" defTabSz="914400">
              <a:spcAft>
                <a:spcPts val="900"/>
              </a:spcAft>
              <a:buFont typeface="Arial" panose="020B0604020202020204" pitchFamily="34" charset="0"/>
              <a:buChar char="•"/>
            </a:pPr>
            <a:r>
              <a:rPr lang="en-US" sz="1000" dirty="0">
                <a:solidFill>
                  <a:schemeClr val="accent1"/>
                </a:solidFill>
                <a:latin typeface="Arial" panose="020B0604020202020204" pitchFamily="34" charset="0"/>
                <a:cs typeface="Arial" panose="020B0604020202020204" pitchFamily="34" charset="0"/>
              </a:rPr>
              <a:t>Strata will calculate FTEs based on volume projection utilizing FY24 budgeted hours per unit of service for variable positions.   Fixed positions will be projected based on FY24 budget.</a:t>
            </a:r>
          </a:p>
          <a:p>
            <a:pPr marL="258366" lvl="0" indent="-171450" defTabSz="914400">
              <a:spcAft>
                <a:spcPts val="900"/>
              </a:spcAft>
              <a:buFont typeface="Arial" panose="020B0604020202020204" pitchFamily="34" charset="0"/>
              <a:buChar char="•"/>
            </a:pPr>
            <a:r>
              <a:rPr lang="en-US" sz="1000" dirty="0">
                <a:solidFill>
                  <a:schemeClr val="accent1"/>
                </a:solidFill>
                <a:latin typeface="Arial" panose="020B0604020202020204" pitchFamily="34" charset="0"/>
                <a:cs typeface="Arial" panose="020B0604020202020204" pitchFamily="34" charset="0"/>
              </a:rPr>
              <a:t>For a new position or promotion (excluding clinical ladders) to be added to the FY25 budget it must either be:</a:t>
            </a:r>
          </a:p>
          <a:p>
            <a:pPr marL="772716" lvl="3">
              <a:buFont typeface="+mj-lt"/>
              <a:buAutoNum type="alphaUcPeriod"/>
            </a:pPr>
            <a:r>
              <a:rPr lang="en-US" sz="1000" dirty="0">
                <a:solidFill>
                  <a:schemeClr val="accent1"/>
                </a:solidFill>
                <a:latin typeface="Arial" panose="020B0604020202020204" pitchFamily="34" charset="0"/>
                <a:cs typeface="Arial" panose="020B0604020202020204" pitchFamily="34" charset="0"/>
              </a:rPr>
              <a:t>FY24 unbudgeted positions approved by LRC on or before February 9th, 2024 (Friday before workbooks opened to end users) will be added by operational finance during the open workbook dates.  This cumulative list will be reviewed with Chiefs before importing into the workbooks.   OR</a:t>
            </a:r>
          </a:p>
          <a:p>
            <a:pPr marL="772716" lvl="3">
              <a:buFont typeface="+mj-lt"/>
              <a:buAutoNum type="alphaUcPeriod"/>
            </a:pPr>
            <a:r>
              <a:rPr lang="en-US" sz="1000" dirty="0">
                <a:solidFill>
                  <a:schemeClr val="accent1"/>
                </a:solidFill>
                <a:latin typeface="Arial" panose="020B0604020202020204" pitchFamily="34" charset="0"/>
                <a:cs typeface="Arial" panose="020B0604020202020204" pitchFamily="34" charset="0"/>
              </a:rPr>
              <a:t>New unbudgeted position(s) explicitly approved in Wave 1 and 2 initiative reviews.  </a:t>
            </a:r>
          </a:p>
          <a:p>
            <a:pPr marL="284163" indent="-165100">
              <a:buFont typeface="Arial" panose="020B0604020202020204" pitchFamily="34" charset="0"/>
              <a:buChar char="•"/>
            </a:pPr>
            <a:r>
              <a:rPr lang="en-US" sz="1000" dirty="0">
                <a:solidFill>
                  <a:schemeClr val="accent1"/>
                </a:solidFill>
                <a:latin typeface="Arial" panose="020B0604020202020204" pitchFamily="34" charset="0"/>
                <a:cs typeface="Arial" panose="020B0604020202020204" pitchFamily="34" charset="0"/>
              </a:rPr>
              <a:t>Other known corrections and adjustments will be made by Finance prior to budget opening to end users.  </a:t>
            </a:r>
          </a:p>
          <a:p>
            <a:pPr marL="258366" lvl="0" indent="-171450" defTabSz="914400">
              <a:spcAft>
                <a:spcPts val="900"/>
              </a:spcAft>
              <a:buFont typeface="Arial" panose="020B0604020202020204" pitchFamily="34" charset="0"/>
              <a:buChar char="•"/>
            </a:pPr>
            <a:r>
              <a:rPr lang="en-US" sz="1000" dirty="0">
                <a:solidFill>
                  <a:schemeClr val="accent1"/>
                </a:solidFill>
                <a:latin typeface="Arial" panose="020B0604020202020204" pitchFamily="34" charset="0"/>
                <a:cs typeface="Arial" panose="020B0604020202020204" pitchFamily="34" charset="0"/>
              </a:rPr>
              <a:t>There will be continued use of vacancies factors in the FY25 budget.  The exact method is being reviewed and will be provided prior to releasing the FY25 workbooks to end users.</a:t>
            </a:r>
            <a:endParaRPr lang="en-US" sz="1000" dirty="0">
              <a:solidFill>
                <a:schemeClr val="accent1"/>
              </a:solidFill>
              <a:highlight>
                <a:srgbClr val="C2ECFF"/>
              </a:highlight>
              <a:latin typeface="Arial" panose="020B0604020202020204" pitchFamily="34" charset="0"/>
              <a:cs typeface="Arial" panose="020B0604020202020204" pitchFamily="34" charset="0"/>
            </a:endParaRPr>
          </a:p>
          <a:p>
            <a:pPr marL="258366" lvl="0" indent="-171450" defTabSz="914400">
              <a:spcAft>
                <a:spcPts val="900"/>
              </a:spcAft>
              <a:buFont typeface="Arial" panose="020B0604020202020204" pitchFamily="34" charset="0"/>
              <a:buChar char="•"/>
            </a:pPr>
            <a:r>
              <a:rPr lang="en-US" sz="1000" dirty="0">
                <a:solidFill>
                  <a:schemeClr val="accent1"/>
                </a:solidFill>
                <a:highlight>
                  <a:srgbClr val="C2ECFF"/>
                </a:highlight>
                <a:latin typeface="Arial" panose="020B0604020202020204" pitchFamily="34" charset="0"/>
                <a:cs typeface="Arial" panose="020B0604020202020204" pitchFamily="34" charset="0"/>
              </a:rPr>
              <a:t>Request for new positions </a:t>
            </a:r>
            <a:r>
              <a:rPr lang="en-US" sz="1000" u="sng" dirty="0">
                <a:solidFill>
                  <a:schemeClr val="accent1"/>
                </a:solidFill>
                <a:highlight>
                  <a:srgbClr val="C2ECFF"/>
                </a:highlight>
                <a:latin typeface="Arial" panose="020B0604020202020204" pitchFamily="34" charset="0"/>
                <a:cs typeface="Arial" panose="020B0604020202020204" pitchFamily="34" charset="0"/>
              </a:rPr>
              <a:t>SHOULD NOT </a:t>
            </a:r>
            <a:r>
              <a:rPr lang="en-US" sz="1000" dirty="0">
                <a:solidFill>
                  <a:schemeClr val="accent1"/>
                </a:solidFill>
                <a:highlight>
                  <a:srgbClr val="C2ECFF"/>
                </a:highlight>
                <a:latin typeface="Arial" panose="020B0604020202020204" pitchFamily="34" charset="0"/>
                <a:cs typeface="Arial" panose="020B0604020202020204" pitchFamily="34" charset="0"/>
              </a:rPr>
              <a:t>be entered into Strata by end users or Finance. </a:t>
            </a:r>
          </a:p>
          <a:p>
            <a:pPr marL="258366" lvl="0" indent="-171450" defTabSz="914400">
              <a:spcAft>
                <a:spcPts val="900"/>
              </a:spcAft>
              <a:buFont typeface="Arial" panose="020B0604020202020204" pitchFamily="34" charset="0"/>
              <a:buChar char="•"/>
            </a:pPr>
            <a:r>
              <a:rPr lang="en-US" sz="1000" dirty="0">
                <a:solidFill>
                  <a:schemeClr val="accent1"/>
                </a:solidFill>
                <a:highlight>
                  <a:srgbClr val="C2ECFF"/>
                </a:highlight>
                <a:latin typeface="Arial" panose="020B0604020202020204" pitchFamily="34" charset="0"/>
                <a:cs typeface="Arial" panose="020B0604020202020204" pitchFamily="34" charset="0"/>
              </a:rPr>
              <a:t>Movement of positions between cost centers should be done in the workbook working with your Finance Partner.  These changes should be net neutral dollars, hours, FTEs and position titles. </a:t>
            </a:r>
          </a:p>
          <a:p>
            <a:pPr marL="258366" lvl="0" indent="-171450" defTabSz="914400">
              <a:spcAft>
                <a:spcPts val="900"/>
              </a:spcAft>
              <a:buFont typeface="Arial" panose="020B0604020202020204" pitchFamily="34" charset="0"/>
              <a:buChar char="•"/>
            </a:pPr>
            <a:r>
              <a:rPr lang="en-US" sz="1000" dirty="0">
                <a:solidFill>
                  <a:schemeClr val="accent1"/>
                </a:solidFill>
                <a:highlight>
                  <a:srgbClr val="C2ECFF"/>
                </a:highlight>
                <a:latin typeface="Arial" panose="020B0604020202020204" pitchFamily="34" charset="0"/>
                <a:cs typeface="Arial" panose="020B0604020202020204" pitchFamily="34" charset="0"/>
              </a:rPr>
              <a:t>FY25 premiums such as contract labor, critical staffing $ and OT will be a review focal point.</a:t>
            </a:r>
          </a:p>
          <a:p>
            <a:pPr marL="258366" lvl="0" indent="-171450" defTabSz="914400">
              <a:spcAft>
                <a:spcPts val="900"/>
              </a:spcAft>
              <a:buFont typeface="Arial" panose="020B0604020202020204" pitchFamily="34" charset="0"/>
              <a:buChar char="•"/>
            </a:pPr>
            <a:r>
              <a:rPr lang="en-US" sz="1000" dirty="0">
                <a:solidFill>
                  <a:schemeClr val="accent1"/>
                </a:solidFill>
                <a:highlight>
                  <a:srgbClr val="C2ECFF"/>
                </a:highlight>
                <a:latin typeface="Arial" panose="020B0604020202020204" pitchFamily="34" charset="0"/>
                <a:cs typeface="Arial" panose="020B0604020202020204" pitchFamily="34" charset="0"/>
              </a:rPr>
              <a:t>FY25 budgets will not have McKenzie/Vizient ODB changes at initial rollout. </a:t>
            </a:r>
          </a:p>
          <a:p>
            <a:pPr marL="258366" lvl="0" indent="-171450" defTabSz="914400">
              <a:spcAft>
                <a:spcPts val="900"/>
              </a:spcAft>
              <a:buFont typeface="Arial" panose="020B0604020202020204" pitchFamily="34" charset="0"/>
              <a:buChar char="•"/>
            </a:pPr>
            <a:r>
              <a:rPr lang="en-US" sz="1000" dirty="0">
                <a:solidFill>
                  <a:schemeClr val="accent1"/>
                </a:solidFill>
                <a:latin typeface="Arial" panose="020B0604020202020204" pitchFamily="34" charset="0"/>
                <a:cs typeface="Arial" panose="020B0604020202020204" pitchFamily="34" charset="0"/>
              </a:rPr>
              <a:t>Chiefs review labor/FTEs and approve with reference to projected volumes.</a:t>
            </a:r>
          </a:p>
          <a:p>
            <a:pPr marL="372666" lvl="0" indent="-285750" defTabSz="914400">
              <a:spcAft>
                <a:spcPts val="900"/>
              </a:spcAft>
              <a:buFontTx/>
              <a:buChar char="-"/>
            </a:pPr>
            <a:endParaRPr lang="en-US" sz="1100" b="1" dirty="0">
              <a:solidFill>
                <a:schemeClr val="accent1"/>
              </a:solidFill>
            </a:endParaRPr>
          </a:p>
          <a:p>
            <a:pPr marL="86916" lvl="0" defTabSz="914400">
              <a:spcAft>
                <a:spcPts val="900"/>
              </a:spcAft>
            </a:pPr>
            <a:endParaRPr lang="en-US" sz="1100" dirty="0"/>
          </a:p>
          <a:p>
            <a:pPr marL="372666" lvl="0" indent="-285750" defTabSz="914400">
              <a:spcAft>
                <a:spcPts val="900"/>
              </a:spcAft>
              <a:buFont typeface="Arial" panose="020B0604020202020204" pitchFamily="34" charset="0"/>
              <a:buChar char="•"/>
            </a:pPr>
            <a:endParaRPr lang="en-US" sz="1400" dirty="0">
              <a:solidFill>
                <a:schemeClr val="accent1"/>
              </a:solidFill>
              <a:latin typeface="Arial Nova" panose="020B0504020202020204" pitchFamily="34" charset="0"/>
            </a:endParaRPr>
          </a:p>
          <a:p>
            <a:pPr marL="86916"/>
            <a:endParaRPr lang="en-US" sz="14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11798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3288-8EE9-FC65-A9A5-02E86982B065}"/>
              </a:ext>
            </a:extLst>
          </p:cNvPr>
          <p:cNvSpPr>
            <a:spLocks noGrp="1"/>
          </p:cNvSpPr>
          <p:nvPr>
            <p:ph sz="quarter" idx="12"/>
          </p:nvPr>
        </p:nvSpPr>
        <p:spPr>
          <a:xfrm>
            <a:off x="466725" y="3547873"/>
            <a:ext cx="5497513" cy="2853097"/>
          </a:xfrm>
          <a:solidFill>
            <a:srgbClr val="C2ECFF"/>
          </a:solidFill>
          <a:ln w="28575">
            <a:solidFill>
              <a:srgbClr val="C2ECFF"/>
            </a:solidFill>
          </a:ln>
        </p:spPr>
        <p:txBody>
          <a:bodyPr/>
          <a:lstStyle/>
          <a:p>
            <a:pPr>
              <a:spcAft>
                <a:spcPts val="600"/>
              </a:spcAft>
              <a:defRPr/>
            </a:pPr>
            <a:r>
              <a:rPr kumimoji="0" lang="en-US" sz="1800" b="0" u="sng" strike="noStrike" kern="1200" cap="none" spc="0" normalizeH="0" baseline="0" noProof="0" dirty="0">
                <a:ln>
                  <a:noFill/>
                </a:ln>
                <a:solidFill>
                  <a:schemeClr val="accent1"/>
                </a:solidFill>
                <a:effectLst/>
                <a:uLnTx/>
                <a:uFillTx/>
                <a:latin typeface="Arial"/>
                <a:cs typeface="Arial"/>
              </a:rPr>
              <a:t>Faculty Practice</a:t>
            </a:r>
            <a:r>
              <a:rPr kumimoji="0" lang="en-US" sz="1800" b="0" u="none" strike="noStrike" kern="1200" cap="none" spc="0" normalizeH="0" baseline="0" noProof="0" dirty="0">
                <a:ln>
                  <a:noFill/>
                </a:ln>
                <a:solidFill>
                  <a:schemeClr val="accent1"/>
                </a:solidFill>
                <a:effectLst/>
                <a:uLnTx/>
                <a:uFillTx/>
                <a:latin typeface="Arial"/>
                <a:cs typeface="Arial"/>
              </a:rPr>
              <a:t>:</a:t>
            </a:r>
            <a:endParaRPr lang="en-US" sz="1800" dirty="0">
              <a:solidFill>
                <a:schemeClr val="accent1"/>
              </a:solidFill>
              <a:latin typeface="Arial"/>
              <a:cs typeface="Arial"/>
            </a:endParaRPr>
          </a:p>
          <a:p>
            <a:pPr marL="285750" indent="-285750">
              <a:spcAft>
                <a:spcPts val="600"/>
              </a:spcAft>
              <a:buFont typeface="Arial,Sans-Serif"/>
              <a:buChar char="•"/>
              <a:defRPr/>
            </a:pPr>
            <a:r>
              <a:rPr lang="en-US" sz="1300" dirty="0">
                <a:solidFill>
                  <a:schemeClr val="accent1"/>
                </a:solidFill>
                <a:latin typeface="Arial"/>
                <a:cs typeface="Arial"/>
              </a:rPr>
              <a:t>In general, we will be reviewing non-personnel expenses to grow in tandem with increases in volume (i.e. increases in drug expenses should be proportional with increases in pharmacy charges)</a:t>
            </a:r>
          </a:p>
          <a:p>
            <a:pPr marL="285750" indent="-285750">
              <a:spcAft>
                <a:spcPts val="600"/>
              </a:spcAft>
              <a:buFont typeface="Arial,Sans-Serif"/>
              <a:buChar char="•"/>
              <a:defRPr/>
            </a:pPr>
            <a:r>
              <a:rPr lang="en-US" sz="1300" dirty="0">
                <a:solidFill>
                  <a:schemeClr val="accent1"/>
                </a:solidFill>
                <a:cs typeface="Arial"/>
              </a:rPr>
              <a:t>Prorates will be added centrally after budgets are finalized</a:t>
            </a:r>
            <a:endParaRPr lang="en-US" sz="1300" dirty="0">
              <a:solidFill>
                <a:schemeClr val="accent1"/>
              </a:solidFill>
            </a:endParaRPr>
          </a:p>
          <a:p>
            <a:pPr marL="285750" indent="-285750">
              <a:spcAft>
                <a:spcPts val="600"/>
              </a:spcAft>
              <a:buFont typeface="Arial,Sans-Serif"/>
              <a:buChar char="•"/>
            </a:pPr>
            <a:r>
              <a:rPr lang="en-US" sz="1300" dirty="0">
                <a:solidFill>
                  <a:schemeClr val="accent1"/>
                </a:solidFill>
                <a:latin typeface="Arial"/>
                <a:cs typeface="Arial"/>
              </a:rPr>
              <a:t>Rent should match the schedules in Lease Query and will be provided by finance in advance of budget</a:t>
            </a:r>
          </a:p>
          <a:p>
            <a:pPr marL="285750" indent="-285750">
              <a:spcAft>
                <a:spcPts val="600"/>
              </a:spcAft>
              <a:buFont typeface="Arial,Sans-Serif"/>
              <a:buChar char="•"/>
            </a:pPr>
            <a:r>
              <a:rPr lang="en-US" sz="1300" dirty="0">
                <a:solidFill>
                  <a:schemeClr val="accent1"/>
                </a:solidFill>
                <a:latin typeface="Arial"/>
                <a:cs typeface="Arial"/>
              </a:rPr>
              <a:t>Academic expenses previously expensed on 28542 will be reviewed by department and central finance partner</a:t>
            </a:r>
          </a:p>
          <a:p>
            <a:pPr lvl="2"/>
            <a:endParaRPr lang="en-US" dirty="0">
              <a:solidFill>
                <a:schemeClr val="accent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E2F6BC9-80FC-B463-421E-45380BEE8368}"/>
              </a:ext>
            </a:extLst>
          </p:cNvPr>
          <p:cNvSpPr>
            <a:spLocks noGrp="1"/>
          </p:cNvSpPr>
          <p:nvPr>
            <p:ph type="sldNum" sz="quarter" idx="16"/>
          </p:nvPr>
        </p:nvSpPr>
        <p:spPr/>
        <p:txBody>
          <a:bodyPr/>
          <a:lstStyle/>
          <a:p>
            <a:fld id="{63DCA5C9-2E11-4C67-86EB-AE1DE127DC64}" type="slidenum">
              <a:rPr lang="en-US" smtClean="0"/>
              <a:pPr/>
              <a:t>9</a:t>
            </a:fld>
            <a:endParaRPr lang="en-US" dirty="0"/>
          </a:p>
        </p:txBody>
      </p:sp>
      <p:sp>
        <p:nvSpPr>
          <p:cNvPr id="7" name="Title 6">
            <a:extLst>
              <a:ext uri="{FF2B5EF4-FFF2-40B4-BE49-F238E27FC236}">
                <a16:creationId xmlns:a16="http://schemas.microsoft.com/office/drawing/2014/main" id="{A60E38BF-D89F-8BF2-0110-34817AE954FD}"/>
              </a:ext>
            </a:extLst>
          </p:cNvPr>
          <p:cNvSpPr>
            <a:spLocks noGrp="1"/>
          </p:cNvSpPr>
          <p:nvPr>
            <p:ph type="title"/>
          </p:nvPr>
        </p:nvSpPr>
        <p:spPr/>
        <p:txBody>
          <a:bodyPr/>
          <a:lstStyle/>
          <a:p>
            <a:r>
              <a:rPr lang="en-US" dirty="0"/>
              <a:t>Major Assumptions for FY25 Budget – </a:t>
            </a:r>
            <a:br>
              <a:rPr lang="en-US" dirty="0"/>
            </a:br>
            <a:r>
              <a:rPr lang="en-US" dirty="0"/>
              <a:t>All Other Revenue and Other Non-Labor Expenses</a:t>
            </a:r>
          </a:p>
        </p:txBody>
      </p:sp>
      <p:sp>
        <p:nvSpPr>
          <p:cNvPr id="8" name="Content Placeholder 1">
            <a:extLst>
              <a:ext uri="{FF2B5EF4-FFF2-40B4-BE49-F238E27FC236}">
                <a16:creationId xmlns:a16="http://schemas.microsoft.com/office/drawing/2014/main" id="{144853EC-F77C-F5C5-8B9A-BA9BDD6DA0E6}"/>
              </a:ext>
            </a:extLst>
          </p:cNvPr>
          <p:cNvSpPr txBox="1">
            <a:spLocks/>
          </p:cNvSpPr>
          <p:nvPr/>
        </p:nvSpPr>
        <p:spPr>
          <a:xfrm>
            <a:off x="541020" y="1414274"/>
            <a:ext cx="11109960" cy="1895854"/>
          </a:xfrm>
          <a:prstGeom prst="rect">
            <a:avLst/>
          </a:prstGeom>
          <a:ln w="28575">
            <a:solidFill>
              <a:srgbClr val="C2ECFF"/>
            </a:solidFill>
          </a:ln>
        </p:spPr>
        <p:txBody>
          <a:bodyPr vert="horz" lIns="0" tIns="73152"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372666" lvl="0" indent="-285750" defTabSz="914400">
              <a:spcAft>
                <a:spcPts val="900"/>
              </a:spcAft>
              <a:buFont typeface="Arial" panose="020B0604020202020204" pitchFamily="34" charset="0"/>
              <a:buChar char="•"/>
            </a:pPr>
            <a:r>
              <a:rPr lang="en-US" dirty="0">
                <a:solidFill>
                  <a:schemeClr val="accent1"/>
                </a:solidFill>
                <a:cs typeface="Arial" panose="020B0604020202020204" pitchFamily="34" charset="0"/>
              </a:rPr>
              <a:t>Contracts- Expense/Revenue: should remain the same or if recently re-negotiated with a signed contract amount should be added/adjusted. Similar with Medical Directorships. Use FY24 Statement of Truth (“SOT”) for FP/UNCH agreements.</a:t>
            </a:r>
          </a:p>
          <a:p>
            <a:pPr marL="372666" lvl="0" indent="-285750" defTabSz="914400">
              <a:spcAft>
                <a:spcPts val="900"/>
              </a:spcAft>
              <a:buFont typeface="Arial" panose="020B0604020202020204" pitchFamily="34" charset="0"/>
              <a:buChar char="•"/>
            </a:pPr>
            <a:r>
              <a:rPr lang="en-US" dirty="0">
                <a:solidFill>
                  <a:schemeClr val="accent1"/>
                </a:solidFill>
                <a:cs typeface="Arial" panose="020B0604020202020204" pitchFamily="34" charset="0"/>
              </a:rPr>
              <a:t>Fixed expenses will be based on FY24 projected with adjustments for known changes (one-time/non-recurring </a:t>
            </a:r>
            <a:r>
              <a:rPr lang="en-US" dirty="0" err="1">
                <a:solidFill>
                  <a:schemeClr val="accent1"/>
                </a:solidFill>
                <a:cs typeface="Arial" panose="020B0604020202020204" pitchFamily="34" charset="0"/>
              </a:rPr>
              <a:t>exps</a:t>
            </a:r>
            <a:r>
              <a:rPr lang="en-US" dirty="0">
                <a:solidFill>
                  <a:schemeClr val="accent1"/>
                </a:solidFill>
                <a:cs typeface="Arial" panose="020B0604020202020204" pitchFamily="34" charset="0"/>
              </a:rPr>
              <a:t>)</a:t>
            </a:r>
          </a:p>
          <a:p>
            <a:pPr marL="372666" lvl="0" indent="-285750" defTabSz="914400">
              <a:spcAft>
                <a:spcPts val="900"/>
              </a:spcAft>
              <a:buFont typeface="Arial" panose="020B0604020202020204" pitchFamily="34" charset="0"/>
              <a:buChar char="•"/>
            </a:pPr>
            <a:r>
              <a:rPr lang="en-US" dirty="0">
                <a:solidFill>
                  <a:schemeClr val="accent1"/>
                </a:solidFill>
                <a:cs typeface="Arial" panose="020B0604020202020204" pitchFamily="34" charset="0"/>
              </a:rPr>
              <a:t>Additional investments will be based on FY24-25 Organizational Priorities. </a:t>
            </a:r>
            <a:endParaRPr lang="en-US" sz="1800" dirty="0">
              <a:solidFill>
                <a:schemeClr val="accent1"/>
              </a:solidFill>
              <a:cs typeface="Arial" panose="020B0604020202020204" pitchFamily="34" charset="0"/>
            </a:endParaRPr>
          </a:p>
        </p:txBody>
      </p:sp>
      <p:sp>
        <p:nvSpPr>
          <p:cNvPr id="10" name="Content Placeholder 9">
            <a:extLst>
              <a:ext uri="{FF2B5EF4-FFF2-40B4-BE49-F238E27FC236}">
                <a16:creationId xmlns:a16="http://schemas.microsoft.com/office/drawing/2014/main" id="{F3FE9305-5E3E-AAC1-AF71-93B10148DAEA}"/>
              </a:ext>
            </a:extLst>
          </p:cNvPr>
          <p:cNvSpPr>
            <a:spLocks noGrp="1"/>
          </p:cNvSpPr>
          <p:nvPr>
            <p:ph sz="quarter" idx="13"/>
          </p:nvPr>
        </p:nvSpPr>
        <p:spPr>
          <a:xfrm>
            <a:off x="6227762" y="3547873"/>
            <a:ext cx="5497513" cy="2853097"/>
          </a:xfrm>
          <a:solidFill>
            <a:srgbClr val="C2ECFF"/>
          </a:solidFill>
          <a:ln>
            <a:solidFill>
              <a:srgbClr val="C2ECFF"/>
            </a:solidFill>
          </a:ln>
        </p:spPr>
        <p:txBody>
          <a:bodyPr/>
          <a:lstStyle/>
          <a:p>
            <a:pPr marR="0" lvl="0" algn="l" defTabSz="914400" rtl="0" eaLnBrk="1" fontAlgn="auto" latinLnBrk="0" hangingPunct="1">
              <a:lnSpc>
                <a:spcPct val="100000"/>
              </a:lnSpc>
              <a:spcBef>
                <a:spcPts val="0"/>
              </a:spcBef>
              <a:spcAft>
                <a:spcPts val="600"/>
              </a:spcAft>
              <a:buClrTx/>
              <a:buSzTx/>
              <a:tabLst/>
              <a:defRPr/>
            </a:pP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US" sz="1800" b="0" u="sng"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UNC Hospitals</a:t>
            </a:r>
            <a:r>
              <a:rPr kumimoji="0" lang="en-US" sz="18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These revenues and expenses should align to FY25 Operating Plan.</a:t>
            </a:r>
          </a:p>
          <a:p>
            <a:pPr marL="285750" indent="-285750">
              <a:spcAft>
                <a:spcPts val="600"/>
              </a:spcAft>
              <a:buFont typeface="Arial" panose="020B0604020202020204" pitchFamily="34" charset="0"/>
              <a:buChar char="•"/>
              <a:defRPr/>
            </a:pPr>
            <a:r>
              <a:rPr lang="en-US" sz="1300" dirty="0">
                <a:solidFill>
                  <a:schemeClr val="accent1"/>
                </a:solidFill>
                <a:latin typeface="Arial" panose="020B0604020202020204" pitchFamily="34" charset="0"/>
                <a:cs typeface="Arial" panose="020B0604020202020204" pitchFamily="34" charset="0"/>
              </a:rPr>
              <a:t>FY25 workbooks will utilize the INFOR accounts.  Special attention needs to be given to new accounts and run rates since INFOR conversion on 04/01/23.</a:t>
            </a:r>
          </a:p>
          <a:p>
            <a:pPr marL="285750" indent="-285750">
              <a:spcAft>
                <a:spcPts val="600"/>
              </a:spcAft>
              <a:buFont typeface="Arial" panose="020B0604020202020204" pitchFamily="34" charset="0"/>
              <a:buChar char="•"/>
              <a:defRPr/>
            </a:pPr>
            <a:r>
              <a:rPr lang="en-US" sz="1300" dirty="0">
                <a:solidFill>
                  <a:schemeClr val="accent1"/>
                </a:solidFill>
                <a:latin typeface="Arial" panose="020B0604020202020204" pitchFamily="34" charset="0"/>
                <a:cs typeface="Arial" panose="020B0604020202020204" pitchFamily="34" charset="0"/>
              </a:rPr>
              <a:t>For Contract Services and Other Supplies and Services, the FY25 workbooks with generally double the first half of FY24 as the baseline for FY25.  The YTD FY24 will over-project once/year expense paid in first half (doubling them), and under-project the once/year expenses due in the second half.  Make sure adjustments are made as needed.</a:t>
            </a:r>
            <a:endParaRPr kumimoji="0" lang="en-US" sz="1300" b="1" u="none" strike="noStrike" kern="1200" cap="none" spc="0" normalizeH="0" baseline="0" noProof="0" dirty="0">
              <a:ln>
                <a:noFill/>
              </a:ln>
              <a:solidFill>
                <a:schemeClr val="accent1"/>
              </a:solidFill>
              <a:effectLst/>
              <a:highlight>
                <a:srgbClr val="00FFFF"/>
              </a:highligh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b="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372666" lvl="0" indent="-285750" defTabSz="914400">
              <a:spcAft>
                <a:spcPts val="900"/>
              </a:spcAft>
              <a:buFont typeface="Arial" panose="020B0604020202020204" pitchFamily="34" charset="0"/>
              <a:buChar char="•"/>
            </a:pPr>
            <a:endParaRPr lang="en-US" sz="1400" dirty="0">
              <a:solidFill>
                <a:schemeClr val="accent1"/>
              </a:solidFill>
              <a:cs typeface="Arial" panose="020B0604020202020204" pitchFamily="34" charset="0"/>
            </a:endParaRPr>
          </a:p>
          <a:p>
            <a:pPr marL="372666" lvl="0" indent="-285750" defTabSz="914400">
              <a:spcAft>
                <a:spcPts val="900"/>
              </a:spcAft>
              <a:buFont typeface="Arial" panose="020B0604020202020204" pitchFamily="34" charset="0"/>
              <a:buChar char="•"/>
            </a:pPr>
            <a:endParaRPr lang="en-US" sz="1400" dirty="0">
              <a:solidFill>
                <a:schemeClr val="accent1"/>
              </a:solidFill>
              <a:cs typeface="Arial" panose="020B0604020202020204" pitchFamily="34" charset="0"/>
            </a:endParaRPr>
          </a:p>
          <a:p>
            <a:pPr marL="86916" lvl="0" defTabSz="914400">
              <a:spcAft>
                <a:spcPts val="900"/>
              </a:spcAft>
            </a:pPr>
            <a:endParaRPr lang="en-US" sz="1800" dirty="0"/>
          </a:p>
          <a:p>
            <a:pPr marL="372666" lvl="0" indent="-285750" defTabSz="914400">
              <a:spcAft>
                <a:spcPts val="900"/>
              </a:spcAft>
              <a:buFont typeface="Arial" panose="020B0604020202020204" pitchFamily="34" charset="0"/>
              <a:buChar char="•"/>
            </a:pPr>
            <a:endParaRPr lang="en-US" sz="1400" dirty="0">
              <a:solidFill>
                <a:schemeClr val="accent1"/>
              </a:solidFill>
              <a:latin typeface="Arial Nova" panose="020B0504020202020204" pitchFamily="34" charset="0"/>
            </a:endParaRPr>
          </a:p>
          <a:p>
            <a:pPr marL="86916"/>
            <a:endParaRPr lang="en-US" sz="1400" dirty="0">
              <a:solidFill>
                <a:schemeClr val="accent1"/>
              </a:solidFill>
              <a:latin typeface="Arial Nova" panose="020B0504020202020204" pitchFamily="34" charset="0"/>
            </a:endParaRPr>
          </a:p>
        </p:txBody>
      </p:sp>
      <p:sp>
        <p:nvSpPr>
          <p:cNvPr id="3" name="TextBox 2">
            <a:extLst>
              <a:ext uri="{FF2B5EF4-FFF2-40B4-BE49-F238E27FC236}">
                <a16:creationId xmlns:a16="http://schemas.microsoft.com/office/drawing/2014/main" id="{AFDB3B87-F573-C67E-0C65-96D4664B1E99}"/>
              </a:ext>
            </a:extLst>
          </p:cNvPr>
          <p:cNvSpPr txBox="1"/>
          <p:nvPr/>
        </p:nvSpPr>
        <p:spPr>
          <a:xfrm>
            <a:off x="8823960" y="342900"/>
            <a:ext cx="2048256" cy="632464"/>
          </a:xfrm>
          <a:prstGeom prst="rect">
            <a:avLst/>
          </a:prstGeom>
          <a:noFill/>
        </p:spPr>
        <p:txBody>
          <a:bodyPr wrap="square" lIns="0" tIns="73152" rIns="0" bIns="0" rtlCol="0">
            <a:normAutofit/>
          </a:bodyPr>
          <a:lstStyle/>
          <a:p>
            <a:pPr algn="l"/>
            <a:endParaRPr lang="en-US" sz="1600" dirty="0">
              <a:solidFill>
                <a:schemeClr val="tx2"/>
              </a:solidFill>
            </a:endParaRPr>
          </a:p>
        </p:txBody>
      </p:sp>
    </p:spTree>
    <p:extLst>
      <p:ext uri="{BB962C8B-B14F-4D97-AF65-F5344CB8AC3E}">
        <p14:creationId xmlns:p14="http://schemas.microsoft.com/office/powerpoint/2010/main" val="376019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28295&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3KqxTIilafDTFIUDnuf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xdpHe0Qxh_D4KS3fM9vf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sH2DplPbUEGP5UoQjSd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16x9_200429" id="{E1065C6E-8BE6-1446-8DF7-135AD08CD9BA}" vid="{B984B1A8-ECDB-FE44-863D-472AEB607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CD25E29426DD43A48798AC1FF18559" ma:contentTypeVersion="3" ma:contentTypeDescription="Create a new document." ma:contentTypeScope="" ma:versionID="798d26a357f7ea6723f28c0c95c48233">
  <xsd:schema xmlns:xsd="http://www.w3.org/2001/XMLSchema" xmlns:xs="http://www.w3.org/2001/XMLSchema" xmlns:p="http://schemas.microsoft.com/office/2006/metadata/properties" xmlns:ns2="f55fc648-9ba7-4ff3-8fca-b77816aa4463" targetNamespace="http://schemas.microsoft.com/office/2006/metadata/properties" ma:root="true" ma:fieldsID="ebda3316def1b20eb68d333454bdb84f" ns2:_="">
    <xsd:import namespace="f55fc648-9ba7-4ff3-8fca-b77816aa44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fc648-9ba7-4ff3-8fca-b77816aa4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607C6-A57A-4B03-A83A-45F6327B7BA6}">
  <ds:schemaRefs>
    <ds:schemaRef ds:uri="http://www.w3.org/XML/1998/namespace"/>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f55fc648-9ba7-4ff3-8fca-b77816aa4463"/>
    <ds:schemaRef ds:uri="http://schemas.microsoft.com/office/2006/metadata/properties"/>
  </ds:schemaRefs>
</ds:datastoreItem>
</file>

<file path=customXml/itemProps2.xml><?xml version="1.0" encoding="utf-8"?>
<ds:datastoreItem xmlns:ds="http://schemas.openxmlformats.org/officeDocument/2006/customXml" ds:itemID="{42AD9177-B3A1-45B2-B5E0-00E68EE0FF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fc648-9ba7-4ff3-8fca-b77816aa4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14901</TotalTime>
  <Words>3092</Words>
  <Application>Microsoft Office PowerPoint</Application>
  <PresentationFormat>Widescreen</PresentationFormat>
  <Paragraphs>317</Paragraphs>
  <Slides>24</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8" baseType="lpstr">
      <vt:lpstr>Aptos</vt:lpstr>
      <vt:lpstr>Arial</vt:lpstr>
      <vt:lpstr>Arial Nova</vt:lpstr>
      <vt:lpstr>Arial Unicode MS</vt:lpstr>
      <vt:lpstr>Arial,Sans-Serif</vt:lpstr>
      <vt:lpstr>Avenir Black</vt:lpstr>
      <vt:lpstr>Avenir LT Std 35 Light</vt:lpstr>
      <vt:lpstr>Avenir LT Std 45 Book</vt:lpstr>
      <vt:lpstr>Calibri</vt:lpstr>
      <vt:lpstr>Courier New</vt:lpstr>
      <vt:lpstr>System Font Regular</vt:lpstr>
      <vt:lpstr>Wingdings</vt:lpstr>
      <vt:lpstr>Office Theme</vt:lpstr>
      <vt:lpstr>think-cell Slide</vt:lpstr>
      <vt:lpstr>FY25 Budget  Medical Center Guidelines   </vt:lpstr>
      <vt:lpstr>PowerPoint Presentation</vt:lpstr>
      <vt:lpstr>A mature planning process incorporates strategic and operational planning into budgeting </vt:lpstr>
      <vt:lpstr>FY25 Budget Guiding Principles </vt:lpstr>
      <vt:lpstr>FY25 Budget- Medical Center- High Level Timeline</vt:lpstr>
      <vt:lpstr>Major Assumptions for FY25 Budget – Entity Targets</vt:lpstr>
      <vt:lpstr>Major Assumptions for FY25 Budget – Volumes</vt:lpstr>
      <vt:lpstr>Major Assumptions for FY25 Budget – Labor Expenses</vt:lpstr>
      <vt:lpstr>Major Assumptions for FY25 Budget –  All Other Revenue and Other Non-Labor Expenses</vt:lpstr>
      <vt:lpstr>Major Assumptions for FY25 Budget – Centrally Managed Expenses </vt:lpstr>
      <vt:lpstr>Major Assumptions for FY25 Budget – Inflation Assumptions</vt:lpstr>
      <vt:lpstr>End User Access and Other General Guidelines</vt:lpstr>
      <vt:lpstr>Roles and Responsibilities</vt:lpstr>
      <vt:lpstr>Roles and Responsibilities- Executive Team</vt:lpstr>
      <vt:lpstr>Roles and Responsibilities- Operational Owners: Department or Unit Owner – Chair/ACA, Hospital VP and FP Operations</vt:lpstr>
      <vt:lpstr> Roles and Responsibilities- Finance Business Partner to Operational Owners (UNCH or FP Analyst or FP Department  Finance) </vt:lpstr>
      <vt:lpstr> Roles and Responsibilities- Finance Business Partner to Operational Owners (UNCH or FP Analyst or FP Department  Finance) </vt:lpstr>
      <vt:lpstr>UNC Hospitals- Strata Training in LMS</vt:lpstr>
      <vt:lpstr>UNC Faculty Practice - Strata and FRB </vt:lpstr>
      <vt:lpstr>           Appendix I- FY2025 Detailed Budget Calendars   -UNC Faculty Practice   -UNC Hospitals </vt:lpstr>
      <vt:lpstr> UNC Faculty Practice- FY2024 Operating Budget Calendar</vt:lpstr>
      <vt:lpstr> UNC Hospitals- FY2024 Capital Budget Calendar</vt:lpstr>
      <vt:lpstr> UNC Hospitals- FY2024 Operating Budget Calendar</vt:lpstr>
      <vt:lpstr> UNC Hospitals- FY2024 Operating Budget Calendar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Health</dc:title>
  <dc:subject/>
  <dc:creator>Patrick Mapes</dc:creator>
  <cp:keywords/>
  <dc:description/>
  <cp:lastModifiedBy>Bunch, Michael</cp:lastModifiedBy>
  <cp:revision>433</cp:revision>
  <cp:lastPrinted>2023-12-20T19:08:18Z</cp:lastPrinted>
  <dcterms:created xsi:type="dcterms:W3CDTF">2020-02-22T18:04:41Z</dcterms:created>
  <dcterms:modified xsi:type="dcterms:W3CDTF">2023-12-20T20:53:20Z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0x01010041CD25E29426DD43A48798AC1FF18559</vt:lpwstr>
  </property>
</Properties>
</file>