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27432000" cy="36576000"/>
  <p:notesSz cx="9601200" cy="73152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CC"/>
    <a:srgbClr val="232162"/>
    <a:srgbClr val="C3D7EB"/>
    <a:srgbClr val="B4C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6" autoAdjust="0"/>
    <p:restoredTop sz="94857" autoAdjust="0"/>
  </p:normalViewPr>
  <p:slideViewPr>
    <p:cSldViewPr>
      <p:cViewPr varScale="1">
        <p:scale>
          <a:sx n="12" d="100"/>
          <a:sy n="12" d="100"/>
        </p:scale>
        <p:origin x="2239" y="98"/>
      </p:cViewPr>
      <p:guideLst>
        <p:guide orient="horz" pos="1152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major\AppData\Local\Microsoft\Windows\Temporary%20Internet%20Files\Content.Outlook\O44KQZD5\2014-09-26_SQM_Scores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area3DChart>
        <c:grouping val="standard"/>
        <c:varyColors val="0"/>
        <c:ser>
          <c:idx val="0"/>
          <c:order val="0"/>
          <c:tx>
            <c:strRef>
              <c:f>Scores!$H$6</c:f>
              <c:strCache>
                <c:ptCount val="1"/>
                <c:pt idx="0">
                  <c:v>Random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  <a:alpha val="77000"/>
              </a:schemeClr>
            </a:solidFill>
            <a:ln>
              <a:solidFill>
                <a:schemeClr val="tx1"/>
              </a:solidFill>
            </a:ln>
          </c:spPr>
          <c:cat>
            <c:numRef>
              <c:f>Scores!$G$8:$G$22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Scores!$H$8:$H$22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17</c:v>
                </c:pt>
                <c:pt idx="5">
                  <c:v>18</c:v>
                </c:pt>
                <c:pt idx="6">
                  <c:v>12</c:v>
                </c:pt>
                <c:pt idx="7">
                  <c:v>11</c:v>
                </c:pt>
                <c:pt idx="8">
                  <c:v>11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2"/>
          <c:order val="1"/>
          <c:tx>
            <c:strRef>
              <c:f>Scores!$I$6</c:f>
              <c:strCache>
                <c:ptCount val="1"/>
                <c:pt idx="0">
                  <c:v>ACMG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Scores!$G$8:$G$22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Scores!$I$8:$I$22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5</c:v>
                </c:pt>
                <c:pt idx="10">
                  <c:v>16</c:v>
                </c:pt>
                <c:pt idx="11">
                  <c:v>12</c:v>
                </c:pt>
                <c:pt idx="12">
                  <c:v>12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ser>
          <c:idx val="3"/>
          <c:order val="2"/>
          <c:tx>
            <c:strRef>
              <c:f>Scores!$J$6</c:f>
              <c:strCache>
                <c:ptCount val="1"/>
                <c:pt idx="0">
                  <c:v>Bin1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numRef>
              <c:f>Scores!$G$8:$G$22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Scores!$J$8:$J$22</c:f>
              <c:numCache>
                <c:formatCode>General</c:formatCode>
                <c:ptCount val="1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3</c:v>
                </c:pt>
                <c:pt idx="7">
                  <c:v>8</c:v>
                </c:pt>
                <c:pt idx="8">
                  <c:v>10</c:v>
                </c:pt>
                <c:pt idx="9">
                  <c:v>19</c:v>
                </c:pt>
                <c:pt idx="10">
                  <c:v>31</c:v>
                </c:pt>
                <c:pt idx="11">
                  <c:v>42</c:v>
                </c:pt>
                <c:pt idx="12">
                  <c:v>30</c:v>
                </c:pt>
                <c:pt idx="13">
                  <c:v>9</c:v>
                </c:pt>
                <c:pt idx="1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136344"/>
        <c:axId val="264137520"/>
        <c:axId val="251425528"/>
      </c:area3DChart>
      <c:catAx>
        <c:axId val="264136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4137520"/>
        <c:crosses val="autoZero"/>
        <c:auto val="1"/>
        <c:lblAlgn val="ctr"/>
        <c:lblOffset val="100"/>
        <c:noMultiLvlLbl val="0"/>
      </c:catAx>
      <c:valAx>
        <c:axId val="264137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4136344"/>
        <c:crosses val="autoZero"/>
        <c:crossBetween val="midCat"/>
      </c:valAx>
      <c:serAx>
        <c:axId val="251425528"/>
        <c:scaling>
          <c:orientation val="minMax"/>
        </c:scaling>
        <c:delete val="1"/>
        <c:axPos val="b"/>
        <c:majorTickMark val="out"/>
        <c:minorTickMark val="none"/>
        <c:tickLblPos val="nextTo"/>
        <c:crossAx val="264137520"/>
        <c:crosses val="autoZero"/>
      </c:serAx>
    </c:plotArea>
    <c:legend>
      <c:legendPos val="r"/>
      <c:layout>
        <c:manualLayout>
          <c:xMode val="edge"/>
          <c:yMode val="edge"/>
          <c:x val="0"/>
          <c:y val="0.76640834765183841"/>
          <c:w val="0.84205189788530166"/>
          <c:h val="0.1619930708692773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233" cy="365325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806" y="1"/>
            <a:ext cx="4160233" cy="365325"/>
          </a:xfrm>
          <a:prstGeom prst="rect">
            <a:avLst/>
          </a:prstGeom>
        </p:spPr>
        <p:txBody>
          <a:bodyPr vert="horz" lIns="94366" tIns="47183" rIns="94366" bIns="47183" rtlCol="0"/>
          <a:lstStyle>
            <a:lvl1pPr algn="r">
              <a:defRPr sz="1200"/>
            </a:lvl1pPr>
          </a:lstStyle>
          <a:p>
            <a:fld id="{1B885829-3804-43D5-8832-72C86E0D11F4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633"/>
            <a:ext cx="4160233" cy="365325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806" y="6948633"/>
            <a:ext cx="4160233" cy="365325"/>
          </a:xfrm>
          <a:prstGeom prst="rect">
            <a:avLst/>
          </a:prstGeom>
        </p:spPr>
        <p:txBody>
          <a:bodyPr vert="horz" lIns="94366" tIns="47183" rIns="94366" bIns="47183" rtlCol="0" anchor="b"/>
          <a:lstStyle>
            <a:lvl1pPr algn="r">
              <a:defRPr sz="1200"/>
            </a:lvl1pPr>
          </a:lstStyle>
          <a:p>
            <a:fld id="{FFECC9BA-55CB-4316-AA9F-18EA2F59D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8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1362270"/>
            <a:ext cx="233172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0726400"/>
            <a:ext cx="192024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1464739"/>
            <a:ext cx="6172200" cy="312081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1464739"/>
            <a:ext cx="18059400" cy="31208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3503470"/>
            <a:ext cx="23317200" cy="726440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5502478"/>
            <a:ext cx="23317200" cy="80009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8534407"/>
            <a:ext cx="12115800" cy="2413847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8534407"/>
            <a:ext cx="12115800" cy="24138470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187275"/>
            <a:ext cx="12120564" cy="3412063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1599335"/>
            <a:ext cx="12120564" cy="21073537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8187275"/>
            <a:ext cx="12125325" cy="3412063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1599335"/>
            <a:ext cx="12125325" cy="21073537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1456267"/>
            <a:ext cx="9024939" cy="619760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456274"/>
            <a:ext cx="15335250" cy="3121660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7653874"/>
            <a:ext cx="9024939" cy="250190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5603201"/>
            <a:ext cx="16459200" cy="302260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8625807"/>
            <a:ext cx="16459200" cy="429259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464737"/>
            <a:ext cx="24688800" cy="60960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8534407"/>
            <a:ext cx="24688800" cy="24138470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3900537"/>
            <a:ext cx="6400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AEE9-0143-496F-9DBC-5785F0FFA5E0}" type="datetimeFigureOut">
              <a:rPr lang="en-US" smtClean="0"/>
              <a:pPr/>
              <a:t>10/12/2014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3900537"/>
            <a:ext cx="8686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3900537"/>
            <a:ext cx="6400800" cy="1947333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CF23-F224-4D0E-9E98-4DA726F1E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openxmlformats.org/officeDocument/2006/relationships/image" Target="../media/image8.png"/><Relationship Id="rId4" Type="http://schemas.openxmlformats.org/officeDocument/2006/relationships/image" Target="../media/image3.tif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6572" y="372446"/>
            <a:ext cx="26778857" cy="35780221"/>
          </a:xfrm>
          <a:prstGeom prst="rect">
            <a:avLst/>
          </a:prstGeom>
          <a:solidFill>
            <a:schemeClr val="bg1"/>
          </a:solidFill>
          <a:ln w="38100"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1" y="5672667"/>
            <a:ext cx="6629400" cy="15891933"/>
          </a:xfrm>
          <a:prstGeom prst="rect">
            <a:avLst/>
          </a:prstGeom>
          <a:solidFill>
            <a:schemeClr val="bg1"/>
          </a:solidFill>
          <a:ln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31972" y="5672667"/>
            <a:ext cx="19291787" cy="11777133"/>
          </a:xfrm>
          <a:prstGeom prst="rect">
            <a:avLst/>
          </a:prstGeom>
          <a:solidFill>
            <a:schemeClr val="bg1"/>
          </a:solidFill>
          <a:ln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292330" y="17769056"/>
            <a:ext cx="6531429" cy="14920744"/>
          </a:xfrm>
          <a:prstGeom prst="rect">
            <a:avLst/>
          </a:prstGeom>
          <a:solidFill>
            <a:schemeClr val="bg1"/>
          </a:solidFill>
          <a:ln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1" y="5672667"/>
            <a:ext cx="6629399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232162"/>
                </a:solidFill>
              </a:rPr>
              <a:t>Introduction</a:t>
            </a:r>
            <a:endParaRPr lang="en-US" sz="3800" dirty="0">
              <a:solidFill>
                <a:srgbClr val="23216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33045253"/>
            <a:ext cx="9448800" cy="2830880"/>
          </a:xfrm>
          <a:prstGeom prst="rect">
            <a:avLst/>
          </a:prstGeom>
          <a:solidFill>
            <a:schemeClr val="bg1"/>
          </a:solidFill>
          <a:ln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://www.med.unc.edu/mousephase1/images/unc-linberg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1285" y="33734033"/>
            <a:ext cx="2944375" cy="137268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707571" y="6400800"/>
            <a:ext cx="6368144" cy="1526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As exome and genome sequencing are increasingly applied in clinical scenarios, incidental findings (IFs) are discovered as a matter of course. </a:t>
            </a:r>
            <a:r>
              <a:rPr lang="en-US" sz="3200" dirty="0"/>
              <a:t>Debate about the most appropriate handling of such findings is </a:t>
            </a:r>
            <a:r>
              <a:rPr lang="en-US" sz="3200" dirty="0" smtClean="0"/>
              <a:t>ongoing, but it is widely recognized that </a:t>
            </a:r>
            <a:r>
              <a:rPr lang="en-US" sz="3000" dirty="0" smtClean="0"/>
              <a:t>IFs </a:t>
            </a:r>
            <a:r>
              <a:rPr lang="en-US" sz="3000" dirty="0"/>
              <a:t>vary in their clinical utility or actionability. Evaluating actionability is critical to identifying genes for routine return and enabling informed decision-making by patients. The NCGENES (North Carolina Clinical Genomic Evaluation by </a:t>
            </a:r>
            <a:r>
              <a:rPr lang="en-US" sz="3000" dirty="0" err="1"/>
              <a:t>NextGen</a:t>
            </a:r>
            <a:r>
              <a:rPr lang="en-US" sz="3000" dirty="0"/>
              <a:t> Exome Sequencing) study returns clinically actionable IFs to patient-participants undergoing exome </a:t>
            </a:r>
            <a:r>
              <a:rPr lang="en-US" sz="3000" dirty="0" smtClean="0"/>
              <a:t>sequencing.</a:t>
            </a:r>
          </a:p>
          <a:p>
            <a:endParaRPr lang="en-US" sz="3000" dirty="0"/>
          </a:p>
          <a:p>
            <a:r>
              <a:rPr lang="en-US" sz="3000" dirty="0" smtClean="0"/>
              <a:t>In defining the set of gene-phenotype pairs to be returned routinely as IFs in NCGENES, we recognized that </a:t>
            </a:r>
            <a:r>
              <a:rPr lang="en-US" sz="3200" dirty="0"/>
              <a:t>a consensus-based approach </a:t>
            </a:r>
            <a:r>
              <a:rPr lang="en-US" sz="3200" dirty="0" smtClean="0"/>
              <a:t>lacking </a:t>
            </a:r>
            <a:r>
              <a:rPr lang="en-US" sz="3200" dirty="0"/>
              <a:t>a clear definition and framework for adjudicating actionability could lead to inconsistent and contentious </a:t>
            </a:r>
            <a:r>
              <a:rPr lang="en-US" sz="3200" dirty="0" smtClean="0"/>
              <a:t>results. </a:t>
            </a:r>
            <a:r>
              <a:rPr lang="en-US" sz="3000" dirty="0" smtClean="0"/>
              <a:t>We thus developed a semi-quantitative metric to assist in defining the actionability of gene-phenotype pairs </a:t>
            </a:r>
            <a:r>
              <a:rPr lang="en-US" sz="3000" b="1" dirty="0" smtClean="0"/>
              <a:t>(figure 1)</a:t>
            </a:r>
            <a:r>
              <a:rPr lang="en-US" sz="3000" dirty="0" smtClean="0"/>
              <a:t>. This metric </a:t>
            </a:r>
            <a:r>
              <a:rPr lang="en-US" sz="3200" dirty="0"/>
              <a:t>explicitly recognizes that actionability is not a binary state, but a continuum (</a:t>
            </a:r>
            <a:r>
              <a:rPr lang="en-US" sz="3200" dirty="0" err="1"/>
              <a:t>Lindor</a:t>
            </a:r>
            <a:r>
              <a:rPr lang="en-US" sz="3200" dirty="0"/>
              <a:t> et al. 2013; Berg 2013). </a:t>
            </a:r>
            <a:endParaRPr lang="en-US" sz="3000" dirty="0">
              <a:latin typeface="Palatino Linotype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363200" y="33045251"/>
            <a:ext cx="16374837" cy="2850523"/>
          </a:xfrm>
          <a:prstGeom prst="rect">
            <a:avLst/>
          </a:prstGeom>
          <a:solidFill>
            <a:schemeClr val="bg1"/>
          </a:solidFill>
          <a:ln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0363201" y="33045252"/>
            <a:ext cx="16381640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232162"/>
                </a:solidFill>
              </a:rPr>
              <a:t>References</a:t>
            </a:r>
            <a:endParaRPr lang="en-US" sz="3800" dirty="0">
              <a:solidFill>
                <a:srgbClr val="23216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63200" y="33687220"/>
            <a:ext cx="162549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/>
              <a:t>Berg JS, Adams M, </a:t>
            </a:r>
            <a:r>
              <a:rPr lang="en-US" sz="2000" dirty="0" err="1"/>
              <a:t>Nassar</a:t>
            </a:r>
            <a:r>
              <a:rPr lang="en-US" sz="2000" dirty="0"/>
              <a:t> N, Bizon C, Lee K, Schmitt CP, Wilhelmsen KC, Evans JP. An informatics approach to analyzing the </a:t>
            </a:r>
            <a:r>
              <a:rPr lang="en-US" sz="2000" dirty="0" err="1"/>
              <a:t>incidentalome</a:t>
            </a:r>
            <a:r>
              <a:rPr lang="en-US" sz="2000" dirty="0"/>
              <a:t>. Genet Med. 2013 Jan;15(1):36-44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smtClean="0"/>
              <a:t>Green </a:t>
            </a:r>
            <a:r>
              <a:rPr lang="en-US" sz="2000" dirty="0"/>
              <a:t>RC, Berg JS, </a:t>
            </a:r>
            <a:r>
              <a:rPr lang="en-US" sz="2000" dirty="0" err="1"/>
              <a:t>Grody</a:t>
            </a:r>
            <a:r>
              <a:rPr lang="en-US" sz="2000" dirty="0"/>
              <a:t> WW, </a:t>
            </a:r>
            <a:r>
              <a:rPr lang="en-US" sz="2000" dirty="0" err="1"/>
              <a:t>Kalia</a:t>
            </a:r>
            <a:r>
              <a:rPr lang="en-US" sz="2000" dirty="0"/>
              <a:t> SS, </a:t>
            </a:r>
            <a:r>
              <a:rPr lang="en-US" sz="2000" dirty="0" err="1"/>
              <a:t>Korf</a:t>
            </a:r>
            <a:r>
              <a:rPr lang="en-US" sz="2000" dirty="0"/>
              <a:t> BR, Martin CL, McGuire AL, Nussbaum RL, O'Daniel JM, Ormond KE, </a:t>
            </a:r>
            <a:r>
              <a:rPr lang="en-US" sz="2000" dirty="0" err="1"/>
              <a:t>Rehm</a:t>
            </a:r>
            <a:r>
              <a:rPr lang="en-US" sz="2000" dirty="0"/>
              <a:t> HL, Watson MS, Williams MS, </a:t>
            </a:r>
            <a:r>
              <a:rPr lang="en-US" sz="2000" dirty="0" err="1"/>
              <a:t>Biesecker</a:t>
            </a:r>
            <a:r>
              <a:rPr lang="en-US" sz="2000" dirty="0"/>
              <a:t> LG; American College of Medical Genetics and Genomics. ACMG recommendations for reporting of incidental findings in clinical exome and genome sequencing. Genet Med. 2013 Jul;15(7):565-74</a:t>
            </a:r>
            <a:r>
              <a:rPr lang="en-US" sz="2000" dirty="0" smtClean="0"/>
              <a:t>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US" sz="2000" dirty="0" err="1"/>
              <a:t>Lindor</a:t>
            </a:r>
            <a:r>
              <a:rPr lang="en-US" sz="2000" dirty="0"/>
              <a:t> NM, Johnson KJ, McCormick JB, Klee EW, Ferber MJ, </a:t>
            </a:r>
            <a:r>
              <a:rPr lang="en-US" sz="2000" dirty="0" err="1"/>
              <a:t>Farrugia</a:t>
            </a:r>
            <a:r>
              <a:rPr lang="en-US" sz="2000" dirty="0"/>
              <a:t> G. Preserving personal autonomy in a genomic testing era. Genet Med. 2013 May;15(5):408-9.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31973" y="5672666"/>
            <a:ext cx="19291786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232162"/>
                </a:solidFill>
              </a:rPr>
              <a:t>Application of the Metric in Over 1200 Genes</a:t>
            </a:r>
            <a:endParaRPr lang="en-US" sz="3800" dirty="0">
              <a:solidFill>
                <a:srgbClr val="232162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16430" y="35091303"/>
            <a:ext cx="914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following relationship(s) exist related to this presentation: No relationships to disclose. </a:t>
            </a:r>
            <a:endParaRPr lang="en-US" sz="2400" dirty="0" smtClean="0">
              <a:latin typeface="Palatino Linotype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292331" y="17769056"/>
            <a:ext cx="6531429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232162"/>
                </a:solidFill>
              </a:rPr>
              <a:t>Discussion</a:t>
            </a:r>
            <a:endParaRPr lang="en-US" sz="3800" dirty="0">
              <a:solidFill>
                <a:srgbClr val="23216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605345" y="6454914"/>
            <a:ext cx="6644055" cy="110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We initially scored 161 genes selected from OMIM as plausible candidates for routine return as medically actionable </a:t>
            </a:r>
            <a:r>
              <a:rPr lang="en-US" sz="3000" dirty="0" smtClean="0"/>
              <a:t>IFs (the NCGENES “provisionally actionable” set). </a:t>
            </a:r>
            <a:r>
              <a:rPr lang="en-US" sz="3000" dirty="0"/>
              <a:t>To investigate the robustness of the metric, we </a:t>
            </a:r>
            <a:r>
              <a:rPr lang="en-US" sz="3000" dirty="0" smtClean="0"/>
              <a:t>then scored </a:t>
            </a:r>
            <a:r>
              <a:rPr lang="en-US" sz="3000" dirty="0"/>
              <a:t>a random sample of 1000 genes in </a:t>
            </a:r>
            <a:r>
              <a:rPr lang="en-US" sz="3000" dirty="0" err="1"/>
              <a:t>RefSeq</a:t>
            </a:r>
            <a:r>
              <a:rPr lang="en-US" sz="3000" dirty="0"/>
              <a:t>. The majority of </a:t>
            </a:r>
            <a:r>
              <a:rPr lang="en-US" sz="3000" dirty="0" smtClean="0"/>
              <a:t>those genes </a:t>
            </a:r>
            <a:r>
              <a:rPr lang="en-US" sz="3000" dirty="0"/>
              <a:t>scored 0 by default because an associated phenotype either did not exist in OMIM or </a:t>
            </a:r>
            <a:r>
              <a:rPr lang="en-US" sz="3000" dirty="0" err="1"/>
              <a:t>OrphaNet</a:t>
            </a:r>
            <a:r>
              <a:rPr lang="en-US" sz="3000" dirty="0"/>
              <a:t>, was caused by somatic mutation, or was simply a modest influence on disease risk based on association studies</a:t>
            </a:r>
            <a:r>
              <a:rPr lang="en-US" sz="3000" dirty="0" smtClean="0"/>
              <a:t>. </a:t>
            </a:r>
            <a:r>
              <a:rPr lang="en-US" sz="3200" dirty="0"/>
              <a:t>The remaining </a:t>
            </a:r>
            <a:r>
              <a:rPr lang="en-US" sz="3200" dirty="0" smtClean="0"/>
              <a:t>111 </a:t>
            </a:r>
            <a:r>
              <a:rPr lang="en-US" sz="3200" dirty="0"/>
              <a:t>genes were formally scored using the </a:t>
            </a:r>
            <a:r>
              <a:rPr lang="en-US" sz="3200" dirty="0" smtClean="0"/>
              <a:t>metric. The metric was also applied to </a:t>
            </a:r>
            <a:r>
              <a:rPr lang="en-US" sz="3200" dirty="0"/>
              <a:t>the 56 genes recommended by the ACMG for routine return when discovered as </a:t>
            </a:r>
            <a:r>
              <a:rPr lang="en-US" sz="3200" dirty="0" smtClean="0"/>
              <a:t>IFs (Green et al. 2013).</a:t>
            </a:r>
          </a:p>
          <a:p>
            <a:endParaRPr lang="en-US" sz="3200" b="1" dirty="0"/>
          </a:p>
          <a:p>
            <a:r>
              <a:rPr lang="en-US" sz="3200" dirty="0" smtClean="0"/>
              <a:t>Overlap between these lists is depicted in </a:t>
            </a:r>
            <a:r>
              <a:rPr lang="en-US" sz="3200" b="1" dirty="0" smtClean="0"/>
              <a:t>figure 2</a:t>
            </a:r>
            <a:r>
              <a:rPr lang="en-US" sz="3200" dirty="0" smtClean="0"/>
              <a:t>. Score distributions by list are presented in </a:t>
            </a:r>
            <a:r>
              <a:rPr lang="en-US" sz="3200" b="1" dirty="0" smtClean="0"/>
              <a:t>figures 3 </a:t>
            </a:r>
            <a:r>
              <a:rPr lang="en-US" sz="3200" dirty="0" smtClean="0"/>
              <a:t>and </a:t>
            </a:r>
            <a:r>
              <a:rPr lang="en-US" sz="3200" b="1" dirty="0" smtClean="0"/>
              <a:t>4, </a:t>
            </a:r>
            <a:r>
              <a:rPr lang="en-US" sz="3200" dirty="0" smtClean="0"/>
              <a:t>and </a:t>
            </a:r>
            <a:r>
              <a:rPr lang="en-US" sz="3200" b="1" dirty="0" smtClean="0"/>
              <a:t>table 1.</a:t>
            </a:r>
            <a:r>
              <a:rPr lang="en-US" sz="3200" dirty="0" smtClean="0"/>
              <a:t> </a:t>
            </a:r>
            <a:endParaRPr lang="en-US" sz="2800" b="1" dirty="0">
              <a:latin typeface="Palatino Linotype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78000" y="12615333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A</a:t>
            </a:r>
            <a:endParaRPr lang="en-US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090571" y="12615333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Palatino Linotype" pitchFamily="18" charset="0"/>
              </a:rPr>
              <a:t>B</a:t>
            </a:r>
            <a:endParaRPr lang="en-US" sz="2800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4766" y="2758828"/>
            <a:ext cx="4293229" cy="2140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883" y="762000"/>
            <a:ext cx="5763877" cy="1785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7570" y="447609"/>
            <a:ext cx="2428603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00" b="1" dirty="0" smtClean="0">
                <a:solidFill>
                  <a:srgbClr val="232162"/>
                </a:solidFill>
                <a:latin typeface="Calibri" panose="020F0502020204030204" pitchFamily="34" charset="0"/>
                <a:cs typeface="Times New Roman" pitchFamily="18" charset="0"/>
              </a:rPr>
              <a:t>Clinical Actionability of Incidental Findings:</a:t>
            </a:r>
            <a:br>
              <a:rPr lang="en-US" sz="8200" b="1" dirty="0" smtClean="0">
                <a:solidFill>
                  <a:srgbClr val="232162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232162"/>
                </a:solidFill>
                <a:latin typeface="Calibri" panose="020F0502020204030204" pitchFamily="34" charset="0"/>
                <a:cs typeface="Times New Roman" pitchFamily="18" charset="0"/>
              </a:rPr>
              <a:t>Application of a semi-quantitative metric </a:t>
            </a:r>
            <a:r>
              <a:rPr lang="en-US" sz="7200" b="1" dirty="0">
                <a:solidFill>
                  <a:srgbClr val="232162"/>
                </a:solidFill>
                <a:latin typeface="Calibri" panose="020F0502020204030204" pitchFamily="34" charset="0"/>
                <a:cs typeface="Times New Roman" pitchFamily="18" charset="0"/>
              </a:rPr>
              <a:t>t</a:t>
            </a:r>
            <a:r>
              <a:rPr lang="en-US" sz="7200" b="1" dirty="0" smtClean="0">
                <a:solidFill>
                  <a:srgbClr val="232162"/>
                </a:solidFill>
                <a:latin typeface="Calibri" panose="020F0502020204030204" pitchFamily="34" charset="0"/>
                <a:cs typeface="Times New Roman" pitchFamily="18" charset="0"/>
              </a:rPr>
              <a:t>o assess</a:t>
            </a:r>
            <a:br>
              <a:rPr lang="en-US" sz="7200" b="1" dirty="0" smtClean="0">
                <a:solidFill>
                  <a:srgbClr val="232162"/>
                </a:solidFill>
                <a:latin typeface="Calibri" panose="020F0502020204030204" pitchFamily="34" charset="0"/>
                <a:cs typeface="Times New Roman" pitchFamily="18" charset="0"/>
              </a:rPr>
            </a:br>
            <a:r>
              <a:rPr lang="en-US" sz="7200" b="1" dirty="0" smtClean="0">
                <a:solidFill>
                  <a:srgbClr val="232162"/>
                </a:solidFill>
                <a:latin typeface="Calibri" panose="020F0502020204030204" pitchFamily="34" charset="0"/>
                <a:cs typeface="Times New Roman" pitchFamily="18" charset="0"/>
              </a:rPr>
              <a:t>actionability in over 1200 genes</a:t>
            </a:r>
            <a:endParaRPr lang="en-US" sz="72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572" y="4043126"/>
            <a:ext cx="227783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699CC"/>
                </a:solidFill>
              </a:rPr>
              <a:t>A.K.M. </a:t>
            </a:r>
            <a:r>
              <a:rPr lang="en-US" sz="3200" dirty="0" smtClean="0">
                <a:solidFill>
                  <a:srgbClr val="6699CC"/>
                </a:solidFill>
              </a:rPr>
              <a:t>Foreman, J.K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Booker, L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Boshe, K.R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Crooks, J.P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Evans, B.C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Jensen, K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Lee, D.K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Nelson, J.M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O’Daniel, B.C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Powell, C.M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Powell, M.I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Roche, C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Skrzynia, T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Strande, K.E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Weck, K.C</a:t>
            </a:r>
            <a:r>
              <a:rPr lang="en-US" sz="3200" dirty="0">
                <a:solidFill>
                  <a:srgbClr val="6699CC"/>
                </a:solidFill>
              </a:rPr>
              <a:t>. </a:t>
            </a:r>
            <a:r>
              <a:rPr lang="en-US" sz="3200" dirty="0" smtClean="0">
                <a:solidFill>
                  <a:srgbClr val="6699CC"/>
                </a:solidFill>
              </a:rPr>
              <a:t>Wilhelmsen, J.S</a:t>
            </a:r>
            <a:r>
              <a:rPr lang="en-US" sz="3200" dirty="0">
                <a:solidFill>
                  <a:srgbClr val="6699CC"/>
                </a:solidFill>
              </a:rPr>
              <a:t>. Berg</a:t>
            </a:r>
          </a:p>
          <a:p>
            <a:r>
              <a:rPr lang="en-US" sz="2800" dirty="0" smtClean="0">
                <a:solidFill>
                  <a:srgbClr val="6699CC"/>
                </a:solidFill>
              </a:rPr>
              <a:t>University of North Carolina at Chapel Hill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" y="33045253"/>
            <a:ext cx="9448801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232162"/>
                </a:solidFill>
              </a:rPr>
              <a:t>Funding Sources &amp; Disclosures</a:t>
            </a:r>
            <a:endParaRPr lang="en-US" sz="3800" dirty="0">
              <a:solidFill>
                <a:srgbClr val="232162"/>
              </a:solidFill>
            </a:endParaRPr>
          </a:p>
        </p:txBody>
      </p:sp>
      <p:pic>
        <p:nvPicPr>
          <p:cNvPr id="1028" name="Picture 4" descr="http://ucrf.unc.edu/images/ucrf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3006" y="33779301"/>
            <a:ext cx="2853658" cy="1282145"/>
          </a:xfrm>
          <a:prstGeom prst="rect">
            <a:avLst/>
          </a:prstGeom>
          <a:noFill/>
        </p:spPr>
      </p:pic>
      <p:pic>
        <p:nvPicPr>
          <p:cNvPr id="1036" name="Picture 12" descr="https://upload.wikimedia.org/wikipedia/commons/thumb/1/1f/US-NIH-NHGRI-Logo.svg/720px-US-NIH-NHGRI-Logo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758" y="33779300"/>
            <a:ext cx="3173186" cy="1341925"/>
          </a:xfrm>
          <a:prstGeom prst="rect">
            <a:avLst/>
          </a:prstGeom>
          <a:noFill/>
        </p:spPr>
      </p:pic>
      <p:sp>
        <p:nvSpPr>
          <p:cNvPr id="1047" name="TextBox 1046"/>
          <p:cNvSpPr txBox="1"/>
          <p:nvPr/>
        </p:nvSpPr>
        <p:spPr>
          <a:xfrm>
            <a:off x="20344948" y="18446164"/>
            <a:ext cx="6381750" cy="1486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Our presented </a:t>
            </a:r>
            <a:r>
              <a:rPr lang="en-US" sz="3200" dirty="0"/>
              <a:t>framework </a:t>
            </a:r>
            <a:r>
              <a:rPr lang="en-US" sz="3200" dirty="0" smtClean="0"/>
              <a:t>explicitly </a:t>
            </a:r>
            <a:r>
              <a:rPr lang="en-US" sz="3200" dirty="0"/>
              <a:t>defines five critical aspects of clinical actionability, </a:t>
            </a:r>
            <a:r>
              <a:rPr lang="en-US" sz="3200" dirty="0" smtClean="0"/>
              <a:t>each of which are evaluated qualitatively.  The resulting </a:t>
            </a:r>
            <a:r>
              <a:rPr lang="en-US" sz="3200" dirty="0"/>
              <a:t>scores </a:t>
            </a:r>
            <a:r>
              <a:rPr lang="en-US" sz="3200" dirty="0" smtClean="0"/>
              <a:t>establish </a:t>
            </a:r>
            <a:r>
              <a:rPr lang="en-US" sz="3200" dirty="0"/>
              <a:t>a </a:t>
            </a:r>
            <a:r>
              <a:rPr lang="en-US" sz="3200" dirty="0" err="1" smtClean="0"/>
              <a:t>semiquantitative</a:t>
            </a:r>
            <a:r>
              <a:rPr lang="en-US" sz="3200" dirty="0" smtClean="0"/>
              <a:t> </a:t>
            </a:r>
            <a:r>
              <a:rPr lang="en-US" sz="3200" dirty="0"/>
              <a:t>metric that effectively distinguishes between lists of genes deemed to be potentially actionable by expert opinion and a randomly selected list of </a:t>
            </a:r>
            <a:r>
              <a:rPr lang="en-US" sz="3200" dirty="0" smtClean="0"/>
              <a:t>genes.</a:t>
            </a: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framework </a:t>
            </a:r>
            <a:r>
              <a:rPr lang="en-US" sz="3200" dirty="0" smtClean="0"/>
              <a:t>provides a way to rationally compare the clinical actionability of disclosing IFs in genes with disparate phenotypes.  It is </a:t>
            </a:r>
            <a:r>
              <a:rPr lang="en-US" sz="3200" dirty="0"/>
              <a:t>highly flexible and can be adapted to different contexts by </a:t>
            </a:r>
            <a:r>
              <a:rPr lang="en-US" sz="3200" dirty="0" smtClean="0"/>
              <a:t>differential </a:t>
            </a:r>
            <a:r>
              <a:rPr lang="en-US" sz="3200" dirty="0"/>
              <a:t>weighting </a:t>
            </a:r>
            <a:r>
              <a:rPr lang="en-US" sz="3200" dirty="0" smtClean="0"/>
              <a:t>of selected </a:t>
            </a:r>
            <a:r>
              <a:rPr lang="en-US" sz="3200" dirty="0"/>
              <a:t>components.  The inherent transparency allows for comparison among different efforts, critical evaluation, and updating of </a:t>
            </a:r>
            <a:r>
              <a:rPr lang="en-US" sz="3200" dirty="0" smtClean="0"/>
              <a:t>the scores </a:t>
            </a:r>
            <a:r>
              <a:rPr lang="en-US" sz="3200" dirty="0"/>
              <a:t>as new knowledge </a:t>
            </a:r>
            <a:r>
              <a:rPr lang="en-US" sz="3200" dirty="0" smtClean="0"/>
              <a:t>accumulates.  In the future, this </a:t>
            </a:r>
            <a:r>
              <a:rPr lang="en-US" sz="3200" dirty="0"/>
              <a:t>metric, or one like it, </a:t>
            </a:r>
            <a:r>
              <a:rPr lang="en-US" sz="3200" dirty="0" smtClean="0"/>
              <a:t>could be used to </a:t>
            </a:r>
            <a:r>
              <a:rPr lang="en-US" sz="3200" dirty="0"/>
              <a:t>evaluate all human disease </a:t>
            </a:r>
            <a:r>
              <a:rPr lang="en-US" sz="3200" dirty="0" smtClean="0"/>
              <a:t>genes  </a:t>
            </a:r>
            <a:r>
              <a:rPr lang="en-US" sz="3200" dirty="0"/>
              <a:t>to guide the application of genomic medicine</a:t>
            </a:r>
            <a:r>
              <a:rPr lang="en-US" sz="3200" dirty="0" smtClean="0"/>
              <a:t>. See poster </a:t>
            </a:r>
            <a:r>
              <a:rPr lang="en-US" sz="3200" b="1" dirty="0" smtClean="0"/>
              <a:t>2586M</a:t>
            </a:r>
            <a:r>
              <a:rPr lang="en-US" sz="3200" dirty="0" smtClean="0"/>
              <a:t> for use of this metric for selection of newborn screening targets.</a:t>
            </a:r>
            <a:endParaRPr lang="en-US" sz="3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2922" y="34741078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fornian FB" panose="0207040306080B030204" pitchFamily="18" charset="0"/>
              </a:rPr>
              <a:t>CSER U01 HG006487-01</a:t>
            </a:r>
            <a:endParaRPr lang="en-US" sz="1600" dirty="0">
              <a:latin typeface="Californian FB" panose="0207040306080B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31972" y="17769056"/>
            <a:ext cx="12432428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smtClean="0">
                <a:solidFill>
                  <a:srgbClr val="232162"/>
                </a:solidFill>
              </a:rPr>
              <a:t>Example Scores</a:t>
            </a:r>
            <a:endParaRPr lang="en-US" sz="3800" dirty="0">
              <a:solidFill>
                <a:srgbClr val="232162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249400" y="6349775"/>
            <a:ext cx="0" cy="11100025"/>
          </a:xfrm>
          <a:prstGeom prst="line">
            <a:avLst/>
          </a:prstGeom>
          <a:ln w="28575">
            <a:solidFill>
              <a:srgbClr val="66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4325599" y="9624177"/>
            <a:ext cx="12292533" cy="4551220"/>
            <a:chOff x="14325599" y="9393380"/>
            <a:chExt cx="12292533" cy="455122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3451" y="10254939"/>
              <a:ext cx="7384681" cy="186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14325599" y="9663231"/>
              <a:ext cx="1045578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/>
                <a:t>Figure 3                                         Table 1</a:t>
              </a:r>
              <a:endParaRPr lang="en-US" sz="3000" b="1" dirty="0"/>
            </a:p>
          </p:txBody>
        </p:sp>
        <p:graphicFrame>
          <p:nvGraphicFramePr>
            <p:cNvPr id="85" name="Chart 8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75208157"/>
                </p:ext>
              </p:extLst>
            </p:nvPr>
          </p:nvGraphicFramePr>
          <p:xfrm>
            <a:off x="14325599" y="9393380"/>
            <a:ext cx="5638801" cy="45512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19233451" y="12496800"/>
            <a:ext cx="74932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The </a:t>
            </a:r>
            <a:r>
              <a:rPr lang="en-US" sz="3000" dirty="0" err="1" smtClean="0"/>
              <a:t>semiquantitative</a:t>
            </a:r>
            <a:r>
              <a:rPr lang="en-US" sz="3000" dirty="0" smtClean="0"/>
              <a:t> metric was able to distinguish between lists selected for high suspicion of actionability and a random list of genes.  Inflection points on the graph may suggest a natural cut-off for separating gene-phenotype pairs appropriate for routine return from those that may be considered for return based on patient preference.</a:t>
            </a:r>
            <a:endParaRPr lang="en-US" sz="3000" dirty="0"/>
          </a:p>
        </p:txBody>
      </p:sp>
      <p:sp>
        <p:nvSpPr>
          <p:cNvPr id="88" name="Rectangle 87"/>
          <p:cNvSpPr/>
          <p:nvPr/>
        </p:nvSpPr>
        <p:spPr>
          <a:xfrm>
            <a:off x="609600" y="21865389"/>
            <a:ext cx="6629400" cy="10824411"/>
          </a:xfrm>
          <a:prstGeom prst="rect">
            <a:avLst/>
          </a:prstGeom>
          <a:solidFill>
            <a:schemeClr val="bg1"/>
          </a:solidFill>
          <a:ln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2" y="21869400"/>
            <a:ext cx="6629400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232162"/>
                </a:solidFill>
              </a:rPr>
              <a:t>The Scoring Framework</a:t>
            </a:r>
            <a:endParaRPr lang="en-US" sz="3800" dirty="0">
              <a:solidFill>
                <a:srgbClr val="23216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2233" y="30224847"/>
            <a:ext cx="63654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1: </a:t>
            </a:r>
            <a:r>
              <a:rPr lang="en-US" sz="3000" dirty="0" smtClean="0"/>
              <a:t>The </a:t>
            </a:r>
            <a:r>
              <a:rPr lang="en-US" sz="3000" dirty="0" err="1" smtClean="0"/>
              <a:t>semiquantitative</a:t>
            </a:r>
            <a:r>
              <a:rPr lang="en-US" sz="3000" dirty="0" smtClean="0"/>
              <a:t> metric incorporates five aspects of clinical utility to assign gene-phenotype pairs an “actionability score” of 0-15. Higher scores suggest greater actionability.</a:t>
            </a:r>
            <a:endParaRPr lang="en-US" sz="3000" b="1" dirty="0"/>
          </a:p>
        </p:txBody>
      </p:sp>
      <p:sp>
        <p:nvSpPr>
          <p:cNvPr id="70" name="Rectangle 69"/>
          <p:cNvSpPr/>
          <p:nvPr/>
        </p:nvSpPr>
        <p:spPr>
          <a:xfrm>
            <a:off x="7531972" y="17769056"/>
            <a:ext cx="12432428" cy="14920744"/>
          </a:xfrm>
          <a:prstGeom prst="rect">
            <a:avLst/>
          </a:prstGeom>
          <a:noFill/>
          <a:ln>
            <a:solidFill>
              <a:srgbClr val="232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31972" y="23164800"/>
            <a:ext cx="12432428" cy="677108"/>
          </a:xfrm>
          <a:prstGeom prst="rect">
            <a:avLst/>
          </a:prstGeom>
          <a:solidFill>
            <a:srgbClr val="6699CC"/>
          </a:solidFill>
          <a:ln>
            <a:solidFill>
              <a:srgbClr val="2321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solidFill>
                  <a:srgbClr val="232162"/>
                </a:solidFill>
              </a:rPr>
              <a:t>Weighting and Customization</a:t>
            </a:r>
            <a:endParaRPr lang="en-US" sz="3800" dirty="0">
              <a:solidFill>
                <a:srgbClr val="23216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6584831"/>
            <a:ext cx="4171270" cy="244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4325600" y="6400800"/>
            <a:ext cx="63654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2</a:t>
            </a:r>
            <a:endParaRPr lang="en-US" sz="3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9233450" y="6400800"/>
            <a:ext cx="7504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Overlap between lists of gene-phenotype pairs scored. The greatest overlap is between the two lists intended to contain gene-phenotype pairs with high actionability.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9233451" y="8339792"/>
            <a:ext cx="7143298" cy="1323439"/>
            <a:chOff x="20632656" y="7792430"/>
            <a:chExt cx="7143298" cy="1323439"/>
          </a:xfrm>
        </p:grpSpPr>
        <p:sp>
          <p:nvSpPr>
            <p:cNvPr id="16" name="TextBox 15"/>
            <p:cNvSpPr txBox="1"/>
            <p:nvPr/>
          </p:nvSpPr>
          <p:spPr>
            <a:xfrm>
              <a:off x="20632656" y="7792430"/>
              <a:ext cx="71432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Key:     </a:t>
              </a:r>
              <a:r>
                <a:rPr lang="en-US" sz="2000" dirty="0"/>
                <a:t>NCGENES “provisionally actionable”</a:t>
              </a:r>
            </a:p>
            <a:p>
              <a:r>
                <a:rPr lang="en-US" sz="2000" b="1" dirty="0"/>
                <a:t>             </a:t>
              </a:r>
              <a:r>
                <a:rPr lang="en-US" sz="2000" dirty="0" smtClean="0"/>
                <a:t>ACMG</a:t>
              </a:r>
              <a:endParaRPr lang="en-US" sz="2000" b="1" dirty="0"/>
            </a:p>
            <a:p>
              <a:r>
                <a:rPr lang="en-US" sz="2000" dirty="0"/>
                <a:t>             </a:t>
              </a:r>
              <a:r>
                <a:rPr lang="en-US" sz="2000" dirty="0" smtClean="0"/>
                <a:t>Random</a:t>
              </a:r>
              <a:endParaRPr lang="en-US" sz="2000" dirty="0"/>
            </a:p>
            <a:p>
              <a:r>
                <a:rPr lang="en-US" sz="2000" dirty="0"/>
                <a:t>             </a:t>
              </a:r>
              <a:r>
                <a:rPr lang="en-US" sz="2000" dirty="0" smtClean="0"/>
                <a:t>Other</a:t>
              </a:r>
              <a:endParaRPr lang="en-US" sz="3000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1337855" y="7936892"/>
              <a:ext cx="103808" cy="1026609"/>
              <a:chOff x="19887332" y="8001415"/>
              <a:chExt cx="153268" cy="151574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9888200" y="8001415"/>
                <a:ext cx="152400" cy="1515748"/>
                <a:chOff x="19659600" y="8458199"/>
                <a:chExt cx="152400" cy="1515748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19659600" y="8458199"/>
                  <a:ext cx="152400" cy="153889"/>
                </a:xfrm>
                <a:prstGeom prst="rect">
                  <a:avLst/>
                </a:prstGeom>
                <a:solidFill>
                  <a:srgbClr val="9966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19659600" y="9820059"/>
                  <a:ext cx="152400" cy="153888"/>
                </a:xfrm>
                <a:prstGeom prst="rect">
                  <a:avLst/>
                </a:prstGeom>
                <a:solidFill>
                  <a:srgbClr val="953735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19659600" y="9372599"/>
                  <a:ext cx="152400" cy="153889"/>
                </a:xfrm>
                <a:prstGeom prst="rect">
                  <a:avLst/>
                </a:prstGeom>
                <a:solidFill>
                  <a:schemeClr val="tx2">
                    <a:alpha val="5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19887332" y="8484092"/>
                <a:ext cx="152400" cy="153889"/>
              </a:xfrm>
              <a:prstGeom prst="rect">
                <a:avLst/>
              </a:prstGeom>
              <a:solidFill>
                <a:srgbClr val="339933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399" y="14403378"/>
            <a:ext cx="38004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4325599" y="13944600"/>
            <a:ext cx="1752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</a:t>
            </a:r>
            <a:r>
              <a:rPr lang="en-US" sz="3000" b="1" dirty="0"/>
              <a:t>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2160" y="18970901"/>
            <a:ext cx="9847110" cy="4170129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7581674" y="23896284"/>
            <a:ext cx="12268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Figure 5: </a:t>
            </a:r>
            <a:r>
              <a:rPr lang="en-US" sz="3000" dirty="0" smtClean="0"/>
              <a:t>Depending on the application, the metric can be customized by weighting certain components more heavily. For example, for identifying targets for routine return as Ifs, knowledge and/or efficacy may be seen as more critical. Here, efficacy and knowledge are preferentially weighted.</a:t>
            </a:r>
            <a:endParaRPr lang="en-US" sz="3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954" y="25745772"/>
            <a:ext cx="11907438" cy="689155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7582478" y="18440400"/>
            <a:ext cx="12268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Table 2: </a:t>
            </a:r>
            <a:r>
              <a:rPr lang="en-US" sz="3000" dirty="0" smtClean="0"/>
              <a:t>Selected gene-phenotype pairs from ACMG and NCGENES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51207" y="23317200"/>
            <a:ext cx="18015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</a:rPr>
              <a:t>Knowledge</a:t>
            </a:r>
            <a:endParaRPr lang="en-US" sz="2700" dirty="0">
              <a:solidFill>
                <a:schemeClr val="bg1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66037" y="23006042"/>
            <a:ext cx="5685064" cy="1100078"/>
            <a:chOff x="1371600" y="23006042"/>
            <a:chExt cx="5685064" cy="1100078"/>
          </a:xfrm>
        </p:grpSpPr>
        <p:sp>
          <p:nvSpPr>
            <p:cNvPr id="22" name="TextBox 21"/>
            <p:cNvSpPr txBox="1"/>
            <p:nvPr/>
          </p:nvSpPr>
          <p:spPr>
            <a:xfrm>
              <a:off x="1447800" y="23028902"/>
              <a:ext cx="548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                         What is the nature of the threat to health for individuals with a deleterious mutation(s) in this gene?</a:t>
              </a:r>
              <a:endParaRPr lang="en-US" sz="1600" dirty="0" smtClean="0"/>
            </a:p>
            <a:p>
              <a:r>
                <a:rPr lang="en-US" sz="1600" dirty="0" smtClean="0"/>
                <a:t>Sudden death (3), possible death (2), serious morbidity (1), modest or no morbidity (0).</a:t>
              </a:r>
              <a:endParaRPr lang="en-US" sz="16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71600" y="23006042"/>
              <a:ext cx="5685064" cy="107721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893537" y="22701242"/>
            <a:ext cx="1773463" cy="609600"/>
            <a:chOff x="2573477" y="22701242"/>
            <a:chExt cx="1707241" cy="609600"/>
          </a:xfrm>
        </p:grpSpPr>
        <p:sp>
          <p:nvSpPr>
            <p:cNvPr id="80" name="Rounded Rectangle 79"/>
            <p:cNvSpPr/>
            <p:nvPr/>
          </p:nvSpPr>
          <p:spPr>
            <a:xfrm>
              <a:off x="2573477" y="22701242"/>
              <a:ext cx="169817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598875" y="22717780"/>
              <a:ext cx="1681843" cy="5232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700" dirty="0" smtClean="0">
                  <a:solidFill>
                    <a:schemeClr val="bg1"/>
                  </a:solidFill>
                </a:rPr>
                <a:t>Severity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366037" y="25864059"/>
            <a:ext cx="5685064" cy="1092458"/>
            <a:chOff x="1371600" y="23006042"/>
            <a:chExt cx="5685064" cy="1092458"/>
          </a:xfrm>
        </p:grpSpPr>
        <p:sp>
          <p:nvSpPr>
            <p:cNvPr id="101" name="TextBox 100"/>
            <p:cNvSpPr txBox="1"/>
            <p:nvPr/>
          </p:nvSpPr>
          <p:spPr>
            <a:xfrm>
              <a:off x="1447800" y="23021282"/>
              <a:ext cx="548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                         How effective are interventions for preventing the anticipated harm?</a:t>
              </a:r>
              <a:endParaRPr lang="en-US" sz="1600" dirty="0" smtClean="0"/>
            </a:p>
            <a:p>
              <a:r>
                <a:rPr lang="en-US" sz="1600" dirty="0" smtClean="0"/>
                <a:t>Highly effective (3), moderately effective (2), minimally effective (1), ineffective (0).</a:t>
              </a:r>
              <a:endParaRPr lang="en-US" sz="1600" dirty="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371600" y="23006042"/>
              <a:ext cx="5685064" cy="107721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93537" y="25542103"/>
            <a:ext cx="1773463" cy="609600"/>
            <a:chOff x="2573477" y="22701242"/>
            <a:chExt cx="1707241" cy="609600"/>
          </a:xfrm>
        </p:grpSpPr>
        <p:sp>
          <p:nvSpPr>
            <p:cNvPr id="67" name="Rounded Rectangle 66"/>
            <p:cNvSpPr/>
            <p:nvPr/>
          </p:nvSpPr>
          <p:spPr>
            <a:xfrm>
              <a:off x="2573477" y="22701242"/>
              <a:ext cx="169817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98875" y="22754719"/>
              <a:ext cx="1681843" cy="523220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2700" dirty="0" smtClean="0">
                  <a:solidFill>
                    <a:schemeClr val="bg1"/>
                  </a:solidFill>
                </a:rPr>
                <a:t>Efficacy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366037" y="27412573"/>
            <a:ext cx="5685064" cy="1092458"/>
            <a:chOff x="1371600" y="23006042"/>
            <a:chExt cx="5685064" cy="1092458"/>
          </a:xfrm>
        </p:grpSpPr>
        <p:sp>
          <p:nvSpPr>
            <p:cNvPr id="106" name="TextBox 105"/>
            <p:cNvSpPr txBox="1"/>
            <p:nvPr/>
          </p:nvSpPr>
          <p:spPr>
            <a:xfrm>
              <a:off x="1447800" y="23021282"/>
              <a:ext cx="548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                         How acceptable are the interventions in terms of burdens or risks placed on the individual?</a:t>
              </a:r>
              <a:endParaRPr lang="en-US" sz="1600" dirty="0" smtClean="0"/>
            </a:p>
            <a:p>
              <a:r>
                <a:rPr lang="en-US" sz="1600" dirty="0" smtClean="0"/>
                <a:t>Little burden / highly acceptable (3), moderate burden (2), high burden (1), very high burden / minimally acceptable (0).</a:t>
              </a:r>
              <a:endParaRPr lang="en-US" sz="16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371600" y="23006042"/>
              <a:ext cx="5685064" cy="107721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366037" y="28879800"/>
            <a:ext cx="5685064" cy="1113763"/>
            <a:chOff x="1371600" y="22940297"/>
            <a:chExt cx="5685064" cy="1113763"/>
          </a:xfrm>
        </p:grpSpPr>
        <p:sp>
          <p:nvSpPr>
            <p:cNvPr id="109" name="TextBox 108"/>
            <p:cNvSpPr txBox="1"/>
            <p:nvPr/>
          </p:nvSpPr>
          <p:spPr>
            <a:xfrm>
              <a:off x="1458926" y="22976842"/>
              <a:ext cx="548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                         How much is known about the gene, condition, and intervention to allow scoring of each category?</a:t>
              </a:r>
              <a:endParaRPr lang="en-US" sz="1600" dirty="0" smtClean="0"/>
            </a:p>
            <a:p>
              <a:r>
                <a:rPr lang="en-US" sz="1600" dirty="0" smtClean="0"/>
                <a:t>Substantial evidence (3), moderate evidence (2), minimal evidence (1), controversial or poor evidence (0).</a:t>
              </a:r>
              <a:endParaRPr lang="en-US" sz="16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371600" y="22940297"/>
              <a:ext cx="5685064" cy="107721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83740" y="27070560"/>
            <a:ext cx="1783260" cy="609600"/>
            <a:chOff x="2573477" y="22701242"/>
            <a:chExt cx="1707241" cy="609600"/>
          </a:xfrm>
        </p:grpSpPr>
        <p:sp>
          <p:nvSpPr>
            <p:cNvPr id="64" name="Rounded Rectangle 63"/>
            <p:cNvSpPr/>
            <p:nvPr/>
          </p:nvSpPr>
          <p:spPr>
            <a:xfrm>
              <a:off x="2573477" y="22701242"/>
              <a:ext cx="169817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98875" y="22737582"/>
              <a:ext cx="1681843" cy="52322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700" dirty="0" smtClean="0">
                  <a:solidFill>
                    <a:schemeClr val="bg1"/>
                  </a:solidFill>
                </a:rPr>
                <a:t>Burden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874265" y="28602859"/>
            <a:ext cx="1783260" cy="609600"/>
            <a:chOff x="2573477" y="22701242"/>
            <a:chExt cx="1707241" cy="609600"/>
          </a:xfrm>
        </p:grpSpPr>
        <p:sp>
          <p:nvSpPr>
            <p:cNvPr id="91" name="Rounded Rectangle 90"/>
            <p:cNvSpPr/>
            <p:nvPr/>
          </p:nvSpPr>
          <p:spPr>
            <a:xfrm>
              <a:off x="2573477" y="22701242"/>
              <a:ext cx="169817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598875" y="22726409"/>
              <a:ext cx="1681843" cy="50783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700" dirty="0" smtClean="0">
                  <a:solidFill>
                    <a:schemeClr val="bg1"/>
                  </a:solidFill>
                </a:rPr>
                <a:t>Knowledge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1371600" y="24525981"/>
            <a:ext cx="5685064" cy="886839"/>
            <a:chOff x="1371600" y="23006042"/>
            <a:chExt cx="5685064" cy="1077218"/>
          </a:xfrm>
        </p:grpSpPr>
        <p:sp>
          <p:nvSpPr>
            <p:cNvPr id="115" name="TextBox 114"/>
            <p:cNvSpPr txBox="1"/>
            <p:nvPr/>
          </p:nvSpPr>
          <p:spPr>
            <a:xfrm>
              <a:off x="1447800" y="23043065"/>
              <a:ext cx="548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                         What is the chance the threat will materialize?</a:t>
              </a:r>
              <a:endParaRPr lang="en-US" sz="1600" dirty="0" smtClean="0"/>
            </a:p>
            <a:p>
              <a:r>
                <a:rPr lang="en-US" sz="1600" dirty="0" smtClean="0"/>
                <a:t>Essentially equivalent to the penetrance of the phenotype.</a:t>
              </a:r>
              <a:r>
                <a:rPr lang="en-US" sz="1600" u="sng" dirty="0" smtClean="0"/>
                <a:t/>
              </a:r>
              <a:br>
                <a:rPr lang="en-US" sz="1600" u="sng" dirty="0" smtClean="0"/>
              </a:br>
              <a:r>
                <a:rPr lang="en-US" sz="1600" u="sng" dirty="0" smtClean="0"/>
                <a:t>&gt;</a:t>
              </a:r>
              <a:r>
                <a:rPr lang="en-US" sz="1600" dirty="0" smtClean="0"/>
                <a:t>50% (3), 5-49% (2), 1-4% (1), &lt;1% (0).</a:t>
              </a:r>
              <a:endParaRPr lang="en-US" sz="16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371600" y="23006042"/>
              <a:ext cx="5685064" cy="107721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83740" y="24217017"/>
            <a:ext cx="1783260" cy="609600"/>
            <a:chOff x="2573477" y="22701242"/>
            <a:chExt cx="1707241" cy="609600"/>
          </a:xfrm>
        </p:grpSpPr>
        <p:sp>
          <p:nvSpPr>
            <p:cNvPr id="73" name="Rounded Rectangle 72"/>
            <p:cNvSpPr/>
            <p:nvPr/>
          </p:nvSpPr>
          <p:spPr>
            <a:xfrm>
              <a:off x="2573477" y="22701242"/>
              <a:ext cx="169817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598875" y="22726005"/>
              <a:ext cx="1681843" cy="523220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700" dirty="0" smtClean="0">
                  <a:solidFill>
                    <a:schemeClr val="bg1"/>
                  </a:solidFill>
                </a:rPr>
                <a:t>Likelihood</a:t>
              </a:r>
              <a:endParaRPr lang="en-US" sz="27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19684</TotalTime>
  <Words>1035</Words>
  <Application>Microsoft Office PowerPoint</Application>
  <PresentationFormat>Custom</PresentationFormat>
  <Paragraphs>55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Californian FB</vt:lpstr>
      <vt:lpstr>Palatino Linotype</vt:lpstr>
      <vt:lpstr>Times New Roman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Kate Foreman</dc:creator>
  <cp:lastModifiedBy>Kate Foreman</cp:lastModifiedBy>
  <cp:revision>229</cp:revision>
  <cp:lastPrinted>2014-10-10T18:20:43Z</cp:lastPrinted>
  <dcterms:created xsi:type="dcterms:W3CDTF">2010-12-10T19:08:17Z</dcterms:created>
  <dcterms:modified xsi:type="dcterms:W3CDTF">2014-10-13T00:03:02Z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