
<file path=[Content_Types].xml><?xml version="1.0" encoding="utf-8"?>
<Types xmlns="http://schemas.openxmlformats.org/package/2006/content-types">
  <Default Extension="xml" ContentType="application/xml"/>
  <Default Extension="jpg" ContentType="image/png"/>
  <Default Extension="jpe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0233600" cy="40233600"/>
  <p:notesSz cx="9144000" cy="6858000"/>
  <p:defaultTextStyle>
    <a:defPPr>
      <a:defRPr lang="en-US"/>
    </a:defPPr>
    <a:lvl1pPr marL="0" algn="l" defTabSz="4598060" rtl="0" eaLnBrk="1" latinLnBrk="0" hangingPunct="1">
      <a:defRPr sz="9100" kern="1200">
        <a:solidFill>
          <a:schemeClr val="tx1"/>
        </a:solidFill>
        <a:latin typeface="+mn-lt"/>
        <a:ea typeface="+mn-ea"/>
        <a:cs typeface="+mn-cs"/>
      </a:defRPr>
    </a:lvl1pPr>
    <a:lvl2pPr marL="2299030" algn="l" defTabSz="4598060" rtl="0" eaLnBrk="1" latinLnBrk="0" hangingPunct="1">
      <a:defRPr sz="9100" kern="1200">
        <a:solidFill>
          <a:schemeClr val="tx1"/>
        </a:solidFill>
        <a:latin typeface="+mn-lt"/>
        <a:ea typeface="+mn-ea"/>
        <a:cs typeface="+mn-cs"/>
      </a:defRPr>
    </a:lvl2pPr>
    <a:lvl3pPr marL="4598060" algn="l" defTabSz="4598060" rtl="0" eaLnBrk="1" latinLnBrk="0" hangingPunct="1">
      <a:defRPr sz="9100" kern="1200">
        <a:solidFill>
          <a:schemeClr val="tx1"/>
        </a:solidFill>
        <a:latin typeface="+mn-lt"/>
        <a:ea typeface="+mn-ea"/>
        <a:cs typeface="+mn-cs"/>
      </a:defRPr>
    </a:lvl3pPr>
    <a:lvl4pPr marL="6897091" algn="l" defTabSz="4598060" rtl="0" eaLnBrk="1" latinLnBrk="0" hangingPunct="1">
      <a:defRPr sz="9100" kern="1200">
        <a:solidFill>
          <a:schemeClr val="tx1"/>
        </a:solidFill>
        <a:latin typeface="+mn-lt"/>
        <a:ea typeface="+mn-ea"/>
        <a:cs typeface="+mn-cs"/>
      </a:defRPr>
    </a:lvl4pPr>
    <a:lvl5pPr marL="9196121" algn="l" defTabSz="4598060" rtl="0" eaLnBrk="1" latinLnBrk="0" hangingPunct="1">
      <a:defRPr sz="9100" kern="1200">
        <a:solidFill>
          <a:schemeClr val="tx1"/>
        </a:solidFill>
        <a:latin typeface="+mn-lt"/>
        <a:ea typeface="+mn-ea"/>
        <a:cs typeface="+mn-cs"/>
      </a:defRPr>
    </a:lvl5pPr>
    <a:lvl6pPr marL="11495151" algn="l" defTabSz="4598060" rtl="0" eaLnBrk="1" latinLnBrk="0" hangingPunct="1">
      <a:defRPr sz="9100" kern="1200">
        <a:solidFill>
          <a:schemeClr val="tx1"/>
        </a:solidFill>
        <a:latin typeface="+mn-lt"/>
        <a:ea typeface="+mn-ea"/>
        <a:cs typeface="+mn-cs"/>
      </a:defRPr>
    </a:lvl6pPr>
    <a:lvl7pPr marL="13794181" algn="l" defTabSz="4598060" rtl="0" eaLnBrk="1" latinLnBrk="0" hangingPunct="1">
      <a:defRPr sz="9100" kern="1200">
        <a:solidFill>
          <a:schemeClr val="tx1"/>
        </a:solidFill>
        <a:latin typeface="+mn-lt"/>
        <a:ea typeface="+mn-ea"/>
        <a:cs typeface="+mn-cs"/>
      </a:defRPr>
    </a:lvl7pPr>
    <a:lvl8pPr marL="16093211" algn="l" defTabSz="4598060" rtl="0" eaLnBrk="1" latinLnBrk="0" hangingPunct="1">
      <a:defRPr sz="9100" kern="1200">
        <a:solidFill>
          <a:schemeClr val="tx1"/>
        </a:solidFill>
        <a:latin typeface="+mn-lt"/>
        <a:ea typeface="+mn-ea"/>
        <a:cs typeface="+mn-cs"/>
      </a:defRPr>
    </a:lvl8pPr>
    <a:lvl9pPr marL="18392242" algn="l" defTabSz="4598060" rtl="0" eaLnBrk="1" latinLnBrk="0" hangingPunct="1">
      <a:defRPr sz="9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3965" autoAdjust="0"/>
    <p:restoredTop sz="93669" autoAdjust="0"/>
  </p:normalViewPr>
  <p:slideViewPr>
    <p:cSldViewPr>
      <p:cViewPr varScale="1">
        <p:scale>
          <a:sx n="16" d="100"/>
          <a:sy n="16" d="100"/>
        </p:scale>
        <p:origin x="-2400" y="-120"/>
      </p:cViewPr>
      <p:guideLst>
        <p:guide orient="horz" pos="12672"/>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D0DFA-554A-6940-ACE1-E38977470E29}"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E16CD399-5364-9F42-A6DE-D17C692AE897}">
      <dgm:prSet phldrT="[Text]"/>
      <dgm:spPr>
        <a:solidFill>
          <a:schemeClr val="tx2">
            <a:lumMod val="75000"/>
          </a:schemeClr>
        </a:solidFill>
        <a:ln>
          <a:solidFill>
            <a:schemeClr val="tx2">
              <a:lumMod val="75000"/>
            </a:schemeClr>
          </a:solidFill>
        </a:ln>
      </dgm:spPr>
      <dgm:t>
        <a:bodyPr/>
        <a:lstStyle/>
        <a:p>
          <a:r>
            <a:rPr lang="en-US" dirty="0" smtClean="0"/>
            <a:t>Intersection of Genes Harboring Rare Variants with RDx List Genes</a:t>
          </a:r>
          <a:endParaRPr lang="en-US" dirty="0"/>
        </a:p>
      </dgm:t>
    </dgm:pt>
    <dgm:pt modelId="{14A67BB2-D58B-2A4E-AE98-9257EC68F61C}" type="parTrans" cxnId="{B0485CD9-E7B4-E248-94A7-E1FD367EF7BD}">
      <dgm:prSet/>
      <dgm:spPr/>
      <dgm:t>
        <a:bodyPr/>
        <a:lstStyle/>
        <a:p>
          <a:endParaRPr lang="en-US"/>
        </a:p>
      </dgm:t>
    </dgm:pt>
    <dgm:pt modelId="{95BA93A2-28B2-1E43-BB59-002B564ED991}" type="sibTrans" cxnId="{B0485CD9-E7B4-E248-94A7-E1FD367EF7BD}">
      <dgm:prSet/>
      <dgm:spPr/>
      <dgm:t>
        <a:bodyPr/>
        <a:lstStyle/>
        <a:p>
          <a:endParaRPr lang="en-US"/>
        </a:p>
      </dgm:t>
    </dgm:pt>
    <dgm:pt modelId="{71C63675-8EE0-EB44-A495-7E6A54361042}">
      <dgm:prSet phldrT="[Text]"/>
      <dgm:spPr>
        <a:solidFill>
          <a:schemeClr val="accent3"/>
        </a:solidFill>
        <a:ln>
          <a:solidFill>
            <a:schemeClr val="accent3">
              <a:lumMod val="75000"/>
            </a:schemeClr>
          </a:solidFill>
        </a:ln>
      </dgm:spPr>
      <dgm:t>
        <a:bodyPr/>
        <a:lstStyle/>
        <a:p>
          <a:r>
            <a:rPr lang="en-US" dirty="0" smtClean="0"/>
            <a:t>Genes within MMVP Loci in OMIM (802)</a:t>
          </a:r>
          <a:endParaRPr lang="en-US" dirty="0"/>
        </a:p>
      </dgm:t>
    </dgm:pt>
    <dgm:pt modelId="{54252A15-4125-6049-AB81-B4EC593FA0B7}" type="parTrans" cxnId="{31B02E4F-039B-A34D-881F-C2A04141F322}">
      <dgm:prSet/>
      <dgm:spPr/>
      <dgm:t>
        <a:bodyPr/>
        <a:lstStyle/>
        <a:p>
          <a:endParaRPr lang="en-US"/>
        </a:p>
      </dgm:t>
    </dgm:pt>
    <dgm:pt modelId="{7F44ADFE-1A67-184E-99C7-5E31B3FC4604}" type="sibTrans" cxnId="{31B02E4F-039B-A34D-881F-C2A04141F322}">
      <dgm:prSet/>
      <dgm:spPr/>
      <dgm:t>
        <a:bodyPr/>
        <a:lstStyle/>
        <a:p>
          <a:endParaRPr lang="en-US"/>
        </a:p>
      </dgm:t>
    </dgm:pt>
    <dgm:pt modelId="{9DECFC20-0383-B048-AE7E-65DFE54FEA83}">
      <dgm:prSet phldrT="[Text]"/>
      <dgm:spPr>
        <a:solidFill>
          <a:schemeClr val="accent4">
            <a:lumMod val="75000"/>
          </a:schemeClr>
        </a:solidFill>
        <a:ln>
          <a:solidFill>
            <a:schemeClr val="accent4">
              <a:lumMod val="75000"/>
            </a:schemeClr>
          </a:solidFill>
        </a:ln>
      </dgm:spPr>
      <dgm:t>
        <a:bodyPr/>
        <a:lstStyle/>
        <a:p>
          <a:r>
            <a:rPr lang="en-US" dirty="0" smtClean="0"/>
            <a:t>Extracellular Matrix Genes from AmiGO (171)</a:t>
          </a:r>
          <a:endParaRPr lang="en-US" dirty="0"/>
        </a:p>
      </dgm:t>
    </dgm:pt>
    <dgm:pt modelId="{B8F9F0EE-9944-4E49-9176-AEF3A81F777E}" type="parTrans" cxnId="{B093DFDE-0F0F-3648-A9C8-84D39C0FFFA8}">
      <dgm:prSet/>
      <dgm:spPr/>
      <dgm:t>
        <a:bodyPr/>
        <a:lstStyle/>
        <a:p>
          <a:endParaRPr lang="en-US"/>
        </a:p>
      </dgm:t>
    </dgm:pt>
    <dgm:pt modelId="{60DE7369-0C35-654E-B1BA-FF9BF453E44A}" type="sibTrans" cxnId="{B093DFDE-0F0F-3648-A9C8-84D39C0FFFA8}">
      <dgm:prSet/>
      <dgm:spPr/>
      <dgm:t>
        <a:bodyPr/>
        <a:lstStyle/>
        <a:p>
          <a:endParaRPr lang="en-US"/>
        </a:p>
      </dgm:t>
    </dgm:pt>
    <dgm:pt modelId="{AF2EDCC9-A988-8F47-8417-EEF7880F2048}">
      <dgm:prSet phldrT="[Text]"/>
      <dgm:spPr>
        <a:solidFill>
          <a:schemeClr val="accent5">
            <a:lumMod val="75000"/>
          </a:schemeClr>
        </a:solidFill>
        <a:ln>
          <a:solidFill>
            <a:schemeClr val="accent5">
              <a:lumMod val="75000"/>
            </a:schemeClr>
          </a:solidFill>
        </a:ln>
      </dgm:spPr>
      <dgm:t>
        <a:bodyPr/>
        <a:lstStyle/>
        <a:p>
          <a:r>
            <a:rPr lang="en-US" dirty="0" smtClean="0"/>
            <a:t>Genes in TGFβ Signaling Pathway</a:t>
          </a:r>
        </a:p>
        <a:p>
          <a:r>
            <a:rPr lang="en-US" dirty="0" smtClean="0"/>
            <a:t>(KEGG, 130 genes)</a:t>
          </a:r>
          <a:endParaRPr lang="en-US" dirty="0"/>
        </a:p>
      </dgm:t>
    </dgm:pt>
    <dgm:pt modelId="{4128DFC8-449F-5847-8742-949DDE216E43}" type="parTrans" cxnId="{51C2AB01-7CBD-7747-8E3A-0985131FD98B}">
      <dgm:prSet/>
      <dgm:spPr/>
      <dgm:t>
        <a:bodyPr/>
        <a:lstStyle/>
        <a:p>
          <a:endParaRPr lang="en-US"/>
        </a:p>
      </dgm:t>
    </dgm:pt>
    <dgm:pt modelId="{FE627CF5-A00B-F44F-8DE8-18D8D5C9D956}" type="sibTrans" cxnId="{51C2AB01-7CBD-7747-8E3A-0985131FD98B}">
      <dgm:prSet/>
      <dgm:spPr/>
      <dgm:t>
        <a:bodyPr/>
        <a:lstStyle/>
        <a:p>
          <a:endParaRPr lang="en-US"/>
        </a:p>
      </dgm:t>
    </dgm:pt>
    <dgm:pt modelId="{7241449D-CC9F-3746-B8B0-A113BEF5A89C}">
      <dgm:prSet phldrT="[Text]"/>
      <dgm:spPr>
        <a:solidFill>
          <a:schemeClr val="accent6">
            <a:lumMod val="75000"/>
          </a:schemeClr>
        </a:solidFill>
        <a:ln>
          <a:solidFill>
            <a:schemeClr val="accent6">
              <a:lumMod val="75000"/>
            </a:schemeClr>
          </a:solidFill>
        </a:ln>
      </dgm:spPr>
      <dgm:t>
        <a:bodyPr/>
        <a:lstStyle/>
        <a:p>
          <a:r>
            <a:rPr lang="en-US" dirty="0" smtClean="0"/>
            <a:t>Proteins predicted to Interact with FBN1 in STRING (21)</a:t>
          </a:r>
          <a:endParaRPr lang="en-US" dirty="0"/>
        </a:p>
      </dgm:t>
    </dgm:pt>
    <dgm:pt modelId="{EAEA5941-A441-5244-BBB8-872F37BADB74}" type="parTrans" cxnId="{5C14C746-7EE4-D247-8329-CA17AB1AAEBA}">
      <dgm:prSet/>
      <dgm:spPr/>
      <dgm:t>
        <a:bodyPr/>
        <a:lstStyle/>
        <a:p>
          <a:endParaRPr lang="en-US"/>
        </a:p>
      </dgm:t>
    </dgm:pt>
    <dgm:pt modelId="{51C708CC-59FB-444A-9B17-81171B96833B}" type="sibTrans" cxnId="{5C14C746-7EE4-D247-8329-CA17AB1AAEBA}">
      <dgm:prSet/>
      <dgm:spPr/>
      <dgm:t>
        <a:bodyPr/>
        <a:lstStyle/>
        <a:p>
          <a:endParaRPr lang="en-US"/>
        </a:p>
      </dgm:t>
    </dgm:pt>
    <dgm:pt modelId="{147A3FBC-FF76-824E-93FF-D8D312507C4A}">
      <dgm:prSet phldrT="[Text]"/>
      <dgm:spPr>
        <a:solidFill>
          <a:schemeClr val="bg2">
            <a:lumMod val="50000"/>
          </a:schemeClr>
        </a:solidFill>
        <a:ln>
          <a:solidFill>
            <a:schemeClr val="bg2">
              <a:lumMod val="50000"/>
            </a:schemeClr>
          </a:solidFill>
        </a:ln>
      </dgm:spPr>
      <dgm:t>
        <a:bodyPr/>
        <a:lstStyle/>
        <a:p>
          <a:r>
            <a:rPr lang="en-US" dirty="0" smtClean="0"/>
            <a:t>Proteins predicted to Interact with Filamin-A in STRING (21)</a:t>
          </a:r>
          <a:endParaRPr lang="en-US" dirty="0"/>
        </a:p>
      </dgm:t>
    </dgm:pt>
    <dgm:pt modelId="{BA3785C9-FBA3-6149-AC34-192521AE224D}" type="parTrans" cxnId="{A2B25CA9-1898-2042-9998-73590D3E5364}">
      <dgm:prSet/>
      <dgm:spPr/>
      <dgm:t>
        <a:bodyPr/>
        <a:lstStyle/>
        <a:p>
          <a:endParaRPr lang="en-US"/>
        </a:p>
      </dgm:t>
    </dgm:pt>
    <dgm:pt modelId="{95C7DE5B-D34B-E04D-A39B-D681BC479F16}" type="sibTrans" cxnId="{A2B25CA9-1898-2042-9998-73590D3E5364}">
      <dgm:prSet/>
      <dgm:spPr/>
      <dgm:t>
        <a:bodyPr/>
        <a:lstStyle/>
        <a:p>
          <a:endParaRPr lang="en-US"/>
        </a:p>
      </dgm:t>
    </dgm:pt>
    <dgm:pt modelId="{B75FE002-5C01-BA41-BBD9-9B23A7CB67EE}">
      <dgm:prSet phldrT="[Text]"/>
      <dgm:spPr>
        <a:solidFill>
          <a:schemeClr val="accent6">
            <a:lumMod val="75000"/>
          </a:schemeClr>
        </a:solidFill>
        <a:ln>
          <a:solidFill>
            <a:schemeClr val="accent6">
              <a:lumMod val="75000"/>
            </a:schemeClr>
          </a:solidFill>
        </a:ln>
      </dgm:spPr>
      <dgm:t>
        <a:bodyPr/>
        <a:lstStyle/>
        <a:p>
          <a:endParaRPr lang="en-US" dirty="0"/>
        </a:p>
      </dgm:t>
    </dgm:pt>
    <dgm:pt modelId="{95D4E40B-2F9B-BC40-80E0-5C27515F2DFD}" type="parTrans" cxnId="{D0BEE583-557F-AD41-8D73-3380560A2CCC}">
      <dgm:prSet/>
      <dgm:spPr/>
      <dgm:t>
        <a:bodyPr/>
        <a:lstStyle/>
        <a:p>
          <a:endParaRPr lang="en-US"/>
        </a:p>
      </dgm:t>
    </dgm:pt>
    <dgm:pt modelId="{A6EDD0CE-94C1-0A4F-813D-FB054BF744B7}" type="sibTrans" cxnId="{D0BEE583-557F-AD41-8D73-3380560A2CCC}">
      <dgm:prSet/>
      <dgm:spPr/>
      <dgm:t>
        <a:bodyPr/>
        <a:lstStyle/>
        <a:p>
          <a:endParaRPr lang="en-US"/>
        </a:p>
      </dgm:t>
    </dgm:pt>
    <dgm:pt modelId="{A44AEE24-F02E-8C49-8104-694F57BE9B6D}" type="pres">
      <dgm:prSet presAssocID="{8E9D0DFA-554A-6940-ACE1-E38977470E29}" presName="cycle" presStyleCnt="0">
        <dgm:presLayoutVars>
          <dgm:chMax val="1"/>
          <dgm:dir/>
          <dgm:animLvl val="ctr"/>
          <dgm:resizeHandles val="exact"/>
        </dgm:presLayoutVars>
      </dgm:prSet>
      <dgm:spPr/>
      <dgm:t>
        <a:bodyPr/>
        <a:lstStyle/>
        <a:p>
          <a:endParaRPr lang="en-US"/>
        </a:p>
      </dgm:t>
    </dgm:pt>
    <dgm:pt modelId="{0A9E8BDC-D38C-364C-A3B6-AE04E8DC40D0}" type="pres">
      <dgm:prSet presAssocID="{E16CD399-5364-9F42-A6DE-D17C692AE897}" presName="centerShape" presStyleLbl="node0" presStyleIdx="0" presStyleCnt="1"/>
      <dgm:spPr/>
      <dgm:t>
        <a:bodyPr/>
        <a:lstStyle/>
        <a:p>
          <a:endParaRPr lang="en-US"/>
        </a:p>
      </dgm:t>
    </dgm:pt>
    <dgm:pt modelId="{92041B6F-5CF2-DC48-846B-209335104876}" type="pres">
      <dgm:prSet presAssocID="{54252A15-4125-6049-AB81-B4EC593FA0B7}" presName="parTrans" presStyleLbl="bgSibTrans2D1" presStyleIdx="0" presStyleCnt="5"/>
      <dgm:spPr/>
      <dgm:t>
        <a:bodyPr/>
        <a:lstStyle/>
        <a:p>
          <a:endParaRPr lang="en-US"/>
        </a:p>
      </dgm:t>
    </dgm:pt>
    <dgm:pt modelId="{3E73B38E-CCF4-FD48-928B-5B17E0738AEA}" type="pres">
      <dgm:prSet presAssocID="{71C63675-8EE0-EB44-A495-7E6A54361042}" presName="node" presStyleLbl="node1" presStyleIdx="0" presStyleCnt="5">
        <dgm:presLayoutVars>
          <dgm:bulletEnabled val="1"/>
        </dgm:presLayoutVars>
      </dgm:prSet>
      <dgm:spPr/>
      <dgm:t>
        <a:bodyPr/>
        <a:lstStyle/>
        <a:p>
          <a:endParaRPr lang="en-US"/>
        </a:p>
      </dgm:t>
    </dgm:pt>
    <dgm:pt modelId="{DE7668F7-18A8-4A41-81CF-2458D24847CE}" type="pres">
      <dgm:prSet presAssocID="{B8F9F0EE-9944-4E49-9176-AEF3A81F777E}" presName="parTrans" presStyleLbl="bgSibTrans2D1" presStyleIdx="1" presStyleCnt="5"/>
      <dgm:spPr/>
      <dgm:t>
        <a:bodyPr/>
        <a:lstStyle/>
        <a:p>
          <a:endParaRPr lang="en-US"/>
        </a:p>
      </dgm:t>
    </dgm:pt>
    <dgm:pt modelId="{6D25375C-3C44-8141-A42A-2E548195D9AF}" type="pres">
      <dgm:prSet presAssocID="{9DECFC20-0383-B048-AE7E-65DFE54FEA83}" presName="node" presStyleLbl="node1" presStyleIdx="1" presStyleCnt="5">
        <dgm:presLayoutVars>
          <dgm:bulletEnabled val="1"/>
        </dgm:presLayoutVars>
      </dgm:prSet>
      <dgm:spPr/>
      <dgm:t>
        <a:bodyPr/>
        <a:lstStyle/>
        <a:p>
          <a:endParaRPr lang="en-US"/>
        </a:p>
      </dgm:t>
    </dgm:pt>
    <dgm:pt modelId="{3EB73265-1039-DB4E-BA30-28FD86A2167E}" type="pres">
      <dgm:prSet presAssocID="{4128DFC8-449F-5847-8742-949DDE216E43}" presName="parTrans" presStyleLbl="bgSibTrans2D1" presStyleIdx="2" presStyleCnt="5"/>
      <dgm:spPr/>
      <dgm:t>
        <a:bodyPr/>
        <a:lstStyle/>
        <a:p>
          <a:endParaRPr lang="en-US"/>
        </a:p>
      </dgm:t>
    </dgm:pt>
    <dgm:pt modelId="{AE59C8B3-ABDB-224A-8977-A19EF52BE69A}" type="pres">
      <dgm:prSet presAssocID="{AF2EDCC9-A988-8F47-8417-EEF7880F2048}" presName="node" presStyleLbl="node1" presStyleIdx="2" presStyleCnt="5">
        <dgm:presLayoutVars>
          <dgm:bulletEnabled val="1"/>
        </dgm:presLayoutVars>
      </dgm:prSet>
      <dgm:spPr/>
      <dgm:t>
        <a:bodyPr/>
        <a:lstStyle/>
        <a:p>
          <a:endParaRPr lang="en-US"/>
        </a:p>
      </dgm:t>
    </dgm:pt>
    <dgm:pt modelId="{22F88CC7-DABC-E54F-B60A-7611FBA3ABAE}" type="pres">
      <dgm:prSet presAssocID="{EAEA5941-A441-5244-BBB8-872F37BADB74}" presName="parTrans" presStyleLbl="bgSibTrans2D1" presStyleIdx="3" presStyleCnt="5"/>
      <dgm:spPr/>
      <dgm:t>
        <a:bodyPr/>
        <a:lstStyle/>
        <a:p>
          <a:endParaRPr lang="en-US"/>
        </a:p>
      </dgm:t>
    </dgm:pt>
    <dgm:pt modelId="{1D06D79E-58B3-5647-81DE-7F5425FB61F5}" type="pres">
      <dgm:prSet presAssocID="{7241449D-CC9F-3746-B8B0-A113BEF5A89C}" presName="node" presStyleLbl="node1" presStyleIdx="3" presStyleCnt="5">
        <dgm:presLayoutVars>
          <dgm:bulletEnabled val="1"/>
        </dgm:presLayoutVars>
      </dgm:prSet>
      <dgm:spPr/>
      <dgm:t>
        <a:bodyPr/>
        <a:lstStyle/>
        <a:p>
          <a:endParaRPr lang="en-US"/>
        </a:p>
      </dgm:t>
    </dgm:pt>
    <dgm:pt modelId="{70E45C66-A66E-9C4F-8795-4CA9EEFF7E25}" type="pres">
      <dgm:prSet presAssocID="{BA3785C9-FBA3-6149-AC34-192521AE224D}" presName="parTrans" presStyleLbl="bgSibTrans2D1" presStyleIdx="4" presStyleCnt="5"/>
      <dgm:spPr/>
      <dgm:t>
        <a:bodyPr/>
        <a:lstStyle/>
        <a:p>
          <a:endParaRPr lang="en-US"/>
        </a:p>
      </dgm:t>
    </dgm:pt>
    <dgm:pt modelId="{C611B07F-169D-8E44-9A6A-41CC4D011CC8}" type="pres">
      <dgm:prSet presAssocID="{147A3FBC-FF76-824E-93FF-D8D312507C4A}" presName="node" presStyleLbl="node1" presStyleIdx="4" presStyleCnt="5">
        <dgm:presLayoutVars>
          <dgm:bulletEnabled val="1"/>
        </dgm:presLayoutVars>
      </dgm:prSet>
      <dgm:spPr/>
      <dgm:t>
        <a:bodyPr/>
        <a:lstStyle/>
        <a:p>
          <a:endParaRPr lang="en-US"/>
        </a:p>
      </dgm:t>
    </dgm:pt>
  </dgm:ptLst>
  <dgm:cxnLst>
    <dgm:cxn modelId="{409583DE-DAA0-0C4E-88F2-A5934A72C0D1}" type="presOf" srcId="{AF2EDCC9-A988-8F47-8417-EEF7880F2048}" destId="{AE59C8B3-ABDB-224A-8977-A19EF52BE69A}" srcOrd="0" destOrd="0" presId="urn:microsoft.com/office/officeart/2005/8/layout/radial4"/>
    <dgm:cxn modelId="{51C2AB01-7CBD-7747-8E3A-0985131FD98B}" srcId="{E16CD399-5364-9F42-A6DE-D17C692AE897}" destId="{AF2EDCC9-A988-8F47-8417-EEF7880F2048}" srcOrd="2" destOrd="0" parTransId="{4128DFC8-449F-5847-8742-949DDE216E43}" sibTransId="{FE627CF5-A00B-F44F-8DE8-18D8D5C9D956}"/>
    <dgm:cxn modelId="{A2B25CA9-1898-2042-9998-73590D3E5364}" srcId="{E16CD399-5364-9F42-A6DE-D17C692AE897}" destId="{147A3FBC-FF76-824E-93FF-D8D312507C4A}" srcOrd="4" destOrd="0" parTransId="{BA3785C9-FBA3-6149-AC34-192521AE224D}" sibTransId="{95C7DE5B-D34B-E04D-A39B-D681BC479F16}"/>
    <dgm:cxn modelId="{5C14C746-7EE4-D247-8329-CA17AB1AAEBA}" srcId="{E16CD399-5364-9F42-A6DE-D17C692AE897}" destId="{7241449D-CC9F-3746-B8B0-A113BEF5A89C}" srcOrd="3" destOrd="0" parTransId="{EAEA5941-A441-5244-BBB8-872F37BADB74}" sibTransId="{51C708CC-59FB-444A-9B17-81171B96833B}"/>
    <dgm:cxn modelId="{FA50D32F-4658-2E4D-ADEE-DB53447A9B77}" type="presOf" srcId="{71C63675-8EE0-EB44-A495-7E6A54361042}" destId="{3E73B38E-CCF4-FD48-928B-5B17E0738AEA}" srcOrd="0" destOrd="0" presId="urn:microsoft.com/office/officeart/2005/8/layout/radial4"/>
    <dgm:cxn modelId="{8A1C6C0E-5315-494D-86CD-112FBD619552}" type="presOf" srcId="{8E9D0DFA-554A-6940-ACE1-E38977470E29}" destId="{A44AEE24-F02E-8C49-8104-694F57BE9B6D}" srcOrd="0" destOrd="0" presId="urn:microsoft.com/office/officeart/2005/8/layout/radial4"/>
    <dgm:cxn modelId="{9B71F2D0-E388-A249-BEAD-5AEF71030ED9}" type="presOf" srcId="{54252A15-4125-6049-AB81-B4EC593FA0B7}" destId="{92041B6F-5CF2-DC48-846B-209335104876}" srcOrd="0" destOrd="0" presId="urn:microsoft.com/office/officeart/2005/8/layout/radial4"/>
    <dgm:cxn modelId="{1E96407F-25AC-E44B-81CC-840F6BFBB5F8}" type="presOf" srcId="{7241449D-CC9F-3746-B8B0-A113BEF5A89C}" destId="{1D06D79E-58B3-5647-81DE-7F5425FB61F5}" srcOrd="0" destOrd="0" presId="urn:microsoft.com/office/officeart/2005/8/layout/radial4"/>
    <dgm:cxn modelId="{D0BEE583-557F-AD41-8D73-3380560A2CCC}" srcId="{8E9D0DFA-554A-6940-ACE1-E38977470E29}" destId="{B75FE002-5C01-BA41-BBD9-9B23A7CB67EE}" srcOrd="1" destOrd="0" parTransId="{95D4E40B-2F9B-BC40-80E0-5C27515F2DFD}" sibTransId="{A6EDD0CE-94C1-0A4F-813D-FB054BF744B7}"/>
    <dgm:cxn modelId="{094FBCEB-798A-EA41-9B71-AE39B96F7C2F}" type="presOf" srcId="{BA3785C9-FBA3-6149-AC34-192521AE224D}" destId="{70E45C66-A66E-9C4F-8795-4CA9EEFF7E25}" srcOrd="0" destOrd="0" presId="urn:microsoft.com/office/officeart/2005/8/layout/radial4"/>
    <dgm:cxn modelId="{900662B4-1747-014A-81C9-1A0DB2CF8F29}" type="presOf" srcId="{9DECFC20-0383-B048-AE7E-65DFE54FEA83}" destId="{6D25375C-3C44-8141-A42A-2E548195D9AF}" srcOrd="0" destOrd="0" presId="urn:microsoft.com/office/officeart/2005/8/layout/radial4"/>
    <dgm:cxn modelId="{20BBB9C6-E9E7-8B4F-9567-4CA568E367A9}" type="presOf" srcId="{147A3FBC-FF76-824E-93FF-D8D312507C4A}" destId="{C611B07F-169D-8E44-9A6A-41CC4D011CC8}" srcOrd="0" destOrd="0" presId="urn:microsoft.com/office/officeart/2005/8/layout/radial4"/>
    <dgm:cxn modelId="{E1911E8A-B13F-8646-A071-A32E396BB1AE}" type="presOf" srcId="{4128DFC8-449F-5847-8742-949DDE216E43}" destId="{3EB73265-1039-DB4E-BA30-28FD86A2167E}" srcOrd="0" destOrd="0" presId="urn:microsoft.com/office/officeart/2005/8/layout/radial4"/>
    <dgm:cxn modelId="{F6369F25-5CDC-FB44-BFA3-B0E857CD9BAF}" type="presOf" srcId="{EAEA5941-A441-5244-BBB8-872F37BADB74}" destId="{22F88CC7-DABC-E54F-B60A-7611FBA3ABAE}" srcOrd="0" destOrd="0" presId="urn:microsoft.com/office/officeart/2005/8/layout/radial4"/>
    <dgm:cxn modelId="{B0485CD9-E7B4-E248-94A7-E1FD367EF7BD}" srcId="{8E9D0DFA-554A-6940-ACE1-E38977470E29}" destId="{E16CD399-5364-9F42-A6DE-D17C692AE897}" srcOrd="0" destOrd="0" parTransId="{14A67BB2-D58B-2A4E-AE98-9257EC68F61C}" sibTransId="{95BA93A2-28B2-1E43-BB59-002B564ED991}"/>
    <dgm:cxn modelId="{B093DFDE-0F0F-3648-A9C8-84D39C0FFFA8}" srcId="{E16CD399-5364-9F42-A6DE-D17C692AE897}" destId="{9DECFC20-0383-B048-AE7E-65DFE54FEA83}" srcOrd="1" destOrd="0" parTransId="{B8F9F0EE-9944-4E49-9176-AEF3A81F777E}" sibTransId="{60DE7369-0C35-654E-B1BA-FF9BF453E44A}"/>
    <dgm:cxn modelId="{C7BDBCD4-0A87-AD4D-AAC5-10E46B6B2534}" type="presOf" srcId="{B8F9F0EE-9944-4E49-9176-AEF3A81F777E}" destId="{DE7668F7-18A8-4A41-81CF-2458D24847CE}" srcOrd="0" destOrd="0" presId="urn:microsoft.com/office/officeart/2005/8/layout/radial4"/>
    <dgm:cxn modelId="{D85CC141-C589-E344-8699-19AAB6805D32}" type="presOf" srcId="{E16CD399-5364-9F42-A6DE-D17C692AE897}" destId="{0A9E8BDC-D38C-364C-A3B6-AE04E8DC40D0}" srcOrd="0" destOrd="0" presId="urn:microsoft.com/office/officeart/2005/8/layout/radial4"/>
    <dgm:cxn modelId="{31B02E4F-039B-A34D-881F-C2A04141F322}" srcId="{E16CD399-5364-9F42-A6DE-D17C692AE897}" destId="{71C63675-8EE0-EB44-A495-7E6A54361042}" srcOrd="0" destOrd="0" parTransId="{54252A15-4125-6049-AB81-B4EC593FA0B7}" sibTransId="{7F44ADFE-1A67-184E-99C7-5E31B3FC4604}"/>
    <dgm:cxn modelId="{44D019ED-00B2-064B-8311-0ED4CE2346CE}" type="presParOf" srcId="{A44AEE24-F02E-8C49-8104-694F57BE9B6D}" destId="{0A9E8BDC-D38C-364C-A3B6-AE04E8DC40D0}" srcOrd="0" destOrd="0" presId="urn:microsoft.com/office/officeart/2005/8/layout/radial4"/>
    <dgm:cxn modelId="{1D9DB2BD-C93C-864C-B321-34B0154524AF}" type="presParOf" srcId="{A44AEE24-F02E-8C49-8104-694F57BE9B6D}" destId="{92041B6F-5CF2-DC48-846B-209335104876}" srcOrd="1" destOrd="0" presId="urn:microsoft.com/office/officeart/2005/8/layout/radial4"/>
    <dgm:cxn modelId="{591D2F56-4402-AD42-B11B-9946FEBC3336}" type="presParOf" srcId="{A44AEE24-F02E-8C49-8104-694F57BE9B6D}" destId="{3E73B38E-CCF4-FD48-928B-5B17E0738AEA}" srcOrd="2" destOrd="0" presId="urn:microsoft.com/office/officeart/2005/8/layout/radial4"/>
    <dgm:cxn modelId="{A3F4E8B9-9206-C84E-8331-57EF1F624062}" type="presParOf" srcId="{A44AEE24-F02E-8C49-8104-694F57BE9B6D}" destId="{DE7668F7-18A8-4A41-81CF-2458D24847CE}" srcOrd="3" destOrd="0" presId="urn:microsoft.com/office/officeart/2005/8/layout/radial4"/>
    <dgm:cxn modelId="{58FA41F0-2487-6845-A287-C19C87931F09}" type="presParOf" srcId="{A44AEE24-F02E-8C49-8104-694F57BE9B6D}" destId="{6D25375C-3C44-8141-A42A-2E548195D9AF}" srcOrd="4" destOrd="0" presId="urn:microsoft.com/office/officeart/2005/8/layout/radial4"/>
    <dgm:cxn modelId="{FAE0EBD2-CF24-914F-A429-8D9D92BCF116}" type="presParOf" srcId="{A44AEE24-F02E-8C49-8104-694F57BE9B6D}" destId="{3EB73265-1039-DB4E-BA30-28FD86A2167E}" srcOrd="5" destOrd="0" presId="urn:microsoft.com/office/officeart/2005/8/layout/radial4"/>
    <dgm:cxn modelId="{F14394E8-E743-6846-99EB-8448DA048499}" type="presParOf" srcId="{A44AEE24-F02E-8C49-8104-694F57BE9B6D}" destId="{AE59C8B3-ABDB-224A-8977-A19EF52BE69A}" srcOrd="6" destOrd="0" presId="urn:microsoft.com/office/officeart/2005/8/layout/radial4"/>
    <dgm:cxn modelId="{9B6FF07B-C4F5-174C-847F-086F489E5103}" type="presParOf" srcId="{A44AEE24-F02E-8C49-8104-694F57BE9B6D}" destId="{22F88CC7-DABC-E54F-B60A-7611FBA3ABAE}" srcOrd="7" destOrd="0" presId="urn:microsoft.com/office/officeart/2005/8/layout/radial4"/>
    <dgm:cxn modelId="{2D4E3194-F3B5-074D-9A58-4EF8CCB64B23}" type="presParOf" srcId="{A44AEE24-F02E-8C49-8104-694F57BE9B6D}" destId="{1D06D79E-58B3-5647-81DE-7F5425FB61F5}" srcOrd="8" destOrd="0" presId="urn:microsoft.com/office/officeart/2005/8/layout/radial4"/>
    <dgm:cxn modelId="{EB65924D-2182-5D4C-9400-E0F728DF6135}" type="presParOf" srcId="{A44AEE24-F02E-8C49-8104-694F57BE9B6D}" destId="{70E45C66-A66E-9C4F-8795-4CA9EEFF7E25}" srcOrd="9" destOrd="0" presId="urn:microsoft.com/office/officeart/2005/8/layout/radial4"/>
    <dgm:cxn modelId="{8CF2FF20-87C4-F044-B3E9-EEDEA9126870}" type="presParOf" srcId="{A44AEE24-F02E-8C49-8104-694F57BE9B6D}" destId="{C611B07F-169D-8E44-9A6A-41CC4D011CC8}" srcOrd="10" destOrd="0" presId="urn:microsoft.com/office/officeart/2005/8/layout/radial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E8BDC-D38C-364C-A3B6-AE04E8DC40D0}">
      <dsp:nvSpPr>
        <dsp:cNvPr id="0" name=""/>
        <dsp:cNvSpPr/>
      </dsp:nvSpPr>
      <dsp:spPr>
        <a:xfrm>
          <a:off x="3395424" y="3396655"/>
          <a:ext cx="2353151" cy="2353151"/>
        </a:xfrm>
        <a:prstGeom prst="ellipse">
          <a:avLst/>
        </a:prstGeom>
        <a:solidFill>
          <a:schemeClr val="tx2">
            <a:lumMod val="75000"/>
          </a:schemeClr>
        </a:solidFill>
        <a:ln>
          <a:solidFill>
            <a:schemeClr val="tx2">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Intersection of Genes Harboring Rare Variants with RDx List Genes</a:t>
          </a:r>
          <a:endParaRPr lang="en-US" sz="2000" kern="1200" dirty="0"/>
        </a:p>
      </dsp:txBody>
      <dsp:txXfrm>
        <a:off x="3740035" y="3741266"/>
        <a:ext cx="1663929" cy="1663929"/>
      </dsp:txXfrm>
    </dsp:sp>
    <dsp:sp modelId="{92041B6F-5CF2-DC48-846B-209335104876}">
      <dsp:nvSpPr>
        <dsp:cNvPr id="0" name=""/>
        <dsp:cNvSpPr/>
      </dsp:nvSpPr>
      <dsp:spPr>
        <a:xfrm rot="10800000">
          <a:off x="1118446" y="4237907"/>
          <a:ext cx="2151743" cy="670648"/>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E73B38E-CCF4-FD48-928B-5B17E0738AEA}">
      <dsp:nvSpPr>
        <dsp:cNvPr id="0" name=""/>
        <dsp:cNvSpPr/>
      </dsp:nvSpPr>
      <dsp:spPr>
        <a:xfrm>
          <a:off x="700" y="3679034"/>
          <a:ext cx="2235493" cy="1788394"/>
        </a:xfrm>
        <a:prstGeom prst="roundRect">
          <a:avLst>
            <a:gd name="adj" fmla="val 10000"/>
          </a:avLst>
        </a:prstGeom>
        <a:solidFill>
          <a:schemeClr val="accent3"/>
        </a:solidFill>
        <a:ln>
          <a:solidFill>
            <a:schemeClr val="accent3">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Genes within MMVP Loci in OMIM (802)</a:t>
          </a:r>
          <a:endParaRPr lang="en-US" sz="2200" kern="1200" dirty="0"/>
        </a:p>
      </dsp:txBody>
      <dsp:txXfrm>
        <a:off x="53080" y="3731414"/>
        <a:ext cx="2130733" cy="1683634"/>
      </dsp:txXfrm>
    </dsp:sp>
    <dsp:sp modelId="{DE7668F7-18A8-4A41-81CF-2458D24847CE}">
      <dsp:nvSpPr>
        <dsp:cNvPr id="0" name=""/>
        <dsp:cNvSpPr/>
      </dsp:nvSpPr>
      <dsp:spPr>
        <a:xfrm rot="13500000">
          <a:off x="1814853" y="2556632"/>
          <a:ext cx="2151743" cy="670648"/>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25375C-3C44-8141-A42A-2E548195D9AF}">
      <dsp:nvSpPr>
        <dsp:cNvPr id="0" name=""/>
        <dsp:cNvSpPr/>
      </dsp:nvSpPr>
      <dsp:spPr>
        <a:xfrm>
          <a:off x="1012222" y="1237003"/>
          <a:ext cx="2235493" cy="1788394"/>
        </a:xfrm>
        <a:prstGeom prst="roundRect">
          <a:avLst>
            <a:gd name="adj" fmla="val 10000"/>
          </a:avLst>
        </a:prstGeom>
        <a:solidFill>
          <a:schemeClr val="accent4">
            <a:lumMod val="75000"/>
          </a:schemeClr>
        </a:solidFill>
        <a:ln>
          <a:solidFill>
            <a:schemeClr val="accent4">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Extracellular Matrix Genes from AmiGO (171)</a:t>
          </a:r>
          <a:endParaRPr lang="en-US" sz="2200" kern="1200" dirty="0"/>
        </a:p>
      </dsp:txBody>
      <dsp:txXfrm>
        <a:off x="1064602" y="1289383"/>
        <a:ext cx="2130733" cy="1683634"/>
      </dsp:txXfrm>
    </dsp:sp>
    <dsp:sp modelId="{3EB73265-1039-DB4E-BA30-28FD86A2167E}">
      <dsp:nvSpPr>
        <dsp:cNvPr id="0" name=""/>
        <dsp:cNvSpPr/>
      </dsp:nvSpPr>
      <dsp:spPr>
        <a:xfrm rot="16200000">
          <a:off x="3496128" y="1860226"/>
          <a:ext cx="2151743" cy="670648"/>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E59C8B3-ABDB-224A-8977-A19EF52BE69A}">
      <dsp:nvSpPr>
        <dsp:cNvPr id="0" name=""/>
        <dsp:cNvSpPr/>
      </dsp:nvSpPr>
      <dsp:spPr>
        <a:xfrm>
          <a:off x="3454253" y="225480"/>
          <a:ext cx="2235493" cy="1788394"/>
        </a:xfrm>
        <a:prstGeom prst="roundRect">
          <a:avLst>
            <a:gd name="adj" fmla="val 10000"/>
          </a:avLst>
        </a:prstGeom>
        <a:solidFill>
          <a:schemeClr val="accent5">
            <a:lumMod val="75000"/>
          </a:schemeClr>
        </a:solidFill>
        <a:ln>
          <a:solidFill>
            <a:schemeClr val="accent5">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Genes in TGFβ Signaling Pathway</a:t>
          </a:r>
        </a:p>
        <a:p>
          <a:pPr lvl="0" algn="ctr" defTabSz="977900">
            <a:lnSpc>
              <a:spcPct val="90000"/>
            </a:lnSpc>
            <a:spcBef>
              <a:spcPct val="0"/>
            </a:spcBef>
            <a:spcAft>
              <a:spcPct val="35000"/>
            </a:spcAft>
          </a:pPr>
          <a:r>
            <a:rPr lang="en-US" sz="2200" kern="1200" dirty="0" smtClean="0"/>
            <a:t>(KEGG, 130 genes)</a:t>
          </a:r>
          <a:endParaRPr lang="en-US" sz="2200" kern="1200" dirty="0"/>
        </a:p>
      </dsp:txBody>
      <dsp:txXfrm>
        <a:off x="3506633" y="277860"/>
        <a:ext cx="2130733" cy="1683634"/>
      </dsp:txXfrm>
    </dsp:sp>
    <dsp:sp modelId="{22F88CC7-DABC-E54F-B60A-7611FBA3ABAE}">
      <dsp:nvSpPr>
        <dsp:cNvPr id="0" name=""/>
        <dsp:cNvSpPr/>
      </dsp:nvSpPr>
      <dsp:spPr>
        <a:xfrm rot="18900000">
          <a:off x="5177402" y="2556632"/>
          <a:ext cx="2151743" cy="670648"/>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06D79E-58B3-5647-81DE-7F5425FB61F5}">
      <dsp:nvSpPr>
        <dsp:cNvPr id="0" name=""/>
        <dsp:cNvSpPr/>
      </dsp:nvSpPr>
      <dsp:spPr>
        <a:xfrm>
          <a:off x="5896283" y="1237003"/>
          <a:ext cx="2235493" cy="1788394"/>
        </a:xfrm>
        <a:prstGeom prst="roundRect">
          <a:avLst>
            <a:gd name="adj" fmla="val 10000"/>
          </a:avLst>
        </a:prstGeom>
        <a:solidFill>
          <a:schemeClr val="accent6">
            <a:lumMod val="75000"/>
          </a:schemeClr>
        </a:solidFill>
        <a:ln>
          <a:solidFill>
            <a:schemeClr val="accent6">
              <a:lumMod val="75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Proteins predicted to Interact with FBN1 in STRING (21)</a:t>
          </a:r>
          <a:endParaRPr lang="en-US" sz="2200" kern="1200" dirty="0"/>
        </a:p>
      </dsp:txBody>
      <dsp:txXfrm>
        <a:off x="5948663" y="1289383"/>
        <a:ext cx="2130733" cy="1683634"/>
      </dsp:txXfrm>
    </dsp:sp>
    <dsp:sp modelId="{70E45C66-A66E-9C4F-8795-4CA9EEFF7E25}">
      <dsp:nvSpPr>
        <dsp:cNvPr id="0" name=""/>
        <dsp:cNvSpPr/>
      </dsp:nvSpPr>
      <dsp:spPr>
        <a:xfrm>
          <a:off x="5873809" y="4237907"/>
          <a:ext cx="2151743" cy="670648"/>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11B07F-169D-8E44-9A6A-41CC4D011CC8}">
      <dsp:nvSpPr>
        <dsp:cNvPr id="0" name=""/>
        <dsp:cNvSpPr/>
      </dsp:nvSpPr>
      <dsp:spPr>
        <a:xfrm>
          <a:off x="6907806" y="3679034"/>
          <a:ext cx="2235493" cy="1788394"/>
        </a:xfrm>
        <a:prstGeom prst="roundRect">
          <a:avLst>
            <a:gd name="adj" fmla="val 10000"/>
          </a:avLst>
        </a:prstGeom>
        <a:solidFill>
          <a:schemeClr val="bg2">
            <a:lumMod val="50000"/>
          </a:schemeClr>
        </a:solidFill>
        <a:ln>
          <a:solidFill>
            <a:schemeClr val="bg2">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Proteins predicted to Interact with Filamin-A in STRING (21)</a:t>
          </a:r>
          <a:endParaRPr lang="en-US" sz="2200" kern="1200" dirty="0"/>
        </a:p>
      </dsp:txBody>
      <dsp:txXfrm>
        <a:off x="6960186" y="3731414"/>
        <a:ext cx="2130733" cy="168363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ADB23A4-1DF5-485A-8F61-6FFF9D6CEC96}" type="datetimeFigureOut">
              <a:rPr lang="en-US" smtClean="0"/>
              <a:t>7/15/14</a:t>
            </a:fld>
            <a:endParaRPr lang="en-US" dirty="0"/>
          </a:p>
        </p:txBody>
      </p:sp>
      <p:sp>
        <p:nvSpPr>
          <p:cNvPr id="4" name="Slide Image Placeholder 3"/>
          <p:cNvSpPr>
            <a:spLocks noGrp="1" noRot="1" noChangeAspect="1"/>
          </p:cNvSpPr>
          <p:nvPr>
            <p:ph type="sldImg" idx="2"/>
          </p:nvPr>
        </p:nvSpPr>
        <p:spPr>
          <a:xfrm>
            <a:off x="3286125" y="514350"/>
            <a:ext cx="257175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1BFA6EC-3989-4BBA-A6F0-D25F89A4D052}" type="slidenum">
              <a:rPr lang="en-US" smtClean="0"/>
              <a:t>‹#›</a:t>
            </a:fld>
            <a:endParaRPr lang="en-US" dirty="0"/>
          </a:p>
        </p:txBody>
      </p:sp>
    </p:spTree>
    <p:extLst>
      <p:ext uri="{BB962C8B-B14F-4D97-AF65-F5344CB8AC3E}">
        <p14:creationId xmlns:p14="http://schemas.microsoft.com/office/powerpoint/2010/main" val="261217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FA6EC-3989-4BBA-A6F0-D25F89A4D052}" type="slidenum">
              <a:rPr lang="en-US" smtClean="0"/>
              <a:t>1</a:t>
            </a:fld>
            <a:endParaRPr lang="en-US" dirty="0"/>
          </a:p>
        </p:txBody>
      </p:sp>
    </p:spTree>
    <p:extLst>
      <p:ext uri="{BB962C8B-B14F-4D97-AF65-F5344CB8AC3E}">
        <p14:creationId xmlns:p14="http://schemas.microsoft.com/office/powerpoint/2010/main" val="337769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2498496"/>
            <a:ext cx="34198560" cy="8624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22799040"/>
            <a:ext cx="28163520" cy="10281920"/>
          </a:xfrm>
        </p:spPr>
        <p:txBody>
          <a:bodyPr/>
          <a:lstStyle>
            <a:lvl1pPr marL="0" indent="0" algn="ctr">
              <a:buNone/>
              <a:defRPr>
                <a:solidFill>
                  <a:schemeClr val="tx1">
                    <a:tint val="75000"/>
                  </a:schemeClr>
                </a:solidFill>
              </a:defRPr>
            </a:lvl1pPr>
            <a:lvl2pPr marL="2299030" indent="0" algn="ctr">
              <a:buNone/>
              <a:defRPr>
                <a:solidFill>
                  <a:schemeClr val="tx1">
                    <a:tint val="75000"/>
                  </a:schemeClr>
                </a:solidFill>
              </a:defRPr>
            </a:lvl2pPr>
            <a:lvl3pPr marL="4598060" indent="0" algn="ctr">
              <a:buNone/>
              <a:defRPr>
                <a:solidFill>
                  <a:schemeClr val="tx1">
                    <a:tint val="75000"/>
                  </a:schemeClr>
                </a:solidFill>
              </a:defRPr>
            </a:lvl3pPr>
            <a:lvl4pPr marL="6897091" indent="0" algn="ctr">
              <a:buNone/>
              <a:defRPr>
                <a:solidFill>
                  <a:schemeClr val="tx1">
                    <a:tint val="75000"/>
                  </a:schemeClr>
                </a:solidFill>
              </a:defRPr>
            </a:lvl4pPr>
            <a:lvl5pPr marL="9196121" indent="0" algn="ctr">
              <a:buNone/>
              <a:defRPr>
                <a:solidFill>
                  <a:schemeClr val="tx1">
                    <a:tint val="75000"/>
                  </a:schemeClr>
                </a:solidFill>
              </a:defRPr>
            </a:lvl5pPr>
            <a:lvl6pPr marL="11495151" indent="0" algn="ctr">
              <a:buNone/>
              <a:defRPr>
                <a:solidFill>
                  <a:schemeClr val="tx1">
                    <a:tint val="75000"/>
                  </a:schemeClr>
                </a:solidFill>
              </a:defRPr>
            </a:lvl6pPr>
            <a:lvl7pPr marL="13794181" indent="0" algn="ctr">
              <a:buNone/>
              <a:defRPr>
                <a:solidFill>
                  <a:schemeClr val="tx1">
                    <a:tint val="75000"/>
                  </a:schemeClr>
                </a:solidFill>
              </a:defRPr>
            </a:lvl7pPr>
            <a:lvl8pPr marL="16093211" indent="0" algn="ctr">
              <a:buNone/>
              <a:defRPr>
                <a:solidFill>
                  <a:schemeClr val="tx1">
                    <a:tint val="75000"/>
                  </a:schemeClr>
                </a:solidFill>
              </a:defRPr>
            </a:lvl8pPr>
            <a:lvl9pPr marL="183922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261819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301444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611212"/>
            <a:ext cx="9052560" cy="3432894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11680" y="1611212"/>
            <a:ext cx="26487120" cy="343289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208566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204768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5853816"/>
            <a:ext cx="34198560" cy="7990840"/>
          </a:xfrm>
        </p:spPr>
        <p:txBody>
          <a:bodyPr anchor="t"/>
          <a:lstStyle>
            <a:lvl1pPr algn="l">
              <a:defRPr sz="201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7052719"/>
            <a:ext cx="34198560" cy="8801097"/>
          </a:xfrm>
        </p:spPr>
        <p:txBody>
          <a:bodyPr anchor="b"/>
          <a:lstStyle>
            <a:lvl1pPr marL="0" indent="0">
              <a:buNone/>
              <a:defRPr sz="10100">
                <a:solidFill>
                  <a:schemeClr val="tx1">
                    <a:tint val="75000"/>
                  </a:schemeClr>
                </a:solidFill>
              </a:defRPr>
            </a:lvl1pPr>
            <a:lvl2pPr marL="2299030" indent="0">
              <a:buNone/>
              <a:defRPr sz="9100">
                <a:solidFill>
                  <a:schemeClr val="tx1">
                    <a:tint val="75000"/>
                  </a:schemeClr>
                </a:solidFill>
              </a:defRPr>
            </a:lvl2pPr>
            <a:lvl3pPr marL="4598060" indent="0">
              <a:buNone/>
              <a:defRPr sz="8000">
                <a:solidFill>
                  <a:schemeClr val="tx1">
                    <a:tint val="75000"/>
                  </a:schemeClr>
                </a:solidFill>
              </a:defRPr>
            </a:lvl3pPr>
            <a:lvl4pPr marL="6897091" indent="0">
              <a:buNone/>
              <a:defRPr sz="7000">
                <a:solidFill>
                  <a:schemeClr val="tx1">
                    <a:tint val="75000"/>
                  </a:schemeClr>
                </a:solidFill>
              </a:defRPr>
            </a:lvl4pPr>
            <a:lvl5pPr marL="9196121" indent="0">
              <a:buNone/>
              <a:defRPr sz="7000">
                <a:solidFill>
                  <a:schemeClr val="tx1">
                    <a:tint val="75000"/>
                  </a:schemeClr>
                </a:solidFill>
              </a:defRPr>
            </a:lvl5pPr>
            <a:lvl6pPr marL="11495151" indent="0">
              <a:buNone/>
              <a:defRPr sz="7000">
                <a:solidFill>
                  <a:schemeClr val="tx1">
                    <a:tint val="75000"/>
                  </a:schemeClr>
                </a:solidFill>
              </a:defRPr>
            </a:lvl6pPr>
            <a:lvl7pPr marL="13794181" indent="0">
              <a:buNone/>
              <a:defRPr sz="7000">
                <a:solidFill>
                  <a:schemeClr val="tx1">
                    <a:tint val="75000"/>
                  </a:schemeClr>
                </a:solidFill>
              </a:defRPr>
            </a:lvl7pPr>
            <a:lvl8pPr marL="16093211" indent="0">
              <a:buNone/>
              <a:defRPr sz="7000">
                <a:solidFill>
                  <a:schemeClr val="tx1">
                    <a:tint val="75000"/>
                  </a:schemeClr>
                </a:solidFill>
              </a:defRPr>
            </a:lvl8pPr>
            <a:lvl9pPr marL="18392242" indent="0">
              <a:buNone/>
              <a:defRPr sz="7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3702253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11680" y="9387843"/>
            <a:ext cx="17769840" cy="26552316"/>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0452080" y="9387843"/>
            <a:ext cx="17769840" cy="26552316"/>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149689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9005996"/>
            <a:ext cx="17776827" cy="3753270"/>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4" name="Content Placeholder 3"/>
          <p:cNvSpPr>
            <a:spLocks noGrp="1"/>
          </p:cNvSpPr>
          <p:nvPr>
            <p:ph sz="half" idx="2"/>
          </p:nvPr>
        </p:nvSpPr>
        <p:spPr>
          <a:xfrm>
            <a:off x="2011680" y="12759266"/>
            <a:ext cx="17776827" cy="23180890"/>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9005996"/>
            <a:ext cx="17783810" cy="3753270"/>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6" name="Content Placeholder 5"/>
          <p:cNvSpPr>
            <a:spLocks noGrp="1"/>
          </p:cNvSpPr>
          <p:nvPr>
            <p:ph sz="quarter" idx="4"/>
          </p:nvPr>
        </p:nvSpPr>
        <p:spPr>
          <a:xfrm>
            <a:off x="20438112" y="12759266"/>
            <a:ext cx="17783810" cy="23180890"/>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88521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320741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49533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601893"/>
            <a:ext cx="13236577" cy="6817360"/>
          </a:xfrm>
        </p:spPr>
        <p:txBody>
          <a:bodyPr anchor="b"/>
          <a:lstStyle>
            <a:lvl1pPr algn="l">
              <a:defRPr sz="10100" b="1"/>
            </a:lvl1pPr>
          </a:lstStyle>
          <a:p>
            <a:r>
              <a:rPr lang="en-US" smtClean="0"/>
              <a:t>Click to edit Master title style</a:t>
            </a:r>
            <a:endParaRPr lang="en-US"/>
          </a:p>
        </p:txBody>
      </p:sp>
      <p:sp>
        <p:nvSpPr>
          <p:cNvPr id="3" name="Content Placeholder 2"/>
          <p:cNvSpPr>
            <a:spLocks noGrp="1"/>
          </p:cNvSpPr>
          <p:nvPr>
            <p:ph idx="1"/>
          </p:nvPr>
        </p:nvSpPr>
        <p:spPr>
          <a:xfrm>
            <a:off x="15730220" y="1601896"/>
            <a:ext cx="22491700" cy="34338263"/>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8419256"/>
            <a:ext cx="13236577" cy="27520903"/>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26380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8163520"/>
            <a:ext cx="24140160" cy="3324863"/>
          </a:xfrm>
        </p:spPr>
        <p:txBody>
          <a:bodyPr anchor="b"/>
          <a:lstStyle>
            <a:lvl1pPr algn="l">
              <a:defRPr sz="10100" b="1"/>
            </a:lvl1pPr>
          </a:lstStyle>
          <a:p>
            <a:r>
              <a:rPr lang="en-US" smtClean="0"/>
              <a:t>Click to edit Master title style</a:t>
            </a:r>
            <a:endParaRPr lang="en-US"/>
          </a:p>
        </p:txBody>
      </p:sp>
      <p:sp>
        <p:nvSpPr>
          <p:cNvPr id="3" name="Picture Placeholder 2"/>
          <p:cNvSpPr>
            <a:spLocks noGrp="1"/>
          </p:cNvSpPr>
          <p:nvPr>
            <p:ph type="pic" idx="1"/>
          </p:nvPr>
        </p:nvSpPr>
        <p:spPr>
          <a:xfrm>
            <a:off x="7886067" y="3594947"/>
            <a:ext cx="24140160" cy="24140160"/>
          </a:xfrm>
        </p:spPr>
        <p:txBody>
          <a:bodyPr/>
          <a:lstStyle>
            <a:lvl1pPr marL="0" indent="0">
              <a:buNone/>
              <a:defRPr sz="16100"/>
            </a:lvl1pPr>
            <a:lvl2pPr marL="2299030" indent="0">
              <a:buNone/>
              <a:defRPr sz="14100"/>
            </a:lvl2pPr>
            <a:lvl3pPr marL="4598060" indent="0">
              <a:buNone/>
              <a:defRPr sz="12100"/>
            </a:lvl3pPr>
            <a:lvl4pPr marL="6897091" indent="0">
              <a:buNone/>
              <a:defRPr sz="10100"/>
            </a:lvl4pPr>
            <a:lvl5pPr marL="9196121" indent="0">
              <a:buNone/>
              <a:defRPr sz="10100"/>
            </a:lvl5pPr>
            <a:lvl6pPr marL="11495151" indent="0">
              <a:buNone/>
              <a:defRPr sz="10100"/>
            </a:lvl6pPr>
            <a:lvl7pPr marL="13794181" indent="0">
              <a:buNone/>
              <a:defRPr sz="10100"/>
            </a:lvl7pPr>
            <a:lvl8pPr marL="16093211" indent="0">
              <a:buNone/>
              <a:defRPr sz="10100"/>
            </a:lvl8pPr>
            <a:lvl9pPr marL="18392242" indent="0">
              <a:buNone/>
              <a:defRPr sz="10100"/>
            </a:lvl9pPr>
          </a:lstStyle>
          <a:p>
            <a:endParaRPr lang="en-US" dirty="0"/>
          </a:p>
        </p:txBody>
      </p:sp>
      <p:sp>
        <p:nvSpPr>
          <p:cNvPr id="4" name="Text Placeholder 3"/>
          <p:cNvSpPr>
            <a:spLocks noGrp="1"/>
          </p:cNvSpPr>
          <p:nvPr>
            <p:ph type="body" sz="half" idx="2"/>
          </p:nvPr>
        </p:nvSpPr>
        <p:spPr>
          <a:xfrm>
            <a:off x="7886067" y="31488383"/>
            <a:ext cx="24140160" cy="4721857"/>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9416D0-3813-4F48-9841-4756BE043C17}" type="datetimeFigureOut">
              <a:rPr lang="en-US" smtClean="0"/>
              <a:pPr/>
              <a:t>7/15/14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2198374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611210"/>
            <a:ext cx="36210240" cy="6705600"/>
          </a:xfrm>
          <a:prstGeom prst="rect">
            <a:avLst/>
          </a:prstGeom>
        </p:spPr>
        <p:txBody>
          <a:bodyPr vert="horz" lIns="459806" tIns="229903" rIns="459806" bIns="2299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9387843"/>
            <a:ext cx="36210240" cy="26552316"/>
          </a:xfrm>
          <a:prstGeom prst="rect">
            <a:avLst/>
          </a:prstGeom>
        </p:spPr>
        <p:txBody>
          <a:bodyPr vert="horz" lIns="459806" tIns="229903" rIns="459806" bIns="2299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7290589"/>
            <a:ext cx="9387840" cy="2142067"/>
          </a:xfrm>
          <a:prstGeom prst="rect">
            <a:avLst/>
          </a:prstGeom>
        </p:spPr>
        <p:txBody>
          <a:bodyPr vert="horz" lIns="459806" tIns="229903" rIns="459806" bIns="229903" rtlCol="0" anchor="ctr"/>
          <a:lstStyle>
            <a:lvl1pPr algn="l">
              <a:defRPr sz="6000">
                <a:solidFill>
                  <a:schemeClr val="tx1">
                    <a:tint val="75000"/>
                  </a:schemeClr>
                </a:solidFill>
              </a:defRPr>
            </a:lvl1pPr>
          </a:lstStyle>
          <a:p>
            <a:fld id="{AF9416D0-3813-4F48-9841-4756BE043C17}" type="datetimeFigureOut">
              <a:rPr lang="en-US" smtClean="0"/>
              <a:pPr/>
              <a:t>7/15/14</a:t>
            </a:fld>
            <a:endParaRPr lang="en-US" dirty="0"/>
          </a:p>
        </p:txBody>
      </p:sp>
      <p:sp>
        <p:nvSpPr>
          <p:cNvPr id="5" name="Footer Placeholder 4"/>
          <p:cNvSpPr>
            <a:spLocks noGrp="1"/>
          </p:cNvSpPr>
          <p:nvPr>
            <p:ph type="ftr" sz="quarter" idx="3"/>
          </p:nvPr>
        </p:nvSpPr>
        <p:spPr>
          <a:xfrm>
            <a:off x="13746480" y="37290589"/>
            <a:ext cx="12740640" cy="2142067"/>
          </a:xfrm>
          <a:prstGeom prst="rect">
            <a:avLst/>
          </a:prstGeom>
        </p:spPr>
        <p:txBody>
          <a:bodyPr vert="horz" lIns="459806" tIns="229903" rIns="459806" bIns="229903" rtlCol="0" anchor="ctr"/>
          <a:lstStyle>
            <a:lvl1pPr algn="ctr">
              <a:defRPr sz="6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8834080" y="37290589"/>
            <a:ext cx="9387840" cy="2142067"/>
          </a:xfrm>
          <a:prstGeom prst="rect">
            <a:avLst/>
          </a:prstGeom>
        </p:spPr>
        <p:txBody>
          <a:bodyPr vert="horz" lIns="459806" tIns="229903" rIns="459806" bIns="229903" rtlCol="0" anchor="ctr"/>
          <a:lstStyle>
            <a:lvl1pPr algn="r">
              <a:defRPr sz="6000">
                <a:solidFill>
                  <a:schemeClr val="tx1">
                    <a:tint val="75000"/>
                  </a:schemeClr>
                </a:solidFill>
              </a:defRPr>
            </a:lvl1pPr>
          </a:lstStyle>
          <a:p>
            <a:fld id="{7D344162-E6CB-4F27-A04B-BF0737297036}" type="slidenum">
              <a:rPr lang="en-US" smtClean="0"/>
              <a:pPr/>
              <a:t>‹#›</a:t>
            </a:fld>
            <a:endParaRPr lang="en-US" dirty="0"/>
          </a:p>
        </p:txBody>
      </p:sp>
    </p:spTree>
    <p:extLst>
      <p:ext uri="{BB962C8B-B14F-4D97-AF65-F5344CB8AC3E}">
        <p14:creationId xmlns:p14="http://schemas.microsoft.com/office/powerpoint/2010/main" val="126904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98060" rtl="0" eaLnBrk="1" latinLnBrk="0" hangingPunct="1">
        <a:spcBef>
          <a:spcPct val="0"/>
        </a:spcBef>
        <a:buNone/>
        <a:defRPr sz="22100" kern="1200">
          <a:solidFill>
            <a:schemeClr val="tx1"/>
          </a:solidFill>
          <a:latin typeface="+mj-lt"/>
          <a:ea typeface="+mj-ea"/>
          <a:cs typeface="+mj-cs"/>
        </a:defRPr>
      </a:lvl1pPr>
    </p:titleStyle>
    <p:bodyStyle>
      <a:lvl1pPr marL="1724273" indent="-1724273" algn="l" defTabSz="4598060"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35924" indent="-1436894" algn="l" defTabSz="4598060"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47576" indent="-1149515" algn="l" defTabSz="4598060"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4660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4563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598060" rtl="0" eaLnBrk="1" latinLnBrk="0" hangingPunct="1">
        <a:defRPr sz="9100" kern="1200">
          <a:solidFill>
            <a:schemeClr val="tx1"/>
          </a:solidFill>
          <a:latin typeface="+mn-lt"/>
          <a:ea typeface="+mn-ea"/>
          <a:cs typeface="+mn-cs"/>
        </a:defRPr>
      </a:lvl1pPr>
      <a:lvl2pPr marL="2299030" algn="l" defTabSz="4598060" rtl="0" eaLnBrk="1" latinLnBrk="0" hangingPunct="1">
        <a:defRPr sz="9100" kern="1200">
          <a:solidFill>
            <a:schemeClr val="tx1"/>
          </a:solidFill>
          <a:latin typeface="+mn-lt"/>
          <a:ea typeface="+mn-ea"/>
          <a:cs typeface="+mn-cs"/>
        </a:defRPr>
      </a:lvl2pPr>
      <a:lvl3pPr marL="4598060" algn="l" defTabSz="4598060" rtl="0" eaLnBrk="1" latinLnBrk="0" hangingPunct="1">
        <a:defRPr sz="9100" kern="1200">
          <a:solidFill>
            <a:schemeClr val="tx1"/>
          </a:solidFill>
          <a:latin typeface="+mn-lt"/>
          <a:ea typeface="+mn-ea"/>
          <a:cs typeface="+mn-cs"/>
        </a:defRPr>
      </a:lvl3pPr>
      <a:lvl4pPr marL="6897091" algn="l" defTabSz="4598060" rtl="0" eaLnBrk="1" latinLnBrk="0" hangingPunct="1">
        <a:defRPr sz="9100" kern="1200">
          <a:solidFill>
            <a:schemeClr val="tx1"/>
          </a:solidFill>
          <a:latin typeface="+mn-lt"/>
          <a:ea typeface="+mn-ea"/>
          <a:cs typeface="+mn-cs"/>
        </a:defRPr>
      </a:lvl4pPr>
      <a:lvl5pPr marL="9196121" algn="l" defTabSz="4598060" rtl="0" eaLnBrk="1" latinLnBrk="0" hangingPunct="1">
        <a:defRPr sz="9100" kern="1200">
          <a:solidFill>
            <a:schemeClr val="tx1"/>
          </a:solidFill>
          <a:latin typeface="+mn-lt"/>
          <a:ea typeface="+mn-ea"/>
          <a:cs typeface="+mn-cs"/>
        </a:defRPr>
      </a:lvl5pPr>
      <a:lvl6pPr marL="11495151" algn="l" defTabSz="4598060" rtl="0" eaLnBrk="1" latinLnBrk="0" hangingPunct="1">
        <a:defRPr sz="9100" kern="1200">
          <a:solidFill>
            <a:schemeClr val="tx1"/>
          </a:solidFill>
          <a:latin typeface="+mn-lt"/>
          <a:ea typeface="+mn-ea"/>
          <a:cs typeface="+mn-cs"/>
        </a:defRPr>
      </a:lvl6pPr>
      <a:lvl7pPr marL="13794181" algn="l" defTabSz="4598060" rtl="0" eaLnBrk="1" latinLnBrk="0" hangingPunct="1">
        <a:defRPr sz="9100" kern="1200">
          <a:solidFill>
            <a:schemeClr val="tx1"/>
          </a:solidFill>
          <a:latin typeface="+mn-lt"/>
          <a:ea typeface="+mn-ea"/>
          <a:cs typeface="+mn-cs"/>
        </a:defRPr>
      </a:lvl7pPr>
      <a:lvl8pPr marL="16093211" algn="l" defTabSz="4598060" rtl="0" eaLnBrk="1" latinLnBrk="0" hangingPunct="1">
        <a:defRPr sz="9100" kern="1200">
          <a:solidFill>
            <a:schemeClr val="tx1"/>
          </a:solidFill>
          <a:latin typeface="+mn-lt"/>
          <a:ea typeface="+mn-ea"/>
          <a:cs typeface="+mn-cs"/>
        </a:defRPr>
      </a:lvl8pPr>
      <a:lvl9pPr marL="18392242" algn="l" defTabSz="4598060"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diagramLayout" Target="../diagrams/layout1.xml"/><Relationship Id="rId12" Type="http://schemas.openxmlformats.org/officeDocument/2006/relationships/diagramQuickStyle" Target="../diagrams/quickStyle1.xml"/><Relationship Id="rId13" Type="http://schemas.openxmlformats.org/officeDocument/2006/relationships/diagramColors" Target="../diagrams/colors1.xml"/><Relationship Id="rId14" Type="http://schemas.microsoft.com/office/2007/relationships/diagramDrawing" Target="../diagrams/drawing1.xml"/><Relationship Id="rId15" Type="http://schemas.openxmlformats.org/officeDocument/2006/relationships/image" Target="../media/image8.tif"/><Relationship Id="rId16" Type="http://schemas.openxmlformats.org/officeDocument/2006/relationships/image" Target="../media/image9.png"/><Relationship Id="rId17" Type="http://schemas.openxmlformats.org/officeDocument/2006/relationships/image" Target="../media/image10.t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3.tif"/><Relationship Id="rId6" Type="http://schemas.openxmlformats.org/officeDocument/2006/relationships/image" Target="../media/image4.tif"/><Relationship Id="rId7" Type="http://schemas.openxmlformats.org/officeDocument/2006/relationships/image" Target="../media/image5.jpg"/><Relationship Id="rId8" Type="http://schemas.openxmlformats.org/officeDocument/2006/relationships/image" Target="../media/image6.jpg"/><Relationship Id="rId9" Type="http://schemas.openxmlformats.org/officeDocument/2006/relationships/image" Target="../media/image7.emf"/><Relationship Id="rId10"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descr="Adult heart .35 sec.adjusted.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4400" y="25494226"/>
            <a:ext cx="6019800" cy="2394974"/>
          </a:xfrm>
          <a:prstGeom prst="rect">
            <a:avLst/>
          </a:prstGeom>
        </p:spPr>
      </p:pic>
      <p:sp>
        <p:nvSpPr>
          <p:cNvPr id="53" name="Rectangle 52"/>
          <p:cNvSpPr/>
          <p:nvPr/>
        </p:nvSpPr>
        <p:spPr>
          <a:xfrm>
            <a:off x="27813000" y="23164800"/>
            <a:ext cx="2743200" cy="4800600"/>
          </a:xfrm>
          <a:prstGeom prst="rect">
            <a:avLst/>
          </a:prstGeom>
          <a:solidFill>
            <a:schemeClr val="accent1">
              <a:lumMod val="40000"/>
              <a:lumOff val="60000"/>
            </a:schemeClr>
          </a:solidFill>
          <a:ln>
            <a:solidFill>
              <a:srgbClr val="B9CDE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402336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620000" y="578584"/>
            <a:ext cx="31013400" cy="163121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0" b="1" dirty="0" smtClean="0">
                <a:latin typeface="+mj-lt"/>
              </a:rPr>
              <a:t>Identifying Genetic Determinants of Mitral Valve Prolapse</a:t>
            </a:r>
            <a:endParaRPr lang="en-US" sz="10000" b="1" dirty="0">
              <a:latin typeface="+mj-lt"/>
            </a:endParaRPr>
          </a:p>
        </p:txBody>
      </p:sp>
      <p:sp>
        <p:nvSpPr>
          <p:cNvPr id="8" name="TextBox 7"/>
          <p:cNvSpPr txBox="1"/>
          <p:nvPr/>
        </p:nvSpPr>
        <p:spPr>
          <a:xfrm>
            <a:off x="7543800" y="2209800"/>
            <a:ext cx="31927800" cy="2123658"/>
          </a:xfrm>
          <a:prstGeom prst="rect">
            <a:avLst/>
          </a:prstGeom>
          <a:noFill/>
        </p:spPr>
        <p:txBody>
          <a:bodyPr wrap="square" rtlCol="0">
            <a:spAutoFit/>
          </a:bodyPr>
          <a:lstStyle/>
          <a:p>
            <a:pPr>
              <a:tabLst>
                <a:tab pos="18288000" algn="l"/>
              </a:tabLst>
            </a:pPr>
            <a:r>
              <a:rPr lang="en-US" sz="4400" dirty="0" smtClean="0"/>
              <a:t>Gloria T. Haskell</a:t>
            </a:r>
            <a:r>
              <a:rPr lang="en-US" sz="4400" baseline="30000" dirty="0" smtClean="0"/>
              <a:t>1</a:t>
            </a:r>
            <a:r>
              <a:rPr lang="en-US" sz="4400" dirty="0"/>
              <a:t>, Daniel </a:t>
            </a:r>
            <a:r>
              <a:rPr lang="en-US" sz="4400" dirty="0" smtClean="0"/>
              <a:t>Marchuk</a:t>
            </a:r>
            <a:r>
              <a:rPr lang="en-US" sz="4400" baseline="30000" dirty="0" smtClean="0"/>
              <a:t>1</a:t>
            </a:r>
            <a:r>
              <a:rPr lang="en-US" sz="4400" dirty="0" smtClean="0"/>
              <a:t>, Cecile Skrzynia</a:t>
            </a:r>
            <a:r>
              <a:rPr lang="en-US" sz="4400" baseline="30000" dirty="0" smtClean="0"/>
              <a:t>1</a:t>
            </a:r>
            <a:r>
              <a:rPr lang="en-US" sz="4400" dirty="0" smtClean="0"/>
              <a:t>, Ethan Lange</a:t>
            </a:r>
            <a:r>
              <a:rPr lang="en-US" sz="4400" baseline="30000" dirty="0" smtClean="0"/>
              <a:t>1</a:t>
            </a:r>
            <a:r>
              <a:rPr lang="en-US" sz="4400" dirty="0" smtClean="0"/>
              <a:t>, Chris </a:t>
            </a:r>
            <a:r>
              <a:rPr lang="en-US" sz="4400" dirty="0"/>
              <a:t>Bizon</a:t>
            </a:r>
            <a:r>
              <a:rPr lang="en-US" sz="4400" baseline="30000" dirty="0"/>
              <a:t>2</a:t>
            </a:r>
            <a:r>
              <a:rPr lang="en-US" sz="4400" dirty="0"/>
              <a:t>, </a:t>
            </a:r>
            <a:r>
              <a:rPr lang="en-US" sz="4400" dirty="0" smtClean="0"/>
              <a:t>Laura Milko</a:t>
            </a:r>
            <a:r>
              <a:rPr lang="en-US" sz="4400" baseline="30000" dirty="0" smtClean="0"/>
              <a:t>1</a:t>
            </a:r>
            <a:r>
              <a:rPr lang="en-US" sz="4400" dirty="0" smtClean="0"/>
              <a:t>, Kristy </a:t>
            </a:r>
            <a:r>
              <a:rPr lang="en-US" sz="4400" dirty="0"/>
              <a:t>Lee</a:t>
            </a:r>
            <a:r>
              <a:rPr lang="en-US" sz="4400" baseline="30000" dirty="0"/>
              <a:t>1</a:t>
            </a:r>
            <a:r>
              <a:rPr lang="en-US" sz="4400" dirty="0"/>
              <a:t>, </a:t>
            </a:r>
            <a:r>
              <a:rPr lang="en-US" sz="4400" dirty="0" smtClean="0"/>
              <a:t>Ann Katherine Foreman</a:t>
            </a:r>
            <a:r>
              <a:rPr lang="en-US" sz="4400" baseline="30000" dirty="0" smtClean="0"/>
              <a:t>1</a:t>
            </a:r>
            <a:r>
              <a:rPr lang="en-US" sz="4400" dirty="0" smtClean="0"/>
              <a:t>, Jason Reilly</a:t>
            </a:r>
            <a:r>
              <a:rPr lang="en-US" sz="4400" baseline="30000" dirty="0" smtClean="0"/>
              <a:t>2</a:t>
            </a:r>
            <a:r>
              <a:rPr lang="en-US" sz="4400" dirty="0"/>
              <a:t>, </a:t>
            </a:r>
            <a:r>
              <a:rPr lang="en-US" sz="4400" dirty="0" smtClean="0"/>
              <a:t>Dylan Young</a:t>
            </a:r>
            <a:r>
              <a:rPr lang="en-US" sz="4400" baseline="30000" dirty="0" smtClean="0"/>
              <a:t>2</a:t>
            </a:r>
            <a:r>
              <a:rPr lang="en-US" sz="4400" dirty="0" smtClean="0"/>
              <a:t>, Daniel Gillis</a:t>
            </a:r>
            <a:r>
              <a:rPr lang="en-US" sz="4400" baseline="30000" dirty="0" smtClean="0"/>
              <a:t>2</a:t>
            </a:r>
            <a:r>
              <a:rPr lang="en-US" sz="4400" dirty="0" smtClean="0"/>
              <a:t>, Kirk </a:t>
            </a:r>
            <a:r>
              <a:rPr lang="en-US" sz="4400" dirty="0"/>
              <a:t>C. </a:t>
            </a:r>
            <a:r>
              <a:rPr lang="en-US" sz="4400" dirty="0" smtClean="0"/>
              <a:t>Wilhelmsen</a:t>
            </a:r>
            <a:r>
              <a:rPr lang="en-US" sz="4400" baseline="30000" dirty="0" smtClean="0"/>
              <a:t>1,2</a:t>
            </a:r>
            <a:r>
              <a:rPr lang="en-US" sz="4400" dirty="0" smtClean="0"/>
              <a:t>, </a:t>
            </a:r>
            <a:r>
              <a:rPr lang="en-US" sz="4400" dirty="0"/>
              <a:t>Brian C. </a:t>
            </a:r>
            <a:r>
              <a:rPr lang="en-US" sz="4400" dirty="0" smtClean="0"/>
              <a:t>Jensen</a:t>
            </a:r>
            <a:r>
              <a:rPr lang="en-US" sz="4400" baseline="30000" dirty="0" smtClean="0"/>
              <a:t>3</a:t>
            </a:r>
            <a:r>
              <a:rPr lang="en-US" sz="4400" dirty="0" smtClean="0"/>
              <a:t>, James </a:t>
            </a:r>
            <a:r>
              <a:rPr lang="en-US" sz="4400" dirty="0"/>
              <a:t>P. </a:t>
            </a:r>
            <a:r>
              <a:rPr lang="en-US" sz="4400" dirty="0" smtClean="0"/>
              <a:t>Evans</a:t>
            </a:r>
            <a:r>
              <a:rPr lang="en-US" sz="4400" baseline="30000" dirty="0" smtClean="0"/>
              <a:t>1 </a:t>
            </a:r>
            <a:r>
              <a:rPr lang="en-US" sz="4400" dirty="0" smtClean="0"/>
              <a:t>and Jonathan S. Berg</a:t>
            </a:r>
            <a:r>
              <a:rPr lang="en-US" sz="4400" baseline="30000" dirty="0" smtClean="0"/>
              <a:t>1</a:t>
            </a:r>
          </a:p>
          <a:p>
            <a:pPr algn="ctr"/>
            <a:r>
              <a:rPr lang="en-US" sz="4400" i="1" dirty="0"/>
              <a:t>1. Department of Genetics, UNC-Chapel </a:t>
            </a:r>
            <a:r>
              <a:rPr lang="en-US" sz="4400" i="1" dirty="0" smtClean="0"/>
              <a:t>Hill 2</a:t>
            </a:r>
            <a:r>
              <a:rPr lang="en-US" sz="4400" i="1" dirty="0"/>
              <a:t>. Renaissance Computing Institute, Chapel Hill, </a:t>
            </a:r>
            <a:r>
              <a:rPr lang="en-US" sz="4400" i="1" dirty="0" smtClean="0"/>
              <a:t>NC, 3. UNC Division of Cardiology</a:t>
            </a:r>
            <a:endParaRPr lang="en-US" sz="4400" i="1" dirty="0"/>
          </a:p>
        </p:txBody>
      </p:sp>
      <p:sp>
        <p:nvSpPr>
          <p:cNvPr id="17" name="Rectangle 16"/>
          <p:cNvSpPr/>
          <p:nvPr/>
        </p:nvSpPr>
        <p:spPr>
          <a:xfrm>
            <a:off x="26974800" y="35890200"/>
            <a:ext cx="128778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785446" y="5425243"/>
            <a:ext cx="12397157" cy="10987625"/>
          </a:xfrm>
          <a:prstGeom prst="rect">
            <a:avLst/>
          </a:prstGeom>
          <a:noFill/>
        </p:spPr>
        <p:txBody>
          <a:bodyPr wrap="square" rtlCol="0">
            <a:spAutoFit/>
          </a:bodyPr>
          <a:lstStyle/>
          <a:p>
            <a:pPr algn="ctr"/>
            <a:r>
              <a:rPr lang="en-US" sz="6000" b="1" dirty="0" smtClean="0">
                <a:solidFill>
                  <a:schemeClr val="tx1"/>
                </a:solidFill>
              </a:rPr>
              <a:t>INTRODUCTION</a:t>
            </a:r>
          </a:p>
          <a:p>
            <a:r>
              <a:rPr lang="en-US" sz="3600" dirty="0" smtClean="0">
                <a:solidFill>
                  <a:schemeClr val="tx1"/>
                </a:solidFill>
              </a:rPr>
              <a:t>Mitral valve prolapse (MVP) is a common condition that sometimes leads to serious complications such as regurgitation, endocarditis, and heart failure.  Determining the molecular etiology of MVP could aid in risk stratification of patients, facilitate counseling of patients and family members, and may identify novel treatment targets.  </a:t>
            </a:r>
          </a:p>
          <a:p>
            <a:endParaRPr lang="en-US" sz="3600" dirty="0"/>
          </a:p>
          <a:p>
            <a:r>
              <a:rPr lang="en-US" sz="3600" dirty="0" smtClean="0"/>
              <a:t>Genetic testing of patients with Ehlers-Danlos, Loeys-Dietz, and Marfan syndrome, who often have MVP as part of their clinical picture, has demonstrated the importance of mutations in collagen genes, TGFβ genes, as well as the FBN1 gene. Th</a:t>
            </a:r>
            <a:r>
              <a:rPr lang="en-US" sz="3600" dirty="0"/>
              <a:t>e</a:t>
            </a:r>
            <a:r>
              <a:rPr lang="en-US" sz="3600" dirty="0" smtClean="0"/>
              <a:t> FLNA gene has also been linked to genetic valvular disease. </a:t>
            </a:r>
            <a:r>
              <a:rPr lang="en-US" sz="3600" dirty="0"/>
              <a:t>C</a:t>
            </a:r>
            <a:r>
              <a:rPr lang="en-US" sz="3600" dirty="0" smtClean="0"/>
              <a:t>omprehensive gene sequencing in select individuals may uncover as yet unrecognized genetic contributions to familial MVP.  We hypothesize that rare, deleterious variants in genes related to heart development, connective tissue, or known MVP genes may underlie some of the currently unexplained cases of genetic MVP. </a:t>
            </a:r>
            <a:endParaRPr lang="en-US" sz="3600" dirty="0"/>
          </a:p>
        </p:txBody>
      </p:sp>
      <p:sp>
        <p:nvSpPr>
          <p:cNvPr id="21" name="TextBox 20"/>
          <p:cNvSpPr txBox="1"/>
          <p:nvPr/>
        </p:nvSpPr>
        <p:spPr>
          <a:xfrm>
            <a:off x="609600" y="17221200"/>
            <a:ext cx="12496797" cy="13142061"/>
          </a:xfrm>
          <a:prstGeom prst="rect">
            <a:avLst/>
          </a:prstGeom>
          <a:noFill/>
        </p:spPr>
        <p:txBody>
          <a:bodyPr wrap="square" rtlCol="0">
            <a:spAutoFit/>
          </a:bodyPr>
          <a:lstStyle/>
          <a:p>
            <a:pPr algn="ctr"/>
            <a:r>
              <a:rPr lang="en-US" sz="5400" b="1" dirty="0" smtClean="0">
                <a:solidFill>
                  <a:schemeClr val="tx1"/>
                </a:solidFill>
              </a:rPr>
              <a:t>METHODS</a:t>
            </a:r>
          </a:p>
          <a:p>
            <a:r>
              <a:rPr lang="en-US" sz="3600" dirty="0" smtClean="0"/>
              <a:t>Due </a:t>
            </a:r>
            <a:r>
              <a:rPr lang="en-US" sz="3600" dirty="0"/>
              <a:t>to the </a:t>
            </a:r>
            <a:r>
              <a:rPr lang="en-US" sz="3600" dirty="0" smtClean="0"/>
              <a:t>clinical </a:t>
            </a:r>
            <a:r>
              <a:rPr lang="en-US" sz="3600" dirty="0"/>
              <a:t>heterogeneity </a:t>
            </a:r>
            <a:r>
              <a:rPr lang="en-US" sz="3600" dirty="0" smtClean="0"/>
              <a:t>of </a:t>
            </a:r>
            <a:r>
              <a:rPr lang="en-US" sz="3600" dirty="0"/>
              <a:t>MVP, we used whole exome </a:t>
            </a:r>
            <a:r>
              <a:rPr lang="en-US" sz="3600" dirty="0" smtClean="0"/>
              <a:t>sequencing (WES) </a:t>
            </a:r>
            <a:r>
              <a:rPr lang="en-US" sz="3600" dirty="0"/>
              <a:t>to identify genetic causes in 3 patients suspected of having a genetic form of MVP.  </a:t>
            </a:r>
            <a:r>
              <a:rPr lang="en-US" sz="3600" dirty="0" smtClean="0"/>
              <a:t>Patients were enrolled in the </a:t>
            </a:r>
            <a:r>
              <a:rPr lang="en-US" sz="3600" b="1" i="1" dirty="0" smtClean="0"/>
              <a:t>N</a:t>
            </a:r>
            <a:r>
              <a:rPr lang="en-US" sz="3600" dirty="0" smtClean="0"/>
              <a:t>orth </a:t>
            </a:r>
            <a:r>
              <a:rPr lang="en-US" sz="3600" b="1" i="1" dirty="0" smtClean="0"/>
              <a:t>C</a:t>
            </a:r>
            <a:r>
              <a:rPr lang="en-US" sz="3600" dirty="0" smtClean="0"/>
              <a:t>arolina </a:t>
            </a:r>
            <a:r>
              <a:rPr lang="en-US" sz="3600" b="1" i="1" dirty="0" smtClean="0"/>
              <a:t>G</a:t>
            </a:r>
            <a:r>
              <a:rPr lang="en-US" sz="3600" dirty="0" smtClean="0"/>
              <a:t>enomic </a:t>
            </a:r>
            <a:r>
              <a:rPr lang="en-US" sz="3600" b="1" i="1" dirty="0" smtClean="0"/>
              <a:t>E</a:t>
            </a:r>
            <a:r>
              <a:rPr lang="en-US" sz="3600" dirty="0" smtClean="0"/>
              <a:t>valuation by </a:t>
            </a:r>
            <a:r>
              <a:rPr lang="en-US" sz="3600" b="1" i="1" dirty="0" smtClean="0"/>
              <a:t>N</a:t>
            </a:r>
            <a:r>
              <a:rPr lang="en-US" sz="3600" dirty="0" smtClean="0"/>
              <a:t>ext Generation </a:t>
            </a:r>
            <a:r>
              <a:rPr lang="en-US" sz="3600" b="1" i="1" dirty="0" smtClean="0"/>
              <a:t>E</a:t>
            </a:r>
            <a:r>
              <a:rPr lang="en-US" sz="3600" dirty="0" smtClean="0"/>
              <a:t>xome </a:t>
            </a:r>
            <a:r>
              <a:rPr lang="en-US" sz="3600" b="1" i="1" dirty="0" smtClean="0"/>
              <a:t>S</a:t>
            </a:r>
            <a:r>
              <a:rPr lang="en-US" sz="3600" dirty="0" smtClean="0"/>
              <a:t>equencing clinical trial, </a:t>
            </a:r>
            <a:r>
              <a:rPr lang="en-US" sz="3600" b="1" i="1" dirty="0" smtClean="0"/>
              <a:t>NCGENES</a:t>
            </a:r>
            <a:r>
              <a:rPr lang="en-US" sz="3600" dirty="0" smtClean="0"/>
              <a:t>.  We are using bioinformatics-based as well as biological tools to evaluate candidate MVP genes and variants.</a:t>
            </a:r>
          </a:p>
          <a:p>
            <a:endParaRPr lang="en-US" sz="1400" dirty="0" smtClean="0">
              <a:solidFill>
                <a:schemeClr val="tx1"/>
              </a:solidFill>
            </a:endParaRPr>
          </a:p>
          <a:p>
            <a:r>
              <a:rPr lang="en-US" sz="3600" dirty="0" smtClean="0"/>
              <a:t>We examined three patients with varying presentations of MVP who were suspected of having a genetic cause based on age of onset, severity, and family history. </a:t>
            </a:r>
          </a:p>
          <a:p>
            <a:endParaRPr lang="en-US" sz="2000" dirty="0" smtClean="0"/>
          </a:p>
          <a:p>
            <a:pPr marL="571500" indent="-571500">
              <a:buFont typeface="Arial" pitchFamily="34" charset="0"/>
              <a:buChar char="•"/>
            </a:pPr>
            <a:r>
              <a:rPr lang="en-US" sz="3600" b="1" dirty="0" smtClean="0"/>
              <a:t>NCG_00261</a:t>
            </a:r>
            <a:r>
              <a:rPr lang="en-US" sz="3600" dirty="0" smtClean="0"/>
              <a:t>: 15 year old female Dx with MVP at age 3 necessitating repair; multiple affected individuals in the family (see pedigree); no apparent connective tissue problems, but some family members with MVP also have A fib.</a:t>
            </a:r>
          </a:p>
          <a:p>
            <a:pPr marL="571500" indent="-571500">
              <a:buFont typeface="Arial" pitchFamily="34" charset="0"/>
              <a:buChar char="•"/>
            </a:pPr>
            <a:endParaRPr lang="en-US" sz="2000" dirty="0" smtClean="0"/>
          </a:p>
          <a:p>
            <a:pPr marL="571500" indent="-571500">
              <a:buFont typeface="Arial" pitchFamily="34" charset="0"/>
              <a:buChar char="•"/>
            </a:pPr>
            <a:r>
              <a:rPr lang="en-US" sz="3600" b="1" dirty="0"/>
              <a:t>NCG_00157</a:t>
            </a:r>
            <a:r>
              <a:rPr lang="en-US" sz="3600" dirty="0"/>
              <a:t>:  </a:t>
            </a:r>
            <a:r>
              <a:rPr lang="en-US" sz="3600" dirty="0" smtClean="0"/>
              <a:t>42 </a:t>
            </a:r>
            <a:r>
              <a:rPr lang="en-US" sz="3600" dirty="0"/>
              <a:t>yr. old male Dx with Thoracic Aortic Aneurysm and MVP; working diagnosis of </a:t>
            </a:r>
            <a:r>
              <a:rPr lang="en-US" sz="3600" dirty="0" smtClean="0"/>
              <a:t>Loeys-Dietz, </a:t>
            </a:r>
            <a:r>
              <a:rPr lang="en-US" sz="3600" dirty="0"/>
              <a:t>but no </a:t>
            </a:r>
            <a:r>
              <a:rPr lang="en-US" sz="3600" dirty="0" smtClean="0"/>
              <a:t>TGFβR mutations </a:t>
            </a:r>
            <a:r>
              <a:rPr lang="en-US" sz="3600" dirty="0"/>
              <a:t>identified by clinical testing. </a:t>
            </a:r>
          </a:p>
          <a:p>
            <a:pPr marL="571500" indent="-571500">
              <a:buFont typeface="Arial" pitchFamily="34" charset="0"/>
              <a:buChar char="•"/>
            </a:pPr>
            <a:endParaRPr lang="en-US" sz="2000" dirty="0"/>
          </a:p>
          <a:p>
            <a:pPr marL="571500" indent="-571500">
              <a:buFont typeface="Arial" pitchFamily="34" charset="0"/>
              <a:buChar char="•"/>
            </a:pPr>
            <a:r>
              <a:rPr lang="en-US" sz="3600" b="1" dirty="0"/>
              <a:t>NCG_00354</a:t>
            </a:r>
            <a:r>
              <a:rPr lang="en-US" sz="3600" dirty="0"/>
              <a:t>: Male with </a:t>
            </a:r>
            <a:r>
              <a:rPr lang="en-US" sz="3600" dirty="0" smtClean="0"/>
              <a:t>early-onset MVP necessitating </a:t>
            </a:r>
            <a:r>
              <a:rPr lang="en-US" sz="3600" dirty="0"/>
              <a:t>repair; also has patellar subluxation and loose skin; Mother is similarly </a:t>
            </a:r>
            <a:r>
              <a:rPr lang="en-US" sz="3600" dirty="0" smtClean="0"/>
              <a:t>affected.</a:t>
            </a:r>
            <a:endParaRPr lang="en-US" sz="3600" dirty="0"/>
          </a:p>
        </p:txBody>
      </p:sp>
      <p:sp>
        <p:nvSpPr>
          <p:cNvPr id="50" name="Rectangle 49"/>
          <p:cNvSpPr/>
          <p:nvPr/>
        </p:nvSpPr>
        <p:spPr>
          <a:xfrm>
            <a:off x="27508200" y="10439400"/>
            <a:ext cx="12268200" cy="1323439"/>
          </a:xfrm>
          <a:prstGeom prst="rect">
            <a:avLst/>
          </a:prstGeom>
        </p:spPr>
        <p:txBody>
          <a:bodyPr wrap="square">
            <a:spAutoFit/>
          </a:bodyPr>
          <a:lstStyle/>
          <a:p>
            <a:pPr algn="ctr"/>
            <a:r>
              <a:rPr lang="en-US" sz="4400" b="1" dirty="0" smtClean="0"/>
              <a:t>NCG_00354</a:t>
            </a:r>
          </a:p>
          <a:p>
            <a:pPr algn="ctr"/>
            <a:r>
              <a:rPr lang="en-US" sz="3600" b="1" dirty="0" smtClean="0"/>
              <a:t>Summary of candidate WES-identified variants</a:t>
            </a:r>
            <a:endParaRPr lang="en-US" sz="3600" b="1" dirty="0"/>
          </a:p>
        </p:txBody>
      </p:sp>
      <p:pic>
        <p:nvPicPr>
          <p:cNvPr id="56" name="Picture 55" descr="NCgenesExpanded3[1].png"/>
          <p:cNvPicPr>
            <a:picLocks noChangeAspect="1"/>
          </p:cNvPicPr>
          <p:nvPr/>
        </p:nvPicPr>
        <p:blipFill>
          <a:blip r:embed="rId4"/>
          <a:stretch>
            <a:fillRect/>
          </a:stretch>
        </p:blipFill>
        <p:spPr>
          <a:xfrm>
            <a:off x="216702" y="649"/>
            <a:ext cx="6412698" cy="2971151"/>
          </a:xfrm>
          <a:prstGeom prst="rect">
            <a:avLst/>
          </a:prstGeom>
        </p:spPr>
      </p:pic>
      <p:sp>
        <p:nvSpPr>
          <p:cNvPr id="59" name="TextBox 58"/>
          <p:cNvSpPr txBox="1"/>
          <p:nvPr/>
        </p:nvSpPr>
        <p:spPr>
          <a:xfrm>
            <a:off x="28275888" y="38481000"/>
            <a:ext cx="11500512" cy="1384995"/>
          </a:xfrm>
          <a:prstGeom prst="rect">
            <a:avLst/>
          </a:prstGeom>
          <a:noFill/>
        </p:spPr>
        <p:txBody>
          <a:bodyPr wrap="square" rtlCol="0">
            <a:spAutoFit/>
          </a:bodyPr>
          <a:lstStyle/>
          <a:p>
            <a:r>
              <a:rPr lang="en-US" sz="2800" dirty="0" smtClean="0"/>
              <a:t>This work was supported by a U01 from the NHGRI to J.S.B., K.W., and J.P.E. (U01HG006487-02) and an NHGRI Reentry grant awarded to G.T.H.  (supplement to U01HG006487). </a:t>
            </a:r>
            <a:endParaRPr lang="en-US" sz="2800" dirty="0"/>
          </a:p>
        </p:txBody>
      </p:sp>
      <p:sp>
        <p:nvSpPr>
          <p:cNvPr id="65" name="Rectangle 64"/>
          <p:cNvSpPr/>
          <p:nvPr/>
        </p:nvSpPr>
        <p:spPr>
          <a:xfrm>
            <a:off x="14020800" y="5410200"/>
            <a:ext cx="12954000" cy="8402302"/>
          </a:xfrm>
          <a:prstGeom prst="rect">
            <a:avLst/>
          </a:prstGeom>
        </p:spPr>
        <p:txBody>
          <a:bodyPr wrap="square">
            <a:spAutoFit/>
          </a:bodyPr>
          <a:lstStyle/>
          <a:p>
            <a:pPr marL="571500" indent="-571500">
              <a:buFont typeface="Arial"/>
              <a:buChar char="•"/>
            </a:pPr>
            <a:r>
              <a:rPr lang="en-US" sz="3600" dirty="0" smtClean="0"/>
              <a:t>Automated custom workflow created by RENCI returns all variants in known disease genes, A-F</a:t>
            </a:r>
          </a:p>
          <a:p>
            <a:pPr marL="571500" indent="-571500">
              <a:buFont typeface="Arial"/>
              <a:buChar char="•"/>
            </a:pPr>
            <a:r>
              <a:rPr lang="en-US" sz="3600" dirty="0"/>
              <a:t>N</a:t>
            </a:r>
            <a:r>
              <a:rPr lang="en-US" sz="3600" dirty="0" smtClean="0"/>
              <a:t>o variants with MAF &lt;.001 that could explain the patients’ phenotypes were found in 7 genes known to be associated with MVP:  </a:t>
            </a:r>
            <a:r>
              <a:rPr lang="en-US" sz="3600" i="1" dirty="0" smtClean="0"/>
              <a:t>ACTA2, CBS, COL3A1, FBN1, FBN2, MYHL1, and MYLK</a:t>
            </a:r>
            <a:endParaRPr lang="en-US" sz="3600" dirty="0" smtClean="0"/>
          </a:p>
          <a:p>
            <a:pPr marL="571500" indent="-571500">
              <a:buFont typeface="Arial"/>
              <a:buChar char="•"/>
            </a:pPr>
            <a:r>
              <a:rPr lang="en-US" sz="3600" dirty="0" smtClean="0"/>
              <a:t>We queried the variant database using Python to return all potentially deleterious variants with MAF &lt;.001 in the entire exome. These variants were manually curated.</a:t>
            </a:r>
          </a:p>
          <a:p>
            <a:pPr marL="571500" indent="-571500">
              <a:buFont typeface="Arial"/>
              <a:buChar char="•"/>
            </a:pPr>
            <a:r>
              <a:rPr lang="en-US" sz="3600" dirty="0" smtClean="0"/>
              <a:t>Relevant parameters include MAF in 1000 genomes and Exome Variant Server, ConDel score, </a:t>
            </a:r>
            <a:r>
              <a:rPr lang="en-US" sz="3600" dirty="0"/>
              <a:t>p</a:t>
            </a:r>
            <a:r>
              <a:rPr lang="en-US" sz="3600" dirty="0" smtClean="0"/>
              <a:t>ublished </a:t>
            </a:r>
            <a:r>
              <a:rPr lang="en-US" sz="3600" dirty="0"/>
              <a:t>g</a:t>
            </a:r>
            <a:r>
              <a:rPr lang="en-US" sz="3600" dirty="0" smtClean="0"/>
              <a:t>ene </a:t>
            </a:r>
            <a:r>
              <a:rPr lang="en-US" sz="3600" dirty="0"/>
              <a:t>i</a:t>
            </a:r>
            <a:r>
              <a:rPr lang="en-US" sz="3600" dirty="0" smtClean="0"/>
              <a:t>nformation, Gene Ontology and Function, and Protein Domains Affected</a:t>
            </a:r>
          </a:p>
          <a:p>
            <a:pPr marL="571500" indent="-571500">
              <a:buFont typeface="Arial"/>
              <a:buChar char="•"/>
            </a:pPr>
            <a:r>
              <a:rPr lang="en-US" sz="3600" dirty="0" smtClean="0"/>
              <a:t>We generated Research Diagnostic (RDx) Lists of Genes from </a:t>
            </a:r>
            <a:r>
              <a:rPr lang="en-US" sz="3600" i="1" dirty="0" smtClean="0"/>
              <a:t>in</a:t>
            </a:r>
            <a:r>
              <a:rPr lang="en-US" sz="3600" dirty="0" smtClean="0"/>
              <a:t> </a:t>
            </a:r>
            <a:r>
              <a:rPr lang="en-US" sz="3600" i="1" dirty="0" smtClean="0"/>
              <a:t>silico</a:t>
            </a:r>
            <a:r>
              <a:rPr lang="en-US" sz="3600" dirty="0" smtClean="0"/>
              <a:t> databases in order to systematically evaluate variants in genes that could be associated with MVP.</a:t>
            </a:r>
          </a:p>
          <a:p>
            <a:endParaRPr lang="en-US" sz="3600" dirty="0"/>
          </a:p>
        </p:txBody>
      </p:sp>
      <p:sp>
        <p:nvSpPr>
          <p:cNvPr id="64" name="Rectangle 63"/>
          <p:cNvSpPr/>
          <p:nvPr/>
        </p:nvSpPr>
        <p:spPr>
          <a:xfrm>
            <a:off x="26898600" y="28194000"/>
            <a:ext cx="12954087" cy="6860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7584400" y="28153100"/>
            <a:ext cx="12268199" cy="9971962"/>
          </a:xfrm>
          <a:prstGeom prst="rect">
            <a:avLst/>
          </a:prstGeom>
          <a:noFill/>
        </p:spPr>
        <p:txBody>
          <a:bodyPr wrap="square" rtlCol="0">
            <a:spAutoFit/>
          </a:bodyPr>
          <a:lstStyle/>
          <a:p>
            <a:pPr algn="ctr"/>
            <a:r>
              <a:rPr lang="en-US" sz="4800" b="1" dirty="0" smtClean="0">
                <a:solidFill>
                  <a:schemeClr val="tx1"/>
                </a:solidFill>
              </a:rPr>
              <a:t>CONCLUSIONS &amp; FUTURE DIRECTIONS</a:t>
            </a:r>
          </a:p>
          <a:p>
            <a:pPr algn="ctr"/>
            <a:endParaRPr lang="en-US" sz="1800" dirty="0" smtClean="0"/>
          </a:p>
          <a:p>
            <a:pPr marL="571500" indent="-571500">
              <a:buFont typeface="Arial"/>
              <a:buChar char="•"/>
            </a:pPr>
            <a:r>
              <a:rPr lang="en-US" sz="3600" b="1" i="1" dirty="0" smtClean="0"/>
              <a:t>NCGENES</a:t>
            </a:r>
            <a:r>
              <a:rPr lang="en-US" sz="3600" dirty="0" smtClean="0"/>
              <a:t> provides a mechanism to identify potential genetic causes in undiagnosed patients presenting with clinically heterogeneous cardiac disorders.  </a:t>
            </a:r>
          </a:p>
          <a:p>
            <a:pPr marL="571500" indent="-571500">
              <a:buFont typeface="Arial"/>
              <a:buChar char="•"/>
            </a:pPr>
            <a:r>
              <a:rPr lang="en-US" sz="3600" dirty="0" smtClean="0"/>
              <a:t>Rare, predicted deleterious variants were identified in genes that make interesting MVP candidate genes based on their apparent biological context.</a:t>
            </a:r>
          </a:p>
          <a:p>
            <a:pPr marL="571500" indent="-571500">
              <a:buFont typeface="Arial"/>
              <a:buChar char="•"/>
            </a:pPr>
            <a:r>
              <a:rPr lang="en-US" sz="3600" dirty="0" smtClean="0"/>
              <a:t>Many of these genes are expressed in the developing heart, and some may be developmentally regulated.</a:t>
            </a:r>
          </a:p>
          <a:p>
            <a:pPr marL="571500" indent="-571500">
              <a:buFont typeface="Arial"/>
              <a:buChar char="•"/>
            </a:pPr>
            <a:r>
              <a:rPr lang="en-US" sz="3600" dirty="0" smtClean="0"/>
              <a:t>We plan to determine whether WES-identified candidate variants segregate with disease in affected family members.</a:t>
            </a:r>
          </a:p>
          <a:p>
            <a:pPr marL="571500" indent="-571500">
              <a:buFont typeface="Arial"/>
              <a:buChar char="•"/>
            </a:pPr>
            <a:r>
              <a:rPr lang="en-US" sz="3600" dirty="0" smtClean="0"/>
              <a:t>We will validate candidate genes by doing functional studies in animals or cell lines - ex. Knockdown of </a:t>
            </a:r>
            <a:r>
              <a:rPr lang="en-US" sz="3600" i="1" dirty="0" smtClean="0"/>
              <a:t>NUP43</a:t>
            </a:r>
            <a:r>
              <a:rPr lang="en-US" sz="3600" dirty="0" smtClean="0"/>
              <a:t> in zebrafish or cultured cardiac cells. </a:t>
            </a:r>
          </a:p>
          <a:p>
            <a:pPr marL="571500" indent="-571500">
              <a:buFont typeface="Arial"/>
              <a:buChar char="•"/>
            </a:pPr>
            <a:r>
              <a:rPr lang="en-US" sz="3600" dirty="0" smtClean="0"/>
              <a:t>We plan to directly examine MVP patient tissue to determine pathological characteristics associated with specific genotypes.</a:t>
            </a:r>
            <a:endParaRPr lang="en-US" sz="3600" dirty="0"/>
          </a:p>
        </p:txBody>
      </p:sp>
      <p:sp>
        <p:nvSpPr>
          <p:cNvPr id="74" name="Rectangle 73"/>
          <p:cNvSpPr/>
          <p:nvPr/>
        </p:nvSpPr>
        <p:spPr>
          <a:xfrm>
            <a:off x="13792200" y="19812000"/>
            <a:ext cx="13258800" cy="20116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13868400" y="26550403"/>
            <a:ext cx="12954000" cy="6278641"/>
          </a:xfrm>
          <a:prstGeom prst="rect">
            <a:avLst/>
          </a:prstGeom>
          <a:noFill/>
        </p:spPr>
        <p:txBody>
          <a:bodyPr wrap="square" rtlCol="0">
            <a:spAutoFit/>
          </a:bodyPr>
          <a:lstStyle/>
          <a:p>
            <a:r>
              <a:rPr lang="en-US" sz="2400" dirty="0" smtClean="0">
                <a:solidFill>
                  <a:srgbClr val="000000"/>
                </a:solidFill>
                <a:latin typeface="Lucida Grande"/>
                <a:ea typeface="Lucida Grande"/>
                <a:cs typeface="Lucida Grande"/>
              </a:rPr>
              <a:t>A linkage analysis was done using an snp chip to genotype NCG_00261 and her family members.  </a:t>
            </a:r>
            <a:r>
              <a:rPr lang="en-US" sz="2400" b="1" dirty="0" smtClean="0">
                <a:solidFill>
                  <a:srgbClr val="000000"/>
                </a:solidFill>
                <a:latin typeface="Lucida Grande"/>
                <a:ea typeface="Lucida Grande"/>
                <a:cs typeface="Lucida Grande"/>
              </a:rPr>
              <a:t>rs4663726</a:t>
            </a:r>
            <a:r>
              <a:rPr lang="en-US" sz="2400" dirty="0" smtClean="0">
                <a:solidFill>
                  <a:srgbClr val="000000"/>
                </a:solidFill>
                <a:latin typeface="Lucida Grande"/>
                <a:ea typeface="Lucida Grande"/>
                <a:cs typeface="Lucida Grande"/>
              </a:rPr>
              <a:t> obtained significant LOD score in all 4 family schemes we analyzed.</a:t>
            </a:r>
          </a:p>
          <a:p>
            <a:endParaRPr lang="en-US" sz="1400" dirty="0" smtClean="0">
              <a:solidFill>
                <a:srgbClr val="000000"/>
              </a:solidFill>
              <a:latin typeface="Lucida Grande"/>
              <a:ea typeface="Lucida Grande"/>
              <a:cs typeface="Lucida Grande"/>
            </a:endParaRPr>
          </a:p>
          <a:p>
            <a:pPr marL="342900" indent="-342900">
              <a:buFont typeface="Arial"/>
              <a:buChar char="•"/>
            </a:pPr>
            <a:r>
              <a:rPr lang="en-US" sz="2400" dirty="0">
                <a:solidFill>
                  <a:srgbClr val="000000"/>
                </a:solidFill>
                <a:latin typeface="Lucida Grande"/>
                <a:ea typeface="Lucida Grande"/>
                <a:cs typeface="Lucida Grande"/>
              </a:rPr>
              <a:t>r</a:t>
            </a:r>
            <a:r>
              <a:rPr lang="en-US" sz="2400" dirty="0" smtClean="0">
                <a:solidFill>
                  <a:srgbClr val="000000"/>
                </a:solidFill>
                <a:latin typeface="Lucida Grande"/>
                <a:ea typeface="Lucida Grande"/>
                <a:cs typeface="Lucida Grande"/>
              </a:rPr>
              <a:t>s4663726 Falls within </a:t>
            </a:r>
            <a:r>
              <a:rPr lang="en-US" sz="2400" i="1" dirty="0" smtClean="0">
                <a:solidFill>
                  <a:srgbClr val="000000"/>
                </a:solidFill>
                <a:latin typeface="Lucida Grande"/>
                <a:ea typeface="Lucida Grande"/>
                <a:cs typeface="Lucida Grande"/>
              </a:rPr>
              <a:t>COL6A3</a:t>
            </a:r>
            <a:r>
              <a:rPr lang="en-US" sz="2400" dirty="0" smtClean="0">
                <a:solidFill>
                  <a:srgbClr val="000000"/>
                </a:solidFill>
                <a:latin typeface="Lucida Grande"/>
                <a:ea typeface="Lucida Grande"/>
                <a:cs typeface="Lucida Grande"/>
              </a:rPr>
              <a:t> gene on 2q37.3</a:t>
            </a:r>
          </a:p>
          <a:p>
            <a:pPr marL="342900" indent="-342900">
              <a:buFont typeface="Arial"/>
              <a:buChar char="•"/>
            </a:pPr>
            <a:endParaRPr lang="en-US" sz="1400" dirty="0" smtClean="0">
              <a:solidFill>
                <a:srgbClr val="000000"/>
              </a:solidFill>
              <a:latin typeface="Lucida Grande"/>
              <a:ea typeface="Lucida Grande"/>
              <a:cs typeface="Lucida Grande"/>
            </a:endParaRPr>
          </a:p>
          <a:p>
            <a:pPr marL="342900" indent="-342900">
              <a:buFont typeface="Arial"/>
              <a:buChar char="•"/>
            </a:pPr>
            <a:r>
              <a:rPr lang="en-US" sz="2400" dirty="0" smtClean="0">
                <a:solidFill>
                  <a:srgbClr val="000000"/>
                </a:solidFill>
                <a:latin typeface="Lucida Grande"/>
                <a:ea typeface="Lucida Grande"/>
                <a:cs typeface="Lucida Grande"/>
              </a:rPr>
              <a:t>WES did not identify any variants in </a:t>
            </a:r>
            <a:r>
              <a:rPr lang="en-US" sz="2400" i="1" dirty="0" smtClean="0">
                <a:solidFill>
                  <a:srgbClr val="000000"/>
                </a:solidFill>
                <a:latin typeface="Lucida Grande"/>
                <a:ea typeface="Lucida Grande"/>
                <a:cs typeface="Lucida Grande"/>
              </a:rPr>
              <a:t>COL6A3</a:t>
            </a:r>
            <a:r>
              <a:rPr lang="en-US" sz="2400" dirty="0" smtClean="0">
                <a:solidFill>
                  <a:srgbClr val="000000"/>
                </a:solidFill>
                <a:latin typeface="Lucida Grande"/>
                <a:ea typeface="Lucida Grande"/>
                <a:cs typeface="Lucida Grande"/>
              </a:rPr>
              <a:t> with MAF &lt; 0.48 for NCG_00261.</a:t>
            </a:r>
          </a:p>
          <a:p>
            <a:pPr marL="342900" indent="-342900">
              <a:buFont typeface="Arial"/>
              <a:buChar char="•"/>
            </a:pPr>
            <a:endParaRPr lang="en-US" sz="1400" dirty="0" smtClean="0">
              <a:solidFill>
                <a:srgbClr val="000000"/>
              </a:solidFill>
              <a:latin typeface="Lucida Grande"/>
              <a:ea typeface="Lucida Grande"/>
              <a:cs typeface="Lucida Grande"/>
            </a:endParaRPr>
          </a:p>
          <a:p>
            <a:pPr marL="342900" indent="-342900">
              <a:buFont typeface="Arial"/>
              <a:buChar char="•"/>
            </a:pPr>
            <a:r>
              <a:rPr lang="en-US" sz="2400" dirty="0" smtClean="0">
                <a:solidFill>
                  <a:srgbClr val="000000"/>
                </a:solidFill>
                <a:latin typeface="Lucida Grande"/>
                <a:ea typeface="Lucida Grande"/>
                <a:cs typeface="Lucida Grande"/>
              </a:rPr>
              <a:t>We looked for evidence of a micro deletion by applying a statistical outlier algorithm to exonic coverage data in NCG_00261 compared to 145 other NCGENES participants. We found no evidence of an exonic deletion in </a:t>
            </a:r>
            <a:r>
              <a:rPr lang="en-US" sz="2400" i="1" dirty="0" smtClean="0">
                <a:solidFill>
                  <a:srgbClr val="000000"/>
                </a:solidFill>
                <a:latin typeface="Lucida Grande"/>
                <a:ea typeface="Lucida Grande"/>
                <a:cs typeface="Lucida Grande"/>
              </a:rPr>
              <a:t>COL6A3</a:t>
            </a:r>
            <a:r>
              <a:rPr lang="en-US" sz="2400" dirty="0" smtClean="0">
                <a:solidFill>
                  <a:srgbClr val="000000"/>
                </a:solidFill>
                <a:latin typeface="Lucida Grande"/>
                <a:ea typeface="Lucida Grande"/>
                <a:cs typeface="Lucida Grande"/>
              </a:rPr>
              <a:t>.</a:t>
            </a:r>
          </a:p>
          <a:p>
            <a:pPr marL="342900" indent="-342900">
              <a:buFont typeface="Arial"/>
              <a:buChar char="•"/>
            </a:pPr>
            <a:endParaRPr lang="en-US" sz="2000" dirty="0" smtClean="0">
              <a:solidFill>
                <a:srgbClr val="000000"/>
              </a:solidFill>
              <a:latin typeface="Lucida Grande"/>
              <a:ea typeface="Lucida Grande"/>
              <a:cs typeface="Lucida Grande"/>
            </a:endParaRPr>
          </a:p>
          <a:p>
            <a:pPr marL="342900" indent="-342900">
              <a:buFont typeface="Arial"/>
              <a:buChar char="•"/>
            </a:pPr>
            <a:r>
              <a:rPr lang="en-US" sz="2400" dirty="0" smtClean="0">
                <a:solidFill>
                  <a:srgbClr val="000000"/>
                </a:solidFill>
                <a:latin typeface="Lucida Grande"/>
                <a:ea typeface="Lucida Grande"/>
                <a:cs typeface="Lucida Grande"/>
              </a:rPr>
              <a:t>We are now sequencing regions of the </a:t>
            </a:r>
            <a:r>
              <a:rPr lang="en-US" sz="2400" i="1" dirty="0" smtClean="0">
                <a:solidFill>
                  <a:srgbClr val="000000"/>
                </a:solidFill>
                <a:latin typeface="Lucida Grande"/>
                <a:ea typeface="Lucida Grande"/>
                <a:cs typeface="Lucida Grande"/>
              </a:rPr>
              <a:t>COL6A3</a:t>
            </a:r>
            <a:r>
              <a:rPr lang="en-US" sz="2400" dirty="0" smtClean="0">
                <a:solidFill>
                  <a:srgbClr val="000000"/>
                </a:solidFill>
                <a:latin typeface="Lucida Grande"/>
                <a:ea typeface="Lucida Grande"/>
                <a:cs typeface="Lucida Grande"/>
              </a:rPr>
              <a:t> promoter, paying special attention to genomic regions with identified ENCODE marks.</a:t>
            </a:r>
          </a:p>
          <a:p>
            <a:pPr marL="342900" indent="-342900">
              <a:buFont typeface="Arial"/>
              <a:buChar char="•"/>
            </a:pPr>
            <a:endParaRPr lang="en-US" sz="2000" dirty="0" smtClean="0">
              <a:solidFill>
                <a:srgbClr val="000000"/>
              </a:solidFill>
              <a:latin typeface="Lucida Grande"/>
              <a:ea typeface="Lucida Grande"/>
              <a:cs typeface="Lucida Grande"/>
            </a:endParaRPr>
          </a:p>
          <a:p>
            <a:pPr marL="342900" indent="-342900">
              <a:buFont typeface="Arial"/>
              <a:buChar char="•"/>
            </a:pPr>
            <a:r>
              <a:rPr lang="en-US" sz="2400" dirty="0" smtClean="0">
                <a:solidFill>
                  <a:srgbClr val="000000"/>
                </a:solidFill>
                <a:latin typeface="Lucida Grande"/>
                <a:ea typeface="Lucida Grande"/>
                <a:cs typeface="Lucida Grande"/>
              </a:rPr>
              <a:t>Because the proband in this family, NCG_00261, is the most severely affected, we are focusing on identifying candidate MVP variants from her WES data (see summary of candidate variants below)</a:t>
            </a:r>
            <a:endParaRPr lang="en-US" sz="2400" dirty="0"/>
          </a:p>
        </p:txBody>
      </p:sp>
      <p:pic>
        <p:nvPicPr>
          <p:cNvPr id="19" name="Picture 18" descr="Adult mouse heart.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4257" y="25755600"/>
            <a:ext cx="2177143" cy="1905000"/>
          </a:xfrm>
          <a:prstGeom prst="rect">
            <a:avLst/>
          </a:prstGeom>
        </p:spPr>
      </p:pic>
      <p:sp>
        <p:nvSpPr>
          <p:cNvPr id="22" name="TextBox 21"/>
          <p:cNvSpPr txBox="1"/>
          <p:nvPr/>
        </p:nvSpPr>
        <p:spPr>
          <a:xfrm>
            <a:off x="28194000" y="22479000"/>
            <a:ext cx="11430000" cy="646331"/>
          </a:xfrm>
          <a:prstGeom prst="rect">
            <a:avLst/>
          </a:prstGeom>
          <a:noFill/>
        </p:spPr>
        <p:txBody>
          <a:bodyPr wrap="square" rtlCol="0">
            <a:spAutoFit/>
          </a:bodyPr>
          <a:lstStyle/>
          <a:p>
            <a:pPr algn="ctr"/>
            <a:r>
              <a:rPr lang="en-US" sz="3600" b="1" dirty="0"/>
              <a:t>C</a:t>
            </a:r>
            <a:r>
              <a:rPr lang="en-US" sz="3600" b="1" dirty="0" smtClean="0"/>
              <a:t>andidate MVP genes in embryonic and adult mouse heart</a:t>
            </a:r>
            <a:endParaRPr lang="en-US" sz="3600" b="1" dirty="0"/>
          </a:p>
        </p:txBody>
      </p:sp>
      <p:pic>
        <p:nvPicPr>
          <p:cNvPr id="18" name="Picture 17" descr="E10.5 Mouse heart Sh.tif"/>
          <p:cNvPicPr>
            <a:picLocks noChangeAspect="1"/>
          </p:cNvPicPr>
          <p:nvPr/>
        </p:nvPicPr>
        <p:blipFill rotWithShape="1">
          <a:blip r:embed="rId6">
            <a:extLst>
              <a:ext uri="{28A0092B-C50C-407E-A947-70E740481C1C}">
                <a14:useLocalDpi xmlns:a14="http://schemas.microsoft.com/office/drawing/2010/main" val="0"/>
              </a:ext>
            </a:extLst>
          </a:blip>
          <a:srcRect l="33604" t="13802" r="5521" b="20325"/>
          <a:stretch/>
        </p:blipFill>
        <p:spPr>
          <a:xfrm>
            <a:off x="28084030" y="23545800"/>
            <a:ext cx="2091170" cy="1828800"/>
          </a:xfrm>
          <a:prstGeom prst="rect">
            <a:avLst/>
          </a:prstGeom>
        </p:spPr>
      </p:pic>
      <p:sp>
        <p:nvSpPr>
          <p:cNvPr id="57" name="Rectangle 56"/>
          <p:cNvSpPr/>
          <p:nvPr/>
        </p:nvSpPr>
        <p:spPr>
          <a:xfrm>
            <a:off x="31242000" y="5569803"/>
            <a:ext cx="4648200" cy="830997"/>
          </a:xfrm>
          <a:prstGeom prst="rect">
            <a:avLst/>
          </a:prstGeom>
        </p:spPr>
        <p:txBody>
          <a:bodyPr wrap="square">
            <a:spAutoFit/>
          </a:bodyPr>
          <a:lstStyle/>
          <a:p>
            <a:pPr algn="ctr"/>
            <a:r>
              <a:rPr lang="en-US" sz="4800" b="1" dirty="0" smtClean="0">
                <a:solidFill>
                  <a:srgbClr val="000000"/>
                </a:solidFill>
              </a:rPr>
              <a:t>NCG_00157</a:t>
            </a:r>
            <a:endParaRPr lang="en-US" sz="4800" b="1" dirty="0">
              <a:solidFill>
                <a:srgbClr val="000000"/>
              </a:solidFill>
            </a:endParaRPr>
          </a:p>
        </p:txBody>
      </p:sp>
      <p:sp>
        <p:nvSpPr>
          <p:cNvPr id="4" name="Rectangle 3"/>
          <p:cNvSpPr/>
          <p:nvPr/>
        </p:nvSpPr>
        <p:spPr>
          <a:xfrm>
            <a:off x="27508200" y="5334000"/>
            <a:ext cx="12192000" cy="5029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extBox 75"/>
          <p:cNvSpPr txBox="1"/>
          <p:nvPr/>
        </p:nvSpPr>
        <p:spPr>
          <a:xfrm>
            <a:off x="27584400" y="5652731"/>
            <a:ext cx="3810000" cy="4862869"/>
          </a:xfrm>
          <a:prstGeom prst="rect">
            <a:avLst/>
          </a:prstGeom>
          <a:noFill/>
        </p:spPr>
        <p:txBody>
          <a:bodyPr wrap="square" rtlCol="0">
            <a:spAutoFit/>
          </a:bodyPr>
          <a:lstStyle/>
          <a:p>
            <a:pPr marL="342900" indent="-342900">
              <a:buFont typeface="Arial"/>
              <a:buChar char="•"/>
            </a:pPr>
            <a:r>
              <a:rPr lang="en-US" sz="2200" dirty="0" smtClean="0"/>
              <a:t>In NCG_00157, we identified a heterozygous truncating variant in </a:t>
            </a:r>
            <a:r>
              <a:rPr lang="en-US" sz="2200" i="1" dirty="0" smtClean="0"/>
              <a:t>NUP43</a:t>
            </a:r>
            <a:r>
              <a:rPr lang="en-US" sz="2200" dirty="0" smtClean="0"/>
              <a:t> found at MAF .0001 in exome variant server. </a:t>
            </a:r>
          </a:p>
          <a:p>
            <a:pPr marL="342900" indent="-342900">
              <a:buFont typeface="Arial"/>
              <a:buChar char="•"/>
            </a:pPr>
            <a:r>
              <a:rPr lang="en-US" sz="2200" dirty="0" smtClean="0"/>
              <a:t> NUP43 is a component of the Nuclear Pore Complex which controls nucleo-cytoplasmic transport. </a:t>
            </a:r>
          </a:p>
          <a:p>
            <a:pPr marL="342900" indent="-342900">
              <a:buFont typeface="Arial"/>
              <a:buChar char="•"/>
            </a:pPr>
            <a:r>
              <a:rPr lang="en-US" sz="2200" b="1" dirty="0" smtClean="0"/>
              <a:t>Hypothesis</a:t>
            </a:r>
            <a:r>
              <a:rPr lang="en-US" sz="2200" dirty="0" smtClean="0"/>
              <a:t>: Impaired transport of TGFβ signaling molecules such as </a:t>
            </a:r>
            <a:r>
              <a:rPr lang="en-US" sz="2200" dirty="0" err="1" smtClean="0"/>
              <a:t>Smads</a:t>
            </a:r>
            <a:r>
              <a:rPr lang="en-US" sz="2200" dirty="0" smtClean="0"/>
              <a:t> may contribute to MVP/TAA</a:t>
            </a:r>
          </a:p>
          <a:p>
            <a:endParaRPr lang="en-US" sz="2400" dirty="0"/>
          </a:p>
        </p:txBody>
      </p:sp>
      <p:pic>
        <p:nvPicPr>
          <p:cNvPr id="11" name="Picture 10" descr="Nup43 Arg 339 from PDB.jpg"/>
          <p:cNvPicPr>
            <a:picLocks noChangeAspect="1"/>
          </p:cNvPicPr>
          <p:nvPr/>
        </p:nvPicPr>
        <p:blipFill rotWithShape="1">
          <a:blip r:embed="rId7">
            <a:extLst>
              <a:ext uri="{28A0092B-C50C-407E-A947-70E740481C1C}">
                <a14:useLocalDpi xmlns:a14="http://schemas.microsoft.com/office/drawing/2010/main" val="0"/>
              </a:ext>
            </a:extLst>
          </a:blip>
          <a:srcRect l="4310" t="10384" r="50632" b="24074"/>
          <a:stretch/>
        </p:blipFill>
        <p:spPr>
          <a:xfrm>
            <a:off x="35737800" y="6934200"/>
            <a:ext cx="1778047" cy="1481705"/>
          </a:xfrm>
          <a:prstGeom prst="rect">
            <a:avLst/>
          </a:prstGeom>
        </p:spPr>
      </p:pic>
      <p:pic>
        <p:nvPicPr>
          <p:cNvPr id="12" name="Picture 11" descr="modeled truncated Nup43 protein.jpg"/>
          <p:cNvPicPr>
            <a:picLocks noChangeAspect="1"/>
          </p:cNvPicPr>
          <p:nvPr/>
        </p:nvPicPr>
        <p:blipFill rotWithShape="1">
          <a:blip r:embed="rId8">
            <a:extLst>
              <a:ext uri="{28A0092B-C50C-407E-A947-70E740481C1C}">
                <a14:useLocalDpi xmlns:a14="http://schemas.microsoft.com/office/drawing/2010/main" val="0"/>
              </a:ext>
            </a:extLst>
          </a:blip>
          <a:srcRect l="5710" t="9612" r="50851" b="25635"/>
          <a:stretch/>
        </p:blipFill>
        <p:spPr>
          <a:xfrm>
            <a:off x="37719000" y="6934200"/>
            <a:ext cx="1755847" cy="1479496"/>
          </a:xfrm>
          <a:prstGeom prst="rect">
            <a:avLst/>
          </a:prstGeom>
        </p:spPr>
      </p:pic>
      <p:pic>
        <p:nvPicPr>
          <p:cNvPr id="2" name="Picture 1" descr="Nup43_157 trunc. variant snapshot.pdf"/>
          <p:cNvPicPr>
            <a:picLocks noChangeAspect="1"/>
          </p:cNvPicPr>
          <p:nvPr/>
        </p:nvPicPr>
        <p:blipFill rotWithShape="1">
          <a:blip r:embed="rId9">
            <a:extLst>
              <a:ext uri="{28A0092B-C50C-407E-A947-70E740481C1C}">
                <a14:useLocalDpi xmlns:a14="http://schemas.microsoft.com/office/drawing/2010/main" val="0"/>
              </a:ext>
            </a:extLst>
          </a:blip>
          <a:srcRect r="9150"/>
          <a:stretch/>
        </p:blipFill>
        <p:spPr>
          <a:xfrm>
            <a:off x="31470600" y="6832600"/>
            <a:ext cx="3899830" cy="1397000"/>
          </a:xfrm>
          <a:prstGeom prst="rect">
            <a:avLst/>
          </a:prstGeom>
        </p:spPr>
      </p:pic>
      <p:sp>
        <p:nvSpPr>
          <p:cNvPr id="48" name="TextBox 47"/>
          <p:cNvSpPr txBox="1"/>
          <p:nvPr/>
        </p:nvSpPr>
        <p:spPr>
          <a:xfrm>
            <a:off x="31623000" y="8450759"/>
            <a:ext cx="3733800" cy="769441"/>
          </a:xfrm>
          <a:prstGeom prst="rect">
            <a:avLst/>
          </a:prstGeom>
          <a:noFill/>
        </p:spPr>
        <p:txBody>
          <a:bodyPr wrap="square" rtlCol="0">
            <a:spAutoFit/>
          </a:bodyPr>
          <a:lstStyle/>
          <a:p>
            <a:pPr algn="ctr"/>
            <a:r>
              <a:rPr lang="en-US" sz="2200" dirty="0" smtClean="0"/>
              <a:t>Sanger confirmation of WES-identified nonsense variant</a:t>
            </a:r>
            <a:endParaRPr lang="en-US" sz="2200" dirty="0"/>
          </a:p>
        </p:txBody>
      </p:sp>
      <p:sp>
        <p:nvSpPr>
          <p:cNvPr id="28" name="Rectangle 27"/>
          <p:cNvSpPr/>
          <p:nvPr/>
        </p:nvSpPr>
        <p:spPr>
          <a:xfrm>
            <a:off x="457200" y="5334000"/>
            <a:ext cx="12801600" cy="112014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457200" y="17145000"/>
            <a:ext cx="12801600" cy="132588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457200" y="30861000"/>
            <a:ext cx="12801600" cy="9067800"/>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13792200" y="5334000"/>
            <a:ext cx="13258800" cy="14173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a:off x="27584400" y="22402800"/>
            <a:ext cx="12268200" cy="5715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28041600" y="24841200"/>
            <a:ext cx="1371600" cy="584776"/>
          </a:xfrm>
          <a:prstGeom prst="rect">
            <a:avLst/>
          </a:prstGeom>
          <a:noFill/>
        </p:spPr>
        <p:txBody>
          <a:bodyPr wrap="square" rtlCol="0">
            <a:spAutoFit/>
          </a:bodyPr>
          <a:lstStyle/>
          <a:p>
            <a:r>
              <a:rPr lang="en-US" sz="3200" dirty="0" smtClean="0"/>
              <a:t>E11.0</a:t>
            </a:r>
            <a:endParaRPr lang="en-US" sz="3200" dirty="0"/>
          </a:p>
        </p:txBody>
      </p:sp>
      <p:sp>
        <p:nvSpPr>
          <p:cNvPr id="61" name="TextBox 60"/>
          <p:cNvSpPr txBox="1"/>
          <p:nvPr/>
        </p:nvSpPr>
        <p:spPr>
          <a:xfrm>
            <a:off x="28041600" y="25628024"/>
            <a:ext cx="1371600" cy="584776"/>
          </a:xfrm>
          <a:prstGeom prst="rect">
            <a:avLst/>
          </a:prstGeom>
          <a:noFill/>
        </p:spPr>
        <p:txBody>
          <a:bodyPr wrap="square" rtlCol="0">
            <a:spAutoFit/>
          </a:bodyPr>
          <a:lstStyle/>
          <a:p>
            <a:r>
              <a:rPr lang="en-US" sz="3200" dirty="0" smtClean="0"/>
              <a:t>Adult</a:t>
            </a:r>
            <a:endParaRPr lang="en-US" sz="3200" dirty="0"/>
          </a:p>
        </p:txBody>
      </p:sp>
      <p:sp>
        <p:nvSpPr>
          <p:cNvPr id="62" name="Rectangle 61"/>
          <p:cNvSpPr/>
          <p:nvPr/>
        </p:nvSpPr>
        <p:spPr>
          <a:xfrm>
            <a:off x="14020800" y="19735800"/>
            <a:ext cx="12725400" cy="1754327"/>
          </a:xfrm>
          <a:prstGeom prst="rect">
            <a:avLst/>
          </a:prstGeom>
        </p:spPr>
        <p:txBody>
          <a:bodyPr wrap="square">
            <a:spAutoFit/>
          </a:bodyPr>
          <a:lstStyle/>
          <a:p>
            <a:pPr algn="ctr"/>
            <a:r>
              <a:rPr lang="en-US" sz="5400" b="1" dirty="0" smtClean="0">
                <a:solidFill>
                  <a:srgbClr val="000000"/>
                </a:solidFill>
              </a:rPr>
              <a:t>NCG_00261 Summary of Linkage Analysis and WES-identified candidate variants</a:t>
            </a:r>
            <a:endParaRPr lang="en-US" sz="5400" b="1" dirty="0">
              <a:solidFill>
                <a:srgbClr val="000000"/>
              </a:solidFill>
            </a:endParaRPr>
          </a:p>
        </p:txBody>
      </p:sp>
      <p:graphicFrame>
        <p:nvGraphicFramePr>
          <p:cNvPr id="13" name="Diagram 12"/>
          <p:cNvGraphicFramePr/>
          <p:nvPr>
            <p:extLst>
              <p:ext uri="{D42A27DB-BD31-4B8C-83A1-F6EECF244321}">
                <p14:modId xmlns:p14="http://schemas.microsoft.com/office/powerpoint/2010/main" val="1186395170"/>
              </p:ext>
            </p:extLst>
          </p:nvPr>
        </p:nvGraphicFramePr>
        <p:xfrm>
          <a:off x="15925800" y="13531912"/>
          <a:ext cx="9144000" cy="597528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2822886954"/>
              </p:ext>
            </p:extLst>
          </p:nvPr>
        </p:nvGraphicFramePr>
        <p:xfrm>
          <a:off x="27508200" y="12039600"/>
          <a:ext cx="12496800" cy="10086490"/>
        </p:xfrm>
        <a:graphic>
          <a:graphicData uri="http://schemas.openxmlformats.org/drawingml/2006/table">
            <a:tbl>
              <a:tblPr firstRow="1" bandRow="1">
                <a:tableStyleId>{5C22544A-7EE6-4342-B048-85BDC9FD1C3A}</a:tableStyleId>
              </a:tblPr>
              <a:tblGrid>
                <a:gridCol w="838200"/>
                <a:gridCol w="1676400"/>
                <a:gridCol w="838200"/>
                <a:gridCol w="2743200"/>
                <a:gridCol w="1295400"/>
                <a:gridCol w="1219200"/>
                <a:gridCol w="815696"/>
                <a:gridCol w="856936"/>
                <a:gridCol w="2213568"/>
              </a:tblGrid>
              <a:tr h="664498">
                <a:tc>
                  <a:txBody>
                    <a:bodyPr/>
                    <a:lstStyle/>
                    <a:p>
                      <a:pPr algn="ctr"/>
                      <a:r>
                        <a:rPr lang="en-US" sz="1800" dirty="0" smtClean="0"/>
                        <a:t>HGNC</a:t>
                      </a:r>
                    </a:p>
                    <a:p>
                      <a:pPr algn="ctr"/>
                      <a:r>
                        <a:rPr lang="en-US" sz="1800" dirty="0" smtClean="0"/>
                        <a:t>GENE</a:t>
                      </a:r>
                      <a:endParaRPr lang="en-US" sz="1800" dirty="0"/>
                    </a:p>
                  </a:txBody>
                  <a:tcPr marL="49179" marR="49179" marT="24589" marB="24589"/>
                </a:tc>
                <a:tc>
                  <a:txBody>
                    <a:bodyPr/>
                    <a:lstStyle/>
                    <a:p>
                      <a:pPr algn="ctr"/>
                      <a:r>
                        <a:rPr lang="en-US" sz="1800" dirty="0" smtClean="0"/>
                        <a:t>Description</a:t>
                      </a:r>
                      <a:endParaRPr lang="en-US" sz="1800" dirty="0"/>
                    </a:p>
                  </a:txBody>
                  <a:tcPr marL="49179" marR="49179" marT="24589" marB="24589"/>
                </a:tc>
                <a:tc>
                  <a:txBody>
                    <a:bodyPr/>
                    <a:lstStyle/>
                    <a:p>
                      <a:pPr algn="ctr"/>
                      <a:r>
                        <a:rPr lang="en-US" sz="1800" dirty="0" smtClean="0"/>
                        <a:t>Variant</a:t>
                      </a:r>
                      <a:endParaRPr lang="en-US" sz="1800" dirty="0"/>
                    </a:p>
                  </a:txBody>
                  <a:tcPr marL="49179" marR="49179" marT="24589" marB="24589"/>
                </a:tc>
                <a:tc>
                  <a:txBody>
                    <a:bodyPr/>
                    <a:lstStyle/>
                    <a:p>
                      <a:pPr algn="ctr"/>
                      <a:r>
                        <a:rPr lang="en-US" sz="1800" dirty="0" smtClean="0"/>
                        <a:t>In Silico Predictions &amp;</a:t>
                      </a:r>
                    </a:p>
                    <a:p>
                      <a:pPr algn="ctr"/>
                      <a:r>
                        <a:rPr lang="en-US" sz="1800" dirty="0" smtClean="0"/>
                        <a:t>Domains Affected</a:t>
                      </a:r>
                      <a:endParaRPr lang="en-US" sz="1800" dirty="0"/>
                    </a:p>
                  </a:txBody>
                  <a:tcPr marL="49179" marR="49179" marT="24589" marB="24589"/>
                </a:tc>
                <a:tc>
                  <a:txBody>
                    <a:bodyPr/>
                    <a:lstStyle/>
                    <a:p>
                      <a:pPr algn="ctr"/>
                      <a:r>
                        <a:rPr lang="en-US" sz="1800" dirty="0" smtClean="0"/>
                        <a:t>On RDx List</a:t>
                      </a:r>
                      <a:endParaRPr lang="en-US" sz="1800" dirty="0"/>
                    </a:p>
                  </a:txBody>
                  <a:tcPr marL="49179" marR="49179" marT="24589" marB="24589"/>
                </a:tc>
                <a:tc>
                  <a:txBody>
                    <a:bodyPr/>
                    <a:lstStyle/>
                    <a:p>
                      <a:pPr algn="ctr"/>
                      <a:r>
                        <a:rPr lang="en-US" sz="1800" dirty="0" smtClean="0"/>
                        <a:t>Conserved</a:t>
                      </a:r>
                    </a:p>
                    <a:p>
                      <a:pPr algn="ctr"/>
                      <a:r>
                        <a:rPr lang="en-US" sz="1800" dirty="0" smtClean="0"/>
                        <a:t>Residue</a:t>
                      </a:r>
                      <a:endParaRPr lang="en-US" sz="1800" dirty="0"/>
                    </a:p>
                  </a:txBody>
                  <a:tcPr marL="49179" marR="49179" marT="24589" marB="24589"/>
                </a:tc>
                <a:tc>
                  <a:txBody>
                    <a:bodyPr/>
                    <a:lstStyle/>
                    <a:p>
                      <a:pPr algn="ctr"/>
                      <a:r>
                        <a:rPr lang="en-US" sz="1800" dirty="0" smtClean="0"/>
                        <a:t>ConDel Score</a:t>
                      </a:r>
                      <a:endParaRPr lang="en-US" sz="1800" dirty="0"/>
                    </a:p>
                  </a:txBody>
                  <a:tcPr marL="49179" marR="49179" marT="24589" marB="24589"/>
                </a:tc>
                <a:tc>
                  <a:txBody>
                    <a:bodyPr/>
                    <a:lstStyle/>
                    <a:p>
                      <a:pPr algn="ctr"/>
                      <a:r>
                        <a:rPr lang="en-US" sz="1800" dirty="0" smtClean="0"/>
                        <a:t>EVS</a:t>
                      </a:r>
                    </a:p>
                    <a:p>
                      <a:pPr algn="ctr"/>
                      <a:r>
                        <a:rPr lang="en-US" sz="1800" dirty="0" smtClean="0"/>
                        <a:t>MAF</a:t>
                      </a:r>
                      <a:endParaRPr lang="en-US" sz="1800" dirty="0"/>
                    </a:p>
                  </a:txBody>
                  <a:tcPr marL="49179" marR="49179" marT="24589" marB="24589"/>
                </a:tc>
                <a:tc>
                  <a:txBody>
                    <a:bodyPr/>
                    <a:lstStyle/>
                    <a:p>
                      <a:pPr algn="ctr"/>
                      <a:r>
                        <a:rPr lang="en-US" sz="1800" dirty="0" smtClean="0"/>
                        <a:t>Phenotype </a:t>
                      </a:r>
                    </a:p>
                    <a:p>
                      <a:pPr algn="ctr"/>
                      <a:r>
                        <a:rPr lang="en-US" sz="1800" dirty="0" smtClean="0"/>
                        <a:t>Association</a:t>
                      </a:r>
                      <a:endParaRPr lang="en-US" sz="1800" dirty="0"/>
                    </a:p>
                  </a:txBody>
                  <a:tcPr marL="49179" marR="49179" marT="24589" marB="24589"/>
                </a:tc>
              </a:tr>
              <a:tr h="807228">
                <a:tc>
                  <a:txBody>
                    <a:bodyPr/>
                    <a:lstStyle/>
                    <a:p>
                      <a:pPr algn="l" fontAlgn="b"/>
                      <a:r>
                        <a:rPr lang="en-US" sz="1800" b="1" i="1" u="none" strike="noStrike" dirty="0">
                          <a:solidFill>
                            <a:srgbClr val="000000"/>
                          </a:solidFill>
                          <a:effectLst/>
                          <a:latin typeface="Calibri"/>
                        </a:rPr>
                        <a:t>TAB2</a:t>
                      </a:r>
                    </a:p>
                  </a:txBody>
                  <a:tcPr marL="12700" marR="12700" marT="12700" marB="0" anchor="ctr"/>
                </a:tc>
                <a:tc>
                  <a:txBody>
                    <a:bodyPr/>
                    <a:lstStyle/>
                    <a:p>
                      <a:pPr algn="l" fontAlgn="b"/>
                      <a:r>
                        <a:rPr lang="en-US" sz="1800" b="0" i="0" u="none" strike="noStrike" dirty="0">
                          <a:solidFill>
                            <a:srgbClr val="000000"/>
                          </a:solidFill>
                          <a:effectLst/>
                          <a:latin typeface="Calibri"/>
                        </a:rPr>
                        <a:t>TGF-beta activated kinase 1/MAP3K7 binding protein 2</a:t>
                      </a:r>
                    </a:p>
                  </a:txBody>
                  <a:tcPr marL="12700" marR="12700" marT="12700" marB="0" anchor="ctr"/>
                </a:tc>
                <a:tc>
                  <a:txBody>
                    <a:bodyPr/>
                    <a:lstStyle/>
                    <a:p>
                      <a:pPr algn="ctr" fontAlgn="b"/>
                      <a:r>
                        <a:rPr lang="en-US" sz="1800" b="0" i="0" u="none" strike="noStrike" dirty="0">
                          <a:solidFill>
                            <a:srgbClr val="000000"/>
                          </a:solidFill>
                          <a:effectLst/>
                          <a:latin typeface="Calibri"/>
                        </a:rPr>
                        <a:t>R347Ter</a:t>
                      </a:r>
                    </a:p>
                  </a:txBody>
                  <a:tcPr marL="12700" marR="12700" marT="12700" marB="0" anchor="ctr"/>
                </a:tc>
                <a:tc>
                  <a:txBody>
                    <a:bodyPr/>
                    <a:lstStyle/>
                    <a:p>
                      <a:pPr algn="ctr"/>
                      <a:r>
                        <a:rPr lang="en-US" sz="1800" dirty="0" smtClean="0"/>
                        <a:t>Missing NZF domain which binds Ubiquitin</a:t>
                      </a:r>
                      <a:endParaRPr lang="en-US" sz="1800" dirty="0"/>
                    </a:p>
                  </a:txBody>
                  <a:tcPr marL="49179" marR="49179" marT="24589" marB="24589" anchor="ctr"/>
                </a:tc>
                <a:tc>
                  <a:txBody>
                    <a:bodyPr/>
                    <a:lstStyle/>
                    <a:p>
                      <a:pPr algn="ctr"/>
                      <a:r>
                        <a:rPr lang="en-US" sz="1600" dirty="0" smtClean="0"/>
                        <a:t>TGF-beta</a:t>
                      </a:r>
                    </a:p>
                    <a:p>
                      <a:pPr algn="ctr"/>
                      <a:r>
                        <a:rPr lang="en-US" sz="1600" dirty="0" smtClean="0"/>
                        <a:t>Signaling</a:t>
                      </a:r>
                    </a:p>
                    <a:p>
                      <a:pPr algn="ctr"/>
                      <a:r>
                        <a:rPr lang="en-US" sz="1600" dirty="0" smtClean="0"/>
                        <a:t>genes</a:t>
                      </a:r>
                      <a:endParaRPr lang="en-US" sz="1600" dirty="0"/>
                    </a:p>
                  </a:txBody>
                  <a:tcPr marL="49179" marR="49179" marT="24589" marB="24589" anchor="ctr"/>
                </a:tc>
                <a:tc>
                  <a:txBody>
                    <a:bodyPr/>
                    <a:lstStyle/>
                    <a:p>
                      <a:pPr algn="ctr"/>
                      <a:endParaRPr lang="en-US" sz="5000" dirty="0"/>
                    </a:p>
                  </a:txBody>
                  <a:tcPr marL="49179" marR="49179" marT="24589" marB="24589" anchor="ctr"/>
                </a:tc>
                <a:tc>
                  <a:txBody>
                    <a:bodyPr/>
                    <a:lstStyle/>
                    <a:p>
                      <a:pPr algn="ctr"/>
                      <a:endParaRPr lang="en-US" sz="50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pPr algn="l" fontAlgn="b"/>
                      <a:r>
                        <a:rPr lang="en-US" sz="1400" b="0" i="0" u="none" strike="noStrike" dirty="0">
                          <a:solidFill>
                            <a:srgbClr val="000000"/>
                          </a:solidFill>
                          <a:effectLst/>
                          <a:latin typeface="Calibri"/>
                        </a:rPr>
                        <a:t>Outflow tract defects; aortic stenosis and cardiac arrhythmias; residual aortic regurgitation; HF; bicuspid aortic valve; aortic dilation</a:t>
                      </a:r>
                    </a:p>
                  </a:txBody>
                  <a:tcPr marL="12700" marR="12700" marT="12700" marB="0" anchor="b"/>
                </a:tc>
              </a:tr>
              <a:tr h="807228">
                <a:tc>
                  <a:txBody>
                    <a:bodyPr/>
                    <a:lstStyle/>
                    <a:p>
                      <a:pPr algn="l" fontAlgn="b"/>
                      <a:r>
                        <a:rPr lang="en-US" sz="1800" b="1" i="1" u="none" strike="noStrike" dirty="0">
                          <a:solidFill>
                            <a:srgbClr val="000000"/>
                          </a:solidFill>
                          <a:effectLst/>
                          <a:latin typeface="Calibri"/>
                        </a:rPr>
                        <a:t>FILIP1L</a:t>
                      </a:r>
                    </a:p>
                  </a:txBody>
                  <a:tcPr marL="12700" marR="12700" marT="12700" marB="0" anchor="ctr"/>
                </a:tc>
                <a:tc>
                  <a:txBody>
                    <a:bodyPr/>
                    <a:lstStyle/>
                    <a:p>
                      <a:pPr algn="l" fontAlgn="b"/>
                      <a:r>
                        <a:rPr lang="en-US" sz="1800" b="0" i="0" u="none" strike="noStrike" dirty="0">
                          <a:solidFill>
                            <a:srgbClr val="000000"/>
                          </a:solidFill>
                          <a:effectLst/>
                          <a:latin typeface="Calibri"/>
                        </a:rPr>
                        <a:t>filamin A interacting protein 1-like</a:t>
                      </a:r>
                    </a:p>
                  </a:txBody>
                  <a:tcPr marL="12700" marR="12700" marT="12700" marB="0" anchor="ctr"/>
                </a:tc>
                <a:tc>
                  <a:txBody>
                    <a:bodyPr/>
                    <a:lstStyle/>
                    <a:p>
                      <a:pPr algn="ctr" fontAlgn="b"/>
                      <a:r>
                        <a:rPr lang="en-US" sz="1800" b="0" i="0" u="none" strike="noStrike" dirty="0">
                          <a:solidFill>
                            <a:srgbClr val="000000"/>
                          </a:solidFill>
                          <a:effectLst/>
                          <a:latin typeface="Calibri"/>
                        </a:rPr>
                        <a:t>R156Ter</a:t>
                      </a:r>
                    </a:p>
                  </a:txBody>
                  <a:tcPr marL="12700" marR="12700" marT="12700" marB="0" anchor="ctr"/>
                </a:tc>
                <a:tc>
                  <a:txBody>
                    <a:bodyPr/>
                    <a:lstStyle/>
                    <a:p>
                      <a:pPr algn="ctr"/>
                      <a:r>
                        <a:rPr lang="en-US" sz="1800" dirty="0" smtClean="0"/>
                        <a:t>Coiled-coil region; low complexity</a:t>
                      </a:r>
                      <a:endParaRPr lang="en-US" sz="1800" dirty="0"/>
                    </a:p>
                  </a:txBody>
                  <a:tcPr marL="49179" marR="49179" marT="24589" marB="24589" anchor="ctr"/>
                </a:tc>
                <a:tc>
                  <a:txBody>
                    <a:bodyPr/>
                    <a:lstStyle/>
                    <a:p>
                      <a:pPr algn="ctr"/>
                      <a:r>
                        <a:rPr lang="en-US" sz="1800" dirty="0" smtClean="0"/>
                        <a:t>No</a:t>
                      </a:r>
                      <a:endParaRPr lang="en-US" sz="1800" dirty="0"/>
                    </a:p>
                  </a:txBody>
                  <a:tcPr marL="49179" marR="49179" marT="24589" marB="24589" anchor="ctr"/>
                </a:tc>
                <a:tc>
                  <a:txBody>
                    <a:bodyPr/>
                    <a:lstStyle/>
                    <a:p>
                      <a:pPr algn="ctr"/>
                      <a:endParaRPr lang="en-US" sz="5000" dirty="0"/>
                    </a:p>
                  </a:txBody>
                  <a:tcPr marL="49179" marR="49179" marT="24589" marB="24589" anchor="ctr"/>
                </a:tc>
                <a:tc>
                  <a:txBody>
                    <a:bodyPr/>
                    <a:lstStyle/>
                    <a:p>
                      <a:pPr algn="ctr"/>
                      <a:endParaRPr lang="en-US" sz="50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pPr algn="l" fontAlgn="b"/>
                      <a:r>
                        <a:rPr lang="en-US" sz="1400" b="0" i="0" u="none" strike="noStrike" dirty="0">
                          <a:solidFill>
                            <a:srgbClr val="000000"/>
                          </a:solidFill>
                          <a:effectLst/>
                          <a:latin typeface="Calibri"/>
                        </a:rPr>
                        <a:t>FLNA is assoc. with X-linked cardiac valvular </a:t>
                      </a:r>
                      <a:r>
                        <a:rPr lang="en-US" sz="1400" b="0" i="0" u="none" strike="noStrike" dirty="0" smtClean="0">
                          <a:solidFill>
                            <a:srgbClr val="000000"/>
                          </a:solidFill>
                          <a:effectLst/>
                          <a:latin typeface="Calibri"/>
                        </a:rPr>
                        <a:t>dysplasia; </a:t>
                      </a:r>
                      <a:r>
                        <a:rPr lang="en-US" sz="1400" kern="1200" dirty="0" smtClean="0">
                          <a:solidFill>
                            <a:schemeClr val="dk1"/>
                          </a:solidFill>
                          <a:latin typeface="+mn-lt"/>
                          <a:ea typeface="+mn-ea"/>
                          <a:cs typeface="+mn-cs"/>
                        </a:rPr>
                        <a:t>When overexpressed in endothelial cells, FILIP1L leads to inhibition of cell proliferation and migration and an increase in apoptosis.</a:t>
                      </a:r>
                      <a:endParaRPr lang="en-US" sz="1400" b="0" i="0" u="none" strike="noStrike" dirty="0">
                        <a:solidFill>
                          <a:srgbClr val="000000"/>
                        </a:solidFill>
                        <a:effectLst/>
                        <a:latin typeface="Calibri"/>
                      </a:endParaRPr>
                    </a:p>
                  </a:txBody>
                  <a:tcPr marL="12700" marR="12700" marT="12700" marB="0" anchor="ctr"/>
                </a:tc>
              </a:tr>
              <a:tr h="807228">
                <a:tc>
                  <a:txBody>
                    <a:bodyPr/>
                    <a:lstStyle/>
                    <a:p>
                      <a:pPr algn="l" fontAlgn="b"/>
                      <a:r>
                        <a:rPr lang="en-US" sz="1800" b="1" i="1" u="none" strike="noStrike" dirty="0">
                          <a:solidFill>
                            <a:srgbClr val="000000"/>
                          </a:solidFill>
                          <a:effectLst/>
                          <a:latin typeface="Calibri"/>
                        </a:rPr>
                        <a:t>ATP2A1</a:t>
                      </a:r>
                    </a:p>
                  </a:txBody>
                  <a:tcPr marL="12700" marR="12700" marT="12700" marB="0" anchor="ctr"/>
                </a:tc>
                <a:tc>
                  <a:txBody>
                    <a:bodyPr/>
                    <a:lstStyle/>
                    <a:p>
                      <a:pPr algn="l" fontAlgn="b"/>
                      <a:r>
                        <a:rPr lang="en-US" sz="1800" b="0" i="0" u="none" strike="noStrike" dirty="0">
                          <a:solidFill>
                            <a:srgbClr val="000000"/>
                          </a:solidFill>
                          <a:effectLst/>
                          <a:latin typeface="Calibri"/>
                        </a:rPr>
                        <a:t>SERCA1; cardiac muscle; fast-twitch</a:t>
                      </a:r>
                    </a:p>
                  </a:txBody>
                  <a:tcPr marL="12700" marR="12700" marT="12700" marB="0" anchor="ctr"/>
                </a:tc>
                <a:tc>
                  <a:txBody>
                    <a:bodyPr/>
                    <a:lstStyle/>
                    <a:p>
                      <a:pPr algn="ctr" fontAlgn="b"/>
                      <a:r>
                        <a:rPr lang="en-US" sz="1800" b="0" i="0" u="none" strike="noStrike" dirty="0">
                          <a:solidFill>
                            <a:srgbClr val="000000"/>
                          </a:solidFill>
                          <a:effectLst/>
                          <a:latin typeface="Calibri"/>
                        </a:rPr>
                        <a:t>R989L</a:t>
                      </a:r>
                    </a:p>
                  </a:txBody>
                  <a:tcPr marL="12700" marR="12700" marT="12700" marB="0" anchor="ctr"/>
                </a:tc>
                <a:tc>
                  <a:txBody>
                    <a:bodyPr/>
                    <a:lstStyle/>
                    <a:p>
                      <a:pPr algn="ctr"/>
                      <a:r>
                        <a:rPr lang="en-US" sz="1800" dirty="0" smtClean="0"/>
                        <a:t>Very near 3' end of protein; Cytoplasmic domain per Uniprot; Not in MSV3d; Mut. Taster says DP</a:t>
                      </a:r>
                      <a:endParaRPr lang="en-US" sz="1800" dirty="0"/>
                    </a:p>
                  </a:txBody>
                  <a:tcPr marL="49179" marR="49179" marT="24589" marB="24589" anchor="ctr"/>
                </a:tc>
                <a:tc>
                  <a:txBody>
                    <a:bodyPr/>
                    <a:lstStyle/>
                    <a:p>
                      <a:pPr algn="ctr" fontAlgn="b"/>
                      <a:r>
                        <a:rPr lang="ro-RO" sz="1600" b="0" i="0" u="none" strike="noStrike" dirty="0">
                          <a:solidFill>
                            <a:srgbClr val="000000"/>
                          </a:solidFill>
                          <a:effectLst/>
                          <a:latin typeface="Calibri"/>
                        </a:rPr>
                        <a:t>16p12.1-11.2 MMVP1 locus</a:t>
                      </a:r>
                    </a:p>
                  </a:txBody>
                  <a:tcPr marL="12700" marR="12700" marT="12700" marB="0" anchor="ctr"/>
                </a:tc>
                <a:tc>
                  <a:txBody>
                    <a:bodyPr/>
                    <a:lstStyle/>
                    <a:p>
                      <a:pPr algn="ctr"/>
                      <a:r>
                        <a:rPr lang="en-US" sz="1800" dirty="0" smtClean="0"/>
                        <a:t>Highly </a:t>
                      </a:r>
                    </a:p>
                    <a:p>
                      <a:pPr algn="ctr"/>
                      <a:r>
                        <a:rPr lang="en-US" sz="1800" dirty="0" smtClean="0"/>
                        <a:t>Conserved</a:t>
                      </a:r>
                      <a:endParaRPr lang="en-US" sz="1800" dirty="0"/>
                    </a:p>
                  </a:txBody>
                  <a:tcPr marL="49179" marR="49179" marT="24589" marB="24589" anchor="ctr"/>
                </a:tc>
                <a:tc>
                  <a:txBody>
                    <a:bodyPr/>
                    <a:lstStyle/>
                    <a:p>
                      <a:pPr algn="ctr"/>
                      <a:r>
                        <a:rPr lang="en-US" sz="1800" dirty="0" smtClean="0"/>
                        <a:t>0.99</a:t>
                      </a:r>
                      <a:endParaRPr lang="en-US" sz="18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pPr algn="l" fontAlgn="b"/>
                      <a:r>
                        <a:rPr lang="en-US" sz="1200" b="0" i="0" u="none" strike="noStrike" dirty="0">
                          <a:solidFill>
                            <a:srgbClr val="000000"/>
                          </a:solidFill>
                          <a:effectLst/>
                          <a:latin typeface="Calibri"/>
                        </a:rPr>
                        <a:t>May be associated with AR Brody Myopathy; SERCA defects assoc. with a number of conditions: HF, sperm motility defects, cataracts, carcinogenesis, diabetes, cardiac hypertension and hypertrophy</a:t>
                      </a:r>
                    </a:p>
                  </a:txBody>
                  <a:tcPr marL="12700" marR="12700" marT="12700" marB="0" anchor="ctr"/>
                </a:tc>
              </a:tr>
              <a:tr h="807228">
                <a:tc>
                  <a:txBody>
                    <a:bodyPr/>
                    <a:lstStyle/>
                    <a:p>
                      <a:pPr algn="l" fontAlgn="b"/>
                      <a:r>
                        <a:rPr lang="en-US" sz="1800" b="1" i="1" u="none" strike="noStrike" dirty="0">
                          <a:solidFill>
                            <a:srgbClr val="000000"/>
                          </a:solidFill>
                          <a:effectLst/>
                          <a:latin typeface="Calibri"/>
                        </a:rPr>
                        <a:t>COL6A3</a:t>
                      </a:r>
                    </a:p>
                  </a:txBody>
                  <a:tcPr marL="12700" marR="12700" marT="12700" marB="0" anchor="ctr"/>
                </a:tc>
                <a:tc>
                  <a:txBody>
                    <a:bodyPr/>
                    <a:lstStyle/>
                    <a:p>
                      <a:pPr algn="l" fontAlgn="b"/>
                      <a:r>
                        <a:rPr lang="en-US" sz="1800" b="0" i="0" u="none" strike="noStrike" dirty="0">
                          <a:solidFill>
                            <a:srgbClr val="000000"/>
                          </a:solidFill>
                          <a:effectLst/>
                          <a:latin typeface="Calibri"/>
                        </a:rPr>
                        <a:t>Collagen type 6, alpha 3</a:t>
                      </a:r>
                    </a:p>
                  </a:txBody>
                  <a:tcPr marL="12700" marR="12700" marT="12700" marB="0" anchor="ctr"/>
                </a:tc>
                <a:tc>
                  <a:txBody>
                    <a:bodyPr/>
                    <a:lstStyle/>
                    <a:p>
                      <a:pPr algn="ctr" fontAlgn="b"/>
                      <a:r>
                        <a:rPr lang="en-US" sz="1800" b="0" i="0" u="none" strike="noStrike" dirty="0">
                          <a:solidFill>
                            <a:srgbClr val="000000"/>
                          </a:solidFill>
                          <a:effectLst/>
                          <a:latin typeface="Calibri"/>
                        </a:rPr>
                        <a:t>D253H</a:t>
                      </a:r>
                    </a:p>
                  </a:txBody>
                  <a:tcPr marL="12700" marR="12700" marT="12700" marB="0" anchor="ctr"/>
                </a:tc>
                <a:tc>
                  <a:txBody>
                    <a:bodyPr/>
                    <a:lstStyle/>
                    <a:p>
                      <a:pPr algn="ctr"/>
                      <a:r>
                        <a:rPr lang="en-US" sz="1800" dirty="0" smtClean="0"/>
                        <a:t>VWA -MIDAS (metal ion mediated cell adhesion); Not in MSV3d; Mutation Taster says Disease Predicting</a:t>
                      </a:r>
                      <a:endParaRPr lang="en-US" sz="1800" dirty="0"/>
                    </a:p>
                  </a:txBody>
                  <a:tcPr marL="49179" marR="49179" marT="24589" marB="24589" anchor="ctr"/>
                </a:tc>
                <a:tc>
                  <a:txBody>
                    <a:bodyPr/>
                    <a:lstStyle/>
                    <a:p>
                      <a:pPr algn="ctr" fontAlgn="b"/>
                      <a:r>
                        <a:rPr lang="en-US" sz="1800" b="0" i="0" u="none" strike="noStrike" dirty="0" smtClean="0">
                          <a:solidFill>
                            <a:srgbClr val="000000"/>
                          </a:solidFill>
                          <a:effectLst/>
                          <a:latin typeface="Calibri"/>
                        </a:rPr>
                        <a:t>ECM</a:t>
                      </a:r>
                      <a:endParaRPr lang="en-US"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Highly Conserved</a:t>
                      </a:r>
                      <a:endParaRPr lang="en-US" sz="1800" dirty="0"/>
                    </a:p>
                  </a:txBody>
                  <a:tcPr marL="49179" marR="49179" marT="24589" marB="24589" anchor="ctr"/>
                </a:tc>
                <a:tc>
                  <a:txBody>
                    <a:bodyPr/>
                    <a:lstStyle/>
                    <a:p>
                      <a:pPr algn="ctr"/>
                      <a:r>
                        <a:rPr lang="en-US" sz="1800" dirty="0" smtClean="0"/>
                        <a:t>0.718</a:t>
                      </a:r>
                      <a:endParaRPr lang="en-US" sz="18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pPr algn="l" fontAlgn="b"/>
                      <a:r>
                        <a:rPr lang="en-US" sz="1200" b="0" i="0" u="none" strike="noStrike" dirty="0" smtClean="0">
                          <a:solidFill>
                            <a:srgbClr val="000000"/>
                          </a:solidFill>
                          <a:effectLst/>
                          <a:latin typeface="Calibri"/>
                        </a:rPr>
                        <a:t>Bethlem </a:t>
                      </a:r>
                      <a:r>
                        <a:rPr lang="en-US" sz="1200" b="0" i="0" u="none" strike="noStrike" dirty="0">
                          <a:solidFill>
                            <a:srgbClr val="000000"/>
                          </a:solidFill>
                          <a:effectLst/>
                          <a:latin typeface="Calibri"/>
                        </a:rPr>
                        <a:t>myopathy; </a:t>
                      </a:r>
                      <a:r>
                        <a:rPr lang="en-US" sz="1200" b="0" i="0" u="none" strike="noStrike" dirty="0" smtClean="0">
                          <a:solidFill>
                            <a:srgbClr val="000000"/>
                          </a:solidFill>
                          <a:effectLst/>
                          <a:latin typeface="Calibri"/>
                        </a:rPr>
                        <a:t>Ulrich </a:t>
                      </a:r>
                      <a:r>
                        <a:rPr lang="en-US" sz="1200" b="0" i="0" u="none" strike="noStrike" dirty="0">
                          <a:solidFill>
                            <a:srgbClr val="000000"/>
                          </a:solidFill>
                          <a:effectLst/>
                          <a:latin typeface="Calibri"/>
                        </a:rPr>
                        <a:t>congenital myopathy, neither of which have </a:t>
                      </a:r>
                      <a:r>
                        <a:rPr lang="en-US" sz="1200" b="0" i="0" u="none" strike="noStrike" dirty="0" smtClean="0">
                          <a:solidFill>
                            <a:srgbClr val="000000"/>
                          </a:solidFill>
                          <a:effectLst/>
                          <a:latin typeface="Calibri"/>
                        </a:rPr>
                        <a:t>MVP,</a:t>
                      </a:r>
                      <a:r>
                        <a:rPr lang="en-US" sz="1200" b="0" i="0" u="none" strike="noStrike" baseline="0" dirty="0" smtClean="0">
                          <a:solidFill>
                            <a:srgbClr val="000000"/>
                          </a:solidFill>
                          <a:effectLst/>
                          <a:latin typeface="Calibri"/>
                        </a:rPr>
                        <a:t> but do have</a:t>
                      </a:r>
                      <a:r>
                        <a:rPr lang="en-US" sz="1200" b="0" i="0" u="none" strike="noStrike" dirty="0" smtClean="0">
                          <a:solidFill>
                            <a:srgbClr val="000000"/>
                          </a:solidFill>
                          <a:effectLst/>
                          <a:latin typeface="Calibri"/>
                        </a:rPr>
                        <a:t> joint</a:t>
                      </a:r>
                      <a:r>
                        <a:rPr lang="en-US" sz="1200" b="0" i="0" u="none" strike="noStrike" baseline="0" dirty="0" smtClean="0">
                          <a:solidFill>
                            <a:srgbClr val="000000"/>
                          </a:solidFill>
                          <a:effectLst/>
                          <a:latin typeface="Calibri"/>
                        </a:rPr>
                        <a:t> problems</a:t>
                      </a:r>
                      <a:r>
                        <a:rPr lang="en-US" sz="1200" b="0" i="0" u="none" strike="noStrike" dirty="0" smtClean="0">
                          <a:solidFill>
                            <a:srgbClr val="000000"/>
                          </a:solidFill>
                          <a:effectLst/>
                          <a:latin typeface="Calibri"/>
                        </a:rPr>
                        <a:t>; Collagen </a:t>
                      </a:r>
                      <a:r>
                        <a:rPr lang="en-US" sz="1200" b="0" i="0" u="none" strike="noStrike" dirty="0">
                          <a:solidFill>
                            <a:srgbClr val="000000"/>
                          </a:solidFill>
                          <a:effectLst/>
                          <a:latin typeface="Calibri"/>
                        </a:rPr>
                        <a:t>abnormalities are often present in both MVP and Joint </a:t>
                      </a:r>
                      <a:r>
                        <a:rPr lang="en-US" sz="1200" b="0" i="0" u="none" strike="noStrike" dirty="0" smtClean="0">
                          <a:solidFill>
                            <a:srgbClr val="000000"/>
                          </a:solidFill>
                          <a:effectLst/>
                          <a:latin typeface="Calibri"/>
                        </a:rPr>
                        <a:t>Hypermobility</a:t>
                      </a:r>
                      <a:endParaRPr lang="en-US" sz="1200" b="0" i="0" u="none" strike="noStrike" dirty="0">
                        <a:solidFill>
                          <a:srgbClr val="000000"/>
                        </a:solidFill>
                        <a:effectLst/>
                        <a:latin typeface="Calibri"/>
                      </a:endParaRPr>
                    </a:p>
                  </a:txBody>
                  <a:tcPr marL="12700" marR="12700" marT="12700" marB="0" anchor="ctr"/>
                </a:tc>
              </a:tr>
              <a:tr h="807228">
                <a:tc>
                  <a:txBody>
                    <a:bodyPr/>
                    <a:lstStyle/>
                    <a:p>
                      <a:pPr algn="l" fontAlgn="b"/>
                      <a:r>
                        <a:rPr lang="en-US" sz="1800" b="1" i="1" u="none" strike="noStrike" dirty="0">
                          <a:solidFill>
                            <a:srgbClr val="000000"/>
                          </a:solidFill>
                          <a:effectLst/>
                          <a:latin typeface="Calibri"/>
                        </a:rPr>
                        <a:t>DCHS1</a:t>
                      </a:r>
                    </a:p>
                  </a:txBody>
                  <a:tcPr marL="12700" marR="12700" marT="12700" marB="0" anchor="ctr"/>
                </a:tc>
                <a:tc>
                  <a:txBody>
                    <a:bodyPr/>
                    <a:lstStyle/>
                    <a:p>
                      <a:pPr algn="l" fontAlgn="b"/>
                      <a:r>
                        <a:rPr lang="en-US" sz="1800" b="0" i="0" u="none" strike="noStrike" dirty="0">
                          <a:solidFill>
                            <a:srgbClr val="000000"/>
                          </a:solidFill>
                          <a:effectLst/>
                          <a:latin typeface="Calibri"/>
                        </a:rPr>
                        <a:t>cadherin superfamily of cell-cell adhesion molecules</a:t>
                      </a:r>
                    </a:p>
                  </a:txBody>
                  <a:tcPr marL="12700" marR="12700" marT="12700" marB="0" anchor="ctr"/>
                </a:tc>
                <a:tc>
                  <a:txBody>
                    <a:bodyPr/>
                    <a:lstStyle/>
                    <a:p>
                      <a:pPr algn="ctr" fontAlgn="b"/>
                      <a:r>
                        <a:rPr lang="en-US" sz="1800" b="0" i="0" u="none" strike="noStrike" dirty="0">
                          <a:solidFill>
                            <a:srgbClr val="000000"/>
                          </a:solidFill>
                          <a:effectLst/>
                          <a:latin typeface="Calibri"/>
                        </a:rPr>
                        <a:t>S667C</a:t>
                      </a:r>
                    </a:p>
                  </a:txBody>
                  <a:tcPr marL="12700" marR="12700" marT="12700" marB="0" anchor="ctr"/>
                </a:tc>
                <a:tc>
                  <a:txBody>
                    <a:bodyPr/>
                    <a:lstStyle/>
                    <a:p>
                      <a:pPr algn="ctr"/>
                      <a:r>
                        <a:rPr lang="en-US" sz="1800" dirty="0" smtClean="0"/>
                        <a:t>Cadherin-6 domain;</a:t>
                      </a:r>
                    </a:p>
                    <a:p>
                      <a:pPr algn="ctr"/>
                      <a:r>
                        <a:rPr lang="en-US" sz="1800" dirty="0" smtClean="0"/>
                        <a:t>MSV3d= VUS; Sift (D); Mutation taster says disease predicting;</a:t>
                      </a:r>
                      <a:endParaRPr lang="en-US" sz="1800" dirty="0"/>
                    </a:p>
                  </a:txBody>
                  <a:tcPr marL="49179" marR="49179" marT="24589" marB="24589" anchor="ctr"/>
                </a:tc>
                <a:tc>
                  <a:txBody>
                    <a:bodyPr/>
                    <a:lstStyle/>
                    <a:p>
                      <a:pPr algn="ctr" fontAlgn="b"/>
                      <a:r>
                        <a:rPr lang="ro-RO" sz="1600" b="0" i="0" u="none" strike="noStrike" dirty="0">
                          <a:solidFill>
                            <a:srgbClr val="000000"/>
                          </a:solidFill>
                          <a:effectLst/>
                          <a:latin typeface="Calibri"/>
                        </a:rPr>
                        <a:t>11p15.4  MMVP2 locus</a:t>
                      </a:r>
                    </a:p>
                  </a:txBody>
                  <a:tcPr marL="12700" marR="12700" marT="12700" marB="0" anchor="ctr"/>
                </a:tc>
                <a:tc>
                  <a:txBody>
                    <a:bodyPr/>
                    <a:lstStyle/>
                    <a:p>
                      <a:pPr algn="ctr"/>
                      <a:r>
                        <a:rPr lang="en-US" sz="1800" dirty="0" smtClean="0"/>
                        <a:t>Highly </a:t>
                      </a:r>
                    </a:p>
                    <a:p>
                      <a:pPr algn="ctr"/>
                      <a:r>
                        <a:rPr lang="en-US" sz="1800" dirty="0" smtClean="0"/>
                        <a:t>conserved</a:t>
                      </a:r>
                      <a:endParaRPr lang="en-US" sz="1800" dirty="0"/>
                    </a:p>
                  </a:txBody>
                  <a:tcPr marL="49179" marR="49179" marT="24589" marB="24589" anchor="ctr"/>
                </a:tc>
                <a:tc>
                  <a:txBody>
                    <a:bodyPr/>
                    <a:lstStyle/>
                    <a:p>
                      <a:pPr algn="ctr"/>
                      <a:r>
                        <a:rPr lang="en-US" sz="1800" dirty="0" smtClean="0"/>
                        <a:t>0.896</a:t>
                      </a:r>
                      <a:endParaRPr lang="en-US" sz="1800" dirty="0"/>
                    </a:p>
                  </a:txBody>
                  <a:tcPr marL="49179" marR="49179" marT="24589" marB="24589" anchor="ctr"/>
                </a:tc>
                <a:tc>
                  <a:txBody>
                    <a:bodyPr/>
                    <a:lstStyle/>
                    <a:p>
                      <a:pPr algn="ctr"/>
                      <a:r>
                        <a:rPr lang="en-US" sz="1800" dirty="0" smtClean="0"/>
                        <a:t>.00035</a:t>
                      </a:r>
                      <a:endParaRPr lang="en-US" sz="1800" dirty="0"/>
                    </a:p>
                  </a:txBody>
                  <a:tcPr marL="49179" marR="49179" marT="24589" marB="24589" anchor="ctr"/>
                </a:tc>
                <a:tc>
                  <a:txBody>
                    <a:bodyPr/>
                    <a:lstStyle/>
                    <a:p>
                      <a:pPr algn="l" fontAlgn="b"/>
                      <a:r>
                        <a:rPr lang="en-US" sz="1200" b="0" i="0" u="none" strike="noStrike" dirty="0">
                          <a:solidFill>
                            <a:srgbClr val="000000"/>
                          </a:solidFill>
                          <a:effectLst/>
                          <a:latin typeface="Calibri"/>
                        </a:rPr>
                        <a:t>Per S. Slaughenhaupt at HMS, MVP is part of mutant phenotype; atrial septal defect in knockout mouse</a:t>
                      </a:r>
                    </a:p>
                  </a:txBody>
                  <a:tcPr marL="12700" marR="12700" marT="12700" marB="0" anchor="ctr"/>
                </a:tc>
              </a:tr>
              <a:tr h="807228">
                <a:tc>
                  <a:txBody>
                    <a:bodyPr/>
                    <a:lstStyle/>
                    <a:p>
                      <a:pPr algn="l" fontAlgn="b"/>
                      <a:r>
                        <a:rPr lang="en-US" sz="1800" b="1" i="1" u="none" strike="noStrike" dirty="0">
                          <a:solidFill>
                            <a:srgbClr val="000000"/>
                          </a:solidFill>
                          <a:effectLst/>
                          <a:latin typeface="Calibri"/>
                        </a:rPr>
                        <a:t>ITGA6</a:t>
                      </a:r>
                    </a:p>
                  </a:txBody>
                  <a:tcPr marL="12700" marR="12700" marT="12700" marB="0" anchor="ctr"/>
                </a:tc>
                <a:tc>
                  <a:txBody>
                    <a:bodyPr/>
                    <a:lstStyle/>
                    <a:p>
                      <a:pPr algn="l" fontAlgn="b"/>
                      <a:r>
                        <a:rPr lang="en-US" sz="1800" b="0" i="0" u="none" strike="noStrike" dirty="0">
                          <a:solidFill>
                            <a:srgbClr val="000000"/>
                          </a:solidFill>
                          <a:effectLst/>
                          <a:latin typeface="Calibri"/>
                        </a:rPr>
                        <a:t>Integrin alpha 6</a:t>
                      </a:r>
                    </a:p>
                  </a:txBody>
                  <a:tcPr marL="12700" marR="12700" marT="12700" marB="0" anchor="ctr"/>
                </a:tc>
                <a:tc>
                  <a:txBody>
                    <a:bodyPr/>
                    <a:lstStyle/>
                    <a:p>
                      <a:pPr algn="ctr" fontAlgn="b"/>
                      <a:r>
                        <a:rPr lang="en-US" sz="1800" b="0" i="0" u="none" strike="noStrike" dirty="0">
                          <a:solidFill>
                            <a:srgbClr val="000000"/>
                          </a:solidFill>
                          <a:effectLst/>
                          <a:latin typeface="Calibri"/>
                        </a:rPr>
                        <a:t>K1082N</a:t>
                      </a:r>
                    </a:p>
                  </a:txBody>
                  <a:tcPr marL="12700" marR="12700" marT="12700" marB="0" anchor="ctr"/>
                </a:tc>
                <a:tc>
                  <a:txBody>
                    <a:bodyPr/>
                    <a:lstStyle/>
                    <a:p>
                      <a:pPr algn="ctr"/>
                      <a:r>
                        <a:rPr lang="en-US" sz="1800" dirty="0" smtClean="0"/>
                        <a:t>"GFFKR" motif,</a:t>
                      </a:r>
                      <a:r>
                        <a:rPr lang="en-US" sz="1800" baseline="0" dirty="0" smtClean="0"/>
                        <a:t> involved in </a:t>
                      </a:r>
                      <a:r>
                        <a:rPr lang="en-US" sz="1800" dirty="0" smtClean="0"/>
                        <a:t>α and β subunit stabilization; Not in MSV3d; MT says DP</a:t>
                      </a:r>
                      <a:endParaRPr lang="en-US" sz="1800" dirty="0"/>
                    </a:p>
                  </a:txBody>
                  <a:tcPr marL="49179" marR="49179" marT="24589" marB="24589" anchor="ctr"/>
                </a:tc>
                <a:tc>
                  <a:txBody>
                    <a:bodyPr/>
                    <a:lstStyle/>
                    <a:p>
                      <a:pPr algn="ctr" fontAlgn="b"/>
                      <a:r>
                        <a:rPr lang="en-US" sz="1800" b="0" i="0" u="none" strike="noStrike" dirty="0">
                          <a:solidFill>
                            <a:srgbClr val="000000"/>
                          </a:solidFill>
                          <a:effectLst/>
                          <a:latin typeface="Calibri"/>
                        </a:rPr>
                        <a:t>FBN1 String</a:t>
                      </a:r>
                    </a:p>
                  </a:txBody>
                  <a:tcPr marL="12700" marR="12700" marT="12700" marB="0" anchor="ctr"/>
                </a:tc>
                <a:tc>
                  <a:txBody>
                    <a:bodyPr/>
                    <a:lstStyle/>
                    <a:p>
                      <a:pPr algn="ctr"/>
                      <a:r>
                        <a:rPr lang="en-US" sz="1800" dirty="0" smtClean="0"/>
                        <a:t>Conserved but not in Chicken</a:t>
                      </a:r>
                      <a:endParaRPr lang="en-US" sz="1800" dirty="0"/>
                    </a:p>
                  </a:txBody>
                  <a:tcPr marL="49179" marR="49179" marT="24589" marB="24589" anchor="ctr"/>
                </a:tc>
                <a:tc>
                  <a:txBody>
                    <a:bodyPr/>
                    <a:lstStyle/>
                    <a:p>
                      <a:pPr algn="ctr"/>
                      <a:r>
                        <a:rPr lang="en-US" sz="1800" dirty="0" smtClean="0"/>
                        <a:t>0.764</a:t>
                      </a:r>
                      <a:endParaRPr lang="en-US" sz="18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r>
                        <a:rPr lang="en-US" sz="1200" kern="1200" dirty="0" smtClean="0">
                          <a:solidFill>
                            <a:schemeClr val="dk1"/>
                          </a:solidFill>
                          <a:latin typeface="+mn-lt"/>
                          <a:ea typeface="+mn-ea"/>
                          <a:cs typeface="+mn-cs"/>
                        </a:rPr>
                        <a:t>Integrins are known to participate in cell adhesion as well as cell-surface mediated signaling;</a:t>
                      </a:r>
                      <a:r>
                        <a:rPr lang="en-US" sz="1200" kern="1200" baseline="0" dirty="0" smtClean="0">
                          <a:solidFill>
                            <a:schemeClr val="dk1"/>
                          </a:solidFill>
                          <a:latin typeface="+mn-lt"/>
                          <a:ea typeface="+mn-ea"/>
                          <a:cs typeface="+mn-cs"/>
                        </a:rPr>
                        <a:t> </a:t>
                      </a:r>
                      <a:r>
                        <a:rPr lang="en-US" sz="1200" b="0" i="0" u="none" strike="noStrike" dirty="0" smtClean="0">
                          <a:solidFill>
                            <a:srgbClr val="000000"/>
                          </a:solidFill>
                          <a:effectLst/>
                          <a:latin typeface="+mn-lt"/>
                        </a:rPr>
                        <a:t>OMIM=Junctional  Epidermolysis Bullosa with Pyloric Atresia</a:t>
                      </a:r>
                      <a:endParaRPr lang="en-US" sz="1200" b="0" i="0" u="none" strike="noStrike" dirty="0">
                        <a:solidFill>
                          <a:srgbClr val="000000"/>
                        </a:solidFill>
                        <a:effectLst/>
                        <a:latin typeface="+mn-lt"/>
                      </a:endParaRPr>
                    </a:p>
                  </a:txBody>
                  <a:tcPr marL="12700" marR="12700" marT="12700" marB="0" anchor="ctr"/>
                </a:tc>
              </a:tr>
              <a:tr h="807228">
                <a:tc>
                  <a:txBody>
                    <a:bodyPr/>
                    <a:lstStyle/>
                    <a:p>
                      <a:pPr algn="l" fontAlgn="b"/>
                      <a:r>
                        <a:rPr lang="en-US" sz="1800" b="1" i="1" u="none" strike="noStrike" dirty="0">
                          <a:solidFill>
                            <a:srgbClr val="000000"/>
                          </a:solidFill>
                          <a:effectLst/>
                          <a:latin typeface="Calibri"/>
                        </a:rPr>
                        <a:t>PRRT2</a:t>
                      </a:r>
                    </a:p>
                  </a:txBody>
                  <a:tcPr marL="12700" marR="12700" marT="12700" marB="0" anchor="ctr"/>
                </a:tc>
                <a:tc>
                  <a:txBody>
                    <a:bodyPr/>
                    <a:lstStyle/>
                    <a:p>
                      <a:pPr algn="l" fontAlgn="b"/>
                      <a:r>
                        <a:rPr lang="en-US" sz="1800" b="0" i="0" u="none" strike="noStrike" dirty="0">
                          <a:solidFill>
                            <a:srgbClr val="000000"/>
                          </a:solidFill>
                          <a:effectLst/>
                          <a:latin typeface="Calibri"/>
                        </a:rPr>
                        <a:t>Proline-rich Transmembrane protein 2</a:t>
                      </a:r>
                    </a:p>
                  </a:txBody>
                  <a:tcPr marL="12700" marR="12700" marT="12700" marB="0" anchor="ctr"/>
                </a:tc>
                <a:tc>
                  <a:txBody>
                    <a:bodyPr/>
                    <a:lstStyle/>
                    <a:p>
                      <a:pPr algn="ctr" fontAlgn="b"/>
                      <a:r>
                        <a:rPr lang="en-US" sz="1800" b="0" i="0" u="none" strike="noStrike" dirty="0">
                          <a:solidFill>
                            <a:srgbClr val="000000"/>
                          </a:solidFill>
                          <a:effectLst/>
                          <a:latin typeface="Calibri"/>
                        </a:rPr>
                        <a:t>D143E</a:t>
                      </a:r>
                    </a:p>
                  </a:txBody>
                  <a:tcPr marL="12700" marR="12700" marT="12700" marB="0" anchor="ctr"/>
                </a:tc>
                <a:tc>
                  <a:txBody>
                    <a:bodyPr/>
                    <a:lstStyle/>
                    <a:p>
                      <a:pPr algn="ctr"/>
                      <a:r>
                        <a:rPr lang="en-US" sz="1800" dirty="0" smtClean="0"/>
                        <a:t>Low complexity</a:t>
                      </a:r>
                      <a:endParaRPr lang="en-US" sz="1800" dirty="0"/>
                    </a:p>
                  </a:txBody>
                  <a:tcPr marL="49179" marR="49179" marT="24589" marB="24589" anchor="ctr"/>
                </a:tc>
                <a:tc>
                  <a:txBody>
                    <a:bodyPr/>
                    <a:lstStyle/>
                    <a:p>
                      <a:pPr algn="ctr" fontAlgn="b"/>
                      <a:r>
                        <a:rPr lang="ro-RO" sz="1600" b="0" i="0" u="none" strike="noStrike" dirty="0">
                          <a:solidFill>
                            <a:srgbClr val="000000"/>
                          </a:solidFill>
                          <a:effectLst/>
                          <a:latin typeface="Calibri"/>
                        </a:rPr>
                        <a:t>16p12.1-11.2 MMVP1 locus</a:t>
                      </a:r>
                    </a:p>
                  </a:txBody>
                  <a:tcPr marL="12700" marR="12700" marT="12700" marB="0" anchor="ctr"/>
                </a:tc>
                <a:tc>
                  <a:txBody>
                    <a:bodyPr/>
                    <a:lstStyle/>
                    <a:p>
                      <a:pPr algn="ctr"/>
                      <a:r>
                        <a:rPr lang="en-US" sz="1800" dirty="0" smtClean="0"/>
                        <a:t>Not particularly conserved</a:t>
                      </a:r>
                      <a:endParaRPr lang="en-US" sz="1800" dirty="0"/>
                    </a:p>
                  </a:txBody>
                  <a:tcPr marL="49179" marR="49179" marT="24589" marB="24589" anchor="ctr"/>
                </a:tc>
                <a:tc>
                  <a:txBody>
                    <a:bodyPr/>
                    <a:lstStyle/>
                    <a:p>
                      <a:pPr algn="ctr"/>
                      <a:r>
                        <a:rPr lang="en-US" sz="1800" dirty="0" smtClean="0"/>
                        <a:t>0.653</a:t>
                      </a:r>
                      <a:endParaRPr lang="en-US" sz="18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pPr algn="l" fontAlgn="b"/>
                      <a:r>
                        <a:rPr lang="en-US" sz="1200" b="0" i="0" u="none" strike="noStrike" dirty="0">
                          <a:solidFill>
                            <a:srgbClr val="000000"/>
                          </a:solidFill>
                          <a:effectLst/>
                          <a:latin typeface="Calibri"/>
                        </a:rPr>
                        <a:t>OMIM=Seizures, dyskinesia; interacts with Snap-25</a:t>
                      </a:r>
                    </a:p>
                  </a:txBody>
                  <a:tcPr marL="12700" marR="12700" marT="12700" marB="0" anchor="ctr"/>
                </a:tc>
              </a:tr>
              <a:tr h="807228">
                <a:tc>
                  <a:txBody>
                    <a:bodyPr/>
                    <a:lstStyle/>
                    <a:p>
                      <a:pPr algn="l" fontAlgn="b"/>
                      <a:r>
                        <a:rPr lang="en-US" sz="1800" b="1" i="0" u="none" strike="noStrike" dirty="0">
                          <a:solidFill>
                            <a:srgbClr val="000000"/>
                          </a:solidFill>
                          <a:effectLst/>
                          <a:latin typeface="Calibri"/>
                        </a:rPr>
                        <a:t>HABP2</a:t>
                      </a:r>
                    </a:p>
                  </a:txBody>
                  <a:tcPr marL="12700" marR="12700" marT="12700" marB="0" anchor="ctr"/>
                </a:tc>
                <a:tc>
                  <a:txBody>
                    <a:bodyPr/>
                    <a:lstStyle/>
                    <a:p>
                      <a:pPr algn="l" fontAlgn="b"/>
                      <a:r>
                        <a:rPr lang="en-US" sz="1800" b="0" i="0" u="none" strike="noStrike" dirty="0">
                          <a:solidFill>
                            <a:srgbClr val="000000"/>
                          </a:solidFill>
                          <a:effectLst/>
                          <a:latin typeface="Calibri"/>
                        </a:rPr>
                        <a:t>Hyaluronan Binding Protein 2</a:t>
                      </a:r>
                    </a:p>
                  </a:txBody>
                  <a:tcPr marL="12700" marR="12700" marT="12700" marB="0" anchor="ctr"/>
                </a:tc>
                <a:tc>
                  <a:txBody>
                    <a:bodyPr/>
                    <a:lstStyle/>
                    <a:p>
                      <a:pPr algn="ctr" fontAlgn="b"/>
                      <a:r>
                        <a:rPr lang="en-US" sz="1800" b="0" i="0" u="none" strike="noStrike" dirty="0">
                          <a:solidFill>
                            <a:srgbClr val="000000"/>
                          </a:solidFill>
                          <a:effectLst/>
                          <a:latin typeface="Calibri"/>
                        </a:rPr>
                        <a:t>D87Y</a:t>
                      </a:r>
                    </a:p>
                  </a:txBody>
                  <a:tcPr marL="12700" marR="12700" marT="12700" marB="0" anchor="ctr"/>
                </a:tc>
                <a:tc>
                  <a:txBody>
                    <a:bodyPr/>
                    <a:lstStyle/>
                    <a:p>
                      <a:pPr algn="ctr"/>
                      <a:r>
                        <a:rPr lang="en-US" sz="1800" dirty="0" smtClean="0"/>
                        <a:t>EG-like domain</a:t>
                      </a:r>
                      <a:endParaRPr lang="en-US" sz="1800" dirty="0"/>
                    </a:p>
                  </a:txBody>
                  <a:tcPr marL="49179" marR="49179" marT="24589" marB="24589" anchor="ctr"/>
                </a:tc>
                <a:tc>
                  <a:txBody>
                    <a:bodyPr/>
                    <a:lstStyle/>
                    <a:p>
                      <a:pPr algn="ctr"/>
                      <a:r>
                        <a:rPr lang="en-US" sz="1800" dirty="0" smtClean="0"/>
                        <a:t>No</a:t>
                      </a:r>
                      <a:endParaRPr lang="en-US" sz="1800" dirty="0"/>
                    </a:p>
                  </a:txBody>
                  <a:tcPr marL="49179" marR="49179" marT="24589" marB="24589" anchor="ctr"/>
                </a:tc>
                <a:tc>
                  <a:txBody>
                    <a:bodyPr/>
                    <a:lstStyle/>
                    <a:p>
                      <a:pPr algn="ctr"/>
                      <a:r>
                        <a:rPr lang="en-US" sz="1800" dirty="0" smtClean="0"/>
                        <a:t>Not </a:t>
                      </a:r>
                    </a:p>
                    <a:p>
                      <a:pPr algn="ctr"/>
                      <a:r>
                        <a:rPr lang="en-US" sz="1800" dirty="0" smtClean="0"/>
                        <a:t>Conserved</a:t>
                      </a:r>
                      <a:endParaRPr lang="en-US" sz="1800" dirty="0"/>
                    </a:p>
                  </a:txBody>
                  <a:tcPr marL="49179" marR="49179" marT="24589" marB="24589" anchor="ctr"/>
                </a:tc>
                <a:tc>
                  <a:txBody>
                    <a:bodyPr/>
                    <a:lstStyle/>
                    <a:p>
                      <a:pPr algn="ctr"/>
                      <a:r>
                        <a:rPr lang="en-US" sz="1800" dirty="0" smtClean="0"/>
                        <a:t>0.666</a:t>
                      </a:r>
                      <a:endParaRPr lang="en-US" sz="1800" dirty="0"/>
                    </a:p>
                  </a:txBody>
                  <a:tcPr marL="49179" marR="49179" marT="24589" marB="24589" anchor="ctr"/>
                </a:tc>
                <a:tc>
                  <a:txBody>
                    <a:bodyPr/>
                    <a:lstStyle/>
                    <a:p>
                      <a:pPr algn="ctr"/>
                      <a:r>
                        <a:rPr lang="en-US" sz="1800" dirty="0" smtClean="0"/>
                        <a:t>0</a:t>
                      </a:r>
                      <a:endParaRPr lang="en-US" sz="1800" dirty="0"/>
                    </a:p>
                  </a:txBody>
                  <a:tcPr marL="49179" marR="49179" marT="24589" marB="24589" anchor="ctr"/>
                </a:tc>
                <a:tc>
                  <a:txBody>
                    <a:bodyPr/>
                    <a:lstStyle/>
                    <a:p>
                      <a:pPr algn="l" fontAlgn="b"/>
                      <a:r>
                        <a:rPr lang="en-US" sz="1200" b="0" i="0" u="none" strike="noStrike" dirty="0">
                          <a:solidFill>
                            <a:srgbClr val="000000"/>
                          </a:solidFill>
                          <a:effectLst/>
                          <a:latin typeface="Calibri"/>
                        </a:rPr>
                        <a:t>OMIM=one variant assoc. with reduced activation of pro-urokinase and strong risk for carotid stenosis; PLAU has been linked to MVP; some literature exists re:hyaluronan and valve formation, MVP</a:t>
                      </a:r>
                    </a:p>
                  </a:txBody>
                  <a:tcPr marL="12700" marR="12700" marT="12700" marB="0" anchor="ctr"/>
                </a:tc>
              </a:tr>
            </a:tbl>
          </a:graphicData>
        </a:graphic>
      </p:graphicFrame>
      <p:graphicFrame>
        <p:nvGraphicFramePr>
          <p:cNvPr id="68" name="Table 67"/>
          <p:cNvGraphicFramePr>
            <a:graphicFrameLocks noGrp="1"/>
          </p:cNvGraphicFramePr>
          <p:nvPr>
            <p:extLst>
              <p:ext uri="{D42A27DB-BD31-4B8C-83A1-F6EECF244321}">
                <p14:modId xmlns:p14="http://schemas.microsoft.com/office/powerpoint/2010/main" val="1705833964"/>
              </p:ext>
            </p:extLst>
          </p:nvPr>
        </p:nvGraphicFramePr>
        <p:xfrm>
          <a:off x="14173200" y="32842200"/>
          <a:ext cx="12496800" cy="6736784"/>
        </p:xfrm>
        <a:graphic>
          <a:graphicData uri="http://schemas.openxmlformats.org/drawingml/2006/table">
            <a:tbl>
              <a:tblPr firstRow="1" bandRow="1">
                <a:tableStyleId>{5C22544A-7EE6-4342-B048-85BDC9FD1C3A}</a:tableStyleId>
              </a:tblPr>
              <a:tblGrid>
                <a:gridCol w="1066800"/>
                <a:gridCol w="1676400"/>
                <a:gridCol w="914400"/>
                <a:gridCol w="2438400"/>
                <a:gridCol w="1226908"/>
                <a:gridCol w="1246452"/>
                <a:gridCol w="856936"/>
                <a:gridCol w="856936"/>
                <a:gridCol w="2213568"/>
              </a:tblGrid>
              <a:tr h="668724">
                <a:tc>
                  <a:txBody>
                    <a:bodyPr/>
                    <a:lstStyle/>
                    <a:p>
                      <a:r>
                        <a:rPr lang="en-US" sz="1800" dirty="0" smtClean="0"/>
                        <a:t>HGNC</a:t>
                      </a:r>
                    </a:p>
                    <a:p>
                      <a:r>
                        <a:rPr lang="en-US" sz="1800" dirty="0" smtClean="0"/>
                        <a:t>GENE</a:t>
                      </a:r>
                      <a:endParaRPr lang="en-US" sz="1800" dirty="0"/>
                    </a:p>
                  </a:txBody>
                  <a:tcPr marL="49179" marR="49179" marT="24589" marB="24589">
                    <a:lnL w="12700" cap="flat" cmpd="sng" algn="ctr">
                      <a:solidFill>
                        <a:scrgbClr r="0" g="0" b="0"/>
                      </a:solidFill>
                      <a:prstDash val="solid"/>
                      <a:round/>
                      <a:headEnd type="none" w="med" len="med"/>
                      <a:tailEnd type="none" w="med" len="med"/>
                    </a:lnL>
                  </a:tcPr>
                </a:tc>
                <a:tc>
                  <a:txBody>
                    <a:bodyPr/>
                    <a:lstStyle/>
                    <a:p>
                      <a:r>
                        <a:rPr lang="en-US" sz="1800" dirty="0" smtClean="0"/>
                        <a:t>Description</a:t>
                      </a:r>
                      <a:endParaRPr lang="en-US" sz="1800" dirty="0"/>
                    </a:p>
                  </a:txBody>
                  <a:tcPr marL="49179" marR="49179" marT="24589" marB="24589"/>
                </a:tc>
                <a:tc>
                  <a:txBody>
                    <a:bodyPr/>
                    <a:lstStyle/>
                    <a:p>
                      <a:r>
                        <a:rPr lang="en-US" sz="1800" dirty="0" smtClean="0"/>
                        <a:t>Variant</a:t>
                      </a:r>
                      <a:endParaRPr lang="en-US" sz="1800" dirty="0"/>
                    </a:p>
                  </a:txBody>
                  <a:tcPr marL="49179" marR="49179" marT="24589" marB="24589"/>
                </a:tc>
                <a:tc>
                  <a:txBody>
                    <a:bodyPr/>
                    <a:lstStyle/>
                    <a:p>
                      <a:r>
                        <a:rPr lang="en-US" sz="1800" dirty="0" smtClean="0"/>
                        <a:t>In Silico Predictions &amp;</a:t>
                      </a:r>
                    </a:p>
                    <a:p>
                      <a:r>
                        <a:rPr lang="en-US" sz="1800" dirty="0" smtClean="0"/>
                        <a:t>Domains Affected</a:t>
                      </a:r>
                      <a:endParaRPr lang="en-US" sz="1800" dirty="0"/>
                    </a:p>
                  </a:txBody>
                  <a:tcPr marL="49179" marR="49179" marT="24589" marB="24589"/>
                </a:tc>
                <a:tc>
                  <a:txBody>
                    <a:bodyPr/>
                    <a:lstStyle/>
                    <a:p>
                      <a:r>
                        <a:rPr lang="en-US" sz="1800" dirty="0" smtClean="0"/>
                        <a:t>On RDx List</a:t>
                      </a:r>
                      <a:endParaRPr lang="en-US" sz="1800" dirty="0"/>
                    </a:p>
                  </a:txBody>
                  <a:tcPr marL="49179" marR="49179" marT="24589" marB="24589"/>
                </a:tc>
                <a:tc>
                  <a:txBody>
                    <a:bodyPr/>
                    <a:lstStyle/>
                    <a:p>
                      <a:pPr algn="ctr"/>
                      <a:r>
                        <a:rPr lang="en-US" sz="1800" dirty="0" smtClean="0"/>
                        <a:t>Conserved</a:t>
                      </a:r>
                    </a:p>
                    <a:p>
                      <a:pPr algn="ctr"/>
                      <a:r>
                        <a:rPr lang="en-US" sz="1800" dirty="0" smtClean="0"/>
                        <a:t>Residue</a:t>
                      </a:r>
                      <a:endParaRPr lang="en-US" sz="1800" dirty="0"/>
                    </a:p>
                  </a:txBody>
                  <a:tcPr marL="49179" marR="49179" marT="24589" marB="24589"/>
                </a:tc>
                <a:tc>
                  <a:txBody>
                    <a:bodyPr/>
                    <a:lstStyle/>
                    <a:p>
                      <a:pPr algn="ctr"/>
                      <a:r>
                        <a:rPr lang="en-US" sz="1800" dirty="0" smtClean="0"/>
                        <a:t>ConDel Score</a:t>
                      </a:r>
                      <a:endParaRPr lang="en-US" sz="1800" dirty="0"/>
                    </a:p>
                  </a:txBody>
                  <a:tcPr marL="49179" marR="49179" marT="24589" marB="24589"/>
                </a:tc>
                <a:tc>
                  <a:txBody>
                    <a:bodyPr/>
                    <a:lstStyle/>
                    <a:p>
                      <a:pPr algn="ctr"/>
                      <a:r>
                        <a:rPr lang="en-US" sz="1800" dirty="0" smtClean="0"/>
                        <a:t>EVS</a:t>
                      </a:r>
                    </a:p>
                    <a:p>
                      <a:pPr algn="ctr"/>
                      <a:r>
                        <a:rPr lang="en-US" sz="1800" dirty="0" smtClean="0"/>
                        <a:t>MAF</a:t>
                      </a:r>
                      <a:endParaRPr lang="en-US" sz="1800" dirty="0"/>
                    </a:p>
                  </a:txBody>
                  <a:tcPr marL="49179" marR="49179" marT="24589" marB="24589"/>
                </a:tc>
                <a:tc>
                  <a:txBody>
                    <a:bodyPr/>
                    <a:lstStyle/>
                    <a:p>
                      <a:pPr algn="ctr"/>
                      <a:r>
                        <a:rPr lang="en-US" sz="1800" dirty="0" smtClean="0"/>
                        <a:t>Phenotype </a:t>
                      </a:r>
                    </a:p>
                    <a:p>
                      <a:pPr algn="ctr"/>
                      <a:r>
                        <a:rPr lang="en-US" sz="1800" dirty="0" smtClean="0"/>
                        <a:t>Association</a:t>
                      </a:r>
                      <a:endParaRPr lang="en-US" sz="1800" dirty="0"/>
                    </a:p>
                  </a:txBody>
                  <a:tcPr marL="49179" marR="49179" marT="24589" marB="24589"/>
                </a:tc>
              </a:tr>
              <a:tr h="807228">
                <a:tc>
                  <a:txBody>
                    <a:bodyPr/>
                    <a:lstStyle/>
                    <a:p>
                      <a:pPr algn="l" fontAlgn="b"/>
                      <a:r>
                        <a:rPr lang="en-US" sz="1800" b="1" i="1" u="none" strike="noStrike" dirty="0" smtClean="0">
                          <a:solidFill>
                            <a:srgbClr val="000000"/>
                          </a:solidFill>
                          <a:effectLst/>
                          <a:latin typeface="Calibri"/>
                        </a:rPr>
                        <a:t>PALLD</a:t>
                      </a:r>
                      <a:endParaRPr lang="en-US" sz="1800" b="1" i="1" u="none" strike="noStrike" dirty="0">
                        <a:solidFill>
                          <a:srgbClr val="000000"/>
                        </a:solidFill>
                        <a:effectLst/>
                        <a:latin typeface="Calibri"/>
                      </a:endParaRPr>
                    </a:p>
                  </a:txBody>
                  <a:tcPr marL="12700" marR="12700" marT="12700" marB="0" anchor="ctr"/>
                </a:tc>
                <a:tc>
                  <a:txBody>
                    <a:bodyPr/>
                    <a:lstStyle/>
                    <a:p>
                      <a:pPr algn="l" fontAlgn="b"/>
                      <a:r>
                        <a:rPr lang="en-US" sz="1800" b="0" i="0" u="none" strike="noStrike" dirty="0" smtClean="0">
                          <a:solidFill>
                            <a:srgbClr val="000000"/>
                          </a:solidFill>
                          <a:effectLst/>
                          <a:latin typeface="Calibri"/>
                        </a:rPr>
                        <a:t>Palladin</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b="0" i="0" u="none" strike="noStrike" dirty="0" smtClean="0">
                          <a:solidFill>
                            <a:srgbClr val="000000"/>
                          </a:solidFill>
                          <a:effectLst/>
                          <a:latin typeface="Calibri"/>
                        </a:rPr>
                        <a:t>E446Ter</a:t>
                      </a:r>
                      <a:endParaRPr lang="en-US" sz="1800" b="0" i="0" u="none" strike="noStrike" dirty="0">
                        <a:solidFill>
                          <a:srgbClr val="000000"/>
                        </a:solidFill>
                        <a:effectLst/>
                        <a:latin typeface="Calibri"/>
                      </a:endParaRPr>
                    </a:p>
                  </a:txBody>
                  <a:tcPr marL="12700" marR="12700" marT="12700" marB="0" anchor="ctr"/>
                </a:tc>
                <a:tc>
                  <a:txBody>
                    <a:bodyPr/>
                    <a:lstStyle/>
                    <a:p>
                      <a:r>
                        <a:rPr lang="en-US" sz="1600" dirty="0" smtClean="0"/>
                        <a:t>Numerous domains affected</a:t>
                      </a:r>
                      <a:r>
                        <a:rPr lang="en-US" sz="1600" baseline="0" dirty="0" smtClean="0"/>
                        <a:t> which may disrupt interactions with VASP, SRC and ezrin at focal adhesions</a:t>
                      </a:r>
                      <a:endParaRPr lang="en-US" sz="1600" dirty="0"/>
                    </a:p>
                  </a:txBody>
                  <a:tcPr marL="49179" marR="49179" marT="24589" marB="24589"/>
                </a:tc>
                <a:tc>
                  <a:txBody>
                    <a:bodyPr/>
                    <a:lstStyle/>
                    <a:p>
                      <a:pPr algn="ctr"/>
                      <a:r>
                        <a:rPr lang="en-US" sz="1800" dirty="0" smtClean="0"/>
                        <a:t>No</a:t>
                      </a:r>
                      <a:endParaRPr lang="en-US" sz="1800" dirty="0"/>
                    </a:p>
                  </a:txBody>
                  <a:tcPr marL="49179" marR="49179" marT="24589" marB="24589" anchor="ctr"/>
                </a:tc>
                <a:tc>
                  <a:txBody>
                    <a:bodyPr/>
                    <a:lstStyle/>
                    <a:p>
                      <a:pPr algn="ctr"/>
                      <a:endParaRPr lang="en-US" sz="5000" dirty="0"/>
                    </a:p>
                  </a:txBody>
                  <a:tcPr marL="49179" marR="49179" marT="24589" marB="24589" anchor="ctr"/>
                </a:tc>
                <a:tc>
                  <a:txBody>
                    <a:bodyPr/>
                    <a:lstStyle/>
                    <a:p>
                      <a:endParaRPr lang="en-US" sz="5000" dirty="0"/>
                    </a:p>
                  </a:txBody>
                  <a:tcPr marL="49179" marR="49179" marT="24589" marB="24589" anchor="ctr"/>
                </a:tc>
                <a:tc>
                  <a:txBody>
                    <a:bodyPr/>
                    <a:lstStyle/>
                    <a:p>
                      <a:r>
                        <a:rPr lang="en-US" sz="1800" dirty="0" smtClean="0"/>
                        <a:t>0</a:t>
                      </a:r>
                      <a:endParaRPr lang="en-US" sz="1800" dirty="0"/>
                    </a:p>
                  </a:txBody>
                  <a:tcPr marL="49179" marR="49179" marT="24589" marB="24589" anchor="ctr"/>
                </a:tc>
                <a:tc>
                  <a:txBody>
                    <a:bodyPr/>
                    <a:lstStyle/>
                    <a:p>
                      <a:pPr algn="l" fontAlgn="b"/>
                      <a:r>
                        <a:rPr lang="en-US" sz="1600" b="0" i="0" u="none" strike="noStrike" dirty="0" smtClean="0">
                          <a:solidFill>
                            <a:srgbClr val="000000"/>
                          </a:solidFill>
                          <a:effectLst/>
                          <a:latin typeface="Calibri"/>
                        </a:rPr>
                        <a:t>Actin regulatory protein; No conclusive demonstration of disease association in humans</a:t>
                      </a:r>
                      <a:endParaRPr lang="en-US" sz="1600" b="0" i="0" u="none" strike="noStrike" dirty="0">
                        <a:solidFill>
                          <a:srgbClr val="000000"/>
                        </a:solidFill>
                        <a:effectLst/>
                        <a:latin typeface="Calibri"/>
                      </a:endParaRPr>
                    </a:p>
                  </a:txBody>
                  <a:tcPr marL="12700" marR="12700" marT="12700" marB="0" anchor="b"/>
                </a:tc>
              </a:tr>
              <a:tr h="833120">
                <a:tc>
                  <a:txBody>
                    <a:bodyPr/>
                    <a:lstStyle/>
                    <a:p>
                      <a:pPr algn="l" fontAlgn="b"/>
                      <a:r>
                        <a:rPr lang="en-US" sz="1800" b="1" i="1" u="none" strike="noStrike" dirty="0" smtClean="0">
                          <a:solidFill>
                            <a:srgbClr val="000000"/>
                          </a:solidFill>
                          <a:effectLst/>
                          <a:latin typeface="Calibri"/>
                        </a:rPr>
                        <a:t>HABP2</a:t>
                      </a:r>
                      <a:endParaRPr lang="en-US" sz="1800" b="1" i="1" u="none" strike="noStrike" dirty="0">
                        <a:solidFill>
                          <a:srgbClr val="000000"/>
                        </a:solidFill>
                        <a:effectLst/>
                        <a:latin typeface="Calibri"/>
                      </a:endParaRPr>
                    </a:p>
                  </a:txBody>
                  <a:tcPr marL="12700" marR="12700" marT="12700" marB="0" anchor="ctr"/>
                </a:tc>
                <a:tc>
                  <a:txBody>
                    <a:bodyPr/>
                    <a:lstStyle/>
                    <a:p>
                      <a:pPr algn="l" fontAlgn="b"/>
                      <a:r>
                        <a:rPr lang="en-US" sz="1800" b="0" i="0" u="none" strike="noStrike" dirty="0" smtClean="0">
                          <a:solidFill>
                            <a:srgbClr val="000000"/>
                          </a:solidFill>
                          <a:effectLst/>
                          <a:latin typeface="Calibri"/>
                        </a:rPr>
                        <a:t>Hyaluronan binding</a:t>
                      </a:r>
                      <a:r>
                        <a:rPr lang="en-US" sz="1800" b="0" i="0" u="none" strike="noStrike" baseline="0" dirty="0" smtClean="0">
                          <a:solidFill>
                            <a:srgbClr val="000000"/>
                          </a:solidFill>
                          <a:effectLst/>
                          <a:latin typeface="Calibri"/>
                        </a:rPr>
                        <a:t> protein 2</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b="0" i="0" u="none" strike="noStrike" dirty="0" smtClean="0">
                          <a:solidFill>
                            <a:srgbClr val="000000"/>
                          </a:solidFill>
                          <a:effectLst/>
                          <a:latin typeface="Calibri"/>
                        </a:rPr>
                        <a:t>R203Q</a:t>
                      </a:r>
                      <a:endParaRPr lang="en-US" sz="1800" b="0" i="0" u="none" strike="noStrike" dirty="0">
                        <a:solidFill>
                          <a:srgbClr val="000000"/>
                        </a:solidFill>
                        <a:effectLst/>
                        <a:latin typeface="Calibri"/>
                      </a:endParaRPr>
                    </a:p>
                  </a:txBody>
                  <a:tcPr marL="12700" marR="12700" marT="12700" marB="0" anchor="ctr"/>
                </a:tc>
                <a:tc>
                  <a:txBody>
                    <a:bodyPr/>
                    <a:lstStyle/>
                    <a:p>
                      <a:r>
                        <a:rPr lang="en-US" sz="1800" dirty="0" smtClean="0"/>
                        <a:t>Within Kringle domain; Mutation taster predicts</a:t>
                      </a:r>
                      <a:r>
                        <a:rPr lang="en-US" sz="1800" baseline="0" dirty="0" smtClean="0"/>
                        <a:t> disease-causing</a:t>
                      </a:r>
                      <a:endParaRPr lang="en-US" sz="1800" dirty="0"/>
                    </a:p>
                  </a:txBody>
                  <a:tcPr marL="49179" marR="49179" marT="24589" marB="24589" anchor="ctr"/>
                </a:tc>
                <a:tc>
                  <a:txBody>
                    <a:bodyPr/>
                    <a:lstStyle/>
                    <a:p>
                      <a:pPr algn="ctr" fontAlgn="b"/>
                      <a:r>
                        <a:rPr lang="ro-RO" sz="1800" b="0" i="0" u="none" strike="noStrike" dirty="0" smtClean="0">
                          <a:solidFill>
                            <a:srgbClr val="000000"/>
                          </a:solidFill>
                          <a:effectLst/>
                          <a:latin typeface="Calibri"/>
                        </a:rPr>
                        <a:t>No</a:t>
                      </a:r>
                      <a:endParaRPr lang="ro-RO"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Highly conserved</a:t>
                      </a:r>
                      <a:endParaRPr lang="en-US" sz="1800" dirty="0"/>
                    </a:p>
                  </a:txBody>
                  <a:tcPr marL="49179" marR="49179" marT="24589" marB="24589" anchor="ctr"/>
                </a:tc>
                <a:tc>
                  <a:txBody>
                    <a:bodyPr/>
                    <a:lstStyle/>
                    <a:p>
                      <a:r>
                        <a:rPr lang="en-US" sz="1800" dirty="0" smtClean="0"/>
                        <a:t>0.865</a:t>
                      </a:r>
                      <a:endParaRPr lang="en-US" sz="1800" dirty="0"/>
                    </a:p>
                  </a:txBody>
                  <a:tcPr marL="49179" marR="49179" marT="24589" marB="24589" anchor="ctr"/>
                </a:tc>
                <a:tc>
                  <a:txBody>
                    <a:bodyPr/>
                    <a:lstStyle/>
                    <a:p>
                      <a:r>
                        <a:rPr lang="en-US" sz="1800" dirty="0" smtClean="0"/>
                        <a:t>0</a:t>
                      </a:r>
                      <a:endParaRPr lang="en-US" sz="1800" dirty="0"/>
                    </a:p>
                  </a:txBody>
                  <a:tcPr marL="49179" marR="49179" marT="24589" marB="24589" anchor="ctr"/>
                </a:tc>
                <a:tc>
                  <a:txBody>
                    <a:bodyPr/>
                    <a:lstStyle/>
                    <a:p>
                      <a:pPr algn="l" fontAlgn="b"/>
                      <a:r>
                        <a:rPr lang="en-US" sz="1600" b="0" i="0" u="none" strike="noStrike" dirty="0" smtClean="0">
                          <a:solidFill>
                            <a:srgbClr val="000000"/>
                          </a:solidFill>
                          <a:effectLst/>
                          <a:latin typeface="Calibri"/>
                        </a:rPr>
                        <a:t>Polymorphisms in this gene have been associated with carotid</a:t>
                      </a:r>
                      <a:r>
                        <a:rPr lang="en-US" sz="1600" b="0" i="0" u="none" strike="noStrike" baseline="0" dirty="0" smtClean="0">
                          <a:solidFill>
                            <a:srgbClr val="000000"/>
                          </a:solidFill>
                          <a:effectLst/>
                          <a:latin typeface="Calibri"/>
                        </a:rPr>
                        <a:t> stenosis and venous thromboembolism</a:t>
                      </a:r>
                      <a:endParaRPr lang="en-US" sz="1600" b="0" i="0" u="none" strike="noStrike" dirty="0">
                        <a:solidFill>
                          <a:srgbClr val="000000"/>
                        </a:solidFill>
                        <a:effectLst/>
                        <a:latin typeface="Calibri"/>
                      </a:endParaRPr>
                    </a:p>
                  </a:txBody>
                  <a:tcPr marL="12700" marR="12700" marT="12700" marB="0" anchor="b"/>
                </a:tc>
              </a:tr>
              <a:tr h="1225902">
                <a:tc>
                  <a:txBody>
                    <a:bodyPr/>
                    <a:lstStyle/>
                    <a:p>
                      <a:pPr algn="l" fontAlgn="b"/>
                      <a:r>
                        <a:rPr lang="en-US" sz="1800" b="1" i="1" u="none" strike="noStrike" dirty="0" smtClean="0">
                          <a:solidFill>
                            <a:srgbClr val="000000"/>
                          </a:solidFill>
                          <a:effectLst/>
                          <a:latin typeface="Calibri"/>
                        </a:rPr>
                        <a:t>SOWAHB</a:t>
                      </a:r>
                    </a:p>
                    <a:p>
                      <a:pPr algn="l" fontAlgn="b"/>
                      <a:r>
                        <a:rPr lang="en-US" sz="1800" b="1" i="1" u="none" strike="noStrike" dirty="0" smtClean="0">
                          <a:solidFill>
                            <a:srgbClr val="000000"/>
                          </a:solidFill>
                          <a:effectLst/>
                          <a:latin typeface="Calibri"/>
                        </a:rPr>
                        <a:t>(ANKRD6)</a:t>
                      </a:r>
                      <a:endParaRPr lang="en-US" sz="1800" b="1" i="1" u="none" strike="noStrike" dirty="0">
                        <a:solidFill>
                          <a:srgbClr val="000000"/>
                        </a:solidFill>
                        <a:effectLst/>
                        <a:latin typeface="Calibri"/>
                      </a:endParaRPr>
                    </a:p>
                  </a:txBody>
                  <a:tcPr marL="12700" marR="12700" marT="12700" marB="0" anchor="ctr"/>
                </a:tc>
                <a:tc>
                  <a:txBody>
                    <a:bodyPr/>
                    <a:lstStyle/>
                    <a:p>
                      <a:pPr algn="l" fontAlgn="b"/>
                      <a:r>
                        <a:rPr lang="en-US" sz="1800" b="0" i="0" u="none" strike="noStrike" dirty="0" smtClean="0">
                          <a:solidFill>
                            <a:srgbClr val="000000"/>
                          </a:solidFill>
                          <a:effectLst/>
                          <a:latin typeface="Calibri"/>
                        </a:rPr>
                        <a:t>Ankyrin</a:t>
                      </a:r>
                      <a:r>
                        <a:rPr lang="en-US" sz="1800" b="0" i="0" u="none" strike="noStrike" baseline="0" dirty="0" smtClean="0">
                          <a:solidFill>
                            <a:srgbClr val="000000"/>
                          </a:solidFill>
                          <a:effectLst/>
                          <a:latin typeface="Calibri"/>
                        </a:rPr>
                        <a:t> repeat domain containing protein</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b="0" i="0" u="none" strike="noStrike" dirty="0" smtClean="0">
                          <a:solidFill>
                            <a:srgbClr val="000000"/>
                          </a:solidFill>
                          <a:effectLst/>
                          <a:latin typeface="Calibri"/>
                        </a:rPr>
                        <a:t>R13H</a:t>
                      </a:r>
                      <a:endParaRPr lang="en-US" sz="1800" b="0" i="0" u="none" strike="noStrike" dirty="0">
                        <a:solidFill>
                          <a:srgbClr val="000000"/>
                        </a:solidFill>
                        <a:effectLst/>
                        <a:latin typeface="Calibri"/>
                      </a:endParaRPr>
                    </a:p>
                  </a:txBody>
                  <a:tcPr marL="12700" marR="12700" marT="12700" marB="0" anchor="ctr"/>
                </a:tc>
                <a:tc>
                  <a:txBody>
                    <a:bodyPr/>
                    <a:lstStyle/>
                    <a:p>
                      <a:r>
                        <a:rPr lang="en-US" sz="1600" dirty="0" smtClean="0"/>
                        <a:t>Within an ankyrin repeat normally involved in protein interactions; Poly-phen2 predicts</a:t>
                      </a:r>
                      <a:r>
                        <a:rPr lang="en-US" sz="1600" baseline="0" dirty="0" smtClean="0"/>
                        <a:t> probably damaging</a:t>
                      </a:r>
                      <a:endParaRPr lang="en-US" sz="1600" dirty="0"/>
                    </a:p>
                  </a:txBody>
                  <a:tcPr marL="49179" marR="49179" marT="24589" marB="24589"/>
                </a:tc>
                <a:tc>
                  <a:txBody>
                    <a:bodyPr/>
                    <a:lstStyle/>
                    <a:p>
                      <a:pPr algn="ctr" fontAlgn="b"/>
                      <a:r>
                        <a:rPr lang="en-US" sz="1800" b="0" i="0" u="none" strike="noStrike" dirty="0" smtClean="0">
                          <a:solidFill>
                            <a:srgbClr val="000000"/>
                          </a:solidFill>
                          <a:effectLst/>
                          <a:latin typeface="Calibri"/>
                        </a:rPr>
                        <a:t>No</a:t>
                      </a:r>
                      <a:endParaRPr lang="en-US"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Highly conserved</a:t>
                      </a:r>
                      <a:endParaRPr lang="en-US" sz="1800" dirty="0"/>
                    </a:p>
                  </a:txBody>
                  <a:tcPr marL="49179" marR="49179" marT="24589" marB="24589" anchor="ctr"/>
                </a:tc>
                <a:tc>
                  <a:txBody>
                    <a:bodyPr/>
                    <a:lstStyle/>
                    <a:p>
                      <a:r>
                        <a:rPr lang="en-US" sz="1800" dirty="0" smtClean="0"/>
                        <a:t>0.932</a:t>
                      </a:r>
                      <a:endParaRPr lang="en-US" sz="1800" dirty="0"/>
                    </a:p>
                  </a:txBody>
                  <a:tcPr marL="49179" marR="49179" marT="24589" marB="24589" anchor="ctr"/>
                </a:tc>
                <a:tc>
                  <a:txBody>
                    <a:bodyPr/>
                    <a:lstStyle/>
                    <a:p>
                      <a:r>
                        <a:rPr lang="en-US" sz="1800" dirty="0" smtClean="0"/>
                        <a:t>0.0013</a:t>
                      </a:r>
                      <a:endParaRPr lang="en-US" sz="1800" dirty="0"/>
                    </a:p>
                  </a:txBody>
                  <a:tcPr marL="49179" marR="49179" marT="24589" marB="24589" anchor="ctr"/>
                </a:tc>
                <a:tc>
                  <a:txBody>
                    <a:bodyPr/>
                    <a:lstStyle/>
                    <a:p>
                      <a:pPr algn="l" fontAlgn="b"/>
                      <a:r>
                        <a:rPr lang="en-US" sz="1600" b="0" i="0" u="none" strike="noStrike" dirty="0" smtClean="0">
                          <a:solidFill>
                            <a:srgbClr val="000000"/>
                          </a:solidFill>
                          <a:effectLst/>
                          <a:latin typeface="Calibri"/>
                        </a:rPr>
                        <a:t>Affects Planar cell polarity in</a:t>
                      </a:r>
                      <a:r>
                        <a:rPr lang="en-US" sz="1600" b="0" i="0" u="none" strike="noStrike" baseline="0" dirty="0" smtClean="0">
                          <a:solidFill>
                            <a:srgbClr val="000000"/>
                          </a:solidFill>
                          <a:effectLst/>
                          <a:latin typeface="Calibri"/>
                        </a:rPr>
                        <a:t> Drosophila and fusion of cardiac precursors in zebrafish</a:t>
                      </a:r>
                      <a:endParaRPr lang="en-US" sz="1600" b="0" i="0" u="none" strike="noStrike" dirty="0" smtClean="0">
                        <a:solidFill>
                          <a:srgbClr val="000000"/>
                        </a:solidFill>
                        <a:effectLst/>
                        <a:latin typeface="Calibri"/>
                      </a:endParaRPr>
                    </a:p>
                  </a:txBody>
                  <a:tcPr marL="12700" marR="12700" marT="12700" marB="0" anchor="ctr"/>
                </a:tc>
              </a:tr>
              <a:tr h="551884">
                <a:tc>
                  <a:txBody>
                    <a:bodyPr/>
                    <a:lstStyle/>
                    <a:p>
                      <a:pPr algn="l" fontAlgn="b"/>
                      <a:r>
                        <a:rPr lang="en-US" sz="1800" b="1" i="1" u="none" strike="noStrike" dirty="0" smtClean="0">
                          <a:solidFill>
                            <a:srgbClr val="000000"/>
                          </a:solidFill>
                          <a:effectLst/>
                          <a:latin typeface="Calibri"/>
                        </a:rPr>
                        <a:t>IQGAP1</a:t>
                      </a:r>
                      <a:endParaRPr lang="en-US" sz="1800" b="1" i="1" u="none" strike="noStrike" dirty="0">
                        <a:solidFill>
                          <a:srgbClr val="000000"/>
                        </a:solidFill>
                        <a:effectLst/>
                        <a:latin typeface="Calibri"/>
                      </a:endParaRPr>
                    </a:p>
                  </a:txBody>
                  <a:tcPr marL="12700" marR="12700" marT="12700" marB="0" anchor="ctr"/>
                </a:tc>
                <a:tc>
                  <a:txBody>
                    <a:bodyPr/>
                    <a:lstStyle/>
                    <a:p>
                      <a:pPr algn="l" fontAlgn="b"/>
                      <a:r>
                        <a:rPr lang="en-US" sz="1800" b="0" i="0" u="none" strike="noStrike" dirty="0">
                          <a:solidFill>
                            <a:srgbClr val="000000"/>
                          </a:solidFill>
                          <a:effectLst/>
                          <a:latin typeface="Calibri"/>
                        </a:rPr>
                        <a:t>IQ motif </a:t>
                      </a:r>
                      <a:r>
                        <a:rPr lang="en-US" sz="1800" b="0" i="0" u="none" strike="noStrike" dirty="0">
                          <a:solidFill>
                            <a:schemeClr val="tx1"/>
                          </a:solidFill>
                          <a:effectLst/>
                          <a:latin typeface="Calibri"/>
                        </a:rPr>
                        <a:t>containing </a:t>
                      </a:r>
                      <a:r>
                        <a:rPr lang="en-US" sz="1800" b="0" i="0" u="none" strike="noStrike" dirty="0">
                          <a:solidFill>
                            <a:srgbClr val="000000"/>
                          </a:solidFill>
                          <a:effectLst/>
                          <a:latin typeface="Calibri"/>
                        </a:rPr>
                        <a:t>GTPase activating protein 1</a:t>
                      </a:r>
                    </a:p>
                  </a:txBody>
                  <a:tcPr marL="12700" marR="12700" marT="12700" marB="0" anchor="b"/>
                </a:tc>
                <a:tc>
                  <a:txBody>
                    <a:bodyPr/>
                    <a:lstStyle/>
                    <a:p>
                      <a:pPr algn="ctr" fontAlgn="b"/>
                      <a:r>
                        <a:rPr lang="en-US" sz="1800" b="0" i="0" u="none" strike="noStrike" dirty="0" smtClean="0">
                          <a:solidFill>
                            <a:srgbClr val="000000"/>
                          </a:solidFill>
                          <a:effectLst/>
                          <a:latin typeface="Calibri"/>
                        </a:rPr>
                        <a:t>I1071F</a:t>
                      </a:r>
                      <a:endParaRPr lang="en-US"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Within Ras-Gap domain; Mutation taster predicts disease-causing</a:t>
                      </a:r>
                      <a:endParaRPr lang="en-US" sz="1800" dirty="0"/>
                    </a:p>
                  </a:txBody>
                  <a:tcPr marL="49179" marR="49179" marT="24589" marB="24589" anchor="ctr"/>
                </a:tc>
                <a:tc>
                  <a:txBody>
                    <a:bodyPr/>
                    <a:lstStyle/>
                    <a:p>
                      <a:pPr algn="ctr" fontAlgn="b"/>
                      <a:r>
                        <a:rPr lang="en-US" sz="1800" b="0" i="0" u="none" strike="noStrike" dirty="0" smtClean="0">
                          <a:solidFill>
                            <a:srgbClr val="000000"/>
                          </a:solidFill>
                          <a:effectLst/>
                          <a:latin typeface="Calibri"/>
                        </a:rPr>
                        <a:t>Filamin-A STRING</a:t>
                      </a:r>
                      <a:endParaRPr lang="en-US"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Highly</a:t>
                      </a:r>
                    </a:p>
                    <a:p>
                      <a:pPr algn="ctr"/>
                      <a:r>
                        <a:rPr lang="en-US" sz="1800" dirty="0" smtClean="0"/>
                        <a:t>conserved</a:t>
                      </a:r>
                      <a:endParaRPr lang="en-US" sz="1800" dirty="0"/>
                    </a:p>
                  </a:txBody>
                  <a:tcPr marL="49179" marR="49179" marT="24589" marB="24589" anchor="ctr"/>
                </a:tc>
                <a:tc>
                  <a:txBody>
                    <a:bodyPr/>
                    <a:lstStyle/>
                    <a:p>
                      <a:r>
                        <a:rPr lang="en-US" sz="1800" dirty="0" smtClean="0"/>
                        <a:t>0.836</a:t>
                      </a:r>
                      <a:endParaRPr lang="en-US" sz="1800" dirty="0"/>
                    </a:p>
                  </a:txBody>
                  <a:tcPr marL="49179" marR="49179" marT="24589" marB="24589" anchor="ctr"/>
                </a:tc>
                <a:tc>
                  <a:txBody>
                    <a:bodyPr/>
                    <a:lstStyle/>
                    <a:p>
                      <a:r>
                        <a:rPr lang="en-US" sz="1800" dirty="0" smtClean="0"/>
                        <a:t>0</a:t>
                      </a:r>
                      <a:endParaRPr lang="en-US" sz="1800" dirty="0"/>
                    </a:p>
                  </a:txBody>
                  <a:tcPr marL="49179" marR="49179" marT="24589" marB="24589" anchor="ctr"/>
                </a:tc>
                <a:tc>
                  <a:txBody>
                    <a:bodyPr/>
                    <a:lstStyle/>
                    <a:p>
                      <a:pPr algn="l" fontAlgn="b"/>
                      <a:r>
                        <a:rPr lang="en-US" sz="1600" b="0" i="0" u="none" strike="noStrike" dirty="0" smtClean="0">
                          <a:solidFill>
                            <a:srgbClr val="000000"/>
                          </a:solidFill>
                          <a:effectLst/>
                          <a:latin typeface="Calibri"/>
                        </a:rPr>
                        <a:t>Regulates integrin-mediated cell migration and adhesion via interaction with filaminA</a:t>
                      </a:r>
                      <a:endParaRPr lang="en-US" sz="1600" b="0" i="0" u="none" strike="noStrike" dirty="0">
                        <a:solidFill>
                          <a:srgbClr val="000000"/>
                        </a:solidFill>
                        <a:effectLst/>
                        <a:latin typeface="Calibri"/>
                      </a:endParaRPr>
                    </a:p>
                  </a:txBody>
                  <a:tcPr marL="12700" marR="12700" marT="12700" marB="0" anchor="ctr"/>
                </a:tc>
              </a:tr>
              <a:tr h="551884">
                <a:tc>
                  <a:txBody>
                    <a:bodyPr/>
                    <a:lstStyle/>
                    <a:p>
                      <a:pPr algn="l" fontAlgn="b"/>
                      <a:r>
                        <a:rPr lang="en-US" sz="1800" b="1" i="1" u="none" strike="noStrike" dirty="0" smtClean="0">
                          <a:solidFill>
                            <a:srgbClr val="000000"/>
                          </a:solidFill>
                          <a:effectLst/>
                          <a:latin typeface="Calibri"/>
                        </a:rPr>
                        <a:t>FAT3</a:t>
                      </a:r>
                      <a:endParaRPr lang="en-US" sz="1800" b="1" i="1" u="none" strike="noStrike" dirty="0">
                        <a:solidFill>
                          <a:srgbClr val="000000"/>
                        </a:solidFill>
                        <a:effectLst/>
                        <a:latin typeface="Calibri"/>
                      </a:endParaRPr>
                    </a:p>
                  </a:txBody>
                  <a:tcPr marL="12700" marR="12700" marT="12700" marB="0" anchor="ctr"/>
                </a:tc>
                <a:tc>
                  <a:txBody>
                    <a:bodyPr/>
                    <a:lstStyle/>
                    <a:p>
                      <a:pPr algn="l" fontAlgn="b"/>
                      <a:r>
                        <a:rPr lang="en-US" sz="1800" b="0" i="0" u="none" strike="noStrike" dirty="0" smtClean="0">
                          <a:solidFill>
                            <a:srgbClr val="000000"/>
                          </a:solidFill>
                          <a:effectLst/>
                          <a:latin typeface="Calibri"/>
                        </a:rPr>
                        <a:t>FAT</a:t>
                      </a:r>
                      <a:r>
                        <a:rPr lang="en-US" sz="1800" b="0" i="0" u="none" strike="noStrike" baseline="0" dirty="0" smtClean="0">
                          <a:solidFill>
                            <a:srgbClr val="000000"/>
                          </a:solidFill>
                          <a:effectLst/>
                          <a:latin typeface="Calibri"/>
                        </a:rPr>
                        <a:t> Tumor suppressor homolog 3</a:t>
                      </a:r>
                      <a:endParaRPr lang="en-US" sz="1800" b="0" i="0" u="none" strike="noStrike" dirty="0">
                        <a:solidFill>
                          <a:srgbClr val="000000"/>
                        </a:solidFill>
                        <a:effectLst/>
                        <a:latin typeface="Calibri"/>
                      </a:endParaRPr>
                    </a:p>
                  </a:txBody>
                  <a:tcPr marL="12700" marR="12700" marT="12700" marB="0" anchor="ctr"/>
                </a:tc>
                <a:tc>
                  <a:txBody>
                    <a:bodyPr/>
                    <a:lstStyle/>
                    <a:p>
                      <a:pPr algn="ctr" fontAlgn="b"/>
                      <a:r>
                        <a:rPr lang="en-US" sz="1800" b="0" i="0" u="none" strike="noStrike" dirty="0" smtClean="0">
                          <a:solidFill>
                            <a:srgbClr val="000000"/>
                          </a:solidFill>
                          <a:effectLst/>
                          <a:latin typeface="Calibri"/>
                        </a:rPr>
                        <a:t>A3418S</a:t>
                      </a:r>
                      <a:endParaRPr lang="en-US"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Within cadherin domain; Poly-phen-2 predicts benign; Mut. Taster predicts disease-causing</a:t>
                      </a:r>
                      <a:endParaRPr lang="en-US" sz="1800" dirty="0"/>
                    </a:p>
                  </a:txBody>
                  <a:tcPr marL="49179" marR="49179" marT="24589" marB="24589" anchor="ctr"/>
                </a:tc>
                <a:tc>
                  <a:txBody>
                    <a:bodyPr/>
                    <a:lstStyle/>
                    <a:p>
                      <a:pPr algn="ctr" fontAlgn="b"/>
                      <a:r>
                        <a:rPr lang="en-US" sz="1800" b="0" i="0" u="none" strike="noStrike" dirty="0" smtClean="0">
                          <a:solidFill>
                            <a:srgbClr val="000000"/>
                          </a:solidFill>
                          <a:effectLst/>
                          <a:latin typeface="Calibri"/>
                        </a:rPr>
                        <a:t>No</a:t>
                      </a:r>
                      <a:endParaRPr lang="en-US" sz="1800" b="0" i="0" u="none" strike="noStrike" dirty="0">
                        <a:solidFill>
                          <a:srgbClr val="000000"/>
                        </a:solidFill>
                        <a:effectLst/>
                        <a:latin typeface="Calibri"/>
                      </a:endParaRPr>
                    </a:p>
                  </a:txBody>
                  <a:tcPr marL="12700" marR="12700" marT="12700" marB="0" anchor="ctr"/>
                </a:tc>
                <a:tc>
                  <a:txBody>
                    <a:bodyPr/>
                    <a:lstStyle/>
                    <a:p>
                      <a:pPr algn="ctr"/>
                      <a:r>
                        <a:rPr lang="en-US" sz="1800" dirty="0" smtClean="0"/>
                        <a:t>Highly conserved</a:t>
                      </a:r>
                      <a:endParaRPr lang="en-US" sz="1800" dirty="0"/>
                    </a:p>
                  </a:txBody>
                  <a:tcPr marL="49179" marR="49179" marT="24589" marB="24589" anchor="ctr"/>
                </a:tc>
                <a:tc>
                  <a:txBody>
                    <a:bodyPr/>
                    <a:lstStyle/>
                    <a:p>
                      <a:r>
                        <a:rPr lang="en-US" sz="1800" dirty="0" smtClean="0"/>
                        <a:t>0.966</a:t>
                      </a:r>
                      <a:endParaRPr lang="en-US" sz="1800" dirty="0"/>
                    </a:p>
                  </a:txBody>
                  <a:tcPr marL="49179" marR="49179" marT="24589" marB="24589" anchor="ctr"/>
                </a:tc>
                <a:tc>
                  <a:txBody>
                    <a:bodyPr/>
                    <a:lstStyle/>
                    <a:p>
                      <a:r>
                        <a:rPr lang="en-US" sz="1800" dirty="0" smtClean="0"/>
                        <a:t>0.002</a:t>
                      </a:r>
                      <a:endParaRPr lang="en-US" sz="1800" dirty="0"/>
                    </a:p>
                  </a:txBody>
                  <a:tcPr marL="49179" marR="49179" marT="24589" marB="24589" anchor="ctr"/>
                </a:tc>
                <a:tc>
                  <a:txBody>
                    <a:bodyPr/>
                    <a:lstStyle/>
                    <a:p>
                      <a:pPr algn="l" fontAlgn="b"/>
                      <a:r>
                        <a:rPr lang="en-US" sz="1600" b="0" i="0" u="none" strike="noStrike" dirty="0" smtClean="0">
                          <a:solidFill>
                            <a:srgbClr val="000000"/>
                          </a:solidFill>
                          <a:effectLst/>
                          <a:latin typeface="Calibri"/>
                        </a:rPr>
                        <a:t>Paralog of </a:t>
                      </a:r>
                      <a:r>
                        <a:rPr lang="en-US" sz="1600" b="0" i="1" u="none" strike="noStrike" dirty="0" smtClean="0">
                          <a:solidFill>
                            <a:srgbClr val="000000"/>
                          </a:solidFill>
                          <a:effectLst/>
                          <a:latin typeface="Calibri"/>
                        </a:rPr>
                        <a:t>DCHS1</a:t>
                      </a:r>
                      <a:r>
                        <a:rPr lang="en-US" sz="1600" b="0" i="0" u="none" strike="noStrike" dirty="0" smtClean="0">
                          <a:solidFill>
                            <a:srgbClr val="000000"/>
                          </a:solidFill>
                          <a:effectLst/>
                          <a:latin typeface="Calibri"/>
                        </a:rPr>
                        <a:t>; Atypical cadherin; Mouse mutant has abnormal dendritic morphology; authors did not look at heart</a:t>
                      </a:r>
                      <a:endParaRPr lang="en-US" sz="1600" b="0" i="0" u="none" strike="noStrike" dirty="0">
                        <a:solidFill>
                          <a:srgbClr val="000000"/>
                        </a:solidFill>
                        <a:effectLst/>
                        <a:latin typeface="Calibri"/>
                      </a:endParaRPr>
                    </a:p>
                  </a:txBody>
                  <a:tcPr marL="12700" marR="12700" marT="12700" marB="0" anchor="ctr"/>
                </a:tc>
              </a:tr>
            </a:tbl>
          </a:graphicData>
        </a:graphic>
      </p:graphicFrame>
      <p:grpSp>
        <p:nvGrpSpPr>
          <p:cNvPr id="9" name="Group 8"/>
          <p:cNvGrpSpPr/>
          <p:nvPr/>
        </p:nvGrpSpPr>
        <p:grpSpPr>
          <a:xfrm>
            <a:off x="990600" y="32994600"/>
            <a:ext cx="5334000" cy="685800"/>
            <a:chOff x="1752600" y="1752600"/>
            <a:chExt cx="5334000" cy="685800"/>
          </a:xfrm>
        </p:grpSpPr>
        <p:cxnSp>
          <p:nvCxnSpPr>
            <p:cNvPr id="52" name="Straight Connector 51"/>
            <p:cNvCxnSpPr/>
            <p:nvPr/>
          </p:nvCxnSpPr>
          <p:spPr>
            <a:xfrm>
              <a:off x="1752600" y="1828800"/>
              <a:ext cx="525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905000" y="2209800"/>
              <a:ext cx="381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667000" y="1981200"/>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200400" y="2133600"/>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91000" y="2133600"/>
              <a:ext cx="381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810000" y="1981200"/>
              <a:ext cx="228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800600" y="2209800"/>
              <a:ext cx="457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295900" y="2095500"/>
              <a:ext cx="228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638800" y="2057400"/>
              <a:ext cx="304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5867400" y="1905000"/>
              <a:ext cx="2286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172200" y="2057400"/>
              <a:ext cx="304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629400" y="2057400"/>
              <a:ext cx="4572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1981200" y="1752600"/>
              <a:ext cx="609600" cy="152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3200400" y="1752600"/>
              <a:ext cx="609600" cy="152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4800600" y="1752600"/>
              <a:ext cx="609600" cy="152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6248400" y="1752600"/>
              <a:ext cx="609600" cy="152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rot="20100465">
              <a:off x="2286000" y="2286000"/>
              <a:ext cx="609600" cy="152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rot="1714177">
              <a:off x="4271711" y="2190141"/>
              <a:ext cx="364149" cy="1443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rot="1156852">
              <a:off x="4738015" y="2189673"/>
              <a:ext cx="364148" cy="1443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rot="1156852">
              <a:off x="6798123" y="2086046"/>
              <a:ext cx="195957" cy="13214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685800" y="33070800"/>
            <a:ext cx="8229600" cy="4983163"/>
            <a:chOff x="457200" y="1143000"/>
            <a:chExt cx="8229600" cy="4983163"/>
          </a:xfrm>
        </p:grpSpPr>
        <p:sp>
          <p:nvSpPr>
            <p:cNvPr id="88" name="Content Placeholder 2"/>
            <p:cNvSpPr txBox="1">
              <a:spLocks/>
            </p:cNvSpPr>
            <p:nvPr/>
          </p:nvSpPr>
          <p:spPr>
            <a:xfrm>
              <a:off x="457200" y="1143000"/>
              <a:ext cx="8229600" cy="4983163"/>
            </a:xfrm>
            <a:prstGeom prst="rect">
              <a:avLst/>
            </a:prstGeom>
          </p:spPr>
          <p:txBody>
            <a:bodyPr vert="horz" lIns="459806" tIns="229903" rIns="459806" bIns="229903" rtlCol="0">
              <a:normAutofit/>
            </a:bodyPr>
            <a:lstStyle>
              <a:lvl1pPr marL="0" indent="0" algn="ctr" defTabSz="4598060" rtl="0" eaLnBrk="1" latinLnBrk="0" hangingPunct="1">
                <a:spcBef>
                  <a:spcPct val="20000"/>
                </a:spcBef>
                <a:buFont typeface="Arial" pitchFamily="34" charset="0"/>
                <a:buNone/>
                <a:defRPr sz="16100" kern="1200">
                  <a:solidFill>
                    <a:schemeClr val="tx1">
                      <a:tint val="75000"/>
                    </a:schemeClr>
                  </a:solidFill>
                  <a:latin typeface="+mn-lt"/>
                  <a:ea typeface="+mn-ea"/>
                  <a:cs typeface="+mn-cs"/>
                </a:defRPr>
              </a:lvl1pPr>
              <a:lvl2pPr marL="2299030" indent="0" algn="ctr" defTabSz="4598060" rtl="0" eaLnBrk="1" latinLnBrk="0" hangingPunct="1">
                <a:spcBef>
                  <a:spcPct val="20000"/>
                </a:spcBef>
                <a:buFont typeface="Arial" pitchFamily="34" charset="0"/>
                <a:buNone/>
                <a:defRPr sz="14100" kern="1200">
                  <a:solidFill>
                    <a:schemeClr val="tx1">
                      <a:tint val="75000"/>
                    </a:schemeClr>
                  </a:solidFill>
                  <a:latin typeface="+mn-lt"/>
                  <a:ea typeface="+mn-ea"/>
                  <a:cs typeface="+mn-cs"/>
                </a:defRPr>
              </a:lvl2pPr>
              <a:lvl3pPr marL="4598060" indent="0" algn="ctr" defTabSz="4598060" rtl="0" eaLnBrk="1" latinLnBrk="0" hangingPunct="1">
                <a:spcBef>
                  <a:spcPct val="20000"/>
                </a:spcBef>
                <a:buFont typeface="Arial" pitchFamily="34" charset="0"/>
                <a:buNone/>
                <a:defRPr sz="12100" kern="1200">
                  <a:solidFill>
                    <a:schemeClr val="tx1">
                      <a:tint val="75000"/>
                    </a:schemeClr>
                  </a:solidFill>
                  <a:latin typeface="+mn-lt"/>
                  <a:ea typeface="+mn-ea"/>
                  <a:cs typeface="+mn-cs"/>
                </a:defRPr>
              </a:lvl3pPr>
              <a:lvl4pPr marL="6897091" indent="0" algn="ctr" defTabSz="4598060" rtl="0" eaLnBrk="1" latinLnBrk="0" hangingPunct="1">
                <a:spcBef>
                  <a:spcPct val="20000"/>
                </a:spcBef>
                <a:buFont typeface="Arial" pitchFamily="34" charset="0"/>
                <a:buNone/>
                <a:defRPr sz="10100" kern="1200">
                  <a:solidFill>
                    <a:schemeClr val="tx1">
                      <a:tint val="75000"/>
                    </a:schemeClr>
                  </a:solidFill>
                  <a:latin typeface="+mn-lt"/>
                  <a:ea typeface="+mn-ea"/>
                  <a:cs typeface="+mn-cs"/>
                </a:defRPr>
              </a:lvl4pPr>
              <a:lvl5pPr marL="9196121" indent="0" algn="ctr" defTabSz="4598060" rtl="0" eaLnBrk="1" latinLnBrk="0" hangingPunct="1">
                <a:spcBef>
                  <a:spcPct val="20000"/>
                </a:spcBef>
                <a:buFont typeface="Arial" pitchFamily="34" charset="0"/>
                <a:buNone/>
                <a:defRPr sz="10100" kern="1200">
                  <a:solidFill>
                    <a:schemeClr val="tx1">
                      <a:tint val="75000"/>
                    </a:schemeClr>
                  </a:solidFill>
                  <a:latin typeface="+mn-lt"/>
                  <a:ea typeface="+mn-ea"/>
                  <a:cs typeface="+mn-cs"/>
                </a:defRPr>
              </a:lvl5pPr>
              <a:lvl6pPr marL="11495151" indent="0" algn="ctr" defTabSz="4598060" rtl="0" eaLnBrk="1" latinLnBrk="0" hangingPunct="1">
                <a:spcBef>
                  <a:spcPct val="20000"/>
                </a:spcBef>
                <a:buFont typeface="Arial" pitchFamily="34" charset="0"/>
                <a:buNone/>
                <a:defRPr sz="10100" kern="1200">
                  <a:solidFill>
                    <a:schemeClr val="tx1">
                      <a:tint val="75000"/>
                    </a:schemeClr>
                  </a:solidFill>
                  <a:latin typeface="+mn-lt"/>
                  <a:ea typeface="+mn-ea"/>
                  <a:cs typeface="+mn-cs"/>
                </a:defRPr>
              </a:lvl6pPr>
              <a:lvl7pPr marL="13794181" indent="0" algn="ctr" defTabSz="4598060" rtl="0" eaLnBrk="1" latinLnBrk="0" hangingPunct="1">
                <a:spcBef>
                  <a:spcPct val="20000"/>
                </a:spcBef>
                <a:buFont typeface="Arial" pitchFamily="34" charset="0"/>
                <a:buNone/>
                <a:defRPr sz="10100" kern="1200">
                  <a:solidFill>
                    <a:schemeClr val="tx1">
                      <a:tint val="75000"/>
                    </a:schemeClr>
                  </a:solidFill>
                  <a:latin typeface="+mn-lt"/>
                  <a:ea typeface="+mn-ea"/>
                  <a:cs typeface="+mn-cs"/>
                </a:defRPr>
              </a:lvl7pPr>
              <a:lvl8pPr marL="16093211" indent="0" algn="ctr" defTabSz="4598060" rtl="0" eaLnBrk="1" latinLnBrk="0" hangingPunct="1">
                <a:spcBef>
                  <a:spcPct val="20000"/>
                </a:spcBef>
                <a:buFont typeface="Arial" pitchFamily="34" charset="0"/>
                <a:buNone/>
                <a:defRPr sz="10100" kern="1200">
                  <a:solidFill>
                    <a:schemeClr val="tx1">
                      <a:tint val="75000"/>
                    </a:schemeClr>
                  </a:solidFill>
                  <a:latin typeface="+mn-lt"/>
                  <a:ea typeface="+mn-ea"/>
                  <a:cs typeface="+mn-cs"/>
                </a:defRPr>
              </a:lvl8pPr>
              <a:lvl9pPr marL="18392242" indent="0" algn="ctr" defTabSz="4598060" rtl="0" eaLnBrk="1" latinLnBrk="0" hangingPunct="1">
                <a:spcBef>
                  <a:spcPct val="20000"/>
                </a:spcBef>
                <a:buFont typeface="Arial" pitchFamily="34" charset="0"/>
                <a:buNone/>
                <a:defRPr sz="10100" kern="1200">
                  <a:solidFill>
                    <a:schemeClr val="tx1">
                      <a:tint val="75000"/>
                    </a:schemeClr>
                  </a:solidFill>
                  <a:latin typeface="+mn-lt"/>
                  <a:ea typeface="+mn-ea"/>
                  <a:cs typeface="+mn-cs"/>
                </a:defRPr>
              </a:lvl9pPr>
            </a:lstStyle>
            <a:p>
              <a:endParaRPr lang="en-US" dirty="0" smtClean="0"/>
            </a:p>
            <a:p>
              <a:endParaRPr lang="en-US" dirty="0" smtClean="0"/>
            </a:p>
            <a:p>
              <a:endParaRPr lang="en-US" dirty="0" smtClean="0"/>
            </a:p>
          </p:txBody>
        </p:sp>
        <p:cxnSp>
          <p:nvCxnSpPr>
            <p:cNvPr id="89" name="Straight Connector 88"/>
            <p:cNvCxnSpPr/>
            <p:nvPr/>
          </p:nvCxnSpPr>
          <p:spPr>
            <a:xfrm flipV="1">
              <a:off x="3428999" y="3581401"/>
              <a:ext cx="533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419599" y="3581401"/>
              <a:ext cx="381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029199" y="3657601"/>
              <a:ext cx="4572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flipH="1">
              <a:off x="5524499" y="3543301"/>
              <a:ext cx="228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553200" y="3544359"/>
              <a:ext cx="4572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rot="20100465">
              <a:off x="2514599" y="3733801"/>
              <a:ext cx="609600" cy="152400"/>
            </a:xfrm>
            <a:prstGeom prst="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rot="1714177">
              <a:off x="4500310" y="3637942"/>
              <a:ext cx="364149" cy="144326"/>
            </a:xfrm>
            <a:prstGeom prst="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rot="1156852">
              <a:off x="4966614" y="3637474"/>
              <a:ext cx="364148" cy="144326"/>
            </a:xfrm>
            <a:prstGeom prst="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rot="1156852">
              <a:off x="6721923" y="3573005"/>
              <a:ext cx="195957" cy="132148"/>
            </a:xfrm>
            <a:prstGeom prst="rect">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1447800" y="37338000"/>
            <a:ext cx="4495800" cy="152400"/>
            <a:chOff x="2286000" y="5715000"/>
            <a:chExt cx="4495800" cy="152400"/>
          </a:xfrm>
        </p:grpSpPr>
        <p:cxnSp>
          <p:nvCxnSpPr>
            <p:cNvPr id="98" name="Straight Connector 97"/>
            <p:cNvCxnSpPr/>
            <p:nvPr/>
          </p:nvCxnSpPr>
          <p:spPr>
            <a:xfrm>
              <a:off x="2362200" y="5791200"/>
              <a:ext cx="4419600" cy="0"/>
            </a:xfrm>
            <a:prstGeom prst="line">
              <a:avLst/>
            </a:prstGeom>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2286000" y="5715000"/>
              <a:ext cx="1219200" cy="152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5562600" y="5715000"/>
              <a:ext cx="1219200" cy="152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762000" y="38785800"/>
            <a:ext cx="8534400" cy="1949916"/>
            <a:chOff x="0" y="3810000"/>
            <a:chExt cx="8534400" cy="1949916"/>
          </a:xfrm>
        </p:grpSpPr>
        <p:cxnSp>
          <p:nvCxnSpPr>
            <p:cNvPr id="101" name="Straight Connector 100"/>
            <p:cNvCxnSpPr/>
            <p:nvPr/>
          </p:nvCxnSpPr>
          <p:spPr>
            <a:xfrm flipV="1">
              <a:off x="1371600" y="4495800"/>
              <a:ext cx="7162800" cy="44916"/>
            </a:xfrm>
            <a:prstGeom prst="line">
              <a:avLst/>
            </a:prstGeom>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828800" y="41148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a:off x="1676400" y="42672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p:cNvSpPr/>
            <p:nvPr/>
          </p:nvSpPr>
          <p:spPr>
            <a:xfrm>
              <a:off x="1981200" y="39624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590800" y="42672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2743200" y="41148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p:cNvSpPr/>
            <p:nvPr/>
          </p:nvSpPr>
          <p:spPr>
            <a:xfrm>
              <a:off x="2133600" y="38100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4191000" y="42672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6477000" y="42672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p:cNvSpPr/>
            <p:nvPr/>
          </p:nvSpPr>
          <p:spPr>
            <a:xfrm>
              <a:off x="5562600" y="42672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7391400" y="42672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6019800" y="41148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p:cNvSpPr/>
            <p:nvPr/>
          </p:nvSpPr>
          <p:spPr>
            <a:xfrm>
              <a:off x="7010400" y="41148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5562600" y="39624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p:nvPr/>
          </p:nvSpPr>
          <p:spPr>
            <a:xfrm>
              <a:off x="2895600" y="39624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6553200" y="39624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p:cNvSpPr/>
            <p:nvPr/>
          </p:nvSpPr>
          <p:spPr>
            <a:xfrm>
              <a:off x="6096000" y="3810000"/>
              <a:ext cx="8382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p:cNvSpPr txBox="1"/>
            <p:nvPr/>
          </p:nvSpPr>
          <p:spPr>
            <a:xfrm>
              <a:off x="0" y="4267200"/>
              <a:ext cx="184666" cy="1492716"/>
            </a:xfrm>
            <a:prstGeom prst="rect">
              <a:avLst/>
            </a:prstGeom>
            <a:noFill/>
          </p:spPr>
          <p:txBody>
            <a:bodyPr wrap="none" rtlCol="0">
              <a:spAutoFit/>
            </a:bodyPr>
            <a:lstStyle/>
            <a:p>
              <a:endParaRPr lang="en-US" dirty="0"/>
            </a:p>
          </p:txBody>
        </p:sp>
        <p:sp>
          <p:nvSpPr>
            <p:cNvPr id="119" name="Rounded Rectangle 118"/>
            <p:cNvSpPr/>
            <p:nvPr/>
          </p:nvSpPr>
          <p:spPr>
            <a:xfrm>
              <a:off x="2057400" y="4419600"/>
              <a:ext cx="1066800" cy="152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0" name="Rounded Rectangle 119"/>
            <p:cNvSpPr/>
            <p:nvPr/>
          </p:nvSpPr>
          <p:spPr>
            <a:xfrm>
              <a:off x="5943600" y="4419600"/>
              <a:ext cx="1981200" cy="152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43" name="TextBox 142"/>
          <p:cNvSpPr txBox="1"/>
          <p:nvPr/>
        </p:nvSpPr>
        <p:spPr>
          <a:xfrm>
            <a:off x="685800" y="33985200"/>
            <a:ext cx="6934200" cy="553998"/>
          </a:xfrm>
          <a:prstGeom prst="rect">
            <a:avLst/>
          </a:prstGeom>
          <a:noFill/>
        </p:spPr>
        <p:txBody>
          <a:bodyPr wrap="square" rtlCol="0">
            <a:spAutoFit/>
          </a:bodyPr>
          <a:lstStyle/>
          <a:p>
            <a:r>
              <a:rPr lang="en-US" sz="3000" dirty="0" smtClean="0"/>
              <a:t>Break up DNA and keep exomic regions</a:t>
            </a:r>
            <a:endParaRPr lang="en-US" sz="3000" dirty="0"/>
          </a:p>
        </p:txBody>
      </p:sp>
      <p:sp>
        <p:nvSpPr>
          <p:cNvPr id="25" name="Down Arrow 24"/>
          <p:cNvSpPr/>
          <p:nvPr/>
        </p:nvSpPr>
        <p:spPr>
          <a:xfrm>
            <a:off x="3505200" y="34594800"/>
            <a:ext cx="304800" cy="6096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TextBox 143"/>
          <p:cNvSpPr txBox="1"/>
          <p:nvPr/>
        </p:nvSpPr>
        <p:spPr>
          <a:xfrm>
            <a:off x="1752600" y="35890200"/>
            <a:ext cx="4191000" cy="553998"/>
          </a:xfrm>
          <a:prstGeom prst="rect">
            <a:avLst/>
          </a:prstGeom>
          <a:noFill/>
        </p:spPr>
        <p:txBody>
          <a:bodyPr wrap="square" rtlCol="0">
            <a:spAutoFit/>
          </a:bodyPr>
          <a:lstStyle/>
          <a:p>
            <a:r>
              <a:rPr lang="en-US" sz="3000" dirty="0" smtClean="0"/>
              <a:t>Sequence end to end</a:t>
            </a:r>
            <a:endParaRPr lang="en-US" sz="3000" dirty="0"/>
          </a:p>
        </p:txBody>
      </p:sp>
      <p:sp>
        <p:nvSpPr>
          <p:cNvPr id="145" name="Down Arrow 144"/>
          <p:cNvSpPr/>
          <p:nvPr/>
        </p:nvSpPr>
        <p:spPr>
          <a:xfrm>
            <a:off x="3505200" y="36576000"/>
            <a:ext cx="304800" cy="6096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6" name="TextBox 145"/>
          <p:cNvSpPr txBox="1"/>
          <p:nvPr/>
        </p:nvSpPr>
        <p:spPr>
          <a:xfrm>
            <a:off x="1676400" y="37972424"/>
            <a:ext cx="4495800" cy="553998"/>
          </a:xfrm>
          <a:prstGeom prst="rect">
            <a:avLst/>
          </a:prstGeom>
          <a:noFill/>
        </p:spPr>
        <p:txBody>
          <a:bodyPr wrap="square" rtlCol="0">
            <a:spAutoFit/>
          </a:bodyPr>
          <a:lstStyle/>
          <a:p>
            <a:r>
              <a:rPr lang="en-US" sz="3000" dirty="0" smtClean="0"/>
              <a:t>Align to Human Genome </a:t>
            </a:r>
            <a:endParaRPr lang="en-US" sz="3000" dirty="0"/>
          </a:p>
        </p:txBody>
      </p:sp>
      <p:sp>
        <p:nvSpPr>
          <p:cNvPr id="31" name="Bent-Up Arrow 30"/>
          <p:cNvSpPr/>
          <p:nvPr/>
        </p:nvSpPr>
        <p:spPr>
          <a:xfrm>
            <a:off x="8001000" y="39014400"/>
            <a:ext cx="3352800" cy="457200"/>
          </a:xfrm>
          <a:prstGeom prst="bentUp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7" name="TextBox 146"/>
          <p:cNvSpPr txBox="1"/>
          <p:nvPr/>
        </p:nvSpPr>
        <p:spPr>
          <a:xfrm>
            <a:off x="8305800" y="37922537"/>
            <a:ext cx="4648200" cy="769441"/>
          </a:xfrm>
          <a:prstGeom prst="rect">
            <a:avLst/>
          </a:prstGeom>
          <a:noFill/>
        </p:spPr>
        <p:txBody>
          <a:bodyPr wrap="square" rtlCol="0">
            <a:spAutoFit/>
          </a:bodyPr>
          <a:lstStyle/>
          <a:p>
            <a:r>
              <a:rPr lang="en-US" sz="2200" dirty="0" smtClean="0"/>
              <a:t>Reads are stored and annotated in VarDb, our in-house variant database. </a:t>
            </a:r>
            <a:endParaRPr lang="en-US" sz="2200" dirty="0"/>
          </a:p>
        </p:txBody>
      </p:sp>
      <p:sp>
        <p:nvSpPr>
          <p:cNvPr id="148" name="Rectangle 147"/>
          <p:cNvSpPr/>
          <p:nvPr/>
        </p:nvSpPr>
        <p:spPr>
          <a:xfrm>
            <a:off x="8939463" y="33624122"/>
            <a:ext cx="4090737" cy="325667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p:cNvSpPr/>
          <p:nvPr/>
        </p:nvSpPr>
        <p:spPr>
          <a:xfrm>
            <a:off x="8939463" y="35160291"/>
            <a:ext cx="2949445" cy="171252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algn="ctr"/>
            <a:r>
              <a:rPr lang="en-US" sz="4000" dirty="0"/>
              <a:t>D</a:t>
            </a:r>
            <a:endParaRPr lang="en-US" dirty="0"/>
          </a:p>
        </p:txBody>
      </p:sp>
      <p:sp>
        <p:nvSpPr>
          <p:cNvPr id="150" name="Rectangle 149"/>
          <p:cNvSpPr/>
          <p:nvPr/>
        </p:nvSpPr>
        <p:spPr>
          <a:xfrm>
            <a:off x="8939463" y="36074012"/>
            <a:ext cx="983148" cy="79880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a:t>
            </a:r>
            <a:endParaRPr lang="en-US" dirty="0"/>
          </a:p>
        </p:txBody>
      </p:sp>
      <p:sp>
        <p:nvSpPr>
          <p:cNvPr id="151" name="Rectangle 150"/>
          <p:cNvSpPr/>
          <p:nvPr/>
        </p:nvSpPr>
        <p:spPr>
          <a:xfrm>
            <a:off x="9922611" y="36074012"/>
            <a:ext cx="983148" cy="7988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t>
            </a:r>
            <a:endParaRPr lang="en-US" dirty="0"/>
          </a:p>
        </p:txBody>
      </p:sp>
      <p:sp>
        <p:nvSpPr>
          <p:cNvPr id="152" name="Rectangle 151"/>
          <p:cNvSpPr/>
          <p:nvPr/>
        </p:nvSpPr>
        <p:spPr>
          <a:xfrm>
            <a:off x="11888908" y="33624122"/>
            <a:ext cx="1141292" cy="1536169"/>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TextBox 152"/>
          <p:cNvSpPr txBox="1"/>
          <p:nvPr/>
        </p:nvSpPr>
        <p:spPr>
          <a:xfrm>
            <a:off x="10210800" y="34243294"/>
            <a:ext cx="331175" cy="521193"/>
          </a:xfrm>
          <a:prstGeom prst="rect">
            <a:avLst/>
          </a:prstGeom>
          <a:noFill/>
        </p:spPr>
        <p:txBody>
          <a:bodyPr wrap="none" rtlCol="0">
            <a:spAutoFit/>
          </a:bodyPr>
          <a:lstStyle/>
          <a:p>
            <a:r>
              <a:rPr lang="en-US" sz="3600" dirty="0" smtClean="0">
                <a:solidFill>
                  <a:schemeClr val="bg1"/>
                </a:solidFill>
              </a:rPr>
              <a:t>E</a:t>
            </a:r>
            <a:endParaRPr lang="en-US" sz="3600" dirty="0">
              <a:solidFill>
                <a:schemeClr val="bg1"/>
              </a:solidFill>
            </a:endParaRPr>
          </a:p>
        </p:txBody>
      </p:sp>
      <p:sp>
        <p:nvSpPr>
          <p:cNvPr id="154" name="TextBox 153"/>
          <p:cNvSpPr txBox="1"/>
          <p:nvPr/>
        </p:nvSpPr>
        <p:spPr>
          <a:xfrm>
            <a:off x="12293966" y="35755958"/>
            <a:ext cx="331175" cy="521193"/>
          </a:xfrm>
          <a:prstGeom prst="rect">
            <a:avLst/>
          </a:prstGeom>
          <a:noFill/>
        </p:spPr>
        <p:txBody>
          <a:bodyPr wrap="none" rtlCol="0">
            <a:spAutoFit/>
          </a:bodyPr>
          <a:lstStyle/>
          <a:p>
            <a:r>
              <a:rPr lang="en-US" sz="3600" dirty="0" smtClean="0">
                <a:solidFill>
                  <a:schemeClr val="bg1"/>
                </a:solidFill>
              </a:rPr>
              <a:t>E</a:t>
            </a:r>
            <a:endParaRPr lang="en-US" sz="3600" dirty="0">
              <a:solidFill>
                <a:schemeClr val="bg1"/>
              </a:solidFill>
            </a:endParaRPr>
          </a:p>
        </p:txBody>
      </p:sp>
      <p:sp>
        <p:nvSpPr>
          <p:cNvPr id="162" name="Rectangle 161"/>
          <p:cNvSpPr/>
          <p:nvPr/>
        </p:nvSpPr>
        <p:spPr>
          <a:xfrm>
            <a:off x="7162800" y="33608211"/>
            <a:ext cx="1090863" cy="327258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t>A</a:t>
            </a:r>
            <a:endParaRPr lang="en-US" sz="6000" dirty="0"/>
          </a:p>
        </p:txBody>
      </p:sp>
      <p:sp>
        <p:nvSpPr>
          <p:cNvPr id="165" name="TextBox 164"/>
          <p:cNvSpPr txBox="1"/>
          <p:nvPr/>
        </p:nvSpPr>
        <p:spPr>
          <a:xfrm>
            <a:off x="8229600" y="32613600"/>
            <a:ext cx="3249992" cy="461665"/>
          </a:xfrm>
          <a:prstGeom prst="rect">
            <a:avLst/>
          </a:prstGeom>
          <a:noFill/>
          <a:ln>
            <a:noFill/>
          </a:ln>
        </p:spPr>
        <p:txBody>
          <a:bodyPr wrap="none" rtlCol="0">
            <a:spAutoFit/>
          </a:bodyPr>
          <a:lstStyle/>
          <a:p>
            <a:r>
              <a:rPr lang="en-US" sz="2400" dirty="0" smtClean="0">
                <a:solidFill>
                  <a:srgbClr val="000000"/>
                </a:solidFill>
              </a:rPr>
              <a:t>Known Disease Causing?</a:t>
            </a:r>
            <a:endParaRPr lang="en-US" sz="2400" dirty="0">
              <a:solidFill>
                <a:srgbClr val="000000"/>
              </a:solidFill>
            </a:endParaRPr>
          </a:p>
        </p:txBody>
      </p:sp>
      <p:sp>
        <p:nvSpPr>
          <p:cNvPr id="168" name="TextBox 167"/>
          <p:cNvSpPr txBox="1"/>
          <p:nvPr/>
        </p:nvSpPr>
        <p:spPr>
          <a:xfrm>
            <a:off x="7467600" y="33147000"/>
            <a:ext cx="505267" cy="369332"/>
          </a:xfrm>
          <a:prstGeom prst="rect">
            <a:avLst/>
          </a:prstGeom>
          <a:noFill/>
          <a:ln>
            <a:noFill/>
          </a:ln>
        </p:spPr>
        <p:txBody>
          <a:bodyPr wrap="none" rtlCol="0">
            <a:spAutoFit/>
          </a:bodyPr>
          <a:lstStyle/>
          <a:p>
            <a:r>
              <a:rPr lang="en-US" sz="1800" dirty="0" smtClean="0">
                <a:solidFill>
                  <a:srgbClr val="000000"/>
                </a:solidFill>
              </a:rPr>
              <a:t>Yes</a:t>
            </a:r>
            <a:endParaRPr lang="en-US" sz="1800" dirty="0">
              <a:solidFill>
                <a:srgbClr val="000000"/>
              </a:solidFill>
            </a:endParaRPr>
          </a:p>
        </p:txBody>
      </p:sp>
      <p:sp>
        <p:nvSpPr>
          <p:cNvPr id="169" name="TextBox 168"/>
          <p:cNvSpPr txBox="1"/>
          <p:nvPr/>
        </p:nvSpPr>
        <p:spPr>
          <a:xfrm>
            <a:off x="12328612" y="34213800"/>
            <a:ext cx="396788" cy="646331"/>
          </a:xfrm>
          <a:prstGeom prst="rect">
            <a:avLst/>
          </a:prstGeom>
          <a:noFill/>
        </p:spPr>
        <p:txBody>
          <a:bodyPr wrap="none" rtlCol="0">
            <a:spAutoFit/>
          </a:bodyPr>
          <a:lstStyle/>
          <a:p>
            <a:r>
              <a:rPr lang="en-US" sz="3600" dirty="0" smtClean="0">
                <a:solidFill>
                  <a:schemeClr val="bg1"/>
                </a:solidFill>
              </a:rPr>
              <a:t>F</a:t>
            </a:r>
            <a:endParaRPr lang="en-US" sz="3600" dirty="0">
              <a:solidFill>
                <a:schemeClr val="bg1"/>
              </a:solidFill>
            </a:endParaRPr>
          </a:p>
        </p:txBody>
      </p:sp>
      <p:sp>
        <p:nvSpPr>
          <p:cNvPr id="170" name="TextBox 169"/>
          <p:cNvSpPr txBox="1"/>
          <p:nvPr/>
        </p:nvSpPr>
        <p:spPr>
          <a:xfrm rot="16200000">
            <a:off x="7118866" y="34562534"/>
            <a:ext cx="2590800" cy="369332"/>
          </a:xfrm>
          <a:prstGeom prst="rect">
            <a:avLst/>
          </a:prstGeom>
          <a:noFill/>
        </p:spPr>
        <p:txBody>
          <a:bodyPr wrap="square" rtlCol="0">
            <a:spAutoFit/>
          </a:bodyPr>
          <a:lstStyle/>
          <a:p>
            <a:r>
              <a:rPr lang="en-US" sz="1800" dirty="0" smtClean="0"/>
              <a:t>Allele Frequency</a:t>
            </a:r>
            <a:endParaRPr lang="en-US" sz="1800" dirty="0"/>
          </a:p>
        </p:txBody>
      </p:sp>
      <p:sp>
        <p:nvSpPr>
          <p:cNvPr id="171" name="TextBox 170"/>
          <p:cNvSpPr txBox="1"/>
          <p:nvPr/>
        </p:nvSpPr>
        <p:spPr>
          <a:xfrm>
            <a:off x="10365002" y="33147000"/>
            <a:ext cx="455398" cy="369332"/>
          </a:xfrm>
          <a:prstGeom prst="rect">
            <a:avLst/>
          </a:prstGeom>
          <a:noFill/>
          <a:ln>
            <a:noFill/>
          </a:ln>
        </p:spPr>
        <p:txBody>
          <a:bodyPr wrap="none" rtlCol="0">
            <a:spAutoFit/>
          </a:bodyPr>
          <a:lstStyle/>
          <a:p>
            <a:r>
              <a:rPr lang="en-US" sz="1800" dirty="0" smtClean="0">
                <a:solidFill>
                  <a:srgbClr val="000000"/>
                </a:solidFill>
              </a:rPr>
              <a:t>No</a:t>
            </a:r>
            <a:endParaRPr lang="en-US" sz="1800" dirty="0">
              <a:solidFill>
                <a:srgbClr val="000000"/>
              </a:solidFill>
            </a:endParaRPr>
          </a:p>
        </p:txBody>
      </p:sp>
      <p:cxnSp>
        <p:nvCxnSpPr>
          <p:cNvPr id="39" name="Straight Connector 38"/>
          <p:cNvCxnSpPr/>
          <p:nvPr/>
        </p:nvCxnSpPr>
        <p:spPr>
          <a:xfrm flipH="1">
            <a:off x="8991600" y="33375600"/>
            <a:ext cx="12192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flipH="1">
            <a:off x="10972800" y="33375600"/>
            <a:ext cx="2057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3" name="TextBox 172"/>
          <p:cNvSpPr txBox="1"/>
          <p:nvPr/>
        </p:nvSpPr>
        <p:spPr>
          <a:xfrm>
            <a:off x="8382000" y="33528000"/>
            <a:ext cx="838200" cy="338554"/>
          </a:xfrm>
          <a:prstGeom prst="rect">
            <a:avLst/>
          </a:prstGeom>
          <a:noFill/>
        </p:spPr>
        <p:txBody>
          <a:bodyPr wrap="square" rtlCol="0">
            <a:spAutoFit/>
          </a:bodyPr>
          <a:lstStyle/>
          <a:p>
            <a:r>
              <a:rPr lang="en-US" sz="1600" dirty="0" smtClean="0"/>
              <a:t>100%</a:t>
            </a:r>
            <a:endParaRPr lang="en-US" sz="1600" dirty="0"/>
          </a:p>
        </p:txBody>
      </p:sp>
      <p:sp>
        <p:nvSpPr>
          <p:cNvPr id="174" name="TextBox 173"/>
          <p:cNvSpPr txBox="1"/>
          <p:nvPr/>
        </p:nvSpPr>
        <p:spPr>
          <a:xfrm>
            <a:off x="8534400" y="35052000"/>
            <a:ext cx="533400" cy="338554"/>
          </a:xfrm>
          <a:prstGeom prst="rect">
            <a:avLst/>
          </a:prstGeom>
          <a:noFill/>
        </p:spPr>
        <p:txBody>
          <a:bodyPr wrap="square" rtlCol="0">
            <a:spAutoFit/>
          </a:bodyPr>
          <a:lstStyle/>
          <a:p>
            <a:r>
              <a:rPr lang="en-US" sz="1600" dirty="0" smtClean="0"/>
              <a:t>5%</a:t>
            </a:r>
            <a:endParaRPr lang="en-US" sz="1600" dirty="0"/>
          </a:p>
        </p:txBody>
      </p:sp>
      <p:sp>
        <p:nvSpPr>
          <p:cNvPr id="175" name="TextBox 174"/>
          <p:cNvSpPr txBox="1"/>
          <p:nvPr/>
        </p:nvSpPr>
        <p:spPr>
          <a:xfrm>
            <a:off x="8534400" y="35966400"/>
            <a:ext cx="533400" cy="338554"/>
          </a:xfrm>
          <a:prstGeom prst="rect">
            <a:avLst/>
          </a:prstGeom>
          <a:noFill/>
        </p:spPr>
        <p:txBody>
          <a:bodyPr wrap="square" rtlCol="0">
            <a:spAutoFit/>
          </a:bodyPr>
          <a:lstStyle/>
          <a:p>
            <a:r>
              <a:rPr lang="en-US" sz="1600" dirty="0" smtClean="0"/>
              <a:t>1%</a:t>
            </a:r>
            <a:endParaRPr lang="en-US" sz="1600" dirty="0"/>
          </a:p>
        </p:txBody>
      </p:sp>
      <p:sp>
        <p:nvSpPr>
          <p:cNvPr id="176" name="TextBox 175"/>
          <p:cNvSpPr txBox="1"/>
          <p:nvPr/>
        </p:nvSpPr>
        <p:spPr>
          <a:xfrm>
            <a:off x="8839200" y="36888003"/>
            <a:ext cx="1143000" cy="830997"/>
          </a:xfrm>
          <a:prstGeom prst="rect">
            <a:avLst/>
          </a:prstGeom>
          <a:noFill/>
          <a:ln>
            <a:noFill/>
          </a:ln>
        </p:spPr>
        <p:txBody>
          <a:bodyPr wrap="square" rtlCol="0">
            <a:spAutoFit/>
          </a:bodyPr>
          <a:lstStyle/>
          <a:p>
            <a:r>
              <a:rPr lang="en-US" sz="1600" dirty="0" smtClean="0">
                <a:solidFill>
                  <a:srgbClr val="000000"/>
                </a:solidFill>
              </a:rPr>
              <a:t>Nonsense,</a:t>
            </a:r>
          </a:p>
          <a:p>
            <a:r>
              <a:rPr lang="en-US" sz="1600" dirty="0" smtClean="0">
                <a:solidFill>
                  <a:srgbClr val="000000"/>
                </a:solidFill>
              </a:rPr>
              <a:t>Splice-site Frameshift</a:t>
            </a:r>
            <a:endParaRPr lang="en-US" sz="1600" dirty="0">
              <a:solidFill>
                <a:srgbClr val="000000"/>
              </a:solidFill>
            </a:endParaRPr>
          </a:p>
        </p:txBody>
      </p:sp>
      <p:sp>
        <p:nvSpPr>
          <p:cNvPr id="177" name="TextBox 176"/>
          <p:cNvSpPr txBox="1"/>
          <p:nvPr/>
        </p:nvSpPr>
        <p:spPr>
          <a:xfrm>
            <a:off x="9906000" y="36957000"/>
            <a:ext cx="1143000" cy="584776"/>
          </a:xfrm>
          <a:prstGeom prst="rect">
            <a:avLst/>
          </a:prstGeom>
          <a:noFill/>
          <a:ln>
            <a:noFill/>
          </a:ln>
        </p:spPr>
        <p:txBody>
          <a:bodyPr wrap="square" rtlCol="0">
            <a:spAutoFit/>
          </a:bodyPr>
          <a:lstStyle/>
          <a:p>
            <a:r>
              <a:rPr lang="en-US" sz="1600" dirty="0" smtClean="0"/>
              <a:t>Missense</a:t>
            </a:r>
          </a:p>
          <a:p>
            <a:r>
              <a:rPr lang="en-US" sz="1600" dirty="0" smtClean="0"/>
              <a:t>Other Indel</a:t>
            </a:r>
            <a:endParaRPr lang="en-US" sz="1600" dirty="0"/>
          </a:p>
        </p:txBody>
      </p:sp>
      <p:sp>
        <p:nvSpPr>
          <p:cNvPr id="178" name="TextBox 177"/>
          <p:cNvSpPr txBox="1"/>
          <p:nvPr/>
        </p:nvSpPr>
        <p:spPr>
          <a:xfrm>
            <a:off x="11125200" y="36957000"/>
            <a:ext cx="838200" cy="584776"/>
          </a:xfrm>
          <a:prstGeom prst="rect">
            <a:avLst/>
          </a:prstGeom>
          <a:noFill/>
          <a:ln>
            <a:noFill/>
          </a:ln>
        </p:spPr>
        <p:txBody>
          <a:bodyPr wrap="square" rtlCol="0">
            <a:spAutoFit/>
          </a:bodyPr>
          <a:lstStyle/>
          <a:p>
            <a:r>
              <a:rPr lang="en-US" sz="1600" dirty="0" smtClean="0"/>
              <a:t>Silent</a:t>
            </a:r>
          </a:p>
          <a:p>
            <a:r>
              <a:rPr lang="en-US" sz="1600" dirty="0" smtClean="0"/>
              <a:t>UTR</a:t>
            </a:r>
            <a:endParaRPr lang="en-US" sz="1600" dirty="0"/>
          </a:p>
        </p:txBody>
      </p:sp>
      <p:sp>
        <p:nvSpPr>
          <p:cNvPr id="179" name="TextBox 178"/>
          <p:cNvSpPr txBox="1"/>
          <p:nvPr/>
        </p:nvSpPr>
        <p:spPr>
          <a:xfrm>
            <a:off x="12115800" y="36957000"/>
            <a:ext cx="838200" cy="338554"/>
          </a:xfrm>
          <a:prstGeom prst="rect">
            <a:avLst/>
          </a:prstGeom>
          <a:noFill/>
          <a:ln>
            <a:noFill/>
          </a:ln>
        </p:spPr>
        <p:txBody>
          <a:bodyPr wrap="square" rtlCol="0">
            <a:spAutoFit/>
          </a:bodyPr>
          <a:lstStyle/>
          <a:p>
            <a:r>
              <a:rPr lang="en-US" sz="1600" dirty="0" smtClean="0"/>
              <a:t>Intronic</a:t>
            </a:r>
            <a:endParaRPr lang="en-US" sz="1600" dirty="0"/>
          </a:p>
        </p:txBody>
      </p:sp>
      <p:sp>
        <p:nvSpPr>
          <p:cNvPr id="180" name="Rectangle 179"/>
          <p:cNvSpPr/>
          <p:nvPr/>
        </p:nvSpPr>
        <p:spPr>
          <a:xfrm>
            <a:off x="609600" y="31165800"/>
            <a:ext cx="12344400" cy="769441"/>
          </a:xfrm>
          <a:prstGeom prst="rect">
            <a:avLst/>
          </a:prstGeom>
        </p:spPr>
        <p:txBody>
          <a:bodyPr wrap="square">
            <a:spAutoFit/>
          </a:bodyPr>
          <a:lstStyle/>
          <a:p>
            <a:pPr algn="ctr"/>
            <a:r>
              <a:rPr lang="en-US" sz="4400" b="1" dirty="0" smtClean="0">
                <a:solidFill>
                  <a:srgbClr val="000000"/>
                </a:solidFill>
              </a:rPr>
              <a:t>WES workflow and Variant Calling Pipeline</a:t>
            </a:r>
            <a:endParaRPr lang="en-US" sz="4400" b="1" dirty="0">
              <a:solidFill>
                <a:srgbClr val="000000"/>
              </a:solidFill>
            </a:endParaRPr>
          </a:p>
        </p:txBody>
      </p:sp>
      <p:sp>
        <p:nvSpPr>
          <p:cNvPr id="134" name="TextBox 133"/>
          <p:cNvSpPr txBox="1"/>
          <p:nvPr/>
        </p:nvSpPr>
        <p:spPr>
          <a:xfrm rot="17304380">
            <a:off x="33420110" y="23799454"/>
            <a:ext cx="1447800" cy="307777"/>
          </a:xfrm>
          <a:prstGeom prst="rect">
            <a:avLst/>
          </a:prstGeom>
          <a:noFill/>
        </p:spPr>
        <p:txBody>
          <a:bodyPr wrap="square" rtlCol="0">
            <a:spAutoFit/>
          </a:bodyPr>
          <a:lstStyle/>
          <a:p>
            <a:r>
              <a:rPr lang="en-US" sz="1400" dirty="0" smtClean="0">
                <a:solidFill>
                  <a:schemeClr val="bg1"/>
                </a:solidFill>
              </a:rPr>
              <a:t>TAB2</a:t>
            </a:r>
          </a:p>
        </p:txBody>
      </p:sp>
      <p:pic>
        <p:nvPicPr>
          <p:cNvPr id="5" name="Picture 4" descr="E11Heart_EA_3_20_14.t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318200" y="23153242"/>
            <a:ext cx="6053500" cy="2057399"/>
          </a:xfrm>
          <a:prstGeom prst="rect">
            <a:avLst/>
          </a:prstGeom>
        </p:spPr>
      </p:pic>
      <p:sp>
        <p:nvSpPr>
          <p:cNvPr id="29" name="TextBox 28"/>
          <p:cNvSpPr txBox="1"/>
          <p:nvPr/>
        </p:nvSpPr>
        <p:spPr>
          <a:xfrm rot="17304380">
            <a:off x="31673572" y="23708400"/>
            <a:ext cx="857765" cy="310112"/>
          </a:xfrm>
          <a:prstGeom prst="rect">
            <a:avLst/>
          </a:prstGeom>
          <a:noFill/>
        </p:spPr>
        <p:txBody>
          <a:bodyPr wrap="square" rtlCol="0">
            <a:spAutoFit/>
          </a:bodyPr>
          <a:lstStyle/>
          <a:p>
            <a:r>
              <a:rPr lang="en-US" sz="1400" dirty="0" smtClean="0">
                <a:solidFill>
                  <a:schemeClr val="bg1"/>
                </a:solidFill>
              </a:rPr>
              <a:t>No RT</a:t>
            </a:r>
            <a:endParaRPr lang="en-US" sz="1400" dirty="0">
              <a:solidFill>
                <a:schemeClr val="bg1"/>
              </a:solidFill>
            </a:endParaRPr>
          </a:p>
        </p:txBody>
      </p:sp>
      <p:sp>
        <p:nvSpPr>
          <p:cNvPr id="133" name="TextBox 132"/>
          <p:cNvSpPr txBox="1"/>
          <p:nvPr/>
        </p:nvSpPr>
        <p:spPr>
          <a:xfrm rot="17304380">
            <a:off x="31959489" y="23430011"/>
            <a:ext cx="1447800" cy="307777"/>
          </a:xfrm>
          <a:prstGeom prst="rect">
            <a:avLst/>
          </a:prstGeom>
          <a:noFill/>
        </p:spPr>
        <p:txBody>
          <a:bodyPr wrap="square" rtlCol="0">
            <a:spAutoFit/>
          </a:bodyPr>
          <a:lstStyle/>
          <a:p>
            <a:r>
              <a:rPr lang="en-US" sz="1400" dirty="0" smtClean="0">
                <a:solidFill>
                  <a:schemeClr val="bg1"/>
                </a:solidFill>
              </a:rPr>
              <a:t>GAPDH</a:t>
            </a:r>
            <a:endParaRPr lang="en-US" sz="1400" dirty="0">
              <a:solidFill>
                <a:schemeClr val="bg1"/>
              </a:solidFill>
            </a:endParaRPr>
          </a:p>
        </p:txBody>
      </p:sp>
      <p:sp>
        <p:nvSpPr>
          <p:cNvPr id="135" name="TextBox 134"/>
          <p:cNvSpPr txBox="1"/>
          <p:nvPr/>
        </p:nvSpPr>
        <p:spPr>
          <a:xfrm rot="17304380">
            <a:off x="32734310" y="23430011"/>
            <a:ext cx="1447800" cy="307777"/>
          </a:xfrm>
          <a:prstGeom prst="rect">
            <a:avLst/>
          </a:prstGeom>
          <a:noFill/>
        </p:spPr>
        <p:txBody>
          <a:bodyPr wrap="square" rtlCol="0">
            <a:spAutoFit/>
          </a:bodyPr>
          <a:lstStyle/>
          <a:p>
            <a:r>
              <a:rPr lang="en-US" sz="1400" dirty="0" smtClean="0">
                <a:solidFill>
                  <a:schemeClr val="bg1"/>
                </a:solidFill>
              </a:rPr>
              <a:t>FILIP1L</a:t>
            </a:r>
          </a:p>
        </p:txBody>
      </p:sp>
      <p:sp>
        <p:nvSpPr>
          <p:cNvPr id="136" name="TextBox 135"/>
          <p:cNvSpPr txBox="1"/>
          <p:nvPr/>
        </p:nvSpPr>
        <p:spPr>
          <a:xfrm rot="17304380">
            <a:off x="33191510" y="23430011"/>
            <a:ext cx="1447800" cy="307777"/>
          </a:xfrm>
          <a:prstGeom prst="rect">
            <a:avLst/>
          </a:prstGeom>
          <a:noFill/>
        </p:spPr>
        <p:txBody>
          <a:bodyPr wrap="square" rtlCol="0">
            <a:spAutoFit/>
          </a:bodyPr>
          <a:lstStyle/>
          <a:p>
            <a:r>
              <a:rPr lang="en-US" sz="1400" dirty="0" smtClean="0">
                <a:solidFill>
                  <a:schemeClr val="bg1"/>
                </a:solidFill>
              </a:rPr>
              <a:t>DCHS1</a:t>
            </a:r>
          </a:p>
        </p:txBody>
      </p:sp>
      <p:sp>
        <p:nvSpPr>
          <p:cNvPr id="137" name="TextBox 136"/>
          <p:cNvSpPr txBox="1"/>
          <p:nvPr/>
        </p:nvSpPr>
        <p:spPr>
          <a:xfrm rot="17304380">
            <a:off x="33635890" y="23430011"/>
            <a:ext cx="1447800" cy="307777"/>
          </a:xfrm>
          <a:prstGeom prst="rect">
            <a:avLst/>
          </a:prstGeom>
          <a:noFill/>
        </p:spPr>
        <p:txBody>
          <a:bodyPr wrap="square" rtlCol="0">
            <a:spAutoFit/>
          </a:bodyPr>
          <a:lstStyle/>
          <a:p>
            <a:r>
              <a:rPr lang="en-US" sz="1400" dirty="0" smtClean="0">
                <a:solidFill>
                  <a:schemeClr val="bg1"/>
                </a:solidFill>
              </a:rPr>
              <a:t>ITGA6</a:t>
            </a:r>
          </a:p>
        </p:txBody>
      </p:sp>
      <p:sp>
        <p:nvSpPr>
          <p:cNvPr id="138" name="TextBox 137"/>
          <p:cNvSpPr txBox="1"/>
          <p:nvPr/>
        </p:nvSpPr>
        <p:spPr>
          <a:xfrm rot="17304380">
            <a:off x="34016890" y="23430011"/>
            <a:ext cx="1447800" cy="307777"/>
          </a:xfrm>
          <a:prstGeom prst="rect">
            <a:avLst/>
          </a:prstGeom>
          <a:noFill/>
        </p:spPr>
        <p:txBody>
          <a:bodyPr wrap="square" rtlCol="0">
            <a:spAutoFit/>
          </a:bodyPr>
          <a:lstStyle/>
          <a:p>
            <a:r>
              <a:rPr lang="en-US" sz="1400" dirty="0" smtClean="0">
                <a:solidFill>
                  <a:schemeClr val="bg1"/>
                </a:solidFill>
              </a:rPr>
              <a:t>PRRT2</a:t>
            </a:r>
          </a:p>
        </p:txBody>
      </p:sp>
      <p:sp>
        <p:nvSpPr>
          <p:cNvPr id="139" name="TextBox 138"/>
          <p:cNvSpPr txBox="1"/>
          <p:nvPr/>
        </p:nvSpPr>
        <p:spPr>
          <a:xfrm rot="17304380">
            <a:off x="34397890" y="23430011"/>
            <a:ext cx="1447800" cy="307777"/>
          </a:xfrm>
          <a:prstGeom prst="rect">
            <a:avLst/>
          </a:prstGeom>
          <a:noFill/>
        </p:spPr>
        <p:txBody>
          <a:bodyPr wrap="square" rtlCol="0">
            <a:spAutoFit/>
          </a:bodyPr>
          <a:lstStyle/>
          <a:p>
            <a:r>
              <a:rPr lang="en-US" sz="1400" dirty="0" smtClean="0">
                <a:solidFill>
                  <a:schemeClr val="bg1"/>
                </a:solidFill>
              </a:rPr>
              <a:t>HABP2</a:t>
            </a:r>
          </a:p>
        </p:txBody>
      </p:sp>
      <p:sp>
        <p:nvSpPr>
          <p:cNvPr id="140" name="TextBox 139"/>
          <p:cNvSpPr txBox="1"/>
          <p:nvPr/>
        </p:nvSpPr>
        <p:spPr>
          <a:xfrm rot="17304380">
            <a:off x="34855090" y="23430011"/>
            <a:ext cx="1447800" cy="307777"/>
          </a:xfrm>
          <a:prstGeom prst="rect">
            <a:avLst/>
          </a:prstGeom>
          <a:noFill/>
        </p:spPr>
        <p:txBody>
          <a:bodyPr wrap="square" rtlCol="0">
            <a:spAutoFit/>
          </a:bodyPr>
          <a:lstStyle/>
          <a:p>
            <a:r>
              <a:rPr lang="en-US" sz="1400" dirty="0" smtClean="0">
                <a:solidFill>
                  <a:schemeClr val="bg1"/>
                </a:solidFill>
              </a:rPr>
              <a:t>COL6A3</a:t>
            </a:r>
          </a:p>
        </p:txBody>
      </p:sp>
      <p:sp>
        <p:nvSpPr>
          <p:cNvPr id="141" name="TextBox 140"/>
          <p:cNvSpPr txBox="1"/>
          <p:nvPr/>
        </p:nvSpPr>
        <p:spPr>
          <a:xfrm rot="17304380">
            <a:off x="35236090" y="23430011"/>
            <a:ext cx="1447800" cy="307777"/>
          </a:xfrm>
          <a:prstGeom prst="rect">
            <a:avLst/>
          </a:prstGeom>
          <a:noFill/>
        </p:spPr>
        <p:txBody>
          <a:bodyPr wrap="square" rtlCol="0">
            <a:spAutoFit/>
          </a:bodyPr>
          <a:lstStyle/>
          <a:p>
            <a:r>
              <a:rPr lang="en-US" sz="1400" dirty="0" smtClean="0">
                <a:solidFill>
                  <a:schemeClr val="bg1"/>
                </a:solidFill>
              </a:rPr>
              <a:t>ATP2A1</a:t>
            </a:r>
          </a:p>
        </p:txBody>
      </p:sp>
      <p:sp>
        <p:nvSpPr>
          <p:cNvPr id="142" name="TextBox 141"/>
          <p:cNvSpPr txBox="1"/>
          <p:nvPr/>
        </p:nvSpPr>
        <p:spPr>
          <a:xfrm rot="17304380">
            <a:off x="35998090" y="23430011"/>
            <a:ext cx="1447800" cy="307777"/>
          </a:xfrm>
          <a:prstGeom prst="rect">
            <a:avLst/>
          </a:prstGeom>
          <a:noFill/>
        </p:spPr>
        <p:txBody>
          <a:bodyPr wrap="square" rtlCol="0">
            <a:spAutoFit/>
          </a:bodyPr>
          <a:lstStyle/>
          <a:p>
            <a:r>
              <a:rPr lang="en-US" sz="1400" dirty="0" smtClean="0">
                <a:solidFill>
                  <a:schemeClr val="bg1"/>
                </a:solidFill>
              </a:rPr>
              <a:t>NUP43</a:t>
            </a:r>
          </a:p>
        </p:txBody>
      </p:sp>
      <p:sp>
        <p:nvSpPr>
          <p:cNvPr id="30" name="TextBox 29"/>
          <p:cNvSpPr txBox="1"/>
          <p:nvPr/>
        </p:nvSpPr>
        <p:spPr>
          <a:xfrm>
            <a:off x="30632400" y="24677242"/>
            <a:ext cx="1219200" cy="338554"/>
          </a:xfrm>
          <a:prstGeom prst="rect">
            <a:avLst/>
          </a:prstGeom>
          <a:noFill/>
        </p:spPr>
        <p:txBody>
          <a:bodyPr wrap="square" rtlCol="0">
            <a:spAutoFit/>
          </a:bodyPr>
          <a:lstStyle/>
          <a:p>
            <a:r>
              <a:rPr lang="en-US" sz="1600" dirty="0" smtClean="0"/>
              <a:t>100bp</a:t>
            </a:r>
            <a:endParaRPr lang="en-US" sz="1600" dirty="0"/>
          </a:p>
        </p:txBody>
      </p:sp>
      <p:sp>
        <p:nvSpPr>
          <p:cNvPr id="33" name="Right Arrow 32"/>
          <p:cNvSpPr/>
          <p:nvPr/>
        </p:nvSpPr>
        <p:spPr>
          <a:xfrm>
            <a:off x="31318200" y="24829642"/>
            <a:ext cx="152400" cy="762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TextBox 154"/>
          <p:cNvSpPr txBox="1"/>
          <p:nvPr/>
        </p:nvSpPr>
        <p:spPr>
          <a:xfrm>
            <a:off x="30632400" y="24448642"/>
            <a:ext cx="1219200" cy="338554"/>
          </a:xfrm>
          <a:prstGeom prst="rect">
            <a:avLst/>
          </a:prstGeom>
          <a:noFill/>
        </p:spPr>
        <p:txBody>
          <a:bodyPr wrap="square" rtlCol="0">
            <a:spAutoFit/>
          </a:bodyPr>
          <a:lstStyle/>
          <a:p>
            <a:r>
              <a:rPr lang="en-US" sz="1600" dirty="0" smtClean="0"/>
              <a:t>150bp</a:t>
            </a:r>
            <a:endParaRPr lang="en-US" sz="1600" dirty="0"/>
          </a:p>
        </p:txBody>
      </p:sp>
      <p:sp>
        <p:nvSpPr>
          <p:cNvPr id="156" name="Right Arrow 155"/>
          <p:cNvSpPr/>
          <p:nvPr/>
        </p:nvSpPr>
        <p:spPr>
          <a:xfrm>
            <a:off x="31318200" y="24601042"/>
            <a:ext cx="152400" cy="762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7" name="Right Arrow 156"/>
          <p:cNvSpPr/>
          <p:nvPr/>
        </p:nvSpPr>
        <p:spPr>
          <a:xfrm>
            <a:off x="31318200" y="24982042"/>
            <a:ext cx="152400" cy="762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TextBox 157"/>
          <p:cNvSpPr txBox="1"/>
          <p:nvPr/>
        </p:nvSpPr>
        <p:spPr>
          <a:xfrm>
            <a:off x="30708600" y="24872088"/>
            <a:ext cx="609600" cy="338554"/>
          </a:xfrm>
          <a:prstGeom prst="rect">
            <a:avLst/>
          </a:prstGeom>
          <a:noFill/>
        </p:spPr>
        <p:txBody>
          <a:bodyPr wrap="square" rtlCol="0">
            <a:spAutoFit/>
          </a:bodyPr>
          <a:lstStyle/>
          <a:p>
            <a:r>
              <a:rPr lang="en-US" sz="1600" dirty="0"/>
              <a:t>5</a:t>
            </a:r>
            <a:r>
              <a:rPr lang="en-US" sz="1600" dirty="0" smtClean="0"/>
              <a:t>0bp</a:t>
            </a:r>
            <a:endParaRPr lang="en-US" sz="1600" dirty="0"/>
          </a:p>
        </p:txBody>
      </p:sp>
      <p:sp>
        <p:nvSpPr>
          <p:cNvPr id="159" name="TextBox 158"/>
          <p:cNvSpPr txBox="1"/>
          <p:nvPr/>
        </p:nvSpPr>
        <p:spPr>
          <a:xfrm rot="17304380">
            <a:off x="32353310" y="23430011"/>
            <a:ext cx="1447800" cy="307777"/>
          </a:xfrm>
          <a:prstGeom prst="rect">
            <a:avLst/>
          </a:prstGeom>
          <a:noFill/>
        </p:spPr>
        <p:txBody>
          <a:bodyPr wrap="square" rtlCol="0">
            <a:spAutoFit/>
          </a:bodyPr>
          <a:lstStyle/>
          <a:p>
            <a:r>
              <a:rPr lang="en-US" sz="1400" dirty="0" smtClean="0">
                <a:solidFill>
                  <a:schemeClr val="bg1"/>
                </a:solidFill>
              </a:rPr>
              <a:t>TAB2</a:t>
            </a:r>
            <a:endParaRPr lang="en-US" sz="1400" dirty="0">
              <a:solidFill>
                <a:schemeClr val="bg1"/>
              </a:solidFill>
            </a:endParaRPr>
          </a:p>
        </p:txBody>
      </p:sp>
      <p:sp>
        <p:nvSpPr>
          <p:cNvPr id="181" name="TextBox 180"/>
          <p:cNvSpPr txBox="1"/>
          <p:nvPr/>
        </p:nvSpPr>
        <p:spPr>
          <a:xfrm>
            <a:off x="30708600" y="27245846"/>
            <a:ext cx="1219200" cy="338554"/>
          </a:xfrm>
          <a:prstGeom prst="rect">
            <a:avLst/>
          </a:prstGeom>
          <a:noFill/>
        </p:spPr>
        <p:txBody>
          <a:bodyPr wrap="square" rtlCol="0">
            <a:spAutoFit/>
          </a:bodyPr>
          <a:lstStyle/>
          <a:p>
            <a:r>
              <a:rPr lang="en-US" sz="1600" dirty="0" smtClean="0"/>
              <a:t>100bp</a:t>
            </a:r>
            <a:endParaRPr lang="en-US" sz="1600" dirty="0"/>
          </a:p>
        </p:txBody>
      </p:sp>
      <p:sp>
        <p:nvSpPr>
          <p:cNvPr id="182" name="TextBox 181"/>
          <p:cNvSpPr txBox="1"/>
          <p:nvPr/>
        </p:nvSpPr>
        <p:spPr>
          <a:xfrm>
            <a:off x="30708600" y="27051000"/>
            <a:ext cx="1219200" cy="338554"/>
          </a:xfrm>
          <a:prstGeom prst="rect">
            <a:avLst/>
          </a:prstGeom>
          <a:noFill/>
        </p:spPr>
        <p:txBody>
          <a:bodyPr wrap="square" rtlCol="0">
            <a:spAutoFit/>
          </a:bodyPr>
          <a:lstStyle/>
          <a:p>
            <a:r>
              <a:rPr lang="en-US" sz="1600" dirty="0" smtClean="0"/>
              <a:t>150bp</a:t>
            </a:r>
            <a:endParaRPr lang="en-US" sz="1600" dirty="0"/>
          </a:p>
        </p:txBody>
      </p:sp>
      <p:sp>
        <p:nvSpPr>
          <p:cNvPr id="183" name="TextBox 182"/>
          <p:cNvSpPr txBox="1"/>
          <p:nvPr/>
        </p:nvSpPr>
        <p:spPr>
          <a:xfrm>
            <a:off x="30784800" y="27432000"/>
            <a:ext cx="609600" cy="338554"/>
          </a:xfrm>
          <a:prstGeom prst="rect">
            <a:avLst/>
          </a:prstGeom>
          <a:noFill/>
        </p:spPr>
        <p:txBody>
          <a:bodyPr wrap="square" rtlCol="0">
            <a:spAutoFit/>
          </a:bodyPr>
          <a:lstStyle/>
          <a:p>
            <a:r>
              <a:rPr lang="en-US" sz="1600" dirty="0"/>
              <a:t>5</a:t>
            </a:r>
            <a:r>
              <a:rPr lang="en-US" sz="1600" dirty="0" smtClean="0"/>
              <a:t>0bp</a:t>
            </a:r>
            <a:endParaRPr lang="en-US" sz="1600" dirty="0"/>
          </a:p>
        </p:txBody>
      </p:sp>
      <p:sp>
        <p:nvSpPr>
          <p:cNvPr id="184" name="Right Arrow 183"/>
          <p:cNvSpPr/>
          <p:nvPr/>
        </p:nvSpPr>
        <p:spPr>
          <a:xfrm>
            <a:off x="31394400" y="27355800"/>
            <a:ext cx="152400" cy="762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5" name="Right Arrow 184"/>
          <p:cNvSpPr/>
          <p:nvPr/>
        </p:nvSpPr>
        <p:spPr>
          <a:xfrm>
            <a:off x="31394400" y="27203400"/>
            <a:ext cx="152400" cy="762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Right Arrow 185"/>
          <p:cNvSpPr/>
          <p:nvPr/>
        </p:nvSpPr>
        <p:spPr>
          <a:xfrm>
            <a:off x="31394400" y="27584400"/>
            <a:ext cx="152400" cy="762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TextBox 186"/>
          <p:cNvSpPr txBox="1"/>
          <p:nvPr/>
        </p:nvSpPr>
        <p:spPr>
          <a:xfrm rot="17304380">
            <a:off x="31749772" y="25906643"/>
            <a:ext cx="857765" cy="310112"/>
          </a:xfrm>
          <a:prstGeom prst="rect">
            <a:avLst/>
          </a:prstGeom>
          <a:noFill/>
        </p:spPr>
        <p:txBody>
          <a:bodyPr wrap="square" rtlCol="0">
            <a:spAutoFit/>
          </a:bodyPr>
          <a:lstStyle/>
          <a:p>
            <a:r>
              <a:rPr lang="en-US" sz="1400" dirty="0" smtClean="0">
                <a:solidFill>
                  <a:schemeClr val="bg1"/>
                </a:solidFill>
              </a:rPr>
              <a:t>No RT</a:t>
            </a:r>
            <a:endParaRPr lang="en-US" sz="1400" dirty="0">
              <a:solidFill>
                <a:schemeClr val="bg1"/>
              </a:solidFill>
            </a:endParaRPr>
          </a:p>
        </p:txBody>
      </p:sp>
      <p:sp>
        <p:nvSpPr>
          <p:cNvPr id="188" name="TextBox 187"/>
          <p:cNvSpPr txBox="1"/>
          <p:nvPr/>
        </p:nvSpPr>
        <p:spPr>
          <a:xfrm rot="17304380">
            <a:off x="31972310" y="25628254"/>
            <a:ext cx="1447800" cy="307777"/>
          </a:xfrm>
          <a:prstGeom prst="rect">
            <a:avLst/>
          </a:prstGeom>
          <a:noFill/>
        </p:spPr>
        <p:txBody>
          <a:bodyPr wrap="square" rtlCol="0">
            <a:spAutoFit/>
          </a:bodyPr>
          <a:lstStyle/>
          <a:p>
            <a:r>
              <a:rPr lang="en-US" sz="1400" dirty="0" smtClean="0">
                <a:solidFill>
                  <a:schemeClr val="bg1"/>
                </a:solidFill>
              </a:rPr>
              <a:t>GAPDH</a:t>
            </a:r>
            <a:endParaRPr lang="en-US" sz="1400" dirty="0">
              <a:solidFill>
                <a:schemeClr val="bg1"/>
              </a:solidFill>
            </a:endParaRPr>
          </a:p>
        </p:txBody>
      </p:sp>
      <p:sp>
        <p:nvSpPr>
          <p:cNvPr id="189" name="TextBox 188"/>
          <p:cNvSpPr txBox="1"/>
          <p:nvPr/>
        </p:nvSpPr>
        <p:spPr>
          <a:xfrm rot="17304380">
            <a:off x="32810510" y="25628254"/>
            <a:ext cx="1447800" cy="307777"/>
          </a:xfrm>
          <a:prstGeom prst="rect">
            <a:avLst/>
          </a:prstGeom>
          <a:noFill/>
        </p:spPr>
        <p:txBody>
          <a:bodyPr wrap="square" rtlCol="0">
            <a:spAutoFit/>
          </a:bodyPr>
          <a:lstStyle/>
          <a:p>
            <a:r>
              <a:rPr lang="en-US" sz="1400" dirty="0" smtClean="0">
                <a:solidFill>
                  <a:schemeClr val="bg1"/>
                </a:solidFill>
              </a:rPr>
              <a:t>FILIP1L</a:t>
            </a:r>
          </a:p>
        </p:txBody>
      </p:sp>
      <p:sp>
        <p:nvSpPr>
          <p:cNvPr id="190" name="TextBox 189"/>
          <p:cNvSpPr txBox="1"/>
          <p:nvPr/>
        </p:nvSpPr>
        <p:spPr>
          <a:xfrm rot="17304380">
            <a:off x="33267710" y="25628254"/>
            <a:ext cx="1447800" cy="307777"/>
          </a:xfrm>
          <a:prstGeom prst="rect">
            <a:avLst/>
          </a:prstGeom>
          <a:noFill/>
        </p:spPr>
        <p:txBody>
          <a:bodyPr wrap="square" rtlCol="0">
            <a:spAutoFit/>
          </a:bodyPr>
          <a:lstStyle/>
          <a:p>
            <a:r>
              <a:rPr lang="en-US" sz="1400" dirty="0" smtClean="0">
                <a:solidFill>
                  <a:schemeClr val="bg1"/>
                </a:solidFill>
              </a:rPr>
              <a:t>DCHS1</a:t>
            </a:r>
          </a:p>
        </p:txBody>
      </p:sp>
      <p:sp>
        <p:nvSpPr>
          <p:cNvPr id="191" name="TextBox 190"/>
          <p:cNvSpPr txBox="1"/>
          <p:nvPr/>
        </p:nvSpPr>
        <p:spPr>
          <a:xfrm rot="17304380">
            <a:off x="33724910" y="25628254"/>
            <a:ext cx="1447800" cy="307777"/>
          </a:xfrm>
          <a:prstGeom prst="rect">
            <a:avLst/>
          </a:prstGeom>
          <a:noFill/>
        </p:spPr>
        <p:txBody>
          <a:bodyPr wrap="square" rtlCol="0">
            <a:spAutoFit/>
          </a:bodyPr>
          <a:lstStyle/>
          <a:p>
            <a:r>
              <a:rPr lang="en-US" sz="1400" dirty="0" smtClean="0">
                <a:solidFill>
                  <a:schemeClr val="bg1"/>
                </a:solidFill>
              </a:rPr>
              <a:t>ITGA6</a:t>
            </a:r>
          </a:p>
        </p:txBody>
      </p:sp>
      <p:sp>
        <p:nvSpPr>
          <p:cNvPr id="192" name="TextBox 191"/>
          <p:cNvSpPr txBox="1"/>
          <p:nvPr/>
        </p:nvSpPr>
        <p:spPr>
          <a:xfrm rot="17304380">
            <a:off x="34029710" y="25628254"/>
            <a:ext cx="1447800" cy="307777"/>
          </a:xfrm>
          <a:prstGeom prst="rect">
            <a:avLst/>
          </a:prstGeom>
          <a:noFill/>
        </p:spPr>
        <p:txBody>
          <a:bodyPr wrap="square" rtlCol="0">
            <a:spAutoFit/>
          </a:bodyPr>
          <a:lstStyle/>
          <a:p>
            <a:r>
              <a:rPr lang="en-US" sz="1400" dirty="0" smtClean="0">
                <a:solidFill>
                  <a:schemeClr val="bg1"/>
                </a:solidFill>
              </a:rPr>
              <a:t>PRRT2</a:t>
            </a:r>
          </a:p>
        </p:txBody>
      </p:sp>
      <p:sp>
        <p:nvSpPr>
          <p:cNvPr id="193" name="TextBox 192"/>
          <p:cNvSpPr txBox="1"/>
          <p:nvPr/>
        </p:nvSpPr>
        <p:spPr>
          <a:xfrm rot="17304380">
            <a:off x="34410710" y="26999854"/>
            <a:ext cx="1447800" cy="307777"/>
          </a:xfrm>
          <a:prstGeom prst="rect">
            <a:avLst/>
          </a:prstGeom>
          <a:noFill/>
        </p:spPr>
        <p:txBody>
          <a:bodyPr wrap="square" rtlCol="0">
            <a:spAutoFit/>
          </a:bodyPr>
          <a:lstStyle/>
          <a:p>
            <a:r>
              <a:rPr lang="en-US" sz="1400" dirty="0" smtClean="0">
                <a:solidFill>
                  <a:schemeClr val="bg1"/>
                </a:solidFill>
              </a:rPr>
              <a:t>HABP2</a:t>
            </a:r>
          </a:p>
        </p:txBody>
      </p:sp>
      <p:sp>
        <p:nvSpPr>
          <p:cNvPr id="194" name="TextBox 193"/>
          <p:cNvSpPr txBox="1"/>
          <p:nvPr/>
        </p:nvSpPr>
        <p:spPr>
          <a:xfrm rot="17304380">
            <a:off x="34867910" y="25628254"/>
            <a:ext cx="1447800" cy="307777"/>
          </a:xfrm>
          <a:prstGeom prst="rect">
            <a:avLst/>
          </a:prstGeom>
          <a:noFill/>
        </p:spPr>
        <p:txBody>
          <a:bodyPr wrap="square" rtlCol="0">
            <a:spAutoFit/>
          </a:bodyPr>
          <a:lstStyle/>
          <a:p>
            <a:r>
              <a:rPr lang="en-US" sz="1400" dirty="0" smtClean="0">
                <a:solidFill>
                  <a:schemeClr val="bg1"/>
                </a:solidFill>
              </a:rPr>
              <a:t>COL6A3</a:t>
            </a:r>
          </a:p>
        </p:txBody>
      </p:sp>
      <p:sp>
        <p:nvSpPr>
          <p:cNvPr id="195" name="TextBox 194"/>
          <p:cNvSpPr txBox="1"/>
          <p:nvPr/>
        </p:nvSpPr>
        <p:spPr>
          <a:xfrm rot="17304380">
            <a:off x="35236090" y="25575169"/>
            <a:ext cx="1447800" cy="307777"/>
          </a:xfrm>
          <a:prstGeom prst="rect">
            <a:avLst/>
          </a:prstGeom>
          <a:noFill/>
        </p:spPr>
        <p:txBody>
          <a:bodyPr wrap="square" rtlCol="0">
            <a:spAutoFit/>
          </a:bodyPr>
          <a:lstStyle/>
          <a:p>
            <a:r>
              <a:rPr lang="en-US" sz="1400" dirty="0" smtClean="0">
                <a:solidFill>
                  <a:schemeClr val="bg1"/>
                </a:solidFill>
              </a:rPr>
              <a:t>ATP2A1</a:t>
            </a:r>
          </a:p>
        </p:txBody>
      </p:sp>
      <p:sp>
        <p:nvSpPr>
          <p:cNvPr id="196" name="TextBox 195"/>
          <p:cNvSpPr txBox="1"/>
          <p:nvPr/>
        </p:nvSpPr>
        <p:spPr>
          <a:xfrm rot="17304380">
            <a:off x="36074290" y="26161654"/>
            <a:ext cx="1447800" cy="307777"/>
          </a:xfrm>
          <a:prstGeom prst="rect">
            <a:avLst/>
          </a:prstGeom>
          <a:noFill/>
        </p:spPr>
        <p:txBody>
          <a:bodyPr wrap="square" rtlCol="0">
            <a:spAutoFit/>
          </a:bodyPr>
          <a:lstStyle/>
          <a:p>
            <a:r>
              <a:rPr lang="en-US" sz="1400" dirty="0" smtClean="0">
                <a:solidFill>
                  <a:schemeClr val="bg1"/>
                </a:solidFill>
              </a:rPr>
              <a:t>NUP43</a:t>
            </a:r>
          </a:p>
        </p:txBody>
      </p:sp>
      <p:sp>
        <p:nvSpPr>
          <p:cNvPr id="197" name="TextBox 196"/>
          <p:cNvSpPr txBox="1"/>
          <p:nvPr/>
        </p:nvSpPr>
        <p:spPr>
          <a:xfrm rot="17304380">
            <a:off x="32340490" y="25628254"/>
            <a:ext cx="1447800" cy="307777"/>
          </a:xfrm>
          <a:prstGeom prst="rect">
            <a:avLst/>
          </a:prstGeom>
          <a:noFill/>
        </p:spPr>
        <p:txBody>
          <a:bodyPr wrap="square" rtlCol="0">
            <a:spAutoFit/>
          </a:bodyPr>
          <a:lstStyle/>
          <a:p>
            <a:r>
              <a:rPr lang="en-US" sz="1400" dirty="0" smtClean="0">
                <a:solidFill>
                  <a:schemeClr val="bg1"/>
                </a:solidFill>
              </a:rPr>
              <a:t>TAB2</a:t>
            </a:r>
            <a:endParaRPr lang="en-US" sz="1400" dirty="0">
              <a:solidFill>
                <a:schemeClr val="bg1"/>
              </a:solidFill>
            </a:endParaRPr>
          </a:p>
        </p:txBody>
      </p:sp>
      <p:sp>
        <p:nvSpPr>
          <p:cNvPr id="24" name="TextBox 23"/>
          <p:cNvSpPr txBox="1"/>
          <p:nvPr/>
        </p:nvSpPr>
        <p:spPr>
          <a:xfrm>
            <a:off x="32156400" y="7386935"/>
            <a:ext cx="533400" cy="461665"/>
          </a:xfrm>
          <a:prstGeom prst="rect">
            <a:avLst/>
          </a:prstGeom>
          <a:noFill/>
        </p:spPr>
        <p:txBody>
          <a:bodyPr wrap="square" rtlCol="0">
            <a:spAutoFit/>
          </a:bodyPr>
          <a:lstStyle/>
          <a:p>
            <a:r>
              <a:rPr lang="en-US" sz="2400" b="1" dirty="0" smtClean="0">
                <a:solidFill>
                  <a:srgbClr val="0000FF"/>
                </a:solidFill>
              </a:rPr>
              <a:t>*</a:t>
            </a:r>
            <a:endParaRPr lang="en-US" sz="2400" b="1" dirty="0">
              <a:solidFill>
                <a:srgbClr val="0000FF"/>
              </a:solidFill>
            </a:endParaRPr>
          </a:p>
        </p:txBody>
      </p:sp>
      <p:sp>
        <p:nvSpPr>
          <p:cNvPr id="166" name="TextBox 165"/>
          <p:cNvSpPr txBox="1"/>
          <p:nvPr/>
        </p:nvSpPr>
        <p:spPr>
          <a:xfrm>
            <a:off x="30708600" y="26136600"/>
            <a:ext cx="762000" cy="338554"/>
          </a:xfrm>
          <a:prstGeom prst="rect">
            <a:avLst/>
          </a:prstGeom>
          <a:noFill/>
        </p:spPr>
        <p:txBody>
          <a:bodyPr wrap="square" rtlCol="0">
            <a:spAutoFit/>
          </a:bodyPr>
          <a:lstStyle/>
          <a:p>
            <a:r>
              <a:rPr lang="en-US" sz="1600" dirty="0" smtClean="0"/>
              <a:t>800bp</a:t>
            </a:r>
            <a:endParaRPr lang="en-US" sz="1600" dirty="0"/>
          </a:p>
        </p:txBody>
      </p:sp>
      <p:sp>
        <p:nvSpPr>
          <p:cNvPr id="167" name="Right Arrow 166"/>
          <p:cNvSpPr/>
          <p:nvPr/>
        </p:nvSpPr>
        <p:spPr>
          <a:xfrm>
            <a:off x="31394400" y="26250900"/>
            <a:ext cx="228600" cy="114300"/>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NUP43v2.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737800" y="5334001"/>
            <a:ext cx="3962400" cy="1735168"/>
          </a:xfrm>
          <a:prstGeom prst="rect">
            <a:avLst/>
          </a:prstGeom>
        </p:spPr>
      </p:pic>
      <p:sp>
        <p:nvSpPr>
          <p:cNvPr id="36" name="TextBox 35"/>
          <p:cNvSpPr txBox="1"/>
          <p:nvPr/>
        </p:nvSpPr>
        <p:spPr>
          <a:xfrm>
            <a:off x="35737800" y="8456473"/>
            <a:ext cx="3810000" cy="1754327"/>
          </a:xfrm>
          <a:prstGeom prst="rect">
            <a:avLst/>
          </a:prstGeom>
          <a:noFill/>
        </p:spPr>
        <p:txBody>
          <a:bodyPr wrap="square" rtlCol="0">
            <a:spAutoFit/>
          </a:bodyPr>
          <a:lstStyle/>
          <a:p>
            <a:r>
              <a:rPr lang="en-US" sz="1800" dirty="0" smtClean="0"/>
              <a:t>Two models showing the </a:t>
            </a:r>
            <a:r>
              <a:rPr lang="en-US" sz="1800" dirty="0"/>
              <a:t>resulting truncated </a:t>
            </a:r>
            <a:r>
              <a:rPr lang="en-US" sz="1800" dirty="0" smtClean="0"/>
              <a:t>protein (right side in both panels) </a:t>
            </a:r>
            <a:r>
              <a:rPr lang="en-US" sz="1800" dirty="0"/>
              <a:t>would be missing several β strands found at the 3’ end of wild-type </a:t>
            </a:r>
            <a:r>
              <a:rPr lang="en-US" sz="1800" i="1" dirty="0" smtClean="0"/>
              <a:t>NUP43 </a:t>
            </a:r>
            <a:r>
              <a:rPr lang="en-US" sz="1800" dirty="0" smtClean="0"/>
              <a:t>(left side in both panels)</a:t>
            </a:r>
            <a:r>
              <a:rPr lang="en-US" sz="1800" i="1" dirty="0" smtClean="0"/>
              <a:t>, </a:t>
            </a:r>
            <a:r>
              <a:rPr lang="en-US" sz="1800" dirty="0" smtClean="0"/>
              <a:t>thereby affecting its surface structure. </a:t>
            </a:r>
            <a:endParaRPr lang="en-US" sz="1800" dirty="0"/>
          </a:p>
        </p:txBody>
      </p:sp>
      <p:pic>
        <p:nvPicPr>
          <p:cNvPr id="37" name="Picture 36" descr="MVP no names.tif"/>
          <p:cNvPicPr>
            <a:picLocks noChangeAspect="1"/>
          </p:cNvPicPr>
          <p:nvPr/>
        </p:nvPicPr>
        <p:blipFill rotWithShape="1">
          <a:blip r:embed="rId17">
            <a:extLst>
              <a:ext uri="{28A0092B-C50C-407E-A947-70E740481C1C}">
                <a14:useLocalDpi xmlns:a14="http://schemas.microsoft.com/office/drawing/2010/main" val="0"/>
              </a:ext>
            </a:extLst>
          </a:blip>
          <a:srcRect t="5745" r="4643" b="14232"/>
          <a:stretch/>
        </p:blipFill>
        <p:spPr>
          <a:xfrm>
            <a:off x="13868400" y="21564600"/>
            <a:ext cx="13106400" cy="4717797"/>
          </a:xfrm>
          <a:prstGeom prst="rect">
            <a:avLst/>
          </a:prstGeom>
        </p:spPr>
      </p:pic>
      <p:sp>
        <p:nvSpPr>
          <p:cNvPr id="3" name="TextBox 2"/>
          <p:cNvSpPr txBox="1"/>
          <p:nvPr/>
        </p:nvSpPr>
        <p:spPr>
          <a:xfrm>
            <a:off x="37719000" y="23337083"/>
            <a:ext cx="2057400" cy="4247317"/>
          </a:xfrm>
          <a:prstGeom prst="rect">
            <a:avLst/>
          </a:prstGeom>
          <a:noFill/>
        </p:spPr>
        <p:txBody>
          <a:bodyPr wrap="square" rtlCol="0">
            <a:spAutoFit/>
          </a:bodyPr>
          <a:lstStyle/>
          <a:p>
            <a:r>
              <a:rPr lang="en-US" sz="1800" dirty="0" smtClean="0"/>
              <a:t>Total RNA was isolated from embryonic or adult mouse hearts and 1μg was reverse transcribed into </a:t>
            </a:r>
            <a:r>
              <a:rPr lang="en-US" sz="1800" dirty="0" err="1" smtClean="0"/>
              <a:t>cDNA</a:t>
            </a:r>
            <a:r>
              <a:rPr lang="en-US" sz="1800" dirty="0" smtClean="0"/>
              <a:t>.  75ng of </a:t>
            </a:r>
            <a:r>
              <a:rPr lang="en-US" sz="1800" dirty="0" err="1" smtClean="0"/>
              <a:t>cDNA</a:t>
            </a:r>
            <a:r>
              <a:rPr lang="en-US" sz="1800" dirty="0" smtClean="0"/>
              <a:t> was used as template in PCR to screen for expression of a subset of candidate genes in relation to the housekeeping gene, </a:t>
            </a:r>
            <a:r>
              <a:rPr lang="en-US" sz="1800" i="1" dirty="0" smtClean="0"/>
              <a:t>GAPDH</a:t>
            </a:r>
            <a:endParaRPr lang="en-US" sz="1800" i="1" dirty="0"/>
          </a:p>
        </p:txBody>
      </p:sp>
    </p:spTree>
    <p:extLst>
      <p:ext uri="{BB962C8B-B14F-4D97-AF65-F5344CB8AC3E}">
        <p14:creationId xmlns:p14="http://schemas.microsoft.com/office/powerpoint/2010/main" val="3276227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6923</TotalTime>
  <Words>1936</Words>
  <Application>Microsoft Macintosh PowerPoint</Application>
  <PresentationFormat>Custom</PresentationFormat>
  <Paragraphs>268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Manager/>
  <Company>The University of North Carolina at Chapel Hill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Lenovo User</dc:creator>
  <cp:keywords/>
  <dc:description/>
  <cp:lastModifiedBy>Gloria Haskell</cp:lastModifiedBy>
  <cp:revision>208</cp:revision>
  <cp:lastPrinted>2014-03-24T23:13:48Z</cp:lastPrinted>
  <dcterms:created xsi:type="dcterms:W3CDTF">2012-03-06T19:09:15Z</dcterms:created>
  <dcterms:modified xsi:type="dcterms:W3CDTF">2014-07-15T14:13:45Z</dcterms:modified>
  <cp:category/>
</cp:coreProperties>
</file>