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299030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598060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89709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19612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49515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79418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09321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392242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965" autoAdjust="0"/>
    <p:restoredTop sz="93669" autoAdjust="0"/>
  </p:normalViewPr>
  <p:slideViewPr>
    <p:cSldViewPr>
      <p:cViewPr>
        <p:scale>
          <a:sx n="90" d="100"/>
          <a:sy n="90" d="100"/>
        </p:scale>
        <p:origin x="15376" y="656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A99A6-DBAB-F048-B985-AC1FA76D7810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2A7B4-B629-934A-BB83-C92260335444}">
      <dgm:prSet phldrT="[Text]"/>
      <dgm:spPr>
        <a:solidFill>
          <a:srgbClr val="FFCDF8"/>
        </a:solidFill>
      </dgm:spPr>
      <dgm:t>
        <a:bodyPr/>
        <a:lstStyle/>
        <a:p>
          <a:r>
            <a:rPr lang="en-US" dirty="0" smtClean="0"/>
            <a:t>80-100,000 variants detected per person</a:t>
          </a:r>
          <a:endParaRPr lang="en-US" dirty="0"/>
        </a:p>
      </dgm:t>
    </dgm:pt>
    <dgm:pt modelId="{354DF950-FA08-CD48-9336-7978A639C160}" type="parTrans" cxnId="{2DD93EDD-B1B7-7440-AD07-644A4E930D1E}">
      <dgm:prSet/>
      <dgm:spPr/>
      <dgm:t>
        <a:bodyPr/>
        <a:lstStyle/>
        <a:p>
          <a:endParaRPr lang="en-US"/>
        </a:p>
      </dgm:t>
    </dgm:pt>
    <dgm:pt modelId="{B3C598A1-7040-1D4D-A0D8-82B7FCE133F3}" type="sibTrans" cxnId="{2DD93EDD-B1B7-7440-AD07-644A4E930D1E}">
      <dgm:prSet/>
      <dgm:spPr/>
      <dgm:t>
        <a:bodyPr/>
        <a:lstStyle/>
        <a:p>
          <a:endParaRPr lang="en-US"/>
        </a:p>
      </dgm:t>
    </dgm:pt>
    <dgm:pt modelId="{9CFAB628-7C33-C54C-AA92-E285FFD3944C}">
      <dgm:prSet phldrT="[Text]"/>
      <dgm:spPr>
        <a:solidFill>
          <a:srgbClr val="FFCDF8"/>
        </a:solidFill>
      </dgm:spPr>
      <dgm:t>
        <a:bodyPr/>
        <a:lstStyle/>
        <a:p>
          <a:r>
            <a:rPr lang="en-US" dirty="0" smtClean="0"/>
            <a:t>23,000 in coding regions</a:t>
          </a:r>
          <a:endParaRPr lang="en-US" dirty="0"/>
        </a:p>
      </dgm:t>
    </dgm:pt>
    <dgm:pt modelId="{B4F725D8-827B-8F47-BA54-FC39CB92002F}" type="parTrans" cxnId="{E04049DE-C37A-F240-866A-F1274C1CA188}">
      <dgm:prSet/>
      <dgm:spPr/>
      <dgm:t>
        <a:bodyPr/>
        <a:lstStyle/>
        <a:p>
          <a:endParaRPr lang="en-US"/>
        </a:p>
      </dgm:t>
    </dgm:pt>
    <dgm:pt modelId="{898E4B1A-9274-574A-904F-83EBFF877D3B}" type="sibTrans" cxnId="{E04049DE-C37A-F240-866A-F1274C1CA188}">
      <dgm:prSet/>
      <dgm:spPr/>
      <dgm:t>
        <a:bodyPr/>
        <a:lstStyle/>
        <a:p>
          <a:endParaRPr lang="en-US"/>
        </a:p>
      </dgm:t>
    </dgm:pt>
    <dgm:pt modelId="{3D0DA8E9-F59E-F94C-8F8D-E5EF92FA07E3}">
      <dgm:prSet phldrT="[Text]"/>
      <dgm:spPr>
        <a:solidFill>
          <a:srgbClr val="FFCDF8"/>
        </a:solidFill>
      </dgm:spPr>
      <dgm:t>
        <a:bodyPr/>
        <a:lstStyle/>
        <a:p>
          <a:r>
            <a:rPr lang="en-US" dirty="0" smtClean="0"/>
            <a:t>10,000 missense</a:t>
          </a:r>
          <a:endParaRPr lang="en-US" dirty="0"/>
        </a:p>
      </dgm:t>
    </dgm:pt>
    <dgm:pt modelId="{8E5A303B-B7CD-1B4E-8B6C-FEF0C41C5EB8}" type="parTrans" cxnId="{28D9C273-25B6-E64F-B87E-B09A80B8970B}">
      <dgm:prSet/>
      <dgm:spPr/>
      <dgm:t>
        <a:bodyPr/>
        <a:lstStyle/>
        <a:p>
          <a:endParaRPr lang="en-US"/>
        </a:p>
      </dgm:t>
    </dgm:pt>
    <dgm:pt modelId="{9B7E095C-6A03-A94E-B491-0989FB84A163}" type="sibTrans" cxnId="{28D9C273-25B6-E64F-B87E-B09A80B8970B}">
      <dgm:prSet/>
      <dgm:spPr/>
      <dgm:t>
        <a:bodyPr/>
        <a:lstStyle/>
        <a:p>
          <a:endParaRPr lang="en-US"/>
        </a:p>
      </dgm:t>
    </dgm:pt>
    <dgm:pt modelId="{EC4091C4-84DB-AD4A-96FA-0FCF2AC398F5}">
      <dgm:prSet phldrT="[Text]"/>
      <dgm:spPr>
        <a:solidFill>
          <a:srgbClr val="FFCDF8"/>
        </a:solidFill>
      </dgm:spPr>
      <dgm:t>
        <a:bodyPr/>
        <a:lstStyle/>
        <a:p>
          <a:r>
            <a:rPr lang="en-US" dirty="0" smtClean="0"/>
            <a:t>100 nonsense</a:t>
          </a:r>
          <a:endParaRPr lang="en-US" dirty="0"/>
        </a:p>
      </dgm:t>
    </dgm:pt>
    <dgm:pt modelId="{723CB132-C379-AE4B-B28F-F058B71E56F2}" type="parTrans" cxnId="{EAB5B07D-E318-024E-B758-D8ED2EF58C14}">
      <dgm:prSet/>
      <dgm:spPr/>
      <dgm:t>
        <a:bodyPr/>
        <a:lstStyle/>
        <a:p>
          <a:endParaRPr lang="en-US"/>
        </a:p>
      </dgm:t>
    </dgm:pt>
    <dgm:pt modelId="{B7048611-E1FC-8543-84E1-1C322F549826}" type="sibTrans" cxnId="{EAB5B07D-E318-024E-B758-D8ED2EF58C14}">
      <dgm:prSet/>
      <dgm:spPr/>
      <dgm:t>
        <a:bodyPr/>
        <a:lstStyle/>
        <a:p>
          <a:endParaRPr lang="en-US"/>
        </a:p>
      </dgm:t>
    </dgm:pt>
    <dgm:pt modelId="{3161AF91-868C-D94B-B876-ACC0CD2B739A}">
      <dgm:prSet phldrT="[Text]"/>
      <dgm:spPr>
        <a:solidFill>
          <a:srgbClr val="FFCDF8"/>
        </a:solidFill>
      </dgm:spPr>
      <dgm:t>
        <a:bodyPr/>
        <a:lstStyle/>
        <a:p>
          <a:r>
            <a:rPr lang="en-US" dirty="0" smtClean="0"/>
            <a:t>200 splice site</a:t>
          </a:r>
          <a:endParaRPr lang="en-US" dirty="0"/>
        </a:p>
      </dgm:t>
    </dgm:pt>
    <dgm:pt modelId="{D5285F1C-5F04-D142-9413-7F0082E96978}" type="parTrans" cxnId="{A7A10214-8CF3-6A4F-B614-383C61212324}">
      <dgm:prSet/>
      <dgm:spPr/>
      <dgm:t>
        <a:bodyPr/>
        <a:lstStyle/>
        <a:p>
          <a:endParaRPr lang="en-US"/>
        </a:p>
      </dgm:t>
    </dgm:pt>
    <dgm:pt modelId="{49A82A03-E674-B643-8F07-2D60C5CC9ECF}" type="sibTrans" cxnId="{A7A10214-8CF3-6A4F-B614-383C61212324}">
      <dgm:prSet/>
      <dgm:spPr/>
      <dgm:t>
        <a:bodyPr/>
        <a:lstStyle/>
        <a:p>
          <a:endParaRPr lang="en-US"/>
        </a:p>
      </dgm:t>
    </dgm:pt>
    <dgm:pt modelId="{64AC0F6E-E696-9846-B492-F5079AEB2CFD}" type="pres">
      <dgm:prSet presAssocID="{B95A99A6-DBAB-F048-B985-AC1FA76D7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2DB0BC-6885-5C4B-B8C2-EBF7F7938CB2}" type="pres">
      <dgm:prSet presAssocID="{C732A7B4-B629-934A-BB83-C92260335444}" presName="hierRoot1" presStyleCnt="0"/>
      <dgm:spPr/>
    </dgm:pt>
    <dgm:pt modelId="{F0FA16D6-5C0E-8C44-9CBE-8AD0B3CE247A}" type="pres">
      <dgm:prSet presAssocID="{C732A7B4-B629-934A-BB83-C92260335444}" presName="composite" presStyleCnt="0"/>
      <dgm:spPr/>
    </dgm:pt>
    <dgm:pt modelId="{38B7C731-048A-E246-9575-D25A0BECACCA}" type="pres">
      <dgm:prSet presAssocID="{C732A7B4-B629-934A-BB83-C92260335444}" presName="background" presStyleLbl="node0" presStyleIdx="0" presStyleCnt="1"/>
      <dgm:spPr/>
      <dgm:t>
        <a:bodyPr/>
        <a:lstStyle/>
        <a:p>
          <a:endParaRPr lang="en-US"/>
        </a:p>
      </dgm:t>
    </dgm:pt>
    <dgm:pt modelId="{0C51B145-C4D6-924D-ABFB-F56C11699BEA}" type="pres">
      <dgm:prSet presAssocID="{C732A7B4-B629-934A-BB83-C92260335444}" presName="text" presStyleLbl="fgAcc0" presStyleIdx="0" presStyleCnt="1" custScaleX="219756" custScaleY="167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A62F39-3472-7946-9037-F54F75666FEC}" type="pres">
      <dgm:prSet presAssocID="{C732A7B4-B629-934A-BB83-C92260335444}" presName="hierChild2" presStyleCnt="0"/>
      <dgm:spPr/>
    </dgm:pt>
    <dgm:pt modelId="{149C0F9C-C579-E340-B16E-468DBDC4BA9C}" type="pres">
      <dgm:prSet presAssocID="{B4F725D8-827B-8F47-BA54-FC39CB92002F}" presName="Name10" presStyleLbl="parChTrans1D2" presStyleIdx="0" presStyleCnt="1"/>
      <dgm:spPr/>
      <dgm:t>
        <a:bodyPr/>
        <a:lstStyle/>
        <a:p>
          <a:endParaRPr lang="en-US"/>
        </a:p>
      </dgm:t>
    </dgm:pt>
    <dgm:pt modelId="{375539C0-CDA4-B94E-9887-E69F66C0B843}" type="pres">
      <dgm:prSet presAssocID="{9CFAB628-7C33-C54C-AA92-E285FFD3944C}" presName="hierRoot2" presStyleCnt="0"/>
      <dgm:spPr/>
    </dgm:pt>
    <dgm:pt modelId="{EC4C0097-2C66-5947-AD6C-263A9954766C}" type="pres">
      <dgm:prSet presAssocID="{9CFAB628-7C33-C54C-AA92-E285FFD3944C}" presName="composite2" presStyleCnt="0"/>
      <dgm:spPr/>
    </dgm:pt>
    <dgm:pt modelId="{B9E11059-4BC2-554D-A148-E51F889E4780}" type="pres">
      <dgm:prSet presAssocID="{9CFAB628-7C33-C54C-AA92-E285FFD3944C}" presName="background2" presStyleLbl="node2" presStyleIdx="0" presStyleCnt="1"/>
      <dgm:spPr/>
    </dgm:pt>
    <dgm:pt modelId="{E869B345-FAC5-ED4A-894A-BE4FCB97C63E}" type="pres">
      <dgm:prSet presAssocID="{9CFAB628-7C33-C54C-AA92-E285FFD3944C}" presName="text2" presStyleLbl="fgAcc2" presStyleIdx="0" presStyleCnt="1" custScaleX="139158" custScaleY="163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D4E58-128D-CD4F-98DE-0D067DD7A6E8}" type="pres">
      <dgm:prSet presAssocID="{9CFAB628-7C33-C54C-AA92-E285FFD3944C}" presName="hierChild3" presStyleCnt="0"/>
      <dgm:spPr/>
    </dgm:pt>
    <dgm:pt modelId="{3E526E34-30A1-EB49-BDD0-E6538A023B9E}" type="pres">
      <dgm:prSet presAssocID="{8E5A303B-B7CD-1B4E-8B6C-FEF0C41C5EB8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A2CA8EB-6E69-9344-89E3-A81882FFA7A7}" type="pres">
      <dgm:prSet presAssocID="{3D0DA8E9-F59E-F94C-8F8D-E5EF92FA07E3}" presName="hierRoot3" presStyleCnt="0"/>
      <dgm:spPr/>
    </dgm:pt>
    <dgm:pt modelId="{A5C9C494-7A4A-B641-B471-40C8A98858DE}" type="pres">
      <dgm:prSet presAssocID="{3D0DA8E9-F59E-F94C-8F8D-E5EF92FA07E3}" presName="composite3" presStyleCnt="0"/>
      <dgm:spPr/>
    </dgm:pt>
    <dgm:pt modelId="{66A8D675-9995-E94B-BC0D-D113918EF6B1}" type="pres">
      <dgm:prSet presAssocID="{3D0DA8E9-F59E-F94C-8F8D-E5EF92FA07E3}" presName="background3" presStyleLbl="node3" presStyleIdx="0" presStyleCnt="3"/>
      <dgm:spPr/>
    </dgm:pt>
    <dgm:pt modelId="{FEC8A3A5-5F1D-2F4D-97C6-306F6CB6F3CC}" type="pres">
      <dgm:prSet presAssocID="{3D0DA8E9-F59E-F94C-8F8D-E5EF92FA07E3}" presName="text3" presStyleLbl="fgAcc3" presStyleIdx="0" presStyleCnt="3" custScaleX="123393" custScaleY="112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D60041-CC89-9649-9F0F-A395F1F85D06}" type="pres">
      <dgm:prSet presAssocID="{3D0DA8E9-F59E-F94C-8F8D-E5EF92FA07E3}" presName="hierChild4" presStyleCnt="0"/>
      <dgm:spPr/>
    </dgm:pt>
    <dgm:pt modelId="{2D25386A-CB4B-4C48-B765-CC6284A8F789}" type="pres">
      <dgm:prSet presAssocID="{723CB132-C379-AE4B-B28F-F058B71E56F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DFA18AA2-3B9D-B64A-B310-58F935AA6037}" type="pres">
      <dgm:prSet presAssocID="{EC4091C4-84DB-AD4A-96FA-0FCF2AC398F5}" presName="hierRoot3" presStyleCnt="0"/>
      <dgm:spPr/>
    </dgm:pt>
    <dgm:pt modelId="{2A6B0EF6-7240-1F48-8A51-0466762EE0E7}" type="pres">
      <dgm:prSet presAssocID="{EC4091C4-84DB-AD4A-96FA-0FCF2AC398F5}" presName="composite3" presStyleCnt="0"/>
      <dgm:spPr/>
    </dgm:pt>
    <dgm:pt modelId="{EE48C926-D129-C74C-82F8-758232327A52}" type="pres">
      <dgm:prSet presAssocID="{EC4091C4-84DB-AD4A-96FA-0FCF2AC398F5}" presName="background3" presStyleLbl="node3" presStyleIdx="1" presStyleCnt="3"/>
      <dgm:spPr/>
    </dgm:pt>
    <dgm:pt modelId="{22F429FE-BFCD-D848-A6F1-022320E20DD1}" type="pres">
      <dgm:prSet presAssocID="{EC4091C4-84DB-AD4A-96FA-0FCF2AC398F5}" presName="text3" presStyleLbl="fgAcc3" presStyleIdx="1" presStyleCnt="3" custScaleX="121398" custScaleY="110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AF8FF-07EE-954A-A347-AEADFD84D485}" type="pres">
      <dgm:prSet presAssocID="{EC4091C4-84DB-AD4A-96FA-0FCF2AC398F5}" presName="hierChild4" presStyleCnt="0"/>
      <dgm:spPr/>
    </dgm:pt>
    <dgm:pt modelId="{9D81D6E7-988B-9749-BD12-51700C0A1CF0}" type="pres">
      <dgm:prSet presAssocID="{D5285F1C-5F04-D142-9413-7F0082E96978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7E694C0-1B52-3645-A3AB-041BE30043DA}" type="pres">
      <dgm:prSet presAssocID="{3161AF91-868C-D94B-B876-ACC0CD2B739A}" presName="hierRoot3" presStyleCnt="0"/>
      <dgm:spPr/>
    </dgm:pt>
    <dgm:pt modelId="{552C5A94-D119-8C4F-A1B4-03150EAB411F}" type="pres">
      <dgm:prSet presAssocID="{3161AF91-868C-D94B-B876-ACC0CD2B739A}" presName="composite3" presStyleCnt="0"/>
      <dgm:spPr/>
    </dgm:pt>
    <dgm:pt modelId="{83C92B39-7EF9-5D44-A207-D58858B4AED5}" type="pres">
      <dgm:prSet presAssocID="{3161AF91-868C-D94B-B876-ACC0CD2B739A}" presName="background3" presStyleLbl="node3" presStyleIdx="2" presStyleCnt="3"/>
      <dgm:spPr/>
    </dgm:pt>
    <dgm:pt modelId="{1D3CC0D4-193F-6345-97DF-40664BFE6E9B}" type="pres">
      <dgm:prSet presAssocID="{3161AF91-868C-D94B-B876-ACC0CD2B739A}" presName="text3" presStyleLbl="fgAcc3" presStyleIdx="2" presStyleCnt="3" custScaleX="121258" custScaleY="110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287CC-2E4D-414B-9177-D4C7F7D1F3C8}" type="pres">
      <dgm:prSet presAssocID="{3161AF91-868C-D94B-B876-ACC0CD2B739A}" presName="hierChild4" presStyleCnt="0"/>
      <dgm:spPr/>
    </dgm:pt>
  </dgm:ptLst>
  <dgm:cxnLst>
    <dgm:cxn modelId="{EAB5B07D-E318-024E-B758-D8ED2EF58C14}" srcId="{9CFAB628-7C33-C54C-AA92-E285FFD3944C}" destId="{EC4091C4-84DB-AD4A-96FA-0FCF2AC398F5}" srcOrd="1" destOrd="0" parTransId="{723CB132-C379-AE4B-B28F-F058B71E56F2}" sibTransId="{B7048611-E1FC-8543-84E1-1C322F549826}"/>
    <dgm:cxn modelId="{E04049DE-C37A-F240-866A-F1274C1CA188}" srcId="{C732A7B4-B629-934A-BB83-C92260335444}" destId="{9CFAB628-7C33-C54C-AA92-E285FFD3944C}" srcOrd="0" destOrd="0" parTransId="{B4F725D8-827B-8F47-BA54-FC39CB92002F}" sibTransId="{898E4B1A-9274-574A-904F-83EBFF877D3B}"/>
    <dgm:cxn modelId="{2DD93EDD-B1B7-7440-AD07-644A4E930D1E}" srcId="{B95A99A6-DBAB-F048-B985-AC1FA76D7810}" destId="{C732A7B4-B629-934A-BB83-C92260335444}" srcOrd="0" destOrd="0" parTransId="{354DF950-FA08-CD48-9336-7978A639C160}" sibTransId="{B3C598A1-7040-1D4D-A0D8-82B7FCE133F3}"/>
    <dgm:cxn modelId="{2A328238-C58D-A745-A160-090929468F76}" type="presOf" srcId="{8E5A303B-B7CD-1B4E-8B6C-FEF0C41C5EB8}" destId="{3E526E34-30A1-EB49-BDD0-E6538A023B9E}" srcOrd="0" destOrd="0" presId="urn:microsoft.com/office/officeart/2005/8/layout/hierarchy1"/>
    <dgm:cxn modelId="{8D986859-FAEA-4246-8D24-E5973AC9715A}" type="presOf" srcId="{C732A7B4-B629-934A-BB83-C92260335444}" destId="{0C51B145-C4D6-924D-ABFB-F56C11699BEA}" srcOrd="0" destOrd="0" presId="urn:microsoft.com/office/officeart/2005/8/layout/hierarchy1"/>
    <dgm:cxn modelId="{A7A10214-8CF3-6A4F-B614-383C61212324}" srcId="{9CFAB628-7C33-C54C-AA92-E285FFD3944C}" destId="{3161AF91-868C-D94B-B876-ACC0CD2B739A}" srcOrd="2" destOrd="0" parTransId="{D5285F1C-5F04-D142-9413-7F0082E96978}" sibTransId="{49A82A03-E674-B643-8F07-2D60C5CC9ECF}"/>
    <dgm:cxn modelId="{E083E819-402D-AE43-AD55-A84D4F7F25A2}" type="presOf" srcId="{3161AF91-868C-D94B-B876-ACC0CD2B739A}" destId="{1D3CC0D4-193F-6345-97DF-40664BFE6E9B}" srcOrd="0" destOrd="0" presId="urn:microsoft.com/office/officeart/2005/8/layout/hierarchy1"/>
    <dgm:cxn modelId="{28D9C273-25B6-E64F-B87E-B09A80B8970B}" srcId="{9CFAB628-7C33-C54C-AA92-E285FFD3944C}" destId="{3D0DA8E9-F59E-F94C-8F8D-E5EF92FA07E3}" srcOrd="0" destOrd="0" parTransId="{8E5A303B-B7CD-1B4E-8B6C-FEF0C41C5EB8}" sibTransId="{9B7E095C-6A03-A94E-B491-0989FB84A163}"/>
    <dgm:cxn modelId="{2E0E0F95-9361-8B40-9BB9-8FEFCDEACDAA}" type="presOf" srcId="{EC4091C4-84DB-AD4A-96FA-0FCF2AC398F5}" destId="{22F429FE-BFCD-D848-A6F1-022320E20DD1}" srcOrd="0" destOrd="0" presId="urn:microsoft.com/office/officeart/2005/8/layout/hierarchy1"/>
    <dgm:cxn modelId="{399B2BA6-FA4A-984A-B5AA-1908CF773C72}" type="presOf" srcId="{D5285F1C-5F04-D142-9413-7F0082E96978}" destId="{9D81D6E7-988B-9749-BD12-51700C0A1CF0}" srcOrd="0" destOrd="0" presId="urn:microsoft.com/office/officeart/2005/8/layout/hierarchy1"/>
    <dgm:cxn modelId="{4D076A0C-9EF7-814C-BAC3-27693EE31993}" type="presOf" srcId="{B95A99A6-DBAB-F048-B985-AC1FA76D7810}" destId="{64AC0F6E-E696-9846-B492-F5079AEB2CFD}" srcOrd="0" destOrd="0" presId="urn:microsoft.com/office/officeart/2005/8/layout/hierarchy1"/>
    <dgm:cxn modelId="{FD00F4B4-0EA5-6249-A464-8AAFACE2ADF8}" type="presOf" srcId="{9CFAB628-7C33-C54C-AA92-E285FFD3944C}" destId="{E869B345-FAC5-ED4A-894A-BE4FCB97C63E}" srcOrd="0" destOrd="0" presId="urn:microsoft.com/office/officeart/2005/8/layout/hierarchy1"/>
    <dgm:cxn modelId="{AF0CB677-E0A5-B142-B4CF-C0F592F66727}" type="presOf" srcId="{723CB132-C379-AE4B-B28F-F058B71E56F2}" destId="{2D25386A-CB4B-4C48-B765-CC6284A8F789}" srcOrd="0" destOrd="0" presId="urn:microsoft.com/office/officeart/2005/8/layout/hierarchy1"/>
    <dgm:cxn modelId="{F87E6731-7009-4F4F-A2BC-E6B48148059A}" type="presOf" srcId="{B4F725D8-827B-8F47-BA54-FC39CB92002F}" destId="{149C0F9C-C579-E340-B16E-468DBDC4BA9C}" srcOrd="0" destOrd="0" presId="urn:microsoft.com/office/officeart/2005/8/layout/hierarchy1"/>
    <dgm:cxn modelId="{919CE687-93CD-7144-BA1F-E8533654584F}" type="presOf" srcId="{3D0DA8E9-F59E-F94C-8F8D-E5EF92FA07E3}" destId="{FEC8A3A5-5F1D-2F4D-97C6-306F6CB6F3CC}" srcOrd="0" destOrd="0" presId="urn:microsoft.com/office/officeart/2005/8/layout/hierarchy1"/>
    <dgm:cxn modelId="{3B64D2C2-E5DD-0545-B4CE-85343FB86C5B}" type="presParOf" srcId="{64AC0F6E-E696-9846-B492-F5079AEB2CFD}" destId="{3F2DB0BC-6885-5C4B-B8C2-EBF7F7938CB2}" srcOrd="0" destOrd="0" presId="urn:microsoft.com/office/officeart/2005/8/layout/hierarchy1"/>
    <dgm:cxn modelId="{154C27E0-A011-5546-8A73-4A7F8E924B21}" type="presParOf" srcId="{3F2DB0BC-6885-5C4B-B8C2-EBF7F7938CB2}" destId="{F0FA16D6-5C0E-8C44-9CBE-8AD0B3CE247A}" srcOrd="0" destOrd="0" presId="urn:microsoft.com/office/officeart/2005/8/layout/hierarchy1"/>
    <dgm:cxn modelId="{A0E2F16A-3C3F-0343-87FA-E54835159358}" type="presParOf" srcId="{F0FA16D6-5C0E-8C44-9CBE-8AD0B3CE247A}" destId="{38B7C731-048A-E246-9575-D25A0BECACCA}" srcOrd="0" destOrd="0" presId="urn:microsoft.com/office/officeart/2005/8/layout/hierarchy1"/>
    <dgm:cxn modelId="{F051D07F-BB1D-EE40-BFE1-DDEA604EEA95}" type="presParOf" srcId="{F0FA16D6-5C0E-8C44-9CBE-8AD0B3CE247A}" destId="{0C51B145-C4D6-924D-ABFB-F56C11699BEA}" srcOrd="1" destOrd="0" presId="urn:microsoft.com/office/officeart/2005/8/layout/hierarchy1"/>
    <dgm:cxn modelId="{B2026801-A35A-0E49-816A-250B5F9F90F5}" type="presParOf" srcId="{3F2DB0BC-6885-5C4B-B8C2-EBF7F7938CB2}" destId="{13A62F39-3472-7946-9037-F54F75666FEC}" srcOrd="1" destOrd="0" presId="urn:microsoft.com/office/officeart/2005/8/layout/hierarchy1"/>
    <dgm:cxn modelId="{6908FC08-37D6-B840-9632-558BFCF2DD16}" type="presParOf" srcId="{13A62F39-3472-7946-9037-F54F75666FEC}" destId="{149C0F9C-C579-E340-B16E-468DBDC4BA9C}" srcOrd="0" destOrd="0" presId="urn:microsoft.com/office/officeart/2005/8/layout/hierarchy1"/>
    <dgm:cxn modelId="{F675F401-3BD4-BA43-AE47-8A4A38977AFD}" type="presParOf" srcId="{13A62F39-3472-7946-9037-F54F75666FEC}" destId="{375539C0-CDA4-B94E-9887-E69F66C0B843}" srcOrd="1" destOrd="0" presId="urn:microsoft.com/office/officeart/2005/8/layout/hierarchy1"/>
    <dgm:cxn modelId="{EB7C8C89-C9D4-E84F-B03D-3A35ABDBED66}" type="presParOf" srcId="{375539C0-CDA4-B94E-9887-E69F66C0B843}" destId="{EC4C0097-2C66-5947-AD6C-263A9954766C}" srcOrd="0" destOrd="0" presId="urn:microsoft.com/office/officeart/2005/8/layout/hierarchy1"/>
    <dgm:cxn modelId="{438E02F2-2A5B-6440-A850-7E75130AC3D5}" type="presParOf" srcId="{EC4C0097-2C66-5947-AD6C-263A9954766C}" destId="{B9E11059-4BC2-554D-A148-E51F889E4780}" srcOrd="0" destOrd="0" presId="urn:microsoft.com/office/officeart/2005/8/layout/hierarchy1"/>
    <dgm:cxn modelId="{A7DAAD22-E44E-DA44-80FE-AC9B34DBA3C8}" type="presParOf" srcId="{EC4C0097-2C66-5947-AD6C-263A9954766C}" destId="{E869B345-FAC5-ED4A-894A-BE4FCB97C63E}" srcOrd="1" destOrd="0" presId="urn:microsoft.com/office/officeart/2005/8/layout/hierarchy1"/>
    <dgm:cxn modelId="{6C9FEBE9-63BD-CB44-B743-D9A272545F72}" type="presParOf" srcId="{375539C0-CDA4-B94E-9887-E69F66C0B843}" destId="{CC0D4E58-128D-CD4F-98DE-0D067DD7A6E8}" srcOrd="1" destOrd="0" presId="urn:microsoft.com/office/officeart/2005/8/layout/hierarchy1"/>
    <dgm:cxn modelId="{1D498089-17E0-AB44-A24E-69686E13E2D0}" type="presParOf" srcId="{CC0D4E58-128D-CD4F-98DE-0D067DD7A6E8}" destId="{3E526E34-30A1-EB49-BDD0-E6538A023B9E}" srcOrd="0" destOrd="0" presId="urn:microsoft.com/office/officeart/2005/8/layout/hierarchy1"/>
    <dgm:cxn modelId="{D16FB471-5149-204C-BDD7-063CA2701648}" type="presParOf" srcId="{CC0D4E58-128D-CD4F-98DE-0D067DD7A6E8}" destId="{EA2CA8EB-6E69-9344-89E3-A81882FFA7A7}" srcOrd="1" destOrd="0" presId="urn:microsoft.com/office/officeart/2005/8/layout/hierarchy1"/>
    <dgm:cxn modelId="{C3638FFC-7766-A24C-890C-A478C1559E45}" type="presParOf" srcId="{EA2CA8EB-6E69-9344-89E3-A81882FFA7A7}" destId="{A5C9C494-7A4A-B641-B471-40C8A98858DE}" srcOrd="0" destOrd="0" presId="urn:microsoft.com/office/officeart/2005/8/layout/hierarchy1"/>
    <dgm:cxn modelId="{58E6456A-BABC-1E40-BBD5-2C305F8B2673}" type="presParOf" srcId="{A5C9C494-7A4A-B641-B471-40C8A98858DE}" destId="{66A8D675-9995-E94B-BC0D-D113918EF6B1}" srcOrd="0" destOrd="0" presId="urn:microsoft.com/office/officeart/2005/8/layout/hierarchy1"/>
    <dgm:cxn modelId="{A97197E8-63CF-6D4D-AEE3-8A00587D0164}" type="presParOf" srcId="{A5C9C494-7A4A-B641-B471-40C8A98858DE}" destId="{FEC8A3A5-5F1D-2F4D-97C6-306F6CB6F3CC}" srcOrd="1" destOrd="0" presId="urn:microsoft.com/office/officeart/2005/8/layout/hierarchy1"/>
    <dgm:cxn modelId="{39002896-4412-764D-BB7E-1B05F840518D}" type="presParOf" srcId="{EA2CA8EB-6E69-9344-89E3-A81882FFA7A7}" destId="{89D60041-CC89-9649-9F0F-A395F1F85D06}" srcOrd="1" destOrd="0" presId="urn:microsoft.com/office/officeart/2005/8/layout/hierarchy1"/>
    <dgm:cxn modelId="{02338FDA-0B02-AF4E-B0EC-A65E517CE8FF}" type="presParOf" srcId="{CC0D4E58-128D-CD4F-98DE-0D067DD7A6E8}" destId="{2D25386A-CB4B-4C48-B765-CC6284A8F789}" srcOrd="2" destOrd="0" presId="urn:microsoft.com/office/officeart/2005/8/layout/hierarchy1"/>
    <dgm:cxn modelId="{3531849E-3FCE-0D44-9042-E98D1C6EB738}" type="presParOf" srcId="{CC0D4E58-128D-CD4F-98DE-0D067DD7A6E8}" destId="{DFA18AA2-3B9D-B64A-B310-58F935AA6037}" srcOrd="3" destOrd="0" presId="urn:microsoft.com/office/officeart/2005/8/layout/hierarchy1"/>
    <dgm:cxn modelId="{775F37D1-9ACF-354F-A4CD-10FF23B20CA6}" type="presParOf" srcId="{DFA18AA2-3B9D-B64A-B310-58F935AA6037}" destId="{2A6B0EF6-7240-1F48-8A51-0466762EE0E7}" srcOrd="0" destOrd="0" presId="urn:microsoft.com/office/officeart/2005/8/layout/hierarchy1"/>
    <dgm:cxn modelId="{97FA5E9B-0DC6-1849-BE4E-4D15E4FDA115}" type="presParOf" srcId="{2A6B0EF6-7240-1F48-8A51-0466762EE0E7}" destId="{EE48C926-D129-C74C-82F8-758232327A52}" srcOrd="0" destOrd="0" presId="urn:microsoft.com/office/officeart/2005/8/layout/hierarchy1"/>
    <dgm:cxn modelId="{77752402-7F4D-FC48-8028-E048005BA08B}" type="presParOf" srcId="{2A6B0EF6-7240-1F48-8A51-0466762EE0E7}" destId="{22F429FE-BFCD-D848-A6F1-022320E20DD1}" srcOrd="1" destOrd="0" presId="urn:microsoft.com/office/officeart/2005/8/layout/hierarchy1"/>
    <dgm:cxn modelId="{ECAFA309-E779-0E42-8EF4-8AB848C75926}" type="presParOf" srcId="{DFA18AA2-3B9D-B64A-B310-58F935AA6037}" destId="{9E4AF8FF-07EE-954A-A347-AEADFD84D485}" srcOrd="1" destOrd="0" presId="urn:microsoft.com/office/officeart/2005/8/layout/hierarchy1"/>
    <dgm:cxn modelId="{E476FB08-1CD1-A84C-A0C2-59254DA59F33}" type="presParOf" srcId="{CC0D4E58-128D-CD4F-98DE-0D067DD7A6E8}" destId="{9D81D6E7-988B-9749-BD12-51700C0A1CF0}" srcOrd="4" destOrd="0" presId="urn:microsoft.com/office/officeart/2005/8/layout/hierarchy1"/>
    <dgm:cxn modelId="{86F45411-E278-8D4F-8989-E7D7D6F43F41}" type="presParOf" srcId="{CC0D4E58-128D-CD4F-98DE-0D067DD7A6E8}" destId="{E7E694C0-1B52-3645-A3AB-041BE30043DA}" srcOrd="5" destOrd="0" presId="urn:microsoft.com/office/officeart/2005/8/layout/hierarchy1"/>
    <dgm:cxn modelId="{DC317C89-9630-9D45-82A7-7DA05BC73488}" type="presParOf" srcId="{E7E694C0-1B52-3645-A3AB-041BE30043DA}" destId="{552C5A94-D119-8C4F-A1B4-03150EAB411F}" srcOrd="0" destOrd="0" presId="urn:microsoft.com/office/officeart/2005/8/layout/hierarchy1"/>
    <dgm:cxn modelId="{0AB7D860-774D-5345-9E3C-569046744009}" type="presParOf" srcId="{552C5A94-D119-8C4F-A1B4-03150EAB411F}" destId="{83C92B39-7EF9-5D44-A207-D58858B4AED5}" srcOrd="0" destOrd="0" presId="urn:microsoft.com/office/officeart/2005/8/layout/hierarchy1"/>
    <dgm:cxn modelId="{93E74D20-CFAF-474D-AD47-9A841FC3ACDA}" type="presParOf" srcId="{552C5A94-D119-8C4F-A1B4-03150EAB411F}" destId="{1D3CC0D4-193F-6345-97DF-40664BFE6E9B}" srcOrd="1" destOrd="0" presId="urn:microsoft.com/office/officeart/2005/8/layout/hierarchy1"/>
    <dgm:cxn modelId="{ADFEB15B-DCF8-004C-848D-B14BA206796A}" type="presParOf" srcId="{E7E694C0-1B52-3645-A3AB-041BE30043DA}" destId="{5F8287CC-2E4D-414B-9177-D4C7F7D1F3C8}" srcOrd="1" destOrd="0" presId="urn:microsoft.com/office/officeart/2005/8/layout/hierarchy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A99A6-DBAB-F048-B985-AC1FA76D7810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2A7B4-B629-934A-BB83-C92260335444}">
      <dgm:prSet phldrT="[Text]"/>
      <dgm:spPr>
        <a:solidFill>
          <a:srgbClr val="FFCDF8"/>
        </a:solidFill>
      </dgm:spPr>
      <dgm:t>
        <a:bodyPr/>
        <a:lstStyle/>
        <a:p>
          <a:r>
            <a:rPr lang="en-US" dirty="0" smtClean="0">
              <a:solidFill>
                <a:prstClr val="black"/>
              </a:solidFill>
            </a:rPr>
            <a:t>Missense vs. non-missense</a:t>
          </a:r>
          <a:endParaRPr lang="en-US" dirty="0"/>
        </a:p>
      </dgm:t>
    </dgm:pt>
    <dgm:pt modelId="{354DF950-FA08-CD48-9336-7978A639C160}" type="parTrans" cxnId="{2DD93EDD-B1B7-7440-AD07-644A4E930D1E}">
      <dgm:prSet/>
      <dgm:spPr/>
      <dgm:t>
        <a:bodyPr/>
        <a:lstStyle/>
        <a:p>
          <a:endParaRPr lang="en-US"/>
        </a:p>
      </dgm:t>
    </dgm:pt>
    <dgm:pt modelId="{B3C598A1-7040-1D4D-A0D8-82B7FCE133F3}" type="sibTrans" cxnId="{2DD93EDD-B1B7-7440-AD07-644A4E930D1E}">
      <dgm:prSet/>
      <dgm:spPr/>
      <dgm:t>
        <a:bodyPr/>
        <a:lstStyle/>
        <a:p>
          <a:endParaRPr lang="en-US"/>
        </a:p>
      </dgm:t>
    </dgm:pt>
    <dgm:pt modelId="{9CFAB628-7C33-C54C-AA92-E285FFD3944C}">
      <dgm:prSet phldrT="[Text]"/>
      <dgm:spPr>
        <a:solidFill>
          <a:srgbClr val="FFCDF8"/>
        </a:solidFill>
      </dgm:spPr>
      <dgm:t>
        <a:bodyPr/>
        <a:lstStyle/>
        <a:p>
          <a:r>
            <a:rPr lang="en-US" dirty="0" smtClean="0"/>
            <a:t>Discard those on exclusion list</a:t>
          </a:r>
          <a:endParaRPr lang="en-US" dirty="0"/>
        </a:p>
      </dgm:t>
    </dgm:pt>
    <dgm:pt modelId="{B4F725D8-827B-8F47-BA54-FC39CB92002F}" type="parTrans" cxnId="{E04049DE-C37A-F240-866A-F1274C1CA188}">
      <dgm:prSet/>
      <dgm:spPr/>
      <dgm:t>
        <a:bodyPr/>
        <a:lstStyle/>
        <a:p>
          <a:endParaRPr lang="en-US"/>
        </a:p>
      </dgm:t>
    </dgm:pt>
    <dgm:pt modelId="{898E4B1A-9274-574A-904F-83EBFF877D3B}" type="sibTrans" cxnId="{E04049DE-C37A-F240-866A-F1274C1CA188}">
      <dgm:prSet/>
      <dgm:spPr/>
      <dgm:t>
        <a:bodyPr/>
        <a:lstStyle/>
        <a:p>
          <a:endParaRPr lang="en-US"/>
        </a:p>
      </dgm:t>
    </dgm:pt>
    <dgm:pt modelId="{3D0DA8E9-F59E-F94C-8F8D-E5EF92FA07E3}">
      <dgm:prSet phldrT="[Text]"/>
      <dgm:spPr>
        <a:solidFill>
          <a:srgbClr val="FFCDF8"/>
        </a:solidFill>
      </dgm:spPr>
      <dgm:t>
        <a:bodyPr/>
        <a:lstStyle/>
        <a:p>
          <a:r>
            <a:rPr lang="en-US" dirty="0" smtClean="0"/>
            <a:t>Filter out variants in unconfirmed genes (XM)</a:t>
          </a:r>
          <a:endParaRPr lang="en-US" dirty="0"/>
        </a:p>
      </dgm:t>
    </dgm:pt>
    <dgm:pt modelId="{8E5A303B-B7CD-1B4E-8B6C-FEF0C41C5EB8}" type="parTrans" cxnId="{28D9C273-25B6-E64F-B87E-B09A80B8970B}">
      <dgm:prSet/>
      <dgm:spPr/>
      <dgm:t>
        <a:bodyPr/>
        <a:lstStyle/>
        <a:p>
          <a:endParaRPr lang="en-US"/>
        </a:p>
      </dgm:t>
    </dgm:pt>
    <dgm:pt modelId="{9B7E095C-6A03-A94E-B491-0989FB84A163}" type="sibTrans" cxnId="{28D9C273-25B6-E64F-B87E-B09A80B8970B}">
      <dgm:prSet/>
      <dgm:spPr/>
      <dgm:t>
        <a:bodyPr/>
        <a:lstStyle/>
        <a:p>
          <a:endParaRPr lang="en-US"/>
        </a:p>
      </dgm:t>
    </dgm:pt>
    <dgm:pt modelId="{5DF26B76-E343-B94B-8B1E-E5C50FF7A6E9}">
      <dgm:prSet/>
      <dgm:spPr>
        <a:solidFill>
          <a:srgbClr val="FFCDF8"/>
        </a:solidFill>
      </dgm:spPr>
      <dgm:t>
        <a:bodyPr/>
        <a:lstStyle/>
        <a:p>
          <a:r>
            <a:rPr lang="en-US" dirty="0" smtClean="0"/>
            <a:t>Filter out high frequency (&gt;1%)</a:t>
          </a:r>
        </a:p>
      </dgm:t>
    </dgm:pt>
    <dgm:pt modelId="{3E0D45D3-22AD-B144-99B2-9DA3C7780CCE}" type="parTrans" cxnId="{A9002205-81D3-1B4F-819C-1F95428A3FF3}">
      <dgm:prSet/>
      <dgm:spPr/>
      <dgm:t>
        <a:bodyPr/>
        <a:lstStyle/>
        <a:p>
          <a:endParaRPr lang="en-US"/>
        </a:p>
      </dgm:t>
    </dgm:pt>
    <dgm:pt modelId="{48FBA56B-79D5-3B46-9547-A2D1C95F7C93}" type="sibTrans" cxnId="{A9002205-81D3-1B4F-819C-1F95428A3FF3}">
      <dgm:prSet/>
      <dgm:spPr/>
      <dgm:t>
        <a:bodyPr/>
        <a:lstStyle/>
        <a:p>
          <a:endParaRPr lang="en-US"/>
        </a:p>
      </dgm:t>
    </dgm:pt>
    <dgm:pt modelId="{2ECA930F-31B5-F445-A62A-14EAB8372C77}">
      <dgm:prSet/>
      <dgm:spPr>
        <a:solidFill>
          <a:srgbClr val="FFCDF8"/>
        </a:solidFill>
      </dgm:spPr>
      <dgm:t>
        <a:bodyPr/>
        <a:lstStyle/>
        <a:p>
          <a:r>
            <a:rPr lang="en-US" smtClean="0"/>
            <a:t>Filter out likely artifacts</a:t>
          </a:r>
          <a:endParaRPr lang="en-US" dirty="0" smtClean="0"/>
        </a:p>
      </dgm:t>
    </dgm:pt>
    <dgm:pt modelId="{402ED382-3A1A-BE48-B2EC-67DBE8CDBE62}" type="parTrans" cxnId="{45EC4FA8-1B35-0C43-A7E7-287941B30F8E}">
      <dgm:prSet/>
      <dgm:spPr/>
      <dgm:t>
        <a:bodyPr/>
        <a:lstStyle/>
        <a:p>
          <a:endParaRPr lang="en-US"/>
        </a:p>
      </dgm:t>
    </dgm:pt>
    <dgm:pt modelId="{C1970A66-1DB8-9749-A9DB-1096AD94DC19}" type="sibTrans" cxnId="{45EC4FA8-1B35-0C43-A7E7-287941B30F8E}">
      <dgm:prSet/>
      <dgm:spPr/>
      <dgm:t>
        <a:bodyPr/>
        <a:lstStyle/>
        <a:p>
          <a:endParaRPr lang="en-US"/>
        </a:p>
      </dgm:t>
    </dgm:pt>
    <dgm:pt modelId="{507AC47A-D2CF-1448-B7AB-A87D530E2AC6}">
      <dgm:prSet/>
      <dgm:spPr>
        <a:solidFill>
          <a:srgbClr val="FFCDF8"/>
        </a:solidFill>
      </dgm:spPr>
      <dgm:t>
        <a:bodyPr/>
        <a:lstStyle/>
        <a:p>
          <a:r>
            <a:rPr lang="en-US" dirty="0" smtClean="0"/>
            <a:t>Sift through what is left, starting with nonsense, truncating variants</a:t>
          </a:r>
          <a:endParaRPr lang="en-US" dirty="0"/>
        </a:p>
      </dgm:t>
    </dgm:pt>
    <dgm:pt modelId="{78D3AAB6-1E01-7C45-9377-17236233C413}" type="parTrans" cxnId="{759C4964-F081-074C-BF59-DE3BF53DBC10}">
      <dgm:prSet/>
      <dgm:spPr/>
      <dgm:t>
        <a:bodyPr/>
        <a:lstStyle/>
        <a:p>
          <a:endParaRPr lang="en-US"/>
        </a:p>
      </dgm:t>
    </dgm:pt>
    <dgm:pt modelId="{74D86D58-2834-E04D-B63A-AF9F99E42025}" type="sibTrans" cxnId="{759C4964-F081-074C-BF59-DE3BF53DBC10}">
      <dgm:prSet/>
      <dgm:spPr/>
      <dgm:t>
        <a:bodyPr/>
        <a:lstStyle/>
        <a:p>
          <a:endParaRPr lang="en-US"/>
        </a:p>
      </dgm:t>
    </dgm:pt>
    <dgm:pt modelId="{64AC0F6E-E696-9846-B492-F5079AEB2CFD}" type="pres">
      <dgm:prSet presAssocID="{B95A99A6-DBAB-F048-B985-AC1FA76D78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2DB0BC-6885-5C4B-B8C2-EBF7F7938CB2}" type="pres">
      <dgm:prSet presAssocID="{C732A7B4-B629-934A-BB83-C92260335444}" presName="hierRoot1" presStyleCnt="0"/>
      <dgm:spPr/>
    </dgm:pt>
    <dgm:pt modelId="{F0FA16D6-5C0E-8C44-9CBE-8AD0B3CE247A}" type="pres">
      <dgm:prSet presAssocID="{C732A7B4-B629-934A-BB83-C92260335444}" presName="composite" presStyleCnt="0"/>
      <dgm:spPr/>
    </dgm:pt>
    <dgm:pt modelId="{38B7C731-048A-E246-9575-D25A0BECACCA}" type="pres">
      <dgm:prSet presAssocID="{C732A7B4-B629-934A-BB83-C92260335444}" presName="background" presStyleLbl="node0" presStyleIdx="0" presStyleCnt="1"/>
      <dgm:spPr/>
      <dgm:t>
        <a:bodyPr/>
        <a:lstStyle/>
        <a:p>
          <a:endParaRPr lang="en-US"/>
        </a:p>
      </dgm:t>
    </dgm:pt>
    <dgm:pt modelId="{0C51B145-C4D6-924D-ABFB-F56C11699BEA}" type="pres">
      <dgm:prSet presAssocID="{C732A7B4-B629-934A-BB83-C92260335444}" presName="text" presStyleLbl="fgAcc0" presStyleIdx="0" presStyleCnt="1" custScaleX="208150" custScaleY="583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A62F39-3472-7946-9037-F54F75666FEC}" type="pres">
      <dgm:prSet presAssocID="{C732A7B4-B629-934A-BB83-C92260335444}" presName="hierChild2" presStyleCnt="0"/>
      <dgm:spPr/>
    </dgm:pt>
    <dgm:pt modelId="{149C0F9C-C579-E340-B16E-468DBDC4BA9C}" type="pres">
      <dgm:prSet presAssocID="{B4F725D8-827B-8F47-BA54-FC39CB92002F}" presName="Name10" presStyleLbl="parChTrans1D2" presStyleIdx="0" presStyleCnt="1"/>
      <dgm:spPr/>
      <dgm:t>
        <a:bodyPr/>
        <a:lstStyle/>
        <a:p>
          <a:endParaRPr lang="en-US"/>
        </a:p>
      </dgm:t>
    </dgm:pt>
    <dgm:pt modelId="{375539C0-CDA4-B94E-9887-E69F66C0B843}" type="pres">
      <dgm:prSet presAssocID="{9CFAB628-7C33-C54C-AA92-E285FFD3944C}" presName="hierRoot2" presStyleCnt="0"/>
      <dgm:spPr/>
    </dgm:pt>
    <dgm:pt modelId="{EC4C0097-2C66-5947-AD6C-263A9954766C}" type="pres">
      <dgm:prSet presAssocID="{9CFAB628-7C33-C54C-AA92-E285FFD3944C}" presName="composite2" presStyleCnt="0"/>
      <dgm:spPr/>
    </dgm:pt>
    <dgm:pt modelId="{B9E11059-4BC2-554D-A148-E51F889E4780}" type="pres">
      <dgm:prSet presAssocID="{9CFAB628-7C33-C54C-AA92-E285FFD3944C}" presName="background2" presStyleLbl="node2" presStyleIdx="0" presStyleCnt="1"/>
      <dgm:spPr/>
    </dgm:pt>
    <dgm:pt modelId="{E869B345-FAC5-ED4A-894A-BE4FCB97C63E}" type="pres">
      <dgm:prSet presAssocID="{9CFAB628-7C33-C54C-AA92-E285FFD3944C}" presName="text2" presStyleLbl="fgAcc2" presStyleIdx="0" presStyleCnt="1" custScaleX="322382" custScaleY="692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D4E58-128D-CD4F-98DE-0D067DD7A6E8}" type="pres">
      <dgm:prSet presAssocID="{9CFAB628-7C33-C54C-AA92-E285FFD3944C}" presName="hierChild3" presStyleCnt="0"/>
      <dgm:spPr/>
    </dgm:pt>
    <dgm:pt modelId="{3E526E34-30A1-EB49-BDD0-E6538A023B9E}" type="pres">
      <dgm:prSet presAssocID="{8E5A303B-B7CD-1B4E-8B6C-FEF0C41C5EB8}" presName="Name17" presStyleLbl="parChTrans1D3" presStyleIdx="0" presStyleCnt="1"/>
      <dgm:spPr/>
      <dgm:t>
        <a:bodyPr/>
        <a:lstStyle/>
        <a:p>
          <a:endParaRPr lang="en-US"/>
        </a:p>
      </dgm:t>
    </dgm:pt>
    <dgm:pt modelId="{EA2CA8EB-6E69-9344-89E3-A81882FFA7A7}" type="pres">
      <dgm:prSet presAssocID="{3D0DA8E9-F59E-F94C-8F8D-E5EF92FA07E3}" presName="hierRoot3" presStyleCnt="0"/>
      <dgm:spPr/>
    </dgm:pt>
    <dgm:pt modelId="{A5C9C494-7A4A-B641-B471-40C8A98858DE}" type="pres">
      <dgm:prSet presAssocID="{3D0DA8E9-F59E-F94C-8F8D-E5EF92FA07E3}" presName="composite3" presStyleCnt="0"/>
      <dgm:spPr/>
    </dgm:pt>
    <dgm:pt modelId="{66A8D675-9995-E94B-BC0D-D113918EF6B1}" type="pres">
      <dgm:prSet presAssocID="{3D0DA8E9-F59E-F94C-8F8D-E5EF92FA07E3}" presName="background3" presStyleLbl="node3" presStyleIdx="0" presStyleCnt="1"/>
      <dgm:spPr/>
    </dgm:pt>
    <dgm:pt modelId="{FEC8A3A5-5F1D-2F4D-97C6-306F6CB6F3CC}" type="pres">
      <dgm:prSet presAssocID="{3D0DA8E9-F59E-F94C-8F8D-E5EF92FA07E3}" presName="text3" presStyleLbl="fgAcc3" presStyleIdx="0" presStyleCnt="1" custScaleX="322382" custScaleY="697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D60041-CC89-9649-9F0F-A395F1F85D06}" type="pres">
      <dgm:prSet presAssocID="{3D0DA8E9-F59E-F94C-8F8D-E5EF92FA07E3}" presName="hierChild4" presStyleCnt="0"/>
      <dgm:spPr/>
    </dgm:pt>
    <dgm:pt modelId="{39370582-7781-164F-83BC-048A4D3BDB94}" type="pres">
      <dgm:prSet presAssocID="{3E0D45D3-22AD-B144-99B2-9DA3C7780CCE}" presName="Name23" presStyleLbl="parChTrans1D4" presStyleIdx="0" presStyleCnt="3"/>
      <dgm:spPr/>
      <dgm:t>
        <a:bodyPr/>
        <a:lstStyle/>
        <a:p>
          <a:endParaRPr lang="en-US"/>
        </a:p>
      </dgm:t>
    </dgm:pt>
    <dgm:pt modelId="{D197C7E7-1643-C84E-A8A9-6264C2311462}" type="pres">
      <dgm:prSet presAssocID="{5DF26B76-E343-B94B-8B1E-E5C50FF7A6E9}" presName="hierRoot4" presStyleCnt="0"/>
      <dgm:spPr/>
    </dgm:pt>
    <dgm:pt modelId="{39C1E243-986A-E24D-9514-BBC67CAD0749}" type="pres">
      <dgm:prSet presAssocID="{5DF26B76-E343-B94B-8B1E-E5C50FF7A6E9}" presName="composite4" presStyleCnt="0"/>
      <dgm:spPr/>
    </dgm:pt>
    <dgm:pt modelId="{D7FF68F5-8A91-EB42-8976-B04B61C63150}" type="pres">
      <dgm:prSet presAssocID="{5DF26B76-E343-B94B-8B1E-E5C50FF7A6E9}" presName="background4" presStyleLbl="node4" presStyleIdx="0" presStyleCnt="3"/>
      <dgm:spPr/>
    </dgm:pt>
    <dgm:pt modelId="{2869D2AA-E348-4B46-9E73-0C0DD335105B}" type="pres">
      <dgm:prSet presAssocID="{5DF26B76-E343-B94B-8B1E-E5C50FF7A6E9}" presName="text4" presStyleLbl="fgAcc4" presStyleIdx="0" presStyleCnt="3" custScaleX="261143" custScaleY="58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47DC7-9EBA-7841-88EA-053D5F9DB95E}" type="pres">
      <dgm:prSet presAssocID="{5DF26B76-E343-B94B-8B1E-E5C50FF7A6E9}" presName="hierChild5" presStyleCnt="0"/>
      <dgm:spPr/>
    </dgm:pt>
    <dgm:pt modelId="{F9AF15EE-3A7B-CA46-8A48-06E372C89C68}" type="pres">
      <dgm:prSet presAssocID="{402ED382-3A1A-BE48-B2EC-67DBE8CDBE62}" presName="Name23" presStyleLbl="parChTrans1D4" presStyleIdx="1" presStyleCnt="3"/>
      <dgm:spPr/>
      <dgm:t>
        <a:bodyPr/>
        <a:lstStyle/>
        <a:p>
          <a:endParaRPr lang="en-US"/>
        </a:p>
      </dgm:t>
    </dgm:pt>
    <dgm:pt modelId="{D7F035E2-6D57-F94C-9FB1-6AEC12BF2D5C}" type="pres">
      <dgm:prSet presAssocID="{2ECA930F-31B5-F445-A62A-14EAB8372C77}" presName="hierRoot4" presStyleCnt="0"/>
      <dgm:spPr/>
    </dgm:pt>
    <dgm:pt modelId="{13B2E40E-BE3D-4D45-93D7-313DB7068652}" type="pres">
      <dgm:prSet presAssocID="{2ECA930F-31B5-F445-A62A-14EAB8372C77}" presName="composite4" presStyleCnt="0"/>
      <dgm:spPr/>
    </dgm:pt>
    <dgm:pt modelId="{D49BB6F0-9366-A841-AFAD-B5B231D70D4B}" type="pres">
      <dgm:prSet presAssocID="{2ECA930F-31B5-F445-A62A-14EAB8372C77}" presName="background4" presStyleLbl="node4" presStyleIdx="1" presStyleCnt="3"/>
      <dgm:spPr/>
    </dgm:pt>
    <dgm:pt modelId="{F0E27557-186F-9F44-9474-2F2728B74928}" type="pres">
      <dgm:prSet presAssocID="{2ECA930F-31B5-F445-A62A-14EAB8372C77}" presName="text4" presStyleLbl="fgAcc4" presStyleIdx="1" presStyleCnt="3" custScaleX="274055" custScaleY="50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376CF7-6F16-2241-82F2-5BCFA4196C47}" type="pres">
      <dgm:prSet presAssocID="{2ECA930F-31B5-F445-A62A-14EAB8372C77}" presName="hierChild5" presStyleCnt="0"/>
      <dgm:spPr/>
    </dgm:pt>
    <dgm:pt modelId="{28DA9A60-D218-1A49-A545-8DE5A44C6822}" type="pres">
      <dgm:prSet presAssocID="{78D3AAB6-1E01-7C45-9377-17236233C413}" presName="Name23" presStyleLbl="parChTrans1D4" presStyleIdx="2" presStyleCnt="3"/>
      <dgm:spPr/>
      <dgm:t>
        <a:bodyPr/>
        <a:lstStyle/>
        <a:p>
          <a:endParaRPr lang="en-US"/>
        </a:p>
      </dgm:t>
    </dgm:pt>
    <dgm:pt modelId="{8F851691-2D8F-D349-B44D-7684C8804E2D}" type="pres">
      <dgm:prSet presAssocID="{507AC47A-D2CF-1448-B7AB-A87D530E2AC6}" presName="hierRoot4" presStyleCnt="0"/>
      <dgm:spPr/>
    </dgm:pt>
    <dgm:pt modelId="{D2FAAE46-5E71-B847-A8C5-8A41CDF3D67E}" type="pres">
      <dgm:prSet presAssocID="{507AC47A-D2CF-1448-B7AB-A87D530E2AC6}" presName="composite4" presStyleCnt="0"/>
      <dgm:spPr/>
    </dgm:pt>
    <dgm:pt modelId="{74B58B79-B739-F048-A14D-8D89EB221FE1}" type="pres">
      <dgm:prSet presAssocID="{507AC47A-D2CF-1448-B7AB-A87D530E2AC6}" presName="background4" presStyleLbl="node4" presStyleIdx="2" presStyleCnt="3"/>
      <dgm:spPr/>
    </dgm:pt>
    <dgm:pt modelId="{FD8D7FC2-E8FB-D549-BA4F-4F96B2DA2678}" type="pres">
      <dgm:prSet presAssocID="{507AC47A-D2CF-1448-B7AB-A87D530E2AC6}" presName="text4" presStyleLbl="fgAcc4" presStyleIdx="2" presStyleCnt="3" custScaleX="492183" custScaleY="589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FD6F7-E87C-E444-8BFD-99E4E022AE26}" type="pres">
      <dgm:prSet presAssocID="{507AC47A-D2CF-1448-B7AB-A87D530E2AC6}" presName="hierChild5" presStyleCnt="0"/>
      <dgm:spPr/>
    </dgm:pt>
  </dgm:ptLst>
  <dgm:cxnLst>
    <dgm:cxn modelId="{E04049DE-C37A-F240-866A-F1274C1CA188}" srcId="{C732A7B4-B629-934A-BB83-C92260335444}" destId="{9CFAB628-7C33-C54C-AA92-E285FFD3944C}" srcOrd="0" destOrd="0" parTransId="{B4F725D8-827B-8F47-BA54-FC39CB92002F}" sibTransId="{898E4B1A-9274-574A-904F-83EBFF877D3B}"/>
    <dgm:cxn modelId="{44AD1894-3E35-D245-AC8A-7B8CB33A628E}" type="presOf" srcId="{78D3AAB6-1E01-7C45-9377-17236233C413}" destId="{28DA9A60-D218-1A49-A545-8DE5A44C6822}" srcOrd="0" destOrd="0" presId="urn:microsoft.com/office/officeart/2005/8/layout/hierarchy1"/>
    <dgm:cxn modelId="{F6E33098-DD0C-804D-B6D5-DA1B58C781BD}" type="presOf" srcId="{5DF26B76-E343-B94B-8B1E-E5C50FF7A6E9}" destId="{2869D2AA-E348-4B46-9E73-0C0DD335105B}" srcOrd="0" destOrd="0" presId="urn:microsoft.com/office/officeart/2005/8/layout/hierarchy1"/>
    <dgm:cxn modelId="{70339246-0346-3E49-9196-46587FE7B1C9}" type="presOf" srcId="{9CFAB628-7C33-C54C-AA92-E285FFD3944C}" destId="{E869B345-FAC5-ED4A-894A-BE4FCB97C63E}" srcOrd="0" destOrd="0" presId="urn:microsoft.com/office/officeart/2005/8/layout/hierarchy1"/>
    <dgm:cxn modelId="{A9002205-81D3-1B4F-819C-1F95428A3FF3}" srcId="{3D0DA8E9-F59E-F94C-8F8D-E5EF92FA07E3}" destId="{5DF26B76-E343-B94B-8B1E-E5C50FF7A6E9}" srcOrd="0" destOrd="0" parTransId="{3E0D45D3-22AD-B144-99B2-9DA3C7780CCE}" sibTransId="{48FBA56B-79D5-3B46-9547-A2D1C95F7C93}"/>
    <dgm:cxn modelId="{45EC4FA8-1B35-0C43-A7E7-287941B30F8E}" srcId="{5DF26B76-E343-B94B-8B1E-E5C50FF7A6E9}" destId="{2ECA930F-31B5-F445-A62A-14EAB8372C77}" srcOrd="0" destOrd="0" parTransId="{402ED382-3A1A-BE48-B2EC-67DBE8CDBE62}" sibTransId="{C1970A66-1DB8-9749-A9DB-1096AD94DC19}"/>
    <dgm:cxn modelId="{2DD93EDD-B1B7-7440-AD07-644A4E930D1E}" srcId="{B95A99A6-DBAB-F048-B985-AC1FA76D7810}" destId="{C732A7B4-B629-934A-BB83-C92260335444}" srcOrd="0" destOrd="0" parTransId="{354DF950-FA08-CD48-9336-7978A639C160}" sibTransId="{B3C598A1-7040-1D4D-A0D8-82B7FCE133F3}"/>
    <dgm:cxn modelId="{D0203338-8B50-8540-B06D-D83E2305C4F3}" type="presOf" srcId="{8E5A303B-B7CD-1B4E-8B6C-FEF0C41C5EB8}" destId="{3E526E34-30A1-EB49-BDD0-E6538A023B9E}" srcOrd="0" destOrd="0" presId="urn:microsoft.com/office/officeart/2005/8/layout/hierarchy1"/>
    <dgm:cxn modelId="{2D66B44B-FEFF-2648-8C4C-A6C1463EA26E}" type="presOf" srcId="{B95A99A6-DBAB-F048-B985-AC1FA76D7810}" destId="{64AC0F6E-E696-9846-B492-F5079AEB2CFD}" srcOrd="0" destOrd="0" presId="urn:microsoft.com/office/officeart/2005/8/layout/hierarchy1"/>
    <dgm:cxn modelId="{0A03D966-22FE-3947-A2A2-E2100E2F9121}" type="presOf" srcId="{B4F725D8-827B-8F47-BA54-FC39CB92002F}" destId="{149C0F9C-C579-E340-B16E-468DBDC4BA9C}" srcOrd="0" destOrd="0" presId="urn:microsoft.com/office/officeart/2005/8/layout/hierarchy1"/>
    <dgm:cxn modelId="{709A12B7-ECB8-0742-968E-8AD0545D47A7}" type="presOf" srcId="{3E0D45D3-22AD-B144-99B2-9DA3C7780CCE}" destId="{39370582-7781-164F-83BC-048A4D3BDB94}" srcOrd="0" destOrd="0" presId="urn:microsoft.com/office/officeart/2005/8/layout/hierarchy1"/>
    <dgm:cxn modelId="{28D9C273-25B6-E64F-B87E-B09A80B8970B}" srcId="{9CFAB628-7C33-C54C-AA92-E285FFD3944C}" destId="{3D0DA8E9-F59E-F94C-8F8D-E5EF92FA07E3}" srcOrd="0" destOrd="0" parTransId="{8E5A303B-B7CD-1B4E-8B6C-FEF0C41C5EB8}" sibTransId="{9B7E095C-6A03-A94E-B491-0989FB84A163}"/>
    <dgm:cxn modelId="{962B5A5D-D036-EE44-8665-BFDE67F54236}" type="presOf" srcId="{3D0DA8E9-F59E-F94C-8F8D-E5EF92FA07E3}" destId="{FEC8A3A5-5F1D-2F4D-97C6-306F6CB6F3CC}" srcOrd="0" destOrd="0" presId="urn:microsoft.com/office/officeart/2005/8/layout/hierarchy1"/>
    <dgm:cxn modelId="{4AA1522A-6B4C-4C4C-A9DA-3E040ECD9830}" type="presOf" srcId="{2ECA930F-31B5-F445-A62A-14EAB8372C77}" destId="{F0E27557-186F-9F44-9474-2F2728B74928}" srcOrd="0" destOrd="0" presId="urn:microsoft.com/office/officeart/2005/8/layout/hierarchy1"/>
    <dgm:cxn modelId="{96C3C54D-10D8-C94E-8C1F-32EA6CEEBC87}" type="presOf" srcId="{402ED382-3A1A-BE48-B2EC-67DBE8CDBE62}" destId="{F9AF15EE-3A7B-CA46-8A48-06E372C89C68}" srcOrd="0" destOrd="0" presId="urn:microsoft.com/office/officeart/2005/8/layout/hierarchy1"/>
    <dgm:cxn modelId="{B7A0DAD8-086B-EF4A-9BDB-BF9784102296}" type="presOf" srcId="{507AC47A-D2CF-1448-B7AB-A87D530E2AC6}" destId="{FD8D7FC2-E8FB-D549-BA4F-4F96B2DA2678}" srcOrd="0" destOrd="0" presId="urn:microsoft.com/office/officeart/2005/8/layout/hierarchy1"/>
    <dgm:cxn modelId="{2F896B75-532D-7746-A200-827A28DDDFFB}" type="presOf" srcId="{C732A7B4-B629-934A-BB83-C92260335444}" destId="{0C51B145-C4D6-924D-ABFB-F56C11699BEA}" srcOrd="0" destOrd="0" presId="urn:microsoft.com/office/officeart/2005/8/layout/hierarchy1"/>
    <dgm:cxn modelId="{759C4964-F081-074C-BF59-DE3BF53DBC10}" srcId="{2ECA930F-31B5-F445-A62A-14EAB8372C77}" destId="{507AC47A-D2CF-1448-B7AB-A87D530E2AC6}" srcOrd="0" destOrd="0" parTransId="{78D3AAB6-1E01-7C45-9377-17236233C413}" sibTransId="{74D86D58-2834-E04D-B63A-AF9F99E42025}"/>
    <dgm:cxn modelId="{4E715171-87B7-9247-B1CC-E11E616337C5}" type="presParOf" srcId="{64AC0F6E-E696-9846-B492-F5079AEB2CFD}" destId="{3F2DB0BC-6885-5C4B-B8C2-EBF7F7938CB2}" srcOrd="0" destOrd="0" presId="urn:microsoft.com/office/officeart/2005/8/layout/hierarchy1"/>
    <dgm:cxn modelId="{9E5BDBDD-96E3-BF4F-B3D9-095C954343A9}" type="presParOf" srcId="{3F2DB0BC-6885-5C4B-B8C2-EBF7F7938CB2}" destId="{F0FA16D6-5C0E-8C44-9CBE-8AD0B3CE247A}" srcOrd="0" destOrd="0" presId="urn:microsoft.com/office/officeart/2005/8/layout/hierarchy1"/>
    <dgm:cxn modelId="{D266D731-C89F-084F-A35A-D8EC8DA71D31}" type="presParOf" srcId="{F0FA16D6-5C0E-8C44-9CBE-8AD0B3CE247A}" destId="{38B7C731-048A-E246-9575-D25A0BECACCA}" srcOrd="0" destOrd="0" presId="urn:microsoft.com/office/officeart/2005/8/layout/hierarchy1"/>
    <dgm:cxn modelId="{101315FA-81A9-B047-AE9C-BA697B85FD8D}" type="presParOf" srcId="{F0FA16D6-5C0E-8C44-9CBE-8AD0B3CE247A}" destId="{0C51B145-C4D6-924D-ABFB-F56C11699BEA}" srcOrd="1" destOrd="0" presId="urn:microsoft.com/office/officeart/2005/8/layout/hierarchy1"/>
    <dgm:cxn modelId="{B148A9BF-874E-5B4C-8377-9A5F56DEE4D3}" type="presParOf" srcId="{3F2DB0BC-6885-5C4B-B8C2-EBF7F7938CB2}" destId="{13A62F39-3472-7946-9037-F54F75666FEC}" srcOrd="1" destOrd="0" presId="urn:microsoft.com/office/officeart/2005/8/layout/hierarchy1"/>
    <dgm:cxn modelId="{A8F7DC48-8A4B-BA4F-9EFE-33047B131827}" type="presParOf" srcId="{13A62F39-3472-7946-9037-F54F75666FEC}" destId="{149C0F9C-C579-E340-B16E-468DBDC4BA9C}" srcOrd="0" destOrd="0" presId="urn:microsoft.com/office/officeart/2005/8/layout/hierarchy1"/>
    <dgm:cxn modelId="{963600B0-CB89-A641-9F60-3DBD8E4994AA}" type="presParOf" srcId="{13A62F39-3472-7946-9037-F54F75666FEC}" destId="{375539C0-CDA4-B94E-9887-E69F66C0B843}" srcOrd="1" destOrd="0" presId="urn:microsoft.com/office/officeart/2005/8/layout/hierarchy1"/>
    <dgm:cxn modelId="{47A13A50-E9C8-DE45-B738-145B61F2F120}" type="presParOf" srcId="{375539C0-CDA4-B94E-9887-E69F66C0B843}" destId="{EC4C0097-2C66-5947-AD6C-263A9954766C}" srcOrd="0" destOrd="0" presId="urn:microsoft.com/office/officeart/2005/8/layout/hierarchy1"/>
    <dgm:cxn modelId="{43448469-5CD5-ED49-A9F9-5FAE699BFC90}" type="presParOf" srcId="{EC4C0097-2C66-5947-AD6C-263A9954766C}" destId="{B9E11059-4BC2-554D-A148-E51F889E4780}" srcOrd="0" destOrd="0" presId="urn:microsoft.com/office/officeart/2005/8/layout/hierarchy1"/>
    <dgm:cxn modelId="{DAA53242-ACFC-564C-AC38-453BE35F7485}" type="presParOf" srcId="{EC4C0097-2C66-5947-AD6C-263A9954766C}" destId="{E869B345-FAC5-ED4A-894A-BE4FCB97C63E}" srcOrd="1" destOrd="0" presId="urn:microsoft.com/office/officeart/2005/8/layout/hierarchy1"/>
    <dgm:cxn modelId="{24623430-1EC8-BB4E-9F6E-3C125E710EFB}" type="presParOf" srcId="{375539C0-CDA4-B94E-9887-E69F66C0B843}" destId="{CC0D4E58-128D-CD4F-98DE-0D067DD7A6E8}" srcOrd="1" destOrd="0" presId="urn:microsoft.com/office/officeart/2005/8/layout/hierarchy1"/>
    <dgm:cxn modelId="{299913C0-D9F4-9B46-8C93-5825E4778DB3}" type="presParOf" srcId="{CC0D4E58-128D-CD4F-98DE-0D067DD7A6E8}" destId="{3E526E34-30A1-EB49-BDD0-E6538A023B9E}" srcOrd="0" destOrd="0" presId="urn:microsoft.com/office/officeart/2005/8/layout/hierarchy1"/>
    <dgm:cxn modelId="{E7FED9BC-A169-1C4E-AE91-C1044D5B96EC}" type="presParOf" srcId="{CC0D4E58-128D-CD4F-98DE-0D067DD7A6E8}" destId="{EA2CA8EB-6E69-9344-89E3-A81882FFA7A7}" srcOrd="1" destOrd="0" presId="urn:microsoft.com/office/officeart/2005/8/layout/hierarchy1"/>
    <dgm:cxn modelId="{D18AB0F0-53D1-8141-83E7-3824031E70DE}" type="presParOf" srcId="{EA2CA8EB-6E69-9344-89E3-A81882FFA7A7}" destId="{A5C9C494-7A4A-B641-B471-40C8A98858DE}" srcOrd="0" destOrd="0" presId="urn:microsoft.com/office/officeart/2005/8/layout/hierarchy1"/>
    <dgm:cxn modelId="{C40734C4-D47C-4F46-B97A-879D3CC9166B}" type="presParOf" srcId="{A5C9C494-7A4A-B641-B471-40C8A98858DE}" destId="{66A8D675-9995-E94B-BC0D-D113918EF6B1}" srcOrd="0" destOrd="0" presId="urn:microsoft.com/office/officeart/2005/8/layout/hierarchy1"/>
    <dgm:cxn modelId="{2C2BC22A-6688-274D-898A-8E265BA966BC}" type="presParOf" srcId="{A5C9C494-7A4A-B641-B471-40C8A98858DE}" destId="{FEC8A3A5-5F1D-2F4D-97C6-306F6CB6F3CC}" srcOrd="1" destOrd="0" presId="urn:microsoft.com/office/officeart/2005/8/layout/hierarchy1"/>
    <dgm:cxn modelId="{003C3E0B-BCA7-AA45-82CF-2F05372926CF}" type="presParOf" srcId="{EA2CA8EB-6E69-9344-89E3-A81882FFA7A7}" destId="{89D60041-CC89-9649-9F0F-A395F1F85D06}" srcOrd="1" destOrd="0" presId="urn:microsoft.com/office/officeart/2005/8/layout/hierarchy1"/>
    <dgm:cxn modelId="{7CC8083F-68E1-544D-A8A7-C61D3A1C8F24}" type="presParOf" srcId="{89D60041-CC89-9649-9F0F-A395F1F85D06}" destId="{39370582-7781-164F-83BC-048A4D3BDB94}" srcOrd="0" destOrd="0" presId="urn:microsoft.com/office/officeart/2005/8/layout/hierarchy1"/>
    <dgm:cxn modelId="{25290CAB-56AF-A147-90DC-DACDB713F58E}" type="presParOf" srcId="{89D60041-CC89-9649-9F0F-A395F1F85D06}" destId="{D197C7E7-1643-C84E-A8A9-6264C2311462}" srcOrd="1" destOrd="0" presId="urn:microsoft.com/office/officeart/2005/8/layout/hierarchy1"/>
    <dgm:cxn modelId="{C8FFE0B5-7443-9B48-98E9-B6B6858B35A8}" type="presParOf" srcId="{D197C7E7-1643-C84E-A8A9-6264C2311462}" destId="{39C1E243-986A-E24D-9514-BBC67CAD0749}" srcOrd="0" destOrd="0" presId="urn:microsoft.com/office/officeart/2005/8/layout/hierarchy1"/>
    <dgm:cxn modelId="{9DEC8FFA-78C9-C844-BECF-A0F573F6E9BA}" type="presParOf" srcId="{39C1E243-986A-E24D-9514-BBC67CAD0749}" destId="{D7FF68F5-8A91-EB42-8976-B04B61C63150}" srcOrd="0" destOrd="0" presId="urn:microsoft.com/office/officeart/2005/8/layout/hierarchy1"/>
    <dgm:cxn modelId="{00D53604-833B-D148-9763-73C0B3E7B27E}" type="presParOf" srcId="{39C1E243-986A-E24D-9514-BBC67CAD0749}" destId="{2869D2AA-E348-4B46-9E73-0C0DD335105B}" srcOrd="1" destOrd="0" presId="urn:microsoft.com/office/officeart/2005/8/layout/hierarchy1"/>
    <dgm:cxn modelId="{642605F7-7400-F84F-8DCD-82DEC1A0C926}" type="presParOf" srcId="{D197C7E7-1643-C84E-A8A9-6264C2311462}" destId="{5DF47DC7-9EBA-7841-88EA-053D5F9DB95E}" srcOrd="1" destOrd="0" presId="urn:microsoft.com/office/officeart/2005/8/layout/hierarchy1"/>
    <dgm:cxn modelId="{6E613C3C-BB56-4149-82A7-DFBE2F51E126}" type="presParOf" srcId="{5DF47DC7-9EBA-7841-88EA-053D5F9DB95E}" destId="{F9AF15EE-3A7B-CA46-8A48-06E372C89C68}" srcOrd="0" destOrd="0" presId="urn:microsoft.com/office/officeart/2005/8/layout/hierarchy1"/>
    <dgm:cxn modelId="{CD1191A2-81BD-FC4C-8A6C-9088139FA430}" type="presParOf" srcId="{5DF47DC7-9EBA-7841-88EA-053D5F9DB95E}" destId="{D7F035E2-6D57-F94C-9FB1-6AEC12BF2D5C}" srcOrd="1" destOrd="0" presId="urn:microsoft.com/office/officeart/2005/8/layout/hierarchy1"/>
    <dgm:cxn modelId="{B67E35EA-2B27-A448-850D-15462407929B}" type="presParOf" srcId="{D7F035E2-6D57-F94C-9FB1-6AEC12BF2D5C}" destId="{13B2E40E-BE3D-4D45-93D7-313DB7068652}" srcOrd="0" destOrd="0" presId="urn:microsoft.com/office/officeart/2005/8/layout/hierarchy1"/>
    <dgm:cxn modelId="{783A7B8E-8455-7449-9464-CE2B9CA1274F}" type="presParOf" srcId="{13B2E40E-BE3D-4D45-93D7-313DB7068652}" destId="{D49BB6F0-9366-A841-AFAD-B5B231D70D4B}" srcOrd="0" destOrd="0" presId="urn:microsoft.com/office/officeart/2005/8/layout/hierarchy1"/>
    <dgm:cxn modelId="{192B3B61-F360-9D47-A695-0698CA775E9D}" type="presParOf" srcId="{13B2E40E-BE3D-4D45-93D7-313DB7068652}" destId="{F0E27557-186F-9F44-9474-2F2728B74928}" srcOrd="1" destOrd="0" presId="urn:microsoft.com/office/officeart/2005/8/layout/hierarchy1"/>
    <dgm:cxn modelId="{9C9D3F4A-0D4B-584E-AAD9-D45A88892E65}" type="presParOf" srcId="{D7F035E2-6D57-F94C-9FB1-6AEC12BF2D5C}" destId="{C1376CF7-6F16-2241-82F2-5BCFA4196C47}" srcOrd="1" destOrd="0" presId="urn:microsoft.com/office/officeart/2005/8/layout/hierarchy1"/>
    <dgm:cxn modelId="{EAA3BD37-7366-F44A-B60F-892AB1E8601A}" type="presParOf" srcId="{C1376CF7-6F16-2241-82F2-5BCFA4196C47}" destId="{28DA9A60-D218-1A49-A545-8DE5A44C6822}" srcOrd="0" destOrd="0" presId="urn:microsoft.com/office/officeart/2005/8/layout/hierarchy1"/>
    <dgm:cxn modelId="{6AC6F9AD-8085-FF4E-BB2B-7D3F0FCDED4E}" type="presParOf" srcId="{C1376CF7-6F16-2241-82F2-5BCFA4196C47}" destId="{8F851691-2D8F-D349-B44D-7684C8804E2D}" srcOrd="1" destOrd="0" presId="urn:microsoft.com/office/officeart/2005/8/layout/hierarchy1"/>
    <dgm:cxn modelId="{C2F30173-41F3-4B4A-B409-69395E3788AD}" type="presParOf" srcId="{8F851691-2D8F-D349-B44D-7684C8804E2D}" destId="{D2FAAE46-5E71-B847-A8C5-8A41CDF3D67E}" srcOrd="0" destOrd="0" presId="urn:microsoft.com/office/officeart/2005/8/layout/hierarchy1"/>
    <dgm:cxn modelId="{31F62F30-CA89-8848-9B9C-5F381F548053}" type="presParOf" srcId="{D2FAAE46-5E71-B847-A8C5-8A41CDF3D67E}" destId="{74B58B79-B739-F048-A14D-8D89EB221FE1}" srcOrd="0" destOrd="0" presId="urn:microsoft.com/office/officeart/2005/8/layout/hierarchy1"/>
    <dgm:cxn modelId="{220243E6-F215-0640-9600-A48BD4444FC5}" type="presParOf" srcId="{D2FAAE46-5E71-B847-A8C5-8A41CDF3D67E}" destId="{FD8D7FC2-E8FB-D549-BA4F-4F96B2DA2678}" srcOrd="1" destOrd="0" presId="urn:microsoft.com/office/officeart/2005/8/layout/hierarchy1"/>
    <dgm:cxn modelId="{ACC48140-AF70-5740-8C12-C76C882898F9}" type="presParOf" srcId="{8F851691-2D8F-D349-B44D-7684C8804E2D}" destId="{9E8FD6F7-E87C-E444-8BFD-99E4E022AE26}" srcOrd="1" destOrd="0" presId="urn:microsoft.com/office/officeart/2005/8/layout/hierarchy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1D6E7-988B-9749-BD12-51700C0A1CF0}">
      <dsp:nvSpPr>
        <dsp:cNvPr id="0" name=""/>
        <dsp:cNvSpPr/>
      </dsp:nvSpPr>
      <dsp:spPr>
        <a:xfrm>
          <a:off x="2983483" y="2774514"/>
          <a:ext cx="1679454" cy="337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64"/>
              </a:lnTo>
              <a:lnTo>
                <a:pt x="1679454" y="230164"/>
              </a:lnTo>
              <a:lnTo>
                <a:pt x="1679454" y="33774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5386A-CB4B-4C48-B765-CC6284A8F789}">
      <dsp:nvSpPr>
        <dsp:cNvPr id="0" name=""/>
        <dsp:cNvSpPr/>
      </dsp:nvSpPr>
      <dsp:spPr>
        <a:xfrm>
          <a:off x="2937763" y="2774514"/>
          <a:ext cx="91440" cy="337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164"/>
              </a:lnTo>
              <a:lnTo>
                <a:pt x="58116" y="230164"/>
              </a:lnTo>
              <a:lnTo>
                <a:pt x="58116" y="33774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26E34-30A1-EB49-BDD0-E6538A023B9E}">
      <dsp:nvSpPr>
        <dsp:cNvPr id="0" name=""/>
        <dsp:cNvSpPr/>
      </dsp:nvSpPr>
      <dsp:spPr>
        <a:xfrm>
          <a:off x="1316425" y="2774514"/>
          <a:ext cx="1667057" cy="337746"/>
        </a:xfrm>
        <a:custGeom>
          <a:avLst/>
          <a:gdLst/>
          <a:ahLst/>
          <a:cxnLst/>
          <a:rect l="0" t="0" r="0" b="0"/>
          <a:pathLst>
            <a:path>
              <a:moveTo>
                <a:pt x="1667057" y="0"/>
              </a:moveTo>
              <a:lnTo>
                <a:pt x="1667057" y="230164"/>
              </a:lnTo>
              <a:lnTo>
                <a:pt x="0" y="230164"/>
              </a:lnTo>
              <a:lnTo>
                <a:pt x="0" y="33774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C0F9C-C579-E340-B16E-468DBDC4BA9C}">
      <dsp:nvSpPr>
        <dsp:cNvPr id="0" name=""/>
        <dsp:cNvSpPr/>
      </dsp:nvSpPr>
      <dsp:spPr>
        <a:xfrm>
          <a:off x="2937763" y="1233342"/>
          <a:ext cx="91440" cy="337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7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7C731-048A-E246-9575-D25A0BECACCA}">
      <dsp:nvSpPr>
        <dsp:cNvPr id="0" name=""/>
        <dsp:cNvSpPr/>
      </dsp:nvSpPr>
      <dsp:spPr>
        <a:xfrm>
          <a:off x="1707463" y="1016"/>
          <a:ext cx="2552039" cy="1232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1B145-C4D6-924D-ABFB-F56C11699BEA}">
      <dsp:nvSpPr>
        <dsp:cNvPr id="0" name=""/>
        <dsp:cNvSpPr/>
      </dsp:nvSpPr>
      <dsp:spPr>
        <a:xfrm>
          <a:off x="1836497" y="123599"/>
          <a:ext cx="2552039" cy="1232325"/>
        </a:xfrm>
        <a:prstGeom prst="roundRect">
          <a:avLst>
            <a:gd name="adj" fmla="val 10000"/>
          </a:avLst>
        </a:prstGeom>
        <a:solidFill>
          <a:srgbClr val="FFCDF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80-100,000 variants detected per person</a:t>
          </a:r>
          <a:endParaRPr lang="en-US" sz="2100" kern="1200" dirty="0"/>
        </a:p>
      </dsp:txBody>
      <dsp:txXfrm>
        <a:off x="1872591" y="159693"/>
        <a:ext cx="2479851" cy="1160137"/>
      </dsp:txXfrm>
    </dsp:sp>
    <dsp:sp modelId="{B9E11059-4BC2-554D-A148-E51F889E4780}">
      <dsp:nvSpPr>
        <dsp:cNvPr id="0" name=""/>
        <dsp:cNvSpPr/>
      </dsp:nvSpPr>
      <dsp:spPr>
        <a:xfrm>
          <a:off x="2175458" y="1571088"/>
          <a:ext cx="1616050" cy="1203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69B345-FAC5-ED4A-894A-BE4FCB97C63E}">
      <dsp:nvSpPr>
        <dsp:cNvPr id="0" name=""/>
        <dsp:cNvSpPr/>
      </dsp:nvSpPr>
      <dsp:spPr>
        <a:xfrm>
          <a:off x="2304491" y="1693670"/>
          <a:ext cx="1616050" cy="1203425"/>
        </a:xfrm>
        <a:prstGeom prst="roundRect">
          <a:avLst>
            <a:gd name="adj" fmla="val 10000"/>
          </a:avLst>
        </a:prstGeom>
        <a:solidFill>
          <a:srgbClr val="FFCDF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23,000 in coding regions</a:t>
          </a:r>
          <a:endParaRPr lang="en-US" sz="2100" kern="1200" dirty="0"/>
        </a:p>
      </dsp:txBody>
      <dsp:txXfrm>
        <a:off x="2339738" y="1728917"/>
        <a:ext cx="1545556" cy="1132931"/>
      </dsp:txXfrm>
    </dsp:sp>
    <dsp:sp modelId="{66A8D675-9995-E94B-BC0D-D113918EF6B1}">
      <dsp:nvSpPr>
        <dsp:cNvPr id="0" name=""/>
        <dsp:cNvSpPr/>
      </dsp:nvSpPr>
      <dsp:spPr>
        <a:xfrm>
          <a:off x="599940" y="3112260"/>
          <a:ext cx="1432970" cy="82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C8A3A5-5F1D-2F4D-97C6-306F6CB6F3CC}">
      <dsp:nvSpPr>
        <dsp:cNvPr id="0" name=""/>
        <dsp:cNvSpPr/>
      </dsp:nvSpPr>
      <dsp:spPr>
        <a:xfrm>
          <a:off x="728974" y="3234842"/>
          <a:ext cx="1432970" cy="828140"/>
        </a:xfrm>
        <a:prstGeom prst="roundRect">
          <a:avLst>
            <a:gd name="adj" fmla="val 10000"/>
          </a:avLst>
        </a:prstGeom>
        <a:solidFill>
          <a:srgbClr val="FFCDF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10,000 missense</a:t>
          </a:r>
          <a:endParaRPr lang="en-US" sz="2100" kern="1200" dirty="0"/>
        </a:p>
      </dsp:txBody>
      <dsp:txXfrm>
        <a:off x="753229" y="3259097"/>
        <a:ext cx="1384460" cy="779630"/>
      </dsp:txXfrm>
    </dsp:sp>
    <dsp:sp modelId="{EE48C926-D129-C74C-82F8-758232327A52}">
      <dsp:nvSpPr>
        <dsp:cNvPr id="0" name=""/>
        <dsp:cNvSpPr/>
      </dsp:nvSpPr>
      <dsp:spPr>
        <a:xfrm>
          <a:off x="2290978" y="3112260"/>
          <a:ext cx="1409802" cy="814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429FE-BFCD-D848-A6F1-022320E20DD1}">
      <dsp:nvSpPr>
        <dsp:cNvPr id="0" name=""/>
        <dsp:cNvSpPr/>
      </dsp:nvSpPr>
      <dsp:spPr>
        <a:xfrm>
          <a:off x="2420012" y="3234842"/>
          <a:ext cx="1409802" cy="814756"/>
        </a:xfrm>
        <a:prstGeom prst="roundRect">
          <a:avLst>
            <a:gd name="adj" fmla="val 10000"/>
          </a:avLst>
        </a:prstGeom>
        <a:solidFill>
          <a:srgbClr val="FFCDF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100 nonsense</a:t>
          </a:r>
          <a:endParaRPr lang="en-US" sz="2100" kern="1200" dirty="0"/>
        </a:p>
      </dsp:txBody>
      <dsp:txXfrm>
        <a:off x="2443875" y="3258705"/>
        <a:ext cx="1362076" cy="767030"/>
      </dsp:txXfrm>
    </dsp:sp>
    <dsp:sp modelId="{83C92B39-7EF9-5D44-A207-D58858B4AED5}">
      <dsp:nvSpPr>
        <dsp:cNvPr id="0" name=""/>
        <dsp:cNvSpPr/>
      </dsp:nvSpPr>
      <dsp:spPr>
        <a:xfrm>
          <a:off x="3958848" y="3112260"/>
          <a:ext cx="1408176" cy="813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3CC0D4-193F-6345-97DF-40664BFE6E9B}">
      <dsp:nvSpPr>
        <dsp:cNvPr id="0" name=""/>
        <dsp:cNvSpPr/>
      </dsp:nvSpPr>
      <dsp:spPr>
        <a:xfrm>
          <a:off x="4087882" y="3234842"/>
          <a:ext cx="1408176" cy="813819"/>
        </a:xfrm>
        <a:prstGeom prst="roundRect">
          <a:avLst>
            <a:gd name="adj" fmla="val 10000"/>
          </a:avLst>
        </a:prstGeom>
        <a:solidFill>
          <a:srgbClr val="FFCDF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200 splice site</a:t>
          </a:r>
          <a:endParaRPr lang="en-US" sz="2100" kern="1200" dirty="0"/>
        </a:p>
      </dsp:txBody>
      <dsp:txXfrm>
        <a:off x="4111718" y="3258678"/>
        <a:ext cx="1360504" cy="766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A9A60-D218-1A49-A545-8DE5A44C6822}">
      <dsp:nvSpPr>
        <dsp:cNvPr id="0" name=""/>
        <dsp:cNvSpPr/>
      </dsp:nvSpPr>
      <dsp:spPr>
        <a:xfrm>
          <a:off x="3629929" y="4797702"/>
          <a:ext cx="91440" cy="434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6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F15EE-3A7B-CA46-8A48-06E372C89C68}">
      <dsp:nvSpPr>
        <dsp:cNvPr id="0" name=""/>
        <dsp:cNvSpPr/>
      </dsp:nvSpPr>
      <dsp:spPr>
        <a:xfrm>
          <a:off x="3629929" y="3880988"/>
          <a:ext cx="91440" cy="434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6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70582-7781-164F-83BC-048A4D3BDB94}">
      <dsp:nvSpPr>
        <dsp:cNvPr id="0" name=""/>
        <dsp:cNvSpPr/>
      </dsp:nvSpPr>
      <dsp:spPr>
        <a:xfrm>
          <a:off x="3629929" y="2887540"/>
          <a:ext cx="91440" cy="434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6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26E34-30A1-EB49-BDD0-E6538A023B9E}">
      <dsp:nvSpPr>
        <dsp:cNvPr id="0" name=""/>
        <dsp:cNvSpPr/>
      </dsp:nvSpPr>
      <dsp:spPr>
        <a:xfrm>
          <a:off x="3629929" y="1791805"/>
          <a:ext cx="91440" cy="434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6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C0F9C-C579-E340-B16E-468DBDC4BA9C}">
      <dsp:nvSpPr>
        <dsp:cNvPr id="0" name=""/>
        <dsp:cNvSpPr/>
      </dsp:nvSpPr>
      <dsp:spPr>
        <a:xfrm>
          <a:off x="3629929" y="700877"/>
          <a:ext cx="91440" cy="434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6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7C731-048A-E246-9575-D25A0BECACCA}">
      <dsp:nvSpPr>
        <dsp:cNvPr id="0" name=""/>
        <dsp:cNvSpPr/>
      </dsp:nvSpPr>
      <dsp:spPr>
        <a:xfrm>
          <a:off x="2121639" y="147635"/>
          <a:ext cx="3108020" cy="55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1B145-C4D6-924D-ABFB-F56C11699BEA}">
      <dsp:nvSpPr>
        <dsp:cNvPr id="0" name=""/>
        <dsp:cNvSpPr/>
      </dsp:nvSpPr>
      <dsp:spPr>
        <a:xfrm>
          <a:off x="2287546" y="305247"/>
          <a:ext cx="3108020" cy="553241"/>
        </a:xfrm>
        <a:prstGeom prst="roundRect">
          <a:avLst>
            <a:gd name="adj" fmla="val 10000"/>
          </a:avLst>
        </a:prstGeom>
        <a:solidFill>
          <a:srgbClr val="FFCDF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prstClr val="black"/>
              </a:solidFill>
            </a:rPr>
            <a:t>Missense vs. non-missense</a:t>
          </a:r>
          <a:endParaRPr lang="en-US" sz="1900" kern="1200" dirty="0"/>
        </a:p>
      </dsp:txBody>
      <dsp:txXfrm>
        <a:off x="2303750" y="321451"/>
        <a:ext cx="3075612" cy="520833"/>
      </dsp:txXfrm>
    </dsp:sp>
    <dsp:sp modelId="{B9E11059-4BC2-554D-A148-E51F889E4780}">
      <dsp:nvSpPr>
        <dsp:cNvPr id="0" name=""/>
        <dsp:cNvSpPr/>
      </dsp:nvSpPr>
      <dsp:spPr>
        <a:xfrm>
          <a:off x="1268803" y="1135139"/>
          <a:ext cx="4813691" cy="656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69B345-FAC5-ED4A-894A-BE4FCB97C63E}">
      <dsp:nvSpPr>
        <dsp:cNvPr id="0" name=""/>
        <dsp:cNvSpPr/>
      </dsp:nvSpPr>
      <dsp:spPr>
        <a:xfrm>
          <a:off x="1434710" y="1292750"/>
          <a:ext cx="4813691" cy="656666"/>
        </a:xfrm>
        <a:prstGeom prst="roundRect">
          <a:avLst>
            <a:gd name="adj" fmla="val 10000"/>
          </a:avLst>
        </a:prstGeom>
        <a:solidFill>
          <a:srgbClr val="FFCDF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Discard those on exclusion list</a:t>
          </a:r>
          <a:endParaRPr lang="en-US" sz="1900" kern="1200" dirty="0"/>
        </a:p>
      </dsp:txBody>
      <dsp:txXfrm>
        <a:off x="1453943" y="1311983"/>
        <a:ext cx="4775225" cy="618200"/>
      </dsp:txXfrm>
    </dsp:sp>
    <dsp:sp modelId="{66A8D675-9995-E94B-BC0D-D113918EF6B1}">
      <dsp:nvSpPr>
        <dsp:cNvPr id="0" name=""/>
        <dsp:cNvSpPr/>
      </dsp:nvSpPr>
      <dsp:spPr>
        <a:xfrm>
          <a:off x="1268803" y="2226067"/>
          <a:ext cx="4813691" cy="661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C8A3A5-5F1D-2F4D-97C6-306F6CB6F3CC}">
      <dsp:nvSpPr>
        <dsp:cNvPr id="0" name=""/>
        <dsp:cNvSpPr/>
      </dsp:nvSpPr>
      <dsp:spPr>
        <a:xfrm>
          <a:off x="1434710" y="2383679"/>
          <a:ext cx="4813691" cy="661473"/>
        </a:xfrm>
        <a:prstGeom prst="roundRect">
          <a:avLst>
            <a:gd name="adj" fmla="val 10000"/>
          </a:avLst>
        </a:prstGeom>
        <a:solidFill>
          <a:srgbClr val="FFCDF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Filter out variants in unconfirmed genes (XM)</a:t>
          </a:r>
          <a:endParaRPr lang="en-US" sz="1900" kern="1200" dirty="0"/>
        </a:p>
      </dsp:txBody>
      <dsp:txXfrm>
        <a:off x="1454084" y="2403053"/>
        <a:ext cx="4774943" cy="622725"/>
      </dsp:txXfrm>
    </dsp:sp>
    <dsp:sp modelId="{D7FF68F5-8A91-EB42-8976-B04B61C63150}">
      <dsp:nvSpPr>
        <dsp:cNvPr id="0" name=""/>
        <dsp:cNvSpPr/>
      </dsp:nvSpPr>
      <dsp:spPr>
        <a:xfrm>
          <a:off x="1726003" y="3321802"/>
          <a:ext cx="3899292" cy="559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69D2AA-E348-4B46-9E73-0C0DD335105B}">
      <dsp:nvSpPr>
        <dsp:cNvPr id="0" name=""/>
        <dsp:cNvSpPr/>
      </dsp:nvSpPr>
      <dsp:spPr>
        <a:xfrm>
          <a:off x="1891910" y="3479414"/>
          <a:ext cx="3899292" cy="559186"/>
        </a:xfrm>
        <a:prstGeom prst="roundRect">
          <a:avLst>
            <a:gd name="adj" fmla="val 10000"/>
          </a:avLst>
        </a:prstGeom>
        <a:solidFill>
          <a:srgbClr val="FFCDF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Filter out high frequency (&gt;1%)</a:t>
          </a:r>
        </a:p>
      </dsp:txBody>
      <dsp:txXfrm>
        <a:off x="1908288" y="3495792"/>
        <a:ext cx="3866536" cy="526430"/>
      </dsp:txXfrm>
    </dsp:sp>
    <dsp:sp modelId="{D49BB6F0-9366-A841-AFAD-B5B231D70D4B}">
      <dsp:nvSpPr>
        <dsp:cNvPr id="0" name=""/>
        <dsp:cNvSpPr/>
      </dsp:nvSpPr>
      <dsp:spPr>
        <a:xfrm>
          <a:off x="1629604" y="4315250"/>
          <a:ext cx="4092089" cy="482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27557-186F-9F44-9474-2F2728B74928}">
      <dsp:nvSpPr>
        <dsp:cNvPr id="0" name=""/>
        <dsp:cNvSpPr/>
      </dsp:nvSpPr>
      <dsp:spPr>
        <a:xfrm>
          <a:off x="1795511" y="4472862"/>
          <a:ext cx="4092089" cy="482451"/>
        </a:xfrm>
        <a:prstGeom prst="roundRect">
          <a:avLst>
            <a:gd name="adj" fmla="val 10000"/>
          </a:avLst>
        </a:prstGeom>
        <a:solidFill>
          <a:srgbClr val="FFCDF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Filter out likely artifacts</a:t>
          </a:r>
          <a:endParaRPr lang="en-US" sz="1900" kern="1200" dirty="0" smtClean="0"/>
        </a:p>
      </dsp:txBody>
      <dsp:txXfrm>
        <a:off x="1809642" y="4486993"/>
        <a:ext cx="4063827" cy="454189"/>
      </dsp:txXfrm>
    </dsp:sp>
    <dsp:sp modelId="{74B58B79-B739-F048-A14D-8D89EB221FE1}">
      <dsp:nvSpPr>
        <dsp:cNvPr id="0" name=""/>
        <dsp:cNvSpPr/>
      </dsp:nvSpPr>
      <dsp:spPr>
        <a:xfrm>
          <a:off x="1100" y="5231964"/>
          <a:ext cx="7349098" cy="558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8D7FC2-E8FB-D549-BA4F-4F96B2DA2678}">
      <dsp:nvSpPr>
        <dsp:cNvPr id="0" name=""/>
        <dsp:cNvSpPr/>
      </dsp:nvSpPr>
      <dsp:spPr>
        <a:xfrm>
          <a:off x="167007" y="5389576"/>
          <a:ext cx="7349098" cy="558788"/>
        </a:xfrm>
        <a:prstGeom prst="roundRect">
          <a:avLst>
            <a:gd name="adj" fmla="val 10000"/>
          </a:avLst>
        </a:prstGeom>
        <a:solidFill>
          <a:srgbClr val="FFCDF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Sift through what is left, starting with nonsense, truncating variants</a:t>
          </a:r>
          <a:endParaRPr lang="en-US" sz="1900" kern="1200" dirty="0"/>
        </a:p>
      </dsp:txBody>
      <dsp:txXfrm>
        <a:off x="183373" y="5405942"/>
        <a:ext cx="7316366" cy="526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23A4-1DF5-485A-8F61-6FFF9D6CEC96}" type="datetimeFigureOut">
              <a:rPr lang="en-US" smtClean="0"/>
              <a:t>2/5/15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FA6EC-3989-4BBA-A6F0-D25F89A4D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7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FA6EC-3989-4BBA-A6F0-D25F89A4D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9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9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9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9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96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9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9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93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392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6D0-3813-4F48-9841-4756BE043C17}" type="datetimeFigureOut">
              <a:rPr lang="en-US" smtClean="0"/>
              <a:pPr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162-E6CB-4F27-A04B-BF073729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9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6D0-3813-4F48-9841-4756BE043C17}" type="datetimeFigureOut">
              <a:rPr lang="en-US" smtClean="0"/>
              <a:pPr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162-E6CB-4F27-A04B-BF073729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4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6D0-3813-4F48-9841-4756BE043C17}" type="datetimeFigureOut">
              <a:rPr lang="en-US" smtClean="0"/>
              <a:pPr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162-E6CB-4F27-A04B-BF073729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6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6D0-3813-4F48-9841-4756BE043C17}" type="datetimeFigureOut">
              <a:rPr lang="en-US" smtClean="0"/>
              <a:pPr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162-E6CB-4F27-A04B-BF073729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8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20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1pPr>
            <a:lvl2pPr marL="229903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59806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9709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19612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49515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79418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609321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3922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6D0-3813-4F48-9841-4756BE043C17}" type="datetimeFigureOut">
              <a:rPr lang="en-US" smtClean="0"/>
              <a:pPr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162-E6CB-4F27-A04B-BF073729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5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6D0-3813-4F48-9841-4756BE043C17}" type="datetimeFigureOut">
              <a:rPr lang="en-US" smtClean="0"/>
              <a:pPr/>
              <a:t>2/5/15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162-E6CB-4F27-A04B-BF073729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9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2"/>
            <a:ext cx="19392902" cy="3070857"/>
          </a:xfrm>
        </p:spPr>
        <p:txBody>
          <a:bodyPr anchor="b"/>
          <a:lstStyle>
            <a:lvl1pPr marL="0" indent="0">
              <a:buNone/>
              <a:defRPr sz="12100" b="1"/>
            </a:lvl1pPr>
            <a:lvl2pPr marL="2299030" indent="0">
              <a:buNone/>
              <a:defRPr sz="10100" b="1"/>
            </a:lvl2pPr>
            <a:lvl3pPr marL="4598060" indent="0">
              <a:buNone/>
              <a:defRPr sz="9100" b="1"/>
            </a:lvl3pPr>
            <a:lvl4pPr marL="6897091" indent="0">
              <a:buNone/>
              <a:defRPr sz="8000" b="1"/>
            </a:lvl4pPr>
            <a:lvl5pPr marL="9196121" indent="0">
              <a:buNone/>
              <a:defRPr sz="8000" b="1"/>
            </a:lvl5pPr>
            <a:lvl6pPr marL="11495151" indent="0">
              <a:buNone/>
              <a:defRPr sz="8000" b="1"/>
            </a:lvl6pPr>
            <a:lvl7pPr marL="13794181" indent="0">
              <a:buNone/>
              <a:defRPr sz="8000" b="1"/>
            </a:lvl7pPr>
            <a:lvl8pPr marL="16093211" indent="0">
              <a:buNone/>
              <a:defRPr sz="8000" b="1"/>
            </a:lvl8pPr>
            <a:lvl9pPr marL="18392242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399"/>
            <a:ext cx="19392902" cy="18966183"/>
          </a:xfrm>
        </p:spPr>
        <p:txBody>
          <a:bodyPr/>
          <a:lstStyle>
            <a:lvl1pPr>
              <a:defRPr sz="12100"/>
            </a:lvl1pPr>
            <a:lvl2pPr>
              <a:defRPr sz="10100"/>
            </a:lvl2pPr>
            <a:lvl3pPr>
              <a:defRPr sz="91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7"/>
          </a:xfrm>
        </p:spPr>
        <p:txBody>
          <a:bodyPr anchor="b"/>
          <a:lstStyle>
            <a:lvl1pPr marL="0" indent="0">
              <a:buNone/>
              <a:defRPr sz="12100" b="1"/>
            </a:lvl1pPr>
            <a:lvl2pPr marL="2299030" indent="0">
              <a:buNone/>
              <a:defRPr sz="10100" b="1"/>
            </a:lvl2pPr>
            <a:lvl3pPr marL="4598060" indent="0">
              <a:buNone/>
              <a:defRPr sz="9100" b="1"/>
            </a:lvl3pPr>
            <a:lvl4pPr marL="6897091" indent="0">
              <a:buNone/>
              <a:defRPr sz="8000" b="1"/>
            </a:lvl4pPr>
            <a:lvl5pPr marL="9196121" indent="0">
              <a:buNone/>
              <a:defRPr sz="8000" b="1"/>
            </a:lvl5pPr>
            <a:lvl6pPr marL="11495151" indent="0">
              <a:buNone/>
              <a:defRPr sz="8000" b="1"/>
            </a:lvl6pPr>
            <a:lvl7pPr marL="13794181" indent="0">
              <a:buNone/>
              <a:defRPr sz="8000" b="1"/>
            </a:lvl7pPr>
            <a:lvl8pPr marL="16093211" indent="0">
              <a:buNone/>
              <a:defRPr sz="8000" b="1"/>
            </a:lvl8pPr>
            <a:lvl9pPr marL="18392242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399"/>
            <a:ext cx="19400520" cy="18966183"/>
          </a:xfrm>
        </p:spPr>
        <p:txBody>
          <a:bodyPr/>
          <a:lstStyle>
            <a:lvl1pPr>
              <a:defRPr sz="12100"/>
            </a:lvl1pPr>
            <a:lvl2pPr>
              <a:defRPr sz="10100"/>
            </a:lvl2pPr>
            <a:lvl3pPr>
              <a:defRPr sz="91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6D0-3813-4F48-9841-4756BE043C17}" type="datetimeFigureOut">
              <a:rPr lang="en-US" smtClean="0"/>
              <a:pPr/>
              <a:t>2/5/15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162-E6CB-4F27-A04B-BF073729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1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6D0-3813-4F48-9841-4756BE043C17}" type="datetimeFigureOut">
              <a:rPr lang="en-US" smtClean="0"/>
              <a:pPr/>
              <a:t>2/5/15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162-E6CB-4F27-A04B-BF073729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1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6D0-3813-4F48-9841-4756BE043C17}" type="datetimeFigureOut">
              <a:rPr lang="en-US" smtClean="0"/>
              <a:pPr/>
              <a:t>2/5/15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162-E6CB-4F27-A04B-BF073729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3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10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6100"/>
            </a:lvl1pPr>
            <a:lvl2pPr>
              <a:defRPr sz="14100"/>
            </a:lvl2pPr>
            <a:lvl3pPr>
              <a:defRPr sz="121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7000"/>
            </a:lvl1pPr>
            <a:lvl2pPr marL="2299030" indent="0">
              <a:buNone/>
              <a:defRPr sz="6000"/>
            </a:lvl2pPr>
            <a:lvl3pPr marL="4598060" indent="0">
              <a:buNone/>
              <a:defRPr sz="5000"/>
            </a:lvl3pPr>
            <a:lvl4pPr marL="6897091" indent="0">
              <a:buNone/>
              <a:defRPr sz="4500"/>
            </a:lvl4pPr>
            <a:lvl5pPr marL="9196121" indent="0">
              <a:buNone/>
              <a:defRPr sz="4500"/>
            </a:lvl5pPr>
            <a:lvl6pPr marL="11495151" indent="0">
              <a:buNone/>
              <a:defRPr sz="4500"/>
            </a:lvl6pPr>
            <a:lvl7pPr marL="13794181" indent="0">
              <a:buNone/>
              <a:defRPr sz="4500"/>
            </a:lvl7pPr>
            <a:lvl8pPr marL="16093211" indent="0">
              <a:buNone/>
              <a:defRPr sz="4500"/>
            </a:lvl8pPr>
            <a:lvl9pPr marL="18392242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6D0-3813-4F48-9841-4756BE043C17}" type="datetimeFigureOut">
              <a:rPr lang="en-US" smtClean="0"/>
              <a:pPr/>
              <a:t>2/5/15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162-E6CB-4F27-A04B-BF073729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1"/>
            <a:ext cx="26334720" cy="2720342"/>
          </a:xfrm>
        </p:spPr>
        <p:txBody>
          <a:bodyPr anchor="b"/>
          <a:lstStyle>
            <a:lvl1pPr algn="l">
              <a:defRPr sz="10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6100"/>
            </a:lvl1pPr>
            <a:lvl2pPr marL="2299030" indent="0">
              <a:buNone/>
              <a:defRPr sz="14100"/>
            </a:lvl2pPr>
            <a:lvl3pPr marL="4598060" indent="0">
              <a:buNone/>
              <a:defRPr sz="12100"/>
            </a:lvl3pPr>
            <a:lvl4pPr marL="6897091" indent="0">
              <a:buNone/>
              <a:defRPr sz="10100"/>
            </a:lvl4pPr>
            <a:lvl5pPr marL="9196121" indent="0">
              <a:buNone/>
              <a:defRPr sz="10100"/>
            </a:lvl5pPr>
            <a:lvl6pPr marL="11495151" indent="0">
              <a:buNone/>
              <a:defRPr sz="10100"/>
            </a:lvl6pPr>
            <a:lvl7pPr marL="13794181" indent="0">
              <a:buNone/>
              <a:defRPr sz="10100"/>
            </a:lvl7pPr>
            <a:lvl8pPr marL="16093211" indent="0">
              <a:buNone/>
              <a:defRPr sz="10100"/>
            </a:lvl8pPr>
            <a:lvl9pPr marL="18392242" indent="0">
              <a:buNone/>
              <a:defRPr sz="10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0" cy="3863338"/>
          </a:xfrm>
        </p:spPr>
        <p:txBody>
          <a:bodyPr/>
          <a:lstStyle>
            <a:lvl1pPr marL="0" indent="0">
              <a:buNone/>
              <a:defRPr sz="7000"/>
            </a:lvl1pPr>
            <a:lvl2pPr marL="2299030" indent="0">
              <a:buNone/>
              <a:defRPr sz="6000"/>
            </a:lvl2pPr>
            <a:lvl3pPr marL="4598060" indent="0">
              <a:buNone/>
              <a:defRPr sz="5000"/>
            </a:lvl3pPr>
            <a:lvl4pPr marL="6897091" indent="0">
              <a:buNone/>
              <a:defRPr sz="4500"/>
            </a:lvl4pPr>
            <a:lvl5pPr marL="9196121" indent="0">
              <a:buNone/>
              <a:defRPr sz="4500"/>
            </a:lvl5pPr>
            <a:lvl6pPr marL="11495151" indent="0">
              <a:buNone/>
              <a:defRPr sz="4500"/>
            </a:lvl6pPr>
            <a:lvl7pPr marL="13794181" indent="0">
              <a:buNone/>
              <a:defRPr sz="4500"/>
            </a:lvl7pPr>
            <a:lvl8pPr marL="16093211" indent="0">
              <a:buNone/>
              <a:defRPr sz="4500"/>
            </a:lvl8pPr>
            <a:lvl9pPr marL="18392242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6D0-3813-4F48-9841-4756BE043C17}" type="datetimeFigureOut">
              <a:rPr lang="en-US" smtClean="0"/>
              <a:pPr/>
              <a:t>2/5/15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162-E6CB-4F27-A04B-BF073729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59806" tIns="229903" rIns="459806" bIns="2299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59806" tIns="229903" rIns="459806" bIns="2299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416D0-3813-4F48-9841-4756BE043C17}" type="datetimeFigureOut">
              <a:rPr lang="en-US" smtClean="0"/>
              <a:pPr/>
              <a:t>2/5/15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4162-E6CB-4F27-A04B-BF073729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4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98060" rtl="0" eaLnBrk="1" latinLnBrk="0" hangingPunct="1">
        <a:spcBef>
          <a:spcPct val="0"/>
        </a:spcBef>
        <a:buNone/>
        <a:defRPr sz="2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4273" indent="-1724273" algn="l" defTabSz="4598060" rtl="0" eaLnBrk="1" latinLnBrk="0" hangingPunct="1">
        <a:spcBef>
          <a:spcPct val="20000"/>
        </a:spcBef>
        <a:buFont typeface="Arial" pitchFamily="34" charset="0"/>
        <a:buChar char="•"/>
        <a:defRPr sz="16100" kern="1200">
          <a:solidFill>
            <a:schemeClr val="tx1"/>
          </a:solidFill>
          <a:latin typeface="+mn-lt"/>
          <a:ea typeface="+mn-ea"/>
          <a:cs typeface="+mn-cs"/>
        </a:defRPr>
      </a:lvl1pPr>
      <a:lvl2pPr marL="3735924" indent="-1436894" algn="l" defTabSz="4598060" rtl="0" eaLnBrk="1" latinLnBrk="0" hangingPunct="1">
        <a:spcBef>
          <a:spcPct val="20000"/>
        </a:spcBef>
        <a:buFont typeface="Arial" pitchFamily="34" charset="0"/>
        <a:buChar char="–"/>
        <a:defRPr sz="14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7576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6606" indent="-1149515" algn="l" defTabSz="4598060" rtl="0" eaLnBrk="1" latinLnBrk="0" hangingPunct="1">
        <a:spcBef>
          <a:spcPct val="20000"/>
        </a:spcBef>
        <a:buFont typeface="Arial" pitchFamily="34" charset="0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345636" indent="-1149515" algn="l" defTabSz="4598060" rtl="0" eaLnBrk="1" latinLnBrk="0" hangingPunct="1">
        <a:spcBef>
          <a:spcPct val="20000"/>
        </a:spcBef>
        <a:buFont typeface="Arial" pitchFamily="34" charset="0"/>
        <a:buChar char="»"/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644666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4943696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242727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19541757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299030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598060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89709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19612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15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79418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09321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392242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10" Type="http://schemas.microsoft.com/office/2007/relationships/diagramDrawing" Target="../diagrams/drawing1.xml"/><Relationship Id="rId11" Type="http://schemas.openxmlformats.org/officeDocument/2006/relationships/diagramData" Target="../diagrams/data2.xml"/><Relationship Id="rId12" Type="http://schemas.openxmlformats.org/officeDocument/2006/relationships/diagramLayout" Target="../diagrams/layout2.xml"/><Relationship Id="rId13" Type="http://schemas.openxmlformats.org/officeDocument/2006/relationships/diagramQuickStyle" Target="../diagrams/quickStyle2.xml"/><Relationship Id="rId14" Type="http://schemas.openxmlformats.org/officeDocument/2006/relationships/diagramColors" Target="../diagrams/colors2.xml"/><Relationship Id="rId15" Type="http://schemas.microsoft.com/office/2007/relationships/diagramDrawing" Target="../diagrams/drawing2.xml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7538" y="0"/>
            <a:ext cx="43891200" cy="3927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73387"/>
            <a:ext cx="39395400" cy="16312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atin typeface="+mj-lt"/>
              </a:rPr>
              <a:t>Research Sweep of Simplex Breast Cancer Reveals TRP Channel Variants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0" y="1808018"/>
            <a:ext cx="34830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288000" algn="l"/>
              </a:tabLst>
            </a:pPr>
            <a:r>
              <a:rPr lang="en-US" sz="4400" dirty="0" smtClean="0"/>
              <a:t>Sarah </a:t>
            </a:r>
            <a:r>
              <a:rPr lang="en-US" sz="4400" dirty="0" err="1" smtClean="0"/>
              <a:t>Brnich</a:t>
            </a:r>
            <a:r>
              <a:rPr lang="en-US" sz="4400" dirty="0" smtClean="0"/>
              <a:t>, Gloria T. Haskell, </a:t>
            </a:r>
            <a:r>
              <a:rPr lang="en-US" sz="4400" dirty="0"/>
              <a:t>Daniel </a:t>
            </a:r>
            <a:r>
              <a:rPr lang="en-US" sz="4400" dirty="0" err="1" smtClean="0"/>
              <a:t>Marchuk</a:t>
            </a:r>
            <a:r>
              <a:rPr lang="en-US" sz="4400" dirty="0" smtClean="0"/>
              <a:t> and Jonathan S. Berg</a:t>
            </a:r>
            <a:r>
              <a:rPr lang="en-US" sz="4400" baseline="30000" dirty="0"/>
              <a:t> </a:t>
            </a:r>
            <a:r>
              <a:rPr lang="en-US" sz="4400" dirty="0" smtClean="0"/>
              <a:t>                   </a:t>
            </a:r>
            <a:r>
              <a:rPr lang="en-US" sz="4400" i="1" dirty="0" smtClean="0"/>
              <a:t>Department </a:t>
            </a:r>
            <a:r>
              <a:rPr lang="en-US" sz="4400" i="1" dirty="0"/>
              <a:t>of Genetics, UNC-Chapel </a:t>
            </a:r>
            <a:r>
              <a:rPr lang="en-US" sz="4400" i="1" dirty="0" smtClean="0"/>
              <a:t>Hill</a:t>
            </a:r>
            <a:endParaRPr lang="en-US" sz="4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813509" y="3657600"/>
            <a:ext cx="13524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12344400"/>
            <a:ext cx="1363286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METHODS</a:t>
            </a:r>
          </a:p>
          <a:p>
            <a:r>
              <a:rPr lang="en-US" sz="3200" dirty="0" smtClean="0"/>
              <a:t>We used </a:t>
            </a:r>
            <a:r>
              <a:rPr lang="en-US" sz="3200" dirty="0"/>
              <a:t>whole exome </a:t>
            </a:r>
            <a:r>
              <a:rPr lang="en-US" sz="3200" dirty="0" smtClean="0"/>
              <a:t>sequencing (WES) </a:t>
            </a:r>
            <a:r>
              <a:rPr lang="en-US" sz="3200" dirty="0"/>
              <a:t>to identify genetic causes </a:t>
            </a:r>
            <a:r>
              <a:rPr lang="en-US" sz="3200" dirty="0" smtClean="0"/>
              <a:t>in </a:t>
            </a:r>
            <a:r>
              <a:rPr lang="en-US" sz="3200" dirty="0"/>
              <a:t>patients suspected of having </a:t>
            </a:r>
            <a:r>
              <a:rPr lang="en-US" sz="3200" dirty="0" smtClean="0"/>
              <a:t>hereditary breast cancer.  Patients were enrolled in the </a:t>
            </a:r>
            <a:r>
              <a:rPr lang="en-US" sz="3200" b="1" i="1" dirty="0" smtClean="0"/>
              <a:t>N</a:t>
            </a:r>
            <a:r>
              <a:rPr lang="en-US" sz="3200" dirty="0" smtClean="0"/>
              <a:t>orth </a:t>
            </a:r>
            <a:r>
              <a:rPr lang="en-US" sz="3200" b="1" i="1" dirty="0" smtClean="0"/>
              <a:t>C</a:t>
            </a:r>
            <a:r>
              <a:rPr lang="en-US" sz="3200" dirty="0" smtClean="0"/>
              <a:t>arolina </a:t>
            </a:r>
            <a:r>
              <a:rPr lang="en-US" sz="3200" b="1" i="1" dirty="0" smtClean="0"/>
              <a:t>G</a:t>
            </a:r>
            <a:r>
              <a:rPr lang="en-US" sz="3200" dirty="0" smtClean="0"/>
              <a:t>enomic </a:t>
            </a:r>
            <a:r>
              <a:rPr lang="en-US" sz="3200" b="1" i="1" dirty="0" smtClean="0"/>
              <a:t>E</a:t>
            </a:r>
            <a:r>
              <a:rPr lang="en-US" sz="3200" dirty="0" smtClean="0"/>
              <a:t>valuation by </a:t>
            </a:r>
            <a:r>
              <a:rPr lang="en-US" sz="3200" b="1" i="1" dirty="0" smtClean="0"/>
              <a:t>N</a:t>
            </a:r>
            <a:r>
              <a:rPr lang="en-US" sz="3200" dirty="0" smtClean="0"/>
              <a:t>ext Generation </a:t>
            </a:r>
            <a:r>
              <a:rPr lang="en-US" sz="3200" b="1" i="1" dirty="0" smtClean="0"/>
              <a:t>E</a:t>
            </a:r>
            <a:r>
              <a:rPr lang="en-US" sz="3200" dirty="0" smtClean="0"/>
              <a:t>xome </a:t>
            </a:r>
            <a:r>
              <a:rPr lang="en-US" sz="3200" b="1" i="1" dirty="0" smtClean="0"/>
              <a:t>S</a:t>
            </a:r>
            <a:r>
              <a:rPr lang="en-US" sz="3200" dirty="0" smtClean="0"/>
              <a:t>equencing clinical trial, </a:t>
            </a:r>
            <a:r>
              <a:rPr lang="en-US" sz="3200" b="1" i="1" dirty="0" smtClean="0"/>
              <a:t>NCGENES</a:t>
            </a:r>
            <a:r>
              <a:rPr lang="en-US" sz="3200" dirty="0" smtClean="0"/>
              <a:t>.  We are using bioinformatics-based as well as biological tools to evaluate candidate breast cancer genes and variants. To identify known causative variants, patient WES results were run against a list of known hereditary cancer gene variants and no causative mutations were found. </a:t>
            </a:r>
          </a:p>
          <a:p>
            <a:endParaRPr lang="en-US" sz="3200" dirty="0" smtClean="0"/>
          </a:p>
          <a:p>
            <a:r>
              <a:rPr lang="en-US" sz="3200" dirty="0" smtClean="0"/>
              <a:t>We examined young simplex breast cancer cases: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3000" dirty="0">
                <a:solidFill>
                  <a:sysClr val="windowText" lastClr="000000"/>
                </a:solidFill>
              </a:rPr>
              <a:t>Negative for known BRCA1/2 mutations 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3000" dirty="0">
                <a:solidFill>
                  <a:sysClr val="windowText" lastClr="000000"/>
                </a:solidFill>
              </a:rPr>
              <a:t>5 participants with breast cancer &lt; age </a:t>
            </a:r>
            <a:r>
              <a:rPr lang="en-US" sz="3000" dirty="0" smtClean="0">
                <a:solidFill>
                  <a:sysClr val="windowText" lastClr="000000"/>
                </a:solidFill>
              </a:rPr>
              <a:t>35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3000" dirty="0" smtClean="0">
                <a:solidFill>
                  <a:sysClr val="windowText" lastClr="000000"/>
                </a:solidFill>
              </a:rPr>
              <a:t>No family history of breast cancer</a:t>
            </a:r>
            <a:endParaRPr lang="en-US" sz="1800" dirty="0"/>
          </a:p>
        </p:txBody>
      </p:sp>
      <p:sp>
        <p:nvSpPr>
          <p:cNvPr id="64" name="Rectangle 63"/>
          <p:cNvSpPr/>
          <p:nvPr/>
        </p:nvSpPr>
        <p:spPr>
          <a:xfrm>
            <a:off x="29343928" y="23067819"/>
            <a:ext cx="14131731" cy="561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022800" y="23545800"/>
            <a:ext cx="1338349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CONCLUSIONS &amp; FUTURE DIRECTIONS</a:t>
            </a:r>
          </a:p>
          <a:p>
            <a:pPr algn="ctr"/>
            <a:endParaRPr lang="en-US" sz="3200" dirty="0" smtClean="0"/>
          </a:p>
          <a:p>
            <a:pPr marL="571500" indent="-571500">
              <a:buFont typeface="Arial"/>
              <a:buChar char="•"/>
            </a:pPr>
            <a:r>
              <a:rPr lang="en-US" sz="3200" dirty="0" smtClean="0"/>
              <a:t>Rare, predicted deleterious variants were identified in TRP channel genes that make interesting candidates for hereditary</a:t>
            </a:r>
            <a:r>
              <a:rPr lang="en-US" sz="3200" i="1" dirty="0" smtClean="0"/>
              <a:t> </a:t>
            </a:r>
            <a:r>
              <a:rPr lang="en-US" sz="3200" dirty="0" smtClean="0"/>
              <a:t>breast cancer susceptibility based on their apparent biological context.</a:t>
            </a:r>
          </a:p>
          <a:p>
            <a:endParaRPr lang="en-US" sz="3200" dirty="0" smtClean="0"/>
          </a:p>
          <a:p>
            <a:pPr marL="571500" indent="-571500">
              <a:buFont typeface="Arial"/>
              <a:buChar char="•"/>
            </a:pPr>
            <a:r>
              <a:rPr lang="en-US" sz="3200" dirty="0"/>
              <a:t>Potential follow-up experiments </a:t>
            </a:r>
            <a:r>
              <a:rPr lang="en-US" sz="3200" dirty="0" smtClean="0"/>
              <a:t>include:</a:t>
            </a:r>
          </a:p>
          <a:p>
            <a:pPr marL="1298448" lvl="1" indent="-571500">
              <a:buFont typeface="Arial"/>
              <a:buChar char="•"/>
            </a:pPr>
            <a:r>
              <a:rPr lang="en-US" sz="3200" dirty="0"/>
              <a:t>determine whether WES-identified candidate variants segregate with disease in affected family </a:t>
            </a:r>
            <a:r>
              <a:rPr lang="en-US" sz="3200" dirty="0" smtClean="0"/>
              <a:t>members</a:t>
            </a:r>
            <a:endParaRPr lang="en-US" sz="3200" dirty="0"/>
          </a:p>
          <a:p>
            <a:pPr marL="1298448" lvl="1" indent="-571500">
              <a:buFont typeface="Arial"/>
              <a:buChar char="•"/>
            </a:pPr>
            <a:r>
              <a:rPr lang="en-US" sz="3200" dirty="0" smtClean="0"/>
              <a:t>validate </a:t>
            </a:r>
            <a:r>
              <a:rPr lang="en-US" sz="3200" dirty="0"/>
              <a:t>candidate genes through functional studies in animals or cell lines - ex. Introduce mutant </a:t>
            </a:r>
            <a:r>
              <a:rPr lang="en-US" sz="3200" dirty="0" err="1"/>
              <a:t>cDNA</a:t>
            </a:r>
            <a:r>
              <a:rPr lang="en-US" sz="3200" dirty="0"/>
              <a:t> into cells and see how this alters calcium homeostasis and apoptosis</a:t>
            </a:r>
          </a:p>
          <a:p>
            <a:pPr marL="1298448" lvl="1" indent="-571500">
              <a:buFont typeface="Arial"/>
              <a:buChar char="•"/>
            </a:pPr>
            <a:r>
              <a:rPr lang="en-US" sz="3200" dirty="0"/>
              <a:t>examine the pathways these genes are involved in, including binding partners and other genes in the same </a:t>
            </a:r>
            <a:r>
              <a:rPr lang="en-US" sz="3200" dirty="0" smtClean="0"/>
              <a:t>cascade</a:t>
            </a:r>
            <a:endParaRPr lang="en-US" sz="3200" dirty="0"/>
          </a:p>
          <a:p>
            <a:pPr marL="1298448" lvl="1" indent="-571500">
              <a:buFont typeface="Arial"/>
              <a:buChar char="•"/>
            </a:pPr>
            <a:r>
              <a:rPr lang="en-US" sz="3200" dirty="0"/>
              <a:t>expand the numbers of cases and controls to be </a:t>
            </a:r>
            <a:r>
              <a:rPr lang="en-US" sz="3200" dirty="0" smtClean="0"/>
              <a:t>examined</a:t>
            </a:r>
            <a:endParaRPr lang="en-US" sz="3200" dirty="0"/>
          </a:p>
        </p:txBody>
      </p:sp>
      <p:sp>
        <p:nvSpPr>
          <p:cNvPr id="74" name="Rectangle 73"/>
          <p:cNvSpPr/>
          <p:nvPr/>
        </p:nvSpPr>
        <p:spPr>
          <a:xfrm>
            <a:off x="15087600" y="3505200"/>
            <a:ext cx="14464145" cy="213360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8945" y="3525982"/>
            <a:ext cx="13300364" cy="9580418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33400" y="12344400"/>
            <a:ext cx="13965382" cy="14706600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11139055" y="23292840"/>
            <a:ext cx="410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3411600" y="24530474"/>
            <a:ext cx="410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98" name="Content Placeholder 5" descr="NCGenes logo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2" b="-10534"/>
          <a:stretch/>
        </p:blipFill>
        <p:spPr>
          <a:xfrm>
            <a:off x="310517" y="274638"/>
            <a:ext cx="3824051" cy="1935162"/>
          </a:xfrm>
          <a:prstGeom prst="rect">
            <a:avLst/>
          </a:prstGeom>
        </p:spPr>
      </p:pic>
      <p:sp>
        <p:nvSpPr>
          <p:cNvPr id="204" name="Title 1"/>
          <p:cNvSpPr txBox="1">
            <a:spLocks/>
          </p:cNvSpPr>
          <p:nvPr/>
        </p:nvSpPr>
        <p:spPr>
          <a:xfrm>
            <a:off x="-76200" y="4552764"/>
            <a:ext cx="15219942" cy="1008354"/>
          </a:xfrm>
          <a:prstGeom prst="rect">
            <a:avLst/>
          </a:prstGeom>
        </p:spPr>
        <p:txBody>
          <a:bodyPr vert="horz" lIns="459806" tIns="229903" rIns="459806" bIns="229903" rtlCol="0" anchor="ctr">
            <a:normAutofit fontScale="25000" lnSpcReduction="20000"/>
          </a:bodyPr>
          <a:lstStyle>
            <a:lvl1pPr algn="ctr" defTabSz="4598060" rtl="0" eaLnBrk="1" latinLnBrk="0" hangingPunct="1">
              <a:spcBef>
                <a:spcPct val="0"/>
              </a:spcBef>
              <a:buNone/>
              <a:defRPr sz="2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Hereditary Breast &amp; Ovarian Cancer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10439400" y="112877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Walsh et al., PNAS, 2011</a:t>
            </a:r>
            <a:endParaRPr lang="en-US" sz="2800" dirty="0"/>
          </a:p>
        </p:txBody>
      </p:sp>
      <p:pic>
        <p:nvPicPr>
          <p:cNvPr id="207" name="Content Placeholder 3" descr="090516_LCCC poster Fig 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9160" r="21259" b="45799"/>
          <a:stretch>
            <a:fillRect/>
          </a:stretch>
        </p:blipFill>
        <p:spPr bwMode="auto">
          <a:xfrm>
            <a:off x="609600" y="5764028"/>
            <a:ext cx="6324599" cy="36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TextBox 207"/>
          <p:cNvSpPr txBox="1"/>
          <p:nvPr/>
        </p:nvSpPr>
        <p:spPr>
          <a:xfrm>
            <a:off x="533400" y="9220200"/>
            <a:ext cx="967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/>
              <a:t>Most known monogenic </a:t>
            </a:r>
            <a:r>
              <a:rPr lang="en-US" sz="4000" dirty="0" smtClean="0"/>
              <a:t>cancer predisposition syndromes are dominant</a:t>
            </a:r>
            <a:endParaRPr lang="en-US" sz="4000" dirty="0"/>
          </a:p>
          <a:p>
            <a:pPr marL="285750" indent="-285750">
              <a:buFont typeface="Arial"/>
              <a:buChar char="•"/>
            </a:pPr>
            <a:r>
              <a:rPr lang="en-US" sz="4000" dirty="0"/>
              <a:t>Recessively inherited cancer </a:t>
            </a:r>
            <a:r>
              <a:rPr lang="en-US" sz="4000" dirty="0" smtClean="0"/>
              <a:t>syndromes have </a:t>
            </a:r>
            <a:r>
              <a:rPr lang="en-US" sz="4000" dirty="0"/>
              <a:t>been </a:t>
            </a:r>
            <a:r>
              <a:rPr lang="en-US" sz="4000" dirty="0" smtClean="0"/>
              <a:t>described</a:t>
            </a:r>
            <a:endParaRPr lang="en-US" sz="8000" dirty="0"/>
          </a:p>
        </p:txBody>
      </p:sp>
      <p:pic>
        <p:nvPicPr>
          <p:cNvPr id="212" name="Content Placeholder 3" descr="12genes_ed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52" r="-37652"/>
          <a:stretch>
            <a:fillRect/>
          </a:stretch>
        </p:blipFill>
        <p:spPr>
          <a:xfrm>
            <a:off x="6324600" y="5943600"/>
            <a:ext cx="9982200" cy="5330564"/>
          </a:xfrm>
          <a:prstGeom prst="rect">
            <a:avLst/>
          </a:prstGeom>
        </p:spPr>
      </p:pic>
      <p:sp>
        <p:nvSpPr>
          <p:cNvPr id="200" name="Content Placeholder 2"/>
          <p:cNvSpPr txBox="1">
            <a:spLocks/>
          </p:cNvSpPr>
          <p:nvPr/>
        </p:nvSpPr>
        <p:spPr>
          <a:xfrm>
            <a:off x="6934200" y="16687800"/>
            <a:ext cx="7620000" cy="2791036"/>
          </a:xfrm>
          <a:prstGeom prst="rect">
            <a:avLst/>
          </a:prstGeom>
        </p:spPr>
        <p:txBody>
          <a:bodyPr vert="horz" lIns="459806" tIns="229903" rIns="459806" bIns="229903" rtlCol="0">
            <a:noAutofit/>
          </a:bodyPr>
          <a:lstStyle>
            <a:lvl1pPr marL="0" indent="0" algn="ctr" defTabSz="4598060" rtl="0" eaLnBrk="1" latinLnBrk="0" hangingPunct="1">
              <a:spcBef>
                <a:spcPct val="20000"/>
              </a:spcBef>
              <a:buFont typeface="Arial" pitchFamily="34" charset="0"/>
              <a:buNone/>
              <a:defRPr sz="16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99030" indent="0" algn="ctr" defTabSz="4598060" rtl="0" eaLnBrk="1" latinLnBrk="0" hangingPunct="1">
              <a:spcBef>
                <a:spcPct val="20000"/>
              </a:spcBef>
              <a:buFont typeface="Arial" pitchFamily="34" charset="0"/>
              <a:buNone/>
              <a:defRPr sz="1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98060" indent="0" algn="ctr" defTabSz="4598060" rtl="0" eaLnBrk="1" latinLnBrk="0" hangingPunct="1">
              <a:spcBef>
                <a:spcPct val="20000"/>
              </a:spcBef>
              <a:buFont typeface="Arial" pitchFamily="34" charset="0"/>
              <a:buNone/>
              <a:defRPr sz="1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97091" indent="0" algn="ctr" defTabSz="4598060" rtl="0" eaLnBrk="1" latinLnBrk="0" hangingPunct="1">
              <a:spcBef>
                <a:spcPct val="20000"/>
              </a:spcBef>
              <a:buFont typeface="Arial" pitchFamily="34" charset="0"/>
              <a:buNone/>
              <a:defRPr sz="10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96121" indent="0" algn="ctr" defTabSz="4598060" rtl="0" eaLnBrk="1" latinLnBrk="0" hangingPunct="1">
              <a:spcBef>
                <a:spcPct val="20000"/>
              </a:spcBef>
              <a:buFont typeface="Arial" pitchFamily="34" charset="0"/>
              <a:buNone/>
              <a:defRPr sz="10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95151" indent="0" algn="ctr" defTabSz="4598060" rtl="0" eaLnBrk="1" latinLnBrk="0" hangingPunct="1">
              <a:spcBef>
                <a:spcPct val="20000"/>
              </a:spcBef>
              <a:buFont typeface="Arial" pitchFamily="34" charset="0"/>
              <a:buNone/>
              <a:defRPr sz="10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94181" indent="0" algn="ctr" defTabSz="4598060" rtl="0" eaLnBrk="1" latinLnBrk="0" hangingPunct="1">
              <a:spcBef>
                <a:spcPct val="20000"/>
              </a:spcBef>
              <a:buFont typeface="Arial" pitchFamily="34" charset="0"/>
              <a:buNone/>
              <a:defRPr sz="10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93211" indent="0" algn="ctr" defTabSz="4598060" rtl="0" eaLnBrk="1" latinLnBrk="0" hangingPunct="1">
              <a:spcBef>
                <a:spcPct val="20000"/>
              </a:spcBef>
              <a:buFont typeface="Arial" pitchFamily="34" charset="0"/>
              <a:buNone/>
              <a:defRPr sz="10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392242" indent="0" algn="ctr" defTabSz="4598060" rtl="0" eaLnBrk="1" latinLnBrk="0" hangingPunct="1">
              <a:spcBef>
                <a:spcPct val="20000"/>
              </a:spcBef>
              <a:buFont typeface="Arial" pitchFamily="34" charset="0"/>
              <a:buNone/>
              <a:defRPr sz="10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2800" dirty="0" smtClean="0">
                <a:solidFill>
                  <a:schemeClr val="tx1"/>
                </a:solidFill>
              </a:rPr>
              <a:t>NCG_00135: dx age 26, (-/-/-)</a:t>
            </a:r>
          </a:p>
          <a:p>
            <a:pPr lvl="1" algn="l"/>
            <a:r>
              <a:rPr lang="en-US" sz="2800" dirty="0" smtClean="0">
                <a:solidFill>
                  <a:schemeClr val="tx1"/>
                </a:solidFill>
              </a:rPr>
              <a:t>NCG_00192: dx age 29</a:t>
            </a:r>
          </a:p>
          <a:p>
            <a:pPr lvl="1" algn="l"/>
            <a:r>
              <a:rPr lang="en-US" sz="2800" dirty="0" smtClean="0">
                <a:solidFill>
                  <a:schemeClr val="tx1"/>
                </a:solidFill>
              </a:rPr>
              <a:t>NCG_00216: dx age 24</a:t>
            </a:r>
          </a:p>
          <a:p>
            <a:pPr lvl="1" algn="l"/>
            <a:r>
              <a:rPr lang="en-US" sz="2800" dirty="0" smtClean="0">
                <a:solidFill>
                  <a:schemeClr val="tx1"/>
                </a:solidFill>
              </a:rPr>
              <a:t>NCG_00248: dx age 32</a:t>
            </a:r>
          </a:p>
          <a:p>
            <a:pPr lvl="1" algn="l"/>
            <a:r>
              <a:rPr lang="en-US" sz="2800" dirty="0" smtClean="0">
                <a:solidFill>
                  <a:schemeClr val="tx1"/>
                </a:solidFill>
              </a:rPr>
              <a:t>NCG_00380: melanoma dx 28, breast dx 30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1" name="Title 1"/>
          <p:cNvSpPr txBox="1">
            <a:spLocks/>
          </p:cNvSpPr>
          <p:nvPr/>
        </p:nvSpPr>
        <p:spPr>
          <a:xfrm>
            <a:off x="-457200" y="19735800"/>
            <a:ext cx="8915400" cy="1219200"/>
          </a:xfrm>
          <a:prstGeom prst="rect">
            <a:avLst/>
          </a:prstGeom>
        </p:spPr>
        <p:txBody>
          <a:bodyPr vert="horz" lIns="459806" tIns="229903" rIns="459806" bIns="229903" rtlCol="0" anchor="ctr">
            <a:noAutofit/>
          </a:bodyPr>
          <a:lstStyle>
            <a:lvl1pPr algn="ctr" defTabSz="4598060" rtl="0" eaLnBrk="1" latinLnBrk="0" hangingPunct="1">
              <a:spcBef>
                <a:spcPct val="0"/>
              </a:spcBef>
              <a:buNone/>
              <a:defRPr sz="2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Variants detected by WES</a:t>
            </a:r>
            <a:endParaRPr lang="en-US" sz="4800" dirty="0"/>
          </a:p>
        </p:txBody>
      </p:sp>
      <p:sp>
        <p:nvSpPr>
          <p:cNvPr id="206" name="Content Placeholder 2"/>
          <p:cNvSpPr txBox="1">
            <a:spLocks/>
          </p:cNvSpPr>
          <p:nvPr/>
        </p:nvSpPr>
        <p:spPr>
          <a:xfrm>
            <a:off x="533400" y="25755600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Looking for 1-2 variants per person that are deemed to be “causing” a monogenic disorder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Title 1"/>
          <p:cNvSpPr txBox="1">
            <a:spLocks/>
          </p:cNvSpPr>
          <p:nvPr/>
        </p:nvSpPr>
        <p:spPr>
          <a:xfrm>
            <a:off x="6858000" y="19812000"/>
            <a:ext cx="8229600" cy="1143000"/>
          </a:xfrm>
          <a:prstGeom prst="rect">
            <a:avLst/>
          </a:prstGeom>
        </p:spPr>
        <p:txBody>
          <a:bodyPr vert="horz" lIns="459806" tIns="229903" rIns="459806" bIns="229903" rtlCol="0" anchor="ctr">
            <a:normAutofit fontScale="25000" lnSpcReduction="20000"/>
          </a:bodyPr>
          <a:lstStyle>
            <a:lvl1pPr algn="ctr" defTabSz="4598060" rtl="0" eaLnBrk="1" latinLnBrk="0" hangingPunct="1">
              <a:spcBef>
                <a:spcPct val="0"/>
              </a:spcBef>
              <a:buNone/>
              <a:defRPr sz="2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Filtering Gene List</a:t>
            </a:r>
            <a:endParaRPr lang="en-US" dirty="0"/>
          </a:p>
        </p:txBody>
      </p:sp>
      <p:graphicFrame>
        <p:nvGraphicFramePr>
          <p:cNvPr id="218" name="Diagram 217"/>
          <p:cNvGraphicFramePr/>
          <p:nvPr>
            <p:extLst>
              <p:ext uri="{D42A27DB-BD31-4B8C-83A1-F6EECF244321}">
                <p14:modId xmlns:p14="http://schemas.microsoft.com/office/powerpoint/2010/main" val="1045866918"/>
              </p:ext>
            </p:extLst>
          </p:nvPr>
        </p:nvGraphicFramePr>
        <p:xfrm>
          <a:off x="914400" y="2110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19" name="Diagram 218"/>
          <p:cNvGraphicFramePr/>
          <p:nvPr>
            <p:extLst>
              <p:ext uri="{D42A27DB-BD31-4B8C-83A1-F6EECF244321}">
                <p14:modId xmlns:p14="http://schemas.microsoft.com/office/powerpoint/2010/main" val="1079576375"/>
              </p:ext>
            </p:extLst>
          </p:nvPr>
        </p:nvGraphicFramePr>
        <p:xfrm>
          <a:off x="6883400" y="20878800"/>
          <a:ext cx="7517206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22" name="Title 1"/>
          <p:cNvSpPr txBox="1">
            <a:spLocks/>
          </p:cNvSpPr>
          <p:nvPr/>
        </p:nvSpPr>
        <p:spPr>
          <a:xfrm>
            <a:off x="15392400" y="3733800"/>
            <a:ext cx="13792200" cy="1143000"/>
          </a:xfrm>
          <a:prstGeom prst="rect">
            <a:avLst/>
          </a:prstGeom>
        </p:spPr>
        <p:txBody>
          <a:bodyPr vert="horz" lIns="459806" tIns="229903" rIns="459806" bIns="229903" rtlCol="0" anchor="ctr">
            <a:normAutofit fontScale="25000" lnSpcReduction="20000"/>
          </a:bodyPr>
          <a:lstStyle>
            <a:lvl1pPr algn="ctr" defTabSz="4598060" rtl="0" eaLnBrk="1" latinLnBrk="0" hangingPunct="1">
              <a:spcBef>
                <a:spcPct val="0"/>
              </a:spcBef>
              <a:buNone/>
              <a:defRPr sz="2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Transient Receptor Potential (TRP) Channels</a:t>
            </a:r>
            <a:endParaRPr lang="en-US" dirty="0"/>
          </a:p>
        </p:txBody>
      </p:sp>
      <p:sp>
        <p:nvSpPr>
          <p:cNvPr id="224" name="Content Placeholder 2"/>
          <p:cNvSpPr txBox="1">
            <a:spLocks/>
          </p:cNvSpPr>
          <p:nvPr/>
        </p:nvSpPr>
        <p:spPr>
          <a:xfrm>
            <a:off x="15316200" y="49530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Voltage-independent, integral membrane proteins with 6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transmembrane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domains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Widely expressed in non-excitable cells, main route of Ca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2+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entry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TRP Channels can be activated by: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Oxidative stress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Mechanical and chemical stimuli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in the local environment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Content Placeholder 2"/>
          <p:cNvSpPr txBox="1">
            <a:spLocks/>
          </p:cNvSpPr>
          <p:nvPr/>
        </p:nvSpPr>
        <p:spPr>
          <a:xfrm>
            <a:off x="15544800" y="14020800"/>
            <a:ext cx="13106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ysClr val="windowText" lastClr="000000"/>
                </a:solidFill>
              </a:rPr>
              <a:t>Cancer involves increased proliferation, migration, invasion, and apoptosis evasion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TRPV1 activators have been demonstrated to induce apoptosis in several cancer cell lines</a:t>
            </a:r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21000" y="9753599"/>
            <a:ext cx="13563600" cy="4169490"/>
          </a:xfrm>
          <a:prstGeom prst="rect">
            <a:avLst/>
          </a:prstGeom>
        </p:spPr>
      </p:pic>
      <p:sp>
        <p:nvSpPr>
          <p:cNvPr id="232" name="TextBox 231"/>
          <p:cNvSpPr txBox="1"/>
          <p:nvPr/>
        </p:nvSpPr>
        <p:spPr>
          <a:xfrm>
            <a:off x="15773400" y="13834646"/>
            <a:ext cx="216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Gautier et al., BJP, 2013</a:t>
            </a:r>
            <a:endParaRPr lang="en-US" sz="1600" dirty="0"/>
          </a:p>
        </p:txBody>
      </p:sp>
      <p:sp>
        <p:nvSpPr>
          <p:cNvPr id="235" name="Title 1"/>
          <p:cNvSpPr txBox="1">
            <a:spLocks/>
          </p:cNvSpPr>
          <p:nvPr/>
        </p:nvSpPr>
        <p:spPr>
          <a:xfrm>
            <a:off x="18745200" y="1524000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Novel hypothesis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36" name="Content Placeholder 2"/>
          <p:cNvSpPr txBox="1">
            <a:spLocks/>
          </p:cNvSpPr>
          <p:nvPr/>
        </p:nvSpPr>
        <p:spPr>
          <a:xfrm>
            <a:off x="15544800" y="16230600"/>
            <a:ext cx="13563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activation induces apoptosis, disrupting function in these genes could inhibit apoptotic ability in cells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Aims:</a:t>
            </a:r>
          </a:p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Confirm variants</a:t>
            </a:r>
          </a:p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variant present in other cancer patients?</a:t>
            </a:r>
          </a:p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variant present in control groups?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Title 1"/>
          <p:cNvSpPr txBox="1">
            <a:spLocks/>
          </p:cNvSpPr>
          <p:nvPr/>
        </p:nvSpPr>
        <p:spPr>
          <a:xfrm>
            <a:off x="24155400" y="20574000"/>
            <a:ext cx="391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TRPV1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52" name="Content Placeholder 3"/>
          <p:cNvPicPr>
            <a:picLocks noChangeAspect="1"/>
          </p:cNvPicPr>
          <p:nvPr/>
        </p:nvPicPr>
        <p:blipFill rotWithShape="1">
          <a:blip r:embed="rId17"/>
          <a:srcRect l="1" t="1792" r="9065" b="-1278"/>
          <a:stretch/>
        </p:blipFill>
        <p:spPr>
          <a:xfrm>
            <a:off x="24155400" y="21555670"/>
            <a:ext cx="4058355" cy="2057401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59200" y="21488400"/>
            <a:ext cx="3911600" cy="2057400"/>
          </a:xfrm>
          <a:prstGeom prst="rect">
            <a:avLst/>
          </a:prstGeom>
        </p:spPr>
      </p:pic>
      <p:sp>
        <p:nvSpPr>
          <p:cNvPr id="254" name="Title 1"/>
          <p:cNvSpPr txBox="1">
            <a:spLocks/>
          </p:cNvSpPr>
          <p:nvPr/>
        </p:nvSpPr>
        <p:spPr>
          <a:xfrm>
            <a:off x="16306800" y="20565070"/>
            <a:ext cx="391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TRPA1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16637000" y="23613070"/>
            <a:ext cx="3386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Confirms truncating variation in NCG_00192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TRPA1: G&gt;A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24460200" y="23536870"/>
            <a:ext cx="3386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Confirms truncating variation in NCG_00135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TRPV1: C&gt;T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18516600" y="20040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Sanger Sequencing Confirms Variants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26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409143"/>
              </p:ext>
            </p:extLst>
          </p:nvPr>
        </p:nvGraphicFramePr>
        <p:xfrm>
          <a:off x="30305023" y="4860937"/>
          <a:ext cx="12715442" cy="4518609"/>
        </p:xfrm>
        <a:graphic>
          <a:graphicData uri="http://schemas.openxmlformats.org/drawingml/2006/table">
            <a:tbl>
              <a:tblPr/>
              <a:tblGrid>
                <a:gridCol w="1357937"/>
                <a:gridCol w="4227240"/>
                <a:gridCol w="376318"/>
                <a:gridCol w="428822"/>
                <a:gridCol w="2547660"/>
                <a:gridCol w="1371600"/>
                <a:gridCol w="1226605"/>
                <a:gridCol w="1179260"/>
              </a:tblGrid>
              <a:tr h="487727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Diagnosis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Sex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HGVS Protein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dbSNP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Allele 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727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NCG_00192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F8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Cancer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NP_015628.2:p.Arg127*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rs151030022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0.000233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727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NCG_00284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Cancer (ovarian dx30, paternal fhx breast)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NP_015628.2:p.Arg652*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0.000227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727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NCG_00392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Cancer (ovarian dx67, daughter breast dx44)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NP_015628.2:p.Ala122Val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rs61758122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0.001628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deleterious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472265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NCG_00527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Mitochondrial,Myopathy, Cytopenia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NP_015628.2:p.Ala122Val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rs61758122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0.001628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deleterious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501346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NCG_00448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Neuromuscular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Disorders,Spastic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Paraplegia,CNS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NP_015628.2:p.Asp306Asn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0.000116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727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OPH_00218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Retina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NP_015628.2:p.Asn109Lys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rs61753713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0.004302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727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NCG_00224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Skeletal Dysplasia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NP_015628.2:p.Thr311Asn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deleterious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487727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NCG_00243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Spastic Paraplegia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NP_015628.2:p.Val564Ala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0.000116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deleterious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65" name="Title 1"/>
          <p:cNvSpPr txBox="1">
            <a:spLocks/>
          </p:cNvSpPr>
          <p:nvPr/>
        </p:nvSpPr>
        <p:spPr>
          <a:xfrm>
            <a:off x="30480000" y="3505200"/>
            <a:ext cx="123164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TRPA1 Protein </a:t>
            </a:r>
            <a:r>
              <a:rPr lang="en-US" dirty="0" smtClean="0"/>
              <a:t>Variants in </a:t>
            </a:r>
            <a:r>
              <a:rPr lang="en-US" dirty="0"/>
              <a:t>NCGENES Subjects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30251400" y="4495800"/>
            <a:ext cx="971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Potentially damaging mutations with minor allele frequency &lt;0.005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30327601" y="5410200"/>
            <a:ext cx="12725400" cy="14662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 descr="trpa1 schematic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400" y="9829800"/>
            <a:ext cx="8534399" cy="3068242"/>
          </a:xfrm>
          <a:prstGeom prst="rect">
            <a:avLst/>
          </a:prstGeom>
        </p:spPr>
      </p:pic>
      <p:sp>
        <p:nvSpPr>
          <p:cNvPr id="282" name="Rectangle 281"/>
          <p:cNvSpPr/>
          <p:nvPr/>
        </p:nvSpPr>
        <p:spPr>
          <a:xfrm>
            <a:off x="30022800" y="13258800"/>
            <a:ext cx="13300364" cy="96774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8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167273"/>
              </p:ext>
            </p:extLst>
          </p:nvPr>
        </p:nvGraphicFramePr>
        <p:xfrm>
          <a:off x="30175200" y="14325600"/>
          <a:ext cx="12976841" cy="5007446"/>
        </p:xfrm>
        <a:graphic>
          <a:graphicData uri="http://schemas.openxmlformats.org/drawingml/2006/table">
            <a:tbl>
              <a:tblPr/>
              <a:tblGrid>
                <a:gridCol w="1333974"/>
                <a:gridCol w="3847626"/>
                <a:gridCol w="762000"/>
                <a:gridCol w="762000"/>
                <a:gridCol w="2590800"/>
                <a:gridCol w="1295400"/>
                <a:gridCol w="1244143"/>
                <a:gridCol w="1140898"/>
              </a:tblGrid>
              <a:tr h="485933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Diagnosis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Sex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HGVS Protein 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dbSNP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Allele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933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NCG_00135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F8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Cancer (breast dx29)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NP_542435.2:p.Gln85*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933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NCG_00380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F8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Cancer (melanoma dx28, breast dx30)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NP_542437.2:p.Thr287Met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0.002566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933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NCG_00380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F8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Cancer (melanoma dx28, breast dx30)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NP_061197.4:p.Arg182Gln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0.000235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933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NCG_00286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F8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Cancer (breast BRCA2 mutation)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NP_542437.2:p.Asp19Gly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0.002915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933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NCG_00151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Immunodeficiency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NP_061197.4:p.Phe589Leu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rs9913209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0.001441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933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NCG_00508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Intellectual Disability and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Autism,CNS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NP_542435.2:p.Ala13Val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rs144405153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0.001433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641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NCG_00183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Neuropathy,Myopathy,Neuromuscular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Disorders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NP_542435.2:p.Asp738Tyr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0.000119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deleterious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485933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OPH_00217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Retina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NP_542436.2:p.Glu211Lys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0.000231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deleterious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485933"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NCG_00261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Thoracic Aneurysm And Dissection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NP_061197.4:p.Ala800Val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0.000241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29903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598060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89709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919612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149515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79418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6093211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8392242" algn="l" defTabSz="4598060" rtl="0" eaLnBrk="1" latinLnBrk="0" hangingPunct="1">
                        <a:defRPr sz="9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11351" marR="11351" marT="11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0" name="Title 1"/>
          <p:cNvSpPr txBox="1">
            <a:spLocks/>
          </p:cNvSpPr>
          <p:nvPr/>
        </p:nvSpPr>
        <p:spPr>
          <a:xfrm>
            <a:off x="30327600" y="12954000"/>
            <a:ext cx="1356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TRPV1 Protein Variants </a:t>
            </a:r>
            <a:r>
              <a:rPr lang="en-US" sz="4000" dirty="0" smtClean="0"/>
              <a:t>in </a:t>
            </a:r>
            <a:r>
              <a:rPr lang="en-US" sz="4000" dirty="0"/>
              <a:t>NCGENES Subjects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30403800" y="13944600"/>
            <a:ext cx="661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Potentially damaging mutations with minor allele frequency &lt;0.005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30175200" y="14859000"/>
            <a:ext cx="12954000" cy="2057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4" name="Straight Arrow Connector 293"/>
          <p:cNvCxnSpPr/>
          <p:nvPr/>
        </p:nvCxnSpPr>
        <p:spPr>
          <a:xfrm>
            <a:off x="30099000" y="15087600"/>
            <a:ext cx="516466" cy="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/>
        </p:spPr>
      </p:cxnSp>
      <p:pic>
        <p:nvPicPr>
          <p:cNvPr id="41" name="Picture 40" descr="TRPV1 schematic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94"/>
          <a:stretch/>
        </p:blipFill>
        <p:spPr>
          <a:xfrm>
            <a:off x="30175200" y="19964400"/>
            <a:ext cx="8869680" cy="1683716"/>
          </a:xfrm>
          <a:prstGeom prst="rect">
            <a:avLst/>
          </a:prstGeom>
        </p:spPr>
      </p:pic>
      <p:cxnSp>
        <p:nvCxnSpPr>
          <p:cNvPr id="305" name="Straight Arrow Connector 304"/>
          <p:cNvCxnSpPr/>
          <p:nvPr/>
        </p:nvCxnSpPr>
        <p:spPr>
          <a:xfrm>
            <a:off x="30251400" y="5562600"/>
            <a:ext cx="440266" cy="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/>
        </p:spPr>
      </p:cxnSp>
      <p:pic>
        <p:nvPicPr>
          <p:cNvPr id="306" name="Picture 305" descr="TRPV1 schematic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8" r="52320"/>
          <a:stretch/>
        </p:blipFill>
        <p:spPr>
          <a:xfrm>
            <a:off x="39166800" y="19659600"/>
            <a:ext cx="4229100" cy="3184144"/>
          </a:xfrm>
          <a:prstGeom prst="rect">
            <a:avLst/>
          </a:prstGeom>
        </p:spPr>
      </p:pic>
      <p:sp>
        <p:nvSpPr>
          <p:cNvPr id="307" name="Rectangle 306"/>
          <p:cNvSpPr/>
          <p:nvPr/>
        </p:nvSpPr>
        <p:spPr>
          <a:xfrm>
            <a:off x="533401" y="27355800"/>
            <a:ext cx="14020800" cy="52578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Title 1"/>
          <p:cNvSpPr txBox="1">
            <a:spLocks/>
          </p:cNvSpPr>
          <p:nvPr/>
        </p:nvSpPr>
        <p:spPr>
          <a:xfrm>
            <a:off x="152400" y="2720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Hypothesis #1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09" name="Content Placeholder 2"/>
          <p:cNvSpPr txBox="1">
            <a:spLocks/>
          </p:cNvSpPr>
          <p:nvPr/>
        </p:nvSpPr>
        <p:spPr>
          <a:xfrm>
            <a:off x="879763" y="28346400"/>
            <a:ext cx="6553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Some cases of very early onset breast cancer could be due to recessive mutations in a novel gene</a:t>
            </a:r>
          </a:p>
          <a:p>
            <a:pPr lvl="0">
              <a:defRPr/>
            </a:pPr>
            <a:r>
              <a:rPr lang="en-US" sz="3000" b="1" i="1" dirty="0" smtClean="0">
                <a:solidFill>
                  <a:sysClr val="windowText" lastClr="000000"/>
                </a:solidFill>
              </a:rPr>
              <a:t>No potentially </a:t>
            </a:r>
            <a:r>
              <a:rPr lang="en-US" sz="3000" b="1" i="1" dirty="0" err="1" smtClean="0">
                <a:solidFill>
                  <a:sysClr val="windowText" lastClr="000000"/>
                </a:solidFill>
              </a:rPr>
              <a:t>biallelic</a:t>
            </a:r>
            <a:r>
              <a:rPr lang="en-US" sz="3000" b="1" i="1" dirty="0" smtClean="0">
                <a:solidFill>
                  <a:sysClr val="windowText" lastClr="000000"/>
                </a:solidFill>
              </a:rPr>
              <a:t> mutations were identified in strong candidate genes</a:t>
            </a:r>
            <a:endParaRPr lang="en-US" sz="30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310" name="Title 1"/>
          <p:cNvSpPr txBox="1">
            <a:spLocks/>
          </p:cNvSpPr>
          <p:nvPr/>
        </p:nvSpPr>
        <p:spPr>
          <a:xfrm>
            <a:off x="7509163" y="27127200"/>
            <a:ext cx="7620000" cy="1295400"/>
          </a:xfrm>
          <a:prstGeom prst="rect">
            <a:avLst/>
          </a:prstGeom>
        </p:spPr>
        <p:txBody>
          <a:bodyPr vert="horz" lIns="459806" tIns="229903" rIns="459806" bIns="229903" rtlCol="0" anchor="ctr">
            <a:normAutofit/>
          </a:bodyPr>
          <a:lstStyle>
            <a:lvl1pPr algn="ctr" defTabSz="4598060" rtl="0" eaLnBrk="1" latinLnBrk="0" hangingPunct="1">
              <a:spcBef>
                <a:spcPct val="0"/>
              </a:spcBef>
              <a:buNone/>
              <a:defRPr sz="2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Calibri"/>
                <a:cs typeface="Calibri"/>
              </a:rPr>
              <a:t>Hypothesis #2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311" name="Content Placeholder 2"/>
          <p:cNvSpPr txBox="1">
            <a:spLocks/>
          </p:cNvSpPr>
          <p:nvPr/>
        </p:nvSpPr>
        <p:spPr>
          <a:xfrm>
            <a:off x="7813963" y="28346400"/>
            <a:ext cx="701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damaging mutation in a gene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Since simplex cases, possibly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novo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paternally inherited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Identified two unrelated participants with interesting candidate variants (both nonsense) in the TRP gene family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15240000" y="27279600"/>
            <a:ext cx="14020800" cy="52578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3" name="Title 1"/>
          <p:cNvSpPr txBox="1">
            <a:spLocks/>
          </p:cNvSpPr>
          <p:nvPr/>
        </p:nvSpPr>
        <p:spPr>
          <a:xfrm>
            <a:off x="17449800" y="271272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REFERENCES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AND ACKNOWLEDGEMENTS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15316200" y="30735925"/>
            <a:ext cx="896143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Fernandes</a:t>
            </a:r>
            <a:r>
              <a:rPr lang="en-US" sz="2800" dirty="0" smtClean="0"/>
              <a:t> et al., BJP, 2012</a:t>
            </a:r>
          </a:p>
          <a:p>
            <a:r>
              <a:rPr lang="en-US" sz="2800" dirty="0"/>
              <a:t>Gautier et al., BJP, 2013</a:t>
            </a:r>
          </a:p>
          <a:p>
            <a:r>
              <a:rPr lang="en-US" sz="2800" dirty="0" err="1"/>
              <a:t>Ouadid-Ahidouch</a:t>
            </a:r>
            <a:r>
              <a:rPr lang="en-US" sz="2800" dirty="0"/>
              <a:t> et al., Trends in Molecular Medicine, 2013</a:t>
            </a:r>
          </a:p>
          <a:p>
            <a:r>
              <a:rPr lang="en-US" sz="2800" dirty="0" smtClean="0"/>
              <a:t>Walsh </a:t>
            </a:r>
            <a:r>
              <a:rPr lang="en-US" sz="2800" dirty="0"/>
              <a:t>et al., PNAS, </a:t>
            </a:r>
            <a:r>
              <a:rPr lang="en-US" sz="2800" dirty="0" smtClean="0"/>
              <a:t>2011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315" name="Content Placeholder 8"/>
          <p:cNvPicPr>
            <a:picLocks noChangeAspect="1"/>
          </p:cNvPicPr>
          <p:nvPr/>
        </p:nvPicPr>
        <p:blipFill>
          <a:blip r:embed="rId21"/>
          <a:srcRect l="-15196" r="-15196"/>
          <a:stretch>
            <a:fillRect/>
          </a:stretch>
        </p:blipFill>
        <p:spPr>
          <a:xfrm>
            <a:off x="22555200" y="4800600"/>
            <a:ext cx="7406640" cy="407336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3317200" y="89154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TRPA1 and TRPV1 may </a:t>
            </a:r>
            <a:r>
              <a:rPr lang="en-US" sz="2400" dirty="0"/>
              <a:t>form complex on plasma membrane of sensory neurons (co-regulation)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30403800" y="22021800"/>
            <a:ext cx="410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variant in cancer patient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Blue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variant in non-cancer patient</a:t>
            </a:r>
          </a:p>
        </p:txBody>
      </p:sp>
      <p:pic>
        <p:nvPicPr>
          <p:cNvPr id="318" name="Picture 3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671000" y="22098000"/>
            <a:ext cx="1813980" cy="521341"/>
          </a:xfrm>
          <a:prstGeom prst="rect">
            <a:avLst/>
          </a:prstGeom>
        </p:spPr>
      </p:pic>
      <p:sp>
        <p:nvSpPr>
          <p:cNvPr id="319" name="Rectangle 318"/>
          <p:cNvSpPr/>
          <p:nvPr/>
        </p:nvSpPr>
        <p:spPr>
          <a:xfrm>
            <a:off x="30022800" y="23317200"/>
            <a:ext cx="13258800" cy="85344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3"/>
          <a:srcRect t="14906" r="5334" b="20467"/>
          <a:stretch/>
        </p:blipFill>
        <p:spPr>
          <a:xfrm>
            <a:off x="12424" y="2133600"/>
            <a:ext cx="4873940" cy="1167076"/>
          </a:xfrm>
          <a:prstGeom prst="rect">
            <a:avLst/>
          </a:prstGeom>
        </p:spPr>
      </p:pic>
      <p:sp>
        <p:nvSpPr>
          <p:cNvPr id="320" name="TextBox 319"/>
          <p:cNvSpPr txBox="1"/>
          <p:nvPr/>
        </p:nvSpPr>
        <p:spPr>
          <a:xfrm>
            <a:off x="24536400" y="868680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Fernandes</a:t>
            </a:r>
            <a:r>
              <a:rPr lang="en-US" sz="1400" dirty="0" smtClean="0"/>
              <a:t> et al., BJP, 2012</a:t>
            </a:r>
            <a:endParaRPr lang="en-US" sz="1400" dirty="0"/>
          </a:p>
        </p:txBody>
      </p:sp>
      <p:sp>
        <p:nvSpPr>
          <p:cNvPr id="322" name="Rectangle 321"/>
          <p:cNvSpPr/>
          <p:nvPr/>
        </p:nvSpPr>
        <p:spPr>
          <a:xfrm>
            <a:off x="15468600" y="15392400"/>
            <a:ext cx="13716000" cy="41910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468600" y="28117800"/>
            <a:ext cx="136693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am grateful to the entire Berg lab, with special thanks to Gloria Haskell and Daniel </a:t>
            </a:r>
            <a:r>
              <a:rPr lang="en-US" sz="3200" dirty="0" err="1" smtClean="0"/>
              <a:t>Marchuk</a:t>
            </a:r>
            <a:r>
              <a:rPr lang="en-US" sz="3200" dirty="0"/>
              <a:t> </a:t>
            </a:r>
            <a:r>
              <a:rPr lang="en-US" sz="3200" dirty="0" smtClean="0"/>
              <a:t>for their assistance with my project. Additionally, I would like to thank the UNC MD-PhD Program for their support. </a:t>
            </a:r>
            <a:r>
              <a:rPr lang="en-US" sz="3200" dirty="0"/>
              <a:t>This work was supported by a U01 from the NHGRI to J.S.B., K.W., and J.P.E. (U01HG006487-02</a:t>
            </a:r>
            <a:r>
              <a:rPr lang="en-US" sz="3200" dirty="0" smtClean="0"/>
              <a:t>)</a:t>
            </a:r>
            <a:r>
              <a:rPr lang="en-US" sz="3200" dirty="0"/>
              <a:t> </a:t>
            </a:r>
            <a:r>
              <a:rPr lang="en-US" sz="3200" dirty="0" smtClean="0"/>
              <a:t>and a NRSA training grant (2T32GM008719-16).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498764" y="3505200"/>
            <a:ext cx="13965382" cy="8610600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  <p:bldP spid="2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8224</TotalTime>
  <Words>1062</Words>
  <Application>Microsoft Macintosh PowerPoint</Application>
  <PresentationFormat>Custom</PresentationFormat>
  <Paragraphs>243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Manager/>
  <Company>The University of North Carolina at Chapel Hill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Lenovo User</dc:creator>
  <cp:keywords/>
  <dc:description/>
  <cp:lastModifiedBy>Sarah Brinch</cp:lastModifiedBy>
  <cp:revision>247</cp:revision>
  <cp:lastPrinted>2014-03-24T23:13:48Z</cp:lastPrinted>
  <dcterms:created xsi:type="dcterms:W3CDTF">2012-03-06T19:09:15Z</dcterms:created>
  <dcterms:modified xsi:type="dcterms:W3CDTF">2015-02-06T03:04:51Z</dcterms:modified>
  <cp:category/>
</cp:coreProperties>
</file>