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0837721-6194-0CC0-0F0B-71E5D6115F98}" name="Powell, Bradford C" initials="PBC" userId="S::bcpowell@ad.unc.edu::0fa408c7-c122-42a3-ae6e-946d87dfbef4" providerId="AD"/>
  <p188:author id="{235FE3BB-5934-B687-D753-36D924CFC997}" name="Mclean, Ben" initials="MB" userId="S::mbenja@ad.unc.edu::43d129b7-0447-4bd2-addd-570feee6c7c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942" autoAdjust="0"/>
    <p:restoredTop sz="94660"/>
  </p:normalViewPr>
  <p:slideViewPr>
    <p:cSldViewPr snapToGrid="0">
      <p:cViewPr varScale="1">
        <p:scale>
          <a:sx n="24" d="100"/>
          <a:sy n="24" d="100"/>
        </p:scale>
        <p:origin x="2072" y="2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BB71A84-9AA5-4257-80B9-4A3CCECACF57}" type="datetimeFigureOut">
              <a:rPr lang="en-US" smtClean="0"/>
              <a:t>3/17/25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91351C-EFC4-4C9C-B1D8-8642FD092300}" type="slidenum">
              <a:rPr lang="en-US" smtClean="0"/>
              <a:t>‹#›</a:t>
            </a:fld>
            <a:endParaRPr lang="en-US"/>
          </a:p>
        </p:txBody>
      </p:sp>
    </p:spTree>
    <p:extLst>
      <p:ext uri="{BB962C8B-B14F-4D97-AF65-F5344CB8AC3E}">
        <p14:creationId xmlns:p14="http://schemas.microsoft.com/office/powerpoint/2010/main" val="2999508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B71A84-9AA5-4257-80B9-4A3CCECACF57}" type="datetimeFigureOut">
              <a:rPr lang="en-US" smtClean="0"/>
              <a:t>3/17/25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91351C-EFC4-4C9C-B1D8-8642FD092300}" type="slidenum">
              <a:rPr lang="en-US" smtClean="0"/>
              <a:t>‹#›</a:t>
            </a:fld>
            <a:endParaRPr lang="en-US"/>
          </a:p>
        </p:txBody>
      </p:sp>
    </p:spTree>
    <p:extLst>
      <p:ext uri="{BB962C8B-B14F-4D97-AF65-F5344CB8AC3E}">
        <p14:creationId xmlns:p14="http://schemas.microsoft.com/office/powerpoint/2010/main" val="3156229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B71A84-9AA5-4257-80B9-4A3CCECACF57}" type="datetimeFigureOut">
              <a:rPr lang="en-US" smtClean="0"/>
              <a:t>3/17/25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91351C-EFC4-4C9C-B1D8-8642FD092300}" type="slidenum">
              <a:rPr lang="en-US" smtClean="0"/>
              <a:t>‹#›</a:t>
            </a:fld>
            <a:endParaRPr lang="en-US"/>
          </a:p>
        </p:txBody>
      </p:sp>
    </p:spTree>
    <p:extLst>
      <p:ext uri="{BB962C8B-B14F-4D97-AF65-F5344CB8AC3E}">
        <p14:creationId xmlns:p14="http://schemas.microsoft.com/office/powerpoint/2010/main" val="1159386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B71A84-9AA5-4257-80B9-4A3CCECACF57}" type="datetimeFigureOut">
              <a:rPr lang="en-US" smtClean="0"/>
              <a:t>3/17/25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91351C-EFC4-4C9C-B1D8-8642FD092300}" type="slidenum">
              <a:rPr lang="en-US" smtClean="0"/>
              <a:t>‹#›</a:t>
            </a:fld>
            <a:endParaRPr lang="en-US"/>
          </a:p>
        </p:txBody>
      </p:sp>
    </p:spTree>
    <p:extLst>
      <p:ext uri="{BB962C8B-B14F-4D97-AF65-F5344CB8AC3E}">
        <p14:creationId xmlns:p14="http://schemas.microsoft.com/office/powerpoint/2010/main" val="1485822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BB71A84-9AA5-4257-80B9-4A3CCECACF57}" type="datetimeFigureOut">
              <a:rPr lang="en-US" smtClean="0"/>
              <a:t>3/17/25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91351C-EFC4-4C9C-B1D8-8642FD092300}" type="slidenum">
              <a:rPr lang="en-US" smtClean="0"/>
              <a:t>‹#›</a:t>
            </a:fld>
            <a:endParaRPr lang="en-US"/>
          </a:p>
        </p:txBody>
      </p:sp>
    </p:spTree>
    <p:extLst>
      <p:ext uri="{BB962C8B-B14F-4D97-AF65-F5344CB8AC3E}">
        <p14:creationId xmlns:p14="http://schemas.microsoft.com/office/powerpoint/2010/main" val="2734096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BB71A84-9AA5-4257-80B9-4A3CCECACF57}" type="datetimeFigureOut">
              <a:rPr lang="en-US" smtClean="0"/>
              <a:t>3/17/25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91351C-EFC4-4C9C-B1D8-8642FD092300}" type="slidenum">
              <a:rPr lang="en-US" smtClean="0"/>
              <a:t>‹#›</a:t>
            </a:fld>
            <a:endParaRPr lang="en-US"/>
          </a:p>
        </p:txBody>
      </p:sp>
    </p:spTree>
    <p:extLst>
      <p:ext uri="{BB962C8B-B14F-4D97-AF65-F5344CB8AC3E}">
        <p14:creationId xmlns:p14="http://schemas.microsoft.com/office/powerpoint/2010/main" val="6320624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B71A84-9AA5-4257-80B9-4A3CCECACF57}" type="datetimeFigureOut">
              <a:rPr lang="en-US" smtClean="0"/>
              <a:t>3/17/25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91351C-EFC4-4C9C-B1D8-8642FD092300}" type="slidenum">
              <a:rPr lang="en-US" smtClean="0"/>
              <a:t>‹#›</a:t>
            </a:fld>
            <a:endParaRPr lang="en-US"/>
          </a:p>
        </p:txBody>
      </p:sp>
    </p:spTree>
    <p:extLst>
      <p:ext uri="{BB962C8B-B14F-4D97-AF65-F5344CB8AC3E}">
        <p14:creationId xmlns:p14="http://schemas.microsoft.com/office/powerpoint/2010/main" val="1765823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BB71A84-9AA5-4257-80B9-4A3CCECACF57}" type="datetimeFigureOut">
              <a:rPr lang="en-US" smtClean="0"/>
              <a:t>3/17/25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91351C-EFC4-4C9C-B1D8-8642FD092300}" type="slidenum">
              <a:rPr lang="en-US" smtClean="0"/>
              <a:t>‹#›</a:t>
            </a:fld>
            <a:endParaRPr lang="en-US"/>
          </a:p>
        </p:txBody>
      </p:sp>
    </p:spTree>
    <p:extLst>
      <p:ext uri="{BB962C8B-B14F-4D97-AF65-F5344CB8AC3E}">
        <p14:creationId xmlns:p14="http://schemas.microsoft.com/office/powerpoint/2010/main" val="2773068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B71A84-9AA5-4257-80B9-4A3CCECACF57}" type="datetimeFigureOut">
              <a:rPr lang="en-US" smtClean="0"/>
              <a:t>3/17/25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91351C-EFC4-4C9C-B1D8-8642FD092300}" type="slidenum">
              <a:rPr lang="en-US" smtClean="0"/>
              <a:t>‹#›</a:t>
            </a:fld>
            <a:endParaRPr lang="en-US"/>
          </a:p>
        </p:txBody>
      </p:sp>
    </p:spTree>
    <p:extLst>
      <p:ext uri="{BB962C8B-B14F-4D97-AF65-F5344CB8AC3E}">
        <p14:creationId xmlns:p14="http://schemas.microsoft.com/office/powerpoint/2010/main" val="1981752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9BB71A84-9AA5-4257-80B9-4A3CCECACF57}" type="datetimeFigureOut">
              <a:rPr lang="en-US" smtClean="0"/>
              <a:t>3/17/25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91351C-EFC4-4C9C-B1D8-8642FD092300}" type="slidenum">
              <a:rPr lang="en-US" smtClean="0"/>
              <a:t>‹#›</a:t>
            </a:fld>
            <a:endParaRPr lang="en-US"/>
          </a:p>
        </p:txBody>
      </p:sp>
    </p:spTree>
    <p:extLst>
      <p:ext uri="{BB962C8B-B14F-4D97-AF65-F5344CB8AC3E}">
        <p14:creationId xmlns:p14="http://schemas.microsoft.com/office/powerpoint/2010/main" val="2194185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Edit Master text styles</a:t>
            </a:r>
          </a:p>
        </p:txBody>
      </p:sp>
      <p:sp>
        <p:nvSpPr>
          <p:cNvPr id="5" name="Date Placeholder 4"/>
          <p:cNvSpPr>
            <a:spLocks noGrp="1"/>
          </p:cNvSpPr>
          <p:nvPr>
            <p:ph type="dt" sz="half" idx="10"/>
          </p:nvPr>
        </p:nvSpPr>
        <p:spPr/>
        <p:txBody>
          <a:bodyPr/>
          <a:lstStyle/>
          <a:p>
            <a:fld id="{9BB71A84-9AA5-4257-80B9-4A3CCECACF57}" type="datetimeFigureOut">
              <a:rPr lang="en-US" smtClean="0"/>
              <a:t>3/17/25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91351C-EFC4-4C9C-B1D8-8642FD092300}" type="slidenum">
              <a:rPr lang="en-US" smtClean="0"/>
              <a:t>‹#›</a:t>
            </a:fld>
            <a:endParaRPr lang="en-US"/>
          </a:p>
        </p:txBody>
      </p:sp>
    </p:spTree>
    <p:extLst>
      <p:ext uri="{BB962C8B-B14F-4D97-AF65-F5344CB8AC3E}">
        <p14:creationId xmlns:p14="http://schemas.microsoft.com/office/powerpoint/2010/main" val="1016447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9BB71A84-9AA5-4257-80B9-4A3CCECACF57}" type="datetimeFigureOut">
              <a:rPr lang="en-US" smtClean="0"/>
              <a:t>3/17/25</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7191351C-EFC4-4C9C-B1D8-8642FD092300}" type="slidenum">
              <a:rPr lang="en-US" smtClean="0"/>
              <a:t>‹#›</a:t>
            </a:fld>
            <a:endParaRPr lang="en-US"/>
          </a:p>
        </p:txBody>
      </p:sp>
    </p:spTree>
    <p:extLst>
      <p:ext uri="{BB962C8B-B14F-4D97-AF65-F5344CB8AC3E}">
        <p14:creationId xmlns:p14="http://schemas.microsoft.com/office/powerpoint/2010/main" val="17712430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doi.org/10.1038/gim.2015.30" TargetMode="External"/><Relationship Id="rId7" Type="http://schemas.openxmlformats.org/officeDocument/2006/relationships/image" Target="../media/image2.emf"/><Relationship Id="rId2" Type="http://schemas.openxmlformats.org/officeDocument/2006/relationships/hyperlink" Target="https://www.r-project.org/" TargetMode="External"/><Relationship Id="rId1" Type="http://schemas.openxmlformats.org/officeDocument/2006/relationships/slideLayout" Target="../slideLayouts/slideLayout1.xml"/><Relationship Id="rId6" Type="http://schemas.openxmlformats.org/officeDocument/2006/relationships/image" Target="../media/image1.png"/><Relationship Id="rId11" Type="http://schemas.openxmlformats.org/officeDocument/2006/relationships/image" Target="../media/image6.png"/><Relationship Id="rId5" Type="http://schemas.openxmlformats.org/officeDocument/2006/relationships/hyperlink" Target="https://doi.org/10.1038/s41588-019-0528-2" TargetMode="External"/><Relationship Id="rId10" Type="http://schemas.openxmlformats.org/officeDocument/2006/relationships/image" Target="../media/image5.png"/><Relationship Id="rId4" Type="http://schemas.openxmlformats.org/officeDocument/2006/relationships/hyperlink" Target="https://doi.org/10.1016/j.ajhg.2023.06.002" TargetMode="External"/><Relationship Id="rId9"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0" y="0"/>
            <a:ext cx="43891200" cy="3486150"/>
          </a:xfrm>
          <a:prstGeom prst="rect">
            <a:avLst/>
          </a:prstGeom>
          <a:solidFill>
            <a:srgbClr val="7BAFD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7BAFD4"/>
              </a:solidFill>
            </a:endParaRPr>
          </a:p>
        </p:txBody>
      </p:sp>
      <p:grpSp>
        <p:nvGrpSpPr>
          <p:cNvPr id="32" name="Group 31"/>
          <p:cNvGrpSpPr/>
          <p:nvPr/>
        </p:nvGrpSpPr>
        <p:grpSpPr>
          <a:xfrm>
            <a:off x="727910" y="5718795"/>
            <a:ext cx="13716000" cy="7574870"/>
            <a:chOff x="1714500" y="3886199"/>
            <a:chExt cx="13716000" cy="19559595"/>
          </a:xfrm>
        </p:grpSpPr>
        <p:sp>
          <p:nvSpPr>
            <p:cNvPr id="33" name="TextBox 32"/>
            <p:cNvSpPr txBox="1"/>
            <p:nvPr/>
          </p:nvSpPr>
          <p:spPr>
            <a:xfrm>
              <a:off x="1850204" y="4503348"/>
              <a:ext cx="13247768" cy="18398024"/>
            </a:xfrm>
            <a:prstGeom prst="rect">
              <a:avLst/>
            </a:prstGeom>
            <a:noFill/>
          </p:spPr>
          <p:txBody>
            <a:bodyPr wrap="square" rtlCol="0">
              <a:spAutoFit/>
            </a:bodyPr>
            <a:lstStyle/>
            <a:p>
              <a:pPr marL="685800" indent="-685800">
                <a:buFont typeface="Arial" panose="020B0604020202020204" pitchFamily="34" charset="0"/>
                <a:buChar char="•"/>
              </a:pPr>
              <a:r>
                <a:rPr lang="en-US" sz="3800" dirty="0"/>
                <a:t>Splice-altering variants have been proposed as an important potential class of variants to explain the “missing heritability” of cases where a genetic etiology is strongly suspected but not revealed by current analysis.</a:t>
              </a:r>
            </a:p>
            <a:p>
              <a:pPr marL="685800" indent="-685800">
                <a:buFont typeface="Arial" panose="020B0604020202020204" pitchFamily="34" charset="0"/>
                <a:buChar char="•"/>
              </a:pPr>
              <a:r>
                <a:rPr lang="en-US" sz="3800" b="0" i="0" dirty="0">
                  <a:solidFill>
                    <a:srgbClr val="000000"/>
                  </a:solidFill>
                  <a:effectLst/>
                  <a:latin typeface="opensans-regular-webfont"/>
                </a:rPr>
                <a:t>With improvements in machine learning, the ability to identify and characterize splice site variants has improved remarkably.</a:t>
              </a:r>
            </a:p>
            <a:p>
              <a:pPr marL="685800" indent="-685800">
                <a:buFont typeface="Arial" panose="020B0604020202020204" pitchFamily="34" charset="0"/>
                <a:buChar char="•"/>
              </a:pPr>
              <a:r>
                <a:rPr lang="en-US" sz="3800" b="0" i="0" dirty="0">
                  <a:solidFill>
                    <a:srgbClr val="000000"/>
                  </a:solidFill>
                  <a:effectLst/>
                  <a:latin typeface="opensans-regular-webfont"/>
                </a:rPr>
                <a:t>One such model powered by artificial intelligence, </a:t>
              </a:r>
              <a:r>
                <a:rPr lang="en-US" sz="3800" b="0" i="0" dirty="0" err="1">
                  <a:solidFill>
                    <a:srgbClr val="000000"/>
                  </a:solidFill>
                  <a:effectLst/>
                  <a:latin typeface="opensans-regular-webfont"/>
                </a:rPr>
                <a:t>SpliceAI</a:t>
              </a:r>
              <a:r>
                <a:rPr lang="en-US" sz="3800" b="0" i="0" dirty="0">
                  <a:solidFill>
                    <a:srgbClr val="000000"/>
                  </a:solidFill>
                  <a:effectLst/>
                  <a:latin typeface="opensans-regular-webfont"/>
                </a:rPr>
                <a:t>, has substantially improved accuracy compared to prior models and has started to be incorporated into research and clinical bioinformatic pipelines.</a:t>
              </a:r>
            </a:p>
            <a:p>
              <a:pPr marL="685800" indent="-685800">
                <a:buFont typeface="Arial" panose="020B0604020202020204" pitchFamily="34" charset="0"/>
                <a:buChar char="•"/>
              </a:pPr>
              <a:r>
                <a:rPr lang="en-US" sz="3800" b="0" i="0" dirty="0">
                  <a:solidFill>
                    <a:srgbClr val="000000"/>
                  </a:solidFill>
                  <a:effectLst/>
                </a:rPr>
                <a:t>The current study used </a:t>
              </a:r>
              <a:r>
                <a:rPr lang="en-US" sz="3800" b="0" i="0" dirty="0" err="1">
                  <a:solidFill>
                    <a:srgbClr val="000000"/>
                  </a:solidFill>
                  <a:effectLst/>
                </a:rPr>
                <a:t>SpliceAI</a:t>
              </a:r>
              <a:r>
                <a:rPr lang="en-US" sz="3800" b="0" i="0" dirty="0">
                  <a:solidFill>
                    <a:srgbClr val="000000"/>
                  </a:solidFill>
                  <a:effectLst/>
                </a:rPr>
                <a:t> to re-analyze a cohort of fetuses with brain abnormalities</a:t>
              </a:r>
              <a:r>
                <a:rPr lang="en-US" sz="3900" b="0" i="0" dirty="0">
                  <a:solidFill>
                    <a:srgbClr val="000000"/>
                  </a:solidFill>
                  <a:effectLst/>
                </a:rPr>
                <a:t>.</a:t>
              </a:r>
              <a:endParaRPr lang="en-US" sz="3900" dirty="0"/>
            </a:p>
          </p:txBody>
        </p:sp>
        <p:sp>
          <p:nvSpPr>
            <p:cNvPr id="35" name="Rectangle 34"/>
            <p:cNvSpPr/>
            <p:nvPr/>
          </p:nvSpPr>
          <p:spPr>
            <a:xfrm>
              <a:off x="1714500" y="3886199"/>
              <a:ext cx="13716000" cy="195595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7" name="Group 36"/>
          <p:cNvGrpSpPr/>
          <p:nvPr/>
        </p:nvGrpSpPr>
        <p:grpSpPr>
          <a:xfrm>
            <a:off x="520713" y="24139697"/>
            <a:ext cx="13851007" cy="8624980"/>
            <a:chOff x="1579493" y="19516780"/>
            <a:chExt cx="13716000" cy="8624980"/>
          </a:xfrm>
        </p:grpSpPr>
        <p:sp>
          <p:nvSpPr>
            <p:cNvPr id="38" name="Rectangle 37"/>
            <p:cNvSpPr/>
            <p:nvPr/>
          </p:nvSpPr>
          <p:spPr>
            <a:xfrm>
              <a:off x="1579493" y="19516780"/>
              <a:ext cx="13716000" cy="862498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Rectangle 38"/>
            <p:cNvSpPr/>
            <p:nvPr/>
          </p:nvSpPr>
          <p:spPr>
            <a:xfrm>
              <a:off x="1638300" y="19706553"/>
              <a:ext cx="13314293" cy="8125301"/>
            </a:xfrm>
            <a:prstGeom prst="rect">
              <a:avLst/>
            </a:prstGeom>
          </p:spPr>
          <p:txBody>
            <a:bodyPr wrap="square">
              <a:spAutoFit/>
            </a:bodyPr>
            <a:lstStyle/>
            <a:p>
              <a:pPr marL="457200" indent="-457200">
                <a:buFont typeface="Arial" panose="020B0604020202020204" pitchFamily="34" charset="0"/>
                <a:buChar char="•"/>
              </a:pPr>
              <a:r>
                <a:rPr lang="en-US" sz="2900" b="0" i="0" dirty="0">
                  <a:solidFill>
                    <a:srgbClr val="000000"/>
                  </a:solidFill>
                  <a:effectLst/>
                  <a:latin typeface="opensans-regular-webfont"/>
                </a:rPr>
                <a:t>This is a retrospective study examining a cohort of fetuses with congenital brain abnormalities.</a:t>
              </a:r>
            </a:p>
            <a:p>
              <a:pPr marL="457200" indent="-457200">
                <a:buFont typeface="Arial" panose="020B0604020202020204" pitchFamily="34" charset="0"/>
                <a:buChar char="•"/>
              </a:pPr>
              <a:r>
                <a:rPr lang="en-US" sz="2900" dirty="0"/>
                <a:t>Trio sequencing (exome or genome) with DNA collected from </a:t>
              </a:r>
              <a:r>
                <a:rPr lang="en-US" sz="2900" b="0" i="0" dirty="0">
                  <a:solidFill>
                    <a:srgbClr val="000000"/>
                  </a:solidFill>
                  <a:effectLst/>
                  <a:latin typeface="opensans-regular-webfont"/>
                </a:rPr>
                <a:t>amniocytes or chorionic villi of </a:t>
              </a:r>
              <a:r>
                <a:rPr lang="en-US" sz="2900" dirty="0"/>
                <a:t>91 fetuses with parental comparator data</a:t>
              </a:r>
            </a:p>
            <a:p>
              <a:pPr marL="457200" indent="-457200">
                <a:buFont typeface="Arial" panose="020B0604020202020204" pitchFamily="34" charset="0"/>
                <a:buChar char="•"/>
              </a:pPr>
              <a:r>
                <a:rPr lang="en-US" sz="2900" b="0" i="0" dirty="0">
                  <a:solidFill>
                    <a:srgbClr val="000000"/>
                  </a:solidFill>
                  <a:effectLst/>
                </a:rPr>
                <a:t>Inclusion criteria: fetal brain abnormality detected on prenatal imaging</a:t>
              </a:r>
            </a:p>
            <a:p>
              <a:pPr marL="457200" indent="-457200">
                <a:buFont typeface="Arial" panose="020B0604020202020204" pitchFamily="34" charset="0"/>
                <a:buChar char="•"/>
              </a:pPr>
              <a:r>
                <a:rPr lang="en-US" sz="2900" b="0" i="0" dirty="0">
                  <a:solidFill>
                    <a:srgbClr val="000000"/>
                  </a:solidFill>
                  <a:effectLst/>
                </a:rPr>
                <a:t>Exclusion criteria: causative finding on prenatal microarray</a:t>
              </a:r>
            </a:p>
            <a:p>
              <a:pPr marL="457200" indent="-457200">
                <a:buFont typeface="Arial" panose="020B0604020202020204" pitchFamily="34" charset="0"/>
                <a:buChar char="•"/>
              </a:pPr>
              <a:r>
                <a:rPr lang="en-US" sz="2900" b="0" i="0" dirty="0">
                  <a:solidFill>
                    <a:srgbClr val="000000"/>
                  </a:solidFill>
                  <a:effectLst/>
                </a:rPr>
                <a:t>Initial analysis in this study was blinded to results of prior analysis</a:t>
              </a:r>
            </a:p>
            <a:p>
              <a:pPr marL="457200" indent="-457200">
                <a:buFont typeface="Arial" panose="020B0604020202020204" pitchFamily="34" charset="0"/>
                <a:buChar char="•"/>
              </a:pPr>
              <a:r>
                <a:rPr lang="en-US" sz="2900" b="0" i="0" dirty="0">
                  <a:solidFill>
                    <a:srgbClr val="000000"/>
                  </a:solidFill>
                  <a:effectLst/>
                </a:rPr>
                <a:t>Baseline analysis (matching prior analysis) includes annotation and prioritization of variants using:</a:t>
              </a:r>
            </a:p>
            <a:p>
              <a:pPr marL="1371600" lvl="2" indent="-457200">
                <a:buFont typeface="Courier New" panose="02070309020205020404" pitchFamily="49" charset="0"/>
                <a:buChar char="o"/>
              </a:pPr>
              <a:r>
                <a:rPr lang="en-US" sz="2900" b="0" i="0" dirty="0">
                  <a:solidFill>
                    <a:srgbClr val="000000"/>
                  </a:solidFill>
                  <a:effectLst/>
                </a:rPr>
                <a:t>Prior publicly-reported clinical classifications (</a:t>
              </a:r>
              <a:r>
                <a:rPr lang="en-US" sz="2900" b="0" i="0" dirty="0" err="1">
                  <a:solidFill>
                    <a:srgbClr val="000000"/>
                  </a:solidFill>
                  <a:effectLst/>
                </a:rPr>
                <a:t>ClinVar</a:t>
              </a:r>
              <a:r>
                <a:rPr lang="en-US" sz="2900" b="0" i="0" dirty="0">
                  <a:solidFill>
                    <a:srgbClr val="000000"/>
                  </a:solidFill>
                  <a:effectLst/>
                </a:rPr>
                <a:t> database)</a:t>
              </a:r>
            </a:p>
            <a:p>
              <a:pPr marL="1371600" lvl="2" indent="-457200">
                <a:buFont typeface="Courier New" panose="02070309020205020404" pitchFamily="49" charset="0"/>
                <a:buChar char="o"/>
              </a:pPr>
              <a:r>
                <a:rPr lang="en-US" sz="2900" b="0" i="0" dirty="0">
                  <a:solidFill>
                    <a:srgbClr val="000000"/>
                  </a:solidFill>
                  <a:effectLst/>
                </a:rPr>
                <a:t>Population allele frequencies (</a:t>
              </a:r>
              <a:r>
                <a:rPr lang="en-US" sz="2900" b="0" i="0" dirty="0" err="1">
                  <a:solidFill>
                    <a:srgbClr val="000000"/>
                  </a:solidFill>
                  <a:effectLst/>
                </a:rPr>
                <a:t>gnomAD</a:t>
              </a:r>
              <a:r>
                <a:rPr lang="en-US" sz="2900" b="0" i="0" dirty="0">
                  <a:solidFill>
                    <a:srgbClr val="000000"/>
                  </a:solidFill>
                  <a:effectLst/>
                </a:rPr>
                <a:t> 4.0)</a:t>
              </a:r>
            </a:p>
            <a:p>
              <a:pPr marL="1371600" lvl="2" indent="-457200">
                <a:buFont typeface="Courier New" panose="02070309020205020404" pitchFamily="49" charset="0"/>
                <a:buChar char="o"/>
              </a:pPr>
              <a:r>
                <a:rPr lang="en-US" sz="2900" b="0" i="0" dirty="0">
                  <a:solidFill>
                    <a:srgbClr val="000000"/>
                  </a:solidFill>
                  <a:effectLst/>
                </a:rPr>
                <a:t>Predicted molecular consequence (</a:t>
              </a:r>
              <a:r>
                <a:rPr lang="en-US" sz="2900" b="0" i="0" dirty="0" err="1">
                  <a:solidFill>
                    <a:srgbClr val="000000"/>
                  </a:solidFill>
                  <a:effectLst/>
                </a:rPr>
                <a:t>SnpEff</a:t>
              </a:r>
              <a:r>
                <a:rPr lang="en-US" sz="2900" b="0" i="0" dirty="0">
                  <a:solidFill>
                    <a:srgbClr val="000000"/>
                  </a:solidFill>
                  <a:effectLst/>
                </a:rPr>
                <a:t> 5.2c)</a:t>
              </a:r>
            </a:p>
            <a:p>
              <a:pPr marL="1371600" lvl="2" indent="-457200">
                <a:buFont typeface="Courier New" panose="02070309020205020404" pitchFamily="49" charset="0"/>
                <a:buChar char="o"/>
              </a:pPr>
              <a:r>
                <a:rPr lang="en-US" sz="2900" b="0" i="0" dirty="0">
                  <a:solidFill>
                    <a:srgbClr val="000000"/>
                  </a:solidFill>
                  <a:effectLst/>
                </a:rPr>
                <a:t>Allelic state (e.g., de novo status) based on parental data</a:t>
              </a:r>
            </a:p>
            <a:p>
              <a:pPr marL="1371600" lvl="2" indent="-457200">
                <a:buFont typeface="Courier New" panose="02070309020205020404" pitchFamily="49" charset="0"/>
                <a:buChar char="o"/>
              </a:pPr>
              <a:r>
                <a:rPr lang="en-US" sz="2900" b="0" i="0" dirty="0">
                  <a:solidFill>
                    <a:srgbClr val="000000"/>
                  </a:solidFill>
                  <a:effectLst/>
                </a:rPr>
                <a:t>Flagging of genes with potential relevance to fetal phenotype (</a:t>
              </a:r>
              <a:r>
                <a:rPr lang="en-US" sz="2900" b="0" i="0" dirty="0" err="1">
                  <a:solidFill>
                    <a:srgbClr val="000000"/>
                  </a:solidFill>
                  <a:effectLst/>
                </a:rPr>
                <a:t>PanelApp</a:t>
              </a:r>
              <a:r>
                <a:rPr lang="en-US" sz="2900" b="0" i="0" dirty="0">
                  <a:solidFill>
                    <a:srgbClr val="000000"/>
                  </a:solidFill>
                  <a:effectLst/>
                </a:rPr>
                <a:t> Fetal Anomalies gene list 4.33)</a:t>
              </a:r>
            </a:p>
            <a:p>
              <a:pPr marL="457200" indent="-457200">
                <a:buFont typeface="Arial" panose="020B0604020202020204" pitchFamily="34" charset="0"/>
                <a:buChar char="•"/>
              </a:pPr>
              <a:r>
                <a:rPr lang="en-US" sz="2900" b="0" i="0" dirty="0" err="1">
                  <a:solidFill>
                    <a:srgbClr val="000000"/>
                  </a:solidFill>
                  <a:effectLst/>
                </a:rPr>
                <a:t>SpliceAI</a:t>
              </a:r>
              <a:r>
                <a:rPr lang="en-US" sz="2900" b="0" i="0" dirty="0">
                  <a:solidFill>
                    <a:srgbClr val="000000"/>
                  </a:solidFill>
                  <a:effectLst/>
                </a:rPr>
                <a:t> scores were calculated for identified variants, with analysis stratified by score thresholds above 0.2, 0.5, and 0.8</a:t>
              </a:r>
            </a:p>
            <a:p>
              <a:pPr marL="457200" indent="-457200">
                <a:buFont typeface="Arial" panose="020B0604020202020204" pitchFamily="34" charset="0"/>
                <a:buChar char="•"/>
              </a:pPr>
              <a:r>
                <a:rPr lang="en-US" sz="2900" b="0" i="0" dirty="0">
                  <a:solidFill>
                    <a:srgbClr val="000000"/>
                  </a:solidFill>
                  <a:effectLst/>
                </a:rPr>
                <a:t>Descriptive statistics and graphs were generated in R Statistical software v4.1.2</a:t>
              </a:r>
              <a:endParaRPr lang="en-US" sz="2900" dirty="0"/>
            </a:p>
          </p:txBody>
        </p:sp>
      </p:grpSp>
      <p:grpSp>
        <p:nvGrpSpPr>
          <p:cNvPr id="50" name="Group 49"/>
          <p:cNvGrpSpPr/>
          <p:nvPr/>
        </p:nvGrpSpPr>
        <p:grpSpPr>
          <a:xfrm>
            <a:off x="14787907" y="5815249"/>
            <a:ext cx="13794133" cy="6329235"/>
            <a:chOff x="18440400" y="5284035"/>
            <a:chExt cx="13794133" cy="11258956"/>
          </a:xfrm>
        </p:grpSpPr>
        <p:sp>
          <p:nvSpPr>
            <p:cNvPr id="27" name="Rectangle 26"/>
            <p:cNvSpPr/>
            <p:nvPr/>
          </p:nvSpPr>
          <p:spPr>
            <a:xfrm>
              <a:off x="18440400" y="5284035"/>
              <a:ext cx="13716000" cy="100321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TextBox 41"/>
            <p:cNvSpPr txBox="1"/>
            <p:nvPr/>
          </p:nvSpPr>
          <p:spPr>
            <a:xfrm>
              <a:off x="18561879" y="5593034"/>
              <a:ext cx="13672654" cy="10949957"/>
            </a:xfrm>
            <a:prstGeom prst="rect">
              <a:avLst/>
            </a:prstGeom>
            <a:noFill/>
          </p:spPr>
          <p:txBody>
            <a:bodyPr wrap="square" rtlCol="0">
              <a:spAutoFit/>
            </a:bodyPr>
            <a:lstStyle/>
            <a:p>
              <a:pPr marL="685800" indent="-685800">
                <a:buFont typeface="Arial" panose="020B0604020202020204" pitchFamily="34" charset="0"/>
                <a:buChar char="•"/>
              </a:pPr>
              <a:r>
                <a:rPr lang="en-US" sz="3800" dirty="0"/>
                <a:t>Among 91 trios, 490 fetal variants met initial filtering criteria (population allele frequency &lt;= 0.01, gene presence on </a:t>
              </a:r>
              <a:r>
                <a:rPr lang="en-US" sz="3800" dirty="0" err="1"/>
                <a:t>PanelApp</a:t>
              </a:r>
              <a:r>
                <a:rPr lang="en-US" sz="3800" dirty="0"/>
                <a:t> Fetal Anomalies list, </a:t>
              </a:r>
              <a:r>
                <a:rPr lang="en-US" sz="3800" dirty="0" err="1"/>
                <a:t>SpliceAI</a:t>
              </a:r>
              <a:r>
                <a:rPr lang="en-US" sz="3800" dirty="0"/>
                <a:t> score &gt;= 0.2).</a:t>
              </a:r>
            </a:p>
            <a:p>
              <a:pPr marL="685800" indent="-685800">
                <a:buFont typeface="Arial" panose="020B0604020202020204" pitchFamily="34" charset="0"/>
                <a:buChar char="•"/>
              </a:pPr>
              <a:r>
                <a:rPr lang="en-US" sz="3800" dirty="0"/>
                <a:t>72 variants could not be excluded through gene-specific population allele frequency filters or by meeting one or more of the ACMG/AMP criteria for benign evidence: BS1, BA1, BS2.</a:t>
              </a:r>
            </a:p>
            <a:p>
              <a:pPr marL="685800" indent="-685800">
                <a:buFont typeface="Arial" panose="020B0604020202020204" pitchFamily="34" charset="0"/>
                <a:buChar char="•"/>
              </a:pPr>
              <a:r>
                <a:rPr lang="en-US" sz="3800" dirty="0"/>
                <a:t>5 were determined to be possibly disease-causing and presented to multidisciplinary team for further discussion with potential to return to families as a clinical or research report (Table 1).</a:t>
              </a:r>
            </a:p>
            <a:p>
              <a:endParaRPr lang="en-US" sz="5200" dirty="0"/>
            </a:p>
          </p:txBody>
        </p:sp>
      </p:grpSp>
      <p:grpSp>
        <p:nvGrpSpPr>
          <p:cNvPr id="52" name="Group 51"/>
          <p:cNvGrpSpPr/>
          <p:nvPr/>
        </p:nvGrpSpPr>
        <p:grpSpPr>
          <a:xfrm>
            <a:off x="29258565" y="5813871"/>
            <a:ext cx="13716000" cy="12623428"/>
            <a:chOff x="35166300" y="5699452"/>
            <a:chExt cx="13716000" cy="14188748"/>
          </a:xfrm>
        </p:grpSpPr>
        <p:sp>
          <p:nvSpPr>
            <p:cNvPr id="28" name="Rectangle 27"/>
            <p:cNvSpPr/>
            <p:nvPr/>
          </p:nvSpPr>
          <p:spPr>
            <a:xfrm>
              <a:off x="35166300" y="5699452"/>
              <a:ext cx="13716000" cy="141887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p:cNvSpPr/>
            <p:nvPr/>
          </p:nvSpPr>
          <p:spPr>
            <a:xfrm>
              <a:off x="35347255" y="5785023"/>
              <a:ext cx="12604765" cy="3009689"/>
            </a:xfrm>
            <a:prstGeom prst="rect">
              <a:avLst/>
            </a:prstGeom>
          </p:spPr>
          <p:txBody>
            <a:bodyPr wrap="square">
              <a:spAutoFit/>
            </a:bodyPr>
            <a:lstStyle/>
            <a:p>
              <a:pPr marL="457200" lvl="0" indent="-457200">
                <a:buFont typeface="Arial" panose="020B0604020202020204" pitchFamily="34" charset="0"/>
                <a:buChar char="•"/>
              </a:pPr>
              <a:r>
                <a:rPr lang="en-US" sz="2400" dirty="0" err="1">
                  <a:solidFill>
                    <a:prstClr val="black"/>
                  </a:solidFill>
                </a:rPr>
                <a:t>SnpEff</a:t>
              </a:r>
              <a:r>
                <a:rPr lang="en-US" sz="2400" dirty="0">
                  <a:solidFill>
                    <a:prstClr val="black"/>
                  </a:solidFill>
                </a:rPr>
                <a:t> classifies variants by direct predicted sequence effect (e.g., nonsense, missense, presence in canonical splice site)</a:t>
              </a:r>
            </a:p>
            <a:p>
              <a:pPr marL="914400" lvl="1" indent="-457200">
                <a:buFont typeface="Courier New" panose="02070309020205020404" pitchFamily="49" charset="0"/>
                <a:buChar char="o"/>
              </a:pPr>
              <a:r>
                <a:rPr lang="en-US" sz="2400" dirty="0">
                  <a:solidFill>
                    <a:prstClr val="black"/>
                  </a:solidFill>
                </a:rPr>
                <a:t>HIGH: expected to result in truncation or loss of expression</a:t>
              </a:r>
            </a:p>
            <a:p>
              <a:pPr marL="914400" lvl="1" indent="-457200">
                <a:buFont typeface="Courier New" panose="02070309020205020404" pitchFamily="49" charset="0"/>
                <a:buChar char="o"/>
              </a:pPr>
              <a:r>
                <a:rPr lang="en-US" sz="2400" dirty="0">
                  <a:solidFill>
                    <a:prstClr val="black"/>
                  </a:solidFill>
                </a:rPr>
                <a:t>MODERATE: expected to change amino acid sequence, but retain expression</a:t>
              </a:r>
            </a:p>
            <a:p>
              <a:pPr marL="914400" lvl="1" indent="-457200">
                <a:buFont typeface="Courier New" panose="02070309020205020404" pitchFamily="49" charset="0"/>
                <a:buChar char="o"/>
              </a:pPr>
              <a:r>
                <a:rPr lang="en-US" sz="2400" dirty="0">
                  <a:solidFill>
                    <a:prstClr val="black"/>
                  </a:solidFill>
                </a:rPr>
                <a:t>LOW/MODIFIER: synonymous or no clear effect</a:t>
              </a:r>
            </a:p>
            <a:p>
              <a:pPr marL="457200" lvl="0" indent="-457200">
                <a:buFont typeface="Arial" panose="020B0604020202020204" pitchFamily="34" charset="0"/>
                <a:buChar char="•"/>
              </a:pPr>
              <a:r>
                <a:rPr lang="en-US" sz="2400" dirty="0">
                  <a:solidFill>
                    <a:prstClr val="black"/>
                  </a:solidFill>
                </a:rPr>
                <a:t>A high proportion of variants classified as LOW/MODERATE by </a:t>
              </a:r>
              <a:r>
                <a:rPr lang="en-US" sz="2400" dirty="0" err="1">
                  <a:solidFill>
                    <a:prstClr val="black"/>
                  </a:solidFill>
                </a:rPr>
                <a:t>SnpEff</a:t>
              </a:r>
              <a:r>
                <a:rPr lang="en-US" sz="2400" dirty="0">
                  <a:solidFill>
                    <a:prstClr val="black"/>
                  </a:solidFill>
                </a:rPr>
                <a:t> have a </a:t>
              </a:r>
              <a:r>
                <a:rPr lang="en-US" sz="2400" dirty="0" err="1">
                  <a:solidFill>
                    <a:prstClr val="black"/>
                  </a:solidFill>
                </a:rPr>
                <a:t>SpliceAI</a:t>
              </a:r>
              <a:r>
                <a:rPr lang="en-US" sz="2400" dirty="0">
                  <a:solidFill>
                    <a:prstClr val="black"/>
                  </a:solidFill>
                </a:rPr>
                <a:t> score of at least 0.2 (2718/3815; 71%).</a:t>
              </a:r>
            </a:p>
          </p:txBody>
        </p:sp>
      </p:grpSp>
      <p:grpSp>
        <p:nvGrpSpPr>
          <p:cNvPr id="53" name="Group 52"/>
          <p:cNvGrpSpPr/>
          <p:nvPr/>
        </p:nvGrpSpPr>
        <p:grpSpPr>
          <a:xfrm>
            <a:off x="29363308" y="25624711"/>
            <a:ext cx="14052763" cy="8273909"/>
            <a:chOff x="35166300" y="20745450"/>
            <a:chExt cx="13716000" cy="8273909"/>
          </a:xfrm>
        </p:grpSpPr>
        <p:sp>
          <p:nvSpPr>
            <p:cNvPr id="29" name="Rectangle 28"/>
            <p:cNvSpPr/>
            <p:nvPr/>
          </p:nvSpPr>
          <p:spPr>
            <a:xfrm>
              <a:off x="35166300" y="20745450"/>
              <a:ext cx="13716000" cy="71247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TextBox 46"/>
            <p:cNvSpPr txBox="1"/>
            <p:nvPr/>
          </p:nvSpPr>
          <p:spPr>
            <a:xfrm>
              <a:off x="35262216" y="20780885"/>
              <a:ext cx="13518194" cy="8238474"/>
            </a:xfrm>
            <a:prstGeom prst="rect">
              <a:avLst/>
            </a:prstGeom>
            <a:noFill/>
          </p:spPr>
          <p:txBody>
            <a:bodyPr wrap="square" rtlCol="0">
              <a:spAutoFit/>
            </a:bodyPr>
            <a:lstStyle/>
            <a:p>
              <a:r>
                <a:rPr lang="en-US" sz="4400" b="1" dirty="0"/>
                <a:t>References</a:t>
              </a:r>
            </a:p>
            <a:p>
              <a:pPr marL="0" marR="0">
                <a:lnSpc>
                  <a:spcPct val="107000"/>
                </a:lnSpc>
                <a:spcBef>
                  <a:spcPts val="0"/>
                </a:spcBef>
                <a:spcAft>
                  <a:spcPts val="0"/>
                </a:spcAft>
              </a:pPr>
              <a:r>
                <a:rPr lang="en-US" sz="1600" dirty="0">
                  <a:solidFill>
                    <a:srgbClr val="212121"/>
                  </a:solidFill>
                  <a:effectLst/>
                  <a:ea typeface="Calibri" panose="020F0502020204030204" pitchFamily="34" charset="0"/>
                  <a:cs typeface="Times New Roman" panose="02020603050405020304" pitchFamily="18" charset="0"/>
                </a:rPr>
                <a:t>1. Ars, E., Serra, E., García, J., </a:t>
              </a:r>
              <a:r>
                <a:rPr lang="en-US" sz="1600" dirty="0" err="1">
                  <a:solidFill>
                    <a:srgbClr val="212121"/>
                  </a:solidFill>
                  <a:effectLst/>
                  <a:ea typeface="Calibri" panose="020F0502020204030204" pitchFamily="34" charset="0"/>
                  <a:cs typeface="Times New Roman" panose="02020603050405020304" pitchFamily="18" charset="0"/>
                </a:rPr>
                <a:t>Kruyer</a:t>
              </a:r>
              <a:r>
                <a:rPr lang="en-US" sz="1600" dirty="0">
                  <a:solidFill>
                    <a:srgbClr val="212121"/>
                  </a:solidFill>
                  <a:effectLst/>
                  <a:ea typeface="Calibri" panose="020F0502020204030204" pitchFamily="34" charset="0"/>
                  <a:cs typeface="Times New Roman" panose="02020603050405020304" pitchFamily="18" charset="0"/>
                </a:rPr>
                <a:t>, H., </a:t>
              </a:r>
              <a:r>
                <a:rPr lang="en-US" sz="1600" dirty="0" err="1">
                  <a:solidFill>
                    <a:srgbClr val="212121"/>
                  </a:solidFill>
                  <a:effectLst/>
                  <a:ea typeface="Calibri" panose="020F0502020204030204" pitchFamily="34" charset="0"/>
                  <a:cs typeface="Times New Roman" panose="02020603050405020304" pitchFamily="18" charset="0"/>
                </a:rPr>
                <a:t>Gaona</a:t>
              </a:r>
              <a:r>
                <a:rPr lang="en-US" sz="1600" dirty="0">
                  <a:solidFill>
                    <a:srgbClr val="212121"/>
                  </a:solidFill>
                  <a:effectLst/>
                  <a:ea typeface="Calibri" panose="020F0502020204030204" pitchFamily="34" charset="0"/>
                  <a:cs typeface="Times New Roman" panose="02020603050405020304" pitchFamily="18" charset="0"/>
                </a:rPr>
                <a:t>, A., </a:t>
              </a:r>
              <a:r>
                <a:rPr lang="en-US" sz="1600" dirty="0" err="1">
                  <a:solidFill>
                    <a:srgbClr val="212121"/>
                  </a:solidFill>
                  <a:effectLst/>
                  <a:ea typeface="Calibri" panose="020F0502020204030204" pitchFamily="34" charset="0"/>
                  <a:cs typeface="Times New Roman" panose="02020603050405020304" pitchFamily="18" charset="0"/>
                </a:rPr>
                <a:t>Lázaro</a:t>
              </a:r>
              <a:r>
                <a:rPr lang="en-US" sz="1600" dirty="0">
                  <a:solidFill>
                    <a:srgbClr val="212121"/>
                  </a:solidFill>
                  <a:effectLst/>
                  <a:ea typeface="Calibri" panose="020F0502020204030204" pitchFamily="34" charset="0"/>
                  <a:cs typeface="Times New Roman" panose="02020603050405020304" pitchFamily="18" charset="0"/>
                </a:rPr>
                <a:t>, C., &amp; </a:t>
              </a:r>
              <a:r>
                <a:rPr lang="en-US" sz="1600" dirty="0" err="1">
                  <a:solidFill>
                    <a:srgbClr val="212121"/>
                  </a:solidFill>
                  <a:effectLst/>
                  <a:ea typeface="Calibri" panose="020F0502020204030204" pitchFamily="34" charset="0"/>
                  <a:cs typeface="Times New Roman" panose="02020603050405020304" pitchFamily="18" charset="0"/>
                </a:rPr>
                <a:t>Estivill</a:t>
              </a:r>
              <a:r>
                <a:rPr lang="en-US" sz="1600" dirty="0">
                  <a:solidFill>
                    <a:srgbClr val="212121"/>
                  </a:solidFill>
                  <a:effectLst/>
                  <a:ea typeface="Calibri" panose="020F0502020204030204" pitchFamily="34" charset="0"/>
                  <a:cs typeface="Times New Roman" panose="02020603050405020304" pitchFamily="18" charset="0"/>
                </a:rPr>
                <a:t>, X. (2000). Mutations affecting mRNA splicing are the most common molecular defects in patients with neurofibromatosis type 1. Human molecular genetics, 9(2), 237–247. https://doi.org/10.1093/hmg/9.2.237</a:t>
              </a:r>
              <a:endParaRPr lang="en-US" sz="16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dirty="0">
                  <a:solidFill>
                    <a:srgbClr val="212121"/>
                  </a:solidFill>
                  <a:effectLst/>
                  <a:ea typeface="Calibri" panose="020F0502020204030204" pitchFamily="34" charset="0"/>
                  <a:cs typeface="Times New Roman" panose="02020603050405020304" pitchFamily="18" charset="0"/>
                </a:rPr>
                <a:t>2. </a:t>
              </a:r>
              <a:r>
                <a:rPr lang="en-US" sz="1600" dirty="0" err="1">
                  <a:solidFill>
                    <a:srgbClr val="212121"/>
                  </a:solidFill>
                  <a:effectLst/>
                  <a:ea typeface="Calibri" panose="020F0502020204030204" pitchFamily="34" charset="0"/>
                  <a:cs typeface="Times New Roman" panose="02020603050405020304" pitchFamily="18" charset="0"/>
                </a:rPr>
                <a:t>Vaz</a:t>
              </a:r>
              <a:r>
                <a:rPr lang="en-US" sz="1600" dirty="0">
                  <a:solidFill>
                    <a:srgbClr val="212121"/>
                  </a:solidFill>
                  <a:effectLst/>
                  <a:ea typeface="Calibri" panose="020F0502020204030204" pitchFamily="34" charset="0"/>
                  <a:cs typeface="Times New Roman" panose="02020603050405020304" pitchFamily="18" charset="0"/>
                </a:rPr>
                <a:t>-Drago R, </a:t>
              </a:r>
              <a:r>
                <a:rPr lang="en-US" sz="1600" dirty="0" err="1">
                  <a:solidFill>
                    <a:srgbClr val="212121"/>
                  </a:solidFill>
                  <a:effectLst/>
                  <a:ea typeface="Calibri" panose="020F0502020204030204" pitchFamily="34" charset="0"/>
                  <a:cs typeface="Times New Roman" panose="02020603050405020304" pitchFamily="18" charset="0"/>
                </a:rPr>
                <a:t>Custódio</a:t>
              </a:r>
              <a:r>
                <a:rPr lang="en-US" sz="1600" dirty="0">
                  <a:solidFill>
                    <a:srgbClr val="212121"/>
                  </a:solidFill>
                  <a:effectLst/>
                  <a:ea typeface="Calibri" panose="020F0502020204030204" pitchFamily="34" charset="0"/>
                  <a:cs typeface="Times New Roman" panose="02020603050405020304" pitchFamily="18" charset="0"/>
                </a:rPr>
                <a:t> N, </a:t>
              </a:r>
              <a:r>
                <a:rPr lang="en-US" sz="1600" dirty="0" err="1">
                  <a:solidFill>
                    <a:srgbClr val="212121"/>
                  </a:solidFill>
                  <a:effectLst/>
                  <a:ea typeface="Calibri" panose="020F0502020204030204" pitchFamily="34" charset="0"/>
                  <a:cs typeface="Times New Roman" panose="02020603050405020304" pitchFamily="18" charset="0"/>
                </a:rPr>
                <a:t>Carmo</a:t>
              </a:r>
              <a:r>
                <a:rPr lang="en-US" sz="1600" dirty="0">
                  <a:solidFill>
                    <a:srgbClr val="212121"/>
                  </a:solidFill>
                  <a:effectLst/>
                  <a:ea typeface="Calibri" panose="020F0502020204030204" pitchFamily="34" charset="0"/>
                  <a:cs typeface="Times New Roman" panose="02020603050405020304" pitchFamily="18" charset="0"/>
                </a:rPr>
                <a:t>-Fonseca M. Deep intronic mutations and human disease. </a:t>
              </a:r>
              <a:r>
                <a:rPr lang="en-US" sz="1600" i="1" dirty="0">
                  <a:solidFill>
                    <a:srgbClr val="212121"/>
                  </a:solidFill>
                  <a:effectLst/>
                  <a:ea typeface="Calibri" panose="020F0502020204030204" pitchFamily="34" charset="0"/>
                  <a:cs typeface="Times New Roman" panose="02020603050405020304" pitchFamily="18" charset="0"/>
                </a:rPr>
                <a:t>Hum Genet</a:t>
              </a:r>
              <a:r>
                <a:rPr lang="en-US" sz="1600" dirty="0">
                  <a:solidFill>
                    <a:srgbClr val="212121"/>
                  </a:solidFill>
                  <a:effectLst/>
                  <a:ea typeface="Calibri" panose="020F0502020204030204" pitchFamily="34" charset="0"/>
                  <a:cs typeface="Times New Roman" panose="02020603050405020304" pitchFamily="18" charset="0"/>
                </a:rPr>
                <a:t>. 2017;136(9):1093-1111. doi:10.1007/s00439-017-1809-4</a:t>
              </a:r>
              <a:endParaRPr lang="en-US" sz="16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dirty="0">
                  <a:solidFill>
                    <a:srgbClr val="212121"/>
                  </a:solidFill>
                  <a:effectLst/>
                  <a:ea typeface="Calibri" panose="020F0502020204030204" pitchFamily="34" charset="0"/>
                  <a:cs typeface="Times New Roman" panose="02020603050405020304" pitchFamily="18" charset="0"/>
                </a:rPr>
                <a:t>3. </a:t>
              </a:r>
              <a:r>
                <a:rPr lang="en-US" sz="1600" dirty="0" err="1">
                  <a:solidFill>
                    <a:srgbClr val="212121"/>
                  </a:solidFill>
                  <a:effectLst/>
                  <a:ea typeface="Calibri" panose="020F0502020204030204" pitchFamily="34" charset="0"/>
                  <a:cs typeface="Times New Roman" panose="02020603050405020304" pitchFamily="18" charset="0"/>
                </a:rPr>
                <a:t>Jaganathan</a:t>
              </a:r>
              <a:r>
                <a:rPr lang="en-US" sz="1600" dirty="0">
                  <a:solidFill>
                    <a:srgbClr val="212121"/>
                  </a:solidFill>
                  <a:effectLst/>
                  <a:ea typeface="Calibri" panose="020F0502020204030204" pitchFamily="34" charset="0"/>
                  <a:cs typeface="Times New Roman" panose="02020603050405020304" pitchFamily="18" charset="0"/>
                </a:rPr>
                <a:t> K, </a:t>
              </a:r>
              <a:r>
                <a:rPr lang="en-US" sz="1600" dirty="0" err="1">
                  <a:solidFill>
                    <a:srgbClr val="212121"/>
                  </a:solidFill>
                  <a:effectLst/>
                  <a:ea typeface="Calibri" panose="020F0502020204030204" pitchFamily="34" charset="0"/>
                  <a:cs typeface="Times New Roman" panose="02020603050405020304" pitchFamily="18" charset="0"/>
                </a:rPr>
                <a:t>Kyriazopoulou</a:t>
              </a:r>
              <a:r>
                <a:rPr lang="en-US" sz="1600" dirty="0">
                  <a:solidFill>
                    <a:srgbClr val="212121"/>
                  </a:solidFill>
                  <a:effectLst/>
                  <a:ea typeface="Calibri" panose="020F0502020204030204" pitchFamily="34" charset="0"/>
                  <a:cs typeface="Times New Roman" panose="02020603050405020304" pitchFamily="18" charset="0"/>
                </a:rPr>
                <a:t> </a:t>
              </a:r>
              <a:r>
                <a:rPr lang="en-US" sz="1600" dirty="0" err="1">
                  <a:solidFill>
                    <a:srgbClr val="212121"/>
                  </a:solidFill>
                  <a:effectLst/>
                  <a:ea typeface="Calibri" panose="020F0502020204030204" pitchFamily="34" charset="0"/>
                  <a:cs typeface="Times New Roman" panose="02020603050405020304" pitchFamily="18" charset="0"/>
                </a:rPr>
                <a:t>Panagiotopoulou</a:t>
              </a:r>
              <a:r>
                <a:rPr lang="en-US" sz="1600" dirty="0">
                  <a:solidFill>
                    <a:srgbClr val="212121"/>
                  </a:solidFill>
                  <a:effectLst/>
                  <a:ea typeface="Calibri" panose="020F0502020204030204" pitchFamily="34" charset="0"/>
                  <a:cs typeface="Times New Roman" panose="02020603050405020304" pitchFamily="18" charset="0"/>
                </a:rPr>
                <a:t> S, McRae JF, et al. Predicting Splicing from Primary Sequence with Deep Learning. </a:t>
              </a:r>
              <a:r>
                <a:rPr lang="en-US" sz="1600" i="1" dirty="0">
                  <a:solidFill>
                    <a:srgbClr val="212121"/>
                  </a:solidFill>
                  <a:effectLst/>
                  <a:ea typeface="Calibri" panose="020F0502020204030204" pitchFamily="34" charset="0"/>
                  <a:cs typeface="Times New Roman" panose="02020603050405020304" pitchFamily="18" charset="0"/>
                </a:rPr>
                <a:t>Cell</a:t>
              </a:r>
              <a:r>
                <a:rPr lang="en-US" sz="1600" dirty="0">
                  <a:solidFill>
                    <a:srgbClr val="212121"/>
                  </a:solidFill>
                  <a:effectLst/>
                  <a:ea typeface="Calibri" panose="020F0502020204030204" pitchFamily="34" charset="0"/>
                  <a:cs typeface="Times New Roman" panose="02020603050405020304" pitchFamily="18" charset="0"/>
                </a:rPr>
                <a:t>. 2019;176(3):535-548.e24. doi:10.1016/j.cell.2018.12.015</a:t>
              </a:r>
              <a:endParaRPr lang="en-US" sz="16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dirty="0">
                  <a:solidFill>
                    <a:srgbClr val="212121"/>
                  </a:solidFill>
                  <a:effectLst/>
                  <a:ea typeface="Calibri" panose="020F0502020204030204" pitchFamily="34" charset="0"/>
                  <a:cs typeface="Times New Roman" panose="02020603050405020304" pitchFamily="18" charset="0"/>
                </a:rPr>
                <a:t>4. Zeng T, Li YI. Predicting RNA splicing from DNA sequence using Pangolin. Genome Biology. 2022 Apr 21;23(1):103.</a:t>
              </a:r>
              <a:endParaRPr lang="en-US" sz="16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dirty="0">
                  <a:solidFill>
                    <a:srgbClr val="212121"/>
                  </a:solidFill>
                  <a:effectLst/>
                  <a:ea typeface="Calibri" panose="020F0502020204030204" pitchFamily="34" charset="0"/>
                  <a:cs typeface="Times New Roman" panose="02020603050405020304" pitchFamily="18" charset="0"/>
                </a:rPr>
                <a:t>5. </a:t>
              </a:r>
              <a:r>
                <a:rPr lang="en-US" sz="1600" dirty="0" err="1">
                  <a:solidFill>
                    <a:srgbClr val="212121"/>
                  </a:solidFill>
                  <a:effectLst/>
                  <a:ea typeface="Calibri" panose="020F0502020204030204" pitchFamily="34" charset="0"/>
                  <a:cs typeface="Times New Roman" panose="02020603050405020304" pitchFamily="18" charset="0"/>
                </a:rPr>
                <a:t>Salfati</a:t>
              </a:r>
              <a:r>
                <a:rPr lang="en-US" sz="1600" dirty="0">
                  <a:solidFill>
                    <a:srgbClr val="212121"/>
                  </a:solidFill>
                  <a:effectLst/>
                  <a:ea typeface="Calibri" panose="020F0502020204030204" pitchFamily="34" charset="0"/>
                  <a:cs typeface="Times New Roman" panose="02020603050405020304" pitchFamily="18" charset="0"/>
                </a:rPr>
                <a:t> EL, Spencer EG, </a:t>
              </a:r>
              <a:r>
                <a:rPr lang="en-US" sz="1600" dirty="0" err="1">
                  <a:solidFill>
                    <a:srgbClr val="212121"/>
                  </a:solidFill>
                  <a:effectLst/>
                  <a:ea typeface="Calibri" panose="020F0502020204030204" pitchFamily="34" charset="0"/>
                  <a:cs typeface="Times New Roman" panose="02020603050405020304" pitchFamily="18" charset="0"/>
                </a:rPr>
                <a:t>Topol</a:t>
              </a:r>
              <a:r>
                <a:rPr lang="en-US" sz="1600" dirty="0">
                  <a:solidFill>
                    <a:srgbClr val="212121"/>
                  </a:solidFill>
                  <a:effectLst/>
                  <a:ea typeface="Calibri" panose="020F0502020204030204" pitchFamily="34" charset="0"/>
                  <a:cs typeface="Times New Roman" panose="02020603050405020304" pitchFamily="18" charset="0"/>
                </a:rPr>
                <a:t> SE, et al. Re-analysis of whole-exome sequencing data uncovers novel diagnostic variants and improves molecular diagnostic yields for sudden death and idiopathic diseases. Genome Med. 2019;11(1):83. Published 2019 Dec 17. doi:10.1186/s13073-019-0702-2</a:t>
              </a:r>
              <a:endParaRPr lang="en-US" sz="16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dirty="0">
                  <a:solidFill>
                    <a:srgbClr val="212121"/>
                  </a:solidFill>
                  <a:effectLst/>
                  <a:ea typeface="Calibri" panose="020F0502020204030204" pitchFamily="34" charset="0"/>
                  <a:cs typeface="Times New Roman" panose="02020603050405020304" pitchFamily="18" charset="0"/>
                </a:rPr>
                <a:t>6. Vora NL, Gilmore K, Brandt A, et al. An approach to integrating exome sequencing for fetal structural anomalies into clinical practice [published correction appears in Genet Med. 2020 Aug;22(8):1426]. Genet Med. 2020;22(5):954-961. doi:10.1038/s41436-020-0750-4</a:t>
              </a:r>
              <a:endParaRPr lang="en-US" sz="16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dirty="0">
                  <a:solidFill>
                    <a:srgbClr val="212121"/>
                  </a:solidFill>
                  <a:effectLst/>
                  <a:ea typeface="Calibri" panose="020F0502020204030204" pitchFamily="34" charset="0"/>
                  <a:cs typeface="Times New Roman" panose="02020603050405020304" pitchFamily="18" charset="0"/>
                </a:rPr>
                <a:t>7. R Core Team (2021). R: A language and environment for statistical computing. R Foundation for Statistical Computing, Vienna, Austria. URL </a:t>
              </a:r>
              <a:r>
                <a:rPr lang="en-US" sz="1600" u="sng" dirty="0">
                  <a:solidFill>
                    <a:srgbClr val="0563C1"/>
                  </a:solidFill>
                  <a:effectLst/>
                  <a:ea typeface="Calibri" panose="020F0502020204030204" pitchFamily="34" charset="0"/>
                  <a:cs typeface="Times New Roman" panose="02020603050405020304" pitchFamily="18" charset="0"/>
                  <a:hlinkClick r:id="rId2"/>
                </a:rPr>
                <a:t>https://www.R-project.org/</a:t>
              </a:r>
              <a:r>
                <a:rPr lang="en-US" sz="1600" dirty="0">
                  <a:solidFill>
                    <a:srgbClr val="212121"/>
                  </a:solidFill>
                  <a:effectLst/>
                  <a:ea typeface="Calibri" panose="020F0502020204030204" pitchFamily="34" charset="0"/>
                  <a:cs typeface="Times New Roman" panose="02020603050405020304" pitchFamily="18" charset="0"/>
                </a:rPr>
                <a:t>.</a:t>
              </a:r>
              <a:endParaRPr lang="en-US" sz="16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dirty="0">
                  <a:solidFill>
                    <a:srgbClr val="212121"/>
                  </a:solidFill>
                  <a:effectLst/>
                  <a:ea typeface="Calibri" panose="020F0502020204030204" pitchFamily="34" charset="0"/>
                  <a:cs typeface="Times New Roman" panose="02020603050405020304" pitchFamily="18" charset="0"/>
                </a:rPr>
                <a:t>8. Richards, S., Aziz, N., Bale, S., Bick, D., Das, S., </a:t>
              </a:r>
              <a:r>
                <a:rPr lang="en-US" sz="1600" dirty="0" err="1">
                  <a:solidFill>
                    <a:srgbClr val="212121"/>
                  </a:solidFill>
                  <a:effectLst/>
                  <a:ea typeface="Calibri" panose="020F0502020204030204" pitchFamily="34" charset="0"/>
                  <a:cs typeface="Times New Roman" panose="02020603050405020304" pitchFamily="18" charset="0"/>
                </a:rPr>
                <a:t>Gastier</a:t>
              </a:r>
              <a:r>
                <a:rPr lang="en-US" sz="1600" dirty="0">
                  <a:solidFill>
                    <a:srgbClr val="212121"/>
                  </a:solidFill>
                  <a:effectLst/>
                  <a:ea typeface="Calibri" panose="020F0502020204030204" pitchFamily="34" charset="0"/>
                  <a:cs typeface="Times New Roman" panose="02020603050405020304" pitchFamily="18" charset="0"/>
                </a:rPr>
                <a:t>-Foster, J., Grody, W. W., Hegde, M., Lyon, E., Spector, E., </a:t>
              </a:r>
              <a:r>
                <a:rPr lang="en-US" sz="1600" dirty="0" err="1">
                  <a:solidFill>
                    <a:srgbClr val="212121"/>
                  </a:solidFill>
                  <a:effectLst/>
                  <a:ea typeface="Calibri" panose="020F0502020204030204" pitchFamily="34" charset="0"/>
                  <a:cs typeface="Times New Roman" panose="02020603050405020304" pitchFamily="18" charset="0"/>
                </a:rPr>
                <a:t>Voelkerding</a:t>
              </a:r>
              <a:r>
                <a:rPr lang="en-US" sz="1600" dirty="0">
                  <a:solidFill>
                    <a:srgbClr val="212121"/>
                  </a:solidFill>
                  <a:effectLst/>
                  <a:ea typeface="Calibri" panose="020F0502020204030204" pitchFamily="34" charset="0"/>
                  <a:cs typeface="Times New Roman" panose="02020603050405020304" pitchFamily="18" charset="0"/>
                </a:rPr>
                <a:t>, K., Rehm, H. L., &amp; ACMG Laboratory Quality Assurance Committee (2015). Standards and guidelines for the interpretation of sequence variants: a joint consensus recommendation of the American College of Medical Genetics and Genomics and the Association for Molecular Pathology. Genetics in medicine : official journal of the American College of Medical Genetics, 17(5), 405–424. </a:t>
              </a:r>
              <a:r>
                <a:rPr lang="en-US" sz="1600" u="sng" dirty="0">
                  <a:solidFill>
                    <a:srgbClr val="0563C1"/>
                  </a:solidFill>
                  <a:effectLst/>
                  <a:ea typeface="Calibri" panose="020F0502020204030204" pitchFamily="34" charset="0"/>
                  <a:cs typeface="Times New Roman" panose="02020603050405020304" pitchFamily="18" charset="0"/>
                  <a:hlinkClick r:id="rId3"/>
                </a:rPr>
                <a:t>https://doi.org/10.1038/gim.2015.30</a:t>
              </a:r>
              <a:endParaRPr lang="en-US" sz="16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600" dirty="0">
                  <a:solidFill>
                    <a:srgbClr val="212121"/>
                  </a:solidFill>
                  <a:effectLst/>
                  <a:ea typeface="Calibri" panose="020F0502020204030204" pitchFamily="34" charset="0"/>
                  <a:cs typeface="Times New Roman" panose="02020603050405020304" pitchFamily="18" charset="0"/>
                </a:rPr>
                <a:t>9. A program for annotating and predicting the effects of single nucleotide polymorphisms, </a:t>
              </a:r>
              <a:r>
                <a:rPr lang="en-US" sz="1600" dirty="0" err="1">
                  <a:solidFill>
                    <a:srgbClr val="212121"/>
                  </a:solidFill>
                  <a:effectLst/>
                  <a:ea typeface="Calibri" panose="020F0502020204030204" pitchFamily="34" charset="0"/>
                  <a:cs typeface="Times New Roman" panose="02020603050405020304" pitchFamily="18" charset="0"/>
                </a:rPr>
                <a:t>SnpEff</a:t>
              </a:r>
              <a:r>
                <a:rPr lang="en-US" sz="1600" dirty="0">
                  <a:solidFill>
                    <a:srgbClr val="212121"/>
                  </a:solidFill>
                  <a:effectLst/>
                  <a:ea typeface="Calibri" panose="020F0502020204030204" pitchFamily="34" charset="0"/>
                  <a:cs typeface="Times New Roman" panose="02020603050405020304" pitchFamily="18" charset="0"/>
                </a:rPr>
                <a:t>: SNPs in the genome of Drosophila melanogaster strain w1118; iso-2; iso-3.", </a:t>
              </a:r>
              <a:r>
                <a:rPr lang="en-US" sz="1600" dirty="0" err="1">
                  <a:solidFill>
                    <a:srgbClr val="212121"/>
                  </a:solidFill>
                  <a:effectLst/>
                  <a:ea typeface="Calibri" panose="020F0502020204030204" pitchFamily="34" charset="0"/>
                  <a:cs typeface="Times New Roman" panose="02020603050405020304" pitchFamily="18" charset="0"/>
                </a:rPr>
                <a:t>Cingolani</a:t>
              </a:r>
              <a:r>
                <a:rPr lang="en-US" sz="1600" dirty="0">
                  <a:solidFill>
                    <a:srgbClr val="212121"/>
                  </a:solidFill>
                  <a:effectLst/>
                  <a:ea typeface="Calibri" panose="020F0502020204030204" pitchFamily="34" charset="0"/>
                  <a:cs typeface="Times New Roman" panose="02020603050405020304" pitchFamily="18" charset="0"/>
                </a:rPr>
                <a:t> P, Platts A, Wang le L, Coon M, Nguyen T, Wang L, Land SJ, Lu X, </a:t>
              </a:r>
              <a:r>
                <a:rPr lang="en-US" sz="1600" dirty="0" err="1">
                  <a:solidFill>
                    <a:srgbClr val="212121"/>
                  </a:solidFill>
                  <a:effectLst/>
                  <a:ea typeface="Calibri" panose="020F0502020204030204" pitchFamily="34" charset="0"/>
                  <a:cs typeface="Times New Roman" panose="02020603050405020304" pitchFamily="18" charset="0"/>
                </a:rPr>
                <a:t>Ruden</a:t>
              </a:r>
              <a:r>
                <a:rPr lang="en-US" sz="1600" dirty="0">
                  <a:solidFill>
                    <a:srgbClr val="212121"/>
                  </a:solidFill>
                  <a:effectLst/>
                  <a:ea typeface="Calibri" panose="020F0502020204030204" pitchFamily="34" charset="0"/>
                  <a:cs typeface="Times New Roman" panose="02020603050405020304" pitchFamily="18" charset="0"/>
                </a:rPr>
                <a:t> DM. Fly (Austin). 2012 Apr-Jun;6(2):80-92. PMID: 22728672</a:t>
              </a:r>
              <a:endParaRPr lang="en-US" sz="16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dirty="0">
                  <a:solidFill>
                    <a:srgbClr val="212121"/>
                  </a:solidFill>
                  <a:effectLst/>
                  <a:ea typeface="Calibri" panose="020F0502020204030204" pitchFamily="34" charset="0"/>
                  <a:cs typeface="Times New Roman" panose="02020603050405020304" pitchFamily="18" charset="0"/>
                </a:rPr>
                <a:t>10.</a:t>
              </a:r>
              <a:r>
                <a:rPr lang="en-US" sz="1600" dirty="0">
                  <a:effectLst/>
                  <a:ea typeface="Calibri" panose="020F0502020204030204" pitchFamily="34" charset="0"/>
                  <a:cs typeface="Times New Roman" panose="02020603050405020304" pitchFamily="18" charset="0"/>
                </a:rPr>
                <a:t> Walker, L. C., Hoya, M., Wiggins, G. A. R., Lindy, A., Vincent, L. M., Parsons, M. T., </a:t>
              </a:r>
              <a:r>
                <a:rPr lang="en-US" sz="1600" dirty="0" err="1">
                  <a:effectLst/>
                  <a:ea typeface="Calibri" panose="020F0502020204030204" pitchFamily="34" charset="0"/>
                  <a:cs typeface="Times New Roman" panose="02020603050405020304" pitchFamily="18" charset="0"/>
                </a:rPr>
                <a:t>Canson</a:t>
              </a:r>
              <a:r>
                <a:rPr lang="en-US" sz="1600" dirty="0">
                  <a:effectLst/>
                  <a:ea typeface="Calibri" panose="020F0502020204030204" pitchFamily="34" charset="0"/>
                  <a:cs typeface="Times New Roman" panose="02020603050405020304" pitchFamily="18" charset="0"/>
                </a:rPr>
                <a:t>, D. M., Bis-Brewer, D., Cass, A., </a:t>
              </a:r>
              <a:r>
                <a:rPr lang="en-US" sz="1600" dirty="0" err="1">
                  <a:effectLst/>
                  <a:ea typeface="Calibri" panose="020F0502020204030204" pitchFamily="34" charset="0"/>
                  <a:cs typeface="Times New Roman" panose="02020603050405020304" pitchFamily="18" charset="0"/>
                </a:rPr>
                <a:t>Tchourbanov</a:t>
              </a:r>
              <a:r>
                <a:rPr lang="en-US" sz="1600" dirty="0">
                  <a:effectLst/>
                  <a:ea typeface="Calibri" panose="020F0502020204030204" pitchFamily="34" charset="0"/>
                  <a:cs typeface="Times New Roman" panose="02020603050405020304" pitchFamily="18" charset="0"/>
                </a:rPr>
                <a:t>, A., Zimmermann, H., Byrne, A. B., </a:t>
              </a:r>
              <a:r>
                <a:rPr lang="en-US" sz="1600" dirty="0" err="1">
                  <a:effectLst/>
                  <a:ea typeface="Calibri" panose="020F0502020204030204" pitchFamily="34" charset="0"/>
                  <a:cs typeface="Times New Roman" panose="02020603050405020304" pitchFamily="18" charset="0"/>
                </a:rPr>
                <a:t>Pesaran</a:t>
              </a:r>
              <a:r>
                <a:rPr lang="en-US" sz="1600" dirty="0">
                  <a:effectLst/>
                  <a:ea typeface="Calibri" panose="020F0502020204030204" pitchFamily="34" charset="0"/>
                  <a:cs typeface="Times New Roman" panose="02020603050405020304" pitchFamily="18" charset="0"/>
                </a:rPr>
                <a:t>, T., Karam, R., Harrison, S. M., </a:t>
              </a:r>
              <a:r>
                <a:rPr lang="en-US" sz="1600" dirty="0" err="1">
                  <a:effectLst/>
                  <a:ea typeface="Calibri" panose="020F0502020204030204" pitchFamily="34" charset="0"/>
                  <a:cs typeface="Times New Roman" panose="02020603050405020304" pitchFamily="18" charset="0"/>
                </a:rPr>
                <a:t>Spurdle</a:t>
              </a:r>
              <a:r>
                <a:rPr lang="en-US" sz="1600" dirty="0">
                  <a:effectLst/>
                  <a:ea typeface="Calibri" panose="020F0502020204030204" pitchFamily="34" charset="0"/>
                  <a:cs typeface="Times New Roman" panose="02020603050405020304" pitchFamily="18" charset="0"/>
                </a:rPr>
                <a:t>, A. B., &amp; </a:t>
              </a:r>
              <a:r>
                <a:rPr lang="en-US" sz="1600" dirty="0" err="1">
                  <a:effectLst/>
                  <a:ea typeface="Calibri" panose="020F0502020204030204" pitchFamily="34" charset="0"/>
                  <a:cs typeface="Times New Roman" panose="02020603050405020304" pitchFamily="18" charset="0"/>
                </a:rPr>
                <a:t>ClinGen</a:t>
              </a:r>
              <a:r>
                <a:rPr lang="en-US" sz="1600" dirty="0">
                  <a:effectLst/>
                  <a:ea typeface="Calibri" panose="020F0502020204030204" pitchFamily="34" charset="0"/>
                  <a:cs typeface="Times New Roman" panose="02020603050405020304" pitchFamily="18" charset="0"/>
                </a:rPr>
                <a:t> Sequence Variant Interpretation Working Group (2023). Using the ACMG/AMP framework to capture evidence related to predicted and observed impact on splicing: Recommendations from the </a:t>
              </a:r>
              <a:r>
                <a:rPr lang="en-US" sz="1600" dirty="0" err="1">
                  <a:effectLst/>
                  <a:ea typeface="Calibri" panose="020F0502020204030204" pitchFamily="34" charset="0"/>
                  <a:cs typeface="Times New Roman" panose="02020603050405020304" pitchFamily="18" charset="0"/>
                </a:rPr>
                <a:t>ClinGen</a:t>
              </a:r>
              <a:r>
                <a:rPr lang="en-US" sz="1600" dirty="0">
                  <a:effectLst/>
                  <a:ea typeface="Calibri" panose="020F0502020204030204" pitchFamily="34" charset="0"/>
                  <a:cs typeface="Times New Roman" panose="02020603050405020304" pitchFamily="18" charset="0"/>
                </a:rPr>
                <a:t> SVI Splicing Subgroup. American journal of human genetics, 110(7), 1046–1067. </a:t>
              </a:r>
              <a:r>
                <a:rPr lang="en-US" sz="1600" u="sng" dirty="0">
                  <a:solidFill>
                    <a:srgbClr val="0563C1"/>
                  </a:solidFill>
                  <a:effectLst/>
                  <a:ea typeface="Calibri" panose="020F0502020204030204" pitchFamily="34" charset="0"/>
                  <a:cs typeface="Times New Roman" panose="02020603050405020304" pitchFamily="18" charset="0"/>
                  <a:hlinkClick r:id="rId4"/>
                </a:rPr>
                <a:t>https://doi.org/10.1016/j.ajhg.2023.06.002</a:t>
              </a:r>
              <a:endParaRPr lang="en-US" sz="16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600" dirty="0">
                  <a:solidFill>
                    <a:srgbClr val="212121"/>
                  </a:solidFill>
                  <a:effectLst/>
                  <a:ea typeface="Calibri" panose="020F0502020204030204" pitchFamily="34" charset="0"/>
                  <a:cs typeface="Times New Roman" panose="02020603050405020304" pitchFamily="18" charset="0"/>
                </a:rPr>
                <a:t>11. </a:t>
              </a:r>
              <a:r>
                <a:rPr lang="en-US" sz="1600" dirty="0">
                  <a:effectLst/>
                  <a:ea typeface="Calibri" panose="020F0502020204030204" pitchFamily="34" charset="0"/>
                  <a:cs typeface="Times New Roman" panose="02020603050405020304" pitchFamily="18" charset="0"/>
                </a:rPr>
                <a:t>Martin, A.R., Williams, E., </a:t>
              </a:r>
              <a:r>
                <a:rPr lang="en-US" sz="1600" dirty="0" err="1">
                  <a:effectLst/>
                  <a:ea typeface="Calibri" panose="020F0502020204030204" pitchFamily="34" charset="0"/>
                  <a:cs typeface="Times New Roman" panose="02020603050405020304" pitchFamily="18" charset="0"/>
                </a:rPr>
                <a:t>Foulger</a:t>
              </a:r>
              <a:r>
                <a:rPr lang="en-US" sz="1600" dirty="0">
                  <a:effectLst/>
                  <a:ea typeface="Calibri" panose="020F0502020204030204" pitchFamily="34" charset="0"/>
                  <a:cs typeface="Times New Roman" panose="02020603050405020304" pitchFamily="18" charset="0"/>
                </a:rPr>
                <a:t>, R.E. et al. </a:t>
              </a:r>
              <a:r>
                <a:rPr lang="en-US" sz="1600" dirty="0" err="1">
                  <a:effectLst/>
                  <a:ea typeface="Calibri" panose="020F0502020204030204" pitchFamily="34" charset="0"/>
                  <a:cs typeface="Times New Roman" panose="02020603050405020304" pitchFamily="18" charset="0"/>
                </a:rPr>
                <a:t>PanelApp</a:t>
              </a:r>
              <a:r>
                <a:rPr lang="en-US" sz="1600" dirty="0">
                  <a:effectLst/>
                  <a:ea typeface="Calibri" panose="020F0502020204030204" pitchFamily="34" charset="0"/>
                  <a:cs typeface="Times New Roman" panose="02020603050405020304" pitchFamily="18" charset="0"/>
                </a:rPr>
                <a:t> crowdsources expert knowledge to establish consensus diagnostic gene panels. Nat Genet 51, 1560–1565 (2019). </a:t>
              </a:r>
              <a:r>
                <a:rPr lang="en-US" sz="1600" u="sng" dirty="0">
                  <a:solidFill>
                    <a:srgbClr val="0563C1"/>
                  </a:solidFill>
                  <a:effectLst/>
                  <a:ea typeface="Calibri" panose="020F0502020204030204" pitchFamily="34" charset="0"/>
                  <a:cs typeface="Times New Roman" panose="02020603050405020304" pitchFamily="18" charset="0"/>
                  <a:hlinkClick r:id="rId5"/>
                </a:rPr>
                <a:t>https://doi.org/10.1038/s41588-019-0528-2</a:t>
              </a:r>
              <a:endParaRPr lang="en-US" sz="1600" dirty="0">
                <a:effectLst/>
                <a:ea typeface="Calibri" panose="020F0502020204030204" pitchFamily="34" charset="0"/>
                <a:cs typeface="Times New Roman" panose="02020603050405020304" pitchFamily="18" charset="0"/>
              </a:endParaRPr>
            </a:p>
            <a:p>
              <a:endParaRPr lang="en-US" sz="4400" b="1" dirty="0"/>
            </a:p>
          </p:txBody>
        </p:sp>
      </p:grpSp>
      <p:sp>
        <p:nvSpPr>
          <p:cNvPr id="48" name="TextBox 47"/>
          <p:cNvSpPr txBox="1"/>
          <p:nvPr/>
        </p:nvSpPr>
        <p:spPr>
          <a:xfrm>
            <a:off x="0" y="0"/>
            <a:ext cx="35166299" cy="2985433"/>
          </a:xfrm>
          <a:prstGeom prst="rect">
            <a:avLst/>
          </a:prstGeom>
          <a:noFill/>
          <a:ln>
            <a:noFill/>
          </a:ln>
        </p:spPr>
        <p:txBody>
          <a:bodyPr wrap="square" rtlCol="0">
            <a:spAutoFit/>
          </a:bodyPr>
          <a:lstStyle/>
          <a:p>
            <a:pPr algn="ctr"/>
            <a:r>
              <a:rPr lang="en-US" sz="7000" b="1" i="0" dirty="0">
                <a:solidFill>
                  <a:srgbClr val="000000"/>
                </a:solidFill>
                <a:effectLst/>
                <a:latin typeface="+mj-lt"/>
              </a:rPr>
              <a:t>Investigating the use of </a:t>
            </a:r>
            <a:r>
              <a:rPr lang="en-US" sz="7000" b="1" i="0" dirty="0" err="1">
                <a:solidFill>
                  <a:srgbClr val="000000"/>
                </a:solidFill>
                <a:effectLst/>
                <a:latin typeface="+mj-lt"/>
              </a:rPr>
              <a:t>SpliceAI</a:t>
            </a:r>
            <a:r>
              <a:rPr lang="en-US" sz="7000" b="1" i="0" dirty="0">
                <a:solidFill>
                  <a:srgbClr val="000000"/>
                </a:solidFill>
                <a:effectLst/>
                <a:latin typeface="+mj-lt"/>
              </a:rPr>
              <a:t> in Variant Reanalysis of a Cohort of Fetuses with Congenital Brain Abnormalities</a:t>
            </a:r>
          </a:p>
          <a:p>
            <a:pPr algn="ctr"/>
            <a:r>
              <a:rPr lang="en-US" sz="4800" b="1" dirty="0"/>
              <a:t>Ben McLean BA, Tam Sneddon, PhD, FACMG, Scott Melville PhD, Neeta Vora MD, FACMG, and Bradford Powell MD, PhD, FACMG</a:t>
            </a:r>
          </a:p>
        </p:txBody>
      </p:sp>
      <p:pic>
        <p:nvPicPr>
          <p:cNvPr id="49" name="Picture 4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5661881" y="230661"/>
            <a:ext cx="7733737" cy="2123955"/>
          </a:xfrm>
          <a:prstGeom prst="rect">
            <a:avLst/>
          </a:prstGeom>
        </p:spPr>
      </p:pic>
      <p:sp>
        <p:nvSpPr>
          <p:cNvPr id="55" name="Rectangle 54"/>
          <p:cNvSpPr/>
          <p:nvPr/>
        </p:nvSpPr>
        <p:spPr>
          <a:xfrm>
            <a:off x="655721" y="3877920"/>
            <a:ext cx="13716000" cy="1667103"/>
          </a:xfrm>
          <a:prstGeom prst="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8000" b="1" dirty="0">
                <a:solidFill>
                  <a:prstClr val="white"/>
                </a:solidFill>
              </a:rPr>
              <a:t>Background</a:t>
            </a:r>
          </a:p>
        </p:txBody>
      </p:sp>
      <p:graphicFrame>
        <p:nvGraphicFramePr>
          <p:cNvPr id="6" name="Table 5">
            <a:extLst>
              <a:ext uri="{FF2B5EF4-FFF2-40B4-BE49-F238E27FC236}">
                <a16:creationId xmlns:a16="http://schemas.microsoft.com/office/drawing/2014/main" id="{59A8D20B-5534-4018-A9C8-DCFFFFE38028}"/>
              </a:ext>
            </a:extLst>
          </p:cNvPr>
          <p:cNvGraphicFramePr>
            <a:graphicFrameLocks noGrp="1"/>
          </p:cNvGraphicFramePr>
          <p:nvPr>
            <p:extLst>
              <p:ext uri="{D42A27DB-BD31-4B8C-83A1-F6EECF244321}">
                <p14:modId xmlns:p14="http://schemas.microsoft.com/office/powerpoint/2010/main" val="3817094483"/>
              </p:ext>
            </p:extLst>
          </p:nvPr>
        </p:nvGraphicFramePr>
        <p:xfrm>
          <a:off x="15056949" y="11718832"/>
          <a:ext cx="13092090" cy="5673196"/>
        </p:xfrm>
        <a:graphic>
          <a:graphicData uri="http://schemas.openxmlformats.org/drawingml/2006/table">
            <a:tbl>
              <a:tblPr firstRow="1" firstCol="1" bandRow="1">
                <a:tableStyleId>{5C22544A-7EE6-4342-B048-85BDC9FD1C3A}</a:tableStyleId>
              </a:tblPr>
              <a:tblGrid>
                <a:gridCol w="5677994">
                  <a:extLst>
                    <a:ext uri="{9D8B030D-6E8A-4147-A177-3AD203B41FA5}">
                      <a16:colId xmlns:a16="http://schemas.microsoft.com/office/drawing/2014/main" val="3367026907"/>
                    </a:ext>
                  </a:extLst>
                </a:gridCol>
                <a:gridCol w="1949812">
                  <a:extLst>
                    <a:ext uri="{9D8B030D-6E8A-4147-A177-3AD203B41FA5}">
                      <a16:colId xmlns:a16="http://schemas.microsoft.com/office/drawing/2014/main" val="3932756305"/>
                    </a:ext>
                  </a:extLst>
                </a:gridCol>
                <a:gridCol w="2393595">
                  <a:extLst>
                    <a:ext uri="{9D8B030D-6E8A-4147-A177-3AD203B41FA5}">
                      <a16:colId xmlns:a16="http://schemas.microsoft.com/office/drawing/2014/main" val="495365725"/>
                    </a:ext>
                  </a:extLst>
                </a:gridCol>
                <a:gridCol w="3070689">
                  <a:extLst>
                    <a:ext uri="{9D8B030D-6E8A-4147-A177-3AD203B41FA5}">
                      <a16:colId xmlns:a16="http://schemas.microsoft.com/office/drawing/2014/main" val="2299963177"/>
                    </a:ext>
                  </a:extLst>
                </a:gridCol>
              </a:tblGrid>
              <a:tr h="655673">
                <a:tc>
                  <a:txBody>
                    <a:bodyPr/>
                    <a:lstStyle/>
                    <a:p>
                      <a:pPr marL="0" marR="0">
                        <a:lnSpc>
                          <a:spcPct val="107000"/>
                        </a:lnSpc>
                        <a:spcBef>
                          <a:spcPts val="0"/>
                        </a:spcBef>
                        <a:spcAft>
                          <a:spcPts val="0"/>
                        </a:spcAft>
                      </a:pPr>
                      <a:r>
                        <a:rPr lang="en-US" sz="2800" dirty="0">
                          <a:effectLst/>
                        </a:rPr>
                        <a:t>HGVS Transcript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a:effectLst/>
                        </a:rPr>
                        <a:t>Gene</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dirty="0">
                          <a:effectLst/>
                        </a:rPr>
                        <a:t>Variant Type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dirty="0">
                          <a:effectLst/>
                        </a:rPr>
                        <a:t>Already Presented?</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88276412"/>
                  </a:ext>
                </a:extLst>
              </a:tr>
              <a:tr h="1341703">
                <a:tc>
                  <a:txBody>
                    <a:bodyPr/>
                    <a:lstStyle/>
                    <a:p>
                      <a:pPr marL="0" marR="0">
                        <a:lnSpc>
                          <a:spcPct val="107000"/>
                        </a:lnSpc>
                        <a:spcBef>
                          <a:spcPts val="0"/>
                        </a:spcBef>
                        <a:spcAft>
                          <a:spcPts val="0"/>
                        </a:spcAft>
                      </a:pPr>
                      <a:r>
                        <a:rPr lang="en-US" sz="2800" dirty="0">
                          <a:effectLst/>
                        </a:rPr>
                        <a:t>NM_000284.4:c.586G&gt;T (p.Asp196Tyr)</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i="1" dirty="0">
                          <a:effectLst/>
                        </a:rPr>
                        <a:t>PDHA1</a:t>
                      </a:r>
                      <a:endParaRPr lang="en-US" sz="2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a:effectLst/>
                        </a:rPr>
                        <a:t>Missense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dirty="0">
                          <a:effectLst/>
                        </a:rPr>
                        <a:t>Yes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32520788"/>
                  </a:ext>
                </a:extLst>
              </a:tr>
              <a:tr h="780939">
                <a:tc>
                  <a:txBody>
                    <a:bodyPr/>
                    <a:lstStyle/>
                    <a:p>
                      <a:pPr marL="0" marR="0">
                        <a:lnSpc>
                          <a:spcPct val="107000"/>
                        </a:lnSpc>
                        <a:spcBef>
                          <a:spcPts val="0"/>
                        </a:spcBef>
                        <a:spcAft>
                          <a:spcPts val="0"/>
                        </a:spcAft>
                      </a:pPr>
                      <a:r>
                        <a:rPr lang="en-US" sz="2800">
                          <a:effectLst/>
                        </a:rPr>
                        <a:t>NM_000284.4:c.604-2A&gt;G</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i="1" dirty="0">
                          <a:effectLst/>
                        </a:rPr>
                        <a:t>PDHA1</a:t>
                      </a:r>
                      <a:endParaRPr lang="en-US" sz="2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dirty="0">
                          <a:effectLst/>
                        </a:rPr>
                        <a:t>Canonical Splice Site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dirty="0">
                          <a:effectLst/>
                        </a:rPr>
                        <a:t>Yes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7171307"/>
                  </a:ext>
                </a:extLst>
              </a:tr>
              <a:tr h="655673">
                <a:tc>
                  <a:txBody>
                    <a:bodyPr/>
                    <a:lstStyle/>
                    <a:p>
                      <a:pPr marL="0" marR="0">
                        <a:lnSpc>
                          <a:spcPct val="107000"/>
                        </a:lnSpc>
                        <a:spcBef>
                          <a:spcPts val="0"/>
                        </a:spcBef>
                        <a:spcAft>
                          <a:spcPts val="0"/>
                        </a:spcAft>
                      </a:pPr>
                      <a:r>
                        <a:rPr lang="pt-BR" sz="2800" dirty="0">
                          <a:effectLst/>
                        </a:rPr>
                        <a:t>NM_013382.7:c.1006+5G&gt;A</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i="1" dirty="0">
                          <a:effectLst/>
                        </a:rPr>
                        <a:t>POMT2</a:t>
                      </a:r>
                      <a:endParaRPr lang="en-US" sz="2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a:effectLst/>
                        </a:rPr>
                        <a:t>Intronic</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a:effectLst/>
                        </a:rPr>
                        <a:t>Yes</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1535849"/>
                  </a:ext>
                </a:extLst>
              </a:tr>
              <a:tr h="785570">
                <a:tc>
                  <a:txBody>
                    <a:bodyPr/>
                    <a:lstStyle/>
                    <a:p>
                      <a:pPr marL="0" marR="0">
                        <a:lnSpc>
                          <a:spcPct val="107000"/>
                        </a:lnSpc>
                        <a:spcBef>
                          <a:spcPts val="0"/>
                        </a:spcBef>
                        <a:spcAft>
                          <a:spcPts val="0"/>
                        </a:spcAft>
                      </a:pPr>
                      <a:r>
                        <a:rPr lang="en-US" sz="2800" dirty="0">
                          <a:effectLst/>
                        </a:rPr>
                        <a:t>NM_013382.7:c.1329_1332+5del</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i="1" dirty="0">
                          <a:effectLst/>
                        </a:rPr>
                        <a:t>POMT2</a:t>
                      </a:r>
                      <a:endParaRPr lang="en-US" sz="2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a:effectLst/>
                        </a:rPr>
                        <a:t>Intronic</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a:effectLst/>
                        </a:rPr>
                        <a:t>Yes</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20779736"/>
                  </a:ext>
                </a:extLst>
              </a:tr>
              <a:tr h="1341703">
                <a:tc>
                  <a:txBody>
                    <a:bodyPr/>
                    <a:lstStyle/>
                    <a:p>
                      <a:pPr marL="0" marR="0">
                        <a:lnSpc>
                          <a:spcPct val="107000"/>
                        </a:lnSpc>
                        <a:spcBef>
                          <a:spcPts val="0"/>
                        </a:spcBef>
                        <a:spcAft>
                          <a:spcPts val="0"/>
                        </a:spcAft>
                      </a:pPr>
                      <a:r>
                        <a:rPr lang="en-US" sz="2800" dirty="0">
                          <a:effectLst/>
                        </a:rPr>
                        <a:t>NM_002291.3:c.4280_4281dup (p.Pro1428GlyfsTer26)</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i="1" dirty="0">
                          <a:effectLst/>
                        </a:rPr>
                        <a:t>LAMB1</a:t>
                      </a:r>
                      <a:endParaRPr lang="en-US" sz="2800" i="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dirty="0">
                          <a:effectLst/>
                        </a:rPr>
                        <a:t>Frameshift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dirty="0">
                          <a:effectLst/>
                        </a:rPr>
                        <a:t>No</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8061058"/>
                  </a:ext>
                </a:extLst>
              </a:tr>
            </a:tbl>
          </a:graphicData>
        </a:graphic>
      </p:graphicFrame>
      <p:grpSp>
        <p:nvGrpSpPr>
          <p:cNvPr id="54" name="Group 53">
            <a:extLst>
              <a:ext uri="{FF2B5EF4-FFF2-40B4-BE49-F238E27FC236}">
                <a16:creationId xmlns:a16="http://schemas.microsoft.com/office/drawing/2014/main" id="{DF91C466-033D-46B2-9462-2D5C56BA61F7}"/>
              </a:ext>
            </a:extLst>
          </p:cNvPr>
          <p:cNvGrpSpPr/>
          <p:nvPr/>
        </p:nvGrpSpPr>
        <p:grpSpPr>
          <a:xfrm>
            <a:off x="748989" y="15358885"/>
            <a:ext cx="13704469" cy="6621373"/>
            <a:chOff x="1457128" y="2859123"/>
            <a:chExt cx="13716000" cy="16653929"/>
          </a:xfrm>
        </p:grpSpPr>
        <p:sp>
          <p:nvSpPr>
            <p:cNvPr id="56" name="TextBox 55">
              <a:extLst>
                <a:ext uri="{FF2B5EF4-FFF2-40B4-BE49-F238E27FC236}">
                  <a16:creationId xmlns:a16="http://schemas.microsoft.com/office/drawing/2014/main" id="{B4A12F53-F186-4353-B3D1-E8685D8C778F}"/>
                </a:ext>
              </a:extLst>
            </p:cNvPr>
            <p:cNvSpPr txBox="1"/>
            <p:nvPr/>
          </p:nvSpPr>
          <p:spPr>
            <a:xfrm>
              <a:off x="1710445" y="3376563"/>
              <a:ext cx="13291364" cy="15095198"/>
            </a:xfrm>
            <a:prstGeom prst="rect">
              <a:avLst/>
            </a:prstGeom>
            <a:noFill/>
          </p:spPr>
          <p:txBody>
            <a:bodyPr wrap="square" rtlCol="0">
              <a:spAutoFit/>
            </a:bodyPr>
            <a:lstStyle/>
            <a:p>
              <a:pPr marL="742950" indent="-742950" algn="l">
                <a:buAutoNum type="arabicPeriod"/>
              </a:pPr>
              <a:r>
                <a:rPr lang="en-US" sz="4800" dirty="0">
                  <a:solidFill>
                    <a:srgbClr val="000000"/>
                  </a:solidFill>
                </a:rPr>
                <a:t>The i</a:t>
              </a:r>
              <a:r>
                <a:rPr lang="en-US" sz="4800" b="0" i="0" dirty="0">
                  <a:solidFill>
                    <a:srgbClr val="000000"/>
                  </a:solidFill>
                  <a:effectLst/>
                </a:rPr>
                <a:t>ncorporation of </a:t>
              </a:r>
              <a:r>
                <a:rPr lang="en-US" sz="4800" b="0" i="0" dirty="0" err="1">
                  <a:solidFill>
                    <a:srgbClr val="000000"/>
                  </a:solidFill>
                  <a:effectLst/>
                </a:rPr>
                <a:t>SpliceAI</a:t>
              </a:r>
              <a:r>
                <a:rPr lang="en-US" sz="4800" b="0" i="0" dirty="0">
                  <a:solidFill>
                    <a:srgbClr val="000000"/>
                  </a:solidFill>
                  <a:effectLst/>
                </a:rPr>
                <a:t> into clinical variant analysis is expected to add complexity and cost to analysis, from additional computational cost to the possibility of identifying false-positive splicing results.</a:t>
              </a:r>
            </a:p>
            <a:p>
              <a:pPr marL="742950" indent="-742950" algn="l">
                <a:buAutoNum type="arabicPeriod"/>
              </a:pPr>
              <a:r>
                <a:rPr lang="en-US" sz="4800" b="0" i="0" dirty="0">
                  <a:solidFill>
                    <a:srgbClr val="000000"/>
                  </a:solidFill>
                  <a:effectLst/>
                </a:rPr>
                <a:t>The </a:t>
              </a:r>
              <a:r>
                <a:rPr lang="en-US" sz="4800" dirty="0">
                  <a:solidFill>
                    <a:srgbClr val="000000"/>
                  </a:solidFill>
                </a:rPr>
                <a:t>use of </a:t>
              </a:r>
              <a:r>
                <a:rPr lang="en-US" sz="4800" dirty="0" err="1">
                  <a:solidFill>
                    <a:srgbClr val="000000"/>
                  </a:solidFill>
                </a:rPr>
                <a:t>SpliceAI</a:t>
              </a:r>
              <a:r>
                <a:rPr lang="en-US" sz="4800" dirty="0">
                  <a:solidFill>
                    <a:srgbClr val="000000"/>
                  </a:solidFill>
                </a:rPr>
                <a:t> will </a:t>
              </a:r>
              <a:r>
                <a:rPr lang="en-US" sz="4800" b="0" i="0" dirty="0">
                  <a:solidFill>
                    <a:srgbClr val="000000"/>
                  </a:solidFill>
                  <a:effectLst/>
                </a:rPr>
                <a:t>increase diagnostic yield by identifying novel pathogenic variants in a cohort of fetuses with brain abnormalities.</a:t>
              </a:r>
              <a:endParaRPr lang="en-US" sz="4800" dirty="0"/>
            </a:p>
          </p:txBody>
        </p:sp>
        <p:sp>
          <p:nvSpPr>
            <p:cNvPr id="57" name="Rectangle 56">
              <a:extLst>
                <a:ext uri="{FF2B5EF4-FFF2-40B4-BE49-F238E27FC236}">
                  <a16:creationId xmlns:a16="http://schemas.microsoft.com/office/drawing/2014/main" id="{0D7B6293-B8EC-4C41-AB40-D87D4DD088C0}"/>
                </a:ext>
              </a:extLst>
            </p:cNvPr>
            <p:cNvSpPr/>
            <p:nvPr/>
          </p:nvSpPr>
          <p:spPr>
            <a:xfrm>
              <a:off x="1457128" y="2859123"/>
              <a:ext cx="13716000" cy="1665392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0" name="Rectangle 59">
            <a:extLst>
              <a:ext uri="{FF2B5EF4-FFF2-40B4-BE49-F238E27FC236}">
                <a16:creationId xmlns:a16="http://schemas.microsoft.com/office/drawing/2014/main" id="{841D74C7-DD72-436E-B3CF-0D98D6DF96A0}"/>
              </a:ext>
            </a:extLst>
          </p:cNvPr>
          <p:cNvSpPr/>
          <p:nvPr/>
        </p:nvSpPr>
        <p:spPr>
          <a:xfrm>
            <a:off x="655721" y="13502009"/>
            <a:ext cx="13716000" cy="1667103"/>
          </a:xfrm>
          <a:prstGeom prst="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8000" b="1" dirty="0">
                <a:solidFill>
                  <a:prstClr val="white"/>
                </a:solidFill>
              </a:rPr>
              <a:t>Hypotheses</a:t>
            </a:r>
          </a:p>
        </p:txBody>
      </p:sp>
      <p:sp>
        <p:nvSpPr>
          <p:cNvPr id="61" name="Rectangle 60">
            <a:extLst>
              <a:ext uri="{FF2B5EF4-FFF2-40B4-BE49-F238E27FC236}">
                <a16:creationId xmlns:a16="http://schemas.microsoft.com/office/drawing/2014/main" id="{B3B42F98-C896-4469-AFE7-1A3AF28A9B4D}"/>
              </a:ext>
            </a:extLst>
          </p:cNvPr>
          <p:cNvSpPr/>
          <p:nvPr/>
        </p:nvSpPr>
        <p:spPr>
          <a:xfrm>
            <a:off x="520714" y="22270597"/>
            <a:ext cx="13716000" cy="1667103"/>
          </a:xfrm>
          <a:prstGeom prst="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8000" b="1" dirty="0">
                <a:solidFill>
                  <a:prstClr val="white"/>
                </a:solidFill>
              </a:rPr>
              <a:t>Methods</a:t>
            </a:r>
          </a:p>
        </p:txBody>
      </p:sp>
      <p:sp>
        <p:nvSpPr>
          <p:cNvPr id="63" name="TextBox 62">
            <a:extLst>
              <a:ext uri="{FF2B5EF4-FFF2-40B4-BE49-F238E27FC236}">
                <a16:creationId xmlns:a16="http://schemas.microsoft.com/office/drawing/2014/main" id="{7E9E87E2-4212-4197-B56F-994B4A75B477}"/>
              </a:ext>
            </a:extLst>
          </p:cNvPr>
          <p:cNvSpPr txBox="1"/>
          <p:nvPr/>
        </p:nvSpPr>
        <p:spPr>
          <a:xfrm>
            <a:off x="14720266" y="17396348"/>
            <a:ext cx="14366730" cy="523220"/>
          </a:xfrm>
          <a:prstGeom prst="rect">
            <a:avLst/>
          </a:prstGeom>
          <a:noFill/>
        </p:spPr>
        <p:txBody>
          <a:bodyPr wrap="square">
            <a:spAutoFit/>
          </a:bodyPr>
          <a:lstStyle/>
          <a:p>
            <a:r>
              <a:rPr lang="en-US" sz="2800" b="1" dirty="0"/>
              <a:t>Table 1. </a:t>
            </a:r>
            <a:r>
              <a:rPr lang="en-US" sz="2800" dirty="0"/>
              <a:t>Potentially pathogenic variants with a </a:t>
            </a:r>
            <a:r>
              <a:rPr lang="en-US" sz="2800" dirty="0" err="1"/>
              <a:t>SpliceAI</a:t>
            </a:r>
            <a:r>
              <a:rPr lang="en-US" sz="2800" dirty="0"/>
              <a:t> score of at least 0.2 found on re-analysis.</a:t>
            </a:r>
          </a:p>
        </p:txBody>
      </p:sp>
      <p:sp>
        <p:nvSpPr>
          <p:cNvPr id="64" name="Rectangle 63">
            <a:extLst>
              <a:ext uri="{FF2B5EF4-FFF2-40B4-BE49-F238E27FC236}">
                <a16:creationId xmlns:a16="http://schemas.microsoft.com/office/drawing/2014/main" id="{34F6C428-65D4-447C-A33E-E734FBA26B9F}"/>
              </a:ext>
            </a:extLst>
          </p:cNvPr>
          <p:cNvSpPr/>
          <p:nvPr/>
        </p:nvSpPr>
        <p:spPr>
          <a:xfrm>
            <a:off x="14848647" y="3904865"/>
            <a:ext cx="13716000" cy="1667103"/>
          </a:xfrm>
          <a:prstGeom prst="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8000" b="1" dirty="0">
                <a:solidFill>
                  <a:prstClr val="white"/>
                </a:solidFill>
              </a:rPr>
              <a:t>Results of Initial Analysis</a:t>
            </a:r>
          </a:p>
        </p:txBody>
      </p:sp>
      <p:sp>
        <p:nvSpPr>
          <p:cNvPr id="65" name="Rectangle 64">
            <a:extLst>
              <a:ext uri="{FF2B5EF4-FFF2-40B4-BE49-F238E27FC236}">
                <a16:creationId xmlns:a16="http://schemas.microsoft.com/office/drawing/2014/main" id="{4C06D3C7-F60B-4CBE-B1A0-32BF785F001E}"/>
              </a:ext>
            </a:extLst>
          </p:cNvPr>
          <p:cNvSpPr/>
          <p:nvPr/>
        </p:nvSpPr>
        <p:spPr>
          <a:xfrm>
            <a:off x="14787907" y="18168451"/>
            <a:ext cx="13716000" cy="1667103"/>
          </a:xfrm>
          <a:prstGeom prst="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8000" b="1" dirty="0">
                <a:solidFill>
                  <a:prstClr val="white"/>
                </a:solidFill>
              </a:rPr>
              <a:t>Burden of Analysis</a:t>
            </a:r>
          </a:p>
        </p:txBody>
      </p:sp>
      <p:grpSp>
        <p:nvGrpSpPr>
          <p:cNvPr id="67" name="Group 66">
            <a:extLst>
              <a:ext uri="{FF2B5EF4-FFF2-40B4-BE49-F238E27FC236}">
                <a16:creationId xmlns:a16="http://schemas.microsoft.com/office/drawing/2014/main" id="{84F97D55-1207-45BF-80DB-03519B39592A}"/>
              </a:ext>
            </a:extLst>
          </p:cNvPr>
          <p:cNvGrpSpPr/>
          <p:nvPr/>
        </p:nvGrpSpPr>
        <p:grpSpPr>
          <a:xfrm>
            <a:off x="14825623" y="20084437"/>
            <a:ext cx="13716000" cy="12680240"/>
            <a:chOff x="18440400" y="5284035"/>
            <a:chExt cx="13716000" cy="10032165"/>
          </a:xfrm>
        </p:grpSpPr>
        <p:sp>
          <p:nvSpPr>
            <p:cNvPr id="68" name="Rectangle 67">
              <a:extLst>
                <a:ext uri="{FF2B5EF4-FFF2-40B4-BE49-F238E27FC236}">
                  <a16:creationId xmlns:a16="http://schemas.microsoft.com/office/drawing/2014/main" id="{93C8CC09-46E7-4FDD-B955-30658EC363F3}"/>
                </a:ext>
              </a:extLst>
            </p:cNvPr>
            <p:cNvSpPr/>
            <p:nvPr/>
          </p:nvSpPr>
          <p:spPr>
            <a:xfrm>
              <a:off x="18440400" y="5284035"/>
              <a:ext cx="13716000" cy="1003216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extBox 68">
              <a:extLst>
                <a:ext uri="{FF2B5EF4-FFF2-40B4-BE49-F238E27FC236}">
                  <a16:creationId xmlns:a16="http://schemas.microsoft.com/office/drawing/2014/main" id="{27347CE4-23C1-4101-BA88-64E9EE2CA86F}"/>
                </a:ext>
              </a:extLst>
            </p:cNvPr>
            <p:cNvSpPr txBox="1"/>
            <p:nvPr/>
          </p:nvSpPr>
          <p:spPr>
            <a:xfrm>
              <a:off x="18504356" y="5284035"/>
              <a:ext cx="13258800" cy="3482080"/>
            </a:xfrm>
            <a:prstGeom prst="rect">
              <a:avLst/>
            </a:prstGeom>
            <a:noFill/>
          </p:spPr>
          <p:txBody>
            <a:bodyPr wrap="square" rtlCol="0">
              <a:spAutoFit/>
            </a:bodyPr>
            <a:lstStyle/>
            <a:p>
              <a:pPr marL="457200" indent="-457200">
                <a:buFont typeface="Arial" panose="020B0604020202020204" pitchFamily="34" charset="0"/>
                <a:buChar char="•"/>
              </a:pPr>
              <a:r>
                <a:rPr lang="en-US" sz="2800" dirty="0"/>
                <a:t>We assessed a key component of the analytic burden of incorporating </a:t>
              </a:r>
              <a:r>
                <a:rPr lang="en-US" sz="2800" dirty="0" err="1"/>
                <a:t>SpliceAI</a:t>
              </a:r>
              <a:r>
                <a:rPr lang="en-US" sz="2800" dirty="0"/>
                <a:t> in variant analysis: additional variant data that needs to be considered when manually assessing variant classification.</a:t>
              </a:r>
            </a:p>
            <a:p>
              <a:pPr marL="457200" indent="-457200">
                <a:buFont typeface="Arial" panose="020B0604020202020204" pitchFamily="34" charset="0"/>
                <a:buChar char="•"/>
              </a:pPr>
              <a:r>
                <a:rPr lang="en-US" sz="2800" dirty="0"/>
                <a:t>4,476 variants met criteria for </a:t>
              </a:r>
              <a:r>
                <a:rPr lang="en-US" sz="2800" dirty="0" err="1"/>
                <a:t>SpliceAI</a:t>
              </a:r>
              <a:r>
                <a:rPr lang="en-US" sz="2800" dirty="0"/>
                <a:t> score &gt;= 0.2 and population allele frequency &lt;= 0.01.</a:t>
              </a:r>
            </a:p>
            <a:p>
              <a:pPr marL="457200" indent="-457200">
                <a:buFont typeface="Arial" panose="020B0604020202020204" pitchFamily="34" charset="0"/>
                <a:buChar char="•"/>
              </a:pPr>
              <a:r>
                <a:rPr lang="en-US" sz="2800" dirty="0"/>
                <a:t>Variants were stratified by </a:t>
              </a:r>
              <a:r>
                <a:rPr lang="en-US" sz="2800" dirty="0" err="1"/>
                <a:t>SpliceAI</a:t>
              </a:r>
              <a:r>
                <a:rPr lang="en-US" sz="2800" dirty="0"/>
                <a:t> threshold and by presence on </a:t>
              </a:r>
              <a:r>
                <a:rPr lang="en-US" sz="2800" dirty="0" err="1"/>
                <a:t>PanelApp</a:t>
              </a:r>
              <a:r>
                <a:rPr lang="en-US" sz="2800" dirty="0"/>
                <a:t> Fetal Anomalies lists with different confidence (Table 2)</a:t>
              </a:r>
            </a:p>
            <a:p>
              <a:pPr marL="457200" indent="-457200">
                <a:buFont typeface="Arial" panose="020B0604020202020204" pitchFamily="34" charset="0"/>
                <a:buChar char="•"/>
              </a:pPr>
              <a:r>
                <a:rPr lang="en-US" sz="2800" dirty="0"/>
                <a:t>Variants aggregated by prior reports in </a:t>
              </a:r>
              <a:r>
                <a:rPr lang="en-US" sz="2800" dirty="0" err="1"/>
                <a:t>ClinVar</a:t>
              </a:r>
              <a:r>
                <a:rPr lang="en-US" sz="2800" dirty="0"/>
                <a:t> are represented in Figure 1</a:t>
              </a:r>
            </a:p>
            <a:p>
              <a:pPr marL="457200" indent="-457200">
                <a:buFont typeface="Arial" panose="020B0604020202020204" pitchFamily="34" charset="0"/>
                <a:buChar char="•"/>
              </a:pPr>
              <a:r>
                <a:rPr lang="en-US" sz="2800" dirty="0"/>
                <a:t>Of the variants with a </a:t>
              </a:r>
              <a:r>
                <a:rPr lang="en-US" sz="2800" dirty="0" err="1"/>
                <a:t>SpliceAI</a:t>
              </a:r>
              <a:r>
                <a:rPr lang="en-US" sz="2800" dirty="0"/>
                <a:t> score of just 0.2 or greater, 950/1312 (72%) had a benign or likely benign classification. </a:t>
              </a:r>
            </a:p>
          </p:txBody>
        </p:sp>
      </p:grpSp>
      <p:graphicFrame>
        <p:nvGraphicFramePr>
          <p:cNvPr id="13" name="Table 12">
            <a:extLst>
              <a:ext uri="{FF2B5EF4-FFF2-40B4-BE49-F238E27FC236}">
                <a16:creationId xmlns:a16="http://schemas.microsoft.com/office/drawing/2014/main" id="{F2DC9842-6D29-4C74-A011-3B6521BED427}"/>
              </a:ext>
            </a:extLst>
          </p:cNvPr>
          <p:cNvGraphicFramePr>
            <a:graphicFrameLocks noGrp="1"/>
          </p:cNvGraphicFramePr>
          <p:nvPr>
            <p:extLst>
              <p:ext uri="{D42A27DB-BD31-4B8C-83A1-F6EECF244321}">
                <p14:modId xmlns:p14="http://schemas.microsoft.com/office/powerpoint/2010/main" val="28665001"/>
              </p:ext>
            </p:extLst>
          </p:nvPr>
        </p:nvGraphicFramePr>
        <p:xfrm>
          <a:off x="15022722" y="24556195"/>
          <a:ext cx="13321800" cy="3571496"/>
        </p:xfrm>
        <a:graphic>
          <a:graphicData uri="http://schemas.openxmlformats.org/drawingml/2006/table">
            <a:tbl>
              <a:tblPr firstRow="1" firstCol="1" bandRow="1">
                <a:tableStyleId>{5C22544A-7EE6-4342-B048-85BDC9FD1C3A}</a:tableStyleId>
              </a:tblPr>
              <a:tblGrid>
                <a:gridCol w="3455119">
                  <a:extLst>
                    <a:ext uri="{9D8B030D-6E8A-4147-A177-3AD203B41FA5}">
                      <a16:colId xmlns:a16="http://schemas.microsoft.com/office/drawing/2014/main" val="3674479664"/>
                    </a:ext>
                  </a:extLst>
                </a:gridCol>
                <a:gridCol w="3718706">
                  <a:extLst>
                    <a:ext uri="{9D8B030D-6E8A-4147-A177-3AD203B41FA5}">
                      <a16:colId xmlns:a16="http://schemas.microsoft.com/office/drawing/2014/main" val="1615623779"/>
                    </a:ext>
                  </a:extLst>
                </a:gridCol>
                <a:gridCol w="2816813">
                  <a:extLst>
                    <a:ext uri="{9D8B030D-6E8A-4147-A177-3AD203B41FA5}">
                      <a16:colId xmlns:a16="http://schemas.microsoft.com/office/drawing/2014/main" val="349567709"/>
                    </a:ext>
                  </a:extLst>
                </a:gridCol>
                <a:gridCol w="3331162">
                  <a:extLst>
                    <a:ext uri="{9D8B030D-6E8A-4147-A177-3AD203B41FA5}">
                      <a16:colId xmlns:a16="http://schemas.microsoft.com/office/drawing/2014/main" val="2419172458"/>
                    </a:ext>
                  </a:extLst>
                </a:gridCol>
              </a:tblGrid>
              <a:tr h="2129557">
                <a:tc>
                  <a:txBody>
                    <a:bodyPr/>
                    <a:lstStyle/>
                    <a:p>
                      <a:pPr marL="0" marR="0">
                        <a:lnSpc>
                          <a:spcPct val="107000"/>
                        </a:lnSpc>
                        <a:spcBef>
                          <a:spcPts val="0"/>
                        </a:spcBef>
                        <a:spcAft>
                          <a:spcPts val="0"/>
                        </a:spcAft>
                      </a:pPr>
                      <a:r>
                        <a:rPr lang="en-US" sz="2800" dirty="0" err="1">
                          <a:effectLst/>
                        </a:rPr>
                        <a:t>SpliceAI</a:t>
                      </a:r>
                      <a:r>
                        <a:rPr lang="en-US" sz="2800" dirty="0">
                          <a:effectLst/>
                        </a:rPr>
                        <a:t> score:</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dirty="0">
                          <a:effectLst/>
                        </a:rPr>
                        <a:t>Number of variants with a match for a gene on the </a:t>
                      </a:r>
                      <a:r>
                        <a:rPr lang="en-US" sz="2800" dirty="0" err="1">
                          <a:effectLst/>
                        </a:rPr>
                        <a:t>PanelApp</a:t>
                      </a:r>
                      <a:r>
                        <a:rPr lang="en-US" sz="2800" dirty="0">
                          <a:effectLst/>
                        </a:rPr>
                        <a:t> Fetal Anomalies list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dirty="0">
                          <a:effectLst/>
                        </a:rPr>
                        <a:t>Number of variants with a match for a gene on the </a:t>
                      </a:r>
                      <a:r>
                        <a:rPr lang="en-US" sz="2800" dirty="0" err="1">
                          <a:effectLst/>
                        </a:rPr>
                        <a:t>PanelApp</a:t>
                      </a:r>
                      <a:r>
                        <a:rPr lang="en-US" sz="2800" dirty="0">
                          <a:effectLst/>
                        </a:rPr>
                        <a:t> Any list</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dirty="0">
                          <a:effectLst/>
                        </a:rPr>
                        <a:t>Total number of variants with an allele frequency less than 0.01</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14404300"/>
                  </a:ext>
                </a:extLst>
              </a:tr>
              <a:tr h="410700">
                <a:tc>
                  <a:txBody>
                    <a:bodyPr/>
                    <a:lstStyle/>
                    <a:p>
                      <a:pPr marL="0" marR="0">
                        <a:lnSpc>
                          <a:spcPct val="107000"/>
                        </a:lnSpc>
                        <a:spcBef>
                          <a:spcPts val="0"/>
                        </a:spcBef>
                        <a:spcAft>
                          <a:spcPts val="0"/>
                        </a:spcAft>
                      </a:pPr>
                      <a:r>
                        <a:rPr lang="en-US" sz="2800">
                          <a:effectLst/>
                        </a:rPr>
                        <a:t>0.2 or greater</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a:effectLst/>
                        </a:rPr>
                        <a:t>490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a:effectLst/>
                        </a:rPr>
                        <a:t>1825</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dirty="0">
                          <a:effectLst/>
                        </a:rPr>
                        <a:t>4476</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85861419"/>
                  </a:ext>
                </a:extLst>
              </a:tr>
              <a:tr h="410700">
                <a:tc>
                  <a:txBody>
                    <a:bodyPr/>
                    <a:lstStyle/>
                    <a:p>
                      <a:pPr marL="0" marR="0">
                        <a:lnSpc>
                          <a:spcPct val="107000"/>
                        </a:lnSpc>
                        <a:spcBef>
                          <a:spcPts val="0"/>
                        </a:spcBef>
                        <a:spcAft>
                          <a:spcPts val="0"/>
                        </a:spcAft>
                      </a:pPr>
                      <a:r>
                        <a:rPr lang="en-US" sz="2800">
                          <a:effectLst/>
                        </a:rPr>
                        <a:t>0.5 or greater </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dirty="0">
                          <a:effectLst/>
                        </a:rPr>
                        <a:t>159</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a:effectLst/>
                        </a:rPr>
                        <a:t>467</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dirty="0">
                          <a:effectLst/>
                        </a:rPr>
                        <a:t>1291</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4678585"/>
                  </a:ext>
                </a:extLst>
              </a:tr>
              <a:tr h="410700">
                <a:tc>
                  <a:txBody>
                    <a:bodyPr/>
                    <a:lstStyle/>
                    <a:p>
                      <a:pPr marL="0" marR="0">
                        <a:lnSpc>
                          <a:spcPct val="107000"/>
                        </a:lnSpc>
                        <a:spcBef>
                          <a:spcPts val="0"/>
                        </a:spcBef>
                        <a:spcAft>
                          <a:spcPts val="0"/>
                        </a:spcAft>
                      </a:pPr>
                      <a:r>
                        <a:rPr lang="en-US" sz="2800">
                          <a:effectLst/>
                        </a:rPr>
                        <a:t>0.8 or greater</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dirty="0">
                          <a:effectLst/>
                        </a:rPr>
                        <a:t>52</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dirty="0">
                          <a:effectLst/>
                        </a:rPr>
                        <a:t>192</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2800" dirty="0">
                          <a:effectLst/>
                        </a:rPr>
                        <a:t>582</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90882079"/>
                  </a:ext>
                </a:extLst>
              </a:tr>
            </a:tbl>
          </a:graphicData>
        </a:graphic>
      </p:graphicFrame>
      <p:sp>
        <p:nvSpPr>
          <p:cNvPr id="72" name="TextBox 71">
            <a:extLst>
              <a:ext uri="{FF2B5EF4-FFF2-40B4-BE49-F238E27FC236}">
                <a16:creationId xmlns:a16="http://schemas.microsoft.com/office/drawing/2014/main" id="{A20D16D2-1FB8-408B-BD5A-40D5388C7C4F}"/>
              </a:ext>
            </a:extLst>
          </p:cNvPr>
          <p:cNvSpPr txBox="1"/>
          <p:nvPr/>
        </p:nvSpPr>
        <p:spPr>
          <a:xfrm>
            <a:off x="14989089" y="28130510"/>
            <a:ext cx="14366730" cy="461665"/>
          </a:xfrm>
          <a:prstGeom prst="rect">
            <a:avLst/>
          </a:prstGeom>
          <a:noFill/>
        </p:spPr>
        <p:txBody>
          <a:bodyPr wrap="square">
            <a:spAutoFit/>
          </a:bodyPr>
          <a:lstStyle/>
          <a:p>
            <a:r>
              <a:rPr lang="en-US" sz="2400" b="1" dirty="0">
                <a:effectLst/>
                <a:latin typeface="Times New Roman" panose="02020603050405020304" pitchFamily="18" charset="0"/>
                <a:ea typeface="Calibri" panose="020F0502020204030204" pitchFamily="34" charset="0"/>
              </a:rPr>
              <a:t>Table 2. </a:t>
            </a:r>
            <a:r>
              <a:rPr lang="en-US" sz="2400" dirty="0">
                <a:effectLst/>
                <a:latin typeface="Times New Roman" panose="02020603050405020304" pitchFamily="18" charset="0"/>
                <a:ea typeface="Calibri" panose="020F0502020204030204" pitchFamily="34" charset="0"/>
              </a:rPr>
              <a:t>Characterizing the burden of analysis by different </a:t>
            </a:r>
            <a:r>
              <a:rPr lang="en-US" sz="2400" dirty="0" err="1">
                <a:effectLst/>
                <a:latin typeface="Times New Roman" panose="02020603050405020304" pitchFamily="18" charset="0"/>
                <a:ea typeface="Calibri" panose="020F0502020204030204" pitchFamily="34" charset="0"/>
              </a:rPr>
              <a:t>SpliceAI</a:t>
            </a:r>
            <a:r>
              <a:rPr lang="en-US" sz="2400" dirty="0">
                <a:effectLst/>
                <a:latin typeface="Times New Roman" panose="02020603050405020304" pitchFamily="18" charset="0"/>
                <a:ea typeface="Calibri" panose="020F0502020204030204" pitchFamily="34" charset="0"/>
              </a:rPr>
              <a:t> scores</a:t>
            </a:r>
            <a:r>
              <a:rPr lang="en-US" sz="2000" i="1" dirty="0">
                <a:effectLst/>
                <a:latin typeface="Times New Roman" panose="02020603050405020304" pitchFamily="18" charset="0"/>
                <a:ea typeface="Calibri" panose="020F0502020204030204" pitchFamily="34" charset="0"/>
              </a:rPr>
              <a:t>.</a:t>
            </a:r>
            <a:r>
              <a:rPr lang="en-US" sz="2000" b="1" dirty="0">
                <a:effectLst/>
                <a:latin typeface="Times New Roman" panose="02020603050405020304" pitchFamily="18" charset="0"/>
                <a:ea typeface="Calibri" panose="020F0502020204030204" pitchFamily="34" charset="0"/>
              </a:rPr>
              <a:t> </a:t>
            </a:r>
            <a:endParaRPr lang="en-US" sz="3200" dirty="0"/>
          </a:p>
        </p:txBody>
      </p:sp>
      <p:pic>
        <p:nvPicPr>
          <p:cNvPr id="16" name="Picture 15">
            <a:extLst>
              <a:ext uri="{FF2B5EF4-FFF2-40B4-BE49-F238E27FC236}">
                <a16:creationId xmlns:a16="http://schemas.microsoft.com/office/drawing/2014/main" id="{82A8E539-B3C8-47F6-A7EE-876FC4DE2D91}"/>
              </a:ext>
            </a:extLst>
          </p:cNvPr>
          <p:cNvPicPr>
            <a:picLocks noChangeAspect="1"/>
          </p:cNvPicPr>
          <p:nvPr/>
        </p:nvPicPr>
        <p:blipFill>
          <a:blip r:embed="rId7"/>
          <a:stretch>
            <a:fillRect/>
          </a:stretch>
        </p:blipFill>
        <p:spPr>
          <a:xfrm>
            <a:off x="15160602" y="28195954"/>
            <a:ext cx="13404045" cy="4722446"/>
          </a:xfrm>
          <a:prstGeom prst="rect">
            <a:avLst/>
          </a:prstGeom>
        </p:spPr>
      </p:pic>
      <p:sp>
        <p:nvSpPr>
          <p:cNvPr id="76" name="Rectangle 75">
            <a:extLst>
              <a:ext uri="{FF2B5EF4-FFF2-40B4-BE49-F238E27FC236}">
                <a16:creationId xmlns:a16="http://schemas.microsoft.com/office/drawing/2014/main" id="{E5273634-9C5F-4749-94B1-4A0829EC5DF1}"/>
              </a:ext>
            </a:extLst>
          </p:cNvPr>
          <p:cNvSpPr/>
          <p:nvPr/>
        </p:nvSpPr>
        <p:spPr>
          <a:xfrm>
            <a:off x="29378387" y="8508165"/>
            <a:ext cx="13441770" cy="329969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77" name="Picture 76">
            <a:extLst>
              <a:ext uri="{FF2B5EF4-FFF2-40B4-BE49-F238E27FC236}">
                <a16:creationId xmlns:a16="http://schemas.microsoft.com/office/drawing/2014/main" id="{9B9541A6-29F4-4247-83BF-A416AB1851DA}"/>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9439520" y="8674708"/>
            <a:ext cx="4876077" cy="3038475"/>
          </a:xfrm>
          <a:prstGeom prst="rect">
            <a:avLst/>
          </a:prstGeom>
          <a:noFill/>
        </p:spPr>
      </p:pic>
      <p:pic>
        <p:nvPicPr>
          <p:cNvPr id="78" name="Picture 77" descr="A graph of different sizes of a bar&#10;&#10;Description automatically generated with medium confidence">
            <a:extLst>
              <a:ext uri="{FF2B5EF4-FFF2-40B4-BE49-F238E27FC236}">
                <a16:creationId xmlns:a16="http://schemas.microsoft.com/office/drawing/2014/main" id="{3BF37418-47BB-4DE9-A3EB-A60EEBE68094}"/>
              </a:ext>
            </a:extLst>
          </p:cNvPr>
          <p:cNvPicPr/>
          <p:nvPr/>
        </p:nvPicPr>
        <p:blipFill>
          <a:blip r:embed="rId9" cstate="print">
            <a:extLst>
              <a:ext uri="{28A0092B-C50C-407E-A947-70E740481C1C}">
                <a14:useLocalDpi xmlns:a14="http://schemas.microsoft.com/office/drawing/2010/main" val="0"/>
              </a:ext>
            </a:extLst>
          </a:blip>
          <a:stretch>
            <a:fillRect/>
          </a:stretch>
        </p:blipFill>
        <p:spPr>
          <a:xfrm>
            <a:off x="34367814" y="8991581"/>
            <a:ext cx="4404641" cy="2786872"/>
          </a:xfrm>
          <a:prstGeom prst="rect">
            <a:avLst/>
          </a:prstGeom>
        </p:spPr>
      </p:pic>
      <p:pic>
        <p:nvPicPr>
          <p:cNvPr id="79" name="Content Placeholder 3" descr="A graph of different type of type of data&#10;&#10;Description automatically generated">
            <a:extLst>
              <a:ext uri="{FF2B5EF4-FFF2-40B4-BE49-F238E27FC236}">
                <a16:creationId xmlns:a16="http://schemas.microsoft.com/office/drawing/2014/main" id="{2F31087B-0506-4A5D-8711-27A529178253}"/>
              </a:ext>
            </a:extLst>
          </p:cNvPr>
          <p:cNvPicPr/>
          <p:nvPr/>
        </p:nvPicPr>
        <p:blipFill>
          <a:blip r:embed="rId10" cstate="print">
            <a:extLst>
              <a:ext uri="{28A0092B-C50C-407E-A947-70E740481C1C}">
                <a14:useLocalDpi xmlns:a14="http://schemas.microsoft.com/office/drawing/2010/main" val="0"/>
              </a:ext>
            </a:extLst>
          </a:blip>
          <a:stretch>
            <a:fillRect/>
          </a:stretch>
        </p:blipFill>
        <p:spPr>
          <a:xfrm>
            <a:off x="38894775" y="8991582"/>
            <a:ext cx="3773339" cy="2684490"/>
          </a:xfrm>
          <a:prstGeom prst="rect">
            <a:avLst/>
          </a:prstGeom>
        </p:spPr>
      </p:pic>
      <p:sp>
        <p:nvSpPr>
          <p:cNvPr id="80" name="TextBox 79">
            <a:extLst>
              <a:ext uri="{FF2B5EF4-FFF2-40B4-BE49-F238E27FC236}">
                <a16:creationId xmlns:a16="http://schemas.microsoft.com/office/drawing/2014/main" id="{CFE2658E-E536-4B3B-A125-A0EF48D981A6}"/>
              </a:ext>
            </a:extLst>
          </p:cNvPr>
          <p:cNvSpPr txBox="1"/>
          <p:nvPr/>
        </p:nvSpPr>
        <p:spPr>
          <a:xfrm>
            <a:off x="29378387" y="11778453"/>
            <a:ext cx="13228594" cy="863250"/>
          </a:xfrm>
          <a:prstGeom prst="rect">
            <a:avLst/>
          </a:prstGeom>
          <a:noFill/>
        </p:spPr>
        <p:txBody>
          <a:bodyPr wrap="square">
            <a:spAutoFit/>
          </a:bodyPr>
          <a:lstStyle/>
          <a:p>
            <a:pPr marL="0" marR="0">
              <a:lnSpc>
                <a:spcPct val="107000"/>
              </a:lnSpc>
              <a:spcBef>
                <a:spcPts val="0"/>
              </a:spcBef>
              <a:spcAft>
                <a:spcPts val="800"/>
              </a:spcAft>
            </a:pPr>
            <a:r>
              <a:rPr lang="en-US" sz="2400" b="1" dirty="0">
                <a:effectLst/>
                <a:ea typeface="Calibri" panose="020F0502020204030204" pitchFamily="34" charset="0"/>
                <a:cs typeface="Times New Roman" panose="02020603050405020304" pitchFamily="18" charset="0"/>
              </a:rPr>
              <a:t>Figure 2. </a:t>
            </a:r>
            <a:r>
              <a:rPr lang="en-US" sz="2400" i="1" dirty="0">
                <a:effectLst/>
                <a:ea typeface="Calibri" panose="020F0502020204030204" pitchFamily="34" charset="0"/>
                <a:cs typeface="Times New Roman" panose="02020603050405020304" pitchFamily="18" charset="0"/>
              </a:rPr>
              <a:t>Total number of variants with a </a:t>
            </a:r>
            <a:r>
              <a:rPr lang="en-US" sz="2400" i="1" dirty="0" err="1">
                <a:effectLst/>
                <a:ea typeface="Calibri" panose="020F0502020204030204" pitchFamily="34" charset="0"/>
                <a:cs typeface="Times New Roman" panose="02020603050405020304" pitchFamily="18" charset="0"/>
              </a:rPr>
              <a:t>SpliceAI</a:t>
            </a:r>
            <a:r>
              <a:rPr lang="en-US" sz="2400" i="1" dirty="0">
                <a:effectLst/>
                <a:ea typeface="Calibri" panose="020F0502020204030204" pitchFamily="34" charset="0"/>
                <a:cs typeface="Times New Roman" panose="02020603050405020304" pitchFamily="18" charset="0"/>
              </a:rPr>
              <a:t> score of 0.2, 0.5, or 0.8 or greater by predicted impact on protein function.</a:t>
            </a:r>
            <a:endParaRPr lang="en-US" sz="2400" dirty="0">
              <a:effectLst/>
              <a:ea typeface="Calibri" panose="020F0502020204030204" pitchFamily="34" charset="0"/>
              <a:cs typeface="Times New Roman" panose="02020603050405020304" pitchFamily="18" charset="0"/>
            </a:endParaRPr>
          </a:p>
        </p:txBody>
      </p:sp>
      <p:sp>
        <p:nvSpPr>
          <p:cNvPr id="81" name="Rectangle 80">
            <a:extLst>
              <a:ext uri="{FF2B5EF4-FFF2-40B4-BE49-F238E27FC236}">
                <a16:creationId xmlns:a16="http://schemas.microsoft.com/office/drawing/2014/main" id="{5B970FC4-AE2A-4767-B96A-38C7CA8E1665}"/>
              </a:ext>
            </a:extLst>
          </p:cNvPr>
          <p:cNvSpPr/>
          <p:nvPr/>
        </p:nvSpPr>
        <p:spPr>
          <a:xfrm>
            <a:off x="29283640" y="18864853"/>
            <a:ext cx="13716000" cy="1667103"/>
          </a:xfrm>
          <a:prstGeom prst="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8000" b="1" dirty="0">
                <a:solidFill>
                  <a:prstClr val="white"/>
                </a:solidFill>
              </a:rPr>
              <a:t>Conclusions</a:t>
            </a:r>
          </a:p>
        </p:txBody>
      </p:sp>
      <p:sp>
        <p:nvSpPr>
          <p:cNvPr id="82" name="Rectangle 81">
            <a:extLst>
              <a:ext uri="{FF2B5EF4-FFF2-40B4-BE49-F238E27FC236}">
                <a16:creationId xmlns:a16="http://schemas.microsoft.com/office/drawing/2014/main" id="{D94B87BD-B2B1-429D-99BC-9A0F483B7FE2}"/>
              </a:ext>
            </a:extLst>
          </p:cNvPr>
          <p:cNvSpPr/>
          <p:nvPr/>
        </p:nvSpPr>
        <p:spPr>
          <a:xfrm>
            <a:off x="29240922" y="3904864"/>
            <a:ext cx="13716000" cy="1667103"/>
          </a:xfrm>
          <a:prstGeom prst="rect">
            <a:avLst/>
          </a:prstGeom>
          <a:solidFill>
            <a:srgbClr val="1F4E7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8000" b="1" dirty="0">
                <a:solidFill>
                  <a:prstClr val="white"/>
                </a:solidFill>
              </a:rPr>
              <a:t>Burden of Analysis</a:t>
            </a:r>
          </a:p>
        </p:txBody>
      </p:sp>
      <p:sp>
        <p:nvSpPr>
          <p:cNvPr id="83" name="TextBox 82">
            <a:extLst>
              <a:ext uri="{FF2B5EF4-FFF2-40B4-BE49-F238E27FC236}">
                <a16:creationId xmlns:a16="http://schemas.microsoft.com/office/drawing/2014/main" id="{B6F2852F-9D5C-4BD5-8FE1-A279051578CB}"/>
              </a:ext>
            </a:extLst>
          </p:cNvPr>
          <p:cNvSpPr txBox="1"/>
          <p:nvPr/>
        </p:nvSpPr>
        <p:spPr>
          <a:xfrm>
            <a:off x="29314233" y="12534371"/>
            <a:ext cx="13660332" cy="2153282"/>
          </a:xfrm>
          <a:prstGeom prst="rect">
            <a:avLst/>
          </a:prstGeom>
          <a:noFill/>
        </p:spPr>
        <p:txBody>
          <a:bodyPr wrap="square">
            <a:spAutoFit/>
          </a:bodyPr>
          <a:lstStyle/>
          <a:p>
            <a:pPr marL="285750" indent="-285750">
              <a:lnSpc>
                <a:spcPct val="107000"/>
              </a:lnSpc>
              <a:spcAft>
                <a:spcPts val="800"/>
              </a:spcAft>
              <a:buFont typeface="Arial" panose="020B0604020202020204" pitchFamily="34" charset="0"/>
              <a:buChar char="•"/>
            </a:pPr>
            <a:r>
              <a:rPr lang="en-US" sz="2400" dirty="0">
                <a:effectLst/>
                <a:ea typeface="Calibri" panose="020F0502020204030204" pitchFamily="34" charset="0"/>
                <a:cs typeface="Times New Roman" panose="02020603050405020304" pitchFamily="18" charset="0"/>
              </a:rPr>
              <a:t>Out of a total of 1,850 intronic variants with a </a:t>
            </a:r>
            <a:r>
              <a:rPr lang="en-US" sz="2400" dirty="0" err="1">
                <a:effectLst/>
                <a:ea typeface="Calibri" panose="020F0502020204030204" pitchFamily="34" charset="0"/>
                <a:cs typeface="Times New Roman" panose="02020603050405020304" pitchFamily="18" charset="0"/>
              </a:rPr>
              <a:t>spliceAI</a:t>
            </a:r>
            <a:r>
              <a:rPr lang="en-US" sz="2400" dirty="0">
                <a:effectLst/>
                <a:ea typeface="Calibri" panose="020F0502020204030204" pitchFamily="34" charset="0"/>
                <a:cs typeface="Times New Roman" panose="02020603050405020304" pitchFamily="18" charset="0"/>
              </a:rPr>
              <a:t> score of at least 0.2, 82% (1,518) of them were located outside of the canonical splice site (Figure 3).</a:t>
            </a:r>
          </a:p>
          <a:p>
            <a:pPr marL="342900" indent="-342900">
              <a:lnSpc>
                <a:spcPct val="107000"/>
              </a:lnSpc>
              <a:spcAft>
                <a:spcPts val="800"/>
              </a:spcAft>
              <a:buFont typeface="Arial" panose="020B0604020202020204" pitchFamily="34" charset="0"/>
              <a:buChar char="•"/>
            </a:pPr>
            <a:r>
              <a:rPr lang="en-US" sz="2400" dirty="0">
                <a:effectLst/>
                <a:ea typeface="Calibri" panose="020F0502020204030204" pitchFamily="34" charset="0"/>
                <a:cs typeface="Times New Roman" panose="02020603050405020304" pitchFamily="18" charset="0"/>
              </a:rPr>
              <a:t>Finally, 214 variants located within canonical splice sites had a </a:t>
            </a:r>
            <a:r>
              <a:rPr lang="en-US" sz="2400" dirty="0" err="1">
                <a:effectLst/>
                <a:ea typeface="Calibri" panose="020F0502020204030204" pitchFamily="34" charset="0"/>
                <a:cs typeface="Times New Roman" panose="02020603050405020304" pitchFamily="18" charset="0"/>
              </a:rPr>
              <a:t>SpliceAI</a:t>
            </a:r>
            <a:r>
              <a:rPr lang="en-US" sz="2400" dirty="0">
                <a:effectLst/>
                <a:ea typeface="Calibri" panose="020F0502020204030204" pitchFamily="34" charset="0"/>
                <a:cs typeface="Times New Roman" panose="02020603050405020304" pitchFamily="18" charset="0"/>
              </a:rPr>
              <a:t> donor or acceptor gain score of 0.2 or greater. Of the 214 variants, 15 of them had an alternative splicing site located 3, 6, 9, 12, or 15 base pairs away from the canonical splicing site.</a:t>
            </a:r>
          </a:p>
        </p:txBody>
      </p:sp>
      <p:pic>
        <p:nvPicPr>
          <p:cNvPr id="84" name="Content Placeholder 3" descr="A graph of a graph&#10;&#10;Description automatically generated">
            <a:extLst>
              <a:ext uri="{FF2B5EF4-FFF2-40B4-BE49-F238E27FC236}">
                <a16:creationId xmlns:a16="http://schemas.microsoft.com/office/drawing/2014/main" id="{E8ECDCC2-4D7F-420E-9570-6920808CC186}"/>
              </a:ext>
            </a:extLst>
          </p:cNvPr>
          <p:cNvPicPr/>
          <p:nvPr/>
        </p:nvPicPr>
        <p:blipFill>
          <a:blip r:embed="rId11" cstate="print">
            <a:extLst>
              <a:ext uri="{28A0092B-C50C-407E-A947-70E740481C1C}">
                <a14:useLocalDpi xmlns:a14="http://schemas.microsoft.com/office/drawing/2010/main" val="0"/>
              </a:ext>
            </a:extLst>
          </a:blip>
          <a:stretch>
            <a:fillRect/>
          </a:stretch>
        </p:blipFill>
        <p:spPr>
          <a:xfrm>
            <a:off x="29312174" y="14747217"/>
            <a:ext cx="7549002" cy="3657076"/>
          </a:xfrm>
          <a:prstGeom prst="rect">
            <a:avLst/>
          </a:prstGeom>
        </p:spPr>
      </p:pic>
      <p:sp>
        <p:nvSpPr>
          <p:cNvPr id="85" name="TextBox 84">
            <a:extLst>
              <a:ext uri="{FF2B5EF4-FFF2-40B4-BE49-F238E27FC236}">
                <a16:creationId xmlns:a16="http://schemas.microsoft.com/office/drawing/2014/main" id="{62C03565-6EEE-497E-8D0C-8738FCE43CED}"/>
              </a:ext>
            </a:extLst>
          </p:cNvPr>
          <p:cNvSpPr txBox="1"/>
          <p:nvPr/>
        </p:nvSpPr>
        <p:spPr>
          <a:xfrm>
            <a:off x="36830359" y="16177459"/>
            <a:ext cx="6079827" cy="2053639"/>
          </a:xfrm>
          <a:prstGeom prst="rect">
            <a:avLst/>
          </a:prstGeom>
          <a:noFill/>
        </p:spPr>
        <p:txBody>
          <a:bodyPr wrap="square">
            <a:spAutoFit/>
          </a:bodyPr>
          <a:lstStyle/>
          <a:p>
            <a:pPr marL="0" marR="0">
              <a:lnSpc>
                <a:spcPct val="107000"/>
              </a:lnSpc>
              <a:spcBef>
                <a:spcPts val="0"/>
              </a:spcBef>
              <a:spcAft>
                <a:spcPts val="800"/>
              </a:spcAft>
            </a:pPr>
            <a:r>
              <a:rPr lang="en-US" sz="2000" b="1" dirty="0">
                <a:effectLst/>
                <a:ea typeface="Calibri" panose="020F0502020204030204" pitchFamily="34" charset="0"/>
                <a:cs typeface="Times New Roman" panose="02020603050405020304" pitchFamily="18" charset="0"/>
              </a:rPr>
              <a:t>Figure 3. </a:t>
            </a:r>
            <a:r>
              <a:rPr lang="en-US" sz="2000" i="1" dirty="0">
                <a:effectLst/>
                <a:ea typeface="Calibri" panose="020F0502020204030204" pitchFamily="34" charset="0"/>
                <a:cs typeface="Times New Roman" panose="02020603050405020304" pitchFamily="18" charset="0"/>
              </a:rPr>
              <a:t>Histogram showing the number of variants with a </a:t>
            </a:r>
            <a:r>
              <a:rPr lang="en-US" sz="2000" i="1" dirty="0" err="1">
                <a:effectLst/>
                <a:ea typeface="Calibri" panose="020F0502020204030204" pitchFamily="34" charset="0"/>
                <a:cs typeface="Times New Roman" panose="02020603050405020304" pitchFamily="18" charset="0"/>
              </a:rPr>
              <a:t>spliceAI</a:t>
            </a:r>
            <a:r>
              <a:rPr lang="en-US" sz="2000" i="1" dirty="0">
                <a:effectLst/>
                <a:ea typeface="Calibri" panose="020F0502020204030204" pitchFamily="34" charset="0"/>
                <a:cs typeface="Times New Roman" panose="02020603050405020304" pitchFamily="18" charset="0"/>
              </a:rPr>
              <a:t> score of 0.2 or greater according to how far each variant was located away from the exon-intron boundary. Negative values represents the distance before the exon, positive values represents the distance after the exon.</a:t>
            </a:r>
            <a:endParaRPr lang="en-US" sz="2000" dirty="0">
              <a:effectLst/>
              <a:ea typeface="Calibri" panose="020F0502020204030204" pitchFamily="34" charset="0"/>
              <a:cs typeface="Times New Roman" panose="02020603050405020304" pitchFamily="18" charset="0"/>
            </a:endParaRPr>
          </a:p>
        </p:txBody>
      </p:sp>
      <p:grpSp>
        <p:nvGrpSpPr>
          <p:cNvPr id="86" name="Group 85">
            <a:extLst>
              <a:ext uri="{FF2B5EF4-FFF2-40B4-BE49-F238E27FC236}">
                <a16:creationId xmlns:a16="http://schemas.microsoft.com/office/drawing/2014/main" id="{6961FC9E-1DD4-48DB-82AE-E130F2CB89DF}"/>
              </a:ext>
            </a:extLst>
          </p:cNvPr>
          <p:cNvGrpSpPr/>
          <p:nvPr/>
        </p:nvGrpSpPr>
        <p:grpSpPr>
          <a:xfrm>
            <a:off x="29429800" y="20264550"/>
            <a:ext cx="13457395" cy="4784206"/>
            <a:chOff x="-3237073" y="3376561"/>
            <a:chExt cx="19924547" cy="21459022"/>
          </a:xfrm>
        </p:grpSpPr>
        <p:sp>
          <p:nvSpPr>
            <p:cNvPr id="87" name="TextBox 86">
              <a:extLst>
                <a:ext uri="{FF2B5EF4-FFF2-40B4-BE49-F238E27FC236}">
                  <a16:creationId xmlns:a16="http://schemas.microsoft.com/office/drawing/2014/main" id="{41D2B666-1402-4AA4-8436-41B790931A6E}"/>
                </a:ext>
              </a:extLst>
            </p:cNvPr>
            <p:cNvSpPr txBox="1"/>
            <p:nvPr/>
          </p:nvSpPr>
          <p:spPr>
            <a:xfrm>
              <a:off x="1710445" y="3376561"/>
              <a:ext cx="13030199" cy="3267676"/>
            </a:xfrm>
            <a:prstGeom prst="rect">
              <a:avLst/>
            </a:prstGeom>
            <a:noFill/>
          </p:spPr>
          <p:txBody>
            <a:bodyPr wrap="square" rtlCol="0">
              <a:spAutoFit/>
            </a:bodyPr>
            <a:lstStyle/>
            <a:p>
              <a:pPr algn="l"/>
              <a:endParaRPr lang="en-US" sz="4000" dirty="0"/>
            </a:p>
          </p:txBody>
        </p:sp>
        <p:sp>
          <p:nvSpPr>
            <p:cNvPr id="88" name="Rectangle 87">
              <a:extLst>
                <a:ext uri="{FF2B5EF4-FFF2-40B4-BE49-F238E27FC236}">
                  <a16:creationId xmlns:a16="http://schemas.microsoft.com/office/drawing/2014/main" id="{BE745993-C985-4AE2-9101-7D4B38693725}"/>
                </a:ext>
              </a:extLst>
            </p:cNvPr>
            <p:cNvSpPr/>
            <p:nvPr/>
          </p:nvSpPr>
          <p:spPr>
            <a:xfrm>
              <a:off x="-3237073" y="5616909"/>
              <a:ext cx="19924547" cy="192186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9" name="TextBox 88">
            <a:extLst>
              <a:ext uri="{FF2B5EF4-FFF2-40B4-BE49-F238E27FC236}">
                <a16:creationId xmlns:a16="http://schemas.microsoft.com/office/drawing/2014/main" id="{F001E24D-C14D-4F67-AF2F-578862FFD95C}"/>
              </a:ext>
            </a:extLst>
          </p:cNvPr>
          <p:cNvSpPr txBox="1"/>
          <p:nvPr/>
        </p:nvSpPr>
        <p:spPr>
          <a:xfrm>
            <a:off x="29482714" y="20810372"/>
            <a:ext cx="13516926" cy="4601260"/>
          </a:xfrm>
          <a:prstGeom prst="rect">
            <a:avLst/>
          </a:prstGeom>
          <a:noFill/>
        </p:spPr>
        <p:txBody>
          <a:bodyPr wrap="square">
            <a:spAutoFit/>
          </a:bodyPr>
          <a:lstStyle/>
          <a:p>
            <a:pPr marL="342900" indent="-342900">
              <a:buFont typeface="Arial" panose="020B0604020202020204" pitchFamily="34" charset="0"/>
              <a:buChar char="•"/>
            </a:pPr>
            <a:r>
              <a:rPr lang="en-US" sz="2500" dirty="0">
                <a:effectLst/>
                <a:ea typeface="Calibri" panose="020F0502020204030204" pitchFamily="34" charset="0"/>
              </a:rPr>
              <a:t>The results of our study suggest that </a:t>
            </a:r>
            <a:r>
              <a:rPr lang="en-US" sz="2500" dirty="0" err="1">
                <a:effectLst/>
                <a:ea typeface="Calibri" panose="020F0502020204030204" pitchFamily="34" charset="0"/>
              </a:rPr>
              <a:t>SpliceAI</a:t>
            </a:r>
            <a:r>
              <a:rPr lang="en-US" sz="2500" dirty="0">
                <a:effectLst/>
                <a:ea typeface="Calibri" panose="020F0502020204030204" pitchFamily="34" charset="0"/>
              </a:rPr>
              <a:t> adds little additional sensitivity in variant re-analysis. </a:t>
            </a:r>
          </a:p>
          <a:p>
            <a:pPr marL="342900" indent="-342900">
              <a:buFont typeface="Arial" panose="020B0604020202020204" pitchFamily="34" charset="0"/>
              <a:buChar char="•"/>
            </a:pPr>
            <a:r>
              <a:rPr lang="en-US" sz="2500" dirty="0">
                <a:effectLst/>
                <a:ea typeface="Calibri" panose="020F0502020204030204" pitchFamily="34" charset="0"/>
              </a:rPr>
              <a:t>These results are particularly surprising given the higher pre-test probability of genetic disease in our fetal cohort compared to pediatric or adult cohorts.</a:t>
            </a:r>
          </a:p>
          <a:p>
            <a:pPr marL="342900" indent="-342900">
              <a:buFont typeface="Arial" panose="020B0604020202020204" pitchFamily="34" charset="0"/>
              <a:buChar char="•"/>
            </a:pPr>
            <a:r>
              <a:rPr lang="en-US" sz="2500" dirty="0">
                <a:effectLst/>
                <a:ea typeface="Calibri" panose="020F0502020204030204" pitchFamily="34" charset="0"/>
              </a:rPr>
              <a:t>The added burden of systematically incorporating this tool into molecular analysis was not insignificant. In total, 490 variants were examined with our filtering scheme. This suggests that </a:t>
            </a:r>
            <a:r>
              <a:rPr lang="en-US" sz="2500" dirty="0" err="1">
                <a:effectLst/>
                <a:ea typeface="Calibri" panose="020F0502020204030204" pitchFamily="34" charset="0"/>
              </a:rPr>
              <a:t>SpliceAI</a:t>
            </a:r>
            <a:r>
              <a:rPr lang="en-US" sz="2500" dirty="0">
                <a:effectLst/>
                <a:ea typeface="Calibri" panose="020F0502020204030204" pitchFamily="34" charset="0"/>
              </a:rPr>
              <a:t> is most useful when applied narrowly to variant analysis, such as the interpretation of variants near canonical splicing sites, investigating cryptic splice sites, or when assessing the impact of de novo variants. </a:t>
            </a:r>
          </a:p>
          <a:p>
            <a:pPr marL="342900" indent="-342900">
              <a:buFont typeface="Arial" panose="020B0604020202020204" pitchFamily="34" charset="0"/>
              <a:buChar char="•"/>
            </a:pPr>
            <a:r>
              <a:rPr lang="en-US" sz="2500" dirty="0">
                <a:effectLst/>
                <a:ea typeface="Calibri" panose="020F0502020204030204" pitchFamily="34" charset="0"/>
              </a:rPr>
              <a:t>Acknowledgements</a:t>
            </a:r>
            <a:r>
              <a:rPr lang="en-US" sz="2500" dirty="0">
                <a:ea typeface="Calibri" panose="020F0502020204030204" pitchFamily="34" charset="0"/>
              </a:rPr>
              <a:t>: </a:t>
            </a:r>
            <a:r>
              <a:rPr lang="en-US" sz="2500" dirty="0">
                <a:effectLst/>
                <a:ea typeface="Calibri" panose="020F0502020204030204" pitchFamily="34" charset="0"/>
              </a:rPr>
              <a:t>Initial participant recruitment was performed with support from NIH (5R01HD105868, PI: Neeta Vora). The GENYSIS core facility (Director: Tam Sneddon) provided assistance for variant classification).</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7943450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43584</TotalTime>
  <Words>1836</Words>
  <Application>Microsoft Macintosh PowerPoint</Application>
  <PresentationFormat>Custom</PresentationFormat>
  <Paragraphs>103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Calibri Light</vt:lpstr>
      <vt:lpstr>Courier New</vt:lpstr>
      <vt:lpstr>opensans-regular-webfont</vt:lpstr>
      <vt:lpstr>Times New Roman</vt:lpstr>
      <vt:lpstr>Office Theme</vt:lpstr>
      <vt:lpstr>PowerPoint Presentation</vt:lpstr>
    </vt:vector>
  </TitlesOfParts>
  <Company>UNC Chapel Hill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Delaney, Shannon Marie</dc:creator>
  <cp:lastModifiedBy>Phillips, Rachel Suzanne</cp:lastModifiedBy>
  <cp:revision>92</cp:revision>
  <dcterms:created xsi:type="dcterms:W3CDTF">2019-05-10T15:30:18Z</dcterms:created>
  <dcterms:modified xsi:type="dcterms:W3CDTF">2025-03-24T15:23:59Z</dcterms:modified>
</cp:coreProperties>
</file>