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 id="2147483737" r:id="rId4"/>
    <p:sldMasterId id="2147483708" r:id="rId5"/>
    <p:sldMasterId id="2147483721" r:id="rId6"/>
  </p:sldMasterIdLst>
  <p:notesMasterIdLst>
    <p:notesMasterId r:id="rId20"/>
  </p:notesMasterIdLst>
  <p:handoutMasterIdLst>
    <p:handoutMasterId r:id="rId21"/>
  </p:handoutMasterIdLst>
  <p:sldIdLst>
    <p:sldId id="256" r:id="rId7"/>
    <p:sldId id="280" r:id="rId8"/>
    <p:sldId id="259" r:id="rId9"/>
    <p:sldId id="284" r:id="rId10"/>
    <p:sldId id="273" r:id="rId11"/>
    <p:sldId id="292" r:id="rId12"/>
    <p:sldId id="279" r:id="rId13"/>
    <p:sldId id="281" r:id="rId14"/>
    <p:sldId id="264" r:id="rId15"/>
    <p:sldId id="268" r:id="rId16"/>
    <p:sldId id="282" r:id="rId17"/>
    <p:sldId id="278"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CAE1EC"/>
    <a:srgbClr val="E9F1FF"/>
    <a:srgbClr val="DBE7F5"/>
    <a:srgbClr val="CEDEF1"/>
    <a:srgbClr val="BAD3EE"/>
    <a:srgbClr val="88B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FDEF42-DA86-4F97-B78C-F15DD37DA620}" v="4" dt="2020-05-29T17:57:41.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6"/>
    <p:restoredTop sz="94641"/>
  </p:normalViewPr>
  <p:slideViewPr>
    <p:cSldViewPr snapToGrid="0" snapToObjects="1">
      <p:cViewPr varScale="1">
        <p:scale>
          <a:sx n="84" d="100"/>
          <a:sy n="84" d="100"/>
        </p:scale>
        <p:origin x="102" y="33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44" d="100"/>
          <a:sy n="144"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E5BC3-5D7D-ED48-A312-E92F8288EC02}" type="doc">
      <dgm:prSet loTypeId="urn:microsoft.com/office/officeart/2008/layout/NameandTitleOrganizationalChart" loCatId="hierarchy" qsTypeId="urn:microsoft.com/office/officeart/2005/8/quickstyle/simple2" qsCatId="simple" csTypeId="urn:microsoft.com/office/officeart/2005/8/colors/accent1_2" csCatId="accent1" phldr="1"/>
      <dgm:spPr/>
      <dgm:t>
        <a:bodyPr/>
        <a:lstStyle/>
        <a:p>
          <a:endParaRPr lang="en-US"/>
        </a:p>
      </dgm:t>
    </dgm:pt>
    <dgm:pt modelId="{454C2118-8CC0-EF4A-8797-98F058F87398}">
      <dgm:prSet phldrT="[Text]"/>
      <dgm:spPr/>
      <dgm:t>
        <a:bodyPr/>
        <a:lstStyle/>
        <a:p>
          <a:r>
            <a:rPr lang="en-US" dirty="0"/>
            <a:t>Vice-Chancellor for Research</a:t>
          </a:r>
        </a:p>
      </dgm:t>
    </dgm:pt>
    <dgm:pt modelId="{3EB5115C-516A-004C-9581-2D3F167FE142}" type="parTrans" cxnId="{AA066D38-B59E-3747-88D9-57BEB9F2B384}">
      <dgm:prSet/>
      <dgm:spPr/>
      <dgm:t>
        <a:bodyPr/>
        <a:lstStyle/>
        <a:p>
          <a:endParaRPr lang="en-US"/>
        </a:p>
      </dgm:t>
    </dgm:pt>
    <dgm:pt modelId="{836D50D8-08B0-7E45-83AC-38D8FB21D136}" type="sibTrans" cxnId="{AA066D38-B59E-3747-88D9-57BEB9F2B384}">
      <dgm:prSet/>
      <dgm:spPr/>
      <dgm:t>
        <a:bodyPr/>
        <a:lstStyle/>
        <a:p>
          <a:endParaRPr lang="en-US"/>
        </a:p>
      </dgm:t>
    </dgm:pt>
    <dgm:pt modelId="{977F11BE-9B34-9F4C-BD40-342D2096072C}" type="asst">
      <dgm:prSet phldrT="[Text]"/>
      <dgm:spPr/>
      <dgm:t>
        <a:bodyPr/>
        <a:lstStyle/>
        <a:p>
          <a:r>
            <a:rPr lang="en-US" dirty="0"/>
            <a:t>Executive Vice-Dean for Research</a:t>
          </a:r>
        </a:p>
      </dgm:t>
    </dgm:pt>
    <dgm:pt modelId="{73F02D23-F22C-CA46-B316-882A211E3439}" type="parTrans" cxnId="{01E164C0-A639-2549-A25F-71509E8543C6}">
      <dgm:prSet/>
      <dgm:spPr/>
      <dgm:t>
        <a:bodyPr/>
        <a:lstStyle/>
        <a:p>
          <a:endParaRPr lang="en-US"/>
        </a:p>
      </dgm:t>
    </dgm:pt>
    <dgm:pt modelId="{09D18805-A2AE-3540-A938-3D778D3B9ADE}" type="sibTrans" cxnId="{01E164C0-A639-2549-A25F-71509E8543C6}">
      <dgm:prSet/>
      <dgm:spPr/>
      <dgm:t>
        <a:bodyPr/>
        <a:lstStyle/>
        <a:p>
          <a:endParaRPr lang="en-US"/>
        </a:p>
      </dgm:t>
    </dgm:pt>
    <dgm:pt modelId="{5982B139-E7C9-4448-8025-4821B98D728F}">
      <dgm:prSet phldrT="[Text]"/>
      <dgm:spPr/>
      <dgm:t>
        <a:bodyPr/>
        <a:lstStyle/>
        <a:p>
          <a:r>
            <a:rPr lang="en-US" dirty="0"/>
            <a:t>Integrated Genomics</a:t>
          </a:r>
        </a:p>
        <a:p>
          <a:r>
            <a:rPr lang="en-US" dirty="0"/>
            <a:t>Cores</a:t>
          </a:r>
        </a:p>
      </dgm:t>
    </dgm:pt>
    <dgm:pt modelId="{7E007498-7C17-ED44-ABFF-31C80F76BCA0}" type="parTrans" cxnId="{EB77984D-93D5-784F-AEFA-DE1F591177FE}">
      <dgm:prSet/>
      <dgm:spPr/>
      <dgm:t>
        <a:bodyPr/>
        <a:lstStyle/>
        <a:p>
          <a:endParaRPr lang="en-US"/>
        </a:p>
      </dgm:t>
    </dgm:pt>
    <dgm:pt modelId="{FBB542D9-B3EE-F443-A306-18B4EEC06DB9}" type="sibTrans" cxnId="{EB77984D-93D5-784F-AEFA-DE1F591177FE}">
      <dgm:prSet/>
      <dgm:spPr/>
      <dgm:t>
        <a:bodyPr/>
        <a:lstStyle/>
        <a:p>
          <a:endParaRPr lang="en-US"/>
        </a:p>
      </dgm:t>
    </dgm:pt>
    <dgm:pt modelId="{7C2B2B5B-3D3F-E048-9EC7-1574B1BEEB2E}">
      <dgm:prSet/>
      <dgm:spPr/>
      <dgm:t>
        <a:bodyPr/>
        <a:lstStyle/>
        <a:p>
          <a:r>
            <a:rPr lang="en-US" dirty="0"/>
            <a:t>High-throughput Sequencing</a:t>
          </a:r>
        </a:p>
      </dgm:t>
    </dgm:pt>
    <dgm:pt modelId="{839B82D6-72AB-EA4C-BDB8-1ED43DC614DA}" type="parTrans" cxnId="{6206C21D-5243-5A46-BB57-3190EBFFA892}">
      <dgm:prSet/>
      <dgm:spPr/>
      <dgm:t>
        <a:bodyPr/>
        <a:lstStyle/>
        <a:p>
          <a:endParaRPr lang="en-US"/>
        </a:p>
      </dgm:t>
    </dgm:pt>
    <dgm:pt modelId="{4FA679E1-E605-7546-AF41-5AD4FFAA7152}" type="sibTrans" cxnId="{6206C21D-5243-5A46-BB57-3190EBFFA892}">
      <dgm:prSet/>
      <dgm:spPr/>
      <dgm:t>
        <a:bodyPr/>
        <a:lstStyle/>
        <a:p>
          <a:endParaRPr lang="en-US"/>
        </a:p>
      </dgm:t>
    </dgm:pt>
    <dgm:pt modelId="{2AF94C69-E31F-4E43-B563-91C293ACE535}">
      <dgm:prSet/>
      <dgm:spPr/>
      <dgm:t>
        <a:bodyPr/>
        <a:lstStyle/>
        <a:p>
          <a:r>
            <a:rPr lang="en-US" dirty="0"/>
            <a:t>Affymetrix Arrays</a:t>
          </a:r>
        </a:p>
      </dgm:t>
    </dgm:pt>
    <dgm:pt modelId="{D82A41A7-34F2-134E-ADEA-65CCA96898E7}" type="parTrans" cxnId="{35374B76-43E7-CB4D-A596-245746DC2AE8}">
      <dgm:prSet/>
      <dgm:spPr/>
      <dgm:t>
        <a:bodyPr/>
        <a:lstStyle/>
        <a:p>
          <a:endParaRPr lang="en-US"/>
        </a:p>
      </dgm:t>
    </dgm:pt>
    <dgm:pt modelId="{7255A9CC-143D-CE49-9BB3-1E557A65E81E}" type="sibTrans" cxnId="{35374B76-43E7-CB4D-A596-245746DC2AE8}">
      <dgm:prSet/>
      <dgm:spPr/>
      <dgm:t>
        <a:bodyPr/>
        <a:lstStyle/>
        <a:p>
          <a:endParaRPr lang="en-US"/>
        </a:p>
      </dgm:t>
    </dgm:pt>
    <dgm:pt modelId="{982FACEB-8A06-E542-92D3-EEECBA98698F}">
      <dgm:prSet/>
      <dgm:spPr/>
      <dgm:t>
        <a:bodyPr/>
        <a:lstStyle/>
        <a:p>
          <a:r>
            <a:rPr lang="en-US" dirty="0"/>
            <a:t>Illumina Arrays</a:t>
          </a:r>
        </a:p>
      </dgm:t>
    </dgm:pt>
    <dgm:pt modelId="{10A377A6-E1AA-8B40-89DB-ECE25F3BBA22}" type="parTrans" cxnId="{7050847B-1EB6-3541-9CDA-95D541D85ED2}">
      <dgm:prSet/>
      <dgm:spPr/>
      <dgm:t>
        <a:bodyPr/>
        <a:lstStyle/>
        <a:p>
          <a:endParaRPr lang="en-US"/>
        </a:p>
      </dgm:t>
    </dgm:pt>
    <dgm:pt modelId="{0A2D5CD5-E2E0-8045-B01A-38B8B3F08D97}" type="sibTrans" cxnId="{7050847B-1EB6-3541-9CDA-95D541D85ED2}">
      <dgm:prSet/>
      <dgm:spPr/>
      <dgm:t>
        <a:bodyPr/>
        <a:lstStyle/>
        <a:p>
          <a:endParaRPr lang="en-US"/>
        </a:p>
      </dgm:t>
    </dgm:pt>
    <dgm:pt modelId="{467DAB91-D459-5C4D-AB92-F26631833E47}">
      <dgm:prSet/>
      <dgm:spPr/>
      <dgm:t>
        <a:bodyPr/>
        <a:lstStyle/>
        <a:p>
          <a:r>
            <a:rPr lang="en-US" dirty="0"/>
            <a:t>Illumina Platforms</a:t>
          </a:r>
        </a:p>
      </dgm:t>
    </dgm:pt>
    <dgm:pt modelId="{F488AB8D-FD63-E448-A5DB-BD88C5A075BD}" type="parTrans" cxnId="{142D696E-BBAA-6A42-8D85-098F38FBD101}">
      <dgm:prSet/>
      <dgm:spPr/>
      <dgm:t>
        <a:bodyPr/>
        <a:lstStyle/>
        <a:p>
          <a:endParaRPr lang="en-US"/>
        </a:p>
      </dgm:t>
    </dgm:pt>
    <dgm:pt modelId="{4CD742A6-F528-A941-8631-4D4688641693}" type="sibTrans" cxnId="{142D696E-BBAA-6A42-8D85-098F38FBD101}">
      <dgm:prSet/>
      <dgm:spPr/>
      <dgm:t>
        <a:bodyPr/>
        <a:lstStyle/>
        <a:p>
          <a:endParaRPr lang="en-US"/>
        </a:p>
      </dgm:t>
    </dgm:pt>
    <dgm:pt modelId="{15F87258-E70E-624C-AA5B-FC3746F4EBFF}">
      <dgm:prSet/>
      <dgm:spPr/>
      <dgm:t>
        <a:bodyPr/>
        <a:lstStyle/>
        <a:p>
          <a:r>
            <a:rPr lang="en-US" dirty="0"/>
            <a:t>Long Read Sequencing</a:t>
          </a:r>
        </a:p>
      </dgm:t>
    </dgm:pt>
    <dgm:pt modelId="{E8A04FC3-4C3A-1444-95DD-B69AEFD17C86}" type="parTrans" cxnId="{69B8F142-D9C4-2B4E-B251-4D292ABA2969}">
      <dgm:prSet/>
      <dgm:spPr/>
      <dgm:t>
        <a:bodyPr/>
        <a:lstStyle/>
        <a:p>
          <a:endParaRPr lang="en-US"/>
        </a:p>
      </dgm:t>
    </dgm:pt>
    <dgm:pt modelId="{1B40D3DF-27F1-C547-9754-C39B6FD0C79A}" type="sibTrans" cxnId="{69B8F142-D9C4-2B4E-B251-4D292ABA2969}">
      <dgm:prSet/>
      <dgm:spPr/>
      <dgm:t>
        <a:bodyPr/>
        <a:lstStyle/>
        <a:p>
          <a:endParaRPr lang="en-US"/>
        </a:p>
      </dgm:t>
    </dgm:pt>
    <dgm:pt modelId="{C3420E0F-07D2-1440-B8B8-4542B4AE8C05}">
      <dgm:prSet/>
      <dgm:spPr/>
      <dgm:t>
        <a:bodyPr/>
        <a:lstStyle/>
        <a:p>
          <a:r>
            <a:rPr lang="en-US" dirty="0"/>
            <a:t>Library Development</a:t>
          </a:r>
        </a:p>
      </dgm:t>
    </dgm:pt>
    <dgm:pt modelId="{F57277E0-0BD4-9643-9456-2F899CBB0ABA}" type="parTrans" cxnId="{E277529C-B1E2-3349-AAE8-6A4D33D57668}">
      <dgm:prSet/>
      <dgm:spPr/>
      <dgm:t>
        <a:bodyPr/>
        <a:lstStyle/>
        <a:p>
          <a:endParaRPr lang="en-US"/>
        </a:p>
      </dgm:t>
    </dgm:pt>
    <dgm:pt modelId="{34974579-2570-D048-9704-5B3672BA906E}" type="sibTrans" cxnId="{E277529C-B1E2-3349-AAE8-6A4D33D57668}">
      <dgm:prSet/>
      <dgm:spPr/>
      <dgm:t>
        <a:bodyPr/>
        <a:lstStyle/>
        <a:p>
          <a:endParaRPr lang="en-US"/>
        </a:p>
      </dgm:t>
    </dgm:pt>
    <dgm:pt modelId="{A62451E7-F0F8-E840-AC46-F5A8ACC59697}">
      <dgm:prSet/>
      <dgm:spPr/>
      <dgm:t>
        <a:bodyPr/>
        <a:lstStyle/>
        <a:p>
          <a:r>
            <a:rPr lang="en-US" dirty="0"/>
            <a:t>R&amp;D/Robotics</a:t>
          </a:r>
        </a:p>
      </dgm:t>
    </dgm:pt>
    <dgm:pt modelId="{12ECF52C-9C9F-1B4A-AB3C-21451EF78052}" type="parTrans" cxnId="{46386F01-0FAD-804A-A8E7-FC8D8C0DCF8F}">
      <dgm:prSet/>
      <dgm:spPr/>
      <dgm:t>
        <a:bodyPr/>
        <a:lstStyle/>
        <a:p>
          <a:endParaRPr lang="en-US"/>
        </a:p>
      </dgm:t>
    </dgm:pt>
    <dgm:pt modelId="{19FBBE35-FFEE-9842-AF46-E4A829C7A530}" type="sibTrans" cxnId="{46386F01-0FAD-804A-A8E7-FC8D8C0DCF8F}">
      <dgm:prSet/>
      <dgm:spPr/>
      <dgm:t>
        <a:bodyPr/>
        <a:lstStyle/>
        <a:p>
          <a:endParaRPr lang="en-US"/>
        </a:p>
      </dgm:t>
    </dgm:pt>
    <dgm:pt modelId="{D37A3811-AB4B-7A46-9AA3-C6250B45EBC0}" type="pres">
      <dgm:prSet presAssocID="{6B0E5BC3-5D7D-ED48-A312-E92F8288EC02}" presName="hierChild1" presStyleCnt="0">
        <dgm:presLayoutVars>
          <dgm:orgChart val="1"/>
          <dgm:chPref val="1"/>
          <dgm:dir/>
          <dgm:animOne val="branch"/>
          <dgm:animLvl val="lvl"/>
          <dgm:resizeHandles/>
        </dgm:presLayoutVars>
      </dgm:prSet>
      <dgm:spPr/>
      <dgm:t>
        <a:bodyPr/>
        <a:lstStyle/>
        <a:p>
          <a:endParaRPr lang="en-US"/>
        </a:p>
      </dgm:t>
    </dgm:pt>
    <dgm:pt modelId="{0DC078B7-8364-7943-9E21-49DB7BAB876A}" type="pres">
      <dgm:prSet presAssocID="{454C2118-8CC0-EF4A-8797-98F058F87398}" presName="hierRoot1" presStyleCnt="0">
        <dgm:presLayoutVars>
          <dgm:hierBranch val="init"/>
        </dgm:presLayoutVars>
      </dgm:prSet>
      <dgm:spPr/>
    </dgm:pt>
    <dgm:pt modelId="{9CF08D52-BB3A-1843-A292-07A0F58025F2}" type="pres">
      <dgm:prSet presAssocID="{454C2118-8CC0-EF4A-8797-98F058F87398}" presName="rootComposite1" presStyleCnt="0"/>
      <dgm:spPr/>
    </dgm:pt>
    <dgm:pt modelId="{39357276-5182-A341-8E2D-29BF732717D8}" type="pres">
      <dgm:prSet presAssocID="{454C2118-8CC0-EF4A-8797-98F058F87398}" presName="rootText1" presStyleLbl="node0" presStyleIdx="0" presStyleCnt="1">
        <dgm:presLayoutVars>
          <dgm:chMax/>
          <dgm:chPref val="3"/>
        </dgm:presLayoutVars>
      </dgm:prSet>
      <dgm:spPr/>
      <dgm:t>
        <a:bodyPr/>
        <a:lstStyle/>
        <a:p>
          <a:endParaRPr lang="en-US"/>
        </a:p>
      </dgm:t>
    </dgm:pt>
    <dgm:pt modelId="{27092837-1CE9-2E4F-8CEC-6DA67067591A}" type="pres">
      <dgm:prSet presAssocID="{454C2118-8CC0-EF4A-8797-98F058F87398}" presName="titleText1" presStyleLbl="fgAcc0" presStyleIdx="0" presStyleCnt="1">
        <dgm:presLayoutVars>
          <dgm:chMax val="0"/>
          <dgm:chPref val="0"/>
        </dgm:presLayoutVars>
      </dgm:prSet>
      <dgm:spPr/>
      <dgm:t>
        <a:bodyPr/>
        <a:lstStyle/>
        <a:p>
          <a:endParaRPr lang="en-US"/>
        </a:p>
      </dgm:t>
    </dgm:pt>
    <dgm:pt modelId="{42AADF98-EFD0-6749-89D4-9CAA85B7A2C5}" type="pres">
      <dgm:prSet presAssocID="{454C2118-8CC0-EF4A-8797-98F058F87398}" presName="rootConnector1" presStyleLbl="node1" presStyleIdx="0" presStyleCnt="8"/>
      <dgm:spPr/>
      <dgm:t>
        <a:bodyPr/>
        <a:lstStyle/>
        <a:p>
          <a:endParaRPr lang="en-US"/>
        </a:p>
      </dgm:t>
    </dgm:pt>
    <dgm:pt modelId="{B51DE0C8-80A6-8C48-BED2-1F1D7AFF2890}" type="pres">
      <dgm:prSet presAssocID="{454C2118-8CC0-EF4A-8797-98F058F87398}" presName="hierChild2" presStyleCnt="0"/>
      <dgm:spPr/>
    </dgm:pt>
    <dgm:pt modelId="{FB766BFA-C26D-514A-8BA0-35AC752FB8C1}" type="pres">
      <dgm:prSet presAssocID="{454C2118-8CC0-EF4A-8797-98F058F87398}" presName="hierChild3" presStyleCnt="0"/>
      <dgm:spPr/>
    </dgm:pt>
    <dgm:pt modelId="{CD5AD226-CF97-FC43-BEA3-6345DF7DB603}" type="pres">
      <dgm:prSet presAssocID="{73F02D23-F22C-CA46-B316-882A211E3439}" presName="Name96" presStyleLbl="parChTrans1D2" presStyleIdx="0" presStyleCnt="1"/>
      <dgm:spPr/>
      <dgm:t>
        <a:bodyPr/>
        <a:lstStyle/>
        <a:p>
          <a:endParaRPr lang="en-US"/>
        </a:p>
      </dgm:t>
    </dgm:pt>
    <dgm:pt modelId="{3FB8D480-52FF-CA48-982C-F1E1ECB89D40}" type="pres">
      <dgm:prSet presAssocID="{977F11BE-9B34-9F4C-BD40-342D2096072C}" presName="hierRoot3" presStyleCnt="0">
        <dgm:presLayoutVars>
          <dgm:hierBranch val="init"/>
        </dgm:presLayoutVars>
      </dgm:prSet>
      <dgm:spPr/>
    </dgm:pt>
    <dgm:pt modelId="{6803FE22-AC92-B244-89FB-62353165771C}" type="pres">
      <dgm:prSet presAssocID="{977F11BE-9B34-9F4C-BD40-342D2096072C}" presName="rootComposite3" presStyleCnt="0"/>
      <dgm:spPr/>
    </dgm:pt>
    <dgm:pt modelId="{89061D7B-D30D-1A4B-A91B-A1F939BC5CEA}" type="pres">
      <dgm:prSet presAssocID="{977F11BE-9B34-9F4C-BD40-342D2096072C}" presName="rootText3" presStyleLbl="asst1" presStyleIdx="0" presStyleCnt="1">
        <dgm:presLayoutVars>
          <dgm:chPref val="3"/>
        </dgm:presLayoutVars>
      </dgm:prSet>
      <dgm:spPr/>
      <dgm:t>
        <a:bodyPr/>
        <a:lstStyle/>
        <a:p>
          <a:endParaRPr lang="en-US"/>
        </a:p>
      </dgm:t>
    </dgm:pt>
    <dgm:pt modelId="{1814D2F7-6320-2A49-B7C7-AA88CF442984}" type="pres">
      <dgm:prSet presAssocID="{977F11BE-9B34-9F4C-BD40-342D2096072C}" presName="titleText3" presStyleLbl="fgAcc2" presStyleIdx="0" presStyleCnt="1">
        <dgm:presLayoutVars>
          <dgm:chMax val="0"/>
          <dgm:chPref val="0"/>
        </dgm:presLayoutVars>
      </dgm:prSet>
      <dgm:spPr/>
      <dgm:t>
        <a:bodyPr/>
        <a:lstStyle/>
        <a:p>
          <a:endParaRPr lang="en-US"/>
        </a:p>
      </dgm:t>
    </dgm:pt>
    <dgm:pt modelId="{4B1C46E8-CB83-A346-A6D1-1765AD32887A}" type="pres">
      <dgm:prSet presAssocID="{977F11BE-9B34-9F4C-BD40-342D2096072C}" presName="rootConnector3" presStyleLbl="asst1" presStyleIdx="0" presStyleCnt="1"/>
      <dgm:spPr/>
      <dgm:t>
        <a:bodyPr/>
        <a:lstStyle/>
        <a:p>
          <a:endParaRPr lang="en-US"/>
        </a:p>
      </dgm:t>
    </dgm:pt>
    <dgm:pt modelId="{A91D9B91-9EFC-8D47-B0AD-650BF87531C6}" type="pres">
      <dgm:prSet presAssocID="{977F11BE-9B34-9F4C-BD40-342D2096072C}" presName="hierChild6" presStyleCnt="0"/>
      <dgm:spPr/>
    </dgm:pt>
    <dgm:pt modelId="{0158E185-5643-9C4C-9252-B0435FD50DCC}" type="pres">
      <dgm:prSet presAssocID="{7E007498-7C17-ED44-ABFF-31C80F76BCA0}" presName="Name37" presStyleLbl="parChTrans1D3" presStyleIdx="0" presStyleCnt="1"/>
      <dgm:spPr/>
      <dgm:t>
        <a:bodyPr/>
        <a:lstStyle/>
        <a:p>
          <a:endParaRPr lang="en-US"/>
        </a:p>
      </dgm:t>
    </dgm:pt>
    <dgm:pt modelId="{F5162128-81E0-FF4D-98BE-1C1393E63508}" type="pres">
      <dgm:prSet presAssocID="{5982B139-E7C9-4448-8025-4821B98D728F}" presName="hierRoot2" presStyleCnt="0">
        <dgm:presLayoutVars>
          <dgm:hierBranch val="init"/>
        </dgm:presLayoutVars>
      </dgm:prSet>
      <dgm:spPr/>
    </dgm:pt>
    <dgm:pt modelId="{C8C93943-EF0D-8C46-B690-1A8249803D54}" type="pres">
      <dgm:prSet presAssocID="{5982B139-E7C9-4448-8025-4821B98D728F}" presName="rootComposite" presStyleCnt="0"/>
      <dgm:spPr/>
    </dgm:pt>
    <dgm:pt modelId="{13629880-5EDB-824E-B3FD-63C1355FC660}" type="pres">
      <dgm:prSet presAssocID="{5982B139-E7C9-4448-8025-4821B98D728F}" presName="rootText" presStyleLbl="node1" presStyleIdx="0" presStyleCnt="8">
        <dgm:presLayoutVars>
          <dgm:chMax/>
          <dgm:chPref val="3"/>
        </dgm:presLayoutVars>
      </dgm:prSet>
      <dgm:spPr/>
      <dgm:t>
        <a:bodyPr/>
        <a:lstStyle/>
        <a:p>
          <a:endParaRPr lang="en-US"/>
        </a:p>
      </dgm:t>
    </dgm:pt>
    <dgm:pt modelId="{D711A8A7-6AEA-2D42-8247-5132396EAA81}" type="pres">
      <dgm:prSet presAssocID="{5982B139-E7C9-4448-8025-4821B98D728F}" presName="titleText2" presStyleLbl="fgAcc1" presStyleIdx="0" presStyleCnt="8">
        <dgm:presLayoutVars>
          <dgm:chMax val="0"/>
          <dgm:chPref val="0"/>
        </dgm:presLayoutVars>
      </dgm:prSet>
      <dgm:spPr/>
      <dgm:t>
        <a:bodyPr/>
        <a:lstStyle/>
        <a:p>
          <a:endParaRPr lang="en-US"/>
        </a:p>
      </dgm:t>
    </dgm:pt>
    <dgm:pt modelId="{76A0A8ED-D565-0D4E-9CBD-C6B9C50B42B2}" type="pres">
      <dgm:prSet presAssocID="{5982B139-E7C9-4448-8025-4821B98D728F}" presName="rootConnector" presStyleLbl="node3" presStyleIdx="0" presStyleCnt="0"/>
      <dgm:spPr/>
      <dgm:t>
        <a:bodyPr/>
        <a:lstStyle/>
        <a:p>
          <a:endParaRPr lang="en-US"/>
        </a:p>
      </dgm:t>
    </dgm:pt>
    <dgm:pt modelId="{311AE6CA-B5B8-D14A-97C5-FA9E4D9B350C}" type="pres">
      <dgm:prSet presAssocID="{5982B139-E7C9-4448-8025-4821B98D728F}" presName="hierChild4" presStyleCnt="0"/>
      <dgm:spPr/>
    </dgm:pt>
    <dgm:pt modelId="{31F30F22-FA45-8E4E-9658-8AE70300500E}" type="pres">
      <dgm:prSet presAssocID="{839B82D6-72AB-EA4C-BDB8-1ED43DC614DA}" presName="Name37" presStyleLbl="parChTrans1D4" presStyleIdx="0" presStyleCnt="7"/>
      <dgm:spPr/>
      <dgm:t>
        <a:bodyPr/>
        <a:lstStyle/>
        <a:p>
          <a:endParaRPr lang="en-US"/>
        </a:p>
      </dgm:t>
    </dgm:pt>
    <dgm:pt modelId="{F9EBB370-9899-4C4C-A3FD-0F592A0A7B1B}" type="pres">
      <dgm:prSet presAssocID="{7C2B2B5B-3D3F-E048-9EC7-1574B1BEEB2E}" presName="hierRoot2" presStyleCnt="0">
        <dgm:presLayoutVars>
          <dgm:hierBranch val="init"/>
        </dgm:presLayoutVars>
      </dgm:prSet>
      <dgm:spPr/>
    </dgm:pt>
    <dgm:pt modelId="{66E8090A-3724-C347-9ED1-8BD16A4264B8}" type="pres">
      <dgm:prSet presAssocID="{7C2B2B5B-3D3F-E048-9EC7-1574B1BEEB2E}" presName="rootComposite" presStyleCnt="0"/>
      <dgm:spPr/>
    </dgm:pt>
    <dgm:pt modelId="{B32CEC46-54F4-4349-9570-29EAEAD7489A}" type="pres">
      <dgm:prSet presAssocID="{7C2B2B5B-3D3F-E048-9EC7-1574B1BEEB2E}" presName="rootText" presStyleLbl="node1" presStyleIdx="1" presStyleCnt="8">
        <dgm:presLayoutVars>
          <dgm:chMax/>
          <dgm:chPref val="3"/>
        </dgm:presLayoutVars>
      </dgm:prSet>
      <dgm:spPr/>
      <dgm:t>
        <a:bodyPr/>
        <a:lstStyle/>
        <a:p>
          <a:endParaRPr lang="en-US"/>
        </a:p>
      </dgm:t>
    </dgm:pt>
    <dgm:pt modelId="{AD24F1B2-0E91-1746-8B64-25664222D771}" type="pres">
      <dgm:prSet presAssocID="{7C2B2B5B-3D3F-E048-9EC7-1574B1BEEB2E}" presName="titleText2" presStyleLbl="fgAcc1" presStyleIdx="1" presStyleCnt="8">
        <dgm:presLayoutVars>
          <dgm:chMax val="0"/>
          <dgm:chPref val="0"/>
        </dgm:presLayoutVars>
      </dgm:prSet>
      <dgm:spPr/>
      <dgm:t>
        <a:bodyPr/>
        <a:lstStyle/>
        <a:p>
          <a:endParaRPr lang="en-US"/>
        </a:p>
      </dgm:t>
    </dgm:pt>
    <dgm:pt modelId="{7602EBE2-8202-094E-9F0E-8815D3CFB5BF}" type="pres">
      <dgm:prSet presAssocID="{7C2B2B5B-3D3F-E048-9EC7-1574B1BEEB2E}" presName="rootConnector" presStyleLbl="node4" presStyleIdx="0" presStyleCnt="0"/>
      <dgm:spPr/>
      <dgm:t>
        <a:bodyPr/>
        <a:lstStyle/>
        <a:p>
          <a:endParaRPr lang="en-US"/>
        </a:p>
      </dgm:t>
    </dgm:pt>
    <dgm:pt modelId="{99FE1730-762A-A84B-BA3B-F1EA2AC51A54}" type="pres">
      <dgm:prSet presAssocID="{7C2B2B5B-3D3F-E048-9EC7-1574B1BEEB2E}" presName="hierChild4" presStyleCnt="0"/>
      <dgm:spPr/>
    </dgm:pt>
    <dgm:pt modelId="{47032182-C9B3-2548-8A40-07692B06C920}" type="pres">
      <dgm:prSet presAssocID="{F488AB8D-FD63-E448-A5DB-BD88C5A075BD}" presName="Name37" presStyleLbl="parChTrans1D4" presStyleIdx="1" presStyleCnt="7"/>
      <dgm:spPr/>
      <dgm:t>
        <a:bodyPr/>
        <a:lstStyle/>
        <a:p>
          <a:endParaRPr lang="en-US"/>
        </a:p>
      </dgm:t>
    </dgm:pt>
    <dgm:pt modelId="{781C59A5-2A89-1743-BA30-5DC85F751A45}" type="pres">
      <dgm:prSet presAssocID="{467DAB91-D459-5C4D-AB92-F26631833E47}" presName="hierRoot2" presStyleCnt="0">
        <dgm:presLayoutVars>
          <dgm:hierBranch val="init"/>
        </dgm:presLayoutVars>
      </dgm:prSet>
      <dgm:spPr/>
    </dgm:pt>
    <dgm:pt modelId="{A409C434-101D-FA43-8980-3C262E67F7D4}" type="pres">
      <dgm:prSet presAssocID="{467DAB91-D459-5C4D-AB92-F26631833E47}" presName="rootComposite" presStyleCnt="0"/>
      <dgm:spPr/>
    </dgm:pt>
    <dgm:pt modelId="{F3C07F78-A0A6-AF45-B920-80726D3FD372}" type="pres">
      <dgm:prSet presAssocID="{467DAB91-D459-5C4D-AB92-F26631833E47}" presName="rootText" presStyleLbl="node1" presStyleIdx="2" presStyleCnt="8">
        <dgm:presLayoutVars>
          <dgm:chMax/>
          <dgm:chPref val="3"/>
        </dgm:presLayoutVars>
      </dgm:prSet>
      <dgm:spPr/>
      <dgm:t>
        <a:bodyPr/>
        <a:lstStyle/>
        <a:p>
          <a:endParaRPr lang="en-US"/>
        </a:p>
      </dgm:t>
    </dgm:pt>
    <dgm:pt modelId="{C5C2D304-7640-964A-93C8-E365F1202CBC}" type="pres">
      <dgm:prSet presAssocID="{467DAB91-D459-5C4D-AB92-F26631833E47}" presName="titleText2" presStyleLbl="fgAcc1" presStyleIdx="2" presStyleCnt="8">
        <dgm:presLayoutVars>
          <dgm:chMax val="0"/>
          <dgm:chPref val="0"/>
        </dgm:presLayoutVars>
      </dgm:prSet>
      <dgm:spPr/>
      <dgm:t>
        <a:bodyPr/>
        <a:lstStyle/>
        <a:p>
          <a:endParaRPr lang="en-US"/>
        </a:p>
      </dgm:t>
    </dgm:pt>
    <dgm:pt modelId="{E49948B2-C98B-9145-A730-E7E08CF46C67}" type="pres">
      <dgm:prSet presAssocID="{467DAB91-D459-5C4D-AB92-F26631833E47}" presName="rootConnector" presStyleLbl="node4" presStyleIdx="0" presStyleCnt="0"/>
      <dgm:spPr/>
      <dgm:t>
        <a:bodyPr/>
        <a:lstStyle/>
        <a:p>
          <a:endParaRPr lang="en-US"/>
        </a:p>
      </dgm:t>
    </dgm:pt>
    <dgm:pt modelId="{AA95544C-FFFB-D843-9B83-D101F659FE9A}" type="pres">
      <dgm:prSet presAssocID="{467DAB91-D459-5C4D-AB92-F26631833E47}" presName="hierChild4" presStyleCnt="0"/>
      <dgm:spPr/>
    </dgm:pt>
    <dgm:pt modelId="{89C2994E-D16A-FF43-A4EA-0BD1EDD8309F}" type="pres">
      <dgm:prSet presAssocID="{467DAB91-D459-5C4D-AB92-F26631833E47}" presName="hierChild5" presStyleCnt="0"/>
      <dgm:spPr/>
    </dgm:pt>
    <dgm:pt modelId="{D2BA9BD4-000F-D041-975C-A4AB0A4DC6A7}" type="pres">
      <dgm:prSet presAssocID="{E8A04FC3-4C3A-1444-95DD-B69AEFD17C86}" presName="Name37" presStyleLbl="parChTrans1D4" presStyleIdx="2" presStyleCnt="7"/>
      <dgm:spPr/>
      <dgm:t>
        <a:bodyPr/>
        <a:lstStyle/>
        <a:p>
          <a:endParaRPr lang="en-US"/>
        </a:p>
      </dgm:t>
    </dgm:pt>
    <dgm:pt modelId="{E722424E-3422-0249-9076-8BBBD87F3028}" type="pres">
      <dgm:prSet presAssocID="{15F87258-E70E-624C-AA5B-FC3746F4EBFF}" presName="hierRoot2" presStyleCnt="0">
        <dgm:presLayoutVars>
          <dgm:hierBranch val="init"/>
        </dgm:presLayoutVars>
      </dgm:prSet>
      <dgm:spPr/>
    </dgm:pt>
    <dgm:pt modelId="{C1FD6610-7609-3B45-B861-CF8655F7FCDF}" type="pres">
      <dgm:prSet presAssocID="{15F87258-E70E-624C-AA5B-FC3746F4EBFF}" presName="rootComposite" presStyleCnt="0"/>
      <dgm:spPr/>
    </dgm:pt>
    <dgm:pt modelId="{4F69D843-3B4C-BF4F-8502-CDC5EBB653C5}" type="pres">
      <dgm:prSet presAssocID="{15F87258-E70E-624C-AA5B-FC3746F4EBFF}" presName="rootText" presStyleLbl="node1" presStyleIdx="3" presStyleCnt="8">
        <dgm:presLayoutVars>
          <dgm:chMax/>
          <dgm:chPref val="3"/>
        </dgm:presLayoutVars>
      </dgm:prSet>
      <dgm:spPr/>
      <dgm:t>
        <a:bodyPr/>
        <a:lstStyle/>
        <a:p>
          <a:endParaRPr lang="en-US"/>
        </a:p>
      </dgm:t>
    </dgm:pt>
    <dgm:pt modelId="{F429390A-C49D-174A-8252-CA3FD64A00F0}" type="pres">
      <dgm:prSet presAssocID="{15F87258-E70E-624C-AA5B-FC3746F4EBFF}" presName="titleText2" presStyleLbl="fgAcc1" presStyleIdx="3" presStyleCnt="8">
        <dgm:presLayoutVars>
          <dgm:chMax val="0"/>
          <dgm:chPref val="0"/>
        </dgm:presLayoutVars>
      </dgm:prSet>
      <dgm:spPr/>
      <dgm:t>
        <a:bodyPr/>
        <a:lstStyle/>
        <a:p>
          <a:endParaRPr lang="en-US"/>
        </a:p>
      </dgm:t>
    </dgm:pt>
    <dgm:pt modelId="{60BBB38F-7238-C349-A188-49A0333B1A5B}" type="pres">
      <dgm:prSet presAssocID="{15F87258-E70E-624C-AA5B-FC3746F4EBFF}" presName="rootConnector" presStyleLbl="node4" presStyleIdx="0" presStyleCnt="0"/>
      <dgm:spPr/>
      <dgm:t>
        <a:bodyPr/>
        <a:lstStyle/>
        <a:p>
          <a:endParaRPr lang="en-US"/>
        </a:p>
      </dgm:t>
    </dgm:pt>
    <dgm:pt modelId="{36A14B7F-48C2-3D4E-95A5-44B763F3C4C4}" type="pres">
      <dgm:prSet presAssocID="{15F87258-E70E-624C-AA5B-FC3746F4EBFF}" presName="hierChild4" presStyleCnt="0"/>
      <dgm:spPr/>
    </dgm:pt>
    <dgm:pt modelId="{7481AC15-9284-6D49-A3CA-DCEB915AA8E6}" type="pres">
      <dgm:prSet presAssocID="{15F87258-E70E-624C-AA5B-FC3746F4EBFF}" presName="hierChild5" presStyleCnt="0"/>
      <dgm:spPr/>
    </dgm:pt>
    <dgm:pt modelId="{7D5F5F24-8D8B-F447-912C-42AA0291F89B}" type="pres">
      <dgm:prSet presAssocID="{F57277E0-0BD4-9643-9456-2F899CBB0ABA}" presName="Name37" presStyleLbl="parChTrans1D4" presStyleIdx="3" presStyleCnt="7"/>
      <dgm:spPr/>
      <dgm:t>
        <a:bodyPr/>
        <a:lstStyle/>
        <a:p>
          <a:endParaRPr lang="en-US"/>
        </a:p>
      </dgm:t>
    </dgm:pt>
    <dgm:pt modelId="{EF1F0F7A-E579-C64F-A89E-8C1DE01B23C4}" type="pres">
      <dgm:prSet presAssocID="{C3420E0F-07D2-1440-B8B8-4542B4AE8C05}" presName="hierRoot2" presStyleCnt="0">
        <dgm:presLayoutVars>
          <dgm:hierBranch val="init"/>
        </dgm:presLayoutVars>
      </dgm:prSet>
      <dgm:spPr/>
    </dgm:pt>
    <dgm:pt modelId="{B3A18AB4-665D-9D4B-9CB9-8FA82ACB2991}" type="pres">
      <dgm:prSet presAssocID="{C3420E0F-07D2-1440-B8B8-4542B4AE8C05}" presName="rootComposite" presStyleCnt="0"/>
      <dgm:spPr/>
    </dgm:pt>
    <dgm:pt modelId="{206336EC-F04B-D640-A101-1AC4E33A7808}" type="pres">
      <dgm:prSet presAssocID="{C3420E0F-07D2-1440-B8B8-4542B4AE8C05}" presName="rootText" presStyleLbl="node1" presStyleIdx="4" presStyleCnt="8">
        <dgm:presLayoutVars>
          <dgm:chMax/>
          <dgm:chPref val="3"/>
        </dgm:presLayoutVars>
      </dgm:prSet>
      <dgm:spPr/>
      <dgm:t>
        <a:bodyPr/>
        <a:lstStyle/>
        <a:p>
          <a:endParaRPr lang="en-US"/>
        </a:p>
      </dgm:t>
    </dgm:pt>
    <dgm:pt modelId="{4C118047-4133-684C-B6C3-A437370E3465}" type="pres">
      <dgm:prSet presAssocID="{C3420E0F-07D2-1440-B8B8-4542B4AE8C05}" presName="titleText2" presStyleLbl="fgAcc1" presStyleIdx="4" presStyleCnt="8">
        <dgm:presLayoutVars>
          <dgm:chMax val="0"/>
          <dgm:chPref val="0"/>
        </dgm:presLayoutVars>
      </dgm:prSet>
      <dgm:spPr/>
      <dgm:t>
        <a:bodyPr/>
        <a:lstStyle/>
        <a:p>
          <a:endParaRPr lang="en-US"/>
        </a:p>
      </dgm:t>
    </dgm:pt>
    <dgm:pt modelId="{EE039674-4D79-8E44-93D5-1730B3B87F97}" type="pres">
      <dgm:prSet presAssocID="{C3420E0F-07D2-1440-B8B8-4542B4AE8C05}" presName="rootConnector" presStyleLbl="node4" presStyleIdx="0" presStyleCnt="0"/>
      <dgm:spPr/>
      <dgm:t>
        <a:bodyPr/>
        <a:lstStyle/>
        <a:p>
          <a:endParaRPr lang="en-US"/>
        </a:p>
      </dgm:t>
    </dgm:pt>
    <dgm:pt modelId="{3DEA8F83-9B80-CA4D-85BD-5DE86EB98F5C}" type="pres">
      <dgm:prSet presAssocID="{C3420E0F-07D2-1440-B8B8-4542B4AE8C05}" presName="hierChild4" presStyleCnt="0"/>
      <dgm:spPr/>
    </dgm:pt>
    <dgm:pt modelId="{B3A8668A-8902-CC43-AEFD-971EA1077D92}" type="pres">
      <dgm:prSet presAssocID="{C3420E0F-07D2-1440-B8B8-4542B4AE8C05}" presName="hierChild5" presStyleCnt="0"/>
      <dgm:spPr/>
    </dgm:pt>
    <dgm:pt modelId="{75E6E506-EE76-4A41-B4FF-BB072D79EFE9}" type="pres">
      <dgm:prSet presAssocID="{12ECF52C-9C9F-1B4A-AB3C-21451EF78052}" presName="Name37" presStyleLbl="parChTrans1D4" presStyleIdx="4" presStyleCnt="7"/>
      <dgm:spPr/>
      <dgm:t>
        <a:bodyPr/>
        <a:lstStyle/>
        <a:p>
          <a:endParaRPr lang="en-US"/>
        </a:p>
      </dgm:t>
    </dgm:pt>
    <dgm:pt modelId="{64E8CD9A-61A3-D949-B148-1DE63CDF5F7B}" type="pres">
      <dgm:prSet presAssocID="{A62451E7-F0F8-E840-AC46-F5A8ACC59697}" presName="hierRoot2" presStyleCnt="0">
        <dgm:presLayoutVars>
          <dgm:hierBranch val="init"/>
        </dgm:presLayoutVars>
      </dgm:prSet>
      <dgm:spPr/>
    </dgm:pt>
    <dgm:pt modelId="{3417770E-57F2-6F4A-AD8F-D14355B7ED16}" type="pres">
      <dgm:prSet presAssocID="{A62451E7-F0F8-E840-AC46-F5A8ACC59697}" presName="rootComposite" presStyleCnt="0"/>
      <dgm:spPr/>
    </dgm:pt>
    <dgm:pt modelId="{3B59ED13-4154-ED48-9035-6FEF4D8A64B7}" type="pres">
      <dgm:prSet presAssocID="{A62451E7-F0F8-E840-AC46-F5A8ACC59697}" presName="rootText" presStyleLbl="node1" presStyleIdx="5" presStyleCnt="8">
        <dgm:presLayoutVars>
          <dgm:chMax/>
          <dgm:chPref val="3"/>
        </dgm:presLayoutVars>
      </dgm:prSet>
      <dgm:spPr/>
      <dgm:t>
        <a:bodyPr/>
        <a:lstStyle/>
        <a:p>
          <a:endParaRPr lang="en-US"/>
        </a:p>
      </dgm:t>
    </dgm:pt>
    <dgm:pt modelId="{20D1578C-9D90-7F40-932F-A6F07EF70059}" type="pres">
      <dgm:prSet presAssocID="{A62451E7-F0F8-E840-AC46-F5A8ACC59697}" presName="titleText2" presStyleLbl="fgAcc1" presStyleIdx="5" presStyleCnt="8">
        <dgm:presLayoutVars>
          <dgm:chMax val="0"/>
          <dgm:chPref val="0"/>
        </dgm:presLayoutVars>
      </dgm:prSet>
      <dgm:spPr/>
      <dgm:t>
        <a:bodyPr/>
        <a:lstStyle/>
        <a:p>
          <a:endParaRPr lang="en-US"/>
        </a:p>
      </dgm:t>
    </dgm:pt>
    <dgm:pt modelId="{FA4316E8-DD0D-C147-B439-C95F1F364F06}" type="pres">
      <dgm:prSet presAssocID="{A62451E7-F0F8-E840-AC46-F5A8ACC59697}" presName="rootConnector" presStyleLbl="node4" presStyleIdx="0" presStyleCnt="0"/>
      <dgm:spPr/>
      <dgm:t>
        <a:bodyPr/>
        <a:lstStyle/>
        <a:p>
          <a:endParaRPr lang="en-US"/>
        </a:p>
      </dgm:t>
    </dgm:pt>
    <dgm:pt modelId="{F4ED056A-B899-B249-BA5C-77D8B579D017}" type="pres">
      <dgm:prSet presAssocID="{A62451E7-F0F8-E840-AC46-F5A8ACC59697}" presName="hierChild4" presStyleCnt="0"/>
      <dgm:spPr/>
    </dgm:pt>
    <dgm:pt modelId="{2108545F-02E6-8241-BC3D-5183AA07CF53}" type="pres">
      <dgm:prSet presAssocID="{A62451E7-F0F8-E840-AC46-F5A8ACC59697}" presName="hierChild5" presStyleCnt="0"/>
      <dgm:spPr/>
    </dgm:pt>
    <dgm:pt modelId="{BBA8744E-AEFB-7643-BD0C-75A66B265838}" type="pres">
      <dgm:prSet presAssocID="{7C2B2B5B-3D3F-E048-9EC7-1574B1BEEB2E}" presName="hierChild5" presStyleCnt="0"/>
      <dgm:spPr/>
    </dgm:pt>
    <dgm:pt modelId="{60EC4F93-8CB0-8948-8A22-E8F51FBC511D}" type="pres">
      <dgm:prSet presAssocID="{D82A41A7-34F2-134E-ADEA-65CCA96898E7}" presName="Name37" presStyleLbl="parChTrans1D4" presStyleIdx="5" presStyleCnt="7"/>
      <dgm:spPr/>
      <dgm:t>
        <a:bodyPr/>
        <a:lstStyle/>
        <a:p>
          <a:endParaRPr lang="en-US"/>
        </a:p>
      </dgm:t>
    </dgm:pt>
    <dgm:pt modelId="{BDECC282-380F-9E4A-BD60-50D9E17B9DBE}" type="pres">
      <dgm:prSet presAssocID="{2AF94C69-E31F-4E43-B563-91C293ACE535}" presName="hierRoot2" presStyleCnt="0">
        <dgm:presLayoutVars>
          <dgm:hierBranch val="init"/>
        </dgm:presLayoutVars>
      </dgm:prSet>
      <dgm:spPr/>
    </dgm:pt>
    <dgm:pt modelId="{2CC52BE9-3710-7144-8BEA-2E0FFC0DFD16}" type="pres">
      <dgm:prSet presAssocID="{2AF94C69-E31F-4E43-B563-91C293ACE535}" presName="rootComposite" presStyleCnt="0"/>
      <dgm:spPr/>
    </dgm:pt>
    <dgm:pt modelId="{0DB9955A-197E-8441-A0A0-95F047696443}" type="pres">
      <dgm:prSet presAssocID="{2AF94C69-E31F-4E43-B563-91C293ACE535}" presName="rootText" presStyleLbl="node1" presStyleIdx="6" presStyleCnt="8">
        <dgm:presLayoutVars>
          <dgm:chMax/>
          <dgm:chPref val="3"/>
        </dgm:presLayoutVars>
      </dgm:prSet>
      <dgm:spPr/>
      <dgm:t>
        <a:bodyPr/>
        <a:lstStyle/>
        <a:p>
          <a:endParaRPr lang="en-US"/>
        </a:p>
      </dgm:t>
    </dgm:pt>
    <dgm:pt modelId="{D21377B0-E40E-524E-B769-2525A6711D71}" type="pres">
      <dgm:prSet presAssocID="{2AF94C69-E31F-4E43-B563-91C293ACE535}" presName="titleText2" presStyleLbl="fgAcc1" presStyleIdx="6" presStyleCnt="8">
        <dgm:presLayoutVars>
          <dgm:chMax val="0"/>
          <dgm:chPref val="0"/>
        </dgm:presLayoutVars>
      </dgm:prSet>
      <dgm:spPr/>
      <dgm:t>
        <a:bodyPr/>
        <a:lstStyle/>
        <a:p>
          <a:endParaRPr lang="en-US"/>
        </a:p>
      </dgm:t>
    </dgm:pt>
    <dgm:pt modelId="{1D140FA2-B553-4548-A706-5C25B7E517F1}" type="pres">
      <dgm:prSet presAssocID="{2AF94C69-E31F-4E43-B563-91C293ACE535}" presName="rootConnector" presStyleLbl="node4" presStyleIdx="0" presStyleCnt="0"/>
      <dgm:spPr/>
      <dgm:t>
        <a:bodyPr/>
        <a:lstStyle/>
        <a:p>
          <a:endParaRPr lang="en-US"/>
        </a:p>
      </dgm:t>
    </dgm:pt>
    <dgm:pt modelId="{FF5C757F-FCA4-814F-AC3C-8188CE00E819}" type="pres">
      <dgm:prSet presAssocID="{2AF94C69-E31F-4E43-B563-91C293ACE535}" presName="hierChild4" presStyleCnt="0"/>
      <dgm:spPr/>
    </dgm:pt>
    <dgm:pt modelId="{A1818B10-2557-A84D-8A60-243540304D37}" type="pres">
      <dgm:prSet presAssocID="{2AF94C69-E31F-4E43-B563-91C293ACE535}" presName="hierChild5" presStyleCnt="0"/>
      <dgm:spPr/>
    </dgm:pt>
    <dgm:pt modelId="{9948C7D8-CA9C-D147-B8C6-FBC1CF852F4C}" type="pres">
      <dgm:prSet presAssocID="{10A377A6-E1AA-8B40-89DB-ECE25F3BBA22}" presName="Name37" presStyleLbl="parChTrans1D4" presStyleIdx="6" presStyleCnt="7"/>
      <dgm:spPr/>
      <dgm:t>
        <a:bodyPr/>
        <a:lstStyle/>
        <a:p>
          <a:endParaRPr lang="en-US"/>
        </a:p>
      </dgm:t>
    </dgm:pt>
    <dgm:pt modelId="{5213F306-A9AC-2747-B020-0DC1DA12C7CB}" type="pres">
      <dgm:prSet presAssocID="{982FACEB-8A06-E542-92D3-EEECBA98698F}" presName="hierRoot2" presStyleCnt="0">
        <dgm:presLayoutVars>
          <dgm:hierBranch val="init"/>
        </dgm:presLayoutVars>
      </dgm:prSet>
      <dgm:spPr/>
    </dgm:pt>
    <dgm:pt modelId="{2D3DA0CB-D708-5A4C-B41C-154197573B44}" type="pres">
      <dgm:prSet presAssocID="{982FACEB-8A06-E542-92D3-EEECBA98698F}" presName="rootComposite" presStyleCnt="0"/>
      <dgm:spPr/>
    </dgm:pt>
    <dgm:pt modelId="{E78CDF6F-1EB7-0645-8BED-CB2445DF8A5F}" type="pres">
      <dgm:prSet presAssocID="{982FACEB-8A06-E542-92D3-EEECBA98698F}" presName="rootText" presStyleLbl="node1" presStyleIdx="7" presStyleCnt="8">
        <dgm:presLayoutVars>
          <dgm:chMax/>
          <dgm:chPref val="3"/>
        </dgm:presLayoutVars>
      </dgm:prSet>
      <dgm:spPr/>
      <dgm:t>
        <a:bodyPr/>
        <a:lstStyle/>
        <a:p>
          <a:endParaRPr lang="en-US"/>
        </a:p>
      </dgm:t>
    </dgm:pt>
    <dgm:pt modelId="{D683A14A-67C9-3248-A342-93209B3AAC47}" type="pres">
      <dgm:prSet presAssocID="{982FACEB-8A06-E542-92D3-EEECBA98698F}" presName="titleText2" presStyleLbl="fgAcc1" presStyleIdx="7" presStyleCnt="8">
        <dgm:presLayoutVars>
          <dgm:chMax val="0"/>
          <dgm:chPref val="0"/>
        </dgm:presLayoutVars>
      </dgm:prSet>
      <dgm:spPr/>
      <dgm:t>
        <a:bodyPr/>
        <a:lstStyle/>
        <a:p>
          <a:endParaRPr lang="en-US"/>
        </a:p>
      </dgm:t>
    </dgm:pt>
    <dgm:pt modelId="{349DB485-3D60-1B42-AB06-74144179B697}" type="pres">
      <dgm:prSet presAssocID="{982FACEB-8A06-E542-92D3-EEECBA98698F}" presName="rootConnector" presStyleLbl="node4" presStyleIdx="0" presStyleCnt="0"/>
      <dgm:spPr/>
      <dgm:t>
        <a:bodyPr/>
        <a:lstStyle/>
        <a:p>
          <a:endParaRPr lang="en-US"/>
        </a:p>
      </dgm:t>
    </dgm:pt>
    <dgm:pt modelId="{106B7EC7-2204-E049-82F8-FD6610F1F2CB}" type="pres">
      <dgm:prSet presAssocID="{982FACEB-8A06-E542-92D3-EEECBA98698F}" presName="hierChild4" presStyleCnt="0"/>
      <dgm:spPr/>
    </dgm:pt>
    <dgm:pt modelId="{C3FD45D0-EBC5-7446-BA09-5BE16695B60A}" type="pres">
      <dgm:prSet presAssocID="{982FACEB-8A06-E542-92D3-EEECBA98698F}" presName="hierChild5" presStyleCnt="0"/>
      <dgm:spPr/>
    </dgm:pt>
    <dgm:pt modelId="{6A268652-EBE4-5F43-80A4-87A54ED82F7A}" type="pres">
      <dgm:prSet presAssocID="{5982B139-E7C9-4448-8025-4821B98D728F}" presName="hierChild5" presStyleCnt="0"/>
      <dgm:spPr/>
    </dgm:pt>
    <dgm:pt modelId="{EE788038-35BF-DE45-9625-BEC87A538CC9}" type="pres">
      <dgm:prSet presAssocID="{977F11BE-9B34-9F4C-BD40-342D2096072C}" presName="hierChild7" presStyleCnt="0"/>
      <dgm:spPr/>
    </dgm:pt>
  </dgm:ptLst>
  <dgm:cxnLst>
    <dgm:cxn modelId="{8FC60F44-AED6-9A4E-9ECA-CCBA79AC7A11}" type="presOf" srcId="{2AF94C69-E31F-4E43-B563-91C293ACE535}" destId="{0DB9955A-197E-8441-A0A0-95F047696443}" srcOrd="0" destOrd="0" presId="urn:microsoft.com/office/officeart/2008/layout/NameandTitleOrganizationalChart"/>
    <dgm:cxn modelId="{B505230B-2B9E-7342-99BE-DD31175EED3C}" type="presOf" srcId="{7C2B2B5B-3D3F-E048-9EC7-1574B1BEEB2E}" destId="{7602EBE2-8202-094E-9F0E-8815D3CFB5BF}" srcOrd="1" destOrd="0" presId="urn:microsoft.com/office/officeart/2008/layout/NameandTitleOrganizationalChart"/>
    <dgm:cxn modelId="{A41C682E-7D9D-4F4E-A2AD-7CA96B305CED}" type="presOf" srcId="{5982B139-E7C9-4448-8025-4821B98D728F}" destId="{76A0A8ED-D565-0D4E-9CBD-C6B9C50B42B2}" srcOrd="1" destOrd="0" presId="urn:microsoft.com/office/officeart/2008/layout/NameandTitleOrganizationalChart"/>
    <dgm:cxn modelId="{46DA0A5F-46B5-5A4D-A7A7-CCBDB9AC0EA6}" type="presOf" srcId="{467DAB91-D459-5C4D-AB92-F26631833E47}" destId="{F3C07F78-A0A6-AF45-B920-80726D3FD372}" srcOrd="0" destOrd="0" presId="urn:microsoft.com/office/officeart/2008/layout/NameandTitleOrganizationalChart"/>
    <dgm:cxn modelId="{FB3188DF-A3C4-184E-BE99-0BAAA1CD44DB}" type="presOf" srcId="{2AF94C69-E31F-4E43-B563-91C293ACE535}" destId="{1D140FA2-B553-4548-A706-5C25B7E517F1}" srcOrd="1" destOrd="0" presId="urn:microsoft.com/office/officeart/2008/layout/NameandTitleOrganizationalChart"/>
    <dgm:cxn modelId="{8C5D6F28-67FD-724A-8008-9E01F97E0A0C}" type="presOf" srcId="{15F87258-E70E-624C-AA5B-FC3746F4EBFF}" destId="{4F69D843-3B4C-BF4F-8502-CDC5EBB653C5}" srcOrd="0" destOrd="0" presId="urn:microsoft.com/office/officeart/2008/layout/NameandTitleOrganizationalChart"/>
    <dgm:cxn modelId="{7577EF8C-DC08-3447-94FB-F30A9DD95D82}" type="presOf" srcId="{839B82D6-72AB-EA4C-BDB8-1ED43DC614DA}" destId="{31F30F22-FA45-8E4E-9658-8AE70300500E}" srcOrd="0" destOrd="0" presId="urn:microsoft.com/office/officeart/2008/layout/NameandTitleOrganizationalChart"/>
    <dgm:cxn modelId="{D0B86D8C-F6ED-4C4C-84CF-C047AF8B5B0B}" type="presOf" srcId="{4CD742A6-F528-A941-8631-4D4688641693}" destId="{C5C2D304-7640-964A-93C8-E365F1202CBC}" srcOrd="0" destOrd="0" presId="urn:microsoft.com/office/officeart/2008/layout/NameandTitleOrganizationalChart"/>
    <dgm:cxn modelId="{F195276E-4917-7B44-A94D-D0CD10B2A06C}" type="presOf" srcId="{D82A41A7-34F2-134E-ADEA-65CCA96898E7}" destId="{60EC4F93-8CB0-8948-8A22-E8F51FBC511D}" srcOrd="0" destOrd="0" presId="urn:microsoft.com/office/officeart/2008/layout/NameandTitleOrganizationalChart"/>
    <dgm:cxn modelId="{CF748DF4-214A-924B-8F12-B4329BB5A00F}" type="presOf" srcId="{977F11BE-9B34-9F4C-BD40-342D2096072C}" destId="{4B1C46E8-CB83-A346-A6D1-1765AD32887A}" srcOrd="1" destOrd="0" presId="urn:microsoft.com/office/officeart/2008/layout/NameandTitleOrganizationalChart"/>
    <dgm:cxn modelId="{77EBF59D-3236-DF4E-BD8C-F11444046F30}" type="presOf" srcId="{A62451E7-F0F8-E840-AC46-F5A8ACC59697}" destId="{FA4316E8-DD0D-C147-B439-C95F1F364F06}" srcOrd="1" destOrd="0" presId="urn:microsoft.com/office/officeart/2008/layout/NameandTitleOrganizationalChart"/>
    <dgm:cxn modelId="{BAC6E140-FC59-DA41-865B-7C40E045EA2F}" type="presOf" srcId="{7C2B2B5B-3D3F-E048-9EC7-1574B1BEEB2E}" destId="{B32CEC46-54F4-4349-9570-29EAEAD7489A}" srcOrd="0" destOrd="0" presId="urn:microsoft.com/office/officeart/2008/layout/NameandTitleOrganizationalChart"/>
    <dgm:cxn modelId="{586F2145-2C17-1942-9934-31D3E8015793}" type="presOf" srcId="{73F02D23-F22C-CA46-B316-882A211E3439}" destId="{CD5AD226-CF97-FC43-BEA3-6345DF7DB603}" srcOrd="0" destOrd="0" presId="urn:microsoft.com/office/officeart/2008/layout/NameandTitleOrganizationalChart"/>
    <dgm:cxn modelId="{46386F01-0FAD-804A-A8E7-FC8D8C0DCF8F}" srcId="{7C2B2B5B-3D3F-E048-9EC7-1574B1BEEB2E}" destId="{A62451E7-F0F8-E840-AC46-F5A8ACC59697}" srcOrd="3" destOrd="0" parTransId="{12ECF52C-9C9F-1B4A-AB3C-21451EF78052}" sibTransId="{19FBBE35-FFEE-9842-AF46-E4A829C7A530}"/>
    <dgm:cxn modelId="{90794F0D-D6B2-A840-B756-BB82C686B352}" type="presOf" srcId="{7255A9CC-143D-CE49-9BB3-1E557A65E81E}" destId="{D21377B0-E40E-524E-B769-2525A6711D71}" srcOrd="0" destOrd="0" presId="urn:microsoft.com/office/officeart/2008/layout/NameandTitleOrganizationalChart"/>
    <dgm:cxn modelId="{E8954E8B-70F9-7A4F-B7C8-338804690C3D}" type="presOf" srcId="{982FACEB-8A06-E542-92D3-EEECBA98698F}" destId="{E78CDF6F-1EB7-0645-8BED-CB2445DF8A5F}" srcOrd="0" destOrd="0" presId="urn:microsoft.com/office/officeart/2008/layout/NameandTitleOrganizationalChart"/>
    <dgm:cxn modelId="{ADCD1608-16E0-2D4D-B00C-707F77B39BE9}" type="presOf" srcId="{C3420E0F-07D2-1440-B8B8-4542B4AE8C05}" destId="{EE039674-4D79-8E44-93D5-1730B3B87F97}" srcOrd="1" destOrd="0" presId="urn:microsoft.com/office/officeart/2008/layout/NameandTitleOrganizationalChart"/>
    <dgm:cxn modelId="{0A83B960-25BF-F84D-8480-47EB1E1E15BF}" type="presOf" srcId="{5982B139-E7C9-4448-8025-4821B98D728F}" destId="{13629880-5EDB-824E-B3FD-63C1355FC660}" srcOrd="0" destOrd="0" presId="urn:microsoft.com/office/officeart/2008/layout/NameandTitleOrganizationalChart"/>
    <dgm:cxn modelId="{C3415CC2-E02E-9F44-B13B-EFC1065F3343}" type="presOf" srcId="{7E007498-7C17-ED44-ABFF-31C80F76BCA0}" destId="{0158E185-5643-9C4C-9252-B0435FD50DCC}" srcOrd="0" destOrd="0" presId="urn:microsoft.com/office/officeart/2008/layout/NameandTitleOrganizationalChart"/>
    <dgm:cxn modelId="{57CE458F-14B2-C140-AD69-CF9CA555F38E}" type="presOf" srcId="{982FACEB-8A06-E542-92D3-EEECBA98698F}" destId="{349DB485-3D60-1B42-AB06-74144179B697}" srcOrd="1" destOrd="0" presId="urn:microsoft.com/office/officeart/2008/layout/NameandTitleOrganizationalChart"/>
    <dgm:cxn modelId="{69B8F142-D9C4-2B4E-B251-4D292ABA2969}" srcId="{7C2B2B5B-3D3F-E048-9EC7-1574B1BEEB2E}" destId="{15F87258-E70E-624C-AA5B-FC3746F4EBFF}" srcOrd="1" destOrd="0" parTransId="{E8A04FC3-4C3A-1444-95DD-B69AEFD17C86}" sibTransId="{1B40D3DF-27F1-C547-9754-C39B6FD0C79A}"/>
    <dgm:cxn modelId="{35374B76-43E7-CB4D-A596-245746DC2AE8}" srcId="{5982B139-E7C9-4448-8025-4821B98D728F}" destId="{2AF94C69-E31F-4E43-B563-91C293ACE535}" srcOrd="1" destOrd="0" parTransId="{D82A41A7-34F2-134E-ADEA-65CCA96898E7}" sibTransId="{7255A9CC-143D-CE49-9BB3-1E557A65E81E}"/>
    <dgm:cxn modelId="{EB77984D-93D5-784F-AEFA-DE1F591177FE}" srcId="{977F11BE-9B34-9F4C-BD40-342D2096072C}" destId="{5982B139-E7C9-4448-8025-4821B98D728F}" srcOrd="0" destOrd="0" parTransId="{7E007498-7C17-ED44-ABFF-31C80F76BCA0}" sibTransId="{FBB542D9-B3EE-F443-A306-18B4EEC06DB9}"/>
    <dgm:cxn modelId="{6206C21D-5243-5A46-BB57-3190EBFFA892}" srcId="{5982B139-E7C9-4448-8025-4821B98D728F}" destId="{7C2B2B5B-3D3F-E048-9EC7-1574B1BEEB2E}" srcOrd="0" destOrd="0" parTransId="{839B82D6-72AB-EA4C-BDB8-1ED43DC614DA}" sibTransId="{4FA679E1-E605-7546-AF41-5AD4FFAA7152}"/>
    <dgm:cxn modelId="{917FC81D-CA72-0941-9672-003400B8DC56}" type="presOf" srcId="{1B40D3DF-27F1-C547-9754-C39B6FD0C79A}" destId="{F429390A-C49D-174A-8252-CA3FD64A00F0}" srcOrd="0" destOrd="0" presId="urn:microsoft.com/office/officeart/2008/layout/NameandTitleOrganizationalChart"/>
    <dgm:cxn modelId="{55051AD0-D99D-0D4D-A907-7C435A2BF149}" type="presOf" srcId="{454C2118-8CC0-EF4A-8797-98F058F87398}" destId="{39357276-5182-A341-8E2D-29BF732717D8}" srcOrd="0" destOrd="0" presId="urn:microsoft.com/office/officeart/2008/layout/NameandTitleOrganizationalChart"/>
    <dgm:cxn modelId="{9812602F-F649-6943-B388-2F92082C7C08}" type="presOf" srcId="{C3420E0F-07D2-1440-B8B8-4542B4AE8C05}" destId="{206336EC-F04B-D640-A101-1AC4E33A7808}" srcOrd="0" destOrd="0" presId="urn:microsoft.com/office/officeart/2008/layout/NameandTitleOrganizationalChart"/>
    <dgm:cxn modelId="{7A5557F2-6936-C946-8A41-8FB5BAC2CFFC}" type="presOf" srcId="{F488AB8D-FD63-E448-A5DB-BD88C5A075BD}" destId="{47032182-C9B3-2548-8A40-07692B06C920}" srcOrd="0" destOrd="0" presId="urn:microsoft.com/office/officeart/2008/layout/NameandTitleOrganizationalChart"/>
    <dgm:cxn modelId="{703BC7CD-895C-CE48-9015-B16362B4AEA6}" type="presOf" srcId="{10A377A6-E1AA-8B40-89DB-ECE25F3BBA22}" destId="{9948C7D8-CA9C-D147-B8C6-FBC1CF852F4C}" srcOrd="0" destOrd="0" presId="urn:microsoft.com/office/officeart/2008/layout/NameandTitleOrganizationalChart"/>
    <dgm:cxn modelId="{9B240D4B-C7AD-8749-947A-3DA1F16DE864}" type="presOf" srcId="{E8A04FC3-4C3A-1444-95DD-B69AEFD17C86}" destId="{D2BA9BD4-000F-D041-975C-A4AB0A4DC6A7}" srcOrd="0" destOrd="0" presId="urn:microsoft.com/office/officeart/2008/layout/NameandTitleOrganizationalChart"/>
    <dgm:cxn modelId="{142D696E-BBAA-6A42-8D85-098F38FBD101}" srcId="{7C2B2B5B-3D3F-E048-9EC7-1574B1BEEB2E}" destId="{467DAB91-D459-5C4D-AB92-F26631833E47}" srcOrd="0" destOrd="0" parTransId="{F488AB8D-FD63-E448-A5DB-BD88C5A075BD}" sibTransId="{4CD742A6-F528-A941-8631-4D4688641693}"/>
    <dgm:cxn modelId="{8FA6D4EB-5A98-F74C-8FE7-4F39C0FCA8D4}" type="presOf" srcId="{FBB542D9-B3EE-F443-A306-18B4EEC06DB9}" destId="{D711A8A7-6AEA-2D42-8247-5132396EAA81}" srcOrd="0" destOrd="0" presId="urn:microsoft.com/office/officeart/2008/layout/NameandTitleOrganizationalChart"/>
    <dgm:cxn modelId="{5D1BF216-AF50-D445-987B-870C4564A476}" type="presOf" srcId="{F57277E0-0BD4-9643-9456-2F899CBB0ABA}" destId="{7D5F5F24-8D8B-F447-912C-42AA0291F89B}" srcOrd="0" destOrd="0" presId="urn:microsoft.com/office/officeart/2008/layout/NameandTitleOrganizationalChart"/>
    <dgm:cxn modelId="{FD9D1726-142E-CE47-BEF2-75F72C001675}" type="presOf" srcId="{15F87258-E70E-624C-AA5B-FC3746F4EBFF}" destId="{60BBB38F-7238-C349-A188-49A0333B1A5B}" srcOrd="1" destOrd="0" presId="urn:microsoft.com/office/officeart/2008/layout/NameandTitleOrganizationalChart"/>
    <dgm:cxn modelId="{3E6C4DC1-0D2A-A049-B6BB-6FADD31DDBBD}" type="presOf" srcId="{977F11BE-9B34-9F4C-BD40-342D2096072C}" destId="{89061D7B-D30D-1A4B-A91B-A1F939BC5CEA}" srcOrd="0" destOrd="0" presId="urn:microsoft.com/office/officeart/2008/layout/NameandTitleOrganizationalChart"/>
    <dgm:cxn modelId="{E277529C-B1E2-3349-AAE8-6A4D33D57668}" srcId="{7C2B2B5B-3D3F-E048-9EC7-1574B1BEEB2E}" destId="{C3420E0F-07D2-1440-B8B8-4542B4AE8C05}" srcOrd="2" destOrd="0" parTransId="{F57277E0-0BD4-9643-9456-2F899CBB0ABA}" sibTransId="{34974579-2570-D048-9704-5B3672BA906E}"/>
    <dgm:cxn modelId="{8ADBEF38-A7AD-DA40-90FA-B4790730531F}" type="presOf" srcId="{4FA679E1-E605-7546-AF41-5AD4FFAA7152}" destId="{AD24F1B2-0E91-1746-8B64-25664222D771}" srcOrd="0" destOrd="0" presId="urn:microsoft.com/office/officeart/2008/layout/NameandTitleOrganizationalChart"/>
    <dgm:cxn modelId="{2607A847-3FB1-B045-AEF0-316CBA9CD239}" type="presOf" srcId="{0A2D5CD5-E2E0-8045-B01A-38B8B3F08D97}" destId="{D683A14A-67C9-3248-A342-93209B3AAC47}" srcOrd="0" destOrd="0" presId="urn:microsoft.com/office/officeart/2008/layout/NameandTitleOrganizationalChart"/>
    <dgm:cxn modelId="{666ED49A-60E9-0446-8721-17C1692D9B57}" type="presOf" srcId="{467DAB91-D459-5C4D-AB92-F26631833E47}" destId="{E49948B2-C98B-9145-A730-E7E08CF46C67}" srcOrd="1" destOrd="0" presId="urn:microsoft.com/office/officeart/2008/layout/NameandTitleOrganizationalChart"/>
    <dgm:cxn modelId="{283CD00C-74A3-2A49-ABED-29A24049E39A}" type="presOf" srcId="{6B0E5BC3-5D7D-ED48-A312-E92F8288EC02}" destId="{D37A3811-AB4B-7A46-9AA3-C6250B45EBC0}" srcOrd="0" destOrd="0" presId="urn:microsoft.com/office/officeart/2008/layout/NameandTitleOrganizationalChart"/>
    <dgm:cxn modelId="{3F134BCC-FB7C-0542-AF7F-1AF9248EF563}" type="presOf" srcId="{34974579-2570-D048-9704-5B3672BA906E}" destId="{4C118047-4133-684C-B6C3-A437370E3465}" srcOrd="0" destOrd="0" presId="urn:microsoft.com/office/officeart/2008/layout/NameandTitleOrganizationalChart"/>
    <dgm:cxn modelId="{A7E0071A-55C8-3F43-9C17-F87B771BA93E}" type="presOf" srcId="{09D18805-A2AE-3540-A938-3D778D3B9ADE}" destId="{1814D2F7-6320-2A49-B7C7-AA88CF442984}" srcOrd="0" destOrd="0" presId="urn:microsoft.com/office/officeart/2008/layout/NameandTitleOrganizationalChart"/>
    <dgm:cxn modelId="{01E164C0-A639-2549-A25F-71509E8543C6}" srcId="{454C2118-8CC0-EF4A-8797-98F058F87398}" destId="{977F11BE-9B34-9F4C-BD40-342D2096072C}" srcOrd="0" destOrd="0" parTransId="{73F02D23-F22C-CA46-B316-882A211E3439}" sibTransId="{09D18805-A2AE-3540-A938-3D778D3B9ADE}"/>
    <dgm:cxn modelId="{AA066D38-B59E-3747-88D9-57BEB9F2B384}" srcId="{6B0E5BC3-5D7D-ED48-A312-E92F8288EC02}" destId="{454C2118-8CC0-EF4A-8797-98F058F87398}" srcOrd="0" destOrd="0" parTransId="{3EB5115C-516A-004C-9581-2D3F167FE142}" sibTransId="{836D50D8-08B0-7E45-83AC-38D8FB21D136}"/>
    <dgm:cxn modelId="{C616AE61-2A8B-A04F-AB8C-B61993621C33}" type="presOf" srcId="{836D50D8-08B0-7E45-83AC-38D8FB21D136}" destId="{27092837-1CE9-2E4F-8CEC-6DA67067591A}" srcOrd="0" destOrd="0" presId="urn:microsoft.com/office/officeart/2008/layout/NameandTitleOrganizationalChart"/>
    <dgm:cxn modelId="{24B5E1A9-3BBB-B649-9CCF-A384872812E0}" type="presOf" srcId="{A62451E7-F0F8-E840-AC46-F5A8ACC59697}" destId="{3B59ED13-4154-ED48-9035-6FEF4D8A64B7}" srcOrd="0" destOrd="0" presId="urn:microsoft.com/office/officeart/2008/layout/NameandTitleOrganizationalChart"/>
    <dgm:cxn modelId="{6252FF2A-0492-4248-AB00-35D19E0087FB}" type="presOf" srcId="{454C2118-8CC0-EF4A-8797-98F058F87398}" destId="{42AADF98-EFD0-6749-89D4-9CAA85B7A2C5}" srcOrd="1" destOrd="0" presId="urn:microsoft.com/office/officeart/2008/layout/NameandTitleOrganizationalChart"/>
    <dgm:cxn modelId="{64588F42-4400-F846-ABCE-A398D31BA738}" type="presOf" srcId="{12ECF52C-9C9F-1B4A-AB3C-21451EF78052}" destId="{75E6E506-EE76-4A41-B4FF-BB072D79EFE9}" srcOrd="0" destOrd="0" presId="urn:microsoft.com/office/officeart/2008/layout/NameandTitleOrganizationalChart"/>
    <dgm:cxn modelId="{AAA8157C-2871-FF43-92CE-D053E9FD3B56}" type="presOf" srcId="{19FBBE35-FFEE-9842-AF46-E4A829C7A530}" destId="{20D1578C-9D90-7F40-932F-A6F07EF70059}" srcOrd="0" destOrd="0" presId="urn:microsoft.com/office/officeart/2008/layout/NameandTitleOrganizationalChart"/>
    <dgm:cxn modelId="{7050847B-1EB6-3541-9CDA-95D541D85ED2}" srcId="{5982B139-E7C9-4448-8025-4821B98D728F}" destId="{982FACEB-8A06-E542-92D3-EEECBA98698F}" srcOrd="2" destOrd="0" parTransId="{10A377A6-E1AA-8B40-89DB-ECE25F3BBA22}" sibTransId="{0A2D5CD5-E2E0-8045-B01A-38B8B3F08D97}"/>
    <dgm:cxn modelId="{C2CE666D-8787-714E-B495-75F5FA90BFB4}" type="presParOf" srcId="{D37A3811-AB4B-7A46-9AA3-C6250B45EBC0}" destId="{0DC078B7-8364-7943-9E21-49DB7BAB876A}" srcOrd="0" destOrd="0" presId="urn:microsoft.com/office/officeart/2008/layout/NameandTitleOrganizationalChart"/>
    <dgm:cxn modelId="{5484A759-29FA-B749-A626-DCDAB26B5942}" type="presParOf" srcId="{0DC078B7-8364-7943-9E21-49DB7BAB876A}" destId="{9CF08D52-BB3A-1843-A292-07A0F58025F2}" srcOrd="0" destOrd="0" presId="urn:microsoft.com/office/officeart/2008/layout/NameandTitleOrganizationalChart"/>
    <dgm:cxn modelId="{51A0F80D-D3BE-264D-B338-B1B67AFEB4AE}" type="presParOf" srcId="{9CF08D52-BB3A-1843-A292-07A0F58025F2}" destId="{39357276-5182-A341-8E2D-29BF732717D8}" srcOrd="0" destOrd="0" presId="urn:microsoft.com/office/officeart/2008/layout/NameandTitleOrganizationalChart"/>
    <dgm:cxn modelId="{C6F0CC8E-BA42-D448-A4ED-0534DA7CFC0B}" type="presParOf" srcId="{9CF08D52-BB3A-1843-A292-07A0F58025F2}" destId="{27092837-1CE9-2E4F-8CEC-6DA67067591A}" srcOrd="1" destOrd="0" presId="urn:microsoft.com/office/officeart/2008/layout/NameandTitleOrganizationalChart"/>
    <dgm:cxn modelId="{2FD84EDA-9C05-8744-9E71-CDA794D34F78}" type="presParOf" srcId="{9CF08D52-BB3A-1843-A292-07A0F58025F2}" destId="{42AADF98-EFD0-6749-89D4-9CAA85B7A2C5}" srcOrd="2" destOrd="0" presId="urn:microsoft.com/office/officeart/2008/layout/NameandTitleOrganizationalChart"/>
    <dgm:cxn modelId="{D210FB50-0C64-9A4A-8BD5-3144618F0E6D}" type="presParOf" srcId="{0DC078B7-8364-7943-9E21-49DB7BAB876A}" destId="{B51DE0C8-80A6-8C48-BED2-1F1D7AFF2890}" srcOrd="1" destOrd="0" presId="urn:microsoft.com/office/officeart/2008/layout/NameandTitleOrganizationalChart"/>
    <dgm:cxn modelId="{789524B2-E470-EA44-B0DA-9F345F938726}" type="presParOf" srcId="{0DC078B7-8364-7943-9E21-49DB7BAB876A}" destId="{FB766BFA-C26D-514A-8BA0-35AC752FB8C1}" srcOrd="2" destOrd="0" presId="urn:microsoft.com/office/officeart/2008/layout/NameandTitleOrganizationalChart"/>
    <dgm:cxn modelId="{18DE3504-4786-0E44-BDB8-68AB634BAC4C}" type="presParOf" srcId="{FB766BFA-C26D-514A-8BA0-35AC752FB8C1}" destId="{CD5AD226-CF97-FC43-BEA3-6345DF7DB603}" srcOrd="0" destOrd="0" presId="urn:microsoft.com/office/officeart/2008/layout/NameandTitleOrganizationalChart"/>
    <dgm:cxn modelId="{30DAAD59-CB2F-BE42-9D64-228DE94EC917}" type="presParOf" srcId="{FB766BFA-C26D-514A-8BA0-35AC752FB8C1}" destId="{3FB8D480-52FF-CA48-982C-F1E1ECB89D40}" srcOrd="1" destOrd="0" presId="urn:microsoft.com/office/officeart/2008/layout/NameandTitleOrganizationalChart"/>
    <dgm:cxn modelId="{570F51E5-BE37-0F43-B812-5EE16108840E}" type="presParOf" srcId="{3FB8D480-52FF-CA48-982C-F1E1ECB89D40}" destId="{6803FE22-AC92-B244-89FB-62353165771C}" srcOrd="0" destOrd="0" presId="urn:microsoft.com/office/officeart/2008/layout/NameandTitleOrganizationalChart"/>
    <dgm:cxn modelId="{B25B4A36-E8F7-D547-814D-DE0B6639A15B}" type="presParOf" srcId="{6803FE22-AC92-B244-89FB-62353165771C}" destId="{89061D7B-D30D-1A4B-A91B-A1F939BC5CEA}" srcOrd="0" destOrd="0" presId="urn:microsoft.com/office/officeart/2008/layout/NameandTitleOrganizationalChart"/>
    <dgm:cxn modelId="{FB468296-8C5C-E84E-A6E4-111A4F30B4D2}" type="presParOf" srcId="{6803FE22-AC92-B244-89FB-62353165771C}" destId="{1814D2F7-6320-2A49-B7C7-AA88CF442984}" srcOrd="1" destOrd="0" presId="urn:microsoft.com/office/officeart/2008/layout/NameandTitleOrganizationalChart"/>
    <dgm:cxn modelId="{C5C4C5BD-763A-714F-A34A-9A35708A6309}" type="presParOf" srcId="{6803FE22-AC92-B244-89FB-62353165771C}" destId="{4B1C46E8-CB83-A346-A6D1-1765AD32887A}" srcOrd="2" destOrd="0" presId="urn:microsoft.com/office/officeart/2008/layout/NameandTitleOrganizationalChart"/>
    <dgm:cxn modelId="{A08284F3-B1AE-3C42-9331-711F35B8CE21}" type="presParOf" srcId="{3FB8D480-52FF-CA48-982C-F1E1ECB89D40}" destId="{A91D9B91-9EFC-8D47-B0AD-650BF87531C6}" srcOrd="1" destOrd="0" presId="urn:microsoft.com/office/officeart/2008/layout/NameandTitleOrganizationalChart"/>
    <dgm:cxn modelId="{D71C26B6-3335-8C44-8499-89F22F3193D4}" type="presParOf" srcId="{A91D9B91-9EFC-8D47-B0AD-650BF87531C6}" destId="{0158E185-5643-9C4C-9252-B0435FD50DCC}" srcOrd="0" destOrd="0" presId="urn:microsoft.com/office/officeart/2008/layout/NameandTitleOrganizationalChart"/>
    <dgm:cxn modelId="{94B99623-1656-3F47-9D2A-EF039C861D08}" type="presParOf" srcId="{A91D9B91-9EFC-8D47-B0AD-650BF87531C6}" destId="{F5162128-81E0-FF4D-98BE-1C1393E63508}" srcOrd="1" destOrd="0" presId="urn:microsoft.com/office/officeart/2008/layout/NameandTitleOrganizationalChart"/>
    <dgm:cxn modelId="{813C9B6B-BA69-FA4D-BFED-737CE1C8ECF6}" type="presParOf" srcId="{F5162128-81E0-FF4D-98BE-1C1393E63508}" destId="{C8C93943-EF0D-8C46-B690-1A8249803D54}" srcOrd="0" destOrd="0" presId="urn:microsoft.com/office/officeart/2008/layout/NameandTitleOrganizationalChart"/>
    <dgm:cxn modelId="{C258E4EE-A7E7-1645-8F62-3426DBEE2696}" type="presParOf" srcId="{C8C93943-EF0D-8C46-B690-1A8249803D54}" destId="{13629880-5EDB-824E-B3FD-63C1355FC660}" srcOrd="0" destOrd="0" presId="urn:microsoft.com/office/officeart/2008/layout/NameandTitleOrganizationalChart"/>
    <dgm:cxn modelId="{223346E0-CF9E-0E4D-A34C-0D7A819D7B44}" type="presParOf" srcId="{C8C93943-EF0D-8C46-B690-1A8249803D54}" destId="{D711A8A7-6AEA-2D42-8247-5132396EAA81}" srcOrd="1" destOrd="0" presId="urn:microsoft.com/office/officeart/2008/layout/NameandTitleOrganizationalChart"/>
    <dgm:cxn modelId="{C0D96091-4DDB-6648-B1C9-66EC8489B1F1}" type="presParOf" srcId="{C8C93943-EF0D-8C46-B690-1A8249803D54}" destId="{76A0A8ED-D565-0D4E-9CBD-C6B9C50B42B2}" srcOrd="2" destOrd="0" presId="urn:microsoft.com/office/officeart/2008/layout/NameandTitleOrganizationalChart"/>
    <dgm:cxn modelId="{5429132E-5494-9B42-9F90-BF94B711B951}" type="presParOf" srcId="{F5162128-81E0-FF4D-98BE-1C1393E63508}" destId="{311AE6CA-B5B8-D14A-97C5-FA9E4D9B350C}" srcOrd="1" destOrd="0" presId="urn:microsoft.com/office/officeart/2008/layout/NameandTitleOrganizationalChart"/>
    <dgm:cxn modelId="{6E1C71ED-EAA0-D947-BB95-14C79A136A49}" type="presParOf" srcId="{311AE6CA-B5B8-D14A-97C5-FA9E4D9B350C}" destId="{31F30F22-FA45-8E4E-9658-8AE70300500E}" srcOrd="0" destOrd="0" presId="urn:microsoft.com/office/officeart/2008/layout/NameandTitleOrganizationalChart"/>
    <dgm:cxn modelId="{44ECBC93-6EC8-3841-BECD-B9FF8A75E525}" type="presParOf" srcId="{311AE6CA-B5B8-D14A-97C5-FA9E4D9B350C}" destId="{F9EBB370-9899-4C4C-A3FD-0F592A0A7B1B}" srcOrd="1" destOrd="0" presId="urn:microsoft.com/office/officeart/2008/layout/NameandTitleOrganizationalChart"/>
    <dgm:cxn modelId="{9E3013E9-5AD0-0140-AA63-4C5D082CC16B}" type="presParOf" srcId="{F9EBB370-9899-4C4C-A3FD-0F592A0A7B1B}" destId="{66E8090A-3724-C347-9ED1-8BD16A4264B8}" srcOrd="0" destOrd="0" presId="urn:microsoft.com/office/officeart/2008/layout/NameandTitleOrganizationalChart"/>
    <dgm:cxn modelId="{24771181-69ED-C342-AF72-437A7D146A46}" type="presParOf" srcId="{66E8090A-3724-C347-9ED1-8BD16A4264B8}" destId="{B32CEC46-54F4-4349-9570-29EAEAD7489A}" srcOrd="0" destOrd="0" presId="urn:microsoft.com/office/officeart/2008/layout/NameandTitleOrganizationalChart"/>
    <dgm:cxn modelId="{7DD7141F-9208-2F40-974A-DF0C82C29B0E}" type="presParOf" srcId="{66E8090A-3724-C347-9ED1-8BD16A4264B8}" destId="{AD24F1B2-0E91-1746-8B64-25664222D771}" srcOrd="1" destOrd="0" presId="urn:microsoft.com/office/officeart/2008/layout/NameandTitleOrganizationalChart"/>
    <dgm:cxn modelId="{39D60CE9-16BD-6243-B203-186322EBDB34}" type="presParOf" srcId="{66E8090A-3724-C347-9ED1-8BD16A4264B8}" destId="{7602EBE2-8202-094E-9F0E-8815D3CFB5BF}" srcOrd="2" destOrd="0" presId="urn:microsoft.com/office/officeart/2008/layout/NameandTitleOrganizationalChart"/>
    <dgm:cxn modelId="{BBC00AAE-C667-EA4A-A59B-AB4AAE585745}" type="presParOf" srcId="{F9EBB370-9899-4C4C-A3FD-0F592A0A7B1B}" destId="{99FE1730-762A-A84B-BA3B-F1EA2AC51A54}" srcOrd="1" destOrd="0" presId="urn:microsoft.com/office/officeart/2008/layout/NameandTitleOrganizationalChart"/>
    <dgm:cxn modelId="{C5E73914-F0DC-5B4D-B572-6DF0DD306FE6}" type="presParOf" srcId="{99FE1730-762A-A84B-BA3B-F1EA2AC51A54}" destId="{47032182-C9B3-2548-8A40-07692B06C920}" srcOrd="0" destOrd="0" presId="urn:microsoft.com/office/officeart/2008/layout/NameandTitleOrganizationalChart"/>
    <dgm:cxn modelId="{F6F02E24-C26E-D940-B0D0-DCD7C49C471A}" type="presParOf" srcId="{99FE1730-762A-A84B-BA3B-F1EA2AC51A54}" destId="{781C59A5-2A89-1743-BA30-5DC85F751A45}" srcOrd="1" destOrd="0" presId="urn:microsoft.com/office/officeart/2008/layout/NameandTitleOrganizationalChart"/>
    <dgm:cxn modelId="{605FAEB3-5F1B-EB45-A61D-9022992F379A}" type="presParOf" srcId="{781C59A5-2A89-1743-BA30-5DC85F751A45}" destId="{A409C434-101D-FA43-8980-3C262E67F7D4}" srcOrd="0" destOrd="0" presId="urn:microsoft.com/office/officeart/2008/layout/NameandTitleOrganizationalChart"/>
    <dgm:cxn modelId="{D1264B10-DC60-0941-851A-93E03536354A}" type="presParOf" srcId="{A409C434-101D-FA43-8980-3C262E67F7D4}" destId="{F3C07F78-A0A6-AF45-B920-80726D3FD372}" srcOrd="0" destOrd="0" presId="urn:microsoft.com/office/officeart/2008/layout/NameandTitleOrganizationalChart"/>
    <dgm:cxn modelId="{5D6F8297-B367-394D-8108-17C2B55178AA}" type="presParOf" srcId="{A409C434-101D-FA43-8980-3C262E67F7D4}" destId="{C5C2D304-7640-964A-93C8-E365F1202CBC}" srcOrd="1" destOrd="0" presId="urn:microsoft.com/office/officeart/2008/layout/NameandTitleOrganizationalChart"/>
    <dgm:cxn modelId="{D02C991F-200E-9648-BD69-9A2E9C2F66BC}" type="presParOf" srcId="{A409C434-101D-FA43-8980-3C262E67F7D4}" destId="{E49948B2-C98B-9145-A730-E7E08CF46C67}" srcOrd="2" destOrd="0" presId="urn:microsoft.com/office/officeart/2008/layout/NameandTitleOrganizationalChart"/>
    <dgm:cxn modelId="{61CF12F9-AACB-0F42-B448-0088463F579E}" type="presParOf" srcId="{781C59A5-2A89-1743-BA30-5DC85F751A45}" destId="{AA95544C-FFFB-D843-9B83-D101F659FE9A}" srcOrd="1" destOrd="0" presId="urn:microsoft.com/office/officeart/2008/layout/NameandTitleOrganizationalChart"/>
    <dgm:cxn modelId="{A7AB7035-82E3-A244-B01A-A1CFAE2D7396}" type="presParOf" srcId="{781C59A5-2A89-1743-BA30-5DC85F751A45}" destId="{89C2994E-D16A-FF43-A4EA-0BD1EDD8309F}" srcOrd="2" destOrd="0" presId="urn:microsoft.com/office/officeart/2008/layout/NameandTitleOrganizationalChart"/>
    <dgm:cxn modelId="{8ECDA804-2FEA-6740-98D7-EBC1A9F17567}" type="presParOf" srcId="{99FE1730-762A-A84B-BA3B-F1EA2AC51A54}" destId="{D2BA9BD4-000F-D041-975C-A4AB0A4DC6A7}" srcOrd="2" destOrd="0" presId="urn:microsoft.com/office/officeart/2008/layout/NameandTitleOrganizationalChart"/>
    <dgm:cxn modelId="{AB289E6B-2831-E248-B38C-7466DF1365D0}" type="presParOf" srcId="{99FE1730-762A-A84B-BA3B-F1EA2AC51A54}" destId="{E722424E-3422-0249-9076-8BBBD87F3028}" srcOrd="3" destOrd="0" presId="urn:microsoft.com/office/officeart/2008/layout/NameandTitleOrganizationalChart"/>
    <dgm:cxn modelId="{9C7873CC-37A5-574F-BC80-D749AD7AA1E1}" type="presParOf" srcId="{E722424E-3422-0249-9076-8BBBD87F3028}" destId="{C1FD6610-7609-3B45-B861-CF8655F7FCDF}" srcOrd="0" destOrd="0" presId="urn:microsoft.com/office/officeart/2008/layout/NameandTitleOrganizationalChart"/>
    <dgm:cxn modelId="{4B5379CC-E676-8F4C-BCA7-7BD4A864BDDC}" type="presParOf" srcId="{C1FD6610-7609-3B45-B861-CF8655F7FCDF}" destId="{4F69D843-3B4C-BF4F-8502-CDC5EBB653C5}" srcOrd="0" destOrd="0" presId="urn:microsoft.com/office/officeart/2008/layout/NameandTitleOrganizationalChart"/>
    <dgm:cxn modelId="{C5434CA2-4E99-7A4F-8658-C35FED264176}" type="presParOf" srcId="{C1FD6610-7609-3B45-B861-CF8655F7FCDF}" destId="{F429390A-C49D-174A-8252-CA3FD64A00F0}" srcOrd="1" destOrd="0" presId="urn:microsoft.com/office/officeart/2008/layout/NameandTitleOrganizationalChart"/>
    <dgm:cxn modelId="{9045067A-0F8A-574B-AA20-AC4FEBB704F7}" type="presParOf" srcId="{C1FD6610-7609-3B45-B861-CF8655F7FCDF}" destId="{60BBB38F-7238-C349-A188-49A0333B1A5B}" srcOrd="2" destOrd="0" presId="urn:microsoft.com/office/officeart/2008/layout/NameandTitleOrganizationalChart"/>
    <dgm:cxn modelId="{BFE81143-E8A9-E64A-A41B-570CA77C3B53}" type="presParOf" srcId="{E722424E-3422-0249-9076-8BBBD87F3028}" destId="{36A14B7F-48C2-3D4E-95A5-44B763F3C4C4}" srcOrd="1" destOrd="0" presId="urn:microsoft.com/office/officeart/2008/layout/NameandTitleOrganizationalChart"/>
    <dgm:cxn modelId="{F4B3F127-64F0-4349-9DAF-BD3AF914B648}" type="presParOf" srcId="{E722424E-3422-0249-9076-8BBBD87F3028}" destId="{7481AC15-9284-6D49-A3CA-DCEB915AA8E6}" srcOrd="2" destOrd="0" presId="urn:microsoft.com/office/officeart/2008/layout/NameandTitleOrganizationalChart"/>
    <dgm:cxn modelId="{B56740FF-5CC6-B440-BFAA-6B071F283F34}" type="presParOf" srcId="{99FE1730-762A-A84B-BA3B-F1EA2AC51A54}" destId="{7D5F5F24-8D8B-F447-912C-42AA0291F89B}" srcOrd="4" destOrd="0" presId="urn:microsoft.com/office/officeart/2008/layout/NameandTitleOrganizationalChart"/>
    <dgm:cxn modelId="{12D4BA51-0A24-2F41-B9E9-C54143A6B13F}" type="presParOf" srcId="{99FE1730-762A-A84B-BA3B-F1EA2AC51A54}" destId="{EF1F0F7A-E579-C64F-A89E-8C1DE01B23C4}" srcOrd="5" destOrd="0" presId="urn:microsoft.com/office/officeart/2008/layout/NameandTitleOrganizationalChart"/>
    <dgm:cxn modelId="{7A33AB23-803A-024B-BF87-66FE19647CA3}" type="presParOf" srcId="{EF1F0F7A-E579-C64F-A89E-8C1DE01B23C4}" destId="{B3A18AB4-665D-9D4B-9CB9-8FA82ACB2991}" srcOrd="0" destOrd="0" presId="urn:microsoft.com/office/officeart/2008/layout/NameandTitleOrganizationalChart"/>
    <dgm:cxn modelId="{BC073637-B75A-5441-89ED-CFC72BE8FE66}" type="presParOf" srcId="{B3A18AB4-665D-9D4B-9CB9-8FA82ACB2991}" destId="{206336EC-F04B-D640-A101-1AC4E33A7808}" srcOrd="0" destOrd="0" presId="urn:microsoft.com/office/officeart/2008/layout/NameandTitleOrganizationalChart"/>
    <dgm:cxn modelId="{2501552A-931B-A748-90A3-F53C6BAAF710}" type="presParOf" srcId="{B3A18AB4-665D-9D4B-9CB9-8FA82ACB2991}" destId="{4C118047-4133-684C-B6C3-A437370E3465}" srcOrd="1" destOrd="0" presId="urn:microsoft.com/office/officeart/2008/layout/NameandTitleOrganizationalChart"/>
    <dgm:cxn modelId="{A701D4D8-E385-9946-93D7-C1E94219FA95}" type="presParOf" srcId="{B3A18AB4-665D-9D4B-9CB9-8FA82ACB2991}" destId="{EE039674-4D79-8E44-93D5-1730B3B87F97}" srcOrd="2" destOrd="0" presId="urn:microsoft.com/office/officeart/2008/layout/NameandTitleOrganizationalChart"/>
    <dgm:cxn modelId="{D5A4E484-4D41-1343-9BF0-93F96C238390}" type="presParOf" srcId="{EF1F0F7A-E579-C64F-A89E-8C1DE01B23C4}" destId="{3DEA8F83-9B80-CA4D-85BD-5DE86EB98F5C}" srcOrd="1" destOrd="0" presId="urn:microsoft.com/office/officeart/2008/layout/NameandTitleOrganizationalChart"/>
    <dgm:cxn modelId="{06AB280F-E735-524E-B8A1-E327A14BBCEA}" type="presParOf" srcId="{EF1F0F7A-E579-C64F-A89E-8C1DE01B23C4}" destId="{B3A8668A-8902-CC43-AEFD-971EA1077D92}" srcOrd="2" destOrd="0" presId="urn:microsoft.com/office/officeart/2008/layout/NameandTitleOrganizationalChart"/>
    <dgm:cxn modelId="{1D19E2E4-F543-084F-B7EA-1718DABD545A}" type="presParOf" srcId="{99FE1730-762A-A84B-BA3B-F1EA2AC51A54}" destId="{75E6E506-EE76-4A41-B4FF-BB072D79EFE9}" srcOrd="6" destOrd="0" presId="urn:microsoft.com/office/officeart/2008/layout/NameandTitleOrganizationalChart"/>
    <dgm:cxn modelId="{C08C7D9B-D499-E74E-853B-D44BC1456EA8}" type="presParOf" srcId="{99FE1730-762A-A84B-BA3B-F1EA2AC51A54}" destId="{64E8CD9A-61A3-D949-B148-1DE63CDF5F7B}" srcOrd="7" destOrd="0" presId="urn:microsoft.com/office/officeart/2008/layout/NameandTitleOrganizationalChart"/>
    <dgm:cxn modelId="{7DB7853D-F798-4643-93D3-06C96E0116B7}" type="presParOf" srcId="{64E8CD9A-61A3-D949-B148-1DE63CDF5F7B}" destId="{3417770E-57F2-6F4A-AD8F-D14355B7ED16}" srcOrd="0" destOrd="0" presId="urn:microsoft.com/office/officeart/2008/layout/NameandTitleOrganizationalChart"/>
    <dgm:cxn modelId="{B3A3A2C7-79B5-6D46-AEC9-77ADF4B48F84}" type="presParOf" srcId="{3417770E-57F2-6F4A-AD8F-D14355B7ED16}" destId="{3B59ED13-4154-ED48-9035-6FEF4D8A64B7}" srcOrd="0" destOrd="0" presId="urn:microsoft.com/office/officeart/2008/layout/NameandTitleOrganizationalChart"/>
    <dgm:cxn modelId="{26A6C9A3-82E7-7449-AABB-0A4CCD430B87}" type="presParOf" srcId="{3417770E-57F2-6F4A-AD8F-D14355B7ED16}" destId="{20D1578C-9D90-7F40-932F-A6F07EF70059}" srcOrd="1" destOrd="0" presId="urn:microsoft.com/office/officeart/2008/layout/NameandTitleOrganizationalChart"/>
    <dgm:cxn modelId="{851795DA-3C7C-B641-B371-DA7BB69CA3C1}" type="presParOf" srcId="{3417770E-57F2-6F4A-AD8F-D14355B7ED16}" destId="{FA4316E8-DD0D-C147-B439-C95F1F364F06}" srcOrd="2" destOrd="0" presId="urn:microsoft.com/office/officeart/2008/layout/NameandTitleOrganizationalChart"/>
    <dgm:cxn modelId="{7F255CC2-2B52-C643-A858-049C9395A60B}" type="presParOf" srcId="{64E8CD9A-61A3-D949-B148-1DE63CDF5F7B}" destId="{F4ED056A-B899-B249-BA5C-77D8B579D017}" srcOrd="1" destOrd="0" presId="urn:microsoft.com/office/officeart/2008/layout/NameandTitleOrganizationalChart"/>
    <dgm:cxn modelId="{C66DB76A-513A-C442-B33D-AC5E7211A936}" type="presParOf" srcId="{64E8CD9A-61A3-D949-B148-1DE63CDF5F7B}" destId="{2108545F-02E6-8241-BC3D-5183AA07CF53}" srcOrd="2" destOrd="0" presId="urn:microsoft.com/office/officeart/2008/layout/NameandTitleOrganizationalChart"/>
    <dgm:cxn modelId="{A945C9F0-ADB8-F443-8358-9B977415DB76}" type="presParOf" srcId="{F9EBB370-9899-4C4C-A3FD-0F592A0A7B1B}" destId="{BBA8744E-AEFB-7643-BD0C-75A66B265838}" srcOrd="2" destOrd="0" presId="urn:microsoft.com/office/officeart/2008/layout/NameandTitleOrganizationalChart"/>
    <dgm:cxn modelId="{CEC92B21-E436-CE4D-9CF0-0D9720418A87}" type="presParOf" srcId="{311AE6CA-B5B8-D14A-97C5-FA9E4D9B350C}" destId="{60EC4F93-8CB0-8948-8A22-E8F51FBC511D}" srcOrd="2" destOrd="0" presId="urn:microsoft.com/office/officeart/2008/layout/NameandTitleOrganizationalChart"/>
    <dgm:cxn modelId="{77F45D43-77FA-A849-AC2F-7D5773F0E025}" type="presParOf" srcId="{311AE6CA-B5B8-D14A-97C5-FA9E4D9B350C}" destId="{BDECC282-380F-9E4A-BD60-50D9E17B9DBE}" srcOrd="3" destOrd="0" presId="urn:microsoft.com/office/officeart/2008/layout/NameandTitleOrganizationalChart"/>
    <dgm:cxn modelId="{72649C4D-41FC-9344-901A-E9CD435821D5}" type="presParOf" srcId="{BDECC282-380F-9E4A-BD60-50D9E17B9DBE}" destId="{2CC52BE9-3710-7144-8BEA-2E0FFC0DFD16}" srcOrd="0" destOrd="0" presId="urn:microsoft.com/office/officeart/2008/layout/NameandTitleOrganizationalChart"/>
    <dgm:cxn modelId="{FC96D9E0-279E-EF48-BCBC-E11B19D0A225}" type="presParOf" srcId="{2CC52BE9-3710-7144-8BEA-2E0FFC0DFD16}" destId="{0DB9955A-197E-8441-A0A0-95F047696443}" srcOrd="0" destOrd="0" presId="urn:microsoft.com/office/officeart/2008/layout/NameandTitleOrganizationalChart"/>
    <dgm:cxn modelId="{F1C3417A-9857-D141-B66E-4D59FCAB9BF8}" type="presParOf" srcId="{2CC52BE9-3710-7144-8BEA-2E0FFC0DFD16}" destId="{D21377B0-E40E-524E-B769-2525A6711D71}" srcOrd="1" destOrd="0" presId="urn:microsoft.com/office/officeart/2008/layout/NameandTitleOrganizationalChart"/>
    <dgm:cxn modelId="{00063AFC-02DC-AA4B-972B-D66EE5743AA0}" type="presParOf" srcId="{2CC52BE9-3710-7144-8BEA-2E0FFC0DFD16}" destId="{1D140FA2-B553-4548-A706-5C25B7E517F1}" srcOrd="2" destOrd="0" presId="urn:microsoft.com/office/officeart/2008/layout/NameandTitleOrganizationalChart"/>
    <dgm:cxn modelId="{2DF9451B-DF0A-A547-A925-4609E6D3E124}" type="presParOf" srcId="{BDECC282-380F-9E4A-BD60-50D9E17B9DBE}" destId="{FF5C757F-FCA4-814F-AC3C-8188CE00E819}" srcOrd="1" destOrd="0" presId="urn:microsoft.com/office/officeart/2008/layout/NameandTitleOrganizationalChart"/>
    <dgm:cxn modelId="{4F39665C-9594-7E40-B11A-1455B4C721AC}" type="presParOf" srcId="{BDECC282-380F-9E4A-BD60-50D9E17B9DBE}" destId="{A1818B10-2557-A84D-8A60-243540304D37}" srcOrd="2" destOrd="0" presId="urn:microsoft.com/office/officeart/2008/layout/NameandTitleOrganizationalChart"/>
    <dgm:cxn modelId="{D373A54D-CE3C-7741-A464-88E9AEEB044C}" type="presParOf" srcId="{311AE6CA-B5B8-D14A-97C5-FA9E4D9B350C}" destId="{9948C7D8-CA9C-D147-B8C6-FBC1CF852F4C}" srcOrd="4" destOrd="0" presId="urn:microsoft.com/office/officeart/2008/layout/NameandTitleOrganizationalChart"/>
    <dgm:cxn modelId="{F47597B5-CF1B-1948-9962-3DD8B35B8193}" type="presParOf" srcId="{311AE6CA-B5B8-D14A-97C5-FA9E4D9B350C}" destId="{5213F306-A9AC-2747-B020-0DC1DA12C7CB}" srcOrd="5" destOrd="0" presId="urn:microsoft.com/office/officeart/2008/layout/NameandTitleOrganizationalChart"/>
    <dgm:cxn modelId="{F950E559-6C59-6644-950B-91600DC8FA82}" type="presParOf" srcId="{5213F306-A9AC-2747-B020-0DC1DA12C7CB}" destId="{2D3DA0CB-D708-5A4C-B41C-154197573B44}" srcOrd="0" destOrd="0" presId="urn:microsoft.com/office/officeart/2008/layout/NameandTitleOrganizationalChart"/>
    <dgm:cxn modelId="{1BE7166B-1107-D24A-9130-8B178BF54E5D}" type="presParOf" srcId="{2D3DA0CB-D708-5A4C-B41C-154197573B44}" destId="{E78CDF6F-1EB7-0645-8BED-CB2445DF8A5F}" srcOrd="0" destOrd="0" presId="urn:microsoft.com/office/officeart/2008/layout/NameandTitleOrganizationalChart"/>
    <dgm:cxn modelId="{330C29B3-1C4B-874D-B87C-A1CA2C4305D8}" type="presParOf" srcId="{2D3DA0CB-D708-5A4C-B41C-154197573B44}" destId="{D683A14A-67C9-3248-A342-93209B3AAC47}" srcOrd="1" destOrd="0" presId="urn:microsoft.com/office/officeart/2008/layout/NameandTitleOrganizationalChart"/>
    <dgm:cxn modelId="{3E239468-507F-8F4E-B51B-99F398F7E7F3}" type="presParOf" srcId="{2D3DA0CB-D708-5A4C-B41C-154197573B44}" destId="{349DB485-3D60-1B42-AB06-74144179B697}" srcOrd="2" destOrd="0" presId="urn:microsoft.com/office/officeart/2008/layout/NameandTitleOrganizationalChart"/>
    <dgm:cxn modelId="{9119438B-5D1C-3A48-8C1D-07D15D1DFED7}" type="presParOf" srcId="{5213F306-A9AC-2747-B020-0DC1DA12C7CB}" destId="{106B7EC7-2204-E049-82F8-FD6610F1F2CB}" srcOrd="1" destOrd="0" presId="urn:microsoft.com/office/officeart/2008/layout/NameandTitleOrganizationalChart"/>
    <dgm:cxn modelId="{A45BBA8B-09A4-3341-AE86-0845A4B7E31E}" type="presParOf" srcId="{5213F306-A9AC-2747-B020-0DC1DA12C7CB}" destId="{C3FD45D0-EBC5-7446-BA09-5BE16695B60A}" srcOrd="2" destOrd="0" presId="urn:microsoft.com/office/officeart/2008/layout/NameandTitleOrganizationalChart"/>
    <dgm:cxn modelId="{0829728E-A33F-164B-BC31-2AFEB35E46F4}" type="presParOf" srcId="{F5162128-81E0-FF4D-98BE-1C1393E63508}" destId="{6A268652-EBE4-5F43-80A4-87A54ED82F7A}" srcOrd="2" destOrd="0" presId="urn:microsoft.com/office/officeart/2008/layout/NameandTitleOrganizationalChart"/>
    <dgm:cxn modelId="{90E7A0F4-D426-6E4F-BD9D-62905393BF02}" type="presParOf" srcId="{3FB8D480-52FF-CA48-982C-F1E1ECB89D40}" destId="{EE788038-35BF-DE45-9625-BEC87A538CC9}"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8C7D8-CA9C-D147-B8C6-FBC1CF852F4C}">
      <dsp:nvSpPr>
        <dsp:cNvPr id="0" name=""/>
        <dsp:cNvSpPr/>
      </dsp:nvSpPr>
      <dsp:spPr>
        <a:xfrm>
          <a:off x="6825895" y="3285345"/>
          <a:ext cx="2047860" cy="456621"/>
        </a:xfrm>
        <a:custGeom>
          <a:avLst/>
          <a:gdLst/>
          <a:ahLst/>
          <a:cxnLst/>
          <a:rect l="0" t="0" r="0" b="0"/>
          <a:pathLst>
            <a:path>
              <a:moveTo>
                <a:pt x="0" y="0"/>
              </a:moveTo>
              <a:lnTo>
                <a:pt x="0" y="272216"/>
              </a:lnTo>
              <a:lnTo>
                <a:pt x="2047860" y="272216"/>
              </a:lnTo>
              <a:lnTo>
                <a:pt x="204786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EC4F93-8CB0-8948-8A22-E8F51FBC511D}">
      <dsp:nvSpPr>
        <dsp:cNvPr id="0" name=""/>
        <dsp:cNvSpPr/>
      </dsp:nvSpPr>
      <dsp:spPr>
        <a:xfrm>
          <a:off x="6780175" y="3285345"/>
          <a:ext cx="91440" cy="456621"/>
        </a:xfrm>
        <a:custGeom>
          <a:avLst/>
          <a:gdLst/>
          <a:ahLst/>
          <a:cxnLst/>
          <a:rect l="0" t="0" r="0" b="0"/>
          <a:pathLst>
            <a:path>
              <a:moveTo>
                <a:pt x="45720" y="0"/>
              </a:moveTo>
              <a:lnTo>
                <a:pt x="4572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6E506-EE76-4A41-B4FF-BB072D79EFE9}">
      <dsp:nvSpPr>
        <dsp:cNvPr id="0" name=""/>
        <dsp:cNvSpPr/>
      </dsp:nvSpPr>
      <dsp:spPr>
        <a:xfrm>
          <a:off x="4778034" y="4532274"/>
          <a:ext cx="3071790" cy="456621"/>
        </a:xfrm>
        <a:custGeom>
          <a:avLst/>
          <a:gdLst/>
          <a:ahLst/>
          <a:cxnLst/>
          <a:rect l="0" t="0" r="0" b="0"/>
          <a:pathLst>
            <a:path>
              <a:moveTo>
                <a:pt x="0" y="0"/>
              </a:moveTo>
              <a:lnTo>
                <a:pt x="0" y="272216"/>
              </a:lnTo>
              <a:lnTo>
                <a:pt x="3071790" y="272216"/>
              </a:lnTo>
              <a:lnTo>
                <a:pt x="307179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F5F24-8D8B-F447-912C-42AA0291F89B}">
      <dsp:nvSpPr>
        <dsp:cNvPr id="0" name=""/>
        <dsp:cNvSpPr/>
      </dsp:nvSpPr>
      <dsp:spPr>
        <a:xfrm>
          <a:off x="4778034" y="4532274"/>
          <a:ext cx="1023930" cy="456621"/>
        </a:xfrm>
        <a:custGeom>
          <a:avLst/>
          <a:gdLst/>
          <a:ahLst/>
          <a:cxnLst/>
          <a:rect l="0" t="0" r="0" b="0"/>
          <a:pathLst>
            <a:path>
              <a:moveTo>
                <a:pt x="0" y="0"/>
              </a:moveTo>
              <a:lnTo>
                <a:pt x="0" y="272216"/>
              </a:lnTo>
              <a:lnTo>
                <a:pt x="1023930" y="272216"/>
              </a:lnTo>
              <a:lnTo>
                <a:pt x="102393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BA9BD4-000F-D041-975C-A4AB0A4DC6A7}">
      <dsp:nvSpPr>
        <dsp:cNvPr id="0" name=""/>
        <dsp:cNvSpPr/>
      </dsp:nvSpPr>
      <dsp:spPr>
        <a:xfrm>
          <a:off x="3754104" y="4532274"/>
          <a:ext cx="1023930" cy="456621"/>
        </a:xfrm>
        <a:custGeom>
          <a:avLst/>
          <a:gdLst/>
          <a:ahLst/>
          <a:cxnLst/>
          <a:rect l="0" t="0" r="0" b="0"/>
          <a:pathLst>
            <a:path>
              <a:moveTo>
                <a:pt x="1023930" y="0"/>
              </a:moveTo>
              <a:lnTo>
                <a:pt x="1023930" y="272216"/>
              </a:lnTo>
              <a:lnTo>
                <a:pt x="0" y="272216"/>
              </a:lnTo>
              <a:lnTo>
                <a:pt x="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032182-C9B3-2548-8A40-07692B06C920}">
      <dsp:nvSpPr>
        <dsp:cNvPr id="0" name=""/>
        <dsp:cNvSpPr/>
      </dsp:nvSpPr>
      <dsp:spPr>
        <a:xfrm>
          <a:off x="1706243" y="4532274"/>
          <a:ext cx="3071790" cy="456621"/>
        </a:xfrm>
        <a:custGeom>
          <a:avLst/>
          <a:gdLst/>
          <a:ahLst/>
          <a:cxnLst/>
          <a:rect l="0" t="0" r="0" b="0"/>
          <a:pathLst>
            <a:path>
              <a:moveTo>
                <a:pt x="3071790" y="0"/>
              </a:moveTo>
              <a:lnTo>
                <a:pt x="3071790" y="272216"/>
              </a:lnTo>
              <a:lnTo>
                <a:pt x="0" y="272216"/>
              </a:lnTo>
              <a:lnTo>
                <a:pt x="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F30F22-FA45-8E4E-9658-8AE70300500E}">
      <dsp:nvSpPr>
        <dsp:cNvPr id="0" name=""/>
        <dsp:cNvSpPr/>
      </dsp:nvSpPr>
      <dsp:spPr>
        <a:xfrm>
          <a:off x="4778034" y="3285345"/>
          <a:ext cx="2047860" cy="456621"/>
        </a:xfrm>
        <a:custGeom>
          <a:avLst/>
          <a:gdLst/>
          <a:ahLst/>
          <a:cxnLst/>
          <a:rect l="0" t="0" r="0" b="0"/>
          <a:pathLst>
            <a:path>
              <a:moveTo>
                <a:pt x="2047860" y="0"/>
              </a:moveTo>
              <a:lnTo>
                <a:pt x="2047860" y="272216"/>
              </a:lnTo>
              <a:lnTo>
                <a:pt x="0" y="272216"/>
              </a:lnTo>
              <a:lnTo>
                <a:pt x="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58E185-5643-9C4C-9252-B0435FD50DCC}">
      <dsp:nvSpPr>
        <dsp:cNvPr id="0" name=""/>
        <dsp:cNvSpPr/>
      </dsp:nvSpPr>
      <dsp:spPr>
        <a:xfrm>
          <a:off x="6780175" y="2038415"/>
          <a:ext cx="91440" cy="456621"/>
        </a:xfrm>
        <a:custGeom>
          <a:avLst/>
          <a:gdLst/>
          <a:ahLst/>
          <a:cxnLst/>
          <a:rect l="0" t="0" r="0" b="0"/>
          <a:pathLst>
            <a:path>
              <a:moveTo>
                <a:pt x="45720" y="0"/>
              </a:moveTo>
              <a:lnTo>
                <a:pt x="45720" y="456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5AD226-CF97-FC43-BEA3-6345DF7DB603}">
      <dsp:nvSpPr>
        <dsp:cNvPr id="0" name=""/>
        <dsp:cNvSpPr/>
      </dsp:nvSpPr>
      <dsp:spPr>
        <a:xfrm>
          <a:off x="7589100" y="791486"/>
          <a:ext cx="2308586" cy="851775"/>
        </a:xfrm>
        <a:custGeom>
          <a:avLst/>
          <a:gdLst/>
          <a:ahLst/>
          <a:cxnLst/>
          <a:rect l="0" t="0" r="0" b="0"/>
          <a:pathLst>
            <a:path>
              <a:moveTo>
                <a:pt x="2308586" y="0"/>
              </a:moveTo>
              <a:lnTo>
                <a:pt x="2308586" y="851775"/>
              </a:lnTo>
              <a:lnTo>
                <a:pt x="0" y="851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57276-5182-A341-8E2D-29BF732717D8}">
      <dsp:nvSpPr>
        <dsp:cNvPr id="0" name=""/>
        <dsp:cNvSpPr/>
      </dsp:nvSpPr>
      <dsp:spPr>
        <a:xfrm>
          <a:off x="9134481" y="1179"/>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Vice-Chancellor for Research</a:t>
          </a:r>
        </a:p>
      </dsp:txBody>
      <dsp:txXfrm>
        <a:off x="9134481" y="1179"/>
        <a:ext cx="1526409" cy="790307"/>
      </dsp:txXfrm>
    </dsp:sp>
    <dsp:sp modelId="{27092837-1CE9-2E4F-8CEC-6DA67067591A}">
      <dsp:nvSpPr>
        <dsp:cNvPr id="0" name=""/>
        <dsp:cNvSpPr/>
      </dsp:nvSpPr>
      <dsp:spPr>
        <a:xfrm>
          <a:off x="9439763" y="615863"/>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9439763" y="615863"/>
        <a:ext cx="1373768" cy="263435"/>
      </dsp:txXfrm>
    </dsp:sp>
    <dsp:sp modelId="{89061D7B-D30D-1A4B-A91B-A1F939BC5CEA}">
      <dsp:nvSpPr>
        <dsp:cNvPr id="0" name=""/>
        <dsp:cNvSpPr/>
      </dsp:nvSpPr>
      <dsp:spPr>
        <a:xfrm>
          <a:off x="6062690" y="1248108"/>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Executive Vice-Dean for Research</a:t>
          </a:r>
        </a:p>
      </dsp:txBody>
      <dsp:txXfrm>
        <a:off x="6062690" y="1248108"/>
        <a:ext cx="1526409" cy="790307"/>
      </dsp:txXfrm>
    </dsp:sp>
    <dsp:sp modelId="{1814D2F7-6320-2A49-B7C7-AA88CF442984}">
      <dsp:nvSpPr>
        <dsp:cNvPr id="0" name=""/>
        <dsp:cNvSpPr/>
      </dsp:nvSpPr>
      <dsp:spPr>
        <a:xfrm>
          <a:off x="6367972" y="1862792"/>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endParaRPr lang="en-US" sz="1600" kern="1200"/>
        </a:p>
      </dsp:txBody>
      <dsp:txXfrm>
        <a:off x="6367972" y="1862792"/>
        <a:ext cx="1373768" cy="263435"/>
      </dsp:txXfrm>
    </dsp:sp>
    <dsp:sp modelId="{13629880-5EDB-824E-B3FD-63C1355FC660}">
      <dsp:nvSpPr>
        <dsp:cNvPr id="0" name=""/>
        <dsp:cNvSpPr/>
      </dsp:nvSpPr>
      <dsp:spPr>
        <a:xfrm>
          <a:off x="6062690" y="2495037"/>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Integrated Genomics</a:t>
          </a:r>
        </a:p>
        <a:p>
          <a:pPr lvl="0" algn="ctr" defTabSz="622300">
            <a:lnSpc>
              <a:spcPct val="90000"/>
            </a:lnSpc>
            <a:spcBef>
              <a:spcPct val="0"/>
            </a:spcBef>
            <a:spcAft>
              <a:spcPct val="35000"/>
            </a:spcAft>
          </a:pPr>
          <a:r>
            <a:rPr lang="en-US" sz="1400" kern="1200" dirty="0"/>
            <a:t>Cores</a:t>
          </a:r>
        </a:p>
      </dsp:txBody>
      <dsp:txXfrm>
        <a:off x="6062690" y="2495037"/>
        <a:ext cx="1526409" cy="790307"/>
      </dsp:txXfrm>
    </dsp:sp>
    <dsp:sp modelId="{D711A8A7-6AEA-2D42-8247-5132396EAA81}">
      <dsp:nvSpPr>
        <dsp:cNvPr id="0" name=""/>
        <dsp:cNvSpPr/>
      </dsp:nvSpPr>
      <dsp:spPr>
        <a:xfrm>
          <a:off x="6367972" y="3109721"/>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6367972" y="3109721"/>
        <a:ext cx="1373768" cy="263435"/>
      </dsp:txXfrm>
    </dsp:sp>
    <dsp:sp modelId="{B32CEC46-54F4-4349-9570-29EAEAD7489A}">
      <dsp:nvSpPr>
        <dsp:cNvPr id="0" name=""/>
        <dsp:cNvSpPr/>
      </dsp:nvSpPr>
      <dsp:spPr>
        <a:xfrm>
          <a:off x="4014829" y="3741967"/>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High-throughput Sequencing</a:t>
          </a:r>
        </a:p>
      </dsp:txBody>
      <dsp:txXfrm>
        <a:off x="4014829" y="3741967"/>
        <a:ext cx="1526409" cy="790307"/>
      </dsp:txXfrm>
    </dsp:sp>
    <dsp:sp modelId="{AD24F1B2-0E91-1746-8B64-25664222D771}">
      <dsp:nvSpPr>
        <dsp:cNvPr id="0" name=""/>
        <dsp:cNvSpPr/>
      </dsp:nvSpPr>
      <dsp:spPr>
        <a:xfrm>
          <a:off x="4320111" y="4356650"/>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4320111" y="4356650"/>
        <a:ext cx="1373768" cy="263435"/>
      </dsp:txXfrm>
    </dsp:sp>
    <dsp:sp modelId="{F3C07F78-A0A6-AF45-B920-80726D3FD372}">
      <dsp:nvSpPr>
        <dsp:cNvPr id="0" name=""/>
        <dsp:cNvSpPr/>
      </dsp:nvSpPr>
      <dsp:spPr>
        <a:xfrm>
          <a:off x="943039" y="4988896"/>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Illumina Platforms</a:t>
          </a:r>
        </a:p>
      </dsp:txBody>
      <dsp:txXfrm>
        <a:off x="943039" y="4988896"/>
        <a:ext cx="1526409" cy="790307"/>
      </dsp:txXfrm>
    </dsp:sp>
    <dsp:sp modelId="{C5C2D304-7640-964A-93C8-E365F1202CBC}">
      <dsp:nvSpPr>
        <dsp:cNvPr id="0" name=""/>
        <dsp:cNvSpPr/>
      </dsp:nvSpPr>
      <dsp:spPr>
        <a:xfrm>
          <a:off x="1248321" y="5603579"/>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1248321" y="5603579"/>
        <a:ext cx="1373768" cy="263435"/>
      </dsp:txXfrm>
    </dsp:sp>
    <dsp:sp modelId="{4F69D843-3B4C-BF4F-8502-CDC5EBB653C5}">
      <dsp:nvSpPr>
        <dsp:cNvPr id="0" name=""/>
        <dsp:cNvSpPr/>
      </dsp:nvSpPr>
      <dsp:spPr>
        <a:xfrm>
          <a:off x="2990899" y="4988896"/>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Long Read Sequencing</a:t>
          </a:r>
        </a:p>
      </dsp:txBody>
      <dsp:txXfrm>
        <a:off x="2990899" y="4988896"/>
        <a:ext cx="1526409" cy="790307"/>
      </dsp:txXfrm>
    </dsp:sp>
    <dsp:sp modelId="{F429390A-C49D-174A-8252-CA3FD64A00F0}">
      <dsp:nvSpPr>
        <dsp:cNvPr id="0" name=""/>
        <dsp:cNvSpPr/>
      </dsp:nvSpPr>
      <dsp:spPr>
        <a:xfrm>
          <a:off x="3296181" y="5603579"/>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3296181" y="5603579"/>
        <a:ext cx="1373768" cy="263435"/>
      </dsp:txXfrm>
    </dsp:sp>
    <dsp:sp modelId="{206336EC-F04B-D640-A101-1AC4E33A7808}">
      <dsp:nvSpPr>
        <dsp:cNvPr id="0" name=""/>
        <dsp:cNvSpPr/>
      </dsp:nvSpPr>
      <dsp:spPr>
        <a:xfrm>
          <a:off x="5038760" y="4988896"/>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Library Development</a:t>
          </a:r>
        </a:p>
      </dsp:txBody>
      <dsp:txXfrm>
        <a:off x="5038760" y="4988896"/>
        <a:ext cx="1526409" cy="790307"/>
      </dsp:txXfrm>
    </dsp:sp>
    <dsp:sp modelId="{4C118047-4133-684C-B6C3-A437370E3465}">
      <dsp:nvSpPr>
        <dsp:cNvPr id="0" name=""/>
        <dsp:cNvSpPr/>
      </dsp:nvSpPr>
      <dsp:spPr>
        <a:xfrm>
          <a:off x="5344042" y="5603579"/>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5344042" y="5603579"/>
        <a:ext cx="1373768" cy="263435"/>
      </dsp:txXfrm>
    </dsp:sp>
    <dsp:sp modelId="{3B59ED13-4154-ED48-9035-6FEF4D8A64B7}">
      <dsp:nvSpPr>
        <dsp:cNvPr id="0" name=""/>
        <dsp:cNvSpPr/>
      </dsp:nvSpPr>
      <dsp:spPr>
        <a:xfrm>
          <a:off x="7086620" y="4988896"/>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R&amp;D/Robotics</a:t>
          </a:r>
        </a:p>
      </dsp:txBody>
      <dsp:txXfrm>
        <a:off x="7086620" y="4988896"/>
        <a:ext cx="1526409" cy="790307"/>
      </dsp:txXfrm>
    </dsp:sp>
    <dsp:sp modelId="{20D1578C-9D90-7F40-932F-A6F07EF70059}">
      <dsp:nvSpPr>
        <dsp:cNvPr id="0" name=""/>
        <dsp:cNvSpPr/>
      </dsp:nvSpPr>
      <dsp:spPr>
        <a:xfrm>
          <a:off x="7391902" y="5603579"/>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7391902" y="5603579"/>
        <a:ext cx="1373768" cy="263435"/>
      </dsp:txXfrm>
    </dsp:sp>
    <dsp:sp modelId="{0DB9955A-197E-8441-A0A0-95F047696443}">
      <dsp:nvSpPr>
        <dsp:cNvPr id="0" name=""/>
        <dsp:cNvSpPr/>
      </dsp:nvSpPr>
      <dsp:spPr>
        <a:xfrm>
          <a:off x="6062690" y="3741967"/>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Affymetrix Arrays</a:t>
          </a:r>
        </a:p>
      </dsp:txBody>
      <dsp:txXfrm>
        <a:off x="6062690" y="3741967"/>
        <a:ext cx="1526409" cy="790307"/>
      </dsp:txXfrm>
    </dsp:sp>
    <dsp:sp modelId="{D21377B0-E40E-524E-B769-2525A6711D71}">
      <dsp:nvSpPr>
        <dsp:cNvPr id="0" name=""/>
        <dsp:cNvSpPr/>
      </dsp:nvSpPr>
      <dsp:spPr>
        <a:xfrm>
          <a:off x="6367972" y="4356650"/>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6367972" y="4356650"/>
        <a:ext cx="1373768" cy="263435"/>
      </dsp:txXfrm>
    </dsp:sp>
    <dsp:sp modelId="{E78CDF6F-1EB7-0645-8BED-CB2445DF8A5F}">
      <dsp:nvSpPr>
        <dsp:cNvPr id="0" name=""/>
        <dsp:cNvSpPr/>
      </dsp:nvSpPr>
      <dsp:spPr>
        <a:xfrm>
          <a:off x="8110551" y="3741967"/>
          <a:ext cx="1526409" cy="7903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11521" numCol="1" spcCol="1270" anchor="ctr" anchorCtr="0">
          <a:noAutofit/>
        </a:bodyPr>
        <a:lstStyle/>
        <a:p>
          <a:pPr lvl="0" algn="ctr" defTabSz="622300">
            <a:lnSpc>
              <a:spcPct val="90000"/>
            </a:lnSpc>
            <a:spcBef>
              <a:spcPct val="0"/>
            </a:spcBef>
            <a:spcAft>
              <a:spcPct val="35000"/>
            </a:spcAft>
          </a:pPr>
          <a:r>
            <a:rPr lang="en-US" sz="1400" kern="1200" dirty="0"/>
            <a:t>Illumina Arrays</a:t>
          </a:r>
        </a:p>
      </dsp:txBody>
      <dsp:txXfrm>
        <a:off x="8110551" y="3741967"/>
        <a:ext cx="1526409" cy="790307"/>
      </dsp:txXfrm>
    </dsp:sp>
    <dsp:sp modelId="{D683A14A-67C9-3248-A342-93209B3AAC47}">
      <dsp:nvSpPr>
        <dsp:cNvPr id="0" name=""/>
        <dsp:cNvSpPr/>
      </dsp:nvSpPr>
      <dsp:spPr>
        <a:xfrm>
          <a:off x="8415832" y="4356650"/>
          <a:ext cx="1373768" cy="2634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8415832" y="4356650"/>
        <a:ext cx="1373768" cy="26343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EE00CA-451E-DE4B-BAB0-EF3E590F06DA}" type="datetimeFigureOut">
              <a:rPr lang="en-US" smtClean="0"/>
              <a:t>6/4/2020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B77144-2E57-EE40-8FAC-9ECC7FC0BBEF}" type="slidenum">
              <a:rPr lang="en-US" smtClean="0"/>
              <a:t>‹#›</a:t>
            </a:fld>
            <a:endParaRPr lang="en-US"/>
          </a:p>
        </p:txBody>
      </p:sp>
    </p:spTree>
    <p:extLst>
      <p:ext uri="{BB962C8B-B14F-4D97-AF65-F5344CB8AC3E}">
        <p14:creationId xmlns:p14="http://schemas.microsoft.com/office/powerpoint/2010/main" val="1326523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686CF-688F-4A91-9218-101EAFA0A814}" type="datetimeFigureOut">
              <a:rPr lang="en-US" smtClean="0"/>
              <a:t>6/4/2020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6FB5A-1C6D-4C85-9A88-8D27CC580E14}" type="slidenum">
              <a:rPr lang="en-US" smtClean="0"/>
              <a:t>‹#›</a:t>
            </a:fld>
            <a:endParaRPr lang="en-US"/>
          </a:p>
        </p:txBody>
      </p:sp>
    </p:spTree>
    <p:extLst>
      <p:ext uri="{BB962C8B-B14F-4D97-AF65-F5344CB8AC3E}">
        <p14:creationId xmlns:p14="http://schemas.microsoft.com/office/powerpoint/2010/main" val="136969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note that we work in close conjunction with other cores on campus</a:t>
            </a:r>
          </a:p>
        </p:txBody>
      </p:sp>
      <p:sp>
        <p:nvSpPr>
          <p:cNvPr id="4" name="Slide Number Placeholder 3"/>
          <p:cNvSpPr>
            <a:spLocks noGrp="1"/>
          </p:cNvSpPr>
          <p:nvPr>
            <p:ph type="sldNum" sz="quarter" idx="5"/>
          </p:nvPr>
        </p:nvSpPr>
        <p:spPr/>
        <p:txBody>
          <a:bodyPr/>
          <a:lstStyle/>
          <a:p>
            <a:fld id="{F5899085-DBF6-5949-81A0-42E2491387F9}" type="slidenum">
              <a:rPr lang="en-US" smtClean="0"/>
              <a:t>3</a:t>
            </a:fld>
            <a:endParaRPr lang="en-US"/>
          </a:p>
        </p:txBody>
      </p:sp>
    </p:spTree>
    <p:extLst>
      <p:ext uri="{BB962C8B-B14F-4D97-AF65-F5344CB8AC3E}">
        <p14:creationId xmlns:p14="http://schemas.microsoft.com/office/powerpoint/2010/main" val="419694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t>
            </a:r>
            <a:r>
              <a:rPr lang="en-US" dirty="0" err="1"/>
              <a:t>scott</a:t>
            </a:r>
            <a:endParaRPr lang="en-US" dirty="0"/>
          </a:p>
        </p:txBody>
      </p:sp>
      <p:sp>
        <p:nvSpPr>
          <p:cNvPr id="4" name="Slide Number Placeholder 3"/>
          <p:cNvSpPr>
            <a:spLocks noGrp="1"/>
          </p:cNvSpPr>
          <p:nvPr>
            <p:ph type="sldNum" sz="quarter" idx="5"/>
          </p:nvPr>
        </p:nvSpPr>
        <p:spPr/>
        <p:txBody>
          <a:bodyPr/>
          <a:lstStyle/>
          <a:p>
            <a:fld id="{F5899085-DBF6-5949-81A0-42E2491387F9}" type="slidenum">
              <a:rPr lang="en-US" smtClean="0"/>
              <a:t>11</a:t>
            </a:fld>
            <a:endParaRPr lang="en-US"/>
          </a:p>
        </p:txBody>
      </p:sp>
    </p:spTree>
    <p:extLst>
      <p:ext uri="{BB962C8B-B14F-4D97-AF65-F5344CB8AC3E}">
        <p14:creationId xmlns:p14="http://schemas.microsoft.com/office/powerpoint/2010/main" val="3623595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94771"/>
            <a:ext cx="10058400" cy="2758522"/>
          </a:xfrm>
        </p:spPr>
        <p:txBody>
          <a:bodyPr anchor="b">
            <a:normAutofit/>
          </a:bodyPr>
          <a:lstStyle>
            <a:lvl1pPr algn="ctr">
              <a:defRPr sz="6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4160845"/>
            <a:ext cx="100584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xmlns="" id="{5A144540-6225-C141-B724-4B1736D751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10744" y="117280"/>
            <a:ext cx="5328856" cy="6685300"/>
          </a:xfrm>
          <a:prstGeom prst="rect">
            <a:avLst/>
          </a:prstGeom>
        </p:spPr>
      </p:pic>
      <p:pic>
        <p:nvPicPr>
          <p:cNvPr id="5" name="Picture 4">
            <a:extLst>
              <a:ext uri="{FF2B5EF4-FFF2-40B4-BE49-F238E27FC236}">
                <a16:creationId xmlns:a16="http://schemas.microsoft.com/office/drawing/2014/main" xmlns="" id="{673BD185-8B14-7D48-97E0-FF0CAB4C4AB1}"/>
              </a:ext>
            </a:extLst>
          </p:cNvPr>
          <p:cNvPicPr>
            <a:picLocks noChangeAspect="1"/>
          </p:cNvPicPr>
          <p:nvPr userDrawn="1"/>
        </p:nvPicPr>
        <p:blipFill>
          <a:blip r:embed="rId4"/>
          <a:stretch>
            <a:fillRect/>
          </a:stretch>
        </p:blipFill>
        <p:spPr>
          <a:xfrm>
            <a:off x="152400" y="6386945"/>
            <a:ext cx="1978522" cy="345761"/>
          </a:xfrm>
          <a:prstGeom prst="rect">
            <a:avLst/>
          </a:prstGeom>
        </p:spPr>
      </p:pic>
    </p:spTree>
    <p:extLst>
      <p:ext uri="{BB962C8B-B14F-4D97-AF65-F5344CB8AC3E}">
        <p14:creationId xmlns:p14="http://schemas.microsoft.com/office/powerpoint/2010/main" val="158319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1"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2"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209341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8558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6960" y="365125"/>
            <a:ext cx="641858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1"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2"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182766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28080" y="1798955"/>
            <a:ext cx="5486400" cy="40932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txBox="1">
            <a:spLocks/>
          </p:cNvSpPr>
          <p:nvPr userDrawn="1"/>
        </p:nvSpPr>
        <p:spPr>
          <a:xfrm>
            <a:off x="2346960" y="294005"/>
            <a:ext cx="9006840" cy="955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mn-lt"/>
              </a:rPr>
              <a:t>Click to edit Master title style</a:t>
            </a:r>
          </a:p>
        </p:txBody>
      </p:sp>
      <p:sp>
        <p:nvSpPr>
          <p:cNvPr id="9" name="Title 1"/>
          <p:cNvSpPr>
            <a:spLocks noGrp="1"/>
          </p:cNvSpPr>
          <p:nvPr>
            <p:ph type="title"/>
          </p:nvPr>
        </p:nvSpPr>
        <p:spPr>
          <a:xfrm>
            <a:off x="2346961" y="1791017"/>
            <a:ext cx="3474720" cy="1234440"/>
          </a:xfrm>
        </p:spPr>
        <p:txBody>
          <a:bodyPr anchor="b"/>
          <a:lstStyle>
            <a:lvl1pPr>
              <a:defRPr sz="3200"/>
            </a:lvl1pPr>
          </a:lstStyle>
          <a:p>
            <a:r>
              <a:rPr lang="en-US"/>
              <a:t>Click to edit Master title style</a:t>
            </a:r>
          </a:p>
        </p:txBody>
      </p:sp>
      <p:sp>
        <p:nvSpPr>
          <p:cNvPr id="10" name="Text Placeholder 3"/>
          <p:cNvSpPr>
            <a:spLocks noGrp="1"/>
          </p:cNvSpPr>
          <p:nvPr>
            <p:ph type="body" sz="half" idx="2"/>
          </p:nvPr>
        </p:nvSpPr>
        <p:spPr>
          <a:xfrm>
            <a:off x="2346961" y="3213417"/>
            <a:ext cx="3474720" cy="26787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Date Placeholder 3"/>
          <p:cNvSpPr>
            <a:spLocks noGrp="1"/>
          </p:cNvSpPr>
          <p:nvPr>
            <p:ph type="dt" sz="half" idx="10"/>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5"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6"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1532708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132996"/>
            <a:ext cx="10058400" cy="2482074"/>
          </a:xfrm>
        </p:spPr>
        <p:txBody>
          <a:bodyPr anchor="b">
            <a:normAutofit/>
          </a:bodyPr>
          <a:lstStyle>
            <a:lvl1pPr algn="ctr">
              <a:defRPr sz="6600"/>
            </a:lvl1pPr>
          </a:lstStyle>
          <a:p>
            <a:r>
              <a:rPr lang="en-US"/>
              <a:t>Click to edit Master title style</a:t>
            </a:r>
          </a:p>
        </p:txBody>
      </p:sp>
      <p:sp>
        <p:nvSpPr>
          <p:cNvPr id="3" name="Subtitle 2"/>
          <p:cNvSpPr>
            <a:spLocks noGrp="1"/>
          </p:cNvSpPr>
          <p:nvPr>
            <p:ph type="subTitle" idx="1"/>
          </p:nvPr>
        </p:nvSpPr>
        <p:spPr>
          <a:xfrm>
            <a:off x="1066800" y="4083576"/>
            <a:ext cx="10058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881745" y="6356350"/>
            <a:ext cx="7245928" cy="365125"/>
          </a:xfrm>
        </p:spPr>
        <p:txBody>
          <a:bodyPr/>
          <a:lstStyle/>
          <a:p>
            <a:endParaRPr lang="en-US" dirty="0"/>
          </a:p>
        </p:txBody>
      </p:sp>
      <p:sp>
        <p:nvSpPr>
          <p:cNvPr id="6" name="Slide Number Placeholder 5"/>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86891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91062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250" y="1354138"/>
            <a:ext cx="10972800" cy="2852737"/>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3250" y="4487863"/>
            <a:ext cx="10972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198494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5625"/>
            <a:ext cx="5212080" cy="4209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1825625"/>
            <a:ext cx="5212080" cy="4209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2040299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2615" y="355600"/>
            <a:ext cx="10972800" cy="1325563"/>
          </a:xfrm>
        </p:spPr>
        <p:txBody>
          <a:bodyPr/>
          <a:lstStyle/>
          <a:p>
            <a:r>
              <a:rPr lang="en-US"/>
              <a:t>Click to edit Master title style</a:t>
            </a:r>
          </a:p>
        </p:txBody>
      </p:sp>
      <p:sp>
        <p:nvSpPr>
          <p:cNvPr id="3" name="Text Placeholder 2"/>
          <p:cNvSpPr>
            <a:spLocks noGrp="1"/>
          </p:cNvSpPr>
          <p:nvPr>
            <p:ph type="body" idx="1"/>
          </p:nvPr>
        </p:nvSpPr>
        <p:spPr>
          <a:xfrm>
            <a:off x="602615" y="1681163"/>
            <a:ext cx="5208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2615" y="2505075"/>
            <a:ext cx="5208905" cy="3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0160" y="1681163"/>
            <a:ext cx="52152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0160" y="2505075"/>
            <a:ext cx="5215255" cy="3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29137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889834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37102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p:cNvSpPr>
            <a:spLocks noGrp="1"/>
          </p:cNvSpPr>
          <p:nvPr>
            <p:ph type="dt" sz="half" idx="2"/>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4"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5"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1491962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2057400"/>
            <a:ext cx="41624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1750350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1480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273040" y="995363"/>
            <a:ext cx="63093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2057400"/>
            <a:ext cx="41148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1913722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107154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4640" y="365125"/>
            <a:ext cx="2402840" cy="55378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4520" y="365125"/>
            <a:ext cx="8346440" cy="55378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89E00-7313-A64E-8411-55759EA2E402}" type="slidenum">
              <a:rPr lang="en-US" smtClean="0"/>
              <a:t>‹#›</a:t>
            </a:fld>
            <a:endParaRPr lang="en-US"/>
          </a:p>
        </p:txBody>
      </p:sp>
    </p:spTree>
    <p:extLst>
      <p:ext uri="{BB962C8B-B14F-4D97-AF65-F5344CB8AC3E}">
        <p14:creationId xmlns:p14="http://schemas.microsoft.com/office/powerpoint/2010/main" val="635572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132995"/>
            <a:ext cx="10058400" cy="2577768"/>
          </a:xfrm>
        </p:spPr>
        <p:txBody>
          <a:bodyPr anchor="b">
            <a:normAutofit/>
          </a:bodyPr>
          <a:lstStyle>
            <a:lvl1pPr algn="ctr">
              <a:defRPr sz="6600"/>
            </a:lvl1pPr>
          </a:lstStyle>
          <a:p>
            <a:r>
              <a:rPr lang="en-US"/>
              <a:t>Click to edit Master title style</a:t>
            </a:r>
          </a:p>
        </p:txBody>
      </p:sp>
      <p:sp>
        <p:nvSpPr>
          <p:cNvPr id="3" name="Subtitle 2"/>
          <p:cNvSpPr>
            <a:spLocks noGrp="1"/>
          </p:cNvSpPr>
          <p:nvPr>
            <p:ph type="subTitle" idx="1"/>
          </p:nvPr>
        </p:nvSpPr>
        <p:spPr>
          <a:xfrm>
            <a:off x="1066800" y="3984816"/>
            <a:ext cx="10058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3006436" y="6351904"/>
            <a:ext cx="683029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1985292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978727" y="6351904"/>
            <a:ext cx="685799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135201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42378"/>
            <a:ext cx="10515600" cy="2852737"/>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831850" y="43557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2978727" y="6351904"/>
            <a:ext cx="68579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71639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5625"/>
            <a:ext cx="5252720" cy="416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520" y="1825625"/>
            <a:ext cx="5247132" cy="416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2978727" y="6351904"/>
            <a:ext cx="685799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1592800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4680" y="355600"/>
            <a:ext cx="10972800" cy="1325563"/>
          </a:xfrm>
        </p:spPr>
        <p:txBody>
          <a:bodyPr/>
          <a:lstStyle/>
          <a:p>
            <a:r>
              <a:rPr lang="en-US"/>
              <a:t>Click to edit Master title style</a:t>
            </a:r>
          </a:p>
        </p:txBody>
      </p:sp>
      <p:sp>
        <p:nvSpPr>
          <p:cNvPr id="3" name="Text Placeholder 2"/>
          <p:cNvSpPr>
            <a:spLocks noGrp="1"/>
          </p:cNvSpPr>
          <p:nvPr>
            <p:ph type="body" idx="1"/>
          </p:nvPr>
        </p:nvSpPr>
        <p:spPr>
          <a:xfrm>
            <a:off x="6146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4680" y="2505075"/>
            <a:ext cx="5157787"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2" y="2505075"/>
            <a:ext cx="5183188"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2978727" y="6351904"/>
            <a:ext cx="685799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1809234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2978727" y="6351904"/>
            <a:ext cx="685799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158020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46960" y="1465898"/>
            <a:ext cx="937768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46960" y="4589463"/>
            <a:ext cx="93776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2"/>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1"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2"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1399498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978727" y="6351904"/>
            <a:ext cx="685799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624685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2057400"/>
            <a:ext cx="41624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2992582" y="6351904"/>
            <a:ext cx="684414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49598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3992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2057400"/>
            <a:ext cx="41624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2978727" y="6351904"/>
            <a:ext cx="685799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370401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825625"/>
            <a:ext cx="10972800" cy="4128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978727" y="6351904"/>
            <a:ext cx="68579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1931409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3500" y="365125"/>
            <a:ext cx="2628900" cy="55987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5125"/>
            <a:ext cx="8077200" cy="55987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978727" y="6351904"/>
            <a:ext cx="68579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210800" y="6351905"/>
            <a:ext cx="1371600" cy="365125"/>
          </a:xfrm>
          <a:prstGeom prst="rect">
            <a:avLst/>
          </a:prstGeom>
        </p:spPr>
        <p:txBody>
          <a:bodyPr/>
          <a:lstStyle/>
          <a:p>
            <a:fld id="{7B87342F-B777-0D48-A756-80A88C12806A}" type="slidenum">
              <a:rPr lang="en-US" smtClean="0"/>
              <a:t>‹#›</a:t>
            </a:fld>
            <a:endParaRPr lang="en-US"/>
          </a:p>
        </p:txBody>
      </p:sp>
    </p:spTree>
    <p:extLst>
      <p:ext uri="{BB962C8B-B14F-4D97-AF65-F5344CB8AC3E}">
        <p14:creationId xmlns:p14="http://schemas.microsoft.com/office/powerpoint/2010/main" val="1991100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731B0F-E932-F24A-BA52-EF24F62057F8}"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583366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31B0F-E932-F24A-BA52-EF24F62057F8}"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7697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731B0F-E932-F24A-BA52-EF24F62057F8}"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089071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731B0F-E932-F24A-BA52-EF24F62057F8}"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029745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98653"/>
            <a:ext cx="10515600" cy="892035"/>
          </a:xfrm>
        </p:spPr>
        <p:txBody>
          <a:bodyPr/>
          <a:lstStyle/>
          <a:p>
            <a:r>
              <a:rPr lang="en-US"/>
              <a:t>Click to edit Master title style</a:t>
            </a:r>
          </a:p>
        </p:txBody>
      </p:sp>
      <p:sp>
        <p:nvSpPr>
          <p:cNvPr id="3" name="Text Placeholder 2"/>
          <p:cNvSpPr>
            <a:spLocks noGrp="1"/>
          </p:cNvSpPr>
          <p:nvPr>
            <p:ph type="body" idx="1"/>
          </p:nvPr>
        </p:nvSpPr>
        <p:spPr>
          <a:xfrm>
            <a:off x="839788" y="1857375"/>
            <a:ext cx="5157787" cy="6476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604303"/>
            <a:ext cx="5157787" cy="3585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57375"/>
            <a:ext cx="5183188" cy="6476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604303"/>
            <a:ext cx="5183188" cy="3585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731B0F-E932-F24A-BA52-EF24F62057F8}"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358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46960" y="1825625"/>
            <a:ext cx="4439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74560" y="1825625"/>
            <a:ext cx="4439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2"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3"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2134370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731B0F-E932-F24A-BA52-EF24F62057F8}"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879294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31B0F-E932-F24A-BA52-EF24F62057F8}"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13887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731B0F-E932-F24A-BA52-EF24F62057F8}"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696224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731B0F-E932-F24A-BA52-EF24F62057F8}"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948363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31B0F-E932-F24A-BA52-EF24F62057F8}"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1312795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72273"/>
            <a:ext cx="2628900" cy="520469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972273"/>
            <a:ext cx="7734300" cy="52046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31B0F-E932-F24A-BA52-EF24F62057F8}"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D284D-ACE4-224C-AA9D-9CD0C8B0C75D}" type="slidenum">
              <a:rPr lang="en-US" smtClean="0"/>
              <a:t>‹#›</a:t>
            </a:fld>
            <a:endParaRPr lang="en-US"/>
          </a:p>
        </p:txBody>
      </p:sp>
    </p:spTree>
    <p:extLst>
      <p:ext uri="{BB962C8B-B14F-4D97-AF65-F5344CB8AC3E}">
        <p14:creationId xmlns:p14="http://schemas.microsoft.com/office/powerpoint/2010/main" val="912912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978455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953000"/>
            <a:ext cx="12188825"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8"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9"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314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2"/>
          <p:cNvSpPr>
            <a:spLocks noGrp="1" noChangeAspect="1"/>
          </p:cNvSpPr>
          <p:nvPr>
            <p:ph type="pic" idx="1"/>
          </p:nvPr>
        </p:nvSpPr>
        <p:spPr>
          <a:xfrm>
            <a:off x="15" y="0"/>
            <a:ext cx="12191985" cy="6858000"/>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4" name="Rectangle 13"/>
          <p:cNvSpPr/>
          <p:nvPr userDrawn="1"/>
        </p:nvSpPr>
        <p:spPr>
          <a:xfrm>
            <a:off x="16" y="2476500"/>
            <a:ext cx="6018819" cy="3073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title" hasCustomPrompt="1"/>
          </p:nvPr>
        </p:nvSpPr>
        <p:spPr>
          <a:xfrm>
            <a:off x="263903" y="2910457"/>
            <a:ext cx="5488715" cy="822960"/>
          </a:xfrm>
        </p:spPr>
        <p:txBody>
          <a:bodyPr lIns="91440" tIns="0" rIns="91440" bIns="0" anchor="b">
            <a:noAutofit/>
          </a:bodyPr>
          <a:lstStyle>
            <a:lvl1pPr algn="ctr">
              <a:defRPr sz="3600" b="0">
                <a:solidFill>
                  <a:srgbClr val="FFFFFF"/>
                </a:solidFill>
              </a:defRPr>
            </a:lvl1pPr>
          </a:lstStyle>
          <a:p>
            <a:r>
              <a:rPr lang="en-US" dirty="0"/>
              <a:t>Click to edit title style</a:t>
            </a:r>
          </a:p>
        </p:txBody>
      </p:sp>
      <p:sp>
        <p:nvSpPr>
          <p:cNvPr id="10" name="Text Placeholder 3"/>
          <p:cNvSpPr>
            <a:spLocks noGrp="1"/>
          </p:cNvSpPr>
          <p:nvPr>
            <p:ph type="body" sz="half" idx="2"/>
          </p:nvPr>
        </p:nvSpPr>
        <p:spPr>
          <a:xfrm>
            <a:off x="263903" y="3868375"/>
            <a:ext cx="5488508" cy="1442900"/>
          </a:xfrm>
        </p:spPr>
        <p:txBody>
          <a:bodyPr lIns="91440" tIns="0" rIns="91440" bIns="0">
            <a:normAutofit/>
          </a:bodyPr>
          <a:lstStyle>
            <a:lvl1pPr marL="0" indent="0" algn="ctr">
              <a:spcBef>
                <a:spcPts val="0"/>
              </a:spcBef>
              <a:spcAft>
                <a:spcPts val="600"/>
              </a:spcAft>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393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16" y="0"/>
            <a:ext cx="4050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title" hasCustomPrompt="1"/>
          </p:nvPr>
        </p:nvSpPr>
        <p:spPr>
          <a:xfrm>
            <a:off x="457200" y="594359"/>
            <a:ext cx="3200400" cy="2286000"/>
          </a:xfrm>
        </p:spPr>
        <p:txBody>
          <a:bodyPr anchor="b">
            <a:normAutofit/>
          </a:bodyPr>
          <a:lstStyle>
            <a:lvl1pPr>
              <a:defRPr sz="3600" b="0">
                <a:solidFill>
                  <a:srgbClr val="FFFFFF"/>
                </a:solidFill>
              </a:defRPr>
            </a:lvl1pPr>
          </a:lstStyle>
          <a:p>
            <a:r>
              <a:rPr lang="en-US" dirty="0"/>
              <a:t>Click to edit title style</a:t>
            </a:r>
          </a:p>
        </p:txBody>
      </p:sp>
      <p:sp>
        <p:nvSpPr>
          <p:cNvPr id="9"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Footer Placeholder 5"/>
          <p:cNvSpPr>
            <a:spLocks noGrp="1"/>
          </p:cNvSpPr>
          <p:nvPr>
            <p:ph type="ftr" sz="quarter" idx="11"/>
          </p:nvPr>
        </p:nvSpPr>
        <p:spPr>
          <a:xfrm>
            <a:off x="4800599" y="6362800"/>
            <a:ext cx="4758267" cy="365125"/>
          </a:xfrm>
        </p:spPr>
        <p:txBody>
          <a:bodyPr/>
          <a:lstStyle>
            <a:lvl1pPr algn="l">
              <a:defRPr>
                <a:solidFill>
                  <a:schemeClr val="tx2"/>
                </a:solidFill>
              </a:defRPr>
            </a:lvl1pPr>
          </a:lstStyle>
          <a:p>
            <a:endParaRPr lang="en-US"/>
          </a:p>
        </p:txBody>
      </p:sp>
      <p:sp>
        <p:nvSpPr>
          <p:cNvPr id="13" name="Slide Number Placeholder 6"/>
          <p:cNvSpPr>
            <a:spLocks noGrp="1"/>
          </p:cNvSpPr>
          <p:nvPr>
            <p:ph type="sldNum" sz="quarter" idx="12"/>
          </p:nvPr>
        </p:nvSpPr>
        <p:spPr>
          <a:xfrm>
            <a:off x="9980815" y="6362800"/>
            <a:ext cx="1312025" cy="365125"/>
          </a:xfrm>
        </p:spPr>
        <p:txBody>
          <a:bodyPr/>
          <a:lstStyle>
            <a:lvl1pPr>
              <a:defRPr>
                <a:solidFill>
                  <a:schemeClr val="tx2"/>
                </a:solidFill>
              </a:defRPr>
            </a:lvl1pPr>
          </a:lstStyle>
          <a:p>
            <a:fld id="{DB3750DA-722F-4247-89FF-81BE5F39E959}" type="slidenum">
              <a:rPr lang="en-US" smtClean="0"/>
              <a:t>‹#›</a:t>
            </a:fld>
            <a:endParaRPr lang="en-US"/>
          </a:p>
        </p:txBody>
      </p:sp>
    </p:spTree>
    <p:extLst>
      <p:ext uri="{BB962C8B-B14F-4D97-AF65-F5344CB8AC3E}">
        <p14:creationId xmlns:p14="http://schemas.microsoft.com/office/powerpoint/2010/main" val="149828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46960" y="253365"/>
            <a:ext cx="9367520" cy="1325563"/>
          </a:xfrm>
        </p:spPr>
        <p:txBody>
          <a:bodyPr/>
          <a:lstStyle/>
          <a:p>
            <a:r>
              <a:rPr lang="en-US"/>
              <a:t>Click to edit Master title style</a:t>
            </a:r>
          </a:p>
        </p:txBody>
      </p:sp>
      <p:sp>
        <p:nvSpPr>
          <p:cNvPr id="3" name="Text Placeholder 2"/>
          <p:cNvSpPr>
            <a:spLocks noGrp="1"/>
          </p:cNvSpPr>
          <p:nvPr>
            <p:ph type="body" idx="1"/>
          </p:nvPr>
        </p:nvSpPr>
        <p:spPr>
          <a:xfrm>
            <a:off x="2346960" y="1681163"/>
            <a:ext cx="44399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46960" y="2505075"/>
            <a:ext cx="44399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74561" y="1681163"/>
            <a:ext cx="44399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274561" y="2505075"/>
            <a:ext cx="44399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p:cNvSpPr>
            <a:spLocks noGrp="1"/>
          </p:cNvSpPr>
          <p:nvPr>
            <p:ph type="dt" sz="half" idx="10"/>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4" name="Footer Placeholder 4"/>
          <p:cNvSpPr>
            <a:spLocks noGrp="1"/>
          </p:cNvSpPr>
          <p:nvPr>
            <p:ph type="ftr" sz="quarter" idx="11"/>
          </p:nvPr>
        </p:nvSpPr>
        <p:spPr>
          <a:xfrm>
            <a:off x="2346960" y="6441440"/>
            <a:ext cx="5623560" cy="280035"/>
          </a:xfrm>
          <a:prstGeom prst="rect">
            <a:avLst/>
          </a:prstGeom>
        </p:spPr>
        <p:txBody>
          <a:bodyPr/>
          <a:lstStyle>
            <a:lvl1pPr algn="l">
              <a:defRPr sz="1200"/>
            </a:lvl1pPr>
          </a:lstStyle>
          <a:p>
            <a:endParaRPr lang="en-US" dirty="0"/>
          </a:p>
        </p:txBody>
      </p:sp>
      <p:sp>
        <p:nvSpPr>
          <p:cNvPr id="15" name="Slide Number Placeholder 5"/>
          <p:cNvSpPr>
            <a:spLocks noGrp="1"/>
          </p:cNvSpPr>
          <p:nvPr>
            <p:ph type="sldNum" sz="quarter" idx="12"/>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803448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6099859" y="3889094"/>
            <a:ext cx="6092142" cy="2968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title" hasCustomPrompt="1"/>
          </p:nvPr>
        </p:nvSpPr>
        <p:spPr>
          <a:xfrm>
            <a:off x="457200" y="594359"/>
            <a:ext cx="5218250" cy="1570107"/>
          </a:xfrm>
        </p:spPr>
        <p:txBody>
          <a:bodyPr anchor="b">
            <a:normAutofit/>
          </a:bodyPr>
          <a:lstStyle>
            <a:lvl1pPr>
              <a:defRPr sz="3600" b="0">
                <a:solidFill>
                  <a:schemeClr val="tx1"/>
                </a:solidFill>
              </a:defRPr>
            </a:lvl1pPr>
          </a:lstStyle>
          <a:p>
            <a:r>
              <a:rPr lang="en-US" dirty="0"/>
              <a:t>Click to edit title style</a:t>
            </a:r>
          </a:p>
        </p:txBody>
      </p:sp>
      <p:sp>
        <p:nvSpPr>
          <p:cNvPr id="10" name="Text Placeholder 3"/>
          <p:cNvSpPr>
            <a:spLocks noGrp="1"/>
          </p:cNvSpPr>
          <p:nvPr>
            <p:ph type="body" sz="half" idx="2"/>
          </p:nvPr>
        </p:nvSpPr>
        <p:spPr>
          <a:xfrm>
            <a:off x="457199" y="2453833"/>
            <a:ext cx="5218251" cy="4005952"/>
          </a:xfrm>
        </p:spPr>
        <p:txBody>
          <a:bodyPr lIns="91440" rIns="91440">
            <a:norm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Text Placeholder 3"/>
          <p:cNvSpPr>
            <a:spLocks noGrp="1"/>
          </p:cNvSpPr>
          <p:nvPr>
            <p:ph type="body" sz="half" idx="13"/>
          </p:nvPr>
        </p:nvSpPr>
        <p:spPr>
          <a:xfrm>
            <a:off x="6524263" y="5231757"/>
            <a:ext cx="5243331" cy="1228028"/>
          </a:xfrm>
        </p:spPr>
        <p:txBody>
          <a:bodyPr lIns="91440" rIns="91440">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Picture Placeholder 2"/>
          <p:cNvSpPr>
            <a:spLocks noGrp="1" noChangeAspect="1"/>
          </p:cNvSpPr>
          <p:nvPr>
            <p:ph type="pic" idx="1"/>
          </p:nvPr>
        </p:nvSpPr>
        <p:spPr>
          <a:xfrm>
            <a:off x="6099859" y="0"/>
            <a:ext cx="6092141" cy="3889094"/>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Text Placeholder 4">
            <a:extLst>
              <a:ext uri="{FF2B5EF4-FFF2-40B4-BE49-F238E27FC236}">
                <a16:creationId xmlns:a16="http://schemas.microsoft.com/office/drawing/2014/main" xmlns="" id="{A14257DB-CD1D-304D-8CC3-763FB15FE51A}"/>
              </a:ext>
            </a:extLst>
          </p:cNvPr>
          <p:cNvSpPr>
            <a:spLocks noGrp="1"/>
          </p:cNvSpPr>
          <p:nvPr>
            <p:ph type="body" sz="quarter" idx="14" hasCustomPrompt="1"/>
          </p:nvPr>
        </p:nvSpPr>
        <p:spPr>
          <a:xfrm>
            <a:off x="6524625" y="4249738"/>
            <a:ext cx="5243513" cy="982662"/>
          </a:xfrm>
        </p:spPr>
        <p:txBody>
          <a:bodyPr>
            <a:noAutofit/>
          </a:bodyPr>
          <a:lstStyle>
            <a:lvl1pPr marL="0" indent="0">
              <a:buNone/>
              <a:defRPr sz="36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text</a:t>
            </a:r>
          </a:p>
        </p:txBody>
      </p:sp>
    </p:spTree>
    <p:extLst>
      <p:ext uri="{BB962C8B-B14F-4D97-AF65-F5344CB8AC3E}">
        <p14:creationId xmlns:p14="http://schemas.microsoft.com/office/powerpoint/2010/main" val="54935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594359"/>
            <a:ext cx="5218250" cy="1570107"/>
          </a:xfrm>
        </p:spPr>
        <p:txBody>
          <a:bodyPr anchor="b">
            <a:normAutofit/>
          </a:bodyPr>
          <a:lstStyle>
            <a:lvl1pPr>
              <a:defRPr sz="3600" b="0">
                <a:solidFill>
                  <a:schemeClr val="tx1"/>
                </a:solidFill>
              </a:defRPr>
            </a:lvl1pPr>
          </a:lstStyle>
          <a:p>
            <a:r>
              <a:rPr lang="en-US" dirty="0"/>
              <a:t>Click to edit title style</a:t>
            </a:r>
          </a:p>
        </p:txBody>
      </p:sp>
      <p:sp>
        <p:nvSpPr>
          <p:cNvPr id="8" name="Content Placeholder 2"/>
          <p:cNvSpPr>
            <a:spLocks noGrp="1"/>
          </p:cNvSpPr>
          <p:nvPr>
            <p:ph idx="1"/>
          </p:nvPr>
        </p:nvSpPr>
        <p:spPr>
          <a:xfrm>
            <a:off x="6099858" y="0"/>
            <a:ext cx="6092142"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2"/>
          </p:nvPr>
        </p:nvSpPr>
        <p:spPr>
          <a:xfrm>
            <a:off x="457199" y="2453833"/>
            <a:ext cx="5218251" cy="4005952"/>
          </a:xfrm>
        </p:spPr>
        <p:txBody>
          <a:bodyPr lIns="91440" rIns="91440">
            <a:norm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438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Picture Placeholder 2"/>
          <p:cNvSpPr>
            <a:spLocks noGrp="1" noChangeAspect="1"/>
          </p:cNvSpPr>
          <p:nvPr>
            <p:ph type="pic" idx="1"/>
          </p:nvPr>
        </p:nvSpPr>
        <p:spPr>
          <a:xfrm>
            <a:off x="15" y="0"/>
            <a:ext cx="12191985" cy="6858000"/>
          </a:xfrm>
          <a:solidFill>
            <a:schemeClr val="accent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6" name="Title 1"/>
          <p:cNvSpPr>
            <a:spLocks noGrp="1"/>
          </p:cNvSpPr>
          <p:nvPr>
            <p:ph type="title" hasCustomPrompt="1"/>
          </p:nvPr>
        </p:nvSpPr>
        <p:spPr>
          <a:xfrm>
            <a:off x="457200" y="594359"/>
            <a:ext cx="5218250" cy="1570107"/>
          </a:xfrm>
        </p:spPr>
        <p:txBody>
          <a:bodyPr anchor="b">
            <a:normAutofit/>
          </a:bodyPr>
          <a:lstStyle>
            <a:lvl1pPr>
              <a:defRPr sz="3600" b="0">
                <a:solidFill>
                  <a:schemeClr val="tx1"/>
                </a:solidFill>
              </a:defRPr>
            </a:lvl1pPr>
          </a:lstStyle>
          <a:p>
            <a:r>
              <a:rPr lang="en-US" dirty="0"/>
              <a:t>Click to edit title style</a:t>
            </a:r>
          </a:p>
        </p:txBody>
      </p:sp>
      <p:sp>
        <p:nvSpPr>
          <p:cNvPr id="8" name="Text Placeholder 3"/>
          <p:cNvSpPr>
            <a:spLocks noGrp="1"/>
          </p:cNvSpPr>
          <p:nvPr>
            <p:ph type="body" sz="half" idx="2"/>
          </p:nvPr>
        </p:nvSpPr>
        <p:spPr>
          <a:xfrm>
            <a:off x="457199" y="2453833"/>
            <a:ext cx="5218251" cy="4005952"/>
          </a:xfrm>
        </p:spPr>
        <p:txBody>
          <a:bodyPr lIns="91440" rIns="91440">
            <a:norm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12021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1625908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2063445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609657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8712907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92915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2080884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165266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2"/>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0"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1"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177010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825820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2A8A-1523-824A-AC96-3E08D75D9EDB}" type="slidenum">
              <a:rPr lang="en-US" smtClean="0"/>
              <a:t>‹#›</a:t>
            </a:fld>
            <a:endParaRPr lang="en-US"/>
          </a:p>
        </p:txBody>
      </p:sp>
    </p:spTree>
    <p:extLst>
      <p:ext uri="{BB962C8B-B14F-4D97-AF65-F5344CB8AC3E}">
        <p14:creationId xmlns:p14="http://schemas.microsoft.com/office/powerpoint/2010/main" val="383408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22363"/>
            <a:ext cx="10972800" cy="2292169"/>
          </a:xfrm>
        </p:spPr>
        <p:txBody>
          <a:bodyPr anchor="b"/>
          <a:lstStyle>
            <a:lvl1pPr algn="ctr">
              <a:defRPr sz="6000">
                <a:latin typeface="+mn-lt"/>
              </a:defRPr>
            </a:lvl1pPr>
          </a:lstStyle>
          <a:p>
            <a:r>
              <a:rPr lang="en-US"/>
              <a:t>Click to edit Master title style</a:t>
            </a:r>
          </a:p>
        </p:txBody>
      </p:sp>
      <p:sp>
        <p:nvSpPr>
          <p:cNvPr id="3" name="Subtitle 2"/>
          <p:cNvSpPr>
            <a:spLocks noGrp="1"/>
          </p:cNvSpPr>
          <p:nvPr>
            <p:ph type="subTitle" idx="1"/>
          </p:nvPr>
        </p:nvSpPr>
        <p:spPr>
          <a:xfrm>
            <a:off x="609600" y="3602038"/>
            <a:ext cx="10972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518174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907321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77846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546466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1827348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1090889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679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9580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9"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0"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7553787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1328292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1523923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1693332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4B37-460C-1F4B-99F8-D2FB71E69778}" type="slidenum">
              <a:rPr lang="en-US" smtClean="0"/>
              <a:t>‹#›</a:t>
            </a:fld>
            <a:endParaRPr lang="en-US"/>
          </a:p>
        </p:txBody>
      </p:sp>
    </p:spTree>
    <p:extLst>
      <p:ext uri="{BB962C8B-B14F-4D97-AF65-F5344CB8AC3E}">
        <p14:creationId xmlns:p14="http://schemas.microsoft.com/office/powerpoint/2010/main" val="138455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46961" y="457200"/>
            <a:ext cx="347472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228080" y="995363"/>
            <a:ext cx="5486400" cy="5029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46960" y="2213292"/>
            <a:ext cx="34747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p:cNvSpPr>
            <a:spLocks noGrp="1"/>
          </p:cNvSpPr>
          <p:nvPr>
            <p:ph type="dt" sz="half" idx="10"/>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2"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3"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187541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46960" y="4572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231572" y="995363"/>
            <a:ext cx="5482908" cy="50295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46960" y="2213292"/>
            <a:ext cx="34747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p:cNvSpPr>
            <a:spLocks noGrp="1"/>
          </p:cNvSpPr>
          <p:nvPr>
            <p:ph type="dt" sz="half" idx="10"/>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12"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13"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spTree>
    <p:extLst>
      <p:ext uri="{BB962C8B-B14F-4D97-AF65-F5344CB8AC3E}">
        <p14:creationId xmlns:p14="http://schemas.microsoft.com/office/powerpoint/2010/main" val="154771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5.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6960" y="365125"/>
            <a:ext cx="936752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46960" y="1825624"/>
            <a:ext cx="9367520" cy="44024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430260" y="6441439"/>
            <a:ext cx="1463040" cy="280035"/>
          </a:xfrm>
          <a:prstGeom prst="rect">
            <a:avLst/>
          </a:prstGeom>
        </p:spPr>
        <p:txBody>
          <a:bodyPr/>
          <a:lstStyle>
            <a:lvl1pPr algn="ctr">
              <a:defRPr sz="1200"/>
            </a:lvl1pPr>
          </a:lstStyle>
          <a:p>
            <a:fld id="{5415EC4B-4DA2-BE4A-86FC-6AD6C503C0F0}" type="datetimeFigureOut">
              <a:rPr lang="en-US" smtClean="0"/>
              <a:pPr/>
              <a:t>6/4/2020</a:t>
            </a:fld>
            <a:endParaRPr lang="en-US"/>
          </a:p>
        </p:txBody>
      </p:sp>
      <p:sp>
        <p:nvSpPr>
          <p:cNvPr id="8" name="Footer Placeholder 4"/>
          <p:cNvSpPr>
            <a:spLocks noGrp="1"/>
          </p:cNvSpPr>
          <p:nvPr>
            <p:ph type="ftr" sz="quarter" idx="3"/>
          </p:nvPr>
        </p:nvSpPr>
        <p:spPr>
          <a:xfrm>
            <a:off x="2346960" y="6441440"/>
            <a:ext cx="5623560" cy="280035"/>
          </a:xfrm>
          <a:prstGeom prst="rect">
            <a:avLst/>
          </a:prstGeom>
        </p:spPr>
        <p:txBody>
          <a:bodyPr/>
          <a:lstStyle>
            <a:lvl1pPr algn="l">
              <a:defRPr sz="1200"/>
            </a:lvl1pPr>
          </a:lstStyle>
          <a:p>
            <a:endParaRPr lang="en-US" dirty="0"/>
          </a:p>
        </p:txBody>
      </p:sp>
      <p:sp>
        <p:nvSpPr>
          <p:cNvPr id="4" name="Rectangle 3">
            <a:extLst>
              <a:ext uri="{FF2B5EF4-FFF2-40B4-BE49-F238E27FC236}">
                <a16:creationId xmlns:a16="http://schemas.microsoft.com/office/drawing/2014/main" xmlns="" id="{8F0FA701-3272-684C-AF1F-B8086E70A682}"/>
              </a:ext>
            </a:extLst>
          </p:cNvPr>
          <p:cNvSpPr/>
          <p:nvPr userDrawn="1"/>
        </p:nvSpPr>
        <p:spPr>
          <a:xfrm>
            <a:off x="0" y="0"/>
            <a:ext cx="1814945"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10353040" y="6441440"/>
            <a:ext cx="1371600" cy="280035"/>
          </a:xfrm>
          <a:prstGeom prst="rect">
            <a:avLst/>
          </a:prstGeom>
        </p:spPr>
        <p:txBody>
          <a:bodyPr/>
          <a:lstStyle>
            <a:lvl1pPr algn="r">
              <a:defRPr sz="1200"/>
            </a:lvl1pPr>
          </a:lstStyle>
          <a:p>
            <a:fld id="{6AAC451F-6E2F-1344-807A-C271A13D5366}" type="slidenum">
              <a:rPr lang="en-US" smtClean="0"/>
              <a:pPr/>
              <a:t>‹#›</a:t>
            </a:fld>
            <a:endParaRPr lang="en-US" dirty="0"/>
          </a:p>
        </p:txBody>
      </p:sp>
      <p:pic>
        <p:nvPicPr>
          <p:cNvPr id="10" name="Picture 9">
            <a:extLst>
              <a:ext uri="{FF2B5EF4-FFF2-40B4-BE49-F238E27FC236}">
                <a16:creationId xmlns:a16="http://schemas.microsoft.com/office/drawing/2014/main" xmlns="" id="{1EB7304A-41D7-204F-80FF-2BFFE03AE331}"/>
              </a:ext>
            </a:extLst>
          </p:cNvPr>
          <p:cNvPicPr>
            <a:picLocks noChangeAspect="1"/>
          </p:cNvPicPr>
          <p:nvPr userDrawn="1"/>
        </p:nvPicPr>
        <p:blipFill>
          <a:blip r:embed="rId14"/>
          <a:stretch>
            <a:fillRect/>
          </a:stretch>
        </p:blipFill>
        <p:spPr>
          <a:xfrm>
            <a:off x="143161" y="6409696"/>
            <a:ext cx="1574799" cy="275208"/>
          </a:xfrm>
          <a:prstGeom prst="rect">
            <a:avLst/>
          </a:prstGeom>
        </p:spPr>
      </p:pic>
      <p:pic>
        <p:nvPicPr>
          <p:cNvPr id="11" name="Graphic 10">
            <a:extLst>
              <a:ext uri="{FF2B5EF4-FFF2-40B4-BE49-F238E27FC236}">
                <a16:creationId xmlns:a16="http://schemas.microsoft.com/office/drawing/2014/main" xmlns="" id="{FF045B9C-2F67-DF4C-8DFC-1E841623F763}"/>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180103" y="1100634"/>
            <a:ext cx="4087090" cy="5127446"/>
          </a:xfrm>
          <a:prstGeom prst="rect">
            <a:avLst/>
          </a:prstGeom>
        </p:spPr>
      </p:pic>
    </p:spTree>
    <p:extLst>
      <p:ext uri="{BB962C8B-B14F-4D97-AF65-F5344CB8AC3E}">
        <p14:creationId xmlns:p14="http://schemas.microsoft.com/office/powerpoint/2010/main" val="550029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7"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75FA1B0-79E2-A445-AD60-B076AA3E10AB}"/>
              </a:ext>
            </a:extLst>
          </p:cNvPr>
          <p:cNvSpPr/>
          <p:nvPr userDrawn="1"/>
        </p:nvSpPr>
        <p:spPr>
          <a:xfrm>
            <a:off x="0" y="6234545"/>
            <a:ext cx="12192000" cy="6234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856105"/>
            <a:ext cx="10972800" cy="40874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881746" y="6356350"/>
            <a:ext cx="721823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460190" y="6356350"/>
            <a:ext cx="1371600" cy="365125"/>
          </a:xfrm>
          <a:prstGeom prst="rect">
            <a:avLst/>
          </a:prstGeom>
        </p:spPr>
        <p:txBody>
          <a:bodyPr vert="horz" lIns="91440" tIns="45720" rIns="91440" bIns="45720" rtlCol="0" anchor="ctr"/>
          <a:lstStyle>
            <a:lvl1pPr algn="r">
              <a:defRPr sz="1200">
                <a:solidFill>
                  <a:schemeClr val="bg1"/>
                </a:solidFill>
              </a:defRPr>
            </a:lvl1pPr>
          </a:lstStyle>
          <a:p>
            <a:fld id="{FE189E00-7313-A64E-8411-55759EA2E402}" type="slidenum">
              <a:rPr lang="en-US" smtClean="0"/>
              <a:pPr/>
              <a:t>‹#›</a:t>
            </a:fld>
            <a:endParaRPr lang="en-US"/>
          </a:p>
        </p:txBody>
      </p:sp>
      <p:pic>
        <p:nvPicPr>
          <p:cNvPr id="7" name="Picture 6">
            <a:extLst>
              <a:ext uri="{FF2B5EF4-FFF2-40B4-BE49-F238E27FC236}">
                <a16:creationId xmlns:a16="http://schemas.microsoft.com/office/drawing/2014/main" xmlns="" id="{3405F38D-429D-9543-8AC8-6A48D7AA0767}"/>
              </a:ext>
            </a:extLst>
          </p:cNvPr>
          <p:cNvPicPr>
            <a:picLocks noChangeAspect="1"/>
          </p:cNvPicPr>
          <p:nvPr userDrawn="1"/>
        </p:nvPicPr>
        <p:blipFill>
          <a:blip r:embed="rId13"/>
          <a:stretch>
            <a:fillRect/>
          </a:stretch>
        </p:blipFill>
        <p:spPr>
          <a:xfrm>
            <a:off x="248249" y="6373230"/>
            <a:ext cx="2093171" cy="365797"/>
          </a:xfrm>
          <a:prstGeom prst="rect">
            <a:avLst/>
          </a:prstGeom>
        </p:spPr>
      </p:pic>
    </p:spTree>
    <p:extLst>
      <p:ext uri="{BB962C8B-B14F-4D97-AF65-F5344CB8AC3E}">
        <p14:creationId xmlns:p14="http://schemas.microsoft.com/office/powerpoint/2010/main" val="19382428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67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825625"/>
            <a:ext cx="10972800" cy="4209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xmlns="" id="{12DE975C-ED8B-5146-96BA-E2D3E35F2D97}"/>
              </a:ext>
            </a:extLst>
          </p:cNvPr>
          <p:cNvSpPr/>
          <p:nvPr userDrawn="1"/>
        </p:nvSpPr>
        <p:spPr>
          <a:xfrm>
            <a:off x="0" y="6234545"/>
            <a:ext cx="12192000" cy="6234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Footer Placeholder 4">
            <a:extLst>
              <a:ext uri="{FF2B5EF4-FFF2-40B4-BE49-F238E27FC236}">
                <a16:creationId xmlns:a16="http://schemas.microsoft.com/office/drawing/2014/main" xmlns="" id="{FFA65922-FEC9-0E4D-8711-CB64C6436004}"/>
              </a:ext>
            </a:extLst>
          </p:cNvPr>
          <p:cNvSpPr>
            <a:spLocks noGrp="1"/>
          </p:cNvSpPr>
          <p:nvPr>
            <p:ph type="ftr" sz="quarter" idx="3"/>
          </p:nvPr>
        </p:nvSpPr>
        <p:spPr>
          <a:xfrm>
            <a:off x="2964873" y="6356350"/>
            <a:ext cx="713510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a:extLst>
              <a:ext uri="{FF2B5EF4-FFF2-40B4-BE49-F238E27FC236}">
                <a16:creationId xmlns:a16="http://schemas.microsoft.com/office/drawing/2014/main" xmlns="" id="{4DAF3FEA-46E5-8D4B-B371-F16C8B208E4F}"/>
              </a:ext>
            </a:extLst>
          </p:cNvPr>
          <p:cNvSpPr>
            <a:spLocks noGrp="1"/>
          </p:cNvSpPr>
          <p:nvPr>
            <p:ph type="sldNum" sz="quarter" idx="4"/>
          </p:nvPr>
        </p:nvSpPr>
        <p:spPr>
          <a:xfrm>
            <a:off x="10460190" y="6356350"/>
            <a:ext cx="1371600" cy="365125"/>
          </a:xfrm>
          <a:prstGeom prst="rect">
            <a:avLst/>
          </a:prstGeom>
        </p:spPr>
        <p:txBody>
          <a:bodyPr vert="horz" lIns="91440" tIns="45720" rIns="91440" bIns="45720" rtlCol="0" anchor="ctr"/>
          <a:lstStyle>
            <a:lvl1pPr algn="r">
              <a:defRPr sz="1200">
                <a:solidFill>
                  <a:schemeClr val="bg1"/>
                </a:solidFill>
              </a:defRPr>
            </a:lvl1pPr>
          </a:lstStyle>
          <a:p>
            <a:fld id="{FE189E00-7313-A64E-8411-55759EA2E402}" type="slidenum">
              <a:rPr lang="en-US" smtClean="0"/>
              <a:pPr/>
              <a:t>‹#›</a:t>
            </a:fld>
            <a:endParaRPr lang="en-US"/>
          </a:p>
        </p:txBody>
      </p:sp>
      <p:pic>
        <p:nvPicPr>
          <p:cNvPr id="10" name="Picture 9">
            <a:extLst>
              <a:ext uri="{FF2B5EF4-FFF2-40B4-BE49-F238E27FC236}">
                <a16:creationId xmlns:a16="http://schemas.microsoft.com/office/drawing/2014/main" xmlns="" id="{5A874F47-A941-4841-A745-6D49CB3AB685}"/>
              </a:ext>
            </a:extLst>
          </p:cNvPr>
          <p:cNvPicPr>
            <a:picLocks noChangeAspect="1"/>
          </p:cNvPicPr>
          <p:nvPr userDrawn="1"/>
        </p:nvPicPr>
        <p:blipFill>
          <a:blip r:embed="rId14"/>
          <a:stretch>
            <a:fillRect/>
          </a:stretch>
        </p:blipFill>
        <p:spPr>
          <a:xfrm>
            <a:off x="248249" y="6373230"/>
            <a:ext cx="2093171" cy="365797"/>
          </a:xfrm>
          <a:prstGeom prst="rect">
            <a:avLst/>
          </a:prstGeom>
        </p:spPr>
      </p:pic>
    </p:spTree>
    <p:extLst>
      <p:ext uri="{BB962C8B-B14F-4D97-AF65-F5344CB8AC3E}">
        <p14:creationId xmlns:p14="http://schemas.microsoft.com/office/powerpoint/2010/main" val="487061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98653"/>
            <a:ext cx="10515600" cy="10425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02419"/>
            <a:ext cx="10515600" cy="41745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31B0F-E932-F24A-BA52-EF24F62057F8}" type="datetimeFigureOut">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284D-ACE4-224C-AA9D-9CD0C8B0C75D}" type="slidenum">
              <a:rPr lang="en-US" smtClean="0"/>
              <a:t>‹#›</a:t>
            </a:fld>
            <a:endParaRPr lang="en-US"/>
          </a:p>
        </p:txBody>
      </p:sp>
      <p:sp>
        <p:nvSpPr>
          <p:cNvPr id="10" name="Rectangle 9">
            <a:extLst>
              <a:ext uri="{FF2B5EF4-FFF2-40B4-BE49-F238E27FC236}">
                <a16:creationId xmlns:a16="http://schemas.microsoft.com/office/drawing/2014/main" xmlns="" id="{B7EB03D5-AA66-C940-8F16-8CCA523439ED}"/>
              </a:ext>
            </a:extLst>
          </p:cNvPr>
          <p:cNvSpPr/>
          <p:nvPr userDrawn="1"/>
        </p:nvSpPr>
        <p:spPr>
          <a:xfrm>
            <a:off x="0" y="13942"/>
            <a:ext cx="12192000" cy="6234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2" name="Picture 11">
            <a:extLst>
              <a:ext uri="{FF2B5EF4-FFF2-40B4-BE49-F238E27FC236}">
                <a16:creationId xmlns:a16="http://schemas.microsoft.com/office/drawing/2014/main" xmlns="" id="{7621A724-FA8F-4B49-BD25-475CAB386366}"/>
              </a:ext>
            </a:extLst>
          </p:cNvPr>
          <p:cNvPicPr>
            <a:picLocks noChangeAspect="1"/>
          </p:cNvPicPr>
          <p:nvPr userDrawn="1"/>
        </p:nvPicPr>
        <p:blipFill>
          <a:blip r:embed="rId14"/>
          <a:stretch>
            <a:fillRect/>
          </a:stretch>
        </p:blipFill>
        <p:spPr>
          <a:xfrm>
            <a:off x="248249" y="152627"/>
            <a:ext cx="2093171" cy="365797"/>
          </a:xfrm>
          <a:prstGeom prst="rect">
            <a:avLst/>
          </a:prstGeom>
        </p:spPr>
      </p:pic>
    </p:spTree>
    <p:extLst>
      <p:ext uri="{BB962C8B-B14F-4D97-AF65-F5344CB8AC3E}">
        <p14:creationId xmlns:p14="http://schemas.microsoft.com/office/powerpoint/2010/main" val="6022891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740727" y="6356350"/>
            <a:ext cx="60821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99964" y="6356350"/>
            <a:ext cx="12538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2A8A-1523-824A-AC96-3E08D75D9EDB}" type="slidenum">
              <a:rPr lang="en-US" smtClean="0"/>
              <a:t>‹#›</a:t>
            </a:fld>
            <a:endParaRPr lang="en-US"/>
          </a:p>
        </p:txBody>
      </p:sp>
      <p:pic>
        <p:nvPicPr>
          <p:cNvPr id="8" name="Picture 7">
            <a:extLst>
              <a:ext uri="{FF2B5EF4-FFF2-40B4-BE49-F238E27FC236}">
                <a16:creationId xmlns:a16="http://schemas.microsoft.com/office/drawing/2014/main" xmlns="" id="{6CC076D7-32D1-9E48-87E1-EAB6004B7459}"/>
              </a:ext>
            </a:extLst>
          </p:cNvPr>
          <p:cNvPicPr>
            <a:picLocks noChangeAspect="1"/>
          </p:cNvPicPr>
          <p:nvPr userDrawn="1"/>
        </p:nvPicPr>
        <p:blipFill>
          <a:blip r:embed="rId18"/>
          <a:stretch>
            <a:fillRect/>
          </a:stretch>
        </p:blipFill>
        <p:spPr>
          <a:xfrm>
            <a:off x="838200" y="6357952"/>
            <a:ext cx="2237509" cy="403843"/>
          </a:xfrm>
          <a:prstGeom prst="rect">
            <a:avLst/>
          </a:prstGeom>
        </p:spPr>
      </p:pic>
    </p:spTree>
    <p:extLst>
      <p:ext uri="{BB962C8B-B14F-4D97-AF65-F5344CB8AC3E}">
        <p14:creationId xmlns:p14="http://schemas.microsoft.com/office/powerpoint/2010/main" val="770785971"/>
      </p:ext>
    </p:extLst>
  </p:cSld>
  <p:clrMap bg1="lt1" tx1="dk1" bg2="lt2" tx2="dk2" accent1="accent1" accent2="accent2" accent3="accent3" accent4="accent4" accent5="accent5" accent6="accent6" hlink="hlink" folHlink="folHlink"/>
  <p:sldLayoutIdLst>
    <p:sldLayoutId id="2147483709" r:id="rId1"/>
    <p:sldLayoutId id="2147483715" r:id="rId2"/>
    <p:sldLayoutId id="2147483736" r:id="rId3"/>
    <p:sldLayoutId id="2147483720" r:id="rId4"/>
    <p:sldLayoutId id="2147483733" r:id="rId5"/>
    <p:sldLayoutId id="2147483734" r:id="rId6"/>
    <p:sldLayoutId id="2147483735" r:id="rId7"/>
    <p:sldLayoutId id="2147483710" r:id="rId8"/>
    <p:sldLayoutId id="2147483711" r:id="rId9"/>
    <p:sldLayoutId id="2147483712" r:id="rId10"/>
    <p:sldLayoutId id="2147483713" r:id="rId11"/>
    <p:sldLayoutId id="2147483714" r:id="rId12"/>
    <p:sldLayoutId id="2147483716" r:id="rId13"/>
    <p:sldLayoutId id="2147483717" r:id="rId14"/>
    <p:sldLayoutId id="2147483718" r:id="rId15"/>
    <p:sldLayoutId id="2147483719" r:id="rId16"/>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726873" y="6356350"/>
            <a:ext cx="58881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086108" y="6356350"/>
            <a:ext cx="12676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84B37-460C-1F4B-99F8-D2FB71E69778}" type="slidenum">
              <a:rPr lang="en-US" smtClean="0"/>
              <a:t>‹#›</a:t>
            </a:fld>
            <a:endParaRPr lang="en-US"/>
          </a:p>
        </p:txBody>
      </p:sp>
      <p:pic>
        <p:nvPicPr>
          <p:cNvPr id="8" name="Picture 7">
            <a:extLst>
              <a:ext uri="{FF2B5EF4-FFF2-40B4-BE49-F238E27FC236}">
                <a16:creationId xmlns:a16="http://schemas.microsoft.com/office/drawing/2014/main" xmlns="" id="{813865CE-9B13-844A-8710-4416F844A229}"/>
              </a:ext>
            </a:extLst>
          </p:cNvPr>
          <p:cNvPicPr>
            <a:picLocks noChangeAspect="1"/>
          </p:cNvPicPr>
          <p:nvPr userDrawn="1"/>
        </p:nvPicPr>
        <p:blipFill>
          <a:blip r:embed="rId14"/>
          <a:stretch>
            <a:fillRect/>
          </a:stretch>
        </p:blipFill>
        <p:spPr>
          <a:xfrm>
            <a:off x="838200" y="6342495"/>
            <a:ext cx="2237509" cy="403843"/>
          </a:xfrm>
          <a:prstGeom prst="rect">
            <a:avLst/>
          </a:prstGeom>
        </p:spPr>
      </p:pic>
    </p:spTree>
    <p:extLst>
      <p:ext uri="{BB962C8B-B14F-4D97-AF65-F5344CB8AC3E}">
        <p14:creationId xmlns:p14="http://schemas.microsoft.com/office/powerpoint/2010/main" val="3583067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49"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cancergenome.nih.gov/" TargetMode="External"/><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9010"/>
            <a:ext cx="12192000" cy="4455053"/>
          </a:xfrm>
        </p:spPr>
        <p:txBody>
          <a:bodyPr>
            <a:normAutofit fontScale="90000"/>
          </a:bodyPr>
          <a:lstStyle/>
          <a:p>
            <a:r>
              <a:rPr lang="en-US" dirty="0">
                <a:ln w="0"/>
                <a:solidFill>
                  <a:schemeClr val="tx1"/>
                </a:solidFill>
                <a:effectLst>
                  <a:reflection blurRad="6350" stA="53000" endA="300" endPos="35500" dir="5400000" sy="-90000" algn="bl" rotWithShape="0"/>
                </a:effectLst>
              </a:rPr>
              <a:t>I</a:t>
            </a:r>
            <a:r>
              <a:rPr lang="en-US" dirty="0" smtClean="0">
                <a:ln w="0"/>
                <a:solidFill>
                  <a:schemeClr val="tx1"/>
                </a:solidFill>
                <a:effectLst>
                  <a:reflection blurRad="6350" stA="53000" endA="300" endPos="35500" dir="5400000" sy="-90000" algn="bl" rotWithShape="0"/>
                </a:effectLst>
              </a:rPr>
              <a:t>ntegrated </a:t>
            </a:r>
            <a:r>
              <a:rPr lang="en-US" dirty="0">
                <a:ln w="0"/>
                <a:solidFill>
                  <a:schemeClr val="tx1"/>
                </a:solidFill>
                <a:effectLst>
                  <a:reflection blurRad="6350" stA="53000" endA="300" endPos="35500" dir="5400000" sy="-90000" algn="bl" rotWithShape="0"/>
                </a:effectLst>
              </a:rPr>
              <a:t>Genomics </a:t>
            </a:r>
            <a:r>
              <a:rPr lang="en-US" dirty="0" smtClean="0">
                <a:ln w="0"/>
                <a:solidFill>
                  <a:schemeClr val="tx1"/>
                </a:solidFill>
                <a:effectLst>
                  <a:reflection blurRad="6350" stA="53000" endA="300" endPos="35500" dir="5400000" sy="-90000" algn="bl" rotWithShape="0"/>
                </a:effectLst>
              </a:rPr>
              <a:t>Cores </a:t>
            </a:r>
            <a:br>
              <a:rPr lang="en-US" dirty="0" smtClean="0">
                <a:ln w="0"/>
                <a:solidFill>
                  <a:schemeClr val="tx1"/>
                </a:solidFill>
                <a:effectLst>
                  <a:reflection blurRad="6350" stA="53000" endA="300" endPos="35500" dir="5400000" sy="-90000" algn="bl" rotWithShape="0"/>
                </a:effectLst>
              </a:rPr>
            </a:br>
            <a:r>
              <a:rPr lang="en-US" dirty="0" smtClean="0">
                <a:ln w="0"/>
                <a:solidFill>
                  <a:schemeClr val="tx1"/>
                </a:solidFill>
                <a:effectLst>
                  <a:reflection blurRad="6350" stA="53000" endA="300" endPos="35500" dir="5400000" sy="-90000" algn="bl" rotWithShape="0"/>
                </a:effectLst>
              </a:rPr>
              <a:t>Overview and Capabilities: </a:t>
            </a:r>
            <a:r>
              <a:rPr lang="en-US" dirty="0" smtClean="0"/>
              <a:t>			</a:t>
            </a:r>
            <a:br>
              <a:rPr lang="en-US" dirty="0" smtClean="0"/>
            </a:br>
            <a:r>
              <a:rPr lang="en-US" dirty="0"/>
              <a:t/>
            </a:r>
            <a:br>
              <a:rPr lang="en-US" dirty="0"/>
            </a:b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High Throughput Sequencing Facility (HTSG)</a:t>
            </a:r>
            <a:b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Functional Genomics				M</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ammalian Genotyping Core (MGC)</a:t>
            </a:r>
            <a:r>
              <a:rPr lang="en-US" sz="4000" dirty="0" smtClean="0">
                <a:solidFill>
                  <a:srgbClr val="0070C0"/>
                </a:solidFill>
              </a:rPr>
              <a:t/>
            </a:r>
            <a:br>
              <a:rPr lang="en-US" sz="4000" dirty="0" smtClean="0">
                <a:solidFill>
                  <a:srgbClr val="0070C0"/>
                </a:solidFill>
              </a:rPr>
            </a:br>
            <a:endParaRPr lang="en-US" sz="4000" dirty="0">
              <a:solidFill>
                <a:srgbClr val="0070C0"/>
              </a:solidFill>
            </a:endParaRPr>
          </a:p>
        </p:txBody>
      </p:sp>
      <p:sp>
        <p:nvSpPr>
          <p:cNvPr id="3" name="Subtitle 2"/>
          <p:cNvSpPr>
            <a:spLocks noGrp="1"/>
          </p:cNvSpPr>
          <p:nvPr>
            <p:ph type="subTitle" idx="1"/>
          </p:nvPr>
        </p:nvSpPr>
        <p:spPr>
          <a:xfrm>
            <a:off x="3481959" y="5199819"/>
            <a:ext cx="2822448" cy="1014659"/>
          </a:xfrm>
        </p:spPr>
        <p:txBody>
          <a:bodyPr>
            <a:normAutofit/>
          </a:bodyPr>
          <a:lstStyle/>
          <a:p>
            <a:r>
              <a:rPr lang="en-US" sz="2000" dirty="0" smtClean="0"/>
              <a:t>Corbin Jones</a:t>
            </a:r>
            <a:endParaRPr lang="en-US" sz="2000" dirty="0"/>
          </a:p>
          <a:p>
            <a:r>
              <a:rPr lang="en-US" sz="2000" dirty="0" smtClean="0"/>
              <a:t>Faculty Director</a:t>
            </a:r>
            <a:endParaRPr lang="en-US" sz="2000" dirty="0"/>
          </a:p>
        </p:txBody>
      </p:sp>
      <p:sp>
        <p:nvSpPr>
          <p:cNvPr id="4" name="Subtitle 2"/>
          <p:cNvSpPr txBox="1">
            <a:spLocks/>
          </p:cNvSpPr>
          <p:nvPr/>
        </p:nvSpPr>
        <p:spPr>
          <a:xfrm>
            <a:off x="539115" y="5198986"/>
            <a:ext cx="2590038" cy="1014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Piotr </a:t>
            </a:r>
            <a:r>
              <a:rPr lang="en-US" sz="2000" dirty="0" smtClean="0"/>
              <a:t>Meiczkowski </a:t>
            </a:r>
          </a:p>
          <a:p>
            <a:r>
              <a:rPr lang="en-US" sz="2000" dirty="0" smtClean="0"/>
              <a:t>Technologies </a:t>
            </a:r>
            <a:r>
              <a:rPr lang="en-US" sz="2000" dirty="0"/>
              <a:t>Director </a:t>
            </a:r>
            <a:endParaRPr lang="en-US" sz="2200" dirty="0"/>
          </a:p>
        </p:txBody>
      </p:sp>
      <p:sp>
        <p:nvSpPr>
          <p:cNvPr id="5" name="Subtitle 2"/>
          <p:cNvSpPr txBox="1">
            <a:spLocks/>
          </p:cNvSpPr>
          <p:nvPr/>
        </p:nvSpPr>
        <p:spPr>
          <a:xfrm>
            <a:off x="6304407" y="5198985"/>
            <a:ext cx="2426208" cy="1014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smtClean="0"/>
              <a:t>Gregory W. Bowen</a:t>
            </a:r>
          </a:p>
          <a:p>
            <a:r>
              <a:rPr lang="en-US" sz="2000" dirty="0" smtClean="0"/>
              <a:t>Director</a:t>
            </a:r>
            <a:endParaRPr lang="en-US" sz="2000" dirty="0"/>
          </a:p>
        </p:txBody>
      </p:sp>
      <p:sp>
        <p:nvSpPr>
          <p:cNvPr id="6" name="Subtitle 2"/>
          <p:cNvSpPr txBox="1">
            <a:spLocks/>
          </p:cNvSpPr>
          <p:nvPr/>
        </p:nvSpPr>
        <p:spPr>
          <a:xfrm>
            <a:off x="9085326" y="5210416"/>
            <a:ext cx="2590038" cy="1014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smtClean="0"/>
              <a:t>Hemant Kelkar</a:t>
            </a:r>
          </a:p>
          <a:p>
            <a:r>
              <a:rPr lang="en-US" sz="2000" dirty="0" smtClean="0"/>
              <a:t>BioInformatics </a:t>
            </a:r>
            <a:r>
              <a:rPr lang="en-US" sz="2000" dirty="0"/>
              <a:t>Director </a:t>
            </a:r>
            <a:endParaRPr lang="en-US" sz="2200" dirty="0"/>
          </a:p>
        </p:txBody>
      </p:sp>
    </p:spTree>
    <p:extLst>
      <p:ext uri="{BB962C8B-B14F-4D97-AF65-F5344CB8AC3E}">
        <p14:creationId xmlns:p14="http://schemas.microsoft.com/office/powerpoint/2010/main" val="59327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4F191-CFF2-F246-B242-8E88D98BCE4F}"/>
              </a:ext>
            </a:extLst>
          </p:cNvPr>
          <p:cNvSpPr>
            <a:spLocks noGrp="1"/>
          </p:cNvSpPr>
          <p:nvPr>
            <p:ph type="title"/>
          </p:nvPr>
        </p:nvSpPr>
        <p:spPr>
          <a:xfrm>
            <a:off x="2593298" y="247647"/>
            <a:ext cx="8760502" cy="879038"/>
          </a:xfrm>
        </p:spPr>
        <p:txBody>
          <a:bodyPr/>
          <a:lstStyle/>
          <a:p>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Technologies</a:t>
            </a:r>
          </a:p>
        </p:txBody>
      </p:sp>
      <p:sp>
        <p:nvSpPr>
          <p:cNvPr id="3" name="Content Placeholder 2">
            <a:extLst>
              <a:ext uri="{FF2B5EF4-FFF2-40B4-BE49-F238E27FC236}">
                <a16:creationId xmlns:a16="http://schemas.microsoft.com/office/drawing/2014/main" xmlns="" id="{B22474F0-D133-0144-A8DB-36607633BAFD}"/>
              </a:ext>
            </a:extLst>
          </p:cNvPr>
          <p:cNvSpPr>
            <a:spLocks noGrp="1"/>
          </p:cNvSpPr>
          <p:nvPr>
            <p:ph idx="1"/>
          </p:nvPr>
        </p:nvSpPr>
        <p:spPr>
          <a:xfrm>
            <a:off x="358139" y="1258341"/>
            <a:ext cx="6387059" cy="4534257"/>
          </a:xfrm>
        </p:spPr>
        <p:txBody>
          <a:bodyPr>
            <a:normAutofit fontScale="92500" lnSpcReduction="10000"/>
          </a:bodyPr>
          <a:lstStyle/>
          <a:p>
            <a:r>
              <a:rPr lang="en-US" b="1" dirty="0" err="1">
                <a:solidFill>
                  <a:schemeClr val="tx2">
                    <a:lumMod val="90000"/>
                    <a:lumOff val="10000"/>
                  </a:schemeClr>
                </a:solidFill>
              </a:rPr>
              <a:t>NovaSeq</a:t>
            </a:r>
            <a:r>
              <a:rPr lang="en-US" b="1" dirty="0">
                <a:solidFill>
                  <a:schemeClr val="tx2">
                    <a:lumMod val="90000"/>
                    <a:lumOff val="10000"/>
                  </a:schemeClr>
                </a:solidFill>
              </a:rPr>
              <a:t> 6000</a:t>
            </a:r>
          </a:p>
          <a:p>
            <a:pPr lvl="1"/>
            <a:r>
              <a:rPr lang="en-US" sz="1900" dirty="0"/>
              <a:t>High Volume Projects</a:t>
            </a:r>
          </a:p>
          <a:p>
            <a:pPr lvl="1"/>
            <a:r>
              <a:rPr lang="en-US" sz="1900" dirty="0"/>
              <a:t>Fast </a:t>
            </a:r>
            <a:r>
              <a:rPr lang="en-US" sz="1900" dirty="0" smtClean="0"/>
              <a:t>Turn-around</a:t>
            </a:r>
            <a:endParaRPr lang="en-US" sz="1900" dirty="0"/>
          </a:p>
          <a:p>
            <a:pPr lvl="1"/>
            <a:r>
              <a:rPr lang="en-US" sz="1900" dirty="0"/>
              <a:t>“Weird sequencing runs”</a:t>
            </a:r>
          </a:p>
          <a:p>
            <a:pPr lvl="1"/>
            <a:endParaRPr lang="en-US" dirty="0"/>
          </a:p>
          <a:p>
            <a:r>
              <a:rPr lang="en-US" b="1" dirty="0" smtClean="0">
                <a:solidFill>
                  <a:schemeClr val="tx2">
                    <a:lumMod val="75000"/>
                    <a:lumOff val="25000"/>
                  </a:schemeClr>
                </a:solidFill>
              </a:rPr>
              <a:t>HiSeq </a:t>
            </a:r>
            <a:r>
              <a:rPr lang="en-US" b="1" dirty="0">
                <a:solidFill>
                  <a:schemeClr val="tx2">
                    <a:lumMod val="75000"/>
                    <a:lumOff val="25000"/>
                  </a:schemeClr>
                </a:solidFill>
              </a:rPr>
              <a:t>(2500/4000)</a:t>
            </a:r>
          </a:p>
          <a:p>
            <a:pPr lvl="1"/>
            <a:r>
              <a:rPr lang="en-US" sz="1900" dirty="0"/>
              <a:t>Moderate scale projects</a:t>
            </a:r>
          </a:p>
          <a:p>
            <a:pPr lvl="1"/>
            <a:r>
              <a:rPr lang="en-US" sz="1900" dirty="0"/>
              <a:t>Some quick turnaround</a:t>
            </a:r>
          </a:p>
          <a:p>
            <a:pPr lvl="1"/>
            <a:r>
              <a:rPr lang="en-US" sz="1900" dirty="0"/>
              <a:t>Legacy projects</a:t>
            </a:r>
          </a:p>
          <a:p>
            <a:pPr lvl="1"/>
            <a:endParaRPr lang="en-US" dirty="0"/>
          </a:p>
          <a:p>
            <a:r>
              <a:rPr lang="en-US" b="1" dirty="0" smtClean="0">
                <a:solidFill>
                  <a:schemeClr val="tx2">
                    <a:lumMod val="50000"/>
                    <a:lumOff val="50000"/>
                  </a:schemeClr>
                </a:solidFill>
              </a:rPr>
              <a:t>MiSeq</a:t>
            </a:r>
            <a:endParaRPr lang="en-US" b="1" dirty="0">
              <a:solidFill>
                <a:schemeClr val="tx2">
                  <a:lumMod val="50000"/>
                  <a:lumOff val="50000"/>
                </a:schemeClr>
              </a:solidFill>
            </a:endParaRPr>
          </a:p>
          <a:p>
            <a:pPr lvl="1"/>
            <a:r>
              <a:rPr lang="en-US" sz="1900" dirty="0"/>
              <a:t>Bacteria</a:t>
            </a:r>
          </a:p>
          <a:p>
            <a:pPr lvl="1"/>
            <a:r>
              <a:rPr lang="en-US" sz="1900" dirty="0"/>
              <a:t>Pilot Projects</a:t>
            </a:r>
          </a:p>
          <a:p>
            <a:pPr lvl="1"/>
            <a:r>
              <a:rPr lang="en-US" sz="1900" dirty="0"/>
              <a:t>Protocol testing “Nano runs”</a:t>
            </a:r>
          </a:p>
          <a:p>
            <a:pPr lvl="1"/>
            <a:endParaRPr lang="en-US" dirty="0"/>
          </a:p>
        </p:txBody>
      </p:sp>
      <p:pic>
        <p:nvPicPr>
          <p:cNvPr id="4" name="Picture 2" descr="Image result for illumina novaseq">
            <a:extLst>
              <a:ext uri="{FF2B5EF4-FFF2-40B4-BE49-F238E27FC236}">
                <a16:creationId xmlns:a16="http://schemas.microsoft.com/office/drawing/2014/main" xmlns="" id="{6D3A1C30-ACA6-A642-9949-FEDB8722A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715364"/>
            <a:ext cx="6350000" cy="4318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xmlns="" id="{BA51260E-CC8A-834A-85DF-081A22374B8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9698" y="379303"/>
            <a:ext cx="2133600" cy="482600"/>
          </a:xfrm>
          <a:prstGeom prst="rect">
            <a:avLst/>
          </a:prstGeom>
        </p:spPr>
      </p:pic>
    </p:spTree>
    <p:extLst>
      <p:ext uri="{BB962C8B-B14F-4D97-AF65-F5344CB8AC3E}">
        <p14:creationId xmlns:p14="http://schemas.microsoft.com/office/powerpoint/2010/main" val="300966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F2564-1F2E-D341-BCDE-3849417CE9E4}"/>
              </a:ext>
            </a:extLst>
          </p:cNvPr>
          <p:cNvSpPr>
            <a:spLocks noGrp="1"/>
          </p:cNvSpPr>
          <p:nvPr>
            <p:ph type="title"/>
          </p:nvPr>
        </p:nvSpPr>
        <p:spPr>
          <a:xfrm>
            <a:off x="295743" y="320684"/>
            <a:ext cx="10972800" cy="937895"/>
          </a:xfrm>
        </p:spPr>
        <p:txBody>
          <a:bodyPr/>
          <a:lstStyle/>
          <a:p>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Innovative Technologies</a:t>
            </a:r>
          </a:p>
        </p:txBody>
      </p:sp>
      <p:sp>
        <p:nvSpPr>
          <p:cNvPr id="3" name="Content Placeholder 2">
            <a:extLst>
              <a:ext uri="{FF2B5EF4-FFF2-40B4-BE49-F238E27FC236}">
                <a16:creationId xmlns:a16="http://schemas.microsoft.com/office/drawing/2014/main" xmlns="" id="{C8B60474-4F38-334F-8A18-55C88B636A40}"/>
              </a:ext>
            </a:extLst>
          </p:cNvPr>
          <p:cNvSpPr>
            <a:spLocks noGrp="1"/>
          </p:cNvSpPr>
          <p:nvPr>
            <p:ph idx="1"/>
          </p:nvPr>
        </p:nvSpPr>
        <p:spPr>
          <a:xfrm>
            <a:off x="294306" y="1264209"/>
            <a:ext cx="7916057" cy="4800029"/>
          </a:xfrm>
        </p:spPr>
        <p:txBody>
          <a:bodyPr>
            <a:normAutofit/>
          </a:bodyPr>
          <a:lstStyle/>
          <a:p>
            <a:r>
              <a:rPr lang="en-US" dirty="0">
                <a:solidFill>
                  <a:schemeClr val="accent1">
                    <a:lumMod val="50000"/>
                  </a:schemeClr>
                </a:solidFill>
              </a:rPr>
              <a:t>Single-cell  (10X genomics)</a:t>
            </a:r>
          </a:p>
          <a:p>
            <a:pPr lvl="1"/>
            <a:r>
              <a:rPr lang="en-US" sz="1800" dirty="0"/>
              <a:t>Also </a:t>
            </a:r>
            <a:r>
              <a:rPr lang="en-US" sz="1800" dirty="0" err="1"/>
              <a:t>Fluidigm</a:t>
            </a:r>
            <a:r>
              <a:rPr lang="en-US" sz="1800" dirty="0"/>
              <a:t> at AAC in CGIBD</a:t>
            </a:r>
          </a:p>
          <a:p>
            <a:pPr lvl="1"/>
            <a:r>
              <a:rPr lang="en-US" sz="1800" dirty="0"/>
              <a:t>ATAC-seq</a:t>
            </a:r>
          </a:p>
          <a:p>
            <a:r>
              <a:rPr lang="en-US" dirty="0">
                <a:solidFill>
                  <a:schemeClr val="accent1">
                    <a:lumMod val="50000"/>
                  </a:schemeClr>
                </a:solidFill>
              </a:rPr>
              <a:t>Genome Scaffolding/S.V.</a:t>
            </a:r>
          </a:p>
          <a:p>
            <a:pPr lvl="1"/>
            <a:r>
              <a:rPr lang="en-US" sz="1800" dirty="0" err="1"/>
              <a:t>BioNano</a:t>
            </a:r>
            <a:r>
              <a:rPr lang="en-US" sz="1800" dirty="0"/>
              <a:t> </a:t>
            </a:r>
            <a:r>
              <a:rPr lang="en-US" sz="1800" dirty="0" err="1"/>
              <a:t>Saphyr</a:t>
            </a:r>
            <a:endParaRPr lang="en-US" sz="1800" dirty="0"/>
          </a:p>
          <a:p>
            <a:r>
              <a:rPr lang="en-US" dirty="0">
                <a:solidFill>
                  <a:schemeClr val="accent1">
                    <a:lumMod val="50000"/>
                  </a:schemeClr>
                </a:solidFill>
              </a:rPr>
              <a:t>Long read</a:t>
            </a:r>
          </a:p>
          <a:p>
            <a:pPr lvl="1"/>
            <a:r>
              <a:rPr lang="en-US" sz="1800" dirty="0"/>
              <a:t>Oxford Nanopore MinION/</a:t>
            </a:r>
            <a:r>
              <a:rPr lang="en-US" sz="1800" dirty="0" err="1"/>
              <a:t>GRiDIon</a:t>
            </a:r>
            <a:r>
              <a:rPr lang="en-US" sz="1800" dirty="0"/>
              <a:t>/</a:t>
            </a:r>
            <a:r>
              <a:rPr lang="en-US" sz="1800" dirty="0" err="1"/>
              <a:t>PromeathION</a:t>
            </a:r>
            <a:endParaRPr lang="en-US" sz="1800" dirty="0"/>
          </a:p>
          <a:p>
            <a:pPr lvl="1"/>
            <a:r>
              <a:rPr lang="en-US" sz="1800" dirty="0"/>
              <a:t>10X </a:t>
            </a:r>
            <a:r>
              <a:rPr lang="en-US" sz="1800" dirty="0" smtClean="0"/>
              <a:t>DNA</a:t>
            </a:r>
            <a:endParaRPr lang="en-US" sz="1800" dirty="0"/>
          </a:p>
          <a:p>
            <a:pPr lvl="1"/>
            <a:r>
              <a:rPr lang="en-US" sz="1800" dirty="0" err="1" smtClean="0"/>
              <a:t>PacBio</a:t>
            </a:r>
            <a:r>
              <a:rPr lang="en-US" sz="1800" dirty="0" smtClean="0"/>
              <a:t> Sequel (via </a:t>
            </a:r>
            <a:r>
              <a:rPr lang="en-US" sz="1800" dirty="0"/>
              <a:t>NCSU)</a:t>
            </a:r>
          </a:p>
          <a:p>
            <a:r>
              <a:rPr lang="en-US" dirty="0" smtClean="0">
                <a:solidFill>
                  <a:schemeClr val="accent1">
                    <a:lumMod val="50000"/>
                  </a:schemeClr>
                </a:solidFill>
              </a:rPr>
              <a:t>Arrays</a:t>
            </a:r>
            <a:endParaRPr lang="en-US" dirty="0">
              <a:solidFill>
                <a:schemeClr val="accent1">
                  <a:lumMod val="50000"/>
                </a:schemeClr>
              </a:solidFill>
            </a:endParaRPr>
          </a:p>
          <a:p>
            <a:pPr lvl="1"/>
            <a:r>
              <a:rPr lang="en-US" sz="1800" dirty="0"/>
              <a:t>Affymetrix</a:t>
            </a:r>
          </a:p>
          <a:p>
            <a:pPr lvl="1"/>
            <a:r>
              <a:rPr lang="en-US" sz="1800" dirty="0"/>
              <a:t>Illumina </a:t>
            </a:r>
            <a:r>
              <a:rPr lang="en-US" sz="1800" dirty="0" err="1"/>
              <a:t>BeadArray</a:t>
            </a:r>
            <a:r>
              <a:rPr lang="en-US" sz="1800" dirty="0"/>
              <a:t> and Infinium assay technologies</a:t>
            </a:r>
          </a:p>
        </p:txBody>
      </p:sp>
      <p:pic>
        <p:nvPicPr>
          <p:cNvPr id="5124" name="Picture 4" descr="Image result for 10X genomics">
            <a:extLst>
              <a:ext uri="{FF2B5EF4-FFF2-40B4-BE49-F238E27FC236}">
                <a16:creationId xmlns:a16="http://schemas.microsoft.com/office/drawing/2014/main" xmlns="" id="{38F0CA83-E70D-ED40-9B9B-36404AD65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746" y="789631"/>
            <a:ext cx="4898414" cy="318925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10X genomics">
            <a:extLst>
              <a:ext uri="{FF2B5EF4-FFF2-40B4-BE49-F238E27FC236}">
                <a16:creationId xmlns:a16="http://schemas.microsoft.com/office/drawing/2014/main" xmlns="" id="{403CD139-8E86-9C4A-819D-77CA7CB65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94" y="3950355"/>
            <a:ext cx="3568700" cy="2273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95074" y="4413470"/>
            <a:ext cx="1518364" cy="369332"/>
          </a:xfrm>
          <a:prstGeom prst="rect">
            <a:avLst/>
          </a:prstGeom>
          <a:noFill/>
        </p:spPr>
        <p:txBody>
          <a:bodyPr wrap="none" rtlCol="0">
            <a:spAutoFit/>
          </a:bodyPr>
          <a:lstStyle/>
          <a:p>
            <a:r>
              <a:rPr lang="en-US" b="1" dirty="0" smtClean="0"/>
              <a:t>10x Genomics</a:t>
            </a:r>
            <a:endParaRPr lang="en-US" b="1" dirty="0"/>
          </a:p>
        </p:txBody>
      </p:sp>
    </p:spTree>
    <p:extLst>
      <p:ext uri="{BB962C8B-B14F-4D97-AF65-F5344CB8AC3E}">
        <p14:creationId xmlns:p14="http://schemas.microsoft.com/office/powerpoint/2010/main" val="30655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B199F-0B4C-FF44-88CA-2A5A77801FC4}"/>
              </a:ext>
            </a:extLst>
          </p:cNvPr>
          <p:cNvSpPr>
            <a:spLocks noGrp="1"/>
          </p:cNvSpPr>
          <p:nvPr>
            <p:ph type="title"/>
          </p:nvPr>
        </p:nvSpPr>
        <p:spPr>
          <a:xfrm>
            <a:off x="461010" y="68579"/>
            <a:ext cx="10972800" cy="720091"/>
          </a:xfrm>
        </p:spPr>
        <p:txBody>
          <a:bodyPr/>
          <a:lstStyle/>
          <a:p>
            <a:pPr algn="ctr"/>
            <a:r>
              <a:rPr lang="en-US" b="1" dirty="0" smtClean="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HTSF Supports </a:t>
            </a:r>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50+ Library Prep Protocols</a:t>
            </a:r>
          </a:p>
        </p:txBody>
      </p:sp>
      <p:sp>
        <p:nvSpPr>
          <p:cNvPr id="3" name="Content Placeholder 2">
            <a:extLst>
              <a:ext uri="{FF2B5EF4-FFF2-40B4-BE49-F238E27FC236}">
                <a16:creationId xmlns:a16="http://schemas.microsoft.com/office/drawing/2014/main" xmlns="" id="{33E70C16-BEC9-8942-A908-7E0D7C6C1EE0}"/>
              </a:ext>
            </a:extLst>
          </p:cNvPr>
          <p:cNvSpPr>
            <a:spLocks noGrp="1"/>
          </p:cNvSpPr>
          <p:nvPr>
            <p:ph idx="1"/>
          </p:nvPr>
        </p:nvSpPr>
        <p:spPr>
          <a:xfrm>
            <a:off x="461010" y="788670"/>
            <a:ext cx="6042285" cy="5303520"/>
          </a:xfrm>
        </p:spPr>
        <p:txBody>
          <a:bodyPr>
            <a:normAutofit fontScale="92500" lnSpcReduction="20000"/>
          </a:bodyPr>
          <a:lstStyle/>
          <a:p>
            <a:r>
              <a:rPr lang="en-US" sz="2400" dirty="0">
                <a:solidFill>
                  <a:schemeClr val="accent1">
                    <a:lumMod val="50000"/>
                  </a:schemeClr>
                </a:solidFill>
              </a:rPr>
              <a:t>Ask us</a:t>
            </a:r>
            <a:r>
              <a:rPr lang="en-US" sz="2400" dirty="0" smtClean="0">
                <a:solidFill>
                  <a:schemeClr val="accent1">
                    <a:lumMod val="50000"/>
                  </a:schemeClr>
                </a:solidFill>
              </a:rPr>
              <a:t>! </a:t>
            </a:r>
          </a:p>
          <a:p>
            <a:pPr marL="0" indent="0">
              <a:buNone/>
            </a:pPr>
            <a:r>
              <a:rPr lang="en-US" sz="1800" dirty="0" smtClean="0"/>
              <a:t>HTSF probably makes it, some of the most common libraries are listed below</a:t>
            </a:r>
          </a:p>
          <a:p>
            <a:pPr lvl="1"/>
            <a:r>
              <a:rPr lang="en-US" sz="1500" dirty="0"/>
              <a:t>DNA Kapa Hyper</a:t>
            </a:r>
          </a:p>
          <a:p>
            <a:pPr lvl="1"/>
            <a:r>
              <a:rPr lang="en-US" sz="1500" dirty="0"/>
              <a:t>Kapa Ribo Erase for Total RNA</a:t>
            </a:r>
          </a:p>
          <a:p>
            <a:pPr lvl="1"/>
            <a:r>
              <a:rPr lang="en-US" sz="1500" dirty="0"/>
              <a:t>Kapa mRNA</a:t>
            </a:r>
          </a:p>
          <a:p>
            <a:pPr lvl="1"/>
            <a:r>
              <a:rPr lang="en-US" sz="1500" dirty="0"/>
              <a:t>16s Metagenomics</a:t>
            </a:r>
          </a:p>
          <a:p>
            <a:pPr lvl="1"/>
            <a:r>
              <a:rPr lang="en-US" sz="1500" dirty="0" smtClean="0"/>
              <a:t>TruSeq </a:t>
            </a:r>
            <a:r>
              <a:rPr lang="en-US" sz="1500" dirty="0"/>
              <a:t>Ribo-Zero Gold for Total RNA</a:t>
            </a:r>
          </a:p>
          <a:p>
            <a:pPr lvl="1"/>
            <a:r>
              <a:rPr lang="en-US" sz="1500" dirty="0"/>
              <a:t>Small RNA preps such as </a:t>
            </a:r>
            <a:r>
              <a:rPr lang="en-US" sz="1500" dirty="0" err="1"/>
              <a:t>BioO</a:t>
            </a:r>
            <a:r>
              <a:rPr lang="en-US" sz="1500" dirty="0"/>
              <a:t> Scientific and HTG Edge</a:t>
            </a:r>
          </a:p>
          <a:p>
            <a:pPr lvl="1"/>
            <a:r>
              <a:rPr lang="en-US" sz="1500" dirty="0" err="1"/>
              <a:t>SMARTr</a:t>
            </a:r>
            <a:r>
              <a:rPr lang="en-US" sz="1500" dirty="0"/>
              <a:t> XT plus </a:t>
            </a:r>
            <a:r>
              <a:rPr lang="en-US" sz="1500" dirty="0" err="1"/>
              <a:t>Nextera</a:t>
            </a:r>
            <a:r>
              <a:rPr lang="en-US" sz="1500" dirty="0"/>
              <a:t> </a:t>
            </a:r>
            <a:endParaRPr lang="en-US" sz="1500" dirty="0"/>
          </a:p>
          <a:p>
            <a:pPr lvl="1"/>
            <a:r>
              <a:rPr lang="en-US" sz="1500" dirty="0" smtClean="0"/>
              <a:t>Tecan </a:t>
            </a:r>
            <a:r>
              <a:rPr lang="en-US" sz="1500" dirty="0"/>
              <a:t>Genomics/Nugen suite of libraries (great for non-standard, model organisms)</a:t>
            </a:r>
          </a:p>
          <a:p>
            <a:pPr lvl="1"/>
            <a:endParaRPr lang="en-US" dirty="0"/>
          </a:p>
          <a:p>
            <a:r>
              <a:rPr lang="en-US" sz="2400" dirty="0">
                <a:solidFill>
                  <a:schemeClr val="accent1">
                    <a:lumMod val="50000"/>
                  </a:schemeClr>
                </a:solidFill>
              </a:rPr>
              <a:t>Large Project Automation</a:t>
            </a:r>
          </a:p>
          <a:p>
            <a:pPr lvl="1"/>
            <a:r>
              <a:rPr lang="en-US" sz="1500" dirty="0"/>
              <a:t>5 Robotics systems</a:t>
            </a:r>
          </a:p>
          <a:p>
            <a:pPr lvl="1"/>
            <a:r>
              <a:rPr lang="en-US" sz="1500" dirty="0"/>
              <a:t>Automation means highly consistent</a:t>
            </a:r>
          </a:p>
          <a:p>
            <a:pPr lvl="1"/>
            <a:r>
              <a:rPr lang="en-US" sz="1500" dirty="0"/>
              <a:t>Illumina </a:t>
            </a:r>
            <a:r>
              <a:rPr lang="en-US" sz="1500" dirty="0" err="1"/>
              <a:t>Nextera</a:t>
            </a:r>
            <a:r>
              <a:rPr lang="en-US" sz="1500" dirty="0"/>
              <a:t> FLEX is automated!</a:t>
            </a:r>
          </a:p>
          <a:p>
            <a:pPr lvl="1"/>
            <a:r>
              <a:rPr lang="en-US" sz="1500" dirty="0"/>
              <a:t>HTG system</a:t>
            </a:r>
          </a:p>
          <a:p>
            <a:pPr lvl="2"/>
            <a:r>
              <a:rPr lang="en-US" sz="1500" dirty="0"/>
              <a:t>miRNA profiling direct from </a:t>
            </a:r>
            <a:r>
              <a:rPr lang="en-US" sz="1500" dirty="0" smtClean="0"/>
              <a:t>blood</a:t>
            </a:r>
          </a:p>
          <a:p>
            <a:pPr lvl="2"/>
            <a:endParaRPr lang="en-US" sz="1800" dirty="0"/>
          </a:p>
          <a:p>
            <a:r>
              <a:rPr lang="en-US" sz="2400" dirty="0" smtClean="0">
                <a:solidFill>
                  <a:schemeClr val="accent1">
                    <a:lumMod val="50000"/>
                  </a:schemeClr>
                </a:solidFill>
              </a:rPr>
              <a:t>HTSF has a BSL2 room to meet your sample needs</a:t>
            </a:r>
            <a:endParaRPr lang="en-US" sz="2400" dirty="0">
              <a:solidFill>
                <a:schemeClr val="accent1">
                  <a:lumMod val="50000"/>
                </a:schemeClr>
              </a:solidFill>
            </a:endParaRPr>
          </a:p>
        </p:txBody>
      </p:sp>
      <p:pic>
        <p:nvPicPr>
          <p:cNvPr id="9218" name="Picture 2" descr="Image result for TECAN 250">
            <a:extLst>
              <a:ext uri="{FF2B5EF4-FFF2-40B4-BE49-F238E27FC236}">
                <a16:creationId xmlns:a16="http://schemas.microsoft.com/office/drawing/2014/main" xmlns="" id="{F7E58272-82AD-7944-9215-254AA9E00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749" y="1855314"/>
            <a:ext cx="4880061" cy="346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05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081"/>
            <a:ext cx="10972800" cy="805021"/>
          </a:xfrm>
        </p:spPr>
        <p:txBody>
          <a:bodyPr>
            <a:normAutofit/>
          </a:bodyPr>
          <a:lstStyle/>
          <a:p>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latin typeface="+mn-lt"/>
              </a:rPr>
              <a:t>Future Plans</a:t>
            </a:r>
          </a:p>
        </p:txBody>
      </p:sp>
      <p:sp>
        <p:nvSpPr>
          <p:cNvPr id="3" name="Content Placeholder 2"/>
          <p:cNvSpPr>
            <a:spLocks noGrp="1"/>
          </p:cNvSpPr>
          <p:nvPr>
            <p:ph idx="1"/>
          </p:nvPr>
        </p:nvSpPr>
        <p:spPr>
          <a:xfrm>
            <a:off x="439188" y="1234440"/>
            <a:ext cx="10919978" cy="4978005"/>
          </a:xfrm>
        </p:spPr>
        <p:txBody>
          <a:bodyPr>
            <a:normAutofit/>
          </a:bodyPr>
          <a:lstStyle/>
          <a:p>
            <a:r>
              <a:rPr lang="en-US" dirty="0">
                <a:solidFill>
                  <a:schemeClr val="accent1">
                    <a:lumMod val="50000"/>
                  </a:schemeClr>
                </a:solidFill>
                <a:latin typeface="+mn-lt"/>
              </a:rPr>
              <a:t>Acquire an ONT </a:t>
            </a:r>
            <a:r>
              <a:rPr lang="en-US" dirty="0" err="1">
                <a:solidFill>
                  <a:schemeClr val="accent1">
                    <a:lumMod val="50000"/>
                  </a:schemeClr>
                </a:solidFill>
                <a:latin typeface="+mn-lt"/>
              </a:rPr>
              <a:t>PromethION</a:t>
            </a:r>
            <a:r>
              <a:rPr lang="en-US" dirty="0">
                <a:solidFill>
                  <a:schemeClr val="accent1">
                    <a:lumMod val="50000"/>
                  </a:schemeClr>
                </a:solidFill>
                <a:latin typeface="+mn-lt"/>
              </a:rPr>
              <a:t> 24 system</a:t>
            </a:r>
            <a:endParaRPr lang="en-US" b="0" dirty="0">
              <a:solidFill>
                <a:schemeClr val="accent1">
                  <a:lumMod val="50000"/>
                </a:schemeClr>
              </a:solidFill>
              <a:latin typeface="+mn-lt"/>
            </a:endParaRPr>
          </a:p>
          <a:p>
            <a:pPr lvl="1"/>
            <a:r>
              <a:rPr lang="en-US" sz="1800" b="0" dirty="0">
                <a:latin typeface="+mn-lt"/>
              </a:rPr>
              <a:t>High-capacity long read sequencing technology capable of high production whole genome sequencing and transcriptomics. This technology allows for efficient resequencing whole genomes including repetitive elements, structural variation, and other problematic regions of the genome. </a:t>
            </a:r>
          </a:p>
          <a:p>
            <a:pPr lvl="1"/>
            <a:r>
              <a:rPr lang="en-US" sz="1800" b="0" dirty="0" smtClean="0">
                <a:latin typeface="+mn-lt"/>
              </a:rPr>
              <a:t>Oxford Nanopore (ONT</a:t>
            </a:r>
            <a:r>
              <a:rPr lang="en-US" sz="1800" dirty="0" smtClean="0"/>
              <a:t>) </a:t>
            </a:r>
            <a:r>
              <a:rPr lang="en-US" sz="1800" b="0" dirty="0" smtClean="0">
                <a:latin typeface="+mn-lt"/>
              </a:rPr>
              <a:t>sequencing</a:t>
            </a:r>
            <a:r>
              <a:rPr lang="en-US" sz="1800" b="0" dirty="0">
                <a:latin typeface="+mn-lt"/>
              </a:rPr>
              <a:t> provides reproducible detection of small, medium and large size structural variations and in the near future the detection of the 5mC. </a:t>
            </a:r>
          </a:p>
          <a:p>
            <a:endParaRPr lang="en-US" dirty="0" smtClean="0">
              <a:latin typeface="+mn-lt"/>
            </a:endParaRPr>
          </a:p>
          <a:p>
            <a:r>
              <a:rPr lang="en-US" dirty="0" smtClean="0">
                <a:solidFill>
                  <a:schemeClr val="accent1">
                    <a:lumMod val="50000"/>
                  </a:schemeClr>
                </a:solidFill>
                <a:latin typeface="+mn-lt"/>
              </a:rPr>
              <a:t>Expand </a:t>
            </a:r>
            <a:r>
              <a:rPr lang="en-US" dirty="0">
                <a:solidFill>
                  <a:schemeClr val="accent1">
                    <a:lumMod val="50000"/>
                  </a:schemeClr>
                </a:solidFill>
                <a:latin typeface="+mn-lt"/>
              </a:rPr>
              <a:t>single cell genomics</a:t>
            </a:r>
          </a:p>
          <a:p>
            <a:pPr lvl="1"/>
            <a:r>
              <a:rPr lang="en-US" sz="1800" b="0" dirty="0">
                <a:latin typeface="+mn-lt"/>
              </a:rPr>
              <a:t>Single-cell profiling of both DNA and RNA can give deep insight into the signatures of cancer drivers in heterogenous tissue. </a:t>
            </a:r>
          </a:p>
          <a:p>
            <a:pPr lvl="1"/>
            <a:r>
              <a:rPr lang="en-US" sz="1800" b="0" dirty="0">
                <a:latin typeface="+mn-lt"/>
              </a:rPr>
              <a:t>We will expand our portfolio of single cell machines (second 10X </a:t>
            </a:r>
            <a:r>
              <a:rPr lang="en-US" sz="1800" b="0" dirty="0" smtClean="0">
                <a:latin typeface="+mn-lt"/>
              </a:rPr>
              <a:t>in the BSL2).</a:t>
            </a:r>
            <a:endParaRPr lang="en-US" sz="1800" b="0" dirty="0">
              <a:latin typeface="+mn-lt"/>
            </a:endParaRPr>
          </a:p>
          <a:p>
            <a:pPr lvl="1"/>
            <a:r>
              <a:rPr lang="en-US" sz="1800" b="0" dirty="0">
                <a:latin typeface="+mn-lt"/>
              </a:rPr>
              <a:t>We are beginning a collaboration with </a:t>
            </a:r>
            <a:r>
              <a:rPr lang="en-US" sz="1800" b="0" dirty="0" err="1">
                <a:latin typeface="+mn-lt"/>
              </a:rPr>
              <a:t>TwinStrand</a:t>
            </a:r>
            <a:r>
              <a:rPr lang="en-US" sz="1800" b="0" dirty="0">
                <a:latin typeface="+mn-lt"/>
              </a:rPr>
              <a:t> Biosciences to apply their  Duplex Sequencing Technology. This technology gives single cell level insight into tumor genome heterogeneity.</a:t>
            </a:r>
          </a:p>
        </p:txBody>
      </p:sp>
    </p:spTree>
    <p:extLst>
      <p:ext uri="{BB962C8B-B14F-4D97-AF65-F5344CB8AC3E}">
        <p14:creationId xmlns:p14="http://schemas.microsoft.com/office/powerpoint/2010/main" val="18448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830"/>
            <a:ext cx="10972800" cy="1325563"/>
          </a:xfrm>
        </p:spPr>
        <p:txBody>
          <a:bodyPr/>
          <a:lstStyle/>
          <a:p>
            <a:pPr algn="ctr"/>
            <a:r>
              <a:rPr lang="en-US" b="1" dirty="0" smtClean="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Integrated Genomics Core (IGC) Mission</a:t>
            </a:r>
            <a:endPar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endParaRPr>
          </a:p>
        </p:txBody>
      </p:sp>
      <p:sp>
        <p:nvSpPr>
          <p:cNvPr id="3" name="Content Placeholder 2"/>
          <p:cNvSpPr>
            <a:spLocks noGrp="1"/>
          </p:cNvSpPr>
          <p:nvPr>
            <p:ph idx="1"/>
          </p:nvPr>
        </p:nvSpPr>
        <p:spPr>
          <a:xfrm>
            <a:off x="609600" y="1489393"/>
            <a:ext cx="10972800" cy="4385627"/>
          </a:xfrm>
        </p:spPr>
        <p:txBody>
          <a:bodyPr>
            <a:normAutofit lnSpcReduction="10000"/>
          </a:bodyPr>
          <a:lstStyle/>
          <a:p>
            <a:r>
              <a:rPr lang="en-US" sz="2400" dirty="0"/>
              <a:t>Apply the tools of high throughput sequencing technology and experience to enrich medicine and basic biological research at The University of North Carolina</a:t>
            </a:r>
            <a:r>
              <a:rPr lang="en-US" sz="2400" dirty="0" smtClean="0"/>
              <a:t>.</a:t>
            </a:r>
          </a:p>
          <a:p>
            <a:endParaRPr lang="en-US" sz="2400" dirty="0"/>
          </a:p>
          <a:p>
            <a:r>
              <a:rPr lang="en-US" sz="2400" dirty="0"/>
              <a:t>To help identify the causes of complex diseases such as cancer, diabetes and cardiovascular disease and demonstrate the underlying bases for multiple types of infectious diseases.  </a:t>
            </a:r>
            <a:endParaRPr lang="en-US" sz="2400" dirty="0" smtClean="0"/>
          </a:p>
          <a:p>
            <a:endParaRPr lang="en-US" sz="2400" dirty="0"/>
          </a:p>
          <a:p>
            <a:r>
              <a:rPr lang="en-US" sz="2400" dirty="0"/>
              <a:t>To support UNC researchers, students, and their collaborators in their work with our state-of-the-art technology to make medical and scientific breakthroughs happen</a:t>
            </a:r>
            <a:r>
              <a:rPr lang="en-US" sz="2400" dirty="0" smtClean="0"/>
              <a:t>.</a:t>
            </a:r>
          </a:p>
          <a:p>
            <a:endParaRPr lang="en-US" sz="2400" dirty="0"/>
          </a:p>
          <a:p>
            <a:r>
              <a:rPr lang="en-US" sz="2400" dirty="0"/>
              <a:t>Apply these tools to provide unique data and insights and solve problems for Government, industry, and academic partners throughout the world.</a:t>
            </a:r>
          </a:p>
        </p:txBody>
      </p:sp>
    </p:spTree>
    <p:extLst>
      <p:ext uri="{BB962C8B-B14F-4D97-AF65-F5344CB8AC3E}">
        <p14:creationId xmlns:p14="http://schemas.microsoft.com/office/powerpoint/2010/main" val="134067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How We Got Here:</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1">
                    <a:lumMod val="50000"/>
                  </a:schemeClr>
                </a:solidFill>
              </a:rPr>
              <a:t>Merger of Existing Cores</a:t>
            </a:r>
          </a:p>
          <a:p>
            <a:pPr marL="0" indent="0">
              <a:lnSpc>
                <a:spcPct val="150000"/>
              </a:lnSpc>
              <a:buNone/>
            </a:pPr>
            <a:r>
              <a:rPr lang="en-US" dirty="0"/>
              <a:t>	Genome Analysis Facility</a:t>
            </a:r>
          </a:p>
          <a:p>
            <a:pPr marL="0" indent="0">
              <a:lnSpc>
                <a:spcPct val="150000"/>
              </a:lnSpc>
              <a:buNone/>
            </a:pPr>
            <a:r>
              <a:rPr lang="en-US" dirty="0"/>
              <a:t>	</a:t>
            </a:r>
            <a:r>
              <a:rPr lang="en-US" dirty="0" err="1"/>
              <a:t>Lineberger</a:t>
            </a:r>
            <a:r>
              <a:rPr lang="en-US" dirty="0"/>
              <a:t> Cancer Center Genomics</a:t>
            </a:r>
          </a:p>
          <a:p>
            <a:pPr marL="0" indent="0">
              <a:lnSpc>
                <a:spcPct val="150000"/>
              </a:lnSpc>
              <a:buNone/>
            </a:pPr>
            <a:r>
              <a:rPr lang="en-US" dirty="0"/>
              <a:t>	High-throughput Sequencing</a:t>
            </a:r>
          </a:p>
          <a:p>
            <a:pPr marL="0" indent="0">
              <a:lnSpc>
                <a:spcPct val="150000"/>
              </a:lnSpc>
              <a:buNone/>
            </a:pPr>
            <a:r>
              <a:rPr lang="en-US" dirty="0"/>
              <a:t>	Functional Genomics</a:t>
            </a:r>
          </a:p>
          <a:p>
            <a:pPr marL="0" indent="0">
              <a:lnSpc>
                <a:spcPct val="150000"/>
              </a:lnSpc>
              <a:buNone/>
            </a:pPr>
            <a:r>
              <a:rPr lang="en-US" dirty="0"/>
              <a:t>	Mammalian Genotyping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290" y="2800577"/>
            <a:ext cx="3748033" cy="2401434"/>
          </a:xfrm>
          <a:prstGeom prst="rect">
            <a:avLst/>
          </a:prstGeom>
        </p:spPr>
      </p:pic>
      <p:sp>
        <p:nvSpPr>
          <p:cNvPr id="5" name="Right Brace 4"/>
          <p:cNvSpPr/>
          <p:nvPr/>
        </p:nvSpPr>
        <p:spPr>
          <a:xfrm>
            <a:off x="6337738" y="1825625"/>
            <a:ext cx="1576552" cy="43513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0168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F21773B-F55B-9840-BCCC-0E23F8C399E4}"/>
              </a:ext>
            </a:extLst>
          </p:cNvPr>
          <p:cNvGraphicFramePr>
            <a:graphicFrameLocks noGrp="1"/>
          </p:cNvGraphicFramePr>
          <p:nvPr>
            <p:ph idx="1"/>
            <p:extLst>
              <p:ext uri="{D42A27DB-BD31-4B8C-83A1-F6EECF244321}">
                <p14:modId xmlns:p14="http://schemas.microsoft.com/office/powerpoint/2010/main" val="2417018755"/>
              </p:ext>
            </p:extLst>
          </p:nvPr>
        </p:nvGraphicFramePr>
        <p:xfrm>
          <a:off x="0" y="314438"/>
          <a:ext cx="11756571" cy="5868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5D6ABEA7-E386-DB48-BC24-7A078B659A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114" y="675367"/>
            <a:ext cx="3748033" cy="2401434"/>
          </a:xfrm>
          <a:prstGeom prst="rect">
            <a:avLst/>
          </a:prstGeom>
        </p:spPr>
      </p:pic>
      <p:sp>
        <p:nvSpPr>
          <p:cNvPr id="2" name="Rectangular Callout 1">
            <a:extLst>
              <a:ext uri="{FF2B5EF4-FFF2-40B4-BE49-F238E27FC236}">
                <a16:creationId xmlns:a16="http://schemas.microsoft.com/office/drawing/2014/main" xmlns="" id="{3E7F89C5-0A4F-FB4C-B420-56E1666F8A64}"/>
              </a:ext>
            </a:extLst>
          </p:cNvPr>
          <p:cNvSpPr/>
          <p:nvPr/>
        </p:nvSpPr>
        <p:spPr>
          <a:xfrm>
            <a:off x="7935684" y="2103120"/>
            <a:ext cx="2877096" cy="1200150"/>
          </a:xfrm>
          <a:prstGeom prst="wedgeRectCallout">
            <a:avLst>
              <a:gd name="adj1" fmla="val -64124"/>
              <a:gd name="adj2" fmla="val 121588"/>
            </a:avLst>
          </a:prstGeom>
          <a:noFill/>
          <a:ln w="28575">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High-volume low-cost SNP-typing, chromosome aberrations, HLA, mouse diversity, model organisms</a:t>
            </a:r>
          </a:p>
        </p:txBody>
      </p:sp>
      <p:sp>
        <p:nvSpPr>
          <p:cNvPr id="6" name="Rectangular Callout 5">
            <a:extLst>
              <a:ext uri="{FF2B5EF4-FFF2-40B4-BE49-F238E27FC236}">
                <a16:creationId xmlns:a16="http://schemas.microsoft.com/office/drawing/2014/main" xmlns="" id="{AADC3076-0FBD-714A-8DBE-FB654FA750E5}"/>
              </a:ext>
            </a:extLst>
          </p:cNvPr>
          <p:cNvSpPr/>
          <p:nvPr/>
        </p:nvSpPr>
        <p:spPr>
          <a:xfrm>
            <a:off x="10166169" y="3946616"/>
            <a:ext cx="1812472" cy="1995987"/>
          </a:xfrm>
          <a:prstGeom prst="wedgeRectCallout">
            <a:avLst>
              <a:gd name="adj1" fmla="val -90189"/>
              <a:gd name="adj2" fmla="val -17494"/>
            </a:avLst>
          </a:prstGeom>
          <a:noFill/>
          <a:ln w="28575">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Methylation and CpG islands, SNP-typing, highly customizable, agricultural systems, CNVs and structural variants</a:t>
            </a:r>
          </a:p>
        </p:txBody>
      </p:sp>
    </p:spTree>
    <p:extLst>
      <p:ext uri="{BB962C8B-B14F-4D97-AF65-F5344CB8AC3E}">
        <p14:creationId xmlns:p14="http://schemas.microsoft.com/office/powerpoint/2010/main" val="93173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62E4E-540B-4359-B653-AF48584AEFE1}"/>
              </a:ext>
            </a:extLst>
          </p:cNvPr>
          <p:cNvSpPr>
            <a:spLocks noGrp="1"/>
          </p:cNvSpPr>
          <p:nvPr>
            <p:ph type="title"/>
          </p:nvPr>
        </p:nvSpPr>
        <p:spPr>
          <a:xfrm>
            <a:off x="609600" y="182562"/>
            <a:ext cx="10972800" cy="1325563"/>
          </a:xfrm>
        </p:spPr>
        <p:txBody>
          <a:bodyPr/>
          <a:lstStyle/>
          <a:p>
            <a:pPr algn="ctr"/>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UNC Full Service Genomics</a:t>
            </a:r>
          </a:p>
        </p:txBody>
      </p:sp>
      <p:sp>
        <p:nvSpPr>
          <p:cNvPr id="3" name="Content Placeholder 2">
            <a:extLst>
              <a:ext uri="{FF2B5EF4-FFF2-40B4-BE49-F238E27FC236}">
                <a16:creationId xmlns:a16="http://schemas.microsoft.com/office/drawing/2014/main" xmlns="" id="{047A2C78-0E04-445E-8786-BFAA8B63E141}"/>
              </a:ext>
            </a:extLst>
          </p:cNvPr>
          <p:cNvSpPr>
            <a:spLocks noGrp="1"/>
          </p:cNvSpPr>
          <p:nvPr>
            <p:ph idx="1"/>
          </p:nvPr>
        </p:nvSpPr>
        <p:spPr>
          <a:xfrm>
            <a:off x="609600" y="1497330"/>
            <a:ext cx="10972800" cy="4565719"/>
          </a:xfrm>
        </p:spPr>
        <p:txBody>
          <a:bodyPr>
            <a:normAutofit/>
          </a:bodyPr>
          <a:lstStyle/>
          <a:p>
            <a:r>
              <a:rPr lang="en-US" dirty="0">
                <a:solidFill>
                  <a:schemeClr val="accent1">
                    <a:lumMod val="50000"/>
                  </a:schemeClr>
                </a:solidFill>
              </a:rPr>
              <a:t>Experts in RNA-seq, especially from difficult samples</a:t>
            </a:r>
          </a:p>
          <a:p>
            <a:pPr lvl="1"/>
            <a:r>
              <a:rPr lang="en-US" sz="1900" dirty="0"/>
              <a:t>Main RNA-seq center for TCGA</a:t>
            </a:r>
          </a:p>
          <a:p>
            <a:pPr lvl="1"/>
            <a:r>
              <a:rPr lang="en-US" sz="1900" dirty="0"/>
              <a:t>The NCI Genomic Characterization Center for RNA-seq</a:t>
            </a:r>
          </a:p>
          <a:p>
            <a:pPr lvl="1"/>
            <a:r>
              <a:rPr lang="en-US" sz="1900" dirty="0"/>
              <a:t>Total RNA, Small RNA, and mRNA</a:t>
            </a:r>
          </a:p>
          <a:p>
            <a:r>
              <a:rPr lang="en-US" dirty="0">
                <a:solidFill>
                  <a:schemeClr val="accent1">
                    <a:lumMod val="50000"/>
                  </a:schemeClr>
                </a:solidFill>
              </a:rPr>
              <a:t>Early innovators in Dual RNA-seq</a:t>
            </a:r>
          </a:p>
          <a:p>
            <a:pPr lvl="1"/>
            <a:r>
              <a:rPr lang="en-US" sz="1900" dirty="0"/>
              <a:t>Dual RNA-seq measures gene expression in both host and pathogen</a:t>
            </a:r>
          </a:p>
          <a:p>
            <a:pPr lvl="1"/>
            <a:r>
              <a:rPr lang="en-US" sz="1900" dirty="0"/>
              <a:t>Captures the interplay between the hosts genome and that of the pathogen</a:t>
            </a:r>
          </a:p>
          <a:p>
            <a:pPr lvl="1"/>
            <a:r>
              <a:rPr lang="en-US" sz="1900" dirty="0"/>
              <a:t>Expertise in design and analysis</a:t>
            </a:r>
          </a:p>
          <a:p>
            <a:r>
              <a:rPr lang="en-US" dirty="0">
                <a:solidFill>
                  <a:schemeClr val="accent1">
                    <a:lumMod val="50000"/>
                  </a:schemeClr>
                </a:solidFill>
              </a:rPr>
              <a:t>Key contributors to the use of unique molecular tags to capture mutations, single cell genotype diversity, and pathogen diversity</a:t>
            </a:r>
          </a:p>
          <a:p>
            <a:pPr lvl="1"/>
            <a:r>
              <a:rPr lang="en-US" sz="1900" dirty="0"/>
              <a:t>Reveals how pathogens evolve in response to drug and immune pressure</a:t>
            </a:r>
          </a:p>
          <a:p>
            <a:pPr lvl="1"/>
            <a:r>
              <a:rPr lang="en-US" sz="1900" dirty="0"/>
              <a:t>Uncovers underlying mutational bias and cell specific patterns</a:t>
            </a:r>
          </a:p>
          <a:p>
            <a:endParaRPr lang="en-US" dirty="0"/>
          </a:p>
        </p:txBody>
      </p:sp>
    </p:spTree>
    <p:extLst>
      <p:ext uri="{BB962C8B-B14F-4D97-AF65-F5344CB8AC3E}">
        <p14:creationId xmlns:p14="http://schemas.microsoft.com/office/powerpoint/2010/main" val="153921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C2050-B3E0-4148-87E0-81E62941EFA5}"/>
              </a:ext>
            </a:extLst>
          </p:cNvPr>
          <p:cNvSpPr>
            <a:spLocks noGrp="1"/>
          </p:cNvSpPr>
          <p:nvPr>
            <p:ph type="title"/>
          </p:nvPr>
        </p:nvSpPr>
        <p:spPr>
          <a:xfrm>
            <a:off x="609600" y="216535"/>
            <a:ext cx="10972800" cy="960755"/>
          </a:xfrm>
        </p:spPr>
        <p:txBody>
          <a:bodyPr/>
          <a:lstStyle/>
          <a:p>
            <a:pPr algn="ctr"/>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Technology Areas</a:t>
            </a:r>
          </a:p>
        </p:txBody>
      </p:sp>
      <p:sp>
        <p:nvSpPr>
          <p:cNvPr id="3" name="Content Placeholder 2">
            <a:extLst>
              <a:ext uri="{FF2B5EF4-FFF2-40B4-BE49-F238E27FC236}">
                <a16:creationId xmlns:a16="http://schemas.microsoft.com/office/drawing/2014/main" xmlns="" id="{4C0A13BE-81BC-4485-AA59-9421F2EF3BCB}"/>
              </a:ext>
            </a:extLst>
          </p:cNvPr>
          <p:cNvSpPr>
            <a:spLocks noGrp="1"/>
          </p:cNvSpPr>
          <p:nvPr>
            <p:ph idx="1"/>
          </p:nvPr>
        </p:nvSpPr>
        <p:spPr>
          <a:xfrm>
            <a:off x="358140" y="1314451"/>
            <a:ext cx="11529060" cy="4629150"/>
          </a:xfrm>
        </p:spPr>
        <p:txBody>
          <a:bodyPr>
            <a:normAutofit/>
          </a:bodyPr>
          <a:lstStyle/>
          <a:p>
            <a:pPr marL="0" indent="0" algn="ctr">
              <a:buNone/>
            </a:pPr>
            <a:r>
              <a:rPr lang="en-US" dirty="0"/>
              <a:t>The Integrates Genomics Cores provide an integrated platform of technology, expertise, education, and infrastructure that creates an accessible environment for researchers to undertake both cutting edge and traditional genomics projects. </a:t>
            </a:r>
          </a:p>
          <a:p>
            <a:pPr marL="0" indent="0">
              <a:buNone/>
            </a:pPr>
            <a:r>
              <a:rPr lang="en-US" sz="2400" dirty="0">
                <a:solidFill>
                  <a:schemeClr val="accent1">
                    <a:lumMod val="50000"/>
                  </a:schemeClr>
                </a:solidFill>
              </a:rPr>
              <a:t>The Core specializes in </a:t>
            </a:r>
            <a:r>
              <a:rPr lang="en-US" sz="2400" dirty="0" smtClean="0">
                <a:solidFill>
                  <a:schemeClr val="accent1">
                    <a:lumMod val="50000"/>
                  </a:schemeClr>
                </a:solidFill>
              </a:rPr>
              <a:t>six </a:t>
            </a:r>
            <a:r>
              <a:rPr lang="en-US" sz="2400" dirty="0">
                <a:solidFill>
                  <a:schemeClr val="accent1">
                    <a:lumMod val="50000"/>
                  </a:schemeClr>
                </a:solidFill>
              </a:rPr>
              <a:t>major technologies: </a:t>
            </a:r>
          </a:p>
          <a:p>
            <a:pPr marL="457200" indent="-457200">
              <a:buFont typeface="+mj-lt"/>
              <a:buAutoNum type="arabicPeriod"/>
            </a:pPr>
            <a:r>
              <a:rPr lang="en-US" sz="1800" dirty="0"/>
              <a:t>NextGen short read sequencing (Illumina)</a:t>
            </a:r>
          </a:p>
          <a:p>
            <a:pPr marL="457200" indent="-457200">
              <a:buFont typeface="+mj-lt"/>
              <a:buAutoNum type="arabicPeriod"/>
            </a:pPr>
            <a:r>
              <a:rPr lang="en-US" sz="1800" dirty="0"/>
              <a:t>Third-generation long-read sequencing and genomic mapping, e.g. Oxford Nanopore Technologies and </a:t>
            </a:r>
            <a:r>
              <a:rPr lang="en-US" sz="1800" dirty="0" err="1"/>
              <a:t>BioNano</a:t>
            </a:r>
            <a:r>
              <a:rPr lang="en-US" sz="1800" dirty="0"/>
              <a:t> Inc.</a:t>
            </a:r>
          </a:p>
          <a:p>
            <a:pPr marL="457200" indent="-457200">
              <a:buFont typeface="+mj-lt"/>
              <a:buAutoNum type="arabicPeriod"/>
            </a:pPr>
            <a:r>
              <a:rPr lang="en-US" sz="1800" dirty="0"/>
              <a:t>Single-cell genomics, single molecule mutation detection</a:t>
            </a:r>
          </a:p>
          <a:p>
            <a:pPr marL="457200" indent="-457200">
              <a:buFont typeface="+mj-lt"/>
              <a:buAutoNum type="arabicPeriod"/>
            </a:pPr>
            <a:r>
              <a:rPr lang="en-US" sz="1800" dirty="0"/>
              <a:t>Affymetrix Microarrays</a:t>
            </a:r>
          </a:p>
          <a:p>
            <a:pPr marL="457200" indent="-457200">
              <a:buFont typeface="+mj-lt"/>
              <a:buAutoNum type="arabicPeriod"/>
            </a:pPr>
            <a:r>
              <a:rPr lang="en-US" sz="1800" dirty="0"/>
              <a:t>Illumina bead array genotyping</a:t>
            </a:r>
          </a:p>
          <a:p>
            <a:pPr marL="457200" indent="-457200">
              <a:buFont typeface="+mj-lt"/>
              <a:buAutoNum type="arabicPeriod"/>
            </a:pPr>
            <a:r>
              <a:rPr lang="en-US" sz="1800" dirty="0"/>
              <a:t>RNAi screening for functional validation.</a:t>
            </a:r>
          </a:p>
          <a:p>
            <a:endParaRPr lang="en-US" dirty="0"/>
          </a:p>
        </p:txBody>
      </p:sp>
    </p:spTree>
    <p:extLst>
      <p:ext uri="{BB962C8B-B14F-4D97-AF65-F5344CB8AC3E}">
        <p14:creationId xmlns:p14="http://schemas.microsoft.com/office/powerpoint/2010/main" val="161272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B73DD-986F-D549-A847-5BB3CF5A7F17}"/>
              </a:ext>
            </a:extLst>
          </p:cNvPr>
          <p:cNvSpPr>
            <a:spLocks noGrp="1"/>
          </p:cNvSpPr>
          <p:nvPr>
            <p:ph type="title"/>
          </p:nvPr>
        </p:nvSpPr>
        <p:spPr>
          <a:xfrm>
            <a:off x="810705" y="191703"/>
            <a:ext cx="10515600" cy="1325563"/>
          </a:xfrm>
        </p:spPr>
        <p:txBody>
          <a:bodyPr>
            <a:normAutofit/>
          </a:bodyPr>
          <a:lstStyle/>
          <a:p>
            <a:pPr algn="ctr"/>
            <a:r>
              <a:rPr lang="en-US" sz="3600"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Example: Dual RNA-</a:t>
            </a:r>
            <a:r>
              <a:rPr lang="en-US" sz="3600" b="1" dirty="0" err="1">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seq</a:t>
            </a:r>
            <a:r>
              <a:rPr lang="en-US" sz="3600"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 to see how immune pressure or drug changes gene expression</a:t>
            </a:r>
          </a:p>
        </p:txBody>
      </p:sp>
      <p:sp>
        <p:nvSpPr>
          <p:cNvPr id="3" name="Content Placeholder 2">
            <a:extLst>
              <a:ext uri="{FF2B5EF4-FFF2-40B4-BE49-F238E27FC236}">
                <a16:creationId xmlns:a16="http://schemas.microsoft.com/office/drawing/2014/main" xmlns="" id="{FA7283DA-6C5D-7F42-990E-046C4AD6DD2F}"/>
              </a:ext>
            </a:extLst>
          </p:cNvPr>
          <p:cNvSpPr>
            <a:spLocks noGrp="1"/>
          </p:cNvSpPr>
          <p:nvPr>
            <p:ph idx="1"/>
          </p:nvPr>
        </p:nvSpPr>
        <p:spPr>
          <a:xfrm>
            <a:off x="428917" y="1935956"/>
            <a:ext cx="3943987" cy="4192996"/>
          </a:xfrm>
        </p:spPr>
        <p:txBody>
          <a:bodyPr>
            <a:normAutofit fontScale="92500" lnSpcReduction="10000"/>
          </a:bodyPr>
          <a:lstStyle/>
          <a:p>
            <a:pPr marL="0" indent="0">
              <a:buNone/>
            </a:pPr>
            <a:r>
              <a:rPr lang="en-US" sz="2400" dirty="0"/>
              <a:t>SARSCov2 is an RNA virus</a:t>
            </a:r>
          </a:p>
          <a:p>
            <a:pPr marL="0" indent="0">
              <a:buNone/>
            </a:pPr>
            <a:r>
              <a:rPr lang="en-US" sz="1900" dirty="0" smtClean="0"/>
              <a:t>Collaborators </a:t>
            </a:r>
            <a:r>
              <a:rPr lang="en-US" sz="1900" dirty="0"/>
              <a:t>provide lung tissue organoid that is a good model for viral infection</a:t>
            </a:r>
          </a:p>
          <a:p>
            <a:pPr marL="0" indent="0">
              <a:buNone/>
            </a:pPr>
            <a:endParaRPr lang="en-US" sz="2400" dirty="0"/>
          </a:p>
          <a:p>
            <a:pPr marL="0" indent="0">
              <a:buNone/>
            </a:pPr>
            <a:r>
              <a:rPr lang="en-US" sz="2400" dirty="0"/>
              <a:t>From RNA isolated over a time course experiment we can see how </a:t>
            </a:r>
            <a:r>
              <a:rPr lang="en-US" sz="2400" b="1" dirty="0">
                <a:solidFill>
                  <a:srgbClr val="0070C0"/>
                </a:solidFill>
              </a:rPr>
              <a:t>both the host and the virus respond </a:t>
            </a:r>
            <a:r>
              <a:rPr lang="en-US" sz="2400" dirty="0"/>
              <a:t>to infection, how immune pressure alters that response, and MOA of drug treatment if it alters the course of infection.</a:t>
            </a:r>
          </a:p>
          <a:p>
            <a:pPr marL="457200" indent="-457200">
              <a:buFont typeface="+mj-lt"/>
              <a:buAutoNum type="arabicPeriod"/>
            </a:pPr>
            <a:endParaRPr lang="en-US" sz="2400" dirty="0"/>
          </a:p>
        </p:txBody>
      </p:sp>
      <p:pic>
        <p:nvPicPr>
          <p:cNvPr id="4" name="Picture 3" descr="A close up of a logo&#10;&#10;Description automatically generated">
            <a:extLst>
              <a:ext uri="{FF2B5EF4-FFF2-40B4-BE49-F238E27FC236}">
                <a16:creationId xmlns:a16="http://schemas.microsoft.com/office/drawing/2014/main" xmlns="" id="{D9E133D3-F372-0A4C-BA90-0CCC9DF6F581}"/>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5637197" y="2045545"/>
            <a:ext cx="1142727" cy="731345"/>
          </a:xfrm>
          <a:prstGeom prst="rect">
            <a:avLst/>
          </a:prstGeom>
        </p:spPr>
      </p:pic>
      <p:pic>
        <p:nvPicPr>
          <p:cNvPr id="5" name="Picture 4" descr="A close up of a logo&#10;&#10;Description automatically generated">
            <a:extLst>
              <a:ext uri="{FF2B5EF4-FFF2-40B4-BE49-F238E27FC236}">
                <a16:creationId xmlns:a16="http://schemas.microsoft.com/office/drawing/2014/main" xmlns="" id="{244042A5-7BBB-2146-8902-A7B50C9ADF0A}"/>
              </a:ext>
            </a:extLst>
          </p:cNvPr>
          <p:cNvPicPr>
            <a:picLocks noChangeAspect="1"/>
          </p:cNvPicPr>
          <p:nvPr/>
        </p:nvPicPr>
        <p:blipFill>
          <a:blip r:embed="rId4"/>
          <a:stretch>
            <a:fillRect/>
          </a:stretch>
        </p:blipFill>
        <p:spPr>
          <a:xfrm>
            <a:off x="7760287" y="2045545"/>
            <a:ext cx="1142727" cy="731345"/>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7F2830EC-D679-8948-B5B4-32EC5308B60C}"/>
              </a:ext>
            </a:extLst>
          </p:cNvPr>
          <p:cNvPicPr>
            <a:picLocks noChangeAspect="1"/>
          </p:cNvPicPr>
          <p:nvPr/>
        </p:nvPicPr>
        <p:blipFill>
          <a:blip r:embed="rId4"/>
          <a:stretch>
            <a:fillRect/>
          </a:stretch>
        </p:blipFill>
        <p:spPr>
          <a:xfrm>
            <a:off x="9895556" y="2053865"/>
            <a:ext cx="1142727" cy="731345"/>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48790B70-3813-534C-B543-8E8DFE4E1537}"/>
              </a:ext>
            </a:extLst>
          </p:cNvPr>
          <p:cNvPicPr>
            <a:picLocks noChangeAspect="1"/>
          </p:cNvPicPr>
          <p:nvPr/>
        </p:nvPicPr>
        <p:blipFill>
          <a:blip r:embed="rId5"/>
          <a:stretch>
            <a:fillRect/>
          </a:stretch>
        </p:blipFill>
        <p:spPr>
          <a:xfrm>
            <a:off x="6068505" y="2045544"/>
            <a:ext cx="574566" cy="574566"/>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B2AA4065-CCFA-1F4D-97F2-3BEB141F41E1}"/>
              </a:ext>
            </a:extLst>
          </p:cNvPr>
          <p:cNvPicPr>
            <a:picLocks noChangeAspect="1"/>
          </p:cNvPicPr>
          <p:nvPr/>
        </p:nvPicPr>
        <p:blipFill>
          <a:blip r:embed="rId5"/>
          <a:stretch>
            <a:fillRect/>
          </a:stretch>
        </p:blipFill>
        <p:spPr>
          <a:xfrm>
            <a:off x="8186339" y="2045544"/>
            <a:ext cx="574566" cy="574566"/>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2905019F-45AA-2845-8DA7-4707052CD671}"/>
              </a:ext>
            </a:extLst>
          </p:cNvPr>
          <p:cNvPicPr>
            <a:picLocks noChangeAspect="1"/>
          </p:cNvPicPr>
          <p:nvPr/>
        </p:nvPicPr>
        <p:blipFill>
          <a:blip r:embed="rId5"/>
          <a:stretch>
            <a:fillRect/>
          </a:stretch>
        </p:blipFill>
        <p:spPr>
          <a:xfrm>
            <a:off x="10330450" y="2053864"/>
            <a:ext cx="574566" cy="574566"/>
          </a:xfrm>
          <a:prstGeom prst="rect">
            <a:avLst/>
          </a:prstGeom>
        </p:spPr>
      </p:pic>
      <p:sp>
        <p:nvSpPr>
          <p:cNvPr id="10" name="TextBox 9">
            <a:extLst>
              <a:ext uri="{FF2B5EF4-FFF2-40B4-BE49-F238E27FC236}">
                <a16:creationId xmlns:a16="http://schemas.microsoft.com/office/drawing/2014/main" xmlns="" id="{BA9E964B-FEBA-AD44-ACA5-80F48CA27673}"/>
              </a:ext>
            </a:extLst>
          </p:cNvPr>
          <p:cNvSpPr txBox="1"/>
          <p:nvPr/>
        </p:nvSpPr>
        <p:spPr>
          <a:xfrm>
            <a:off x="5702385" y="2810559"/>
            <a:ext cx="1077539" cy="246221"/>
          </a:xfrm>
          <a:prstGeom prst="rect">
            <a:avLst/>
          </a:prstGeom>
          <a:noFill/>
        </p:spPr>
        <p:txBody>
          <a:bodyPr wrap="none" rtlCol="0">
            <a:spAutoFit/>
          </a:bodyPr>
          <a:lstStyle/>
          <a:p>
            <a:r>
              <a:rPr lang="en-US" sz="1000" dirty="0"/>
              <a:t>immunodeficient</a:t>
            </a:r>
          </a:p>
        </p:txBody>
      </p:sp>
      <p:sp>
        <p:nvSpPr>
          <p:cNvPr id="11" name="TextBox 10">
            <a:extLst>
              <a:ext uri="{FF2B5EF4-FFF2-40B4-BE49-F238E27FC236}">
                <a16:creationId xmlns:a16="http://schemas.microsoft.com/office/drawing/2014/main" xmlns="" id="{C011991B-E4C0-B04E-AFF5-04D478C1C3BA}"/>
              </a:ext>
            </a:extLst>
          </p:cNvPr>
          <p:cNvSpPr txBox="1"/>
          <p:nvPr/>
        </p:nvSpPr>
        <p:spPr>
          <a:xfrm>
            <a:off x="7616055" y="2810559"/>
            <a:ext cx="1420582" cy="246221"/>
          </a:xfrm>
          <a:prstGeom prst="rect">
            <a:avLst/>
          </a:prstGeom>
          <a:noFill/>
        </p:spPr>
        <p:txBody>
          <a:bodyPr wrap="none" rtlCol="0">
            <a:spAutoFit/>
          </a:bodyPr>
          <a:lstStyle/>
          <a:p>
            <a:r>
              <a:rPr lang="en-US" sz="1000" dirty="0"/>
              <a:t>Human immune system</a:t>
            </a:r>
          </a:p>
        </p:txBody>
      </p:sp>
      <p:sp>
        <p:nvSpPr>
          <p:cNvPr id="12" name="TextBox 11">
            <a:extLst>
              <a:ext uri="{FF2B5EF4-FFF2-40B4-BE49-F238E27FC236}">
                <a16:creationId xmlns:a16="http://schemas.microsoft.com/office/drawing/2014/main" xmlns="" id="{9A6E1933-8149-F24C-9021-11C80F045166}"/>
              </a:ext>
            </a:extLst>
          </p:cNvPr>
          <p:cNvSpPr txBox="1"/>
          <p:nvPr/>
        </p:nvSpPr>
        <p:spPr>
          <a:xfrm>
            <a:off x="9872769" y="2816794"/>
            <a:ext cx="1077539" cy="246221"/>
          </a:xfrm>
          <a:prstGeom prst="rect">
            <a:avLst/>
          </a:prstGeom>
          <a:noFill/>
        </p:spPr>
        <p:txBody>
          <a:bodyPr wrap="none" rtlCol="0">
            <a:spAutoFit/>
          </a:bodyPr>
          <a:lstStyle/>
          <a:p>
            <a:r>
              <a:rPr lang="en-US" sz="1000" dirty="0" err="1"/>
              <a:t>immunodeficient</a:t>
            </a:r>
            <a:endParaRPr lang="en-US" sz="1000" dirty="0"/>
          </a:p>
        </p:txBody>
      </p:sp>
      <p:sp>
        <p:nvSpPr>
          <p:cNvPr id="13" name="TextBox 12">
            <a:extLst>
              <a:ext uri="{FF2B5EF4-FFF2-40B4-BE49-F238E27FC236}">
                <a16:creationId xmlns:a16="http://schemas.microsoft.com/office/drawing/2014/main" xmlns="" id="{A50B71DC-FF2E-814A-A3F9-4172B886FF8E}"/>
              </a:ext>
            </a:extLst>
          </p:cNvPr>
          <p:cNvSpPr txBox="1"/>
          <p:nvPr/>
        </p:nvSpPr>
        <p:spPr>
          <a:xfrm>
            <a:off x="5702385" y="2967338"/>
            <a:ext cx="691215" cy="246221"/>
          </a:xfrm>
          <a:prstGeom prst="rect">
            <a:avLst/>
          </a:prstGeom>
          <a:noFill/>
        </p:spPr>
        <p:txBody>
          <a:bodyPr wrap="none" rtlCol="0">
            <a:spAutoFit/>
          </a:bodyPr>
          <a:lstStyle/>
          <a:p>
            <a:r>
              <a:rPr lang="en-US" sz="1000" dirty="0"/>
              <a:t>COVID-19</a:t>
            </a:r>
          </a:p>
        </p:txBody>
      </p:sp>
      <p:sp>
        <p:nvSpPr>
          <p:cNvPr id="14" name="TextBox 13">
            <a:extLst>
              <a:ext uri="{FF2B5EF4-FFF2-40B4-BE49-F238E27FC236}">
                <a16:creationId xmlns:a16="http://schemas.microsoft.com/office/drawing/2014/main" xmlns="" id="{567589D6-1F52-AF49-9F30-BF91176119E5}"/>
              </a:ext>
            </a:extLst>
          </p:cNvPr>
          <p:cNvSpPr txBox="1"/>
          <p:nvPr/>
        </p:nvSpPr>
        <p:spPr>
          <a:xfrm>
            <a:off x="7616056" y="2967338"/>
            <a:ext cx="691215" cy="246221"/>
          </a:xfrm>
          <a:prstGeom prst="rect">
            <a:avLst/>
          </a:prstGeom>
          <a:noFill/>
        </p:spPr>
        <p:txBody>
          <a:bodyPr wrap="none" rtlCol="0">
            <a:spAutoFit/>
          </a:bodyPr>
          <a:lstStyle/>
          <a:p>
            <a:r>
              <a:rPr lang="en-US" sz="1000" dirty="0"/>
              <a:t>COVID-19</a:t>
            </a:r>
          </a:p>
        </p:txBody>
      </p:sp>
      <p:sp>
        <p:nvSpPr>
          <p:cNvPr id="15" name="TextBox 14">
            <a:extLst>
              <a:ext uri="{FF2B5EF4-FFF2-40B4-BE49-F238E27FC236}">
                <a16:creationId xmlns:a16="http://schemas.microsoft.com/office/drawing/2014/main" xmlns="" id="{2D38AB9F-6D6B-FA4E-985B-68FE5008F645}"/>
              </a:ext>
            </a:extLst>
          </p:cNvPr>
          <p:cNvSpPr txBox="1"/>
          <p:nvPr/>
        </p:nvSpPr>
        <p:spPr>
          <a:xfrm>
            <a:off x="9886057" y="2967338"/>
            <a:ext cx="691215" cy="246221"/>
          </a:xfrm>
          <a:prstGeom prst="rect">
            <a:avLst/>
          </a:prstGeom>
          <a:noFill/>
        </p:spPr>
        <p:txBody>
          <a:bodyPr wrap="none" rtlCol="0">
            <a:spAutoFit/>
          </a:bodyPr>
          <a:lstStyle/>
          <a:p>
            <a:r>
              <a:rPr lang="en-US" sz="1000" dirty="0"/>
              <a:t>COVID-19</a:t>
            </a:r>
          </a:p>
        </p:txBody>
      </p:sp>
      <p:sp>
        <p:nvSpPr>
          <p:cNvPr id="16" name="Rectangle 15">
            <a:extLst>
              <a:ext uri="{FF2B5EF4-FFF2-40B4-BE49-F238E27FC236}">
                <a16:creationId xmlns:a16="http://schemas.microsoft.com/office/drawing/2014/main" xmlns="" id="{D7705EA2-5AE2-4A45-AEC7-733476AB2784}"/>
              </a:ext>
            </a:extLst>
          </p:cNvPr>
          <p:cNvSpPr/>
          <p:nvPr/>
        </p:nvSpPr>
        <p:spPr>
          <a:xfrm>
            <a:off x="4911979" y="3532657"/>
            <a:ext cx="1689567" cy="1589206"/>
          </a:xfrm>
          <a:prstGeom prst="rect">
            <a:avLst/>
          </a:prstGeom>
        </p:spPr>
        <p:txBody>
          <a:bodyPr wrap="square">
            <a:spAutoFit/>
          </a:bodyPr>
          <a:lstStyle/>
          <a:p>
            <a:pPr algn="ctr"/>
            <a:r>
              <a:rPr lang="en-US" sz="1200" b="1" dirty="0">
                <a:solidFill>
                  <a:srgbClr val="000000"/>
                </a:solidFill>
                <a:latin typeface="-webkit-standard"/>
              </a:rPr>
              <a:t>Samples from human lung xenograft mouse model</a:t>
            </a:r>
          </a:p>
          <a:p>
            <a:pPr algn="ctr"/>
            <a:endParaRPr lang="en-US" sz="1400" b="1" dirty="0">
              <a:solidFill>
                <a:srgbClr val="000000"/>
              </a:solidFill>
              <a:latin typeface="-webkit-standard"/>
            </a:endParaRPr>
          </a:p>
          <a:p>
            <a:pPr algn="ctr"/>
            <a:r>
              <a:rPr lang="en-US" sz="1200" i="1" dirty="0">
                <a:solidFill>
                  <a:srgbClr val="000000"/>
                </a:solidFill>
                <a:latin typeface="-webkit-standard"/>
              </a:rPr>
              <a:t>Human lung tissue in a mouse to model  SARSCov2 infection</a:t>
            </a:r>
            <a:endParaRPr lang="en-US" sz="1200" i="1" dirty="0"/>
          </a:p>
        </p:txBody>
      </p:sp>
      <p:sp>
        <p:nvSpPr>
          <p:cNvPr id="17" name="TextBox 16">
            <a:extLst>
              <a:ext uri="{FF2B5EF4-FFF2-40B4-BE49-F238E27FC236}">
                <a16:creationId xmlns:a16="http://schemas.microsoft.com/office/drawing/2014/main" xmlns="" id="{289932AB-3830-2448-88F7-71D0496AC02D}"/>
              </a:ext>
            </a:extLst>
          </p:cNvPr>
          <p:cNvSpPr txBox="1"/>
          <p:nvPr/>
        </p:nvSpPr>
        <p:spPr>
          <a:xfrm>
            <a:off x="9895555" y="3117882"/>
            <a:ext cx="667170" cy="246221"/>
          </a:xfrm>
          <a:prstGeom prst="rect">
            <a:avLst/>
          </a:prstGeom>
          <a:noFill/>
        </p:spPr>
        <p:txBody>
          <a:bodyPr wrap="none" rtlCol="0">
            <a:spAutoFit/>
          </a:bodyPr>
          <a:lstStyle/>
          <a:p>
            <a:r>
              <a:rPr lang="en-US" sz="1000" dirty="0"/>
              <a:t>Drug XXX</a:t>
            </a:r>
          </a:p>
        </p:txBody>
      </p:sp>
      <p:pic>
        <p:nvPicPr>
          <p:cNvPr id="18" name="Picture 17" descr="A close up of a cake&#10;&#10;Description automatically generated">
            <a:extLst>
              <a:ext uri="{FF2B5EF4-FFF2-40B4-BE49-F238E27FC236}">
                <a16:creationId xmlns:a16="http://schemas.microsoft.com/office/drawing/2014/main" xmlns="" id="{85F1FD8C-486C-6A4B-B0D6-DEFDF83362A5}"/>
              </a:ext>
            </a:extLst>
          </p:cNvPr>
          <p:cNvPicPr>
            <a:picLocks noChangeAspect="1"/>
          </p:cNvPicPr>
          <p:nvPr/>
        </p:nvPicPr>
        <p:blipFill>
          <a:blip r:embed="rId6"/>
          <a:stretch>
            <a:fillRect/>
          </a:stretch>
        </p:blipFill>
        <p:spPr>
          <a:xfrm>
            <a:off x="8468580" y="2208462"/>
            <a:ext cx="247606" cy="248731"/>
          </a:xfrm>
          <a:prstGeom prst="rect">
            <a:avLst/>
          </a:prstGeom>
        </p:spPr>
      </p:pic>
      <p:pic>
        <p:nvPicPr>
          <p:cNvPr id="19" name="Picture 18" descr="A close up of a cake&#10;&#10;Description automatically generated">
            <a:extLst>
              <a:ext uri="{FF2B5EF4-FFF2-40B4-BE49-F238E27FC236}">
                <a16:creationId xmlns:a16="http://schemas.microsoft.com/office/drawing/2014/main" xmlns="" id="{E7BC6881-C89D-1E44-8D07-19E83EF7EA51}"/>
              </a:ext>
            </a:extLst>
          </p:cNvPr>
          <p:cNvPicPr>
            <a:picLocks noChangeAspect="1"/>
          </p:cNvPicPr>
          <p:nvPr/>
        </p:nvPicPr>
        <p:blipFill>
          <a:blip r:embed="rId6"/>
          <a:stretch>
            <a:fillRect/>
          </a:stretch>
        </p:blipFill>
        <p:spPr>
          <a:xfrm>
            <a:off x="10600240" y="2216782"/>
            <a:ext cx="247606" cy="248731"/>
          </a:xfrm>
          <a:prstGeom prst="rect">
            <a:avLst/>
          </a:prstGeom>
        </p:spPr>
      </p:pic>
      <p:pic>
        <p:nvPicPr>
          <p:cNvPr id="20" name="Picture 19" descr="A close up of a cake&#10;&#10;Description automatically generated">
            <a:extLst>
              <a:ext uri="{FF2B5EF4-FFF2-40B4-BE49-F238E27FC236}">
                <a16:creationId xmlns:a16="http://schemas.microsoft.com/office/drawing/2014/main" xmlns="" id="{8C35324D-9E7B-B446-8ED5-7CF99B53C2BB}"/>
              </a:ext>
            </a:extLst>
          </p:cNvPr>
          <p:cNvPicPr>
            <a:picLocks noChangeAspect="1"/>
          </p:cNvPicPr>
          <p:nvPr/>
        </p:nvPicPr>
        <p:blipFill>
          <a:blip r:embed="rId6"/>
          <a:stretch>
            <a:fillRect/>
          </a:stretch>
        </p:blipFill>
        <p:spPr>
          <a:xfrm>
            <a:off x="6315699" y="2227549"/>
            <a:ext cx="247606" cy="248731"/>
          </a:xfrm>
          <a:prstGeom prst="rect">
            <a:avLst/>
          </a:prstGeom>
        </p:spPr>
      </p:pic>
      <p:pic>
        <p:nvPicPr>
          <p:cNvPr id="21" name="Picture 20" descr="A picture containing clock, drawing&#10;&#10;Description automatically generated">
            <a:extLst>
              <a:ext uri="{FF2B5EF4-FFF2-40B4-BE49-F238E27FC236}">
                <a16:creationId xmlns:a16="http://schemas.microsoft.com/office/drawing/2014/main" xmlns="" id="{94673EB3-0B32-014F-9A71-82B669E39A7A}"/>
              </a:ext>
            </a:extLst>
          </p:cNvPr>
          <p:cNvPicPr>
            <a:picLocks noChangeAspect="1"/>
          </p:cNvPicPr>
          <p:nvPr/>
        </p:nvPicPr>
        <p:blipFill>
          <a:blip r:embed="rId7"/>
          <a:stretch>
            <a:fillRect/>
          </a:stretch>
        </p:blipFill>
        <p:spPr>
          <a:xfrm>
            <a:off x="11133781" y="2351746"/>
            <a:ext cx="356038" cy="356038"/>
          </a:xfrm>
          <a:prstGeom prst="rect">
            <a:avLst/>
          </a:prstGeom>
        </p:spPr>
      </p:pic>
      <p:sp>
        <p:nvSpPr>
          <p:cNvPr id="22" name="TextBox 21">
            <a:extLst>
              <a:ext uri="{FF2B5EF4-FFF2-40B4-BE49-F238E27FC236}">
                <a16:creationId xmlns:a16="http://schemas.microsoft.com/office/drawing/2014/main" xmlns="" id="{1A1DCAE4-56E8-9643-95BE-E62589A118DB}"/>
              </a:ext>
            </a:extLst>
          </p:cNvPr>
          <p:cNvSpPr txBox="1"/>
          <p:nvPr/>
        </p:nvSpPr>
        <p:spPr>
          <a:xfrm>
            <a:off x="7349714" y="3584301"/>
            <a:ext cx="1980479" cy="307777"/>
          </a:xfrm>
          <a:prstGeom prst="rect">
            <a:avLst/>
          </a:prstGeom>
          <a:noFill/>
        </p:spPr>
        <p:txBody>
          <a:bodyPr wrap="none" rtlCol="0">
            <a:spAutoFit/>
          </a:bodyPr>
          <a:lstStyle/>
          <a:p>
            <a:r>
              <a:rPr lang="en-US" sz="1400" b="1" dirty="0"/>
              <a:t>Time course experiment</a:t>
            </a:r>
          </a:p>
        </p:txBody>
      </p:sp>
      <p:sp>
        <p:nvSpPr>
          <p:cNvPr id="23" name="Down Arrow 22">
            <a:extLst>
              <a:ext uri="{FF2B5EF4-FFF2-40B4-BE49-F238E27FC236}">
                <a16:creationId xmlns:a16="http://schemas.microsoft.com/office/drawing/2014/main" xmlns="" id="{C7A6659F-B3E0-A448-A0DD-C6D83F93B411}"/>
              </a:ext>
            </a:extLst>
          </p:cNvPr>
          <p:cNvSpPr/>
          <p:nvPr/>
        </p:nvSpPr>
        <p:spPr>
          <a:xfrm rot="2778630">
            <a:off x="9473367" y="3071221"/>
            <a:ext cx="91478" cy="223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xmlns="" id="{9B733B13-197D-0841-BC88-48D5212E728B}"/>
              </a:ext>
            </a:extLst>
          </p:cNvPr>
          <p:cNvSpPr/>
          <p:nvPr/>
        </p:nvSpPr>
        <p:spPr>
          <a:xfrm>
            <a:off x="8299469" y="3354925"/>
            <a:ext cx="91478" cy="223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xmlns="" id="{8C2746DF-968D-F845-BAE3-077B0A8446BE}"/>
              </a:ext>
            </a:extLst>
          </p:cNvPr>
          <p:cNvSpPr/>
          <p:nvPr/>
        </p:nvSpPr>
        <p:spPr>
          <a:xfrm rot="18764636">
            <a:off x="7017515" y="3071222"/>
            <a:ext cx="91478" cy="223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xmlns="" id="{97917F7E-2041-0F4A-B8BC-599EC2D6939E}"/>
              </a:ext>
            </a:extLst>
          </p:cNvPr>
          <p:cNvSpPr/>
          <p:nvPr/>
        </p:nvSpPr>
        <p:spPr>
          <a:xfrm flipH="1">
            <a:off x="8267837" y="3894243"/>
            <a:ext cx="144231" cy="286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371A98EF-7F18-A647-831E-4D117EE6E2A2}"/>
              </a:ext>
            </a:extLst>
          </p:cNvPr>
          <p:cNvSpPr txBox="1"/>
          <p:nvPr/>
        </p:nvSpPr>
        <p:spPr>
          <a:xfrm>
            <a:off x="7357592" y="4173372"/>
            <a:ext cx="1858329" cy="307777"/>
          </a:xfrm>
          <a:prstGeom prst="rect">
            <a:avLst/>
          </a:prstGeom>
          <a:noFill/>
        </p:spPr>
        <p:txBody>
          <a:bodyPr wrap="none" rtlCol="0">
            <a:spAutoFit/>
          </a:bodyPr>
          <a:lstStyle/>
          <a:p>
            <a:r>
              <a:rPr lang="en-US" sz="1400" b="1" dirty="0"/>
              <a:t>RNA extraction (</a:t>
            </a:r>
            <a:r>
              <a:rPr lang="en-US" sz="1400" b="1" dirty="0" err="1"/>
              <a:t>Trizol</a:t>
            </a:r>
            <a:r>
              <a:rPr lang="en-US" sz="1400" b="1" dirty="0"/>
              <a:t>)</a:t>
            </a:r>
          </a:p>
        </p:txBody>
      </p:sp>
      <p:sp>
        <p:nvSpPr>
          <p:cNvPr id="28" name="Down Arrow 27">
            <a:extLst>
              <a:ext uri="{FF2B5EF4-FFF2-40B4-BE49-F238E27FC236}">
                <a16:creationId xmlns:a16="http://schemas.microsoft.com/office/drawing/2014/main" xmlns="" id="{494C0431-F550-7C46-B06D-95B7B80234F1}"/>
              </a:ext>
            </a:extLst>
          </p:cNvPr>
          <p:cNvSpPr/>
          <p:nvPr/>
        </p:nvSpPr>
        <p:spPr>
          <a:xfrm>
            <a:off x="8293668" y="4478671"/>
            <a:ext cx="91478" cy="223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4FCFAD23-E25C-154E-B3E7-E41106AE1D5C}"/>
              </a:ext>
            </a:extLst>
          </p:cNvPr>
          <p:cNvSpPr txBox="1"/>
          <p:nvPr/>
        </p:nvSpPr>
        <p:spPr>
          <a:xfrm>
            <a:off x="6797882" y="5948066"/>
            <a:ext cx="3186129" cy="307777"/>
          </a:xfrm>
          <a:prstGeom prst="rect">
            <a:avLst/>
          </a:prstGeom>
          <a:noFill/>
        </p:spPr>
        <p:txBody>
          <a:bodyPr wrap="none" rtlCol="0">
            <a:spAutoFit/>
          </a:bodyPr>
          <a:lstStyle/>
          <a:p>
            <a:r>
              <a:rPr lang="en-US" sz="1400" b="1" dirty="0" err="1"/>
              <a:t>NovaSeq</a:t>
            </a:r>
            <a:r>
              <a:rPr lang="en-US" sz="1400" b="1" dirty="0"/>
              <a:t> 6000 SP/S1 PE 2x150 (Illumina)</a:t>
            </a:r>
          </a:p>
        </p:txBody>
      </p:sp>
      <p:sp>
        <p:nvSpPr>
          <p:cNvPr id="30" name="TextBox 29">
            <a:extLst>
              <a:ext uri="{FF2B5EF4-FFF2-40B4-BE49-F238E27FC236}">
                <a16:creationId xmlns:a16="http://schemas.microsoft.com/office/drawing/2014/main" xmlns="" id="{A7785521-3876-F440-AA28-EDB03CB14886}"/>
              </a:ext>
            </a:extLst>
          </p:cNvPr>
          <p:cNvSpPr txBox="1"/>
          <p:nvPr/>
        </p:nvSpPr>
        <p:spPr>
          <a:xfrm>
            <a:off x="7030533" y="4724490"/>
            <a:ext cx="2526269" cy="523220"/>
          </a:xfrm>
          <a:prstGeom prst="rect">
            <a:avLst/>
          </a:prstGeom>
          <a:noFill/>
        </p:spPr>
        <p:txBody>
          <a:bodyPr wrap="none" rtlCol="0">
            <a:spAutoFit/>
          </a:bodyPr>
          <a:lstStyle/>
          <a:p>
            <a:pPr algn="ctr"/>
            <a:r>
              <a:rPr lang="en-US" sz="1400" b="1" dirty="0"/>
              <a:t>ds cDNA synthesis</a:t>
            </a:r>
          </a:p>
          <a:p>
            <a:pPr algn="ctr"/>
            <a:r>
              <a:rPr lang="en-US" sz="1400" b="1" dirty="0" err="1"/>
              <a:t>NEBNext</a:t>
            </a:r>
            <a:r>
              <a:rPr lang="en-US" sz="1400" b="1" dirty="0"/>
              <a:t> Ultra II RNA kits (NEB)</a:t>
            </a:r>
          </a:p>
        </p:txBody>
      </p:sp>
      <p:sp>
        <p:nvSpPr>
          <p:cNvPr id="31" name="Down Arrow 30">
            <a:extLst>
              <a:ext uri="{FF2B5EF4-FFF2-40B4-BE49-F238E27FC236}">
                <a16:creationId xmlns:a16="http://schemas.microsoft.com/office/drawing/2014/main" xmlns="" id="{94573C30-B62A-0B40-AD31-46BACF34E68C}"/>
              </a:ext>
            </a:extLst>
          </p:cNvPr>
          <p:cNvSpPr/>
          <p:nvPr/>
        </p:nvSpPr>
        <p:spPr>
          <a:xfrm>
            <a:off x="8293668" y="5230532"/>
            <a:ext cx="91478" cy="223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5E74C32B-1BB4-534A-B263-218802D9EFDA}"/>
              </a:ext>
            </a:extLst>
          </p:cNvPr>
          <p:cNvSpPr txBox="1"/>
          <p:nvPr/>
        </p:nvSpPr>
        <p:spPr>
          <a:xfrm>
            <a:off x="6678762" y="5435688"/>
            <a:ext cx="3579635" cy="307777"/>
          </a:xfrm>
          <a:prstGeom prst="rect">
            <a:avLst/>
          </a:prstGeom>
          <a:noFill/>
        </p:spPr>
        <p:txBody>
          <a:bodyPr wrap="square" rtlCol="0">
            <a:spAutoFit/>
          </a:bodyPr>
          <a:lstStyle/>
          <a:p>
            <a:r>
              <a:rPr lang="en-US" sz="1400" b="1" dirty="0"/>
              <a:t>Estimation of COVID-19  abundance - qPCR</a:t>
            </a:r>
          </a:p>
        </p:txBody>
      </p:sp>
      <p:sp>
        <p:nvSpPr>
          <p:cNvPr id="33" name="Down Arrow 32">
            <a:extLst>
              <a:ext uri="{FF2B5EF4-FFF2-40B4-BE49-F238E27FC236}">
                <a16:creationId xmlns:a16="http://schemas.microsoft.com/office/drawing/2014/main" xmlns="" id="{CB0519E9-4599-2843-ABA8-4894BD4E8841}"/>
              </a:ext>
            </a:extLst>
          </p:cNvPr>
          <p:cNvSpPr/>
          <p:nvPr/>
        </p:nvSpPr>
        <p:spPr>
          <a:xfrm>
            <a:off x="8271714" y="5743465"/>
            <a:ext cx="91478" cy="223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ular Callout 33">
            <a:extLst>
              <a:ext uri="{FF2B5EF4-FFF2-40B4-BE49-F238E27FC236}">
                <a16:creationId xmlns:a16="http://schemas.microsoft.com/office/drawing/2014/main" xmlns="" id="{704EAB4D-0467-0E4D-AD27-A161A36D4316}"/>
              </a:ext>
            </a:extLst>
          </p:cNvPr>
          <p:cNvSpPr/>
          <p:nvPr/>
        </p:nvSpPr>
        <p:spPr>
          <a:xfrm>
            <a:off x="4946837" y="3497394"/>
            <a:ext cx="1727556" cy="1765481"/>
          </a:xfrm>
          <a:prstGeom prst="wedgeRectCallout">
            <a:avLst>
              <a:gd name="adj1" fmla="val 11370"/>
              <a:gd name="adj2" fmla="val -691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34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1"/>
            <a:ext cx="10515600" cy="830580"/>
          </a:xfrm>
        </p:spPr>
        <p:txBody>
          <a:bodyPr>
            <a:normAutofit/>
          </a:bodyPr>
          <a:lstStyle/>
          <a:p>
            <a:pPr algn="ctr"/>
            <a:r>
              <a:rPr lang="en-US" sz="4000"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What We’ve Done</a:t>
            </a:r>
          </a:p>
        </p:txBody>
      </p:sp>
      <p:pic>
        <p:nvPicPr>
          <p:cNvPr id="1036" name="Picture 12" descr="mage result for TC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303" y="2747964"/>
            <a:ext cx="6404407" cy="27549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074421"/>
            <a:ext cx="11639550" cy="5186336"/>
          </a:xfrm>
        </p:spPr>
        <p:txBody>
          <a:bodyPr>
            <a:normAutofit fontScale="77500" lnSpcReduction="20000"/>
          </a:bodyPr>
          <a:lstStyle/>
          <a:p>
            <a:r>
              <a:rPr lang="en-US" dirty="0"/>
              <a:t>TCGA- </a:t>
            </a:r>
            <a:r>
              <a:rPr lang="en-US" sz="2300" dirty="0" err="1"/>
              <a:t>Perou</a:t>
            </a:r>
            <a:r>
              <a:rPr lang="en-US" sz="2300" dirty="0"/>
              <a:t> /Hayes</a:t>
            </a:r>
          </a:p>
          <a:p>
            <a:r>
              <a:rPr lang="en-US" dirty="0"/>
              <a:t>CEGS- </a:t>
            </a:r>
            <a:r>
              <a:rPr lang="en-US" sz="2300" dirty="0"/>
              <a:t>Pardo Manuel de </a:t>
            </a:r>
            <a:r>
              <a:rPr lang="en-US" sz="2300" dirty="0" err="1"/>
              <a:t>Villena</a:t>
            </a:r>
            <a:r>
              <a:rPr lang="en-US" sz="2300" dirty="0"/>
              <a:t> / Sullivan</a:t>
            </a:r>
          </a:p>
          <a:p>
            <a:r>
              <a:rPr lang="en-US" dirty="0"/>
              <a:t>CSER- </a:t>
            </a:r>
            <a:r>
              <a:rPr lang="en-US" sz="2300" dirty="0"/>
              <a:t>Evans, Berg, </a:t>
            </a:r>
            <a:r>
              <a:rPr lang="en-US" sz="2300" dirty="0" err="1"/>
              <a:t>Weck</a:t>
            </a:r>
            <a:r>
              <a:rPr lang="en-US" sz="2300" dirty="0"/>
              <a:t>, Henderson, </a:t>
            </a:r>
            <a:r>
              <a:rPr lang="en-US" sz="2300" dirty="0" err="1"/>
              <a:t>Wilhelmsen</a:t>
            </a:r>
            <a:endParaRPr lang="en-US" sz="2300" dirty="0"/>
          </a:p>
          <a:p>
            <a:r>
              <a:rPr lang="en-US" dirty="0"/>
              <a:t>PAGE- </a:t>
            </a:r>
            <a:r>
              <a:rPr lang="en-US" sz="2300" dirty="0"/>
              <a:t>North</a:t>
            </a:r>
          </a:p>
          <a:p>
            <a:r>
              <a:rPr lang="en-US" dirty="0" err="1"/>
              <a:t>NoVa</a:t>
            </a:r>
            <a:r>
              <a:rPr lang="en-US" dirty="0"/>
              <a:t>- </a:t>
            </a:r>
            <a:r>
              <a:rPr lang="en-US" sz="2300" dirty="0" err="1"/>
              <a:t>Laederach</a:t>
            </a:r>
            <a:r>
              <a:rPr lang="en-US" sz="2300" dirty="0"/>
              <a:t> / Weeks</a:t>
            </a:r>
          </a:p>
          <a:p>
            <a:r>
              <a:rPr lang="en-US" dirty="0"/>
              <a:t>ENCODE- </a:t>
            </a:r>
            <a:r>
              <a:rPr lang="en-US" sz="2300" dirty="0" err="1"/>
              <a:t>Lieb</a:t>
            </a:r>
            <a:r>
              <a:rPr lang="en-US" sz="2300" dirty="0"/>
              <a:t> / </a:t>
            </a:r>
            <a:r>
              <a:rPr lang="en-US" sz="2300" dirty="0" err="1"/>
              <a:t>Furey</a:t>
            </a:r>
            <a:endParaRPr lang="en-US" sz="2300" dirty="0"/>
          </a:p>
          <a:p>
            <a:r>
              <a:rPr lang="en-US" dirty="0"/>
              <a:t>NSIGHT- </a:t>
            </a:r>
            <a:r>
              <a:rPr lang="en-US" sz="2300" dirty="0"/>
              <a:t>Berg / Powell</a:t>
            </a:r>
          </a:p>
          <a:p>
            <a:r>
              <a:rPr lang="en-US" dirty="0"/>
              <a:t>$1000 Genome- </a:t>
            </a:r>
            <a:r>
              <a:rPr lang="en-US" sz="2300" dirty="0"/>
              <a:t>Ramsey</a:t>
            </a:r>
          </a:p>
          <a:p>
            <a:r>
              <a:rPr lang="en-US" dirty="0" err="1"/>
              <a:t>modENCODE</a:t>
            </a:r>
            <a:r>
              <a:rPr lang="en-US" dirty="0"/>
              <a:t>- </a:t>
            </a:r>
            <a:r>
              <a:rPr lang="en-US" sz="2300" dirty="0" err="1"/>
              <a:t>Lieb</a:t>
            </a:r>
            <a:r>
              <a:rPr lang="en-US" sz="2300" dirty="0"/>
              <a:t> / </a:t>
            </a:r>
            <a:r>
              <a:rPr lang="en-US" sz="2300" dirty="0" err="1"/>
              <a:t>Furey</a:t>
            </a:r>
            <a:r>
              <a:rPr lang="en-US" sz="2300" dirty="0"/>
              <a:t> /McKay</a:t>
            </a:r>
          </a:p>
          <a:p>
            <a:r>
              <a:rPr lang="en-US" dirty="0" err="1"/>
              <a:t>HapMap</a:t>
            </a:r>
            <a:r>
              <a:rPr lang="en-US" dirty="0"/>
              <a:t>- </a:t>
            </a:r>
            <a:r>
              <a:rPr lang="en-US" sz="2300" dirty="0"/>
              <a:t>Y Li</a:t>
            </a:r>
          </a:p>
          <a:p>
            <a:r>
              <a:rPr lang="en-US" dirty="0"/>
              <a:t>GAIN- </a:t>
            </a:r>
            <a:r>
              <a:rPr lang="en-US" sz="2300" dirty="0"/>
              <a:t>Sullivan</a:t>
            </a:r>
          </a:p>
          <a:p>
            <a:r>
              <a:rPr lang="en-US" dirty="0"/>
              <a:t>Prenatal WGS –</a:t>
            </a:r>
            <a:r>
              <a:rPr lang="en-US" sz="2300" dirty="0"/>
              <a:t>Vora</a:t>
            </a:r>
          </a:p>
          <a:p>
            <a:r>
              <a:rPr lang="en-US" dirty="0"/>
              <a:t>AURORA </a:t>
            </a:r>
            <a:r>
              <a:rPr lang="en-US" dirty="0" smtClean="0"/>
              <a:t>- </a:t>
            </a:r>
            <a:r>
              <a:rPr lang="en-US" sz="2300" dirty="0"/>
              <a:t>Perou/Hoadley</a:t>
            </a:r>
          </a:p>
          <a:p>
            <a:r>
              <a:rPr lang="en-US" b="1" dirty="0"/>
              <a:t>NCI Genomics Characterization</a:t>
            </a:r>
            <a:r>
              <a:rPr lang="en-US" dirty="0"/>
              <a:t>.…</a:t>
            </a:r>
          </a:p>
        </p:txBody>
      </p:sp>
      <p:sp>
        <p:nvSpPr>
          <p:cNvPr id="6" name="AutoShape 6" descr="he Cancer Genome Atlas">
            <a:hlinkClick r:id="rId3"/>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234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 y="-78931"/>
            <a:ext cx="10972800" cy="1325563"/>
          </a:xfrm>
        </p:spPr>
        <p:txBody>
          <a:bodyPr/>
          <a:lstStyle/>
          <a:p>
            <a:r>
              <a:rPr lang="en-US"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Why We Are Good</a:t>
            </a:r>
          </a:p>
        </p:txBody>
      </p:sp>
      <p:sp>
        <p:nvSpPr>
          <p:cNvPr id="3" name="Content Placeholder 2"/>
          <p:cNvSpPr>
            <a:spLocks noGrp="1"/>
          </p:cNvSpPr>
          <p:nvPr>
            <p:ph idx="1"/>
          </p:nvPr>
        </p:nvSpPr>
        <p:spPr>
          <a:xfrm>
            <a:off x="529590" y="1139777"/>
            <a:ext cx="10515600" cy="4784375"/>
          </a:xfrm>
        </p:spPr>
        <p:txBody>
          <a:bodyPr vert="horz" lIns="91440" tIns="45720" rIns="91440" bIns="45720" rtlCol="0" anchor="t">
            <a:normAutofit fontScale="62500" lnSpcReduction="20000"/>
          </a:bodyPr>
          <a:lstStyle/>
          <a:p>
            <a:r>
              <a:rPr lang="en-US" dirty="0">
                <a:solidFill>
                  <a:schemeClr val="accent1">
                    <a:lumMod val="50000"/>
                  </a:schemeClr>
                </a:solidFill>
              </a:rPr>
              <a:t>We are a </a:t>
            </a:r>
            <a:r>
              <a:rPr lang="en-US" b="1" i="1" dirty="0">
                <a:solidFill>
                  <a:schemeClr val="accent1">
                    <a:lumMod val="50000"/>
                  </a:schemeClr>
                </a:solidFill>
              </a:rPr>
              <a:t>research</a:t>
            </a:r>
            <a:r>
              <a:rPr lang="en-US" dirty="0">
                <a:solidFill>
                  <a:schemeClr val="accent1">
                    <a:lumMod val="50000"/>
                  </a:schemeClr>
                </a:solidFill>
              </a:rPr>
              <a:t> facility</a:t>
            </a:r>
          </a:p>
          <a:p>
            <a:pPr lvl="1"/>
            <a:r>
              <a:rPr lang="en-US" dirty="0"/>
              <a:t>We love new protocols!</a:t>
            </a:r>
          </a:p>
          <a:p>
            <a:pPr lvl="1"/>
            <a:r>
              <a:rPr lang="en-US" dirty="0"/>
              <a:t>Technical experts</a:t>
            </a:r>
          </a:p>
          <a:p>
            <a:pPr lvl="1"/>
            <a:r>
              <a:rPr lang="en-US" dirty="0"/>
              <a:t>Automation</a:t>
            </a:r>
          </a:p>
          <a:p>
            <a:pPr lvl="1"/>
            <a:r>
              <a:rPr lang="en-US" dirty="0"/>
              <a:t>In-house bioinformatics</a:t>
            </a:r>
          </a:p>
          <a:p>
            <a:endParaRPr lang="en-US" sz="1200" dirty="0"/>
          </a:p>
          <a:p>
            <a:r>
              <a:rPr lang="en-US" b="1" dirty="0">
                <a:solidFill>
                  <a:schemeClr val="accent1">
                    <a:lumMod val="50000"/>
                  </a:schemeClr>
                </a:solidFill>
              </a:rPr>
              <a:t>Beta test </a:t>
            </a:r>
            <a:r>
              <a:rPr lang="en-US" dirty="0">
                <a:solidFill>
                  <a:schemeClr val="accent1">
                    <a:lumMod val="50000"/>
                  </a:schemeClr>
                </a:solidFill>
              </a:rPr>
              <a:t>and development site</a:t>
            </a:r>
          </a:p>
          <a:p>
            <a:pPr lvl="1"/>
            <a:r>
              <a:rPr lang="en-US" dirty="0"/>
              <a:t>Illumina</a:t>
            </a:r>
          </a:p>
          <a:p>
            <a:pPr lvl="1"/>
            <a:r>
              <a:rPr lang="en-US" dirty="0"/>
              <a:t>TECAN</a:t>
            </a:r>
          </a:p>
          <a:p>
            <a:pPr lvl="1"/>
            <a:r>
              <a:rPr lang="en-US" dirty="0"/>
              <a:t>BD</a:t>
            </a:r>
          </a:p>
          <a:p>
            <a:pPr lvl="1"/>
            <a:r>
              <a:rPr lang="en-US" dirty="0"/>
              <a:t>PerkinElmer</a:t>
            </a:r>
          </a:p>
          <a:p>
            <a:pPr lvl="1"/>
            <a:r>
              <a:rPr lang="en-US" dirty="0">
                <a:cs typeface="Calibri" panose="020F0502020204030204"/>
              </a:rPr>
              <a:t>IDT</a:t>
            </a:r>
          </a:p>
          <a:p>
            <a:pPr lvl="1"/>
            <a:r>
              <a:rPr lang="en-US" dirty="0" err="1">
                <a:cs typeface="Calibri" panose="020F0502020204030204"/>
              </a:rPr>
              <a:t>BioNano</a:t>
            </a:r>
            <a:endParaRPr lang="en-US" dirty="0">
              <a:cs typeface="Calibri" panose="020F0502020204030204"/>
            </a:endParaRPr>
          </a:p>
          <a:p>
            <a:pPr lvl="1"/>
            <a:r>
              <a:rPr lang="en-US" dirty="0"/>
              <a:t>Small </a:t>
            </a:r>
            <a:r>
              <a:rPr lang="en-US" dirty="0" err="1"/>
              <a:t>Inc.s</a:t>
            </a:r>
            <a:endParaRPr lang="en-US" dirty="0"/>
          </a:p>
          <a:p>
            <a:pPr marL="0" indent="0">
              <a:buNone/>
            </a:pPr>
            <a:endParaRPr lang="en-US" sz="1200" dirty="0"/>
          </a:p>
          <a:p>
            <a:r>
              <a:rPr lang="en-US" b="1" dirty="0">
                <a:solidFill>
                  <a:schemeClr val="accent1">
                    <a:lumMod val="50000"/>
                  </a:schemeClr>
                </a:solidFill>
              </a:rPr>
              <a:t>We ask “why” </a:t>
            </a:r>
          </a:p>
          <a:p>
            <a:pPr lvl="1"/>
            <a:r>
              <a:rPr lang="en-US" dirty="0" smtClean="0"/>
              <a:t>Cooperatively </a:t>
            </a:r>
            <a:r>
              <a:rPr lang="en-US" dirty="0"/>
              <a:t>with PIs</a:t>
            </a:r>
          </a:p>
          <a:p>
            <a:pPr lvl="1"/>
            <a:r>
              <a:rPr lang="en-US" dirty="0"/>
              <a:t>Technically </a:t>
            </a:r>
          </a:p>
          <a:p>
            <a:pPr lvl="1"/>
            <a:r>
              <a:rPr lang="en-US" b="1" i="1" dirty="0"/>
              <a:t>Biologically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308" y="210461"/>
            <a:ext cx="6215162" cy="21912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0" y="2691078"/>
            <a:ext cx="6577372" cy="3205226"/>
          </a:xfrm>
          <a:prstGeom prst="rect">
            <a:avLst/>
          </a:prstGeom>
        </p:spPr>
      </p:pic>
    </p:spTree>
    <p:extLst>
      <p:ext uri="{BB962C8B-B14F-4D97-AF65-F5344CB8AC3E}">
        <p14:creationId xmlns:p14="http://schemas.microsoft.com/office/powerpoint/2010/main" val="3280674075"/>
      </p:ext>
    </p:extLst>
  </p:cSld>
  <p:clrMapOvr>
    <a:masterClrMapping/>
  </p:clrMapOvr>
</p:sld>
</file>

<file path=ppt/theme/theme1.xml><?xml version="1.0" encoding="utf-8"?>
<a:theme xmlns:a="http://schemas.openxmlformats.org/drawingml/2006/main" name="SOM-Left-Column">
  <a:themeElements>
    <a:clrScheme name="UNC SOM 2020">
      <a:dk1>
        <a:srgbClr val="343A40"/>
      </a:dk1>
      <a:lt1>
        <a:srgbClr val="FFFFFF"/>
      </a:lt1>
      <a:dk2>
        <a:srgbClr val="13284B"/>
      </a:dk2>
      <a:lt2>
        <a:srgbClr val="E1E1E1"/>
      </a:lt2>
      <a:accent1>
        <a:srgbClr val="4B9CD3"/>
      </a:accent1>
      <a:accent2>
        <a:srgbClr val="838383"/>
      </a:accent2>
      <a:accent3>
        <a:srgbClr val="274157"/>
      </a:accent3>
      <a:accent4>
        <a:srgbClr val="309292"/>
      </a:accent4>
      <a:accent5>
        <a:srgbClr val="046D8B"/>
      </a:accent5>
      <a:accent6>
        <a:srgbClr val="5F5F5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M-Bottom-Blank">
  <a:themeElements>
    <a:clrScheme name="UNC SOM 2020">
      <a:dk1>
        <a:srgbClr val="343A40"/>
      </a:dk1>
      <a:lt1>
        <a:srgbClr val="FFFFFF"/>
      </a:lt1>
      <a:dk2>
        <a:srgbClr val="13284B"/>
      </a:dk2>
      <a:lt2>
        <a:srgbClr val="E1E1E1"/>
      </a:lt2>
      <a:accent1>
        <a:srgbClr val="4B9CD3"/>
      </a:accent1>
      <a:accent2>
        <a:srgbClr val="838383"/>
      </a:accent2>
      <a:accent3>
        <a:srgbClr val="274157"/>
      </a:accent3>
      <a:accent4>
        <a:srgbClr val="309292"/>
      </a:accent4>
      <a:accent5>
        <a:srgbClr val="046D8B"/>
      </a:accent5>
      <a:accent6>
        <a:srgbClr val="5F5F5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M-Bottom-OldWell">
  <a:themeElements>
    <a:clrScheme name="UNC SOM 2020">
      <a:dk1>
        <a:srgbClr val="343A40"/>
      </a:dk1>
      <a:lt1>
        <a:srgbClr val="FFFFFF"/>
      </a:lt1>
      <a:dk2>
        <a:srgbClr val="13284B"/>
      </a:dk2>
      <a:lt2>
        <a:srgbClr val="E1E1E1"/>
      </a:lt2>
      <a:accent1>
        <a:srgbClr val="4B9CD3"/>
      </a:accent1>
      <a:accent2>
        <a:srgbClr val="838383"/>
      </a:accent2>
      <a:accent3>
        <a:srgbClr val="274157"/>
      </a:accent3>
      <a:accent4>
        <a:srgbClr val="309292"/>
      </a:accent4>
      <a:accent5>
        <a:srgbClr val="046D8B"/>
      </a:accent5>
      <a:accent6>
        <a:srgbClr val="5F5F5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M-Top-Blank">
  <a:themeElements>
    <a:clrScheme name="UNC SOM 2020">
      <a:dk1>
        <a:srgbClr val="343A40"/>
      </a:dk1>
      <a:lt1>
        <a:srgbClr val="FFFFFF"/>
      </a:lt1>
      <a:dk2>
        <a:srgbClr val="13284B"/>
      </a:dk2>
      <a:lt2>
        <a:srgbClr val="E1E1E1"/>
      </a:lt2>
      <a:accent1>
        <a:srgbClr val="4B9CD3"/>
      </a:accent1>
      <a:accent2>
        <a:srgbClr val="838383"/>
      </a:accent2>
      <a:accent3>
        <a:srgbClr val="274157"/>
      </a:accent3>
      <a:accent4>
        <a:srgbClr val="309292"/>
      </a:accent4>
      <a:accent5>
        <a:srgbClr val="046D8B"/>
      </a:accent5>
      <a:accent6>
        <a:srgbClr val="5F5F5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OM-White">
  <a:themeElements>
    <a:clrScheme name="UNC SOM 2020">
      <a:dk1>
        <a:srgbClr val="343A40"/>
      </a:dk1>
      <a:lt1>
        <a:srgbClr val="FFFFFF"/>
      </a:lt1>
      <a:dk2>
        <a:srgbClr val="13284B"/>
      </a:dk2>
      <a:lt2>
        <a:srgbClr val="E1E1E1"/>
      </a:lt2>
      <a:accent1>
        <a:srgbClr val="4B9CD3"/>
      </a:accent1>
      <a:accent2>
        <a:srgbClr val="838383"/>
      </a:accent2>
      <a:accent3>
        <a:srgbClr val="274157"/>
      </a:accent3>
      <a:accent4>
        <a:srgbClr val="309292"/>
      </a:accent4>
      <a:accent5>
        <a:srgbClr val="046D8B"/>
      </a:accent5>
      <a:accent6>
        <a:srgbClr val="5F5F5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OM-Gray">
  <a:themeElements>
    <a:clrScheme name="UNC SOM 2020">
      <a:dk1>
        <a:srgbClr val="343A40"/>
      </a:dk1>
      <a:lt1>
        <a:srgbClr val="FFFFFF"/>
      </a:lt1>
      <a:dk2>
        <a:srgbClr val="13284B"/>
      </a:dk2>
      <a:lt2>
        <a:srgbClr val="E1E1E1"/>
      </a:lt2>
      <a:accent1>
        <a:srgbClr val="4B9CD3"/>
      </a:accent1>
      <a:accent2>
        <a:srgbClr val="838383"/>
      </a:accent2>
      <a:accent3>
        <a:srgbClr val="274157"/>
      </a:accent3>
      <a:accent4>
        <a:srgbClr val="309292"/>
      </a:accent4>
      <a:accent5>
        <a:srgbClr val="046D8B"/>
      </a:accent5>
      <a:accent6>
        <a:srgbClr val="5F5F5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13916</TotalTime>
  <Words>717</Words>
  <Application>Microsoft Office PowerPoint</Application>
  <PresentationFormat>Widescreen</PresentationFormat>
  <Paragraphs>176</Paragraphs>
  <Slides>13</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13</vt:i4>
      </vt:variant>
    </vt:vector>
  </HeadingPairs>
  <TitlesOfParts>
    <vt:vector size="23" baseType="lpstr">
      <vt:lpstr>Arial</vt:lpstr>
      <vt:lpstr>Calibri</vt:lpstr>
      <vt:lpstr>Calibri Light</vt:lpstr>
      <vt:lpstr>-webkit-standard</vt:lpstr>
      <vt:lpstr>SOM-Left-Column</vt:lpstr>
      <vt:lpstr>SOM-Bottom-Blank</vt:lpstr>
      <vt:lpstr>SOM-Bottom-OldWell</vt:lpstr>
      <vt:lpstr>SOM-Top-Blank</vt:lpstr>
      <vt:lpstr>SOM-White</vt:lpstr>
      <vt:lpstr>SOM-Gray</vt:lpstr>
      <vt:lpstr>Integrated Genomics Cores  Overview and Capabilities:      High Throughput Sequencing Facility (HTSG)    Functional Genomics    Mammalian Genotyping Core (MGC) </vt:lpstr>
      <vt:lpstr>Integrated Genomics Core (IGC) Mission</vt:lpstr>
      <vt:lpstr>How We Got Here:</vt:lpstr>
      <vt:lpstr>PowerPoint Presentation</vt:lpstr>
      <vt:lpstr>UNC Full Service Genomics</vt:lpstr>
      <vt:lpstr>Technology Areas</vt:lpstr>
      <vt:lpstr>Example: Dual RNA-seq to see how immune pressure or drug changes gene expression</vt:lpstr>
      <vt:lpstr>What We’ve Done</vt:lpstr>
      <vt:lpstr>Why We Are Good</vt:lpstr>
      <vt:lpstr>Technologies</vt:lpstr>
      <vt:lpstr>Innovative Technologies</vt:lpstr>
      <vt:lpstr>HTSF Supports 50+ Library Prep Protocols</vt:lpstr>
      <vt:lpstr>Future Plans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Chuck</cp:lastModifiedBy>
  <cp:revision>104</cp:revision>
  <dcterms:created xsi:type="dcterms:W3CDTF">2017-05-04T18:35:19Z</dcterms:created>
  <dcterms:modified xsi:type="dcterms:W3CDTF">2020-06-04T23:52:46Z</dcterms:modified>
</cp:coreProperties>
</file>