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1" r:id="rId5"/>
    <p:sldId id="257" r:id="rId6"/>
    <p:sldId id="258" r:id="rId7"/>
    <p:sldId id="289" r:id="rId8"/>
    <p:sldId id="283" r:id="rId9"/>
    <p:sldId id="295" r:id="rId10"/>
    <p:sldId id="294" r:id="rId11"/>
    <p:sldId id="280" r:id="rId12"/>
    <p:sldId id="296" r:id="rId13"/>
    <p:sldId id="261" r:id="rId14"/>
    <p:sldId id="256" r:id="rId15"/>
    <p:sldId id="291" r:id="rId16"/>
    <p:sldId id="292" r:id="rId17"/>
    <p:sldId id="273" r:id="rId18"/>
    <p:sldId id="282" r:id="rId19"/>
    <p:sldId id="285" r:id="rId20"/>
    <p:sldId id="272" r:id="rId21"/>
    <p:sldId id="286" r:id="rId22"/>
    <p:sldId id="276" r:id="rId23"/>
    <p:sldId id="288" r:id="rId24"/>
    <p:sldId id="293" r:id="rId25"/>
    <p:sldId id="269" r:id="rId26"/>
    <p:sldId id="290" r:id="rId27"/>
  </p:sldIdLst>
  <p:sldSz cx="12192000" cy="6858000"/>
  <p:notesSz cx="6858000" cy="103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FD4"/>
    <a:srgbClr val="0085A4"/>
    <a:srgbClr val="003B49"/>
    <a:srgbClr val="FFC6B7"/>
    <a:srgbClr val="FF8D6D"/>
    <a:srgbClr val="A1D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3" y="39"/>
      </p:cViewPr>
      <p:guideLst/>
    </p:cSldViewPr>
  </p:slideViewPr>
  <p:notesTextViewPr>
    <p:cViewPr>
      <p:scale>
        <a:sx n="1" d="1"/>
        <a:sy n="1" d="1"/>
      </p:scale>
      <p:origin x="0" y="0"/>
    </p:cViewPr>
  </p:notesTextViewPr>
  <p:sorterViewPr>
    <p:cViewPr>
      <p:scale>
        <a:sx n="100" d="100"/>
        <a:sy n="100" d="100"/>
      </p:scale>
      <p:origin x="0" y="-20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Brenda Olivia" userId="dd386ed9-81d6-4bcd-9e1e-80c2c7b32982" providerId="ADAL" clId="{17BB3D8C-6042-4A56-904C-C814C06350EF}"/>
    <pc:docChg chg="modSld">
      <pc:chgData name="Mitchell, Brenda Olivia" userId="dd386ed9-81d6-4bcd-9e1e-80c2c7b32982" providerId="ADAL" clId="{17BB3D8C-6042-4A56-904C-C814C06350EF}" dt="2021-08-06T16:18:45.455" v="1" actId="20577"/>
      <pc:docMkLst>
        <pc:docMk/>
      </pc:docMkLst>
      <pc:sldChg chg="modSp mod">
        <pc:chgData name="Mitchell, Brenda Olivia" userId="dd386ed9-81d6-4bcd-9e1e-80c2c7b32982" providerId="ADAL" clId="{17BB3D8C-6042-4A56-904C-C814C06350EF}" dt="2021-08-06T16:18:45.455" v="1" actId="20577"/>
        <pc:sldMkLst>
          <pc:docMk/>
          <pc:sldMk cId="3382982781" sldId="296"/>
        </pc:sldMkLst>
        <pc:spChg chg="mod">
          <ac:chgData name="Mitchell, Brenda Olivia" userId="dd386ed9-81d6-4bcd-9e1e-80c2c7b32982" providerId="ADAL" clId="{17BB3D8C-6042-4A56-904C-C814C06350EF}" dt="2021-08-06T16:18:45.455" v="1" actId="20577"/>
          <ac:spMkLst>
            <pc:docMk/>
            <pc:sldMk cId="3382982781" sldId="296"/>
            <ac:spMk id="3" creationId="{97A3E32F-F85B-4A1B-9D30-237347F999B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85051673228347"/>
          <c:y val="3.7499997693159592E-2"/>
          <c:w val="0.60118467027559053"/>
          <c:h val="0.90693725966183192"/>
        </c:manualLayout>
      </c:layout>
      <c:barChart>
        <c:barDir val="bar"/>
        <c:grouping val="clustered"/>
        <c:varyColors val="0"/>
        <c:ser>
          <c:idx val="0"/>
          <c:order val="0"/>
          <c:tx>
            <c:strRef>
              <c:f>Sheet1!$B$1</c:f>
              <c:strCache>
                <c:ptCount val="1"/>
                <c:pt idx="0">
                  <c:v>Enrollment</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6-FB0F-41BA-9C05-F053B0923972}"/>
              </c:ext>
            </c:extLst>
          </c:dPt>
          <c:dPt>
            <c:idx val="1"/>
            <c:invertIfNegative val="0"/>
            <c:bubble3D val="0"/>
            <c:extLst>
              <c:ext xmlns:c16="http://schemas.microsoft.com/office/drawing/2014/chart" uri="{C3380CC4-5D6E-409C-BE32-E72D297353CC}">
                <c16:uniqueId val="{00000005-FB0F-41BA-9C05-F053B0923972}"/>
              </c:ext>
            </c:extLst>
          </c:dPt>
          <c:dPt>
            <c:idx val="2"/>
            <c:invertIfNegative val="0"/>
            <c:bubble3D val="0"/>
            <c:extLst>
              <c:ext xmlns:c16="http://schemas.microsoft.com/office/drawing/2014/chart" uri="{C3380CC4-5D6E-409C-BE32-E72D297353CC}">
                <c16:uniqueId val="{00000004-FB0F-41BA-9C05-F053B0923972}"/>
              </c:ext>
            </c:extLst>
          </c:dPt>
          <c:dPt>
            <c:idx val="3"/>
            <c:invertIfNegative val="0"/>
            <c:bubble3D val="0"/>
            <c:extLst>
              <c:ext xmlns:c16="http://schemas.microsoft.com/office/drawing/2014/chart" uri="{C3380CC4-5D6E-409C-BE32-E72D297353CC}">
                <c16:uniqueId val="{00000003-FB0F-41BA-9C05-F053B0923972}"/>
              </c:ext>
            </c:extLst>
          </c:dPt>
          <c:dPt>
            <c:idx val="4"/>
            <c:invertIfNegative val="0"/>
            <c:bubble3D val="0"/>
            <c:extLst>
              <c:ext xmlns:c16="http://schemas.microsoft.com/office/drawing/2014/chart" uri="{C3380CC4-5D6E-409C-BE32-E72D297353CC}">
                <c16:uniqueId val="{00000006-61BB-4BB2-963C-0F14C753C86A}"/>
              </c:ext>
            </c:extLst>
          </c:dPt>
          <c:dPt>
            <c:idx val="5"/>
            <c:invertIfNegative val="0"/>
            <c:bubble3D val="0"/>
            <c:extLst>
              <c:ext xmlns:c16="http://schemas.microsoft.com/office/drawing/2014/chart" uri="{C3380CC4-5D6E-409C-BE32-E72D297353CC}">
                <c16:uniqueId val="{00000005-61BB-4BB2-963C-0F14C753C86A}"/>
              </c:ext>
            </c:extLst>
          </c:dPt>
          <c:dPt>
            <c:idx val="6"/>
            <c:invertIfNegative val="0"/>
            <c:bubble3D val="0"/>
            <c:extLst>
              <c:ext xmlns:c16="http://schemas.microsoft.com/office/drawing/2014/chart" uri="{C3380CC4-5D6E-409C-BE32-E72D297353CC}">
                <c16:uniqueId val="{00000004-61BB-4BB2-963C-0F14C753C86A}"/>
              </c:ext>
            </c:extLst>
          </c:dPt>
          <c:dLbls>
            <c:dLbl>
              <c:idx val="0"/>
              <c:tx>
                <c:rich>
                  <a:bodyPr/>
                  <a:lstStyle/>
                  <a:p>
                    <a:r>
                      <a:rPr lang="en-US"/>
                      <a:t>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B0F-41BA-9C05-F053B0923972}"/>
                </c:ext>
              </c:extLst>
            </c:dLbl>
            <c:dLbl>
              <c:idx val="1"/>
              <c:tx>
                <c:rich>
                  <a:bodyPr/>
                  <a:lstStyle/>
                  <a:p>
                    <a:r>
                      <a:rPr lang="en-US"/>
                      <a:t>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B0F-41BA-9C05-F053B0923972}"/>
                </c:ext>
              </c:extLst>
            </c:dLbl>
            <c:dLbl>
              <c:idx val="2"/>
              <c:tx>
                <c:rich>
                  <a:bodyPr/>
                  <a:lstStyle/>
                  <a:p>
                    <a:r>
                      <a:rPr lang="en-US"/>
                      <a:t>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B0F-41BA-9C05-F053B0923972}"/>
                </c:ext>
              </c:extLst>
            </c:dLbl>
            <c:dLbl>
              <c:idx val="3"/>
              <c:tx>
                <c:rich>
                  <a:bodyPr/>
                  <a:lstStyle/>
                  <a:p>
                    <a:r>
                      <a:rPr lang="en-US"/>
                      <a:t>93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B0F-41BA-9C05-F053B0923972}"/>
                </c:ext>
              </c:extLst>
            </c:dLbl>
            <c:dLbl>
              <c:idx val="4"/>
              <c:tx>
                <c:rich>
                  <a:bodyPr/>
                  <a:lstStyle/>
                  <a:p>
                    <a:r>
                      <a:rPr lang="en-US"/>
                      <a:t>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1BB-4BB2-963C-0F14C753C86A}"/>
                </c:ext>
              </c:extLst>
            </c:dLbl>
            <c:dLbl>
              <c:idx val="5"/>
              <c:tx>
                <c:rich>
                  <a:bodyPr/>
                  <a:lstStyle/>
                  <a:p>
                    <a:r>
                      <a:rPr lang="en-US"/>
                      <a:t>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1BB-4BB2-963C-0F14C753C86A}"/>
                </c:ext>
              </c:extLst>
            </c:dLbl>
            <c:dLbl>
              <c:idx val="6"/>
              <c:tx>
                <c:rich>
                  <a:bodyPr/>
                  <a:lstStyle/>
                  <a:p>
                    <a:r>
                      <a:rPr lang="en-US"/>
                      <a:t>103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1BB-4BB2-963C-0F14C753C8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Clinical Laboratory Science</c:v>
                </c:pt>
                <c:pt idx="1">
                  <c:v>Occupational Science</c:v>
                </c:pt>
                <c:pt idx="2">
                  <c:v>Physican Assistant</c:v>
                </c:pt>
                <c:pt idx="3">
                  <c:v>Physical Therapy</c:v>
                </c:pt>
                <c:pt idx="4">
                  <c:v>Radiologic Science</c:v>
                </c:pt>
                <c:pt idx="5">
                  <c:v>Clinical Rehab and Mental Health Counseling</c:v>
                </c:pt>
                <c:pt idx="6">
                  <c:v>Speech and Hearing Sciences</c:v>
                </c:pt>
              </c:strCache>
            </c:strRef>
          </c:cat>
          <c:val>
            <c:numRef>
              <c:f>Sheet1!$B$2:$B$8</c:f>
              <c:numCache>
                <c:formatCode>General</c:formatCode>
                <c:ptCount val="7"/>
                <c:pt idx="0">
                  <c:v>67</c:v>
                </c:pt>
                <c:pt idx="1">
                  <c:v>60</c:v>
                </c:pt>
                <c:pt idx="2">
                  <c:v>36</c:v>
                </c:pt>
                <c:pt idx="3">
                  <c:v>93</c:v>
                </c:pt>
                <c:pt idx="4">
                  <c:v>54</c:v>
                </c:pt>
                <c:pt idx="5">
                  <c:v>52</c:v>
                </c:pt>
                <c:pt idx="6">
                  <c:v>103</c:v>
                </c:pt>
              </c:numCache>
            </c:numRef>
          </c:val>
          <c:extLst>
            <c:ext xmlns:c16="http://schemas.microsoft.com/office/drawing/2014/chart" uri="{C3380CC4-5D6E-409C-BE32-E72D297353CC}">
              <c16:uniqueId val="{00000000-FB0F-41BA-9C05-F053B0923972}"/>
            </c:ext>
          </c:extLst>
        </c:ser>
        <c:dLbls>
          <c:showLegendKey val="0"/>
          <c:showVal val="0"/>
          <c:showCatName val="0"/>
          <c:showSerName val="0"/>
          <c:showPercent val="0"/>
          <c:showBubbleSize val="0"/>
        </c:dLbls>
        <c:gapWidth val="269"/>
        <c:overlap val="-50"/>
        <c:axId val="402278240"/>
        <c:axId val="402278568"/>
      </c:barChart>
      <c:catAx>
        <c:axId val="4022782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02278568"/>
        <c:crosses val="autoZero"/>
        <c:auto val="1"/>
        <c:lblAlgn val="ctr"/>
        <c:lblOffset val="100"/>
        <c:noMultiLvlLbl val="0"/>
      </c:catAx>
      <c:valAx>
        <c:axId val="4022785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2278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C8F3B-5818-4F24-9A4D-B7B63C85BE6E}" type="doc">
      <dgm:prSet loTypeId="urn:microsoft.com/office/officeart/2005/8/layout/orgChart1" loCatId="hierarchy" qsTypeId="urn:microsoft.com/office/officeart/2005/8/quickstyle/simple1" qsCatId="simple" csTypeId="urn:microsoft.com/office/officeart/2005/8/colors/accent1_2" csCatId="accent1" phldr="1"/>
      <dgm:spPr/>
    </dgm:pt>
    <dgm:pt modelId="{4A77FDC4-6AB7-4537-848A-33E2901E3488}">
      <dgm:prSet custT="1"/>
      <dgm:spPr>
        <a:solidFill>
          <a:srgbClr val="003B4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Proxima Nova" panose="02000506030000020004" pitchFamily="2" charset="0"/>
              <a:cs typeface="Arial" charset="0"/>
            </a:rPr>
            <a:t>AHS Divisions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Proxima Nova" panose="02000506030000020004" pitchFamily="2"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Proxima Nova" panose="02000506030000020004" pitchFamily="2" charset="0"/>
              <a:cs typeface="Arial" charset="0"/>
            </a:rPr>
            <a:t>Disciplines of Study</a:t>
          </a:r>
        </a:p>
      </dgm:t>
    </dgm:pt>
    <dgm:pt modelId="{DFDDD266-73A2-4433-8271-BD96EADD4452}" type="parTrans" cxnId="{A8A5DD16-9044-4016-BD05-87C31936B8B2}">
      <dgm:prSet/>
      <dgm:spPr/>
      <dgm:t>
        <a:bodyPr/>
        <a:lstStyle/>
        <a:p>
          <a:endParaRPr lang="en-US"/>
        </a:p>
      </dgm:t>
    </dgm:pt>
    <dgm:pt modelId="{731B70EB-7503-4D74-B1EE-73168BE092CD}" type="sibTrans" cxnId="{A8A5DD16-9044-4016-BD05-87C31936B8B2}">
      <dgm:prSet/>
      <dgm:spPr/>
      <dgm:t>
        <a:bodyPr/>
        <a:lstStyle/>
        <a:p>
          <a:endParaRPr lang="en-US"/>
        </a:p>
      </dgm:t>
    </dgm:pt>
    <dgm:pt modelId="{A18A34EE-BC34-429A-99F8-2437CC1E3A64}">
      <dgm:prSet custT="1"/>
      <dgm:spPr>
        <a:solidFill>
          <a:srgbClr val="7BAFD4"/>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Nudista Thin" panose="02000000000000000000" pitchFamily="2" charset="77"/>
              <a:cs typeface="Arial" charset="0"/>
            </a:rPr>
            <a:t>Radiologic Science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Nudista Thin" panose="02000000000000000000" pitchFamily="2" charset="77"/>
              <a:cs typeface="Arial" charset="0"/>
            </a:rPr>
            <a:t>Clinical Laboratory Science</a:t>
          </a:r>
        </a:p>
      </dgm:t>
    </dgm:pt>
    <dgm:pt modelId="{B45F957A-4A00-46EA-8955-75ACEE09E5B6}" type="parTrans" cxnId="{F5870258-734D-41CF-8C01-9C93036BCD29}">
      <dgm:prSet/>
      <dgm:spPr/>
      <dgm:t>
        <a:bodyPr/>
        <a:lstStyle/>
        <a:p>
          <a:endParaRPr lang="en-US"/>
        </a:p>
      </dgm:t>
    </dgm:pt>
    <dgm:pt modelId="{721B2766-6ADB-4EAF-9C3C-A77C85626180}" type="sibTrans" cxnId="{F5870258-734D-41CF-8C01-9C93036BCD29}">
      <dgm:prSet/>
      <dgm:spPr/>
      <dgm:t>
        <a:bodyPr/>
        <a:lstStyle/>
        <a:p>
          <a:endParaRPr lang="en-US"/>
        </a:p>
      </dgm:t>
    </dgm:pt>
    <dgm:pt modelId="{580028D5-DFEA-4707-B804-723E96BEAEF1}">
      <dgm:prSet custT="1"/>
      <dgm:spPr>
        <a:solidFill>
          <a:srgbClr val="7BAFD4"/>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Nudista Thin" panose="02000000000000000000" pitchFamily="2" charset="77"/>
              <a:cs typeface="Arial" charset="0"/>
            </a:rPr>
            <a:t>Radiography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cs typeface="Arial" charset="0"/>
          </a:endParaRPr>
        </a:p>
      </dgm:t>
    </dgm:pt>
    <dgm:pt modelId="{B16C32CA-F522-4D59-9AD3-B06172C32FFE}" type="parTrans" cxnId="{58F14AAC-6EF9-43DB-AEC7-28311D10B774}">
      <dgm:prSet/>
      <dgm:spPr/>
      <dgm:t>
        <a:bodyPr/>
        <a:lstStyle/>
        <a:p>
          <a:endParaRPr lang="en-US"/>
        </a:p>
      </dgm:t>
    </dgm:pt>
    <dgm:pt modelId="{39EB4C7F-2134-44C1-A6E2-BC06F56BBD3D}" type="sibTrans" cxnId="{58F14AAC-6EF9-43DB-AEC7-28311D10B774}">
      <dgm:prSet/>
      <dgm:spPr/>
      <dgm:t>
        <a:bodyPr/>
        <a:lstStyle/>
        <a:p>
          <a:endParaRPr lang="en-US"/>
        </a:p>
      </dgm:t>
    </dgm:pt>
    <dgm:pt modelId="{6887BA68-C6DF-4D10-A98F-070F731227E1}">
      <dgm:prSet custT="1"/>
      <dgm:spPr>
        <a:solidFill>
          <a:srgbClr val="7BAFD4"/>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bg1"/>
            </a:solidFill>
            <a:effectLst/>
            <a:latin typeface="Nudista Thin"/>
            <a:cs typeface="Aria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Nudista Thin"/>
              <a:cs typeface="Arial"/>
            </a:rPr>
            <a:t>Clinical Laboratory Science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Nudista Thin" panose="02000000000000000000" pitchFamily="2" charset="77"/>
              <a:cs typeface="Arial" charset="0"/>
            </a:rPr>
            <a:t>Occupational Therapy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Nudista Thin" panose="02000000000000000000" pitchFamily="2" charset="77"/>
              <a:cs typeface="Arial" charset="0"/>
            </a:rPr>
            <a:t>Physician Assistant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Nudista Thin" panose="02000000000000000000" pitchFamily="2" charset="77"/>
              <a:cs typeface="Arial" charset="0"/>
            </a:rPr>
            <a:t>Radiologist Assistant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Nudista Thin" panose="02000000000000000000" pitchFamily="2" charset="77"/>
              <a:cs typeface="Arial" charset="0"/>
            </a:rPr>
            <a:t>Speech Language Pathology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Nudista Thin" panose="02000000000000000000" pitchFamily="2" charset="77"/>
              <a:cs typeface="Arial" charset="0"/>
            </a:rPr>
            <a:t>Clinical Rehab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Nudista Thin" panose="02000000000000000000" pitchFamily="2" charset="77"/>
              <a:cs typeface="Arial" charset="0"/>
            </a:rPr>
            <a:t>and Mental Health Counseling</a:t>
          </a:r>
          <a:endParaRPr kumimoji="0" lang="en-US" sz="1100" b="0" i="0" u="none" strike="noStrike" cap="none" normalizeH="0" baseline="0">
            <a:ln>
              <a:noFill/>
            </a:ln>
            <a:solidFill>
              <a:schemeClr val="bg1"/>
            </a:solidFill>
            <a:effectLst/>
            <a:latin typeface="Raleway" panose="020B0503030101060003"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bg1"/>
              </a:solidFill>
              <a:effectLst/>
              <a:latin typeface="Raleway"/>
              <a:cs typeface="Arial"/>
            </a:rPr>
            <a:t>  </a:t>
          </a:r>
          <a:endParaRPr kumimoji="0" lang="en-US" sz="1100" b="0" i="0" u="none" strike="noStrike" cap="none" normalizeH="0" baseline="0" dirty="0">
            <a:ln>
              <a:noFill/>
            </a:ln>
            <a:solidFill>
              <a:schemeClr val="bg1"/>
            </a:solidFill>
            <a:effectLst/>
            <a:latin typeface="Raleway"/>
            <a:cs typeface="Arial"/>
          </a:endParaRPr>
        </a:p>
      </dgm:t>
    </dgm:pt>
    <dgm:pt modelId="{7E282400-4A2E-420F-A2B7-CEBC27ADD45B}" type="parTrans" cxnId="{4AC2941A-9F6F-41AA-BFE7-D269DEB820E2}">
      <dgm:prSet/>
      <dgm:spPr/>
      <dgm:t>
        <a:bodyPr/>
        <a:lstStyle/>
        <a:p>
          <a:endParaRPr lang="en-US"/>
        </a:p>
      </dgm:t>
    </dgm:pt>
    <dgm:pt modelId="{DC873E33-FB51-4265-B1DC-27D49117E17C}" type="sibTrans" cxnId="{4AC2941A-9F6F-41AA-BFE7-D269DEB820E2}">
      <dgm:prSet/>
      <dgm:spPr/>
      <dgm:t>
        <a:bodyPr/>
        <a:lstStyle/>
        <a:p>
          <a:endParaRPr lang="en-US"/>
        </a:p>
      </dgm:t>
    </dgm:pt>
    <dgm:pt modelId="{8FB7D47D-316F-4C47-9194-AD4578F3D8E4}">
      <dgm:prSet custT="1"/>
      <dgm:spPr>
        <a:solidFill>
          <a:srgbClr val="7BAFD4"/>
        </a:solidFill>
      </dgm:spPr>
      <dgm:t>
        <a:bodyPr/>
        <a:lstStyle/>
        <a:p>
          <a:r>
            <a:rPr lang="en-US" sz="1100">
              <a:latin typeface="Raleway" panose="020B0503030101060003" pitchFamily="34" charset="0"/>
              <a:cs typeface="Arial" panose="020B0604020202020204" pitchFamily="34" charset="0"/>
            </a:rPr>
            <a:t>Audiology</a:t>
          </a:r>
        </a:p>
        <a:p>
          <a:r>
            <a:rPr lang="en-US" sz="1100">
              <a:latin typeface="Raleway" panose="020B0503030101060003" pitchFamily="34" charset="0"/>
              <a:cs typeface="Arial" panose="020B0604020202020204" pitchFamily="34" charset="0"/>
            </a:rPr>
            <a:t>Occupational Science and Therapy</a:t>
          </a:r>
        </a:p>
        <a:p>
          <a:r>
            <a:rPr lang="en-US" sz="1100">
              <a:latin typeface="Raleway" panose="020B0503030101060003" pitchFamily="34" charset="0"/>
              <a:cs typeface="Arial" panose="020B0604020202020204" pitchFamily="34" charset="0"/>
            </a:rPr>
            <a:t>Physical Therapy</a:t>
          </a:r>
        </a:p>
        <a:p>
          <a:r>
            <a:rPr lang="en-US" sz="1100">
              <a:latin typeface="Raleway" panose="020B0503030101060003" pitchFamily="34" charset="0"/>
              <a:cs typeface="Arial" panose="020B0604020202020204" pitchFamily="34" charset="0"/>
            </a:rPr>
            <a:t>Speech Language Pathology</a:t>
          </a:r>
        </a:p>
      </dgm:t>
    </dgm:pt>
    <dgm:pt modelId="{4DC7908B-CDE6-48AF-933F-E5BCA91E5E8C}" type="parTrans" cxnId="{135AFEC2-CC14-4D79-A996-2C93B380D770}">
      <dgm:prSet/>
      <dgm:spPr/>
      <dgm:t>
        <a:bodyPr/>
        <a:lstStyle/>
        <a:p>
          <a:endParaRPr lang="en-US"/>
        </a:p>
      </dgm:t>
    </dgm:pt>
    <dgm:pt modelId="{39F2FC58-6DD4-4F10-BC9F-65CDF3BEB0A1}" type="sibTrans" cxnId="{135AFEC2-CC14-4D79-A996-2C93B380D770}">
      <dgm:prSet/>
      <dgm:spPr/>
      <dgm:t>
        <a:bodyPr/>
        <a:lstStyle/>
        <a:p>
          <a:endParaRPr lang="en-US"/>
        </a:p>
      </dgm:t>
    </dgm:pt>
    <dgm:pt modelId="{7AEEF39B-494D-43AA-A6F9-79865A5BF5FA}" type="pres">
      <dgm:prSet presAssocID="{913C8F3B-5818-4F24-9A4D-B7B63C85BE6E}" presName="hierChild1" presStyleCnt="0">
        <dgm:presLayoutVars>
          <dgm:orgChart val="1"/>
          <dgm:chPref val="1"/>
          <dgm:dir/>
          <dgm:animOne val="branch"/>
          <dgm:animLvl val="lvl"/>
          <dgm:resizeHandles/>
        </dgm:presLayoutVars>
      </dgm:prSet>
      <dgm:spPr/>
    </dgm:pt>
    <dgm:pt modelId="{5C19F830-9E65-41DE-AA3B-2044AF3A796E}" type="pres">
      <dgm:prSet presAssocID="{4A77FDC4-6AB7-4537-848A-33E2901E3488}" presName="hierRoot1" presStyleCnt="0">
        <dgm:presLayoutVars>
          <dgm:hierBranch/>
        </dgm:presLayoutVars>
      </dgm:prSet>
      <dgm:spPr/>
    </dgm:pt>
    <dgm:pt modelId="{E9DDB72A-F32C-423E-9A80-8E683EE21E9B}" type="pres">
      <dgm:prSet presAssocID="{4A77FDC4-6AB7-4537-848A-33E2901E3488}" presName="rootComposite1" presStyleCnt="0"/>
      <dgm:spPr/>
    </dgm:pt>
    <dgm:pt modelId="{C161DA83-D819-46DA-9DE5-C76B8D0F2EC6}" type="pres">
      <dgm:prSet presAssocID="{4A77FDC4-6AB7-4537-848A-33E2901E3488}" presName="rootText1" presStyleLbl="node0" presStyleIdx="0" presStyleCnt="1" custScaleX="1135242" custScaleY="964472" custLinFactNeighborX="-27203" custLinFactNeighborY="-2223">
        <dgm:presLayoutVars>
          <dgm:chPref val="3"/>
        </dgm:presLayoutVars>
      </dgm:prSet>
      <dgm:spPr/>
    </dgm:pt>
    <dgm:pt modelId="{1F4D3BC8-8143-4A7E-A2EA-59246213271E}" type="pres">
      <dgm:prSet presAssocID="{4A77FDC4-6AB7-4537-848A-33E2901E3488}" presName="rootConnector1" presStyleLbl="node1" presStyleIdx="0" presStyleCnt="0"/>
      <dgm:spPr/>
    </dgm:pt>
    <dgm:pt modelId="{C288E9D4-3CC8-44CA-8C55-87A7B49B1DEA}" type="pres">
      <dgm:prSet presAssocID="{4A77FDC4-6AB7-4537-848A-33E2901E3488}" presName="hierChild2" presStyleCnt="0"/>
      <dgm:spPr/>
    </dgm:pt>
    <dgm:pt modelId="{5A437249-DDCD-4C0C-8A09-0BB109842A74}" type="pres">
      <dgm:prSet presAssocID="{B45F957A-4A00-46EA-8955-75ACEE09E5B6}" presName="Name35" presStyleLbl="parChTrans1D2" presStyleIdx="0" presStyleCnt="3"/>
      <dgm:spPr/>
    </dgm:pt>
    <dgm:pt modelId="{BB37EF59-40C5-47F0-9F02-92316C041C14}" type="pres">
      <dgm:prSet presAssocID="{A18A34EE-BC34-429A-99F8-2437CC1E3A64}" presName="hierRoot2" presStyleCnt="0">
        <dgm:presLayoutVars>
          <dgm:hierBranch/>
        </dgm:presLayoutVars>
      </dgm:prSet>
      <dgm:spPr/>
    </dgm:pt>
    <dgm:pt modelId="{19A466E0-D51D-44D6-BFD3-0A969AD6BA13}" type="pres">
      <dgm:prSet presAssocID="{A18A34EE-BC34-429A-99F8-2437CC1E3A64}" presName="rootComposite" presStyleCnt="0"/>
      <dgm:spPr/>
    </dgm:pt>
    <dgm:pt modelId="{1E62AF89-8D1F-4CBD-A92C-EB088AFC38DC}" type="pres">
      <dgm:prSet presAssocID="{A18A34EE-BC34-429A-99F8-2437CC1E3A64}" presName="rootText" presStyleLbl="node2" presStyleIdx="0" presStyleCnt="3" custScaleX="1319657" custScaleY="650352" custLinFactX="-270075" custLinFactY="300000" custLinFactNeighborX="-300000" custLinFactNeighborY="377302">
        <dgm:presLayoutVars>
          <dgm:chPref val="3"/>
        </dgm:presLayoutVars>
      </dgm:prSet>
      <dgm:spPr/>
    </dgm:pt>
    <dgm:pt modelId="{F48EFCE0-281A-4682-A7B1-16A9322C788F}" type="pres">
      <dgm:prSet presAssocID="{A18A34EE-BC34-429A-99F8-2437CC1E3A64}" presName="rootConnector" presStyleLbl="node2" presStyleIdx="0" presStyleCnt="3"/>
      <dgm:spPr/>
    </dgm:pt>
    <dgm:pt modelId="{63970539-E47B-47E4-81D0-EED0A89E0CF4}" type="pres">
      <dgm:prSet presAssocID="{A18A34EE-BC34-429A-99F8-2437CC1E3A64}" presName="hierChild4" presStyleCnt="0"/>
      <dgm:spPr/>
    </dgm:pt>
    <dgm:pt modelId="{D165B320-A4D5-45AE-96B7-6BECAFE01A81}" type="pres">
      <dgm:prSet presAssocID="{A18A34EE-BC34-429A-99F8-2437CC1E3A64}" presName="hierChild5" presStyleCnt="0"/>
      <dgm:spPr/>
    </dgm:pt>
    <dgm:pt modelId="{5D8FD12C-C262-42D9-B34F-B45BFCF1F59B}" type="pres">
      <dgm:prSet presAssocID="{B16C32CA-F522-4D59-9AD3-B06172C32FFE}" presName="Name35" presStyleLbl="parChTrans1D2" presStyleIdx="1" presStyleCnt="3"/>
      <dgm:spPr/>
    </dgm:pt>
    <dgm:pt modelId="{4EC4A0F1-5AEB-4E82-BF0C-FE7FEA80CF30}" type="pres">
      <dgm:prSet presAssocID="{580028D5-DFEA-4707-B804-723E96BEAEF1}" presName="hierRoot2" presStyleCnt="0">
        <dgm:presLayoutVars>
          <dgm:hierBranch/>
        </dgm:presLayoutVars>
      </dgm:prSet>
      <dgm:spPr/>
    </dgm:pt>
    <dgm:pt modelId="{3282C064-F3B0-43A0-AF05-14456CE4F1A3}" type="pres">
      <dgm:prSet presAssocID="{580028D5-DFEA-4707-B804-723E96BEAEF1}" presName="rootComposite" presStyleCnt="0"/>
      <dgm:spPr/>
    </dgm:pt>
    <dgm:pt modelId="{33E1B98B-403E-4961-A679-22C5E5CFDBDF}" type="pres">
      <dgm:prSet presAssocID="{580028D5-DFEA-4707-B804-723E96BEAEF1}" presName="rootText" presStyleLbl="node2" presStyleIdx="1" presStyleCnt="3" custScaleX="1011116" custScaleY="519504" custLinFactX="-300000" custLinFactY="700000" custLinFactNeighborX="-304482" custLinFactNeighborY="720332">
        <dgm:presLayoutVars>
          <dgm:chPref val="3"/>
        </dgm:presLayoutVars>
      </dgm:prSet>
      <dgm:spPr/>
    </dgm:pt>
    <dgm:pt modelId="{352B0AC2-42D4-47F5-9186-007C3F55C1B8}" type="pres">
      <dgm:prSet presAssocID="{580028D5-DFEA-4707-B804-723E96BEAEF1}" presName="rootConnector" presStyleLbl="node2" presStyleIdx="1" presStyleCnt="3"/>
      <dgm:spPr/>
    </dgm:pt>
    <dgm:pt modelId="{3DB45AA4-E8F1-46D2-8AF6-DE57BAD84D00}" type="pres">
      <dgm:prSet presAssocID="{580028D5-DFEA-4707-B804-723E96BEAEF1}" presName="hierChild4" presStyleCnt="0"/>
      <dgm:spPr/>
    </dgm:pt>
    <dgm:pt modelId="{3FFEECF9-58D6-4F93-AC54-70B406033D50}" type="pres">
      <dgm:prSet presAssocID="{580028D5-DFEA-4707-B804-723E96BEAEF1}" presName="hierChild5" presStyleCnt="0"/>
      <dgm:spPr/>
    </dgm:pt>
    <dgm:pt modelId="{523398AF-2D27-4E8C-BB06-D36BCFDE59B5}" type="pres">
      <dgm:prSet presAssocID="{7E282400-4A2E-420F-A2B7-CEBC27ADD45B}" presName="Name35" presStyleLbl="parChTrans1D2" presStyleIdx="2" presStyleCnt="3"/>
      <dgm:spPr/>
    </dgm:pt>
    <dgm:pt modelId="{49CCA5A6-B669-4BC0-B2E6-4C74E111463C}" type="pres">
      <dgm:prSet presAssocID="{6887BA68-C6DF-4D10-A98F-070F731227E1}" presName="hierRoot2" presStyleCnt="0">
        <dgm:presLayoutVars>
          <dgm:hierBranch/>
        </dgm:presLayoutVars>
      </dgm:prSet>
      <dgm:spPr/>
    </dgm:pt>
    <dgm:pt modelId="{8F62A67F-13A1-4D89-99FF-486304309700}" type="pres">
      <dgm:prSet presAssocID="{6887BA68-C6DF-4D10-A98F-070F731227E1}" presName="rootComposite" presStyleCnt="0"/>
      <dgm:spPr/>
    </dgm:pt>
    <dgm:pt modelId="{3D42FD9E-7ADE-403C-B2E5-3E6F414D520F}" type="pres">
      <dgm:prSet presAssocID="{6887BA68-C6DF-4D10-A98F-070F731227E1}" presName="rootText" presStyleLbl="node2" presStyleIdx="2" presStyleCnt="3" custScaleX="1703315" custScaleY="1741595" custLinFactX="-174571" custLinFactY="700000" custLinFactNeighborX="-200000" custLinFactNeighborY="720330">
        <dgm:presLayoutVars>
          <dgm:chPref val="3"/>
        </dgm:presLayoutVars>
      </dgm:prSet>
      <dgm:spPr/>
    </dgm:pt>
    <dgm:pt modelId="{643A7F30-11EA-48D5-A8CD-6C4D8CD61A84}" type="pres">
      <dgm:prSet presAssocID="{6887BA68-C6DF-4D10-A98F-070F731227E1}" presName="rootConnector" presStyleLbl="node2" presStyleIdx="2" presStyleCnt="3"/>
      <dgm:spPr/>
    </dgm:pt>
    <dgm:pt modelId="{774DCE55-0AAE-48AA-A411-735447313BE5}" type="pres">
      <dgm:prSet presAssocID="{6887BA68-C6DF-4D10-A98F-070F731227E1}" presName="hierChild4" presStyleCnt="0"/>
      <dgm:spPr/>
    </dgm:pt>
    <dgm:pt modelId="{D66AD241-565A-49D6-BA25-694361127720}" type="pres">
      <dgm:prSet presAssocID="{4DC7908B-CDE6-48AF-933F-E5BCA91E5E8C}" presName="Name35" presStyleLbl="parChTrans1D3" presStyleIdx="0" presStyleCnt="1"/>
      <dgm:spPr/>
    </dgm:pt>
    <dgm:pt modelId="{8C01C5DB-6D4F-480D-A486-1B4967F361CE}" type="pres">
      <dgm:prSet presAssocID="{8FB7D47D-316F-4C47-9194-AD4578F3D8E4}" presName="hierRoot2" presStyleCnt="0">
        <dgm:presLayoutVars>
          <dgm:hierBranch val="init"/>
        </dgm:presLayoutVars>
      </dgm:prSet>
      <dgm:spPr/>
    </dgm:pt>
    <dgm:pt modelId="{3C3F43D8-EECE-4B4F-821A-972078C2C1E9}" type="pres">
      <dgm:prSet presAssocID="{8FB7D47D-316F-4C47-9194-AD4578F3D8E4}" presName="rootComposite" presStyleCnt="0"/>
      <dgm:spPr/>
    </dgm:pt>
    <dgm:pt modelId="{D0AE232E-21C9-4D56-8407-13399F07245D}" type="pres">
      <dgm:prSet presAssocID="{8FB7D47D-316F-4C47-9194-AD4578F3D8E4}" presName="rootText" presStyleLbl="node3" presStyleIdx="0" presStyleCnt="1" custScaleX="1719225" custScaleY="1262785" custLinFactX="500000" custLinFactY="-928911" custLinFactNeighborX="584392" custLinFactNeighborY="-1000000">
        <dgm:presLayoutVars>
          <dgm:chPref val="3"/>
        </dgm:presLayoutVars>
      </dgm:prSet>
      <dgm:spPr/>
    </dgm:pt>
    <dgm:pt modelId="{7DC51D54-0E2C-4F5C-B52B-972422BFCBF0}" type="pres">
      <dgm:prSet presAssocID="{8FB7D47D-316F-4C47-9194-AD4578F3D8E4}" presName="rootConnector" presStyleLbl="node3" presStyleIdx="0" presStyleCnt="1"/>
      <dgm:spPr/>
    </dgm:pt>
    <dgm:pt modelId="{848EB303-BE22-4D7D-9980-C587E1A10228}" type="pres">
      <dgm:prSet presAssocID="{8FB7D47D-316F-4C47-9194-AD4578F3D8E4}" presName="hierChild4" presStyleCnt="0"/>
      <dgm:spPr/>
    </dgm:pt>
    <dgm:pt modelId="{9765C4B1-AA6E-486C-A9D8-00A16B65FA18}" type="pres">
      <dgm:prSet presAssocID="{8FB7D47D-316F-4C47-9194-AD4578F3D8E4}" presName="hierChild5" presStyleCnt="0"/>
      <dgm:spPr/>
    </dgm:pt>
    <dgm:pt modelId="{75E32F78-EC3B-431E-8221-87EDA3E09798}" type="pres">
      <dgm:prSet presAssocID="{6887BA68-C6DF-4D10-A98F-070F731227E1}" presName="hierChild5" presStyleCnt="0"/>
      <dgm:spPr/>
    </dgm:pt>
    <dgm:pt modelId="{750ECE90-D6B9-4DE7-9C52-734FA036D0BE}" type="pres">
      <dgm:prSet presAssocID="{4A77FDC4-6AB7-4537-848A-33E2901E3488}" presName="hierChild3" presStyleCnt="0"/>
      <dgm:spPr/>
    </dgm:pt>
  </dgm:ptLst>
  <dgm:cxnLst>
    <dgm:cxn modelId="{E7AC3C05-5DF3-4A77-BA5F-56514C2F13CD}" type="presOf" srcId="{6887BA68-C6DF-4D10-A98F-070F731227E1}" destId="{643A7F30-11EA-48D5-A8CD-6C4D8CD61A84}" srcOrd="1" destOrd="0" presId="urn:microsoft.com/office/officeart/2005/8/layout/orgChart1"/>
    <dgm:cxn modelId="{4E1F0706-DBF5-4FB3-912C-A75B78411364}" type="presOf" srcId="{580028D5-DFEA-4707-B804-723E96BEAEF1}" destId="{352B0AC2-42D4-47F5-9186-007C3F55C1B8}" srcOrd="1" destOrd="0" presId="urn:microsoft.com/office/officeart/2005/8/layout/orgChart1"/>
    <dgm:cxn modelId="{1D70E307-62F3-4D4E-B7CA-0B3C4463C814}" type="presOf" srcId="{8FB7D47D-316F-4C47-9194-AD4578F3D8E4}" destId="{D0AE232E-21C9-4D56-8407-13399F07245D}" srcOrd="0" destOrd="0" presId="urn:microsoft.com/office/officeart/2005/8/layout/orgChart1"/>
    <dgm:cxn modelId="{32D29608-09D0-46BB-A425-370EA839F2BF}" type="presOf" srcId="{4A77FDC4-6AB7-4537-848A-33E2901E3488}" destId="{1F4D3BC8-8143-4A7E-A2EA-59246213271E}" srcOrd="1" destOrd="0" presId="urn:microsoft.com/office/officeart/2005/8/layout/orgChart1"/>
    <dgm:cxn modelId="{B292FB0F-3A21-4B33-A7C5-88881B57F741}" type="presOf" srcId="{B45F957A-4A00-46EA-8955-75ACEE09E5B6}" destId="{5A437249-DDCD-4C0C-8A09-0BB109842A74}" srcOrd="0" destOrd="0" presId="urn:microsoft.com/office/officeart/2005/8/layout/orgChart1"/>
    <dgm:cxn modelId="{A8A5DD16-9044-4016-BD05-87C31936B8B2}" srcId="{913C8F3B-5818-4F24-9A4D-B7B63C85BE6E}" destId="{4A77FDC4-6AB7-4537-848A-33E2901E3488}" srcOrd="0" destOrd="0" parTransId="{DFDDD266-73A2-4433-8271-BD96EADD4452}" sibTransId="{731B70EB-7503-4D74-B1EE-73168BE092CD}"/>
    <dgm:cxn modelId="{0834D417-14C5-46B7-8D18-98B8918AB8BE}" type="presOf" srcId="{A18A34EE-BC34-429A-99F8-2437CC1E3A64}" destId="{1E62AF89-8D1F-4CBD-A92C-EB088AFC38DC}" srcOrd="0" destOrd="0" presId="urn:microsoft.com/office/officeart/2005/8/layout/orgChart1"/>
    <dgm:cxn modelId="{4AC2941A-9F6F-41AA-BFE7-D269DEB820E2}" srcId="{4A77FDC4-6AB7-4537-848A-33E2901E3488}" destId="{6887BA68-C6DF-4D10-A98F-070F731227E1}" srcOrd="2" destOrd="0" parTransId="{7E282400-4A2E-420F-A2B7-CEBC27ADD45B}" sibTransId="{DC873E33-FB51-4265-B1DC-27D49117E17C}"/>
    <dgm:cxn modelId="{B6BB284B-785D-4FBE-A684-E4804379FE21}" type="presOf" srcId="{8FB7D47D-316F-4C47-9194-AD4578F3D8E4}" destId="{7DC51D54-0E2C-4F5C-B52B-972422BFCBF0}" srcOrd="1" destOrd="0" presId="urn:microsoft.com/office/officeart/2005/8/layout/orgChart1"/>
    <dgm:cxn modelId="{E1F5B557-C08E-4152-AC0A-C1FE66E34E88}" type="presOf" srcId="{913C8F3B-5818-4F24-9A4D-B7B63C85BE6E}" destId="{7AEEF39B-494D-43AA-A6F9-79865A5BF5FA}" srcOrd="0" destOrd="0" presId="urn:microsoft.com/office/officeart/2005/8/layout/orgChart1"/>
    <dgm:cxn modelId="{F5870258-734D-41CF-8C01-9C93036BCD29}" srcId="{4A77FDC4-6AB7-4537-848A-33E2901E3488}" destId="{A18A34EE-BC34-429A-99F8-2437CC1E3A64}" srcOrd="0" destOrd="0" parTransId="{B45F957A-4A00-46EA-8955-75ACEE09E5B6}" sibTransId="{721B2766-6ADB-4EAF-9C3C-A77C85626180}"/>
    <dgm:cxn modelId="{ECCE0A7A-AE29-4626-939E-AC0ABA8CDB5F}" type="presOf" srcId="{580028D5-DFEA-4707-B804-723E96BEAEF1}" destId="{33E1B98B-403E-4961-A679-22C5E5CFDBDF}" srcOrd="0" destOrd="0" presId="urn:microsoft.com/office/officeart/2005/8/layout/orgChart1"/>
    <dgm:cxn modelId="{3701FA88-9E70-4677-9946-A0199DC99A6E}" type="presOf" srcId="{A18A34EE-BC34-429A-99F8-2437CC1E3A64}" destId="{F48EFCE0-281A-4682-A7B1-16A9322C788F}" srcOrd="1" destOrd="0" presId="urn:microsoft.com/office/officeart/2005/8/layout/orgChart1"/>
    <dgm:cxn modelId="{19E4C39F-DD71-4DF1-AA38-B4930F41D402}" type="presOf" srcId="{7E282400-4A2E-420F-A2B7-CEBC27ADD45B}" destId="{523398AF-2D27-4E8C-BB06-D36BCFDE59B5}" srcOrd="0" destOrd="0" presId="urn:microsoft.com/office/officeart/2005/8/layout/orgChart1"/>
    <dgm:cxn modelId="{651A49A1-23D3-43C2-9239-528FD6B04332}" type="presOf" srcId="{6887BA68-C6DF-4D10-A98F-070F731227E1}" destId="{3D42FD9E-7ADE-403C-B2E5-3E6F414D520F}" srcOrd="0" destOrd="0" presId="urn:microsoft.com/office/officeart/2005/8/layout/orgChart1"/>
    <dgm:cxn modelId="{58F14AAC-6EF9-43DB-AEC7-28311D10B774}" srcId="{4A77FDC4-6AB7-4537-848A-33E2901E3488}" destId="{580028D5-DFEA-4707-B804-723E96BEAEF1}" srcOrd="1" destOrd="0" parTransId="{B16C32CA-F522-4D59-9AD3-B06172C32FFE}" sibTransId="{39EB4C7F-2134-44C1-A6E2-BC06F56BBD3D}"/>
    <dgm:cxn modelId="{6D2F9CBA-B745-4DC9-9565-DAF2DFF011EE}" type="presOf" srcId="{4DC7908B-CDE6-48AF-933F-E5BCA91E5E8C}" destId="{D66AD241-565A-49D6-BA25-694361127720}" srcOrd="0" destOrd="0" presId="urn:microsoft.com/office/officeart/2005/8/layout/orgChart1"/>
    <dgm:cxn modelId="{135AFEC2-CC14-4D79-A996-2C93B380D770}" srcId="{6887BA68-C6DF-4D10-A98F-070F731227E1}" destId="{8FB7D47D-316F-4C47-9194-AD4578F3D8E4}" srcOrd="0" destOrd="0" parTransId="{4DC7908B-CDE6-48AF-933F-E5BCA91E5E8C}" sibTransId="{39F2FC58-6DD4-4F10-BC9F-65CDF3BEB0A1}"/>
    <dgm:cxn modelId="{FB969DE5-79DF-4FE6-B63D-15D7F77ED5A4}" type="presOf" srcId="{B16C32CA-F522-4D59-9AD3-B06172C32FFE}" destId="{5D8FD12C-C262-42D9-B34F-B45BFCF1F59B}" srcOrd="0" destOrd="0" presId="urn:microsoft.com/office/officeart/2005/8/layout/orgChart1"/>
    <dgm:cxn modelId="{730DA4ED-C34E-43A9-A1BC-7B401403A1D3}" type="presOf" srcId="{4A77FDC4-6AB7-4537-848A-33E2901E3488}" destId="{C161DA83-D819-46DA-9DE5-C76B8D0F2EC6}" srcOrd="0" destOrd="0" presId="urn:microsoft.com/office/officeart/2005/8/layout/orgChart1"/>
    <dgm:cxn modelId="{F4B27111-6755-420B-8757-BC21D6D79A38}" type="presParOf" srcId="{7AEEF39B-494D-43AA-A6F9-79865A5BF5FA}" destId="{5C19F830-9E65-41DE-AA3B-2044AF3A796E}" srcOrd="0" destOrd="0" presId="urn:microsoft.com/office/officeart/2005/8/layout/orgChart1"/>
    <dgm:cxn modelId="{9FDF808B-5DE6-4DBE-AC5D-0F286F950E36}" type="presParOf" srcId="{5C19F830-9E65-41DE-AA3B-2044AF3A796E}" destId="{E9DDB72A-F32C-423E-9A80-8E683EE21E9B}" srcOrd="0" destOrd="0" presId="urn:microsoft.com/office/officeart/2005/8/layout/orgChart1"/>
    <dgm:cxn modelId="{2A6AB5EA-E742-4567-AF6D-CD74339B7010}" type="presParOf" srcId="{E9DDB72A-F32C-423E-9A80-8E683EE21E9B}" destId="{C161DA83-D819-46DA-9DE5-C76B8D0F2EC6}" srcOrd="0" destOrd="0" presId="urn:microsoft.com/office/officeart/2005/8/layout/orgChart1"/>
    <dgm:cxn modelId="{E40388FD-7512-48C3-B092-7F76F2FE7E26}" type="presParOf" srcId="{E9DDB72A-F32C-423E-9A80-8E683EE21E9B}" destId="{1F4D3BC8-8143-4A7E-A2EA-59246213271E}" srcOrd="1" destOrd="0" presId="urn:microsoft.com/office/officeart/2005/8/layout/orgChart1"/>
    <dgm:cxn modelId="{971CDA0E-9A7C-4199-9895-1935FAEC20E8}" type="presParOf" srcId="{5C19F830-9E65-41DE-AA3B-2044AF3A796E}" destId="{C288E9D4-3CC8-44CA-8C55-87A7B49B1DEA}" srcOrd="1" destOrd="0" presId="urn:microsoft.com/office/officeart/2005/8/layout/orgChart1"/>
    <dgm:cxn modelId="{041FFB4F-0CA3-4117-B51B-021646A6EF8F}" type="presParOf" srcId="{C288E9D4-3CC8-44CA-8C55-87A7B49B1DEA}" destId="{5A437249-DDCD-4C0C-8A09-0BB109842A74}" srcOrd="0" destOrd="0" presId="urn:microsoft.com/office/officeart/2005/8/layout/orgChart1"/>
    <dgm:cxn modelId="{F330E1A8-BB11-406D-819E-C51172340573}" type="presParOf" srcId="{C288E9D4-3CC8-44CA-8C55-87A7B49B1DEA}" destId="{BB37EF59-40C5-47F0-9F02-92316C041C14}" srcOrd="1" destOrd="0" presId="urn:microsoft.com/office/officeart/2005/8/layout/orgChart1"/>
    <dgm:cxn modelId="{3E61DD62-0CA8-4DDA-9872-0FA99091910A}" type="presParOf" srcId="{BB37EF59-40C5-47F0-9F02-92316C041C14}" destId="{19A466E0-D51D-44D6-BFD3-0A969AD6BA13}" srcOrd="0" destOrd="0" presId="urn:microsoft.com/office/officeart/2005/8/layout/orgChart1"/>
    <dgm:cxn modelId="{F4083626-3F87-4ED2-8FEE-163F94E41EB9}" type="presParOf" srcId="{19A466E0-D51D-44D6-BFD3-0A969AD6BA13}" destId="{1E62AF89-8D1F-4CBD-A92C-EB088AFC38DC}" srcOrd="0" destOrd="0" presId="urn:microsoft.com/office/officeart/2005/8/layout/orgChart1"/>
    <dgm:cxn modelId="{D8988DDA-2C47-405A-8848-BD49DAED0D69}" type="presParOf" srcId="{19A466E0-D51D-44D6-BFD3-0A969AD6BA13}" destId="{F48EFCE0-281A-4682-A7B1-16A9322C788F}" srcOrd="1" destOrd="0" presId="urn:microsoft.com/office/officeart/2005/8/layout/orgChart1"/>
    <dgm:cxn modelId="{F5A35068-C612-4D8C-BF14-52A83C8F1128}" type="presParOf" srcId="{BB37EF59-40C5-47F0-9F02-92316C041C14}" destId="{63970539-E47B-47E4-81D0-EED0A89E0CF4}" srcOrd="1" destOrd="0" presId="urn:microsoft.com/office/officeart/2005/8/layout/orgChart1"/>
    <dgm:cxn modelId="{70B7FFE1-03E6-4639-8597-6EC442105561}" type="presParOf" srcId="{BB37EF59-40C5-47F0-9F02-92316C041C14}" destId="{D165B320-A4D5-45AE-96B7-6BECAFE01A81}" srcOrd="2" destOrd="0" presId="urn:microsoft.com/office/officeart/2005/8/layout/orgChart1"/>
    <dgm:cxn modelId="{5439D0AF-3B43-4ECB-AFF3-146EA8042BED}" type="presParOf" srcId="{C288E9D4-3CC8-44CA-8C55-87A7B49B1DEA}" destId="{5D8FD12C-C262-42D9-B34F-B45BFCF1F59B}" srcOrd="2" destOrd="0" presId="urn:microsoft.com/office/officeart/2005/8/layout/orgChart1"/>
    <dgm:cxn modelId="{E142CD2F-346E-4F99-B0EF-4E9F9D84F1DC}" type="presParOf" srcId="{C288E9D4-3CC8-44CA-8C55-87A7B49B1DEA}" destId="{4EC4A0F1-5AEB-4E82-BF0C-FE7FEA80CF30}" srcOrd="3" destOrd="0" presId="urn:microsoft.com/office/officeart/2005/8/layout/orgChart1"/>
    <dgm:cxn modelId="{F91FD81E-3925-44F1-9FA0-C5CCD0D2510B}" type="presParOf" srcId="{4EC4A0F1-5AEB-4E82-BF0C-FE7FEA80CF30}" destId="{3282C064-F3B0-43A0-AF05-14456CE4F1A3}" srcOrd="0" destOrd="0" presId="urn:microsoft.com/office/officeart/2005/8/layout/orgChart1"/>
    <dgm:cxn modelId="{4E1E031B-7E56-4481-B9B6-7E44A5CCF4D3}" type="presParOf" srcId="{3282C064-F3B0-43A0-AF05-14456CE4F1A3}" destId="{33E1B98B-403E-4961-A679-22C5E5CFDBDF}" srcOrd="0" destOrd="0" presId="urn:microsoft.com/office/officeart/2005/8/layout/orgChart1"/>
    <dgm:cxn modelId="{06A48C6A-1071-4B0C-B0B4-CCC535F98E25}" type="presParOf" srcId="{3282C064-F3B0-43A0-AF05-14456CE4F1A3}" destId="{352B0AC2-42D4-47F5-9186-007C3F55C1B8}" srcOrd="1" destOrd="0" presId="urn:microsoft.com/office/officeart/2005/8/layout/orgChart1"/>
    <dgm:cxn modelId="{2A04F9B9-6DB0-4960-9DE9-A563DB603DDB}" type="presParOf" srcId="{4EC4A0F1-5AEB-4E82-BF0C-FE7FEA80CF30}" destId="{3DB45AA4-E8F1-46D2-8AF6-DE57BAD84D00}" srcOrd="1" destOrd="0" presId="urn:microsoft.com/office/officeart/2005/8/layout/orgChart1"/>
    <dgm:cxn modelId="{30D91C62-2868-44A4-B6BE-B692C6C88A20}" type="presParOf" srcId="{4EC4A0F1-5AEB-4E82-BF0C-FE7FEA80CF30}" destId="{3FFEECF9-58D6-4F93-AC54-70B406033D50}" srcOrd="2" destOrd="0" presId="urn:microsoft.com/office/officeart/2005/8/layout/orgChart1"/>
    <dgm:cxn modelId="{3EB0B13B-31B7-4948-ACD6-8652A443C646}" type="presParOf" srcId="{C288E9D4-3CC8-44CA-8C55-87A7B49B1DEA}" destId="{523398AF-2D27-4E8C-BB06-D36BCFDE59B5}" srcOrd="4" destOrd="0" presId="urn:microsoft.com/office/officeart/2005/8/layout/orgChart1"/>
    <dgm:cxn modelId="{62C13F16-94BD-4F16-BA81-C9B07D01133D}" type="presParOf" srcId="{C288E9D4-3CC8-44CA-8C55-87A7B49B1DEA}" destId="{49CCA5A6-B669-4BC0-B2E6-4C74E111463C}" srcOrd="5" destOrd="0" presId="urn:microsoft.com/office/officeart/2005/8/layout/orgChart1"/>
    <dgm:cxn modelId="{A461EF6B-0F77-43BF-9B98-E79FB7A5D427}" type="presParOf" srcId="{49CCA5A6-B669-4BC0-B2E6-4C74E111463C}" destId="{8F62A67F-13A1-4D89-99FF-486304309700}" srcOrd="0" destOrd="0" presId="urn:microsoft.com/office/officeart/2005/8/layout/orgChart1"/>
    <dgm:cxn modelId="{F61B8B4D-C322-47C9-AEDC-921F661ABD03}" type="presParOf" srcId="{8F62A67F-13A1-4D89-99FF-486304309700}" destId="{3D42FD9E-7ADE-403C-B2E5-3E6F414D520F}" srcOrd="0" destOrd="0" presId="urn:microsoft.com/office/officeart/2005/8/layout/orgChart1"/>
    <dgm:cxn modelId="{16912423-DBC5-447A-A5EB-87F23EE95231}" type="presParOf" srcId="{8F62A67F-13A1-4D89-99FF-486304309700}" destId="{643A7F30-11EA-48D5-A8CD-6C4D8CD61A84}" srcOrd="1" destOrd="0" presId="urn:microsoft.com/office/officeart/2005/8/layout/orgChart1"/>
    <dgm:cxn modelId="{A284A49B-AD6A-4528-A6D5-79007B64B564}" type="presParOf" srcId="{49CCA5A6-B669-4BC0-B2E6-4C74E111463C}" destId="{774DCE55-0AAE-48AA-A411-735447313BE5}" srcOrd="1" destOrd="0" presId="urn:microsoft.com/office/officeart/2005/8/layout/orgChart1"/>
    <dgm:cxn modelId="{EEA8898B-05A6-45B1-93C6-1FFBD60588C7}" type="presParOf" srcId="{774DCE55-0AAE-48AA-A411-735447313BE5}" destId="{D66AD241-565A-49D6-BA25-694361127720}" srcOrd="0" destOrd="0" presId="urn:microsoft.com/office/officeart/2005/8/layout/orgChart1"/>
    <dgm:cxn modelId="{9B236045-7876-4745-A24D-36D3D7CF1148}" type="presParOf" srcId="{774DCE55-0AAE-48AA-A411-735447313BE5}" destId="{8C01C5DB-6D4F-480D-A486-1B4967F361CE}" srcOrd="1" destOrd="0" presId="urn:microsoft.com/office/officeart/2005/8/layout/orgChart1"/>
    <dgm:cxn modelId="{B8074049-4723-4750-A111-E0D758906B9B}" type="presParOf" srcId="{8C01C5DB-6D4F-480D-A486-1B4967F361CE}" destId="{3C3F43D8-EECE-4B4F-821A-972078C2C1E9}" srcOrd="0" destOrd="0" presId="urn:microsoft.com/office/officeart/2005/8/layout/orgChart1"/>
    <dgm:cxn modelId="{AD8B1471-3FDC-4A77-9C1E-E0153169E180}" type="presParOf" srcId="{3C3F43D8-EECE-4B4F-821A-972078C2C1E9}" destId="{D0AE232E-21C9-4D56-8407-13399F07245D}" srcOrd="0" destOrd="0" presId="urn:microsoft.com/office/officeart/2005/8/layout/orgChart1"/>
    <dgm:cxn modelId="{47B63517-2383-4C05-BA0B-F0F3EF2B943D}" type="presParOf" srcId="{3C3F43D8-EECE-4B4F-821A-972078C2C1E9}" destId="{7DC51D54-0E2C-4F5C-B52B-972422BFCBF0}" srcOrd="1" destOrd="0" presId="urn:microsoft.com/office/officeart/2005/8/layout/orgChart1"/>
    <dgm:cxn modelId="{34DF0810-3DBA-456F-9193-402188E534B7}" type="presParOf" srcId="{8C01C5DB-6D4F-480D-A486-1B4967F361CE}" destId="{848EB303-BE22-4D7D-9980-C587E1A10228}" srcOrd="1" destOrd="0" presId="urn:microsoft.com/office/officeart/2005/8/layout/orgChart1"/>
    <dgm:cxn modelId="{E6DAA426-45F2-4282-BFBB-BE21930693F3}" type="presParOf" srcId="{8C01C5DB-6D4F-480D-A486-1B4967F361CE}" destId="{9765C4B1-AA6E-486C-A9D8-00A16B65FA18}" srcOrd="2" destOrd="0" presId="urn:microsoft.com/office/officeart/2005/8/layout/orgChart1"/>
    <dgm:cxn modelId="{E88B7E10-F8B9-49FE-AF36-4262E3824D52}" type="presParOf" srcId="{49CCA5A6-B669-4BC0-B2E6-4C74E111463C}" destId="{75E32F78-EC3B-431E-8221-87EDA3E09798}" srcOrd="2" destOrd="0" presId="urn:microsoft.com/office/officeart/2005/8/layout/orgChart1"/>
    <dgm:cxn modelId="{EDF66BBB-E5E9-4902-84B1-3067444C9E1A}" type="presParOf" srcId="{5C19F830-9E65-41DE-AA3B-2044AF3A796E}" destId="{750ECE90-D6B9-4DE7-9C52-734FA036D0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ABC882-4D7B-4E58-8807-79DE4FD2D1E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9CB9E91-20FA-4CBD-82E6-B6058C534A48}">
      <dgm:prSet phldrT="[Text]" custT="1"/>
      <dgm:spPr>
        <a:solidFill>
          <a:srgbClr val="7BAFD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baseline="0">
              <a:latin typeface="Nudista Thin" panose="02000000000000000000" pitchFamily="2" charset="77"/>
            </a:rPr>
            <a:t>Admissions</a:t>
          </a:r>
        </a:p>
      </dgm:t>
    </dgm:pt>
    <dgm:pt modelId="{04567981-09A2-46EA-82F6-42ED84383A97}" type="parTrans" cxnId="{A9F2F33F-9858-4460-8140-59DB984ABE72}">
      <dgm:prSet/>
      <dgm:spPr/>
      <dgm:t>
        <a:bodyPr/>
        <a:lstStyle/>
        <a:p>
          <a:endParaRPr lang="en-US"/>
        </a:p>
      </dgm:t>
    </dgm:pt>
    <dgm:pt modelId="{E3D3545D-64C6-4CC8-8F1A-F534C10F56FC}" type="sibTrans" cxnId="{A9F2F33F-9858-4460-8140-59DB984ABE72}">
      <dgm:prSet/>
      <dgm:spPr/>
      <dgm:t>
        <a:bodyPr/>
        <a:lstStyle/>
        <a:p>
          <a:endParaRPr lang="en-US"/>
        </a:p>
      </dgm:t>
    </dgm:pt>
    <dgm:pt modelId="{03AE2579-B380-423A-9130-9980FF9B7530}">
      <dgm:prSet phldrT="[Text]" custT="1"/>
      <dgm:spPr>
        <a:solidFill>
          <a:srgbClr val="7BAFD4"/>
        </a:solidFill>
      </dgm:spPr>
      <dgm:t>
        <a:bodyPr/>
        <a:lstStyle/>
        <a:p>
          <a:r>
            <a:rPr lang="en-US" sz="2000" b="1" baseline="0">
              <a:latin typeface="Nudista Thin" panose="02000000000000000000" pitchFamily="2" charset="77"/>
            </a:rPr>
            <a:t>Financial Aid</a:t>
          </a:r>
        </a:p>
      </dgm:t>
    </dgm:pt>
    <dgm:pt modelId="{557C5F37-3667-45B5-B8CD-DF77C5A7C9C6}" type="parTrans" cxnId="{14ACA4C7-1187-48A8-BA77-FC6EE9B0B9E0}">
      <dgm:prSet/>
      <dgm:spPr/>
      <dgm:t>
        <a:bodyPr/>
        <a:lstStyle/>
        <a:p>
          <a:endParaRPr lang="en-US"/>
        </a:p>
      </dgm:t>
    </dgm:pt>
    <dgm:pt modelId="{C7A29C78-3997-430A-851B-7A62C47B81F6}" type="sibTrans" cxnId="{14ACA4C7-1187-48A8-BA77-FC6EE9B0B9E0}">
      <dgm:prSet/>
      <dgm:spPr/>
      <dgm:t>
        <a:bodyPr/>
        <a:lstStyle/>
        <a:p>
          <a:endParaRPr lang="en-US"/>
        </a:p>
      </dgm:t>
    </dgm:pt>
    <dgm:pt modelId="{ECEE7586-8634-45EE-8873-61F1B685E95C}">
      <dgm:prSet phldrT="[Text]" custT="1"/>
      <dgm:spPr>
        <a:solidFill>
          <a:srgbClr val="7BAFD4"/>
        </a:solidFill>
      </dgm:spPr>
      <dgm:t>
        <a:bodyPr/>
        <a:lstStyle/>
        <a:p>
          <a:r>
            <a:rPr lang="en-US" sz="2000" b="1" baseline="0">
              <a:latin typeface="Nudista Thin" panose="02000000000000000000" pitchFamily="2" charset="77"/>
            </a:rPr>
            <a:t>Student Life</a:t>
          </a:r>
        </a:p>
      </dgm:t>
    </dgm:pt>
    <dgm:pt modelId="{BA85D64F-F0E6-4CE3-A362-9164AE325212}" type="parTrans" cxnId="{9E7F768A-377C-4E18-9C86-0D7F659420DD}">
      <dgm:prSet/>
      <dgm:spPr/>
      <dgm:t>
        <a:bodyPr/>
        <a:lstStyle/>
        <a:p>
          <a:endParaRPr lang="en-US"/>
        </a:p>
      </dgm:t>
    </dgm:pt>
    <dgm:pt modelId="{A931307B-AEED-4A89-8056-3E7FF3F10FE6}" type="sibTrans" cxnId="{9E7F768A-377C-4E18-9C86-0D7F659420DD}">
      <dgm:prSet/>
      <dgm:spPr/>
      <dgm:t>
        <a:bodyPr/>
        <a:lstStyle/>
        <a:p>
          <a:endParaRPr lang="en-US"/>
        </a:p>
      </dgm:t>
    </dgm:pt>
    <dgm:pt modelId="{95935402-9F5E-492B-95FC-CFE0C1076E01}">
      <dgm:prSet phldrT="[Text]" custT="1"/>
      <dgm:spPr>
        <a:solidFill>
          <a:srgbClr val="7BAFD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baseline="0">
              <a:latin typeface="Nudista Thin" panose="02000000000000000000" pitchFamily="2" charset="77"/>
            </a:rPr>
            <a:t>Recruitment</a:t>
          </a:r>
        </a:p>
      </dgm:t>
    </dgm:pt>
    <dgm:pt modelId="{93A5FE0D-DC3F-4870-994F-03FB6FD520CA}" type="parTrans" cxnId="{BC6CCD41-7BA5-4D25-AEB3-A6C67FCE0197}">
      <dgm:prSet/>
      <dgm:spPr/>
      <dgm:t>
        <a:bodyPr/>
        <a:lstStyle/>
        <a:p>
          <a:endParaRPr lang="en-US"/>
        </a:p>
      </dgm:t>
    </dgm:pt>
    <dgm:pt modelId="{D4FB1AB9-7DF4-4526-8E58-34B1AD54D9F0}" type="sibTrans" cxnId="{BC6CCD41-7BA5-4D25-AEB3-A6C67FCE0197}">
      <dgm:prSet/>
      <dgm:spPr/>
      <dgm:t>
        <a:bodyPr/>
        <a:lstStyle/>
        <a:p>
          <a:endParaRPr lang="en-US"/>
        </a:p>
      </dgm:t>
    </dgm:pt>
    <dgm:pt modelId="{5A8FBE2E-D786-4FB1-A728-4E386E885006}">
      <dgm:prSet phldrT="[Text]" custT="1"/>
      <dgm:spPr>
        <a:solidFill>
          <a:srgbClr val="7BAFD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baseline="0">
              <a:latin typeface="Nudista Thin" panose="02000000000000000000" pitchFamily="2" charset="77"/>
            </a:rPr>
            <a:t>Registration</a:t>
          </a:r>
        </a:p>
      </dgm:t>
    </dgm:pt>
    <dgm:pt modelId="{1D2CE3A8-AD47-44C4-98B8-E733F3A531AD}" type="parTrans" cxnId="{F83915A4-7684-4792-96F1-F3EF83679CC8}">
      <dgm:prSet/>
      <dgm:spPr/>
      <dgm:t>
        <a:bodyPr/>
        <a:lstStyle/>
        <a:p>
          <a:endParaRPr lang="en-US"/>
        </a:p>
      </dgm:t>
    </dgm:pt>
    <dgm:pt modelId="{5AA5E09D-CFA3-46B2-A6A2-57B86A388ED1}" type="sibTrans" cxnId="{F83915A4-7684-4792-96F1-F3EF83679CC8}">
      <dgm:prSet/>
      <dgm:spPr/>
      <dgm:t>
        <a:bodyPr/>
        <a:lstStyle/>
        <a:p>
          <a:endParaRPr lang="en-US"/>
        </a:p>
      </dgm:t>
    </dgm:pt>
    <dgm:pt modelId="{CB6307B6-354D-4A41-89A8-195374CCC8A6}" type="pres">
      <dgm:prSet presAssocID="{47ABC882-4D7B-4E58-8807-79DE4FD2D1EF}" presName="Name0" presStyleCnt="0">
        <dgm:presLayoutVars>
          <dgm:chMax val="7"/>
          <dgm:chPref val="7"/>
          <dgm:dir/>
        </dgm:presLayoutVars>
      </dgm:prSet>
      <dgm:spPr/>
    </dgm:pt>
    <dgm:pt modelId="{BCF4B770-17CE-477C-87D3-3C8C7F9BF265}" type="pres">
      <dgm:prSet presAssocID="{47ABC882-4D7B-4E58-8807-79DE4FD2D1EF}" presName="Name1" presStyleCnt="0"/>
      <dgm:spPr/>
    </dgm:pt>
    <dgm:pt modelId="{56C1A982-79CB-49FA-A77E-F698B880D956}" type="pres">
      <dgm:prSet presAssocID="{47ABC882-4D7B-4E58-8807-79DE4FD2D1EF}" presName="cycle" presStyleCnt="0"/>
      <dgm:spPr/>
    </dgm:pt>
    <dgm:pt modelId="{2DBA2375-8F80-4A48-8A63-5F2428E6C33A}" type="pres">
      <dgm:prSet presAssocID="{47ABC882-4D7B-4E58-8807-79DE4FD2D1EF}" presName="srcNode" presStyleLbl="node1" presStyleIdx="0" presStyleCnt="5"/>
      <dgm:spPr/>
    </dgm:pt>
    <dgm:pt modelId="{A0A4D7A7-D46D-4E3B-BF01-5080E67A9C1C}" type="pres">
      <dgm:prSet presAssocID="{47ABC882-4D7B-4E58-8807-79DE4FD2D1EF}" presName="conn" presStyleLbl="parChTrans1D2" presStyleIdx="0" presStyleCnt="1"/>
      <dgm:spPr/>
    </dgm:pt>
    <dgm:pt modelId="{C5BA69F9-12DE-4573-BB77-7FBA8B018EC6}" type="pres">
      <dgm:prSet presAssocID="{47ABC882-4D7B-4E58-8807-79DE4FD2D1EF}" presName="extraNode" presStyleLbl="node1" presStyleIdx="0" presStyleCnt="5"/>
      <dgm:spPr/>
    </dgm:pt>
    <dgm:pt modelId="{5AA511BF-FF70-4EC9-8978-C3ED8464D72F}" type="pres">
      <dgm:prSet presAssocID="{47ABC882-4D7B-4E58-8807-79DE4FD2D1EF}" presName="dstNode" presStyleLbl="node1" presStyleIdx="0" presStyleCnt="5"/>
      <dgm:spPr/>
    </dgm:pt>
    <dgm:pt modelId="{3C43E7BC-4F09-4446-9020-8382DFB13123}" type="pres">
      <dgm:prSet presAssocID="{09CB9E91-20FA-4CBD-82E6-B6058C534A48}" presName="text_1" presStyleLbl="node1" presStyleIdx="0" presStyleCnt="5">
        <dgm:presLayoutVars>
          <dgm:bulletEnabled val="1"/>
        </dgm:presLayoutVars>
      </dgm:prSet>
      <dgm:spPr/>
    </dgm:pt>
    <dgm:pt modelId="{8B70766A-A228-4C49-B1B1-5217CE5D21C8}" type="pres">
      <dgm:prSet presAssocID="{09CB9E91-20FA-4CBD-82E6-B6058C534A48}" presName="accent_1" presStyleCnt="0"/>
      <dgm:spPr/>
    </dgm:pt>
    <dgm:pt modelId="{7BDFDD43-5910-4D50-A80A-9B2F8A5C38A5}" type="pres">
      <dgm:prSet presAssocID="{09CB9E91-20FA-4CBD-82E6-B6058C534A48}" presName="accentRepeatNode" presStyleLbl="solidFgAcc1" presStyleIdx="0" presStyleCnt="5"/>
      <dgm:spPr/>
    </dgm:pt>
    <dgm:pt modelId="{C5AEBF2D-70C6-421B-B878-33773C01767B}" type="pres">
      <dgm:prSet presAssocID="{5A8FBE2E-D786-4FB1-A728-4E386E885006}" presName="text_2" presStyleLbl="node1" presStyleIdx="1" presStyleCnt="5">
        <dgm:presLayoutVars>
          <dgm:bulletEnabled val="1"/>
        </dgm:presLayoutVars>
      </dgm:prSet>
      <dgm:spPr/>
    </dgm:pt>
    <dgm:pt modelId="{B9496DCD-ADA5-4641-8EE3-9FE224311110}" type="pres">
      <dgm:prSet presAssocID="{5A8FBE2E-D786-4FB1-A728-4E386E885006}" presName="accent_2" presStyleCnt="0"/>
      <dgm:spPr/>
    </dgm:pt>
    <dgm:pt modelId="{45E92C3A-D610-4D2B-B02E-6B9648E07701}" type="pres">
      <dgm:prSet presAssocID="{5A8FBE2E-D786-4FB1-A728-4E386E885006}" presName="accentRepeatNode" presStyleLbl="solidFgAcc1" presStyleIdx="1" presStyleCnt="5"/>
      <dgm:spPr/>
    </dgm:pt>
    <dgm:pt modelId="{0CD5480F-43F5-47E5-975F-736E33327684}" type="pres">
      <dgm:prSet presAssocID="{95935402-9F5E-492B-95FC-CFE0C1076E01}" presName="text_3" presStyleLbl="node1" presStyleIdx="2" presStyleCnt="5">
        <dgm:presLayoutVars>
          <dgm:bulletEnabled val="1"/>
        </dgm:presLayoutVars>
      </dgm:prSet>
      <dgm:spPr/>
    </dgm:pt>
    <dgm:pt modelId="{BC7D731B-C999-4E87-BC75-D481E440A6EC}" type="pres">
      <dgm:prSet presAssocID="{95935402-9F5E-492B-95FC-CFE0C1076E01}" presName="accent_3" presStyleCnt="0"/>
      <dgm:spPr/>
    </dgm:pt>
    <dgm:pt modelId="{06829047-D16C-46A6-B419-8C904E3CF94D}" type="pres">
      <dgm:prSet presAssocID="{95935402-9F5E-492B-95FC-CFE0C1076E01}" presName="accentRepeatNode" presStyleLbl="solidFgAcc1" presStyleIdx="2" presStyleCnt="5"/>
      <dgm:spPr/>
    </dgm:pt>
    <dgm:pt modelId="{6FDDFA37-CFE0-4220-B229-A56618F1F59C}" type="pres">
      <dgm:prSet presAssocID="{ECEE7586-8634-45EE-8873-61F1B685E95C}" presName="text_4" presStyleLbl="node1" presStyleIdx="3" presStyleCnt="5">
        <dgm:presLayoutVars>
          <dgm:bulletEnabled val="1"/>
        </dgm:presLayoutVars>
      </dgm:prSet>
      <dgm:spPr/>
    </dgm:pt>
    <dgm:pt modelId="{8ED86363-E792-40EC-AFE3-D2D6471936F9}" type="pres">
      <dgm:prSet presAssocID="{ECEE7586-8634-45EE-8873-61F1B685E95C}" presName="accent_4" presStyleCnt="0"/>
      <dgm:spPr/>
    </dgm:pt>
    <dgm:pt modelId="{12D41355-7EC2-4C6D-8CD6-5B066A8AF597}" type="pres">
      <dgm:prSet presAssocID="{ECEE7586-8634-45EE-8873-61F1B685E95C}" presName="accentRepeatNode" presStyleLbl="solidFgAcc1" presStyleIdx="3" presStyleCnt="5"/>
      <dgm:spPr/>
    </dgm:pt>
    <dgm:pt modelId="{80DE6B07-1D35-430C-B106-A0B4977DD857}" type="pres">
      <dgm:prSet presAssocID="{03AE2579-B380-423A-9130-9980FF9B7530}" presName="text_5" presStyleLbl="node1" presStyleIdx="4" presStyleCnt="5">
        <dgm:presLayoutVars>
          <dgm:bulletEnabled val="1"/>
        </dgm:presLayoutVars>
      </dgm:prSet>
      <dgm:spPr/>
    </dgm:pt>
    <dgm:pt modelId="{2FCB37DE-7B88-4637-B30B-11F3E655FFC1}" type="pres">
      <dgm:prSet presAssocID="{03AE2579-B380-423A-9130-9980FF9B7530}" presName="accent_5" presStyleCnt="0"/>
      <dgm:spPr/>
    </dgm:pt>
    <dgm:pt modelId="{0ED84D0B-0164-4D79-A5CA-8D8BC1FE7A99}" type="pres">
      <dgm:prSet presAssocID="{03AE2579-B380-423A-9130-9980FF9B7530}" presName="accentRepeatNode" presStyleLbl="solidFgAcc1" presStyleIdx="4" presStyleCnt="5"/>
      <dgm:spPr/>
    </dgm:pt>
  </dgm:ptLst>
  <dgm:cxnLst>
    <dgm:cxn modelId="{33B3C617-DB9B-4DD2-955E-906E45B5B1A6}" type="presOf" srcId="{03AE2579-B380-423A-9130-9980FF9B7530}" destId="{80DE6B07-1D35-430C-B106-A0B4977DD857}" srcOrd="0" destOrd="0" presId="urn:microsoft.com/office/officeart/2008/layout/VerticalCurvedList"/>
    <dgm:cxn modelId="{8E2CC31A-23BA-4611-85DF-7983949C0BCD}" type="presOf" srcId="{47ABC882-4D7B-4E58-8807-79DE4FD2D1EF}" destId="{CB6307B6-354D-4A41-89A8-195374CCC8A6}" srcOrd="0" destOrd="0" presId="urn:microsoft.com/office/officeart/2008/layout/VerticalCurvedList"/>
    <dgm:cxn modelId="{A9F2F33F-9858-4460-8140-59DB984ABE72}" srcId="{47ABC882-4D7B-4E58-8807-79DE4FD2D1EF}" destId="{09CB9E91-20FA-4CBD-82E6-B6058C534A48}" srcOrd="0" destOrd="0" parTransId="{04567981-09A2-46EA-82F6-42ED84383A97}" sibTransId="{E3D3545D-64C6-4CC8-8F1A-F534C10F56FC}"/>
    <dgm:cxn modelId="{BC6CCD41-7BA5-4D25-AEB3-A6C67FCE0197}" srcId="{47ABC882-4D7B-4E58-8807-79DE4FD2D1EF}" destId="{95935402-9F5E-492B-95FC-CFE0C1076E01}" srcOrd="2" destOrd="0" parTransId="{93A5FE0D-DC3F-4870-994F-03FB6FD520CA}" sibTransId="{D4FB1AB9-7DF4-4526-8E58-34B1AD54D9F0}"/>
    <dgm:cxn modelId="{A2C06769-1A7F-4270-887F-BC619EB8D94A}" type="presOf" srcId="{5A8FBE2E-D786-4FB1-A728-4E386E885006}" destId="{C5AEBF2D-70C6-421B-B878-33773C01767B}" srcOrd="0" destOrd="0" presId="urn:microsoft.com/office/officeart/2008/layout/VerticalCurvedList"/>
    <dgm:cxn modelId="{9E7F768A-377C-4E18-9C86-0D7F659420DD}" srcId="{47ABC882-4D7B-4E58-8807-79DE4FD2D1EF}" destId="{ECEE7586-8634-45EE-8873-61F1B685E95C}" srcOrd="3" destOrd="0" parTransId="{BA85D64F-F0E6-4CE3-A362-9164AE325212}" sibTransId="{A931307B-AEED-4A89-8056-3E7FF3F10FE6}"/>
    <dgm:cxn modelId="{F83915A4-7684-4792-96F1-F3EF83679CC8}" srcId="{47ABC882-4D7B-4E58-8807-79DE4FD2D1EF}" destId="{5A8FBE2E-D786-4FB1-A728-4E386E885006}" srcOrd="1" destOrd="0" parTransId="{1D2CE3A8-AD47-44C4-98B8-E733F3A531AD}" sibTransId="{5AA5E09D-CFA3-46B2-A6A2-57B86A388ED1}"/>
    <dgm:cxn modelId="{8CCB2DA6-47B8-4A9E-9146-058820B8AE6E}" type="presOf" srcId="{95935402-9F5E-492B-95FC-CFE0C1076E01}" destId="{0CD5480F-43F5-47E5-975F-736E33327684}" srcOrd="0" destOrd="0" presId="urn:microsoft.com/office/officeart/2008/layout/VerticalCurvedList"/>
    <dgm:cxn modelId="{14ACA4C7-1187-48A8-BA77-FC6EE9B0B9E0}" srcId="{47ABC882-4D7B-4E58-8807-79DE4FD2D1EF}" destId="{03AE2579-B380-423A-9130-9980FF9B7530}" srcOrd="4" destOrd="0" parTransId="{557C5F37-3667-45B5-B8CD-DF77C5A7C9C6}" sibTransId="{C7A29C78-3997-430A-851B-7A62C47B81F6}"/>
    <dgm:cxn modelId="{679CCAEC-574B-4C05-8EF9-8A7C75578A39}" type="presOf" srcId="{E3D3545D-64C6-4CC8-8F1A-F534C10F56FC}" destId="{A0A4D7A7-D46D-4E3B-BF01-5080E67A9C1C}" srcOrd="0" destOrd="0" presId="urn:microsoft.com/office/officeart/2008/layout/VerticalCurvedList"/>
    <dgm:cxn modelId="{825765EE-C4D6-48BA-BFA3-426D39D53E27}" type="presOf" srcId="{ECEE7586-8634-45EE-8873-61F1B685E95C}" destId="{6FDDFA37-CFE0-4220-B229-A56618F1F59C}" srcOrd="0" destOrd="0" presId="urn:microsoft.com/office/officeart/2008/layout/VerticalCurvedList"/>
    <dgm:cxn modelId="{C7E29EFC-B1BE-4B58-A80B-A9D01528AE3C}" type="presOf" srcId="{09CB9E91-20FA-4CBD-82E6-B6058C534A48}" destId="{3C43E7BC-4F09-4446-9020-8382DFB13123}" srcOrd="0" destOrd="0" presId="urn:microsoft.com/office/officeart/2008/layout/VerticalCurvedList"/>
    <dgm:cxn modelId="{994234D8-D592-4A04-A7C2-0E4CCDE37082}" type="presParOf" srcId="{CB6307B6-354D-4A41-89A8-195374CCC8A6}" destId="{BCF4B770-17CE-477C-87D3-3C8C7F9BF265}" srcOrd="0" destOrd="0" presId="urn:microsoft.com/office/officeart/2008/layout/VerticalCurvedList"/>
    <dgm:cxn modelId="{5454087E-2E7A-4557-8FDD-DFDBBD001A3B}" type="presParOf" srcId="{BCF4B770-17CE-477C-87D3-3C8C7F9BF265}" destId="{56C1A982-79CB-49FA-A77E-F698B880D956}" srcOrd="0" destOrd="0" presId="urn:microsoft.com/office/officeart/2008/layout/VerticalCurvedList"/>
    <dgm:cxn modelId="{D355B3F7-CA2D-4CBF-99A5-EC953F12BF33}" type="presParOf" srcId="{56C1A982-79CB-49FA-A77E-F698B880D956}" destId="{2DBA2375-8F80-4A48-8A63-5F2428E6C33A}" srcOrd="0" destOrd="0" presId="urn:microsoft.com/office/officeart/2008/layout/VerticalCurvedList"/>
    <dgm:cxn modelId="{2D894F9A-F3FA-4DB8-8283-12B0AD836B4A}" type="presParOf" srcId="{56C1A982-79CB-49FA-A77E-F698B880D956}" destId="{A0A4D7A7-D46D-4E3B-BF01-5080E67A9C1C}" srcOrd="1" destOrd="0" presId="urn:microsoft.com/office/officeart/2008/layout/VerticalCurvedList"/>
    <dgm:cxn modelId="{ED87C498-EE29-4B18-8091-12E23E3A00C9}" type="presParOf" srcId="{56C1A982-79CB-49FA-A77E-F698B880D956}" destId="{C5BA69F9-12DE-4573-BB77-7FBA8B018EC6}" srcOrd="2" destOrd="0" presId="urn:microsoft.com/office/officeart/2008/layout/VerticalCurvedList"/>
    <dgm:cxn modelId="{BF9E18FC-6A68-4CBA-B689-784E5C196C65}" type="presParOf" srcId="{56C1A982-79CB-49FA-A77E-F698B880D956}" destId="{5AA511BF-FF70-4EC9-8978-C3ED8464D72F}" srcOrd="3" destOrd="0" presId="urn:microsoft.com/office/officeart/2008/layout/VerticalCurvedList"/>
    <dgm:cxn modelId="{99A858A8-4C52-4677-85A1-329F58F9420A}" type="presParOf" srcId="{BCF4B770-17CE-477C-87D3-3C8C7F9BF265}" destId="{3C43E7BC-4F09-4446-9020-8382DFB13123}" srcOrd="1" destOrd="0" presId="urn:microsoft.com/office/officeart/2008/layout/VerticalCurvedList"/>
    <dgm:cxn modelId="{DD3DEA97-85BD-4F37-852B-6D2BA443A123}" type="presParOf" srcId="{BCF4B770-17CE-477C-87D3-3C8C7F9BF265}" destId="{8B70766A-A228-4C49-B1B1-5217CE5D21C8}" srcOrd="2" destOrd="0" presId="urn:microsoft.com/office/officeart/2008/layout/VerticalCurvedList"/>
    <dgm:cxn modelId="{BAE7C3AB-7BF8-4784-8E0C-2B3C6725C5E1}" type="presParOf" srcId="{8B70766A-A228-4C49-B1B1-5217CE5D21C8}" destId="{7BDFDD43-5910-4D50-A80A-9B2F8A5C38A5}" srcOrd="0" destOrd="0" presId="urn:microsoft.com/office/officeart/2008/layout/VerticalCurvedList"/>
    <dgm:cxn modelId="{0B51CBD4-0B69-4F94-9CDE-6BAF6E1DB9A1}" type="presParOf" srcId="{BCF4B770-17CE-477C-87D3-3C8C7F9BF265}" destId="{C5AEBF2D-70C6-421B-B878-33773C01767B}" srcOrd="3" destOrd="0" presId="urn:microsoft.com/office/officeart/2008/layout/VerticalCurvedList"/>
    <dgm:cxn modelId="{B23A796A-E2F8-4794-815F-4CA03581D810}" type="presParOf" srcId="{BCF4B770-17CE-477C-87D3-3C8C7F9BF265}" destId="{B9496DCD-ADA5-4641-8EE3-9FE224311110}" srcOrd="4" destOrd="0" presId="urn:microsoft.com/office/officeart/2008/layout/VerticalCurvedList"/>
    <dgm:cxn modelId="{507F325A-21B2-42A1-A94D-44CB9B3E8970}" type="presParOf" srcId="{B9496DCD-ADA5-4641-8EE3-9FE224311110}" destId="{45E92C3A-D610-4D2B-B02E-6B9648E07701}" srcOrd="0" destOrd="0" presId="urn:microsoft.com/office/officeart/2008/layout/VerticalCurvedList"/>
    <dgm:cxn modelId="{A2C84898-3691-4DC3-B650-2ADE541BB952}" type="presParOf" srcId="{BCF4B770-17CE-477C-87D3-3C8C7F9BF265}" destId="{0CD5480F-43F5-47E5-975F-736E33327684}" srcOrd="5" destOrd="0" presId="urn:microsoft.com/office/officeart/2008/layout/VerticalCurvedList"/>
    <dgm:cxn modelId="{B1439602-3DCD-408D-A1C5-5973B92D96FD}" type="presParOf" srcId="{BCF4B770-17CE-477C-87D3-3C8C7F9BF265}" destId="{BC7D731B-C999-4E87-BC75-D481E440A6EC}" srcOrd="6" destOrd="0" presId="urn:microsoft.com/office/officeart/2008/layout/VerticalCurvedList"/>
    <dgm:cxn modelId="{E67D1773-6F4B-4E4F-B71E-1B9B581FF818}" type="presParOf" srcId="{BC7D731B-C999-4E87-BC75-D481E440A6EC}" destId="{06829047-D16C-46A6-B419-8C904E3CF94D}" srcOrd="0" destOrd="0" presId="urn:microsoft.com/office/officeart/2008/layout/VerticalCurvedList"/>
    <dgm:cxn modelId="{C07741A4-BCFC-4A4E-91A1-A1877569DC6C}" type="presParOf" srcId="{BCF4B770-17CE-477C-87D3-3C8C7F9BF265}" destId="{6FDDFA37-CFE0-4220-B229-A56618F1F59C}" srcOrd="7" destOrd="0" presId="urn:microsoft.com/office/officeart/2008/layout/VerticalCurvedList"/>
    <dgm:cxn modelId="{5D65136B-5757-4D37-932E-828FAC9BD724}" type="presParOf" srcId="{BCF4B770-17CE-477C-87D3-3C8C7F9BF265}" destId="{8ED86363-E792-40EC-AFE3-D2D6471936F9}" srcOrd="8" destOrd="0" presId="urn:microsoft.com/office/officeart/2008/layout/VerticalCurvedList"/>
    <dgm:cxn modelId="{26760857-46F7-487F-8306-22D337982DC0}" type="presParOf" srcId="{8ED86363-E792-40EC-AFE3-D2D6471936F9}" destId="{12D41355-7EC2-4C6D-8CD6-5B066A8AF597}" srcOrd="0" destOrd="0" presId="urn:microsoft.com/office/officeart/2008/layout/VerticalCurvedList"/>
    <dgm:cxn modelId="{0748A3E0-0B64-4329-9189-977E1FBA7161}" type="presParOf" srcId="{BCF4B770-17CE-477C-87D3-3C8C7F9BF265}" destId="{80DE6B07-1D35-430C-B106-A0B4977DD857}" srcOrd="9" destOrd="0" presId="urn:microsoft.com/office/officeart/2008/layout/VerticalCurvedList"/>
    <dgm:cxn modelId="{E80EC2E7-83A7-4BEA-B79A-D024637BCC81}" type="presParOf" srcId="{BCF4B770-17CE-477C-87D3-3C8C7F9BF265}" destId="{2FCB37DE-7B88-4637-B30B-11F3E655FFC1}" srcOrd="10" destOrd="0" presId="urn:microsoft.com/office/officeart/2008/layout/VerticalCurvedList"/>
    <dgm:cxn modelId="{586EB605-0C9F-4A5C-98A0-B8722A6E68F1}" type="presParOf" srcId="{2FCB37DE-7B88-4637-B30B-11F3E655FFC1}" destId="{0ED84D0B-0164-4D79-A5CA-8D8BC1FE7A9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AD241-565A-49D6-BA25-694361127720}">
      <dsp:nvSpPr>
        <dsp:cNvPr id="0" name=""/>
        <dsp:cNvSpPr/>
      </dsp:nvSpPr>
      <dsp:spPr>
        <a:xfrm>
          <a:off x="5750850" y="712830"/>
          <a:ext cx="1657186" cy="2639969"/>
        </a:xfrm>
        <a:custGeom>
          <a:avLst/>
          <a:gdLst/>
          <a:ahLst/>
          <a:cxnLst/>
          <a:rect l="0" t="0" r="0" b="0"/>
          <a:pathLst>
            <a:path>
              <a:moveTo>
                <a:pt x="0" y="2639969"/>
              </a:moveTo>
              <a:lnTo>
                <a:pt x="165718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3398AF-2D27-4E8C-BB06-D36BCFDE59B5}">
      <dsp:nvSpPr>
        <dsp:cNvPr id="0" name=""/>
        <dsp:cNvSpPr/>
      </dsp:nvSpPr>
      <dsp:spPr>
        <a:xfrm>
          <a:off x="4363270" y="797527"/>
          <a:ext cx="1387579" cy="1115136"/>
        </a:xfrm>
        <a:custGeom>
          <a:avLst/>
          <a:gdLst/>
          <a:ahLst/>
          <a:cxnLst/>
          <a:rect l="0" t="0" r="0" b="0"/>
          <a:pathLst>
            <a:path>
              <a:moveTo>
                <a:pt x="0" y="0"/>
              </a:moveTo>
              <a:lnTo>
                <a:pt x="0" y="1097771"/>
              </a:lnTo>
              <a:lnTo>
                <a:pt x="1387579" y="1097771"/>
              </a:lnTo>
              <a:lnTo>
                <a:pt x="1387579" y="11151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8FD12C-C262-42D9-B34F-B45BFCF1F59B}">
      <dsp:nvSpPr>
        <dsp:cNvPr id="0" name=""/>
        <dsp:cNvSpPr/>
      </dsp:nvSpPr>
      <dsp:spPr>
        <a:xfrm>
          <a:off x="3091310" y="797527"/>
          <a:ext cx="1271960" cy="1209947"/>
        </a:xfrm>
        <a:custGeom>
          <a:avLst/>
          <a:gdLst/>
          <a:ahLst/>
          <a:cxnLst/>
          <a:rect l="0" t="0" r="0" b="0"/>
          <a:pathLst>
            <a:path>
              <a:moveTo>
                <a:pt x="1271960" y="0"/>
              </a:moveTo>
              <a:lnTo>
                <a:pt x="1271960" y="1192582"/>
              </a:lnTo>
              <a:lnTo>
                <a:pt x="0" y="1192582"/>
              </a:lnTo>
              <a:lnTo>
                <a:pt x="0" y="1209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37249-DDCD-4C0C-8A09-0BB109842A74}">
      <dsp:nvSpPr>
        <dsp:cNvPr id="0" name=""/>
        <dsp:cNvSpPr/>
      </dsp:nvSpPr>
      <dsp:spPr>
        <a:xfrm>
          <a:off x="1186152" y="797527"/>
          <a:ext cx="3177118" cy="595530"/>
        </a:xfrm>
        <a:custGeom>
          <a:avLst/>
          <a:gdLst/>
          <a:ahLst/>
          <a:cxnLst/>
          <a:rect l="0" t="0" r="0" b="0"/>
          <a:pathLst>
            <a:path>
              <a:moveTo>
                <a:pt x="3177118" y="0"/>
              </a:moveTo>
              <a:lnTo>
                <a:pt x="3177118" y="578165"/>
              </a:lnTo>
              <a:lnTo>
                <a:pt x="0" y="578165"/>
              </a:lnTo>
              <a:lnTo>
                <a:pt x="0" y="595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61DA83-D819-46DA-9DE5-C76B8D0F2EC6}">
      <dsp:nvSpPr>
        <dsp:cNvPr id="0" name=""/>
        <dsp:cNvSpPr/>
      </dsp:nvSpPr>
      <dsp:spPr>
        <a:xfrm>
          <a:off x="3424532" y="0"/>
          <a:ext cx="1877477" cy="797527"/>
        </a:xfrm>
        <a:prstGeom prst="rect">
          <a:avLst/>
        </a:prstGeom>
        <a:solidFill>
          <a:srgbClr val="003B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a:ln>
                <a:noFill/>
              </a:ln>
              <a:solidFill>
                <a:schemeClr val="bg1"/>
              </a:solidFill>
              <a:effectLst/>
              <a:latin typeface="Proxima Nova" panose="02000506030000020004" pitchFamily="2" charset="0"/>
              <a:cs typeface="Arial" charset="0"/>
            </a:rPr>
            <a:t>AHS Divisions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a:ln>
                <a:noFill/>
              </a:ln>
              <a:solidFill>
                <a:schemeClr val="bg1"/>
              </a:solidFill>
              <a:effectLst/>
              <a:latin typeface="Proxima Nova" panose="02000506030000020004" pitchFamily="2"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a:ln>
                <a:noFill/>
              </a:ln>
              <a:solidFill>
                <a:schemeClr val="bg1"/>
              </a:solidFill>
              <a:effectLst/>
              <a:latin typeface="Proxima Nova" panose="02000506030000020004" pitchFamily="2" charset="0"/>
              <a:cs typeface="Arial" charset="0"/>
            </a:rPr>
            <a:t>Disciplines of Study</a:t>
          </a:r>
        </a:p>
      </dsp:txBody>
      <dsp:txXfrm>
        <a:off x="3424532" y="0"/>
        <a:ext cx="1877477" cy="797527"/>
      </dsp:txXfrm>
    </dsp:sp>
    <dsp:sp modelId="{1E62AF89-8D1F-4CBD-A92C-EB088AFC38DC}">
      <dsp:nvSpPr>
        <dsp:cNvPr id="0" name=""/>
        <dsp:cNvSpPr/>
      </dsp:nvSpPr>
      <dsp:spPr>
        <a:xfrm>
          <a:off x="94919" y="1393058"/>
          <a:ext cx="2182465" cy="537780"/>
        </a:xfrm>
        <a:prstGeom prst="rect">
          <a:avLst/>
        </a:prstGeom>
        <a:solidFill>
          <a:srgbClr val="7BAF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Nudista Thin" panose="02000000000000000000" pitchFamily="2" charset="77"/>
              <a:cs typeface="Arial" charset="0"/>
            </a:rPr>
            <a:t>Radiologic Science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Nudista Thin" panose="02000000000000000000" pitchFamily="2" charset="77"/>
              <a:cs typeface="Arial" charset="0"/>
            </a:rPr>
            <a:t>Clinical Laboratory Science</a:t>
          </a:r>
        </a:p>
      </dsp:txBody>
      <dsp:txXfrm>
        <a:off x="94919" y="1393058"/>
        <a:ext cx="2182465" cy="537780"/>
      </dsp:txXfrm>
    </dsp:sp>
    <dsp:sp modelId="{33E1B98B-403E-4961-A679-22C5E5CFDBDF}">
      <dsp:nvSpPr>
        <dsp:cNvPr id="0" name=""/>
        <dsp:cNvSpPr/>
      </dsp:nvSpPr>
      <dsp:spPr>
        <a:xfrm>
          <a:off x="2255212" y="2007475"/>
          <a:ext cx="1672196" cy="429581"/>
        </a:xfrm>
        <a:prstGeom prst="rect">
          <a:avLst/>
        </a:prstGeom>
        <a:solidFill>
          <a:srgbClr val="7BAF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a:ln>
                <a:noFill/>
              </a:ln>
              <a:solidFill>
                <a:schemeClr val="bg1"/>
              </a:solidFill>
              <a:effectLst/>
              <a:latin typeface="Nudista Thin" panose="02000000000000000000" pitchFamily="2" charset="77"/>
              <a:cs typeface="Arial" charset="0"/>
            </a:rPr>
            <a:t>Radiography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kern="1200" cap="none" normalizeH="0" baseline="0">
            <a:ln>
              <a:noFill/>
            </a:ln>
            <a:solidFill>
              <a:schemeClr val="tx1"/>
            </a:solidFill>
            <a:effectLst/>
            <a:latin typeface="Arial" charset="0"/>
            <a:cs typeface="Arial" charset="0"/>
          </a:endParaRPr>
        </a:p>
      </dsp:txBody>
      <dsp:txXfrm>
        <a:off x="2255212" y="2007475"/>
        <a:ext cx="1672196" cy="429581"/>
      </dsp:txXfrm>
    </dsp:sp>
    <dsp:sp modelId="{3D42FD9E-7ADE-403C-B2E5-3E6F414D520F}">
      <dsp:nvSpPr>
        <dsp:cNvPr id="0" name=""/>
        <dsp:cNvSpPr/>
      </dsp:nvSpPr>
      <dsp:spPr>
        <a:xfrm>
          <a:off x="4342368" y="1912664"/>
          <a:ext cx="2816963" cy="1440135"/>
        </a:xfrm>
        <a:prstGeom prst="rect">
          <a:avLst/>
        </a:prstGeom>
        <a:solidFill>
          <a:srgbClr val="7BAF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kern="1200" cap="none" normalizeH="0" baseline="0">
            <a:ln>
              <a:noFill/>
            </a:ln>
            <a:solidFill>
              <a:schemeClr val="bg1"/>
            </a:solidFill>
            <a:effectLst/>
            <a:latin typeface="Nudista Thin"/>
            <a:cs typeface="Aria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Nudista Thin"/>
              <a:cs typeface="Arial"/>
            </a:rPr>
            <a:t>Clinical Laboratory Science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Nudista Thin" panose="02000000000000000000" pitchFamily="2" charset="77"/>
              <a:cs typeface="Arial" charset="0"/>
            </a:rPr>
            <a:t>Occupational Therapy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Nudista Thin" panose="02000000000000000000" pitchFamily="2" charset="77"/>
              <a:cs typeface="Arial" charset="0"/>
            </a:rPr>
            <a:t>Physician Assistant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Nudista Thin" panose="02000000000000000000" pitchFamily="2" charset="77"/>
              <a:cs typeface="Arial" charset="0"/>
            </a:rPr>
            <a:t>Radiologist Assistant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Nudista Thin" panose="02000000000000000000" pitchFamily="2" charset="77"/>
              <a:cs typeface="Arial" charset="0"/>
            </a:rPr>
            <a:t>Speech Language Pathology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Nudista Thin" panose="02000000000000000000" pitchFamily="2" charset="77"/>
              <a:cs typeface="Arial" charset="0"/>
            </a:rPr>
            <a:t>Clinical Rehab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Nudista Thin" panose="02000000000000000000" pitchFamily="2" charset="77"/>
              <a:cs typeface="Arial" charset="0"/>
            </a:rPr>
            <a:t>and Mental Health Counseling</a:t>
          </a:r>
          <a:endParaRPr kumimoji="0" lang="en-US" sz="1100" b="0" i="0" u="none" strike="noStrike" kern="1200" cap="none" normalizeH="0" baseline="0">
            <a:ln>
              <a:noFill/>
            </a:ln>
            <a:solidFill>
              <a:schemeClr val="bg1"/>
            </a:solidFill>
            <a:effectLst/>
            <a:latin typeface="Raleway" panose="020B0503030101060003"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kern="1200" cap="none" normalizeH="0" baseline="0">
              <a:ln>
                <a:noFill/>
              </a:ln>
              <a:solidFill>
                <a:schemeClr val="bg1"/>
              </a:solidFill>
              <a:effectLst/>
              <a:latin typeface="Raleway"/>
              <a:cs typeface="Arial"/>
            </a:rPr>
            <a:t>  </a:t>
          </a:r>
          <a:endParaRPr kumimoji="0" lang="en-US" sz="1100" b="0" i="0" u="none" strike="noStrike" kern="1200" cap="none" normalizeH="0" baseline="0" dirty="0">
            <a:ln>
              <a:noFill/>
            </a:ln>
            <a:solidFill>
              <a:schemeClr val="bg1"/>
            </a:solidFill>
            <a:effectLst/>
            <a:latin typeface="Raleway"/>
            <a:cs typeface="Arial"/>
          </a:endParaRPr>
        </a:p>
      </dsp:txBody>
      <dsp:txXfrm>
        <a:off x="4342368" y="1912664"/>
        <a:ext cx="2816963" cy="1440135"/>
      </dsp:txXfrm>
    </dsp:sp>
    <dsp:sp modelId="{D0AE232E-21C9-4D56-8407-13399F07245D}">
      <dsp:nvSpPr>
        <dsp:cNvPr id="0" name=""/>
        <dsp:cNvSpPr/>
      </dsp:nvSpPr>
      <dsp:spPr>
        <a:xfrm>
          <a:off x="5986399" y="712830"/>
          <a:ext cx="2843275" cy="1044204"/>
        </a:xfrm>
        <a:prstGeom prst="rect">
          <a:avLst/>
        </a:prstGeom>
        <a:solidFill>
          <a:srgbClr val="7BAF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Raleway" panose="020B0503030101060003" pitchFamily="34" charset="0"/>
              <a:cs typeface="Arial" panose="020B0604020202020204" pitchFamily="34" charset="0"/>
            </a:rPr>
            <a:t>Audiology</a:t>
          </a:r>
        </a:p>
        <a:p>
          <a:pPr marL="0" lvl="0" indent="0" algn="ctr" defTabSz="488950">
            <a:lnSpc>
              <a:spcPct val="90000"/>
            </a:lnSpc>
            <a:spcBef>
              <a:spcPct val="0"/>
            </a:spcBef>
            <a:spcAft>
              <a:spcPct val="35000"/>
            </a:spcAft>
            <a:buNone/>
          </a:pPr>
          <a:r>
            <a:rPr lang="en-US" sz="1100" kern="1200">
              <a:latin typeface="Raleway" panose="020B0503030101060003" pitchFamily="34" charset="0"/>
              <a:cs typeface="Arial" panose="020B0604020202020204" pitchFamily="34" charset="0"/>
            </a:rPr>
            <a:t>Occupational Science and Therapy</a:t>
          </a:r>
        </a:p>
        <a:p>
          <a:pPr marL="0" lvl="0" indent="0" algn="ctr" defTabSz="488950">
            <a:lnSpc>
              <a:spcPct val="90000"/>
            </a:lnSpc>
            <a:spcBef>
              <a:spcPct val="0"/>
            </a:spcBef>
            <a:spcAft>
              <a:spcPct val="35000"/>
            </a:spcAft>
            <a:buNone/>
          </a:pPr>
          <a:r>
            <a:rPr lang="en-US" sz="1100" kern="1200">
              <a:latin typeface="Raleway" panose="020B0503030101060003" pitchFamily="34" charset="0"/>
              <a:cs typeface="Arial" panose="020B0604020202020204" pitchFamily="34" charset="0"/>
            </a:rPr>
            <a:t>Physical Therapy</a:t>
          </a:r>
        </a:p>
        <a:p>
          <a:pPr marL="0" lvl="0" indent="0" algn="ctr" defTabSz="488950">
            <a:lnSpc>
              <a:spcPct val="90000"/>
            </a:lnSpc>
            <a:spcBef>
              <a:spcPct val="0"/>
            </a:spcBef>
            <a:spcAft>
              <a:spcPct val="35000"/>
            </a:spcAft>
            <a:buNone/>
          </a:pPr>
          <a:r>
            <a:rPr lang="en-US" sz="1100" kern="1200">
              <a:latin typeface="Raleway" panose="020B0503030101060003" pitchFamily="34" charset="0"/>
              <a:cs typeface="Arial" panose="020B0604020202020204" pitchFamily="34" charset="0"/>
            </a:rPr>
            <a:t>Speech Language Pathology</a:t>
          </a:r>
        </a:p>
      </dsp:txBody>
      <dsp:txXfrm>
        <a:off x="5986399" y="712830"/>
        <a:ext cx="2843275" cy="1044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4D7A7-D46D-4E3B-BF01-5080E67A9C1C}">
      <dsp:nvSpPr>
        <dsp:cNvPr id="0" name=""/>
        <dsp:cNvSpPr/>
      </dsp:nvSpPr>
      <dsp:spPr>
        <a:xfrm>
          <a:off x="-4565598" y="-700039"/>
          <a:ext cx="5438678" cy="5438678"/>
        </a:xfrm>
        <a:prstGeom prst="blockArc">
          <a:avLst>
            <a:gd name="adj1" fmla="val 18900000"/>
            <a:gd name="adj2" fmla="val 2700000"/>
            <a:gd name="adj3" fmla="val 39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43E7BC-4F09-4446-9020-8382DFB13123}">
      <dsp:nvSpPr>
        <dsp:cNvPr id="0" name=""/>
        <dsp:cNvSpPr/>
      </dsp:nvSpPr>
      <dsp:spPr>
        <a:xfrm>
          <a:off x="382191" y="252331"/>
          <a:ext cx="6344823" cy="504986"/>
        </a:xfrm>
        <a:prstGeom prst="rect">
          <a:avLst/>
        </a:prstGeom>
        <a:solidFill>
          <a:srgbClr val="7BAF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833"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baseline="0">
              <a:latin typeface="Nudista Thin" panose="02000000000000000000" pitchFamily="2" charset="77"/>
            </a:rPr>
            <a:t>Admissions</a:t>
          </a:r>
        </a:p>
      </dsp:txBody>
      <dsp:txXfrm>
        <a:off x="382191" y="252331"/>
        <a:ext cx="6344823" cy="504986"/>
      </dsp:txXfrm>
    </dsp:sp>
    <dsp:sp modelId="{7BDFDD43-5910-4D50-A80A-9B2F8A5C38A5}">
      <dsp:nvSpPr>
        <dsp:cNvPr id="0" name=""/>
        <dsp:cNvSpPr/>
      </dsp:nvSpPr>
      <dsp:spPr>
        <a:xfrm>
          <a:off x="66574" y="189208"/>
          <a:ext cx="631233" cy="6312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AEBF2D-70C6-421B-B878-33773C01767B}">
      <dsp:nvSpPr>
        <dsp:cNvPr id="0" name=""/>
        <dsp:cNvSpPr/>
      </dsp:nvSpPr>
      <dsp:spPr>
        <a:xfrm>
          <a:off x="744049" y="1009569"/>
          <a:ext cx="5982964" cy="504986"/>
        </a:xfrm>
        <a:prstGeom prst="rect">
          <a:avLst/>
        </a:prstGeom>
        <a:solidFill>
          <a:srgbClr val="7BAF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833"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baseline="0">
              <a:latin typeface="Nudista Thin" panose="02000000000000000000" pitchFamily="2" charset="77"/>
            </a:rPr>
            <a:t>Registration</a:t>
          </a:r>
        </a:p>
      </dsp:txBody>
      <dsp:txXfrm>
        <a:off x="744049" y="1009569"/>
        <a:ext cx="5982964" cy="504986"/>
      </dsp:txXfrm>
    </dsp:sp>
    <dsp:sp modelId="{45E92C3A-D610-4D2B-B02E-6B9648E07701}">
      <dsp:nvSpPr>
        <dsp:cNvPr id="0" name=""/>
        <dsp:cNvSpPr/>
      </dsp:nvSpPr>
      <dsp:spPr>
        <a:xfrm>
          <a:off x="428433" y="946445"/>
          <a:ext cx="631233" cy="6312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D5480F-43F5-47E5-975F-736E33327684}">
      <dsp:nvSpPr>
        <dsp:cNvPr id="0" name=""/>
        <dsp:cNvSpPr/>
      </dsp:nvSpPr>
      <dsp:spPr>
        <a:xfrm>
          <a:off x="855111" y="1766806"/>
          <a:ext cx="5871903" cy="504986"/>
        </a:xfrm>
        <a:prstGeom prst="rect">
          <a:avLst/>
        </a:prstGeom>
        <a:solidFill>
          <a:srgbClr val="7BAF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833"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baseline="0">
              <a:latin typeface="Nudista Thin" panose="02000000000000000000" pitchFamily="2" charset="77"/>
            </a:rPr>
            <a:t>Recruitment</a:t>
          </a:r>
        </a:p>
      </dsp:txBody>
      <dsp:txXfrm>
        <a:off x="855111" y="1766806"/>
        <a:ext cx="5871903" cy="504986"/>
      </dsp:txXfrm>
    </dsp:sp>
    <dsp:sp modelId="{06829047-D16C-46A6-B419-8C904E3CF94D}">
      <dsp:nvSpPr>
        <dsp:cNvPr id="0" name=""/>
        <dsp:cNvSpPr/>
      </dsp:nvSpPr>
      <dsp:spPr>
        <a:xfrm>
          <a:off x="539494" y="1703683"/>
          <a:ext cx="631233" cy="6312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DDFA37-CFE0-4220-B229-A56618F1F59C}">
      <dsp:nvSpPr>
        <dsp:cNvPr id="0" name=""/>
        <dsp:cNvSpPr/>
      </dsp:nvSpPr>
      <dsp:spPr>
        <a:xfrm>
          <a:off x="744049" y="2524044"/>
          <a:ext cx="5982964" cy="504986"/>
        </a:xfrm>
        <a:prstGeom prst="rect">
          <a:avLst/>
        </a:prstGeom>
        <a:solidFill>
          <a:srgbClr val="7BAF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833"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baseline="0">
              <a:latin typeface="Nudista Thin" panose="02000000000000000000" pitchFamily="2" charset="77"/>
            </a:rPr>
            <a:t>Student Life</a:t>
          </a:r>
        </a:p>
      </dsp:txBody>
      <dsp:txXfrm>
        <a:off x="744049" y="2524044"/>
        <a:ext cx="5982964" cy="504986"/>
      </dsp:txXfrm>
    </dsp:sp>
    <dsp:sp modelId="{12D41355-7EC2-4C6D-8CD6-5B066A8AF597}">
      <dsp:nvSpPr>
        <dsp:cNvPr id="0" name=""/>
        <dsp:cNvSpPr/>
      </dsp:nvSpPr>
      <dsp:spPr>
        <a:xfrm>
          <a:off x="428433" y="2460920"/>
          <a:ext cx="631233" cy="6312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DE6B07-1D35-430C-B106-A0B4977DD857}">
      <dsp:nvSpPr>
        <dsp:cNvPr id="0" name=""/>
        <dsp:cNvSpPr/>
      </dsp:nvSpPr>
      <dsp:spPr>
        <a:xfrm>
          <a:off x="382191" y="3281281"/>
          <a:ext cx="6344823" cy="504986"/>
        </a:xfrm>
        <a:prstGeom prst="rect">
          <a:avLst/>
        </a:prstGeom>
        <a:solidFill>
          <a:srgbClr val="7BAF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833"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baseline="0">
              <a:latin typeface="Nudista Thin" panose="02000000000000000000" pitchFamily="2" charset="77"/>
            </a:rPr>
            <a:t>Financial Aid</a:t>
          </a:r>
        </a:p>
      </dsp:txBody>
      <dsp:txXfrm>
        <a:off x="382191" y="3281281"/>
        <a:ext cx="6344823" cy="504986"/>
      </dsp:txXfrm>
    </dsp:sp>
    <dsp:sp modelId="{0ED84D0B-0164-4D79-A5CA-8D8BC1FE7A99}">
      <dsp:nvSpPr>
        <dsp:cNvPr id="0" name=""/>
        <dsp:cNvSpPr/>
      </dsp:nvSpPr>
      <dsp:spPr>
        <a:xfrm>
          <a:off x="66574" y="3218158"/>
          <a:ext cx="631233" cy="6312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B8BDA-41FE-49F5-8E07-46EA5BA2F8E7}" type="datetimeFigureOut">
              <a:rPr lang="en-US" smtClean="0"/>
              <a:t>8/6/2021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B20A2-C4EF-4825-BE7D-A327DF0F299E}" type="slidenum">
              <a:rPr lang="en-US" smtClean="0"/>
              <a:t>‹#›</a:t>
            </a:fld>
            <a:endParaRPr lang="en-US"/>
          </a:p>
        </p:txBody>
      </p:sp>
    </p:spTree>
    <p:extLst>
      <p:ext uri="{BB962C8B-B14F-4D97-AF65-F5344CB8AC3E}">
        <p14:creationId xmlns:p14="http://schemas.microsoft.com/office/powerpoint/2010/main" val="167196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681C3-7BEF-46A8-B168-44B39FA51D98}" type="slidenum">
              <a:rPr lang="en-US" smtClean="0"/>
              <a:pPr/>
              <a:t>2</a:t>
            </a:fld>
            <a:endParaRPr lang="en-US"/>
          </a:p>
        </p:txBody>
      </p:sp>
    </p:spTree>
    <p:extLst>
      <p:ext uri="{BB962C8B-B14F-4D97-AF65-F5344CB8AC3E}">
        <p14:creationId xmlns:p14="http://schemas.microsoft.com/office/powerpoint/2010/main" val="369596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AF862-F542-41B1-BC04-34A4D0CA7393}" type="slidenum">
              <a:rPr lang="en-US"/>
              <a:pPr/>
              <a:t>4</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342345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Updated as of 7/26/21 </a:t>
            </a:r>
          </a:p>
        </p:txBody>
      </p:sp>
      <p:sp>
        <p:nvSpPr>
          <p:cNvPr id="4" name="Slide Number Placeholder 3"/>
          <p:cNvSpPr>
            <a:spLocks noGrp="1"/>
          </p:cNvSpPr>
          <p:nvPr>
            <p:ph type="sldNum" sz="quarter" idx="5"/>
          </p:nvPr>
        </p:nvSpPr>
        <p:spPr/>
        <p:txBody>
          <a:bodyPr/>
          <a:lstStyle/>
          <a:p>
            <a:fld id="{43DB20A2-C4EF-4825-BE7D-A327DF0F299E}" type="slidenum">
              <a:rPr lang="en-US" smtClean="0"/>
              <a:t>5</a:t>
            </a:fld>
            <a:endParaRPr lang="en-US"/>
          </a:p>
        </p:txBody>
      </p:sp>
    </p:spTree>
    <p:extLst>
      <p:ext uri="{BB962C8B-B14F-4D97-AF65-F5344CB8AC3E}">
        <p14:creationId xmlns:p14="http://schemas.microsoft.com/office/powerpoint/2010/main" val="324928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31D64-0F58-4FCD-AFC4-3D7CEA8F5D39}" type="slidenum">
              <a:rPr lang="en-US"/>
              <a:pPr/>
              <a:t>10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b="1"/>
              <a:t>The Learning Center</a:t>
            </a:r>
            <a:r>
              <a:rPr lang="en-US"/>
              <a:t> – helps students to learn more efficiently and perform better in course work. Services include academic counseling, peer tutoring, TESTPREP for standardized entrance exams, the Reading Program, group and individual speed reading courses, learning assistance in math and science, and Supplemental Instruction in chemistry and biology. </a:t>
            </a:r>
          </a:p>
          <a:p>
            <a:r>
              <a:rPr lang="en-US" b="1"/>
              <a:t>Learning Disability Services</a:t>
            </a:r>
            <a:r>
              <a:rPr lang="en-US"/>
              <a:t> – All enrolled students , UG, G, P, cont. ed, are eligible for services at LDS once their documentation for their Learning Disability (LD) and/or Attn Deficit Hyperactivity Disorder (ADHD) has been reviewed by a university committee. Services include info about Dx assessment, direct services, accommodations, ADHD College Coaching, academic and support groups for students, and in-service training and consultation to the University members and community. </a:t>
            </a:r>
          </a:p>
          <a:p>
            <a:r>
              <a:rPr lang="en-US" b="1"/>
              <a:t>Writing Center</a:t>
            </a:r>
            <a:r>
              <a:rPr lang="en-US"/>
              <a:t> - Provides free, non-credit avenues for students to use to improve his or her written communication skills. Services include individual tutorials, a grammar hotline, campus workshops, and a resource library. Assistance is available by appt and by dropping by as the schedule will permit. This service is open to all undergraduates.</a:t>
            </a:r>
          </a:p>
          <a:p>
            <a:r>
              <a:rPr lang="en-US" b="1"/>
              <a:t>Disability Services</a:t>
            </a:r>
            <a:r>
              <a:rPr lang="en-US"/>
              <a:t> – this office works with programs, offices and departments throughout the University to ensure access. The philosophy of the office is to develop and provide services that permit students to (as independently as possible) meet the demands of University life at all levels of training. Assistance is available for registration, note-taking, interpreters for hearing-impaired students, additional time for exams and tests or Braille/large print, campus transportation, to name a few.</a:t>
            </a:r>
          </a:p>
          <a:p>
            <a:r>
              <a:rPr lang="en-US" b="1"/>
              <a:t>Computer Labs</a:t>
            </a:r>
            <a:r>
              <a:rPr lang="en-US"/>
              <a:t>- 13 public computer labs available to student on campus, some are located in residence halls, The student Union has a bank of computers in the lobby so that students can access their email between classes.</a:t>
            </a:r>
          </a:p>
          <a:p>
            <a:r>
              <a:rPr lang="en-US" b="1"/>
              <a:t>IT Response Center</a:t>
            </a:r>
            <a:r>
              <a:rPr lang="en-US"/>
              <a:t>- Information Technology Response Center is the central point of contact that any UNC faculty, staff, or student may access, free of charge, for assistance with technology issues. Available 24/7.</a:t>
            </a:r>
          </a:p>
          <a:p>
            <a:r>
              <a:rPr lang="en-US" b="1"/>
              <a:t>Career Services – Nash Hall (info in packet)</a:t>
            </a:r>
            <a:r>
              <a:rPr lang="en-US"/>
              <a:t> This office provides an array of services and resources to hilp students prepare for their careers, learn job search skills, and find employment, UCS serves UG, G and alumni who have graduated within five years. </a:t>
            </a:r>
            <a:endParaRPr lang="en-US" b="1"/>
          </a:p>
        </p:txBody>
      </p:sp>
    </p:spTree>
    <p:extLst>
      <p:ext uri="{BB962C8B-B14F-4D97-AF65-F5344CB8AC3E}">
        <p14:creationId xmlns:p14="http://schemas.microsoft.com/office/powerpoint/2010/main" val="7025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DB20A2-C4EF-4825-BE7D-A327DF0F299E}" type="slidenum">
              <a:rPr lang="en-US" smtClean="0"/>
              <a:t>20</a:t>
            </a:fld>
            <a:endParaRPr lang="en-US"/>
          </a:p>
        </p:txBody>
      </p:sp>
    </p:spTree>
    <p:extLst>
      <p:ext uri="{BB962C8B-B14F-4D97-AF65-F5344CB8AC3E}">
        <p14:creationId xmlns:p14="http://schemas.microsoft.com/office/powerpoint/2010/main" val="399567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681C3-7BEF-46A8-B168-44B39FA51D98}" type="slidenum">
              <a:rPr lang="en-US" smtClean="0"/>
              <a:pPr/>
              <a:t>22</a:t>
            </a:fld>
            <a:endParaRPr lang="en-US"/>
          </a:p>
        </p:txBody>
      </p:sp>
    </p:spTree>
    <p:extLst>
      <p:ext uri="{BB962C8B-B14F-4D97-AF65-F5344CB8AC3E}">
        <p14:creationId xmlns:p14="http://schemas.microsoft.com/office/powerpoint/2010/main" val="281571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681C3-7BEF-46A8-B168-44B39FA51D98}" type="slidenum">
              <a:rPr lang="en-US" smtClean="0"/>
              <a:pPr/>
              <a:t>23</a:t>
            </a:fld>
            <a:endParaRPr lang="en-US"/>
          </a:p>
        </p:txBody>
      </p:sp>
    </p:spTree>
    <p:extLst>
      <p:ext uri="{BB962C8B-B14F-4D97-AF65-F5344CB8AC3E}">
        <p14:creationId xmlns:p14="http://schemas.microsoft.com/office/powerpoint/2010/main" val="212383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6D02C4-8280-4450-90B6-57379648084A}"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A9B7-01F1-402E-BB53-74D91B794969}" type="slidenum">
              <a:rPr lang="en-US" smtClean="0"/>
              <a:t>‹#›</a:t>
            </a:fld>
            <a:endParaRPr lang="en-US"/>
          </a:p>
        </p:txBody>
      </p:sp>
    </p:spTree>
    <p:extLst>
      <p:ext uri="{BB962C8B-B14F-4D97-AF65-F5344CB8AC3E}">
        <p14:creationId xmlns:p14="http://schemas.microsoft.com/office/powerpoint/2010/main" val="160461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D02C4-8280-4450-90B6-57379648084A}"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A9B7-01F1-402E-BB53-74D91B794969}" type="slidenum">
              <a:rPr lang="en-US" smtClean="0"/>
              <a:t>‹#›</a:t>
            </a:fld>
            <a:endParaRPr lang="en-US"/>
          </a:p>
        </p:txBody>
      </p:sp>
    </p:spTree>
    <p:extLst>
      <p:ext uri="{BB962C8B-B14F-4D97-AF65-F5344CB8AC3E}">
        <p14:creationId xmlns:p14="http://schemas.microsoft.com/office/powerpoint/2010/main" val="193577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D02C4-8280-4450-90B6-57379648084A}"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A9B7-01F1-402E-BB53-74D91B794969}" type="slidenum">
              <a:rPr lang="en-US" smtClean="0"/>
              <a:t>‹#›</a:t>
            </a:fld>
            <a:endParaRPr lang="en-US"/>
          </a:p>
        </p:txBody>
      </p:sp>
    </p:spTree>
    <p:extLst>
      <p:ext uri="{BB962C8B-B14F-4D97-AF65-F5344CB8AC3E}">
        <p14:creationId xmlns:p14="http://schemas.microsoft.com/office/powerpoint/2010/main" val="94979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D02C4-8280-4450-90B6-57379648084A}"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A9B7-01F1-402E-BB53-74D91B794969}" type="slidenum">
              <a:rPr lang="en-US" smtClean="0"/>
              <a:t>‹#›</a:t>
            </a:fld>
            <a:endParaRPr lang="en-US"/>
          </a:p>
        </p:txBody>
      </p:sp>
    </p:spTree>
    <p:extLst>
      <p:ext uri="{BB962C8B-B14F-4D97-AF65-F5344CB8AC3E}">
        <p14:creationId xmlns:p14="http://schemas.microsoft.com/office/powerpoint/2010/main" val="239561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6D02C4-8280-4450-90B6-57379648084A}"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A9B7-01F1-402E-BB53-74D91B794969}" type="slidenum">
              <a:rPr lang="en-US" smtClean="0"/>
              <a:t>‹#›</a:t>
            </a:fld>
            <a:endParaRPr lang="en-US"/>
          </a:p>
        </p:txBody>
      </p:sp>
    </p:spTree>
    <p:extLst>
      <p:ext uri="{BB962C8B-B14F-4D97-AF65-F5344CB8AC3E}">
        <p14:creationId xmlns:p14="http://schemas.microsoft.com/office/powerpoint/2010/main" val="423876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6D02C4-8280-4450-90B6-57379648084A}"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A9B7-01F1-402E-BB53-74D91B794969}" type="slidenum">
              <a:rPr lang="en-US" smtClean="0"/>
              <a:t>‹#›</a:t>
            </a:fld>
            <a:endParaRPr lang="en-US"/>
          </a:p>
        </p:txBody>
      </p:sp>
    </p:spTree>
    <p:extLst>
      <p:ext uri="{BB962C8B-B14F-4D97-AF65-F5344CB8AC3E}">
        <p14:creationId xmlns:p14="http://schemas.microsoft.com/office/powerpoint/2010/main" val="1769359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6D02C4-8280-4450-90B6-57379648084A}" type="datetimeFigureOut">
              <a:rPr lang="en-US" smtClean="0"/>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FA9B7-01F1-402E-BB53-74D91B794969}" type="slidenum">
              <a:rPr lang="en-US" smtClean="0"/>
              <a:t>‹#›</a:t>
            </a:fld>
            <a:endParaRPr lang="en-US"/>
          </a:p>
        </p:txBody>
      </p:sp>
    </p:spTree>
    <p:extLst>
      <p:ext uri="{BB962C8B-B14F-4D97-AF65-F5344CB8AC3E}">
        <p14:creationId xmlns:p14="http://schemas.microsoft.com/office/powerpoint/2010/main" val="133046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6D02C4-8280-4450-90B6-57379648084A}" type="datetimeFigureOut">
              <a:rPr lang="en-US" smtClean="0"/>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FA9B7-01F1-402E-BB53-74D91B794969}" type="slidenum">
              <a:rPr lang="en-US" smtClean="0"/>
              <a:t>‹#›</a:t>
            </a:fld>
            <a:endParaRPr lang="en-US"/>
          </a:p>
        </p:txBody>
      </p:sp>
    </p:spTree>
    <p:extLst>
      <p:ext uri="{BB962C8B-B14F-4D97-AF65-F5344CB8AC3E}">
        <p14:creationId xmlns:p14="http://schemas.microsoft.com/office/powerpoint/2010/main" val="182735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D02C4-8280-4450-90B6-57379648084A}" type="datetimeFigureOut">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FA9B7-01F1-402E-BB53-74D91B794969}" type="slidenum">
              <a:rPr lang="en-US" smtClean="0"/>
              <a:t>‹#›</a:t>
            </a:fld>
            <a:endParaRPr lang="en-US"/>
          </a:p>
        </p:txBody>
      </p:sp>
    </p:spTree>
    <p:extLst>
      <p:ext uri="{BB962C8B-B14F-4D97-AF65-F5344CB8AC3E}">
        <p14:creationId xmlns:p14="http://schemas.microsoft.com/office/powerpoint/2010/main" val="199164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6D02C4-8280-4450-90B6-57379648084A}"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A9B7-01F1-402E-BB53-74D91B794969}" type="slidenum">
              <a:rPr lang="en-US" smtClean="0"/>
              <a:t>‹#›</a:t>
            </a:fld>
            <a:endParaRPr lang="en-US"/>
          </a:p>
        </p:txBody>
      </p:sp>
    </p:spTree>
    <p:extLst>
      <p:ext uri="{BB962C8B-B14F-4D97-AF65-F5344CB8AC3E}">
        <p14:creationId xmlns:p14="http://schemas.microsoft.com/office/powerpoint/2010/main" val="221668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6D02C4-8280-4450-90B6-57379648084A}"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A9B7-01F1-402E-BB53-74D91B794969}" type="slidenum">
              <a:rPr lang="en-US" smtClean="0"/>
              <a:t>‹#›</a:t>
            </a:fld>
            <a:endParaRPr lang="en-US"/>
          </a:p>
        </p:txBody>
      </p:sp>
    </p:spTree>
    <p:extLst>
      <p:ext uri="{BB962C8B-B14F-4D97-AF65-F5344CB8AC3E}">
        <p14:creationId xmlns:p14="http://schemas.microsoft.com/office/powerpoint/2010/main" val="19335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D02C4-8280-4450-90B6-57379648084A}" type="datetimeFigureOut">
              <a:rPr lang="en-US" smtClean="0"/>
              <a:t>8/6/2021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FA9B7-01F1-402E-BB53-74D91B794969}" type="slidenum">
              <a:rPr lang="en-US" smtClean="0"/>
              <a:t>‹#›</a:t>
            </a:fld>
            <a:endParaRPr lang="en-US"/>
          </a:p>
        </p:txBody>
      </p:sp>
    </p:spTree>
    <p:extLst>
      <p:ext uri="{BB962C8B-B14F-4D97-AF65-F5344CB8AC3E}">
        <p14:creationId xmlns:p14="http://schemas.microsoft.com/office/powerpoint/2010/main" val="250157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d.unc.edu/ahs/files/2019/08/Student-Services-Policy-Manual-08.9.2019.docx"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med.unc.edu/md/governance/mistreatment/" TargetMode="External"/><Relationship Id="rId4" Type="http://schemas.openxmlformats.org/officeDocument/2006/relationships/hyperlink" Target="https://www.med.unc.edu/md/anonymous-report/"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ncresidency.cfnc.or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19625" y="0"/>
            <a:ext cx="7623380" cy="6858000"/>
          </a:xfrm>
          <a:prstGeom prst="rect">
            <a:avLst/>
          </a:prstGeom>
          <a:solidFill>
            <a:srgbClr val="9BB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B8D3"/>
              </a:solidFill>
            </a:endParaRPr>
          </a:p>
        </p:txBody>
      </p:sp>
      <p:sp>
        <p:nvSpPr>
          <p:cNvPr id="4" name="TextBox 3"/>
          <p:cNvSpPr txBox="1"/>
          <p:nvPr/>
        </p:nvSpPr>
        <p:spPr>
          <a:xfrm>
            <a:off x="4965047" y="935751"/>
            <a:ext cx="6432550" cy="707886"/>
          </a:xfrm>
          <a:prstGeom prst="rect">
            <a:avLst/>
          </a:prstGeom>
          <a:noFill/>
        </p:spPr>
        <p:txBody>
          <a:bodyPr wrap="square" rtlCol="0">
            <a:spAutoFit/>
          </a:bodyPr>
          <a:lstStyle/>
          <a:p>
            <a:r>
              <a:rPr lang="en-US" sz="4000" b="1">
                <a:solidFill>
                  <a:schemeClr val="bg1"/>
                </a:solidFill>
                <a:latin typeface="Proxima Nova" panose="02000506030000020004" pitchFamily="2" charset="0"/>
                <a:ea typeface="Roboto Slab" pitchFamily="2" charset="0"/>
                <a:cs typeface="Aharoni" panose="02010803020104030203" pitchFamily="2" charset="-79"/>
              </a:rPr>
              <a:t>Office of Student Services</a:t>
            </a:r>
            <a:endParaRPr lang="en-US" sz="4000" b="1">
              <a:solidFill>
                <a:srgbClr val="E1E1E1"/>
              </a:solidFill>
              <a:latin typeface="Garamond" panose="02020404030301010803" pitchFamily="18" charset="0"/>
            </a:endParaRPr>
          </a:p>
        </p:txBody>
      </p:sp>
      <p:sp>
        <p:nvSpPr>
          <p:cNvPr id="5" name="TextBox 4"/>
          <p:cNvSpPr txBox="1"/>
          <p:nvPr/>
        </p:nvSpPr>
        <p:spPr>
          <a:xfrm>
            <a:off x="4263667" y="5989226"/>
            <a:ext cx="7835310" cy="707886"/>
          </a:xfrm>
          <a:prstGeom prst="rect">
            <a:avLst/>
          </a:prstGeom>
          <a:noFill/>
        </p:spPr>
        <p:txBody>
          <a:bodyPr wrap="square" rtlCol="0">
            <a:spAutoFit/>
          </a:bodyPr>
          <a:lstStyle/>
          <a:p>
            <a:pPr algn="r"/>
            <a:r>
              <a:rPr lang="en-US" sz="2000" b="1">
                <a:solidFill>
                  <a:schemeClr val="bg2"/>
                </a:solidFill>
                <a:latin typeface="Nudista Thin" panose="02000000000000000000" pitchFamily="2" charset="77"/>
              </a:rPr>
              <a:t>Dr. Brenda Mitchell</a:t>
            </a:r>
          </a:p>
          <a:p>
            <a:pPr algn="r"/>
            <a:r>
              <a:rPr lang="en-US" sz="2000" b="1">
                <a:solidFill>
                  <a:schemeClr val="bg2"/>
                </a:solidFill>
                <a:latin typeface="Nudista Thin" panose="02000000000000000000" pitchFamily="2" charset="77"/>
              </a:rPr>
              <a:t>Associate Chair for Student Services and AHEC Operations </a:t>
            </a:r>
          </a:p>
        </p:txBody>
      </p:sp>
      <p:sp>
        <p:nvSpPr>
          <p:cNvPr id="7" name="TextBox 6"/>
          <p:cNvSpPr txBox="1"/>
          <p:nvPr/>
        </p:nvSpPr>
        <p:spPr>
          <a:xfrm>
            <a:off x="4965047" y="2292469"/>
            <a:ext cx="6432550" cy="646331"/>
          </a:xfrm>
          <a:prstGeom prst="rect">
            <a:avLst/>
          </a:prstGeom>
          <a:noFill/>
        </p:spPr>
        <p:txBody>
          <a:bodyPr wrap="square" rtlCol="0" anchor="t">
            <a:spAutoFit/>
          </a:bodyPr>
          <a:lstStyle/>
          <a:p>
            <a:r>
              <a:rPr lang="en-US" sz="3600" b="1">
                <a:solidFill>
                  <a:schemeClr val="bg1"/>
                </a:solidFill>
                <a:latin typeface="Proxima Nova"/>
                <a:ea typeface="Roboto Slab" pitchFamily="2" charset="0"/>
                <a:cs typeface="Aharoni"/>
              </a:rPr>
              <a:t>Fall 2021 Orientation</a:t>
            </a:r>
          </a:p>
        </p:txBody>
      </p:sp>
      <p:pic>
        <p:nvPicPr>
          <p:cNvPr id="8" name="Picture 7">
            <a:extLst>
              <a:ext uri="{FF2B5EF4-FFF2-40B4-BE49-F238E27FC236}">
                <a16:creationId xmlns:a16="http://schemas.microsoft.com/office/drawing/2014/main" id="{45C06AEC-9FDD-8A48-903A-675A7C176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047" y="208118"/>
            <a:ext cx="4413168" cy="579032"/>
          </a:xfrm>
          <a:prstGeom prst="rect">
            <a:avLst/>
          </a:prstGeom>
        </p:spPr>
      </p:pic>
      <p:pic>
        <p:nvPicPr>
          <p:cNvPr id="9" name="Picture 8">
            <a:extLst>
              <a:ext uri="{FF2B5EF4-FFF2-40B4-BE49-F238E27FC236}">
                <a16:creationId xmlns:a16="http://schemas.microsoft.com/office/drawing/2014/main" id="{E6E6D76F-24F4-944F-ADCD-7A64E88D7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619625" cy="6858000"/>
          </a:xfrm>
          <a:prstGeom prst="rect">
            <a:avLst/>
          </a:prstGeom>
        </p:spPr>
      </p:pic>
    </p:spTree>
    <p:extLst>
      <p:ext uri="{BB962C8B-B14F-4D97-AF65-F5344CB8AC3E}">
        <p14:creationId xmlns:p14="http://schemas.microsoft.com/office/powerpoint/2010/main" val="246738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0" y="1049622"/>
            <a:ext cx="12192000" cy="580837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4000" b="1">
              <a:solidFill>
                <a:srgbClr val="9BB8D3"/>
              </a:solidFill>
              <a:latin typeface="Aharoni" panose="02010803020104030203" pitchFamily="2" charset="-79"/>
              <a:cs typeface="Aharoni" panose="02010803020104030203" pitchFamily="2" charset="-79"/>
            </a:endParaRPr>
          </a:p>
        </p:txBody>
      </p:sp>
      <p:sp>
        <p:nvSpPr>
          <p:cNvPr id="6" name="Rectangle 5"/>
          <p:cNvSpPr/>
          <p:nvPr/>
        </p:nvSpPr>
        <p:spPr>
          <a:xfrm flipV="1">
            <a:off x="0" y="0"/>
            <a:ext cx="12192000" cy="1306286"/>
          </a:xfrm>
          <a:prstGeom prst="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p:cNvSpPr>
            <a:spLocks noGrp="1" noChangeArrowheads="1"/>
          </p:cNvSpPr>
          <p:nvPr>
            <p:ph type="title"/>
          </p:nvPr>
        </p:nvSpPr>
        <p:spPr>
          <a:xfrm>
            <a:off x="2613819" y="134838"/>
            <a:ext cx="6237573" cy="1325563"/>
          </a:xfrm>
        </p:spPr>
        <p:txBody>
          <a:bodyPr>
            <a:normAutofit/>
          </a:bodyPr>
          <a:lstStyle/>
          <a:p>
            <a:pPr algn="ctr"/>
            <a:r>
              <a:rPr lang="en-US">
                <a:solidFill>
                  <a:schemeClr val="bg1"/>
                </a:solidFill>
                <a:latin typeface="Proxima Nova" panose="02000506030000020004" pitchFamily="2" charset="0"/>
                <a:ea typeface="Roboto Slab" pitchFamily="2" charset="0"/>
              </a:rPr>
              <a:t>UNC Student Resources</a:t>
            </a:r>
            <a:endParaRPr lang="en-US">
              <a:solidFill>
                <a:schemeClr val="bg1"/>
              </a:solidFill>
              <a:latin typeface="Proxima Nova" panose="02000506030000020004" pitchFamily="2" charset="0"/>
            </a:endParaRPr>
          </a:p>
        </p:txBody>
      </p:sp>
      <p:sp>
        <p:nvSpPr>
          <p:cNvPr id="2" name="Text Placeholder 1"/>
          <p:cNvSpPr>
            <a:spLocks noGrp="1"/>
          </p:cNvSpPr>
          <p:nvPr>
            <p:ph type="body" idx="1"/>
          </p:nvPr>
        </p:nvSpPr>
        <p:spPr/>
        <p:txBody>
          <a:bodyPr/>
          <a:lstStyle/>
          <a:p>
            <a:r>
              <a:rPr lang="en-US"/>
              <a:t> </a:t>
            </a:r>
          </a:p>
        </p:txBody>
      </p:sp>
      <p:sp>
        <p:nvSpPr>
          <p:cNvPr id="25603" name="Rectangle 3"/>
          <p:cNvSpPr>
            <a:spLocks noGrp="1" noChangeArrowheads="1"/>
          </p:cNvSpPr>
          <p:nvPr>
            <p:ph sz="half" idx="2"/>
          </p:nvPr>
        </p:nvSpPr>
        <p:spPr>
          <a:xfrm>
            <a:off x="600584" y="1527048"/>
            <a:ext cx="5396991" cy="4662615"/>
          </a:xfrm>
        </p:spPr>
        <p:txBody>
          <a:bodyPr vert="horz" lIns="91440" tIns="45720" rIns="91440" bIns="45720" rtlCol="0" anchor="t">
            <a:normAutofit fontScale="85000" lnSpcReduction="20000"/>
          </a:bodyPr>
          <a:lstStyle/>
          <a:p>
            <a:r>
              <a:rPr lang="en-US" sz="2000" b="1">
                <a:latin typeface="Nudista Thin"/>
              </a:rPr>
              <a:t>Accessibility Resources and Services</a:t>
            </a:r>
          </a:p>
          <a:p>
            <a:pPr marL="457200" lvl="1" indent="0">
              <a:buNone/>
            </a:pPr>
            <a:r>
              <a:rPr lang="en-US" sz="2000">
                <a:solidFill>
                  <a:srgbClr val="003B49"/>
                </a:solidFill>
                <a:latin typeface="Nudista Thin"/>
              </a:rPr>
              <a:t>haccessibility.unc.edu</a:t>
            </a:r>
          </a:p>
          <a:p>
            <a:pPr marL="68580" indent="0">
              <a:buNone/>
            </a:pPr>
            <a:endParaRPr lang="en-US" sz="2000">
              <a:latin typeface="Raleway" panose="020B0503030101060003" pitchFamily="34" charset="0"/>
            </a:endParaRPr>
          </a:p>
          <a:p>
            <a:r>
              <a:rPr lang="en-US" sz="2000" b="1">
                <a:latin typeface="Nudista Thin"/>
              </a:rPr>
              <a:t>CAPS </a:t>
            </a:r>
            <a:endParaRPr lang="en-US" sz="2000" b="1">
              <a:latin typeface="Nudista Thin" panose="02000000000000000000" pitchFamily="2" charset="77"/>
            </a:endParaRPr>
          </a:p>
          <a:p>
            <a:pPr marL="457200" lvl="1" indent="0">
              <a:buNone/>
            </a:pPr>
            <a:r>
              <a:rPr lang="en-US" sz="2000">
                <a:solidFill>
                  <a:srgbClr val="003B49"/>
                </a:solidFill>
                <a:latin typeface="Nudista Thin"/>
              </a:rPr>
              <a:t>campushealth.unc.edu/services/counseling-and-psychological-services/</a:t>
            </a:r>
          </a:p>
          <a:p>
            <a:pPr marL="365760" lvl="1" indent="0">
              <a:buNone/>
            </a:pPr>
            <a:endParaRPr lang="en-US" sz="2000">
              <a:latin typeface="Raleway" panose="020B0503030101060003" pitchFamily="34" charset="0"/>
            </a:endParaRPr>
          </a:p>
          <a:p>
            <a:r>
              <a:rPr lang="en-US" sz="2000" b="1">
                <a:latin typeface="Nudista Thin"/>
              </a:rPr>
              <a:t>Computer Labs/ITS Response Center</a:t>
            </a:r>
          </a:p>
          <a:p>
            <a:pPr marL="457200" lvl="1" indent="0">
              <a:buNone/>
            </a:pPr>
            <a:r>
              <a:rPr lang="en-US" sz="2000">
                <a:solidFill>
                  <a:srgbClr val="003B49"/>
                </a:solidFill>
                <a:latin typeface="Nudista Thin"/>
              </a:rPr>
              <a:t>help.unc.edu/subject/support/computer-labs/page/2/</a:t>
            </a:r>
          </a:p>
          <a:p>
            <a:pPr marL="457200" lvl="1" indent="0">
              <a:buNone/>
            </a:pPr>
            <a:endParaRPr lang="en-US" sz="2000">
              <a:latin typeface="Nudista Thin" panose="02000000000000000000" pitchFamily="2" charset="77"/>
            </a:endParaRPr>
          </a:p>
          <a:p>
            <a:r>
              <a:rPr lang="en-US" sz="2000" b="1">
                <a:latin typeface="Nudista Thin"/>
              </a:rPr>
              <a:t>Learning Center</a:t>
            </a:r>
          </a:p>
          <a:p>
            <a:pPr marL="457200" lvl="1" indent="0">
              <a:buNone/>
            </a:pPr>
            <a:r>
              <a:rPr lang="en-US" sz="2000">
                <a:solidFill>
                  <a:srgbClr val="003B49"/>
                </a:solidFill>
                <a:latin typeface="Nudista Thin"/>
              </a:rPr>
              <a:t>Learningcenter.unc.edu</a:t>
            </a:r>
          </a:p>
          <a:p>
            <a:pPr marL="457200" lvl="1" indent="0">
              <a:buNone/>
            </a:pPr>
            <a:endParaRPr lang="en-US" sz="2000">
              <a:solidFill>
                <a:srgbClr val="003B49"/>
              </a:solidFill>
              <a:latin typeface="Nudista Thin"/>
            </a:endParaRPr>
          </a:p>
          <a:p>
            <a:pPr>
              <a:buFont typeface="Arial"/>
              <a:buChar char="•"/>
            </a:pPr>
            <a:r>
              <a:rPr lang="en-US" sz="2000" b="1">
                <a:ea typeface="+mn-lt"/>
                <a:cs typeface="+mn-lt"/>
              </a:rPr>
              <a:t>Student Services Manual </a:t>
            </a:r>
            <a:endParaRPr lang="en-US" sz="2000">
              <a:ea typeface="+mn-lt"/>
              <a:cs typeface="+mn-lt"/>
            </a:endParaRPr>
          </a:p>
          <a:p>
            <a:pPr marL="971550" lvl="1" indent="-285750">
              <a:buFont typeface="Arial"/>
              <a:buChar char="•"/>
            </a:pPr>
            <a:r>
              <a:rPr lang="en-US" sz="2000">
                <a:ea typeface="+mn-lt"/>
                <a:cs typeface="+mn-lt"/>
                <a:hlinkClick r:id="rId3"/>
              </a:rPr>
              <a:t>http://www.med.unc.edu/ahs/student-services/office-of-student-services-policies-and-procedures-manual</a:t>
            </a:r>
            <a:endParaRPr lang="en-US">
              <a:hlinkClick r:id="rId3"/>
            </a:endParaRPr>
          </a:p>
          <a:p>
            <a:endParaRPr lang="en-US" sz="7600">
              <a:cs typeface="Calibri" panose="020F0502020204030204"/>
            </a:endParaRPr>
          </a:p>
          <a:p>
            <a:endParaRPr lang="en-US" sz="7200">
              <a:cs typeface="Calibri" panose="020F0502020204030204"/>
            </a:endParaRPr>
          </a:p>
          <a:p>
            <a:pPr marL="365760" lvl="1" indent="0">
              <a:buNone/>
            </a:pPr>
            <a:endParaRPr lang="en-US" sz="3600">
              <a:cs typeface="Calibri" panose="020F0502020204030204"/>
            </a:endParaRPr>
          </a:p>
          <a:p>
            <a:pPr marL="365760" lvl="1" indent="0">
              <a:buNone/>
            </a:pPr>
            <a:endParaRPr lang="en-US" sz="7200">
              <a:cs typeface="Calibri" panose="020F0502020204030204"/>
            </a:endParaRPr>
          </a:p>
          <a:p>
            <a:pPr marL="0" indent="0">
              <a:buNone/>
            </a:pPr>
            <a:endParaRPr lang="en-US" sz="7200">
              <a:cs typeface="Calibri" panose="020F0502020204030204"/>
            </a:endParaRPr>
          </a:p>
          <a:p>
            <a:pPr lvl="1"/>
            <a:endParaRPr lang="en-US" sz="7200">
              <a:cs typeface="Calibri" panose="020F0502020204030204"/>
            </a:endParaRPr>
          </a:p>
          <a:p>
            <a:pPr marL="365760" lvl="1" indent="0">
              <a:buNone/>
            </a:pPr>
            <a:endParaRPr lang="en-US" sz="7200">
              <a:cs typeface="Calibri" panose="020F0502020204030204"/>
            </a:endParaRPr>
          </a:p>
          <a:p>
            <a:pPr lvl="1"/>
            <a:endParaRPr lang="en-US" sz="7200">
              <a:cs typeface="Calibri" panose="020F0502020204030204"/>
            </a:endParaRPr>
          </a:p>
          <a:p>
            <a:endParaRPr lang="en-US" sz="3600">
              <a:cs typeface="Calibri" panose="020F0502020204030204"/>
            </a:endParaRPr>
          </a:p>
          <a:p>
            <a:pPr marL="68580" indent="0">
              <a:buNone/>
            </a:pPr>
            <a:endParaRPr lang="en-US" sz="3600">
              <a:cs typeface="Calibri" panose="020F0502020204030204"/>
            </a:endParaRPr>
          </a:p>
          <a:p>
            <a:pPr marL="365760" lvl="1" indent="0">
              <a:buNone/>
            </a:pPr>
            <a:endParaRPr lang="en-US" sz="3400">
              <a:cs typeface="Calibri" panose="020F0502020204030204"/>
            </a:endParaRPr>
          </a:p>
        </p:txBody>
      </p:sp>
      <p:sp>
        <p:nvSpPr>
          <p:cNvPr id="4" name="Content Placeholder 3"/>
          <p:cNvSpPr>
            <a:spLocks noGrp="1"/>
          </p:cNvSpPr>
          <p:nvPr>
            <p:ph sz="quarter" idx="4"/>
          </p:nvPr>
        </p:nvSpPr>
        <p:spPr>
          <a:xfrm>
            <a:off x="6108192" y="1527048"/>
            <a:ext cx="5486400" cy="4662615"/>
          </a:xfrm>
        </p:spPr>
        <p:txBody>
          <a:bodyPr vert="horz" lIns="91440" tIns="45720" rIns="91440" bIns="45720" rtlCol="0" anchor="t">
            <a:noAutofit/>
          </a:bodyPr>
          <a:lstStyle/>
          <a:p>
            <a:r>
              <a:rPr lang="en-US" sz="1600" b="1">
                <a:latin typeface="Nudista Thin"/>
              </a:rPr>
              <a:t>Learning Disabilities Services</a:t>
            </a:r>
          </a:p>
          <a:p>
            <a:pPr marL="457200" lvl="1" indent="0">
              <a:buNone/>
            </a:pPr>
            <a:r>
              <a:rPr lang="en-US" sz="1600">
                <a:solidFill>
                  <a:srgbClr val="003B49"/>
                </a:solidFill>
                <a:latin typeface="Nudista Thin"/>
              </a:rPr>
              <a:t>learningcenter.unc.edu/</a:t>
            </a:r>
            <a:r>
              <a:rPr lang="en-US" sz="1600" err="1">
                <a:solidFill>
                  <a:srgbClr val="003B49"/>
                </a:solidFill>
                <a:latin typeface="Nudista Thin"/>
              </a:rPr>
              <a:t>ldadhd</a:t>
            </a:r>
            <a:r>
              <a:rPr lang="en-US" sz="1600">
                <a:solidFill>
                  <a:srgbClr val="003B49"/>
                </a:solidFill>
                <a:latin typeface="Nudista Thin"/>
              </a:rPr>
              <a:t>-services</a:t>
            </a:r>
          </a:p>
          <a:p>
            <a:pPr marL="457200" lvl="1" indent="0">
              <a:buNone/>
            </a:pPr>
            <a:endParaRPr lang="en-US" sz="1600">
              <a:solidFill>
                <a:srgbClr val="003B49"/>
              </a:solidFill>
              <a:latin typeface="Nudista Thin"/>
              <a:ea typeface="+mn-lt"/>
              <a:cs typeface="+mn-lt"/>
            </a:endParaRPr>
          </a:p>
          <a:p>
            <a:r>
              <a:rPr lang="en-US" sz="1600" b="1">
                <a:ea typeface="+mn-lt"/>
                <a:cs typeface="+mn-lt"/>
              </a:rPr>
              <a:t>Student Mistreatment Report </a:t>
            </a:r>
            <a:endParaRPr lang="en-US" sz="1600" b="1">
              <a:solidFill>
                <a:srgbClr val="000000"/>
              </a:solidFill>
              <a:cs typeface="Calibri"/>
            </a:endParaRPr>
          </a:p>
          <a:p>
            <a:pPr lvl="1"/>
            <a:r>
              <a:rPr lang="en-US" sz="1600">
                <a:ea typeface="+mn-lt"/>
                <a:cs typeface="+mn-lt"/>
                <a:hlinkClick r:id="rId4"/>
              </a:rPr>
              <a:t>www.med.unc.edu/md/anonymous-report/</a:t>
            </a:r>
            <a:endParaRPr lang="en-US" sz="1600" b="1">
              <a:solidFill>
                <a:srgbClr val="000000"/>
              </a:solidFill>
              <a:latin typeface="Calibri"/>
              <a:cs typeface="Calibri"/>
            </a:endParaRPr>
          </a:p>
          <a:p>
            <a:pPr lvl="1"/>
            <a:r>
              <a:rPr lang="en-US" sz="1600">
                <a:ea typeface="+mn-lt"/>
                <a:cs typeface="+mn-lt"/>
                <a:hlinkClick r:id="rId5"/>
              </a:rPr>
              <a:t>https://www.med.unc.edu/md/governance/mistreatment/</a:t>
            </a:r>
            <a:endParaRPr lang="en-US" sz="1600">
              <a:solidFill>
                <a:srgbClr val="000000"/>
              </a:solidFill>
              <a:latin typeface="Calibri"/>
              <a:cs typeface="Calibri"/>
            </a:endParaRPr>
          </a:p>
          <a:p>
            <a:pPr lvl="1"/>
            <a:endParaRPr lang="en-US" sz="1600">
              <a:solidFill>
                <a:srgbClr val="003B49"/>
              </a:solidFill>
              <a:latin typeface="Calibri"/>
              <a:cs typeface="Calibri"/>
            </a:endParaRPr>
          </a:p>
          <a:p>
            <a:r>
              <a:rPr lang="en-US" sz="1600" b="1">
                <a:latin typeface="Nudista Thin"/>
              </a:rPr>
              <a:t>Student Wellness</a:t>
            </a:r>
          </a:p>
          <a:p>
            <a:pPr marL="457200" lvl="1" indent="0">
              <a:buNone/>
            </a:pPr>
            <a:r>
              <a:rPr lang="en-US" sz="1600">
                <a:solidFill>
                  <a:srgbClr val="003B49"/>
                </a:solidFill>
                <a:latin typeface="Nudista Thin"/>
              </a:rPr>
              <a:t>studentwellness.unc.edu</a:t>
            </a:r>
          </a:p>
          <a:p>
            <a:pPr marL="457200" lvl="1" indent="0">
              <a:buNone/>
            </a:pPr>
            <a:endParaRPr lang="en-US" sz="1600">
              <a:latin typeface="Nudista Thin" panose="02000000000000000000" pitchFamily="2" charset="77"/>
            </a:endParaRPr>
          </a:p>
          <a:p>
            <a:r>
              <a:rPr lang="en-US" sz="1600" b="1">
                <a:latin typeface="Nudista Thin"/>
              </a:rPr>
              <a:t>University Career Services</a:t>
            </a:r>
          </a:p>
          <a:p>
            <a:pPr marL="457200" lvl="1" indent="0">
              <a:buNone/>
            </a:pPr>
            <a:r>
              <a:rPr lang="en-US" sz="1600">
                <a:solidFill>
                  <a:srgbClr val="003B49"/>
                </a:solidFill>
                <a:latin typeface="Nudista Thin"/>
              </a:rPr>
              <a:t>careers.unc.edu</a:t>
            </a:r>
          </a:p>
          <a:p>
            <a:pPr marL="457200" lvl="1" indent="0">
              <a:buNone/>
            </a:pPr>
            <a:endParaRPr lang="en-US" sz="1600">
              <a:latin typeface="Nudista Thin" panose="02000000000000000000" pitchFamily="2" charset="77"/>
            </a:endParaRPr>
          </a:p>
          <a:p>
            <a:r>
              <a:rPr lang="en-US" sz="1600" b="1">
                <a:latin typeface="Nudista Thin"/>
              </a:rPr>
              <a:t>UNC Writing Center</a:t>
            </a:r>
          </a:p>
          <a:p>
            <a:pPr marL="457200" lvl="1" indent="0">
              <a:buNone/>
            </a:pPr>
            <a:r>
              <a:rPr lang="en-US" sz="1600">
                <a:solidFill>
                  <a:srgbClr val="003B49"/>
                </a:solidFill>
                <a:latin typeface="Nudista Thin"/>
              </a:rPr>
              <a:t>writingcenter.unc.edu</a:t>
            </a:r>
          </a:p>
          <a:p>
            <a:pPr marL="457200" lvl="1" indent="0">
              <a:buNone/>
            </a:pPr>
            <a:endParaRPr lang="en-US"/>
          </a:p>
          <a:p>
            <a:pPr marL="0" indent="0">
              <a:buNone/>
            </a:pPr>
            <a:endParaRPr lang="en-US" sz="1900"/>
          </a:p>
        </p:txBody>
      </p:sp>
    </p:spTree>
    <p:extLst>
      <p:ext uri="{BB962C8B-B14F-4D97-AF65-F5344CB8AC3E}">
        <p14:creationId xmlns:p14="http://schemas.microsoft.com/office/powerpoint/2010/main" val="388169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7081" y="782551"/>
            <a:ext cx="8031892" cy="1151925"/>
          </a:xfrm>
        </p:spPr>
        <p:txBody>
          <a:bodyPr/>
          <a:lstStyle/>
          <a:p>
            <a:r>
              <a:rPr lang="en-US">
                <a:cs typeface="Calibri Light"/>
              </a:rPr>
              <a:t>North Carolina Residency</a:t>
            </a:r>
            <a:endParaRPr lang="en-US"/>
          </a:p>
        </p:txBody>
      </p:sp>
      <p:sp>
        <p:nvSpPr>
          <p:cNvPr id="3" name="Subtitle 2"/>
          <p:cNvSpPr>
            <a:spLocks noGrp="1"/>
          </p:cNvSpPr>
          <p:nvPr>
            <p:ph type="subTitle" idx="1"/>
          </p:nvPr>
        </p:nvSpPr>
        <p:spPr>
          <a:xfrm>
            <a:off x="1122406" y="2695877"/>
            <a:ext cx="10101648" cy="3334220"/>
          </a:xfrm>
        </p:spPr>
        <p:txBody>
          <a:bodyPr vert="horz" lIns="91440" tIns="45720" rIns="91440" bIns="45720" rtlCol="0" anchor="t">
            <a:normAutofit fontScale="92500" lnSpcReduction="10000"/>
          </a:bodyPr>
          <a:lstStyle/>
          <a:p>
            <a:pPr algn="l"/>
            <a:r>
              <a:rPr lang="en-US">
                <a:cs typeface="Calibri"/>
              </a:rPr>
              <a:t>How do I apply for North Carolina residency?</a:t>
            </a:r>
          </a:p>
          <a:p>
            <a:pPr algn="l"/>
            <a:endParaRPr lang="en-US">
              <a:cs typeface="Calibri"/>
            </a:endParaRPr>
          </a:p>
          <a:p>
            <a:pPr algn="l"/>
            <a:r>
              <a:rPr lang="en-US">
                <a:cs typeface="Calibri"/>
              </a:rPr>
              <a:t>All students applying for NC Residency are required to apply online using the NC Residency Determination Service (RDS) - </a:t>
            </a:r>
            <a:r>
              <a:rPr lang="en-US">
                <a:cs typeface="Calibri"/>
                <a:hlinkClick r:id="rId2"/>
              </a:rPr>
              <a:t>https://ncresidency.cfnc.org/</a:t>
            </a:r>
            <a:endParaRPr lang="en-US">
              <a:cs typeface="Calibri"/>
            </a:endParaRPr>
          </a:p>
          <a:p>
            <a:pPr algn="l"/>
            <a:r>
              <a:rPr lang="en-US">
                <a:cs typeface="Calibri"/>
              </a:rPr>
              <a:t>  </a:t>
            </a:r>
          </a:p>
          <a:p>
            <a:pPr algn="l"/>
            <a:r>
              <a:rPr lang="en-US">
                <a:cs typeface="Calibri"/>
              </a:rPr>
              <a:t>RDS decides a person's residency status based on the day the applicant initiates an online residency determination. As stated on the NC Residency Determination System website, </a:t>
            </a:r>
            <a:r>
              <a:rPr lang="en-US" i="1">
                <a:solidFill>
                  <a:srgbClr val="2E75B5"/>
                </a:solidFill>
                <a:cs typeface="Calibri"/>
              </a:rPr>
              <a:t>"The residency statute mandates only those who can demonstrate a minimum of twelve months of uninterrupted domicile (legal residence) in North Carolina are eligible for in-state tuition." </a:t>
            </a:r>
            <a:endParaRPr lang="en-US">
              <a:cs typeface="Calibri"/>
            </a:endParaRPr>
          </a:p>
          <a:p>
            <a:pPr algn="l"/>
            <a:endParaRPr lang="en-US">
              <a:cs typeface="Calibri"/>
            </a:endParaRPr>
          </a:p>
          <a:p>
            <a:endParaRPr lang="en-US">
              <a:cs typeface="Calibri"/>
            </a:endParaRPr>
          </a:p>
        </p:txBody>
      </p:sp>
    </p:spTree>
    <p:extLst>
      <p:ext uri="{BB962C8B-B14F-4D97-AF65-F5344CB8AC3E}">
        <p14:creationId xmlns:p14="http://schemas.microsoft.com/office/powerpoint/2010/main" val="62241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screenshot of a social media post&#10;&#10;Description generated with very high confidence">
            <a:extLst>
              <a:ext uri="{FF2B5EF4-FFF2-40B4-BE49-F238E27FC236}">
                <a16:creationId xmlns:a16="http://schemas.microsoft.com/office/drawing/2014/main" id="{0D72FCBA-F01E-42F1-A0C5-7AE4C87CB337}"/>
              </a:ext>
            </a:extLst>
          </p:cNvPr>
          <p:cNvPicPr>
            <a:picLocks noGrp="1" noChangeAspect="1"/>
          </p:cNvPicPr>
          <p:nvPr>
            <p:ph idx="1"/>
          </p:nvPr>
        </p:nvPicPr>
        <p:blipFill>
          <a:blip r:embed="rId2"/>
          <a:stretch>
            <a:fillRect/>
          </a:stretch>
        </p:blipFill>
        <p:spPr>
          <a:xfrm>
            <a:off x="482921" y="105094"/>
            <a:ext cx="11178497" cy="6724423"/>
          </a:xfrm>
          <a:prstGeom prst="rect">
            <a:avLst/>
          </a:prstGeom>
        </p:spPr>
      </p:pic>
    </p:spTree>
    <p:extLst>
      <p:ext uri="{BB962C8B-B14F-4D97-AF65-F5344CB8AC3E}">
        <p14:creationId xmlns:p14="http://schemas.microsoft.com/office/powerpoint/2010/main" val="196620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EB9FB-8145-4D67-A455-C6192AA79158}"/>
              </a:ext>
            </a:extLst>
          </p:cNvPr>
          <p:cNvSpPr>
            <a:spLocks noGrp="1"/>
          </p:cNvSpPr>
          <p:nvPr>
            <p:ph type="title"/>
          </p:nvPr>
        </p:nvSpPr>
        <p:spPr/>
        <p:txBody>
          <a:bodyPr/>
          <a:lstStyle/>
          <a:p>
            <a:pPr algn="ctr"/>
            <a:r>
              <a:rPr lang="en-US">
                <a:cs typeface="Calibri Light"/>
              </a:rPr>
              <a:t>North Carolina Residency</a:t>
            </a:r>
          </a:p>
        </p:txBody>
      </p:sp>
      <p:sp>
        <p:nvSpPr>
          <p:cNvPr id="3" name="Content Placeholder 2">
            <a:extLst>
              <a:ext uri="{FF2B5EF4-FFF2-40B4-BE49-F238E27FC236}">
                <a16:creationId xmlns:a16="http://schemas.microsoft.com/office/drawing/2014/main" id="{52BDFAD8-9DA0-4E03-9E34-AA07A7CA688C}"/>
              </a:ext>
            </a:extLst>
          </p:cNvPr>
          <p:cNvSpPr>
            <a:spLocks noGrp="1"/>
          </p:cNvSpPr>
          <p:nvPr>
            <p:ph idx="1"/>
          </p:nvPr>
        </p:nvSpPr>
        <p:spPr>
          <a:xfrm>
            <a:off x="838200" y="1825625"/>
            <a:ext cx="10515600" cy="5133931"/>
          </a:xfrm>
        </p:spPr>
        <p:txBody>
          <a:bodyPr vert="horz" lIns="91440" tIns="45720" rIns="91440" bIns="45720" rtlCol="0" anchor="t">
            <a:normAutofit/>
          </a:bodyPr>
          <a:lstStyle/>
          <a:p>
            <a:pPr marL="0" indent="0">
              <a:buNone/>
            </a:pPr>
            <a:r>
              <a:rPr lang="en-US">
                <a:cs typeface="Calibri"/>
              </a:rPr>
              <a:t>You should wait until you believe that you are a NC resident BEFORE initiating a residency determination online interview (application). </a:t>
            </a:r>
          </a:p>
          <a:p>
            <a:pPr marL="0" indent="0">
              <a:buNone/>
            </a:pPr>
            <a:r>
              <a:rPr lang="en-US">
                <a:cs typeface="Calibri"/>
              </a:rPr>
              <a:t>You are encouraged to read through all of the residency guidelines and policies BEFORE you begin your online interview. </a:t>
            </a:r>
          </a:p>
          <a:p>
            <a:pPr marL="0" indent="0">
              <a:buNone/>
            </a:pPr>
            <a:r>
              <a:rPr lang="en-US">
                <a:cs typeface="Calibri"/>
              </a:rPr>
              <a:t>Please be sure to carefully enter all requested information into the RDS system, as errors will cause delays.</a:t>
            </a:r>
            <a:endParaRPr lang="en-US"/>
          </a:p>
          <a:p>
            <a:pPr marL="0" indent="0">
              <a:buNone/>
            </a:pPr>
            <a:r>
              <a:rPr lang="en-US">
                <a:cs typeface="Calibri"/>
              </a:rPr>
              <a:t>Once you complete your residency determination interview, you will receive a Residency Certification Number (RCN) and an initial residency determination. It is your responsibility to update your residency status in ConnectCarolina by entering your RCN in your Student Center page.</a:t>
            </a:r>
          </a:p>
          <a:p>
            <a:pPr marL="0" indent="0"/>
            <a:endParaRPr lang="en-US">
              <a:cs typeface="Calibri"/>
            </a:endParaRPr>
          </a:p>
          <a:p>
            <a:endParaRPr lang="en-US">
              <a:cs typeface="Calibri"/>
            </a:endParaRPr>
          </a:p>
        </p:txBody>
      </p:sp>
    </p:spTree>
    <p:extLst>
      <p:ext uri="{BB962C8B-B14F-4D97-AF65-F5344CB8AC3E}">
        <p14:creationId xmlns:p14="http://schemas.microsoft.com/office/powerpoint/2010/main" val="322167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0"/>
            <a:ext cx="12192000" cy="1306286"/>
          </a:xfrm>
          <a:prstGeom prst="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74459" y="381992"/>
            <a:ext cx="7643082" cy="795707"/>
          </a:xfrm>
        </p:spPr>
        <p:txBody>
          <a:bodyPr>
            <a:noAutofit/>
          </a:bodyPr>
          <a:lstStyle/>
          <a:p>
            <a:pPr algn="ctr"/>
            <a:r>
              <a:rPr lang="en-US" sz="4400">
                <a:solidFill>
                  <a:schemeClr val="bg1"/>
                </a:solidFill>
                <a:latin typeface="Proxima Nova" panose="02000506030000020004" pitchFamily="2" charset="0"/>
                <a:ea typeface="Roboto Slab" pitchFamily="2" charset="0"/>
              </a:rPr>
              <a:t>Resources in an Emergency</a:t>
            </a:r>
          </a:p>
        </p:txBody>
      </p:sp>
      <p:sp>
        <p:nvSpPr>
          <p:cNvPr id="3" name="Content Placeholder 2"/>
          <p:cNvSpPr>
            <a:spLocks noGrp="1"/>
          </p:cNvSpPr>
          <p:nvPr>
            <p:ph idx="1"/>
          </p:nvPr>
        </p:nvSpPr>
        <p:spPr>
          <a:xfrm>
            <a:off x="345819" y="1572768"/>
            <a:ext cx="3905948" cy="3940937"/>
          </a:xfrm>
        </p:spPr>
        <p:txBody>
          <a:bodyPr vert="horz" lIns="91440" tIns="45720" rIns="91440" bIns="45720" rtlCol="0" anchor="t">
            <a:normAutofit/>
          </a:bodyPr>
          <a:lstStyle/>
          <a:p>
            <a:pPr marL="0" indent="0">
              <a:buNone/>
            </a:pPr>
            <a:r>
              <a:rPr lang="en-US" b="1">
                <a:solidFill>
                  <a:schemeClr val="accent1"/>
                </a:solidFill>
                <a:latin typeface="Proxima Nova"/>
                <a:ea typeface="Roboto Slab" pitchFamily="2" charset="0"/>
              </a:rPr>
              <a:t>CarolinaGO</a:t>
            </a:r>
          </a:p>
          <a:p>
            <a:pPr marL="342900" indent="-342900">
              <a:buFont typeface="+mj-lt"/>
              <a:buAutoNum type="arabicPeriod"/>
            </a:pPr>
            <a:r>
              <a:rPr lang="en-US" sz="1800" b="1">
                <a:latin typeface="Nudista Thin"/>
              </a:rPr>
              <a:t>Access via </a:t>
            </a:r>
            <a:r>
              <a:rPr lang="en-US" sz="1800" b="1" u="sng">
                <a:latin typeface="Nudista Thin"/>
              </a:rPr>
              <a:t>m.unc.edu</a:t>
            </a:r>
          </a:p>
          <a:p>
            <a:pPr marL="342900" indent="-342900">
              <a:buFont typeface="+mj-lt"/>
              <a:buAutoNum type="arabicPeriod"/>
            </a:pPr>
            <a:r>
              <a:rPr lang="en-US" sz="1800" b="1">
                <a:latin typeface="Nudista Thin"/>
              </a:rPr>
              <a:t>Download the app on your smartphone</a:t>
            </a:r>
          </a:p>
          <a:p>
            <a:pPr marL="0" indent="0">
              <a:buNone/>
            </a:pPr>
            <a:r>
              <a:rPr lang="en-US" sz="1800" b="1">
                <a:latin typeface="Nudista Thin"/>
              </a:rPr>
              <a:t>Ability to report</a:t>
            </a:r>
          </a:p>
          <a:p>
            <a:pPr marL="0" indent="0">
              <a:buNone/>
            </a:pPr>
            <a:r>
              <a:rPr lang="en-US" sz="1800" b="1">
                <a:latin typeface="Nudista Thin"/>
              </a:rPr>
              <a:t>Fire/Medical 911 Department of Public Safety Health link</a:t>
            </a:r>
          </a:p>
          <a:p>
            <a:pPr lvl="1"/>
            <a:r>
              <a:rPr lang="en-US" sz="1800" b="1">
                <a:latin typeface="Nudista Thin"/>
              </a:rPr>
              <a:t>Rape Crisis Center</a:t>
            </a:r>
          </a:p>
          <a:p>
            <a:pPr lvl="1"/>
            <a:r>
              <a:rPr lang="en-US" sz="1800" b="1">
                <a:latin typeface="Nudista Thin"/>
              </a:rPr>
              <a:t>Employee/Management Relations</a:t>
            </a:r>
          </a:p>
        </p:txBody>
      </p:sp>
      <p:sp>
        <p:nvSpPr>
          <p:cNvPr id="4" name="Text Placeholder 3"/>
          <p:cNvSpPr>
            <a:spLocks noGrp="1"/>
          </p:cNvSpPr>
          <p:nvPr>
            <p:ph type="body" sz="half" idx="2"/>
          </p:nvPr>
        </p:nvSpPr>
        <p:spPr>
          <a:xfrm>
            <a:off x="4681728" y="1572768"/>
            <a:ext cx="7012305" cy="4817428"/>
          </a:xfrm>
        </p:spPr>
        <p:txBody>
          <a:bodyPr>
            <a:normAutofit/>
          </a:bodyPr>
          <a:lstStyle/>
          <a:p>
            <a:r>
              <a:rPr lang="en-US" sz="1800" b="1">
                <a:latin typeface="Nudista Thin" panose="02000000000000000000" pitchFamily="2" charset="77"/>
              </a:rPr>
              <a:t>Bondurant Hall has </a:t>
            </a:r>
            <a:r>
              <a:rPr lang="en-US" sz="1800" b="1">
                <a:solidFill>
                  <a:schemeClr val="accent1"/>
                </a:solidFill>
                <a:latin typeface="Nudista Thin" panose="02000000000000000000" pitchFamily="2" charset="77"/>
              </a:rPr>
              <a:t>4 Evacuation and Accountability Points</a:t>
            </a:r>
          </a:p>
          <a:p>
            <a:pPr marL="342900" indent="-342900">
              <a:buFont typeface="+mj-lt"/>
              <a:buAutoNum type="arabicPeriod"/>
            </a:pPr>
            <a:r>
              <a:rPr lang="en-US" sz="1800" b="1">
                <a:latin typeface="Nudista Thin" panose="02000000000000000000" pitchFamily="2" charset="77"/>
              </a:rPr>
              <a:t>Health Sciences Library</a:t>
            </a:r>
          </a:p>
          <a:p>
            <a:pPr lvl="1"/>
            <a:r>
              <a:rPr lang="en-US" b="1">
                <a:latin typeface="Nudista Thin" panose="02000000000000000000" pitchFamily="2" charset="77"/>
              </a:rPr>
              <a:t>On the sidewalk in front of the sign for the Health Science Library (NOT across the street)</a:t>
            </a:r>
          </a:p>
          <a:p>
            <a:pPr marL="342900" indent="-342900">
              <a:buFont typeface="+mj-lt"/>
              <a:buAutoNum type="arabicPeriod"/>
            </a:pPr>
            <a:r>
              <a:rPr lang="en-US" sz="1800" b="1">
                <a:latin typeface="Nudista Thin" panose="02000000000000000000" pitchFamily="2" charset="77"/>
              </a:rPr>
              <a:t>Carrington Hall</a:t>
            </a:r>
          </a:p>
          <a:p>
            <a:pPr lvl="1"/>
            <a:r>
              <a:rPr lang="en-US" b="1">
                <a:latin typeface="Nudista Thin" panose="02000000000000000000" pitchFamily="2" charset="77"/>
              </a:rPr>
              <a:t>On the sidewalk in front of the Carrington Hall Nursing School sign</a:t>
            </a:r>
          </a:p>
          <a:p>
            <a:pPr marL="342900" indent="-342900">
              <a:buFont typeface="+mj-lt"/>
              <a:buAutoNum type="arabicPeriod"/>
            </a:pPr>
            <a:r>
              <a:rPr lang="en-US" sz="1800" b="1">
                <a:latin typeface="Nudista Thin" panose="02000000000000000000" pitchFamily="2" charset="77"/>
              </a:rPr>
              <a:t>The Beach/Oasis</a:t>
            </a:r>
          </a:p>
          <a:p>
            <a:pPr lvl="1"/>
            <a:r>
              <a:rPr lang="en-US" b="1">
                <a:latin typeface="Nudista Thin" panose="02000000000000000000" pitchFamily="2" charset="77"/>
              </a:rPr>
              <a:t>To the right rear of The Beach/Oasis near the back benches (as if you’re walking towards the Hospital)</a:t>
            </a:r>
          </a:p>
          <a:p>
            <a:pPr marL="342900" indent="-342900">
              <a:buFont typeface="+mj-lt"/>
              <a:buAutoNum type="arabicPeriod"/>
            </a:pPr>
            <a:r>
              <a:rPr lang="en-US" sz="1800" b="1">
                <a:latin typeface="Nudista Thin" panose="02000000000000000000" pitchFamily="2" charset="77"/>
              </a:rPr>
              <a:t>Berryhill Hall</a:t>
            </a:r>
          </a:p>
          <a:p>
            <a:pPr lvl="1"/>
            <a:r>
              <a:rPr lang="en-US" b="1">
                <a:latin typeface="Nudista Thin" panose="02000000000000000000" pitchFamily="2" charset="77"/>
              </a:rPr>
              <a:t>On top of the stairs near the Berryhill Hall sign</a:t>
            </a:r>
          </a:p>
          <a:p>
            <a:pPr lvl="1"/>
            <a:endParaRPr lang="en-US">
              <a:latin typeface="Raleway" panose="020B0503030101060003" pitchFamily="34" charset="0"/>
            </a:endParaRPr>
          </a:p>
          <a:p>
            <a:pPr lvl="1"/>
            <a:endParaRPr lang="en-US" sz="1800">
              <a:solidFill>
                <a:schemeClr val="bg1"/>
              </a:solidFill>
              <a:latin typeface="Raleway" panose="020B0503030101060003" pitchFamily="34" charset="0"/>
            </a:endParaRPr>
          </a:p>
          <a:p>
            <a:r>
              <a:rPr lang="en-US" sz="1800" b="1">
                <a:latin typeface="Proxima Nova" panose="02000506030000020004" pitchFamily="2" charset="0"/>
              </a:rPr>
              <a:t>Areas of Rescue Assistance include all stairway landings in Bondurant Hall</a:t>
            </a:r>
          </a:p>
          <a:p>
            <a:pPr lvl="1"/>
            <a:endParaRPr lang="en-US"/>
          </a:p>
          <a:p>
            <a:pPr lvl="1"/>
            <a:endParaRPr lang="en-US"/>
          </a:p>
        </p:txBody>
      </p:sp>
    </p:spTree>
    <p:extLst>
      <p:ext uri="{BB962C8B-B14F-4D97-AF65-F5344CB8AC3E}">
        <p14:creationId xmlns:p14="http://schemas.microsoft.com/office/powerpoint/2010/main" val="153854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1A7D55-9FAC-1140-9704-EF12031F188E}"/>
              </a:ext>
            </a:extLst>
          </p:cNvPr>
          <p:cNvSpPr/>
          <p:nvPr/>
        </p:nvSpPr>
        <p:spPr>
          <a:xfrm flipV="1">
            <a:off x="0" y="122903"/>
            <a:ext cx="12192000" cy="1306286"/>
          </a:xfrm>
          <a:prstGeom prst="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45571" y="204022"/>
            <a:ext cx="8518728" cy="1325563"/>
          </a:xfrm>
        </p:spPr>
        <p:txBody>
          <a:bodyPr/>
          <a:lstStyle/>
          <a:p>
            <a:pPr algn="ctr"/>
            <a:r>
              <a:rPr lang="en-US">
                <a:solidFill>
                  <a:schemeClr val="bg1"/>
                </a:solidFill>
                <a:latin typeface="Proxima Nova" panose="02000506030000020004" pitchFamily="2" charset="0"/>
                <a:ea typeface="Roboto Slab" pitchFamily="2" charset="0"/>
              </a:rPr>
              <a:t>Your Student Services Team</a:t>
            </a:r>
          </a:p>
        </p:txBody>
      </p:sp>
      <p:sp>
        <p:nvSpPr>
          <p:cNvPr id="4" name="Content Placeholder 3"/>
          <p:cNvSpPr>
            <a:spLocks noGrp="1"/>
          </p:cNvSpPr>
          <p:nvPr>
            <p:ph idx="1"/>
          </p:nvPr>
        </p:nvSpPr>
        <p:spPr>
          <a:xfrm>
            <a:off x="838200" y="1752884"/>
            <a:ext cx="4186084" cy="599651"/>
          </a:xfrm>
          <a:prstGeom prst="rect">
            <a:avLst/>
          </a:prstGeom>
        </p:spPr>
        <p:txBody>
          <a:bodyPr vert="horz" wrap="square" lIns="91440" tIns="45720" rIns="91440" bIns="45720" rtlCol="0" anchor="t">
            <a:spAutoFit/>
          </a:bodyPr>
          <a:lstStyle/>
          <a:p>
            <a:pPr marL="457200" lvl="1" indent="0" algn="ctr">
              <a:buNone/>
            </a:pPr>
            <a:endParaRPr lang="en-US" sz="1600" b="1" i="1">
              <a:latin typeface="Nudista Thin"/>
            </a:endParaRPr>
          </a:p>
          <a:p>
            <a:pPr marL="457200" lvl="1" indent="0" algn="ctr">
              <a:buNone/>
            </a:pPr>
            <a:endParaRPr lang="en-US" sz="1600" b="1" i="1">
              <a:latin typeface="Nudista Thin" panose="02000000000000000000" pitchFamily="2" charset="77"/>
            </a:endParaRPr>
          </a:p>
        </p:txBody>
      </p:sp>
      <p:grpSp>
        <p:nvGrpSpPr>
          <p:cNvPr id="9" name="Group 8">
            <a:extLst>
              <a:ext uri="{FF2B5EF4-FFF2-40B4-BE49-F238E27FC236}">
                <a16:creationId xmlns:a16="http://schemas.microsoft.com/office/drawing/2014/main" id="{A37D8661-86AB-4A9A-B463-4E7B663A659E}"/>
              </a:ext>
            </a:extLst>
          </p:cNvPr>
          <p:cNvGrpSpPr/>
          <p:nvPr/>
        </p:nvGrpSpPr>
        <p:grpSpPr>
          <a:xfrm>
            <a:off x="2767781" y="2100019"/>
            <a:ext cx="9124335" cy="4267995"/>
            <a:chOff x="1710813" y="2050858"/>
            <a:chExt cx="9124335" cy="4267995"/>
          </a:xfrm>
        </p:grpSpPr>
        <p:pic>
          <p:nvPicPr>
            <p:cNvPr id="7" name="Picture 7" descr="A screenshot of a cell phone&#10;&#10;Description automatically generated">
              <a:extLst>
                <a:ext uri="{FF2B5EF4-FFF2-40B4-BE49-F238E27FC236}">
                  <a16:creationId xmlns:a16="http://schemas.microsoft.com/office/drawing/2014/main" id="{37ACEE20-A3D1-4970-B9CF-77BA345BDCD4}"/>
                </a:ext>
              </a:extLst>
            </p:cNvPr>
            <p:cNvPicPr>
              <a:picLocks noChangeAspect="1"/>
            </p:cNvPicPr>
            <p:nvPr/>
          </p:nvPicPr>
          <p:blipFill>
            <a:blip r:embed="rId2"/>
            <a:stretch>
              <a:fillRect/>
            </a:stretch>
          </p:blipFill>
          <p:spPr>
            <a:xfrm>
              <a:off x="1710813" y="2051204"/>
              <a:ext cx="2819400" cy="4205850"/>
            </a:xfrm>
            <a:prstGeom prst="rect">
              <a:avLst/>
            </a:prstGeom>
          </p:spPr>
        </p:pic>
        <p:pic>
          <p:nvPicPr>
            <p:cNvPr id="8" name="Picture 8" descr="A picture containing bird&#10;&#10;Description automatically generated">
              <a:extLst>
                <a:ext uri="{FF2B5EF4-FFF2-40B4-BE49-F238E27FC236}">
                  <a16:creationId xmlns:a16="http://schemas.microsoft.com/office/drawing/2014/main" id="{01EC4346-3B30-45C2-97A5-ECCC08FFBA87}"/>
                </a:ext>
              </a:extLst>
            </p:cNvPr>
            <p:cNvPicPr>
              <a:picLocks noChangeAspect="1"/>
            </p:cNvPicPr>
            <p:nvPr/>
          </p:nvPicPr>
          <p:blipFill>
            <a:blip r:embed="rId3"/>
            <a:stretch>
              <a:fillRect/>
            </a:stretch>
          </p:blipFill>
          <p:spPr>
            <a:xfrm>
              <a:off x="4564626" y="2050858"/>
              <a:ext cx="6270522" cy="4267995"/>
            </a:xfrm>
            <a:prstGeom prst="rect">
              <a:avLst/>
            </a:prstGeom>
          </p:spPr>
        </p:pic>
      </p:grpSp>
    </p:spTree>
    <p:extLst>
      <p:ext uri="{BB962C8B-B14F-4D97-AF65-F5344CB8AC3E}">
        <p14:creationId xmlns:p14="http://schemas.microsoft.com/office/powerpoint/2010/main" val="2359714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9080" y="0"/>
            <a:ext cx="8122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45508" y="2305615"/>
            <a:ext cx="7370064" cy="3170099"/>
          </a:xfrm>
          <a:prstGeom prst="rect">
            <a:avLst/>
          </a:prstGeom>
          <a:noFill/>
        </p:spPr>
        <p:txBody>
          <a:bodyPr wrap="square" rtlCol="0" anchor="t">
            <a:spAutoFit/>
          </a:bodyPr>
          <a:lstStyle/>
          <a:p>
            <a:pPr marL="342900" lvl="0" indent="-342900">
              <a:buFont typeface="Wingdings" panose="05000000000000000000" pitchFamily="2" charset="2"/>
              <a:buChar char="ü"/>
            </a:pPr>
            <a:r>
              <a:rPr lang="en-US" sz="2000" b="1">
                <a:latin typeface="Nudista Thin"/>
              </a:rPr>
              <a:t>Assists with understanding financial aid resources</a:t>
            </a:r>
          </a:p>
          <a:p>
            <a:pPr marL="342900" lvl="0" indent="-342900">
              <a:buFont typeface="Wingdings" panose="05000000000000000000" pitchFamily="2" charset="2"/>
              <a:buChar char="ü"/>
            </a:pPr>
            <a:endParaRPr lang="en-US" sz="2000" b="1">
              <a:solidFill>
                <a:prstClr val="black"/>
              </a:solidFill>
              <a:latin typeface="Nudista Thin" panose="02000000000000000000" pitchFamily="2" charset="77"/>
            </a:endParaRPr>
          </a:p>
          <a:p>
            <a:pPr marL="342900" lvl="0" indent="-342900">
              <a:buFont typeface="Wingdings" panose="05000000000000000000" pitchFamily="2" charset="2"/>
              <a:buChar char="ü"/>
            </a:pPr>
            <a:r>
              <a:rPr lang="en-US" sz="2000" b="1">
                <a:latin typeface="Nudista Thin"/>
              </a:rPr>
              <a:t>Serves as liaison between AHS and the Office of Scholarships and Student Aid </a:t>
            </a:r>
          </a:p>
          <a:p>
            <a:pPr marL="342900" lvl="0" indent="-342900">
              <a:buFont typeface="Wingdings" panose="05000000000000000000" pitchFamily="2" charset="2"/>
              <a:buChar char="ü"/>
            </a:pPr>
            <a:endParaRPr lang="en-US" sz="2000" b="1">
              <a:solidFill>
                <a:prstClr val="black"/>
              </a:solidFill>
              <a:latin typeface="Nudista Thin" panose="02000000000000000000" pitchFamily="2" charset="77"/>
            </a:endParaRPr>
          </a:p>
          <a:p>
            <a:pPr marL="342900" lvl="0" indent="-342900">
              <a:buFont typeface="Wingdings" panose="05000000000000000000" pitchFamily="2" charset="2"/>
              <a:buChar char="ü"/>
            </a:pPr>
            <a:r>
              <a:rPr lang="en-US" sz="2000" b="1">
                <a:latin typeface="Nudista Thin"/>
              </a:rPr>
              <a:t>Assists staff with understanding and communicating important policies and procedures</a:t>
            </a:r>
          </a:p>
          <a:p>
            <a:pPr marL="342900" indent="-342900">
              <a:buFont typeface="Wingdings" panose="05000000000000000000" pitchFamily="2" charset="2"/>
              <a:buChar char="ü"/>
            </a:pPr>
            <a:endParaRPr lang="en-US" sz="2000" b="1">
              <a:latin typeface="Nudista Thin" panose="02000000000000000000" pitchFamily="2" charset="77"/>
            </a:endParaRPr>
          </a:p>
          <a:p>
            <a:pPr marL="342900" indent="-342900">
              <a:buFont typeface="Wingdings" panose="05000000000000000000" pitchFamily="2" charset="2"/>
              <a:buChar char="ü"/>
            </a:pPr>
            <a:r>
              <a:rPr lang="en-US" sz="2000" b="1">
                <a:latin typeface="Nudista Thin"/>
              </a:rPr>
              <a:t>Registrar/Student Services representative for the Division of Physical Therapy</a:t>
            </a:r>
            <a:endParaRPr lang="en-US" sz="2000" b="1">
              <a:latin typeface="Nudista Thin" panose="02000000000000000000" pitchFamily="2" charset="77"/>
            </a:endParaRPr>
          </a:p>
        </p:txBody>
      </p:sp>
      <p:sp>
        <p:nvSpPr>
          <p:cNvPr id="8" name="TextBox 7"/>
          <p:cNvSpPr txBox="1"/>
          <p:nvPr/>
        </p:nvSpPr>
        <p:spPr>
          <a:xfrm>
            <a:off x="558769" y="4476198"/>
            <a:ext cx="3077011" cy="2616101"/>
          </a:xfrm>
          <a:prstGeom prst="rect">
            <a:avLst/>
          </a:prstGeom>
          <a:noFill/>
        </p:spPr>
        <p:txBody>
          <a:bodyPr wrap="square" rtlCol="0" anchor="t">
            <a:spAutoFit/>
          </a:bodyPr>
          <a:lstStyle/>
          <a:p>
            <a:r>
              <a:rPr lang="en-US" b="1">
                <a:solidFill>
                  <a:schemeClr val="accent1"/>
                </a:solidFill>
                <a:latin typeface="Proxima Nova"/>
                <a:ea typeface="Roboto Slab" pitchFamily="2" charset="0"/>
              </a:rPr>
              <a:t>Perry Studevent</a:t>
            </a:r>
          </a:p>
          <a:p>
            <a:r>
              <a:rPr lang="en-US" sz="1600" b="1">
                <a:latin typeface="Proxima Nova"/>
                <a:ea typeface="Roboto Slab" pitchFamily="2" charset="0"/>
              </a:rPr>
              <a:t>Senior Assistant Director</a:t>
            </a:r>
          </a:p>
          <a:p>
            <a:r>
              <a:rPr lang="en-US" sz="1600" b="1">
                <a:latin typeface="Proxima Nova"/>
                <a:ea typeface="Roboto Slab" pitchFamily="2" charset="0"/>
              </a:rPr>
              <a:t>for Student Services </a:t>
            </a:r>
            <a:endParaRPr lang="en-US" sz="1600" b="1">
              <a:latin typeface="Proxima Nova" panose="02000506030000020004" pitchFamily="2" charset="0"/>
              <a:ea typeface="Roboto Slab" pitchFamily="2" charset="0"/>
            </a:endParaRPr>
          </a:p>
          <a:p>
            <a:pPr lvl="0"/>
            <a:r>
              <a:rPr lang="en-US" sz="1600" b="1">
                <a:latin typeface="Proxima Nova"/>
                <a:ea typeface="Roboto Slab" pitchFamily="2" charset="0"/>
              </a:rPr>
              <a:t>and Financial Aid Officer</a:t>
            </a:r>
          </a:p>
          <a:p>
            <a:endParaRPr lang="en-US" sz="1600" b="1">
              <a:latin typeface="Proxima Nova"/>
              <a:ea typeface="Roboto Slab" pitchFamily="2" charset="0"/>
            </a:endParaRPr>
          </a:p>
          <a:p>
            <a:r>
              <a:rPr lang="en-US" sz="1600" b="1">
                <a:latin typeface="Proxima Nova"/>
                <a:ea typeface="Roboto Slab" pitchFamily="2" charset="0"/>
              </a:rPr>
              <a:t>Doctor of Physical Therapy</a:t>
            </a:r>
          </a:p>
          <a:p>
            <a:endParaRPr lang="en-US" sz="1600" b="1">
              <a:latin typeface="Proxima Nova"/>
              <a:ea typeface="Roboto Slab" pitchFamily="2" charset="0"/>
            </a:endParaRPr>
          </a:p>
          <a:p>
            <a:r>
              <a:rPr lang="en-US" sz="1600" b="1">
                <a:latin typeface="Proxima Nova"/>
                <a:ea typeface="Roboto Slab" pitchFamily="2" charset="0"/>
              </a:rPr>
              <a:t>PHD in Human Movement Sciences</a:t>
            </a:r>
          </a:p>
          <a:p>
            <a:endParaRPr lang="en-US" b="1">
              <a:latin typeface="Raleway" panose="020B0503030101060003" pitchFamily="34" charset="0"/>
              <a:ea typeface="Roboto Slab" pitchFamily="2" charset="0"/>
            </a:endParaRPr>
          </a:p>
        </p:txBody>
      </p:sp>
      <p:sp>
        <p:nvSpPr>
          <p:cNvPr id="9" name="Text Placeholder 6">
            <a:extLst>
              <a:ext uri="{FF2B5EF4-FFF2-40B4-BE49-F238E27FC236}">
                <a16:creationId xmlns:a16="http://schemas.microsoft.com/office/drawing/2014/main" id="{6F047186-8DAA-4C7C-AFC7-C7BB377DA922}"/>
              </a:ext>
            </a:extLst>
          </p:cNvPr>
          <p:cNvSpPr txBox="1">
            <a:spLocks/>
          </p:cNvSpPr>
          <p:nvPr/>
        </p:nvSpPr>
        <p:spPr>
          <a:xfrm>
            <a:off x="498293" y="5279982"/>
            <a:ext cx="2778007" cy="5659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None/>
            </a:pPr>
            <a:endParaRPr lang="en-US" sz="1400">
              <a:latin typeface="Raleway" panose="020B0503030101060003" pitchFamily="34" charset="0"/>
              <a:cs typeface="Calibri"/>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1395" t="18295" r="36356" b="52248"/>
          <a:stretch/>
        </p:blipFill>
        <p:spPr>
          <a:xfrm>
            <a:off x="658127" y="1071773"/>
            <a:ext cx="2458338" cy="29941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22033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9080" y="0"/>
            <a:ext cx="8122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64508" y="812451"/>
            <a:ext cx="7370064" cy="5016758"/>
          </a:xfrm>
          <a:prstGeom prst="rect">
            <a:avLst/>
          </a:prstGeom>
          <a:noFill/>
        </p:spPr>
        <p:txBody>
          <a:bodyPr wrap="square" rtlCol="0" anchor="t">
            <a:spAutoFit/>
          </a:bodyPr>
          <a:lstStyle/>
          <a:p>
            <a:endParaRPr lang="en-US" sz="800">
              <a:latin typeface="Raleway" panose="020B0503030101060003" pitchFamily="34" charset="0"/>
              <a:cs typeface="Calibri"/>
            </a:endParaRPr>
          </a:p>
          <a:p>
            <a:pPr marL="342900" indent="-342900">
              <a:buFont typeface="Wingdings" panose="05000000000000000000" pitchFamily="2" charset="2"/>
              <a:buChar char="ü"/>
            </a:pPr>
            <a:r>
              <a:rPr lang="en-US" sz="2000" b="1">
                <a:latin typeface="Nudista Thin" panose="02000000000000000000" pitchFamily="2" charset="77"/>
                <a:cs typeface="Calibri"/>
              </a:rPr>
              <a:t>Coordinates admissions, enrollment, course management, classroom scheduling and graduation clearance for assigned divisions</a:t>
            </a:r>
          </a:p>
          <a:p>
            <a:endParaRPr lang="en-US" sz="2000" b="1">
              <a:latin typeface="Nudista Thin" panose="02000000000000000000" pitchFamily="2" charset="77"/>
              <a:cs typeface="Calibri"/>
            </a:endParaRPr>
          </a:p>
          <a:p>
            <a:pPr marL="342900" indent="-342900">
              <a:buFont typeface="Wingdings" panose="05000000000000000000" pitchFamily="2" charset="2"/>
              <a:buChar char="ü"/>
            </a:pPr>
            <a:r>
              <a:rPr lang="en-US" sz="2000" b="1">
                <a:latin typeface="Nudista Thin" panose="02000000000000000000" pitchFamily="2" charset="77"/>
                <a:cs typeface="Calibri"/>
              </a:rPr>
              <a:t>Serves as point person for communication with prospective and current students</a:t>
            </a:r>
          </a:p>
          <a:p>
            <a:endParaRPr lang="en-US" sz="2000" b="1">
              <a:latin typeface="Nudista Thin" panose="02000000000000000000" pitchFamily="2" charset="77"/>
              <a:cs typeface="Calibri"/>
            </a:endParaRPr>
          </a:p>
          <a:p>
            <a:pPr marL="342900" indent="-342900">
              <a:buFont typeface="Wingdings" panose="05000000000000000000" pitchFamily="2" charset="2"/>
              <a:buChar char="ü"/>
            </a:pPr>
            <a:r>
              <a:rPr lang="en-US" sz="2000" b="1">
                <a:latin typeface="Nudista Thin" panose="02000000000000000000" pitchFamily="2" charset="77"/>
                <a:cs typeface="Calibri"/>
              </a:rPr>
              <a:t>Coordinates professional development events and the Clinical Preceptor Appreciation Event (CPAE)</a:t>
            </a:r>
          </a:p>
          <a:p>
            <a:endParaRPr lang="en-US" sz="2000" b="1">
              <a:latin typeface="Nudista Thin" panose="02000000000000000000" pitchFamily="2" charset="77"/>
              <a:cs typeface="Calibri"/>
            </a:endParaRPr>
          </a:p>
          <a:p>
            <a:pPr marL="342900" indent="-342900">
              <a:buFont typeface="Wingdings" panose="05000000000000000000" pitchFamily="2" charset="2"/>
              <a:buChar char="ü"/>
            </a:pPr>
            <a:r>
              <a:rPr lang="en-US" sz="2000" b="1">
                <a:latin typeface="Nudista Thin" panose="02000000000000000000" pitchFamily="2" charset="77"/>
                <a:cs typeface="Calibri"/>
              </a:rPr>
              <a:t>Serves as the departmental Course Evaluation System Manager and Residency Officer</a:t>
            </a:r>
            <a:endParaRPr lang="en-US" sz="800" b="1">
              <a:latin typeface="Nudista Thin" panose="02000000000000000000" pitchFamily="2" charset="77"/>
              <a:cs typeface="Calibri"/>
            </a:endParaRPr>
          </a:p>
          <a:p>
            <a:pPr marL="285750" indent="-285750">
              <a:buFont typeface="Wingdings"/>
              <a:buChar char="Ø"/>
            </a:pPr>
            <a:endParaRPr lang="en-US">
              <a:cs typeface="Calibri"/>
            </a:endParaRPr>
          </a:p>
          <a:p>
            <a:pPr marL="285750" indent="-285750">
              <a:buFont typeface="Wingdings"/>
              <a:buChar char="Ø"/>
            </a:pPr>
            <a:endParaRPr lang="en-US">
              <a:cs typeface="Calibri"/>
            </a:endParaRPr>
          </a:p>
          <a:p>
            <a:pPr marL="285750" indent="-285750">
              <a:buFont typeface="Wingdings"/>
              <a:buChar char="Ø"/>
            </a:pPr>
            <a:endParaRPr lang="en-US">
              <a:cs typeface="Calibri"/>
            </a:endParaRPr>
          </a:p>
          <a:p>
            <a:pPr marL="285750" indent="-285750">
              <a:buFont typeface="Wingdings"/>
              <a:buChar char="Ø"/>
            </a:pPr>
            <a:endParaRPr lang="en-US">
              <a:cs typeface="Calibri"/>
            </a:endParaRPr>
          </a:p>
        </p:txBody>
      </p:sp>
      <p:sp>
        <p:nvSpPr>
          <p:cNvPr id="8" name="TextBox 7"/>
          <p:cNvSpPr txBox="1"/>
          <p:nvPr/>
        </p:nvSpPr>
        <p:spPr>
          <a:xfrm>
            <a:off x="498293" y="4804010"/>
            <a:ext cx="4977554" cy="646331"/>
          </a:xfrm>
          <a:prstGeom prst="rect">
            <a:avLst/>
          </a:prstGeom>
          <a:noFill/>
        </p:spPr>
        <p:txBody>
          <a:bodyPr wrap="square" rtlCol="0">
            <a:spAutoFit/>
          </a:bodyPr>
          <a:lstStyle/>
          <a:p>
            <a:r>
              <a:rPr lang="en-US" b="1">
                <a:solidFill>
                  <a:schemeClr val="accent1"/>
                </a:solidFill>
                <a:latin typeface="Proxima Nova" panose="02000506030000020004" pitchFamily="2" charset="0"/>
                <a:ea typeface="Roboto Slab" pitchFamily="2" charset="0"/>
              </a:rPr>
              <a:t>Kayla S. Rankin</a:t>
            </a:r>
          </a:p>
          <a:p>
            <a:r>
              <a:rPr lang="en-US" b="1">
                <a:latin typeface="Proxima Nova" panose="02000506030000020004" pitchFamily="2" charset="0"/>
                <a:ea typeface="Roboto Slab" pitchFamily="2" charset="0"/>
              </a:rPr>
              <a:t>Student Services Specialist</a:t>
            </a:r>
          </a:p>
        </p:txBody>
      </p:sp>
      <p:sp>
        <p:nvSpPr>
          <p:cNvPr id="9" name="Text Placeholder 6">
            <a:extLst>
              <a:ext uri="{FF2B5EF4-FFF2-40B4-BE49-F238E27FC236}">
                <a16:creationId xmlns:a16="http://schemas.microsoft.com/office/drawing/2014/main" id="{6F047186-8DAA-4C7C-AFC7-C7BB377DA922}"/>
              </a:ext>
            </a:extLst>
          </p:cNvPr>
          <p:cNvSpPr txBox="1">
            <a:spLocks/>
          </p:cNvSpPr>
          <p:nvPr/>
        </p:nvSpPr>
        <p:spPr>
          <a:xfrm>
            <a:off x="474671" y="5450341"/>
            <a:ext cx="3406195" cy="5659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None/>
            </a:pPr>
            <a:r>
              <a:rPr lang="en-US" sz="1400" b="1">
                <a:latin typeface="Nudista Thin" panose="02000000000000000000" pitchFamily="2" charset="77"/>
                <a:cs typeface="Calibri"/>
              </a:rPr>
              <a:t>M.D. in Audiology</a:t>
            </a:r>
          </a:p>
          <a:p>
            <a:pPr marL="0" indent="0">
              <a:lnSpc>
                <a:spcPct val="100000"/>
              </a:lnSpc>
              <a:spcBef>
                <a:spcPts val="800"/>
              </a:spcBef>
              <a:buNone/>
            </a:pPr>
            <a:r>
              <a:rPr lang="en-US" sz="1400" b="1">
                <a:latin typeface="Nudista Thin" panose="02000000000000000000" pitchFamily="2" charset="77"/>
                <a:cs typeface="Calibri"/>
              </a:rPr>
              <a:t>MS in Clinical Laboratory Science </a:t>
            </a:r>
          </a:p>
          <a:p>
            <a:pPr marL="0" indent="0">
              <a:lnSpc>
                <a:spcPct val="100000"/>
              </a:lnSpc>
              <a:spcBef>
                <a:spcPts val="800"/>
              </a:spcBef>
              <a:buNone/>
            </a:pPr>
            <a:r>
              <a:rPr lang="en-US" sz="1400" b="1">
                <a:latin typeface="Nudista Thin" panose="02000000000000000000" pitchFamily="2" charset="77"/>
                <a:cs typeface="Calibri"/>
              </a:rPr>
              <a:t>MS in Radiologic Science</a:t>
            </a:r>
          </a:p>
          <a:p>
            <a:pPr marL="0" indent="0">
              <a:lnSpc>
                <a:spcPct val="100000"/>
              </a:lnSpc>
              <a:spcBef>
                <a:spcPts val="800"/>
              </a:spcBef>
              <a:buNone/>
            </a:pPr>
            <a:r>
              <a:rPr lang="en-US" sz="1400" b="1">
                <a:latin typeface="Nudista Thin" panose="02000000000000000000" pitchFamily="2" charset="77"/>
                <a:cs typeface="Calibri"/>
              </a:rPr>
              <a:t>Cert. in Radiography</a:t>
            </a:r>
          </a:p>
        </p:txBody>
      </p:sp>
      <p:pic>
        <p:nvPicPr>
          <p:cNvPr id="4" name="Picture 4" descr="A close up of a person&#10;&#10;Description automatically generated">
            <a:extLst>
              <a:ext uri="{FF2B5EF4-FFF2-40B4-BE49-F238E27FC236}">
                <a16:creationId xmlns:a16="http://schemas.microsoft.com/office/drawing/2014/main" id="{0284EB8E-254B-456C-B01B-6526B4ABF30D}"/>
              </a:ext>
            </a:extLst>
          </p:cNvPr>
          <p:cNvPicPr>
            <a:picLocks noChangeAspect="1"/>
          </p:cNvPicPr>
          <p:nvPr/>
        </p:nvPicPr>
        <p:blipFill>
          <a:blip r:embed="rId2"/>
          <a:stretch>
            <a:fillRect/>
          </a:stretch>
        </p:blipFill>
        <p:spPr>
          <a:xfrm>
            <a:off x="392131" y="639125"/>
            <a:ext cx="3034300" cy="3191009"/>
          </a:xfrm>
          <a:prstGeom prst="rect">
            <a:avLst/>
          </a:prstGeom>
        </p:spPr>
      </p:pic>
    </p:spTree>
    <p:extLst>
      <p:ext uri="{BB962C8B-B14F-4D97-AF65-F5344CB8AC3E}">
        <p14:creationId xmlns:p14="http://schemas.microsoft.com/office/powerpoint/2010/main" val="2143942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9080" y="0"/>
            <a:ext cx="8122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BAFD4"/>
              </a:solidFill>
            </a:endParaRPr>
          </a:p>
        </p:txBody>
      </p:sp>
      <p:sp>
        <p:nvSpPr>
          <p:cNvPr id="6" name="TextBox 5"/>
          <p:cNvSpPr txBox="1"/>
          <p:nvPr/>
        </p:nvSpPr>
        <p:spPr>
          <a:xfrm>
            <a:off x="4445508" y="2156857"/>
            <a:ext cx="7370064" cy="2267287"/>
          </a:xfrm>
          <a:prstGeom prst="rect">
            <a:avLst/>
          </a:prstGeom>
          <a:noFill/>
        </p:spPr>
        <p:txBody>
          <a:bodyPr wrap="square" rtlCol="0" anchor="t">
            <a:spAutoFit/>
          </a:bodyPr>
          <a:lstStyle/>
          <a:p>
            <a:pPr marL="285750" lvl="0" indent="-285750">
              <a:lnSpc>
                <a:spcPct val="90000"/>
              </a:lnSpc>
              <a:spcBef>
                <a:spcPts val="1000"/>
              </a:spcBef>
              <a:buFont typeface="Wingdings" panose="05000000000000000000" pitchFamily="2" charset="2"/>
              <a:buChar char="ü"/>
            </a:pPr>
            <a:r>
              <a:rPr lang="en-US" sz="2000" b="1">
                <a:latin typeface="Nudista Thin"/>
              </a:rPr>
              <a:t>Assists with AHS immunization requirements and AHEC Housing</a:t>
            </a:r>
          </a:p>
          <a:p>
            <a:pPr lvl="0">
              <a:lnSpc>
                <a:spcPct val="90000"/>
              </a:lnSpc>
              <a:spcBef>
                <a:spcPts val="1000"/>
              </a:spcBef>
            </a:pPr>
            <a:endParaRPr lang="en-US" sz="2000" b="1">
              <a:solidFill>
                <a:prstClr val="black"/>
              </a:solidFill>
              <a:latin typeface="Nudista Thin" panose="02000000000000000000" pitchFamily="2" charset="77"/>
            </a:endParaRPr>
          </a:p>
          <a:p>
            <a:pPr marL="285750" indent="-285750">
              <a:lnSpc>
                <a:spcPct val="90000"/>
              </a:lnSpc>
              <a:spcBef>
                <a:spcPts val="1000"/>
              </a:spcBef>
              <a:buFont typeface="Wingdings" panose="05000000000000000000" pitchFamily="2" charset="2"/>
              <a:buChar char="ü"/>
            </a:pPr>
            <a:r>
              <a:rPr lang="en-US" sz="2000" b="1">
                <a:latin typeface="Nudista Thin"/>
              </a:rPr>
              <a:t>Serves as the department liaison with </a:t>
            </a:r>
            <a:r>
              <a:rPr lang="en-US" sz="2000" b="1" err="1">
                <a:latin typeface="Nudista Thin"/>
              </a:rPr>
              <a:t>CastleBranch</a:t>
            </a:r>
            <a:r>
              <a:rPr lang="en-US" sz="2000" b="1">
                <a:latin typeface="Nudista Thin"/>
              </a:rPr>
              <a:t> for students, faculty, and staff</a:t>
            </a:r>
          </a:p>
          <a:p>
            <a:pPr lvl="0">
              <a:lnSpc>
                <a:spcPct val="90000"/>
              </a:lnSpc>
              <a:spcBef>
                <a:spcPts val="1000"/>
              </a:spcBef>
            </a:pPr>
            <a:endParaRPr lang="en-US" sz="2000" b="1">
              <a:solidFill>
                <a:prstClr val="black"/>
              </a:solidFill>
              <a:latin typeface="Nudista Thin" panose="02000000000000000000" pitchFamily="2" charset="77"/>
            </a:endParaRPr>
          </a:p>
          <a:p>
            <a:pPr marL="285750" lvl="0" indent="-285750">
              <a:lnSpc>
                <a:spcPct val="90000"/>
              </a:lnSpc>
              <a:spcBef>
                <a:spcPts val="1000"/>
              </a:spcBef>
              <a:buFont typeface="Wingdings" panose="05000000000000000000" pitchFamily="2" charset="2"/>
              <a:buChar char="ü"/>
            </a:pPr>
            <a:r>
              <a:rPr lang="en-US" sz="2000" b="1">
                <a:latin typeface="Nudista Thin"/>
              </a:rPr>
              <a:t>Functions as the departmental Emergency Coordinator</a:t>
            </a:r>
          </a:p>
        </p:txBody>
      </p:sp>
      <p:sp>
        <p:nvSpPr>
          <p:cNvPr id="8" name="TextBox 7"/>
          <p:cNvSpPr txBox="1"/>
          <p:nvPr/>
        </p:nvSpPr>
        <p:spPr>
          <a:xfrm>
            <a:off x="526369" y="4994740"/>
            <a:ext cx="4977554" cy="646331"/>
          </a:xfrm>
          <a:prstGeom prst="rect">
            <a:avLst/>
          </a:prstGeom>
          <a:noFill/>
        </p:spPr>
        <p:txBody>
          <a:bodyPr wrap="square" rtlCol="0">
            <a:spAutoFit/>
          </a:bodyPr>
          <a:lstStyle/>
          <a:p>
            <a:r>
              <a:rPr lang="en-US" b="1">
                <a:solidFill>
                  <a:schemeClr val="accent1"/>
                </a:solidFill>
                <a:latin typeface="Proxima Nova" panose="02000506030000020004" pitchFamily="2" charset="0"/>
                <a:ea typeface="Roboto Slab" pitchFamily="2" charset="0"/>
              </a:rPr>
              <a:t>Kayla Gardner</a:t>
            </a:r>
          </a:p>
          <a:p>
            <a:r>
              <a:rPr lang="en-US" b="1">
                <a:latin typeface="Proxima Nova" panose="02000506030000020004" pitchFamily="2" charset="0"/>
                <a:ea typeface="Roboto Slab" pitchFamily="2" charset="0"/>
              </a:rPr>
              <a:t>Clinical Education Assistant</a:t>
            </a:r>
          </a:p>
        </p:txBody>
      </p:sp>
      <p:pic>
        <p:nvPicPr>
          <p:cNvPr id="10"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9912">
            <a:off x="526429" y="983247"/>
            <a:ext cx="2591830" cy="36285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8916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16582" y="0"/>
            <a:ext cx="7675418" cy="67911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80726" y="1627881"/>
            <a:ext cx="7416863" cy="3641464"/>
          </a:xfrm>
        </p:spPr>
        <p:txBody>
          <a:bodyPr vert="horz" lIns="91440" tIns="45720" rIns="91440" bIns="45720" rtlCol="0" anchor="t">
            <a:normAutofit/>
          </a:bodyPr>
          <a:lstStyle/>
          <a:p>
            <a:pPr>
              <a:buFont typeface="Wingdings" panose="05000000000000000000" pitchFamily="2" charset="2"/>
              <a:buChar char="ü"/>
            </a:pPr>
            <a:r>
              <a:rPr lang="en-US" sz="2000" b="1">
                <a:latin typeface="Nudista Thin" panose="02000000000000000000" pitchFamily="2" charset="77"/>
              </a:rPr>
              <a:t>Serves as a liaison between students, faculty, and staff </a:t>
            </a:r>
          </a:p>
          <a:p>
            <a:pPr marL="0" indent="0">
              <a:buNone/>
            </a:pPr>
            <a:endParaRPr lang="en-US" sz="2000" b="1">
              <a:latin typeface="Nudista Thin" panose="02000000000000000000" pitchFamily="2" charset="77"/>
              <a:cs typeface="Calibri"/>
            </a:endParaRPr>
          </a:p>
          <a:p>
            <a:pPr>
              <a:buFont typeface="Wingdings" panose="05000000000000000000" pitchFamily="2" charset="2"/>
              <a:buChar char="ü"/>
            </a:pPr>
            <a:r>
              <a:rPr lang="en-US" sz="2000" b="1">
                <a:latin typeface="Nudista Thin" panose="02000000000000000000" pitchFamily="2" charset="77"/>
              </a:rPr>
              <a:t>Assists with student registration procedures</a:t>
            </a:r>
          </a:p>
          <a:p>
            <a:pPr marL="0" indent="0">
              <a:buNone/>
            </a:pPr>
            <a:endParaRPr lang="en-US" sz="2000" b="1">
              <a:latin typeface="Nudista Thin" panose="02000000000000000000" pitchFamily="2" charset="77"/>
              <a:cs typeface="Calibri"/>
            </a:endParaRPr>
          </a:p>
          <a:p>
            <a:pPr>
              <a:buFont typeface="Wingdings" panose="05000000000000000000" pitchFamily="2" charset="2"/>
              <a:buChar char="ü"/>
            </a:pPr>
            <a:r>
              <a:rPr lang="en-US" sz="2000" b="1">
                <a:latin typeface="Nudista Thin" panose="02000000000000000000" pitchFamily="2" charset="77"/>
                <a:cs typeface="Calibri"/>
              </a:rPr>
              <a:t>Serves as admissions and graduation coordinator</a:t>
            </a:r>
          </a:p>
          <a:p>
            <a:pPr marL="0" indent="0">
              <a:buNone/>
            </a:pPr>
            <a:endParaRPr lang="en-US" sz="2000" b="1">
              <a:latin typeface="Nudista Thin" panose="02000000000000000000" pitchFamily="2" charset="77"/>
              <a:cs typeface="Calibri"/>
            </a:endParaRPr>
          </a:p>
          <a:p>
            <a:pPr>
              <a:buFont typeface="Wingdings" panose="05000000000000000000" pitchFamily="2" charset="2"/>
              <a:buChar char="ü"/>
            </a:pPr>
            <a:r>
              <a:rPr lang="en-US" sz="2000" b="1">
                <a:latin typeface="Nudista Thin" panose="02000000000000000000" pitchFamily="2" charset="77"/>
              </a:rPr>
              <a:t>Assists in special event planning</a:t>
            </a:r>
          </a:p>
          <a:p>
            <a:pPr marL="0" indent="0">
              <a:buNone/>
            </a:pPr>
            <a:endParaRPr lang="en-US" sz="2000" b="1">
              <a:latin typeface="Nudista Thin" panose="02000000000000000000" pitchFamily="2" charset="77"/>
              <a:cs typeface="Calibri"/>
            </a:endParaRPr>
          </a:p>
          <a:p>
            <a:pPr>
              <a:buFont typeface="Wingdings" panose="05000000000000000000" pitchFamily="2" charset="2"/>
              <a:buChar char="ü"/>
            </a:pPr>
            <a:r>
              <a:rPr lang="en-US" sz="2000" b="1">
                <a:latin typeface="Nudista Thin"/>
                <a:cs typeface="Calibri"/>
              </a:rPr>
              <a:t>Serves on Allied Health Course Evaluation Team</a:t>
            </a:r>
            <a:endParaRPr lang="en-US" sz="2000" b="1">
              <a:latin typeface="Nudista Thin" panose="02000000000000000000" pitchFamily="2" charset="77"/>
              <a:cs typeface="Calibri"/>
            </a:endParaRPr>
          </a:p>
          <a:p>
            <a:pPr marL="285750" indent="-285750">
              <a:buFont typeface="Wingdings" panose="05000000000000000000" pitchFamily="2" charset="2"/>
              <a:buChar char="Ø"/>
            </a:pPr>
            <a:endParaRPr lang="en-US">
              <a:cs typeface="Calibri"/>
            </a:endParaRPr>
          </a:p>
        </p:txBody>
      </p:sp>
      <p:sp>
        <p:nvSpPr>
          <p:cNvPr id="4" name="Text Placeholder 3"/>
          <p:cNvSpPr>
            <a:spLocks noGrp="1"/>
          </p:cNvSpPr>
          <p:nvPr>
            <p:ph type="body" sz="half" idx="2"/>
          </p:nvPr>
        </p:nvSpPr>
        <p:spPr>
          <a:xfrm>
            <a:off x="839789" y="2057400"/>
            <a:ext cx="2026466" cy="1729867"/>
          </a:xfrm>
        </p:spPr>
        <p:txBody>
          <a:bodyPr/>
          <a:lstStyle/>
          <a:p>
            <a:r>
              <a:rPr lang="en-US"/>
              <a:t>Pic</a:t>
            </a:r>
          </a:p>
        </p:txBody>
      </p:sp>
      <p:pic>
        <p:nvPicPr>
          <p:cNvPr id="1026" name="Picture 2"/>
          <p:cNvPicPr>
            <a:picLocks noChangeAspect="1" noChangeArrowheads="1"/>
          </p:cNvPicPr>
          <p:nvPr/>
        </p:nvPicPr>
        <p:blipFill>
          <a:blip r:embed="rId2"/>
          <a:srcRect/>
          <a:stretch>
            <a:fillRect/>
          </a:stretch>
        </p:blipFill>
        <p:spPr bwMode="auto">
          <a:xfrm rot="285129">
            <a:off x="799302" y="996738"/>
            <a:ext cx="2300069" cy="33996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554566" y="4633651"/>
            <a:ext cx="4584362" cy="646331"/>
          </a:xfrm>
          <a:prstGeom prst="rect">
            <a:avLst/>
          </a:prstGeom>
          <a:noFill/>
        </p:spPr>
        <p:txBody>
          <a:bodyPr wrap="square" rtlCol="0" anchor="t">
            <a:spAutoFit/>
          </a:bodyPr>
          <a:lstStyle/>
          <a:p>
            <a:r>
              <a:rPr lang="en-US" b="1">
                <a:solidFill>
                  <a:schemeClr val="accent1"/>
                </a:solidFill>
                <a:latin typeface="Proxima Nova"/>
                <a:ea typeface="Roboto Slab" pitchFamily="2" charset="0"/>
              </a:rPr>
              <a:t>Ina Diana</a:t>
            </a:r>
          </a:p>
          <a:p>
            <a:r>
              <a:rPr lang="en-US" b="1">
                <a:latin typeface="Proxima Nova"/>
                <a:ea typeface="Roboto Slab" pitchFamily="2" charset="0"/>
              </a:rPr>
              <a:t>Administrative Support Specialist</a:t>
            </a:r>
          </a:p>
        </p:txBody>
      </p:sp>
      <p:sp>
        <p:nvSpPr>
          <p:cNvPr id="9" name="Text Placeholder 6">
            <a:extLst>
              <a:ext uri="{FF2B5EF4-FFF2-40B4-BE49-F238E27FC236}">
                <a16:creationId xmlns:a16="http://schemas.microsoft.com/office/drawing/2014/main" id="{6F047186-8DAA-4C7C-AFC7-C7BB377DA922}"/>
              </a:ext>
            </a:extLst>
          </p:cNvPr>
          <p:cNvSpPr txBox="1">
            <a:spLocks/>
          </p:cNvSpPr>
          <p:nvPr/>
        </p:nvSpPr>
        <p:spPr>
          <a:xfrm>
            <a:off x="554566" y="5279982"/>
            <a:ext cx="3240194" cy="5659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None/>
            </a:pPr>
            <a:r>
              <a:rPr lang="en-US" sz="1400" b="1">
                <a:latin typeface="Nudista Thin"/>
                <a:cs typeface="Calibri"/>
              </a:rPr>
              <a:t>MS in Clinical Rehabilitation and Mental Health Counseling</a:t>
            </a:r>
            <a:endParaRPr lang="en-US" sz="1400" b="1">
              <a:latin typeface="Nudista Thin" panose="02000000000000000000" pitchFamily="2" charset="77"/>
              <a:cs typeface="Calibri"/>
            </a:endParaRPr>
          </a:p>
          <a:p>
            <a:pPr marL="0" indent="0">
              <a:lnSpc>
                <a:spcPct val="100000"/>
              </a:lnSpc>
              <a:spcBef>
                <a:spcPts val="800"/>
              </a:spcBef>
              <a:buNone/>
            </a:pPr>
            <a:r>
              <a:rPr lang="en-US" sz="1400" b="1">
                <a:latin typeface="Nudista Thin"/>
                <a:cs typeface="Calibri"/>
              </a:rPr>
              <a:t>MS in Speech Language Pathology</a:t>
            </a:r>
          </a:p>
        </p:txBody>
      </p:sp>
    </p:spTree>
    <p:extLst>
      <p:ext uri="{BB962C8B-B14F-4D97-AF65-F5344CB8AC3E}">
        <p14:creationId xmlns:p14="http://schemas.microsoft.com/office/powerpoint/2010/main" val="355350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4000" b="1">
              <a:solidFill>
                <a:srgbClr val="9BB8D3"/>
              </a:solidFill>
              <a:latin typeface="Aharoni" panose="02010803020104030203" pitchFamily="2" charset="-79"/>
              <a:cs typeface="Aharoni" panose="02010803020104030203" pitchFamily="2" charset="-79"/>
            </a:endParaRPr>
          </a:p>
        </p:txBody>
      </p:sp>
      <p:sp>
        <p:nvSpPr>
          <p:cNvPr id="66564" name="Rectangle 4"/>
          <p:cNvSpPr>
            <a:spLocks noChangeArrowheads="1"/>
          </p:cNvSpPr>
          <p:nvPr/>
        </p:nvSpPr>
        <p:spPr bwMode="auto">
          <a:xfrm>
            <a:off x="2324100" y="609600"/>
            <a:ext cx="7696200" cy="914400"/>
          </a:xfrm>
          <a:prstGeom prst="rect">
            <a:avLst/>
          </a:prstGeom>
          <a:noFill/>
          <a:ln w="9525">
            <a:noFill/>
            <a:miter lim="800000"/>
            <a:headEnd/>
            <a:tailEnd/>
          </a:ln>
          <a:effectLst/>
        </p:spPr>
        <p:txBody>
          <a:bodyPr anchor="b"/>
          <a:lstStyle/>
          <a:p>
            <a:pPr algn="ctr"/>
            <a:endParaRPr lang="en-US" sz="3000">
              <a:solidFill>
                <a:schemeClr val="tx2"/>
              </a:solidFill>
              <a:latin typeface="Roboto Slab" pitchFamily="2" charset="0"/>
              <a:ea typeface="Roboto Slab" pitchFamily="2" charset="0"/>
            </a:endParaRPr>
          </a:p>
          <a:p>
            <a:pPr algn="ctr"/>
            <a:r>
              <a:rPr lang="en-US" sz="3000" b="1">
                <a:solidFill>
                  <a:schemeClr val="tx2"/>
                </a:solidFill>
                <a:latin typeface="Proxima Nova" panose="02000506030000020004" pitchFamily="2" charset="0"/>
                <a:ea typeface="Roboto Slab" pitchFamily="2" charset="0"/>
              </a:rPr>
              <a:t>The University of North Carolina</a:t>
            </a:r>
            <a:br>
              <a:rPr lang="en-US" sz="3000" b="1">
                <a:solidFill>
                  <a:schemeClr val="tx2"/>
                </a:solidFill>
                <a:latin typeface="Proxima Nova" panose="02000506030000020004" pitchFamily="2" charset="0"/>
                <a:ea typeface="Roboto Slab" pitchFamily="2" charset="0"/>
              </a:rPr>
            </a:br>
            <a:r>
              <a:rPr lang="en-US" sz="3000" b="1">
                <a:solidFill>
                  <a:schemeClr val="tx2"/>
                </a:solidFill>
                <a:latin typeface="Proxima Nova" panose="02000506030000020004" pitchFamily="2" charset="0"/>
                <a:ea typeface="Roboto Slab" pitchFamily="2" charset="0"/>
              </a:rPr>
              <a:t>Chapel Hill</a:t>
            </a:r>
            <a:endParaRPr lang="en-US" sz="4200" b="1">
              <a:solidFill>
                <a:schemeClr val="tx2"/>
              </a:solidFill>
              <a:latin typeface="Proxima Nova" panose="02000506030000020004" pitchFamily="2" charset="0"/>
              <a:ea typeface="Roboto Slab" pitchFamily="2" charset="0"/>
            </a:endParaRPr>
          </a:p>
        </p:txBody>
      </p:sp>
      <p:graphicFrame>
        <p:nvGraphicFramePr>
          <p:cNvPr id="6" name="Diagram 5"/>
          <p:cNvGraphicFramePr/>
          <p:nvPr>
            <p:extLst>
              <p:ext uri="{D42A27DB-BD31-4B8C-83A1-F6EECF244321}">
                <p14:modId xmlns:p14="http://schemas.microsoft.com/office/powerpoint/2010/main" val="4154740917"/>
              </p:ext>
            </p:extLst>
          </p:nvPr>
        </p:nvGraphicFramePr>
        <p:xfrm>
          <a:off x="1524001" y="3124200"/>
          <a:ext cx="8829675"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574" name="Rectangle 14"/>
          <p:cNvSpPr>
            <a:spLocks noChangeArrowheads="1"/>
          </p:cNvSpPr>
          <p:nvPr/>
        </p:nvSpPr>
        <p:spPr bwMode="auto">
          <a:xfrm>
            <a:off x="2324100" y="2438400"/>
            <a:ext cx="7581900" cy="423863"/>
          </a:xfrm>
          <a:prstGeom prst="rect">
            <a:avLst/>
          </a:prstGeom>
          <a:noFill/>
          <a:ln w="9525">
            <a:solidFill>
              <a:schemeClr val="tx1">
                <a:alpha val="0"/>
              </a:schemeClr>
            </a:solidFill>
            <a:miter lim="800000"/>
            <a:headEnd/>
            <a:tailEnd/>
          </a:ln>
          <a:effectLst/>
        </p:spPr>
        <p:txBody>
          <a:bodyPr/>
          <a:lstStyle/>
          <a:p>
            <a:pPr algn="ctr"/>
            <a:r>
              <a:rPr lang="en-US" sz="2400" b="1">
                <a:solidFill>
                  <a:srgbClr val="000000"/>
                </a:solidFill>
                <a:latin typeface="Nudista Thin" panose="02000000000000000000" pitchFamily="2" charset="77"/>
              </a:rPr>
              <a:t>Department of Allied Health Sciences</a:t>
            </a:r>
            <a:endParaRPr lang="en-US" b="1">
              <a:latin typeface="Nudista Thin" panose="02000000000000000000" pitchFamily="2" charset="77"/>
            </a:endParaRPr>
          </a:p>
        </p:txBody>
      </p:sp>
      <p:sp>
        <p:nvSpPr>
          <p:cNvPr id="66575" name="Rectangle 15"/>
          <p:cNvSpPr>
            <a:spLocks noChangeArrowheads="1"/>
          </p:cNvSpPr>
          <p:nvPr/>
        </p:nvSpPr>
        <p:spPr bwMode="auto">
          <a:xfrm>
            <a:off x="3352800" y="1676400"/>
            <a:ext cx="5638800" cy="533400"/>
          </a:xfrm>
          <a:prstGeom prst="rect">
            <a:avLst/>
          </a:prstGeom>
          <a:solidFill>
            <a:srgbClr val="7BAFD4"/>
          </a:solidFill>
          <a:ln w="9525">
            <a:solidFill>
              <a:schemeClr val="accent1"/>
            </a:solidFill>
            <a:miter lim="800000"/>
            <a:headEnd/>
            <a:tailEnd/>
          </a:ln>
          <a:effectLst/>
        </p:spPr>
        <p:txBody>
          <a:bodyPr wrap="none" anchor="ctr"/>
          <a:lstStyle/>
          <a:p>
            <a:pPr algn="ctr"/>
            <a:r>
              <a:rPr lang="en-US" sz="2800">
                <a:solidFill>
                  <a:schemeClr val="bg1"/>
                </a:solidFill>
                <a:latin typeface="Nudista Thin" panose="02000000000000000000" pitchFamily="2" charset="77"/>
              </a:rPr>
              <a:t>School of Medicine</a:t>
            </a:r>
            <a:endParaRPr lang="en-US">
              <a:solidFill>
                <a:schemeClr val="bg1"/>
              </a:solidFill>
              <a:latin typeface="Nudista Thin" panose="02000000000000000000" pitchFamily="2" charset="77"/>
            </a:endParaRPr>
          </a:p>
        </p:txBody>
      </p:sp>
    </p:spTree>
    <p:extLst>
      <p:ext uri="{BB962C8B-B14F-4D97-AF65-F5344CB8AC3E}">
        <p14:creationId xmlns:p14="http://schemas.microsoft.com/office/powerpoint/2010/main" val="2191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69080" y="0"/>
            <a:ext cx="8122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22108" y="1608268"/>
            <a:ext cx="7416863" cy="3641464"/>
          </a:xfrm>
        </p:spPr>
        <p:txBody>
          <a:bodyPr vert="horz" lIns="91440" tIns="45720" rIns="91440" bIns="45720" rtlCol="0" anchor="t">
            <a:normAutofit/>
          </a:bodyPr>
          <a:lstStyle/>
          <a:p>
            <a:pPr marL="342900" lvl="0" indent="-342900">
              <a:lnSpc>
                <a:spcPct val="100000"/>
              </a:lnSpc>
              <a:spcBef>
                <a:spcPts val="0"/>
              </a:spcBef>
              <a:buFont typeface="Wingdings" panose="05000000000000000000" pitchFamily="2" charset="2"/>
              <a:buChar char="ü"/>
            </a:pPr>
            <a:r>
              <a:rPr lang="en-US" sz="2000" b="1">
                <a:solidFill>
                  <a:prstClr val="black"/>
                </a:solidFill>
                <a:latin typeface="Nudista Thin" panose="02000000000000000000" pitchFamily="2" charset="77"/>
                <a:cs typeface="Calibri"/>
              </a:rPr>
              <a:t>Coordinate admissions, registration, course management, classroom scheduling and graduation clearance processes</a:t>
            </a:r>
          </a:p>
          <a:p>
            <a:pPr marL="0" lvl="0" indent="0">
              <a:lnSpc>
                <a:spcPct val="100000"/>
              </a:lnSpc>
              <a:spcBef>
                <a:spcPts val="0"/>
              </a:spcBef>
              <a:buNone/>
            </a:pPr>
            <a:endParaRPr lang="en-US" sz="2000" b="1">
              <a:solidFill>
                <a:prstClr val="black"/>
              </a:solidFill>
              <a:latin typeface="Nudista Thin" panose="02000000000000000000" pitchFamily="2" charset="77"/>
              <a:cs typeface="Calibri"/>
            </a:endParaRPr>
          </a:p>
          <a:p>
            <a:pPr marL="342900" lvl="0" indent="-342900">
              <a:lnSpc>
                <a:spcPct val="100000"/>
              </a:lnSpc>
              <a:spcBef>
                <a:spcPts val="0"/>
              </a:spcBef>
              <a:buFont typeface="Wingdings" panose="05000000000000000000" pitchFamily="2" charset="2"/>
              <a:buChar char="ü"/>
            </a:pPr>
            <a:r>
              <a:rPr lang="en-US" sz="2000" b="1">
                <a:solidFill>
                  <a:prstClr val="black"/>
                </a:solidFill>
                <a:latin typeface="Nudista Thin" panose="02000000000000000000" pitchFamily="2" charset="77"/>
                <a:cs typeface="Calibri"/>
              </a:rPr>
              <a:t>Point person for communication with prospective and current students</a:t>
            </a:r>
          </a:p>
          <a:p>
            <a:pPr marL="0" lvl="0" indent="0">
              <a:lnSpc>
                <a:spcPct val="100000"/>
              </a:lnSpc>
              <a:spcBef>
                <a:spcPts val="0"/>
              </a:spcBef>
              <a:buNone/>
            </a:pPr>
            <a:endParaRPr lang="en-US" sz="2000" b="1">
              <a:solidFill>
                <a:prstClr val="black"/>
              </a:solidFill>
              <a:latin typeface="Nudista Thin" panose="02000000000000000000" pitchFamily="2" charset="77"/>
              <a:cs typeface="Calibri"/>
            </a:endParaRPr>
          </a:p>
          <a:p>
            <a:pPr marL="342900" lvl="0" indent="-342900">
              <a:lnSpc>
                <a:spcPct val="100000"/>
              </a:lnSpc>
              <a:spcBef>
                <a:spcPts val="0"/>
              </a:spcBef>
              <a:buFont typeface="Wingdings" panose="05000000000000000000" pitchFamily="2" charset="2"/>
              <a:buChar char="ü"/>
            </a:pPr>
            <a:r>
              <a:rPr lang="en-US" sz="2000" b="1">
                <a:solidFill>
                  <a:prstClr val="black"/>
                </a:solidFill>
                <a:latin typeface="Nudista Thin" panose="02000000000000000000" pitchFamily="2" charset="77"/>
                <a:cs typeface="Calibri"/>
              </a:rPr>
              <a:t>Coordinator for departmental PhD courses (AHSC)</a:t>
            </a:r>
          </a:p>
          <a:p>
            <a:pPr marL="0" lvl="0" indent="0">
              <a:lnSpc>
                <a:spcPct val="100000"/>
              </a:lnSpc>
              <a:spcBef>
                <a:spcPts val="0"/>
              </a:spcBef>
              <a:buNone/>
            </a:pPr>
            <a:endParaRPr lang="en-US" sz="2000" b="1">
              <a:solidFill>
                <a:prstClr val="black"/>
              </a:solidFill>
              <a:latin typeface="Nudista Thin" panose="02000000000000000000" pitchFamily="2" charset="77"/>
              <a:cs typeface="Calibri"/>
            </a:endParaRPr>
          </a:p>
          <a:p>
            <a:pPr marL="342900" lvl="0" indent="-342900">
              <a:lnSpc>
                <a:spcPct val="100000"/>
              </a:lnSpc>
              <a:spcBef>
                <a:spcPts val="0"/>
              </a:spcBef>
              <a:buFont typeface="Wingdings" panose="05000000000000000000" pitchFamily="2" charset="2"/>
              <a:buChar char="ü"/>
            </a:pPr>
            <a:r>
              <a:rPr lang="en-US" sz="2000" b="1">
                <a:solidFill>
                  <a:prstClr val="black"/>
                </a:solidFill>
                <a:latin typeface="Nudista Thin" panose="02000000000000000000" pitchFamily="2" charset="77"/>
                <a:cs typeface="Calibri"/>
              </a:rPr>
              <a:t>Assist with transfer credit articulation for undergraduate students</a:t>
            </a:r>
          </a:p>
          <a:p>
            <a:pPr marL="285750" indent="-285750">
              <a:buFont typeface="Wingdings" panose="05000000000000000000" pitchFamily="2" charset="2"/>
              <a:buChar char="Ø"/>
            </a:pPr>
            <a:endParaRPr lang="en-US">
              <a:cs typeface="Calibri"/>
            </a:endParaRPr>
          </a:p>
        </p:txBody>
      </p:sp>
      <p:sp>
        <p:nvSpPr>
          <p:cNvPr id="8" name="TextBox 7"/>
          <p:cNvSpPr txBox="1"/>
          <p:nvPr/>
        </p:nvSpPr>
        <p:spPr>
          <a:xfrm>
            <a:off x="545422" y="4240296"/>
            <a:ext cx="4584362" cy="646331"/>
          </a:xfrm>
          <a:prstGeom prst="rect">
            <a:avLst/>
          </a:prstGeom>
          <a:noFill/>
        </p:spPr>
        <p:txBody>
          <a:bodyPr wrap="square" rtlCol="0">
            <a:spAutoFit/>
          </a:bodyPr>
          <a:lstStyle/>
          <a:p>
            <a:r>
              <a:rPr lang="en-US" b="1">
                <a:solidFill>
                  <a:schemeClr val="accent1"/>
                </a:solidFill>
                <a:latin typeface="Proxima Nova" panose="02000506030000020004" pitchFamily="2" charset="0"/>
                <a:ea typeface="Roboto Slab" pitchFamily="2" charset="0"/>
              </a:rPr>
              <a:t>Tamara Mesko</a:t>
            </a:r>
          </a:p>
          <a:p>
            <a:r>
              <a:rPr lang="en-US" b="1">
                <a:latin typeface="Proxima Nova" panose="02000506030000020004" pitchFamily="2" charset="0"/>
                <a:ea typeface="Roboto Slab" pitchFamily="2" charset="0"/>
              </a:rPr>
              <a:t>Student Services Specialist</a:t>
            </a:r>
          </a:p>
        </p:txBody>
      </p:sp>
      <p:sp>
        <p:nvSpPr>
          <p:cNvPr id="9" name="Text Placeholder 6">
            <a:extLst>
              <a:ext uri="{FF2B5EF4-FFF2-40B4-BE49-F238E27FC236}">
                <a16:creationId xmlns:a16="http://schemas.microsoft.com/office/drawing/2014/main" id="{6F047186-8DAA-4C7C-AFC7-C7BB377DA922}"/>
              </a:ext>
            </a:extLst>
          </p:cNvPr>
          <p:cNvSpPr txBox="1">
            <a:spLocks/>
          </p:cNvSpPr>
          <p:nvPr/>
        </p:nvSpPr>
        <p:spPr>
          <a:xfrm>
            <a:off x="545422" y="4886627"/>
            <a:ext cx="3514514" cy="5659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None/>
            </a:pPr>
            <a:r>
              <a:rPr lang="en-US" sz="1400" b="1">
                <a:latin typeface="Nudista Thin" panose="02000000000000000000" pitchFamily="2" charset="77"/>
                <a:cs typeface="Calibri"/>
              </a:rPr>
              <a:t>BS in Clinical Laboratory Science</a:t>
            </a:r>
          </a:p>
          <a:p>
            <a:pPr marL="0" indent="0">
              <a:lnSpc>
                <a:spcPct val="100000"/>
              </a:lnSpc>
              <a:spcBef>
                <a:spcPts val="800"/>
              </a:spcBef>
              <a:buNone/>
            </a:pPr>
            <a:r>
              <a:rPr lang="en-US" sz="1400" b="1">
                <a:latin typeface="Nudista Thin" panose="02000000000000000000" pitchFamily="2" charset="77"/>
                <a:cs typeface="Calibri"/>
              </a:rPr>
              <a:t>BS in Radiologic Science </a:t>
            </a:r>
          </a:p>
          <a:p>
            <a:pPr marL="0" indent="0">
              <a:lnSpc>
                <a:spcPct val="100000"/>
              </a:lnSpc>
              <a:spcBef>
                <a:spcPts val="800"/>
              </a:spcBef>
              <a:buNone/>
            </a:pPr>
            <a:r>
              <a:rPr lang="en-US" sz="1400" b="1">
                <a:latin typeface="Nudista Thin" panose="02000000000000000000" pitchFamily="2" charset="77"/>
                <a:cs typeface="Calibri"/>
              </a:rPr>
              <a:t>MS in Occupational Therapy and Occupational Science</a:t>
            </a:r>
          </a:p>
          <a:p>
            <a:pPr marL="0" indent="0">
              <a:lnSpc>
                <a:spcPct val="100000"/>
              </a:lnSpc>
              <a:spcBef>
                <a:spcPts val="800"/>
              </a:spcBef>
              <a:buNone/>
            </a:pPr>
            <a:r>
              <a:rPr lang="en-US" sz="1400" b="1">
                <a:latin typeface="Nudista Thin" panose="02000000000000000000" pitchFamily="2" charset="77"/>
                <a:cs typeface="Calibri"/>
              </a:rPr>
              <a:t>PhD in Occupational Science</a:t>
            </a:r>
          </a:p>
          <a:p>
            <a:pPr marL="0" indent="0">
              <a:lnSpc>
                <a:spcPct val="100000"/>
              </a:lnSpc>
              <a:spcBef>
                <a:spcPts val="800"/>
              </a:spcBef>
              <a:buNone/>
            </a:pPr>
            <a:r>
              <a:rPr lang="en-US" sz="1400" b="1">
                <a:latin typeface="Nudista Thin" panose="02000000000000000000" pitchFamily="2" charset="77"/>
                <a:cs typeface="Calibri"/>
              </a:rPr>
              <a:t>PhD in Speech and Hearing Sciences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2" y="687622"/>
            <a:ext cx="1778918" cy="31567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21363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94B61C-F482-499F-A92D-607C0D66FECF}"/>
              </a:ext>
            </a:extLst>
          </p:cNvPr>
          <p:cNvSpPr/>
          <p:nvPr/>
        </p:nvSpPr>
        <p:spPr>
          <a:xfrm>
            <a:off x="4969164" y="1"/>
            <a:ext cx="722283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5ECA31B-95D5-4115-A639-E8F113B5E81A}"/>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6" name="Rectangle 5">
            <a:extLst>
              <a:ext uri="{FF2B5EF4-FFF2-40B4-BE49-F238E27FC236}">
                <a16:creationId xmlns:a16="http://schemas.microsoft.com/office/drawing/2014/main" id="{E8FEA8F3-9D45-4786-9925-823D76E37E90}"/>
              </a:ext>
            </a:extLst>
          </p:cNvPr>
          <p:cNvSpPr/>
          <p:nvPr/>
        </p:nvSpPr>
        <p:spPr>
          <a:xfrm>
            <a:off x="5375564" y="1803738"/>
            <a:ext cx="6096000" cy="2031325"/>
          </a:xfrm>
          <a:prstGeom prst="rect">
            <a:avLst/>
          </a:prstGeom>
        </p:spPr>
        <p:txBody>
          <a:bodyPr>
            <a:spAutoFit/>
          </a:bodyPr>
          <a:lstStyle/>
          <a:p>
            <a:pPr marL="285750" indent="-285750" fontAlgn="base">
              <a:buFont typeface="Wingdings" panose="05000000000000000000" pitchFamily="2" charset="2"/>
              <a:buChar char="ü"/>
            </a:pPr>
            <a:r>
              <a:rPr lang="en-US" b="1">
                <a:solidFill>
                  <a:srgbClr val="000000"/>
                </a:solidFill>
                <a:latin typeface="Nudista Thin"/>
              </a:rPr>
              <a:t>Manages departmental data and data visualization</a:t>
            </a:r>
            <a:r>
              <a:rPr lang="en-US">
                <a:solidFill>
                  <a:srgbClr val="000000"/>
                </a:solidFill>
                <a:latin typeface="Nudista Thin"/>
              </a:rPr>
              <a:t>​</a:t>
            </a:r>
            <a:endParaRPr lang="en-US">
              <a:solidFill>
                <a:srgbClr val="000000"/>
              </a:solidFill>
              <a:latin typeface="Arial" panose="020B0604020202020204" pitchFamily="34" charset="0"/>
            </a:endParaRPr>
          </a:p>
          <a:p>
            <a:pPr fontAlgn="base"/>
            <a:endParaRPr lang="en-US">
              <a:solidFill>
                <a:srgbClr val="000000"/>
              </a:solidFill>
              <a:latin typeface="Arial" panose="020B0604020202020204" pitchFamily="34" charset="0"/>
            </a:endParaRPr>
          </a:p>
          <a:p>
            <a:pPr marL="285750" indent="-285750" fontAlgn="base">
              <a:buFont typeface="Wingdings" panose="05000000000000000000" pitchFamily="2" charset="2"/>
              <a:buChar char="ü"/>
            </a:pPr>
            <a:r>
              <a:rPr lang="en-US" b="1">
                <a:solidFill>
                  <a:srgbClr val="000000"/>
                </a:solidFill>
                <a:latin typeface="Nudista Thin"/>
              </a:rPr>
              <a:t>Coordinates clinical education affiliation agreements for student rotations</a:t>
            </a:r>
            <a:r>
              <a:rPr lang="en-US">
                <a:solidFill>
                  <a:srgbClr val="000000"/>
                </a:solidFill>
                <a:latin typeface="Nudista Thin"/>
              </a:rPr>
              <a:t>​</a:t>
            </a:r>
            <a:endParaRPr lang="en-US">
              <a:solidFill>
                <a:srgbClr val="000000"/>
              </a:solidFill>
              <a:latin typeface="Arial" panose="020B0604020202020204" pitchFamily="34" charset="0"/>
            </a:endParaRPr>
          </a:p>
          <a:p>
            <a:pPr fontAlgn="base"/>
            <a:endParaRPr lang="en-US">
              <a:solidFill>
                <a:srgbClr val="000000"/>
              </a:solidFill>
              <a:latin typeface="Arial" panose="020B0604020202020204" pitchFamily="34" charset="0"/>
            </a:endParaRPr>
          </a:p>
          <a:p>
            <a:pPr marL="285750" indent="-285750" fontAlgn="base">
              <a:buFont typeface="Wingdings" panose="05000000000000000000" pitchFamily="2" charset="2"/>
              <a:buChar char="ü"/>
            </a:pPr>
            <a:r>
              <a:rPr lang="en-US" b="1">
                <a:solidFill>
                  <a:srgbClr val="000000"/>
                </a:solidFill>
                <a:latin typeface="Nudista Thin"/>
              </a:rPr>
              <a:t>Organizes departmental listservs and maintains locker assignments</a:t>
            </a:r>
            <a:r>
              <a:rPr lang="en-US">
                <a:solidFill>
                  <a:srgbClr val="000000"/>
                </a:solidFill>
                <a:latin typeface="Nudista Thin"/>
              </a:rPr>
              <a:t>​</a:t>
            </a:r>
            <a:endParaRPr lang="en-US" b="0" i="0">
              <a:solidFill>
                <a:srgbClr val="000000"/>
              </a:solidFill>
              <a:effectLst/>
              <a:latin typeface="Arial" panose="020B0604020202020204" pitchFamily="34" charset="0"/>
            </a:endParaRPr>
          </a:p>
        </p:txBody>
      </p:sp>
      <p:sp>
        <p:nvSpPr>
          <p:cNvPr id="7" name="TextBox 6">
            <a:extLst>
              <a:ext uri="{FF2B5EF4-FFF2-40B4-BE49-F238E27FC236}">
                <a16:creationId xmlns:a16="http://schemas.microsoft.com/office/drawing/2014/main" id="{12121B84-50E7-4C5B-BA07-C7B077863A30}"/>
              </a:ext>
            </a:extLst>
          </p:cNvPr>
          <p:cNvSpPr txBox="1"/>
          <p:nvPr/>
        </p:nvSpPr>
        <p:spPr>
          <a:xfrm>
            <a:off x="526369" y="4994740"/>
            <a:ext cx="4977554" cy="646331"/>
          </a:xfrm>
          <a:prstGeom prst="rect">
            <a:avLst/>
          </a:prstGeom>
          <a:noFill/>
        </p:spPr>
        <p:txBody>
          <a:bodyPr wrap="square" rtlCol="0">
            <a:spAutoFit/>
          </a:bodyPr>
          <a:lstStyle/>
          <a:p>
            <a:r>
              <a:rPr lang="en-US" b="1">
                <a:solidFill>
                  <a:schemeClr val="accent1"/>
                </a:solidFill>
                <a:latin typeface="Proxima Nova" panose="02000506030000020004" pitchFamily="2" charset="0"/>
                <a:ea typeface="Roboto Slab" pitchFamily="2" charset="0"/>
              </a:rPr>
              <a:t>Jamont Beatty</a:t>
            </a:r>
          </a:p>
          <a:p>
            <a:r>
              <a:rPr lang="en-US" b="1">
                <a:latin typeface="Proxima Nova" panose="02000506030000020004" pitchFamily="2" charset="0"/>
                <a:ea typeface="Roboto Slab" pitchFamily="2" charset="0"/>
              </a:rPr>
              <a:t>Clinical Contracts Support Specialist</a:t>
            </a:r>
          </a:p>
        </p:txBody>
      </p:sp>
      <p:pic>
        <p:nvPicPr>
          <p:cNvPr id="8" name="Content Placeholder 4">
            <a:extLst>
              <a:ext uri="{FF2B5EF4-FFF2-40B4-BE49-F238E27FC236}">
                <a16:creationId xmlns:a16="http://schemas.microsoft.com/office/drawing/2014/main" id="{12D1EACB-C79B-4011-918A-8EB56407D2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49912">
            <a:off x="1027786" y="1865386"/>
            <a:ext cx="2344948" cy="21748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4142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2192000" cy="6858000"/>
          </a:xfrm>
          <a:prstGeom prst="rect">
            <a:avLst/>
          </a:prstGeom>
          <a:solidFill>
            <a:srgbClr val="9BB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a:t>
            </a:r>
          </a:p>
        </p:txBody>
      </p:sp>
      <p:sp>
        <p:nvSpPr>
          <p:cNvPr id="5" name="Rectangle 2">
            <a:extLst>
              <a:ext uri="{FF2B5EF4-FFF2-40B4-BE49-F238E27FC236}">
                <a16:creationId xmlns:a16="http://schemas.microsoft.com/office/drawing/2014/main" id="{9ECB0F46-06DD-A547-BE77-DF7233CB842F}"/>
              </a:ext>
            </a:extLst>
          </p:cNvPr>
          <p:cNvSpPr txBox="1">
            <a:spLocks noChangeArrowheads="1"/>
          </p:cNvSpPr>
          <p:nvPr/>
        </p:nvSpPr>
        <p:spPr>
          <a:xfrm>
            <a:off x="1386630" y="259166"/>
            <a:ext cx="9407192" cy="910207"/>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bg1"/>
                </a:solidFill>
                <a:latin typeface="Proxima Nova"/>
                <a:ea typeface="Roboto Slab" pitchFamily="2" charset="0"/>
              </a:rPr>
              <a:t>Follow DAHS on social media!</a:t>
            </a:r>
            <a:endParaRPr lang="en-US" b="1">
              <a:solidFill>
                <a:schemeClr val="bg1"/>
              </a:solidFill>
              <a:latin typeface="Proxima Nova" panose="02000506030000020004" pitchFamily="2" charset="0"/>
              <a:ea typeface="Roboto Slab" pitchFamily="2" charset="0"/>
            </a:endParaRPr>
          </a:p>
        </p:txBody>
      </p:sp>
      <p:pic>
        <p:nvPicPr>
          <p:cNvPr id="2" name="Picture 2" descr="A picture containing object, first-aid kit&#10;&#10;Description generated with very high confidence">
            <a:extLst>
              <a:ext uri="{FF2B5EF4-FFF2-40B4-BE49-F238E27FC236}">
                <a16:creationId xmlns:a16="http://schemas.microsoft.com/office/drawing/2014/main" id="{A903DA16-45B1-4C41-9A89-CAE63E39E40E}"/>
              </a:ext>
            </a:extLst>
          </p:cNvPr>
          <p:cNvPicPr>
            <a:picLocks noChangeAspect="1"/>
          </p:cNvPicPr>
          <p:nvPr/>
        </p:nvPicPr>
        <p:blipFill>
          <a:blip r:embed="rId3"/>
          <a:stretch>
            <a:fillRect/>
          </a:stretch>
        </p:blipFill>
        <p:spPr>
          <a:xfrm>
            <a:off x="1302588" y="1539816"/>
            <a:ext cx="917276" cy="931653"/>
          </a:xfrm>
          <a:prstGeom prst="rect">
            <a:avLst/>
          </a:prstGeom>
        </p:spPr>
      </p:pic>
      <p:pic>
        <p:nvPicPr>
          <p:cNvPr id="6" name="Picture 6">
            <a:extLst>
              <a:ext uri="{FF2B5EF4-FFF2-40B4-BE49-F238E27FC236}">
                <a16:creationId xmlns:a16="http://schemas.microsoft.com/office/drawing/2014/main" id="{57319406-F379-4F8A-AAAE-F8E35CBCC764}"/>
              </a:ext>
            </a:extLst>
          </p:cNvPr>
          <p:cNvPicPr>
            <a:picLocks noChangeAspect="1"/>
          </p:cNvPicPr>
          <p:nvPr/>
        </p:nvPicPr>
        <p:blipFill>
          <a:blip r:embed="rId4"/>
          <a:stretch>
            <a:fillRect/>
          </a:stretch>
        </p:blipFill>
        <p:spPr>
          <a:xfrm>
            <a:off x="6823494" y="1410418"/>
            <a:ext cx="946031" cy="931653"/>
          </a:xfrm>
          <a:prstGeom prst="rect">
            <a:avLst/>
          </a:prstGeom>
        </p:spPr>
      </p:pic>
      <p:pic>
        <p:nvPicPr>
          <p:cNvPr id="8" name="Picture 8">
            <a:extLst>
              <a:ext uri="{FF2B5EF4-FFF2-40B4-BE49-F238E27FC236}">
                <a16:creationId xmlns:a16="http://schemas.microsoft.com/office/drawing/2014/main" id="{AC01415C-8666-4712-BF34-A8C45470B053}"/>
              </a:ext>
            </a:extLst>
          </p:cNvPr>
          <p:cNvPicPr>
            <a:picLocks noChangeAspect="1"/>
          </p:cNvPicPr>
          <p:nvPr/>
        </p:nvPicPr>
        <p:blipFill>
          <a:blip r:embed="rId5"/>
          <a:stretch>
            <a:fillRect/>
          </a:stretch>
        </p:blipFill>
        <p:spPr>
          <a:xfrm>
            <a:off x="6823494" y="2733136"/>
            <a:ext cx="931653" cy="931653"/>
          </a:xfrm>
          <a:prstGeom prst="rect">
            <a:avLst/>
          </a:prstGeom>
        </p:spPr>
      </p:pic>
      <p:pic>
        <p:nvPicPr>
          <p:cNvPr id="10" name="Picture 10">
            <a:extLst>
              <a:ext uri="{FF2B5EF4-FFF2-40B4-BE49-F238E27FC236}">
                <a16:creationId xmlns:a16="http://schemas.microsoft.com/office/drawing/2014/main" id="{AF4CA021-7F6F-40A1-BE60-7A0FDFD553A7}"/>
              </a:ext>
            </a:extLst>
          </p:cNvPr>
          <p:cNvPicPr>
            <a:picLocks noChangeAspect="1"/>
          </p:cNvPicPr>
          <p:nvPr/>
        </p:nvPicPr>
        <p:blipFill>
          <a:blip r:embed="rId6"/>
          <a:stretch>
            <a:fillRect/>
          </a:stretch>
        </p:blipFill>
        <p:spPr>
          <a:xfrm>
            <a:off x="1302587" y="2733134"/>
            <a:ext cx="902901" cy="960409"/>
          </a:xfrm>
          <a:prstGeom prst="rect">
            <a:avLst/>
          </a:prstGeom>
        </p:spPr>
      </p:pic>
      <p:sp>
        <p:nvSpPr>
          <p:cNvPr id="13" name="TextBox 12">
            <a:extLst>
              <a:ext uri="{FF2B5EF4-FFF2-40B4-BE49-F238E27FC236}">
                <a16:creationId xmlns:a16="http://schemas.microsoft.com/office/drawing/2014/main" id="{7147403F-4143-4FD8-86E1-4A2D9C9D7A5E}"/>
              </a:ext>
            </a:extLst>
          </p:cNvPr>
          <p:cNvSpPr txBox="1"/>
          <p:nvPr/>
        </p:nvSpPr>
        <p:spPr>
          <a:xfrm>
            <a:off x="2409644" y="173390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cs typeface="Calibri"/>
              </a:rPr>
              <a:t>@</a:t>
            </a:r>
            <a:r>
              <a:rPr lang="en-US" sz="3600" err="1">
                <a:cs typeface="Calibri"/>
              </a:rPr>
              <a:t>DeptAHS</a:t>
            </a:r>
          </a:p>
        </p:txBody>
      </p:sp>
      <p:sp>
        <p:nvSpPr>
          <p:cNvPr id="14" name="TextBox 13">
            <a:extLst>
              <a:ext uri="{FF2B5EF4-FFF2-40B4-BE49-F238E27FC236}">
                <a16:creationId xmlns:a16="http://schemas.microsoft.com/office/drawing/2014/main" id="{F1020E7B-3563-436F-8C1A-FBC044371078}"/>
              </a:ext>
            </a:extLst>
          </p:cNvPr>
          <p:cNvSpPr txBox="1"/>
          <p:nvPr/>
        </p:nvSpPr>
        <p:spPr>
          <a:xfrm>
            <a:off x="2409643" y="288409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cs typeface="Calibri"/>
              </a:rPr>
              <a:t>@UNC_AHS</a:t>
            </a:r>
          </a:p>
        </p:txBody>
      </p:sp>
      <p:sp>
        <p:nvSpPr>
          <p:cNvPr id="15" name="TextBox 14">
            <a:extLst>
              <a:ext uri="{FF2B5EF4-FFF2-40B4-BE49-F238E27FC236}">
                <a16:creationId xmlns:a16="http://schemas.microsoft.com/office/drawing/2014/main" id="{2AB617AF-F119-412D-9745-C9C29C321254}"/>
              </a:ext>
            </a:extLst>
          </p:cNvPr>
          <p:cNvSpPr txBox="1"/>
          <p:nvPr/>
        </p:nvSpPr>
        <p:spPr>
          <a:xfrm>
            <a:off x="7887417" y="154700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cs typeface="Calibri"/>
              </a:rPr>
              <a:t>@UNC_AHS</a:t>
            </a:r>
          </a:p>
        </p:txBody>
      </p:sp>
      <p:sp>
        <p:nvSpPr>
          <p:cNvPr id="16" name="TextBox 15">
            <a:extLst>
              <a:ext uri="{FF2B5EF4-FFF2-40B4-BE49-F238E27FC236}">
                <a16:creationId xmlns:a16="http://schemas.microsoft.com/office/drawing/2014/main" id="{2116DBD3-D63E-42F3-B9A7-B2361C99FD04}"/>
              </a:ext>
            </a:extLst>
          </p:cNvPr>
          <p:cNvSpPr txBox="1"/>
          <p:nvPr/>
        </p:nvSpPr>
        <p:spPr>
          <a:xfrm>
            <a:off x="7887416" y="2725947"/>
            <a:ext cx="412342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UNC Department of Allied Health Sciences</a:t>
            </a:r>
          </a:p>
        </p:txBody>
      </p:sp>
      <p:sp>
        <p:nvSpPr>
          <p:cNvPr id="19" name="TextBox 18">
            <a:extLst>
              <a:ext uri="{FF2B5EF4-FFF2-40B4-BE49-F238E27FC236}">
                <a16:creationId xmlns:a16="http://schemas.microsoft.com/office/drawing/2014/main" id="{5D9D9656-89AE-4B9B-8473-500CD9E83D92}"/>
              </a:ext>
            </a:extLst>
          </p:cNvPr>
          <p:cNvSpPr txBox="1"/>
          <p:nvPr/>
        </p:nvSpPr>
        <p:spPr>
          <a:xfrm>
            <a:off x="1963050" y="4105275"/>
            <a:ext cx="200995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cs typeface="Calibri"/>
              </a:rPr>
              <a:t>#</a:t>
            </a:r>
            <a:r>
              <a:rPr lang="en-US" sz="3600" err="1">
                <a:cs typeface="Calibri"/>
              </a:rPr>
              <a:t>uncahs</a:t>
            </a:r>
            <a:endParaRPr lang="en-US" sz="3600">
              <a:cs typeface="Calibri"/>
            </a:endParaRPr>
          </a:p>
          <a:p>
            <a:pPr algn="ctr"/>
            <a:r>
              <a:rPr lang="en-US" sz="3600">
                <a:cs typeface="Calibri"/>
              </a:rPr>
              <a:t>#</a:t>
            </a:r>
            <a:r>
              <a:rPr lang="en-US" sz="3600" err="1">
                <a:cs typeface="Calibri"/>
              </a:rPr>
              <a:t>uncosot</a:t>
            </a:r>
            <a:endParaRPr lang="en-US" sz="3600">
              <a:cs typeface="Calibri"/>
            </a:endParaRPr>
          </a:p>
          <a:p>
            <a:pPr algn="ctr"/>
            <a:r>
              <a:rPr lang="en-US" sz="3600">
                <a:cs typeface="Calibri"/>
              </a:rPr>
              <a:t>#</a:t>
            </a:r>
            <a:r>
              <a:rPr lang="en-US" sz="3600" err="1">
                <a:cs typeface="Calibri"/>
              </a:rPr>
              <a:t>uncpt</a:t>
            </a:r>
            <a:endParaRPr lang="en-US" sz="3600">
              <a:cs typeface="Calibri"/>
            </a:endParaRPr>
          </a:p>
          <a:p>
            <a:pPr algn="ctr"/>
            <a:r>
              <a:rPr lang="en-US" sz="3600">
                <a:cs typeface="Calibri"/>
              </a:rPr>
              <a:t>#</a:t>
            </a:r>
            <a:r>
              <a:rPr lang="en-US" sz="3600" err="1">
                <a:cs typeface="Calibri"/>
              </a:rPr>
              <a:t>uncpa</a:t>
            </a:r>
            <a:endParaRPr lang="en-US" sz="3600">
              <a:cs typeface="Calibri"/>
            </a:endParaRPr>
          </a:p>
        </p:txBody>
      </p:sp>
      <p:sp>
        <p:nvSpPr>
          <p:cNvPr id="20" name="TextBox 19">
            <a:extLst>
              <a:ext uri="{FF2B5EF4-FFF2-40B4-BE49-F238E27FC236}">
                <a16:creationId xmlns:a16="http://schemas.microsoft.com/office/drawing/2014/main" id="{83886CC6-D104-4011-8BAE-D19B7F47F6B5}"/>
              </a:ext>
            </a:extLst>
          </p:cNvPr>
          <p:cNvSpPr txBox="1"/>
          <p:nvPr/>
        </p:nvSpPr>
        <p:spPr>
          <a:xfrm>
            <a:off x="7570220" y="4105274"/>
            <a:ext cx="33758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cs typeface="Calibri"/>
              </a:rPr>
              <a:t>#</a:t>
            </a:r>
            <a:r>
              <a:rPr lang="en-US" sz="3600" err="1">
                <a:cs typeface="Calibri"/>
              </a:rPr>
              <a:t>unccls</a:t>
            </a:r>
            <a:endParaRPr lang="en-US" sz="3600">
              <a:cs typeface="Calibri"/>
            </a:endParaRPr>
          </a:p>
          <a:p>
            <a:pPr algn="ctr"/>
            <a:r>
              <a:rPr lang="en-US" sz="3600">
                <a:cs typeface="Calibri"/>
              </a:rPr>
              <a:t>#</a:t>
            </a:r>
            <a:r>
              <a:rPr lang="en-US" sz="3600" err="1">
                <a:cs typeface="Calibri"/>
              </a:rPr>
              <a:t>uncradsci</a:t>
            </a:r>
            <a:endParaRPr lang="en-US" sz="3600">
              <a:cs typeface="Calibri"/>
            </a:endParaRPr>
          </a:p>
          <a:p>
            <a:pPr algn="ctr"/>
            <a:r>
              <a:rPr lang="en-US" sz="3600">
                <a:cs typeface="Calibri"/>
              </a:rPr>
              <a:t>#</a:t>
            </a:r>
            <a:r>
              <a:rPr lang="en-US" sz="3600" err="1">
                <a:cs typeface="Calibri"/>
              </a:rPr>
              <a:t>unccrmhc</a:t>
            </a:r>
            <a:endParaRPr lang="en-US" sz="3600">
              <a:cs typeface="Calibri"/>
            </a:endParaRPr>
          </a:p>
          <a:p>
            <a:pPr algn="ctr"/>
            <a:r>
              <a:rPr lang="en-US" sz="3600">
                <a:cs typeface="Calibri"/>
              </a:rPr>
              <a:t>#</a:t>
            </a:r>
            <a:r>
              <a:rPr lang="en-US" sz="3600" err="1">
                <a:cs typeface="Calibri"/>
              </a:rPr>
              <a:t>uncshs</a:t>
            </a:r>
            <a:endParaRPr lang="en-US" sz="3600">
              <a:cs typeface="Calibri"/>
            </a:endParaRPr>
          </a:p>
        </p:txBody>
      </p:sp>
      <p:sp>
        <p:nvSpPr>
          <p:cNvPr id="21" name="TextBox 20">
            <a:extLst>
              <a:ext uri="{FF2B5EF4-FFF2-40B4-BE49-F238E27FC236}">
                <a16:creationId xmlns:a16="http://schemas.microsoft.com/office/drawing/2014/main" id="{E7165CE2-D0DE-4381-9E0F-4D0EF00DD331}"/>
              </a:ext>
            </a:extLst>
          </p:cNvPr>
          <p:cNvSpPr txBox="1"/>
          <p:nvPr/>
        </p:nvSpPr>
        <p:spPr>
          <a:xfrm>
            <a:off x="5140446" y="4838520"/>
            <a:ext cx="2009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cs typeface="Calibri"/>
              </a:rPr>
              <a:t>#</a:t>
            </a:r>
            <a:r>
              <a:rPr lang="en-US" sz="3600" err="1">
                <a:cs typeface="Calibri"/>
              </a:rPr>
              <a:t>uncahs</a:t>
            </a:r>
          </a:p>
        </p:txBody>
      </p:sp>
    </p:spTree>
    <p:extLst>
      <p:ext uri="{BB962C8B-B14F-4D97-AF65-F5344CB8AC3E}">
        <p14:creationId xmlns:p14="http://schemas.microsoft.com/office/powerpoint/2010/main" val="198668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2192000" cy="6858000"/>
          </a:xfrm>
          <a:prstGeom prst="rect">
            <a:avLst/>
          </a:prstGeom>
          <a:solidFill>
            <a:srgbClr val="9BB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9BB8D3"/>
                </a:solidFill>
              </a:rPr>
              <a:t>z</a:t>
            </a:r>
          </a:p>
        </p:txBody>
      </p:sp>
      <p:pic>
        <p:nvPicPr>
          <p:cNvPr id="7" name="Picture 6">
            <a:extLst>
              <a:ext uri="{FF2B5EF4-FFF2-40B4-BE49-F238E27FC236}">
                <a16:creationId xmlns:a16="http://schemas.microsoft.com/office/drawing/2014/main" id="{A924E3CE-D3D8-9747-8CB4-12F394F0E5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928"/>
          <a:stretch/>
        </p:blipFill>
        <p:spPr>
          <a:xfrm>
            <a:off x="0" y="3281443"/>
            <a:ext cx="12192000" cy="3576557"/>
          </a:xfrm>
          <a:prstGeom prst="rect">
            <a:avLst/>
          </a:prstGeom>
        </p:spPr>
      </p:pic>
      <p:sp>
        <p:nvSpPr>
          <p:cNvPr id="12" name="TextBox 11">
            <a:extLst>
              <a:ext uri="{FF2B5EF4-FFF2-40B4-BE49-F238E27FC236}">
                <a16:creationId xmlns:a16="http://schemas.microsoft.com/office/drawing/2014/main" id="{0757A647-B77A-344E-A247-2CEC7161FD96}"/>
              </a:ext>
            </a:extLst>
          </p:cNvPr>
          <p:cNvSpPr txBox="1"/>
          <p:nvPr/>
        </p:nvSpPr>
        <p:spPr>
          <a:xfrm>
            <a:off x="60577" y="1727115"/>
            <a:ext cx="12070843" cy="1200329"/>
          </a:xfrm>
          <a:prstGeom prst="rect">
            <a:avLst/>
          </a:prstGeom>
          <a:noFill/>
        </p:spPr>
        <p:txBody>
          <a:bodyPr wrap="square" rtlCol="0">
            <a:spAutoFit/>
          </a:bodyPr>
          <a:lstStyle/>
          <a:p>
            <a:pPr algn="r"/>
            <a:r>
              <a:rPr lang="en-US" sz="2400" b="1">
                <a:solidFill>
                  <a:schemeClr val="bg2"/>
                </a:solidFill>
                <a:latin typeface="Nudista Thin" panose="02000000000000000000" pitchFamily="2" charset="77"/>
              </a:rPr>
              <a:t>Dr. Brenda Mitchell</a:t>
            </a:r>
          </a:p>
          <a:p>
            <a:pPr algn="r"/>
            <a:r>
              <a:rPr lang="en-US" sz="2400" b="1">
                <a:solidFill>
                  <a:schemeClr val="bg2"/>
                </a:solidFill>
                <a:latin typeface="Nudista Thin" panose="02000000000000000000" pitchFamily="2" charset="77"/>
              </a:rPr>
              <a:t>Associate Chair for Student Services and AHEC Operations</a:t>
            </a:r>
          </a:p>
          <a:p>
            <a:pPr algn="r"/>
            <a:r>
              <a:rPr lang="en-US" sz="2400" b="1" err="1">
                <a:solidFill>
                  <a:schemeClr val="bg2"/>
                </a:solidFill>
                <a:latin typeface="Nudista Thin" panose="02000000000000000000" pitchFamily="2" charset="77"/>
              </a:rPr>
              <a:t>brenda_mitchell@med.unc.edu</a:t>
            </a:r>
            <a:r>
              <a:rPr lang="en-US" sz="2400" b="1">
                <a:solidFill>
                  <a:schemeClr val="bg2"/>
                </a:solidFill>
                <a:latin typeface="Nudista Thin" panose="02000000000000000000" pitchFamily="2" charset="77"/>
              </a:rPr>
              <a:t> </a:t>
            </a:r>
          </a:p>
        </p:txBody>
      </p:sp>
      <p:sp>
        <p:nvSpPr>
          <p:cNvPr id="5" name="Rectangle 2">
            <a:extLst>
              <a:ext uri="{FF2B5EF4-FFF2-40B4-BE49-F238E27FC236}">
                <a16:creationId xmlns:a16="http://schemas.microsoft.com/office/drawing/2014/main" id="{9ECB0F46-06DD-A547-BE77-DF7233CB842F}"/>
              </a:ext>
            </a:extLst>
          </p:cNvPr>
          <p:cNvSpPr txBox="1">
            <a:spLocks noChangeArrowheads="1"/>
          </p:cNvSpPr>
          <p:nvPr/>
        </p:nvSpPr>
        <p:spPr>
          <a:xfrm>
            <a:off x="228599" y="275411"/>
            <a:ext cx="4241801" cy="91020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bg1"/>
                </a:solidFill>
                <a:latin typeface="Proxima Nova" panose="02000506030000020004" pitchFamily="2" charset="0"/>
                <a:ea typeface="Roboto Slab" pitchFamily="2" charset="0"/>
              </a:rPr>
              <a:t>Questions?</a:t>
            </a:r>
          </a:p>
        </p:txBody>
      </p:sp>
    </p:spTree>
    <p:extLst>
      <p:ext uri="{BB962C8B-B14F-4D97-AF65-F5344CB8AC3E}">
        <p14:creationId xmlns:p14="http://schemas.microsoft.com/office/powerpoint/2010/main" val="308013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1" y="2170112"/>
            <a:ext cx="12192000" cy="46878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39496" y="1027113"/>
            <a:ext cx="11356848" cy="1143000"/>
          </a:xfrm>
        </p:spPr>
        <p:txBody>
          <a:bodyPr>
            <a:normAutofit fontScale="90000"/>
          </a:bodyPr>
          <a:lstStyle/>
          <a:p>
            <a:pPr algn="ctr"/>
            <a:r>
              <a:rPr lang="en-US">
                <a:latin typeface="Proxima Nova" panose="02000506030000020004" pitchFamily="2" charset="0"/>
                <a:ea typeface="Roboto Slab" pitchFamily="2" charset="0"/>
              </a:rPr>
              <a:t>Student Services Administrative Roles</a:t>
            </a:r>
            <a:br>
              <a:rPr lang="en-US"/>
            </a:br>
            <a:r>
              <a:rPr lang="en-US" sz="2200" b="1">
                <a:latin typeface="Nudista Thin" panose="02000000000000000000" pitchFamily="2" charset="77"/>
              </a:rPr>
              <a:t>Student Services exists to support the mission of the Department of Allied Health Sciences (DAHS) by serving as an administrative foundation to students, faculty, staff and the community as related to Allied Health Science students’ success.</a:t>
            </a:r>
            <a:br>
              <a:rPr lang="en-US" sz="2700"/>
            </a:br>
            <a:r>
              <a:rPr lang="en-US"/>
              <a:t> </a:t>
            </a: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948705201"/>
              </p:ext>
            </p:extLst>
          </p:nvPr>
        </p:nvGraphicFramePr>
        <p:xfrm>
          <a:off x="2705101" y="2494756"/>
          <a:ext cx="67818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907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flipV="1">
            <a:off x="0" y="0"/>
            <a:ext cx="12192000" cy="1472974"/>
          </a:xfrm>
          <a:prstGeom prst="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p:txBody>
          <a:bodyPr>
            <a:normAutofit/>
          </a:bodyPr>
          <a:lstStyle/>
          <a:p>
            <a:pPr algn="ctr"/>
            <a:r>
              <a:rPr lang="en-US">
                <a:solidFill>
                  <a:schemeClr val="bg1"/>
                </a:solidFill>
                <a:latin typeface="Proxima Nova"/>
                <a:ea typeface="Roboto Slab" pitchFamily="2" charset="0"/>
              </a:rPr>
              <a:t>AHS Diversity Statement</a:t>
            </a:r>
          </a:p>
        </p:txBody>
      </p:sp>
      <p:sp>
        <p:nvSpPr>
          <p:cNvPr id="4" name="Content Placeholder 3">
            <a:extLst>
              <a:ext uri="{FF2B5EF4-FFF2-40B4-BE49-F238E27FC236}">
                <a16:creationId xmlns:a16="http://schemas.microsoft.com/office/drawing/2014/main" id="{62BB50BD-A7E2-4681-ADA2-56F12C48C506}"/>
              </a:ext>
            </a:extLst>
          </p:cNvPr>
          <p:cNvSpPr>
            <a:spLocks noGrp="1"/>
          </p:cNvSpPr>
          <p:nvPr>
            <p:ph idx="1"/>
          </p:nvPr>
        </p:nvSpPr>
        <p:spPr>
          <a:xfrm>
            <a:off x="838200" y="2043339"/>
            <a:ext cx="10515600" cy="4351338"/>
          </a:xfrm>
        </p:spPr>
        <p:txBody>
          <a:bodyPr vert="horz" lIns="91440" tIns="45720" rIns="91440" bIns="45720" rtlCol="0" anchor="t">
            <a:normAutofit/>
          </a:bodyPr>
          <a:lstStyle/>
          <a:p>
            <a:r>
              <a:rPr lang="en-US">
                <a:ea typeface="+mn-lt"/>
                <a:cs typeface="+mn-lt"/>
              </a:rPr>
              <a:t>The Department of Allied Health Sciences, alongside the University's Office of Diversity and Inclusion and the Graduate School, is committed to recruiting and supporting a diverse student and faculty population, and to fostering an environment that is inclusive and welcoming for all. This commitment is founded on the beliefs that:</a:t>
            </a:r>
            <a:endParaRPr lang="en-US">
              <a:cs typeface="Calibri" panose="020F0502020204030204"/>
            </a:endParaRPr>
          </a:p>
          <a:p>
            <a:pPr lvl="1"/>
            <a:r>
              <a:rPr lang="en-US">
                <a:ea typeface="+mn-lt"/>
                <a:cs typeface="+mn-lt"/>
              </a:rPr>
              <a:t>The best solutions to health problems will be generated by the teamwork and collaboration of people who come from diverse backgrounds and different perspectives, and;</a:t>
            </a:r>
            <a:endParaRPr lang="en-US">
              <a:cs typeface="Calibri"/>
            </a:endParaRPr>
          </a:p>
          <a:p>
            <a:pPr lvl="1"/>
            <a:r>
              <a:rPr lang="en-US">
                <a:ea typeface="+mn-lt"/>
                <a:cs typeface="+mn-lt"/>
              </a:rPr>
              <a:t>Diverse populations of clients/patients will be served best when there is diversity amongst the health care providers.</a:t>
            </a:r>
            <a:endParaRPr lang="en-US">
              <a:cs typeface="Calibri"/>
            </a:endParaRPr>
          </a:p>
          <a:p>
            <a:endParaRPr lang="en-US">
              <a:cs typeface="Calibri"/>
            </a:endParaRPr>
          </a:p>
        </p:txBody>
      </p:sp>
    </p:spTree>
    <p:extLst>
      <p:ext uri="{BB962C8B-B14F-4D97-AF65-F5344CB8AC3E}">
        <p14:creationId xmlns:p14="http://schemas.microsoft.com/office/powerpoint/2010/main" val="132707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4000" b="1">
              <a:solidFill>
                <a:srgbClr val="9BB8D3"/>
              </a:solidFill>
              <a:latin typeface="Aharoni" panose="02010803020104030203" pitchFamily="2" charset="-79"/>
              <a:cs typeface="Aharoni" panose="02010803020104030203" pitchFamily="2" charset="-79"/>
            </a:endParaRPr>
          </a:p>
        </p:txBody>
      </p:sp>
      <p:sp>
        <p:nvSpPr>
          <p:cNvPr id="2" name="TextBox 1"/>
          <p:cNvSpPr txBox="1"/>
          <p:nvPr/>
        </p:nvSpPr>
        <p:spPr>
          <a:xfrm flipH="1">
            <a:off x="664948" y="322298"/>
            <a:ext cx="10872834" cy="707886"/>
          </a:xfrm>
          <a:prstGeom prst="rect">
            <a:avLst/>
          </a:prstGeom>
          <a:noFill/>
        </p:spPr>
        <p:txBody>
          <a:bodyPr wrap="square" rtlCol="0" anchor="t">
            <a:spAutoFit/>
          </a:bodyPr>
          <a:lstStyle/>
          <a:p>
            <a:pPr algn="ctr"/>
            <a:r>
              <a:rPr lang="en-US" sz="4000">
                <a:latin typeface="Proxima Nova"/>
                <a:ea typeface="Roboto Slab" pitchFamily="2" charset="0"/>
              </a:rPr>
              <a:t>Fall 2021 DAHS Total Enrollment by Division </a:t>
            </a:r>
            <a:endParaRPr lang="en-US" sz="4000">
              <a:latin typeface="Proxima Nova" panose="02000506030000020004" pitchFamily="2" charset="0"/>
              <a:ea typeface="Roboto Slab" pitchFamily="2" charset="0"/>
            </a:endParaRPr>
          </a:p>
        </p:txBody>
      </p:sp>
      <p:graphicFrame>
        <p:nvGraphicFramePr>
          <p:cNvPr id="11" name="Chart 10"/>
          <p:cNvGraphicFramePr/>
          <p:nvPr>
            <p:extLst>
              <p:ext uri="{D42A27DB-BD31-4B8C-83A1-F6EECF244321}">
                <p14:modId xmlns:p14="http://schemas.microsoft.com/office/powerpoint/2010/main" val="4212478653"/>
              </p:ext>
            </p:extLst>
          </p:nvPr>
        </p:nvGraphicFramePr>
        <p:xfrm>
          <a:off x="1968499" y="1402113"/>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8219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Chart, bar chart&#10;&#10;Description automatically generated">
            <a:extLst>
              <a:ext uri="{FF2B5EF4-FFF2-40B4-BE49-F238E27FC236}">
                <a16:creationId xmlns:a16="http://schemas.microsoft.com/office/drawing/2014/main" id="{0EAB105B-9882-4D59-B6D2-0EF2BED46587}"/>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7115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Table&#10;&#10;Description automatically generated">
            <a:extLst>
              <a:ext uri="{FF2B5EF4-FFF2-40B4-BE49-F238E27FC236}">
                <a16:creationId xmlns:a16="http://schemas.microsoft.com/office/drawing/2014/main" id="{591C697B-9874-4034-BD28-57CBA762734D}"/>
              </a:ext>
            </a:extLst>
          </p:cNvPr>
          <p:cNvPicPr>
            <a:picLocks noChangeAspect="1"/>
          </p:cNvPicPr>
          <p:nvPr/>
        </p:nvPicPr>
        <p:blipFill>
          <a:blip r:embed="rId2"/>
          <a:stretch>
            <a:fillRect/>
          </a:stretch>
        </p:blipFill>
        <p:spPr>
          <a:xfrm>
            <a:off x="-8680" y="676270"/>
            <a:ext cx="12189567" cy="6063705"/>
          </a:xfrm>
          <a:prstGeom prst="rect">
            <a:avLst/>
          </a:prstGeom>
        </p:spPr>
      </p:pic>
    </p:spTree>
    <p:extLst>
      <p:ext uri="{BB962C8B-B14F-4D97-AF65-F5344CB8AC3E}">
        <p14:creationId xmlns:p14="http://schemas.microsoft.com/office/powerpoint/2010/main" val="35077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3" y="828202"/>
            <a:ext cx="12192000" cy="5274747"/>
          </a:xfrm>
          <a:prstGeom prst="rect">
            <a:avLst/>
          </a:prstGeom>
        </p:spPr>
      </p:pic>
      <p:sp>
        <p:nvSpPr>
          <p:cNvPr id="9" name="TextBox 8"/>
          <p:cNvSpPr txBox="1"/>
          <p:nvPr/>
        </p:nvSpPr>
        <p:spPr>
          <a:xfrm>
            <a:off x="7498079" y="6445206"/>
            <a:ext cx="5340535" cy="338554"/>
          </a:xfrm>
          <a:prstGeom prst="rect">
            <a:avLst/>
          </a:prstGeom>
          <a:noFill/>
        </p:spPr>
        <p:txBody>
          <a:bodyPr wrap="square" rtlCol="0">
            <a:spAutoFit/>
          </a:bodyPr>
          <a:lstStyle/>
          <a:p>
            <a:r>
              <a:rPr lang="en-US" sz="1600">
                <a:solidFill>
                  <a:schemeClr val="bg2">
                    <a:lumMod val="75000"/>
                  </a:schemeClr>
                </a:solidFill>
                <a:latin typeface="Nudista Thin" panose="02000000000000000000" pitchFamily="2" charset="77"/>
              </a:rPr>
              <a:t>Source: North Carolina County Map | </a:t>
            </a:r>
            <a:r>
              <a:rPr lang="en-US" sz="1600" err="1">
                <a:solidFill>
                  <a:schemeClr val="bg2">
                    <a:lumMod val="75000"/>
                  </a:schemeClr>
                </a:solidFill>
                <a:latin typeface="Nudista Thin" panose="02000000000000000000" pitchFamily="2" charset="77"/>
              </a:rPr>
              <a:t>Foliolip.com</a:t>
            </a:r>
            <a:endParaRPr lang="en-US" sz="1600">
              <a:solidFill>
                <a:schemeClr val="bg2">
                  <a:lumMod val="75000"/>
                </a:schemeClr>
              </a:solidFill>
              <a:latin typeface="Nudista Thin" panose="02000000000000000000" pitchFamily="2" charset="77"/>
            </a:endParaRPr>
          </a:p>
        </p:txBody>
      </p:sp>
      <p:sp>
        <p:nvSpPr>
          <p:cNvPr id="162" name="Rounded Rectangle 161"/>
          <p:cNvSpPr/>
          <p:nvPr/>
        </p:nvSpPr>
        <p:spPr>
          <a:xfrm>
            <a:off x="168809" y="5266173"/>
            <a:ext cx="4047320" cy="1383342"/>
          </a:xfrm>
          <a:prstGeom prst="roundRect">
            <a:avLst/>
          </a:prstGeom>
          <a:solidFill>
            <a:schemeClr val="bg2"/>
          </a:solidFill>
          <a:ln>
            <a:solidFill>
              <a:srgbClr val="003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97564" y="5323487"/>
            <a:ext cx="4047320" cy="1200329"/>
          </a:xfrm>
          <a:prstGeom prst="rect">
            <a:avLst/>
          </a:prstGeom>
          <a:noFill/>
        </p:spPr>
        <p:txBody>
          <a:bodyPr wrap="square" lIns="91440" tIns="45720" rIns="91440" bIns="45720" rtlCol="0" anchor="t">
            <a:spAutoFit/>
          </a:bodyPr>
          <a:lstStyle/>
          <a:p>
            <a:pPr algn="ctr"/>
            <a:r>
              <a:rPr lang="en-US" sz="2400" b="1">
                <a:latin typeface="Nudista Thin"/>
                <a:ea typeface="Roboto Slab" pitchFamily="2" charset="0"/>
                <a:cs typeface="Aharoni"/>
              </a:rPr>
              <a:t>Where is our Class of 2020-2021 employed in North Carolina?</a:t>
            </a:r>
          </a:p>
        </p:txBody>
      </p:sp>
      <p:cxnSp>
        <p:nvCxnSpPr>
          <p:cNvPr id="4" name="Straight Arrow Connector 3">
            <a:extLst>
              <a:ext uri="{FF2B5EF4-FFF2-40B4-BE49-F238E27FC236}">
                <a16:creationId xmlns:a16="http://schemas.microsoft.com/office/drawing/2014/main" id="{4DDBA348-AD44-4486-BD45-DFC4CC5198A4}"/>
              </a:ext>
            </a:extLst>
          </p:cNvPr>
          <p:cNvCxnSpPr>
            <a:cxnSpLocks/>
          </p:cNvCxnSpPr>
          <p:nvPr/>
        </p:nvCxnSpPr>
        <p:spPr>
          <a:xfrm>
            <a:off x="4442087" y="754730"/>
            <a:ext cx="1855474" cy="1339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62480C0-0ACE-7B49-9FA5-CAFFAF4BEB3C}"/>
              </a:ext>
            </a:extLst>
          </p:cNvPr>
          <p:cNvCxnSpPr>
            <a:cxnSpLocks/>
          </p:cNvCxnSpPr>
          <p:nvPr/>
        </p:nvCxnSpPr>
        <p:spPr>
          <a:xfrm flipH="1">
            <a:off x="7344698" y="828202"/>
            <a:ext cx="2094270" cy="1266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9309736" y="96390"/>
            <a:ext cx="2767098" cy="861830"/>
          </a:xfrm>
          <a:prstGeom prst="round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latin typeface="Proxima Nova"/>
            </a:endParaRPr>
          </a:p>
          <a:p>
            <a:pPr algn="ctr"/>
            <a:endParaRPr lang="en-US" sz="1050" b="1">
              <a:latin typeface="Proxima Nova"/>
            </a:endParaRPr>
          </a:p>
          <a:p>
            <a:pPr algn="ctr"/>
            <a:r>
              <a:rPr lang="en-US" sz="1050" b="1">
                <a:latin typeface="Proxima Nova"/>
              </a:rPr>
              <a:t>Duke University Hospital </a:t>
            </a:r>
            <a:endParaRPr lang="en-US">
              <a:cs typeface="Calibri"/>
            </a:endParaRPr>
          </a:p>
          <a:p>
            <a:pPr algn="ctr"/>
            <a:r>
              <a:rPr lang="en-US" sz="1050" b="1">
                <a:latin typeface="Proxima Nova"/>
              </a:rPr>
              <a:t>Durham VA Medical Center</a:t>
            </a:r>
          </a:p>
          <a:p>
            <a:pPr algn="ctr"/>
            <a:r>
              <a:rPr lang="en-US" sz="1050" b="1">
                <a:latin typeface="Proxima Nova"/>
              </a:rPr>
              <a:t>UNC Hospitals Pediatric Audiology Clinic</a:t>
            </a:r>
            <a:endParaRPr lang="en-US" sz="1050" b="1">
              <a:latin typeface="Proxima Nova" panose="02000506030000020004" pitchFamily="2" charset="0"/>
            </a:endParaRPr>
          </a:p>
          <a:p>
            <a:pPr algn="ctr"/>
            <a:r>
              <a:rPr lang="en-US" sz="1050" b="1">
                <a:latin typeface="Proxima Nova"/>
              </a:rPr>
              <a:t>The Almac Group</a:t>
            </a:r>
          </a:p>
          <a:p>
            <a:pPr algn="ctr"/>
            <a:endParaRPr lang="en-US" sz="1050" b="1">
              <a:latin typeface="Proxima Nova" panose="02000506030000020004" pitchFamily="2" charset="0"/>
            </a:endParaRPr>
          </a:p>
          <a:p>
            <a:pPr algn="ctr"/>
            <a:endParaRPr lang="en-US" sz="1050" b="1">
              <a:latin typeface="Proxima Nova" panose="02000506030000020004" pitchFamily="2" charset="0"/>
            </a:endParaRPr>
          </a:p>
        </p:txBody>
      </p:sp>
      <p:sp>
        <p:nvSpPr>
          <p:cNvPr id="51" name="Rounded Rectangle 50">
            <a:extLst>
              <a:ext uri="{FF2B5EF4-FFF2-40B4-BE49-F238E27FC236}">
                <a16:creationId xmlns:a16="http://schemas.microsoft.com/office/drawing/2014/main" id="{96E85D5A-70C0-A544-B186-EC18D01A074A}"/>
              </a:ext>
            </a:extLst>
          </p:cNvPr>
          <p:cNvSpPr/>
          <p:nvPr/>
        </p:nvSpPr>
        <p:spPr>
          <a:xfrm>
            <a:off x="5032704" y="494596"/>
            <a:ext cx="1869541" cy="546205"/>
          </a:xfrm>
          <a:prstGeom prst="round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latin typeface="Proxima Nova" panose="02000506030000020004" pitchFamily="2" charset="0"/>
            </a:endParaRPr>
          </a:p>
          <a:p>
            <a:pPr algn="ctr"/>
            <a:r>
              <a:rPr lang="en-US" sz="1050" b="1">
                <a:latin typeface="Proxima Nova" panose="02000506030000020004" pitchFamily="2" charset="0"/>
              </a:rPr>
              <a:t>UNC Health Care</a:t>
            </a:r>
          </a:p>
          <a:p>
            <a:pPr algn="ctr"/>
            <a:r>
              <a:rPr lang="en-US" sz="1050" b="1">
                <a:latin typeface="Proxima Nova" panose="02000506030000020004" pitchFamily="2" charset="0"/>
              </a:rPr>
              <a:t>Small World Therapy</a:t>
            </a:r>
          </a:p>
          <a:p>
            <a:pPr algn="ctr"/>
            <a:endParaRPr lang="en-US" sz="1050" b="1">
              <a:latin typeface="Proxima Nova" panose="02000506030000020004" pitchFamily="2" charset="0"/>
            </a:endParaRPr>
          </a:p>
        </p:txBody>
      </p:sp>
      <p:cxnSp>
        <p:nvCxnSpPr>
          <p:cNvPr id="54" name="Straight Arrow Connector 53">
            <a:extLst>
              <a:ext uri="{FF2B5EF4-FFF2-40B4-BE49-F238E27FC236}">
                <a16:creationId xmlns:a16="http://schemas.microsoft.com/office/drawing/2014/main" id="{6873BF82-62F4-7A41-8761-0ABD625D7552}"/>
              </a:ext>
            </a:extLst>
          </p:cNvPr>
          <p:cNvCxnSpPr>
            <a:cxnSpLocks/>
          </p:cNvCxnSpPr>
          <p:nvPr/>
        </p:nvCxnSpPr>
        <p:spPr>
          <a:xfrm>
            <a:off x="5840667" y="1026053"/>
            <a:ext cx="1356544" cy="1053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54">
            <a:extLst>
              <a:ext uri="{FF2B5EF4-FFF2-40B4-BE49-F238E27FC236}">
                <a16:creationId xmlns:a16="http://schemas.microsoft.com/office/drawing/2014/main" id="{497829DA-E601-E74A-A9A8-AF1A6EE6461B}"/>
              </a:ext>
            </a:extLst>
          </p:cNvPr>
          <p:cNvSpPr/>
          <p:nvPr/>
        </p:nvSpPr>
        <p:spPr>
          <a:xfrm>
            <a:off x="10153650" y="4625144"/>
            <a:ext cx="1869541" cy="641029"/>
          </a:xfrm>
          <a:prstGeom prst="round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Proxima Nova" panose="02000506030000020004" pitchFamily="2" charset="0"/>
              </a:rPr>
              <a:t>CarolinaEast Medical Center Rehabilitation Hospital</a:t>
            </a:r>
          </a:p>
        </p:txBody>
      </p:sp>
      <p:cxnSp>
        <p:nvCxnSpPr>
          <p:cNvPr id="56" name="Straight Arrow Connector 55">
            <a:extLst>
              <a:ext uri="{FF2B5EF4-FFF2-40B4-BE49-F238E27FC236}">
                <a16:creationId xmlns:a16="http://schemas.microsoft.com/office/drawing/2014/main" id="{B553C0DE-1FC5-3446-B822-CD6C28805E44}"/>
              </a:ext>
            </a:extLst>
          </p:cNvPr>
          <p:cNvCxnSpPr>
            <a:cxnSpLocks/>
            <a:stCxn id="55" idx="0"/>
          </p:cNvCxnSpPr>
          <p:nvPr/>
        </p:nvCxnSpPr>
        <p:spPr>
          <a:xfrm flipH="1" flipV="1">
            <a:off x="9807677" y="3429000"/>
            <a:ext cx="1280744" cy="11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0A8D34D5-61B8-1444-9935-63DD3B5F1AB0}"/>
              </a:ext>
            </a:extLst>
          </p:cNvPr>
          <p:cNvSpPr/>
          <p:nvPr/>
        </p:nvSpPr>
        <p:spPr>
          <a:xfrm>
            <a:off x="2625213" y="388493"/>
            <a:ext cx="1869541" cy="406939"/>
          </a:xfrm>
          <a:prstGeom prst="round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Proxima Nova" panose="02000506030000020004" pitchFamily="2" charset="0"/>
              </a:rPr>
              <a:t>Cheshire Center</a:t>
            </a:r>
          </a:p>
        </p:txBody>
      </p:sp>
      <p:sp>
        <p:nvSpPr>
          <p:cNvPr id="63" name="Rounded Rectangle 62">
            <a:extLst>
              <a:ext uri="{FF2B5EF4-FFF2-40B4-BE49-F238E27FC236}">
                <a16:creationId xmlns:a16="http://schemas.microsoft.com/office/drawing/2014/main" id="{9F4F9AE7-9E63-3246-BC4F-D9F04AD1D09D}"/>
              </a:ext>
            </a:extLst>
          </p:cNvPr>
          <p:cNvSpPr/>
          <p:nvPr/>
        </p:nvSpPr>
        <p:spPr>
          <a:xfrm>
            <a:off x="9327740" y="5495299"/>
            <a:ext cx="1869541" cy="502685"/>
          </a:xfrm>
          <a:prstGeom prst="round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Proxima Nova" panose="02000506030000020004" pitchFamily="2" charset="0"/>
              </a:rPr>
              <a:t>Goshen Medical Center</a:t>
            </a:r>
          </a:p>
        </p:txBody>
      </p:sp>
      <p:cxnSp>
        <p:nvCxnSpPr>
          <p:cNvPr id="66" name="Straight Arrow Connector 65">
            <a:extLst>
              <a:ext uri="{FF2B5EF4-FFF2-40B4-BE49-F238E27FC236}">
                <a16:creationId xmlns:a16="http://schemas.microsoft.com/office/drawing/2014/main" id="{96DB5F71-6C87-BE44-A600-C6028E45B5EC}"/>
              </a:ext>
            </a:extLst>
          </p:cNvPr>
          <p:cNvCxnSpPr>
            <a:cxnSpLocks/>
          </p:cNvCxnSpPr>
          <p:nvPr/>
        </p:nvCxnSpPr>
        <p:spPr>
          <a:xfrm flipH="1" flipV="1">
            <a:off x="8694463" y="3937819"/>
            <a:ext cx="1357989" cy="1555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ounded Rectangle 67">
            <a:extLst>
              <a:ext uri="{FF2B5EF4-FFF2-40B4-BE49-F238E27FC236}">
                <a16:creationId xmlns:a16="http://schemas.microsoft.com/office/drawing/2014/main" id="{C264A7D9-7476-2C4A-A219-21070EDED2E6}"/>
              </a:ext>
            </a:extLst>
          </p:cNvPr>
          <p:cNvSpPr/>
          <p:nvPr/>
        </p:nvSpPr>
        <p:spPr>
          <a:xfrm>
            <a:off x="4711494" y="4492410"/>
            <a:ext cx="1869541" cy="502685"/>
          </a:xfrm>
          <a:prstGeom prst="round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Proxima Nova" panose="02000506030000020004" pitchFamily="2" charset="0"/>
              </a:rPr>
              <a:t>Lillington Family Medicine</a:t>
            </a:r>
          </a:p>
        </p:txBody>
      </p:sp>
      <p:cxnSp>
        <p:nvCxnSpPr>
          <p:cNvPr id="70" name="Straight Arrow Connector 69">
            <a:extLst>
              <a:ext uri="{FF2B5EF4-FFF2-40B4-BE49-F238E27FC236}">
                <a16:creationId xmlns:a16="http://schemas.microsoft.com/office/drawing/2014/main" id="{BA28EE34-029B-E44C-9D1B-FBEAA0B78469}"/>
              </a:ext>
            </a:extLst>
          </p:cNvPr>
          <p:cNvCxnSpPr>
            <a:cxnSpLocks/>
          </p:cNvCxnSpPr>
          <p:nvPr/>
        </p:nvCxnSpPr>
        <p:spPr>
          <a:xfrm flipV="1">
            <a:off x="6085137" y="3200400"/>
            <a:ext cx="1373725" cy="1290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a:extLst>
              <a:ext uri="{FF2B5EF4-FFF2-40B4-BE49-F238E27FC236}">
                <a16:creationId xmlns:a16="http://schemas.microsoft.com/office/drawing/2014/main" id="{50A4E8AF-9B6E-C441-B13F-B0C0F913B38E}"/>
              </a:ext>
            </a:extLst>
          </p:cNvPr>
          <p:cNvSpPr/>
          <p:nvPr/>
        </p:nvSpPr>
        <p:spPr>
          <a:xfrm>
            <a:off x="7130230" y="5864009"/>
            <a:ext cx="1869541" cy="502685"/>
          </a:xfrm>
          <a:prstGeom prst="round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Proxima Nova" panose="02000506030000020004" pitchFamily="2" charset="0"/>
              </a:rPr>
              <a:t>NC Division of Vocational Rehabilitation</a:t>
            </a:r>
          </a:p>
        </p:txBody>
      </p:sp>
      <p:cxnSp>
        <p:nvCxnSpPr>
          <p:cNvPr id="77" name="Straight Arrow Connector 76">
            <a:extLst>
              <a:ext uri="{FF2B5EF4-FFF2-40B4-BE49-F238E27FC236}">
                <a16:creationId xmlns:a16="http://schemas.microsoft.com/office/drawing/2014/main" id="{9A6D763C-2396-ED4A-9FAF-A35256A3823C}"/>
              </a:ext>
            </a:extLst>
          </p:cNvPr>
          <p:cNvCxnSpPr>
            <a:cxnSpLocks/>
            <a:stCxn id="76" idx="0"/>
          </p:cNvCxnSpPr>
          <p:nvPr/>
        </p:nvCxnSpPr>
        <p:spPr>
          <a:xfrm flipV="1">
            <a:off x="8065001" y="5046833"/>
            <a:ext cx="629463" cy="81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Rounded Rectangle 77">
            <a:extLst>
              <a:ext uri="{FF2B5EF4-FFF2-40B4-BE49-F238E27FC236}">
                <a16:creationId xmlns:a16="http://schemas.microsoft.com/office/drawing/2014/main" id="{D8B713BA-0910-A343-B760-B7D7A6A397B7}"/>
              </a:ext>
            </a:extLst>
          </p:cNvPr>
          <p:cNvSpPr/>
          <p:nvPr/>
        </p:nvSpPr>
        <p:spPr>
          <a:xfrm>
            <a:off x="7130230" y="151376"/>
            <a:ext cx="1869541" cy="861830"/>
          </a:xfrm>
          <a:prstGeom prst="round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Proxima Nova" panose="02000506030000020004" pitchFamily="2" charset="0"/>
              </a:rPr>
              <a:t>Legacy Healthcare Services Roxboro Healthcare and Rehabilitation Center</a:t>
            </a:r>
          </a:p>
        </p:txBody>
      </p:sp>
      <p:cxnSp>
        <p:nvCxnSpPr>
          <p:cNvPr id="79" name="Straight Arrow Connector 78">
            <a:extLst>
              <a:ext uri="{FF2B5EF4-FFF2-40B4-BE49-F238E27FC236}">
                <a16:creationId xmlns:a16="http://schemas.microsoft.com/office/drawing/2014/main" id="{AEAC7AEC-3A35-8541-9A3E-B17452132F8B}"/>
              </a:ext>
            </a:extLst>
          </p:cNvPr>
          <p:cNvCxnSpPr>
            <a:cxnSpLocks/>
          </p:cNvCxnSpPr>
          <p:nvPr/>
        </p:nvCxnSpPr>
        <p:spPr>
          <a:xfrm flipH="1">
            <a:off x="7289241" y="990435"/>
            <a:ext cx="748632" cy="699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9398653B-F9FA-B840-AEAA-DD345D9A1E2A}"/>
              </a:ext>
            </a:extLst>
          </p:cNvPr>
          <p:cNvSpPr/>
          <p:nvPr/>
        </p:nvSpPr>
        <p:spPr>
          <a:xfrm>
            <a:off x="353962" y="1435628"/>
            <a:ext cx="2271251" cy="406939"/>
          </a:xfrm>
          <a:prstGeom prst="round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Proxima Nova" panose="02000506030000020004" pitchFamily="2" charset="0"/>
              </a:rPr>
              <a:t>Western Carolina University</a:t>
            </a:r>
          </a:p>
        </p:txBody>
      </p:sp>
      <p:cxnSp>
        <p:nvCxnSpPr>
          <p:cNvPr id="81" name="Straight Arrow Connector 80">
            <a:extLst>
              <a:ext uri="{FF2B5EF4-FFF2-40B4-BE49-F238E27FC236}">
                <a16:creationId xmlns:a16="http://schemas.microsoft.com/office/drawing/2014/main" id="{F7522A81-5F0C-E545-99EC-B1270C88463D}"/>
              </a:ext>
            </a:extLst>
          </p:cNvPr>
          <p:cNvCxnSpPr>
            <a:cxnSpLocks/>
          </p:cNvCxnSpPr>
          <p:nvPr/>
        </p:nvCxnSpPr>
        <p:spPr>
          <a:xfrm>
            <a:off x="1327616" y="1817058"/>
            <a:ext cx="825649" cy="1383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ounded Rectangle 81">
            <a:extLst>
              <a:ext uri="{FF2B5EF4-FFF2-40B4-BE49-F238E27FC236}">
                <a16:creationId xmlns:a16="http://schemas.microsoft.com/office/drawing/2014/main" id="{E2DA3294-08B6-F849-99BE-C6434FF1A34E}"/>
              </a:ext>
            </a:extLst>
          </p:cNvPr>
          <p:cNvSpPr/>
          <p:nvPr/>
        </p:nvSpPr>
        <p:spPr>
          <a:xfrm>
            <a:off x="2318752" y="3976217"/>
            <a:ext cx="2271251" cy="502685"/>
          </a:xfrm>
          <a:prstGeom prst="round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Proxima Nova" panose="02000506030000020004" pitchFamily="2" charset="0"/>
              </a:rPr>
              <a:t>Benchmark Physical Therapy</a:t>
            </a:r>
          </a:p>
        </p:txBody>
      </p:sp>
      <p:cxnSp>
        <p:nvCxnSpPr>
          <p:cNvPr id="83" name="Straight Arrow Connector 82">
            <a:extLst>
              <a:ext uri="{FF2B5EF4-FFF2-40B4-BE49-F238E27FC236}">
                <a16:creationId xmlns:a16="http://schemas.microsoft.com/office/drawing/2014/main" id="{6ADF70F8-A5A7-4A48-869C-D89A506D2D13}"/>
              </a:ext>
            </a:extLst>
          </p:cNvPr>
          <p:cNvCxnSpPr>
            <a:cxnSpLocks/>
          </p:cNvCxnSpPr>
          <p:nvPr/>
        </p:nvCxnSpPr>
        <p:spPr>
          <a:xfrm flipV="1">
            <a:off x="4536556" y="2536723"/>
            <a:ext cx="3121938" cy="151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Rounded Rectangle 83">
            <a:extLst>
              <a:ext uri="{FF2B5EF4-FFF2-40B4-BE49-F238E27FC236}">
                <a16:creationId xmlns:a16="http://schemas.microsoft.com/office/drawing/2014/main" id="{E1F5C9F2-A16F-6B44-B727-9BAB368BAC41}"/>
              </a:ext>
            </a:extLst>
          </p:cNvPr>
          <p:cNvSpPr/>
          <p:nvPr/>
        </p:nvSpPr>
        <p:spPr>
          <a:xfrm>
            <a:off x="442451" y="712958"/>
            <a:ext cx="2035275" cy="406939"/>
          </a:xfrm>
          <a:prstGeom prst="round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Proxima Nova" panose="02000506030000020004" pitchFamily="2" charset="0"/>
              </a:rPr>
              <a:t>Wake Forest Baptist Health</a:t>
            </a:r>
          </a:p>
        </p:txBody>
      </p:sp>
      <p:cxnSp>
        <p:nvCxnSpPr>
          <p:cNvPr id="86" name="Straight Arrow Connector 85">
            <a:extLst>
              <a:ext uri="{FF2B5EF4-FFF2-40B4-BE49-F238E27FC236}">
                <a16:creationId xmlns:a16="http://schemas.microsoft.com/office/drawing/2014/main" id="{B1085EE9-00A6-5043-BC16-DF7B391A4C38}"/>
              </a:ext>
            </a:extLst>
          </p:cNvPr>
          <p:cNvCxnSpPr>
            <a:cxnSpLocks/>
          </p:cNvCxnSpPr>
          <p:nvPr/>
        </p:nvCxnSpPr>
        <p:spPr>
          <a:xfrm>
            <a:off x="2451055" y="1064447"/>
            <a:ext cx="3195209" cy="1015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98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 name="Rectangle 2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2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CB3840C0-3568-4BCA-BB1B-97EA7EDE6F03}"/>
              </a:ext>
            </a:extLst>
          </p:cNvPr>
          <p:cNvSpPr>
            <a:spLocks noGrp="1"/>
          </p:cNvSpPr>
          <p:nvPr>
            <p:ph type="title"/>
          </p:nvPr>
        </p:nvSpPr>
        <p:spPr>
          <a:xfrm>
            <a:off x="888630" y="4563895"/>
            <a:ext cx="5109005" cy="1777829"/>
          </a:xfrm>
        </p:spPr>
        <p:txBody>
          <a:bodyPr>
            <a:normAutofit/>
          </a:bodyPr>
          <a:lstStyle/>
          <a:p>
            <a:pPr algn="ctr"/>
            <a:r>
              <a:rPr lang="en-US" sz="4000" dirty="0"/>
              <a:t>DAHS Ambassadors… </a:t>
            </a:r>
          </a:p>
        </p:txBody>
      </p:sp>
      <p:pic>
        <p:nvPicPr>
          <p:cNvPr id="7" name="Picture 6" descr="A group of people posing for a photo&#10;&#10;Description automatically generated">
            <a:extLst>
              <a:ext uri="{FF2B5EF4-FFF2-40B4-BE49-F238E27FC236}">
                <a16:creationId xmlns:a16="http://schemas.microsoft.com/office/drawing/2014/main" id="{6046343C-EC3D-44C6-B60E-1F4FF2E3F58D}"/>
              </a:ext>
            </a:extLst>
          </p:cNvPr>
          <p:cNvPicPr>
            <a:picLocks noChangeAspect="1"/>
          </p:cNvPicPr>
          <p:nvPr/>
        </p:nvPicPr>
        <p:blipFill rotWithShape="1">
          <a:blip r:embed="rId2">
            <a:extLst>
              <a:ext uri="{28A0092B-C50C-407E-A947-70E740481C1C}">
                <a14:useLocalDpi xmlns:a14="http://schemas.microsoft.com/office/drawing/2010/main" val="0"/>
              </a:ext>
            </a:extLst>
          </a:blip>
          <a:srcRect l="2345" t="14224" r="7043" b="-3"/>
          <a:stretch/>
        </p:blipFill>
        <p:spPr>
          <a:xfrm>
            <a:off x="151338" y="612575"/>
            <a:ext cx="5846298" cy="3694258"/>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5" name="Picture 4" descr="A group of people posing for a photo&#10;&#10;Description automatically generated">
            <a:extLst>
              <a:ext uri="{FF2B5EF4-FFF2-40B4-BE49-F238E27FC236}">
                <a16:creationId xmlns:a16="http://schemas.microsoft.com/office/drawing/2014/main" id="{B0CE256E-60FE-4FBC-9BB0-D2AFC93B6ACF}"/>
              </a:ext>
            </a:extLst>
          </p:cNvPr>
          <p:cNvPicPr>
            <a:picLocks noChangeAspect="1"/>
          </p:cNvPicPr>
          <p:nvPr/>
        </p:nvPicPr>
        <p:blipFill rotWithShape="1">
          <a:blip r:embed="rId3">
            <a:extLst>
              <a:ext uri="{28A0092B-C50C-407E-A947-70E740481C1C}">
                <a14:useLocalDpi xmlns:a14="http://schemas.microsoft.com/office/drawing/2010/main" val="0"/>
              </a:ext>
            </a:extLst>
          </a:blip>
          <a:srcRect t="16145" b="5417"/>
          <a:stretch/>
        </p:blipFill>
        <p:spPr>
          <a:xfrm>
            <a:off x="6176435" y="516277"/>
            <a:ext cx="6015565" cy="3538869"/>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3" name="Content Placeholder 2">
            <a:extLst>
              <a:ext uri="{FF2B5EF4-FFF2-40B4-BE49-F238E27FC236}">
                <a16:creationId xmlns:a16="http://schemas.microsoft.com/office/drawing/2014/main" id="{97A3E32F-F85B-4A1B-9D30-237347F999B8}"/>
              </a:ext>
            </a:extLst>
          </p:cNvPr>
          <p:cNvSpPr>
            <a:spLocks noGrp="1"/>
          </p:cNvSpPr>
          <p:nvPr>
            <p:ph idx="1"/>
          </p:nvPr>
        </p:nvSpPr>
        <p:spPr>
          <a:xfrm>
            <a:off x="6191776" y="4571423"/>
            <a:ext cx="5208544" cy="1770300"/>
          </a:xfrm>
        </p:spPr>
        <p:txBody>
          <a:bodyPr anchor="ctr">
            <a:normAutofit/>
          </a:bodyPr>
          <a:lstStyle/>
          <a:p>
            <a:pPr marL="0" indent="0">
              <a:buNone/>
            </a:pPr>
            <a:r>
              <a:rPr lang="en-US" sz="1800" dirty="0"/>
              <a:t>A dynamic team of student representatives from each discipline of the department focused on planning and executing special events, recruitment and building comradery among health professional students and the community.</a:t>
            </a:r>
          </a:p>
        </p:txBody>
      </p:sp>
    </p:spTree>
    <p:extLst>
      <p:ext uri="{BB962C8B-B14F-4D97-AF65-F5344CB8AC3E}">
        <p14:creationId xmlns:p14="http://schemas.microsoft.com/office/powerpoint/2010/main" val="338298278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8A5BCA277053408EC11EB8A7B45B92" ma:contentTypeVersion="11" ma:contentTypeDescription="Create a new document." ma:contentTypeScope="" ma:versionID="8576a42d7fd64139622019bcab10a452">
  <xsd:schema xmlns:xsd="http://www.w3.org/2001/XMLSchema" xmlns:xs="http://www.w3.org/2001/XMLSchema" xmlns:p="http://schemas.microsoft.com/office/2006/metadata/properties" xmlns:ns2="b2fadf80-172b-4963-9809-21251699e782" xmlns:ns3="01eb89b8-a3fe-4fe8-b92f-f0ae3a37c1d9" targetNamespace="http://schemas.microsoft.com/office/2006/metadata/properties" ma:root="true" ma:fieldsID="d546c1f2f0312df70259ba0671a42013" ns2:_="" ns3:_="">
    <xsd:import namespace="b2fadf80-172b-4963-9809-21251699e782"/>
    <xsd:import namespace="01eb89b8-a3fe-4fe8-b92f-f0ae3a37c1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adf80-172b-4963-9809-21251699e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b89b8-a3fe-4fe8-b92f-f0ae3a37c1d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09DEFB-FCBA-4C08-88DF-019B27F2BBD3}">
  <ds:schemaRefs>
    <ds:schemaRef ds:uri="http://schemas.microsoft.com/sharepoint/v3/contenttype/forms"/>
  </ds:schemaRefs>
</ds:datastoreItem>
</file>

<file path=customXml/itemProps2.xml><?xml version="1.0" encoding="utf-8"?>
<ds:datastoreItem xmlns:ds="http://schemas.openxmlformats.org/officeDocument/2006/customXml" ds:itemID="{048FD244-9F1F-4571-A047-FAFEF1F3F37B}">
  <ds:schemaRefs>
    <ds:schemaRef ds:uri="01eb89b8-a3fe-4fe8-b92f-f0ae3a37c1d9"/>
    <ds:schemaRef ds:uri="b2fadf80-172b-4963-9809-21251699e7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DC2565-BDBC-4177-960F-11A405C9A4FE}">
  <ds:schemaRefs>
    <ds:schemaRef ds:uri="http://schemas.microsoft.com/office/2006/metadata/properties"/>
    <ds:schemaRef ds:uri="http://purl.org/dc/terms/"/>
    <ds:schemaRef ds:uri="01eb89b8-a3fe-4fe8-b92f-f0ae3a37c1d9"/>
    <ds:schemaRef ds:uri="http://purl.org/dc/dcmitype/"/>
    <ds:schemaRef ds:uri="b2fadf80-172b-4963-9809-21251699e782"/>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1668</Words>
  <Application>Microsoft Office PowerPoint</Application>
  <PresentationFormat>Widescreen</PresentationFormat>
  <Paragraphs>248</Paragraphs>
  <Slides>23</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Aharoni</vt:lpstr>
      <vt:lpstr>Arial</vt:lpstr>
      <vt:lpstr>Calibri</vt:lpstr>
      <vt:lpstr>Calibri Light</vt:lpstr>
      <vt:lpstr>Garamond</vt:lpstr>
      <vt:lpstr>Nudista Thin</vt:lpstr>
      <vt:lpstr>Proxima Nova</vt:lpstr>
      <vt:lpstr>Raleway</vt:lpstr>
      <vt:lpstr>Roboto Slab</vt:lpstr>
      <vt:lpstr>Times New Roman</vt:lpstr>
      <vt:lpstr>Wingdings</vt:lpstr>
      <vt:lpstr>Office Theme</vt:lpstr>
      <vt:lpstr>PowerPoint Presentation</vt:lpstr>
      <vt:lpstr>PowerPoint Presentation</vt:lpstr>
      <vt:lpstr>Student Services Administrative Roles Student Services exists to support the mission of the Department of Allied Health Sciences (DAHS) by serving as an administrative foundation to students, faculty, staff and the community as related to Allied Health Science students’ success.  </vt:lpstr>
      <vt:lpstr>AHS Diversity Statement</vt:lpstr>
      <vt:lpstr>PowerPoint Presentation</vt:lpstr>
      <vt:lpstr>PowerPoint Presentation</vt:lpstr>
      <vt:lpstr>PowerPoint Presentation</vt:lpstr>
      <vt:lpstr>PowerPoint Presentation</vt:lpstr>
      <vt:lpstr>DAHS Ambassadors… </vt:lpstr>
      <vt:lpstr>UNC Student Resources</vt:lpstr>
      <vt:lpstr>North Carolina Residency</vt:lpstr>
      <vt:lpstr>PowerPoint Presentation</vt:lpstr>
      <vt:lpstr>North Carolina Residency</vt:lpstr>
      <vt:lpstr>Resources in an Emergency</vt:lpstr>
      <vt:lpstr>Your Student Services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Brenda Olivia</dc:creator>
  <cp:lastModifiedBy>Mitchell, Brenda Olivia</cp:lastModifiedBy>
  <cp:revision>17</cp:revision>
  <dcterms:modified xsi:type="dcterms:W3CDTF">2021-08-06T16:19:13Z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0x010100748A5BCA277053408EC11EB8A7B45B92</vt:lpwstr>
  </property>
</Properties>
</file>