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81" r:id="rId5"/>
    <p:sldId id="317" r:id="rId6"/>
    <p:sldId id="318" r:id="rId7"/>
    <p:sldId id="257" r:id="rId8"/>
    <p:sldId id="320" r:id="rId9"/>
    <p:sldId id="319" r:id="rId10"/>
    <p:sldId id="304" r:id="rId11"/>
    <p:sldId id="256" r:id="rId12"/>
    <p:sldId id="273" r:id="rId13"/>
    <p:sldId id="309" r:id="rId14"/>
    <p:sldId id="311" r:id="rId15"/>
    <p:sldId id="312" r:id="rId16"/>
    <p:sldId id="305" r:id="rId17"/>
    <p:sldId id="306" r:id="rId18"/>
    <p:sldId id="310" r:id="rId19"/>
    <p:sldId id="314" r:id="rId20"/>
    <p:sldId id="258" r:id="rId21"/>
    <p:sldId id="301" r:id="rId22"/>
    <p:sldId id="285" r:id="rId23"/>
    <p:sldId id="296" r:id="rId24"/>
    <p:sldId id="272" r:id="rId25"/>
    <p:sldId id="302" r:id="rId26"/>
    <p:sldId id="276" r:id="rId27"/>
    <p:sldId id="288" r:id="rId28"/>
    <p:sldId id="286" r:id="rId29"/>
    <p:sldId id="303" r:id="rId30"/>
    <p:sldId id="316" r:id="rId31"/>
    <p:sldId id="293" r:id="rId32"/>
    <p:sldId id="297" r:id="rId33"/>
    <p:sldId id="313" r:id="rId34"/>
    <p:sldId id="269" r:id="rId35"/>
    <p:sldId id="290" r:id="rId36"/>
  </p:sldIdLst>
  <p:sldSz cx="12192000" cy="6858000"/>
  <p:notesSz cx="6858000" cy="103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FD4"/>
    <a:srgbClr val="0085A4"/>
    <a:srgbClr val="003B49"/>
    <a:srgbClr val="FFC6B7"/>
    <a:srgbClr val="FF8D6D"/>
    <a:srgbClr val="A1D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13626-111E-444D-B3DE-EB6C4ABACC0D}" v="105" dt="2023-08-16T20:13:31.783"/>
    <p1510:client id="{5FD45E10-2EF5-4438-8AD8-C2B10173269E}" v="4" dt="2023-08-10T14:55:54.714"/>
    <p1510:client id="{6528527F-D18B-4C2D-9A0E-1CE240622FBD}" v="8" dt="2023-08-14T18:19:51.570"/>
    <p1510:client id="{75BB9B89-F60C-9838-7690-5A87DBDAFF53}" v="64" dt="2023-08-10T14:14:28.344"/>
    <p1510:client id="{E883FFDD-BD66-3C5A-2F9C-E00251DCC9E8}" v="4" dt="2023-08-17T12:05:54.490"/>
    <p1510:client id="{E91004BA-1F5B-4151-BA53-A657990DE164}" v="5" dt="2023-08-15T21:08:32.541"/>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8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ri, Kimberly" userId="S::kcapri@ad.unc.edu::0ba5655f-717a-4580-b13e-af0f13df1d2b" providerId="AD" clId="Web-{39E13626-111E-444D-B3DE-EB6C4ABACC0D}"/>
    <pc:docChg chg="addSld modSld sldOrd">
      <pc:chgData name="Capri, Kimberly" userId="S::kcapri@ad.unc.edu::0ba5655f-717a-4580-b13e-af0f13df1d2b" providerId="AD" clId="Web-{39E13626-111E-444D-B3DE-EB6C4ABACC0D}" dt="2023-08-16T20:13:29.268" v="100"/>
      <pc:docMkLst>
        <pc:docMk/>
      </pc:docMkLst>
      <pc:sldChg chg="addSp delSp modSp modNotes">
        <pc:chgData name="Capri, Kimberly" userId="S::kcapri@ad.unc.edu::0ba5655f-717a-4580-b13e-af0f13df1d2b" providerId="AD" clId="Web-{39E13626-111E-444D-B3DE-EB6C4ABACC0D}" dt="2023-08-16T20:13:24.002" v="96"/>
        <pc:sldMkLst>
          <pc:docMk/>
          <pc:sldMk cId="21910534" sldId="257"/>
        </pc:sldMkLst>
        <pc:spChg chg="del">
          <ac:chgData name="Capri, Kimberly" userId="S::kcapri@ad.unc.edu::0ba5655f-717a-4580-b13e-af0f13df1d2b" providerId="AD" clId="Web-{39E13626-111E-444D-B3DE-EB6C4ABACC0D}" dt="2023-08-16T20:10:59.888" v="63"/>
          <ac:spMkLst>
            <pc:docMk/>
            <pc:sldMk cId="21910534" sldId="257"/>
            <ac:spMk id="66564" creationId="{00000000-0000-0000-0000-000000000000}"/>
          </ac:spMkLst>
        </pc:spChg>
        <pc:spChg chg="del">
          <ac:chgData name="Capri, Kimberly" userId="S::kcapri@ad.unc.edu::0ba5655f-717a-4580-b13e-af0f13df1d2b" providerId="AD" clId="Web-{39E13626-111E-444D-B3DE-EB6C4ABACC0D}" dt="2023-08-16T20:11:04.638" v="65"/>
          <ac:spMkLst>
            <pc:docMk/>
            <pc:sldMk cId="21910534" sldId="257"/>
            <ac:spMk id="66574" creationId="{00000000-0000-0000-0000-000000000000}"/>
          </ac:spMkLst>
        </pc:spChg>
        <pc:spChg chg="del">
          <ac:chgData name="Capri, Kimberly" userId="S::kcapri@ad.unc.edu::0ba5655f-717a-4580-b13e-af0f13df1d2b" providerId="AD" clId="Web-{39E13626-111E-444D-B3DE-EB6C4ABACC0D}" dt="2023-08-16T20:11:03.325" v="64"/>
          <ac:spMkLst>
            <pc:docMk/>
            <pc:sldMk cId="21910534" sldId="257"/>
            <ac:spMk id="66575" creationId="{00000000-0000-0000-0000-000000000000}"/>
          </ac:spMkLst>
        </pc:spChg>
        <pc:graphicFrameChg chg="del">
          <ac:chgData name="Capri, Kimberly" userId="S::kcapri@ad.unc.edu::0ba5655f-717a-4580-b13e-af0f13df1d2b" providerId="AD" clId="Web-{39E13626-111E-444D-B3DE-EB6C4ABACC0D}" dt="2023-08-16T20:10:57.122" v="62"/>
          <ac:graphicFrameMkLst>
            <pc:docMk/>
            <pc:sldMk cId="21910534" sldId="257"/>
            <ac:graphicFrameMk id="6" creationId="{00000000-0000-0000-0000-000000000000}"/>
          </ac:graphicFrameMkLst>
        </pc:graphicFrameChg>
        <pc:picChg chg="add mod">
          <ac:chgData name="Capri, Kimberly" userId="S::kcapri@ad.unc.edu::0ba5655f-717a-4580-b13e-af0f13df1d2b" providerId="AD" clId="Web-{39E13626-111E-444D-B3DE-EB6C4ABACC0D}" dt="2023-08-16T20:11:20.279" v="70" actId="1076"/>
          <ac:picMkLst>
            <pc:docMk/>
            <pc:sldMk cId="21910534" sldId="257"/>
            <ac:picMk id="24" creationId="{C510AF16-B7BA-6647-5831-5A5690DF066E}"/>
          </ac:picMkLst>
        </pc:picChg>
      </pc:sldChg>
      <pc:sldChg chg="addSp delSp modSp add ord replId modNotes">
        <pc:chgData name="Capri, Kimberly" userId="S::kcapri@ad.unc.edu::0ba5655f-717a-4580-b13e-af0f13df1d2b" providerId="AD" clId="Web-{39E13626-111E-444D-B3DE-EB6C4ABACC0D}" dt="2023-08-16T20:13:06.079" v="91"/>
        <pc:sldMkLst>
          <pc:docMk/>
          <pc:sldMk cId="3701926071" sldId="317"/>
        </pc:sldMkLst>
        <pc:spChg chg="add del mod">
          <ac:chgData name="Capri, Kimberly" userId="S::kcapri@ad.unc.edu::0ba5655f-717a-4580-b13e-af0f13df1d2b" providerId="AD" clId="Web-{39E13626-111E-444D-B3DE-EB6C4ABACC0D}" dt="2023-08-16T20:07:00.911" v="14"/>
          <ac:spMkLst>
            <pc:docMk/>
            <pc:sldMk cId="3701926071" sldId="317"/>
            <ac:spMk id="5" creationId="{BC428987-8736-9092-D9F0-0F228FE1E76D}"/>
          </ac:spMkLst>
        </pc:spChg>
        <pc:spChg chg="add del">
          <ac:chgData name="Capri, Kimberly" userId="S::kcapri@ad.unc.edu::0ba5655f-717a-4580-b13e-af0f13df1d2b" providerId="AD" clId="Web-{39E13626-111E-444D-B3DE-EB6C4ABACC0D}" dt="2023-08-16T20:06:45.301" v="12"/>
          <ac:spMkLst>
            <pc:docMk/>
            <pc:sldMk cId="3701926071" sldId="317"/>
            <ac:spMk id="7" creationId="{00000000-0000-0000-0000-000000000000}"/>
          </ac:spMkLst>
        </pc:spChg>
        <pc:spChg chg="del">
          <ac:chgData name="Capri, Kimberly" userId="S::kcapri@ad.unc.edu::0ba5655f-717a-4580-b13e-af0f13df1d2b" providerId="AD" clId="Web-{39E13626-111E-444D-B3DE-EB6C4ABACC0D}" dt="2023-08-16T20:06:48.942" v="13"/>
          <ac:spMkLst>
            <pc:docMk/>
            <pc:sldMk cId="3701926071" sldId="317"/>
            <ac:spMk id="9" creationId="{A4DF225B-B244-3A63-02A2-76BFF2BE36F4}"/>
          </ac:spMkLst>
        </pc:spChg>
        <pc:spChg chg="mod">
          <ac:chgData name="Capri, Kimberly" userId="S::kcapri@ad.unc.edu::0ba5655f-717a-4580-b13e-af0f13df1d2b" providerId="AD" clId="Web-{39E13626-111E-444D-B3DE-EB6C4ABACC0D}" dt="2023-08-16T20:06:39.332" v="9" actId="20577"/>
          <ac:spMkLst>
            <pc:docMk/>
            <pc:sldMk cId="3701926071" sldId="317"/>
            <ac:spMk id="25602" creationId="{00000000-0000-0000-0000-000000000000}"/>
          </ac:spMkLst>
        </pc:spChg>
        <pc:picChg chg="del">
          <ac:chgData name="Capri, Kimberly" userId="S::kcapri@ad.unc.edu::0ba5655f-717a-4580-b13e-af0f13df1d2b" providerId="AD" clId="Web-{39E13626-111E-444D-B3DE-EB6C4ABACC0D}" dt="2023-08-16T20:06:41.473" v="10"/>
          <ac:picMkLst>
            <pc:docMk/>
            <pc:sldMk cId="3701926071" sldId="317"/>
            <ac:picMk id="4" creationId="{0E12581C-5B94-5E99-6F90-78DDDF7F4903}"/>
          </ac:picMkLst>
        </pc:picChg>
        <pc:picChg chg="add del mod">
          <ac:chgData name="Capri, Kimberly" userId="S::kcapri@ad.unc.edu::0ba5655f-717a-4580-b13e-af0f13df1d2b" providerId="AD" clId="Web-{39E13626-111E-444D-B3DE-EB6C4ABACC0D}" dt="2023-08-16T20:07:05.974" v="16"/>
          <ac:picMkLst>
            <pc:docMk/>
            <pc:sldMk cId="3701926071" sldId="317"/>
            <ac:picMk id="8" creationId="{B833B1F1-EA74-200B-9C16-53CD14E10ABF}"/>
          </ac:picMkLst>
        </pc:picChg>
        <pc:picChg chg="add del mod">
          <ac:chgData name="Capri, Kimberly" userId="S::kcapri@ad.unc.edu::0ba5655f-717a-4580-b13e-af0f13df1d2b" providerId="AD" clId="Web-{39E13626-111E-444D-B3DE-EB6C4ABACC0D}" dt="2023-08-16T20:07:38.412" v="28"/>
          <ac:picMkLst>
            <pc:docMk/>
            <pc:sldMk cId="3701926071" sldId="317"/>
            <ac:picMk id="10" creationId="{3D3BF538-AE91-7B28-2936-01378AA0E4FF}"/>
          </ac:picMkLst>
        </pc:picChg>
        <pc:picChg chg="add mod">
          <ac:chgData name="Capri, Kimberly" userId="S::kcapri@ad.unc.edu::0ba5655f-717a-4580-b13e-af0f13df1d2b" providerId="AD" clId="Web-{39E13626-111E-444D-B3DE-EB6C4ABACC0D}" dt="2023-08-16T20:07:57.382" v="36" actId="1076"/>
          <ac:picMkLst>
            <pc:docMk/>
            <pc:sldMk cId="3701926071" sldId="317"/>
            <ac:picMk id="11" creationId="{97412BBE-79AD-D608-841A-8FA0164089D3}"/>
          </ac:picMkLst>
        </pc:picChg>
        <pc:picChg chg="add mod">
          <ac:chgData name="Capri, Kimberly" userId="S::kcapri@ad.unc.edu::0ba5655f-717a-4580-b13e-af0f13df1d2b" providerId="AD" clId="Web-{39E13626-111E-444D-B3DE-EB6C4ABACC0D}" dt="2023-08-16T20:08:21.945" v="44" actId="1076"/>
          <ac:picMkLst>
            <pc:docMk/>
            <pc:sldMk cId="3701926071" sldId="317"/>
            <ac:picMk id="12" creationId="{65D0CB38-57CF-8B4F-463C-1033485B5239}"/>
          </ac:picMkLst>
        </pc:picChg>
      </pc:sldChg>
      <pc:sldChg chg="addSp delSp modSp add ord replId modNotes">
        <pc:chgData name="Capri, Kimberly" userId="S::kcapri@ad.unc.edu::0ba5655f-717a-4580-b13e-af0f13df1d2b" providerId="AD" clId="Web-{39E13626-111E-444D-B3DE-EB6C4ABACC0D}" dt="2023-08-16T20:13:14.001" v="93"/>
        <pc:sldMkLst>
          <pc:docMk/>
          <pc:sldMk cId="2617621398" sldId="318"/>
        </pc:sldMkLst>
        <pc:spChg chg="add del mod">
          <ac:chgData name="Capri, Kimberly" userId="S::kcapri@ad.unc.edu::0ba5655f-717a-4580-b13e-af0f13df1d2b" providerId="AD" clId="Web-{39E13626-111E-444D-B3DE-EB6C4ABACC0D}" dt="2023-08-16T20:08:39.664" v="50"/>
          <ac:spMkLst>
            <pc:docMk/>
            <pc:sldMk cId="2617621398" sldId="318"/>
            <ac:spMk id="5" creationId="{0EF4B6D7-E15B-EB8E-E852-4496B089616B}"/>
          </ac:spMkLst>
        </pc:spChg>
        <pc:spChg chg="del">
          <ac:chgData name="Capri, Kimberly" userId="S::kcapri@ad.unc.edu::0ba5655f-717a-4580-b13e-af0f13df1d2b" providerId="AD" clId="Web-{39E13626-111E-444D-B3DE-EB6C4ABACC0D}" dt="2023-08-16T20:08:36.164" v="48"/>
          <ac:spMkLst>
            <pc:docMk/>
            <pc:sldMk cId="2617621398" sldId="318"/>
            <ac:spMk id="9" creationId="{A4DF225B-B244-3A63-02A2-76BFF2BE36F4}"/>
          </ac:spMkLst>
        </pc:spChg>
        <pc:spChg chg="add del mod">
          <ac:chgData name="Capri, Kimberly" userId="S::kcapri@ad.unc.edu::0ba5655f-717a-4580-b13e-af0f13df1d2b" providerId="AD" clId="Web-{39E13626-111E-444D-B3DE-EB6C4ABACC0D}" dt="2023-08-16T20:09:00.243" v="52"/>
          <ac:spMkLst>
            <pc:docMk/>
            <pc:sldMk cId="2617621398" sldId="318"/>
            <ac:spMk id="10" creationId="{16BCCEB4-BFEA-AB24-5813-28F3A68CF541}"/>
          </ac:spMkLst>
        </pc:spChg>
        <pc:spChg chg="del">
          <ac:chgData name="Capri, Kimberly" userId="S::kcapri@ad.unc.edu::0ba5655f-717a-4580-b13e-af0f13df1d2b" providerId="AD" clId="Web-{39E13626-111E-444D-B3DE-EB6C4ABACC0D}" dt="2023-08-16T20:08:58.040" v="51"/>
          <ac:spMkLst>
            <pc:docMk/>
            <pc:sldMk cId="2617621398" sldId="318"/>
            <ac:spMk id="25602" creationId="{00000000-0000-0000-0000-000000000000}"/>
          </ac:spMkLst>
        </pc:spChg>
        <pc:picChg chg="del">
          <ac:chgData name="Capri, Kimberly" userId="S::kcapri@ad.unc.edu::0ba5655f-717a-4580-b13e-af0f13df1d2b" providerId="AD" clId="Web-{39E13626-111E-444D-B3DE-EB6C4ABACC0D}" dt="2023-08-16T20:08:34.164" v="47"/>
          <ac:picMkLst>
            <pc:docMk/>
            <pc:sldMk cId="2617621398" sldId="318"/>
            <ac:picMk id="4" creationId="{0E12581C-5B94-5E99-6F90-78DDDF7F4903}"/>
          </ac:picMkLst>
        </pc:picChg>
        <pc:picChg chg="add mod">
          <ac:chgData name="Capri, Kimberly" userId="S::kcapri@ad.unc.edu::0ba5655f-717a-4580-b13e-af0f13df1d2b" providerId="AD" clId="Web-{39E13626-111E-444D-B3DE-EB6C4ABACC0D}" dt="2023-08-16T20:09:39.916" v="60" actId="1076"/>
          <ac:picMkLst>
            <pc:docMk/>
            <pc:sldMk cId="2617621398" sldId="318"/>
            <ac:picMk id="11" creationId="{0EFDEC5E-7F1A-B1C8-EA17-59E8CAEE2E67}"/>
          </ac:picMkLst>
        </pc:picChg>
      </pc:sldChg>
      <pc:sldChg chg="add replId">
        <pc:chgData name="Capri, Kimberly" userId="S::kcapri@ad.unc.edu::0ba5655f-717a-4580-b13e-af0f13df1d2b" providerId="AD" clId="Web-{39E13626-111E-444D-B3DE-EB6C4ABACC0D}" dt="2023-08-16T20:10:52.934" v="61"/>
        <pc:sldMkLst>
          <pc:docMk/>
          <pc:sldMk cId="1866662618" sldId="319"/>
        </pc:sldMkLst>
      </pc:sldChg>
      <pc:sldChg chg="addSp delSp modSp add ord replId modNotes">
        <pc:chgData name="Capri, Kimberly" userId="S::kcapri@ad.unc.edu::0ba5655f-717a-4580-b13e-af0f13df1d2b" providerId="AD" clId="Web-{39E13626-111E-444D-B3DE-EB6C4ABACC0D}" dt="2023-08-16T20:13:29.268" v="100"/>
        <pc:sldMkLst>
          <pc:docMk/>
          <pc:sldMk cId="1737139005" sldId="320"/>
        </pc:sldMkLst>
        <pc:spChg chg="add del mod">
          <ac:chgData name="Capri, Kimberly" userId="S::kcapri@ad.unc.edu::0ba5655f-717a-4580-b13e-af0f13df1d2b" providerId="AD" clId="Web-{39E13626-111E-444D-B3DE-EB6C4ABACC0D}" dt="2023-08-16T20:11:35.717" v="75"/>
          <ac:spMkLst>
            <pc:docMk/>
            <pc:sldMk cId="1737139005" sldId="320"/>
            <ac:spMk id="5" creationId="{0EEE16E5-EA3B-899F-A06B-F17D7D054B07}"/>
          </ac:spMkLst>
        </pc:spChg>
        <pc:spChg chg="del">
          <ac:chgData name="Capri, Kimberly" userId="S::kcapri@ad.unc.edu::0ba5655f-717a-4580-b13e-af0f13df1d2b" providerId="AD" clId="Web-{39E13626-111E-444D-B3DE-EB6C4ABACC0D}" dt="2023-08-16T20:11:33.326" v="73"/>
          <ac:spMkLst>
            <pc:docMk/>
            <pc:sldMk cId="1737139005" sldId="320"/>
            <ac:spMk id="9" creationId="{A4DF225B-B244-3A63-02A2-76BFF2BE36F4}"/>
          </ac:spMkLst>
        </pc:spChg>
        <pc:spChg chg="add del mod">
          <ac:chgData name="Capri, Kimberly" userId="S::kcapri@ad.unc.edu::0ba5655f-717a-4580-b13e-af0f13df1d2b" providerId="AD" clId="Web-{39E13626-111E-444D-B3DE-EB6C4ABACC0D}" dt="2023-08-16T20:11:40.483" v="77"/>
          <ac:spMkLst>
            <pc:docMk/>
            <pc:sldMk cId="1737139005" sldId="320"/>
            <ac:spMk id="10" creationId="{0C286350-2FE1-1443-869D-131B556583B9}"/>
          </ac:spMkLst>
        </pc:spChg>
        <pc:spChg chg="add del mod">
          <ac:chgData name="Capri, Kimberly" userId="S::kcapri@ad.unc.edu::0ba5655f-717a-4580-b13e-af0f13df1d2b" providerId="AD" clId="Web-{39E13626-111E-444D-B3DE-EB6C4ABACC0D}" dt="2023-08-16T20:11:51.702" v="81" actId="20577"/>
          <ac:spMkLst>
            <pc:docMk/>
            <pc:sldMk cId="1737139005" sldId="320"/>
            <ac:spMk id="25602" creationId="{00000000-0000-0000-0000-000000000000}"/>
          </ac:spMkLst>
        </pc:spChg>
        <pc:picChg chg="del">
          <ac:chgData name="Capri, Kimberly" userId="S::kcapri@ad.unc.edu::0ba5655f-717a-4580-b13e-af0f13df1d2b" providerId="AD" clId="Web-{39E13626-111E-444D-B3DE-EB6C4ABACC0D}" dt="2023-08-16T20:11:33.998" v="74"/>
          <ac:picMkLst>
            <pc:docMk/>
            <pc:sldMk cId="1737139005" sldId="320"/>
            <ac:picMk id="4" creationId="{0E12581C-5B94-5E99-6F90-78DDDF7F4903}"/>
          </ac:picMkLst>
        </pc:picChg>
        <pc:picChg chg="add mod">
          <ac:chgData name="Capri, Kimberly" userId="S::kcapri@ad.unc.edu::0ba5655f-717a-4580-b13e-af0f13df1d2b" providerId="AD" clId="Web-{39E13626-111E-444D-B3DE-EB6C4ABACC0D}" dt="2023-08-16T20:12:40.016" v="88" actId="1076"/>
          <ac:picMkLst>
            <pc:docMk/>
            <pc:sldMk cId="1737139005" sldId="320"/>
            <ac:picMk id="11" creationId="{CAC20F79-EFC7-7461-D7DD-D4F8E4BC2F71}"/>
          </ac:picMkLst>
        </pc:picChg>
      </pc:sldChg>
    </pc:docChg>
  </pc:docChgLst>
  <pc:docChgLst>
    <pc:chgData name="Nesmith, Stephen G" userId="S::sgn0007@ad.unc.edu::e0b9b75f-2355-4ab4-88f7-f7807f562535" providerId="AD" clId="Web-{E883FFDD-BD66-3C5A-2F9C-E00251DCC9E8}"/>
    <pc:docChg chg="modSld">
      <pc:chgData name="Nesmith, Stephen G" userId="S::sgn0007@ad.unc.edu::e0b9b75f-2355-4ab4-88f7-f7807f562535" providerId="AD" clId="Web-{E883FFDD-BD66-3C5A-2F9C-E00251DCC9E8}" dt="2023-08-17T12:05:54.490" v="1" actId="20577"/>
      <pc:docMkLst>
        <pc:docMk/>
      </pc:docMkLst>
      <pc:sldChg chg="modSp">
        <pc:chgData name="Nesmith, Stephen G" userId="S::sgn0007@ad.unc.edu::e0b9b75f-2355-4ab4-88f7-f7807f562535" providerId="AD" clId="Web-{E883FFDD-BD66-3C5A-2F9C-E00251DCC9E8}" dt="2023-08-17T12:05:54.490" v="1" actId="20577"/>
        <pc:sldMkLst>
          <pc:docMk/>
          <pc:sldMk cId="2143936938" sldId="301"/>
        </pc:sldMkLst>
        <pc:spChg chg="mod">
          <ac:chgData name="Nesmith, Stephen G" userId="S::sgn0007@ad.unc.edu::e0b9b75f-2355-4ab4-88f7-f7807f562535" providerId="AD" clId="Web-{E883FFDD-BD66-3C5A-2F9C-E00251DCC9E8}" dt="2023-08-17T12:05:54.490" v="1" actId="20577"/>
          <ac:spMkLst>
            <pc:docMk/>
            <pc:sldMk cId="2143936938" sldId="301"/>
            <ac:spMk id="4" creationId="{00000000-0000-0000-0000-000000000000}"/>
          </ac:spMkLst>
        </pc:spChg>
      </pc:sldChg>
    </pc:docChg>
  </pc:docChgLst>
  <pc:docChgLst>
    <pc:chgData name="Capri, Kimberly" userId="S::kcapri@ad.unc.edu::0ba5655f-717a-4580-b13e-af0f13df1d2b" providerId="AD" clId="Web-{6528527F-D18B-4C2D-9A0E-1CE240622FBD}"/>
    <pc:docChg chg="modSld">
      <pc:chgData name="Capri, Kimberly" userId="S::kcapri@ad.unc.edu::0ba5655f-717a-4580-b13e-af0f13df1d2b" providerId="AD" clId="Web-{6528527F-D18B-4C2D-9A0E-1CE240622FBD}" dt="2023-08-14T18:19:51.180" v="7" actId="20577"/>
      <pc:docMkLst>
        <pc:docMk/>
      </pc:docMkLst>
      <pc:sldChg chg="modSp">
        <pc:chgData name="Capri, Kimberly" userId="S::kcapri@ad.unc.edu::0ba5655f-717a-4580-b13e-af0f13df1d2b" providerId="AD" clId="Web-{6528527F-D18B-4C2D-9A0E-1CE240622FBD}" dt="2023-08-14T18:19:51.180" v="7" actId="20577"/>
        <pc:sldMkLst>
          <pc:docMk/>
          <pc:sldMk cId="1538540454" sldId="273"/>
        </pc:sldMkLst>
        <pc:spChg chg="mod">
          <ac:chgData name="Capri, Kimberly" userId="S::kcapri@ad.unc.edu::0ba5655f-717a-4580-b13e-af0f13df1d2b" providerId="AD" clId="Web-{6528527F-D18B-4C2D-9A0E-1CE240622FBD}" dt="2023-08-14T18:19:51.180" v="7" actId="20577"/>
          <ac:spMkLst>
            <pc:docMk/>
            <pc:sldMk cId="1538540454" sldId="273"/>
            <ac:spMk id="4" creationId="{00000000-0000-0000-0000-000000000000}"/>
          </ac:spMkLst>
        </pc:spChg>
      </pc:sldChg>
    </pc:docChg>
  </pc:docChgLst>
  <pc:docChgLst>
    <pc:chgData name="Capri, Kimberly" userId="S::kcapri@ad.unc.edu::0ba5655f-717a-4580-b13e-af0f13df1d2b" providerId="AD" clId="Web-{E91004BA-1F5B-4151-BA53-A657990DE164}"/>
    <pc:docChg chg="modSld">
      <pc:chgData name="Capri, Kimberly" userId="S::kcapri@ad.unc.edu::0ba5655f-717a-4580-b13e-af0f13df1d2b" providerId="AD" clId="Web-{E91004BA-1F5B-4151-BA53-A657990DE164}" dt="2023-08-15T21:08:29.650" v="1" actId="20577"/>
      <pc:docMkLst>
        <pc:docMk/>
      </pc:docMkLst>
      <pc:sldChg chg="modSp">
        <pc:chgData name="Capri, Kimberly" userId="S::kcapri@ad.unc.edu::0ba5655f-717a-4580-b13e-af0f13df1d2b" providerId="AD" clId="Web-{E91004BA-1F5B-4151-BA53-A657990DE164}" dt="2023-08-15T21:08:29.650" v="1" actId="20577"/>
        <pc:sldMkLst>
          <pc:docMk/>
          <pc:sldMk cId="1244235438" sldId="296"/>
        </pc:sldMkLst>
        <pc:spChg chg="mod">
          <ac:chgData name="Capri, Kimberly" userId="S::kcapri@ad.unc.edu::0ba5655f-717a-4580-b13e-af0f13df1d2b" providerId="AD" clId="Web-{E91004BA-1F5B-4151-BA53-A657990DE164}" dt="2023-08-15T21:08:29.650" v="1" actId="20577"/>
          <ac:spMkLst>
            <pc:docMk/>
            <pc:sldMk cId="1244235438" sldId="296"/>
            <ac:spMk id="8" creationId="{00000000-0000-0000-0000-000000000000}"/>
          </ac:spMkLst>
        </pc:spChg>
      </pc:sldChg>
    </pc:docChg>
  </pc:docChgLst>
  <pc:docChgLst>
    <pc:chgData name="Capri, Kimberly" userId="0ba5655f-717a-4580-b13e-af0f13df1d2b" providerId="ADAL" clId="{5FD45E10-2EF5-4438-8AD8-C2B10173269E}"/>
    <pc:docChg chg="undo custSel modSld">
      <pc:chgData name="Capri, Kimberly" userId="0ba5655f-717a-4580-b13e-af0f13df1d2b" providerId="ADAL" clId="{5FD45E10-2EF5-4438-8AD8-C2B10173269E}" dt="2023-08-10T14:57:42.744" v="97" actId="1076"/>
      <pc:docMkLst>
        <pc:docMk/>
      </pc:docMkLst>
      <pc:sldChg chg="addSp modSp mod">
        <pc:chgData name="Capri, Kimberly" userId="0ba5655f-717a-4580-b13e-af0f13df1d2b" providerId="ADAL" clId="{5FD45E10-2EF5-4438-8AD8-C2B10173269E}" dt="2023-08-10T14:57:42.744" v="97" actId="1076"/>
        <pc:sldMkLst>
          <pc:docMk/>
          <pc:sldMk cId="3080137496" sldId="290"/>
        </pc:sldMkLst>
        <pc:spChg chg="mod">
          <ac:chgData name="Capri, Kimberly" userId="0ba5655f-717a-4580-b13e-af0f13df1d2b" providerId="ADAL" clId="{5FD45E10-2EF5-4438-8AD8-C2B10173269E}" dt="2023-08-10T14:57:23.392" v="94" actId="1076"/>
          <ac:spMkLst>
            <pc:docMk/>
            <pc:sldMk cId="3080137496" sldId="290"/>
            <ac:spMk id="4" creationId="{00000000-0000-0000-0000-000000000000}"/>
          </ac:spMkLst>
        </pc:spChg>
        <pc:spChg chg="mod">
          <ac:chgData name="Capri, Kimberly" userId="0ba5655f-717a-4580-b13e-af0f13df1d2b" providerId="ADAL" clId="{5FD45E10-2EF5-4438-8AD8-C2B10173269E}" dt="2023-08-10T14:57:42.744" v="97" actId="1076"/>
          <ac:spMkLst>
            <pc:docMk/>
            <pc:sldMk cId="3080137496" sldId="290"/>
            <ac:spMk id="5" creationId="{9ECB0F46-06DD-A547-BE77-DF7233CB842F}"/>
          </ac:spMkLst>
        </pc:spChg>
        <pc:spChg chg="add mod">
          <ac:chgData name="Capri, Kimberly" userId="0ba5655f-717a-4580-b13e-af0f13df1d2b" providerId="ADAL" clId="{5FD45E10-2EF5-4438-8AD8-C2B10173269E}" dt="2023-08-10T14:57:22.765" v="93" actId="1076"/>
          <ac:spMkLst>
            <pc:docMk/>
            <pc:sldMk cId="3080137496" sldId="290"/>
            <ac:spMk id="6" creationId="{7A9F5FA1-A8D2-507F-F6C8-619260123CB5}"/>
          </ac:spMkLst>
        </pc:spChg>
        <pc:spChg chg="mod">
          <ac:chgData name="Capri, Kimberly" userId="0ba5655f-717a-4580-b13e-af0f13df1d2b" providerId="ADAL" clId="{5FD45E10-2EF5-4438-8AD8-C2B10173269E}" dt="2023-08-10T14:56:38.298" v="81" actId="1076"/>
          <ac:spMkLst>
            <pc:docMk/>
            <pc:sldMk cId="3080137496" sldId="290"/>
            <ac:spMk id="12" creationId="{0757A647-B77A-344E-A247-2CEC7161FD96}"/>
          </ac:spMkLst>
        </pc:spChg>
        <pc:picChg chg="add mod">
          <ac:chgData name="Capri, Kimberly" userId="0ba5655f-717a-4580-b13e-af0f13df1d2b" providerId="ADAL" clId="{5FD45E10-2EF5-4438-8AD8-C2B10173269E}" dt="2023-08-10T14:57:01.450" v="88" actId="1076"/>
          <ac:picMkLst>
            <pc:docMk/>
            <pc:sldMk cId="3080137496" sldId="290"/>
            <ac:picMk id="3" creationId="{E0FBF960-C583-139B-5390-F380C19BD3FD}"/>
          </ac:picMkLst>
        </pc:picChg>
        <pc:picChg chg="mod">
          <ac:chgData name="Capri, Kimberly" userId="0ba5655f-717a-4580-b13e-af0f13df1d2b" providerId="ADAL" clId="{5FD45E10-2EF5-4438-8AD8-C2B10173269E}" dt="2023-08-10T14:57:32.479" v="96" actId="14100"/>
          <ac:picMkLst>
            <pc:docMk/>
            <pc:sldMk cId="3080137496" sldId="290"/>
            <ac:picMk id="7" creationId="{A924E3CE-D3D8-9747-8CB4-12F394F0E524}"/>
          </ac:picMkLst>
        </pc:picChg>
      </pc:sldChg>
      <pc:sldChg chg="modSp mod">
        <pc:chgData name="Capri, Kimberly" userId="0ba5655f-717a-4580-b13e-af0f13df1d2b" providerId="ADAL" clId="{5FD45E10-2EF5-4438-8AD8-C2B10173269E}" dt="2023-08-10T14:21:30.174" v="1" actId="20577"/>
        <pc:sldMkLst>
          <pc:docMk/>
          <pc:sldMk cId="1241420303" sldId="293"/>
        </pc:sldMkLst>
        <pc:spChg chg="mod">
          <ac:chgData name="Capri, Kimberly" userId="0ba5655f-717a-4580-b13e-af0f13df1d2b" providerId="ADAL" clId="{5FD45E10-2EF5-4438-8AD8-C2B10173269E}" dt="2023-08-10T14:21:30.174" v="1" actId="20577"/>
          <ac:spMkLst>
            <pc:docMk/>
            <pc:sldMk cId="1241420303" sldId="293"/>
            <ac:spMk id="7" creationId="{12121B84-50E7-4C5B-BA07-C7B077863A3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3C8F3B-5818-4F24-9A4D-B7B63C85BE6E}" type="doc">
      <dgm:prSet loTypeId="urn:microsoft.com/office/officeart/2005/8/layout/orgChart1" loCatId="hierarchy" qsTypeId="urn:microsoft.com/office/officeart/2005/8/quickstyle/simple1" qsCatId="simple" csTypeId="urn:microsoft.com/office/officeart/2005/8/colors/accent1_2" csCatId="accent1" phldr="1"/>
      <dgm:spPr/>
    </dgm:pt>
    <dgm:pt modelId="{4A77FDC4-6AB7-4537-848A-33E2901E3488}">
      <dgm:prSet custT="1"/>
      <dgm:spPr>
        <a:solidFill>
          <a:srgbClr val="003B4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Proxima Nova"/>
              <a:cs typeface="Arial"/>
            </a:rPr>
            <a:t>HS Divisions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Proxima Nova"/>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Proxima Nova"/>
              <a:cs typeface="Arial"/>
            </a:rPr>
            <a:t>Disciplines of Study</a:t>
          </a:r>
        </a:p>
      </dgm:t>
    </dgm:pt>
    <dgm:pt modelId="{DFDDD266-73A2-4433-8271-BD96EADD4452}" type="parTrans" cxnId="{A8A5DD16-9044-4016-BD05-87C31936B8B2}">
      <dgm:prSet/>
      <dgm:spPr/>
      <dgm:t>
        <a:bodyPr/>
        <a:lstStyle/>
        <a:p>
          <a:endParaRPr lang="en-US"/>
        </a:p>
      </dgm:t>
    </dgm:pt>
    <dgm:pt modelId="{731B70EB-7503-4D74-B1EE-73168BE092CD}" type="sibTrans" cxnId="{A8A5DD16-9044-4016-BD05-87C31936B8B2}">
      <dgm:prSet/>
      <dgm:spPr/>
      <dgm:t>
        <a:bodyPr/>
        <a:lstStyle/>
        <a:p>
          <a:endParaRPr lang="en-US"/>
        </a:p>
      </dgm:t>
    </dgm:pt>
    <dgm:pt modelId="{A18A34EE-BC34-429A-99F8-2437CC1E3A64}">
      <dgm:prSet custT="1"/>
      <dgm:spPr>
        <a:solidFill>
          <a:srgbClr val="7BAFD4"/>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Radiologic Science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Clinical Laboratory Science</a:t>
          </a:r>
        </a:p>
      </dgm:t>
    </dgm:pt>
    <dgm:pt modelId="{B45F957A-4A00-46EA-8955-75ACEE09E5B6}" type="parTrans" cxnId="{F5870258-734D-41CF-8C01-9C93036BCD29}">
      <dgm:prSet/>
      <dgm:spPr/>
      <dgm:t>
        <a:bodyPr/>
        <a:lstStyle/>
        <a:p>
          <a:endParaRPr lang="en-US"/>
        </a:p>
      </dgm:t>
    </dgm:pt>
    <dgm:pt modelId="{721B2766-6ADB-4EAF-9C3C-A77C85626180}" type="sibTrans" cxnId="{F5870258-734D-41CF-8C01-9C93036BCD29}">
      <dgm:prSet/>
      <dgm:spPr/>
      <dgm:t>
        <a:bodyPr/>
        <a:lstStyle/>
        <a:p>
          <a:endParaRPr lang="en-US"/>
        </a:p>
      </dgm:t>
    </dgm:pt>
    <dgm:pt modelId="{580028D5-DFEA-4707-B804-723E96BEAEF1}">
      <dgm:prSet custT="1"/>
      <dgm:spPr>
        <a:solidFill>
          <a:srgbClr val="7BAFD4"/>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Nudista Thin"/>
              <a:cs typeface="Arial"/>
            </a:rPr>
            <a:t>Radiography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a:cs typeface="Arial"/>
          </a:endParaRPr>
        </a:p>
      </dgm:t>
    </dgm:pt>
    <dgm:pt modelId="{B16C32CA-F522-4D59-9AD3-B06172C32FFE}" type="parTrans" cxnId="{58F14AAC-6EF9-43DB-AEC7-28311D10B774}">
      <dgm:prSet/>
      <dgm:spPr/>
      <dgm:t>
        <a:bodyPr/>
        <a:lstStyle/>
        <a:p>
          <a:endParaRPr lang="en-US"/>
        </a:p>
      </dgm:t>
    </dgm:pt>
    <dgm:pt modelId="{39EB4C7F-2134-44C1-A6E2-BC06F56BBD3D}" type="sibTrans" cxnId="{58F14AAC-6EF9-43DB-AEC7-28311D10B774}">
      <dgm:prSet/>
      <dgm:spPr/>
      <dgm:t>
        <a:bodyPr/>
        <a:lstStyle/>
        <a:p>
          <a:endParaRPr lang="en-US"/>
        </a:p>
      </dgm:t>
    </dgm:pt>
    <dgm:pt modelId="{6887BA68-C6DF-4D10-A98F-070F731227E1}">
      <dgm:prSet custT="1"/>
      <dgm:spPr>
        <a:solidFill>
          <a:srgbClr val="7BAFD4"/>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bg1"/>
            </a:solidFill>
            <a:effectLst/>
            <a:latin typeface="Nudista Thin"/>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Molecular Diagnostic Science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Occupational Therapy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Physician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Radiologist Assistant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Speech Language Pathology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Clinical Rehab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Nudista Thin"/>
              <a:cs typeface="Arial"/>
            </a:rPr>
            <a:t>and Mental Health Counseling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Raleway"/>
              <a:cs typeface="Arial"/>
            </a:rPr>
            <a:t>  </a:t>
          </a:r>
        </a:p>
      </dgm:t>
    </dgm:pt>
    <dgm:pt modelId="{7E282400-4A2E-420F-A2B7-CEBC27ADD45B}" type="parTrans" cxnId="{4AC2941A-9F6F-41AA-BFE7-D269DEB820E2}">
      <dgm:prSet/>
      <dgm:spPr/>
      <dgm:t>
        <a:bodyPr/>
        <a:lstStyle/>
        <a:p>
          <a:endParaRPr lang="en-US"/>
        </a:p>
      </dgm:t>
    </dgm:pt>
    <dgm:pt modelId="{DC873E33-FB51-4265-B1DC-27D49117E17C}" type="sibTrans" cxnId="{4AC2941A-9F6F-41AA-BFE7-D269DEB820E2}">
      <dgm:prSet/>
      <dgm:spPr/>
      <dgm:t>
        <a:bodyPr/>
        <a:lstStyle/>
        <a:p>
          <a:endParaRPr lang="en-US"/>
        </a:p>
      </dgm:t>
    </dgm:pt>
    <dgm:pt modelId="{8FB7D47D-316F-4C47-9194-AD4578F3D8E4}">
      <dgm:prSet custT="1"/>
      <dgm:spPr>
        <a:solidFill>
          <a:srgbClr val="7BAFD4"/>
        </a:solidFill>
      </dgm:spPr>
      <dgm:t>
        <a:bodyPr/>
        <a:lstStyle/>
        <a:p>
          <a:r>
            <a:rPr lang="en-US" sz="1100" b="1">
              <a:latin typeface="Raleway"/>
              <a:cs typeface="Arial"/>
            </a:rPr>
            <a:t>Audiology</a:t>
          </a:r>
        </a:p>
        <a:p>
          <a:r>
            <a:rPr lang="en-US" sz="1100" b="1">
              <a:latin typeface="Raleway"/>
              <a:cs typeface="Arial"/>
            </a:rPr>
            <a:t>Occupational Science and Therapy</a:t>
          </a:r>
        </a:p>
        <a:p>
          <a:r>
            <a:rPr lang="en-US" sz="1100" b="1">
              <a:latin typeface="Raleway"/>
              <a:cs typeface="Arial"/>
            </a:rPr>
            <a:t>Physical Therapy</a:t>
          </a:r>
        </a:p>
        <a:p>
          <a:r>
            <a:rPr lang="en-US" sz="1100" b="1">
              <a:latin typeface="Raleway"/>
              <a:cs typeface="Arial"/>
            </a:rPr>
            <a:t>Speech Language Pathology</a:t>
          </a:r>
        </a:p>
      </dgm:t>
    </dgm:pt>
    <dgm:pt modelId="{4DC7908B-CDE6-48AF-933F-E5BCA91E5E8C}" type="parTrans" cxnId="{135AFEC2-CC14-4D79-A996-2C93B380D770}">
      <dgm:prSet/>
      <dgm:spPr/>
      <dgm:t>
        <a:bodyPr/>
        <a:lstStyle/>
        <a:p>
          <a:endParaRPr lang="en-US"/>
        </a:p>
      </dgm:t>
    </dgm:pt>
    <dgm:pt modelId="{39F2FC58-6DD4-4F10-BC9F-65CDF3BEB0A1}" type="sibTrans" cxnId="{135AFEC2-CC14-4D79-A996-2C93B380D770}">
      <dgm:prSet/>
      <dgm:spPr/>
      <dgm:t>
        <a:bodyPr/>
        <a:lstStyle/>
        <a:p>
          <a:endParaRPr lang="en-US"/>
        </a:p>
      </dgm:t>
    </dgm:pt>
    <dgm:pt modelId="{7AEEF39B-494D-43AA-A6F9-79865A5BF5FA}" type="pres">
      <dgm:prSet presAssocID="{913C8F3B-5818-4F24-9A4D-B7B63C85BE6E}" presName="hierChild1" presStyleCnt="0">
        <dgm:presLayoutVars>
          <dgm:orgChart val="1"/>
          <dgm:chPref val="1"/>
          <dgm:dir/>
          <dgm:animOne val="branch"/>
          <dgm:animLvl val="lvl"/>
          <dgm:resizeHandles/>
        </dgm:presLayoutVars>
      </dgm:prSet>
      <dgm:spPr/>
    </dgm:pt>
    <dgm:pt modelId="{5C19F830-9E65-41DE-AA3B-2044AF3A796E}" type="pres">
      <dgm:prSet presAssocID="{4A77FDC4-6AB7-4537-848A-33E2901E3488}" presName="hierRoot1" presStyleCnt="0">
        <dgm:presLayoutVars>
          <dgm:hierBranch/>
        </dgm:presLayoutVars>
      </dgm:prSet>
      <dgm:spPr/>
    </dgm:pt>
    <dgm:pt modelId="{E9DDB72A-F32C-423E-9A80-8E683EE21E9B}" type="pres">
      <dgm:prSet presAssocID="{4A77FDC4-6AB7-4537-848A-33E2901E3488}" presName="rootComposite1" presStyleCnt="0"/>
      <dgm:spPr/>
    </dgm:pt>
    <dgm:pt modelId="{C161DA83-D819-46DA-9DE5-C76B8D0F2EC6}" type="pres">
      <dgm:prSet presAssocID="{4A77FDC4-6AB7-4537-848A-33E2901E3488}" presName="rootText1" presStyleLbl="node0" presStyleIdx="0" presStyleCnt="1" custScaleX="1135242" custScaleY="964472" custLinFactNeighborX="-27203" custLinFactNeighborY="-2223">
        <dgm:presLayoutVars>
          <dgm:chPref val="3"/>
        </dgm:presLayoutVars>
      </dgm:prSet>
      <dgm:spPr/>
    </dgm:pt>
    <dgm:pt modelId="{1F4D3BC8-8143-4A7E-A2EA-59246213271E}" type="pres">
      <dgm:prSet presAssocID="{4A77FDC4-6AB7-4537-848A-33E2901E3488}" presName="rootConnector1" presStyleLbl="node1" presStyleIdx="0" presStyleCnt="0"/>
      <dgm:spPr/>
    </dgm:pt>
    <dgm:pt modelId="{C288E9D4-3CC8-44CA-8C55-87A7B49B1DEA}" type="pres">
      <dgm:prSet presAssocID="{4A77FDC4-6AB7-4537-848A-33E2901E3488}" presName="hierChild2" presStyleCnt="0"/>
      <dgm:spPr/>
    </dgm:pt>
    <dgm:pt modelId="{5A437249-DDCD-4C0C-8A09-0BB109842A74}" type="pres">
      <dgm:prSet presAssocID="{B45F957A-4A00-46EA-8955-75ACEE09E5B6}" presName="Name35" presStyleLbl="parChTrans1D2" presStyleIdx="0" presStyleCnt="3"/>
      <dgm:spPr/>
    </dgm:pt>
    <dgm:pt modelId="{BB37EF59-40C5-47F0-9F02-92316C041C14}" type="pres">
      <dgm:prSet presAssocID="{A18A34EE-BC34-429A-99F8-2437CC1E3A64}" presName="hierRoot2" presStyleCnt="0">
        <dgm:presLayoutVars>
          <dgm:hierBranch/>
        </dgm:presLayoutVars>
      </dgm:prSet>
      <dgm:spPr/>
    </dgm:pt>
    <dgm:pt modelId="{19A466E0-D51D-44D6-BFD3-0A969AD6BA13}" type="pres">
      <dgm:prSet presAssocID="{A18A34EE-BC34-429A-99F8-2437CC1E3A64}" presName="rootComposite" presStyleCnt="0"/>
      <dgm:spPr/>
    </dgm:pt>
    <dgm:pt modelId="{1E62AF89-8D1F-4CBD-A92C-EB088AFC38DC}" type="pres">
      <dgm:prSet presAssocID="{A18A34EE-BC34-429A-99F8-2437CC1E3A64}" presName="rootText" presStyleLbl="node2" presStyleIdx="0" presStyleCnt="3" custScaleX="1319657" custScaleY="650352" custLinFactX="-270075" custLinFactY="300000" custLinFactNeighborX="-300000" custLinFactNeighborY="377302">
        <dgm:presLayoutVars>
          <dgm:chPref val="3"/>
        </dgm:presLayoutVars>
      </dgm:prSet>
      <dgm:spPr/>
    </dgm:pt>
    <dgm:pt modelId="{F48EFCE0-281A-4682-A7B1-16A9322C788F}" type="pres">
      <dgm:prSet presAssocID="{A18A34EE-BC34-429A-99F8-2437CC1E3A64}" presName="rootConnector" presStyleLbl="node2" presStyleIdx="0" presStyleCnt="3"/>
      <dgm:spPr/>
    </dgm:pt>
    <dgm:pt modelId="{63970539-E47B-47E4-81D0-EED0A89E0CF4}" type="pres">
      <dgm:prSet presAssocID="{A18A34EE-BC34-429A-99F8-2437CC1E3A64}" presName="hierChild4" presStyleCnt="0"/>
      <dgm:spPr/>
    </dgm:pt>
    <dgm:pt modelId="{D165B320-A4D5-45AE-96B7-6BECAFE01A81}" type="pres">
      <dgm:prSet presAssocID="{A18A34EE-BC34-429A-99F8-2437CC1E3A64}" presName="hierChild5" presStyleCnt="0"/>
      <dgm:spPr/>
    </dgm:pt>
    <dgm:pt modelId="{5D8FD12C-C262-42D9-B34F-B45BFCF1F59B}" type="pres">
      <dgm:prSet presAssocID="{B16C32CA-F522-4D59-9AD3-B06172C32FFE}" presName="Name35" presStyleLbl="parChTrans1D2" presStyleIdx="1" presStyleCnt="3"/>
      <dgm:spPr/>
    </dgm:pt>
    <dgm:pt modelId="{4EC4A0F1-5AEB-4E82-BF0C-FE7FEA80CF30}" type="pres">
      <dgm:prSet presAssocID="{580028D5-DFEA-4707-B804-723E96BEAEF1}" presName="hierRoot2" presStyleCnt="0">
        <dgm:presLayoutVars>
          <dgm:hierBranch/>
        </dgm:presLayoutVars>
      </dgm:prSet>
      <dgm:spPr/>
    </dgm:pt>
    <dgm:pt modelId="{3282C064-F3B0-43A0-AF05-14456CE4F1A3}" type="pres">
      <dgm:prSet presAssocID="{580028D5-DFEA-4707-B804-723E96BEAEF1}" presName="rootComposite" presStyleCnt="0"/>
      <dgm:spPr/>
    </dgm:pt>
    <dgm:pt modelId="{33E1B98B-403E-4961-A679-22C5E5CFDBDF}" type="pres">
      <dgm:prSet presAssocID="{580028D5-DFEA-4707-B804-723E96BEAEF1}" presName="rootText" presStyleLbl="node2" presStyleIdx="1" presStyleCnt="3" custScaleX="1011116" custScaleY="519504" custLinFactX="-300000" custLinFactY="700000" custLinFactNeighborX="-304482" custLinFactNeighborY="720332">
        <dgm:presLayoutVars>
          <dgm:chPref val="3"/>
        </dgm:presLayoutVars>
      </dgm:prSet>
      <dgm:spPr/>
    </dgm:pt>
    <dgm:pt modelId="{352B0AC2-42D4-47F5-9186-007C3F55C1B8}" type="pres">
      <dgm:prSet presAssocID="{580028D5-DFEA-4707-B804-723E96BEAEF1}" presName="rootConnector" presStyleLbl="node2" presStyleIdx="1" presStyleCnt="3"/>
      <dgm:spPr/>
    </dgm:pt>
    <dgm:pt modelId="{3DB45AA4-E8F1-46D2-8AF6-DE57BAD84D00}" type="pres">
      <dgm:prSet presAssocID="{580028D5-DFEA-4707-B804-723E96BEAEF1}" presName="hierChild4" presStyleCnt="0"/>
      <dgm:spPr/>
    </dgm:pt>
    <dgm:pt modelId="{3FFEECF9-58D6-4F93-AC54-70B406033D50}" type="pres">
      <dgm:prSet presAssocID="{580028D5-DFEA-4707-B804-723E96BEAEF1}" presName="hierChild5" presStyleCnt="0"/>
      <dgm:spPr/>
    </dgm:pt>
    <dgm:pt modelId="{523398AF-2D27-4E8C-BB06-D36BCFDE59B5}" type="pres">
      <dgm:prSet presAssocID="{7E282400-4A2E-420F-A2B7-CEBC27ADD45B}" presName="Name35" presStyleLbl="parChTrans1D2" presStyleIdx="2" presStyleCnt="3"/>
      <dgm:spPr/>
    </dgm:pt>
    <dgm:pt modelId="{49CCA5A6-B669-4BC0-B2E6-4C74E111463C}" type="pres">
      <dgm:prSet presAssocID="{6887BA68-C6DF-4D10-A98F-070F731227E1}" presName="hierRoot2" presStyleCnt="0">
        <dgm:presLayoutVars>
          <dgm:hierBranch/>
        </dgm:presLayoutVars>
      </dgm:prSet>
      <dgm:spPr/>
    </dgm:pt>
    <dgm:pt modelId="{8F62A67F-13A1-4D89-99FF-486304309700}" type="pres">
      <dgm:prSet presAssocID="{6887BA68-C6DF-4D10-A98F-070F731227E1}" presName="rootComposite" presStyleCnt="0"/>
      <dgm:spPr/>
    </dgm:pt>
    <dgm:pt modelId="{3D42FD9E-7ADE-403C-B2E5-3E6F414D520F}" type="pres">
      <dgm:prSet presAssocID="{6887BA68-C6DF-4D10-A98F-070F731227E1}" presName="rootText" presStyleLbl="node2" presStyleIdx="2" presStyleCnt="3" custScaleX="1703315" custScaleY="1741595" custLinFactX="-174571" custLinFactY="700000" custLinFactNeighborX="-200000" custLinFactNeighborY="720330">
        <dgm:presLayoutVars>
          <dgm:chPref val="3"/>
        </dgm:presLayoutVars>
      </dgm:prSet>
      <dgm:spPr/>
    </dgm:pt>
    <dgm:pt modelId="{643A7F30-11EA-48D5-A8CD-6C4D8CD61A84}" type="pres">
      <dgm:prSet presAssocID="{6887BA68-C6DF-4D10-A98F-070F731227E1}" presName="rootConnector" presStyleLbl="node2" presStyleIdx="2" presStyleCnt="3"/>
      <dgm:spPr/>
    </dgm:pt>
    <dgm:pt modelId="{774DCE55-0AAE-48AA-A411-735447313BE5}" type="pres">
      <dgm:prSet presAssocID="{6887BA68-C6DF-4D10-A98F-070F731227E1}" presName="hierChild4" presStyleCnt="0"/>
      <dgm:spPr/>
    </dgm:pt>
    <dgm:pt modelId="{D66AD241-565A-49D6-BA25-694361127720}" type="pres">
      <dgm:prSet presAssocID="{4DC7908B-CDE6-48AF-933F-E5BCA91E5E8C}" presName="Name35" presStyleLbl="parChTrans1D3" presStyleIdx="0" presStyleCnt="1"/>
      <dgm:spPr/>
    </dgm:pt>
    <dgm:pt modelId="{8C01C5DB-6D4F-480D-A486-1B4967F361CE}" type="pres">
      <dgm:prSet presAssocID="{8FB7D47D-316F-4C47-9194-AD4578F3D8E4}" presName="hierRoot2" presStyleCnt="0">
        <dgm:presLayoutVars>
          <dgm:hierBranch val="init"/>
        </dgm:presLayoutVars>
      </dgm:prSet>
      <dgm:spPr/>
    </dgm:pt>
    <dgm:pt modelId="{3C3F43D8-EECE-4B4F-821A-972078C2C1E9}" type="pres">
      <dgm:prSet presAssocID="{8FB7D47D-316F-4C47-9194-AD4578F3D8E4}" presName="rootComposite" presStyleCnt="0"/>
      <dgm:spPr/>
    </dgm:pt>
    <dgm:pt modelId="{D0AE232E-21C9-4D56-8407-13399F07245D}" type="pres">
      <dgm:prSet presAssocID="{8FB7D47D-316F-4C47-9194-AD4578F3D8E4}" presName="rootText" presStyleLbl="node3" presStyleIdx="0" presStyleCnt="1" custScaleX="1719225" custScaleY="1262785" custLinFactX="500000" custLinFactY="-928911" custLinFactNeighborX="584392" custLinFactNeighborY="-1000000">
        <dgm:presLayoutVars>
          <dgm:chPref val="3"/>
        </dgm:presLayoutVars>
      </dgm:prSet>
      <dgm:spPr/>
    </dgm:pt>
    <dgm:pt modelId="{7DC51D54-0E2C-4F5C-B52B-972422BFCBF0}" type="pres">
      <dgm:prSet presAssocID="{8FB7D47D-316F-4C47-9194-AD4578F3D8E4}" presName="rootConnector" presStyleLbl="node3" presStyleIdx="0" presStyleCnt="1"/>
      <dgm:spPr/>
    </dgm:pt>
    <dgm:pt modelId="{848EB303-BE22-4D7D-9980-C587E1A10228}" type="pres">
      <dgm:prSet presAssocID="{8FB7D47D-316F-4C47-9194-AD4578F3D8E4}" presName="hierChild4" presStyleCnt="0"/>
      <dgm:spPr/>
    </dgm:pt>
    <dgm:pt modelId="{9765C4B1-AA6E-486C-A9D8-00A16B65FA18}" type="pres">
      <dgm:prSet presAssocID="{8FB7D47D-316F-4C47-9194-AD4578F3D8E4}" presName="hierChild5" presStyleCnt="0"/>
      <dgm:spPr/>
    </dgm:pt>
    <dgm:pt modelId="{75E32F78-EC3B-431E-8221-87EDA3E09798}" type="pres">
      <dgm:prSet presAssocID="{6887BA68-C6DF-4D10-A98F-070F731227E1}" presName="hierChild5" presStyleCnt="0"/>
      <dgm:spPr/>
    </dgm:pt>
    <dgm:pt modelId="{750ECE90-D6B9-4DE7-9C52-734FA036D0BE}" type="pres">
      <dgm:prSet presAssocID="{4A77FDC4-6AB7-4537-848A-33E2901E3488}" presName="hierChild3" presStyleCnt="0"/>
      <dgm:spPr/>
    </dgm:pt>
  </dgm:ptLst>
  <dgm:cxnLst>
    <dgm:cxn modelId="{E7AC3C05-5DF3-4A77-BA5F-56514C2F13CD}" type="presOf" srcId="{6887BA68-C6DF-4D10-A98F-070F731227E1}" destId="{643A7F30-11EA-48D5-A8CD-6C4D8CD61A84}" srcOrd="1" destOrd="0" presId="urn:microsoft.com/office/officeart/2005/8/layout/orgChart1"/>
    <dgm:cxn modelId="{4E1F0706-DBF5-4FB3-912C-A75B78411364}" type="presOf" srcId="{580028D5-DFEA-4707-B804-723E96BEAEF1}" destId="{352B0AC2-42D4-47F5-9186-007C3F55C1B8}" srcOrd="1" destOrd="0" presId="urn:microsoft.com/office/officeart/2005/8/layout/orgChart1"/>
    <dgm:cxn modelId="{1D70E307-62F3-4D4E-B7CA-0B3C4463C814}" type="presOf" srcId="{8FB7D47D-316F-4C47-9194-AD4578F3D8E4}" destId="{D0AE232E-21C9-4D56-8407-13399F07245D}" srcOrd="0" destOrd="0" presId="urn:microsoft.com/office/officeart/2005/8/layout/orgChart1"/>
    <dgm:cxn modelId="{32D29608-09D0-46BB-A425-370EA839F2BF}" type="presOf" srcId="{4A77FDC4-6AB7-4537-848A-33E2901E3488}" destId="{1F4D3BC8-8143-4A7E-A2EA-59246213271E}" srcOrd="1" destOrd="0" presId="urn:microsoft.com/office/officeart/2005/8/layout/orgChart1"/>
    <dgm:cxn modelId="{B292FB0F-3A21-4B33-A7C5-88881B57F741}" type="presOf" srcId="{B45F957A-4A00-46EA-8955-75ACEE09E5B6}" destId="{5A437249-DDCD-4C0C-8A09-0BB109842A74}" srcOrd="0" destOrd="0" presId="urn:microsoft.com/office/officeart/2005/8/layout/orgChart1"/>
    <dgm:cxn modelId="{A8A5DD16-9044-4016-BD05-87C31936B8B2}" srcId="{913C8F3B-5818-4F24-9A4D-B7B63C85BE6E}" destId="{4A77FDC4-6AB7-4537-848A-33E2901E3488}" srcOrd="0" destOrd="0" parTransId="{DFDDD266-73A2-4433-8271-BD96EADD4452}" sibTransId="{731B70EB-7503-4D74-B1EE-73168BE092CD}"/>
    <dgm:cxn modelId="{0834D417-14C5-46B7-8D18-98B8918AB8BE}" type="presOf" srcId="{A18A34EE-BC34-429A-99F8-2437CC1E3A64}" destId="{1E62AF89-8D1F-4CBD-A92C-EB088AFC38DC}" srcOrd="0" destOrd="0" presId="urn:microsoft.com/office/officeart/2005/8/layout/orgChart1"/>
    <dgm:cxn modelId="{4AC2941A-9F6F-41AA-BFE7-D269DEB820E2}" srcId="{4A77FDC4-6AB7-4537-848A-33E2901E3488}" destId="{6887BA68-C6DF-4D10-A98F-070F731227E1}" srcOrd="2" destOrd="0" parTransId="{7E282400-4A2E-420F-A2B7-CEBC27ADD45B}" sibTransId="{DC873E33-FB51-4265-B1DC-27D49117E17C}"/>
    <dgm:cxn modelId="{B6BB284B-785D-4FBE-A684-E4804379FE21}" type="presOf" srcId="{8FB7D47D-316F-4C47-9194-AD4578F3D8E4}" destId="{7DC51D54-0E2C-4F5C-B52B-972422BFCBF0}" srcOrd="1" destOrd="0" presId="urn:microsoft.com/office/officeart/2005/8/layout/orgChart1"/>
    <dgm:cxn modelId="{E1F5B557-C08E-4152-AC0A-C1FE66E34E88}" type="presOf" srcId="{913C8F3B-5818-4F24-9A4D-B7B63C85BE6E}" destId="{7AEEF39B-494D-43AA-A6F9-79865A5BF5FA}" srcOrd="0" destOrd="0" presId="urn:microsoft.com/office/officeart/2005/8/layout/orgChart1"/>
    <dgm:cxn modelId="{F5870258-734D-41CF-8C01-9C93036BCD29}" srcId="{4A77FDC4-6AB7-4537-848A-33E2901E3488}" destId="{A18A34EE-BC34-429A-99F8-2437CC1E3A64}" srcOrd="0" destOrd="0" parTransId="{B45F957A-4A00-46EA-8955-75ACEE09E5B6}" sibTransId="{721B2766-6ADB-4EAF-9C3C-A77C85626180}"/>
    <dgm:cxn modelId="{ECCE0A7A-AE29-4626-939E-AC0ABA8CDB5F}" type="presOf" srcId="{580028D5-DFEA-4707-B804-723E96BEAEF1}" destId="{33E1B98B-403E-4961-A679-22C5E5CFDBDF}" srcOrd="0" destOrd="0" presId="urn:microsoft.com/office/officeart/2005/8/layout/orgChart1"/>
    <dgm:cxn modelId="{3701FA88-9E70-4677-9946-A0199DC99A6E}" type="presOf" srcId="{A18A34EE-BC34-429A-99F8-2437CC1E3A64}" destId="{F48EFCE0-281A-4682-A7B1-16A9322C788F}" srcOrd="1" destOrd="0" presId="urn:microsoft.com/office/officeart/2005/8/layout/orgChart1"/>
    <dgm:cxn modelId="{19E4C39F-DD71-4DF1-AA38-B4930F41D402}" type="presOf" srcId="{7E282400-4A2E-420F-A2B7-CEBC27ADD45B}" destId="{523398AF-2D27-4E8C-BB06-D36BCFDE59B5}" srcOrd="0" destOrd="0" presId="urn:microsoft.com/office/officeart/2005/8/layout/orgChart1"/>
    <dgm:cxn modelId="{651A49A1-23D3-43C2-9239-528FD6B04332}" type="presOf" srcId="{6887BA68-C6DF-4D10-A98F-070F731227E1}" destId="{3D42FD9E-7ADE-403C-B2E5-3E6F414D520F}" srcOrd="0" destOrd="0" presId="urn:microsoft.com/office/officeart/2005/8/layout/orgChart1"/>
    <dgm:cxn modelId="{58F14AAC-6EF9-43DB-AEC7-28311D10B774}" srcId="{4A77FDC4-6AB7-4537-848A-33E2901E3488}" destId="{580028D5-DFEA-4707-B804-723E96BEAEF1}" srcOrd="1" destOrd="0" parTransId="{B16C32CA-F522-4D59-9AD3-B06172C32FFE}" sibTransId="{39EB4C7F-2134-44C1-A6E2-BC06F56BBD3D}"/>
    <dgm:cxn modelId="{6D2F9CBA-B745-4DC9-9565-DAF2DFF011EE}" type="presOf" srcId="{4DC7908B-CDE6-48AF-933F-E5BCA91E5E8C}" destId="{D66AD241-565A-49D6-BA25-694361127720}" srcOrd="0" destOrd="0" presId="urn:microsoft.com/office/officeart/2005/8/layout/orgChart1"/>
    <dgm:cxn modelId="{135AFEC2-CC14-4D79-A996-2C93B380D770}" srcId="{6887BA68-C6DF-4D10-A98F-070F731227E1}" destId="{8FB7D47D-316F-4C47-9194-AD4578F3D8E4}" srcOrd="0" destOrd="0" parTransId="{4DC7908B-CDE6-48AF-933F-E5BCA91E5E8C}" sibTransId="{39F2FC58-6DD4-4F10-BC9F-65CDF3BEB0A1}"/>
    <dgm:cxn modelId="{FB969DE5-79DF-4FE6-B63D-15D7F77ED5A4}" type="presOf" srcId="{B16C32CA-F522-4D59-9AD3-B06172C32FFE}" destId="{5D8FD12C-C262-42D9-B34F-B45BFCF1F59B}" srcOrd="0" destOrd="0" presId="urn:microsoft.com/office/officeart/2005/8/layout/orgChart1"/>
    <dgm:cxn modelId="{730DA4ED-C34E-43A9-A1BC-7B401403A1D3}" type="presOf" srcId="{4A77FDC4-6AB7-4537-848A-33E2901E3488}" destId="{C161DA83-D819-46DA-9DE5-C76B8D0F2EC6}" srcOrd="0" destOrd="0" presId="urn:microsoft.com/office/officeart/2005/8/layout/orgChart1"/>
    <dgm:cxn modelId="{F4B27111-6755-420B-8757-BC21D6D79A38}" type="presParOf" srcId="{7AEEF39B-494D-43AA-A6F9-79865A5BF5FA}" destId="{5C19F830-9E65-41DE-AA3B-2044AF3A796E}" srcOrd="0" destOrd="0" presId="urn:microsoft.com/office/officeart/2005/8/layout/orgChart1"/>
    <dgm:cxn modelId="{9FDF808B-5DE6-4DBE-AC5D-0F286F950E36}" type="presParOf" srcId="{5C19F830-9E65-41DE-AA3B-2044AF3A796E}" destId="{E9DDB72A-F32C-423E-9A80-8E683EE21E9B}" srcOrd="0" destOrd="0" presId="urn:microsoft.com/office/officeart/2005/8/layout/orgChart1"/>
    <dgm:cxn modelId="{2A6AB5EA-E742-4567-AF6D-CD74339B7010}" type="presParOf" srcId="{E9DDB72A-F32C-423E-9A80-8E683EE21E9B}" destId="{C161DA83-D819-46DA-9DE5-C76B8D0F2EC6}" srcOrd="0" destOrd="0" presId="urn:microsoft.com/office/officeart/2005/8/layout/orgChart1"/>
    <dgm:cxn modelId="{E40388FD-7512-48C3-B092-7F76F2FE7E26}" type="presParOf" srcId="{E9DDB72A-F32C-423E-9A80-8E683EE21E9B}" destId="{1F4D3BC8-8143-4A7E-A2EA-59246213271E}" srcOrd="1" destOrd="0" presId="urn:microsoft.com/office/officeart/2005/8/layout/orgChart1"/>
    <dgm:cxn modelId="{971CDA0E-9A7C-4199-9895-1935FAEC20E8}" type="presParOf" srcId="{5C19F830-9E65-41DE-AA3B-2044AF3A796E}" destId="{C288E9D4-3CC8-44CA-8C55-87A7B49B1DEA}" srcOrd="1" destOrd="0" presId="urn:microsoft.com/office/officeart/2005/8/layout/orgChart1"/>
    <dgm:cxn modelId="{041FFB4F-0CA3-4117-B51B-021646A6EF8F}" type="presParOf" srcId="{C288E9D4-3CC8-44CA-8C55-87A7B49B1DEA}" destId="{5A437249-DDCD-4C0C-8A09-0BB109842A74}" srcOrd="0" destOrd="0" presId="urn:microsoft.com/office/officeart/2005/8/layout/orgChart1"/>
    <dgm:cxn modelId="{F330E1A8-BB11-406D-819E-C51172340573}" type="presParOf" srcId="{C288E9D4-3CC8-44CA-8C55-87A7B49B1DEA}" destId="{BB37EF59-40C5-47F0-9F02-92316C041C14}" srcOrd="1" destOrd="0" presId="urn:microsoft.com/office/officeart/2005/8/layout/orgChart1"/>
    <dgm:cxn modelId="{3E61DD62-0CA8-4DDA-9872-0FA99091910A}" type="presParOf" srcId="{BB37EF59-40C5-47F0-9F02-92316C041C14}" destId="{19A466E0-D51D-44D6-BFD3-0A969AD6BA13}" srcOrd="0" destOrd="0" presId="urn:microsoft.com/office/officeart/2005/8/layout/orgChart1"/>
    <dgm:cxn modelId="{F4083626-3F87-4ED2-8FEE-163F94E41EB9}" type="presParOf" srcId="{19A466E0-D51D-44D6-BFD3-0A969AD6BA13}" destId="{1E62AF89-8D1F-4CBD-A92C-EB088AFC38DC}" srcOrd="0" destOrd="0" presId="urn:microsoft.com/office/officeart/2005/8/layout/orgChart1"/>
    <dgm:cxn modelId="{D8988DDA-2C47-405A-8848-BD49DAED0D69}" type="presParOf" srcId="{19A466E0-D51D-44D6-BFD3-0A969AD6BA13}" destId="{F48EFCE0-281A-4682-A7B1-16A9322C788F}" srcOrd="1" destOrd="0" presId="urn:microsoft.com/office/officeart/2005/8/layout/orgChart1"/>
    <dgm:cxn modelId="{F5A35068-C612-4D8C-BF14-52A83C8F1128}" type="presParOf" srcId="{BB37EF59-40C5-47F0-9F02-92316C041C14}" destId="{63970539-E47B-47E4-81D0-EED0A89E0CF4}" srcOrd="1" destOrd="0" presId="urn:microsoft.com/office/officeart/2005/8/layout/orgChart1"/>
    <dgm:cxn modelId="{70B7FFE1-03E6-4639-8597-6EC442105561}" type="presParOf" srcId="{BB37EF59-40C5-47F0-9F02-92316C041C14}" destId="{D165B320-A4D5-45AE-96B7-6BECAFE01A81}" srcOrd="2" destOrd="0" presId="urn:microsoft.com/office/officeart/2005/8/layout/orgChart1"/>
    <dgm:cxn modelId="{5439D0AF-3B43-4ECB-AFF3-146EA8042BED}" type="presParOf" srcId="{C288E9D4-3CC8-44CA-8C55-87A7B49B1DEA}" destId="{5D8FD12C-C262-42D9-B34F-B45BFCF1F59B}" srcOrd="2" destOrd="0" presId="urn:microsoft.com/office/officeart/2005/8/layout/orgChart1"/>
    <dgm:cxn modelId="{E142CD2F-346E-4F99-B0EF-4E9F9D84F1DC}" type="presParOf" srcId="{C288E9D4-3CC8-44CA-8C55-87A7B49B1DEA}" destId="{4EC4A0F1-5AEB-4E82-BF0C-FE7FEA80CF30}" srcOrd="3" destOrd="0" presId="urn:microsoft.com/office/officeart/2005/8/layout/orgChart1"/>
    <dgm:cxn modelId="{F91FD81E-3925-44F1-9FA0-C5CCD0D2510B}" type="presParOf" srcId="{4EC4A0F1-5AEB-4E82-BF0C-FE7FEA80CF30}" destId="{3282C064-F3B0-43A0-AF05-14456CE4F1A3}" srcOrd="0" destOrd="0" presId="urn:microsoft.com/office/officeart/2005/8/layout/orgChart1"/>
    <dgm:cxn modelId="{4E1E031B-7E56-4481-B9B6-7E44A5CCF4D3}" type="presParOf" srcId="{3282C064-F3B0-43A0-AF05-14456CE4F1A3}" destId="{33E1B98B-403E-4961-A679-22C5E5CFDBDF}" srcOrd="0" destOrd="0" presId="urn:microsoft.com/office/officeart/2005/8/layout/orgChart1"/>
    <dgm:cxn modelId="{06A48C6A-1071-4B0C-B0B4-CCC535F98E25}" type="presParOf" srcId="{3282C064-F3B0-43A0-AF05-14456CE4F1A3}" destId="{352B0AC2-42D4-47F5-9186-007C3F55C1B8}" srcOrd="1" destOrd="0" presId="urn:microsoft.com/office/officeart/2005/8/layout/orgChart1"/>
    <dgm:cxn modelId="{2A04F9B9-6DB0-4960-9DE9-A563DB603DDB}" type="presParOf" srcId="{4EC4A0F1-5AEB-4E82-BF0C-FE7FEA80CF30}" destId="{3DB45AA4-E8F1-46D2-8AF6-DE57BAD84D00}" srcOrd="1" destOrd="0" presId="urn:microsoft.com/office/officeart/2005/8/layout/orgChart1"/>
    <dgm:cxn modelId="{30D91C62-2868-44A4-B6BE-B692C6C88A20}" type="presParOf" srcId="{4EC4A0F1-5AEB-4E82-BF0C-FE7FEA80CF30}" destId="{3FFEECF9-58D6-4F93-AC54-70B406033D50}" srcOrd="2" destOrd="0" presId="urn:microsoft.com/office/officeart/2005/8/layout/orgChart1"/>
    <dgm:cxn modelId="{3EB0B13B-31B7-4948-ACD6-8652A443C646}" type="presParOf" srcId="{C288E9D4-3CC8-44CA-8C55-87A7B49B1DEA}" destId="{523398AF-2D27-4E8C-BB06-D36BCFDE59B5}" srcOrd="4" destOrd="0" presId="urn:microsoft.com/office/officeart/2005/8/layout/orgChart1"/>
    <dgm:cxn modelId="{62C13F16-94BD-4F16-BA81-C9B07D01133D}" type="presParOf" srcId="{C288E9D4-3CC8-44CA-8C55-87A7B49B1DEA}" destId="{49CCA5A6-B669-4BC0-B2E6-4C74E111463C}" srcOrd="5" destOrd="0" presId="urn:microsoft.com/office/officeart/2005/8/layout/orgChart1"/>
    <dgm:cxn modelId="{A461EF6B-0F77-43BF-9B98-E79FB7A5D427}" type="presParOf" srcId="{49CCA5A6-B669-4BC0-B2E6-4C74E111463C}" destId="{8F62A67F-13A1-4D89-99FF-486304309700}" srcOrd="0" destOrd="0" presId="urn:microsoft.com/office/officeart/2005/8/layout/orgChart1"/>
    <dgm:cxn modelId="{F61B8B4D-C322-47C9-AEDC-921F661ABD03}" type="presParOf" srcId="{8F62A67F-13A1-4D89-99FF-486304309700}" destId="{3D42FD9E-7ADE-403C-B2E5-3E6F414D520F}" srcOrd="0" destOrd="0" presId="urn:microsoft.com/office/officeart/2005/8/layout/orgChart1"/>
    <dgm:cxn modelId="{16912423-DBC5-447A-A5EB-87F23EE95231}" type="presParOf" srcId="{8F62A67F-13A1-4D89-99FF-486304309700}" destId="{643A7F30-11EA-48D5-A8CD-6C4D8CD61A84}" srcOrd="1" destOrd="0" presId="urn:microsoft.com/office/officeart/2005/8/layout/orgChart1"/>
    <dgm:cxn modelId="{A284A49B-AD6A-4528-A6D5-79007B64B564}" type="presParOf" srcId="{49CCA5A6-B669-4BC0-B2E6-4C74E111463C}" destId="{774DCE55-0AAE-48AA-A411-735447313BE5}" srcOrd="1" destOrd="0" presId="urn:microsoft.com/office/officeart/2005/8/layout/orgChart1"/>
    <dgm:cxn modelId="{EEA8898B-05A6-45B1-93C6-1FFBD60588C7}" type="presParOf" srcId="{774DCE55-0AAE-48AA-A411-735447313BE5}" destId="{D66AD241-565A-49D6-BA25-694361127720}" srcOrd="0" destOrd="0" presId="urn:microsoft.com/office/officeart/2005/8/layout/orgChart1"/>
    <dgm:cxn modelId="{9B236045-7876-4745-A24D-36D3D7CF1148}" type="presParOf" srcId="{774DCE55-0AAE-48AA-A411-735447313BE5}" destId="{8C01C5DB-6D4F-480D-A486-1B4967F361CE}" srcOrd="1" destOrd="0" presId="urn:microsoft.com/office/officeart/2005/8/layout/orgChart1"/>
    <dgm:cxn modelId="{B8074049-4723-4750-A111-E0D758906B9B}" type="presParOf" srcId="{8C01C5DB-6D4F-480D-A486-1B4967F361CE}" destId="{3C3F43D8-EECE-4B4F-821A-972078C2C1E9}" srcOrd="0" destOrd="0" presId="urn:microsoft.com/office/officeart/2005/8/layout/orgChart1"/>
    <dgm:cxn modelId="{AD8B1471-3FDC-4A77-9C1E-E0153169E180}" type="presParOf" srcId="{3C3F43D8-EECE-4B4F-821A-972078C2C1E9}" destId="{D0AE232E-21C9-4D56-8407-13399F07245D}" srcOrd="0" destOrd="0" presId="urn:microsoft.com/office/officeart/2005/8/layout/orgChart1"/>
    <dgm:cxn modelId="{47B63517-2383-4C05-BA0B-F0F3EF2B943D}" type="presParOf" srcId="{3C3F43D8-EECE-4B4F-821A-972078C2C1E9}" destId="{7DC51D54-0E2C-4F5C-B52B-972422BFCBF0}" srcOrd="1" destOrd="0" presId="urn:microsoft.com/office/officeart/2005/8/layout/orgChart1"/>
    <dgm:cxn modelId="{34DF0810-3DBA-456F-9193-402188E534B7}" type="presParOf" srcId="{8C01C5DB-6D4F-480D-A486-1B4967F361CE}" destId="{848EB303-BE22-4D7D-9980-C587E1A10228}" srcOrd="1" destOrd="0" presId="urn:microsoft.com/office/officeart/2005/8/layout/orgChart1"/>
    <dgm:cxn modelId="{E6DAA426-45F2-4282-BFBB-BE21930693F3}" type="presParOf" srcId="{8C01C5DB-6D4F-480D-A486-1B4967F361CE}" destId="{9765C4B1-AA6E-486C-A9D8-00A16B65FA18}" srcOrd="2" destOrd="0" presId="urn:microsoft.com/office/officeart/2005/8/layout/orgChart1"/>
    <dgm:cxn modelId="{E88B7E10-F8B9-49FE-AF36-4262E3824D52}" type="presParOf" srcId="{49CCA5A6-B669-4BC0-B2E6-4C74E111463C}" destId="{75E32F78-EC3B-431E-8221-87EDA3E09798}" srcOrd="2" destOrd="0" presId="urn:microsoft.com/office/officeart/2005/8/layout/orgChart1"/>
    <dgm:cxn modelId="{EDF66BBB-E5E9-4902-84B1-3067444C9E1A}" type="presParOf" srcId="{5C19F830-9E65-41DE-AA3B-2044AF3A796E}" destId="{750ECE90-D6B9-4DE7-9C52-734FA036D0B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ABC882-4D7B-4E58-8807-79DE4FD2D1E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9CB9E91-20FA-4CBD-82E6-B6058C534A48}">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latin typeface="Nudista Thin" panose="02000000000000000000" pitchFamily="2" charset="77"/>
            </a:rPr>
            <a:t>Admissions</a:t>
          </a:r>
        </a:p>
      </dgm:t>
    </dgm:pt>
    <dgm:pt modelId="{04567981-09A2-46EA-82F6-42ED84383A97}" type="parTrans" cxnId="{A9F2F33F-9858-4460-8140-59DB984ABE72}">
      <dgm:prSet/>
      <dgm:spPr/>
      <dgm:t>
        <a:bodyPr/>
        <a:lstStyle/>
        <a:p>
          <a:endParaRPr lang="en-US"/>
        </a:p>
      </dgm:t>
    </dgm:pt>
    <dgm:pt modelId="{E3D3545D-64C6-4CC8-8F1A-F534C10F56FC}" type="sibTrans" cxnId="{A9F2F33F-9858-4460-8140-59DB984ABE72}">
      <dgm:prSet/>
      <dgm:spPr/>
      <dgm:t>
        <a:bodyPr/>
        <a:lstStyle/>
        <a:p>
          <a:endParaRPr lang="en-US"/>
        </a:p>
      </dgm:t>
    </dgm:pt>
    <dgm:pt modelId="{03AE2579-B380-423A-9130-9980FF9B7530}">
      <dgm:prSet phldrT="[Text]" custT="1"/>
      <dgm:spPr>
        <a:solidFill>
          <a:srgbClr val="7BAFD4"/>
        </a:solidFill>
      </dgm:spPr>
      <dgm:t>
        <a:bodyPr/>
        <a:lstStyle/>
        <a:p>
          <a:r>
            <a:rPr lang="en-US" sz="2000" b="1" baseline="0">
              <a:latin typeface="Nudista Thin" panose="02000000000000000000" pitchFamily="2" charset="77"/>
            </a:rPr>
            <a:t>Financial Aid</a:t>
          </a:r>
        </a:p>
      </dgm:t>
    </dgm:pt>
    <dgm:pt modelId="{557C5F37-3667-45B5-B8CD-DF77C5A7C9C6}" type="parTrans" cxnId="{14ACA4C7-1187-48A8-BA77-FC6EE9B0B9E0}">
      <dgm:prSet/>
      <dgm:spPr/>
      <dgm:t>
        <a:bodyPr/>
        <a:lstStyle/>
        <a:p>
          <a:endParaRPr lang="en-US"/>
        </a:p>
      </dgm:t>
    </dgm:pt>
    <dgm:pt modelId="{C7A29C78-3997-430A-851B-7A62C47B81F6}" type="sibTrans" cxnId="{14ACA4C7-1187-48A8-BA77-FC6EE9B0B9E0}">
      <dgm:prSet/>
      <dgm:spPr/>
      <dgm:t>
        <a:bodyPr/>
        <a:lstStyle/>
        <a:p>
          <a:endParaRPr lang="en-US"/>
        </a:p>
      </dgm:t>
    </dgm:pt>
    <dgm:pt modelId="{ECEE7586-8634-45EE-8873-61F1B685E95C}">
      <dgm:prSet phldrT="[Text]" custT="1"/>
      <dgm:spPr>
        <a:solidFill>
          <a:srgbClr val="7BAFD4"/>
        </a:solidFill>
      </dgm:spPr>
      <dgm:t>
        <a:bodyPr/>
        <a:lstStyle/>
        <a:p>
          <a:r>
            <a:rPr lang="en-US" sz="2000" b="1" baseline="0">
              <a:latin typeface="Nudista Thin" panose="02000000000000000000" pitchFamily="2" charset="77"/>
            </a:rPr>
            <a:t>Student Life</a:t>
          </a:r>
        </a:p>
      </dgm:t>
    </dgm:pt>
    <dgm:pt modelId="{BA85D64F-F0E6-4CE3-A362-9164AE325212}" type="parTrans" cxnId="{9E7F768A-377C-4E18-9C86-0D7F659420DD}">
      <dgm:prSet/>
      <dgm:spPr/>
      <dgm:t>
        <a:bodyPr/>
        <a:lstStyle/>
        <a:p>
          <a:endParaRPr lang="en-US"/>
        </a:p>
      </dgm:t>
    </dgm:pt>
    <dgm:pt modelId="{A931307B-AEED-4A89-8056-3E7FF3F10FE6}" type="sibTrans" cxnId="{9E7F768A-377C-4E18-9C86-0D7F659420DD}">
      <dgm:prSet/>
      <dgm:spPr/>
      <dgm:t>
        <a:bodyPr/>
        <a:lstStyle/>
        <a:p>
          <a:endParaRPr lang="en-US"/>
        </a:p>
      </dgm:t>
    </dgm:pt>
    <dgm:pt modelId="{95935402-9F5E-492B-95FC-CFE0C1076E01}">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latin typeface="Nudista Thin" panose="02000000000000000000" pitchFamily="2" charset="77"/>
            </a:rPr>
            <a:t>Recruitment</a:t>
          </a:r>
        </a:p>
      </dgm:t>
    </dgm:pt>
    <dgm:pt modelId="{93A5FE0D-DC3F-4870-994F-03FB6FD520CA}" type="parTrans" cxnId="{BC6CCD41-7BA5-4D25-AEB3-A6C67FCE0197}">
      <dgm:prSet/>
      <dgm:spPr/>
      <dgm:t>
        <a:bodyPr/>
        <a:lstStyle/>
        <a:p>
          <a:endParaRPr lang="en-US"/>
        </a:p>
      </dgm:t>
    </dgm:pt>
    <dgm:pt modelId="{D4FB1AB9-7DF4-4526-8E58-34B1AD54D9F0}" type="sibTrans" cxnId="{BC6CCD41-7BA5-4D25-AEB3-A6C67FCE0197}">
      <dgm:prSet/>
      <dgm:spPr/>
      <dgm:t>
        <a:bodyPr/>
        <a:lstStyle/>
        <a:p>
          <a:endParaRPr lang="en-US"/>
        </a:p>
      </dgm:t>
    </dgm:pt>
    <dgm:pt modelId="{5A8FBE2E-D786-4FB1-A728-4E386E885006}">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latin typeface="Nudista Thin" panose="02000000000000000000" pitchFamily="2" charset="77"/>
            </a:rPr>
            <a:t>Registration</a:t>
          </a:r>
        </a:p>
      </dgm:t>
    </dgm:pt>
    <dgm:pt modelId="{1D2CE3A8-AD47-44C4-98B8-E733F3A531AD}" type="parTrans" cxnId="{F83915A4-7684-4792-96F1-F3EF83679CC8}">
      <dgm:prSet/>
      <dgm:spPr/>
      <dgm:t>
        <a:bodyPr/>
        <a:lstStyle/>
        <a:p>
          <a:endParaRPr lang="en-US"/>
        </a:p>
      </dgm:t>
    </dgm:pt>
    <dgm:pt modelId="{5AA5E09D-CFA3-46B2-A6A2-57B86A388ED1}" type="sibTrans" cxnId="{F83915A4-7684-4792-96F1-F3EF83679CC8}">
      <dgm:prSet/>
      <dgm:spPr/>
      <dgm:t>
        <a:bodyPr/>
        <a:lstStyle/>
        <a:p>
          <a:endParaRPr lang="en-US"/>
        </a:p>
      </dgm:t>
    </dgm:pt>
    <dgm:pt modelId="{CB6307B6-354D-4A41-89A8-195374CCC8A6}" type="pres">
      <dgm:prSet presAssocID="{47ABC882-4D7B-4E58-8807-79DE4FD2D1EF}" presName="Name0" presStyleCnt="0">
        <dgm:presLayoutVars>
          <dgm:chMax val="7"/>
          <dgm:chPref val="7"/>
          <dgm:dir/>
        </dgm:presLayoutVars>
      </dgm:prSet>
      <dgm:spPr/>
    </dgm:pt>
    <dgm:pt modelId="{BCF4B770-17CE-477C-87D3-3C8C7F9BF265}" type="pres">
      <dgm:prSet presAssocID="{47ABC882-4D7B-4E58-8807-79DE4FD2D1EF}" presName="Name1" presStyleCnt="0"/>
      <dgm:spPr/>
    </dgm:pt>
    <dgm:pt modelId="{56C1A982-79CB-49FA-A77E-F698B880D956}" type="pres">
      <dgm:prSet presAssocID="{47ABC882-4D7B-4E58-8807-79DE4FD2D1EF}" presName="cycle" presStyleCnt="0"/>
      <dgm:spPr/>
    </dgm:pt>
    <dgm:pt modelId="{2DBA2375-8F80-4A48-8A63-5F2428E6C33A}" type="pres">
      <dgm:prSet presAssocID="{47ABC882-4D7B-4E58-8807-79DE4FD2D1EF}" presName="srcNode" presStyleLbl="node1" presStyleIdx="0" presStyleCnt="5"/>
      <dgm:spPr/>
    </dgm:pt>
    <dgm:pt modelId="{A0A4D7A7-D46D-4E3B-BF01-5080E67A9C1C}" type="pres">
      <dgm:prSet presAssocID="{47ABC882-4D7B-4E58-8807-79DE4FD2D1EF}" presName="conn" presStyleLbl="parChTrans1D2" presStyleIdx="0" presStyleCnt="1"/>
      <dgm:spPr/>
    </dgm:pt>
    <dgm:pt modelId="{C5BA69F9-12DE-4573-BB77-7FBA8B018EC6}" type="pres">
      <dgm:prSet presAssocID="{47ABC882-4D7B-4E58-8807-79DE4FD2D1EF}" presName="extraNode" presStyleLbl="node1" presStyleIdx="0" presStyleCnt="5"/>
      <dgm:spPr/>
    </dgm:pt>
    <dgm:pt modelId="{5AA511BF-FF70-4EC9-8978-C3ED8464D72F}" type="pres">
      <dgm:prSet presAssocID="{47ABC882-4D7B-4E58-8807-79DE4FD2D1EF}" presName="dstNode" presStyleLbl="node1" presStyleIdx="0" presStyleCnt="5"/>
      <dgm:spPr/>
    </dgm:pt>
    <dgm:pt modelId="{3C43E7BC-4F09-4446-9020-8382DFB13123}" type="pres">
      <dgm:prSet presAssocID="{09CB9E91-20FA-4CBD-82E6-B6058C534A48}" presName="text_1" presStyleLbl="node1" presStyleIdx="0" presStyleCnt="5">
        <dgm:presLayoutVars>
          <dgm:bulletEnabled val="1"/>
        </dgm:presLayoutVars>
      </dgm:prSet>
      <dgm:spPr/>
    </dgm:pt>
    <dgm:pt modelId="{8B70766A-A228-4C49-B1B1-5217CE5D21C8}" type="pres">
      <dgm:prSet presAssocID="{09CB9E91-20FA-4CBD-82E6-B6058C534A48}" presName="accent_1" presStyleCnt="0"/>
      <dgm:spPr/>
    </dgm:pt>
    <dgm:pt modelId="{7BDFDD43-5910-4D50-A80A-9B2F8A5C38A5}" type="pres">
      <dgm:prSet presAssocID="{09CB9E91-20FA-4CBD-82E6-B6058C534A48}" presName="accentRepeatNode" presStyleLbl="solidFgAcc1" presStyleIdx="0" presStyleCnt="5"/>
      <dgm:spPr/>
    </dgm:pt>
    <dgm:pt modelId="{C5AEBF2D-70C6-421B-B878-33773C01767B}" type="pres">
      <dgm:prSet presAssocID="{5A8FBE2E-D786-4FB1-A728-4E386E885006}" presName="text_2" presStyleLbl="node1" presStyleIdx="1" presStyleCnt="5">
        <dgm:presLayoutVars>
          <dgm:bulletEnabled val="1"/>
        </dgm:presLayoutVars>
      </dgm:prSet>
      <dgm:spPr/>
    </dgm:pt>
    <dgm:pt modelId="{B9496DCD-ADA5-4641-8EE3-9FE224311110}" type="pres">
      <dgm:prSet presAssocID="{5A8FBE2E-D786-4FB1-A728-4E386E885006}" presName="accent_2" presStyleCnt="0"/>
      <dgm:spPr/>
    </dgm:pt>
    <dgm:pt modelId="{45E92C3A-D610-4D2B-B02E-6B9648E07701}" type="pres">
      <dgm:prSet presAssocID="{5A8FBE2E-D786-4FB1-A728-4E386E885006}" presName="accentRepeatNode" presStyleLbl="solidFgAcc1" presStyleIdx="1" presStyleCnt="5"/>
      <dgm:spPr/>
    </dgm:pt>
    <dgm:pt modelId="{0CD5480F-43F5-47E5-975F-736E33327684}" type="pres">
      <dgm:prSet presAssocID="{95935402-9F5E-492B-95FC-CFE0C1076E01}" presName="text_3" presStyleLbl="node1" presStyleIdx="2" presStyleCnt="5">
        <dgm:presLayoutVars>
          <dgm:bulletEnabled val="1"/>
        </dgm:presLayoutVars>
      </dgm:prSet>
      <dgm:spPr/>
    </dgm:pt>
    <dgm:pt modelId="{BC7D731B-C999-4E87-BC75-D481E440A6EC}" type="pres">
      <dgm:prSet presAssocID="{95935402-9F5E-492B-95FC-CFE0C1076E01}" presName="accent_3" presStyleCnt="0"/>
      <dgm:spPr/>
    </dgm:pt>
    <dgm:pt modelId="{06829047-D16C-46A6-B419-8C904E3CF94D}" type="pres">
      <dgm:prSet presAssocID="{95935402-9F5E-492B-95FC-CFE0C1076E01}" presName="accentRepeatNode" presStyleLbl="solidFgAcc1" presStyleIdx="2" presStyleCnt="5"/>
      <dgm:spPr/>
    </dgm:pt>
    <dgm:pt modelId="{6FDDFA37-CFE0-4220-B229-A56618F1F59C}" type="pres">
      <dgm:prSet presAssocID="{ECEE7586-8634-45EE-8873-61F1B685E95C}" presName="text_4" presStyleLbl="node1" presStyleIdx="3" presStyleCnt="5">
        <dgm:presLayoutVars>
          <dgm:bulletEnabled val="1"/>
        </dgm:presLayoutVars>
      </dgm:prSet>
      <dgm:spPr/>
    </dgm:pt>
    <dgm:pt modelId="{8ED86363-E792-40EC-AFE3-D2D6471936F9}" type="pres">
      <dgm:prSet presAssocID="{ECEE7586-8634-45EE-8873-61F1B685E95C}" presName="accent_4" presStyleCnt="0"/>
      <dgm:spPr/>
    </dgm:pt>
    <dgm:pt modelId="{12D41355-7EC2-4C6D-8CD6-5B066A8AF597}" type="pres">
      <dgm:prSet presAssocID="{ECEE7586-8634-45EE-8873-61F1B685E95C}" presName="accentRepeatNode" presStyleLbl="solidFgAcc1" presStyleIdx="3" presStyleCnt="5"/>
      <dgm:spPr/>
    </dgm:pt>
    <dgm:pt modelId="{80DE6B07-1D35-430C-B106-A0B4977DD857}" type="pres">
      <dgm:prSet presAssocID="{03AE2579-B380-423A-9130-9980FF9B7530}" presName="text_5" presStyleLbl="node1" presStyleIdx="4" presStyleCnt="5">
        <dgm:presLayoutVars>
          <dgm:bulletEnabled val="1"/>
        </dgm:presLayoutVars>
      </dgm:prSet>
      <dgm:spPr/>
    </dgm:pt>
    <dgm:pt modelId="{2FCB37DE-7B88-4637-B30B-11F3E655FFC1}" type="pres">
      <dgm:prSet presAssocID="{03AE2579-B380-423A-9130-9980FF9B7530}" presName="accent_5" presStyleCnt="0"/>
      <dgm:spPr/>
    </dgm:pt>
    <dgm:pt modelId="{0ED84D0B-0164-4D79-A5CA-8D8BC1FE7A99}" type="pres">
      <dgm:prSet presAssocID="{03AE2579-B380-423A-9130-9980FF9B7530}" presName="accentRepeatNode" presStyleLbl="solidFgAcc1" presStyleIdx="4" presStyleCnt="5"/>
      <dgm:spPr/>
    </dgm:pt>
  </dgm:ptLst>
  <dgm:cxnLst>
    <dgm:cxn modelId="{33B3C617-DB9B-4DD2-955E-906E45B5B1A6}" type="presOf" srcId="{03AE2579-B380-423A-9130-9980FF9B7530}" destId="{80DE6B07-1D35-430C-B106-A0B4977DD857}" srcOrd="0" destOrd="0" presId="urn:microsoft.com/office/officeart/2008/layout/VerticalCurvedList"/>
    <dgm:cxn modelId="{8E2CC31A-23BA-4611-85DF-7983949C0BCD}" type="presOf" srcId="{47ABC882-4D7B-4E58-8807-79DE4FD2D1EF}" destId="{CB6307B6-354D-4A41-89A8-195374CCC8A6}" srcOrd="0" destOrd="0" presId="urn:microsoft.com/office/officeart/2008/layout/VerticalCurvedList"/>
    <dgm:cxn modelId="{A9F2F33F-9858-4460-8140-59DB984ABE72}" srcId="{47ABC882-4D7B-4E58-8807-79DE4FD2D1EF}" destId="{09CB9E91-20FA-4CBD-82E6-B6058C534A48}" srcOrd="0" destOrd="0" parTransId="{04567981-09A2-46EA-82F6-42ED84383A97}" sibTransId="{E3D3545D-64C6-4CC8-8F1A-F534C10F56FC}"/>
    <dgm:cxn modelId="{BC6CCD41-7BA5-4D25-AEB3-A6C67FCE0197}" srcId="{47ABC882-4D7B-4E58-8807-79DE4FD2D1EF}" destId="{95935402-9F5E-492B-95FC-CFE0C1076E01}" srcOrd="2" destOrd="0" parTransId="{93A5FE0D-DC3F-4870-994F-03FB6FD520CA}" sibTransId="{D4FB1AB9-7DF4-4526-8E58-34B1AD54D9F0}"/>
    <dgm:cxn modelId="{A2C06769-1A7F-4270-887F-BC619EB8D94A}" type="presOf" srcId="{5A8FBE2E-D786-4FB1-A728-4E386E885006}" destId="{C5AEBF2D-70C6-421B-B878-33773C01767B}" srcOrd="0" destOrd="0" presId="urn:microsoft.com/office/officeart/2008/layout/VerticalCurvedList"/>
    <dgm:cxn modelId="{9E7F768A-377C-4E18-9C86-0D7F659420DD}" srcId="{47ABC882-4D7B-4E58-8807-79DE4FD2D1EF}" destId="{ECEE7586-8634-45EE-8873-61F1B685E95C}" srcOrd="3" destOrd="0" parTransId="{BA85D64F-F0E6-4CE3-A362-9164AE325212}" sibTransId="{A931307B-AEED-4A89-8056-3E7FF3F10FE6}"/>
    <dgm:cxn modelId="{F83915A4-7684-4792-96F1-F3EF83679CC8}" srcId="{47ABC882-4D7B-4E58-8807-79DE4FD2D1EF}" destId="{5A8FBE2E-D786-4FB1-A728-4E386E885006}" srcOrd="1" destOrd="0" parTransId="{1D2CE3A8-AD47-44C4-98B8-E733F3A531AD}" sibTransId="{5AA5E09D-CFA3-46B2-A6A2-57B86A388ED1}"/>
    <dgm:cxn modelId="{8CCB2DA6-47B8-4A9E-9146-058820B8AE6E}" type="presOf" srcId="{95935402-9F5E-492B-95FC-CFE0C1076E01}" destId="{0CD5480F-43F5-47E5-975F-736E33327684}" srcOrd="0" destOrd="0" presId="urn:microsoft.com/office/officeart/2008/layout/VerticalCurvedList"/>
    <dgm:cxn modelId="{14ACA4C7-1187-48A8-BA77-FC6EE9B0B9E0}" srcId="{47ABC882-4D7B-4E58-8807-79DE4FD2D1EF}" destId="{03AE2579-B380-423A-9130-9980FF9B7530}" srcOrd="4" destOrd="0" parTransId="{557C5F37-3667-45B5-B8CD-DF77C5A7C9C6}" sibTransId="{C7A29C78-3997-430A-851B-7A62C47B81F6}"/>
    <dgm:cxn modelId="{679CCAEC-574B-4C05-8EF9-8A7C75578A39}" type="presOf" srcId="{E3D3545D-64C6-4CC8-8F1A-F534C10F56FC}" destId="{A0A4D7A7-D46D-4E3B-BF01-5080E67A9C1C}" srcOrd="0" destOrd="0" presId="urn:microsoft.com/office/officeart/2008/layout/VerticalCurvedList"/>
    <dgm:cxn modelId="{825765EE-C4D6-48BA-BFA3-426D39D53E27}" type="presOf" srcId="{ECEE7586-8634-45EE-8873-61F1B685E95C}" destId="{6FDDFA37-CFE0-4220-B229-A56618F1F59C}" srcOrd="0" destOrd="0" presId="urn:microsoft.com/office/officeart/2008/layout/VerticalCurvedList"/>
    <dgm:cxn modelId="{C7E29EFC-B1BE-4B58-A80B-A9D01528AE3C}" type="presOf" srcId="{09CB9E91-20FA-4CBD-82E6-B6058C534A48}" destId="{3C43E7BC-4F09-4446-9020-8382DFB13123}" srcOrd="0" destOrd="0" presId="urn:microsoft.com/office/officeart/2008/layout/VerticalCurvedList"/>
    <dgm:cxn modelId="{994234D8-D592-4A04-A7C2-0E4CCDE37082}" type="presParOf" srcId="{CB6307B6-354D-4A41-89A8-195374CCC8A6}" destId="{BCF4B770-17CE-477C-87D3-3C8C7F9BF265}" srcOrd="0" destOrd="0" presId="urn:microsoft.com/office/officeart/2008/layout/VerticalCurvedList"/>
    <dgm:cxn modelId="{5454087E-2E7A-4557-8FDD-DFDBBD001A3B}" type="presParOf" srcId="{BCF4B770-17CE-477C-87D3-3C8C7F9BF265}" destId="{56C1A982-79CB-49FA-A77E-F698B880D956}" srcOrd="0" destOrd="0" presId="urn:microsoft.com/office/officeart/2008/layout/VerticalCurvedList"/>
    <dgm:cxn modelId="{D355B3F7-CA2D-4CBF-99A5-EC953F12BF33}" type="presParOf" srcId="{56C1A982-79CB-49FA-A77E-F698B880D956}" destId="{2DBA2375-8F80-4A48-8A63-5F2428E6C33A}" srcOrd="0" destOrd="0" presId="urn:microsoft.com/office/officeart/2008/layout/VerticalCurvedList"/>
    <dgm:cxn modelId="{2D894F9A-F3FA-4DB8-8283-12B0AD836B4A}" type="presParOf" srcId="{56C1A982-79CB-49FA-A77E-F698B880D956}" destId="{A0A4D7A7-D46D-4E3B-BF01-5080E67A9C1C}" srcOrd="1" destOrd="0" presId="urn:microsoft.com/office/officeart/2008/layout/VerticalCurvedList"/>
    <dgm:cxn modelId="{ED87C498-EE29-4B18-8091-12E23E3A00C9}" type="presParOf" srcId="{56C1A982-79CB-49FA-A77E-F698B880D956}" destId="{C5BA69F9-12DE-4573-BB77-7FBA8B018EC6}" srcOrd="2" destOrd="0" presId="urn:microsoft.com/office/officeart/2008/layout/VerticalCurvedList"/>
    <dgm:cxn modelId="{BF9E18FC-6A68-4CBA-B689-784E5C196C65}" type="presParOf" srcId="{56C1A982-79CB-49FA-A77E-F698B880D956}" destId="{5AA511BF-FF70-4EC9-8978-C3ED8464D72F}" srcOrd="3" destOrd="0" presId="urn:microsoft.com/office/officeart/2008/layout/VerticalCurvedList"/>
    <dgm:cxn modelId="{99A858A8-4C52-4677-85A1-329F58F9420A}" type="presParOf" srcId="{BCF4B770-17CE-477C-87D3-3C8C7F9BF265}" destId="{3C43E7BC-4F09-4446-9020-8382DFB13123}" srcOrd="1" destOrd="0" presId="urn:microsoft.com/office/officeart/2008/layout/VerticalCurvedList"/>
    <dgm:cxn modelId="{DD3DEA97-85BD-4F37-852B-6D2BA443A123}" type="presParOf" srcId="{BCF4B770-17CE-477C-87D3-3C8C7F9BF265}" destId="{8B70766A-A228-4C49-B1B1-5217CE5D21C8}" srcOrd="2" destOrd="0" presId="urn:microsoft.com/office/officeart/2008/layout/VerticalCurvedList"/>
    <dgm:cxn modelId="{BAE7C3AB-7BF8-4784-8E0C-2B3C6725C5E1}" type="presParOf" srcId="{8B70766A-A228-4C49-B1B1-5217CE5D21C8}" destId="{7BDFDD43-5910-4D50-A80A-9B2F8A5C38A5}" srcOrd="0" destOrd="0" presId="urn:microsoft.com/office/officeart/2008/layout/VerticalCurvedList"/>
    <dgm:cxn modelId="{0B51CBD4-0B69-4F94-9CDE-6BAF6E1DB9A1}" type="presParOf" srcId="{BCF4B770-17CE-477C-87D3-3C8C7F9BF265}" destId="{C5AEBF2D-70C6-421B-B878-33773C01767B}" srcOrd="3" destOrd="0" presId="urn:microsoft.com/office/officeart/2008/layout/VerticalCurvedList"/>
    <dgm:cxn modelId="{B23A796A-E2F8-4794-815F-4CA03581D810}" type="presParOf" srcId="{BCF4B770-17CE-477C-87D3-3C8C7F9BF265}" destId="{B9496DCD-ADA5-4641-8EE3-9FE224311110}" srcOrd="4" destOrd="0" presId="urn:microsoft.com/office/officeart/2008/layout/VerticalCurvedList"/>
    <dgm:cxn modelId="{507F325A-21B2-42A1-A94D-44CB9B3E8970}" type="presParOf" srcId="{B9496DCD-ADA5-4641-8EE3-9FE224311110}" destId="{45E92C3A-D610-4D2B-B02E-6B9648E07701}" srcOrd="0" destOrd="0" presId="urn:microsoft.com/office/officeart/2008/layout/VerticalCurvedList"/>
    <dgm:cxn modelId="{A2C84898-3691-4DC3-B650-2ADE541BB952}" type="presParOf" srcId="{BCF4B770-17CE-477C-87D3-3C8C7F9BF265}" destId="{0CD5480F-43F5-47E5-975F-736E33327684}" srcOrd="5" destOrd="0" presId="urn:microsoft.com/office/officeart/2008/layout/VerticalCurvedList"/>
    <dgm:cxn modelId="{B1439602-3DCD-408D-A1C5-5973B92D96FD}" type="presParOf" srcId="{BCF4B770-17CE-477C-87D3-3C8C7F9BF265}" destId="{BC7D731B-C999-4E87-BC75-D481E440A6EC}" srcOrd="6" destOrd="0" presId="urn:microsoft.com/office/officeart/2008/layout/VerticalCurvedList"/>
    <dgm:cxn modelId="{E67D1773-6F4B-4E4F-B71E-1B9B581FF818}" type="presParOf" srcId="{BC7D731B-C999-4E87-BC75-D481E440A6EC}" destId="{06829047-D16C-46A6-B419-8C904E3CF94D}" srcOrd="0" destOrd="0" presId="urn:microsoft.com/office/officeart/2008/layout/VerticalCurvedList"/>
    <dgm:cxn modelId="{C07741A4-BCFC-4A4E-91A1-A1877569DC6C}" type="presParOf" srcId="{BCF4B770-17CE-477C-87D3-3C8C7F9BF265}" destId="{6FDDFA37-CFE0-4220-B229-A56618F1F59C}" srcOrd="7" destOrd="0" presId="urn:microsoft.com/office/officeart/2008/layout/VerticalCurvedList"/>
    <dgm:cxn modelId="{5D65136B-5757-4D37-932E-828FAC9BD724}" type="presParOf" srcId="{BCF4B770-17CE-477C-87D3-3C8C7F9BF265}" destId="{8ED86363-E792-40EC-AFE3-D2D6471936F9}" srcOrd="8" destOrd="0" presId="urn:microsoft.com/office/officeart/2008/layout/VerticalCurvedList"/>
    <dgm:cxn modelId="{26760857-46F7-487F-8306-22D337982DC0}" type="presParOf" srcId="{8ED86363-E792-40EC-AFE3-D2D6471936F9}" destId="{12D41355-7EC2-4C6D-8CD6-5B066A8AF597}" srcOrd="0" destOrd="0" presId="urn:microsoft.com/office/officeart/2008/layout/VerticalCurvedList"/>
    <dgm:cxn modelId="{0748A3E0-0B64-4329-9189-977E1FBA7161}" type="presParOf" srcId="{BCF4B770-17CE-477C-87D3-3C8C7F9BF265}" destId="{80DE6B07-1D35-430C-B106-A0B4977DD857}" srcOrd="9" destOrd="0" presId="urn:microsoft.com/office/officeart/2008/layout/VerticalCurvedList"/>
    <dgm:cxn modelId="{E80EC2E7-83A7-4BEA-B79A-D024637BCC81}" type="presParOf" srcId="{BCF4B770-17CE-477C-87D3-3C8C7F9BF265}" destId="{2FCB37DE-7B88-4637-B30B-11F3E655FFC1}" srcOrd="10" destOrd="0" presId="urn:microsoft.com/office/officeart/2008/layout/VerticalCurvedList"/>
    <dgm:cxn modelId="{586EB605-0C9F-4A5C-98A0-B8722A6E68F1}" type="presParOf" srcId="{2FCB37DE-7B88-4637-B30B-11F3E655FFC1}" destId="{0ED84D0B-0164-4D79-A5CA-8D8BC1FE7A9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AD241-565A-49D6-BA25-694361127720}">
      <dsp:nvSpPr>
        <dsp:cNvPr id="0" name=""/>
        <dsp:cNvSpPr/>
      </dsp:nvSpPr>
      <dsp:spPr>
        <a:xfrm>
          <a:off x="5750850" y="712830"/>
          <a:ext cx="1657186" cy="2639969"/>
        </a:xfrm>
        <a:custGeom>
          <a:avLst/>
          <a:gdLst/>
          <a:ahLst/>
          <a:cxnLst/>
          <a:rect l="0" t="0" r="0" b="0"/>
          <a:pathLst>
            <a:path>
              <a:moveTo>
                <a:pt x="0" y="2639969"/>
              </a:moveTo>
              <a:lnTo>
                <a:pt x="165718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398AF-2D27-4E8C-BB06-D36BCFDE59B5}">
      <dsp:nvSpPr>
        <dsp:cNvPr id="0" name=""/>
        <dsp:cNvSpPr/>
      </dsp:nvSpPr>
      <dsp:spPr>
        <a:xfrm>
          <a:off x="4363270" y="797527"/>
          <a:ext cx="1387579" cy="1115136"/>
        </a:xfrm>
        <a:custGeom>
          <a:avLst/>
          <a:gdLst/>
          <a:ahLst/>
          <a:cxnLst/>
          <a:rect l="0" t="0" r="0" b="0"/>
          <a:pathLst>
            <a:path>
              <a:moveTo>
                <a:pt x="0" y="0"/>
              </a:moveTo>
              <a:lnTo>
                <a:pt x="0" y="1097771"/>
              </a:lnTo>
              <a:lnTo>
                <a:pt x="1387579" y="1097771"/>
              </a:lnTo>
              <a:lnTo>
                <a:pt x="1387579" y="1115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FD12C-C262-42D9-B34F-B45BFCF1F59B}">
      <dsp:nvSpPr>
        <dsp:cNvPr id="0" name=""/>
        <dsp:cNvSpPr/>
      </dsp:nvSpPr>
      <dsp:spPr>
        <a:xfrm>
          <a:off x="3091310" y="797527"/>
          <a:ext cx="1271960" cy="1209947"/>
        </a:xfrm>
        <a:custGeom>
          <a:avLst/>
          <a:gdLst/>
          <a:ahLst/>
          <a:cxnLst/>
          <a:rect l="0" t="0" r="0" b="0"/>
          <a:pathLst>
            <a:path>
              <a:moveTo>
                <a:pt x="1271960" y="0"/>
              </a:moveTo>
              <a:lnTo>
                <a:pt x="1271960" y="1192582"/>
              </a:lnTo>
              <a:lnTo>
                <a:pt x="0" y="1192582"/>
              </a:lnTo>
              <a:lnTo>
                <a:pt x="0" y="12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37249-DDCD-4C0C-8A09-0BB109842A74}">
      <dsp:nvSpPr>
        <dsp:cNvPr id="0" name=""/>
        <dsp:cNvSpPr/>
      </dsp:nvSpPr>
      <dsp:spPr>
        <a:xfrm>
          <a:off x="1186152" y="797527"/>
          <a:ext cx="3177118" cy="595530"/>
        </a:xfrm>
        <a:custGeom>
          <a:avLst/>
          <a:gdLst/>
          <a:ahLst/>
          <a:cxnLst/>
          <a:rect l="0" t="0" r="0" b="0"/>
          <a:pathLst>
            <a:path>
              <a:moveTo>
                <a:pt x="3177118" y="0"/>
              </a:moveTo>
              <a:lnTo>
                <a:pt x="3177118" y="578165"/>
              </a:lnTo>
              <a:lnTo>
                <a:pt x="0" y="578165"/>
              </a:lnTo>
              <a:lnTo>
                <a:pt x="0" y="5955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61DA83-D819-46DA-9DE5-C76B8D0F2EC6}">
      <dsp:nvSpPr>
        <dsp:cNvPr id="0" name=""/>
        <dsp:cNvSpPr/>
      </dsp:nvSpPr>
      <dsp:spPr>
        <a:xfrm>
          <a:off x="3424532" y="0"/>
          <a:ext cx="1877477" cy="797527"/>
        </a:xfrm>
        <a:prstGeom prst="rect">
          <a:avLst/>
        </a:prstGeom>
        <a:solidFill>
          <a:srgbClr val="003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a:ln>
                <a:noFill/>
              </a:ln>
              <a:solidFill>
                <a:schemeClr val="bg1"/>
              </a:solidFill>
              <a:effectLst/>
              <a:latin typeface="Proxima Nova"/>
              <a:cs typeface="Arial"/>
            </a:rPr>
            <a:t>HS Divisions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a:ln>
                <a:noFill/>
              </a:ln>
              <a:solidFill>
                <a:schemeClr val="bg1"/>
              </a:solidFill>
              <a:effectLst/>
              <a:latin typeface="Proxima Nova"/>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a:ln>
                <a:noFill/>
              </a:ln>
              <a:solidFill>
                <a:schemeClr val="bg1"/>
              </a:solidFill>
              <a:effectLst/>
              <a:latin typeface="Proxima Nova"/>
              <a:cs typeface="Arial"/>
            </a:rPr>
            <a:t>Disciplines of Study</a:t>
          </a:r>
        </a:p>
      </dsp:txBody>
      <dsp:txXfrm>
        <a:off x="3424532" y="0"/>
        <a:ext cx="1877477" cy="797527"/>
      </dsp:txXfrm>
    </dsp:sp>
    <dsp:sp modelId="{1E62AF89-8D1F-4CBD-A92C-EB088AFC38DC}">
      <dsp:nvSpPr>
        <dsp:cNvPr id="0" name=""/>
        <dsp:cNvSpPr/>
      </dsp:nvSpPr>
      <dsp:spPr>
        <a:xfrm>
          <a:off x="94919" y="1393058"/>
          <a:ext cx="2182465" cy="537780"/>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Radiologic Science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Clinical Laboratory Science</a:t>
          </a:r>
        </a:p>
      </dsp:txBody>
      <dsp:txXfrm>
        <a:off x="94919" y="1393058"/>
        <a:ext cx="2182465" cy="537780"/>
      </dsp:txXfrm>
    </dsp:sp>
    <dsp:sp modelId="{33E1B98B-403E-4961-A679-22C5E5CFDBDF}">
      <dsp:nvSpPr>
        <dsp:cNvPr id="0" name=""/>
        <dsp:cNvSpPr/>
      </dsp:nvSpPr>
      <dsp:spPr>
        <a:xfrm>
          <a:off x="2255212" y="2007475"/>
          <a:ext cx="1672196" cy="429581"/>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a:ln>
                <a:noFill/>
              </a:ln>
              <a:solidFill>
                <a:schemeClr val="bg1"/>
              </a:solidFill>
              <a:effectLst/>
              <a:latin typeface="Nudista Thin"/>
              <a:cs typeface="Arial"/>
            </a:rPr>
            <a:t>Radiography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kern="1200" cap="none" normalizeH="0" baseline="0">
            <a:ln>
              <a:noFill/>
            </a:ln>
            <a:solidFill>
              <a:schemeClr val="tx1"/>
            </a:solidFill>
            <a:effectLst/>
            <a:latin typeface="Arial"/>
            <a:cs typeface="Arial"/>
          </a:endParaRPr>
        </a:p>
      </dsp:txBody>
      <dsp:txXfrm>
        <a:off x="2255212" y="2007475"/>
        <a:ext cx="1672196" cy="429581"/>
      </dsp:txXfrm>
    </dsp:sp>
    <dsp:sp modelId="{3D42FD9E-7ADE-403C-B2E5-3E6F414D520F}">
      <dsp:nvSpPr>
        <dsp:cNvPr id="0" name=""/>
        <dsp:cNvSpPr/>
      </dsp:nvSpPr>
      <dsp:spPr>
        <a:xfrm>
          <a:off x="4342368" y="1912664"/>
          <a:ext cx="2816963" cy="1440135"/>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kern="1200" cap="none" normalizeH="0" baseline="0">
            <a:ln>
              <a:noFill/>
            </a:ln>
            <a:solidFill>
              <a:schemeClr val="bg1"/>
            </a:solidFill>
            <a:effectLst/>
            <a:latin typeface="Nudista Thin"/>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Molecular Diagnostic Science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Occupational Therapy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Physician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Radiologist Assistant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Speech Language Pathology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Clinical Rehab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Nudista Thin"/>
              <a:cs typeface="Arial"/>
            </a:rPr>
            <a:t>and Mental Health Counseling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a:ln>
                <a:noFill/>
              </a:ln>
              <a:solidFill>
                <a:schemeClr val="bg1"/>
              </a:solidFill>
              <a:effectLst/>
              <a:latin typeface="Raleway"/>
              <a:cs typeface="Arial"/>
            </a:rPr>
            <a:t>  </a:t>
          </a:r>
        </a:p>
      </dsp:txBody>
      <dsp:txXfrm>
        <a:off x="4342368" y="1912664"/>
        <a:ext cx="2816963" cy="1440135"/>
      </dsp:txXfrm>
    </dsp:sp>
    <dsp:sp modelId="{D0AE232E-21C9-4D56-8407-13399F07245D}">
      <dsp:nvSpPr>
        <dsp:cNvPr id="0" name=""/>
        <dsp:cNvSpPr/>
      </dsp:nvSpPr>
      <dsp:spPr>
        <a:xfrm>
          <a:off x="5986399" y="712830"/>
          <a:ext cx="2843275" cy="1044204"/>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latin typeface="Raleway"/>
              <a:cs typeface="Arial"/>
            </a:rPr>
            <a:t>Audiology</a:t>
          </a:r>
        </a:p>
        <a:p>
          <a:pPr marL="0" lvl="0" indent="0" algn="ctr" defTabSz="488950">
            <a:lnSpc>
              <a:spcPct val="90000"/>
            </a:lnSpc>
            <a:spcBef>
              <a:spcPct val="0"/>
            </a:spcBef>
            <a:spcAft>
              <a:spcPct val="35000"/>
            </a:spcAft>
            <a:buNone/>
          </a:pPr>
          <a:r>
            <a:rPr lang="en-US" sz="1100" b="1" kern="1200">
              <a:latin typeface="Raleway"/>
              <a:cs typeface="Arial"/>
            </a:rPr>
            <a:t>Occupational Science and Therapy</a:t>
          </a:r>
        </a:p>
        <a:p>
          <a:pPr marL="0" lvl="0" indent="0" algn="ctr" defTabSz="488950">
            <a:lnSpc>
              <a:spcPct val="90000"/>
            </a:lnSpc>
            <a:spcBef>
              <a:spcPct val="0"/>
            </a:spcBef>
            <a:spcAft>
              <a:spcPct val="35000"/>
            </a:spcAft>
            <a:buNone/>
          </a:pPr>
          <a:r>
            <a:rPr lang="en-US" sz="1100" b="1" kern="1200">
              <a:latin typeface="Raleway"/>
              <a:cs typeface="Arial"/>
            </a:rPr>
            <a:t>Physical Therapy</a:t>
          </a:r>
        </a:p>
        <a:p>
          <a:pPr marL="0" lvl="0" indent="0" algn="ctr" defTabSz="488950">
            <a:lnSpc>
              <a:spcPct val="90000"/>
            </a:lnSpc>
            <a:spcBef>
              <a:spcPct val="0"/>
            </a:spcBef>
            <a:spcAft>
              <a:spcPct val="35000"/>
            </a:spcAft>
            <a:buNone/>
          </a:pPr>
          <a:r>
            <a:rPr lang="en-US" sz="1100" b="1" kern="1200">
              <a:latin typeface="Raleway"/>
              <a:cs typeface="Arial"/>
            </a:rPr>
            <a:t>Speech Language Pathology</a:t>
          </a:r>
        </a:p>
      </dsp:txBody>
      <dsp:txXfrm>
        <a:off x="5986399" y="712830"/>
        <a:ext cx="2843275" cy="104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D7A7-D46D-4E3B-BF01-5080E67A9C1C}">
      <dsp:nvSpPr>
        <dsp:cNvPr id="0" name=""/>
        <dsp:cNvSpPr/>
      </dsp:nvSpPr>
      <dsp:spPr>
        <a:xfrm>
          <a:off x="-4565598" y="-700039"/>
          <a:ext cx="5438678" cy="5438678"/>
        </a:xfrm>
        <a:prstGeom prst="blockArc">
          <a:avLst>
            <a:gd name="adj1" fmla="val 18900000"/>
            <a:gd name="adj2" fmla="val 2700000"/>
            <a:gd name="adj3" fmla="val 39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43E7BC-4F09-4446-9020-8382DFB13123}">
      <dsp:nvSpPr>
        <dsp:cNvPr id="0" name=""/>
        <dsp:cNvSpPr/>
      </dsp:nvSpPr>
      <dsp:spPr>
        <a:xfrm>
          <a:off x="382191" y="252331"/>
          <a:ext cx="6344823" cy="504986"/>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baseline="0">
              <a:latin typeface="Nudista Thin" panose="02000000000000000000" pitchFamily="2" charset="77"/>
            </a:rPr>
            <a:t>Admissions</a:t>
          </a:r>
        </a:p>
      </dsp:txBody>
      <dsp:txXfrm>
        <a:off x="382191" y="252331"/>
        <a:ext cx="6344823" cy="504986"/>
      </dsp:txXfrm>
    </dsp:sp>
    <dsp:sp modelId="{7BDFDD43-5910-4D50-A80A-9B2F8A5C38A5}">
      <dsp:nvSpPr>
        <dsp:cNvPr id="0" name=""/>
        <dsp:cNvSpPr/>
      </dsp:nvSpPr>
      <dsp:spPr>
        <a:xfrm>
          <a:off x="66574" y="189208"/>
          <a:ext cx="631233" cy="631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AEBF2D-70C6-421B-B878-33773C01767B}">
      <dsp:nvSpPr>
        <dsp:cNvPr id="0" name=""/>
        <dsp:cNvSpPr/>
      </dsp:nvSpPr>
      <dsp:spPr>
        <a:xfrm>
          <a:off x="744049" y="1009569"/>
          <a:ext cx="5982964" cy="504986"/>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baseline="0">
              <a:latin typeface="Nudista Thin" panose="02000000000000000000" pitchFamily="2" charset="77"/>
            </a:rPr>
            <a:t>Registration</a:t>
          </a:r>
        </a:p>
      </dsp:txBody>
      <dsp:txXfrm>
        <a:off x="744049" y="1009569"/>
        <a:ext cx="5982964" cy="504986"/>
      </dsp:txXfrm>
    </dsp:sp>
    <dsp:sp modelId="{45E92C3A-D610-4D2B-B02E-6B9648E07701}">
      <dsp:nvSpPr>
        <dsp:cNvPr id="0" name=""/>
        <dsp:cNvSpPr/>
      </dsp:nvSpPr>
      <dsp:spPr>
        <a:xfrm>
          <a:off x="428433" y="946445"/>
          <a:ext cx="631233" cy="631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5480F-43F5-47E5-975F-736E33327684}">
      <dsp:nvSpPr>
        <dsp:cNvPr id="0" name=""/>
        <dsp:cNvSpPr/>
      </dsp:nvSpPr>
      <dsp:spPr>
        <a:xfrm>
          <a:off x="855111" y="1766806"/>
          <a:ext cx="5871903" cy="504986"/>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0800" rIns="50800" bIns="508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baseline="0">
              <a:latin typeface="Nudista Thin" panose="02000000000000000000" pitchFamily="2" charset="77"/>
            </a:rPr>
            <a:t>Recruitment</a:t>
          </a:r>
        </a:p>
      </dsp:txBody>
      <dsp:txXfrm>
        <a:off x="855111" y="1766806"/>
        <a:ext cx="5871903" cy="504986"/>
      </dsp:txXfrm>
    </dsp:sp>
    <dsp:sp modelId="{06829047-D16C-46A6-B419-8C904E3CF94D}">
      <dsp:nvSpPr>
        <dsp:cNvPr id="0" name=""/>
        <dsp:cNvSpPr/>
      </dsp:nvSpPr>
      <dsp:spPr>
        <a:xfrm>
          <a:off x="539494" y="1703683"/>
          <a:ext cx="631233" cy="631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DFA37-CFE0-4220-B229-A56618F1F59C}">
      <dsp:nvSpPr>
        <dsp:cNvPr id="0" name=""/>
        <dsp:cNvSpPr/>
      </dsp:nvSpPr>
      <dsp:spPr>
        <a:xfrm>
          <a:off x="744049" y="2524044"/>
          <a:ext cx="5982964" cy="504986"/>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baseline="0">
              <a:latin typeface="Nudista Thin" panose="02000000000000000000" pitchFamily="2" charset="77"/>
            </a:rPr>
            <a:t>Student Life</a:t>
          </a:r>
        </a:p>
      </dsp:txBody>
      <dsp:txXfrm>
        <a:off x="744049" y="2524044"/>
        <a:ext cx="5982964" cy="504986"/>
      </dsp:txXfrm>
    </dsp:sp>
    <dsp:sp modelId="{12D41355-7EC2-4C6D-8CD6-5B066A8AF597}">
      <dsp:nvSpPr>
        <dsp:cNvPr id="0" name=""/>
        <dsp:cNvSpPr/>
      </dsp:nvSpPr>
      <dsp:spPr>
        <a:xfrm>
          <a:off x="428433" y="2460920"/>
          <a:ext cx="631233" cy="631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DE6B07-1D35-430C-B106-A0B4977DD857}">
      <dsp:nvSpPr>
        <dsp:cNvPr id="0" name=""/>
        <dsp:cNvSpPr/>
      </dsp:nvSpPr>
      <dsp:spPr>
        <a:xfrm>
          <a:off x="382191" y="3281281"/>
          <a:ext cx="6344823" cy="504986"/>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baseline="0">
              <a:latin typeface="Nudista Thin" panose="02000000000000000000" pitchFamily="2" charset="77"/>
            </a:rPr>
            <a:t>Financial Aid</a:t>
          </a:r>
        </a:p>
      </dsp:txBody>
      <dsp:txXfrm>
        <a:off x="382191" y="3281281"/>
        <a:ext cx="6344823" cy="504986"/>
      </dsp:txXfrm>
    </dsp:sp>
    <dsp:sp modelId="{0ED84D0B-0164-4D79-A5CA-8D8BC1FE7A99}">
      <dsp:nvSpPr>
        <dsp:cNvPr id="0" name=""/>
        <dsp:cNvSpPr/>
      </dsp:nvSpPr>
      <dsp:spPr>
        <a:xfrm>
          <a:off x="66574" y="3218158"/>
          <a:ext cx="631233" cy="631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B8BDA-41FE-49F5-8E07-46EA5BA2F8E7}"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B20A2-C4EF-4825-BE7D-A327DF0F299E}" type="slidenum">
              <a:rPr lang="en-US" smtClean="0"/>
              <a:t>‹#›</a:t>
            </a:fld>
            <a:endParaRPr lang="en-US"/>
          </a:p>
        </p:txBody>
      </p:sp>
    </p:spTree>
    <p:extLst>
      <p:ext uri="{BB962C8B-B14F-4D97-AF65-F5344CB8AC3E}">
        <p14:creationId xmlns:p14="http://schemas.microsoft.com/office/powerpoint/2010/main" val="1671960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31D64-0F58-4FCD-AFC4-3D7CEA8F5D39}" type="slidenum">
              <a:rPr lang="en-US"/>
              <a:pPr/>
              <a:t>2</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b="1" dirty="0"/>
              <a:t>Dr. Hooper</a:t>
            </a:r>
            <a:endParaRPr lang="en-US" dirty="0"/>
          </a:p>
        </p:txBody>
      </p:sp>
    </p:spTree>
    <p:extLst>
      <p:ext uri="{BB962C8B-B14F-4D97-AF65-F5344CB8AC3E}">
        <p14:creationId xmlns:p14="http://schemas.microsoft.com/office/powerpoint/2010/main" val="17985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Include Juwan?</a:t>
            </a:r>
          </a:p>
        </p:txBody>
      </p:sp>
      <p:sp>
        <p:nvSpPr>
          <p:cNvPr id="4" name="Slide Number Placeholder 3"/>
          <p:cNvSpPr>
            <a:spLocks noGrp="1"/>
          </p:cNvSpPr>
          <p:nvPr>
            <p:ph type="sldNum" sz="quarter" idx="5"/>
          </p:nvPr>
        </p:nvSpPr>
        <p:spPr/>
        <p:txBody>
          <a:bodyPr/>
          <a:lstStyle/>
          <a:p>
            <a:fld id="{43DB20A2-C4EF-4825-BE7D-A327DF0F299E}" type="slidenum">
              <a:rPr lang="en-US" smtClean="0"/>
              <a:t>18</a:t>
            </a:fld>
            <a:endParaRPr lang="en-US"/>
          </a:p>
        </p:txBody>
      </p:sp>
    </p:spTree>
    <p:extLst>
      <p:ext uri="{BB962C8B-B14F-4D97-AF65-F5344CB8AC3E}">
        <p14:creationId xmlns:p14="http://schemas.microsoft.com/office/powerpoint/2010/main" val="243867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B20A2-C4EF-4825-BE7D-A327DF0F299E}" type="slidenum">
              <a:rPr lang="en-US" smtClean="0"/>
              <a:t>24</a:t>
            </a:fld>
            <a:endParaRPr lang="en-US"/>
          </a:p>
        </p:txBody>
      </p:sp>
    </p:spTree>
    <p:extLst>
      <p:ext uri="{BB962C8B-B14F-4D97-AF65-F5344CB8AC3E}">
        <p14:creationId xmlns:p14="http://schemas.microsoft.com/office/powerpoint/2010/main" val="399567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picture</a:t>
            </a:r>
          </a:p>
        </p:txBody>
      </p:sp>
      <p:sp>
        <p:nvSpPr>
          <p:cNvPr id="4" name="Slide Number Placeholder 3"/>
          <p:cNvSpPr>
            <a:spLocks noGrp="1"/>
          </p:cNvSpPr>
          <p:nvPr>
            <p:ph type="sldNum" sz="quarter" idx="5"/>
          </p:nvPr>
        </p:nvSpPr>
        <p:spPr/>
        <p:txBody>
          <a:bodyPr/>
          <a:lstStyle/>
          <a:p>
            <a:fld id="{43DB20A2-C4EF-4825-BE7D-A327DF0F299E}" type="slidenum">
              <a:rPr lang="en-US" smtClean="0"/>
              <a:t>25</a:t>
            </a:fld>
            <a:endParaRPr lang="en-US"/>
          </a:p>
        </p:txBody>
      </p:sp>
    </p:spTree>
    <p:extLst>
      <p:ext uri="{BB962C8B-B14F-4D97-AF65-F5344CB8AC3E}">
        <p14:creationId xmlns:p14="http://schemas.microsoft.com/office/powerpoint/2010/main" val="178018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the necessary information for Steps 1, 2, 3, &amp; 4</a:t>
            </a:r>
          </a:p>
          <a:p>
            <a:endParaRPr lang="en-US"/>
          </a:p>
          <a:p>
            <a:r>
              <a:rPr lang="en-US"/>
              <a:t>The following information will be required when filling out your request form:</a:t>
            </a:r>
            <a:endParaRPr lang="en-US">
              <a:cs typeface="Calibri" panose="020F0502020204030204"/>
            </a:endParaRPr>
          </a:p>
          <a:p>
            <a:r>
              <a:rPr lang="en-US" err="1"/>
              <a:t>uStudent</a:t>
            </a:r>
            <a:r>
              <a:rPr lang="en-US"/>
              <a:t> Name</a:t>
            </a:r>
          </a:p>
          <a:p>
            <a:r>
              <a:rPr lang="en-US" err="1"/>
              <a:t>uUniversity</a:t>
            </a:r>
            <a:endParaRPr lang="en-US" err="1">
              <a:cs typeface="Calibri"/>
            </a:endParaRPr>
          </a:p>
          <a:p>
            <a:r>
              <a:rPr lang="en-US" err="1"/>
              <a:t>uSchool</a:t>
            </a:r>
            <a:r>
              <a:rPr lang="en-US"/>
              <a:t>/Dept</a:t>
            </a:r>
          </a:p>
          <a:p>
            <a:r>
              <a:rPr lang="en-US" err="1"/>
              <a:t>uCourse</a:t>
            </a:r>
            <a:endParaRPr lang="en-US" err="1">
              <a:cs typeface="Calibri"/>
            </a:endParaRPr>
          </a:p>
          <a:p>
            <a:r>
              <a:rPr lang="en-US" err="1"/>
              <a:t>uNC</a:t>
            </a:r>
            <a:r>
              <a:rPr lang="en-US"/>
              <a:t> AHEC Region</a:t>
            </a:r>
          </a:p>
          <a:p>
            <a:r>
              <a:rPr lang="en-US" err="1"/>
              <a:t>uCity</a:t>
            </a:r>
            <a:endParaRPr lang="en-US" err="1">
              <a:cs typeface="Calibri"/>
            </a:endParaRPr>
          </a:p>
          <a:p>
            <a:r>
              <a:rPr lang="en-US" err="1"/>
              <a:t>uSite</a:t>
            </a:r>
            <a:endParaRPr lang="en-US" err="1">
              <a:cs typeface="Calibri"/>
            </a:endParaRPr>
          </a:p>
          <a:p>
            <a:r>
              <a:rPr lang="en-US" err="1"/>
              <a:t>uArrival</a:t>
            </a:r>
            <a:endParaRPr lang="en-US" err="1">
              <a:cs typeface="Calibri"/>
            </a:endParaRPr>
          </a:p>
          <a:p>
            <a:r>
              <a:rPr lang="en-US" err="1"/>
              <a:t>uDeparture</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3DB20A2-C4EF-4825-BE7D-A327DF0F299E}" type="slidenum">
              <a:rPr lang="en-US" smtClean="0"/>
              <a:t>27</a:t>
            </a:fld>
            <a:endParaRPr lang="en-US"/>
          </a:p>
        </p:txBody>
      </p:sp>
    </p:spTree>
    <p:extLst>
      <p:ext uri="{BB962C8B-B14F-4D97-AF65-F5344CB8AC3E}">
        <p14:creationId xmlns:p14="http://schemas.microsoft.com/office/powerpoint/2010/main" val="424599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Picture</a:t>
            </a:r>
          </a:p>
          <a:p>
            <a:endParaRPr lang="en-US"/>
          </a:p>
        </p:txBody>
      </p:sp>
      <p:sp>
        <p:nvSpPr>
          <p:cNvPr id="4" name="Slide Number Placeholder 3"/>
          <p:cNvSpPr>
            <a:spLocks noGrp="1"/>
          </p:cNvSpPr>
          <p:nvPr>
            <p:ph type="sldNum" sz="quarter" idx="5"/>
          </p:nvPr>
        </p:nvSpPr>
        <p:spPr/>
        <p:txBody>
          <a:bodyPr/>
          <a:lstStyle/>
          <a:p>
            <a:fld id="{43DB20A2-C4EF-4825-BE7D-A327DF0F299E}" type="slidenum">
              <a:rPr lang="en-US" smtClean="0"/>
              <a:t>28</a:t>
            </a:fld>
            <a:endParaRPr lang="en-US"/>
          </a:p>
        </p:txBody>
      </p:sp>
    </p:spTree>
    <p:extLst>
      <p:ext uri="{BB962C8B-B14F-4D97-AF65-F5344CB8AC3E}">
        <p14:creationId xmlns:p14="http://schemas.microsoft.com/office/powerpoint/2010/main" val="246908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Picture</a:t>
            </a:r>
          </a:p>
        </p:txBody>
      </p:sp>
      <p:sp>
        <p:nvSpPr>
          <p:cNvPr id="4" name="Slide Number Placeholder 3"/>
          <p:cNvSpPr>
            <a:spLocks noGrp="1"/>
          </p:cNvSpPr>
          <p:nvPr>
            <p:ph type="sldNum" sz="quarter" idx="5"/>
          </p:nvPr>
        </p:nvSpPr>
        <p:spPr/>
        <p:txBody>
          <a:bodyPr/>
          <a:lstStyle/>
          <a:p>
            <a:fld id="{43DB20A2-C4EF-4825-BE7D-A327DF0F299E}" type="slidenum">
              <a:rPr lang="en-US" smtClean="0"/>
              <a:t>29</a:t>
            </a:fld>
            <a:endParaRPr lang="en-US"/>
          </a:p>
        </p:txBody>
      </p:sp>
    </p:spTree>
    <p:extLst>
      <p:ext uri="{BB962C8B-B14F-4D97-AF65-F5344CB8AC3E}">
        <p14:creationId xmlns:p14="http://schemas.microsoft.com/office/powerpoint/2010/main" val="62105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681C3-7BEF-46A8-B168-44B39FA51D98}" type="slidenum">
              <a:rPr lang="en-US" smtClean="0"/>
              <a:pPr/>
              <a:t>30</a:t>
            </a:fld>
            <a:endParaRPr lang="en-US"/>
          </a:p>
        </p:txBody>
      </p:sp>
    </p:spTree>
    <p:extLst>
      <p:ext uri="{BB962C8B-B14F-4D97-AF65-F5344CB8AC3E}">
        <p14:creationId xmlns:p14="http://schemas.microsoft.com/office/powerpoint/2010/main" val="281571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681C3-7BEF-46A8-B168-44B39FA51D98}" type="slidenum">
              <a:rPr lang="en-US" smtClean="0"/>
              <a:pPr/>
              <a:t>31</a:t>
            </a:fld>
            <a:endParaRPr lang="en-US"/>
          </a:p>
        </p:txBody>
      </p:sp>
    </p:spTree>
    <p:extLst>
      <p:ext uri="{BB962C8B-B14F-4D97-AF65-F5344CB8AC3E}">
        <p14:creationId xmlns:p14="http://schemas.microsoft.com/office/powerpoint/2010/main" val="281571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681C3-7BEF-46A8-B168-44B39FA51D98}" type="slidenum">
              <a:rPr lang="en-US" smtClean="0"/>
              <a:pPr/>
              <a:t>32</a:t>
            </a:fld>
            <a:endParaRPr lang="en-US"/>
          </a:p>
        </p:txBody>
      </p:sp>
    </p:spTree>
    <p:extLst>
      <p:ext uri="{BB962C8B-B14F-4D97-AF65-F5344CB8AC3E}">
        <p14:creationId xmlns:p14="http://schemas.microsoft.com/office/powerpoint/2010/main" val="212383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31D64-0F58-4FCD-AFC4-3D7CEA8F5D39}" type="slidenum">
              <a:rPr lang="en-US"/>
              <a:pPr/>
              <a:t>3</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a:cs typeface="Calibri"/>
              </a:rPr>
              <a:t>Dr. Hooper</a:t>
            </a:r>
          </a:p>
        </p:txBody>
      </p:sp>
    </p:spTree>
    <p:extLst>
      <p:ext uri="{BB962C8B-B14F-4D97-AF65-F5344CB8AC3E}">
        <p14:creationId xmlns:p14="http://schemas.microsoft.com/office/powerpoint/2010/main" val="179341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Hooper</a:t>
            </a:r>
          </a:p>
        </p:txBody>
      </p:sp>
      <p:sp>
        <p:nvSpPr>
          <p:cNvPr id="4" name="Slide Number Placeholder 3"/>
          <p:cNvSpPr>
            <a:spLocks noGrp="1"/>
          </p:cNvSpPr>
          <p:nvPr>
            <p:ph type="sldNum" sz="quarter" idx="10"/>
          </p:nvPr>
        </p:nvSpPr>
        <p:spPr/>
        <p:txBody>
          <a:bodyPr/>
          <a:lstStyle/>
          <a:p>
            <a:fld id="{D40681C3-7BEF-46A8-B168-44B39FA51D98}" type="slidenum">
              <a:rPr lang="en-US" smtClean="0"/>
              <a:pPr/>
              <a:t>4</a:t>
            </a:fld>
            <a:endParaRPr lang="en-US"/>
          </a:p>
        </p:txBody>
      </p:sp>
    </p:spTree>
    <p:extLst>
      <p:ext uri="{BB962C8B-B14F-4D97-AF65-F5344CB8AC3E}">
        <p14:creationId xmlns:p14="http://schemas.microsoft.com/office/powerpoint/2010/main" val="369596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31D64-0F58-4FCD-AFC4-3D7CEA8F5D39}" type="slidenum">
              <a:rPr lang="en-US"/>
              <a:pPr/>
              <a:t>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b="1" dirty="0"/>
              <a:t>Dr. Hooper</a:t>
            </a:r>
            <a:endParaRPr lang="en-US" dirty="0"/>
          </a:p>
        </p:txBody>
      </p:sp>
    </p:spTree>
    <p:extLst>
      <p:ext uri="{BB962C8B-B14F-4D97-AF65-F5344CB8AC3E}">
        <p14:creationId xmlns:p14="http://schemas.microsoft.com/office/powerpoint/2010/main" val="117047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something about how our students should understand campus communications: i.e., that if there’s a general message about classes being cancelled or whatever, we can’t necessarily do that.</a:t>
            </a:r>
          </a:p>
        </p:txBody>
      </p:sp>
      <p:sp>
        <p:nvSpPr>
          <p:cNvPr id="4" name="Slide Number Placeholder 3"/>
          <p:cNvSpPr>
            <a:spLocks noGrp="1"/>
          </p:cNvSpPr>
          <p:nvPr>
            <p:ph type="sldNum" sz="quarter" idx="10"/>
          </p:nvPr>
        </p:nvSpPr>
        <p:spPr/>
        <p:txBody>
          <a:bodyPr/>
          <a:lstStyle/>
          <a:p>
            <a:fld id="{D40681C3-7BEF-46A8-B168-44B39FA51D98}" type="slidenum">
              <a:rPr lang="en-US" smtClean="0"/>
              <a:pPr/>
              <a:t>6</a:t>
            </a:fld>
            <a:endParaRPr lang="en-US"/>
          </a:p>
        </p:txBody>
      </p:sp>
    </p:spTree>
    <p:extLst>
      <p:ext uri="{BB962C8B-B14F-4D97-AF65-F5344CB8AC3E}">
        <p14:creationId xmlns:p14="http://schemas.microsoft.com/office/powerpoint/2010/main" val="3099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31D64-0F58-4FCD-AFC4-3D7CEA8F5D39}" type="slidenum">
              <a:rPr lang="en-US"/>
              <a:pPr/>
              <a:t>7</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b="1"/>
              <a:t>The Learning Center</a:t>
            </a:r>
            <a:r>
              <a:rPr lang="en-US"/>
              <a:t> – helps students to learn more efficiently and perform better in course work. Services include academic counseling, peer tutoring, TESTPREP for standardized entrance exams, the Reading Program, group and individual speed reading courses, learning assistance in math and science, and Supplemental Instruction in chemistry and biology. </a:t>
            </a:r>
          </a:p>
          <a:p>
            <a:r>
              <a:rPr lang="en-US" b="1"/>
              <a:t>Learning Disability Services</a:t>
            </a:r>
            <a:r>
              <a:rPr lang="en-US"/>
              <a:t> – All enrolled students , UG, G, P, cont. ed, are eligible for services at LDS once their documentation for their Learning Disability (LD) and/or Attn Deficit Hyperactivity Disorder (ADHD) has been reviewed by a university committee. Services include info about Dx assessment, direct services, accommodations, ADHD College Coaching, academic and support groups for students, and in-service training and consultation to the University members and community. </a:t>
            </a:r>
          </a:p>
          <a:p>
            <a:r>
              <a:rPr lang="en-US" b="1"/>
              <a:t>Writing Center</a:t>
            </a:r>
            <a:r>
              <a:rPr lang="en-US"/>
              <a:t> - Provides free, non-credit avenues for students to use to improve his or her written communication skills. Services include individual tutorials, a grammar hotline, campus workshops, and a resource library. Assistance is available by appt and by dropping by as the schedule will permit. This service is open to all undergraduates.</a:t>
            </a:r>
          </a:p>
          <a:p>
            <a:r>
              <a:rPr lang="en-US" b="1"/>
              <a:t>Disability Services</a:t>
            </a:r>
            <a:r>
              <a:rPr lang="en-US"/>
              <a:t> – this office works with programs, offices and departments throughout the University to ensure access. The philosophy of the office is to develop and provide services that permit students to (as independently as possible) meet the demands of University life at all levels of training. Assistance is available for registration, note-taking, interpreters for hearing-impaired students, additional time for exams and tests or Braille/large print, campus transportation, to name a few.</a:t>
            </a:r>
          </a:p>
          <a:p>
            <a:r>
              <a:rPr lang="en-US" b="1"/>
              <a:t>Computer Labs</a:t>
            </a:r>
            <a:r>
              <a:rPr lang="en-US"/>
              <a:t>- 13 public computer labs available to student on campus, some are located in residence halls, The student Union has a bank of computers in the lobby so that students can access their email between classes.</a:t>
            </a:r>
          </a:p>
          <a:p>
            <a:r>
              <a:rPr lang="en-US" b="1"/>
              <a:t>IT Response Center</a:t>
            </a:r>
            <a:r>
              <a:rPr lang="en-US"/>
              <a:t>- Information Technology Response Center is the central point of contact that any UNC faculty, staff, or student may access, free of charge, for assistance with technology issues. Available 24/7.</a:t>
            </a:r>
          </a:p>
          <a:p>
            <a:r>
              <a:rPr lang="en-US" b="1"/>
              <a:t>Career Services – Nash Hall (info in packet)</a:t>
            </a:r>
            <a:r>
              <a:rPr lang="en-US"/>
              <a:t> This office provides an array of services and resources to hilp students prepare for their careers, learn job search skills, and find employment, UCS serves UG, G and alumni who have graduated within five years. </a:t>
            </a:r>
            <a:endParaRPr lang="en-US" b="1"/>
          </a:p>
        </p:txBody>
      </p:sp>
    </p:spTree>
    <p:extLst>
      <p:ext uri="{BB962C8B-B14F-4D97-AF65-F5344CB8AC3E}">
        <p14:creationId xmlns:p14="http://schemas.microsoft.com/office/powerpoint/2010/main" val="70250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Might be handling different (check with Perry) now all independent </a:t>
            </a:r>
          </a:p>
        </p:txBody>
      </p:sp>
      <p:sp>
        <p:nvSpPr>
          <p:cNvPr id="4" name="Slide Number Placeholder 3"/>
          <p:cNvSpPr>
            <a:spLocks noGrp="1"/>
          </p:cNvSpPr>
          <p:nvPr>
            <p:ph type="sldNum" sz="quarter" idx="5"/>
          </p:nvPr>
        </p:nvSpPr>
        <p:spPr/>
        <p:txBody>
          <a:bodyPr/>
          <a:lstStyle/>
          <a:p>
            <a:fld id="{43DB20A2-C4EF-4825-BE7D-A327DF0F299E}" type="slidenum">
              <a:rPr lang="en-US" smtClean="0"/>
              <a:t>8</a:t>
            </a:fld>
            <a:endParaRPr lang="en-US"/>
          </a:p>
        </p:txBody>
      </p:sp>
    </p:spTree>
    <p:extLst>
      <p:ext uri="{BB962C8B-B14F-4D97-AF65-F5344CB8AC3E}">
        <p14:creationId xmlns:p14="http://schemas.microsoft.com/office/powerpoint/2010/main" val="54588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Armed/Dangerous person: </a:t>
            </a:r>
            <a:r>
              <a:rPr lang="en-US" dirty="0"/>
              <a:t>Take the time you need to identify the different exits in this room and our building. There are many ways in and out of this building. The next time you come to class, think about possible routes; try different routes so that you are aware. [Point to each exit in the room.] There is also The installation of additional hardware that provides the option to lock classrooms from the inside or lock doors automatically when closed. </a:t>
            </a:r>
            <a:endParaRPr lang="en-US" dirty="0">
              <a:cs typeface="Calibri"/>
            </a:endParaRPr>
          </a:p>
        </p:txBody>
      </p:sp>
      <p:sp>
        <p:nvSpPr>
          <p:cNvPr id="4" name="Slide Number Placeholder 3"/>
          <p:cNvSpPr>
            <a:spLocks noGrp="1"/>
          </p:cNvSpPr>
          <p:nvPr>
            <p:ph type="sldNum" sz="quarter" idx="5"/>
          </p:nvPr>
        </p:nvSpPr>
        <p:spPr/>
        <p:txBody>
          <a:bodyPr/>
          <a:lstStyle/>
          <a:p>
            <a:fld id="{43DB20A2-C4EF-4825-BE7D-A327DF0F299E}" type="slidenum">
              <a:rPr lang="en-US" smtClean="0"/>
              <a:t>9</a:t>
            </a:fld>
            <a:endParaRPr lang="en-US"/>
          </a:p>
        </p:txBody>
      </p:sp>
    </p:spTree>
    <p:extLst>
      <p:ext uri="{BB962C8B-B14F-4D97-AF65-F5344CB8AC3E}">
        <p14:creationId xmlns:p14="http://schemas.microsoft.com/office/powerpoint/2010/main" val="39055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3DB20A2-C4EF-4825-BE7D-A327DF0F299E}" type="slidenum">
              <a:rPr lang="en-US" smtClean="0"/>
              <a:t>16</a:t>
            </a:fld>
            <a:endParaRPr lang="en-US"/>
          </a:p>
        </p:txBody>
      </p:sp>
    </p:spTree>
    <p:extLst>
      <p:ext uri="{BB962C8B-B14F-4D97-AF65-F5344CB8AC3E}">
        <p14:creationId xmlns:p14="http://schemas.microsoft.com/office/powerpoint/2010/main" val="161850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6D02C4-8280-4450-90B6-57379648084A}"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604618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D02C4-8280-4450-90B6-57379648084A}"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93577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D02C4-8280-4450-90B6-57379648084A}"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94979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6D02C4-8280-4450-90B6-57379648084A}"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239561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6D02C4-8280-4450-90B6-57379648084A}"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423876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6D02C4-8280-4450-90B6-57379648084A}"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769359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6D02C4-8280-4450-90B6-57379648084A}"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33046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6D02C4-8280-4450-90B6-57379648084A}"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82735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D02C4-8280-4450-90B6-57379648084A}"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99164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6D02C4-8280-4450-90B6-57379648084A}"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221668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6D02C4-8280-4450-90B6-57379648084A}"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FA9B7-01F1-402E-BB53-74D91B794969}" type="slidenum">
              <a:rPr lang="en-US" smtClean="0"/>
              <a:t>‹#›</a:t>
            </a:fld>
            <a:endParaRPr lang="en-US"/>
          </a:p>
        </p:txBody>
      </p:sp>
    </p:spTree>
    <p:extLst>
      <p:ext uri="{BB962C8B-B14F-4D97-AF65-F5344CB8AC3E}">
        <p14:creationId xmlns:p14="http://schemas.microsoft.com/office/powerpoint/2010/main" val="193357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D02C4-8280-4450-90B6-57379648084A}"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FA9B7-01F1-402E-BB53-74D91B794969}" type="slidenum">
              <a:rPr lang="en-US" smtClean="0"/>
              <a:t>‹#›</a:t>
            </a:fld>
            <a:endParaRPr lang="en-US"/>
          </a:p>
        </p:txBody>
      </p:sp>
    </p:spTree>
    <p:extLst>
      <p:ext uri="{BB962C8B-B14F-4D97-AF65-F5344CB8AC3E}">
        <p14:creationId xmlns:p14="http://schemas.microsoft.com/office/powerpoint/2010/main" val="2501575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mailto:judy_schmidt@med.unc.edu" TargetMode="External"/><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www.my.ncahec.ne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med.unc.edu/healthsciences/student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hyperlink" Target="https://go.unc.edu/DHSStudentServices" TargetMode="External"/><Relationship Id="rId4" Type="http://schemas.openxmlformats.org/officeDocument/2006/relationships/hyperlink" Target="https://go.unc.edu/DHSOrientatio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ncresidency.cfnc.or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mailto:rdsinfo@ncresidency.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ampussafety.unc.edu/about/contac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19625" y="0"/>
            <a:ext cx="7623380" cy="6858000"/>
          </a:xfrm>
          <a:prstGeom prst="rect">
            <a:avLst/>
          </a:prstGeom>
          <a:solidFill>
            <a:srgbClr val="9B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B8D3"/>
              </a:solidFill>
            </a:endParaRPr>
          </a:p>
        </p:txBody>
      </p:sp>
      <p:sp>
        <p:nvSpPr>
          <p:cNvPr id="4" name="TextBox 3"/>
          <p:cNvSpPr txBox="1"/>
          <p:nvPr/>
        </p:nvSpPr>
        <p:spPr>
          <a:xfrm>
            <a:off x="4965047" y="935751"/>
            <a:ext cx="6432550" cy="707886"/>
          </a:xfrm>
          <a:prstGeom prst="rect">
            <a:avLst/>
          </a:prstGeom>
          <a:noFill/>
        </p:spPr>
        <p:txBody>
          <a:bodyPr wrap="square" rtlCol="0">
            <a:spAutoFit/>
          </a:bodyPr>
          <a:lstStyle/>
          <a:p>
            <a:r>
              <a:rPr lang="en-US" sz="4000" b="1">
                <a:solidFill>
                  <a:schemeClr val="bg1"/>
                </a:solidFill>
                <a:latin typeface="Proxima Nova" panose="02000506030000020004" pitchFamily="2" charset="0"/>
                <a:ea typeface="Roboto Slab" pitchFamily="2" charset="0"/>
                <a:cs typeface="Aharoni" panose="02010803020104030203" pitchFamily="2" charset="-79"/>
              </a:rPr>
              <a:t>Office of Student Services</a:t>
            </a:r>
            <a:endParaRPr lang="en-US" sz="4000" b="1">
              <a:solidFill>
                <a:srgbClr val="E1E1E1"/>
              </a:solidFill>
              <a:latin typeface="Garamond" panose="02020404030301010803" pitchFamily="18" charset="0"/>
            </a:endParaRPr>
          </a:p>
        </p:txBody>
      </p:sp>
      <p:sp>
        <p:nvSpPr>
          <p:cNvPr id="5" name="TextBox 4"/>
          <p:cNvSpPr txBox="1"/>
          <p:nvPr/>
        </p:nvSpPr>
        <p:spPr>
          <a:xfrm>
            <a:off x="4263667" y="5843675"/>
            <a:ext cx="7835310" cy="1015663"/>
          </a:xfrm>
          <a:prstGeom prst="rect">
            <a:avLst/>
          </a:prstGeom>
          <a:noFill/>
        </p:spPr>
        <p:txBody>
          <a:bodyPr wrap="square" lIns="91440" tIns="45720" rIns="91440" bIns="45720" rtlCol="0" anchor="t">
            <a:spAutoFit/>
          </a:bodyPr>
          <a:lstStyle/>
          <a:p>
            <a:pPr algn="r"/>
            <a:r>
              <a:rPr lang="en-US" sz="2000" b="1">
                <a:solidFill>
                  <a:schemeClr val="bg2"/>
                </a:solidFill>
                <a:latin typeface="Nudista Thin"/>
              </a:rPr>
              <a:t>Kimberly Capri, </a:t>
            </a:r>
            <a:r>
              <a:rPr lang="en-US" sz="2000" b="1" err="1">
                <a:solidFill>
                  <a:schemeClr val="bg2"/>
                </a:solidFill>
                <a:latin typeface="Nudista Thin"/>
              </a:rPr>
              <a:t>EdM</a:t>
            </a:r>
            <a:endParaRPr lang="en-US" sz="2000" b="1" err="1">
              <a:solidFill>
                <a:schemeClr val="bg2"/>
              </a:solidFill>
              <a:latin typeface="Nudista Thin" panose="02000000000000000000" pitchFamily="2" charset="77"/>
            </a:endParaRPr>
          </a:p>
          <a:p>
            <a:pPr algn="r"/>
            <a:r>
              <a:rPr lang="en-US" sz="2000" b="1">
                <a:solidFill>
                  <a:schemeClr val="bg2"/>
                </a:solidFill>
                <a:latin typeface="Nudista Thin"/>
              </a:rPr>
              <a:t>Student Services Manager, Office of Student Services Department of Health Sciences </a:t>
            </a:r>
            <a:endParaRPr lang="en-US" sz="2000" b="1">
              <a:solidFill>
                <a:schemeClr val="bg2"/>
              </a:solidFill>
              <a:latin typeface="Nudista Thin" panose="02000000000000000000" pitchFamily="2" charset="77"/>
            </a:endParaRPr>
          </a:p>
        </p:txBody>
      </p:sp>
      <p:sp>
        <p:nvSpPr>
          <p:cNvPr id="7" name="TextBox 6"/>
          <p:cNvSpPr txBox="1"/>
          <p:nvPr/>
        </p:nvSpPr>
        <p:spPr>
          <a:xfrm>
            <a:off x="4965047" y="2292469"/>
            <a:ext cx="6432550" cy="646331"/>
          </a:xfrm>
          <a:prstGeom prst="rect">
            <a:avLst/>
          </a:prstGeom>
          <a:noFill/>
        </p:spPr>
        <p:txBody>
          <a:bodyPr wrap="square" rtlCol="0" anchor="t">
            <a:spAutoFit/>
          </a:bodyPr>
          <a:lstStyle/>
          <a:p>
            <a:r>
              <a:rPr lang="en-US" sz="3600" b="1">
                <a:solidFill>
                  <a:schemeClr val="bg1"/>
                </a:solidFill>
                <a:latin typeface="Proxima Nova"/>
                <a:ea typeface="Roboto Slab" pitchFamily="2" charset="0"/>
                <a:cs typeface="Aharoni"/>
              </a:rPr>
              <a:t>Fall 2023 Orientation</a:t>
            </a:r>
          </a:p>
        </p:txBody>
      </p:sp>
      <p:pic>
        <p:nvPicPr>
          <p:cNvPr id="9" name="Picture 8">
            <a:extLst>
              <a:ext uri="{FF2B5EF4-FFF2-40B4-BE49-F238E27FC236}">
                <a16:creationId xmlns:a16="http://schemas.microsoft.com/office/drawing/2014/main" id="{E6E6D76F-24F4-944F-ADCD-7A64E88D7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619625" cy="6858000"/>
          </a:xfrm>
          <a:prstGeom prst="rect">
            <a:avLst/>
          </a:prstGeom>
        </p:spPr>
      </p:pic>
      <p:pic>
        <p:nvPicPr>
          <p:cNvPr id="2" name="Picture 2" descr="A picture containing icon&#10;&#10;Description automatically generated">
            <a:extLst>
              <a:ext uri="{FF2B5EF4-FFF2-40B4-BE49-F238E27FC236}">
                <a16:creationId xmlns:a16="http://schemas.microsoft.com/office/drawing/2014/main" id="{EF97DC31-733D-65E7-703B-E81BBFB6513B}"/>
              </a:ext>
            </a:extLst>
          </p:cNvPr>
          <p:cNvPicPr>
            <a:picLocks noChangeAspect="1"/>
          </p:cNvPicPr>
          <p:nvPr/>
        </p:nvPicPr>
        <p:blipFill>
          <a:blip r:embed="rId3"/>
          <a:stretch>
            <a:fillRect/>
          </a:stretch>
        </p:blipFill>
        <p:spPr>
          <a:xfrm>
            <a:off x="4861389" y="208342"/>
            <a:ext cx="3976098" cy="602168"/>
          </a:xfrm>
          <a:prstGeom prst="rect">
            <a:avLst/>
          </a:prstGeom>
        </p:spPr>
      </p:pic>
    </p:spTree>
    <p:extLst>
      <p:ext uri="{BB962C8B-B14F-4D97-AF65-F5344CB8AC3E}">
        <p14:creationId xmlns:p14="http://schemas.microsoft.com/office/powerpoint/2010/main" val="246738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381992"/>
            <a:ext cx="7643082" cy="795707"/>
          </a:xfrm>
        </p:spPr>
        <p:txBody>
          <a:bodyPr>
            <a:noAutofit/>
          </a:bodyPr>
          <a:lstStyle/>
          <a:p>
            <a:pPr algn="ctr"/>
            <a:r>
              <a:rPr lang="en-US" sz="4400">
                <a:solidFill>
                  <a:schemeClr val="bg1"/>
                </a:solidFill>
                <a:latin typeface="Proxima Nova"/>
                <a:ea typeface="Roboto Slab"/>
              </a:rPr>
              <a:t>Building Access</a:t>
            </a:r>
            <a:endParaRPr lang="en-US" sz="4400">
              <a:solidFill>
                <a:schemeClr val="bg1"/>
              </a:solidFill>
              <a:latin typeface="Proxima Nova" panose="02000506030000020004" pitchFamily="2" charset="0"/>
              <a:ea typeface="Roboto Slab" pitchFamily="2" charset="0"/>
            </a:endParaRPr>
          </a:p>
        </p:txBody>
      </p:sp>
      <p:sp>
        <p:nvSpPr>
          <p:cNvPr id="4" name="Text Placeholder 3"/>
          <p:cNvSpPr>
            <a:spLocks noGrp="1"/>
          </p:cNvSpPr>
          <p:nvPr>
            <p:ph type="body" sz="half" idx="2"/>
          </p:nvPr>
        </p:nvSpPr>
        <p:spPr>
          <a:xfrm>
            <a:off x="4681728" y="1572768"/>
            <a:ext cx="7012305" cy="4817428"/>
          </a:xfrm>
        </p:spPr>
        <p:txBody>
          <a:bodyPr vert="horz" lIns="91440" tIns="45720" rIns="91440" bIns="45720" rtlCol="0" anchor="t">
            <a:normAutofit/>
          </a:bodyPr>
          <a:lstStyle/>
          <a:p>
            <a:endParaRPr lang="en-US" sz="1800" b="1">
              <a:solidFill>
                <a:schemeClr val="accent1"/>
              </a:solidFill>
              <a:latin typeface="Nudista Thin"/>
            </a:endParaRPr>
          </a:p>
          <a:p>
            <a:pPr lvl="1"/>
            <a:endParaRPr lang="en-US"/>
          </a:p>
        </p:txBody>
      </p:sp>
      <p:pic>
        <p:nvPicPr>
          <p:cNvPr id="9" name="Picture 9" descr="A sign in front of a building&#10;&#10;Description automatically generated">
            <a:extLst>
              <a:ext uri="{FF2B5EF4-FFF2-40B4-BE49-F238E27FC236}">
                <a16:creationId xmlns:a16="http://schemas.microsoft.com/office/drawing/2014/main" id="{EAD2FB8A-BBD7-3ED7-5FE1-70EC2494481F}"/>
              </a:ext>
            </a:extLst>
          </p:cNvPr>
          <p:cNvPicPr>
            <a:picLocks noGrp="1" noChangeAspect="1"/>
          </p:cNvPicPr>
          <p:nvPr>
            <p:ph idx="1"/>
          </p:nvPr>
        </p:nvPicPr>
        <p:blipFill>
          <a:blip r:embed="rId2"/>
          <a:stretch>
            <a:fillRect/>
          </a:stretch>
        </p:blipFill>
        <p:spPr>
          <a:xfrm>
            <a:off x="276841" y="1793462"/>
            <a:ext cx="5822303" cy="3883592"/>
          </a:xfrm>
        </p:spPr>
      </p:pic>
      <p:sp>
        <p:nvSpPr>
          <p:cNvPr id="10" name="TextBox 9">
            <a:extLst>
              <a:ext uri="{FF2B5EF4-FFF2-40B4-BE49-F238E27FC236}">
                <a16:creationId xmlns:a16="http://schemas.microsoft.com/office/drawing/2014/main" id="{CCCC3BFE-6EC7-293D-F8D7-70AB3BD205ED}"/>
              </a:ext>
            </a:extLst>
          </p:cNvPr>
          <p:cNvSpPr txBox="1"/>
          <p:nvPr/>
        </p:nvSpPr>
        <p:spPr>
          <a:xfrm>
            <a:off x="6500326" y="1811693"/>
            <a:ext cx="482081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Rooms you will access to:</a:t>
            </a:r>
          </a:p>
          <a:p>
            <a:pPr marL="285750" indent="-285750">
              <a:buFont typeface="Arial"/>
              <a:buChar char="•"/>
            </a:pPr>
            <a:r>
              <a:rPr lang="en-US" sz="2800">
                <a:cs typeface="Calibri"/>
              </a:rPr>
              <a:t>Bondurant Hall (exterior access)</a:t>
            </a:r>
          </a:p>
          <a:p>
            <a:pPr marL="285750" indent="-285750">
              <a:buFont typeface="Arial"/>
              <a:buChar char="•"/>
            </a:pPr>
            <a:r>
              <a:rPr lang="en-US" sz="2800">
                <a:cs typeface="Calibri"/>
              </a:rPr>
              <a:t>Division Suite</a:t>
            </a:r>
          </a:p>
          <a:p>
            <a:pPr marL="285750" indent="-285750">
              <a:buFont typeface="Arial"/>
              <a:buChar char="•"/>
            </a:pPr>
            <a:r>
              <a:rPr lang="en-US" sz="2800">
                <a:cs typeface="Calibri"/>
              </a:rPr>
              <a:t>Division Labs</a:t>
            </a:r>
          </a:p>
          <a:p>
            <a:endParaRPr lang="en-US">
              <a:cs typeface="Calibri"/>
            </a:endParaRPr>
          </a:p>
        </p:txBody>
      </p:sp>
    </p:spTree>
    <p:extLst>
      <p:ext uri="{BB962C8B-B14F-4D97-AF65-F5344CB8AC3E}">
        <p14:creationId xmlns:p14="http://schemas.microsoft.com/office/powerpoint/2010/main" val="1213715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381992"/>
            <a:ext cx="7643082" cy="795707"/>
          </a:xfrm>
        </p:spPr>
        <p:txBody>
          <a:bodyPr>
            <a:noAutofit/>
          </a:bodyPr>
          <a:lstStyle/>
          <a:p>
            <a:pPr algn="ctr"/>
            <a:r>
              <a:rPr lang="en-US" sz="4400">
                <a:solidFill>
                  <a:schemeClr val="bg1"/>
                </a:solidFill>
                <a:latin typeface="Proxima Nova"/>
                <a:ea typeface="Roboto Slab"/>
              </a:rPr>
              <a:t>AHA Ambassador Program</a:t>
            </a:r>
            <a:endParaRPr lang="en-US" sz="4400">
              <a:solidFill>
                <a:schemeClr val="bg1"/>
              </a:solidFill>
              <a:latin typeface="Proxima Nova" panose="02000506030000020004" pitchFamily="2" charset="0"/>
              <a:ea typeface="Roboto Slab" pitchFamily="2" charset="0"/>
            </a:endParaRPr>
          </a:p>
        </p:txBody>
      </p:sp>
      <p:sp>
        <p:nvSpPr>
          <p:cNvPr id="4" name="Text Placeholder 3"/>
          <p:cNvSpPr>
            <a:spLocks noGrp="1"/>
          </p:cNvSpPr>
          <p:nvPr>
            <p:ph type="body" sz="half" idx="2"/>
          </p:nvPr>
        </p:nvSpPr>
        <p:spPr>
          <a:xfrm>
            <a:off x="4681728" y="1572768"/>
            <a:ext cx="7012305" cy="4817428"/>
          </a:xfrm>
        </p:spPr>
        <p:txBody>
          <a:bodyPr vert="horz" lIns="91440" tIns="45720" rIns="91440" bIns="45720" rtlCol="0" anchor="t">
            <a:normAutofit/>
          </a:bodyPr>
          <a:lstStyle/>
          <a:p>
            <a:endParaRPr lang="en-US" sz="1800" b="1">
              <a:solidFill>
                <a:schemeClr val="accent1"/>
              </a:solidFill>
              <a:latin typeface="Nudista Thin"/>
            </a:endParaRPr>
          </a:p>
          <a:p>
            <a:pPr lvl="1"/>
            <a:endParaRPr lang="en-US"/>
          </a:p>
        </p:txBody>
      </p:sp>
      <p:sp>
        <p:nvSpPr>
          <p:cNvPr id="10" name="TextBox 9">
            <a:extLst>
              <a:ext uri="{FF2B5EF4-FFF2-40B4-BE49-F238E27FC236}">
                <a16:creationId xmlns:a16="http://schemas.microsoft.com/office/drawing/2014/main" id="{CCCC3BFE-6EC7-293D-F8D7-70AB3BD205ED}"/>
              </a:ext>
            </a:extLst>
          </p:cNvPr>
          <p:cNvSpPr txBox="1"/>
          <p:nvPr/>
        </p:nvSpPr>
        <p:spPr>
          <a:xfrm>
            <a:off x="6571210" y="2201554"/>
            <a:ext cx="4820816"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alibri Light"/>
                <a:cs typeface="Calibri Light"/>
              </a:rPr>
              <a:t>Interest Meeting  </a:t>
            </a:r>
            <a:endParaRPr lang="en-US">
              <a:latin typeface="Calibri" panose="020F0502020204030204"/>
              <a:cs typeface="Calibri" panose="020F0502020204030204"/>
            </a:endParaRPr>
          </a:p>
          <a:p>
            <a:r>
              <a:rPr lang="en-US" sz="4000" b="1" i="1">
                <a:latin typeface="Calibri Light"/>
                <a:cs typeface="Calibri Light"/>
              </a:rPr>
              <a:t> TBD</a:t>
            </a:r>
            <a:endParaRPr lang="en-US" i="1">
              <a:cs typeface="Calibri"/>
            </a:endParaRPr>
          </a:p>
          <a:p>
            <a:endParaRPr lang="en-US" sz="4000" b="1" i="1">
              <a:latin typeface="Calibri Light"/>
              <a:cs typeface="Calibri Light"/>
            </a:endParaRPr>
          </a:p>
          <a:p>
            <a:endParaRPr lang="en-US" sz="4000" b="1" i="1">
              <a:latin typeface="Calibri Light"/>
              <a:cs typeface="Calibri Light"/>
            </a:endParaRPr>
          </a:p>
          <a:p>
            <a:endParaRPr lang="en-US">
              <a:cs typeface="Calibri"/>
            </a:endParaRPr>
          </a:p>
        </p:txBody>
      </p:sp>
      <p:pic>
        <p:nvPicPr>
          <p:cNvPr id="5" name="Picture 5" descr="A group of people posing for a photo&#10;&#10;Description automatically generated">
            <a:extLst>
              <a:ext uri="{FF2B5EF4-FFF2-40B4-BE49-F238E27FC236}">
                <a16:creationId xmlns:a16="http://schemas.microsoft.com/office/drawing/2014/main" id="{C2EC5DE6-8B66-78DC-934E-ACB2F2AE81EB}"/>
              </a:ext>
            </a:extLst>
          </p:cNvPr>
          <p:cNvPicPr>
            <a:picLocks noChangeAspect="1"/>
          </p:cNvPicPr>
          <p:nvPr/>
        </p:nvPicPr>
        <p:blipFill rotWithShape="1">
          <a:blip r:embed="rId2"/>
          <a:srcRect r="5882" b="-1"/>
          <a:stretch/>
        </p:blipFill>
        <p:spPr>
          <a:xfrm>
            <a:off x="543733" y="1914504"/>
            <a:ext cx="5054606" cy="3587214"/>
          </a:xfrm>
          <a:prstGeom prst="rect">
            <a:avLst/>
          </a:prstGeom>
        </p:spPr>
      </p:pic>
      <p:pic>
        <p:nvPicPr>
          <p:cNvPr id="3" name="Picture 6" descr="A qr code on a white background&#10;&#10;Description automatically generated">
            <a:extLst>
              <a:ext uri="{FF2B5EF4-FFF2-40B4-BE49-F238E27FC236}">
                <a16:creationId xmlns:a16="http://schemas.microsoft.com/office/drawing/2014/main" id="{12714C13-1864-7B18-E6F0-46C67DD6102D}"/>
              </a:ext>
            </a:extLst>
          </p:cNvPr>
          <p:cNvPicPr>
            <a:picLocks noChangeAspect="1"/>
          </p:cNvPicPr>
          <p:nvPr/>
        </p:nvPicPr>
        <p:blipFill>
          <a:blip r:embed="rId3"/>
          <a:stretch>
            <a:fillRect/>
          </a:stretch>
        </p:blipFill>
        <p:spPr>
          <a:xfrm>
            <a:off x="7405270" y="3735638"/>
            <a:ext cx="2381250" cy="2381250"/>
          </a:xfrm>
          <a:prstGeom prst="rect">
            <a:avLst/>
          </a:prstGeom>
        </p:spPr>
      </p:pic>
    </p:spTree>
    <p:extLst>
      <p:ext uri="{BB962C8B-B14F-4D97-AF65-F5344CB8AC3E}">
        <p14:creationId xmlns:p14="http://schemas.microsoft.com/office/powerpoint/2010/main" val="213233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81728" y="1572768"/>
            <a:ext cx="7012305" cy="4817428"/>
          </a:xfrm>
        </p:spPr>
        <p:txBody>
          <a:bodyPr vert="horz" lIns="91440" tIns="45720" rIns="91440" bIns="45720" rtlCol="0" anchor="t">
            <a:normAutofit/>
          </a:bodyPr>
          <a:lstStyle/>
          <a:p>
            <a:endParaRPr lang="en-US" sz="1800" b="1">
              <a:solidFill>
                <a:schemeClr val="accent1"/>
              </a:solidFill>
              <a:latin typeface="Nudista Thin"/>
            </a:endParaRPr>
          </a:p>
          <a:p>
            <a:pPr lvl="1"/>
            <a:endParaRPr lang="en-US"/>
          </a:p>
        </p:txBody>
      </p:sp>
      <p:pic>
        <p:nvPicPr>
          <p:cNvPr id="7" name="Picture 3" descr="A rainbow flag with black border&#10;&#10;Description automatically generated">
            <a:extLst>
              <a:ext uri="{FF2B5EF4-FFF2-40B4-BE49-F238E27FC236}">
                <a16:creationId xmlns:a16="http://schemas.microsoft.com/office/drawing/2014/main" id="{341BEAD6-D1CD-2D5D-7F00-2B6BFBABE569}"/>
              </a:ext>
            </a:extLst>
          </p:cNvPr>
          <p:cNvPicPr>
            <a:picLocks noChangeAspect="1"/>
          </p:cNvPicPr>
          <p:nvPr/>
        </p:nvPicPr>
        <p:blipFill>
          <a:blip r:embed="rId2"/>
          <a:stretch>
            <a:fillRect/>
          </a:stretch>
        </p:blipFill>
        <p:spPr>
          <a:xfrm>
            <a:off x="5158316" y="999253"/>
            <a:ext cx="6780700" cy="4520466"/>
          </a:xfrm>
          <a:prstGeom prst="rect">
            <a:avLst/>
          </a:prstGeom>
        </p:spPr>
      </p:pic>
      <p:sp>
        <p:nvSpPr>
          <p:cNvPr id="11" name="Arrow: Pentagon 10">
            <a:extLst>
              <a:ext uri="{FF2B5EF4-FFF2-40B4-BE49-F238E27FC236}">
                <a16:creationId xmlns:a16="http://schemas.microsoft.com/office/drawing/2014/main" id="{65003926-91D3-9371-888D-1B1AE3A2010B}"/>
              </a:ext>
            </a:extLst>
          </p:cNvPr>
          <p:cNvSpPr/>
          <p:nvPr/>
        </p:nvSpPr>
        <p:spPr>
          <a:xfrm>
            <a:off x="983511" y="1470837"/>
            <a:ext cx="4031511" cy="3570767"/>
          </a:xfrm>
          <a:prstGeom prst="homePlate">
            <a:avLst/>
          </a:prstGeom>
          <a:solidFill>
            <a:srgbClr val="7BAF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CE8673F-E17A-7DC1-57C2-285C975CEDF7}"/>
              </a:ext>
            </a:extLst>
          </p:cNvPr>
          <p:cNvSpPr>
            <a:spLocks noGrp="1"/>
          </p:cNvSpPr>
          <p:nvPr>
            <p:ph type="title"/>
          </p:nvPr>
        </p:nvSpPr>
        <p:spPr>
          <a:xfrm>
            <a:off x="1321095" y="2295103"/>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Justice, Equity, Diversity, and Inclusion (J.E.D.I) Committee</a:t>
            </a:r>
            <a:br>
              <a:rPr lang="en-US" sz="2500" kern="1200">
                <a:solidFill>
                  <a:srgbClr val="FFFFFF"/>
                </a:solidFill>
                <a:latin typeface="+mj-lt"/>
                <a:ea typeface="+mj-ea"/>
                <a:cs typeface="+mj-cs"/>
              </a:rPr>
            </a:br>
            <a:br>
              <a:rPr lang="en-US" sz="2500" kern="1200">
                <a:solidFill>
                  <a:srgbClr val="FFFFFF"/>
                </a:solidFill>
                <a:latin typeface="+mj-lt"/>
                <a:ea typeface="+mj-ea"/>
                <a:cs typeface="+mj-cs"/>
              </a:rPr>
            </a:br>
            <a:br>
              <a:rPr lang="en-US" sz="2500" b="1" kern="1200">
                <a:solidFill>
                  <a:srgbClr val="FFFFFF"/>
                </a:solidFill>
                <a:latin typeface="+mj-lt"/>
                <a:ea typeface="+mj-ea"/>
                <a:cs typeface="+mj-cs"/>
              </a:rPr>
            </a:br>
            <a:endParaRPr lang="en-US" sz="2500" b="1" kern="1200">
              <a:solidFill>
                <a:srgbClr val="FFFFFF"/>
              </a:solidFill>
              <a:latin typeface="+mj-lt"/>
              <a:ea typeface="+mj-ea"/>
              <a:cs typeface="+mj-cs"/>
            </a:endParaRPr>
          </a:p>
        </p:txBody>
      </p:sp>
      <p:sp>
        <p:nvSpPr>
          <p:cNvPr id="2" name="TextBox 1">
            <a:extLst>
              <a:ext uri="{FF2B5EF4-FFF2-40B4-BE49-F238E27FC236}">
                <a16:creationId xmlns:a16="http://schemas.microsoft.com/office/drawing/2014/main" id="{25034091-E053-B196-2E16-95ACB24067CE}"/>
              </a:ext>
            </a:extLst>
          </p:cNvPr>
          <p:cNvSpPr txBox="1"/>
          <p:nvPr/>
        </p:nvSpPr>
        <p:spPr>
          <a:xfrm>
            <a:off x="3734740" y="6020741"/>
            <a:ext cx="59737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Interested? Email: perrys@unc.edu</a:t>
            </a:r>
            <a:endParaRPr lang="en-US" sz="2400" b="1"/>
          </a:p>
        </p:txBody>
      </p:sp>
    </p:spTree>
    <p:extLst>
      <p:ext uri="{BB962C8B-B14F-4D97-AF65-F5344CB8AC3E}">
        <p14:creationId xmlns:p14="http://schemas.microsoft.com/office/powerpoint/2010/main" val="375871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468256"/>
            <a:ext cx="7643082" cy="795707"/>
          </a:xfrm>
        </p:spPr>
        <p:txBody>
          <a:bodyPr>
            <a:noAutofit/>
          </a:bodyPr>
          <a:lstStyle/>
          <a:p>
            <a:pPr algn="ctr"/>
            <a:r>
              <a:rPr lang="en-US" sz="4000">
                <a:solidFill>
                  <a:schemeClr val="bg1"/>
                </a:solidFill>
                <a:latin typeface="Proxima Nova"/>
                <a:ea typeface="Roboto Slab"/>
              </a:rPr>
              <a:t>Health Sciences </a:t>
            </a:r>
            <a:br>
              <a:rPr lang="en-US" sz="4000">
                <a:solidFill>
                  <a:schemeClr val="bg1"/>
                </a:solidFill>
                <a:latin typeface="Proxima Nova"/>
                <a:ea typeface="Roboto Slab"/>
              </a:rPr>
            </a:br>
            <a:r>
              <a:rPr lang="en-US" sz="4000">
                <a:solidFill>
                  <a:schemeClr val="bg1"/>
                </a:solidFill>
                <a:latin typeface="Proxima Nova"/>
                <a:ea typeface="Roboto Slab"/>
              </a:rPr>
              <a:t>Global Partnerships Committee </a:t>
            </a:r>
          </a:p>
        </p:txBody>
      </p:sp>
      <p:sp>
        <p:nvSpPr>
          <p:cNvPr id="3" name="Content Placeholder 2"/>
          <p:cNvSpPr>
            <a:spLocks noGrp="1"/>
          </p:cNvSpPr>
          <p:nvPr>
            <p:ph idx="1"/>
          </p:nvPr>
        </p:nvSpPr>
        <p:spPr>
          <a:xfrm>
            <a:off x="345819" y="1344168"/>
            <a:ext cx="6421984" cy="5003423"/>
          </a:xfrm>
        </p:spPr>
        <p:txBody>
          <a:bodyPr vert="horz" lIns="91440" tIns="45720" rIns="91440" bIns="45720" rtlCol="0" anchor="t">
            <a:normAutofit fontScale="77500" lnSpcReduction="20000"/>
          </a:bodyPr>
          <a:lstStyle/>
          <a:p>
            <a:pPr marL="0" indent="0">
              <a:buNone/>
            </a:pPr>
            <a:r>
              <a:rPr lang="en-US" sz="2400" b="1">
                <a:latin typeface="Arial Nova"/>
                <a:ea typeface="Roboto Slab"/>
              </a:rPr>
              <a:t>Committee Chair: </a:t>
            </a:r>
            <a:endParaRPr lang="en-US" sz="2400">
              <a:ea typeface="Calibri"/>
              <a:cs typeface="Calibri"/>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b="1">
              <a:latin typeface="Arial Nova"/>
              <a:ea typeface="Roboto Slab"/>
            </a:endParaRPr>
          </a:p>
          <a:p>
            <a:pPr marL="0" indent="0">
              <a:buNone/>
            </a:pPr>
            <a:endParaRPr lang="en-US" sz="2400">
              <a:latin typeface="Arial Nova"/>
              <a:ea typeface="Roboto Slab"/>
            </a:endParaRPr>
          </a:p>
          <a:p>
            <a:pPr marL="0" indent="0">
              <a:buNone/>
            </a:pPr>
            <a:r>
              <a:rPr lang="en-US" sz="2400">
                <a:latin typeface="Arial Nova"/>
                <a:ea typeface="Roboto Slab"/>
              </a:rPr>
              <a:t>Lisa Domby, M.S., CCC-SLP</a:t>
            </a:r>
            <a:endParaRPr lang="en-US" sz="2400">
              <a:ea typeface="Calibri"/>
              <a:cs typeface="Calibri"/>
            </a:endParaRPr>
          </a:p>
          <a:p>
            <a:pPr marL="0" indent="0">
              <a:buNone/>
            </a:pPr>
            <a:r>
              <a:rPr lang="en-US" sz="2400" b="1">
                <a:latin typeface="Arial Nova"/>
                <a:ea typeface="Roboto Slab"/>
              </a:rPr>
              <a:t>Student Representative:</a:t>
            </a:r>
            <a:r>
              <a:rPr lang="en-US" sz="2400">
                <a:latin typeface="Arial Nova"/>
                <a:ea typeface="Roboto Slab"/>
              </a:rPr>
              <a:t> </a:t>
            </a:r>
          </a:p>
          <a:p>
            <a:pPr marL="0" indent="0">
              <a:buNone/>
            </a:pPr>
            <a:r>
              <a:rPr lang="en-US" sz="2400">
                <a:latin typeface="Arial Nova"/>
                <a:ea typeface="Roboto Slab"/>
              </a:rPr>
              <a:t>Janette Ramirez, M.S. Speech-Language Pathology Program</a:t>
            </a:r>
            <a:endParaRPr lang="en-US" sz="2400">
              <a:latin typeface="Calibri" panose="020F0502020204030204"/>
              <a:ea typeface="Calibri"/>
              <a:cs typeface="Calibri"/>
            </a:endParaRPr>
          </a:p>
          <a:p>
            <a:pPr marL="0" indent="0">
              <a:buNone/>
            </a:pPr>
            <a:r>
              <a:rPr lang="en-US" sz="2400">
                <a:latin typeface="Arial Nova"/>
                <a:ea typeface="Roboto Slab"/>
              </a:rPr>
              <a:t>Rachana Gangwani, Ph.D. Human Movement Science Program</a:t>
            </a:r>
            <a:r>
              <a:rPr lang="en-US" sz="2400" b="1">
                <a:solidFill>
                  <a:schemeClr val="accent1"/>
                </a:solidFill>
                <a:latin typeface="Arial Nova"/>
                <a:ea typeface="Roboto Slab"/>
              </a:rPr>
              <a:t> </a:t>
            </a:r>
          </a:p>
        </p:txBody>
      </p:sp>
      <p:pic>
        <p:nvPicPr>
          <p:cNvPr id="8" name="Picture 8">
            <a:extLst>
              <a:ext uri="{FF2B5EF4-FFF2-40B4-BE49-F238E27FC236}">
                <a16:creationId xmlns:a16="http://schemas.microsoft.com/office/drawing/2014/main" id="{594DF2C2-A56E-FE0F-1057-63E0332346C5}"/>
              </a:ext>
            </a:extLst>
          </p:cNvPr>
          <p:cNvPicPr>
            <a:picLocks noChangeAspect="1"/>
          </p:cNvPicPr>
          <p:nvPr/>
        </p:nvPicPr>
        <p:blipFill>
          <a:blip r:embed="rId2"/>
          <a:stretch>
            <a:fillRect/>
          </a:stretch>
        </p:blipFill>
        <p:spPr>
          <a:xfrm>
            <a:off x="717018" y="2032808"/>
            <a:ext cx="1665515" cy="22168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BFC8F0B0-9449-3418-9A64-684680D596B4}"/>
              </a:ext>
            </a:extLst>
          </p:cNvPr>
          <p:cNvSpPr txBox="1"/>
          <p:nvPr/>
        </p:nvSpPr>
        <p:spPr>
          <a:xfrm>
            <a:off x="7195457" y="1447799"/>
            <a:ext cx="452845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ea typeface="+mn-lt"/>
                <a:cs typeface="+mn-lt"/>
              </a:rPr>
              <a:t>DHS Incoming International Student Numbers</a:t>
            </a:r>
          </a:p>
          <a:p>
            <a:endParaRPr lang="en-US" sz="2400">
              <a:ea typeface="+mn-lt"/>
              <a:cs typeface="+mn-lt"/>
            </a:endParaRPr>
          </a:p>
          <a:p>
            <a:r>
              <a:rPr lang="en-US" sz="2400" b="1">
                <a:ea typeface="+mn-lt"/>
                <a:cs typeface="+mn-lt"/>
              </a:rPr>
              <a:t>TOTAL</a:t>
            </a:r>
            <a:r>
              <a:rPr lang="en-US" sz="2400">
                <a:ea typeface="+mn-lt"/>
                <a:cs typeface="+mn-lt"/>
              </a:rPr>
              <a:t>: 33</a:t>
            </a:r>
            <a:endParaRPr lang="en-US" sz="2400">
              <a:ea typeface="Calibri"/>
              <a:cs typeface="Calibri"/>
            </a:endParaRPr>
          </a:p>
          <a:p>
            <a:r>
              <a:rPr lang="en-US" sz="2400" b="1">
                <a:ea typeface="+mn-lt"/>
                <a:cs typeface="+mn-lt"/>
              </a:rPr>
              <a:t>Division Breakdown -</a:t>
            </a:r>
            <a:endParaRPr lang="en-US" sz="2400" b="1">
              <a:ea typeface="Calibri"/>
              <a:cs typeface="Calibri"/>
            </a:endParaRPr>
          </a:p>
          <a:p>
            <a:r>
              <a:rPr lang="en-US" sz="2400" b="1">
                <a:ea typeface="+mn-lt"/>
                <a:cs typeface="+mn-lt"/>
              </a:rPr>
              <a:t>CLS</a:t>
            </a:r>
            <a:r>
              <a:rPr lang="en-US" sz="2400">
                <a:ea typeface="+mn-lt"/>
                <a:cs typeface="+mn-lt"/>
              </a:rPr>
              <a:t>: 22</a:t>
            </a:r>
            <a:endParaRPr lang="en-US" sz="2400">
              <a:ea typeface="Calibri"/>
              <a:cs typeface="Calibri"/>
            </a:endParaRPr>
          </a:p>
          <a:p>
            <a:r>
              <a:rPr lang="en-US" sz="2400" b="1">
                <a:ea typeface="+mn-lt"/>
                <a:cs typeface="+mn-lt"/>
              </a:rPr>
              <a:t>PT</a:t>
            </a:r>
            <a:r>
              <a:rPr lang="en-US" sz="2400">
                <a:ea typeface="+mn-lt"/>
                <a:cs typeface="+mn-lt"/>
              </a:rPr>
              <a:t>: 2</a:t>
            </a:r>
            <a:endParaRPr lang="en-US" sz="2400">
              <a:ea typeface="Calibri"/>
              <a:cs typeface="Calibri"/>
            </a:endParaRPr>
          </a:p>
          <a:p>
            <a:r>
              <a:rPr lang="en-US" sz="2400" b="1">
                <a:ea typeface="+mn-lt"/>
                <a:cs typeface="+mn-lt"/>
              </a:rPr>
              <a:t>OT</a:t>
            </a:r>
            <a:r>
              <a:rPr lang="en-US" sz="2400">
                <a:ea typeface="+mn-lt"/>
                <a:cs typeface="+mn-lt"/>
              </a:rPr>
              <a:t>: 3</a:t>
            </a:r>
            <a:endParaRPr lang="en-US" sz="2400">
              <a:ea typeface="Calibri"/>
              <a:cs typeface="Calibri"/>
            </a:endParaRPr>
          </a:p>
          <a:p>
            <a:r>
              <a:rPr lang="en-US" sz="2400" b="1">
                <a:ea typeface="+mn-lt"/>
                <a:cs typeface="+mn-lt"/>
              </a:rPr>
              <a:t>SPHS</a:t>
            </a:r>
            <a:r>
              <a:rPr lang="en-US" sz="2400">
                <a:ea typeface="+mn-lt"/>
                <a:cs typeface="+mn-lt"/>
              </a:rPr>
              <a:t>: 4</a:t>
            </a:r>
            <a:endParaRPr lang="en-US" sz="2400">
              <a:ea typeface="Calibri"/>
              <a:cs typeface="Calibri"/>
            </a:endParaRPr>
          </a:p>
          <a:p>
            <a:r>
              <a:rPr lang="en-US" sz="2400" b="1" err="1">
                <a:ea typeface="+mn-lt"/>
                <a:cs typeface="+mn-lt"/>
              </a:rPr>
              <a:t>RadSci</a:t>
            </a:r>
            <a:r>
              <a:rPr lang="en-US" sz="2400">
                <a:ea typeface="+mn-lt"/>
                <a:cs typeface="+mn-lt"/>
              </a:rPr>
              <a:t>: 1</a:t>
            </a:r>
            <a:endParaRPr lang="en-US" sz="2400">
              <a:ea typeface="Calibri"/>
              <a:cs typeface="Calibri"/>
            </a:endParaRPr>
          </a:p>
          <a:p>
            <a:r>
              <a:rPr lang="en-US" sz="2400" b="1">
                <a:ea typeface="+mn-lt"/>
                <a:cs typeface="+mn-lt"/>
              </a:rPr>
              <a:t>PA</a:t>
            </a:r>
            <a:r>
              <a:rPr lang="en-US" sz="2400">
                <a:ea typeface="+mn-lt"/>
                <a:cs typeface="+mn-lt"/>
              </a:rPr>
              <a:t>: 1</a:t>
            </a:r>
            <a:endParaRPr lang="en-US" sz="2400">
              <a:ea typeface="Calibri"/>
              <a:cs typeface="Calibri"/>
            </a:endParaRPr>
          </a:p>
          <a:p>
            <a:r>
              <a:rPr lang="en-US" sz="2400" b="1">
                <a:ea typeface="+mn-lt"/>
                <a:cs typeface="+mn-lt"/>
              </a:rPr>
              <a:t>CMRH</a:t>
            </a:r>
            <a:r>
              <a:rPr lang="en-US" sz="2400">
                <a:ea typeface="+mn-lt"/>
                <a:cs typeface="+mn-lt"/>
              </a:rPr>
              <a:t>: 0</a:t>
            </a:r>
            <a:endParaRPr lang="en-US" sz="2400"/>
          </a:p>
        </p:txBody>
      </p:sp>
    </p:spTree>
    <p:extLst>
      <p:ext uri="{BB962C8B-B14F-4D97-AF65-F5344CB8AC3E}">
        <p14:creationId xmlns:p14="http://schemas.microsoft.com/office/powerpoint/2010/main" val="118054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511388"/>
            <a:ext cx="7643082" cy="795707"/>
          </a:xfrm>
        </p:spPr>
        <p:txBody>
          <a:bodyPr>
            <a:noAutofit/>
          </a:bodyPr>
          <a:lstStyle/>
          <a:p>
            <a:pPr algn="ctr"/>
            <a:r>
              <a:rPr lang="en-US" sz="4000">
                <a:solidFill>
                  <a:schemeClr val="bg1"/>
                </a:solidFill>
                <a:latin typeface="Proxima Nova"/>
                <a:ea typeface="Roboto Slab"/>
              </a:rPr>
              <a:t>Office of Interprofessional Education and Practice (OIPEP) </a:t>
            </a:r>
          </a:p>
        </p:txBody>
      </p:sp>
      <p:sp>
        <p:nvSpPr>
          <p:cNvPr id="13" name="Content Placeholder 12">
            <a:extLst>
              <a:ext uri="{FF2B5EF4-FFF2-40B4-BE49-F238E27FC236}">
                <a16:creationId xmlns:a16="http://schemas.microsoft.com/office/drawing/2014/main" id="{85CF1F17-9F7D-61EB-A297-C7CA85E690DE}"/>
              </a:ext>
            </a:extLst>
          </p:cNvPr>
          <p:cNvSpPr>
            <a:spLocks noGrp="1"/>
          </p:cNvSpPr>
          <p:nvPr>
            <p:ph idx="1"/>
          </p:nvPr>
        </p:nvSpPr>
        <p:spPr>
          <a:xfrm>
            <a:off x="395527" y="1576897"/>
            <a:ext cx="4648200" cy="4701097"/>
          </a:xfrm>
        </p:spPr>
        <p:txBody>
          <a:bodyPr vert="horz" lIns="91440" tIns="45720" rIns="91440" bIns="45720" rtlCol="0" anchor="t">
            <a:normAutofit/>
          </a:bodyPr>
          <a:lstStyle/>
          <a:p>
            <a:pPr marL="0" indent="0">
              <a:buNone/>
            </a:pPr>
            <a:r>
              <a:rPr lang="en-US" b="1">
                <a:solidFill>
                  <a:schemeClr val="accent1"/>
                </a:solidFill>
                <a:cs typeface="Calibri"/>
              </a:rPr>
              <a:t>What is IPE? </a:t>
            </a:r>
            <a:endParaRPr lang="en-US" sz="2800" b="1">
              <a:solidFill>
                <a:schemeClr val="accent1"/>
              </a:solidFill>
              <a:ea typeface="Calibri" panose="020F0502020204030204"/>
              <a:cs typeface="Calibri"/>
            </a:endParaRPr>
          </a:p>
          <a:p>
            <a:pPr algn="ctr">
              <a:buNone/>
            </a:pPr>
            <a:r>
              <a:rPr lang="en-US" sz="2800" i="1">
                <a:solidFill>
                  <a:schemeClr val="accent1"/>
                </a:solidFill>
                <a:cs typeface="Calibri" panose="020F0502020204030204"/>
              </a:rPr>
              <a:t>“When students from two of more professions learn about, from, and with each other to enable effective collaboration and improve health outcomes.”</a:t>
            </a:r>
            <a:endParaRPr lang="en-US" sz="2800">
              <a:solidFill>
                <a:schemeClr val="accent1"/>
              </a:solidFill>
              <a:ea typeface="Calibri" panose="020F0502020204030204"/>
              <a:cs typeface="Calibri"/>
            </a:endParaRPr>
          </a:p>
          <a:p>
            <a:pPr algn="ctr">
              <a:buNone/>
            </a:pPr>
            <a:r>
              <a:rPr lang="en-US" sz="2800" i="1">
                <a:solidFill>
                  <a:schemeClr val="accent1"/>
                </a:solidFill>
                <a:cs typeface="Calibri" panose="020F0502020204030204"/>
              </a:rPr>
              <a:t>    WHO, 2010</a:t>
            </a:r>
            <a:endParaRPr lang="en-US" sz="2800">
              <a:solidFill>
                <a:schemeClr val="accent1"/>
              </a:solidFill>
              <a:ea typeface="Calibri" panose="020F0502020204030204"/>
              <a:cs typeface="Calibri"/>
            </a:endParaRPr>
          </a:p>
          <a:p>
            <a:pPr>
              <a:buNone/>
            </a:pPr>
            <a:endParaRPr lang="en-US" sz="2800" b="1">
              <a:solidFill>
                <a:schemeClr val="accent1"/>
              </a:solidFill>
              <a:cs typeface="Calibri"/>
            </a:endParaRPr>
          </a:p>
          <a:p>
            <a:pPr marL="0" indent="0">
              <a:buNone/>
            </a:pPr>
            <a:endParaRPr lang="en-US">
              <a:cs typeface="Calibri" panose="020F0502020204030204"/>
            </a:endParaRPr>
          </a:p>
        </p:txBody>
      </p:sp>
      <p:pic>
        <p:nvPicPr>
          <p:cNvPr id="14" name="Picture 14" descr="A close-up of a logo&#10;&#10;Description automatically generated">
            <a:extLst>
              <a:ext uri="{FF2B5EF4-FFF2-40B4-BE49-F238E27FC236}">
                <a16:creationId xmlns:a16="http://schemas.microsoft.com/office/drawing/2014/main" id="{1F118F9A-A7A9-0719-EAA0-1BEB6F40BDFF}"/>
              </a:ext>
            </a:extLst>
          </p:cNvPr>
          <p:cNvPicPr>
            <a:picLocks noChangeAspect="1"/>
          </p:cNvPicPr>
          <p:nvPr/>
        </p:nvPicPr>
        <p:blipFill>
          <a:blip r:embed="rId2"/>
          <a:stretch>
            <a:fillRect/>
          </a:stretch>
        </p:blipFill>
        <p:spPr>
          <a:xfrm>
            <a:off x="5385758" y="2106301"/>
            <a:ext cx="6725727" cy="2602266"/>
          </a:xfrm>
          <a:prstGeom prst="rect">
            <a:avLst/>
          </a:prstGeom>
        </p:spPr>
      </p:pic>
      <p:sp>
        <p:nvSpPr>
          <p:cNvPr id="16" name="TextBox 15">
            <a:extLst>
              <a:ext uri="{FF2B5EF4-FFF2-40B4-BE49-F238E27FC236}">
                <a16:creationId xmlns:a16="http://schemas.microsoft.com/office/drawing/2014/main" id="{E026B7A9-E81A-D5A7-45CE-B825FC170A5C}"/>
              </a:ext>
            </a:extLst>
          </p:cNvPr>
          <p:cNvSpPr txBox="1"/>
          <p:nvPr/>
        </p:nvSpPr>
        <p:spPr>
          <a:xfrm>
            <a:off x="4638447" y="5046063"/>
            <a:ext cx="766025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Contact</a:t>
            </a:r>
            <a:r>
              <a:rPr lang="en-US" sz="2400" i="1">
                <a:cs typeface="Calibri"/>
              </a:rPr>
              <a:t>:  </a:t>
            </a:r>
            <a:r>
              <a:rPr lang="en-US" sz="2400">
                <a:cs typeface="Calibri"/>
              </a:rPr>
              <a:t>Judy A. Schmidt, Ed.D., CRC, LCMHCA</a:t>
            </a:r>
            <a:endParaRPr lang="en-US" sz="2400">
              <a:ea typeface="Calibri"/>
              <a:cs typeface="Calibri"/>
            </a:endParaRPr>
          </a:p>
          <a:p>
            <a:pPr algn="ctr"/>
            <a:r>
              <a:rPr lang="en-US" sz="2400">
                <a:cs typeface="Calibri"/>
              </a:rPr>
              <a:t>                 Director, DAHS IPEP</a:t>
            </a:r>
            <a:endParaRPr lang="en-US" sz="2400">
              <a:ea typeface="Calibri"/>
              <a:cs typeface="Calibri"/>
            </a:endParaRPr>
          </a:p>
          <a:p>
            <a:pPr algn="ctr"/>
            <a:r>
              <a:rPr lang="en-US" sz="2400">
                <a:cs typeface="Calibri"/>
              </a:rPr>
              <a:t>                 </a:t>
            </a:r>
            <a:r>
              <a:rPr lang="en-US" sz="2400">
                <a:cs typeface="Calibri"/>
                <a:hlinkClick r:id="rId3"/>
              </a:rPr>
              <a:t>judy_schmidt@med.unc.edu</a:t>
            </a:r>
            <a:endParaRPr lang="en-US" sz="1200">
              <a:ea typeface="Calibri" panose="020F0502020204030204"/>
              <a:cs typeface="Calibri" panose="020F0502020204030204"/>
            </a:endParaRPr>
          </a:p>
          <a:p>
            <a:pPr algn="ctr"/>
            <a:endParaRPr lang="en-US" sz="1200">
              <a:cs typeface="Calibri"/>
            </a:endParaRPr>
          </a:p>
        </p:txBody>
      </p:sp>
      <p:sp>
        <p:nvSpPr>
          <p:cNvPr id="18" name="TextBox 17">
            <a:extLst>
              <a:ext uri="{FF2B5EF4-FFF2-40B4-BE49-F238E27FC236}">
                <a16:creationId xmlns:a16="http://schemas.microsoft.com/office/drawing/2014/main" id="{18C2CF73-2AF9-60ED-F61E-B4D661453F0C}"/>
              </a:ext>
            </a:extLst>
          </p:cNvPr>
          <p:cNvSpPr txBox="1"/>
          <p:nvPr/>
        </p:nvSpPr>
        <p:spPr>
          <a:xfrm>
            <a:off x="7491381" y="138877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cs typeface="Calibri"/>
              </a:rPr>
              <a:t>IPEP @ UNC </a:t>
            </a:r>
            <a:endParaRPr lang="en-US">
              <a:solidFill>
                <a:schemeClr val="accent1"/>
              </a:solidFill>
              <a:ea typeface="Calibri" panose="020F0502020204030204"/>
              <a:cs typeface="Calibri" panose="020F0502020204030204"/>
            </a:endParaRPr>
          </a:p>
        </p:txBody>
      </p:sp>
    </p:spTree>
    <p:extLst>
      <p:ext uri="{BB962C8B-B14F-4D97-AF65-F5344CB8AC3E}">
        <p14:creationId xmlns:p14="http://schemas.microsoft.com/office/powerpoint/2010/main" val="131260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511388"/>
            <a:ext cx="7643082" cy="795707"/>
          </a:xfrm>
        </p:spPr>
        <p:txBody>
          <a:bodyPr>
            <a:noAutofit/>
          </a:bodyPr>
          <a:lstStyle/>
          <a:p>
            <a:pPr algn="ctr"/>
            <a:r>
              <a:rPr lang="en-US" sz="4000">
                <a:solidFill>
                  <a:schemeClr val="bg1"/>
                </a:solidFill>
                <a:latin typeface="Proxima Nova"/>
                <a:ea typeface="Roboto Slab"/>
              </a:rPr>
              <a:t>Inter-professional Service-Learning in Rural North Carolina</a:t>
            </a:r>
          </a:p>
        </p:txBody>
      </p:sp>
      <p:pic>
        <p:nvPicPr>
          <p:cNvPr id="3" name="Picture 3" descr="A person sitting in a chair with a child in front of her&#10;&#10;Description automatically generated">
            <a:extLst>
              <a:ext uri="{FF2B5EF4-FFF2-40B4-BE49-F238E27FC236}">
                <a16:creationId xmlns:a16="http://schemas.microsoft.com/office/drawing/2014/main" id="{F59613EC-C47D-E078-C04C-76657F072439}"/>
              </a:ext>
            </a:extLst>
          </p:cNvPr>
          <p:cNvPicPr>
            <a:picLocks noChangeAspect="1"/>
          </p:cNvPicPr>
          <p:nvPr/>
        </p:nvPicPr>
        <p:blipFill>
          <a:blip r:embed="rId2"/>
          <a:stretch>
            <a:fillRect/>
          </a:stretch>
        </p:blipFill>
        <p:spPr>
          <a:xfrm>
            <a:off x="-5751" y="1312181"/>
            <a:ext cx="2441276" cy="3169715"/>
          </a:xfrm>
          <a:prstGeom prst="rect">
            <a:avLst/>
          </a:prstGeom>
        </p:spPr>
      </p:pic>
      <p:pic>
        <p:nvPicPr>
          <p:cNvPr id="4" name="Picture 4" descr="A person holding a drill&#10;&#10;Description automatically generated">
            <a:extLst>
              <a:ext uri="{FF2B5EF4-FFF2-40B4-BE49-F238E27FC236}">
                <a16:creationId xmlns:a16="http://schemas.microsoft.com/office/drawing/2014/main" id="{6EEC735C-98BD-8EDC-981F-622C5CFFAB0D}"/>
              </a:ext>
            </a:extLst>
          </p:cNvPr>
          <p:cNvPicPr>
            <a:picLocks noChangeAspect="1"/>
          </p:cNvPicPr>
          <p:nvPr/>
        </p:nvPicPr>
        <p:blipFill>
          <a:blip r:embed="rId3"/>
          <a:stretch>
            <a:fillRect/>
          </a:stretch>
        </p:blipFill>
        <p:spPr>
          <a:xfrm>
            <a:off x="2912853" y="1308514"/>
            <a:ext cx="2743200" cy="2026858"/>
          </a:xfrm>
          <a:prstGeom prst="rect">
            <a:avLst/>
          </a:prstGeom>
        </p:spPr>
      </p:pic>
      <p:pic>
        <p:nvPicPr>
          <p:cNvPr id="5" name="Picture 6" descr="A group of children in a gym&#10;&#10;Description automatically generated">
            <a:extLst>
              <a:ext uri="{FF2B5EF4-FFF2-40B4-BE49-F238E27FC236}">
                <a16:creationId xmlns:a16="http://schemas.microsoft.com/office/drawing/2014/main" id="{6D58484A-CEDC-EB5C-6EE9-8EBF993DD6F0}"/>
              </a:ext>
            </a:extLst>
          </p:cNvPr>
          <p:cNvPicPr>
            <a:picLocks noChangeAspect="1"/>
          </p:cNvPicPr>
          <p:nvPr/>
        </p:nvPicPr>
        <p:blipFill>
          <a:blip r:embed="rId4"/>
          <a:stretch>
            <a:fillRect/>
          </a:stretch>
        </p:blipFill>
        <p:spPr>
          <a:xfrm>
            <a:off x="-5751" y="4561359"/>
            <a:ext cx="2441276" cy="2292906"/>
          </a:xfrm>
          <a:prstGeom prst="rect">
            <a:avLst/>
          </a:prstGeom>
        </p:spPr>
      </p:pic>
      <p:pic>
        <p:nvPicPr>
          <p:cNvPr id="7" name="Picture 7" descr="A couple of women painting on a piece of paper&#10;&#10;Description automatically generated">
            <a:extLst>
              <a:ext uri="{FF2B5EF4-FFF2-40B4-BE49-F238E27FC236}">
                <a16:creationId xmlns:a16="http://schemas.microsoft.com/office/drawing/2014/main" id="{92C0489D-886B-E3D2-67D1-EA0687FE0831}"/>
              </a:ext>
            </a:extLst>
          </p:cNvPr>
          <p:cNvPicPr>
            <a:picLocks noChangeAspect="1"/>
          </p:cNvPicPr>
          <p:nvPr/>
        </p:nvPicPr>
        <p:blipFill>
          <a:blip r:embed="rId5"/>
          <a:stretch>
            <a:fillRect/>
          </a:stretch>
        </p:blipFill>
        <p:spPr>
          <a:xfrm>
            <a:off x="2754702" y="4830967"/>
            <a:ext cx="2743200" cy="2026858"/>
          </a:xfrm>
          <a:prstGeom prst="rect">
            <a:avLst/>
          </a:prstGeom>
        </p:spPr>
      </p:pic>
      <p:pic>
        <p:nvPicPr>
          <p:cNvPr id="8" name="Picture 8" descr="A map of the state of montana&#10;&#10;Description automatically generated">
            <a:extLst>
              <a:ext uri="{FF2B5EF4-FFF2-40B4-BE49-F238E27FC236}">
                <a16:creationId xmlns:a16="http://schemas.microsoft.com/office/drawing/2014/main" id="{2CE3ED91-B397-3ACA-BE90-D579698077A9}"/>
              </a:ext>
            </a:extLst>
          </p:cNvPr>
          <p:cNvPicPr>
            <a:picLocks noChangeAspect="1"/>
          </p:cNvPicPr>
          <p:nvPr/>
        </p:nvPicPr>
        <p:blipFill>
          <a:blip r:embed="rId6"/>
          <a:stretch>
            <a:fillRect/>
          </a:stretch>
        </p:blipFill>
        <p:spPr>
          <a:xfrm>
            <a:off x="2424023" y="3448650"/>
            <a:ext cx="3792747" cy="1384057"/>
          </a:xfrm>
          <a:prstGeom prst="rect">
            <a:avLst/>
          </a:prstGeom>
        </p:spPr>
      </p:pic>
      <p:pic>
        <p:nvPicPr>
          <p:cNvPr id="9" name="Picture 9" descr="A black background with blue text&#10;&#10;Description automatically generated">
            <a:extLst>
              <a:ext uri="{FF2B5EF4-FFF2-40B4-BE49-F238E27FC236}">
                <a16:creationId xmlns:a16="http://schemas.microsoft.com/office/drawing/2014/main" id="{72AFFA65-06C2-7220-5CA0-B3BB57B35209}"/>
              </a:ext>
            </a:extLst>
          </p:cNvPr>
          <p:cNvPicPr>
            <a:picLocks noChangeAspect="1"/>
          </p:cNvPicPr>
          <p:nvPr/>
        </p:nvPicPr>
        <p:blipFill>
          <a:blip r:embed="rId7"/>
          <a:stretch>
            <a:fillRect/>
          </a:stretch>
        </p:blipFill>
        <p:spPr>
          <a:xfrm>
            <a:off x="6349041" y="1815430"/>
            <a:ext cx="5690558" cy="5340609"/>
          </a:xfrm>
          <a:prstGeom prst="rect">
            <a:avLst/>
          </a:prstGeom>
        </p:spPr>
      </p:pic>
    </p:spTree>
    <p:extLst>
      <p:ext uri="{BB962C8B-B14F-4D97-AF65-F5344CB8AC3E}">
        <p14:creationId xmlns:p14="http://schemas.microsoft.com/office/powerpoint/2010/main" val="157276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A7D55-9FAC-1140-9704-EF12031F188E}"/>
              </a:ext>
            </a:extLst>
          </p:cNvPr>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00312" y="204022"/>
            <a:ext cx="7191375" cy="981434"/>
          </a:xfrm>
        </p:spPr>
        <p:txBody>
          <a:bodyPr/>
          <a:lstStyle/>
          <a:p>
            <a:pPr algn="ctr"/>
            <a:r>
              <a:rPr lang="en-US">
                <a:solidFill>
                  <a:schemeClr val="bg1"/>
                </a:solidFill>
                <a:latin typeface="Proxima Nova"/>
                <a:ea typeface="Roboto Slab"/>
              </a:rPr>
              <a:t>Business Office Team</a:t>
            </a:r>
            <a:endParaRPr lang="en-US">
              <a:solidFill>
                <a:schemeClr val="bg1"/>
              </a:solidFill>
              <a:latin typeface="Proxima Nova" panose="02000506030000020004" pitchFamily="2" charset="0"/>
              <a:ea typeface="Roboto Slab" pitchFamily="2" charset="0"/>
            </a:endParaRPr>
          </a:p>
        </p:txBody>
      </p:sp>
      <p:sp>
        <p:nvSpPr>
          <p:cNvPr id="4" name="Content Placeholder 3"/>
          <p:cNvSpPr>
            <a:spLocks noGrp="1"/>
          </p:cNvSpPr>
          <p:nvPr>
            <p:ph idx="1"/>
          </p:nvPr>
        </p:nvSpPr>
        <p:spPr>
          <a:xfrm>
            <a:off x="838200" y="1319155"/>
            <a:ext cx="10515600" cy="599651"/>
          </a:xfrm>
          <a:prstGeom prst="rect">
            <a:avLst/>
          </a:prstGeom>
        </p:spPr>
        <p:txBody>
          <a:bodyPr vert="horz" wrap="square" lIns="91440" tIns="45720" rIns="91440" bIns="45720" rtlCol="0" anchor="t">
            <a:spAutoFit/>
          </a:bodyPr>
          <a:lstStyle/>
          <a:p>
            <a:pPr marL="457200" lvl="1" indent="0">
              <a:buNone/>
            </a:pPr>
            <a:endParaRPr lang="en-US" sz="1600" i="1">
              <a:cs typeface="Calibri"/>
            </a:endParaRPr>
          </a:p>
          <a:p>
            <a:pPr marL="457200" lvl="1" indent="0">
              <a:buNone/>
            </a:pPr>
            <a:endParaRPr lang="en-US" sz="1600" b="1" i="1">
              <a:latin typeface="Nudista Thin" panose="02000000000000000000" pitchFamily="2" charset="77"/>
            </a:endParaRPr>
          </a:p>
        </p:txBody>
      </p:sp>
      <p:pic>
        <p:nvPicPr>
          <p:cNvPr id="3" name="Picture 5" descr="A person with a beard and glasses&#10;&#10;Description automatically generated">
            <a:extLst>
              <a:ext uri="{FF2B5EF4-FFF2-40B4-BE49-F238E27FC236}">
                <a16:creationId xmlns:a16="http://schemas.microsoft.com/office/drawing/2014/main" id="{96BA9AB4-21A8-4632-1A30-2ED3A5C6991A}"/>
              </a:ext>
            </a:extLst>
          </p:cNvPr>
          <p:cNvPicPr>
            <a:picLocks noChangeAspect="1"/>
          </p:cNvPicPr>
          <p:nvPr/>
        </p:nvPicPr>
        <p:blipFill>
          <a:blip r:embed="rId3"/>
          <a:stretch>
            <a:fillRect/>
          </a:stretch>
        </p:blipFill>
        <p:spPr>
          <a:xfrm>
            <a:off x="932166" y="2225398"/>
            <a:ext cx="2218838" cy="2958451"/>
          </a:xfrm>
          <a:prstGeom prst="rect">
            <a:avLst/>
          </a:prstGeom>
        </p:spPr>
      </p:pic>
      <p:pic>
        <p:nvPicPr>
          <p:cNvPr id="6" name="Picture 6" descr="A person smiling at camera&#10;&#10;Description automatically generated">
            <a:extLst>
              <a:ext uri="{FF2B5EF4-FFF2-40B4-BE49-F238E27FC236}">
                <a16:creationId xmlns:a16="http://schemas.microsoft.com/office/drawing/2014/main" id="{D4655DA1-E218-7C60-8BF0-16995E2F2F4F}"/>
              </a:ext>
            </a:extLst>
          </p:cNvPr>
          <p:cNvPicPr>
            <a:picLocks noChangeAspect="1"/>
          </p:cNvPicPr>
          <p:nvPr/>
        </p:nvPicPr>
        <p:blipFill>
          <a:blip r:embed="rId4"/>
          <a:stretch>
            <a:fillRect/>
          </a:stretch>
        </p:blipFill>
        <p:spPr>
          <a:xfrm>
            <a:off x="4695645" y="2233481"/>
            <a:ext cx="2743200" cy="2969288"/>
          </a:xfrm>
          <a:prstGeom prst="rect">
            <a:avLst/>
          </a:prstGeom>
        </p:spPr>
      </p:pic>
      <p:pic>
        <p:nvPicPr>
          <p:cNvPr id="7" name="Picture 7" descr="A person in a purple shirt&#10;&#10;Description automatically generated">
            <a:extLst>
              <a:ext uri="{FF2B5EF4-FFF2-40B4-BE49-F238E27FC236}">
                <a16:creationId xmlns:a16="http://schemas.microsoft.com/office/drawing/2014/main" id="{07FF03CC-E714-46E2-25F7-7BCE6F777364}"/>
              </a:ext>
            </a:extLst>
          </p:cNvPr>
          <p:cNvPicPr>
            <a:picLocks noChangeAspect="1"/>
          </p:cNvPicPr>
          <p:nvPr/>
        </p:nvPicPr>
        <p:blipFill>
          <a:blip r:embed="rId5"/>
          <a:stretch>
            <a:fillRect/>
          </a:stretch>
        </p:blipFill>
        <p:spPr>
          <a:xfrm>
            <a:off x="8750060" y="2216089"/>
            <a:ext cx="2743200" cy="3053166"/>
          </a:xfrm>
          <a:prstGeom prst="rect">
            <a:avLst/>
          </a:prstGeom>
        </p:spPr>
      </p:pic>
      <p:pic>
        <p:nvPicPr>
          <p:cNvPr id="8" name="Picture 8" descr="A black background with blue letters&#10;&#10;Description automatically generated">
            <a:extLst>
              <a:ext uri="{FF2B5EF4-FFF2-40B4-BE49-F238E27FC236}">
                <a16:creationId xmlns:a16="http://schemas.microsoft.com/office/drawing/2014/main" id="{81FA0752-8B07-06DC-9337-D15A3D18A764}"/>
              </a:ext>
            </a:extLst>
          </p:cNvPr>
          <p:cNvPicPr>
            <a:picLocks noChangeAspect="1"/>
          </p:cNvPicPr>
          <p:nvPr/>
        </p:nvPicPr>
        <p:blipFill>
          <a:blip r:embed="rId6"/>
          <a:stretch>
            <a:fillRect/>
          </a:stretch>
        </p:blipFill>
        <p:spPr>
          <a:xfrm>
            <a:off x="916854" y="1620009"/>
            <a:ext cx="2743200" cy="679391"/>
          </a:xfrm>
          <a:prstGeom prst="rect">
            <a:avLst/>
          </a:prstGeom>
        </p:spPr>
      </p:pic>
      <p:pic>
        <p:nvPicPr>
          <p:cNvPr id="9" name="Picture 9" descr="A black background with blue letters&#10;&#10;Description automatically generated">
            <a:extLst>
              <a:ext uri="{FF2B5EF4-FFF2-40B4-BE49-F238E27FC236}">
                <a16:creationId xmlns:a16="http://schemas.microsoft.com/office/drawing/2014/main" id="{8530EA47-F82C-9D11-85F5-D9914304C498}"/>
              </a:ext>
            </a:extLst>
          </p:cNvPr>
          <p:cNvPicPr>
            <a:picLocks noChangeAspect="1"/>
          </p:cNvPicPr>
          <p:nvPr/>
        </p:nvPicPr>
        <p:blipFill>
          <a:blip r:embed="rId7"/>
          <a:stretch>
            <a:fillRect/>
          </a:stretch>
        </p:blipFill>
        <p:spPr>
          <a:xfrm>
            <a:off x="4997570" y="1608262"/>
            <a:ext cx="2743200" cy="679391"/>
          </a:xfrm>
          <a:prstGeom prst="rect">
            <a:avLst/>
          </a:prstGeom>
        </p:spPr>
      </p:pic>
      <p:pic>
        <p:nvPicPr>
          <p:cNvPr id="10" name="Picture 10" descr="A black background with blue text&#10;&#10;Description automatically generated">
            <a:extLst>
              <a:ext uri="{FF2B5EF4-FFF2-40B4-BE49-F238E27FC236}">
                <a16:creationId xmlns:a16="http://schemas.microsoft.com/office/drawing/2014/main" id="{57EC7A44-2C21-96F6-AEE4-692208F2D92E}"/>
              </a:ext>
            </a:extLst>
          </p:cNvPr>
          <p:cNvPicPr>
            <a:picLocks noChangeAspect="1"/>
          </p:cNvPicPr>
          <p:nvPr/>
        </p:nvPicPr>
        <p:blipFill>
          <a:blip r:embed="rId8"/>
          <a:stretch>
            <a:fillRect/>
          </a:stretch>
        </p:blipFill>
        <p:spPr>
          <a:xfrm>
            <a:off x="8963792" y="1631146"/>
            <a:ext cx="2743200" cy="677807"/>
          </a:xfrm>
          <a:prstGeom prst="rect">
            <a:avLst/>
          </a:prstGeom>
        </p:spPr>
      </p:pic>
      <p:sp>
        <p:nvSpPr>
          <p:cNvPr id="11" name="TextBox 10">
            <a:extLst>
              <a:ext uri="{FF2B5EF4-FFF2-40B4-BE49-F238E27FC236}">
                <a16:creationId xmlns:a16="http://schemas.microsoft.com/office/drawing/2014/main" id="{16055595-AEBA-F06B-0937-84A35BDCCFE4}"/>
              </a:ext>
            </a:extLst>
          </p:cNvPr>
          <p:cNvSpPr txBox="1"/>
          <p:nvPr/>
        </p:nvSpPr>
        <p:spPr>
          <a:xfrm>
            <a:off x="671251" y="5316843"/>
            <a:ext cx="28214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err="1">
                <a:ea typeface="Calibri" panose="020F0502020204030204"/>
                <a:cs typeface="Calibri" panose="020F0502020204030204"/>
              </a:rPr>
              <a:t>Gradstar</a:t>
            </a:r>
            <a:r>
              <a:rPr lang="en-US" b="1">
                <a:ea typeface="Calibri" panose="020F0502020204030204"/>
                <a:cs typeface="Calibri" panose="020F0502020204030204"/>
              </a:rPr>
              <a:t> research funding</a:t>
            </a:r>
          </a:p>
          <a:p>
            <a:pPr marL="285750" indent="-285750">
              <a:buFont typeface="Arial"/>
              <a:buChar char="•"/>
            </a:pPr>
            <a:r>
              <a:rPr lang="en-US" b="1">
                <a:ea typeface="Calibri" panose="020F0502020204030204"/>
                <a:cs typeface="Calibri" panose="020F0502020204030204"/>
              </a:rPr>
              <a:t>Student travel: PT, Speech and Hearing</a:t>
            </a:r>
          </a:p>
        </p:txBody>
      </p:sp>
      <p:sp>
        <p:nvSpPr>
          <p:cNvPr id="12" name="TextBox 11">
            <a:extLst>
              <a:ext uri="{FF2B5EF4-FFF2-40B4-BE49-F238E27FC236}">
                <a16:creationId xmlns:a16="http://schemas.microsoft.com/office/drawing/2014/main" id="{70D28B62-F8DE-2598-DEFF-1DAD7A21A269}"/>
              </a:ext>
            </a:extLst>
          </p:cNvPr>
          <p:cNvSpPr txBox="1"/>
          <p:nvPr/>
        </p:nvSpPr>
        <p:spPr>
          <a:xfrm>
            <a:off x="4770732" y="5404886"/>
            <a:ext cx="2821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panose="020F0502020204030204"/>
                <a:cs typeface="Calibri" panose="020F0502020204030204"/>
              </a:rPr>
              <a:t>GSHIP Insurance</a:t>
            </a:r>
          </a:p>
          <a:p>
            <a:pPr marL="285750" indent="-285750">
              <a:buFont typeface="Arial"/>
              <a:buChar char="•"/>
            </a:pPr>
            <a:r>
              <a:rPr lang="en-US" b="1">
                <a:ea typeface="Calibri" panose="020F0502020204030204"/>
                <a:cs typeface="Calibri" panose="020F0502020204030204"/>
              </a:rPr>
              <a:t>Student travel: OT, CRMH</a:t>
            </a:r>
          </a:p>
        </p:txBody>
      </p:sp>
      <p:sp>
        <p:nvSpPr>
          <p:cNvPr id="13" name="TextBox 12">
            <a:extLst>
              <a:ext uri="{FF2B5EF4-FFF2-40B4-BE49-F238E27FC236}">
                <a16:creationId xmlns:a16="http://schemas.microsoft.com/office/drawing/2014/main" id="{723C9B17-926F-7163-2171-E46F2B2C79A8}"/>
              </a:ext>
            </a:extLst>
          </p:cNvPr>
          <p:cNvSpPr txBox="1"/>
          <p:nvPr/>
        </p:nvSpPr>
        <p:spPr>
          <a:xfrm>
            <a:off x="8647008" y="5537613"/>
            <a:ext cx="2821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panose="020F0502020204030204"/>
                <a:cs typeface="Calibri" panose="020F0502020204030204"/>
              </a:rPr>
              <a:t>Student travel: </a:t>
            </a:r>
            <a:r>
              <a:rPr lang="en-US" b="1" err="1">
                <a:ea typeface="Calibri" panose="020F0502020204030204"/>
                <a:cs typeface="Calibri" panose="020F0502020204030204"/>
              </a:rPr>
              <a:t>RadSci</a:t>
            </a:r>
            <a:r>
              <a:rPr lang="en-US" b="1">
                <a:ea typeface="Calibri" panose="020F0502020204030204"/>
                <a:cs typeface="Calibri" panose="020F0502020204030204"/>
              </a:rPr>
              <a:t>, CLS, and Center For Literacy</a:t>
            </a:r>
          </a:p>
        </p:txBody>
      </p:sp>
    </p:spTree>
    <p:extLst>
      <p:ext uri="{BB962C8B-B14F-4D97-AF65-F5344CB8AC3E}">
        <p14:creationId xmlns:p14="http://schemas.microsoft.com/office/powerpoint/2010/main" val="1768153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1" y="2170112"/>
            <a:ext cx="12192000" cy="4687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39496" y="1027113"/>
            <a:ext cx="11356848" cy="1143000"/>
          </a:xfrm>
        </p:spPr>
        <p:txBody>
          <a:bodyPr>
            <a:normAutofit fontScale="90000"/>
          </a:bodyPr>
          <a:lstStyle/>
          <a:p>
            <a:pPr algn="ctr"/>
            <a:r>
              <a:rPr lang="en-US">
                <a:latin typeface="Proxima Nova"/>
                <a:ea typeface="Roboto Slab"/>
              </a:rPr>
              <a:t>Student Services Administrative Roles</a:t>
            </a:r>
            <a:br>
              <a:rPr lang="en-US"/>
            </a:br>
            <a:r>
              <a:rPr lang="en-US" sz="2200" b="1">
                <a:latin typeface="Nudista Thin"/>
              </a:rPr>
              <a:t>Student Services exists to support the mission of the Department of Health Sciences (DHS) by serving as an administrative foundation to students, faculty, staff and the community as related to Health Science students’ success.</a:t>
            </a:r>
            <a:br>
              <a:rPr lang="en-US" sz="2700"/>
            </a:br>
            <a:r>
              <a:rPr lang="en-US"/>
              <a:t> </a:t>
            </a:r>
          </a:p>
        </p:txBody>
      </p:sp>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948705201"/>
              </p:ext>
            </p:extLst>
          </p:nvPr>
        </p:nvGraphicFramePr>
        <p:xfrm>
          <a:off x="2705101" y="2494756"/>
          <a:ext cx="67818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907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A7D55-9FAC-1140-9704-EF12031F188E}"/>
              </a:ext>
            </a:extLst>
          </p:cNvPr>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00312" y="204022"/>
            <a:ext cx="7191375" cy="981434"/>
          </a:xfrm>
        </p:spPr>
        <p:txBody>
          <a:bodyPr/>
          <a:lstStyle/>
          <a:p>
            <a:pPr algn="ctr"/>
            <a:r>
              <a:rPr lang="en-US">
                <a:solidFill>
                  <a:schemeClr val="bg1"/>
                </a:solidFill>
                <a:latin typeface="Proxima Nova"/>
                <a:ea typeface="Roboto Slab"/>
              </a:rPr>
              <a:t>Student Services Team</a:t>
            </a:r>
          </a:p>
        </p:txBody>
      </p:sp>
      <p:sp>
        <p:nvSpPr>
          <p:cNvPr id="4" name="Content Placeholder 3"/>
          <p:cNvSpPr>
            <a:spLocks noGrp="1"/>
          </p:cNvSpPr>
          <p:nvPr>
            <p:ph idx="1"/>
          </p:nvPr>
        </p:nvSpPr>
        <p:spPr>
          <a:xfrm>
            <a:off x="838200" y="1319155"/>
            <a:ext cx="10515600" cy="5456878"/>
          </a:xfrm>
          <a:prstGeom prst="rect">
            <a:avLst/>
          </a:prstGeom>
        </p:spPr>
        <p:txBody>
          <a:bodyPr vert="horz" wrap="square" lIns="91440" tIns="45720" rIns="91440" bIns="45720" rtlCol="0" anchor="t">
            <a:spAutoFit/>
          </a:bodyPr>
          <a:lstStyle/>
          <a:p>
            <a:pPr marL="457200" lvl="1" indent="0">
              <a:buNone/>
            </a:pPr>
            <a:endParaRPr lang="en-US" sz="1600" i="1">
              <a:highlight>
                <a:srgbClr val="FFFF00"/>
              </a:highlight>
              <a:cs typeface="Calibri"/>
            </a:endParaRPr>
          </a:p>
          <a:p>
            <a:pPr marL="457200" lvl="1" indent="0">
              <a:buNone/>
            </a:pPr>
            <a:r>
              <a:rPr lang="en-US" sz="1600" b="1" dirty="0"/>
              <a:t>Perry Studevent                    </a:t>
            </a:r>
            <a:r>
              <a:rPr lang="en-US" sz="1600" i="1" dirty="0"/>
              <a:t>Senior Assistant Director of Financial Aid and Student Services</a:t>
            </a:r>
            <a:endParaRPr lang="en-US" sz="1600" dirty="0">
              <a:cs typeface="Calibri"/>
            </a:endParaRPr>
          </a:p>
          <a:p>
            <a:pPr marL="457200" lvl="1" indent="0">
              <a:buNone/>
            </a:pPr>
            <a:endParaRPr lang="en-US" sz="1600" b="1">
              <a:cs typeface="Calibri"/>
            </a:endParaRPr>
          </a:p>
          <a:p>
            <a:pPr marL="457200" lvl="1" indent="0">
              <a:buNone/>
            </a:pPr>
            <a:r>
              <a:rPr lang="en-US" sz="1600" b="1" dirty="0"/>
              <a:t>Kimberly Capri                       </a:t>
            </a:r>
            <a:r>
              <a:rPr lang="en-US" sz="1600" i="1" dirty="0"/>
              <a:t>Student Services Manager</a:t>
            </a:r>
            <a:endParaRPr lang="en-US" sz="1600" i="1" dirty="0">
              <a:cs typeface="Calibri"/>
            </a:endParaRPr>
          </a:p>
          <a:p>
            <a:pPr marL="457200" lvl="1" indent="0">
              <a:buNone/>
            </a:pPr>
            <a:endParaRPr lang="en-US" sz="1600" i="1">
              <a:cs typeface="Calibri"/>
            </a:endParaRPr>
          </a:p>
          <a:p>
            <a:pPr marL="457200" lvl="1" indent="0">
              <a:buNone/>
            </a:pPr>
            <a:r>
              <a:rPr lang="en-US" sz="1600" b="1" dirty="0"/>
              <a:t>Barbara Hutchison                 </a:t>
            </a:r>
            <a:r>
              <a:rPr lang="en-US" sz="1600" i="1" dirty="0"/>
              <a:t>Clinical Education Administrator</a:t>
            </a:r>
            <a:endParaRPr lang="en-US" sz="1600" i="1" dirty="0">
              <a:cs typeface="Calibri"/>
            </a:endParaRPr>
          </a:p>
          <a:p>
            <a:pPr marL="457200" lvl="1" indent="0">
              <a:buNone/>
            </a:pPr>
            <a:endParaRPr lang="en-US" sz="1600" b="1">
              <a:cs typeface="Calibri"/>
            </a:endParaRPr>
          </a:p>
          <a:p>
            <a:pPr marL="457200" lvl="1" indent="0">
              <a:buNone/>
            </a:pPr>
            <a:r>
              <a:rPr lang="en-US" sz="1600" b="1" dirty="0"/>
              <a:t>Carolyn Oakes                         </a:t>
            </a:r>
            <a:r>
              <a:rPr lang="en-US" sz="1600" i="1" dirty="0"/>
              <a:t>Administrative Support Specialist </a:t>
            </a:r>
            <a:endParaRPr lang="en-US" sz="1600" i="1" dirty="0">
              <a:cs typeface="Calibri"/>
            </a:endParaRPr>
          </a:p>
          <a:p>
            <a:pPr marL="457200" lvl="1" indent="0">
              <a:buNone/>
            </a:pPr>
            <a:endParaRPr lang="en-US" sz="1600" b="1">
              <a:cs typeface="Calibri"/>
            </a:endParaRPr>
          </a:p>
          <a:p>
            <a:pPr marL="457200" lvl="1" indent="0">
              <a:buNone/>
            </a:pPr>
            <a:r>
              <a:rPr lang="en-US" sz="1600" b="1" dirty="0"/>
              <a:t>Tamara Mesko                       </a:t>
            </a:r>
            <a:r>
              <a:rPr lang="en-US" sz="1600" i="1" dirty="0"/>
              <a:t>Administrative Support Specialist  </a:t>
            </a:r>
            <a:endParaRPr lang="en-US" sz="1600" i="1" dirty="0">
              <a:cs typeface="Calibri"/>
            </a:endParaRPr>
          </a:p>
          <a:p>
            <a:pPr marL="457200" lvl="1" indent="0">
              <a:buNone/>
            </a:pPr>
            <a:endParaRPr lang="en-US" sz="1600" i="1">
              <a:cs typeface="Calibri"/>
            </a:endParaRPr>
          </a:p>
          <a:p>
            <a:pPr marL="457200" lvl="1" indent="0">
              <a:buNone/>
            </a:pPr>
            <a:r>
              <a:rPr lang="en-US" sz="1600" b="1" dirty="0"/>
              <a:t>Kayla Rankin                          </a:t>
            </a:r>
            <a:r>
              <a:rPr lang="en-US" sz="1600" i="1" dirty="0"/>
              <a:t>Administrative Support Specialist</a:t>
            </a:r>
            <a:endParaRPr lang="en-US" sz="1600" i="1" dirty="0">
              <a:cs typeface="Calibri"/>
            </a:endParaRPr>
          </a:p>
          <a:p>
            <a:pPr marL="457200" lvl="1" indent="0">
              <a:buNone/>
            </a:pPr>
            <a:endParaRPr lang="en-US" sz="1600" b="1">
              <a:cs typeface="Calibri"/>
            </a:endParaRPr>
          </a:p>
          <a:p>
            <a:pPr marL="457200" lvl="1" indent="0">
              <a:buNone/>
            </a:pPr>
            <a:r>
              <a:rPr lang="en-US" sz="1600" b="1" dirty="0">
                <a:cs typeface="Calibri"/>
              </a:rPr>
              <a:t>Juwan Watson </a:t>
            </a:r>
            <a:r>
              <a:rPr lang="en-US" sz="1600" i="1" dirty="0">
                <a:cs typeface="Calibri"/>
              </a:rPr>
              <a:t>                       Administrative Support Specialist</a:t>
            </a:r>
          </a:p>
          <a:p>
            <a:pPr marL="457200" lvl="1" indent="0">
              <a:buNone/>
            </a:pPr>
            <a:endParaRPr lang="en-US" sz="1600" b="1">
              <a:cs typeface="Calibri"/>
            </a:endParaRPr>
          </a:p>
          <a:p>
            <a:pPr marL="457200" lvl="1" indent="0">
              <a:buNone/>
            </a:pPr>
            <a:r>
              <a:rPr lang="en-US" sz="1600" b="1" dirty="0"/>
              <a:t>Phillip Hopkins                        </a:t>
            </a:r>
            <a:r>
              <a:rPr lang="en-US" sz="1600" i="1" dirty="0"/>
              <a:t>Clinical Contracts Support Specialist</a:t>
            </a:r>
            <a:endParaRPr lang="en-US" sz="1600" i="1" dirty="0">
              <a:cs typeface="Calibri"/>
            </a:endParaRPr>
          </a:p>
          <a:p>
            <a:pPr marL="457200" lvl="1" indent="0">
              <a:buNone/>
            </a:pPr>
            <a:endParaRPr lang="en-US" sz="1600" i="1">
              <a:cs typeface="Calibri"/>
            </a:endParaRPr>
          </a:p>
          <a:p>
            <a:pPr marL="457200" lvl="1" indent="0">
              <a:buNone/>
            </a:pPr>
            <a:r>
              <a:rPr lang="en-US" sz="1600" b="1" dirty="0"/>
              <a:t>Stephen (Garrett) Nesmith   </a:t>
            </a:r>
            <a:r>
              <a:rPr lang="en-US" sz="1600" i="1" dirty="0"/>
              <a:t>Clinical Contracts Support Specialist </a:t>
            </a:r>
            <a:endParaRPr lang="en-US" sz="1600" i="1" dirty="0">
              <a:cs typeface="Calibri"/>
            </a:endParaRPr>
          </a:p>
          <a:p>
            <a:pPr marL="457200" lvl="1" indent="0">
              <a:buNone/>
            </a:pPr>
            <a:endParaRPr lang="en-US" sz="1600" b="1" i="1">
              <a:latin typeface="Nudista Thin" panose="02000000000000000000" pitchFamily="2" charset="77"/>
            </a:endParaRPr>
          </a:p>
        </p:txBody>
      </p:sp>
    </p:spTree>
    <p:extLst>
      <p:ext uri="{BB962C8B-B14F-4D97-AF65-F5344CB8AC3E}">
        <p14:creationId xmlns:p14="http://schemas.microsoft.com/office/powerpoint/2010/main" val="214393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9080" y="0"/>
            <a:ext cx="8122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0707" y="1372326"/>
            <a:ext cx="7370064" cy="3477875"/>
          </a:xfrm>
          <a:prstGeom prst="rect">
            <a:avLst/>
          </a:prstGeom>
          <a:noFill/>
        </p:spPr>
        <p:txBody>
          <a:bodyPr wrap="square" lIns="91440" tIns="45720" rIns="91440" bIns="45720" rtlCol="0" anchor="t">
            <a:spAutoFit/>
          </a:bodyPr>
          <a:lstStyle/>
          <a:p>
            <a:pPr marL="342900" lvl="0" indent="-342900">
              <a:buFont typeface="Wingdings" panose="05000000000000000000" pitchFamily="2" charset="2"/>
              <a:buChar char="ü"/>
            </a:pPr>
            <a:r>
              <a:rPr lang="en-US" sz="2000" b="1">
                <a:latin typeface="Nudista Thin"/>
              </a:rPr>
              <a:t>Assists with understanding financial aid and financial planning resources</a:t>
            </a:r>
          </a:p>
          <a:p>
            <a:pPr marL="342900" lvl="0" indent="-342900">
              <a:buFont typeface="Wingdings" panose="05000000000000000000" pitchFamily="2" charset="2"/>
              <a:buChar char="ü"/>
            </a:pPr>
            <a:endParaRPr lang="en-US" sz="2000" b="1">
              <a:solidFill>
                <a:prstClr val="black"/>
              </a:solidFill>
              <a:latin typeface="Nudista Thin" panose="02000000000000000000" pitchFamily="2" charset="77"/>
            </a:endParaRPr>
          </a:p>
          <a:p>
            <a:pPr marL="342900" lvl="0" indent="-342900">
              <a:buFont typeface="Wingdings" panose="05000000000000000000" pitchFamily="2" charset="2"/>
              <a:buChar char="ü"/>
            </a:pPr>
            <a:r>
              <a:rPr lang="en-US" sz="2000" b="1">
                <a:latin typeface="Nudista Thin"/>
              </a:rPr>
              <a:t>Serves as liaison between AHS and the Office of Scholarships and Student Aid </a:t>
            </a:r>
          </a:p>
          <a:p>
            <a:pPr marL="342900" lvl="0" indent="-342900">
              <a:buFont typeface="Wingdings" panose="05000000000000000000" pitchFamily="2" charset="2"/>
              <a:buChar char="ü"/>
            </a:pPr>
            <a:endParaRPr lang="en-US" sz="2000" b="1">
              <a:solidFill>
                <a:prstClr val="black"/>
              </a:solidFill>
              <a:latin typeface="Nudista Thin" panose="02000000000000000000" pitchFamily="2" charset="77"/>
            </a:endParaRPr>
          </a:p>
          <a:p>
            <a:pPr marL="342900" lvl="0" indent="-342900">
              <a:buFont typeface="Wingdings" panose="05000000000000000000" pitchFamily="2" charset="2"/>
              <a:buChar char="ü"/>
            </a:pPr>
            <a:r>
              <a:rPr lang="en-US" sz="2000" b="1">
                <a:latin typeface="Nudista Thin"/>
              </a:rPr>
              <a:t>Assists staff with understanding and communicating important policies and procedures</a:t>
            </a:r>
          </a:p>
          <a:p>
            <a:pPr marL="342900" indent="-342900">
              <a:buFont typeface="Wingdings" panose="05000000000000000000" pitchFamily="2" charset="2"/>
              <a:buChar char="ü"/>
            </a:pPr>
            <a:endParaRPr lang="en-US" sz="2000" b="1">
              <a:latin typeface="Nudista Thin" panose="02000000000000000000" pitchFamily="2" charset="77"/>
            </a:endParaRPr>
          </a:p>
          <a:p>
            <a:pPr marL="342900" indent="-342900">
              <a:buFont typeface="Wingdings" panose="05000000000000000000" pitchFamily="2" charset="2"/>
              <a:buChar char="ü"/>
            </a:pPr>
            <a:r>
              <a:rPr lang="en-US" sz="2000" b="1">
                <a:latin typeface="Nudista Thin"/>
              </a:rPr>
              <a:t>Registrar/Student Services representative for the Division of Clinical Rehabilitation and Mental Health Counseling</a:t>
            </a:r>
            <a:endParaRPr lang="en-US" sz="2000" b="1">
              <a:latin typeface="Nudista Thin" panose="02000000000000000000" pitchFamily="2" charset="77"/>
            </a:endParaRPr>
          </a:p>
        </p:txBody>
      </p:sp>
      <p:sp>
        <p:nvSpPr>
          <p:cNvPr id="8" name="TextBox 7"/>
          <p:cNvSpPr txBox="1"/>
          <p:nvPr/>
        </p:nvSpPr>
        <p:spPr>
          <a:xfrm>
            <a:off x="380726" y="4005092"/>
            <a:ext cx="3785537" cy="2277547"/>
          </a:xfrm>
          <a:prstGeom prst="rect">
            <a:avLst/>
          </a:prstGeom>
          <a:noFill/>
        </p:spPr>
        <p:txBody>
          <a:bodyPr wrap="square" lIns="91440" tIns="45720" rIns="91440" bIns="45720" rtlCol="0" anchor="t">
            <a:spAutoFit/>
          </a:bodyPr>
          <a:lstStyle/>
          <a:p>
            <a:r>
              <a:rPr lang="en-US" b="1">
                <a:solidFill>
                  <a:schemeClr val="accent1"/>
                </a:solidFill>
                <a:latin typeface="Proxima Nova"/>
                <a:ea typeface="Roboto Slab"/>
              </a:rPr>
              <a:t>Perry Studevent</a:t>
            </a:r>
          </a:p>
          <a:p>
            <a:r>
              <a:rPr lang="en-US" sz="1600" b="1">
                <a:latin typeface="Proxima Nova"/>
                <a:ea typeface="Roboto Slab"/>
              </a:rPr>
              <a:t>Senior Assistant Director</a:t>
            </a:r>
          </a:p>
          <a:p>
            <a:r>
              <a:rPr lang="en-US" sz="1600" b="1">
                <a:latin typeface="Proxima Nova"/>
                <a:ea typeface="Roboto Slab"/>
              </a:rPr>
              <a:t>for Student Services </a:t>
            </a:r>
            <a:endParaRPr lang="en-US" sz="1600" b="1">
              <a:latin typeface="Proxima Nova" panose="02000506030000020004" pitchFamily="2" charset="0"/>
              <a:ea typeface="Roboto Slab"/>
            </a:endParaRPr>
          </a:p>
          <a:p>
            <a:pPr lvl="0"/>
            <a:r>
              <a:rPr lang="en-US" sz="1600" b="1">
                <a:latin typeface="Proxima Nova"/>
                <a:ea typeface="Roboto Slab"/>
              </a:rPr>
              <a:t>and Financial Aid Officer</a:t>
            </a:r>
          </a:p>
          <a:p>
            <a:endParaRPr lang="en-US" sz="1600" b="1">
              <a:latin typeface="Proxima Nova"/>
              <a:ea typeface="Roboto Slab" pitchFamily="2" charset="0"/>
            </a:endParaRPr>
          </a:p>
          <a:p>
            <a:r>
              <a:rPr lang="en-US" sz="1400">
                <a:latin typeface="Proxima Nova"/>
                <a:ea typeface="Roboto Slab"/>
              </a:rPr>
              <a:t>MS - Clinical Rehabilitation and Mental Health Counseling</a:t>
            </a:r>
          </a:p>
          <a:p>
            <a:endParaRPr lang="en-US" sz="1600" b="1" i="1">
              <a:latin typeface="Raleway"/>
              <a:ea typeface="Roboto Slab"/>
            </a:endParaRPr>
          </a:p>
          <a:p>
            <a:r>
              <a:rPr lang="en-US" sz="1600" b="1" i="1">
                <a:latin typeface="Raleway"/>
                <a:ea typeface="Roboto Slab"/>
              </a:rPr>
              <a:t>Email:  perrys@unc.edu</a:t>
            </a:r>
            <a:endParaRPr lang="en-US" sz="1600" b="1" i="1">
              <a:latin typeface="Raleway" panose="020B0503030101060003" pitchFamily="34" charset="0"/>
              <a:ea typeface="Roboto Slab" pitchFamily="2" charset="0"/>
            </a:endParaRP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498293" y="5279982"/>
            <a:ext cx="2778007" cy="5659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endParaRPr lang="en-US" sz="1400">
              <a:latin typeface="Raleway" panose="020B0503030101060003" pitchFamily="34" charset="0"/>
              <a:cs typeface="Calibri"/>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1395" t="18295" r="36356" b="52248"/>
          <a:stretch/>
        </p:blipFill>
        <p:spPr>
          <a:xfrm>
            <a:off x="588854" y="586864"/>
            <a:ext cx="2458338" cy="299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Video 14">
            <a:hlinkClick r:id="" action="ppaction://media"/>
            <a:extLst>
              <a:ext uri="{FF2B5EF4-FFF2-40B4-BE49-F238E27FC236}">
                <a16:creationId xmlns:a16="http://schemas.microsoft.com/office/drawing/2014/main" id="{9E3AA113-4292-7270-5630-29CB0D27E4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2033517"/>
      </p:ext>
    </p:extLst>
  </p:cSld>
  <p:clrMapOvr>
    <a:masterClrMapping/>
  </p:clrMapOvr>
  <mc:AlternateContent xmlns:mc="http://schemas.openxmlformats.org/markup-compatibility/2006" xmlns:p14="http://schemas.microsoft.com/office/powerpoint/2010/main">
    <mc:Choice Requires="p14">
      <p:transition spd="slow" p14:dur="2000" advTm="70266"/>
    </mc:Choice>
    <mc:Fallback xmlns="">
      <p:transition spd="slow" advTm="7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0" y="1049622"/>
            <a:ext cx="12192000" cy="580837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title"/>
          </p:nvPr>
        </p:nvSpPr>
        <p:spPr>
          <a:xfrm>
            <a:off x="2613819" y="134838"/>
            <a:ext cx="7308686" cy="1325563"/>
          </a:xfrm>
        </p:spPr>
        <p:txBody>
          <a:bodyPr>
            <a:normAutofit/>
          </a:bodyPr>
          <a:lstStyle/>
          <a:p>
            <a:pPr algn="ctr"/>
            <a:r>
              <a:rPr lang="en-US" dirty="0">
                <a:solidFill>
                  <a:schemeClr val="bg1"/>
                </a:solidFill>
                <a:latin typeface="Proxima Nova"/>
                <a:ea typeface="Roboto Slab"/>
              </a:rPr>
              <a:t>Our Mission</a:t>
            </a:r>
            <a:endParaRPr lang="en-US" dirty="0">
              <a:solidFill>
                <a:schemeClr val="bg1"/>
              </a:solidFill>
              <a:latin typeface="Proxima Nova" panose="02000506030000020004" pitchFamily="2" charset="0"/>
            </a:endParaRPr>
          </a:p>
        </p:txBody>
      </p:sp>
      <p:sp>
        <p:nvSpPr>
          <p:cNvPr id="2" name="Text Placeholder 1"/>
          <p:cNvSpPr>
            <a:spLocks noGrp="1"/>
          </p:cNvSpPr>
          <p:nvPr>
            <p:ph type="body" idx="1"/>
          </p:nvPr>
        </p:nvSpPr>
        <p:spPr/>
        <p:txBody>
          <a:bodyPr/>
          <a:lstStyle/>
          <a:p>
            <a:r>
              <a:rPr lang="en-US"/>
              <a:t> </a:t>
            </a:r>
          </a:p>
        </p:txBody>
      </p:sp>
      <p:pic>
        <p:nvPicPr>
          <p:cNvPr id="11" name="Picture 10" descr="A blue text on a black background&#10;&#10;Description automatically generated">
            <a:extLst>
              <a:ext uri="{FF2B5EF4-FFF2-40B4-BE49-F238E27FC236}">
                <a16:creationId xmlns:a16="http://schemas.microsoft.com/office/drawing/2014/main" id="{97412BBE-79AD-D608-841A-8FA0164089D3}"/>
              </a:ext>
            </a:extLst>
          </p:cNvPr>
          <p:cNvPicPr>
            <a:picLocks noChangeAspect="1"/>
          </p:cNvPicPr>
          <p:nvPr/>
        </p:nvPicPr>
        <p:blipFill>
          <a:blip r:embed="rId3"/>
          <a:stretch>
            <a:fillRect/>
          </a:stretch>
        </p:blipFill>
        <p:spPr>
          <a:xfrm>
            <a:off x="538226" y="1500890"/>
            <a:ext cx="10980514" cy="721407"/>
          </a:xfrm>
          <a:prstGeom prst="rect">
            <a:avLst/>
          </a:prstGeom>
        </p:spPr>
      </p:pic>
      <p:pic>
        <p:nvPicPr>
          <p:cNvPr id="12" name="Picture 11" descr="A blue and white text on a blue background&#10;&#10;Description automatically generated">
            <a:extLst>
              <a:ext uri="{FF2B5EF4-FFF2-40B4-BE49-F238E27FC236}">
                <a16:creationId xmlns:a16="http://schemas.microsoft.com/office/drawing/2014/main" id="{65D0CB38-57CF-8B4F-463C-1033485B5239}"/>
              </a:ext>
            </a:extLst>
          </p:cNvPr>
          <p:cNvPicPr>
            <a:picLocks noChangeAspect="1"/>
          </p:cNvPicPr>
          <p:nvPr/>
        </p:nvPicPr>
        <p:blipFill>
          <a:blip r:embed="rId4"/>
          <a:stretch>
            <a:fillRect/>
          </a:stretch>
        </p:blipFill>
        <p:spPr>
          <a:xfrm>
            <a:off x="277793" y="2321679"/>
            <a:ext cx="11646059" cy="4066590"/>
          </a:xfrm>
          <a:prstGeom prst="rect">
            <a:avLst/>
          </a:prstGeom>
        </p:spPr>
      </p:pic>
    </p:spTree>
    <p:extLst>
      <p:ext uri="{BB962C8B-B14F-4D97-AF65-F5344CB8AC3E}">
        <p14:creationId xmlns:p14="http://schemas.microsoft.com/office/powerpoint/2010/main" val="370192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9080" y="0"/>
            <a:ext cx="8122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45508" y="2305615"/>
            <a:ext cx="7370064" cy="2246769"/>
          </a:xfrm>
          <a:prstGeom prst="rect">
            <a:avLst/>
          </a:prstGeom>
          <a:noFill/>
        </p:spPr>
        <p:txBody>
          <a:bodyPr wrap="square" lIns="91440" tIns="45720" rIns="91440" bIns="45720" rtlCol="0" anchor="t">
            <a:spAutoFit/>
          </a:bodyPr>
          <a:lstStyle/>
          <a:p>
            <a:pPr marL="342900" lvl="0" indent="-342900">
              <a:buFont typeface="Wingdings" panose="05000000000000000000" pitchFamily="2" charset="2"/>
              <a:buChar char="ü"/>
            </a:pPr>
            <a:r>
              <a:rPr lang="en-US" sz="2000" b="1">
                <a:latin typeface="Nudista Thin"/>
              </a:rPr>
              <a:t>Supports and assist Office of Student Services Employees.</a:t>
            </a:r>
          </a:p>
          <a:p>
            <a:pPr marL="342900" lvl="0" indent="-342900">
              <a:buFont typeface="Wingdings" panose="05000000000000000000" pitchFamily="2" charset="2"/>
              <a:buChar char="ü"/>
            </a:pPr>
            <a:endParaRPr lang="en-US" sz="2000" b="1">
              <a:latin typeface="Nudista Thin"/>
            </a:endParaRPr>
          </a:p>
          <a:p>
            <a:pPr marL="342900" lvl="0" indent="-342900">
              <a:buFont typeface="Wingdings" panose="05000000000000000000" pitchFamily="2" charset="2"/>
              <a:buChar char="ü"/>
            </a:pPr>
            <a:r>
              <a:rPr lang="en-US" sz="2000" b="1">
                <a:latin typeface="Nudista Thin"/>
              </a:rPr>
              <a:t> Helps to oversee the employees and the office environment within Student Services.</a:t>
            </a:r>
          </a:p>
          <a:p>
            <a:pPr marL="342900" lvl="0" indent="-342900">
              <a:buFont typeface="Wingdings" panose="05000000000000000000" pitchFamily="2" charset="2"/>
              <a:buChar char="ü"/>
            </a:pPr>
            <a:endParaRPr lang="en-US" sz="2000" b="1">
              <a:solidFill>
                <a:prstClr val="black"/>
              </a:solidFill>
              <a:latin typeface="Nudista Thin" panose="02000000000000000000" pitchFamily="2" charset="77"/>
            </a:endParaRPr>
          </a:p>
          <a:p>
            <a:pPr marL="342900" lvl="0" indent="-342900">
              <a:buFont typeface="Wingdings" panose="05000000000000000000" pitchFamily="2" charset="2"/>
              <a:buChar char="ü"/>
            </a:pPr>
            <a:r>
              <a:rPr lang="en-US" sz="2000" b="1">
                <a:latin typeface="Nudista Thin"/>
              </a:rPr>
              <a:t>Assists staff with understanding and communicating important policies and procedures</a:t>
            </a:r>
            <a:r>
              <a:rPr lang="en-US" sz="2000" b="1">
                <a:latin typeface="Nudista Thin" panose="02000000000000000000" pitchFamily="2" charset="77"/>
              </a:rPr>
              <a:t>.</a:t>
            </a:r>
            <a:endParaRPr lang="en-US" sz="2000" b="1">
              <a:latin typeface="Nudista Thin"/>
            </a:endParaRPr>
          </a:p>
        </p:txBody>
      </p:sp>
      <p:sp>
        <p:nvSpPr>
          <p:cNvPr id="8" name="TextBox 7"/>
          <p:cNvSpPr txBox="1"/>
          <p:nvPr/>
        </p:nvSpPr>
        <p:spPr>
          <a:xfrm>
            <a:off x="501042" y="3991724"/>
            <a:ext cx="3183958" cy="2369880"/>
          </a:xfrm>
          <a:prstGeom prst="rect">
            <a:avLst/>
          </a:prstGeom>
          <a:noFill/>
        </p:spPr>
        <p:txBody>
          <a:bodyPr wrap="square" lIns="91440" tIns="45720" rIns="91440" bIns="45720" rtlCol="0" anchor="t">
            <a:spAutoFit/>
          </a:bodyPr>
          <a:lstStyle/>
          <a:p>
            <a:r>
              <a:rPr lang="en-US" b="1" dirty="0">
                <a:solidFill>
                  <a:schemeClr val="accent1"/>
                </a:solidFill>
                <a:latin typeface="Proxima Nova"/>
                <a:ea typeface="Roboto Slab"/>
              </a:rPr>
              <a:t>Kimberly Capri</a:t>
            </a:r>
          </a:p>
          <a:p>
            <a:r>
              <a:rPr lang="en-US" sz="1600" b="1" dirty="0">
                <a:latin typeface="Proxima Nova"/>
                <a:ea typeface="Roboto Slab"/>
              </a:rPr>
              <a:t>Student Services Manager</a:t>
            </a:r>
          </a:p>
          <a:p>
            <a:endParaRPr lang="en-US" sz="1600" b="1">
              <a:latin typeface="Proxima Nova"/>
              <a:ea typeface="Roboto Slab" pitchFamily="2" charset="0"/>
            </a:endParaRPr>
          </a:p>
          <a:p>
            <a:r>
              <a:rPr lang="en-US" sz="1600" b="1" i="1" dirty="0">
                <a:latin typeface="Proxima Nova"/>
                <a:ea typeface="Roboto Slab"/>
              </a:rPr>
              <a:t>Kimberly_Capri@med.unc.edu</a:t>
            </a:r>
            <a:endParaRPr lang="en-US" sz="1600" b="1" i="1" dirty="0">
              <a:latin typeface="Proxima Nova"/>
              <a:ea typeface="Roboto Slab" pitchFamily="2" charset="0"/>
            </a:endParaRPr>
          </a:p>
          <a:p>
            <a:endParaRPr lang="en-US" sz="1600">
              <a:latin typeface="Proxima Nova"/>
              <a:ea typeface="Roboto Slab" pitchFamily="2" charset="0"/>
            </a:endParaRPr>
          </a:p>
          <a:p>
            <a:endParaRPr lang="en-US" sz="1600" b="1">
              <a:latin typeface="Proxima Nova"/>
              <a:ea typeface="Roboto Slab" pitchFamily="2" charset="0"/>
            </a:endParaRPr>
          </a:p>
          <a:p>
            <a:endParaRPr lang="en-US" sz="1600" b="1">
              <a:latin typeface="Proxima Nova"/>
              <a:ea typeface="Roboto Slab" pitchFamily="2" charset="0"/>
            </a:endParaRPr>
          </a:p>
          <a:p>
            <a:endParaRPr lang="en-US" b="1">
              <a:latin typeface="Raleway" panose="020B0503030101060003" pitchFamily="34" charset="0"/>
              <a:ea typeface="Roboto Slab" pitchFamily="2" charset="0"/>
            </a:endParaRP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498293" y="5279982"/>
            <a:ext cx="2778007" cy="5659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endParaRPr lang="en-US" sz="1400">
              <a:latin typeface="Raleway" panose="020B0503030101060003" pitchFamily="34" charset="0"/>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8947" r="8947"/>
          <a:stretch/>
        </p:blipFill>
        <p:spPr>
          <a:xfrm>
            <a:off x="588854" y="586864"/>
            <a:ext cx="2458338" cy="299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44235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9080" y="0"/>
            <a:ext cx="8122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64508" y="812451"/>
            <a:ext cx="7370064" cy="4093428"/>
          </a:xfrm>
          <a:prstGeom prst="rect">
            <a:avLst/>
          </a:prstGeom>
          <a:noFill/>
        </p:spPr>
        <p:txBody>
          <a:bodyPr wrap="square" rtlCol="0" anchor="t">
            <a:spAutoFit/>
          </a:bodyPr>
          <a:lstStyle/>
          <a:p>
            <a:endParaRPr lang="en-US" sz="800">
              <a:latin typeface="Raleway" panose="020B0503030101060003" pitchFamily="34" charset="0"/>
              <a:cs typeface="Calibri"/>
            </a:endParaRPr>
          </a:p>
          <a:p>
            <a:pPr marL="342900" indent="-342900">
              <a:buFont typeface="Wingdings" panose="05000000000000000000" pitchFamily="2" charset="2"/>
              <a:buChar char="ü"/>
            </a:pPr>
            <a:r>
              <a:rPr lang="en-US" sz="2000" b="1">
                <a:latin typeface="Nudista Thin" panose="02000000000000000000" pitchFamily="2" charset="77"/>
                <a:cs typeface="Calibri"/>
              </a:rPr>
              <a:t>Coordinates admissions, enrollment, course management, classroom scheduling and graduation clearance for assigned divisions</a:t>
            </a:r>
          </a:p>
          <a:p>
            <a:endParaRPr lang="en-US" sz="2000" b="1">
              <a:latin typeface="Nudista Thin" panose="02000000000000000000" pitchFamily="2" charset="77"/>
              <a:cs typeface="Calibri"/>
            </a:endParaRPr>
          </a:p>
          <a:p>
            <a:pPr marL="342900" indent="-342900">
              <a:buFont typeface="Wingdings" panose="05000000000000000000" pitchFamily="2" charset="2"/>
              <a:buChar char="ü"/>
            </a:pPr>
            <a:r>
              <a:rPr lang="en-US" sz="2000" b="1">
                <a:latin typeface="Nudista Thin"/>
                <a:cs typeface="Calibri"/>
              </a:rPr>
              <a:t>Serves as point person for communication with prospective and current students</a:t>
            </a:r>
          </a:p>
          <a:p>
            <a:endParaRPr lang="en-US" sz="2000" b="1">
              <a:latin typeface="Nudista Thin" panose="02000000000000000000" pitchFamily="2" charset="77"/>
              <a:cs typeface="Calibri"/>
            </a:endParaRPr>
          </a:p>
          <a:p>
            <a:pPr marL="342900" indent="-342900">
              <a:buFont typeface="Wingdings" panose="05000000000000000000" pitchFamily="2" charset="2"/>
              <a:buChar char="ü"/>
            </a:pPr>
            <a:r>
              <a:rPr lang="en-US" sz="2000" b="1">
                <a:latin typeface="Nudista Thin" panose="02000000000000000000" pitchFamily="2" charset="77"/>
                <a:cs typeface="Calibri"/>
              </a:rPr>
              <a:t>Serves as the departmental Course Evaluation System Manager and Residency Officer</a:t>
            </a:r>
            <a:endParaRPr lang="en-US" sz="800" b="1">
              <a:latin typeface="Nudista Thin" panose="02000000000000000000" pitchFamily="2" charset="77"/>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8" name="TextBox 7"/>
          <p:cNvSpPr txBox="1"/>
          <p:nvPr/>
        </p:nvSpPr>
        <p:spPr>
          <a:xfrm>
            <a:off x="471556" y="3908326"/>
            <a:ext cx="4977554" cy="646331"/>
          </a:xfrm>
          <a:prstGeom prst="rect">
            <a:avLst/>
          </a:prstGeom>
          <a:noFill/>
        </p:spPr>
        <p:txBody>
          <a:bodyPr wrap="square" rtlCol="0">
            <a:spAutoFit/>
          </a:bodyPr>
          <a:lstStyle/>
          <a:p>
            <a:r>
              <a:rPr lang="en-US" b="1">
                <a:solidFill>
                  <a:schemeClr val="accent1"/>
                </a:solidFill>
                <a:latin typeface="Proxima Nova" panose="02000506030000020004" pitchFamily="2" charset="0"/>
                <a:ea typeface="Roboto Slab" pitchFamily="2" charset="0"/>
              </a:rPr>
              <a:t>Kayla S. Rankin</a:t>
            </a:r>
          </a:p>
          <a:p>
            <a:r>
              <a:rPr lang="en-US" b="1">
                <a:latin typeface="Proxima Nova" panose="02000506030000020004" pitchFamily="2" charset="0"/>
                <a:ea typeface="Roboto Slab" pitchFamily="2" charset="0"/>
              </a:rPr>
              <a:t>Student Services Specialist</a:t>
            </a: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474671" y="4621499"/>
            <a:ext cx="3406195" cy="5659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en-US" sz="1600" b="1" err="1">
                <a:latin typeface="Proxima Nova"/>
                <a:cs typeface="Calibri"/>
              </a:rPr>
              <a:t>AuD</a:t>
            </a:r>
            <a:r>
              <a:rPr lang="en-US" sz="1600" b="1">
                <a:latin typeface="Proxima Nova"/>
                <a:cs typeface="Calibri"/>
              </a:rPr>
              <a:t>  - Audiology</a:t>
            </a:r>
          </a:p>
          <a:p>
            <a:pPr marL="0" indent="0">
              <a:lnSpc>
                <a:spcPct val="100000"/>
              </a:lnSpc>
              <a:spcBef>
                <a:spcPts val="800"/>
              </a:spcBef>
              <a:buNone/>
            </a:pPr>
            <a:r>
              <a:rPr lang="en-US" sz="1600" b="1">
                <a:latin typeface="Proxima Nova"/>
                <a:cs typeface="Calibri"/>
              </a:rPr>
              <a:t>MS in Speech Language Pathology</a:t>
            </a:r>
          </a:p>
          <a:p>
            <a:pPr marL="0" indent="0">
              <a:lnSpc>
                <a:spcPct val="100000"/>
              </a:lnSpc>
              <a:spcBef>
                <a:spcPts val="800"/>
              </a:spcBef>
              <a:buNone/>
            </a:pPr>
            <a:r>
              <a:rPr lang="en-US" sz="1600" b="1">
                <a:latin typeface="Proxima Nova"/>
                <a:cs typeface="Calibri"/>
              </a:rPr>
              <a:t>Cert. in Radiography</a:t>
            </a:r>
          </a:p>
          <a:p>
            <a:pPr marL="0" indent="0">
              <a:lnSpc>
                <a:spcPct val="100000"/>
              </a:lnSpc>
              <a:spcBef>
                <a:spcPts val="800"/>
              </a:spcBef>
              <a:buNone/>
            </a:pPr>
            <a:endParaRPr lang="en-US" sz="1600" b="1">
              <a:latin typeface="Proxima Nova"/>
              <a:cs typeface="Calibri"/>
            </a:endParaRPr>
          </a:p>
          <a:p>
            <a:pPr marL="0" indent="0">
              <a:lnSpc>
                <a:spcPct val="100000"/>
              </a:lnSpc>
              <a:spcBef>
                <a:spcPts val="800"/>
              </a:spcBef>
              <a:buNone/>
            </a:pPr>
            <a:r>
              <a:rPr lang="en-US" sz="1600" b="1" i="1">
                <a:latin typeface="Proxima Nova"/>
                <a:cs typeface="Calibri"/>
              </a:rPr>
              <a:t>Kayla_Rankin@med.unc.edu</a:t>
            </a:r>
          </a:p>
        </p:txBody>
      </p:sp>
      <p:pic>
        <p:nvPicPr>
          <p:cNvPr id="4" name="Picture 4" descr="A close up of a person&#10;&#10;Description automatically generated">
            <a:extLst>
              <a:ext uri="{FF2B5EF4-FFF2-40B4-BE49-F238E27FC236}">
                <a16:creationId xmlns:a16="http://schemas.microsoft.com/office/drawing/2014/main" id="{0284EB8E-254B-456C-B01B-6526B4ABF30D}"/>
              </a:ext>
            </a:extLst>
          </p:cNvPr>
          <p:cNvPicPr>
            <a:picLocks noChangeAspect="1"/>
          </p:cNvPicPr>
          <p:nvPr/>
        </p:nvPicPr>
        <p:blipFill>
          <a:blip r:embed="rId2"/>
          <a:stretch>
            <a:fillRect/>
          </a:stretch>
        </p:blipFill>
        <p:spPr>
          <a:xfrm>
            <a:off x="392131" y="639125"/>
            <a:ext cx="3034300" cy="3191009"/>
          </a:xfrm>
          <a:prstGeom prst="rect">
            <a:avLst/>
          </a:prstGeom>
        </p:spPr>
      </p:pic>
    </p:spTree>
    <p:extLst>
      <p:ext uri="{BB962C8B-B14F-4D97-AF65-F5344CB8AC3E}">
        <p14:creationId xmlns:p14="http://schemas.microsoft.com/office/powerpoint/2010/main" val="214394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9080" y="0"/>
            <a:ext cx="8122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64508" y="812451"/>
            <a:ext cx="7370064" cy="3170099"/>
          </a:xfrm>
          <a:prstGeom prst="rect">
            <a:avLst/>
          </a:prstGeom>
          <a:noFill/>
        </p:spPr>
        <p:txBody>
          <a:bodyPr wrap="square" lIns="91440" tIns="45720" rIns="91440" bIns="45720" rtlCol="0" anchor="t">
            <a:spAutoFit/>
          </a:bodyPr>
          <a:lstStyle/>
          <a:p>
            <a:endParaRPr lang="en-US" sz="800">
              <a:latin typeface="Raleway" panose="020B0503030101060003" pitchFamily="34" charset="0"/>
              <a:cs typeface="Calibri"/>
            </a:endParaRPr>
          </a:p>
          <a:p>
            <a:pPr marL="342900" indent="-342900">
              <a:buFont typeface="Wingdings" panose="05000000000000000000" pitchFamily="2" charset="2"/>
              <a:buChar char="ü"/>
            </a:pPr>
            <a:r>
              <a:rPr lang="en-US" sz="2000" b="1">
                <a:latin typeface="Nudista Thin"/>
                <a:cs typeface="Calibri"/>
              </a:rPr>
              <a:t>Coordinates admissions, enrollment, course management, classroom scheduling and graduation clearance for assigned divisions</a:t>
            </a:r>
          </a:p>
          <a:p>
            <a:endParaRPr lang="en-US" sz="2000" b="1">
              <a:latin typeface="Nudista Thin" panose="02000000000000000000" pitchFamily="2" charset="77"/>
              <a:cs typeface="Calibri"/>
            </a:endParaRPr>
          </a:p>
          <a:p>
            <a:pPr marL="342900" indent="-342900">
              <a:buFont typeface="Wingdings" panose="05000000000000000000" pitchFamily="2" charset="2"/>
              <a:buChar char="ü"/>
            </a:pPr>
            <a:r>
              <a:rPr lang="en-US" sz="2000" b="1">
                <a:latin typeface="Nudista Thin"/>
                <a:cs typeface="Calibri"/>
              </a:rPr>
              <a:t>Serves as point person for communication with prospective and current students</a:t>
            </a:r>
          </a:p>
          <a:p>
            <a:pPr marL="285750" indent="-285750">
              <a:buFont typeface="Wingdings"/>
              <a:buChar char="Ø"/>
            </a:pPr>
            <a:endParaRPr lang="en-US">
              <a:latin typeface="Calibri" panose="020F0502020204030204"/>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8" name="TextBox 7"/>
          <p:cNvSpPr txBox="1"/>
          <p:nvPr/>
        </p:nvSpPr>
        <p:spPr>
          <a:xfrm>
            <a:off x="498293" y="4804010"/>
            <a:ext cx="4977554" cy="646331"/>
          </a:xfrm>
          <a:prstGeom prst="rect">
            <a:avLst/>
          </a:prstGeom>
          <a:noFill/>
        </p:spPr>
        <p:txBody>
          <a:bodyPr wrap="square" lIns="91440" tIns="45720" rIns="91440" bIns="45720" rtlCol="0" anchor="t">
            <a:spAutoFit/>
          </a:bodyPr>
          <a:lstStyle/>
          <a:p>
            <a:r>
              <a:rPr lang="en-US" b="1">
                <a:solidFill>
                  <a:schemeClr val="accent1"/>
                </a:solidFill>
                <a:latin typeface="Proxima Nova"/>
                <a:ea typeface="Roboto Slab"/>
              </a:rPr>
              <a:t>Juwan Watson</a:t>
            </a:r>
            <a:endParaRPr lang="en-US" b="1">
              <a:solidFill>
                <a:schemeClr val="accent1"/>
              </a:solidFill>
              <a:latin typeface="Proxima Nova" panose="02000506030000020004" pitchFamily="2" charset="0"/>
              <a:ea typeface="Roboto Slab" pitchFamily="2" charset="0"/>
            </a:endParaRPr>
          </a:p>
          <a:p>
            <a:r>
              <a:rPr lang="en-US" b="1">
                <a:latin typeface="Proxima Nova"/>
                <a:ea typeface="Roboto Slab"/>
              </a:rPr>
              <a:t>Student Services Specialist</a:t>
            </a: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474671" y="5450341"/>
            <a:ext cx="3406195" cy="5659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en-US" sz="1400" b="1">
                <a:latin typeface="Nudista Thin"/>
                <a:cs typeface="Calibri"/>
              </a:rPr>
              <a:t>PA – Physican Assistant</a:t>
            </a:r>
          </a:p>
          <a:p>
            <a:pPr marL="0" indent="0">
              <a:lnSpc>
                <a:spcPct val="100000"/>
              </a:lnSpc>
              <a:spcBef>
                <a:spcPts val="800"/>
              </a:spcBef>
              <a:buNone/>
            </a:pPr>
            <a:endParaRPr lang="en-US" sz="1400" b="1">
              <a:latin typeface="Nudista Thin"/>
              <a:cs typeface="Calibri"/>
            </a:endParaRPr>
          </a:p>
          <a:p>
            <a:pPr marL="0" indent="0">
              <a:lnSpc>
                <a:spcPct val="100000"/>
              </a:lnSpc>
              <a:spcBef>
                <a:spcPts val="800"/>
              </a:spcBef>
              <a:buNone/>
            </a:pPr>
            <a:r>
              <a:rPr lang="en-US" sz="1600" b="1" i="1">
                <a:latin typeface="Nudista Thin"/>
                <a:cs typeface="Calibri"/>
              </a:rPr>
              <a:t>Juwan_Watson@med.unc.edu</a:t>
            </a:r>
          </a:p>
        </p:txBody>
      </p:sp>
      <p:pic>
        <p:nvPicPr>
          <p:cNvPr id="4" name="Picture 4">
            <a:extLst>
              <a:ext uri="{FF2B5EF4-FFF2-40B4-BE49-F238E27FC236}">
                <a16:creationId xmlns:a16="http://schemas.microsoft.com/office/drawing/2014/main" id="{0284EB8E-254B-456C-B01B-6526B4ABF30D}"/>
              </a:ext>
            </a:extLst>
          </p:cNvPr>
          <p:cNvPicPr>
            <a:picLocks noChangeAspect="1"/>
          </p:cNvPicPr>
          <p:nvPr/>
        </p:nvPicPr>
        <p:blipFill>
          <a:blip r:embed="rId2"/>
          <a:stretch>
            <a:fillRect/>
          </a:stretch>
        </p:blipFill>
        <p:spPr>
          <a:xfrm>
            <a:off x="513291" y="997034"/>
            <a:ext cx="2791980" cy="31910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6322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16582" y="0"/>
            <a:ext cx="7675418" cy="67911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80726" y="1627881"/>
            <a:ext cx="7416863" cy="3357074"/>
          </a:xfrm>
        </p:spPr>
        <p:txBody>
          <a:bodyPr vert="horz" lIns="91440" tIns="45720" rIns="91440" bIns="45720" rtlCol="0" anchor="t">
            <a:normAutofit/>
          </a:bodyPr>
          <a:lstStyle/>
          <a:p>
            <a:pPr>
              <a:buFont typeface="Wingdings" panose="05000000000000000000" pitchFamily="2" charset="2"/>
              <a:buChar char="ü"/>
            </a:pPr>
            <a:r>
              <a:rPr lang="en-US" sz="2000" b="1">
                <a:latin typeface="Nudista Thin" panose="02000000000000000000" pitchFamily="2" charset="77"/>
              </a:rPr>
              <a:t>Serves as a liaison between students, faculty, and staff </a:t>
            </a:r>
            <a:endParaRPr lang="en-US" sz="2200" b="1">
              <a:latin typeface="Nudista Thin" panose="02000000000000000000" pitchFamily="2" charset="77"/>
              <a:cs typeface="Calibri"/>
            </a:endParaRPr>
          </a:p>
          <a:p>
            <a:pPr marL="0" indent="0">
              <a:buNone/>
            </a:pPr>
            <a:endParaRPr lang="en-US" sz="2000" b="1">
              <a:latin typeface="Nudista Thin" panose="02000000000000000000" pitchFamily="2" charset="77"/>
              <a:cs typeface="Calibri"/>
            </a:endParaRPr>
          </a:p>
          <a:p>
            <a:pPr>
              <a:buFont typeface="Wingdings" panose="05000000000000000000" pitchFamily="2" charset="2"/>
              <a:buChar char="ü"/>
            </a:pPr>
            <a:r>
              <a:rPr lang="en-US" sz="2000" b="1">
                <a:latin typeface="Nudista Thin" panose="02000000000000000000" pitchFamily="2" charset="77"/>
              </a:rPr>
              <a:t>Assists with student registration procedures</a:t>
            </a:r>
          </a:p>
          <a:p>
            <a:pPr marL="0" indent="0">
              <a:buNone/>
            </a:pPr>
            <a:endParaRPr lang="en-US" sz="2000" b="1">
              <a:latin typeface="Nudista Thin" panose="02000000000000000000" pitchFamily="2" charset="77"/>
              <a:cs typeface="Calibri"/>
            </a:endParaRPr>
          </a:p>
          <a:p>
            <a:pPr>
              <a:buFont typeface="Wingdings" panose="05000000000000000000" pitchFamily="2" charset="2"/>
              <a:buChar char="ü"/>
            </a:pPr>
            <a:r>
              <a:rPr lang="en-US" sz="2000" b="1">
                <a:latin typeface="Nudista Thin" panose="02000000000000000000" pitchFamily="2" charset="77"/>
                <a:cs typeface="Calibri"/>
              </a:rPr>
              <a:t>Serves as admissions and graduation coordinator</a:t>
            </a:r>
          </a:p>
          <a:p>
            <a:pPr marL="0" indent="0">
              <a:buNone/>
            </a:pPr>
            <a:endParaRPr lang="en-US" sz="2000" b="1">
              <a:latin typeface="Nudista Thin" panose="02000000000000000000" pitchFamily="2" charset="77"/>
              <a:cs typeface="Calibri"/>
            </a:endParaRPr>
          </a:p>
          <a:p>
            <a:pPr>
              <a:buFont typeface="Wingdings" panose="05000000000000000000" pitchFamily="2" charset="2"/>
              <a:buChar char="ü"/>
            </a:pPr>
            <a:r>
              <a:rPr lang="en-US" sz="2000" b="1">
                <a:latin typeface="Nudista Thin" panose="02000000000000000000" pitchFamily="2" charset="77"/>
              </a:rPr>
              <a:t>Assists in special event planning</a:t>
            </a:r>
          </a:p>
          <a:p>
            <a:pPr marL="0" indent="0">
              <a:buNone/>
            </a:pPr>
            <a:endParaRPr lang="en-US" sz="2000" b="1">
              <a:latin typeface="Nudista Thin" panose="02000000000000000000" pitchFamily="2" charset="77"/>
              <a:cs typeface="Calibri"/>
            </a:endParaRPr>
          </a:p>
          <a:p>
            <a:pPr marL="0" indent="0">
              <a:buNone/>
            </a:pPr>
            <a:endParaRPr lang="en-US">
              <a:cs typeface="Calibri"/>
            </a:endParaRPr>
          </a:p>
        </p:txBody>
      </p:sp>
      <p:sp>
        <p:nvSpPr>
          <p:cNvPr id="4" name="Text Placeholder 3"/>
          <p:cNvSpPr>
            <a:spLocks noGrp="1"/>
          </p:cNvSpPr>
          <p:nvPr>
            <p:ph type="body" sz="half" idx="2"/>
          </p:nvPr>
        </p:nvSpPr>
        <p:spPr>
          <a:xfrm>
            <a:off x="839789" y="2057400"/>
            <a:ext cx="2026466" cy="1729867"/>
          </a:xfrm>
        </p:spPr>
        <p:txBody>
          <a:bodyPr/>
          <a:lstStyle/>
          <a:p>
            <a:r>
              <a:rPr lang="en-US"/>
              <a:t>Pic</a:t>
            </a:r>
          </a:p>
        </p:txBody>
      </p:sp>
      <p:sp>
        <p:nvSpPr>
          <p:cNvPr id="8" name="TextBox 7"/>
          <p:cNvSpPr txBox="1"/>
          <p:nvPr/>
        </p:nvSpPr>
        <p:spPr>
          <a:xfrm>
            <a:off x="567934" y="3778072"/>
            <a:ext cx="4584362" cy="646331"/>
          </a:xfrm>
          <a:prstGeom prst="rect">
            <a:avLst/>
          </a:prstGeom>
          <a:noFill/>
        </p:spPr>
        <p:txBody>
          <a:bodyPr wrap="square" rtlCol="0" anchor="t">
            <a:spAutoFit/>
          </a:bodyPr>
          <a:lstStyle/>
          <a:p>
            <a:r>
              <a:rPr lang="en-US" b="1">
                <a:solidFill>
                  <a:schemeClr val="accent1"/>
                </a:solidFill>
                <a:latin typeface="Proxima Nova"/>
                <a:ea typeface="Roboto Slab" pitchFamily="2" charset="0"/>
              </a:rPr>
              <a:t>Carolyn Oakes</a:t>
            </a:r>
          </a:p>
          <a:p>
            <a:r>
              <a:rPr lang="en-US" b="1">
                <a:latin typeface="Proxima Nova"/>
                <a:ea typeface="Roboto Slab" pitchFamily="2" charset="0"/>
              </a:rPr>
              <a:t>Administrative Support Specialist</a:t>
            </a: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648145" y="4469056"/>
            <a:ext cx="3240194" cy="10099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en-US" sz="1400" b="1">
                <a:latin typeface="Nudista Thin"/>
                <a:cs typeface="Calibri"/>
              </a:rPr>
              <a:t>Physical Therapy DPT/HMSC, </a:t>
            </a:r>
            <a:r>
              <a:rPr lang="en-US" sz="1400" b="1" err="1">
                <a:latin typeface="Nudista Thin"/>
                <a:cs typeface="Calibri"/>
              </a:rPr>
              <a:t>tDPT</a:t>
            </a:r>
            <a:endParaRPr lang="en-US" sz="1400" b="1">
              <a:latin typeface="Nudista Thin"/>
              <a:cs typeface="Calibri"/>
            </a:endParaRPr>
          </a:p>
          <a:p>
            <a:pPr marL="0" indent="0">
              <a:lnSpc>
                <a:spcPct val="100000"/>
              </a:lnSpc>
              <a:spcBef>
                <a:spcPts val="800"/>
              </a:spcBef>
              <a:buNone/>
            </a:pPr>
            <a:r>
              <a:rPr lang="en-US" sz="1400" b="1">
                <a:latin typeface="Nudista Thin"/>
                <a:cs typeface="Calibri"/>
              </a:rPr>
              <a:t>MS in Clinical Laboratory Science </a:t>
            </a:r>
          </a:p>
          <a:p>
            <a:pPr marL="0" indent="0">
              <a:lnSpc>
                <a:spcPct val="100000"/>
              </a:lnSpc>
              <a:spcBef>
                <a:spcPts val="800"/>
              </a:spcBef>
              <a:buNone/>
            </a:pPr>
            <a:r>
              <a:rPr lang="en-US" sz="1400" b="1">
                <a:latin typeface="Nudista Thin"/>
                <a:cs typeface="Calibri"/>
              </a:rPr>
              <a:t>BS in Clinical Laboratory Science</a:t>
            </a:r>
            <a:endParaRPr lang="en-US" sz="1400" b="1">
              <a:latin typeface="Nudista Thin" panose="02000000000000000000" pitchFamily="2" charset="77"/>
              <a:cs typeface="Calibri"/>
            </a:endParaRPr>
          </a:p>
          <a:p>
            <a:pPr marL="0" indent="0">
              <a:lnSpc>
                <a:spcPct val="100000"/>
              </a:lnSpc>
              <a:spcBef>
                <a:spcPts val="800"/>
              </a:spcBef>
              <a:buNone/>
            </a:pPr>
            <a:endParaRPr lang="en-US" sz="1400" b="1">
              <a:latin typeface="Nudista Thin"/>
              <a:cs typeface="Calibri"/>
            </a:endParaRPr>
          </a:p>
          <a:p>
            <a:pPr marL="0" indent="0">
              <a:lnSpc>
                <a:spcPct val="100000"/>
              </a:lnSpc>
              <a:spcBef>
                <a:spcPts val="800"/>
              </a:spcBef>
              <a:buNone/>
            </a:pPr>
            <a:r>
              <a:rPr lang="en-US" sz="1600" b="1" i="1">
                <a:latin typeface="Nudista Thin"/>
                <a:cs typeface="Calibri"/>
              </a:rPr>
              <a:t>Carolyn_Oakes@med.unc.edu</a:t>
            </a:r>
          </a:p>
          <a:p>
            <a:pPr marL="0" indent="0">
              <a:lnSpc>
                <a:spcPct val="100000"/>
              </a:lnSpc>
              <a:spcBef>
                <a:spcPts val="800"/>
              </a:spcBef>
              <a:buNone/>
            </a:pPr>
            <a:endParaRPr lang="en-US" sz="1400" b="1">
              <a:latin typeface="Nudista Thin"/>
              <a:cs typeface="Calibri"/>
            </a:endParaRPr>
          </a:p>
          <a:p>
            <a:pPr marL="0" indent="0">
              <a:lnSpc>
                <a:spcPct val="100000"/>
              </a:lnSpc>
              <a:spcBef>
                <a:spcPts val="800"/>
              </a:spcBef>
              <a:buNone/>
            </a:pPr>
            <a:endParaRPr lang="en-US" sz="1400" b="1">
              <a:latin typeface="Nudista Thin"/>
              <a:cs typeface="Calibri"/>
            </a:endParaRPr>
          </a:p>
        </p:txBody>
      </p:sp>
      <p:pic>
        <p:nvPicPr>
          <p:cNvPr id="5" name="Picture 4" descr="A picture containing person, outdoor, person, blue&#10;&#10;Description automatically generated">
            <a:extLst>
              <a:ext uri="{FF2B5EF4-FFF2-40B4-BE49-F238E27FC236}">
                <a16:creationId xmlns:a16="http://schemas.microsoft.com/office/drawing/2014/main" id="{237C014D-2337-93E4-CA08-68120785ECAA}"/>
              </a:ext>
            </a:extLst>
          </p:cNvPr>
          <p:cNvPicPr>
            <a:picLocks noChangeAspect="1"/>
          </p:cNvPicPr>
          <p:nvPr/>
        </p:nvPicPr>
        <p:blipFill>
          <a:blip r:embed="rId2"/>
          <a:stretch>
            <a:fillRect/>
          </a:stretch>
        </p:blipFill>
        <p:spPr>
          <a:xfrm>
            <a:off x="1062097" y="780661"/>
            <a:ext cx="1686357" cy="25433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5350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69080" y="0"/>
            <a:ext cx="8122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22108" y="1608268"/>
            <a:ext cx="7416863" cy="3641464"/>
          </a:xfrm>
        </p:spPr>
        <p:txBody>
          <a:bodyPr vert="horz" lIns="91440" tIns="45720" rIns="91440" bIns="45720" rtlCol="0" anchor="t">
            <a:normAutofit lnSpcReduction="10000"/>
          </a:bodyPr>
          <a:lstStyle/>
          <a:p>
            <a:pPr marL="342900" lvl="0" indent="-342900">
              <a:lnSpc>
                <a:spcPct val="100000"/>
              </a:lnSpc>
              <a:spcBef>
                <a:spcPts val="0"/>
              </a:spcBef>
              <a:buFont typeface="Wingdings" panose="05000000000000000000" pitchFamily="2" charset="2"/>
              <a:buChar char="ü"/>
            </a:pPr>
            <a:r>
              <a:rPr lang="en-US" sz="2000" b="1">
                <a:solidFill>
                  <a:prstClr val="black"/>
                </a:solidFill>
                <a:latin typeface="Nudista Thin" panose="02000000000000000000" pitchFamily="2" charset="77"/>
                <a:cs typeface="Calibri"/>
              </a:rPr>
              <a:t>Coordinate admissions, registration, course management, classroom scheduling and graduation clearance processes</a:t>
            </a:r>
          </a:p>
          <a:p>
            <a:pPr marL="0" lvl="0" indent="0">
              <a:lnSpc>
                <a:spcPct val="100000"/>
              </a:lnSpc>
              <a:spcBef>
                <a:spcPts val="0"/>
              </a:spcBef>
              <a:buNone/>
            </a:pPr>
            <a:endParaRPr lang="en-US" sz="2000" b="1">
              <a:solidFill>
                <a:prstClr val="black"/>
              </a:solidFill>
              <a:latin typeface="Nudista Thin" panose="02000000000000000000" pitchFamily="2" charset="77"/>
              <a:cs typeface="Calibri"/>
            </a:endParaRPr>
          </a:p>
          <a:p>
            <a:pPr marL="342900" lvl="0" indent="-342900">
              <a:lnSpc>
                <a:spcPct val="100000"/>
              </a:lnSpc>
              <a:spcBef>
                <a:spcPts val="0"/>
              </a:spcBef>
              <a:buFont typeface="Wingdings" panose="05000000000000000000" pitchFamily="2" charset="2"/>
              <a:buChar char="ü"/>
            </a:pPr>
            <a:r>
              <a:rPr lang="en-US" sz="2000" b="1">
                <a:solidFill>
                  <a:prstClr val="black"/>
                </a:solidFill>
                <a:latin typeface="Nudista Thin" panose="02000000000000000000" pitchFamily="2" charset="77"/>
                <a:cs typeface="Calibri"/>
              </a:rPr>
              <a:t>Point person for communication with prospective and current students</a:t>
            </a:r>
          </a:p>
          <a:p>
            <a:pPr marL="0" lvl="0" indent="0">
              <a:lnSpc>
                <a:spcPct val="100000"/>
              </a:lnSpc>
              <a:spcBef>
                <a:spcPts val="0"/>
              </a:spcBef>
              <a:buNone/>
            </a:pPr>
            <a:endParaRPr lang="en-US" sz="2000" b="1">
              <a:solidFill>
                <a:prstClr val="black"/>
              </a:solidFill>
              <a:latin typeface="Nudista Thin" panose="02000000000000000000" pitchFamily="2" charset="77"/>
              <a:cs typeface="Calibri"/>
            </a:endParaRPr>
          </a:p>
          <a:p>
            <a:pPr marL="342900" lvl="0" indent="-342900">
              <a:lnSpc>
                <a:spcPct val="100000"/>
              </a:lnSpc>
              <a:spcBef>
                <a:spcPts val="0"/>
              </a:spcBef>
              <a:buFont typeface="Wingdings" panose="05000000000000000000" pitchFamily="2" charset="2"/>
              <a:buChar char="ü"/>
            </a:pPr>
            <a:r>
              <a:rPr lang="en-US" sz="2000" b="1">
                <a:solidFill>
                  <a:prstClr val="black"/>
                </a:solidFill>
                <a:latin typeface="Nudista Thin" panose="02000000000000000000" pitchFamily="2" charset="77"/>
                <a:cs typeface="Calibri"/>
              </a:rPr>
              <a:t>Coordinator for departmental PhD courses (AHSC)</a:t>
            </a:r>
          </a:p>
          <a:p>
            <a:pPr marL="0" lvl="0" indent="0">
              <a:lnSpc>
                <a:spcPct val="100000"/>
              </a:lnSpc>
              <a:spcBef>
                <a:spcPts val="0"/>
              </a:spcBef>
              <a:buNone/>
            </a:pPr>
            <a:endParaRPr lang="en-US" sz="2000" b="1">
              <a:solidFill>
                <a:prstClr val="black"/>
              </a:solidFill>
              <a:latin typeface="Nudista Thin" panose="02000000000000000000" pitchFamily="2" charset="77"/>
              <a:cs typeface="Calibri"/>
            </a:endParaRPr>
          </a:p>
          <a:p>
            <a:pPr marL="342900" lvl="0" indent="-342900">
              <a:lnSpc>
                <a:spcPct val="100000"/>
              </a:lnSpc>
              <a:spcBef>
                <a:spcPts val="0"/>
              </a:spcBef>
              <a:buFont typeface="Wingdings" panose="05000000000000000000" pitchFamily="2" charset="2"/>
              <a:buChar char="ü"/>
            </a:pPr>
            <a:r>
              <a:rPr lang="en-US" sz="2000" b="1">
                <a:solidFill>
                  <a:prstClr val="black"/>
                </a:solidFill>
                <a:latin typeface="Nudista Thin" panose="02000000000000000000" pitchFamily="2" charset="77"/>
                <a:cs typeface="Calibri"/>
              </a:rPr>
              <a:t>Assist with transfer credit articulation for undergraduate students</a:t>
            </a:r>
          </a:p>
          <a:p>
            <a:pPr marL="0" lvl="0" indent="0">
              <a:lnSpc>
                <a:spcPct val="100000"/>
              </a:lnSpc>
              <a:spcBef>
                <a:spcPts val="0"/>
              </a:spcBef>
              <a:buNone/>
            </a:pPr>
            <a:endParaRPr lang="en-US" sz="2000" b="1">
              <a:solidFill>
                <a:prstClr val="black"/>
              </a:solidFill>
              <a:latin typeface="Nudista Thin" panose="02000000000000000000" pitchFamily="2" charset="77"/>
              <a:cs typeface="Calibri"/>
            </a:endParaRPr>
          </a:p>
          <a:p>
            <a:pPr marL="342900" lvl="0" indent="-342900">
              <a:lnSpc>
                <a:spcPct val="100000"/>
              </a:lnSpc>
              <a:spcBef>
                <a:spcPts val="0"/>
              </a:spcBef>
              <a:buFont typeface="Wingdings" panose="05000000000000000000" pitchFamily="2" charset="2"/>
              <a:buChar char="ü"/>
            </a:pPr>
            <a:r>
              <a:rPr lang="en-US" sz="2000" b="1">
                <a:solidFill>
                  <a:prstClr val="black"/>
                </a:solidFill>
                <a:latin typeface="Nudista Thin" panose="02000000000000000000" pitchFamily="2" charset="77"/>
                <a:cs typeface="Calibri"/>
              </a:rPr>
              <a:t>Organizes departmental listservs</a:t>
            </a:r>
          </a:p>
        </p:txBody>
      </p:sp>
      <p:sp>
        <p:nvSpPr>
          <p:cNvPr id="8" name="TextBox 7"/>
          <p:cNvSpPr txBox="1"/>
          <p:nvPr/>
        </p:nvSpPr>
        <p:spPr>
          <a:xfrm>
            <a:off x="558790" y="3598612"/>
            <a:ext cx="4584362" cy="646331"/>
          </a:xfrm>
          <a:prstGeom prst="rect">
            <a:avLst/>
          </a:prstGeom>
          <a:noFill/>
        </p:spPr>
        <p:txBody>
          <a:bodyPr wrap="square" rtlCol="0">
            <a:spAutoFit/>
          </a:bodyPr>
          <a:lstStyle/>
          <a:p>
            <a:r>
              <a:rPr lang="en-US" b="1">
                <a:solidFill>
                  <a:schemeClr val="accent1"/>
                </a:solidFill>
                <a:latin typeface="Proxima Nova" panose="02000506030000020004" pitchFamily="2" charset="0"/>
                <a:ea typeface="Roboto Slab" pitchFamily="2" charset="0"/>
              </a:rPr>
              <a:t>Tamara Mesko</a:t>
            </a:r>
          </a:p>
          <a:p>
            <a:r>
              <a:rPr lang="en-US" b="1">
                <a:latin typeface="Proxima Nova" panose="02000506030000020004" pitchFamily="2" charset="0"/>
                <a:ea typeface="Roboto Slab" pitchFamily="2" charset="0"/>
              </a:rPr>
              <a:t>Student Services Specialist</a:t>
            </a:r>
          </a:p>
        </p:txBody>
      </p:sp>
      <p:sp>
        <p:nvSpPr>
          <p:cNvPr id="9" name="Text Placeholder 6">
            <a:extLst>
              <a:ext uri="{FF2B5EF4-FFF2-40B4-BE49-F238E27FC236}">
                <a16:creationId xmlns:a16="http://schemas.microsoft.com/office/drawing/2014/main" id="{6F047186-8DAA-4C7C-AFC7-C7BB377DA922}"/>
              </a:ext>
            </a:extLst>
          </p:cNvPr>
          <p:cNvSpPr txBox="1">
            <a:spLocks/>
          </p:cNvSpPr>
          <p:nvPr/>
        </p:nvSpPr>
        <p:spPr>
          <a:xfrm>
            <a:off x="558790" y="4258311"/>
            <a:ext cx="3514514" cy="5659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en-US" sz="1400" b="1">
                <a:latin typeface="Nudista Thin"/>
                <a:cs typeface="Calibri"/>
              </a:rPr>
              <a:t>BS in Radiological Science</a:t>
            </a:r>
            <a:endParaRPr lang="en-US" sz="1400" b="1">
              <a:latin typeface="Nudista Thin" panose="02000000000000000000" pitchFamily="2" charset="77"/>
              <a:cs typeface="Calibri"/>
            </a:endParaRPr>
          </a:p>
          <a:p>
            <a:pPr marL="0" indent="0">
              <a:lnSpc>
                <a:spcPct val="100000"/>
              </a:lnSpc>
              <a:spcBef>
                <a:spcPts val="800"/>
              </a:spcBef>
              <a:buNone/>
            </a:pPr>
            <a:r>
              <a:rPr lang="en-US" sz="1400" b="1">
                <a:latin typeface="Nudista Thin"/>
                <a:cs typeface="Calibri"/>
              </a:rPr>
              <a:t>MS in Radiological Science </a:t>
            </a:r>
          </a:p>
          <a:p>
            <a:pPr marL="0" indent="0">
              <a:lnSpc>
                <a:spcPct val="100000"/>
              </a:lnSpc>
              <a:spcBef>
                <a:spcPts val="800"/>
              </a:spcBef>
              <a:buNone/>
            </a:pPr>
            <a:r>
              <a:rPr lang="en-US" sz="1400" b="1">
                <a:latin typeface="Nudista Thin"/>
                <a:cs typeface="Calibri"/>
              </a:rPr>
              <a:t>MS in Occupational Therapy and Occupational Science</a:t>
            </a:r>
          </a:p>
          <a:p>
            <a:pPr marL="0" indent="0">
              <a:lnSpc>
                <a:spcPct val="100000"/>
              </a:lnSpc>
              <a:spcBef>
                <a:spcPts val="800"/>
              </a:spcBef>
              <a:buNone/>
            </a:pPr>
            <a:r>
              <a:rPr lang="en-US" sz="1400" b="1">
                <a:latin typeface="Nudista Thin"/>
                <a:cs typeface="Calibri"/>
              </a:rPr>
              <a:t>PhD in Occupational Science</a:t>
            </a:r>
          </a:p>
          <a:p>
            <a:pPr marL="0" indent="0">
              <a:lnSpc>
                <a:spcPct val="100000"/>
              </a:lnSpc>
              <a:spcBef>
                <a:spcPts val="800"/>
              </a:spcBef>
              <a:buNone/>
            </a:pPr>
            <a:r>
              <a:rPr lang="en-US" sz="1400" b="1">
                <a:latin typeface="Nudista Thin"/>
                <a:cs typeface="Calibri"/>
              </a:rPr>
              <a:t>PhD in Speech and Hearing Sciences</a:t>
            </a:r>
          </a:p>
          <a:p>
            <a:pPr marL="0" indent="0">
              <a:lnSpc>
                <a:spcPct val="100000"/>
              </a:lnSpc>
              <a:spcBef>
                <a:spcPts val="800"/>
              </a:spcBef>
              <a:buNone/>
            </a:pPr>
            <a:endParaRPr lang="en-US" sz="1400" b="1">
              <a:latin typeface="Nudista Thin"/>
              <a:cs typeface="Calibri"/>
            </a:endParaRPr>
          </a:p>
          <a:p>
            <a:pPr marL="0" indent="0">
              <a:lnSpc>
                <a:spcPct val="100000"/>
              </a:lnSpc>
              <a:spcBef>
                <a:spcPts val="800"/>
              </a:spcBef>
              <a:buNone/>
            </a:pPr>
            <a:r>
              <a:rPr lang="en-US" sz="1600" b="1" i="1">
                <a:latin typeface="Nudista Thin"/>
                <a:cs typeface="Calibri"/>
              </a:rPr>
              <a:t>Tamara_Mesko@med.unc.edu</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72" y="219728"/>
            <a:ext cx="1778918" cy="3156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1363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8652" y="0"/>
            <a:ext cx="786334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AFD4"/>
              </a:solidFill>
            </a:endParaRPr>
          </a:p>
        </p:txBody>
      </p:sp>
      <p:sp>
        <p:nvSpPr>
          <p:cNvPr id="6" name="TextBox 5"/>
          <p:cNvSpPr txBox="1"/>
          <p:nvPr/>
        </p:nvSpPr>
        <p:spPr>
          <a:xfrm>
            <a:off x="4483608" y="1534557"/>
            <a:ext cx="7408164" cy="2949525"/>
          </a:xfrm>
          <a:prstGeom prst="rect">
            <a:avLst/>
          </a:prstGeom>
          <a:noFill/>
        </p:spPr>
        <p:txBody>
          <a:bodyPr wrap="square" lIns="91440" tIns="45720" rIns="91440" bIns="45720" rtlCol="0" anchor="t">
            <a:spAutoFit/>
          </a:bodyPr>
          <a:lstStyle/>
          <a:p>
            <a:pPr marL="285750" indent="-285750">
              <a:lnSpc>
                <a:spcPct val="90000"/>
              </a:lnSpc>
              <a:spcBef>
                <a:spcPts val="1000"/>
              </a:spcBef>
              <a:buFont typeface="Wingdings" panose="05000000000000000000" pitchFamily="2" charset="2"/>
              <a:buChar char="ü"/>
            </a:pPr>
            <a:r>
              <a:rPr lang="en-US" sz="2000" b="1">
                <a:latin typeface="Nudista Thin"/>
              </a:rPr>
              <a:t>Assists with AHS immunization requirements and AHEC Housing</a:t>
            </a:r>
          </a:p>
          <a:p>
            <a:pPr lvl="0">
              <a:lnSpc>
                <a:spcPct val="90000"/>
              </a:lnSpc>
              <a:spcBef>
                <a:spcPts val="1000"/>
              </a:spcBef>
            </a:pPr>
            <a:endParaRPr lang="en-US" sz="2000" b="1">
              <a:solidFill>
                <a:prstClr val="black"/>
              </a:solidFill>
              <a:latin typeface="Nudista Thin" panose="02000000000000000000" pitchFamily="2" charset="77"/>
            </a:endParaRPr>
          </a:p>
          <a:p>
            <a:pPr marL="285750" indent="-285750">
              <a:lnSpc>
                <a:spcPct val="90000"/>
              </a:lnSpc>
              <a:spcBef>
                <a:spcPts val="1000"/>
              </a:spcBef>
              <a:buFont typeface="Wingdings" panose="05000000000000000000" pitchFamily="2" charset="2"/>
              <a:buChar char="ü"/>
            </a:pPr>
            <a:r>
              <a:rPr lang="en-US" sz="2000" b="1">
                <a:latin typeface="Nudista Thin"/>
              </a:rPr>
              <a:t>Serves as the department liaison with </a:t>
            </a:r>
            <a:r>
              <a:rPr lang="en-US" sz="2000" b="1" err="1">
                <a:latin typeface="Nudista Thin"/>
              </a:rPr>
              <a:t>CastleBranch</a:t>
            </a:r>
            <a:r>
              <a:rPr lang="en-US" sz="2000" b="1">
                <a:latin typeface="Nudista Thin"/>
              </a:rPr>
              <a:t> for students, faculty, and staff</a:t>
            </a:r>
          </a:p>
          <a:p>
            <a:pPr marL="285750" lvl="0" indent="-285750">
              <a:lnSpc>
                <a:spcPct val="90000"/>
              </a:lnSpc>
              <a:spcBef>
                <a:spcPts val="1000"/>
              </a:spcBef>
              <a:buFont typeface="Wingdings" panose="05000000000000000000" pitchFamily="2" charset="2"/>
              <a:buChar char="ü"/>
            </a:pPr>
            <a:endParaRPr lang="en-US" sz="2000" b="1">
              <a:solidFill>
                <a:prstClr val="black"/>
              </a:solidFill>
              <a:latin typeface="Nudista Thin" panose="02000000000000000000" pitchFamily="2" charset="77"/>
            </a:endParaRPr>
          </a:p>
          <a:p>
            <a:pPr marL="285750" indent="-285750">
              <a:lnSpc>
                <a:spcPct val="90000"/>
              </a:lnSpc>
              <a:spcBef>
                <a:spcPts val="1000"/>
              </a:spcBef>
              <a:buFont typeface="Wingdings" panose="05000000000000000000" pitchFamily="2" charset="2"/>
              <a:buChar char="ü"/>
            </a:pPr>
            <a:r>
              <a:rPr lang="en-US" sz="2000" b="1">
                <a:latin typeface="Nudista Thin"/>
                <a:ea typeface="+mn-lt"/>
                <a:cs typeface="+mn-lt"/>
              </a:rPr>
              <a:t>Coordinates the Clinical Preceptor Appreciation Event (CPAE) and assists with IPE events in the Department</a:t>
            </a:r>
            <a:endParaRPr lang="en-US" sz="2000" b="1">
              <a:latin typeface="Nudista Thin"/>
            </a:endParaRPr>
          </a:p>
          <a:p>
            <a:pPr>
              <a:lnSpc>
                <a:spcPct val="90000"/>
              </a:lnSpc>
              <a:spcBef>
                <a:spcPts val="1000"/>
              </a:spcBef>
            </a:pPr>
            <a:endParaRPr lang="en-US" sz="2000" b="1">
              <a:latin typeface="Nudista Thin" panose="02000000000000000000" pitchFamily="2" charset="77"/>
            </a:endParaRPr>
          </a:p>
        </p:txBody>
      </p:sp>
      <p:sp>
        <p:nvSpPr>
          <p:cNvPr id="8" name="TextBox 7"/>
          <p:cNvSpPr txBox="1"/>
          <p:nvPr/>
        </p:nvSpPr>
        <p:spPr>
          <a:xfrm>
            <a:off x="339211" y="5008108"/>
            <a:ext cx="4977554" cy="1200329"/>
          </a:xfrm>
          <a:prstGeom prst="rect">
            <a:avLst/>
          </a:prstGeom>
          <a:noFill/>
        </p:spPr>
        <p:txBody>
          <a:bodyPr wrap="square" lIns="91440" tIns="45720" rIns="91440" bIns="45720" rtlCol="0" anchor="t">
            <a:spAutoFit/>
          </a:bodyPr>
          <a:lstStyle/>
          <a:p>
            <a:r>
              <a:rPr lang="en-US" b="1">
                <a:solidFill>
                  <a:schemeClr val="accent1"/>
                </a:solidFill>
                <a:latin typeface="Proxima Nova"/>
                <a:ea typeface="Roboto Slab"/>
              </a:rPr>
              <a:t>Barb Hutchison</a:t>
            </a:r>
          </a:p>
          <a:p>
            <a:r>
              <a:rPr lang="en-US" b="1">
                <a:latin typeface="Proxima Nova"/>
                <a:ea typeface="Roboto Slab"/>
              </a:rPr>
              <a:t>Clinical Education Administrator</a:t>
            </a:r>
          </a:p>
          <a:p>
            <a:endParaRPr lang="en-US" b="1">
              <a:latin typeface="Proxima Nova" panose="02000506030000020004" pitchFamily="2" charset="0"/>
              <a:ea typeface="Roboto Slab" pitchFamily="2" charset="0"/>
            </a:endParaRPr>
          </a:p>
          <a:p>
            <a:r>
              <a:rPr lang="en-US" sz="1600" b="1" i="1">
                <a:latin typeface="Proxima Nova"/>
                <a:ea typeface="Roboto Slab"/>
              </a:rPr>
              <a:t>Barbara_Hutchison@med.unc.edu</a:t>
            </a:r>
          </a:p>
        </p:txBody>
      </p:sp>
      <p:pic>
        <p:nvPicPr>
          <p:cNvPr id="10" name="Content Placeholder 4"/>
          <p:cNvPicPr>
            <a:picLocks noChangeAspect="1"/>
          </p:cNvPicPr>
          <p:nvPr/>
        </p:nvPicPr>
        <p:blipFill>
          <a:blip r:embed="rId3"/>
          <a:stretch>
            <a:fillRect/>
          </a:stretch>
        </p:blipFill>
        <p:spPr>
          <a:xfrm rot="249912">
            <a:off x="526429" y="1236802"/>
            <a:ext cx="2591830" cy="31214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8916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6" descr="Graphical user interface, text, application, email&#10;&#10;Description automatically generated">
            <a:extLst>
              <a:ext uri="{FF2B5EF4-FFF2-40B4-BE49-F238E27FC236}">
                <a16:creationId xmlns:a16="http://schemas.microsoft.com/office/drawing/2014/main" id="{D68714FD-23A1-6E70-DAE2-6BF3507F0B22}"/>
              </a:ext>
            </a:extLst>
          </p:cNvPr>
          <p:cNvPicPr>
            <a:picLocks noChangeAspect="1"/>
          </p:cNvPicPr>
          <p:nvPr/>
        </p:nvPicPr>
        <p:blipFill>
          <a:blip r:embed="rId2"/>
          <a:stretch>
            <a:fillRect/>
          </a:stretch>
        </p:blipFill>
        <p:spPr>
          <a:xfrm>
            <a:off x="3243533" y="-28776"/>
            <a:ext cx="5359879" cy="6929928"/>
          </a:xfrm>
          <a:prstGeom prst="rect">
            <a:avLst/>
          </a:prstGeom>
        </p:spPr>
      </p:pic>
    </p:spTree>
    <p:extLst>
      <p:ext uri="{BB962C8B-B14F-4D97-AF65-F5344CB8AC3E}">
        <p14:creationId xmlns:p14="http://schemas.microsoft.com/office/powerpoint/2010/main" val="126055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A12476-866E-119E-E6B8-EF4464AB2AF6}"/>
              </a:ext>
            </a:extLst>
          </p:cNvPr>
          <p:cNvSpPr/>
          <p:nvPr/>
        </p:nvSpPr>
        <p:spPr>
          <a:xfrm rot="-10800000"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a:solidFill>
                  <a:srgbClr val="FFFFFF"/>
                </a:solidFill>
                <a:latin typeface="Proxima Nova"/>
              </a:rPr>
              <a:t>Area Health Education Centers (AHEC)</a:t>
            </a:r>
            <a:endParaRPr lang="en-US">
              <a:solidFill>
                <a:srgbClr val="FFFFFF"/>
              </a:solidFill>
              <a:latin typeface="Calibri" panose="020F0502020204030204"/>
              <a:cs typeface="Calibri" panose="020F0502020204030204"/>
            </a:endParaRPr>
          </a:p>
          <a:p>
            <a:pPr algn="ctr"/>
            <a:r>
              <a:rPr lang="en-US" sz="4400">
                <a:solidFill>
                  <a:srgbClr val="FFFFFF"/>
                </a:solidFill>
                <a:latin typeface="Proxima Nova"/>
              </a:rPr>
              <a:t> Housing</a:t>
            </a:r>
            <a:endParaRPr lang="en-US">
              <a:cs typeface="Calibri"/>
            </a:endParaRPr>
          </a:p>
        </p:txBody>
      </p:sp>
      <p:sp>
        <p:nvSpPr>
          <p:cNvPr id="5" name="TextBox 4">
            <a:extLst>
              <a:ext uri="{FF2B5EF4-FFF2-40B4-BE49-F238E27FC236}">
                <a16:creationId xmlns:a16="http://schemas.microsoft.com/office/drawing/2014/main" id="{C853E9E4-2986-3045-3A6A-847D4BD1B84A}"/>
              </a:ext>
            </a:extLst>
          </p:cNvPr>
          <p:cNvSpPr txBox="1"/>
          <p:nvPr/>
        </p:nvSpPr>
        <p:spPr>
          <a:xfrm>
            <a:off x="256005" y="1960479"/>
            <a:ext cx="532330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Century Gothic"/>
                <a:ea typeface="+mj-ea"/>
                <a:cs typeface="+mj-cs"/>
              </a:rPr>
              <a:t>Go to </a:t>
            </a:r>
            <a:r>
              <a:rPr lang="en-US" sz="1400">
                <a:latin typeface="Century Gothic"/>
                <a:ea typeface="+mj-ea"/>
                <a:cs typeface="+mj-cs"/>
                <a:hlinkClick r:id="rId3"/>
              </a:rPr>
              <a:t>www.my.ncahec.net</a:t>
            </a:r>
            <a:endParaRPr lang="en-US" sz="1400">
              <a:latin typeface="Century Gothic"/>
              <a:ea typeface="+mj-ea"/>
              <a:cs typeface="Calibri" panose="020F0502020204030204"/>
            </a:endParaRP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Create an Account</a:t>
            </a: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When applying for housing, please request up to one day prior and one day post your clinical rotation dates</a:t>
            </a: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If your placement is canceled, please remember to cancel your housing request by accessing your profile</a:t>
            </a:r>
            <a:endParaRPr lang="en-US" sz="1400">
              <a:latin typeface="Calibri" panose="020F0502020204030204"/>
              <a:ea typeface="+mj-ea"/>
              <a:cs typeface="Calibri" panose="020F0502020204030204"/>
            </a:endParaRPr>
          </a:p>
          <a:p>
            <a:pPr marL="285750" indent="-285750">
              <a:buFont typeface="Arial"/>
              <a:buChar char="•"/>
            </a:pPr>
            <a:endParaRPr lang="en-US" sz="1400">
              <a:latin typeface="Century Gothic"/>
              <a:ea typeface="+mj-ea"/>
              <a:cs typeface="+mj-cs"/>
            </a:endParaRPr>
          </a:p>
          <a:p>
            <a:pPr marL="285750" indent="-285750">
              <a:buFont typeface="Arial"/>
              <a:buChar char="•"/>
            </a:pPr>
            <a:r>
              <a:rPr lang="en-US" sz="1400">
                <a:latin typeface="Century Gothic"/>
                <a:ea typeface="+mj-ea"/>
                <a:cs typeface="+mj-cs"/>
              </a:rPr>
              <a:t>After AHEC reviews your request form, they will contact you in a few weeks with your housing information. It takes a while for them to place you into housing so, the sooner you can get a request in the more likely you'll be approved for housing in your requested region. </a:t>
            </a:r>
          </a:p>
          <a:p>
            <a:pPr marL="285750" indent="-285750">
              <a:buFont typeface="Arial"/>
              <a:buChar char="•"/>
            </a:pPr>
            <a:endParaRPr lang="en-US" sz="1400">
              <a:latin typeface="Century Gothic"/>
              <a:ea typeface="+mj-ea"/>
              <a:cs typeface="+mj-cs"/>
            </a:endParaRPr>
          </a:p>
          <a:p>
            <a:pPr marL="285750" indent="-285750">
              <a:buFont typeface="Arial"/>
              <a:buChar char="•"/>
            </a:pPr>
            <a:r>
              <a:rPr lang="en-US" sz="1400">
                <a:latin typeface="Century Gothic"/>
                <a:ea typeface="+mj-ea"/>
                <a:cs typeface="+mj-cs"/>
              </a:rPr>
              <a:t>Housing will vary depending on the location you are in and is not guaranteed for all students.</a:t>
            </a:r>
          </a:p>
          <a:p>
            <a:pPr marL="285750" indent="-285750">
              <a:buFont typeface="Arial"/>
              <a:buChar char="•"/>
            </a:pPr>
            <a:endParaRPr lang="en-US" sz="1600">
              <a:latin typeface="Century Gothic"/>
              <a:ea typeface="+mj-ea"/>
              <a:cs typeface="+mj-cs"/>
            </a:endParaRPr>
          </a:p>
          <a:p>
            <a:pPr marL="285750" indent="-285750">
              <a:buFont typeface="Arial"/>
              <a:buChar char="•"/>
            </a:pPr>
            <a:endParaRPr lang="en-US" sz="1600">
              <a:latin typeface="Century Gothic"/>
              <a:ea typeface="+mj-ea"/>
              <a:cs typeface="+mj-cs"/>
            </a:endParaRPr>
          </a:p>
        </p:txBody>
      </p:sp>
      <p:sp>
        <p:nvSpPr>
          <p:cNvPr id="7" name="TextBox 6">
            <a:extLst>
              <a:ext uri="{FF2B5EF4-FFF2-40B4-BE49-F238E27FC236}">
                <a16:creationId xmlns:a16="http://schemas.microsoft.com/office/drawing/2014/main" id="{7E96762B-B4EC-74A3-60D3-7423AC46CF46}"/>
              </a:ext>
            </a:extLst>
          </p:cNvPr>
          <p:cNvSpPr txBox="1"/>
          <p:nvPr/>
        </p:nvSpPr>
        <p:spPr>
          <a:xfrm>
            <a:off x="561950" y="120267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How to Apply?</a:t>
            </a:r>
            <a:endParaRPr lang="en-US" sz="2400" b="1"/>
          </a:p>
        </p:txBody>
      </p:sp>
      <p:pic>
        <p:nvPicPr>
          <p:cNvPr id="10" name="Picture 10" descr="A screenshot of a computer&#10;&#10;Description automatically generated">
            <a:extLst>
              <a:ext uri="{FF2B5EF4-FFF2-40B4-BE49-F238E27FC236}">
                <a16:creationId xmlns:a16="http://schemas.microsoft.com/office/drawing/2014/main" id="{9EE709E3-F855-9C42-46C8-F78CC8E809F5}"/>
              </a:ext>
            </a:extLst>
          </p:cNvPr>
          <p:cNvPicPr>
            <a:picLocks noChangeAspect="1"/>
          </p:cNvPicPr>
          <p:nvPr/>
        </p:nvPicPr>
        <p:blipFill>
          <a:blip r:embed="rId4"/>
          <a:stretch>
            <a:fillRect/>
          </a:stretch>
        </p:blipFill>
        <p:spPr>
          <a:xfrm>
            <a:off x="5691215" y="1914266"/>
            <a:ext cx="6539831" cy="4007382"/>
          </a:xfrm>
          <a:prstGeom prst="rect">
            <a:avLst/>
          </a:prstGeom>
        </p:spPr>
      </p:pic>
      <p:sp>
        <p:nvSpPr>
          <p:cNvPr id="11" name="TextBox 10">
            <a:extLst>
              <a:ext uri="{FF2B5EF4-FFF2-40B4-BE49-F238E27FC236}">
                <a16:creationId xmlns:a16="http://schemas.microsoft.com/office/drawing/2014/main" id="{45DAFE66-2AED-6C32-CA1E-93E9E7FB76AC}"/>
              </a:ext>
            </a:extLst>
          </p:cNvPr>
          <p:cNvSpPr txBox="1"/>
          <p:nvPr/>
        </p:nvSpPr>
        <p:spPr>
          <a:xfrm>
            <a:off x="6336631" y="6069262"/>
            <a:ext cx="55746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Fill in the necessary information for Steps 2, 3 &amp; 4</a:t>
            </a:r>
            <a:endParaRPr lang="en-US" sz="2000" b="1"/>
          </a:p>
        </p:txBody>
      </p:sp>
    </p:spTree>
    <p:extLst>
      <p:ext uri="{BB962C8B-B14F-4D97-AF65-F5344CB8AC3E}">
        <p14:creationId xmlns:p14="http://schemas.microsoft.com/office/powerpoint/2010/main" val="399605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94B61C-F482-499F-A92D-607C0D66FECF}"/>
              </a:ext>
            </a:extLst>
          </p:cNvPr>
          <p:cNvSpPr/>
          <p:nvPr/>
        </p:nvSpPr>
        <p:spPr>
          <a:xfrm>
            <a:off x="4969164" y="1"/>
            <a:ext cx="722283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ECA31B-95D5-4115-A639-E8F113B5E81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E8FEA8F3-9D45-4786-9925-823D76E37E90}"/>
              </a:ext>
            </a:extLst>
          </p:cNvPr>
          <p:cNvSpPr/>
          <p:nvPr/>
        </p:nvSpPr>
        <p:spPr>
          <a:xfrm>
            <a:off x="5375564" y="1803738"/>
            <a:ext cx="6096000" cy="1754326"/>
          </a:xfrm>
          <a:prstGeom prst="rect">
            <a:avLst/>
          </a:prstGeom>
        </p:spPr>
        <p:txBody>
          <a:bodyPr>
            <a:spAutoFit/>
          </a:bodyPr>
          <a:lstStyle/>
          <a:p>
            <a:pPr marL="285750" indent="-285750" fontAlgn="base">
              <a:buFont typeface="Wingdings" panose="05000000000000000000" pitchFamily="2" charset="2"/>
              <a:buChar char="ü"/>
            </a:pPr>
            <a:r>
              <a:rPr lang="en-US" b="1">
                <a:solidFill>
                  <a:srgbClr val="000000"/>
                </a:solidFill>
                <a:latin typeface="Nudista Thin"/>
              </a:rPr>
              <a:t>Manages departmental data and data visualization</a:t>
            </a:r>
            <a:r>
              <a:rPr lang="en-US">
                <a:solidFill>
                  <a:srgbClr val="000000"/>
                </a:solidFill>
                <a:latin typeface="Nudista Thin"/>
              </a:rPr>
              <a:t>​</a:t>
            </a:r>
            <a:endParaRPr lang="en-US">
              <a:solidFill>
                <a:srgbClr val="000000"/>
              </a:solidFill>
              <a:latin typeface="Arial" panose="020B0604020202020204" pitchFamily="34" charset="0"/>
            </a:endParaRPr>
          </a:p>
          <a:p>
            <a:pPr fontAlgn="base"/>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ü"/>
            </a:pPr>
            <a:r>
              <a:rPr lang="en-US" b="1">
                <a:solidFill>
                  <a:srgbClr val="000000"/>
                </a:solidFill>
                <a:latin typeface="Nudista Thin"/>
              </a:rPr>
              <a:t>Coordinates clinical education affiliation agreements for student rotations in PT and OT</a:t>
            </a:r>
            <a:endParaRPr lang="en-US">
              <a:solidFill>
                <a:srgbClr val="000000"/>
              </a:solidFill>
              <a:latin typeface="Arial" panose="020B0604020202020204" pitchFamily="34" charset="0"/>
            </a:endParaRPr>
          </a:p>
          <a:p>
            <a:pPr fontAlgn="base"/>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ü"/>
            </a:pPr>
            <a:r>
              <a:rPr lang="en-US" b="1">
                <a:solidFill>
                  <a:srgbClr val="000000"/>
                </a:solidFill>
                <a:latin typeface="Nudista Thin"/>
              </a:rPr>
              <a:t>Maintains locker assignments</a:t>
            </a:r>
            <a:r>
              <a:rPr lang="en-US">
                <a:solidFill>
                  <a:srgbClr val="000000"/>
                </a:solidFill>
                <a:latin typeface="Nudista Thin"/>
              </a:rPr>
              <a:t>​</a:t>
            </a:r>
            <a:endParaRPr lang="en-US" b="0" i="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12121B84-50E7-4C5B-BA07-C7B077863A30}"/>
              </a:ext>
            </a:extLst>
          </p:cNvPr>
          <p:cNvSpPr txBox="1"/>
          <p:nvPr/>
        </p:nvSpPr>
        <p:spPr>
          <a:xfrm>
            <a:off x="526369" y="4994740"/>
            <a:ext cx="4977554" cy="1200329"/>
          </a:xfrm>
          <a:prstGeom prst="rect">
            <a:avLst/>
          </a:prstGeom>
          <a:noFill/>
        </p:spPr>
        <p:txBody>
          <a:bodyPr wrap="square" lIns="91440" tIns="45720" rIns="91440" bIns="45720" rtlCol="0" anchor="t">
            <a:spAutoFit/>
          </a:bodyPr>
          <a:lstStyle/>
          <a:p>
            <a:r>
              <a:rPr lang="en-US" b="1">
                <a:solidFill>
                  <a:schemeClr val="accent1"/>
                </a:solidFill>
                <a:latin typeface="Proxima Nova"/>
                <a:ea typeface="Roboto Slab"/>
              </a:rPr>
              <a:t>Phillip Hopkins</a:t>
            </a:r>
          </a:p>
          <a:p>
            <a:r>
              <a:rPr lang="en-US" b="1">
                <a:latin typeface="Proxima Nova"/>
                <a:ea typeface="Roboto Slab"/>
              </a:rPr>
              <a:t>Clinical Contracts Support Specialist</a:t>
            </a:r>
          </a:p>
          <a:p>
            <a:endParaRPr lang="en-US" b="1">
              <a:latin typeface="Proxima Nova" panose="02000506030000020004" pitchFamily="2" charset="0"/>
              <a:ea typeface="Roboto Slab" pitchFamily="2" charset="0"/>
            </a:endParaRPr>
          </a:p>
          <a:p>
            <a:r>
              <a:rPr lang="en-US" sz="1600" b="1" i="1">
                <a:latin typeface="Proxima Nova"/>
                <a:ea typeface="Roboto Slab"/>
              </a:rPr>
              <a:t>Phillip_Hopkins@med.unc.edu</a:t>
            </a:r>
            <a:endParaRPr lang="en-US" sz="1600" b="1" i="1">
              <a:latin typeface="Proxima Nova" panose="02000506030000020004" pitchFamily="2" charset="0"/>
              <a:ea typeface="Roboto Slab" pitchFamily="2" charset="0"/>
            </a:endParaRPr>
          </a:p>
        </p:txBody>
      </p:sp>
      <p:pic>
        <p:nvPicPr>
          <p:cNvPr id="3" name="Picture 2">
            <a:extLst>
              <a:ext uri="{FF2B5EF4-FFF2-40B4-BE49-F238E27FC236}">
                <a16:creationId xmlns:a16="http://schemas.microsoft.com/office/drawing/2014/main" id="{59334FAB-3130-D2C9-E0F9-C800F025DE36}"/>
              </a:ext>
            </a:extLst>
          </p:cNvPr>
          <p:cNvPicPr>
            <a:picLocks noChangeAspect="1"/>
          </p:cNvPicPr>
          <p:nvPr/>
        </p:nvPicPr>
        <p:blipFill>
          <a:blip r:embed="rId3"/>
          <a:stretch>
            <a:fillRect/>
          </a:stretch>
        </p:blipFill>
        <p:spPr>
          <a:xfrm>
            <a:off x="1104193" y="1380434"/>
            <a:ext cx="2074660" cy="27803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4142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94B61C-F482-499F-A92D-607C0D66FECF}"/>
              </a:ext>
            </a:extLst>
          </p:cNvPr>
          <p:cNvSpPr/>
          <p:nvPr/>
        </p:nvSpPr>
        <p:spPr>
          <a:xfrm>
            <a:off x="4969164" y="1"/>
            <a:ext cx="722283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ECA31B-95D5-4115-A639-E8F113B5E81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E8FEA8F3-9D45-4786-9925-823D76E37E90}"/>
              </a:ext>
            </a:extLst>
          </p:cNvPr>
          <p:cNvSpPr/>
          <p:nvPr/>
        </p:nvSpPr>
        <p:spPr>
          <a:xfrm>
            <a:off x="5375564" y="1803738"/>
            <a:ext cx="6096000" cy="1754326"/>
          </a:xfrm>
          <a:prstGeom prst="rect">
            <a:avLst/>
          </a:prstGeom>
        </p:spPr>
        <p:txBody>
          <a:bodyPr>
            <a:spAutoFit/>
          </a:bodyPr>
          <a:lstStyle/>
          <a:p>
            <a:pPr marL="285750" indent="-285750" fontAlgn="base">
              <a:buFont typeface="Wingdings" panose="05000000000000000000" pitchFamily="2" charset="2"/>
              <a:buChar char="ü"/>
            </a:pPr>
            <a:r>
              <a:rPr lang="en-US" b="1">
                <a:solidFill>
                  <a:srgbClr val="000000"/>
                </a:solidFill>
                <a:latin typeface="Nudista Thin"/>
              </a:rPr>
              <a:t>Manages departmental data and data visualization</a:t>
            </a:r>
            <a:r>
              <a:rPr lang="en-US">
                <a:solidFill>
                  <a:srgbClr val="000000"/>
                </a:solidFill>
                <a:latin typeface="Nudista Thin"/>
              </a:rPr>
              <a:t>​</a:t>
            </a:r>
            <a:endParaRPr lang="en-US">
              <a:solidFill>
                <a:srgbClr val="000000"/>
              </a:solidFill>
              <a:latin typeface="Arial" panose="020B0604020202020204" pitchFamily="34" charset="0"/>
            </a:endParaRPr>
          </a:p>
          <a:p>
            <a:pPr fontAlgn="base"/>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ü"/>
            </a:pPr>
            <a:r>
              <a:rPr lang="en-US" b="1">
                <a:solidFill>
                  <a:srgbClr val="000000"/>
                </a:solidFill>
                <a:latin typeface="Nudista Thin"/>
              </a:rPr>
              <a:t>Coordinates clinical education affiliation agreements for student rotations in all other programs</a:t>
            </a:r>
            <a:endParaRPr lang="en-US">
              <a:solidFill>
                <a:srgbClr val="000000"/>
              </a:solidFill>
              <a:latin typeface="Arial" panose="020B0604020202020204" pitchFamily="34" charset="0"/>
            </a:endParaRPr>
          </a:p>
          <a:p>
            <a:pPr fontAlgn="base"/>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ü"/>
            </a:pPr>
            <a:r>
              <a:rPr lang="en-US" b="1">
                <a:solidFill>
                  <a:srgbClr val="000000"/>
                </a:solidFill>
                <a:latin typeface="Nudista Thin"/>
              </a:rPr>
              <a:t>Maintains locker assignments</a:t>
            </a:r>
            <a:r>
              <a:rPr lang="en-US">
                <a:solidFill>
                  <a:srgbClr val="000000"/>
                </a:solidFill>
                <a:latin typeface="Nudista Thin"/>
              </a:rPr>
              <a:t>​</a:t>
            </a:r>
            <a:endParaRPr lang="en-US" b="0" i="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12121B84-50E7-4C5B-BA07-C7B077863A30}"/>
              </a:ext>
            </a:extLst>
          </p:cNvPr>
          <p:cNvSpPr txBox="1"/>
          <p:nvPr/>
        </p:nvSpPr>
        <p:spPr>
          <a:xfrm>
            <a:off x="526369" y="4994740"/>
            <a:ext cx="4977554" cy="1200329"/>
          </a:xfrm>
          <a:prstGeom prst="rect">
            <a:avLst/>
          </a:prstGeom>
          <a:noFill/>
        </p:spPr>
        <p:txBody>
          <a:bodyPr wrap="square" lIns="91440" tIns="45720" rIns="91440" bIns="45720" rtlCol="0" anchor="t">
            <a:spAutoFit/>
          </a:bodyPr>
          <a:lstStyle/>
          <a:p>
            <a:r>
              <a:rPr lang="en-US" b="1">
                <a:solidFill>
                  <a:schemeClr val="accent1"/>
                </a:solidFill>
                <a:latin typeface="Proxima Nova"/>
                <a:ea typeface="Roboto Slab"/>
              </a:rPr>
              <a:t>Stephen (Garrett) Nesmith</a:t>
            </a:r>
          </a:p>
          <a:p>
            <a:r>
              <a:rPr lang="en-US" b="1">
                <a:latin typeface="Proxima Nova"/>
                <a:ea typeface="Roboto Slab"/>
              </a:rPr>
              <a:t>Clinical Contracts Support Specialist</a:t>
            </a:r>
          </a:p>
          <a:p>
            <a:endParaRPr lang="en-US" b="1">
              <a:latin typeface="Proxima Nova" panose="02000506030000020004" pitchFamily="2" charset="0"/>
              <a:ea typeface="Roboto Slab" pitchFamily="2" charset="0"/>
            </a:endParaRPr>
          </a:p>
          <a:p>
            <a:r>
              <a:rPr lang="en-US" sz="1600" b="1" i="1">
                <a:latin typeface="Proxima Nova"/>
                <a:ea typeface="Roboto Slab"/>
              </a:rPr>
              <a:t>sgn0007@email.unc.edu</a:t>
            </a:r>
            <a:endParaRPr lang="en-US" sz="1600" b="1">
              <a:latin typeface="Proxima Nova" panose="02000506030000020004" pitchFamily="2" charset="0"/>
              <a:ea typeface="Roboto Slab" pitchFamily="2" charset="0"/>
            </a:endParaRPr>
          </a:p>
        </p:txBody>
      </p:sp>
      <p:pic>
        <p:nvPicPr>
          <p:cNvPr id="3" name="Picture 2">
            <a:extLst>
              <a:ext uri="{FF2B5EF4-FFF2-40B4-BE49-F238E27FC236}">
                <a16:creationId xmlns:a16="http://schemas.microsoft.com/office/drawing/2014/main" id="{59334FAB-3130-D2C9-E0F9-C800F025DE36}"/>
              </a:ext>
            </a:extLst>
          </p:cNvPr>
          <p:cNvPicPr>
            <a:picLocks noChangeAspect="1"/>
          </p:cNvPicPr>
          <p:nvPr/>
        </p:nvPicPr>
        <p:blipFill>
          <a:blip r:embed="rId3"/>
          <a:stretch>
            <a:fillRect/>
          </a:stretch>
        </p:blipFill>
        <p:spPr>
          <a:xfrm>
            <a:off x="1167981" y="1588252"/>
            <a:ext cx="2270356" cy="27803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7729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0" y="1049622"/>
            <a:ext cx="12192000" cy="580837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p:txBody>
          <a:bodyPr/>
          <a:lstStyle/>
          <a:p>
            <a:r>
              <a:rPr lang="en-US"/>
              <a:t> </a:t>
            </a:r>
          </a:p>
        </p:txBody>
      </p:sp>
      <p:pic>
        <p:nvPicPr>
          <p:cNvPr id="11" name="Picture 10" descr="A diagram of a medical organization&#10;&#10;Description automatically generated">
            <a:extLst>
              <a:ext uri="{FF2B5EF4-FFF2-40B4-BE49-F238E27FC236}">
                <a16:creationId xmlns:a16="http://schemas.microsoft.com/office/drawing/2014/main" id="{0EFDEC5E-7F1A-B1C8-EA17-59E8CAEE2E67}"/>
              </a:ext>
            </a:extLst>
          </p:cNvPr>
          <p:cNvPicPr>
            <a:picLocks noChangeAspect="1"/>
          </p:cNvPicPr>
          <p:nvPr/>
        </p:nvPicPr>
        <p:blipFill>
          <a:blip r:embed="rId3"/>
          <a:stretch>
            <a:fillRect/>
          </a:stretch>
        </p:blipFill>
        <p:spPr>
          <a:xfrm>
            <a:off x="557515" y="554326"/>
            <a:ext cx="11414565" cy="5556438"/>
          </a:xfrm>
          <a:prstGeom prst="rect">
            <a:avLst/>
          </a:prstGeom>
        </p:spPr>
      </p:pic>
    </p:spTree>
    <p:extLst>
      <p:ext uri="{BB962C8B-B14F-4D97-AF65-F5344CB8AC3E}">
        <p14:creationId xmlns:p14="http://schemas.microsoft.com/office/powerpoint/2010/main" val="2617621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12192000" cy="6858000"/>
          </a:xfrm>
          <a:prstGeom prst="rect">
            <a:avLst/>
          </a:prstGeom>
          <a:solidFill>
            <a:srgbClr val="9B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sp>
        <p:nvSpPr>
          <p:cNvPr id="5" name="Rectangle 2">
            <a:extLst>
              <a:ext uri="{FF2B5EF4-FFF2-40B4-BE49-F238E27FC236}">
                <a16:creationId xmlns:a16="http://schemas.microsoft.com/office/drawing/2014/main" id="{9ECB0F46-06DD-A547-BE77-DF7233CB842F}"/>
              </a:ext>
            </a:extLst>
          </p:cNvPr>
          <p:cNvSpPr txBox="1">
            <a:spLocks noChangeArrowheads="1"/>
          </p:cNvSpPr>
          <p:nvPr/>
        </p:nvSpPr>
        <p:spPr>
          <a:xfrm>
            <a:off x="1386630" y="259166"/>
            <a:ext cx="9407192" cy="91020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bg1"/>
                </a:solidFill>
                <a:latin typeface="Proxima Nova"/>
                <a:ea typeface="Roboto Slab"/>
              </a:rPr>
              <a:t>Locker Assignments</a:t>
            </a:r>
            <a:endParaRPr lang="en-US" b="1">
              <a:solidFill>
                <a:schemeClr val="bg1"/>
              </a:solidFill>
              <a:latin typeface="Proxima Nova" panose="02000506030000020004" pitchFamily="2" charset="0"/>
              <a:ea typeface="Roboto Slab"/>
            </a:endParaRPr>
          </a:p>
        </p:txBody>
      </p:sp>
      <p:pic>
        <p:nvPicPr>
          <p:cNvPr id="2" name="Picture 2" descr="Qr code&#10;&#10;Description automatically generated">
            <a:extLst>
              <a:ext uri="{FF2B5EF4-FFF2-40B4-BE49-F238E27FC236}">
                <a16:creationId xmlns:a16="http://schemas.microsoft.com/office/drawing/2014/main" id="{69A07C70-87D5-D933-E0C9-E9F298C8699B}"/>
              </a:ext>
            </a:extLst>
          </p:cNvPr>
          <p:cNvPicPr>
            <a:picLocks noChangeAspect="1"/>
          </p:cNvPicPr>
          <p:nvPr/>
        </p:nvPicPr>
        <p:blipFill>
          <a:blip r:embed="rId3"/>
          <a:stretch>
            <a:fillRect/>
          </a:stretch>
        </p:blipFill>
        <p:spPr>
          <a:xfrm>
            <a:off x="4306051" y="1887341"/>
            <a:ext cx="3288799" cy="3288799"/>
          </a:xfrm>
          <a:prstGeom prst="rect">
            <a:avLst/>
          </a:prstGeom>
        </p:spPr>
      </p:pic>
    </p:spTree>
    <p:extLst>
      <p:ext uri="{BB962C8B-B14F-4D97-AF65-F5344CB8AC3E}">
        <p14:creationId xmlns:p14="http://schemas.microsoft.com/office/powerpoint/2010/main" val="1475027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12192000" cy="6858000"/>
          </a:xfrm>
          <a:prstGeom prst="rect">
            <a:avLst/>
          </a:prstGeom>
          <a:solidFill>
            <a:srgbClr val="9B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sp>
        <p:nvSpPr>
          <p:cNvPr id="5" name="Rectangle 2">
            <a:extLst>
              <a:ext uri="{FF2B5EF4-FFF2-40B4-BE49-F238E27FC236}">
                <a16:creationId xmlns:a16="http://schemas.microsoft.com/office/drawing/2014/main" id="{9ECB0F46-06DD-A547-BE77-DF7233CB842F}"/>
              </a:ext>
            </a:extLst>
          </p:cNvPr>
          <p:cNvSpPr txBox="1">
            <a:spLocks noChangeArrowheads="1"/>
          </p:cNvSpPr>
          <p:nvPr/>
        </p:nvSpPr>
        <p:spPr>
          <a:xfrm>
            <a:off x="1386630" y="259166"/>
            <a:ext cx="9407192" cy="9102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bg1"/>
                </a:solidFill>
                <a:latin typeface="Proxima Nova"/>
                <a:ea typeface="Roboto Slab"/>
              </a:rPr>
              <a:t>Follow DHS on social media!</a:t>
            </a:r>
            <a:endParaRPr lang="en-US" b="1">
              <a:solidFill>
                <a:schemeClr val="bg1"/>
              </a:solidFill>
              <a:latin typeface="Proxima Nova" panose="02000506030000020004" pitchFamily="2" charset="0"/>
              <a:ea typeface="Roboto Slab"/>
            </a:endParaRPr>
          </a:p>
        </p:txBody>
      </p:sp>
      <p:pic>
        <p:nvPicPr>
          <p:cNvPr id="2" name="Picture 2" descr="A picture containing object, first-aid kit&#10;&#10;Description generated with very high confidence">
            <a:extLst>
              <a:ext uri="{FF2B5EF4-FFF2-40B4-BE49-F238E27FC236}">
                <a16:creationId xmlns:a16="http://schemas.microsoft.com/office/drawing/2014/main" id="{A903DA16-45B1-4C41-9A89-CAE63E39E40E}"/>
              </a:ext>
            </a:extLst>
          </p:cNvPr>
          <p:cNvPicPr>
            <a:picLocks noChangeAspect="1"/>
          </p:cNvPicPr>
          <p:nvPr/>
        </p:nvPicPr>
        <p:blipFill>
          <a:blip r:embed="rId3"/>
          <a:stretch>
            <a:fillRect/>
          </a:stretch>
        </p:blipFill>
        <p:spPr>
          <a:xfrm>
            <a:off x="1302588" y="1539816"/>
            <a:ext cx="917276" cy="931653"/>
          </a:xfrm>
          <a:prstGeom prst="rect">
            <a:avLst/>
          </a:prstGeom>
        </p:spPr>
      </p:pic>
      <p:pic>
        <p:nvPicPr>
          <p:cNvPr id="6" name="Picture 6">
            <a:extLst>
              <a:ext uri="{FF2B5EF4-FFF2-40B4-BE49-F238E27FC236}">
                <a16:creationId xmlns:a16="http://schemas.microsoft.com/office/drawing/2014/main" id="{57319406-F379-4F8A-AAAE-F8E35CBCC764}"/>
              </a:ext>
            </a:extLst>
          </p:cNvPr>
          <p:cNvPicPr>
            <a:picLocks noChangeAspect="1"/>
          </p:cNvPicPr>
          <p:nvPr/>
        </p:nvPicPr>
        <p:blipFill>
          <a:blip r:embed="rId4"/>
          <a:stretch>
            <a:fillRect/>
          </a:stretch>
        </p:blipFill>
        <p:spPr>
          <a:xfrm>
            <a:off x="6823494" y="1410418"/>
            <a:ext cx="946031" cy="931653"/>
          </a:xfrm>
          <a:prstGeom prst="rect">
            <a:avLst/>
          </a:prstGeom>
        </p:spPr>
      </p:pic>
      <p:pic>
        <p:nvPicPr>
          <p:cNvPr id="8" name="Picture 8">
            <a:extLst>
              <a:ext uri="{FF2B5EF4-FFF2-40B4-BE49-F238E27FC236}">
                <a16:creationId xmlns:a16="http://schemas.microsoft.com/office/drawing/2014/main" id="{AC01415C-8666-4712-BF34-A8C45470B053}"/>
              </a:ext>
            </a:extLst>
          </p:cNvPr>
          <p:cNvPicPr>
            <a:picLocks noChangeAspect="1"/>
          </p:cNvPicPr>
          <p:nvPr/>
        </p:nvPicPr>
        <p:blipFill>
          <a:blip r:embed="rId5"/>
          <a:stretch>
            <a:fillRect/>
          </a:stretch>
        </p:blipFill>
        <p:spPr>
          <a:xfrm>
            <a:off x="6823494" y="2733136"/>
            <a:ext cx="931653" cy="931653"/>
          </a:xfrm>
          <a:prstGeom prst="rect">
            <a:avLst/>
          </a:prstGeom>
        </p:spPr>
      </p:pic>
      <p:pic>
        <p:nvPicPr>
          <p:cNvPr id="10" name="Picture 10">
            <a:extLst>
              <a:ext uri="{FF2B5EF4-FFF2-40B4-BE49-F238E27FC236}">
                <a16:creationId xmlns:a16="http://schemas.microsoft.com/office/drawing/2014/main" id="{AF4CA021-7F6F-40A1-BE60-7A0FDFD553A7}"/>
              </a:ext>
            </a:extLst>
          </p:cNvPr>
          <p:cNvPicPr>
            <a:picLocks noChangeAspect="1"/>
          </p:cNvPicPr>
          <p:nvPr/>
        </p:nvPicPr>
        <p:blipFill>
          <a:blip r:embed="rId6"/>
          <a:stretch>
            <a:fillRect/>
          </a:stretch>
        </p:blipFill>
        <p:spPr>
          <a:xfrm>
            <a:off x="1302587" y="2733134"/>
            <a:ext cx="902901" cy="960409"/>
          </a:xfrm>
          <a:prstGeom prst="rect">
            <a:avLst/>
          </a:prstGeom>
        </p:spPr>
      </p:pic>
      <p:sp>
        <p:nvSpPr>
          <p:cNvPr id="13" name="TextBox 12">
            <a:extLst>
              <a:ext uri="{FF2B5EF4-FFF2-40B4-BE49-F238E27FC236}">
                <a16:creationId xmlns:a16="http://schemas.microsoft.com/office/drawing/2014/main" id="{7147403F-4143-4FD8-86E1-4A2D9C9D7A5E}"/>
              </a:ext>
            </a:extLst>
          </p:cNvPr>
          <p:cNvSpPr txBox="1"/>
          <p:nvPr/>
        </p:nvSpPr>
        <p:spPr>
          <a:xfrm>
            <a:off x="2409644" y="1719532"/>
            <a:ext cx="44397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cs typeface="Calibri"/>
              </a:rPr>
              <a:t>@UNCHealthSciences</a:t>
            </a:r>
          </a:p>
        </p:txBody>
      </p:sp>
      <p:sp>
        <p:nvSpPr>
          <p:cNvPr id="14" name="TextBox 13">
            <a:extLst>
              <a:ext uri="{FF2B5EF4-FFF2-40B4-BE49-F238E27FC236}">
                <a16:creationId xmlns:a16="http://schemas.microsoft.com/office/drawing/2014/main" id="{F1020E7B-3563-436F-8C1A-FBC044371078}"/>
              </a:ext>
            </a:extLst>
          </p:cNvPr>
          <p:cNvSpPr txBox="1"/>
          <p:nvPr/>
        </p:nvSpPr>
        <p:spPr>
          <a:xfrm>
            <a:off x="2409643" y="2884097"/>
            <a:ext cx="36202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cs typeface="Calibri"/>
              </a:rPr>
              <a:t>@UNC_HealthSci</a:t>
            </a:r>
          </a:p>
        </p:txBody>
      </p:sp>
      <p:sp>
        <p:nvSpPr>
          <p:cNvPr id="15" name="TextBox 14">
            <a:extLst>
              <a:ext uri="{FF2B5EF4-FFF2-40B4-BE49-F238E27FC236}">
                <a16:creationId xmlns:a16="http://schemas.microsoft.com/office/drawing/2014/main" id="{2AB617AF-F119-412D-9745-C9C29C321254}"/>
              </a:ext>
            </a:extLst>
          </p:cNvPr>
          <p:cNvSpPr txBox="1"/>
          <p:nvPr/>
        </p:nvSpPr>
        <p:spPr>
          <a:xfrm>
            <a:off x="7887417" y="1547004"/>
            <a:ext cx="4482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cs typeface="Calibri"/>
              </a:rPr>
              <a:t>@UNC_healthsciences</a:t>
            </a:r>
          </a:p>
        </p:txBody>
      </p:sp>
      <p:sp>
        <p:nvSpPr>
          <p:cNvPr id="16" name="TextBox 15">
            <a:extLst>
              <a:ext uri="{FF2B5EF4-FFF2-40B4-BE49-F238E27FC236}">
                <a16:creationId xmlns:a16="http://schemas.microsoft.com/office/drawing/2014/main" id="{2116DBD3-D63E-42F3-B9A7-B2361C99FD04}"/>
              </a:ext>
            </a:extLst>
          </p:cNvPr>
          <p:cNvSpPr txBox="1"/>
          <p:nvPr/>
        </p:nvSpPr>
        <p:spPr>
          <a:xfrm>
            <a:off x="7887416" y="2725947"/>
            <a:ext cx="41234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UNC Department of Health Sciences</a:t>
            </a:r>
          </a:p>
        </p:txBody>
      </p:sp>
      <p:sp>
        <p:nvSpPr>
          <p:cNvPr id="19" name="TextBox 18">
            <a:extLst>
              <a:ext uri="{FF2B5EF4-FFF2-40B4-BE49-F238E27FC236}">
                <a16:creationId xmlns:a16="http://schemas.microsoft.com/office/drawing/2014/main" id="{5D9D9656-89AE-4B9B-8473-500CD9E83D92}"/>
              </a:ext>
            </a:extLst>
          </p:cNvPr>
          <p:cNvSpPr txBox="1"/>
          <p:nvPr/>
        </p:nvSpPr>
        <p:spPr>
          <a:xfrm>
            <a:off x="1963050" y="4105275"/>
            <a:ext cx="20099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#uncdhs</a:t>
            </a:r>
          </a:p>
          <a:p>
            <a:pPr algn="ctr"/>
            <a:r>
              <a:rPr lang="en-US" sz="3600">
                <a:cs typeface="Calibri"/>
              </a:rPr>
              <a:t>#uncosot</a:t>
            </a:r>
          </a:p>
          <a:p>
            <a:pPr algn="ctr"/>
            <a:r>
              <a:rPr lang="en-US" sz="3600">
                <a:cs typeface="Calibri"/>
              </a:rPr>
              <a:t>#uncpt</a:t>
            </a:r>
          </a:p>
          <a:p>
            <a:pPr algn="ctr"/>
            <a:r>
              <a:rPr lang="en-US" sz="3600">
                <a:cs typeface="Calibri"/>
              </a:rPr>
              <a:t>#uncpa</a:t>
            </a:r>
          </a:p>
        </p:txBody>
      </p:sp>
      <p:sp>
        <p:nvSpPr>
          <p:cNvPr id="20" name="TextBox 19">
            <a:extLst>
              <a:ext uri="{FF2B5EF4-FFF2-40B4-BE49-F238E27FC236}">
                <a16:creationId xmlns:a16="http://schemas.microsoft.com/office/drawing/2014/main" id="{83886CC6-D104-4011-8BAE-D19B7F47F6B5}"/>
              </a:ext>
            </a:extLst>
          </p:cNvPr>
          <p:cNvSpPr txBox="1"/>
          <p:nvPr/>
        </p:nvSpPr>
        <p:spPr>
          <a:xfrm>
            <a:off x="7570220" y="4105274"/>
            <a:ext cx="33758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a:t>
            </a:r>
            <a:r>
              <a:rPr lang="en-US" sz="3600" err="1">
                <a:cs typeface="Calibri"/>
              </a:rPr>
              <a:t>unccls</a:t>
            </a:r>
            <a:endParaRPr lang="en-US" sz="3600">
              <a:cs typeface="Calibri"/>
            </a:endParaRPr>
          </a:p>
          <a:p>
            <a:pPr algn="ctr"/>
            <a:r>
              <a:rPr lang="en-US" sz="3600">
                <a:cs typeface="Calibri"/>
              </a:rPr>
              <a:t>#</a:t>
            </a:r>
            <a:r>
              <a:rPr lang="en-US" sz="3600" err="1">
                <a:cs typeface="Calibri"/>
              </a:rPr>
              <a:t>uncradsci</a:t>
            </a:r>
            <a:endParaRPr lang="en-US" sz="3600">
              <a:cs typeface="Calibri"/>
            </a:endParaRPr>
          </a:p>
          <a:p>
            <a:pPr algn="ctr"/>
            <a:r>
              <a:rPr lang="en-US" sz="3600">
                <a:cs typeface="Calibri"/>
              </a:rPr>
              <a:t>#</a:t>
            </a:r>
            <a:r>
              <a:rPr lang="en-US" sz="3600" err="1">
                <a:cs typeface="Calibri"/>
              </a:rPr>
              <a:t>unccrmhc</a:t>
            </a:r>
            <a:endParaRPr lang="en-US" sz="3600">
              <a:cs typeface="Calibri"/>
            </a:endParaRPr>
          </a:p>
          <a:p>
            <a:pPr algn="ctr"/>
            <a:r>
              <a:rPr lang="en-US" sz="3600">
                <a:cs typeface="Calibri"/>
              </a:rPr>
              <a:t>#</a:t>
            </a:r>
            <a:r>
              <a:rPr lang="en-US" sz="3600" err="1">
                <a:cs typeface="Calibri"/>
              </a:rPr>
              <a:t>uncshs</a:t>
            </a:r>
            <a:endParaRPr lang="en-US" sz="3600">
              <a:cs typeface="Calibri"/>
            </a:endParaRPr>
          </a:p>
        </p:txBody>
      </p:sp>
      <p:sp>
        <p:nvSpPr>
          <p:cNvPr id="21" name="TextBox 20">
            <a:extLst>
              <a:ext uri="{FF2B5EF4-FFF2-40B4-BE49-F238E27FC236}">
                <a16:creationId xmlns:a16="http://schemas.microsoft.com/office/drawing/2014/main" id="{E7165CE2-D0DE-4381-9E0F-4D0EF00DD331}"/>
              </a:ext>
            </a:extLst>
          </p:cNvPr>
          <p:cNvSpPr txBox="1"/>
          <p:nvPr/>
        </p:nvSpPr>
        <p:spPr>
          <a:xfrm>
            <a:off x="5140446" y="4838520"/>
            <a:ext cx="20099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#uncdhs</a:t>
            </a:r>
          </a:p>
        </p:txBody>
      </p:sp>
    </p:spTree>
    <p:extLst>
      <p:ext uri="{BB962C8B-B14F-4D97-AF65-F5344CB8AC3E}">
        <p14:creationId xmlns:p14="http://schemas.microsoft.com/office/powerpoint/2010/main" val="1986682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B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9BB8D3"/>
                </a:solidFill>
              </a:rPr>
              <a:t>z</a:t>
            </a:r>
          </a:p>
        </p:txBody>
      </p:sp>
      <p:pic>
        <p:nvPicPr>
          <p:cNvPr id="7" name="Picture 6">
            <a:extLst>
              <a:ext uri="{FF2B5EF4-FFF2-40B4-BE49-F238E27FC236}">
                <a16:creationId xmlns:a16="http://schemas.microsoft.com/office/drawing/2014/main" id="{A924E3CE-D3D8-9747-8CB4-12F394F0E5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928"/>
          <a:stretch/>
        </p:blipFill>
        <p:spPr>
          <a:xfrm>
            <a:off x="-182499" y="4108365"/>
            <a:ext cx="12435838" cy="3576557"/>
          </a:xfrm>
          <a:prstGeom prst="rect">
            <a:avLst/>
          </a:prstGeom>
        </p:spPr>
      </p:pic>
      <p:sp>
        <p:nvSpPr>
          <p:cNvPr id="12" name="TextBox 11">
            <a:extLst>
              <a:ext uri="{FF2B5EF4-FFF2-40B4-BE49-F238E27FC236}">
                <a16:creationId xmlns:a16="http://schemas.microsoft.com/office/drawing/2014/main" id="{0757A647-B77A-344E-A247-2CEC7161FD96}"/>
              </a:ext>
            </a:extLst>
          </p:cNvPr>
          <p:cNvSpPr txBox="1"/>
          <p:nvPr/>
        </p:nvSpPr>
        <p:spPr>
          <a:xfrm>
            <a:off x="60577" y="2908036"/>
            <a:ext cx="12070843" cy="1200329"/>
          </a:xfrm>
          <a:prstGeom prst="rect">
            <a:avLst/>
          </a:prstGeom>
          <a:noFill/>
        </p:spPr>
        <p:txBody>
          <a:bodyPr wrap="square" lIns="91440" tIns="45720" rIns="91440" bIns="45720" rtlCol="0" anchor="t">
            <a:spAutoFit/>
          </a:bodyPr>
          <a:lstStyle/>
          <a:p>
            <a:pPr algn="r"/>
            <a:r>
              <a:rPr lang="en-US" sz="2400" b="1" dirty="0">
                <a:solidFill>
                  <a:schemeClr val="bg2"/>
                </a:solidFill>
                <a:latin typeface="Nudista Thin"/>
              </a:rPr>
              <a:t>Kimberly Capri, </a:t>
            </a:r>
            <a:r>
              <a:rPr lang="en-US" sz="2400" b="1" dirty="0" err="1">
                <a:solidFill>
                  <a:schemeClr val="bg2"/>
                </a:solidFill>
                <a:latin typeface="Nudista Thin"/>
              </a:rPr>
              <a:t>EdM</a:t>
            </a:r>
            <a:endParaRPr lang="en-US" sz="2400" b="1" dirty="0">
              <a:solidFill>
                <a:schemeClr val="bg2"/>
              </a:solidFill>
              <a:latin typeface="Nudista Thin" panose="02000000000000000000" pitchFamily="2" charset="77"/>
            </a:endParaRPr>
          </a:p>
          <a:p>
            <a:pPr algn="r"/>
            <a:r>
              <a:rPr lang="en-US" sz="2400" b="1" dirty="0">
                <a:solidFill>
                  <a:schemeClr val="bg2"/>
                </a:solidFill>
                <a:latin typeface="Nudista Thin"/>
              </a:rPr>
              <a:t>Student Services Manager</a:t>
            </a:r>
            <a:endParaRPr lang="en-US" sz="2400" b="1" dirty="0">
              <a:solidFill>
                <a:schemeClr val="bg2"/>
              </a:solidFill>
              <a:latin typeface="Nudista Thin" panose="02000000000000000000" pitchFamily="2" charset="77"/>
            </a:endParaRPr>
          </a:p>
          <a:p>
            <a:pPr algn="r"/>
            <a:r>
              <a:rPr lang="en-US" sz="2400" b="1" dirty="0">
                <a:solidFill>
                  <a:schemeClr val="bg2"/>
                </a:solidFill>
                <a:latin typeface="Nudista Thin"/>
              </a:rPr>
              <a:t>Kimberly_Capri@med.unc.edu </a:t>
            </a:r>
            <a:endParaRPr lang="en-US" sz="2400" b="1" dirty="0">
              <a:solidFill>
                <a:schemeClr val="bg2"/>
              </a:solidFill>
              <a:latin typeface="Nudista Thin" panose="02000000000000000000" pitchFamily="2" charset="77"/>
            </a:endParaRPr>
          </a:p>
        </p:txBody>
      </p:sp>
      <p:sp>
        <p:nvSpPr>
          <p:cNvPr id="5" name="Rectangle 2">
            <a:extLst>
              <a:ext uri="{FF2B5EF4-FFF2-40B4-BE49-F238E27FC236}">
                <a16:creationId xmlns:a16="http://schemas.microsoft.com/office/drawing/2014/main" id="{9ECB0F46-06DD-A547-BE77-DF7233CB842F}"/>
              </a:ext>
            </a:extLst>
          </p:cNvPr>
          <p:cNvSpPr txBox="1">
            <a:spLocks noChangeArrowheads="1"/>
          </p:cNvSpPr>
          <p:nvPr/>
        </p:nvSpPr>
        <p:spPr>
          <a:xfrm>
            <a:off x="3710167" y="133016"/>
            <a:ext cx="3843529" cy="5864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Proxima Nova" panose="02000506030000020004" pitchFamily="2" charset="0"/>
                <a:ea typeface="Roboto Slab" pitchFamily="2" charset="0"/>
              </a:rPr>
              <a:t>Questions?</a:t>
            </a:r>
          </a:p>
        </p:txBody>
      </p:sp>
      <p:pic>
        <p:nvPicPr>
          <p:cNvPr id="3" name="Picture 2" descr="A qr code on a white background&#10;&#10;Description automatically generated">
            <a:extLst>
              <a:ext uri="{FF2B5EF4-FFF2-40B4-BE49-F238E27FC236}">
                <a16:creationId xmlns:a16="http://schemas.microsoft.com/office/drawing/2014/main" id="{E0FBF960-C583-139B-5390-F380C19BD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713" y="1327045"/>
            <a:ext cx="2601439" cy="2601439"/>
          </a:xfrm>
          <a:prstGeom prst="rect">
            <a:avLst/>
          </a:prstGeom>
        </p:spPr>
      </p:pic>
      <p:sp>
        <p:nvSpPr>
          <p:cNvPr id="6" name="TextBox 5">
            <a:extLst>
              <a:ext uri="{FF2B5EF4-FFF2-40B4-BE49-F238E27FC236}">
                <a16:creationId xmlns:a16="http://schemas.microsoft.com/office/drawing/2014/main" id="{7A9F5FA1-A8D2-507F-F6C8-619260123CB5}"/>
              </a:ext>
            </a:extLst>
          </p:cNvPr>
          <p:cNvSpPr txBox="1"/>
          <p:nvPr/>
        </p:nvSpPr>
        <p:spPr>
          <a:xfrm>
            <a:off x="3912192" y="837978"/>
            <a:ext cx="4367612" cy="461665"/>
          </a:xfrm>
          <a:prstGeom prst="rect">
            <a:avLst/>
          </a:prstGeom>
          <a:noFill/>
        </p:spPr>
        <p:txBody>
          <a:bodyPr wrap="square" rtlCol="0">
            <a:spAutoFit/>
          </a:bodyPr>
          <a:lstStyle/>
          <a:p>
            <a:r>
              <a:rPr lang="en-US" sz="2400" b="1" dirty="0"/>
              <a:t>Give us your feedback here</a:t>
            </a:r>
            <a:r>
              <a:rPr lang="en-US" b="1" dirty="0"/>
              <a:t>: </a:t>
            </a:r>
          </a:p>
        </p:txBody>
      </p:sp>
    </p:spTree>
    <p:extLst>
      <p:ext uri="{BB962C8B-B14F-4D97-AF65-F5344CB8AC3E}">
        <p14:creationId xmlns:p14="http://schemas.microsoft.com/office/powerpoint/2010/main" val="308013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pic>
        <p:nvPicPr>
          <p:cNvPr id="24" name="Picture 23" descr="A black background with blue text&#10;&#10;Description automatically generated">
            <a:extLst>
              <a:ext uri="{FF2B5EF4-FFF2-40B4-BE49-F238E27FC236}">
                <a16:creationId xmlns:a16="http://schemas.microsoft.com/office/drawing/2014/main" id="{C510AF16-B7BA-6647-5831-5A5690DF066E}"/>
              </a:ext>
            </a:extLst>
          </p:cNvPr>
          <p:cNvPicPr>
            <a:picLocks noChangeAspect="1"/>
          </p:cNvPicPr>
          <p:nvPr/>
        </p:nvPicPr>
        <p:blipFill>
          <a:blip r:embed="rId3"/>
          <a:stretch>
            <a:fillRect/>
          </a:stretch>
        </p:blipFill>
        <p:spPr>
          <a:xfrm>
            <a:off x="2698831" y="613068"/>
            <a:ext cx="7681731" cy="5004902"/>
          </a:xfrm>
          <a:prstGeom prst="rect">
            <a:avLst/>
          </a:prstGeom>
        </p:spPr>
      </p:pic>
    </p:spTree>
    <p:extLst>
      <p:ext uri="{BB962C8B-B14F-4D97-AF65-F5344CB8AC3E}">
        <p14:creationId xmlns:p14="http://schemas.microsoft.com/office/powerpoint/2010/main" val="2191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0" y="1049622"/>
            <a:ext cx="12192000" cy="580837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title"/>
          </p:nvPr>
        </p:nvSpPr>
        <p:spPr>
          <a:xfrm>
            <a:off x="2613819" y="134838"/>
            <a:ext cx="7308686" cy="1325563"/>
          </a:xfrm>
        </p:spPr>
        <p:txBody>
          <a:bodyPr>
            <a:normAutofit/>
          </a:bodyPr>
          <a:lstStyle/>
          <a:p>
            <a:pPr algn="ctr"/>
            <a:r>
              <a:rPr lang="en-US" dirty="0">
                <a:solidFill>
                  <a:schemeClr val="bg1"/>
                </a:solidFill>
                <a:latin typeface="Proxima Nova"/>
                <a:ea typeface="Roboto Slab"/>
              </a:rPr>
              <a:t>Final Thoughts...</a:t>
            </a:r>
            <a:endParaRPr lang="en-US" dirty="0">
              <a:solidFill>
                <a:schemeClr val="bg1"/>
              </a:solidFill>
              <a:latin typeface="Proxima Nova" panose="02000506030000020004" pitchFamily="2" charset="0"/>
            </a:endParaRPr>
          </a:p>
        </p:txBody>
      </p:sp>
      <p:sp>
        <p:nvSpPr>
          <p:cNvPr id="2" name="Text Placeholder 1"/>
          <p:cNvSpPr>
            <a:spLocks noGrp="1"/>
          </p:cNvSpPr>
          <p:nvPr>
            <p:ph type="body" idx="1"/>
          </p:nvPr>
        </p:nvSpPr>
        <p:spPr/>
        <p:txBody>
          <a:bodyPr/>
          <a:lstStyle/>
          <a:p>
            <a:r>
              <a:rPr lang="en-US"/>
              <a:t> </a:t>
            </a:r>
          </a:p>
        </p:txBody>
      </p:sp>
      <p:pic>
        <p:nvPicPr>
          <p:cNvPr id="11" name="Picture 10" descr="A black background with white text&#10;&#10;Description automatically generated">
            <a:extLst>
              <a:ext uri="{FF2B5EF4-FFF2-40B4-BE49-F238E27FC236}">
                <a16:creationId xmlns:a16="http://schemas.microsoft.com/office/drawing/2014/main" id="{CAC20F79-EFC7-7461-D7DD-D4F8E4BC2F71}"/>
              </a:ext>
            </a:extLst>
          </p:cNvPr>
          <p:cNvPicPr>
            <a:picLocks noChangeAspect="1"/>
          </p:cNvPicPr>
          <p:nvPr/>
        </p:nvPicPr>
        <p:blipFill>
          <a:blip r:embed="rId3"/>
          <a:stretch>
            <a:fillRect/>
          </a:stretch>
        </p:blipFill>
        <p:spPr>
          <a:xfrm>
            <a:off x="133109" y="1814550"/>
            <a:ext cx="11674997" cy="4347785"/>
          </a:xfrm>
          <a:prstGeom prst="rect">
            <a:avLst/>
          </a:prstGeom>
        </p:spPr>
      </p:pic>
    </p:spTree>
    <p:extLst>
      <p:ext uri="{BB962C8B-B14F-4D97-AF65-F5344CB8AC3E}">
        <p14:creationId xmlns:p14="http://schemas.microsoft.com/office/powerpoint/2010/main" val="173713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sp>
        <p:nvSpPr>
          <p:cNvPr id="66564" name="Rectangle 4"/>
          <p:cNvSpPr>
            <a:spLocks noChangeArrowheads="1"/>
          </p:cNvSpPr>
          <p:nvPr/>
        </p:nvSpPr>
        <p:spPr bwMode="auto">
          <a:xfrm>
            <a:off x="2324100" y="609600"/>
            <a:ext cx="7696200" cy="914400"/>
          </a:xfrm>
          <a:prstGeom prst="rect">
            <a:avLst/>
          </a:prstGeom>
          <a:noFill/>
          <a:ln w="9525">
            <a:noFill/>
            <a:miter lim="800000"/>
            <a:headEnd/>
            <a:tailEnd/>
          </a:ln>
          <a:effectLst/>
        </p:spPr>
        <p:txBody>
          <a:bodyPr anchor="b"/>
          <a:lstStyle/>
          <a:p>
            <a:pPr algn="ctr"/>
            <a:endParaRPr lang="en-US" sz="3000">
              <a:solidFill>
                <a:schemeClr val="tx2"/>
              </a:solidFill>
              <a:latin typeface="Roboto Slab" pitchFamily="2" charset="0"/>
              <a:ea typeface="Roboto Slab" pitchFamily="2" charset="0"/>
            </a:endParaRPr>
          </a:p>
          <a:p>
            <a:pPr algn="ctr"/>
            <a:r>
              <a:rPr lang="en-US" sz="3000" b="1">
                <a:solidFill>
                  <a:schemeClr val="tx2"/>
                </a:solidFill>
                <a:latin typeface="Proxima Nova" panose="02000506030000020004" pitchFamily="2" charset="0"/>
                <a:ea typeface="Roboto Slab" pitchFamily="2" charset="0"/>
              </a:rPr>
              <a:t>The University of North Carolina</a:t>
            </a:r>
            <a:br>
              <a:rPr lang="en-US" sz="3000" b="1">
                <a:solidFill>
                  <a:schemeClr val="tx2"/>
                </a:solidFill>
                <a:latin typeface="Proxima Nova" panose="02000506030000020004" pitchFamily="2" charset="0"/>
                <a:ea typeface="Roboto Slab" pitchFamily="2" charset="0"/>
              </a:rPr>
            </a:br>
            <a:r>
              <a:rPr lang="en-US" sz="3000" b="1">
                <a:solidFill>
                  <a:schemeClr val="tx2"/>
                </a:solidFill>
                <a:latin typeface="Proxima Nova" panose="02000506030000020004" pitchFamily="2" charset="0"/>
                <a:ea typeface="Roboto Slab" pitchFamily="2" charset="0"/>
              </a:rPr>
              <a:t>Chapel Hill</a:t>
            </a:r>
            <a:endParaRPr lang="en-US" sz="4200" b="1">
              <a:solidFill>
                <a:schemeClr val="tx2"/>
              </a:solidFill>
              <a:latin typeface="Proxima Nova" panose="02000506030000020004" pitchFamily="2" charset="0"/>
              <a:ea typeface="Roboto Slab" pitchFamily="2" charset="0"/>
            </a:endParaRPr>
          </a:p>
        </p:txBody>
      </p:sp>
      <p:graphicFrame>
        <p:nvGraphicFramePr>
          <p:cNvPr id="6" name="Diagram 5"/>
          <p:cNvGraphicFramePr/>
          <p:nvPr/>
        </p:nvGraphicFramePr>
        <p:xfrm>
          <a:off x="1524001" y="3124200"/>
          <a:ext cx="8829675"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74" name="Rectangle 14"/>
          <p:cNvSpPr>
            <a:spLocks noChangeArrowheads="1"/>
          </p:cNvSpPr>
          <p:nvPr/>
        </p:nvSpPr>
        <p:spPr bwMode="auto">
          <a:xfrm>
            <a:off x="2324100" y="2438400"/>
            <a:ext cx="7581900" cy="423863"/>
          </a:xfrm>
          <a:prstGeom prst="rect">
            <a:avLst/>
          </a:prstGeom>
          <a:noFill/>
          <a:ln w="9525">
            <a:solidFill>
              <a:schemeClr val="tx1">
                <a:alpha val="0"/>
              </a:schemeClr>
            </a:solidFill>
            <a:miter lim="800000"/>
            <a:headEnd/>
            <a:tailEnd/>
          </a:ln>
          <a:effectLst/>
        </p:spPr>
        <p:txBody>
          <a:bodyPr lIns="91440" tIns="45720" rIns="91440" bIns="45720" anchor="t"/>
          <a:lstStyle/>
          <a:p>
            <a:pPr algn="ctr"/>
            <a:r>
              <a:rPr lang="en-US" sz="2400" b="1">
                <a:solidFill>
                  <a:srgbClr val="000000"/>
                </a:solidFill>
                <a:latin typeface="Nudista Thin"/>
              </a:rPr>
              <a:t>Department of Health Sciences</a:t>
            </a:r>
            <a:endParaRPr lang="en-US" b="1">
              <a:latin typeface="Nudista Thin"/>
            </a:endParaRPr>
          </a:p>
        </p:txBody>
      </p:sp>
      <p:sp>
        <p:nvSpPr>
          <p:cNvPr id="66575" name="Rectangle 15"/>
          <p:cNvSpPr>
            <a:spLocks noChangeArrowheads="1"/>
          </p:cNvSpPr>
          <p:nvPr/>
        </p:nvSpPr>
        <p:spPr bwMode="auto">
          <a:xfrm>
            <a:off x="3352800" y="1676400"/>
            <a:ext cx="5638800" cy="533400"/>
          </a:xfrm>
          <a:prstGeom prst="rect">
            <a:avLst/>
          </a:prstGeom>
          <a:solidFill>
            <a:srgbClr val="7BAFD4"/>
          </a:solidFill>
          <a:ln w="9525">
            <a:solidFill>
              <a:schemeClr val="accent1"/>
            </a:solidFill>
            <a:miter lim="800000"/>
            <a:headEnd/>
            <a:tailEnd/>
          </a:ln>
          <a:effectLst/>
        </p:spPr>
        <p:txBody>
          <a:bodyPr wrap="none" anchor="ctr"/>
          <a:lstStyle/>
          <a:p>
            <a:pPr algn="ctr"/>
            <a:r>
              <a:rPr lang="en-US" sz="2800">
                <a:solidFill>
                  <a:schemeClr val="bg1"/>
                </a:solidFill>
                <a:latin typeface="Nudista Thin" panose="02000000000000000000" pitchFamily="2" charset="77"/>
              </a:rPr>
              <a:t>School of Medicine</a:t>
            </a:r>
            <a:endParaRPr lang="en-US">
              <a:solidFill>
                <a:schemeClr val="bg1"/>
              </a:solidFill>
              <a:latin typeface="Nudista Thin" panose="02000000000000000000" pitchFamily="2" charset="77"/>
            </a:endParaRPr>
          </a:p>
        </p:txBody>
      </p:sp>
    </p:spTree>
    <p:extLst>
      <p:ext uri="{BB962C8B-B14F-4D97-AF65-F5344CB8AC3E}">
        <p14:creationId xmlns:p14="http://schemas.microsoft.com/office/powerpoint/2010/main" val="186666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0" y="1049622"/>
            <a:ext cx="12192000" cy="580837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000" b="1">
              <a:solidFill>
                <a:srgbClr val="9BB8D3"/>
              </a:solidFill>
              <a:latin typeface="Aharoni" panose="02010803020104030203" pitchFamily="2" charset="-79"/>
              <a:cs typeface="Aharoni" panose="02010803020104030203" pitchFamily="2" charset="-79"/>
            </a:endParaRPr>
          </a:p>
        </p:txBody>
      </p:sp>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title"/>
          </p:nvPr>
        </p:nvSpPr>
        <p:spPr>
          <a:xfrm>
            <a:off x="2613819" y="134838"/>
            <a:ext cx="7308686" cy="1325563"/>
          </a:xfrm>
        </p:spPr>
        <p:txBody>
          <a:bodyPr>
            <a:normAutofit/>
          </a:bodyPr>
          <a:lstStyle/>
          <a:p>
            <a:pPr algn="ctr"/>
            <a:r>
              <a:rPr lang="en-US">
                <a:solidFill>
                  <a:schemeClr val="bg1"/>
                </a:solidFill>
                <a:latin typeface="Proxima Nova"/>
                <a:ea typeface="Roboto Slab"/>
              </a:rPr>
              <a:t>DHS Website/Resources</a:t>
            </a:r>
            <a:endParaRPr lang="en-US">
              <a:solidFill>
                <a:schemeClr val="bg1"/>
              </a:solidFill>
              <a:latin typeface="Proxima Nova" panose="02000506030000020004" pitchFamily="2" charset="0"/>
            </a:endParaRPr>
          </a:p>
        </p:txBody>
      </p:sp>
      <p:sp>
        <p:nvSpPr>
          <p:cNvPr id="2" name="Text Placeholder 1"/>
          <p:cNvSpPr>
            <a:spLocks noGrp="1"/>
          </p:cNvSpPr>
          <p:nvPr>
            <p:ph type="body" idx="1"/>
          </p:nvPr>
        </p:nvSpPr>
        <p:spPr/>
        <p:txBody>
          <a:bodyPr/>
          <a:lstStyle/>
          <a:p>
            <a:r>
              <a:rPr lang="en-US"/>
              <a:t> </a:t>
            </a:r>
          </a:p>
        </p:txBody>
      </p:sp>
      <p:sp>
        <p:nvSpPr>
          <p:cNvPr id="9" name="Content Placeholder 8">
            <a:extLst>
              <a:ext uri="{FF2B5EF4-FFF2-40B4-BE49-F238E27FC236}">
                <a16:creationId xmlns:a16="http://schemas.microsoft.com/office/drawing/2014/main" id="{A4DF225B-B244-3A63-02A2-76BFF2BE36F4}"/>
              </a:ext>
            </a:extLst>
          </p:cNvPr>
          <p:cNvSpPr>
            <a:spLocks noGrp="1"/>
          </p:cNvSpPr>
          <p:nvPr>
            <p:ph sz="half" idx="2"/>
          </p:nvPr>
        </p:nvSpPr>
        <p:spPr>
          <a:xfrm>
            <a:off x="589757" y="2005013"/>
            <a:ext cx="5157787" cy="3684588"/>
          </a:xfrm>
        </p:spPr>
        <p:txBody>
          <a:bodyPr vert="horz" lIns="91440" tIns="45720" rIns="91440" bIns="45720" rtlCol="0" anchor="t">
            <a:noAutofit/>
          </a:bodyPr>
          <a:lstStyle/>
          <a:p>
            <a:endParaRPr lang="en-US" sz="2400">
              <a:cs typeface="Calibri"/>
            </a:endParaRPr>
          </a:p>
          <a:p>
            <a:r>
              <a:rPr lang="en-US" sz="2400">
                <a:cs typeface="Calibri"/>
              </a:rPr>
              <a:t>Resource Page on our website: </a:t>
            </a:r>
          </a:p>
          <a:p>
            <a:pPr marL="0" indent="0">
              <a:buNone/>
            </a:pPr>
            <a:r>
              <a:rPr lang="en-US" sz="2400">
                <a:ea typeface="+mn-lt"/>
                <a:cs typeface="+mn-lt"/>
                <a:hlinkClick r:id="rId3"/>
              </a:rPr>
              <a:t>https://www.med.unc.edu/healthsciences/students/</a:t>
            </a:r>
            <a:r>
              <a:rPr lang="en-US" sz="2400">
                <a:ea typeface="+mn-lt"/>
                <a:cs typeface="+mn-lt"/>
              </a:rPr>
              <a:t> </a:t>
            </a:r>
          </a:p>
          <a:p>
            <a:pPr marL="457200" indent="-457200"/>
            <a:r>
              <a:rPr lang="en-US" sz="2400">
                <a:ea typeface="+mn-lt"/>
                <a:cs typeface="+mn-lt"/>
              </a:rPr>
              <a:t>Orientation Page:</a:t>
            </a:r>
          </a:p>
          <a:p>
            <a:pPr marL="0" indent="0">
              <a:buNone/>
            </a:pPr>
            <a:r>
              <a:rPr lang="en-US" sz="2400">
                <a:solidFill>
                  <a:srgbClr val="0563C1"/>
                </a:solidFill>
                <a:ea typeface="+mn-lt"/>
                <a:cs typeface="+mn-lt"/>
                <a:hlinkClick r:id="rId4"/>
              </a:rPr>
              <a:t>https://go.unc.edu/DHSOrientation</a:t>
            </a:r>
            <a:endParaRPr lang="en-US" sz="2400">
              <a:solidFill>
                <a:srgbClr val="000000"/>
              </a:solidFill>
              <a:ea typeface="+mn-lt"/>
              <a:cs typeface="+mn-lt"/>
            </a:endParaRPr>
          </a:p>
          <a:p>
            <a:pPr marL="457200" indent="-457200"/>
            <a:r>
              <a:rPr lang="en-US" sz="2400">
                <a:solidFill>
                  <a:srgbClr val="000000"/>
                </a:solidFill>
                <a:ea typeface="+mn-lt"/>
                <a:cs typeface="+mn-lt"/>
              </a:rPr>
              <a:t>Student Services: </a:t>
            </a:r>
          </a:p>
          <a:p>
            <a:pPr marL="0" indent="0">
              <a:buNone/>
            </a:pPr>
            <a:r>
              <a:rPr lang="en-US" sz="2400">
                <a:ea typeface="+mn-lt"/>
                <a:cs typeface="+mn-lt"/>
                <a:hlinkClick r:id="rId5"/>
              </a:rPr>
              <a:t>https://go.unc.edu/DHSStudentServices</a:t>
            </a:r>
            <a:endParaRPr lang="en-US" sz="2400"/>
          </a:p>
          <a:p>
            <a:pPr marL="0" indent="0">
              <a:buNone/>
            </a:pPr>
            <a:endParaRPr lang="en-US" sz="1100">
              <a:cs typeface="Calibri"/>
            </a:endParaRPr>
          </a:p>
        </p:txBody>
      </p:sp>
      <p:pic>
        <p:nvPicPr>
          <p:cNvPr id="4" name="Picture 4" descr="A close-up of a document&#10;&#10;Description automatically generated">
            <a:extLst>
              <a:ext uri="{FF2B5EF4-FFF2-40B4-BE49-F238E27FC236}">
                <a16:creationId xmlns:a16="http://schemas.microsoft.com/office/drawing/2014/main" id="{0E12581C-5B94-5E99-6F90-78DDDF7F4903}"/>
              </a:ext>
            </a:extLst>
          </p:cNvPr>
          <p:cNvPicPr>
            <a:picLocks noChangeAspect="1"/>
          </p:cNvPicPr>
          <p:nvPr/>
        </p:nvPicPr>
        <p:blipFill>
          <a:blip r:embed="rId6"/>
          <a:stretch>
            <a:fillRect/>
          </a:stretch>
        </p:blipFill>
        <p:spPr>
          <a:xfrm>
            <a:off x="7080583" y="1396657"/>
            <a:ext cx="4185558" cy="5379562"/>
          </a:xfrm>
          <a:prstGeom prst="rect">
            <a:avLst/>
          </a:prstGeom>
        </p:spPr>
      </p:pic>
    </p:spTree>
    <p:extLst>
      <p:ext uri="{BB962C8B-B14F-4D97-AF65-F5344CB8AC3E}">
        <p14:creationId xmlns:p14="http://schemas.microsoft.com/office/powerpoint/2010/main" val="190588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7081" y="782551"/>
            <a:ext cx="8031892" cy="1151925"/>
          </a:xfrm>
        </p:spPr>
        <p:txBody>
          <a:bodyPr/>
          <a:lstStyle/>
          <a:p>
            <a:r>
              <a:rPr lang="en-US">
                <a:cs typeface="Calibri Light"/>
              </a:rPr>
              <a:t>North Carolina Residency</a:t>
            </a:r>
            <a:endParaRPr lang="en-US"/>
          </a:p>
        </p:txBody>
      </p:sp>
      <p:sp>
        <p:nvSpPr>
          <p:cNvPr id="3" name="Subtitle 2"/>
          <p:cNvSpPr>
            <a:spLocks noGrp="1"/>
          </p:cNvSpPr>
          <p:nvPr>
            <p:ph type="subTitle" idx="1"/>
          </p:nvPr>
        </p:nvSpPr>
        <p:spPr>
          <a:xfrm>
            <a:off x="1048425" y="2089236"/>
            <a:ext cx="10101648" cy="3334220"/>
          </a:xfrm>
        </p:spPr>
        <p:txBody>
          <a:bodyPr vert="horz" lIns="91440" tIns="45720" rIns="91440" bIns="45720" rtlCol="0" anchor="t">
            <a:normAutofit fontScale="85000" lnSpcReduction="20000"/>
          </a:bodyPr>
          <a:lstStyle/>
          <a:p>
            <a:pPr algn="l"/>
            <a:r>
              <a:rPr lang="en-US">
                <a:cs typeface="Calibri"/>
              </a:rPr>
              <a:t>How do I apply for North Carolina residency?</a:t>
            </a:r>
          </a:p>
          <a:p>
            <a:pPr algn="l"/>
            <a:endParaRPr lang="en-US">
              <a:cs typeface="Calibri"/>
            </a:endParaRPr>
          </a:p>
          <a:p>
            <a:pPr algn="l"/>
            <a:r>
              <a:rPr lang="en-US">
                <a:cs typeface="Calibri"/>
              </a:rPr>
              <a:t>All students applying for NC Residency are required to apply online using the NC Residency Determination Service (RDS) - </a:t>
            </a:r>
            <a:r>
              <a:rPr lang="en-US">
                <a:cs typeface="Calibri"/>
                <a:hlinkClick r:id="rId3"/>
              </a:rPr>
              <a:t>https://ncresidency.cfnc.org/</a:t>
            </a:r>
            <a:endParaRPr lang="en-US">
              <a:cs typeface="Calibri"/>
            </a:endParaRPr>
          </a:p>
          <a:p>
            <a:pPr algn="l"/>
            <a:r>
              <a:rPr lang="en-US">
                <a:cs typeface="Calibri"/>
              </a:rPr>
              <a:t>  </a:t>
            </a:r>
          </a:p>
          <a:p>
            <a:pPr algn="l"/>
            <a:r>
              <a:rPr lang="en-US">
                <a:cs typeface="Calibri"/>
              </a:rPr>
              <a:t>RDS decides a person's residency status based on the day the applicant initiates an online residency determination. As stated on the NC Residency Determination System website, </a:t>
            </a:r>
            <a:r>
              <a:rPr lang="en-US" i="1">
                <a:solidFill>
                  <a:srgbClr val="2E75B5"/>
                </a:solidFill>
                <a:cs typeface="Calibri"/>
              </a:rPr>
              <a:t>"The residency statute mandates only those who can demonstrate a minimum of twelve months of uninterrupted domicile (legal residence) in North Carolina are eligible for in-state tuition." </a:t>
            </a:r>
            <a:endParaRPr lang="en-US">
              <a:cs typeface="Calibri"/>
            </a:endParaRPr>
          </a:p>
          <a:p>
            <a:pPr algn="l"/>
            <a:endParaRPr lang="en-US" i="1">
              <a:solidFill>
                <a:srgbClr val="2E75B5"/>
              </a:solidFill>
              <a:cs typeface="Calibri"/>
            </a:endParaRPr>
          </a:p>
          <a:p>
            <a:pPr algn="l"/>
            <a:r>
              <a:rPr lang="en-US" b="1">
                <a:solidFill>
                  <a:srgbClr val="2E75B5"/>
                </a:solidFill>
                <a:cs typeface="Calibri"/>
              </a:rPr>
              <a:t>Questions? </a:t>
            </a:r>
            <a:r>
              <a:rPr lang="en-US">
                <a:solidFill>
                  <a:srgbClr val="000000"/>
                </a:solidFill>
                <a:ea typeface="+mn-lt"/>
                <a:cs typeface="+mn-lt"/>
              </a:rPr>
              <a:t>Email: </a:t>
            </a:r>
            <a:r>
              <a:rPr lang="en-US" b="1" u="sng">
                <a:solidFill>
                  <a:srgbClr val="0F445F"/>
                </a:solidFill>
                <a:ea typeface="+mn-lt"/>
                <a:cs typeface="+mn-lt"/>
                <a:hlinkClick r:id="rId4"/>
              </a:rPr>
              <a:t>rdsinfo@ncresidency.org</a:t>
            </a:r>
          </a:p>
          <a:p>
            <a:pPr algn="l"/>
            <a:endParaRPr lang="en-US" i="1">
              <a:solidFill>
                <a:srgbClr val="2E75B5"/>
              </a:solidFill>
              <a:cs typeface="Calibri"/>
            </a:endParaRPr>
          </a:p>
          <a:p>
            <a:pPr algn="l"/>
            <a:endParaRPr lang="en-US" i="1">
              <a:solidFill>
                <a:srgbClr val="2E75B5"/>
              </a:solidFill>
              <a:cs typeface="Calibri"/>
            </a:endParaRPr>
          </a:p>
          <a:p>
            <a:pPr algn="l"/>
            <a:endParaRPr lang="en-US">
              <a:cs typeface="Calibri"/>
            </a:endParaRPr>
          </a:p>
          <a:p>
            <a:endParaRPr lang="en-US">
              <a:cs typeface="Calibri"/>
            </a:endParaRPr>
          </a:p>
        </p:txBody>
      </p:sp>
    </p:spTree>
    <p:extLst>
      <p:ext uri="{BB962C8B-B14F-4D97-AF65-F5344CB8AC3E}">
        <p14:creationId xmlns:p14="http://schemas.microsoft.com/office/powerpoint/2010/main" val="62241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flipV="1">
            <a:off x="0" y="0"/>
            <a:ext cx="12192000" cy="1306286"/>
          </a:xfrm>
          <a:prstGeom prst="rect">
            <a:avLst/>
          </a:prstGeom>
          <a:solidFill>
            <a:srgbClr val="7B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4459" y="381992"/>
            <a:ext cx="7643082" cy="795707"/>
          </a:xfrm>
        </p:spPr>
        <p:txBody>
          <a:bodyPr>
            <a:noAutofit/>
          </a:bodyPr>
          <a:lstStyle/>
          <a:p>
            <a:pPr algn="ctr"/>
            <a:r>
              <a:rPr lang="en-US" sz="4400">
                <a:solidFill>
                  <a:schemeClr val="bg1"/>
                </a:solidFill>
                <a:latin typeface="Proxima Nova" panose="02000506030000020004" pitchFamily="2" charset="0"/>
                <a:ea typeface="Roboto Slab" pitchFamily="2" charset="0"/>
              </a:rPr>
              <a:t>Resources in an Emergency</a:t>
            </a:r>
          </a:p>
        </p:txBody>
      </p:sp>
      <p:sp>
        <p:nvSpPr>
          <p:cNvPr id="3" name="Content Placeholder 2"/>
          <p:cNvSpPr>
            <a:spLocks noGrp="1"/>
          </p:cNvSpPr>
          <p:nvPr>
            <p:ph idx="1"/>
          </p:nvPr>
        </p:nvSpPr>
        <p:spPr>
          <a:xfrm>
            <a:off x="345819" y="1572768"/>
            <a:ext cx="3905948" cy="3940937"/>
          </a:xfrm>
        </p:spPr>
        <p:txBody>
          <a:bodyPr vert="horz" lIns="91440" tIns="45720" rIns="91440" bIns="45720" rtlCol="0" anchor="t">
            <a:normAutofit/>
          </a:bodyPr>
          <a:lstStyle/>
          <a:p>
            <a:pPr marL="0" indent="0">
              <a:buNone/>
            </a:pPr>
            <a:r>
              <a:rPr lang="en-US" b="1" err="1">
                <a:solidFill>
                  <a:schemeClr val="accent1"/>
                </a:solidFill>
                <a:latin typeface="Proxima Nova"/>
                <a:ea typeface="Roboto Slab"/>
              </a:rPr>
              <a:t>CarolinaGO</a:t>
            </a:r>
          </a:p>
          <a:p>
            <a:pPr marL="342900" indent="-342900">
              <a:buAutoNum type="arabicPeriod"/>
            </a:pPr>
            <a:r>
              <a:rPr lang="en-US" sz="1800" b="1">
                <a:latin typeface="Arial"/>
                <a:cs typeface="Arial"/>
              </a:rPr>
              <a:t>Access via </a:t>
            </a:r>
            <a:r>
              <a:rPr lang="en-US" sz="1800" b="1" u="sng">
                <a:latin typeface="Arial"/>
                <a:cs typeface="Arial"/>
              </a:rPr>
              <a:t>m.unc.edu</a:t>
            </a:r>
            <a:endParaRPr lang="en-US" sz="1800">
              <a:latin typeface="Arial"/>
              <a:cs typeface="Arial"/>
            </a:endParaRPr>
          </a:p>
          <a:p>
            <a:pPr marL="342900" indent="-342900">
              <a:buAutoNum type="arabicPeriod"/>
            </a:pPr>
            <a:r>
              <a:rPr lang="en-US" sz="1800" b="1">
                <a:latin typeface="Arial"/>
                <a:cs typeface="Arial"/>
              </a:rPr>
              <a:t>Download the app on your smartphone</a:t>
            </a:r>
            <a:endParaRPr lang="en-US" sz="1800">
              <a:latin typeface="Arial"/>
              <a:cs typeface="Arial"/>
            </a:endParaRPr>
          </a:p>
          <a:p>
            <a:pPr marL="342900" indent="-342900">
              <a:buAutoNum type="arabicPeriod"/>
            </a:pPr>
            <a:endParaRPr lang="en-US" sz="1800">
              <a:latin typeface="Arial"/>
              <a:cs typeface="Arial"/>
            </a:endParaRPr>
          </a:p>
          <a:p>
            <a:pPr>
              <a:buFont typeface="Arial" panose="020F0302020204030204"/>
              <a:buChar char="•"/>
            </a:pPr>
            <a:r>
              <a:rPr lang="en-US" sz="1800" b="1" i="1">
                <a:latin typeface="Segoe UI"/>
                <a:cs typeface="Segoe UI"/>
              </a:rPr>
              <a:t>UNC Carolina Ready Safety</a:t>
            </a:r>
            <a:endParaRPr lang="en-US" sz="1800" i="1">
              <a:latin typeface="Segoe UI"/>
              <a:cs typeface="Segoe UI"/>
            </a:endParaRPr>
          </a:p>
          <a:p>
            <a:pPr marL="342900" indent="-342900">
              <a:buFont typeface="Arial" panose="020F0302020204030204"/>
            </a:pPr>
            <a:r>
              <a:rPr lang="en-US" sz="1800" b="1">
                <a:latin typeface="Arial"/>
                <a:cs typeface="Arial"/>
              </a:rPr>
              <a:t>Emergency contacts</a:t>
            </a:r>
            <a:endParaRPr lang="en-US" sz="1800">
              <a:latin typeface="Arial"/>
              <a:cs typeface="Arial"/>
            </a:endParaRPr>
          </a:p>
          <a:p>
            <a:pPr marL="342900" indent="-342900">
              <a:buFont typeface="Arial" panose="020F0302020204030204"/>
            </a:pPr>
            <a:r>
              <a:rPr lang="en-US" sz="1800" b="1">
                <a:latin typeface="Arial"/>
                <a:cs typeface="Arial"/>
              </a:rPr>
              <a:t>Report tip</a:t>
            </a:r>
            <a:endParaRPr lang="en-US" sz="1800">
              <a:latin typeface="Arial"/>
              <a:cs typeface="Arial"/>
            </a:endParaRPr>
          </a:p>
          <a:p>
            <a:pPr marL="342900" indent="-342900">
              <a:buFont typeface="Arial" panose="020F0302020204030204"/>
            </a:pPr>
            <a:r>
              <a:rPr lang="en-US" sz="1800" b="1">
                <a:latin typeface="Arial"/>
                <a:cs typeface="Arial"/>
              </a:rPr>
              <a:t>Support resources (Safe at UNC, Campus Health, UNC police)</a:t>
            </a:r>
            <a:endParaRPr lang="en-US"/>
          </a:p>
        </p:txBody>
      </p:sp>
      <p:sp>
        <p:nvSpPr>
          <p:cNvPr id="4" name="Text Placeholder 3"/>
          <p:cNvSpPr>
            <a:spLocks noGrp="1"/>
          </p:cNvSpPr>
          <p:nvPr>
            <p:ph type="body" sz="half" idx="2"/>
          </p:nvPr>
        </p:nvSpPr>
        <p:spPr>
          <a:xfrm>
            <a:off x="4681728" y="1572768"/>
            <a:ext cx="7012305" cy="4817428"/>
          </a:xfrm>
          <a:ln>
            <a:solidFill>
              <a:schemeClr val="bg2"/>
            </a:solidFill>
          </a:ln>
        </p:spPr>
        <p:txBody>
          <a:bodyPr vert="horz" lIns="91440" tIns="45720" rIns="91440" bIns="45720" rtlCol="0" anchor="t">
            <a:normAutofit fontScale="77500" lnSpcReduction="20000"/>
          </a:bodyPr>
          <a:lstStyle/>
          <a:p>
            <a:r>
              <a:rPr lang="en-US" sz="1800" b="1" dirty="0">
                <a:latin typeface="Nudista Thin"/>
              </a:rPr>
              <a:t>Bondurant Hall has </a:t>
            </a:r>
            <a:r>
              <a:rPr lang="en-US" sz="1800" b="1" dirty="0">
                <a:solidFill>
                  <a:srgbClr val="7BAFD4"/>
                </a:solidFill>
                <a:latin typeface="Nudista Thin"/>
              </a:rPr>
              <a:t>2 Evacuation and Accountability Points</a:t>
            </a:r>
          </a:p>
          <a:p>
            <a:pPr marL="342900" indent="-342900">
              <a:buFont typeface="+mj-lt"/>
              <a:buAutoNum type="arabicPeriod"/>
            </a:pPr>
            <a:r>
              <a:rPr lang="en-US" sz="1800" b="1" dirty="0">
                <a:latin typeface="Nudista Thin"/>
              </a:rPr>
              <a:t>Health Sciences Library</a:t>
            </a:r>
          </a:p>
          <a:p>
            <a:pPr lvl="1"/>
            <a:r>
              <a:rPr lang="en-US" b="1" dirty="0">
                <a:latin typeface="Nudista Thin"/>
              </a:rPr>
              <a:t>On the sidewalk in front of the sign for the Health Science Library (NOT across the street)</a:t>
            </a:r>
          </a:p>
          <a:p>
            <a:pPr marL="342900" indent="-342900">
              <a:buFont typeface="+mj-lt"/>
              <a:buAutoNum type="arabicPeriod"/>
            </a:pPr>
            <a:r>
              <a:rPr lang="en-US" sz="1800" b="1" dirty="0">
                <a:latin typeface="Nudista Thin"/>
              </a:rPr>
              <a:t>The Beach/Oasis</a:t>
            </a:r>
          </a:p>
          <a:p>
            <a:pPr lvl="1"/>
            <a:r>
              <a:rPr lang="en-US" b="1">
                <a:latin typeface="Nudista Thin"/>
              </a:rPr>
              <a:t>To the right rear of The Beach/Oasis near the back benches (as if you’re walking towards the Hospital)</a:t>
            </a:r>
          </a:p>
          <a:p>
            <a:r>
              <a:rPr lang="en-US" sz="1800" b="1">
                <a:latin typeface="Proxima Nova"/>
              </a:rPr>
              <a:t>Areas of Rescue Assistance include all stairway landings in Bondurant Hall</a:t>
            </a:r>
            <a:endParaRPr lang="en-US" sz="1800">
              <a:solidFill>
                <a:srgbClr val="FFFFFF"/>
              </a:solidFill>
              <a:latin typeface="Raleway" panose="020B0503030101060003" pitchFamily="34" charset="0"/>
            </a:endParaRPr>
          </a:p>
          <a:p>
            <a:endParaRPr lang="en-US" sz="1800" b="1">
              <a:latin typeface="Proxima Nova"/>
            </a:endParaRPr>
          </a:p>
          <a:p>
            <a:r>
              <a:rPr lang="en-US" sz="1800" b="1" dirty="0">
                <a:latin typeface="Proxima Nova"/>
              </a:rPr>
              <a:t>Armed/Dangerous Person:</a:t>
            </a:r>
          </a:p>
          <a:p>
            <a:r>
              <a:rPr lang="en-US" sz="1800">
                <a:ea typeface="+mn-lt"/>
                <a:cs typeface="+mn-lt"/>
              </a:rPr>
              <a:t>I</a:t>
            </a:r>
            <a:r>
              <a:rPr lang="en-US" sz="1800">
                <a:latin typeface="Arial"/>
                <a:ea typeface="+mn-lt"/>
                <a:cs typeface="+mn-lt"/>
              </a:rPr>
              <a:t>n the event of an armed or dangerous person on campus, you will need to assess your best option based on the circumstances. Unfortunately, there may not be a clear “right” answer. However, one of the following actions should be taken, listed in priority of consideration:</a:t>
            </a:r>
            <a:endParaRPr lang="en-US">
              <a:latin typeface="Arial"/>
              <a:cs typeface="Arial"/>
            </a:endParaRPr>
          </a:p>
          <a:p>
            <a:r>
              <a:rPr lang="en-US" sz="1800">
                <a:latin typeface="Arial"/>
                <a:ea typeface="+mn-lt"/>
                <a:cs typeface="+mn-lt"/>
              </a:rPr>
              <a:t>• </a:t>
            </a:r>
            <a:r>
              <a:rPr lang="en-US" sz="1800" b="1">
                <a:latin typeface="Arial"/>
                <a:ea typeface="+mn-lt"/>
                <a:cs typeface="+mn-lt"/>
              </a:rPr>
              <a:t>Run</a:t>
            </a:r>
            <a:r>
              <a:rPr lang="en-US" sz="1800">
                <a:latin typeface="Arial"/>
                <a:ea typeface="+mn-lt"/>
                <a:cs typeface="+mn-lt"/>
              </a:rPr>
              <a:t>: Find the best escape route, leave your belongings behind, and keep your hands visible.</a:t>
            </a:r>
            <a:endParaRPr lang="en-US">
              <a:latin typeface="Arial"/>
              <a:cs typeface="Arial"/>
            </a:endParaRPr>
          </a:p>
          <a:p>
            <a:r>
              <a:rPr lang="en-US" sz="1800">
                <a:latin typeface="Arial"/>
                <a:ea typeface="+mn-lt"/>
                <a:cs typeface="+mn-lt"/>
              </a:rPr>
              <a:t>• </a:t>
            </a:r>
            <a:r>
              <a:rPr lang="en-US" sz="1800" b="1">
                <a:latin typeface="Arial"/>
                <a:ea typeface="+mn-lt"/>
                <a:cs typeface="+mn-lt"/>
              </a:rPr>
              <a:t>Hide</a:t>
            </a:r>
            <a:r>
              <a:rPr lang="en-US" sz="1800">
                <a:latin typeface="Arial"/>
                <a:ea typeface="+mn-lt"/>
                <a:cs typeface="+mn-lt"/>
              </a:rPr>
              <a:t>: Hide in an area out of the individual's view, block entry to your hiding place and lock the doors, if possible. Turn off the lights and keep quiet</a:t>
            </a:r>
            <a:endParaRPr lang="en-US">
              <a:latin typeface="Arial"/>
              <a:cs typeface="Arial"/>
            </a:endParaRPr>
          </a:p>
          <a:p>
            <a:r>
              <a:rPr lang="en-US" sz="1800" dirty="0">
                <a:latin typeface="Arial"/>
                <a:ea typeface="+mn-lt"/>
                <a:cs typeface="+mn-lt"/>
              </a:rPr>
              <a:t>• </a:t>
            </a:r>
            <a:r>
              <a:rPr lang="en-US" sz="1800" b="1" dirty="0">
                <a:latin typeface="Arial"/>
                <a:ea typeface="+mn-lt"/>
                <a:cs typeface="+mn-lt"/>
              </a:rPr>
              <a:t>Fight</a:t>
            </a:r>
            <a:r>
              <a:rPr lang="en-US" sz="1800" dirty="0">
                <a:latin typeface="Arial"/>
                <a:ea typeface="+mn-lt"/>
                <a:cs typeface="+mn-lt"/>
              </a:rPr>
              <a:t>: As a last resort and only when your life is in imminent danger, attempt to incapacitate the individual. Be physical and aggressive. Use anything available around you to attack and throw things if possible.</a:t>
            </a:r>
            <a:endParaRPr lang="en-US" dirty="0">
              <a:latin typeface="Arial"/>
            </a:endParaRPr>
          </a:p>
          <a:p>
            <a:r>
              <a:rPr lang="en-US" sz="1800" dirty="0">
                <a:latin typeface="Arial"/>
                <a:cs typeface="Calibri"/>
              </a:rPr>
              <a:t>Visit: </a:t>
            </a:r>
            <a:r>
              <a:rPr lang="en-US" sz="1800" dirty="0">
                <a:ea typeface="+mn-lt"/>
                <a:cs typeface="+mn-lt"/>
                <a:hlinkClick r:id="rId3"/>
              </a:rPr>
              <a:t>https://campussafety.unc.edu/about/contact/</a:t>
            </a:r>
            <a:r>
              <a:rPr lang="en-US" sz="1800" dirty="0">
                <a:ea typeface="+mn-lt"/>
                <a:cs typeface="+mn-lt"/>
              </a:rPr>
              <a:t> </a:t>
            </a:r>
          </a:p>
          <a:p>
            <a:pPr lvl="1"/>
            <a:endParaRPr lang="en-US">
              <a:ea typeface="Calibri" panose="020F0502020204030204"/>
              <a:cs typeface="Calibri" panose="020F0502020204030204"/>
            </a:endParaRPr>
          </a:p>
          <a:p>
            <a:pPr lvl="1"/>
            <a:endParaRPr lang="en-US">
              <a:ea typeface="Calibri" panose="020F0502020204030204"/>
              <a:cs typeface="Calibri" panose="020F0502020204030204"/>
            </a:endParaRPr>
          </a:p>
        </p:txBody>
      </p:sp>
    </p:spTree>
    <p:extLst>
      <p:ext uri="{BB962C8B-B14F-4D97-AF65-F5344CB8AC3E}">
        <p14:creationId xmlns:p14="http://schemas.microsoft.com/office/powerpoint/2010/main" val="1538540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8A5BCA277053408EC11EB8A7B45B92" ma:contentTypeVersion="17" ma:contentTypeDescription="Create a new document." ma:contentTypeScope="" ma:versionID="bd37f4ddba4e38f4e3264097c515bfc6">
  <xsd:schema xmlns:xsd="http://www.w3.org/2001/XMLSchema" xmlns:xs="http://www.w3.org/2001/XMLSchema" xmlns:p="http://schemas.microsoft.com/office/2006/metadata/properties" xmlns:ns2="b2fadf80-172b-4963-9809-21251699e782" xmlns:ns3="01eb89b8-a3fe-4fe8-b92f-f0ae3a37c1d9" targetNamespace="http://schemas.microsoft.com/office/2006/metadata/properties" ma:root="true" ma:fieldsID="7114673e8418dac5b05dc74c856fa6e6" ns2:_="" ns3:_="">
    <xsd:import namespace="b2fadf80-172b-4963-9809-21251699e782"/>
    <xsd:import namespace="01eb89b8-a3fe-4fe8-b92f-f0ae3a37c1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adf80-172b-4963-9809-21251699e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b89b8-a3fe-4fe8-b92f-f0ae3a37c1d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ef4d26b-4eb9-4d87-b067-528d84915bbb}" ma:internalName="TaxCatchAll" ma:showField="CatchAllData" ma:web="01eb89b8-a3fe-4fe8-b92f-f0ae3a37c1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b89b8-a3fe-4fe8-b92f-f0ae3a37c1d9" xsi:nil="true"/>
    <lcf76f155ced4ddcb4097134ff3c332f xmlns="b2fadf80-172b-4963-9809-21251699e7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209DEFB-FCBA-4C08-88DF-019B27F2BBD3}">
  <ds:schemaRefs>
    <ds:schemaRef ds:uri="http://schemas.microsoft.com/sharepoint/v3/contenttype/forms"/>
  </ds:schemaRefs>
</ds:datastoreItem>
</file>

<file path=customXml/itemProps2.xml><?xml version="1.0" encoding="utf-8"?>
<ds:datastoreItem xmlns:ds="http://schemas.openxmlformats.org/officeDocument/2006/customXml" ds:itemID="{176A0932-E592-46DF-9D04-6CB35B284D16}">
  <ds:schemaRefs>
    <ds:schemaRef ds:uri="01eb89b8-a3fe-4fe8-b92f-f0ae3a37c1d9"/>
    <ds:schemaRef ds:uri="b2fadf80-172b-4963-9809-21251699e7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DC2565-BDBC-4177-960F-11A405C9A4FE}">
  <ds:schemaRefs>
    <ds:schemaRef ds:uri="01eb89b8-a3fe-4fe8-b92f-f0ae3a37c1d9"/>
    <ds:schemaRef ds:uri="b2fadf80-172b-4963-9809-21251699e7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Orientation Fall 2020 (3)</Template>
  <TotalTime>0</TotalTime>
  <Words>2191</Words>
  <Application>Microsoft Office PowerPoint</Application>
  <PresentationFormat>Widescreen</PresentationFormat>
  <Paragraphs>336</Paragraphs>
  <Slides>32</Slides>
  <Notes>18</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Our Mission</vt:lpstr>
      <vt:lpstr>PowerPoint Presentation</vt:lpstr>
      <vt:lpstr>PowerPoint Presentation</vt:lpstr>
      <vt:lpstr>Final Thoughts...</vt:lpstr>
      <vt:lpstr>PowerPoint Presentation</vt:lpstr>
      <vt:lpstr>DHS Website/Resources</vt:lpstr>
      <vt:lpstr>North Carolina Residency</vt:lpstr>
      <vt:lpstr>Resources in an Emergency</vt:lpstr>
      <vt:lpstr>Building Access</vt:lpstr>
      <vt:lpstr>AHA Ambassador Program</vt:lpstr>
      <vt:lpstr>Justice, Equity, Diversity, and Inclusion (J.E.D.I) Committee   </vt:lpstr>
      <vt:lpstr>Health Sciences  Global Partnerships Committee </vt:lpstr>
      <vt:lpstr>Office of Interprofessional Education and Practice (OIPEP) </vt:lpstr>
      <vt:lpstr>Inter-professional Service-Learning in Rural North Carolina</vt:lpstr>
      <vt:lpstr>Business Office Team</vt:lpstr>
      <vt:lpstr>Student Services Administrative Roles Student Services exists to support the mission of the Department of Health Sciences (DHS) by serving as an administrative foundation to students, faculty, staff and the community as related to Health Science students’ success.  </vt:lpstr>
      <vt:lpstr>Student Services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Brenda Olivia</dc:creator>
  <cp:lastModifiedBy>Capri, Kimberly</cp:lastModifiedBy>
  <cp:revision>51</cp:revision>
  <dcterms:created xsi:type="dcterms:W3CDTF">2020-08-13T15:05:46Z</dcterms:created>
  <dcterms:modified xsi:type="dcterms:W3CDTF">2023-08-17T12:05:54Z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0x010100748A5BCA277053408EC11EB8A7B45B92</vt:lpwstr>
  </property>
  <property fmtid="{D5CDD505-2E9C-101B-9397-08002B2CF9AE}" pid="3" name="MediaServiceImageTags">
    <vt:lpwstr/>
  </property>
</Properties>
</file>