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42"/>
  </p:notesMasterIdLst>
  <p:handoutMasterIdLst>
    <p:handoutMasterId r:id="rId43"/>
  </p:handoutMasterIdLst>
  <p:sldIdLst>
    <p:sldId id="266" r:id="rId2"/>
    <p:sldId id="349" r:id="rId3"/>
    <p:sldId id="376" r:id="rId4"/>
    <p:sldId id="267" r:id="rId5"/>
    <p:sldId id="268" r:id="rId6"/>
    <p:sldId id="334" r:id="rId7"/>
    <p:sldId id="328" r:id="rId8"/>
    <p:sldId id="282" r:id="rId9"/>
    <p:sldId id="336" r:id="rId10"/>
    <p:sldId id="341" r:id="rId11"/>
    <p:sldId id="340" r:id="rId12"/>
    <p:sldId id="325" r:id="rId13"/>
    <p:sldId id="292" r:id="rId14"/>
    <p:sldId id="342" r:id="rId15"/>
    <p:sldId id="279" r:id="rId16"/>
    <p:sldId id="339" r:id="rId17"/>
    <p:sldId id="294" r:id="rId18"/>
    <p:sldId id="270" r:id="rId19"/>
    <p:sldId id="306" r:id="rId20"/>
    <p:sldId id="307" r:id="rId21"/>
    <p:sldId id="308" r:id="rId22"/>
    <p:sldId id="304" r:id="rId23"/>
    <p:sldId id="301" r:id="rId24"/>
    <p:sldId id="302" r:id="rId25"/>
    <p:sldId id="317" r:id="rId26"/>
    <p:sldId id="303" r:id="rId27"/>
    <p:sldId id="305" r:id="rId28"/>
    <p:sldId id="337" r:id="rId29"/>
    <p:sldId id="338" r:id="rId30"/>
    <p:sldId id="310" r:id="rId31"/>
    <p:sldId id="309" r:id="rId32"/>
    <p:sldId id="316" r:id="rId33"/>
    <p:sldId id="331" r:id="rId34"/>
    <p:sldId id="379" r:id="rId35"/>
    <p:sldId id="329" r:id="rId36"/>
    <p:sldId id="300" r:id="rId37"/>
    <p:sldId id="299" r:id="rId38"/>
    <p:sldId id="377" r:id="rId39"/>
    <p:sldId id="378" r:id="rId40"/>
    <p:sldId id="313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s, Lisa" initials="VL" lastIdx="1" clrIdx="0">
    <p:extLst>
      <p:ext uri="{19B8F6BF-5375-455C-9EA6-DF929625EA0E}">
        <p15:presenceInfo xmlns:p15="http://schemas.microsoft.com/office/powerpoint/2012/main" userId="S::lvoss@ad.unc.edu::cfd0e82e-38d8-419f-aa3c-e55571fa40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706" autoAdjust="0"/>
  </p:normalViewPr>
  <p:slideViewPr>
    <p:cSldViewPr snapToGrid="0">
      <p:cViewPr varScale="1">
        <p:scale>
          <a:sx n="91" d="100"/>
          <a:sy n="91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5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aseline="0" dirty="0">
                <a:latin typeface="Franklin Gothic Medium" panose="020B0603020102020204" pitchFamily="34" charset="0"/>
              </a:rPr>
              <a:t>Weighting of Annual Appraisals*</a:t>
            </a:r>
          </a:p>
        </c:rich>
      </c:tx>
      <c:layout>
        <c:manualLayout>
          <c:xMode val="edge"/>
          <c:yMode val="edge"/>
          <c:x val="0.15885737451857859"/>
          <c:y val="5.390564432419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5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048872261654304"/>
          <c:w val="0.69178988350971171"/>
          <c:h val="0.679511277383456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Appraisals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 contourW="5715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C3-42E0-8D73-72EF9DB67B9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 contourW="5715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C3-42E0-8D73-72EF9DB67B9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Individual Goals</c:v>
                </c:pt>
                <c:pt idx="1">
                  <c:v>Institutional Goals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3-42E0-8D73-72EF9DB67B9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820517057871002"/>
          <c:y val="0.2568079751490735"/>
          <c:w val="0.38850231543081837"/>
          <c:h val="0.467563913951502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A4334-7564-4081-923F-266DAED117E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6CE65-0F6B-4399-8D5B-556EB8925C1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Resources – What resources will you commit to achieving your goal?</a:t>
          </a:r>
        </a:p>
      </dgm:t>
    </dgm:pt>
    <dgm:pt modelId="{036C5903-016A-4D08-894E-5B6D5E450177}" type="parTrans" cxnId="{24DA9A46-D6E6-4C5F-B59A-41A45289575F}">
      <dgm:prSet/>
      <dgm:spPr/>
      <dgm:t>
        <a:bodyPr/>
        <a:lstStyle/>
        <a:p>
          <a:endParaRPr lang="en-US"/>
        </a:p>
      </dgm:t>
    </dgm:pt>
    <dgm:pt modelId="{A5880B39-7708-4E76-BD2A-C0BB4266328A}" type="sibTrans" cxnId="{24DA9A46-D6E6-4C5F-B59A-41A45289575F}">
      <dgm:prSet/>
      <dgm:spPr/>
      <dgm:t>
        <a:bodyPr/>
        <a:lstStyle/>
        <a:p>
          <a:endParaRPr lang="en-US"/>
        </a:p>
      </dgm:t>
    </dgm:pt>
    <dgm:pt modelId="{B99BBD0E-1F6B-4726-83D8-19739493227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Achievable – Is your goal challenging but still realistic?</a:t>
          </a:r>
        </a:p>
      </dgm:t>
    </dgm:pt>
    <dgm:pt modelId="{5CC26F7C-3A3A-420C-907C-CE55E471BD2C}" type="parTrans" cxnId="{83E3F50F-2341-40E8-982A-84D1B4F1013B}">
      <dgm:prSet/>
      <dgm:spPr/>
      <dgm:t>
        <a:bodyPr/>
        <a:lstStyle/>
        <a:p>
          <a:endParaRPr lang="en-US"/>
        </a:p>
      </dgm:t>
    </dgm:pt>
    <dgm:pt modelId="{BB79DE72-52B9-42A2-BE06-D0E92C206022}" type="sibTrans" cxnId="{83E3F50F-2341-40E8-982A-84D1B4F1013B}">
      <dgm:prSet/>
      <dgm:spPr/>
      <dgm:t>
        <a:bodyPr/>
        <a:lstStyle/>
        <a:p>
          <a:endParaRPr lang="en-US"/>
        </a:p>
      </dgm:t>
    </dgm:pt>
    <dgm:pt modelId="{2E4CF144-E958-466B-996E-F289208BE0F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Relevant – Does your goal tie into your responsibilities?</a:t>
          </a:r>
        </a:p>
      </dgm:t>
    </dgm:pt>
    <dgm:pt modelId="{716A0285-B8C9-44A4-B4B7-9FC535ADA499}" type="parTrans" cxnId="{46CEC162-2414-44E0-94B1-690BA20C9495}">
      <dgm:prSet/>
      <dgm:spPr/>
      <dgm:t>
        <a:bodyPr/>
        <a:lstStyle/>
        <a:p>
          <a:endParaRPr lang="en-US"/>
        </a:p>
      </dgm:t>
    </dgm:pt>
    <dgm:pt modelId="{D90F115E-086D-459A-B000-22998A8106F1}" type="sibTrans" cxnId="{46CEC162-2414-44E0-94B1-690BA20C9495}">
      <dgm:prSet/>
      <dgm:spPr/>
      <dgm:t>
        <a:bodyPr/>
        <a:lstStyle/>
        <a:p>
          <a:endParaRPr lang="en-US"/>
        </a:p>
      </dgm:t>
    </dgm:pt>
    <dgm:pt modelId="{B0EF5D74-D59B-4364-96BE-B934641F1A5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Time-bound – Does your goal include a deadline?</a:t>
          </a:r>
        </a:p>
      </dgm:t>
    </dgm:pt>
    <dgm:pt modelId="{4E1F6307-4916-4455-BD05-1675B2C37C5F}" type="parTrans" cxnId="{3DAC5ADC-286C-4108-9A14-BDCA2173944B}">
      <dgm:prSet/>
      <dgm:spPr/>
      <dgm:t>
        <a:bodyPr/>
        <a:lstStyle/>
        <a:p>
          <a:endParaRPr lang="en-US"/>
        </a:p>
      </dgm:t>
    </dgm:pt>
    <dgm:pt modelId="{902A5F57-8C0B-483A-8CC1-DF03C5AE6DCB}" type="sibTrans" cxnId="{3DAC5ADC-286C-4108-9A14-BDCA2173944B}">
      <dgm:prSet/>
      <dgm:spPr/>
      <dgm:t>
        <a:bodyPr/>
        <a:lstStyle/>
        <a:p>
          <a:endParaRPr lang="en-US"/>
        </a:p>
      </dgm:t>
    </dgm:pt>
    <dgm:pt modelId="{929752BD-F846-4E99-B016-77150F6F4EE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Expectations – Is your goal ethical, exciting, and enjoyable?</a:t>
          </a:r>
        </a:p>
      </dgm:t>
    </dgm:pt>
    <dgm:pt modelId="{2BFBEB40-A360-4AAE-921A-8F0BC7288726}" type="parTrans" cxnId="{4BC05133-D6D3-42F5-A28F-F1AFD4FB6E36}">
      <dgm:prSet/>
      <dgm:spPr/>
      <dgm:t>
        <a:bodyPr/>
        <a:lstStyle/>
        <a:p>
          <a:endParaRPr lang="en-US"/>
        </a:p>
      </dgm:t>
    </dgm:pt>
    <dgm:pt modelId="{A8414531-763B-4A7D-8F30-0852C498963D}" type="sibTrans" cxnId="{4BC05133-D6D3-42F5-A28F-F1AFD4FB6E36}">
      <dgm:prSet/>
      <dgm:spPr/>
      <dgm:t>
        <a:bodyPr/>
        <a:lstStyle/>
        <a:p>
          <a:endParaRPr lang="en-US"/>
        </a:p>
      </dgm:t>
    </dgm:pt>
    <dgm:pt modelId="{59DE7D40-486B-4E82-B769-3D940604686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Specific – List the details of what you want to accomplish.</a:t>
          </a:r>
        </a:p>
      </dgm:t>
    </dgm:pt>
    <dgm:pt modelId="{38232CBF-5769-4473-99DA-4399364BD092}" type="parTrans" cxnId="{43645829-29AC-4E54-8EC6-2C55742204D8}">
      <dgm:prSet/>
      <dgm:spPr/>
      <dgm:t>
        <a:bodyPr/>
        <a:lstStyle/>
        <a:p>
          <a:endParaRPr lang="en-US"/>
        </a:p>
      </dgm:t>
    </dgm:pt>
    <dgm:pt modelId="{3BEEA62E-DE24-4ED1-8314-996D2A64B716}" type="sibTrans" cxnId="{43645829-29AC-4E54-8EC6-2C55742204D8}">
      <dgm:prSet/>
      <dgm:spPr/>
      <dgm:t>
        <a:bodyPr/>
        <a:lstStyle/>
        <a:p>
          <a:endParaRPr lang="en-US"/>
        </a:p>
      </dgm:t>
    </dgm:pt>
    <dgm:pt modelId="{55EFB767-3BED-4CA4-AD9A-6CD6F228A7B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>
              <a:latin typeface="Century Gothic" pitchFamily="34" charset="0"/>
            </a:rPr>
            <a:t>Measurable – How will you evaluate your goal?</a:t>
          </a:r>
        </a:p>
      </dgm:t>
    </dgm:pt>
    <dgm:pt modelId="{5C88968F-37C0-4D04-8A5E-778424BE6A63}" type="parTrans" cxnId="{101806A6-7867-4D1A-8352-2649459865C2}">
      <dgm:prSet/>
      <dgm:spPr/>
      <dgm:t>
        <a:bodyPr/>
        <a:lstStyle/>
        <a:p>
          <a:endParaRPr lang="en-US"/>
        </a:p>
      </dgm:t>
    </dgm:pt>
    <dgm:pt modelId="{35C928AE-9CB9-4873-9F4D-FA1EEF6B9E29}" type="sibTrans" cxnId="{101806A6-7867-4D1A-8352-2649459865C2}">
      <dgm:prSet/>
      <dgm:spPr/>
      <dgm:t>
        <a:bodyPr/>
        <a:lstStyle/>
        <a:p>
          <a:endParaRPr lang="en-US"/>
        </a:p>
      </dgm:t>
    </dgm:pt>
    <dgm:pt modelId="{2D4D11D8-DBDD-421A-8B96-7C78350FA148}" type="pres">
      <dgm:prSet presAssocID="{998A4334-7564-4081-923F-266DAED117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F708B0-5612-41B8-9A0F-A98D38345916}" type="pres">
      <dgm:prSet presAssocID="{998A4334-7564-4081-923F-266DAED117EE}" presName="Name1" presStyleCnt="0"/>
      <dgm:spPr/>
    </dgm:pt>
    <dgm:pt modelId="{1DEF2127-459A-47BE-BA7D-DF8E167F42AD}" type="pres">
      <dgm:prSet presAssocID="{998A4334-7564-4081-923F-266DAED117EE}" presName="cycle" presStyleCnt="0"/>
      <dgm:spPr/>
    </dgm:pt>
    <dgm:pt modelId="{E8DA2114-DBC4-415C-857A-6475FA578DBB}" type="pres">
      <dgm:prSet presAssocID="{998A4334-7564-4081-923F-266DAED117EE}" presName="srcNode" presStyleLbl="node1" presStyleIdx="0" presStyleCnt="7"/>
      <dgm:spPr/>
    </dgm:pt>
    <dgm:pt modelId="{AE4D8B40-1AD1-4DF4-A626-C2483C4034F1}" type="pres">
      <dgm:prSet presAssocID="{998A4334-7564-4081-923F-266DAED117EE}" presName="conn" presStyleLbl="parChTrans1D2" presStyleIdx="0" presStyleCnt="1"/>
      <dgm:spPr/>
      <dgm:t>
        <a:bodyPr/>
        <a:lstStyle/>
        <a:p>
          <a:endParaRPr lang="en-US"/>
        </a:p>
      </dgm:t>
    </dgm:pt>
    <dgm:pt modelId="{4B4EF87B-78E1-4FD5-BDB5-E522BB118E4C}" type="pres">
      <dgm:prSet presAssocID="{998A4334-7564-4081-923F-266DAED117EE}" presName="extraNode" presStyleLbl="node1" presStyleIdx="0" presStyleCnt="7"/>
      <dgm:spPr/>
    </dgm:pt>
    <dgm:pt modelId="{E7E91052-4C34-429D-A9CB-6E3ADEC14FF9}" type="pres">
      <dgm:prSet presAssocID="{998A4334-7564-4081-923F-266DAED117EE}" presName="dstNode" presStyleLbl="node1" presStyleIdx="0" presStyleCnt="7"/>
      <dgm:spPr/>
    </dgm:pt>
    <dgm:pt modelId="{86A7F71F-8169-4FCB-8C61-793CFBE2B075}" type="pres">
      <dgm:prSet presAssocID="{59DE7D40-486B-4E82-B769-3D940604686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D19D6-F4A6-4990-884C-C92CE140256B}" type="pres">
      <dgm:prSet presAssocID="{59DE7D40-486B-4E82-B769-3D940604686F}" presName="accent_1" presStyleCnt="0"/>
      <dgm:spPr/>
    </dgm:pt>
    <dgm:pt modelId="{D854DCA0-55AE-4EAE-A7AA-81FF3856D78D}" type="pres">
      <dgm:prSet presAssocID="{59DE7D40-486B-4E82-B769-3D940604686F}" presName="accentRepeatNode" presStyleLbl="solidFgAcc1" presStyleIdx="0" presStyleCnt="7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AE28AB83-5D3A-4FB0-94DC-FB165DD19D4F}" type="pres">
      <dgm:prSet presAssocID="{55EFB767-3BED-4CA4-AD9A-6CD6F228A7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DAB8F-A950-4967-A775-B78610E3ED97}" type="pres">
      <dgm:prSet presAssocID="{55EFB767-3BED-4CA4-AD9A-6CD6F228A7BA}" presName="accent_2" presStyleCnt="0"/>
      <dgm:spPr/>
    </dgm:pt>
    <dgm:pt modelId="{0206FF79-10B2-4C6F-9D07-FFD356960AE3}" type="pres">
      <dgm:prSet presAssocID="{55EFB767-3BED-4CA4-AD9A-6CD6F228A7BA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FB7E675C-E9CF-4AC6-903D-09AD644EA95A}" type="pres">
      <dgm:prSet presAssocID="{B99BBD0E-1F6B-4726-83D8-19739493227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FF690-8093-422F-8A2B-5DE183E50236}" type="pres">
      <dgm:prSet presAssocID="{B99BBD0E-1F6B-4726-83D8-19739493227F}" presName="accent_3" presStyleCnt="0"/>
      <dgm:spPr/>
    </dgm:pt>
    <dgm:pt modelId="{90C635D7-985D-47DB-9697-21CBBBF34857}" type="pres">
      <dgm:prSet presAssocID="{B99BBD0E-1F6B-4726-83D8-19739493227F}" presName="accentRepeatNode" presStyleLbl="solidFgAcc1" presStyleIdx="2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08A9B443-74BF-4858-B204-974B8E0A21B1}" type="pres">
      <dgm:prSet presAssocID="{2E4CF144-E958-466B-996E-F289208BE0F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29554-A121-466D-ABDF-37042974E869}" type="pres">
      <dgm:prSet presAssocID="{2E4CF144-E958-466B-996E-F289208BE0F5}" presName="accent_4" presStyleCnt="0"/>
      <dgm:spPr/>
    </dgm:pt>
    <dgm:pt modelId="{AEADD0EC-4581-4E36-8421-D1FB0544D352}" type="pres">
      <dgm:prSet presAssocID="{2E4CF144-E958-466B-996E-F289208BE0F5}" presName="accentRepeatNode" presStyleLbl="solidFgAcc1" presStyleIdx="3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A618D22D-AAFD-4D02-A78B-132DDB90D363}" type="pres">
      <dgm:prSet presAssocID="{B0EF5D74-D59B-4364-96BE-B934641F1A5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EFC08-8012-40D2-9F1F-CAEFD2C058BA}" type="pres">
      <dgm:prSet presAssocID="{B0EF5D74-D59B-4364-96BE-B934641F1A5C}" presName="accent_5" presStyleCnt="0"/>
      <dgm:spPr/>
    </dgm:pt>
    <dgm:pt modelId="{5F2DF1BF-EF20-4941-912F-4CC5CE502332}" type="pres">
      <dgm:prSet presAssocID="{B0EF5D74-D59B-4364-96BE-B934641F1A5C}" presName="accentRepeatNode" presStyleLbl="solidFgAcc1" presStyleIdx="4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68950CE5-2CDD-42FA-ABC8-2CF6420182E6}" type="pres">
      <dgm:prSet presAssocID="{929752BD-F846-4E99-B016-77150F6F4EE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FE73D-59B4-4F81-BACE-F69164B8A233}" type="pres">
      <dgm:prSet presAssocID="{929752BD-F846-4E99-B016-77150F6F4EE6}" presName="accent_6" presStyleCnt="0"/>
      <dgm:spPr/>
    </dgm:pt>
    <dgm:pt modelId="{43C5A453-671E-486F-AC4C-C6263B397A2B}" type="pres">
      <dgm:prSet presAssocID="{929752BD-F846-4E99-B016-77150F6F4EE6}" presName="accentRepeatNode" presStyleLbl="solidFgAcc1" presStyleIdx="5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CF8FE26F-66B9-4CA1-81F0-82BDD9A0C627}" type="pres">
      <dgm:prSet presAssocID="{61C6CE65-0F6B-4399-8D5B-556EB8925C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97F9-90A1-4D70-ABE8-7E04C6701EDA}" type="pres">
      <dgm:prSet presAssocID="{61C6CE65-0F6B-4399-8D5B-556EB8925C1C}" presName="accent_7" presStyleCnt="0"/>
      <dgm:spPr/>
    </dgm:pt>
    <dgm:pt modelId="{6F7885BF-E164-44DE-9E37-EEEA02189902}" type="pres">
      <dgm:prSet presAssocID="{61C6CE65-0F6B-4399-8D5B-556EB8925C1C}" presName="accentRepeatNode" presStyleLbl="solidFgAcc1" presStyleIdx="6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</dgm:ptLst>
  <dgm:cxnLst>
    <dgm:cxn modelId="{101806A6-7867-4D1A-8352-2649459865C2}" srcId="{998A4334-7564-4081-923F-266DAED117EE}" destId="{55EFB767-3BED-4CA4-AD9A-6CD6F228A7BA}" srcOrd="1" destOrd="0" parTransId="{5C88968F-37C0-4D04-8A5E-778424BE6A63}" sibTransId="{35C928AE-9CB9-4873-9F4D-FA1EEF6B9E29}"/>
    <dgm:cxn modelId="{4BC05133-D6D3-42F5-A28F-F1AFD4FB6E36}" srcId="{998A4334-7564-4081-923F-266DAED117EE}" destId="{929752BD-F846-4E99-B016-77150F6F4EE6}" srcOrd="5" destOrd="0" parTransId="{2BFBEB40-A360-4AAE-921A-8F0BC7288726}" sibTransId="{A8414531-763B-4A7D-8F30-0852C498963D}"/>
    <dgm:cxn modelId="{46CEC162-2414-44E0-94B1-690BA20C9495}" srcId="{998A4334-7564-4081-923F-266DAED117EE}" destId="{2E4CF144-E958-466B-996E-F289208BE0F5}" srcOrd="3" destOrd="0" parTransId="{716A0285-B8C9-44A4-B4B7-9FC535ADA499}" sibTransId="{D90F115E-086D-459A-B000-22998A8106F1}"/>
    <dgm:cxn modelId="{11B0789C-5BF5-4B13-9B9F-0648E48C33FE}" type="presOf" srcId="{59DE7D40-486B-4E82-B769-3D940604686F}" destId="{86A7F71F-8169-4FCB-8C61-793CFBE2B075}" srcOrd="0" destOrd="0" presId="urn:microsoft.com/office/officeart/2008/layout/VerticalCurvedList"/>
    <dgm:cxn modelId="{83E3F50F-2341-40E8-982A-84D1B4F1013B}" srcId="{998A4334-7564-4081-923F-266DAED117EE}" destId="{B99BBD0E-1F6B-4726-83D8-19739493227F}" srcOrd="2" destOrd="0" parTransId="{5CC26F7C-3A3A-420C-907C-CE55E471BD2C}" sibTransId="{BB79DE72-52B9-42A2-BE06-D0E92C206022}"/>
    <dgm:cxn modelId="{BA4845B0-753D-4D45-89B4-2341DB52D612}" type="presOf" srcId="{2E4CF144-E958-466B-996E-F289208BE0F5}" destId="{08A9B443-74BF-4858-B204-974B8E0A21B1}" srcOrd="0" destOrd="0" presId="urn:microsoft.com/office/officeart/2008/layout/VerticalCurvedList"/>
    <dgm:cxn modelId="{01AA2A8C-28D8-4A43-BF59-A7CD97E63676}" type="presOf" srcId="{B0EF5D74-D59B-4364-96BE-B934641F1A5C}" destId="{A618D22D-AAFD-4D02-A78B-132DDB90D363}" srcOrd="0" destOrd="0" presId="urn:microsoft.com/office/officeart/2008/layout/VerticalCurvedList"/>
    <dgm:cxn modelId="{F308C8AE-494B-4612-9058-FF83668783FB}" type="presOf" srcId="{55EFB767-3BED-4CA4-AD9A-6CD6F228A7BA}" destId="{AE28AB83-5D3A-4FB0-94DC-FB165DD19D4F}" srcOrd="0" destOrd="0" presId="urn:microsoft.com/office/officeart/2008/layout/VerticalCurvedList"/>
    <dgm:cxn modelId="{A0EE97A5-7D15-4B4D-AB8D-F40250A9FF95}" type="presOf" srcId="{61C6CE65-0F6B-4399-8D5B-556EB8925C1C}" destId="{CF8FE26F-66B9-4CA1-81F0-82BDD9A0C627}" srcOrd="0" destOrd="0" presId="urn:microsoft.com/office/officeart/2008/layout/VerticalCurvedList"/>
    <dgm:cxn modelId="{2CC9C27C-DB37-48D1-8566-12F2113AF4CD}" type="presOf" srcId="{998A4334-7564-4081-923F-266DAED117EE}" destId="{2D4D11D8-DBDD-421A-8B96-7C78350FA148}" srcOrd="0" destOrd="0" presId="urn:microsoft.com/office/officeart/2008/layout/VerticalCurvedList"/>
    <dgm:cxn modelId="{3DAC5ADC-286C-4108-9A14-BDCA2173944B}" srcId="{998A4334-7564-4081-923F-266DAED117EE}" destId="{B0EF5D74-D59B-4364-96BE-B934641F1A5C}" srcOrd="4" destOrd="0" parTransId="{4E1F6307-4916-4455-BD05-1675B2C37C5F}" sibTransId="{902A5F57-8C0B-483A-8CC1-DF03C5AE6DCB}"/>
    <dgm:cxn modelId="{4A96FE0C-57A8-41A9-B5E1-0F70BBE055C4}" type="presOf" srcId="{929752BD-F846-4E99-B016-77150F6F4EE6}" destId="{68950CE5-2CDD-42FA-ABC8-2CF6420182E6}" srcOrd="0" destOrd="0" presId="urn:microsoft.com/office/officeart/2008/layout/VerticalCurvedList"/>
    <dgm:cxn modelId="{43645829-29AC-4E54-8EC6-2C55742204D8}" srcId="{998A4334-7564-4081-923F-266DAED117EE}" destId="{59DE7D40-486B-4E82-B769-3D940604686F}" srcOrd="0" destOrd="0" parTransId="{38232CBF-5769-4473-99DA-4399364BD092}" sibTransId="{3BEEA62E-DE24-4ED1-8314-996D2A64B716}"/>
    <dgm:cxn modelId="{0A84E0AE-6A75-4322-9900-F74E7747CDAC}" type="presOf" srcId="{B99BBD0E-1F6B-4726-83D8-19739493227F}" destId="{FB7E675C-E9CF-4AC6-903D-09AD644EA95A}" srcOrd="0" destOrd="0" presId="urn:microsoft.com/office/officeart/2008/layout/VerticalCurvedList"/>
    <dgm:cxn modelId="{24DA9A46-D6E6-4C5F-B59A-41A45289575F}" srcId="{998A4334-7564-4081-923F-266DAED117EE}" destId="{61C6CE65-0F6B-4399-8D5B-556EB8925C1C}" srcOrd="6" destOrd="0" parTransId="{036C5903-016A-4D08-894E-5B6D5E450177}" sibTransId="{A5880B39-7708-4E76-BD2A-C0BB4266328A}"/>
    <dgm:cxn modelId="{6ACB5865-AAF5-4110-B0BE-EF4FC8AEAC64}" type="presOf" srcId="{3BEEA62E-DE24-4ED1-8314-996D2A64B716}" destId="{AE4D8B40-1AD1-4DF4-A626-C2483C4034F1}" srcOrd="0" destOrd="0" presId="urn:microsoft.com/office/officeart/2008/layout/VerticalCurvedList"/>
    <dgm:cxn modelId="{606A69E5-444D-4B31-BE73-B9F2C2CD5DC9}" type="presParOf" srcId="{2D4D11D8-DBDD-421A-8B96-7C78350FA148}" destId="{21F708B0-5612-41B8-9A0F-A98D38345916}" srcOrd="0" destOrd="0" presId="urn:microsoft.com/office/officeart/2008/layout/VerticalCurvedList"/>
    <dgm:cxn modelId="{3437914E-FCD5-435B-9A43-27861F91CE62}" type="presParOf" srcId="{21F708B0-5612-41B8-9A0F-A98D38345916}" destId="{1DEF2127-459A-47BE-BA7D-DF8E167F42AD}" srcOrd="0" destOrd="0" presId="urn:microsoft.com/office/officeart/2008/layout/VerticalCurvedList"/>
    <dgm:cxn modelId="{B6EB001B-8C92-46DA-A2D3-76A91D08D4CE}" type="presParOf" srcId="{1DEF2127-459A-47BE-BA7D-DF8E167F42AD}" destId="{E8DA2114-DBC4-415C-857A-6475FA578DBB}" srcOrd="0" destOrd="0" presId="urn:microsoft.com/office/officeart/2008/layout/VerticalCurvedList"/>
    <dgm:cxn modelId="{0CCA5245-83E3-467A-A89A-EA06721900D9}" type="presParOf" srcId="{1DEF2127-459A-47BE-BA7D-DF8E167F42AD}" destId="{AE4D8B40-1AD1-4DF4-A626-C2483C4034F1}" srcOrd="1" destOrd="0" presId="urn:microsoft.com/office/officeart/2008/layout/VerticalCurvedList"/>
    <dgm:cxn modelId="{09E55DB8-E117-4E98-8B5B-CA5C265C63E6}" type="presParOf" srcId="{1DEF2127-459A-47BE-BA7D-DF8E167F42AD}" destId="{4B4EF87B-78E1-4FD5-BDB5-E522BB118E4C}" srcOrd="2" destOrd="0" presId="urn:microsoft.com/office/officeart/2008/layout/VerticalCurvedList"/>
    <dgm:cxn modelId="{CC576F92-E1E6-4438-95DE-C7A69BE0BE2D}" type="presParOf" srcId="{1DEF2127-459A-47BE-BA7D-DF8E167F42AD}" destId="{E7E91052-4C34-429D-A9CB-6E3ADEC14FF9}" srcOrd="3" destOrd="0" presId="urn:microsoft.com/office/officeart/2008/layout/VerticalCurvedList"/>
    <dgm:cxn modelId="{02F2357F-CB56-432D-B8BE-57E7B9E46331}" type="presParOf" srcId="{21F708B0-5612-41B8-9A0F-A98D38345916}" destId="{86A7F71F-8169-4FCB-8C61-793CFBE2B075}" srcOrd="1" destOrd="0" presId="urn:microsoft.com/office/officeart/2008/layout/VerticalCurvedList"/>
    <dgm:cxn modelId="{3B1BDDC6-2EFA-444C-8D52-57D0FE6D9250}" type="presParOf" srcId="{21F708B0-5612-41B8-9A0F-A98D38345916}" destId="{6C4D19D6-F4A6-4990-884C-C92CE140256B}" srcOrd="2" destOrd="0" presId="urn:microsoft.com/office/officeart/2008/layout/VerticalCurvedList"/>
    <dgm:cxn modelId="{85C41E2F-A7BF-4752-89A5-76F08DB00370}" type="presParOf" srcId="{6C4D19D6-F4A6-4990-884C-C92CE140256B}" destId="{D854DCA0-55AE-4EAE-A7AA-81FF3856D78D}" srcOrd="0" destOrd="0" presId="urn:microsoft.com/office/officeart/2008/layout/VerticalCurvedList"/>
    <dgm:cxn modelId="{1C221DB6-5799-4EF3-ADB7-52DA0F30E3D7}" type="presParOf" srcId="{21F708B0-5612-41B8-9A0F-A98D38345916}" destId="{AE28AB83-5D3A-4FB0-94DC-FB165DD19D4F}" srcOrd="3" destOrd="0" presId="urn:microsoft.com/office/officeart/2008/layout/VerticalCurvedList"/>
    <dgm:cxn modelId="{4630CA96-6741-4484-AC52-F0B7002D7E9D}" type="presParOf" srcId="{21F708B0-5612-41B8-9A0F-A98D38345916}" destId="{0FADAB8F-A950-4967-A775-B78610E3ED97}" srcOrd="4" destOrd="0" presId="urn:microsoft.com/office/officeart/2008/layout/VerticalCurvedList"/>
    <dgm:cxn modelId="{5513B6A9-CFD6-4CD8-B263-73EFCF7D4144}" type="presParOf" srcId="{0FADAB8F-A950-4967-A775-B78610E3ED97}" destId="{0206FF79-10B2-4C6F-9D07-FFD356960AE3}" srcOrd="0" destOrd="0" presId="urn:microsoft.com/office/officeart/2008/layout/VerticalCurvedList"/>
    <dgm:cxn modelId="{19611794-A198-4895-A921-EAAB6AB0EA58}" type="presParOf" srcId="{21F708B0-5612-41B8-9A0F-A98D38345916}" destId="{FB7E675C-E9CF-4AC6-903D-09AD644EA95A}" srcOrd="5" destOrd="0" presId="urn:microsoft.com/office/officeart/2008/layout/VerticalCurvedList"/>
    <dgm:cxn modelId="{787CF634-ACAD-4B76-98D3-837A521EBED0}" type="presParOf" srcId="{21F708B0-5612-41B8-9A0F-A98D38345916}" destId="{48CFF690-8093-422F-8A2B-5DE183E50236}" srcOrd="6" destOrd="0" presId="urn:microsoft.com/office/officeart/2008/layout/VerticalCurvedList"/>
    <dgm:cxn modelId="{21F24644-8B21-4BFA-BD56-CBDE0193B396}" type="presParOf" srcId="{48CFF690-8093-422F-8A2B-5DE183E50236}" destId="{90C635D7-985D-47DB-9697-21CBBBF34857}" srcOrd="0" destOrd="0" presId="urn:microsoft.com/office/officeart/2008/layout/VerticalCurvedList"/>
    <dgm:cxn modelId="{908BB440-90B5-4216-8A8E-CE8D6A70F143}" type="presParOf" srcId="{21F708B0-5612-41B8-9A0F-A98D38345916}" destId="{08A9B443-74BF-4858-B204-974B8E0A21B1}" srcOrd="7" destOrd="0" presId="urn:microsoft.com/office/officeart/2008/layout/VerticalCurvedList"/>
    <dgm:cxn modelId="{2E02D5F6-9D53-42FF-8C86-208A5BAD02E8}" type="presParOf" srcId="{21F708B0-5612-41B8-9A0F-A98D38345916}" destId="{E3D29554-A121-466D-ABDF-37042974E869}" srcOrd="8" destOrd="0" presId="urn:microsoft.com/office/officeart/2008/layout/VerticalCurvedList"/>
    <dgm:cxn modelId="{A6AB9214-A0A4-487D-8E04-E45DD1336EE6}" type="presParOf" srcId="{E3D29554-A121-466D-ABDF-37042974E869}" destId="{AEADD0EC-4581-4E36-8421-D1FB0544D352}" srcOrd="0" destOrd="0" presId="urn:microsoft.com/office/officeart/2008/layout/VerticalCurvedList"/>
    <dgm:cxn modelId="{632621D4-3167-4670-B3D4-659E5CF34573}" type="presParOf" srcId="{21F708B0-5612-41B8-9A0F-A98D38345916}" destId="{A618D22D-AAFD-4D02-A78B-132DDB90D363}" srcOrd="9" destOrd="0" presId="urn:microsoft.com/office/officeart/2008/layout/VerticalCurvedList"/>
    <dgm:cxn modelId="{6F3BC04D-3CCC-4146-BB4A-3BCB9237F874}" type="presParOf" srcId="{21F708B0-5612-41B8-9A0F-A98D38345916}" destId="{18EEFC08-8012-40D2-9F1F-CAEFD2C058BA}" srcOrd="10" destOrd="0" presId="urn:microsoft.com/office/officeart/2008/layout/VerticalCurvedList"/>
    <dgm:cxn modelId="{AFF0A58B-6750-4FED-965B-58265C5CD4FA}" type="presParOf" srcId="{18EEFC08-8012-40D2-9F1F-CAEFD2C058BA}" destId="{5F2DF1BF-EF20-4941-912F-4CC5CE502332}" srcOrd="0" destOrd="0" presId="urn:microsoft.com/office/officeart/2008/layout/VerticalCurvedList"/>
    <dgm:cxn modelId="{A4981FB7-445D-44D2-BBF0-6237FB2821C9}" type="presParOf" srcId="{21F708B0-5612-41B8-9A0F-A98D38345916}" destId="{68950CE5-2CDD-42FA-ABC8-2CF6420182E6}" srcOrd="11" destOrd="0" presId="urn:microsoft.com/office/officeart/2008/layout/VerticalCurvedList"/>
    <dgm:cxn modelId="{7609CAE8-3C7F-4D3A-8595-1D771B58957E}" type="presParOf" srcId="{21F708B0-5612-41B8-9A0F-A98D38345916}" destId="{8D2FE73D-59B4-4F81-BACE-F69164B8A233}" srcOrd="12" destOrd="0" presId="urn:microsoft.com/office/officeart/2008/layout/VerticalCurvedList"/>
    <dgm:cxn modelId="{B9433532-F37F-46B4-BB49-92814B8D9409}" type="presParOf" srcId="{8D2FE73D-59B4-4F81-BACE-F69164B8A233}" destId="{43C5A453-671E-486F-AC4C-C6263B397A2B}" srcOrd="0" destOrd="0" presId="urn:microsoft.com/office/officeart/2008/layout/VerticalCurvedList"/>
    <dgm:cxn modelId="{019EEDB9-CAB3-45DF-B92E-093051152899}" type="presParOf" srcId="{21F708B0-5612-41B8-9A0F-A98D38345916}" destId="{CF8FE26F-66B9-4CA1-81F0-82BDD9A0C627}" srcOrd="13" destOrd="0" presId="urn:microsoft.com/office/officeart/2008/layout/VerticalCurvedList"/>
    <dgm:cxn modelId="{160E361A-BF8A-40B3-8827-000C97F7BC03}" type="presParOf" srcId="{21F708B0-5612-41B8-9A0F-A98D38345916}" destId="{491597F9-90A1-4D70-ABE8-7E04C6701EDA}" srcOrd="14" destOrd="0" presId="urn:microsoft.com/office/officeart/2008/layout/VerticalCurvedList"/>
    <dgm:cxn modelId="{1631B123-4B42-413E-AB95-91F0ED327ADC}" type="presParOf" srcId="{491597F9-90A1-4D70-ABE8-7E04C6701EDA}" destId="{6F7885BF-E164-44DE-9E37-EEEA021899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D8B40-1AD1-4DF4-A626-C2483C4034F1}">
      <dsp:nvSpPr>
        <dsp:cNvPr id="0" name=""/>
        <dsp:cNvSpPr/>
      </dsp:nvSpPr>
      <dsp:spPr>
        <a:xfrm>
          <a:off x="-6764511" y="-1035188"/>
          <a:ext cx="8057518" cy="8057518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7F71F-8169-4FCB-8C61-793CFBE2B075}">
      <dsp:nvSpPr>
        <dsp:cNvPr id="0" name=""/>
        <dsp:cNvSpPr/>
      </dsp:nvSpPr>
      <dsp:spPr>
        <a:xfrm>
          <a:off x="419998" y="272175"/>
          <a:ext cx="8175987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Specific – List the details of what you want to accomplish.</a:t>
          </a:r>
        </a:p>
      </dsp:txBody>
      <dsp:txXfrm>
        <a:off x="419998" y="272175"/>
        <a:ext cx="8175987" cy="544111"/>
      </dsp:txXfrm>
    </dsp:sp>
    <dsp:sp modelId="{D854DCA0-55AE-4EAE-A7AA-81FF3856D78D}">
      <dsp:nvSpPr>
        <dsp:cNvPr id="0" name=""/>
        <dsp:cNvSpPr/>
      </dsp:nvSpPr>
      <dsp:spPr>
        <a:xfrm>
          <a:off x="79928" y="204161"/>
          <a:ext cx="680139" cy="680139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8AB83-5D3A-4FB0-94DC-FB165DD19D4F}">
      <dsp:nvSpPr>
        <dsp:cNvPr id="0" name=""/>
        <dsp:cNvSpPr/>
      </dsp:nvSpPr>
      <dsp:spPr>
        <a:xfrm>
          <a:off x="912739" y="1088821"/>
          <a:ext cx="7683245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Measurable – How will you evaluate your goal?</a:t>
          </a:r>
        </a:p>
      </dsp:txBody>
      <dsp:txXfrm>
        <a:off x="912739" y="1088821"/>
        <a:ext cx="7683245" cy="544111"/>
      </dsp:txXfrm>
    </dsp:sp>
    <dsp:sp modelId="{0206FF79-10B2-4C6F-9D07-FFD356960AE3}">
      <dsp:nvSpPr>
        <dsp:cNvPr id="0" name=""/>
        <dsp:cNvSpPr/>
      </dsp:nvSpPr>
      <dsp:spPr>
        <a:xfrm>
          <a:off x="572670" y="1020807"/>
          <a:ext cx="680139" cy="680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E675C-E9CF-4AC6-903D-09AD644EA95A}">
      <dsp:nvSpPr>
        <dsp:cNvPr id="0" name=""/>
        <dsp:cNvSpPr/>
      </dsp:nvSpPr>
      <dsp:spPr>
        <a:xfrm>
          <a:off x="1182759" y="1904869"/>
          <a:ext cx="7413225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Achievable – Is your goal challenging but still realistic?</a:t>
          </a:r>
        </a:p>
      </dsp:txBody>
      <dsp:txXfrm>
        <a:off x="1182759" y="1904869"/>
        <a:ext cx="7413225" cy="544111"/>
      </dsp:txXfrm>
    </dsp:sp>
    <dsp:sp modelId="{90C635D7-985D-47DB-9697-21CBBBF34857}">
      <dsp:nvSpPr>
        <dsp:cNvPr id="0" name=""/>
        <dsp:cNvSpPr/>
      </dsp:nvSpPr>
      <dsp:spPr>
        <a:xfrm>
          <a:off x="842690" y="1836855"/>
          <a:ext cx="680139" cy="680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9B443-74BF-4858-B204-974B8E0A21B1}">
      <dsp:nvSpPr>
        <dsp:cNvPr id="0" name=""/>
        <dsp:cNvSpPr/>
      </dsp:nvSpPr>
      <dsp:spPr>
        <a:xfrm>
          <a:off x="1268974" y="2721515"/>
          <a:ext cx="7327010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Relevant – Does your goal tie into your responsibilities?</a:t>
          </a:r>
        </a:p>
      </dsp:txBody>
      <dsp:txXfrm>
        <a:off x="1268974" y="2721515"/>
        <a:ext cx="7327010" cy="544111"/>
      </dsp:txXfrm>
    </dsp:sp>
    <dsp:sp modelId="{AEADD0EC-4581-4E36-8421-D1FB0544D352}">
      <dsp:nvSpPr>
        <dsp:cNvPr id="0" name=""/>
        <dsp:cNvSpPr/>
      </dsp:nvSpPr>
      <dsp:spPr>
        <a:xfrm>
          <a:off x="928905" y="2653501"/>
          <a:ext cx="680139" cy="680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8D22D-AAFD-4D02-A78B-132DDB90D363}">
      <dsp:nvSpPr>
        <dsp:cNvPr id="0" name=""/>
        <dsp:cNvSpPr/>
      </dsp:nvSpPr>
      <dsp:spPr>
        <a:xfrm>
          <a:off x="1182759" y="3538161"/>
          <a:ext cx="7413225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Time-bound – Does your goal include a deadline?</a:t>
          </a:r>
        </a:p>
      </dsp:txBody>
      <dsp:txXfrm>
        <a:off x="1182759" y="3538161"/>
        <a:ext cx="7413225" cy="544111"/>
      </dsp:txXfrm>
    </dsp:sp>
    <dsp:sp modelId="{5F2DF1BF-EF20-4941-912F-4CC5CE502332}">
      <dsp:nvSpPr>
        <dsp:cNvPr id="0" name=""/>
        <dsp:cNvSpPr/>
      </dsp:nvSpPr>
      <dsp:spPr>
        <a:xfrm>
          <a:off x="842690" y="3470147"/>
          <a:ext cx="680139" cy="680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50CE5-2CDD-42FA-ABC8-2CF6420182E6}">
      <dsp:nvSpPr>
        <dsp:cNvPr id="0" name=""/>
        <dsp:cNvSpPr/>
      </dsp:nvSpPr>
      <dsp:spPr>
        <a:xfrm>
          <a:off x="912739" y="4354208"/>
          <a:ext cx="7683245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Expectations – Is your goal ethical, exciting, and enjoyable?</a:t>
          </a:r>
        </a:p>
      </dsp:txBody>
      <dsp:txXfrm>
        <a:off x="912739" y="4354208"/>
        <a:ext cx="7683245" cy="544111"/>
      </dsp:txXfrm>
    </dsp:sp>
    <dsp:sp modelId="{43C5A453-671E-486F-AC4C-C6263B397A2B}">
      <dsp:nvSpPr>
        <dsp:cNvPr id="0" name=""/>
        <dsp:cNvSpPr/>
      </dsp:nvSpPr>
      <dsp:spPr>
        <a:xfrm>
          <a:off x="572670" y="4286194"/>
          <a:ext cx="680139" cy="680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FE26F-66B9-4CA1-81F0-82BDD9A0C627}">
      <dsp:nvSpPr>
        <dsp:cNvPr id="0" name=""/>
        <dsp:cNvSpPr/>
      </dsp:nvSpPr>
      <dsp:spPr>
        <a:xfrm>
          <a:off x="419998" y="5170855"/>
          <a:ext cx="8175987" cy="5441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8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itchFamily="34" charset="0"/>
            </a:rPr>
            <a:t>Resources – What resources will you commit to achieving your goal?</a:t>
          </a:r>
        </a:p>
      </dsp:txBody>
      <dsp:txXfrm>
        <a:off x="419998" y="5170855"/>
        <a:ext cx="8175987" cy="544111"/>
      </dsp:txXfrm>
    </dsp:sp>
    <dsp:sp modelId="{6F7885BF-E164-44DE-9E37-EEEA02189902}">
      <dsp:nvSpPr>
        <dsp:cNvPr id="0" name=""/>
        <dsp:cNvSpPr/>
      </dsp:nvSpPr>
      <dsp:spPr>
        <a:xfrm>
          <a:off x="79928" y="5102841"/>
          <a:ext cx="680139" cy="68013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037735" cy="466088"/>
          </a:xfrm>
          <a:prstGeom prst="rect">
            <a:avLst/>
          </a:prstGeom>
        </p:spPr>
        <p:txBody>
          <a:bodyPr vert="horz" lIns="91258" tIns="45627" rIns="91258" bIns="456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5" y="5"/>
            <a:ext cx="3037735" cy="466088"/>
          </a:xfrm>
          <a:prstGeom prst="rect">
            <a:avLst/>
          </a:prstGeom>
        </p:spPr>
        <p:txBody>
          <a:bodyPr vert="horz" lIns="91258" tIns="45627" rIns="91258" bIns="45627" rtlCol="0"/>
          <a:lstStyle>
            <a:lvl1pPr algn="r">
              <a:defRPr sz="1200"/>
            </a:lvl1pPr>
          </a:lstStyle>
          <a:p>
            <a:fld id="{5E2DDBAC-BF54-4250-877B-6A9837FEE49B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0312"/>
            <a:ext cx="3037735" cy="466088"/>
          </a:xfrm>
          <a:prstGeom prst="rect">
            <a:avLst/>
          </a:prstGeom>
        </p:spPr>
        <p:txBody>
          <a:bodyPr vert="horz" lIns="91258" tIns="45627" rIns="91258" bIns="456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5" y="8830312"/>
            <a:ext cx="3037735" cy="466088"/>
          </a:xfrm>
          <a:prstGeom prst="rect">
            <a:avLst/>
          </a:prstGeom>
        </p:spPr>
        <p:txBody>
          <a:bodyPr vert="horz" lIns="91258" tIns="45627" rIns="91258" bIns="45627" rtlCol="0" anchor="b"/>
          <a:lstStyle>
            <a:lvl1pPr algn="r">
              <a:defRPr sz="1200"/>
            </a:lvl1pPr>
          </a:lstStyle>
          <a:p>
            <a:fld id="{8313920A-F0D9-4AFD-978C-8DF0FDC4C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5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6435"/>
          </a:xfrm>
          <a:prstGeom prst="rect">
            <a:avLst/>
          </a:prstGeom>
        </p:spPr>
        <p:txBody>
          <a:bodyPr vert="horz" lIns="93139" tIns="46567" rIns="93139" bIns="465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4"/>
            <a:ext cx="3037840" cy="466435"/>
          </a:xfrm>
          <a:prstGeom prst="rect">
            <a:avLst/>
          </a:prstGeom>
        </p:spPr>
        <p:txBody>
          <a:bodyPr vert="horz" lIns="93139" tIns="46567" rIns="93139" bIns="46567" rtlCol="0"/>
          <a:lstStyle>
            <a:lvl1pPr algn="r">
              <a:defRPr sz="1200"/>
            </a:lvl1pPr>
          </a:lstStyle>
          <a:p>
            <a:fld id="{E88B40BF-20AF-4BEF-A1E7-8D03D822FEDF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9" tIns="46567" rIns="93139" bIns="465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39" tIns="46567" rIns="93139" bIns="4656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4"/>
          </a:xfrm>
          <a:prstGeom prst="rect">
            <a:avLst/>
          </a:prstGeom>
        </p:spPr>
        <p:txBody>
          <a:bodyPr vert="horz" lIns="93139" tIns="46567" rIns="93139" bIns="465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72"/>
            <a:ext cx="3037840" cy="466434"/>
          </a:xfrm>
          <a:prstGeom prst="rect">
            <a:avLst/>
          </a:prstGeom>
        </p:spPr>
        <p:txBody>
          <a:bodyPr vert="horz" lIns="93139" tIns="46567" rIns="93139" bIns="46567" rtlCol="0" anchor="b"/>
          <a:lstStyle>
            <a:lvl1pPr algn="r">
              <a:defRPr sz="1200"/>
            </a:lvl1pPr>
          </a:lstStyle>
          <a:p>
            <a:fld id="{930D332E-8AE5-423C-9225-4DCC1762F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2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6BF35-3E22-4522-BD03-1F378AE2A4EA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0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59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2D649-8399-48F1-91E1-231AB72F231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34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19BB-0F29-498C-86E0-91A97C1571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49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3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7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8DB0-B53E-4D17-BC38-6F2F1EAC828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2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49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58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819BB-0F29-498C-86E0-91A97C1571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0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04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31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95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2D649-8399-48F1-91E1-231AB72F231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2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2D649-8399-48F1-91E1-231AB72F231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24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48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0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56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8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62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12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59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2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48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797CC-A943-46E3-BCE9-AB79B29D72A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4975" y="711200"/>
            <a:ext cx="6310313" cy="35512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95" y="4497168"/>
            <a:ext cx="5261401" cy="425727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94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2D649-8399-48F1-91E1-231AB72F231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21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D166-3801-426F-93BB-817FF2ED91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6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9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6BF35-3E22-4522-BD03-1F378AE2A4EA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2D649-8399-48F1-91E1-231AB72F23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5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D332E-8AE5-423C-9225-4DCC1762F0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7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8A88-2C07-4A0E-B933-635C8371484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4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DC04-AD93-48EB-942B-9FA2E0F62977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7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6C3-3257-482A-A94B-65D7D001B7A7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3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53A1-4E51-4E71-BEF4-F42FE42E22F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5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22CD-FF5C-4BFD-9B9B-942133A3EC6F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986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3DA7-6405-4771-8EA8-3693A1FC7B7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7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59D5-D7B6-4F0D-9F1C-EA025EA81D2A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59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5B02-9CAC-4FC6-B3BF-6FEB83FEC05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D0F-AFFC-4001-B658-D9B4A4C0D699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5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DD8B-014C-48E0-92AE-4B36AF428304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93D0-4CBC-4B99-99F1-A84965CC7206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F8C4-8614-4819-9B6D-A5A62CD51304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815D-92DA-499F-9C9E-1B6884B7E6CE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5973-2843-4F74-81E3-1C1171DBE761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5A8D-509F-4D21-B8A8-804041A63E2D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40C7-8620-4A1E-83B7-B5EA92AA557A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DF0D9-AF6B-4F88-8890-E369055A7AC5}" type="datetime1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8F5C75-235F-4B3E-8941-8972E4663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r.unc.edu/employee-management-relations/spa-grievance-policy-resource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r.unc.edu/managers/toolkit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r.unc.edu/managers/performan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r.unc.edu/managers/toolki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.unc.edu/hr/spa/som-standardized-individual-goals-inventory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c.edu/files/2017/08/SHRA-Annual-Performance-Appraisal-Program-Institutional-Goals_08-16-2016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nc.edu/files/2017/08/SHRA-Annual-Performance-Appraisal-Program-Institutional-Goals_08-16-2016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96663" y="830317"/>
            <a:ext cx="9307950" cy="447740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SHRA Performance Management During COVID-19 Pandemic</a:t>
            </a:r>
            <a:b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March 2021</a:t>
            </a:r>
            <a:r>
              <a:rPr lang="en-US" sz="3600" dirty="0">
                <a:latin typeface="Franklin Gothic Medium" panose="020B0603020102020204" pitchFamily="34" charset="0"/>
              </a:rPr>
              <a:t/>
            </a:r>
            <a:br>
              <a:rPr lang="en-US" sz="3600" dirty="0">
                <a:latin typeface="Franklin Gothic Medium" panose="020B0603020102020204" pitchFamily="34" charset="0"/>
              </a:rPr>
            </a:br>
            <a:r>
              <a:rPr lang="en-US" sz="2400" dirty="0">
                <a:latin typeface="Franklin Gothic Medium" panose="020B0603020102020204" pitchFamily="34" charset="0"/>
              </a:rPr>
              <a:t/>
            </a:r>
            <a:br>
              <a:rPr lang="en-US" sz="2400" dirty="0">
                <a:latin typeface="Franklin Gothic Medium" panose="020B0603020102020204" pitchFamily="34" charset="0"/>
              </a:rPr>
            </a:br>
            <a:r>
              <a:rPr lang="en-US" sz="2400" dirty="0">
                <a:latin typeface="Franklin Gothic Medium" panose="020B0603020102020204" pitchFamily="34" charset="0"/>
              </a:rPr>
              <a:t>Derek Hoar, Senior Employee Relations Consultant</a:t>
            </a:r>
            <a:br>
              <a:rPr lang="en-US" sz="2400" dirty="0">
                <a:latin typeface="Franklin Gothic Medium" panose="020B0603020102020204" pitchFamily="34" charset="0"/>
              </a:rPr>
            </a:br>
            <a:r>
              <a:rPr lang="en-US" sz="2400" dirty="0">
                <a:latin typeface="Franklin Gothic Medium" panose="020B0603020102020204" pitchFamily="34" charset="0"/>
              </a:rPr>
              <a:t>Lisa Bjornstad Voss, Senior Employee Relations Consultant</a:t>
            </a:r>
            <a:br>
              <a:rPr lang="en-US" sz="2400" dirty="0">
                <a:latin typeface="Franklin Gothic Medium" panose="020B0603020102020204" pitchFamily="34" charset="0"/>
              </a:rPr>
            </a:br>
            <a:r>
              <a:rPr lang="en-US" sz="2400" dirty="0">
                <a:latin typeface="Franklin Gothic Medium" panose="020B0603020102020204" pitchFamily="34" charset="0"/>
              </a:rPr>
              <a:t>UNC School of Medicine Human Resources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9C9F-2758-456A-BF88-45B546D5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306" y="624110"/>
            <a:ext cx="9705881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Supervisor Responsibilities and Institutional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B7AD9-4FD7-43E2-A805-062BE0B4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18EB55-A452-43EE-9B5B-302657834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9272" y="2260316"/>
            <a:ext cx="7893456" cy="180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0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6CD0-CA8E-4449-9318-DDEF34E9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06400"/>
            <a:ext cx="8911687" cy="746507"/>
          </a:xfrm>
        </p:spPr>
        <p:txBody>
          <a:bodyPr>
            <a:normAutofit/>
          </a:bodyPr>
          <a:lstStyle/>
          <a:p>
            <a:r>
              <a:rPr lang="en-US" sz="3200" dirty="0"/>
              <a:t>SHRA Institutional Goals: Team-Oriented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6386B-2341-447E-B5C5-381C99D34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6801" y="936978"/>
            <a:ext cx="8748888" cy="57460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0C6EC-FF56-47EE-A106-62BCD33D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7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048573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Individual</a:t>
            </a:r>
            <a:r>
              <a:rPr lang="en-US" sz="4800" i="1" u="sng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800" u="sng" dirty="0">
                <a:latin typeface="Franklin Gothic Medium" panose="020B0603020102020204" pitchFamily="34" charset="0"/>
              </a:rPr>
              <a:t>Performance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0770"/>
            <a:ext cx="11504612" cy="4771697"/>
          </a:xfrm>
        </p:spPr>
        <p:txBody>
          <a:bodyPr>
            <a:noAutofit/>
          </a:bodyPr>
          <a:lstStyle/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3-5 individual goals defined each year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Organizational goals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Work unit goals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Individual/Position-based goals</a:t>
            </a:r>
          </a:p>
          <a:p>
            <a:pPr marL="1828800" lvl="4" indent="0"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Not intended to cover all aspects of employee work product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Focus on key results/outcomes, not steps in the process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Clarify meeting, exceeding, or not meeting expectations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1446"/>
            <a:ext cx="12191999" cy="104857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Individual Goals by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930"/>
            <a:ext cx="12192000" cy="4709870"/>
          </a:xfrm>
        </p:spPr>
        <p:txBody>
          <a:bodyPr>
            <a:noAutofit/>
          </a:bodyPr>
          <a:lstStyle/>
          <a:p>
            <a:pPr lvl="4"/>
            <a:r>
              <a:rPr lang="en-US" sz="2800" b="1" dirty="0">
                <a:latin typeface="Franklin Gothic Medium" panose="020B0603020102020204" pitchFamily="34" charset="0"/>
              </a:rPr>
              <a:t>Critical-Function / “Deal Breaker” Goals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Key deliverables that are essential to the position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Often compliance-driven</a:t>
            </a:r>
          </a:p>
          <a:p>
            <a:pPr marL="2286000" lvl="5" indent="0">
              <a:buNone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lvl="4"/>
            <a:r>
              <a:rPr lang="en-US" sz="2800" b="1" dirty="0">
                <a:latin typeface="Franklin Gothic Medium" panose="020B0603020102020204" pitchFamily="34" charset="0"/>
              </a:rPr>
              <a:t>Project-Oriented / “Big Ticket” Goals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Time-specific work in current cycle (eg, grant phases)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Unique projects for current cycle (eg, hiring, “clean-up”)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D734-4799-4D87-8A5B-7DDF9BA2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17690"/>
            <a:ext cx="8911687" cy="97084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SOM Standardized Individual Goals for positions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800" b="1" dirty="0">
                <a:solidFill>
                  <a:srgbClr val="FF0000"/>
                </a:solidFill>
              </a:rPr>
              <a:t>https://www.med.unc.edu/hr/spa/som-standardized-individual-goals-inventory/</a:t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20ACE-CC3D-4385-8984-84549205C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977" y="1591733"/>
            <a:ext cx="6122097" cy="50122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8FDB1-CB40-4EA8-9ACB-58111AD3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69383"/>
            <a:ext cx="12191999" cy="1280890"/>
          </a:xfrm>
        </p:spPr>
        <p:txBody>
          <a:bodyPr vert="horz" lIns="86493" tIns="43247" rIns="86493" bIns="43247" rtlCol="0" anchor="ctr">
            <a:no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Calibration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0" y="1650273"/>
            <a:ext cx="11508325" cy="5040459"/>
          </a:xfrm>
        </p:spPr>
        <p:txBody>
          <a:bodyPr vert="horz" lIns="86493" tIns="43247" rIns="86493" bIns="43247" rtlCol="0">
            <a:noAutofit/>
          </a:bodyPr>
          <a:lstStyle/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Goal of Calibration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“Need” (Meets) vs. “Want” (Exceeds)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Equitable and Fair for all employees.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Avoid </a:t>
            </a:r>
            <a:r>
              <a:rPr lang="en-US" sz="2000" u="sng" dirty="0">
                <a:latin typeface="Franklin Gothic Medium" panose="020B0603020102020204" pitchFamily="34" charset="0"/>
              </a:rPr>
              <a:t>Rater-Bias</a:t>
            </a:r>
          </a:p>
          <a:p>
            <a:pPr marL="1771650" lvl="4" indent="0"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Calibration Sessions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Communication process in which peer supervisors within a defined unit establish goals and metrics to ensure consistent application of performance expectations and ratings across similar positions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u="sng" dirty="0">
                <a:latin typeface="Franklin Gothic Medium" panose="020B0603020102020204" pitchFamily="34" charset="0"/>
              </a:rPr>
              <a:t>Goal Calibration</a:t>
            </a:r>
            <a:r>
              <a:rPr lang="en-US" sz="2000" dirty="0">
                <a:latin typeface="Franklin Gothic Medium" panose="020B0603020102020204" pitchFamily="34" charset="0"/>
              </a:rPr>
              <a:t> at beginning of performance cycle to review &amp; clarify expectations for institutional goals &amp; set individual goals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u="sng" dirty="0">
                <a:latin typeface="Franklin Gothic Medium" panose="020B0603020102020204" pitchFamily="34" charset="0"/>
              </a:rPr>
              <a:t>Rating Calibration</a:t>
            </a:r>
            <a:r>
              <a:rPr lang="en-US" sz="2000" dirty="0">
                <a:latin typeface="Franklin Gothic Medium" panose="020B0603020102020204" pitchFamily="34" charset="0"/>
              </a:rPr>
              <a:t> at end of cycle to apply consistent, equitable &amp; fair ratings for work performed in similar positions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7EAE-50CF-49BB-A210-6C6AD4C2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879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Types of Rater Bias-General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68B1E-A862-4DE0-9A3D-858959271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3244" y="1362635"/>
            <a:ext cx="9111369" cy="53203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30377-BCE7-4A0D-87E9-059ABB0E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2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23999" y="0"/>
            <a:ext cx="9659815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06560" y="164575"/>
            <a:ext cx="8991600" cy="6567255"/>
            <a:chOff x="64169" y="1295400"/>
            <a:chExt cx="8991600" cy="5181600"/>
          </a:xfrm>
        </p:grpSpPr>
        <p:sp>
          <p:nvSpPr>
            <p:cNvPr id="13" name="Rectangle 12"/>
            <p:cNvSpPr/>
            <p:nvPr/>
          </p:nvSpPr>
          <p:spPr>
            <a:xfrm rot="10800000">
              <a:off x="64169" y="3886200"/>
              <a:ext cx="8991600" cy="2590800"/>
            </a:xfrm>
            <a:prstGeom prst="rect">
              <a:avLst/>
            </a:prstGeom>
            <a:gradFill>
              <a:gsLst>
                <a:gs pos="85000">
                  <a:schemeClr val="bg1"/>
                </a:gs>
                <a:gs pos="54000">
                  <a:srgbClr val="CCDDF0">
                    <a:alpha val="20000"/>
                  </a:srgbClr>
                </a:gs>
                <a:gs pos="26000">
                  <a:srgbClr val="91B6DF">
                    <a:alpha val="24706"/>
                  </a:srgbClr>
                </a:gs>
                <a:gs pos="1000">
                  <a:srgbClr val="3674B9">
                    <a:alpha val="14902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169" y="1295400"/>
              <a:ext cx="8991600" cy="2590800"/>
            </a:xfrm>
            <a:prstGeom prst="rect">
              <a:avLst/>
            </a:prstGeom>
            <a:gradFill>
              <a:gsLst>
                <a:gs pos="85000">
                  <a:schemeClr val="bg1"/>
                </a:gs>
                <a:gs pos="54000">
                  <a:srgbClr val="CCDDF0">
                    <a:alpha val="20000"/>
                  </a:srgbClr>
                </a:gs>
                <a:gs pos="26000">
                  <a:srgbClr val="91B6DF">
                    <a:alpha val="24706"/>
                  </a:srgbClr>
                </a:gs>
                <a:gs pos="1000">
                  <a:srgbClr val="3674B9">
                    <a:alpha val="14902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11082" y="443804"/>
            <a:ext cx="8675914" cy="5987142"/>
            <a:chOff x="87082" y="381000"/>
            <a:chExt cx="8675914" cy="5987142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552494400"/>
                </p:ext>
              </p:extLst>
            </p:nvPr>
          </p:nvGraphicFramePr>
          <p:xfrm>
            <a:off x="87082" y="381000"/>
            <a:ext cx="8675914" cy="59871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073880" y="2893090"/>
              <a:ext cx="5870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30484" y="2072195"/>
              <a:ext cx="6976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5363" y="459154"/>
              <a:ext cx="5453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7631" y="3733797"/>
              <a:ext cx="4748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5318" y="4543805"/>
              <a:ext cx="5453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400" y="5344884"/>
              <a:ext cx="5870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2581" y="1273626"/>
              <a:ext cx="8082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prstClr val="white"/>
                    </a:solidFill>
                    <a:prstDash val="solid"/>
                    <a:miter lim="800000"/>
                  </a:ln>
                  <a:solidFill>
                    <a:srgbClr val="1F497D">
                      <a:lumMod val="75000"/>
                    </a:srgbClr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Century Gothic" pitchFamily="34" charset="0"/>
                </a:rPr>
                <a:t>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4484" y="748604"/>
            <a:ext cx="7680116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4658" y="1574360"/>
            <a:ext cx="6772742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1884" y="2390296"/>
            <a:ext cx="6714856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28296" y="3220064"/>
            <a:ext cx="6349104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4816" y="4847475"/>
            <a:ext cx="6981924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54484" y="5645118"/>
            <a:ext cx="7680116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262" y="4017707"/>
            <a:ext cx="6777938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>
                <a:latin typeface="Franklin Gothic Medium" panose="020B0603020102020204" pitchFamily="34" charset="0"/>
              </a:rPr>
              <a:t>Weighted Goals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76434"/>
              </p:ext>
            </p:extLst>
          </p:nvPr>
        </p:nvGraphicFramePr>
        <p:xfrm>
          <a:off x="2129882" y="1520054"/>
          <a:ext cx="8411467" cy="471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2838" y="6231991"/>
            <a:ext cx="478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 goal can be weighted lower than 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110"/>
            <a:ext cx="12192000" cy="9593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Weighted Goals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148281" y="1583473"/>
            <a:ext cx="9511164" cy="47900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3907-3773-4F56-8B3E-0EEF42B5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9" y="624110"/>
            <a:ext cx="9622024" cy="75645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Overview of Performance Management Cycle Changes and Dates due to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BA57-579D-45A7-A8D0-B87F7D80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88" y="1275645"/>
            <a:ext cx="9771530" cy="5582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2020-2021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Annual performance cycle shortened to nine months due to COVID-19 (July 1, 2020 – March 31, 2021)</a:t>
            </a:r>
          </a:p>
          <a:p>
            <a:pPr marL="0" indent="0">
              <a:buNone/>
            </a:pPr>
            <a:endParaRPr lang="en-US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2021-2022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2021-2022 annual performance cycle will be twelve months (April 1, 2021 – March 31, 2022)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62C95-5FD8-48A6-A753-71DB64EF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3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99281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Appraisal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6927"/>
            <a:ext cx="11530627" cy="5241073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Institutional Goal and Individual Goal Scores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3 = Exceeding Expectations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2 = Meeting Expectations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1 = Not Meeting Expectations</a:t>
            </a:r>
          </a:p>
          <a:p>
            <a:pPr marL="457200" lvl="1" indent="0">
              <a:buNone/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Final Overall Rating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2.70 to 3.00 = Exceeding Expectations </a:t>
            </a:r>
            <a:r>
              <a:rPr lang="en-US" sz="2400" b="1" dirty="0">
                <a:solidFill>
                  <a:srgbClr val="5D1E08"/>
                </a:solidFill>
                <a:latin typeface="Franklin Gothic Medium" panose="020B0603020102020204" pitchFamily="34" charset="0"/>
              </a:rPr>
              <a:t>*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1.70 to 2.69 = Meeting Expectations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1.00 to 1.69 = Not Meeting Expectations</a:t>
            </a:r>
          </a:p>
          <a:p>
            <a:pPr marL="174625" indent="-174625">
              <a:buNone/>
            </a:pPr>
            <a:r>
              <a:rPr lang="en-US" sz="2200" dirty="0">
                <a:latin typeface="Franklin Gothic Medium" panose="020B0603020102020204" pitchFamily="34" charset="0"/>
              </a:rPr>
              <a:t>				*If received disciplinary action and/or any rating of “Not Meeting,” </a:t>
            </a:r>
            <a:br>
              <a:rPr lang="en-US" sz="2200" dirty="0">
                <a:latin typeface="Franklin Gothic Medium" panose="020B0603020102020204" pitchFamily="34" charset="0"/>
              </a:rPr>
            </a:br>
            <a:r>
              <a:rPr lang="en-US" sz="2200" dirty="0">
                <a:latin typeface="Franklin Gothic Medium" panose="020B0603020102020204" pitchFamily="34" charset="0"/>
              </a:rPr>
              <a:t>			  then Final Overall Rating cannot be higher than “Meeting.”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11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Appraisal Scoring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8389" y="1905000"/>
            <a:ext cx="9010496" cy="387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6898" y="6223448"/>
            <a:ext cx="3766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Meeting Expectations: 1.70-2.69</a:t>
            </a:r>
            <a:endParaRPr lang="en-US" sz="20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2205" y="5816772"/>
            <a:ext cx="606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Overall Score: </a:t>
            </a:r>
            <a:r>
              <a:rPr lang="en-US" sz="2800" b="1" u="sng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1.30 + 1.20 </a:t>
            </a:r>
            <a:r>
              <a:rPr lang="en-US" sz="2800" b="1" u="sng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= 2.50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8182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Performance Appraisal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2354"/>
            <a:ext cx="11504611" cy="5415646"/>
          </a:xfrm>
        </p:spPr>
        <p:txBody>
          <a:bodyPr>
            <a:noAutofit/>
          </a:bodyPr>
          <a:lstStyle/>
          <a:p>
            <a:pPr lvl="3"/>
            <a:r>
              <a:rPr lang="en-US" sz="2400" b="1" dirty="0">
                <a:latin typeface="Franklin Gothic Medium" panose="020B0603020102020204" pitchFamily="34" charset="0"/>
              </a:rPr>
              <a:t>Annual performance appraisals: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Appraisal Due: </a:t>
            </a:r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4/30/21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Supervisor: Writes/edits appraisal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2</a:t>
            </a:r>
            <a:r>
              <a:rPr lang="en-US" sz="2400" baseline="30000" dirty="0">
                <a:latin typeface="Franklin Gothic Medium" panose="020B0603020102020204" pitchFamily="34" charset="0"/>
              </a:rPr>
              <a:t>nd</a:t>
            </a:r>
            <a:r>
              <a:rPr lang="en-US" sz="2400" dirty="0">
                <a:latin typeface="Franklin Gothic Medium" panose="020B0603020102020204" pitchFamily="34" charset="0"/>
              </a:rPr>
              <a:t>-Level Supervisor: Quality Control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Covers totality of performance cycle (July 1, 2020 – March 31, 2021)</a:t>
            </a:r>
          </a:p>
          <a:p>
            <a:pPr lvl="3"/>
            <a:r>
              <a:rPr lang="en-US" sz="2400" b="1" dirty="0">
                <a:latin typeface="Franklin Gothic Medium" panose="020B0603020102020204" pitchFamily="34" charset="0"/>
              </a:rPr>
              <a:t>Preparation: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May request report/summary of accomplishments from employee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i="1" dirty="0">
                <a:latin typeface="Franklin Gothic Medium" panose="020B0603020102020204" pitchFamily="34" charset="0"/>
              </a:rPr>
              <a:t>Suggested: </a:t>
            </a:r>
            <a:r>
              <a:rPr lang="en-US" sz="2400" dirty="0">
                <a:latin typeface="Franklin Gothic Medium" panose="020B0603020102020204" pitchFamily="34" charset="0"/>
              </a:rPr>
              <a:t>Appraisal provided in advance</a:t>
            </a:r>
          </a:p>
          <a:p>
            <a:pPr lvl="3"/>
            <a:r>
              <a:rPr lang="en-US" sz="2400" b="1" dirty="0">
                <a:latin typeface="Franklin Gothic Medium" panose="020B0603020102020204" pitchFamily="34" charset="0"/>
              </a:rPr>
              <a:t>Employee must have worked </a:t>
            </a:r>
            <a:r>
              <a:rPr lang="en-US" sz="2400" b="1" u="sng" dirty="0">
                <a:latin typeface="Franklin Gothic Medium" panose="020B0603020102020204" pitchFamily="34" charset="0"/>
              </a:rPr>
              <a:t>for the State</a:t>
            </a:r>
            <a:r>
              <a:rPr lang="en-US" sz="2400" b="1" dirty="0">
                <a:latin typeface="Franklin Gothic Medium" panose="020B0603020102020204" pitchFamily="34" charset="0"/>
              </a:rPr>
              <a:t> for </a:t>
            </a:r>
            <a:r>
              <a:rPr lang="en-US" sz="2400" b="1" u="sng" dirty="0">
                <a:latin typeface="Franklin Gothic Medium" panose="020B0603020102020204" pitchFamily="34" charset="0"/>
              </a:rPr>
              <a:t>at least 6 months</a:t>
            </a:r>
            <a:r>
              <a:rPr lang="en-US" sz="2400" b="1" dirty="0">
                <a:latin typeface="Franklin Gothic Medium" panose="020B0603020102020204" pitchFamily="34" charset="0"/>
              </a:rPr>
              <a:t> to receive annual appraisal</a:t>
            </a:r>
          </a:p>
          <a:p>
            <a:pPr lvl="3"/>
            <a:r>
              <a:rPr lang="en-US" sz="2400" b="1" dirty="0">
                <a:latin typeface="Franklin Gothic Medium" panose="020B0603020102020204" pitchFamily="34" charset="0"/>
              </a:rPr>
              <a:t>Joined before October 1,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08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07580" y="3074112"/>
            <a:ext cx="9397032" cy="22627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Franklin Gothic Medium" panose="020B0603020102020204" pitchFamily="34" charset="0"/>
              </a:rPr>
              <a:t>Performance Planning Conference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8354"/>
            <a:ext cx="12191999" cy="99150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>
                <a:latin typeface="Franklin Gothic Medium" panose="020B0603020102020204" pitchFamily="34" charset="0"/>
              </a:rPr>
              <a:t>Performance Planning for Conference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9549"/>
            <a:ext cx="11437703" cy="4914276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Preparation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Supervisor writes/edits performance plan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2</a:t>
            </a:r>
            <a:r>
              <a:rPr lang="en-US" sz="2400" baseline="30000" dirty="0">
                <a:latin typeface="Franklin Gothic Medium" panose="020B0603020102020204" pitchFamily="34" charset="0"/>
              </a:rPr>
              <a:t>nd</a:t>
            </a:r>
            <a:r>
              <a:rPr lang="en-US" sz="2400" dirty="0">
                <a:latin typeface="Franklin Gothic Medium" panose="020B0603020102020204" pitchFamily="34" charset="0"/>
              </a:rPr>
              <a:t>-level supervisor reviews/signs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i="1" dirty="0">
                <a:latin typeface="Franklin Gothic Medium" panose="020B0603020102020204" pitchFamily="34" charset="0"/>
              </a:rPr>
              <a:t>Suggested: </a:t>
            </a:r>
            <a:r>
              <a:rPr lang="en-US" sz="2400" dirty="0">
                <a:latin typeface="Franklin Gothic Medium" panose="020B0603020102020204" pitchFamily="34" charset="0"/>
              </a:rPr>
              <a:t>Provide performance plan prior to conference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Performance Planning Conference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Supervisor meets with employee to discuss </a:t>
            </a:r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required</a:t>
            </a:r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Discuss each Individual/Institutional Goal (</a:t>
            </a:r>
            <a:r>
              <a:rPr lang="en-US" sz="2400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revise if needed</a:t>
            </a:r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11548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Performance Planning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9424"/>
            <a:ext cx="11504612" cy="4141076"/>
          </a:xfrm>
        </p:spPr>
        <p:txBody>
          <a:bodyPr>
            <a:normAutofit lnSpcReduction="10000"/>
          </a:bodyPr>
          <a:lstStyle/>
          <a:p>
            <a:pPr lvl="3"/>
            <a:r>
              <a:rPr lang="en-US" sz="2400" b="1" dirty="0">
                <a:latin typeface="Franklin Gothic Medium" panose="020B0603020102020204" pitchFamily="34" charset="0"/>
              </a:rPr>
              <a:t>Performance Planning Conference (continued)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Keep it a dialogue: Listen as much as you speak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Employee/supervisor sign performance plan (</a:t>
            </a:r>
            <a:r>
              <a:rPr lang="en-US" sz="2400" i="1" dirty="0">
                <a:latin typeface="Franklin Gothic Medium" panose="020B0603020102020204" pitchFamily="34" charset="0"/>
              </a:rPr>
              <a:t>be sure employee gets a copy</a:t>
            </a:r>
            <a:r>
              <a:rPr lang="en-US" sz="2400" dirty="0">
                <a:latin typeface="Franklin Gothic Medium" panose="020B0603020102020204" pitchFamily="34" charset="0"/>
              </a:rPr>
              <a:t>)</a:t>
            </a:r>
          </a:p>
          <a:p>
            <a:pPr lvl="3"/>
            <a:endParaRPr lang="en-US" sz="2400" b="1" dirty="0">
              <a:latin typeface="Franklin Gothic Medium" panose="020B0603020102020204" pitchFamily="34" charset="0"/>
            </a:endParaRPr>
          </a:p>
          <a:p>
            <a:pPr lvl="3"/>
            <a:r>
              <a:rPr lang="en-US" sz="2400" b="1" dirty="0">
                <a:latin typeface="Franklin Gothic Medium" panose="020B0603020102020204" pitchFamily="34" charset="0"/>
              </a:rPr>
              <a:t>Mid-year changes or further clarifications?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Follow same process, OR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Send employee an addendum (email/memo) to include with performance plan</a:t>
            </a:r>
          </a:p>
          <a:p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4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9213" y="3065404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Franklin Gothic Medium" panose="020B0603020102020204" pitchFamily="34" charset="0"/>
              </a:rPr>
              <a:t>Performance</a:t>
            </a:r>
            <a:r>
              <a:rPr lang="en-US" sz="7200" dirty="0">
                <a:latin typeface="Franklin Gothic Medium" panose="020B0603020102020204" pitchFamily="34" charset="0"/>
              </a:rPr>
              <a:t> </a:t>
            </a:r>
            <a:r>
              <a:rPr lang="en-US" sz="8000" dirty="0">
                <a:latin typeface="Franklin Gothic Medium" panose="020B0603020102020204" pitchFamily="34" charset="0"/>
              </a:rPr>
              <a:t>Appraisal</a:t>
            </a:r>
            <a:endParaRPr lang="en-US" sz="7200" dirty="0">
              <a:latin typeface="Franklin Gothic Medium" panose="020B06030201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110"/>
            <a:ext cx="12191999" cy="85666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Performance Appraisal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0774"/>
            <a:ext cx="11731083" cy="5009236"/>
          </a:xfrm>
        </p:spPr>
        <p:txBody>
          <a:bodyPr>
            <a:noAutofit/>
          </a:bodyPr>
          <a:lstStyle/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Rate performance based on expectations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Give strong specific examples that reflect overall work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Avoid nit-picking minor infractions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Use more observation and less inference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Take steps to avoid rater bias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Emphasize work </a:t>
            </a:r>
            <a:r>
              <a:rPr lang="en-US" sz="2000" dirty="0">
                <a:latin typeface="Franklin Gothic Medium" panose="020B0603020102020204" pitchFamily="34" charset="0"/>
                <a:sym typeface="Wingdings" pitchFamily="2" charset="2"/>
              </a:rPr>
              <a:t>performed </a:t>
            </a:r>
            <a:r>
              <a:rPr lang="en-US" sz="2000" b="1" u="sng" dirty="0">
                <a:latin typeface="Franklin Gothic Medium" panose="020B0603020102020204" pitchFamily="34" charset="0"/>
                <a:sym typeface="Wingdings" pitchFamily="2" charset="2"/>
              </a:rPr>
              <a:t>above</a:t>
            </a:r>
            <a:r>
              <a:rPr lang="en-US" sz="2000" b="1" dirty="0">
                <a:latin typeface="Franklin Gothic Medium" panose="020B0603020102020204" pitchFamily="34" charset="0"/>
                <a:sym typeface="Wingdings" pitchFamily="2" charset="2"/>
              </a:rPr>
              <a:t> </a:t>
            </a:r>
            <a:r>
              <a:rPr lang="en-US" sz="2000" dirty="0">
                <a:latin typeface="Franklin Gothic Medium" panose="020B0603020102020204" pitchFamily="34" charset="0"/>
                <a:sym typeface="Wingdings" pitchFamily="2" charset="2"/>
              </a:rPr>
              <a:t>and </a:t>
            </a:r>
            <a:r>
              <a:rPr lang="en-US" sz="2000" b="1" u="sng" dirty="0">
                <a:latin typeface="Franklin Gothic Medium" panose="020B0603020102020204" pitchFamily="34" charset="0"/>
                <a:sym typeface="Wingdings" pitchFamily="2" charset="2"/>
              </a:rPr>
              <a:t>below</a:t>
            </a:r>
            <a:r>
              <a:rPr lang="en-US" sz="2000" b="1" dirty="0">
                <a:latin typeface="Franklin Gothic Medium" panose="020B0603020102020204" pitchFamily="34" charset="0"/>
                <a:sym typeface="Wingdings" pitchFamily="2" charset="2"/>
              </a:rPr>
              <a:t> “</a:t>
            </a:r>
            <a:r>
              <a:rPr lang="en-US" sz="2000" dirty="0">
                <a:latin typeface="Franklin Gothic Medium" panose="020B0603020102020204" pitchFamily="34" charset="0"/>
              </a:rPr>
              <a:t>Meets” level</a:t>
            </a:r>
          </a:p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Overall performance comments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“Wrap-up” statement of overall contribution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000" dirty="0">
                <a:latin typeface="Franklin Gothic Medium" panose="020B0603020102020204" pitchFamily="34" charset="0"/>
              </a:rPr>
              <a:t>May address achievements or concerns that fall outside Goals</a:t>
            </a:r>
          </a:p>
          <a:p>
            <a:pPr lvl="3"/>
            <a:r>
              <a:rPr lang="en-US" sz="2000" b="1" dirty="0">
                <a:latin typeface="Franklin Gothic Medium" panose="020B0603020102020204" pitchFamily="34" charset="0"/>
              </a:rPr>
              <a:t>Must hold a one-on-one review session with each employee</a:t>
            </a:r>
          </a:p>
          <a:p>
            <a:pPr marL="457200" lvl="1" indent="0">
              <a:buNone/>
            </a:pP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2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B824-B404-46F8-9439-B150599C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632178"/>
            <a:ext cx="8229600" cy="7394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b="1" dirty="0"/>
              <a:t>Performance Appraisal Meeting with Employee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		</a:t>
            </a:r>
            <a:r>
              <a:rPr lang="en-US" sz="2200" b="1" i="1" dirty="0">
                <a:solidFill>
                  <a:srgbClr val="FF0000"/>
                </a:solidFill>
              </a:rPr>
              <a:t>Comprehensive Annual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F9FA-A028-4EB2-83AC-648F0EB1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752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000" dirty="0"/>
              <a:t>Supervisors shall meet with each employee individually </a:t>
            </a:r>
            <a:r>
              <a:rPr lang="en-US" sz="2000" b="1" i="1" dirty="0"/>
              <a:t>(virtually via video platform or in person if able</a:t>
            </a:r>
            <a:r>
              <a:rPr lang="en-US" sz="2000" b="1" dirty="0"/>
              <a:t>)</a:t>
            </a:r>
            <a:r>
              <a:rPr lang="en-US" sz="2000" dirty="0"/>
              <a:t> to discuss annual appraisal.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100" dirty="0"/>
              <a:t>Ideally </a:t>
            </a:r>
            <a:r>
              <a:rPr lang="en-US" sz="2100" u="sng" dirty="0"/>
              <a:t>no surprises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Written overall comments explain the ratings.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Supervisor, Employee, and Second level supervisor sign form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Copy of the signed form is maintained by the department.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Employee receives a copy of the signed and completed form.</a:t>
            </a:r>
          </a:p>
          <a:p>
            <a:pPr eaLnBrk="1" hangingPunct="1">
              <a:defRPr/>
            </a:pPr>
            <a:r>
              <a:rPr lang="en-US" sz="2000" u="sng" dirty="0"/>
              <a:t>Appeals:</a:t>
            </a:r>
            <a:r>
              <a:rPr lang="en-US" sz="2000" dirty="0"/>
              <a:t>  Employees may dispute their annual performance appraisal under the SHRA Employee Grievance Policy, and the employee may choose to write a response. 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2000" dirty="0">
                <a:solidFill>
                  <a:srgbClr val="FF0000"/>
                </a:solidFill>
                <a:hlinkClick r:id="rId3"/>
              </a:rPr>
              <a:t>http://hr.unc.edu/employee-management-relations/spa-grievance-policy-resources/</a:t>
            </a:r>
            <a:endParaRPr lang="en-US" sz="2000" dirty="0">
              <a:solidFill>
                <a:srgbClr val="FF0000"/>
              </a:solidFill>
            </a:endParaRPr>
          </a:p>
          <a:p>
            <a:pPr marL="393192" lvl="1" indent="0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35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2E16-CEC8-4CDA-88E1-0D33E253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0"/>
            <a:ext cx="9172222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/>
              <a:t>Best Practices Meeting with the Employee </a:t>
            </a:r>
            <a:endParaRPr lang="en-US" sz="28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150D-E03C-433A-B2D5-326AA1412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844" y="1636890"/>
            <a:ext cx="9674578" cy="48655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Prepare, prepare, prepare</a:t>
            </a:r>
            <a:r>
              <a:rPr lang="en-US" sz="2000" dirty="0">
                <a:solidFill>
                  <a:srgbClr val="FF0000"/>
                </a:solidFill>
              </a:rPr>
              <a:t>:  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Goal is clarification, appreciation for accomplishments, setting improvement goals for next cycle, and to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increase employee engagement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This is a </a:t>
            </a:r>
            <a:r>
              <a:rPr lang="en-US" sz="2000" b="1" dirty="0">
                <a:solidFill>
                  <a:srgbClr val="FF0000"/>
                </a:solidFill>
              </a:rPr>
              <a:t>comprehensive evaluation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tx1"/>
                </a:solidFill>
              </a:rPr>
              <a:t>Express sincere appreciation for contributions throughout the year.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800" dirty="0">
                <a:solidFill>
                  <a:schemeClr val="tx1"/>
                </a:solidFill>
              </a:rPr>
              <a:t>Not “weaknesses,” but “areas for improvement.”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800" dirty="0">
                <a:solidFill>
                  <a:schemeClr val="tx1"/>
                </a:solidFill>
              </a:rPr>
              <a:t>Appraisal and ratings are </a:t>
            </a:r>
            <a:r>
              <a:rPr lang="en-US" sz="1800" b="1" dirty="0">
                <a:solidFill>
                  <a:schemeClr val="tx1"/>
                </a:solidFill>
              </a:rPr>
              <a:t>not personal </a:t>
            </a:r>
            <a:r>
              <a:rPr lang="en-US" sz="1800" dirty="0">
                <a:solidFill>
                  <a:schemeClr val="tx1"/>
                </a:solidFill>
              </a:rPr>
              <a:t>but expected for the UNC position that the employee currently holds.  Same expectations for anyone in the position. 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800" dirty="0">
                <a:solidFill>
                  <a:schemeClr val="tx1"/>
                </a:solidFill>
              </a:rPr>
              <a:t>Communicate </a:t>
            </a:r>
            <a:r>
              <a:rPr lang="en-US" sz="1800" u="sng" dirty="0">
                <a:solidFill>
                  <a:schemeClr val="tx1"/>
                </a:solidFill>
              </a:rPr>
              <a:t>specific examples</a:t>
            </a:r>
          </a:p>
          <a:p>
            <a:pPr lvl="1" eaLnBrk="1" hangingPunct="1">
              <a:buFont typeface="Arial" charset="0"/>
              <a:buChar char="»"/>
              <a:defRPr/>
            </a:pPr>
            <a:r>
              <a:rPr lang="en-US" sz="1800" dirty="0">
                <a:solidFill>
                  <a:schemeClr val="tx1"/>
                </a:solidFill>
              </a:rPr>
              <a:t>Highlight Positive contributions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</a:rPr>
              <a:t>Developmental goals- </a:t>
            </a:r>
            <a:r>
              <a:rPr lang="en-US" sz="2000" i="1" dirty="0">
                <a:solidFill>
                  <a:schemeClr val="tx1"/>
                </a:solidFill>
              </a:rPr>
              <a:t>ways to improve</a:t>
            </a:r>
            <a:r>
              <a:rPr lang="en-US" sz="2000" dirty="0">
                <a:solidFill>
                  <a:schemeClr val="tx1"/>
                </a:solidFill>
              </a:rPr>
              <a:t>: Be clear on steps for improvement</a:t>
            </a:r>
          </a:p>
          <a:p>
            <a:pPr marL="0" indent="0" eaLnBrk="1" hangingPunct="1">
              <a:buNone/>
              <a:defRPr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410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45ED-E8D2-4FDF-8BE8-9828A2BE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0557"/>
          </a:xfrm>
        </p:spPr>
        <p:txBody>
          <a:bodyPr>
            <a:normAutofit/>
          </a:bodyPr>
          <a:lstStyle/>
          <a:p>
            <a:r>
              <a:rPr lang="en-US" sz="2400" b="1" dirty="0"/>
              <a:t>2020-2021 SHRA Performance and Probationary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B1BB9-3B71-4BA5-8F36-2C0631BD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546578"/>
            <a:ext cx="9472612" cy="4809065"/>
          </a:xfrm>
        </p:spPr>
        <p:txBody>
          <a:bodyPr>
            <a:normAutofit/>
          </a:bodyPr>
          <a:lstStyle/>
          <a:p>
            <a:pPr lvl="0"/>
            <a:r>
              <a:rPr lang="en-US" sz="1900" dirty="0"/>
              <a:t>Reviews must be completed and uploaded to by </a:t>
            </a:r>
            <a:r>
              <a:rPr lang="en-US" sz="1900" b="1" dirty="0"/>
              <a:t>April 30, 2021</a:t>
            </a:r>
            <a:r>
              <a:rPr lang="en-US" sz="1900" dirty="0"/>
              <a:t> </a:t>
            </a:r>
          </a:p>
          <a:p>
            <a:pPr lvl="0"/>
            <a:r>
              <a:rPr lang="en-US" sz="1900" dirty="0"/>
              <a:t>Employees must have been employed with the State prior to </a:t>
            </a:r>
            <a:r>
              <a:rPr lang="en-US" sz="1900" b="1" dirty="0"/>
              <a:t>October 1, 2020</a:t>
            </a:r>
            <a:r>
              <a:rPr lang="en-US" sz="1900" dirty="0"/>
              <a:t> to receive a full annual review.  </a:t>
            </a:r>
          </a:p>
          <a:p>
            <a:pPr lvl="1"/>
            <a:r>
              <a:rPr lang="en-US" sz="1900" dirty="0"/>
              <a:t>If employees were employed with the State on or after </a:t>
            </a:r>
            <a:r>
              <a:rPr lang="en-US" sz="1900" b="1" dirty="0"/>
              <a:t>October 1, 2020</a:t>
            </a:r>
            <a:r>
              <a:rPr lang="en-US" sz="1900" dirty="0"/>
              <a:t>, the employees must receive a probationary review.</a:t>
            </a:r>
          </a:p>
          <a:p>
            <a:pPr lvl="0"/>
            <a:r>
              <a:rPr lang="en-US" sz="1900" dirty="0"/>
              <a:t>Supervisors should set up a Performance Review meeting via video conferencing, phone or in-person.</a:t>
            </a:r>
          </a:p>
          <a:p>
            <a:pPr lvl="1"/>
            <a:r>
              <a:rPr lang="en-US" sz="1900" dirty="0"/>
              <a:t>Supervisors should send a signed copy of the review to the employees in advance of the meeting.</a:t>
            </a:r>
          </a:p>
          <a:p>
            <a:pPr lvl="0"/>
            <a:r>
              <a:rPr lang="en-US" sz="1900" dirty="0"/>
              <a:t>If the employee has the ability to digitally sign or physically sign and scan, Supervisors should ask for the employee to sign and return.</a:t>
            </a:r>
          </a:p>
          <a:p>
            <a:pPr lvl="1"/>
            <a:r>
              <a:rPr lang="en-US" sz="1900" dirty="0"/>
              <a:t>If obtaining a signature is not feasible, Supervisors should request that the employee reply via email receipt of the document.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880C0-B26B-4EDA-89B4-D4D5ACF3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28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05972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Performance Appraisal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3834"/>
            <a:ext cx="12191999" cy="4808866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Off-Cycle Reviews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b="1" dirty="0">
                <a:latin typeface="Franklin Gothic Medium" panose="020B0603020102020204" pitchFamily="34" charset="0"/>
              </a:rPr>
              <a:t>Interim Reviews</a:t>
            </a:r>
            <a:r>
              <a:rPr lang="en-US" sz="2400" dirty="0">
                <a:latin typeface="Franklin Gothic Medium" panose="020B0603020102020204" pitchFamily="34" charset="0"/>
              </a:rPr>
              <a:t>-</a:t>
            </a:r>
            <a:r>
              <a:rPr lang="en-US" sz="2400" b="1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Completed near the middle of cycle (around October)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b="1" dirty="0">
                <a:latin typeface="Franklin Gothic Medium" panose="020B0603020102020204" pitchFamily="34" charset="0"/>
              </a:rPr>
              <a:t>Probationary Reviews</a:t>
            </a:r>
            <a:r>
              <a:rPr lang="en-US" sz="2400" dirty="0">
                <a:latin typeface="Franklin Gothic Medium" panose="020B0603020102020204" pitchFamily="34" charset="0"/>
              </a:rPr>
              <a:t>- Completed quarterly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b="1" dirty="0">
                <a:latin typeface="Franklin Gothic Medium" panose="020B0603020102020204" pitchFamily="34" charset="0"/>
              </a:rPr>
              <a:t>Other Reviews</a:t>
            </a:r>
            <a:r>
              <a:rPr lang="en-US" sz="2400" dirty="0">
                <a:latin typeface="Franklin Gothic Medium" panose="020B0603020102020204" pitchFamily="34" charset="0"/>
              </a:rPr>
              <a:t>: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Employee-Requested Reviews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Employee can request once a cycle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Must be at least 60 days after last review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Transfer Reviews - Completed when supervisor or employee transfers</a:t>
            </a:r>
          </a:p>
          <a:p>
            <a:pPr lvl="5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24109"/>
            <a:ext cx="9776505" cy="149820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ranklin Gothic Medium" panose="020B0603020102020204" pitchFamily="34" charset="0"/>
              </a:rPr>
              <a:t>Performance Appraisal-Disciplinary Action Issued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1605305" cy="4551556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 If a Disciplinary Action Was Issued During Performance Cycle: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“Not Meeting Expectations” for Goal(s) relevant to active disciplinary action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Despite overall point total, employee </a:t>
            </a:r>
            <a:r>
              <a:rPr lang="en-US" sz="2400" u="sng" dirty="0">
                <a:latin typeface="Franklin Gothic Medium" panose="020B0603020102020204" pitchFamily="34" charset="0"/>
              </a:rPr>
              <a:t>cannot</a:t>
            </a:r>
            <a:r>
              <a:rPr lang="en-US" sz="2400" dirty="0">
                <a:latin typeface="Franklin Gothic Medium" panose="020B0603020102020204" pitchFamily="34" charset="0"/>
              </a:rPr>
              <a:t> receive overall rating of “Exceeds Expectations” with any ratings of “Not Meeting Expectations”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109317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Performance Appraisal</a:t>
            </a:r>
            <a:endParaRPr lang="en-US" sz="4400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7288"/>
            <a:ext cx="11504611" cy="4650058"/>
          </a:xfrm>
        </p:spPr>
        <p:txBody>
          <a:bodyPr>
            <a:normAutofit lnSpcReduction="10000"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Employee Response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The form includes a box to indicate that there are comments attached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Can be attached to the appraisal document at anytime	</a:t>
            </a:r>
          </a:p>
          <a:p>
            <a:pPr lvl="5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There is no deadline, but normally completed within two weeks of review</a:t>
            </a:r>
          </a:p>
          <a:p>
            <a:pPr lvl="3" indent="-274320"/>
            <a:r>
              <a:rPr lang="en-US" sz="2800" b="1" dirty="0">
                <a:latin typeface="Franklin Gothic Medium" panose="020B0603020102020204" pitchFamily="34" charset="0"/>
              </a:rPr>
              <a:t>Appeals deadline is 15 calendar days after receiving an </a:t>
            </a:r>
            <a:r>
              <a:rPr lang="en-US" sz="2800" b="1" u="sng" dirty="0">
                <a:latin typeface="Franklin Gothic Medium" panose="020B0603020102020204" pitchFamily="34" charset="0"/>
              </a:rPr>
              <a:t>overall</a:t>
            </a:r>
            <a:r>
              <a:rPr lang="en-US" sz="2800" b="1" dirty="0">
                <a:latin typeface="Franklin Gothic Medium" panose="020B0603020102020204" pitchFamily="34" charset="0"/>
              </a:rPr>
              <a:t> rating of Not Meeting Expectations</a:t>
            </a:r>
          </a:p>
          <a:p>
            <a:pPr lvl="3" indent="-274320"/>
            <a:r>
              <a:rPr lang="en-US" sz="2800" b="1" dirty="0">
                <a:latin typeface="Franklin Gothic Medium" panose="020B0603020102020204" pitchFamily="34" charset="0"/>
              </a:rPr>
              <a:t>Employee may request a Facilitated Conversation for Not Meeting Expectations for any goal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4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79" y="624110"/>
            <a:ext cx="9551634" cy="88860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Probationary Employees -12 Months Probationary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646" y="1941688"/>
            <a:ext cx="8915400" cy="415431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Franklin Gothic Medium" panose="020B0603020102020204" pitchFamily="34" charset="0"/>
              </a:rPr>
              <a:t>Employee was hired prior to </a:t>
            </a:r>
            <a:r>
              <a:rPr lang="en-US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October 1, 2020</a:t>
            </a:r>
            <a:r>
              <a:rPr lang="en-US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: </a:t>
            </a:r>
            <a:r>
              <a:rPr lang="en-US" sz="2400" dirty="0">
                <a:latin typeface="Franklin Gothic Medium" panose="020B0603020102020204" pitchFamily="34" charset="0"/>
              </a:rPr>
              <a:t>Should receive a full annual appraisal on the annual appraisal form, including individual ratings on all goals, an overall rating, and comments.</a:t>
            </a:r>
          </a:p>
          <a:p>
            <a:r>
              <a:rPr lang="en-US" sz="2400" b="1" dirty="0">
                <a:latin typeface="Franklin Gothic Medium" panose="020B0603020102020204" pitchFamily="34" charset="0"/>
              </a:rPr>
              <a:t>Employee was hired on or after October </a:t>
            </a:r>
            <a:r>
              <a:rPr lang="en-US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1, 2020: </a:t>
            </a:r>
            <a:r>
              <a:rPr lang="en-US" sz="2400" b="1" dirty="0">
                <a:latin typeface="Franklin Gothic Medium" panose="020B0603020102020204" pitchFamily="34" charset="0"/>
              </a:rPr>
              <a:t>S</a:t>
            </a:r>
            <a:r>
              <a:rPr lang="en-US" sz="2400" dirty="0">
                <a:latin typeface="Franklin Gothic Medium" panose="020B0603020102020204" pitchFamily="34" charset="0"/>
              </a:rPr>
              <a:t>hould receive an off-cycle review on the annual appraisal form (use Part 6 Off-Cycle Review rather than Part 7 Annual Appraisal), including  examples of where employee is exceeding and/or not meeting expectations in performance plan and a narrative overview.  The review </a:t>
            </a:r>
            <a:r>
              <a:rPr lang="en-US" sz="2400" b="1" u="sng" dirty="0">
                <a:latin typeface="Franklin Gothic Medium" panose="020B0603020102020204" pitchFamily="34" charset="0"/>
              </a:rPr>
              <a:t>should not</a:t>
            </a:r>
            <a:r>
              <a:rPr lang="en-US" sz="2400" b="1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include numerical ratings and/or an overall rating.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75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C51A-FE65-47C8-8F74-AE081108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6023"/>
          </a:xfrm>
        </p:spPr>
        <p:txBody>
          <a:bodyPr>
            <a:normAutofit/>
          </a:bodyPr>
          <a:lstStyle/>
          <a:p>
            <a:r>
              <a:rPr lang="en-US" sz="3200" b="1" dirty="0"/>
              <a:t>SHRA Employee Competency Assessment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BD8CED-7372-4FA1-B78D-E2FC01F08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1" y="1603021"/>
            <a:ext cx="7270045" cy="48880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D139-2002-42D7-9CC4-D94DF5C6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92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821" y="1400912"/>
            <a:ext cx="8915399" cy="4007947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Franklin Gothic Medium" panose="020B0603020102020204" pitchFamily="34" charset="0"/>
              </a:rPr>
              <a:t>Talent Development Plan</a:t>
            </a:r>
            <a:endParaRPr lang="en-US" sz="80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9872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110"/>
            <a:ext cx="12191999" cy="9956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Franklin Gothic Medium" panose="020B0603020102020204" pitchFamily="34" charset="0"/>
              </a:rPr>
              <a:t>Corrective Action Plan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19794"/>
            <a:ext cx="12192000" cy="4822570"/>
          </a:xfrm>
        </p:spPr>
        <p:txBody>
          <a:bodyPr>
            <a:norm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Mandatory if</a:t>
            </a:r>
            <a:r>
              <a:rPr lang="en-US" sz="2800" dirty="0">
                <a:latin typeface="Franklin Gothic Medium" panose="020B0603020102020204" pitchFamily="34" charset="0"/>
              </a:rPr>
              <a:t>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If the overall rating or the ratings on one or more institutional goals or individual goals does “Not Meet Expectations” on any appraisal; or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Employee must acquire new knowledge or skill to maintain performance at or above “Meets Expectations" level or achieve competency level required for position</a:t>
            </a:r>
          </a:p>
          <a:p>
            <a:pPr marL="457200" lvl="1" indent="0">
              <a:buNone/>
            </a:pPr>
            <a:endParaRPr lang="en-US" sz="1000" dirty="0">
              <a:latin typeface="Franklin Gothic Medium" panose="020B0603020102020204" pitchFamily="34" charset="0"/>
            </a:endParaRPr>
          </a:p>
          <a:p>
            <a:pPr lvl="3" indent="-274320"/>
            <a:r>
              <a:rPr lang="en-US" sz="2800" b="1" dirty="0">
                <a:latin typeface="Franklin Gothic Medium" panose="020B0603020102020204" pitchFamily="34" charset="0"/>
              </a:rPr>
              <a:t>Define in the annual appraisal and carry over to the Development/Talent Development Plan for the next PM annual cycle.</a:t>
            </a:r>
          </a:p>
          <a:p>
            <a:pPr lvl="1" eaLnBrk="1" hangingPunct="1"/>
            <a:endParaRPr lang="en-US" sz="1800" dirty="0">
              <a:latin typeface="Franklin Gothic Medium" panose="020B0603020102020204" pitchFamily="34" charset="0"/>
            </a:endParaRPr>
          </a:p>
          <a:p>
            <a:pPr lvl="1" eaLnBrk="1" hangingPunct="1"/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110"/>
            <a:ext cx="12191999" cy="117123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Medium" panose="020B0603020102020204" pitchFamily="34" charset="0"/>
              </a:rPr>
              <a:t>Talent Development Plan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6071"/>
            <a:ext cx="12191999" cy="4893295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Development Goals specifically designed for person, not position: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Employee’s personal career goals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Growth opportunities within unit or University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Developing/sustaining competencies needed in current position or employee’s career path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Franklin Gothic Medium" panose="020B0603020102020204" pitchFamily="34" charset="0"/>
              </a:rPr>
              <a:t>Must</a:t>
            </a:r>
            <a:r>
              <a:rPr lang="en-US" sz="2400" dirty="0">
                <a:latin typeface="Franklin Gothic Medium" panose="020B0603020102020204" pitchFamily="34" charset="0"/>
              </a:rPr>
              <a:t> have one development goal if “</a:t>
            </a:r>
            <a:r>
              <a:rPr lang="en-US" sz="2400" u="sng" dirty="0">
                <a:latin typeface="Franklin Gothic Medium" panose="020B0603020102020204" pitchFamily="34" charset="0"/>
              </a:rPr>
              <a:t>Not Met Expectations</a:t>
            </a:r>
            <a:r>
              <a:rPr lang="en-US" sz="2400" dirty="0">
                <a:latin typeface="Franklin Gothic Medium" panose="020B0603020102020204" pitchFamily="34" charset="0"/>
              </a:rPr>
              <a:t>”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Strong recommendation to have dynamic discussions with each employee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Medium" panose="020B0603020102020204" pitchFamily="34" charset="0"/>
              </a:rPr>
              <a:t>Required/career-path credentials/certifications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Medium" panose="020B0603020102020204" pitchFamily="34" charset="0"/>
              </a:rPr>
              <a:t>Work-related skill development/refreshers</a:t>
            </a:r>
          </a:p>
          <a:p>
            <a:pPr lvl="5"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Medium" panose="020B0603020102020204" pitchFamily="34" charset="0"/>
              </a:rPr>
              <a:t>Academic coursework or continuing education</a:t>
            </a:r>
          </a:p>
          <a:p>
            <a:pPr lvl="5">
              <a:buFont typeface="Wingdings" panose="05000000000000000000" pitchFamily="2" charset="2"/>
              <a:buChar char="Ø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9036-CB81-4059-83E0-F12B3E13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66890"/>
            <a:ext cx="8911687" cy="130386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Resources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200" dirty="0"/>
              <a:t>Management Toolkit Resource</a:t>
            </a:r>
            <a:br>
              <a:rPr lang="en-US" sz="2200" dirty="0"/>
            </a:br>
            <a:r>
              <a:rPr lang="en-US" sz="1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https://hr.unc.edu/managers/toolkit/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A4DD2-60E7-4636-9C96-D7350C886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6133" y="1896533"/>
            <a:ext cx="8432799" cy="45945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4F0E9-9985-44A1-85EA-53CDACEB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60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EEF5-D36C-4CDC-AB12-D8E1C60D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</a:rPr>
              <a:t>Resources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/>
              <a:t>Performance Management OHR Website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https://hr.unc.edu/managers/performance/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C23A5-6938-42F9-B393-C8242252F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5733" y="2133600"/>
            <a:ext cx="8060266" cy="4368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E66AF-37BA-4B7C-96A5-354B8E97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82372"/>
            <a:ext cx="12192000" cy="128089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800" dirty="0">
                <a:latin typeface="Franklin Gothic Medium" panose="020B0603020102020204" pitchFamily="34" charset="0"/>
              </a:rPr>
              <a:t>Performance Management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idx="1"/>
          </p:nvPr>
        </p:nvSpPr>
        <p:spPr>
          <a:xfrm>
            <a:off x="0" y="1799104"/>
            <a:ext cx="11292468" cy="3888828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Program Philosophy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The performance management program is a </a:t>
            </a:r>
            <a:r>
              <a:rPr lang="en-US" sz="2400" u="sng" dirty="0">
                <a:solidFill>
                  <a:srgbClr val="6699CC"/>
                </a:solidFill>
                <a:latin typeface="Franklin Gothic Medium" panose="020B0603020102020204" pitchFamily="34" charset="0"/>
              </a:rPr>
              <a:t>communications</a:t>
            </a:r>
            <a:r>
              <a:rPr lang="en-US" sz="2400" dirty="0">
                <a:latin typeface="Franklin Gothic Medium" panose="020B0603020102020204" pitchFamily="34" charset="0"/>
              </a:rPr>
              <a:t> system designed to help the employee </a:t>
            </a:r>
            <a:r>
              <a:rPr lang="en-US" sz="2400" u="sng" dirty="0">
                <a:solidFill>
                  <a:srgbClr val="6699CC"/>
                </a:solidFill>
                <a:latin typeface="Franklin Gothic Medium" panose="020B0603020102020204" pitchFamily="34" charset="0"/>
              </a:rPr>
              <a:t>succeed</a:t>
            </a:r>
            <a:endParaRPr lang="en-US" sz="2400" dirty="0">
              <a:latin typeface="Franklin Gothic Medium" panose="020B0603020102020204" pitchFamily="34" charset="0"/>
            </a:endParaRPr>
          </a:p>
          <a:p>
            <a:pPr marL="1771650" lvl="4" indent="0">
              <a:buNone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Goals of Communication System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Clarity on job duties and performance expectations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Clarity on dynamics of working relationship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669" y="641176"/>
            <a:ext cx="12191999" cy="103742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17" y="1299514"/>
            <a:ext cx="10301651" cy="53051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Medium" panose="020B0603020102020204" pitchFamily="34" charset="0"/>
              </a:rPr>
              <a:t>Department/Division HR Consultant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Medium" panose="020B0603020102020204" pitchFamily="34" charset="0"/>
              </a:rPr>
              <a:t>Employee Relations (SOM)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" panose="020B0603020102020204" pitchFamily="34" charset="0"/>
              </a:rPr>
              <a:t>Derek Hoar, Senior Employee Relations Consultant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" panose="020B0603020102020204" pitchFamily="34" charset="0"/>
              </a:rPr>
              <a:t>Lisa Voss, Senior Employee Relations Consultant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Medium" panose="020B0603020102020204" pitchFamily="34" charset="0"/>
              </a:rPr>
              <a:t>Employee &amp; Management Relations (OHR)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Franklin Gothic Medium" panose="020B0603020102020204" pitchFamily="34" charset="0"/>
              </a:rPr>
              <a:t>Chenise Crump, Senior Employee &amp; Management Relations Consultant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Medium" panose="020B0603020102020204" pitchFamily="34" charset="0"/>
              </a:rPr>
              <a:t>Online Performance Management Toolkit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  <a:hlinkClick r:id="rId3"/>
              </a:rPr>
              <a:t>http://hr.unc.edu/managers/toolkit/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Franklin Gothic Medium" panose="020B0603020102020204" pitchFamily="34" charset="0"/>
              </a:rPr>
              <a:t>SOM Standardized Individual Goal Inventory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  <a:hlinkClick r:id="rId4"/>
              </a:rPr>
              <a:t>https://www.med.unc.edu/hr/spa/som-standardized-individual-goals-inventory/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Performance Management Summary and FAQ’s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Will be finalized and Distributed to SOM HR Consultants to distribute to SOM departments</a:t>
            </a:r>
          </a:p>
          <a:p>
            <a:pPr marL="2286000" lvl="5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1828800" lvl="4" indent="0">
              <a:buNone/>
            </a:pP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6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624110"/>
            <a:ext cx="12191999" cy="959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>
                <a:latin typeface="Franklin Gothic Medium" panose="020B0603020102020204" pitchFamily="34" charset="0"/>
              </a:rPr>
              <a:t>Roles &amp; Responsibilities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" y="1583472"/>
            <a:ext cx="11418584" cy="5051503"/>
          </a:xfrm>
        </p:spPr>
        <p:txBody>
          <a:bodyPr>
            <a:noAutofit/>
          </a:bodyPr>
          <a:lstStyle/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Employee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Actively participate &amp; own the work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Ask questions &amp; keep supervisor informed</a:t>
            </a:r>
          </a:p>
          <a:p>
            <a:pPr marL="1771650" lvl="4" indent="0">
              <a:buNone/>
            </a:pPr>
            <a:endParaRPr lang="en-US" sz="1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Supervisor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u="sng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Clarity</a:t>
            </a:r>
            <a:r>
              <a:rPr lang="en-US" sz="24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in expectations &amp; </a:t>
            </a:r>
            <a:r>
              <a:rPr lang="en-US" sz="2400" u="sng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Honesty</a:t>
            </a:r>
            <a:r>
              <a:rPr lang="en-US" sz="2400" dirty="0">
                <a:latin typeface="Franklin Gothic Medium" panose="020B0603020102020204" pitchFamily="34" charset="0"/>
              </a:rPr>
              <a:t> in appraisal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Invest time upfront &amp; use available resources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en-US" sz="100" dirty="0">
              <a:latin typeface="Franklin Gothic Medium" panose="020B0603020102020204" pitchFamily="34" charset="0"/>
            </a:endParaRPr>
          </a:p>
          <a:p>
            <a:pPr lvl="3"/>
            <a:r>
              <a:rPr lang="en-US" sz="2800" b="1" dirty="0">
                <a:latin typeface="Franklin Gothic Medium" panose="020B0603020102020204" pitchFamily="34" charset="0"/>
              </a:rPr>
              <a:t>Second-Level Supervisor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Review &amp; sign all performance plans &amp; performance reviews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Ensure expectations/ratings applied consistently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47FE-62E3-4BE4-95AB-543E9607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655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Supervisor Responsibilities</a:t>
            </a:r>
            <a:br>
              <a:rPr lang="en-US" dirty="0"/>
            </a:b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28ECFCA0-5BE1-478E-BA7A-7E3943C38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757363"/>
            <a:ext cx="6934200" cy="4152900"/>
          </a:xfrm>
        </p:spPr>
      </p:pic>
    </p:spTree>
    <p:extLst>
      <p:ext uri="{BB962C8B-B14F-4D97-AF65-F5344CB8AC3E}">
        <p14:creationId xmlns:p14="http://schemas.microsoft.com/office/powerpoint/2010/main" val="390840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07991" y="2035577"/>
            <a:ext cx="8915399" cy="3178096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Franklin Gothic Medium" panose="020B0603020102020204" pitchFamily="34" charset="0"/>
              </a:rPr>
              <a:t> Performance Plans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4110"/>
            <a:ext cx="12192000" cy="1280890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latin typeface="Franklin Gothic Medium" panose="020B0603020102020204" pitchFamily="34" charset="0"/>
              </a:rPr>
              <a:t>Institutional Goals</a:t>
            </a:r>
            <a:r>
              <a:rPr lang="en-US" sz="4800" dirty="0">
                <a:latin typeface="Franklin Gothic Medium" panose="020B0603020102020204" pitchFamily="34" charset="0"/>
              </a:rPr>
              <a:t/>
            </a:r>
            <a:br>
              <a:rPr lang="en-US" sz="4800" dirty="0">
                <a:latin typeface="Franklin Gothic Medium" panose="020B0603020102020204" pitchFamily="34" charset="0"/>
              </a:rPr>
            </a:br>
            <a:r>
              <a:rPr lang="en-US" sz="1400" b="1" dirty="0">
                <a:hlinkClick r:id="rId3"/>
              </a:rPr>
              <a:t>https://hr.unc.edu/files/2017/08/SHRA-Annual-Performance-Appraisal-Program-Institutional-Goals_08-16-2016.pdf</a:t>
            </a:r>
            <a:endParaRPr lang="en-US" sz="1400" b="1" dirty="0">
              <a:latin typeface="Franklin Gothic Medium" panose="020B0603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694985"/>
            <a:ext cx="11418584" cy="4995747"/>
          </a:xfrm>
        </p:spPr>
        <p:txBody>
          <a:bodyPr>
            <a:normAutofit fontScale="85000" lnSpcReduction="20000"/>
          </a:bodyPr>
          <a:lstStyle/>
          <a:p>
            <a:pPr lvl="3">
              <a:spcAft>
                <a:spcPts val="400"/>
              </a:spcAft>
            </a:pPr>
            <a:r>
              <a:rPr lang="en-US" sz="2800" b="1" dirty="0">
                <a:latin typeface="Franklin Gothic Medium" panose="020B0603020102020204" pitchFamily="34" charset="0"/>
              </a:rPr>
              <a:t>Standardized across campus-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5 key aspects of employee work (plus one additional for supervision)</a:t>
            </a:r>
          </a:p>
          <a:p>
            <a:pPr lvl="5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Franklin Gothic Medium" panose="020B0603020102020204" pitchFamily="34" charset="0"/>
              </a:rPr>
              <a:t>Expertise, Accountability, Customer-Oriented, Team-Oriented, Compliance &amp; Integrity, Supervision (if applicable)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Address all work product (both performance and conduct) of the employee for the performance cycle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This reflects “How” the employee performs their job duties, communicates, and conducts themselves as UNC-CH employees. 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Franklin Gothic Medium" panose="020B0603020102020204" pitchFamily="34" charset="0"/>
            </a:endParaRPr>
          </a:p>
          <a:p>
            <a:pPr lvl="3">
              <a:spcAft>
                <a:spcPts val="400"/>
              </a:spcAft>
            </a:pPr>
            <a:r>
              <a:rPr lang="en-US" sz="2800" b="1" dirty="0">
                <a:latin typeface="Franklin Gothic Medium" panose="020B0603020102020204" pitchFamily="34" charset="0"/>
              </a:rPr>
              <a:t>Expectations can be supplemented by other resources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Discuss Institutional Goals in conjunction with Position Description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Provide additional specificity as needed for certain job duties</a:t>
            </a:r>
          </a:p>
          <a:p>
            <a:pPr lvl="4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Medium" panose="020B0603020102020204" pitchFamily="34" charset="0"/>
              </a:rPr>
              <a:t>SOPs, protocols, procedurals, policies</a:t>
            </a:r>
            <a:endParaRPr lang="en-US" sz="2400" dirty="0"/>
          </a:p>
          <a:p>
            <a:pPr>
              <a:spcAft>
                <a:spcPts val="4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8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1EAF-D37C-48E8-A528-FE0F8F70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044" y="395112"/>
            <a:ext cx="9822569" cy="7577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/>
              <a:t>SHRA Institutional Goals</a:t>
            </a:r>
            <a:br>
              <a:rPr lang="en-US" sz="2200" b="1" dirty="0"/>
            </a:br>
            <a:r>
              <a:rPr lang="en-US" sz="14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https://hr.unc.edu/files/2017/08/SHRA-Annual-Performance-Appraisal-Program-Institutional-Goals_08-16-2016.pdf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2FB9B-078B-4CDC-AFC7-0C10679DA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4978" y="1152907"/>
            <a:ext cx="10059635" cy="57050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3EB01-36B7-4E7B-B284-E6D2D8A2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C75-235F-4B3E-8941-8972E46632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795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31B4E6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11306</TotalTime>
  <Words>1892</Words>
  <Application>Microsoft Office PowerPoint</Application>
  <PresentationFormat>Widescreen</PresentationFormat>
  <Paragraphs>304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Franklin Gothic Medium</vt:lpstr>
      <vt:lpstr>Wingdings</vt:lpstr>
      <vt:lpstr>Wingdings 3</vt:lpstr>
      <vt:lpstr>Wisp</vt:lpstr>
      <vt:lpstr>SHRA Performance Management During COVID-19 Pandemic March 2021  Derek Hoar, Senior Employee Relations Consultant Lisa Bjornstad Voss, Senior Employee Relations Consultant UNC School of Medicine Human Resources</vt:lpstr>
      <vt:lpstr>Overview of Performance Management Cycle Changes and Dates due to Covid-19 Pandemic</vt:lpstr>
      <vt:lpstr>2020-2021 SHRA Performance and Probationary Reviews</vt:lpstr>
      <vt:lpstr>Performance Management</vt:lpstr>
      <vt:lpstr>Roles &amp; Responsibilities</vt:lpstr>
      <vt:lpstr>Supervisor Responsibilities </vt:lpstr>
      <vt:lpstr> Performance Plans</vt:lpstr>
      <vt:lpstr>Institutional Goals https://hr.unc.edu/files/2017/08/SHRA-Annual-Performance-Appraisal-Program-Institutional-Goals_08-16-2016.pdf</vt:lpstr>
      <vt:lpstr>SHRA Institutional Goals https://hr.unc.edu/files/2017/08/SHRA-Annual-Performance-Appraisal-Program-Institutional-Goals_08-16-2016.pdf </vt:lpstr>
      <vt:lpstr>Supervisor Responsibilities and Institutional Goals</vt:lpstr>
      <vt:lpstr>SHRA Institutional Goals: Team-Oriented</vt:lpstr>
      <vt:lpstr>Individual Performance Goals</vt:lpstr>
      <vt:lpstr>Individual Goals by Function</vt:lpstr>
      <vt:lpstr>SOM Standardized Individual Goals for positions https://www.med.unc.edu/hr/spa/som-standardized-individual-goals-inventory/ </vt:lpstr>
      <vt:lpstr>Calibration</vt:lpstr>
      <vt:lpstr>Types of Rater Bias-General Examples</vt:lpstr>
      <vt:lpstr>PowerPoint Presentation</vt:lpstr>
      <vt:lpstr>Weighted Goals</vt:lpstr>
      <vt:lpstr>Weighted Goals Example</vt:lpstr>
      <vt:lpstr>Appraisal Scoring</vt:lpstr>
      <vt:lpstr>Appraisal Scoring</vt:lpstr>
      <vt:lpstr>Performance Appraisal</vt:lpstr>
      <vt:lpstr>Performance Planning Conference</vt:lpstr>
      <vt:lpstr>Performance Planning for Conference</vt:lpstr>
      <vt:lpstr>Performance Planning Conference</vt:lpstr>
      <vt:lpstr>Performance Appraisal</vt:lpstr>
      <vt:lpstr>Performance Appraisal</vt:lpstr>
      <vt:lpstr>Performance Appraisal Meeting with Employee   Comprehensive Annual Evaluation</vt:lpstr>
      <vt:lpstr>Best Practices Meeting with the Employee </vt:lpstr>
      <vt:lpstr>Performance Appraisal</vt:lpstr>
      <vt:lpstr>Performance Appraisal-Disciplinary Action Issued</vt:lpstr>
      <vt:lpstr>Performance Appraisal</vt:lpstr>
      <vt:lpstr>Probationary Employees -12 Months Probationary Period</vt:lpstr>
      <vt:lpstr>SHRA Employee Competency Assessment</vt:lpstr>
      <vt:lpstr>Talent Development Plan</vt:lpstr>
      <vt:lpstr>Corrective Action Plan</vt:lpstr>
      <vt:lpstr>Talent Development Plan</vt:lpstr>
      <vt:lpstr>Resources Management Toolkit Resource https://hr.unc.edu/managers/toolkit/</vt:lpstr>
      <vt:lpstr>Resources Performance Management OHR Website https://hr.unc.edu/managers/performance/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SHRA Performance Management During COVID-19 Pandemic June 2020  Derek Hoar, Senior Employee Relations Consultant Lisa Bjornstad Voss, Senior Employee Relations Consultant UNC School of Medicine Human Resources</dc:title>
  <dc:creator>Voss, Lisa</dc:creator>
  <cp:lastModifiedBy>Hoar, Derek</cp:lastModifiedBy>
  <cp:revision>100</cp:revision>
  <dcterms:created xsi:type="dcterms:W3CDTF">2020-06-24T04:56:32Z</dcterms:created>
  <dcterms:modified xsi:type="dcterms:W3CDTF">2021-03-24T14:56:46Z</dcterms:modified>
</cp:coreProperties>
</file>