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70.xml" ContentType="application/vnd.openxmlformats-officedocument.presentationml.notesSlide+xml"/>
  <Override PartName="/ppt/charts/chart10.xml" ContentType="application/vnd.openxmlformats-officedocument.drawingml.chart+xml"/>
  <Override PartName="/ppt/drawings/drawing6.xml" ContentType="application/vnd.openxmlformats-officedocument.drawingml.chartshapes+xml"/>
  <Override PartName="/ppt/notesSlides/notesSlide71.xml" ContentType="application/vnd.openxmlformats-officedocument.presentationml.notesSlide+xml"/>
  <Override PartName="/ppt/charts/chart11.xml" ContentType="application/vnd.openxmlformats-officedocument.drawingml.chart+xml"/>
  <Override PartName="/ppt/theme/themeOverride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84.xml" ContentType="application/vnd.openxmlformats-officedocument.presentationml.notesSlide+xml"/>
  <Override PartName="/ppt/charts/chart14.xml" ContentType="application/vnd.openxmlformats-officedocument.drawingml.chart+xml"/>
  <Override PartName="/ppt/drawings/drawing7.xml" ContentType="application/vnd.openxmlformats-officedocument.drawingml.chartshapes+xml"/>
  <Override PartName="/ppt/notesSlides/notesSlide85.xml" ContentType="application/vnd.openxmlformats-officedocument.presentationml.notesSlide+xml"/>
  <Override PartName="/ppt/charts/chart15.xml" ContentType="application/vnd.openxmlformats-officedocument.drawingml.chart+xml"/>
  <Override PartName="/ppt/drawings/drawing8.xml" ContentType="application/vnd.openxmlformats-officedocument.drawingml.chartshapes+xml"/>
  <Override PartName="/ppt/notesSlides/notesSlide86.xml" ContentType="application/vnd.openxmlformats-officedocument.presentationml.notesSlide+xml"/>
  <Override PartName="/ppt/charts/chart16.xml" ContentType="application/vnd.openxmlformats-officedocument.drawingml.chart+xml"/>
  <Override PartName="/ppt/theme/themeOverride4.xml" ContentType="application/vnd.openxmlformats-officedocument.themeOverride+xml"/>
  <Override PartName="/ppt/drawings/drawing9.xml" ContentType="application/vnd.openxmlformats-officedocument.drawingml.chartshapes+xml"/>
  <Override PartName="/ppt/charts/chart17.xml" ContentType="application/vnd.openxmlformats-officedocument.drawingml.chart+xml"/>
  <Override PartName="/ppt/theme/themeOverride5.xml" ContentType="application/vnd.openxmlformats-officedocument.themeOverride+xml"/>
  <Override PartName="/ppt/drawings/drawing10.xml" ContentType="application/vnd.openxmlformats-officedocument.drawingml.chartshape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18.xml" ContentType="application/vnd.openxmlformats-officedocument.drawingml.chart+xml"/>
  <Override PartName="/ppt/drawings/drawing11.xml" ContentType="application/vnd.openxmlformats-officedocument.drawingml.chartshapes+xml"/>
  <Override PartName="/ppt/charts/chart19.xml" ContentType="application/vnd.openxmlformats-officedocument.drawingml.chart+xml"/>
  <Override PartName="/ppt/drawings/drawing12.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85"/>
  </p:notesMasterIdLst>
  <p:sldIdLst>
    <p:sldId id="549" r:id="rId5"/>
    <p:sldId id="550" r:id="rId6"/>
    <p:sldId id="551" r:id="rId7"/>
    <p:sldId id="552" r:id="rId8"/>
    <p:sldId id="553" r:id="rId9"/>
    <p:sldId id="554" r:id="rId10"/>
    <p:sldId id="555" r:id="rId11"/>
    <p:sldId id="556" r:id="rId12"/>
    <p:sldId id="557" r:id="rId13"/>
    <p:sldId id="558" r:id="rId14"/>
    <p:sldId id="559" r:id="rId15"/>
    <p:sldId id="560" r:id="rId16"/>
    <p:sldId id="561" r:id="rId17"/>
    <p:sldId id="562" r:id="rId18"/>
    <p:sldId id="563" r:id="rId19"/>
    <p:sldId id="564" r:id="rId20"/>
    <p:sldId id="565" r:id="rId21"/>
    <p:sldId id="510" r:id="rId22"/>
    <p:sldId id="511" r:id="rId23"/>
    <p:sldId id="512" r:id="rId24"/>
    <p:sldId id="513" r:id="rId25"/>
    <p:sldId id="514" r:id="rId26"/>
    <p:sldId id="515" r:id="rId27"/>
    <p:sldId id="516" r:id="rId28"/>
    <p:sldId id="517" r:id="rId29"/>
    <p:sldId id="518" r:id="rId30"/>
    <p:sldId id="519" r:id="rId31"/>
    <p:sldId id="520" r:id="rId32"/>
    <p:sldId id="521" r:id="rId33"/>
    <p:sldId id="606" r:id="rId34"/>
    <p:sldId id="607" r:id="rId35"/>
    <p:sldId id="608" r:id="rId36"/>
    <p:sldId id="609" r:id="rId37"/>
    <p:sldId id="610" r:id="rId38"/>
    <p:sldId id="611" r:id="rId39"/>
    <p:sldId id="612" r:id="rId40"/>
    <p:sldId id="613" r:id="rId41"/>
    <p:sldId id="614" r:id="rId42"/>
    <p:sldId id="615" r:id="rId43"/>
    <p:sldId id="467" r:id="rId44"/>
    <p:sldId id="468" r:id="rId45"/>
    <p:sldId id="469" r:id="rId46"/>
    <p:sldId id="470" r:id="rId47"/>
    <p:sldId id="471" r:id="rId48"/>
    <p:sldId id="472" r:id="rId49"/>
    <p:sldId id="473" r:id="rId50"/>
    <p:sldId id="474" r:id="rId51"/>
    <p:sldId id="475" r:id="rId52"/>
    <p:sldId id="476" r:id="rId53"/>
    <p:sldId id="477" r:id="rId54"/>
    <p:sldId id="478" r:id="rId55"/>
    <p:sldId id="479" r:id="rId56"/>
    <p:sldId id="480" r:id="rId57"/>
    <p:sldId id="481" r:id="rId58"/>
    <p:sldId id="482" r:id="rId59"/>
    <p:sldId id="483" r:id="rId60"/>
    <p:sldId id="484" r:id="rId61"/>
    <p:sldId id="485" r:id="rId62"/>
    <p:sldId id="486" r:id="rId63"/>
    <p:sldId id="487" r:id="rId64"/>
    <p:sldId id="488" r:id="rId65"/>
    <p:sldId id="539" r:id="rId66"/>
    <p:sldId id="540" r:id="rId67"/>
    <p:sldId id="541" r:id="rId68"/>
    <p:sldId id="542" r:id="rId69"/>
    <p:sldId id="543" r:id="rId70"/>
    <p:sldId id="544" r:id="rId71"/>
    <p:sldId id="545" r:id="rId72"/>
    <p:sldId id="546" r:id="rId73"/>
    <p:sldId id="547" r:id="rId74"/>
    <p:sldId id="548" r:id="rId75"/>
    <p:sldId id="522" r:id="rId76"/>
    <p:sldId id="523" r:id="rId77"/>
    <p:sldId id="524" r:id="rId78"/>
    <p:sldId id="525" r:id="rId79"/>
    <p:sldId id="526" r:id="rId80"/>
    <p:sldId id="527" r:id="rId81"/>
    <p:sldId id="528" r:id="rId82"/>
    <p:sldId id="529" r:id="rId83"/>
    <p:sldId id="530" r:id="rId84"/>
    <p:sldId id="531" r:id="rId85"/>
    <p:sldId id="532" r:id="rId86"/>
    <p:sldId id="533" r:id="rId87"/>
    <p:sldId id="534" r:id="rId88"/>
    <p:sldId id="535" r:id="rId89"/>
    <p:sldId id="536" r:id="rId90"/>
    <p:sldId id="537" r:id="rId91"/>
    <p:sldId id="538" r:id="rId92"/>
    <p:sldId id="425"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566" r:id="rId108"/>
    <p:sldId id="567" r:id="rId109"/>
    <p:sldId id="568" r:id="rId110"/>
    <p:sldId id="569" r:id="rId111"/>
    <p:sldId id="570" r:id="rId112"/>
    <p:sldId id="571" r:id="rId113"/>
    <p:sldId id="572" r:id="rId114"/>
    <p:sldId id="573" r:id="rId115"/>
    <p:sldId id="574" r:id="rId116"/>
    <p:sldId id="575" r:id="rId117"/>
    <p:sldId id="576" r:id="rId118"/>
    <p:sldId id="577" r:id="rId119"/>
    <p:sldId id="578" r:id="rId120"/>
    <p:sldId id="579" r:id="rId121"/>
    <p:sldId id="580" r:id="rId122"/>
    <p:sldId id="581" r:id="rId123"/>
    <p:sldId id="582" r:id="rId124"/>
    <p:sldId id="583" r:id="rId125"/>
    <p:sldId id="584" r:id="rId126"/>
    <p:sldId id="585" r:id="rId127"/>
    <p:sldId id="586" r:id="rId128"/>
    <p:sldId id="587" r:id="rId129"/>
    <p:sldId id="588" r:id="rId130"/>
    <p:sldId id="427" r:id="rId131"/>
    <p:sldId id="428" r:id="rId132"/>
    <p:sldId id="429" r:id="rId133"/>
    <p:sldId id="430" r:id="rId134"/>
    <p:sldId id="431" r:id="rId135"/>
    <p:sldId id="432" r:id="rId136"/>
    <p:sldId id="433" r:id="rId137"/>
    <p:sldId id="434" r:id="rId138"/>
    <p:sldId id="435" r:id="rId139"/>
    <p:sldId id="436" r:id="rId140"/>
    <p:sldId id="437" r:id="rId141"/>
    <p:sldId id="438" r:id="rId142"/>
    <p:sldId id="439" r:id="rId143"/>
    <p:sldId id="440" r:id="rId144"/>
    <p:sldId id="441" r:id="rId145"/>
    <p:sldId id="489" r:id="rId146"/>
    <p:sldId id="490" r:id="rId147"/>
    <p:sldId id="491" r:id="rId148"/>
    <p:sldId id="492" r:id="rId149"/>
    <p:sldId id="493" r:id="rId150"/>
    <p:sldId id="494" r:id="rId151"/>
    <p:sldId id="495" r:id="rId152"/>
    <p:sldId id="496" r:id="rId153"/>
    <p:sldId id="497" r:id="rId154"/>
    <p:sldId id="498" r:id="rId155"/>
    <p:sldId id="499" r:id="rId156"/>
    <p:sldId id="500" r:id="rId157"/>
    <p:sldId id="501" r:id="rId158"/>
    <p:sldId id="502" r:id="rId159"/>
    <p:sldId id="503" r:id="rId160"/>
    <p:sldId id="504" r:id="rId161"/>
    <p:sldId id="505" r:id="rId162"/>
    <p:sldId id="506" r:id="rId163"/>
    <p:sldId id="507" r:id="rId164"/>
    <p:sldId id="508" r:id="rId165"/>
    <p:sldId id="509" r:id="rId166"/>
    <p:sldId id="589" r:id="rId167"/>
    <p:sldId id="590" r:id="rId168"/>
    <p:sldId id="591" r:id="rId169"/>
    <p:sldId id="592" r:id="rId170"/>
    <p:sldId id="593" r:id="rId171"/>
    <p:sldId id="594" r:id="rId172"/>
    <p:sldId id="595" r:id="rId173"/>
    <p:sldId id="596" r:id="rId174"/>
    <p:sldId id="597" r:id="rId175"/>
    <p:sldId id="598" r:id="rId176"/>
    <p:sldId id="599" r:id="rId177"/>
    <p:sldId id="600" r:id="rId178"/>
    <p:sldId id="601" r:id="rId179"/>
    <p:sldId id="602" r:id="rId180"/>
    <p:sldId id="603" r:id="rId181"/>
    <p:sldId id="604" r:id="rId182"/>
    <p:sldId id="605" r:id="rId183"/>
    <p:sldId id="442"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Lee" initials="KL" lastIdx="5" clrIdx="0">
    <p:extLst>
      <p:ext uri="{19B8F6BF-5375-455C-9EA6-DF929625EA0E}">
        <p15:presenceInfo xmlns:p15="http://schemas.microsoft.com/office/powerpoint/2012/main" userId="75aaf32ed28842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0" autoAdjust="0"/>
    <p:restoredTop sz="83401"/>
  </p:normalViewPr>
  <p:slideViewPr>
    <p:cSldViewPr snapToGrid="0">
      <p:cViewPr varScale="1">
        <p:scale>
          <a:sx n="69" d="100"/>
          <a:sy n="69" d="100"/>
        </p:scale>
        <p:origin x="6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Katherine\Desktop\IM%20Inhaler%20Education%20Data%20by%20Week%20and%20Month.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Allison:Desktop:DataTables1_PalliativeCare.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Allison:Desktop:DataTables1_PalliativeCare.xls"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Macintosh%20HD:Users:Allison:Desktop:DataTables1_PalliativeCare.xls"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Macintosh%20HD:Users:Allison:Desktop:DataTables1_PalliativeCare.xls"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Macintosh%20HD:Users:Allison:Desktop:DataTables1_PalliativeCare.xls" TargetMode="External"/><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Macintosh%20HD:Users:Allison:Desktop:DataTables1_PalliativeCare.xls" TargetMode="External"/><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Macintosh%20HD:Users:egyoung11:Desktop:Weaver%20Crossing%20Run%20Chart.xlsx"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Macintosh%20HD:Users:egyoung11:Desktop:Weaver%20Crossing%20Run%20Char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Macintosh%20HD:Users:egyoung11:Desktop:Weaver%20Crossing%20Run%20Chart.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Macintosh%20HD:Users:egyoung11:Desktop:Weaver%20Crossing%20Run%20Chart.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localhost\Volumes\Leadership-L\_Quality%20Improvement\Discharge%20Medication%20Initiative\DC%20MED%20CONTROL%20CHARTS%203-6-18%20CWK.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localhost\Volumes\Leadership-L\_Quality%20Improvement\Discharge%20Medication%20Initiative\readmit%20CHART%202-27-18%20CWK.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Katherine\Documents\4th%20year\COPD%20QI\Cary%20COPD%20Baseline%20Data.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17751153382104E-2"/>
          <c:y val="0.12295446403145401"/>
          <c:w val="0.89870109620502103"/>
          <c:h val="0.78250999665056997"/>
        </c:manualLayout>
      </c:layout>
      <c:lineChart>
        <c:grouping val="standard"/>
        <c:varyColors val="0"/>
        <c:ser>
          <c:idx val="0"/>
          <c:order val="0"/>
          <c:tx>
            <c:strRef>
              <c:f>Sheet1!$B$1</c:f>
              <c:strCache>
                <c:ptCount val="1"/>
                <c:pt idx="0">
                  <c:v>Note</c:v>
                </c:pt>
              </c:strCache>
            </c:strRef>
          </c:tx>
          <c:spPr>
            <a:ln w="28575" cap="rnd">
              <a:solidFill>
                <a:schemeClr val="accent1">
                  <a:lumMod val="75000"/>
                </a:schemeClr>
              </a:solidFill>
              <a:round/>
            </a:ln>
            <a:effectLst/>
          </c:spPr>
          <c:marker>
            <c:symbol val="none"/>
          </c:marker>
          <c:cat>
            <c:strRef>
              <c:f>Sheet1!$A$2:$A$4</c:f>
              <c:strCache>
                <c:ptCount val="3"/>
                <c:pt idx="0">
                  <c:v>Baseline</c:v>
                </c:pt>
                <c:pt idx="1">
                  <c:v>Week 1</c:v>
                </c:pt>
                <c:pt idx="2">
                  <c:v>Week 2</c:v>
                </c:pt>
              </c:strCache>
            </c:strRef>
          </c:cat>
          <c:val>
            <c:numRef>
              <c:f>Sheet1!$B$2:$B$4</c:f>
              <c:numCache>
                <c:formatCode>0%</c:formatCode>
                <c:ptCount val="3"/>
                <c:pt idx="0">
                  <c:v>0.76</c:v>
                </c:pt>
                <c:pt idx="1">
                  <c:v>0.71399999999999997</c:v>
                </c:pt>
                <c:pt idx="2" formatCode="0.00%">
                  <c:v>0.55600000000000005</c:v>
                </c:pt>
              </c:numCache>
            </c:numRef>
          </c:val>
          <c:smooth val="0"/>
          <c:extLst>
            <c:ext xmlns:c16="http://schemas.microsoft.com/office/drawing/2014/chart" uri="{C3380CC4-5D6E-409C-BE32-E72D297353CC}">
              <c16:uniqueId val="{00000000-1B55-4149-8591-00E643AB3E5E}"/>
            </c:ext>
          </c:extLst>
        </c:ser>
        <c:ser>
          <c:idx val="1"/>
          <c:order val="1"/>
          <c:tx>
            <c:strRef>
              <c:f>Sheet1!$C$1</c:f>
              <c:strCache>
                <c:ptCount val="1"/>
                <c:pt idx="0">
                  <c:v>AD Change</c:v>
                </c:pt>
              </c:strCache>
            </c:strRef>
          </c:tx>
          <c:spPr>
            <a:ln w="28575" cap="rnd">
              <a:solidFill>
                <a:schemeClr val="accent2"/>
              </a:solidFill>
              <a:round/>
            </a:ln>
            <a:effectLst/>
          </c:spPr>
          <c:marker>
            <c:symbol val="none"/>
          </c:marker>
          <c:cat>
            <c:strRef>
              <c:f>Sheet1!$A$2:$A$4</c:f>
              <c:strCache>
                <c:ptCount val="3"/>
                <c:pt idx="0">
                  <c:v>Baseline</c:v>
                </c:pt>
                <c:pt idx="1">
                  <c:v>Week 1</c:v>
                </c:pt>
                <c:pt idx="2">
                  <c:v>Week 2</c:v>
                </c:pt>
              </c:strCache>
            </c:strRef>
          </c:cat>
          <c:val>
            <c:numRef>
              <c:f>Sheet1!$C$2:$C$4</c:f>
              <c:numCache>
                <c:formatCode>0.00%</c:formatCode>
                <c:ptCount val="3"/>
                <c:pt idx="0">
                  <c:v>0.38</c:v>
                </c:pt>
                <c:pt idx="1">
                  <c:v>0.28599999999999998</c:v>
                </c:pt>
                <c:pt idx="2">
                  <c:v>0.33300000000000002</c:v>
                </c:pt>
              </c:numCache>
            </c:numRef>
          </c:val>
          <c:smooth val="0"/>
          <c:extLst>
            <c:ext xmlns:c16="http://schemas.microsoft.com/office/drawing/2014/chart" uri="{C3380CC4-5D6E-409C-BE32-E72D297353CC}">
              <c16:uniqueId val="{00000001-1B55-4149-8591-00E643AB3E5E}"/>
            </c:ext>
          </c:extLst>
        </c:ser>
        <c:dLbls>
          <c:showLegendKey val="0"/>
          <c:showVal val="0"/>
          <c:showCatName val="0"/>
          <c:showSerName val="0"/>
          <c:showPercent val="0"/>
          <c:showBubbleSize val="0"/>
        </c:dLbls>
        <c:smooth val="0"/>
        <c:axId val="-201519600"/>
        <c:axId val="-201518240"/>
      </c:lineChart>
      <c:catAx>
        <c:axId val="-20151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17" b="0" i="0" u="none" strike="noStrike" kern="1200" baseline="0">
                <a:solidFill>
                  <a:schemeClr val="tx1">
                    <a:lumMod val="65000"/>
                    <a:lumOff val="35000"/>
                  </a:schemeClr>
                </a:solidFill>
                <a:latin typeface="+mn-lt"/>
                <a:ea typeface="+mn-ea"/>
                <a:cs typeface="+mn-cs"/>
              </a:defRPr>
            </a:pPr>
            <a:endParaRPr lang="en-US"/>
          </a:p>
        </c:txPr>
        <c:crossAx val="-201518240"/>
        <c:crosses val="autoZero"/>
        <c:auto val="1"/>
        <c:lblAlgn val="ctr"/>
        <c:lblOffset val="100"/>
        <c:noMultiLvlLbl val="0"/>
      </c:catAx>
      <c:valAx>
        <c:axId val="-201518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77" b="0" i="0" u="none" strike="noStrike" kern="1200" baseline="0">
                <a:solidFill>
                  <a:schemeClr val="tx1">
                    <a:lumMod val="65000"/>
                    <a:lumOff val="35000"/>
                  </a:schemeClr>
                </a:solidFill>
                <a:latin typeface="+mn-lt"/>
                <a:ea typeface="+mn-ea"/>
                <a:cs typeface="+mn-cs"/>
              </a:defRPr>
            </a:pPr>
            <a:endParaRPr lang="en-US"/>
          </a:p>
        </c:txPr>
        <c:crossAx val="-201519600"/>
        <c:crosses val="autoZero"/>
        <c:crossBetween val="between"/>
      </c:valAx>
      <c:spPr>
        <a:solidFill>
          <a:schemeClr val="bg1">
            <a:lumMod val="95000"/>
          </a:schemeClr>
        </a:solidFill>
        <a:ln>
          <a:noFill/>
        </a:ln>
        <a:effectLst/>
      </c:spPr>
    </c:plotArea>
    <c:legend>
      <c:legendPos val="b"/>
      <c:layout>
        <c:manualLayout>
          <c:xMode val="edge"/>
          <c:yMode val="edge"/>
          <c:x val="0.36083641270334499"/>
          <c:y val="0.81821255017959005"/>
          <c:w val="0.45913594003047298"/>
          <c:h val="8.4566886216726797E-2"/>
        </c:manualLayout>
      </c:layout>
      <c:overlay val="0"/>
      <c:spPr>
        <a:noFill/>
        <a:ln>
          <a:noFill/>
        </a:ln>
        <a:effectLst/>
      </c:spPr>
      <c:txPr>
        <a:bodyPr rot="0" spcFirstLastPara="1" vertOverflow="ellipsis" vert="horz" wrap="square" anchor="ctr" anchorCtr="1"/>
        <a:lstStyle/>
        <a:p>
          <a:pPr>
            <a:defRPr sz="130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2200" b="0" dirty="0">
                <a:solidFill>
                  <a:schemeClr val="tx1"/>
                </a:solidFill>
                <a:latin typeface="Calibri" panose="020F0502020204030204" pitchFamily="34" charset="0"/>
                <a:cs typeface="Calibri" panose="020F0502020204030204" pitchFamily="34" charset="0"/>
              </a:rPr>
              <a:t># of COPD Patients Receiving Inhaler Education by Week</a:t>
            </a:r>
          </a:p>
        </c:rich>
      </c:tx>
      <c:layout>
        <c:manualLayout>
          <c:xMode val="edge"/>
          <c:yMode val="edge"/>
          <c:x val="0.1401740844537725"/>
          <c:y val="4.0724772686824895E-2"/>
        </c:manualLayout>
      </c:layout>
      <c:overlay val="0"/>
      <c:spPr>
        <a:noFill/>
        <a:ln>
          <a:noFill/>
        </a:ln>
        <a:effectLst/>
      </c:spPr>
    </c:title>
    <c:autoTitleDeleted val="0"/>
    <c:plotArea>
      <c:layout>
        <c:manualLayout>
          <c:layoutTarget val="inner"/>
          <c:xMode val="edge"/>
          <c:yMode val="edge"/>
          <c:x val="5.8347383996355293E-2"/>
          <c:y val="0.16607734806629834"/>
          <c:w val="0.92526756736053151"/>
          <c:h val="0.68341164754079819"/>
        </c:manualLayout>
      </c:layout>
      <c:lineChart>
        <c:grouping val="standard"/>
        <c:varyColors val="0"/>
        <c:ser>
          <c:idx val="0"/>
          <c:order val="0"/>
          <c:tx>
            <c:strRef>
              <c:f>'[IM Inhaler Education Data by Week and Month.xlsx]Sheet1'!$B$15</c:f>
              <c:strCache>
                <c:ptCount val="1"/>
                <c:pt idx="0">
                  <c:v># of patients with IE during this week</c:v>
                </c:pt>
              </c:strCache>
            </c:strRef>
          </c:tx>
          <c:spPr>
            <a:ln w="28575" cap="rnd">
              <a:solidFill>
                <a:schemeClr val="accent6"/>
              </a:solidFill>
              <a:round/>
            </a:ln>
            <a:effectLst/>
          </c:spPr>
          <c:marker>
            <c:symbol val="circle"/>
            <c:size val="5"/>
            <c:spPr>
              <a:solidFill>
                <a:schemeClr val="accent1"/>
              </a:solidFill>
              <a:ln w="28575">
                <a:solidFill>
                  <a:schemeClr val="accent6"/>
                </a:solidFill>
              </a:ln>
              <a:effectLst/>
            </c:spPr>
          </c:marker>
          <c:cat>
            <c:strRef>
              <c:f>'[IM Inhaler Education Data by Week and Month.xlsx]Sheet1'!$A$16:$A$28</c:f>
              <c:strCache>
                <c:ptCount val="13"/>
                <c:pt idx="0">
                  <c:v>10/30-11/3</c:v>
                </c:pt>
                <c:pt idx="1">
                  <c:v>11/6-11/10</c:v>
                </c:pt>
                <c:pt idx="2">
                  <c:v>11/13-11/17</c:v>
                </c:pt>
                <c:pt idx="3">
                  <c:v>11/20-11/24</c:v>
                </c:pt>
                <c:pt idx="4">
                  <c:v>11/27-12/1</c:v>
                </c:pt>
                <c:pt idx="5">
                  <c:v>12/4-12/8</c:v>
                </c:pt>
                <c:pt idx="6">
                  <c:v>12/11-12/15</c:v>
                </c:pt>
                <c:pt idx="7">
                  <c:v>12/18-12/22</c:v>
                </c:pt>
                <c:pt idx="8">
                  <c:v>1/1-1/5</c:v>
                </c:pt>
                <c:pt idx="9">
                  <c:v>1/8-1/12</c:v>
                </c:pt>
                <c:pt idx="10">
                  <c:v>1/15-1/19</c:v>
                </c:pt>
                <c:pt idx="11">
                  <c:v>1/22-1/26</c:v>
                </c:pt>
                <c:pt idx="12">
                  <c:v>1/29-2/2</c:v>
                </c:pt>
              </c:strCache>
            </c:strRef>
          </c:cat>
          <c:val>
            <c:numRef>
              <c:f>'[IM Inhaler Education Data by Week and Month.xlsx]Sheet1'!$B$16:$B$28</c:f>
              <c:numCache>
                <c:formatCode>General</c:formatCode>
                <c:ptCount val="13"/>
                <c:pt idx="0">
                  <c:v>0</c:v>
                </c:pt>
                <c:pt idx="1">
                  <c:v>1</c:v>
                </c:pt>
                <c:pt idx="2">
                  <c:v>2</c:v>
                </c:pt>
                <c:pt idx="3">
                  <c:v>2</c:v>
                </c:pt>
                <c:pt idx="4">
                  <c:v>6</c:v>
                </c:pt>
                <c:pt idx="5">
                  <c:v>2</c:v>
                </c:pt>
                <c:pt idx="6">
                  <c:v>3</c:v>
                </c:pt>
                <c:pt idx="7">
                  <c:v>3</c:v>
                </c:pt>
                <c:pt idx="8">
                  <c:v>3</c:v>
                </c:pt>
                <c:pt idx="9">
                  <c:v>6</c:v>
                </c:pt>
                <c:pt idx="10">
                  <c:v>1</c:v>
                </c:pt>
                <c:pt idx="11">
                  <c:v>1</c:v>
                </c:pt>
                <c:pt idx="12">
                  <c:v>5</c:v>
                </c:pt>
              </c:numCache>
            </c:numRef>
          </c:val>
          <c:smooth val="0"/>
          <c:extLst>
            <c:ext xmlns:c16="http://schemas.microsoft.com/office/drawing/2014/chart" uri="{C3380CC4-5D6E-409C-BE32-E72D297353CC}">
              <c16:uniqueId val="{00000000-C14C-4F47-9DB1-31C695F80000}"/>
            </c:ext>
          </c:extLst>
        </c:ser>
        <c:ser>
          <c:idx val="1"/>
          <c:order val="1"/>
          <c:tx>
            <c:strRef>
              <c:f>'[IM Inhaler Education Data by Week and Month.xlsx]Sheet1'!$D$15</c:f>
              <c:strCache>
                <c:ptCount val="1"/>
                <c:pt idx="0">
                  <c:v>Pre-intervention Median</c:v>
                </c:pt>
              </c:strCache>
            </c:strRef>
          </c:tx>
          <c:spPr>
            <a:ln>
              <a:solidFill>
                <a:schemeClr val="accent4"/>
              </a:solidFill>
              <a:prstDash val="sysDash"/>
            </a:ln>
          </c:spPr>
          <c:marker>
            <c:symbol val="none"/>
          </c:marker>
          <c:cat>
            <c:strRef>
              <c:f>'[IM Inhaler Education Data by Week and Month.xlsx]Sheet1'!$A$16:$A$28</c:f>
              <c:strCache>
                <c:ptCount val="13"/>
                <c:pt idx="0">
                  <c:v>10/30-11/3</c:v>
                </c:pt>
                <c:pt idx="1">
                  <c:v>11/6-11/10</c:v>
                </c:pt>
                <c:pt idx="2">
                  <c:v>11/13-11/17</c:v>
                </c:pt>
                <c:pt idx="3">
                  <c:v>11/20-11/24</c:v>
                </c:pt>
                <c:pt idx="4">
                  <c:v>11/27-12/1</c:v>
                </c:pt>
                <c:pt idx="5">
                  <c:v>12/4-12/8</c:v>
                </c:pt>
                <c:pt idx="6">
                  <c:v>12/11-12/15</c:v>
                </c:pt>
                <c:pt idx="7">
                  <c:v>12/18-12/22</c:v>
                </c:pt>
                <c:pt idx="8">
                  <c:v>1/1-1/5</c:v>
                </c:pt>
                <c:pt idx="9">
                  <c:v>1/8-1/12</c:v>
                </c:pt>
                <c:pt idx="10">
                  <c:v>1/15-1/19</c:v>
                </c:pt>
                <c:pt idx="11">
                  <c:v>1/22-1/26</c:v>
                </c:pt>
                <c:pt idx="12">
                  <c:v>1/29-2/2</c:v>
                </c:pt>
              </c:strCache>
            </c:strRef>
          </c:cat>
          <c:val>
            <c:numRef>
              <c:f>'[IM Inhaler Education Data by Week and Month.xlsx]Sheet1'!$D$16:$D$28</c:f>
              <c:numCache>
                <c:formatCode>0.0</c:formatCode>
                <c:ptCount val="13"/>
                <c:pt idx="0">
                  <c:v>2</c:v>
                </c:pt>
                <c:pt idx="1">
                  <c:v>2</c:v>
                </c:pt>
                <c:pt idx="2">
                  <c:v>2</c:v>
                </c:pt>
                <c:pt idx="3">
                  <c:v>2</c:v>
                </c:pt>
                <c:pt idx="4">
                  <c:v>2</c:v>
                </c:pt>
                <c:pt idx="5">
                  <c:v>2</c:v>
                </c:pt>
                <c:pt idx="6">
                  <c:v>2</c:v>
                </c:pt>
              </c:numCache>
            </c:numRef>
          </c:val>
          <c:smooth val="0"/>
          <c:extLst>
            <c:ext xmlns:c16="http://schemas.microsoft.com/office/drawing/2014/chart" uri="{C3380CC4-5D6E-409C-BE32-E72D297353CC}">
              <c16:uniqueId val="{00000001-C14C-4F47-9DB1-31C695F80000}"/>
            </c:ext>
          </c:extLst>
        </c:ser>
        <c:ser>
          <c:idx val="2"/>
          <c:order val="2"/>
          <c:tx>
            <c:strRef>
              <c:f>'[IM Inhaler Education Data by Week and Month.xlsx]Sheet1'!$E$15</c:f>
              <c:strCache>
                <c:ptCount val="1"/>
                <c:pt idx="0">
                  <c:v>Post-intervention Median</c:v>
                </c:pt>
              </c:strCache>
            </c:strRef>
          </c:tx>
          <c:spPr>
            <a:ln>
              <a:solidFill>
                <a:schemeClr val="accent4"/>
              </a:solidFill>
              <a:prstDash val="sysDash"/>
            </a:ln>
          </c:spPr>
          <c:marker>
            <c:symbol val="none"/>
          </c:marker>
          <c:cat>
            <c:strRef>
              <c:f>'[IM Inhaler Education Data by Week and Month.xlsx]Sheet1'!$A$16:$A$28</c:f>
              <c:strCache>
                <c:ptCount val="13"/>
                <c:pt idx="0">
                  <c:v>10/30-11/3</c:v>
                </c:pt>
                <c:pt idx="1">
                  <c:v>11/6-11/10</c:v>
                </c:pt>
                <c:pt idx="2">
                  <c:v>11/13-11/17</c:v>
                </c:pt>
                <c:pt idx="3">
                  <c:v>11/20-11/24</c:v>
                </c:pt>
                <c:pt idx="4">
                  <c:v>11/27-12/1</c:v>
                </c:pt>
                <c:pt idx="5">
                  <c:v>12/4-12/8</c:v>
                </c:pt>
                <c:pt idx="6">
                  <c:v>12/11-12/15</c:v>
                </c:pt>
                <c:pt idx="7">
                  <c:v>12/18-12/22</c:v>
                </c:pt>
                <c:pt idx="8">
                  <c:v>1/1-1/5</c:v>
                </c:pt>
                <c:pt idx="9">
                  <c:v>1/8-1/12</c:v>
                </c:pt>
                <c:pt idx="10">
                  <c:v>1/15-1/19</c:v>
                </c:pt>
                <c:pt idx="11">
                  <c:v>1/22-1/26</c:v>
                </c:pt>
                <c:pt idx="12">
                  <c:v>1/29-2/2</c:v>
                </c:pt>
              </c:strCache>
            </c:strRef>
          </c:cat>
          <c:val>
            <c:numRef>
              <c:f>'[IM Inhaler Education Data by Week and Month.xlsx]Sheet1'!$E$16:$E$28</c:f>
              <c:numCache>
                <c:formatCode>General</c:formatCode>
                <c:ptCount val="13"/>
                <c:pt idx="7" formatCode="0.0">
                  <c:v>3</c:v>
                </c:pt>
                <c:pt idx="8" formatCode="0.0">
                  <c:v>3</c:v>
                </c:pt>
                <c:pt idx="9" formatCode="0.0">
                  <c:v>3</c:v>
                </c:pt>
                <c:pt idx="10" formatCode="0.0">
                  <c:v>3</c:v>
                </c:pt>
                <c:pt idx="11" formatCode="0.0">
                  <c:v>3</c:v>
                </c:pt>
                <c:pt idx="12" formatCode="0.0">
                  <c:v>3</c:v>
                </c:pt>
              </c:numCache>
            </c:numRef>
          </c:val>
          <c:smooth val="0"/>
          <c:extLst>
            <c:ext xmlns:c16="http://schemas.microsoft.com/office/drawing/2014/chart" uri="{C3380CC4-5D6E-409C-BE32-E72D297353CC}">
              <c16:uniqueId val="{00000002-C14C-4F47-9DB1-31C695F80000}"/>
            </c:ext>
          </c:extLst>
        </c:ser>
        <c:dLbls>
          <c:showLegendKey val="0"/>
          <c:showVal val="0"/>
          <c:showCatName val="0"/>
          <c:showSerName val="0"/>
          <c:showPercent val="0"/>
          <c:showBubbleSize val="0"/>
        </c:dLbls>
        <c:marker val="1"/>
        <c:smooth val="0"/>
        <c:axId val="88102016"/>
        <c:axId val="88103936"/>
      </c:lineChart>
      <c:catAx>
        <c:axId val="8810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103936"/>
        <c:crosses val="autoZero"/>
        <c:auto val="1"/>
        <c:lblAlgn val="ctr"/>
        <c:lblOffset val="100"/>
        <c:noMultiLvlLbl val="0"/>
      </c:catAx>
      <c:valAx>
        <c:axId val="88103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102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2000"/>
            </a:pPr>
            <a:r>
              <a:rPr lang="en-US" sz="2000" b="0" i="0" baseline="0">
                <a:effectLst/>
              </a:rPr>
              <a:t>Cumulative # of COPD Patients Receiving Inhaler Education by Month</a:t>
            </a:r>
            <a:endParaRPr lang="en-US" sz="2000">
              <a:effectLst/>
            </a:endParaRPr>
          </a:p>
        </c:rich>
      </c:tx>
      <c:overlay val="0"/>
    </c:title>
    <c:autoTitleDeleted val="0"/>
    <c:plotArea>
      <c:layout>
        <c:manualLayout>
          <c:layoutTarget val="inner"/>
          <c:xMode val="edge"/>
          <c:yMode val="edge"/>
          <c:x val="3.866938507686539E-2"/>
          <c:y val="9.6417777455249737E-2"/>
          <c:w val="0.78255319647544053"/>
          <c:h val="0.78481503578177714"/>
        </c:manualLayout>
      </c:layout>
      <c:lineChart>
        <c:grouping val="standard"/>
        <c:varyColors val="0"/>
        <c:ser>
          <c:idx val="2"/>
          <c:order val="0"/>
          <c:tx>
            <c:strRef>
              <c:f>'[IM Inhaler Education Data by Week and Month.xlsx]Sheet1'!$G$2</c:f>
              <c:strCache>
                <c:ptCount val="1"/>
                <c:pt idx="0">
                  <c:v>Example Goal (30%)</c:v>
                </c:pt>
              </c:strCache>
            </c:strRef>
          </c:tx>
          <c:spPr>
            <a:ln w="34925">
              <a:solidFill>
                <a:srgbClr val="FFC000"/>
              </a:solidFill>
            </a:ln>
          </c:spPr>
          <c:marker>
            <c:symbol val="none"/>
          </c:marker>
          <c:cat>
            <c:strRef>
              <c:f>'[IM Inhaler Education Data by Week and Month.xlsx]Sheet1'!$A$3:$A$15</c:f>
              <c:strCache>
                <c:ptCount val="13"/>
                <c:pt idx="0">
                  <c:v>Feb 2017</c:v>
                </c:pt>
                <c:pt idx="1">
                  <c:v>Mar 2017</c:v>
                </c:pt>
                <c:pt idx="2">
                  <c:v>Apr 2017</c:v>
                </c:pt>
                <c:pt idx="3">
                  <c:v>May 2017</c:v>
                </c:pt>
                <c:pt idx="4">
                  <c:v>Jun 2017</c:v>
                </c:pt>
                <c:pt idx="5">
                  <c:v>Jul 2017</c:v>
                </c:pt>
                <c:pt idx="6">
                  <c:v>Aug 2017</c:v>
                </c:pt>
                <c:pt idx="7">
                  <c:v>Sep 2017</c:v>
                </c:pt>
                <c:pt idx="8">
                  <c:v>Oct 2017</c:v>
                </c:pt>
                <c:pt idx="9">
                  <c:v>Nov 2017</c:v>
                </c:pt>
                <c:pt idx="10">
                  <c:v>Dec 2017</c:v>
                </c:pt>
                <c:pt idx="11">
                  <c:v>Jan 2018</c:v>
                </c:pt>
                <c:pt idx="12">
                  <c:v>Feb 2018</c:v>
                </c:pt>
              </c:strCache>
            </c:strRef>
          </c:cat>
          <c:val>
            <c:numRef>
              <c:f>'[IM Inhaler Education Data by Week and Month.xlsx]Sheet1'!$G$3:$G$15</c:f>
              <c:numCache>
                <c:formatCode>General</c:formatCode>
                <c:ptCount val="13"/>
                <c:pt idx="0">
                  <c:v>194</c:v>
                </c:pt>
                <c:pt idx="1">
                  <c:v>194</c:v>
                </c:pt>
                <c:pt idx="2">
                  <c:v>194</c:v>
                </c:pt>
                <c:pt idx="3">
                  <c:v>194</c:v>
                </c:pt>
                <c:pt idx="4">
                  <c:v>194</c:v>
                </c:pt>
                <c:pt idx="5">
                  <c:v>194</c:v>
                </c:pt>
                <c:pt idx="6">
                  <c:v>194</c:v>
                </c:pt>
                <c:pt idx="7">
                  <c:v>194</c:v>
                </c:pt>
                <c:pt idx="8">
                  <c:v>194</c:v>
                </c:pt>
                <c:pt idx="9">
                  <c:v>194</c:v>
                </c:pt>
                <c:pt idx="10">
                  <c:v>194</c:v>
                </c:pt>
                <c:pt idx="11">
                  <c:v>194</c:v>
                </c:pt>
                <c:pt idx="12">
                  <c:v>194</c:v>
                </c:pt>
              </c:numCache>
            </c:numRef>
          </c:val>
          <c:smooth val="0"/>
          <c:extLst>
            <c:ext xmlns:c16="http://schemas.microsoft.com/office/drawing/2014/chart" uri="{C3380CC4-5D6E-409C-BE32-E72D297353CC}">
              <c16:uniqueId val="{00000000-AA48-4FCC-ADBD-61FA218572F0}"/>
            </c:ext>
          </c:extLst>
        </c:ser>
        <c:ser>
          <c:idx val="0"/>
          <c:order val="1"/>
          <c:tx>
            <c:v>IMC</c:v>
          </c:tx>
          <c:spPr>
            <a:ln w="50800"/>
          </c:spPr>
          <c:cat>
            <c:strRef>
              <c:f>'[IM Inhaler Education Data by Week and Month.xlsx]Sheet1'!$A$3:$A$15</c:f>
              <c:strCache>
                <c:ptCount val="13"/>
                <c:pt idx="0">
                  <c:v>Feb 2017</c:v>
                </c:pt>
                <c:pt idx="1">
                  <c:v>Mar 2017</c:v>
                </c:pt>
                <c:pt idx="2">
                  <c:v>Apr 2017</c:v>
                </c:pt>
                <c:pt idx="3">
                  <c:v>May 2017</c:v>
                </c:pt>
                <c:pt idx="4">
                  <c:v>Jun 2017</c:v>
                </c:pt>
                <c:pt idx="5">
                  <c:v>Jul 2017</c:v>
                </c:pt>
                <c:pt idx="6">
                  <c:v>Aug 2017</c:v>
                </c:pt>
                <c:pt idx="7">
                  <c:v>Sep 2017</c:v>
                </c:pt>
                <c:pt idx="8">
                  <c:v>Oct 2017</c:v>
                </c:pt>
                <c:pt idx="9">
                  <c:v>Nov 2017</c:v>
                </c:pt>
                <c:pt idx="10">
                  <c:v>Dec 2017</c:v>
                </c:pt>
                <c:pt idx="11">
                  <c:v>Jan 2018</c:v>
                </c:pt>
                <c:pt idx="12">
                  <c:v>Feb 2018</c:v>
                </c:pt>
              </c:strCache>
            </c:strRef>
          </c:cat>
          <c:val>
            <c:numRef>
              <c:f>'[IM Inhaler Education Data by Week and Month.xlsx]Sheet1'!$C$3:$C$15</c:f>
              <c:numCache>
                <c:formatCode>General</c:formatCode>
                <c:ptCount val="13"/>
                <c:pt idx="0">
                  <c:v>0</c:v>
                </c:pt>
                <c:pt idx="1">
                  <c:v>34</c:v>
                </c:pt>
                <c:pt idx="2">
                  <c:v>83</c:v>
                </c:pt>
                <c:pt idx="3">
                  <c:v>90</c:v>
                </c:pt>
                <c:pt idx="4">
                  <c:v>93</c:v>
                </c:pt>
                <c:pt idx="5">
                  <c:v>95</c:v>
                </c:pt>
                <c:pt idx="6">
                  <c:v>99</c:v>
                </c:pt>
                <c:pt idx="7">
                  <c:v>100</c:v>
                </c:pt>
                <c:pt idx="8">
                  <c:v>103</c:v>
                </c:pt>
                <c:pt idx="9">
                  <c:v>112</c:v>
                </c:pt>
                <c:pt idx="10">
                  <c:v>122</c:v>
                </c:pt>
                <c:pt idx="11">
                  <c:v>138</c:v>
                </c:pt>
                <c:pt idx="12">
                  <c:v>150</c:v>
                </c:pt>
              </c:numCache>
            </c:numRef>
          </c:val>
          <c:smooth val="0"/>
          <c:extLst>
            <c:ext xmlns:c16="http://schemas.microsoft.com/office/drawing/2014/chart" uri="{C3380CC4-5D6E-409C-BE32-E72D297353CC}">
              <c16:uniqueId val="{00000001-AA48-4FCC-ADBD-61FA218572F0}"/>
            </c:ext>
          </c:extLst>
        </c:ser>
        <c:dLbls>
          <c:showLegendKey val="0"/>
          <c:showVal val="0"/>
          <c:showCatName val="0"/>
          <c:showSerName val="0"/>
          <c:showPercent val="0"/>
          <c:showBubbleSize val="0"/>
        </c:dLbls>
        <c:smooth val="0"/>
        <c:axId val="88137728"/>
        <c:axId val="88139264"/>
      </c:lineChart>
      <c:catAx>
        <c:axId val="88137728"/>
        <c:scaling>
          <c:orientation val="minMax"/>
        </c:scaling>
        <c:delete val="0"/>
        <c:axPos val="b"/>
        <c:numFmt formatCode="General" sourceLinked="0"/>
        <c:majorTickMark val="none"/>
        <c:minorTickMark val="none"/>
        <c:tickLblPos val="nextTo"/>
        <c:txPr>
          <a:bodyPr rot="1800000"/>
          <a:lstStyle/>
          <a:p>
            <a:pPr>
              <a:defRPr sz="1400"/>
            </a:pPr>
            <a:endParaRPr lang="en-US"/>
          </a:p>
        </c:txPr>
        <c:crossAx val="88139264"/>
        <c:crosses val="autoZero"/>
        <c:auto val="1"/>
        <c:lblAlgn val="ctr"/>
        <c:lblOffset val="100"/>
        <c:noMultiLvlLbl val="0"/>
      </c:catAx>
      <c:valAx>
        <c:axId val="88139264"/>
        <c:scaling>
          <c:orientation val="minMax"/>
          <c:max val="649"/>
          <c:min val="0"/>
        </c:scaling>
        <c:delete val="0"/>
        <c:axPos val="l"/>
        <c:majorGridlines/>
        <c:numFmt formatCode="General" sourceLinked="1"/>
        <c:majorTickMark val="none"/>
        <c:minorTickMark val="none"/>
        <c:tickLblPos val="nextTo"/>
        <c:txPr>
          <a:bodyPr/>
          <a:lstStyle/>
          <a:p>
            <a:pPr>
              <a:defRPr sz="1600"/>
            </a:pPr>
            <a:endParaRPr lang="en-US"/>
          </a:p>
        </c:txPr>
        <c:crossAx val="88137728"/>
        <c:crosses val="autoZero"/>
        <c:crossBetween val="between"/>
        <c:majorUnit val="75"/>
      </c:valAx>
    </c:plotArea>
    <c:legend>
      <c:legendPos val="r"/>
      <c:layout>
        <c:manualLayout>
          <c:xMode val="edge"/>
          <c:yMode val="edge"/>
          <c:x val="0.82101893513310831"/>
          <c:y val="0.38051917568539362"/>
          <c:w val="0.17749296962879638"/>
          <c:h val="0.26625956539913537"/>
        </c:manualLayout>
      </c:layout>
      <c:overlay val="0"/>
      <c:txPr>
        <a:bodyPr/>
        <a:lstStyle/>
        <a:p>
          <a:pPr>
            <a:defRPr sz="1800"/>
          </a:pPr>
          <a:endParaRPr lang="en-US"/>
        </a:p>
      </c:txPr>
    </c:legend>
    <c:plotVisOnly val="1"/>
    <c:dispBlanksAs val="gap"/>
    <c:showDLblsOverMax val="0"/>
  </c:chart>
  <c:spPr>
    <a:solidFill>
      <a:srgbClr val="FFFFFF"/>
    </a:solidFill>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b="0" i="0" u="none" strike="noStrike" baseline="0">
                <a:solidFill>
                  <a:srgbClr val="000000"/>
                </a:solidFill>
                <a:latin typeface="Calibri"/>
                <a:ea typeface="Calibri"/>
                <a:cs typeface="Calibri"/>
              </a:defRPr>
            </a:pPr>
            <a:r>
              <a:rPr lang="en-US" sz="2400" b="1" i="0" u="none" strike="noStrike" baseline="0" dirty="0">
                <a:solidFill>
                  <a:srgbClr val="000000"/>
                </a:solidFill>
                <a:latin typeface="Calibri"/>
                <a:ea typeface="Calibri"/>
                <a:cs typeface="Calibri"/>
              </a:rPr>
              <a:t>Who is Leading First Goals of Care Discussion? </a:t>
            </a:r>
          </a:p>
          <a:p>
            <a:pPr>
              <a:defRPr sz="1600" b="0" i="0" u="none" strike="noStrike" baseline="0">
                <a:solidFill>
                  <a:srgbClr val="000000"/>
                </a:solidFill>
                <a:latin typeface="Calibri"/>
                <a:ea typeface="Calibri"/>
                <a:cs typeface="Calibri"/>
              </a:defRPr>
            </a:pPr>
            <a:r>
              <a:rPr lang="en-US" sz="2000" b="0" i="1" u="none" strike="noStrike" baseline="0" dirty="0">
                <a:solidFill>
                  <a:srgbClr val="000000"/>
                </a:solidFill>
                <a:latin typeface="Calibri"/>
                <a:ea typeface="Calibri"/>
                <a:cs typeface="Calibri"/>
              </a:rPr>
              <a:t>All Cancer Subtypes (n = 224)</a:t>
            </a:r>
          </a:p>
          <a:p>
            <a:pPr>
              <a:defRPr sz="1600" b="0" i="0" u="none" strike="noStrike" baseline="0">
                <a:solidFill>
                  <a:srgbClr val="000000"/>
                </a:solidFill>
                <a:latin typeface="Calibri"/>
                <a:ea typeface="Calibri"/>
                <a:cs typeface="Calibri"/>
              </a:defRPr>
            </a:pPr>
            <a:r>
              <a:rPr lang="en-US" sz="1800" b="0" i="0" u="none" strike="noStrike" baseline="0" dirty="0">
                <a:solidFill>
                  <a:srgbClr val="000000"/>
                </a:solidFill>
                <a:latin typeface="Calibri"/>
                <a:ea typeface="Calibri"/>
                <a:cs typeface="Calibri"/>
              </a:rPr>
              <a:t>June - </a:t>
            </a:r>
            <a:r>
              <a:rPr lang="en-US" sz="2000" b="0" i="0" u="none" strike="noStrike" baseline="0" dirty="0">
                <a:solidFill>
                  <a:srgbClr val="000000"/>
                </a:solidFill>
                <a:latin typeface="Calibri"/>
                <a:ea typeface="Calibri"/>
                <a:cs typeface="Calibri"/>
              </a:rPr>
              <a:t>December</a:t>
            </a:r>
            <a:r>
              <a:rPr lang="en-US" sz="1800" b="0" i="0" u="none" strike="noStrike" baseline="0" dirty="0">
                <a:solidFill>
                  <a:srgbClr val="000000"/>
                </a:solidFill>
                <a:latin typeface="Calibri"/>
                <a:ea typeface="Calibri"/>
                <a:cs typeface="Calibri"/>
              </a:rPr>
              <a:t> 2017</a:t>
            </a:r>
          </a:p>
        </c:rich>
      </c:tx>
      <c:layout>
        <c:manualLayout>
          <c:xMode val="edge"/>
          <c:yMode val="edge"/>
          <c:x val="0.20014709098862599"/>
          <c:y val="4.28030061187561E-3"/>
        </c:manualLayout>
      </c:layout>
      <c:overlay val="0"/>
    </c:title>
    <c:autoTitleDeleted val="0"/>
    <c:plotArea>
      <c:layout>
        <c:manualLayout>
          <c:layoutTarget val="inner"/>
          <c:xMode val="edge"/>
          <c:yMode val="edge"/>
          <c:x val="7.7241360454943106E-2"/>
          <c:y val="9.5249255865188495E-2"/>
          <c:w val="0.89498086176727898"/>
          <c:h val="0.69732386250215195"/>
        </c:manualLayout>
      </c:layout>
      <c:barChart>
        <c:barDir val="col"/>
        <c:grouping val="clustered"/>
        <c:varyColors val="0"/>
        <c:ser>
          <c:idx val="0"/>
          <c:order val="0"/>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ALL_Subtypes!$L$45:$L$50</c:f>
              <c:strCache>
                <c:ptCount val="6"/>
                <c:pt idx="0">
                  <c:v>Not Discussed</c:v>
                </c:pt>
                <c:pt idx="1">
                  <c:v>Palliative Care</c:v>
                </c:pt>
                <c:pt idx="2">
                  <c:v>Primary Medical Oncology </c:v>
                </c:pt>
                <c:pt idx="3">
                  <c:v>Other Oncology Team</c:v>
                </c:pt>
                <c:pt idx="4">
                  <c:v>Collaboratively Led</c:v>
                </c:pt>
                <c:pt idx="5">
                  <c:v>Other</c:v>
                </c:pt>
              </c:strCache>
            </c:strRef>
          </c:cat>
          <c:val>
            <c:numRef>
              <c:f>ALL_Subtypes!$M$45:$M$50</c:f>
              <c:numCache>
                <c:formatCode>General</c:formatCode>
                <c:ptCount val="6"/>
                <c:pt idx="0">
                  <c:v>122</c:v>
                </c:pt>
                <c:pt idx="1">
                  <c:v>32</c:v>
                </c:pt>
                <c:pt idx="2">
                  <c:v>30</c:v>
                </c:pt>
                <c:pt idx="3">
                  <c:v>26</c:v>
                </c:pt>
                <c:pt idx="4">
                  <c:v>7</c:v>
                </c:pt>
                <c:pt idx="5">
                  <c:v>7</c:v>
                </c:pt>
              </c:numCache>
            </c:numRef>
          </c:val>
          <c:extLst>
            <c:ext xmlns:c16="http://schemas.microsoft.com/office/drawing/2014/chart" uri="{C3380CC4-5D6E-409C-BE32-E72D297353CC}">
              <c16:uniqueId val="{00000000-362A-4C8D-A5E9-A98C6C5243B6}"/>
            </c:ext>
          </c:extLst>
        </c:ser>
        <c:dLbls>
          <c:showLegendKey val="0"/>
          <c:showVal val="0"/>
          <c:showCatName val="0"/>
          <c:showSerName val="0"/>
          <c:showPercent val="0"/>
          <c:showBubbleSize val="0"/>
        </c:dLbls>
        <c:gapWidth val="150"/>
        <c:axId val="-2077549992"/>
        <c:axId val="-2077682072"/>
      </c:barChart>
      <c:catAx>
        <c:axId val="-2077549992"/>
        <c:scaling>
          <c:orientation val="minMax"/>
        </c:scaling>
        <c:delete val="0"/>
        <c:axPos val="b"/>
        <c:title>
          <c:tx>
            <c:rich>
              <a:bodyPr/>
              <a:lstStyle/>
              <a:p>
                <a:pPr>
                  <a:defRPr/>
                </a:pPr>
                <a:r>
                  <a:rPr lang="en-US" sz="1400" dirty="0"/>
                  <a:t>Group</a:t>
                </a:r>
                <a:r>
                  <a:rPr lang="en-US" sz="1400" baseline="0" dirty="0"/>
                  <a:t> Leading Conversation</a:t>
                </a:r>
                <a:endParaRPr lang="en-US" sz="1400" dirty="0"/>
              </a:p>
            </c:rich>
          </c:tx>
          <c:layout>
            <c:manualLayout>
              <c:xMode val="edge"/>
              <c:yMode val="edge"/>
              <c:x val="0.37549332895887999"/>
              <c:y val="0.90557185840951104"/>
            </c:manualLayout>
          </c:layout>
          <c:overlay val="0"/>
        </c:title>
        <c:numFmt formatCode="General" sourceLinked="1"/>
        <c:majorTickMark val="out"/>
        <c:minorTickMark val="none"/>
        <c:tickLblPos val="nextTo"/>
        <c:txPr>
          <a:bodyPr/>
          <a:lstStyle/>
          <a:p>
            <a:pPr>
              <a:defRPr sz="1400"/>
            </a:pPr>
            <a:endParaRPr lang="en-US"/>
          </a:p>
        </c:txPr>
        <c:crossAx val="-2077682072"/>
        <c:crosses val="autoZero"/>
        <c:auto val="1"/>
        <c:lblAlgn val="ctr"/>
        <c:lblOffset val="100"/>
        <c:noMultiLvlLbl val="0"/>
      </c:catAx>
      <c:valAx>
        <c:axId val="-2077682072"/>
        <c:scaling>
          <c:orientation val="minMax"/>
        </c:scaling>
        <c:delete val="0"/>
        <c:axPos val="l"/>
        <c:title>
          <c:tx>
            <c:rich>
              <a:bodyPr rot="-5400000" vert="horz"/>
              <a:lstStyle/>
              <a:p>
                <a:pPr>
                  <a:defRPr sz="1600"/>
                </a:pPr>
                <a:r>
                  <a:rPr lang="en-US" sz="1600"/>
                  <a:t>Count</a:t>
                </a:r>
              </a:p>
            </c:rich>
          </c:tx>
          <c:overlay val="0"/>
        </c:title>
        <c:numFmt formatCode="General" sourceLinked="1"/>
        <c:majorTickMark val="out"/>
        <c:minorTickMark val="none"/>
        <c:tickLblPos val="nextTo"/>
        <c:txPr>
          <a:bodyPr/>
          <a:lstStyle/>
          <a:p>
            <a:pPr>
              <a:defRPr sz="1400"/>
            </a:pPr>
            <a:endParaRPr lang="en-US"/>
          </a:p>
        </c:txPr>
        <c:crossAx val="-207754999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b="0" i="0" u="none" strike="noStrike" baseline="0">
                <a:solidFill>
                  <a:srgbClr val="000000"/>
                </a:solidFill>
                <a:latin typeface="Calibri"/>
                <a:ea typeface="Calibri"/>
                <a:cs typeface="Calibri"/>
              </a:defRPr>
            </a:pPr>
            <a:r>
              <a:rPr lang="en-US" sz="2400" b="1" i="0" u="none" strike="noStrike" baseline="0" dirty="0">
                <a:solidFill>
                  <a:srgbClr val="000000"/>
                </a:solidFill>
                <a:latin typeface="Calibri"/>
                <a:ea typeface="Calibri"/>
                <a:cs typeface="Calibri"/>
              </a:rPr>
              <a:t>Who is Leading First Goals of Care Discussion?</a:t>
            </a:r>
          </a:p>
          <a:p>
            <a:pPr>
              <a:defRPr sz="2000" b="0" i="0" u="none" strike="noStrike" baseline="0">
                <a:solidFill>
                  <a:srgbClr val="000000"/>
                </a:solidFill>
                <a:latin typeface="Calibri"/>
                <a:ea typeface="Calibri"/>
                <a:cs typeface="Calibri"/>
              </a:defRPr>
            </a:pPr>
            <a:r>
              <a:rPr lang="en-US" sz="2000" b="0" i="1" u="none" strike="noStrike" baseline="0" dirty="0">
                <a:solidFill>
                  <a:srgbClr val="000000"/>
                </a:solidFill>
                <a:latin typeface="Calibri"/>
                <a:ea typeface="Calibri"/>
                <a:cs typeface="Calibri"/>
              </a:rPr>
              <a:t>GU, Breast, and Lung Cancer Subtypes (n=113)</a:t>
            </a:r>
          </a:p>
          <a:p>
            <a:pPr>
              <a:defRPr sz="2000" b="0" i="0" u="none" strike="noStrike" baseline="0">
                <a:solidFill>
                  <a:srgbClr val="000000"/>
                </a:solidFill>
                <a:latin typeface="Calibri"/>
                <a:ea typeface="Calibri"/>
                <a:cs typeface="Calibri"/>
              </a:defRPr>
            </a:pPr>
            <a:r>
              <a:rPr lang="en-US" sz="2000" b="0" i="0" u="none" strike="noStrike" baseline="0" dirty="0">
                <a:solidFill>
                  <a:srgbClr val="000000"/>
                </a:solidFill>
                <a:latin typeface="Calibri"/>
                <a:ea typeface="Calibri"/>
                <a:cs typeface="Calibri"/>
              </a:rPr>
              <a:t>June - December 2017</a:t>
            </a:r>
          </a:p>
        </c:rich>
      </c:tx>
      <c:overlay val="0"/>
    </c:title>
    <c:autoTitleDeleted val="0"/>
    <c:plotArea>
      <c:layout>
        <c:manualLayout>
          <c:layoutTarget val="inner"/>
          <c:xMode val="edge"/>
          <c:yMode val="edge"/>
          <c:x val="7.2007673489031199E-2"/>
          <c:y val="0.19222395023328101"/>
          <c:w val="0.89403646912557"/>
          <c:h val="0.60763106011437495"/>
        </c:manualLayout>
      </c:layout>
      <c:barChart>
        <c:barDir val="col"/>
        <c:grouping val="clustered"/>
        <c:varyColors val="0"/>
        <c:ser>
          <c:idx val="0"/>
          <c:order val="0"/>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Intervention_Grouped!$R$14:$R$19</c:f>
              <c:strCache>
                <c:ptCount val="6"/>
                <c:pt idx="0">
                  <c:v>Not Discussed</c:v>
                </c:pt>
                <c:pt idx="1">
                  <c:v>Palliative Care</c:v>
                </c:pt>
                <c:pt idx="2">
                  <c:v>Primary Medical Oncology </c:v>
                </c:pt>
                <c:pt idx="3">
                  <c:v>Other Oncology Team</c:v>
                </c:pt>
                <c:pt idx="4">
                  <c:v>Collaboratively Led</c:v>
                </c:pt>
                <c:pt idx="5">
                  <c:v>Other</c:v>
                </c:pt>
              </c:strCache>
            </c:strRef>
          </c:cat>
          <c:val>
            <c:numRef>
              <c:f>Intervention_Grouped!$S$14:$S$19</c:f>
              <c:numCache>
                <c:formatCode>General</c:formatCode>
                <c:ptCount val="6"/>
                <c:pt idx="0">
                  <c:v>66</c:v>
                </c:pt>
                <c:pt idx="1">
                  <c:v>16</c:v>
                </c:pt>
                <c:pt idx="2">
                  <c:v>12</c:v>
                </c:pt>
                <c:pt idx="3">
                  <c:v>12</c:v>
                </c:pt>
                <c:pt idx="4">
                  <c:v>4</c:v>
                </c:pt>
                <c:pt idx="5">
                  <c:v>3</c:v>
                </c:pt>
              </c:numCache>
            </c:numRef>
          </c:val>
          <c:extLst>
            <c:ext xmlns:c16="http://schemas.microsoft.com/office/drawing/2014/chart" uri="{C3380CC4-5D6E-409C-BE32-E72D297353CC}">
              <c16:uniqueId val="{00000000-F0E5-4261-8B8A-7687D6E8630D}"/>
            </c:ext>
          </c:extLst>
        </c:ser>
        <c:dLbls>
          <c:showLegendKey val="0"/>
          <c:showVal val="0"/>
          <c:showCatName val="0"/>
          <c:showSerName val="0"/>
          <c:showPercent val="0"/>
          <c:showBubbleSize val="0"/>
        </c:dLbls>
        <c:gapWidth val="150"/>
        <c:axId val="-2079259192"/>
        <c:axId val="-2075571704"/>
      </c:barChart>
      <c:catAx>
        <c:axId val="-2079259192"/>
        <c:scaling>
          <c:orientation val="minMax"/>
        </c:scaling>
        <c:delete val="0"/>
        <c:axPos val="b"/>
        <c:title>
          <c:tx>
            <c:rich>
              <a:bodyPr/>
              <a:lstStyle/>
              <a:p>
                <a:pPr>
                  <a:defRPr sz="1600"/>
                </a:pPr>
                <a:r>
                  <a:rPr lang="en-US" sz="1600" dirty="0"/>
                  <a:t>Group Leading</a:t>
                </a:r>
                <a:r>
                  <a:rPr lang="en-US" sz="1600" baseline="0" dirty="0"/>
                  <a:t> Conversation</a:t>
                </a:r>
                <a:endParaRPr lang="en-US" sz="1600" dirty="0"/>
              </a:p>
            </c:rich>
          </c:tx>
          <c:layout>
            <c:manualLayout>
              <c:xMode val="edge"/>
              <c:yMode val="edge"/>
              <c:x val="0.356975354661488"/>
              <c:y val="0.912916146484411"/>
            </c:manualLayout>
          </c:layout>
          <c:overlay val="0"/>
        </c:title>
        <c:numFmt formatCode="General" sourceLinked="1"/>
        <c:majorTickMark val="out"/>
        <c:minorTickMark val="none"/>
        <c:tickLblPos val="nextTo"/>
        <c:txPr>
          <a:bodyPr/>
          <a:lstStyle/>
          <a:p>
            <a:pPr>
              <a:defRPr sz="1400"/>
            </a:pPr>
            <a:endParaRPr lang="en-US"/>
          </a:p>
        </c:txPr>
        <c:crossAx val="-2075571704"/>
        <c:crosses val="autoZero"/>
        <c:auto val="1"/>
        <c:lblAlgn val="ctr"/>
        <c:lblOffset val="100"/>
        <c:noMultiLvlLbl val="0"/>
      </c:catAx>
      <c:valAx>
        <c:axId val="-2075571704"/>
        <c:scaling>
          <c:orientation val="minMax"/>
        </c:scaling>
        <c:delete val="0"/>
        <c:axPos val="l"/>
        <c:title>
          <c:tx>
            <c:rich>
              <a:bodyPr rot="-5400000" vert="horz"/>
              <a:lstStyle/>
              <a:p>
                <a:pPr>
                  <a:defRPr sz="1600"/>
                </a:pPr>
                <a:r>
                  <a:rPr lang="en-US" sz="1600" dirty="0"/>
                  <a:t>Count</a:t>
                </a:r>
              </a:p>
            </c:rich>
          </c:tx>
          <c:overlay val="0"/>
        </c:title>
        <c:numFmt formatCode="General" sourceLinked="1"/>
        <c:majorTickMark val="out"/>
        <c:minorTickMark val="none"/>
        <c:tickLblPos val="nextTo"/>
        <c:txPr>
          <a:bodyPr/>
          <a:lstStyle/>
          <a:p>
            <a:pPr>
              <a:defRPr sz="1400"/>
            </a:pPr>
            <a:endParaRPr lang="en-US"/>
          </a:p>
        </c:txPr>
        <c:crossAx val="-2079259192"/>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000" b="0" i="0" u="none" strike="noStrike" baseline="0">
                <a:solidFill>
                  <a:srgbClr val="000000"/>
                </a:solidFill>
                <a:latin typeface="Calibri"/>
                <a:ea typeface="Calibri"/>
                <a:cs typeface="Calibri"/>
              </a:defRPr>
            </a:pPr>
            <a:r>
              <a:rPr lang="en-US" sz="2100" b="1" i="0" u="none" strike="noStrike" baseline="0" dirty="0">
                <a:solidFill>
                  <a:srgbClr val="000000"/>
                </a:solidFill>
                <a:latin typeface="Calibri"/>
                <a:ea typeface="Calibri"/>
                <a:cs typeface="Calibri"/>
              </a:rPr>
              <a:t>Initial Goals of Care Conversation by Location and Provider Type</a:t>
            </a:r>
          </a:p>
          <a:p>
            <a:pPr>
              <a:defRPr sz="1000" b="0" i="0" u="none" strike="noStrike" baseline="0">
                <a:solidFill>
                  <a:srgbClr val="000000"/>
                </a:solidFill>
                <a:latin typeface="Calibri"/>
                <a:ea typeface="Calibri"/>
                <a:cs typeface="Calibri"/>
              </a:defRPr>
            </a:pPr>
            <a:r>
              <a:rPr lang="en-US" sz="2000" b="0" i="1" u="none" strike="noStrike" baseline="0" dirty="0">
                <a:solidFill>
                  <a:srgbClr val="000000"/>
                </a:solidFill>
                <a:latin typeface="Calibri"/>
                <a:ea typeface="Calibri"/>
                <a:cs typeface="Calibri"/>
              </a:rPr>
              <a:t>All Cancer Subtypes (n=102)</a:t>
            </a:r>
            <a:endParaRPr lang="en-US" sz="2000" b="0" i="0" u="none" strike="noStrike" baseline="0" dirty="0">
              <a:solidFill>
                <a:srgbClr val="000000"/>
              </a:solidFill>
              <a:latin typeface="Calibri"/>
              <a:ea typeface="Calibri"/>
              <a:cs typeface="Calibri"/>
            </a:endParaRPr>
          </a:p>
          <a:p>
            <a:pPr>
              <a:defRPr sz="1000" b="0" i="0" u="none" strike="noStrike" baseline="0">
                <a:solidFill>
                  <a:srgbClr val="000000"/>
                </a:solidFill>
                <a:latin typeface="Calibri"/>
                <a:ea typeface="Calibri"/>
                <a:cs typeface="Calibri"/>
              </a:defRPr>
            </a:pPr>
            <a:r>
              <a:rPr lang="en-US" sz="1800" b="0" i="0" u="none" strike="noStrike" baseline="0" dirty="0">
                <a:solidFill>
                  <a:srgbClr val="000000"/>
                </a:solidFill>
                <a:latin typeface="Calibri"/>
                <a:ea typeface="Calibri"/>
                <a:cs typeface="Calibri"/>
              </a:rPr>
              <a:t>June-December 2017</a:t>
            </a:r>
          </a:p>
          <a:p>
            <a:pPr>
              <a:defRPr sz="1000" b="0" i="0" u="none" strike="noStrike" baseline="0">
                <a:solidFill>
                  <a:srgbClr val="000000"/>
                </a:solidFill>
                <a:latin typeface="Calibri"/>
                <a:ea typeface="Calibri"/>
                <a:cs typeface="Calibri"/>
              </a:defRPr>
            </a:pPr>
            <a:endParaRPr lang="en-US" sz="1800" b="0" i="0" u="none" strike="noStrike" baseline="0" dirty="0">
              <a:solidFill>
                <a:srgbClr val="000000"/>
              </a:solidFill>
              <a:latin typeface="Calibri"/>
              <a:ea typeface="Calibri"/>
              <a:cs typeface="Calibri"/>
            </a:endParaRPr>
          </a:p>
        </c:rich>
      </c:tx>
      <c:layout>
        <c:manualLayout>
          <c:xMode val="edge"/>
          <c:yMode val="edge"/>
          <c:x val="0.134686898512686"/>
          <c:y val="2.0172912036096498E-2"/>
        </c:manualLayout>
      </c:layout>
      <c:overlay val="0"/>
    </c:title>
    <c:autoTitleDeleted val="0"/>
    <c:plotArea>
      <c:layout>
        <c:manualLayout>
          <c:layoutTarget val="inner"/>
          <c:xMode val="edge"/>
          <c:yMode val="edge"/>
          <c:x val="8.6143273460924097E-2"/>
          <c:y val="0.18967397873838601"/>
          <c:w val="0.87682425634295702"/>
          <c:h val="0.68988357052918603"/>
        </c:manualLayout>
      </c:layout>
      <c:barChart>
        <c:barDir val="col"/>
        <c:grouping val="stacked"/>
        <c:varyColors val="0"/>
        <c:ser>
          <c:idx val="0"/>
          <c:order val="0"/>
          <c:tx>
            <c:strRef>
              <c:f>ALL_Subtypes!$U$67</c:f>
              <c:strCache>
                <c:ptCount val="1"/>
                <c:pt idx="0">
                  <c:v>Primary Outpatient Oncologist</c:v>
                </c:pt>
              </c:strCache>
            </c:strRef>
          </c:tx>
          <c:invertIfNegative val="0"/>
          <c:cat>
            <c:strRef>
              <c:f>ALL_Subtypes!$V$66:$X$66</c:f>
              <c:strCache>
                <c:ptCount val="3"/>
                <c:pt idx="0">
                  <c:v>Initial Hositalization</c:v>
                </c:pt>
                <c:pt idx="1">
                  <c:v>Subsequent Hospitalization</c:v>
                </c:pt>
                <c:pt idx="2">
                  <c:v>Outpatient Setting</c:v>
                </c:pt>
              </c:strCache>
            </c:strRef>
          </c:cat>
          <c:val>
            <c:numRef>
              <c:f>ALL_Subtypes!$V$67:$X$67</c:f>
              <c:numCache>
                <c:formatCode>General</c:formatCode>
                <c:ptCount val="3"/>
                <c:pt idx="0">
                  <c:v>4</c:v>
                </c:pt>
                <c:pt idx="1">
                  <c:v>3</c:v>
                </c:pt>
                <c:pt idx="2">
                  <c:v>23</c:v>
                </c:pt>
              </c:numCache>
            </c:numRef>
          </c:val>
          <c:extLst>
            <c:ext xmlns:c16="http://schemas.microsoft.com/office/drawing/2014/chart" uri="{C3380CC4-5D6E-409C-BE32-E72D297353CC}">
              <c16:uniqueId val="{00000000-4FAD-416A-A765-3B004AC9DDC9}"/>
            </c:ext>
          </c:extLst>
        </c:ser>
        <c:ser>
          <c:idx val="1"/>
          <c:order val="1"/>
          <c:tx>
            <c:strRef>
              <c:f>ALL_Subtypes!$U$68</c:f>
              <c:strCache>
                <c:ptCount val="1"/>
                <c:pt idx="0">
                  <c:v>Other Oncology Team</c:v>
                </c:pt>
              </c:strCache>
            </c:strRef>
          </c:tx>
          <c:invertIfNegative val="0"/>
          <c:cat>
            <c:strRef>
              <c:f>ALL_Subtypes!$V$66:$X$66</c:f>
              <c:strCache>
                <c:ptCount val="3"/>
                <c:pt idx="0">
                  <c:v>Initial Hositalization</c:v>
                </c:pt>
                <c:pt idx="1">
                  <c:v>Subsequent Hospitalization</c:v>
                </c:pt>
                <c:pt idx="2">
                  <c:v>Outpatient Setting</c:v>
                </c:pt>
              </c:strCache>
            </c:strRef>
          </c:cat>
          <c:val>
            <c:numRef>
              <c:f>ALL_Subtypes!$V$68:$X$68</c:f>
              <c:numCache>
                <c:formatCode>General</c:formatCode>
                <c:ptCount val="3"/>
                <c:pt idx="0">
                  <c:v>13</c:v>
                </c:pt>
                <c:pt idx="1">
                  <c:v>12</c:v>
                </c:pt>
                <c:pt idx="2">
                  <c:v>1</c:v>
                </c:pt>
              </c:numCache>
            </c:numRef>
          </c:val>
          <c:extLst>
            <c:ext xmlns:c16="http://schemas.microsoft.com/office/drawing/2014/chart" uri="{C3380CC4-5D6E-409C-BE32-E72D297353CC}">
              <c16:uniqueId val="{00000001-4FAD-416A-A765-3B004AC9DDC9}"/>
            </c:ext>
          </c:extLst>
        </c:ser>
        <c:ser>
          <c:idx val="2"/>
          <c:order val="2"/>
          <c:tx>
            <c:strRef>
              <c:f>ALL_Subtypes!$U$69</c:f>
              <c:strCache>
                <c:ptCount val="1"/>
                <c:pt idx="0">
                  <c:v>Palliative Care</c:v>
                </c:pt>
              </c:strCache>
            </c:strRef>
          </c:tx>
          <c:invertIfNegative val="0"/>
          <c:cat>
            <c:strRef>
              <c:f>ALL_Subtypes!$V$66:$X$66</c:f>
              <c:strCache>
                <c:ptCount val="3"/>
                <c:pt idx="0">
                  <c:v>Initial Hositalization</c:v>
                </c:pt>
                <c:pt idx="1">
                  <c:v>Subsequent Hospitalization</c:v>
                </c:pt>
                <c:pt idx="2">
                  <c:v>Outpatient Setting</c:v>
                </c:pt>
              </c:strCache>
            </c:strRef>
          </c:cat>
          <c:val>
            <c:numRef>
              <c:f>ALL_Subtypes!$V$69:$X$69</c:f>
              <c:numCache>
                <c:formatCode>General</c:formatCode>
                <c:ptCount val="3"/>
                <c:pt idx="0">
                  <c:v>17</c:v>
                </c:pt>
                <c:pt idx="1">
                  <c:v>12</c:v>
                </c:pt>
                <c:pt idx="2">
                  <c:v>3</c:v>
                </c:pt>
              </c:numCache>
            </c:numRef>
          </c:val>
          <c:extLst>
            <c:ext xmlns:c16="http://schemas.microsoft.com/office/drawing/2014/chart" uri="{C3380CC4-5D6E-409C-BE32-E72D297353CC}">
              <c16:uniqueId val="{00000002-4FAD-416A-A765-3B004AC9DDC9}"/>
            </c:ext>
          </c:extLst>
        </c:ser>
        <c:ser>
          <c:idx val="3"/>
          <c:order val="3"/>
          <c:tx>
            <c:strRef>
              <c:f>ALL_Subtypes!$U$70</c:f>
              <c:strCache>
                <c:ptCount val="1"/>
                <c:pt idx="0">
                  <c:v>Collaboratively Led</c:v>
                </c:pt>
              </c:strCache>
            </c:strRef>
          </c:tx>
          <c:invertIfNegative val="0"/>
          <c:cat>
            <c:strRef>
              <c:f>ALL_Subtypes!$V$66:$X$66</c:f>
              <c:strCache>
                <c:ptCount val="3"/>
                <c:pt idx="0">
                  <c:v>Initial Hositalization</c:v>
                </c:pt>
                <c:pt idx="1">
                  <c:v>Subsequent Hospitalization</c:v>
                </c:pt>
                <c:pt idx="2">
                  <c:v>Outpatient Setting</c:v>
                </c:pt>
              </c:strCache>
            </c:strRef>
          </c:cat>
          <c:val>
            <c:numRef>
              <c:f>ALL_Subtypes!$V$70:$X$70</c:f>
              <c:numCache>
                <c:formatCode>General</c:formatCode>
                <c:ptCount val="3"/>
                <c:pt idx="0">
                  <c:v>7</c:v>
                </c:pt>
                <c:pt idx="1">
                  <c:v>0</c:v>
                </c:pt>
                <c:pt idx="2">
                  <c:v>0</c:v>
                </c:pt>
              </c:numCache>
            </c:numRef>
          </c:val>
          <c:extLst>
            <c:ext xmlns:c16="http://schemas.microsoft.com/office/drawing/2014/chart" uri="{C3380CC4-5D6E-409C-BE32-E72D297353CC}">
              <c16:uniqueId val="{00000003-4FAD-416A-A765-3B004AC9DDC9}"/>
            </c:ext>
          </c:extLst>
        </c:ser>
        <c:ser>
          <c:idx val="4"/>
          <c:order val="4"/>
          <c:tx>
            <c:strRef>
              <c:f>ALL_Subtypes!$U$71</c:f>
              <c:strCache>
                <c:ptCount val="1"/>
                <c:pt idx="0">
                  <c:v>Other</c:v>
                </c:pt>
              </c:strCache>
            </c:strRef>
          </c:tx>
          <c:invertIfNegative val="0"/>
          <c:cat>
            <c:strRef>
              <c:f>ALL_Subtypes!$V$66:$X$66</c:f>
              <c:strCache>
                <c:ptCount val="3"/>
                <c:pt idx="0">
                  <c:v>Initial Hositalization</c:v>
                </c:pt>
                <c:pt idx="1">
                  <c:v>Subsequent Hospitalization</c:v>
                </c:pt>
                <c:pt idx="2">
                  <c:v>Outpatient Setting</c:v>
                </c:pt>
              </c:strCache>
            </c:strRef>
          </c:cat>
          <c:val>
            <c:numRef>
              <c:f>ALL_Subtypes!$V$71:$X$71</c:f>
              <c:numCache>
                <c:formatCode>General</c:formatCode>
                <c:ptCount val="3"/>
                <c:pt idx="0">
                  <c:v>4</c:v>
                </c:pt>
                <c:pt idx="1">
                  <c:v>3</c:v>
                </c:pt>
                <c:pt idx="2">
                  <c:v>0</c:v>
                </c:pt>
              </c:numCache>
            </c:numRef>
          </c:val>
          <c:extLst>
            <c:ext xmlns:c16="http://schemas.microsoft.com/office/drawing/2014/chart" uri="{C3380CC4-5D6E-409C-BE32-E72D297353CC}">
              <c16:uniqueId val="{00000004-4FAD-416A-A765-3B004AC9DDC9}"/>
            </c:ext>
          </c:extLst>
        </c:ser>
        <c:dLbls>
          <c:showLegendKey val="0"/>
          <c:showVal val="0"/>
          <c:showCatName val="0"/>
          <c:showSerName val="0"/>
          <c:showPercent val="0"/>
          <c:showBubbleSize val="0"/>
        </c:dLbls>
        <c:gapWidth val="150"/>
        <c:overlap val="100"/>
        <c:axId val="-2108580856"/>
        <c:axId val="-2108507304"/>
      </c:barChart>
      <c:catAx>
        <c:axId val="-2108580856"/>
        <c:scaling>
          <c:orientation val="minMax"/>
        </c:scaling>
        <c:delete val="0"/>
        <c:axPos val="b"/>
        <c:numFmt formatCode="General" sourceLinked="1"/>
        <c:majorTickMark val="out"/>
        <c:minorTickMark val="none"/>
        <c:tickLblPos val="nextTo"/>
        <c:txPr>
          <a:bodyPr/>
          <a:lstStyle/>
          <a:p>
            <a:pPr>
              <a:defRPr sz="1800"/>
            </a:pPr>
            <a:endParaRPr lang="en-US"/>
          </a:p>
        </c:txPr>
        <c:crossAx val="-2108507304"/>
        <c:crosses val="autoZero"/>
        <c:auto val="1"/>
        <c:lblAlgn val="ctr"/>
        <c:lblOffset val="100"/>
        <c:noMultiLvlLbl val="0"/>
      </c:catAx>
      <c:valAx>
        <c:axId val="-2108507304"/>
        <c:scaling>
          <c:orientation val="minMax"/>
        </c:scaling>
        <c:delete val="0"/>
        <c:axPos val="l"/>
        <c:title>
          <c:tx>
            <c:rich>
              <a:bodyPr rot="-5400000" vert="horz"/>
              <a:lstStyle/>
              <a:p>
                <a:pPr>
                  <a:defRPr sz="1600"/>
                </a:pPr>
                <a:r>
                  <a:rPr lang="en-US" sz="1600"/>
                  <a:t>Count</a:t>
                </a:r>
              </a:p>
            </c:rich>
          </c:tx>
          <c:overlay val="0"/>
        </c:title>
        <c:numFmt formatCode="General" sourceLinked="1"/>
        <c:majorTickMark val="out"/>
        <c:minorTickMark val="none"/>
        <c:tickLblPos val="nextTo"/>
        <c:txPr>
          <a:bodyPr/>
          <a:lstStyle/>
          <a:p>
            <a:pPr>
              <a:defRPr sz="1600"/>
            </a:pPr>
            <a:endParaRPr lang="en-US"/>
          </a:p>
        </c:txPr>
        <c:crossAx val="-2108580856"/>
        <c:crosses val="autoZero"/>
        <c:crossBetween val="between"/>
      </c:valAx>
    </c:plotArea>
    <c:legend>
      <c:legendPos val="r"/>
      <c:layout>
        <c:manualLayout>
          <c:xMode val="edge"/>
          <c:yMode val="edge"/>
          <c:x val="0.62295559930008704"/>
          <c:y val="0.193128470793197"/>
          <c:w val="0.33571730096238001"/>
          <c:h val="0.195943678400193"/>
        </c:manualLayout>
      </c:layout>
      <c:overlay val="0"/>
      <c:txPr>
        <a:bodyPr/>
        <a:lstStyle/>
        <a:p>
          <a:pPr algn="l">
            <a:defRPr sz="1600"/>
          </a:pPr>
          <a:endParaRPr lang="en-US"/>
        </a:p>
      </c:txPr>
    </c:legend>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b="0" i="0" u="none" strike="noStrike" baseline="0">
                <a:solidFill>
                  <a:srgbClr val="000000"/>
                </a:solidFill>
                <a:latin typeface="Calibri"/>
                <a:ea typeface="Calibri"/>
                <a:cs typeface="Calibri"/>
              </a:defRPr>
            </a:pPr>
            <a:r>
              <a:rPr lang="en-US" sz="2400" b="1" i="0" u="none" strike="noStrike" baseline="0" dirty="0">
                <a:solidFill>
                  <a:srgbClr val="000000"/>
                </a:solidFill>
                <a:latin typeface="Calibri"/>
                <a:ea typeface="Calibri"/>
                <a:cs typeface="Calibri"/>
              </a:rPr>
              <a:t>Patients with No Goals of Care Discussion Documented </a:t>
            </a:r>
          </a:p>
          <a:p>
            <a:pPr>
              <a:defRPr sz="1800" b="0" i="0" u="none" strike="noStrike" baseline="0">
                <a:solidFill>
                  <a:srgbClr val="000000"/>
                </a:solidFill>
                <a:latin typeface="Calibri"/>
                <a:ea typeface="Calibri"/>
                <a:cs typeface="Calibri"/>
              </a:defRPr>
            </a:pPr>
            <a:r>
              <a:rPr lang="en-US" sz="1800" b="0" i="0" u="none" strike="noStrike" baseline="0" dirty="0">
                <a:latin typeface="Calibri"/>
                <a:ea typeface="Calibri"/>
                <a:cs typeface="Calibri"/>
              </a:rPr>
              <a:t> </a:t>
            </a:r>
            <a:r>
              <a:rPr lang="en-US" sz="1800" b="0" i="1" u="none" strike="noStrike" baseline="0" dirty="0">
                <a:latin typeface="Calibri"/>
                <a:ea typeface="Calibri"/>
                <a:cs typeface="Calibri"/>
              </a:rPr>
              <a:t>All Cancer Subtypes </a:t>
            </a:r>
          </a:p>
        </c:rich>
      </c:tx>
      <c:layout>
        <c:manualLayout>
          <c:xMode val="edge"/>
          <c:yMode val="edge"/>
          <c:x val="0.17711233692321199"/>
          <c:y val="5.5855952262343897E-2"/>
        </c:manualLayout>
      </c:layout>
      <c:overlay val="0"/>
    </c:title>
    <c:autoTitleDeleted val="0"/>
    <c:plotArea>
      <c:layout>
        <c:manualLayout>
          <c:layoutTarget val="inner"/>
          <c:xMode val="edge"/>
          <c:yMode val="edge"/>
          <c:x val="0.13607947018128799"/>
          <c:y val="0.24175063740632399"/>
          <c:w val="0.81935494897056205"/>
          <c:h val="0.58512676458986301"/>
        </c:manualLayout>
      </c:layout>
      <c:lineChart>
        <c:grouping val="standard"/>
        <c:varyColors val="0"/>
        <c:ser>
          <c:idx val="0"/>
          <c:order val="0"/>
          <c:tx>
            <c:strRef>
              <c:f>'Goals of Care (# No)_ALL'!$D$1</c:f>
              <c:strCache>
                <c:ptCount val="1"/>
                <c:pt idx="0">
                  <c:v>P</c:v>
                </c:pt>
              </c:strCache>
            </c:strRef>
          </c:tx>
          <c:spPr>
            <a:effectLst/>
          </c:spPr>
          <c:marker>
            <c:symbol val="square"/>
            <c:size val="6"/>
            <c:spPr>
              <a:solidFill>
                <a:srgbClr val="0000D4"/>
              </a:solidFill>
              <a:ln>
                <a:solidFill>
                  <a:srgbClr val="0000D4"/>
                </a:solidFill>
                <a:prstDash val="solid"/>
              </a:ln>
            </c:spPr>
          </c:marker>
          <c:dLbls>
            <c:dLbl>
              <c:idx val="0"/>
              <c:layout>
                <c:manualLayout>
                  <c:x val="-3.8775663982501402E-2"/>
                  <c:y val="-7.6559732053332094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10-41B8-8B3B-4C17EEC48687}"/>
                </c:ext>
              </c:extLst>
            </c:dLbl>
            <c:dLbl>
              <c:idx val="1"/>
              <c:layout>
                <c:manualLayout>
                  <c:x val="-3.3070864091334598E-2"/>
                  <c:y val="-5.5999987549794301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10-41B8-8B3B-4C17EEC48687}"/>
                </c:ext>
              </c:extLst>
            </c:dLbl>
            <c:dLbl>
              <c:idx val="2"/>
              <c:layout>
                <c:manualLayout>
                  <c:x val="-2.5721783182149099E-2"/>
                  <c:y val="-5.6000246929078998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10-41B8-8B3B-4C17EEC48687}"/>
                </c:ext>
              </c:extLst>
            </c:dLbl>
            <c:dLbl>
              <c:idx val="3"/>
              <c:layout>
                <c:manualLayout>
                  <c:x val="-3.6141396108070802E-2"/>
                  <c:y val="-6.6677348512092005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10-41B8-8B3B-4C17EEC48687}"/>
                </c:ext>
              </c:extLst>
            </c:dLbl>
            <c:dLbl>
              <c:idx val="4"/>
              <c:layout>
                <c:manualLayout>
                  <c:x val="-3.9790606136525797E-2"/>
                  <c:y val="-7.6559732053332094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10-41B8-8B3B-4C17EEC48687}"/>
                </c:ext>
              </c:extLst>
            </c:dLbl>
            <c:dLbl>
              <c:idx val="5"/>
              <c:layout>
                <c:manualLayout>
                  <c:x val="-3.8582674773223698E-2"/>
                  <c:y val="-3.9529402976325401E-2"/>
                </c:manualLayout>
              </c:layout>
              <c:spPr/>
              <c:txPr>
                <a:bodyPr/>
                <a:lstStyle/>
                <a:p>
                  <a:pPr>
                    <a:defRPr sz="1400"/>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10-41B8-8B3B-4C17EEC48687}"/>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No)_ALL'!$D$2:$D$11</c:f>
              <c:numCache>
                <c:formatCode>0.000</c:formatCode>
                <c:ptCount val="10"/>
                <c:pt idx="0">
                  <c:v>0.47916666666666702</c:v>
                </c:pt>
                <c:pt idx="1">
                  <c:v>0.61764705882352899</c:v>
                </c:pt>
                <c:pt idx="2">
                  <c:v>0.52777777777777801</c:v>
                </c:pt>
                <c:pt idx="3">
                  <c:v>0.483870967741935</c:v>
                </c:pt>
                <c:pt idx="4">
                  <c:v>0.48275862068965503</c:v>
                </c:pt>
                <c:pt idx="5">
                  <c:v>0.75862068965517204</c:v>
                </c:pt>
                <c:pt idx="6">
                  <c:v>0.47058823529411797</c:v>
                </c:pt>
                <c:pt idx="7">
                  <c:v>#N/A</c:v>
                </c:pt>
                <c:pt idx="8">
                  <c:v>#N/A</c:v>
                </c:pt>
                <c:pt idx="9">
                  <c:v>#N/A</c:v>
                </c:pt>
              </c:numCache>
            </c:numRef>
          </c:val>
          <c:smooth val="0"/>
          <c:extLst>
            <c:ext xmlns:c16="http://schemas.microsoft.com/office/drawing/2014/chart" uri="{C3380CC4-5D6E-409C-BE32-E72D297353CC}">
              <c16:uniqueId val="{00000006-0C10-41B8-8B3B-4C17EEC48687}"/>
            </c:ext>
          </c:extLst>
        </c:ser>
        <c:ser>
          <c:idx val="2"/>
          <c:order val="2"/>
          <c:tx>
            <c:strRef>
              <c:f>'Goals of Care (# No)_ALL'!$F$1</c:f>
              <c:strCache>
                <c:ptCount val="1"/>
                <c:pt idx="0">
                  <c:v> +2 Sigma</c:v>
                </c:pt>
              </c:strCache>
            </c:strRef>
          </c:tx>
          <c:spPr>
            <a:ln w="47625">
              <a:noFill/>
            </a:ln>
          </c:spPr>
          <c:marker>
            <c:symbol val="none"/>
          </c:marker>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No)_ALL'!$F$2:$F$8</c:f>
              <c:numCache>
                <c:formatCode>0.000</c:formatCode>
                <c:ptCount val="7"/>
                <c:pt idx="0">
                  <c:v>0.54142135623731003</c:v>
                </c:pt>
                <c:pt idx="1">
                  <c:v>0.56803361008336095</c:v>
                </c:pt>
                <c:pt idx="2">
                  <c:v>0.56329931618554496</c:v>
                </c:pt>
                <c:pt idx="3">
                  <c:v>0.57597653802562399</c:v>
                </c:pt>
                <c:pt idx="4">
                  <c:v>0.58194353045893699</c:v>
                </c:pt>
                <c:pt idx="5">
                  <c:v>0.58194353045893699</c:v>
                </c:pt>
                <c:pt idx="6">
                  <c:v>0.63763541031440196</c:v>
                </c:pt>
              </c:numCache>
            </c:numRef>
          </c:val>
          <c:smooth val="0"/>
          <c:extLst>
            <c:ext xmlns:c16="http://schemas.microsoft.com/office/drawing/2014/chart" uri="{C3380CC4-5D6E-409C-BE32-E72D297353CC}">
              <c16:uniqueId val="{00000007-0C10-41B8-8B3B-4C17EEC48687}"/>
            </c:ext>
          </c:extLst>
        </c:ser>
        <c:ser>
          <c:idx val="3"/>
          <c:order val="3"/>
          <c:tx>
            <c:strRef>
              <c:f>'Goals of Care (# No)_ALL'!$G$1</c:f>
              <c:strCache>
                <c:ptCount val="1"/>
                <c:pt idx="0">
                  <c:v> +1 Sigma</c:v>
                </c:pt>
              </c:strCache>
            </c:strRef>
          </c:tx>
          <c:spPr>
            <a:ln w="47625">
              <a:noFill/>
            </a:ln>
          </c:spPr>
          <c:marker>
            <c:symbol val="none"/>
          </c:marker>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No)_ALL'!$G$2:$G$8</c:f>
              <c:numCache>
                <c:formatCode>0.000</c:formatCode>
                <c:ptCount val="7"/>
                <c:pt idx="0">
                  <c:v>0.47071067811865502</c:v>
                </c:pt>
                <c:pt idx="1">
                  <c:v>0.48401680504168099</c:v>
                </c:pt>
                <c:pt idx="2">
                  <c:v>0.48164965809277299</c:v>
                </c:pt>
                <c:pt idx="3">
                  <c:v>0.487988269012812</c:v>
                </c:pt>
                <c:pt idx="4">
                  <c:v>0.490971765229468</c:v>
                </c:pt>
                <c:pt idx="5">
                  <c:v>0.490971765229468</c:v>
                </c:pt>
                <c:pt idx="6">
                  <c:v>0.51881770515720105</c:v>
                </c:pt>
              </c:numCache>
            </c:numRef>
          </c:val>
          <c:smooth val="0"/>
          <c:extLst>
            <c:ext xmlns:c16="http://schemas.microsoft.com/office/drawing/2014/chart" uri="{C3380CC4-5D6E-409C-BE32-E72D297353CC}">
              <c16:uniqueId val="{00000008-0C10-41B8-8B3B-4C17EEC48687}"/>
            </c:ext>
          </c:extLst>
        </c:ser>
        <c:ser>
          <c:idx val="4"/>
          <c:order val="4"/>
          <c:tx>
            <c:strRef>
              <c:f>'Goals of Care (# No)_ALL'!$H$1</c:f>
              <c:strCache>
                <c:ptCount val="1"/>
                <c:pt idx="0">
                  <c:v>CL - Set Manually</c:v>
                </c:pt>
              </c:strCache>
            </c:strRef>
          </c:tx>
          <c:spPr>
            <a:effectLst/>
          </c:spPr>
          <c:marker>
            <c:symbol val="none"/>
          </c:marker>
          <c:dLbls>
            <c:dLbl>
              <c:idx val="5"/>
              <c:layout>
                <c:manualLayout>
                  <c:x val="0.163673305615365"/>
                  <c:y val="-5.1429118117076102E-2"/>
                </c:manualLayout>
              </c:layout>
              <c:tx>
                <c:rich>
                  <a:bodyPr/>
                  <a:lstStyle/>
                  <a:p>
                    <a:pPr>
                      <a:defRPr sz="1600"/>
                    </a:pPr>
                    <a:r>
                      <a:rPr lang="en-US" sz="1600"/>
                      <a:t>CL = 0.40</a:t>
                    </a:r>
                    <a:endParaRPr lang="en-US"/>
                  </a:p>
                </c:rich>
              </c:tx>
              <c:numFmt formatCode="0.0000" sourceLinked="0"/>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C10-41B8-8B3B-4C17EEC48687}"/>
                </c:ext>
              </c:extLst>
            </c:dLbl>
            <c:spPr>
              <a:noFill/>
              <a:ln>
                <a:noFill/>
              </a:ln>
              <a:effectLst/>
            </c:spPr>
            <c:txPr>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No)_ALL'!$H$2:$H$11</c:f>
              <c:numCache>
                <c:formatCode>0.000</c:formatCode>
                <c:ptCount val="10"/>
                <c:pt idx="0">
                  <c:v>0.4</c:v>
                </c:pt>
                <c:pt idx="1">
                  <c:v>0.4</c:v>
                </c:pt>
                <c:pt idx="2">
                  <c:v>0.4</c:v>
                </c:pt>
                <c:pt idx="3">
                  <c:v>0.4</c:v>
                </c:pt>
                <c:pt idx="4">
                  <c:v>0.4</c:v>
                </c:pt>
                <c:pt idx="5">
                  <c:v>0.4</c:v>
                </c:pt>
                <c:pt idx="6">
                  <c:v>0.4</c:v>
                </c:pt>
                <c:pt idx="7">
                  <c:v>0.4</c:v>
                </c:pt>
                <c:pt idx="8">
                  <c:v>0.4</c:v>
                </c:pt>
                <c:pt idx="9">
                  <c:v>0.4</c:v>
                </c:pt>
              </c:numCache>
            </c:numRef>
          </c:val>
          <c:smooth val="0"/>
          <c:extLst>
            <c:ext xmlns:c16="http://schemas.microsoft.com/office/drawing/2014/chart" uri="{C3380CC4-5D6E-409C-BE32-E72D297353CC}">
              <c16:uniqueId val="{0000000A-0C10-41B8-8B3B-4C17EEC48687}"/>
            </c:ext>
          </c:extLst>
        </c:ser>
        <c:ser>
          <c:idx val="5"/>
          <c:order val="5"/>
          <c:tx>
            <c:strRef>
              <c:f>'Goals of Care (# No)_ALL'!$I$1</c:f>
              <c:strCache>
                <c:ptCount val="1"/>
                <c:pt idx="0">
                  <c:v> -1 Sigma</c:v>
                </c:pt>
              </c:strCache>
            </c:strRef>
          </c:tx>
          <c:spPr>
            <a:ln w="47625">
              <a:noFill/>
            </a:ln>
          </c:spPr>
          <c:marker>
            <c:symbol val="none"/>
          </c:marker>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No)_ALL'!$I$2:$I$8</c:f>
              <c:numCache>
                <c:formatCode>0.000</c:formatCode>
                <c:ptCount val="7"/>
                <c:pt idx="0">
                  <c:v>0.32928932188134502</c:v>
                </c:pt>
                <c:pt idx="1">
                  <c:v>0.315983194958319</c:v>
                </c:pt>
                <c:pt idx="2">
                  <c:v>0.318350341907227</c:v>
                </c:pt>
                <c:pt idx="3">
                  <c:v>0.31201173098718799</c:v>
                </c:pt>
                <c:pt idx="4">
                  <c:v>0.30902823477053198</c:v>
                </c:pt>
                <c:pt idx="5">
                  <c:v>0.30902823477053198</c:v>
                </c:pt>
                <c:pt idx="6">
                  <c:v>0.281182294842799</c:v>
                </c:pt>
              </c:numCache>
            </c:numRef>
          </c:val>
          <c:smooth val="0"/>
          <c:extLst>
            <c:ext xmlns:c16="http://schemas.microsoft.com/office/drawing/2014/chart" uri="{C3380CC4-5D6E-409C-BE32-E72D297353CC}">
              <c16:uniqueId val="{0000000B-0C10-41B8-8B3B-4C17EEC48687}"/>
            </c:ext>
          </c:extLst>
        </c:ser>
        <c:ser>
          <c:idx val="6"/>
          <c:order val="6"/>
          <c:tx>
            <c:strRef>
              <c:f>'Goals of Care (# No)_ALL'!$J$1</c:f>
              <c:strCache>
                <c:ptCount val="1"/>
                <c:pt idx="0">
                  <c:v> -2 Sigma</c:v>
                </c:pt>
              </c:strCache>
            </c:strRef>
          </c:tx>
          <c:spPr>
            <a:ln w="47625">
              <a:noFill/>
            </a:ln>
          </c:spPr>
          <c:marker>
            <c:symbol val="none"/>
          </c:marker>
          <c:cat>
            <c:numRef>
              <c:f>'Goals of Care (#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'Goals of Care (# No)_ALL'!$J$2:$J$8</c:f>
              <c:numCache>
                <c:formatCode>0.000</c:formatCode>
                <c:ptCount val="7"/>
                <c:pt idx="0">
                  <c:v>0.25857864376269002</c:v>
                </c:pt>
                <c:pt idx="1">
                  <c:v>0.23196638991663901</c:v>
                </c:pt>
                <c:pt idx="2">
                  <c:v>0.236700683814455</c:v>
                </c:pt>
                <c:pt idx="3">
                  <c:v>0.224023461974376</c:v>
                </c:pt>
                <c:pt idx="4">
                  <c:v>0.218056469541063</c:v>
                </c:pt>
                <c:pt idx="5">
                  <c:v>0.218056469541063</c:v>
                </c:pt>
                <c:pt idx="6">
                  <c:v>0.162364589685598</c:v>
                </c:pt>
              </c:numCache>
            </c:numRef>
          </c:val>
          <c:smooth val="0"/>
          <c:extLst>
            <c:ext xmlns:c16="http://schemas.microsoft.com/office/drawing/2014/chart" uri="{C3380CC4-5D6E-409C-BE32-E72D297353CC}">
              <c16:uniqueId val="{0000000C-0C10-41B8-8B3B-4C17EEC48687}"/>
            </c:ext>
          </c:extLst>
        </c:ser>
        <c:dLbls>
          <c:showLegendKey val="0"/>
          <c:showVal val="0"/>
          <c:showCatName val="0"/>
          <c:showSerName val="0"/>
          <c:showPercent val="0"/>
          <c:showBubbleSize val="0"/>
        </c:dLbls>
        <c:marker val="1"/>
        <c:smooth val="0"/>
        <c:axId val="-2146370072"/>
        <c:axId val="-2096777784"/>
      </c:lineChart>
      <c:scatterChart>
        <c:scatterStyle val="lineMarker"/>
        <c:varyColors val="0"/>
        <c:ser>
          <c:idx val="1"/>
          <c:order val="1"/>
          <c:tx>
            <c:strRef>
              <c:f>'Goals of Care (# No)_ALL'!$E$1</c:f>
              <c:strCache>
                <c:ptCount val="1"/>
                <c:pt idx="0">
                  <c:v>UCL</c:v>
                </c:pt>
              </c:strCache>
            </c:strRef>
          </c:tx>
          <c:spPr>
            <a:ln w="47625">
              <a:noFill/>
            </a:ln>
          </c:spPr>
          <c:marker>
            <c:symbol val="none"/>
          </c:marker>
          <c:yVal>
            <c:numRef>
              <c:f>'Goals of Care (# No)_ALL'!$E$2:$E$8</c:f>
              <c:numCache>
                <c:formatCode>0.000</c:formatCode>
                <c:ptCount val="7"/>
                <c:pt idx="0">
                  <c:v>0.61213203435596397</c:v>
                </c:pt>
                <c:pt idx="1">
                  <c:v>0.65205041512504203</c:v>
                </c:pt>
                <c:pt idx="2">
                  <c:v>0.64494897427831799</c:v>
                </c:pt>
                <c:pt idx="3">
                  <c:v>0.66396480703843597</c:v>
                </c:pt>
                <c:pt idx="4">
                  <c:v>0.67291529568840502</c:v>
                </c:pt>
                <c:pt idx="5">
                  <c:v>0.67291529568840502</c:v>
                </c:pt>
                <c:pt idx="6">
                  <c:v>0.75645311547160299</c:v>
                </c:pt>
              </c:numCache>
            </c:numRef>
          </c:yVal>
          <c:smooth val="0"/>
          <c:extLst>
            <c:ext xmlns:c16="http://schemas.microsoft.com/office/drawing/2014/chart" uri="{C3380CC4-5D6E-409C-BE32-E72D297353CC}">
              <c16:uniqueId val="{0000000D-0C10-41B8-8B3B-4C17EEC48687}"/>
            </c:ext>
          </c:extLst>
        </c:ser>
        <c:ser>
          <c:idx val="7"/>
          <c:order val="7"/>
          <c:tx>
            <c:strRef>
              <c:f>'Goals of Care (# No)_ALL'!$K$1</c:f>
              <c:strCache>
                <c:ptCount val="1"/>
                <c:pt idx="0">
                  <c:v>LCL</c:v>
                </c:pt>
              </c:strCache>
            </c:strRef>
          </c:tx>
          <c:spPr>
            <a:ln w="47625">
              <a:noFill/>
            </a:ln>
          </c:spPr>
          <c:marker>
            <c:symbol val="none"/>
          </c:marker>
          <c:yVal>
            <c:numRef>
              <c:f>'Goals of Care (# No)_ALL'!$K$2:$K$8</c:f>
              <c:numCache>
                <c:formatCode>0.000</c:formatCode>
                <c:ptCount val="7"/>
                <c:pt idx="0">
                  <c:v>0.18786796564403599</c:v>
                </c:pt>
                <c:pt idx="1">
                  <c:v>0.14794958487495799</c:v>
                </c:pt>
                <c:pt idx="2">
                  <c:v>0.155051025721682</c:v>
                </c:pt>
                <c:pt idx="3">
                  <c:v>0.13603519296156399</c:v>
                </c:pt>
                <c:pt idx="4">
                  <c:v>0.12708470431159499</c:v>
                </c:pt>
                <c:pt idx="5">
                  <c:v>0.12708470431159499</c:v>
                </c:pt>
                <c:pt idx="6">
                  <c:v>4.3546884528397299E-2</c:v>
                </c:pt>
              </c:numCache>
            </c:numRef>
          </c:yVal>
          <c:smooth val="0"/>
          <c:extLst>
            <c:ext xmlns:c16="http://schemas.microsoft.com/office/drawing/2014/chart" uri="{C3380CC4-5D6E-409C-BE32-E72D297353CC}">
              <c16:uniqueId val="{0000000E-0C10-41B8-8B3B-4C17EEC48687}"/>
            </c:ext>
          </c:extLst>
        </c:ser>
        <c:dLbls>
          <c:showLegendKey val="0"/>
          <c:showVal val="0"/>
          <c:showCatName val="0"/>
          <c:showSerName val="0"/>
          <c:showPercent val="0"/>
          <c:showBubbleSize val="0"/>
        </c:dLbls>
        <c:axId val="-2075584648"/>
        <c:axId val="-2077473832"/>
      </c:scatterChart>
      <c:catAx>
        <c:axId val="-2146370072"/>
        <c:scaling>
          <c:orientation val="minMax"/>
        </c:scaling>
        <c:delete val="0"/>
        <c:axPos val="b"/>
        <c:title>
          <c:tx>
            <c:rich>
              <a:bodyPr/>
              <a:lstStyle/>
              <a:p>
                <a:pPr>
                  <a:defRPr lang="en-US" sz="1800"/>
                </a:pPr>
                <a:r>
                  <a:rPr lang="en-US" sz="1800"/>
                  <a:t>Month</a:t>
                </a:r>
              </a:p>
            </c:rich>
          </c:tx>
          <c:layout>
            <c:manualLayout>
              <c:xMode val="edge"/>
              <c:yMode val="edge"/>
              <c:x val="0.50163836248058002"/>
              <c:y val="0.92277581026712796"/>
            </c:manualLayout>
          </c:layout>
          <c:overlay val="0"/>
        </c:title>
        <c:numFmt formatCode="mmm\-yy" sourceLinked="1"/>
        <c:majorTickMark val="out"/>
        <c:minorTickMark val="none"/>
        <c:tickLblPos val="nextTo"/>
        <c:txPr>
          <a:bodyPr/>
          <a:lstStyle/>
          <a:p>
            <a:pPr>
              <a:defRPr sz="1400"/>
            </a:pPr>
            <a:endParaRPr lang="en-US"/>
          </a:p>
        </c:txPr>
        <c:crossAx val="-2096777784"/>
        <c:crosses val="autoZero"/>
        <c:auto val="0"/>
        <c:lblAlgn val="ctr"/>
        <c:lblOffset val="100"/>
        <c:tickLblSkip val="1"/>
        <c:tickMarkSkip val="1"/>
        <c:noMultiLvlLbl val="0"/>
      </c:catAx>
      <c:valAx>
        <c:axId val="-2096777784"/>
        <c:scaling>
          <c:orientation val="minMax"/>
          <c:min val="9.5000000000000001E-2"/>
        </c:scaling>
        <c:delete val="0"/>
        <c:axPos val="l"/>
        <c:title>
          <c:tx>
            <c:rich>
              <a:bodyPr/>
              <a:lstStyle/>
              <a:p>
                <a:pPr>
                  <a:defRPr lang="en-US" sz="1800"/>
                </a:pPr>
                <a:r>
                  <a:rPr lang="en-US" sz="1800"/>
                  <a:t>Fraction Defective</a:t>
                </a:r>
              </a:p>
            </c:rich>
          </c:tx>
          <c:overlay val="0"/>
        </c:title>
        <c:numFmt formatCode="0.000" sourceLinked="1"/>
        <c:majorTickMark val="out"/>
        <c:minorTickMark val="none"/>
        <c:tickLblPos val="nextTo"/>
        <c:txPr>
          <a:bodyPr/>
          <a:lstStyle/>
          <a:p>
            <a:pPr>
              <a:defRPr sz="1400"/>
            </a:pPr>
            <a:endParaRPr lang="en-US"/>
          </a:p>
        </c:txPr>
        <c:crossAx val="-2146370072"/>
        <c:crosses val="autoZero"/>
        <c:crossBetween val="between"/>
      </c:valAx>
      <c:valAx>
        <c:axId val="-2075584648"/>
        <c:scaling>
          <c:orientation val="minMax"/>
          <c:max val="8"/>
          <c:min val="1"/>
        </c:scaling>
        <c:delete val="0"/>
        <c:axPos val="t"/>
        <c:majorTickMark val="none"/>
        <c:minorTickMark val="none"/>
        <c:tickLblPos val="none"/>
        <c:spPr>
          <a:ln w="25400">
            <a:noFill/>
          </a:ln>
        </c:spPr>
        <c:crossAx val="-2077473832"/>
        <c:crosses val="max"/>
        <c:crossBetween val="midCat"/>
      </c:valAx>
      <c:valAx>
        <c:axId val="-2077473832"/>
        <c:scaling>
          <c:orientation val="minMax"/>
        </c:scaling>
        <c:delete val="1"/>
        <c:axPos val="r"/>
        <c:numFmt formatCode="0.000" sourceLinked="1"/>
        <c:majorTickMark val="out"/>
        <c:minorTickMark val="none"/>
        <c:tickLblPos val="nextTo"/>
        <c:crossAx val="-2075584648"/>
        <c:crosses val="max"/>
        <c:crossBetween val="midCat"/>
      </c:valAx>
      <c:spPr>
        <a:noFill/>
        <a:ln w="25400">
          <a:noFill/>
        </a:ln>
      </c:spPr>
    </c:plotArea>
    <c:plotVisOnly val="0"/>
    <c:dispBlanksAs val="gap"/>
    <c:showDLblsOverMax val="0"/>
  </c:chart>
  <c:spPr>
    <a:noFill/>
  </c:sp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200" b="0" i="0" u="none" strike="noStrike" baseline="0">
                <a:solidFill>
                  <a:srgbClr val="000000"/>
                </a:solidFill>
                <a:latin typeface="Calibri"/>
                <a:ea typeface="Calibri"/>
                <a:cs typeface="Calibri"/>
              </a:defRPr>
            </a:pPr>
            <a:r>
              <a:rPr lang="en-US" sz="1600" b="1" i="0" u="none" strike="noStrike" baseline="0" dirty="0">
                <a:solidFill>
                  <a:srgbClr val="000000"/>
                </a:solidFill>
                <a:latin typeface="Calibri"/>
                <a:ea typeface="Calibri"/>
                <a:cs typeface="Calibri"/>
              </a:rPr>
              <a:t>Patients with No Prognosis Discussion Documented </a:t>
            </a:r>
          </a:p>
          <a:p>
            <a:pPr>
              <a:defRPr sz="1200" b="0" i="0" u="none" strike="noStrike" baseline="0">
                <a:solidFill>
                  <a:srgbClr val="000000"/>
                </a:solidFill>
                <a:latin typeface="Calibri"/>
                <a:ea typeface="Calibri"/>
                <a:cs typeface="Calibri"/>
              </a:defRPr>
            </a:pPr>
            <a:r>
              <a:rPr lang="en-US" sz="1200" b="0" i="1" u="none" strike="noStrike" baseline="0" dirty="0">
                <a:solidFill>
                  <a:srgbClr val="000000"/>
                </a:solidFill>
                <a:latin typeface="Calibri"/>
                <a:ea typeface="Calibri"/>
                <a:cs typeface="Calibri"/>
              </a:rPr>
              <a:t> All Cancer Subtypes </a:t>
            </a:r>
          </a:p>
        </c:rich>
      </c:tx>
      <c:layout>
        <c:manualLayout>
          <c:xMode val="edge"/>
          <c:yMode val="edge"/>
          <c:x val="0.22159940944881901"/>
          <c:y val="2.9166821776333601E-2"/>
        </c:manualLayout>
      </c:layout>
      <c:overlay val="0"/>
    </c:title>
    <c:autoTitleDeleted val="0"/>
    <c:plotArea>
      <c:layout>
        <c:manualLayout>
          <c:layoutTarget val="inner"/>
          <c:xMode val="edge"/>
          <c:yMode val="edge"/>
          <c:x val="0.16132025706375999"/>
          <c:y val="0.23622424987596799"/>
          <c:w val="0.81932574017371795"/>
          <c:h val="0.591591276774736"/>
        </c:manualLayout>
      </c:layout>
      <c:lineChart>
        <c:grouping val="standard"/>
        <c:varyColors val="0"/>
        <c:ser>
          <c:idx val="0"/>
          <c:order val="0"/>
          <c:tx>
            <c:strRef>
              <c:f>'Prognosis Discussed (# No )_ALL'!$D$1</c:f>
              <c:strCache>
                <c:ptCount val="1"/>
                <c:pt idx="0">
                  <c:v>P</c:v>
                </c:pt>
              </c:strCache>
            </c:strRef>
          </c:tx>
          <c:spPr>
            <a:effectLst/>
          </c:spPr>
          <c:marker>
            <c:symbol val="square"/>
            <c:size val="6"/>
            <c:spPr>
              <a:solidFill>
                <a:srgbClr val="0000D4"/>
              </a:solidFill>
              <a:ln>
                <a:solidFill>
                  <a:srgbClr val="0000D4"/>
                </a:solidFill>
                <a:prstDash val="solid"/>
              </a:ln>
            </c:spPr>
          </c:marker>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)_ALL'!$D$2:$D$11</c:f>
              <c:numCache>
                <c:formatCode>0.000</c:formatCode>
                <c:ptCount val="10"/>
                <c:pt idx="0">
                  <c:v>0.54166666666666696</c:v>
                </c:pt>
                <c:pt idx="1">
                  <c:v>0.67647058823529405</c:v>
                </c:pt>
                <c:pt idx="2">
                  <c:v>0.44444444444444398</c:v>
                </c:pt>
                <c:pt idx="3">
                  <c:v>0.483870967741935</c:v>
                </c:pt>
                <c:pt idx="4">
                  <c:v>0.48275862068965503</c:v>
                </c:pt>
                <c:pt idx="5">
                  <c:v>0.79310344827586199</c:v>
                </c:pt>
                <c:pt idx="6">
                  <c:v>0.52941176470588203</c:v>
                </c:pt>
                <c:pt idx="7">
                  <c:v>#N/A</c:v>
                </c:pt>
                <c:pt idx="8">
                  <c:v>#N/A</c:v>
                </c:pt>
                <c:pt idx="9">
                  <c:v>#N/A</c:v>
                </c:pt>
              </c:numCache>
            </c:numRef>
          </c:val>
          <c:smooth val="0"/>
          <c:extLst>
            <c:ext xmlns:c16="http://schemas.microsoft.com/office/drawing/2014/chart" uri="{C3380CC4-5D6E-409C-BE32-E72D297353CC}">
              <c16:uniqueId val="{00000006-5E64-44DC-B0F5-ADE5C9EC1530}"/>
            </c:ext>
          </c:extLst>
        </c:ser>
        <c:ser>
          <c:idx val="2"/>
          <c:order val="2"/>
          <c:tx>
            <c:strRef>
              <c:f>'Prognosis Discussed (# No )_ALL'!$F$1</c:f>
              <c:strCache>
                <c:ptCount val="1"/>
                <c:pt idx="0">
                  <c:v> +2 Sigma</c:v>
                </c:pt>
              </c:strCache>
            </c:strRef>
          </c:tx>
          <c:spPr>
            <a:ln w="47625">
              <a:noFill/>
            </a:ln>
          </c:spPr>
          <c:marker>
            <c:symbol val="none"/>
          </c:marker>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)_ALL'!$F$2:$F$8</c:f>
              <c:numCache>
                <c:formatCode>0.000</c:formatCode>
                <c:ptCount val="7"/>
                <c:pt idx="0">
                  <c:v>0.54142135623731003</c:v>
                </c:pt>
                <c:pt idx="1">
                  <c:v>0.56803361008336095</c:v>
                </c:pt>
                <c:pt idx="2">
                  <c:v>0.56329931618554496</c:v>
                </c:pt>
                <c:pt idx="3">
                  <c:v>0.57597653802562399</c:v>
                </c:pt>
                <c:pt idx="4">
                  <c:v>0.58194353045893699</c:v>
                </c:pt>
                <c:pt idx="5">
                  <c:v>0.58194353045893699</c:v>
                </c:pt>
                <c:pt idx="6">
                  <c:v>0.63763541031440196</c:v>
                </c:pt>
              </c:numCache>
            </c:numRef>
          </c:val>
          <c:smooth val="0"/>
          <c:extLst>
            <c:ext xmlns:c16="http://schemas.microsoft.com/office/drawing/2014/chart" uri="{C3380CC4-5D6E-409C-BE32-E72D297353CC}">
              <c16:uniqueId val="{00000007-5E64-44DC-B0F5-ADE5C9EC1530}"/>
            </c:ext>
          </c:extLst>
        </c:ser>
        <c:ser>
          <c:idx val="3"/>
          <c:order val="3"/>
          <c:tx>
            <c:strRef>
              <c:f>'Prognosis Discussed (# No )_ALL'!$G$1</c:f>
              <c:strCache>
                <c:ptCount val="1"/>
                <c:pt idx="0">
                  <c:v> +1 Sigma</c:v>
                </c:pt>
              </c:strCache>
            </c:strRef>
          </c:tx>
          <c:spPr>
            <a:ln w="47625">
              <a:noFill/>
            </a:ln>
          </c:spPr>
          <c:marker>
            <c:symbol val="none"/>
          </c:marker>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)_ALL'!$G$2:$G$8</c:f>
              <c:numCache>
                <c:formatCode>0.000</c:formatCode>
                <c:ptCount val="7"/>
                <c:pt idx="0">
                  <c:v>0.47071067811865502</c:v>
                </c:pt>
                <c:pt idx="1">
                  <c:v>0.48401680504168099</c:v>
                </c:pt>
                <c:pt idx="2">
                  <c:v>0.48164965809277299</c:v>
                </c:pt>
                <c:pt idx="3">
                  <c:v>0.487988269012812</c:v>
                </c:pt>
                <c:pt idx="4">
                  <c:v>0.490971765229468</c:v>
                </c:pt>
                <c:pt idx="5">
                  <c:v>0.490971765229468</c:v>
                </c:pt>
                <c:pt idx="6">
                  <c:v>0.51881770515720105</c:v>
                </c:pt>
              </c:numCache>
            </c:numRef>
          </c:val>
          <c:smooth val="0"/>
          <c:extLst>
            <c:ext xmlns:c16="http://schemas.microsoft.com/office/drawing/2014/chart" uri="{C3380CC4-5D6E-409C-BE32-E72D297353CC}">
              <c16:uniqueId val="{00000008-5E64-44DC-B0F5-ADE5C9EC1530}"/>
            </c:ext>
          </c:extLst>
        </c:ser>
        <c:ser>
          <c:idx val="4"/>
          <c:order val="4"/>
          <c:tx>
            <c:strRef>
              <c:f>'Prognosis Discussed (# No )_ALL'!$H$1</c:f>
              <c:strCache>
                <c:ptCount val="1"/>
                <c:pt idx="0">
                  <c:v>CL - Set Manually</c:v>
                </c:pt>
              </c:strCache>
            </c:strRef>
          </c:tx>
          <c:spPr>
            <a:effectLst/>
          </c:spPr>
          <c:marker>
            <c:symbol val="none"/>
          </c:marker>
          <c:dLbls>
            <c:dLbl>
              <c:idx val="5"/>
              <c:layout>
                <c:manualLayout>
                  <c:x val="0.15612643559049899"/>
                  <c:y val="-5.8918595794255603E-2"/>
                </c:manualLayout>
              </c:layout>
              <c:tx>
                <c:rich>
                  <a:bodyPr/>
                  <a:lstStyle/>
                  <a:p>
                    <a:pPr>
                      <a:defRPr sz="1100"/>
                    </a:pPr>
                    <a:r>
                      <a:rPr lang="en-US" sz="1100"/>
                      <a:t>CL</a:t>
                    </a:r>
                    <a:r>
                      <a:rPr lang="en-US" sz="1100" baseline="0"/>
                      <a:t> = 0.40</a:t>
                    </a:r>
                    <a:endParaRPr lang="en-US"/>
                  </a:p>
                </c:rich>
              </c:tx>
              <c:numFmt formatCode="0.0000" sourceLinked="0"/>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64-44DC-B0F5-ADE5C9EC1530}"/>
                </c:ext>
              </c:extLst>
            </c:dLbl>
            <c:spPr>
              <a:noFill/>
              <a:ln>
                <a:noFill/>
              </a:ln>
              <a:effectLst/>
            </c:spPr>
            <c:txPr>
              <a:bodyPr/>
              <a:lstStyle/>
              <a:p>
                <a:pPr>
                  <a:defRPr sz="11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)_ALL'!$H$2:$H$11</c:f>
              <c:numCache>
                <c:formatCode>0.000</c:formatCode>
                <c:ptCount val="10"/>
                <c:pt idx="0">
                  <c:v>0.4</c:v>
                </c:pt>
                <c:pt idx="1">
                  <c:v>0.4</c:v>
                </c:pt>
                <c:pt idx="2">
                  <c:v>0.4</c:v>
                </c:pt>
                <c:pt idx="3">
                  <c:v>0.4</c:v>
                </c:pt>
                <c:pt idx="4">
                  <c:v>0.4</c:v>
                </c:pt>
                <c:pt idx="5">
                  <c:v>0.4</c:v>
                </c:pt>
                <c:pt idx="6">
                  <c:v>0.4</c:v>
                </c:pt>
                <c:pt idx="7">
                  <c:v>0.4</c:v>
                </c:pt>
                <c:pt idx="8">
                  <c:v>0.4</c:v>
                </c:pt>
                <c:pt idx="9">
                  <c:v>0.4</c:v>
                </c:pt>
              </c:numCache>
            </c:numRef>
          </c:val>
          <c:smooth val="0"/>
          <c:extLst>
            <c:ext xmlns:c16="http://schemas.microsoft.com/office/drawing/2014/chart" uri="{C3380CC4-5D6E-409C-BE32-E72D297353CC}">
              <c16:uniqueId val="{0000000A-5E64-44DC-B0F5-ADE5C9EC1530}"/>
            </c:ext>
          </c:extLst>
        </c:ser>
        <c:ser>
          <c:idx val="5"/>
          <c:order val="5"/>
          <c:tx>
            <c:strRef>
              <c:f>'Prognosis Discussed (# No )_ALL'!$I$1</c:f>
              <c:strCache>
                <c:ptCount val="1"/>
                <c:pt idx="0">
                  <c:v> -1 Sigma</c:v>
                </c:pt>
              </c:strCache>
            </c:strRef>
          </c:tx>
          <c:spPr>
            <a:ln w="47625">
              <a:noFill/>
            </a:ln>
          </c:spPr>
          <c:marker>
            <c:symbol val="none"/>
          </c:marker>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)_ALL'!$I$2:$I$8</c:f>
              <c:numCache>
                <c:formatCode>0.000</c:formatCode>
                <c:ptCount val="7"/>
                <c:pt idx="0">
                  <c:v>0.32928932188134502</c:v>
                </c:pt>
                <c:pt idx="1">
                  <c:v>0.315983194958319</c:v>
                </c:pt>
                <c:pt idx="2">
                  <c:v>0.318350341907227</c:v>
                </c:pt>
                <c:pt idx="3">
                  <c:v>0.31201173098718799</c:v>
                </c:pt>
                <c:pt idx="4">
                  <c:v>0.30902823477053198</c:v>
                </c:pt>
                <c:pt idx="5">
                  <c:v>0.30902823477053198</c:v>
                </c:pt>
                <c:pt idx="6">
                  <c:v>0.281182294842799</c:v>
                </c:pt>
              </c:numCache>
            </c:numRef>
          </c:val>
          <c:smooth val="0"/>
          <c:extLst>
            <c:ext xmlns:c16="http://schemas.microsoft.com/office/drawing/2014/chart" uri="{C3380CC4-5D6E-409C-BE32-E72D297353CC}">
              <c16:uniqueId val="{0000000B-5E64-44DC-B0F5-ADE5C9EC1530}"/>
            </c:ext>
          </c:extLst>
        </c:ser>
        <c:ser>
          <c:idx val="6"/>
          <c:order val="6"/>
          <c:tx>
            <c:strRef>
              <c:f>'Prognosis Discussed (# No )_ALL'!$J$1</c:f>
              <c:strCache>
                <c:ptCount val="1"/>
                <c:pt idx="0">
                  <c:v> -2 Sigma</c:v>
                </c:pt>
              </c:strCache>
            </c:strRef>
          </c:tx>
          <c:spPr>
            <a:ln w="47625">
              <a:noFill/>
            </a:ln>
          </c:spPr>
          <c:marker>
            <c:symbol val="none"/>
          </c:marker>
          <c:cat>
            <c:numRef>
              <c:f>'Prognosis Discussed (# No )_ALL'!$A$2:$A$11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'Prognosis Discussed (# No )_ALL'!$J$2:$J$8</c:f>
              <c:numCache>
                <c:formatCode>0.000</c:formatCode>
                <c:ptCount val="7"/>
                <c:pt idx="0">
                  <c:v>0.25857864376269002</c:v>
                </c:pt>
                <c:pt idx="1">
                  <c:v>0.23196638991663901</c:v>
                </c:pt>
                <c:pt idx="2">
                  <c:v>0.236700683814455</c:v>
                </c:pt>
                <c:pt idx="3">
                  <c:v>0.224023461974376</c:v>
                </c:pt>
                <c:pt idx="4">
                  <c:v>0.218056469541063</c:v>
                </c:pt>
                <c:pt idx="5">
                  <c:v>0.218056469541063</c:v>
                </c:pt>
                <c:pt idx="6">
                  <c:v>0.162364589685598</c:v>
                </c:pt>
              </c:numCache>
            </c:numRef>
          </c:val>
          <c:smooth val="0"/>
          <c:extLst>
            <c:ext xmlns:c16="http://schemas.microsoft.com/office/drawing/2014/chart" uri="{C3380CC4-5D6E-409C-BE32-E72D297353CC}">
              <c16:uniqueId val="{0000000C-5E64-44DC-B0F5-ADE5C9EC1530}"/>
            </c:ext>
          </c:extLst>
        </c:ser>
        <c:dLbls>
          <c:showLegendKey val="0"/>
          <c:showVal val="0"/>
          <c:showCatName val="0"/>
          <c:showSerName val="0"/>
          <c:showPercent val="0"/>
          <c:showBubbleSize val="0"/>
        </c:dLbls>
        <c:marker val="1"/>
        <c:smooth val="0"/>
        <c:axId val="-2077874136"/>
        <c:axId val="-2103263448"/>
      </c:lineChart>
      <c:scatterChart>
        <c:scatterStyle val="lineMarker"/>
        <c:varyColors val="0"/>
        <c:ser>
          <c:idx val="1"/>
          <c:order val="1"/>
          <c:tx>
            <c:strRef>
              <c:f>'Prognosis Discussed (# No )_ALL'!$E$1</c:f>
              <c:strCache>
                <c:ptCount val="1"/>
                <c:pt idx="0">
                  <c:v>UCL</c:v>
                </c:pt>
              </c:strCache>
            </c:strRef>
          </c:tx>
          <c:spPr>
            <a:ln w="47625">
              <a:noFill/>
            </a:ln>
          </c:spPr>
          <c:marker>
            <c:symbol val="none"/>
          </c:marker>
          <c:yVal>
            <c:numRef>
              <c:f>'Prognosis Discussed (# No )_ALL'!$E$2:$E$8</c:f>
              <c:numCache>
                <c:formatCode>0.000</c:formatCode>
                <c:ptCount val="7"/>
                <c:pt idx="0">
                  <c:v>0.61213203435596397</c:v>
                </c:pt>
                <c:pt idx="1">
                  <c:v>0.65205041512504203</c:v>
                </c:pt>
                <c:pt idx="2">
                  <c:v>0.64494897427831799</c:v>
                </c:pt>
                <c:pt idx="3">
                  <c:v>0.66396480703843597</c:v>
                </c:pt>
                <c:pt idx="4">
                  <c:v>0.67291529568840502</c:v>
                </c:pt>
                <c:pt idx="5">
                  <c:v>0.67291529568840502</c:v>
                </c:pt>
                <c:pt idx="6">
                  <c:v>0.75645311547160299</c:v>
                </c:pt>
              </c:numCache>
            </c:numRef>
          </c:yVal>
          <c:smooth val="0"/>
          <c:extLst>
            <c:ext xmlns:c16="http://schemas.microsoft.com/office/drawing/2014/chart" uri="{C3380CC4-5D6E-409C-BE32-E72D297353CC}">
              <c16:uniqueId val="{0000000D-5E64-44DC-B0F5-ADE5C9EC1530}"/>
            </c:ext>
          </c:extLst>
        </c:ser>
        <c:ser>
          <c:idx val="7"/>
          <c:order val="7"/>
          <c:tx>
            <c:strRef>
              <c:f>'Prognosis Discussed (# No )_ALL'!$K$1</c:f>
              <c:strCache>
                <c:ptCount val="1"/>
                <c:pt idx="0">
                  <c:v>LCL</c:v>
                </c:pt>
              </c:strCache>
            </c:strRef>
          </c:tx>
          <c:spPr>
            <a:ln w="47625">
              <a:noFill/>
            </a:ln>
          </c:spPr>
          <c:marker>
            <c:symbol val="none"/>
          </c:marker>
          <c:yVal>
            <c:numRef>
              <c:f>'Prognosis Discussed (# No )_ALL'!$K$2:$K$8</c:f>
              <c:numCache>
                <c:formatCode>0.000</c:formatCode>
                <c:ptCount val="7"/>
                <c:pt idx="0">
                  <c:v>0.18786796564403599</c:v>
                </c:pt>
                <c:pt idx="1">
                  <c:v>0.14794958487495799</c:v>
                </c:pt>
                <c:pt idx="2">
                  <c:v>0.155051025721682</c:v>
                </c:pt>
                <c:pt idx="3">
                  <c:v>0.13603519296156399</c:v>
                </c:pt>
                <c:pt idx="4">
                  <c:v>0.12708470431159499</c:v>
                </c:pt>
                <c:pt idx="5">
                  <c:v>0.12708470431159499</c:v>
                </c:pt>
                <c:pt idx="6">
                  <c:v>4.3546884528397299E-2</c:v>
                </c:pt>
              </c:numCache>
            </c:numRef>
          </c:yVal>
          <c:smooth val="0"/>
          <c:extLst>
            <c:ext xmlns:c16="http://schemas.microsoft.com/office/drawing/2014/chart" uri="{C3380CC4-5D6E-409C-BE32-E72D297353CC}">
              <c16:uniqueId val="{0000000E-5E64-44DC-B0F5-ADE5C9EC1530}"/>
            </c:ext>
          </c:extLst>
        </c:ser>
        <c:dLbls>
          <c:showLegendKey val="0"/>
          <c:showVal val="0"/>
          <c:showCatName val="0"/>
          <c:showSerName val="0"/>
          <c:showPercent val="0"/>
          <c:showBubbleSize val="0"/>
        </c:dLbls>
        <c:axId val="-2091474552"/>
        <c:axId val="-2103303016"/>
      </c:scatterChart>
      <c:catAx>
        <c:axId val="-2077874136"/>
        <c:scaling>
          <c:orientation val="minMax"/>
        </c:scaling>
        <c:delete val="0"/>
        <c:axPos val="b"/>
        <c:title>
          <c:tx>
            <c:rich>
              <a:bodyPr/>
              <a:lstStyle/>
              <a:p>
                <a:pPr>
                  <a:defRPr lang="en-US"/>
                </a:pPr>
                <a:r>
                  <a:rPr lang="en-US"/>
                  <a:t>Month</a:t>
                </a:r>
              </a:p>
            </c:rich>
          </c:tx>
          <c:overlay val="0"/>
        </c:title>
        <c:numFmt formatCode="mmm\-yy" sourceLinked="1"/>
        <c:majorTickMark val="out"/>
        <c:minorTickMark val="none"/>
        <c:tickLblPos val="nextTo"/>
        <c:txPr>
          <a:bodyPr/>
          <a:lstStyle/>
          <a:p>
            <a:pPr>
              <a:defRPr sz="900"/>
            </a:pPr>
            <a:endParaRPr lang="en-US"/>
          </a:p>
        </c:txPr>
        <c:crossAx val="-2103263448"/>
        <c:crosses val="autoZero"/>
        <c:auto val="0"/>
        <c:lblAlgn val="ctr"/>
        <c:lblOffset val="100"/>
        <c:tickLblSkip val="1"/>
        <c:tickMarkSkip val="1"/>
        <c:noMultiLvlLbl val="0"/>
      </c:catAx>
      <c:valAx>
        <c:axId val="-2103263448"/>
        <c:scaling>
          <c:orientation val="minMax"/>
          <c:min val="0.115"/>
        </c:scaling>
        <c:delete val="0"/>
        <c:axPos val="l"/>
        <c:title>
          <c:tx>
            <c:rich>
              <a:bodyPr/>
              <a:lstStyle/>
              <a:p>
                <a:pPr>
                  <a:defRPr lang="en-US"/>
                </a:pPr>
                <a:r>
                  <a:rPr lang="en-US"/>
                  <a:t>Fraction Defective</a:t>
                </a:r>
              </a:p>
            </c:rich>
          </c:tx>
          <c:layout>
            <c:manualLayout>
              <c:xMode val="edge"/>
              <c:yMode val="edge"/>
              <c:x val="2.15388240788629E-2"/>
              <c:y val="0.280853288142977"/>
            </c:manualLayout>
          </c:layout>
          <c:overlay val="0"/>
        </c:title>
        <c:numFmt formatCode="0.000" sourceLinked="1"/>
        <c:majorTickMark val="out"/>
        <c:minorTickMark val="none"/>
        <c:tickLblPos val="nextTo"/>
        <c:crossAx val="-2077874136"/>
        <c:crosses val="autoZero"/>
        <c:crossBetween val="between"/>
      </c:valAx>
      <c:valAx>
        <c:axId val="-2091474552"/>
        <c:scaling>
          <c:orientation val="minMax"/>
          <c:max val="8"/>
          <c:min val="1"/>
        </c:scaling>
        <c:delete val="0"/>
        <c:axPos val="t"/>
        <c:majorTickMark val="none"/>
        <c:minorTickMark val="none"/>
        <c:tickLblPos val="none"/>
        <c:spPr>
          <a:ln w="25400">
            <a:noFill/>
          </a:ln>
        </c:spPr>
        <c:crossAx val="-2103303016"/>
        <c:crosses val="max"/>
        <c:crossBetween val="midCat"/>
      </c:valAx>
      <c:valAx>
        <c:axId val="-2103303016"/>
        <c:scaling>
          <c:orientation val="minMax"/>
        </c:scaling>
        <c:delete val="1"/>
        <c:axPos val="r"/>
        <c:numFmt formatCode="0.000" sourceLinked="1"/>
        <c:majorTickMark val="out"/>
        <c:minorTickMark val="none"/>
        <c:tickLblPos val="nextTo"/>
        <c:crossAx val="-2091474552"/>
        <c:crosses val="max"/>
        <c:crossBetween val="midCat"/>
      </c:valAx>
      <c:spPr>
        <a:noFill/>
        <a:ln w="25400">
          <a:noFill/>
        </a:ln>
      </c:spPr>
    </c:plotArea>
    <c:plotVisOnly val="0"/>
    <c:dispBlanksAs val="gap"/>
    <c:showDLblsOverMax val="0"/>
  </c:chart>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600" b="0" i="0" u="none" strike="noStrike" baseline="0">
                <a:solidFill>
                  <a:srgbClr val="000000"/>
                </a:solidFill>
                <a:latin typeface="Calibri"/>
                <a:ea typeface="Calibri"/>
                <a:cs typeface="Calibri"/>
              </a:defRPr>
            </a:pPr>
            <a:r>
              <a:rPr lang="en-US" sz="1600" b="1" i="0" u="none" strike="noStrike" baseline="0" dirty="0">
                <a:solidFill>
                  <a:srgbClr val="000000"/>
                </a:solidFill>
                <a:latin typeface="Calibri"/>
                <a:ea typeface="Calibri"/>
                <a:cs typeface="Calibri"/>
              </a:rPr>
              <a:t>Patients with </a:t>
            </a:r>
            <a:r>
              <a:rPr lang="en-US" sz="1400" b="1" i="0" u="none" strike="noStrike" baseline="0" dirty="0">
                <a:solidFill>
                  <a:srgbClr val="000000"/>
                </a:solidFill>
                <a:latin typeface="Calibri"/>
                <a:ea typeface="Calibri"/>
                <a:cs typeface="Calibri"/>
              </a:rPr>
              <a:t>No</a:t>
            </a:r>
            <a:r>
              <a:rPr lang="en-US" sz="1600" b="1" i="0" u="none" strike="noStrike" baseline="0" dirty="0">
                <a:solidFill>
                  <a:srgbClr val="000000"/>
                </a:solidFill>
                <a:latin typeface="Calibri"/>
                <a:ea typeface="Calibri"/>
                <a:cs typeface="Calibri"/>
              </a:rPr>
              <a:t> ACP Note Documented </a:t>
            </a:r>
          </a:p>
          <a:p>
            <a:pPr>
              <a:defRPr sz="1600" b="0" i="0" u="none" strike="noStrike" baseline="0">
                <a:solidFill>
                  <a:srgbClr val="000000"/>
                </a:solidFill>
                <a:latin typeface="Calibri"/>
                <a:ea typeface="Calibri"/>
                <a:cs typeface="Calibri"/>
              </a:defRPr>
            </a:pPr>
            <a:r>
              <a:rPr lang="en-US" sz="1600" b="0" i="1" u="none" strike="noStrike" baseline="0" dirty="0">
                <a:solidFill>
                  <a:srgbClr val="000000"/>
                </a:solidFill>
                <a:latin typeface="Calibri"/>
                <a:ea typeface="Calibri"/>
                <a:cs typeface="Calibri"/>
              </a:rPr>
              <a:t> All Cancer Subtypes </a:t>
            </a:r>
          </a:p>
        </c:rich>
      </c:tx>
      <c:layout>
        <c:manualLayout>
          <c:xMode val="edge"/>
          <c:yMode val="edge"/>
          <c:x val="0.19480317472606901"/>
          <c:y val="4.4948728678309798E-2"/>
        </c:manualLayout>
      </c:layout>
      <c:overlay val="0"/>
    </c:title>
    <c:autoTitleDeleted val="0"/>
    <c:plotArea>
      <c:layout>
        <c:manualLayout>
          <c:layoutTarget val="inner"/>
          <c:xMode val="edge"/>
          <c:yMode val="edge"/>
          <c:x val="0.14736418167597101"/>
          <c:y val="0.247578937108208"/>
          <c:w val="0.83163779541514504"/>
          <c:h val="0.583100787532293"/>
        </c:manualLayout>
      </c:layout>
      <c:lineChart>
        <c:grouping val="standard"/>
        <c:varyColors val="0"/>
        <c:ser>
          <c:idx val="0"/>
          <c:order val="0"/>
          <c:tx>
            <c:strRef>
              <c:f>'ACP Notes (#No)_ALL'!$D$1</c:f>
              <c:strCache>
                <c:ptCount val="1"/>
                <c:pt idx="0">
                  <c:v>P</c:v>
                </c:pt>
              </c:strCache>
            </c:strRef>
          </c:tx>
          <c:spPr>
            <a:effectLst/>
          </c:spPr>
          <c:marker>
            <c:symbol val="square"/>
            <c:size val="6"/>
            <c:spPr>
              <a:solidFill>
                <a:srgbClr val="0000D4"/>
              </a:solidFill>
              <a:ln>
                <a:solidFill>
                  <a:srgbClr val="0000D4"/>
                </a:solidFill>
                <a:prstDash val="solid"/>
              </a:ln>
            </c:spPr>
          </c:marker>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(#No)_ALL'!$D$2:$D$11</c:f>
              <c:numCache>
                <c:formatCode>0.000</c:formatCode>
                <c:ptCount val="10"/>
                <c:pt idx="0">
                  <c:v>0.70833333333333304</c:v>
                </c:pt>
                <c:pt idx="1">
                  <c:v>0.82352941176470595</c:v>
                </c:pt>
                <c:pt idx="2">
                  <c:v>0.61111111111111105</c:v>
                </c:pt>
                <c:pt idx="3">
                  <c:v>0.74193548387096797</c:v>
                </c:pt>
                <c:pt idx="4">
                  <c:v>0.58620689655172398</c:v>
                </c:pt>
                <c:pt idx="5">
                  <c:v>0.86206896551724099</c:v>
                </c:pt>
                <c:pt idx="6">
                  <c:v>0.47058823529411797</c:v>
                </c:pt>
                <c:pt idx="7">
                  <c:v>#N/A</c:v>
                </c:pt>
                <c:pt idx="8">
                  <c:v>#N/A</c:v>
                </c:pt>
                <c:pt idx="9">
                  <c:v>#N/A</c:v>
                </c:pt>
              </c:numCache>
            </c:numRef>
          </c:val>
          <c:smooth val="0"/>
          <c:extLst>
            <c:ext xmlns:c16="http://schemas.microsoft.com/office/drawing/2014/chart" uri="{C3380CC4-5D6E-409C-BE32-E72D297353CC}">
              <c16:uniqueId val="{00000007-592F-4726-B14A-73C312704649}"/>
            </c:ext>
          </c:extLst>
        </c:ser>
        <c:ser>
          <c:idx val="2"/>
          <c:order val="2"/>
          <c:tx>
            <c:strRef>
              <c:f>'ACP Notes (#No)_ALL'!$F$1</c:f>
              <c:strCache>
                <c:ptCount val="1"/>
                <c:pt idx="0">
                  <c:v> +2 Sigma</c:v>
                </c:pt>
              </c:strCache>
            </c:strRef>
          </c:tx>
          <c:spPr>
            <a:ln w="47625">
              <a:noFill/>
            </a:ln>
          </c:spPr>
          <c:marker>
            <c:symbol val="none"/>
          </c:marker>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(#No)_ALL'!$F$2:$F$8</c:f>
              <c:numCache>
                <c:formatCode>0.000</c:formatCode>
                <c:ptCount val="7"/>
                <c:pt idx="0">
                  <c:v>0.54142135623731003</c:v>
                </c:pt>
                <c:pt idx="1">
                  <c:v>0.56803361008336095</c:v>
                </c:pt>
                <c:pt idx="2">
                  <c:v>0.56329931618554496</c:v>
                </c:pt>
                <c:pt idx="3">
                  <c:v>0.57597653802562399</c:v>
                </c:pt>
                <c:pt idx="4">
                  <c:v>0.58194353045893699</c:v>
                </c:pt>
                <c:pt idx="5">
                  <c:v>0.58194353045893699</c:v>
                </c:pt>
                <c:pt idx="6">
                  <c:v>0.63763541031440196</c:v>
                </c:pt>
              </c:numCache>
            </c:numRef>
          </c:val>
          <c:smooth val="0"/>
          <c:extLst>
            <c:ext xmlns:c16="http://schemas.microsoft.com/office/drawing/2014/chart" uri="{C3380CC4-5D6E-409C-BE32-E72D297353CC}">
              <c16:uniqueId val="{00000008-592F-4726-B14A-73C312704649}"/>
            </c:ext>
          </c:extLst>
        </c:ser>
        <c:ser>
          <c:idx val="3"/>
          <c:order val="3"/>
          <c:tx>
            <c:strRef>
              <c:f>'ACP Notes (#No)_ALL'!$G$1</c:f>
              <c:strCache>
                <c:ptCount val="1"/>
                <c:pt idx="0">
                  <c:v> +1 Sigma</c:v>
                </c:pt>
              </c:strCache>
            </c:strRef>
          </c:tx>
          <c:spPr>
            <a:ln w="47625">
              <a:noFill/>
            </a:ln>
          </c:spPr>
          <c:marker>
            <c:symbol val="none"/>
          </c:marker>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(#No)_ALL'!$G$2:$G$8</c:f>
              <c:numCache>
                <c:formatCode>0.000</c:formatCode>
                <c:ptCount val="7"/>
                <c:pt idx="0">
                  <c:v>0.47071067811865502</c:v>
                </c:pt>
                <c:pt idx="1">
                  <c:v>0.48401680504168099</c:v>
                </c:pt>
                <c:pt idx="2">
                  <c:v>0.48164965809277299</c:v>
                </c:pt>
                <c:pt idx="3">
                  <c:v>0.487988269012812</c:v>
                </c:pt>
                <c:pt idx="4">
                  <c:v>0.490971765229468</c:v>
                </c:pt>
                <c:pt idx="5">
                  <c:v>0.490971765229468</c:v>
                </c:pt>
                <c:pt idx="6">
                  <c:v>0.51881770515720105</c:v>
                </c:pt>
              </c:numCache>
            </c:numRef>
          </c:val>
          <c:smooth val="0"/>
          <c:extLst>
            <c:ext xmlns:c16="http://schemas.microsoft.com/office/drawing/2014/chart" uri="{C3380CC4-5D6E-409C-BE32-E72D297353CC}">
              <c16:uniqueId val="{00000009-592F-4726-B14A-73C312704649}"/>
            </c:ext>
          </c:extLst>
        </c:ser>
        <c:ser>
          <c:idx val="4"/>
          <c:order val="4"/>
          <c:tx>
            <c:strRef>
              <c:f>'ACP Notes (#No)_ALL'!$H$1</c:f>
              <c:strCache>
                <c:ptCount val="1"/>
                <c:pt idx="0">
                  <c:v>CL - Manually Set</c:v>
                </c:pt>
              </c:strCache>
            </c:strRef>
          </c:tx>
          <c:spPr>
            <a:effectLst/>
          </c:spPr>
          <c:marker>
            <c:symbol val="none"/>
          </c:marker>
          <c:dLbls>
            <c:dLbl>
              <c:idx val="5"/>
              <c:layout>
                <c:manualLayout>
                  <c:x val="0.14116976422167901"/>
                  <c:y val="-3.8409320795910397E-2"/>
                </c:manualLayout>
              </c:layout>
              <c:tx>
                <c:rich>
                  <a:bodyPr/>
                  <a:lstStyle/>
                  <a:p>
                    <a:pPr>
                      <a:defRPr sz="1100"/>
                    </a:pPr>
                    <a:r>
                      <a:rPr lang="en-US" sz="1100"/>
                      <a:t>CL =</a:t>
                    </a:r>
                    <a:r>
                      <a:rPr lang="en-US" sz="1100" baseline="0"/>
                      <a:t> 0.40</a:t>
                    </a:r>
                    <a:endParaRPr lang="en-US"/>
                  </a:p>
                </c:rich>
              </c:tx>
              <c:numFmt formatCode="0.0000" sourceLinked="0"/>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92F-4726-B14A-73C312704649}"/>
                </c:ext>
              </c:extLst>
            </c:dLbl>
            <c:spPr>
              <a:noFill/>
              <a:ln>
                <a:noFill/>
              </a:ln>
              <a:effectLst/>
            </c:spPr>
            <c:txPr>
              <a:bodyPr/>
              <a:lstStyle/>
              <a:p>
                <a:pPr>
                  <a:defRPr sz="11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(#No)_ALL'!$H$2:$H$11</c:f>
              <c:numCache>
                <c:formatCode>0.000</c:formatCode>
                <c:ptCount val="10"/>
                <c:pt idx="0">
                  <c:v>0.4</c:v>
                </c:pt>
                <c:pt idx="1">
                  <c:v>0.4</c:v>
                </c:pt>
                <c:pt idx="2">
                  <c:v>0.4</c:v>
                </c:pt>
                <c:pt idx="3">
                  <c:v>0.4</c:v>
                </c:pt>
                <c:pt idx="4">
                  <c:v>0.4</c:v>
                </c:pt>
                <c:pt idx="5">
                  <c:v>0.4</c:v>
                </c:pt>
                <c:pt idx="6">
                  <c:v>0.4</c:v>
                </c:pt>
                <c:pt idx="7">
                  <c:v>0.4</c:v>
                </c:pt>
                <c:pt idx="8">
                  <c:v>0.4</c:v>
                </c:pt>
                <c:pt idx="9">
                  <c:v>0.4</c:v>
                </c:pt>
              </c:numCache>
            </c:numRef>
          </c:val>
          <c:smooth val="0"/>
          <c:extLst>
            <c:ext xmlns:c16="http://schemas.microsoft.com/office/drawing/2014/chart" uri="{C3380CC4-5D6E-409C-BE32-E72D297353CC}">
              <c16:uniqueId val="{0000000B-592F-4726-B14A-73C312704649}"/>
            </c:ext>
          </c:extLst>
        </c:ser>
        <c:ser>
          <c:idx val="5"/>
          <c:order val="5"/>
          <c:tx>
            <c:strRef>
              <c:f>'ACP Notes (#No)_ALL'!$I$1</c:f>
              <c:strCache>
                <c:ptCount val="1"/>
                <c:pt idx="0">
                  <c:v> -1 Sigma</c:v>
                </c:pt>
              </c:strCache>
            </c:strRef>
          </c:tx>
          <c:spPr>
            <a:ln w="47625">
              <a:noFill/>
            </a:ln>
          </c:spPr>
          <c:marker>
            <c:symbol val="none"/>
          </c:marker>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(#No)_ALL'!$I$2:$I$8</c:f>
              <c:numCache>
                <c:formatCode>0.000</c:formatCode>
                <c:ptCount val="7"/>
                <c:pt idx="0">
                  <c:v>0.32928932188134502</c:v>
                </c:pt>
                <c:pt idx="1">
                  <c:v>0.315983194958319</c:v>
                </c:pt>
                <c:pt idx="2">
                  <c:v>0.318350341907227</c:v>
                </c:pt>
                <c:pt idx="3">
                  <c:v>0.31201173098718799</c:v>
                </c:pt>
                <c:pt idx="4">
                  <c:v>0.30902823477053198</c:v>
                </c:pt>
                <c:pt idx="5">
                  <c:v>0.30902823477053198</c:v>
                </c:pt>
                <c:pt idx="6">
                  <c:v>0.281182294842799</c:v>
                </c:pt>
              </c:numCache>
            </c:numRef>
          </c:val>
          <c:smooth val="0"/>
          <c:extLst>
            <c:ext xmlns:c16="http://schemas.microsoft.com/office/drawing/2014/chart" uri="{C3380CC4-5D6E-409C-BE32-E72D297353CC}">
              <c16:uniqueId val="{0000000C-592F-4726-B14A-73C312704649}"/>
            </c:ext>
          </c:extLst>
        </c:ser>
        <c:ser>
          <c:idx val="6"/>
          <c:order val="6"/>
          <c:tx>
            <c:strRef>
              <c:f>'ACP Notes (#No)_ALL'!$J$1</c:f>
              <c:strCache>
                <c:ptCount val="1"/>
                <c:pt idx="0">
                  <c:v> -2 Sigma</c:v>
                </c:pt>
              </c:strCache>
            </c:strRef>
          </c:tx>
          <c:spPr>
            <a:ln w="47625">
              <a:noFill/>
            </a:ln>
          </c:spPr>
          <c:marker>
            <c:symbol val="none"/>
          </c:marker>
          <c:cat>
            <c:numRef>
              <c:f>'ACP Notes (#No)_ALL'!$A$2:$A$11</c:f>
              <c:numCache>
                <c:formatCode>mmm\-yy</c:formatCode>
                <c:ptCount val="10"/>
                <c:pt idx="0">
                  <c:v>42887</c:v>
                </c:pt>
                <c:pt idx="1">
                  <c:v>42917</c:v>
                </c:pt>
                <c:pt idx="2">
                  <c:v>42948</c:v>
                </c:pt>
                <c:pt idx="3">
                  <c:v>42979</c:v>
                </c:pt>
                <c:pt idx="4">
                  <c:v>43009</c:v>
                </c:pt>
                <c:pt idx="5">
                  <c:v>43040</c:v>
                </c:pt>
                <c:pt idx="6">
                  <c:v>43070</c:v>
                </c:pt>
                <c:pt idx="7">
                  <c:v>43101</c:v>
                </c:pt>
                <c:pt idx="8">
                  <c:v>43132</c:v>
                </c:pt>
                <c:pt idx="9">
                  <c:v>43160</c:v>
                </c:pt>
              </c:numCache>
            </c:numRef>
          </c:cat>
          <c:val>
            <c:numRef>
              <c:f>'ACP Notes (#No)_ALL'!$J$2:$J$8</c:f>
              <c:numCache>
                <c:formatCode>0.000</c:formatCode>
                <c:ptCount val="7"/>
                <c:pt idx="0">
                  <c:v>0.25857864376269002</c:v>
                </c:pt>
                <c:pt idx="1">
                  <c:v>0.23196638991663901</c:v>
                </c:pt>
                <c:pt idx="2">
                  <c:v>0.236700683814455</c:v>
                </c:pt>
                <c:pt idx="3">
                  <c:v>0.224023461974376</c:v>
                </c:pt>
                <c:pt idx="4">
                  <c:v>0.218056469541063</c:v>
                </c:pt>
                <c:pt idx="5">
                  <c:v>0.218056469541063</c:v>
                </c:pt>
                <c:pt idx="6">
                  <c:v>0.162364589685598</c:v>
                </c:pt>
              </c:numCache>
            </c:numRef>
          </c:val>
          <c:smooth val="0"/>
          <c:extLst>
            <c:ext xmlns:c16="http://schemas.microsoft.com/office/drawing/2014/chart" uri="{C3380CC4-5D6E-409C-BE32-E72D297353CC}">
              <c16:uniqueId val="{0000000D-592F-4726-B14A-73C312704649}"/>
            </c:ext>
          </c:extLst>
        </c:ser>
        <c:dLbls>
          <c:showLegendKey val="0"/>
          <c:showVal val="0"/>
          <c:showCatName val="0"/>
          <c:showSerName val="0"/>
          <c:showPercent val="0"/>
          <c:showBubbleSize val="0"/>
        </c:dLbls>
        <c:marker val="1"/>
        <c:smooth val="0"/>
        <c:axId val="-2075927320"/>
        <c:axId val="2099716696"/>
      </c:lineChart>
      <c:scatterChart>
        <c:scatterStyle val="lineMarker"/>
        <c:varyColors val="0"/>
        <c:ser>
          <c:idx val="1"/>
          <c:order val="1"/>
          <c:tx>
            <c:strRef>
              <c:f>'ACP Notes (#No)_ALL'!$E$1</c:f>
              <c:strCache>
                <c:ptCount val="1"/>
                <c:pt idx="0">
                  <c:v>UCL</c:v>
                </c:pt>
              </c:strCache>
            </c:strRef>
          </c:tx>
          <c:spPr>
            <a:ln w="47625">
              <a:noFill/>
            </a:ln>
          </c:spPr>
          <c:marker>
            <c:symbol val="none"/>
          </c:marker>
          <c:yVal>
            <c:numRef>
              <c:f>'ACP Notes (#No)_ALL'!$E$2:$E$8</c:f>
              <c:numCache>
                <c:formatCode>0.000</c:formatCode>
                <c:ptCount val="7"/>
                <c:pt idx="0">
                  <c:v>0.61213203435596397</c:v>
                </c:pt>
                <c:pt idx="1">
                  <c:v>0.65205041512504203</c:v>
                </c:pt>
                <c:pt idx="2">
                  <c:v>0.64494897427831799</c:v>
                </c:pt>
                <c:pt idx="3">
                  <c:v>0.66396480703843597</c:v>
                </c:pt>
                <c:pt idx="4">
                  <c:v>0.67291529568840502</c:v>
                </c:pt>
                <c:pt idx="5">
                  <c:v>0.67291529568840502</c:v>
                </c:pt>
                <c:pt idx="6">
                  <c:v>0.75645311547160299</c:v>
                </c:pt>
              </c:numCache>
            </c:numRef>
          </c:yVal>
          <c:smooth val="0"/>
          <c:extLst>
            <c:ext xmlns:c16="http://schemas.microsoft.com/office/drawing/2014/chart" uri="{C3380CC4-5D6E-409C-BE32-E72D297353CC}">
              <c16:uniqueId val="{0000000E-592F-4726-B14A-73C312704649}"/>
            </c:ext>
          </c:extLst>
        </c:ser>
        <c:ser>
          <c:idx val="7"/>
          <c:order val="7"/>
          <c:tx>
            <c:strRef>
              <c:f>'ACP Notes (#No)_ALL'!$K$1</c:f>
              <c:strCache>
                <c:ptCount val="1"/>
                <c:pt idx="0">
                  <c:v>LCL</c:v>
                </c:pt>
              </c:strCache>
            </c:strRef>
          </c:tx>
          <c:spPr>
            <a:ln w="47625">
              <a:noFill/>
            </a:ln>
          </c:spPr>
          <c:marker>
            <c:symbol val="none"/>
          </c:marker>
          <c:yVal>
            <c:numRef>
              <c:f>'ACP Notes (#No)_ALL'!$K$2:$K$8</c:f>
              <c:numCache>
                <c:formatCode>0.000</c:formatCode>
                <c:ptCount val="7"/>
                <c:pt idx="0">
                  <c:v>0.18786796564403599</c:v>
                </c:pt>
                <c:pt idx="1">
                  <c:v>0.14794958487495799</c:v>
                </c:pt>
                <c:pt idx="2">
                  <c:v>0.155051025721682</c:v>
                </c:pt>
                <c:pt idx="3">
                  <c:v>0.13603519296156399</c:v>
                </c:pt>
                <c:pt idx="4">
                  <c:v>0.12708470431159499</c:v>
                </c:pt>
                <c:pt idx="5">
                  <c:v>0.12708470431159499</c:v>
                </c:pt>
                <c:pt idx="6">
                  <c:v>4.3546884528397299E-2</c:v>
                </c:pt>
              </c:numCache>
            </c:numRef>
          </c:yVal>
          <c:smooth val="0"/>
          <c:extLst>
            <c:ext xmlns:c16="http://schemas.microsoft.com/office/drawing/2014/chart" uri="{C3380CC4-5D6E-409C-BE32-E72D297353CC}">
              <c16:uniqueId val="{0000000F-592F-4726-B14A-73C312704649}"/>
            </c:ext>
          </c:extLst>
        </c:ser>
        <c:dLbls>
          <c:showLegendKey val="0"/>
          <c:showVal val="0"/>
          <c:showCatName val="0"/>
          <c:showSerName val="0"/>
          <c:showPercent val="0"/>
          <c:showBubbleSize val="0"/>
        </c:dLbls>
        <c:axId val="2128789368"/>
        <c:axId val="-2079952104"/>
      </c:scatterChart>
      <c:catAx>
        <c:axId val="-2075927320"/>
        <c:scaling>
          <c:orientation val="minMax"/>
        </c:scaling>
        <c:delete val="0"/>
        <c:axPos val="b"/>
        <c:title>
          <c:tx>
            <c:rich>
              <a:bodyPr/>
              <a:lstStyle/>
              <a:p>
                <a:pPr>
                  <a:defRPr lang="en-US"/>
                </a:pPr>
                <a:r>
                  <a:rPr lang="en-US"/>
                  <a:t>Month</a:t>
                </a:r>
              </a:p>
            </c:rich>
          </c:tx>
          <c:overlay val="0"/>
        </c:title>
        <c:numFmt formatCode="mmm\-yy" sourceLinked="1"/>
        <c:majorTickMark val="out"/>
        <c:minorTickMark val="none"/>
        <c:tickLblPos val="nextTo"/>
        <c:txPr>
          <a:bodyPr/>
          <a:lstStyle/>
          <a:p>
            <a:pPr>
              <a:defRPr sz="800"/>
            </a:pPr>
            <a:endParaRPr lang="en-US"/>
          </a:p>
        </c:txPr>
        <c:crossAx val="2099716696"/>
        <c:crosses val="autoZero"/>
        <c:auto val="0"/>
        <c:lblAlgn val="ctr"/>
        <c:lblOffset val="100"/>
        <c:tickLblSkip val="1"/>
        <c:tickMarkSkip val="1"/>
        <c:noMultiLvlLbl val="0"/>
      </c:catAx>
      <c:valAx>
        <c:axId val="2099716696"/>
        <c:scaling>
          <c:orientation val="minMax"/>
          <c:min val="0.1"/>
        </c:scaling>
        <c:delete val="0"/>
        <c:axPos val="l"/>
        <c:title>
          <c:tx>
            <c:rich>
              <a:bodyPr/>
              <a:lstStyle/>
              <a:p>
                <a:pPr>
                  <a:defRPr lang="en-US"/>
                </a:pPr>
                <a:r>
                  <a:rPr lang="en-US"/>
                  <a:t>Fraction Defective</a:t>
                </a:r>
              </a:p>
            </c:rich>
          </c:tx>
          <c:overlay val="0"/>
        </c:title>
        <c:numFmt formatCode="0.000" sourceLinked="1"/>
        <c:majorTickMark val="out"/>
        <c:minorTickMark val="none"/>
        <c:tickLblPos val="nextTo"/>
        <c:crossAx val="-2075927320"/>
        <c:crosses val="autoZero"/>
        <c:crossBetween val="between"/>
      </c:valAx>
      <c:valAx>
        <c:axId val="2128789368"/>
        <c:scaling>
          <c:orientation val="minMax"/>
          <c:max val="8"/>
          <c:min val="1"/>
        </c:scaling>
        <c:delete val="0"/>
        <c:axPos val="t"/>
        <c:majorTickMark val="none"/>
        <c:minorTickMark val="none"/>
        <c:tickLblPos val="none"/>
        <c:spPr>
          <a:ln w="25400">
            <a:noFill/>
          </a:ln>
        </c:spPr>
        <c:crossAx val="-2079952104"/>
        <c:crosses val="max"/>
        <c:crossBetween val="midCat"/>
      </c:valAx>
      <c:valAx>
        <c:axId val="-2079952104"/>
        <c:scaling>
          <c:orientation val="minMax"/>
        </c:scaling>
        <c:delete val="1"/>
        <c:axPos val="r"/>
        <c:numFmt formatCode="0.000" sourceLinked="1"/>
        <c:majorTickMark val="out"/>
        <c:minorTickMark val="none"/>
        <c:tickLblPos val="nextTo"/>
        <c:crossAx val="2128789368"/>
        <c:crosses val="max"/>
        <c:crossBetween val="midCat"/>
      </c:valAx>
      <c:spPr>
        <a:noFill/>
        <a:ln w="25400">
          <a:noFill/>
        </a:ln>
      </c:spPr>
    </c:plotArea>
    <c:plotVisOnly val="0"/>
    <c:dispBlanksAs val="gap"/>
    <c:showDLblsOverMax val="0"/>
  </c:chart>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8933342482231E-2"/>
          <c:y val="3.9509191622884798E-2"/>
          <c:w val="0.90729671383027399"/>
          <c:h val="0.83448973548479499"/>
        </c:manualLayout>
      </c:layout>
      <c:lineChart>
        <c:grouping val="standard"/>
        <c:varyColors val="0"/>
        <c:ser>
          <c:idx val="0"/>
          <c:order val="0"/>
          <c:spPr>
            <a:ln>
              <a:solidFill>
                <a:schemeClr val="tx2"/>
              </a:solidFill>
            </a:ln>
          </c:spPr>
          <c:marker>
            <c:spPr>
              <a:solidFill>
                <a:schemeClr val="tx2"/>
              </a:solidFill>
              <a:ln>
                <a:solidFill>
                  <a:schemeClr val="tx2"/>
                </a:solidFill>
              </a:ln>
            </c:spPr>
          </c:marker>
          <c:cat>
            <c:numRef>
              <c:f>'Kaizen Activate'!$B$1:$D$1</c:f>
              <c:numCache>
                <c:formatCode>m/d/yy</c:formatCode>
                <c:ptCount val="3"/>
                <c:pt idx="0">
                  <c:v>41607</c:v>
                </c:pt>
                <c:pt idx="1">
                  <c:v>41624</c:v>
                </c:pt>
                <c:pt idx="2">
                  <c:v>41695</c:v>
                </c:pt>
              </c:numCache>
            </c:numRef>
          </c:cat>
          <c:val>
            <c:numRef>
              <c:f>'Kaizen Activate'!$B$2:$D$2</c:f>
              <c:numCache>
                <c:formatCode>0%</c:formatCode>
                <c:ptCount val="3"/>
                <c:pt idx="0">
                  <c:v>0.54</c:v>
                </c:pt>
                <c:pt idx="1">
                  <c:v>0.71</c:v>
                </c:pt>
                <c:pt idx="2">
                  <c:v>0.79</c:v>
                </c:pt>
              </c:numCache>
            </c:numRef>
          </c:val>
          <c:smooth val="0"/>
          <c:extLst>
            <c:ext xmlns:c16="http://schemas.microsoft.com/office/drawing/2014/chart" uri="{C3380CC4-5D6E-409C-BE32-E72D297353CC}">
              <c16:uniqueId val="{00000000-A78F-4DDC-9298-601FCB55779A}"/>
            </c:ext>
          </c:extLst>
        </c:ser>
        <c:dLbls>
          <c:showLegendKey val="0"/>
          <c:showVal val="0"/>
          <c:showCatName val="0"/>
          <c:showSerName val="0"/>
          <c:showPercent val="0"/>
          <c:showBubbleSize val="0"/>
        </c:dLbls>
        <c:marker val="1"/>
        <c:smooth val="0"/>
        <c:axId val="225760376"/>
        <c:axId val="310513912"/>
      </c:lineChart>
      <c:dateAx>
        <c:axId val="225760376"/>
        <c:scaling>
          <c:orientation val="minMax"/>
        </c:scaling>
        <c:delete val="0"/>
        <c:axPos val="b"/>
        <c:numFmt formatCode="m/d/yy" sourceLinked="1"/>
        <c:majorTickMark val="out"/>
        <c:minorTickMark val="none"/>
        <c:tickLblPos val="nextTo"/>
        <c:txPr>
          <a:bodyPr/>
          <a:lstStyle/>
          <a:p>
            <a:pPr>
              <a:defRPr sz="1600" b="1" i="0"/>
            </a:pPr>
            <a:endParaRPr lang="en-US"/>
          </a:p>
        </c:txPr>
        <c:crossAx val="310513912"/>
        <c:crosses val="autoZero"/>
        <c:auto val="1"/>
        <c:lblOffset val="100"/>
        <c:baseTimeUnit val="days"/>
      </c:dateAx>
      <c:valAx>
        <c:axId val="310513912"/>
        <c:scaling>
          <c:orientation val="minMax"/>
          <c:max val="1"/>
        </c:scaling>
        <c:delete val="0"/>
        <c:axPos val="l"/>
        <c:majorGridlines/>
        <c:numFmt formatCode="0%" sourceLinked="1"/>
        <c:majorTickMark val="out"/>
        <c:minorTickMark val="none"/>
        <c:tickLblPos val="nextTo"/>
        <c:txPr>
          <a:bodyPr/>
          <a:lstStyle/>
          <a:p>
            <a:pPr>
              <a:defRPr sz="1600"/>
            </a:pPr>
            <a:endParaRPr lang="en-US"/>
          </a:p>
        </c:txPr>
        <c:crossAx val="225760376"/>
        <c:crosses val="autoZero"/>
        <c:crossBetween val="between"/>
      </c:valAx>
    </c:plotArea>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'Feb Activate'!$A$2</c:f>
              <c:strCache>
                <c:ptCount val="1"/>
                <c:pt idx="0">
                  <c:v>Berkowitz</c:v>
                </c:pt>
              </c:strCache>
            </c:strRef>
          </c:tx>
          <c:spPr>
            <a:ln>
              <a:solidFill>
                <a:schemeClr val="accent1">
                  <a:lumMod val="75000"/>
                </a:schemeClr>
              </a:solidFill>
            </a:ln>
          </c:spPr>
          <c:cat>
            <c:numRef>
              <c:f>'Feb Activate'!$B$1:$C$1</c:f>
              <c:numCache>
                <c:formatCode>m/d/yy</c:formatCode>
                <c:ptCount val="2"/>
                <c:pt idx="0">
                  <c:v>41690</c:v>
                </c:pt>
                <c:pt idx="1">
                  <c:v>41697</c:v>
                </c:pt>
              </c:numCache>
            </c:numRef>
          </c:cat>
          <c:val>
            <c:numRef>
              <c:f>'Feb Activate'!$B$2:$C$2</c:f>
              <c:numCache>
                <c:formatCode>0%</c:formatCode>
                <c:ptCount val="2"/>
                <c:pt idx="0">
                  <c:v>0.69</c:v>
                </c:pt>
                <c:pt idx="1">
                  <c:v>0.73</c:v>
                </c:pt>
              </c:numCache>
            </c:numRef>
          </c:val>
          <c:smooth val="0"/>
          <c:extLst>
            <c:ext xmlns:c16="http://schemas.microsoft.com/office/drawing/2014/chart" uri="{C3380CC4-5D6E-409C-BE32-E72D297353CC}">
              <c16:uniqueId val="{00000000-B329-47B6-BB11-ABB258E466F1}"/>
            </c:ext>
          </c:extLst>
        </c:ser>
        <c:ser>
          <c:idx val="1"/>
          <c:order val="1"/>
          <c:tx>
            <c:strRef>
              <c:f>'Feb Activate'!$A$3</c:f>
              <c:strCache>
                <c:ptCount val="1"/>
                <c:pt idx="0">
                  <c:v>Kamath</c:v>
                </c:pt>
              </c:strCache>
            </c:strRef>
          </c:tx>
          <c:cat>
            <c:numRef>
              <c:f>'Feb Activate'!$B$1:$C$1</c:f>
              <c:numCache>
                <c:formatCode>m/d/yy</c:formatCode>
                <c:ptCount val="2"/>
                <c:pt idx="0">
                  <c:v>41690</c:v>
                </c:pt>
                <c:pt idx="1">
                  <c:v>41697</c:v>
                </c:pt>
              </c:numCache>
            </c:numRef>
          </c:cat>
          <c:val>
            <c:numRef>
              <c:f>'Feb Activate'!$B$3:$C$3</c:f>
              <c:numCache>
                <c:formatCode>0%</c:formatCode>
                <c:ptCount val="2"/>
                <c:pt idx="0">
                  <c:v>0.53</c:v>
                </c:pt>
                <c:pt idx="1">
                  <c:v>0.6</c:v>
                </c:pt>
              </c:numCache>
            </c:numRef>
          </c:val>
          <c:smooth val="0"/>
          <c:extLst>
            <c:ext xmlns:c16="http://schemas.microsoft.com/office/drawing/2014/chart" uri="{C3380CC4-5D6E-409C-BE32-E72D297353CC}">
              <c16:uniqueId val="{00000001-B329-47B6-BB11-ABB258E466F1}"/>
            </c:ext>
          </c:extLst>
        </c:ser>
        <c:ser>
          <c:idx val="2"/>
          <c:order val="2"/>
          <c:tx>
            <c:strRef>
              <c:f>'Feb Activate'!$A$4</c:f>
              <c:strCache>
                <c:ptCount val="1"/>
                <c:pt idx="0">
                  <c:v>Myers</c:v>
                </c:pt>
              </c:strCache>
            </c:strRef>
          </c:tx>
          <c:spPr>
            <a:ln>
              <a:solidFill>
                <a:schemeClr val="tx2">
                  <a:lumMod val="60000"/>
                  <a:lumOff val="40000"/>
                </a:schemeClr>
              </a:solidFill>
            </a:ln>
          </c:spPr>
          <c:marker>
            <c:spPr>
              <a:solidFill>
                <a:schemeClr val="tx2">
                  <a:lumMod val="60000"/>
                  <a:lumOff val="40000"/>
                </a:schemeClr>
              </a:solidFill>
            </c:spPr>
          </c:marker>
          <c:cat>
            <c:numRef>
              <c:f>'Feb Activate'!$B$1:$C$1</c:f>
              <c:numCache>
                <c:formatCode>m/d/yy</c:formatCode>
                <c:ptCount val="2"/>
                <c:pt idx="0">
                  <c:v>41690</c:v>
                </c:pt>
                <c:pt idx="1">
                  <c:v>41697</c:v>
                </c:pt>
              </c:numCache>
            </c:numRef>
          </c:cat>
          <c:val>
            <c:numRef>
              <c:f>'Feb Activate'!$B$4:$C$4</c:f>
              <c:numCache>
                <c:formatCode>0%</c:formatCode>
                <c:ptCount val="2"/>
                <c:pt idx="0">
                  <c:v>0.44</c:v>
                </c:pt>
                <c:pt idx="1">
                  <c:v>0.5</c:v>
                </c:pt>
              </c:numCache>
            </c:numRef>
          </c:val>
          <c:smooth val="0"/>
          <c:extLst>
            <c:ext xmlns:c16="http://schemas.microsoft.com/office/drawing/2014/chart" uri="{C3380CC4-5D6E-409C-BE32-E72D297353CC}">
              <c16:uniqueId val="{00000002-B329-47B6-BB11-ABB258E466F1}"/>
            </c:ext>
          </c:extLst>
        </c:ser>
        <c:ser>
          <c:idx val="3"/>
          <c:order val="3"/>
          <c:tx>
            <c:strRef>
              <c:f>'Feb Activate'!$A$5</c:f>
              <c:strCache>
                <c:ptCount val="1"/>
                <c:pt idx="0">
                  <c:v>Sanderson</c:v>
                </c:pt>
              </c:strCache>
            </c:strRef>
          </c:tx>
          <c:spPr>
            <a:ln>
              <a:solidFill>
                <a:schemeClr val="tx2">
                  <a:lumMod val="60000"/>
                  <a:lumOff val="40000"/>
                </a:schemeClr>
              </a:solidFill>
            </a:ln>
          </c:spPr>
          <c:marker>
            <c:spPr>
              <a:solidFill>
                <a:schemeClr val="tx2">
                  <a:lumMod val="60000"/>
                  <a:lumOff val="40000"/>
                </a:schemeClr>
              </a:solidFill>
            </c:spPr>
          </c:marker>
          <c:cat>
            <c:numRef>
              <c:f>'Feb Activate'!$B$1:$C$1</c:f>
              <c:numCache>
                <c:formatCode>m/d/yy</c:formatCode>
                <c:ptCount val="2"/>
                <c:pt idx="0">
                  <c:v>41690</c:v>
                </c:pt>
                <c:pt idx="1">
                  <c:v>41697</c:v>
                </c:pt>
              </c:numCache>
            </c:numRef>
          </c:cat>
          <c:val>
            <c:numRef>
              <c:f>'Feb Activate'!$B$5:$C$5</c:f>
              <c:numCache>
                <c:formatCode>0%</c:formatCode>
                <c:ptCount val="2"/>
                <c:pt idx="0">
                  <c:v>0.33</c:v>
                </c:pt>
                <c:pt idx="1">
                  <c:v>0.6</c:v>
                </c:pt>
              </c:numCache>
            </c:numRef>
          </c:val>
          <c:smooth val="0"/>
          <c:extLst>
            <c:ext xmlns:c16="http://schemas.microsoft.com/office/drawing/2014/chart" uri="{C3380CC4-5D6E-409C-BE32-E72D297353CC}">
              <c16:uniqueId val="{00000003-B329-47B6-BB11-ABB258E466F1}"/>
            </c:ext>
          </c:extLst>
        </c:ser>
        <c:ser>
          <c:idx val="4"/>
          <c:order val="4"/>
          <c:tx>
            <c:strRef>
              <c:f>'Feb Activate'!$A$6</c:f>
              <c:strCache>
                <c:ptCount val="1"/>
                <c:pt idx="0">
                  <c:v>Tennant</c:v>
                </c:pt>
              </c:strCache>
            </c:strRef>
          </c:tx>
          <c:spPr>
            <a:ln>
              <a:solidFill>
                <a:schemeClr val="accent2">
                  <a:lumMod val="60000"/>
                  <a:lumOff val="40000"/>
                </a:schemeClr>
              </a:solidFill>
            </a:ln>
          </c:spPr>
          <c:marker>
            <c:spPr>
              <a:solidFill>
                <a:schemeClr val="accent2">
                  <a:lumMod val="60000"/>
                  <a:lumOff val="40000"/>
                </a:schemeClr>
              </a:solidFill>
            </c:spPr>
          </c:marker>
          <c:cat>
            <c:numRef>
              <c:f>'Feb Activate'!$B$1:$C$1</c:f>
              <c:numCache>
                <c:formatCode>m/d/yy</c:formatCode>
                <c:ptCount val="2"/>
                <c:pt idx="0">
                  <c:v>41690</c:v>
                </c:pt>
                <c:pt idx="1">
                  <c:v>41697</c:v>
                </c:pt>
              </c:numCache>
            </c:numRef>
          </c:cat>
          <c:val>
            <c:numRef>
              <c:f>'Feb Activate'!$B$6:$C$6</c:f>
              <c:numCache>
                <c:formatCode>0%</c:formatCode>
                <c:ptCount val="2"/>
                <c:pt idx="0">
                  <c:v>0.84</c:v>
                </c:pt>
                <c:pt idx="1">
                  <c:v>0.83</c:v>
                </c:pt>
              </c:numCache>
            </c:numRef>
          </c:val>
          <c:smooth val="0"/>
          <c:extLst>
            <c:ext xmlns:c16="http://schemas.microsoft.com/office/drawing/2014/chart" uri="{C3380CC4-5D6E-409C-BE32-E72D297353CC}">
              <c16:uniqueId val="{00000004-B329-47B6-BB11-ABB258E466F1}"/>
            </c:ext>
          </c:extLst>
        </c:ser>
        <c:ser>
          <c:idx val="5"/>
          <c:order val="5"/>
          <c:tx>
            <c:strRef>
              <c:f>'Feb Activate'!$A$7</c:f>
              <c:strCache>
                <c:ptCount val="1"/>
                <c:pt idx="0">
                  <c:v>Woody</c:v>
                </c:pt>
              </c:strCache>
            </c:strRef>
          </c:tx>
          <c:spPr>
            <a:ln>
              <a:solidFill>
                <a:schemeClr val="accent1">
                  <a:lumMod val="75000"/>
                </a:schemeClr>
              </a:solidFill>
            </a:ln>
          </c:spPr>
          <c:marker>
            <c:spPr>
              <a:solidFill>
                <a:schemeClr val="accent1">
                  <a:lumMod val="75000"/>
                </a:schemeClr>
              </a:solidFill>
            </c:spPr>
          </c:marker>
          <c:cat>
            <c:numRef>
              <c:f>'Feb Activate'!$B$1:$C$1</c:f>
              <c:numCache>
                <c:formatCode>m/d/yy</c:formatCode>
                <c:ptCount val="2"/>
                <c:pt idx="0">
                  <c:v>41690</c:v>
                </c:pt>
                <c:pt idx="1">
                  <c:v>41697</c:v>
                </c:pt>
              </c:numCache>
            </c:numRef>
          </c:cat>
          <c:val>
            <c:numRef>
              <c:f>'Feb Activate'!$B$7:$C$7</c:f>
              <c:numCache>
                <c:formatCode>0%</c:formatCode>
                <c:ptCount val="2"/>
                <c:pt idx="0">
                  <c:v>0.66</c:v>
                </c:pt>
                <c:pt idx="1">
                  <c:v>0.76</c:v>
                </c:pt>
              </c:numCache>
            </c:numRef>
          </c:val>
          <c:smooth val="0"/>
          <c:extLst>
            <c:ext xmlns:c16="http://schemas.microsoft.com/office/drawing/2014/chart" uri="{C3380CC4-5D6E-409C-BE32-E72D297353CC}">
              <c16:uniqueId val="{00000005-B329-47B6-BB11-ABB258E466F1}"/>
            </c:ext>
          </c:extLst>
        </c:ser>
        <c:ser>
          <c:idx val="6"/>
          <c:order val="6"/>
          <c:tx>
            <c:strRef>
              <c:f>'Feb Activate'!$A$8</c:f>
              <c:strCache>
                <c:ptCount val="1"/>
                <c:pt idx="0">
                  <c:v>TOTAL</c:v>
                </c:pt>
              </c:strCache>
            </c:strRef>
          </c:tx>
          <c:spPr>
            <a:ln w="47625">
              <a:solidFill>
                <a:schemeClr val="tx1"/>
              </a:solidFill>
            </a:ln>
          </c:spPr>
          <c:marker>
            <c:spPr>
              <a:solidFill>
                <a:schemeClr val="tx1"/>
              </a:solidFill>
            </c:spPr>
          </c:marker>
          <c:cat>
            <c:numRef>
              <c:f>'Feb Activate'!$B$1:$C$1</c:f>
              <c:numCache>
                <c:formatCode>m/d/yy</c:formatCode>
                <c:ptCount val="2"/>
                <c:pt idx="0">
                  <c:v>41690</c:v>
                </c:pt>
                <c:pt idx="1">
                  <c:v>41697</c:v>
                </c:pt>
              </c:numCache>
            </c:numRef>
          </c:cat>
          <c:val>
            <c:numRef>
              <c:f>'Feb Activate'!$B$8:$C$8</c:f>
              <c:numCache>
                <c:formatCode>0%</c:formatCode>
                <c:ptCount val="2"/>
                <c:pt idx="0">
                  <c:v>0.65</c:v>
                </c:pt>
                <c:pt idx="1">
                  <c:v>0.7</c:v>
                </c:pt>
              </c:numCache>
            </c:numRef>
          </c:val>
          <c:smooth val="0"/>
          <c:extLst>
            <c:ext xmlns:c16="http://schemas.microsoft.com/office/drawing/2014/chart" uri="{C3380CC4-5D6E-409C-BE32-E72D297353CC}">
              <c16:uniqueId val="{00000006-B329-47B6-BB11-ABB258E466F1}"/>
            </c:ext>
          </c:extLst>
        </c:ser>
        <c:dLbls>
          <c:showLegendKey val="0"/>
          <c:showVal val="0"/>
          <c:showCatName val="0"/>
          <c:showSerName val="0"/>
          <c:showPercent val="0"/>
          <c:showBubbleSize val="0"/>
        </c:dLbls>
        <c:marker val="1"/>
        <c:smooth val="0"/>
        <c:axId val="384985112"/>
        <c:axId val="387296392"/>
      </c:lineChart>
      <c:dateAx>
        <c:axId val="384985112"/>
        <c:scaling>
          <c:orientation val="minMax"/>
        </c:scaling>
        <c:delete val="0"/>
        <c:axPos val="b"/>
        <c:numFmt formatCode="m/d/yy" sourceLinked="1"/>
        <c:majorTickMark val="out"/>
        <c:minorTickMark val="none"/>
        <c:tickLblPos val="nextTo"/>
        <c:txPr>
          <a:bodyPr/>
          <a:lstStyle/>
          <a:p>
            <a:pPr>
              <a:defRPr sz="1600" b="1" i="0"/>
            </a:pPr>
            <a:endParaRPr lang="en-US"/>
          </a:p>
        </c:txPr>
        <c:crossAx val="387296392"/>
        <c:crosses val="autoZero"/>
        <c:auto val="1"/>
        <c:lblOffset val="100"/>
        <c:baseTimeUnit val="days"/>
      </c:dateAx>
      <c:valAx>
        <c:axId val="387296392"/>
        <c:scaling>
          <c:orientation val="minMax"/>
          <c:max val="1"/>
        </c:scaling>
        <c:delete val="0"/>
        <c:axPos val="l"/>
        <c:majorGridlines/>
        <c:numFmt formatCode="0%" sourceLinked="1"/>
        <c:majorTickMark val="out"/>
        <c:minorTickMark val="none"/>
        <c:tickLblPos val="nextTo"/>
        <c:txPr>
          <a:bodyPr/>
          <a:lstStyle/>
          <a:p>
            <a:pPr>
              <a:defRPr sz="1800" b="0" i="0"/>
            </a:pPr>
            <a:endParaRPr lang="en-US"/>
          </a:p>
        </c:txPr>
        <c:crossAx val="384985112"/>
        <c:crosses val="autoZero"/>
        <c:crossBetween val="between"/>
      </c:valAx>
    </c:plotArea>
    <c:legend>
      <c:legendPos val="r"/>
      <c:layout>
        <c:manualLayout>
          <c:xMode val="edge"/>
          <c:yMode val="edge"/>
          <c:x val="0.84488390177568895"/>
          <c:y val="0.36019964010632699"/>
          <c:w val="0.146198743495568"/>
          <c:h val="0.29833865009810701"/>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rPr>
              <a:t>1st Week Intervention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1st Week Intervention</c:v>
                </c:pt>
              </c:strCache>
            </c:strRef>
          </c:tx>
          <c:explosion val="9"/>
          <c:dPt>
            <c:idx val="0"/>
            <c:bubble3D val="0"/>
            <c:spPr>
              <a:solidFill>
                <a:schemeClr val="accent1"/>
              </a:solidFill>
              <a:ln w="0">
                <a:solidFill>
                  <a:schemeClr val="lt1"/>
                </a:solidFill>
              </a:ln>
              <a:effectLst/>
            </c:spPr>
            <c:extLst>
              <c:ext xmlns:c16="http://schemas.microsoft.com/office/drawing/2014/chart" uri="{C3380CC4-5D6E-409C-BE32-E72D297353CC}">
                <c16:uniqueId val="{00000001-DE91-4F76-93AD-869945F3B8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91-4F76-93AD-869945F3B8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91-4F76-93AD-869945F3B8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91-4F76-93AD-869945F3B8CB}"/>
              </c:ext>
            </c:extLst>
          </c:dPt>
          <c:cat>
            <c:strRef>
              <c:f>Sheet1!$A$2:$A$5</c:f>
              <c:strCache>
                <c:ptCount val="1"/>
                <c:pt idx="0">
                  <c:v>Followed recommendations</c:v>
                </c:pt>
              </c:strCache>
            </c:strRef>
          </c:cat>
          <c:val>
            <c:numRef>
              <c:f>Sheet1!$B$2:$B$5</c:f>
              <c:numCache>
                <c:formatCode>0%</c:formatCode>
                <c:ptCount val="4"/>
                <c:pt idx="0">
                  <c:v>0.75</c:v>
                </c:pt>
                <c:pt idx="1">
                  <c:v>0.25</c:v>
                </c:pt>
              </c:numCache>
            </c:numRef>
          </c:val>
          <c:extLst>
            <c:ext xmlns:c16="http://schemas.microsoft.com/office/drawing/2014/chart" uri="{C3380CC4-5D6E-409C-BE32-E72D297353CC}">
              <c16:uniqueId val="{00000008-DE91-4F76-93AD-869945F3B8C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597" b="0" i="0" u="none" strike="noStrike" kern="1200" baseline="0">
                <a:solidFill>
                  <a:schemeClr val="accent4"/>
                </a:solidFill>
                <a:latin typeface="+mn-lt"/>
                <a:ea typeface="+mn-ea"/>
                <a:cs typeface="+mn-cs"/>
              </a:defRPr>
            </a:pPr>
            <a:endParaRPr lang="en-US"/>
          </a:p>
        </c:txPr>
      </c:legendEntry>
      <c:legendEntry>
        <c:idx val="1"/>
        <c:delete val="1"/>
      </c:legendEntry>
      <c:legendEntry>
        <c:idx val="3"/>
        <c:delete val="1"/>
      </c:legendEntry>
      <c:layout>
        <c:manualLayout>
          <c:xMode val="edge"/>
          <c:yMode val="edge"/>
          <c:x val="0.19372062744125501"/>
          <c:y val="0.90299261505355299"/>
          <c:w val="0.65192882385764805"/>
          <c:h val="9.70073849464468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'Online Check In'!$B$1</c:f>
              <c:strCache>
                <c:ptCount val="1"/>
                <c:pt idx="0">
                  <c:v>Online Check In</c:v>
                </c:pt>
              </c:strCache>
            </c:strRef>
          </c:tx>
          <c:spPr>
            <a:ln>
              <a:solidFill>
                <a:schemeClr val="tx2"/>
              </a:solidFill>
            </a:ln>
          </c:spPr>
          <c:marker>
            <c:spPr>
              <a:solidFill>
                <a:schemeClr val="tx2"/>
              </a:solidFill>
              <a:ln>
                <a:solidFill>
                  <a:schemeClr val="tx2"/>
                </a:solidFill>
              </a:ln>
            </c:spPr>
          </c:marker>
          <c:cat>
            <c:numRef>
              <c:f>'Online Check In'!$A$2:$A$18</c:f>
              <c:numCache>
                <c:formatCode>m/d/yy</c:formatCode>
                <c:ptCount val="17"/>
                <c:pt idx="0">
                  <c:v>41604</c:v>
                </c:pt>
                <c:pt idx="1">
                  <c:v>41605</c:v>
                </c:pt>
                <c:pt idx="2">
                  <c:v>41618</c:v>
                </c:pt>
                <c:pt idx="3">
                  <c:v>41619</c:v>
                </c:pt>
                <c:pt idx="4">
                  <c:v>41626</c:v>
                </c:pt>
                <c:pt idx="5">
                  <c:v>41654</c:v>
                </c:pt>
                <c:pt idx="6">
                  <c:v>41660</c:v>
                </c:pt>
                <c:pt idx="7">
                  <c:v>41667</c:v>
                </c:pt>
                <c:pt idx="8">
                  <c:v>41668</c:v>
                </c:pt>
                <c:pt idx="9">
                  <c:v>41674</c:v>
                </c:pt>
                <c:pt idx="10">
                  <c:v>41675</c:v>
                </c:pt>
                <c:pt idx="11">
                  <c:v>41681</c:v>
                </c:pt>
                <c:pt idx="12">
                  <c:v>41682</c:v>
                </c:pt>
                <c:pt idx="13">
                  <c:v>41688</c:v>
                </c:pt>
                <c:pt idx="14">
                  <c:v>41689</c:v>
                </c:pt>
                <c:pt idx="15">
                  <c:v>41692</c:v>
                </c:pt>
                <c:pt idx="16">
                  <c:v>41695</c:v>
                </c:pt>
              </c:numCache>
            </c:numRef>
          </c:cat>
          <c:val>
            <c:numRef>
              <c:f>'Online Check In'!$B$2:$B$18</c:f>
              <c:numCache>
                <c:formatCode>0%</c:formatCode>
                <c:ptCount val="17"/>
                <c:pt idx="0">
                  <c:v>0</c:v>
                </c:pt>
                <c:pt idx="1">
                  <c:v>0</c:v>
                </c:pt>
                <c:pt idx="2">
                  <c:v>0.38</c:v>
                </c:pt>
                <c:pt idx="3">
                  <c:v>0.47</c:v>
                </c:pt>
                <c:pt idx="4">
                  <c:v>0.55000000000000004</c:v>
                </c:pt>
                <c:pt idx="5">
                  <c:v>0.42</c:v>
                </c:pt>
                <c:pt idx="6">
                  <c:v>0.41</c:v>
                </c:pt>
                <c:pt idx="7">
                  <c:v>0.27</c:v>
                </c:pt>
                <c:pt idx="8">
                  <c:v>0.34</c:v>
                </c:pt>
                <c:pt idx="9">
                  <c:v>0.32</c:v>
                </c:pt>
                <c:pt idx="10">
                  <c:v>0.09</c:v>
                </c:pt>
                <c:pt idx="11">
                  <c:v>0.21</c:v>
                </c:pt>
                <c:pt idx="12">
                  <c:v>0.36</c:v>
                </c:pt>
                <c:pt idx="13">
                  <c:v>0.27</c:v>
                </c:pt>
                <c:pt idx="14">
                  <c:v>0.16</c:v>
                </c:pt>
                <c:pt idx="15">
                  <c:v>0.25</c:v>
                </c:pt>
                <c:pt idx="16">
                  <c:v>0.21</c:v>
                </c:pt>
              </c:numCache>
            </c:numRef>
          </c:val>
          <c:smooth val="0"/>
          <c:extLst>
            <c:ext xmlns:c16="http://schemas.microsoft.com/office/drawing/2014/chart" uri="{C3380CC4-5D6E-409C-BE32-E72D297353CC}">
              <c16:uniqueId val="{00000000-898D-46C8-86CE-3C335FFD0A87}"/>
            </c:ext>
          </c:extLst>
        </c:ser>
        <c:dLbls>
          <c:showLegendKey val="0"/>
          <c:showVal val="0"/>
          <c:showCatName val="0"/>
          <c:showSerName val="0"/>
          <c:showPercent val="0"/>
          <c:showBubbleSize val="0"/>
        </c:dLbls>
        <c:marker val="1"/>
        <c:smooth val="0"/>
        <c:axId val="381662568"/>
        <c:axId val="384894936"/>
      </c:lineChart>
      <c:dateAx>
        <c:axId val="381662568"/>
        <c:scaling>
          <c:orientation val="minMax"/>
        </c:scaling>
        <c:delete val="0"/>
        <c:axPos val="b"/>
        <c:numFmt formatCode="m/d/yy" sourceLinked="1"/>
        <c:majorTickMark val="out"/>
        <c:minorTickMark val="none"/>
        <c:tickLblPos val="nextTo"/>
        <c:txPr>
          <a:bodyPr/>
          <a:lstStyle/>
          <a:p>
            <a:pPr>
              <a:defRPr sz="1600" b="1" i="0"/>
            </a:pPr>
            <a:endParaRPr lang="en-US"/>
          </a:p>
        </c:txPr>
        <c:crossAx val="384894936"/>
        <c:crosses val="autoZero"/>
        <c:auto val="1"/>
        <c:lblOffset val="100"/>
        <c:baseTimeUnit val="days"/>
      </c:dateAx>
      <c:valAx>
        <c:axId val="384894936"/>
        <c:scaling>
          <c:orientation val="minMax"/>
        </c:scaling>
        <c:delete val="0"/>
        <c:axPos val="l"/>
        <c:majorGridlines/>
        <c:numFmt formatCode="0%" sourceLinked="1"/>
        <c:majorTickMark val="out"/>
        <c:minorTickMark val="none"/>
        <c:tickLblPos val="nextTo"/>
        <c:txPr>
          <a:bodyPr/>
          <a:lstStyle/>
          <a:p>
            <a:pPr>
              <a:defRPr sz="1600" b="0" i="0"/>
            </a:pPr>
            <a:endParaRPr lang="en-US"/>
          </a:p>
        </c:txPr>
        <c:crossAx val="381662568"/>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418153649639803E-2"/>
          <c:y val="1.53410700376219E-2"/>
          <c:w val="0.92210407108063397"/>
          <c:h val="0.82862353759035301"/>
        </c:manualLayout>
      </c:layout>
      <c:lineChart>
        <c:grouping val="standard"/>
        <c:varyColors val="0"/>
        <c:ser>
          <c:idx val="0"/>
          <c:order val="0"/>
          <c:spPr>
            <a:ln>
              <a:solidFill>
                <a:schemeClr val="tx2"/>
              </a:solidFill>
            </a:ln>
          </c:spPr>
          <c:marker>
            <c:spPr>
              <a:solidFill>
                <a:schemeClr val="tx2"/>
              </a:solidFill>
              <a:ln>
                <a:solidFill>
                  <a:schemeClr val="tx2"/>
                </a:solidFill>
              </a:ln>
            </c:spPr>
          </c:marker>
          <c:cat>
            <c:numRef>
              <c:f>'Staff Time'!$A$1:$A$6</c:f>
              <c:numCache>
                <c:formatCode>m/d/yy</c:formatCode>
                <c:ptCount val="6"/>
                <c:pt idx="0">
                  <c:v>41597</c:v>
                </c:pt>
                <c:pt idx="1">
                  <c:v>41611</c:v>
                </c:pt>
                <c:pt idx="2">
                  <c:v>41618</c:v>
                </c:pt>
                <c:pt idx="3">
                  <c:v>41625</c:v>
                </c:pt>
                <c:pt idx="4">
                  <c:v>41691</c:v>
                </c:pt>
                <c:pt idx="5">
                  <c:v>41695</c:v>
                </c:pt>
              </c:numCache>
            </c:numRef>
          </c:cat>
          <c:val>
            <c:numRef>
              <c:f>'Staff Time'!$B$1:$B$6</c:f>
              <c:numCache>
                <c:formatCode>General</c:formatCode>
                <c:ptCount val="6"/>
                <c:pt idx="0">
                  <c:v>80</c:v>
                </c:pt>
                <c:pt idx="1">
                  <c:v>10</c:v>
                </c:pt>
                <c:pt idx="2">
                  <c:v>30</c:v>
                </c:pt>
                <c:pt idx="3">
                  <c:v>31</c:v>
                </c:pt>
                <c:pt idx="4">
                  <c:v>21</c:v>
                </c:pt>
                <c:pt idx="5">
                  <c:v>30</c:v>
                </c:pt>
              </c:numCache>
            </c:numRef>
          </c:val>
          <c:smooth val="0"/>
          <c:extLst>
            <c:ext xmlns:c16="http://schemas.microsoft.com/office/drawing/2014/chart" uri="{C3380CC4-5D6E-409C-BE32-E72D297353CC}">
              <c16:uniqueId val="{00000000-9A3A-4049-B483-6363D88EE147}"/>
            </c:ext>
          </c:extLst>
        </c:ser>
        <c:dLbls>
          <c:showLegendKey val="0"/>
          <c:showVal val="0"/>
          <c:showCatName val="0"/>
          <c:showSerName val="0"/>
          <c:showPercent val="0"/>
          <c:showBubbleSize val="0"/>
        </c:dLbls>
        <c:marker val="1"/>
        <c:smooth val="0"/>
        <c:axId val="398729368"/>
        <c:axId val="381174184"/>
      </c:lineChart>
      <c:dateAx>
        <c:axId val="398729368"/>
        <c:scaling>
          <c:orientation val="minMax"/>
        </c:scaling>
        <c:delete val="0"/>
        <c:axPos val="b"/>
        <c:numFmt formatCode="m/d/yy" sourceLinked="1"/>
        <c:majorTickMark val="out"/>
        <c:minorTickMark val="none"/>
        <c:tickLblPos val="nextTo"/>
        <c:txPr>
          <a:bodyPr/>
          <a:lstStyle/>
          <a:p>
            <a:pPr>
              <a:defRPr sz="1600" b="1" i="0"/>
            </a:pPr>
            <a:endParaRPr lang="en-US"/>
          </a:p>
        </c:txPr>
        <c:crossAx val="381174184"/>
        <c:crosses val="autoZero"/>
        <c:auto val="1"/>
        <c:lblOffset val="100"/>
        <c:baseTimeUnit val="days"/>
      </c:dateAx>
      <c:valAx>
        <c:axId val="381174184"/>
        <c:scaling>
          <c:orientation val="minMax"/>
        </c:scaling>
        <c:delete val="0"/>
        <c:axPos val="l"/>
        <c:majorGridlines/>
        <c:numFmt formatCode="General" sourceLinked="1"/>
        <c:majorTickMark val="out"/>
        <c:minorTickMark val="none"/>
        <c:tickLblPos val="nextTo"/>
        <c:txPr>
          <a:bodyPr rot="0" vert="horz"/>
          <a:lstStyle/>
          <a:p>
            <a:pPr>
              <a:defRPr sz="1600" b="1" i="0"/>
            </a:pPr>
            <a:endParaRPr lang="en-US"/>
          </a:p>
        </c:txPr>
        <c:crossAx val="39872936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Remission Rate</c:v>
                </c:pt>
              </c:strCache>
            </c:strRef>
          </c:tx>
          <c:spPr>
            <a:ln w="28575" cap="rnd">
              <a:solidFill>
                <a:schemeClr val="tx2">
                  <a:lumMod val="60000"/>
                  <a:lumOff val="40000"/>
                </a:schemeClr>
              </a:solidFill>
              <a:round/>
            </a:ln>
            <a:effectLst/>
          </c:spPr>
          <c:marker>
            <c:symbol val="diamond"/>
            <c:size val="6"/>
            <c:spPr>
              <a:solidFill>
                <a:schemeClr val="accent1"/>
              </a:solidFill>
              <a:ln w="28575">
                <a:solidFill>
                  <a:srgbClr val="66BAF9"/>
                </a:solidFill>
                <a:round/>
              </a:ln>
              <a:effectLst/>
            </c:spPr>
          </c:marker>
          <c:cat>
            <c:strRef>
              <c:f>Sheet1!$A$2:$A$13</c:f>
              <c:strCache>
                <c:ptCount val="12"/>
                <c:pt idx="0">
                  <c:v>March</c:v>
                </c:pt>
                <c:pt idx="1">
                  <c:v>April</c:v>
                </c:pt>
                <c:pt idx="2">
                  <c:v>May</c:v>
                </c:pt>
                <c:pt idx="3">
                  <c:v>June</c:v>
                </c:pt>
                <c:pt idx="4">
                  <c:v>July</c:v>
                </c:pt>
                <c:pt idx="5">
                  <c:v>August</c:v>
                </c:pt>
                <c:pt idx="6">
                  <c:v>September</c:v>
                </c:pt>
                <c:pt idx="7">
                  <c:v>October</c:v>
                </c:pt>
                <c:pt idx="8">
                  <c:v>November</c:v>
                </c:pt>
                <c:pt idx="9">
                  <c:v>December</c:v>
                </c:pt>
                <c:pt idx="10">
                  <c:v>January</c:v>
                </c:pt>
                <c:pt idx="11">
                  <c:v>February</c:v>
                </c:pt>
              </c:strCache>
            </c:strRef>
          </c:cat>
          <c:val>
            <c:numRef>
              <c:f>Sheet1!$B$2:$B$13</c:f>
              <c:numCache>
                <c:formatCode>General</c:formatCode>
                <c:ptCount val="12"/>
                <c:pt idx="0">
                  <c:v>13.7</c:v>
                </c:pt>
                <c:pt idx="1">
                  <c:v>14.2</c:v>
                </c:pt>
                <c:pt idx="2">
                  <c:v>14.4</c:v>
                </c:pt>
                <c:pt idx="3">
                  <c:v>14.6</c:v>
                </c:pt>
                <c:pt idx="4">
                  <c:v>14.1</c:v>
                </c:pt>
                <c:pt idx="5">
                  <c:v>14.9</c:v>
                </c:pt>
                <c:pt idx="6">
                  <c:v>14.2</c:v>
                </c:pt>
                <c:pt idx="7">
                  <c:v>14.2</c:v>
                </c:pt>
                <c:pt idx="8">
                  <c:v>13.3</c:v>
                </c:pt>
                <c:pt idx="9">
                  <c:v>13.2</c:v>
                </c:pt>
                <c:pt idx="10">
                  <c:v>13.2</c:v>
                </c:pt>
                <c:pt idx="11">
                  <c:v>14</c:v>
                </c:pt>
              </c:numCache>
            </c:numRef>
          </c:val>
          <c:smooth val="0"/>
          <c:extLst>
            <c:ext xmlns:c16="http://schemas.microsoft.com/office/drawing/2014/chart" uri="{C3380CC4-5D6E-409C-BE32-E72D297353CC}">
              <c16:uniqueId val="{00000000-C4FF-450D-9BA4-9B212FFB3B09}"/>
            </c:ext>
          </c:extLst>
        </c:ser>
        <c:ser>
          <c:idx val="1"/>
          <c:order val="1"/>
          <c:tx>
            <c:strRef>
              <c:f>Sheet1!$C$1</c:f>
              <c:strCache>
                <c:ptCount val="1"/>
                <c:pt idx="0">
                  <c:v>Column2</c:v>
                </c:pt>
              </c:strCache>
            </c:strRef>
          </c:tx>
          <c:spPr>
            <a:ln w="22225" cap="rnd">
              <a:solidFill>
                <a:schemeClr val="accent1">
                  <a:lumMod val="60000"/>
                  <a:lumOff val="40000"/>
                </a:schemeClr>
              </a:solidFill>
              <a:round/>
            </a:ln>
            <a:effectLst/>
          </c:spPr>
          <c:marker>
            <c:symbol val="square"/>
            <c:size val="6"/>
            <c:spPr>
              <a:solidFill>
                <a:schemeClr val="accent2"/>
              </a:solidFill>
              <a:ln w="9525">
                <a:solidFill>
                  <a:schemeClr val="accent1">
                    <a:lumMod val="60000"/>
                    <a:lumOff val="40000"/>
                  </a:schemeClr>
                </a:solidFill>
                <a:round/>
              </a:ln>
              <a:effectLst/>
            </c:spPr>
          </c:marker>
          <c:cat>
            <c:strRef>
              <c:f>Sheet1!$A$2:$A$13</c:f>
              <c:strCache>
                <c:ptCount val="12"/>
                <c:pt idx="0">
                  <c:v>March</c:v>
                </c:pt>
                <c:pt idx="1">
                  <c:v>April</c:v>
                </c:pt>
                <c:pt idx="2">
                  <c:v>May</c:v>
                </c:pt>
                <c:pt idx="3">
                  <c:v>June</c:v>
                </c:pt>
                <c:pt idx="4">
                  <c:v>July</c:v>
                </c:pt>
                <c:pt idx="5">
                  <c:v>August</c:v>
                </c:pt>
                <c:pt idx="6">
                  <c:v>September</c:v>
                </c:pt>
                <c:pt idx="7">
                  <c:v>October</c:v>
                </c:pt>
                <c:pt idx="8">
                  <c:v>November</c:v>
                </c:pt>
                <c:pt idx="9">
                  <c:v>December</c:v>
                </c:pt>
                <c:pt idx="10">
                  <c:v>January</c:v>
                </c:pt>
                <c:pt idx="11">
                  <c:v>February</c:v>
                </c:pt>
              </c:strCache>
            </c:strRef>
          </c:cat>
          <c:val>
            <c:numRef>
              <c:f>Sheet1!$C$2:$C$13</c:f>
              <c:numCache>
                <c:formatCode>General</c:formatCode>
                <c:ptCount val="12"/>
              </c:numCache>
            </c:numRef>
          </c:val>
          <c:smooth val="0"/>
          <c:extLst>
            <c:ext xmlns:c16="http://schemas.microsoft.com/office/drawing/2014/chart" uri="{C3380CC4-5D6E-409C-BE32-E72D297353CC}">
              <c16:uniqueId val="{00000001-C4FF-450D-9BA4-9B212FFB3B09}"/>
            </c:ext>
          </c:extLst>
        </c:ser>
        <c:ser>
          <c:idx val="2"/>
          <c:order val="2"/>
          <c:tx>
            <c:strRef>
              <c:f>Sheet1!$D$1</c:f>
              <c:strCache>
                <c:ptCount val="1"/>
                <c:pt idx="0">
                  <c:v>Column1</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strRef>
              <c:f>Sheet1!$A$2:$A$13</c:f>
              <c:strCache>
                <c:ptCount val="12"/>
                <c:pt idx="0">
                  <c:v>March</c:v>
                </c:pt>
                <c:pt idx="1">
                  <c:v>April</c:v>
                </c:pt>
                <c:pt idx="2">
                  <c:v>May</c:v>
                </c:pt>
                <c:pt idx="3">
                  <c:v>June</c:v>
                </c:pt>
                <c:pt idx="4">
                  <c:v>July</c:v>
                </c:pt>
                <c:pt idx="5">
                  <c:v>August</c:v>
                </c:pt>
                <c:pt idx="6">
                  <c:v>September</c:v>
                </c:pt>
                <c:pt idx="7">
                  <c:v>October</c:v>
                </c:pt>
                <c:pt idx="8">
                  <c:v>November</c:v>
                </c:pt>
                <c:pt idx="9">
                  <c:v>December</c:v>
                </c:pt>
                <c:pt idx="10">
                  <c:v>January</c:v>
                </c:pt>
                <c:pt idx="11">
                  <c:v>February</c:v>
                </c:pt>
              </c:strCache>
            </c:strRef>
          </c:cat>
          <c:val>
            <c:numRef>
              <c:f>Sheet1!$D$2:$D$13</c:f>
              <c:numCache>
                <c:formatCode>General</c:formatCode>
                <c:ptCount val="12"/>
              </c:numCache>
            </c:numRef>
          </c:val>
          <c:smooth val="0"/>
          <c:extLst>
            <c:ext xmlns:c16="http://schemas.microsoft.com/office/drawing/2014/chart" uri="{C3380CC4-5D6E-409C-BE32-E72D297353CC}">
              <c16:uniqueId val="{00000002-C4FF-450D-9BA4-9B212FFB3B09}"/>
            </c:ext>
          </c:extLst>
        </c:ser>
        <c:dLbls>
          <c:showLegendKey val="0"/>
          <c:showVal val="0"/>
          <c:showCatName val="0"/>
          <c:showSerName val="0"/>
          <c:showPercent val="0"/>
          <c:showBubbleSize val="0"/>
        </c:dLbls>
        <c:marker val="1"/>
        <c:smooth val="0"/>
        <c:axId val="-166777984"/>
        <c:axId val="-166775504"/>
      </c:lineChart>
      <c:catAx>
        <c:axId val="-166777984"/>
        <c:scaling>
          <c:orientation val="minMax"/>
        </c:scaling>
        <c:delete val="0"/>
        <c:axPos val="b"/>
        <c:majorGridlines>
          <c:spPr>
            <a:ln w="6350" cap="flat" cmpd="sng" algn="ctr">
              <a:solidFill>
                <a:schemeClr val="bg1">
                  <a:lumMod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24" b="0" i="0" u="none" strike="noStrike" kern="1200" cap="all" spc="120" normalizeH="0" baseline="0">
                <a:solidFill>
                  <a:schemeClr val="tx1">
                    <a:lumMod val="65000"/>
                    <a:lumOff val="35000"/>
                  </a:schemeClr>
                </a:solidFill>
                <a:latin typeface="+mn-lt"/>
                <a:ea typeface="+mn-ea"/>
                <a:cs typeface="+mn-cs"/>
              </a:defRPr>
            </a:pPr>
            <a:endParaRPr lang="en-US"/>
          </a:p>
        </c:txPr>
        <c:crossAx val="-166775504"/>
        <c:crosses val="autoZero"/>
        <c:auto val="1"/>
        <c:lblAlgn val="ctr"/>
        <c:lblOffset val="100"/>
        <c:noMultiLvlLbl val="0"/>
      </c:catAx>
      <c:valAx>
        <c:axId val="-166775504"/>
        <c:scaling>
          <c:orientation val="minMax"/>
          <c:max val="16"/>
          <c:min val="10"/>
        </c:scaling>
        <c:delete val="0"/>
        <c:axPos val="l"/>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777984"/>
        <c:crosses val="autoZero"/>
        <c:crossBetween val="between"/>
      </c:valAx>
      <c:spPr>
        <a:noFill/>
        <a:ln>
          <a:solidFill>
            <a:schemeClr val="accent2"/>
          </a:solidFill>
        </a:ln>
        <a:effectLst/>
      </c:spPr>
    </c:plotArea>
    <c:legend>
      <c:legendPos val="t"/>
      <c:legendEntry>
        <c:idx val="0"/>
        <c:txPr>
          <a:bodyPr rot="0" spcFirstLastPara="1" vertOverflow="ellipsis" vert="horz" wrap="square" anchor="ctr" anchorCtr="1"/>
          <a:lstStyle/>
          <a:p>
            <a:pPr>
              <a:defRPr sz="1500" b="0" i="0" u="none" strike="noStrike" kern="1200" baseline="0">
                <a:solidFill>
                  <a:schemeClr val="accent4"/>
                </a:solidFill>
                <a:latin typeface="+mn-lt"/>
                <a:ea typeface="+mn-ea"/>
                <a:cs typeface="+mn-cs"/>
              </a:defRPr>
            </a:pPr>
            <a:endParaRPr lang="en-US"/>
          </a:p>
        </c:txPr>
      </c:legendEntry>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Surgeon SOPP Adherence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Surgeon SOPP Adherence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81-4882-B3D7-0E2A820992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81-4882-B3D7-0E2A820992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81-4882-B3D7-0E2A820992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81-4882-B3D7-0E2A8209929E}"/>
              </c:ext>
            </c:extLst>
          </c:dPt>
          <c:dLbls>
            <c:dLbl>
              <c:idx val="0"/>
              <c:layout>
                <c:manualLayout>
                  <c:x val="-0.17934854804219605"/>
                  <c:y val="-9.6771255007041979E-2"/>
                </c:manualLayout>
              </c:layout>
              <c:tx>
                <c:rich>
                  <a:bodyPr/>
                  <a:lstStyle/>
                  <a:p>
                    <a:fld id="{F367D722-30EA-4D15-9A50-5B53C2E0783A}" type="VALUE">
                      <a:rPr lang="en-US" sz="1800" b="1" smtClean="0">
                        <a:solidFill>
                          <a:schemeClr val="tx1"/>
                        </a:solidFill>
                      </a:rPr>
                      <a:pPr/>
                      <a:t>[VALUE]</a:t>
                    </a:fld>
                    <a:r>
                      <a:rPr lang="en-US" sz="1800" b="1" dirty="0">
                        <a:solidFill>
                          <a:schemeClr val="tx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C81-4882-B3D7-0E2A8209929E}"/>
                </c:ext>
              </c:extLst>
            </c:dLbl>
            <c:dLbl>
              <c:idx val="1"/>
              <c:layout>
                <c:manualLayout>
                  <c:x val="0.14976524448191453"/>
                  <c:y val="5.2568377011551454E-2"/>
                </c:manualLayout>
              </c:layout>
              <c:tx>
                <c:rich>
                  <a:bodyPr/>
                  <a:lstStyle/>
                  <a:p>
                    <a:r>
                      <a:rPr lang="en-US" sz="1800" b="1" dirty="0">
                        <a:solidFill>
                          <a:schemeClr val="tx1"/>
                        </a:solidFill>
                      </a:rPr>
                      <a:t>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81-4882-B3D7-0E2A820992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Adherence</c:v>
                </c:pt>
                <c:pt idx="1">
                  <c:v>Non-Adherence</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7C81-4882-B3D7-0E2A8209929E}"/>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solidFill>
                  <a:schemeClr val="tx2"/>
                </a:solidFill>
              </a:rPr>
              <a:t>Phone Encounters for Medication Issues</a:t>
            </a:r>
          </a:p>
        </c:rich>
      </c:tx>
      <c:overlay val="0"/>
    </c:title>
    <c:autoTitleDeleted val="0"/>
    <c:plotArea>
      <c:layout>
        <c:manualLayout>
          <c:layoutTarget val="inner"/>
          <c:xMode val="edge"/>
          <c:yMode val="edge"/>
          <c:x val="8.4581842904679697E-2"/>
          <c:y val="0.29258577079690501"/>
          <c:w val="0.86768567010990205"/>
          <c:h val="0.58387245160903301"/>
        </c:manualLayout>
      </c:layout>
      <c:lineChart>
        <c:grouping val="standard"/>
        <c:varyColors val="0"/>
        <c:ser>
          <c:idx val="0"/>
          <c:order val="0"/>
          <c:spPr>
            <a:ln w="12700">
              <a:solidFill>
                <a:srgbClr val="000080"/>
              </a:solidFill>
              <a:prstDash val="solid"/>
            </a:ln>
            <a:effectLst/>
          </c:spPr>
          <c:marker>
            <c:symbol val="square"/>
            <c:size val="6"/>
            <c:spPr>
              <a:solidFill>
                <a:srgbClr val="000080"/>
              </a:solidFill>
              <a:ln>
                <a:solidFill>
                  <a:srgbClr val="000080"/>
                </a:solidFill>
                <a:prstDash val="solid"/>
              </a:ln>
            </c:spPr>
          </c:marker>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XmRdata!$B$2:$B$37</c:f>
              <c:numCache>
                <c:formatCode>0.0</c:formatCode>
                <c:ptCount val="36"/>
                <c:pt idx="0">
                  <c:v>0</c:v>
                </c:pt>
                <c:pt idx="1">
                  <c:v>20</c:v>
                </c:pt>
                <c:pt idx="2">
                  <c:v>29</c:v>
                </c:pt>
                <c:pt idx="3">
                  <c:v>0</c:v>
                </c:pt>
                <c:pt idx="4">
                  <c:v>33</c:v>
                </c:pt>
                <c:pt idx="5">
                  <c:v>25</c:v>
                </c:pt>
                <c:pt idx="6">
                  <c:v>17</c:v>
                </c:pt>
                <c:pt idx="7">
                  <c:v>0</c:v>
                </c:pt>
                <c:pt idx="8">
                  <c:v>33</c:v>
                </c:pt>
                <c:pt idx="9">
                  <c:v>29</c:v>
                </c:pt>
                <c:pt idx="10">
                  <c:v>11</c:v>
                </c:pt>
                <c:pt idx="11">
                  <c:v>0</c:v>
                </c:pt>
                <c:pt idx="12">
                  <c:v>20</c:v>
                </c:pt>
                <c:pt idx="13">
                  <c:v>13</c:v>
                </c:pt>
                <c:pt idx="14">
                  <c:v>33</c:v>
                </c:pt>
                <c:pt idx="15">
                  <c:v>38</c:v>
                </c:pt>
                <c:pt idx="16">
                  <c:v>17</c:v>
                </c:pt>
                <c:pt idx="17">
                  <c:v>0</c:v>
                </c:pt>
                <c:pt idx="18">
                  <c:v>0</c:v>
                </c:pt>
                <c:pt idx="19">
                  <c:v>29</c:v>
                </c:pt>
                <c:pt idx="20">
                  <c:v>20</c:v>
                </c:pt>
                <c:pt idx="21">
                  <c:v>0</c:v>
                </c:pt>
                <c:pt idx="22">
                  <c:v>20</c:v>
                </c:pt>
                <c:pt idx="23">
                  <c:v>0</c:v>
                </c:pt>
                <c:pt idx="24">
                  <c:v>0</c:v>
                </c:pt>
                <c:pt idx="25">
                  <c:v>17</c:v>
                </c:pt>
                <c:pt idx="26">
                  <c:v>0</c:v>
                </c:pt>
                <c:pt idx="27">
                  <c:v>0</c:v>
                </c:pt>
                <c:pt idx="28">
                  <c:v>0</c:v>
                </c:pt>
                <c:pt idx="29">
                  <c:v>0</c:v>
                </c:pt>
                <c:pt idx="30">
                  <c:v>17</c:v>
                </c:pt>
                <c:pt idx="31">
                  <c:v>13</c:v>
                </c:pt>
                <c:pt idx="32">
                  <c:v>10</c:v>
                </c:pt>
                <c:pt idx="33">
                  <c:v>0</c:v>
                </c:pt>
                <c:pt idx="34">
                  <c:v>0</c:v>
                </c:pt>
                <c:pt idx="35">
                  <c:v>13</c:v>
                </c:pt>
              </c:numCache>
            </c:numRef>
          </c:val>
          <c:smooth val="0"/>
          <c:extLst>
            <c:ext xmlns:c16="http://schemas.microsoft.com/office/drawing/2014/chart" uri="{C3380CC4-5D6E-409C-BE32-E72D297353CC}">
              <c16:uniqueId val="{00000000-D5CB-4EB4-9E93-160E4F42185B}"/>
            </c:ext>
          </c:extLst>
        </c:ser>
        <c:ser>
          <c:idx val="1"/>
          <c:order val="1"/>
          <c:spPr>
            <a:ln w="12700">
              <a:solidFill>
                <a:srgbClr val="FF0000"/>
              </a:solidFill>
              <a:prstDash val="lgDash"/>
            </a:ln>
            <a:effectLst/>
          </c:spPr>
          <c:marker>
            <c:symbol val="none"/>
          </c:marker>
          <c:dLbls>
            <c:dLbl>
              <c:idx val="1"/>
              <c:layout>
                <c:manualLayout>
                  <c:x val="-1.4639639509828E-2"/>
                  <c:y val="-2.01550382675935E-2"/>
                </c:manualLayout>
              </c:layout>
              <c:tx>
                <c:rich>
                  <a:bodyPr wrap="square" lIns="38100" tIns="19050" rIns="38100" bIns="19050" anchor="ctr">
                    <a:spAutoFit/>
                  </a:bodyPr>
                  <a:lstStyle/>
                  <a:p>
                    <a:pPr>
                      <a:defRPr/>
                    </a:pPr>
                    <a:r>
                      <a:rPr lang="en-US"/>
                      <a:t>UCL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5CB-4EB4-9E93-160E4F42185B}"/>
                </c:ext>
              </c:extLst>
            </c:dLbl>
            <c:dLbl>
              <c:idx val="11"/>
              <c:layout>
                <c:manualLayout>
                  <c:x val="-1.4639639509828E-2"/>
                  <c:y val="-2.0155038267593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CB-4EB4-9E93-160E4F42185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XmRdata!$C$2:$C$37</c:f>
              <c:numCache>
                <c:formatCode>0.0</c:formatCode>
                <c:ptCount val="36"/>
                <c:pt idx="0">
                  <c:v>62.362121212121231</c:v>
                </c:pt>
                <c:pt idx="1">
                  <c:v>62.362121212121231</c:v>
                </c:pt>
                <c:pt idx="2">
                  <c:v>62.362121212121231</c:v>
                </c:pt>
                <c:pt idx="3">
                  <c:v>62.362121212121231</c:v>
                </c:pt>
                <c:pt idx="4">
                  <c:v>62.362121212121231</c:v>
                </c:pt>
                <c:pt idx="5">
                  <c:v>62.362121212121231</c:v>
                </c:pt>
                <c:pt idx="6">
                  <c:v>62.362121212121231</c:v>
                </c:pt>
                <c:pt idx="7">
                  <c:v>62.362121212121231</c:v>
                </c:pt>
                <c:pt idx="8">
                  <c:v>62.362121212121231</c:v>
                </c:pt>
                <c:pt idx="9">
                  <c:v>62.362121212121231</c:v>
                </c:pt>
                <c:pt idx="10">
                  <c:v>62.362121212121231</c:v>
                </c:pt>
                <c:pt idx="11">
                  <c:v>62.362121212121231</c:v>
                </c:pt>
                <c:pt idx="12">
                  <c:v>62.362121212121231</c:v>
                </c:pt>
                <c:pt idx="13">
                  <c:v>62.362121212121231</c:v>
                </c:pt>
                <c:pt idx="14">
                  <c:v>62.362121212121231</c:v>
                </c:pt>
                <c:pt idx="15">
                  <c:v>62.362121212121231</c:v>
                </c:pt>
                <c:pt idx="16">
                  <c:v>62.362121212121231</c:v>
                </c:pt>
                <c:pt idx="17">
                  <c:v>62.362121212121231</c:v>
                </c:pt>
                <c:pt idx="18">
                  <c:v>62.362121212121231</c:v>
                </c:pt>
                <c:pt idx="19">
                  <c:v>62.362121212121231</c:v>
                </c:pt>
                <c:pt idx="20">
                  <c:v>62.362121212121231</c:v>
                </c:pt>
                <c:pt idx="21">
                  <c:v>62.362121212121231</c:v>
                </c:pt>
                <c:pt idx="22">
                  <c:v>62.362121212121231</c:v>
                </c:pt>
                <c:pt idx="23">
                  <c:v>62.362121212121231</c:v>
                </c:pt>
                <c:pt idx="24">
                  <c:v>62.362121212121231</c:v>
                </c:pt>
                <c:pt idx="25">
                  <c:v>62.362121212121231</c:v>
                </c:pt>
                <c:pt idx="26">
                  <c:v>62.362121212121231</c:v>
                </c:pt>
                <c:pt idx="27">
                  <c:v>62.362121212121231</c:v>
                </c:pt>
                <c:pt idx="28">
                  <c:v>62.362121212121231</c:v>
                </c:pt>
                <c:pt idx="29">
                  <c:v>62.362121212121231</c:v>
                </c:pt>
                <c:pt idx="30">
                  <c:v>62.362121212121231</c:v>
                </c:pt>
                <c:pt idx="31">
                  <c:v>62.362121212121231</c:v>
                </c:pt>
                <c:pt idx="32" formatCode="General">
                  <c:v>62.4</c:v>
                </c:pt>
                <c:pt idx="33" formatCode="General">
                  <c:v>62.4</c:v>
                </c:pt>
                <c:pt idx="34" formatCode="General">
                  <c:v>62.4</c:v>
                </c:pt>
                <c:pt idx="35" formatCode="General">
                  <c:v>62.4</c:v>
                </c:pt>
              </c:numCache>
            </c:numRef>
          </c:val>
          <c:smooth val="0"/>
          <c:extLst>
            <c:ext xmlns:c16="http://schemas.microsoft.com/office/drawing/2014/chart" uri="{C3380CC4-5D6E-409C-BE32-E72D297353CC}">
              <c16:uniqueId val="{00000001-D5CB-4EB4-9E93-160E4F42185B}"/>
            </c:ext>
          </c:extLst>
        </c:ser>
        <c:ser>
          <c:idx val="2"/>
          <c:order val="2"/>
          <c:spPr>
            <a:ln w="25400">
              <a:noFill/>
            </a:ln>
            <a:effectLst/>
          </c:spPr>
          <c:marker>
            <c:symbol val="none"/>
          </c:marker>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XmRdata!$D$2:$D$37</c:f>
              <c:numCache>
                <c:formatCode>0.0</c:formatCode>
                <c:ptCount val="36"/>
                <c:pt idx="0">
                  <c:v>47.046969696969697</c:v>
                </c:pt>
                <c:pt idx="1">
                  <c:v>47.046969696969697</c:v>
                </c:pt>
                <c:pt idx="2">
                  <c:v>47.046969696969697</c:v>
                </c:pt>
                <c:pt idx="3">
                  <c:v>47.046969696969697</c:v>
                </c:pt>
                <c:pt idx="4">
                  <c:v>47.046969696969697</c:v>
                </c:pt>
                <c:pt idx="5">
                  <c:v>47.046969696969697</c:v>
                </c:pt>
                <c:pt idx="6">
                  <c:v>47.046969696969697</c:v>
                </c:pt>
                <c:pt idx="7">
                  <c:v>47.046969696969697</c:v>
                </c:pt>
                <c:pt idx="8">
                  <c:v>47.046969696969697</c:v>
                </c:pt>
                <c:pt idx="9">
                  <c:v>47.046969696969697</c:v>
                </c:pt>
                <c:pt idx="10">
                  <c:v>47.046969696969697</c:v>
                </c:pt>
                <c:pt idx="11">
                  <c:v>47.046969696969697</c:v>
                </c:pt>
                <c:pt idx="12">
                  <c:v>47.046969696969697</c:v>
                </c:pt>
                <c:pt idx="13">
                  <c:v>47.046969696969697</c:v>
                </c:pt>
                <c:pt idx="14">
                  <c:v>47.046969696969697</c:v>
                </c:pt>
                <c:pt idx="15">
                  <c:v>47.046969696969697</c:v>
                </c:pt>
                <c:pt idx="16">
                  <c:v>47.046969696969697</c:v>
                </c:pt>
                <c:pt idx="17">
                  <c:v>47.046969696969697</c:v>
                </c:pt>
                <c:pt idx="18">
                  <c:v>47.046969696969697</c:v>
                </c:pt>
                <c:pt idx="19">
                  <c:v>47.046969696969697</c:v>
                </c:pt>
                <c:pt idx="20">
                  <c:v>47.046969696969697</c:v>
                </c:pt>
                <c:pt idx="21">
                  <c:v>47.046969696969697</c:v>
                </c:pt>
                <c:pt idx="22">
                  <c:v>47.046969696969697</c:v>
                </c:pt>
                <c:pt idx="23">
                  <c:v>47.046969696969697</c:v>
                </c:pt>
                <c:pt idx="24">
                  <c:v>47.046969696969697</c:v>
                </c:pt>
                <c:pt idx="25">
                  <c:v>47.046969696969697</c:v>
                </c:pt>
                <c:pt idx="26">
                  <c:v>47.046969696969697</c:v>
                </c:pt>
                <c:pt idx="27">
                  <c:v>47.046969696969697</c:v>
                </c:pt>
                <c:pt idx="28">
                  <c:v>47.046969696969697</c:v>
                </c:pt>
                <c:pt idx="29">
                  <c:v>47.046969696969697</c:v>
                </c:pt>
                <c:pt idx="30">
                  <c:v>47.046969696969697</c:v>
                </c:pt>
                <c:pt idx="31">
                  <c:v>47.046969696969697</c:v>
                </c:pt>
              </c:numCache>
            </c:numRef>
          </c:val>
          <c:smooth val="0"/>
          <c:extLst>
            <c:ext xmlns:c16="http://schemas.microsoft.com/office/drawing/2014/chart" uri="{C3380CC4-5D6E-409C-BE32-E72D297353CC}">
              <c16:uniqueId val="{00000002-D5CB-4EB4-9E93-160E4F42185B}"/>
            </c:ext>
          </c:extLst>
        </c:ser>
        <c:ser>
          <c:idx val="3"/>
          <c:order val="3"/>
          <c:spPr>
            <a:ln w="25400">
              <a:noFill/>
            </a:ln>
            <a:effectLst/>
          </c:spPr>
          <c:marker>
            <c:symbol val="none"/>
          </c:marker>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XmRdata!$E$2:$E$37</c:f>
              <c:numCache>
                <c:formatCode>0.0</c:formatCode>
                <c:ptCount val="36"/>
                <c:pt idx="0">
                  <c:v>31.731818181818181</c:v>
                </c:pt>
                <c:pt idx="1">
                  <c:v>31.731818181818181</c:v>
                </c:pt>
                <c:pt idx="2">
                  <c:v>31.731818181818181</c:v>
                </c:pt>
                <c:pt idx="3">
                  <c:v>31.731818181818181</c:v>
                </c:pt>
                <c:pt idx="4">
                  <c:v>31.731818181818181</c:v>
                </c:pt>
                <c:pt idx="5">
                  <c:v>31.731818181818181</c:v>
                </c:pt>
                <c:pt idx="6">
                  <c:v>31.731818181818181</c:v>
                </c:pt>
                <c:pt idx="7">
                  <c:v>31.731818181818181</c:v>
                </c:pt>
                <c:pt idx="8">
                  <c:v>31.731818181818181</c:v>
                </c:pt>
                <c:pt idx="9">
                  <c:v>31.731818181818181</c:v>
                </c:pt>
                <c:pt idx="10">
                  <c:v>31.731818181818181</c:v>
                </c:pt>
                <c:pt idx="11">
                  <c:v>31.731818181818181</c:v>
                </c:pt>
                <c:pt idx="12">
                  <c:v>31.731818181818181</c:v>
                </c:pt>
                <c:pt idx="13">
                  <c:v>31.731818181818181</c:v>
                </c:pt>
                <c:pt idx="14">
                  <c:v>31.731818181818181</c:v>
                </c:pt>
                <c:pt idx="15">
                  <c:v>31.731818181818181</c:v>
                </c:pt>
                <c:pt idx="16">
                  <c:v>31.731818181818181</c:v>
                </c:pt>
                <c:pt idx="17">
                  <c:v>31.731818181818181</c:v>
                </c:pt>
                <c:pt idx="18">
                  <c:v>31.731818181818181</c:v>
                </c:pt>
                <c:pt idx="19">
                  <c:v>31.731818181818181</c:v>
                </c:pt>
                <c:pt idx="20">
                  <c:v>31.731818181818181</c:v>
                </c:pt>
                <c:pt idx="21">
                  <c:v>31.731818181818181</c:v>
                </c:pt>
                <c:pt idx="22">
                  <c:v>31.731818181818181</c:v>
                </c:pt>
                <c:pt idx="23">
                  <c:v>31.731818181818181</c:v>
                </c:pt>
                <c:pt idx="24">
                  <c:v>31.731818181818181</c:v>
                </c:pt>
                <c:pt idx="25">
                  <c:v>31.731818181818181</c:v>
                </c:pt>
                <c:pt idx="26">
                  <c:v>31.731818181818181</c:v>
                </c:pt>
                <c:pt idx="27">
                  <c:v>31.731818181818181</c:v>
                </c:pt>
                <c:pt idx="28">
                  <c:v>31.731818181818181</c:v>
                </c:pt>
                <c:pt idx="29">
                  <c:v>31.731818181818181</c:v>
                </c:pt>
                <c:pt idx="30">
                  <c:v>31.731818181818181</c:v>
                </c:pt>
                <c:pt idx="31">
                  <c:v>31.731818181818181</c:v>
                </c:pt>
              </c:numCache>
            </c:numRef>
          </c:val>
          <c:smooth val="0"/>
          <c:extLst>
            <c:ext xmlns:c16="http://schemas.microsoft.com/office/drawing/2014/chart" uri="{C3380CC4-5D6E-409C-BE32-E72D297353CC}">
              <c16:uniqueId val="{00000003-D5CB-4EB4-9E93-160E4F42185B}"/>
            </c:ext>
          </c:extLst>
        </c:ser>
        <c:ser>
          <c:idx val="4"/>
          <c:order val="4"/>
          <c:spPr>
            <a:ln w="12700">
              <a:solidFill>
                <a:srgbClr val="00FFFF"/>
              </a:solidFill>
              <a:prstDash val="solid"/>
            </a:ln>
            <a:effectLst/>
          </c:spPr>
          <c:marker>
            <c:symbol val="none"/>
          </c:marker>
          <c:dLbls>
            <c:dLbl>
              <c:idx val="1"/>
              <c:layout>
                <c:manualLayout>
                  <c:x val="-1.4639639509828E-2"/>
                  <c:y val="-2.01550382675936E-2"/>
                </c:manualLayout>
              </c:layout>
              <c:tx>
                <c:rich>
                  <a:bodyPr wrap="square" lIns="38100" tIns="19050" rIns="38100" bIns="19050" anchor="ctr">
                    <a:spAutoFit/>
                  </a:bodyPr>
                  <a:lstStyle/>
                  <a:p>
                    <a:pPr>
                      <a:defRPr/>
                    </a:pPr>
                    <a:r>
                      <a:rPr lang="en-US"/>
                      <a:t>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CB-4EB4-9E93-160E4F42185B}"/>
                </c:ext>
              </c:extLst>
            </c:dLbl>
            <c:dLbl>
              <c:idx val="11"/>
              <c:layout>
                <c:manualLayout>
                  <c:x val="-1.4639639509828E-2"/>
                  <c:y val="-2.01550382675936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CB-4EB4-9E93-160E4F42185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XmRdata!$F$2:$F$37</c:f>
              <c:numCache>
                <c:formatCode>0.0</c:formatCode>
                <c:ptCount val="36"/>
                <c:pt idx="0">
                  <c:v>16.416666666666671</c:v>
                </c:pt>
                <c:pt idx="1">
                  <c:v>16.416666666666671</c:v>
                </c:pt>
                <c:pt idx="2">
                  <c:v>16.416666666666671</c:v>
                </c:pt>
                <c:pt idx="3">
                  <c:v>16.416666666666671</c:v>
                </c:pt>
                <c:pt idx="4">
                  <c:v>16.416666666666671</c:v>
                </c:pt>
                <c:pt idx="5">
                  <c:v>16.416666666666671</c:v>
                </c:pt>
                <c:pt idx="6">
                  <c:v>16.416666666666671</c:v>
                </c:pt>
                <c:pt idx="7">
                  <c:v>16.416666666666671</c:v>
                </c:pt>
                <c:pt idx="8">
                  <c:v>16.416666666666671</c:v>
                </c:pt>
                <c:pt idx="9">
                  <c:v>16.416666666666671</c:v>
                </c:pt>
                <c:pt idx="10">
                  <c:v>16.416666666666671</c:v>
                </c:pt>
                <c:pt idx="11">
                  <c:v>16.416666666666671</c:v>
                </c:pt>
                <c:pt idx="12">
                  <c:v>16.416666666666671</c:v>
                </c:pt>
                <c:pt idx="13">
                  <c:v>16.416666666666671</c:v>
                </c:pt>
                <c:pt idx="14">
                  <c:v>16.416666666666671</c:v>
                </c:pt>
                <c:pt idx="15">
                  <c:v>16.416666666666671</c:v>
                </c:pt>
                <c:pt idx="16">
                  <c:v>16.416666666666671</c:v>
                </c:pt>
                <c:pt idx="17">
                  <c:v>16.416666666666671</c:v>
                </c:pt>
                <c:pt idx="18">
                  <c:v>16.416666666666671</c:v>
                </c:pt>
                <c:pt idx="19">
                  <c:v>16.416666666666671</c:v>
                </c:pt>
                <c:pt idx="20">
                  <c:v>16.416666666666671</c:v>
                </c:pt>
                <c:pt idx="21">
                  <c:v>16.416666666666671</c:v>
                </c:pt>
                <c:pt idx="22">
                  <c:v>16.416666666666671</c:v>
                </c:pt>
                <c:pt idx="23">
                  <c:v>16.416666666666671</c:v>
                </c:pt>
                <c:pt idx="24">
                  <c:v>16.416666666666671</c:v>
                </c:pt>
                <c:pt idx="25">
                  <c:v>16.416666666666671</c:v>
                </c:pt>
                <c:pt idx="26">
                  <c:v>16.416666666666671</c:v>
                </c:pt>
                <c:pt idx="27">
                  <c:v>16.416666666666671</c:v>
                </c:pt>
                <c:pt idx="28">
                  <c:v>16.416666666666671</c:v>
                </c:pt>
                <c:pt idx="29">
                  <c:v>16.416666666666671</c:v>
                </c:pt>
                <c:pt idx="30">
                  <c:v>16.416666666666671</c:v>
                </c:pt>
                <c:pt idx="31">
                  <c:v>16.416666666666671</c:v>
                </c:pt>
                <c:pt idx="32" formatCode="General">
                  <c:v>16.399999999999999</c:v>
                </c:pt>
                <c:pt idx="33" formatCode="General">
                  <c:v>16.399999999999999</c:v>
                </c:pt>
                <c:pt idx="34" formatCode="General">
                  <c:v>16.399999999999999</c:v>
                </c:pt>
                <c:pt idx="35" formatCode="General">
                  <c:v>16.399999999999999</c:v>
                </c:pt>
              </c:numCache>
            </c:numRef>
          </c:val>
          <c:smooth val="0"/>
          <c:extLst>
            <c:ext xmlns:c16="http://schemas.microsoft.com/office/drawing/2014/chart" uri="{C3380CC4-5D6E-409C-BE32-E72D297353CC}">
              <c16:uniqueId val="{00000004-D5CB-4EB4-9E93-160E4F42185B}"/>
            </c:ext>
          </c:extLst>
        </c:ser>
        <c:ser>
          <c:idx val="5"/>
          <c:order val="5"/>
          <c:spPr>
            <a:ln w="25400">
              <a:noFill/>
            </a:ln>
            <a:effectLst/>
          </c:spPr>
          <c:marker>
            <c:symbol val="none"/>
          </c:marker>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XmRdata!$G$2:$G$37</c:f>
              <c:numCache>
                <c:formatCode>0.0</c:formatCode>
                <c:ptCount val="36"/>
                <c:pt idx="0">
                  <c:v>1.101515151515152</c:v>
                </c:pt>
                <c:pt idx="1">
                  <c:v>1.101515151515152</c:v>
                </c:pt>
                <c:pt idx="2">
                  <c:v>1.101515151515152</c:v>
                </c:pt>
                <c:pt idx="3">
                  <c:v>1.101515151515152</c:v>
                </c:pt>
                <c:pt idx="4">
                  <c:v>1.101515151515152</c:v>
                </c:pt>
                <c:pt idx="5">
                  <c:v>1.101515151515152</c:v>
                </c:pt>
                <c:pt idx="6">
                  <c:v>1.101515151515152</c:v>
                </c:pt>
                <c:pt idx="7">
                  <c:v>1.101515151515152</c:v>
                </c:pt>
                <c:pt idx="8">
                  <c:v>1.101515151515152</c:v>
                </c:pt>
                <c:pt idx="9">
                  <c:v>1.101515151515152</c:v>
                </c:pt>
                <c:pt idx="10">
                  <c:v>1.101515151515152</c:v>
                </c:pt>
                <c:pt idx="11">
                  <c:v>1.101515151515152</c:v>
                </c:pt>
                <c:pt idx="12">
                  <c:v>1.101515151515152</c:v>
                </c:pt>
                <c:pt idx="13">
                  <c:v>1.101515151515152</c:v>
                </c:pt>
                <c:pt idx="14">
                  <c:v>1.101515151515152</c:v>
                </c:pt>
                <c:pt idx="15">
                  <c:v>1.101515151515152</c:v>
                </c:pt>
                <c:pt idx="16">
                  <c:v>1.101515151515152</c:v>
                </c:pt>
                <c:pt idx="17">
                  <c:v>1.101515151515152</c:v>
                </c:pt>
                <c:pt idx="18">
                  <c:v>1.101515151515152</c:v>
                </c:pt>
                <c:pt idx="19">
                  <c:v>1.101515151515152</c:v>
                </c:pt>
                <c:pt idx="20">
                  <c:v>1.101515151515152</c:v>
                </c:pt>
                <c:pt idx="21">
                  <c:v>1.101515151515152</c:v>
                </c:pt>
                <c:pt idx="22">
                  <c:v>1.101515151515152</c:v>
                </c:pt>
                <c:pt idx="23">
                  <c:v>1.101515151515152</c:v>
                </c:pt>
                <c:pt idx="24">
                  <c:v>1.101515151515152</c:v>
                </c:pt>
                <c:pt idx="25">
                  <c:v>1.101515151515152</c:v>
                </c:pt>
                <c:pt idx="26">
                  <c:v>1.101515151515152</c:v>
                </c:pt>
                <c:pt idx="27">
                  <c:v>1.101515151515152</c:v>
                </c:pt>
                <c:pt idx="28">
                  <c:v>1.101515151515152</c:v>
                </c:pt>
                <c:pt idx="29">
                  <c:v>1.101515151515152</c:v>
                </c:pt>
                <c:pt idx="30">
                  <c:v>1.101515151515152</c:v>
                </c:pt>
                <c:pt idx="31">
                  <c:v>1.101515151515152</c:v>
                </c:pt>
              </c:numCache>
            </c:numRef>
          </c:val>
          <c:smooth val="0"/>
          <c:extLst>
            <c:ext xmlns:c16="http://schemas.microsoft.com/office/drawing/2014/chart" uri="{C3380CC4-5D6E-409C-BE32-E72D297353CC}">
              <c16:uniqueId val="{00000005-D5CB-4EB4-9E93-160E4F42185B}"/>
            </c:ext>
          </c:extLst>
        </c:ser>
        <c:ser>
          <c:idx val="6"/>
          <c:order val="6"/>
          <c:spPr>
            <a:ln w="25400">
              <a:noFill/>
            </a:ln>
            <a:effectLst/>
          </c:spPr>
          <c:marker>
            <c:symbol val="none"/>
          </c:marker>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XmRdata!$H$2:$H$37</c:f>
              <c:numCache>
                <c:formatCode>0.0</c:formatCode>
                <c:ptCount val="36"/>
                <c:pt idx="0">
                  <c:v>-14.213636363636359</c:v>
                </c:pt>
                <c:pt idx="1">
                  <c:v>-14.213636363636359</c:v>
                </c:pt>
                <c:pt idx="2">
                  <c:v>-14.213636363636359</c:v>
                </c:pt>
                <c:pt idx="3">
                  <c:v>-14.213636363636359</c:v>
                </c:pt>
                <c:pt idx="4">
                  <c:v>-14.213636363636359</c:v>
                </c:pt>
                <c:pt idx="5">
                  <c:v>-14.213636363636359</c:v>
                </c:pt>
                <c:pt idx="6">
                  <c:v>-14.213636363636359</c:v>
                </c:pt>
                <c:pt idx="7">
                  <c:v>-14.213636363636359</c:v>
                </c:pt>
                <c:pt idx="8">
                  <c:v>-14.213636363636359</c:v>
                </c:pt>
                <c:pt idx="9">
                  <c:v>-14.213636363636359</c:v>
                </c:pt>
                <c:pt idx="10">
                  <c:v>-14.213636363636359</c:v>
                </c:pt>
                <c:pt idx="11">
                  <c:v>-14.213636363636359</c:v>
                </c:pt>
                <c:pt idx="12">
                  <c:v>-14.213636363636359</c:v>
                </c:pt>
                <c:pt idx="13">
                  <c:v>-14.213636363636359</c:v>
                </c:pt>
                <c:pt idx="14">
                  <c:v>-14.213636363636359</c:v>
                </c:pt>
                <c:pt idx="15">
                  <c:v>-14.213636363636359</c:v>
                </c:pt>
                <c:pt idx="16">
                  <c:v>-14.213636363636359</c:v>
                </c:pt>
                <c:pt idx="17">
                  <c:v>-14.213636363636359</c:v>
                </c:pt>
                <c:pt idx="18">
                  <c:v>-14.213636363636359</c:v>
                </c:pt>
                <c:pt idx="19">
                  <c:v>-14.213636363636359</c:v>
                </c:pt>
                <c:pt idx="20">
                  <c:v>-14.213636363636359</c:v>
                </c:pt>
                <c:pt idx="21">
                  <c:v>-14.213636363636359</c:v>
                </c:pt>
                <c:pt idx="22">
                  <c:v>-14.213636363636359</c:v>
                </c:pt>
                <c:pt idx="23">
                  <c:v>-14.213636363636359</c:v>
                </c:pt>
                <c:pt idx="24">
                  <c:v>-14.213636363636359</c:v>
                </c:pt>
                <c:pt idx="25">
                  <c:v>-14.213636363636359</c:v>
                </c:pt>
                <c:pt idx="26">
                  <c:v>-14.213636363636359</c:v>
                </c:pt>
                <c:pt idx="27">
                  <c:v>-14.213636363636359</c:v>
                </c:pt>
                <c:pt idx="28">
                  <c:v>-14.213636363636359</c:v>
                </c:pt>
                <c:pt idx="29">
                  <c:v>-14.213636363636359</c:v>
                </c:pt>
                <c:pt idx="30">
                  <c:v>-14.213636363636359</c:v>
                </c:pt>
                <c:pt idx="31">
                  <c:v>-14.213636363636359</c:v>
                </c:pt>
              </c:numCache>
            </c:numRef>
          </c:val>
          <c:smooth val="0"/>
          <c:extLst>
            <c:ext xmlns:c16="http://schemas.microsoft.com/office/drawing/2014/chart" uri="{C3380CC4-5D6E-409C-BE32-E72D297353CC}">
              <c16:uniqueId val="{00000006-D5CB-4EB4-9E93-160E4F42185B}"/>
            </c:ext>
          </c:extLst>
        </c:ser>
        <c:ser>
          <c:idx val="7"/>
          <c:order val="7"/>
          <c:spPr>
            <a:ln w="12700">
              <a:solidFill>
                <a:srgbClr val="FF0000"/>
              </a:solidFill>
              <a:prstDash val="lgDash"/>
            </a:ln>
            <a:effectLst/>
          </c:spPr>
          <c:marker>
            <c:symbol val="none"/>
          </c:marker>
          <c:dLbls>
            <c:dLbl>
              <c:idx val="1"/>
              <c:layout>
                <c:manualLayout>
                  <c:x val="-1.4639639509828E-2"/>
                  <c:y val="-2.0155038267593701E-2"/>
                </c:manualLayout>
              </c:layout>
              <c:tx>
                <c:rich>
                  <a:bodyPr wrap="square" lIns="38100" tIns="19050" rIns="38100" bIns="19050" anchor="ctr">
                    <a:spAutoFit/>
                  </a:bodyPr>
                  <a:lstStyle/>
                  <a:p>
                    <a:pPr>
                      <a:defRPr/>
                    </a:pPr>
                    <a:r>
                      <a:rPr lang="en-US"/>
                      <a:t>LCL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CB-4EB4-9E93-160E4F42185B}"/>
                </c:ext>
              </c:extLst>
            </c:dLbl>
            <c:dLbl>
              <c:idx val="11"/>
              <c:layout>
                <c:manualLayout>
                  <c:x val="-1.4639639509828E-2"/>
                  <c:y val="-2.0155038267593701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CB-4EB4-9E93-160E4F42185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XmRdata!$A$2:$A$37</c:f>
              <c:numCache>
                <c:formatCode>m/d/yy</c:formatCode>
                <c:ptCount val="36"/>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43066</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pt idx="35">
                  <c:v>43157</c:v>
                </c:pt>
              </c:numCache>
            </c:numRef>
          </c:cat>
          <c:val>
            <c:numRef>
              <c:f>XmRdata!$I$2:$I$37</c:f>
              <c:numCache>
                <c:formatCode>0.0</c:formatCode>
                <c:ptCount val="36"/>
                <c:pt idx="0">
                  <c:v>-29.528787878787849</c:v>
                </c:pt>
                <c:pt idx="1">
                  <c:v>-29.528787878787849</c:v>
                </c:pt>
                <c:pt idx="2">
                  <c:v>-29.528787878787849</c:v>
                </c:pt>
                <c:pt idx="3">
                  <c:v>-29.528787878787849</c:v>
                </c:pt>
                <c:pt idx="4">
                  <c:v>-29.528787878787849</c:v>
                </c:pt>
                <c:pt idx="5">
                  <c:v>-29.528787878787849</c:v>
                </c:pt>
                <c:pt idx="6">
                  <c:v>-29.528787878787849</c:v>
                </c:pt>
                <c:pt idx="7">
                  <c:v>-29.528787878787849</c:v>
                </c:pt>
                <c:pt idx="8">
                  <c:v>-29.528787878787849</c:v>
                </c:pt>
                <c:pt idx="9">
                  <c:v>-29.528787878787849</c:v>
                </c:pt>
                <c:pt idx="10">
                  <c:v>-29.528787878787849</c:v>
                </c:pt>
                <c:pt idx="11">
                  <c:v>-29.528787878787849</c:v>
                </c:pt>
                <c:pt idx="12">
                  <c:v>-29.528787878787849</c:v>
                </c:pt>
                <c:pt idx="13">
                  <c:v>-29.528787878787849</c:v>
                </c:pt>
                <c:pt idx="14">
                  <c:v>-29.528787878787849</c:v>
                </c:pt>
                <c:pt idx="15">
                  <c:v>-29.528787878787849</c:v>
                </c:pt>
                <c:pt idx="16">
                  <c:v>-29.528787878787849</c:v>
                </c:pt>
                <c:pt idx="17">
                  <c:v>-29.528787878787849</c:v>
                </c:pt>
                <c:pt idx="18">
                  <c:v>-29.528787878787849</c:v>
                </c:pt>
                <c:pt idx="19">
                  <c:v>-29.528787878787849</c:v>
                </c:pt>
                <c:pt idx="20">
                  <c:v>-29.528787878787849</c:v>
                </c:pt>
                <c:pt idx="21">
                  <c:v>-29.528787878787849</c:v>
                </c:pt>
                <c:pt idx="22">
                  <c:v>-29.528787878787849</c:v>
                </c:pt>
                <c:pt idx="23">
                  <c:v>-29.528787878787849</c:v>
                </c:pt>
                <c:pt idx="24">
                  <c:v>-29.528787878787849</c:v>
                </c:pt>
                <c:pt idx="25">
                  <c:v>-29.528787878787849</c:v>
                </c:pt>
                <c:pt idx="26">
                  <c:v>-29.528787878787849</c:v>
                </c:pt>
                <c:pt idx="27">
                  <c:v>-29.528787878787849</c:v>
                </c:pt>
                <c:pt idx="28">
                  <c:v>-29.528787878787849</c:v>
                </c:pt>
                <c:pt idx="29">
                  <c:v>-29.528787878787849</c:v>
                </c:pt>
                <c:pt idx="30">
                  <c:v>-29.528787878787849</c:v>
                </c:pt>
                <c:pt idx="31">
                  <c:v>-29.528787878787849</c:v>
                </c:pt>
              </c:numCache>
            </c:numRef>
          </c:val>
          <c:smooth val="0"/>
          <c:extLst>
            <c:ext xmlns:c16="http://schemas.microsoft.com/office/drawing/2014/chart" uri="{C3380CC4-5D6E-409C-BE32-E72D297353CC}">
              <c16:uniqueId val="{00000007-D5CB-4EB4-9E93-160E4F42185B}"/>
            </c:ext>
          </c:extLst>
        </c:ser>
        <c:dLbls>
          <c:showLegendKey val="0"/>
          <c:showVal val="0"/>
          <c:showCatName val="0"/>
          <c:showSerName val="0"/>
          <c:showPercent val="0"/>
          <c:showBubbleSize val="0"/>
        </c:dLbls>
        <c:marker val="1"/>
        <c:smooth val="0"/>
        <c:axId val="2131726176"/>
        <c:axId val="2131729664"/>
      </c:lineChart>
      <c:catAx>
        <c:axId val="2131726176"/>
        <c:scaling>
          <c:orientation val="minMax"/>
        </c:scaling>
        <c:delete val="0"/>
        <c:axPos val="b"/>
        <c:title>
          <c:tx>
            <c:rich>
              <a:bodyPr/>
              <a:lstStyle/>
              <a:p>
                <a:pPr>
                  <a:defRPr/>
                </a:pPr>
                <a:r>
                  <a:rPr lang="en-US" sz="1600" baseline="0" dirty="0"/>
                  <a:t>Week</a:t>
                </a:r>
              </a:p>
            </c:rich>
          </c:tx>
          <c:overlay val="0"/>
        </c:title>
        <c:numFmt formatCode="m/d/yy" sourceLinked="1"/>
        <c:majorTickMark val="out"/>
        <c:minorTickMark val="none"/>
        <c:tickLblPos val="nextTo"/>
        <c:txPr>
          <a:bodyPr/>
          <a:lstStyle/>
          <a:p>
            <a:pPr>
              <a:defRPr sz="1000" baseline="0"/>
            </a:pPr>
            <a:endParaRPr lang="en-US"/>
          </a:p>
        </c:txPr>
        <c:crossAx val="2131729664"/>
        <c:crossesAt val="-40"/>
        <c:auto val="0"/>
        <c:lblAlgn val="ctr"/>
        <c:lblOffset val="100"/>
        <c:noMultiLvlLbl val="0"/>
      </c:catAx>
      <c:valAx>
        <c:axId val="2131729664"/>
        <c:scaling>
          <c:orientation val="minMax"/>
          <c:max val="100"/>
          <c:min val="0"/>
        </c:scaling>
        <c:delete val="0"/>
        <c:axPos val="l"/>
        <c:title>
          <c:tx>
            <c:rich>
              <a:bodyPr/>
              <a:lstStyle/>
              <a:p>
                <a:pPr>
                  <a:defRPr/>
                </a:pPr>
                <a:r>
                  <a:rPr lang="en-US" sz="1600" baseline="0" dirty="0"/>
                  <a:t>Percent</a:t>
                </a:r>
              </a:p>
            </c:rich>
          </c:tx>
          <c:overlay val="0"/>
        </c:title>
        <c:numFmt formatCode="0" sourceLinked="0"/>
        <c:majorTickMark val="out"/>
        <c:minorTickMark val="none"/>
        <c:tickLblPos val="nextTo"/>
        <c:txPr>
          <a:bodyPr/>
          <a:lstStyle/>
          <a:p>
            <a:pPr>
              <a:defRPr sz="1200" baseline="0"/>
            </a:pPr>
            <a:endParaRPr lang="en-US"/>
          </a:p>
        </c:txPr>
        <c:crossAx val="2131726176"/>
        <c:crosses val="autoZero"/>
        <c:crossBetween val="midCat"/>
      </c:valAx>
      <c:spPr>
        <a:noFill/>
        <a:ln w="25400">
          <a:noFill/>
        </a:ln>
      </c:spPr>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solidFill>
                  <a:schemeClr val="tx2"/>
                </a:solidFill>
              </a:rPr>
              <a:t>Readmissions within 30 Days</a:t>
            </a:r>
          </a:p>
        </c:rich>
      </c:tx>
      <c:overlay val="0"/>
    </c:title>
    <c:autoTitleDeleted val="0"/>
    <c:plotArea>
      <c:layout>
        <c:manualLayout>
          <c:layoutTarget val="inner"/>
          <c:xMode val="edge"/>
          <c:yMode val="edge"/>
          <c:x val="7.4221465560048203E-2"/>
          <c:y val="0.25210060027796899"/>
          <c:w val="0.86189202597272097"/>
          <c:h val="0.61216818379617399"/>
        </c:manualLayout>
      </c:layout>
      <c:lineChart>
        <c:grouping val="standard"/>
        <c:varyColors val="0"/>
        <c:ser>
          <c:idx val="0"/>
          <c:order val="0"/>
          <c:tx>
            <c:strRef>
              <c:f>Sheet15!$B$1</c:f>
              <c:strCache>
                <c:ptCount val="1"/>
              </c:strCache>
            </c:strRef>
          </c:tx>
          <c:spPr>
            <a:ln w="12700">
              <a:solidFill>
                <a:srgbClr val="000080"/>
              </a:solidFill>
              <a:prstDash val="solid"/>
            </a:ln>
            <a:effectLst/>
          </c:spPr>
          <c:marker>
            <c:symbol val="square"/>
            <c:size val="6"/>
            <c:spPr>
              <a:solidFill>
                <a:srgbClr val="000080"/>
              </a:solidFill>
              <a:ln>
                <a:solidFill>
                  <a:srgbClr val="000080"/>
                </a:solidFill>
                <a:prstDash val="solid"/>
              </a:ln>
            </c:spPr>
          </c:marker>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Sheet15!$B$2:$B$36</c:f>
              <c:numCache>
                <c:formatCode>0.0</c:formatCode>
                <c:ptCount val="35"/>
                <c:pt idx="0">
                  <c:v>0</c:v>
                </c:pt>
                <c:pt idx="1">
                  <c:v>10</c:v>
                </c:pt>
                <c:pt idx="2">
                  <c:v>14</c:v>
                </c:pt>
                <c:pt idx="3">
                  <c:v>50</c:v>
                </c:pt>
                <c:pt idx="4">
                  <c:v>33</c:v>
                </c:pt>
                <c:pt idx="5">
                  <c:v>13</c:v>
                </c:pt>
                <c:pt idx="6">
                  <c:v>0</c:v>
                </c:pt>
                <c:pt idx="7">
                  <c:v>0</c:v>
                </c:pt>
                <c:pt idx="8">
                  <c:v>33</c:v>
                </c:pt>
                <c:pt idx="9">
                  <c:v>0</c:v>
                </c:pt>
                <c:pt idx="10">
                  <c:v>0</c:v>
                </c:pt>
                <c:pt idx="11">
                  <c:v>0</c:v>
                </c:pt>
                <c:pt idx="12">
                  <c:v>0</c:v>
                </c:pt>
                <c:pt idx="13">
                  <c:v>0</c:v>
                </c:pt>
                <c:pt idx="14">
                  <c:v>0</c:v>
                </c:pt>
                <c:pt idx="15">
                  <c:v>0</c:v>
                </c:pt>
                <c:pt idx="16">
                  <c:v>17</c:v>
                </c:pt>
                <c:pt idx="17">
                  <c:v>0</c:v>
                </c:pt>
                <c:pt idx="18">
                  <c:v>17</c:v>
                </c:pt>
                <c:pt idx="19">
                  <c:v>0</c:v>
                </c:pt>
                <c:pt idx="20">
                  <c:v>0</c:v>
                </c:pt>
                <c:pt idx="21">
                  <c:v>14</c:v>
                </c:pt>
                <c:pt idx="22">
                  <c:v>0</c:v>
                </c:pt>
                <c:pt idx="23">
                  <c:v>0</c:v>
                </c:pt>
                <c:pt idx="24">
                  <c:v>0</c:v>
                </c:pt>
                <c:pt idx="25">
                  <c:v>8</c:v>
                </c:pt>
                <c:pt idx="26">
                  <c:v>0</c:v>
                </c:pt>
                <c:pt idx="27">
                  <c:v>0</c:v>
                </c:pt>
                <c:pt idx="28">
                  <c:v>0</c:v>
                </c:pt>
                <c:pt idx="29">
                  <c:v>0</c:v>
                </c:pt>
                <c:pt idx="30">
                  <c:v>0</c:v>
                </c:pt>
                <c:pt idx="31">
                  <c:v>0</c:v>
                </c:pt>
                <c:pt idx="32">
                  <c:v>0</c:v>
                </c:pt>
                <c:pt idx="33">
                  <c:v>0</c:v>
                </c:pt>
                <c:pt idx="34">
                  <c:v>0</c:v>
                </c:pt>
              </c:numCache>
            </c:numRef>
          </c:val>
          <c:smooth val="0"/>
          <c:extLst>
            <c:ext xmlns:c16="http://schemas.microsoft.com/office/drawing/2014/chart" uri="{C3380CC4-5D6E-409C-BE32-E72D297353CC}">
              <c16:uniqueId val="{00000000-5B78-494A-B0F3-27DE2AC71A73}"/>
            </c:ext>
          </c:extLst>
        </c:ser>
        <c:ser>
          <c:idx val="1"/>
          <c:order val="1"/>
          <c:tx>
            <c:strRef>
              <c:f>Sheet15!$C$1</c:f>
              <c:strCache>
                <c:ptCount val="1"/>
                <c:pt idx="0">
                  <c:v>UCL</c:v>
                </c:pt>
              </c:strCache>
            </c:strRef>
          </c:tx>
          <c:spPr>
            <a:ln w="12700">
              <a:solidFill>
                <a:srgbClr val="FF0000"/>
              </a:solidFill>
              <a:prstDash val="lgDash"/>
            </a:ln>
            <a:effectLst/>
          </c:spPr>
          <c:marker>
            <c:symbol val="none"/>
          </c:marker>
          <c:dLbls>
            <c:dLbl>
              <c:idx val="1"/>
              <c:layout>
                <c:manualLayout>
                  <c:x val="-1.4639639509828E-2"/>
                  <c:y val="-2.01550382675935E-2"/>
                </c:manualLayout>
              </c:layout>
              <c:tx>
                <c:rich>
                  <a:bodyPr wrap="square" lIns="38100" tIns="19050" rIns="38100" bIns="19050" anchor="ctr">
                    <a:spAutoFit/>
                  </a:bodyPr>
                  <a:lstStyle/>
                  <a:p>
                    <a:pPr>
                      <a:defRPr/>
                    </a:pPr>
                    <a:r>
                      <a:rPr lang="en-US"/>
                      <a:t>UCL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B78-494A-B0F3-27DE2AC71A73}"/>
                </c:ext>
              </c:extLst>
            </c:dLbl>
            <c:dLbl>
              <c:idx val="11"/>
              <c:layout>
                <c:manualLayout>
                  <c:x val="-1.4639639509828E-2"/>
                  <c:y val="-2.0155038267593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B78-494A-B0F3-27DE2AC71A73}"/>
                </c:ext>
              </c:extLst>
            </c:dLbl>
            <c:dLbl>
              <c:idx val="21"/>
              <c:layout>
                <c:manualLayout>
                  <c:x val="-1.4649286845032699E-2"/>
                  <c:y val="-2.0196834853821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3C-4464-8B5B-D8A358F64AE5}"/>
                </c:ext>
              </c:extLst>
            </c:dLbl>
            <c:dLbl>
              <c:idx val="32"/>
              <c:layout>
                <c:manualLayout>
                  <c:x val="-7.3246434225163496E-3"/>
                  <c:y val="-1.0098417426910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3C-4464-8B5B-D8A358F64A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Sheet15!$C$2:$C$36</c:f>
              <c:numCache>
                <c:formatCode>0.0</c:formatCode>
                <c:ptCount val="35"/>
                <c:pt idx="0">
                  <c:v>40.549696969696939</c:v>
                </c:pt>
                <c:pt idx="1">
                  <c:v>40.549696969696939</c:v>
                </c:pt>
                <c:pt idx="2">
                  <c:v>40.549696969696939</c:v>
                </c:pt>
                <c:pt idx="3">
                  <c:v>40.549696969696939</c:v>
                </c:pt>
                <c:pt idx="4">
                  <c:v>40.549696969696939</c:v>
                </c:pt>
                <c:pt idx="5">
                  <c:v>40.549696969696939</c:v>
                </c:pt>
                <c:pt idx="6">
                  <c:v>40.549696969696939</c:v>
                </c:pt>
                <c:pt idx="7">
                  <c:v>40.549696969696939</c:v>
                </c:pt>
                <c:pt idx="8">
                  <c:v>40.549696969696939</c:v>
                </c:pt>
                <c:pt idx="9">
                  <c:v>40.549696969696939</c:v>
                </c:pt>
                <c:pt idx="10">
                  <c:v>40.549696969696939</c:v>
                </c:pt>
                <c:pt idx="11">
                  <c:v>40.549696969696939</c:v>
                </c:pt>
                <c:pt idx="12">
                  <c:v>40.549696969696939</c:v>
                </c:pt>
                <c:pt idx="13">
                  <c:v>40.549696969696939</c:v>
                </c:pt>
                <c:pt idx="14">
                  <c:v>40.549696969696939</c:v>
                </c:pt>
                <c:pt idx="15">
                  <c:v>40.549696969696939</c:v>
                </c:pt>
                <c:pt idx="16">
                  <c:v>40.549696969696939</c:v>
                </c:pt>
                <c:pt idx="17">
                  <c:v>40.549696969696939</c:v>
                </c:pt>
                <c:pt idx="18">
                  <c:v>40.549696969696939</c:v>
                </c:pt>
                <c:pt idx="19">
                  <c:v>40.549696969696939</c:v>
                </c:pt>
                <c:pt idx="20">
                  <c:v>40.549696969696939</c:v>
                </c:pt>
                <c:pt idx="21">
                  <c:v>40.549696969696939</c:v>
                </c:pt>
                <c:pt idx="22">
                  <c:v>8.6466666666666665</c:v>
                </c:pt>
                <c:pt idx="23">
                  <c:v>8.6466666666666665</c:v>
                </c:pt>
                <c:pt idx="24">
                  <c:v>8.6466666666666665</c:v>
                </c:pt>
                <c:pt idx="25">
                  <c:v>8.6466666666666665</c:v>
                </c:pt>
                <c:pt idx="26">
                  <c:v>8.6466666666666665</c:v>
                </c:pt>
                <c:pt idx="27">
                  <c:v>8.6466666666666665</c:v>
                </c:pt>
                <c:pt idx="28">
                  <c:v>8.6466666666666665</c:v>
                </c:pt>
                <c:pt idx="29">
                  <c:v>8.6466666666666665</c:v>
                </c:pt>
                <c:pt idx="30">
                  <c:v>8.6466666666666665</c:v>
                </c:pt>
                <c:pt idx="31">
                  <c:v>8.6466666666666665</c:v>
                </c:pt>
                <c:pt idx="32" formatCode="General">
                  <c:v>8.6</c:v>
                </c:pt>
                <c:pt idx="33" formatCode="General">
                  <c:v>8.6</c:v>
                </c:pt>
                <c:pt idx="34" formatCode="General">
                  <c:v>8.6</c:v>
                </c:pt>
              </c:numCache>
            </c:numRef>
          </c:val>
          <c:smooth val="0"/>
          <c:extLst>
            <c:ext xmlns:c16="http://schemas.microsoft.com/office/drawing/2014/chart" uri="{C3380CC4-5D6E-409C-BE32-E72D297353CC}">
              <c16:uniqueId val="{00000001-5B78-494A-B0F3-27DE2AC71A73}"/>
            </c:ext>
          </c:extLst>
        </c:ser>
        <c:ser>
          <c:idx val="2"/>
          <c:order val="2"/>
          <c:tx>
            <c:strRef>
              <c:f>Sheet15!$D$1</c:f>
              <c:strCache>
                <c:ptCount val="1"/>
                <c:pt idx="0">
                  <c:v> +2 Sigma</c:v>
                </c:pt>
              </c:strCache>
            </c:strRef>
          </c:tx>
          <c:spPr>
            <a:ln w="25400">
              <a:noFill/>
            </a:ln>
            <a:effectLst/>
          </c:spPr>
          <c:marker>
            <c:symbol val="none"/>
          </c:marker>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Sheet15!$D$2:$D$36</c:f>
              <c:numCache>
                <c:formatCode>0.0</c:formatCode>
                <c:ptCount val="35"/>
                <c:pt idx="0">
                  <c:v>30.078585858585861</c:v>
                </c:pt>
                <c:pt idx="1">
                  <c:v>30.078585858585861</c:v>
                </c:pt>
                <c:pt idx="2">
                  <c:v>30.078585858585861</c:v>
                </c:pt>
                <c:pt idx="3">
                  <c:v>30.078585858585861</c:v>
                </c:pt>
                <c:pt idx="4">
                  <c:v>30.078585858585861</c:v>
                </c:pt>
                <c:pt idx="5">
                  <c:v>30.078585858585861</c:v>
                </c:pt>
                <c:pt idx="6">
                  <c:v>30.078585858585861</c:v>
                </c:pt>
                <c:pt idx="7">
                  <c:v>30.078585858585861</c:v>
                </c:pt>
                <c:pt idx="8">
                  <c:v>30.078585858585861</c:v>
                </c:pt>
                <c:pt idx="9">
                  <c:v>30.078585858585861</c:v>
                </c:pt>
                <c:pt idx="10">
                  <c:v>30.078585858585861</c:v>
                </c:pt>
                <c:pt idx="11">
                  <c:v>30.078585858585861</c:v>
                </c:pt>
                <c:pt idx="12">
                  <c:v>30.078585858585861</c:v>
                </c:pt>
                <c:pt idx="13">
                  <c:v>30.078585858585861</c:v>
                </c:pt>
                <c:pt idx="14">
                  <c:v>30.078585858585861</c:v>
                </c:pt>
                <c:pt idx="15">
                  <c:v>30.078585858585861</c:v>
                </c:pt>
                <c:pt idx="16">
                  <c:v>30.078585858585861</c:v>
                </c:pt>
                <c:pt idx="17">
                  <c:v>30.078585858585861</c:v>
                </c:pt>
                <c:pt idx="18">
                  <c:v>30.078585858585861</c:v>
                </c:pt>
                <c:pt idx="19">
                  <c:v>30.078585858585861</c:v>
                </c:pt>
                <c:pt idx="20">
                  <c:v>30.078585858585861</c:v>
                </c:pt>
                <c:pt idx="21">
                  <c:v>30.078585858585861</c:v>
                </c:pt>
                <c:pt idx="22">
                  <c:v>5.9866666666666681</c:v>
                </c:pt>
                <c:pt idx="23">
                  <c:v>5.9866666666666681</c:v>
                </c:pt>
                <c:pt idx="24">
                  <c:v>5.9866666666666681</c:v>
                </c:pt>
                <c:pt idx="25">
                  <c:v>5.9866666666666681</c:v>
                </c:pt>
                <c:pt idx="26">
                  <c:v>5.9866666666666681</c:v>
                </c:pt>
                <c:pt idx="27">
                  <c:v>5.9866666666666681</c:v>
                </c:pt>
                <c:pt idx="28">
                  <c:v>5.9866666666666681</c:v>
                </c:pt>
                <c:pt idx="29">
                  <c:v>5.9866666666666681</c:v>
                </c:pt>
                <c:pt idx="30">
                  <c:v>5.9866666666666681</c:v>
                </c:pt>
                <c:pt idx="31">
                  <c:v>5.9866666666666681</c:v>
                </c:pt>
              </c:numCache>
            </c:numRef>
          </c:val>
          <c:smooth val="0"/>
          <c:extLst>
            <c:ext xmlns:c16="http://schemas.microsoft.com/office/drawing/2014/chart" uri="{C3380CC4-5D6E-409C-BE32-E72D297353CC}">
              <c16:uniqueId val="{00000002-5B78-494A-B0F3-27DE2AC71A73}"/>
            </c:ext>
          </c:extLst>
        </c:ser>
        <c:ser>
          <c:idx val="3"/>
          <c:order val="3"/>
          <c:tx>
            <c:strRef>
              <c:f>Sheet15!$E$1</c:f>
              <c:strCache>
                <c:ptCount val="1"/>
                <c:pt idx="0">
                  <c:v> +1 Sigma</c:v>
                </c:pt>
              </c:strCache>
            </c:strRef>
          </c:tx>
          <c:spPr>
            <a:ln w="25400">
              <a:noFill/>
            </a:ln>
            <a:effectLst/>
          </c:spPr>
          <c:marker>
            <c:symbol val="none"/>
          </c:marker>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Sheet15!$E$2:$E$36</c:f>
              <c:numCache>
                <c:formatCode>0.0</c:formatCode>
                <c:ptCount val="35"/>
                <c:pt idx="0">
                  <c:v>19.60747474747475</c:v>
                </c:pt>
                <c:pt idx="1">
                  <c:v>19.60747474747475</c:v>
                </c:pt>
                <c:pt idx="2">
                  <c:v>19.60747474747475</c:v>
                </c:pt>
                <c:pt idx="3">
                  <c:v>19.60747474747475</c:v>
                </c:pt>
                <c:pt idx="4">
                  <c:v>19.60747474747475</c:v>
                </c:pt>
                <c:pt idx="5">
                  <c:v>19.60747474747475</c:v>
                </c:pt>
                <c:pt idx="6">
                  <c:v>19.60747474747475</c:v>
                </c:pt>
                <c:pt idx="7">
                  <c:v>19.60747474747475</c:v>
                </c:pt>
                <c:pt idx="8">
                  <c:v>19.60747474747475</c:v>
                </c:pt>
                <c:pt idx="9">
                  <c:v>19.60747474747475</c:v>
                </c:pt>
                <c:pt idx="10">
                  <c:v>19.60747474747475</c:v>
                </c:pt>
                <c:pt idx="11">
                  <c:v>19.60747474747475</c:v>
                </c:pt>
                <c:pt idx="12">
                  <c:v>19.60747474747475</c:v>
                </c:pt>
                <c:pt idx="13">
                  <c:v>19.60747474747475</c:v>
                </c:pt>
                <c:pt idx="14">
                  <c:v>19.60747474747475</c:v>
                </c:pt>
                <c:pt idx="15">
                  <c:v>19.60747474747475</c:v>
                </c:pt>
                <c:pt idx="16">
                  <c:v>19.60747474747475</c:v>
                </c:pt>
                <c:pt idx="17">
                  <c:v>19.60747474747475</c:v>
                </c:pt>
                <c:pt idx="18">
                  <c:v>19.60747474747475</c:v>
                </c:pt>
                <c:pt idx="19">
                  <c:v>19.60747474747475</c:v>
                </c:pt>
                <c:pt idx="20">
                  <c:v>19.60747474747475</c:v>
                </c:pt>
                <c:pt idx="21">
                  <c:v>19.60747474747475</c:v>
                </c:pt>
                <c:pt idx="22">
                  <c:v>3.3266666666666671</c:v>
                </c:pt>
                <c:pt idx="23">
                  <c:v>3.3266666666666671</c:v>
                </c:pt>
                <c:pt idx="24">
                  <c:v>3.3266666666666671</c:v>
                </c:pt>
                <c:pt idx="25">
                  <c:v>3.3266666666666671</c:v>
                </c:pt>
                <c:pt idx="26">
                  <c:v>3.3266666666666671</c:v>
                </c:pt>
                <c:pt idx="27">
                  <c:v>3.3266666666666671</c:v>
                </c:pt>
                <c:pt idx="28">
                  <c:v>3.3266666666666671</c:v>
                </c:pt>
                <c:pt idx="29">
                  <c:v>3.3266666666666671</c:v>
                </c:pt>
                <c:pt idx="30">
                  <c:v>3.3266666666666671</c:v>
                </c:pt>
                <c:pt idx="31">
                  <c:v>3.3266666666666671</c:v>
                </c:pt>
              </c:numCache>
            </c:numRef>
          </c:val>
          <c:smooth val="0"/>
          <c:extLst>
            <c:ext xmlns:c16="http://schemas.microsoft.com/office/drawing/2014/chart" uri="{C3380CC4-5D6E-409C-BE32-E72D297353CC}">
              <c16:uniqueId val="{00000003-5B78-494A-B0F3-27DE2AC71A73}"/>
            </c:ext>
          </c:extLst>
        </c:ser>
        <c:ser>
          <c:idx val="4"/>
          <c:order val="4"/>
          <c:tx>
            <c:strRef>
              <c:f>Sheet15!$F$1</c:f>
              <c:strCache>
                <c:ptCount val="1"/>
                <c:pt idx="0">
                  <c:v>Average</c:v>
                </c:pt>
              </c:strCache>
            </c:strRef>
          </c:tx>
          <c:spPr>
            <a:ln w="12700">
              <a:solidFill>
                <a:srgbClr val="00FFFF"/>
              </a:solidFill>
              <a:prstDash val="solid"/>
            </a:ln>
            <a:effectLst/>
          </c:spPr>
          <c:marker>
            <c:symbol val="none"/>
          </c:marker>
          <c:dLbls>
            <c:dLbl>
              <c:idx val="1"/>
              <c:layout>
                <c:manualLayout>
                  <c:x val="-1.4639639509828E-2"/>
                  <c:y val="-2.01550382675935E-2"/>
                </c:manualLayout>
              </c:layout>
              <c:tx>
                <c:rich>
                  <a:bodyPr wrap="square" lIns="38100" tIns="19050" rIns="38100" bIns="19050" anchor="ctr">
                    <a:spAutoFit/>
                  </a:bodyPr>
                  <a:lstStyle/>
                  <a:p>
                    <a:pPr>
                      <a:defRPr/>
                    </a:pPr>
                    <a:r>
                      <a:rPr lang="en-US"/>
                      <a:t>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78-494A-B0F3-27DE2AC71A73}"/>
                </c:ext>
              </c:extLst>
            </c:dLbl>
            <c:dLbl>
              <c:idx val="11"/>
              <c:layout>
                <c:manualLayout>
                  <c:x val="-1.4639639509828E-2"/>
                  <c:y val="-2.0155038267593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78-494A-B0F3-27DE2AC71A73}"/>
                </c:ext>
              </c:extLst>
            </c:dLbl>
            <c:dLbl>
              <c:idx val="21"/>
              <c:layout>
                <c:manualLayout>
                  <c:x val="-1.4649286845032699E-2"/>
                  <c:y val="-2.0196834853821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3C-4464-8B5B-D8A358F64AE5}"/>
                </c:ext>
              </c:extLst>
            </c:dLbl>
            <c:dLbl>
              <c:idx val="32"/>
              <c:layout>
                <c:manualLayout>
                  <c:x val="-7.3246434225163496E-3"/>
                  <c:y val="-1.0098417426910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3C-4464-8B5B-D8A358F64A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Sheet15!$F$2:$F$36</c:f>
              <c:numCache>
                <c:formatCode>0.0</c:formatCode>
                <c:ptCount val="35"/>
                <c:pt idx="0">
                  <c:v>9.1363636363636367</c:v>
                </c:pt>
                <c:pt idx="1">
                  <c:v>9.1363636363636367</c:v>
                </c:pt>
                <c:pt idx="2">
                  <c:v>9.1363636363636367</c:v>
                </c:pt>
                <c:pt idx="3">
                  <c:v>9.1363636363636367</c:v>
                </c:pt>
                <c:pt idx="4">
                  <c:v>9.1363636363636367</c:v>
                </c:pt>
                <c:pt idx="5">
                  <c:v>9.1363636363636367</c:v>
                </c:pt>
                <c:pt idx="6">
                  <c:v>9.1363636363636367</c:v>
                </c:pt>
                <c:pt idx="7">
                  <c:v>9.1363636363636367</c:v>
                </c:pt>
                <c:pt idx="8">
                  <c:v>9.1363636363636367</c:v>
                </c:pt>
                <c:pt idx="9">
                  <c:v>9.1363636363636367</c:v>
                </c:pt>
                <c:pt idx="10">
                  <c:v>9.1363636363636367</c:v>
                </c:pt>
                <c:pt idx="11">
                  <c:v>9.1363636363636367</c:v>
                </c:pt>
                <c:pt idx="12">
                  <c:v>9.1363636363636367</c:v>
                </c:pt>
                <c:pt idx="13">
                  <c:v>9.1363636363636367</c:v>
                </c:pt>
                <c:pt idx="14">
                  <c:v>9.1363636363636367</c:v>
                </c:pt>
                <c:pt idx="15">
                  <c:v>9.1363636363636367</c:v>
                </c:pt>
                <c:pt idx="16">
                  <c:v>9.1363636363636367</c:v>
                </c:pt>
                <c:pt idx="17">
                  <c:v>9.1363636363636367</c:v>
                </c:pt>
                <c:pt idx="18">
                  <c:v>9.1363636363636367</c:v>
                </c:pt>
                <c:pt idx="19">
                  <c:v>9.1363636363636367</c:v>
                </c:pt>
                <c:pt idx="20">
                  <c:v>9.1363636363636367</c:v>
                </c:pt>
                <c:pt idx="21">
                  <c:v>9.1363636363636367</c:v>
                </c:pt>
                <c:pt idx="22">
                  <c:v>0.66666666666666696</c:v>
                </c:pt>
                <c:pt idx="23">
                  <c:v>0.66666666666666696</c:v>
                </c:pt>
                <c:pt idx="24">
                  <c:v>0.66666666666666696</c:v>
                </c:pt>
                <c:pt idx="25">
                  <c:v>0.66666666666666696</c:v>
                </c:pt>
                <c:pt idx="26">
                  <c:v>0.66666666666666696</c:v>
                </c:pt>
                <c:pt idx="27">
                  <c:v>0.66666666666666696</c:v>
                </c:pt>
                <c:pt idx="28">
                  <c:v>0.66666666666666696</c:v>
                </c:pt>
                <c:pt idx="29">
                  <c:v>0.66666666666666696</c:v>
                </c:pt>
                <c:pt idx="30">
                  <c:v>0.66666666666666696</c:v>
                </c:pt>
                <c:pt idx="31">
                  <c:v>0.66666666666666696</c:v>
                </c:pt>
                <c:pt idx="32">
                  <c:v>0.66666666666666696</c:v>
                </c:pt>
                <c:pt idx="33">
                  <c:v>0.66666666666666696</c:v>
                </c:pt>
                <c:pt idx="34">
                  <c:v>0.66666666666666696</c:v>
                </c:pt>
              </c:numCache>
            </c:numRef>
          </c:val>
          <c:smooth val="0"/>
          <c:extLst>
            <c:ext xmlns:c16="http://schemas.microsoft.com/office/drawing/2014/chart" uri="{C3380CC4-5D6E-409C-BE32-E72D297353CC}">
              <c16:uniqueId val="{00000004-5B78-494A-B0F3-27DE2AC71A73}"/>
            </c:ext>
          </c:extLst>
        </c:ser>
        <c:ser>
          <c:idx val="5"/>
          <c:order val="5"/>
          <c:tx>
            <c:strRef>
              <c:f>Sheet15!$G$1</c:f>
              <c:strCache>
                <c:ptCount val="1"/>
                <c:pt idx="0">
                  <c:v> -1 Sigma</c:v>
                </c:pt>
              </c:strCache>
            </c:strRef>
          </c:tx>
          <c:spPr>
            <a:ln w="25400">
              <a:noFill/>
            </a:ln>
            <a:effectLst/>
          </c:spPr>
          <c:marker>
            <c:symbol val="none"/>
          </c:marker>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Sheet15!$G$2:$G$36</c:f>
              <c:numCache>
                <c:formatCode>0.0</c:formatCode>
                <c:ptCount val="35"/>
                <c:pt idx="0">
                  <c:v>-1.334747474747475</c:v>
                </c:pt>
                <c:pt idx="1">
                  <c:v>-1.334747474747475</c:v>
                </c:pt>
                <c:pt idx="2">
                  <c:v>-1.334747474747475</c:v>
                </c:pt>
                <c:pt idx="3">
                  <c:v>-1.334747474747475</c:v>
                </c:pt>
                <c:pt idx="4">
                  <c:v>-1.334747474747475</c:v>
                </c:pt>
                <c:pt idx="5">
                  <c:v>-1.334747474747475</c:v>
                </c:pt>
                <c:pt idx="6">
                  <c:v>-1.334747474747475</c:v>
                </c:pt>
                <c:pt idx="7">
                  <c:v>-1.334747474747475</c:v>
                </c:pt>
                <c:pt idx="8">
                  <c:v>-1.334747474747475</c:v>
                </c:pt>
                <c:pt idx="9">
                  <c:v>-1.334747474747475</c:v>
                </c:pt>
                <c:pt idx="10">
                  <c:v>-1.334747474747475</c:v>
                </c:pt>
                <c:pt idx="11">
                  <c:v>-1.334747474747475</c:v>
                </c:pt>
                <c:pt idx="12">
                  <c:v>-1.334747474747475</c:v>
                </c:pt>
                <c:pt idx="13">
                  <c:v>-1.334747474747475</c:v>
                </c:pt>
                <c:pt idx="14">
                  <c:v>-1.334747474747475</c:v>
                </c:pt>
                <c:pt idx="15">
                  <c:v>-1.334747474747475</c:v>
                </c:pt>
                <c:pt idx="16">
                  <c:v>-1.334747474747475</c:v>
                </c:pt>
                <c:pt idx="17">
                  <c:v>-1.334747474747475</c:v>
                </c:pt>
                <c:pt idx="18">
                  <c:v>-1.334747474747475</c:v>
                </c:pt>
                <c:pt idx="19">
                  <c:v>-1.334747474747475</c:v>
                </c:pt>
                <c:pt idx="20">
                  <c:v>-1.334747474747475</c:v>
                </c:pt>
                <c:pt idx="21">
                  <c:v>-1.334747474747475</c:v>
                </c:pt>
                <c:pt idx="22">
                  <c:v>-1.9933333333333341</c:v>
                </c:pt>
                <c:pt idx="23">
                  <c:v>-1.9933333333333341</c:v>
                </c:pt>
                <c:pt idx="24">
                  <c:v>-1.9933333333333341</c:v>
                </c:pt>
                <c:pt idx="25">
                  <c:v>-1.9933333333333341</c:v>
                </c:pt>
                <c:pt idx="26">
                  <c:v>-1.9933333333333341</c:v>
                </c:pt>
                <c:pt idx="27">
                  <c:v>-1.9933333333333341</c:v>
                </c:pt>
                <c:pt idx="28">
                  <c:v>-1.9933333333333341</c:v>
                </c:pt>
                <c:pt idx="29">
                  <c:v>-1.9933333333333341</c:v>
                </c:pt>
                <c:pt idx="30">
                  <c:v>-1.9933333333333341</c:v>
                </c:pt>
                <c:pt idx="31">
                  <c:v>-1.9933333333333341</c:v>
                </c:pt>
              </c:numCache>
            </c:numRef>
          </c:val>
          <c:smooth val="0"/>
          <c:extLst>
            <c:ext xmlns:c16="http://schemas.microsoft.com/office/drawing/2014/chart" uri="{C3380CC4-5D6E-409C-BE32-E72D297353CC}">
              <c16:uniqueId val="{00000005-5B78-494A-B0F3-27DE2AC71A73}"/>
            </c:ext>
          </c:extLst>
        </c:ser>
        <c:ser>
          <c:idx val="6"/>
          <c:order val="6"/>
          <c:tx>
            <c:strRef>
              <c:f>Sheet15!$H$1</c:f>
              <c:strCache>
                <c:ptCount val="1"/>
                <c:pt idx="0">
                  <c:v> -2 Sigma</c:v>
                </c:pt>
              </c:strCache>
            </c:strRef>
          </c:tx>
          <c:spPr>
            <a:ln w="25400">
              <a:noFill/>
            </a:ln>
            <a:effectLst/>
          </c:spPr>
          <c:marker>
            <c:symbol val="none"/>
          </c:marker>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Sheet15!$H$2:$H$36</c:f>
              <c:numCache>
                <c:formatCode>0.0</c:formatCode>
                <c:ptCount val="35"/>
                <c:pt idx="0">
                  <c:v>-11.8058585858586</c:v>
                </c:pt>
                <c:pt idx="1">
                  <c:v>-11.8058585858586</c:v>
                </c:pt>
                <c:pt idx="2">
                  <c:v>-11.8058585858586</c:v>
                </c:pt>
                <c:pt idx="3">
                  <c:v>-11.8058585858586</c:v>
                </c:pt>
                <c:pt idx="4">
                  <c:v>-11.8058585858586</c:v>
                </c:pt>
                <c:pt idx="5">
                  <c:v>-11.8058585858586</c:v>
                </c:pt>
                <c:pt idx="6">
                  <c:v>-11.8058585858586</c:v>
                </c:pt>
                <c:pt idx="7">
                  <c:v>-11.8058585858586</c:v>
                </c:pt>
                <c:pt idx="8">
                  <c:v>-11.8058585858586</c:v>
                </c:pt>
                <c:pt idx="9">
                  <c:v>-11.8058585858586</c:v>
                </c:pt>
                <c:pt idx="10">
                  <c:v>-11.8058585858586</c:v>
                </c:pt>
                <c:pt idx="11">
                  <c:v>-11.8058585858586</c:v>
                </c:pt>
                <c:pt idx="12">
                  <c:v>-11.8058585858586</c:v>
                </c:pt>
                <c:pt idx="13">
                  <c:v>-11.8058585858586</c:v>
                </c:pt>
                <c:pt idx="14">
                  <c:v>-11.8058585858586</c:v>
                </c:pt>
                <c:pt idx="15">
                  <c:v>-11.8058585858586</c:v>
                </c:pt>
                <c:pt idx="16">
                  <c:v>-11.8058585858586</c:v>
                </c:pt>
                <c:pt idx="17">
                  <c:v>-11.8058585858586</c:v>
                </c:pt>
                <c:pt idx="18">
                  <c:v>-11.8058585858586</c:v>
                </c:pt>
                <c:pt idx="19">
                  <c:v>-11.8058585858586</c:v>
                </c:pt>
                <c:pt idx="20">
                  <c:v>-11.8058585858586</c:v>
                </c:pt>
                <c:pt idx="21">
                  <c:v>-11.8058585858586</c:v>
                </c:pt>
                <c:pt idx="22">
                  <c:v>-4.6533333333333333</c:v>
                </c:pt>
                <c:pt idx="23">
                  <c:v>-4.6533333333333333</c:v>
                </c:pt>
                <c:pt idx="24">
                  <c:v>-4.6533333333333333</c:v>
                </c:pt>
                <c:pt idx="25">
                  <c:v>-4.6533333333333333</c:v>
                </c:pt>
                <c:pt idx="26">
                  <c:v>-4.6533333333333333</c:v>
                </c:pt>
                <c:pt idx="27">
                  <c:v>-4.6533333333333333</c:v>
                </c:pt>
                <c:pt idx="28">
                  <c:v>-4.6533333333333333</c:v>
                </c:pt>
                <c:pt idx="29">
                  <c:v>-4.6533333333333333</c:v>
                </c:pt>
                <c:pt idx="30">
                  <c:v>-4.6533333333333333</c:v>
                </c:pt>
                <c:pt idx="31">
                  <c:v>-4.6533333333333333</c:v>
                </c:pt>
              </c:numCache>
            </c:numRef>
          </c:val>
          <c:smooth val="0"/>
          <c:extLst>
            <c:ext xmlns:c16="http://schemas.microsoft.com/office/drawing/2014/chart" uri="{C3380CC4-5D6E-409C-BE32-E72D297353CC}">
              <c16:uniqueId val="{00000006-5B78-494A-B0F3-27DE2AC71A73}"/>
            </c:ext>
          </c:extLst>
        </c:ser>
        <c:ser>
          <c:idx val="7"/>
          <c:order val="7"/>
          <c:tx>
            <c:strRef>
              <c:f>Sheet15!$I$1</c:f>
              <c:strCache>
                <c:ptCount val="1"/>
                <c:pt idx="0">
                  <c:v>LCL</c:v>
                </c:pt>
              </c:strCache>
            </c:strRef>
          </c:tx>
          <c:dLbls>
            <c:dLbl>
              <c:idx val="21"/>
              <c:layout>
                <c:manualLayout>
                  <c:x val="-1.4649286845032699E-2"/>
                  <c:y val="-2.0196834853821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3C-4464-8B5B-D8A358F64AE5}"/>
                </c:ext>
              </c:extLst>
            </c:dLbl>
            <c:dLbl>
              <c:idx val="32"/>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3C-4464-8B5B-D8A358F64A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Sheet15!$A$2:$A$36</c:f>
              <c:numCache>
                <c:formatCode>m/d/yy</c:formatCode>
                <c:ptCount val="35"/>
                <c:pt idx="0">
                  <c:v>42912</c:v>
                </c:pt>
                <c:pt idx="1">
                  <c:v>42919</c:v>
                </c:pt>
                <c:pt idx="2">
                  <c:v>42926</c:v>
                </c:pt>
                <c:pt idx="3">
                  <c:v>42933</c:v>
                </c:pt>
                <c:pt idx="4">
                  <c:v>42940</c:v>
                </c:pt>
                <c:pt idx="5">
                  <c:v>42947</c:v>
                </c:pt>
                <c:pt idx="6">
                  <c:v>42954</c:v>
                </c:pt>
                <c:pt idx="7">
                  <c:v>42961</c:v>
                </c:pt>
                <c:pt idx="8">
                  <c:v>42968</c:v>
                </c:pt>
                <c:pt idx="9">
                  <c:v>42975</c:v>
                </c:pt>
                <c:pt idx="10">
                  <c:v>42982</c:v>
                </c:pt>
                <c:pt idx="11">
                  <c:v>42989</c:v>
                </c:pt>
                <c:pt idx="12">
                  <c:v>42996</c:v>
                </c:pt>
                <c:pt idx="13">
                  <c:v>43003</c:v>
                </c:pt>
                <c:pt idx="14">
                  <c:v>43010</c:v>
                </c:pt>
                <c:pt idx="15">
                  <c:v>43017</c:v>
                </c:pt>
                <c:pt idx="16">
                  <c:v>43024</c:v>
                </c:pt>
                <c:pt idx="17">
                  <c:v>43031</c:v>
                </c:pt>
                <c:pt idx="18">
                  <c:v>43038</c:v>
                </c:pt>
                <c:pt idx="19">
                  <c:v>43045</c:v>
                </c:pt>
                <c:pt idx="20">
                  <c:v>43052</c:v>
                </c:pt>
                <c:pt idx="21">
                  <c:v>43059</c:v>
                </c:pt>
                <c:pt idx="22">
                  <c:v>41970</c:v>
                </c:pt>
                <c:pt idx="23">
                  <c:v>43073</c:v>
                </c:pt>
                <c:pt idx="24">
                  <c:v>43080</c:v>
                </c:pt>
                <c:pt idx="25">
                  <c:v>43087</c:v>
                </c:pt>
                <c:pt idx="26">
                  <c:v>43094</c:v>
                </c:pt>
                <c:pt idx="27">
                  <c:v>43101</c:v>
                </c:pt>
                <c:pt idx="28">
                  <c:v>43108</c:v>
                </c:pt>
                <c:pt idx="29">
                  <c:v>43115</c:v>
                </c:pt>
                <c:pt idx="30">
                  <c:v>43122</c:v>
                </c:pt>
                <c:pt idx="31">
                  <c:v>43129</c:v>
                </c:pt>
                <c:pt idx="32">
                  <c:v>43136</c:v>
                </c:pt>
                <c:pt idx="33">
                  <c:v>43143</c:v>
                </c:pt>
                <c:pt idx="34">
                  <c:v>43150</c:v>
                </c:pt>
              </c:numCache>
            </c:numRef>
          </c:cat>
          <c:val>
            <c:numRef>
              <c:f>Sheet15!$I$2:$I$36</c:f>
              <c:numCache>
                <c:formatCode>0.0</c:formatCode>
                <c:ptCount val="35"/>
                <c:pt idx="0">
                  <c:v>-22.276969696969701</c:v>
                </c:pt>
                <c:pt idx="1">
                  <c:v>-22.276969696969701</c:v>
                </c:pt>
                <c:pt idx="2">
                  <c:v>-22.276969696969701</c:v>
                </c:pt>
                <c:pt idx="3">
                  <c:v>-22.276969696969701</c:v>
                </c:pt>
                <c:pt idx="4">
                  <c:v>-22.276969696969701</c:v>
                </c:pt>
                <c:pt idx="5">
                  <c:v>-22.276969696969701</c:v>
                </c:pt>
                <c:pt idx="6">
                  <c:v>-22.276969696969701</c:v>
                </c:pt>
                <c:pt idx="7">
                  <c:v>-22.276969696969701</c:v>
                </c:pt>
                <c:pt idx="8">
                  <c:v>-22.276969696969701</c:v>
                </c:pt>
                <c:pt idx="9">
                  <c:v>-22.276969696969701</c:v>
                </c:pt>
                <c:pt idx="10">
                  <c:v>-22.276969696969701</c:v>
                </c:pt>
                <c:pt idx="11">
                  <c:v>-22.276969696969701</c:v>
                </c:pt>
                <c:pt idx="12">
                  <c:v>-22.276969696969701</c:v>
                </c:pt>
                <c:pt idx="13">
                  <c:v>-22.276969696969701</c:v>
                </c:pt>
                <c:pt idx="14">
                  <c:v>-22.276969696969701</c:v>
                </c:pt>
                <c:pt idx="15">
                  <c:v>-22.276969696969701</c:v>
                </c:pt>
                <c:pt idx="16">
                  <c:v>-22.276969696969701</c:v>
                </c:pt>
                <c:pt idx="17">
                  <c:v>-22.276969696969701</c:v>
                </c:pt>
                <c:pt idx="18">
                  <c:v>-22.276969696969701</c:v>
                </c:pt>
                <c:pt idx="19">
                  <c:v>-22.276969696969701</c:v>
                </c:pt>
                <c:pt idx="20">
                  <c:v>-22.276969696969701</c:v>
                </c:pt>
                <c:pt idx="21">
                  <c:v>-22.276969696969701</c:v>
                </c:pt>
                <c:pt idx="22">
                  <c:v>-7.3133333333333326</c:v>
                </c:pt>
                <c:pt idx="23">
                  <c:v>-7.3133333333333326</c:v>
                </c:pt>
                <c:pt idx="24">
                  <c:v>-7.3133333333333326</c:v>
                </c:pt>
                <c:pt idx="25">
                  <c:v>-7.3133333333333326</c:v>
                </c:pt>
                <c:pt idx="26">
                  <c:v>-7.3133333333333326</c:v>
                </c:pt>
                <c:pt idx="27">
                  <c:v>-7.3133333333333326</c:v>
                </c:pt>
                <c:pt idx="28">
                  <c:v>-7.3133333333333326</c:v>
                </c:pt>
                <c:pt idx="29">
                  <c:v>-7.3133333333333326</c:v>
                </c:pt>
                <c:pt idx="30">
                  <c:v>-7.3133333333333326</c:v>
                </c:pt>
                <c:pt idx="31">
                  <c:v>-7.3133333333333326</c:v>
                </c:pt>
              </c:numCache>
            </c:numRef>
          </c:val>
          <c:smooth val="0"/>
          <c:extLst>
            <c:ext xmlns:c16="http://schemas.microsoft.com/office/drawing/2014/chart" uri="{C3380CC4-5D6E-409C-BE32-E72D297353CC}">
              <c16:uniqueId val="{00000000-DABE-42C8-A1CC-9B56F2A2932D}"/>
            </c:ext>
          </c:extLst>
        </c:ser>
        <c:dLbls>
          <c:showLegendKey val="0"/>
          <c:showVal val="0"/>
          <c:showCatName val="0"/>
          <c:showSerName val="0"/>
          <c:showPercent val="0"/>
          <c:showBubbleSize val="0"/>
        </c:dLbls>
        <c:marker val="1"/>
        <c:smooth val="0"/>
        <c:axId val="-2145677424"/>
        <c:axId val="-2145674688"/>
      </c:lineChart>
      <c:catAx>
        <c:axId val="-2145677424"/>
        <c:scaling>
          <c:orientation val="minMax"/>
        </c:scaling>
        <c:delete val="0"/>
        <c:axPos val="b"/>
        <c:title>
          <c:tx>
            <c:rich>
              <a:bodyPr/>
              <a:lstStyle/>
              <a:p>
                <a:pPr>
                  <a:defRPr/>
                </a:pPr>
                <a:r>
                  <a:rPr lang="en-US" sz="1400" dirty="0"/>
                  <a:t>Week of Discharge</a:t>
                </a:r>
              </a:p>
            </c:rich>
          </c:tx>
          <c:overlay val="0"/>
        </c:title>
        <c:numFmt formatCode="m/d/yy" sourceLinked="1"/>
        <c:majorTickMark val="out"/>
        <c:minorTickMark val="none"/>
        <c:tickLblPos val="nextTo"/>
        <c:txPr>
          <a:bodyPr/>
          <a:lstStyle/>
          <a:p>
            <a:pPr>
              <a:defRPr sz="1000"/>
            </a:pPr>
            <a:endParaRPr lang="en-US"/>
          </a:p>
        </c:txPr>
        <c:crossAx val="-2145674688"/>
        <c:crossesAt val="-40"/>
        <c:auto val="0"/>
        <c:lblAlgn val="ctr"/>
        <c:lblOffset val="100"/>
        <c:noMultiLvlLbl val="0"/>
      </c:catAx>
      <c:valAx>
        <c:axId val="-2145674688"/>
        <c:scaling>
          <c:orientation val="minMax"/>
          <c:max val="100"/>
          <c:min val="0"/>
        </c:scaling>
        <c:delete val="0"/>
        <c:axPos val="l"/>
        <c:title>
          <c:tx>
            <c:rich>
              <a:bodyPr/>
              <a:lstStyle/>
              <a:p>
                <a:pPr>
                  <a:defRPr/>
                </a:pPr>
                <a:r>
                  <a:rPr lang="en-US" sz="1600" dirty="0"/>
                  <a:t>Percent</a:t>
                </a:r>
              </a:p>
            </c:rich>
          </c:tx>
          <c:overlay val="0"/>
        </c:title>
        <c:numFmt formatCode="0" sourceLinked="0"/>
        <c:majorTickMark val="out"/>
        <c:minorTickMark val="none"/>
        <c:tickLblPos val="nextTo"/>
        <c:txPr>
          <a:bodyPr/>
          <a:lstStyle/>
          <a:p>
            <a:pPr>
              <a:defRPr sz="1200"/>
            </a:pPr>
            <a:endParaRPr lang="en-US"/>
          </a:p>
        </c:txPr>
        <c:crossAx val="-2145677424"/>
        <c:crosses val="autoZero"/>
        <c:crossBetween val="midCat"/>
      </c:valAx>
      <c:spPr>
        <a:noFill/>
        <a:ln w="25400">
          <a:noFill/>
        </a:ln>
      </c:spPr>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 of COPD Patients with UTD Spirometry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RPCC</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'Baseline Data '!$AC$5:$AC$24</c:f>
              <c:strCache>
                <c:ptCount val="20"/>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 </c:v>
                </c:pt>
                <c:pt idx="19">
                  <c:v>week 20</c:v>
                </c:pt>
              </c:strCache>
            </c:strRef>
          </c:cat>
          <c:val>
            <c:numRef>
              <c:f>'Baseline Data '!$AD$5:$AD$24</c:f>
              <c:numCache>
                <c:formatCode>0%</c:formatCode>
                <c:ptCount val="20"/>
                <c:pt idx="0">
                  <c:v>0.2709677419354839</c:v>
                </c:pt>
                <c:pt idx="1">
                  <c:v>0.27741935483870966</c:v>
                </c:pt>
                <c:pt idx="2">
                  <c:v>0.28000000000000003</c:v>
                </c:pt>
                <c:pt idx="3">
                  <c:v>0.28000000000000003</c:v>
                </c:pt>
                <c:pt idx="4">
                  <c:v>0.28000000000000003</c:v>
                </c:pt>
                <c:pt idx="5">
                  <c:v>0.28000000000000003</c:v>
                </c:pt>
                <c:pt idx="6">
                  <c:v>0.28000000000000003</c:v>
                </c:pt>
                <c:pt idx="7">
                  <c:v>0.30065359477124182</c:v>
                </c:pt>
                <c:pt idx="8">
                  <c:v>0.42105263157894735</c:v>
                </c:pt>
                <c:pt idx="9">
                  <c:v>0.42384105960264901</c:v>
                </c:pt>
                <c:pt idx="10">
                  <c:v>0.42281879194630873</c:v>
                </c:pt>
                <c:pt idx="11">
                  <c:v>0.42953020134228187</c:v>
                </c:pt>
                <c:pt idx="12">
                  <c:v>0.43333333333333335</c:v>
                </c:pt>
                <c:pt idx="13">
                  <c:v>0.45270270270270269</c:v>
                </c:pt>
                <c:pt idx="14">
                  <c:v>0.44897959183673469</c:v>
                </c:pt>
                <c:pt idx="15">
                  <c:v>0.45205479452054792</c:v>
                </c:pt>
                <c:pt idx="16">
                  <c:v>0.45205479452054792</c:v>
                </c:pt>
                <c:pt idx="17">
                  <c:v>0.45205479452054792</c:v>
                </c:pt>
                <c:pt idx="18">
                  <c:v>0.4726027397260274</c:v>
                </c:pt>
                <c:pt idx="19">
                  <c:v>0.4825174825174825</c:v>
                </c:pt>
              </c:numCache>
            </c:numRef>
          </c:val>
          <c:smooth val="0"/>
          <c:extLst>
            <c:ext xmlns:c16="http://schemas.microsoft.com/office/drawing/2014/chart" uri="{C3380CC4-5D6E-409C-BE32-E72D297353CC}">
              <c16:uniqueId val="{00000000-750F-4DA4-BC88-779FBF3D2B0A}"/>
            </c:ext>
          </c:extLst>
        </c:ser>
        <c:ser>
          <c:idx val="1"/>
          <c:order val="1"/>
          <c:tx>
            <c:strRef>
              <c:f>'Baseline Data '!$AN$4</c:f>
              <c:strCache>
                <c:ptCount val="1"/>
                <c:pt idx="0">
                  <c:v>Goal (30%)</c:v>
                </c:pt>
              </c:strCache>
            </c:strRef>
          </c:tx>
          <c:spPr>
            <a:ln w="28575" cap="rnd">
              <a:solidFill>
                <a:srgbClr val="FFC000"/>
              </a:solidFill>
              <a:round/>
            </a:ln>
            <a:effectLst/>
          </c:spPr>
          <c:marker>
            <c:symbol val="none"/>
          </c:marker>
          <c:val>
            <c:numRef>
              <c:f>'Baseline Data '!$AN$5:$AN$24</c:f>
              <c:numCache>
                <c:formatCode>0%</c:formatCode>
                <c:ptCount val="2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numCache>
            </c:numRef>
          </c:val>
          <c:smooth val="0"/>
          <c:extLst>
            <c:ext xmlns:c16="http://schemas.microsoft.com/office/drawing/2014/chart" uri="{C3380CC4-5D6E-409C-BE32-E72D297353CC}">
              <c16:uniqueId val="{00000001-750F-4DA4-BC88-779FBF3D2B0A}"/>
            </c:ext>
          </c:extLst>
        </c:ser>
        <c:dLbls>
          <c:showLegendKey val="0"/>
          <c:showVal val="0"/>
          <c:showCatName val="0"/>
          <c:showSerName val="0"/>
          <c:showPercent val="0"/>
          <c:showBubbleSize val="0"/>
        </c:dLbls>
        <c:marker val="1"/>
        <c:smooth val="0"/>
        <c:axId val="220978072"/>
        <c:axId val="220976760"/>
      </c:lineChart>
      <c:catAx>
        <c:axId val="22097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0976760"/>
        <c:crosses val="autoZero"/>
        <c:auto val="1"/>
        <c:lblAlgn val="ctr"/>
        <c:lblOffset val="100"/>
        <c:noMultiLvlLbl val="0"/>
      </c:catAx>
      <c:valAx>
        <c:axId val="2209767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0978072"/>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 of COPD Patients with Symptom</a:t>
            </a:r>
            <a:r>
              <a:rPr lang="en-US" sz="2400" baseline="0" dirty="0">
                <a:solidFill>
                  <a:schemeClr val="tx1"/>
                </a:solidFill>
              </a:rPr>
              <a:t> Assessment</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RPCC</c:v>
          </c:tx>
          <c:spPr>
            <a:ln w="34925" cap="rnd">
              <a:solidFill>
                <a:schemeClr val="accent1"/>
              </a:solidFill>
              <a:round/>
            </a:ln>
            <a:effectLst/>
          </c:spPr>
          <c:marker>
            <c:symbol val="circle"/>
            <c:size val="5"/>
            <c:spPr>
              <a:solidFill>
                <a:schemeClr val="accent1"/>
              </a:solidFill>
              <a:ln w="9525">
                <a:solidFill>
                  <a:schemeClr val="accent1"/>
                </a:solidFill>
              </a:ln>
              <a:effectLst/>
            </c:spPr>
          </c:marker>
          <c:cat>
            <c:strRef>
              <c:f>'Baseline Data '!$O$28:$O$47</c:f>
              <c:strCache>
                <c:ptCount val="20"/>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c:v>
                </c:pt>
                <c:pt idx="19">
                  <c:v>week 20</c:v>
                </c:pt>
              </c:strCache>
            </c:strRef>
          </c:cat>
          <c:val>
            <c:numRef>
              <c:f>'Baseline Data '!$P$28:$P$47</c:f>
              <c:numCache>
                <c:formatCode>0%</c:formatCode>
                <c:ptCount val="20"/>
                <c:pt idx="0">
                  <c:v>0.15483870967741936</c:v>
                </c:pt>
                <c:pt idx="1">
                  <c:v>0.16129032258064516</c:v>
                </c:pt>
                <c:pt idx="2">
                  <c:v>0.22875816993464052</c:v>
                </c:pt>
                <c:pt idx="3">
                  <c:v>0.23376623376623376</c:v>
                </c:pt>
                <c:pt idx="4">
                  <c:v>0.24675324675324675</c:v>
                </c:pt>
                <c:pt idx="5">
                  <c:v>0.28758169934640521</c:v>
                </c:pt>
                <c:pt idx="6">
                  <c:v>0.35526315789473684</c:v>
                </c:pt>
                <c:pt idx="7">
                  <c:v>0.39869281045751637</c:v>
                </c:pt>
                <c:pt idx="8">
                  <c:v>0.41447368421052633</c:v>
                </c:pt>
                <c:pt idx="9">
                  <c:v>0.45033112582781459</c:v>
                </c:pt>
                <c:pt idx="10">
                  <c:v>0.46979865771812079</c:v>
                </c:pt>
                <c:pt idx="11">
                  <c:v>0.47651006711409394</c:v>
                </c:pt>
                <c:pt idx="12">
                  <c:v>0.51333333333333331</c:v>
                </c:pt>
                <c:pt idx="13">
                  <c:v>0.5</c:v>
                </c:pt>
                <c:pt idx="14">
                  <c:v>0.53061224489795922</c:v>
                </c:pt>
                <c:pt idx="15">
                  <c:v>0.5547945205479452</c:v>
                </c:pt>
                <c:pt idx="16">
                  <c:v>0.56164383561643838</c:v>
                </c:pt>
                <c:pt idx="17">
                  <c:v>0.57534246575342463</c:v>
                </c:pt>
                <c:pt idx="18">
                  <c:v>0.60273972602739723</c:v>
                </c:pt>
                <c:pt idx="19">
                  <c:v>0.6223776223776224</c:v>
                </c:pt>
              </c:numCache>
            </c:numRef>
          </c:val>
          <c:smooth val="0"/>
          <c:extLst>
            <c:ext xmlns:c16="http://schemas.microsoft.com/office/drawing/2014/chart" uri="{C3380CC4-5D6E-409C-BE32-E72D297353CC}">
              <c16:uniqueId val="{00000000-2945-4C4D-B768-BA3847D0FA2A}"/>
            </c:ext>
          </c:extLst>
        </c:ser>
        <c:ser>
          <c:idx val="1"/>
          <c:order val="1"/>
          <c:tx>
            <c:v>Goal (20%)</c:v>
          </c:tx>
          <c:spPr>
            <a:ln w="28575" cap="rnd">
              <a:solidFill>
                <a:srgbClr val="FFC000"/>
              </a:solidFill>
              <a:round/>
            </a:ln>
            <a:effectLst/>
          </c:spPr>
          <c:marker>
            <c:symbol val="none"/>
          </c:marker>
          <c:val>
            <c:numRef>
              <c:f>'Baseline Data '!$Q$28:$Q$47</c:f>
              <c:numCache>
                <c:formatCode>0%</c:formatCode>
                <c:ptCount val="20"/>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c:v>
                </c:pt>
                <c:pt idx="16">
                  <c:v>0.2</c:v>
                </c:pt>
                <c:pt idx="17">
                  <c:v>0.2</c:v>
                </c:pt>
                <c:pt idx="18">
                  <c:v>0.2</c:v>
                </c:pt>
                <c:pt idx="19">
                  <c:v>0.2</c:v>
                </c:pt>
              </c:numCache>
            </c:numRef>
          </c:val>
          <c:smooth val="0"/>
          <c:extLst>
            <c:ext xmlns:c16="http://schemas.microsoft.com/office/drawing/2014/chart" uri="{C3380CC4-5D6E-409C-BE32-E72D297353CC}">
              <c16:uniqueId val="{00000001-2945-4C4D-B768-BA3847D0FA2A}"/>
            </c:ext>
          </c:extLst>
        </c:ser>
        <c:dLbls>
          <c:showLegendKey val="0"/>
          <c:showVal val="0"/>
          <c:showCatName val="0"/>
          <c:showSerName val="0"/>
          <c:showPercent val="0"/>
          <c:showBubbleSize val="0"/>
        </c:dLbls>
        <c:marker val="1"/>
        <c:smooth val="0"/>
        <c:axId val="69142400"/>
        <c:axId val="69143936"/>
      </c:lineChart>
      <c:catAx>
        <c:axId val="6914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143936"/>
        <c:crosses val="autoZero"/>
        <c:auto val="1"/>
        <c:lblAlgn val="ctr"/>
        <c:lblOffset val="100"/>
        <c:noMultiLvlLbl val="0"/>
      </c:catAx>
      <c:valAx>
        <c:axId val="6914393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142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latin typeface="Calibri" panose="020F0502020204030204" pitchFamily="34" charset="0"/>
                <a:cs typeface="Calibri" panose="020F0502020204030204" pitchFamily="34" charset="0"/>
              </a:rPr>
              <a:t>% of COPD Patients with SABA in</a:t>
            </a:r>
            <a:r>
              <a:rPr lang="en-US" sz="2400" baseline="0" dirty="0">
                <a:solidFill>
                  <a:schemeClr val="tx1"/>
                </a:solidFill>
                <a:latin typeface="Calibri" panose="020F0502020204030204" pitchFamily="34" charset="0"/>
                <a:cs typeface="Calibri" panose="020F0502020204030204" pitchFamily="34" charset="0"/>
              </a:rPr>
              <a:t> Med List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898525679899593E-2"/>
          <c:y val="0.12459894598239174"/>
          <c:w val="0.9039306829826903"/>
          <c:h val="0.72645078312745892"/>
        </c:manualLayout>
      </c:layout>
      <c:lineChart>
        <c:grouping val="standard"/>
        <c:varyColors val="0"/>
        <c:ser>
          <c:idx val="0"/>
          <c:order val="0"/>
          <c:spPr>
            <a:ln w="38100" cap="rnd">
              <a:solidFill>
                <a:schemeClr val="accent6"/>
              </a:solidFill>
              <a:round/>
            </a:ln>
            <a:effectLst/>
          </c:spPr>
          <c:marker>
            <c:symbol val="circle"/>
            <c:size val="5"/>
            <c:spPr>
              <a:solidFill>
                <a:schemeClr val="accent1"/>
              </a:solidFill>
              <a:ln w="38100">
                <a:solidFill>
                  <a:schemeClr val="accent6"/>
                </a:solidFill>
              </a:ln>
              <a:effectLst/>
            </c:spPr>
          </c:marker>
          <c:cat>
            <c:strRef>
              <c:f>'Baseline Data '!$O$5:$O$24</c:f>
              <c:strCache>
                <c:ptCount val="20"/>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 </c:v>
                </c:pt>
                <c:pt idx="19">
                  <c:v>Week 20</c:v>
                </c:pt>
              </c:strCache>
            </c:strRef>
          </c:cat>
          <c:val>
            <c:numRef>
              <c:f>'Baseline Data '!$P$5:$P$24</c:f>
              <c:numCache>
                <c:formatCode>0%</c:formatCode>
                <c:ptCount val="20"/>
                <c:pt idx="0">
                  <c:v>0.63225806451612898</c:v>
                </c:pt>
                <c:pt idx="1">
                  <c:v>0.63225806451612898</c:v>
                </c:pt>
                <c:pt idx="2">
                  <c:v>0.6143790849673203</c:v>
                </c:pt>
                <c:pt idx="3">
                  <c:v>0.62337662337662336</c:v>
                </c:pt>
                <c:pt idx="4">
                  <c:v>0.62337662337662336</c:v>
                </c:pt>
                <c:pt idx="5">
                  <c:v>0.6143790849673203</c:v>
                </c:pt>
                <c:pt idx="6">
                  <c:v>0.61842105263157898</c:v>
                </c:pt>
                <c:pt idx="7">
                  <c:v>0.62745098039215685</c:v>
                </c:pt>
                <c:pt idx="8">
                  <c:v>0.63157894736842102</c:v>
                </c:pt>
                <c:pt idx="9">
                  <c:v>0.63576158940397354</c:v>
                </c:pt>
                <c:pt idx="10">
                  <c:v>0.63758389261744963</c:v>
                </c:pt>
                <c:pt idx="11">
                  <c:v>0.64429530201342278</c:v>
                </c:pt>
                <c:pt idx="12">
                  <c:v>0.64666666666666661</c:v>
                </c:pt>
                <c:pt idx="13">
                  <c:v>0.67567567567567566</c:v>
                </c:pt>
                <c:pt idx="14">
                  <c:v>0.68027210884353739</c:v>
                </c:pt>
                <c:pt idx="15">
                  <c:v>0.69178082191780821</c:v>
                </c:pt>
                <c:pt idx="16">
                  <c:v>0.69178082191780821</c:v>
                </c:pt>
                <c:pt idx="17">
                  <c:v>0.69863013698630139</c:v>
                </c:pt>
                <c:pt idx="18">
                  <c:v>0.69863013698630139</c:v>
                </c:pt>
                <c:pt idx="19">
                  <c:v>0.70629370629370625</c:v>
                </c:pt>
              </c:numCache>
            </c:numRef>
          </c:val>
          <c:smooth val="0"/>
          <c:extLst>
            <c:ext xmlns:c16="http://schemas.microsoft.com/office/drawing/2014/chart" uri="{C3380CC4-5D6E-409C-BE32-E72D297353CC}">
              <c16:uniqueId val="{00000000-4BCE-403F-A2C6-A24C9E0632D6}"/>
            </c:ext>
          </c:extLst>
        </c:ser>
        <c:dLbls>
          <c:showLegendKey val="0"/>
          <c:showVal val="0"/>
          <c:showCatName val="0"/>
          <c:showSerName val="0"/>
          <c:showPercent val="0"/>
          <c:showBubbleSize val="0"/>
        </c:dLbls>
        <c:marker val="1"/>
        <c:smooth val="0"/>
        <c:axId val="56852864"/>
        <c:axId val="56854400"/>
      </c:lineChart>
      <c:catAx>
        <c:axId val="5685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854400"/>
        <c:crosses val="autoZero"/>
        <c:auto val="1"/>
        <c:lblAlgn val="ctr"/>
        <c:lblOffset val="100"/>
        <c:noMultiLvlLbl val="0"/>
      </c:catAx>
      <c:valAx>
        <c:axId val="56854400"/>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852864"/>
        <c:crosses val="autoZero"/>
        <c:crossBetween val="between"/>
        <c:majorUnit val="0.1"/>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0BDF7-58C0-A94F-876C-EB7ED3FC8D97}" type="doc">
      <dgm:prSet loTypeId="urn:microsoft.com/office/officeart/2005/8/layout/chevron1" loCatId="" qsTypeId="urn:microsoft.com/office/officeart/2005/8/quickstyle/simple1" qsCatId="simple" csTypeId="urn:microsoft.com/office/officeart/2005/8/colors/accent1_2" csCatId="accent1" phldr="1"/>
      <dgm:spPr/>
    </dgm:pt>
    <dgm:pt modelId="{C3C32169-F09D-B047-B404-8BFAC5834B42}">
      <dgm:prSet phldrT="[Text]" custT="1"/>
      <dgm:spPr/>
      <dgm:t>
        <a:bodyPr/>
        <a:lstStyle/>
        <a:p>
          <a:r>
            <a:rPr lang="en-US" sz="2000" b="1" dirty="0"/>
            <a:t>Document</a:t>
          </a:r>
          <a:r>
            <a:rPr lang="en-US" sz="2000" dirty="0"/>
            <a:t> </a:t>
          </a:r>
          <a:r>
            <a:rPr lang="en-US" sz="1400" dirty="0"/>
            <a:t>(100%)</a:t>
          </a:r>
        </a:p>
      </dgm:t>
    </dgm:pt>
    <dgm:pt modelId="{176E22D6-0B9F-E246-867E-8577BEFBA93B}" type="parTrans" cxnId="{BF4CC0C0-1D48-FC47-B072-EDDBA3E96A8C}">
      <dgm:prSet/>
      <dgm:spPr/>
      <dgm:t>
        <a:bodyPr/>
        <a:lstStyle/>
        <a:p>
          <a:endParaRPr lang="en-US"/>
        </a:p>
      </dgm:t>
    </dgm:pt>
    <dgm:pt modelId="{54267D2C-E6DE-4E42-ACEA-81B471FF96AE}" type="sibTrans" cxnId="{BF4CC0C0-1D48-FC47-B072-EDDBA3E96A8C}">
      <dgm:prSet/>
      <dgm:spPr/>
      <dgm:t>
        <a:bodyPr/>
        <a:lstStyle/>
        <a:p>
          <a:endParaRPr lang="en-US"/>
        </a:p>
      </dgm:t>
    </dgm:pt>
    <dgm:pt modelId="{9AB1CD07-358D-0C4F-A1EB-9A435AC7DC8F}">
      <dgm:prSet phldrT="[Text]" custT="1"/>
      <dgm:spPr/>
      <dgm:t>
        <a:bodyPr/>
        <a:lstStyle/>
        <a:p>
          <a:r>
            <a:rPr lang="en-US" sz="2000" b="1" dirty="0"/>
            <a:t>Discuss</a:t>
          </a:r>
          <a:r>
            <a:rPr lang="en-US" sz="2000" dirty="0"/>
            <a:t> </a:t>
          </a:r>
          <a:r>
            <a:rPr lang="en-US" sz="1400" dirty="0"/>
            <a:t>(90%)</a:t>
          </a:r>
          <a:endParaRPr lang="en-US" sz="2000" dirty="0"/>
        </a:p>
      </dgm:t>
    </dgm:pt>
    <dgm:pt modelId="{11ABFC71-6F71-5A45-B4F2-04D459D6DA1F}" type="parTrans" cxnId="{96F1BDEE-941B-FA41-BBA1-E3D3658ADA0E}">
      <dgm:prSet/>
      <dgm:spPr/>
      <dgm:t>
        <a:bodyPr/>
        <a:lstStyle/>
        <a:p>
          <a:endParaRPr lang="en-US"/>
        </a:p>
      </dgm:t>
    </dgm:pt>
    <dgm:pt modelId="{9C5CD85D-B6EB-F44F-A815-BA8CFAB64DB1}" type="sibTrans" cxnId="{96F1BDEE-941B-FA41-BBA1-E3D3658ADA0E}">
      <dgm:prSet/>
      <dgm:spPr/>
      <dgm:t>
        <a:bodyPr/>
        <a:lstStyle/>
        <a:p>
          <a:endParaRPr lang="en-US"/>
        </a:p>
      </dgm:t>
    </dgm:pt>
    <dgm:pt modelId="{C448C7F0-4DBD-744B-B7AF-FFF6F7E22384}">
      <dgm:prSet phldrT="[Text]" custT="1"/>
      <dgm:spPr/>
      <dgm:t>
        <a:bodyPr/>
        <a:lstStyle/>
        <a:p>
          <a:r>
            <a:rPr lang="en-US" sz="1800" b="1" dirty="0"/>
            <a:t>Refer / Give Resource </a:t>
          </a:r>
          <a:r>
            <a:rPr lang="en-US" sz="1400" dirty="0"/>
            <a:t>(90%)</a:t>
          </a:r>
          <a:endParaRPr lang="en-US" sz="1500" dirty="0"/>
        </a:p>
      </dgm:t>
    </dgm:pt>
    <dgm:pt modelId="{55DA25C1-2DF9-BE43-9897-D0B142429B91}" type="parTrans" cxnId="{82025F6D-ED7F-CF46-A8D5-FA5EF51C65C1}">
      <dgm:prSet/>
      <dgm:spPr/>
      <dgm:t>
        <a:bodyPr/>
        <a:lstStyle/>
        <a:p>
          <a:endParaRPr lang="en-US"/>
        </a:p>
      </dgm:t>
    </dgm:pt>
    <dgm:pt modelId="{8781DA67-F9B4-E149-9EE0-98954F0012B8}" type="sibTrans" cxnId="{82025F6D-ED7F-CF46-A8D5-FA5EF51C65C1}">
      <dgm:prSet/>
      <dgm:spPr/>
      <dgm:t>
        <a:bodyPr/>
        <a:lstStyle/>
        <a:p>
          <a:endParaRPr lang="en-US"/>
        </a:p>
      </dgm:t>
    </dgm:pt>
    <dgm:pt modelId="{FBFF4526-47CF-B743-B945-865D64CB1744}" type="pres">
      <dgm:prSet presAssocID="{6910BDF7-58C0-A94F-876C-EB7ED3FC8D97}" presName="Name0" presStyleCnt="0">
        <dgm:presLayoutVars>
          <dgm:dir/>
          <dgm:animLvl val="lvl"/>
          <dgm:resizeHandles val="exact"/>
        </dgm:presLayoutVars>
      </dgm:prSet>
      <dgm:spPr/>
    </dgm:pt>
    <dgm:pt modelId="{57A54983-8B70-A045-B006-1A70A9B6C952}" type="pres">
      <dgm:prSet presAssocID="{C3C32169-F09D-B047-B404-8BFAC5834B42}" presName="parTxOnly" presStyleLbl="node1" presStyleIdx="0" presStyleCnt="3">
        <dgm:presLayoutVars>
          <dgm:chMax val="0"/>
          <dgm:chPref val="0"/>
          <dgm:bulletEnabled val="1"/>
        </dgm:presLayoutVars>
      </dgm:prSet>
      <dgm:spPr/>
    </dgm:pt>
    <dgm:pt modelId="{ED8299D8-2B07-B247-8DB0-DAAB4A2D32C8}" type="pres">
      <dgm:prSet presAssocID="{54267D2C-E6DE-4E42-ACEA-81B471FF96AE}" presName="parTxOnlySpace" presStyleCnt="0"/>
      <dgm:spPr/>
    </dgm:pt>
    <dgm:pt modelId="{16FE12BA-7CBA-5C4D-9E50-135C73BE7485}" type="pres">
      <dgm:prSet presAssocID="{9AB1CD07-358D-0C4F-A1EB-9A435AC7DC8F}" presName="parTxOnly" presStyleLbl="node1" presStyleIdx="1" presStyleCnt="3">
        <dgm:presLayoutVars>
          <dgm:chMax val="0"/>
          <dgm:chPref val="0"/>
          <dgm:bulletEnabled val="1"/>
        </dgm:presLayoutVars>
      </dgm:prSet>
      <dgm:spPr/>
    </dgm:pt>
    <dgm:pt modelId="{110BE5DF-EEEE-AA4F-BFA4-10B68EAB8D40}" type="pres">
      <dgm:prSet presAssocID="{9C5CD85D-B6EB-F44F-A815-BA8CFAB64DB1}" presName="parTxOnlySpace" presStyleCnt="0"/>
      <dgm:spPr/>
    </dgm:pt>
    <dgm:pt modelId="{8EFF5989-ACD3-014B-9569-C92C041C77BF}" type="pres">
      <dgm:prSet presAssocID="{C448C7F0-4DBD-744B-B7AF-FFF6F7E22384}" presName="parTxOnly" presStyleLbl="node1" presStyleIdx="2" presStyleCnt="3">
        <dgm:presLayoutVars>
          <dgm:chMax val="0"/>
          <dgm:chPref val="0"/>
          <dgm:bulletEnabled val="1"/>
        </dgm:presLayoutVars>
      </dgm:prSet>
      <dgm:spPr/>
    </dgm:pt>
  </dgm:ptLst>
  <dgm:cxnLst>
    <dgm:cxn modelId="{0AABDA01-AB51-B646-9624-7E5AE779ECD9}" type="presOf" srcId="{C448C7F0-4DBD-744B-B7AF-FFF6F7E22384}" destId="{8EFF5989-ACD3-014B-9569-C92C041C77BF}" srcOrd="0" destOrd="0" presId="urn:microsoft.com/office/officeart/2005/8/layout/chevron1"/>
    <dgm:cxn modelId="{D6C5F168-3FD6-3241-9089-D653F67FD9D3}" type="presOf" srcId="{6910BDF7-58C0-A94F-876C-EB7ED3FC8D97}" destId="{FBFF4526-47CF-B743-B945-865D64CB1744}" srcOrd="0" destOrd="0" presId="urn:microsoft.com/office/officeart/2005/8/layout/chevron1"/>
    <dgm:cxn modelId="{82025F6D-ED7F-CF46-A8D5-FA5EF51C65C1}" srcId="{6910BDF7-58C0-A94F-876C-EB7ED3FC8D97}" destId="{C448C7F0-4DBD-744B-B7AF-FFF6F7E22384}" srcOrd="2" destOrd="0" parTransId="{55DA25C1-2DF9-BE43-9897-D0B142429B91}" sibTransId="{8781DA67-F9B4-E149-9EE0-98954F0012B8}"/>
    <dgm:cxn modelId="{BF4CC0C0-1D48-FC47-B072-EDDBA3E96A8C}" srcId="{6910BDF7-58C0-A94F-876C-EB7ED3FC8D97}" destId="{C3C32169-F09D-B047-B404-8BFAC5834B42}" srcOrd="0" destOrd="0" parTransId="{176E22D6-0B9F-E246-867E-8577BEFBA93B}" sibTransId="{54267D2C-E6DE-4E42-ACEA-81B471FF96AE}"/>
    <dgm:cxn modelId="{821748C3-B513-2A43-8C40-3F306070DF88}" type="presOf" srcId="{C3C32169-F09D-B047-B404-8BFAC5834B42}" destId="{57A54983-8B70-A045-B006-1A70A9B6C952}" srcOrd="0" destOrd="0" presId="urn:microsoft.com/office/officeart/2005/8/layout/chevron1"/>
    <dgm:cxn modelId="{96F1BDEE-941B-FA41-BBA1-E3D3658ADA0E}" srcId="{6910BDF7-58C0-A94F-876C-EB7ED3FC8D97}" destId="{9AB1CD07-358D-0C4F-A1EB-9A435AC7DC8F}" srcOrd="1" destOrd="0" parTransId="{11ABFC71-6F71-5A45-B4F2-04D459D6DA1F}" sibTransId="{9C5CD85D-B6EB-F44F-A815-BA8CFAB64DB1}"/>
    <dgm:cxn modelId="{4F7174FC-B375-364F-AFCC-875EB2E3ECDE}" type="presOf" srcId="{9AB1CD07-358D-0C4F-A1EB-9A435AC7DC8F}" destId="{16FE12BA-7CBA-5C4D-9E50-135C73BE7485}" srcOrd="0" destOrd="0" presId="urn:microsoft.com/office/officeart/2005/8/layout/chevron1"/>
    <dgm:cxn modelId="{040CDF58-183D-3546-B9EF-2D27F1D2E350}" type="presParOf" srcId="{FBFF4526-47CF-B743-B945-865D64CB1744}" destId="{57A54983-8B70-A045-B006-1A70A9B6C952}" srcOrd="0" destOrd="0" presId="urn:microsoft.com/office/officeart/2005/8/layout/chevron1"/>
    <dgm:cxn modelId="{9D5C1E84-27F8-1441-8685-7B0F077276A4}" type="presParOf" srcId="{FBFF4526-47CF-B743-B945-865D64CB1744}" destId="{ED8299D8-2B07-B247-8DB0-DAAB4A2D32C8}" srcOrd="1" destOrd="0" presId="urn:microsoft.com/office/officeart/2005/8/layout/chevron1"/>
    <dgm:cxn modelId="{2D21C659-723B-7649-B6F6-B40FDCF13220}" type="presParOf" srcId="{FBFF4526-47CF-B743-B945-865D64CB1744}" destId="{16FE12BA-7CBA-5C4D-9E50-135C73BE7485}" srcOrd="2" destOrd="0" presId="urn:microsoft.com/office/officeart/2005/8/layout/chevron1"/>
    <dgm:cxn modelId="{8403639B-528B-C146-897D-288BFA5388DE}" type="presParOf" srcId="{FBFF4526-47CF-B743-B945-865D64CB1744}" destId="{110BE5DF-EEEE-AA4F-BFA4-10B68EAB8D40}" srcOrd="3" destOrd="0" presId="urn:microsoft.com/office/officeart/2005/8/layout/chevron1"/>
    <dgm:cxn modelId="{986857BC-9DA5-0D44-8972-799CEA41E101}" type="presParOf" srcId="{FBFF4526-47CF-B743-B945-865D64CB1744}" destId="{8EFF5989-ACD3-014B-9569-C92C041C77B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64B3EE-435A-4B41-B2FB-9BC1B804C85C}" type="doc">
      <dgm:prSet loTypeId="urn:microsoft.com/office/officeart/2005/8/layout/process1" loCatId="process" qsTypeId="urn:microsoft.com/office/officeart/2005/8/quickstyle/simple1" qsCatId="simple" csTypeId="urn:microsoft.com/office/officeart/2005/8/colors/accent0_2" csCatId="mainScheme" phldr="1"/>
      <dgm:spPr/>
    </dgm:pt>
    <dgm:pt modelId="{D648ABAB-0C75-493C-8D6D-F63016B5F122}">
      <dgm:prSet phldrT="[Text]"/>
      <dgm:spPr/>
      <dgm:t>
        <a:bodyPr/>
        <a:lstStyle/>
        <a:p>
          <a:r>
            <a:rPr lang="en-US" dirty="0"/>
            <a:t>Quantify outpatient opioid use and pain scores</a:t>
          </a:r>
        </a:p>
      </dgm:t>
    </dgm:pt>
    <dgm:pt modelId="{23AA79CC-85FD-4A17-9242-EC0CD887EF24}" type="parTrans" cxnId="{48F38E22-80EE-448D-AA99-95397A2E015B}">
      <dgm:prSet/>
      <dgm:spPr/>
      <dgm:t>
        <a:bodyPr/>
        <a:lstStyle/>
        <a:p>
          <a:endParaRPr lang="en-US"/>
        </a:p>
      </dgm:t>
    </dgm:pt>
    <dgm:pt modelId="{7ACF4548-D826-4739-A0D2-8E12A7B9E2FA}" type="sibTrans" cxnId="{48F38E22-80EE-448D-AA99-95397A2E015B}">
      <dgm:prSet/>
      <dgm:spPr/>
      <dgm:t>
        <a:bodyPr/>
        <a:lstStyle/>
        <a:p>
          <a:endParaRPr lang="en-US"/>
        </a:p>
      </dgm:t>
    </dgm:pt>
    <dgm:pt modelId="{4C881831-D43C-413B-9626-2AB4AC6F7123}">
      <dgm:prSet phldrT="[Text]"/>
      <dgm:spPr/>
      <dgm:t>
        <a:bodyPr/>
        <a:lstStyle/>
        <a:p>
          <a:r>
            <a:rPr lang="en-US" dirty="0"/>
            <a:t>Implement SOPP</a:t>
          </a:r>
        </a:p>
      </dgm:t>
    </dgm:pt>
    <dgm:pt modelId="{5987FEB0-CF63-4FAA-B239-762B5966CFC4}" type="parTrans" cxnId="{BBCF5F3D-CCAC-459D-9557-59AE21C23436}">
      <dgm:prSet/>
      <dgm:spPr/>
      <dgm:t>
        <a:bodyPr/>
        <a:lstStyle/>
        <a:p>
          <a:endParaRPr lang="en-US"/>
        </a:p>
      </dgm:t>
    </dgm:pt>
    <dgm:pt modelId="{644A7EC2-0EAA-4502-9862-6B13AA632003}" type="sibTrans" cxnId="{BBCF5F3D-CCAC-459D-9557-59AE21C23436}">
      <dgm:prSet/>
      <dgm:spPr/>
      <dgm:t>
        <a:bodyPr/>
        <a:lstStyle/>
        <a:p>
          <a:endParaRPr lang="en-US"/>
        </a:p>
      </dgm:t>
    </dgm:pt>
    <dgm:pt modelId="{DDCFEAB1-5BCF-4C84-84B1-52DD136890D2}">
      <dgm:prSet phldrT="[Text]"/>
      <dgm:spPr/>
      <dgm:t>
        <a:bodyPr/>
        <a:lstStyle/>
        <a:p>
          <a:r>
            <a:rPr lang="en-US" dirty="0"/>
            <a:t>1) Measure surgeon adherence</a:t>
          </a:r>
        </a:p>
        <a:p>
          <a:r>
            <a:rPr lang="en-US" dirty="0"/>
            <a:t>2) Quantify outpatient opioid use and pain scores</a:t>
          </a:r>
        </a:p>
      </dgm:t>
    </dgm:pt>
    <dgm:pt modelId="{4ABF2CE5-1869-4D3B-BEE0-7E1001CB8EC1}" type="parTrans" cxnId="{368654BA-AB57-4755-A3FA-3B02828E3684}">
      <dgm:prSet/>
      <dgm:spPr/>
      <dgm:t>
        <a:bodyPr/>
        <a:lstStyle/>
        <a:p>
          <a:endParaRPr lang="en-US"/>
        </a:p>
      </dgm:t>
    </dgm:pt>
    <dgm:pt modelId="{EFFBD794-91C1-4F8E-8E65-60380693CF66}" type="sibTrans" cxnId="{368654BA-AB57-4755-A3FA-3B02828E3684}">
      <dgm:prSet/>
      <dgm:spPr/>
      <dgm:t>
        <a:bodyPr/>
        <a:lstStyle/>
        <a:p>
          <a:endParaRPr lang="en-US"/>
        </a:p>
      </dgm:t>
    </dgm:pt>
    <dgm:pt modelId="{63DE2B04-DE2C-44C1-9E45-6438D16E6580}" type="pres">
      <dgm:prSet presAssocID="{B464B3EE-435A-4B41-B2FB-9BC1B804C85C}" presName="Name0" presStyleCnt="0">
        <dgm:presLayoutVars>
          <dgm:dir/>
          <dgm:resizeHandles val="exact"/>
        </dgm:presLayoutVars>
      </dgm:prSet>
      <dgm:spPr/>
    </dgm:pt>
    <dgm:pt modelId="{68EDF078-7C82-45D1-A096-71008ACBDB29}" type="pres">
      <dgm:prSet presAssocID="{D648ABAB-0C75-493C-8D6D-F63016B5F122}" presName="node" presStyleLbl="node1" presStyleIdx="0" presStyleCnt="3">
        <dgm:presLayoutVars>
          <dgm:bulletEnabled val="1"/>
        </dgm:presLayoutVars>
      </dgm:prSet>
      <dgm:spPr/>
    </dgm:pt>
    <dgm:pt modelId="{0FF96AFA-F340-4660-A1DA-9E663717C1B9}" type="pres">
      <dgm:prSet presAssocID="{7ACF4548-D826-4739-A0D2-8E12A7B9E2FA}" presName="sibTrans" presStyleLbl="sibTrans2D1" presStyleIdx="0" presStyleCnt="2"/>
      <dgm:spPr/>
    </dgm:pt>
    <dgm:pt modelId="{4DD84D11-1975-4F32-8D33-6A841FBC8EB2}" type="pres">
      <dgm:prSet presAssocID="{7ACF4548-D826-4739-A0D2-8E12A7B9E2FA}" presName="connectorText" presStyleLbl="sibTrans2D1" presStyleIdx="0" presStyleCnt="2"/>
      <dgm:spPr/>
    </dgm:pt>
    <dgm:pt modelId="{6E6494CE-2A01-40E1-AC6C-EF6475596D69}" type="pres">
      <dgm:prSet presAssocID="{4C881831-D43C-413B-9626-2AB4AC6F7123}" presName="node" presStyleLbl="node1" presStyleIdx="1" presStyleCnt="3">
        <dgm:presLayoutVars>
          <dgm:bulletEnabled val="1"/>
        </dgm:presLayoutVars>
      </dgm:prSet>
      <dgm:spPr/>
    </dgm:pt>
    <dgm:pt modelId="{75E5F35B-0CBC-4E89-ADD2-F9C1449D1170}" type="pres">
      <dgm:prSet presAssocID="{644A7EC2-0EAA-4502-9862-6B13AA632003}" presName="sibTrans" presStyleLbl="sibTrans2D1" presStyleIdx="1" presStyleCnt="2"/>
      <dgm:spPr/>
    </dgm:pt>
    <dgm:pt modelId="{AE0543B5-550F-41E6-8C30-5B2F379BEB6D}" type="pres">
      <dgm:prSet presAssocID="{644A7EC2-0EAA-4502-9862-6B13AA632003}" presName="connectorText" presStyleLbl="sibTrans2D1" presStyleIdx="1" presStyleCnt="2"/>
      <dgm:spPr/>
    </dgm:pt>
    <dgm:pt modelId="{7CED15E2-C357-48BF-93A1-6DFBA89F89B8}" type="pres">
      <dgm:prSet presAssocID="{DDCFEAB1-5BCF-4C84-84B1-52DD136890D2}" presName="node" presStyleLbl="node1" presStyleIdx="2" presStyleCnt="3">
        <dgm:presLayoutVars>
          <dgm:bulletEnabled val="1"/>
        </dgm:presLayoutVars>
      </dgm:prSet>
      <dgm:spPr/>
    </dgm:pt>
  </dgm:ptLst>
  <dgm:cxnLst>
    <dgm:cxn modelId="{86F3D508-CAC3-464F-A61D-DC348D624AC1}" type="presOf" srcId="{B464B3EE-435A-4B41-B2FB-9BC1B804C85C}" destId="{63DE2B04-DE2C-44C1-9E45-6438D16E6580}" srcOrd="0" destOrd="0" presId="urn:microsoft.com/office/officeart/2005/8/layout/process1"/>
    <dgm:cxn modelId="{48F38E22-80EE-448D-AA99-95397A2E015B}" srcId="{B464B3EE-435A-4B41-B2FB-9BC1B804C85C}" destId="{D648ABAB-0C75-493C-8D6D-F63016B5F122}" srcOrd="0" destOrd="0" parTransId="{23AA79CC-85FD-4A17-9242-EC0CD887EF24}" sibTransId="{7ACF4548-D826-4739-A0D2-8E12A7B9E2FA}"/>
    <dgm:cxn modelId="{0CE20527-9462-4B6A-92BE-7B1854311AFC}" type="presOf" srcId="{7ACF4548-D826-4739-A0D2-8E12A7B9E2FA}" destId="{0FF96AFA-F340-4660-A1DA-9E663717C1B9}" srcOrd="0" destOrd="0" presId="urn:microsoft.com/office/officeart/2005/8/layout/process1"/>
    <dgm:cxn modelId="{2919F72A-9C89-4888-9E44-948CFEEAD3DC}" type="presOf" srcId="{644A7EC2-0EAA-4502-9862-6B13AA632003}" destId="{AE0543B5-550F-41E6-8C30-5B2F379BEB6D}" srcOrd="1" destOrd="0" presId="urn:microsoft.com/office/officeart/2005/8/layout/process1"/>
    <dgm:cxn modelId="{D187A839-4337-4607-98C4-C86EF16FC8E5}" type="presOf" srcId="{DDCFEAB1-5BCF-4C84-84B1-52DD136890D2}" destId="{7CED15E2-C357-48BF-93A1-6DFBA89F89B8}" srcOrd="0" destOrd="0" presId="urn:microsoft.com/office/officeart/2005/8/layout/process1"/>
    <dgm:cxn modelId="{BBCF5F3D-CCAC-459D-9557-59AE21C23436}" srcId="{B464B3EE-435A-4B41-B2FB-9BC1B804C85C}" destId="{4C881831-D43C-413B-9626-2AB4AC6F7123}" srcOrd="1" destOrd="0" parTransId="{5987FEB0-CF63-4FAA-B239-762B5966CFC4}" sibTransId="{644A7EC2-0EAA-4502-9862-6B13AA632003}"/>
    <dgm:cxn modelId="{D3CE9940-9A03-4862-BC57-F93EE174648E}" type="presOf" srcId="{D648ABAB-0C75-493C-8D6D-F63016B5F122}" destId="{68EDF078-7C82-45D1-A096-71008ACBDB29}" srcOrd="0" destOrd="0" presId="urn:microsoft.com/office/officeart/2005/8/layout/process1"/>
    <dgm:cxn modelId="{FA272B78-C95D-4FF5-BEA2-90267D1472CA}" type="presOf" srcId="{4C881831-D43C-413B-9626-2AB4AC6F7123}" destId="{6E6494CE-2A01-40E1-AC6C-EF6475596D69}" srcOrd="0" destOrd="0" presId="urn:microsoft.com/office/officeart/2005/8/layout/process1"/>
    <dgm:cxn modelId="{39671084-3149-4DDC-B33E-AF6C28E8F0AC}" type="presOf" srcId="{7ACF4548-D826-4739-A0D2-8E12A7B9E2FA}" destId="{4DD84D11-1975-4F32-8D33-6A841FBC8EB2}" srcOrd="1" destOrd="0" presId="urn:microsoft.com/office/officeart/2005/8/layout/process1"/>
    <dgm:cxn modelId="{368654BA-AB57-4755-A3FA-3B02828E3684}" srcId="{B464B3EE-435A-4B41-B2FB-9BC1B804C85C}" destId="{DDCFEAB1-5BCF-4C84-84B1-52DD136890D2}" srcOrd="2" destOrd="0" parTransId="{4ABF2CE5-1869-4D3B-BEE0-7E1001CB8EC1}" sibTransId="{EFFBD794-91C1-4F8E-8E65-60380693CF66}"/>
    <dgm:cxn modelId="{C3B780CC-55F1-443E-9D32-20D5B968DC35}" type="presOf" srcId="{644A7EC2-0EAA-4502-9862-6B13AA632003}" destId="{75E5F35B-0CBC-4E89-ADD2-F9C1449D1170}" srcOrd="0" destOrd="0" presId="urn:microsoft.com/office/officeart/2005/8/layout/process1"/>
    <dgm:cxn modelId="{BABD9188-EDE0-4091-9356-A2F2269B1D7E}" type="presParOf" srcId="{63DE2B04-DE2C-44C1-9E45-6438D16E6580}" destId="{68EDF078-7C82-45D1-A096-71008ACBDB29}" srcOrd="0" destOrd="0" presId="urn:microsoft.com/office/officeart/2005/8/layout/process1"/>
    <dgm:cxn modelId="{2969ACC7-FF71-4AE2-9E66-6242448CF726}" type="presParOf" srcId="{63DE2B04-DE2C-44C1-9E45-6438D16E6580}" destId="{0FF96AFA-F340-4660-A1DA-9E663717C1B9}" srcOrd="1" destOrd="0" presId="urn:microsoft.com/office/officeart/2005/8/layout/process1"/>
    <dgm:cxn modelId="{5C119BF6-B661-4EAA-94CF-401B329CC5AB}" type="presParOf" srcId="{0FF96AFA-F340-4660-A1DA-9E663717C1B9}" destId="{4DD84D11-1975-4F32-8D33-6A841FBC8EB2}" srcOrd="0" destOrd="0" presId="urn:microsoft.com/office/officeart/2005/8/layout/process1"/>
    <dgm:cxn modelId="{3AE2F813-7A30-4B83-8CBB-CC81A605482A}" type="presParOf" srcId="{63DE2B04-DE2C-44C1-9E45-6438D16E6580}" destId="{6E6494CE-2A01-40E1-AC6C-EF6475596D69}" srcOrd="2" destOrd="0" presId="urn:microsoft.com/office/officeart/2005/8/layout/process1"/>
    <dgm:cxn modelId="{B4950D4D-A16E-4F71-85F5-B2E1C812B741}" type="presParOf" srcId="{63DE2B04-DE2C-44C1-9E45-6438D16E6580}" destId="{75E5F35B-0CBC-4E89-ADD2-F9C1449D1170}" srcOrd="3" destOrd="0" presId="urn:microsoft.com/office/officeart/2005/8/layout/process1"/>
    <dgm:cxn modelId="{557D2DA0-5A32-485E-964F-EF0682F19313}" type="presParOf" srcId="{75E5F35B-0CBC-4E89-ADD2-F9C1449D1170}" destId="{AE0543B5-550F-41E6-8C30-5B2F379BEB6D}" srcOrd="0" destOrd="0" presId="urn:microsoft.com/office/officeart/2005/8/layout/process1"/>
    <dgm:cxn modelId="{BF1F3256-6ECE-4E95-A8DD-58A06278C267}" type="presParOf" srcId="{63DE2B04-DE2C-44C1-9E45-6438D16E6580}" destId="{7CED15E2-C357-48BF-93A1-6DFBA89F89B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64B3EE-435A-4B41-B2FB-9BC1B804C85C}" type="doc">
      <dgm:prSet loTypeId="urn:microsoft.com/office/officeart/2005/8/layout/process1" loCatId="process" qsTypeId="urn:microsoft.com/office/officeart/2005/8/quickstyle/simple1" qsCatId="simple" csTypeId="urn:microsoft.com/office/officeart/2005/8/colors/accent0_2" csCatId="mainScheme" phldr="1"/>
      <dgm:spPr/>
    </dgm:pt>
    <dgm:pt modelId="{D648ABAB-0C75-493C-8D6D-F63016B5F122}">
      <dgm:prSet phldrT="[Text]"/>
      <dgm:spPr/>
      <dgm:t>
        <a:bodyPr/>
        <a:lstStyle/>
        <a:p>
          <a:r>
            <a:rPr lang="en-US" dirty="0"/>
            <a:t>Quantify outpatient opioid use and pain scores</a:t>
          </a:r>
        </a:p>
      </dgm:t>
    </dgm:pt>
    <dgm:pt modelId="{23AA79CC-85FD-4A17-9242-EC0CD887EF24}" type="parTrans" cxnId="{48F38E22-80EE-448D-AA99-95397A2E015B}">
      <dgm:prSet/>
      <dgm:spPr/>
      <dgm:t>
        <a:bodyPr/>
        <a:lstStyle/>
        <a:p>
          <a:endParaRPr lang="en-US"/>
        </a:p>
      </dgm:t>
    </dgm:pt>
    <dgm:pt modelId="{7ACF4548-D826-4739-A0D2-8E12A7B9E2FA}" type="sibTrans" cxnId="{48F38E22-80EE-448D-AA99-95397A2E015B}">
      <dgm:prSet/>
      <dgm:spPr/>
      <dgm:t>
        <a:bodyPr/>
        <a:lstStyle/>
        <a:p>
          <a:endParaRPr lang="en-US"/>
        </a:p>
      </dgm:t>
    </dgm:pt>
    <dgm:pt modelId="{4C881831-D43C-413B-9626-2AB4AC6F7123}">
      <dgm:prSet phldrT="[Text]"/>
      <dgm:spPr/>
      <dgm:t>
        <a:bodyPr/>
        <a:lstStyle/>
        <a:p>
          <a:r>
            <a:rPr lang="en-US" dirty="0"/>
            <a:t>Implement SOPP</a:t>
          </a:r>
        </a:p>
      </dgm:t>
    </dgm:pt>
    <dgm:pt modelId="{5987FEB0-CF63-4FAA-B239-762B5966CFC4}" type="parTrans" cxnId="{BBCF5F3D-CCAC-459D-9557-59AE21C23436}">
      <dgm:prSet/>
      <dgm:spPr/>
      <dgm:t>
        <a:bodyPr/>
        <a:lstStyle/>
        <a:p>
          <a:endParaRPr lang="en-US"/>
        </a:p>
      </dgm:t>
    </dgm:pt>
    <dgm:pt modelId="{644A7EC2-0EAA-4502-9862-6B13AA632003}" type="sibTrans" cxnId="{BBCF5F3D-CCAC-459D-9557-59AE21C23436}">
      <dgm:prSet/>
      <dgm:spPr/>
      <dgm:t>
        <a:bodyPr/>
        <a:lstStyle/>
        <a:p>
          <a:endParaRPr lang="en-US"/>
        </a:p>
      </dgm:t>
    </dgm:pt>
    <dgm:pt modelId="{DDCFEAB1-5BCF-4C84-84B1-52DD136890D2}">
      <dgm:prSet phldrT="[Text]"/>
      <dgm:spPr/>
      <dgm:t>
        <a:bodyPr/>
        <a:lstStyle/>
        <a:p>
          <a:r>
            <a:rPr lang="en-US" dirty="0"/>
            <a:t>1) Measure surgeon adherence</a:t>
          </a:r>
        </a:p>
        <a:p>
          <a:r>
            <a:rPr lang="en-US" dirty="0"/>
            <a:t>2) Quantify outpatient opioid use and pain scores</a:t>
          </a:r>
        </a:p>
      </dgm:t>
    </dgm:pt>
    <dgm:pt modelId="{4ABF2CE5-1869-4D3B-BEE0-7E1001CB8EC1}" type="parTrans" cxnId="{368654BA-AB57-4755-A3FA-3B02828E3684}">
      <dgm:prSet/>
      <dgm:spPr/>
      <dgm:t>
        <a:bodyPr/>
        <a:lstStyle/>
        <a:p>
          <a:endParaRPr lang="en-US"/>
        </a:p>
      </dgm:t>
    </dgm:pt>
    <dgm:pt modelId="{EFFBD794-91C1-4F8E-8E65-60380693CF66}" type="sibTrans" cxnId="{368654BA-AB57-4755-A3FA-3B02828E3684}">
      <dgm:prSet/>
      <dgm:spPr/>
      <dgm:t>
        <a:bodyPr/>
        <a:lstStyle/>
        <a:p>
          <a:endParaRPr lang="en-US"/>
        </a:p>
      </dgm:t>
    </dgm:pt>
    <dgm:pt modelId="{63DE2B04-DE2C-44C1-9E45-6438D16E6580}" type="pres">
      <dgm:prSet presAssocID="{B464B3EE-435A-4B41-B2FB-9BC1B804C85C}" presName="Name0" presStyleCnt="0">
        <dgm:presLayoutVars>
          <dgm:dir/>
          <dgm:resizeHandles val="exact"/>
        </dgm:presLayoutVars>
      </dgm:prSet>
      <dgm:spPr/>
    </dgm:pt>
    <dgm:pt modelId="{68EDF078-7C82-45D1-A096-71008ACBDB29}" type="pres">
      <dgm:prSet presAssocID="{D648ABAB-0C75-493C-8D6D-F63016B5F122}" presName="node" presStyleLbl="node1" presStyleIdx="0" presStyleCnt="3">
        <dgm:presLayoutVars>
          <dgm:bulletEnabled val="1"/>
        </dgm:presLayoutVars>
      </dgm:prSet>
      <dgm:spPr/>
    </dgm:pt>
    <dgm:pt modelId="{0FF96AFA-F340-4660-A1DA-9E663717C1B9}" type="pres">
      <dgm:prSet presAssocID="{7ACF4548-D826-4739-A0D2-8E12A7B9E2FA}" presName="sibTrans" presStyleLbl="sibTrans2D1" presStyleIdx="0" presStyleCnt="2"/>
      <dgm:spPr/>
    </dgm:pt>
    <dgm:pt modelId="{4DD84D11-1975-4F32-8D33-6A841FBC8EB2}" type="pres">
      <dgm:prSet presAssocID="{7ACF4548-D826-4739-A0D2-8E12A7B9E2FA}" presName="connectorText" presStyleLbl="sibTrans2D1" presStyleIdx="0" presStyleCnt="2"/>
      <dgm:spPr/>
    </dgm:pt>
    <dgm:pt modelId="{6E6494CE-2A01-40E1-AC6C-EF6475596D69}" type="pres">
      <dgm:prSet presAssocID="{4C881831-D43C-413B-9626-2AB4AC6F7123}" presName="node" presStyleLbl="node1" presStyleIdx="1" presStyleCnt="3">
        <dgm:presLayoutVars>
          <dgm:bulletEnabled val="1"/>
        </dgm:presLayoutVars>
      </dgm:prSet>
      <dgm:spPr/>
    </dgm:pt>
    <dgm:pt modelId="{75E5F35B-0CBC-4E89-ADD2-F9C1449D1170}" type="pres">
      <dgm:prSet presAssocID="{644A7EC2-0EAA-4502-9862-6B13AA632003}" presName="sibTrans" presStyleLbl="sibTrans2D1" presStyleIdx="1" presStyleCnt="2"/>
      <dgm:spPr/>
    </dgm:pt>
    <dgm:pt modelId="{AE0543B5-550F-41E6-8C30-5B2F379BEB6D}" type="pres">
      <dgm:prSet presAssocID="{644A7EC2-0EAA-4502-9862-6B13AA632003}" presName="connectorText" presStyleLbl="sibTrans2D1" presStyleIdx="1" presStyleCnt="2"/>
      <dgm:spPr/>
    </dgm:pt>
    <dgm:pt modelId="{7CED15E2-C357-48BF-93A1-6DFBA89F89B8}" type="pres">
      <dgm:prSet presAssocID="{DDCFEAB1-5BCF-4C84-84B1-52DD136890D2}" presName="node" presStyleLbl="node1" presStyleIdx="2" presStyleCnt="3">
        <dgm:presLayoutVars>
          <dgm:bulletEnabled val="1"/>
        </dgm:presLayoutVars>
      </dgm:prSet>
      <dgm:spPr/>
    </dgm:pt>
  </dgm:ptLst>
  <dgm:cxnLst>
    <dgm:cxn modelId="{48F38E22-80EE-448D-AA99-95397A2E015B}" srcId="{B464B3EE-435A-4B41-B2FB-9BC1B804C85C}" destId="{D648ABAB-0C75-493C-8D6D-F63016B5F122}" srcOrd="0" destOrd="0" parTransId="{23AA79CC-85FD-4A17-9242-EC0CD887EF24}" sibTransId="{7ACF4548-D826-4739-A0D2-8E12A7B9E2FA}"/>
    <dgm:cxn modelId="{BBCF5F3D-CCAC-459D-9557-59AE21C23436}" srcId="{B464B3EE-435A-4B41-B2FB-9BC1B804C85C}" destId="{4C881831-D43C-413B-9626-2AB4AC6F7123}" srcOrd="1" destOrd="0" parTransId="{5987FEB0-CF63-4FAA-B239-762B5966CFC4}" sibTransId="{644A7EC2-0EAA-4502-9862-6B13AA632003}"/>
    <dgm:cxn modelId="{EDCEB55C-CF65-43D0-8057-17D737C36445}" type="presOf" srcId="{4C881831-D43C-413B-9626-2AB4AC6F7123}" destId="{6E6494CE-2A01-40E1-AC6C-EF6475596D69}" srcOrd="0" destOrd="0" presId="urn:microsoft.com/office/officeart/2005/8/layout/process1"/>
    <dgm:cxn modelId="{DDBFAE62-93D0-4645-8582-A6228780301C}" type="presOf" srcId="{B464B3EE-435A-4B41-B2FB-9BC1B804C85C}" destId="{63DE2B04-DE2C-44C1-9E45-6438D16E6580}" srcOrd="0" destOrd="0" presId="urn:microsoft.com/office/officeart/2005/8/layout/process1"/>
    <dgm:cxn modelId="{B8F0DA49-20AC-4FA1-A017-FD8B2219518F}" type="presOf" srcId="{DDCFEAB1-5BCF-4C84-84B1-52DD136890D2}" destId="{7CED15E2-C357-48BF-93A1-6DFBA89F89B8}" srcOrd="0" destOrd="0" presId="urn:microsoft.com/office/officeart/2005/8/layout/process1"/>
    <dgm:cxn modelId="{C41EEE53-3E26-4BAE-842C-78C90B3F7B60}" type="presOf" srcId="{7ACF4548-D826-4739-A0D2-8E12A7B9E2FA}" destId="{0FF96AFA-F340-4660-A1DA-9E663717C1B9}" srcOrd="0" destOrd="0" presId="urn:microsoft.com/office/officeart/2005/8/layout/process1"/>
    <dgm:cxn modelId="{AD88BA82-AD17-43E0-AAF6-B1F8E3989B82}" type="presOf" srcId="{D648ABAB-0C75-493C-8D6D-F63016B5F122}" destId="{68EDF078-7C82-45D1-A096-71008ACBDB29}" srcOrd="0" destOrd="0" presId="urn:microsoft.com/office/officeart/2005/8/layout/process1"/>
    <dgm:cxn modelId="{C7076B85-1EC5-4045-A38E-C701AD26AEBD}" type="presOf" srcId="{644A7EC2-0EAA-4502-9862-6B13AA632003}" destId="{AE0543B5-550F-41E6-8C30-5B2F379BEB6D}" srcOrd="1" destOrd="0" presId="urn:microsoft.com/office/officeart/2005/8/layout/process1"/>
    <dgm:cxn modelId="{368654BA-AB57-4755-A3FA-3B02828E3684}" srcId="{B464B3EE-435A-4B41-B2FB-9BC1B804C85C}" destId="{DDCFEAB1-5BCF-4C84-84B1-52DD136890D2}" srcOrd="2" destOrd="0" parTransId="{4ABF2CE5-1869-4D3B-BEE0-7E1001CB8EC1}" sibTransId="{EFFBD794-91C1-4F8E-8E65-60380693CF66}"/>
    <dgm:cxn modelId="{D42A58D3-E9C7-4DC2-8CDF-316D7B5983CB}" type="presOf" srcId="{7ACF4548-D826-4739-A0D2-8E12A7B9E2FA}" destId="{4DD84D11-1975-4F32-8D33-6A841FBC8EB2}" srcOrd="1" destOrd="0" presId="urn:microsoft.com/office/officeart/2005/8/layout/process1"/>
    <dgm:cxn modelId="{53346FFB-D14E-434A-BD6E-CBED84FF9D22}" type="presOf" srcId="{644A7EC2-0EAA-4502-9862-6B13AA632003}" destId="{75E5F35B-0CBC-4E89-ADD2-F9C1449D1170}" srcOrd="0" destOrd="0" presId="urn:microsoft.com/office/officeart/2005/8/layout/process1"/>
    <dgm:cxn modelId="{BF3E95FC-F930-4F51-B5BA-CBF154531994}" type="presParOf" srcId="{63DE2B04-DE2C-44C1-9E45-6438D16E6580}" destId="{68EDF078-7C82-45D1-A096-71008ACBDB29}" srcOrd="0" destOrd="0" presId="urn:microsoft.com/office/officeart/2005/8/layout/process1"/>
    <dgm:cxn modelId="{FEF24F2A-1650-4355-BAAE-5422616E3CD1}" type="presParOf" srcId="{63DE2B04-DE2C-44C1-9E45-6438D16E6580}" destId="{0FF96AFA-F340-4660-A1DA-9E663717C1B9}" srcOrd="1" destOrd="0" presId="urn:microsoft.com/office/officeart/2005/8/layout/process1"/>
    <dgm:cxn modelId="{F24DE742-A5D9-41C5-B014-D3E2963F6489}" type="presParOf" srcId="{0FF96AFA-F340-4660-A1DA-9E663717C1B9}" destId="{4DD84D11-1975-4F32-8D33-6A841FBC8EB2}" srcOrd="0" destOrd="0" presId="urn:microsoft.com/office/officeart/2005/8/layout/process1"/>
    <dgm:cxn modelId="{7CD4B111-6D4B-44EE-A604-72976B9FE7FD}" type="presParOf" srcId="{63DE2B04-DE2C-44C1-9E45-6438D16E6580}" destId="{6E6494CE-2A01-40E1-AC6C-EF6475596D69}" srcOrd="2" destOrd="0" presId="urn:microsoft.com/office/officeart/2005/8/layout/process1"/>
    <dgm:cxn modelId="{E58E8422-861C-4EAD-B093-C7B9E5438CA5}" type="presParOf" srcId="{63DE2B04-DE2C-44C1-9E45-6438D16E6580}" destId="{75E5F35B-0CBC-4E89-ADD2-F9C1449D1170}" srcOrd="3" destOrd="0" presId="urn:microsoft.com/office/officeart/2005/8/layout/process1"/>
    <dgm:cxn modelId="{B611FE7A-E3CF-472B-A42D-62A71EF4465C}" type="presParOf" srcId="{75E5F35B-0CBC-4E89-ADD2-F9C1449D1170}" destId="{AE0543B5-550F-41E6-8C30-5B2F379BEB6D}" srcOrd="0" destOrd="0" presId="urn:microsoft.com/office/officeart/2005/8/layout/process1"/>
    <dgm:cxn modelId="{F6B3E88F-0141-45D4-ACBD-0103DD78D0A5}" type="presParOf" srcId="{63DE2B04-DE2C-44C1-9E45-6438D16E6580}" destId="{7CED15E2-C357-48BF-93A1-6DFBA89F89B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64B3EE-435A-4B41-B2FB-9BC1B804C85C}" type="doc">
      <dgm:prSet loTypeId="urn:microsoft.com/office/officeart/2005/8/layout/process1" loCatId="process" qsTypeId="urn:microsoft.com/office/officeart/2005/8/quickstyle/simple1" qsCatId="simple" csTypeId="urn:microsoft.com/office/officeart/2005/8/colors/accent0_2" csCatId="mainScheme" phldr="1"/>
      <dgm:spPr/>
    </dgm:pt>
    <dgm:pt modelId="{D648ABAB-0C75-493C-8D6D-F63016B5F122}">
      <dgm:prSet phldrT="[Text]"/>
      <dgm:spPr/>
      <dgm:t>
        <a:bodyPr/>
        <a:lstStyle/>
        <a:p>
          <a:r>
            <a:rPr lang="en-US" dirty="0"/>
            <a:t>Quantify outpatient opioid use and pain scores</a:t>
          </a:r>
        </a:p>
      </dgm:t>
    </dgm:pt>
    <dgm:pt modelId="{23AA79CC-85FD-4A17-9242-EC0CD887EF24}" type="parTrans" cxnId="{48F38E22-80EE-448D-AA99-95397A2E015B}">
      <dgm:prSet/>
      <dgm:spPr/>
      <dgm:t>
        <a:bodyPr/>
        <a:lstStyle/>
        <a:p>
          <a:endParaRPr lang="en-US"/>
        </a:p>
      </dgm:t>
    </dgm:pt>
    <dgm:pt modelId="{7ACF4548-D826-4739-A0D2-8E12A7B9E2FA}" type="sibTrans" cxnId="{48F38E22-80EE-448D-AA99-95397A2E015B}">
      <dgm:prSet/>
      <dgm:spPr/>
      <dgm:t>
        <a:bodyPr/>
        <a:lstStyle/>
        <a:p>
          <a:endParaRPr lang="en-US"/>
        </a:p>
      </dgm:t>
    </dgm:pt>
    <dgm:pt modelId="{4C881831-D43C-413B-9626-2AB4AC6F7123}">
      <dgm:prSet phldrT="[Text]"/>
      <dgm:spPr/>
      <dgm:t>
        <a:bodyPr/>
        <a:lstStyle/>
        <a:p>
          <a:r>
            <a:rPr lang="en-US" dirty="0"/>
            <a:t>Implement SOPP</a:t>
          </a:r>
        </a:p>
      </dgm:t>
    </dgm:pt>
    <dgm:pt modelId="{5987FEB0-CF63-4FAA-B239-762B5966CFC4}" type="parTrans" cxnId="{BBCF5F3D-CCAC-459D-9557-59AE21C23436}">
      <dgm:prSet/>
      <dgm:spPr/>
      <dgm:t>
        <a:bodyPr/>
        <a:lstStyle/>
        <a:p>
          <a:endParaRPr lang="en-US"/>
        </a:p>
      </dgm:t>
    </dgm:pt>
    <dgm:pt modelId="{644A7EC2-0EAA-4502-9862-6B13AA632003}" type="sibTrans" cxnId="{BBCF5F3D-CCAC-459D-9557-59AE21C23436}">
      <dgm:prSet/>
      <dgm:spPr/>
      <dgm:t>
        <a:bodyPr/>
        <a:lstStyle/>
        <a:p>
          <a:endParaRPr lang="en-US"/>
        </a:p>
      </dgm:t>
    </dgm:pt>
    <dgm:pt modelId="{DDCFEAB1-5BCF-4C84-84B1-52DD136890D2}">
      <dgm:prSet phldrT="[Text]"/>
      <dgm:spPr/>
      <dgm:t>
        <a:bodyPr/>
        <a:lstStyle/>
        <a:p>
          <a:r>
            <a:rPr lang="en-US" dirty="0"/>
            <a:t>1) Measure surgeon adherence</a:t>
          </a:r>
        </a:p>
        <a:p>
          <a:r>
            <a:rPr lang="en-US" dirty="0"/>
            <a:t>2) Quantify outpatient opioid use and pain scores</a:t>
          </a:r>
        </a:p>
      </dgm:t>
    </dgm:pt>
    <dgm:pt modelId="{4ABF2CE5-1869-4D3B-BEE0-7E1001CB8EC1}" type="parTrans" cxnId="{368654BA-AB57-4755-A3FA-3B02828E3684}">
      <dgm:prSet/>
      <dgm:spPr/>
      <dgm:t>
        <a:bodyPr/>
        <a:lstStyle/>
        <a:p>
          <a:endParaRPr lang="en-US"/>
        </a:p>
      </dgm:t>
    </dgm:pt>
    <dgm:pt modelId="{EFFBD794-91C1-4F8E-8E65-60380693CF66}" type="sibTrans" cxnId="{368654BA-AB57-4755-A3FA-3B02828E3684}">
      <dgm:prSet/>
      <dgm:spPr/>
      <dgm:t>
        <a:bodyPr/>
        <a:lstStyle/>
        <a:p>
          <a:endParaRPr lang="en-US"/>
        </a:p>
      </dgm:t>
    </dgm:pt>
    <dgm:pt modelId="{63DE2B04-DE2C-44C1-9E45-6438D16E6580}" type="pres">
      <dgm:prSet presAssocID="{B464B3EE-435A-4B41-B2FB-9BC1B804C85C}" presName="Name0" presStyleCnt="0">
        <dgm:presLayoutVars>
          <dgm:dir/>
          <dgm:resizeHandles val="exact"/>
        </dgm:presLayoutVars>
      </dgm:prSet>
      <dgm:spPr/>
    </dgm:pt>
    <dgm:pt modelId="{68EDF078-7C82-45D1-A096-71008ACBDB29}" type="pres">
      <dgm:prSet presAssocID="{D648ABAB-0C75-493C-8D6D-F63016B5F122}" presName="node" presStyleLbl="node1" presStyleIdx="0" presStyleCnt="3">
        <dgm:presLayoutVars>
          <dgm:bulletEnabled val="1"/>
        </dgm:presLayoutVars>
      </dgm:prSet>
      <dgm:spPr/>
    </dgm:pt>
    <dgm:pt modelId="{0FF96AFA-F340-4660-A1DA-9E663717C1B9}" type="pres">
      <dgm:prSet presAssocID="{7ACF4548-D826-4739-A0D2-8E12A7B9E2FA}" presName="sibTrans" presStyleLbl="sibTrans2D1" presStyleIdx="0" presStyleCnt="2"/>
      <dgm:spPr/>
    </dgm:pt>
    <dgm:pt modelId="{4DD84D11-1975-4F32-8D33-6A841FBC8EB2}" type="pres">
      <dgm:prSet presAssocID="{7ACF4548-D826-4739-A0D2-8E12A7B9E2FA}" presName="connectorText" presStyleLbl="sibTrans2D1" presStyleIdx="0" presStyleCnt="2"/>
      <dgm:spPr/>
    </dgm:pt>
    <dgm:pt modelId="{6E6494CE-2A01-40E1-AC6C-EF6475596D69}" type="pres">
      <dgm:prSet presAssocID="{4C881831-D43C-413B-9626-2AB4AC6F7123}" presName="node" presStyleLbl="node1" presStyleIdx="1" presStyleCnt="3">
        <dgm:presLayoutVars>
          <dgm:bulletEnabled val="1"/>
        </dgm:presLayoutVars>
      </dgm:prSet>
      <dgm:spPr/>
    </dgm:pt>
    <dgm:pt modelId="{75E5F35B-0CBC-4E89-ADD2-F9C1449D1170}" type="pres">
      <dgm:prSet presAssocID="{644A7EC2-0EAA-4502-9862-6B13AA632003}" presName="sibTrans" presStyleLbl="sibTrans2D1" presStyleIdx="1" presStyleCnt="2"/>
      <dgm:spPr/>
    </dgm:pt>
    <dgm:pt modelId="{AE0543B5-550F-41E6-8C30-5B2F379BEB6D}" type="pres">
      <dgm:prSet presAssocID="{644A7EC2-0EAA-4502-9862-6B13AA632003}" presName="connectorText" presStyleLbl="sibTrans2D1" presStyleIdx="1" presStyleCnt="2"/>
      <dgm:spPr/>
    </dgm:pt>
    <dgm:pt modelId="{7CED15E2-C357-48BF-93A1-6DFBA89F89B8}" type="pres">
      <dgm:prSet presAssocID="{DDCFEAB1-5BCF-4C84-84B1-52DD136890D2}" presName="node" presStyleLbl="node1" presStyleIdx="2" presStyleCnt="3">
        <dgm:presLayoutVars>
          <dgm:bulletEnabled val="1"/>
        </dgm:presLayoutVars>
      </dgm:prSet>
      <dgm:spPr/>
    </dgm:pt>
  </dgm:ptLst>
  <dgm:cxnLst>
    <dgm:cxn modelId="{8CAB0D14-5621-406E-BF70-58F0C0B9B8B8}" type="presOf" srcId="{4C881831-D43C-413B-9626-2AB4AC6F7123}" destId="{6E6494CE-2A01-40E1-AC6C-EF6475596D69}" srcOrd="0" destOrd="0" presId="urn:microsoft.com/office/officeart/2005/8/layout/process1"/>
    <dgm:cxn modelId="{48F38E22-80EE-448D-AA99-95397A2E015B}" srcId="{B464B3EE-435A-4B41-B2FB-9BC1B804C85C}" destId="{D648ABAB-0C75-493C-8D6D-F63016B5F122}" srcOrd="0" destOrd="0" parTransId="{23AA79CC-85FD-4A17-9242-EC0CD887EF24}" sibTransId="{7ACF4548-D826-4739-A0D2-8E12A7B9E2FA}"/>
    <dgm:cxn modelId="{C1B8B23A-850B-4036-85E6-7E4AF11D60F9}" type="presOf" srcId="{7ACF4548-D826-4739-A0D2-8E12A7B9E2FA}" destId="{0FF96AFA-F340-4660-A1DA-9E663717C1B9}" srcOrd="0" destOrd="0" presId="urn:microsoft.com/office/officeart/2005/8/layout/process1"/>
    <dgm:cxn modelId="{BBCF5F3D-CCAC-459D-9557-59AE21C23436}" srcId="{B464B3EE-435A-4B41-B2FB-9BC1B804C85C}" destId="{4C881831-D43C-413B-9626-2AB4AC6F7123}" srcOrd="1" destOrd="0" parTransId="{5987FEB0-CF63-4FAA-B239-762B5966CFC4}" sibTransId="{644A7EC2-0EAA-4502-9862-6B13AA632003}"/>
    <dgm:cxn modelId="{7E753742-9EFE-40FE-A4EE-BAF036FD46E3}" type="presOf" srcId="{7ACF4548-D826-4739-A0D2-8E12A7B9E2FA}" destId="{4DD84D11-1975-4F32-8D33-6A841FBC8EB2}" srcOrd="1" destOrd="0" presId="urn:microsoft.com/office/officeart/2005/8/layout/process1"/>
    <dgm:cxn modelId="{C48DAE6C-A9A8-4D8C-9516-2FB7B0C8DBDE}" type="presOf" srcId="{B464B3EE-435A-4B41-B2FB-9BC1B804C85C}" destId="{63DE2B04-DE2C-44C1-9E45-6438D16E6580}" srcOrd="0" destOrd="0" presId="urn:microsoft.com/office/officeart/2005/8/layout/process1"/>
    <dgm:cxn modelId="{93A65793-248A-455B-BCED-361F51B731B7}" type="presOf" srcId="{D648ABAB-0C75-493C-8D6D-F63016B5F122}" destId="{68EDF078-7C82-45D1-A096-71008ACBDB29}" srcOrd="0" destOrd="0" presId="urn:microsoft.com/office/officeart/2005/8/layout/process1"/>
    <dgm:cxn modelId="{74639694-BEF7-4263-8F4E-3CF624595003}" type="presOf" srcId="{644A7EC2-0EAA-4502-9862-6B13AA632003}" destId="{75E5F35B-0CBC-4E89-ADD2-F9C1449D1170}" srcOrd="0" destOrd="0" presId="urn:microsoft.com/office/officeart/2005/8/layout/process1"/>
    <dgm:cxn modelId="{CFC51CA4-9758-46E2-9940-EFCEE5BC1E38}" type="presOf" srcId="{DDCFEAB1-5BCF-4C84-84B1-52DD136890D2}" destId="{7CED15E2-C357-48BF-93A1-6DFBA89F89B8}" srcOrd="0" destOrd="0" presId="urn:microsoft.com/office/officeart/2005/8/layout/process1"/>
    <dgm:cxn modelId="{368654BA-AB57-4755-A3FA-3B02828E3684}" srcId="{B464B3EE-435A-4B41-B2FB-9BC1B804C85C}" destId="{DDCFEAB1-5BCF-4C84-84B1-52DD136890D2}" srcOrd="2" destOrd="0" parTransId="{4ABF2CE5-1869-4D3B-BEE0-7E1001CB8EC1}" sibTransId="{EFFBD794-91C1-4F8E-8E65-60380693CF66}"/>
    <dgm:cxn modelId="{27F779FE-9606-4E27-A152-D2B8CF19878B}" type="presOf" srcId="{644A7EC2-0EAA-4502-9862-6B13AA632003}" destId="{AE0543B5-550F-41E6-8C30-5B2F379BEB6D}" srcOrd="1" destOrd="0" presId="urn:microsoft.com/office/officeart/2005/8/layout/process1"/>
    <dgm:cxn modelId="{C9FE72E9-DBB2-462F-BCDA-B11AF9B858DB}" type="presParOf" srcId="{63DE2B04-DE2C-44C1-9E45-6438D16E6580}" destId="{68EDF078-7C82-45D1-A096-71008ACBDB29}" srcOrd="0" destOrd="0" presId="urn:microsoft.com/office/officeart/2005/8/layout/process1"/>
    <dgm:cxn modelId="{9FFC38FA-8871-4A29-BF3A-C3819E4E29A7}" type="presParOf" srcId="{63DE2B04-DE2C-44C1-9E45-6438D16E6580}" destId="{0FF96AFA-F340-4660-A1DA-9E663717C1B9}" srcOrd="1" destOrd="0" presId="urn:microsoft.com/office/officeart/2005/8/layout/process1"/>
    <dgm:cxn modelId="{AA03C61D-8E41-49D8-844E-1773B95B86B3}" type="presParOf" srcId="{0FF96AFA-F340-4660-A1DA-9E663717C1B9}" destId="{4DD84D11-1975-4F32-8D33-6A841FBC8EB2}" srcOrd="0" destOrd="0" presId="urn:microsoft.com/office/officeart/2005/8/layout/process1"/>
    <dgm:cxn modelId="{3F897597-2B4D-4682-9284-EC355E6A5EE4}" type="presParOf" srcId="{63DE2B04-DE2C-44C1-9E45-6438D16E6580}" destId="{6E6494CE-2A01-40E1-AC6C-EF6475596D69}" srcOrd="2" destOrd="0" presId="urn:microsoft.com/office/officeart/2005/8/layout/process1"/>
    <dgm:cxn modelId="{A63BC2D8-43B2-4C9D-8278-CE5138A69CEF}" type="presParOf" srcId="{63DE2B04-DE2C-44C1-9E45-6438D16E6580}" destId="{75E5F35B-0CBC-4E89-ADD2-F9C1449D1170}" srcOrd="3" destOrd="0" presId="urn:microsoft.com/office/officeart/2005/8/layout/process1"/>
    <dgm:cxn modelId="{2203F954-DCF4-4648-97F0-F409CF7A6542}" type="presParOf" srcId="{75E5F35B-0CBC-4E89-ADD2-F9C1449D1170}" destId="{AE0543B5-550F-41E6-8C30-5B2F379BEB6D}" srcOrd="0" destOrd="0" presId="urn:microsoft.com/office/officeart/2005/8/layout/process1"/>
    <dgm:cxn modelId="{5ADD19D0-7ED6-4FF4-89AA-BEFCDB177A3A}" type="presParOf" srcId="{63DE2B04-DE2C-44C1-9E45-6438D16E6580}" destId="{7CED15E2-C357-48BF-93A1-6DFBA89F89B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8CC929-EE56-2F4E-82B5-3CAAA2582B5C}" type="doc">
      <dgm:prSet loTypeId="urn:microsoft.com/office/officeart/2005/8/layout/venn1" loCatId="" qsTypeId="urn:microsoft.com/office/officeart/2005/8/quickstyle/simple4" qsCatId="simple" csTypeId="urn:microsoft.com/office/officeart/2005/8/colors/accent1_2" csCatId="accent1" phldr="1"/>
      <dgm:spPr/>
      <dgm:t>
        <a:bodyPr/>
        <a:lstStyle/>
        <a:p>
          <a:endParaRPr lang="en-US"/>
        </a:p>
      </dgm:t>
    </dgm:pt>
    <dgm:pt modelId="{7E1D0F5B-3F5C-F44F-B056-AE94446BBF8E}">
      <dgm:prSet phldrT="[Text]" custT="1"/>
      <dgm:spPr>
        <a:solidFill>
          <a:srgbClr val="D74853">
            <a:alpha val="29000"/>
          </a:srgbClr>
        </a:solidFill>
      </dgm:spPr>
      <dgm:t>
        <a:bodyPr/>
        <a:lstStyle/>
        <a:p>
          <a:r>
            <a:rPr lang="en-US" sz="1200" b="1" dirty="0"/>
            <a:t>Patient</a:t>
          </a:r>
        </a:p>
      </dgm:t>
    </dgm:pt>
    <dgm:pt modelId="{0495C7F3-F777-4247-B8B2-2482F8229D94}" type="parTrans" cxnId="{C3153114-7257-7F4B-9396-068D76F61463}">
      <dgm:prSet/>
      <dgm:spPr/>
      <dgm:t>
        <a:bodyPr/>
        <a:lstStyle/>
        <a:p>
          <a:endParaRPr lang="en-US"/>
        </a:p>
      </dgm:t>
    </dgm:pt>
    <dgm:pt modelId="{48D4DF32-A2A3-AB41-9591-A123D6CE8D36}" type="sibTrans" cxnId="{C3153114-7257-7F4B-9396-068D76F61463}">
      <dgm:prSet/>
      <dgm:spPr/>
      <dgm:t>
        <a:bodyPr/>
        <a:lstStyle/>
        <a:p>
          <a:endParaRPr lang="en-US"/>
        </a:p>
      </dgm:t>
    </dgm:pt>
    <dgm:pt modelId="{E8EA3F6F-2A4E-1241-A9B3-A8001FCEBE76}">
      <dgm:prSet phldrT="[Text]" custT="1"/>
      <dgm:spPr>
        <a:solidFill>
          <a:srgbClr val="008000">
            <a:alpha val="29000"/>
          </a:srgbClr>
        </a:solidFill>
      </dgm:spPr>
      <dgm:t>
        <a:bodyPr/>
        <a:lstStyle/>
        <a:p>
          <a:r>
            <a:rPr lang="en-US" sz="1200" b="1" dirty="0"/>
            <a:t>System</a:t>
          </a:r>
        </a:p>
      </dgm:t>
    </dgm:pt>
    <dgm:pt modelId="{B9BFB854-7DCE-9141-81AC-2B82B311A918}" type="parTrans" cxnId="{BF4AE72E-B602-3B46-ADF8-2AE3307DECD8}">
      <dgm:prSet/>
      <dgm:spPr/>
      <dgm:t>
        <a:bodyPr/>
        <a:lstStyle/>
        <a:p>
          <a:endParaRPr lang="en-US"/>
        </a:p>
      </dgm:t>
    </dgm:pt>
    <dgm:pt modelId="{05C1B2B5-260D-414B-8F49-8A970493B142}" type="sibTrans" cxnId="{BF4AE72E-B602-3B46-ADF8-2AE3307DECD8}">
      <dgm:prSet/>
      <dgm:spPr/>
      <dgm:t>
        <a:bodyPr/>
        <a:lstStyle/>
        <a:p>
          <a:endParaRPr lang="en-US"/>
        </a:p>
      </dgm:t>
    </dgm:pt>
    <dgm:pt modelId="{91DBCED1-BB0D-2F44-9820-DC805F81B69A}">
      <dgm:prSet custT="1"/>
      <dgm:spPr>
        <a:solidFill>
          <a:schemeClr val="tx2">
            <a:lumMod val="40000"/>
            <a:lumOff val="60000"/>
            <a:alpha val="51000"/>
          </a:schemeClr>
        </a:solidFill>
      </dgm:spPr>
      <dgm:t>
        <a:bodyPr/>
        <a:lstStyle/>
        <a:p>
          <a:r>
            <a:rPr lang="en-US" sz="1200" b="1" dirty="0"/>
            <a:t>Family</a:t>
          </a:r>
        </a:p>
      </dgm:t>
    </dgm:pt>
    <dgm:pt modelId="{A83CFB94-9262-2742-B52E-2DF69348986B}" type="parTrans" cxnId="{3891ACB7-6B23-6446-8421-8AEB803AE578}">
      <dgm:prSet/>
      <dgm:spPr/>
      <dgm:t>
        <a:bodyPr/>
        <a:lstStyle/>
        <a:p>
          <a:endParaRPr lang="en-US"/>
        </a:p>
      </dgm:t>
    </dgm:pt>
    <dgm:pt modelId="{39F5C5F4-8803-CA44-A4E3-CD61A0EF9D2F}" type="sibTrans" cxnId="{3891ACB7-6B23-6446-8421-8AEB803AE578}">
      <dgm:prSet/>
      <dgm:spPr/>
      <dgm:t>
        <a:bodyPr/>
        <a:lstStyle/>
        <a:p>
          <a:endParaRPr lang="en-US"/>
        </a:p>
      </dgm:t>
    </dgm:pt>
    <dgm:pt modelId="{741600C3-69D8-F441-A081-BA75B2BA46CC}">
      <dgm:prSet phldrT="[Text]" custT="1"/>
      <dgm:spPr>
        <a:solidFill>
          <a:srgbClr val="FFFF00">
            <a:alpha val="55000"/>
          </a:srgbClr>
        </a:solidFill>
      </dgm:spPr>
      <dgm:t>
        <a:bodyPr/>
        <a:lstStyle/>
        <a:p>
          <a:pPr algn="ctr"/>
          <a:r>
            <a:rPr lang="en-US" sz="1200" b="1" dirty="0"/>
            <a:t>Provider</a:t>
          </a:r>
        </a:p>
      </dgm:t>
    </dgm:pt>
    <dgm:pt modelId="{BF1E9990-8FF7-DA4C-826D-B096F3F2DA2F}" type="sibTrans" cxnId="{DEB28964-F6BB-A049-9730-010CAA30DE83}">
      <dgm:prSet/>
      <dgm:spPr/>
      <dgm:t>
        <a:bodyPr/>
        <a:lstStyle/>
        <a:p>
          <a:endParaRPr lang="en-US"/>
        </a:p>
      </dgm:t>
    </dgm:pt>
    <dgm:pt modelId="{CBCFA475-49C7-B140-B624-CF5D0514CA19}" type="parTrans" cxnId="{DEB28964-F6BB-A049-9730-010CAA30DE83}">
      <dgm:prSet/>
      <dgm:spPr/>
      <dgm:t>
        <a:bodyPr/>
        <a:lstStyle/>
        <a:p>
          <a:endParaRPr lang="en-US"/>
        </a:p>
      </dgm:t>
    </dgm:pt>
    <dgm:pt modelId="{CC17A40B-456D-E549-B420-E543C1A22B21}" type="pres">
      <dgm:prSet presAssocID="{648CC929-EE56-2F4E-82B5-3CAAA2582B5C}" presName="compositeShape" presStyleCnt="0">
        <dgm:presLayoutVars>
          <dgm:chMax val="7"/>
          <dgm:dir/>
          <dgm:resizeHandles val="exact"/>
        </dgm:presLayoutVars>
      </dgm:prSet>
      <dgm:spPr/>
    </dgm:pt>
    <dgm:pt modelId="{55BB8A60-CC9B-154D-8CA9-FF87FFF9670A}" type="pres">
      <dgm:prSet presAssocID="{7E1D0F5B-3F5C-F44F-B056-AE94446BBF8E}" presName="circ1" presStyleLbl="vennNode1" presStyleIdx="0" presStyleCnt="4" custLinFactNeighborX="-844" custLinFactNeighborY="10358"/>
      <dgm:spPr/>
    </dgm:pt>
    <dgm:pt modelId="{8C318D1C-75BE-4E4B-8632-65AD6AFD9AE5}" type="pres">
      <dgm:prSet presAssocID="{7E1D0F5B-3F5C-F44F-B056-AE94446BBF8E}" presName="circ1Tx" presStyleLbl="revTx" presStyleIdx="0" presStyleCnt="0">
        <dgm:presLayoutVars>
          <dgm:chMax val="0"/>
          <dgm:chPref val="0"/>
          <dgm:bulletEnabled val="1"/>
        </dgm:presLayoutVars>
      </dgm:prSet>
      <dgm:spPr/>
    </dgm:pt>
    <dgm:pt modelId="{1708A7D3-3CCB-3741-82B4-53B69C73D7DF}" type="pres">
      <dgm:prSet presAssocID="{741600C3-69D8-F441-A081-BA75B2BA46CC}" presName="circ2" presStyleLbl="vennNode1" presStyleIdx="1" presStyleCnt="4" custLinFactNeighborX="-3483" custLinFactNeighborY="1806"/>
      <dgm:spPr/>
    </dgm:pt>
    <dgm:pt modelId="{01E9E9CE-224F-774A-BA74-A9CED05AC98B}" type="pres">
      <dgm:prSet presAssocID="{741600C3-69D8-F441-A081-BA75B2BA46CC}" presName="circ2Tx" presStyleLbl="revTx" presStyleIdx="0" presStyleCnt="0">
        <dgm:presLayoutVars>
          <dgm:chMax val="0"/>
          <dgm:chPref val="0"/>
          <dgm:bulletEnabled val="1"/>
        </dgm:presLayoutVars>
      </dgm:prSet>
      <dgm:spPr/>
    </dgm:pt>
    <dgm:pt modelId="{FEBDDCB6-5A2B-4345-87C8-B983DE7FDFEC}" type="pres">
      <dgm:prSet presAssocID="{E8EA3F6F-2A4E-1241-A9B3-A8001FCEBE76}" presName="circ3" presStyleLbl="vennNode1" presStyleIdx="2" presStyleCnt="4" custLinFactNeighborX="1350" custLinFactNeighborY="-1872"/>
      <dgm:spPr/>
    </dgm:pt>
    <dgm:pt modelId="{D4EB50AE-B0CC-B84B-A593-D751CB8C8526}" type="pres">
      <dgm:prSet presAssocID="{E8EA3F6F-2A4E-1241-A9B3-A8001FCEBE76}" presName="circ3Tx" presStyleLbl="revTx" presStyleIdx="0" presStyleCnt="0">
        <dgm:presLayoutVars>
          <dgm:chMax val="0"/>
          <dgm:chPref val="0"/>
          <dgm:bulletEnabled val="1"/>
        </dgm:presLayoutVars>
      </dgm:prSet>
      <dgm:spPr/>
    </dgm:pt>
    <dgm:pt modelId="{56BCBCCD-E5B3-5E47-8E6E-E5A3F7DDAEAB}" type="pres">
      <dgm:prSet presAssocID="{91DBCED1-BB0D-2F44-9820-DC805F81B69A}" presName="circ4" presStyleLbl="vennNode1" presStyleIdx="3" presStyleCnt="4" custLinFactNeighborX="9489"/>
      <dgm:spPr/>
    </dgm:pt>
    <dgm:pt modelId="{46ECC81D-C0B6-574D-A341-C04A301B5F8A}" type="pres">
      <dgm:prSet presAssocID="{91DBCED1-BB0D-2F44-9820-DC805F81B69A}" presName="circ4Tx" presStyleLbl="revTx" presStyleIdx="0" presStyleCnt="0">
        <dgm:presLayoutVars>
          <dgm:chMax val="0"/>
          <dgm:chPref val="0"/>
          <dgm:bulletEnabled val="1"/>
        </dgm:presLayoutVars>
      </dgm:prSet>
      <dgm:spPr/>
    </dgm:pt>
  </dgm:ptLst>
  <dgm:cxnLst>
    <dgm:cxn modelId="{ECBDE707-A36B-8B45-A09D-E560E228BAC8}" type="presOf" srcId="{7E1D0F5B-3F5C-F44F-B056-AE94446BBF8E}" destId="{55BB8A60-CC9B-154D-8CA9-FF87FFF9670A}" srcOrd="0" destOrd="0" presId="urn:microsoft.com/office/officeart/2005/8/layout/venn1"/>
    <dgm:cxn modelId="{A1A0C909-96FA-3B4F-8F26-17CF0451379A}" type="presOf" srcId="{741600C3-69D8-F441-A081-BA75B2BA46CC}" destId="{1708A7D3-3CCB-3741-82B4-53B69C73D7DF}" srcOrd="0" destOrd="0" presId="urn:microsoft.com/office/officeart/2005/8/layout/venn1"/>
    <dgm:cxn modelId="{C3153114-7257-7F4B-9396-068D76F61463}" srcId="{648CC929-EE56-2F4E-82B5-3CAAA2582B5C}" destId="{7E1D0F5B-3F5C-F44F-B056-AE94446BBF8E}" srcOrd="0" destOrd="0" parTransId="{0495C7F3-F777-4247-B8B2-2482F8229D94}" sibTransId="{48D4DF32-A2A3-AB41-9591-A123D6CE8D36}"/>
    <dgm:cxn modelId="{C96B6318-C759-454E-9EA4-54EAF383EE9F}" type="presOf" srcId="{741600C3-69D8-F441-A081-BA75B2BA46CC}" destId="{01E9E9CE-224F-774A-BA74-A9CED05AC98B}" srcOrd="1" destOrd="0" presId="urn:microsoft.com/office/officeart/2005/8/layout/venn1"/>
    <dgm:cxn modelId="{BF4AE72E-B602-3B46-ADF8-2AE3307DECD8}" srcId="{648CC929-EE56-2F4E-82B5-3CAAA2582B5C}" destId="{E8EA3F6F-2A4E-1241-A9B3-A8001FCEBE76}" srcOrd="2" destOrd="0" parTransId="{B9BFB854-7DCE-9141-81AC-2B82B311A918}" sibTransId="{05C1B2B5-260D-414B-8F49-8A970493B142}"/>
    <dgm:cxn modelId="{A3618B34-6AA3-024E-B5B9-65E5508D8551}" type="presOf" srcId="{E8EA3F6F-2A4E-1241-A9B3-A8001FCEBE76}" destId="{FEBDDCB6-5A2B-4345-87C8-B983DE7FDFEC}" srcOrd="0" destOrd="0" presId="urn:microsoft.com/office/officeart/2005/8/layout/venn1"/>
    <dgm:cxn modelId="{DEB28964-F6BB-A049-9730-010CAA30DE83}" srcId="{648CC929-EE56-2F4E-82B5-3CAAA2582B5C}" destId="{741600C3-69D8-F441-A081-BA75B2BA46CC}" srcOrd="1" destOrd="0" parTransId="{CBCFA475-49C7-B140-B624-CF5D0514CA19}" sibTransId="{BF1E9990-8FF7-DA4C-826D-B096F3F2DA2F}"/>
    <dgm:cxn modelId="{3ABF6A83-2153-B440-B825-F5D5DB913158}" type="presOf" srcId="{91DBCED1-BB0D-2F44-9820-DC805F81B69A}" destId="{56BCBCCD-E5B3-5E47-8E6E-E5A3F7DDAEAB}" srcOrd="0" destOrd="0" presId="urn:microsoft.com/office/officeart/2005/8/layout/venn1"/>
    <dgm:cxn modelId="{5A88B486-11D8-DE4E-B148-537B0D04B42F}" type="presOf" srcId="{E8EA3F6F-2A4E-1241-A9B3-A8001FCEBE76}" destId="{D4EB50AE-B0CC-B84B-A593-D751CB8C8526}" srcOrd="1" destOrd="0" presId="urn:microsoft.com/office/officeart/2005/8/layout/venn1"/>
    <dgm:cxn modelId="{40A6E8AE-02E7-E347-BB45-6CB6034FB455}" type="presOf" srcId="{648CC929-EE56-2F4E-82B5-3CAAA2582B5C}" destId="{CC17A40B-456D-E549-B420-E543C1A22B21}" srcOrd="0" destOrd="0" presId="urn:microsoft.com/office/officeart/2005/8/layout/venn1"/>
    <dgm:cxn modelId="{3891ACB7-6B23-6446-8421-8AEB803AE578}" srcId="{648CC929-EE56-2F4E-82B5-3CAAA2582B5C}" destId="{91DBCED1-BB0D-2F44-9820-DC805F81B69A}" srcOrd="3" destOrd="0" parTransId="{A83CFB94-9262-2742-B52E-2DF69348986B}" sibTransId="{39F5C5F4-8803-CA44-A4E3-CD61A0EF9D2F}"/>
    <dgm:cxn modelId="{9D1A7FDF-2DD9-CC48-9614-FED07040F7B7}" type="presOf" srcId="{7E1D0F5B-3F5C-F44F-B056-AE94446BBF8E}" destId="{8C318D1C-75BE-4E4B-8632-65AD6AFD9AE5}" srcOrd="1" destOrd="0" presId="urn:microsoft.com/office/officeart/2005/8/layout/venn1"/>
    <dgm:cxn modelId="{E532BAED-4F2A-9841-9004-46FD04EB2E4F}" type="presOf" srcId="{91DBCED1-BB0D-2F44-9820-DC805F81B69A}" destId="{46ECC81D-C0B6-574D-A341-C04A301B5F8A}" srcOrd="1" destOrd="0" presId="urn:microsoft.com/office/officeart/2005/8/layout/venn1"/>
    <dgm:cxn modelId="{E187F7C1-6042-E943-9370-4E9C34D17A6B}" type="presParOf" srcId="{CC17A40B-456D-E549-B420-E543C1A22B21}" destId="{55BB8A60-CC9B-154D-8CA9-FF87FFF9670A}" srcOrd="0" destOrd="0" presId="urn:microsoft.com/office/officeart/2005/8/layout/venn1"/>
    <dgm:cxn modelId="{C214D050-AB63-6447-81D1-B34B7FE2A5E1}" type="presParOf" srcId="{CC17A40B-456D-E549-B420-E543C1A22B21}" destId="{8C318D1C-75BE-4E4B-8632-65AD6AFD9AE5}" srcOrd="1" destOrd="0" presId="urn:microsoft.com/office/officeart/2005/8/layout/venn1"/>
    <dgm:cxn modelId="{7D91D230-B851-AA4A-8652-996DB646480D}" type="presParOf" srcId="{CC17A40B-456D-E549-B420-E543C1A22B21}" destId="{1708A7D3-3CCB-3741-82B4-53B69C73D7DF}" srcOrd="2" destOrd="0" presId="urn:microsoft.com/office/officeart/2005/8/layout/venn1"/>
    <dgm:cxn modelId="{9C43985D-0998-EC44-89F4-7254A74B27B8}" type="presParOf" srcId="{CC17A40B-456D-E549-B420-E543C1A22B21}" destId="{01E9E9CE-224F-774A-BA74-A9CED05AC98B}" srcOrd="3" destOrd="0" presId="urn:microsoft.com/office/officeart/2005/8/layout/venn1"/>
    <dgm:cxn modelId="{07E0B9FA-E1A3-BB48-B7B5-7D3BCDD2769B}" type="presParOf" srcId="{CC17A40B-456D-E549-B420-E543C1A22B21}" destId="{FEBDDCB6-5A2B-4345-87C8-B983DE7FDFEC}" srcOrd="4" destOrd="0" presId="urn:microsoft.com/office/officeart/2005/8/layout/venn1"/>
    <dgm:cxn modelId="{8BF5C9EF-BBA6-7A44-93BB-E208A5C7D5A0}" type="presParOf" srcId="{CC17A40B-456D-E549-B420-E543C1A22B21}" destId="{D4EB50AE-B0CC-B84B-A593-D751CB8C8526}" srcOrd="5" destOrd="0" presId="urn:microsoft.com/office/officeart/2005/8/layout/venn1"/>
    <dgm:cxn modelId="{506D9E33-80F3-794C-AA6F-ECBB66068871}" type="presParOf" srcId="{CC17A40B-456D-E549-B420-E543C1A22B21}" destId="{56BCBCCD-E5B3-5E47-8E6E-E5A3F7DDAEAB}" srcOrd="6" destOrd="0" presId="urn:microsoft.com/office/officeart/2005/8/layout/venn1"/>
    <dgm:cxn modelId="{A2DE8B77-836D-EE49-90BE-D25D40F0C9BD}" type="presParOf" srcId="{CC17A40B-456D-E549-B420-E543C1A22B21}" destId="{46ECC81D-C0B6-574D-A341-C04A301B5F8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54983-8B70-A045-B006-1A70A9B6C952}">
      <dsp:nvSpPr>
        <dsp:cNvPr id="0" name=""/>
        <dsp:cNvSpPr/>
      </dsp:nvSpPr>
      <dsp:spPr>
        <a:xfrm>
          <a:off x="1915" y="428926"/>
          <a:ext cx="2334061" cy="9336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t>Document</a:t>
          </a:r>
          <a:r>
            <a:rPr lang="en-US" sz="2000" kern="1200" dirty="0"/>
            <a:t> </a:t>
          </a:r>
          <a:r>
            <a:rPr lang="en-US" sz="1400" kern="1200" dirty="0"/>
            <a:t>(100%)</a:t>
          </a:r>
        </a:p>
      </dsp:txBody>
      <dsp:txXfrm>
        <a:off x="468727" y="428926"/>
        <a:ext cx="1400437" cy="933624"/>
      </dsp:txXfrm>
    </dsp:sp>
    <dsp:sp modelId="{16FE12BA-7CBA-5C4D-9E50-135C73BE7485}">
      <dsp:nvSpPr>
        <dsp:cNvPr id="0" name=""/>
        <dsp:cNvSpPr/>
      </dsp:nvSpPr>
      <dsp:spPr>
        <a:xfrm>
          <a:off x="2102571" y="428926"/>
          <a:ext cx="2334061" cy="9336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t>Discuss</a:t>
          </a:r>
          <a:r>
            <a:rPr lang="en-US" sz="2000" kern="1200" dirty="0"/>
            <a:t> </a:t>
          </a:r>
          <a:r>
            <a:rPr lang="en-US" sz="1400" kern="1200" dirty="0"/>
            <a:t>(90%)</a:t>
          </a:r>
          <a:endParaRPr lang="en-US" sz="2000" kern="1200" dirty="0"/>
        </a:p>
      </dsp:txBody>
      <dsp:txXfrm>
        <a:off x="2569383" y="428926"/>
        <a:ext cx="1400437" cy="933624"/>
      </dsp:txXfrm>
    </dsp:sp>
    <dsp:sp modelId="{8EFF5989-ACD3-014B-9569-C92C041C77BF}">
      <dsp:nvSpPr>
        <dsp:cNvPr id="0" name=""/>
        <dsp:cNvSpPr/>
      </dsp:nvSpPr>
      <dsp:spPr>
        <a:xfrm>
          <a:off x="4203226" y="428926"/>
          <a:ext cx="2334061" cy="9336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Refer / Give Resource </a:t>
          </a:r>
          <a:r>
            <a:rPr lang="en-US" sz="1400" kern="1200" dirty="0"/>
            <a:t>(90%)</a:t>
          </a:r>
          <a:endParaRPr lang="en-US" sz="1500" kern="1200" dirty="0"/>
        </a:p>
      </dsp:txBody>
      <dsp:txXfrm>
        <a:off x="4670038" y="428926"/>
        <a:ext cx="1400437" cy="933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F078-7C82-45D1-A096-71008ACBDB29}">
      <dsp:nvSpPr>
        <dsp:cNvPr id="0" name=""/>
        <dsp:cNvSpPr/>
      </dsp:nvSpPr>
      <dsp:spPr>
        <a:xfrm>
          <a:off x="7641"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Quantify outpatient opioid use and pain scores</a:t>
          </a:r>
        </a:p>
      </dsp:txBody>
      <dsp:txXfrm>
        <a:off x="53423" y="1603387"/>
        <a:ext cx="2192453" cy="1471560"/>
      </dsp:txXfrm>
    </dsp:sp>
    <dsp:sp modelId="{0FF96AFA-F340-4660-A1DA-9E663717C1B9}">
      <dsp:nvSpPr>
        <dsp:cNvPr id="0" name=""/>
        <dsp:cNvSpPr/>
      </dsp:nvSpPr>
      <dsp:spPr>
        <a:xfrm>
          <a:off x="2520060"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20060" y="2169236"/>
        <a:ext cx="338948" cy="339862"/>
      </dsp:txXfrm>
    </dsp:sp>
    <dsp:sp modelId="{6E6494CE-2A01-40E1-AC6C-EF6475596D69}">
      <dsp:nvSpPr>
        <dsp:cNvPr id="0" name=""/>
        <dsp:cNvSpPr/>
      </dsp:nvSpPr>
      <dsp:spPr>
        <a:xfrm>
          <a:off x="3205265"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SOPP</a:t>
          </a:r>
        </a:p>
      </dsp:txBody>
      <dsp:txXfrm>
        <a:off x="3251047" y="1603387"/>
        <a:ext cx="2192453" cy="1471560"/>
      </dsp:txXfrm>
    </dsp:sp>
    <dsp:sp modelId="{75E5F35B-0CBC-4E89-ADD2-F9C1449D1170}">
      <dsp:nvSpPr>
        <dsp:cNvPr id="0" name=""/>
        <dsp:cNvSpPr/>
      </dsp:nvSpPr>
      <dsp:spPr>
        <a:xfrm>
          <a:off x="5717684"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17684" y="2169236"/>
        <a:ext cx="338948" cy="339862"/>
      </dsp:txXfrm>
    </dsp:sp>
    <dsp:sp modelId="{7CED15E2-C357-48BF-93A1-6DFBA89F89B8}">
      <dsp:nvSpPr>
        <dsp:cNvPr id="0" name=""/>
        <dsp:cNvSpPr/>
      </dsp:nvSpPr>
      <dsp:spPr>
        <a:xfrm>
          <a:off x="6402890"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Measure surgeon adherence</a:t>
          </a:r>
        </a:p>
        <a:p>
          <a:pPr marL="0" lvl="0" indent="0" algn="ctr" defTabSz="800100">
            <a:lnSpc>
              <a:spcPct val="90000"/>
            </a:lnSpc>
            <a:spcBef>
              <a:spcPct val="0"/>
            </a:spcBef>
            <a:spcAft>
              <a:spcPct val="35000"/>
            </a:spcAft>
            <a:buNone/>
          </a:pPr>
          <a:r>
            <a:rPr lang="en-US" sz="1800" kern="1200" dirty="0"/>
            <a:t>2) Quantify outpatient opioid use and pain scores</a:t>
          </a:r>
        </a:p>
      </dsp:txBody>
      <dsp:txXfrm>
        <a:off x="6448672" y="1603387"/>
        <a:ext cx="2192453" cy="1471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F078-7C82-45D1-A096-71008ACBDB29}">
      <dsp:nvSpPr>
        <dsp:cNvPr id="0" name=""/>
        <dsp:cNvSpPr/>
      </dsp:nvSpPr>
      <dsp:spPr>
        <a:xfrm>
          <a:off x="7641"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Quantify outpatient opioid use and pain scores</a:t>
          </a:r>
        </a:p>
      </dsp:txBody>
      <dsp:txXfrm>
        <a:off x="53423" y="1603387"/>
        <a:ext cx="2192453" cy="1471560"/>
      </dsp:txXfrm>
    </dsp:sp>
    <dsp:sp modelId="{0FF96AFA-F340-4660-A1DA-9E663717C1B9}">
      <dsp:nvSpPr>
        <dsp:cNvPr id="0" name=""/>
        <dsp:cNvSpPr/>
      </dsp:nvSpPr>
      <dsp:spPr>
        <a:xfrm>
          <a:off x="2520060"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20060" y="2169236"/>
        <a:ext cx="338948" cy="339862"/>
      </dsp:txXfrm>
    </dsp:sp>
    <dsp:sp modelId="{6E6494CE-2A01-40E1-AC6C-EF6475596D69}">
      <dsp:nvSpPr>
        <dsp:cNvPr id="0" name=""/>
        <dsp:cNvSpPr/>
      </dsp:nvSpPr>
      <dsp:spPr>
        <a:xfrm>
          <a:off x="3205265"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SOPP</a:t>
          </a:r>
        </a:p>
      </dsp:txBody>
      <dsp:txXfrm>
        <a:off x="3251047" y="1603387"/>
        <a:ext cx="2192453" cy="1471560"/>
      </dsp:txXfrm>
    </dsp:sp>
    <dsp:sp modelId="{75E5F35B-0CBC-4E89-ADD2-F9C1449D1170}">
      <dsp:nvSpPr>
        <dsp:cNvPr id="0" name=""/>
        <dsp:cNvSpPr/>
      </dsp:nvSpPr>
      <dsp:spPr>
        <a:xfrm>
          <a:off x="5717684"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17684" y="2169236"/>
        <a:ext cx="338948" cy="339862"/>
      </dsp:txXfrm>
    </dsp:sp>
    <dsp:sp modelId="{7CED15E2-C357-48BF-93A1-6DFBA89F89B8}">
      <dsp:nvSpPr>
        <dsp:cNvPr id="0" name=""/>
        <dsp:cNvSpPr/>
      </dsp:nvSpPr>
      <dsp:spPr>
        <a:xfrm>
          <a:off x="6402890"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Measure surgeon adherence</a:t>
          </a:r>
        </a:p>
        <a:p>
          <a:pPr marL="0" lvl="0" indent="0" algn="ctr" defTabSz="800100">
            <a:lnSpc>
              <a:spcPct val="90000"/>
            </a:lnSpc>
            <a:spcBef>
              <a:spcPct val="0"/>
            </a:spcBef>
            <a:spcAft>
              <a:spcPct val="35000"/>
            </a:spcAft>
            <a:buNone/>
          </a:pPr>
          <a:r>
            <a:rPr lang="en-US" sz="1800" kern="1200" dirty="0"/>
            <a:t>2) Quantify outpatient opioid use and pain scores</a:t>
          </a:r>
        </a:p>
      </dsp:txBody>
      <dsp:txXfrm>
        <a:off x="6448672" y="1603387"/>
        <a:ext cx="2192453" cy="1471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F078-7C82-45D1-A096-71008ACBDB29}">
      <dsp:nvSpPr>
        <dsp:cNvPr id="0" name=""/>
        <dsp:cNvSpPr/>
      </dsp:nvSpPr>
      <dsp:spPr>
        <a:xfrm>
          <a:off x="7641"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Quantify outpatient opioid use and pain scores</a:t>
          </a:r>
        </a:p>
      </dsp:txBody>
      <dsp:txXfrm>
        <a:off x="53423" y="1603387"/>
        <a:ext cx="2192453" cy="1471560"/>
      </dsp:txXfrm>
    </dsp:sp>
    <dsp:sp modelId="{0FF96AFA-F340-4660-A1DA-9E663717C1B9}">
      <dsp:nvSpPr>
        <dsp:cNvPr id="0" name=""/>
        <dsp:cNvSpPr/>
      </dsp:nvSpPr>
      <dsp:spPr>
        <a:xfrm>
          <a:off x="2520060"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20060" y="2169236"/>
        <a:ext cx="338948" cy="339862"/>
      </dsp:txXfrm>
    </dsp:sp>
    <dsp:sp modelId="{6E6494CE-2A01-40E1-AC6C-EF6475596D69}">
      <dsp:nvSpPr>
        <dsp:cNvPr id="0" name=""/>
        <dsp:cNvSpPr/>
      </dsp:nvSpPr>
      <dsp:spPr>
        <a:xfrm>
          <a:off x="3205265"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SOPP</a:t>
          </a:r>
        </a:p>
      </dsp:txBody>
      <dsp:txXfrm>
        <a:off x="3251047" y="1603387"/>
        <a:ext cx="2192453" cy="1471560"/>
      </dsp:txXfrm>
    </dsp:sp>
    <dsp:sp modelId="{75E5F35B-0CBC-4E89-ADD2-F9C1449D1170}">
      <dsp:nvSpPr>
        <dsp:cNvPr id="0" name=""/>
        <dsp:cNvSpPr/>
      </dsp:nvSpPr>
      <dsp:spPr>
        <a:xfrm>
          <a:off x="5717684" y="2055949"/>
          <a:ext cx="484211" cy="5664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17684" y="2169236"/>
        <a:ext cx="338948" cy="339862"/>
      </dsp:txXfrm>
    </dsp:sp>
    <dsp:sp modelId="{7CED15E2-C357-48BF-93A1-6DFBA89F89B8}">
      <dsp:nvSpPr>
        <dsp:cNvPr id="0" name=""/>
        <dsp:cNvSpPr/>
      </dsp:nvSpPr>
      <dsp:spPr>
        <a:xfrm>
          <a:off x="6402890" y="1557605"/>
          <a:ext cx="2284017" cy="156312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Measure surgeon adherence</a:t>
          </a:r>
        </a:p>
        <a:p>
          <a:pPr marL="0" lvl="0" indent="0" algn="ctr" defTabSz="800100">
            <a:lnSpc>
              <a:spcPct val="90000"/>
            </a:lnSpc>
            <a:spcBef>
              <a:spcPct val="0"/>
            </a:spcBef>
            <a:spcAft>
              <a:spcPct val="35000"/>
            </a:spcAft>
            <a:buNone/>
          </a:pPr>
          <a:r>
            <a:rPr lang="en-US" sz="1800" kern="1200" dirty="0"/>
            <a:t>2) Quantify outpatient opioid use and pain scores</a:t>
          </a:r>
        </a:p>
      </dsp:txBody>
      <dsp:txXfrm>
        <a:off x="6448672" y="1603387"/>
        <a:ext cx="2192453" cy="1471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B8A60-CC9B-154D-8CA9-FF87FFF9670A}">
      <dsp:nvSpPr>
        <dsp:cNvPr id="0" name=""/>
        <dsp:cNvSpPr/>
      </dsp:nvSpPr>
      <dsp:spPr>
        <a:xfrm>
          <a:off x="1729531" y="217563"/>
          <a:ext cx="1771537" cy="1771537"/>
        </a:xfrm>
        <a:prstGeom prst="ellipse">
          <a:avLst/>
        </a:prstGeom>
        <a:solidFill>
          <a:srgbClr val="D74853">
            <a:alpha val="29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Patient</a:t>
          </a:r>
        </a:p>
      </dsp:txBody>
      <dsp:txXfrm>
        <a:off x="1933939" y="456039"/>
        <a:ext cx="1362720" cy="562122"/>
      </dsp:txXfrm>
    </dsp:sp>
    <dsp:sp modelId="{1708A7D3-3CCB-3741-82B4-53B69C73D7DF}">
      <dsp:nvSpPr>
        <dsp:cNvPr id="0" name=""/>
        <dsp:cNvSpPr/>
      </dsp:nvSpPr>
      <dsp:spPr>
        <a:xfrm>
          <a:off x="2466345" y="849626"/>
          <a:ext cx="1771537" cy="1771537"/>
        </a:xfrm>
        <a:prstGeom prst="ellipse">
          <a:avLst/>
        </a:prstGeom>
        <a:solidFill>
          <a:srgbClr val="FFFF00">
            <a:alpha val="55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Provider</a:t>
          </a:r>
        </a:p>
      </dsp:txBody>
      <dsp:txXfrm>
        <a:off x="3420249" y="1054034"/>
        <a:ext cx="681360" cy="1362720"/>
      </dsp:txXfrm>
    </dsp:sp>
    <dsp:sp modelId="{FEBDDCB6-5A2B-4345-87C8-B983DE7FDFEC}">
      <dsp:nvSpPr>
        <dsp:cNvPr id="0" name=""/>
        <dsp:cNvSpPr/>
      </dsp:nvSpPr>
      <dsp:spPr>
        <a:xfrm>
          <a:off x="1768399" y="1568033"/>
          <a:ext cx="1771537" cy="1771537"/>
        </a:xfrm>
        <a:prstGeom prst="ellipse">
          <a:avLst/>
        </a:prstGeom>
        <a:solidFill>
          <a:srgbClr val="008000">
            <a:alpha val="29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System</a:t>
          </a:r>
        </a:p>
      </dsp:txBody>
      <dsp:txXfrm>
        <a:off x="1972807" y="2538972"/>
        <a:ext cx="1362720" cy="562122"/>
      </dsp:txXfrm>
    </dsp:sp>
    <dsp:sp modelId="{56BCBCCD-E5B3-5E47-8E6E-E5A3F7DDAEAB}">
      <dsp:nvSpPr>
        <dsp:cNvPr id="0" name=""/>
        <dsp:cNvSpPr/>
      </dsp:nvSpPr>
      <dsp:spPr>
        <a:xfrm>
          <a:off x="1129020" y="817632"/>
          <a:ext cx="1771537" cy="1771537"/>
        </a:xfrm>
        <a:prstGeom prst="ellipse">
          <a:avLst/>
        </a:prstGeom>
        <a:solidFill>
          <a:schemeClr val="tx2">
            <a:lumMod val="40000"/>
            <a:lumOff val="60000"/>
            <a:alpha val="51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Family</a:t>
          </a:r>
        </a:p>
      </dsp:txBody>
      <dsp:txXfrm>
        <a:off x="1265292" y="1022040"/>
        <a:ext cx="681360" cy="13627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drawing1.xml><?xml version="1.0" encoding="utf-8"?>
<c:userShapes xmlns:c="http://schemas.openxmlformats.org/drawingml/2006/chart">
  <cdr:relSizeAnchor xmlns:cdr="http://schemas.openxmlformats.org/drawingml/2006/chartDrawing">
    <cdr:from>
      <cdr:x>0.5113</cdr:x>
      <cdr:y>0.34661</cdr:y>
    </cdr:from>
    <cdr:to>
      <cdr:x>0.5113</cdr:x>
      <cdr:y>0.58362</cdr:y>
    </cdr:to>
    <cdr:cxnSp macro="">
      <cdr:nvCxnSpPr>
        <cdr:cNvPr id="3" name="Straight Arrow Connector 2">
          <a:extLst xmlns:a="http://schemas.openxmlformats.org/drawingml/2006/main">
            <a:ext uri="{FF2B5EF4-FFF2-40B4-BE49-F238E27FC236}">
              <a16:creationId xmlns:a16="http://schemas.microsoft.com/office/drawing/2014/main" id="{F6607878-DDA9-421C-8680-228842BACB84}"/>
            </a:ext>
          </a:extLst>
        </cdr:cNvPr>
        <cdr:cNvCxnSpPr/>
      </cdr:nvCxnSpPr>
      <cdr:spPr>
        <a:xfrm xmlns:a="http://schemas.openxmlformats.org/drawingml/2006/main" flipV="1">
          <a:off x="3116860" y="1408619"/>
          <a:ext cx="0" cy="963209"/>
        </a:xfrm>
        <a:prstGeom xmlns:a="http://schemas.openxmlformats.org/drawingml/2006/main" prst="straightConnector1">
          <a:avLst/>
        </a:prstGeom>
        <a:ln xmlns:a="http://schemas.openxmlformats.org/drawingml/2006/main" w="12700">
          <a:solidFill>
            <a:srgbClr val="00206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0.43127</cdr:x>
      <cdr:y>0.57597</cdr:y>
    </cdr:from>
    <cdr:to>
      <cdr:x>0.61925</cdr:x>
      <cdr:y>0.65287</cdr:y>
    </cdr:to>
    <cdr:sp macro="" textlink="">
      <cdr:nvSpPr>
        <cdr:cNvPr id="8" name="TextBox 7"/>
        <cdr:cNvSpPr txBox="1"/>
      </cdr:nvSpPr>
      <cdr:spPr>
        <a:xfrm xmlns:a="http://schemas.openxmlformats.org/drawingml/2006/main">
          <a:off x="3647747" y="2782361"/>
          <a:ext cx="1589973" cy="371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002060"/>
              </a:solidFill>
            </a:rPr>
            <a:t>Intervention</a:t>
          </a:r>
        </a:p>
      </cdr:txBody>
    </cdr:sp>
  </cdr:relSizeAnchor>
  <cdr:relSizeAnchor xmlns:cdr="http://schemas.openxmlformats.org/drawingml/2006/chartDrawing">
    <cdr:from>
      <cdr:x>0.90175</cdr:x>
      <cdr:y>0.43217</cdr:y>
    </cdr:from>
    <cdr:to>
      <cdr:x>0.90175</cdr:x>
      <cdr:y>0.66918</cdr:y>
    </cdr:to>
    <cdr:cxnSp macro="">
      <cdr:nvCxnSpPr>
        <cdr:cNvPr id="9" name="Straight Arrow Connector 8">
          <a:extLst xmlns:a="http://schemas.openxmlformats.org/drawingml/2006/main">
            <a:ext uri="{FF2B5EF4-FFF2-40B4-BE49-F238E27FC236}">
              <a16:creationId xmlns:a16="http://schemas.microsoft.com/office/drawing/2014/main" id="{87309550-227C-45ED-BBDF-D83E488E7935}"/>
            </a:ext>
          </a:extLst>
        </cdr:cNvPr>
        <cdr:cNvCxnSpPr/>
      </cdr:nvCxnSpPr>
      <cdr:spPr>
        <a:xfrm xmlns:a="http://schemas.openxmlformats.org/drawingml/2006/main" flipV="1">
          <a:off x="7627187" y="2087690"/>
          <a:ext cx="0" cy="1144939"/>
        </a:xfrm>
        <a:prstGeom xmlns:a="http://schemas.openxmlformats.org/drawingml/2006/main" prst="straightConnector1">
          <a:avLst/>
        </a:prstGeom>
        <a:ln xmlns:a="http://schemas.openxmlformats.org/drawingml/2006/main" w="12700">
          <a:solidFill>
            <a:srgbClr val="00206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0.82121</cdr:x>
      <cdr:y>0.65178</cdr:y>
    </cdr:from>
    <cdr:to>
      <cdr:x>1</cdr:x>
      <cdr:y>0.72867</cdr:y>
    </cdr:to>
    <cdr:sp macro="" textlink="">
      <cdr:nvSpPr>
        <cdr:cNvPr id="10" name="TextBox 9"/>
        <cdr:cNvSpPr txBox="1"/>
      </cdr:nvSpPr>
      <cdr:spPr>
        <a:xfrm xmlns:a="http://schemas.openxmlformats.org/drawingml/2006/main">
          <a:off x="6945923" y="3148600"/>
          <a:ext cx="1512277" cy="3714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rgbClr val="002060"/>
              </a:solidFill>
            </a:rPr>
            <a:t>Intervention</a:t>
          </a:r>
        </a:p>
      </cdr:txBody>
    </cdr:sp>
  </cdr:relSizeAnchor>
  <cdr:relSizeAnchor xmlns:cdr="http://schemas.openxmlformats.org/drawingml/2006/chartDrawing">
    <cdr:from>
      <cdr:x>0.66777</cdr:x>
      <cdr:y>0.39592</cdr:y>
    </cdr:from>
    <cdr:to>
      <cdr:x>0.66777</cdr:x>
      <cdr:y>0.63293</cdr:y>
    </cdr:to>
    <cdr:cxnSp macro="">
      <cdr:nvCxnSpPr>
        <cdr:cNvPr id="11" name="Straight Arrow Connector 10">
          <a:extLst xmlns:a="http://schemas.openxmlformats.org/drawingml/2006/main">
            <a:ext uri="{FF2B5EF4-FFF2-40B4-BE49-F238E27FC236}">
              <a16:creationId xmlns:a16="http://schemas.microsoft.com/office/drawing/2014/main" id="{99F9CC0C-3157-4ECA-99C1-B4E8262ACE3D}"/>
            </a:ext>
          </a:extLst>
        </cdr:cNvPr>
        <cdr:cNvCxnSpPr/>
      </cdr:nvCxnSpPr>
      <cdr:spPr>
        <a:xfrm xmlns:a="http://schemas.openxmlformats.org/drawingml/2006/main" flipV="1">
          <a:off x="4070753" y="1609007"/>
          <a:ext cx="0" cy="963206"/>
        </a:xfrm>
        <a:prstGeom xmlns:a="http://schemas.openxmlformats.org/drawingml/2006/main" prst="straightConnector1">
          <a:avLst/>
        </a:prstGeom>
        <a:ln xmlns:a="http://schemas.openxmlformats.org/drawingml/2006/main" w="12700">
          <a:solidFill>
            <a:srgbClr val="00206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0.59747</cdr:x>
      <cdr:y>0.63189</cdr:y>
    </cdr:from>
    <cdr:to>
      <cdr:x>0.78544</cdr:x>
      <cdr:y>0.70879</cdr:y>
    </cdr:to>
    <cdr:sp macro="" textlink="">
      <cdr:nvSpPr>
        <cdr:cNvPr id="12" name="TextBox 11"/>
        <cdr:cNvSpPr txBox="1"/>
      </cdr:nvSpPr>
      <cdr:spPr>
        <a:xfrm xmlns:a="http://schemas.openxmlformats.org/drawingml/2006/main">
          <a:off x="3642166" y="2567996"/>
          <a:ext cx="1145895" cy="3125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rgbClr val="002060"/>
              </a:solidFill>
            </a:rPr>
            <a:t>Intervention</a:t>
          </a:r>
        </a:p>
      </cdr:txBody>
    </cdr:sp>
  </cdr:relSizeAnchor>
  <cdr:relSizeAnchor xmlns:cdr="http://schemas.openxmlformats.org/drawingml/2006/chartDrawing">
    <cdr:from>
      <cdr:x>0.10379</cdr:x>
      <cdr:y>0.45852</cdr:y>
    </cdr:from>
    <cdr:to>
      <cdr:x>0.31248</cdr:x>
      <cdr:y>0.54148</cdr:y>
    </cdr:to>
    <cdr:sp macro="" textlink="">
      <cdr:nvSpPr>
        <cdr:cNvPr id="13" name="Right Brace 12"/>
        <cdr:cNvSpPr/>
      </cdr:nvSpPr>
      <cdr:spPr>
        <a:xfrm xmlns:a="http://schemas.openxmlformats.org/drawingml/2006/main" rot="5400000">
          <a:off x="1560091" y="1532811"/>
          <a:ext cx="400773" cy="1765139"/>
        </a:xfrm>
        <a:prstGeom xmlns:a="http://schemas.openxmlformats.org/drawingml/2006/main" prst="rightBrace">
          <a:avLst>
            <a:gd name="adj1" fmla="val 8333"/>
            <a:gd name="adj2" fmla="val 51434"/>
          </a:avLst>
        </a:prstGeom>
        <a:noFill xmlns:a="http://schemas.openxmlformats.org/drawingml/2006/main"/>
        <a:ln xmlns:a="http://schemas.openxmlformats.org/drawingml/2006/main" w="12700">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0.11559</cdr:x>
      <cdr:y>0.55235</cdr:y>
    </cdr:from>
    <cdr:to>
      <cdr:x>0.30703</cdr:x>
      <cdr:y>0.6288</cdr:y>
    </cdr:to>
    <cdr:sp macro="" textlink="">
      <cdr:nvSpPr>
        <cdr:cNvPr id="14" name="TextBox 13"/>
        <cdr:cNvSpPr txBox="1"/>
      </cdr:nvSpPr>
      <cdr:spPr>
        <a:xfrm xmlns:a="http://schemas.openxmlformats.org/drawingml/2006/main">
          <a:off x="977706" y="2668268"/>
          <a:ext cx="161917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rgbClr val="002060"/>
              </a:solidFill>
            </a:rPr>
            <a:t>chart review</a:t>
          </a:r>
        </a:p>
      </cdr:txBody>
    </cdr:sp>
  </cdr:relSizeAnchor>
</c:userShapes>
</file>

<file path=ppt/drawings/drawing10.xml><?xml version="1.0" encoding="utf-8"?>
<c:userShapes xmlns:c="http://schemas.openxmlformats.org/drawingml/2006/chart">
  <cdr:relSizeAnchor xmlns:cdr="http://schemas.openxmlformats.org/drawingml/2006/chartDrawing">
    <cdr:from>
      <cdr:x>0.20309</cdr:x>
      <cdr:y>0.69493</cdr:y>
    </cdr:from>
    <cdr:to>
      <cdr:x>0.91184</cdr:x>
      <cdr:y>0.79807</cdr:y>
    </cdr:to>
    <cdr:sp macro="" textlink="">
      <cdr:nvSpPr>
        <cdr:cNvPr id="2" name="Process 1"/>
        <cdr:cNvSpPr/>
      </cdr:nvSpPr>
      <cdr:spPr>
        <a:xfrm xmlns:a="http://schemas.openxmlformats.org/drawingml/2006/main">
          <a:off x="1092403" y="1866413"/>
          <a:ext cx="3812199" cy="277012"/>
        </a:xfrm>
        <a:prstGeom xmlns:a="http://schemas.openxmlformats.org/drawingml/2006/main" prst="flowChartProcess">
          <a:avLst/>
        </a:prstGeom>
        <a:solidFill xmlns:a="http://schemas.openxmlformats.org/drawingml/2006/main">
          <a:schemeClr val="accent3">
            <a:lumMod val="60000"/>
            <a:lumOff val="40000"/>
          </a:schemeClr>
        </a:solidFill>
        <a:ln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600" dirty="0">
              <a:solidFill>
                <a:schemeClr val="tx1"/>
              </a:solidFill>
              <a:latin typeface="+mn-lt"/>
            </a:rPr>
            <a:t>Goal Area</a:t>
          </a:r>
          <a:endParaRPr lang="en-US" sz="900" dirty="0">
            <a:solidFill>
              <a:schemeClr val="tx1"/>
            </a:solidFill>
            <a:latin typeface="+mn-lt"/>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0.10458</cdr:x>
      <cdr:y>0.27384</cdr:y>
    </cdr:from>
    <cdr:to>
      <cdr:x>0.98203</cdr:x>
      <cdr:y>0.27415</cdr:y>
    </cdr:to>
    <cdr:sp macro="" textlink="">
      <cdr:nvSpPr>
        <cdr:cNvPr id="3" name="Straight Connector 2"/>
        <cdr:cNvSpPr/>
      </cdr:nvSpPr>
      <cdr:spPr>
        <a:xfrm xmlns:a="http://schemas.openxmlformats.org/drawingml/2006/main">
          <a:off x="804697" y="1408381"/>
          <a:ext cx="6751912" cy="1588"/>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0.10458</cdr:x>
      <cdr:y>0.11736</cdr:y>
    </cdr:from>
    <cdr:to>
      <cdr:x>0.98203</cdr:x>
      <cdr:y>0.11767</cdr:y>
    </cdr:to>
    <cdr:sp macro="" textlink="">
      <cdr:nvSpPr>
        <cdr:cNvPr id="4" name="Straight Connector 3"/>
        <cdr:cNvSpPr/>
      </cdr:nvSpPr>
      <cdr:spPr>
        <a:xfrm xmlns:a="http://schemas.openxmlformats.org/drawingml/2006/main">
          <a:off x="804697" y="603592"/>
          <a:ext cx="6751912" cy="1588"/>
        </a:xfrm>
        <a:prstGeom xmlns:a="http://schemas.openxmlformats.org/drawingml/2006/main" prst="line">
          <a:avLst/>
        </a:prstGeom>
        <a:noFill xmlns:a="http://schemas.openxmlformats.org/drawingml/2006/main"/>
        <a:ln xmlns:a="http://schemas.openxmlformats.org/drawingml/2006/main" w="25400" cap="flat" cmpd="sng" algn="ctr">
          <a:solidFill>
            <a:srgbClr val="008000"/>
          </a:solidFill>
          <a:prstDash val="dash"/>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414141"/>
              </a:solidFill>
              <a:latin typeface="Arial"/>
              <a:cs typeface="Arial"/>
            </a:defRPr>
          </a:lvl1pPr>
          <a:lvl2pPr marL="457200" indent="0">
            <a:defRPr sz="1100">
              <a:solidFill>
                <a:srgbClr val="414141"/>
              </a:solidFill>
              <a:latin typeface="Arial"/>
              <a:cs typeface="Arial"/>
            </a:defRPr>
          </a:lvl2pPr>
          <a:lvl3pPr marL="914400" indent="0">
            <a:defRPr sz="1100">
              <a:solidFill>
                <a:srgbClr val="414141"/>
              </a:solidFill>
              <a:latin typeface="Arial"/>
              <a:cs typeface="Arial"/>
            </a:defRPr>
          </a:lvl3pPr>
          <a:lvl4pPr marL="1371600" indent="0">
            <a:defRPr sz="1100">
              <a:solidFill>
                <a:srgbClr val="414141"/>
              </a:solidFill>
              <a:latin typeface="Arial"/>
              <a:cs typeface="Arial"/>
            </a:defRPr>
          </a:lvl4pPr>
          <a:lvl5pPr marL="1828800" indent="0">
            <a:defRPr sz="1100">
              <a:solidFill>
                <a:srgbClr val="414141"/>
              </a:solidFill>
              <a:latin typeface="Arial"/>
              <a:cs typeface="Arial"/>
            </a:defRPr>
          </a:lvl5pPr>
          <a:lvl6pPr marL="2286000" indent="0">
            <a:defRPr sz="1100">
              <a:solidFill>
                <a:srgbClr val="414141"/>
              </a:solidFill>
              <a:latin typeface="Arial"/>
              <a:cs typeface="Arial"/>
            </a:defRPr>
          </a:lvl6pPr>
          <a:lvl7pPr marL="2743200" indent="0">
            <a:defRPr sz="1100">
              <a:solidFill>
                <a:srgbClr val="414141"/>
              </a:solidFill>
              <a:latin typeface="Arial"/>
              <a:cs typeface="Arial"/>
            </a:defRPr>
          </a:lvl7pPr>
          <a:lvl8pPr marL="3200400" indent="0">
            <a:defRPr sz="1100">
              <a:solidFill>
                <a:srgbClr val="414141"/>
              </a:solidFill>
              <a:latin typeface="Arial"/>
              <a:cs typeface="Arial"/>
            </a:defRPr>
          </a:lvl8pPr>
          <a:lvl9pPr marL="3657600" indent="0">
            <a:defRPr sz="1100">
              <a:solidFill>
                <a:srgbClr val="414141"/>
              </a:solidFill>
              <a:latin typeface="Arial"/>
              <a:cs typeface="Arial"/>
            </a:defRPr>
          </a:lvl9pPr>
        </a:lstStyle>
        <a:p xmlns:a="http://schemas.openxmlformats.org/drawingml/2006/main">
          <a:endParaRPr lang="en-US"/>
        </a:p>
      </cdr:txBody>
    </cdr:sp>
  </cdr:relSizeAnchor>
</c:userShapes>
</file>

<file path=ppt/drawings/drawing12.xml><?xml version="1.0" encoding="utf-8"?>
<c:userShapes xmlns:c="http://schemas.openxmlformats.org/drawingml/2006/chart">
  <cdr:relSizeAnchor xmlns:cdr="http://schemas.openxmlformats.org/drawingml/2006/chartDrawing">
    <cdr:from>
      <cdr:x>0.10594</cdr:x>
      <cdr:y>0.11596</cdr:y>
    </cdr:from>
    <cdr:to>
      <cdr:x>0.85636</cdr:x>
      <cdr:y>0.11828</cdr:y>
    </cdr:to>
    <cdr:cxnSp macro="">
      <cdr:nvCxnSpPr>
        <cdr:cNvPr id="2" name="Straight Connector 1">
          <a:extLst xmlns:a="http://schemas.openxmlformats.org/drawingml/2006/main">
            <a:ext uri="{FF2B5EF4-FFF2-40B4-BE49-F238E27FC236}">
              <a16:creationId xmlns:a16="http://schemas.microsoft.com/office/drawing/2014/main" id="{A23966AA-BBB3-4CEF-A8FA-6D0BD330F71B}"/>
            </a:ext>
          </a:extLst>
        </cdr:cNvPr>
        <cdr:cNvCxnSpPr/>
      </cdr:nvCxnSpPr>
      <cdr:spPr>
        <a:xfrm xmlns:a="http://schemas.openxmlformats.org/drawingml/2006/main">
          <a:off x="905285" y="628742"/>
          <a:ext cx="6412430" cy="12575"/>
        </a:xfrm>
        <a:prstGeom xmlns:a="http://schemas.openxmlformats.org/drawingml/2006/main" prst="line">
          <a:avLst/>
        </a:prstGeom>
        <a:noFill xmlns:a="http://schemas.openxmlformats.org/drawingml/2006/main"/>
        <a:ln xmlns:a="http://schemas.openxmlformats.org/drawingml/2006/main" w="25400" cap="flat" cmpd="sng" algn="ctr">
          <a:solidFill>
            <a:srgbClr val="008000"/>
          </a:solidFill>
          <a:prstDash val="dash"/>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0.8558</cdr:x>
      <cdr:y>0.24164</cdr:y>
    </cdr:from>
    <cdr:to>
      <cdr:x>0.9691</cdr:x>
      <cdr:y>0.30657</cdr:y>
    </cdr:to>
    <cdr:sp macro="" textlink="">
      <cdr:nvSpPr>
        <cdr:cNvPr id="3" name="TextBox 2"/>
        <cdr:cNvSpPr txBox="1"/>
      </cdr:nvSpPr>
      <cdr:spPr>
        <a:xfrm xmlns:a="http://schemas.openxmlformats.org/drawingml/2006/main">
          <a:off x="7312942" y="1310187"/>
          <a:ext cx="968151" cy="35209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dirty="0">
              <a:solidFill>
                <a:srgbClr val="FF0000"/>
              </a:solidFill>
            </a:rPr>
            <a:t>UNC Goal = 70%</a:t>
          </a:r>
        </a:p>
      </cdr:txBody>
    </cdr:sp>
  </cdr:relSizeAnchor>
  <cdr:relSizeAnchor xmlns:cdr="http://schemas.openxmlformats.org/drawingml/2006/chartDrawing">
    <cdr:from>
      <cdr:x>0.86519</cdr:x>
      <cdr:y>0.08117</cdr:y>
    </cdr:from>
    <cdr:to>
      <cdr:x>0.97849</cdr:x>
      <cdr:y>0.14611</cdr:y>
    </cdr:to>
    <cdr:sp macro="" textlink="">
      <cdr:nvSpPr>
        <cdr:cNvPr id="4" name="TextBox 3"/>
        <cdr:cNvSpPr txBox="1"/>
      </cdr:nvSpPr>
      <cdr:spPr>
        <a:xfrm xmlns:a="http://schemas.openxmlformats.org/drawingml/2006/main">
          <a:off x="7393155" y="440120"/>
          <a:ext cx="968151" cy="3520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r>
            <a:rPr lang="en-US" sz="1400" dirty="0">
              <a:solidFill>
                <a:srgbClr val="008000"/>
              </a:solidFill>
            </a:rPr>
            <a:t>WC Goal = 90%</a:t>
          </a:r>
        </a:p>
      </cdr:txBody>
    </cdr:sp>
  </cdr:relSizeAnchor>
</c:userShapes>
</file>

<file path=ppt/drawings/drawing2.xml><?xml version="1.0" encoding="utf-8"?>
<c:userShapes xmlns:c="http://schemas.openxmlformats.org/drawingml/2006/chart">
  <cdr:relSizeAnchor xmlns:cdr="http://schemas.openxmlformats.org/drawingml/2006/chartDrawing">
    <cdr:from>
      <cdr:x>0.01473</cdr:x>
      <cdr:y>0.12043</cdr:y>
    </cdr:from>
    <cdr:to>
      <cdr:x>0.9833</cdr:x>
      <cdr:y>0.26593</cdr:y>
    </cdr:to>
    <cdr:sp macro="" textlink="">
      <cdr:nvSpPr>
        <cdr:cNvPr id="2" name="TextBox 1"/>
        <cdr:cNvSpPr txBox="1"/>
      </cdr:nvSpPr>
      <cdr:spPr>
        <a:xfrm xmlns:a="http://schemas.openxmlformats.org/drawingml/2006/main">
          <a:off x="128019" y="757360"/>
          <a:ext cx="8417924" cy="9150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Definition</a:t>
          </a:r>
          <a:r>
            <a:rPr lang="en-US" sz="1100" dirty="0"/>
            <a:t>: Number of</a:t>
          </a:r>
          <a:r>
            <a:rPr lang="en-US" sz="1100" baseline="0" dirty="0"/>
            <a:t> discharged Pediatric Pulmonary patients with a telephone encounter created by a Pediatric Pulmonary provider (</a:t>
          </a:r>
          <a:r>
            <a:rPr lang="en-US" sz="1100" baseline="0" dirty="0" err="1"/>
            <a:t>nurse,fellow</a:t>
          </a:r>
          <a:r>
            <a:rPr lang="en-US" sz="1100" baseline="0" dirty="0"/>
            <a:t> or faculty) to address medication issues AND/OR a Transition telephone note indicating a medication issue within 7 days of discharge/Total number of discharged Pediatric Pulmonary patients weekly.</a:t>
          </a:r>
        </a:p>
        <a:p xmlns:a="http://schemas.openxmlformats.org/drawingml/2006/main">
          <a:r>
            <a:rPr lang="en-US" sz="1100" b="1" baseline="0" dirty="0"/>
            <a:t>Data Source</a:t>
          </a:r>
          <a:r>
            <a:rPr lang="en-US" sz="1100" baseline="0" dirty="0"/>
            <a:t>: </a:t>
          </a:r>
          <a:r>
            <a:rPr lang="en-US" sz="1100" baseline="0" dirty="0" err="1"/>
            <a:t>Webi</a:t>
          </a:r>
          <a:r>
            <a:rPr lang="en-US" sz="1100" baseline="0" dirty="0"/>
            <a:t>. Chart review</a:t>
          </a:r>
          <a:endParaRPr lang="en-US" sz="1100" dirty="0"/>
        </a:p>
      </cdr:txBody>
    </cdr:sp>
  </cdr:relSizeAnchor>
  <cdr:relSizeAnchor xmlns:cdr="http://schemas.openxmlformats.org/drawingml/2006/chartDrawing">
    <cdr:from>
      <cdr:x>0.32276</cdr:x>
      <cdr:y>0.31851</cdr:y>
    </cdr:from>
    <cdr:to>
      <cdr:x>0.50475</cdr:x>
      <cdr:y>0.40497</cdr:y>
    </cdr:to>
    <cdr:sp macro="" textlink="">
      <cdr:nvSpPr>
        <cdr:cNvPr id="3" name="TextBox 2"/>
        <cdr:cNvSpPr txBox="1"/>
      </cdr:nvSpPr>
      <cdr:spPr>
        <a:xfrm xmlns:a="http://schemas.openxmlformats.org/drawingml/2006/main">
          <a:off x="2805149" y="2003061"/>
          <a:ext cx="1581665" cy="543696"/>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1400" dirty="0"/>
            <a:t>Multidisciplinary</a:t>
          </a:r>
        </a:p>
        <a:p xmlns:a="http://schemas.openxmlformats.org/drawingml/2006/main">
          <a:r>
            <a:rPr lang="en-US" sz="1400" dirty="0"/>
            <a:t>Med Rec initiated</a:t>
          </a:r>
        </a:p>
      </cdr:txBody>
    </cdr:sp>
  </cdr:relSizeAnchor>
  <cdr:relSizeAnchor xmlns:cdr="http://schemas.openxmlformats.org/drawingml/2006/chartDrawing">
    <cdr:from>
      <cdr:x>0.40593</cdr:x>
      <cdr:y>0.40497</cdr:y>
    </cdr:from>
    <cdr:to>
      <cdr:x>0.41376</cdr:x>
      <cdr:y>0.73404</cdr:y>
    </cdr:to>
    <cdr:cxnSp macro="">
      <cdr:nvCxnSpPr>
        <cdr:cNvPr id="5" name="Straight Arrow Connector 4">
          <a:extLst xmlns:a="http://schemas.openxmlformats.org/drawingml/2006/main">
            <a:ext uri="{FF2B5EF4-FFF2-40B4-BE49-F238E27FC236}">
              <a16:creationId xmlns:a16="http://schemas.microsoft.com/office/drawing/2014/main" id="{3D0A150C-2B18-41BE-B78C-190CA914E01E}"/>
            </a:ext>
          </a:extLst>
        </cdr:cNvPr>
        <cdr:cNvCxnSpPr>
          <a:stCxn xmlns:a="http://schemas.openxmlformats.org/drawingml/2006/main" id="3" idx="2"/>
        </cdr:cNvCxnSpPr>
      </cdr:nvCxnSpPr>
      <cdr:spPr>
        <a:xfrm xmlns:a="http://schemas.openxmlformats.org/drawingml/2006/main" flipH="1">
          <a:off x="3527972" y="2546757"/>
          <a:ext cx="68010" cy="206947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cdr:x>
      <cdr:y>0.43051</cdr:y>
    </cdr:from>
    <cdr:to>
      <cdr:x>0.56162</cdr:x>
      <cdr:y>0.75221</cdr:y>
    </cdr:to>
    <cdr:cxnSp macro="">
      <cdr:nvCxnSpPr>
        <cdr:cNvPr id="6" name="Straight Arrow Connector 5">
          <a:extLst xmlns:a="http://schemas.openxmlformats.org/drawingml/2006/main">
            <a:ext uri="{FF2B5EF4-FFF2-40B4-BE49-F238E27FC236}">
              <a16:creationId xmlns:a16="http://schemas.microsoft.com/office/drawing/2014/main" id="{D9CFE42F-4B72-4605-963D-F14EE1B03476}"/>
            </a:ext>
          </a:extLst>
        </cdr:cNvPr>
        <cdr:cNvCxnSpPr/>
      </cdr:nvCxnSpPr>
      <cdr:spPr>
        <a:xfrm xmlns:a="http://schemas.openxmlformats.org/drawingml/2006/main" flipH="1">
          <a:off x="4345542" y="2707395"/>
          <a:ext cx="535542" cy="202312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0.54332</cdr:x>
      <cdr:y>0.3637</cdr:y>
    </cdr:from>
    <cdr:to>
      <cdr:x>0.66683</cdr:x>
      <cdr:y>0.44317</cdr:y>
    </cdr:to>
    <cdr:sp macro="" textlink="">
      <cdr:nvSpPr>
        <cdr:cNvPr id="7" name="TextBox 6"/>
        <cdr:cNvSpPr txBox="1"/>
      </cdr:nvSpPr>
      <cdr:spPr>
        <a:xfrm xmlns:a="http://schemas.openxmlformats.org/drawingml/2006/main">
          <a:off x="4722040" y="2287266"/>
          <a:ext cx="1073444" cy="499740"/>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Tip Sheet Introduced</a:t>
          </a:r>
        </a:p>
      </cdr:txBody>
    </cdr:sp>
  </cdr:relSizeAnchor>
  <cdr:relSizeAnchor xmlns:cdr="http://schemas.openxmlformats.org/drawingml/2006/chartDrawing">
    <cdr:from>
      <cdr:x>0.84949</cdr:x>
      <cdr:y>0.43763</cdr:y>
    </cdr:from>
    <cdr:to>
      <cdr:x>0.85862</cdr:x>
      <cdr:y>0.74555</cdr:y>
    </cdr:to>
    <cdr:cxnSp macro="">
      <cdr:nvCxnSpPr>
        <cdr:cNvPr id="8" name="Straight Arrow Connector 7">
          <a:extLst xmlns:a="http://schemas.openxmlformats.org/drawingml/2006/main">
            <a:ext uri="{FF2B5EF4-FFF2-40B4-BE49-F238E27FC236}">
              <a16:creationId xmlns:a16="http://schemas.microsoft.com/office/drawing/2014/main" id="{506D4637-614F-47B9-B90F-FB916FA6AFEF}"/>
            </a:ext>
          </a:extLst>
        </cdr:cNvPr>
        <cdr:cNvCxnSpPr>
          <a:stCxn xmlns:a="http://schemas.openxmlformats.org/drawingml/2006/main" id="10" idx="2"/>
        </cdr:cNvCxnSpPr>
      </cdr:nvCxnSpPr>
      <cdr:spPr>
        <a:xfrm xmlns:a="http://schemas.openxmlformats.org/drawingml/2006/main" flipH="1">
          <a:off x="7382991" y="2752165"/>
          <a:ext cx="79358" cy="193644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0.77204</cdr:x>
      <cdr:y>0.34602</cdr:y>
    </cdr:from>
    <cdr:to>
      <cdr:x>0.9452</cdr:x>
      <cdr:y>0.43763</cdr:y>
    </cdr:to>
    <cdr:sp macro="" textlink="">
      <cdr:nvSpPr>
        <cdr:cNvPr id="10" name="TextBox 9"/>
        <cdr:cNvSpPr txBox="1"/>
      </cdr:nvSpPr>
      <cdr:spPr>
        <a:xfrm xmlns:a="http://schemas.openxmlformats.org/drawingml/2006/main">
          <a:off x="6709884" y="2176054"/>
          <a:ext cx="1504929" cy="576111"/>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Resident Noon Conference</a:t>
          </a:r>
        </a:p>
      </cdr:txBody>
    </cdr:sp>
  </cdr:relSizeAnchor>
</c:userShapes>
</file>

<file path=ppt/drawings/drawing3.xml><?xml version="1.0" encoding="utf-8"?>
<c:userShapes xmlns:c="http://schemas.openxmlformats.org/drawingml/2006/chart">
  <cdr:relSizeAnchor xmlns:cdr="http://schemas.openxmlformats.org/drawingml/2006/chartDrawing">
    <cdr:from>
      <cdr:x>0.03536</cdr:x>
      <cdr:y>0.10961</cdr:y>
    </cdr:from>
    <cdr:to>
      <cdr:x>0.97741</cdr:x>
      <cdr:y>0.2551</cdr:y>
    </cdr:to>
    <cdr:sp macro="" textlink="">
      <cdr:nvSpPr>
        <cdr:cNvPr id="2" name="TextBox 1"/>
        <cdr:cNvSpPr txBox="1"/>
      </cdr:nvSpPr>
      <cdr:spPr>
        <a:xfrm xmlns:a="http://schemas.openxmlformats.org/drawingml/2006/main">
          <a:off x="306159" y="688861"/>
          <a:ext cx="8155781"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Definition</a:t>
          </a:r>
          <a:r>
            <a:rPr lang="en-US" sz="1100" dirty="0"/>
            <a:t>: Number of patients discharged from the Pediatric Pulmonary service readmitted</a:t>
          </a:r>
          <a:r>
            <a:rPr lang="en-US" sz="1100" baseline="0" dirty="0"/>
            <a:t> to any UNCH service within 30 days of discharge/Total number of patients discharged from the Pediatric Pulmonary service weekly.</a:t>
          </a:r>
        </a:p>
        <a:p xmlns:a="http://schemas.openxmlformats.org/drawingml/2006/main">
          <a:r>
            <a:rPr lang="en-US" sz="1100" b="1" baseline="0" dirty="0"/>
            <a:t>Data Source</a:t>
          </a:r>
          <a:r>
            <a:rPr lang="en-US" sz="1100" baseline="0" dirty="0"/>
            <a:t>: </a:t>
          </a:r>
          <a:r>
            <a:rPr lang="en-US" sz="1100" baseline="0" dirty="0" err="1"/>
            <a:t>Webi</a:t>
          </a:r>
          <a:r>
            <a:rPr lang="en-US" sz="1100" baseline="0" dirty="0"/>
            <a:t>. Chart review</a:t>
          </a:r>
        </a:p>
        <a:p xmlns:a="http://schemas.openxmlformats.org/drawingml/2006/main">
          <a:r>
            <a:rPr lang="en-US" sz="1100" baseline="0" dirty="0"/>
            <a:t> </a:t>
          </a:r>
          <a:endParaRPr lang="en-US" sz="1100" dirty="0"/>
        </a:p>
      </cdr:txBody>
    </cdr:sp>
  </cdr:relSizeAnchor>
  <cdr:relSizeAnchor xmlns:cdr="http://schemas.openxmlformats.org/drawingml/2006/chartDrawing">
    <cdr:from>
      <cdr:x>0.27095</cdr:x>
      <cdr:y>0.27998</cdr:y>
    </cdr:from>
    <cdr:to>
      <cdr:x>0.45495</cdr:x>
      <cdr:y>0.3781</cdr:y>
    </cdr:to>
    <cdr:sp macro="" textlink="">
      <cdr:nvSpPr>
        <cdr:cNvPr id="3" name="TextBox 2"/>
        <cdr:cNvSpPr txBox="1"/>
      </cdr:nvSpPr>
      <cdr:spPr>
        <a:xfrm xmlns:a="http://schemas.openxmlformats.org/drawingml/2006/main">
          <a:off x="2326159" y="1516062"/>
          <a:ext cx="1579679" cy="531341"/>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Multidisciplinary</a:t>
          </a:r>
        </a:p>
        <a:p xmlns:a="http://schemas.openxmlformats.org/drawingml/2006/main">
          <a:r>
            <a:rPr lang="en-US" sz="1400" dirty="0"/>
            <a:t>Med Rec initiated</a:t>
          </a:r>
        </a:p>
      </cdr:txBody>
    </cdr:sp>
  </cdr:relSizeAnchor>
  <cdr:relSizeAnchor xmlns:cdr="http://schemas.openxmlformats.org/drawingml/2006/chartDrawing">
    <cdr:from>
      <cdr:x>0.36295</cdr:x>
      <cdr:y>0.3781</cdr:y>
    </cdr:from>
    <cdr:to>
      <cdr:x>0.40237</cdr:x>
      <cdr:y>0.78657</cdr:y>
    </cdr:to>
    <cdr:cxnSp macro="">
      <cdr:nvCxnSpPr>
        <cdr:cNvPr id="4" name="Straight Arrow Connector 3">
          <a:extLst xmlns:a="http://schemas.openxmlformats.org/drawingml/2006/main">
            <a:ext uri="{FF2B5EF4-FFF2-40B4-BE49-F238E27FC236}">
              <a16:creationId xmlns:a16="http://schemas.microsoft.com/office/drawing/2014/main" id="{524FD5F1-B084-4D41-B219-B2DED5D4FAF3}"/>
            </a:ext>
          </a:extLst>
        </cdr:cNvPr>
        <cdr:cNvCxnSpPr>
          <a:stCxn xmlns:a="http://schemas.openxmlformats.org/drawingml/2006/main" id="3" idx="2"/>
        </cdr:cNvCxnSpPr>
      </cdr:nvCxnSpPr>
      <cdr:spPr>
        <a:xfrm xmlns:a="http://schemas.openxmlformats.org/drawingml/2006/main">
          <a:off x="3115999" y="2047403"/>
          <a:ext cx="338428" cy="221184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0.51435</cdr:x>
      <cdr:y>0.37582</cdr:y>
    </cdr:from>
    <cdr:to>
      <cdr:x>0.64085</cdr:x>
      <cdr:y>0.46057</cdr:y>
    </cdr:to>
    <cdr:sp macro="" textlink="">
      <cdr:nvSpPr>
        <cdr:cNvPr id="6" name="TextBox 5"/>
        <cdr:cNvSpPr txBox="1"/>
      </cdr:nvSpPr>
      <cdr:spPr>
        <a:xfrm xmlns:a="http://schemas.openxmlformats.org/drawingml/2006/main">
          <a:off x="4415798" y="2035046"/>
          <a:ext cx="1086048" cy="458923"/>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Tip Sheet Introduced</a:t>
          </a:r>
        </a:p>
      </cdr:txBody>
    </cdr:sp>
  </cdr:relSizeAnchor>
  <cdr:relSizeAnchor xmlns:cdr="http://schemas.openxmlformats.org/drawingml/2006/chartDrawing">
    <cdr:from>
      <cdr:x>0.70274</cdr:x>
      <cdr:y>0.38723</cdr:y>
    </cdr:from>
    <cdr:to>
      <cdr:x>0.87258</cdr:x>
      <cdr:y>0.47683</cdr:y>
    </cdr:to>
    <cdr:sp macro="" textlink="">
      <cdr:nvSpPr>
        <cdr:cNvPr id="8" name="TextBox 7"/>
        <cdr:cNvSpPr txBox="1"/>
      </cdr:nvSpPr>
      <cdr:spPr>
        <a:xfrm xmlns:a="http://schemas.openxmlformats.org/drawingml/2006/main">
          <a:off x="6033186" y="2096830"/>
          <a:ext cx="1458098" cy="485186"/>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Resident Noon Conference</a:t>
          </a:r>
        </a:p>
      </cdr:txBody>
    </cdr:sp>
  </cdr:relSizeAnchor>
  <cdr:relSizeAnchor xmlns:cdr="http://schemas.openxmlformats.org/drawingml/2006/chartDrawing">
    <cdr:from>
      <cdr:x>0.78766</cdr:x>
      <cdr:y>0.47683</cdr:y>
    </cdr:from>
    <cdr:to>
      <cdr:x>0.85856</cdr:x>
      <cdr:y>0.81075</cdr:y>
    </cdr:to>
    <cdr:cxnSp macro="">
      <cdr:nvCxnSpPr>
        <cdr:cNvPr id="9" name="Straight Arrow Connector 8">
          <a:extLst xmlns:a="http://schemas.openxmlformats.org/drawingml/2006/main">
            <a:ext uri="{FF2B5EF4-FFF2-40B4-BE49-F238E27FC236}">
              <a16:creationId xmlns:a16="http://schemas.microsoft.com/office/drawing/2014/main" id="{F9914C2D-6088-41A6-823F-A8DA93F275AD}"/>
            </a:ext>
          </a:extLst>
        </cdr:cNvPr>
        <cdr:cNvCxnSpPr>
          <a:stCxn xmlns:a="http://schemas.openxmlformats.org/drawingml/2006/main" id="8" idx="2"/>
        </cdr:cNvCxnSpPr>
      </cdr:nvCxnSpPr>
      <cdr:spPr>
        <a:xfrm xmlns:a="http://schemas.openxmlformats.org/drawingml/2006/main">
          <a:off x="6762235" y="2582016"/>
          <a:ext cx="608674" cy="180816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0.09867</cdr:x>
      <cdr:y>0.4547</cdr:y>
    </cdr:from>
    <cdr:to>
      <cdr:x>0.25063</cdr:x>
      <cdr:y>0.52859</cdr:y>
    </cdr:to>
    <cdr:sp macro="" textlink="">
      <cdr:nvSpPr>
        <cdr:cNvPr id="2" name="TextBox 1"/>
        <cdr:cNvSpPr txBox="1"/>
      </cdr:nvSpPr>
      <cdr:spPr>
        <a:xfrm xmlns:a="http://schemas.openxmlformats.org/drawingml/2006/main">
          <a:off x="871722" y="2422786"/>
          <a:ext cx="1342560" cy="393701"/>
        </a:xfrm>
        <a:prstGeom xmlns:a="http://schemas.openxmlformats.org/drawingml/2006/main" prst="rect">
          <a:avLst/>
        </a:prstGeom>
        <a:solidFill xmlns:a="http://schemas.openxmlformats.org/drawingml/2006/main">
          <a:srgbClr val="F79646">
            <a:lumMod val="20000"/>
            <a:lumOff val="80000"/>
          </a:srgbClr>
        </a:solidFill>
        <a:ln xmlns:a="http://schemas.openxmlformats.org/drawingml/2006/main" w="9525" cmpd="sng">
          <a:solidFill>
            <a:sysClr val="window" lastClr="FFFFFF">
              <a:shade val="50000"/>
            </a:sysClr>
          </a:solidFill>
        </a:ln>
        <a:effectLst xmlns:a="http://schemas.openxmlformats.org/drawingml/2006/main"/>
      </cdr:spPr>
      <cdr:txBody>
        <a:bodyPr xmlns:a="http://schemas.openxmlformats.org/drawingml/2006/main" wrap="square" rtlCol="0" anchor="t"/>
        <a:lstStyle xmlns:a="http://schemas.openxmlformats.org/drawingml/2006/main"/>
        <a:p xmlns:a="http://schemas.openxmlformats.org/drawingml/2006/main">
          <a:pPr marL="0" marR="0" indent="0" algn="ctr" defTabSz="914400" rtl="0" eaLnBrk="1" fontAlgn="auto" latinLnBrk="0" hangingPunct="1">
            <a:lnSpc>
              <a:spcPct val="100000"/>
            </a:lnSpc>
            <a:spcBef>
              <a:spcPts val="0"/>
            </a:spcBef>
            <a:spcAft>
              <a:spcPts val="0"/>
            </a:spcAft>
            <a:buClrTx/>
            <a:buSzTx/>
            <a:buFontTx/>
            <a:buNone/>
            <a:tabLst/>
          </a:pPr>
          <a:r>
            <a:rPr kumimoji="0" lang="en-US" sz="1600" i="0" u="none" strike="noStrike" kern="0" cap="none" spc="0" normalizeH="0" baseline="0" dirty="0">
              <a:ln>
                <a:noFill/>
              </a:ln>
              <a:solidFill>
                <a:sysClr val="windowText" lastClr="000000"/>
              </a:solidFill>
              <a:effectLst/>
              <a:uLnTx/>
              <a:uFillTx/>
              <a:latin typeface="Calibri" panose="020F0502020204030204"/>
              <a:ea typeface="+mn-ea"/>
              <a:cs typeface="+mn-cs"/>
            </a:rPr>
            <a:t>BPA started</a:t>
          </a:r>
        </a:p>
      </cdr:txBody>
    </cdr:sp>
  </cdr:relSizeAnchor>
  <cdr:relSizeAnchor xmlns:cdr="http://schemas.openxmlformats.org/drawingml/2006/chartDrawing">
    <cdr:from>
      <cdr:x>0.15758</cdr:x>
      <cdr:y>0.52859</cdr:y>
    </cdr:from>
    <cdr:to>
      <cdr:x>0.17465</cdr:x>
      <cdr:y>0.71995</cdr:y>
    </cdr:to>
    <cdr:cxnSp macro="">
      <cdr:nvCxnSpPr>
        <cdr:cNvPr id="4" name="Straight Connector 3">
          <a:extLst xmlns:a="http://schemas.openxmlformats.org/drawingml/2006/main">
            <a:ext uri="{FF2B5EF4-FFF2-40B4-BE49-F238E27FC236}">
              <a16:creationId xmlns:a16="http://schemas.microsoft.com/office/drawing/2014/main" id="{27B78CED-3828-43CC-B59C-8F54205C30E5}"/>
            </a:ext>
          </a:extLst>
        </cdr:cNvPr>
        <cdr:cNvCxnSpPr>
          <a:stCxn xmlns:a="http://schemas.openxmlformats.org/drawingml/2006/main" id="2" idx="2"/>
        </cdr:cNvCxnSpPr>
      </cdr:nvCxnSpPr>
      <cdr:spPr>
        <a:xfrm xmlns:a="http://schemas.openxmlformats.org/drawingml/2006/main" flipH="1">
          <a:off x="1392176" y="2816487"/>
          <a:ext cx="150826" cy="1019625"/>
        </a:xfrm>
        <a:prstGeom xmlns:a="http://schemas.openxmlformats.org/drawingml/2006/main" prst="line">
          <a:avLst/>
        </a:prstGeom>
        <a:ln xmlns:a="http://schemas.openxmlformats.org/drawingml/2006/main" w="28575">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0.09479</cdr:x>
      <cdr:y>0.41061</cdr:y>
    </cdr:from>
    <cdr:to>
      <cdr:x>0.96356</cdr:x>
      <cdr:y>0.41061</cdr:y>
    </cdr:to>
    <cdr:cxnSp macro="">
      <cdr:nvCxnSpPr>
        <cdr:cNvPr id="3" name="Straight Connector 2">
          <a:extLst xmlns:a="http://schemas.openxmlformats.org/drawingml/2006/main">
            <a:ext uri="{FF2B5EF4-FFF2-40B4-BE49-F238E27FC236}">
              <a16:creationId xmlns:a16="http://schemas.microsoft.com/office/drawing/2014/main" id="{DE00BE70-807B-47AC-98CC-61F727567750}"/>
            </a:ext>
          </a:extLst>
        </cdr:cNvPr>
        <cdr:cNvCxnSpPr/>
      </cdr:nvCxnSpPr>
      <cdr:spPr>
        <a:xfrm xmlns:a="http://schemas.openxmlformats.org/drawingml/2006/main">
          <a:off x="818868" y="2129474"/>
          <a:ext cx="7505317" cy="0"/>
        </a:xfrm>
        <a:prstGeom xmlns:a="http://schemas.openxmlformats.org/drawingml/2006/main" prst="line">
          <a:avLst/>
        </a:prstGeom>
        <a:ln xmlns:a="http://schemas.openxmlformats.org/drawingml/2006/main" w="28575">
          <a:solidFill>
            <a:srgbClr val="FFC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0.79905</cdr:x>
      <cdr:y>0.04094</cdr:y>
    </cdr:from>
    <cdr:to>
      <cdr:x>0.95095</cdr:x>
      <cdr:y>0.32164</cdr:y>
    </cdr:to>
    <cdr:sp macro="" textlink="">
      <cdr:nvSpPr>
        <cdr:cNvPr id="2" name="TextBox 1">
          <a:extLst xmlns:a="http://schemas.openxmlformats.org/drawingml/2006/main">
            <a:ext uri="{FF2B5EF4-FFF2-40B4-BE49-F238E27FC236}">
              <a16:creationId xmlns:a16="http://schemas.microsoft.com/office/drawing/2014/main" id="{0FF58141-EE44-4112-A78A-7D219F6B6272}"/>
            </a:ext>
          </a:extLst>
        </cdr:cNvPr>
        <cdr:cNvSpPr txBox="1"/>
      </cdr:nvSpPr>
      <cdr:spPr>
        <a:xfrm xmlns:a="http://schemas.openxmlformats.org/drawingml/2006/main">
          <a:off x="4810125" y="1333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0.09219</cdr:x>
      <cdr:y>0.58578</cdr:y>
    </cdr:from>
    <cdr:to>
      <cdr:x>0.19434</cdr:x>
      <cdr:y>0.64667</cdr:y>
    </cdr:to>
    <cdr:sp macro="" textlink="">
      <cdr:nvSpPr>
        <cdr:cNvPr id="3" name="TextBox 2">
          <a:extLst xmlns:a="http://schemas.openxmlformats.org/drawingml/2006/main">
            <a:ext uri="{FF2B5EF4-FFF2-40B4-BE49-F238E27FC236}">
              <a16:creationId xmlns:a16="http://schemas.microsoft.com/office/drawing/2014/main" id="{265BAE53-F424-4251-8828-788DFDA7360D}"/>
            </a:ext>
          </a:extLst>
        </cdr:cNvPr>
        <cdr:cNvSpPr txBox="1"/>
      </cdr:nvSpPr>
      <cdr:spPr>
        <a:xfrm xmlns:a="http://schemas.openxmlformats.org/drawingml/2006/main">
          <a:off x="786809" y="2588034"/>
          <a:ext cx="871870" cy="269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0" dirty="0"/>
            <a:t>Median</a:t>
          </a:r>
        </a:p>
      </cdr:txBody>
    </cdr:sp>
  </cdr:relSizeAnchor>
</c:userShapes>
</file>

<file path=ppt/drawings/drawing7.xml><?xml version="1.0" encoding="utf-8"?>
<c:userShapes xmlns:c="http://schemas.openxmlformats.org/drawingml/2006/chart">
  <cdr:relSizeAnchor xmlns:cdr="http://schemas.openxmlformats.org/drawingml/2006/chartDrawing">
    <cdr:from>
      <cdr:x>0.47161</cdr:x>
      <cdr:y>0.38415</cdr:y>
    </cdr:from>
    <cdr:to>
      <cdr:x>0.57235</cdr:x>
      <cdr:y>0.44771</cdr:y>
    </cdr:to>
    <cdr:sp macro="" textlink="">
      <cdr:nvSpPr>
        <cdr:cNvPr id="2" name="TextBox 1"/>
        <cdr:cNvSpPr txBox="1"/>
      </cdr:nvSpPr>
      <cdr:spPr>
        <a:xfrm xmlns:a="http://schemas.openxmlformats.org/drawingml/2006/main">
          <a:off x="4312446" y="2418474"/>
          <a:ext cx="92116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dirty="0"/>
            <a:t>n = </a:t>
          </a:r>
          <a:r>
            <a:rPr lang="en-US" dirty="0"/>
            <a:t>30</a:t>
          </a:r>
          <a:endParaRPr lang="en-US" sz="2000" dirty="0"/>
        </a:p>
      </cdr:txBody>
    </cdr:sp>
  </cdr:relSizeAnchor>
  <cdr:relSizeAnchor xmlns:cdr="http://schemas.openxmlformats.org/drawingml/2006/chartDrawing">
    <cdr:from>
      <cdr:x>0.75307</cdr:x>
      <cdr:y>0.43964</cdr:y>
    </cdr:from>
    <cdr:to>
      <cdr:x>0.86801</cdr:x>
      <cdr:y>0.5032</cdr:y>
    </cdr:to>
    <cdr:sp macro="" textlink="">
      <cdr:nvSpPr>
        <cdr:cNvPr id="3" name="TextBox 2"/>
        <cdr:cNvSpPr txBox="1"/>
      </cdr:nvSpPr>
      <cdr:spPr>
        <a:xfrm xmlns:a="http://schemas.openxmlformats.org/drawingml/2006/main">
          <a:off x="6886092" y="2767800"/>
          <a:ext cx="1051012"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dirty="0"/>
            <a:t>n = </a:t>
          </a:r>
          <a:r>
            <a:rPr lang="en-US" dirty="0"/>
            <a:t>27</a:t>
          </a:r>
          <a:endParaRPr lang="en-US" sz="2000" dirty="0"/>
        </a:p>
      </cdr:txBody>
    </cdr:sp>
  </cdr:relSizeAnchor>
  <cdr:relSizeAnchor xmlns:cdr="http://schemas.openxmlformats.org/drawingml/2006/chartDrawing">
    <cdr:from>
      <cdr:x>0.33135</cdr:x>
      <cdr:y>0.23343</cdr:y>
    </cdr:from>
    <cdr:to>
      <cdr:x>0.47421</cdr:x>
      <cdr:y>0.30836</cdr:y>
    </cdr:to>
    <cdr:sp macro="" textlink="">
      <cdr:nvSpPr>
        <cdr:cNvPr id="4" name="TextBox 3"/>
        <cdr:cNvSpPr txBox="1"/>
      </cdr:nvSpPr>
      <cdr:spPr>
        <a:xfrm xmlns:a="http://schemas.openxmlformats.org/drawingml/2006/main">
          <a:off x="3029857" y="1469572"/>
          <a:ext cx="1306286" cy="4717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0.1783</cdr:x>
      <cdr:y>0.49702</cdr:y>
    </cdr:from>
    <cdr:to>
      <cdr:x>0.28148</cdr:x>
      <cdr:y>0.57483</cdr:y>
    </cdr:to>
    <cdr:sp macro="" textlink="">
      <cdr:nvSpPr>
        <cdr:cNvPr id="6" name="TextBox 5"/>
        <cdr:cNvSpPr txBox="1"/>
      </cdr:nvSpPr>
      <cdr:spPr>
        <a:xfrm xmlns:a="http://schemas.openxmlformats.org/drawingml/2006/main">
          <a:off x="1630408" y="3129037"/>
          <a:ext cx="943478" cy="489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38</a:t>
          </a:r>
          <a:r>
            <a:rPr lang="en-US" sz="1400" dirty="0"/>
            <a:t>%</a:t>
          </a:r>
        </a:p>
      </cdr:txBody>
    </cdr:sp>
  </cdr:relSizeAnchor>
  <cdr:relSizeAnchor xmlns:cdr="http://schemas.openxmlformats.org/drawingml/2006/chartDrawing">
    <cdr:from>
      <cdr:x>0.47487</cdr:x>
      <cdr:y>0.56964</cdr:y>
    </cdr:from>
    <cdr:to>
      <cdr:x>0.57606</cdr:x>
      <cdr:y>0.62151</cdr:y>
    </cdr:to>
    <cdr:sp macro="" textlink="">
      <cdr:nvSpPr>
        <cdr:cNvPr id="7" name="TextBox 6"/>
        <cdr:cNvSpPr txBox="1"/>
      </cdr:nvSpPr>
      <cdr:spPr>
        <a:xfrm xmlns:a="http://schemas.openxmlformats.org/drawingml/2006/main">
          <a:off x="4342197" y="3586227"/>
          <a:ext cx="925282" cy="3265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40%</a:t>
          </a:r>
        </a:p>
      </cdr:txBody>
    </cdr:sp>
  </cdr:relSizeAnchor>
  <cdr:relSizeAnchor xmlns:cdr="http://schemas.openxmlformats.org/drawingml/2006/chartDrawing">
    <cdr:from>
      <cdr:x>0.76587</cdr:x>
      <cdr:y>0.51047</cdr:y>
    </cdr:from>
    <cdr:to>
      <cdr:x>0.85952</cdr:x>
      <cdr:y>0.53737</cdr:y>
    </cdr:to>
    <cdr:sp macro="" textlink="">
      <cdr:nvSpPr>
        <cdr:cNvPr id="8" name="TextBox 7"/>
        <cdr:cNvSpPr txBox="1"/>
      </cdr:nvSpPr>
      <cdr:spPr>
        <a:xfrm xmlns:a="http://schemas.openxmlformats.org/drawingml/2006/main">
          <a:off x="7003136" y="3213703"/>
          <a:ext cx="856335" cy="1693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11%</a:t>
          </a:r>
        </a:p>
      </cdr:txBody>
    </cdr:sp>
  </cdr:relSizeAnchor>
  <cdr:relSizeAnchor xmlns:cdr="http://schemas.openxmlformats.org/drawingml/2006/chartDrawing">
    <cdr:from>
      <cdr:x>0.19366</cdr:x>
      <cdr:y>0.70624</cdr:y>
    </cdr:from>
    <cdr:to>
      <cdr:x>0.27104</cdr:x>
      <cdr:y>0.75812</cdr:y>
    </cdr:to>
    <cdr:sp macro="" textlink="">
      <cdr:nvSpPr>
        <cdr:cNvPr id="9" name="TextBox 8"/>
        <cdr:cNvSpPr txBox="1"/>
      </cdr:nvSpPr>
      <cdr:spPr>
        <a:xfrm xmlns:a="http://schemas.openxmlformats.org/drawingml/2006/main">
          <a:off x="1770786" y="4446190"/>
          <a:ext cx="707563" cy="3266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29</a:t>
          </a:r>
          <a:r>
            <a:rPr lang="en-US" dirty="0"/>
            <a:t>%</a:t>
          </a:r>
          <a:endParaRPr lang="en-US" sz="1100" dirty="0"/>
        </a:p>
      </cdr:txBody>
    </cdr:sp>
  </cdr:relSizeAnchor>
  <cdr:relSizeAnchor xmlns:cdr="http://schemas.openxmlformats.org/drawingml/2006/chartDrawing">
    <cdr:from>
      <cdr:x>0.48611</cdr:x>
      <cdr:y>0.72008</cdr:y>
    </cdr:from>
    <cdr:to>
      <cdr:x>0.5635</cdr:x>
      <cdr:y>0.77195</cdr:y>
    </cdr:to>
    <cdr:sp macro="" textlink="">
      <cdr:nvSpPr>
        <cdr:cNvPr id="10" name="TextBox 9"/>
        <cdr:cNvSpPr txBox="1"/>
      </cdr:nvSpPr>
      <cdr:spPr>
        <a:xfrm xmlns:a="http://schemas.openxmlformats.org/drawingml/2006/main">
          <a:off x="4444959" y="4533322"/>
          <a:ext cx="707655" cy="32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40%</a:t>
          </a:r>
        </a:p>
      </cdr:txBody>
    </cdr:sp>
  </cdr:relSizeAnchor>
  <cdr:relSizeAnchor xmlns:cdr="http://schemas.openxmlformats.org/drawingml/2006/chartDrawing">
    <cdr:from>
      <cdr:x>0.18175</cdr:x>
      <cdr:y>0.33621</cdr:y>
    </cdr:from>
    <cdr:to>
      <cdr:x>0.28493</cdr:x>
      <cdr:y>0.38002</cdr:y>
    </cdr:to>
    <cdr:sp macro="" textlink="">
      <cdr:nvSpPr>
        <cdr:cNvPr id="11" name="TextBox 10"/>
        <cdr:cNvSpPr txBox="1"/>
      </cdr:nvSpPr>
      <cdr:spPr>
        <a:xfrm xmlns:a="http://schemas.openxmlformats.org/drawingml/2006/main">
          <a:off x="1661881" y="2116657"/>
          <a:ext cx="943478" cy="2758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16%</a:t>
          </a:r>
        </a:p>
      </cdr:txBody>
    </cdr:sp>
  </cdr:relSizeAnchor>
  <cdr:relSizeAnchor xmlns:cdr="http://schemas.openxmlformats.org/drawingml/2006/chartDrawing">
    <cdr:from>
      <cdr:x>0.17791</cdr:x>
      <cdr:y>0.26743</cdr:y>
    </cdr:from>
    <cdr:to>
      <cdr:x>0.28108</cdr:x>
      <cdr:y>0.31412</cdr:y>
    </cdr:to>
    <cdr:sp macro="" textlink="">
      <cdr:nvSpPr>
        <cdr:cNvPr id="12" name="TextBox 11"/>
        <cdr:cNvSpPr txBox="1"/>
      </cdr:nvSpPr>
      <cdr:spPr>
        <a:xfrm xmlns:a="http://schemas.openxmlformats.org/drawingml/2006/main">
          <a:off x="1626843" y="1683651"/>
          <a:ext cx="943387" cy="2939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9%</a:t>
          </a:r>
        </a:p>
      </cdr:txBody>
    </cdr:sp>
  </cdr:relSizeAnchor>
  <cdr:relSizeAnchor xmlns:cdr="http://schemas.openxmlformats.org/drawingml/2006/chartDrawing">
    <cdr:from>
      <cdr:x>0.18347</cdr:x>
      <cdr:y>0.82651</cdr:y>
    </cdr:from>
    <cdr:to>
      <cdr:x>0.28664</cdr:x>
      <cdr:y>0.8732</cdr:y>
    </cdr:to>
    <cdr:sp macro="" textlink="">
      <cdr:nvSpPr>
        <cdr:cNvPr id="13" name="TextBox 12"/>
        <cdr:cNvSpPr txBox="1"/>
      </cdr:nvSpPr>
      <cdr:spPr>
        <a:xfrm xmlns:a="http://schemas.openxmlformats.org/drawingml/2006/main">
          <a:off x="1677642" y="5203352"/>
          <a:ext cx="943387" cy="2939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9%</a:t>
          </a:r>
        </a:p>
      </cdr:txBody>
    </cdr:sp>
  </cdr:relSizeAnchor>
  <cdr:relSizeAnchor xmlns:cdr="http://schemas.openxmlformats.org/drawingml/2006/chartDrawing">
    <cdr:from>
      <cdr:x>0.47473</cdr:x>
      <cdr:y>0.46513</cdr:y>
    </cdr:from>
    <cdr:to>
      <cdr:x>0.57592</cdr:x>
      <cdr:y>0.517</cdr:y>
    </cdr:to>
    <cdr:sp macro="" textlink="">
      <cdr:nvSpPr>
        <cdr:cNvPr id="14" name="TextBox 13"/>
        <cdr:cNvSpPr txBox="1"/>
      </cdr:nvSpPr>
      <cdr:spPr>
        <a:xfrm xmlns:a="http://schemas.openxmlformats.org/drawingml/2006/main">
          <a:off x="4340975" y="2928275"/>
          <a:ext cx="925282" cy="32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10%</a:t>
          </a:r>
        </a:p>
      </cdr:txBody>
    </cdr:sp>
  </cdr:relSizeAnchor>
  <cdr:relSizeAnchor xmlns:cdr="http://schemas.openxmlformats.org/drawingml/2006/chartDrawing">
    <cdr:from>
      <cdr:x>0.47473</cdr:x>
      <cdr:y>0.83228</cdr:y>
    </cdr:from>
    <cdr:to>
      <cdr:x>0.57592</cdr:x>
      <cdr:y>0.88415</cdr:y>
    </cdr:to>
    <cdr:sp macro="" textlink="">
      <cdr:nvSpPr>
        <cdr:cNvPr id="16" name="TextBox 15"/>
        <cdr:cNvSpPr txBox="1"/>
      </cdr:nvSpPr>
      <cdr:spPr>
        <a:xfrm xmlns:a="http://schemas.openxmlformats.org/drawingml/2006/main">
          <a:off x="4340974" y="5239678"/>
          <a:ext cx="925282" cy="32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10%</a:t>
          </a:r>
        </a:p>
      </cdr:txBody>
    </cdr:sp>
  </cdr:relSizeAnchor>
  <cdr:relSizeAnchor xmlns:cdr="http://schemas.openxmlformats.org/drawingml/2006/chartDrawing">
    <cdr:from>
      <cdr:x>0.7676</cdr:x>
      <cdr:y>0.66801</cdr:y>
    </cdr:from>
    <cdr:to>
      <cdr:x>0.86879</cdr:x>
      <cdr:y>0.71988</cdr:y>
    </cdr:to>
    <cdr:sp macro="" textlink="">
      <cdr:nvSpPr>
        <cdr:cNvPr id="17" name="TextBox 16"/>
        <cdr:cNvSpPr txBox="1"/>
      </cdr:nvSpPr>
      <cdr:spPr>
        <a:xfrm xmlns:a="http://schemas.openxmlformats.org/drawingml/2006/main">
          <a:off x="7018897" y="4205504"/>
          <a:ext cx="925282" cy="326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85%</a:t>
          </a:r>
        </a:p>
      </cdr:txBody>
    </cdr:sp>
  </cdr:relSizeAnchor>
</c:userShapes>
</file>

<file path=ppt/drawings/drawing8.xml><?xml version="1.0" encoding="utf-8"?>
<c:userShapes xmlns:c="http://schemas.openxmlformats.org/drawingml/2006/chart">
  <cdr:relSizeAnchor xmlns:cdr="http://schemas.openxmlformats.org/drawingml/2006/chartDrawing">
    <cdr:from>
      <cdr:x>0.17971</cdr:x>
      <cdr:y>0.62393</cdr:y>
    </cdr:from>
    <cdr:to>
      <cdr:x>0.8957</cdr:x>
      <cdr:y>0.76789</cdr:y>
    </cdr:to>
    <cdr:sp macro="" textlink="">
      <cdr:nvSpPr>
        <cdr:cNvPr id="2" name="Process 1"/>
        <cdr:cNvSpPr/>
      </cdr:nvSpPr>
      <cdr:spPr>
        <a:xfrm xmlns:a="http://schemas.openxmlformats.org/drawingml/2006/main">
          <a:off x="1603000" y="3160256"/>
          <a:ext cx="6386503" cy="729166"/>
        </a:xfrm>
        <a:prstGeom xmlns:a="http://schemas.openxmlformats.org/drawingml/2006/main" prst="flowChartProcess">
          <a:avLst/>
        </a:prstGeom>
        <a:solidFill xmlns:a="http://schemas.openxmlformats.org/drawingml/2006/main">
          <a:schemeClr val="accent3">
            <a:lumMod val="60000"/>
            <a:lumOff val="40000"/>
          </a:schemeClr>
        </a:solidFill>
        <a:ln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2000" dirty="0">
              <a:solidFill>
                <a:schemeClr val="tx1"/>
              </a:solidFill>
              <a:latin typeface="+mn-lt"/>
            </a:rPr>
            <a:t>Goal: “fraction defective” less than 0.40 </a:t>
          </a:r>
          <a:endParaRPr lang="en-US" sz="1050" dirty="0">
            <a:solidFill>
              <a:schemeClr val="tx1"/>
            </a:solidFill>
            <a:latin typeface="+mn-lt"/>
          </a:endParaRPr>
        </a:p>
      </cdr:txBody>
    </cdr:sp>
  </cdr:relSizeAnchor>
  <cdr:relSizeAnchor xmlns:cdr="http://schemas.openxmlformats.org/drawingml/2006/chartDrawing">
    <cdr:from>
      <cdr:x>0.85662</cdr:x>
      <cdr:y>0.88926</cdr:y>
    </cdr:from>
    <cdr:to>
      <cdr:x>0.91112</cdr:x>
      <cdr:y>0.97935</cdr:y>
    </cdr:to>
    <cdr:sp macro="" textlink="">
      <cdr:nvSpPr>
        <cdr:cNvPr id="3" name="Up Arrow 2"/>
        <cdr:cNvSpPr/>
      </cdr:nvSpPr>
      <cdr:spPr>
        <a:xfrm xmlns:a="http://schemas.openxmlformats.org/drawingml/2006/main" rot="18718217">
          <a:off x="7655856" y="4489225"/>
          <a:ext cx="456303" cy="486186"/>
        </a:xfrm>
        <a:prstGeom xmlns:a="http://schemas.openxmlformats.org/drawingml/2006/main" prst="upArrow">
          <a:avLst/>
        </a:prstGeom>
        <a:solidFill xmlns:a="http://schemas.openxmlformats.org/drawingml/2006/main">
          <a:srgbClr val="FF0000"/>
        </a:solidFill>
        <a:ln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0.19805</cdr:x>
      <cdr:y>0.67437</cdr:y>
    </cdr:from>
    <cdr:to>
      <cdr:x>0.9229</cdr:x>
      <cdr:y>0.77726</cdr:y>
    </cdr:to>
    <cdr:sp macro="" textlink="">
      <cdr:nvSpPr>
        <cdr:cNvPr id="3" name="Process 2"/>
        <cdr:cNvSpPr/>
      </cdr:nvSpPr>
      <cdr:spPr>
        <a:xfrm xmlns:a="http://schemas.openxmlformats.org/drawingml/2006/main">
          <a:off x="944616" y="1563164"/>
          <a:ext cx="3457222" cy="238484"/>
        </a:xfrm>
        <a:prstGeom xmlns:a="http://schemas.openxmlformats.org/drawingml/2006/main" prst="flowChartProcess">
          <a:avLst/>
        </a:prstGeom>
        <a:solidFill xmlns:a="http://schemas.openxmlformats.org/drawingml/2006/main">
          <a:schemeClr val="accent3">
            <a:lumMod val="60000"/>
            <a:lumOff val="40000"/>
          </a:schemeClr>
        </a:solidFill>
        <a:ln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600" dirty="0">
              <a:solidFill>
                <a:schemeClr val="tx1"/>
              </a:solidFill>
              <a:latin typeface="+mn-lt"/>
            </a:rPr>
            <a:t>Goal Area</a:t>
          </a:r>
          <a:endParaRPr lang="en-US" sz="900" dirty="0">
            <a:solidFill>
              <a:schemeClr val="tx1"/>
            </a:solidFill>
            <a:latin typeface="+mn-lt"/>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4:45.718"/>
    </inkml:context>
    <inkml:brush xml:id="br0">
      <inkml:brushProperty name="width" value="0.05" units="cm"/>
      <inkml:brushProperty name="height" value="0.05" units="cm"/>
      <inkml:brushProperty name="color" value="#E71224"/>
    </inkml:brush>
  </inkml:definitions>
  <inkml:trace contextRef="#ctx0" brushRef="#br0">0 13 5840 0 0,'1'0'134'0'0,"-1"-1"-46"0"0,6-3 131 0 0,-2 2-80 0 0,-3-1-98 0 0,-1 2 15 0 0,0 1-56 0 0,0-1 113 0 0,0 1 130 0 0,0 0 221 0 0,0 0 15 0 0,0 0-202 0 0,0 0-122 0 0,0 0-41 0 0,0 0 4 0 0,0 1 42 0 0,0 1-66 0 0,4 6 8 0 0,-3-6-37 0 0,1 14 319 0 0,-2 1-35 0 0,-1-12-233 0 0,1 0 1 0 0,0 0-1 0 0,0 0 0 0 0,0 0 1 0 0,1 2-117 0 0,2 10 187 0 0,-1 1 34 0 0,0 40 511 0 0,-1-25-368 0 0,0-16-225 0 0,0-2-40 0 0,5 72 416 0 0,0-15-180 0 0,-4-30-134 0 0,-2-23-65 0 0,2-1 0 0 0,1 4-136 0 0,8 75 486 0 0,-4 2 43 0 0,-1-11 8 0 0,-3-43-213 0 0,0 10 65 0 0,2-20-202 0 0,-1-5 64 0 0,-1 1 0 0 0,-1 6-251 0 0,2 25 244 0 0,3-6-29 0 0,-2-20 162 0 0,0 36-377 0 0,-5-49 10 0 0,2-1-1 0 0,1 2-9 0 0,1 10 21 0 0,-2 1 38 0 0,4 41 58 0 0,0-6 1 0 0,-6 64 68 0 0,0-78-26 0 0,1-49-67 0 0,1 0-52 0 0,1 9-31 0 0,-4-4-64 0 0,-3-1 99 0 0,3-6 30 0 0,1-3 19 0 0,0 3-28 0 0,0-3-38 0 0,0 1-20 0 0,0 3 42 0 0,-2-5-114 0 0,-10 4-15 0 0,9-5 14 0 0,2-2 65 0 0,-2 0 0 0 0,2 2 0 0 0,-6-2 0 0 0,1-3-10 0 0,0-1-44 0 0,-2-2-4 0 0,6 3 42 0 0,-1 1-27 0 0,-1 0 40 0 0,-10-13 67 0 0,10 13-82 0 0,4 2 4 0 0,0 0-1 0 0,-7-5-10 0 0,5 5 50 0 0,-3-3-81 0 0,1 2-13 0 0,5 7 41 0 0,10 14 28 0 0,1-1-10 0 0,-6-11-36 0 0,0 0 38 0 0,12 18 8 0 0,-10-18 0 0 0,-8-6 0 0 0,1 0 0 0 0,-1 1 0 0 0,1-1 0 0 0,-1 0 0 0 0,1 0 0 0 0,-1 0 0 0 0,0 1 0 0 0,1-1 0 0 0,-1 0 0 0 0,1 0 0 0 0,-1 1 0 0 0,0-1 0 0 0,1 0 0 0 0,-1 1 0 0 0,0-1 0 0 0,1 1 0 0 0,-1-1 0 0 0,0 0 0 0 0,0 1 0 0 0,1-1 0 0 0,-1 1 0 0 0,0-1 0 0 0,0 1 0 0 0,0-1 0 0 0,0 1 0 0 0,0-1 0 0 0,0 0 0 0 0,0 1 0 0 0,1-1 0 0 0,-1 1 0 0 0,0 0 0 0 0,-1-1 0 0 0,1 0 0 0 0,0 0 0 0 0,0 0 0 0 0,0 0 0 0 0,0 1 0 0 0,0-1 0 0 0,0 0 0 0 0,0 0 0 0 0,0 0 0 0 0,0 1 0 0 0,0-1 0 0 0,0 0 0 0 0,0 0 0 0 0,1 0 0 0 0,-1 1 0 0 0,0-1 0 0 0,0 0 0 0 0,0 0 0 0 0,0 0 0 0 0,0 0 0 0 0,0 1 0 0 0,0-1 0 0 0,0 0 0 0 0,0 0 0 0 0,1 0 0 0 0,-1 0 0 0 0,0 0 0 0 0,0 0 0 0 0,0 1 0 0 0,0-1 0 0 0,1 0 0 0 0,-1 0 0 0 0,0 0 0 0 0,0 0 0 0 0,0 0 0 0 0,0 0 0 0 0,1 0 0 0 0,-1 0 0 0 0,2 1 0 0 0,3 4 0 0 0,-3-2 2 0 0,2 1-2 0 0,-3 0 62 0 0,-1-4-60 0 0,0 0-1 0 0,0 0 0 0 0,0 0 1 0 0,0 0-1 0 0,0 0 0 0 0,0 0 1 0 0,0 0-1 0 0,0 0 1 0 0,0-1-1 0 0,0 1 0 0 0,0 0 1 0 0,0 0-1 0 0,1 0 0 0 0,-1 0 1 0 0,0 0-1 0 0,0 0 0 0 0,0 0 1 0 0,0 0-1 0 0,0 0 0 0 0,0 0 1 0 0,0 0-1 0 0,0 0 0 0 0,0 0 1 0 0,0 0-1 0 0,0 0 0 0 0,0 0 1 0 0,0 0-1 0 0,0 0 0 0 0,0-1 1 0 0,0 1-1 0 0,1 0 0 0 0,-1 0 1 0 0,0 0-1 0 0,0 0 0 0 0,0 0 1 0 0,0 0-1 0 0,0 0 0 0 0,0 0 1 0 0,0 0-1 0 0,0 0 0 0 0,0 0 1 0 0,0 0-1 0 0,0 1 0 0 0,0-1 1 0 0,1 0-1 0 0,-1 0 0 0 0,0 0 1 0 0,0 0-1 0 0,0 0 0 0 0,0 0 1 0 0,0 0-1 0 0,0 0 0 0 0,0 0 1 0 0,0 0-1 0 0,0 0 0 0 0,0 0 1 0 0,0 0-1 0 0,0 0 1 0 0,0 0-1 0 0,0 0 0 0 0,0 0 1 0 0,0 0-1 0 0,0 0 0 0 0,0 1 1 0 0,1-1-1 0 0,-1 0 0 0 0,0 0 1 0 0,0 0-2 0 0,3-5 90 0 0,2-3 118 0 0,0 1-41 0 0,7-14 202 0 0,-1-6-261 0 0,3-10-51 0 0,-13 35-238 0 0,0 0 67 0 0,-1 0 57 0 0,1 0 50 0 0,0 0 46 0 0,0-1 38 0 0,5-6 422 0 0,-4 5-424 0 0,0 2-114 0 0,0-1-111 0 0,-2 2 25 0 0,1-1-37 0 0,0 1-41 0 0,0 0-44 0 0,0-1-91 0 0,1 1-65 0 0,-1-1-69 0 0,0 1-76 0 0,0-1-79 0 0,0 1-84 0 0,0-1-89 0 0,0 1-94 0 0,1-3-1344 0 0,2-3-1274 0 0,-4 7 3512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21.702"/>
    </inkml:context>
    <inkml:brush xml:id="br0">
      <inkml:brushProperty name="width" value="0.05" units="cm"/>
      <inkml:brushProperty name="height" value="0.05" units="cm"/>
      <inkml:brushProperty name="color" value="#E71224"/>
    </inkml:brush>
  </inkml:definitions>
  <inkml:trace contextRef="#ctx0" brushRef="#br0">0 73 15056 0 0,'0'0'340'0'0,"0"0"50"0"0,0 0 25 0 0,0 0-174 0 0,0-1-115 0 0,0-1 27 0 0,0 2-53 0 0,0-1 113 0 0,0 1 231 0 0,0 1 81 0 0,0 1-45 0 0,1-1-45 0 0,-1 1-40 0 0,0-1-40 0 0,0 1-38 0 0,1 1 216 0 0,-1 0-122 0 0,1 0-105 0 0,-1 0-87 0 0,1 0-70 0 0,0 0-41 0 0,1 7 53 0 0,-1-6-47 0 0,-1 0 66 0 0,0 0 109 0 0,0 7 146 0 0,1 0-75 0 0,-1 0-60 0 0,1-1-43 0 0,1 21 389 0 0,-2-17-340 0 0,0 15-125 0 0,2 14 174 0 0,-1-22-192 0 0,-1 0-37 0 0,0-7-74 0 0,1 0-33 0 0,-1-4-48 0 0,0 0-53 0 0,0 0-46 0 0,1 0-41 0 0,0 9-226 0 0,4 31-934 0 0,-2-29 839 0 0,-2-18 217 0 0,-1-1-17 0 0,0 0-109 0 0,1-1 149 0 0,-1 0-39 0 0,0 0-43 0 0,0 0-48 0 0,0 0-49 0 0,1 0-56 0 0,-1 0-58 0 0,0 0-63 0 0,0 0-67 0 0,1 0-70 0 0,-1 0-75 0 0,0 0-77 0 0,1 1-1748 0 0,-1 0-1470 0 0</inkml:trace>
  <inkml:trace contextRef="#ctx0" brushRef="#br0" timeOffset="385.3318">194 84 20847 0 0,'-3'1'540'0'0,"0"0"-90"0"0,0 1-83 0 0,0 0-74 0 0,0 1-65 0 0,1 1-58 0 0,0 0-50 0 0,-1 0-41 0 0,0 3-18 0 0,-4 12-51 0 0,5-12 55 0 0,-6 33 195 0 0,7-30-152 0 0,1 1-1 0 0,0-1 1 0 0,1 0-1 0 0,0 0 1 0 0,2 7-108 0 0,4 11 194 0 0,5 0-62 0 0,4-3-99 0 0,-15-24-30 0 0,0 1 0 0 0,0-1-1 0 0,1 1 1 0 0,-1-1-1 0 0,1 0 1 0 0,-1 0 0 0 0,1 0-1 0 0,-1 0 1 0 0,2 1-3 0 0,-1-1 6 0 0,0-1-1 0 0,0 1 1 0 0,0 0-1 0 0,-1-1 1 0 0,1 1 0 0 0,0-1-1 0 0,0 0 1 0 0,0 1-1 0 0,0-1 1 0 0,0 0-1 0 0,0 0 1 0 0,0-1 0 0 0,0 1-1 0 0,0 0 1 0 0,0-1-1 0 0,0 1 1 0 0,0-1-1 0 0,0 1 1 0 0,0-1 0 0 0,-1 0-1 0 0,1 0 1 0 0,0 0-6 0 0,11-10 1 0 0,-9 5-1 0 0,0 1 0 0 0,-1-1 0 0 0,1 0 0 0 0,-1 0 0 0 0,0-1 0 0 0,0-1 0 0 0,-2 4 0 0 0,0 1 0 0 0,0-1 0 0 0,0 1 0 0 0,-1-1 0 0 0,1 1 0 0 0,-1-1 0 0 0,0 0 0 0 0,0 1 0 0 0,-1-1 0 0 0,1 1 0 0 0,-1-1 0 0 0,1 1 0 0 0,-1-1 0 0 0,-3-8 31 0 0,0 1 1 0 0,-1-1-1 0 0,0 1 0 0 0,-1 1 0 0 0,0-1 0 0 0,0 1 0 0 0,-1 0 0 0 0,-4-4-31 0 0,5 7 20 0 0,-1-1 1 0 0,-1 1-1 0 0,-4-4-20 0 0,1 4-25 0 0,8 6 34 0 0,0-1 0 0 0,-1 1 1 0 0,1-1-1 0 0,-1 1 1 0 0,1 0-1 0 0,-3 0-9 0 0,-3 0-49 0 0,1 0-60 0 0,-1 1-84 0 0,1-1-102 0 0,4 1 102 0 0,0 0-32 0 0,3 0 204 0 0,-1 0-201 0 0,-4 2-186 0 0,4-1 182 0 0,0 0-79 0 0,1 0 102 0 0,0 0-42 0 0,0-1-83 0 0,0 1-67 0 0,0 0-74 0 0,0 0-82 0 0,1 0-90 0 0,-1-1-97 0 0,1 1-106 0 0,0 0-114 0 0,0-1 474 0 0,0 0-52 0 0,0 1-46 0 0,0-1-41 0 0,0 1-170 0 0,0-1-40 0 0,0 1-206 0 0,0 0-561 0 0</inkml:trace>
  <inkml:trace contextRef="#ctx0" brushRef="#br0" timeOffset="1032.9156">364 145 13312 0 0,'0'0'195'0'0,"1"0"-46"0"0,-1-1-40 0 0,0 1-33 0 0,1-1 4 0 0,1-1 14 0 0,-2 2-15 0 0,1-1 59 0 0,2-1 47 0 0,0 1 101 0 0,-3 1-173 0 0,1 0 523 0 0,-1 0 32 0 0,0 0 19 0 0,0 0-293 0 0,0 1-76 0 0,0-1-67 0 0,1 0-53 0 0,-1 1 70 0 0,2 3 160 0 0,-2-3-233 0 0,1 0 81 0 0,-1 6 233 0 0,0-1-68 0 0,1 1-61 0 0,-1-1-51 0 0,1 3 15 0 0,0-1-51 0 0,-1 2 11 0 0,0 5 110 0 0,-2-2-100 0 0,1 1-38 0 0,-1 12 178 0 0,0 6-48 0 0,2-13-214 0 0,0 10 52 0 0,0-17-221 0 0,0-4 18 0 0,0 0-1 0 0,0 1 1 0 0,-1-1 0 0 0,-1 7-41 0 0,1-14 11 0 0,1 0-5 0 0,0 0 0 0 0,-1 0 1 0 0,1 0-1 0 0,0 0 0 0 0,0 0 0 0 0,0 0 1 0 0,0 0-1 0 0,0 0 0 0 0,0 0 0 0 0,0 0 1 0 0,0 0-1 0 0,0 0 0 0 0,0 0 0 0 0,1 0 1 0 0,-1-1-1 0 0,0 1 0 0 0,1 0 0 0 0,-1 0 1 0 0,1 0-1 0 0,-1 0 0 0 0,1 1-6 0 0,1-3 0 0 0,1-9-88 0 0,-3 10 84 0 0,6-35-420 0 0,-3-2 102 0 0,-3 0 102 0 0,-1-1 102 0 0,0 12 96 0 0,1 2 48 0 0,0 0-26 0 0,-1 9 0 0 0,1 0 0 0 0,1 0 0 0 0,2-14 0 0 0,-2 26-48 0 0,-1 0 61 0 0,1 0 51 0 0,-1-1 41 0 0,1 0 61 0 0,1-1 127 0 0,0 1 3 0 0,0 4-126 0 0,0 0-60 0 0,0 2-39 0 0,-2-2-56 0 0,7 7 269 0 0,0 0-48 0 0,0 2-1 0 0,2 6 66 0 0,5 6 6 0 0,-2-4-87 0 0,7 12 127 0 0,1-2-54 0 0,0 0-54 0 0,-3-1-34 0 0,-12-17-37 0 0,1-1 0 0 0,0 0 0 0 0,3 2-168 0 0,14 20 429 0 0,-18-23-347 0 0,3 0 45 0 0,0-2 43 0 0,0-3 42 0 0,0-2 40 0 0,-2-3 37 0 0,-1-4 37 0 0,-3-4 33 0 0,-3-8-110 0 0,1-1-59 0 0,-1 0-49 0 0,1 0-40 0 0,-1-14 1 0 0,0-15-16 0 0,-7-58-75 0 0,8 103-30 0 0,0-2-33 0 0,-1-5-134 0 0,-5-26-700 0 0,4 30 738 0 0,-1 0 47 0 0,3 7 205 0 0,0 0-40 0 0,0 0-35 0 0,0-1-88 0 0,-1 1-77 0 0,1-1-65 0 0,0 1-36 0 0,-1-1-38 0 0,1 0-250 0 0,-1-1-788 0 0,1 2 949 0 0,-1-1 45 0 0,-2 1-1257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35.603"/>
    </inkml:context>
    <inkml:brush xml:id="br0">
      <inkml:brushProperty name="width" value="0.05" units="cm"/>
      <inkml:brushProperty name="height" value="0.05" units="cm"/>
      <inkml:brushProperty name="color" value="#E71224"/>
    </inkml:brush>
  </inkml:definitions>
  <inkml:trace contextRef="#ctx0" brushRef="#br0">122 26 17303 0 0,'0'0'396'0'0,"0"0"-164"0"0,0 0-44 0 0,-1-1 85 0 0,0-1-87 0 0,-1-2 104 0 0,2 3-119 0 0,0-2-101 0 0,-1 0 64 0 0,0 1 57 0 0,0-1 49 0 0,-1 1 102 0 0,-1 1 45 0 0,-6-2 910 0 0,3 3-535 0 0,2 0-311 0 0,1 0-128 0 0,0 1-65 0 0,0-1-102 0 0,1 1-61 0 0,0-1-70 0 0,0 1-78 0 0,-5 1 368 0 0,-1 1-55 0 0,0 1-48 0 0,0 1-44 0 0,0 1-14 0 0,-1 0-44 0 0,0 3-19 0 0,-2 5-7 0 0,10-12-80 0 0,0 1-1 0 0,0-1 1 0 0,0 1-1 0 0,0-1 1 0 0,0 1-1 0 0,1-1 1 0 0,-1 1-1 0 0,1 0 1 0 0,0-1-1 0 0,-1 1 1 0 0,1 0-1 0 0,0-1 1 0 0,1 1 0 0 0,-1 0-1 0 0,0-1 1 0 0,1 1-1 0 0,0-1 1 0 0,-1 1-1 0 0,1-1 1 0 0,0 1-1 0 0,0-1 1 0 0,1 1-1 0 0,-1-1 1 0 0,0 0-1 0 0,2 3-3 0 0,5 6 16 0 0,0 0 0 0 0,1-1 0 0 0,0 1 0 0 0,5 3-16 0 0,5 7 57 0 0,-15-17-20 0 0,-1 1 1 0 0,0-1-1 0 0,-1 1 1 0 0,1 0-1 0 0,-1 0 0 0 0,1 1-37 0 0,-2-2 25 0 0,0-1 0 0 0,0 0 0 0 0,0 1-1 0 0,-1-1 1 0 0,1 0 0 0 0,-1 1 0 0 0,0-1 0 0 0,0 1-1 0 0,0-1 1 0 0,-1 1-25 0 0,1 0 17 0 0,-1 0-1 0 0,0 0 1 0 0,0-1-1 0 0,-1 1 1 0 0,1 0-1 0 0,-2 1-16 0 0,-1 3 128 0 0,-9 16 305 0 0,7-18-329 0 0,-1 1-47 0 0,1-2-33 0 0,2-2 10 0 0,1-1-45 0 0,0-1-39 0 0,0 0-51 0 0,-4 2-111 0 0,2 0-11 0 0,3-2 35 0 0,0 0-61 0 0,-1 1-76 0 0,0-1-87 0 0,1-1-102 0 0,-1 0-115 0 0,1 0 268 0 0,1 0-35 0 0,-1 0-34 0 0,1-1-38 0 0,-4-2-1507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35.985"/>
    </inkml:context>
    <inkml:brush xml:id="br0">
      <inkml:brushProperty name="width" value="0.05" units="cm"/>
      <inkml:brushProperty name="height" value="0.05" units="cm"/>
      <inkml:brushProperty name="color" value="#E71224"/>
    </inkml:brush>
  </inkml:definitions>
  <inkml:trace contextRef="#ctx0" brushRef="#br0">1 84 17767 0 0,'0'0'296'0'0,"0"0"-50"0"0,1 0-43 0 0,0 1-38 0 0,0 0 17 0 0,1 0-45 0 0,3 2 210 0 0,-4-1-144 0 0,3 10-138 0 0,1 1 69 0 0,-2-5-4 0 0,0 0 37 0 0,0 1 38 0 0,0-1 40 0 0,-1 1 43 0 0,0 0 45 0 0,-1 0 47 0 0,0 1 49 0 0,-1 2 96 0 0,1-1 49 0 0,3 28 1443 0 0,-2-22-1185 0 0,0-7-374 0 0,0 0-37 0 0,-1 0-25 0 0,2 1-66 0 0,-1-1-78 0 0,0 1-89 0 0,-2-8-135 0 0,6 14 335 0 0,3-2-32 0 0,2-5-40 0 0,3-2-46 0 0,1-4-51 0 0,2-2-57 0 0,0-4-64 0 0,-1-3-70 0 0,6-6 78 0 0,-15 6-80 0 0,-3 2-37 0 0,1 0-35 0 0,-1-1-44 0 0,0-1-53 0 0,4-1-78 0 0,-4 4 67 0 0,-1-1-81 0 0,0-1-111 0 0,-2 2 135 0 0,0 0-40 0 0,-1 1 149 0 0,1 0 41 0 0,1-3-150 0 0,-1 3 46 0 0,0 0 54 0 0,0 0-38 0 0,-1 1-45 0 0,1-1-50 0 0,-1 0-57 0 0,1 1-62 0 0,-1-1-69 0 0,1 0-75 0 0,-1 0-80 0 0,0 1-86 0 0,1-1-94 0 0,-1 0-97 0 0,0 0-105 0 0,1 1-111 0 0,-1-1-116 0 0,0 0-122 0 0,0 0-1512 0 0,0-1-1591 0 0</inkml:trace>
  <inkml:trace contextRef="#ctx0" brushRef="#br0" timeOffset="265.1618">12 304 22663 0 0,'0'0'514'0'0,"1"-1"-362"0"0,0 1 63 0 0,6-6 802 0 0,-5 5-791 0 0,1-1 32 0 0,-2 1-186 0 0,0 0-46 0 0,7-3 7 0 0,-1-1 57 0 0,5-2 129 0 0,0 1 66 0 0,9-6 239 0 0,-8 4-221 0 0,-2 1-124 0 0,0 0-100 0 0,26-19 228 0 0,-25 17-237 0 0,1 1 2 0 0,-6 2-132 0 0,-2 0-110 0 0,-3 3 31 0 0,0 0-42 0 0,-1 2-184 0 0,-1 0 109 0 0,1 0 43 0 0,-1 0-32 0 0,1 1 68 0 0,-1-1-75 0 0,0 1 21 0 0,1-1-64 0 0,-1 1-11 0 0,0 0-60 0 0,0-1-70 0 0,0 1-76 0 0,0-1 22 0 0,0 1-62 0 0,0 0-67 0 0,0-1-71 0 0,0 1-75 0 0,1-1-80 0 0,-1 1-83 0 0,0-1-89 0 0,0 1-416 0 0,0 0-35 0 0,0-1-3057 0 0</inkml:trace>
  <inkml:trace contextRef="#ctx0" brushRef="#br0" timeOffset="433.7538">35 103 23551 0 0,'0'0'539'0'0,"0"0"77"0"0,0 0-181 0 0,1 0-115 0 0,0-1-97 0 0,0 1-77 0 0,1 0-47 0 0,3-2-3 0 0,-3 2-7 0 0,7-4-101 0 0,-1 1 56 0 0,5-3 102 0 0,-1-1 63 0 0,2 0 57 0 0,-5 3-119 0 0,-1 2-86 0 0,13-8-53 0 0,-4 0-6 0 0,1 0-86 0 0,-7 4-31 0 0,1-1-56 0 0,-8 4 45 0 0,-1 2 18 0 0,-1 0-34 0 0,1-1-38 0 0,-1 1-39 0 0,1 0-43 0 0,0-1-46 0 0,-1 1-49 0 0,1 0-51 0 0,0 0-54 0 0,-1-1-58 0 0,1 1-60 0 0,-1 0-63 0 0,1 0-66 0 0,-1 0-69 0 0,-1 1 214 0 0,0-1-67 0 0,0 1-58 0 0,0 0-53 0 0,0-1-206 0 0,-1 1-51 0 0,2-1-249 0 0,-1 0-680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33.517"/>
    </inkml:context>
    <inkml:brush xml:id="br0">
      <inkml:brushProperty name="width" value="0.05" units="cm"/>
      <inkml:brushProperty name="height" value="0.05" units="cm"/>
      <inkml:brushProperty name="color" value="#E71224"/>
    </inkml:brush>
  </inkml:definitions>
  <inkml:trace contextRef="#ctx0" brushRef="#br0">16 100 15200 0 0,'0'0'348'0'0,"0"0"49"0"0,0 0 19 0 0,0 0-175 0 0,0 0-116 0 0,0 0-33 0 0,0 1-54 0 0,0 5 1110 0 0,0-1-125 0 0,0 1-115 0 0,0-1-107 0 0,0-1-339 0 0,-1-1-39 0 0,1 0-34 0 0,0 1-34 0 0,0 2 266 0 0,0 1-104 0 0,1 0-7 0 0,-1 1-90 0 0,3 14 624 0 0,1 3 101 0 0,-2-11-523 0 0,1 0-70 0 0,1-1-91 0 0,2 0-113 0 0,2 1-9 0 0,0-1-111 0 0,-1 0-73 0 0,2-2-58 0 0,0-1-42 0 0,-7-8-49 0 0,0 0 0 0 0,0 0 0 0 0,1-1 0 0 0,-1 1 0 0 0,1-1 0 0 0,-1 1 1 0 0,1-1-1 0 0,0 0 0 0 0,0 0 0 0 0,-1 0 0 0 0,1 0 0 0 0,0 0 0 0 0,0 0 0 0 0,0-1 0 0 0,0 0 0 0 0,0 0 0 0 0,2 1-6 0 0,7-3 11 0 0,-2-1-65 0 0,-1-3-62 0 0,-2-1-63 0 0,0-1-61 0 0,-1-1-60 0 0,-1 0-60 0 0,0-1-58 0 0,-4 9 253 0 0,-1 0 34 0 0,1-1-35 0 0,2-3-146 0 0,-3 3 181 0 0,1 1-41 0 0,-1-1-28 0 0,1 1-53 0 0,0 0-64 0 0,-1-1-73 0 0,1 1-142 0 0,-1-1-116 0 0,0 2 276 0 0,1-1-34 0 0,-1 0-36 0 0,0 0-37 0 0,1 1-40 0 0,-1-1-41 0 0,0 0-42 0 0,0 1-45 0 0,1-1-46 0 0,-1 0-48 0 0,0 0-49 0 0,0 1-51 0 0,1-1-613 0 0,-1 0-34 0 0,2-2-3100 0 0</inkml:trace>
  <inkml:trace contextRef="#ctx0" brushRef="#br0" timeOffset="284.9394">12 252 19263 0 0,'0'0'439'0'0,"0"0"-250"0"0,0 0-36 0 0,0-1 64 0 0,1 1-108 0 0,-1 0-49 0 0,2-2 25 0 0,-2 1 11 0 0,1 1-8 0 0,-1 0 35 0 0,1 0 42 0 0,-1-1 47 0 0,4-1-278 0 0,-1 0 77 0 0,1 0 68 0 0,-1-1 61 0 0,2 0 94 0 0,-1-1 59 0 0,2-1 116 0 0,2-2 266 0 0,3-3 182 0 0,-4 4-383 0 0,-1 2-186 0 0,-3 2-192 0 0,-1 0-38 0 0,11-8 431 0 0,-7 5-295 0 0,0-1-41 0 0,0 0-46 0 0,-1 0-51 0 0,-1 0-57 0 0,-1-1-61 0 0,-2 6-94 0 0,0 0 90 0 0,0 0 56 0 0,0 0 45 0 0,0 0-46 0 0,-1 1-37 0 0,1-1-54 0 0,-1 1-69 0 0,0-1 10 0 0,0 1-42 0 0,1-1-47 0 0,-1 0-52 0 0,0 1 8 0 0,0-1-43 0 0,0 0-44 0 0,0 1-47 0 0,0-1-51 0 0,0 0-52 0 0,0 0-55 0 0,0 0-59 0 0,0-3-1009 0 0</inkml:trace>
  <inkml:trace contextRef="#ctx0" brushRef="#br0" timeOffset="485.0836">1 119 22143 0 0,'0'0'506'0'0,"0"0"39"0"0,1-1-112 0 0,0 0-98 0 0,1 0-86 0 0,1-1-48 0 0,-1 0-85 0 0,1 0-60 0 0,0 0-65 0 0,6-7 339 0 0,1 0-49 0 0,0 0-47 0 0,0 1-49 0 0,1 0-46 0 0,-1 0-48 0 0,1 0-46 0 0,-1 1-47 0 0,5-3-72 0 0,-1-1-83 0 0,-13 10-4 0 0,1 0-39 0 0,2-1-294 0 0,-2 1 68 0 0,3-3-634 0 0,0-3-343 0 0</inkml:trace>
  <inkml:trace contextRef="#ctx0" brushRef="#br0" timeOffset="1316.6833">274 172 12840 0 0,'0'0'289'0'0,"0"0"40"0"0,0 0 23 0 0,0 0-144 0 0,0 0-100 0 0,0 1-7 0 0,3 6-54 0 0,-2-4 47 0 0,0-2-1 0 0,0 1 40 0 0,0-1 46 0 0,-1-1 53 0 0,3 3 519 0 0,-1 1-80 0 0,0 0-79 0 0,1 1-73 0 0,-1 0-69 0 0,0 0-66 0 0,0-1-62 0 0,0 1-58 0 0,-1-1-72 0 0,5 11 543 0 0,-2 1-38 0 0,0 0-47 0 0,-1 1-53 0 0,0-4-154 0 0,0 0-46 0 0,0 0-50 0 0,1 0-56 0 0,-3-7-77 0 0,-2-6-159 0 0,0-3-42 0 0,-1 0-46 0 0,0-1-51 0 0,0 0-56 0 0,1 0-61 0 0,-1-5-34 0 0,0 0-48 0 0,-2-24-768 0 0,2 19 646 0 0,0 0 87 0 0,1 7 213 0 0,0 0 44 0 0,0-8-152 0 0,0 0 64 0 0,1 0 57 0 0,2 0 53 0 0,-1 0 48 0 0,2 0 43 0 0,0 1 39 0 0,1-1 34 0 0,0 0 46 0 0,-3 7-69 0 0,1 0 40 0 0,0 3-15 0 0,0 0 32 0 0,4-13 466 0 0,0 2-10 0 0,2-1 69 0 0,2 3 63 0 0,2 4 54 0 0,-5 8-477 0 0,-1 2-74 0 0,0 2-61 0 0,0 2-51 0 0,3 4 8 0 0,3 5-9 0 0,-5-4 0 0 0,10 10 37 0 0,-3 2-43 0 0,-2 1-38 0 0,-1 2-35 0 0,6 26-32 0 0,-3 0-95 0 0,-4-12-32 0 0,-9-36-75 0 0,-1 0 48 0 0,0-1 41 0 0,1 1 34 0 0,0 2 21 0 0,0 6 71 0 0,0-6-71 0 0,-1-1-54 0 0,1 1-112 0 0,-1-2 51 0 0,0 0-38 0 0,1 1-218 0 0,-1-1 153 0 0,0-1-36 0 0,0 1-38 0 0,0-1-41 0 0,0 1-42 0 0,0-1-45 0 0,0 1-48 0 0,0-1-49 0 0,1 1-51 0 0,-1-1-55 0 0,0 1-57 0 0,0-1-58 0 0,0 1-61 0 0,0-1-64 0 0,0 1-533 0 0,0 1-36 0 0,0 3-3055 0 0</inkml:trace>
  <inkml:trace contextRef="#ctx0" brushRef="#br0" timeOffset="1586.0786">368 244 19295 0 0,'0'0'439'0'0,"0"0"62"0"0,0 0 31 0 0,1 0-281 0 0,-1 0-66 0 0,1-1-57 0 0,-1 1-49 0 0,1-1-35 0 0,1 0-38 0 0,2-1-89 0 0,-3 1 77 0 0,1 0 88 0 0,16-7 711 0 0,1 1-99 0 0,-9 4-398 0 0,0 0-42 0 0,0 0-46 0 0,0 0-53 0 0,-2 0-67 0 0,1 1-48 0 0,-1-1-52 0 0,0 0-56 0 0,-5 3-331 0 0,0-1-56 0 0,6 0-1039 0 0,-6 1 1071 0 0,0-1 37 0 0,-1 1 51 0 0,0 0 67 0 0,3-1-1154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31.715"/>
    </inkml:context>
    <inkml:brush xml:id="br0">
      <inkml:brushProperty name="width" value="0.05" units="cm"/>
      <inkml:brushProperty name="height" value="0.05" units="cm"/>
      <inkml:brushProperty name="color" value="#E71224"/>
    </inkml:brush>
  </inkml:definitions>
  <inkml:trace contextRef="#ctx0" brushRef="#br0">4 91 22111 0 0,'-1'-1'98'0'0,"0"1"-3"0"0,1-1 40 0 0,-1 1 51 0 0,1-1 58 0 0,0 0 66 0 0,0-1 76 0 0,0 0 84 0 0,0 0 93 0 0,0 1-423 0 0,0 1 133 0 0,0 0 72 0 0,0 1-51 0 0,0-1-47 0 0,0 1-40 0 0,0 1 33 0 0,0 0-70 0 0,0 0-56 0 0,0 0-40 0 0,0 6 84 0 0,0-6-12 0 0,1 40 476 0 0,1-17-253 0 0,-2-13-146 0 0,0 0 37 0 0,3 17 361 0 0,3 2-122 0 0,4-2-121 0 0,2-2-124 0 0,-1-9-245 0 0,-8-16 0 0 0,-1 0 0 0 0,1 1-1 0 0,-1-1 1 0 0,1 0 0 0 0,0 0 0 0 0,0-1-1 0 0,0 1 1 0 0,0-1 0 0 0,0 1 0 0 0,0-1-1 0 0,0 0 1 0 0,3 1-9 0 0,10 0-2 0 0,-3-3-41 0 0,0-3-51 0 0,-1-2-64 0 0,0-3-76 0 0,-10 7-9 0 0,-1 0 52 0 0,1-1 43 0 0,0 1 37 0 0,1-2-31 0 0,5-5-79 0 0,-7 6 100 0 0,1 0-62 0 0,-1 1 37 0 0,1 0-34 0 0,-1 0-37 0 0,0 0-43 0 0,-1 0 9 0 0,1 1-36 0 0,0-1-37 0 0,0 1-40 0 0,0-1-42 0 0,-1 0-46 0 0,1 0-47 0 0,0 1-50 0 0,0-1-53 0 0,0 0-55 0 0,-1 1-57 0 0,1-1-61 0 0,0 0-62 0 0,0 0-66 0 0,-1 0-67 0 0,1 0-71 0 0,0 1-462 0 0,0-1-35 0 0,1-3-3202 0 0</inkml:trace>
  <inkml:trace contextRef="#ctx0" brushRef="#br0" timeOffset="284.4934">16 209 19583 0 0,'0'0'447'0'0,"0"0"52"0"0,1-1-101 0 0,0 0-90 0 0,1-1-80 0 0,1 0-46 0 0,-1 0-82 0 0,1 0-64 0 0,0-1-90 0 0,4-1 362 0 0,1-1 93 0 0,14-9 879 0 0,-13 7-789 0 0,-4 4-266 0 0,-1-1-48 0 0,1 0-58 0 0,-1 0-68 0 0,1-1 5 0 0,6-5 193 0 0,-5 4-166 0 0,-2 2-89 0 0,0 0-44 0 0,3-3-103 0 0,1-1-119 0 0,-8 8-470 0 0,1-1 90 0 0,-1 1 76 0 0,0 0 65 0 0,0-1 61 0 0,0 1 38 0 0,0-1-1349 0 0,0 1 1155 0 0,0-1-91 0 0,0 1 57 0 0,0 0-818 0 0,0 0-40 0 0,0 0-339 0 0,0 0-961 0 0</inkml:trace>
  <inkml:trace contextRef="#ctx0" brushRef="#br0" timeOffset="547.2184">12 91 23407 0 0,'0'0'531'0'0,"0"0"-139"0"0,0 0-53 0 0,0 0-48 0 0,1-1-45 0 0,-1 1-43 0 0,1-1-37 0 0,0 0 68 0 0,0-1-118 0 0,1 0-64 0 0,2-2-81 0 0,-3 3 56 0 0,2 0-30 0 0,-1-1 61 0 0,0 0 48 0 0,0-1 33 0 0,4-4 369 0 0,-2 4-332 0 0,3-1-149 0 0,0 0 100 0 0,0 0 59 0 0,8-6 305 0 0,-10 7-374 0 0,-1 0-37 0 0,2-1-49 0 0,-1 0-90 0 0,1 0-112 0 0,-3 3 38 0 0,0-1-36 0 0,0 0-39 0 0,-1 0-39 0 0,1 0-45 0 0,0 1-45 0 0,0-1-48 0 0,0 0-52 0 0,0 1-53 0 0,0-1-57 0 0,-2 2-54 0 0,0-1-91 0 0,-1 1-79 0 0,1 0-71 0 0,0-1-247 0 0,0 1-70 0 0,0-1-298 0 0,1 0-803 0 0</inkml:trace>
  <inkml:trace contextRef="#ctx0" brushRef="#br0" timeOffset="1285.8717">270 23 12240 0 0,'1'1'339'0'0,"-1"-1"38"0"0,1-1 36 0 0,-1 0 33 0 0,1-1 536 0 0,0-2 104 0 0,0 2-291 0 0,-1 0 35 0 0,2-1 909 0 0,-2 2-811 0 0,0 1-34 0 0,0 0-522 0 0,1 0-41 0 0,-1-1-40 0 0,0 1-34 0 0,1 0 70 0 0,0-1-58 0 0,2 0 147 0 0,1 1 275 0 0,-3 2-393 0 0,0 0 84 0 0,-1-1-120 0 0,0 1-41 0 0,1 2 124 0 0,2 2-63 0 0,1 3 13 0 0,-2-4-115 0 0,-1-2-29 0 0,4 12 240 0 0,-2 2-97 0 0,-1-5-126 0 0,-1 1-37 0 0,0 13 53 0 0,2 16 21 0 0,0 29 43 0 0,0-41-219 0 0,-3-20 18 0 0,1 0 1 0 0,0 1-1 0 0,2 4-47 0 0,-1-5 80 0 0,2 11 99 0 0,1-13-32 0 0,4-5 63 0 0,-2-2-31 0 0,-1-1-31 0 0,-1 0-83 0 0,8-3 112 0 0,-10 3-152 0 0,0 0 1 0 0,-1-1 0 0 0,1 0 0 0 0,0 1 0 0 0,-1-1 0 0 0,1 0-1 0 0,0-1-25 0 0,26-7 41 0 0,-25 8-36 0 0,1 0 1 0 0,-1-1 0 0 0,1 1 0 0 0,-1-1-1 0 0,1 0 1 0 0,2-2-6 0 0,-3 1-29 0 0,1 1-50 0 0,3-1-183 0 0,6-3-246 0 0,-10 4 368 0 0,0-1 38 0 0,-3 2 94 0 0,0 0-92 0 0,0 0-79 0 0,0 1-66 0 0,0-1-120 0 0,0 0-57 0 0,3-1-964 0 0,-3 2 870 0 0,3-1-1047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30.999"/>
    </inkml:context>
    <inkml:brush xml:id="br0">
      <inkml:brushProperty name="width" value="0.05" units="cm"/>
      <inkml:brushProperty name="height" value="0.05" units="cm"/>
      <inkml:brushProperty name="color" value="#E71224"/>
    </inkml:brush>
  </inkml:definitions>
  <inkml:trace contextRef="#ctx0" brushRef="#br0">1 48 17447 0 0,'0'3'554'0'0,"0"-1"-110"0"0,1 1-96 0 0,-1 0-84 0 0,1 0-39 0 0,0 1-80 0 0,1 0-46 0 0,0 3-22 0 0,0-2 0 0 0,-1-1 20 0 0,0-1 31 0 0,0 0 55 0 0,0-1 22 0 0,-1 1 53 0 0,1-1 62 0 0,-1 1 70 0 0,1 1 68 0 0,0 1-40 0 0,0 0-40 0 0,0 0-37 0 0,1 6 242 0 0,1-1-117 0 0,0 3-34 0 0,0 0-107 0 0,2 2-27 0 0,2 8 81 0 0,-6-18-279 0 0,9 29 200 0 0,-4-12-140 0 0,-1-2-73 0 0,0-1-60 0 0,4 31 99 0 0,-6-31-133 0 0,0-2-72 0 0,-3-16-221 0 0,0 1 74 0 0,0-1 70 0 0,0 0 54 0 0,1 0 47 0 0,-1 0 40 0 0,0 1 71 0 0,1 3 233 0 0,-1-4-238 0 0,1 1-55 0 0,-1 0-101 0 0,0-2 3 0 0,0 1-41 0 0,0 0-9 0 0,0 0-33 0 0,0-1-35 0 0,1 1-39 0 0,-1 0-40 0 0,0-1-43 0 0,0 1-46 0 0,0 0-48 0 0,0-1-51 0 0,0 1-53 0 0,0 0-55 0 0,0 0-59 0 0,0-1-61 0 0,0 1-62 0 0,0 0-67 0 0,0-1-67 0 0,0 1-537 0 0,0 0-36 0 0,0 1-3101 0 0</inkml:trace>
  <inkml:trace contextRef="#ctx0" brushRef="#br0" timeOffset="400.3897">5 59 18831 0 0,'0'-1'746'0'0,"-1"0"-291"0"0,1-1-125 0 0,0 0-62 0 0,1 0-102 0 0,-1 1-64 0 0,0 0-71 0 0,0 0-82 0 0,2-2 21 0 0,0 0 48 0 0,1 0 43 0 0,-1 1 40 0 0,2-1 65 0 0,0 0 42 0 0,2-1 164 0 0,1 0 48 0 0,7-1 454 0 0,-4 1-352 0 0,-2 2-180 0 0,-5 1-215 0 0,0 0-36 0 0,14-3 559 0 0,3 1-55 0 0,1 1-53 0 0,1 1-55 0 0,-1 4-55 0 0,-1 2-55 0 0,-3 3-54 0 0,-4 5-56 0 0,-11-11-200 0 0,-1 1-1 0 0,1 0 1 0 0,-1-1-1 0 0,0 1 1 0 0,0 0-1 0 0,1-1 1 0 0,-2 1-1 0 0,1 0 1 0 0,0 0-1 0 0,-1 0 1 0 0,1 0-67 0 0,-1 16 323 0 0,-2 0-36 0 0,-3 0-44 0 0,-1-1-49 0 0,-1-1-56 0 0,-1-2-63 0 0,0 1 107 0 0,-2 0 0 0 0,-7 9-182 0 0,-11 11 201 0 0,3-7-78 0 0,0-4-55 0 0,24-24-56 0 0,-3 4 29 0 0,-3 5-23 0 0,6-9-18 0 0,1-1 1 0 0,0 0 0 0 0,0 0 0 0 0,0 1-1 0 0,0-1 1 0 0,0 0 0 0 0,0 1 0 0 0,0-1-1 0 0,0 0 1 0 0,0 1 0 0 0,0-1 0 0 0,0 0-1 0 0,0 1 1 0 0,0-1 0 0 0,1 0 0 0 0,-1 1-1 0 0,0-1 1 0 0,0 0 0 0 0,0 1 0 0 0,0-1-1 0 0,0 0 1 0 0,1 0 0 0 0,-1 1 0 0 0,0-1-1 0 0,0 0 1 0 0,1 0 0 0 0,-1 1 0 0 0,0-1-1 0 0,0 0 1 0 0,1 0 0 0 0,-1 0 0 0 0,0 0-1 0 0,0 1 1 0 0,1-1 0 0 0,-1 0 0 0 0,0 0-1 0 0,1 0 1 0 0,-1 0 0 0 0,0 0 0 0 0,1 0-1 0 0,-1 0 1 0 0,0 0 0 0 0,1 0 0 0 0,-1 0-1 0 0,0 0 1 0 0,1 0-1 0 0,14 2 19 0 0,-14-2-19 0 0,32-4 6 0 0,1 0-36 0 0,-32 4-211 0 0,1 0 76 0 0,-1 0 65 0 0,0 0 53 0 0,3-1 68 0 0,2 0 147 0 0,-4 0-121 0 0,0 1-57 0 0,0-1-89 0 0,-1 1-14 0 0,0 0-48 0 0,0-1-55 0 0,0 1-60 0 0,0-1-67 0 0,0 1-74 0 0,0 0-79 0 0,-1 0-86 0 0,1-1-93 0 0,0 1-97 0 0,0 0-106 0 0,0 0-111 0 0,0 0-117 0 0,0 0-124 0 0,-1-1 567 0 0,-1 1-33 0 0,1 0-35 0 0,0 0-35 0 0,0 0-829 0 0,0 0-38 0 0,0 0-365 0 0,1 0-1039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50.499"/>
    </inkml:context>
    <inkml:brush xml:id="br0">
      <inkml:brushProperty name="width" value="0.05" units="cm"/>
      <inkml:brushProperty name="height" value="0.05" units="cm"/>
      <inkml:brushProperty name="color" value="#E71224"/>
    </inkml:brush>
  </inkml:definitions>
  <inkml:trace contextRef="#ctx0" brushRef="#br0">56 93 15864 0 0,'0'0'362'0'0,"0"0"47"0"0,0 0 29 0 0,0 0-184 0 0,0 0-122 0 0,1 0-180 0 0,0-1 100 0 0,0-1 87 0 0,1 0 74 0 0,1-1 121 0 0,0 0 65 0 0,2-4 950 0 0,-3 3-779 0 0,-1 0-41 0 0,2 0-36 0 0,-1-1-33 0 0,1-1 82 0 0,0 0-39 0 0,2-6 417 0 0,-5 10-813 0 0,0 1-1 0 0,1 0 1 0 0,-1-1 0 0 0,0 1 0 0 0,0 0 0 0 0,0-1 0 0 0,1 1-1 0 0,-2-1 1 0 0,1 1 0 0 0,0 0 0 0 0,0-1 0 0 0,0 1 0 0 0,-1-1 0 0 0,1 1-1 0 0,0 0 1 0 0,-1-1-107 0 0,-5-5 101 0 0,-1 5 79 0 0,6 2-143 0 0,0 1 1 0 0,0-1-1 0 0,0 0 0 0 0,-1 1 0 0 0,1-1 0 0 0,0 1 0 0 0,0-1 0 0 0,0 1 1 0 0,0 0-1 0 0,0-1 0 0 0,0 1 0 0 0,0 0 0 0 0,0 0-37 0 0,-9 9 345 0 0,5-2-165 0 0,1-3-81 0 0,1-1-63 0 0,-15 32-7 0 0,13-25-1 0 0,1-1-1 0 0,1 1 1 0 0,0 1 0 0 0,-1 4-28 0 0,3-8 20 0 0,0-1 0 0 0,1 1 0 0 0,-1 0 0 0 0,2 0 0 0 0,-1 0 0 0 0,2 6-20 0 0,-1-8 9 0 0,0 0 0 0 0,1 0 0 0 0,0 0-1 0 0,0-1 1 0 0,2 5-9 0 0,-1-5 13 0 0,0 0 0 0 0,0 0 0 0 0,0-1 0 0 0,0 0 0 0 0,1 1 0 0 0,0-1-13 0 0,-1 0 3 0 0,1-1-1 0 0,0 0 1 0 0,0 0 0 0 0,0 0 0 0 0,0 0-1 0 0,3 0-2 0 0,16 6-41 0 0,3-6-55 0 0,-20-3-109 0 0,1 0 88 0 0,12-3-32 0 0,-11 1 9 0 0,-3 1-17 0 0,-1-1-78 0 0,0 1-31 0 0,-1-1-76 0 0,1 0-86 0 0,-1 0-96 0 0,1-1-106 0 0,-1 1-117 0 0,-1 0 327 0 0,-1 1-33 0 0,1 0-34 0 0,-1-1-36 0 0,0 2-31 0 0,0-1-73 0 0,-1 1-66 0 0,1-1-56 0 0,0 1-214 0 0,0-1-57 0 0,0 1-257 0 0,0-1-702 0 0,-1 1 1956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50.804"/>
    </inkml:context>
    <inkml:brush xml:id="br0">
      <inkml:brushProperty name="width" value="0.05" units="cm"/>
      <inkml:brushProperty name="height" value="0.05" units="cm"/>
      <inkml:brushProperty name="color" value="#E71224"/>
    </inkml:brush>
  </inkml:definitions>
  <inkml:trace contextRef="#ctx0" brushRef="#br0">1 1 19495 0 0,'0'0'439'0'0,"0"0"62"0"0,0 0 34 0 0,0 0-222 0 0,0 0-150 0 0,0 0 187 0 0,0 1-63 0 0,1 0 95 0 0,1 5 381 0 0,-1-4-463 0 0,-1 0 77 0 0,2 4 125 0 0,0 0-38 0 0,0 1-38 0 0,0-1-35 0 0,2 8 292 0 0,0-1-119 0 0,-2-5-277 0 0,0 0-33 0 0,2 8 164 0 0,1 4-41 0 0,-2-6-158 0 0,0 1-33 0 0,5 19 216 0 0,-2-12-61 0 0,-1 5-223 0 0,0-3-12 0 0,0-7-78 0 0,-4-14-46 0 0,0 1-33 0 0,1 4-129 0 0,5 15-599 0 0,-7-23 638 0 0,0 1 51 0 0,0 1-64 0 0,0-1 38 0 0,0 0 8 0 0,0-1-44 0 0,0 1-52 0 0,0-1-61 0 0,0 1-71 0 0,0-1-81 0 0,0 1-90 0 0,0-1-98 0 0,0 1 141 0 0,0-1-50 0 0,0 0-55 0 0,0 1-56 0 0,0-1-59 0 0,1 0-63 0 0,-1 0-65 0 0,0 0-67 0 0,0 1-799 0 0,1-1-45 0 0,0 0-388 0 0,0 0-1103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51.836"/>
    </inkml:context>
    <inkml:brush xml:id="br0">
      <inkml:brushProperty name="width" value="0.05" units="cm"/>
      <inkml:brushProperty name="height" value="0.05" units="cm"/>
      <inkml:brushProperty name="color" value="#E71224"/>
    </inkml:brush>
  </inkml:definitions>
  <inkml:trace contextRef="#ctx0" brushRef="#br0">119 45 10720 0 0,'0'0'314'0'0,"0"0"-6"0"0,0 0-193 0 0,0 0 8 0 0,0 0 94 0 0,0 0 239 0 0,0 0 424 0 0,0 0 44 0 0,0-1 91 0 0,0 0-87 0 0,0-1-95 0 0,0-1-104 0 0,0 0-112 0 0,0 1-122 0 0,0 1-295 0 0,0 0-33 0 0,0 1-35 0 0,0-1-35 0 0,-2-1 225 0 0,1 0 69 0 0,0 0 145 0 0,0-3 338 0 0,0 2-134 0 0,0 0-284 0 0,1 1-115 0 0,-2 0-47 0 0,1 1-95 0 0,0-1-46 0 0,-1 1-55 0 0,0 0-61 0 0,-5-2 334 0 0,0 2-73 0 0,-1 1-67 0 0,0 2-60 0 0,0 0-51 0 0,0 2-45 0 0,-7 5-29 0 0,3 2-80 0 0,8-8 11 0 0,1 1 0 0 0,-1-1 1 0 0,1 1-1 0 0,0 0 1 0 0,1 0-1 0 0,-1 1 23 0 0,-1 4-6 0 0,1-1 38 0 0,3-4-30 0 0,-1 0-1 0 0,1 1 0 0 0,-1-1 0 0 0,1 0 1 0 0,1 0-1 0 0,-1 1 0 0 0,1 0-1 0 0,0 0-8 0 0,0 1 1 0 0,1-1-1 0 0,-1 0 1 0 0,1 0-1 0 0,1 0 0 0 0,-1 0 1 0 0,1 0-1 0 0,1 1 8 0 0,2 4-24 0 0,2 0-1 0 0,0-1 1 0 0,3 3 24 0 0,13 13-14 0 0,-13-14 25 0 0,4 3-31 0 0,-3-2 66 0 0,0 0 64 0 0,-1 1 70 0 0,-2 1 77 0 0,-3 0 83 0 0,-3 2 91 0 0,-4 0 97 0 0,-5 1 104 0 0,-8 2 5 0 0,3-9-313 0 0,1-4-170 0 0,4-3-128 0 0,0-2-41 0 0,1 0-31 0 0,0 0-34 0 0,0-1-36 0 0,0 0-40 0 0,0-1-41 0 0,0 0-44 0 0,0-1-47 0 0,-1 0-50 0 0,3 0-266 0 0,-5-1-719 0 0,6 2 889 0 0,-1 0-38 0 0,1 0-52 0 0,0 0-66 0 0,0 0 153 0 0,1 0-39 0 0,0 0-43 0 0,-1 1-47 0 0,1-1 3 0 0,1 0-64 0 0,-1 1-56 0 0,0-1-49 0 0,0 0-202 0 0,0 0-50 0 0,0 0-246 0 0,-1 0-671 0 0,2 1 1717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52.121"/>
    </inkml:context>
    <inkml:brush xml:id="br0">
      <inkml:brushProperty name="width" value="0.05" units="cm"/>
      <inkml:brushProperty name="height" value="0.05" units="cm"/>
      <inkml:brushProperty name="color" value="#E71224"/>
    </inkml:brush>
  </inkml:definitions>
  <inkml:trace contextRef="#ctx0" brushRef="#br0">1 156 17047 0 0,'0'0'388'0'0,"0"0"52"0"0,0 0 30 0 0,0 0-197 0 0,0 0-132 0 0,0 0-27 0 0,1 1-64 0 0,4 4-70 0 0,-3-3 63 0 0,0-1 20 0 0,-2 0 39 0 0,1 0 46 0 0,0 0 55 0 0,4 14 1008 0 0,-2-8-657 0 0,0 0-32 0 0,-1 1-38 0 0,0 1-38 0 0,3 24 1001 0 0,0-11-542 0 0,-1-2-236 0 0,-3-11-379 0 0,1 1-38 0 0,0-1-40 0 0,-1 1-47 0 0,0-1-52 0 0,1 1-55 0 0,-1 7 69 0 0,5 32 412 0 0,-3-28-354 0 0,-1-2-107 0 0,-1-9-83 0 0,1-1-36 0 0,-2-6-109 0 0,0-1 36 0 0,1 2-26 0 0,0 2 85 0 0,1 6 42 0 0,-1-7-51 0 0,0-1-38 0 0,0-1-61 0 0,-1 1-76 0 0,1-1-90 0 0,0-1 103 0 0,-1 0-34 0 0,1 0-37 0 0,-1 0-40 0 0,1 0-41 0 0,-1 0-43 0 0,1 0-48 0 0,0-1-47 0 0,-1 1-52 0 0,1 0-54 0 0,0-1-55 0 0,-1 1-59 0 0,1 0-60 0 0,0-1-64 0 0,-1 1-65 0 0,1-1-68 0 0,0 1-444 0 0,0-1-34 0 0,1 1-3060 0 0</inkml:trace>
  <inkml:trace contextRef="#ctx0" brushRef="#br0" timeOffset="331.1357">198 209 16328 0 0,'-4'4'454'0'0,"1"1"-79"0"0,1 0-73 0 0,0 0-65 0 0,1 0-58 0 0,0 1-50 0 0,0-1-45 0 0,0 1-35 0 0,-1 2-29 0 0,0 4-58 0 0,0-4 127 0 0,0 0 94 0 0,1 1 81 0 0,0-1 69 0 0,1 1 29 0 0,0-1 41 0 0,1 6 338 0 0,3 17 1058 0 0,-2-22-1296 0 0,1-1-52 0 0,-1-1-82 0 0,2 0-37 0 0,4 4 230 0 0,1-3-120 0 0,2-2-102 0 0,3-2-45 0 0,1-3-92 0 0,-1-3-76 0 0,-11 1-99 0 0,0 0 0 0 0,0 0 0 0 0,0 0 0 0 0,1 0 0 0 0,-1-1 0 0 0,-1 1 0 0 0,1-1 0 0 0,2-1-28 0 0,8-10-51 0 0,-5-2 59 0 0,-4 0 64 0 0,-4-1 65 0 0,-4 0 70 0 0,-4 1 71 0 0,-3 2 75 0 0,-3 1 78 0 0,-15-6 187 0 0,9 7-308 0 0,3 3-151 0 0,8 4-124 0 0,0 0-33 0 0,-5-2-82 0 0,-1 1-118 0 0,7 3 50 0 0,1-1-35 0 0,-1 1-37 0 0,0 0-40 0 0,8 2 63 0 0,-1 0 41 0 0,0 0-15 0 0,-1-1 50 0 0,-2 1-154 0 0,2-1 136 0 0,1 1-54 0 0,0 0-23 0 0,0-1-59 0 0,0 1-72 0 0,0 0-81 0 0,0-1 2 0 0,0 1-70 0 0,1 0-75 0 0,-1-1-83 0 0,1 1-87 0 0,0-1-95 0 0,-1 1-99 0 0,1-1-106 0 0,0 1 508 0 0,0 0-60 0 0,0 0-54 0 0,0 0-47 0 0,0 0-193 0 0,0 0-46 0 0,0 0-232 0 0,0 0-632 0 0</inkml:trace>
  <inkml:trace contextRef="#ctx0" brushRef="#br0" timeOffset="1062.9563">406 205 15888 0 0,'5'45'1933'0'0,"0"-15"-601"0"0,0-7-258 0 0,-1 1 50 0 0,-2-7-388 0 0,-1 0-100 0 0,1 1-5 0 0,1 27 741 0 0,-3-29-837 0 0,3 8 307 0 0,-3-21-692 0 0,1-3-38 0 0,-1-3-73 0 0,0 0-33 0 0,1-5-63 0 0,1-2-69 0 0,-2 4 74 0 0,0-22-246 0 0,0 0 101 0 0,-2-4 59 0 0,-3-17 51 0 0,3 19 87 0 0,0-26 0 0 0,2 46-3 0 0,2 0 63 0 0,1 1 50 0 0,0 1 40 0 0,-2 8-132 0 0,-1-1 1 0 0,1 0-1 0 0,-1 1 1 0 0,1-1-1 0 0,0 1 1 0 0,-1-1-1 0 0,1 1 1 0 0,0-1 0 0 0,-1 1-1 0 0,1-1 1 0 0,0 1-1 0 0,0-1 1 0 0,-1 1-1 0 0,1 0 1 0 0,0 0-1 0 0,0-1 1 0 0,0 1 0 0 0,-1 0-1 0 0,1 0 1 0 0,0 0-1 0 0,0 0 1 0 0,0 0-1 0 0,0 0 1 0 0,-1 0-1 0 0,1 0 1 0 0,0 0 0 0 0,0 0-1 0 0,0 1 1 0 0,0-1-1 0 0,-1 0 1 0 0,1 0-1 0 0,0 1 1 0 0,0-1-1 0 0,-1 1 1 0 0,1-1 0 0 0,0 1-1 0 0,-1-1 1 0 0,1 1-1 0 0,0-1 1 0 0,0 1-19 0 0,8 7 234 0 0,0 0-1 0 0,0 0 1 0 0,-1 1-1 0 0,0 0 1 0 0,4 6-234 0 0,4 5 357 0 0,0-1-45 0 0,8 13 201 0 0,6 7 126 0 0,-10-15-247 0 0,-1-5-108 0 0,1-2-56 0 0,-11-11-146 0 0,3 0 74 0 0,-1-3 56 0 0,-10-3-198 0 0,-1 0 0 0 0,1 0 0 0 0,-1 0 0 0 0,1 0 0 0 0,-1 0 0 0 0,1 0 0 0 0,-1 0 0 0 0,1 0 0 0 0,-1-1 0 0 0,1 1 0 0 0,-1 0 0 0 0,1 0 0 0 0,-1 0 1 0 0,1-1-1 0 0,-1 1 0 0 0,1 0 0 0 0,-1-1 0 0 0,1 1-14 0 0,-1-1 3 0 0,6-4 51 0 0,-2 0 43 0 0,-2 3-26 0 0,0-1-1 0 0,0 1 0 0 0,0-1 0 0 0,-1 1 0 0 0,1-1 0 0 0,-1 0 0 0 0,1 1 0 0 0,-1-1 0 0 0,0-1-70 0 0,6-20 77 0 0,-2 1 41 0 0,4-50 321 0 0,-5 36-269 0 0,1 1-102 0 0,14-89-121 0 0,-19 122-193 0 0,1 0 119 0 0,0-1 96 0 0,-1 1 76 0 0,1-1 66 0 0,1-4 210 0 0,-2 5-247 0 0,1 1-52 0 0,-1 0-40 0 0,0-1-48 0 0,1 1-57 0 0,-1 0-92 0 0,0-1-93 0 0,0 1-105 0 0,1-1-119 0 0,-1 2 219 0 0,0 0-34 0 0,0-1-36 0 0,0 1-36 0 0,0 0-39 0 0,0 0-40 0 0,0 0-41 0 0,0-1-43 0 0,0 2-115 0 0,0 0-98 0 0,0 0-87 0 0,0 0-77 0 0,0 0-277 0 0,0 0-75 0 0,0 0-335 0 0,0 0-906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6:17.631"/>
    </inkml:context>
    <inkml:brush xml:id="br0">
      <inkml:brushProperty name="width" value="0.05" units="cm"/>
      <inkml:brushProperty name="height" value="0.05" units="cm"/>
      <inkml:brushProperty name="color" value="#E71224"/>
    </inkml:brush>
  </inkml:definitions>
  <inkml:trace contextRef="#ctx0" brushRef="#br0">0 13 5840 0 0,'1'0'134'0'0,"-1"-1"-46"0"0,6-3 131 0 0,-2 2-80 0 0,-3-1-98 0 0,-1 2 15 0 0,0 1-56 0 0,0-1 113 0 0,0 1 130 0 0,0 0 221 0 0,0 0 15 0 0,0 0-202 0 0,0 0-122 0 0,0 0-41 0 0,0 0 4 0 0,0 1 42 0 0,0 1-66 0 0,4 6 8 0 0,-3-6-37 0 0,1 14 319 0 0,-2 1-35 0 0,-1-12-233 0 0,1 0 1 0 0,0 0-1 0 0,0 0 0 0 0,0 0 1 0 0,1 2-117 0 0,2 10 187 0 0,-1 1 34 0 0,0 40 511 0 0,-1-25-368 0 0,0-16-225 0 0,0-2-40 0 0,5 72 416 0 0,0-15-180 0 0,-4-30-134 0 0,-2-23-65 0 0,2-1 0 0 0,1 4-136 0 0,8 75 486 0 0,-4 2 43 0 0,-1-11 8 0 0,-3-43-213 0 0,0 10 65 0 0,2-20-202 0 0,-1-5 64 0 0,-1 1 0 0 0,-1 6-251 0 0,2 25 244 0 0,3-6-29 0 0,-2-20 162 0 0,0 36-377 0 0,-5-49 10 0 0,2-1-1 0 0,1 2-9 0 0,1 10 21 0 0,-2 1 38 0 0,4 41 58 0 0,0-6 1 0 0,-6 64 68 0 0,0-78-26 0 0,1-49-67 0 0,1 0-52 0 0,1 9-31 0 0,-4-4-64 0 0,-3-1 99 0 0,3-6 30 0 0,1-3 19 0 0,0 3-28 0 0,0-3-38 0 0,0 1-20 0 0,0 3 42 0 0,-2-5-114 0 0,-10 4-15 0 0,9-5 14 0 0,2-2 65 0 0,-2 0 0 0 0,2 2 0 0 0,-6-2 0 0 0,1-3-10 0 0,0-1-44 0 0,-2-2-4 0 0,6 3 42 0 0,-1 1-27 0 0,-1 0 40 0 0,-10-13 67 0 0,10 13-82 0 0,4 2 4 0 0,0 0-1 0 0,-7-5-10 0 0,5 5 50 0 0,-3-3-81 0 0,1 2-13 0 0,5 7 41 0 0,10 14 28 0 0,1-1-10 0 0,-6-11-36 0 0,0 0 38 0 0,12 18 8 0 0,-10-18 0 0 0,-8-6 0 0 0,1 0 0 0 0,-1 1 0 0 0,1-1 0 0 0,-1 0 0 0 0,1 0 0 0 0,-1 0 0 0 0,0 1 0 0 0,1-1 0 0 0,-1 0 0 0 0,1 0 0 0 0,-1 1 0 0 0,0-1 0 0 0,1 0 0 0 0,-1 1 0 0 0,0-1 0 0 0,1 1 0 0 0,-1-1 0 0 0,0 0 0 0 0,0 1 0 0 0,1-1 0 0 0,-1 1 0 0 0,0-1 0 0 0,0 1 0 0 0,0-1 0 0 0,0 1 0 0 0,0-1 0 0 0,0 0 0 0 0,0 1 0 0 0,1-1 0 0 0,-1 1 0 0 0,0 0 0 0 0,-1-1 0 0 0,1 0 0 0 0,0 0 0 0 0,0 0 0 0 0,0 0 0 0 0,0 1 0 0 0,0-1 0 0 0,0 0 0 0 0,0 0 0 0 0,0 0 0 0 0,0 1 0 0 0,0-1 0 0 0,0 0 0 0 0,0 0 0 0 0,1 0 0 0 0,-1 1 0 0 0,0-1 0 0 0,0 0 0 0 0,0 0 0 0 0,0 0 0 0 0,0 0 0 0 0,0 1 0 0 0,0-1 0 0 0,0 0 0 0 0,0 0 0 0 0,1 0 0 0 0,-1 0 0 0 0,0 0 0 0 0,0 0 0 0 0,0 1 0 0 0,0-1 0 0 0,1 0 0 0 0,-1 0 0 0 0,0 0 0 0 0,0 0 0 0 0,0 0 0 0 0,0 0 0 0 0,1 0 0 0 0,-1 0 0 0 0,2 1 0 0 0,3 4 0 0 0,-3-2 2 0 0,2 1-2 0 0,-3 0 62 0 0,-1-4-60 0 0,0 0-1 0 0,0 0 0 0 0,0 0 1 0 0,0 0-1 0 0,0 0 0 0 0,0 0 1 0 0,0 0-1 0 0,0 0 1 0 0,0-1-1 0 0,0 1 0 0 0,0 0 1 0 0,0 0-1 0 0,1 0 0 0 0,-1 0 1 0 0,0 0-1 0 0,0 0 0 0 0,0 0 1 0 0,0 0-1 0 0,0 0 0 0 0,0 0 1 0 0,0 0-1 0 0,0 0 0 0 0,0 0 1 0 0,0 0-1 0 0,0 0 0 0 0,0 0 1 0 0,0 0-1 0 0,0 0 0 0 0,0-1 1 0 0,0 1-1 0 0,1 0 0 0 0,-1 0 1 0 0,0 0-1 0 0,0 0 0 0 0,0 0 1 0 0,0 0-1 0 0,0 0 0 0 0,0 0 1 0 0,0 0-1 0 0,0 0 0 0 0,0 0 1 0 0,0 0-1 0 0,0 1 0 0 0,0-1 1 0 0,1 0-1 0 0,-1 0 0 0 0,0 0 1 0 0,0 0-1 0 0,0 0 0 0 0,0 0 1 0 0,0 0-1 0 0,0 0 0 0 0,0 0 1 0 0,0 0-1 0 0,0 0 0 0 0,0 0 1 0 0,0 0-1 0 0,0 0 1 0 0,0 0-1 0 0,0 0 0 0 0,0 0 1 0 0,0 0-1 0 0,0 0 0 0 0,0 1 1 0 0,1-1-1 0 0,-1 0 0 0 0,0 0 1 0 0,0 0-2 0 0,3-5 90 0 0,2-3 118 0 0,0 1-41 0 0,7-14 202 0 0,-1-6-261 0 0,3-10-51 0 0,-13 35-238 0 0,0 0 67 0 0,-1 0 57 0 0,1 0 50 0 0,0 0 46 0 0,0-1 38 0 0,5-6 422 0 0,-4 5-424 0 0,0 2-114 0 0,0-1-111 0 0,-2 2 25 0 0,1-1-37 0 0,0 1-41 0 0,0 0-44 0 0,0-1-91 0 0,1 1-65 0 0,-1-1-69 0 0,0 1-76 0 0,0-1-79 0 0,0 1-84 0 0,0-1-89 0 0,0 1-94 0 0,1-3-1344 0 0,2-3-1274 0 0,-4 7 3512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49.350"/>
    </inkml:context>
    <inkml:brush xml:id="br0">
      <inkml:brushProperty name="width" value="0.05" units="cm"/>
      <inkml:brushProperty name="height" value="0.05" units="cm"/>
      <inkml:brushProperty name="color" value="#E71224"/>
    </inkml:brush>
  </inkml:definitions>
  <inkml:trace contextRef="#ctx0" brushRef="#br0">0 69 10160 0 0,'0'0'230'0'0,"0"0"30"0"0,3-5 268 0 0,-2 4-454 0 0,-1-1-46 0 0,0 1 13 0 0,0-1 79 0 0,0 1 70 0 0,1-1 62 0 0,-1 1 122 0 0,1-1 63 0 0,-1 0 152 0 0,2-1 379 0 0,-1 0 69 0 0,0 1-374 0 0,-1 0-151 0 0,1 0-54 0 0,-1 1-129 0 0,0-1-58 0 0,0 0-66 0 0,0 1-76 0 0,0 0 718 0 0,0 1-74 0 0,2 0-211 0 0,-1 1-88 0 0,-1 0-80 0 0,1 1-70 0 0,-1 0-14 0 0,0 1-72 0 0,1 0-24 0 0,-1 2 19 0 0,0-1 1 0 0,0-2-31 0 0,3 16 484 0 0,-1-1-118 0 0,0 1-105 0 0,-1 0-93 0 0,0 5-35 0 0,-1-1-97 0 0,0 5-54 0 0,-1 13-41 0 0,0 24 19 0 0,1-62-252 0 0,0 1 68 0 0,0 2 67 0 0,2 5 142 0 0,-2-8-181 0 0,0 1-40 0 0,1 0-53 0 0,-1-1-64 0 0,0 1-76 0 0,0 0-88 0 0,1-1-100 0 0,-1 1-111 0 0,0-3 303 0 0,0 0 47 0 0,0 0 43 0 0,0 1 37 0 0,0-1 4 0 0,0 1 68 0 0,0 1 113 0 0,1-1-122 0 0,-1-1-33 0 0,0 0-45 0 0,0 1-54 0 0,0-1-62 0 0,1 0-35 0 0,-1 1-63 0 0,0-1-70 0 0,0 0-75 0 0,1 0-82 0 0,-1 0-87 0 0,0 0-96 0 0,0 0-99 0 0,0 0-1153 0 0</inkml:trace>
  <inkml:trace contextRef="#ctx0" brushRef="#br0" timeOffset="669.101">121 69 13304 0 0,'0'0'298'0'0,"0"0"46"0"0,0 0 23 0 0,0 0-154 0 0,0 0-102 0 0,0 0 72 0 0,0 0-54 0 0,1 0-48 0 0,-1-1-42 0 0,0 1-39 0 0,0 0-36 0 0,0-1-85 0 0,1 0-251 0 0,-1 0 292 0 0,0 1 42 0 0,1-1 51 0 0,-1 1 56 0 0,0-1 65 0 0,0 1 76 0 0,1 0 50 0 0,-1-1 76 0 0,0 1 84 0 0,0 0 92 0 0,0 0 97 0 0,0 0 107 0 0,0 0 113 0 0,0 0 120 0 0,1 3-500 0 0,0 0-72 0 0,0 1-58 0 0,1-1-50 0 0,2 5 160 0 0,-1 5 116 0 0,-3-3-228 0 0,1 0-49 0 0,0 2 4 0 0,1 6 72 0 0,2 8 99 0 0,-2-5-135 0 0,-1 0-68 0 0,-1 5-16 0 0,0 13 50 0 0,0-10-64 0 0,0-27-180 0 0,0 1 7 0 0,-3 3 84 0 0,2-5-50 0 0,0-3-70 0 0,-1-8-134 0 0,2-3-80 0 0,-1 7 162 0 0,1-8-167 0 0,-2-2 57 0 0,1 3 69 0 0,1-1 67 0 0,-1-2-80 0 0,0-9 35 0 0,-1-18-23 0 0,2-44-106 0 0,0 85 198 0 0,0 0-1 0 0,0 0 1 0 0,1 0 0 0 0,-1 0-1 0 0,1 0 1 0 0,-1 0 0 0 0,1 0-1 0 0,0 0 1 0 0,0 1-1 0 0,0-1 1 0 0,0 0 0 0 0,1-1 1 0 0,-2 2 3 0 0,0 1 1 0 0,1 0-1 0 0,-1-1 1 0 0,0 1-1 0 0,1 0 0 0 0,-1-1 1 0 0,0 1-1 0 0,1 0 1 0 0,-1-1-1 0 0,1 1 1 0 0,-1 0-1 0 0,1 0 1 0 0,-1-1-1 0 0,1 1 1 0 0,-1 0-1 0 0,0 0 1 0 0,1 0-1 0 0,-1 0 1 0 0,1 0-1 0 0,-1 0 1 0 0,1 0-4 0 0,5 2 92 0 0,0 5 50 0 0,4 5 35 0 0,3 6 95 0 0,0 3 7 0 0,2-1-90 0 0,10 14 82 0 0,-16-21-181 0 0,0 0-1 0 0,1 0 1 0 0,0-1 0 0 0,1-1 0 0 0,3 2-90 0 0,-6-5 68 0 0,-2-3-11 0 0,-1-1-1 0 0,1 1 1 0 0,0-2-1 0 0,3 3-56 0 0,2 1 104 0 0,-5-4-84 0 0,-1-1 40 0 0,2 0 42 0 0,-1-2 41 0 0,-1-1 40 0 0,1-1 43 0 0,-2-3 41 0 0,-1-1 42 0 0,-1 0-63 0 0,-1 0-51 0 0,-1-1-43 0 0,0 0-36 0 0,-1-11 49 0 0,-2-8-48 0 0,3 24-109 0 0,-6-31 33 0 0,-1-15 34 0 0,5 17-54 0 0,2 23-71 0 0,-2-2-149 0 0,1 0-28 0 0,0 3 119 0 0,1 6-147 0 0,0 0 77 0 0,0 0 65 0 0,0 0 55 0 0,0 0 48 0 0,0 0 43 0 0,-1-3 203 0 0,1 3-162 0 0,0 0-61 0 0,0 0-35 0 0,-1 0-34 0 0,1 0-42 0 0,0 1-48 0 0,0-1-54 0 0,0 0-62 0 0,0 0-66 0 0,-1 0-73 0 0,1 0-81 0 0,0 1-85 0 0,0-1-93 0 0,0 0-98 0 0,0 0-106 0 0,0 0-111 0 0,0 0-118 0 0,0 0-124 0 0,0 1 560 0 0,0-1-33 0 0,0 1-816 0 0,0-1-39 0 0,0 0-345 0 0,0 0-986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06.867"/>
    </inkml:context>
    <inkml:brush xml:id="br0">
      <inkml:brushProperty name="width" value="0.05" units="cm"/>
      <inkml:brushProperty name="height" value="0.05" units="cm"/>
      <inkml:brushProperty name="color" value="#E71224"/>
    </inkml:brush>
  </inkml:definitions>
  <inkml:trace contextRef="#ctx0" brushRef="#br0">236 65 12008 0 0,'0'0'266'0'0,"0"0"15"0"0,0 1-45 0 0,-1-1-43 0 0,-1 1-41 0 0,1 0-38 0 0,0-1-36 0 0,0 1-22 0 0,0-1 48 0 0,1 0 121 0 0,0 0-235 0 0,0 0 60 0 0,0 0 57 0 0,0 0 53 0 0,0 0 48 0 0,0 0 45 0 0,0 0 41 0 0,0 0 36 0 0,-1 1 411 0 0,1-1 97 0 0,0 0 179 0 0,-1 0 1455 0 0,1 0-1632 0 0,0 0-237 0 0,-1 0-47 0 0,1 0-56 0 0,0 0-69 0 0,0 0-72 0 0,0-1-94 0 0,-1 1-104 0 0,1-1-116 0 0,0 1-70 0 0,0 0-34 0 0,0 0-34 0 0,0-1-36 0 0,0 1-38 0 0,0 0-39 0 0,0-1-40 0 0,0 1-43 0 0,0 0 612 0 0,0-1-112 0 0,-1 0-48 0 0,-1-1-1 0 0,2 0-63 0 0,-1 1 60 0 0,1-1 86 0 0,0-4-1 0 0,-1 0-51 0 0,0 0-46 0 0,-1 0-36 0 0,-4-4 30 0 0,5 8-122 0 0,0 0 1 0 0,-1 0-1 0 0,1 1 0 0 0,-1-1 1 0 0,1 1-1 0 0,-1 0 1 0 0,1-1-1 0 0,-1 1 0 0 0,0 0 1 0 0,0 0-1 0 0,0 0 0 0 0,0-1-19 0 0,-7 0 132 0 0,-1 1 66 0 0,-8 3-77 0 0,1 5-41 0 0,-6 9-20 0 0,3 7-50 0 0,11-12-19 0 0,0 2 0 0 0,2 0 0 0 0,-1 1 9 0 0,-8 19 30 0 0,2 0 154 0 0,2 3 34 0 0,0 13 163 0 0,8-18-71 0 0,3 0 71 0 0,3-1 82 0 0,4-1 95 0 0,1-12-282 0 0,4-1-108 0 0,9 0-60 0 0,-16-14-99 0 0,0 0-1 0 0,0 0 1 0 0,1 0-1 0 0,-1 0 0 0 0,1-1 1 0 0,-1 0-1 0 0,5 1-8 0 0,9 0 55 0 0,-6-3-163 0 0,0 0 101 0 0,5-1 115 0 0,11-6 175 0 0,-17 4-190 0 0,-2-1-58 0 0,1 0-56 0 0,-2 0-73 0 0,0-2-90 0 0,0 1-105 0 0,-2-2-123 0 0,-3 4 156 0 0,0 0-37 0 0,0 0-39 0 0,-1-1-40 0 0,0 2-328 0 0,-1-1-403 0 0,0-4-784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07.299"/>
    </inkml:context>
    <inkml:brush xml:id="br0">
      <inkml:brushProperty name="width" value="0.05" units="cm"/>
      <inkml:brushProperty name="height" value="0.05" units="cm"/>
      <inkml:brushProperty name="color" value="#E71224"/>
    </inkml:brush>
  </inkml:definitions>
  <inkml:trace contextRef="#ctx0" brushRef="#br0">1 43 18055 0 0,'0'-1'37'0'0,"1"0"37"0"0,0-2 163 0 0,0 0 80 0 0,1-3 533 0 0,-2 4-615 0 0,1 0-37 0 0,-1 0-28 0 0,1-1-94 0 0,0 2-115 0 0,-1 0-32 0 0,0 0-37 0 0,0 0 143 0 0,0 1 0 0 0,0-1-1 0 0,1 1 1 0 0,-1-1 0 0 0,0 1-1 0 0,0-1 1 0 0,0 1 0 0 0,1-1-1 0 0,-1 1 1 0 0,0-1 0 0 0,1 1-1 0 0,-1-1 1 0 0,0 1 0 0 0,1 0-1 0 0,-1-1 1 0 0,0 1 0 0 0,1 0-1 0 0,-1-1 1 0 0,1 1 0 0 0,-1 0-1 0 0,1-1 1 0 0,0 1-35 0 0,1-2 449 0 0,1-2 398 0 0,0 3-61 0 0,-1 3-67 0 0,0 3-71 0 0,-1 0-76 0 0,1 1-81 0 0,-1 0-87 0 0,0-1-91 0 0,-1-2-89 0 0,3 17 740 0 0,-3 1-107 0 0,-2 0-123 0 0,0-10-418 0 0,1 0-36 0 0,-1 2 15 0 0,1 0-63 0 0,0 0-68 0 0,0-1-71 0 0,1 10 146 0 0,-2 0-47 0 0,0 20 71 0 0,1-36-226 0 0,2 1 0 0 0,-1-1 1 0 0,1 1-1 0 0,0 0 1 0 0,0-1-1 0 0,0 1 1 0 0,3 5-38 0 0,2 5 61 0 0,-6-15-56 0 0,0 0-1 0 0,1 0 0 0 0,0 0 0 0 0,-1 0 1 0 0,1 0-1 0 0,0 0 0 0 0,0 0 0 0 0,0 0 0 0 0,0 0 1 0 0,1 0-1 0 0,-1 0 0 0 0,0-1 0 0 0,1 1 0 0 0,-1-1 1 0 0,1 1-1 0 0,0-1 0 0 0,0 1-4 0 0,1 0 8 0 0,-1-1-1 0 0,1 0 1 0 0,0 1-1 0 0,0-1 1 0 0,0 0 0 0 0,0-1-1 0 0,0 1 1 0 0,0-1-1 0 0,0 1 1 0 0,0-1 0 0 0,0 0-1 0 0,0 0 1 0 0,0 0-1 0 0,0 0 1 0 0,0 0 0 0 0,0-1-1 0 0,1 0-7 0 0,24-8 50 0 0,-4-5-57 0 0,-22 13-152 0 0,-1 0 48 0 0,2-1 0 0 0,5-5 106 0 0,-6 5-96 0 0,-1 1-5 0 0,1 0-47 0 0,-1 0-55 0 0,0 0-65 0 0,0 0-71 0 0,1 0-80 0 0,-1 1 93 0 0,0-1-41 0 0,-1 0-44 0 0,1 1-47 0 0,0-1-48 0 0,0 1-52 0 0,0-1-53 0 0,0 1-55 0 0,0-1 11 0 0,-1 1-88 0 0,0 0-76 0 0,1 0-69 0 0,-1-1-254 0 0,1 1-67 0 0,-1-1-307 0 0,1 0-834 0 0</inkml:trace>
  <inkml:trace contextRef="#ctx0" brushRef="#br0" timeOffset="353.4242">323 65 20591 0 0,'-3'5'387'0'0,"-4"5"652"0"0,4-7-726 0 0,1 1-40 0 0,0-1-57 0 0,0 0-74 0 0,0 0-97 0 0,1-1-46 0 0,0 1-50 0 0,1 0-56 0 0,-1 1 115 0 0,0 3 66 0 0,-1 0 64 0 0,0 4 200 0 0,1 17 603 0 0,3-19-714 0 0,0 0-73 0 0,12 30 868 0 0,0-14-397 0 0,-3-12-281 0 0,1-1-48 0 0,3-4-60 0 0,2-3-71 0 0,-1-4 76 0 0,-1-3-93 0 0,2-3-56 0 0,-15 4-84 0 0,0-1 1 0 0,0 1-1 0 0,0 0 1 0 0,0-1 0 0 0,0 0-1 0 0,0 1 1 0 0,0-1-1 0 0,0 0 1 0 0,0 0-1 0 0,-1 0 1 0 0,1 0-1 0 0,-1 0 1 0 0,0 0-1 0 0,1-2-8 0 0,3-11 83 0 0,-4 10 14 0 0,0 1 0 0 0,-1 0 0 0 0,0-1 0 0 0,0 1 0 0 0,0-1 0 0 0,-1 1 0 0 0,1 0 0 0 0,-1-1 0 0 0,0-1-97 0 0,-10-23 498 0 0,1 12-244 0 0,-1 1-58 0 0,-1 0-68 0 0,1 0-78 0 0,-1 1-92 0 0,4 6-318 0 0,5 6 214 0 0,0 0-33 0 0,0 1-6 0 0,1 0-40 0 0,-1 1-47 0 0,0-1-55 0 0,1 1 7 0 0,-1 0-48 0 0,1 0-52 0 0,-1 1-56 0 0,0-1-60 0 0,1 1-66 0 0,-1-1-68 0 0,0 1-74 0 0,-5 0-1074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08.669"/>
    </inkml:context>
    <inkml:brush xml:id="br0">
      <inkml:brushProperty name="width" value="0.05" units="cm"/>
      <inkml:brushProperty name="height" value="0.05" units="cm"/>
      <inkml:brushProperty name="color" value="#E71224"/>
    </inkml:brush>
  </inkml:definitions>
  <inkml:trace contextRef="#ctx0" brushRef="#br0">154 13 16240 0 0,'0'0'365'0'0,"0"0"56"0"0,0 0-21 0 0,0-1-118 0 0,0 0-99 0 0,0 0-79 0 0,1 0-56 0 0,-1-2-97 0 0,-1 2 78 0 0,0 0 552 0 0,0 0-41 0 0,-1 0-38 0 0,1 0-36 0 0,-1 1-35 0 0,0-1-33 0 0,-2 1 305 0 0,0 0-113 0 0,0 0-101 0 0,-1 1-87 0 0,0 0-74 0 0,-1 0-14 0 0,1 1-65 0 0,-12 4 379 0 0,12-4-306 0 0,-6 3 66 0 0,1 0-72 0 0,0 1-60 0 0,0 0-50 0 0,-7 7 76 0 0,13-9-207 0 0,0 0 1 0 0,1 0-1 0 0,-1 0 1 0 0,1 0-1 0 0,0 1 0 0 0,0-1 1 0 0,-2 4-76 0 0,3 3 155 0 0,3 0-67 0 0,4 0-49 0 0,2 0-35 0 0,18 16-46 0 0,-16-18 63 0 0,2-1-38 0 0,7 4 144 0 0,-2-1 39 0 0,-6-4-85 0 0,-1 0-57 0 0,-2 0-61 0 0,-5-5 74 0 0,-1-1-1 0 0,1 1 0 0 0,0 0 1 0 0,-1 0-1 0 0,0 0 1 0 0,1 0-1 0 0,-1 0 1 0 0,0 0-1 0 0,0 1 0 0 0,0-1 1 0 0,0 0-1 0 0,-1 0 1 0 0,1 1-1 0 0,-1-1 1 0 0,1 0-1 0 0,-1 1 0 0 0,0-1 1 0 0,0 1-1 0 0,0-1 1 0 0,0 2-37 0 0,-6 20 311 0 0,0-12-192 0 0,1 0-34 0 0,-7 3-103 0 0,6-10-40 0 0,2-2-20 0 0,0-1-46 0 0,0 0-57 0 0,0 0-66 0 0,0-1-17 0 0,0 0-60 0 0,0-1-64 0 0,0 0-72 0 0,1 1-76 0 0,-1-2-84 0 0,0 1-88 0 0,0-1-95 0 0,-3-2-736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10.540"/>
    </inkml:context>
    <inkml:brush xml:id="br0">
      <inkml:brushProperty name="width" value="0.05" units="cm"/>
      <inkml:brushProperty name="height" value="0.05" units="cm"/>
      <inkml:brushProperty name="color" value="#E71224"/>
    </inkml:brush>
  </inkml:definitions>
  <inkml:trace contextRef="#ctx0" brushRef="#br0">126 1 18143 0 0,'-5'0'531'0'0,"0"1"-45"0"0,0 1-41 0 0,0 1-36 0 0,-5 4 313 0 0,1 2-99 0 0,-1 3 37 0 0,-9 15 799 0 0,7-5-880 0 0,2 0 33 0 0,2 0 144 0 0,1-1 0 0 0,0 2 0 0 0,2-1-1 0 0,1 1-755 0 0,2-13 78 0 0,1 0 37 0 0,0 10 203 0 0,1-1 74 0 0,7 27 592 0 0,-3-32-723 0 0,0-1-46 0 0,1 2-39 0 0,2-1-112 0 0,-5-10-58 0 0,0-1 0 0 0,0 0 0 0 0,1 0-1 0 0,-1-1 1 0 0,1 1 0 0 0,-1 0 0 0 0,1-1 0 0 0,0 1-1 0 0,0-1 1 0 0,0 0 0 0 0,4 2-6 0 0,-2-1 11 0 0,1 0-1 0 0,0-1 1 0 0,1 1 0 0 0,-1-1-1 0 0,0 0 1 0 0,1-1-11 0 0,-4 0 2 0 0,-1-1 0 0 0,0 0 0 0 0,1 0 1 0 0,-1 0-1 0 0,0-1 0 0 0,0 1 0 0 0,1 0 0 0 0,-1-1 0 0 0,0 1 0 0 0,0-1 1 0 0,0 0-1 0 0,1 0 0 0 0,-1 0 0 0 0,0 0 0 0 0,0-1-2 0 0,4-1 8 0 0,-1 0 0 0 0,-1-1 0 0 0,1 0 0 0 0,4-4-8 0 0,-8 6-4 0 0,1 1 0 0 0,-1-1 1 0 0,0 0-1 0 0,1 0 0 0 0,-1 0 0 0 0,0 0 0 0 0,0 0 1 0 0,0-1 3 0 0,1-2-17 0 0,-1 1 0 0 0,0 0 0 0 0,-1 0 0 0 0,1 0 0 0 0,-1-1 0 0 0,1 1 0 0 0,-1-1 17 0 0,-4-31-125 0 0,0 16 82 0 0,1 10-1 0 0,0-2 3 0 0,1 4 54 0 0,2 0 38 0 0,-1 0 47 0 0,5 2 222 0 0,5 0-83 0 0,2 1-80 0 0,0 1-77 0 0,-7 2-69 0 0,8-2 82 0 0,1 0 54 0 0,5-1 122 0 0,-10 3-95 0 0,1 1 0 0 0,-1 0 0 0 0,1 0 1 0 0,0 0-175 0 0,18-2 46 0 0,0-1-55 0 0,-19 3 9 0 0,-1 0 0 0 0,1 0 0 0 0,-1-1 0 0 0,6-1 0 0 0,0-1-15 0 0,-11 4-101 0 0,-1-1 43 0 0,5-1-33 0 0,-3 2 34 0 0,0-1-78 0 0,-2 0 33 0 0,1 0-34 0 0,-1 1-65 0 0,1-1-56 0 0,-1 1-64 0 0,0-1-72 0 0,0 0-77 0 0,0 1-86 0 0,0-1-93 0 0,0 0-100 0 0,-1 1 271 0 0,1 0-54 0 0,-1-1-48 0 0,0 1-46 0 0,0 0-41 0 0,1 0-36 0 0,-1-1-813 0 0,1 0-376 0 0,0 0-1087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09.001"/>
    </inkml:context>
    <inkml:brush xml:id="br0">
      <inkml:brushProperty name="width" value="0.05" units="cm"/>
      <inkml:brushProperty name="height" value="0.05" units="cm"/>
      <inkml:brushProperty name="color" value="#E71224"/>
    </inkml:brush>
  </inkml:definitions>
  <inkml:trace contextRef="#ctx0" brushRef="#br0">0 0 17423 0 0,'0'0'396'0'0,"0"0"52"0"0,0 0 30 0 0,0 0-201 0 0,0 0-133 0 0,1 1-133 0 0,-1 1 72 0 0,2 0 66 0 0,-1 1 62 0 0,0 0 57 0 0,1 0 51 0 0,-2 0 46 0 0,1-1 42 0 0,-1 2 216 0 0,0 1-57 0 0,0 0-50 0 0,0 0-48 0 0,1 0-44 0 0,-1-1-38 0 0,1 6 282 0 0,-1-3-208 0 0,1 1-55 0 0,0 16 659 0 0,-2-6-907 0 0,1 1 84 0 0,-1 3 126 0 0,-1 11 258 0 0,0 0-31 0 0,1-11-287 0 0,0-3-139 0 0,1 0-107 0 0,0-7-86 0 0,-1 0-50 0 0,0-1-41 0 0,1 0-46 0 0,0 0-49 0 0,1-1-51 0 0,0-8 38 0 0,-1 0 74 0 0,0 3-135 0 0,0-2 98 0 0,0-2 12 0 0,0 1-65 0 0,0-1-107 0 0,0 1-111 0 0,0-2 181 0 0,0 1-35 0 0,0 0-36 0 0,0 0-40 0 0,0-1-112 0 0,0 1-59 0 0,0 0-63 0 0,0 0-67 0 0,0 0-69 0 0,0 0-74 0 0,0 0-77 0 0,0-1-81 0 0,0 2-586 0 0,0 0-40 0 0,0-1-362 0 0,0 2-1030 0 0</inkml:trace>
  <inkml:trace contextRef="#ctx0" brushRef="#br0" timeOffset="938.693">133 27 17199 0 0,'0'2'294'0'0,"0"0"-48"0"0,0 0-43 0 0,-1 0-37 0 0,1 0-12 0 0,0 1-39 0 0,0 1-2 0 0,-1 0-47 0 0,0 5 37 0 0,0-3 37 0 0,1-1 83 0 0,0-3-61 0 0,0 0 40 0 0,0 12 504 0 0,1 0-91 0 0,0 0-80 0 0,0 0-69 0 0,1 3 14 0 0,0 0-68 0 0,0 3 17 0 0,2 9 144 0 0,-2-21-406 0 0,0 8 225 0 0,2 15 361 0 0,0-15-418 0 0,2-2-41 0 0,-3-11-216 0 0,-3-2 2 0 0,3-4 77 0 0,-2-3-59 0 0,-1-9-2 0 0,0 12-69 0 0,0-11-297 0 0,-2 2 39 0 0,1-1 36 0 0,-2 0 33 0 0,-3-13-73 0 0,-1 0 98 0 0,0-2 69 0 0,-2-14 62 0 0,3 12 6 0 0,3 21 3 0 0,2-1-1 0 0,-1 1 1 0 0,1 0 0 0 0,0 0 0 0 0,1-2-3 0 0,0 10 6 0 0,0 1 1 0 0,0 0 0 0 0,0 0 0 0 0,0 0 0 0 0,0-1 0 0 0,0 1 0 0 0,0 0 0 0 0,0 0 0 0 0,0 0 0 0 0,0-1 0 0 0,0 1 0 0 0,0 0 0 0 0,0 0-1 0 0,0 0 1 0 0,0-1 0 0 0,0 1 0 0 0,0 0 0 0 0,1 0 0 0 0,-1 0 0 0 0,0 0 0 0 0,0-1 0 0 0,0 1 0 0 0,0 0 0 0 0,0 0 0 0 0,1 0-1 0 0,-1 0 1 0 0,0 0 0 0 0,0 0 0 0 0,0 0 0 0 0,0-1 0 0 0,1 1 0 0 0,-1 0 0 0 0,0 0 0 0 0,0 0 0 0 0,0 0 0 0 0,1 0 0 0 0,-1 0-1 0 0,0 0 1 0 0,0 0 0 0 0,0 0 0 0 0,1 0 0 0 0,-1 0 0 0 0,0 0-7 0 0,13 5 232 0 0,1 4-55 0 0,-5-2-41 0 0,41 48 494 0 0,-34-36-465 0 0,-1 1-56 0 0,9 10 74 0 0,4-2 90 0 0,-18-18-171 0 0,4 6-98 0 0,-4-2-15 0 0,-2-6 50 0 0,-1-2 46 0 0,0-1 64 0 0,1 0 146 0 0,-1 0-94 0 0,1 1-47 0 0,12 4 89 0 0,-13-9-139 0 0,1 0 43 0 0,-8-1-132 0 0,1-1 0 0 0,-1 1 0 0 0,0 0-1 0 0,0 0 1 0 0,1 0 0 0 0,-1 0 0 0 0,0 0 0 0 0,1 0-1 0 0,-1 0 1 0 0,0-1 0 0 0,1 1 0 0 0,-1 0 0 0 0,0 0-1 0 0,0 0 1 0 0,1-1 0 0 0,-1 1 0 0 0,0 0 0 0 0,0-1-1 0 0,1 1 1 0 0,-1 0 0 0 0,0 0 0 0 0,0-1-1 0 0,0 1 1 0 0,0 0 0 0 0,1-1 0 0 0,-1 1 0 0 0,0 0-1 0 0,0-1 1 0 0,0 1 0 0 0,0 0-15 0 0,1-17 340 0 0,-3 0-82 0 0,0 5-60 0 0,-3-10 11 0 0,0 0-70 0 0,-2-7 124 0 0,-1-15-263 0 0,6 13 170 0 0,0 8-288 0 0,1 17 45 0 0,1 1-42 0 0,-1-1-54 0 0,1 0-66 0 0,0 6-68 0 0,0 0 88 0 0,0-1 78 0 0,0 1 68 0 0,0-1 61 0 0,0 1 65 0 0,-1-1 73 0 0,1-1 125 0 0,-1 1-1 0 0,1-1-161 0 0,-1 1-95 0 0,1 0-96 0 0,0 1-74 0 0,0-1-95 0 0,-1 0-109 0 0,1 0-121 0 0,0 1-20 0 0,0-1-101 0 0,0 1-108 0 0,0 0-115 0 0,0-1-125 0 0,0 1 435 0 0,0 0-35 0 0,0 0-33 0 0,0 0-37 0 0,0 0-36 0 0,0 0-37 0 0,-3 0-1130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22.786"/>
    </inkml:context>
    <inkml:brush xml:id="br0">
      <inkml:brushProperty name="width" value="0.05" units="cm"/>
      <inkml:brushProperty name="height" value="0.05" units="cm"/>
      <inkml:brushProperty name="color" value="#E71224"/>
    </inkml:brush>
  </inkml:definitions>
  <inkml:trace contextRef="#ctx0" brushRef="#br0">75 64 20391 0 0,'-2'1'298'0'0,"0"-1"-45"0"0,0 0-42 0 0,0 0-41 0 0,1 1-36 0 0,-1 0-35 0 0,0 0 5 0 0,1 0-95 0 0,0 0-34 0 0,-1 2-109 0 0,0 0-134 0 0,-1 2-224 0 0,2-1 146 0 0,-1-1 195 0 0,1-1 99 0 0,-1 0 88 0 0,-4 6-246 0 0,1 2-77 0 0,0 4-137 0 0,-1 8-318 0 0,3-8 202 0 0,0-6 305 0 0,1 1 76 0 0,0-1 69 0 0,-1 1 66 0 0,1 0 60 0 0,0 0 55 0 0,0 0 50 0 0,0 1 45 0 0,0 4 193 0 0,1 1 81 0 0,1 3 171 0 0,2 7 402 0 0,1-15-632 0 0,1 0-44 0 0,2-1-39 0 0,0-1-36 0 0,9 5 191 0 0,4-3-94 0 0,0-4-72 0 0,-12-5-174 0 0,0 0-1 0 0,0 0 0 0 0,0 0 1 0 0,0-1-1 0 0,6 0-132 0 0,3-2 271 0 0,-13 1-550 0 0,0 1 93 0 0,-1-1 78 0 0,1 0 65 0 0,0 1 52 0 0,0-1 37 0 0,6-3 212 0 0,-5 3-175 0 0,0-1-66 0 0,0 0-106 0 0,-2 1-29 0 0,1 0-58 0 0,-1-1-66 0 0,0 1-73 0 0,1 0-113 0 0,-1-1-103 0 0,0 1-111 0 0,0 0-123 0 0,-1 0 334 0 0,0 0-34 0 0,0 0-35 0 0,1 1-36 0 0,-1-1-38 0 0,0 0-38 0 0,0 1-41 0 0,0-1-40 0 0,0 0-629 0 0,1 0-35 0 0,2-2-2836 0 0</inkml:trace>
  <inkml:trace contextRef="#ctx0" brushRef="#br0" timeOffset="384.3979">287 114 19023 0 0,'0'0'562'0'0,"0"0"-208"0"0,0 0-164 0 0,-1 0-52 0 0,0 1-48 0 0,-4 3 57 0 0,4-2-52 0 0,1 5 98 0 0,-2-1-64 0 0,2-4-106 0 0,-1-1 0 0 0,1 1-1 0 0,0 0 1 0 0,0 0-1 0 0,-1 0 1 0 0,1 0 0 0 0,0 0-1 0 0,1 0 1 0 0,-1 0-1 0 0,0 0-22 0 0,7 33 13 0 0,-4-20 32 0 0,-3-11-24 0 0,1 2-6 0 0,1 1 49 0 0,-1-1 44 0 0,1 1 38 0 0,1 1 74 0 0,0 0 39 0 0,0 1 93 0 0,4 4 228 0 0,8 7 400 0 0,-3-9-414 0 0,0-3-207 0 0,-6-5-231 0 0,1 0-41 0 0,7 3 30 0 0,1-2 81 0 0,-7-2-24 0 0,0 0-1 0 0,1-1 1 0 0,-1 0 0 0 0,1 0-1 0 0,0-1-173 0 0,14-2 302 0 0,-10-1-191 0 0,-1-1-70 0 0,1-1-70 0 0,-8 4-12 0 0,1-1 1 0 0,-1-1-1 0 0,0 1 1 0 0,0-1 0 0 0,0 0-1 0 0,0 0 41 0 0,-1 0-186 0 0,-1 1 47 0 0,2-1 16 0 0,1-1-8 0 0,4-1-67 0 0,-4 0-26 0 0,-1 2-68 0 0,-3 1 99 0 0,0 0-38 0 0,2-2-246 0 0,-3 2 189 0 0,1 0-36 0 0,-1 0-38 0 0,0 0-41 0 0,0 0-43 0 0,0-1-46 0 0,-1 2 266 0 0,1 1 43 0 0,-1-1-3 0 0,0 1-39 0 0,1-1-123 0 0,-1 1-92 0 0,0-1-107 0 0,1 1 228 0 0,-1-1-34 0 0,0 1-34 0 0,0 0-39 0 0,0-1-38 0 0,0 1-43 0 0,0-1-42 0 0,0 1-47 0 0,0 0-48 0 0,-1-1-49 0 0,0 0-1818 0 0,-1-2-1395 0 0,2 3 3902 0 0</inkml:trace>
  <inkml:trace contextRef="#ctx0" brushRef="#br0" timeOffset="642.6613">295 220 20471 0 0,'0'0'464'0'0,"0"0"68"0"0,0 0 34 0 0,0 0-296 0 0,0-1-71 0 0,1 1-62 0 0,0-1-52 0 0,1 1-39 0 0,-1-1-40 0 0,5-2-96 0 0,-4 2 84 0 0,-1 0 34 0 0,0 1 34 0 0,6-3 30 0 0,0 0 82 0 0,14-8 531 0 0,-12 6-469 0 0,-5 2-167 0 0,1 1-44 0 0,6-3-61 0 0,6-4-107 0 0,0 0-22 0 0,-5 3 93 0 0,-4 2-21 0 0,1 1-47 0 0,1-1-82 0 0,4-4-171 0 0,-7 4 34 0 0,-4 3 206 0 0,0-1-36 0 0,1 0-105 0 0,0 0-92 0 0,-1 0-114 0 0,-1 1 200 0 0,0 0-36 0 0,-1 0-39 0 0,0 0-42 0 0,1 0-44 0 0,-1 0-48 0 0,-1 0-50 0 0,1 0-53 0 0,-1 0-54 0 0,0 0-59 0 0,0 1-761 0 0</inkml:trace>
  <inkml:trace contextRef="#ctx0" brushRef="#br0" timeOffset="815.9954">268 114 21615 0 0,'0'0'632'0'0,"0"0"-225"0"0,0 0-186 0 0,0-1-96 0 0,0 1-44 0 0,2-2-14 0 0,1-4 6 0 0,-1 5-1 0 0,-1 0 56 0 0,6-1 177 0 0,-1-1-39 0 0,0 1-37 0 0,0-1-34 0 0,7-3 106 0 0,0-1-101 0 0,-3 2-96 0 0,0 0-37 0 0,20-7 34 0 0,-20 8-229 0 0,-1 1 77 0 0,21-8 99 0 0,-17 6-83 0 0,-7 3-30 0 0,1-1-44 0 0,-1 1-54 0 0,0 0-62 0 0,-1 0 11 0 0,0 0-44 0 0,0 0-47 0 0,-1 0-53 0 0,1 0-54 0 0,0 0-60 0 0,0 1-62 0 0,0-1-68 0 0,9-5-995 0 0,-5 3-17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8:16.227"/>
    </inkml:context>
    <inkml:brush xml:id="br0">
      <inkml:brushProperty name="width" value="0.05" units="cm"/>
      <inkml:brushProperty name="height" value="0.05" units="cm"/>
      <inkml:brushProperty name="color" value="#E71224"/>
    </inkml:brush>
  </inkml:definitions>
  <inkml:trace contextRef="#ctx0" brushRef="#br0">107 76 12528 0 0,'0'0'281'0'0,"1"1"17"0"0,-1-1-33 0 0,1 1-40 0 0,0 0-47 0 0,1-1-53 0 0,-1 1-59 0 0,0-1-65 0 0,-1 0-72 0 0,1-1 93 0 0,-1 1 55 0 0,1 0 50 0 0,-1-1 44 0 0,1 1 42 0 0,0-1 35 0 0,1 0 342 0 0,0 0 320 0 0,5-3 1390 0 0,-5 2-1566 0 0,-1 1-213 0 0,0 0-109 0 0,-1 1-256 0 0,1-1-38 0 0,-1 1-40 0 0,0-1-45 0 0,5-7 1943 0 0,-2 3-1031 0 0,-1 1-76 0 0,-2 1-355 0 0,-2 0-67 0 0,-3-1-321 0 0,0 1 96 0 0,-2 1 134 0 0,-3 2 269 0 0,-1 3-23 0 0,4 0-287 0 0,1 1-142 0 0,0 0-110 0 0,-21 19-17 0 0,21-17-19 0 0,-1 1 1 0 0,2 0 0 0 0,-1 0 0 0 0,1 1 0 0 0,0 0 0 0 0,0 0-1 0 0,1 0 1 0 0,-1 2-28 0 0,-3 18 19 0 0,7-25-9 0 0,1 0 1 0 0,0-1 0 0 0,0 1-1 0 0,0-1 1 0 0,0 1-1 0 0,0-1 1 0 0,1 1 0 0 0,-1 0-1 0 0,1-1 1 0 0,-1 1-1 0 0,2 1-10 0 0,-1-2 8 0 0,0 0-1 0 0,0 0 1 0 0,0 0-1 0 0,0 0 0 0 0,1 0 1 0 0,-1-1-1 0 0,1 1 1 0 0,-1 0-1 0 0,1-1 0 0 0,-1 1 1 0 0,2 0-8 0 0,0 0 5 0 0,-1-1 0 0 0,0 1 0 0 0,1-1 0 0 0,-1 0 0 0 0,1 0 0 0 0,0 0 0 0 0,-1 0 0 0 0,1 0 0 0 0,1 0-5 0 0,0-1 1 0 0,-1 1-1 0 0,0-1 1 0 0,0 0 0 0 0,1 0 0 0 0,-1 0 0 0 0,0-1-1 0 0,1 1 1 0 0,1-1-1 0 0,29-6 9 0 0,-23 6 38 0 0,0 0 57 0 0,-10 1 52 0 0,-1 0 32 0 0,0 1-7 0 0,-1-1-34 0 0,0 2 62 0 0,-2 1-64 0 0,-2 1-21 0 0,1 0 15 0 0,2-2 28 0 0,-8 9 115 0 0,0 0-88 0 0,2 1-69 0 0,-13 22 108 0 0,13-19-104 0 0,1-2-23 0 0,4-7-38 0 0,0-1 0 0 0,0 1 0 0 0,1 0 0 0 0,-2 4-68 0 0,-4 27 271 0 0,8-33-225 0 0,0 0 0 0 0,0 0 1 0 0,0 0-1 0 0,1 0 0 0 0,-1 0 0 0 0,1 0 0 0 0,0 0 0 0 0,1 2-46 0 0,-1-5 15 0 0,-1 0 0 0 0,1 0 0 0 0,0 0 0 0 0,0 0 0 0 0,0 0-1 0 0,0 0 1 0 0,0 0 0 0 0,0 0 0 0 0,0-1 0 0 0,0 1 0 0 0,0 0 0 0 0,1 0-1 0 0,-1-1 1 0 0,0 1 0 0 0,0-1 0 0 0,1 1 0 0 0,0-1-15 0 0,22 5 222 0 0,-10-6-122 0 0,0-3-35 0 0,26-13 52 0 0,-39 16-114 0 0,3-1-107 0 0,0 0 75 0 0,1-1 58 0 0,5-5 102 0 0,-7 5-124 0 0,0 0-45 0 0,0 1-57 0 0,0-1-84 0 0,0 0-97 0 0,-1 0-115 0 0,0 1 147 0 0,-1 1-35 0 0,2-2-240 0 0,-1 1-102 0 0,1-1-111 0 0,-1 1-120 0 0,-1 1 146 0 0,0 0-104 0 0,-1 1-92 0 0,1-1-81 0 0,0 0-286 0 0,0 0-79 0 0,0 0-347 0 0,1-1-933 0 0</inkml:trace>
  <inkml:trace contextRef="#ctx0" brushRef="#br0" timeOffset="982.1106">293 111 16807 0 0,'0'0'496'0'0,"0"0"-181"0"0,0 0-146 0 0,0 0-58 0 0,2 7 65 0 0,-1-4-60 0 0,0 0 62 0 0,0-1 101 0 0,4 13 713 0 0,0 0-37 0 0,1 0-47 0 0,0 0-54 0 0,2 5 181 0 0,-4-10-564 0 0,0 0-34 0 0,0 0-36 0 0,0 0-38 0 0,-1 0-41 0 0,0 1-44 0 0,1 1 58 0 0,0 0-91 0 0,0-2-45 0 0,-1 1-1 0 0,0 0 0 0 0,0 1-199 0 0,-2-1 161 0 0,0-1 42 0 0,-1-9-164 0 0,1-8-229 0 0,-6-14-459 0 0,3 16 489 0 0,1 0 63 0 0,-1-15-317 0 0,1 0 111 0 0,1 0 93 0 0,1 0 76 0 0,0 1 60 0 0,-1 0 35 0 0,1 10 38 0 0,0 0 0 0 0,0 1 1 0 0,0-1-1 0 0,1 0 1 0 0,3-10 36 0 0,-4 14-15 0 0,1-1 28 0 0,2-1 108 0 0,0 0 83 0 0,0 5 58 0 0,-3 2-128 0 0,-1 0 9 0 0,1 0-65 0 0,1 0-31 0 0,2 4 36 0 0,9 18 192 0 0,-4 2-70 0 0,0 1-60 0 0,-2 1-50 0 0,5 13 4 0 0,-9-25-125 0 0,1 0-3 0 0,0-5 39 0 0,-2-4-35 0 0,-2-4-11 0 0,0-1 0 0 0,0 0 0 0 0,0 1 0 0 0,0-1 0 0 0,0 0 0 0 0,0 1 0 0 0,1-1 0 0 0,-1 0 0 0 0,0 0 0 0 0,0 1 0 0 0,0-1 0 0 0,0 0 0 0 0,1 1 0 0 0,-1-1 0 0 0,0 0 0 0 0,0 0 0 0 0,1 0 0 0 0,-1 1 0 0 0,0-1 0 0 0,0 0 0 0 0,1 0 0 0 0,-1 0 0 0 0,0 1 0 0 0,0-1 0 0 0,1 0 0 0 0,-1 0 0 0 0,0 0 0 0 0,1 0 0 0 0,-1 0 0 0 0,0 0 0 0 0,1 0 0 0 0,-1 0 0 0 0,0 0 0 0 0,1 0 0 0 0,-1 0 0 0 0,0 0 0 0 0,1 0 0 0 0,-1 0 0 0 0,0 0 0 0 0,5-5-87 0 0,-2-8-153 0 0,-2 12 191 0 0,3-27-466 0 0,-2 14 301 0 0,-1 0 39 0 0,1-4 24 0 0,1 1 82 0 0,0-1 92 0 0,0 1 107 0 0,2 0 119 0 0,-3 9-76 0 0,1 0 36 0 0,1 0 35 0 0,0 0 39 0 0,0 0 39 0 0,0 1 41 0 0,4-1 298 0 0,-1 6-122 0 0,0 5-111 0 0,-1 4-101 0 0,-1 2-93 0 0,0 2-82 0 0,-1-1-73 0 0,-1 0-64 0 0,-2-6-26 0 0,9 27 9 0 0,-4-11 40 0 0,-1 1 1 0 0,1 15-39 0 0,-3-18 44 0 0,1 10-35 0 0,-4-25-110 0 0,0 1 40 0 0,1 3 38 0 0,0-1 88 0 0,1 10 160 0 0,-1-11-203 0 0,0-1-52 0 0,0 2-95 0 0,-1-3 18 0 0,1 0-34 0 0,-1-1-38 0 0,1 1-41 0 0,-1 0-44 0 0,1 0-49 0 0,-1 0-51 0 0,0-1-54 0 0,1 1-60 0 0,-1 0-61 0 0,0 0-65 0 0,0 0-69 0 0,0-1-73 0 0,0 1-74 0 0,0-2-1094 0 0</inkml:trace>
  <inkml:trace contextRef="#ctx0" brushRef="#br0" timeOffset="1335.9502">725 122 22783 0 0,'-1'1'464'0'0,"0"1"-83"0"0,1 0-75 0 0,-1 1-66 0 0,1 0-59 0 0,0-1-48 0 0,1 4 18 0 0,2 12-25 0 0,-2-15-54 0 0,0 1 48 0 0,0-1 85 0 0,0-1 96 0 0,4 17 589 0 0,8 23 1120 0 0,-8-29-1357 0 0,1 0 42 0 0,-1-3-310 0 0,-1-1-58 0 0,0 2-6 0 0,1-1-80 0 0,2-1-77 0 0,2-1-74 0 0,8 3 9 0 0,-15-10-68 0 0,0 0 1 0 0,1 0-1 0 0,-1 0 0 0 0,0 0 1 0 0,1-1-1 0 0,-1 1 0 0 0,1-1 0 0 0,-1 1 1 0 0,0-1-1 0 0,1 0 0 0 0,-1 0 1 0 0,1 0-1 0 0,2 0-31 0 0,11-3 54 0 0,-3-1-96 0 0,-1-1-67 0 0,-7 1 4 0 0,0 1 1 0 0,0-1-1 0 0,0 1 1 0 0,0-1-1 0 0,1-3 105 0 0,8-6-148 0 0,-12 11 138 0 0,1-2-167 0 0,-1 2 28 0 0,-1-1-29 0 0,0 0-73 0 0,0 1-31 0 0,0 0-82 0 0,-1-1-93 0 0,1 1-109 0 0,-1 0 3 0 0,0 0-93 0 0,1 0-99 0 0,-1 0-109 0 0,0 0-115 0 0,0 0-123 0 0,0 1 502 0 0,0 0-34 0 0,0 0-35 0 0,0 0-35 0 0,0 1 133 0 0,0 0-67 0 0,0-1-59 0 0,0 1-52 0 0,0 0-208 0 0,0 0-51 0 0,0 0-252 0 0,0 0-685 0 0</inkml:trace>
  <inkml:trace contextRef="#ctx0" brushRef="#br0" timeOffset="1600.8669">748 255 22607 0 0,'0'0'514'0'0,"0"0"71"0"0,0 0 32 0 0,0 0-255 0 0,0 0-173 0 0,6-9 137 0 0,-1 4-158 0 0,-2 2-3 0 0,-1 1 53 0 0,16-13 762 0 0,-6 4-385 0 0,-1 1-90 0 0,0 1-112 0 0,8-6-42 0 0,-13 10-276 0 0,0-1-36 0 0,-1 1-39 0 0,-1 0-36 0 0,-1 0-40 0 0,0 0-46 0 0,-2 4 250 0 0,-1 1-55 0 0,0 0-56 0 0,0-1-54 0 0,1 1-78 0 0,-1-1-79 0 0,0 0-76 0 0,1 1-78 0 0,-1-1-78 0 0,0 1-76 0 0,0-1-76 0 0,1 0-77 0 0,-1 1-77 0 0,0-1-75 0 0,0 1-76 0 0,0-1-76 0 0,0 0-75 0 0,0 1-76 0 0,-1-1-74 0 0,1 1-76 0 0,0 0-207 0 0,-1-1-35 0 0,-1 1-3124 0 0</inkml:trace>
  <inkml:trace contextRef="#ctx0" brushRef="#br0" timeOffset="1801.4193">710 122 23815 0 0,'0'0'539'0'0,"0"0"77"0"0,0 0 33 0 0,0 0-341 0 0,1-1-80 0 0,-1 1-69 0 0,1-1-59 0 0,0 0-45 0 0,0 0-44 0 0,4-3-101 0 0,-4 2 85 0 0,0 1 38 0 0,0 1 38 0 0,1-3 259 0 0,1 0-33 0 0,3-2 203 0 0,1 0-112 0 0,-1 0-96 0 0,3 0-44 0 0,-1 0-87 0 0,0 1-67 0 0,11-3 55 0 0,-14 5-235 0 0,0 0 76 0 0,-1 0 50 0 0,10-5 161 0 0,-8 3-147 0 0,-3 2-52 0 0,1 0-34 0 0,0 0-44 0 0,-1-1-51 0 0,0 2 0 0 0,-1-1-33 0 0,1 1-36 0 0,-1-1-40 0 0,1 1-42 0 0,-1-1-45 0 0,0 0-49 0 0,0 1-51 0 0,-2 1 410 0 0,5-4-1150 0 0</inkml:trace>
  <inkml:trace contextRef="#ctx0" brushRef="#br0" timeOffset="2422.6468">1029 73 19951 0 0,'0'0'455'0'0,"0"0"61"0"0,0 0-148 0 0,-1 0-96 0 0,1 1-82 0 0,-1 0-65 0 0,0 0-40 0 0,0 2 2 0 0,1-2-11 0 0,4 7 152 0 0,-1 0 62 0 0,0 3 188 0 0,1 12 717 0 0,-3-17-891 0 0,0 1-46 0 0,0-1-60 0 0,1 0-75 0 0,2 10 375 0 0,-1 0-55 0 0,-1 1-45 0 0,0-1-39 0 0,2 10 163 0 0,4 14 178 0 0,-2-9-326 0 0,-4-16-265 0 0,0-7-109 0 0,-1-1-49 0 0,2 2-111 0 0,-1-5 32 0 0,0 1-35 0 0,-2-5-156 0 0,0 0 74 0 0,0 0 68 0 0,0 1 60 0 0,0-1 52 0 0,0 0 46 0 0,1 0 92 0 0,-1 1 88 0 0,0-1 291 0 0,0 1-364 0 0,0-1-55 0 0,0 0-82 0 0,1 0-115 0 0,-1 0 32 0 0,0 0-37 0 0,0 0-42 0 0,0 0-43 0 0,0 0 7 0 0,0 0-34 0 0,0 0-37 0 0,1 0-37 0 0,-1 0-40 0 0,0 0-41 0 0,0 0-43 0 0,0 0-44 0 0,0 0-48 0 0,1 0-47 0 0,-1 0-51 0 0,0 0-52 0 0,0 0-53 0 0,0 0-55 0 0,1 0-58 0 0,-1 0-59 0 0,0 0-549 0 0,1 0-36 0 0,1 0-3190 0 0</inkml:trace>
  <inkml:trace contextRef="#ctx0" brushRef="#br0" timeOffset="2823.393">1029 88 19207 0 0,'0'-2'511'0'0,"1"0"-74"0"0,0 0-65 0 0,1 0-59 0 0,0-1-6 0 0,2 0-61 0 0,1-1 34 0 0,1 1-70 0 0,7-5 169 0 0,-9 6-220 0 0,0 0 38 0 0,-1 0 4 0 0,0 1 42 0 0,0 0 48 0 0,-1 0 57 0 0,49-17 2072 0 0,-27 13-1462 0 0,-5 1-269 0 0,-9 4-394 0 0,0-1-40 0 0,-1 2-45 0 0,1 0-50 0 0,-1 0-55 0 0,0 2-59 0 0,-9-3-43 0 0,1 0 0 0 0,0 1 1 0 0,-1-1-1 0 0,1 0 0 0 0,0 1 0 0 0,-1-1 0 0 0,1 0 1 0 0,-1 1-1 0 0,1-1 0 0 0,-1 1 0 0 0,1-1 0 0 0,-1 1 1 0 0,1-1-1 0 0,-1 1 0 0 0,1 0-3 0 0,-1 0 12 0 0,1 0-1 0 0,-1 0 1 0 0,1 1-1 0 0,-1-1 1 0 0,0 0-1 0 0,1 0 1 0 0,-1 1-1 0 0,0-1 1 0 0,0 0 0 0 0,0 1-1 0 0,0-1 1 0 0,0 1-12 0 0,-4 18 136 0 0,1-9-92 0 0,2-10-43 0 0,-1 6 4 0 0,-1-1 0 0 0,0 0-1 0 0,0 1 1 0 0,-2 1-5 0 0,-31 39 69 0 0,25-32-37 0 0,0-1 0 0 0,-1 4-32 0 0,9-13 60 0 0,-6 10 26 0 0,6-10-84 0 0,0 0-1 0 0,1 1 0 0 0,-1-1 0 0 0,1 0 0 0 0,1 1 0 0 0,-1 0-1 0 0,1 7 54 0 0,4-1 85 0 0,0-6-25 0 0,2-1 35 0 0,1 0 40 0 0,1-1 45 0 0,5 2-121 0 0,1-1 108 0 0,0-1 67 0 0,18 1 465 0 0,-21-4-550 0 0,-1-2-34 0 0,2 0-31 0 0,-1-2-87 0 0,-7 2-82 0 0,-1 1-59 0 0,0-1-52 0 0,0 1-48 0 0,0-1-42 0 0,0 1-35 0 0,3-1-355 0 0,-2 0-2 0 0,6-2-895 0 0,-6 3 1015 0 0,-1-1 120 0 0,1 0 46 0 0,-1 0 55 0 0,1-1 68 0 0,1-1-1256 0 0</inkml:trace>
  <inkml:trace contextRef="#ctx0" brushRef="#br0" timeOffset="3540.7104">1446 1 15136 0 0,'-13'15'740'0'0,"8"-7"-250"0"0,1-1 0 0 0,0 1 0 0 0,0 0 0 0 0,-2 7-490 0 0,0 4 644 0 0,1-1-98 0 0,3-9-324 0 0,1 0-40 0 0,-1-1-45 0 0,1 0-53 0 0,0 1-21 0 0,0 0 37 0 0,0 9 191 0 0,1-1 79 0 0,1 24 601 0 0,1-28-701 0 0,-1-1-38 0 0,2 3-23 0 0,0-1-97 0 0,2 1-39 0 0,2 0 69 0 0,1-2 57 0 0,2-2 50 0 0,-8-9-170 0 0,1 0 0 0 0,-1 0 0 0 0,0 0 1 0 0,1-1-1 0 0,0 1 0 0 0,2 0-79 0 0,-3-1 68 0 0,1 0-1 0 0,0 0 1 0 0,0 0 0 0 0,-1 0-1 0 0,1-1 1 0 0,0 0 0 0 0,0 1-1 0 0,0-1 1 0 0,0 0 0 0 0,0-1 0 0 0,-1 1-1 0 0,2 0-67 0 0,5-2 67 0 0,-1 0 34 0 0,0 0 34 0 0,0 0 34 0 0,-1-1 36 0 0,0-1 36 0 0,0-1 36 0 0,0-1 36 0 0,7-10 11 0 0,-2-1-58 0 0,-2-2-60 0 0,-3-1-66 0 0,-6 1-69 0 0,-5 0-74 0 0,-8 3-78 0 0,-8 1-82 0 0,11 11 85 0 0,0 1-46 0 0,1 1-43 0 0,0 1-37 0 0,-4 1-165 0 0,-1 2-61 0 0,1 1-47 0 0,-1 3-34 0 0,11-5 389 0 0,2-1 47 0 0,-1 1-34 0 0,0-1-15 0 0,1 0-35 0 0,-1 1-43 0 0,1-1-47 0 0,-1 1-139 0 0,0-1-94 0 0,0 0-107 0 0,1 1-117 0 0,-1-1 305 0 0,1 0-33 0 0,-1 0-35 0 0,1 1-37 0 0,0-1-37 0 0,-1 0-40 0 0,1 0-41 0 0,0 0-41 0 0,-1 1-719 0 0,0-1-36 0 0,-1 0-2969 0 0</inkml:trace>
  <inkml:trace contextRef="#ctx0" brushRef="#br0" timeOffset="3973.0105">1688 46 15376 0 0,'0'0'348'0'0,"0"1"105"0"0,0 0-114 0 0,0 0-99 0 0,0 1-81 0 0,0 1-73 0 0,0-1-41 0 0,0 6-28 0 0,-2-3 9 0 0,1 1 94 0 0,0-1 83 0 0,0 1 69 0 0,0 0 99 0 0,1 1 53 0 0,-1 14 1111 0 0,1-12-917 0 0,0-4-293 0 0,0 1-44 0 0,0-2-87 0 0,0 0-44 0 0,0 7 590 0 0,1 0-77 0 0,1 1-71 0 0,1-1-68 0 0,0 1-61 0 0,1-1-59 0 0,1 0-52 0 0,1 0-49 0 0,4 4 94 0 0,3-1-91 0 0,4-1-33 0 0,-14-11-232 0 0,0 0 0 0 0,1 0 1 0 0,-1-1-1 0 0,1 0 0 0 0,-1 1 0 0 0,1-1 0 0 0,2 0-41 0 0,-1 0 50 0 0,16 2 139 0 0,-1-1-67 0 0,0-2-64 0 0,1-2-61 0 0,-2-4-73 0 0,-7 0-43 0 0,-3 2-84 0 0,-4 2 51 0 0,-1 1-42 0 0,-3 0-22 0 0,0 1 51 0 0,0-1 41 0 0,0 1 35 0 0,0-2-11 0 0,4-3-38 0 0,-4 3 41 0 0,0 0-62 0 0,0 1 27 0 0,0 0-34 0 0,-1-1-37 0 0,1 1-42 0 0,0 0 6 0 0,-1 0-35 0 0,1 0-37 0 0,-1 0-39 0 0,0 1-43 0 0,1-1-44 0 0,-1 0-47 0 0,1 0-49 0 0,-1 0-53 0 0,0 1-54 0 0,0-1-57 0 0,1 0-60 0 0,-1 1-61 0 0,0-1-65 0 0,0 1-67 0 0,0-1-69 0 0,0 0-1577 0 0,0-2-1442 0 0</inkml:trace>
  <inkml:trace contextRef="#ctx0" brushRef="#br0" timeOffset="4226.6183">1662 198 20335 0 0,'0'0'421'0'0,"0"0"-99"0"0,-1 1-85 0 0,1-1-70 0 0,0 1-42 0 0,0-1-59 0 0,1 2 12 0 0,6-3 337 0 0,1 1-64 0 0,-1-1-57 0 0,0-1-55 0 0,0 0-48 0 0,-1 0-46 0 0,1 0-40 0 0,-1-1-36 0 0,4-2-23 0 0,0-1-64 0 0,1-1-60 0 0,6-4-93 0 0,1-1 28 0 0,-6 4 120 0 0,-9 7-149 0 0,0-2 110 0 0,0 1 74 0 0,5-6 105 0 0,-2 3-126 0 0,-4 2-59 0 0,1 0-59 0 0,-1 0-73 0 0,1 1-86 0 0,-2 0 23 0 0,1 0-56 0 0,-1 0-59 0 0,0 0-65 0 0,0 0-68 0 0,0 0-75 0 0,0 0-78 0 0,0 1-84 0 0,-1 0 259 0 0,0 1-61 0 0,1-1-54 0 0,-1 0-48 0 0,0 0-184 0 0,1 1-47 0 0,-1-2-221 0 0,1 1-604 0 0</inkml:trace>
  <inkml:trace contextRef="#ctx0" brushRef="#br0" timeOffset="4389.4123">1685 61 22895 0 0,'0'0'522'0'0,"0"0"-129"0"0,0 0-78 0 0,0 0-68 0 0,1 0-59 0 0,0 0-7 0 0,0 0-70 0 0,5 0 70 0 0,-4 0-28 0 0,13-1-10 0 0,-1-1 82 0 0,29-9 652 0 0,-31 7-655 0 0,1 1-41 0 0,-1 0-60 0 0,0 0-77 0 0,-8 2-66 0 0,0 0-43 0 0,0 0-43 0 0,0 0-43 0 0,0 0-44 0 0,0 0-42 0 0,-1-1-43 0 0,1 1-42 0 0,0-1-43 0 0,0 0-42 0 0,-1 0-42 0 0,1 1-41 0 0,0-1-43 0 0,0 0-41 0 0,-1 0-42 0 0,1 0-41 0 0,2-1-482 0 0,-1 0-104 0 0,-3 3-236 0 0,-1-1-39 0 0,2 0-1601 0 0,-1 0 1009 0 0</inkml:trace>
  <inkml:trace contextRef="#ctx0" brushRef="#br0" timeOffset="6174.7549">2060 39 14656 0 0,'0'0'332'0'0,"0"0"50"0"0,0 0 24 0 0,0 0-173 0 0,0 0-113 0 0,0 0-28 0 0,-1 1-47 0 0,-1 6-47 0 0,1-6 8 0 0,1 0 1 0 0,0 0 0 0 0,-1 0 0 0 0,1 0-1 0 0,0 1 1 0 0,0-1 0 0 0,0 0-1 0 0,0 0 1 0 0,0 0 0 0 0,0 1 0 0 0,0-1-1 0 0,0 0 1 0 0,0 0 0 0 0,1 0 0 0 0,-1 0-1 0 0,0 0 1 0 0,1 1 0 0 0,-1-1-7 0 0,3 11 60 0 0,-3 4-8 0 0,0 31 89 0 0,3-17 12 0 0,-1-12-47 0 0,-2 0 69 0 0,2 19 331 0 0,-1-14-185 0 0,-1-8-29 0 0,0-8-97 0 0,-1 0 42 0 0,2-3 59 0 0,0-6-61 0 0,1-2-100 0 0,-2 1-118 0 0,0 1-41 0 0,0-11-120 0 0,0 0-36 0 0,-3-30-490 0 0,1 25 425 0 0,-1-1 73 0 0,2 10 129 0 0,-1-1 33 0 0,-1-57-1 0 0,1 58 3 0 0,2 0 78 0 0,0 0 96 0 0,1 0 115 0 0,-1 2 60 0 0,0 1 107 0 0,0 5-356 0 0,0 1-20 0 0,1 0-67 0 0,-1 0 1 0 0,1 0-1 0 0,0 0 1 0 0,-1 1-1 0 0,1-1 0 0 0,-1 0 1 0 0,1 0-1 0 0,-1 1 1 0 0,1-1-1 0 0,0 0 1 0 0,-1 1-1 0 0,1-1 0 0 0,-1 0 1 0 0,1 1-1 0 0,-1-1 1 0 0,1 1-6 0 0,12 17 4 0 0,-1-3-5 0 0,-6-7 4 0 0,0 1 0 0 0,0-1-1 0 0,-1 1 1 0 0,0 0-1 0 0,2 7-2 0 0,-1-3 41 0 0,1 0 50 0 0,0-1 1 0 0,1 0 0 0 0,0 0-1 0 0,1-1 1 0 0,0 0-1 0 0,11 9-91 0 0,-11-12 75 0 0,0 0-1 0 0,10 6-74 0 0,-16-12 21 0 0,-1-1 39 0 0,3 2 155 0 0,1-1 173 0 0,2-2 329 0 0,-2-3-25 0 0,-4 1-502 0 0,-1 0-34 0 0,0-1-58 0 0,0 1-32 0 0,-1-2-38 0 0,0 1-43 0 0,0-3 136 0 0,1 0-34 0 0,0-2 0 0 0,-2-2-54 0 0,-1-5 71 0 0,-1-4-26 0 0,-10-25 31 0 0,7 22-80 0 0,-4-33-82 0 0,9 51 37 0 0,-2-12-92 0 0,2 5-60 0 0,2 3-70 0 0,0 4 76 0 0,0 1-33 0 0,0 2 107 0 0,-1-1-20 0 0,0 1 27 0 0,0 0-60 0 0,0 0-95 0 0,0 0-49 0 0,0 0-100 0 0,0 1-116 0 0,0-1 201 0 0,0 1-35 0 0,0 0-37 0 0,0-1-40 0 0,0 1-41 0 0,0 0-43 0 0,0-1-46 0 0,0 1-47 0 0,0 0-50 0 0,1-1-52 0 0,-1 0-589 0 0,1 1-34 0 0,1-3-2753 0 0,-2 3 3939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6:30.224"/>
    </inkml:context>
    <inkml:brush xml:id="br0">
      <inkml:brushProperty name="width" value="0.05" units="cm"/>
      <inkml:brushProperty name="height" value="0.05" units="cm"/>
      <inkml:brushProperty name="color" value="#E71224"/>
    </inkml:brush>
  </inkml:definitions>
  <inkml:trace contextRef="#ctx0" brushRef="#br0">0 13 5840 0 0,'1'0'134'0'0,"-1"-1"-46"0"0,6-3 131 0 0,-2 2-80 0 0,-3-1-98 0 0,-1 2 15 0 0,0 1-56 0 0,0-1 113 0 0,0 1 130 0 0,0 0 221 0 0,0 0 15 0 0,0 0-202 0 0,0 0-122 0 0,0 0-41 0 0,0 0 4 0 0,0 1 42 0 0,0 1-66 0 0,4 6 8 0 0,-3-6-37 0 0,1 14 319 0 0,-2 1-35 0 0,-1-12-233 0 0,1 0 1 0 0,0 0-1 0 0,0 0 0 0 0,0 0 1 0 0,1 2-117 0 0,2 10 187 0 0,-1 1 34 0 0,0 40 511 0 0,-1-25-368 0 0,0-16-225 0 0,0-2-40 0 0,5 72 416 0 0,0-15-180 0 0,-4-30-134 0 0,-2-23-65 0 0,2-1 0 0 0,1 4-136 0 0,8 75 486 0 0,-4 2 43 0 0,-1-11 8 0 0,-3-43-213 0 0,0 10 65 0 0,2-20-202 0 0,-1-5 64 0 0,-1 1 0 0 0,-1 6-251 0 0,2 25 244 0 0,3-6-29 0 0,-2-20 162 0 0,0 36-377 0 0,-5-49 10 0 0,2-1-1 0 0,1 2-9 0 0,1 10 21 0 0,-2 1 38 0 0,4 41 58 0 0,0-6 1 0 0,-6 64 68 0 0,0-78-26 0 0,1-49-67 0 0,1 0-52 0 0,1 9-31 0 0,-4-4-64 0 0,-3-1 99 0 0,3-6 30 0 0,1-3 19 0 0,0 3-28 0 0,0-3-38 0 0,0 1-20 0 0,0 3 42 0 0,-2-5-114 0 0,-10 4-15 0 0,9-5 14 0 0,2-2 65 0 0,-2 0 0 0 0,2 2 0 0 0,-6-2 0 0 0,1-3-10 0 0,0-1-44 0 0,-2-2-4 0 0,6 3 42 0 0,-1 1-27 0 0,-1 0 40 0 0,-10-13 67 0 0,10 13-82 0 0,4 2 4 0 0,0 0-1 0 0,-7-5-10 0 0,5 5 50 0 0,-3-3-81 0 0,1 2-13 0 0,5 7 41 0 0,10 14 28 0 0,1-1-10 0 0,-6-11-36 0 0,0 0 38 0 0,12 18 8 0 0,-10-18 0 0 0,-8-6 0 0 0,1 0 0 0 0,-1 1 0 0 0,1-1 0 0 0,-1 0 0 0 0,1 0 0 0 0,-1 0 0 0 0,0 1 0 0 0,1-1 0 0 0,-1 0 0 0 0,1 0 0 0 0,-1 1 0 0 0,0-1 0 0 0,1 0 0 0 0,-1 1 0 0 0,0-1 0 0 0,1 1 0 0 0,-1-1 0 0 0,0 0 0 0 0,0 1 0 0 0,1-1 0 0 0,-1 1 0 0 0,0-1 0 0 0,0 1 0 0 0,0-1 0 0 0,0 1 0 0 0,0-1 0 0 0,0 0 0 0 0,0 1 0 0 0,1-1 0 0 0,-1 1 0 0 0,0 0 0 0 0,-1-1 0 0 0,1 0 0 0 0,0 0 0 0 0,0 0 0 0 0,0 0 0 0 0,0 1 0 0 0,0-1 0 0 0,0 0 0 0 0,0 0 0 0 0,0 0 0 0 0,0 1 0 0 0,0-1 0 0 0,0 0 0 0 0,0 0 0 0 0,1 0 0 0 0,-1 1 0 0 0,0-1 0 0 0,0 0 0 0 0,0 0 0 0 0,0 0 0 0 0,0 0 0 0 0,0 1 0 0 0,0-1 0 0 0,0 0 0 0 0,0 0 0 0 0,1 0 0 0 0,-1 0 0 0 0,0 0 0 0 0,0 0 0 0 0,0 1 0 0 0,0-1 0 0 0,1 0 0 0 0,-1 0 0 0 0,0 0 0 0 0,0 0 0 0 0,0 0 0 0 0,0 0 0 0 0,1 0 0 0 0,-1 0 0 0 0,2 1 0 0 0,3 4 0 0 0,-3-2 2 0 0,2 1-2 0 0,-3 0 62 0 0,-1-4-60 0 0,0 0-1 0 0,0 0 0 0 0,0 0 1 0 0,0 0-1 0 0,0 0 0 0 0,0 0 1 0 0,0 0-1 0 0,0 0 1 0 0,0-1-1 0 0,0 1 0 0 0,0 0 1 0 0,0 0-1 0 0,1 0 0 0 0,-1 0 1 0 0,0 0-1 0 0,0 0 0 0 0,0 0 1 0 0,0 0-1 0 0,0 0 0 0 0,0 0 1 0 0,0 0-1 0 0,0 0 0 0 0,0 0 1 0 0,0 0-1 0 0,0 0 0 0 0,0 0 1 0 0,0 0-1 0 0,0 0 0 0 0,0-1 1 0 0,0 1-1 0 0,1 0 0 0 0,-1 0 1 0 0,0 0-1 0 0,0 0 0 0 0,0 0 1 0 0,0 0-1 0 0,0 0 0 0 0,0 0 1 0 0,0 0-1 0 0,0 0 0 0 0,0 0 1 0 0,0 0-1 0 0,0 1 0 0 0,0-1 1 0 0,1 0-1 0 0,-1 0 0 0 0,0 0 1 0 0,0 0-1 0 0,0 0 0 0 0,0 0 1 0 0,0 0-1 0 0,0 0 0 0 0,0 0 1 0 0,0 0-1 0 0,0 0 0 0 0,0 0 1 0 0,0 0-1 0 0,0 0 1 0 0,0 0-1 0 0,0 0 0 0 0,0 0 1 0 0,0 0-1 0 0,0 0 0 0 0,0 1 1 0 0,1-1-1 0 0,-1 0 0 0 0,0 0 1 0 0,0 0-2 0 0,3-5 90 0 0,2-3 118 0 0,0 1-41 0 0,7-14 202 0 0,-1-6-261 0 0,3-10-51 0 0,-13 35-238 0 0,0 0 67 0 0,-1 0 57 0 0,1 0 50 0 0,0 0 46 0 0,0-1 38 0 0,5-6 422 0 0,-4 5-424 0 0,0 2-114 0 0,0-1-111 0 0,-2 2 25 0 0,1-1-37 0 0,0 1-41 0 0,0 0-44 0 0,0-1-91 0 0,1 1-65 0 0,-1-1-69 0 0,0 1-76 0 0,0-1-79 0 0,0 1-84 0 0,0-1-89 0 0,0 1-94 0 0,1-3-1344 0 0,2-3-1274 0 0,-4 7 3512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6:30.830"/>
    </inkml:context>
    <inkml:brush xml:id="br0">
      <inkml:brushProperty name="width" value="0.05" units="cm"/>
      <inkml:brushProperty name="height" value="0.05" units="cm"/>
      <inkml:brushProperty name="color" value="#E71224"/>
    </inkml:brush>
  </inkml:definitions>
  <inkml:trace contextRef="#ctx0" brushRef="#br0">0 13 5840 0 0,'1'0'134'0'0,"-1"-1"-46"0"0,6-3 131 0 0,-2 2-80 0 0,-3-1-98 0 0,-1 2 15 0 0,0 1-56 0 0,0-1 113 0 0,0 1 130 0 0,0 0 221 0 0,0 0 15 0 0,0 0-202 0 0,0 0-122 0 0,0 0-41 0 0,0 0 4 0 0,0 1 42 0 0,0 1-66 0 0,4 6 8 0 0,-3-6-37 0 0,1 14 319 0 0,-2 1-35 0 0,-1-12-233 0 0,1 0 1 0 0,0 0-1 0 0,0 0 0 0 0,0 0 1 0 0,1 2-117 0 0,2 10 187 0 0,-1 1 34 0 0,0 40 511 0 0,-1-25-368 0 0,0-16-225 0 0,0-2-40 0 0,5 72 416 0 0,0-15-180 0 0,-4-30-134 0 0,-2-23-65 0 0,2-1 0 0 0,1 4-136 0 0,8 75 486 0 0,-4 2 43 0 0,-1-11 8 0 0,-3-43-213 0 0,0 10 65 0 0,2-20-202 0 0,-1-5 64 0 0,-1 1 0 0 0,-1 6-251 0 0,2 25 244 0 0,3-6-29 0 0,-2-20 162 0 0,0 36-377 0 0,-5-49 10 0 0,2-1-1 0 0,1 2-9 0 0,1 10 21 0 0,-2 1 38 0 0,4 41 58 0 0,0-6 1 0 0,-6 64 68 0 0,0-78-26 0 0,1-49-67 0 0,1 0-52 0 0,1 9-31 0 0,-4-4-64 0 0,-3-1 99 0 0,3-6 30 0 0,1-3 19 0 0,0 3-28 0 0,0-3-38 0 0,0 1-20 0 0,0 3 42 0 0,-2-5-114 0 0,-10 4-15 0 0,9-5 14 0 0,2-2 65 0 0,-2 0 0 0 0,2 2 0 0 0,-6-2 0 0 0,1-3-10 0 0,0-1-44 0 0,-2-2-4 0 0,6 3 42 0 0,-1 1-27 0 0,-1 0 40 0 0,-10-13 67 0 0,10 13-82 0 0,4 2 4 0 0,0 0-1 0 0,-7-5-10 0 0,5 5 50 0 0,-3-3-81 0 0,1 2-13 0 0,5 7 41 0 0,10 14 28 0 0,1-1-10 0 0,-6-11-36 0 0,0 0 38 0 0,12 18 8 0 0,-10-18 0 0 0,-8-6 0 0 0,1 0 0 0 0,-1 1 0 0 0,1-1 0 0 0,-1 0 0 0 0,1 0 0 0 0,-1 0 0 0 0,0 1 0 0 0,1-1 0 0 0,-1 0 0 0 0,1 0 0 0 0,-1 1 0 0 0,0-1 0 0 0,1 0 0 0 0,-1 1 0 0 0,0-1 0 0 0,1 1 0 0 0,-1-1 0 0 0,0 0 0 0 0,0 1 0 0 0,1-1 0 0 0,-1 1 0 0 0,0-1 0 0 0,0 1 0 0 0,0-1 0 0 0,0 1 0 0 0,0-1 0 0 0,0 0 0 0 0,0 1 0 0 0,1-1 0 0 0,-1 1 0 0 0,0 0 0 0 0,-1-1 0 0 0,1 0 0 0 0,0 0 0 0 0,0 0 0 0 0,0 0 0 0 0,0 1 0 0 0,0-1 0 0 0,0 0 0 0 0,0 0 0 0 0,0 0 0 0 0,0 1 0 0 0,0-1 0 0 0,0 0 0 0 0,0 0 0 0 0,1 0 0 0 0,-1 1 0 0 0,0-1 0 0 0,0 0 0 0 0,0 0 0 0 0,0 0 0 0 0,0 0 0 0 0,0 1 0 0 0,0-1 0 0 0,0 0 0 0 0,0 0 0 0 0,1 0 0 0 0,-1 0 0 0 0,0 0 0 0 0,0 0 0 0 0,0 1 0 0 0,0-1 0 0 0,1 0 0 0 0,-1 0 0 0 0,0 0 0 0 0,0 0 0 0 0,0 0 0 0 0,0 0 0 0 0,1 0 0 0 0,-1 0 0 0 0,2 1 0 0 0,3 4 0 0 0,-3-2 2 0 0,2 1-2 0 0,-3 0 62 0 0,-1-4-60 0 0,0 0-1 0 0,0 0 0 0 0,0 0 1 0 0,0 0-1 0 0,0 0 0 0 0,0 0 1 0 0,0 0-1 0 0,0 0 1 0 0,0-1-1 0 0,0 1 0 0 0,0 0 1 0 0,0 0-1 0 0,1 0 0 0 0,-1 0 1 0 0,0 0-1 0 0,0 0 0 0 0,0 0 1 0 0,0 0-1 0 0,0 0 0 0 0,0 0 1 0 0,0 0-1 0 0,0 0 0 0 0,0 0 1 0 0,0 0-1 0 0,0 0 0 0 0,0 0 1 0 0,0 0-1 0 0,0 0 0 0 0,0-1 1 0 0,0 1-1 0 0,1 0 0 0 0,-1 0 1 0 0,0 0-1 0 0,0 0 0 0 0,0 0 1 0 0,0 0-1 0 0,0 0 0 0 0,0 0 1 0 0,0 0-1 0 0,0 0 0 0 0,0 0 1 0 0,0 0-1 0 0,0 1 0 0 0,0-1 1 0 0,1 0-1 0 0,-1 0 0 0 0,0 0 1 0 0,0 0-1 0 0,0 0 0 0 0,0 0 1 0 0,0 0-1 0 0,0 0 0 0 0,0 0 1 0 0,0 0-1 0 0,0 0 0 0 0,0 0 1 0 0,0 0-1 0 0,0 0 1 0 0,0 0-1 0 0,0 0 0 0 0,0 0 1 0 0,0 0-1 0 0,0 0 0 0 0,0 1 1 0 0,1-1-1 0 0,-1 0 0 0 0,0 0 1 0 0,0 0-2 0 0,3-5 90 0 0,2-3 118 0 0,0 1-41 0 0,7-14 202 0 0,-1-6-261 0 0,3-10-51 0 0,-13 35-238 0 0,0 0 67 0 0,-1 0 57 0 0,1 0 50 0 0,0 0 46 0 0,0-1 38 0 0,5-6 422 0 0,-4 5-424 0 0,0 2-114 0 0,0-1-111 0 0,-2 2 25 0 0,1-1-37 0 0,0 1-41 0 0,0 0-44 0 0,0-1-91 0 0,1 1-65 0 0,-1-1-69 0 0,0 1-76 0 0,0-1-79 0 0,0 1-84 0 0,0-1-89 0 0,0 1-94 0 0,1-3-1344 0 0,2-3-1274 0 0,-4 7 3512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6:31.293"/>
    </inkml:context>
    <inkml:brush xml:id="br0">
      <inkml:brushProperty name="width" value="0.05" units="cm"/>
      <inkml:brushProperty name="height" value="0.05" units="cm"/>
      <inkml:brushProperty name="color" value="#E71224"/>
    </inkml:brush>
  </inkml:definitions>
  <inkml:trace contextRef="#ctx0" brushRef="#br0">0 13 5840 0 0,'1'0'134'0'0,"-1"-1"-46"0"0,6-3 131 0 0,-2 2-80 0 0,-3-1-98 0 0,-1 2 15 0 0,0 1-56 0 0,0-1 113 0 0,0 1 130 0 0,0 0 221 0 0,0 0 15 0 0,0 0-202 0 0,0 0-122 0 0,0 0-41 0 0,0 0 4 0 0,0 1 42 0 0,0 1-66 0 0,4 6 8 0 0,-3-6-37 0 0,1 14 319 0 0,-2 1-35 0 0,-1-12-233 0 0,1 0 1 0 0,0 0-1 0 0,0 0 0 0 0,0 0 1 0 0,1 2-117 0 0,2 10 187 0 0,-1 1 34 0 0,0 40 511 0 0,-1-25-368 0 0,0-16-225 0 0,0-2-40 0 0,5 72 416 0 0,0-15-180 0 0,-4-30-134 0 0,-2-23-65 0 0,2-1 0 0 0,1 4-136 0 0,8 75 486 0 0,-4 2 43 0 0,-1-11 8 0 0,-3-43-213 0 0,0 10 65 0 0,2-20-202 0 0,-1-5 64 0 0,-1 1 0 0 0,-1 6-251 0 0,2 25 244 0 0,3-6-29 0 0,-2-20 162 0 0,0 36-377 0 0,-5-49 10 0 0,2-1-1 0 0,1 2-9 0 0,1 10 21 0 0,-2 1 38 0 0,4 41 58 0 0,0-6 1 0 0,-6 64 68 0 0,0-78-26 0 0,1-49-67 0 0,1 0-52 0 0,1 9-31 0 0,-4-4-64 0 0,-3-1 99 0 0,3-6 30 0 0,1-3 19 0 0,0 3-28 0 0,0-3-38 0 0,0 1-20 0 0,0 3 42 0 0,-2-5-114 0 0,-10 4-15 0 0,9-5 14 0 0,2-2 65 0 0,-2 0 0 0 0,2 2 0 0 0,-6-2 0 0 0,1-3-10 0 0,0-1-44 0 0,-2-2-4 0 0,6 3 42 0 0,-1 1-27 0 0,-1 0 40 0 0,-10-13 67 0 0,10 13-82 0 0,4 2 4 0 0,0 0-1 0 0,-7-5-10 0 0,5 5 50 0 0,-3-3-81 0 0,1 2-13 0 0,5 7 41 0 0,10 14 28 0 0,1-1-10 0 0,-6-11-36 0 0,0 0 38 0 0,12 18 8 0 0,-10-18 0 0 0,-8-6 0 0 0,1 0 0 0 0,-1 1 0 0 0,1-1 0 0 0,-1 0 0 0 0,1 0 0 0 0,-1 0 0 0 0,0 1 0 0 0,1-1 0 0 0,-1 0 0 0 0,1 0 0 0 0,-1 1 0 0 0,0-1 0 0 0,1 0 0 0 0,-1 1 0 0 0,0-1 0 0 0,1 1 0 0 0,-1-1 0 0 0,0 0 0 0 0,0 1 0 0 0,1-1 0 0 0,-1 1 0 0 0,0-1 0 0 0,0 1 0 0 0,0-1 0 0 0,0 1 0 0 0,0-1 0 0 0,0 0 0 0 0,0 1 0 0 0,1-1 0 0 0,-1 1 0 0 0,0 0 0 0 0,-1-1 0 0 0,1 0 0 0 0,0 0 0 0 0,0 0 0 0 0,0 0 0 0 0,0 1 0 0 0,0-1 0 0 0,0 0 0 0 0,0 0 0 0 0,0 0 0 0 0,0 1 0 0 0,0-1 0 0 0,0 0 0 0 0,0 0 0 0 0,1 0 0 0 0,-1 1 0 0 0,0-1 0 0 0,0 0 0 0 0,0 0 0 0 0,0 0 0 0 0,0 0 0 0 0,0 1 0 0 0,0-1 0 0 0,0 0 0 0 0,0 0 0 0 0,1 0 0 0 0,-1 0 0 0 0,0 0 0 0 0,0 0 0 0 0,0 1 0 0 0,0-1 0 0 0,1 0 0 0 0,-1 0 0 0 0,0 0 0 0 0,0 0 0 0 0,0 0 0 0 0,0 0 0 0 0,1 0 0 0 0,-1 0 0 0 0,2 1 0 0 0,3 4 0 0 0,-3-2 2 0 0,2 1-2 0 0,-3 0 62 0 0,-1-4-60 0 0,0 0-1 0 0,0 0 0 0 0,0 0 1 0 0,0 0-1 0 0,0 0 0 0 0,0 0 1 0 0,0 0-1 0 0,0 0 1 0 0,0-1-1 0 0,0 1 0 0 0,0 0 1 0 0,0 0-1 0 0,1 0 0 0 0,-1 0 1 0 0,0 0-1 0 0,0 0 0 0 0,0 0 1 0 0,0 0-1 0 0,0 0 0 0 0,0 0 1 0 0,0 0-1 0 0,0 0 0 0 0,0 0 1 0 0,0 0-1 0 0,0 0 0 0 0,0 0 1 0 0,0 0-1 0 0,0 0 0 0 0,0-1 1 0 0,0 1-1 0 0,1 0 0 0 0,-1 0 1 0 0,0 0-1 0 0,0 0 0 0 0,0 0 1 0 0,0 0-1 0 0,0 0 0 0 0,0 0 1 0 0,0 0-1 0 0,0 0 0 0 0,0 0 1 0 0,0 0-1 0 0,0 1 0 0 0,0-1 1 0 0,1 0-1 0 0,-1 0 0 0 0,0 0 1 0 0,0 0-1 0 0,0 0 0 0 0,0 0 1 0 0,0 0-1 0 0,0 0 0 0 0,0 0 1 0 0,0 0-1 0 0,0 0 0 0 0,0 0 1 0 0,0 0-1 0 0,0 0 1 0 0,0 0-1 0 0,0 0 0 0 0,0 0 1 0 0,0 0-1 0 0,0 0 0 0 0,0 1 1 0 0,1-1-1 0 0,-1 0 0 0 0,0 0 1 0 0,0 0-2 0 0,3-5 90 0 0,2-3 118 0 0,0 1-41 0 0,7-14 202 0 0,-1-6-261 0 0,3-10-51 0 0,-13 35-238 0 0,0 0 67 0 0,-1 0 57 0 0,1 0 50 0 0,0 0 46 0 0,0-1 38 0 0,5-6 422 0 0,-4 5-424 0 0,0 2-114 0 0,0-1-111 0 0,-2 2 25 0 0,1-1-37 0 0,0 1-41 0 0,0 0-44 0 0,0-1-91 0 0,1 1-65 0 0,-1-1-69 0 0,0 1-76 0 0,0-1-79 0 0,0 1-84 0 0,0-1-89 0 0,0 1-94 0 0,1-3-1344 0 0,2-3-1274 0 0,-4 7 3512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14.427"/>
    </inkml:context>
    <inkml:brush xml:id="br0">
      <inkml:brushProperty name="width" value="0.05" units="cm"/>
      <inkml:brushProperty name="height" value="0.05" units="cm"/>
      <inkml:brushProperty name="color" value="#E71224"/>
    </inkml:brush>
  </inkml:definitions>
  <inkml:trace contextRef="#ctx0" brushRef="#br0">1 60 7888 0 0,'0'-2'137'0'0,"0"-10"387"0"0,0 9-412 0 0,0 1-69 0 0,1 0 1 0 0,-1 1 83 0 0,1-1 77 0 0,-1 1 72 0 0,1-1 64 0 0,-1 0 59 0 0,1 0 51 0 0,-1 0 47 0 0,0-1 150 0 0,1 1 47 0 0,-1-2 545 0 0,1-5 1751 0 0,0 6-2122 0 0,-1 1-56 0 0,0 1-276 0 0,0 0-45 0 0,0 1-51 0 0,0-1-59 0 0,0 1-65 0 0,0 0-72 0 0,0 0-78 0 0,0 1-86 0 0,0 16 575 0 0,0-1-71 0 0,0 0-67 0 0,0 1-64 0 0,0-1-59 0 0,0 0-55 0 0,0 1-53 0 0,0-1-48 0 0,0 4-10 0 0,0-1-58 0 0,0 1-50 0 0,0-1-44 0 0,0 5-34 0 0,0-1-43 0 0,0 5-41 0 0,0 15-61 0 0,0-42-6 0 0,0-1 35 0 0,0 2 10 0 0,1-1 79 0 0,0 1 168 0 0,-1 0-156 0 0,1-2-66 0 0,-1 1-67 0 0,0 0-84 0 0,0 0-102 0 0,1 0-119 0 0,-1-1 156 0 0,0 0-36 0 0,0 1-39 0 0,0-1-39 0 0,0 1-43 0 0,0-1-45 0 0,0 1-1103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15.281"/>
    </inkml:context>
    <inkml:brush xml:id="br0">
      <inkml:brushProperty name="width" value="0.05" units="cm"/>
      <inkml:brushProperty name="height" value="0.05" units="cm"/>
      <inkml:brushProperty name="color" value="#E71224"/>
    </inkml:brush>
  </inkml:definitions>
  <inkml:trace contextRef="#ctx0" brushRef="#br0">8 31 11952 0 0,'0'0'266'0'0,"0"0"44"0"0,0 0 14 0 0,0 0-132 0 0,0 0-91 0 0,0 0 91 0 0,0 0-34 0 0,0 0 171 0 0,0 0 307 0 0,0 0-178 0 0,1 0-89 0 0,-1 1-77 0 0,0 0-65 0 0,0-1-54 0 0,1 2-39 0 0,1 3 351 0 0,-2-4-261 0 0,1 1 97 0 0,1 6 557 0 0,0 0-121 0 0,0 1-107 0 0,0 0-99 0 0,-1-2-195 0 0,0 0-44 0 0,-1 0-40 0 0,1 0-36 0 0,0 7 150 0 0,1 0-87 0 0,1 28 444 0 0,-1-28-537 0 0,-1 0-53 0 0,-1-1-32 0 0,0 0-1 0 0,-1 0 0 0 0,-1 0 0 0 0,0 2-120 0 0,2-5 57 0 0,0 3 31 0 0,-4 1 26 0 0,2-9-21 0 0,1-8-66 0 0,1-1-54 0 0,-1-1-39 0 0,-4-25-378 0 0,3-1 89 0 0,0 12 192 0 0,0 1 55 0 0,0-13-68 0 0,0 4 64 0 0,1-2-41 0 0,-2-6-150 0 0,3 24 216 0 0,2-7 15 0 0,0-2-35 0 0,-2 14 92 0 0,0-4 17 0 0,0-1-41 0 0,0 8 250 0 0,3 2-56 0 0,4 5 44 0 0,2 4-14 0 0,-6-4-1 0 0,31 46 524 0 0,-16-23-404 0 0,0 0-80 0 0,0 0-104 0 0,-9-13-107 0 0,0 0-34 0 0,23 29 118 0 0,-16-25-30 0 0,2 1 91 0 0,-10-10-29 0 0,1 0 40 0 0,-2-3-97 0 0,-1-1 66 0 0,4 0 164 0 0,-2-4 76 0 0,-7-1-346 0 0,-1 0-1 0 0,1 0 0 0 0,0 0 0 0 0,-1 0 0 0 0,1 0 0 0 0,-1 0 0 0 0,1 0 0 0 0,-1-1 0 0 0,1 1 0 0 0,-1 0 1 0 0,1 0-1 0 0,-1 0 0 0 0,1-1 0 0 0,-1 1 0 0 0,0 0 0 0 0,1-1 0 0 0,-1 1 0 0 0,1-1 0 0 0,-1 1 0 0 0,0 0 0 0 0,1-1 1 0 0,-1 1-32 0 0,3-8 314 0 0,-2-3-51 0 0,-1 3-14 0 0,0 0-81 0 0,0 1-62 0 0,0-14 90 0 0,0 11-83 0 0,-3-43 100 0 0,-1 17-121 0 0,1 14-81 0 0,1 0-50 0 0,0 0-62 0 0,1 0-74 0 0,1 20-156 0 0,0 1 100 0 0,0 0 89 0 0,0 0 76 0 0,-1-1 79 0 0,1 1 93 0 0,-2-4 480 0 0,2 4-490 0 0,0 0-35 0 0,-1 0-49 0 0,1 0-69 0 0,-1 0-85 0 0,1 0-97 0 0,-1-1-112 0 0,1 2 128 0 0,0-1-33 0 0,0 1-35 0 0,0-1-38 0 0,0 0-38 0 0,-1 1-42 0 0,1-1-201 0 0,0 0-81 0 0,0 0-83 0 0,0 0-89 0 0,0 0-93 0 0,0 0-96 0 0,0 1-102 0 0,0-1-105 0 0,0 0-199 0 0,0 1-35 0 0,0-3-3117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17.513"/>
    </inkml:context>
    <inkml:brush xml:id="br0">
      <inkml:brushProperty name="width" value="0.05" units="cm"/>
      <inkml:brushProperty name="height" value="0.05" units="cm"/>
      <inkml:brushProperty name="color" value="#E71224"/>
    </inkml:brush>
  </inkml:definitions>
  <inkml:trace contextRef="#ctx0" brushRef="#br0">68 61 11520 0 0,'0'0'264'0'0,"0"0"34"0"0,0 0-142 0 0,0 0-37 0 0,1-1 27 0 0,-1 0-85 0 0,2-1-4 0 0,-2 2-3 0 0,1 0 44 0 0,5 0 1094 0 0,0-1-40 0 0,-2 1-50 0 0,-1-1-62 0 0,0-1-72 0 0,-1 0-84 0 0,1 0-94 0 0,0-1-105 0 0,-2 2-251 0 0,0-1-51 0 0,-1-1-47 0 0,0 1-42 0 0,0 0-39 0 0,-1-1-36 0 0,-1-2 129 0 0,-1 2-140 0 0,0 0-45 0 0,3 3-148 0 0,0 0 0 0 0,0-1 0 0 0,-1 1-1 0 0,1 0 1 0 0,0 0 0 0 0,0 0 0 0 0,-1-1 0 0 0,1 1-1 0 0,0 0 1 0 0,-1 0 0 0 0,1 0 0 0 0,0 0 0 0 0,-1 0 0 0 0,1 0-1 0 0,0 0 1 0 0,-1-1 0 0 0,1 1 0 0 0,0 0 0 0 0,-1 0-1 0 0,1 0 1 0 0,0 0 0 0 0,-1 0 0 0 0,1 1 0 0 0,0-1 0 0 0,-1 0-15 0 0,-7 4 103 0 0,0 1-35 0 0,-3 4-7 0 0,6-5-44 0 0,0 1 0 0 0,1-1 1 0 0,0 1-1 0 0,-2 3-17 0 0,-1 2 58 0 0,1 0 41 0 0,1 0-60 0 0,0 0 34 0 0,-2 12 161 0 0,3 5 158 0 0,3-19-161 0 0,1 0 0 0 0,0 1 0 0 0,1 7-231 0 0,4 9 404 0 0,0-10-167 0 0,0-2-69 0 0,1-1-35 0 0,1-3-55 0 0,-1 0-34 0 0,2-1-38 0 0,1-1-43 0 0,12 8 153 0 0,-14-11-57 0 0,0 0 1 0 0,0 0-1 0 0,0-1 1 0 0,4 1-60 0 0,9 1 103 0 0,1-4-37 0 0,-19-2-67 0 0,1 1 0 0 0,-1-1 0 0 0,1 1 0 0 0,-1-1 0 0 0,0 0 0 0 0,1 0 1 0 0,-1 0-1 0 0,0 0 0 0 0,2-2 1 0 0,-3 3-86 0 0,-1 0 67 0 0,3-2 144 0 0,-2 2-120 0 0,0 0-49 0 0,0-1-47 0 0,-1 1-56 0 0,1 0-68 0 0,0-1-77 0 0,0 1-89 0 0,-1 0-98 0 0,1-1-109 0 0,0 1 131 0 0,-1 0-57 0 0,0-1-59 0 0,1 1-62 0 0,-1 0-65 0 0,1 0-69 0 0,-1-1-71 0 0,0 1-75 0 0,1-1-686 0 0,0 0-46 0 0,0 0-373 0 0,0 0-1059 0 0</inkml:trace>
  <inkml:trace contextRef="#ctx0" brushRef="#br0" timeOffset="548.2205">394 49 15864 0 0,'0'0'362'0'0,"0"0"47"0"0,0 0 29 0 0,0 0-184 0 0,0 0-122 0 0,1 1-118 0 0,-1 1 82 0 0,1 1 76 0 0,0 1 68 0 0,1 0 62 0 0,-1-1 56 0 0,0 1 47 0 0,-1-2 42 0 0,2 5 343 0 0,-1 0-92 0 0,1 0-85 0 0,-1-1-78 0 0,1 1-72 0 0,-1 0-63 0 0,0 0-57 0 0,1 0-50 0 0,0 4 74 0 0,0-1-74 0 0,5 25 453 0 0,-3-20-369 0 0,3 14 99 0 0,-5-14-283 0 0,0 1-35 0 0,2 11 27 0 0,-2-14-143 0 0,1 0-36 0 0,-2-10-99 0 0,0 1 82 0 0,3 10 200 0 0,-4-10-177 0 0,1-1-34 0 0,-1-1-30 0 0,0 1-39 0 0,0-1-44 0 0,0 1-50 0 0,0-1-58 0 0,-1 0-63 0 0,0-1-70 0 0,0 1-76 0 0,0-2 265 0 0,1 0 34 0 0,0 0-6 0 0,0 0-40 0 0,0 0-3 0 0,0 1-40 0 0,0-1-46 0 0,0 0-50 0 0,0 0-55 0 0,0 0-52 0 0,0 0-48 0 0,0 0-42 0 0,0 0-339 0 0,0 0-71 0 0,0 0-56 0 0,0 0-41 0 0,-1 0-389 0 0,1 0-36 0 0,-3 0-3061 0 0</inkml:trace>
  <inkml:trace contextRef="#ctx0" brushRef="#br0" timeOffset="800.7718">209 80 19375 0 0,'0'0'439'0'0,"0"0"62"0"0,0 0-101 0 0,0 0-94 0 0,1-1-84 0 0,0 1-72 0 0,1-1-36 0 0,-1 1-85 0 0,6-2-127 0 0,-5 2 112 0 0,-1 0 37 0 0,6-1-81 0 0,-1 0 99 0 0,1-1 79 0 0,0 0 60 0 0,16-4 613 0 0,-10 3-407 0 0,8-4 256 0 0,-3 2-121 0 0,-7 2-230 0 0,4-1 82 0 0,6-2 146 0 0,12-3 305 0 0,-16 4-483 0 0,0 0-56 0 0,9-2 78 0 0,2 2-67 0 0,6 1-241 0 0,-24 4-84 0 0,-1-1-39 0 0,1 1-56 0 0,-10 0-178 0 0,1 0 83 0 0,0 0 73 0 0,0 1 59 0 0,-1-1 52 0 0,1 0 45 0 0,2 1 208 0 0,-3 0-183 0 0,1-1-64 0 0,0 1-40 0 0,-1-1-38 0 0,1 0-46 0 0,-1 1-53 0 0,0-1-60 0 0,1 0-167 0 0,-1 1 156 0 0,1-1-33 0 0,-1 0-34 0 0,0 0-36 0 0,1 1-39 0 0,-1-1-40 0 0,0 0-41 0 0,1 0-45 0 0,-1 0-44 0 0,0 1-48 0 0,1-1-48 0 0,-1 0-51 0 0,0 0-53 0 0,1 0-53 0 0,-1 1-783 0 0,1-1-44 0 0,0 1-369 0 0,0 1-1053 0 0,-1-2 3057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15T03:47:15.697"/>
    </inkml:context>
    <inkml:brush xml:id="br0">
      <inkml:brushProperty name="width" value="0.05" units="cm"/>
      <inkml:brushProperty name="height" value="0.05" units="cm"/>
      <inkml:brushProperty name="color" value="#E71224"/>
    </inkml:brush>
  </inkml:definitions>
  <inkml:trace contextRef="#ctx0" brushRef="#br0">50 9 16639 0 0,'0'0'382'0'0,"0"0"54"0"0,0 0 20 0 0,0 0-192 0 0,0 0-127 0 0,0 0 107 0 0,0 0 126 0 0,0 1-52 0 0,0-1-46 0 0,0 1-37 0 0,0 1 121 0 0,0 4 410 0 0,1-4-372 0 0,2 10 450 0 0,0 1-122 0 0,-1 0-110 0 0,0 0-97 0 0,-1 1-86 0 0,0 0-74 0 0,0 0-62 0 0,0-1-49 0 0,0 9 64 0 0,2 8 82 0 0,-1-8-166 0 0,-1-1-54 0 0,0-3-67 0 0,1 0-39 0 0,0-1-37 0 0,1 1-37 0 0,-3-17-227 0 0,0-1 44 0 0,0 1 43 0 0,0 0 39 0 0,1 0 36 0 0,-1 0 33 0 0,0 1 46 0 0,0-1 94 0 0,0 1 72 0 0,0 0 77 0 0,0 2 396 0 0,0-2-449 0 0,0-1-76 0 0,0 0-36 0 0,0 0-45 0 0,0 0-51 0 0,0 1-81 0 0,0-1-100 0 0,0 0-112 0 0,0 0 107 0 0,0 0-33 0 0,0-1-37 0 0,0 1-38 0 0,0 0-38 0 0,0-1-41 0 0,0 1-42 0 0,0 0-45 0 0,0-1-45 0 0,0 1-48 0 0,0-1-50 0 0,0 1-51 0 0,0 0-52 0 0,0-1-55 0 0,0 1-57 0 0,0-1-57 0 0,0 1-61 0 0,0 0-61 0 0,0-2-367 0 0,0 1-33 0 0,0-2-2938 0 0</inkml:trace>
  <inkml:trace contextRef="#ctx0" brushRef="#br0" timeOffset="315.4547">1 17 14896 0 0,'0'-5'555'0'0,"1"1"-51"0"0,1 1-47 0 0,0 1-45 0 0,0 1-41 0 0,1 0-38 0 0,3 1 234 0 0,0 1-193 0 0,-1 1-56 0 0,2 2 10 0 0,3 1 102 0 0,-2-1 80 0 0,-1-1-153 0 0,1 0-33 0 0,5 5 238 0 0,4 3-7 0 0,6 6 127 0 0,-7-6-218 0 0,-6-3-154 0 0,-1 0-35 0 0,9 10 174 0 0,-2 2-126 0 0,-4 2-117 0 0,-5-8 45 0 0,-2-1 42 0 0,-3-7-125 0 0,-1 0-1 0 0,1-1 1 0 0,-1 1 0 0 0,-1 0 0 0 0,1 0 0 0 0,-1 4-168 0 0,-1-1 257 0 0,-1 1-45 0 0,0-1-19 0 0,-1-1-1 0 0,0 1 0 0 0,-1-1 0 0 0,-1 3-192 0 0,-9 12 371 0 0,3-8-160 0 0,0-3-74 0 0,-1-1-46 0 0,2-2-58 0 0,-1-1-45 0 0,1-1-51 0 0,-1-1-58 0 0,9-5-71 0 0,0 0 108 0 0,0 0 73 0 0,-3 0 78 0 0,2 0-101 0 0,1 0-60 0 0,0-1-81 0 0,1 1-46 0 0,-1-1-81 0 0,0 0-92 0 0,1 0-104 0 0,-1 0-116 0 0,1 0 261 0 0,0 0-34 0 0,1 1-34 0 0,-1-1-36 0 0,0 0-38 0 0,0 0-39 0 0,0 0-60 0 0,1 0-78 0 0,-1 0-68 0 0,0 0-61 0 0,1 0-226 0 0,-1 0-61 0 0,0 0-274 0 0,-1 0-745 0 0</inkml:trace>
  <inkml:trace contextRef="#ctx0" brushRef="#br0" timeOffset="1347.8485">285 24 11232 0 0,'1'0'46'0'0,"0"0"53"0"0,0 0 43 0 0,1-2 35 0 0,-1-1 158 0 0,-4-7 220 0 0,3 10 540 0 0,0 0-121 0 0,0 1-112 0 0,0-1-107 0 0,0 1-99 0 0,0 1-91 0 0,0-1-86 0 0,0 0-78 0 0,0 2 43 0 0,0-1-121 0 0,1 1-100 0 0,-1 0-83 0 0,0 2-47 0 0,1 7-41 0 0,0-7 49 0 0,0-3-11 0 0,-1 0 38 0 0,0-1 43 0 0,1 1 50 0 0,3 29 652 0 0,-3-16-493 0 0,1 0-34 0 0,3 8 108 0 0,0 1-85 0 0,0 4-30 0 0,1 0-96 0 0,2 0-81 0 0,1-1-66 0 0,-4-9-41 0 0,0-1-28 0 0,0-6 21 0 0,7 7 72 0 0,4 8 7 0 0,-6-15-98 0 0,1-2-34 0 0,-2-6 104 0 0,-8-4-82 0 0,0 1 1 0 0,0 0-1 0 0,0-1 0 0 0,0 1 1 0 0,-1-1-1 0 0,1 1 0 0 0,0-1 0 0 0,0 1 1 0 0,-1-1-1 0 0,1 1 0 0 0,-1-1 1 0 0,1 0-1 0 0,0 0 0 0 0,-1 1 0 0 0,1-2-17 0 0,11-24 480 0 0,-10 22-401 0 0,0-3-21 0 0,1 0 0 0 0,-2 0 0 0 0,1 0 0 0 0,-1-1 0 0 0,0 0-58 0 0,1-14 144 0 0,-2 0 1 0 0,0-3-145 0 0,-1-2 113 0 0,0-11 73 0 0,-2 0-88 0 0,0-38-46 0 0,3 72-111 0 0,0 0 43 0 0,1-8 84 0 0,0 7-69 0 0,-1 2-31 0 0,0 0-33 0 0,1 0-42 0 0,-1 0-49 0 0,0 0-57 0 0,0 0-64 0 0,0 0-74 0 0,0 0-80 0 0,0 2 252 0 0,0 1 30 0 0,0 0-7 0 0,0 0-40 0 0,0 0-47 0 0,0 0-41 0 0,0 0-204 0 0,0 0-50 0 0,1 0-217 0 0,-1 1-425 0 0,3 2-828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B5BD0-24B7-41B9-AE32-72408F453C15}" type="datetimeFigureOut">
              <a:rPr lang="en-US" smtClean="0"/>
              <a:t>3/15/2018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E66A2-B1FC-45A4-B266-F50BC89B501C}" type="slidenum">
              <a:rPr lang="en-US" smtClean="0"/>
              <a:t>‹#›</a:t>
            </a:fld>
            <a:endParaRPr lang="en-US"/>
          </a:p>
        </p:txBody>
      </p:sp>
    </p:spTree>
    <p:extLst>
      <p:ext uri="{BB962C8B-B14F-4D97-AF65-F5344CB8AC3E}">
        <p14:creationId xmlns:p14="http://schemas.microsoft.com/office/powerpoint/2010/main" val="292435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many of you are well aware, depression leaves a heavy burden</a:t>
            </a:r>
            <a:r>
              <a:rPr lang="en-US" sz="1200" baseline="0" dirty="0"/>
              <a:t> on patients and the health care system as it is the leading cause of mental health illness in the primary care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ym typeface="Wingdings"/>
              </a:rPr>
              <a:t>When we began this project, we found that out of a sample of patients 75% were sub-optimally dosed on their antidepressants and that 83% out of that subset of patients did not have a follow-up appointment scheduled</a:t>
            </a:r>
            <a:endParaRPr lang="en-US" sz="1200" baseline="0" dirty="0"/>
          </a:p>
          <a:p>
            <a:r>
              <a:rPr lang="en-US" sz="1200" baseline="0" dirty="0"/>
              <a:t>Our institutional needs at UNC increase depression remission rate and improve patient outcomes</a:t>
            </a:r>
          </a:p>
          <a:p>
            <a:endParaRPr lang="en-US" sz="1200" baseline="0" dirty="0">
              <a:sym typeface="Wingding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remission rate at the UNC internal medicine clinic since</a:t>
            </a:r>
            <a:r>
              <a:rPr lang="en-US" baseline="0" dirty="0"/>
              <a:t> March 2017</a:t>
            </a:r>
          </a:p>
          <a:p>
            <a:r>
              <a:rPr lang="en-US" baseline="0" dirty="0"/>
              <a:t>We started at a remission rate of 13.7% and you can see where we began with chart review and data analysis</a:t>
            </a:r>
          </a:p>
          <a:p>
            <a:r>
              <a:rPr lang="en-US" baseline="0" dirty="0"/>
              <a:t>And then where our first, second, and the final interventions were done</a:t>
            </a:r>
          </a:p>
          <a:p>
            <a:r>
              <a:rPr lang="en-US" baseline="0" dirty="0"/>
              <a:t>We are now back up to 14% after dropping in the winter months but still not at our goal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166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Further assessment of a positive initial screen is conducted with the AUDIT, shown here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It is a 10-item questionnaire with score ranging from 0 to 40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Bright salmon colored paper serves as a visual cue for the provider review and score AUDIT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score assists in determining whether patient likely has an AUD or risking drinking without an AUD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After the visit, the AUDIT is inputted into an EPIC flowsheet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8864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This chart shows the proportion of patients with a positive initial screen who had AUDIT results documented</a:t>
            </a:r>
          </a:p>
          <a:p>
            <a:r>
              <a:rPr lang="en-US" sz="1200" kern="1200" dirty="0">
                <a:solidFill>
                  <a:schemeClr val="tx1"/>
                </a:solidFill>
                <a:effectLst/>
                <a:latin typeface="+mn-lt"/>
                <a:ea typeface="+mn-ea"/>
                <a:cs typeface="+mn-cs"/>
              </a:rPr>
              <a:t>- Note that after expansion of the screening process to all patients, the rate of AUDIT documentation dropped</a:t>
            </a:r>
          </a:p>
          <a:p>
            <a:r>
              <a:rPr lang="en-US" sz="1200" kern="1200" dirty="0">
                <a:solidFill>
                  <a:schemeClr val="tx1"/>
                </a:solidFill>
                <a:effectLst/>
                <a:latin typeface="+mn-lt"/>
                <a:ea typeface="+mn-ea"/>
                <a:cs typeface="+mn-cs"/>
              </a:rPr>
              <a:t>- After implementation of the nurse BPAs, however, the rate rebounded to near the target of 80%.  The rate has remained relatively stable since then and near our target (with a few outlier months)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6869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Depending on AUDIT score, the next step is to provide an appropriate intervention for risky drinking or likely AUD</a:t>
            </a:r>
          </a:p>
          <a:p>
            <a:r>
              <a:rPr lang="en-US" sz="1200" kern="1200" dirty="0">
                <a:solidFill>
                  <a:schemeClr val="tx1"/>
                </a:solidFill>
                <a:effectLst/>
                <a:latin typeface="+mn-lt"/>
                <a:ea typeface="+mn-ea"/>
                <a:cs typeface="+mn-cs"/>
              </a:rPr>
              <a:t>- For sake of time, I will focus on risky drinking</a:t>
            </a:r>
          </a:p>
          <a:p>
            <a:r>
              <a:rPr lang="en-US" sz="1200" kern="1200" dirty="0">
                <a:solidFill>
                  <a:schemeClr val="tx1"/>
                </a:solidFill>
                <a:effectLst/>
                <a:latin typeface="+mn-lt"/>
                <a:ea typeface="+mn-ea"/>
                <a:cs typeface="+mn-cs"/>
              </a:rPr>
              <a:t>- Examples of a few of the tools created to improve rates of counseling include:</a:t>
            </a:r>
          </a:p>
          <a:p>
            <a:r>
              <a:rPr lang="en-US" sz="1200" kern="1200" dirty="0">
                <a:solidFill>
                  <a:schemeClr val="tx1"/>
                </a:solidFill>
                <a:effectLst/>
                <a:latin typeface="+mn-lt"/>
                <a:ea typeface="+mn-ea"/>
                <a:cs typeface="+mn-cs"/>
              </a:rPr>
              <a:t>1) a brief outline of an approach to counseling for risky drinking behavior included on back of AUDIT along with other resources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the development of a more extensive pamphlet to guide counseling interventions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and the development of succinct dot-phrases to document counseling and provide patient information in after visit summaries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264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This run chart shows the percentage of patients offered counseling for risky drinking when indicated by month</a:t>
            </a:r>
          </a:p>
          <a:p>
            <a:r>
              <a:rPr lang="en-US" sz="1200" kern="1200" dirty="0">
                <a:solidFill>
                  <a:schemeClr val="tx1"/>
                </a:solidFill>
                <a:effectLst/>
                <a:latin typeface="+mn-lt"/>
                <a:ea typeface="+mn-ea"/>
                <a:cs typeface="+mn-cs"/>
              </a:rPr>
              <a:t>- Except for a few outlier months, the rate of counseling has remained around 40% for most of the project period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While this rate is below our target and indicates room for improvement, the cumulative rate of 39.3% is above national rates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8582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To improve the rate of appropriate interventions offered to patients with positive screens for unhealthy alcohol use, a best practice alert directed at providers was implemented in September 2017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If a patient with a positive screen for unhealthy alcohol use has no documentation of an appropriate intervention, the BPA is programmed to fire at the patient’s next visit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BPA cues provider to offer/document an appropriate intervention at that visit</a:t>
            </a:r>
          </a:p>
          <a:p>
            <a:r>
              <a:rPr lang="en-US" sz="1200" kern="1200" dirty="0">
                <a:solidFill>
                  <a:schemeClr val="tx1"/>
                </a:solidFill>
                <a:effectLst/>
                <a:latin typeface="+mn-lt"/>
                <a:ea typeface="+mn-ea"/>
                <a:cs typeface="+mn-cs"/>
              </a:rPr>
              <a:t>- It includes a </a:t>
            </a:r>
            <a:r>
              <a:rPr lang="en-US" sz="1200" kern="1200" dirty="0" err="1">
                <a:solidFill>
                  <a:schemeClr val="tx1"/>
                </a:solidFill>
                <a:effectLst/>
                <a:latin typeface="+mn-lt"/>
                <a:ea typeface="+mn-ea"/>
                <a:cs typeface="+mn-cs"/>
              </a:rPr>
              <a:t>SmartSet</a:t>
            </a:r>
            <a:r>
              <a:rPr lang="en-US" sz="1200" kern="1200" dirty="0">
                <a:solidFill>
                  <a:schemeClr val="tx1"/>
                </a:solidFill>
                <a:effectLst/>
                <a:latin typeface="+mn-lt"/>
                <a:ea typeface="+mn-ea"/>
                <a:cs typeface="+mn-cs"/>
              </a:rPr>
              <a:t> with dot phrases for documentation, common medications to treat AUD, and options to schedule follow-up visits or make referrals</a:t>
            </a:r>
            <a:endParaRPr lang="en-US" sz="2000" kern="0" baseline="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943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the first five months after its release, the provider BPA was acted upon about 19% of the time it was deployed suggesting it may be having an effect on rates of counseling</a:t>
            </a:r>
            <a:endParaRPr lang="en-US" sz="2000" kern="0" baseline="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31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larger purpose of implementing a system for screening and providing subsequent interventions is to reduce morbidity and mortality from unhealthy alcohol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hits on all three dimensions of IHI triple aim:</a:t>
            </a:r>
          </a:p>
          <a:p>
            <a:r>
              <a:rPr lang="en-US" sz="1200" kern="1200" dirty="0">
                <a:solidFill>
                  <a:schemeClr val="tx1"/>
                </a:solidFill>
                <a:effectLst/>
                <a:latin typeface="+mn-lt"/>
                <a:ea typeface="+mn-ea"/>
                <a:cs typeface="+mn-cs"/>
              </a:rPr>
              <a:t>---Improved morbidity/mortality from unhealthy alcohol use may lead to decreased health care costs AND improved health of populations affected by unhealthy alcohol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streamlined process for screening/providing interventions may lead to improved patient experience of care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Additionally, Given that screening for unhealthy As a USPSTF recommended service, it may one day join other preventive services as a quality focus with associated incentives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681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I’d now like to speak for a moment about the sustainability of this project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Many of the processes involved in the workflow for screening and providing interventions for unhealthy alcohol use have been automated</a:t>
            </a:r>
          </a:p>
          <a:p>
            <a:r>
              <a:rPr lang="en-US" sz="1200" kern="1200" dirty="0">
                <a:solidFill>
                  <a:schemeClr val="tx1"/>
                </a:solidFill>
                <a:effectLst/>
                <a:latin typeface="+mn-lt"/>
                <a:ea typeface="+mn-ea"/>
                <a:cs typeface="+mn-cs"/>
              </a:rPr>
              <a:t>-- For instance, nursing BPAs automatically prompt screening of eligible patients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paper AUDIT cues physicians to offer an intervention</a:t>
            </a:r>
          </a:p>
          <a:p>
            <a:r>
              <a:rPr lang="en-US" sz="1200" kern="1200" dirty="0">
                <a:solidFill>
                  <a:schemeClr val="tx1"/>
                </a:solidFill>
                <a:effectLst/>
                <a:latin typeface="+mn-lt"/>
                <a:ea typeface="+mn-ea"/>
                <a:cs typeface="+mn-cs"/>
              </a:rPr>
              <a:t>- There is a continued need, however, for improvement in rate of counseling after positive screen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Provider BPA prompts provider to offer counseling at subsequent visits and may help with this gap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0959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Finally, I’d like give a shout-out to the multidisciplinary set of providers, residents, nurses, social workers, public health professionals, and care assistants who have been involved in this project.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This year, I’ve worked most closely with Dr. Jonas (project leader) and Colleen Barclay (</a:t>
            </a:r>
            <a:r>
              <a:rPr lang="en-US" sz="1200" kern="1200" dirty="0" err="1">
                <a:solidFill>
                  <a:schemeClr val="tx1"/>
                </a:solidFill>
                <a:effectLst/>
                <a:latin typeface="+mn-lt"/>
                <a:ea typeface="+mn-ea"/>
                <a:cs typeface="+mn-cs"/>
              </a:rPr>
              <a:t>Sheps</a:t>
            </a:r>
            <a:r>
              <a:rPr lang="en-US" sz="1200" kern="1200" dirty="0">
                <a:solidFill>
                  <a:schemeClr val="tx1"/>
                </a:solidFill>
                <a:effectLst/>
                <a:latin typeface="+mn-lt"/>
                <a:ea typeface="+mn-ea"/>
                <a:cs typeface="+mn-cs"/>
              </a:rPr>
              <a:t> Center Research Associate)</a:t>
            </a:r>
          </a:p>
          <a:p>
            <a:r>
              <a:rPr lang="en-US" sz="1200" kern="1200" dirty="0">
                <a:solidFill>
                  <a:schemeClr val="tx1"/>
                </a:solidFill>
                <a:effectLst/>
                <a:latin typeface="+mn-lt"/>
                <a:ea typeface="+mn-ea"/>
                <a:cs typeface="+mn-cs"/>
              </a:rPr>
              <a:t>- I’d like to thank both of them for their mentorship, positivity, and enthusiasm for the project as well as for providing me with the opportunity to be involved in it</a:t>
            </a:r>
            <a:br>
              <a:rPr lang="en-US" sz="1200" baseline="0" dirty="0">
                <a:solidFill>
                  <a:schemeClr val="tx1">
                    <a:lumMod val="75000"/>
                    <a:lumOff val="25000"/>
                  </a:schemeClr>
                </a:solidFill>
                <a:latin typeface="Arial" panose="020B0604020202020204" pitchFamily="34" charset="0"/>
                <a:cs typeface="Arial" panose="020B0604020202020204" pitchFamily="34" charset="0"/>
              </a:rPr>
            </a:br>
            <a:r>
              <a:rPr lang="en-US" sz="1200" baseline="0" dirty="0">
                <a:solidFill>
                  <a:schemeClr val="tx1">
                    <a:lumMod val="75000"/>
                    <a:lumOff val="25000"/>
                  </a:schemeClr>
                </a:solidFill>
                <a:latin typeface="Arial" panose="020B0604020202020204" pitchFamily="34" charset="0"/>
                <a:cs typeface="Arial" panose="020B0604020202020204" pitchFamily="34" charset="0"/>
              </a:rPr>
              <a:t>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-Project leader: Dan Jonas</a:t>
            </a:r>
            <a:r>
              <a:rPr lang="en-US" sz="1200" b="0" baseline="0" dirty="0"/>
              <a:t> (MD, MPH)</a:t>
            </a:r>
            <a:br>
              <a:rPr lang="en-US" sz="1200" b="0" dirty="0"/>
            </a:br>
            <a:r>
              <a:rPr lang="en-US" sz="1200" b="0" dirty="0"/>
              <a:t>-Administrative management: Colleen</a:t>
            </a:r>
            <a:r>
              <a:rPr lang="en-US" sz="1200" b="0" baseline="0" dirty="0"/>
              <a:t> Barclay, </a:t>
            </a:r>
            <a:r>
              <a:rPr lang="en-US" sz="1200" b="0" dirty="0" err="1"/>
              <a:t>Sheps</a:t>
            </a:r>
            <a:r>
              <a:rPr lang="en-US" sz="1200" b="0" dirty="0"/>
              <a:t> Center Research Associate</a:t>
            </a:r>
            <a:br>
              <a:rPr lang="en-US" sz="1200" b="0" dirty="0"/>
            </a:br>
            <a:r>
              <a:rPr lang="en-US" sz="1200" b="0" dirty="0"/>
              <a:t>-Heaving lifting:</a:t>
            </a:r>
            <a:r>
              <a:rPr lang="en-US" sz="1200" b="0" baseline="0" dirty="0"/>
              <a:t> Care assistant, Bailey Minish</a:t>
            </a:r>
            <a:br>
              <a:rPr lang="en-US" sz="1200" b="0" dirty="0"/>
            </a:br>
            <a:r>
              <a:rPr lang="en-US" sz="1200" b="0" dirty="0"/>
              <a:t>-Project sponsor: Medical Director of the GIM Clinic, Shana Ratner</a:t>
            </a:r>
            <a:br>
              <a:rPr lang="en-US" sz="1200" b="0" dirty="0"/>
            </a:br>
            <a:r>
              <a:rPr lang="en-US" sz="1200" b="0" dirty="0"/>
              <a:t>-Nursing perspective: IMC Clinic Nurse Manager</a:t>
            </a:r>
            <a:br>
              <a:rPr lang="en-US" sz="1200" b="0" dirty="0"/>
            </a:br>
            <a:r>
              <a:rPr lang="en-US" sz="1200" b="0" dirty="0"/>
              <a:t>-GIM clinic social worker</a:t>
            </a:r>
            <a:br>
              <a:rPr lang="en-US" sz="1200" b="0" dirty="0"/>
            </a:br>
            <a:r>
              <a:rPr lang="en-US" sz="1200" b="0" dirty="0"/>
              <a:t>-ASAP social worker liaison;</a:t>
            </a:r>
            <a:r>
              <a:rPr lang="en-US" sz="1200" b="0" baseline="0" dirty="0"/>
              <a:t> ASAP = Alcohol and Substance Abuse Program</a:t>
            </a:r>
            <a:br>
              <a:rPr lang="en-US" sz="1200" b="0" baseline="0" dirty="0"/>
            </a:br>
            <a:r>
              <a:rPr lang="en-US" sz="1200" b="0" baseline="0" dirty="0"/>
              <a:t>-Internal medicine resident contributions (Scott Rose; Katie Doss)</a:t>
            </a:r>
            <a:br>
              <a:rPr lang="en-US" sz="1200" b="0" dirty="0"/>
            </a:br>
            <a:r>
              <a:rPr lang="en-US" sz="1200" b="0" dirty="0"/>
              <a:t>-Patient advisor</a:t>
            </a:r>
            <a:br>
              <a:rPr lang="en-US" sz="1200" b="0" dirty="0"/>
            </a:br>
            <a:r>
              <a:rPr lang="en-US" sz="1200" b="0" dirty="0"/>
              <a:t>-Late add-on: Me (medical student)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5306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93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return on investment, depression remission</a:t>
            </a:r>
            <a:r>
              <a:rPr lang="en-US" baseline="0" dirty="0"/>
              <a:t> will be considered one of UNCs PCIC quality metric</a:t>
            </a:r>
          </a:p>
          <a:p>
            <a:r>
              <a:rPr lang="en-US" baseline="0" dirty="0"/>
              <a:t>Dedication of resources and investment in increasing the remission rate is now a higher priority</a:t>
            </a:r>
          </a:p>
          <a:p>
            <a:endParaRPr lang="en-US" baseline="0" dirty="0"/>
          </a:p>
          <a:p>
            <a:r>
              <a:rPr lang="en-US" baseline="0" dirty="0"/>
              <a:t>In terms of the IHI triple aim, this work improves the experience of patient care and health outcomes for patients with depression</a:t>
            </a:r>
          </a:p>
          <a:p>
            <a:r>
              <a:rPr lang="en-US" baseline="0" dirty="0"/>
              <a:t>Also, we know that non-distressed patients use health care services less than distressed patients decreasing the cost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801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chart show the proportion of patients flagged for screening</a:t>
            </a:r>
            <a:r>
              <a:rPr lang="en-US" baseline="0" dirty="0"/>
              <a:t> who completed the initial screen for unhealthy alcohol use</a:t>
            </a:r>
            <a:endParaRPr lang="en-US" dirty="0"/>
          </a:p>
          <a:p>
            <a:r>
              <a:rPr lang="en-US" dirty="0"/>
              <a:t>- Prior</a:t>
            </a:r>
            <a:r>
              <a:rPr lang="en-US" baseline="0" dirty="0"/>
              <a:t> to implementation of the nursing BPAs, patients were individually flagged for screening by a care assistant. </a:t>
            </a:r>
            <a:br>
              <a:rPr lang="en-US" baseline="0" dirty="0"/>
            </a:br>
            <a:r>
              <a:rPr lang="en-US" baseline="0" dirty="0"/>
              <a:t>- After implementation of the nursing BPAs, patients were automatically flagged in EPIC for screening</a:t>
            </a:r>
          </a:p>
          <a:p>
            <a:r>
              <a:rPr lang="en-US" baseline="0" dirty="0"/>
              <a:t>- The proportion of patients who completed the initial screen for unhealthy alcohol use remained stable after implementation of the BPAs.  Cumulatively, 65.3% of patients flagged for screening have completed the initial screen - near the goal of 80% - even as the total number of patients screened per month increased after implementation of the nursing BPAs.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544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Font typeface="Arial"/>
              <a:buNone/>
            </a:pPr>
            <a:r>
              <a:rPr lang="en-US"/>
              <a:t>Jennie:  The primary goal of our project was to more efficiently capture patient data saving staff time and make it electronically available for the provider at the time of the encounter.  As the project evolved to utilize My UNC Chart, a secondary benefit was increased My UNC Chart activation rates.</a:t>
            </a:r>
            <a:endParaRPr/>
          </a:p>
          <a:p>
            <a:pPr marL="0" lvl="0" indent="0" rtl="0">
              <a:spcBef>
                <a:spcPts val="0"/>
              </a:spcBef>
              <a:spcAft>
                <a:spcPts val="0"/>
              </a:spcAft>
              <a:buNone/>
            </a:pPr>
            <a:endParaRPr/>
          </a:p>
        </p:txBody>
      </p:sp>
      <p:sp>
        <p:nvSpPr>
          <p:cNvPr id="211" name="Shape 21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106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sustainability</a:t>
            </a:r>
            <a:r>
              <a:rPr lang="en-US" baseline="0" dirty="0"/>
              <a:t> and spread, we have found a successful measure that has the potential to be sustainable and system-wide</a:t>
            </a:r>
          </a:p>
          <a:p>
            <a:r>
              <a:rPr lang="en-US" baseline="0" dirty="0"/>
              <a:t>So we are now in the phase of putting our efforts toward implementing system wide approaches (again in the form of </a:t>
            </a:r>
            <a:r>
              <a:rPr lang="en-US" baseline="0" dirty="0" err="1"/>
              <a:t>bpas</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26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0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1A323-F00B-654C-8130-09F00D768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80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www.aap.org</a:t>
            </a:r>
            <a:r>
              <a:rPr lang="en-US" dirty="0"/>
              <a:t>/</a:t>
            </a:r>
            <a:r>
              <a:rPr lang="en-US" dirty="0" err="1"/>
              <a:t>en</a:t>
            </a:r>
            <a:r>
              <a:rPr lang="en-US" dirty="0"/>
              <a:t>-us/advocacy-and-policy/</a:t>
            </a:r>
            <a:r>
              <a:rPr lang="en-US" dirty="0" err="1"/>
              <a:t>aap</a:t>
            </a:r>
            <a:r>
              <a:rPr lang="en-US" dirty="0"/>
              <a:t>-health-initiatives/Screening/Pages/The-Importance-of-</a:t>
            </a:r>
            <a:r>
              <a:rPr lang="en-US" dirty="0" err="1"/>
              <a:t>Screening.aspx</a:t>
            </a:r>
            <a:endParaRPr lang="en-US" dirty="0"/>
          </a:p>
          <a:p>
            <a:endParaRPr lang="en-US" dirty="0"/>
          </a:p>
          <a:p>
            <a:r>
              <a:rPr lang="en-US" dirty="0"/>
              <a:t>AAFP Survey:</a:t>
            </a:r>
          </a:p>
          <a:p>
            <a:r>
              <a:rPr lang="en-US" dirty="0"/>
              <a:t>83% of family physicians agree SDOH has significant impact on </a:t>
            </a:r>
            <a:r>
              <a:rPr lang="en-US" dirty="0" err="1"/>
              <a:t>pt</a:t>
            </a:r>
            <a:r>
              <a:rPr lang="en-US" dirty="0"/>
              <a:t> outcomes and should be addressed</a:t>
            </a:r>
          </a:p>
          <a:p>
            <a:r>
              <a:rPr lang="en-US" dirty="0"/>
              <a:t>80% feel they do not have the time to do this during routine consults</a:t>
            </a:r>
          </a:p>
          <a:p>
            <a:r>
              <a:rPr lang="en-US" dirty="0"/>
              <a:t>64% don’t believe they have staff or resources to do anything about risk factors even if they can identify them</a:t>
            </a:r>
          </a:p>
          <a:p>
            <a:r>
              <a:rPr lang="en-US" dirty="0"/>
              <a:t>https://</a:t>
            </a:r>
            <a:r>
              <a:rPr lang="en-US" dirty="0" err="1"/>
              <a:t>healthitanalytics.com</a:t>
            </a:r>
            <a:r>
              <a:rPr lang="en-US" dirty="0"/>
              <a:t>/news/</a:t>
            </a:r>
            <a:r>
              <a:rPr lang="en-US" dirty="0" err="1"/>
              <a:t>pcps</a:t>
            </a:r>
            <a:r>
              <a:rPr lang="en-US" dirty="0"/>
              <a:t>-lack-time-tools-to-address-social-determinants-of-health</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865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two slides…. Consider breaking up </a:t>
            </a:r>
          </a:p>
          <a:p>
            <a:endParaRPr lang="en-US" dirty="0"/>
          </a:p>
          <a:p>
            <a:r>
              <a:rPr lang="en-US" dirty="0"/>
              <a:t>Let’s look at this from a cost perspective. Consider a child with difficult to control asthma that results in several emergency room visits per year. This may have several underlying causes, including triggering viral infections or reaction to outdoor air pollution. But what if I told you that this child often found cockroaches in his apartment and the carpets were damp and molding?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8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feel the difference between these two scenarios? Both are both based on real patient interactions at the UNC Children’s clinic on Franklin Street. The first scenario likely made the family uncomfortable and confused as to why their doctor asked those questions without acting upon them. The second scenario probably helped the family to feel supported as they make the already stressful transition into parenthood. </a:t>
            </a:r>
          </a:p>
          <a:p>
            <a:endParaRPr lang="en-US" dirty="0"/>
          </a:p>
          <a:p>
            <a:r>
              <a:rPr lang="en-US" dirty="0"/>
              <a:t>The goal of this project was to ensure that the interactions at the UNC Children’s Primary Care Clinic play out more like the second scenario than the first.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2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85AD2C-ED8D-9146-BC1B-B1F6C9348C53}"/>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DCB5455-3312-CF4C-9F50-E04D62F0720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298" name="Rectangle 2">
            <a:extLst>
              <a:ext uri="{FF2B5EF4-FFF2-40B4-BE49-F238E27FC236}">
                <a16:creationId xmlns:a16="http://schemas.microsoft.com/office/drawing/2014/main" id="{9C78B961-8E1C-7D4D-AF49-B6BF302D8A79}"/>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44E4E01B-D3A9-E749-B15C-9348E91B40F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90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process measure because the clinic is currently saving all positive paper screens and does not have clearly established workflow for how to address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87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Prior to discussing patient needs, I would like</a:t>
            </a:r>
            <a:r>
              <a:rPr lang="en-US" sz="2400" baseline="0" dirty="0"/>
              <a:t> to talk about a patient experience that I was able to read about throughout my chart reviews during this project</a:t>
            </a:r>
          </a:p>
          <a:p>
            <a:endParaRPr lang="en-US" sz="2400" baseline="0" dirty="0"/>
          </a:p>
          <a:p>
            <a:r>
              <a:rPr lang="en-US" sz="2400" baseline="0" dirty="0"/>
              <a:t>A 56 year old woman experiencing domestic violence and depression as a result. of course after resources were mobilized for her situation. </a:t>
            </a:r>
          </a:p>
          <a:p>
            <a:r>
              <a:rPr lang="en-US" sz="2400" baseline="0" dirty="0"/>
              <a:t>Apparent to us that she was sub-optimally dosed on her antidepressants and we were able to suggest AD changes to help manage her depression. </a:t>
            </a:r>
          </a:p>
          <a:p>
            <a:r>
              <a:rPr lang="en-US" sz="2400" baseline="0" dirty="0"/>
              <a:t>I found this was very impactful for me because we were able to increase the QOL for this patient and that with continued efforts we can continue to do so for many patients like this and improve the health of the population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37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497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1-slide</a:t>
            </a:r>
          </a:p>
          <a:p>
            <a:endParaRPr lang="en-US" dirty="0"/>
          </a:p>
          <a:p>
            <a:r>
              <a:rPr lang="en-US" dirty="0"/>
              <a:t>Triple aim picture: http://</a:t>
            </a:r>
            <a:r>
              <a:rPr lang="en-US" dirty="0" err="1"/>
              <a:t>www.ihi.org</a:t>
            </a:r>
            <a:r>
              <a:rPr lang="en-US" dirty="0"/>
              <a:t>/Engage/Initiatives/</a:t>
            </a:r>
            <a:r>
              <a:rPr lang="en-US" dirty="0" err="1"/>
              <a:t>TripleAim</a:t>
            </a:r>
            <a:r>
              <a:rPr lang="en-US" dirty="0"/>
              <a:t>/Pages/</a:t>
            </a:r>
            <a:r>
              <a:rPr lang="en-US" dirty="0" err="1"/>
              <a:t>default.aspx</a:t>
            </a:r>
            <a:endParaRPr lang="en-US" dirty="0"/>
          </a:p>
          <a:p>
            <a:endParaRPr lang="en-US" dirty="0"/>
          </a:p>
          <a:p>
            <a:r>
              <a:rPr lang="en-US" dirty="0"/>
              <a:t>The insurance company Humana recently examined food insecurity as part of its Bold Goal initiative to improve the health of its members. They found that people who are food insecure are 50 % more likely to be diabetic, 14% more likely to have hypertension and 60% more likely to experience heart failure. </a:t>
            </a:r>
          </a:p>
          <a:p>
            <a:r>
              <a:rPr lang="en-US" dirty="0"/>
              <a:t>http://</a:t>
            </a:r>
            <a:r>
              <a:rPr lang="en-US" dirty="0" err="1"/>
              <a:t>www.healthcareitnews.com</a:t>
            </a:r>
            <a:r>
              <a:rPr lang="en-US" dirty="0"/>
              <a:t>/news/social-determinants-health-and-17-trillion-opportunity-slash-spending</a:t>
            </a:r>
          </a:p>
          <a:p>
            <a:endParaRPr lang="en-US" dirty="0"/>
          </a:p>
          <a:p>
            <a:r>
              <a:rPr lang="en-US" dirty="0"/>
              <a:t>Major (OECD) countries spend on average about $1.70 on social services for each $1 on health services. The U.S. spends just 56 cents per health dollar. Research shows that basic measures of health are more closely and positively associated with social service spending than with health spending. </a:t>
            </a:r>
          </a:p>
          <a:p>
            <a:r>
              <a:rPr lang="en-US" dirty="0"/>
              <a:t>https://</a:t>
            </a:r>
            <a:r>
              <a:rPr lang="en-US" dirty="0" err="1"/>
              <a:t>www.brookings.edu</a:t>
            </a:r>
            <a:r>
              <a:rPr lang="en-US" dirty="0"/>
              <a:t>/opinions/social-spending-not-medical-spending-is-key-to-health/</a:t>
            </a:r>
          </a:p>
          <a:p>
            <a:endParaRPr lang="en-US" dirty="0"/>
          </a:p>
          <a:p>
            <a:endParaRPr lang="en-US" dirty="0"/>
          </a:p>
          <a:p>
            <a:endParaRPr lang="en-US" dirty="0"/>
          </a:p>
          <a:p>
            <a:r>
              <a:rPr lang="en-US" dirty="0"/>
              <a:t>Again this should align with institutional Goals-i.e. making more money or saving money</a:t>
            </a:r>
          </a:p>
          <a:p>
            <a:r>
              <a:rPr lang="en-US" dirty="0"/>
              <a:t>Consider triple aim</a:t>
            </a:r>
          </a:p>
          <a:p>
            <a:r>
              <a:rPr lang="en-US" dirty="0"/>
              <a:t>Short and Sweet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40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process map and key driver to show the meat of what has been accomplished so far. </a:t>
            </a:r>
            <a:r>
              <a:rPr lang="en-US" dirty="0" err="1"/>
              <a:t>Retrospecftivfe</a:t>
            </a:r>
            <a:r>
              <a:rPr lang="en-US" dirty="0"/>
              <a:t> data and only a few more points on run chart without intervention so not including many there.</a:t>
            </a:r>
          </a:p>
          <a:p>
            <a:endParaRPr lang="en-US" dirty="0"/>
          </a:p>
          <a:p>
            <a:r>
              <a:rPr lang="en-US" dirty="0"/>
              <a:t>Want to use this slide to highlight the scope of the project and the many potential areas for improvement. Also note the “pre-work” is in itself worthy of a process map, as is each of the “time outs” etc. </a:t>
            </a:r>
          </a:p>
          <a:p>
            <a:endParaRPr lang="en-US" dirty="0"/>
          </a:p>
          <a:p>
            <a:r>
              <a:rPr lang="en-US" dirty="0"/>
              <a:t>Show here, too, how we are identifying intervals, and this helps isolate issues and be able to own them as teams. Data to follow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07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scope of this issue, and noting the many places providers are continually witness to inconsistencies and inefficiencies, our primary aim is to  . . .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29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Sara Pittenger is a pediatric anesthesiologist</a:t>
            </a:r>
          </a:p>
          <a:p>
            <a:r>
              <a:rPr lang="en-US" sz="1200" kern="1200" dirty="0">
                <a:solidFill>
                  <a:schemeClr val="tx1"/>
                </a:solidFill>
                <a:effectLst/>
                <a:latin typeface="+mn-lt"/>
                <a:ea typeface="+mn-ea"/>
                <a:cs typeface="+mn-cs"/>
              </a:rPr>
              <a:t>Sherry Ross is pediatric urologist</a:t>
            </a:r>
          </a:p>
          <a:p>
            <a:r>
              <a:rPr lang="en-US" sz="1200" kern="1200" dirty="0">
                <a:solidFill>
                  <a:schemeClr val="tx1"/>
                </a:solidFill>
                <a:effectLst/>
                <a:latin typeface="+mn-lt"/>
                <a:ea typeface="+mn-ea"/>
                <a:cs typeface="+mn-cs"/>
              </a:rPr>
              <a:t>Chris Walsh-Kelly is primarily in pediatric emergency trained has acted as our QI guru for this project</a:t>
            </a:r>
          </a:p>
          <a:p>
            <a:r>
              <a:rPr lang="en-US" sz="1200" kern="1200" dirty="0">
                <a:solidFill>
                  <a:schemeClr val="tx1"/>
                </a:solidFill>
                <a:effectLst/>
                <a:latin typeface="+mn-lt"/>
                <a:ea typeface="+mn-ea"/>
                <a:cs typeface="+mn-cs"/>
              </a:rPr>
              <a:t>Nathan Woody is Patient Safety and Quality Improvement (PSQI) Manager and project coach for the Department of Anesthesiology at UNC Hospitals.  </a:t>
            </a:r>
          </a:p>
          <a:p>
            <a:r>
              <a:rPr lang="en-US" sz="1200" kern="1200" dirty="0">
                <a:solidFill>
                  <a:schemeClr val="tx1"/>
                </a:solidFill>
                <a:effectLst/>
                <a:latin typeface="+mn-lt"/>
                <a:ea typeface="+mn-ea"/>
                <a:cs typeface="+mn-cs"/>
              </a:rPr>
              <a:t>Clark is the PSQI Data Analyst for the Department of Anesthesiology</a:t>
            </a:r>
          </a:p>
          <a:p>
            <a:r>
              <a:rPr lang="en-US" dirty="0"/>
              <a:t>Beth is director of adult and pediatric operating rooms</a:t>
            </a:r>
          </a:p>
          <a:p>
            <a:r>
              <a:rPr lang="en-US" dirty="0"/>
              <a:t>Jyoti is patient service manager of COR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689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narrow the confidence intervals and reduce the mean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23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narrow the confidence intervals and reduce the mean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20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organized, continue to improve and spread, capitalize on moments that are ripe for change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65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Evan Harmon</a:t>
            </a:r>
            <a:r>
              <a:rPr lang="en-US" baseline="0" dirty="0"/>
              <a:t> and for the past year I’ve been working with Ms. Lyla </a:t>
            </a:r>
            <a:r>
              <a:rPr lang="en-US" baseline="0" dirty="0" err="1"/>
              <a:t>Hance</a:t>
            </a:r>
            <a:r>
              <a:rPr lang="en-US" baseline="0" dirty="0"/>
              <a:t> and Dr. Lavinia </a:t>
            </a:r>
            <a:r>
              <a:rPr lang="en-US" baseline="0" dirty="0" err="1"/>
              <a:t>Kolarczyk</a:t>
            </a:r>
            <a:r>
              <a:rPr lang="en-US" dirty="0"/>
              <a:t> on postop opioid prescribing in ERAS-managed patients following total abdominal hysterectomy. I</a:t>
            </a:r>
            <a:r>
              <a:rPr lang="en-US" baseline="0" dirty="0"/>
              <a:t> hope this spilled pill bottle sets the type of ominous tone I was going for. </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42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a:t>
            </a:r>
            <a:r>
              <a:rPr lang="en-US" dirty="0"/>
              <a:t>wanted start by giving all of you some background on this project and how it came to be so that hopefully what we’re doing makes sense. So Lyla and Dr. </a:t>
            </a:r>
            <a:r>
              <a:rPr lang="en-US" dirty="0" err="1"/>
              <a:t>Kolarczyk</a:t>
            </a:r>
            <a:r>
              <a:rPr lang="en-US" dirty="0"/>
              <a:t> are the founders and managers of the enhanced recovery after surgery (ERAS) program here at UNC, which is not to be</a:t>
            </a:r>
            <a:r>
              <a:rPr lang="en-US" baseline="0" dirty="0"/>
              <a:t> confused with the residency application service that currently has a stranglehold on my future. Instead, ERAS is </a:t>
            </a:r>
            <a:r>
              <a:rPr lang="en-US" dirty="0"/>
              <a:t>a set of guidelines for the</a:t>
            </a:r>
            <a:r>
              <a:rPr lang="en-US" baseline="0" dirty="0"/>
              <a:t> pre-, intra-, and postoperative anesthetic management </a:t>
            </a:r>
            <a:r>
              <a:rPr lang="en-US" dirty="0"/>
              <a:t>of surgical patients.</a:t>
            </a:r>
            <a:r>
              <a:rPr lang="en-US" baseline="0" dirty="0"/>
              <a:t> ERAS pathways have gained a lot of attention nationally, primarily because they have been</a:t>
            </a:r>
            <a:r>
              <a:rPr lang="en-US" dirty="0"/>
              <a:t> associated with multiple improved post op outcomes such as reduced morbidity and mortality, reduced pulmonary and GI complications, and shorter hospital</a:t>
            </a:r>
            <a:r>
              <a:rPr lang="en-US" baseline="0" dirty="0"/>
              <a:t> </a:t>
            </a:r>
            <a:r>
              <a:rPr lang="en-US" dirty="0"/>
              <a:t>length of stay. Additionally, we know that these patients require less postoperative opioid than non-ERAS managed patients. However, to this point data has been limited to the inpatient setting, either in the immediate postop period in the PACU or as patients recover on the floor. To date, no one has evaluated outcomes for ERAS-managed patients once they have left the hospital. As you can imagine, an important outcome measure for surgeons, anesthesiologists, and especially patients is postop pain. However, there currently is no standard for postoperative analgesic prescribing, which I will talk more about in a little bit.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39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response to the need to decrease the depression burden and improve the quality of life of Internal Medicine patients, we aim to implement sustainable system-wide models of improvement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81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a:t>
            </a:r>
            <a:r>
              <a:rPr lang="en-US" baseline="0" dirty="0"/>
              <a:t> were </a:t>
            </a:r>
            <a:r>
              <a:rPr lang="en-US" dirty="0"/>
              <a:t>the original</a:t>
            </a:r>
            <a:r>
              <a:rPr lang="en-US" baseline="0" dirty="0"/>
              <a:t> </a:t>
            </a:r>
            <a:r>
              <a:rPr lang="en-US" dirty="0"/>
              <a:t>aims for my project.</a:t>
            </a:r>
            <a:r>
              <a:rPr lang="en-US" baseline="0" dirty="0"/>
              <a:t> Looking at Aim 1, you can see that we wanted to introduce an evidence-based standardized opioid prescribing protocol (SOPP) for the specific surgical population of patients undergoing TAH. In essence, we wanted to provide surgeons with real guidance when it comes to postoperative opioid prescribing, and we wanted our recommendations to be based on the actual pain requirements and experiences of postoperative patients once they have left the hospital and returned home. Our second aim was to assess surgeon compliance with that prescribing protocol</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55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a:t>
            </a:r>
            <a:r>
              <a:rPr lang="en-US" baseline="0" dirty="0"/>
              <a:t> 5 mg: $6-8/tab (240)</a:t>
            </a:r>
          </a:p>
          <a:p>
            <a:r>
              <a:rPr lang="en-US" baseline="0" dirty="0" err="1"/>
              <a:t>Dilaudid</a:t>
            </a:r>
            <a:r>
              <a:rPr lang="en-US" baseline="0" dirty="0"/>
              <a:t> 2 mg: $10-15/tab (150)</a:t>
            </a:r>
          </a:p>
          <a:p>
            <a:r>
              <a:rPr lang="en-US" baseline="0" dirty="0"/>
              <a:t>About $400</a:t>
            </a:r>
          </a:p>
          <a:p>
            <a:r>
              <a:rPr lang="en-US" baseline="0" dirty="0"/>
              <a:t>Here is my driver diagram. I don’t want to spend much time here, but briefly, you can see I’ve identified surgeon over-prescribing and medication diversion as two of the primary drivers of the opioid epidemic, though there are clearly many other contributing factors which I haven’t listed. We do know, however, that the majority of abused opioids originate from physicians, either through direct prescribing or diversion. Additionally, the increase in rates of opioid prescribing by surgeons is second only to pain physicians, and many common surgeries are associated with increased risk of chronic opioid use. None of that should be surprising; after all, surgery is painful, and surgeons have to adequately control their patients’ pain. What is surprising, though, is that we have failed to provide surgeons with any evidence-based guidance in providing appropriate analgesia once their patients have left the hospital. That’s what my project is trying to correct.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04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outcome measures. We’re planning to look at postop opioid and NSAID use before and after SOPP implementation. We also want to look at pain scores before and after SOPP implementation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38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Process measures will focus primarily on survey administration and response rate, in addition to surgeon SOPP compliance.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85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already mentioned this as an outcome measure, but we want to make sure that patients aren’t having significantly more pain as a result of SOPP implementation.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256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a:t>
            </a:r>
            <a:r>
              <a:rPr lang="en-US" dirty="0"/>
              <a:t>my project basically had three phases.</a:t>
            </a:r>
            <a:r>
              <a:rPr lang="en-US" baseline="0" dirty="0"/>
              <a:t> I’ll start by explaining the first phase, which involved quantifying outpatient opioid use, pain, and satisfaction. We wanted to use that data to guide our recommendation for the prescribing protocol. Following protocol implementation, we needed to do two things. First, we wanted to make sure that reducing the average number of postoperative opioid doses didn’t result in poor pain control and patient dissatisfaction. Second, we wanted to know whether or not our surgeons were actually adhering to the protocol. I’ll start by describing the first part of my project.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784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do you quantify how much opioid patients are using once they’ve returned home? Well, it turns out you just pump up a fourth year medical student and have him call all of them at home, which is exactly what I did. We used a standardized</a:t>
            </a:r>
            <a:r>
              <a:rPr lang="en-US" dirty="0"/>
              <a:t> telephone survey</a:t>
            </a:r>
            <a:r>
              <a:rPr lang="en-US" baseline="0" dirty="0"/>
              <a:t> </a:t>
            </a:r>
            <a:r>
              <a:rPr lang="en-US" dirty="0"/>
              <a:t>through a program called </a:t>
            </a:r>
            <a:r>
              <a:rPr lang="en-US" dirty="0" err="1"/>
              <a:t>REDCap</a:t>
            </a:r>
            <a:r>
              <a:rPr lang="en-US" dirty="0"/>
              <a:t> which some of you may be familiar with. I’ve included an example of what the survey looks like here. The number of questions can vary based on patients’ answers, but usually ends up being around 30 questions taking 5-10 minutes to complete.</a:t>
            </a:r>
            <a:r>
              <a:rPr lang="en-US" baseline="0" dirty="0"/>
              <a:t> I ended up calling over 100 patients from July through November, with 32 patients completing the survey, which resulted in a survey response rate of about 30% which was above our goal.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496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5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let’s look at what patients were actually being</a:t>
            </a:r>
            <a:r>
              <a:rPr lang="en-US" baseline="0" dirty="0"/>
              <a:t> prescribed. The vast majority (94%) of patients were prescribed oxycodone 5 mg as their opioid analgesic, along with acetaminophen and ibuprofen. So in this graph we see the total doses of opioid prescribed on the Y-axis, and e</a:t>
            </a:r>
            <a:r>
              <a:rPr lang="en-US" dirty="0"/>
              <a:t>ach column of circles represents one of the six GYN-ONC surgeons we have here at UNC. The take-home point of this slide is that there was no consistency between or really even among surgeons in their postop opioid prescribing habits. Also it’s important to notice that while patients on average are being prescribed around 27 tablets, they typically only use around 8 tablets. So</a:t>
            </a:r>
            <a:r>
              <a:rPr lang="en-US" baseline="0" dirty="0"/>
              <a:t> this data gives us an idea of what the average patient was using at home, but we wanted to know whether that’s truly representative of MOST patients.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496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we see the data for those 32 patients, but now with patient count on the Y axis and above each bar. Here, patients are grouped by what percentage of their total prescribed opioid was leftover. As you can see, the vast majority of patients use less than half of what is being prescribed. What’s more, 65% of patients had over 80% of their prescription leftover. </a:t>
            </a:r>
            <a:r>
              <a:rPr lang="en-US" dirty="0"/>
              <a:t> These numbers are pretty worrisome because most patients I talked to had taken minimal or no measures to ensure</a:t>
            </a:r>
            <a:r>
              <a:rPr lang="en-US" baseline="0" dirty="0"/>
              <a:t> proper storage or disposal of their leftover opioid, putting them at high risk for abuse or diversion.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8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1A323-F00B-654C-8130-09F00D768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35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 &gt;/=</a:t>
            </a:r>
            <a:r>
              <a:rPr lang="en-US" baseline="0" dirty="0"/>
              <a:t> 50%</a:t>
            </a:r>
          </a:p>
          <a:p>
            <a:r>
              <a:rPr lang="en-US" baseline="0" dirty="0"/>
              <a:t>78 &lt; 50%</a:t>
            </a:r>
          </a:p>
          <a:p>
            <a:r>
              <a:rPr lang="en-US" baseline="0" dirty="0"/>
              <a:t>I wanted to briefly include this slide to just to show that I’m not the only person calling patients here at UNC, and that we have multiple individuals doing what I do for multiple surgical groups. This is a graph showing the cumulative data for all patients who have been called across all surgical groups to date. As you can see, this data closely resembles what we found in our GYN-ONC group in that most patients use only half of their prescriptions or less. Interestingly, the data clusters into basically two groups: patients who use little to none of their prescribed opioid, and those who use every last dose of their prescription.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461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this data, we were able to move onto the second phase of my project, which was actually writing and implementing a standardized opioid prescribing protocol for GYN ONC patients undergoing TAH.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135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it is, the much-anticipated Standardized Opioid Prescribing Protocol. You can see that based on our data, we recommend 10 doses of oxycodone 5 mg tablets for patients undergoing robotic or laparoscopic TAH. This was derived from the average used plus 1 SD in an effort to cover the analgesic needs of the vast majority of patients.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77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a:t>
            </a:r>
            <a:r>
              <a:rPr lang="en-US" baseline="0" dirty="0"/>
              <a:t> SOPP for the GYN ONC group had a go-live date of February 1</a:t>
            </a:r>
            <a:r>
              <a:rPr lang="en-US" baseline="30000" dirty="0"/>
              <a:t>st</a:t>
            </a:r>
            <a:r>
              <a:rPr lang="en-US" baseline="0" dirty="0"/>
              <a:t> of this year, and that allowed us to start moving into the third phase of my project.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8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data we have so far on the</a:t>
            </a:r>
            <a:r>
              <a:rPr lang="en-US" baseline="0" dirty="0"/>
              <a:t> GYN ONC surgeon adherence to our newly implemented prescribing protocol which had a go-live date of 2/1 of this year. As you can see, compliance has been so-so, cumulatively measured to be 60%. However, the protocol has only been in place for about 6 weeks, and it is encouraging to see that at least there appears to be a trend upward in the compliance rate thus far in March compared to February.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32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I really hope that compliance continues to trend upward because our projections suggest the GYN ONC prescribing protocol could have a tremendous impact on our community. Our analysis suggests that had this protocol been in place in the four months prior to its development, we would have reduced the total doses of opioids in that time frame by 1802 tablets. If you extrapolate that out, that’s 4800 oxycodone tablets that we are preventing from needlessly entering the community every year. That, to me, is really the most powerful part of this entire project.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93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a:t>
            </a:r>
            <a:r>
              <a:rPr lang="en-US" baseline="0" dirty="0"/>
              <a:t> do we go from here? First, we need to ensure that reducing the amount of opioids patients are receiving is not resulting in worsened outpatient pain and patient dissatisfaction. Three awesome pre-med students here at UNC are in the process of collecting that data now. Second, monitoring surgeon adherence will be key, as will identifying the factors contributing to non-adherence. This challenge may represent a QI project of its own one day. Third, this data was all collected in ERAS managed patients. However, it might be interesting to investigate non-ERAS managed patients undergoing TAH as well, as these patients may  have different postoperative pain requirements. Finally, our ultimate goal is to provide evidence-based recommendations for every surgery performed by every surgical group here at UNC. Or, stated differently, for every surgery, a SOPP.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54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 thank</a:t>
            </a:r>
            <a:r>
              <a:rPr lang="en-US" baseline="0" dirty="0"/>
              <a:t> everyone involved in this project, as it has truly been a remarkable experience for me as a fourth year student trying to improve my understanding of quality improvement. Thanks for listening, and I’m happy to take any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971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what I’ve basically learned is that patients are taking far fewer doses of opioid than they are being prescribed. Additionally, there is no standardized prescribing protocol and this is reflected in the high degree of variability among postoperative prescribing.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989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hard to believe we’re already to December, but the next step will be writing what will be an evidence-based SOPP and taking that to the GYN-ONC group for their input. We plan to implement that January 1st and measure surgeon compliance to that protocol in addition to re-evaluating patient pain and satisfaction again using telephone surveys. Thanks for your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7138-4073-43E8-A0D8-152129F92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8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a:t>
            </a:r>
            <a:r>
              <a:rPr lang="en-US" baseline="0" dirty="0"/>
              <a:t> disease burden with the use of screening tools</a:t>
            </a:r>
          </a:p>
          <a:p>
            <a:r>
              <a:rPr lang="en-US" baseline="0" dirty="0"/>
              <a:t>Increase patient comfort and provider comfort with handling depression</a:t>
            </a:r>
          </a:p>
          <a:p>
            <a:r>
              <a:rPr lang="en-US" baseline="0" dirty="0"/>
              <a:t>Facilitating regular follow up for at risk patients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842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F4475-2CBA-429A-9AD4-BBA3595B9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1392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62933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73902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81096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But when we look into the process of receiving an annual retinal screening, the entire steps can be summarized into three main categories:</a:t>
            </a:r>
          </a:p>
          <a:p>
            <a:pPr marL="228600" indent="-228600" eaLnBrk="1" hangingPunct="1">
              <a:spcBef>
                <a:spcPct val="0"/>
              </a:spcBef>
              <a:buAutoNum type="arabicParenBoth"/>
            </a:pPr>
            <a:r>
              <a:rPr lang="en-US" altLang="en-US" dirty="0"/>
              <a:t>Knowledge or awareness of overdue exam</a:t>
            </a:r>
          </a:p>
          <a:p>
            <a:pPr marL="228600" indent="-228600" eaLnBrk="1" hangingPunct="1">
              <a:spcBef>
                <a:spcPct val="0"/>
              </a:spcBef>
              <a:buAutoNum type="arabicParenBoth"/>
            </a:pPr>
            <a:r>
              <a:rPr lang="en-US" altLang="en-US" dirty="0"/>
              <a:t>System process of referring patients and receiving the screening exam</a:t>
            </a:r>
          </a:p>
          <a:p>
            <a:pPr marL="228600" indent="-228600" eaLnBrk="1" hangingPunct="1">
              <a:spcBef>
                <a:spcPct val="0"/>
              </a:spcBef>
              <a:buAutoNum type="arabicParenBoth"/>
            </a:pPr>
            <a:r>
              <a:rPr lang="en-US" altLang="en-US" dirty="0"/>
              <a:t>Care coordination and retrieving referral results of the exam since UNC IMC does not perform their own retinal exams in site.</a:t>
            </a:r>
          </a:p>
          <a:p>
            <a:pPr marL="228600" indent="-228600" eaLnBrk="1" hangingPunct="1">
              <a:spcBef>
                <a:spcPct val="0"/>
              </a:spcBef>
              <a:buAutoNum type="arabicParenBoth"/>
            </a:pPr>
            <a:endParaRPr lang="en-US" altLang="en-US" dirty="0"/>
          </a:p>
          <a:p>
            <a:pPr marL="0" indent="0" eaLnBrk="1" hangingPunct="1">
              <a:spcBef>
                <a:spcPct val="0"/>
              </a:spcBef>
              <a:buNone/>
            </a:pPr>
            <a:r>
              <a:rPr lang="en-US" altLang="en-US" dirty="0"/>
              <a:t>In my QI project with UNC IMC, we wanted to perform interventions to address each part of the process that I mentioned above. </a:t>
            </a:r>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250845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741224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904167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294102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We met with the medial director of ophthalmology </a:t>
            </a:r>
          </a:p>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190893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Lastly, we spent a large time of our efforts this year working on an intervention that will improve retrieving eye exam screening results from outside clinics. </a:t>
            </a:r>
          </a:p>
          <a:p>
            <a:pPr eaLnBrk="1" hangingPunct="1">
              <a:spcBef>
                <a:spcPct val="0"/>
              </a:spcBef>
            </a:pPr>
            <a:endParaRPr lang="en-US" altLang="en-US" dirty="0"/>
          </a:p>
          <a:p>
            <a:pPr eaLnBrk="1" hangingPunct="1">
              <a:spcBef>
                <a:spcPct val="0"/>
              </a:spcBef>
            </a:pPr>
            <a:r>
              <a:rPr lang="en-US" altLang="en-US" dirty="0"/>
              <a:t>This is especially important as the UNC IMC clinic does not perform retinal screenings in house and is required to refer all of their patients to a specialist, whether UNC Eye (which is located off site), or another location. </a:t>
            </a:r>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6715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a:t>Diagnosis of Depression (Problem List x1, Encounter diagnosis x3)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Remission: metric that calculates the % of patients &gt;18 </a:t>
            </a:r>
            <a:r>
              <a:rPr lang="en-US" sz="1200" dirty="0" err="1"/>
              <a:t>yo</a:t>
            </a:r>
            <a:r>
              <a:rPr lang="en-US" sz="1200" dirty="0"/>
              <a:t> with index PHQ-9&gt;9 in the past 18 months who have had PHQ-9&lt;5 within 1-15 months after index PHQ-9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900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To that respect, we launched a health maintenance records request, a new order in EPIC to help facilitate records retrieval for all health maintenance screening exams. </a:t>
            </a:r>
          </a:p>
          <a:p>
            <a:pPr eaLnBrk="1" hangingPunct="1">
              <a:spcBef>
                <a:spcPct val="0"/>
              </a:spcBef>
            </a:pPr>
            <a:endParaRPr lang="en-US" altLang="en-US" dirty="0"/>
          </a:p>
          <a:p>
            <a:pPr eaLnBrk="1" hangingPunct="1">
              <a:spcBef>
                <a:spcPct val="0"/>
              </a:spcBef>
            </a:pPr>
            <a:r>
              <a:rPr lang="en-US" altLang="en-US" dirty="0"/>
              <a:t>This records request can be ordered by all administrative staff, nursing and providers and is very easy to use and self-explanatory to submit.</a:t>
            </a:r>
          </a:p>
          <a:p>
            <a:pPr eaLnBrk="1" hangingPunct="1">
              <a:spcBef>
                <a:spcPct val="0"/>
              </a:spcBef>
            </a:pPr>
            <a:endParaRPr lang="en-US" altLang="en-US" dirty="0"/>
          </a:p>
          <a:p>
            <a:pPr eaLnBrk="1" hangingPunct="1">
              <a:spcBef>
                <a:spcPct val="0"/>
              </a:spcBef>
            </a:pPr>
            <a:r>
              <a:rPr lang="en-US" altLang="en-US" dirty="0"/>
              <a:t>When the order is sent, the order is sent to ___ whose only role is to process these orders by calling outside clinics and putting the faxed results into EPIC. </a:t>
            </a:r>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86718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800" dirty="0"/>
              <a:t>And since we’ve started, ---- orders have been made.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19013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Change so</a:t>
            </a:r>
            <a:r>
              <a:rPr lang="en-US" altLang="en-US" baseline="0" dirty="0"/>
              <a:t> all timeline is on graph</a:t>
            </a:r>
          </a:p>
          <a:p>
            <a:pPr eaLnBrk="1" hangingPunct="1">
              <a:spcBef>
                <a:spcPct val="0"/>
              </a:spcBef>
            </a:pPr>
            <a:endParaRPr lang="en-US" altLang="en-US" baseline="0" dirty="0"/>
          </a:p>
          <a:p>
            <a:pPr eaLnBrk="1" hangingPunct="1">
              <a:spcBef>
                <a:spcPct val="0"/>
              </a:spcBef>
            </a:pPr>
            <a:r>
              <a:rPr lang="en-US" altLang="en-US" baseline="0" dirty="0"/>
              <a:t>I just wanted to highlight an outcome measure of the percentage of our patient who were screened for diabetic retinopathy.</a:t>
            </a:r>
          </a:p>
          <a:p>
            <a:pPr eaLnBrk="1" hangingPunct="1">
              <a:spcBef>
                <a:spcPct val="0"/>
              </a:spcBef>
            </a:pPr>
            <a:r>
              <a:rPr lang="en-US" altLang="en-US" baseline="0" dirty="0"/>
              <a:t>We had an increase from 36% to 48%, which is an absolute increase of 12%. </a:t>
            </a:r>
          </a:p>
          <a:p>
            <a:pPr eaLnBrk="1" hangingPunct="1">
              <a:spcBef>
                <a:spcPct val="0"/>
              </a:spcBef>
            </a:pPr>
            <a:r>
              <a:rPr lang="en-US" altLang="en-US" baseline="0" dirty="0"/>
              <a:t>It is also notable that we had a steady increase monthly and are now meeting our goal of 48%</a:t>
            </a:r>
          </a:p>
          <a:p>
            <a:pPr eaLnBrk="1" hangingPunct="1">
              <a:spcBef>
                <a:spcPct val="0"/>
              </a:spcBef>
            </a:pPr>
            <a:r>
              <a:rPr lang="en-US" altLang="en-US" baseline="0" dirty="0"/>
              <a:t>Well the numerators and denominators have shifted, but this means that ___ have been </a:t>
            </a:r>
          </a:p>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12552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Improving the patient experience of care (including quality and satisfaction);</a:t>
            </a:r>
          </a:p>
          <a:p>
            <a:r>
              <a:rPr lang="en-US" sz="1200" b="0" i="0" kern="1200" dirty="0">
                <a:solidFill>
                  <a:schemeClr val="tx1"/>
                </a:solidFill>
                <a:effectLst/>
                <a:latin typeface="+mn-lt"/>
                <a:ea typeface="+mn-ea"/>
                <a:cs typeface="+mn-cs"/>
              </a:rPr>
              <a:t>Improving the health of populations; and</a:t>
            </a:r>
          </a:p>
          <a:p>
            <a:r>
              <a:rPr lang="en-US" sz="1200" b="0" i="0" kern="1200" dirty="0">
                <a:solidFill>
                  <a:schemeClr val="tx1"/>
                </a:solidFill>
                <a:effectLst/>
                <a:latin typeface="+mn-lt"/>
                <a:ea typeface="+mn-ea"/>
                <a:cs typeface="+mn-cs"/>
              </a:rPr>
              <a:t>Reducing the per capita cost of health care.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as you’ve heard, we’ve impacted the population and the patient experience.</a:t>
            </a:r>
          </a:p>
          <a:p>
            <a:r>
              <a:rPr lang="en-US" sz="1200" b="0" i="0" kern="1200" dirty="0">
                <a:solidFill>
                  <a:schemeClr val="tx1"/>
                </a:solidFill>
                <a:effectLst/>
                <a:latin typeface="+mn-lt"/>
                <a:ea typeface="+mn-ea"/>
                <a:cs typeface="+mn-cs"/>
              </a:rPr>
              <a:t>It also impacts the financial wellbeing of the institution as an ambulatory org goal and an ACO quality measure. </a:t>
            </a:r>
          </a:p>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89879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a:p>
          <a:p>
            <a:pPr eaLnBrk="1" hangingPunct="1">
              <a:spcBef>
                <a:spcPct val="0"/>
              </a:spcBef>
            </a:pPr>
            <a:r>
              <a:rPr lang="en-US" altLang="en-US" baseline="0" dirty="0"/>
              <a:t>“to share these best practices across the UNC network” and will be spreading our work nationally at the upcoming SGIM national meeting. </a:t>
            </a:r>
            <a:endParaRPr lang="en-US" altLang="en-US" dirty="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5756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17879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395F1-F05C-4BA7-86E1-40D6158CB2D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17673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234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7507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74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pPr>
            <a:r>
              <a:rPr lang="en-US" sz="1600" kern="1200" dirty="0">
                <a:solidFill>
                  <a:schemeClr val="tx1"/>
                </a:solidFill>
                <a:latin typeface="+mn-lt"/>
                <a:ea typeface="+mn-ea"/>
                <a:cs typeface="+mn-cs"/>
              </a:rPr>
              <a:t>The first</a:t>
            </a:r>
            <a:r>
              <a:rPr lang="en-US" sz="1600" kern="1200" baseline="0" dirty="0">
                <a:solidFill>
                  <a:schemeClr val="tx1"/>
                </a:solidFill>
                <a:latin typeface="+mn-lt"/>
                <a:ea typeface="+mn-ea"/>
                <a:cs typeface="+mn-cs"/>
              </a:rPr>
              <a:t> intervention that we tried was a direct but unsustainable intervention and did not lead to the impact we had hoped for</a:t>
            </a:r>
          </a:p>
          <a:p>
            <a:pPr>
              <a:lnSpc>
                <a:spcPct val="110000"/>
              </a:lnSpc>
              <a:spcBef>
                <a:spcPts val="600"/>
              </a:spcBef>
              <a:spcAft>
                <a:spcPts val="600"/>
              </a:spcAft>
            </a:pPr>
            <a:r>
              <a:rPr lang="en-US" sz="1600" kern="1200" baseline="0" dirty="0">
                <a:solidFill>
                  <a:schemeClr val="tx1"/>
                </a:solidFill>
                <a:latin typeface="+mn-lt"/>
                <a:ea typeface="+mn-ea"/>
                <a:cs typeface="+mn-cs"/>
              </a:rPr>
              <a:t>We took patients with</a:t>
            </a:r>
            <a:r>
              <a:rPr lang="mr-IN" sz="1600" kern="1200" baseline="0" dirty="0">
                <a:solidFill>
                  <a:schemeClr val="tx1"/>
                </a:solidFill>
                <a:latin typeface="+mn-lt"/>
                <a:ea typeface="+mn-ea"/>
                <a:cs typeface="+mn-cs"/>
              </a:rPr>
              <a:t>…</a:t>
            </a:r>
            <a:endParaRPr lang="en-US" sz="1600" kern="1200" baseline="0" dirty="0">
              <a:solidFill>
                <a:schemeClr val="tx1"/>
              </a:solidFill>
              <a:latin typeface="+mn-lt"/>
              <a:ea typeface="+mn-ea"/>
              <a:cs typeface="+mn-cs"/>
            </a:endParaRPr>
          </a:p>
          <a:p>
            <a:pPr>
              <a:lnSpc>
                <a:spcPct val="110000"/>
              </a:lnSpc>
              <a:spcBef>
                <a:spcPts val="600"/>
              </a:spcBef>
              <a:spcAft>
                <a:spcPts val="600"/>
              </a:spcAft>
            </a:pPr>
            <a:r>
              <a:rPr lang="en-US" sz="1600" kern="1200" baseline="0" dirty="0">
                <a:solidFill>
                  <a:schemeClr val="tx1"/>
                </a:solidFill>
                <a:latin typeface="+mn-lt"/>
                <a:ea typeface="+mn-ea"/>
                <a:cs typeface="+mn-cs"/>
              </a:rPr>
              <a:t>And we intervened in providers clinic schedules and made a note to “</a:t>
            </a:r>
          </a:p>
          <a:p>
            <a:pPr>
              <a:lnSpc>
                <a:spcPct val="110000"/>
              </a:lnSpc>
              <a:spcBef>
                <a:spcPts val="600"/>
              </a:spcBef>
              <a:spcAft>
                <a:spcPts val="600"/>
              </a:spcAft>
            </a:pPr>
            <a:r>
              <a:rPr lang="en-US" sz="1600" kern="1200" dirty="0">
                <a:solidFill>
                  <a:schemeClr val="tx1"/>
                </a:solidFill>
                <a:latin typeface="+mn-lt"/>
                <a:ea typeface="+mn-ea"/>
                <a:cs typeface="+mn-cs"/>
              </a:rPr>
              <a:t>What we found was that prior</a:t>
            </a:r>
            <a:r>
              <a:rPr lang="en-US" sz="1600" kern="1200" baseline="0" dirty="0">
                <a:solidFill>
                  <a:schemeClr val="tx1"/>
                </a:solidFill>
                <a:latin typeface="+mn-lt"/>
                <a:ea typeface="+mn-ea"/>
                <a:cs typeface="+mn-cs"/>
              </a:rPr>
              <a:t> to the intervention 70-80% of providers were discussing depression with the patient and in their notes and about 40% were making AD changes. This did not change with the intervention in place</a:t>
            </a:r>
          </a:p>
          <a:p>
            <a:pPr>
              <a:lnSpc>
                <a:spcPct val="110000"/>
              </a:lnSpc>
              <a:spcBef>
                <a:spcPts val="600"/>
              </a:spcBef>
              <a:spcAft>
                <a:spcPts val="600"/>
              </a:spcAft>
            </a:pPr>
            <a:endParaRPr lang="en-US" sz="1600" kern="1200" dirty="0">
              <a:solidFill>
                <a:schemeClr val="tx1"/>
              </a:solidFill>
              <a:latin typeface="+mn-lt"/>
              <a:ea typeface="+mn-ea"/>
              <a:cs typeface="+mn-cs"/>
            </a:endParaRPr>
          </a:p>
          <a:p>
            <a:pPr>
              <a:lnSpc>
                <a:spcPct val="110000"/>
              </a:lnSpc>
              <a:spcBef>
                <a:spcPts val="600"/>
              </a:spcBef>
              <a:spcAft>
                <a:spcPts val="600"/>
              </a:spcAft>
            </a:pPr>
            <a:r>
              <a:rPr lang="en-US" sz="1600" kern="1200" dirty="0">
                <a:solidFill>
                  <a:schemeClr val="tx1"/>
                </a:solidFill>
                <a:latin typeface="+mn-lt"/>
                <a:ea typeface="+mn-ea"/>
                <a:cs typeface="+mn-cs"/>
              </a:rPr>
              <a:t>Baseline data </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76% of providers mentioned depression in their note</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38% of patients had medication changes made</a:t>
            </a:r>
          </a:p>
          <a:p>
            <a:pPr>
              <a:lnSpc>
                <a:spcPct val="110000"/>
              </a:lnSpc>
              <a:spcBef>
                <a:spcPts val="600"/>
              </a:spcBef>
              <a:spcAft>
                <a:spcPts val="600"/>
              </a:spcAft>
            </a:pPr>
            <a:r>
              <a:rPr lang="en-US" sz="1600" kern="1200" dirty="0">
                <a:solidFill>
                  <a:schemeClr val="tx1"/>
                </a:solidFill>
                <a:latin typeface="+mn-lt"/>
                <a:ea typeface="+mn-ea"/>
                <a:cs typeface="+mn-cs"/>
              </a:rPr>
              <a:t>Week 1</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71% of providers mentioned depression in their note </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28% of patients had medication changes made </a:t>
            </a:r>
          </a:p>
          <a:p>
            <a:pPr>
              <a:lnSpc>
                <a:spcPct val="110000"/>
              </a:lnSpc>
              <a:spcBef>
                <a:spcPts val="600"/>
              </a:spcBef>
              <a:spcAft>
                <a:spcPts val="600"/>
              </a:spcAft>
            </a:pPr>
            <a:r>
              <a:rPr lang="en-US" sz="1600" kern="1200" dirty="0">
                <a:solidFill>
                  <a:schemeClr val="tx1"/>
                </a:solidFill>
                <a:latin typeface="+mn-lt"/>
                <a:ea typeface="+mn-ea"/>
                <a:cs typeface="+mn-cs"/>
              </a:rPr>
              <a:t>Week 2 </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55% of providers mentioned depression in their note </a:t>
            </a: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33% of patients had medication changes made </a:t>
            </a:r>
          </a:p>
          <a:p>
            <a:pPr marL="514350" lvl="2" indent="-285750">
              <a:lnSpc>
                <a:spcPct val="110000"/>
              </a:lnSpc>
              <a:spcBef>
                <a:spcPts val="600"/>
              </a:spcBef>
              <a:spcAft>
                <a:spcPts val="600"/>
              </a:spcAft>
            </a:pPr>
            <a:endParaRPr lang="en-US" sz="1200" kern="1200" dirty="0">
              <a:solidFill>
                <a:schemeClr val="tx1"/>
              </a:solidFill>
              <a:latin typeface="+mn-lt"/>
              <a:ea typeface="+mn-ea"/>
              <a:cs typeface="+mn-cs"/>
            </a:endParaRPr>
          </a:p>
          <a:p>
            <a:pPr marL="514350" lvl="2" indent="-285750">
              <a:lnSpc>
                <a:spcPct val="110000"/>
              </a:lnSpc>
              <a:spcBef>
                <a:spcPts val="600"/>
              </a:spcBef>
              <a:spcAft>
                <a:spcPts val="600"/>
              </a:spcAft>
            </a:pPr>
            <a:r>
              <a:rPr lang="en-US" sz="1200" kern="1200" dirty="0">
                <a:solidFill>
                  <a:schemeClr val="tx1"/>
                </a:solidFill>
                <a:latin typeface="+mn-lt"/>
                <a:ea typeface="+mn-ea"/>
                <a:cs typeface="+mn-cs"/>
              </a:rPr>
              <a:t>Direct approach but not</a:t>
            </a:r>
            <a:r>
              <a:rPr lang="en-US" sz="1200" kern="1200" baseline="0" dirty="0">
                <a:solidFill>
                  <a:schemeClr val="tx1"/>
                </a:solidFill>
                <a:latin typeface="+mn-lt"/>
                <a:ea typeface="+mn-ea"/>
                <a:cs typeface="+mn-cs"/>
              </a:rPr>
              <a:t> high yield or sustainable</a:t>
            </a:r>
            <a:endParaRPr lang="en-US" sz="18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04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36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04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briefly about concept of Daily goals  tool, high compliance, decrease in CAUTIs and VAPs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03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briefly about concept of Daily goals  tool, high compliance, decrease in CAUTIs and VAPs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1974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briefly about concept of Daily goals  tool, high compliance, decrease in CAUTIs and VAPs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933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assessing effectiveness of daily goals tool suggested need for improvement in family engagement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0CE57-6D36-43A4-8ED4-C2C5F3C6E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986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 survival in ICUs means increased morbidity. Family members carry significant burden of caregiving for over 50% of ICU survivors. 25-50% family members experience psychological symptoms during and after critical illness of a loved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8854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fonts on people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0484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more readable scan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521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Chart review (Madeline </a:t>
            </a:r>
            <a:r>
              <a:rPr lang="en-US" sz="2400" dirty="0" err="1"/>
              <a:t>Waife</a:t>
            </a:r>
            <a:r>
              <a:rPr lang="en-US" sz="2400" dirty="0"/>
              <a:t>, MSW)</a:t>
            </a:r>
          </a:p>
          <a:p>
            <a:pPr lvl="1"/>
            <a:r>
              <a:rPr lang="en-US" sz="1800" dirty="0"/>
              <a:t>Out of a randomly-selected sample size of 50 on AD from depression registry</a:t>
            </a:r>
          </a:p>
          <a:p>
            <a:pPr lvl="1"/>
            <a:r>
              <a:rPr lang="en-US" sz="1800" b="1" dirty="0"/>
              <a:t>37 patients had no change in any of their ADs</a:t>
            </a:r>
          </a:p>
          <a:p>
            <a:r>
              <a:rPr lang="en-US" sz="2400" dirty="0">
                <a:sym typeface="Wingdings"/>
              </a:rPr>
              <a:t>75% sub-optimally dosed</a:t>
            </a:r>
          </a:p>
          <a:p>
            <a:r>
              <a:rPr lang="en-US" sz="2400" dirty="0"/>
              <a:t>83% of these patients </a:t>
            </a:r>
            <a:r>
              <a:rPr lang="en-US" sz="2400" b="1" dirty="0"/>
              <a:t>did not </a:t>
            </a:r>
            <a:r>
              <a:rPr lang="en-US" sz="2400" dirty="0"/>
              <a:t>have a follow-up appointment scheduled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20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Patients that </a:t>
            </a:r>
            <a:r>
              <a:rPr lang="en-US" sz="1200" dirty="0">
                <a:sym typeface="Wingdings"/>
              </a:rPr>
              <a:t>DON</a:t>
            </a:r>
            <a:r>
              <a:rPr lang="mr-IN" sz="1200" dirty="0">
                <a:sym typeface="Wingdings"/>
              </a:rPr>
              <a:t>’</a:t>
            </a:r>
            <a:r>
              <a:rPr lang="en-US" sz="1200" dirty="0">
                <a:sym typeface="Wingdings"/>
              </a:rPr>
              <a:t>T have depression on the problem list and have been seen in the past 18 months (552)</a:t>
            </a:r>
          </a:p>
          <a:p>
            <a:endParaRPr lang="en-US" dirty="0"/>
          </a:p>
          <a:p>
            <a:endParaRPr lang="en-US" dirty="0"/>
          </a:p>
          <a:p>
            <a:r>
              <a:rPr lang="en-US" dirty="0"/>
              <a:t>Our n was so small</a:t>
            </a:r>
            <a:r>
              <a:rPr lang="en-US" baseline="0" dirty="0"/>
              <a:t> in terms of follow up. Limited in the number of patients that had a return visit. Our ability to follow up in any change of care was limited</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Although this intervention</a:t>
            </a:r>
            <a:r>
              <a:rPr lang="en-US" baseline="0" dirty="0"/>
              <a:t> seemed like a sustainable method of improving outcome measures </a:t>
            </a:r>
            <a:r>
              <a:rPr lang="en-US" dirty="0"/>
              <a:t>Difficult</a:t>
            </a:r>
            <a:r>
              <a:rPr lang="en-US" baseline="0" dirty="0"/>
              <a:t> to demonstrate direct impact of problem list on depression management and in turn depression remission</a:t>
            </a:r>
            <a:endParaRPr lang="en-US" dirty="0"/>
          </a:p>
          <a:p>
            <a:endParaRPr lang="en-US" baseline="0" dirty="0"/>
          </a:p>
          <a:p>
            <a:r>
              <a:rPr lang="en-US" baseline="0" dirty="0"/>
              <a:t>Could have done more outreach but we have historically found high no-show rates. Something we could consider in the future. Found out in our work with diabetes that we struggled to get patients back consistently (while taking up provider schedules). Hesitation with taking that risk</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747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Chart review (Madeline </a:t>
            </a:r>
            <a:r>
              <a:rPr lang="en-US" sz="2400" dirty="0" err="1"/>
              <a:t>Waife</a:t>
            </a:r>
            <a:r>
              <a:rPr lang="en-US" sz="2400" dirty="0"/>
              <a:t>, MSW)</a:t>
            </a:r>
          </a:p>
          <a:p>
            <a:pPr lvl="1"/>
            <a:r>
              <a:rPr lang="en-US" sz="1800" dirty="0"/>
              <a:t>Out of a randomly-selected sample size of 50 on AD from depression registry</a:t>
            </a:r>
          </a:p>
          <a:p>
            <a:pPr lvl="1"/>
            <a:r>
              <a:rPr lang="en-US" sz="1800" b="1" dirty="0"/>
              <a:t>37 patients had no change in any of their ADs</a:t>
            </a:r>
          </a:p>
          <a:p>
            <a:r>
              <a:rPr lang="en-US" sz="2400" dirty="0">
                <a:sym typeface="Wingdings"/>
              </a:rPr>
              <a:t>75% sub-optimally dosed</a:t>
            </a:r>
          </a:p>
          <a:p>
            <a:r>
              <a:rPr lang="en-US" sz="2400" dirty="0"/>
              <a:t>83% of these patients </a:t>
            </a:r>
            <a:r>
              <a:rPr lang="en-US" sz="2400" b="1" dirty="0"/>
              <a:t>did not </a:t>
            </a:r>
            <a:r>
              <a:rPr lang="en-US" sz="2400" dirty="0"/>
              <a:t>have a follow-up appointment scheduled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0711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Graduatio</a:t>
            </a:r>
            <a:r>
              <a:rPr lang="en-US" baseline="0" dirty="0"/>
              <a:t>n hat… not just excited about graduating, but want to t</a:t>
            </a:r>
            <a:r>
              <a:rPr lang="en-US" dirty="0"/>
              <a:t>alk about a specific patient case</a:t>
            </a:r>
            <a:r>
              <a:rPr lang="en-US" baseline="0" dirty="0"/>
              <a:t> shared by Dr. Jennifer </a:t>
            </a:r>
            <a:r>
              <a:rPr lang="en-US" baseline="0" dirty="0" err="1"/>
              <a:t>McEntee</a:t>
            </a:r>
            <a:r>
              <a:rPr lang="en-US" baseline="0" dirty="0"/>
              <a:t> during our Capstone session on Palliative Care, where a patient with advanced cancer wanted to see her child graduate, but it was not reasonable… likely wouldn’t make it that long!  She reached out to App State and they were able to have a graduation ceremony early here at the hospital, deans came, there were graduation robes, they were able to have a ceremony and it was very meaningful to the patient, who died 2 days later, much at peace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family later came back and showed the staff the diploma, shared cookies, etc.  Meaningful to patient, family and staff.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1702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Chart review (Madeline </a:t>
            </a:r>
            <a:r>
              <a:rPr lang="en-US" sz="2400" dirty="0" err="1"/>
              <a:t>Waife</a:t>
            </a:r>
            <a:r>
              <a:rPr lang="en-US" sz="2400" dirty="0"/>
              <a:t>, MSW)</a:t>
            </a:r>
          </a:p>
          <a:p>
            <a:pPr lvl="1"/>
            <a:r>
              <a:rPr lang="en-US" sz="1800" dirty="0"/>
              <a:t>Out of a randomly-selected sample size of 50 on AD from depression registry</a:t>
            </a:r>
          </a:p>
          <a:p>
            <a:pPr lvl="1"/>
            <a:r>
              <a:rPr lang="en-US" sz="1800" b="1" dirty="0"/>
              <a:t>37 patients had no change in any of their ADs</a:t>
            </a:r>
          </a:p>
          <a:p>
            <a:r>
              <a:rPr lang="en-US" sz="2400" dirty="0">
                <a:sym typeface="Wingdings"/>
              </a:rPr>
              <a:t>75% sub-optimally dosed</a:t>
            </a:r>
          </a:p>
          <a:p>
            <a:r>
              <a:rPr lang="en-US" sz="2400" dirty="0"/>
              <a:t>83% of these patients </a:t>
            </a:r>
            <a:r>
              <a:rPr lang="en-US" sz="2400" b="1" dirty="0"/>
              <a:t>did not </a:t>
            </a:r>
            <a:r>
              <a:rPr lang="en-US" sz="2400" dirty="0"/>
              <a:t>have a follow-up appointment scheduled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130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Did a LOT of chart reviews… shout out to Hannah</a:t>
            </a:r>
            <a:r>
              <a:rPr lang="en-US" sz="1200" baseline="0" dirty="0"/>
              <a:t> Chen &amp; Kathryn Wessel</a:t>
            </a:r>
          </a:p>
          <a:p>
            <a:endParaRPr lang="en-US" sz="1200" dirty="0"/>
          </a:p>
          <a:p>
            <a:endParaRPr lang="en-US" sz="1200" dirty="0"/>
          </a:p>
          <a:p>
            <a:r>
              <a:rPr lang="en-US" sz="1200" dirty="0"/>
              <a:t>Of</a:t>
            </a:r>
            <a:r>
              <a:rPr lang="en-US" sz="1200" baseline="0" dirty="0"/>
              <a:t> 224 from all cancer subgroups, 122 (54%) had no goals of care discussion documented.  </a:t>
            </a:r>
          </a:p>
          <a:p>
            <a:r>
              <a:rPr lang="en-US" sz="1200" baseline="0" dirty="0"/>
              <a:t>Palliative care, primary medical oncologists, and the inpatient oncology team led  similar proportions of discussions (14%, 13% and 12% </a:t>
            </a:r>
            <a:r>
              <a:rPr lang="en-US" sz="1200" baseline="0" dirty="0" err="1"/>
              <a:t>respecitvely</a:t>
            </a:r>
            <a:r>
              <a:rPr lang="en-US" sz="1200" baseline="0" dirty="0"/>
              <a:t>).  </a:t>
            </a:r>
          </a:p>
          <a:p>
            <a:r>
              <a:rPr lang="en-US" sz="1200" baseline="0" dirty="0"/>
              <a:t>A minority of discussions (6%) were either led by another type of provider (radiation oncology, neurology, etc.) or collaboratively.</a:t>
            </a:r>
          </a:p>
          <a:p>
            <a:endParaRPr lang="en-US" sz="1200" baseline="0" dirty="0"/>
          </a:p>
          <a:p>
            <a:r>
              <a:rPr lang="en-US" sz="1200" baseline="0" dirty="0"/>
              <a:t>Point out a limitation… PCPs, we aren’t really seeing this documented, but there may be a bias as the patients do not necessarily have a UNC PCP; we are also looking at time from Med E admission, so there may be some bias there as well</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14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 not show the 122 patients that did not have a </a:t>
            </a:r>
            <a:r>
              <a:rPr lang="en-US" dirty="0" err="1"/>
              <a:t>GoC</a:t>
            </a:r>
            <a:r>
              <a:rPr lang="en-US" dirty="0"/>
              <a:t> </a:t>
            </a:r>
            <a:r>
              <a:rPr lang="en-US" dirty="0" err="1"/>
              <a:t>converation</a:t>
            </a:r>
            <a:endParaRPr lang="en-US" dirty="0"/>
          </a:p>
          <a:p>
            <a:r>
              <a:rPr lang="en-US" dirty="0"/>
              <a:t>Of</a:t>
            </a:r>
            <a:r>
              <a:rPr lang="en-US" baseline="0" dirty="0"/>
              <a:t> the conversations we did see, the majority are happening while the patient is hospitalized </a:t>
            </a:r>
          </a:p>
          <a:p>
            <a:endParaRPr lang="en-US" baseline="0" dirty="0"/>
          </a:p>
          <a:p>
            <a:r>
              <a:rPr lang="en-US" sz="1200" b="0" i="0" u="none" strike="noStrike" kern="1200" dirty="0">
                <a:solidFill>
                  <a:schemeClr val="tx1"/>
                </a:solidFill>
                <a:effectLst/>
                <a:latin typeface="+mn-lt"/>
                <a:ea typeface="+mn-ea"/>
                <a:cs typeface="+mn-cs"/>
              </a:rPr>
              <a:t>Initial </a:t>
            </a:r>
            <a:r>
              <a:rPr lang="en-US" sz="1200" b="0" i="0" u="none" strike="noStrike" kern="1200" dirty="0" err="1">
                <a:solidFill>
                  <a:schemeClr val="tx1"/>
                </a:solidFill>
                <a:effectLst/>
                <a:latin typeface="+mn-lt"/>
                <a:ea typeface="+mn-ea"/>
                <a:cs typeface="+mn-cs"/>
              </a:rPr>
              <a:t>Hosp</a:t>
            </a:r>
            <a:r>
              <a:rPr lang="en-US" dirty="0"/>
              <a:t> </a:t>
            </a:r>
          </a:p>
          <a:p>
            <a:r>
              <a:rPr lang="en-US" sz="1200" b="0" i="0" u="none" strike="noStrike" kern="1200" dirty="0">
                <a:solidFill>
                  <a:schemeClr val="tx1"/>
                </a:solidFill>
                <a:effectLst/>
                <a:latin typeface="+mn-lt"/>
                <a:ea typeface="+mn-ea"/>
                <a:cs typeface="+mn-cs"/>
              </a:rPr>
              <a:t>Primary Outpatient Oncologist</a:t>
            </a:r>
            <a:r>
              <a:rPr lang="en-US" dirty="0"/>
              <a:t> </a:t>
            </a:r>
            <a:r>
              <a:rPr lang="en-US" sz="1200" b="0" i="0" u="none" strike="noStrike" kern="1200" dirty="0">
                <a:solidFill>
                  <a:schemeClr val="tx1"/>
                </a:solidFill>
                <a:effectLst/>
                <a:latin typeface="+mn-lt"/>
                <a:ea typeface="+mn-ea"/>
                <a:cs typeface="+mn-cs"/>
              </a:rPr>
              <a:t>4</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a:t>
            </a:r>
            <a:r>
              <a:rPr lang="en-US" dirty="0"/>
              <a:t> </a:t>
            </a:r>
          </a:p>
          <a:p>
            <a:r>
              <a:rPr lang="en-US" sz="1200" b="0" i="0" u="none" strike="noStrike" kern="1200" dirty="0">
                <a:solidFill>
                  <a:schemeClr val="tx1"/>
                </a:solidFill>
                <a:effectLst/>
                <a:latin typeface="+mn-lt"/>
                <a:ea typeface="+mn-ea"/>
                <a:cs typeface="+mn-cs"/>
              </a:rPr>
              <a:t>Other Oncology Team</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29%</a:t>
            </a:r>
            <a:r>
              <a:rPr lang="en-US" dirty="0"/>
              <a:t> </a:t>
            </a:r>
          </a:p>
          <a:p>
            <a:r>
              <a:rPr lang="en-US" sz="1200" b="0" i="0" u="none" strike="noStrike" kern="1200" dirty="0">
                <a:solidFill>
                  <a:schemeClr val="tx1"/>
                </a:solidFill>
                <a:effectLst/>
                <a:latin typeface="+mn-lt"/>
                <a:ea typeface="+mn-ea"/>
                <a:cs typeface="+mn-cs"/>
              </a:rPr>
              <a:t>Palliative Care</a:t>
            </a:r>
            <a:r>
              <a:rPr lang="en-US" dirty="0"/>
              <a:t> </a:t>
            </a:r>
            <a:r>
              <a:rPr lang="en-US" sz="1200" b="0" i="0" u="none" strike="noStrike" kern="1200" dirty="0">
                <a:solidFill>
                  <a:schemeClr val="tx1"/>
                </a:solidFill>
                <a:effectLst/>
                <a:latin typeface="+mn-lt"/>
                <a:ea typeface="+mn-ea"/>
                <a:cs typeface="+mn-cs"/>
              </a:rPr>
              <a:t>17</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38%</a:t>
            </a:r>
            <a:r>
              <a:rPr lang="en-US" dirty="0"/>
              <a:t> </a:t>
            </a:r>
          </a:p>
          <a:p>
            <a:r>
              <a:rPr lang="en-US" sz="1200" b="0" i="0" u="none" strike="noStrike" kern="1200" dirty="0">
                <a:solidFill>
                  <a:schemeClr val="tx1"/>
                </a:solidFill>
                <a:effectLst/>
                <a:latin typeface="+mn-lt"/>
                <a:ea typeface="+mn-ea"/>
                <a:cs typeface="+mn-cs"/>
              </a:rPr>
              <a:t>Collaborative Led</a:t>
            </a:r>
            <a:r>
              <a:rPr lang="en-US" dirty="0"/>
              <a:t> </a:t>
            </a:r>
            <a:r>
              <a:rPr lang="en-US" sz="1200" b="0" i="0" u="none" strike="noStrike" kern="1200" dirty="0">
                <a:solidFill>
                  <a:schemeClr val="tx1"/>
                </a:solidFill>
                <a:effectLst/>
                <a:latin typeface="+mn-lt"/>
                <a:ea typeface="+mn-ea"/>
                <a:cs typeface="+mn-cs"/>
              </a:rPr>
              <a:t>7</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16%</a:t>
            </a:r>
            <a:r>
              <a:rPr lang="en-US" dirty="0"/>
              <a:t> </a:t>
            </a:r>
          </a:p>
          <a:p>
            <a:r>
              <a:rPr lang="en-US" sz="1200" b="0" i="0" u="none" strike="noStrike" kern="1200" dirty="0">
                <a:solidFill>
                  <a:schemeClr val="tx1"/>
                </a:solidFill>
                <a:effectLst/>
                <a:latin typeface="+mn-lt"/>
                <a:ea typeface="+mn-ea"/>
                <a:cs typeface="+mn-cs"/>
              </a:rPr>
              <a:t>Other</a:t>
            </a:r>
            <a:r>
              <a:rPr lang="en-US" dirty="0"/>
              <a:t> </a:t>
            </a:r>
            <a:r>
              <a:rPr lang="en-US" sz="1200" b="0" i="0" u="none" strike="noStrike" kern="1200" dirty="0">
                <a:solidFill>
                  <a:schemeClr val="tx1"/>
                </a:solidFill>
                <a:effectLst/>
                <a:latin typeface="+mn-lt"/>
                <a:ea typeface="+mn-ea"/>
                <a:cs typeface="+mn-cs"/>
              </a:rPr>
              <a:t>4</a:t>
            </a:r>
            <a:r>
              <a:rPr lang="en-US" dirty="0"/>
              <a:t> </a:t>
            </a:r>
            <a:r>
              <a:rPr lang="en-US" sz="1200" b="0" i="0" u="none" strike="noStrike" kern="1200" dirty="0">
                <a:solidFill>
                  <a:schemeClr val="tx1"/>
                </a:solidFill>
                <a:effectLst/>
                <a:latin typeface="+mn-lt"/>
                <a:ea typeface="+mn-ea"/>
                <a:cs typeface="+mn-cs"/>
              </a:rPr>
              <a:t>9%</a:t>
            </a:r>
            <a:r>
              <a:rPr lang="en-US" dirty="0"/>
              <a:t> </a:t>
            </a:r>
          </a:p>
          <a:p>
            <a:r>
              <a:rPr lang="en-US" sz="1200" b="0" i="0" u="none" strike="noStrike" kern="1200" dirty="0">
                <a:solidFill>
                  <a:schemeClr val="tx1"/>
                </a:solidFill>
                <a:effectLst/>
                <a:latin typeface="+mn-lt"/>
                <a:ea typeface="+mn-ea"/>
                <a:cs typeface="+mn-cs"/>
              </a:rPr>
              <a:t>Total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45</a:t>
            </a:r>
            <a:r>
              <a:rPr lang="en-US" dirty="0"/>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Subs </a:t>
            </a:r>
            <a:r>
              <a:rPr lang="en-US" sz="1200" b="0" i="0" u="none" strike="noStrike" kern="1200" dirty="0" err="1">
                <a:solidFill>
                  <a:schemeClr val="tx1"/>
                </a:solidFill>
                <a:effectLst/>
                <a:latin typeface="+mn-lt"/>
                <a:ea typeface="+mn-ea"/>
                <a:cs typeface="+mn-cs"/>
              </a:rPr>
              <a:t>Hosp</a:t>
            </a:r>
            <a:r>
              <a:rPr lang="en-US" dirty="0"/>
              <a:t> </a:t>
            </a:r>
          </a:p>
          <a:p>
            <a:r>
              <a:rPr lang="en-US" sz="1200" b="0" i="0" u="none" strike="noStrike" kern="1200" dirty="0">
                <a:solidFill>
                  <a:schemeClr val="tx1"/>
                </a:solidFill>
                <a:effectLst/>
                <a:latin typeface="+mn-lt"/>
                <a:ea typeface="+mn-ea"/>
                <a:cs typeface="+mn-cs"/>
              </a:rPr>
              <a:t>Primary Outpatient Oncologist</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10%</a:t>
            </a:r>
            <a:r>
              <a:rPr lang="en-US" dirty="0"/>
              <a:t> </a:t>
            </a:r>
          </a:p>
          <a:p>
            <a:r>
              <a:rPr lang="en-US" sz="1200" b="0" i="0" u="none" strike="noStrike" kern="1200" dirty="0">
                <a:solidFill>
                  <a:schemeClr val="tx1"/>
                </a:solidFill>
                <a:effectLst/>
                <a:latin typeface="+mn-lt"/>
                <a:ea typeface="+mn-ea"/>
                <a:cs typeface="+mn-cs"/>
              </a:rPr>
              <a:t>Other Oncology Team</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40%</a:t>
            </a:r>
            <a:r>
              <a:rPr lang="en-US" dirty="0"/>
              <a:t> </a:t>
            </a:r>
          </a:p>
          <a:p>
            <a:r>
              <a:rPr lang="en-US" sz="1200" b="0" i="0" u="none" strike="noStrike" kern="1200" dirty="0">
                <a:solidFill>
                  <a:schemeClr val="tx1"/>
                </a:solidFill>
                <a:effectLst/>
                <a:latin typeface="+mn-lt"/>
                <a:ea typeface="+mn-ea"/>
                <a:cs typeface="+mn-cs"/>
              </a:rPr>
              <a:t>Palliative Care</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40%</a:t>
            </a:r>
          </a:p>
          <a:p>
            <a:r>
              <a:rPr lang="en-US" dirty="0"/>
              <a:t> </a:t>
            </a:r>
            <a:r>
              <a:rPr lang="en-US" sz="1200" b="0" i="0" u="none" strike="noStrike" kern="1200" dirty="0">
                <a:solidFill>
                  <a:schemeClr val="tx1"/>
                </a:solidFill>
                <a:effectLst/>
                <a:latin typeface="+mn-lt"/>
                <a:ea typeface="+mn-ea"/>
                <a:cs typeface="+mn-cs"/>
              </a:rPr>
              <a:t>Collaborative Led</a:t>
            </a:r>
            <a:r>
              <a:rPr lang="en-US" dirty="0"/>
              <a:t> </a:t>
            </a:r>
            <a:r>
              <a:rPr lang="en-US" sz="1200" b="0" i="0" u="none" strike="noStrike" kern="1200" dirty="0">
                <a:solidFill>
                  <a:schemeClr val="tx1"/>
                </a:solidFill>
                <a:effectLst/>
                <a:latin typeface="+mn-lt"/>
                <a:ea typeface="+mn-ea"/>
                <a:cs typeface="+mn-cs"/>
              </a:rPr>
              <a:t>0</a:t>
            </a:r>
            <a:r>
              <a:rPr lang="en-US" dirty="0"/>
              <a:t> </a:t>
            </a:r>
            <a:r>
              <a:rPr lang="en-US" sz="1200" b="0" i="0" u="none" strike="noStrike" kern="1200" dirty="0">
                <a:solidFill>
                  <a:schemeClr val="tx1"/>
                </a:solidFill>
                <a:effectLst/>
                <a:latin typeface="+mn-lt"/>
                <a:ea typeface="+mn-ea"/>
                <a:cs typeface="+mn-cs"/>
              </a:rPr>
              <a:t>0%</a:t>
            </a:r>
            <a:r>
              <a:rPr lang="en-US" dirty="0"/>
              <a:t> </a:t>
            </a:r>
          </a:p>
          <a:p>
            <a:r>
              <a:rPr lang="en-US" sz="1200" b="0" i="0" u="none" strike="noStrike" kern="1200" dirty="0">
                <a:solidFill>
                  <a:schemeClr val="tx1"/>
                </a:solidFill>
                <a:effectLst/>
                <a:latin typeface="+mn-lt"/>
                <a:ea typeface="+mn-ea"/>
                <a:cs typeface="+mn-cs"/>
              </a:rPr>
              <a:t>Other</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10%</a:t>
            </a:r>
          </a:p>
          <a:p>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30</a:t>
            </a:r>
            <a:r>
              <a:rPr lang="en-US" dirty="0"/>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Outpatient</a:t>
            </a:r>
            <a:r>
              <a:rPr lang="en-US" dirty="0"/>
              <a:t> </a:t>
            </a:r>
          </a:p>
          <a:p>
            <a:r>
              <a:rPr lang="en-US" sz="1200" b="0" i="0" u="none" strike="noStrike" kern="1200" dirty="0">
                <a:solidFill>
                  <a:schemeClr val="tx1"/>
                </a:solidFill>
                <a:effectLst/>
                <a:latin typeface="+mn-lt"/>
                <a:ea typeface="+mn-ea"/>
                <a:cs typeface="+mn-cs"/>
              </a:rPr>
              <a:t>Primary Outpatient Oncologist</a:t>
            </a:r>
            <a:r>
              <a:rPr lang="en-US" dirty="0"/>
              <a:t> </a:t>
            </a:r>
            <a:r>
              <a:rPr lang="en-US" sz="1200" b="0" i="0" u="none" strike="noStrike" kern="1200" dirty="0">
                <a:solidFill>
                  <a:schemeClr val="tx1"/>
                </a:solidFill>
                <a:effectLst/>
                <a:latin typeface="+mn-lt"/>
                <a:ea typeface="+mn-ea"/>
                <a:cs typeface="+mn-cs"/>
              </a:rPr>
              <a:t>23</a:t>
            </a:r>
            <a:r>
              <a:rPr lang="en-US" dirty="0"/>
              <a:t> </a:t>
            </a:r>
            <a:r>
              <a:rPr lang="en-US" sz="1200" b="0" i="0" u="none" strike="noStrike" kern="1200" dirty="0">
                <a:solidFill>
                  <a:schemeClr val="tx1"/>
                </a:solidFill>
                <a:effectLst/>
                <a:latin typeface="+mn-lt"/>
                <a:ea typeface="+mn-ea"/>
                <a:cs typeface="+mn-cs"/>
              </a:rPr>
              <a:t>85%</a:t>
            </a:r>
            <a:r>
              <a:rPr lang="en-US" dirty="0"/>
              <a:t> </a:t>
            </a:r>
          </a:p>
          <a:p>
            <a:r>
              <a:rPr lang="en-US" sz="1200" b="0" i="0" u="none" strike="noStrike" kern="1200" dirty="0">
                <a:solidFill>
                  <a:schemeClr val="tx1"/>
                </a:solidFill>
                <a:effectLst/>
                <a:latin typeface="+mn-lt"/>
                <a:ea typeface="+mn-ea"/>
                <a:cs typeface="+mn-cs"/>
              </a:rPr>
              <a:t>Other Oncology Team</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4%</a:t>
            </a:r>
            <a:r>
              <a:rPr lang="en-US" dirty="0"/>
              <a:t> </a:t>
            </a:r>
          </a:p>
          <a:p>
            <a:r>
              <a:rPr lang="en-US" sz="1200" b="0" i="0" u="none" strike="noStrike" kern="1200" dirty="0">
                <a:solidFill>
                  <a:schemeClr val="tx1"/>
                </a:solidFill>
                <a:effectLst/>
                <a:latin typeface="+mn-lt"/>
                <a:ea typeface="+mn-ea"/>
                <a:cs typeface="+mn-cs"/>
              </a:rPr>
              <a:t>Palliative Care</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11%</a:t>
            </a:r>
            <a:r>
              <a:rPr lang="en-US" dirty="0"/>
              <a:t> </a:t>
            </a:r>
          </a:p>
          <a:p>
            <a:r>
              <a:rPr lang="en-US" sz="1200" b="0" i="0" u="none" strike="noStrike" kern="1200" dirty="0">
                <a:solidFill>
                  <a:schemeClr val="tx1"/>
                </a:solidFill>
                <a:effectLst/>
                <a:latin typeface="+mn-lt"/>
                <a:ea typeface="+mn-ea"/>
                <a:cs typeface="+mn-cs"/>
              </a:rPr>
              <a:t>Collaborative Led</a:t>
            </a:r>
            <a:r>
              <a:rPr lang="en-US" dirty="0"/>
              <a:t> </a:t>
            </a:r>
            <a:r>
              <a:rPr lang="en-US" sz="1200" b="0" i="0" u="none" strike="noStrike" kern="1200" dirty="0">
                <a:solidFill>
                  <a:schemeClr val="tx1"/>
                </a:solidFill>
                <a:effectLst/>
                <a:latin typeface="+mn-lt"/>
                <a:ea typeface="+mn-ea"/>
                <a:cs typeface="+mn-cs"/>
              </a:rPr>
              <a:t>0</a:t>
            </a:r>
            <a:r>
              <a:rPr lang="en-US" dirty="0"/>
              <a:t> </a:t>
            </a:r>
            <a:r>
              <a:rPr lang="en-US" sz="1200" b="0" i="0" u="none" strike="noStrike" kern="1200" dirty="0">
                <a:solidFill>
                  <a:schemeClr val="tx1"/>
                </a:solidFill>
                <a:effectLst/>
                <a:latin typeface="+mn-lt"/>
                <a:ea typeface="+mn-ea"/>
                <a:cs typeface="+mn-cs"/>
              </a:rPr>
              <a:t>0%</a:t>
            </a:r>
            <a:r>
              <a:rPr lang="en-US" dirty="0"/>
              <a:t> </a:t>
            </a:r>
          </a:p>
          <a:p>
            <a:r>
              <a:rPr lang="en-US" sz="1200" b="0" i="0" u="none" strike="noStrike" kern="1200" dirty="0">
                <a:solidFill>
                  <a:schemeClr val="tx1"/>
                </a:solidFill>
                <a:effectLst/>
                <a:latin typeface="+mn-lt"/>
                <a:ea typeface="+mn-ea"/>
                <a:cs typeface="+mn-cs"/>
              </a:rPr>
              <a:t>Other</a:t>
            </a:r>
            <a:r>
              <a:rPr lang="en-US" dirty="0"/>
              <a:t> </a:t>
            </a:r>
            <a:r>
              <a:rPr lang="en-US" sz="1200" b="0" i="0" u="none" strike="noStrike" kern="1200" dirty="0">
                <a:solidFill>
                  <a:schemeClr val="tx1"/>
                </a:solidFill>
                <a:effectLst/>
                <a:latin typeface="+mn-lt"/>
                <a:ea typeface="+mn-ea"/>
                <a:cs typeface="+mn-cs"/>
              </a:rPr>
              <a:t>0</a:t>
            </a:r>
            <a:r>
              <a:rPr lang="en-US" dirty="0"/>
              <a:t> </a:t>
            </a:r>
            <a:r>
              <a:rPr lang="en-US" sz="1200" b="0" i="0" u="none" strike="noStrike" kern="1200" dirty="0">
                <a:solidFill>
                  <a:schemeClr val="tx1"/>
                </a:solidFill>
                <a:effectLst/>
                <a:latin typeface="+mn-lt"/>
                <a:ea typeface="+mn-ea"/>
                <a:cs typeface="+mn-cs"/>
              </a:rPr>
              <a:t>0%</a:t>
            </a:r>
            <a:r>
              <a:rPr lang="en-US" dirty="0"/>
              <a:t> </a:t>
            </a:r>
          </a:p>
          <a:p>
            <a:r>
              <a:rPr lang="en-US" sz="1200" b="0" i="0" u="none" strike="noStrike" kern="1200" dirty="0">
                <a:solidFill>
                  <a:schemeClr val="tx1"/>
                </a:solidFill>
                <a:effectLst/>
                <a:latin typeface="+mn-lt"/>
                <a:ea typeface="+mn-ea"/>
                <a:cs typeface="+mn-cs"/>
              </a:rPr>
              <a:t>Total 27</a:t>
            </a:r>
            <a:r>
              <a:rPr lang="en-US" dirty="0"/>
              <a:t>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7440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effectLst/>
                <a:latin typeface="+mn-lt"/>
                <a:ea typeface="+mn-ea"/>
                <a:cs typeface="+mn-cs"/>
              </a:rPr>
              <a:t>P</a:t>
            </a:r>
            <a:r>
              <a:rPr lang="en-US" sz="1200" baseline="0" dirty="0">
                <a:solidFill>
                  <a:schemeClr val="dk1"/>
                </a:solidFill>
                <a:effectLst/>
                <a:latin typeface="+mn-lt"/>
                <a:ea typeface="+mn-ea"/>
                <a:cs typeface="+mn-cs"/>
              </a:rPr>
              <a:t> Chart I made with QI Macros… we recognize there’s variation and that we have room to improve</a:t>
            </a:r>
            <a:endParaRPr lang="en-US" sz="1200" dirty="0">
              <a:solidFill>
                <a:schemeClr val="dk1"/>
              </a:solidFill>
              <a:effectLst/>
              <a:latin typeface="+mn-lt"/>
              <a:ea typeface="+mn-ea"/>
              <a:cs typeface="+mn-cs"/>
            </a:endParaRPr>
          </a:p>
          <a:p>
            <a:endParaRPr lang="en-US" sz="1200" dirty="0">
              <a:solidFill>
                <a:schemeClr val="dk1"/>
              </a:solidFill>
              <a:effectLst/>
              <a:latin typeface="+mn-lt"/>
              <a:ea typeface="+mn-ea"/>
              <a:cs typeface="+mn-cs"/>
            </a:endParaRPr>
          </a:p>
          <a:p>
            <a:r>
              <a:rPr lang="en-US" sz="1200" dirty="0">
                <a:solidFill>
                  <a:schemeClr val="dk1"/>
                </a:solidFill>
                <a:effectLst/>
                <a:latin typeface="+mn-lt"/>
                <a:ea typeface="+mn-ea"/>
                <a:cs typeface="+mn-cs"/>
              </a:rPr>
              <a:t>This</a:t>
            </a:r>
            <a:r>
              <a:rPr lang="en-US" sz="1200" baseline="0" dirty="0">
                <a:solidFill>
                  <a:schemeClr val="dk1"/>
                </a:solidFill>
                <a:effectLst/>
                <a:latin typeface="+mn-lt"/>
                <a:ea typeface="+mn-ea"/>
                <a:cs typeface="+mn-cs"/>
              </a:rPr>
              <a:t> graph depicts a standardized fraction of patients without any documented goals of care (</a:t>
            </a:r>
            <a:r>
              <a:rPr lang="en-US" sz="1200" baseline="0" dirty="0" err="1">
                <a:solidFill>
                  <a:schemeClr val="dk1"/>
                </a:solidFill>
                <a:effectLst/>
                <a:latin typeface="+mn-lt"/>
                <a:ea typeface="+mn-ea"/>
                <a:cs typeface="+mn-cs"/>
              </a:rPr>
              <a:t>GoC</a:t>
            </a:r>
            <a:r>
              <a:rPr lang="en-US" sz="1200" baseline="0" dirty="0">
                <a:solidFill>
                  <a:schemeClr val="dk1"/>
                </a:solidFill>
                <a:effectLst/>
                <a:latin typeface="+mn-lt"/>
                <a:ea typeface="+mn-ea"/>
                <a:cs typeface="+mn-cs"/>
              </a:rPr>
              <a:t>) discussion.  Ideally, post-intervention, data points will fall beneath the control limit (CL), indicating that a majority of patients have documented </a:t>
            </a:r>
            <a:r>
              <a:rPr lang="en-US" sz="1200" baseline="0" dirty="0" err="1">
                <a:solidFill>
                  <a:schemeClr val="dk1"/>
                </a:solidFill>
                <a:effectLst/>
                <a:latin typeface="+mn-lt"/>
                <a:ea typeface="+mn-ea"/>
                <a:cs typeface="+mn-cs"/>
              </a:rPr>
              <a:t>GoC</a:t>
            </a:r>
            <a:r>
              <a:rPr lang="en-US" sz="1200" baseline="0" dirty="0">
                <a:solidFill>
                  <a:schemeClr val="dk1"/>
                </a:solidFill>
                <a:effectLst/>
                <a:latin typeface="+mn-lt"/>
                <a:ea typeface="+mn-ea"/>
                <a:cs typeface="+mn-cs"/>
              </a:rPr>
              <a:t>.</a:t>
            </a:r>
            <a:endParaRPr lang="en-US" sz="1050" dirty="0">
              <a:effectLst/>
            </a:endParaRPr>
          </a:p>
          <a:p>
            <a:r>
              <a:rPr lang="en-US" sz="1200" i="0" baseline="0" dirty="0">
                <a:solidFill>
                  <a:schemeClr val="dk1"/>
                </a:solidFill>
                <a:effectLst/>
                <a:latin typeface="+mn-lt"/>
                <a:ea typeface="+mn-ea"/>
                <a:cs typeface="+mn-cs"/>
              </a:rPr>
              <a:t>Note: </a:t>
            </a:r>
            <a:r>
              <a:rPr lang="en-US" sz="1200" i="1" baseline="0" dirty="0">
                <a:solidFill>
                  <a:schemeClr val="dk1"/>
                </a:solidFill>
                <a:effectLst/>
                <a:latin typeface="+mn-lt"/>
                <a:ea typeface="+mn-ea"/>
                <a:cs typeface="+mn-cs"/>
              </a:rPr>
              <a:t>The CL was set at 0.40 because it is expected that a subgroup of patients may not need to have </a:t>
            </a:r>
            <a:r>
              <a:rPr lang="en-US" sz="1200" i="1" baseline="0" dirty="0" err="1">
                <a:solidFill>
                  <a:schemeClr val="dk1"/>
                </a:solidFill>
                <a:effectLst/>
                <a:latin typeface="+mn-lt"/>
                <a:ea typeface="+mn-ea"/>
                <a:cs typeface="+mn-cs"/>
              </a:rPr>
              <a:t>GoC</a:t>
            </a:r>
            <a:r>
              <a:rPr lang="en-US" sz="1200" i="1" baseline="0" dirty="0">
                <a:solidFill>
                  <a:schemeClr val="dk1"/>
                </a:solidFill>
                <a:effectLst/>
                <a:latin typeface="+mn-lt"/>
                <a:ea typeface="+mn-ea"/>
                <a:cs typeface="+mn-cs"/>
              </a:rPr>
              <a:t> </a:t>
            </a:r>
            <a:r>
              <a:rPr lang="en-US" sz="1200" i="1" baseline="0" dirty="0" err="1">
                <a:solidFill>
                  <a:schemeClr val="dk1"/>
                </a:solidFill>
                <a:effectLst/>
                <a:latin typeface="+mn-lt"/>
                <a:ea typeface="+mn-ea"/>
                <a:cs typeface="+mn-cs"/>
              </a:rPr>
              <a:t>dicussions</a:t>
            </a:r>
            <a:r>
              <a:rPr lang="en-US" sz="1200" i="1" baseline="0" dirty="0">
                <a:solidFill>
                  <a:schemeClr val="dk1"/>
                </a:solidFill>
                <a:effectLst/>
                <a:latin typeface="+mn-lt"/>
                <a:ea typeface="+mn-ea"/>
                <a:cs typeface="+mn-cs"/>
              </a:rPr>
              <a:t>. </a:t>
            </a:r>
            <a:endParaRPr lang="en-US" sz="1050"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1965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effectLst/>
                <a:latin typeface="+mn-lt"/>
                <a:ea typeface="+mn-ea"/>
                <a:cs typeface="+mn-cs"/>
              </a:rPr>
              <a:t>P</a:t>
            </a:r>
            <a:r>
              <a:rPr lang="en-US" sz="1200" baseline="0" dirty="0">
                <a:solidFill>
                  <a:schemeClr val="dk1"/>
                </a:solidFill>
                <a:effectLst/>
                <a:latin typeface="+mn-lt"/>
                <a:ea typeface="+mn-ea"/>
                <a:cs typeface="+mn-cs"/>
              </a:rPr>
              <a:t> Chart I made with QI Macros… we recognize there’s variation and that we have room to improve</a:t>
            </a:r>
            <a:endParaRPr lang="en-US" sz="1200" dirty="0">
              <a:solidFill>
                <a:schemeClr val="dk1"/>
              </a:solidFill>
              <a:effectLst/>
              <a:latin typeface="+mn-lt"/>
              <a:ea typeface="+mn-ea"/>
              <a:cs typeface="+mn-cs"/>
            </a:endParaRPr>
          </a:p>
          <a:p>
            <a:endParaRPr lang="en-US" sz="1200" dirty="0">
              <a:solidFill>
                <a:schemeClr val="dk1"/>
              </a:solidFill>
              <a:effectLst/>
              <a:latin typeface="+mn-lt"/>
              <a:ea typeface="+mn-ea"/>
              <a:cs typeface="+mn-cs"/>
            </a:endParaRPr>
          </a:p>
          <a:p>
            <a:r>
              <a:rPr lang="en-US" sz="1200" dirty="0">
                <a:solidFill>
                  <a:schemeClr val="dk1"/>
                </a:solidFill>
                <a:effectLst/>
                <a:latin typeface="+mn-lt"/>
                <a:ea typeface="+mn-ea"/>
                <a:cs typeface="+mn-cs"/>
              </a:rPr>
              <a:t>This</a:t>
            </a:r>
            <a:r>
              <a:rPr lang="en-US" sz="1200" baseline="0" dirty="0">
                <a:solidFill>
                  <a:schemeClr val="dk1"/>
                </a:solidFill>
                <a:effectLst/>
                <a:latin typeface="+mn-lt"/>
                <a:ea typeface="+mn-ea"/>
                <a:cs typeface="+mn-cs"/>
              </a:rPr>
              <a:t> graph depicts a standardized fraction of patients without any documented goals of care (</a:t>
            </a:r>
            <a:r>
              <a:rPr lang="en-US" sz="1200" baseline="0" dirty="0" err="1">
                <a:solidFill>
                  <a:schemeClr val="dk1"/>
                </a:solidFill>
                <a:effectLst/>
                <a:latin typeface="+mn-lt"/>
                <a:ea typeface="+mn-ea"/>
                <a:cs typeface="+mn-cs"/>
              </a:rPr>
              <a:t>GoC</a:t>
            </a:r>
            <a:r>
              <a:rPr lang="en-US" sz="1200" baseline="0" dirty="0">
                <a:solidFill>
                  <a:schemeClr val="dk1"/>
                </a:solidFill>
                <a:effectLst/>
                <a:latin typeface="+mn-lt"/>
                <a:ea typeface="+mn-ea"/>
                <a:cs typeface="+mn-cs"/>
              </a:rPr>
              <a:t>) discussion.  Ideally, post-intervention, data points will fall beneath the control limit (CL), indicating that a majority of patients have documented </a:t>
            </a:r>
            <a:r>
              <a:rPr lang="en-US" sz="1200" baseline="0" dirty="0" err="1">
                <a:solidFill>
                  <a:schemeClr val="dk1"/>
                </a:solidFill>
                <a:effectLst/>
                <a:latin typeface="+mn-lt"/>
                <a:ea typeface="+mn-ea"/>
                <a:cs typeface="+mn-cs"/>
              </a:rPr>
              <a:t>GoC</a:t>
            </a:r>
            <a:r>
              <a:rPr lang="en-US" sz="1200" baseline="0" dirty="0">
                <a:solidFill>
                  <a:schemeClr val="dk1"/>
                </a:solidFill>
                <a:effectLst/>
                <a:latin typeface="+mn-lt"/>
                <a:ea typeface="+mn-ea"/>
                <a:cs typeface="+mn-cs"/>
              </a:rPr>
              <a:t>.</a:t>
            </a:r>
            <a:endParaRPr lang="en-US" sz="1050" dirty="0">
              <a:effectLst/>
            </a:endParaRPr>
          </a:p>
          <a:p>
            <a:r>
              <a:rPr lang="en-US" sz="1200" i="0" baseline="0" dirty="0">
                <a:solidFill>
                  <a:schemeClr val="dk1"/>
                </a:solidFill>
                <a:effectLst/>
                <a:latin typeface="+mn-lt"/>
                <a:ea typeface="+mn-ea"/>
                <a:cs typeface="+mn-cs"/>
              </a:rPr>
              <a:t>Note: </a:t>
            </a:r>
            <a:r>
              <a:rPr lang="en-US" sz="1200" i="1" baseline="0" dirty="0">
                <a:solidFill>
                  <a:schemeClr val="dk1"/>
                </a:solidFill>
                <a:effectLst/>
                <a:latin typeface="+mn-lt"/>
                <a:ea typeface="+mn-ea"/>
                <a:cs typeface="+mn-cs"/>
              </a:rPr>
              <a:t>The CL was set at 0.40 because it is expected that a subgroup of patients may not need to have </a:t>
            </a:r>
            <a:r>
              <a:rPr lang="en-US" sz="1200" i="1" baseline="0" dirty="0" err="1">
                <a:solidFill>
                  <a:schemeClr val="dk1"/>
                </a:solidFill>
                <a:effectLst/>
                <a:latin typeface="+mn-lt"/>
                <a:ea typeface="+mn-ea"/>
                <a:cs typeface="+mn-cs"/>
              </a:rPr>
              <a:t>GoC</a:t>
            </a:r>
            <a:r>
              <a:rPr lang="en-US" sz="1200" i="1" baseline="0" dirty="0">
                <a:solidFill>
                  <a:schemeClr val="dk1"/>
                </a:solidFill>
                <a:effectLst/>
                <a:latin typeface="+mn-lt"/>
                <a:ea typeface="+mn-ea"/>
                <a:cs typeface="+mn-cs"/>
              </a:rPr>
              <a:t> </a:t>
            </a:r>
            <a:r>
              <a:rPr lang="en-US" sz="1200" i="1" baseline="0" dirty="0" err="1">
                <a:solidFill>
                  <a:schemeClr val="dk1"/>
                </a:solidFill>
                <a:effectLst/>
                <a:latin typeface="+mn-lt"/>
                <a:ea typeface="+mn-ea"/>
                <a:cs typeface="+mn-cs"/>
              </a:rPr>
              <a:t>dicussions</a:t>
            </a:r>
            <a:r>
              <a:rPr lang="en-US" sz="1200" i="1" baseline="0" dirty="0">
                <a:solidFill>
                  <a:schemeClr val="dk1"/>
                </a:solidFill>
                <a:effectLst/>
                <a:latin typeface="+mn-lt"/>
                <a:ea typeface="+mn-ea"/>
                <a:cs typeface="+mn-cs"/>
              </a:rPr>
              <a:t>. </a:t>
            </a:r>
            <a:endParaRPr lang="en-US" sz="1050"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532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our effort to do this on Med E</a:t>
            </a:r>
          </a:p>
          <a:p>
            <a:r>
              <a:rPr lang="en-US" baseline="0" dirty="0"/>
              <a:t>Idea is to get the high yield patients</a:t>
            </a:r>
          </a:p>
          <a:p>
            <a:r>
              <a:rPr lang="en-US" baseline="0" dirty="0"/>
              <a:t>Still in the process of rolling this out</a:t>
            </a:r>
          </a:p>
          <a:p>
            <a:endParaRPr lang="en-US" baseline="0" dirty="0"/>
          </a:p>
          <a:p>
            <a:r>
              <a:rPr lang="en-US" baseline="0" dirty="0"/>
              <a:t>Also talk about using the ACP note more frequently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4564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Chart review (Madeline </a:t>
            </a:r>
            <a:r>
              <a:rPr lang="en-US" sz="2400" dirty="0" err="1"/>
              <a:t>Waife</a:t>
            </a:r>
            <a:r>
              <a:rPr lang="en-US" sz="2400" dirty="0"/>
              <a:t>, MSW)</a:t>
            </a:r>
          </a:p>
          <a:p>
            <a:pPr lvl="1"/>
            <a:r>
              <a:rPr lang="en-US" sz="1800" dirty="0"/>
              <a:t>Out of a randomly-selected sample size of 50 on AD from depression registry</a:t>
            </a:r>
          </a:p>
          <a:p>
            <a:pPr lvl="1"/>
            <a:r>
              <a:rPr lang="en-US" sz="1800" b="1" dirty="0"/>
              <a:t>37 patients had no change in any of their ADs</a:t>
            </a:r>
          </a:p>
          <a:p>
            <a:r>
              <a:rPr lang="en-US" sz="2400" dirty="0">
                <a:sym typeface="Wingdings"/>
              </a:rPr>
              <a:t>75% sub-optimally dosed</a:t>
            </a:r>
          </a:p>
          <a:p>
            <a:r>
              <a:rPr lang="en-US" sz="2400" dirty="0"/>
              <a:t>83% of these patients </a:t>
            </a:r>
            <a:r>
              <a:rPr lang="en-US" sz="2400" b="1" dirty="0"/>
              <a:t>did not </a:t>
            </a:r>
            <a:r>
              <a:rPr lang="en-US" sz="2400" dirty="0"/>
              <a:t>have a follow-up appointment scheduled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2921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Chart review (Madeline </a:t>
            </a:r>
            <a:r>
              <a:rPr lang="en-US" sz="2400" dirty="0" err="1"/>
              <a:t>Waife</a:t>
            </a:r>
            <a:r>
              <a:rPr lang="en-US" sz="2400" dirty="0"/>
              <a:t>, MSW)</a:t>
            </a:r>
          </a:p>
          <a:p>
            <a:pPr lvl="1"/>
            <a:r>
              <a:rPr lang="en-US" sz="1800" dirty="0"/>
              <a:t>Out of a randomly-selected sample size of 50 on AD from depression registry</a:t>
            </a:r>
          </a:p>
          <a:p>
            <a:pPr lvl="1"/>
            <a:r>
              <a:rPr lang="en-US" sz="1800" b="1" dirty="0"/>
              <a:t>37 patients had no change in any of their ADs</a:t>
            </a:r>
          </a:p>
          <a:p>
            <a:r>
              <a:rPr lang="en-US" sz="2400" dirty="0">
                <a:sym typeface="Wingdings"/>
              </a:rPr>
              <a:t>75% sub-optimally dosed</a:t>
            </a:r>
          </a:p>
          <a:p>
            <a:r>
              <a:rPr lang="en-US" sz="2400" dirty="0"/>
              <a:t>83% of these patients </a:t>
            </a:r>
            <a:r>
              <a:rPr lang="en-US" sz="2400" b="1" dirty="0"/>
              <a:t>did not </a:t>
            </a:r>
            <a:r>
              <a:rPr lang="en-US" sz="2400" dirty="0"/>
              <a:t>have a follow-up appointment scheduled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79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2419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Member Side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1390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Palliative</a:t>
            </a:r>
            <a:r>
              <a:rPr lang="en-US" baseline="0" dirty="0"/>
              <a:t> care coordinator is a new role, Jenny </a:t>
            </a:r>
            <a:r>
              <a:rPr lang="en-US" baseline="0" dirty="0" err="1"/>
              <a:t>Hanspel</a:t>
            </a:r>
            <a:endParaRPr lang="en-US" baseline="0" dirty="0"/>
          </a:p>
          <a:p>
            <a:r>
              <a:rPr lang="en-US" baseline="0" dirty="0"/>
              <a:t>We are still figuring out how we coordinate communication</a:t>
            </a:r>
          </a:p>
          <a:p>
            <a:r>
              <a:rPr lang="en-US" baseline="0" dirty="0"/>
              <a:t>Conspicuously absent right now </a:t>
            </a:r>
            <a:r>
              <a:rPr lang="en-US" baseline="0" dirty="0">
                <a:sym typeface="Wingdings"/>
              </a:rPr>
              <a:t> primary care providers!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464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Good afternoon everyone! My name is Garrett Thompson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 will be talking to you about a quality improvement project aimed at improving screening and subsequent interventions for unhealthy alcohol use in the UNC internal medicine clinic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36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Over 20% of U.S. adults drink more than the recommended daily, weekly, or per-occasion amounts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Alcohol use disorders (AUDs) are common, cause substantial morbidity, and result in increased risk of early mortality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Unhealthy alcohol use is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leading cause of preventable deaths among adults in the U.S. after tobacco smoking and obesity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~85,000 deaths/year can be attributed to alcohol, equivalent to 3.5% of all U.S. deaths </a:t>
            </a:r>
            <a:br>
              <a:rPr lang="en-US" baseline="0" dirty="0"/>
            </a:br>
            <a:br>
              <a:rPr lang="en-US" baseline="0" dirty="0"/>
            </a:br>
            <a:r>
              <a:rPr lang="en-US" baseline="0" dirty="0"/>
              <a:t>_____________________________________________________________________________</a:t>
            </a:r>
            <a:br>
              <a:rPr lang="en-US" baseline="0" dirty="0"/>
            </a:br>
            <a:r>
              <a:rPr lang="en-US" baseline="0" dirty="0"/>
              <a:t>-AUDs:</a:t>
            </a:r>
            <a:br>
              <a:rPr lang="en-US" baseline="0" dirty="0"/>
            </a:br>
            <a:r>
              <a:rPr lang="en-US" baseline="0" dirty="0"/>
              <a:t>--A</a:t>
            </a:r>
            <a:r>
              <a:rPr lang="en-US" dirty="0"/>
              <a:t>ssociated with hypertension, heart disease, stroke, cancer, liver cirrhosis, amnesias, cognitive impairment, sleep problems, peripheral neuropathy, gastritis and gastric ulcers, pancreatitis, decreased bone density, anemia, depression, insomnia, anxiety, suicide, and fetal alcohol syndrome.</a:t>
            </a:r>
            <a:endParaRPr lang="en-US" baseline="0" dirty="0"/>
          </a:p>
          <a:p>
            <a:r>
              <a:rPr lang="en-US" sz="1200" b="0" i="0" u="none" strike="noStrike" kern="1200" baseline="0" dirty="0">
                <a:solidFill>
                  <a:schemeClr val="tx1"/>
                </a:solidFill>
                <a:latin typeface="+mn-lt"/>
                <a:ea typeface="+mn-ea"/>
                <a:cs typeface="+mn-cs"/>
              </a:rPr>
              <a:t>-Other statistics:</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t>
            </a:r>
            <a:r>
              <a:rPr lang="en-US" sz="1200" b="0" i="0" kern="1200" dirty="0">
                <a:solidFill>
                  <a:schemeClr val="tx1"/>
                </a:solidFill>
                <a:effectLst/>
                <a:latin typeface="+mn-lt"/>
                <a:ea typeface="+mn-ea"/>
                <a:cs typeface="+mn-cs"/>
              </a:rPr>
              <a:t>Number of alcoholic liver disease deaths: 19,388</a:t>
            </a:r>
          </a:p>
          <a:p>
            <a:r>
              <a:rPr lang="en-US" sz="1200" b="0" i="0" kern="1200" dirty="0">
                <a:solidFill>
                  <a:schemeClr val="tx1"/>
                </a:solidFill>
                <a:effectLst/>
                <a:latin typeface="+mn-lt"/>
                <a:ea typeface="+mn-ea"/>
                <a:cs typeface="+mn-cs"/>
              </a:rPr>
              <a:t>--Number of alcohol-induced deaths, excluding accidents and homicides: 30,722</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Of the 10,265 people who died in alcohol-impaired-driving crashes in 2015, there were 6,424 drivers (63%) who had BACs of .08 g/</a:t>
            </a:r>
            <a:r>
              <a:rPr lang="en-US" sz="1200" b="0" i="0" u="none" strike="noStrike" kern="1200" baseline="0" dirty="0" err="1">
                <a:solidFill>
                  <a:schemeClr val="tx1"/>
                </a:solidFill>
                <a:latin typeface="+mn-lt"/>
                <a:ea typeface="+mn-ea"/>
                <a:cs typeface="+mn-cs"/>
              </a:rPr>
              <a:t>dL</a:t>
            </a:r>
            <a:r>
              <a:rPr lang="en-US" sz="1200" b="0" i="0" u="none" strike="noStrike" kern="1200" baseline="0" dirty="0">
                <a:solidFill>
                  <a:schemeClr val="tx1"/>
                </a:solidFill>
                <a:latin typeface="+mn-lt"/>
                <a:ea typeface="+mn-ea"/>
                <a:cs typeface="+mn-cs"/>
              </a:rPr>
              <a:t> or higher. The remaining fatalities consisted of 2,908 motor vehicle occupants (28%) and 933 </a:t>
            </a:r>
            <a:r>
              <a:rPr lang="en-US" sz="1200" b="0" i="0" u="none" strike="noStrike" kern="1200" baseline="0" dirty="0" err="1">
                <a:solidFill>
                  <a:schemeClr val="tx1"/>
                </a:solidFill>
                <a:latin typeface="+mn-lt"/>
                <a:ea typeface="+mn-ea"/>
                <a:cs typeface="+mn-cs"/>
              </a:rPr>
              <a:t>nonoccupants</a:t>
            </a:r>
            <a:r>
              <a:rPr lang="en-US" sz="1200" b="0" i="0" u="none" strike="noStrike" kern="1200" baseline="0" dirty="0">
                <a:solidFill>
                  <a:schemeClr val="tx1"/>
                </a:solidFill>
                <a:latin typeface="+mn-lt"/>
                <a:ea typeface="+mn-ea"/>
                <a:cs typeface="+mn-cs"/>
              </a:rPr>
              <a:t> (9%)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1164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USPSTF among others recommends screening adults for unhealthy alcohol use and providing persons engaged in risky drinking with brief behavioral counseling interventions</a:t>
            </a:r>
          </a:p>
          <a:p>
            <a:r>
              <a:rPr lang="en-US" sz="1200" kern="1200" dirty="0">
                <a:solidFill>
                  <a:schemeClr val="tx1"/>
                </a:solidFill>
                <a:effectLst/>
                <a:latin typeface="+mn-lt"/>
                <a:ea typeface="+mn-ea"/>
                <a:cs typeface="+mn-cs"/>
              </a:rPr>
              <a:t>- Despite this recommendation, national data show that less than a third of patients are asked about alcohol use by their primary care providers, and less than 1/5 of adults report ever discussing it with a health care professional </a:t>
            </a:r>
          </a:p>
          <a:p>
            <a:r>
              <a:rPr lang="en-US" sz="1200" kern="1200" dirty="0">
                <a:solidFill>
                  <a:schemeClr val="tx1"/>
                </a:solidFill>
                <a:effectLst/>
                <a:latin typeface="+mn-lt"/>
                <a:ea typeface="+mn-ea"/>
                <a:cs typeface="+mn-cs"/>
              </a:rPr>
              <a:t>- After implementing the new electronic health record, UNC internal medicine clinic did not have a system to screen for unhealthy alcohol use 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Over the past year, I’ve been assisting with a QI project to fill this gap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16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overarching aim of this project is to implement, test, and refine an evidence-based system for delivery and tracking of high-quality screening and interventions for unhealthy alcohol use in the UNC general internal medicine clinic</a:t>
            </a:r>
          </a:p>
          <a:p>
            <a:r>
              <a:rPr lang="en-US" sz="1200" kern="1200" dirty="0">
                <a:solidFill>
                  <a:schemeClr val="tx1"/>
                </a:solidFill>
                <a:effectLst/>
                <a:latin typeface="+mn-lt"/>
                <a:ea typeface="+mn-ea"/>
                <a:cs typeface="+mn-cs"/>
              </a:rPr>
              <a:t>- Several specific aim statements were developed based on process measures, for instance, those related to the number of patients completely an initial screen, the proportion of patients with a positive initial screen completing a secondary screen, the proportion of patients with a positive screen offered counseling for risky drinking, and the rate of best practice alert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9716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I’d now like to discuss the systematic approach to screening/counseling that has been implemented in the IMC.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Later on, I’ll touch on a few of the EPIC tools and other improvements that have been made to the process</a:t>
            </a:r>
          </a:p>
          <a:p>
            <a:r>
              <a:rPr lang="en-US" sz="1200" kern="1200" dirty="0">
                <a:solidFill>
                  <a:schemeClr val="tx1"/>
                </a:solidFill>
                <a:effectLst/>
                <a:latin typeface="+mn-lt"/>
                <a:ea typeface="+mn-ea"/>
                <a:cs typeface="+mn-cs"/>
              </a:rPr>
              <a:t>- The basic approach is 3-fold: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Eligible patients first complete an initial screen composed of 2 sequential questions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Patient with a positive screen compete a secondary-related assessment, the Alcohol Use Disorders Identification Test (or AUDIT)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And then are offered an appropriate intervention based on this assessment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567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process for the initial screen has now been fully automated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- 2 nursing Best Practice Alerts (BPAs), or visit-Based Reminders (VBRs), were implemented in April 2017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First BPA</a:t>
            </a:r>
            <a:r>
              <a:rPr lang="en-US" sz="1200" kern="1200" dirty="0">
                <a:solidFill>
                  <a:schemeClr val="tx1"/>
                </a:solidFill>
                <a:effectLst/>
                <a:latin typeface="+mn-lt"/>
                <a:ea typeface="+mn-ea"/>
                <a:cs typeface="+mn-cs"/>
              </a:rPr>
              <a:t> flags appropriate patients for initial screening (</a:t>
            </a:r>
            <a:r>
              <a:rPr lang="en-US" sz="1200" i="1" kern="1200" dirty="0">
                <a:solidFill>
                  <a:schemeClr val="tx1"/>
                </a:solidFill>
                <a:effectLst/>
                <a:latin typeface="+mn-lt"/>
                <a:ea typeface="+mn-ea"/>
                <a:cs typeface="+mn-cs"/>
              </a:rPr>
              <a:t>exclusions: have been screened in past year, have terminal illness, previously diagnosed with AUD, under 18</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Second BPA (not depicted)</a:t>
            </a:r>
            <a:r>
              <a:rPr lang="en-US" sz="1200" kern="1200" dirty="0">
                <a:solidFill>
                  <a:schemeClr val="tx1"/>
                </a:solidFill>
                <a:effectLst/>
                <a:latin typeface="+mn-lt"/>
                <a:ea typeface="+mn-ea"/>
                <a:cs typeface="+mn-cs"/>
              </a:rPr>
              <a:t>, fires when patient has had positive initial screen, but no secondary assessment documented. It prompts the nurse to provide the patient with this assessment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534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This run chart shows cumulative number of patients over time.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To date, approximately 9000 screenings have been completed representing 8700 unique patients. This represents approximately 69% of all active clinic patients.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Within the past year, approximately 52% of all active clinic patients have been screened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8652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run chart shows the number of patients who completed the initial screen per month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Initially, the screening process was tested with a few providers and nurses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After October, 2016, the screening process was expanded to all providers which led to an increase in the number of patients screened per month</a:t>
            </a:r>
          </a:p>
          <a:p>
            <a:r>
              <a:rPr lang="en-US" sz="1200" kern="1200" dirty="0">
                <a:solidFill>
                  <a:schemeClr val="tx1"/>
                </a:solidFill>
                <a:effectLst/>
                <a:latin typeface="+mn-lt"/>
                <a:ea typeface="+mn-ea"/>
                <a:cs typeface="+mn-cs"/>
              </a:rPr>
              <a:t>- After the implementation of the nursing BPAs, the number of patients screened per month again increased</a:t>
            </a:r>
          </a:p>
          <a:p>
            <a:r>
              <a:rPr lang="en-US" sz="1200" kern="1200" dirty="0">
                <a:solidFill>
                  <a:schemeClr val="tx1"/>
                </a:solidFill>
                <a:effectLst/>
                <a:latin typeface="+mn-lt"/>
                <a:ea typeface="+mn-ea"/>
                <a:cs typeface="+mn-cs"/>
              </a:rPr>
              <a:t>- Notably, the number of screenings per month has begun to decrease, which is expected because the BPA is suppressed for 1 year after the screen is completed and an increasing proportion of all clinic patients have been screened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E66A2-B1FC-45A4-B266-F50BC89B50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22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1524002"/>
            <a:ext cx="7772400" cy="1470025"/>
          </a:xfrm>
        </p:spPr>
        <p:txBody>
          <a:bodyPr/>
          <a:lstStyle>
            <a:lvl1pPr>
              <a:defRPr sz="2700">
                <a:solidFill>
                  <a:schemeClr val="bg1"/>
                </a:solidFill>
              </a:defRPr>
            </a:lvl1pPr>
          </a:lstStyle>
          <a:p>
            <a:pPr lvl="0"/>
            <a:r>
              <a:rPr lang="en-US" noProof="0"/>
              <a:t>Click to edit Master title style</a:t>
            </a:r>
          </a:p>
        </p:txBody>
      </p:sp>
      <p:sp>
        <p:nvSpPr>
          <p:cNvPr id="9219"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pPr lvl="0"/>
            <a:r>
              <a:rPr lang="en-US" noProof="0"/>
              <a:t>Click to edit Master subtitle style</a:t>
            </a:r>
          </a:p>
        </p:txBody>
      </p:sp>
      <p:sp>
        <p:nvSpPr>
          <p:cNvPr id="9220" name="Rectangle 4"/>
          <p:cNvSpPr>
            <a:spLocks noGrp="1" noChangeArrowheads="1"/>
          </p:cNvSpPr>
          <p:nvPr>
            <p:ph type="dt" sz="half" idx="2"/>
          </p:nvPr>
        </p:nvSpPr>
        <p:spPr>
          <a:xfrm>
            <a:off x="457200" y="6245225"/>
            <a:ext cx="2133600" cy="476250"/>
          </a:xfrm>
        </p:spPr>
        <p:txBody>
          <a:bodyPr/>
          <a:lstStyle>
            <a:lvl1pPr>
              <a:defRPr>
                <a:solidFill>
                  <a:schemeClr val="bg1"/>
                </a:solidFill>
              </a:defRPr>
            </a:lvl1pPr>
          </a:lstStyle>
          <a:p>
            <a:fld id="{07BC5085-4BFA-4E44-8F62-9DB41C6CAF33}" type="datetimeFigureOut">
              <a:rPr lang="en-US" smtClean="0"/>
              <a:t>3/15/2018</a:t>
            </a:fld>
            <a:endParaRPr lang="en-US"/>
          </a:p>
        </p:txBody>
      </p:sp>
      <p:sp>
        <p:nvSpPr>
          <p:cNvPr id="9221" name="Rectangle 5"/>
          <p:cNvSpPr>
            <a:spLocks noGrp="1" noChangeArrowheads="1"/>
          </p:cNvSpPr>
          <p:nvPr>
            <p:ph type="ftr" sz="quarter" idx="3"/>
          </p:nvPr>
        </p:nvSpPr>
        <p:spPr>
          <a:xfrm>
            <a:off x="3124200" y="6245225"/>
            <a:ext cx="2895600" cy="476250"/>
          </a:xfrm>
        </p:spPr>
        <p:txBody>
          <a:bodyPr/>
          <a:lstStyle>
            <a:lvl1pPr>
              <a:defRPr>
                <a:solidFill>
                  <a:schemeClr val="bg1"/>
                </a:solidFill>
              </a:defRPr>
            </a:lvl1pPr>
          </a:lstStyle>
          <a:p>
            <a:endParaRPr lang="en-US"/>
          </a:p>
        </p:txBody>
      </p:sp>
      <p:sp>
        <p:nvSpPr>
          <p:cNvPr id="9222" name="Rectangle 6"/>
          <p:cNvSpPr>
            <a:spLocks noGrp="1" noChangeArrowheads="1"/>
          </p:cNvSpPr>
          <p:nvPr>
            <p:ph type="sldNum" sz="quarter" idx="4"/>
          </p:nvPr>
        </p:nvSpPr>
        <p:spPr>
          <a:xfrm>
            <a:off x="6553200" y="6245225"/>
            <a:ext cx="2133600" cy="476250"/>
          </a:xfrm>
        </p:spPr>
        <p:txBody>
          <a:bodyPr/>
          <a:lstStyle>
            <a:lvl1pPr>
              <a:defRPr>
                <a:solidFill>
                  <a:schemeClr val="bg1"/>
                </a:solidFill>
              </a:defRPr>
            </a:lvl1pPr>
          </a:lstStyle>
          <a:p>
            <a:fld id="{C51AAD97-C24B-4682-9CDD-B36EEC94B424}" type="slidenum">
              <a:rPr lang="en-US" smtClean="0"/>
              <a:t>‹#›</a:t>
            </a:fld>
            <a:endParaRPr lang="en-US"/>
          </a:p>
        </p:txBody>
      </p:sp>
      <p:pic>
        <p:nvPicPr>
          <p:cNvPr id="9225" name="Picture 9" descr="UNC_logo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2400"/>
            <a:ext cx="23812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3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119004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31823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C5A4D5-22DB-4294-9D80-D186081F8BE0}"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1DDB1A-DAD6-44B0-8690-A61DD370EF2E}" type="slidenum">
              <a:rPr lang="en-US"/>
              <a:pPr/>
              <a:t>‹#›</a:t>
            </a:fld>
            <a:endParaRPr lang="en-US"/>
          </a:p>
        </p:txBody>
      </p:sp>
    </p:spTree>
    <p:extLst>
      <p:ext uri="{BB962C8B-B14F-4D97-AF65-F5344CB8AC3E}">
        <p14:creationId xmlns:p14="http://schemas.microsoft.com/office/powerpoint/2010/main" val="3398750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BB2C54A-E28D-4904-9A14-6F605DD774D6}"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3A586C-0FF0-4206-B0EB-E9C01C5061B6}" type="slidenum">
              <a:rPr lang="en-US"/>
              <a:pPr/>
              <a:t>‹#›</a:t>
            </a:fld>
            <a:endParaRPr lang="en-US"/>
          </a:p>
        </p:txBody>
      </p:sp>
    </p:spTree>
    <p:extLst>
      <p:ext uri="{BB962C8B-B14F-4D97-AF65-F5344CB8AC3E}">
        <p14:creationId xmlns:p14="http://schemas.microsoft.com/office/powerpoint/2010/main" val="352776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555052-AA66-48B0-B586-50F76BEF607C}"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0E2596-9450-4E4B-9D2E-05EBE43311EE}" type="slidenum">
              <a:rPr lang="en-US"/>
              <a:pPr/>
              <a:t>‹#›</a:t>
            </a:fld>
            <a:endParaRPr lang="en-US"/>
          </a:p>
        </p:txBody>
      </p:sp>
    </p:spTree>
    <p:extLst>
      <p:ext uri="{BB962C8B-B14F-4D97-AF65-F5344CB8AC3E}">
        <p14:creationId xmlns:p14="http://schemas.microsoft.com/office/powerpoint/2010/main" val="291573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55C2F06-C3B2-4268-BE22-0F7180ABF4D1}"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F9880F-DAE2-4D2E-8D2B-D275A0A272E7}" type="slidenum">
              <a:rPr lang="en-US"/>
              <a:pPr/>
              <a:t>‹#›</a:t>
            </a:fld>
            <a:endParaRPr lang="en-US"/>
          </a:p>
        </p:txBody>
      </p:sp>
    </p:spTree>
    <p:extLst>
      <p:ext uri="{BB962C8B-B14F-4D97-AF65-F5344CB8AC3E}">
        <p14:creationId xmlns:p14="http://schemas.microsoft.com/office/powerpoint/2010/main" val="577280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2D6A9B-354F-4686-ADE2-E32124ACDA47}" type="datetime1">
              <a:rPr lang="en-US"/>
              <a:pPr/>
              <a:t>3/15/2018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9764F6A-501A-4695-A26B-A26D01DAFC02}" type="slidenum">
              <a:rPr lang="en-US"/>
              <a:pPr/>
              <a:t>‹#›</a:t>
            </a:fld>
            <a:endParaRPr lang="en-US"/>
          </a:p>
        </p:txBody>
      </p:sp>
    </p:spTree>
    <p:extLst>
      <p:ext uri="{BB962C8B-B14F-4D97-AF65-F5344CB8AC3E}">
        <p14:creationId xmlns:p14="http://schemas.microsoft.com/office/powerpoint/2010/main" val="190853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ED2A4E-6238-4D7A-96A0-8CF15C714747}" type="datetime1">
              <a:rPr lang="en-US"/>
              <a:pPr/>
              <a:t>3/15/2018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F559E08-4194-4C67-9A7B-5E9C025BBBDD}" type="slidenum">
              <a:rPr lang="en-US"/>
              <a:pPr/>
              <a:t>‹#›</a:t>
            </a:fld>
            <a:endParaRPr lang="en-US"/>
          </a:p>
        </p:txBody>
      </p:sp>
    </p:spTree>
    <p:extLst>
      <p:ext uri="{BB962C8B-B14F-4D97-AF65-F5344CB8AC3E}">
        <p14:creationId xmlns:p14="http://schemas.microsoft.com/office/powerpoint/2010/main" val="131352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C25E456-A5BD-4B1F-9922-B27A83107837}" type="datetime1">
              <a:rPr lang="en-US"/>
              <a:pPr/>
              <a:t>3/15/2018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1B528F2-F409-4128-AE8C-73EF09DAD1FC}" type="slidenum">
              <a:rPr lang="en-US"/>
              <a:pPr/>
              <a:t>‹#›</a:t>
            </a:fld>
            <a:endParaRPr lang="en-US"/>
          </a:p>
        </p:txBody>
      </p:sp>
    </p:spTree>
    <p:extLst>
      <p:ext uri="{BB962C8B-B14F-4D97-AF65-F5344CB8AC3E}">
        <p14:creationId xmlns:p14="http://schemas.microsoft.com/office/powerpoint/2010/main" val="2250106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EDD0143-DC3E-4EC6-9F48-48B6665F7301}"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33B6BF-CD30-4EB0-80A4-3EE6E252142E}" type="slidenum">
              <a:rPr lang="en-US"/>
              <a:pPr/>
              <a:t>‹#›</a:t>
            </a:fld>
            <a:endParaRPr lang="en-US"/>
          </a:p>
        </p:txBody>
      </p:sp>
    </p:spTree>
    <p:extLst>
      <p:ext uri="{BB962C8B-B14F-4D97-AF65-F5344CB8AC3E}">
        <p14:creationId xmlns:p14="http://schemas.microsoft.com/office/powerpoint/2010/main" val="379519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558482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BD3821B-510B-469F-8236-A5D95798D7D4}"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25BAB3-FE89-4894-A884-41D108665273}" type="slidenum">
              <a:rPr lang="en-US"/>
              <a:pPr/>
              <a:t>‹#›</a:t>
            </a:fld>
            <a:endParaRPr lang="en-US"/>
          </a:p>
        </p:txBody>
      </p:sp>
    </p:spTree>
    <p:extLst>
      <p:ext uri="{BB962C8B-B14F-4D97-AF65-F5344CB8AC3E}">
        <p14:creationId xmlns:p14="http://schemas.microsoft.com/office/powerpoint/2010/main" val="590659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1366078-B265-4984-BB18-33981B66E184}"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F836CC-B783-4E69-9EFD-8D3AF9DBFA31}" type="slidenum">
              <a:rPr lang="en-US"/>
              <a:pPr/>
              <a:t>‹#›</a:t>
            </a:fld>
            <a:endParaRPr lang="en-US"/>
          </a:p>
        </p:txBody>
      </p:sp>
    </p:spTree>
    <p:extLst>
      <p:ext uri="{BB962C8B-B14F-4D97-AF65-F5344CB8AC3E}">
        <p14:creationId xmlns:p14="http://schemas.microsoft.com/office/powerpoint/2010/main" val="195499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AFEDE01-382B-426E-A4ED-08E2FC7AA3FD}"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C7457E-0227-44F2-8F92-A042A287554D}" type="slidenum">
              <a:rPr lang="en-US"/>
              <a:pPr/>
              <a:t>‹#›</a:t>
            </a:fld>
            <a:endParaRPr lang="en-US"/>
          </a:p>
        </p:txBody>
      </p:sp>
    </p:spTree>
    <p:extLst>
      <p:ext uri="{BB962C8B-B14F-4D97-AF65-F5344CB8AC3E}">
        <p14:creationId xmlns:p14="http://schemas.microsoft.com/office/powerpoint/2010/main" val="2894847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C5A4D5-22DB-4294-9D80-D186081F8BE0}"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1DDB1A-DAD6-44B0-8690-A61DD370EF2E}" type="slidenum">
              <a:rPr lang="en-US"/>
              <a:pPr/>
              <a:t>‹#›</a:t>
            </a:fld>
            <a:endParaRPr lang="en-US"/>
          </a:p>
        </p:txBody>
      </p:sp>
    </p:spTree>
    <p:extLst>
      <p:ext uri="{BB962C8B-B14F-4D97-AF65-F5344CB8AC3E}">
        <p14:creationId xmlns:p14="http://schemas.microsoft.com/office/powerpoint/2010/main" val="401002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BB2C54A-E28D-4904-9A14-6F605DD774D6}"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3A586C-0FF0-4206-B0EB-E9C01C5061B6}" type="slidenum">
              <a:rPr lang="en-US"/>
              <a:pPr/>
              <a:t>‹#›</a:t>
            </a:fld>
            <a:endParaRPr lang="en-US"/>
          </a:p>
        </p:txBody>
      </p:sp>
    </p:spTree>
    <p:extLst>
      <p:ext uri="{BB962C8B-B14F-4D97-AF65-F5344CB8AC3E}">
        <p14:creationId xmlns:p14="http://schemas.microsoft.com/office/powerpoint/2010/main" val="224663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555052-AA66-48B0-B586-50F76BEF607C}"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0E2596-9450-4E4B-9D2E-05EBE43311EE}" type="slidenum">
              <a:rPr lang="en-US"/>
              <a:pPr/>
              <a:t>‹#›</a:t>
            </a:fld>
            <a:endParaRPr lang="en-US"/>
          </a:p>
        </p:txBody>
      </p:sp>
    </p:spTree>
    <p:extLst>
      <p:ext uri="{BB962C8B-B14F-4D97-AF65-F5344CB8AC3E}">
        <p14:creationId xmlns:p14="http://schemas.microsoft.com/office/powerpoint/2010/main" val="3404004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55C2F06-C3B2-4268-BE22-0F7180ABF4D1}"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F9880F-DAE2-4D2E-8D2B-D275A0A272E7}" type="slidenum">
              <a:rPr lang="en-US"/>
              <a:pPr/>
              <a:t>‹#›</a:t>
            </a:fld>
            <a:endParaRPr lang="en-US"/>
          </a:p>
        </p:txBody>
      </p:sp>
    </p:spTree>
    <p:extLst>
      <p:ext uri="{BB962C8B-B14F-4D97-AF65-F5344CB8AC3E}">
        <p14:creationId xmlns:p14="http://schemas.microsoft.com/office/powerpoint/2010/main" val="83685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2D6A9B-354F-4686-ADE2-E32124ACDA47}" type="datetime1">
              <a:rPr lang="en-US"/>
              <a:pPr/>
              <a:t>3/15/2018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9764F6A-501A-4695-A26B-A26D01DAFC02}" type="slidenum">
              <a:rPr lang="en-US"/>
              <a:pPr/>
              <a:t>‹#›</a:t>
            </a:fld>
            <a:endParaRPr lang="en-US"/>
          </a:p>
        </p:txBody>
      </p:sp>
    </p:spTree>
    <p:extLst>
      <p:ext uri="{BB962C8B-B14F-4D97-AF65-F5344CB8AC3E}">
        <p14:creationId xmlns:p14="http://schemas.microsoft.com/office/powerpoint/2010/main" val="240233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ED2A4E-6238-4D7A-96A0-8CF15C714747}" type="datetime1">
              <a:rPr lang="en-US"/>
              <a:pPr/>
              <a:t>3/15/2018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F559E08-4194-4C67-9A7B-5E9C025BBBDD}" type="slidenum">
              <a:rPr lang="en-US"/>
              <a:pPr/>
              <a:t>‹#›</a:t>
            </a:fld>
            <a:endParaRPr lang="en-US"/>
          </a:p>
        </p:txBody>
      </p:sp>
    </p:spTree>
    <p:extLst>
      <p:ext uri="{BB962C8B-B14F-4D97-AF65-F5344CB8AC3E}">
        <p14:creationId xmlns:p14="http://schemas.microsoft.com/office/powerpoint/2010/main" val="874637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C25E456-A5BD-4B1F-9922-B27A83107837}" type="datetime1">
              <a:rPr lang="en-US"/>
              <a:pPr/>
              <a:t>3/15/2018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1B528F2-F409-4128-AE8C-73EF09DAD1FC}" type="slidenum">
              <a:rPr lang="en-US"/>
              <a:pPr/>
              <a:t>‹#›</a:t>
            </a:fld>
            <a:endParaRPr lang="en-US"/>
          </a:p>
        </p:txBody>
      </p:sp>
    </p:spTree>
    <p:extLst>
      <p:ext uri="{BB962C8B-B14F-4D97-AF65-F5344CB8AC3E}">
        <p14:creationId xmlns:p14="http://schemas.microsoft.com/office/powerpoint/2010/main" val="358381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1239128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EDD0143-DC3E-4EC6-9F48-48B6665F7301}"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33B6BF-CD30-4EB0-80A4-3EE6E252142E}" type="slidenum">
              <a:rPr lang="en-US"/>
              <a:pPr/>
              <a:t>‹#›</a:t>
            </a:fld>
            <a:endParaRPr lang="en-US"/>
          </a:p>
        </p:txBody>
      </p:sp>
    </p:spTree>
    <p:extLst>
      <p:ext uri="{BB962C8B-B14F-4D97-AF65-F5344CB8AC3E}">
        <p14:creationId xmlns:p14="http://schemas.microsoft.com/office/powerpoint/2010/main" val="1401230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BD3821B-510B-469F-8236-A5D95798D7D4}" type="datetime1">
              <a:rPr lang="en-US"/>
              <a:pPr/>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25BAB3-FE89-4894-A884-41D108665273}" type="slidenum">
              <a:rPr lang="en-US"/>
              <a:pPr/>
              <a:t>‹#›</a:t>
            </a:fld>
            <a:endParaRPr lang="en-US"/>
          </a:p>
        </p:txBody>
      </p:sp>
    </p:spTree>
    <p:extLst>
      <p:ext uri="{BB962C8B-B14F-4D97-AF65-F5344CB8AC3E}">
        <p14:creationId xmlns:p14="http://schemas.microsoft.com/office/powerpoint/2010/main" val="3822668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1366078-B265-4984-BB18-33981B66E184}"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F836CC-B783-4E69-9EFD-8D3AF9DBFA31}" type="slidenum">
              <a:rPr lang="en-US"/>
              <a:pPr/>
              <a:t>‹#›</a:t>
            </a:fld>
            <a:endParaRPr lang="en-US"/>
          </a:p>
        </p:txBody>
      </p:sp>
    </p:spTree>
    <p:extLst>
      <p:ext uri="{BB962C8B-B14F-4D97-AF65-F5344CB8AC3E}">
        <p14:creationId xmlns:p14="http://schemas.microsoft.com/office/powerpoint/2010/main" val="3531477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AFEDE01-382B-426E-A4ED-08E2FC7AA3FD}" type="datetime1">
              <a:rPr lang="en-US"/>
              <a:pPr/>
              <a:t>3/15/2018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C7457E-0227-44F2-8F92-A042A287554D}" type="slidenum">
              <a:rPr lang="en-US"/>
              <a:pPr/>
              <a:t>‹#›</a:t>
            </a:fld>
            <a:endParaRPr lang="en-US"/>
          </a:p>
        </p:txBody>
      </p:sp>
    </p:spTree>
    <p:extLst>
      <p:ext uri="{BB962C8B-B14F-4D97-AF65-F5344CB8AC3E}">
        <p14:creationId xmlns:p14="http://schemas.microsoft.com/office/powerpoint/2010/main" val="668245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7A8ADE-0FD4-4835-8392-1014D2C08E94}" type="datetimeFigureOut">
              <a:rPr lang="en-US"/>
              <a:pPr>
                <a:defRPr/>
              </a:pPr>
              <a:t>3/15/2018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3A999E-A43C-455B-AE6C-3BBB2663A072}" type="slidenum">
              <a:rPr lang="en-US"/>
              <a:pPr>
                <a:defRPr/>
              </a:pPr>
              <a:t>‹#›</a:t>
            </a:fld>
            <a:endParaRPr lang="en-US" dirty="0"/>
          </a:p>
        </p:txBody>
      </p:sp>
    </p:spTree>
    <p:extLst>
      <p:ext uri="{BB962C8B-B14F-4D97-AF65-F5344CB8AC3E}">
        <p14:creationId xmlns:p14="http://schemas.microsoft.com/office/powerpoint/2010/main" val="383391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8ECF63-E416-4420-BF1D-868B4A6BEC43}" type="datetimeFigureOut">
              <a:rPr lang="en-US"/>
              <a:pPr>
                <a:defRPr/>
              </a:pPr>
              <a:t>3/15/2018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1BB36F-6D2C-4706-8D5C-C226F435E414}" type="slidenum">
              <a:rPr lang="en-US"/>
              <a:pPr>
                <a:defRPr/>
              </a:pPr>
              <a:t>‹#›</a:t>
            </a:fld>
            <a:endParaRPr lang="en-US" dirty="0"/>
          </a:p>
        </p:txBody>
      </p:sp>
    </p:spTree>
    <p:extLst>
      <p:ext uri="{BB962C8B-B14F-4D97-AF65-F5344CB8AC3E}">
        <p14:creationId xmlns:p14="http://schemas.microsoft.com/office/powerpoint/2010/main" val="277406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E5BBA7-F8E1-4304-BC65-C2FD131C615E}" type="datetimeFigureOut">
              <a:rPr lang="en-US"/>
              <a:pPr>
                <a:defRPr/>
              </a:pPr>
              <a:t>3/15/2018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9F5359-15AA-45F7-B4F9-4B8C1C200179}" type="slidenum">
              <a:rPr lang="en-US"/>
              <a:pPr>
                <a:defRPr/>
              </a:pPr>
              <a:t>‹#›</a:t>
            </a:fld>
            <a:endParaRPr lang="en-US" dirty="0"/>
          </a:p>
        </p:txBody>
      </p:sp>
    </p:spTree>
    <p:extLst>
      <p:ext uri="{BB962C8B-B14F-4D97-AF65-F5344CB8AC3E}">
        <p14:creationId xmlns:p14="http://schemas.microsoft.com/office/powerpoint/2010/main" val="321170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074DA44-BDFC-4D38-93C3-61D24A883BF3}" type="datetimeFigureOut">
              <a:rPr lang="en-US"/>
              <a:pPr>
                <a:defRPr/>
              </a:pPr>
              <a:t>3/15/2018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F16987-7283-4909-AEFF-0F0DBAB0976A}" type="slidenum">
              <a:rPr lang="en-US"/>
              <a:pPr>
                <a:defRPr/>
              </a:pPr>
              <a:t>‹#›</a:t>
            </a:fld>
            <a:endParaRPr lang="en-US" dirty="0"/>
          </a:p>
        </p:txBody>
      </p:sp>
    </p:spTree>
    <p:extLst>
      <p:ext uri="{BB962C8B-B14F-4D97-AF65-F5344CB8AC3E}">
        <p14:creationId xmlns:p14="http://schemas.microsoft.com/office/powerpoint/2010/main" val="1307863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AEEE4FB-BD7A-43B7-8530-EE9B56DF9946}" type="datetimeFigureOut">
              <a:rPr lang="en-US"/>
              <a:pPr>
                <a:defRPr/>
              </a:pPr>
              <a:t>3/15/2018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845811-8837-4294-BB23-7505E55673BF}" type="slidenum">
              <a:rPr lang="en-US"/>
              <a:pPr>
                <a:defRPr/>
              </a:pPr>
              <a:t>‹#›</a:t>
            </a:fld>
            <a:endParaRPr lang="en-US" dirty="0"/>
          </a:p>
        </p:txBody>
      </p:sp>
    </p:spTree>
    <p:extLst>
      <p:ext uri="{BB962C8B-B14F-4D97-AF65-F5344CB8AC3E}">
        <p14:creationId xmlns:p14="http://schemas.microsoft.com/office/powerpoint/2010/main" val="1463149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557BC74-00E5-471B-A614-2AF093897537}" type="datetimeFigureOut">
              <a:rPr lang="en-US"/>
              <a:pPr>
                <a:defRPr/>
              </a:pPr>
              <a:t>3/15/2018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A7F717-3A99-4D77-8732-6EB86689B05E}" type="slidenum">
              <a:rPr lang="en-US"/>
              <a:pPr>
                <a:defRPr/>
              </a:pPr>
              <a:t>‹#›</a:t>
            </a:fld>
            <a:endParaRPr lang="en-US" dirty="0"/>
          </a:p>
        </p:txBody>
      </p:sp>
    </p:spTree>
    <p:extLst>
      <p:ext uri="{BB962C8B-B14F-4D97-AF65-F5344CB8AC3E}">
        <p14:creationId xmlns:p14="http://schemas.microsoft.com/office/powerpoint/2010/main" val="185508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3218852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90A6C3-9B46-4A8C-9174-16E4713268B9}" type="datetimeFigureOut">
              <a:rPr lang="en-US"/>
              <a:pPr>
                <a:defRPr/>
              </a:pPr>
              <a:t>3/15/2018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4EA334B-2090-4128-94BB-96B954D53271}" type="slidenum">
              <a:rPr lang="en-US"/>
              <a:pPr>
                <a:defRPr/>
              </a:pPr>
              <a:t>‹#›</a:t>
            </a:fld>
            <a:endParaRPr lang="en-US" dirty="0"/>
          </a:p>
        </p:txBody>
      </p:sp>
    </p:spTree>
    <p:extLst>
      <p:ext uri="{BB962C8B-B14F-4D97-AF65-F5344CB8AC3E}">
        <p14:creationId xmlns:p14="http://schemas.microsoft.com/office/powerpoint/2010/main" val="710732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639D16-2DF1-4CD8-A505-468824F0D4A6}" type="datetimeFigureOut">
              <a:rPr lang="en-US"/>
              <a:pPr>
                <a:defRPr/>
              </a:pPr>
              <a:t>3/15/2018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EC269-B2AC-4F95-90C6-504E95DD72C0}" type="slidenum">
              <a:rPr lang="en-US"/>
              <a:pPr>
                <a:defRPr/>
              </a:pPr>
              <a:t>‹#›</a:t>
            </a:fld>
            <a:endParaRPr lang="en-US" dirty="0"/>
          </a:p>
        </p:txBody>
      </p:sp>
    </p:spTree>
    <p:extLst>
      <p:ext uri="{BB962C8B-B14F-4D97-AF65-F5344CB8AC3E}">
        <p14:creationId xmlns:p14="http://schemas.microsoft.com/office/powerpoint/2010/main" val="2935756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54FF195-4611-4C22-9A4F-517F530309F1}" type="datetimeFigureOut">
              <a:rPr lang="en-US"/>
              <a:pPr>
                <a:defRPr/>
              </a:pPr>
              <a:t>3/15/2018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C3535-D6AA-42B4-94E2-7B877CBF7A71}" type="slidenum">
              <a:rPr lang="en-US"/>
              <a:pPr>
                <a:defRPr/>
              </a:pPr>
              <a:t>‹#›</a:t>
            </a:fld>
            <a:endParaRPr lang="en-US" dirty="0"/>
          </a:p>
        </p:txBody>
      </p:sp>
    </p:spTree>
    <p:extLst>
      <p:ext uri="{BB962C8B-B14F-4D97-AF65-F5344CB8AC3E}">
        <p14:creationId xmlns:p14="http://schemas.microsoft.com/office/powerpoint/2010/main" val="837857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57C660-33B1-4081-9364-C0FF338C12CF}" type="datetimeFigureOut">
              <a:rPr lang="en-US"/>
              <a:pPr>
                <a:defRPr/>
              </a:pPr>
              <a:t>3/15/2018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9423CA-0A77-456E-800C-5B47F3BDBB4E}" type="slidenum">
              <a:rPr lang="en-US"/>
              <a:pPr>
                <a:defRPr/>
              </a:pPr>
              <a:t>‹#›</a:t>
            </a:fld>
            <a:endParaRPr lang="en-US" dirty="0"/>
          </a:p>
        </p:txBody>
      </p:sp>
    </p:spTree>
    <p:extLst>
      <p:ext uri="{BB962C8B-B14F-4D97-AF65-F5344CB8AC3E}">
        <p14:creationId xmlns:p14="http://schemas.microsoft.com/office/powerpoint/2010/main" val="21600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F74A1F-665C-4FC9-AD5B-E481B20837B8}" type="datetimeFigureOut">
              <a:rPr lang="en-US"/>
              <a:pPr>
                <a:defRPr/>
              </a:pPr>
              <a:t>3/15/2018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D6B411-28E0-4E99-B5FF-F267C322527F}" type="slidenum">
              <a:rPr lang="en-US"/>
              <a:pPr>
                <a:defRPr/>
              </a:pPr>
              <a:t>‹#›</a:t>
            </a:fld>
            <a:endParaRPr lang="en-US" dirty="0"/>
          </a:p>
        </p:txBody>
      </p:sp>
    </p:spTree>
    <p:extLst>
      <p:ext uri="{BB962C8B-B14F-4D97-AF65-F5344CB8AC3E}">
        <p14:creationId xmlns:p14="http://schemas.microsoft.com/office/powerpoint/2010/main" val="263868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397342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281093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68835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409578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7BC5085-4BFA-4E44-8F62-9DB41C6CAF33}" type="datetimeFigureOut">
              <a:rPr lang="en-US" smtClean="0"/>
              <a:t>3/15/2018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231380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81200" y="152400"/>
            <a:ext cx="6781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057400" y="1143000"/>
            <a:ext cx="6705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981200" y="6384927"/>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fld id="{07BC5085-4BFA-4E44-8F62-9DB41C6CAF33}" type="datetimeFigureOut">
              <a:rPr lang="en-US" smtClean="0"/>
              <a:t>3/15/2018</a:t>
            </a:fld>
            <a:endParaRPr lang="en-US"/>
          </a:p>
        </p:txBody>
      </p:sp>
      <p:sp>
        <p:nvSpPr>
          <p:cNvPr id="1029" name="Rectangle 5"/>
          <p:cNvSpPr>
            <a:spLocks noGrp="1" noChangeArrowheads="1"/>
          </p:cNvSpPr>
          <p:nvPr>
            <p:ph type="ftr" sz="quarter" idx="3"/>
          </p:nvPr>
        </p:nvSpPr>
        <p:spPr bwMode="auto">
          <a:xfrm>
            <a:off x="3657600" y="6384927"/>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solidFill>
                  <a:schemeClr val="bg2"/>
                </a:solidFill>
              </a:defRPr>
            </a:lvl1pPr>
          </a:lstStyle>
          <a:p>
            <a:endParaRPr lang="en-US"/>
          </a:p>
        </p:txBody>
      </p:sp>
      <p:sp>
        <p:nvSpPr>
          <p:cNvPr id="1030" name="Rectangle 6"/>
          <p:cNvSpPr>
            <a:spLocks noGrp="1" noChangeArrowheads="1"/>
          </p:cNvSpPr>
          <p:nvPr>
            <p:ph type="sldNum" sz="quarter" idx="4"/>
          </p:nvPr>
        </p:nvSpPr>
        <p:spPr bwMode="auto">
          <a:xfrm>
            <a:off x="7467600" y="6384927"/>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solidFill>
                  <a:schemeClr val="bg2"/>
                </a:solidFill>
              </a:defRPr>
            </a:lvl1pPr>
          </a:lstStyle>
          <a:p>
            <a:fld id="{C51AAD97-C24B-4682-9CDD-B36EEC94B424}" type="slidenum">
              <a:rPr lang="en-US" smtClean="0"/>
              <a:t>‹#›</a:t>
            </a:fld>
            <a:endParaRPr lang="en-US"/>
          </a:p>
        </p:txBody>
      </p:sp>
    </p:spTree>
    <p:extLst>
      <p:ext uri="{BB962C8B-B14F-4D97-AF65-F5344CB8AC3E}">
        <p14:creationId xmlns:p14="http://schemas.microsoft.com/office/powerpoint/2010/main" val="200158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5pPr>
      <a:lvl6pPr marL="3429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6pPr>
      <a:lvl7pPr marL="6858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7pPr>
      <a:lvl8pPr marL="10287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8pPr>
      <a:lvl9pPr marL="13716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9pPr>
    </p:titleStyle>
    <p:bodyStyle>
      <a:lvl1pPr marL="257175" indent="-257175" algn="l" rtl="0" eaLnBrk="1" fontAlgn="base" hangingPunct="1">
        <a:spcBef>
          <a:spcPct val="20000"/>
        </a:spcBef>
        <a:spcAft>
          <a:spcPct val="0"/>
        </a:spcAft>
        <a:buClr>
          <a:schemeClr val="bg2"/>
        </a:buClr>
        <a:buChar char="•"/>
        <a:defRPr sz="1800">
          <a:solidFill>
            <a:srgbClr val="335FB7"/>
          </a:solidFill>
          <a:latin typeface="+mn-lt"/>
          <a:ea typeface="+mn-ea"/>
          <a:cs typeface="+mn-cs"/>
        </a:defRPr>
      </a:lvl1pPr>
      <a:lvl2pPr marL="557213" indent="-214313" algn="l" rtl="0" eaLnBrk="1" fontAlgn="base" hangingPunct="1">
        <a:spcBef>
          <a:spcPct val="20000"/>
        </a:spcBef>
        <a:spcAft>
          <a:spcPct val="0"/>
        </a:spcAft>
        <a:buClr>
          <a:srgbClr val="B2B2B2"/>
        </a:buClr>
        <a:buFont typeface="Arial" charset="0"/>
        <a:buChar char="»"/>
        <a:defRPr sz="1650">
          <a:solidFill>
            <a:srgbClr val="414141"/>
          </a:solidFill>
          <a:latin typeface="+mn-lt"/>
          <a:cs typeface="+mn-cs"/>
        </a:defRPr>
      </a:lvl2pPr>
      <a:lvl3pPr marL="857250" indent="-171450" algn="l" rtl="0" eaLnBrk="1" fontAlgn="base" hangingPunct="1">
        <a:spcBef>
          <a:spcPct val="20000"/>
        </a:spcBef>
        <a:spcAft>
          <a:spcPct val="0"/>
        </a:spcAft>
        <a:buClr>
          <a:srgbClr val="B2B2B2"/>
        </a:buClr>
        <a:buChar char="•"/>
        <a:defRPr sz="1500">
          <a:solidFill>
            <a:srgbClr val="414141"/>
          </a:solidFill>
          <a:latin typeface="+mn-lt"/>
          <a:cs typeface="+mn-cs"/>
        </a:defRPr>
      </a:lvl3pPr>
      <a:lvl4pPr marL="1200150" indent="-171450" algn="l" rtl="0" eaLnBrk="1" fontAlgn="base" hangingPunct="1">
        <a:spcBef>
          <a:spcPct val="20000"/>
        </a:spcBef>
        <a:spcAft>
          <a:spcPct val="0"/>
        </a:spcAft>
        <a:buClr>
          <a:srgbClr val="B2B2B2"/>
        </a:buClr>
        <a:buFont typeface="Arial" charset="0"/>
        <a:buChar char="»"/>
        <a:defRPr>
          <a:solidFill>
            <a:srgbClr val="414141"/>
          </a:solidFill>
          <a:latin typeface="+mn-lt"/>
          <a:cs typeface="+mn-cs"/>
        </a:defRPr>
      </a:lvl4pPr>
      <a:lvl5pPr marL="1543050" indent="-171450" algn="l" rtl="0" eaLnBrk="1" fontAlgn="base" hangingPunct="1">
        <a:spcBef>
          <a:spcPct val="20000"/>
        </a:spcBef>
        <a:spcAft>
          <a:spcPct val="0"/>
        </a:spcAft>
        <a:buClr>
          <a:srgbClr val="B2B2B2"/>
        </a:buClr>
        <a:buChar char="•"/>
        <a:defRPr>
          <a:solidFill>
            <a:srgbClr val="414141"/>
          </a:solidFill>
          <a:latin typeface="+mn-lt"/>
          <a:cs typeface="+mn-cs"/>
        </a:defRPr>
      </a:lvl5pPr>
      <a:lvl6pPr marL="1885950" indent="-171450" algn="l" rtl="0" eaLnBrk="1" fontAlgn="base" hangingPunct="1">
        <a:spcBef>
          <a:spcPct val="20000"/>
        </a:spcBef>
        <a:spcAft>
          <a:spcPct val="0"/>
        </a:spcAft>
        <a:buClr>
          <a:srgbClr val="B2B2B2"/>
        </a:buClr>
        <a:buChar char="•"/>
        <a:defRPr>
          <a:solidFill>
            <a:srgbClr val="414141"/>
          </a:solidFill>
          <a:latin typeface="+mn-lt"/>
          <a:cs typeface="+mn-cs"/>
        </a:defRPr>
      </a:lvl6pPr>
      <a:lvl7pPr marL="2228850" indent="-171450" algn="l" rtl="0" eaLnBrk="1" fontAlgn="base" hangingPunct="1">
        <a:spcBef>
          <a:spcPct val="20000"/>
        </a:spcBef>
        <a:spcAft>
          <a:spcPct val="0"/>
        </a:spcAft>
        <a:buClr>
          <a:srgbClr val="B2B2B2"/>
        </a:buClr>
        <a:buChar char="•"/>
        <a:defRPr>
          <a:solidFill>
            <a:srgbClr val="414141"/>
          </a:solidFill>
          <a:latin typeface="+mn-lt"/>
          <a:cs typeface="+mn-cs"/>
        </a:defRPr>
      </a:lvl7pPr>
      <a:lvl8pPr marL="2571750" indent="-171450" algn="l" rtl="0" eaLnBrk="1" fontAlgn="base" hangingPunct="1">
        <a:spcBef>
          <a:spcPct val="20000"/>
        </a:spcBef>
        <a:spcAft>
          <a:spcPct val="0"/>
        </a:spcAft>
        <a:buClr>
          <a:srgbClr val="B2B2B2"/>
        </a:buClr>
        <a:buChar char="•"/>
        <a:defRPr>
          <a:solidFill>
            <a:srgbClr val="414141"/>
          </a:solidFill>
          <a:latin typeface="+mn-lt"/>
          <a:cs typeface="+mn-cs"/>
        </a:defRPr>
      </a:lvl8pPr>
      <a:lvl9pPr marL="2914650" indent="-171450" algn="l" rtl="0" eaLnBrk="1" fontAlgn="base" hangingPunct="1">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685800"/>
            <a:ext cx="82296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381000" y="1417638"/>
            <a:ext cx="8458200"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381000" y="6388100"/>
            <a:ext cx="1981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fld id="{3176C2E1-3319-4A81-ACF3-FBE386705C94}" type="datetime1">
              <a:rPr lang="en-US"/>
              <a:pPr/>
              <a:t>3/15/2018</a:t>
            </a:fld>
            <a:endParaRPr lang="en-US"/>
          </a:p>
        </p:txBody>
      </p:sp>
      <p:sp>
        <p:nvSpPr>
          <p:cNvPr id="33797" name="Rectangle 5"/>
          <p:cNvSpPr>
            <a:spLocks noGrp="1" noChangeArrowheads="1"/>
          </p:cNvSpPr>
          <p:nvPr>
            <p:ph type="ftr" sz="quarter" idx="3"/>
          </p:nvPr>
        </p:nvSpPr>
        <p:spPr bwMode="auto">
          <a:xfrm>
            <a:off x="2590800" y="6384927"/>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endParaRPr lang="en-US"/>
          </a:p>
        </p:txBody>
      </p:sp>
      <p:sp>
        <p:nvSpPr>
          <p:cNvPr id="33798" name="Rectangle 6"/>
          <p:cNvSpPr>
            <a:spLocks noGrp="1" noChangeArrowheads="1"/>
          </p:cNvSpPr>
          <p:nvPr>
            <p:ph type="sldNum" sz="quarter" idx="4"/>
          </p:nvPr>
        </p:nvSpPr>
        <p:spPr bwMode="auto">
          <a:xfrm>
            <a:off x="6858000" y="6384927"/>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solidFill>
                  <a:schemeClr val="bg2"/>
                </a:solidFill>
              </a:defRPr>
            </a:lvl1pPr>
          </a:lstStyle>
          <a:p>
            <a:fld id="{F63FC11C-0073-4B58-8AC5-425947C2DA8F}" type="slidenum">
              <a:rPr lang="en-US"/>
              <a:pPr/>
              <a:t>‹#›</a:t>
            </a:fld>
            <a:endParaRPr lang="en-US"/>
          </a:p>
        </p:txBody>
      </p:sp>
    </p:spTree>
    <p:extLst>
      <p:ext uri="{BB962C8B-B14F-4D97-AF65-F5344CB8AC3E}">
        <p14:creationId xmlns:p14="http://schemas.microsoft.com/office/powerpoint/2010/main" val="3438362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5pPr>
      <a:lvl6pPr marL="3429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6pPr>
      <a:lvl7pPr marL="6858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7pPr>
      <a:lvl8pPr marL="10287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8pPr>
      <a:lvl9pPr marL="13716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9pPr>
    </p:titleStyle>
    <p:bodyStyle>
      <a:lvl1pPr marL="257175" indent="-257175" algn="l" rtl="0" eaLnBrk="1" fontAlgn="base" hangingPunct="1">
        <a:spcBef>
          <a:spcPct val="20000"/>
        </a:spcBef>
        <a:spcAft>
          <a:spcPct val="0"/>
        </a:spcAft>
        <a:buClr>
          <a:schemeClr val="bg2"/>
        </a:buClr>
        <a:buChar char="•"/>
        <a:defRPr sz="1800">
          <a:solidFill>
            <a:srgbClr val="335FB7"/>
          </a:solidFill>
          <a:latin typeface="+mn-lt"/>
          <a:ea typeface="+mn-ea"/>
          <a:cs typeface="+mn-cs"/>
        </a:defRPr>
      </a:lvl1pPr>
      <a:lvl2pPr marL="557213" indent="-214313" algn="l" rtl="0" eaLnBrk="1" fontAlgn="base" hangingPunct="1">
        <a:spcBef>
          <a:spcPct val="20000"/>
        </a:spcBef>
        <a:spcAft>
          <a:spcPct val="0"/>
        </a:spcAft>
        <a:buClr>
          <a:srgbClr val="B2B2B2"/>
        </a:buClr>
        <a:buFont typeface="Arial" charset="0"/>
        <a:buChar char="»"/>
        <a:defRPr sz="1650">
          <a:solidFill>
            <a:srgbClr val="414141"/>
          </a:solidFill>
          <a:latin typeface="+mn-lt"/>
          <a:cs typeface="+mn-cs"/>
        </a:defRPr>
      </a:lvl2pPr>
      <a:lvl3pPr marL="857250" indent="-171450" algn="l" rtl="0" eaLnBrk="1" fontAlgn="base" hangingPunct="1">
        <a:spcBef>
          <a:spcPct val="20000"/>
        </a:spcBef>
        <a:spcAft>
          <a:spcPct val="0"/>
        </a:spcAft>
        <a:buClr>
          <a:srgbClr val="B2B2B2"/>
        </a:buClr>
        <a:buChar char="•"/>
        <a:defRPr sz="1500">
          <a:solidFill>
            <a:srgbClr val="414141"/>
          </a:solidFill>
          <a:latin typeface="+mn-lt"/>
          <a:cs typeface="+mn-cs"/>
        </a:defRPr>
      </a:lvl3pPr>
      <a:lvl4pPr marL="1200150" indent="-171450" algn="l" rtl="0" eaLnBrk="1" fontAlgn="base" hangingPunct="1">
        <a:spcBef>
          <a:spcPct val="20000"/>
        </a:spcBef>
        <a:spcAft>
          <a:spcPct val="0"/>
        </a:spcAft>
        <a:buClr>
          <a:srgbClr val="B2B2B2"/>
        </a:buClr>
        <a:buFont typeface="Arial" charset="0"/>
        <a:buChar char="»"/>
        <a:defRPr>
          <a:solidFill>
            <a:srgbClr val="414141"/>
          </a:solidFill>
          <a:latin typeface="+mn-lt"/>
          <a:cs typeface="+mn-cs"/>
        </a:defRPr>
      </a:lvl4pPr>
      <a:lvl5pPr marL="1543050" indent="-171450" algn="l" rtl="0" eaLnBrk="1" fontAlgn="base" hangingPunct="1">
        <a:spcBef>
          <a:spcPct val="20000"/>
        </a:spcBef>
        <a:spcAft>
          <a:spcPct val="0"/>
        </a:spcAft>
        <a:buClr>
          <a:srgbClr val="B2B2B2"/>
        </a:buClr>
        <a:buChar char="•"/>
        <a:defRPr>
          <a:solidFill>
            <a:srgbClr val="414141"/>
          </a:solidFill>
          <a:latin typeface="+mn-lt"/>
          <a:cs typeface="+mn-cs"/>
        </a:defRPr>
      </a:lvl5pPr>
      <a:lvl6pPr marL="1885950" indent="-171450" algn="l" rtl="0" eaLnBrk="1" fontAlgn="base" hangingPunct="1">
        <a:spcBef>
          <a:spcPct val="20000"/>
        </a:spcBef>
        <a:spcAft>
          <a:spcPct val="0"/>
        </a:spcAft>
        <a:buClr>
          <a:srgbClr val="B2B2B2"/>
        </a:buClr>
        <a:buChar char="•"/>
        <a:defRPr>
          <a:solidFill>
            <a:srgbClr val="414141"/>
          </a:solidFill>
          <a:latin typeface="+mn-lt"/>
          <a:cs typeface="+mn-cs"/>
        </a:defRPr>
      </a:lvl6pPr>
      <a:lvl7pPr marL="2228850" indent="-171450" algn="l" rtl="0" eaLnBrk="1" fontAlgn="base" hangingPunct="1">
        <a:spcBef>
          <a:spcPct val="20000"/>
        </a:spcBef>
        <a:spcAft>
          <a:spcPct val="0"/>
        </a:spcAft>
        <a:buClr>
          <a:srgbClr val="B2B2B2"/>
        </a:buClr>
        <a:buChar char="•"/>
        <a:defRPr>
          <a:solidFill>
            <a:srgbClr val="414141"/>
          </a:solidFill>
          <a:latin typeface="+mn-lt"/>
          <a:cs typeface="+mn-cs"/>
        </a:defRPr>
      </a:lvl7pPr>
      <a:lvl8pPr marL="2571750" indent="-171450" algn="l" rtl="0" eaLnBrk="1" fontAlgn="base" hangingPunct="1">
        <a:spcBef>
          <a:spcPct val="20000"/>
        </a:spcBef>
        <a:spcAft>
          <a:spcPct val="0"/>
        </a:spcAft>
        <a:buClr>
          <a:srgbClr val="B2B2B2"/>
        </a:buClr>
        <a:buChar char="•"/>
        <a:defRPr>
          <a:solidFill>
            <a:srgbClr val="414141"/>
          </a:solidFill>
          <a:latin typeface="+mn-lt"/>
          <a:cs typeface="+mn-cs"/>
        </a:defRPr>
      </a:lvl8pPr>
      <a:lvl9pPr marL="2914650" indent="-171450" algn="l" rtl="0" eaLnBrk="1" fontAlgn="base" hangingPunct="1">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685800"/>
            <a:ext cx="8229600" cy="655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381000" y="1417638"/>
            <a:ext cx="8458200" cy="4830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381000" y="6388100"/>
            <a:ext cx="198120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fld id="{3176C2E1-3319-4A81-ACF3-FBE386705C94}" type="datetime1">
              <a:rPr lang="en-US"/>
              <a:pPr/>
              <a:t>3/15/2018</a:t>
            </a:fld>
            <a:endParaRPr lang="en-US"/>
          </a:p>
        </p:txBody>
      </p:sp>
      <p:sp>
        <p:nvSpPr>
          <p:cNvPr id="33797" name="Rectangle 5"/>
          <p:cNvSpPr>
            <a:spLocks noGrp="1" noChangeArrowheads="1"/>
          </p:cNvSpPr>
          <p:nvPr>
            <p:ph type="ftr" sz="quarter" idx="3"/>
          </p:nvPr>
        </p:nvSpPr>
        <p:spPr bwMode="auto">
          <a:xfrm>
            <a:off x="2590800" y="6384927"/>
            <a:ext cx="403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endParaRPr lang="en-US"/>
          </a:p>
        </p:txBody>
      </p:sp>
      <p:sp>
        <p:nvSpPr>
          <p:cNvPr id="33798" name="Rectangle 6"/>
          <p:cNvSpPr>
            <a:spLocks noGrp="1" noChangeArrowheads="1"/>
          </p:cNvSpPr>
          <p:nvPr>
            <p:ph type="sldNum" sz="quarter" idx="4"/>
          </p:nvPr>
        </p:nvSpPr>
        <p:spPr bwMode="auto">
          <a:xfrm>
            <a:off x="6858000" y="6384927"/>
            <a:ext cx="1981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solidFill>
                  <a:schemeClr val="bg2"/>
                </a:solidFill>
              </a:defRPr>
            </a:lvl1pPr>
          </a:lstStyle>
          <a:p>
            <a:fld id="{F63FC11C-0073-4B58-8AC5-425947C2DA8F}" type="slidenum">
              <a:rPr lang="en-US"/>
              <a:pPr/>
              <a:t>‹#›</a:t>
            </a:fld>
            <a:endParaRPr lang="en-US"/>
          </a:p>
        </p:txBody>
      </p:sp>
    </p:spTree>
    <p:extLst>
      <p:ext uri="{BB962C8B-B14F-4D97-AF65-F5344CB8AC3E}">
        <p14:creationId xmlns:p14="http://schemas.microsoft.com/office/powerpoint/2010/main" val="3792051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5pPr>
      <a:lvl6pPr marL="3429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6pPr>
      <a:lvl7pPr marL="6858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7pPr>
      <a:lvl8pPr marL="10287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8pPr>
      <a:lvl9pPr marL="13716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9pPr>
    </p:titleStyle>
    <p:bodyStyle>
      <a:lvl1pPr marL="257175" indent="-257175" algn="l" rtl="0" eaLnBrk="1" fontAlgn="base" hangingPunct="1">
        <a:spcBef>
          <a:spcPct val="20000"/>
        </a:spcBef>
        <a:spcAft>
          <a:spcPct val="0"/>
        </a:spcAft>
        <a:buClr>
          <a:schemeClr val="bg2"/>
        </a:buClr>
        <a:buChar char="•"/>
        <a:defRPr sz="1800">
          <a:solidFill>
            <a:srgbClr val="335FB7"/>
          </a:solidFill>
          <a:latin typeface="+mn-lt"/>
          <a:ea typeface="+mn-ea"/>
          <a:cs typeface="+mn-cs"/>
        </a:defRPr>
      </a:lvl1pPr>
      <a:lvl2pPr marL="557213" indent="-214313" algn="l" rtl="0" eaLnBrk="1" fontAlgn="base" hangingPunct="1">
        <a:spcBef>
          <a:spcPct val="20000"/>
        </a:spcBef>
        <a:spcAft>
          <a:spcPct val="0"/>
        </a:spcAft>
        <a:buClr>
          <a:srgbClr val="B2B2B2"/>
        </a:buClr>
        <a:buFont typeface="Arial" charset="0"/>
        <a:buChar char="»"/>
        <a:defRPr sz="1650">
          <a:solidFill>
            <a:srgbClr val="414141"/>
          </a:solidFill>
          <a:latin typeface="+mn-lt"/>
          <a:cs typeface="+mn-cs"/>
        </a:defRPr>
      </a:lvl2pPr>
      <a:lvl3pPr marL="857250" indent="-171450" algn="l" rtl="0" eaLnBrk="1" fontAlgn="base" hangingPunct="1">
        <a:spcBef>
          <a:spcPct val="20000"/>
        </a:spcBef>
        <a:spcAft>
          <a:spcPct val="0"/>
        </a:spcAft>
        <a:buClr>
          <a:srgbClr val="B2B2B2"/>
        </a:buClr>
        <a:buChar char="•"/>
        <a:defRPr sz="1500">
          <a:solidFill>
            <a:srgbClr val="414141"/>
          </a:solidFill>
          <a:latin typeface="+mn-lt"/>
          <a:cs typeface="+mn-cs"/>
        </a:defRPr>
      </a:lvl3pPr>
      <a:lvl4pPr marL="1200150" indent="-171450" algn="l" rtl="0" eaLnBrk="1" fontAlgn="base" hangingPunct="1">
        <a:spcBef>
          <a:spcPct val="20000"/>
        </a:spcBef>
        <a:spcAft>
          <a:spcPct val="0"/>
        </a:spcAft>
        <a:buClr>
          <a:srgbClr val="B2B2B2"/>
        </a:buClr>
        <a:buFont typeface="Arial" charset="0"/>
        <a:buChar char="»"/>
        <a:defRPr>
          <a:solidFill>
            <a:srgbClr val="414141"/>
          </a:solidFill>
          <a:latin typeface="+mn-lt"/>
          <a:cs typeface="+mn-cs"/>
        </a:defRPr>
      </a:lvl4pPr>
      <a:lvl5pPr marL="1543050" indent="-171450" algn="l" rtl="0" eaLnBrk="1" fontAlgn="base" hangingPunct="1">
        <a:spcBef>
          <a:spcPct val="20000"/>
        </a:spcBef>
        <a:spcAft>
          <a:spcPct val="0"/>
        </a:spcAft>
        <a:buClr>
          <a:srgbClr val="B2B2B2"/>
        </a:buClr>
        <a:buChar char="•"/>
        <a:defRPr>
          <a:solidFill>
            <a:srgbClr val="414141"/>
          </a:solidFill>
          <a:latin typeface="+mn-lt"/>
          <a:cs typeface="+mn-cs"/>
        </a:defRPr>
      </a:lvl5pPr>
      <a:lvl6pPr marL="1885950" indent="-171450" algn="l" rtl="0" eaLnBrk="1" fontAlgn="base" hangingPunct="1">
        <a:spcBef>
          <a:spcPct val="20000"/>
        </a:spcBef>
        <a:spcAft>
          <a:spcPct val="0"/>
        </a:spcAft>
        <a:buClr>
          <a:srgbClr val="B2B2B2"/>
        </a:buClr>
        <a:buChar char="•"/>
        <a:defRPr>
          <a:solidFill>
            <a:srgbClr val="414141"/>
          </a:solidFill>
          <a:latin typeface="+mn-lt"/>
          <a:cs typeface="+mn-cs"/>
        </a:defRPr>
      </a:lvl6pPr>
      <a:lvl7pPr marL="2228850" indent="-171450" algn="l" rtl="0" eaLnBrk="1" fontAlgn="base" hangingPunct="1">
        <a:spcBef>
          <a:spcPct val="20000"/>
        </a:spcBef>
        <a:spcAft>
          <a:spcPct val="0"/>
        </a:spcAft>
        <a:buClr>
          <a:srgbClr val="B2B2B2"/>
        </a:buClr>
        <a:buChar char="•"/>
        <a:defRPr>
          <a:solidFill>
            <a:srgbClr val="414141"/>
          </a:solidFill>
          <a:latin typeface="+mn-lt"/>
          <a:cs typeface="+mn-cs"/>
        </a:defRPr>
      </a:lvl7pPr>
      <a:lvl8pPr marL="2571750" indent="-171450" algn="l" rtl="0" eaLnBrk="1" fontAlgn="base" hangingPunct="1">
        <a:spcBef>
          <a:spcPct val="20000"/>
        </a:spcBef>
        <a:spcAft>
          <a:spcPct val="0"/>
        </a:spcAft>
        <a:buClr>
          <a:srgbClr val="B2B2B2"/>
        </a:buClr>
        <a:buChar char="•"/>
        <a:defRPr>
          <a:solidFill>
            <a:srgbClr val="414141"/>
          </a:solidFill>
          <a:latin typeface="+mn-lt"/>
          <a:cs typeface="+mn-cs"/>
        </a:defRPr>
      </a:lvl8pPr>
      <a:lvl9pPr marL="2914650" indent="-171450" algn="l" rtl="0" eaLnBrk="1" fontAlgn="base" hangingPunct="1">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39A0D60-46F3-4B93-83A4-47C2BEB19141}" type="datetimeFigureOut">
              <a:rPr lang="en-US"/>
              <a:pPr>
                <a:defRPr/>
              </a:pPr>
              <a:t>3/15/2018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7BB85BF-8411-4248-BC86-7100D4D2234B}" type="slidenum">
              <a:rPr lang="en-US"/>
              <a:pPr>
                <a:defRPr/>
              </a:pPr>
              <a:t>‹#›</a:t>
            </a:fld>
            <a:endParaRPr lang="en-US" dirty="0"/>
          </a:p>
        </p:txBody>
      </p:sp>
    </p:spTree>
    <p:extLst>
      <p:ext uri="{BB962C8B-B14F-4D97-AF65-F5344CB8AC3E}">
        <p14:creationId xmlns:p14="http://schemas.microsoft.com/office/powerpoint/2010/main" val="33000571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www.advisory.com/daily-briefing/2017/08/07/hospital-penalties#map"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3.(null)"/><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64.(null)"/><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66.tiff"/></Relationships>
</file>

<file path=ppt/slides/_rels/slide10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2.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76.tif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77.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microsoft.com/office/2007/relationships/hdphoto" Target="../media/hdphoto1.wdp"/><Relationship Id="rId4" Type="http://schemas.openxmlformats.org/officeDocument/2006/relationships/image" Target="../media/image78.png"/></Relationships>
</file>

<file path=ppt/slides/_rels/slide121.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80.emf"/><Relationship Id="rId5" Type="http://schemas.openxmlformats.org/officeDocument/2006/relationships/oleObject" Target="../embeddings/oleObject4.bin"/><Relationship Id="rId4" Type="http://schemas.openxmlformats.org/officeDocument/2006/relationships/image" Target="../media/image79.emf"/></Relationships>
</file>

<file path=ppt/slides/_rels/slide12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iff"/><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86.xml"/><Relationship Id="rId1" Type="http://schemas.openxmlformats.org/officeDocument/2006/relationships/slideLayout" Target="../slideLayouts/slideLayout24.xml"/><Relationship Id="rId5" Type="http://schemas.openxmlformats.org/officeDocument/2006/relationships/image" Target="../media/image88.png"/><Relationship Id="rId4" Type="http://schemas.openxmlformats.org/officeDocument/2006/relationships/chart" Target="../charts/chart17.xml"/></Relationships>
</file>

<file path=ppt/slides/_rels/slide1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tif"/></Relationships>
</file>

<file path=ppt/slides/_rels/slide1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97.tif"/><Relationship Id="rId4" Type="http://schemas.openxmlformats.org/officeDocument/2006/relationships/image" Target="../media/image101.png"/></Relationships>
</file>

<file path=ppt/slides/_rels/slide1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17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1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10.xml"/><Relationship Id="rId26" Type="http://schemas.openxmlformats.org/officeDocument/2006/relationships/customXml" Target="../ink/ink14.xml"/><Relationship Id="rId39" Type="http://schemas.openxmlformats.org/officeDocument/2006/relationships/image" Target="NULL"/><Relationship Id="rId3" Type="http://schemas.openxmlformats.org/officeDocument/2006/relationships/image" Target="../media/image18.png"/><Relationship Id="rId21" Type="http://schemas.openxmlformats.org/officeDocument/2006/relationships/image" Target="NULL"/><Relationship Id="rId34" Type="http://schemas.openxmlformats.org/officeDocument/2006/relationships/customXml" Target="../ink/ink18.xml"/><Relationship Id="rId42" Type="http://schemas.openxmlformats.org/officeDocument/2006/relationships/customXml" Target="../ink/ink22.xml"/><Relationship Id="rId47" Type="http://schemas.openxmlformats.org/officeDocument/2006/relationships/image" Target="NULL"/><Relationship Id="rId50" Type="http://schemas.openxmlformats.org/officeDocument/2006/relationships/customXml" Target="../ink/ink26.xml"/><Relationship Id="rId7" Type="http://schemas.openxmlformats.org/officeDocument/2006/relationships/customXml" Target="../ink/ink3.xml"/><Relationship Id="rId12" Type="http://schemas.openxmlformats.org/officeDocument/2006/relationships/customXml" Target="../ink/ink7.xm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customXml" Target="../ink/ink20.xml"/><Relationship Id="rId46" Type="http://schemas.openxmlformats.org/officeDocument/2006/relationships/customXml" Target="../ink/ink24.xml"/><Relationship Id="rId2" Type="http://schemas.openxmlformats.org/officeDocument/2006/relationships/notesSlide" Target="../notesSlides/notesSlide22.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image" Target="NULL"/><Relationship Id="rId24" Type="http://schemas.openxmlformats.org/officeDocument/2006/relationships/customXml" Target="../ink/ink13.xml"/><Relationship Id="rId32" Type="http://schemas.openxmlformats.org/officeDocument/2006/relationships/customXml" Target="../ink/ink17.xml"/><Relationship Id="rId37" Type="http://schemas.openxmlformats.org/officeDocument/2006/relationships/image" Target="NULL"/><Relationship Id="rId40" Type="http://schemas.openxmlformats.org/officeDocument/2006/relationships/customXml" Target="../ink/ink21.xml"/><Relationship Id="rId45" Type="http://schemas.openxmlformats.org/officeDocument/2006/relationships/image" Target="NULL"/><Relationship Id="rId53"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customXml" Target="../ink/ink15.xml"/><Relationship Id="rId36" Type="http://schemas.openxmlformats.org/officeDocument/2006/relationships/customXml" Target="../ink/ink19.xml"/><Relationship Id="rId49" Type="http://schemas.openxmlformats.org/officeDocument/2006/relationships/image" Target="NULL"/><Relationship Id="rId10" Type="http://schemas.openxmlformats.org/officeDocument/2006/relationships/customXml" Target="../ink/ink6.xm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customXml" Target="../ink/ink23.xml"/><Relationship Id="rId52" Type="http://schemas.openxmlformats.org/officeDocument/2006/relationships/customXml" Target="../ink/ink27.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image" Target="NULL"/><Relationship Id="rId30" Type="http://schemas.openxmlformats.org/officeDocument/2006/relationships/customXml" Target="../ink/ink16.xm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customXml" Target="../ink/ink25.xml"/><Relationship Id="rId8" Type="http://schemas.openxmlformats.org/officeDocument/2006/relationships/customXml" Target="../ink/ink4.xml"/><Relationship Id="rId51"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34.xml"/><Relationship Id="rId5" Type="http://schemas.openxmlformats.org/officeDocument/2006/relationships/image" Target="../media/image46.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4.xml"/><Relationship Id="rId16" Type="http://schemas.openxmlformats.org/officeDocument/2006/relationships/image" Target="../media/image58.svg"/><Relationship Id="rId1" Type="http://schemas.openxmlformats.org/officeDocument/2006/relationships/slideLayout" Target="../slideLayouts/slideLayout3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image" Target="../media/image51.png"/><Relationship Id="rId14" Type="http://schemas.openxmlformats.org/officeDocument/2006/relationships/image" Target="../media/image56.svg"/></Relationships>
</file>

<file path=ppt/slides/_rels/slide7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5.xml"/><Relationship Id="rId16" Type="http://schemas.openxmlformats.org/officeDocument/2006/relationships/image" Target="../media/image58.svg"/><Relationship Id="rId1" Type="http://schemas.openxmlformats.org/officeDocument/2006/relationships/slideLayout" Target="../slideLayouts/slideLayout3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image" Target="../media/image51.png"/><Relationship Id="rId14" Type="http://schemas.openxmlformats.org/officeDocument/2006/relationships/image" Target="../media/image56.sv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8.xml"/><Relationship Id="rId16" Type="http://schemas.openxmlformats.org/officeDocument/2006/relationships/image" Target="../media/image58.svg"/><Relationship Id="rId1" Type="http://schemas.openxmlformats.org/officeDocument/2006/relationships/slideLayout" Target="../slideLayouts/slideLayout3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image" Target="../media/image51.png"/><Relationship Id="rId14" Type="http://schemas.openxmlformats.org/officeDocument/2006/relationships/image" Target="../media/image56.svg"/></Relationships>
</file>

<file path=ppt/slides/_rels/slide8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9.xml"/><Relationship Id="rId16" Type="http://schemas.openxmlformats.org/officeDocument/2006/relationships/image" Target="../media/image58.svg"/><Relationship Id="rId1" Type="http://schemas.openxmlformats.org/officeDocument/2006/relationships/slideLayout" Target="../slideLayouts/slideLayout3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image" Target="../media/image51.png"/><Relationship Id="rId14" Type="http://schemas.openxmlformats.org/officeDocument/2006/relationships/image" Target="../media/image56.svg"/></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34.xml"/><Relationship Id="rId5" Type="http://schemas.openxmlformats.org/officeDocument/2006/relationships/image" Target="../media/image59.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34.xml"/><Relationship Id="rId5" Type="http://schemas.openxmlformats.org/officeDocument/2006/relationships/image" Target="../media/image60.png"/><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61.jpg"/><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hyperlink" Target="https://www.aao.org/summary-benchmark-detail/retina-summary-benchmarks-2016#Introduction" TargetMode="External"/><Relationship Id="rId4" Type="http://schemas.openxmlformats.org/officeDocument/2006/relationships/hyperlink" Target="https://www.aao.org/preferred-practice-pattern/diabetic-retinopathy-ppp-updated-2016"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Improving Depression Remission in Internal Medicine Patients</a:t>
            </a:r>
          </a:p>
        </p:txBody>
      </p:sp>
      <p:sp>
        <p:nvSpPr>
          <p:cNvPr id="3" name="Subtitle 2"/>
          <p:cNvSpPr>
            <a:spLocks noGrp="1"/>
          </p:cNvSpPr>
          <p:nvPr>
            <p:ph type="subTitle" idx="1"/>
          </p:nvPr>
        </p:nvSpPr>
        <p:spPr/>
        <p:txBody>
          <a:bodyPr/>
          <a:lstStyle/>
          <a:p>
            <a:r>
              <a:rPr lang="en-US" sz="2000" dirty="0"/>
              <a:t>Carol Bounajim, MS4</a:t>
            </a:r>
          </a:p>
          <a:p>
            <a:r>
              <a:rPr lang="en-US" sz="2000" dirty="0"/>
              <a:t>Sarah Smithson, MD, MPH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386110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Intervention</a:t>
            </a:r>
          </a:p>
        </p:txBody>
      </p:sp>
      <p:sp>
        <p:nvSpPr>
          <p:cNvPr id="3" name="Content Placeholder 2"/>
          <p:cNvSpPr>
            <a:spLocks noGrp="1"/>
          </p:cNvSpPr>
          <p:nvPr>
            <p:ph idx="1"/>
          </p:nvPr>
        </p:nvSpPr>
        <p:spPr>
          <a:xfrm>
            <a:off x="2057400" y="1143000"/>
            <a:ext cx="3429000" cy="5715000"/>
          </a:xfrm>
        </p:spPr>
        <p:txBody>
          <a:bodyPr/>
          <a:lstStyle/>
          <a:p>
            <a:r>
              <a:rPr lang="en-US" sz="2000" dirty="0">
                <a:solidFill>
                  <a:schemeClr val="accent6">
                    <a:lumMod val="75000"/>
                  </a:schemeClr>
                </a:solidFill>
              </a:rPr>
              <a:t>Inclusion criteria:</a:t>
            </a:r>
          </a:p>
          <a:p>
            <a:pPr lvl="1"/>
            <a:r>
              <a:rPr lang="en-US" sz="1800" dirty="0"/>
              <a:t>Patients on at least one antidepressant</a:t>
            </a:r>
          </a:p>
          <a:p>
            <a:pPr lvl="1"/>
            <a:r>
              <a:rPr lang="en-US" sz="1800" dirty="0"/>
              <a:t>PHQ-9 &gt;9</a:t>
            </a:r>
          </a:p>
          <a:p>
            <a:pPr lvl="1"/>
            <a:r>
              <a:rPr lang="en-US" sz="1800" dirty="0"/>
              <a:t>Upcoming appointment with a </a:t>
            </a:r>
            <a:r>
              <a:rPr lang="en-US" sz="1800" b="1" dirty="0"/>
              <a:t>resident physician</a:t>
            </a:r>
          </a:p>
          <a:p>
            <a:r>
              <a:rPr lang="en-US" sz="2000" b="1" dirty="0">
                <a:solidFill>
                  <a:schemeClr val="accent6">
                    <a:lumMod val="75000"/>
                  </a:schemeClr>
                </a:solidFill>
              </a:rPr>
              <a:t>Intervention</a:t>
            </a:r>
            <a:r>
              <a:rPr lang="en-US" sz="2000" dirty="0">
                <a:solidFill>
                  <a:schemeClr val="accent6">
                    <a:lumMod val="75000"/>
                  </a:schemeClr>
                </a:solidFill>
              </a:rPr>
              <a:t>: Specific recommendation to providers</a:t>
            </a:r>
          </a:p>
          <a:p>
            <a:pPr lvl="1"/>
            <a:r>
              <a:rPr lang="en-US" sz="2000" dirty="0"/>
              <a:t>Repeat PHQ 9</a:t>
            </a:r>
          </a:p>
          <a:p>
            <a:pPr lvl="1"/>
            <a:r>
              <a:rPr lang="en-US" sz="2000" dirty="0"/>
              <a:t>“Increase citalopram from 20 mg QD to 40 mg QD”</a:t>
            </a:r>
          </a:p>
          <a:p>
            <a:r>
              <a:rPr lang="en-US" sz="2150" dirty="0">
                <a:solidFill>
                  <a:schemeClr val="accent6">
                    <a:lumMod val="75000"/>
                  </a:schemeClr>
                </a:solidFill>
              </a:rPr>
              <a:t>Next step: Best Practice Alerts (BPAs)</a:t>
            </a:r>
          </a:p>
          <a:p>
            <a:endParaRPr lang="en-US" dirty="0"/>
          </a:p>
        </p:txBody>
      </p:sp>
      <p:graphicFrame>
        <p:nvGraphicFramePr>
          <p:cNvPr id="5" name="Chart 4"/>
          <p:cNvGraphicFramePr/>
          <p:nvPr>
            <p:extLst/>
          </p:nvPr>
        </p:nvGraphicFramePr>
        <p:xfrm>
          <a:off x="4797879" y="1528973"/>
          <a:ext cx="4838700" cy="408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313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2ABF-9E6E-4854-BCE9-1E9A0498D4A7}"/>
              </a:ext>
            </a:extLst>
          </p:cNvPr>
          <p:cNvSpPr>
            <a:spLocks noGrp="1"/>
          </p:cNvSpPr>
          <p:nvPr>
            <p:ph type="title"/>
          </p:nvPr>
        </p:nvSpPr>
        <p:spPr/>
        <p:txBody>
          <a:bodyPr/>
          <a:lstStyle/>
          <a:p>
            <a:r>
              <a:rPr lang="en-US" dirty="0"/>
              <a:t>IMC - Inhaler Education</a:t>
            </a:r>
          </a:p>
        </p:txBody>
      </p:sp>
      <p:sp>
        <p:nvSpPr>
          <p:cNvPr id="4" name="Date Placeholder 3">
            <a:extLst>
              <a:ext uri="{FF2B5EF4-FFF2-40B4-BE49-F238E27FC236}">
                <a16:creationId xmlns:a16="http://schemas.microsoft.com/office/drawing/2014/main" id="{3CC6AE50-D0EF-49CF-9CB6-8D331BF64E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99193360-D53D-46B5-8DBD-EDC980279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6" name="Chart 5">
            <a:extLst>
              <a:ext uri="{FF2B5EF4-FFF2-40B4-BE49-F238E27FC236}">
                <a16:creationId xmlns:a16="http://schemas.microsoft.com/office/drawing/2014/main" id="{00000000-0008-0000-0000-000015000000}"/>
              </a:ext>
            </a:extLst>
          </p:cNvPr>
          <p:cNvGraphicFramePr>
            <a:graphicFrameLocks/>
          </p:cNvGraphicFramePr>
          <p:nvPr>
            <p:extLst/>
          </p:nvPr>
        </p:nvGraphicFramePr>
        <p:xfrm>
          <a:off x="304800" y="1341438"/>
          <a:ext cx="8534400" cy="53467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68198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Payors care!</a:t>
            </a:r>
          </a:p>
        </p:txBody>
      </p:sp>
      <p:sp>
        <p:nvSpPr>
          <p:cNvPr id="3" name="Content Placeholder 2"/>
          <p:cNvSpPr>
            <a:spLocks noGrp="1"/>
          </p:cNvSpPr>
          <p:nvPr>
            <p:ph idx="1"/>
          </p:nvPr>
        </p:nvSpPr>
        <p:spPr>
          <a:xfrm>
            <a:off x="457200" y="1438835"/>
            <a:ext cx="8229600" cy="5105400"/>
          </a:xfrm>
        </p:spPr>
        <p:txBody>
          <a:bodyPr/>
          <a:lstStyle/>
          <a:p>
            <a:pPr marL="0" indent="0">
              <a:buNone/>
            </a:pPr>
            <a:r>
              <a:rPr lang="en-US" sz="2400" dirty="0"/>
              <a:t>No current ROI data but…</a:t>
            </a:r>
          </a:p>
          <a:p>
            <a:endParaRPr lang="en-US" sz="2400" dirty="0"/>
          </a:p>
          <a:p>
            <a:r>
              <a:rPr lang="en-US" sz="2400" dirty="0"/>
              <a:t>UNC Senior Alliance, Next Generation ACO</a:t>
            </a:r>
          </a:p>
          <a:p>
            <a:pPr lvl="1"/>
            <a:r>
              <a:rPr lang="en-US" sz="2400" dirty="0"/>
              <a:t>Shared savings or financial risk</a:t>
            </a:r>
          </a:p>
          <a:p>
            <a:pPr lvl="2"/>
            <a:r>
              <a:rPr lang="en-US" sz="2000" dirty="0"/>
              <a:t>Actual cost-of-care vs. predicted cost of care</a:t>
            </a:r>
          </a:p>
          <a:p>
            <a:pPr lvl="2"/>
            <a:r>
              <a:rPr lang="en-US" sz="2000" dirty="0"/>
              <a:t>Quality measures - </a:t>
            </a:r>
            <a:r>
              <a:rPr lang="en-US" sz="2000" b="1" dirty="0"/>
              <a:t>Composite COPD measure</a:t>
            </a:r>
          </a:p>
          <a:p>
            <a:pPr lvl="2"/>
            <a:endParaRPr lang="en-US" sz="1800" dirty="0"/>
          </a:p>
          <a:p>
            <a:r>
              <a:rPr lang="en-US" sz="2400" dirty="0"/>
              <a:t>COPD admissions counted in Medicare’s Hospital Readmissions Reduction Program since FY 2015</a:t>
            </a:r>
          </a:p>
          <a:p>
            <a:pPr lvl="1"/>
            <a:r>
              <a:rPr lang="en-US" sz="2400" dirty="0"/>
              <a:t>Estimated $2.1 million FY2018 penalty for UNC</a:t>
            </a:r>
            <a:r>
              <a:rPr lang="en-US" sz="2400" baseline="30000" dirty="0">
                <a:solidFill>
                  <a:schemeClr val="tx1"/>
                </a:solidFill>
              </a:rPr>
              <a:t>6</a:t>
            </a:r>
            <a:endParaRPr lang="en-US" sz="2400" dirty="0"/>
          </a:p>
          <a:p>
            <a:endParaRPr lang="en-US" dirty="0"/>
          </a:p>
          <a:p>
            <a:endParaRPr lang="en-US" dirty="0"/>
          </a:p>
        </p:txBody>
      </p:sp>
    </p:spTree>
    <p:extLst>
      <p:ext uri="{BB962C8B-B14F-4D97-AF65-F5344CB8AC3E}">
        <p14:creationId xmlns:p14="http://schemas.microsoft.com/office/powerpoint/2010/main" val="928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&amp; Spread</a:t>
            </a:r>
          </a:p>
        </p:txBody>
      </p:sp>
      <p:sp>
        <p:nvSpPr>
          <p:cNvPr id="3" name="Content Placeholder 2"/>
          <p:cNvSpPr>
            <a:spLocks noGrp="1"/>
          </p:cNvSpPr>
          <p:nvPr>
            <p:ph idx="1"/>
          </p:nvPr>
        </p:nvSpPr>
        <p:spPr>
          <a:xfrm>
            <a:off x="188259" y="1493837"/>
            <a:ext cx="8659906" cy="5122115"/>
          </a:xfrm>
        </p:spPr>
        <p:txBody>
          <a:bodyPr/>
          <a:lstStyle/>
          <a:p>
            <a:r>
              <a:rPr lang="en-US" sz="2400" dirty="0"/>
              <a:t>From temporary assistance to sustained work</a:t>
            </a:r>
          </a:p>
          <a:p>
            <a:pPr lvl="1"/>
            <a:r>
              <a:rPr lang="en-US" sz="2000" dirty="0"/>
              <a:t>Stop time-consuming interventions</a:t>
            </a:r>
          </a:p>
          <a:p>
            <a:pPr lvl="1"/>
            <a:r>
              <a:rPr lang="en-US" sz="1950" dirty="0"/>
              <a:t>Partner with process owner/permanent staff in PDSAs</a:t>
            </a:r>
          </a:p>
          <a:p>
            <a:pPr lvl="1"/>
            <a:r>
              <a:rPr lang="en-US" sz="1950" dirty="0"/>
              <a:t>Teach interventions to permanent staff</a:t>
            </a:r>
          </a:p>
          <a:p>
            <a:r>
              <a:rPr lang="en-US" sz="2400" dirty="0"/>
              <a:t>Next steps</a:t>
            </a:r>
          </a:p>
          <a:p>
            <a:pPr lvl="1"/>
            <a:r>
              <a:rPr lang="en-US" sz="2000" dirty="0"/>
              <a:t>Pulmonary rehabilitation</a:t>
            </a:r>
          </a:p>
          <a:p>
            <a:pPr lvl="1"/>
            <a:r>
              <a:rPr lang="en-US" sz="2000" dirty="0"/>
              <a:t>Incorporating readmissions data</a:t>
            </a:r>
          </a:p>
          <a:p>
            <a:r>
              <a:rPr lang="en-US" sz="2400" dirty="0"/>
              <a:t>Going live across UNC PN primary care in July 2018</a:t>
            </a:r>
          </a:p>
          <a:p>
            <a:pPr lvl="1"/>
            <a:r>
              <a:rPr lang="en-US" sz="2000" dirty="0"/>
              <a:t>Quality measures, BPAs, and guidance implementing spirometry</a:t>
            </a:r>
            <a:endParaRPr lang="en-US" dirty="0"/>
          </a:p>
          <a:p>
            <a:endParaRPr lang="en-US" dirty="0"/>
          </a:p>
        </p:txBody>
      </p:sp>
    </p:spTree>
    <p:extLst>
      <p:ext uri="{BB962C8B-B14F-4D97-AF65-F5344CB8AC3E}">
        <p14:creationId xmlns:p14="http://schemas.microsoft.com/office/powerpoint/2010/main" val="33303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5880-63CB-4DF7-87EA-37349EFA1807}"/>
              </a:ext>
            </a:extLst>
          </p:cNvPr>
          <p:cNvSpPr>
            <a:spLocks noGrp="1"/>
          </p:cNvSpPr>
          <p:nvPr>
            <p:ph type="title"/>
          </p:nvPr>
        </p:nvSpPr>
        <p:spPr>
          <a:xfrm>
            <a:off x="1090332" y="757517"/>
            <a:ext cx="6781800" cy="513806"/>
          </a:xfrm>
        </p:spPr>
        <p:txBody>
          <a:bodyPr/>
          <a:lstStyle/>
          <a:p>
            <a:r>
              <a:rPr lang="en-US" dirty="0"/>
              <a:t>References</a:t>
            </a:r>
          </a:p>
        </p:txBody>
      </p:sp>
      <p:sp>
        <p:nvSpPr>
          <p:cNvPr id="3" name="Content Placeholder 2">
            <a:extLst>
              <a:ext uri="{FF2B5EF4-FFF2-40B4-BE49-F238E27FC236}">
                <a16:creationId xmlns:a16="http://schemas.microsoft.com/office/drawing/2014/main" id="{32E61B37-0C56-40AB-A970-B767F43DD832}"/>
              </a:ext>
            </a:extLst>
          </p:cNvPr>
          <p:cNvSpPr>
            <a:spLocks noGrp="1"/>
          </p:cNvSpPr>
          <p:nvPr>
            <p:ph idx="1"/>
          </p:nvPr>
        </p:nvSpPr>
        <p:spPr>
          <a:xfrm>
            <a:off x="199464" y="1394012"/>
            <a:ext cx="8563535" cy="4706471"/>
          </a:xfrm>
        </p:spPr>
        <p:txBody>
          <a:bodyPr/>
          <a:lstStyle/>
          <a:p>
            <a:pPr marL="342900" indent="-342900">
              <a:buFont typeface="+mj-lt"/>
              <a:buAutoNum type="arabicPeriod"/>
            </a:pPr>
            <a:r>
              <a:rPr lang="en-US" sz="1600" dirty="0"/>
              <a:t>Centers for Disease Control and Prevention (CDC). Chronic obstructive pulmonary disease among adults–United States, 2011. MMWR </a:t>
            </a:r>
            <a:r>
              <a:rPr lang="en-US" sz="1600" dirty="0" err="1"/>
              <a:t>Morb</a:t>
            </a:r>
            <a:r>
              <a:rPr lang="en-US" sz="1600" dirty="0"/>
              <a:t> Mortal </a:t>
            </a:r>
            <a:r>
              <a:rPr lang="en-US" sz="1600" dirty="0" err="1"/>
              <a:t>Wkly</a:t>
            </a:r>
            <a:r>
              <a:rPr lang="en-US" sz="1600" dirty="0"/>
              <a:t> Rep. 2012. 61(46): 938–43.</a:t>
            </a:r>
          </a:p>
          <a:p>
            <a:pPr marL="342900" indent="-342900">
              <a:buFont typeface="+mj-lt"/>
              <a:buAutoNum type="arabicPeriod"/>
            </a:pPr>
            <a:r>
              <a:rPr lang="en-US" sz="1600" dirty="0"/>
              <a:t>National Institutes of Health, National Heart, Lung, and Blood Institute. Morbidity &amp; mortality: 2012 chartbook on cardiovascular, lung, and blood diseases. National Heart, Lung and Blood Institute website. https://www.nhlbi.nih.gov/files/docs/research/2012_ChartBook_508.pdf. Accessed 3/13/18.</a:t>
            </a:r>
          </a:p>
          <a:p>
            <a:pPr marL="342900" indent="-342900">
              <a:buFont typeface="+mj-lt"/>
              <a:buAutoNum type="arabicPeriod"/>
            </a:pPr>
            <a:r>
              <a:rPr lang="en-US" sz="1600" dirty="0"/>
              <a:t>Shah T, et al. Understanding Why Patients With COPD Get Readmitted: A Large National Study to Delineate the Medicare Population for the Readmissions Penalty Expansion. Chest. 2015. 147(5): 1219-26.</a:t>
            </a:r>
          </a:p>
          <a:p>
            <a:pPr marL="342900" indent="-342900">
              <a:buFont typeface="+mj-lt"/>
              <a:buAutoNum type="arabicPeriod"/>
            </a:pPr>
            <a:r>
              <a:rPr lang="en-US" sz="1600" dirty="0" err="1"/>
              <a:t>Chrystyn</a:t>
            </a:r>
            <a:r>
              <a:rPr lang="en-US" sz="1600" dirty="0"/>
              <a:t> H, et al. Device errors in asthma and COPD: systematic literature review and meta-analysis. NPJ Prim Care Respir Med. 2017. 27(1): 1-10.</a:t>
            </a:r>
          </a:p>
          <a:p>
            <a:pPr marL="342900" indent="-342900">
              <a:buFont typeface="+mj-lt"/>
              <a:buAutoNum type="arabicPeriod"/>
            </a:pPr>
            <a:r>
              <a:rPr lang="en-US" sz="1600" dirty="0"/>
              <a:t>Make B, et al. Undertreatment of COPD: a retrospective analysis of US managed care and Medicare patients. </a:t>
            </a:r>
            <a:r>
              <a:rPr lang="en-US" sz="1600" dirty="0" err="1"/>
              <a:t>Int</a:t>
            </a:r>
            <a:r>
              <a:rPr lang="en-US" sz="1600" dirty="0"/>
              <a:t> J Chron Obstruct </a:t>
            </a:r>
            <a:r>
              <a:rPr lang="en-US" sz="1600" dirty="0" err="1"/>
              <a:t>Pumon</a:t>
            </a:r>
            <a:r>
              <a:rPr lang="en-US" sz="1600" dirty="0"/>
              <a:t> Disease. 2012. 7:1-9.</a:t>
            </a:r>
          </a:p>
          <a:p>
            <a:pPr marL="342900" indent="-342900">
              <a:buFont typeface="+mj-lt"/>
              <a:buAutoNum type="arabicPeriod"/>
            </a:pPr>
            <a:r>
              <a:rPr lang="en-US" sz="1600" dirty="0"/>
              <a:t>Advisory Board. 2,573 hospitals will face readmission penalties this year. Is yours one of them? 7 Aug 2017. </a:t>
            </a:r>
            <a:r>
              <a:rPr lang="en-US" sz="1600" dirty="0">
                <a:hlinkClick r:id="rId2"/>
              </a:rPr>
              <a:t>https://www.advisory.com/daily-briefing/2017/08/07/hospital-penalties#map</a:t>
            </a:r>
            <a:r>
              <a:rPr lang="en-US" sz="1600" dirty="0"/>
              <a:t>. Accessed 3/8/18. </a:t>
            </a:r>
          </a:p>
          <a:p>
            <a:pPr marL="342900" indent="-342900">
              <a:buFont typeface="+mj-lt"/>
              <a:buAutoNum type="arabicPeriod"/>
            </a:pPr>
            <a:endParaRPr lang="en-US" sz="1600" dirty="0"/>
          </a:p>
        </p:txBody>
      </p:sp>
    </p:spTree>
    <p:extLst>
      <p:ext uri="{BB962C8B-B14F-4D97-AF65-F5344CB8AC3E}">
        <p14:creationId xmlns:p14="http://schemas.microsoft.com/office/powerpoint/2010/main" val="3557877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Making a FUS (Family Update Sheet) for Family Communication in the Neurosciences ICU: First Step to Improve Family Engagement</a:t>
            </a:r>
          </a:p>
        </p:txBody>
      </p:sp>
      <p:sp>
        <p:nvSpPr>
          <p:cNvPr id="3" name="Subtitle 2"/>
          <p:cNvSpPr>
            <a:spLocks noGrp="1"/>
          </p:cNvSpPr>
          <p:nvPr>
            <p:ph type="subTitle" idx="1"/>
          </p:nvPr>
        </p:nvSpPr>
        <p:spPr/>
        <p:txBody>
          <a:bodyPr/>
          <a:lstStyle/>
          <a:p>
            <a:r>
              <a:rPr lang="en-US" dirty="0"/>
              <a:t>Sean Miller, MS4</a:t>
            </a:r>
          </a:p>
          <a:p>
            <a:r>
              <a:rPr lang="en-US" dirty="0"/>
              <a:t>Casey Olm-Shipman, M.D.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2041950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D92A-D077-3643-AB8C-37B6FDB99987}"/>
              </a:ext>
            </a:extLst>
          </p:cNvPr>
          <p:cNvSpPr>
            <a:spLocks noGrp="1"/>
          </p:cNvSpPr>
          <p:nvPr>
            <p:ph type="title"/>
          </p:nvPr>
        </p:nvSpPr>
        <p:spPr>
          <a:xfrm>
            <a:off x="609600" y="473204"/>
            <a:ext cx="8229600" cy="655638"/>
          </a:xfrm>
        </p:spPr>
        <p:txBody>
          <a:bodyPr/>
          <a:lstStyle/>
          <a:p>
            <a:r>
              <a:rPr lang="en-US" dirty="0"/>
              <a:t>It started with a Daily Goals Tool…</a:t>
            </a:r>
          </a:p>
        </p:txBody>
      </p:sp>
      <p:pic>
        <p:nvPicPr>
          <p:cNvPr id="12" name="Picture 11">
            <a:extLst>
              <a:ext uri="{FF2B5EF4-FFF2-40B4-BE49-F238E27FC236}">
                <a16:creationId xmlns:a16="http://schemas.microsoft.com/office/drawing/2014/main" id="{C300A33F-A886-5242-8DDF-26209FB03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89684"/>
            <a:ext cx="8100918" cy="6259800"/>
          </a:xfrm>
          <a:prstGeom prst="rect">
            <a:avLst/>
          </a:prstGeom>
        </p:spPr>
      </p:pic>
    </p:spTree>
    <p:extLst>
      <p:ext uri="{BB962C8B-B14F-4D97-AF65-F5344CB8AC3E}">
        <p14:creationId xmlns:p14="http://schemas.microsoft.com/office/powerpoint/2010/main" val="202839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D92A-D077-3643-AB8C-37B6FDB99987}"/>
              </a:ext>
            </a:extLst>
          </p:cNvPr>
          <p:cNvSpPr>
            <a:spLocks noGrp="1"/>
          </p:cNvSpPr>
          <p:nvPr>
            <p:ph type="title"/>
          </p:nvPr>
        </p:nvSpPr>
        <p:spPr>
          <a:xfrm>
            <a:off x="609600" y="473204"/>
            <a:ext cx="8229600" cy="655638"/>
          </a:xfrm>
        </p:spPr>
        <p:txBody>
          <a:bodyPr/>
          <a:lstStyle/>
          <a:p>
            <a:r>
              <a:rPr lang="en-US" dirty="0"/>
              <a:t>It started with a Daily Goals Tool…</a:t>
            </a:r>
          </a:p>
        </p:txBody>
      </p:sp>
      <p:pic>
        <p:nvPicPr>
          <p:cNvPr id="5" name="Picture 4">
            <a:extLst>
              <a:ext uri="{FF2B5EF4-FFF2-40B4-BE49-F238E27FC236}">
                <a16:creationId xmlns:a16="http://schemas.microsoft.com/office/drawing/2014/main" id="{5380BE76-A8BE-2D48-862F-C42F35398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31" y="597040"/>
            <a:ext cx="8380520" cy="6475856"/>
          </a:xfrm>
          <a:prstGeom prst="rect">
            <a:avLst/>
          </a:prstGeom>
        </p:spPr>
      </p:pic>
    </p:spTree>
    <p:extLst>
      <p:ext uri="{BB962C8B-B14F-4D97-AF65-F5344CB8AC3E}">
        <p14:creationId xmlns:p14="http://schemas.microsoft.com/office/powerpoint/2010/main" val="14153111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D92A-D077-3643-AB8C-37B6FDB99987}"/>
              </a:ext>
            </a:extLst>
          </p:cNvPr>
          <p:cNvSpPr>
            <a:spLocks noGrp="1"/>
          </p:cNvSpPr>
          <p:nvPr>
            <p:ph type="title"/>
          </p:nvPr>
        </p:nvSpPr>
        <p:spPr>
          <a:xfrm>
            <a:off x="609600" y="473204"/>
            <a:ext cx="8229600" cy="655638"/>
          </a:xfrm>
        </p:spPr>
        <p:txBody>
          <a:bodyPr/>
          <a:lstStyle/>
          <a:p>
            <a:r>
              <a:rPr lang="en-US" dirty="0"/>
              <a:t>It started with a Daily Goals Tool…</a:t>
            </a:r>
          </a:p>
        </p:txBody>
      </p:sp>
      <p:sp>
        <p:nvSpPr>
          <p:cNvPr id="6" name="TextBox 5">
            <a:extLst>
              <a:ext uri="{FF2B5EF4-FFF2-40B4-BE49-F238E27FC236}">
                <a16:creationId xmlns:a16="http://schemas.microsoft.com/office/drawing/2014/main" id="{6C07E0EC-14B8-BD49-85E4-0CC933CE74CF}"/>
              </a:ext>
            </a:extLst>
          </p:cNvPr>
          <p:cNvSpPr txBox="1"/>
          <p:nvPr/>
        </p:nvSpPr>
        <p:spPr>
          <a:xfrm>
            <a:off x="1260060" y="1618701"/>
            <a:ext cx="34643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5890C8"/>
                </a:solidFill>
                <a:effectLst/>
                <a:uLnTx/>
                <a:uFillTx/>
                <a:latin typeface="Century Gothic" panose="020B0502020202020204" pitchFamily="34" charset="0"/>
                <a:ea typeface="+mn-ea"/>
                <a:cs typeface="Arial"/>
              </a:rPr>
              <a:t>BEFORE:</a:t>
            </a:r>
          </a:p>
        </p:txBody>
      </p:sp>
      <p:sp>
        <p:nvSpPr>
          <p:cNvPr id="7" name="TextBox 6">
            <a:extLst>
              <a:ext uri="{FF2B5EF4-FFF2-40B4-BE49-F238E27FC236}">
                <a16:creationId xmlns:a16="http://schemas.microsoft.com/office/drawing/2014/main" id="{7A3EAE07-0BB2-164C-9D95-7F3D5FD7A49E}"/>
              </a:ext>
            </a:extLst>
          </p:cNvPr>
          <p:cNvSpPr txBox="1"/>
          <p:nvPr/>
        </p:nvSpPr>
        <p:spPr>
          <a:xfrm>
            <a:off x="6003795" y="1618701"/>
            <a:ext cx="267172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5890C8"/>
                </a:solidFill>
                <a:effectLst/>
                <a:uLnTx/>
                <a:uFillTx/>
                <a:latin typeface="Century Gothic" panose="020B0502020202020204" pitchFamily="34" charset="0"/>
                <a:ea typeface="+mn-ea"/>
                <a:cs typeface="Arial"/>
              </a:rPr>
              <a:t>AFTER:</a:t>
            </a:r>
          </a:p>
        </p:txBody>
      </p:sp>
      <p:pic>
        <p:nvPicPr>
          <p:cNvPr id="8" name="Picture 7">
            <a:extLst>
              <a:ext uri="{FF2B5EF4-FFF2-40B4-BE49-F238E27FC236}">
                <a16:creationId xmlns:a16="http://schemas.microsoft.com/office/drawing/2014/main" id="{E87ABB53-80B9-EF4B-AD20-11F4A9DC6E17}"/>
              </a:ext>
            </a:extLst>
          </p:cNvPr>
          <p:cNvPicPr>
            <a:picLocks noChangeAspect="1"/>
          </p:cNvPicPr>
          <p:nvPr/>
        </p:nvPicPr>
        <p:blipFill>
          <a:blip r:embed="rId3"/>
          <a:stretch>
            <a:fillRect/>
          </a:stretch>
        </p:blipFill>
        <p:spPr>
          <a:xfrm>
            <a:off x="-133704" y="2734817"/>
            <a:ext cx="4909967" cy="2106238"/>
          </a:xfrm>
          <a:prstGeom prst="rect">
            <a:avLst/>
          </a:prstGeom>
        </p:spPr>
      </p:pic>
      <p:pic>
        <p:nvPicPr>
          <p:cNvPr id="9" name="Picture 8">
            <a:extLst>
              <a:ext uri="{FF2B5EF4-FFF2-40B4-BE49-F238E27FC236}">
                <a16:creationId xmlns:a16="http://schemas.microsoft.com/office/drawing/2014/main" id="{8A567962-CB2C-7644-ABBC-4B3ACA1ADA17}"/>
              </a:ext>
            </a:extLst>
          </p:cNvPr>
          <p:cNvPicPr>
            <a:picLocks noChangeAspect="1"/>
          </p:cNvPicPr>
          <p:nvPr/>
        </p:nvPicPr>
        <p:blipFill>
          <a:blip r:embed="rId4"/>
          <a:stretch>
            <a:fillRect/>
          </a:stretch>
        </p:blipFill>
        <p:spPr>
          <a:xfrm>
            <a:off x="4776263" y="2391096"/>
            <a:ext cx="4171628" cy="3297990"/>
          </a:xfrm>
          <a:prstGeom prst="rect">
            <a:avLst/>
          </a:prstGeom>
        </p:spPr>
      </p:pic>
    </p:spTree>
    <p:extLst>
      <p:ext uri="{BB962C8B-B14F-4D97-AF65-F5344CB8AC3E}">
        <p14:creationId xmlns:p14="http://schemas.microsoft.com/office/powerpoint/2010/main" val="6263311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680CD4-8B4B-0A48-BCE3-D6B211A78D25}"/>
              </a:ext>
            </a:extLst>
          </p:cNvPr>
          <p:cNvPicPr>
            <a:picLocks noChangeAspect="1"/>
          </p:cNvPicPr>
          <p:nvPr/>
        </p:nvPicPr>
        <p:blipFill>
          <a:blip r:embed="rId2"/>
          <a:stretch>
            <a:fillRect/>
          </a:stretch>
        </p:blipFill>
        <p:spPr>
          <a:xfrm>
            <a:off x="407719" y="1128842"/>
            <a:ext cx="8633361" cy="5731903"/>
          </a:xfrm>
          <a:prstGeom prst="rect">
            <a:avLst/>
          </a:prstGeom>
        </p:spPr>
      </p:pic>
      <p:sp>
        <p:nvSpPr>
          <p:cNvPr id="7" name="Title 1">
            <a:extLst>
              <a:ext uri="{FF2B5EF4-FFF2-40B4-BE49-F238E27FC236}">
                <a16:creationId xmlns:a16="http://schemas.microsoft.com/office/drawing/2014/main" id="{3A5DFD84-B6DC-B548-BF9D-47028C67471C}"/>
              </a:ext>
            </a:extLst>
          </p:cNvPr>
          <p:cNvSpPr>
            <a:spLocks noGrp="1"/>
          </p:cNvSpPr>
          <p:nvPr>
            <p:ph type="title"/>
          </p:nvPr>
        </p:nvSpPr>
        <p:spPr>
          <a:xfrm>
            <a:off x="609600" y="473204"/>
            <a:ext cx="8229600" cy="655638"/>
          </a:xfrm>
        </p:spPr>
        <p:txBody>
          <a:bodyPr/>
          <a:lstStyle/>
          <a:p>
            <a:r>
              <a:rPr lang="en-US" dirty="0"/>
              <a:t>What we achieved…</a:t>
            </a:r>
          </a:p>
        </p:txBody>
      </p:sp>
    </p:spTree>
    <p:extLst>
      <p:ext uri="{BB962C8B-B14F-4D97-AF65-F5344CB8AC3E}">
        <p14:creationId xmlns:p14="http://schemas.microsoft.com/office/powerpoint/2010/main" val="3691562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33FF7E9-DCA8-4242-BA94-7E8D49E6D7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dirty="0">
              <a:ln>
                <a:noFill/>
              </a:ln>
              <a:solidFill>
                <a:srgbClr val="909090"/>
              </a:solidFill>
              <a:effectLst/>
              <a:uLnTx/>
              <a:uFillTx/>
              <a:latin typeface="Arial"/>
              <a:ea typeface="+mn-ea"/>
              <a:cs typeface="Arial"/>
            </a:endParaRPr>
          </a:p>
        </p:txBody>
      </p:sp>
      <p:pic>
        <p:nvPicPr>
          <p:cNvPr id="6" name="Content Placeholder 5">
            <a:extLst>
              <a:ext uri="{FF2B5EF4-FFF2-40B4-BE49-F238E27FC236}">
                <a16:creationId xmlns:a16="http://schemas.microsoft.com/office/drawing/2014/main" id="{326E7FC8-8116-E546-A1BA-D2D95F810D7E}"/>
              </a:ext>
            </a:extLst>
          </p:cNvPr>
          <p:cNvPicPr>
            <a:picLocks noGrp="1" noChangeAspect="1"/>
          </p:cNvPicPr>
          <p:nvPr>
            <p:ph idx="1"/>
          </p:nvPr>
        </p:nvPicPr>
        <p:blipFill>
          <a:blip r:embed="rId2"/>
          <a:stretch>
            <a:fillRect/>
          </a:stretch>
        </p:blipFill>
        <p:spPr>
          <a:xfrm>
            <a:off x="-1" y="1128841"/>
            <a:ext cx="9136095" cy="5081953"/>
          </a:xfrm>
          <a:prstGeom prst="rect">
            <a:avLst/>
          </a:prstGeom>
        </p:spPr>
      </p:pic>
      <p:sp>
        <p:nvSpPr>
          <p:cNvPr id="7" name="Title 1">
            <a:extLst>
              <a:ext uri="{FF2B5EF4-FFF2-40B4-BE49-F238E27FC236}">
                <a16:creationId xmlns:a16="http://schemas.microsoft.com/office/drawing/2014/main" id="{3272D0A6-E503-4047-BEE4-E9DAB3CD20C9}"/>
              </a:ext>
            </a:extLst>
          </p:cNvPr>
          <p:cNvSpPr txBox="1">
            <a:spLocks/>
          </p:cNvSpPr>
          <p:nvPr/>
        </p:nvSpPr>
        <p:spPr bwMode="auto">
          <a:xfrm>
            <a:off x="609600" y="473204"/>
            <a:ext cx="82296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5pPr>
            <a:lvl6pPr marL="3429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6pPr>
            <a:lvl7pPr marL="6858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7pPr>
            <a:lvl8pPr marL="10287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8pPr>
            <a:lvl9pPr marL="13716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50" b="1" i="0" u="none" strike="noStrike" kern="0" cap="none" spc="0" normalizeH="0" baseline="0" noProof="0">
                <a:ln>
                  <a:noFill/>
                </a:ln>
                <a:solidFill>
                  <a:srgbClr val="284B90"/>
                </a:solidFill>
                <a:effectLst>
                  <a:outerShdw blurRad="38100" dist="38100" dir="2700000" algn="tl">
                    <a:srgbClr val="C0C0C0"/>
                  </a:outerShdw>
                </a:effectLst>
                <a:uLnTx/>
                <a:uFillTx/>
                <a:latin typeface="Arial"/>
                <a:ea typeface="+mj-ea"/>
                <a:cs typeface="Arial"/>
              </a:rPr>
              <a:t>What we achieved…</a:t>
            </a:r>
            <a:endParaRPr kumimoji="0" lang="en-US" sz="2550" b="1" i="0" u="none" strike="noStrike" kern="0" cap="none" spc="0" normalizeH="0" baseline="0" noProof="0" dirty="0">
              <a:ln>
                <a:noFill/>
              </a:ln>
              <a:solidFill>
                <a:srgbClr val="284B90"/>
              </a:solidFill>
              <a:effectLst>
                <a:outerShdw blurRad="38100" dist="38100" dir="2700000" algn="tl">
                  <a:srgbClr val="C0C0C0"/>
                </a:outerShdw>
              </a:effectLst>
              <a:uLnTx/>
              <a:uFillTx/>
              <a:latin typeface="Arial"/>
              <a:ea typeface="+mj-ea"/>
              <a:cs typeface="Arial"/>
            </a:endParaRPr>
          </a:p>
        </p:txBody>
      </p:sp>
    </p:spTree>
    <p:extLst>
      <p:ext uri="{BB962C8B-B14F-4D97-AF65-F5344CB8AC3E}">
        <p14:creationId xmlns:p14="http://schemas.microsoft.com/office/powerpoint/2010/main" val="405818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 IMC Depression Remission Rate</a:t>
            </a:r>
          </a:p>
        </p:txBody>
      </p:sp>
      <p:graphicFrame>
        <p:nvGraphicFramePr>
          <p:cNvPr id="4" name="Content Placeholder 3"/>
          <p:cNvGraphicFramePr>
            <a:graphicFrameLocks noGrp="1"/>
          </p:cNvGraphicFramePr>
          <p:nvPr>
            <p:ph idx="1"/>
            <p:extLst/>
          </p:nvPr>
        </p:nvGraphicFramePr>
        <p:xfrm>
          <a:off x="376310" y="1209824"/>
          <a:ext cx="8556675" cy="527538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953063" y="3848230"/>
            <a:ext cx="2275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55A6">
                    <a:lumMod val="50000"/>
                  </a:srgbClr>
                </a:solidFill>
                <a:effectLst/>
                <a:uLnTx/>
                <a:uFillTx/>
                <a:latin typeface="Arial"/>
                <a:ea typeface="+mn-ea"/>
                <a:cs typeface="Arial"/>
              </a:rPr>
              <a:t>Remission Rate (%)</a:t>
            </a:r>
          </a:p>
        </p:txBody>
      </p:sp>
    </p:spTree>
    <p:extLst>
      <p:ext uri="{BB962C8B-B14F-4D97-AF65-F5344CB8AC3E}">
        <p14:creationId xmlns:p14="http://schemas.microsoft.com/office/powerpoint/2010/main" val="18058009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FE9DFE-92C8-C54D-8099-3F76F032F769}"/>
              </a:ext>
            </a:extLst>
          </p:cNvPr>
          <p:cNvPicPr>
            <a:picLocks noChangeAspect="1"/>
          </p:cNvPicPr>
          <p:nvPr/>
        </p:nvPicPr>
        <p:blipFill>
          <a:blip r:embed="rId2"/>
          <a:stretch>
            <a:fillRect/>
          </a:stretch>
        </p:blipFill>
        <p:spPr>
          <a:xfrm>
            <a:off x="0" y="1128841"/>
            <a:ext cx="9144000" cy="5118341"/>
          </a:xfrm>
          <a:prstGeom prst="rect">
            <a:avLst/>
          </a:prstGeom>
        </p:spPr>
      </p:pic>
      <p:sp>
        <p:nvSpPr>
          <p:cNvPr id="10" name="Title 1">
            <a:extLst>
              <a:ext uri="{FF2B5EF4-FFF2-40B4-BE49-F238E27FC236}">
                <a16:creationId xmlns:a16="http://schemas.microsoft.com/office/drawing/2014/main" id="{AE67E72B-E4F0-114C-9751-A472FDDE41C3}"/>
              </a:ext>
            </a:extLst>
          </p:cNvPr>
          <p:cNvSpPr>
            <a:spLocks noGrp="1"/>
          </p:cNvSpPr>
          <p:nvPr>
            <p:ph type="title"/>
          </p:nvPr>
        </p:nvSpPr>
        <p:spPr>
          <a:xfrm>
            <a:off x="609600" y="473204"/>
            <a:ext cx="8229600" cy="655638"/>
          </a:xfrm>
        </p:spPr>
        <p:txBody>
          <a:bodyPr/>
          <a:lstStyle/>
          <a:p>
            <a:r>
              <a:rPr lang="en-US" dirty="0"/>
              <a:t>What we achieved…</a:t>
            </a:r>
          </a:p>
        </p:txBody>
      </p:sp>
    </p:spTree>
    <p:extLst>
      <p:ext uri="{BB962C8B-B14F-4D97-AF65-F5344CB8AC3E}">
        <p14:creationId xmlns:p14="http://schemas.microsoft.com/office/powerpoint/2010/main" val="4382809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8E7086-E9B0-6046-AA83-54431BBB8F47}"/>
              </a:ext>
            </a:extLst>
          </p:cNvPr>
          <p:cNvPicPr>
            <a:picLocks noChangeAspect="1"/>
          </p:cNvPicPr>
          <p:nvPr/>
        </p:nvPicPr>
        <p:blipFill>
          <a:blip r:embed="rId3"/>
          <a:stretch>
            <a:fillRect/>
          </a:stretch>
        </p:blipFill>
        <p:spPr>
          <a:xfrm>
            <a:off x="232857" y="1066799"/>
            <a:ext cx="4458451" cy="4332051"/>
          </a:xfrm>
          <a:prstGeom prst="rect">
            <a:avLst/>
          </a:prstGeom>
          <a:noFill/>
        </p:spPr>
      </p:pic>
      <p:sp>
        <p:nvSpPr>
          <p:cNvPr id="18" name="TextBox 17">
            <a:extLst>
              <a:ext uri="{FF2B5EF4-FFF2-40B4-BE49-F238E27FC236}">
                <a16:creationId xmlns:a16="http://schemas.microsoft.com/office/drawing/2014/main" id="{A37CE7E1-E899-4241-9A53-82F8B0116569}"/>
              </a:ext>
            </a:extLst>
          </p:cNvPr>
          <p:cNvSpPr txBox="1"/>
          <p:nvPr/>
        </p:nvSpPr>
        <p:spPr>
          <a:xfrm>
            <a:off x="4797141" y="4596320"/>
            <a:ext cx="3782655" cy="2031325"/>
          </a:xfrm>
          <a:prstGeom prst="rect">
            <a:avLst/>
          </a:prstGeom>
          <a:noFill/>
        </p:spPr>
        <p:txBody>
          <a:bodyPr wrap="square" rtlCol="0">
            <a:spAutoFit/>
          </a:bodyPr>
          <a:lstStyle/>
          <a:p>
            <a:pPr marL="112712" marR="0" lvl="0" indent="0" algn="l" defTabSz="954176"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Arial"/>
                <a:ea typeface="+mn-ea"/>
                <a:cs typeface="Arial"/>
              </a:rPr>
              <a:t>Needs More Patient-Family Engagement</a:t>
            </a:r>
          </a:p>
          <a:p>
            <a:pPr marL="457200" marR="0" lvl="0" indent="-344488" algn="l" defTabSz="954176"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“…One thing lacking I think is family involvement…”</a:t>
            </a:r>
          </a:p>
          <a:p>
            <a:pPr marL="457200" marR="0" lvl="0" indent="-344488" algn="l" defTabSz="954176"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“Would like for more family involvement in rounds if possible”</a:t>
            </a:r>
          </a:p>
        </p:txBody>
      </p:sp>
      <p:graphicFrame>
        <p:nvGraphicFramePr>
          <p:cNvPr id="4" name="Table 3">
            <a:extLst>
              <a:ext uri="{FF2B5EF4-FFF2-40B4-BE49-F238E27FC236}">
                <a16:creationId xmlns:a16="http://schemas.microsoft.com/office/drawing/2014/main" id="{2FF7E3AB-36BD-194E-9850-E135678FF8B2}"/>
              </a:ext>
            </a:extLst>
          </p:cNvPr>
          <p:cNvGraphicFramePr>
            <a:graphicFrameLocks noGrp="1"/>
          </p:cNvGraphicFramePr>
          <p:nvPr>
            <p:extLst/>
          </p:nvPr>
        </p:nvGraphicFramePr>
        <p:xfrm>
          <a:off x="4797141" y="1066800"/>
          <a:ext cx="3698354" cy="3266028"/>
        </p:xfrm>
        <a:graphic>
          <a:graphicData uri="http://schemas.openxmlformats.org/drawingml/2006/table">
            <a:tbl>
              <a:tblPr>
                <a:tableStyleId>{5C22544A-7EE6-4342-B048-85BDC9FD1C3A}</a:tableStyleId>
              </a:tblPr>
              <a:tblGrid>
                <a:gridCol w="1849177">
                  <a:extLst>
                    <a:ext uri="{9D8B030D-6E8A-4147-A177-3AD203B41FA5}">
                      <a16:colId xmlns:a16="http://schemas.microsoft.com/office/drawing/2014/main" val="20000"/>
                    </a:ext>
                  </a:extLst>
                </a:gridCol>
                <a:gridCol w="1849177">
                  <a:extLst>
                    <a:ext uri="{9D8B030D-6E8A-4147-A177-3AD203B41FA5}">
                      <a16:colId xmlns:a16="http://schemas.microsoft.com/office/drawing/2014/main" val="20001"/>
                    </a:ext>
                  </a:extLst>
                </a:gridCol>
              </a:tblGrid>
              <a:tr h="234069">
                <a:tc gridSpan="2">
                  <a:txBody>
                    <a:bodyPr/>
                    <a:lstStyle/>
                    <a:p>
                      <a:pPr algn="ctr" fontAlgn="b"/>
                      <a:r>
                        <a:rPr lang="en-US" sz="1500" b="1" i="0" u="none" strike="noStrike" dirty="0">
                          <a:solidFill>
                            <a:schemeClr val="tx1"/>
                          </a:solidFill>
                          <a:effectLst/>
                          <a:latin typeface="+mn-lt"/>
                        </a:rPr>
                        <a:t>Daily</a:t>
                      </a:r>
                      <a:r>
                        <a:rPr lang="en-US" sz="1500" b="1" i="0" u="none" strike="noStrike" baseline="0" dirty="0">
                          <a:solidFill>
                            <a:schemeClr val="tx1"/>
                          </a:solidFill>
                          <a:effectLst/>
                          <a:latin typeface="+mn-lt"/>
                        </a:rPr>
                        <a:t> Goals Tool Compliance</a:t>
                      </a:r>
                      <a:endParaRPr lang="en-US" sz="1500" b="1" i="0" u="none" strike="noStrike" dirty="0">
                        <a:solidFill>
                          <a:schemeClr val="tx1"/>
                        </a:solidFill>
                        <a:effectLst/>
                        <a:latin typeface="+mn-lt"/>
                      </a:endParaRPr>
                    </a:p>
                  </a:txBody>
                  <a:tcPr marL="0" marR="0" marT="0" marB="0" anchor="b"/>
                </a:tc>
                <a:tc hMerge="1">
                  <a:txBody>
                    <a:bodyPr/>
                    <a:lstStyle/>
                    <a:p>
                      <a:pPr algn="ctr" fontAlgn="b"/>
                      <a:endParaRPr lang="en-US" sz="1800" b="1" i="0" u="none" strike="noStrike" dirty="0">
                        <a:solidFill>
                          <a:schemeClr val="tx1"/>
                        </a:solidFill>
                        <a:effectLst/>
                        <a:latin typeface="+mn-lt"/>
                      </a:endParaRPr>
                    </a:p>
                  </a:txBody>
                  <a:tcPr marL="0" marR="0" marT="0" marB="0" anchor="b"/>
                </a:tc>
                <a:extLst>
                  <a:ext uri="{0D108BD9-81ED-4DB2-BD59-A6C34878D82A}">
                    <a16:rowId xmlns:a16="http://schemas.microsoft.com/office/drawing/2014/main" val="10000"/>
                  </a:ext>
                </a:extLst>
              </a:tr>
              <a:tr h="234069">
                <a:tc>
                  <a:txBody>
                    <a:bodyPr/>
                    <a:lstStyle/>
                    <a:p>
                      <a:pPr algn="ctr" fontAlgn="b"/>
                      <a:r>
                        <a:rPr lang="en-US" sz="1500" b="1" u="none" strike="noStrike" dirty="0">
                          <a:solidFill>
                            <a:schemeClr val="tx1"/>
                          </a:solidFill>
                          <a:effectLst/>
                          <a:latin typeface="+mn-lt"/>
                        </a:rPr>
                        <a:t>Date </a:t>
                      </a:r>
                      <a:endParaRPr lang="en-US" sz="1500" b="1" i="0" u="none" strike="noStrike" dirty="0">
                        <a:solidFill>
                          <a:schemeClr val="tx1"/>
                        </a:solidFill>
                        <a:effectLst/>
                        <a:latin typeface="+mn-lt"/>
                      </a:endParaRPr>
                    </a:p>
                  </a:txBody>
                  <a:tcPr marL="0" marR="0" marT="0" marB="0" anchor="b"/>
                </a:tc>
                <a:tc>
                  <a:txBody>
                    <a:bodyPr/>
                    <a:lstStyle/>
                    <a:p>
                      <a:pPr algn="ctr" fontAlgn="b"/>
                      <a:r>
                        <a:rPr lang="en-US" sz="1500" b="1" i="0" u="none" strike="noStrike" dirty="0">
                          <a:solidFill>
                            <a:schemeClr val="tx1"/>
                          </a:solidFill>
                          <a:effectLst/>
                          <a:latin typeface="+mn-lt"/>
                        </a:rPr>
                        <a:t>FAMILY MEETING</a:t>
                      </a:r>
                    </a:p>
                  </a:txBody>
                  <a:tcPr marL="0" marR="0" marT="0" marB="0" anchor="b"/>
                </a:tc>
                <a:extLst>
                  <a:ext uri="{0D108BD9-81ED-4DB2-BD59-A6C34878D82A}">
                    <a16:rowId xmlns:a16="http://schemas.microsoft.com/office/drawing/2014/main" val="10001"/>
                  </a:ext>
                </a:extLst>
              </a:tr>
              <a:tr h="234069">
                <a:tc>
                  <a:txBody>
                    <a:bodyPr/>
                    <a:lstStyle/>
                    <a:p>
                      <a:pPr algn="ctr" fontAlgn="b"/>
                      <a:r>
                        <a:rPr lang="mr-IN" sz="1500" u="none" strike="noStrike" dirty="0">
                          <a:solidFill>
                            <a:schemeClr val="tx1"/>
                          </a:solidFill>
                          <a:effectLst/>
                          <a:latin typeface="+mn-lt"/>
                        </a:rPr>
                        <a:t>Apr-16</a:t>
                      </a:r>
                      <a:endParaRPr lang="mr-IN" sz="1500" b="0" i="0" u="none" strike="noStrike" dirty="0">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68.18%</a:t>
                      </a:r>
                    </a:p>
                  </a:txBody>
                  <a:tcPr marL="0" marR="0" marT="0" marB="0" anchor="b"/>
                </a:tc>
                <a:extLst>
                  <a:ext uri="{0D108BD9-81ED-4DB2-BD59-A6C34878D82A}">
                    <a16:rowId xmlns:a16="http://schemas.microsoft.com/office/drawing/2014/main" val="10002"/>
                  </a:ext>
                </a:extLst>
              </a:tr>
              <a:tr h="234069">
                <a:tc>
                  <a:txBody>
                    <a:bodyPr/>
                    <a:lstStyle/>
                    <a:p>
                      <a:pPr algn="ctr" fontAlgn="b"/>
                      <a:r>
                        <a:rPr lang="mr-IN" sz="1500" u="none" strike="noStrike" dirty="0">
                          <a:solidFill>
                            <a:schemeClr val="tx1"/>
                          </a:solidFill>
                          <a:effectLst/>
                          <a:latin typeface="+mn-lt"/>
                        </a:rPr>
                        <a:t>May-16</a:t>
                      </a:r>
                      <a:endParaRPr lang="mr-IN" sz="1500" b="0" i="0" u="none" strike="noStrike" dirty="0">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78.88%</a:t>
                      </a:r>
                    </a:p>
                  </a:txBody>
                  <a:tcPr marL="0" marR="0" marT="0" marB="0" anchor="b"/>
                </a:tc>
                <a:extLst>
                  <a:ext uri="{0D108BD9-81ED-4DB2-BD59-A6C34878D82A}">
                    <a16:rowId xmlns:a16="http://schemas.microsoft.com/office/drawing/2014/main" val="10003"/>
                  </a:ext>
                </a:extLst>
              </a:tr>
              <a:tr h="234069">
                <a:tc>
                  <a:txBody>
                    <a:bodyPr/>
                    <a:lstStyle/>
                    <a:p>
                      <a:pPr algn="ctr" fontAlgn="b"/>
                      <a:r>
                        <a:rPr lang="mr-IN" sz="1500" u="none" strike="noStrike" dirty="0">
                          <a:solidFill>
                            <a:schemeClr val="tx1"/>
                          </a:solidFill>
                          <a:effectLst/>
                          <a:latin typeface="+mn-lt"/>
                        </a:rPr>
                        <a:t>Jun-16</a:t>
                      </a:r>
                      <a:endParaRPr lang="mr-IN" sz="1500" b="0" i="0" u="none" strike="noStrike" dirty="0">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74.86%</a:t>
                      </a:r>
                    </a:p>
                  </a:txBody>
                  <a:tcPr marL="0" marR="0" marT="0" marB="0" anchor="b"/>
                </a:tc>
                <a:extLst>
                  <a:ext uri="{0D108BD9-81ED-4DB2-BD59-A6C34878D82A}">
                    <a16:rowId xmlns:a16="http://schemas.microsoft.com/office/drawing/2014/main" val="10004"/>
                  </a:ext>
                </a:extLst>
              </a:tr>
              <a:tr h="234069">
                <a:tc>
                  <a:txBody>
                    <a:bodyPr/>
                    <a:lstStyle/>
                    <a:p>
                      <a:pPr algn="ctr" fontAlgn="b"/>
                      <a:r>
                        <a:rPr lang="mr-IN" sz="1500" u="none" strike="noStrike">
                          <a:solidFill>
                            <a:schemeClr val="tx1"/>
                          </a:solidFill>
                          <a:effectLst/>
                          <a:latin typeface="+mn-lt"/>
                        </a:rPr>
                        <a:t>Jul-16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71.35%</a:t>
                      </a:r>
                    </a:p>
                  </a:txBody>
                  <a:tcPr marL="0" marR="0" marT="0" marB="0" anchor="b"/>
                </a:tc>
                <a:extLst>
                  <a:ext uri="{0D108BD9-81ED-4DB2-BD59-A6C34878D82A}">
                    <a16:rowId xmlns:a16="http://schemas.microsoft.com/office/drawing/2014/main" val="10005"/>
                  </a:ext>
                </a:extLst>
              </a:tr>
              <a:tr h="234069">
                <a:tc>
                  <a:txBody>
                    <a:bodyPr/>
                    <a:lstStyle/>
                    <a:p>
                      <a:pPr algn="ctr" fontAlgn="b"/>
                      <a:r>
                        <a:rPr lang="mr-IN" sz="1500" u="none" strike="noStrike">
                          <a:solidFill>
                            <a:schemeClr val="tx1"/>
                          </a:solidFill>
                          <a:effectLst/>
                          <a:latin typeface="+mn-lt"/>
                        </a:rPr>
                        <a:t>Aug-16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82.67%</a:t>
                      </a:r>
                    </a:p>
                  </a:txBody>
                  <a:tcPr marL="0" marR="0" marT="0" marB="0" anchor="b"/>
                </a:tc>
                <a:extLst>
                  <a:ext uri="{0D108BD9-81ED-4DB2-BD59-A6C34878D82A}">
                    <a16:rowId xmlns:a16="http://schemas.microsoft.com/office/drawing/2014/main" val="10006"/>
                  </a:ext>
                </a:extLst>
              </a:tr>
              <a:tr h="234069">
                <a:tc>
                  <a:txBody>
                    <a:bodyPr/>
                    <a:lstStyle/>
                    <a:p>
                      <a:pPr algn="ctr" fontAlgn="b"/>
                      <a:r>
                        <a:rPr lang="mr-IN" sz="1500" u="none" strike="noStrike">
                          <a:solidFill>
                            <a:schemeClr val="tx1"/>
                          </a:solidFill>
                          <a:effectLst/>
                          <a:latin typeface="+mn-lt"/>
                        </a:rPr>
                        <a:t>Sep-16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79.63%</a:t>
                      </a:r>
                    </a:p>
                  </a:txBody>
                  <a:tcPr marL="0" marR="0" marT="0" marB="0" anchor="b"/>
                </a:tc>
                <a:extLst>
                  <a:ext uri="{0D108BD9-81ED-4DB2-BD59-A6C34878D82A}">
                    <a16:rowId xmlns:a16="http://schemas.microsoft.com/office/drawing/2014/main" val="10007"/>
                  </a:ext>
                </a:extLst>
              </a:tr>
              <a:tr h="234069">
                <a:tc>
                  <a:txBody>
                    <a:bodyPr/>
                    <a:lstStyle/>
                    <a:p>
                      <a:pPr algn="ctr" fontAlgn="b"/>
                      <a:r>
                        <a:rPr lang="mr-IN" sz="1500" u="none" strike="noStrike">
                          <a:solidFill>
                            <a:schemeClr val="tx1"/>
                          </a:solidFill>
                          <a:effectLst/>
                          <a:latin typeface="+mn-lt"/>
                        </a:rPr>
                        <a:t>Oct-16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78.04%</a:t>
                      </a:r>
                    </a:p>
                  </a:txBody>
                  <a:tcPr marL="0" marR="0" marT="0" marB="0" anchor="b"/>
                </a:tc>
                <a:extLst>
                  <a:ext uri="{0D108BD9-81ED-4DB2-BD59-A6C34878D82A}">
                    <a16:rowId xmlns:a16="http://schemas.microsoft.com/office/drawing/2014/main" val="10008"/>
                  </a:ext>
                </a:extLst>
              </a:tr>
              <a:tr h="234069">
                <a:tc>
                  <a:txBody>
                    <a:bodyPr/>
                    <a:lstStyle/>
                    <a:p>
                      <a:pPr algn="ctr" fontAlgn="b"/>
                      <a:r>
                        <a:rPr lang="mr-IN" sz="1500" u="none" strike="noStrike">
                          <a:solidFill>
                            <a:schemeClr val="tx1"/>
                          </a:solidFill>
                          <a:effectLst/>
                          <a:latin typeface="+mn-lt"/>
                        </a:rPr>
                        <a:t>Nov-16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69.95%</a:t>
                      </a:r>
                    </a:p>
                  </a:txBody>
                  <a:tcPr marL="0" marR="0" marT="0" marB="0" anchor="b"/>
                </a:tc>
                <a:extLst>
                  <a:ext uri="{0D108BD9-81ED-4DB2-BD59-A6C34878D82A}">
                    <a16:rowId xmlns:a16="http://schemas.microsoft.com/office/drawing/2014/main" val="10009"/>
                  </a:ext>
                </a:extLst>
              </a:tr>
              <a:tr h="234069">
                <a:tc>
                  <a:txBody>
                    <a:bodyPr/>
                    <a:lstStyle/>
                    <a:p>
                      <a:pPr algn="ctr" fontAlgn="b"/>
                      <a:r>
                        <a:rPr lang="mr-IN" sz="1500" u="none" strike="noStrike">
                          <a:solidFill>
                            <a:schemeClr val="tx1"/>
                          </a:solidFill>
                          <a:effectLst/>
                          <a:latin typeface="+mn-lt"/>
                        </a:rPr>
                        <a:t>Dec-16</a:t>
                      </a:r>
                      <a:endParaRPr lang="mr-IN" sz="1500" b="0" i="0" u="none" strike="noStrike">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76.20%</a:t>
                      </a:r>
                    </a:p>
                  </a:txBody>
                  <a:tcPr marL="0" marR="0" marT="0" marB="0" anchor="b"/>
                </a:tc>
                <a:extLst>
                  <a:ext uri="{0D108BD9-81ED-4DB2-BD59-A6C34878D82A}">
                    <a16:rowId xmlns:a16="http://schemas.microsoft.com/office/drawing/2014/main" val="10010"/>
                  </a:ext>
                </a:extLst>
              </a:tr>
              <a:tr h="234069">
                <a:tc>
                  <a:txBody>
                    <a:bodyPr/>
                    <a:lstStyle/>
                    <a:p>
                      <a:pPr algn="ctr" fontAlgn="b"/>
                      <a:r>
                        <a:rPr lang="mr-IN" sz="1500" u="none" strike="noStrike" dirty="0">
                          <a:solidFill>
                            <a:schemeClr val="tx1"/>
                          </a:solidFill>
                          <a:effectLst/>
                          <a:latin typeface="+mn-lt"/>
                        </a:rPr>
                        <a:t>Jan-17</a:t>
                      </a:r>
                      <a:endParaRPr lang="mr-IN" sz="1500" b="0" i="0" u="none" strike="noStrike" dirty="0">
                        <a:solidFill>
                          <a:schemeClr val="tx1"/>
                        </a:solidFill>
                        <a:effectLst/>
                        <a:latin typeface="+mn-lt"/>
                      </a:endParaRPr>
                    </a:p>
                  </a:txBody>
                  <a:tcPr marL="0" marR="0" marT="0" marB="0" anchor="b"/>
                </a:tc>
                <a:tc>
                  <a:txBody>
                    <a:bodyPr/>
                    <a:lstStyle/>
                    <a:p>
                      <a:pPr algn="r" fontAlgn="b"/>
                      <a:r>
                        <a:rPr lang="mr-IN" sz="1500" b="0" i="0" u="none" strike="noStrike" dirty="0">
                          <a:solidFill>
                            <a:schemeClr val="tx1"/>
                          </a:solidFill>
                          <a:effectLst/>
                          <a:latin typeface="+mn-lt"/>
                        </a:rPr>
                        <a:t>79.67%</a:t>
                      </a:r>
                    </a:p>
                  </a:txBody>
                  <a:tcPr marL="0" marR="0" marT="0" marB="0" anchor="b"/>
                </a:tc>
                <a:extLst>
                  <a:ext uri="{0D108BD9-81ED-4DB2-BD59-A6C34878D82A}">
                    <a16:rowId xmlns:a16="http://schemas.microsoft.com/office/drawing/2014/main" val="10011"/>
                  </a:ext>
                </a:extLst>
              </a:tr>
              <a:tr h="190534">
                <a:tc>
                  <a:txBody>
                    <a:bodyPr/>
                    <a:lstStyle/>
                    <a:p>
                      <a:pPr algn="ctr" fontAlgn="b"/>
                      <a:r>
                        <a:rPr lang="en-US" sz="1500" b="1" i="0" u="none" strike="noStrike" dirty="0">
                          <a:solidFill>
                            <a:schemeClr val="tx1"/>
                          </a:solidFill>
                          <a:effectLst/>
                          <a:latin typeface="+mn-lt"/>
                        </a:rPr>
                        <a:t>Goal Average</a:t>
                      </a:r>
                      <a:endParaRPr lang="mr-IN" sz="1500" b="1" i="0" u="none" strike="noStrike" dirty="0">
                        <a:solidFill>
                          <a:schemeClr val="tx1"/>
                        </a:solidFill>
                        <a:effectLst/>
                        <a:latin typeface="+mn-lt"/>
                      </a:endParaRPr>
                    </a:p>
                  </a:txBody>
                  <a:tcPr marL="0" marR="0" marT="0" marB="0" anchor="b"/>
                </a:tc>
                <a:tc>
                  <a:txBody>
                    <a:bodyPr/>
                    <a:lstStyle/>
                    <a:p>
                      <a:pPr algn="r" fontAlgn="b"/>
                      <a:r>
                        <a:rPr lang="en-US" sz="1500" b="1" i="0" u="none" strike="noStrike" dirty="0">
                          <a:solidFill>
                            <a:srgbClr val="00B050"/>
                          </a:solidFill>
                          <a:effectLst/>
                          <a:latin typeface="+mn-lt"/>
                        </a:rPr>
                        <a:t>&gt;85%</a:t>
                      </a:r>
                      <a:endParaRPr lang="mr-IN" sz="1500" b="1" i="0" u="none" strike="noStrike" dirty="0">
                        <a:solidFill>
                          <a:srgbClr val="00B050"/>
                        </a:solidFill>
                        <a:effectLst/>
                        <a:latin typeface="+mn-lt"/>
                      </a:endParaRPr>
                    </a:p>
                  </a:txBody>
                  <a:tcPr marL="0" marR="0" marT="0" marB="0" anchor="b"/>
                </a:tc>
                <a:extLst>
                  <a:ext uri="{0D108BD9-81ED-4DB2-BD59-A6C34878D82A}">
                    <a16:rowId xmlns:a16="http://schemas.microsoft.com/office/drawing/2014/main" val="195598512"/>
                  </a:ext>
                </a:extLst>
              </a:tr>
              <a:tr h="190534">
                <a:tc>
                  <a:txBody>
                    <a:bodyPr/>
                    <a:lstStyle/>
                    <a:p>
                      <a:pPr algn="ctr" fontAlgn="b"/>
                      <a:r>
                        <a:rPr lang="en-US" sz="1500" b="1" i="0" u="none" strike="noStrike" dirty="0">
                          <a:solidFill>
                            <a:schemeClr val="tx1"/>
                          </a:solidFill>
                          <a:effectLst/>
                          <a:latin typeface="+mn-lt"/>
                        </a:rPr>
                        <a:t>Actual Average</a:t>
                      </a:r>
                      <a:endParaRPr lang="mr-IN" sz="1500" b="0" i="0" u="none" strike="noStrike" dirty="0">
                        <a:solidFill>
                          <a:schemeClr val="tx1"/>
                        </a:solidFill>
                        <a:effectLst/>
                        <a:latin typeface="+mn-lt"/>
                      </a:endParaRPr>
                    </a:p>
                  </a:txBody>
                  <a:tcPr marL="0" marR="0" marT="0" marB="0" anchor="b"/>
                </a:tc>
                <a:tc>
                  <a:txBody>
                    <a:bodyPr/>
                    <a:lstStyle/>
                    <a:p>
                      <a:pPr algn="r" fontAlgn="b"/>
                      <a:r>
                        <a:rPr lang="en-US" sz="1500" b="1" i="0" u="none" strike="noStrike" dirty="0">
                          <a:solidFill>
                            <a:srgbClr val="FF0000"/>
                          </a:solidFill>
                          <a:effectLst/>
                          <a:latin typeface="+mn-lt"/>
                        </a:rPr>
                        <a:t>75.94%</a:t>
                      </a:r>
                      <a:endParaRPr lang="mr-IN" sz="1500" b="1"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1756020461"/>
                  </a:ext>
                </a:extLst>
              </a:tr>
            </a:tbl>
          </a:graphicData>
        </a:graphic>
      </p:graphicFrame>
      <p:sp>
        <p:nvSpPr>
          <p:cNvPr id="5" name="Title 1">
            <a:extLst>
              <a:ext uri="{FF2B5EF4-FFF2-40B4-BE49-F238E27FC236}">
                <a16:creationId xmlns:a16="http://schemas.microsoft.com/office/drawing/2014/main" id="{D2A6C2F1-6ABA-F247-A265-869C94DEBD75}"/>
              </a:ext>
            </a:extLst>
          </p:cNvPr>
          <p:cNvSpPr>
            <a:spLocks noGrp="1"/>
          </p:cNvSpPr>
          <p:nvPr>
            <p:ph type="title"/>
          </p:nvPr>
        </p:nvSpPr>
        <p:spPr>
          <a:xfrm>
            <a:off x="609600" y="473204"/>
            <a:ext cx="8229600" cy="655638"/>
          </a:xfrm>
        </p:spPr>
        <p:txBody>
          <a:bodyPr/>
          <a:lstStyle/>
          <a:p>
            <a:r>
              <a:rPr lang="en-US" dirty="0"/>
              <a:t>Need for further improvement…</a:t>
            </a:r>
          </a:p>
        </p:txBody>
      </p:sp>
    </p:spTree>
    <p:extLst>
      <p:ext uri="{BB962C8B-B14F-4D97-AF65-F5344CB8AC3E}">
        <p14:creationId xmlns:p14="http://schemas.microsoft.com/office/powerpoint/2010/main" val="8753583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Our Own NSICU:</a:t>
            </a:r>
          </a:p>
        </p:txBody>
      </p:sp>
      <p:sp>
        <p:nvSpPr>
          <p:cNvPr id="3" name="Content Placeholder 2"/>
          <p:cNvSpPr>
            <a:spLocks noGrp="1"/>
          </p:cNvSpPr>
          <p:nvPr>
            <p:ph idx="1"/>
          </p:nvPr>
        </p:nvSpPr>
        <p:spPr>
          <a:xfrm>
            <a:off x="381000" y="1417638"/>
            <a:ext cx="8458200" cy="4830762"/>
          </a:xfrm>
        </p:spPr>
        <p:txBody>
          <a:bodyPr/>
          <a:lstStyle/>
          <a:p>
            <a:r>
              <a:rPr lang="en-US" sz="2000" dirty="0"/>
              <a:t>35 year-old female with pontine hemorrhage transferred from an outside hospital with waxing and waning mental status. </a:t>
            </a:r>
          </a:p>
          <a:p>
            <a:r>
              <a:rPr lang="en-US" sz="2000" dirty="0"/>
              <a:t>Scheduled for a tracheostomy and percutaneous endoscopic gastrostomy.</a:t>
            </a:r>
          </a:p>
        </p:txBody>
      </p:sp>
    </p:spTree>
    <p:extLst>
      <p:ext uri="{BB962C8B-B14F-4D97-AF65-F5344CB8AC3E}">
        <p14:creationId xmlns:p14="http://schemas.microsoft.com/office/powerpoint/2010/main" val="1170460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2143" y="189893"/>
            <a:ext cx="8229600" cy="655638"/>
          </a:xfrm>
        </p:spPr>
        <p:txBody>
          <a:bodyPr/>
          <a:lstStyle/>
          <a:p>
            <a:r>
              <a:rPr lang="en-US" dirty="0"/>
              <a:t>Why else should I care?</a:t>
            </a:r>
          </a:p>
        </p:txBody>
      </p:sp>
      <p:pic>
        <p:nvPicPr>
          <p:cNvPr id="4" name="Picture 3">
            <a:extLst>
              <a:ext uri="{FF2B5EF4-FFF2-40B4-BE49-F238E27FC236}">
                <a16:creationId xmlns:a16="http://schemas.microsoft.com/office/drawing/2014/main" id="{29289906-2B54-5945-A310-3EBB8D853232}"/>
              </a:ext>
            </a:extLst>
          </p:cNvPr>
          <p:cNvPicPr>
            <a:picLocks noChangeAspect="1"/>
          </p:cNvPicPr>
          <p:nvPr/>
        </p:nvPicPr>
        <p:blipFill rotWithShape="1">
          <a:blip r:embed="rId3"/>
          <a:srcRect b="77488"/>
          <a:stretch/>
        </p:blipFill>
        <p:spPr>
          <a:xfrm>
            <a:off x="2052917" y="5346909"/>
            <a:ext cx="6955814" cy="715929"/>
          </a:xfrm>
          <a:prstGeom prst="rect">
            <a:avLst/>
          </a:prstGeom>
        </p:spPr>
      </p:pic>
      <p:pic>
        <p:nvPicPr>
          <p:cNvPr id="8" name="Picture 7">
            <a:extLst>
              <a:ext uri="{FF2B5EF4-FFF2-40B4-BE49-F238E27FC236}">
                <a16:creationId xmlns:a16="http://schemas.microsoft.com/office/drawing/2014/main" id="{1E3CF932-B600-A24A-97EE-EBEB789E3F6C}"/>
              </a:ext>
            </a:extLst>
          </p:cNvPr>
          <p:cNvPicPr>
            <a:picLocks noChangeAspect="1"/>
          </p:cNvPicPr>
          <p:nvPr/>
        </p:nvPicPr>
        <p:blipFill>
          <a:blip r:embed="rId4"/>
          <a:stretch>
            <a:fillRect/>
          </a:stretch>
        </p:blipFill>
        <p:spPr>
          <a:xfrm>
            <a:off x="2234136" y="990600"/>
            <a:ext cx="6702878" cy="3410532"/>
          </a:xfrm>
          <a:prstGeom prst="rect">
            <a:avLst/>
          </a:prstGeom>
        </p:spPr>
      </p:pic>
      <p:sp>
        <p:nvSpPr>
          <p:cNvPr id="13" name="Rectangle 12">
            <a:extLst>
              <a:ext uri="{FF2B5EF4-FFF2-40B4-BE49-F238E27FC236}">
                <a16:creationId xmlns:a16="http://schemas.microsoft.com/office/drawing/2014/main" id="{F55320AB-621A-AB4E-9FFB-41A3402615DC}"/>
              </a:ext>
            </a:extLst>
          </p:cNvPr>
          <p:cNvSpPr/>
          <p:nvPr/>
        </p:nvSpPr>
        <p:spPr>
          <a:xfrm>
            <a:off x="4906943" y="4563063"/>
            <a:ext cx="4237057" cy="369332"/>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363636"/>
                </a:solidFill>
                <a:effectLst/>
                <a:uLnTx/>
                <a:uFillTx/>
                <a:latin typeface="Arial"/>
                <a:ea typeface="MS PGothic" panose="020B0600070205080204" pitchFamily="34" charset="-128"/>
                <a:cs typeface="Arial"/>
              </a:rPr>
              <a:t>Needham et al. CCM 2012 40(2); 502-9</a:t>
            </a:r>
          </a:p>
        </p:txBody>
      </p:sp>
      <p:sp>
        <p:nvSpPr>
          <p:cNvPr id="14" name="TextBox 13">
            <a:extLst>
              <a:ext uri="{FF2B5EF4-FFF2-40B4-BE49-F238E27FC236}">
                <a16:creationId xmlns:a16="http://schemas.microsoft.com/office/drawing/2014/main" id="{608F8829-33E9-6047-B9FF-593EC69DB7AA}"/>
              </a:ext>
            </a:extLst>
          </p:cNvPr>
          <p:cNvSpPr txBox="1"/>
          <p:nvPr/>
        </p:nvSpPr>
        <p:spPr>
          <a:xfrm>
            <a:off x="4899914" y="6000443"/>
            <a:ext cx="4108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Davidson et al. CCM 2017; 45; 103-28</a:t>
            </a:r>
          </a:p>
        </p:txBody>
      </p:sp>
    </p:spTree>
    <p:extLst>
      <p:ext uri="{BB962C8B-B14F-4D97-AF65-F5344CB8AC3E}">
        <p14:creationId xmlns:p14="http://schemas.microsoft.com/office/powerpoint/2010/main" val="2376464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a:t>
            </a:r>
          </a:p>
        </p:txBody>
      </p:sp>
      <p:sp>
        <p:nvSpPr>
          <p:cNvPr id="3" name="Content Placeholder 2"/>
          <p:cNvSpPr>
            <a:spLocks noGrp="1"/>
          </p:cNvSpPr>
          <p:nvPr>
            <p:ph idx="1"/>
          </p:nvPr>
        </p:nvSpPr>
        <p:spPr/>
        <p:txBody>
          <a:bodyPr/>
          <a:lstStyle/>
          <a:p>
            <a:r>
              <a:rPr lang="en-US" dirty="0"/>
              <a:t>Improve daily engagement of families surrounding communication of goals of care and daily treatment plans for patients in the NSICU. </a:t>
            </a:r>
          </a:p>
          <a:p>
            <a:pPr marL="914400" lvl="1" indent="-457200">
              <a:buFont typeface="+mj-lt"/>
              <a:buAutoNum type="arabicPeriod"/>
            </a:pPr>
            <a:r>
              <a:rPr lang="en-US" dirty="0"/>
              <a:t>Identify barriers and opportunities for daily communication with families of NSICU patients</a:t>
            </a:r>
          </a:p>
          <a:p>
            <a:pPr marL="914400" lvl="1" indent="-457200">
              <a:buFont typeface="+mj-lt"/>
              <a:buAutoNum type="arabicPeriod"/>
            </a:pPr>
            <a:r>
              <a:rPr lang="en-US" dirty="0"/>
              <a:t>Define and prioritize information that should be communicated from both provider and family member perspectives</a:t>
            </a:r>
          </a:p>
          <a:p>
            <a:pPr marL="914400" lvl="1" indent="-457200">
              <a:buFont typeface="+mj-lt"/>
              <a:buAutoNum type="arabicPeriod"/>
            </a:pPr>
            <a:r>
              <a:rPr lang="en-US" dirty="0"/>
              <a:t>Describe the current state in communication of treatment plan and goals of care</a:t>
            </a:r>
          </a:p>
          <a:p>
            <a:pPr marL="914400" lvl="1" indent="-457200">
              <a:buFont typeface="+mj-lt"/>
              <a:buAutoNum type="arabicPeriod"/>
            </a:pPr>
            <a:r>
              <a:rPr lang="en-US" dirty="0"/>
              <a:t>Implement a standardized method for communicating with families</a:t>
            </a:r>
          </a:p>
          <a:p>
            <a:pPr marL="914400" lvl="1" indent="-457200">
              <a:buFont typeface="+mj-lt"/>
              <a:buAutoNum type="arabicPeriod"/>
            </a:pPr>
            <a:r>
              <a:rPr lang="en-US" dirty="0"/>
              <a:t>Obtain fidelity with the new communication method (&gt;50% use by both families and staff)</a:t>
            </a:r>
          </a:p>
        </p:txBody>
      </p:sp>
    </p:spTree>
    <p:extLst>
      <p:ext uri="{BB962C8B-B14F-4D97-AF65-F5344CB8AC3E}">
        <p14:creationId xmlns:p14="http://schemas.microsoft.com/office/powerpoint/2010/main" val="32219185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756" y="2288051"/>
            <a:ext cx="337305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Family availability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Many family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Clustering and timing of information difficult to coordinate</a:t>
            </a:r>
          </a:p>
        </p:txBody>
      </p:sp>
      <p:sp>
        <p:nvSpPr>
          <p:cNvPr id="6" name="TextBox 5"/>
          <p:cNvSpPr txBox="1"/>
          <p:nvPr/>
        </p:nvSpPr>
        <p:spPr>
          <a:xfrm>
            <a:off x="5374295" y="1073286"/>
            <a:ext cx="337305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Health provider availability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Multiple responsibilities for all clinicians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High </a:t>
            </a:r>
            <a:r>
              <a:rPr kumimoji="0" lang="en-US" sz="1600" b="0" i="0" u="none" strike="noStrike" kern="1200" cap="none" spc="0" normalizeH="0" baseline="0" noProof="0" dirty="0" err="1">
                <a:ln>
                  <a:noFill/>
                </a:ln>
                <a:solidFill>
                  <a:srgbClr val="414141"/>
                </a:solidFill>
                <a:effectLst/>
                <a:uLnTx/>
                <a:uFillTx/>
                <a:latin typeface="Arial"/>
                <a:ea typeface="+mn-ea"/>
                <a:cs typeface="Arial"/>
              </a:rPr>
              <a:t>patient:physician</a:t>
            </a:r>
            <a:r>
              <a:rPr kumimoji="0" lang="en-US" sz="1600" b="0" i="0" u="none" strike="noStrike" kern="1200" cap="none" spc="0" normalizeH="0" baseline="0" noProof="0" dirty="0">
                <a:ln>
                  <a:noFill/>
                </a:ln>
                <a:solidFill>
                  <a:srgbClr val="414141"/>
                </a:solidFill>
                <a:effectLst/>
                <a:uLnTx/>
                <a:uFillTx/>
                <a:latin typeface="Arial"/>
                <a:ea typeface="+mn-ea"/>
                <a:cs typeface="Arial"/>
              </a:rPr>
              <a:t> ratio</a:t>
            </a:r>
          </a:p>
        </p:txBody>
      </p:sp>
      <p:sp>
        <p:nvSpPr>
          <p:cNvPr id="7" name="TextBox 6"/>
          <p:cNvSpPr txBox="1"/>
          <p:nvPr/>
        </p:nvSpPr>
        <p:spPr>
          <a:xfrm>
            <a:off x="5371732" y="5686127"/>
            <a:ext cx="3374083"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Health literacy of family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Medical exposure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Education level</a:t>
            </a:r>
          </a:p>
        </p:txBody>
      </p:sp>
      <p:sp>
        <p:nvSpPr>
          <p:cNvPr id="8" name="TextBox 7"/>
          <p:cNvSpPr txBox="1"/>
          <p:nvPr/>
        </p:nvSpPr>
        <p:spPr>
          <a:xfrm>
            <a:off x="5371732" y="3502817"/>
            <a:ext cx="337408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Lack of standardized process for family communication</a:t>
            </a:r>
          </a:p>
        </p:txBody>
      </p:sp>
      <p:sp>
        <p:nvSpPr>
          <p:cNvPr id="21" name="TextBox 20"/>
          <p:cNvSpPr txBox="1"/>
          <p:nvPr/>
        </p:nvSpPr>
        <p:spPr>
          <a:xfrm>
            <a:off x="5371732" y="4225140"/>
            <a:ext cx="3374083"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Complex care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Poor understanding of what to communicate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Discomfort with providing certain types of information</a:t>
            </a:r>
          </a:p>
        </p:txBody>
      </p:sp>
      <p:sp>
        <p:nvSpPr>
          <p:cNvPr id="189" name="Title 1">
            <a:extLst>
              <a:ext uri="{FF2B5EF4-FFF2-40B4-BE49-F238E27FC236}">
                <a16:creationId xmlns:a16="http://schemas.microsoft.com/office/drawing/2014/main" id="{678080AF-9A7B-864E-99A8-810E8E30D0DF}"/>
              </a:ext>
            </a:extLst>
          </p:cNvPr>
          <p:cNvSpPr>
            <a:spLocks noGrp="1"/>
          </p:cNvSpPr>
          <p:nvPr>
            <p:ph type="title"/>
          </p:nvPr>
        </p:nvSpPr>
        <p:spPr>
          <a:xfrm>
            <a:off x="342899" y="455978"/>
            <a:ext cx="8229600" cy="655638"/>
          </a:xfrm>
        </p:spPr>
        <p:txBody>
          <a:bodyPr/>
          <a:lstStyle/>
          <a:p>
            <a:r>
              <a:rPr lang="en-US" dirty="0"/>
              <a:t>Barriers identified…</a:t>
            </a:r>
          </a:p>
        </p:txBody>
      </p:sp>
      <p:sp>
        <p:nvSpPr>
          <p:cNvPr id="190" name="TextBox 189">
            <a:extLst>
              <a:ext uri="{FF2B5EF4-FFF2-40B4-BE49-F238E27FC236}">
                <a16:creationId xmlns:a16="http://schemas.microsoft.com/office/drawing/2014/main" id="{C79282ED-AB0B-E847-9893-362E48982E6D}"/>
              </a:ext>
            </a:extLst>
          </p:cNvPr>
          <p:cNvSpPr txBox="1"/>
          <p:nvPr/>
        </p:nvSpPr>
        <p:spPr>
          <a:xfrm>
            <a:off x="1249938" y="5086914"/>
            <a:ext cx="241123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Family identified</a:t>
            </a:r>
          </a:p>
        </p:txBody>
      </p:sp>
      <p:sp>
        <p:nvSpPr>
          <p:cNvPr id="191" name="TextBox 190">
            <a:extLst>
              <a:ext uri="{FF2B5EF4-FFF2-40B4-BE49-F238E27FC236}">
                <a16:creationId xmlns:a16="http://schemas.microsoft.com/office/drawing/2014/main" id="{69588A16-EDEC-7F4D-8A5C-E0E93F3271CF}"/>
              </a:ext>
            </a:extLst>
          </p:cNvPr>
          <p:cNvSpPr txBox="1"/>
          <p:nvPr/>
        </p:nvSpPr>
        <p:spPr>
          <a:xfrm>
            <a:off x="1390586" y="2057218"/>
            <a:ext cx="2129942"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Staff identified</a:t>
            </a:r>
          </a:p>
        </p:txBody>
      </p:sp>
      <p:cxnSp>
        <p:nvCxnSpPr>
          <p:cNvPr id="193" name="Straight Arrow Connector 192">
            <a:extLst>
              <a:ext uri="{FF2B5EF4-FFF2-40B4-BE49-F238E27FC236}">
                <a16:creationId xmlns:a16="http://schemas.microsoft.com/office/drawing/2014/main" id="{00163295-21AB-BC4E-9352-6D98F6FC1983}"/>
              </a:ext>
            </a:extLst>
          </p:cNvPr>
          <p:cNvCxnSpPr>
            <a:cxnSpLocks/>
            <a:stCxn id="191" idx="3"/>
            <a:endCxn id="6" idx="1"/>
          </p:cNvCxnSpPr>
          <p:nvPr/>
        </p:nvCxnSpPr>
        <p:spPr>
          <a:xfrm flipV="1">
            <a:off x="3520528" y="1611895"/>
            <a:ext cx="1853767" cy="676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32D1AA84-B855-8E4C-A2EF-7C5C0FCD1E71}"/>
              </a:ext>
            </a:extLst>
          </p:cNvPr>
          <p:cNvCxnSpPr>
            <a:cxnSpLocks/>
            <a:stCxn id="190" idx="3"/>
            <a:endCxn id="6" idx="1"/>
          </p:cNvCxnSpPr>
          <p:nvPr/>
        </p:nvCxnSpPr>
        <p:spPr>
          <a:xfrm flipV="1">
            <a:off x="3661176" y="1611895"/>
            <a:ext cx="1713119" cy="37058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FFB53E71-B7AB-4449-B59B-BF7635C78809}"/>
              </a:ext>
            </a:extLst>
          </p:cNvPr>
          <p:cNvCxnSpPr>
            <a:cxnSpLocks/>
            <a:stCxn id="190" idx="3"/>
            <a:endCxn id="8" idx="1"/>
          </p:cNvCxnSpPr>
          <p:nvPr/>
        </p:nvCxnSpPr>
        <p:spPr>
          <a:xfrm flipV="1">
            <a:off x="3661176" y="3795205"/>
            <a:ext cx="1710556" cy="1522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37C1EA92-140D-2A47-987C-EA6885D794EC}"/>
              </a:ext>
            </a:extLst>
          </p:cNvPr>
          <p:cNvCxnSpPr>
            <a:cxnSpLocks/>
            <a:stCxn id="190" idx="3"/>
            <a:endCxn id="21" idx="1"/>
          </p:cNvCxnSpPr>
          <p:nvPr/>
        </p:nvCxnSpPr>
        <p:spPr>
          <a:xfrm flipV="1">
            <a:off x="3661176" y="4886860"/>
            <a:ext cx="1710556" cy="4308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B0700F83-A6E2-3647-BABC-E7D8C79B6C56}"/>
              </a:ext>
            </a:extLst>
          </p:cNvPr>
          <p:cNvCxnSpPr>
            <a:cxnSpLocks/>
            <a:stCxn id="190" idx="3"/>
            <a:endCxn id="7" idx="1"/>
          </p:cNvCxnSpPr>
          <p:nvPr/>
        </p:nvCxnSpPr>
        <p:spPr>
          <a:xfrm>
            <a:off x="3661176" y="5317747"/>
            <a:ext cx="1710556" cy="78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34103757-50C4-1047-9322-CB1EBEEAA6BC}"/>
              </a:ext>
            </a:extLst>
          </p:cNvPr>
          <p:cNvCxnSpPr>
            <a:cxnSpLocks/>
            <a:stCxn id="191" idx="3"/>
            <a:endCxn id="5" idx="1"/>
          </p:cNvCxnSpPr>
          <p:nvPr/>
        </p:nvCxnSpPr>
        <p:spPr>
          <a:xfrm>
            <a:off x="3520528" y="2288051"/>
            <a:ext cx="1852228" cy="5386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71E42803-52E5-9041-BF1E-441486C5D913}"/>
              </a:ext>
            </a:extLst>
          </p:cNvPr>
          <p:cNvCxnSpPr>
            <a:cxnSpLocks/>
            <a:stCxn id="191" idx="3"/>
            <a:endCxn id="21" idx="1"/>
          </p:cNvCxnSpPr>
          <p:nvPr/>
        </p:nvCxnSpPr>
        <p:spPr>
          <a:xfrm>
            <a:off x="3520528" y="2288051"/>
            <a:ext cx="1851204" cy="25988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08D77A73-1722-374A-B493-37BFDF22CB95}"/>
              </a:ext>
            </a:extLst>
          </p:cNvPr>
          <p:cNvCxnSpPr>
            <a:cxnSpLocks/>
            <a:stCxn id="191" idx="3"/>
            <a:endCxn id="8" idx="1"/>
          </p:cNvCxnSpPr>
          <p:nvPr/>
        </p:nvCxnSpPr>
        <p:spPr>
          <a:xfrm>
            <a:off x="3520528" y="2288051"/>
            <a:ext cx="1851204" cy="15071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A2E94918-DA2C-3F46-96C2-100C6541D90E}"/>
              </a:ext>
            </a:extLst>
          </p:cNvPr>
          <p:cNvCxnSpPr>
            <a:cxnSpLocks/>
            <a:stCxn id="191" idx="3"/>
            <a:endCxn id="7" idx="1"/>
          </p:cNvCxnSpPr>
          <p:nvPr/>
        </p:nvCxnSpPr>
        <p:spPr>
          <a:xfrm>
            <a:off x="3520528" y="2288051"/>
            <a:ext cx="1851204" cy="3813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5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1" grpId="0" animBg="1"/>
      <p:bldP spid="190" grpId="0" animBg="1"/>
      <p:bldP spid="19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9824" y="2362766"/>
            <a:ext cx="1618488"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14141"/>
                </a:solidFill>
                <a:effectLst/>
                <a:uLnTx/>
                <a:uFillTx/>
                <a:latin typeface="Arial"/>
                <a:ea typeface="+mn-ea"/>
                <a:cs typeface="Arial"/>
              </a:rPr>
              <a:t>AIM: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Improve daily communication with family in the NSICU.</a:t>
            </a:r>
          </a:p>
        </p:txBody>
      </p:sp>
      <p:sp>
        <p:nvSpPr>
          <p:cNvPr id="5" name="TextBox 4"/>
          <p:cNvSpPr txBox="1"/>
          <p:nvPr/>
        </p:nvSpPr>
        <p:spPr>
          <a:xfrm>
            <a:off x="5372756" y="2288051"/>
            <a:ext cx="337305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Family availability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Many family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Clustering and timing of information difficult to coordinate</a:t>
            </a:r>
          </a:p>
        </p:txBody>
      </p:sp>
      <p:sp>
        <p:nvSpPr>
          <p:cNvPr id="6" name="TextBox 5"/>
          <p:cNvSpPr txBox="1"/>
          <p:nvPr/>
        </p:nvSpPr>
        <p:spPr>
          <a:xfrm>
            <a:off x="5374295" y="1073286"/>
            <a:ext cx="337305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Health provider availability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Multiple responsibilities for all clinicians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High </a:t>
            </a:r>
            <a:r>
              <a:rPr kumimoji="0" lang="en-US" sz="1600" b="0" i="0" u="none" strike="noStrike" kern="1200" cap="none" spc="0" normalizeH="0" baseline="0" noProof="0" dirty="0" err="1">
                <a:ln>
                  <a:noFill/>
                </a:ln>
                <a:solidFill>
                  <a:srgbClr val="414141"/>
                </a:solidFill>
                <a:effectLst/>
                <a:uLnTx/>
                <a:uFillTx/>
                <a:latin typeface="Arial"/>
                <a:ea typeface="+mn-ea"/>
                <a:cs typeface="Arial"/>
              </a:rPr>
              <a:t>patient:physician</a:t>
            </a:r>
            <a:r>
              <a:rPr kumimoji="0" lang="en-US" sz="1600" b="0" i="0" u="none" strike="noStrike" kern="1200" cap="none" spc="0" normalizeH="0" baseline="0" noProof="0" dirty="0">
                <a:ln>
                  <a:noFill/>
                </a:ln>
                <a:solidFill>
                  <a:srgbClr val="414141"/>
                </a:solidFill>
                <a:effectLst/>
                <a:uLnTx/>
                <a:uFillTx/>
                <a:latin typeface="Arial"/>
                <a:ea typeface="+mn-ea"/>
                <a:cs typeface="Arial"/>
              </a:rPr>
              <a:t> ratio</a:t>
            </a:r>
          </a:p>
        </p:txBody>
      </p:sp>
      <p:sp>
        <p:nvSpPr>
          <p:cNvPr id="7" name="TextBox 6"/>
          <p:cNvSpPr txBox="1"/>
          <p:nvPr/>
        </p:nvSpPr>
        <p:spPr>
          <a:xfrm>
            <a:off x="5371732" y="5686127"/>
            <a:ext cx="3374083"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Health literacy of family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Medical exposure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Education level</a:t>
            </a:r>
          </a:p>
        </p:txBody>
      </p:sp>
      <p:sp>
        <p:nvSpPr>
          <p:cNvPr id="8" name="TextBox 7"/>
          <p:cNvSpPr txBox="1"/>
          <p:nvPr/>
        </p:nvSpPr>
        <p:spPr>
          <a:xfrm>
            <a:off x="5371732" y="3502817"/>
            <a:ext cx="337408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Lack of standardized process for family communication</a:t>
            </a:r>
          </a:p>
        </p:txBody>
      </p:sp>
      <p:sp>
        <p:nvSpPr>
          <p:cNvPr id="10" name="TextBox 9"/>
          <p:cNvSpPr txBox="1"/>
          <p:nvPr/>
        </p:nvSpPr>
        <p:spPr>
          <a:xfrm>
            <a:off x="2733857" y="3447015"/>
            <a:ext cx="179115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Low family understanding of daily care goals</a:t>
            </a:r>
          </a:p>
        </p:txBody>
      </p:sp>
      <p:sp>
        <p:nvSpPr>
          <p:cNvPr id="11" name="TextBox 10"/>
          <p:cNvSpPr txBox="1"/>
          <p:nvPr/>
        </p:nvSpPr>
        <p:spPr>
          <a:xfrm>
            <a:off x="2749146" y="682225"/>
            <a:ext cx="1774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Primary Drivers</a:t>
            </a:r>
          </a:p>
        </p:txBody>
      </p:sp>
      <p:sp>
        <p:nvSpPr>
          <p:cNvPr id="12" name="TextBox 11"/>
          <p:cNvSpPr txBox="1"/>
          <p:nvPr/>
        </p:nvSpPr>
        <p:spPr>
          <a:xfrm>
            <a:off x="6019000" y="594741"/>
            <a:ext cx="2082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Secondary Drivers</a:t>
            </a:r>
          </a:p>
        </p:txBody>
      </p:sp>
      <p:sp>
        <p:nvSpPr>
          <p:cNvPr id="20" name="TextBox 19"/>
          <p:cNvSpPr txBox="1"/>
          <p:nvPr/>
        </p:nvSpPr>
        <p:spPr>
          <a:xfrm>
            <a:off x="2733857" y="1282389"/>
            <a:ext cx="1791158"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Variable family-healthcare provider interactions</a:t>
            </a:r>
          </a:p>
        </p:txBody>
      </p:sp>
      <p:sp>
        <p:nvSpPr>
          <p:cNvPr id="21" name="TextBox 20"/>
          <p:cNvSpPr txBox="1"/>
          <p:nvPr/>
        </p:nvSpPr>
        <p:spPr>
          <a:xfrm>
            <a:off x="5371732" y="4225140"/>
            <a:ext cx="3374083"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Complex care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Poor understanding of what to communicate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Discomfort with providing certain types of information</a:t>
            </a:r>
          </a:p>
        </p:txBody>
      </p:sp>
      <p:sp>
        <p:nvSpPr>
          <p:cNvPr id="32" name="TextBox 31"/>
          <p:cNvSpPr txBox="1"/>
          <p:nvPr/>
        </p:nvSpPr>
        <p:spPr>
          <a:xfrm>
            <a:off x="94069" y="4400501"/>
            <a:ext cx="2629999"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14141"/>
                </a:solidFill>
                <a:effectLst/>
                <a:uLnTx/>
                <a:uFillTx/>
                <a:latin typeface="Arial"/>
                <a:ea typeface="+mn-ea"/>
                <a:cs typeface="Arial"/>
              </a:rPr>
              <a:t>Outcomes: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Compliance with standardized process &gt;50%</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Improved daily family engagement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Increased understanding of daily care goals by family</a:t>
            </a:r>
          </a:p>
        </p:txBody>
      </p:sp>
      <p:cxnSp>
        <p:nvCxnSpPr>
          <p:cNvPr id="3" name="Straight Arrow Connector 2"/>
          <p:cNvCxnSpPr>
            <a:cxnSpLocks/>
            <a:stCxn id="4" idx="2"/>
            <a:endCxn id="32" idx="0"/>
          </p:cNvCxnSpPr>
          <p:nvPr/>
        </p:nvCxnSpPr>
        <p:spPr>
          <a:xfrm>
            <a:off x="1409068" y="3686205"/>
            <a:ext cx="1" cy="714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20" idx="1"/>
            <a:endCxn id="4" idx="3"/>
          </p:cNvCxnSpPr>
          <p:nvPr/>
        </p:nvCxnSpPr>
        <p:spPr>
          <a:xfrm flipH="1">
            <a:off x="2218312" y="1820998"/>
            <a:ext cx="515545" cy="1203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10" idx="1"/>
            <a:endCxn id="4" idx="3"/>
          </p:cNvCxnSpPr>
          <p:nvPr/>
        </p:nvCxnSpPr>
        <p:spPr>
          <a:xfrm flipH="1" flipV="1">
            <a:off x="2218312" y="3024486"/>
            <a:ext cx="515545" cy="838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6" idx="1"/>
            <a:endCxn id="20" idx="3"/>
          </p:cNvCxnSpPr>
          <p:nvPr/>
        </p:nvCxnSpPr>
        <p:spPr>
          <a:xfrm flipH="1">
            <a:off x="4525015" y="1611895"/>
            <a:ext cx="849280" cy="209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5" idx="1"/>
            <a:endCxn id="20" idx="3"/>
          </p:cNvCxnSpPr>
          <p:nvPr/>
        </p:nvCxnSpPr>
        <p:spPr>
          <a:xfrm flipH="1" flipV="1">
            <a:off x="4525015" y="1820998"/>
            <a:ext cx="847741" cy="1005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8" idx="1"/>
            <a:endCxn id="20" idx="3"/>
          </p:cNvCxnSpPr>
          <p:nvPr/>
        </p:nvCxnSpPr>
        <p:spPr>
          <a:xfrm flipH="1" flipV="1">
            <a:off x="4525015" y="1820998"/>
            <a:ext cx="846717" cy="19742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21" idx="1"/>
            <a:endCxn id="10" idx="3"/>
          </p:cNvCxnSpPr>
          <p:nvPr/>
        </p:nvCxnSpPr>
        <p:spPr>
          <a:xfrm flipH="1" flipV="1">
            <a:off x="4525016" y="3862514"/>
            <a:ext cx="846716" cy="10243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a:stCxn id="7" idx="1"/>
            <a:endCxn id="10" idx="3"/>
          </p:cNvCxnSpPr>
          <p:nvPr/>
        </p:nvCxnSpPr>
        <p:spPr>
          <a:xfrm flipH="1" flipV="1">
            <a:off x="4525016" y="3862514"/>
            <a:ext cx="846716" cy="2239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9DF2FFE-54F7-FF4F-AE6D-6F7524790CB8}"/>
              </a:ext>
            </a:extLst>
          </p:cNvPr>
          <p:cNvSpPr txBox="1"/>
          <p:nvPr/>
        </p:nvSpPr>
        <p:spPr>
          <a:xfrm>
            <a:off x="2724068" y="2619347"/>
            <a:ext cx="179992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Inefficient communication</a:t>
            </a:r>
          </a:p>
        </p:txBody>
      </p:sp>
      <p:cxnSp>
        <p:nvCxnSpPr>
          <p:cNvPr id="67" name="Straight Arrow Connector 66">
            <a:extLst>
              <a:ext uri="{FF2B5EF4-FFF2-40B4-BE49-F238E27FC236}">
                <a16:creationId xmlns:a16="http://schemas.microsoft.com/office/drawing/2014/main" id="{6DDF6D5B-877E-FD42-AA98-52E60D778667}"/>
              </a:ext>
            </a:extLst>
          </p:cNvPr>
          <p:cNvCxnSpPr>
            <a:cxnSpLocks/>
            <a:stCxn id="21" idx="1"/>
            <a:endCxn id="46" idx="3"/>
          </p:cNvCxnSpPr>
          <p:nvPr/>
        </p:nvCxnSpPr>
        <p:spPr>
          <a:xfrm flipH="1" flipV="1">
            <a:off x="4523991" y="2911735"/>
            <a:ext cx="847741" cy="19751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F51B45C-4C92-8C47-B769-35E5E89915FB}"/>
              </a:ext>
            </a:extLst>
          </p:cNvPr>
          <p:cNvCxnSpPr>
            <a:cxnSpLocks/>
            <a:stCxn id="8" idx="1"/>
            <a:endCxn id="46" idx="3"/>
          </p:cNvCxnSpPr>
          <p:nvPr/>
        </p:nvCxnSpPr>
        <p:spPr>
          <a:xfrm flipH="1" flipV="1">
            <a:off x="4523991" y="2911735"/>
            <a:ext cx="847741" cy="8834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5EFAB3FA-F862-8940-BD34-23B846D588F8}"/>
              </a:ext>
            </a:extLst>
          </p:cNvPr>
          <p:cNvCxnSpPr>
            <a:cxnSpLocks/>
            <a:stCxn id="21" idx="1"/>
            <a:endCxn id="20" idx="3"/>
          </p:cNvCxnSpPr>
          <p:nvPr/>
        </p:nvCxnSpPr>
        <p:spPr>
          <a:xfrm flipH="1" flipV="1">
            <a:off x="4525015" y="1820998"/>
            <a:ext cx="846717" cy="3065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D69A422-A546-E944-B405-C4B95D51AF87}"/>
              </a:ext>
            </a:extLst>
          </p:cNvPr>
          <p:cNvCxnSpPr>
            <a:cxnSpLocks/>
            <a:stCxn id="5" idx="1"/>
            <a:endCxn id="46" idx="3"/>
          </p:cNvCxnSpPr>
          <p:nvPr/>
        </p:nvCxnSpPr>
        <p:spPr>
          <a:xfrm flipH="1">
            <a:off x="4523991" y="2826660"/>
            <a:ext cx="848765" cy="85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BA7B06A-896A-8D49-B1F9-56965C80A9E6}"/>
              </a:ext>
            </a:extLst>
          </p:cNvPr>
          <p:cNvCxnSpPr>
            <a:cxnSpLocks/>
            <a:stCxn id="6" idx="1"/>
            <a:endCxn id="46" idx="3"/>
          </p:cNvCxnSpPr>
          <p:nvPr/>
        </p:nvCxnSpPr>
        <p:spPr>
          <a:xfrm flipH="1">
            <a:off x="4523991" y="1611895"/>
            <a:ext cx="850304" cy="12998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0781251-E3A2-694A-957A-C3FE6DE6DC61}"/>
              </a:ext>
            </a:extLst>
          </p:cNvPr>
          <p:cNvCxnSpPr>
            <a:cxnSpLocks/>
            <a:stCxn id="46" idx="1"/>
            <a:endCxn id="4" idx="3"/>
          </p:cNvCxnSpPr>
          <p:nvPr/>
        </p:nvCxnSpPr>
        <p:spPr>
          <a:xfrm flipH="1">
            <a:off x="2218312" y="2911735"/>
            <a:ext cx="505756" cy="1127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7257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4146291-1759-1F45-847B-D6E36D7064AA}"/>
              </a:ext>
            </a:extLst>
          </p:cNvPr>
          <p:cNvSpPr txBox="1"/>
          <p:nvPr/>
        </p:nvSpPr>
        <p:spPr>
          <a:xfrm>
            <a:off x="1938499" y="979396"/>
            <a:ext cx="53094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14141"/>
                </a:solidFill>
                <a:effectLst/>
                <a:uLnTx/>
                <a:uFillTx/>
                <a:latin typeface="Arial"/>
                <a:ea typeface="+mn-ea"/>
                <a:cs typeface="Arial"/>
              </a:rPr>
              <a:t>Goal:</a:t>
            </a:r>
            <a:r>
              <a:rPr kumimoji="0" lang="en-US" sz="2000" b="1" i="0" u="none" strike="noStrike" kern="1200" cap="none" spc="0" normalizeH="0" baseline="0" noProof="0" dirty="0">
                <a:ln>
                  <a:noFill/>
                </a:ln>
                <a:solidFill>
                  <a:srgbClr val="414141"/>
                </a:solidFill>
                <a:effectLst/>
                <a:uLnTx/>
                <a:uFillTx/>
                <a:latin typeface="Arial"/>
                <a:ea typeface="+mn-ea"/>
                <a:cs typeface="Arial"/>
              </a:rPr>
              <a:t> Ensure daily family communication</a:t>
            </a:r>
          </a:p>
        </p:txBody>
      </p:sp>
      <p:graphicFrame>
        <p:nvGraphicFramePr>
          <p:cNvPr id="40" name="Table 39">
            <a:extLst>
              <a:ext uri="{FF2B5EF4-FFF2-40B4-BE49-F238E27FC236}">
                <a16:creationId xmlns:a16="http://schemas.microsoft.com/office/drawing/2014/main" id="{661C4272-B300-B54E-BBCE-3F0775E8AA34}"/>
              </a:ext>
            </a:extLst>
          </p:cNvPr>
          <p:cNvGraphicFramePr>
            <a:graphicFrameLocks noGrp="1"/>
          </p:cNvGraphicFramePr>
          <p:nvPr>
            <p:extLst/>
          </p:nvPr>
        </p:nvGraphicFramePr>
        <p:xfrm>
          <a:off x="971819" y="1887166"/>
          <a:ext cx="7242828" cy="4342571"/>
        </p:xfrm>
        <a:graphic>
          <a:graphicData uri="http://schemas.openxmlformats.org/drawingml/2006/table">
            <a:tbl>
              <a:tblPr firstRow="1" bandRow="1">
                <a:tableStyleId>{2D5ABB26-0587-4C30-8999-92F81FD0307C}</a:tableStyleId>
              </a:tblPr>
              <a:tblGrid>
                <a:gridCol w="461755">
                  <a:extLst>
                    <a:ext uri="{9D8B030D-6E8A-4147-A177-3AD203B41FA5}">
                      <a16:colId xmlns:a16="http://schemas.microsoft.com/office/drawing/2014/main" val="3002704325"/>
                    </a:ext>
                  </a:extLst>
                </a:gridCol>
                <a:gridCol w="2799656">
                  <a:extLst>
                    <a:ext uri="{9D8B030D-6E8A-4147-A177-3AD203B41FA5}">
                      <a16:colId xmlns:a16="http://schemas.microsoft.com/office/drawing/2014/main" val="3651021625"/>
                    </a:ext>
                  </a:extLst>
                </a:gridCol>
                <a:gridCol w="3981417">
                  <a:extLst>
                    <a:ext uri="{9D8B030D-6E8A-4147-A177-3AD203B41FA5}">
                      <a16:colId xmlns:a16="http://schemas.microsoft.com/office/drawing/2014/main" val="3368564418"/>
                    </a:ext>
                  </a:extLst>
                </a:gridCol>
              </a:tblGrid>
              <a:tr h="353107">
                <a:tc>
                  <a:txBody>
                    <a:bodyPr/>
                    <a:lstStyle/>
                    <a:p>
                      <a:pPr algn="ctr"/>
                      <a:endParaRPr lang="en-US" sz="1600" dirty="0"/>
                    </a:p>
                  </a:txBody>
                  <a:tcPr marL="108648" marR="108648" marT="54324" marB="54324">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600" b="1" dirty="0"/>
                        <a:t>Easy</a:t>
                      </a:r>
                      <a:endParaRPr lang="en-US" sz="1600" b="1" dirty="0">
                        <a:solidFill>
                          <a:schemeClr val="accent4"/>
                        </a:solidFill>
                      </a:endParaRPr>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b="1" dirty="0"/>
                        <a:t>Difficult</a:t>
                      </a:r>
                      <a:endParaRPr lang="en-US" sz="1600" b="1" dirty="0">
                        <a:solidFill>
                          <a:schemeClr val="accent4"/>
                        </a:solidFill>
                      </a:endParaRPr>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957240019"/>
                  </a:ext>
                </a:extLst>
              </a:tr>
              <a:tr h="1994732">
                <a:tc>
                  <a:txBody>
                    <a:bodyPr/>
                    <a:lstStyle/>
                    <a:p>
                      <a:pPr algn="ctr"/>
                      <a:r>
                        <a:rPr lang="en-US" sz="1600" b="1" dirty="0"/>
                        <a:t>High Impact</a:t>
                      </a:r>
                    </a:p>
                  </a:txBody>
                  <a:tcPr marL="108648" marR="108648" marT="54324" marB="54324"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Assign Family spokesperson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Standard sheet for family updates and questions/concerns</a:t>
                      </a:r>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Allow families to join rounds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Daily “Family Clinic/Rounds” by Physicians/NPs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Daily goals sheet to prompt physician update based on significant change in patient status</a:t>
                      </a:r>
                    </a:p>
                    <a:p>
                      <a:endParaRPr lang="en-US" sz="1600" dirty="0"/>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3437632"/>
                  </a:ext>
                </a:extLst>
              </a:tr>
              <a:tr h="1994732">
                <a:tc>
                  <a:txBody>
                    <a:bodyPr/>
                    <a:lstStyle/>
                    <a:p>
                      <a:pPr algn="ctr"/>
                      <a:r>
                        <a:rPr lang="en-US" sz="1600" b="1" dirty="0"/>
                        <a:t>Low Impact</a:t>
                      </a:r>
                    </a:p>
                  </a:txBody>
                  <a:tcPr marL="108648" marR="108648" marT="54324" marB="54324"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Create an NSICU orientation document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endParaRPr lang="en-US" sz="1600" dirty="0"/>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Revamp use of whiteboards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t>MyChart</a:t>
                      </a:r>
                      <a:r>
                        <a:rPr lang="en-US" sz="1600" dirty="0"/>
                        <a:t> to provide information to family members</a:t>
                      </a:r>
                    </a:p>
                    <a:p>
                      <a:endParaRPr lang="en-US" sz="1600" dirty="0"/>
                    </a:p>
                  </a:txBody>
                  <a:tcPr marL="108648" marR="108648" marT="54324" marB="54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4075821"/>
                  </a:ext>
                </a:extLst>
              </a:tr>
            </a:tbl>
          </a:graphicData>
        </a:graphic>
      </p:graphicFrame>
      <p:sp>
        <p:nvSpPr>
          <p:cNvPr id="3" name="Oval 2">
            <a:extLst>
              <a:ext uri="{FF2B5EF4-FFF2-40B4-BE49-F238E27FC236}">
                <a16:creationId xmlns:a16="http://schemas.microsoft.com/office/drawing/2014/main" id="{7CB1E331-D057-4446-A2E4-2EDB15BF18D3}"/>
              </a:ext>
            </a:extLst>
          </p:cNvPr>
          <p:cNvSpPr/>
          <p:nvPr/>
        </p:nvSpPr>
        <p:spPr>
          <a:xfrm>
            <a:off x="1371600" y="2194560"/>
            <a:ext cx="2871216" cy="1984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itle 1">
            <a:extLst>
              <a:ext uri="{FF2B5EF4-FFF2-40B4-BE49-F238E27FC236}">
                <a16:creationId xmlns:a16="http://schemas.microsoft.com/office/drawing/2014/main" id="{0CC60F78-EEB7-7D45-ABF1-9DAB8FC6F73A}"/>
              </a:ext>
            </a:extLst>
          </p:cNvPr>
          <p:cNvSpPr>
            <a:spLocks noGrp="1"/>
          </p:cNvSpPr>
          <p:nvPr>
            <p:ph type="title"/>
          </p:nvPr>
        </p:nvSpPr>
        <p:spPr>
          <a:xfrm>
            <a:off x="342899" y="455978"/>
            <a:ext cx="8229600" cy="655638"/>
          </a:xfrm>
        </p:spPr>
        <p:txBody>
          <a:bodyPr/>
          <a:lstStyle/>
          <a:p>
            <a:r>
              <a:rPr lang="en-US" dirty="0"/>
              <a:t>Finding an intervention…</a:t>
            </a:r>
          </a:p>
        </p:txBody>
      </p:sp>
    </p:spTree>
    <p:extLst>
      <p:ext uri="{BB962C8B-B14F-4D97-AF65-F5344CB8AC3E}">
        <p14:creationId xmlns:p14="http://schemas.microsoft.com/office/powerpoint/2010/main" val="19625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AB8F0-CCE1-2440-945F-C452750259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88" r="6251" b="10635"/>
          <a:stretch/>
        </p:blipFill>
        <p:spPr>
          <a:xfrm>
            <a:off x="2580298" y="924790"/>
            <a:ext cx="3864046" cy="5933210"/>
          </a:xfrm>
          <a:prstGeom prst="rect">
            <a:avLst/>
          </a:prstGeom>
        </p:spPr>
      </p:pic>
      <p:pic>
        <p:nvPicPr>
          <p:cNvPr id="28" name="Picture 27">
            <a:extLst>
              <a:ext uri="{FF2B5EF4-FFF2-40B4-BE49-F238E27FC236}">
                <a16:creationId xmlns:a16="http://schemas.microsoft.com/office/drawing/2014/main" id="{A197AB90-6A60-454F-9F5E-3A608B3EE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8" r="6353" b="10748"/>
          <a:stretch/>
        </p:blipFill>
        <p:spPr>
          <a:xfrm>
            <a:off x="2580298" y="924789"/>
            <a:ext cx="3864538" cy="5933853"/>
          </a:xfrm>
          <a:prstGeom prst="rect">
            <a:avLst/>
          </a:prstGeom>
        </p:spPr>
      </p:pic>
      <p:sp>
        <p:nvSpPr>
          <p:cNvPr id="2" name="Title 1">
            <a:extLst>
              <a:ext uri="{FF2B5EF4-FFF2-40B4-BE49-F238E27FC236}">
                <a16:creationId xmlns:a16="http://schemas.microsoft.com/office/drawing/2014/main" id="{CB7BE7BA-AAD3-E64E-B953-93F127440D12}"/>
              </a:ext>
            </a:extLst>
          </p:cNvPr>
          <p:cNvSpPr>
            <a:spLocks noGrp="1"/>
          </p:cNvSpPr>
          <p:nvPr>
            <p:ph type="title"/>
          </p:nvPr>
        </p:nvSpPr>
        <p:spPr>
          <a:xfrm>
            <a:off x="342899" y="455978"/>
            <a:ext cx="8229600" cy="655638"/>
          </a:xfrm>
        </p:spPr>
        <p:txBody>
          <a:bodyPr/>
          <a:lstStyle/>
          <a:p>
            <a:r>
              <a:rPr lang="en-US" dirty="0"/>
              <a:t>Current State</a:t>
            </a:r>
          </a:p>
        </p:txBody>
      </p:sp>
      <p:sp>
        <p:nvSpPr>
          <p:cNvPr id="6" name="TextBox 5">
            <a:extLst>
              <a:ext uri="{FF2B5EF4-FFF2-40B4-BE49-F238E27FC236}">
                <a16:creationId xmlns:a16="http://schemas.microsoft.com/office/drawing/2014/main" id="{34AC25CB-990F-C04F-8766-2322F011E2A4}"/>
              </a:ext>
            </a:extLst>
          </p:cNvPr>
          <p:cNvSpPr txBox="1"/>
          <p:nvPr/>
        </p:nvSpPr>
        <p:spPr>
          <a:xfrm>
            <a:off x="452143" y="2300414"/>
            <a:ext cx="2251239"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Vitals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Neuro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Device orientation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Short-term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
        <p:nvSpPr>
          <p:cNvPr id="7" name="TextBox 6">
            <a:extLst>
              <a:ext uri="{FF2B5EF4-FFF2-40B4-BE49-F238E27FC236}">
                <a16:creationId xmlns:a16="http://schemas.microsoft.com/office/drawing/2014/main" id="{1E00BA9E-2EF6-2747-95DB-CE1A33F67BF1}"/>
              </a:ext>
            </a:extLst>
          </p:cNvPr>
          <p:cNvSpPr txBox="1"/>
          <p:nvPr/>
        </p:nvSpPr>
        <p:spPr>
          <a:xfrm>
            <a:off x="718457" y="5307249"/>
            <a:ext cx="2230307"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Long-term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Ongoing goals of care discussions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
        <p:nvSpPr>
          <p:cNvPr id="8" name="TextBox 7">
            <a:extLst>
              <a:ext uri="{FF2B5EF4-FFF2-40B4-BE49-F238E27FC236}">
                <a16:creationId xmlns:a16="http://schemas.microsoft.com/office/drawing/2014/main" id="{125AF381-50AA-D24B-B2D1-495B125A9923}"/>
              </a:ext>
            </a:extLst>
          </p:cNvPr>
          <p:cNvSpPr txBox="1"/>
          <p:nvPr/>
        </p:nvSpPr>
        <p:spPr>
          <a:xfrm>
            <a:off x="6444344" y="2505541"/>
            <a:ext cx="2530455"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Procedures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Long-term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Short-term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Initial goals of care discussion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
        <p:nvSpPr>
          <p:cNvPr id="9" name="TextBox 8">
            <a:extLst>
              <a:ext uri="{FF2B5EF4-FFF2-40B4-BE49-F238E27FC236}">
                <a16:creationId xmlns:a16="http://schemas.microsoft.com/office/drawing/2014/main" id="{09E5E752-4FDD-8745-8FD7-6ED50423FD21}"/>
              </a:ext>
            </a:extLst>
          </p:cNvPr>
          <p:cNvSpPr txBox="1"/>
          <p:nvPr/>
        </p:nvSpPr>
        <p:spPr>
          <a:xfrm>
            <a:off x="5772629" y="5233825"/>
            <a:ext cx="2663800"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Procedures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Short-term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Long-term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Initial goals of care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
        <p:nvSpPr>
          <p:cNvPr id="10" name="TextBox 9">
            <a:extLst>
              <a:ext uri="{FF2B5EF4-FFF2-40B4-BE49-F238E27FC236}">
                <a16:creationId xmlns:a16="http://schemas.microsoft.com/office/drawing/2014/main" id="{24632E3B-DA5D-9949-94F7-0C86D133DD90}"/>
              </a:ext>
            </a:extLst>
          </p:cNvPr>
          <p:cNvSpPr txBox="1"/>
          <p:nvPr/>
        </p:nvSpPr>
        <p:spPr>
          <a:xfrm>
            <a:off x="4940781" y="1069911"/>
            <a:ext cx="242968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Procedures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Short-term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 Long-term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cxnSp>
        <p:nvCxnSpPr>
          <p:cNvPr id="14" name="Straight Arrow Connector 13">
            <a:extLst>
              <a:ext uri="{FF2B5EF4-FFF2-40B4-BE49-F238E27FC236}">
                <a16:creationId xmlns:a16="http://schemas.microsoft.com/office/drawing/2014/main" id="{60F07E91-3288-A344-8E2A-4CE2D062CB5B}"/>
              </a:ext>
            </a:extLst>
          </p:cNvPr>
          <p:cNvCxnSpPr>
            <a:cxnSpLocks/>
          </p:cNvCxnSpPr>
          <p:nvPr/>
        </p:nvCxnSpPr>
        <p:spPr>
          <a:xfrm>
            <a:off x="3186888" y="3259604"/>
            <a:ext cx="797056" cy="6116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626EAE2-9AC0-484C-AB22-77C45419EADF}"/>
              </a:ext>
            </a:extLst>
          </p:cNvPr>
          <p:cNvCxnSpPr>
            <a:cxnSpLocks/>
          </p:cNvCxnSpPr>
          <p:nvPr/>
        </p:nvCxnSpPr>
        <p:spPr>
          <a:xfrm flipV="1">
            <a:off x="3412662" y="4282957"/>
            <a:ext cx="657604" cy="651563"/>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F581FC1-E6A3-9149-B55A-1F9FD407204F}"/>
              </a:ext>
            </a:extLst>
          </p:cNvPr>
          <p:cNvCxnSpPr>
            <a:cxnSpLocks/>
          </p:cNvCxnSpPr>
          <p:nvPr/>
        </p:nvCxnSpPr>
        <p:spPr>
          <a:xfrm flipH="1" flipV="1">
            <a:off x="4775789" y="4282957"/>
            <a:ext cx="614896" cy="65156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1FD505-A66C-9F4D-A887-0F2497267909}"/>
              </a:ext>
            </a:extLst>
          </p:cNvPr>
          <p:cNvCxnSpPr>
            <a:cxnSpLocks/>
          </p:cNvCxnSpPr>
          <p:nvPr/>
        </p:nvCxnSpPr>
        <p:spPr>
          <a:xfrm flipH="1">
            <a:off x="4813447" y="3171110"/>
            <a:ext cx="924692" cy="700189"/>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05BBF66-16B7-B945-A1BC-49D1F95DE434}"/>
              </a:ext>
            </a:extLst>
          </p:cNvPr>
          <p:cNvCxnSpPr>
            <a:cxnSpLocks/>
          </p:cNvCxnSpPr>
          <p:nvPr/>
        </p:nvCxnSpPr>
        <p:spPr>
          <a:xfrm>
            <a:off x="4428458" y="2866309"/>
            <a:ext cx="0" cy="39921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18AA54-2FCF-4B43-8675-35D32717F9B2}"/>
              </a:ext>
            </a:extLst>
          </p:cNvPr>
          <p:cNvSpPr txBox="1"/>
          <p:nvPr/>
        </p:nvSpPr>
        <p:spPr>
          <a:xfrm>
            <a:off x="119529" y="659876"/>
            <a:ext cx="2016834"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RN</a:t>
            </a:r>
            <a:r>
              <a:rPr kumimoji="0" lang="en-US" sz="1400" b="0" i="0" u="none" strike="noStrike" kern="1200" cap="none" spc="0" normalizeH="0" baseline="0" noProof="0" dirty="0">
                <a:ln>
                  <a:noFill/>
                </a:ln>
                <a:solidFill>
                  <a:srgbClr val="414141"/>
                </a:solidFill>
                <a:effectLst/>
                <a:uLnTx/>
                <a:uFillTx/>
                <a:latin typeface="Arial"/>
                <a:ea typeface="+mn-ea"/>
                <a:cs typeface="Arial"/>
              </a:rPr>
              <a:t> = nurse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MD</a:t>
            </a:r>
            <a:r>
              <a:rPr kumimoji="0" lang="en-US" sz="1400" b="0" i="0" u="none" strike="noStrike" kern="1200" cap="none" spc="0" normalizeH="0" baseline="0" noProof="0" dirty="0">
                <a:ln>
                  <a:noFill/>
                </a:ln>
                <a:solidFill>
                  <a:srgbClr val="414141"/>
                </a:solidFill>
                <a:effectLst/>
                <a:uLnTx/>
                <a:uFillTx/>
                <a:latin typeface="Arial"/>
                <a:ea typeface="+mn-ea"/>
                <a:cs typeface="Arial"/>
              </a:rPr>
              <a:t> = doctor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NP</a:t>
            </a:r>
            <a:r>
              <a:rPr kumimoji="0" lang="en-US" sz="1400" b="0" i="0" u="none" strike="noStrike" kern="1200" cap="none" spc="0" normalizeH="0" baseline="0" noProof="0" dirty="0">
                <a:ln>
                  <a:noFill/>
                </a:ln>
                <a:solidFill>
                  <a:srgbClr val="414141"/>
                </a:solidFill>
                <a:effectLst/>
                <a:uLnTx/>
                <a:uFillTx/>
                <a:latin typeface="Arial"/>
                <a:ea typeface="+mn-ea"/>
                <a:cs typeface="Arial"/>
              </a:rPr>
              <a:t> = nurse practitioner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Res</a:t>
            </a:r>
            <a:r>
              <a:rPr kumimoji="0" lang="en-US" sz="1400" b="0" i="0" u="none" strike="noStrike" kern="1200" cap="none" spc="0" normalizeH="0" baseline="0" noProof="0" dirty="0">
                <a:ln>
                  <a:noFill/>
                </a:ln>
                <a:solidFill>
                  <a:srgbClr val="414141"/>
                </a:solidFill>
                <a:effectLst/>
                <a:uLnTx/>
                <a:uFillTx/>
                <a:latin typeface="Arial"/>
                <a:ea typeface="+mn-ea"/>
                <a:cs typeface="Arial"/>
              </a:rPr>
              <a:t> = 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14141"/>
                </a:solidFill>
                <a:effectLst/>
                <a:uLnTx/>
                <a:uFillTx/>
                <a:latin typeface="Arial"/>
                <a:ea typeface="+mn-ea"/>
                <a:cs typeface="Arial"/>
              </a:rPr>
              <a:t>Fel</a:t>
            </a:r>
            <a:r>
              <a:rPr kumimoji="0" lang="en-US" sz="1400" b="1" i="0" u="none" strike="noStrike" kern="1200" cap="none" spc="0" normalizeH="0" baseline="0" noProof="0" dirty="0">
                <a:ln>
                  <a:noFill/>
                </a:ln>
                <a:solidFill>
                  <a:srgbClr val="414141"/>
                </a:solidFill>
                <a:effectLst/>
                <a:uLnTx/>
                <a:uFillTx/>
                <a:latin typeface="Arial"/>
                <a:ea typeface="+mn-ea"/>
                <a:cs typeface="Arial"/>
              </a:rPr>
              <a:t> </a:t>
            </a:r>
            <a:r>
              <a:rPr kumimoji="0" lang="en-US" sz="1400" b="0" i="0" u="none" strike="noStrike" kern="1200" cap="none" spc="0" normalizeH="0" baseline="0" noProof="0" dirty="0">
                <a:ln>
                  <a:noFill/>
                </a:ln>
                <a:solidFill>
                  <a:srgbClr val="414141"/>
                </a:solidFill>
                <a:effectLst/>
                <a:uLnTx/>
                <a:uFillTx/>
                <a:latin typeface="Arial"/>
                <a:ea typeface="+mn-ea"/>
                <a:cs typeface="Arial"/>
              </a:rPr>
              <a:t>= fellow</a:t>
            </a:r>
          </a:p>
        </p:txBody>
      </p:sp>
    </p:spTree>
    <p:extLst>
      <p:ext uri="{BB962C8B-B14F-4D97-AF65-F5344CB8AC3E}">
        <p14:creationId xmlns:p14="http://schemas.microsoft.com/office/powerpoint/2010/main" val="27532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0EB27BB-544B-514E-9A94-FA0D2416C9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2" t="7084" r="4047" b="4640"/>
          <a:stretch/>
        </p:blipFill>
        <p:spPr>
          <a:xfrm>
            <a:off x="1051812" y="1407406"/>
            <a:ext cx="7634991" cy="5450593"/>
          </a:xfrm>
          <a:prstGeom prst="rect">
            <a:avLst/>
          </a:prstGeom>
        </p:spPr>
      </p:pic>
      <p:sp>
        <p:nvSpPr>
          <p:cNvPr id="13" name="Pentagon 12">
            <a:extLst>
              <a:ext uri="{FF2B5EF4-FFF2-40B4-BE49-F238E27FC236}">
                <a16:creationId xmlns:a16="http://schemas.microsoft.com/office/drawing/2014/main" id="{66CBDE7D-49D2-0347-824F-3BC70D44AFC4}"/>
              </a:ext>
            </a:extLst>
          </p:cNvPr>
          <p:cNvSpPr/>
          <p:nvPr/>
        </p:nvSpPr>
        <p:spPr>
          <a:xfrm>
            <a:off x="3964529" y="1036059"/>
            <a:ext cx="5115675" cy="3693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Pentagon 11">
            <a:extLst>
              <a:ext uri="{FF2B5EF4-FFF2-40B4-BE49-F238E27FC236}">
                <a16:creationId xmlns:a16="http://schemas.microsoft.com/office/drawing/2014/main" id="{722F04EC-F862-6544-B0E3-9C7F82F612EC}"/>
              </a:ext>
            </a:extLst>
          </p:cNvPr>
          <p:cNvSpPr/>
          <p:nvPr/>
        </p:nvSpPr>
        <p:spPr>
          <a:xfrm>
            <a:off x="306930" y="1036059"/>
            <a:ext cx="3414465" cy="3693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Title 1">
            <a:extLst>
              <a:ext uri="{FF2B5EF4-FFF2-40B4-BE49-F238E27FC236}">
                <a16:creationId xmlns:a16="http://schemas.microsoft.com/office/drawing/2014/main" id="{611DF7EA-C94D-4546-936C-371F97A677A3}"/>
              </a:ext>
            </a:extLst>
          </p:cNvPr>
          <p:cNvSpPr>
            <a:spLocks noGrp="1"/>
          </p:cNvSpPr>
          <p:nvPr>
            <p:ph type="title"/>
          </p:nvPr>
        </p:nvSpPr>
        <p:spPr>
          <a:xfrm>
            <a:off x="425302" y="412320"/>
            <a:ext cx="8229600" cy="655638"/>
          </a:xfrm>
        </p:spPr>
        <p:txBody>
          <a:bodyPr/>
          <a:lstStyle/>
          <a:p>
            <a:r>
              <a:rPr lang="en-US" dirty="0"/>
              <a:t>Process Overview</a:t>
            </a:r>
          </a:p>
        </p:txBody>
      </p:sp>
      <p:sp>
        <p:nvSpPr>
          <p:cNvPr id="9" name="TextBox 8">
            <a:extLst>
              <a:ext uri="{FF2B5EF4-FFF2-40B4-BE49-F238E27FC236}">
                <a16:creationId xmlns:a16="http://schemas.microsoft.com/office/drawing/2014/main" id="{A77127D9-BD0E-AA4D-8815-AA6EB79B7E77}"/>
              </a:ext>
            </a:extLst>
          </p:cNvPr>
          <p:cNvSpPr txBox="1"/>
          <p:nvPr/>
        </p:nvSpPr>
        <p:spPr>
          <a:xfrm>
            <a:off x="1206308" y="1036059"/>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Admission</a:t>
            </a:r>
          </a:p>
        </p:txBody>
      </p:sp>
      <p:sp>
        <p:nvSpPr>
          <p:cNvPr id="10" name="TextBox 9">
            <a:extLst>
              <a:ext uri="{FF2B5EF4-FFF2-40B4-BE49-F238E27FC236}">
                <a16:creationId xmlns:a16="http://schemas.microsoft.com/office/drawing/2014/main" id="{F0CB6529-455E-0643-A580-956A8DA6E057}"/>
              </a:ext>
            </a:extLst>
          </p:cNvPr>
          <p:cNvSpPr txBox="1"/>
          <p:nvPr/>
        </p:nvSpPr>
        <p:spPr>
          <a:xfrm>
            <a:off x="5702595" y="1036059"/>
            <a:ext cx="2351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Throughout ICU Stay</a:t>
            </a:r>
          </a:p>
        </p:txBody>
      </p:sp>
      <p:sp>
        <p:nvSpPr>
          <p:cNvPr id="14" name="TextBox 13">
            <a:extLst>
              <a:ext uri="{FF2B5EF4-FFF2-40B4-BE49-F238E27FC236}">
                <a16:creationId xmlns:a16="http://schemas.microsoft.com/office/drawing/2014/main" id="{2F85F58D-E80B-4948-97CC-9B1BD40758D0}"/>
              </a:ext>
            </a:extLst>
          </p:cNvPr>
          <p:cNvSpPr txBox="1"/>
          <p:nvPr/>
        </p:nvSpPr>
        <p:spPr>
          <a:xfrm>
            <a:off x="7780924" y="2610496"/>
            <a:ext cx="14104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View updates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List concerns</a:t>
            </a:r>
          </a:p>
        </p:txBody>
      </p:sp>
      <p:sp>
        <p:nvSpPr>
          <p:cNvPr id="15" name="TextBox 14">
            <a:extLst>
              <a:ext uri="{FF2B5EF4-FFF2-40B4-BE49-F238E27FC236}">
                <a16:creationId xmlns:a16="http://schemas.microsoft.com/office/drawing/2014/main" id="{8E34C084-BD1C-2348-8B29-C13900CB52DB}"/>
              </a:ext>
            </a:extLst>
          </p:cNvPr>
          <p:cNvSpPr txBox="1"/>
          <p:nvPr/>
        </p:nvSpPr>
        <p:spPr>
          <a:xfrm>
            <a:off x="7169888" y="5998878"/>
            <a:ext cx="16882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Update provided</a:t>
            </a:r>
          </a:p>
        </p:txBody>
      </p:sp>
      <p:sp>
        <p:nvSpPr>
          <p:cNvPr id="16" name="TextBox 15">
            <a:extLst>
              <a:ext uri="{FF2B5EF4-FFF2-40B4-BE49-F238E27FC236}">
                <a16:creationId xmlns:a16="http://schemas.microsoft.com/office/drawing/2014/main" id="{A6CB5F06-C6A8-BE49-AC38-61153E3D2308}"/>
              </a:ext>
            </a:extLst>
          </p:cNvPr>
          <p:cNvSpPr txBox="1"/>
          <p:nvPr/>
        </p:nvSpPr>
        <p:spPr>
          <a:xfrm>
            <a:off x="3619036" y="3495863"/>
            <a:ext cx="25090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Sheet filled during rounds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Concerns addressed</a:t>
            </a:r>
          </a:p>
        </p:txBody>
      </p:sp>
      <p:sp>
        <p:nvSpPr>
          <p:cNvPr id="17" name="TextBox 16">
            <a:extLst>
              <a:ext uri="{FF2B5EF4-FFF2-40B4-BE49-F238E27FC236}">
                <a16:creationId xmlns:a16="http://schemas.microsoft.com/office/drawing/2014/main" id="{1E513F10-81EA-494A-93CE-4D7B31293F03}"/>
              </a:ext>
            </a:extLst>
          </p:cNvPr>
          <p:cNvSpPr txBox="1"/>
          <p:nvPr/>
        </p:nvSpPr>
        <p:spPr>
          <a:xfrm>
            <a:off x="244506" y="4926971"/>
            <a:ext cx="31726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HUC/CST gives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Family spokesperson chosen</a:t>
            </a:r>
          </a:p>
        </p:txBody>
      </p:sp>
      <p:sp>
        <p:nvSpPr>
          <p:cNvPr id="29" name="Freeform 28">
            <a:extLst>
              <a:ext uri="{FF2B5EF4-FFF2-40B4-BE49-F238E27FC236}">
                <a16:creationId xmlns:a16="http://schemas.microsoft.com/office/drawing/2014/main" id="{DCB61542-C6A0-6F4D-B90E-07567E4849C0}"/>
              </a:ext>
            </a:extLst>
          </p:cNvPr>
          <p:cNvSpPr/>
          <p:nvPr/>
        </p:nvSpPr>
        <p:spPr>
          <a:xfrm rot="15300000">
            <a:off x="6282437" y="1522760"/>
            <a:ext cx="510361" cy="1012739"/>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1" name="Freeform 30">
            <a:extLst>
              <a:ext uri="{FF2B5EF4-FFF2-40B4-BE49-F238E27FC236}">
                <a16:creationId xmlns:a16="http://schemas.microsoft.com/office/drawing/2014/main" id="{199094C1-216A-CE45-972F-3632F3777004}"/>
              </a:ext>
            </a:extLst>
          </p:cNvPr>
          <p:cNvSpPr/>
          <p:nvPr/>
        </p:nvSpPr>
        <p:spPr>
          <a:xfrm rot="10800000">
            <a:off x="4618365" y="2721930"/>
            <a:ext cx="510361" cy="819250"/>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2" name="Freeform 31">
            <a:extLst>
              <a:ext uri="{FF2B5EF4-FFF2-40B4-BE49-F238E27FC236}">
                <a16:creationId xmlns:a16="http://schemas.microsoft.com/office/drawing/2014/main" id="{C1CA4411-04FD-1742-827C-05FB0EFB585A}"/>
              </a:ext>
            </a:extLst>
          </p:cNvPr>
          <p:cNvSpPr/>
          <p:nvPr/>
        </p:nvSpPr>
        <p:spPr>
          <a:xfrm rot="3600000">
            <a:off x="6348588" y="5618619"/>
            <a:ext cx="510361" cy="1012739"/>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3" name="Freeform 32">
            <a:extLst>
              <a:ext uri="{FF2B5EF4-FFF2-40B4-BE49-F238E27FC236}">
                <a16:creationId xmlns:a16="http://schemas.microsoft.com/office/drawing/2014/main" id="{4031ED8B-5E3B-384E-91CA-BB9165B19843}"/>
              </a:ext>
            </a:extLst>
          </p:cNvPr>
          <p:cNvSpPr/>
          <p:nvPr/>
        </p:nvSpPr>
        <p:spPr>
          <a:xfrm rot="20700000">
            <a:off x="7853425" y="3310375"/>
            <a:ext cx="510361" cy="1012739"/>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4" name="Freeform 33">
            <a:extLst>
              <a:ext uri="{FF2B5EF4-FFF2-40B4-BE49-F238E27FC236}">
                <a16:creationId xmlns:a16="http://schemas.microsoft.com/office/drawing/2014/main" id="{8E43AB63-2F06-BA46-8319-B8EB2C6A8188}"/>
              </a:ext>
            </a:extLst>
          </p:cNvPr>
          <p:cNvSpPr/>
          <p:nvPr/>
        </p:nvSpPr>
        <p:spPr>
          <a:xfrm rot="4909288" flipH="1">
            <a:off x="3078428" y="1908083"/>
            <a:ext cx="610967" cy="1212377"/>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5" name="TextBox 34">
            <a:extLst>
              <a:ext uri="{FF2B5EF4-FFF2-40B4-BE49-F238E27FC236}">
                <a16:creationId xmlns:a16="http://schemas.microsoft.com/office/drawing/2014/main" id="{70A7B2F2-1FDA-E246-AB89-AE2D6D0414D3}"/>
              </a:ext>
            </a:extLst>
          </p:cNvPr>
          <p:cNvSpPr txBox="1"/>
          <p:nvPr/>
        </p:nvSpPr>
        <p:spPr>
          <a:xfrm>
            <a:off x="5818193" y="1491642"/>
            <a:ext cx="16979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PM or next AM</a:t>
            </a:r>
          </a:p>
        </p:txBody>
      </p:sp>
      <p:sp>
        <p:nvSpPr>
          <p:cNvPr id="36" name="TextBox 35">
            <a:extLst>
              <a:ext uri="{FF2B5EF4-FFF2-40B4-BE49-F238E27FC236}">
                <a16:creationId xmlns:a16="http://schemas.microsoft.com/office/drawing/2014/main" id="{05A016EA-B796-314E-A993-2DDD87717B00}"/>
              </a:ext>
            </a:extLst>
          </p:cNvPr>
          <p:cNvSpPr txBox="1"/>
          <p:nvPr/>
        </p:nvSpPr>
        <p:spPr>
          <a:xfrm>
            <a:off x="5042151" y="3080600"/>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AM</a:t>
            </a:r>
          </a:p>
        </p:txBody>
      </p:sp>
      <p:sp>
        <p:nvSpPr>
          <p:cNvPr id="38" name="Freeform 37">
            <a:extLst>
              <a:ext uri="{FF2B5EF4-FFF2-40B4-BE49-F238E27FC236}">
                <a16:creationId xmlns:a16="http://schemas.microsoft.com/office/drawing/2014/main" id="{42A620F3-303E-054D-9CA6-2B5AC3438ECB}"/>
              </a:ext>
            </a:extLst>
          </p:cNvPr>
          <p:cNvSpPr/>
          <p:nvPr/>
        </p:nvSpPr>
        <p:spPr>
          <a:xfrm rot="4500000">
            <a:off x="6359546" y="1931331"/>
            <a:ext cx="510361" cy="1012739"/>
          </a:xfrm>
          <a:custGeom>
            <a:avLst/>
            <a:gdLst>
              <a:gd name="connsiteX0" fmla="*/ 710331 w 710331"/>
              <a:gd name="connsiteY0" fmla="*/ 412873 h 1409550"/>
              <a:gd name="connsiteX1" fmla="*/ 559969 w 710331"/>
              <a:gd name="connsiteY1" fmla="*/ 412873 h 1409550"/>
              <a:gd name="connsiteX2" fmla="*/ 559700 w 710331"/>
              <a:gd name="connsiteY2" fmla="*/ 415423 h 1409550"/>
              <a:gd name="connsiteX3" fmla="*/ 127738 w 710331"/>
              <a:gd name="connsiteY3" fmla="*/ 1409550 h 1409550"/>
              <a:gd name="connsiteX4" fmla="*/ 0 w 710331"/>
              <a:gd name="connsiteY4" fmla="*/ 1306999 h 1409550"/>
              <a:gd name="connsiteX5" fmla="*/ 371512 w 710331"/>
              <a:gd name="connsiteY5" fmla="*/ 534038 h 1409550"/>
              <a:gd name="connsiteX6" fmla="*/ 393744 w 710331"/>
              <a:gd name="connsiteY6" fmla="*/ 412873 h 1409550"/>
              <a:gd name="connsiteX7" fmla="*/ 246616 w 710331"/>
              <a:gd name="connsiteY7" fmla="*/ 412873 h 1409550"/>
              <a:gd name="connsiteX8" fmla="*/ 478474 w 710331"/>
              <a:gd name="connsiteY8" fmla="*/ 0 h 14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31" h="1409550">
                <a:moveTo>
                  <a:pt x="710331" y="412873"/>
                </a:moveTo>
                <a:lnTo>
                  <a:pt x="559969" y="412873"/>
                </a:lnTo>
                <a:lnTo>
                  <a:pt x="559700" y="415423"/>
                </a:lnTo>
                <a:cubicBezTo>
                  <a:pt x="507303" y="778500"/>
                  <a:pt x="358588" y="1122005"/>
                  <a:pt x="127738" y="1409550"/>
                </a:cubicBezTo>
                <a:lnTo>
                  <a:pt x="0" y="1306999"/>
                </a:lnTo>
                <a:cubicBezTo>
                  <a:pt x="182117" y="1080155"/>
                  <a:pt x="308694" y="815471"/>
                  <a:pt x="371512" y="534038"/>
                </a:cubicBezTo>
                <a:lnTo>
                  <a:pt x="393744" y="412873"/>
                </a:lnTo>
                <a:lnTo>
                  <a:pt x="246616" y="412873"/>
                </a:lnTo>
                <a:lnTo>
                  <a:pt x="478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9" name="Rectangle 38">
            <a:extLst>
              <a:ext uri="{FF2B5EF4-FFF2-40B4-BE49-F238E27FC236}">
                <a16:creationId xmlns:a16="http://schemas.microsoft.com/office/drawing/2014/main" id="{71577D9C-4B67-6C4E-AA33-314CB4F7E1A1}"/>
              </a:ext>
            </a:extLst>
          </p:cNvPr>
          <p:cNvSpPr/>
          <p:nvPr/>
        </p:nvSpPr>
        <p:spPr>
          <a:xfrm>
            <a:off x="5970996" y="2534276"/>
            <a:ext cx="12655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Concerns addressed</a:t>
            </a:r>
          </a:p>
        </p:txBody>
      </p:sp>
      <p:pic>
        <p:nvPicPr>
          <p:cNvPr id="6" name="Picture 5">
            <a:extLst>
              <a:ext uri="{FF2B5EF4-FFF2-40B4-BE49-F238E27FC236}">
                <a16:creationId xmlns:a16="http://schemas.microsoft.com/office/drawing/2014/main" id="{E7416706-9603-8D49-B9CB-160346DED0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126" t="2514" r="1" b="76820"/>
          <a:stretch/>
        </p:blipFill>
        <p:spPr>
          <a:xfrm>
            <a:off x="8454920" y="1437897"/>
            <a:ext cx="677708" cy="1257033"/>
          </a:xfrm>
          <a:prstGeom prst="rect">
            <a:avLst/>
          </a:prstGeom>
        </p:spPr>
      </p:pic>
      <p:sp>
        <p:nvSpPr>
          <p:cNvPr id="27" name="TextBox 26">
            <a:extLst>
              <a:ext uri="{FF2B5EF4-FFF2-40B4-BE49-F238E27FC236}">
                <a16:creationId xmlns:a16="http://schemas.microsoft.com/office/drawing/2014/main" id="{D84339A3-5A04-4047-A5B9-5F540EB34FE2}"/>
              </a:ext>
            </a:extLst>
          </p:cNvPr>
          <p:cNvSpPr txBox="1"/>
          <p:nvPr/>
        </p:nvSpPr>
        <p:spPr>
          <a:xfrm>
            <a:off x="227278" y="5998878"/>
            <a:ext cx="31566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HUC/CST </a:t>
            </a:r>
            <a:r>
              <a:rPr kumimoji="0" lang="en-US" sz="1400" b="0" i="0" u="none" strike="noStrike" kern="1200" cap="none" spc="0" normalizeH="0" baseline="0" noProof="0" dirty="0">
                <a:ln>
                  <a:noFill/>
                </a:ln>
                <a:solidFill>
                  <a:srgbClr val="414141"/>
                </a:solidFill>
                <a:effectLst/>
                <a:uLnTx/>
                <a:uFillTx/>
                <a:latin typeface="Arial"/>
                <a:ea typeface="+mn-ea"/>
                <a:cs typeface="Arial"/>
              </a:rPr>
              <a:t>= unit clerk/nurse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RT</a:t>
            </a:r>
            <a:r>
              <a:rPr kumimoji="0" lang="en-US" sz="1400" b="0" i="0" u="none" strike="noStrike" kern="1200" cap="none" spc="0" normalizeH="0" baseline="0" noProof="0" dirty="0">
                <a:ln>
                  <a:noFill/>
                </a:ln>
                <a:solidFill>
                  <a:srgbClr val="414141"/>
                </a:solidFill>
                <a:effectLst/>
                <a:uLnTx/>
                <a:uFillTx/>
                <a:latin typeface="Arial"/>
                <a:ea typeface="+mn-ea"/>
                <a:cs typeface="Arial"/>
              </a:rPr>
              <a:t> = respiratory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14141"/>
                </a:solidFill>
                <a:effectLst/>
                <a:uLnTx/>
                <a:uFillTx/>
                <a:latin typeface="Arial"/>
                <a:ea typeface="+mn-ea"/>
                <a:cs typeface="Arial"/>
              </a:rPr>
              <a:t>PharmD</a:t>
            </a:r>
            <a:r>
              <a:rPr kumimoji="0" lang="en-US" sz="1400" b="0" i="0" u="none" strike="noStrike" kern="1200" cap="none" spc="0" normalizeH="0" baseline="0" noProof="0" dirty="0">
                <a:ln>
                  <a:noFill/>
                </a:ln>
                <a:solidFill>
                  <a:srgbClr val="414141"/>
                </a:solidFill>
                <a:effectLst/>
                <a:uLnTx/>
                <a:uFillTx/>
                <a:latin typeface="Arial"/>
                <a:ea typeface="+mn-ea"/>
                <a:cs typeface="Arial"/>
              </a:rPr>
              <a:t> = pharmacist</a:t>
            </a:r>
          </a:p>
        </p:txBody>
      </p:sp>
    </p:spTree>
    <p:extLst>
      <p:ext uri="{BB962C8B-B14F-4D97-AF65-F5344CB8AC3E}">
        <p14:creationId xmlns:p14="http://schemas.microsoft.com/office/powerpoint/2010/main" val="7151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a:xfrm>
            <a:off x="2057400" y="990600"/>
            <a:ext cx="6705600" cy="5105400"/>
          </a:xfrm>
        </p:spPr>
        <p:txBody>
          <a:bodyPr/>
          <a:lstStyle/>
          <a:p>
            <a:r>
              <a:rPr lang="en-US" dirty="0">
                <a:solidFill>
                  <a:schemeClr val="accent6">
                    <a:lumMod val="75000"/>
                  </a:schemeClr>
                </a:solidFill>
              </a:rPr>
              <a:t>Depression Remission will be considered one of UNC’s Primary Care Improvement Collaborative (PCIC) quality metrics</a:t>
            </a:r>
          </a:p>
          <a:p>
            <a:r>
              <a:rPr lang="en-US" dirty="0">
                <a:solidFill>
                  <a:schemeClr val="accent6">
                    <a:lumMod val="75000"/>
                  </a:schemeClr>
                </a:solidFill>
              </a:rPr>
              <a:t>Dedication of resources and investment in increasing remission rate is now higher priority</a:t>
            </a: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r>
              <a:rPr lang="en-US" dirty="0">
                <a:solidFill>
                  <a:schemeClr val="accent6">
                    <a:lumMod val="75000"/>
                  </a:schemeClr>
                </a:solidFill>
              </a:rPr>
              <a:t>Improving quality of care and health outcomes for patients with depression</a:t>
            </a:r>
          </a:p>
          <a:p>
            <a:pPr lvl="1"/>
            <a:r>
              <a:rPr lang="en-US" dirty="0"/>
              <a:t>Distressed patients use health care twice as often as non-distressed patients</a:t>
            </a:r>
          </a:p>
        </p:txBody>
      </p:sp>
      <p:pic>
        <p:nvPicPr>
          <p:cNvPr id="5" name="Picture 4"/>
          <p:cNvPicPr>
            <a:picLocks noChangeAspect="1"/>
          </p:cNvPicPr>
          <p:nvPr/>
        </p:nvPicPr>
        <p:blipFill>
          <a:blip r:embed="rId3"/>
          <a:stretch>
            <a:fillRect/>
          </a:stretch>
        </p:blipFill>
        <p:spPr>
          <a:xfrm>
            <a:off x="3821790" y="2472341"/>
            <a:ext cx="3176819" cy="2372929"/>
          </a:xfrm>
          <a:prstGeom prst="rect">
            <a:avLst/>
          </a:prstGeom>
        </p:spPr>
      </p:pic>
    </p:spTree>
    <p:extLst>
      <p:ext uri="{BB962C8B-B14F-4D97-AF65-F5344CB8AC3E}">
        <p14:creationId xmlns:p14="http://schemas.microsoft.com/office/powerpoint/2010/main" val="16061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698C0-364A-C541-935A-4DE581572FD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4924" b="7741"/>
          <a:stretch/>
        </p:blipFill>
        <p:spPr>
          <a:xfrm>
            <a:off x="4586465" y="1207008"/>
            <a:ext cx="4391818" cy="5436983"/>
          </a:xfrm>
          <a:prstGeom prst="rect">
            <a:avLst/>
          </a:prstGeom>
        </p:spPr>
      </p:pic>
      <p:sp>
        <p:nvSpPr>
          <p:cNvPr id="2" name="Title 1">
            <a:extLst>
              <a:ext uri="{FF2B5EF4-FFF2-40B4-BE49-F238E27FC236}">
                <a16:creationId xmlns:a16="http://schemas.microsoft.com/office/drawing/2014/main" id="{D07B6078-4BF4-E449-A3E9-C4044E99D8C9}"/>
              </a:ext>
            </a:extLst>
          </p:cNvPr>
          <p:cNvSpPr>
            <a:spLocks noGrp="1"/>
          </p:cNvSpPr>
          <p:nvPr>
            <p:ph type="title"/>
          </p:nvPr>
        </p:nvSpPr>
        <p:spPr/>
        <p:txBody>
          <a:bodyPr/>
          <a:lstStyle/>
          <a:p>
            <a:r>
              <a:rPr lang="en-US" dirty="0"/>
              <a:t>PDSA #1 - 7</a:t>
            </a:r>
          </a:p>
        </p:txBody>
      </p:sp>
      <p:graphicFrame>
        <p:nvGraphicFramePr>
          <p:cNvPr id="6" name="Object 5">
            <a:extLst>
              <a:ext uri="{FF2B5EF4-FFF2-40B4-BE49-F238E27FC236}">
                <a16:creationId xmlns:a16="http://schemas.microsoft.com/office/drawing/2014/main" id="{83B30320-A31F-3046-A5F5-036D58FA94E6}"/>
              </a:ext>
            </a:extLst>
          </p:cNvPr>
          <p:cNvGraphicFramePr>
            <a:graphicFrameLocks noChangeAspect="1"/>
          </p:cNvGraphicFramePr>
          <p:nvPr>
            <p:extLst/>
          </p:nvPr>
        </p:nvGraphicFramePr>
        <p:xfrm>
          <a:off x="243192" y="1341438"/>
          <a:ext cx="4084623" cy="5302553"/>
        </p:xfrm>
        <a:graphic>
          <a:graphicData uri="http://schemas.openxmlformats.org/presentationml/2006/ole">
            <mc:AlternateContent xmlns:mc="http://schemas.openxmlformats.org/markup-compatibility/2006">
              <mc:Choice xmlns:v="urn:schemas-microsoft-com:vml" Requires="v">
                <p:oleObj spid="_x0000_s4101" name="Document" r:id="rId6" imgW="6858000" imgH="8902700" progId="Word.Document.12">
                  <p:embed/>
                </p:oleObj>
              </mc:Choice>
              <mc:Fallback>
                <p:oleObj name="Document" r:id="rId6" imgW="6858000" imgH="8902700" progId="Word.Document.12">
                  <p:embed/>
                  <p:pic>
                    <p:nvPicPr>
                      <p:cNvPr id="6" name="Object 5">
                        <a:extLst>
                          <a:ext uri="{FF2B5EF4-FFF2-40B4-BE49-F238E27FC236}">
                            <a16:creationId xmlns:a16="http://schemas.microsoft.com/office/drawing/2014/main" id="{83B30320-A31F-3046-A5F5-036D58FA94E6}"/>
                          </a:ext>
                        </a:extLst>
                      </p:cNvPr>
                      <p:cNvPicPr/>
                      <p:nvPr/>
                    </p:nvPicPr>
                    <p:blipFill>
                      <a:blip r:embed="rId7"/>
                      <a:stretch>
                        <a:fillRect/>
                      </a:stretch>
                    </p:blipFill>
                    <p:spPr>
                      <a:xfrm>
                        <a:off x="243192" y="1341438"/>
                        <a:ext cx="4084623" cy="5302553"/>
                      </a:xfrm>
                      <a:prstGeom prst="rect">
                        <a:avLst/>
                      </a:prstGeom>
                    </p:spPr>
                  </p:pic>
                </p:oleObj>
              </mc:Fallback>
            </mc:AlternateContent>
          </a:graphicData>
        </a:graphic>
      </p:graphicFrame>
      <p:sp>
        <p:nvSpPr>
          <p:cNvPr id="4" name="Right Arrow 3">
            <a:extLst>
              <a:ext uri="{FF2B5EF4-FFF2-40B4-BE49-F238E27FC236}">
                <a16:creationId xmlns:a16="http://schemas.microsoft.com/office/drawing/2014/main" id="{44262150-E4AB-D54C-84AE-E4F27A33FDBB}"/>
              </a:ext>
            </a:extLst>
          </p:cNvPr>
          <p:cNvSpPr/>
          <p:nvPr/>
        </p:nvSpPr>
        <p:spPr>
          <a:xfrm>
            <a:off x="3921395" y="2827340"/>
            <a:ext cx="1172980" cy="1507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951175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2D4C6E81-3655-8D48-BC4F-930A3248815C}"/>
              </a:ext>
            </a:extLst>
          </p:cNvPr>
          <p:cNvGraphicFramePr>
            <a:graphicFrameLocks noChangeAspect="1"/>
          </p:cNvGraphicFramePr>
          <p:nvPr>
            <p:extLst/>
          </p:nvPr>
        </p:nvGraphicFramePr>
        <p:xfrm>
          <a:off x="185569" y="2871045"/>
          <a:ext cx="3573314" cy="3851656"/>
        </p:xfrm>
        <a:graphic>
          <a:graphicData uri="http://schemas.openxmlformats.org/presentationml/2006/ole">
            <mc:AlternateContent xmlns:mc="http://schemas.openxmlformats.org/markup-compatibility/2006">
              <mc:Choice xmlns:v="urn:schemas-microsoft-com:vml" Requires="v">
                <p:oleObj spid="_x0000_s5131" name="Document" r:id="rId3" imgW="6858000" imgH="7391400" progId="Word.Document.12">
                  <p:embed/>
                </p:oleObj>
              </mc:Choice>
              <mc:Fallback>
                <p:oleObj name="Document" r:id="rId3" imgW="6858000" imgH="7391400" progId="Word.Document.12">
                  <p:embed/>
                  <p:pic>
                    <p:nvPicPr>
                      <p:cNvPr id="6" name="Object 5">
                        <a:extLst>
                          <a:ext uri="{FF2B5EF4-FFF2-40B4-BE49-F238E27FC236}">
                            <a16:creationId xmlns:a16="http://schemas.microsoft.com/office/drawing/2014/main" id="{2D4C6E81-3655-8D48-BC4F-930A3248815C}"/>
                          </a:ext>
                        </a:extLst>
                      </p:cNvPr>
                      <p:cNvPicPr/>
                      <p:nvPr/>
                    </p:nvPicPr>
                    <p:blipFill>
                      <a:blip r:embed="rId4"/>
                      <a:stretch>
                        <a:fillRect/>
                      </a:stretch>
                    </p:blipFill>
                    <p:spPr>
                      <a:xfrm>
                        <a:off x="185569" y="2871045"/>
                        <a:ext cx="3573314" cy="385165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BB405E6-4615-1645-8DCE-62D65A79E499}"/>
              </a:ext>
            </a:extLst>
          </p:cNvPr>
          <p:cNvGraphicFramePr>
            <a:graphicFrameLocks noChangeAspect="1"/>
          </p:cNvGraphicFramePr>
          <p:nvPr>
            <p:extLst/>
          </p:nvPr>
        </p:nvGraphicFramePr>
        <p:xfrm>
          <a:off x="484389" y="659954"/>
          <a:ext cx="2975673" cy="2211091"/>
        </p:xfrm>
        <a:graphic>
          <a:graphicData uri="http://schemas.openxmlformats.org/presentationml/2006/ole">
            <mc:AlternateContent xmlns:mc="http://schemas.openxmlformats.org/markup-compatibility/2006">
              <mc:Choice xmlns:v="urn:schemas-microsoft-com:vml" Requires="v">
                <p:oleObj spid="_x0000_s5132" name="Document" r:id="rId5" imgW="9144000" imgH="6794500" progId="Word.Document.12">
                  <p:embed/>
                </p:oleObj>
              </mc:Choice>
              <mc:Fallback>
                <p:oleObj name="Document" r:id="rId5" imgW="9144000" imgH="6794500" progId="Word.Document.12">
                  <p:embed/>
                  <p:pic>
                    <p:nvPicPr>
                      <p:cNvPr id="7" name="Object 6">
                        <a:extLst>
                          <a:ext uri="{FF2B5EF4-FFF2-40B4-BE49-F238E27FC236}">
                            <a16:creationId xmlns:a16="http://schemas.microsoft.com/office/drawing/2014/main" id="{6BB405E6-4615-1645-8DCE-62D65A79E499}"/>
                          </a:ext>
                        </a:extLst>
                      </p:cNvPr>
                      <p:cNvPicPr/>
                      <p:nvPr/>
                    </p:nvPicPr>
                    <p:blipFill>
                      <a:blip r:embed="rId6"/>
                      <a:stretch>
                        <a:fillRect/>
                      </a:stretch>
                    </p:blipFill>
                    <p:spPr>
                      <a:xfrm>
                        <a:off x="484389" y="659954"/>
                        <a:ext cx="2975673" cy="2211091"/>
                      </a:xfrm>
                      <a:prstGeom prst="rect">
                        <a:avLst/>
                      </a:prstGeom>
                      <a:solidFill>
                        <a:srgbClr val="92D050"/>
                      </a:solidFill>
                    </p:spPr>
                  </p:pic>
                </p:oleObj>
              </mc:Fallback>
            </mc:AlternateContent>
          </a:graphicData>
        </a:graphic>
      </p:graphicFrame>
      <p:graphicFrame>
        <p:nvGraphicFramePr>
          <p:cNvPr id="8" name="Object 7">
            <a:extLst>
              <a:ext uri="{FF2B5EF4-FFF2-40B4-BE49-F238E27FC236}">
                <a16:creationId xmlns:a16="http://schemas.microsoft.com/office/drawing/2014/main" id="{CBA6B7E2-0F47-3D4F-9B53-66CCA3832C2D}"/>
              </a:ext>
            </a:extLst>
          </p:cNvPr>
          <p:cNvGraphicFramePr>
            <a:graphicFrameLocks noChangeAspect="1"/>
          </p:cNvGraphicFramePr>
          <p:nvPr>
            <p:extLst/>
          </p:nvPr>
        </p:nvGraphicFramePr>
        <p:xfrm>
          <a:off x="4123945" y="614234"/>
          <a:ext cx="4645152" cy="6203230"/>
        </p:xfrm>
        <a:graphic>
          <a:graphicData uri="http://schemas.openxmlformats.org/presentationml/2006/ole">
            <mc:AlternateContent xmlns:mc="http://schemas.openxmlformats.org/markup-compatibility/2006">
              <mc:Choice xmlns:v="urn:schemas-microsoft-com:vml" Requires="v">
                <p:oleObj spid="_x0000_s5133" name="Document" r:id="rId7" imgW="7086600" imgH="9461500" progId="Word.Document.12">
                  <p:embed/>
                </p:oleObj>
              </mc:Choice>
              <mc:Fallback>
                <p:oleObj name="Document" r:id="rId7" imgW="7086600" imgH="9461500" progId="Word.Document.12">
                  <p:embed/>
                  <p:pic>
                    <p:nvPicPr>
                      <p:cNvPr id="8" name="Object 7">
                        <a:extLst>
                          <a:ext uri="{FF2B5EF4-FFF2-40B4-BE49-F238E27FC236}">
                            <a16:creationId xmlns:a16="http://schemas.microsoft.com/office/drawing/2014/main" id="{CBA6B7E2-0F47-3D4F-9B53-66CCA3832C2D}"/>
                          </a:ext>
                        </a:extLst>
                      </p:cNvPr>
                      <p:cNvPicPr/>
                      <p:nvPr/>
                    </p:nvPicPr>
                    <p:blipFill>
                      <a:blip r:embed="rId8"/>
                      <a:stretch>
                        <a:fillRect/>
                      </a:stretch>
                    </p:blipFill>
                    <p:spPr>
                      <a:xfrm>
                        <a:off x="4123945" y="614234"/>
                        <a:ext cx="4645152" cy="620323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948195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060D0-E7F1-5444-95B8-A7D7DB7F568A}"/>
              </a:ext>
            </a:extLst>
          </p:cNvPr>
          <p:cNvPicPr>
            <a:picLocks noChangeAspect="1"/>
          </p:cNvPicPr>
          <p:nvPr/>
        </p:nvPicPr>
        <p:blipFill>
          <a:blip r:embed="rId2"/>
          <a:stretch>
            <a:fillRect/>
          </a:stretch>
        </p:blipFill>
        <p:spPr>
          <a:xfrm>
            <a:off x="-5623" y="1723178"/>
            <a:ext cx="9149623" cy="4349148"/>
          </a:xfrm>
          <a:prstGeom prst="rect">
            <a:avLst/>
          </a:prstGeom>
        </p:spPr>
      </p:pic>
      <p:sp>
        <p:nvSpPr>
          <p:cNvPr id="2" name="Title 1"/>
          <p:cNvSpPr>
            <a:spLocks noGrp="1"/>
          </p:cNvSpPr>
          <p:nvPr>
            <p:ph type="title"/>
          </p:nvPr>
        </p:nvSpPr>
        <p:spPr/>
        <p:txBody>
          <a:bodyPr/>
          <a:lstStyle/>
          <a:p>
            <a:r>
              <a:rPr lang="en-US" dirty="0"/>
              <a:t>Assignment of Family Spokesperson</a:t>
            </a:r>
          </a:p>
        </p:txBody>
      </p:sp>
      <p:sp>
        <p:nvSpPr>
          <p:cNvPr id="3" name="TextBox 2">
            <a:extLst>
              <a:ext uri="{FF2B5EF4-FFF2-40B4-BE49-F238E27FC236}">
                <a16:creationId xmlns:a16="http://schemas.microsoft.com/office/drawing/2014/main" id="{08C9C078-5A37-A441-ADE8-D21DBD2848DD}"/>
              </a:ext>
            </a:extLst>
          </p:cNvPr>
          <p:cNvSpPr txBox="1"/>
          <p:nvPr/>
        </p:nvSpPr>
        <p:spPr>
          <a:xfrm>
            <a:off x="1561783" y="4320423"/>
            <a:ext cx="17224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Provided Family education</a:t>
            </a:r>
          </a:p>
        </p:txBody>
      </p:sp>
      <p:sp>
        <p:nvSpPr>
          <p:cNvPr id="5" name="TextBox 4">
            <a:extLst>
              <a:ext uri="{FF2B5EF4-FFF2-40B4-BE49-F238E27FC236}">
                <a16:creationId xmlns:a16="http://schemas.microsoft.com/office/drawing/2014/main" id="{3EA46021-F784-C746-86EC-E49D8CF0EF44}"/>
              </a:ext>
            </a:extLst>
          </p:cNvPr>
          <p:cNvSpPr txBox="1"/>
          <p:nvPr/>
        </p:nvSpPr>
        <p:spPr>
          <a:xfrm>
            <a:off x="2917456" y="3302667"/>
            <a:ext cx="2448106"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Room turnover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Provided education</a:t>
            </a:r>
          </a:p>
        </p:txBody>
      </p:sp>
      <p:sp>
        <p:nvSpPr>
          <p:cNvPr id="6" name="TextBox 5">
            <a:extLst>
              <a:ext uri="{FF2B5EF4-FFF2-40B4-BE49-F238E27FC236}">
                <a16:creationId xmlns:a16="http://schemas.microsoft.com/office/drawing/2014/main" id="{1393B302-CED2-4141-AC7C-D870FB0AD086}"/>
              </a:ext>
            </a:extLst>
          </p:cNvPr>
          <p:cNvSpPr txBox="1"/>
          <p:nvPr/>
        </p:nvSpPr>
        <p:spPr>
          <a:xfrm>
            <a:off x="5407356" y="3938683"/>
            <a:ext cx="1246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Provided education</a:t>
            </a:r>
          </a:p>
        </p:txBody>
      </p:sp>
      <p:cxnSp>
        <p:nvCxnSpPr>
          <p:cNvPr id="7" name="Straight Arrow Connector 6">
            <a:extLst>
              <a:ext uri="{FF2B5EF4-FFF2-40B4-BE49-F238E27FC236}">
                <a16:creationId xmlns:a16="http://schemas.microsoft.com/office/drawing/2014/main" id="{860B8E4D-CFF4-A549-8766-EB41E70FFC68}"/>
              </a:ext>
            </a:extLst>
          </p:cNvPr>
          <p:cNvCxnSpPr>
            <a:cxnSpLocks/>
          </p:cNvCxnSpPr>
          <p:nvPr/>
        </p:nvCxnSpPr>
        <p:spPr>
          <a:xfrm flipV="1">
            <a:off x="1964758" y="3577573"/>
            <a:ext cx="0" cy="8245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CC6D797-A629-8A41-97EA-941DB728B6C1}"/>
              </a:ext>
            </a:extLst>
          </p:cNvPr>
          <p:cNvCxnSpPr>
            <a:cxnSpLocks/>
          </p:cNvCxnSpPr>
          <p:nvPr/>
        </p:nvCxnSpPr>
        <p:spPr>
          <a:xfrm flipH="1" flipV="1">
            <a:off x="3311205" y="2880096"/>
            <a:ext cx="355479" cy="4122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8755C16-DD2E-314C-9BE6-40A0DF6EE76B}"/>
              </a:ext>
            </a:extLst>
          </p:cNvPr>
          <p:cNvCxnSpPr>
            <a:cxnSpLocks/>
          </p:cNvCxnSpPr>
          <p:nvPr/>
        </p:nvCxnSpPr>
        <p:spPr>
          <a:xfrm flipV="1">
            <a:off x="4062305" y="2867070"/>
            <a:ext cx="372273" cy="4252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2A3736-A96B-D14F-91E3-1BA3C983AAFC}"/>
              </a:ext>
            </a:extLst>
          </p:cNvPr>
          <p:cNvCxnSpPr>
            <a:cxnSpLocks/>
          </p:cNvCxnSpPr>
          <p:nvPr/>
        </p:nvCxnSpPr>
        <p:spPr>
          <a:xfrm flipV="1">
            <a:off x="5808204" y="2902770"/>
            <a:ext cx="0" cy="9593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12AA32-7646-154A-A51E-AC0BCEF2E83E}"/>
              </a:ext>
            </a:extLst>
          </p:cNvPr>
          <p:cNvSpPr txBox="1"/>
          <p:nvPr/>
        </p:nvSpPr>
        <p:spPr>
          <a:xfrm>
            <a:off x="7181227" y="3382422"/>
            <a:ext cx="17107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Room turnover</a:t>
            </a:r>
          </a:p>
        </p:txBody>
      </p:sp>
      <p:cxnSp>
        <p:nvCxnSpPr>
          <p:cNvPr id="16" name="Straight Arrow Connector 15">
            <a:extLst>
              <a:ext uri="{FF2B5EF4-FFF2-40B4-BE49-F238E27FC236}">
                <a16:creationId xmlns:a16="http://schemas.microsoft.com/office/drawing/2014/main" id="{8C9E625E-1F4B-1D47-8387-A9A1EC9C68B9}"/>
              </a:ext>
            </a:extLst>
          </p:cNvPr>
          <p:cNvCxnSpPr>
            <a:cxnSpLocks/>
          </p:cNvCxnSpPr>
          <p:nvPr/>
        </p:nvCxnSpPr>
        <p:spPr>
          <a:xfrm flipV="1">
            <a:off x="7901126" y="2788041"/>
            <a:ext cx="405595" cy="5943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17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AE9F2-6848-5547-A19D-C32B2D62D41A}"/>
              </a:ext>
            </a:extLst>
          </p:cNvPr>
          <p:cNvPicPr>
            <a:picLocks noChangeAspect="1"/>
          </p:cNvPicPr>
          <p:nvPr/>
        </p:nvPicPr>
        <p:blipFill>
          <a:blip r:embed="rId2"/>
          <a:stretch>
            <a:fillRect/>
          </a:stretch>
        </p:blipFill>
        <p:spPr>
          <a:xfrm>
            <a:off x="0" y="1534885"/>
            <a:ext cx="9136935" cy="4486644"/>
          </a:xfrm>
          <a:prstGeom prst="rect">
            <a:avLst/>
          </a:prstGeom>
        </p:spPr>
      </p:pic>
      <p:sp>
        <p:nvSpPr>
          <p:cNvPr id="2" name="Title 1">
            <a:extLst>
              <a:ext uri="{FF2B5EF4-FFF2-40B4-BE49-F238E27FC236}">
                <a16:creationId xmlns:a16="http://schemas.microsoft.com/office/drawing/2014/main" id="{04ADECD9-D7DA-AE46-946E-164D1AD8168C}"/>
              </a:ext>
            </a:extLst>
          </p:cNvPr>
          <p:cNvSpPr>
            <a:spLocks noGrp="1"/>
          </p:cNvSpPr>
          <p:nvPr>
            <p:ph type="title"/>
          </p:nvPr>
        </p:nvSpPr>
        <p:spPr/>
        <p:txBody>
          <a:bodyPr/>
          <a:lstStyle/>
          <a:p>
            <a:r>
              <a:rPr lang="en-US" dirty="0"/>
              <a:t>Team Compliance with Family Update Sheet</a:t>
            </a:r>
          </a:p>
        </p:txBody>
      </p:sp>
      <p:sp>
        <p:nvSpPr>
          <p:cNvPr id="8" name="TextBox 7">
            <a:extLst>
              <a:ext uri="{FF2B5EF4-FFF2-40B4-BE49-F238E27FC236}">
                <a16:creationId xmlns:a16="http://schemas.microsoft.com/office/drawing/2014/main" id="{CA3103CB-D4BF-8841-B2D6-BF07C2D29908}"/>
              </a:ext>
            </a:extLst>
          </p:cNvPr>
          <p:cNvSpPr txBox="1"/>
          <p:nvPr/>
        </p:nvSpPr>
        <p:spPr>
          <a:xfrm>
            <a:off x="4401742" y="2169801"/>
            <a:ext cx="174373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Weekend – Nurse manager not present to ensure sheets are present</a:t>
            </a:r>
          </a:p>
        </p:txBody>
      </p:sp>
      <p:sp>
        <p:nvSpPr>
          <p:cNvPr id="10" name="TextBox 9">
            <a:extLst>
              <a:ext uri="{FF2B5EF4-FFF2-40B4-BE49-F238E27FC236}">
                <a16:creationId xmlns:a16="http://schemas.microsoft.com/office/drawing/2014/main" id="{36373EEF-0A09-6A45-98DC-8065624453BB}"/>
              </a:ext>
            </a:extLst>
          </p:cNvPr>
          <p:cNvSpPr txBox="1"/>
          <p:nvPr/>
        </p:nvSpPr>
        <p:spPr>
          <a:xfrm>
            <a:off x="1717159" y="2414142"/>
            <a:ext cx="18713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Early PDSAs – Single sheet use resulted in revisions</a:t>
            </a:r>
          </a:p>
        </p:txBody>
      </p:sp>
      <p:cxnSp>
        <p:nvCxnSpPr>
          <p:cNvPr id="12" name="Straight Arrow Connector 11">
            <a:extLst>
              <a:ext uri="{FF2B5EF4-FFF2-40B4-BE49-F238E27FC236}">
                <a16:creationId xmlns:a16="http://schemas.microsoft.com/office/drawing/2014/main" id="{DEF3D12F-E578-994D-9C59-5B607807A93F}"/>
              </a:ext>
            </a:extLst>
          </p:cNvPr>
          <p:cNvCxnSpPr>
            <a:cxnSpLocks/>
          </p:cNvCxnSpPr>
          <p:nvPr/>
        </p:nvCxnSpPr>
        <p:spPr>
          <a:xfrm flipH="1">
            <a:off x="1984447" y="3614471"/>
            <a:ext cx="350875" cy="1021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72DE98-19D8-CA47-9944-C5C7B15803DF}"/>
              </a:ext>
            </a:extLst>
          </p:cNvPr>
          <p:cNvCxnSpPr>
            <a:cxnSpLocks/>
          </p:cNvCxnSpPr>
          <p:nvPr/>
        </p:nvCxnSpPr>
        <p:spPr>
          <a:xfrm>
            <a:off x="2739359" y="3614471"/>
            <a:ext cx="414670" cy="1021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1658B8-6100-634E-B887-B57702AC279A}"/>
              </a:ext>
            </a:extLst>
          </p:cNvPr>
          <p:cNvCxnSpPr>
            <a:cxnSpLocks/>
          </p:cNvCxnSpPr>
          <p:nvPr/>
        </p:nvCxnSpPr>
        <p:spPr>
          <a:xfrm flipH="1">
            <a:off x="4518700" y="3924127"/>
            <a:ext cx="365052" cy="13503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30FEDA-A8D8-054C-936F-A7AFDA7D7675}"/>
              </a:ext>
            </a:extLst>
          </p:cNvPr>
          <p:cNvCxnSpPr>
            <a:cxnSpLocks/>
          </p:cNvCxnSpPr>
          <p:nvPr/>
        </p:nvCxnSpPr>
        <p:spPr>
          <a:xfrm>
            <a:off x="5287788" y="3924127"/>
            <a:ext cx="443023" cy="12440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98F07D-C61A-A740-ACE1-5408D20928A6}"/>
              </a:ext>
            </a:extLst>
          </p:cNvPr>
          <p:cNvCxnSpPr>
            <a:cxnSpLocks/>
          </p:cNvCxnSpPr>
          <p:nvPr/>
        </p:nvCxnSpPr>
        <p:spPr>
          <a:xfrm flipV="1">
            <a:off x="8095530" y="2638736"/>
            <a:ext cx="203057" cy="7511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E9FDAF-72D8-9946-87C3-2022081AD933}"/>
              </a:ext>
            </a:extLst>
          </p:cNvPr>
          <p:cNvSpPr txBox="1"/>
          <p:nvPr/>
        </p:nvSpPr>
        <p:spPr>
          <a:xfrm>
            <a:off x="7089739" y="3389875"/>
            <a:ext cx="203490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Team behind on rounds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Nurse unsure about how to fill sheet</a:t>
            </a:r>
          </a:p>
        </p:txBody>
      </p:sp>
    </p:spTree>
    <p:extLst>
      <p:ext uri="{BB962C8B-B14F-4D97-AF65-F5344CB8AC3E}">
        <p14:creationId xmlns:p14="http://schemas.microsoft.com/office/powerpoint/2010/main" val="1705906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lstStyle/>
          <a:p>
            <a:r>
              <a:rPr lang="en-US" sz="2000" dirty="0"/>
              <a:t>Timely updates may help decrease family member anxiety</a:t>
            </a:r>
          </a:p>
          <a:p>
            <a:r>
              <a:rPr lang="en-US" sz="2000" dirty="0"/>
              <a:t>Ideally: Better communication and engagement with families = Decreased unnecessary/aggressive procedures = $$$</a:t>
            </a:r>
          </a:p>
          <a:p>
            <a:r>
              <a:rPr lang="en-US" sz="2000" dirty="0"/>
              <a:t>From our patient example – cost of tracheostomy</a:t>
            </a:r>
          </a:p>
        </p:txBody>
      </p:sp>
      <p:sp>
        <p:nvSpPr>
          <p:cNvPr id="4" name="TextBox 3">
            <a:extLst>
              <a:ext uri="{FF2B5EF4-FFF2-40B4-BE49-F238E27FC236}">
                <a16:creationId xmlns:a16="http://schemas.microsoft.com/office/drawing/2014/main" id="{595FA2A3-EC0B-334C-B48D-2C1FC266291F}"/>
              </a:ext>
            </a:extLst>
          </p:cNvPr>
          <p:cNvSpPr txBox="1"/>
          <p:nvPr/>
        </p:nvSpPr>
        <p:spPr>
          <a:xfrm>
            <a:off x="852257" y="3010315"/>
            <a:ext cx="76806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4141"/>
                </a:solidFill>
                <a:effectLst/>
                <a:uLnTx/>
                <a:uFillTx/>
                <a:latin typeface="Arial"/>
                <a:ea typeface="+mn-ea"/>
                <a:cs typeface="Arial"/>
              </a:rPr>
              <a:t>Estimated cost of trach: $1,700 (largely OR/personnel costs)</a:t>
            </a:r>
            <a:r>
              <a:rPr kumimoji="0" lang="en-US" sz="2000" b="0" i="0" u="none" strike="noStrike" kern="1200" cap="none" spc="0" normalizeH="0" baseline="30000" noProof="0" dirty="0">
                <a:ln>
                  <a:noFill/>
                </a:ln>
                <a:solidFill>
                  <a:srgbClr val="414141"/>
                </a:solidFill>
                <a:effectLst/>
                <a:uLnTx/>
                <a:uFillTx/>
                <a:latin typeface="Arial"/>
                <a:ea typeface="+mn-ea"/>
                <a:cs typeface="Arial"/>
              </a:rPr>
              <a:t>1</a:t>
            </a:r>
            <a:endParaRPr kumimoji="0" lang="en-US" sz="20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4141"/>
                </a:solidFill>
                <a:effectLst/>
                <a:uLnTx/>
                <a:uFillTx/>
                <a:latin typeface="Arial"/>
                <a:ea typeface="+mn-ea"/>
                <a:cs typeface="Arial"/>
              </a:rPr>
              <a:t>Estimated cost of ICU stay: $2,500– 4,300</a:t>
            </a:r>
            <a:r>
              <a:rPr kumimoji="0" lang="en-US" sz="2000" b="0" i="0" u="none" strike="noStrike" kern="1200" cap="none" spc="0" normalizeH="0" baseline="30000" noProof="0" dirty="0">
                <a:ln>
                  <a:noFill/>
                </a:ln>
                <a:solidFill>
                  <a:srgbClr val="414141"/>
                </a:solidFill>
                <a:effectLst/>
                <a:uLnTx/>
                <a:uFillTx/>
                <a:latin typeface="Arial"/>
                <a:ea typeface="+mn-ea"/>
                <a:cs typeface="Arial"/>
              </a:rPr>
              <a:t>2</a:t>
            </a:r>
            <a:endParaRPr kumimoji="0" lang="en-US" sz="2000" b="0" i="0" u="none" strike="noStrike" kern="1200" cap="none" spc="0" normalizeH="0" baseline="0" noProof="0" dirty="0">
              <a:ln>
                <a:noFill/>
              </a:ln>
              <a:solidFill>
                <a:srgbClr val="414141"/>
              </a:solidFill>
              <a:effectLst/>
              <a:uLnTx/>
              <a:uFillTx/>
              <a:latin typeface="Arial"/>
              <a:ea typeface="+mn-ea"/>
              <a:cs typeface="Arial"/>
            </a:endParaRPr>
          </a:p>
        </p:txBody>
      </p:sp>
      <p:sp>
        <p:nvSpPr>
          <p:cNvPr id="5" name="Rectangle 4">
            <a:extLst>
              <a:ext uri="{FF2B5EF4-FFF2-40B4-BE49-F238E27FC236}">
                <a16:creationId xmlns:a16="http://schemas.microsoft.com/office/drawing/2014/main" id="{E5594A1D-DACA-C047-B2E1-96382628B0ED}"/>
              </a:ext>
            </a:extLst>
          </p:cNvPr>
          <p:cNvSpPr/>
          <p:nvPr/>
        </p:nvSpPr>
        <p:spPr>
          <a:xfrm>
            <a:off x="124691" y="5847546"/>
            <a:ext cx="8894618" cy="95410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Herritt</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B., Chaudhuri D.,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Thavorn</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K.,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Kubelik</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D., and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Kyeremanteng</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K.: Early vs. late tracheostomy in intensive care settings: Impact on ICU and hospital costs. J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Crit</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Care 2018; 44: pp. 285-8</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Bowen C.P., Whitney L.R.,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Truwit</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J.D., Durbin C.G., and Moore M.M.: Comparison of safety and cost of percutaneous versus surgical tracheostomy. Am </a:t>
            </a:r>
            <a:r>
              <a:rPr kumimoji="0" lang="en-US" sz="1400" b="0" i="0" u="none" strike="noStrike" kern="1200" cap="none" spc="0" normalizeH="0" baseline="0" noProof="0" dirty="0" err="1">
                <a:ln>
                  <a:noFill/>
                </a:ln>
                <a:solidFill>
                  <a:srgbClr val="505050"/>
                </a:solidFill>
                <a:effectLst/>
                <a:uLnTx/>
                <a:uFillTx/>
                <a:latin typeface="Calibri" panose="020F0502020204030204" pitchFamily="34" charset="0"/>
                <a:ea typeface="+mn-ea"/>
                <a:cs typeface="Calibri" panose="020F0502020204030204" pitchFamily="34" charset="0"/>
              </a:rPr>
              <a:t>Surg</a:t>
            </a:r>
            <a:r>
              <a:rPr kumimoji="0" lang="en-US" sz="1400" b="0" i="0" u="none" strike="noStrike" kern="1200" cap="none" spc="0" normalizeH="0" baseline="0" noProof="0" dirty="0">
                <a:ln>
                  <a:noFill/>
                </a:ln>
                <a:solidFill>
                  <a:srgbClr val="505050"/>
                </a:solidFill>
                <a:effectLst/>
                <a:uLnTx/>
                <a:uFillTx/>
                <a:latin typeface="Calibri" panose="020F0502020204030204" pitchFamily="34" charset="0"/>
                <a:ea typeface="+mn-ea"/>
                <a:cs typeface="Calibri" panose="020F0502020204030204" pitchFamily="34" charset="0"/>
              </a:rPr>
              <a:t> 2001 Jan; 67: pp. 54-60</a:t>
            </a:r>
            <a:endParaRPr kumimoji="0" lang="en-US" sz="14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390295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a:t>
            </a:r>
          </a:p>
        </p:txBody>
      </p:sp>
      <p:sp>
        <p:nvSpPr>
          <p:cNvPr id="3" name="Content Placeholder 2"/>
          <p:cNvSpPr>
            <a:spLocks noGrp="1"/>
          </p:cNvSpPr>
          <p:nvPr>
            <p:ph idx="1"/>
          </p:nvPr>
        </p:nvSpPr>
        <p:spPr/>
        <p:txBody>
          <a:bodyPr/>
          <a:lstStyle/>
          <a:p>
            <a:r>
              <a:rPr lang="en-US" dirty="0"/>
              <a:t>Continued staff and family education</a:t>
            </a:r>
          </a:p>
          <a:p>
            <a:r>
              <a:rPr lang="en-US" dirty="0"/>
              <a:t>Leverage Nursing Assistants and HUC to provide initial Family education</a:t>
            </a:r>
          </a:p>
          <a:p>
            <a:r>
              <a:rPr lang="en-US" dirty="0"/>
              <a:t>Expansion plan</a:t>
            </a:r>
          </a:p>
          <a:p>
            <a:pPr marL="685800" lvl="1" indent="-342900">
              <a:buFont typeface="+mj-lt"/>
              <a:buAutoNum type="arabicPeriod"/>
            </a:pPr>
            <a:r>
              <a:rPr lang="en-US" dirty="0"/>
              <a:t>Unit-wide education on roles and expectation with process</a:t>
            </a:r>
          </a:p>
          <a:p>
            <a:pPr marL="685800" lvl="1" indent="-342900">
              <a:buFont typeface="+mj-lt"/>
              <a:buAutoNum type="arabicPeriod"/>
            </a:pPr>
            <a:r>
              <a:rPr lang="en-US" dirty="0"/>
              <a:t>&gt;50% compliance for 3 consecutive days – Expand to ½ unit, ¾ unit, entire unit</a:t>
            </a:r>
          </a:p>
          <a:p>
            <a:pPr marL="685800" lvl="1" indent="-342900">
              <a:buFont typeface="+mj-lt"/>
              <a:buAutoNum type="arabicPeriod"/>
            </a:pPr>
            <a:r>
              <a:rPr lang="en-US" dirty="0"/>
              <a:t>Monthly goal &gt;85%</a:t>
            </a:r>
          </a:p>
          <a:p>
            <a:r>
              <a:rPr lang="en-US" dirty="0"/>
              <a:t>Expand Family Engagement Tools: NSICU Orientation Booklet, PICS educational materials, build family-oriented culture</a:t>
            </a:r>
          </a:p>
          <a:p>
            <a:r>
              <a:rPr lang="en-US" dirty="0"/>
              <a:t>Further outcome measures:</a:t>
            </a:r>
          </a:p>
          <a:p>
            <a:pPr lvl="1"/>
            <a:r>
              <a:rPr lang="en-US" dirty="0"/>
              <a:t>Palliative care</a:t>
            </a:r>
          </a:p>
          <a:p>
            <a:pPr lvl="1"/>
            <a:r>
              <a:rPr lang="en-US" dirty="0"/>
              <a:t>Number of Procedures (e.g. trach, PEG, etc.)</a:t>
            </a:r>
          </a:p>
          <a:p>
            <a:pPr lvl="1"/>
            <a:r>
              <a:rPr lang="en-US" dirty="0"/>
              <a:t>Family satisfaction</a:t>
            </a:r>
          </a:p>
          <a:p>
            <a:pPr lvl="1"/>
            <a:r>
              <a:rPr lang="en-US" dirty="0"/>
              <a:t>Family anxiety</a:t>
            </a:r>
          </a:p>
          <a:p>
            <a:endParaRPr lang="en-US" dirty="0"/>
          </a:p>
        </p:txBody>
      </p:sp>
    </p:spTree>
    <p:extLst>
      <p:ext uri="{BB962C8B-B14F-4D97-AF65-F5344CB8AC3E}">
        <p14:creationId xmlns:p14="http://schemas.microsoft.com/office/powerpoint/2010/main" val="40743619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789" y="786239"/>
            <a:ext cx="6781800" cy="838200"/>
          </a:xfrm>
        </p:spPr>
        <p:txBody>
          <a:bodyPr/>
          <a:lstStyle/>
          <a:p>
            <a:r>
              <a:rPr lang="en-US" dirty="0"/>
              <a:t>Thank You!</a:t>
            </a:r>
            <a:br>
              <a:rPr lang="en-US" dirty="0"/>
            </a:br>
            <a:br>
              <a:rPr lang="en-US" dirty="0"/>
            </a:br>
            <a:r>
              <a:rPr lang="en-US" dirty="0"/>
              <a:t>Team Members and Acknowledgements</a:t>
            </a:r>
          </a:p>
        </p:txBody>
      </p:sp>
      <p:sp>
        <p:nvSpPr>
          <p:cNvPr id="3" name="Content Placeholder 2"/>
          <p:cNvSpPr>
            <a:spLocks noGrp="1"/>
          </p:cNvSpPr>
          <p:nvPr>
            <p:ph idx="1"/>
          </p:nvPr>
        </p:nvSpPr>
        <p:spPr>
          <a:xfrm>
            <a:off x="1244083" y="5942596"/>
            <a:ext cx="6705600" cy="762000"/>
          </a:xfrm>
        </p:spPr>
        <p:txBody>
          <a:bodyPr/>
          <a:lstStyle/>
          <a:p>
            <a:r>
              <a:rPr lang="en-US" dirty="0"/>
              <a:t>Big THANKS to all the nurses, fellows, residents, nurse practitioners, and families in the unit that contributed their helpful advice and feedback</a:t>
            </a:r>
          </a:p>
          <a:p>
            <a:pPr marL="0" indent="0">
              <a:buNone/>
            </a:pPr>
            <a:endParaRPr lang="en-US" dirty="0"/>
          </a:p>
        </p:txBody>
      </p:sp>
      <p:pic>
        <p:nvPicPr>
          <p:cNvPr id="4" name="Picture 3">
            <a:extLst>
              <a:ext uri="{FF2B5EF4-FFF2-40B4-BE49-F238E27FC236}">
                <a16:creationId xmlns:a16="http://schemas.microsoft.com/office/drawing/2014/main" id="{9978A42D-D534-FD42-8F0D-905F6A16D45E}"/>
              </a:ext>
            </a:extLst>
          </p:cNvPr>
          <p:cNvPicPr>
            <a:picLocks noChangeAspect="1"/>
          </p:cNvPicPr>
          <p:nvPr/>
        </p:nvPicPr>
        <p:blipFill>
          <a:blip r:embed="rId2"/>
          <a:stretch>
            <a:fillRect/>
          </a:stretch>
        </p:blipFill>
        <p:spPr>
          <a:xfrm>
            <a:off x="6281406" y="2083422"/>
            <a:ext cx="1569666" cy="2087322"/>
          </a:xfrm>
          <a:prstGeom prst="rect">
            <a:avLst/>
          </a:prstGeom>
        </p:spPr>
      </p:pic>
      <p:pic>
        <p:nvPicPr>
          <p:cNvPr id="6" name="Picture 5">
            <a:extLst>
              <a:ext uri="{FF2B5EF4-FFF2-40B4-BE49-F238E27FC236}">
                <a16:creationId xmlns:a16="http://schemas.microsoft.com/office/drawing/2014/main" id="{019CC34F-E744-E744-8CE2-D5D99D2CA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128" y="2083422"/>
            <a:ext cx="1355512" cy="2087322"/>
          </a:xfrm>
          <a:prstGeom prst="rect">
            <a:avLst/>
          </a:prstGeom>
        </p:spPr>
      </p:pic>
      <p:pic>
        <p:nvPicPr>
          <p:cNvPr id="8" name="Picture 7">
            <a:extLst>
              <a:ext uri="{FF2B5EF4-FFF2-40B4-BE49-F238E27FC236}">
                <a16:creationId xmlns:a16="http://schemas.microsoft.com/office/drawing/2014/main" id="{315F6A0B-F0D9-F44E-8F16-8998324B92FB}"/>
              </a:ext>
            </a:extLst>
          </p:cNvPr>
          <p:cNvPicPr>
            <a:picLocks noChangeAspect="1"/>
          </p:cNvPicPr>
          <p:nvPr/>
        </p:nvPicPr>
        <p:blipFill rotWithShape="1">
          <a:blip r:embed="rId4">
            <a:extLst>
              <a:ext uri="{28A0092B-C50C-407E-A947-70E740481C1C}">
                <a14:useLocalDpi xmlns:a14="http://schemas.microsoft.com/office/drawing/2010/main" val="0"/>
              </a:ext>
            </a:extLst>
          </a:blip>
          <a:srcRect l="13556" r="12144"/>
          <a:stretch/>
        </p:blipFill>
        <p:spPr>
          <a:xfrm>
            <a:off x="1142988" y="2075665"/>
            <a:ext cx="1550894" cy="2087322"/>
          </a:xfrm>
          <a:prstGeom prst="rect">
            <a:avLst/>
          </a:prstGeom>
        </p:spPr>
      </p:pic>
      <p:sp>
        <p:nvSpPr>
          <p:cNvPr id="9" name="TextBox 8">
            <a:extLst>
              <a:ext uri="{FF2B5EF4-FFF2-40B4-BE49-F238E27FC236}">
                <a16:creationId xmlns:a16="http://schemas.microsoft.com/office/drawing/2014/main" id="{D2614AEC-3D5E-624B-B675-AF211101BB35}"/>
              </a:ext>
            </a:extLst>
          </p:cNvPr>
          <p:cNvSpPr txBox="1"/>
          <p:nvPr/>
        </p:nvSpPr>
        <p:spPr>
          <a:xfrm>
            <a:off x="997788" y="4177605"/>
            <a:ext cx="187842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Emily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Ryan, MSN, RN-BC, SCRN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Clinical Nurse IV – Neuroscience ICU</a:t>
            </a:r>
          </a:p>
        </p:txBody>
      </p:sp>
      <p:sp>
        <p:nvSpPr>
          <p:cNvPr id="10" name="TextBox 9">
            <a:extLst>
              <a:ext uri="{FF2B5EF4-FFF2-40B4-BE49-F238E27FC236}">
                <a16:creationId xmlns:a16="http://schemas.microsoft.com/office/drawing/2014/main" id="{A07221B0-C717-6641-8302-E36B09C4F744}"/>
              </a:ext>
            </a:extLst>
          </p:cNvPr>
          <p:cNvSpPr txBox="1"/>
          <p:nvPr/>
        </p:nvSpPr>
        <p:spPr>
          <a:xfrm>
            <a:off x="3471111" y="4223519"/>
            <a:ext cx="2251544"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14141"/>
                </a:solidFill>
                <a:effectLst/>
                <a:uLnTx/>
                <a:uFillTx/>
                <a:latin typeface="Arial"/>
                <a:ea typeface="+mn-ea"/>
                <a:cs typeface="Arial"/>
              </a:rPr>
              <a:t>Sharmila</a:t>
            </a:r>
            <a:r>
              <a:rPr kumimoji="0" lang="en-US" sz="1800" b="0" i="0" u="none" strike="noStrike" kern="1200" cap="none" spc="0" normalizeH="0" baseline="0" noProof="0" dirty="0">
                <a:ln>
                  <a:noFill/>
                </a:ln>
                <a:solidFill>
                  <a:srgbClr val="414141"/>
                </a:solidFill>
                <a:effectLst/>
                <a:uLnTx/>
                <a:uFillTx/>
                <a:latin typeface="Arial"/>
                <a:ea typeface="+mn-ea"/>
                <a:cs typeface="Arial"/>
              </a:rPr>
              <a:t> </a:t>
            </a:r>
            <a:r>
              <a:rPr kumimoji="0" lang="en-US" sz="1800" b="0" i="0" u="none" strike="noStrike" kern="1200" cap="none" spc="0" normalizeH="0" baseline="0" noProof="0" dirty="0" err="1">
                <a:ln>
                  <a:noFill/>
                </a:ln>
                <a:solidFill>
                  <a:srgbClr val="414141"/>
                </a:solidFill>
                <a:effectLst/>
                <a:uLnTx/>
                <a:uFillTx/>
                <a:latin typeface="Arial"/>
                <a:ea typeface="+mn-ea"/>
                <a:cs typeface="Arial"/>
              </a:rPr>
              <a:t>Soares-Sardinha</a:t>
            </a:r>
            <a:r>
              <a:rPr kumimoji="0" lang="en-US" sz="1800" b="0" i="0" u="none" strike="noStrike" kern="1200" cap="none" spc="0" normalizeH="0" baseline="0" noProof="0" dirty="0">
                <a:ln>
                  <a:noFill/>
                </a:ln>
                <a:solidFill>
                  <a:srgbClr val="414141"/>
                </a:solidFill>
                <a:effectLst/>
                <a:uLnTx/>
                <a:uFillTx/>
                <a:latin typeface="Arial"/>
                <a:ea typeface="+mn-ea"/>
                <a:cs typeface="Arial"/>
              </a:rPr>
              <a:t>, MSN, CCRN, CNRN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Patient Services Manager III- Neuroscience ICU</a:t>
            </a:r>
          </a:p>
        </p:txBody>
      </p:sp>
      <p:sp>
        <p:nvSpPr>
          <p:cNvPr id="11" name="TextBox 10">
            <a:extLst>
              <a:ext uri="{FF2B5EF4-FFF2-40B4-BE49-F238E27FC236}">
                <a16:creationId xmlns:a16="http://schemas.microsoft.com/office/drawing/2014/main" id="{8BE4AC45-87CB-F54C-8C69-0C44C07DE70A}"/>
              </a:ext>
            </a:extLst>
          </p:cNvPr>
          <p:cNvSpPr txBox="1"/>
          <p:nvPr/>
        </p:nvSpPr>
        <p:spPr>
          <a:xfrm>
            <a:off x="6018025" y="4306561"/>
            <a:ext cx="2142566"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Casey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Olm-Shipman, MD, 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Assistant Professor of Neurology and Neurosurgery</a:t>
            </a: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1798168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Creating a Collaborative Palliative Care Model for Patients with Advanced Cancer</a:t>
            </a:r>
          </a:p>
        </p:txBody>
      </p:sp>
      <p:sp>
        <p:nvSpPr>
          <p:cNvPr id="3" name="Subtitle 2"/>
          <p:cNvSpPr>
            <a:spLocks noGrp="1"/>
          </p:cNvSpPr>
          <p:nvPr>
            <p:ph type="subTitle" idx="1"/>
          </p:nvPr>
        </p:nvSpPr>
        <p:spPr/>
        <p:txBody>
          <a:bodyPr/>
          <a:lstStyle/>
          <a:p>
            <a:r>
              <a:rPr lang="en-US" sz="2400" b="0" dirty="0"/>
              <a:t>Allison Cummings, MS4</a:t>
            </a:r>
          </a:p>
          <a:p>
            <a:r>
              <a:rPr lang="en-US" sz="2400" b="0" dirty="0"/>
              <a:t>March 15, 2018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2133827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2057399" y="1143000"/>
            <a:ext cx="6951133" cy="5105400"/>
          </a:xfrm>
        </p:spPr>
        <p:txBody>
          <a:bodyPr/>
          <a:lstStyle/>
          <a:p>
            <a:pPr marL="0" indent="0">
              <a:buNone/>
            </a:pPr>
            <a:r>
              <a:rPr lang="en-US" sz="2400" dirty="0"/>
              <a:t>RCTs have shown that patients with stage IV cancer benefit (quality of life, longevity) from getting palliative care early in the disease course</a:t>
            </a:r>
          </a:p>
          <a:p>
            <a:pPr marL="0" indent="0">
              <a:buNone/>
            </a:pPr>
            <a:endParaRPr lang="en-US" sz="2400" dirty="0"/>
          </a:p>
          <a:p>
            <a:pPr marL="0" indent="0">
              <a:buNone/>
            </a:pPr>
            <a:r>
              <a:rPr lang="en-US" sz="2400" dirty="0"/>
              <a:t>Implementation Barriers</a:t>
            </a:r>
          </a:p>
          <a:p>
            <a:r>
              <a:rPr lang="en-US" sz="2400" dirty="0"/>
              <a:t>Not enough time / palliative care providers</a:t>
            </a:r>
          </a:p>
          <a:p>
            <a:r>
              <a:rPr lang="en-US" sz="2400" dirty="0"/>
              <a:t>No existing coordinated (collaborative) model </a:t>
            </a:r>
          </a:p>
          <a:p>
            <a:pPr marL="0" indent="0">
              <a:buNone/>
            </a:pPr>
            <a:endParaRPr lang="en-US" sz="2400" dirty="0"/>
          </a:p>
        </p:txBody>
      </p:sp>
    </p:spTree>
    <p:extLst>
      <p:ext uri="{BB962C8B-B14F-4D97-AF65-F5344CB8AC3E}">
        <p14:creationId xmlns:p14="http://schemas.microsoft.com/office/powerpoint/2010/main" val="6064401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024" y="122517"/>
            <a:ext cx="6781800" cy="838200"/>
          </a:xfrm>
        </p:spPr>
        <p:txBody>
          <a:bodyPr/>
          <a:lstStyle/>
          <a:p>
            <a:r>
              <a:rPr lang="en-US" dirty="0"/>
              <a:t>Project Aims</a:t>
            </a:r>
          </a:p>
        </p:txBody>
      </p:sp>
      <p:sp>
        <p:nvSpPr>
          <p:cNvPr id="3" name="Content Placeholder 2"/>
          <p:cNvSpPr>
            <a:spLocks noGrp="1"/>
          </p:cNvSpPr>
          <p:nvPr>
            <p:ph idx="1"/>
          </p:nvPr>
        </p:nvSpPr>
        <p:spPr>
          <a:xfrm>
            <a:off x="1942353" y="941294"/>
            <a:ext cx="7201647" cy="2719294"/>
          </a:xfrm>
        </p:spPr>
        <p:txBody>
          <a:bodyPr/>
          <a:lstStyle/>
          <a:p>
            <a:pPr marL="457200" indent="-457200">
              <a:buFont typeface="+mj-lt"/>
              <a:buAutoNum type="arabicPeriod"/>
            </a:pPr>
            <a:r>
              <a:rPr lang="en-US" sz="2400" dirty="0"/>
              <a:t>Increase Goals of Care Conversations</a:t>
            </a:r>
          </a:p>
          <a:p>
            <a:pPr marL="757238" lvl="1" indent="-457200"/>
            <a:r>
              <a:rPr lang="en-US" sz="2000" dirty="0"/>
              <a:t>Prognosis </a:t>
            </a:r>
          </a:p>
          <a:p>
            <a:pPr marL="757238" lvl="1" indent="-457200"/>
            <a:r>
              <a:rPr lang="en-US" sz="2000" dirty="0"/>
              <a:t>Goals </a:t>
            </a:r>
          </a:p>
          <a:p>
            <a:pPr marL="457200" indent="-457200">
              <a:buFont typeface="+mj-lt"/>
              <a:buAutoNum type="arabicPeriod"/>
            </a:pPr>
            <a:r>
              <a:rPr lang="en-US" sz="2400" dirty="0"/>
              <a:t>Create and Implement a Collaborative Palliative Care Model for Patients with Advanced (Stage IV) Cancer</a:t>
            </a:r>
          </a:p>
        </p:txBody>
      </p:sp>
      <p:graphicFrame>
        <p:nvGraphicFramePr>
          <p:cNvPr id="4" name="Diagram 3"/>
          <p:cNvGraphicFramePr/>
          <p:nvPr>
            <p:extLst/>
          </p:nvPr>
        </p:nvGraphicFramePr>
        <p:xfrm>
          <a:off x="2733026" y="3003177"/>
          <a:ext cx="5260504" cy="3406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5-Point Star 4"/>
          <p:cNvSpPr/>
          <p:nvPr/>
        </p:nvSpPr>
        <p:spPr>
          <a:xfrm>
            <a:off x="5062617" y="4407647"/>
            <a:ext cx="704678" cy="626148"/>
          </a:xfrm>
          <a:prstGeom prst="star5">
            <a:avLst/>
          </a:prstGeom>
          <a:solidFill>
            <a:srgbClr val="EC7C43">
              <a:alpha val="92000"/>
            </a:srgbClr>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8292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and Spread</a:t>
            </a:r>
          </a:p>
        </p:txBody>
      </p:sp>
      <p:sp>
        <p:nvSpPr>
          <p:cNvPr id="3" name="Content Placeholder 2"/>
          <p:cNvSpPr>
            <a:spLocks noGrp="1"/>
          </p:cNvSpPr>
          <p:nvPr>
            <p:ph idx="1"/>
          </p:nvPr>
        </p:nvSpPr>
        <p:spPr/>
        <p:txBody>
          <a:bodyPr/>
          <a:lstStyle/>
          <a:p>
            <a:r>
              <a:rPr lang="en-US" sz="2400" dirty="0">
                <a:solidFill>
                  <a:schemeClr val="accent6">
                    <a:lumMod val="75000"/>
                  </a:schemeClr>
                </a:solidFill>
              </a:rPr>
              <a:t>Successful measures </a:t>
            </a:r>
            <a:r>
              <a:rPr lang="en-US" sz="2400" dirty="0">
                <a:solidFill>
                  <a:schemeClr val="accent6">
                    <a:lumMod val="75000"/>
                  </a:schemeClr>
                </a:solidFill>
                <a:sym typeface="Wingdings"/>
              </a:rPr>
              <a:t> efforts toward creating system-wide approaches </a:t>
            </a:r>
          </a:p>
          <a:p>
            <a:pPr lvl="1"/>
            <a:r>
              <a:rPr lang="en-US" sz="2000" dirty="0">
                <a:sym typeface="Wingdings"/>
              </a:rPr>
              <a:t>Automatic reminders in the form of BPAs</a:t>
            </a:r>
          </a:p>
          <a:p>
            <a:pPr lvl="1"/>
            <a:r>
              <a:rPr lang="en-US" sz="2000" dirty="0">
                <a:sym typeface="Wingdings"/>
              </a:rPr>
              <a:t>More efficient and less individual chart review required</a:t>
            </a:r>
          </a:p>
          <a:p>
            <a:r>
              <a:rPr lang="en-US" sz="2400" dirty="0">
                <a:solidFill>
                  <a:schemeClr val="accent6">
                    <a:lumMod val="75000"/>
                  </a:schemeClr>
                </a:solidFill>
                <a:sym typeface="Wingdings"/>
              </a:rPr>
              <a:t>Optimization of efforts to ensure depression is on the problem list</a:t>
            </a:r>
          </a:p>
        </p:txBody>
      </p:sp>
    </p:spTree>
    <p:extLst>
      <p:ext uri="{BB962C8B-B14F-4D97-AF65-F5344CB8AC3E}">
        <p14:creationId xmlns:p14="http://schemas.microsoft.com/office/powerpoint/2010/main" val="32046467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Goals of Care Conversations Matter?</a:t>
            </a:r>
          </a:p>
        </p:txBody>
      </p:sp>
      <p:sp>
        <p:nvSpPr>
          <p:cNvPr id="3" name="Content Placeholder 2"/>
          <p:cNvSpPr>
            <a:spLocks noGrp="1"/>
          </p:cNvSpPr>
          <p:nvPr>
            <p:ph idx="1"/>
          </p:nvPr>
        </p:nvSpPr>
        <p:spPr>
          <a:xfrm>
            <a:off x="389467" y="1439332"/>
            <a:ext cx="8282820" cy="1953381"/>
          </a:xfrm>
        </p:spPr>
        <p:txBody>
          <a:bodyPr>
            <a:noAutofit/>
          </a:bodyPr>
          <a:lstStyle/>
          <a:p>
            <a:pPr marL="0" indent="0">
              <a:buNone/>
            </a:pPr>
            <a:r>
              <a:rPr lang="en-US" sz="2800" dirty="0">
                <a:solidFill>
                  <a:schemeClr val="tx2"/>
                </a:solidFill>
              </a:rPr>
              <a:t>Understanding our patients’ goals is the key to providing </a:t>
            </a:r>
            <a:r>
              <a:rPr lang="en-US" sz="2800" b="1" dirty="0">
                <a:solidFill>
                  <a:schemeClr val="tx2"/>
                </a:solidFill>
              </a:rPr>
              <a:t>meaningful care</a:t>
            </a:r>
          </a:p>
          <a:p>
            <a:pPr marL="0" indent="0">
              <a:buNone/>
            </a:pPr>
            <a:endParaRPr lang="en-US" sz="2800" b="1" i="1" dirty="0">
              <a:solidFill>
                <a:schemeClr val="tx2"/>
              </a:solidFill>
            </a:endParaRPr>
          </a:p>
          <a:p>
            <a:pPr marL="0" indent="0">
              <a:buNone/>
            </a:pPr>
            <a:r>
              <a:rPr lang="en-US" sz="2800" i="1" dirty="0">
                <a:solidFill>
                  <a:schemeClr val="tx2"/>
                </a:solidFill>
              </a:rPr>
              <a:t>What I mean by that… </a:t>
            </a:r>
            <a:br>
              <a:rPr lang="en-US" sz="2800" dirty="0">
                <a:solidFill>
                  <a:schemeClr val="tx2"/>
                </a:solidFill>
              </a:rPr>
            </a:br>
            <a:endParaRPr lang="en-US" sz="2800" dirty="0">
              <a:solidFill>
                <a:schemeClr val="tx2"/>
              </a:solidFill>
            </a:endParaRPr>
          </a:p>
        </p:txBody>
      </p:sp>
      <p:pic>
        <p:nvPicPr>
          <p:cNvPr id="6" name="Picture 5"/>
          <p:cNvPicPr>
            <a:picLocks noChangeAspect="1"/>
          </p:cNvPicPr>
          <p:nvPr/>
        </p:nvPicPr>
        <p:blipFill>
          <a:blip r:embed="rId3"/>
          <a:stretch>
            <a:fillRect/>
          </a:stretch>
        </p:blipFill>
        <p:spPr>
          <a:xfrm>
            <a:off x="5625850" y="2531081"/>
            <a:ext cx="2800792" cy="2445683"/>
          </a:xfrm>
          <a:prstGeom prst="rect">
            <a:avLst/>
          </a:prstGeom>
        </p:spPr>
      </p:pic>
      <p:sp>
        <p:nvSpPr>
          <p:cNvPr id="7" name="TextBox 6"/>
          <p:cNvSpPr txBox="1"/>
          <p:nvPr/>
        </p:nvSpPr>
        <p:spPr>
          <a:xfrm>
            <a:off x="389467" y="3576562"/>
            <a:ext cx="513876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Arial"/>
                <a:ea typeface="+mn-ea"/>
                <a:cs typeface="Arial"/>
              </a:rPr>
              <a:t>Care that enables patients to make the most of the the time they have left, and prioritizes what patients consider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81BD"/>
              </a:solidFill>
              <a:effectLst/>
              <a:uLnTx/>
              <a:uFillTx/>
              <a:latin typeface="Arial"/>
              <a:ea typeface="+mn-ea"/>
              <a:cs typeface="Arial"/>
            </a:endParaRPr>
          </a:p>
        </p:txBody>
      </p:sp>
    </p:spTree>
    <p:extLst>
      <p:ext uri="{BB962C8B-B14F-4D97-AF65-F5344CB8AC3E}">
        <p14:creationId xmlns:p14="http://schemas.microsoft.com/office/powerpoint/2010/main" val="22327206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023" y="0"/>
            <a:ext cx="6781800" cy="838200"/>
          </a:xfrm>
        </p:spPr>
        <p:txBody>
          <a:bodyPr/>
          <a:lstStyle/>
          <a:p>
            <a:r>
              <a:rPr lang="en-US" dirty="0"/>
              <a:t>Planned Interventions</a:t>
            </a:r>
          </a:p>
        </p:txBody>
      </p:sp>
      <p:sp>
        <p:nvSpPr>
          <p:cNvPr id="3" name="Content Placeholder 2"/>
          <p:cNvSpPr>
            <a:spLocks noGrp="1"/>
          </p:cNvSpPr>
          <p:nvPr>
            <p:ph idx="1"/>
          </p:nvPr>
        </p:nvSpPr>
        <p:spPr>
          <a:xfrm>
            <a:off x="2057398" y="836705"/>
            <a:ext cx="7086601" cy="5647765"/>
          </a:xfrm>
        </p:spPr>
        <p:txBody>
          <a:bodyPr/>
          <a:lstStyle/>
          <a:p>
            <a:pPr marL="457200" indent="-457200">
              <a:buFont typeface="+mj-lt"/>
              <a:buAutoNum type="arabicPeriod"/>
            </a:pPr>
            <a:r>
              <a:rPr lang="en-US" sz="2400" dirty="0"/>
              <a:t>Systematic Tracking of high risk Stage IV cancer patients to offer specialty palliative care </a:t>
            </a:r>
            <a:r>
              <a:rPr lang="en-US" sz="2400" i="1" dirty="0"/>
              <a:t>(April 2017-Ongoing) </a:t>
            </a:r>
            <a:r>
              <a:rPr lang="en-US" sz="2250" dirty="0">
                <a:solidFill>
                  <a:srgbClr val="FF0000"/>
                </a:solidFill>
              </a:rPr>
              <a:t>Baseline Data</a:t>
            </a:r>
          </a:p>
          <a:p>
            <a:pPr marL="457200" indent="-457200">
              <a:buFont typeface="+mj-lt"/>
              <a:buAutoNum type="arabicPeriod"/>
            </a:pPr>
            <a:endParaRPr lang="en-US" sz="2400" b="1" dirty="0"/>
          </a:p>
          <a:p>
            <a:pPr marL="457200" indent="-457200">
              <a:buFont typeface="+mj-lt"/>
              <a:buAutoNum type="arabicPeriod"/>
            </a:pPr>
            <a:r>
              <a:rPr lang="en-US" sz="2400" dirty="0"/>
              <a:t>Palliative Care </a:t>
            </a:r>
            <a:r>
              <a:rPr lang="en-US" sz="2400" dirty="0">
                <a:solidFill>
                  <a:srgbClr val="FF0000"/>
                </a:solidFill>
              </a:rPr>
              <a:t>Skills Training </a:t>
            </a:r>
            <a:r>
              <a:rPr lang="en-US" sz="2400" dirty="0"/>
              <a:t>for Medical Oncologists and PCPs </a:t>
            </a:r>
            <a:r>
              <a:rPr lang="en-US" sz="2400" i="1" dirty="0"/>
              <a:t>(January 2018)</a:t>
            </a:r>
          </a:p>
          <a:p>
            <a:pPr marL="457200" indent="-457200">
              <a:buFont typeface="+mj-lt"/>
              <a:buAutoNum type="arabicPeriod"/>
            </a:pPr>
            <a:endParaRPr lang="en-US" sz="2400" i="1" dirty="0"/>
          </a:p>
          <a:p>
            <a:pPr marL="457200" indent="-457200">
              <a:buFont typeface="+mj-lt"/>
              <a:buAutoNum type="arabicPeriod"/>
            </a:pPr>
            <a:r>
              <a:rPr lang="en-US" sz="2400" dirty="0">
                <a:solidFill>
                  <a:srgbClr val="FF0000"/>
                </a:solidFill>
              </a:rPr>
              <a:t>Improved care communication </a:t>
            </a:r>
            <a:r>
              <a:rPr lang="en-US" sz="2400" dirty="0"/>
              <a:t>between palliative care, inpatient oncology team, primary oncology team </a:t>
            </a:r>
            <a:r>
              <a:rPr lang="en-US" sz="2400" i="1" dirty="0"/>
              <a:t>(Ongoing)</a:t>
            </a:r>
          </a:p>
          <a:p>
            <a:pPr marL="757238" lvl="1" indent="-457200"/>
            <a:r>
              <a:rPr lang="en-US" sz="2250" dirty="0"/>
              <a:t>Use of ACP Note </a:t>
            </a:r>
          </a:p>
          <a:p>
            <a:pPr marL="757238" lvl="1" indent="-457200"/>
            <a:endParaRPr lang="en-US" sz="2400" dirty="0"/>
          </a:p>
          <a:p>
            <a:pPr marL="457200" indent="-457200">
              <a:buFont typeface="+mj-lt"/>
              <a:buAutoNum type="arabicPeriod"/>
            </a:pPr>
            <a:r>
              <a:rPr lang="en-US" sz="2400" dirty="0"/>
              <a:t>Outpatient </a:t>
            </a:r>
            <a:r>
              <a:rPr lang="en-US" sz="2400" dirty="0">
                <a:solidFill>
                  <a:srgbClr val="FF0000"/>
                </a:solidFill>
              </a:rPr>
              <a:t>palliative care coordination </a:t>
            </a:r>
            <a:r>
              <a:rPr lang="en-US" sz="2400" dirty="0"/>
              <a:t>to meet ongoing needs </a:t>
            </a:r>
            <a:r>
              <a:rPr lang="en-US" sz="2400" i="1" dirty="0"/>
              <a:t>(Ongoing)</a:t>
            </a:r>
            <a:endParaRPr lang="en-US" sz="2400" dirty="0"/>
          </a:p>
          <a:p>
            <a:pPr marL="0" indent="0">
              <a:buNone/>
            </a:pPr>
            <a:endParaRPr lang="en-US" sz="2400" dirty="0"/>
          </a:p>
        </p:txBody>
      </p:sp>
    </p:spTree>
    <p:extLst>
      <p:ext uri="{BB962C8B-B14F-4D97-AF65-F5344CB8AC3E}">
        <p14:creationId xmlns:p14="http://schemas.microsoft.com/office/powerpoint/2010/main" val="32212900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graphicFrame>
        <p:nvGraphicFramePr>
          <p:cNvPr id="6" name="Chart 5"/>
          <p:cNvGraphicFramePr>
            <a:graphicFrameLocks/>
          </p:cNvGraphicFramePr>
          <p:nvPr>
            <p:extLst/>
          </p:nvPr>
        </p:nvGraphicFramePr>
        <p:xfrm>
          <a:off x="0" y="671285"/>
          <a:ext cx="9144000" cy="618671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872895" y="2018695"/>
            <a:ext cx="4680857" cy="2277547"/>
          </a:xfrm>
          <a:prstGeom prst="rect">
            <a:avLst/>
          </a:prstGeom>
          <a:solidFill>
            <a:schemeClr val="accent1">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No Goals of Care Discussion from Med E admission to 60 days: </a:t>
            </a:r>
            <a:r>
              <a:rPr kumimoji="0" lang="en-US" sz="1800" b="1" i="0" u="none" strike="noStrike" kern="1200" cap="none" spc="0" normalizeH="0" baseline="0" noProof="0" dirty="0">
                <a:ln>
                  <a:noFill/>
                </a:ln>
                <a:solidFill>
                  <a:srgbClr val="FF0000"/>
                </a:solidFill>
                <a:effectLst/>
                <a:uLnTx/>
                <a:uFillTx/>
                <a:latin typeface="Arial"/>
                <a:ea typeface="+mn-ea"/>
                <a:cs typeface="Arial"/>
              </a:rPr>
              <a:t>54%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Similar proportions of </a:t>
            </a:r>
            <a:r>
              <a:rPr kumimoji="0" lang="en-US" sz="1800" b="0" i="0" u="none" strike="noStrike" kern="1200" cap="none" spc="0" normalizeH="0" baseline="0" noProof="0" dirty="0" err="1">
                <a:ln>
                  <a:noFill/>
                </a:ln>
                <a:solidFill>
                  <a:prstClr val="black"/>
                </a:solidFill>
                <a:effectLst/>
                <a:uLnTx/>
                <a:uFillTx/>
                <a:latin typeface="Arial"/>
                <a:ea typeface="+mn-ea"/>
                <a:cs typeface="Arial"/>
              </a:rPr>
              <a:t>GoC</a:t>
            </a:r>
            <a:r>
              <a:rPr kumimoji="0" lang="en-US" sz="1800" b="0" i="0" u="none" strike="noStrike" kern="1200" cap="none" spc="0" normalizeH="0" baseline="0" noProof="0" dirty="0">
                <a:ln>
                  <a:noFill/>
                </a:ln>
                <a:solidFill>
                  <a:prstClr val="black"/>
                </a:solidFill>
                <a:effectLst/>
                <a:uLnTx/>
                <a:uFillTx/>
                <a:latin typeface="Arial"/>
                <a:ea typeface="+mn-ea"/>
                <a:cs typeface="Arial"/>
              </a:rPr>
              <a:t> (14%, 13% and 12%) by palliative care, primary medical oncologists, and inpatient oncology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Up Arrow 7"/>
          <p:cNvSpPr/>
          <p:nvPr/>
        </p:nvSpPr>
        <p:spPr>
          <a:xfrm rot="18718217">
            <a:off x="1449292" y="5946588"/>
            <a:ext cx="456303" cy="486186"/>
          </a:xfrm>
          <a:prstGeom prst="up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441121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graphicFrame>
        <p:nvGraphicFramePr>
          <p:cNvPr id="6" name="Chart 5"/>
          <p:cNvGraphicFramePr>
            <a:graphicFrameLocks/>
          </p:cNvGraphicFramePr>
          <p:nvPr>
            <p:extLst/>
          </p:nvPr>
        </p:nvGraphicFramePr>
        <p:xfrm>
          <a:off x="0" y="611006"/>
          <a:ext cx="9144001" cy="612846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872545" y="2137779"/>
            <a:ext cx="4680857" cy="2031325"/>
          </a:xfrm>
          <a:prstGeom prst="rect">
            <a:avLst/>
          </a:prstGeom>
          <a:solidFill>
            <a:schemeClr val="accent1">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Similar findings in intervention subgroup, </a:t>
            </a:r>
            <a:r>
              <a:rPr kumimoji="0" lang="en-US" sz="1800" b="1" i="0" u="none" strike="noStrike" kern="1200" cap="none" spc="0" normalizeH="0" baseline="0" noProof="0" dirty="0">
                <a:ln>
                  <a:noFill/>
                </a:ln>
                <a:solidFill>
                  <a:srgbClr val="FF0000"/>
                </a:solidFill>
                <a:effectLst/>
                <a:uLnTx/>
                <a:uFillTx/>
                <a:latin typeface="Arial"/>
                <a:ea typeface="+mn-ea"/>
                <a:cs typeface="Arial"/>
              </a:rPr>
              <a:t>58% </a:t>
            </a:r>
            <a:r>
              <a:rPr kumimoji="0" lang="en-US" sz="1800" b="1" i="0" u="none" strike="noStrike" kern="1200" cap="none" spc="0" normalizeH="0" baseline="0" noProof="0" dirty="0">
                <a:ln>
                  <a:noFill/>
                </a:ln>
                <a:solidFill>
                  <a:prstClr val="black"/>
                </a:solidFill>
                <a:effectLst/>
                <a:uLnTx/>
                <a:uFillTx/>
                <a:latin typeface="Arial"/>
                <a:ea typeface="+mn-ea"/>
                <a:cs typeface="Arial"/>
              </a:rPr>
              <a:t>with no </a:t>
            </a:r>
            <a:r>
              <a:rPr kumimoji="0" lang="en-US" sz="1800" b="1" i="0" u="none" strike="noStrike" kern="1200" cap="none" spc="0" normalizeH="0" baseline="0" noProof="0" dirty="0" err="1">
                <a:ln>
                  <a:noFill/>
                </a:ln>
                <a:solidFill>
                  <a:prstClr val="black"/>
                </a:solidFill>
                <a:effectLst/>
                <a:uLnTx/>
                <a:uFillTx/>
                <a:latin typeface="Arial"/>
                <a:ea typeface="+mn-ea"/>
                <a:cs typeface="Arial"/>
              </a:rPr>
              <a:t>GoC</a:t>
            </a:r>
            <a:r>
              <a:rPr kumimoji="0" lang="en-US" sz="1800" b="1" i="0" u="none" strike="noStrike" kern="1200" cap="none" spc="0" normalizeH="0" baseline="0" noProof="0" dirty="0">
                <a:ln>
                  <a:noFill/>
                </a:ln>
                <a:solidFill>
                  <a:prstClr val="black"/>
                </a:solidFill>
                <a:effectLst/>
                <a:uLnTx/>
                <a:uFillTx/>
                <a:latin typeface="Arial"/>
                <a:ea typeface="+mn-ea"/>
                <a:cs typeface="Arial"/>
              </a:rPr>
              <a:t>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14%, 11% and 11% of first </a:t>
            </a:r>
            <a:r>
              <a:rPr kumimoji="0" lang="en-US" sz="1800" b="0" i="0" u="none" strike="noStrike" kern="1200" cap="none" spc="0" normalizeH="0" baseline="0" noProof="0" dirty="0" err="1">
                <a:ln>
                  <a:noFill/>
                </a:ln>
                <a:solidFill>
                  <a:prstClr val="black"/>
                </a:solidFill>
                <a:effectLst/>
                <a:uLnTx/>
                <a:uFillTx/>
                <a:latin typeface="Arial"/>
                <a:ea typeface="+mn-ea"/>
                <a:cs typeface="Arial"/>
              </a:rPr>
              <a:t>GoC</a:t>
            </a:r>
            <a:r>
              <a:rPr kumimoji="0" lang="en-US" sz="1800" b="0" i="0" u="none" strike="noStrike" kern="1200" cap="none" spc="0" normalizeH="0" baseline="0" noProof="0" dirty="0">
                <a:ln>
                  <a:noFill/>
                </a:ln>
                <a:solidFill>
                  <a:prstClr val="black"/>
                </a:solidFill>
                <a:effectLst/>
                <a:uLnTx/>
                <a:uFillTx/>
                <a:latin typeface="Arial"/>
                <a:ea typeface="+mn-ea"/>
                <a:cs typeface="Arial"/>
              </a:rPr>
              <a:t> discussions led by palliative care, primary medical oncology, and other oncology team respectively</a:t>
            </a:r>
          </a:p>
        </p:txBody>
      </p:sp>
    </p:spTree>
    <p:extLst>
      <p:ext uri="{BB962C8B-B14F-4D97-AF65-F5344CB8AC3E}">
        <p14:creationId xmlns:p14="http://schemas.microsoft.com/office/powerpoint/2010/main" val="9000509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562429"/>
          <a:ext cx="9144000" cy="629557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31647" y="1759857"/>
            <a:ext cx="925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n = 45</a:t>
            </a:r>
          </a:p>
        </p:txBody>
      </p:sp>
    </p:spTree>
    <p:extLst>
      <p:ext uri="{BB962C8B-B14F-4D97-AF65-F5344CB8AC3E}">
        <p14:creationId xmlns:p14="http://schemas.microsoft.com/office/powerpoint/2010/main" val="23885881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Charts (P-Chart)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graphicFrame>
        <p:nvGraphicFramePr>
          <p:cNvPr id="6" name="Chart 5"/>
          <p:cNvGraphicFramePr>
            <a:graphicFrameLocks/>
          </p:cNvGraphicFramePr>
          <p:nvPr>
            <p:extLst/>
          </p:nvPr>
        </p:nvGraphicFramePr>
        <p:xfrm>
          <a:off x="104588" y="1374589"/>
          <a:ext cx="8919882" cy="5065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23735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graphicFrame>
        <p:nvGraphicFramePr>
          <p:cNvPr id="8" name="Chart 7"/>
          <p:cNvGraphicFramePr>
            <a:graphicFrameLocks/>
          </p:cNvGraphicFramePr>
          <p:nvPr>
            <p:extLst/>
          </p:nvPr>
        </p:nvGraphicFramePr>
        <p:xfrm>
          <a:off x="104589" y="803924"/>
          <a:ext cx="5080000" cy="26325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134471" y="3720354"/>
          <a:ext cx="5065059" cy="255493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5139765" y="702235"/>
            <a:ext cx="3854824"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ACP = Advanced Care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4" name="Picture 13"/>
          <p:cNvPicPr>
            <a:picLocks noChangeAspect="1"/>
          </p:cNvPicPr>
          <p:nvPr/>
        </p:nvPicPr>
        <p:blipFill>
          <a:blip r:embed="rId5"/>
          <a:stretch>
            <a:fillRect/>
          </a:stretch>
        </p:blipFill>
        <p:spPr>
          <a:xfrm>
            <a:off x="5602941" y="1089211"/>
            <a:ext cx="3062941" cy="5110362"/>
          </a:xfrm>
          <a:prstGeom prst="rect">
            <a:avLst/>
          </a:prstGeom>
        </p:spPr>
      </p:pic>
    </p:spTree>
    <p:extLst>
      <p:ext uri="{BB962C8B-B14F-4D97-AF65-F5344CB8AC3E}">
        <p14:creationId xmlns:p14="http://schemas.microsoft.com/office/powerpoint/2010/main" val="39708164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the Provider to the Care Team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900" b="0" i="0" u="none" strike="noStrike" kern="1200" cap="none" spc="0" normalizeH="0" baseline="0" noProof="0">
              <a:ln>
                <a:noFill/>
              </a:ln>
              <a:solidFill>
                <a:srgbClr val="EEECE1"/>
              </a:solidFill>
              <a:effectLst/>
              <a:uLnTx/>
              <a:uFillTx/>
              <a:latin typeface="Arial"/>
              <a:ea typeface="+mn-ea"/>
              <a:cs typeface="Arial"/>
            </a:endParaRPr>
          </a:p>
        </p:txBody>
      </p:sp>
      <p:pic>
        <p:nvPicPr>
          <p:cNvPr id="7" name="Picture 6"/>
          <p:cNvPicPr>
            <a:picLocks noChangeAspect="1"/>
          </p:cNvPicPr>
          <p:nvPr/>
        </p:nvPicPr>
        <p:blipFill>
          <a:blip r:embed="rId3"/>
          <a:stretch>
            <a:fillRect/>
          </a:stretch>
        </p:blipFill>
        <p:spPr>
          <a:xfrm>
            <a:off x="432191" y="1553648"/>
            <a:ext cx="8277639" cy="4606900"/>
          </a:xfrm>
          <a:prstGeom prst="rect">
            <a:avLst/>
          </a:prstGeom>
        </p:spPr>
      </p:pic>
    </p:spTree>
    <p:extLst>
      <p:ext uri="{BB962C8B-B14F-4D97-AF65-F5344CB8AC3E}">
        <p14:creationId xmlns:p14="http://schemas.microsoft.com/office/powerpoint/2010/main" val="2502645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023" y="0"/>
            <a:ext cx="6781800" cy="838200"/>
          </a:xfrm>
        </p:spPr>
        <p:txBody>
          <a:bodyPr/>
          <a:lstStyle/>
          <a:p>
            <a:r>
              <a:rPr lang="en-US" dirty="0"/>
              <a:t>Sustainability &amp; Spread</a:t>
            </a:r>
          </a:p>
        </p:txBody>
      </p:sp>
      <p:sp>
        <p:nvSpPr>
          <p:cNvPr id="3" name="Content Placeholder 2"/>
          <p:cNvSpPr>
            <a:spLocks noGrp="1"/>
          </p:cNvSpPr>
          <p:nvPr>
            <p:ph idx="1"/>
          </p:nvPr>
        </p:nvSpPr>
        <p:spPr>
          <a:xfrm>
            <a:off x="2057398" y="836705"/>
            <a:ext cx="6892367" cy="5647765"/>
          </a:xfrm>
        </p:spPr>
        <p:txBody>
          <a:bodyPr/>
          <a:lstStyle/>
          <a:p>
            <a:r>
              <a:rPr lang="en-US" sz="2400" dirty="0"/>
              <a:t>Is adding the provider to the care team manually sustainable?</a:t>
            </a:r>
          </a:p>
          <a:p>
            <a:pPr lvl="1"/>
            <a:r>
              <a:rPr lang="en-US" sz="2000" dirty="0"/>
              <a:t>Possibility of an automated process?</a:t>
            </a:r>
          </a:p>
          <a:p>
            <a:pPr lvl="1"/>
            <a:r>
              <a:rPr lang="en-US" sz="2000" dirty="0"/>
              <a:t>Could automation lead to development of useful tools (ability to run reports, etc.) </a:t>
            </a:r>
          </a:p>
          <a:p>
            <a:pPr lvl="1"/>
            <a:endParaRPr lang="en-US" sz="2000" dirty="0"/>
          </a:p>
          <a:p>
            <a:r>
              <a:rPr lang="en-US" sz="2400" dirty="0"/>
              <a:t>Other groups are using “Patient Care Coordination” note function… could this apply to our project?</a:t>
            </a:r>
          </a:p>
          <a:p>
            <a:endParaRPr lang="en-US" sz="2400" dirty="0"/>
          </a:p>
          <a:p>
            <a:r>
              <a:rPr lang="en-US" sz="2400" dirty="0"/>
              <a:t>Use of ACP note!  Making this the standard of practice…</a:t>
            </a:r>
          </a:p>
          <a:p>
            <a:pPr marL="0" indent="0">
              <a:buNone/>
            </a:pPr>
            <a:endParaRPr lang="en-US" sz="2400" dirty="0"/>
          </a:p>
        </p:txBody>
      </p:sp>
    </p:spTree>
    <p:extLst>
      <p:ext uri="{BB962C8B-B14F-4D97-AF65-F5344CB8AC3E}">
        <p14:creationId xmlns:p14="http://schemas.microsoft.com/office/powerpoint/2010/main" val="16310457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023" y="0"/>
            <a:ext cx="6781800" cy="838200"/>
          </a:xfrm>
        </p:spPr>
        <p:txBody>
          <a:bodyPr/>
          <a:lstStyle/>
          <a:p>
            <a:r>
              <a:rPr lang="en-US" dirty="0"/>
              <a:t>Value of Collaborative Palliative Care</a:t>
            </a:r>
          </a:p>
        </p:txBody>
      </p:sp>
      <p:sp>
        <p:nvSpPr>
          <p:cNvPr id="3" name="Content Placeholder 2"/>
          <p:cNvSpPr>
            <a:spLocks noGrp="1"/>
          </p:cNvSpPr>
          <p:nvPr>
            <p:ph idx="1"/>
          </p:nvPr>
        </p:nvSpPr>
        <p:spPr>
          <a:xfrm>
            <a:off x="2057398" y="1180352"/>
            <a:ext cx="6892367" cy="3765177"/>
          </a:xfrm>
        </p:spPr>
        <p:txBody>
          <a:bodyPr/>
          <a:lstStyle/>
          <a:p>
            <a:r>
              <a:rPr lang="en-US" sz="2400" dirty="0"/>
              <a:t>Improving quality of patient care</a:t>
            </a:r>
          </a:p>
          <a:p>
            <a:pPr marL="0" indent="0">
              <a:buNone/>
            </a:pPr>
            <a:endParaRPr lang="en-US" sz="2400" dirty="0"/>
          </a:p>
          <a:p>
            <a:r>
              <a:rPr lang="en-US" sz="2400" dirty="0"/>
              <a:t>We already have people interested in our baseline data, aligns with the UNC’s educational mission</a:t>
            </a:r>
          </a:p>
          <a:p>
            <a:endParaRPr lang="en-US" sz="2400" dirty="0"/>
          </a:p>
          <a:p>
            <a:r>
              <a:rPr lang="en-US" sz="2400" dirty="0"/>
              <a:t>Secondary outcomes include impact on readmissions and ICU transfers ($$$)</a:t>
            </a:r>
          </a:p>
        </p:txBody>
      </p:sp>
    </p:spTree>
    <p:extLst>
      <p:ext uri="{BB962C8B-B14F-4D97-AF65-F5344CB8AC3E}">
        <p14:creationId xmlns:p14="http://schemas.microsoft.com/office/powerpoint/2010/main" val="307229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r>
              <a:rPr lang="en-US" sz="2000" dirty="0">
                <a:solidFill>
                  <a:srgbClr val="002060"/>
                </a:solidFill>
              </a:rPr>
              <a:t>Team Members</a:t>
            </a:r>
          </a:p>
          <a:p>
            <a:pPr lvl="1"/>
            <a:r>
              <a:rPr lang="en-US" sz="1850" dirty="0">
                <a:solidFill>
                  <a:srgbClr val="002060"/>
                </a:solidFill>
              </a:rPr>
              <a:t>Sarah Smithson, MD, MPH</a:t>
            </a:r>
          </a:p>
          <a:p>
            <a:pPr lvl="1"/>
            <a:r>
              <a:rPr lang="en-US" sz="1850" dirty="0">
                <a:solidFill>
                  <a:srgbClr val="002060"/>
                </a:solidFill>
              </a:rPr>
              <a:t>Kim Young-Wright, BA</a:t>
            </a:r>
          </a:p>
          <a:p>
            <a:pPr lvl="1"/>
            <a:r>
              <a:rPr lang="en-US" sz="1850" dirty="0">
                <a:solidFill>
                  <a:srgbClr val="002060"/>
                </a:solidFill>
              </a:rPr>
              <a:t>Diane Dolan-Soto, MSW, LCSW</a:t>
            </a:r>
          </a:p>
          <a:p>
            <a:pPr lvl="1"/>
            <a:r>
              <a:rPr lang="en-US" sz="1850" dirty="0">
                <a:solidFill>
                  <a:srgbClr val="002060"/>
                </a:solidFill>
              </a:rPr>
              <a:t>Madeline </a:t>
            </a:r>
            <a:r>
              <a:rPr lang="en-US" sz="1850" dirty="0" err="1">
                <a:solidFill>
                  <a:srgbClr val="002060"/>
                </a:solidFill>
              </a:rPr>
              <a:t>Waife</a:t>
            </a:r>
            <a:r>
              <a:rPr lang="en-US" sz="1850" dirty="0">
                <a:solidFill>
                  <a:srgbClr val="002060"/>
                </a:solidFill>
              </a:rPr>
              <a:t>, MSW candidate</a:t>
            </a:r>
          </a:p>
          <a:p>
            <a:pPr lvl="1"/>
            <a:endParaRPr lang="en-US" sz="1850" dirty="0">
              <a:solidFill>
                <a:srgbClr val="002060"/>
              </a:solidFill>
            </a:endParaRPr>
          </a:p>
          <a:p>
            <a:r>
              <a:rPr lang="en-US" dirty="0">
                <a:solidFill>
                  <a:srgbClr val="002060"/>
                </a:solidFill>
              </a:rPr>
              <a:t>UNC Division of General Internal Medicine</a:t>
            </a:r>
          </a:p>
          <a:p>
            <a:r>
              <a:rPr lang="en-US" dirty="0">
                <a:solidFill>
                  <a:srgbClr val="002060"/>
                </a:solidFill>
              </a:rPr>
              <a:t>UNC School of Medicine</a:t>
            </a:r>
          </a:p>
        </p:txBody>
      </p:sp>
    </p:spTree>
    <p:extLst>
      <p:ext uri="{BB962C8B-B14F-4D97-AF65-F5344CB8AC3E}">
        <p14:creationId xmlns:p14="http://schemas.microsoft.com/office/powerpoint/2010/main" val="26191297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Thanks to the GIANT Team!</a:t>
            </a:r>
          </a:p>
        </p:txBody>
      </p:sp>
      <p:sp>
        <p:nvSpPr>
          <p:cNvPr id="3" name="Content Placeholder 2"/>
          <p:cNvSpPr>
            <a:spLocks noGrp="1"/>
          </p:cNvSpPr>
          <p:nvPr>
            <p:ph idx="1"/>
          </p:nvPr>
        </p:nvSpPr>
        <p:spPr/>
        <p:txBody>
          <a:bodyPr/>
          <a:lstStyle/>
          <a:p>
            <a:r>
              <a:rPr lang="en-US" dirty="0"/>
              <a:t>Dr. Laura Hanson </a:t>
            </a:r>
            <a:r>
              <a:rPr lang="en-US" i="1" dirty="0"/>
              <a:t>(QI Project Mentor, Palliative Care)</a:t>
            </a:r>
          </a:p>
          <a:p>
            <a:r>
              <a:rPr lang="en-US" dirty="0"/>
              <a:t>Hannah Chen, MS4 </a:t>
            </a:r>
          </a:p>
          <a:p>
            <a:r>
              <a:rPr lang="en-US" dirty="0"/>
              <a:t>Dr. Fran </a:t>
            </a:r>
            <a:r>
              <a:rPr lang="en-US" dirty="0" err="1"/>
              <a:t>Collichio</a:t>
            </a:r>
            <a:r>
              <a:rPr lang="en-US" dirty="0"/>
              <a:t> </a:t>
            </a:r>
            <a:r>
              <a:rPr lang="en-US" i="1" dirty="0"/>
              <a:t>(Medical Oncology)</a:t>
            </a:r>
          </a:p>
          <a:p>
            <a:r>
              <a:rPr lang="en-US" dirty="0"/>
              <a:t>Dr. Darren </a:t>
            </a:r>
            <a:r>
              <a:rPr lang="en-US" dirty="0" err="1"/>
              <a:t>DeWalt</a:t>
            </a:r>
            <a:r>
              <a:rPr lang="en-US" dirty="0"/>
              <a:t> </a:t>
            </a:r>
            <a:r>
              <a:rPr lang="en-US" i="1" dirty="0"/>
              <a:t>(Internal Medicine)</a:t>
            </a:r>
          </a:p>
          <a:p>
            <a:r>
              <a:rPr lang="en-US" dirty="0"/>
              <a:t>Jenny </a:t>
            </a:r>
            <a:r>
              <a:rPr lang="en-US" dirty="0" err="1"/>
              <a:t>Hanspel</a:t>
            </a:r>
            <a:r>
              <a:rPr lang="en-US" dirty="0"/>
              <a:t> </a:t>
            </a:r>
            <a:r>
              <a:rPr lang="en-US" i="1" dirty="0"/>
              <a:t>(New Collaborative Coordinator)</a:t>
            </a:r>
          </a:p>
          <a:p>
            <a:r>
              <a:rPr lang="en-US" dirty="0"/>
              <a:t>Dr. Kyle Lavin </a:t>
            </a:r>
            <a:r>
              <a:rPr lang="en-US" i="1" dirty="0"/>
              <a:t>(Palliative Care)</a:t>
            </a:r>
          </a:p>
          <a:p>
            <a:r>
              <a:rPr lang="en-US" dirty="0"/>
              <a:t>Dr. Matthew </a:t>
            </a:r>
            <a:r>
              <a:rPr lang="en-US" dirty="0" err="1"/>
              <a:t>Milowsky</a:t>
            </a:r>
            <a:r>
              <a:rPr lang="en-US" dirty="0"/>
              <a:t> </a:t>
            </a:r>
            <a:r>
              <a:rPr lang="en-US" i="1" dirty="0"/>
              <a:t>(Medical Oncology)</a:t>
            </a:r>
          </a:p>
          <a:p>
            <a:r>
              <a:rPr lang="en-US" dirty="0"/>
              <a:t>Dr. Donald Rosenstein (</a:t>
            </a:r>
            <a:r>
              <a:rPr lang="en-US" i="1" dirty="0"/>
              <a:t>CCSP) </a:t>
            </a:r>
          </a:p>
          <a:p>
            <a:r>
              <a:rPr lang="en-US" dirty="0"/>
              <a:t>Dr. Gary </a:t>
            </a:r>
            <a:r>
              <a:rPr lang="en-US" dirty="0" err="1"/>
              <a:t>Winzelberg</a:t>
            </a:r>
            <a:r>
              <a:rPr lang="en-US" dirty="0"/>
              <a:t> </a:t>
            </a:r>
            <a:r>
              <a:rPr lang="en-US" i="1" dirty="0"/>
              <a:t>(Palliative Care)</a:t>
            </a:r>
          </a:p>
          <a:p>
            <a:r>
              <a:rPr lang="en-US" dirty="0"/>
              <a:t>Dr. William Wood </a:t>
            </a:r>
            <a:r>
              <a:rPr lang="en-US" i="1" dirty="0"/>
              <a:t>(Medical Oncology)</a:t>
            </a:r>
          </a:p>
          <a:p>
            <a:r>
              <a:rPr lang="en-US" dirty="0"/>
              <a:t>Kathryn </a:t>
            </a:r>
            <a:r>
              <a:rPr lang="en-US" dirty="0" err="1"/>
              <a:t>Wessell</a:t>
            </a:r>
            <a:r>
              <a:rPr lang="en-US" dirty="0"/>
              <a:t> </a:t>
            </a:r>
            <a:r>
              <a:rPr lang="en-US" i="1" dirty="0"/>
              <a:t>(Research Coordinator, Project Manager)</a:t>
            </a:r>
          </a:p>
          <a:p>
            <a:r>
              <a:rPr lang="en-US" dirty="0"/>
              <a:t>Alison Amos, PhD </a:t>
            </a:r>
            <a:r>
              <a:rPr lang="en-US" i="1" dirty="0"/>
              <a:t>(QI Coach)</a:t>
            </a:r>
          </a:p>
          <a:p>
            <a:r>
              <a:rPr lang="en-US" dirty="0"/>
              <a:t>Dr. Amy </a:t>
            </a:r>
            <a:r>
              <a:rPr lang="en-US" dirty="0" err="1"/>
              <a:t>Shaheen</a:t>
            </a:r>
            <a:r>
              <a:rPr lang="en-US" dirty="0"/>
              <a:t>, Laura Brown, Jake Reardon, and all of my wonderful classmates!</a:t>
            </a:r>
          </a:p>
        </p:txBody>
      </p:sp>
    </p:spTree>
    <p:extLst>
      <p:ext uri="{BB962C8B-B14F-4D97-AF65-F5344CB8AC3E}">
        <p14:creationId xmlns:p14="http://schemas.microsoft.com/office/powerpoint/2010/main" val="27696298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Concept</a:t>
            </a:r>
          </a:p>
        </p:txBody>
      </p:sp>
      <p:pic>
        <p:nvPicPr>
          <p:cNvPr id="5" name="Picture 4"/>
          <p:cNvPicPr>
            <a:picLocks noChangeAspect="1"/>
          </p:cNvPicPr>
          <p:nvPr/>
        </p:nvPicPr>
        <p:blipFill>
          <a:blip r:embed="rId3"/>
          <a:stretch>
            <a:fillRect/>
          </a:stretch>
        </p:blipFill>
        <p:spPr>
          <a:xfrm>
            <a:off x="0" y="1222763"/>
            <a:ext cx="9144000" cy="5213280"/>
          </a:xfrm>
          <a:prstGeom prst="rect">
            <a:avLst/>
          </a:prstGeom>
        </p:spPr>
      </p:pic>
      <p:sp>
        <p:nvSpPr>
          <p:cNvPr id="7" name="Left Arrow 6"/>
          <p:cNvSpPr/>
          <p:nvPr/>
        </p:nvSpPr>
        <p:spPr>
          <a:xfrm rot="19054071">
            <a:off x="7932882" y="3652520"/>
            <a:ext cx="822960" cy="822960"/>
          </a:xfrm>
          <a:prstGeom prst="lef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5197727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effectLst/>
              </a:rPr>
              <a:t>Continued Quality Improvement of Screening and Interventions </a:t>
            </a:r>
            <a:r>
              <a:rPr lang="en-US" sz="2800" dirty="0">
                <a:effectLst/>
              </a:rPr>
              <a:t>for</a:t>
            </a:r>
            <a:r>
              <a:rPr lang="en-US" dirty="0">
                <a:effectLst/>
              </a:rPr>
              <a:t> Unhealthy Alcohol Use in the UNC Internal Medicine Clinic</a:t>
            </a:r>
            <a:endParaRPr lang="en-US" dirty="0"/>
          </a:p>
        </p:txBody>
      </p:sp>
      <p:sp>
        <p:nvSpPr>
          <p:cNvPr id="3" name="Subtitle 2"/>
          <p:cNvSpPr>
            <a:spLocks noGrp="1"/>
          </p:cNvSpPr>
          <p:nvPr>
            <p:ph type="subTitle" idx="1"/>
          </p:nvPr>
        </p:nvSpPr>
        <p:spPr>
          <a:xfrm>
            <a:off x="1371600" y="3300663"/>
            <a:ext cx="6400800" cy="2895600"/>
          </a:xfrm>
        </p:spPr>
        <p:txBody>
          <a:bodyPr/>
          <a:lstStyle/>
          <a:p>
            <a:r>
              <a:rPr lang="en-US" sz="2400" dirty="0"/>
              <a:t>Garrett Thompson</a:t>
            </a:r>
          </a:p>
          <a:p>
            <a:r>
              <a:rPr lang="en-US" sz="2400" dirty="0"/>
              <a:t>March 15, 2018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18073716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5063" y="2165684"/>
            <a:ext cx="8374098" cy="4183313"/>
          </a:xfrm>
          <a:prstGeom prst="rect">
            <a:avLst/>
          </a:prstGeom>
        </p:spPr>
      </p:pic>
      <p:sp>
        <p:nvSpPr>
          <p:cNvPr id="6" name="Title 1"/>
          <p:cNvSpPr>
            <a:spLocks noGrp="1"/>
          </p:cNvSpPr>
          <p:nvPr>
            <p:ph type="title"/>
          </p:nvPr>
        </p:nvSpPr>
        <p:spPr/>
        <p:txBody>
          <a:bodyPr/>
          <a:lstStyle/>
          <a:p>
            <a:pPr lvl="0"/>
            <a:r>
              <a:rPr lang="en-US" sz="2800" dirty="0"/>
              <a:t>Background</a:t>
            </a:r>
          </a:p>
        </p:txBody>
      </p:sp>
      <p:sp>
        <p:nvSpPr>
          <p:cNvPr id="5" name="Content Placeholder 4"/>
          <p:cNvSpPr>
            <a:spLocks noGrp="1"/>
          </p:cNvSpPr>
          <p:nvPr>
            <p:ph idx="1"/>
          </p:nvPr>
        </p:nvSpPr>
        <p:spPr/>
        <p:txBody>
          <a:bodyPr/>
          <a:lstStyle/>
          <a:p>
            <a:r>
              <a:rPr lang="en-US" kern="1200" dirty="0">
                <a:solidFill>
                  <a:schemeClr val="tx1"/>
                </a:solidFill>
              </a:rPr>
              <a:t>&gt;20% of U.S. adults drink more alcohol than recommended</a:t>
            </a:r>
            <a:r>
              <a:rPr lang="en-US" kern="1200" baseline="30000" dirty="0">
                <a:solidFill>
                  <a:schemeClr val="tx1"/>
                </a:solidFill>
              </a:rPr>
              <a:t>1</a:t>
            </a:r>
            <a:endParaRPr lang="en-US" kern="1200" dirty="0">
              <a:solidFill>
                <a:schemeClr val="tx1"/>
              </a:solidFill>
            </a:endParaRPr>
          </a:p>
          <a:p>
            <a:r>
              <a:rPr lang="en-US" kern="1200" dirty="0">
                <a:solidFill>
                  <a:schemeClr val="tx1"/>
                </a:solidFill>
              </a:rPr>
              <a:t>AUDs common, cause substantial morbidity, result in </a:t>
            </a:r>
            <a:r>
              <a:rPr lang="en-US" kern="1200" dirty="0">
                <a:solidFill>
                  <a:schemeClr val="tx1"/>
                </a:solidFill>
                <a:latin typeface="Times New Roman" panose="02020603050405020304" pitchFamily="18" charset="0"/>
                <a:cs typeface="Times New Roman" panose="02020603050405020304" pitchFamily="18" charset="0"/>
              </a:rPr>
              <a:t>↑</a:t>
            </a:r>
            <a:r>
              <a:rPr lang="en-US" kern="1200" dirty="0">
                <a:solidFill>
                  <a:schemeClr val="tx1"/>
                </a:solidFill>
              </a:rPr>
              <a:t> risk of early mortality</a:t>
            </a:r>
          </a:p>
          <a:p>
            <a:endParaRPr lang="en-US" dirty="0"/>
          </a:p>
        </p:txBody>
      </p:sp>
      <p:sp>
        <p:nvSpPr>
          <p:cNvPr id="12" name="Rectangular Callout 11"/>
          <p:cNvSpPr/>
          <p:nvPr/>
        </p:nvSpPr>
        <p:spPr>
          <a:xfrm>
            <a:off x="3500310" y="3956752"/>
            <a:ext cx="1481644" cy="762094"/>
          </a:xfrm>
          <a:prstGeom prst="wedgeRectCallout">
            <a:avLst>
              <a:gd name="adj1" fmla="val -41817"/>
              <a:gd name="adj2" fmla="val 7457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85,000 deaths/year</a:t>
            </a:r>
            <a:r>
              <a:rPr kumimoji="0" lang="en-US" sz="1800" b="0" i="0" u="none" strike="noStrike" kern="1200" cap="none" spc="0" normalizeH="0" baseline="30000" noProof="0" dirty="0">
                <a:ln>
                  <a:noFill/>
                </a:ln>
                <a:solidFill>
                  <a:srgbClr val="414141"/>
                </a:solidFill>
                <a:effectLst/>
                <a:uLnTx/>
                <a:uFillTx/>
                <a:latin typeface="Arial"/>
                <a:ea typeface="+mn-ea"/>
                <a:cs typeface="Arial"/>
              </a:rPr>
              <a:t>2</a:t>
            </a: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p:txBody>
      </p:sp>
      <p:sp>
        <p:nvSpPr>
          <p:cNvPr id="13" name="TextBox 12"/>
          <p:cNvSpPr txBox="1"/>
          <p:nvPr/>
        </p:nvSpPr>
        <p:spPr>
          <a:xfrm>
            <a:off x="6557963" y="6209807"/>
            <a:ext cx="265265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Vincent et al., 2010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a:ln>
                  <a:noFill/>
                </a:ln>
                <a:solidFill>
                  <a:srgbClr val="414141"/>
                </a:solidFill>
                <a:effectLst/>
                <a:uLnTx/>
                <a:uFillTx/>
                <a:latin typeface="Arial"/>
                <a:ea typeface="+mn-ea"/>
                <a:cs typeface="Arial"/>
              </a:rPr>
              <a:t>Mokdad</a:t>
            </a:r>
            <a:r>
              <a:rPr kumimoji="0" lang="en-US" sz="1800" b="0" i="0" u="none" strike="noStrike" kern="1200" cap="none" spc="0" normalizeH="0" baseline="0" noProof="0" dirty="0">
                <a:ln>
                  <a:noFill/>
                </a:ln>
                <a:solidFill>
                  <a:srgbClr val="414141"/>
                </a:solidFill>
                <a:effectLst/>
                <a:uLnTx/>
                <a:uFillTx/>
                <a:latin typeface="Arial"/>
                <a:ea typeface="+mn-ea"/>
                <a:cs typeface="Arial"/>
              </a:rPr>
              <a:t> et al., 2004</a:t>
            </a:r>
          </a:p>
        </p:txBody>
      </p:sp>
    </p:spTree>
    <p:extLst>
      <p:ext uri="{BB962C8B-B14F-4D97-AF65-F5344CB8AC3E}">
        <p14:creationId xmlns:p14="http://schemas.microsoft.com/office/powerpoint/2010/main" val="26736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recommendations and </a:t>
            </a:r>
            <a:br>
              <a:rPr lang="en-US" dirty="0"/>
            </a:br>
            <a:r>
              <a:rPr lang="en-US" dirty="0"/>
              <a:t>current clinical practice</a:t>
            </a:r>
          </a:p>
        </p:txBody>
      </p:sp>
      <p:sp>
        <p:nvSpPr>
          <p:cNvPr id="3" name="Content Placeholder 2"/>
          <p:cNvSpPr>
            <a:spLocks noGrp="1"/>
          </p:cNvSpPr>
          <p:nvPr>
            <p:ph idx="1"/>
          </p:nvPr>
        </p:nvSpPr>
        <p:spPr>
          <a:xfrm>
            <a:off x="2057400" y="1567934"/>
            <a:ext cx="6705600" cy="5105400"/>
          </a:xfrm>
        </p:spPr>
        <p:txBody>
          <a:bodyPr/>
          <a:lstStyle/>
          <a:p>
            <a:r>
              <a:rPr lang="en-US" kern="1200" dirty="0">
                <a:solidFill>
                  <a:schemeClr val="tx1"/>
                </a:solidFill>
              </a:rPr>
              <a:t>USPSTF and others </a:t>
            </a:r>
            <a:r>
              <a:rPr lang="en-US" b="1" kern="1200" dirty="0">
                <a:solidFill>
                  <a:schemeClr val="tx1"/>
                </a:solidFill>
              </a:rPr>
              <a:t>recommend screening adults for unhealthy alcohol use</a:t>
            </a:r>
            <a:r>
              <a:rPr lang="en-US" kern="1200" dirty="0">
                <a:solidFill>
                  <a:schemeClr val="tx1"/>
                </a:solidFill>
              </a:rPr>
              <a:t> and providing persons engaged in risky drinking with </a:t>
            </a:r>
            <a:r>
              <a:rPr lang="en-US" b="1" kern="1200" dirty="0">
                <a:solidFill>
                  <a:schemeClr val="tx1"/>
                </a:solidFill>
              </a:rPr>
              <a:t>brief behavioral counseling interventions</a:t>
            </a:r>
            <a:r>
              <a:rPr lang="en-US" kern="1200" baseline="30000" dirty="0">
                <a:solidFill>
                  <a:schemeClr val="tx1"/>
                </a:solidFill>
              </a:rPr>
              <a:t>3</a:t>
            </a:r>
            <a:endParaRPr lang="en-US" kern="1200" dirty="0">
              <a:solidFill>
                <a:schemeClr val="tx1"/>
              </a:solidFill>
            </a:endParaRPr>
          </a:p>
          <a:p>
            <a:endParaRPr lang="en-US" kern="1200" dirty="0">
              <a:solidFill>
                <a:schemeClr val="tx1"/>
              </a:solidFill>
            </a:endParaRPr>
          </a:p>
          <a:p>
            <a:r>
              <a:rPr lang="en-US" kern="1200" dirty="0">
                <a:solidFill>
                  <a:schemeClr val="tx1"/>
                </a:solidFill>
              </a:rPr>
              <a:t>National data: </a:t>
            </a:r>
          </a:p>
          <a:p>
            <a:pPr lvl="1"/>
            <a:r>
              <a:rPr lang="en-US" b="1" kern="1200" dirty="0">
                <a:solidFill>
                  <a:schemeClr val="tx1"/>
                </a:solidFill>
              </a:rPr>
              <a:t>&lt; 1/3 patients </a:t>
            </a:r>
            <a:r>
              <a:rPr lang="en-US" kern="1200" dirty="0">
                <a:solidFill>
                  <a:schemeClr val="tx1"/>
                </a:solidFill>
              </a:rPr>
              <a:t>asked about alcohol use by PCP</a:t>
            </a:r>
          </a:p>
          <a:p>
            <a:pPr lvl="1"/>
            <a:r>
              <a:rPr lang="en-US" b="1" kern="1200" dirty="0">
                <a:solidFill>
                  <a:schemeClr val="tx1"/>
                </a:solidFill>
              </a:rPr>
              <a:t>&lt; 1/5 adults </a:t>
            </a:r>
            <a:r>
              <a:rPr lang="en-US" kern="1200" dirty="0">
                <a:solidFill>
                  <a:schemeClr val="tx1"/>
                </a:solidFill>
              </a:rPr>
              <a:t>report discussing alcohol use with health care professional</a:t>
            </a:r>
            <a:br>
              <a:rPr lang="en-US" kern="1200" dirty="0">
                <a:solidFill>
                  <a:schemeClr val="tx1"/>
                </a:solidFill>
              </a:rPr>
            </a:br>
            <a:endParaRPr lang="en-US" kern="1200" dirty="0">
              <a:solidFill>
                <a:schemeClr val="tx1"/>
              </a:solidFill>
            </a:endParaRPr>
          </a:p>
          <a:p>
            <a:r>
              <a:rPr lang="en-US" kern="1200" dirty="0">
                <a:solidFill>
                  <a:schemeClr val="tx1"/>
                </a:solidFill>
              </a:rPr>
              <a:t>After implementing EPIC, the UNC internal medicine clinic did not have system to screen for unhealthy alcohol use</a:t>
            </a:r>
          </a:p>
          <a:p>
            <a:pPr marL="0" indent="0">
              <a:buNone/>
            </a:pPr>
            <a:endParaRPr lang="en-US" kern="1200" dirty="0">
              <a:solidFill>
                <a:schemeClr val="tx1"/>
              </a:solidFill>
            </a:endParaRPr>
          </a:p>
          <a:p>
            <a:endParaRPr lang="en-US" kern="1200" dirty="0">
              <a:solidFill>
                <a:schemeClr val="tx1"/>
              </a:solidFill>
            </a:endParaRPr>
          </a:p>
        </p:txBody>
      </p:sp>
      <p:sp>
        <p:nvSpPr>
          <p:cNvPr id="7" name="Rectangle 6"/>
          <p:cNvSpPr/>
          <p:nvPr/>
        </p:nvSpPr>
        <p:spPr>
          <a:xfrm>
            <a:off x="6812096" y="6488668"/>
            <a:ext cx="24801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3. Moyer et al., 2013   </a:t>
            </a:r>
          </a:p>
        </p:txBody>
      </p:sp>
    </p:spTree>
    <p:extLst>
      <p:ext uri="{BB962C8B-B14F-4D97-AF65-F5344CB8AC3E}">
        <p14:creationId xmlns:p14="http://schemas.microsoft.com/office/powerpoint/2010/main" val="6488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a:t>
            </a:r>
          </a:p>
        </p:txBody>
      </p:sp>
      <p:sp>
        <p:nvSpPr>
          <p:cNvPr id="3" name="Content Placeholder 2"/>
          <p:cNvSpPr>
            <a:spLocks noGrp="1"/>
          </p:cNvSpPr>
          <p:nvPr>
            <p:ph idx="1"/>
          </p:nvPr>
        </p:nvSpPr>
        <p:spPr>
          <a:xfrm>
            <a:off x="2057400" y="938280"/>
            <a:ext cx="6705600" cy="5105400"/>
          </a:xfrm>
        </p:spPr>
        <p:txBody>
          <a:bodyPr/>
          <a:lstStyle/>
          <a:p>
            <a:r>
              <a:rPr lang="en-US" b="1" dirty="0">
                <a:solidFill>
                  <a:schemeClr val="tx1"/>
                </a:solidFill>
              </a:rPr>
              <a:t>Overall aim</a:t>
            </a:r>
            <a:r>
              <a:rPr lang="en-US" dirty="0">
                <a:solidFill>
                  <a:schemeClr val="tx1"/>
                </a:solidFill>
              </a:rPr>
              <a:t>  </a:t>
            </a:r>
          </a:p>
          <a:p>
            <a:pPr lvl="1"/>
            <a:r>
              <a:rPr lang="en-US" dirty="0"/>
              <a:t>To implement, test, and refine an evidence-based system for delivery and tracking of high-quality screening and interventions for unhealthy alcohol use</a:t>
            </a:r>
            <a:br>
              <a:rPr lang="en-US" dirty="0"/>
            </a:br>
            <a:r>
              <a:rPr lang="en-US" dirty="0">
                <a:solidFill>
                  <a:schemeClr val="tx1"/>
                </a:solidFill>
              </a:rPr>
              <a:t> </a:t>
            </a:r>
          </a:p>
          <a:p>
            <a:r>
              <a:rPr lang="en-US" dirty="0">
                <a:solidFill>
                  <a:schemeClr val="tx1"/>
                </a:solidFill>
              </a:rPr>
              <a:t>Several specific sub-aims based on process measures</a:t>
            </a:r>
            <a:r>
              <a:rPr lang="en-US" baseline="30000" dirty="0">
                <a:solidFill>
                  <a:schemeClr val="tx1"/>
                </a:solidFill>
              </a:rPr>
              <a:t> </a:t>
            </a:r>
            <a:r>
              <a:rPr lang="en-US" dirty="0">
                <a:solidFill>
                  <a:schemeClr val="tx1"/>
                </a:solidFill>
              </a:rPr>
              <a:t>(examples in table below):</a:t>
            </a:r>
          </a:p>
        </p:txBody>
      </p:sp>
      <p:graphicFrame>
        <p:nvGraphicFramePr>
          <p:cNvPr id="6" name="Content Placeholder 4"/>
          <p:cNvGraphicFramePr>
            <a:graphicFrameLocks/>
          </p:cNvGraphicFramePr>
          <p:nvPr>
            <p:extLst/>
          </p:nvPr>
        </p:nvGraphicFramePr>
        <p:xfrm>
          <a:off x="2030104" y="3120862"/>
          <a:ext cx="6977418" cy="3175000"/>
        </p:xfrm>
        <a:graphic>
          <a:graphicData uri="http://schemas.openxmlformats.org/drawingml/2006/table">
            <a:tbl>
              <a:tblPr firstRow="1" bandRow="1">
                <a:tableStyleId>{616DA210-FB5B-4158-B5E0-FEB733F419BA}</a:tableStyleId>
              </a:tblPr>
              <a:tblGrid>
                <a:gridCol w="2325328">
                  <a:extLst>
                    <a:ext uri="{9D8B030D-6E8A-4147-A177-3AD203B41FA5}">
                      <a16:colId xmlns:a16="http://schemas.microsoft.com/office/drawing/2014/main" val="2465367930"/>
                    </a:ext>
                  </a:extLst>
                </a:gridCol>
                <a:gridCol w="3777915">
                  <a:extLst>
                    <a:ext uri="{9D8B030D-6E8A-4147-A177-3AD203B41FA5}">
                      <a16:colId xmlns:a16="http://schemas.microsoft.com/office/drawing/2014/main" val="258642185"/>
                    </a:ext>
                  </a:extLst>
                </a:gridCol>
                <a:gridCol w="874175">
                  <a:extLst>
                    <a:ext uri="{9D8B030D-6E8A-4147-A177-3AD203B41FA5}">
                      <a16:colId xmlns:a16="http://schemas.microsoft.com/office/drawing/2014/main" val="2068755435"/>
                    </a:ext>
                  </a:extLst>
                </a:gridCol>
              </a:tblGrid>
              <a:tr h="370840">
                <a:tc>
                  <a:txBody>
                    <a:bodyPr/>
                    <a:lstStyle/>
                    <a:p>
                      <a:pPr algn="ctr"/>
                      <a:r>
                        <a:rPr lang="en-US" sz="1600" dirty="0"/>
                        <a:t>Measure name</a:t>
                      </a:r>
                      <a:endParaRPr lang="en-US" sz="1600" b="1" dirty="0">
                        <a:solidFill>
                          <a:schemeClr val="tx1"/>
                        </a:solidFill>
                      </a:endParaRPr>
                    </a:p>
                  </a:txBody>
                  <a:tcPr anchor="ctr">
                    <a:solidFill>
                      <a:schemeClr val="bg1">
                        <a:lumMod val="85000"/>
                      </a:schemeClr>
                    </a:solidFill>
                  </a:tcPr>
                </a:tc>
                <a:tc>
                  <a:txBody>
                    <a:bodyPr/>
                    <a:lstStyle/>
                    <a:p>
                      <a:pPr algn="ctr"/>
                      <a:r>
                        <a:rPr lang="en-US" sz="1600" dirty="0"/>
                        <a:t>Measure calculation</a:t>
                      </a:r>
                      <a:endParaRPr lang="en-US" sz="1600" dirty="0">
                        <a:solidFill>
                          <a:schemeClr val="tx1"/>
                        </a:solidFill>
                      </a:endParaRPr>
                    </a:p>
                  </a:txBody>
                  <a:tcPr anchor="ctr">
                    <a:solidFill>
                      <a:schemeClr val="bg1">
                        <a:lumMod val="85000"/>
                      </a:schemeClr>
                    </a:solidFill>
                  </a:tcPr>
                </a:tc>
                <a:tc>
                  <a:txBody>
                    <a:bodyPr/>
                    <a:lstStyle/>
                    <a:p>
                      <a:pPr algn="ctr"/>
                      <a:r>
                        <a:rPr lang="en-US" sz="1600" dirty="0"/>
                        <a:t>Target</a:t>
                      </a:r>
                      <a:r>
                        <a:rPr lang="en-US" sz="1600" baseline="30000" dirty="0">
                          <a:solidFill>
                            <a:schemeClr val="tx1"/>
                          </a:solidFill>
                        </a:rPr>
                        <a:t>*</a:t>
                      </a:r>
                      <a:r>
                        <a:rPr lang="en-US" sz="1600" dirty="0">
                          <a:solidFill>
                            <a:schemeClr val="tx1"/>
                          </a:solidFill>
                        </a:rPr>
                        <a:t> </a:t>
                      </a:r>
                    </a:p>
                  </a:txBody>
                  <a:tcPr anchor="ctr">
                    <a:solidFill>
                      <a:schemeClr val="bg1">
                        <a:lumMod val="85000"/>
                      </a:schemeClr>
                    </a:solidFill>
                  </a:tcPr>
                </a:tc>
                <a:extLst>
                  <a:ext uri="{0D108BD9-81ED-4DB2-BD59-A6C34878D82A}">
                    <a16:rowId xmlns:a16="http://schemas.microsoft.com/office/drawing/2014/main" val="1004944919"/>
                  </a:ext>
                </a:extLst>
              </a:tr>
              <a:tr h="370840">
                <a:tc>
                  <a:txBody>
                    <a:bodyPr/>
                    <a:lstStyle/>
                    <a:p>
                      <a:pPr algn="ctr"/>
                      <a:r>
                        <a:rPr lang="en-US" sz="1600" dirty="0"/>
                        <a:t>Patients screened</a:t>
                      </a:r>
                      <a:endParaRPr lang="en-US" sz="1600" dirty="0">
                        <a:solidFill>
                          <a:schemeClr val="tx1"/>
                        </a:solidFill>
                      </a:endParaRPr>
                    </a:p>
                  </a:txBody>
                  <a:tcPr anchor="ctr">
                    <a:solidFill>
                      <a:schemeClr val="bg1"/>
                    </a:solidFill>
                  </a:tcPr>
                </a:tc>
                <a:tc>
                  <a:txBody>
                    <a:bodyPr/>
                    <a:lstStyle/>
                    <a:p>
                      <a:pPr algn="ctr"/>
                      <a:r>
                        <a:rPr lang="en-US" sz="1600" dirty="0"/>
                        <a:t>N = pts</a:t>
                      </a:r>
                      <a:r>
                        <a:rPr lang="en-US" sz="1600" baseline="0" dirty="0"/>
                        <a:t> </a:t>
                      </a:r>
                      <a:r>
                        <a:rPr lang="en-US" sz="1600" dirty="0"/>
                        <a:t>completing initial screen</a:t>
                      </a:r>
                    </a:p>
                    <a:p>
                      <a:pPr algn="ctr"/>
                      <a:r>
                        <a:rPr lang="en-US" sz="1600" dirty="0"/>
                        <a:t>D =</a:t>
                      </a:r>
                      <a:r>
                        <a:rPr lang="en-US" sz="1600" baseline="0" dirty="0"/>
                        <a:t> all clinic pts w/o measure exclusion</a:t>
                      </a:r>
                      <a:endParaRPr lang="en-US" sz="1600" dirty="0">
                        <a:solidFill>
                          <a:schemeClr val="tx1"/>
                        </a:solidFill>
                      </a:endParaRPr>
                    </a:p>
                  </a:txBody>
                  <a:tcPr anchor="ctr">
                    <a:solidFill>
                      <a:schemeClr val="bg1"/>
                    </a:solidFill>
                  </a:tcPr>
                </a:tc>
                <a:tc>
                  <a:txBody>
                    <a:bodyPr/>
                    <a:lstStyle/>
                    <a:p>
                      <a:pPr algn="ctr"/>
                      <a:r>
                        <a:rPr lang="en-US" sz="1600" dirty="0"/>
                        <a:t>50%</a:t>
                      </a:r>
                      <a:endParaRPr lang="en-US" sz="1600" dirty="0">
                        <a:solidFill>
                          <a:schemeClr val="tx1"/>
                        </a:solidFill>
                      </a:endParaRPr>
                    </a:p>
                  </a:txBody>
                  <a:tcPr anchor="ctr">
                    <a:solidFill>
                      <a:schemeClr val="bg1"/>
                    </a:solidFill>
                  </a:tcPr>
                </a:tc>
                <a:extLst>
                  <a:ext uri="{0D108BD9-81ED-4DB2-BD59-A6C34878D82A}">
                    <a16:rowId xmlns:a16="http://schemas.microsoft.com/office/drawing/2014/main" val="1113943780"/>
                  </a:ext>
                </a:extLst>
              </a:tr>
              <a:tr h="370840">
                <a:tc>
                  <a:txBody>
                    <a:bodyPr/>
                    <a:lstStyle/>
                    <a:p>
                      <a:pPr algn="ctr"/>
                      <a:r>
                        <a:rPr lang="en-US" sz="1600" dirty="0"/>
                        <a:t>Patients with positive screen who complete AUDIT</a:t>
                      </a:r>
                      <a:endParaRPr lang="en-US" sz="1600" dirty="0">
                        <a:solidFill>
                          <a:schemeClr val="tx1"/>
                        </a:solidFill>
                      </a:endParaRPr>
                    </a:p>
                  </a:txBody>
                  <a:tcPr anchor="ctr">
                    <a:solidFill>
                      <a:schemeClr val="bg1">
                        <a:lumMod val="85000"/>
                      </a:schemeClr>
                    </a:solidFill>
                  </a:tcPr>
                </a:tc>
                <a:tc>
                  <a:txBody>
                    <a:bodyPr/>
                    <a:lstStyle/>
                    <a:p>
                      <a:pPr algn="ctr"/>
                      <a:r>
                        <a:rPr lang="en-US" sz="1600" dirty="0"/>
                        <a:t>N</a:t>
                      </a:r>
                      <a:r>
                        <a:rPr lang="en-US" sz="1600" baseline="0" dirty="0"/>
                        <a:t> = pts completing audit</a:t>
                      </a:r>
                      <a:br>
                        <a:rPr lang="en-US" sz="1600" baseline="0" dirty="0"/>
                      </a:br>
                      <a:r>
                        <a:rPr lang="en-US" sz="1600" baseline="0" dirty="0"/>
                        <a:t>D = patients with (+) initial screen</a:t>
                      </a:r>
                      <a:endParaRPr lang="en-US" sz="1600" dirty="0">
                        <a:solidFill>
                          <a:schemeClr val="tx1"/>
                        </a:solidFill>
                      </a:endParaRPr>
                    </a:p>
                  </a:txBody>
                  <a:tcPr anchor="ctr">
                    <a:solidFill>
                      <a:schemeClr val="bg1">
                        <a:lumMod val="85000"/>
                      </a:schemeClr>
                    </a:solidFill>
                  </a:tcPr>
                </a:tc>
                <a:tc>
                  <a:txBody>
                    <a:bodyPr/>
                    <a:lstStyle/>
                    <a:p>
                      <a:pPr algn="ctr"/>
                      <a:r>
                        <a:rPr lang="en-US" sz="1600" dirty="0"/>
                        <a:t>80%</a:t>
                      </a:r>
                      <a:endParaRPr lang="en-US" sz="1600" dirty="0">
                        <a:solidFill>
                          <a:schemeClr val="tx1"/>
                        </a:solidFill>
                      </a:endParaRPr>
                    </a:p>
                  </a:txBody>
                  <a:tcPr anchor="ctr">
                    <a:solidFill>
                      <a:schemeClr val="bg1">
                        <a:lumMod val="85000"/>
                      </a:schemeClr>
                    </a:solidFill>
                  </a:tcPr>
                </a:tc>
                <a:extLst>
                  <a:ext uri="{0D108BD9-81ED-4DB2-BD59-A6C34878D82A}">
                    <a16:rowId xmlns:a16="http://schemas.microsoft.com/office/drawing/2014/main" val="3563294191"/>
                  </a:ext>
                </a:extLst>
              </a:tr>
              <a:tr h="370840">
                <a:tc>
                  <a:txBody>
                    <a:bodyPr/>
                    <a:lstStyle/>
                    <a:p>
                      <a:pPr algn="ctr"/>
                      <a:r>
                        <a:rPr lang="en-US" sz="1600" dirty="0"/>
                        <a:t>Patients appropriately</a:t>
                      </a:r>
                      <a:r>
                        <a:rPr lang="en-US" sz="1600" baseline="0" dirty="0"/>
                        <a:t> offered counseling for risky drinking</a:t>
                      </a:r>
                      <a:endParaRPr lang="en-US" sz="1600" dirty="0">
                        <a:solidFill>
                          <a:schemeClr val="tx1"/>
                        </a:solidFill>
                      </a:endParaRPr>
                    </a:p>
                  </a:txBody>
                  <a:tcPr anchor="ctr">
                    <a:solidFill>
                      <a:schemeClr val="bg1"/>
                    </a:solidFill>
                  </a:tcPr>
                </a:tc>
                <a:tc>
                  <a:txBody>
                    <a:bodyPr/>
                    <a:lstStyle/>
                    <a:p>
                      <a:pPr algn="ctr"/>
                      <a:r>
                        <a:rPr lang="en-US" sz="1600" dirty="0"/>
                        <a:t>N = Pts offered</a:t>
                      </a:r>
                      <a:r>
                        <a:rPr lang="en-US" sz="1600" baseline="0" dirty="0"/>
                        <a:t> counseling</a:t>
                      </a:r>
                      <a:br>
                        <a:rPr lang="en-US" sz="1600" dirty="0"/>
                      </a:br>
                      <a:r>
                        <a:rPr lang="en-US" sz="1600" dirty="0"/>
                        <a:t>D = Pts</a:t>
                      </a:r>
                      <a:r>
                        <a:rPr lang="en-US" sz="1600" baseline="0" dirty="0"/>
                        <a:t> with risky drinking but w/o AUD</a:t>
                      </a:r>
                      <a:endParaRPr lang="en-US" sz="1600" dirty="0">
                        <a:solidFill>
                          <a:schemeClr val="tx1"/>
                        </a:solidFill>
                      </a:endParaRPr>
                    </a:p>
                  </a:txBody>
                  <a:tcPr anchor="ctr">
                    <a:solidFill>
                      <a:schemeClr val="bg1"/>
                    </a:solidFill>
                  </a:tcPr>
                </a:tc>
                <a:tc>
                  <a:txBody>
                    <a:bodyPr/>
                    <a:lstStyle/>
                    <a:p>
                      <a:pPr algn="ctr"/>
                      <a:r>
                        <a:rPr lang="en-US" sz="1600" dirty="0"/>
                        <a:t>80%</a:t>
                      </a:r>
                      <a:endParaRPr lang="en-US" sz="1600" dirty="0">
                        <a:solidFill>
                          <a:schemeClr val="tx1"/>
                        </a:solidFill>
                      </a:endParaRPr>
                    </a:p>
                  </a:txBody>
                  <a:tcPr anchor="ctr">
                    <a:solidFill>
                      <a:schemeClr val="bg1"/>
                    </a:solidFill>
                  </a:tcPr>
                </a:tc>
                <a:extLst>
                  <a:ext uri="{0D108BD9-81ED-4DB2-BD59-A6C34878D82A}">
                    <a16:rowId xmlns:a16="http://schemas.microsoft.com/office/drawing/2014/main" val="675852049"/>
                  </a:ext>
                </a:extLst>
              </a:tr>
              <a:tr h="370840">
                <a:tc>
                  <a:txBody>
                    <a:bodyPr/>
                    <a:lstStyle/>
                    <a:p>
                      <a:pPr algn="ctr"/>
                      <a:r>
                        <a:rPr lang="en-US" sz="1600" dirty="0"/>
                        <a:t>BPA use</a:t>
                      </a:r>
                      <a:endParaRPr lang="en-US" sz="1600" dirty="0">
                        <a:solidFill>
                          <a:schemeClr val="tx1"/>
                        </a:solidFill>
                      </a:endParaRPr>
                    </a:p>
                  </a:txBody>
                  <a:tcPr anchor="ctr">
                    <a:solidFill>
                      <a:schemeClr val="bg1">
                        <a:lumMod val="85000"/>
                      </a:schemeClr>
                    </a:solidFill>
                  </a:tcPr>
                </a:tc>
                <a:tc>
                  <a:txBody>
                    <a:bodyPr/>
                    <a:lstStyle/>
                    <a:p>
                      <a:pPr algn="ctr"/>
                      <a:r>
                        <a:rPr lang="en-US" sz="1600" dirty="0"/>
                        <a:t>N = BPAs</a:t>
                      </a:r>
                      <a:r>
                        <a:rPr lang="en-US" sz="1600" baseline="0" dirty="0"/>
                        <a:t> opened and completed </a:t>
                      </a:r>
                      <a:br>
                        <a:rPr lang="en-US" sz="1600" baseline="0" dirty="0"/>
                      </a:br>
                      <a:r>
                        <a:rPr lang="en-US" sz="1600" baseline="0" dirty="0"/>
                        <a:t>D = Visit in which BPA is deployed</a:t>
                      </a:r>
                      <a:endParaRPr lang="en-US" sz="1600" dirty="0">
                        <a:solidFill>
                          <a:schemeClr val="tx1"/>
                        </a:solidFill>
                      </a:endParaRPr>
                    </a:p>
                  </a:txBody>
                  <a:tcPr anchor="ctr">
                    <a:solidFill>
                      <a:schemeClr val="bg1">
                        <a:lumMod val="85000"/>
                      </a:schemeClr>
                    </a:solidFill>
                  </a:tcPr>
                </a:tc>
                <a:tc>
                  <a:txBody>
                    <a:bodyPr/>
                    <a:lstStyle/>
                    <a:p>
                      <a:pPr algn="ctr"/>
                      <a:r>
                        <a:rPr lang="en-US" sz="1600" dirty="0"/>
                        <a:t>70%</a:t>
                      </a:r>
                      <a:endParaRPr lang="en-US" sz="1600" dirty="0">
                        <a:solidFill>
                          <a:schemeClr val="tx1"/>
                        </a:solidFill>
                      </a:endParaRPr>
                    </a:p>
                  </a:txBody>
                  <a:tcPr anchor="ctr">
                    <a:solidFill>
                      <a:schemeClr val="bg1">
                        <a:lumMod val="85000"/>
                      </a:schemeClr>
                    </a:solidFill>
                  </a:tcPr>
                </a:tc>
                <a:extLst>
                  <a:ext uri="{0D108BD9-81ED-4DB2-BD59-A6C34878D82A}">
                    <a16:rowId xmlns:a16="http://schemas.microsoft.com/office/drawing/2014/main" val="1669710498"/>
                  </a:ext>
                </a:extLst>
              </a:tr>
            </a:tbl>
          </a:graphicData>
        </a:graphic>
      </p:graphicFrame>
      <p:sp>
        <p:nvSpPr>
          <p:cNvPr id="7" name="TextBox 6"/>
          <p:cNvSpPr txBox="1"/>
          <p:nvPr/>
        </p:nvSpPr>
        <p:spPr>
          <a:xfrm>
            <a:off x="6115682" y="6511382"/>
            <a:ext cx="30283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*Timeframe for targets vary </a:t>
            </a:r>
          </a:p>
        </p:txBody>
      </p:sp>
    </p:spTree>
    <p:extLst>
      <p:ext uri="{BB962C8B-B14F-4D97-AF65-F5344CB8AC3E}">
        <p14:creationId xmlns:p14="http://schemas.microsoft.com/office/powerpoint/2010/main" val="33663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772528" y="1995090"/>
          <a:ext cx="7623008" cy="780480"/>
        </p:xfrm>
        <a:graphic>
          <a:graphicData uri="http://schemas.openxmlformats.org/drawingml/2006/table">
            <a:tbl>
              <a:tblPr firstRow="1" bandRow="1">
                <a:tableStyleId>{5C22544A-7EE6-4342-B048-85BDC9FD1C3A}</a:tableStyleId>
              </a:tblPr>
              <a:tblGrid>
                <a:gridCol w="7623008">
                  <a:extLst>
                    <a:ext uri="{9D8B030D-6E8A-4147-A177-3AD203B41FA5}">
                      <a16:colId xmlns:a16="http://schemas.microsoft.com/office/drawing/2014/main" val="194388773"/>
                    </a:ext>
                  </a:extLst>
                </a:gridCol>
              </a:tblGrid>
              <a:tr h="780480">
                <a:tc>
                  <a:txBody>
                    <a:bodyPr/>
                    <a:lstStyle/>
                    <a:p>
                      <a:pPr algn="ctr"/>
                      <a:r>
                        <a:rPr lang="en-US" sz="1800" b="1" dirty="0">
                          <a:solidFill>
                            <a:schemeClr val="tx1"/>
                          </a:solidFill>
                          <a:latin typeface="+mj-lt"/>
                        </a:rPr>
                        <a:t>1. INITIAL SCREEN</a:t>
                      </a:r>
                    </a:p>
                  </a:txBody>
                  <a:tcPr marL="91435" marR="91435" marT="45716" marB="45716" anchor="ctr"/>
                </a:tc>
                <a:extLst>
                  <a:ext uri="{0D108BD9-81ED-4DB2-BD59-A6C34878D82A}">
                    <a16:rowId xmlns:a16="http://schemas.microsoft.com/office/drawing/2014/main" val="2348656272"/>
                  </a:ext>
                </a:extLst>
              </a:tr>
            </a:tbl>
          </a:graphicData>
        </a:graphic>
      </p:graphicFrame>
      <p:sp>
        <p:nvSpPr>
          <p:cNvPr id="6" name="Title 1"/>
          <p:cNvSpPr>
            <a:spLocks noGrp="1"/>
          </p:cNvSpPr>
          <p:nvPr>
            <p:ph type="title"/>
          </p:nvPr>
        </p:nvSpPr>
        <p:spPr>
          <a:xfrm>
            <a:off x="457200" y="685800"/>
            <a:ext cx="8229600" cy="655638"/>
          </a:xfrm>
        </p:spPr>
        <p:txBody>
          <a:bodyPr/>
          <a:lstStyle/>
          <a:p>
            <a:pPr lvl="0"/>
            <a:r>
              <a:rPr lang="en-US" altLang="en-US" sz="2800" dirty="0"/>
              <a:t>Systematic approach</a:t>
            </a:r>
            <a:endParaRPr lang="en-US" sz="2800" dirty="0"/>
          </a:p>
        </p:txBody>
      </p:sp>
      <p:graphicFrame>
        <p:nvGraphicFramePr>
          <p:cNvPr id="9" name="Table 8"/>
          <p:cNvGraphicFramePr>
            <a:graphicFrameLocks noGrp="1"/>
          </p:cNvGraphicFramePr>
          <p:nvPr>
            <p:extLst/>
          </p:nvPr>
        </p:nvGraphicFramePr>
        <p:xfrm>
          <a:off x="772528" y="3495032"/>
          <a:ext cx="7623008" cy="780479"/>
        </p:xfrm>
        <a:graphic>
          <a:graphicData uri="http://schemas.openxmlformats.org/drawingml/2006/table">
            <a:tbl>
              <a:tblPr firstRow="1" bandRow="1">
                <a:tableStyleId>{5C22544A-7EE6-4342-B048-85BDC9FD1C3A}</a:tableStyleId>
              </a:tblPr>
              <a:tblGrid>
                <a:gridCol w="7623008">
                  <a:extLst>
                    <a:ext uri="{9D8B030D-6E8A-4147-A177-3AD203B41FA5}">
                      <a16:colId xmlns:a16="http://schemas.microsoft.com/office/drawing/2014/main" val="194388773"/>
                    </a:ext>
                  </a:extLst>
                </a:gridCol>
              </a:tblGrid>
              <a:tr h="780479">
                <a:tc>
                  <a:txBody>
                    <a:bodyPr/>
                    <a:lstStyle/>
                    <a:p>
                      <a:pPr algn="ctr"/>
                      <a:r>
                        <a:rPr lang="en-US" sz="1800" b="1" dirty="0">
                          <a:solidFill>
                            <a:schemeClr val="tx1"/>
                          </a:solidFill>
                        </a:rPr>
                        <a:t>2.</a:t>
                      </a:r>
                      <a:r>
                        <a:rPr lang="en-US" sz="1800" b="1" baseline="0" dirty="0">
                          <a:solidFill>
                            <a:schemeClr val="tx1"/>
                          </a:solidFill>
                        </a:rPr>
                        <a:t> </a:t>
                      </a:r>
                      <a:r>
                        <a:rPr lang="en-US" sz="1800" b="1" dirty="0">
                          <a:solidFill>
                            <a:schemeClr val="tx1"/>
                          </a:solidFill>
                        </a:rPr>
                        <a:t>SCREENING</a:t>
                      </a:r>
                      <a:r>
                        <a:rPr lang="en-US" sz="1800" b="1" baseline="0" dirty="0">
                          <a:solidFill>
                            <a:schemeClr val="tx1"/>
                          </a:solidFill>
                        </a:rPr>
                        <a:t>-RELATED ASSESSMENT</a:t>
                      </a:r>
                      <a:endParaRPr lang="en-US" sz="1800" b="1" dirty="0">
                        <a:solidFill>
                          <a:schemeClr val="tx1"/>
                        </a:solidFill>
                      </a:endParaRPr>
                    </a:p>
                  </a:txBody>
                  <a:tcPr marL="91447" marR="91447" marT="45744" marB="45744" anchor="ctr"/>
                </a:tc>
                <a:extLst>
                  <a:ext uri="{0D108BD9-81ED-4DB2-BD59-A6C34878D82A}">
                    <a16:rowId xmlns:a16="http://schemas.microsoft.com/office/drawing/2014/main" val="2348656272"/>
                  </a:ext>
                </a:extLst>
              </a:tr>
            </a:tbl>
          </a:graphicData>
        </a:graphic>
      </p:graphicFrame>
      <p:graphicFrame>
        <p:nvGraphicFramePr>
          <p:cNvPr id="11" name="Table 10"/>
          <p:cNvGraphicFramePr>
            <a:graphicFrameLocks noGrp="1"/>
          </p:cNvGraphicFramePr>
          <p:nvPr>
            <p:extLst/>
          </p:nvPr>
        </p:nvGraphicFramePr>
        <p:xfrm>
          <a:off x="772528" y="4994974"/>
          <a:ext cx="7623008" cy="780479"/>
        </p:xfrm>
        <a:graphic>
          <a:graphicData uri="http://schemas.openxmlformats.org/drawingml/2006/table">
            <a:tbl>
              <a:tblPr firstRow="1" bandRow="1">
                <a:tableStyleId>{5C22544A-7EE6-4342-B048-85BDC9FD1C3A}</a:tableStyleId>
              </a:tblPr>
              <a:tblGrid>
                <a:gridCol w="7623008">
                  <a:extLst>
                    <a:ext uri="{9D8B030D-6E8A-4147-A177-3AD203B41FA5}">
                      <a16:colId xmlns:a16="http://schemas.microsoft.com/office/drawing/2014/main" val="194388773"/>
                    </a:ext>
                  </a:extLst>
                </a:gridCol>
              </a:tblGrid>
              <a:tr h="780479">
                <a:tc>
                  <a:txBody>
                    <a:bodyPr/>
                    <a:lstStyle/>
                    <a:p>
                      <a:pPr algn="ctr"/>
                      <a:r>
                        <a:rPr lang="en-US" sz="1800" b="1" dirty="0">
                          <a:solidFill>
                            <a:schemeClr val="tx1"/>
                          </a:solidFill>
                        </a:rPr>
                        <a:t>3. INTERVENTION</a:t>
                      </a:r>
                    </a:p>
                  </a:txBody>
                  <a:tcPr marL="91447" marR="91447" marT="45730" marB="45730" anchor="ctr"/>
                </a:tc>
                <a:extLst>
                  <a:ext uri="{0D108BD9-81ED-4DB2-BD59-A6C34878D82A}">
                    <a16:rowId xmlns:a16="http://schemas.microsoft.com/office/drawing/2014/main" val="2348656272"/>
                  </a:ext>
                </a:extLst>
              </a:tr>
            </a:tbl>
          </a:graphicData>
        </a:graphic>
      </p:graphicFrame>
      <p:sp>
        <p:nvSpPr>
          <p:cNvPr id="3" name="Up Arrow 2"/>
          <p:cNvSpPr/>
          <p:nvPr/>
        </p:nvSpPr>
        <p:spPr>
          <a:xfrm rot="10800000">
            <a:off x="4382378" y="2775569"/>
            <a:ext cx="403308" cy="719462"/>
          </a:xfrm>
          <a:prstGeom prst="upArrow">
            <a:avLst/>
          </a:prstGeom>
          <a:solidFill>
            <a:schemeClr val="accent2"/>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sp>
        <p:nvSpPr>
          <p:cNvPr id="8" name="Up Arrow 7"/>
          <p:cNvSpPr/>
          <p:nvPr/>
        </p:nvSpPr>
        <p:spPr>
          <a:xfrm rot="10800000">
            <a:off x="4382378" y="4275511"/>
            <a:ext cx="403308" cy="719462"/>
          </a:xfrm>
          <a:prstGeom prst="upArrow">
            <a:avLst/>
          </a:prstGeom>
          <a:solidFill>
            <a:schemeClr val="accent2"/>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7424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8922" y="944562"/>
          <a:ext cx="8903733" cy="1402064"/>
        </p:xfrm>
        <a:graphic>
          <a:graphicData uri="http://schemas.openxmlformats.org/drawingml/2006/table">
            <a:tbl>
              <a:tblPr firstRow="1" bandRow="1">
                <a:tableStyleId>{5C22544A-7EE6-4342-B048-85BDC9FD1C3A}</a:tableStyleId>
              </a:tblPr>
              <a:tblGrid>
                <a:gridCol w="8903733">
                  <a:extLst>
                    <a:ext uri="{9D8B030D-6E8A-4147-A177-3AD203B41FA5}">
                      <a16:colId xmlns:a16="http://schemas.microsoft.com/office/drawing/2014/main" val="194388773"/>
                    </a:ext>
                  </a:extLst>
                </a:gridCol>
              </a:tblGrid>
              <a:tr h="259742">
                <a:tc>
                  <a:txBody>
                    <a:bodyPr/>
                    <a:lstStyle/>
                    <a:p>
                      <a:pPr algn="ctr"/>
                      <a:r>
                        <a:rPr lang="en-US" sz="1600" b="1" dirty="0">
                          <a:solidFill>
                            <a:schemeClr val="tx1"/>
                          </a:solidFill>
                          <a:latin typeface="+mj-lt"/>
                        </a:rPr>
                        <a:t>1. INITIAL SCREEN</a:t>
                      </a:r>
                    </a:p>
                  </a:txBody>
                  <a:tcPr marL="91435" marR="91435" marT="45716" marB="45716"/>
                </a:tc>
                <a:extLst>
                  <a:ext uri="{0D108BD9-81ED-4DB2-BD59-A6C34878D82A}">
                    <a16:rowId xmlns:a16="http://schemas.microsoft.com/office/drawing/2014/main" val="2348656272"/>
                  </a:ext>
                </a:extLst>
              </a:tr>
              <a:tr h="1015374">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latin typeface="+mj-lt"/>
                        </a:rPr>
                        <a:t>●</a:t>
                      </a:r>
                      <a:r>
                        <a:rPr lang="en-US" altLang="en-US" sz="1600" dirty="0">
                          <a:latin typeface="+mj-lt"/>
                        </a:rPr>
                        <a:t> </a:t>
                      </a:r>
                      <a:r>
                        <a:rPr lang="en-US" altLang="en-US" sz="1600" b="1" dirty="0">
                          <a:latin typeface="+mj-lt"/>
                        </a:rPr>
                        <a:t>Question 1</a:t>
                      </a:r>
                      <a:r>
                        <a:rPr lang="en-US" altLang="en-US" sz="1600" baseline="0" dirty="0">
                          <a:latin typeface="+mj-lt"/>
                        </a:rPr>
                        <a:t>: “Do you sometimes drink beer, wine, or other alcoholic beverages?”</a:t>
                      </a:r>
                    </a:p>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baseline="0" dirty="0">
                          <a:latin typeface="+mj-lt"/>
                        </a:rPr>
                        <a:t>     </a:t>
                      </a:r>
                      <a:r>
                        <a:rPr lang="en-US" altLang="en-US" sz="1600" dirty="0">
                          <a:solidFill>
                            <a:srgbClr val="BBE0E3"/>
                          </a:solidFill>
                          <a:latin typeface="+mj-lt"/>
                        </a:rPr>
                        <a:t>● </a:t>
                      </a:r>
                      <a:r>
                        <a:rPr lang="en-US" altLang="en-US" sz="1600" b="0" dirty="0">
                          <a:solidFill>
                            <a:schemeClr val="tx1"/>
                          </a:solidFill>
                          <a:latin typeface="+mj-lt"/>
                        </a:rPr>
                        <a:t>If</a:t>
                      </a:r>
                      <a:r>
                        <a:rPr lang="en-US" altLang="en-US" sz="1600" b="1" baseline="0" dirty="0">
                          <a:solidFill>
                            <a:schemeClr val="tx1"/>
                          </a:solidFill>
                          <a:latin typeface="+mj-lt"/>
                        </a:rPr>
                        <a:t> </a:t>
                      </a:r>
                      <a:r>
                        <a:rPr lang="en-US" altLang="en-US" sz="1600" b="1" dirty="0">
                          <a:solidFill>
                            <a:schemeClr val="tx1"/>
                          </a:solidFill>
                          <a:latin typeface="+mj-lt"/>
                        </a:rPr>
                        <a:t>No</a:t>
                      </a:r>
                      <a:r>
                        <a:rPr lang="en-US" altLang="en-US" sz="1600" b="0" baseline="0" dirty="0">
                          <a:solidFill>
                            <a:schemeClr val="tx1"/>
                          </a:solidFill>
                          <a:latin typeface="+mj-lt"/>
                        </a:rPr>
                        <a:t> </a:t>
                      </a:r>
                      <a:r>
                        <a:rPr lang="en-US" altLang="en-US" sz="1600" b="0" baseline="0" dirty="0">
                          <a:solidFill>
                            <a:schemeClr val="tx1"/>
                          </a:solidFill>
                          <a:latin typeface="+mj-lt"/>
                          <a:sym typeface="Wingdings" panose="05000000000000000000" pitchFamily="2" charset="2"/>
                        </a:rPr>
                        <a:t></a:t>
                      </a:r>
                      <a:r>
                        <a:rPr lang="en-US" altLang="en-US" sz="1600" dirty="0">
                          <a:solidFill>
                            <a:schemeClr val="tx1"/>
                          </a:solidFill>
                          <a:latin typeface="+mj-lt"/>
                        </a:rPr>
                        <a:t> </a:t>
                      </a:r>
                      <a:r>
                        <a:rPr lang="en-US" altLang="en-US" sz="1600" baseline="0" dirty="0">
                          <a:solidFill>
                            <a:schemeClr val="tx1"/>
                          </a:solidFill>
                          <a:latin typeface="+mj-lt"/>
                        </a:rPr>
                        <a:t>no further action. </a:t>
                      </a:r>
                      <a:r>
                        <a:rPr lang="en-US" altLang="en-US" sz="1600" b="0" baseline="0" dirty="0">
                          <a:solidFill>
                            <a:schemeClr val="tx1"/>
                          </a:solidFill>
                          <a:latin typeface="+mj-lt"/>
                        </a:rPr>
                        <a:t>If </a:t>
                      </a:r>
                      <a:r>
                        <a:rPr lang="en-US" altLang="en-US" sz="1600" b="1" baseline="0" dirty="0">
                          <a:solidFill>
                            <a:schemeClr val="tx1"/>
                          </a:solidFill>
                          <a:latin typeface="+mj-lt"/>
                        </a:rPr>
                        <a:t>Yes </a:t>
                      </a:r>
                      <a:r>
                        <a:rPr lang="en-US" altLang="en-US" sz="1600" b="0" baseline="0" dirty="0">
                          <a:solidFill>
                            <a:schemeClr val="tx1"/>
                          </a:solidFill>
                          <a:latin typeface="+mj-lt"/>
                          <a:sym typeface="Wingdings" panose="05000000000000000000" pitchFamily="2" charset="2"/>
                        </a:rPr>
                        <a:t></a:t>
                      </a:r>
                      <a:r>
                        <a:rPr lang="en-US" altLang="en-US" sz="1600" baseline="0" dirty="0">
                          <a:solidFill>
                            <a:schemeClr val="tx1"/>
                          </a:solidFill>
                          <a:latin typeface="+mj-lt"/>
                        </a:rPr>
                        <a:t> follow-up question:</a:t>
                      </a:r>
                      <a:br>
                        <a:rPr lang="en-US" altLang="en-US" sz="1600" baseline="0" dirty="0">
                          <a:latin typeface="+mj-lt"/>
                        </a:rPr>
                      </a:br>
                      <a:r>
                        <a:rPr lang="en-US" altLang="en-US" sz="1600" dirty="0">
                          <a:solidFill>
                            <a:srgbClr val="BBE0E3"/>
                          </a:solidFill>
                          <a:latin typeface="+mj-lt"/>
                        </a:rPr>
                        <a:t>●</a:t>
                      </a:r>
                      <a:r>
                        <a:rPr lang="en-US" altLang="en-US" sz="1600" dirty="0">
                          <a:latin typeface="+mj-lt"/>
                        </a:rPr>
                        <a:t> </a:t>
                      </a:r>
                      <a:r>
                        <a:rPr kumimoji="0" lang="en-US" sz="1600" b="1" i="0" u="none" strike="noStrike" cap="none" normalizeH="0" baseline="0" dirty="0">
                          <a:ln>
                            <a:noFill/>
                          </a:ln>
                          <a:solidFill>
                            <a:schemeClr val="tx1"/>
                          </a:solidFill>
                          <a:effectLst/>
                          <a:latin typeface="+mj-lt"/>
                        </a:rPr>
                        <a:t>Question 2</a:t>
                      </a:r>
                      <a:r>
                        <a:rPr kumimoji="0" lang="en-US" sz="1600" b="0" i="0" u="none" strike="noStrike" cap="none" normalizeH="0" dirty="0">
                          <a:ln>
                            <a:noFill/>
                          </a:ln>
                          <a:solidFill>
                            <a:schemeClr val="tx1"/>
                          </a:solidFill>
                          <a:effectLst/>
                          <a:latin typeface="+mj-lt"/>
                        </a:rPr>
                        <a:t>: “</a:t>
                      </a:r>
                      <a:r>
                        <a:rPr kumimoji="0" lang="en-US" sz="1600" b="0" i="0" u="none" strike="noStrike" cap="none" normalizeH="0" baseline="0" dirty="0">
                          <a:ln>
                            <a:noFill/>
                          </a:ln>
                          <a:solidFill>
                            <a:schemeClr val="tx1"/>
                          </a:solidFill>
                          <a:effectLst/>
                          <a:latin typeface="+mj-lt"/>
                        </a:rPr>
                        <a:t>How many times in past year ≥4 (</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sz="1600" b="0" i="0" u="none" strike="noStrike" cap="none" normalizeH="0" baseline="0" dirty="0">
                          <a:ln>
                            <a:noFill/>
                          </a:ln>
                          <a:solidFill>
                            <a:schemeClr val="tx1"/>
                          </a:solidFill>
                          <a:effectLst/>
                          <a:latin typeface="+mj-lt"/>
                        </a:rPr>
                        <a:t>18+, </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a:ln>
                            <a:noFill/>
                          </a:ln>
                          <a:solidFill>
                            <a:schemeClr val="tx1"/>
                          </a:solidFill>
                          <a:effectLst/>
                          <a:latin typeface="+mj-lt"/>
                        </a:rPr>
                        <a:t>65+) or ≥5 drinks in a day (</a:t>
                      </a:r>
                      <a:r>
                        <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sz="1600" b="0" i="0" u="none" strike="noStrike" cap="none" normalizeH="0" baseline="0" dirty="0">
                          <a:ln>
                            <a:noFill/>
                          </a:ln>
                          <a:solidFill>
                            <a:schemeClr val="tx1"/>
                          </a:solidFill>
                          <a:effectLst/>
                          <a:latin typeface="+mj-lt"/>
                        </a:rPr>
                        <a:t>&lt;65)?”</a:t>
                      </a:r>
                    </a:p>
                    <a:p>
                      <a:pPr marL="0" marR="0" lvl="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latin typeface="+mj-lt"/>
                        </a:rPr>
                        <a:t>     ●</a:t>
                      </a:r>
                      <a:r>
                        <a:rPr lang="en-US" altLang="en-US" sz="1600" dirty="0">
                          <a:latin typeface="+mj-lt"/>
                        </a:rPr>
                        <a:t> </a:t>
                      </a:r>
                      <a:r>
                        <a:rPr lang="en-US" altLang="en-US" sz="1600" b="1" dirty="0">
                          <a:latin typeface="+mj-lt"/>
                        </a:rPr>
                        <a:t>Positive</a:t>
                      </a:r>
                      <a:r>
                        <a:rPr lang="en-US" altLang="en-US" sz="1600" b="1" baseline="0" dirty="0">
                          <a:latin typeface="+mj-lt"/>
                        </a:rPr>
                        <a:t> screen </a:t>
                      </a:r>
                      <a:r>
                        <a:rPr lang="en-US" altLang="en-US" sz="1600" baseline="0" dirty="0">
                          <a:latin typeface="+mj-lt"/>
                        </a:rPr>
                        <a:t>= response </a:t>
                      </a:r>
                      <a:r>
                        <a:rPr lang="en-US" sz="1600" dirty="0">
                          <a:latin typeface="+mj-lt"/>
                          <a:cs typeface="Arial" panose="020B0604020202020204" pitchFamily="34" charset="0"/>
                        </a:rPr>
                        <a:t>≥1 </a:t>
                      </a:r>
                      <a:r>
                        <a:rPr lang="en-US" sz="1600" dirty="0">
                          <a:latin typeface="+mj-lt"/>
                          <a:cs typeface="Arial" panose="020B0604020202020204" pitchFamily="34" charset="0"/>
                          <a:sym typeface="Wingdings" panose="05000000000000000000" pitchFamily="2" charset="2"/>
                        </a:rPr>
                        <a:t></a:t>
                      </a:r>
                      <a:r>
                        <a:rPr lang="en-US" sz="1600" baseline="0" dirty="0">
                          <a:latin typeface="+mj-lt"/>
                          <a:cs typeface="Arial" panose="020B0604020202020204" pitchFamily="34" charset="0"/>
                          <a:sym typeface="Wingdings" panose="05000000000000000000" pitchFamily="2" charset="2"/>
                        </a:rPr>
                        <a:t> Patient completes AUDIT</a:t>
                      </a:r>
                      <a:endParaRPr lang="en-US" sz="1600" dirty="0">
                        <a:latin typeface="+mj-lt"/>
                      </a:endParaRPr>
                    </a:p>
                  </a:txBody>
                  <a:tcPr marL="91435" marR="91435" marT="45716" marB="45716">
                    <a:solidFill>
                      <a:srgbClr val="F3F9FA"/>
                    </a:solidFill>
                  </a:tcPr>
                </a:tc>
                <a:extLst>
                  <a:ext uri="{0D108BD9-81ED-4DB2-BD59-A6C34878D82A}">
                    <a16:rowId xmlns:a16="http://schemas.microsoft.com/office/drawing/2014/main" val="3660798651"/>
                  </a:ext>
                </a:extLst>
              </a:tr>
            </a:tbl>
          </a:graphicData>
        </a:graphic>
      </p:graphicFrame>
      <p:pic>
        <p:nvPicPr>
          <p:cNvPr id="7" name="Picture 4" descr="A screenshot of a cell phone&#10;&#10;Description generated with very high confidence">
            <a:extLst>
              <a:ext uri="{FF2B5EF4-FFF2-40B4-BE49-F238E27FC236}">
                <a16:creationId xmlns:a16="http://schemas.microsoft.com/office/drawing/2014/main" id="{FD03F8C6-09AD-4398-A12A-4A2AFB107D43}"/>
              </a:ext>
            </a:extLst>
          </p:cNvPr>
          <p:cNvPicPr>
            <a:picLocks noChangeAspect="1"/>
          </p:cNvPicPr>
          <p:nvPr/>
        </p:nvPicPr>
        <p:blipFill rotWithShape="1">
          <a:blip r:embed="rId3"/>
          <a:srcRect l="1013" t="2931" r="19653" b="23750"/>
          <a:stretch/>
        </p:blipFill>
        <p:spPr>
          <a:xfrm>
            <a:off x="108922" y="3172423"/>
            <a:ext cx="8903734" cy="2403220"/>
          </a:xfrm>
          <a:prstGeom prst="rect">
            <a:avLst/>
          </a:prstGeom>
        </p:spPr>
      </p:pic>
      <p:sp>
        <p:nvSpPr>
          <p:cNvPr id="2" name="Rectangle 1"/>
          <p:cNvSpPr/>
          <p:nvPr/>
        </p:nvSpPr>
        <p:spPr>
          <a:xfrm>
            <a:off x="457200" y="3882979"/>
            <a:ext cx="3581400" cy="3543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8" name="Elbow Connector 7"/>
          <p:cNvCxnSpPr>
            <a:stCxn id="2" idx="1"/>
            <a:endCxn id="5" idx="1"/>
          </p:cNvCxnSpPr>
          <p:nvPr/>
        </p:nvCxnSpPr>
        <p:spPr>
          <a:xfrm rot="10800000" flipV="1">
            <a:off x="457200" y="4060167"/>
            <a:ext cx="12700" cy="1213403"/>
          </a:xfrm>
          <a:prstGeom prst="bentConnector3">
            <a:avLst>
              <a:gd name="adj1" fmla="val 180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8922" y="2689921"/>
            <a:ext cx="68633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Arial"/>
                <a:ea typeface="+mn-ea"/>
                <a:cs typeface="Arial"/>
              </a:rPr>
              <a:t>Nursing BPAs and EPIC Flowsheet implemented in April 2017</a:t>
            </a:r>
          </a:p>
        </p:txBody>
      </p:sp>
      <p:pic>
        <p:nvPicPr>
          <p:cNvPr id="5" name="Picture 2" descr="A screenshot of a cell phone&#10;&#10;Description generated with very high confidence">
            <a:extLst>
              <a:ext uri="{FF2B5EF4-FFF2-40B4-BE49-F238E27FC236}">
                <a16:creationId xmlns:a16="http://schemas.microsoft.com/office/drawing/2014/main" id="{0342BA4F-7E07-49B7-AB7E-8DFBC15D3DD7}"/>
              </a:ext>
            </a:extLst>
          </p:cNvPr>
          <p:cNvPicPr>
            <a:picLocks noChangeAspect="1"/>
          </p:cNvPicPr>
          <p:nvPr/>
        </p:nvPicPr>
        <p:blipFill rotWithShape="1">
          <a:blip r:embed="rId4"/>
          <a:srcRect t="3641"/>
          <a:stretch/>
        </p:blipFill>
        <p:spPr>
          <a:xfrm>
            <a:off x="457200" y="4285006"/>
            <a:ext cx="8109284" cy="1977130"/>
          </a:xfrm>
          <a:prstGeom prst="rect">
            <a:avLst/>
          </a:prstGeom>
        </p:spPr>
      </p:pic>
    </p:spTree>
    <p:extLst>
      <p:ext uri="{BB962C8B-B14F-4D97-AF65-F5344CB8AC3E}">
        <p14:creationId xmlns:p14="http://schemas.microsoft.com/office/powerpoint/2010/main" val="27147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0632" y="599770"/>
            <a:ext cx="8662736" cy="6379677"/>
          </a:xfrm>
          <a:prstGeom prst="rect">
            <a:avLst/>
          </a:prstGeom>
        </p:spPr>
      </p:pic>
      <p:sp>
        <p:nvSpPr>
          <p:cNvPr id="11" name="Rectangle 10"/>
          <p:cNvSpPr/>
          <p:nvPr/>
        </p:nvSpPr>
        <p:spPr>
          <a:xfrm>
            <a:off x="1644490" y="1425106"/>
            <a:ext cx="3171978" cy="1338828"/>
          </a:xfrm>
          <a:prstGeom prst="rect">
            <a:avLst/>
          </a:prstGeom>
          <a:no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14141"/>
                </a:solidFill>
                <a:effectLst/>
                <a:uLnTx/>
                <a:uFillTx/>
                <a:latin typeface="Arial"/>
                <a:ea typeface="+mn-ea"/>
                <a:cs typeface="Arial"/>
              </a:rPr>
              <a:t>Since project start date:</a:t>
            </a:r>
            <a:br>
              <a:rPr kumimoji="0" lang="en-US" sz="1500" b="1" i="0" u="none" strike="noStrike" kern="1200" cap="none" spc="0" normalizeH="0" baseline="0" noProof="0" dirty="0">
                <a:ln>
                  <a:noFill/>
                </a:ln>
                <a:solidFill>
                  <a:srgbClr val="414141"/>
                </a:solidFill>
                <a:effectLst/>
                <a:uLnTx/>
                <a:uFillTx/>
                <a:latin typeface="Arial"/>
                <a:ea typeface="+mn-ea"/>
                <a:cs typeface="Arial"/>
              </a:rPr>
            </a:br>
            <a:r>
              <a:rPr kumimoji="0" lang="en-US" sz="800" b="1" i="0" u="none" strike="noStrike" kern="1200" cap="none" spc="0" normalizeH="0" baseline="0" noProof="0" dirty="0">
                <a:ln>
                  <a:noFill/>
                </a:ln>
                <a:solidFill>
                  <a:srgbClr val="414141"/>
                </a:solidFill>
                <a:effectLst/>
                <a:uLnTx/>
                <a:uFillTx/>
                <a:latin typeface="Arial"/>
                <a:ea typeface="+mn-ea"/>
                <a:cs typeface="Arial"/>
              </a:rPr>
              <a:t> </a:t>
            </a:r>
            <a:r>
              <a:rPr kumimoji="0" lang="en-US" sz="300" b="0" i="0" u="none" strike="noStrike" kern="1200" cap="none" spc="0" normalizeH="0" baseline="0" noProof="0" dirty="0">
                <a:ln>
                  <a:noFill/>
                </a:ln>
                <a:solidFill>
                  <a:srgbClr val="414141"/>
                </a:solidFill>
                <a:effectLst/>
                <a:uLnTx/>
                <a:uFillTx/>
                <a:latin typeface="Arial"/>
                <a:ea typeface="+mn-ea"/>
                <a:cs typeface="Arial"/>
              </a:rPr>
              <a:t> </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1500" b="0" i="0" u="none" strike="noStrike" kern="1200" cap="none" spc="0" normalizeH="0" baseline="0" noProof="0" dirty="0">
                <a:ln>
                  <a:noFill/>
                </a:ln>
                <a:solidFill>
                  <a:srgbClr val="414141"/>
                </a:solidFill>
                <a:effectLst/>
                <a:uLnTx/>
                <a:uFillTx/>
                <a:latin typeface="Arial"/>
                <a:ea typeface="+mn-ea"/>
                <a:cs typeface="Arial"/>
              </a:rPr>
              <a:t>8706 unique patients screened</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300" b="0" i="0" u="none" strike="noStrike" kern="1200" cap="none" spc="0" normalizeH="0" baseline="0" noProof="0" dirty="0">
                <a:ln>
                  <a:noFill/>
                </a:ln>
                <a:solidFill>
                  <a:srgbClr val="414141"/>
                </a:solidFill>
                <a:effectLst/>
                <a:uLnTx/>
                <a:uFillTx/>
                <a:latin typeface="Arial"/>
                <a:ea typeface="+mn-ea"/>
                <a:cs typeface="Arial"/>
              </a:rPr>
              <a:t> </a:t>
            </a:r>
            <a:endParaRPr kumimoji="0" lang="en-US" sz="15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~12600 active IMC patients</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300" b="0" i="0" u="none" strike="noStrike" kern="1200" cap="none" spc="0" normalizeH="0" baseline="0" noProof="0" dirty="0">
                <a:ln>
                  <a:noFill/>
                </a:ln>
                <a:solidFill>
                  <a:srgbClr val="414141"/>
                </a:solidFill>
                <a:effectLst/>
                <a:uLnTx/>
                <a:uFillTx/>
                <a:latin typeface="Arial"/>
                <a:ea typeface="+mn-ea"/>
                <a:cs typeface="Arial"/>
              </a:rPr>
              <a:t> </a:t>
            </a:r>
            <a:r>
              <a:rPr kumimoji="0" lang="en-US" sz="1000" b="0" i="0" u="none" strike="noStrike" kern="1200" cap="none" spc="0" normalizeH="0" baseline="0" noProof="0" dirty="0">
                <a:ln>
                  <a:noFill/>
                </a:ln>
                <a:solidFill>
                  <a:srgbClr val="414141"/>
                </a:solidFill>
                <a:effectLst/>
                <a:uLnTx/>
                <a:uFillTx/>
                <a:latin typeface="Arial"/>
                <a:ea typeface="+mn-ea"/>
                <a:cs typeface="Arial"/>
              </a:rPr>
              <a:t> </a:t>
            </a:r>
            <a:endParaRPr kumimoji="0" lang="en-US" sz="15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 </a:t>
            </a:r>
            <a:r>
              <a:rPr kumimoji="0" lang="en-US" sz="1500" b="1" i="0" u="none" strike="noStrike" kern="1200" cap="none" spc="0" normalizeH="0" baseline="0" noProof="0" dirty="0">
                <a:ln>
                  <a:noFill/>
                </a:ln>
                <a:solidFill>
                  <a:srgbClr val="414141"/>
                </a:solidFill>
                <a:effectLst/>
                <a:uLnTx/>
                <a:uFillTx/>
                <a:latin typeface="Arial"/>
                <a:ea typeface="+mn-ea"/>
                <a:cs typeface="Arial"/>
              </a:rPr>
              <a:t>~69% of all clinic patients</a:t>
            </a:r>
          </a:p>
        </p:txBody>
      </p:sp>
      <p:sp>
        <p:nvSpPr>
          <p:cNvPr id="4" name="Rectangle 3"/>
          <p:cNvSpPr/>
          <p:nvPr/>
        </p:nvSpPr>
        <p:spPr>
          <a:xfrm>
            <a:off x="5272011" y="1418460"/>
            <a:ext cx="3171978" cy="1338828"/>
          </a:xfrm>
          <a:prstGeom prst="rect">
            <a:avLst/>
          </a:prstGeom>
          <a:no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14141"/>
                </a:solidFill>
                <a:effectLst/>
                <a:uLnTx/>
                <a:uFillTx/>
                <a:latin typeface="Arial"/>
                <a:ea typeface="+mn-ea"/>
                <a:cs typeface="Arial"/>
              </a:rPr>
              <a:t>Within past year </a:t>
            </a:r>
            <a:r>
              <a:rPr kumimoji="0" lang="en-US" sz="1500" b="0" i="0" u="none" strike="noStrike" kern="1200" cap="none" spc="0" normalizeH="0" baseline="0" noProof="0" dirty="0">
                <a:ln>
                  <a:noFill/>
                </a:ln>
                <a:solidFill>
                  <a:srgbClr val="414141"/>
                </a:solidFill>
                <a:effectLst/>
                <a:uLnTx/>
                <a:uFillTx/>
                <a:latin typeface="Arial"/>
                <a:ea typeface="+mn-ea"/>
                <a:cs typeface="Arial"/>
              </a:rPr>
              <a:t>(2/1/17-1/31/18)</a:t>
            </a:r>
            <a:r>
              <a:rPr kumimoji="0" lang="en-US" sz="1500" b="1" i="0" u="none" strike="noStrike" kern="1200" cap="none" spc="0" normalizeH="0" baseline="0" noProof="0" dirty="0">
                <a:ln>
                  <a:noFill/>
                </a:ln>
                <a:solidFill>
                  <a:srgbClr val="414141"/>
                </a:solidFill>
                <a:effectLst/>
                <a:uLnTx/>
                <a:uFillTx/>
                <a:latin typeface="Arial"/>
                <a:ea typeface="+mn-ea"/>
                <a:cs typeface="Arial"/>
              </a:rPr>
              <a:t>:</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800" b="0" i="0" u="none" strike="noStrike" kern="1200" cap="none" spc="0" normalizeH="0" baseline="0" noProof="0" dirty="0">
                <a:ln>
                  <a:noFill/>
                </a:ln>
                <a:solidFill>
                  <a:srgbClr val="414141"/>
                </a:solidFill>
                <a:effectLst/>
                <a:uLnTx/>
                <a:uFillTx/>
                <a:latin typeface="Arial"/>
                <a:ea typeface="+mn-ea"/>
                <a:cs typeface="Arial"/>
              </a:rPr>
              <a:t> </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1500" b="0" i="0" u="none" strike="noStrike" kern="1200" cap="none" spc="0" normalizeH="0" baseline="0" noProof="0" dirty="0">
                <a:ln>
                  <a:noFill/>
                </a:ln>
                <a:solidFill>
                  <a:srgbClr val="414141"/>
                </a:solidFill>
                <a:effectLst/>
                <a:uLnTx/>
                <a:uFillTx/>
                <a:latin typeface="Arial"/>
                <a:ea typeface="+mn-ea"/>
                <a:cs typeface="Arial"/>
              </a:rPr>
              <a:t>6556 unique patients screened</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300" b="0" i="0" u="none" strike="noStrike" kern="1200" cap="none" spc="0" normalizeH="0" baseline="0" noProof="0" dirty="0">
                <a:ln>
                  <a:noFill/>
                </a:ln>
                <a:solidFill>
                  <a:srgbClr val="414141"/>
                </a:solidFill>
                <a:effectLst/>
                <a:uLnTx/>
                <a:uFillTx/>
                <a:latin typeface="Arial"/>
                <a:ea typeface="+mn-ea"/>
                <a:cs typeface="Arial"/>
              </a:rPr>
              <a:t> </a:t>
            </a:r>
            <a:endParaRPr kumimoji="0" lang="en-US" sz="15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~12600 active IMC patients</a:t>
            </a:r>
            <a:br>
              <a:rPr kumimoji="0" lang="en-US" sz="1500" b="0" i="0" u="none" strike="noStrike" kern="1200" cap="none" spc="0" normalizeH="0" baseline="0" noProof="0" dirty="0">
                <a:ln>
                  <a:noFill/>
                </a:ln>
                <a:solidFill>
                  <a:srgbClr val="414141"/>
                </a:solidFill>
                <a:effectLst/>
                <a:uLnTx/>
                <a:uFillTx/>
                <a:latin typeface="Arial"/>
                <a:ea typeface="+mn-ea"/>
                <a:cs typeface="Arial"/>
              </a:rPr>
            </a:br>
            <a:r>
              <a:rPr kumimoji="0" lang="en-US" sz="300" b="0" i="0" u="none" strike="noStrike" kern="1200" cap="none" spc="0" normalizeH="0" baseline="0" noProof="0" dirty="0">
                <a:ln>
                  <a:noFill/>
                </a:ln>
                <a:solidFill>
                  <a:srgbClr val="414141"/>
                </a:solidFill>
                <a:effectLst/>
                <a:uLnTx/>
                <a:uFillTx/>
                <a:latin typeface="Arial"/>
                <a:ea typeface="+mn-ea"/>
                <a:cs typeface="Arial"/>
              </a:rPr>
              <a:t> </a:t>
            </a:r>
            <a:r>
              <a:rPr kumimoji="0" lang="en-US" sz="1000" b="0" i="0" u="none" strike="noStrike" kern="1200" cap="none" spc="0" normalizeH="0" baseline="0" noProof="0" dirty="0">
                <a:ln>
                  <a:noFill/>
                </a:ln>
                <a:solidFill>
                  <a:srgbClr val="414141"/>
                </a:solidFill>
                <a:effectLst/>
                <a:uLnTx/>
                <a:uFillTx/>
                <a:latin typeface="Arial"/>
                <a:ea typeface="+mn-ea"/>
                <a:cs typeface="Arial"/>
              </a:rPr>
              <a:t> </a:t>
            </a:r>
            <a:endParaRPr kumimoji="0" lang="en-US" sz="15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 </a:t>
            </a:r>
            <a:r>
              <a:rPr kumimoji="0" lang="en-US" sz="1500" b="1" i="0" u="none" strike="noStrike" kern="1200" cap="none" spc="0" normalizeH="0" baseline="0" noProof="0" dirty="0">
                <a:ln>
                  <a:noFill/>
                </a:ln>
                <a:solidFill>
                  <a:srgbClr val="414141"/>
                </a:solidFill>
                <a:effectLst/>
                <a:uLnTx/>
                <a:uFillTx/>
                <a:latin typeface="Arial"/>
                <a:ea typeface="+mn-ea"/>
                <a:cs typeface="Arial"/>
              </a:rPr>
              <a:t>~52% of all clinic patients</a:t>
            </a:r>
          </a:p>
        </p:txBody>
      </p:sp>
      <p:cxnSp>
        <p:nvCxnSpPr>
          <p:cNvPr id="9" name="Straight Connector 8"/>
          <p:cNvCxnSpPr/>
          <p:nvPr/>
        </p:nvCxnSpPr>
        <p:spPr>
          <a:xfrm>
            <a:off x="1888958" y="2071741"/>
            <a:ext cx="2683042"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516479" y="2071741"/>
            <a:ext cx="2683042" cy="0"/>
          </a:xfrm>
          <a:prstGeom prst="line">
            <a:avLst/>
          </a:prstGeom>
        </p:spPr>
        <p:style>
          <a:lnRef idx="1">
            <a:schemeClr val="dk1"/>
          </a:lnRef>
          <a:fillRef idx="0">
            <a:schemeClr val="dk1"/>
          </a:fillRef>
          <a:effectRef idx="0">
            <a:schemeClr val="dk1"/>
          </a:effectRef>
          <a:fontRef idx="minor">
            <a:schemeClr val="tx1"/>
          </a:fontRef>
        </p:style>
      </p:cxnSp>
      <p:sp>
        <p:nvSpPr>
          <p:cNvPr id="10" name="Double Bracket 9"/>
          <p:cNvSpPr/>
          <p:nvPr/>
        </p:nvSpPr>
        <p:spPr>
          <a:xfrm>
            <a:off x="1775637" y="1759595"/>
            <a:ext cx="2881423" cy="60605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sp>
        <p:nvSpPr>
          <p:cNvPr id="13" name="Double Bracket 12"/>
          <p:cNvSpPr/>
          <p:nvPr/>
        </p:nvSpPr>
        <p:spPr>
          <a:xfrm>
            <a:off x="5417288" y="1759595"/>
            <a:ext cx="2881423" cy="60605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sp>
        <p:nvSpPr>
          <p:cNvPr id="15" name="Rectangle 14"/>
          <p:cNvSpPr/>
          <p:nvPr/>
        </p:nvSpPr>
        <p:spPr>
          <a:xfrm>
            <a:off x="1888958" y="2464993"/>
            <a:ext cx="2683042" cy="2578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7" name="Rectangle 16"/>
          <p:cNvSpPr/>
          <p:nvPr/>
        </p:nvSpPr>
        <p:spPr>
          <a:xfrm>
            <a:off x="5516478" y="2464993"/>
            <a:ext cx="2683042" cy="2578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19" name="Straight Arrow Connector 18"/>
          <p:cNvCxnSpPr/>
          <p:nvPr/>
        </p:nvCxnSpPr>
        <p:spPr>
          <a:xfrm>
            <a:off x="8508158" y="2365651"/>
            <a:ext cx="0" cy="39828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16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0" grpId="0" animBg="1"/>
      <p:bldP spid="13" grpId="0" animBg="1"/>
      <p:bldP spid="15" grpId="0" animBg="1"/>
      <p:bldP spid="1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4304" y="596577"/>
            <a:ext cx="8590727" cy="6261423"/>
          </a:xfrm>
          <a:prstGeom prst="rect">
            <a:avLst/>
          </a:prstGeom>
        </p:spPr>
      </p:pic>
    </p:spTree>
    <p:extLst>
      <p:ext uri="{BB962C8B-B14F-4D97-AF65-F5344CB8AC3E}">
        <p14:creationId xmlns:p14="http://schemas.microsoft.com/office/powerpoint/2010/main" val="2641944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228600" indent="-228600">
              <a:buAutoNum type="arabicPeriod"/>
            </a:pPr>
            <a:r>
              <a:rPr lang="en-US" dirty="0">
                <a:solidFill>
                  <a:schemeClr val="accent6">
                    <a:lumMod val="50000"/>
                  </a:schemeClr>
                </a:solidFill>
              </a:rPr>
              <a:t>Annals of internal medicine: Screening for depression in adults: U.S. preventive services task force recommendation statement. American College of Physicians; 12/2009;151:784.</a:t>
            </a:r>
          </a:p>
          <a:p>
            <a:pPr marL="228600" indent="-228600">
              <a:buFontTx/>
              <a:buAutoNum type="arabicPeriod"/>
            </a:pPr>
            <a:r>
              <a:rPr lang="en-US" dirty="0" err="1">
                <a:solidFill>
                  <a:schemeClr val="accent6">
                    <a:lumMod val="50000"/>
                  </a:schemeClr>
                </a:solidFill>
              </a:rPr>
              <a:t>Ansseau</a:t>
            </a:r>
            <a:r>
              <a:rPr lang="en-US" dirty="0">
                <a:solidFill>
                  <a:schemeClr val="accent6">
                    <a:lumMod val="50000"/>
                  </a:schemeClr>
                </a:solidFill>
              </a:rPr>
              <a:t> et al. The prevalence of mental disorders in primary care. J Affect </a:t>
            </a:r>
            <a:r>
              <a:rPr lang="en-US" dirty="0" err="1">
                <a:solidFill>
                  <a:schemeClr val="accent6">
                    <a:lumMod val="50000"/>
                  </a:schemeClr>
                </a:solidFill>
              </a:rPr>
              <a:t>Disord</a:t>
            </a:r>
            <a:r>
              <a:rPr lang="en-US" dirty="0">
                <a:solidFill>
                  <a:schemeClr val="accent6">
                    <a:lumMod val="50000"/>
                  </a:schemeClr>
                </a:solidFill>
              </a:rPr>
              <a:t>. 2004;78(1):49. </a:t>
            </a:r>
          </a:p>
          <a:p>
            <a:pPr marL="228600" indent="-228600">
              <a:buFontTx/>
              <a:buAutoNum type="arabicPeriod"/>
            </a:pPr>
            <a:r>
              <a:rPr lang="en-US" dirty="0" err="1">
                <a:solidFill>
                  <a:schemeClr val="accent6">
                    <a:lumMod val="50000"/>
                  </a:schemeClr>
                </a:solidFill>
              </a:rPr>
              <a:t>Cepoiu</a:t>
            </a:r>
            <a:r>
              <a:rPr lang="en-US" dirty="0">
                <a:solidFill>
                  <a:schemeClr val="accent6">
                    <a:lumMod val="50000"/>
                  </a:schemeClr>
                </a:solidFill>
              </a:rPr>
              <a:t> et al. Recognition of depression by non-psychiatric physicians--a systematic literature review and meta-analysis. J Gen Intern Med. 2008;23(1):25. </a:t>
            </a:r>
            <a:r>
              <a:rPr lang="en-US" dirty="0" err="1">
                <a:solidFill>
                  <a:schemeClr val="accent6">
                    <a:lumMod val="50000"/>
                  </a:schemeClr>
                </a:solidFill>
              </a:rPr>
              <a:t>Epub</a:t>
            </a:r>
            <a:r>
              <a:rPr lang="en-US" dirty="0">
                <a:solidFill>
                  <a:schemeClr val="accent6">
                    <a:lumMod val="50000"/>
                  </a:schemeClr>
                </a:solidFill>
              </a:rPr>
              <a:t> 2007 Oct 26. </a:t>
            </a:r>
          </a:p>
          <a:p>
            <a:pPr marL="228600" indent="-228600">
              <a:buFontTx/>
              <a:buAutoNum type="arabicPeriod"/>
            </a:pPr>
            <a:r>
              <a:rPr lang="en-US" dirty="0">
                <a:solidFill>
                  <a:schemeClr val="accent6">
                    <a:lumMod val="50000"/>
                  </a:schemeClr>
                </a:solidFill>
              </a:rPr>
              <a:t>Harman et al. Primary care physician office visits for depression by older Americans. J Gen Intern Med. 2006 Sep;21(9):926-30. </a:t>
            </a:r>
          </a:p>
          <a:p>
            <a:pPr marL="228600" indent="-228600">
              <a:buFontTx/>
              <a:buAutoNum type="arabicPeriod"/>
            </a:pPr>
            <a:r>
              <a:rPr lang="en-US" dirty="0" err="1">
                <a:solidFill>
                  <a:schemeClr val="accent6">
                    <a:lumMod val="50000"/>
                  </a:schemeClr>
                </a:solidFill>
              </a:rPr>
              <a:t>Thase</a:t>
            </a:r>
            <a:r>
              <a:rPr lang="en-US" dirty="0">
                <a:solidFill>
                  <a:schemeClr val="accent6">
                    <a:lumMod val="50000"/>
                  </a:schemeClr>
                </a:solidFill>
              </a:rPr>
              <a:t> et al. </a:t>
            </a:r>
            <a:r>
              <a:rPr lang="en-US" dirty="0" err="1">
                <a:solidFill>
                  <a:schemeClr val="accent6">
                    <a:lumMod val="50000"/>
                  </a:schemeClr>
                </a:solidFill>
              </a:rPr>
              <a:t>Clin</a:t>
            </a:r>
            <a:r>
              <a:rPr lang="en-US" dirty="0">
                <a:solidFill>
                  <a:schemeClr val="accent6">
                    <a:lumMod val="50000"/>
                  </a:schemeClr>
                </a:solidFill>
              </a:rPr>
              <a:t> Psychiatry: Remission rates following antidepressant therapy with bupropion or selective serotonin reuptake inhibitors: a meta-analysis of original data from 7 randomized controlled trials. 2005;66(8):974. </a:t>
            </a:r>
          </a:p>
          <a:p>
            <a:endParaRPr lang="en-US" dirty="0"/>
          </a:p>
        </p:txBody>
      </p:sp>
    </p:spTree>
    <p:extLst>
      <p:ext uri="{BB962C8B-B14F-4D97-AF65-F5344CB8AC3E}">
        <p14:creationId xmlns:p14="http://schemas.microsoft.com/office/powerpoint/2010/main" val="24328342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16830" y="967928"/>
          <a:ext cx="8510337" cy="1022839"/>
        </p:xfrm>
        <a:graphic>
          <a:graphicData uri="http://schemas.openxmlformats.org/drawingml/2006/table">
            <a:tbl>
              <a:tblPr firstRow="1" bandRow="1">
                <a:tableStyleId>{5C22544A-7EE6-4342-B048-85BDC9FD1C3A}</a:tableStyleId>
              </a:tblPr>
              <a:tblGrid>
                <a:gridCol w="8510337">
                  <a:extLst>
                    <a:ext uri="{9D8B030D-6E8A-4147-A177-3AD203B41FA5}">
                      <a16:colId xmlns:a16="http://schemas.microsoft.com/office/drawing/2014/main" val="194388773"/>
                    </a:ext>
                  </a:extLst>
                </a:gridCol>
              </a:tblGrid>
              <a:tr h="301882">
                <a:tc>
                  <a:txBody>
                    <a:bodyPr/>
                    <a:lstStyle/>
                    <a:p>
                      <a:pPr algn="ctr"/>
                      <a:r>
                        <a:rPr lang="en-US" sz="1600" b="1" dirty="0">
                          <a:solidFill>
                            <a:schemeClr val="tx1"/>
                          </a:solidFill>
                        </a:rPr>
                        <a:t>2.</a:t>
                      </a:r>
                      <a:r>
                        <a:rPr lang="en-US" sz="1600" b="1" baseline="0" dirty="0">
                          <a:solidFill>
                            <a:schemeClr val="tx1"/>
                          </a:solidFill>
                        </a:rPr>
                        <a:t> </a:t>
                      </a:r>
                      <a:r>
                        <a:rPr lang="en-US" sz="1600" b="1" dirty="0">
                          <a:solidFill>
                            <a:schemeClr val="tx1"/>
                          </a:solidFill>
                        </a:rPr>
                        <a:t>SCREENING</a:t>
                      </a:r>
                      <a:r>
                        <a:rPr lang="en-US" sz="1600" b="1" baseline="0" dirty="0">
                          <a:solidFill>
                            <a:schemeClr val="tx1"/>
                          </a:solidFill>
                        </a:rPr>
                        <a:t>-RELATED ASSESSMENT USING THE AUDIT</a:t>
                      </a:r>
                      <a:endParaRPr lang="en-US" sz="1600" b="1" dirty="0">
                        <a:solidFill>
                          <a:schemeClr val="tx1"/>
                        </a:solidFill>
                      </a:endParaRPr>
                    </a:p>
                  </a:txBody>
                  <a:tcPr marL="91447" marR="91447" marT="45744" marB="45744"/>
                </a:tc>
                <a:extLst>
                  <a:ext uri="{0D108BD9-81ED-4DB2-BD59-A6C34878D82A}">
                    <a16:rowId xmlns:a16="http://schemas.microsoft.com/office/drawing/2014/main" val="2348656272"/>
                  </a:ext>
                </a:extLst>
              </a:tr>
              <a:tr h="687511">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a:t>
                      </a:r>
                      <a:r>
                        <a:rPr lang="en-US" altLang="en-US" sz="1600" dirty="0"/>
                        <a:t> Provider</a:t>
                      </a:r>
                      <a:r>
                        <a:rPr lang="en-US" altLang="en-US" sz="1600" baseline="0" dirty="0"/>
                        <a:t> reviews and scores the AUDIT </a:t>
                      </a:r>
                    </a:p>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a:t>
                      </a:r>
                      <a:r>
                        <a:rPr lang="en-US" altLang="en-US" sz="1600" dirty="0"/>
                        <a:t> </a:t>
                      </a:r>
                      <a:r>
                        <a:rPr lang="en-US" altLang="en-US" sz="1600" baseline="0" dirty="0"/>
                        <a:t>Score a</a:t>
                      </a:r>
                      <a:r>
                        <a:rPr lang="en-US" altLang="en-US" sz="1600" dirty="0">
                          <a:solidFill>
                            <a:schemeClr val="tx1"/>
                          </a:solidFill>
                        </a:rPr>
                        <a:t>ssists</a:t>
                      </a:r>
                      <a:r>
                        <a:rPr lang="en-US" altLang="en-US" sz="1600" baseline="0" dirty="0">
                          <a:solidFill>
                            <a:schemeClr val="tx1"/>
                          </a:solidFill>
                        </a:rPr>
                        <a:t> in identifying patients with likely AUD versus risky drinking behavior</a:t>
                      </a:r>
                      <a:endParaRPr lang="en-US" altLang="en-US" sz="1600" baseline="0" dirty="0"/>
                    </a:p>
                  </a:txBody>
                  <a:tcPr marL="91447" marR="91447" marT="45744" marB="45744">
                    <a:solidFill>
                      <a:srgbClr val="F3F9FA"/>
                    </a:solidFill>
                  </a:tcPr>
                </a:tc>
                <a:extLst>
                  <a:ext uri="{0D108BD9-81ED-4DB2-BD59-A6C34878D82A}">
                    <a16:rowId xmlns:a16="http://schemas.microsoft.com/office/drawing/2014/main" val="3660798651"/>
                  </a:ext>
                </a:extLst>
              </a:tr>
            </a:tbl>
          </a:graphicData>
        </a:graphic>
      </p:graphicFrame>
      <p:pic>
        <p:nvPicPr>
          <p:cNvPr id="5" name="Picture 4"/>
          <p:cNvPicPr>
            <a:picLocks noChangeAspect="1"/>
          </p:cNvPicPr>
          <p:nvPr/>
        </p:nvPicPr>
        <p:blipFill>
          <a:blip r:embed="rId3">
            <a:duotone>
              <a:prstClr val="black"/>
              <a:srgbClr val="FFB9A3">
                <a:tint val="45000"/>
                <a:satMod val="400000"/>
              </a:srgbClr>
            </a:duotone>
            <a:extLst>
              <a:ext uri="{28A0092B-C50C-407E-A947-70E740481C1C}">
                <a14:useLocalDpi xmlns:a14="http://schemas.microsoft.com/office/drawing/2010/main" val="0"/>
              </a:ext>
            </a:extLst>
          </a:blip>
          <a:stretch>
            <a:fillRect/>
          </a:stretch>
        </p:blipFill>
        <p:spPr>
          <a:xfrm>
            <a:off x="316829" y="2405031"/>
            <a:ext cx="3118362" cy="4040878"/>
          </a:xfrm>
          <a:prstGeom prst="rect">
            <a:avLst/>
          </a:prstGeom>
        </p:spPr>
      </p:pic>
      <p:pic>
        <p:nvPicPr>
          <p:cNvPr id="6" name="Picture 5"/>
          <p:cNvPicPr>
            <a:picLocks noChangeAspect="1"/>
          </p:cNvPicPr>
          <p:nvPr/>
        </p:nvPicPr>
        <p:blipFill rotWithShape="1">
          <a:blip r:embed="rId4">
            <a:duotone>
              <a:prstClr val="black"/>
              <a:srgbClr val="FFB9A3">
                <a:tint val="45000"/>
                <a:satMod val="400000"/>
              </a:srgbClr>
            </a:duotone>
            <a:extLst>
              <a:ext uri="{28A0092B-C50C-407E-A947-70E740481C1C}">
                <a14:useLocalDpi xmlns:a14="http://schemas.microsoft.com/office/drawing/2010/main" val="0"/>
              </a:ext>
            </a:extLst>
          </a:blip>
          <a:srcRect l="2546" t="2554" r="2034" b="82077"/>
          <a:stretch/>
        </p:blipFill>
        <p:spPr>
          <a:xfrm>
            <a:off x="3807483" y="2383322"/>
            <a:ext cx="5019684" cy="1029083"/>
          </a:xfrm>
          <a:prstGeom prst="rect">
            <a:avLst/>
          </a:prstGeom>
        </p:spPr>
      </p:pic>
      <p:pic>
        <p:nvPicPr>
          <p:cNvPr id="7" name="Picture 2" descr="A screenshot of a social media post&#10;&#10;Description generated with very high confidence">
            <a:extLst>
              <a:ext uri="{FF2B5EF4-FFF2-40B4-BE49-F238E27FC236}">
                <a16:creationId xmlns:a16="http://schemas.microsoft.com/office/drawing/2014/main" id="{1257817D-E4E1-4014-BBE4-8EC3225AD6CB}"/>
              </a:ext>
            </a:extLst>
          </p:cNvPr>
          <p:cNvPicPr>
            <a:picLocks noChangeAspect="1"/>
          </p:cNvPicPr>
          <p:nvPr/>
        </p:nvPicPr>
        <p:blipFill>
          <a:blip r:embed="rId5"/>
          <a:stretch>
            <a:fillRect/>
          </a:stretch>
        </p:blipFill>
        <p:spPr>
          <a:xfrm>
            <a:off x="3807483" y="3557901"/>
            <a:ext cx="5019682" cy="2892912"/>
          </a:xfrm>
          <a:prstGeom prst="rect">
            <a:avLst/>
          </a:prstGeom>
        </p:spPr>
      </p:pic>
      <p:sp>
        <p:nvSpPr>
          <p:cNvPr id="11" name="Freeform 10"/>
          <p:cNvSpPr/>
          <p:nvPr/>
        </p:nvSpPr>
        <p:spPr>
          <a:xfrm>
            <a:off x="2750979" y="3331931"/>
            <a:ext cx="286603" cy="272955"/>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Freeform 11"/>
          <p:cNvSpPr/>
          <p:nvPr/>
        </p:nvSpPr>
        <p:spPr>
          <a:xfrm>
            <a:off x="2434492" y="3567463"/>
            <a:ext cx="286603"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Freeform 12"/>
          <p:cNvSpPr/>
          <p:nvPr/>
        </p:nvSpPr>
        <p:spPr>
          <a:xfrm>
            <a:off x="2739023" y="3770662"/>
            <a:ext cx="286603"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Freeform 13"/>
          <p:cNvSpPr/>
          <p:nvPr/>
        </p:nvSpPr>
        <p:spPr>
          <a:xfrm>
            <a:off x="1850139" y="3991790"/>
            <a:ext cx="252392"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 name="Freeform 14"/>
          <p:cNvSpPr/>
          <p:nvPr/>
        </p:nvSpPr>
        <p:spPr>
          <a:xfrm>
            <a:off x="1850139" y="4279707"/>
            <a:ext cx="240842"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Freeform 15"/>
          <p:cNvSpPr/>
          <p:nvPr/>
        </p:nvSpPr>
        <p:spPr>
          <a:xfrm>
            <a:off x="1850139" y="4567624"/>
            <a:ext cx="240842"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7" name="Freeform 16"/>
          <p:cNvSpPr/>
          <p:nvPr/>
        </p:nvSpPr>
        <p:spPr>
          <a:xfrm>
            <a:off x="2102530" y="4830167"/>
            <a:ext cx="331961" cy="219775"/>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8" name="Freeform 17"/>
          <p:cNvSpPr/>
          <p:nvPr/>
        </p:nvSpPr>
        <p:spPr>
          <a:xfrm>
            <a:off x="1850139" y="5080394"/>
            <a:ext cx="240842"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9" name="Freeform 18"/>
          <p:cNvSpPr/>
          <p:nvPr/>
        </p:nvSpPr>
        <p:spPr>
          <a:xfrm>
            <a:off x="2382043" y="5328577"/>
            <a:ext cx="368936" cy="319013"/>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0" name="Freeform 19"/>
          <p:cNvSpPr/>
          <p:nvPr/>
        </p:nvSpPr>
        <p:spPr>
          <a:xfrm>
            <a:off x="1850139" y="5593164"/>
            <a:ext cx="240842" cy="188416"/>
          </a:xfrm>
          <a:custGeom>
            <a:avLst/>
            <a:gdLst>
              <a:gd name="connsiteX0" fmla="*/ 150125 w 286603"/>
              <a:gd name="connsiteY0" fmla="*/ 9099 h 272955"/>
              <a:gd name="connsiteX1" fmla="*/ 104633 w 286603"/>
              <a:gd name="connsiteY1" fmla="*/ 13648 h 272955"/>
              <a:gd name="connsiteX2" fmla="*/ 90985 w 286603"/>
              <a:gd name="connsiteY2" fmla="*/ 22746 h 272955"/>
              <a:gd name="connsiteX3" fmla="*/ 63689 w 286603"/>
              <a:gd name="connsiteY3" fmla="*/ 31845 h 272955"/>
              <a:gd name="connsiteX4" fmla="*/ 50042 w 286603"/>
              <a:gd name="connsiteY4" fmla="*/ 45493 h 272955"/>
              <a:gd name="connsiteX5" fmla="*/ 31845 w 286603"/>
              <a:gd name="connsiteY5" fmla="*/ 50042 h 272955"/>
              <a:gd name="connsiteX6" fmla="*/ 18197 w 286603"/>
              <a:gd name="connsiteY6" fmla="*/ 54591 h 272955"/>
              <a:gd name="connsiteX7" fmla="*/ 9098 w 286603"/>
              <a:gd name="connsiteY7" fmla="*/ 68239 h 272955"/>
              <a:gd name="connsiteX8" fmla="*/ 0 w 286603"/>
              <a:gd name="connsiteY8" fmla="*/ 95535 h 272955"/>
              <a:gd name="connsiteX9" fmla="*/ 4549 w 286603"/>
              <a:gd name="connsiteY9" fmla="*/ 159224 h 272955"/>
              <a:gd name="connsiteX10" fmla="*/ 9098 w 286603"/>
              <a:gd name="connsiteY10" fmla="*/ 172872 h 272955"/>
              <a:gd name="connsiteX11" fmla="*/ 22746 w 286603"/>
              <a:gd name="connsiteY11" fmla="*/ 186520 h 272955"/>
              <a:gd name="connsiteX12" fmla="*/ 40943 w 286603"/>
              <a:gd name="connsiteY12" fmla="*/ 204717 h 272955"/>
              <a:gd name="connsiteX13" fmla="*/ 50042 w 286603"/>
              <a:gd name="connsiteY13" fmla="*/ 218364 h 272955"/>
              <a:gd name="connsiteX14" fmla="*/ 77337 w 286603"/>
              <a:gd name="connsiteY14" fmla="*/ 241111 h 272955"/>
              <a:gd name="connsiteX15" fmla="*/ 113731 w 286603"/>
              <a:gd name="connsiteY15" fmla="*/ 263857 h 272955"/>
              <a:gd name="connsiteX16" fmla="*/ 127379 w 286603"/>
              <a:gd name="connsiteY16" fmla="*/ 268406 h 272955"/>
              <a:gd name="connsiteX17" fmla="*/ 141027 w 286603"/>
              <a:gd name="connsiteY17" fmla="*/ 272955 h 272955"/>
              <a:gd name="connsiteX18" fmla="*/ 213815 w 286603"/>
              <a:gd name="connsiteY18" fmla="*/ 263857 h 272955"/>
              <a:gd name="connsiteX19" fmla="*/ 227463 w 286603"/>
              <a:gd name="connsiteY19" fmla="*/ 254758 h 272955"/>
              <a:gd name="connsiteX20" fmla="*/ 236561 w 286603"/>
              <a:gd name="connsiteY20" fmla="*/ 241111 h 272955"/>
              <a:gd name="connsiteX21" fmla="*/ 250209 w 286603"/>
              <a:gd name="connsiteY21" fmla="*/ 236561 h 272955"/>
              <a:gd name="connsiteX22" fmla="*/ 263857 w 286603"/>
              <a:gd name="connsiteY22" fmla="*/ 227463 h 272955"/>
              <a:gd name="connsiteX23" fmla="*/ 282054 w 286603"/>
              <a:gd name="connsiteY23" fmla="*/ 186520 h 272955"/>
              <a:gd name="connsiteX24" fmla="*/ 286603 w 286603"/>
              <a:gd name="connsiteY24" fmla="*/ 172872 h 272955"/>
              <a:gd name="connsiteX25" fmla="*/ 282054 w 286603"/>
              <a:gd name="connsiteY25" fmla="*/ 81887 h 272955"/>
              <a:gd name="connsiteX26" fmla="*/ 272955 w 286603"/>
              <a:gd name="connsiteY26" fmla="*/ 54591 h 272955"/>
              <a:gd name="connsiteX27" fmla="*/ 259307 w 286603"/>
              <a:gd name="connsiteY27" fmla="*/ 40943 h 272955"/>
              <a:gd name="connsiteX28" fmla="*/ 250209 w 286603"/>
              <a:gd name="connsiteY28" fmla="*/ 27296 h 272955"/>
              <a:gd name="connsiteX29" fmla="*/ 222913 w 286603"/>
              <a:gd name="connsiteY29" fmla="*/ 13648 h 272955"/>
              <a:gd name="connsiteX30" fmla="*/ 195618 w 286603"/>
              <a:gd name="connsiteY30" fmla="*/ 0 h 272955"/>
              <a:gd name="connsiteX31" fmla="*/ 168322 w 286603"/>
              <a:gd name="connsiteY31" fmla="*/ 4549 h 272955"/>
              <a:gd name="connsiteX32" fmla="*/ 150125 w 286603"/>
              <a:gd name="connsiteY32" fmla="*/ 9099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603" h="272955">
                <a:moveTo>
                  <a:pt x="150125" y="9099"/>
                </a:moveTo>
                <a:cubicBezTo>
                  <a:pt x="139510" y="10615"/>
                  <a:pt x="119482" y="10221"/>
                  <a:pt x="104633" y="13648"/>
                </a:cubicBezTo>
                <a:cubicBezTo>
                  <a:pt x="99306" y="14877"/>
                  <a:pt x="95981" y="20525"/>
                  <a:pt x="90985" y="22746"/>
                </a:cubicBezTo>
                <a:cubicBezTo>
                  <a:pt x="82221" y="26641"/>
                  <a:pt x="63689" y="31845"/>
                  <a:pt x="63689" y="31845"/>
                </a:cubicBezTo>
                <a:cubicBezTo>
                  <a:pt x="59140" y="36394"/>
                  <a:pt x="55628" y="42301"/>
                  <a:pt x="50042" y="45493"/>
                </a:cubicBezTo>
                <a:cubicBezTo>
                  <a:pt x="44613" y="48595"/>
                  <a:pt x="37857" y="48324"/>
                  <a:pt x="31845" y="50042"/>
                </a:cubicBezTo>
                <a:cubicBezTo>
                  <a:pt x="27234" y="51359"/>
                  <a:pt x="22746" y="53075"/>
                  <a:pt x="18197" y="54591"/>
                </a:cubicBezTo>
                <a:cubicBezTo>
                  <a:pt x="15164" y="59140"/>
                  <a:pt x="11319" y="63243"/>
                  <a:pt x="9098" y="68239"/>
                </a:cubicBezTo>
                <a:cubicBezTo>
                  <a:pt x="5203" y="77003"/>
                  <a:pt x="0" y="95535"/>
                  <a:pt x="0" y="95535"/>
                </a:cubicBezTo>
                <a:cubicBezTo>
                  <a:pt x="1516" y="116765"/>
                  <a:pt x="2062" y="138086"/>
                  <a:pt x="4549" y="159224"/>
                </a:cubicBezTo>
                <a:cubicBezTo>
                  <a:pt x="5109" y="163987"/>
                  <a:pt x="6438" y="168882"/>
                  <a:pt x="9098" y="172872"/>
                </a:cubicBezTo>
                <a:cubicBezTo>
                  <a:pt x="12667" y="178225"/>
                  <a:pt x="18197" y="181971"/>
                  <a:pt x="22746" y="186520"/>
                </a:cubicBezTo>
                <a:cubicBezTo>
                  <a:pt x="32670" y="216293"/>
                  <a:pt x="18887" y="187073"/>
                  <a:pt x="40943" y="204717"/>
                </a:cubicBezTo>
                <a:cubicBezTo>
                  <a:pt x="45212" y="208132"/>
                  <a:pt x="46542" y="214164"/>
                  <a:pt x="50042" y="218364"/>
                </a:cubicBezTo>
                <a:cubicBezTo>
                  <a:pt x="60990" y="231501"/>
                  <a:pt x="63916" y="232163"/>
                  <a:pt x="77337" y="241111"/>
                </a:cubicBezTo>
                <a:cubicBezTo>
                  <a:pt x="91756" y="262737"/>
                  <a:pt x="81250" y="253030"/>
                  <a:pt x="113731" y="263857"/>
                </a:cubicBezTo>
                <a:lnTo>
                  <a:pt x="127379" y="268406"/>
                </a:lnTo>
                <a:lnTo>
                  <a:pt x="141027" y="272955"/>
                </a:lnTo>
                <a:cubicBezTo>
                  <a:pt x="147595" y="272408"/>
                  <a:pt x="196480" y="271287"/>
                  <a:pt x="213815" y="263857"/>
                </a:cubicBezTo>
                <a:cubicBezTo>
                  <a:pt x="218841" y="261703"/>
                  <a:pt x="222914" y="257791"/>
                  <a:pt x="227463" y="254758"/>
                </a:cubicBezTo>
                <a:cubicBezTo>
                  <a:pt x="230496" y="250209"/>
                  <a:pt x="232292" y="244526"/>
                  <a:pt x="236561" y="241111"/>
                </a:cubicBezTo>
                <a:cubicBezTo>
                  <a:pt x="240306" y="238115"/>
                  <a:pt x="245920" y="238706"/>
                  <a:pt x="250209" y="236561"/>
                </a:cubicBezTo>
                <a:cubicBezTo>
                  <a:pt x="255099" y="234116"/>
                  <a:pt x="259308" y="230496"/>
                  <a:pt x="263857" y="227463"/>
                </a:cubicBezTo>
                <a:cubicBezTo>
                  <a:pt x="278274" y="205836"/>
                  <a:pt x="271227" y="219000"/>
                  <a:pt x="282054" y="186520"/>
                </a:cubicBezTo>
                <a:lnTo>
                  <a:pt x="286603" y="172872"/>
                </a:lnTo>
                <a:cubicBezTo>
                  <a:pt x="285087" y="142544"/>
                  <a:pt x="285535" y="112053"/>
                  <a:pt x="282054" y="81887"/>
                </a:cubicBezTo>
                <a:cubicBezTo>
                  <a:pt x="280955" y="72359"/>
                  <a:pt x="279737" y="61373"/>
                  <a:pt x="272955" y="54591"/>
                </a:cubicBezTo>
                <a:cubicBezTo>
                  <a:pt x="268406" y="50042"/>
                  <a:pt x="263426" y="45886"/>
                  <a:pt x="259307" y="40943"/>
                </a:cubicBezTo>
                <a:cubicBezTo>
                  <a:pt x="255807" y="36743"/>
                  <a:pt x="254075" y="31162"/>
                  <a:pt x="250209" y="27296"/>
                </a:cubicBezTo>
                <a:cubicBezTo>
                  <a:pt x="241389" y="18476"/>
                  <a:pt x="234014" y="17348"/>
                  <a:pt x="222913" y="13648"/>
                </a:cubicBezTo>
                <a:cubicBezTo>
                  <a:pt x="216011" y="9046"/>
                  <a:pt x="205037" y="0"/>
                  <a:pt x="195618" y="0"/>
                </a:cubicBezTo>
                <a:cubicBezTo>
                  <a:pt x="186394" y="0"/>
                  <a:pt x="177523" y="3892"/>
                  <a:pt x="168322" y="4549"/>
                </a:cubicBezTo>
                <a:cubicBezTo>
                  <a:pt x="156221" y="5413"/>
                  <a:pt x="160740" y="7583"/>
                  <a:pt x="150125" y="9099"/>
                </a:cubicBez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a:ea typeface="+mn-ea"/>
              <a:cs typeface="Arial"/>
            </a:endParaRPr>
          </a:p>
        </p:txBody>
      </p:sp>
      <p:sp>
        <p:nvSpPr>
          <p:cNvPr id="21" name="TextBox 20"/>
          <p:cNvSpPr txBox="1"/>
          <p:nvPr/>
        </p:nvSpPr>
        <p:spPr>
          <a:xfrm>
            <a:off x="2109376" y="6044677"/>
            <a:ext cx="314482"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22" name="TextBox 21"/>
          <p:cNvSpPr txBox="1"/>
          <p:nvPr/>
        </p:nvSpPr>
        <p:spPr>
          <a:xfrm>
            <a:off x="2528181" y="6075768"/>
            <a:ext cx="42433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Bradley Hand ITC" panose="03070402050302030203" pitchFamily="66" charset="0"/>
                <a:ea typeface="+mn-ea"/>
                <a:cs typeface="Arial"/>
              </a:rPr>
              <a:t>11</a:t>
            </a:r>
          </a:p>
        </p:txBody>
      </p:sp>
      <p:sp>
        <p:nvSpPr>
          <p:cNvPr id="23" name="TextBox 22"/>
          <p:cNvSpPr txBox="1"/>
          <p:nvPr/>
        </p:nvSpPr>
        <p:spPr>
          <a:xfrm>
            <a:off x="3056833" y="5939515"/>
            <a:ext cx="15725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50000"/>
                  </a:srgbClr>
                </a:solidFill>
                <a:effectLst/>
                <a:uLnTx/>
                <a:uFillTx/>
                <a:latin typeface="Bradley Hand ITC" panose="03070402050302030203" pitchFamily="66" charset="0"/>
                <a:ea typeface="+mn-ea"/>
                <a:cs typeface="Arial"/>
              </a:rPr>
              <a:t>0</a:t>
            </a:r>
          </a:p>
        </p:txBody>
      </p:sp>
      <p:sp>
        <p:nvSpPr>
          <p:cNvPr id="24" name="TextBox 23"/>
          <p:cNvSpPr txBox="1"/>
          <p:nvPr/>
        </p:nvSpPr>
        <p:spPr>
          <a:xfrm>
            <a:off x="2740346" y="5940705"/>
            <a:ext cx="15725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50000"/>
                  </a:srgbClr>
                </a:solidFill>
                <a:effectLst/>
                <a:uLnTx/>
                <a:uFillTx/>
                <a:latin typeface="Bradley Hand ITC" panose="03070402050302030203" pitchFamily="66" charset="0"/>
                <a:ea typeface="+mn-ea"/>
                <a:cs typeface="Arial"/>
              </a:rPr>
              <a:t>6</a:t>
            </a:r>
          </a:p>
        </p:txBody>
      </p:sp>
      <p:sp>
        <p:nvSpPr>
          <p:cNvPr id="25" name="TextBox 24"/>
          <p:cNvSpPr txBox="1"/>
          <p:nvPr/>
        </p:nvSpPr>
        <p:spPr>
          <a:xfrm>
            <a:off x="2450755" y="5939515"/>
            <a:ext cx="15725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50000"/>
                  </a:srgbClr>
                </a:solidFill>
                <a:effectLst/>
                <a:uLnTx/>
                <a:uFillTx/>
                <a:latin typeface="Bradley Hand ITC" panose="03070402050302030203" pitchFamily="66" charset="0"/>
                <a:ea typeface="+mn-ea"/>
                <a:cs typeface="Arial"/>
              </a:rPr>
              <a:t>4</a:t>
            </a:r>
          </a:p>
        </p:txBody>
      </p:sp>
      <p:sp>
        <p:nvSpPr>
          <p:cNvPr id="26" name="TextBox 25"/>
          <p:cNvSpPr txBox="1"/>
          <p:nvPr/>
        </p:nvSpPr>
        <p:spPr>
          <a:xfrm>
            <a:off x="2128280" y="5939515"/>
            <a:ext cx="15725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50000"/>
                  </a:srgbClr>
                </a:solidFill>
                <a:effectLst/>
                <a:uLnTx/>
                <a:uFillTx/>
                <a:latin typeface="Bradley Hand ITC" panose="03070402050302030203" pitchFamily="66" charset="0"/>
                <a:ea typeface="+mn-ea"/>
                <a:cs typeface="Arial"/>
              </a:rPr>
              <a:t>1</a:t>
            </a:r>
          </a:p>
        </p:txBody>
      </p:sp>
      <p:sp>
        <p:nvSpPr>
          <p:cNvPr id="27" name="Right Bracket 26"/>
          <p:cNvSpPr/>
          <p:nvPr/>
        </p:nvSpPr>
        <p:spPr>
          <a:xfrm>
            <a:off x="3471119" y="2405031"/>
            <a:ext cx="115265" cy="4040069"/>
          </a:xfrm>
          <a:prstGeom prst="rightBracket">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414141"/>
                </a:solidFill>
              </a:ln>
              <a:solidFill>
                <a:srgbClr val="335FB7"/>
              </a:solidFill>
              <a:effectLst/>
              <a:uLnTx/>
              <a:uFillTx/>
              <a:latin typeface="Arial"/>
              <a:ea typeface="+mn-ea"/>
              <a:cs typeface="Arial"/>
            </a:endParaRPr>
          </a:p>
        </p:txBody>
      </p:sp>
      <p:cxnSp>
        <p:nvCxnSpPr>
          <p:cNvPr id="29" name="Straight Arrow Connector 28"/>
          <p:cNvCxnSpPr>
            <a:endCxn id="7" idx="1"/>
          </p:cNvCxnSpPr>
          <p:nvPr/>
        </p:nvCxnSpPr>
        <p:spPr>
          <a:xfrm flipV="1">
            <a:off x="3586384" y="5004357"/>
            <a:ext cx="221099" cy="357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7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674" y="675876"/>
            <a:ext cx="7853518" cy="6105924"/>
          </a:xfrm>
          <a:prstGeom prst="rect">
            <a:avLst/>
          </a:prstGeom>
        </p:spPr>
      </p:pic>
      <p:sp>
        <p:nvSpPr>
          <p:cNvPr id="12" name="Rectangle 11"/>
          <p:cNvSpPr/>
          <p:nvPr/>
        </p:nvSpPr>
        <p:spPr>
          <a:xfrm>
            <a:off x="5635807" y="1689426"/>
            <a:ext cx="3157985" cy="32316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Cumulative: 64.0% (514/803)</a:t>
            </a:r>
            <a:endParaRPr kumimoji="0" lang="en-US" sz="1500" b="1" i="0" u="none" strike="noStrike" kern="1200" cap="none" spc="0" normalizeH="0" baseline="0" noProof="0" dirty="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18375767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72352" y="948061"/>
          <a:ext cx="8614974" cy="1791649"/>
        </p:xfrm>
        <a:graphic>
          <a:graphicData uri="http://schemas.openxmlformats.org/drawingml/2006/table">
            <a:tbl>
              <a:tblPr firstRow="1" bandRow="1">
                <a:tableStyleId>{5C22544A-7EE6-4342-B048-85BDC9FD1C3A}</a:tableStyleId>
              </a:tblPr>
              <a:tblGrid>
                <a:gridCol w="3581391">
                  <a:extLst>
                    <a:ext uri="{9D8B030D-6E8A-4147-A177-3AD203B41FA5}">
                      <a16:colId xmlns:a16="http://schemas.microsoft.com/office/drawing/2014/main" val="194388773"/>
                    </a:ext>
                  </a:extLst>
                </a:gridCol>
                <a:gridCol w="5033583">
                  <a:extLst>
                    <a:ext uri="{9D8B030D-6E8A-4147-A177-3AD203B41FA5}">
                      <a16:colId xmlns:a16="http://schemas.microsoft.com/office/drawing/2014/main" val="954291913"/>
                    </a:ext>
                  </a:extLst>
                </a:gridCol>
              </a:tblGrid>
              <a:tr h="293086">
                <a:tc gridSpan="2">
                  <a:txBody>
                    <a:bodyPr/>
                    <a:lstStyle/>
                    <a:p>
                      <a:pPr algn="ctr"/>
                      <a:r>
                        <a:rPr lang="en-US" sz="1600" b="1" dirty="0">
                          <a:solidFill>
                            <a:schemeClr val="tx1"/>
                          </a:solidFill>
                        </a:rPr>
                        <a:t>3. INTERVENTION</a:t>
                      </a:r>
                    </a:p>
                  </a:txBody>
                  <a:tcPr marL="91447" marR="91447" marT="45730" marB="45730"/>
                </a:tc>
                <a:tc hMerge="1">
                  <a:txBody>
                    <a:bodyPr/>
                    <a:lstStyle/>
                    <a:p>
                      <a:endParaRPr lang="en-US"/>
                    </a:p>
                  </a:txBody>
                  <a:tcPr/>
                </a:tc>
                <a:extLst>
                  <a:ext uri="{0D108BD9-81ED-4DB2-BD59-A6C34878D82A}">
                    <a16:rowId xmlns:a16="http://schemas.microsoft.com/office/drawing/2014/main" val="2348656272"/>
                  </a:ext>
                </a:extLst>
              </a:tr>
              <a:tr h="293086">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sz="1600" b="1" dirty="0"/>
                        <a:t>Risky</a:t>
                      </a:r>
                      <a:r>
                        <a:rPr lang="en-US" sz="1600" b="1" baseline="0" dirty="0"/>
                        <a:t> drinking</a:t>
                      </a:r>
                      <a:endParaRPr lang="en-US" sz="1600" b="1" dirty="0"/>
                    </a:p>
                  </a:txBody>
                  <a:tcPr marL="91447" marR="91447" marT="45730" marB="45730"/>
                </a:tc>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sz="1600" b="1" dirty="0"/>
                        <a:t>Likely alcohol</a:t>
                      </a:r>
                      <a:r>
                        <a:rPr lang="en-US" sz="1600" b="1" baseline="0" dirty="0"/>
                        <a:t> use disorder</a:t>
                      </a:r>
                      <a:endParaRPr lang="en-US" sz="1600" b="1" dirty="0"/>
                    </a:p>
                  </a:txBody>
                  <a:tcPr marL="91447" marR="91447" marT="45730" marB="45730"/>
                </a:tc>
                <a:extLst>
                  <a:ext uri="{0D108BD9-81ED-4DB2-BD59-A6C34878D82A}">
                    <a16:rowId xmlns:a16="http://schemas.microsoft.com/office/drawing/2014/main" val="3660798651"/>
                  </a:ext>
                </a:extLst>
              </a:tr>
              <a:tr h="1121049">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 </a:t>
                      </a:r>
                      <a:r>
                        <a:rPr lang="en-US" sz="1600" b="0" baseline="0" dirty="0"/>
                        <a:t>Counseling intervention using motivational interviewing techniques</a:t>
                      </a:r>
                      <a:endParaRPr lang="en-US" sz="1600" b="1" dirty="0"/>
                    </a:p>
                  </a:txBody>
                  <a:tcPr marL="91447" marR="91447" marT="45730" marB="45730"/>
                </a:tc>
                <a:tc>
                  <a:txBody>
                    <a:bodyPr/>
                    <a:lstStyle/>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 </a:t>
                      </a:r>
                      <a:r>
                        <a:rPr lang="en-US" altLang="en-US" sz="1600" b="0" baseline="0" dirty="0">
                          <a:solidFill>
                            <a:schemeClr val="dk1"/>
                          </a:solidFill>
                        </a:rPr>
                        <a:t>As</a:t>
                      </a:r>
                      <a:r>
                        <a:rPr lang="en-US" sz="1600" b="0" baseline="0" dirty="0"/>
                        <a:t>sess patient goals</a:t>
                      </a:r>
                    </a:p>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 </a:t>
                      </a:r>
                      <a:r>
                        <a:rPr lang="en-US" altLang="en-US" sz="1600" b="0" baseline="0" dirty="0">
                          <a:solidFill>
                            <a:schemeClr val="dk1"/>
                          </a:solidFill>
                        </a:rPr>
                        <a:t>B</a:t>
                      </a:r>
                      <a:r>
                        <a:rPr lang="en-US" sz="1600" b="0" baseline="0" dirty="0"/>
                        <a:t>rief motivational interview</a:t>
                      </a:r>
                    </a:p>
                    <a:p>
                      <a:pPr marL="0" marR="0" indent="0" algn="l" defTabSz="1477076" rtl="0" eaLnBrk="1" fontAlgn="auto" latinLnBrk="0" hangingPunct="1">
                        <a:lnSpc>
                          <a:spcPct val="100000"/>
                        </a:lnSpc>
                        <a:spcBef>
                          <a:spcPts val="0"/>
                        </a:spcBef>
                        <a:spcAft>
                          <a:spcPts val="0"/>
                        </a:spcAft>
                        <a:buClrTx/>
                        <a:buSzTx/>
                        <a:buFontTx/>
                        <a:buNone/>
                        <a:tabLst/>
                        <a:defRPr/>
                      </a:pPr>
                      <a:r>
                        <a:rPr lang="en-US" altLang="en-US" sz="1600" dirty="0">
                          <a:solidFill>
                            <a:srgbClr val="BBE0E3"/>
                          </a:solidFill>
                        </a:rPr>
                        <a:t>● </a:t>
                      </a:r>
                      <a:r>
                        <a:rPr lang="en-US" sz="1600" b="0" baseline="0" dirty="0"/>
                        <a:t>Shared decision making re: more intensive treatment/therapy</a:t>
                      </a:r>
                      <a:endParaRPr lang="en-US" sz="1600" b="1" dirty="0"/>
                    </a:p>
                  </a:txBody>
                  <a:tcPr marL="91447" marR="91447" marT="45730" marB="45730"/>
                </a:tc>
                <a:extLst>
                  <a:ext uri="{0D108BD9-81ED-4DB2-BD59-A6C34878D82A}">
                    <a16:rowId xmlns:a16="http://schemas.microsoft.com/office/drawing/2014/main" val="313029701"/>
                  </a:ext>
                </a:extLst>
              </a:tr>
            </a:tbl>
          </a:graphicData>
        </a:graphic>
      </p:graphicFrame>
      <p:pic>
        <p:nvPicPr>
          <p:cNvPr id="2" name="Picture 1"/>
          <p:cNvPicPr>
            <a:picLocks noChangeAspect="1"/>
          </p:cNvPicPr>
          <p:nvPr/>
        </p:nvPicPr>
        <p:blipFill>
          <a:blip r:embed="rId3"/>
          <a:stretch>
            <a:fillRect/>
          </a:stretch>
        </p:blipFill>
        <p:spPr>
          <a:xfrm>
            <a:off x="483605" y="5742098"/>
            <a:ext cx="6500996" cy="935844"/>
          </a:xfrm>
          <a:prstGeom prst="rect">
            <a:avLst/>
          </a:prstGeom>
        </p:spPr>
      </p:pic>
      <p:pic>
        <p:nvPicPr>
          <p:cNvPr id="3" name="Picture 2"/>
          <p:cNvPicPr>
            <a:picLocks noChangeAspect="1"/>
          </p:cNvPicPr>
          <p:nvPr/>
        </p:nvPicPr>
        <p:blipFill rotWithShape="1">
          <a:blip r:embed="rId4"/>
          <a:srcRect l="19274" t="73396" b="5514"/>
          <a:stretch/>
        </p:blipFill>
        <p:spPr>
          <a:xfrm>
            <a:off x="438730" y="5472983"/>
            <a:ext cx="2069157" cy="210648"/>
          </a:xfrm>
          <a:prstGeom prst="rect">
            <a:avLst/>
          </a:prstGeom>
        </p:spPr>
      </p:pic>
      <p:sp>
        <p:nvSpPr>
          <p:cNvPr id="8" name="Rectangle 7"/>
          <p:cNvSpPr/>
          <p:nvPr/>
        </p:nvSpPr>
        <p:spPr>
          <a:xfrm>
            <a:off x="272352" y="1282040"/>
            <a:ext cx="3577753" cy="148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9" name="Picture 8"/>
          <p:cNvPicPr>
            <a:picLocks noChangeAspect="1"/>
          </p:cNvPicPr>
          <p:nvPr/>
        </p:nvPicPr>
        <p:blipFill rotWithShape="1">
          <a:blip r:embed="rId5">
            <a:duotone>
              <a:prstClr val="black"/>
              <a:srgbClr val="FFB9A3">
                <a:tint val="45000"/>
                <a:satMod val="400000"/>
              </a:srgbClr>
            </a:duotone>
            <a:extLst>
              <a:ext uri="{28A0092B-C50C-407E-A947-70E740481C1C}">
                <a14:useLocalDpi xmlns:a14="http://schemas.microsoft.com/office/drawing/2010/main" val="0"/>
              </a:ext>
            </a:extLst>
          </a:blip>
          <a:srcRect l="2520" t="26781" r="8451" b="36748"/>
          <a:stretch/>
        </p:blipFill>
        <p:spPr>
          <a:xfrm>
            <a:off x="300587" y="3139294"/>
            <a:ext cx="4182782" cy="2216752"/>
          </a:xfrm>
          <a:prstGeom prst="rect">
            <a:avLst/>
          </a:prstGeom>
        </p:spPr>
      </p:pic>
      <p:sp>
        <p:nvSpPr>
          <p:cNvPr id="10" name="Rectangle 9"/>
          <p:cNvSpPr/>
          <p:nvPr/>
        </p:nvSpPr>
        <p:spPr>
          <a:xfrm>
            <a:off x="4787589" y="3068954"/>
            <a:ext cx="240889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14141"/>
                </a:solidFill>
                <a:effectLst/>
                <a:uLnTx/>
                <a:uFillTx/>
                <a:latin typeface="Arial"/>
                <a:ea typeface="+mn-ea"/>
                <a:cs typeface="Arial"/>
              </a:rPr>
              <a:t>• </a:t>
            </a:r>
            <a:r>
              <a:rPr kumimoji="0" lang="en-US" sz="1600" b="0" i="0" u="none" strike="noStrike" kern="1200" cap="none" spc="0" normalizeH="0" baseline="0" noProof="0" dirty="0">
                <a:ln>
                  <a:noFill/>
                </a:ln>
                <a:solidFill>
                  <a:srgbClr val="414141"/>
                </a:solidFill>
                <a:effectLst/>
                <a:uLnTx/>
                <a:uFillTx/>
                <a:latin typeface="Arial"/>
                <a:ea typeface="+mn-ea"/>
                <a:cs typeface="Arial"/>
              </a:rPr>
              <a:t>Brief outline for approaching counseling (back of AUDIT)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14141"/>
                </a:solidFill>
                <a:effectLst/>
                <a:uLnTx/>
                <a:uFillTx/>
                <a:latin typeface="Arial"/>
                <a:ea typeface="+mn-ea"/>
                <a:cs typeface="Arial"/>
              </a:rPr>
              <a:t>• More extensive pamphlets to guide counseling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14141"/>
                </a:solidFill>
                <a:effectLst/>
                <a:uLnTx/>
                <a:uFillTx/>
                <a:latin typeface="Arial"/>
                <a:ea typeface="+mn-ea"/>
                <a:cs typeface="Arial"/>
              </a:rPr>
              <a:t>• Succinct standardized phrasing for documenting counseling</a:t>
            </a:r>
            <a:endParaRPr kumimoji="0" lang="en-US" sz="1600" b="0" i="0" u="none" strike="noStrike" kern="1200" cap="none" spc="0" normalizeH="0" baseline="0" noProof="0" dirty="0">
              <a:ln>
                <a:noFill/>
              </a:ln>
              <a:solidFill>
                <a:srgbClr val="414141"/>
              </a:solidFill>
              <a:effectLst/>
              <a:uLnTx/>
              <a:uFillTx/>
              <a:latin typeface="Arial"/>
              <a:ea typeface="+mn-ea"/>
              <a:cs typeface="Arial"/>
            </a:endParaRPr>
          </a:p>
        </p:txBody>
      </p:sp>
      <p:pic>
        <p:nvPicPr>
          <p:cNvPr id="87" name="Picture 86"/>
          <p:cNvPicPr>
            <a:picLocks noChangeAspect="1"/>
          </p:cNvPicPr>
          <p:nvPr/>
        </p:nvPicPr>
        <p:blipFill rotWithShape="1">
          <a:blip r:embed="rId6"/>
          <a:srcRect l="1377" r="1" b="10257"/>
          <a:stretch/>
        </p:blipFill>
        <p:spPr>
          <a:xfrm>
            <a:off x="7302561" y="3171718"/>
            <a:ext cx="1584765" cy="3032074"/>
          </a:xfrm>
          <a:prstGeom prst="rect">
            <a:avLst/>
          </a:prstGeom>
        </p:spPr>
      </p:pic>
      <p:sp>
        <p:nvSpPr>
          <p:cNvPr id="89" name="Right Bracket 88"/>
          <p:cNvSpPr/>
          <p:nvPr/>
        </p:nvSpPr>
        <p:spPr>
          <a:xfrm rot="16200000">
            <a:off x="4529858" y="-1355030"/>
            <a:ext cx="99963" cy="8614976"/>
          </a:xfrm>
          <a:prstGeom prst="righ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cxnSp>
        <p:nvCxnSpPr>
          <p:cNvPr id="95" name="Straight Connector 94"/>
          <p:cNvCxnSpPr>
            <a:stCxn id="8" idx="2"/>
          </p:cNvCxnSpPr>
          <p:nvPr/>
        </p:nvCxnSpPr>
        <p:spPr>
          <a:xfrm flipH="1">
            <a:off x="2061228" y="2770152"/>
            <a:ext cx="1" cy="1321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6" name="Straight Arrow Connector 2115"/>
          <p:cNvCxnSpPr/>
          <p:nvPr/>
        </p:nvCxnSpPr>
        <p:spPr>
          <a:xfrm flipH="1">
            <a:off x="4483369" y="3559078"/>
            <a:ext cx="304220" cy="10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6705260" y="4199810"/>
            <a:ext cx="55868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5874319" y="5331242"/>
            <a:ext cx="819" cy="2939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8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uiExpand="1" build="p"/>
      <p:bldP spid="8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2228" y="665390"/>
            <a:ext cx="7714072" cy="6172313"/>
          </a:xfrm>
          <a:prstGeom prst="rect">
            <a:avLst/>
          </a:prstGeom>
        </p:spPr>
      </p:pic>
      <p:sp>
        <p:nvSpPr>
          <p:cNvPr id="7" name="Rectangle 6"/>
          <p:cNvSpPr/>
          <p:nvPr/>
        </p:nvSpPr>
        <p:spPr>
          <a:xfrm>
            <a:off x="5426243" y="2514038"/>
            <a:ext cx="2743200" cy="32316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Cumulative: 39.3% (130/331)</a:t>
            </a:r>
            <a:endParaRPr kumimoji="0" lang="en-US" sz="1500" b="1" i="0" u="none" strike="noStrike" kern="1200" cap="none" spc="0" normalizeH="0" baseline="0" noProof="0" dirty="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6612369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Best Practice Alert</a:t>
            </a:r>
          </a:p>
        </p:txBody>
      </p:sp>
      <p:pic>
        <p:nvPicPr>
          <p:cNvPr id="31" name="Picture 30"/>
          <p:cNvPicPr>
            <a:picLocks noChangeAspect="1"/>
          </p:cNvPicPr>
          <p:nvPr/>
        </p:nvPicPr>
        <p:blipFill rotWithShape="1">
          <a:blip r:embed="rId3"/>
          <a:srcRect l="1355" t="2908" r="1895" b="14021"/>
          <a:stretch/>
        </p:blipFill>
        <p:spPr>
          <a:xfrm>
            <a:off x="382949" y="2263023"/>
            <a:ext cx="8393373" cy="3303275"/>
          </a:xfrm>
          <a:prstGeom prst="rect">
            <a:avLst/>
          </a:prstGeom>
        </p:spPr>
      </p:pic>
      <p:sp>
        <p:nvSpPr>
          <p:cNvPr id="32" name="TextBox 31"/>
          <p:cNvSpPr txBox="1"/>
          <p:nvPr/>
        </p:nvSpPr>
        <p:spPr>
          <a:xfrm>
            <a:off x="293426" y="1341438"/>
            <a:ext cx="885057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Implemented September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Fires at subsequent visit if no documentation of intervention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Cues provider to offer and document appropriate intervention for patients with positive screen</a:t>
            </a:r>
          </a:p>
        </p:txBody>
      </p:sp>
      <p:pic>
        <p:nvPicPr>
          <p:cNvPr id="33" name="Picture 2" descr="A screenshot of a cell phone&#10;&#10;Description generated with very high confidence">
            <a:extLst>
              <a:ext uri="{FF2B5EF4-FFF2-40B4-BE49-F238E27FC236}">
                <a16:creationId xmlns:a16="http://schemas.microsoft.com/office/drawing/2014/main" id="{9AFFCB0C-C2FB-4F48-AE17-F9CE0421C0AB}"/>
              </a:ext>
            </a:extLst>
          </p:cNvPr>
          <p:cNvPicPr>
            <a:picLocks noChangeAspect="1"/>
          </p:cNvPicPr>
          <p:nvPr/>
        </p:nvPicPr>
        <p:blipFill>
          <a:blip r:embed="rId4"/>
          <a:stretch>
            <a:fillRect/>
          </a:stretch>
        </p:blipFill>
        <p:spPr>
          <a:xfrm>
            <a:off x="3338048" y="2263023"/>
            <a:ext cx="5438274" cy="4496710"/>
          </a:xfrm>
          <a:prstGeom prst="rect">
            <a:avLst/>
          </a:prstGeom>
        </p:spPr>
      </p:pic>
      <p:sp>
        <p:nvSpPr>
          <p:cNvPr id="34" name="Rectangle 33"/>
          <p:cNvSpPr/>
          <p:nvPr/>
        </p:nvSpPr>
        <p:spPr>
          <a:xfrm rot="10800000">
            <a:off x="696053" y="3378822"/>
            <a:ext cx="1345305" cy="3349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335FB7"/>
                </a:solidFill>
              </a:ln>
              <a:solidFill>
                <a:srgbClr val="335FB7"/>
              </a:solidFill>
              <a:effectLst/>
              <a:uLnTx/>
              <a:uFillTx/>
              <a:latin typeface="Arial"/>
              <a:ea typeface="+mn-ea"/>
              <a:cs typeface="Arial"/>
            </a:endParaRPr>
          </a:p>
        </p:txBody>
      </p:sp>
      <p:cxnSp>
        <p:nvCxnSpPr>
          <p:cNvPr id="35" name="Elbow Connector 34"/>
          <p:cNvCxnSpPr>
            <a:stCxn id="34" idx="2"/>
          </p:cNvCxnSpPr>
          <p:nvPr/>
        </p:nvCxnSpPr>
        <p:spPr>
          <a:xfrm rot="5400000" flipH="1" flipV="1">
            <a:off x="2303224" y="2343999"/>
            <a:ext cx="100304" cy="1969343"/>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Best Practice Alert</a:t>
            </a:r>
          </a:p>
        </p:txBody>
      </p:sp>
      <p:pic>
        <p:nvPicPr>
          <p:cNvPr id="28" name="Picture 27"/>
          <p:cNvPicPr>
            <a:picLocks noChangeAspect="1"/>
          </p:cNvPicPr>
          <p:nvPr/>
        </p:nvPicPr>
        <p:blipFill>
          <a:blip r:embed="rId3"/>
          <a:stretch>
            <a:fillRect/>
          </a:stretch>
        </p:blipFill>
        <p:spPr>
          <a:xfrm>
            <a:off x="328021" y="1430778"/>
            <a:ext cx="8487957" cy="4937352"/>
          </a:xfrm>
          <a:prstGeom prst="rect">
            <a:avLst/>
          </a:prstGeom>
        </p:spPr>
      </p:pic>
      <p:sp>
        <p:nvSpPr>
          <p:cNvPr id="30" name="Rectangle 29"/>
          <p:cNvSpPr/>
          <p:nvPr/>
        </p:nvSpPr>
        <p:spPr>
          <a:xfrm>
            <a:off x="5022500" y="2427742"/>
            <a:ext cx="2743200" cy="32316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Cumulative: 18.8% (51/271)</a:t>
            </a:r>
            <a:endParaRPr kumimoji="0" lang="en-US" sz="1500" b="1" i="0" u="none" strike="noStrike" kern="1200" cap="none" spc="0" normalizeH="0" baseline="0" noProof="0" dirty="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10725798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lstStyle/>
          <a:p>
            <a:pPr lvl="1"/>
            <a:endParaRPr lang="en-US" dirty="0"/>
          </a:p>
          <a:p>
            <a:r>
              <a:rPr lang="en-US" dirty="0">
                <a:solidFill>
                  <a:schemeClr val="tx1"/>
                </a:solidFill>
              </a:rPr>
              <a:t>Systematic method for screening and providing subsequent interventions </a:t>
            </a:r>
            <a:r>
              <a:rPr lang="en-US" dirty="0">
                <a:solidFill>
                  <a:schemeClr val="tx1"/>
                </a:solidFill>
                <a:sym typeface="Wingdings" panose="05000000000000000000" pitchFamily="2" charset="2"/>
              </a:rPr>
              <a:t> potential to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a:solidFill>
                  <a:schemeClr val="tx1"/>
                </a:solidFill>
                <a:sym typeface="Wingdings" panose="05000000000000000000" pitchFamily="2" charset="2"/>
              </a:rPr>
              <a:t> morbidity and mortality from unhealthy alcohol use</a:t>
            </a:r>
          </a:p>
          <a:p>
            <a:pPr lvl="1"/>
            <a:r>
              <a:rPr lang="en-US" dirty="0">
                <a:solidFill>
                  <a:schemeClr val="tx1"/>
                </a:solidFill>
                <a:sym typeface="Wingdings" panose="05000000000000000000" pitchFamily="2" charset="2"/>
              </a:rPr>
              <a:t>Hits on all three dimensions of IHI Triple Aim</a:t>
            </a:r>
          </a:p>
          <a:p>
            <a:pPr lvl="2"/>
            <a:r>
              <a:rPr lang="en-US" sz="1650" dirty="0">
                <a:solidFill>
                  <a:schemeClr val="tx1"/>
                </a:solidFill>
                <a:sym typeface="Wingdings" panose="05000000000000000000" pitchFamily="2" charset="2"/>
              </a:rPr>
              <a:t>Decreased health care costs</a:t>
            </a:r>
          </a:p>
          <a:p>
            <a:pPr lvl="2"/>
            <a:r>
              <a:rPr lang="en-US" sz="1650" dirty="0">
                <a:solidFill>
                  <a:schemeClr val="tx1"/>
                </a:solidFill>
                <a:sym typeface="Wingdings" panose="05000000000000000000" pitchFamily="2" charset="2"/>
              </a:rPr>
              <a:t>Improved health of populations</a:t>
            </a:r>
          </a:p>
          <a:p>
            <a:pPr lvl="2"/>
            <a:r>
              <a:rPr lang="en-US" sz="1650" dirty="0">
                <a:solidFill>
                  <a:schemeClr val="tx1"/>
                </a:solidFill>
              </a:rPr>
              <a:t>Improved patient experience of care </a:t>
            </a:r>
            <a:br>
              <a:rPr lang="en-US" dirty="0">
                <a:solidFill>
                  <a:schemeClr val="tx1"/>
                </a:solidFill>
              </a:rPr>
            </a:br>
            <a:r>
              <a:rPr lang="en-US" dirty="0">
                <a:solidFill>
                  <a:schemeClr val="tx1"/>
                </a:solidFill>
              </a:rPr>
              <a:t> </a:t>
            </a:r>
          </a:p>
          <a:p>
            <a:r>
              <a:rPr lang="en-US" dirty="0">
                <a:solidFill>
                  <a:schemeClr val="tx1"/>
                </a:solidFill>
              </a:rPr>
              <a:t>Screening for unhealthy alcohol use = USPSTF recommended service </a:t>
            </a:r>
          </a:p>
          <a:p>
            <a:pPr lvl="1"/>
            <a:r>
              <a:rPr lang="en-US" dirty="0"/>
              <a:t>In future, could join other preventive services as a quality focus with associated incentives</a:t>
            </a:r>
          </a:p>
          <a:p>
            <a:endParaRPr lang="en-US" dirty="0"/>
          </a:p>
          <a:p>
            <a:pPr lvl="1"/>
            <a:endParaRPr lang="en-US" dirty="0"/>
          </a:p>
        </p:txBody>
      </p:sp>
    </p:spTree>
    <p:extLst>
      <p:ext uri="{BB962C8B-B14F-4D97-AF65-F5344CB8AC3E}">
        <p14:creationId xmlns:p14="http://schemas.microsoft.com/office/powerpoint/2010/main" val="24945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a:t>
            </a:r>
          </a:p>
        </p:txBody>
      </p:sp>
      <p:sp>
        <p:nvSpPr>
          <p:cNvPr id="3" name="Content Placeholder 2"/>
          <p:cNvSpPr>
            <a:spLocks noGrp="1"/>
          </p:cNvSpPr>
          <p:nvPr>
            <p:ph idx="1"/>
          </p:nvPr>
        </p:nvSpPr>
        <p:spPr/>
        <p:txBody>
          <a:bodyPr/>
          <a:lstStyle/>
          <a:p>
            <a:r>
              <a:rPr lang="en-US" dirty="0">
                <a:solidFill>
                  <a:schemeClr val="tx1"/>
                </a:solidFill>
              </a:rPr>
              <a:t>Many processes in workflow have been automated</a:t>
            </a:r>
          </a:p>
          <a:p>
            <a:pPr lvl="1"/>
            <a:r>
              <a:rPr lang="en-US" dirty="0">
                <a:solidFill>
                  <a:schemeClr val="tx1"/>
                </a:solidFill>
              </a:rPr>
              <a:t>Nursing BPAs automatically prompt screening of eligible patients</a:t>
            </a:r>
          </a:p>
          <a:p>
            <a:pPr lvl="1"/>
            <a:r>
              <a:rPr lang="en-US" dirty="0">
                <a:solidFill>
                  <a:schemeClr val="tx1"/>
                </a:solidFill>
              </a:rPr>
              <a:t>Paper AUDIT cues provider to offer intervention</a:t>
            </a:r>
          </a:p>
          <a:p>
            <a:endParaRPr lang="en-US" dirty="0">
              <a:solidFill>
                <a:schemeClr val="tx1"/>
              </a:solidFill>
            </a:endParaRPr>
          </a:p>
          <a:p>
            <a:r>
              <a:rPr lang="en-US" dirty="0">
                <a:solidFill>
                  <a:schemeClr val="tx1"/>
                </a:solidFill>
              </a:rPr>
              <a:t>Continued need for improvement in rate of counseling after positive screen</a:t>
            </a:r>
          </a:p>
          <a:p>
            <a:pPr lvl="1"/>
            <a:r>
              <a:rPr lang="en-US" dirty="0">
                <a:solidFill>
                  <a:schemeClr val="tx1"/>
                </a:solidFill>
              </a:rPr>
              <a:t>Provider BPA prompts intervention at subsequent visits</a:t>
            </a:r>
          </a:p>
        </p:txBody>
      </p:sp>
    </p:spTree>
    <p:extLst>
      <p:ext uri="{BB962C8B-B14F-4D97-AF65-F5344CB8AC3E}">
        <p14:creationId xmlns:p14="http://schemas.microsoft.com/office/powerpoint/2010/main" val="388883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Members</a:t>
            </a:r>
          </a:p>
        </p:txBody>
      </p:sp>
      <p:sp>
        <p:nvSpPr>
          <p:cNvPr id="5" name="Content Placeholder 2"/>
          <p:cNvSpPr txBox="1">
            <a:spLocks/>
          </p:cNvSpPr>
          <p:nvPr/>
        </p:nvSpPr>
        <p:spPr bwMode="auto">
          <a:xfrm>
            <a:off x="3113165" y="4459904"/>
            <a:ext cx="2935074" cy="133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2"/>
              </a:buClr>
              <a:buChar char="•"/>
              <a:defRPr sz="1800">
                <a:solidFill>
                  <a:srgbClr val="335FB7"/>
                </a:solidFill>
                <a:latin typeface="+mn-lt"/>
                <a:ea typeface="+mn-ea"/>
                <a:cs typeface="+mn-cs"/>
              </a:defRPr>
            </a:lvl1pPr>
            <a:lvl2pPr marL="557213" indent="-214313" algn="l" rtl="0" eaLnBrk="1" fontAlgn="base" hangingPunct="1">
              <a:spcBef>
                <a:spcPct val="20000"/>
              </a:spcBef>
              <a:spcAft>
                <a:spcPct val="0"/>
              </a:spcAft>
              <a:buClr>
                <a:srgbClr val="B2B2B2"/>
              </a:buClr>
              <a:buFont typeface="Arial" charset="0"/>
              <a:buChar char="»"/>
              <a:defRPr sz="1650">
                <a:solidFill>
                  <a:srgbClr val="414141"/>
                </a:solidFill>
                <a:latin typeface="+mn-lt"/>
                <a:cs typeface="+mn-cs"/>
              </a:defRPr>
            </a:lvl2pPr>
            <a:lvl3pPr marL="857250" indent="-171450" algn="l" rtl="0" eaLnBrk="1" fontAlgn="base" hangingPunct="1">
              <a:spcBef>
                <a:spcPct val="20000"/>
              </a:spcBef>
              <a:spcAft>
                <a:spcPct val="0"/>
              </a:spcAft>
              <a:buClr>
                <a:srgbClr val="B2B2B2"/>
              </a:buClr>
              <a:buChar char="•"/>
              <a:defRPr sz="1500">
                <a:solidFill>
                  <a:srgbClr val="414141"/>
                </a:solidFill>
                <a:latin typeface="+mn-lt"/>
                <a:cs typeface="+mn-cs"/>
              </a:defRPr>
            </a:lvl3pPr>
            <a:lvl4pPr marL="1200150" indent="-171450" algn="l" rtl="0" eaLnBrk="1" fontAlgn="base" hangingPunct="1">
              <a:spcBef>
                <a:spcPct val="20000"/>
              </a:spcBef>
              <a:spcAft>
                <a:spcPct val="0"/>
              </a:spcAft>
              <a:buClr>
                <a:srgbClr val="B2B2B2"/>
              </a:buClr>
              <a:buFont typeface="Arial" charset="0"/>
              <a:buChar char="»"/>
              <a:defRPr>
                <a:solidFill>
                  <a:srgbClr val="414141"/>
                </a:solidFill>
                <a:latin typeface="+mn-lt"/>
                <a:cs typeface="+mn-cs"/>
              </a:defRPr>
            </a:lvl4pPr>
            <a:lvl5pPr marL="1543050" indent="-171450" algn="l" rtl="0" eaLnBrk="1" fontAlgn="base" hangingPunct="1">
              <a:spcBef>
                <a:spcPct val="20000"/>
              </a:spcBef>
              <a:spcAft>
                <a:spcPct val="0"/>
              </a:spcAft>
              <a:buClr>
                <a:srgbClr val="B2B2B2"/>
              </a:buClr>
              <a:buChar char="•"/>
              <a:defRPr>
                <a:solidFill>
                  <a:srgbClr val="414141"/>
                </a:solidFill>
                <a:latin typeface="+mn-lt"/>
                <a:cs typeface="+mn-cs"/>
              </a:defRPr>
            </a:lvl5pPr>
            <a:lvl6pPr marL="1885950" indent="-171450" algn="l" rtl="0" eaLnBrk="1" fontAlgn="base" hangingPunct="1">
              <a:spcBef>
                <a:spcPct val="20000"/>
              </a:spcBef>
              <a:spcAft>
                <a:spcPct val="0"/>
              </a:spcAft>
              <a:buClr>
                <a:srgbClr val="B2B2B2"/>
              </a:buClr>
              <a:buChar char="•"/>
              <a:defRPr>
                <a:solidFill>
                  <a:srgbClr val="414141"/>
                </a:solidFill>
                <a:latin typeface="+mn-lt"/>
                <a:cs typeface="+mn-cs"/>
              </a:defRPr>
            </a:lvl6pPr>
            <a:lvl7pPr marL="2228850" indent="-171450" algn="l" rtl="0" eaLnBrk="1" fontAlgn="base" hangingPunct="1">
              <a:spcBef>
                <a:spcPct val="20000"/>
              </a:spcBef>
              <a:spcAft>
                <a:spcPct val="0"/>
              </a:spcAft>
              <a:buClr>
                <a:srgbClr val="B2B2B2"/>
              </a:buClr>
              <a:buChar char="•"/>
              <a:defRPr>
                <a:solidFill>
                  <a:srgbClr val="414141"/>
                </a:solidFill>
                <a:latin typeface="+mn-lt"/>
                <a:cs typeface="+mn-cs"/>
              </a:defRPr>
            </a:lvl7pPr>
            <a:lvl8pPr marL="2571750" indent="-171450" algn="l" rtl="0" eaLnBrk="1" fontAlgn="base" hangingPunct="1">
              <a:spcBef>
                <a:spcPct val="20000"/>
              </a:spcBef>
              <a:spcAft>
                <a:spcPct val="0"/>
              </a:spcAft>
              <a:buClr>
                <a:srgbClr val="B2B2B2"/>
              </a:buClr>
              <a:buChar char="•"/>
              <a:defRPr>
                <a:solidFill>
                  <a:srgbClr val="414141"/>
                </a:solidFill>
                <a:latin typeface="+mn-lt"/>
                <a:cs typeface="+mn-cs"/>
              </a:defRPr>
            </a:lvl8pPr>
            <a:lvl9pPr marL="2914650" indent="-171450" algn="l" rtl="0" eaLnBrk="1" fontAlgn="base" hangingPunct="1">
              <a:spcBef>
                <a:spcPct val="20000"/>
              </a:spcBef>
              <a:spcAft>
                <a:spcPct val="0"/>
              </a:spcAft>
              <a:buClr>
                <a:srgbClr val="B2B2B2"/>
              </a:buClr>
              <a:buChar char="•"/>
              <a:defRPr>
                <a:solidFill>
                  <a:srgbClr val="414141"/>
                </a:solidFill>
                <a:latin typeface="+mn-lt"/>
                <a:cs typeface="+mn-cs"/>
              </a:defRPr>
            </a:lvl9pPr>
          </a:lstStyle>
          <a:p>
            <a:pPr marL="0" marR="0" lvl="0" indent="0" algn="ctr" defTabSz="914400" rtl="0" eaLnBrk="1" fontAlgn="base" latinLnBrk="0" hangingPunct="1">
              <a:lnSpc>
                <a:spcPts val="1700"/>
              </a:lnSpc>
              <a:spcBef>
                <a:spcPct val="20000"/>
              </a:spcBef>
              <a:spcAft>
                <a:spcPct val="0"/>
              </a:spcAft>
              <a:buClr>
                <a:srgbClr val="909090"/>
              </a:buClr>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Not pictured:</a:t>
            </a:r>
          </a:p>
          <a:p>
            <a:pPr marL="0" marR="0" lvl="0" indent="0" algn="ctr" defTabSz="914400" rtl="0" eaLnBrk="1" fontAlgn="base" latinLnBrk="0" hangingPunct="1">
              <a:lnSpc>
                <a:spcPts val="1700"/>
              </a:lnSpc>
              <a:spcBef>
                <a:spcPct val="20000"/>
              </a:spcBef>
              <a:spcAft>
                <a:spcPct val="0"/>
              </a:spcAft>
              <a:buClr>
                <a:srgbClr val="909090"/>
              </a:buClr>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Eve </a:t>
            </a:r>
            <a:r>
              <a:rPr kumimoji="0" lang="en-US" sz="1600" b="0" i="0" u="none" strike="noStrike" kern="0" cap="none" spc="0" normalizeH="0" baseline="0" noProof="0" dirty="0" err="1">
                <a:ln>
                  <a:noFill/>
                </a:ln>
                <a:solidFill>
                  <a:srgbClr val="335FB7"/>
                </a:solidFill>
                <a:effectLst/>
                <a:uLnTx/>
                <a:uFillTx/>
                <a:latin typeface="Arial"/>
                <a:ea typeface="+mn-ea"/>
                <a:cs typeface="Arial"/>
              </a:rPr>
              <a:t>Schon</a:t>
            </a:r>
            <a:r>
              <a:rPr kumimoji="0" lang="en-US" sz="1600" b="0" i="0" u="none" strike="noStrike" kern="0" cap="none" spc="0" normalizeH="0" baseline="0" noProof="0" dirty="0">
                <a:ln>
                  <a:noFill/>
                </a:ln>
                <a:solidFill>
                  <a:srgbClr val="335FB7"/>
                </a:solidFill>
                <a:effectLst/>
                <a:uLnTx/>
                <a:uFillTx/>
                <a:latin typeface="Arial"/>
                <a:ea typeface="+mn-ea"/>
                <a:cs typeface="Arial"/>
              </a:rPr>
              <a:t>, RN;  </a:t>
            </a:r>
          </a:p>
          <a:p>
            <a:pPr marL="0" marR="0" lvl="0" indent="0" algn="ctr" defTabSz="914400" rtl="0" eaLnBrk="1" fontAlgn="base" latinLnBrk="0" hangingPunct="1">
              <a:lnSpc>
                <a:spcPts val="1700"/>
              </a:lnSpc>
              <a:spcBef>
                <a:spcPct val="20000"/>
              </a:spcBef>
              <a:spcAft>
                <a:spcPct val="0"/>
              </a:spcAft>
              <a:buClr>
                <a:srgbClr val="909090"/>
              </a:buClr>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Nancy </a:t>
            </a:r>
            <a:r>
              <a:rPr kumimoji="0" lang="en-US" sz="1600" b="0" i="0" u="none" strike="noStrike" kern="0" cap="none" spc="0" normalizeH="0" baseline="0" noProof="0" dirty="0" err="1">
                <a:ln>
                  <a:noFill/>
                </a:ln>
                <a:solidFill>
                  <a:srgbClr val="335FB7"/>
                </a:solidFill>
                <a:effectLst/>
                <a:uLnTx/>
                <a:uFillTx/>
                <a:latin typeface="Arial"/>
                <a:ea typeface="+mn-ea"/>
                <a:cs typeface="Arial"/>
              </a:rPr>
              <a:t>McElveen</a:t>
            </a:r>
            <a:r>
              <a:rPr kumimoji="0" lang="en-US" sz="1600" b="0" i="0" u="none" strike="noStrike" kern="0" cap="none" spc="0" normalizeH="0" baseline="0" noProof="0" dirty="0">
                <a:ln>
                  <a:noFill/>
                </a:ln>
                <a:solidFill>
                  <a:srgbClr val="335FB7"/>
                </a:solidFill>
                <a:effectLst/>
                <a:uLnTx/>
                <a:uFillTx/>
                <a:latin typeface="Arial"/>
                <a:ea typeface="+mn-ea"/>
                <a:cs typeface="Arial"/>
              </a:rPr>
              <a:t>,</a:t>
            </a:r>
          </a:p>
          <a:p>
            <a:pPr marL="0" marR="0" lvl="0" indent="0" algn="ctr" defTabSz="914400" rtl="0" eaLnBrk="1" fontAlgn="base" latinLnBrk="0" hangingPunct="1">
              <a:lnSpc>
                <a:spcPts val="1700"/>
              </a:lnSpc>
              <a:spcBef>
                <a:spcPct val="20000"/>
              </a:spcBef>
              <a:spcAft>
                <a:spcPct val="0"/>
              </a:spcAft>
              <a:buClr>
                <a:srgbClr val="909090"/>
              </a:buClr>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Patient Advisor </a:t>
            </a:r>
          </a:p>
          <a:p>
            <a:pPr marL="0" marR="0" lvl="0" indent="0" algn="ctr" defTabSz="914400" rtl="0" eaLnBrk="1" fontAlgn="base" latinLnBrk="0" hangingPunct="1">
              <a:lnSpc>
                <a:spcPts val="1700"/>
              </a:lnSpc>
              <a:spcBef>
                <a:spcPct val="20000"/>
              </a:spcBef>
              <a:spcAft>
                <a:spcPct val="0"/>
              </a:spcAft>
              <a:buClr>
                <a:srgbClr val="909090"/>
              </a:buClr>
              <a:buSzTx/>
              <a:buFontTx/>
              <a:buNone/>
              <a:tabLst/>
              <a:defRPr/>
            </a:pPr>
            <a:endParaRPr kumimoji="0" lang="en-US" sz="1600" b="0" i="0" u="none" strike="noStrike" kern="0" cap="none" spc="0" normalizeH="0" baseline="0" noProof="0" dirty="0">
              <a:ln>
                <a:noFill/>
              </a:ln>
              <a:solidFill>
                <a:srgbClr val="335FB7"/>
              </a:solidFill>
              <a:effectLst/>
              <a:uLnTx/>
              <a:uFillTx/>
              <a:latin typeface="Arial"/>
              <a:ea typeface="+mn-ea"/>
              <a:cs typeface="Arial"/>
            </a:endParaRPr>
          </a:p>
        </p:txBody>
      </p:sp>
      <p:sp>
        <p:nvSpPr>
          <p:cNvPr id="8" name="TextBox 7"/>
          <p:cNvSpPr txBox="1"/>
          <p:nvPr/>
        </p:nvSpPr>
        <p:spPr>
          <a:xfrm>
            <a:off x="3755315" y="3260746"/>
            <a:ext cx="1676343"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Julia Tompkins, MSW, LCSW-A</a:t>
            </a:r>
          </a:p>
        </p:txBody>
      </p:sp>
      <p:pic>
        <p:nvPicPr>
          <p:cNvPr id="9" name="Picture 8"/>
          <p:cNvPicPr preferRelativeResize="0">
            <a:picLocks/>
          </p:cNvPicPr>
          <p:nvPr/>
        </p:nvPicPr>
        <p:blipFill rotWithShape="1">
          <a:blip r:embed="rId3" cstate="print">
            <a:extLst>
              <a:ext uri="{28A0092B-C50C-407E-A947-70E740481C1C}">
                <a14:useLocalDpi xmlns:a14="http://schemas.microsoft.com/office/drawing/2010/main" val="0"/>
              </a:ext>
            </a:extLst>
          </a:blip>
          <a:srcRect l="982" r="1988"/>
          <a:stretch/>
        </p:blipFill>
        <p:spPr>
          <a:xfrm>
            <a:off x="5594702" y="1511974"/>
            <a:ext cx="1316736" cy="1737360"/>
          </a:xfrm>
          <a:prstGeom prst="rect">
            <a:avLst/>
          </a:prstGeom>
        </p:spPr>
      </p:pic>
      <p:sp>
        <p:nvSpPr>
          <p:cNvPr id="10" name="TextBox 9"/>
          <p:cNvSpPr txBox="1"/>
          <p:nvPr/>
        </p:nvSpPr>
        <p:spPr>
          <a:xfrm>
            <a:off x="5578160" y="3288959"/>
            <a:ext cx="1367407"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Bailey Minish</a:t>
            </a:r>
          </a:p>
        </p:txBody>
      </p:sp>
      <p:sp>
        <p:nvSpPr>
          <p:cNvPr id="11" name="TextBox 10"/>
          <p:cNvSpPr txBox="1"/>
          <p:nvPr/>
        </p:nvSpPr>
        <p:spPr>
          <a:xfrm>
            <a:off x="7147935" y="3288959"/>
            <a:ext cx="1619813" cy="746358"/>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Tamrah Watson, MSN, RN, FNP </a:t>
            </a:r>
          </a:p>
        </p:txBody>
      </p:sp>
      <p:sp>
        <p:nvSpPr>
          <p:cNvPr id="12" name="TextBox 11"/>
          <p:cNvSpPr txBox="1"/>
          <p:nvPr/>
        </p:nvSpPr>
        <p:spPr>
          <a:xfrm>
            <a:off x="2092677" y="3288959"/>
            <a:ext cx="1621753"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Colleen Barclay, MPH</a:t>
            </a:r>
          </a:p>
        </p:txBody>
      </p:sp>
      <p:sp>
        <p:nvSpPr>
          <p:cNvPr id="13" name="TextBox 12"/>
          <p:cNvSpPr txBox="1"/>
          <p:nvPr/>
        </p:nvSpPr>
        <p:spPr>
          <a:xfrm>
            <a:off x="468306" y="5812684"/>
            <a:ext cx="1375266" cy="746358"/>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Britta Starke, MSW, LCSW</a:t>
            </a:r>
          </a:p>
        </p:txBody>
      </p:sp>
      <p:pic>
        <p:nvPicPr>
          <p:cNvPr id="14" name="Picture 13"/>
          <p:cNvPicPr preferRelativeResize="0">
            <a:picLocks/>
          </p:cNvPicPr>
          <p:nvPr/>
        </p:nvPicPr>
        <p:blipFill>
          <a:blip r:embed="rId4"/>
          <a:stretch>
            <a:fillRect/>
          </a:stretch>
        </p:blipFill>
        <p:spPr>
          <a:xfrm>
            <a:off x="526309" y="4062993"/>
            <a:ext cx="1316736" cy="1737360"/>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770" r="3768"/>
          <a:stretch/>
        </p:blipFill>
        <p:spPr>
          <a:xfrm>
            <a:off x="3936890" y="1511974"/>
            <a:ext cx="1299036" cy="173736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4450" y="4050662"/>
            <a:ext cx="1306494" cy="173736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214" y="1512271"/>
            <a:ext cx="1306495" cy="1737360"/>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8458" r="2122"/>
          <a:stretch/>
        </p:blipFill>
        <p:spPr>
          <a:xfrm>
            <a:off x="2213765" y="4060804"/>
            <a:ext cx="1299036" cy="1737360"/>
          </a:xfrm>
          <a:prstGeom prst="rect">
            <a:avLst/>
          </a:prstGeom>
        </p:spPr>
      </p:pic>
      <p:sp>
        <p:nvSpPr>
          <p:cNvPr id="20" name="TextBox 19"/>
          <p:cNvSpPr txBox="1"/>
          <p:nvPr/>
        </p:nvSpPr>
        <p:spPr>
          <a:xfrm>
            <a:off x="5504224" y="5812018"/>
            <a:ext cx="1626946" cy="310341"/>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Katie Doss, MD</a:t>
            </a:r>
          </a:p>
        </p:txBody>
      </p:sp>
      <p:sp>
        <p:nvSpPr>
          <p:cNvPr id="22" name="TextBox 21"/>
          <p:cNvSpPr txBox="1"/>
          <p:nvPr/>
        </p:nvSpPr>
        <p:spPr>
          <a:xfrm>
            <a:off x="2069385" y="5814176"/>
            <a:ext cx="1587795"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Scott Rose, MD</a:t>
            </a:r>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2810" r="2885"/>
          <a:stretch/>
        </p:blipFill>
        <p:spPr>
          <a:xfrm>
            <a:off x="2247245" y="1510596"/>
            <a:ext cx="1307431" cy="1729512"/>
          </a:xfrm>
          <a:prstGeom prst="rect">
            <a:avLst/>
          </a:prstGeom>
        </p:spPr>
      </p:pic>
      <p:pic>
        <p:nvPicPr>
          <p:cNvPr id="24" name="Picture 2" descr="https://www.med.unc.edu/im/patients/outpatient-faculty-profiles/general-medicine-internal-medicine-clinic/shana-ratner-md/@@images/9a61acae-06fb-40ac-a1f5-94386724737a.jpeg"/>
          <p:cNvPicPr>
            <a:picLocks noChangeAspect="1" noChangeArrowheads="1"/>
          </p:cNvPicPr>
          <p:nvPr/>
        </p:nvPicPr>
        <p:blipFill rotWithShape="1">
          <a:blip r:embed="rId10">
            <a:extLst>
              <a:ext uri="{28A0092B-C50C-407E-A947-70E740481C1C}">
                <a14:useLocalDpi xmlns:a14="http://schemas.microsoft.com/office/drawing/2010/main" val="0"/>
              </a:ext>
            </a:extLst>
          </a:blip>
          <a:srcRect l="5660" t="2476" r="7455" b="11491"/>
          <a:stretch/>
        </p:blipFill>
        <p:spPr bwMode="auto">
          <a:xfrm>
            <a:off x="7270214" y="4064141"/>
            <a:ext cx="1321105" cy="1737360"/>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p:cNvSpPr txBox="1"/>
          <p:nvPr/>
        </p:nvSpPr>
        <p:spPr>
          <a:xfrm>
            <a:off x="7103251" y="5817849"/>
            <a:ext cx="1583549"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Shana Ratner, MD</a:t>
            </a:r>
          </a:p>
        </p:txBody>
      </p:sp>
      <p:pic>
        <p:nvPicPr>
          <p:cNvPr id="1026" name="Picture 2" descr="https://www.med.unc.edu/im/patients/general-medicine-internal-medicine-clinic/dan-jonas-md-mph/@@images/7cb5b7b3-557f-49d6-ab09-d97041413d5a.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755" y="1510596"/>
            <a:ext cx="1321290" cy="175703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76400" y="3288959"/>
            <a:ext cx="1621753"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335FB7"/>
                </a:solidFill>
                <a:effectLst/>
                <a:uLnTx/>
                <a:uFillTx/>
                <a:latin typeface="Arial"/>
                <a:ea typeface="+mn-ea"/>
                <a:cs typeface="Arial"/>
              </a:rPr>
              <a:t>Dan Jonas, MD, MPH</a:t>
            </a:r>
          </a:p>
        </p:txBody>
      </p:sp>
    </p:spTree>
    <p:extLst>
      <p:ext uri="{BB962C8B-B14F-4D97-AF65-F5344CB8AC3E}">
        <p14:creationId xmlns:p14="http://schemas.microsoft.com/office/powerpoint/2010/main" val="1313370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7458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191986"/>
            <a:ext cx="3009490" cy="3882491"/>
          </a:xfrm>
        </p:spPr>
        <p:txBody>
          <a:bodyPr>
            <a:normAutofit/>
          </a:bodyPr>
          <a:lstStyle/>
          <a:p>
            <a:r>
              <a:rPr lang="en-US" dirty="0"/>
              <a:t>UNC initial depression treatment Algorithm</a:t>
            </a:r>
          </a:p>
        </p:txBody>
      </p:sp>
      <p:pic>
        <p:nvPicPr>
          <p:cNvPr id="3" name="Picture 2"/>
          <p:cNvPicPr>
            <a:picLocks noChangeAspect="1"/>
          </p:cNvPicPr>
          <p:nvPr/>
        </p:nvPicPr>
        <p:blipFill>
          <a:blip r:embed="rId3"/>
          <a:stretch>
            <a:fillRect/>
          </a:stretch>
        </p:blipFill>
        <p:spPr>
          <a:xfrm>
            <a:off x="3191381" y="0"/>
            <a:ext cx="5952619" cy="6858000"/>
          </a:xfrm>
          <a:prstGeom prst="rect">
            <a:avLst/>
          </a:prstGeom>
        </p:spPr>
      </p:pic>
    </p:spTree>
    <p:extLst>
      <p:ext uri="{BB962C8B-B14F-4D97-AF65-F5344CB8AC3E}">
        <p14:creationId xmlns:p14="http://schemas.microsoft.com/office/powerpoint/2010/main" val="41960080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342900" indent="-342900">
              <a:buFont typeface="+mj-lt"/>
              <a:buAutoNum type="arabicPeriod"/>
            </a:pPr>
            <a:r>
              <a:rPr lang="en-US" dirty="0">
                <a:solidFill>
                  <a:schemeClr val="tx1"/>
                </a:solidFill>
              </a:rPr>
              <a:t>Vinson DC, Manning BK, </a:t>
            </a:r>
            <a:r>
              <a:rPr lang="en-US" dirty="0" err="1">
                <a:solidFill>
                  <a:schemeClr val="tx1"/>
                </a:solidFill>
              </a:rPr>
              <a:t>Galliher</a:t>
            </a:r>
            <a:r>
              <a:rPr lang="en-US" dirty="0">
                <a:solidFill>
                  <a:schemeClr val="tx1"/>
                </a:solidFill>
              </a:rPr>
              <a:t> JM, et al. Ann Fam Med. 2010;8:484-92</a:t>
            </a:r>
          </a:p>
          <a:p>
            <a:pPr marL="342900" indent="-342900">
              <a:buFont typeface="+mj-lt"/>
              <a:buAutoNum type="arabicPeriod"/>
            </a:pPr>
            <a:r>
              <a:rPr lang="en-US" dirty="0" err="1">
                <a:solidFill>
                  <a:schemeClr val="tx1"/>
                </a:solidFill>
              </a:rPr>
              <a:t>Mokdad</a:t>
            </a:r>
            <a:r>
              <a:rPr lang="en-US" dirty="0">
                <a:solidFill>
                  <a:schemeClr val="tx1"/>
                </a:solidFill>
              </a:rPr>
              <a:t> AH, Marks JS, Stroup DF, </a:t>
            </a:r>
            <a:r>
              <a:rPr lang="en-US" dirty="0" err="1">
                <a:solidFill>
                  <a:schemeClr val="tx1"/>
                </a:solidFill>
              </a:rPr>
              <a:t>Gerberding</a:t>
            </a:r>
            <a:r>
              <a:rPr lang="en-US" dirty="0">
                <a:solidFill>
                  <a:schemeClr val="tx1"/>
                </a:solidFill>
              </a:rPr>
              <a:t> JL. Actual causes of death in the United States, 2000. </a:t>
            </a:r>
            <a:r>
              <a:rPr lang="en-US" i="1" dirty="0">
                <a:solidFill>
                  <a:schemeClr val="tx1"/>
                </a:solidFill>
              </a:rPr>
              <a:t>JAMA</a:t>
            </a:r>
            <a:r>
              <a:rPr lang="en-US" dirty="0">
                <a:solidFill>
                  <a:schemeClr val="tx1"/>
                </a:solidFill>
              </a:rPr>
              <a:t>. 2004;291(10):1238-1245. doi:10.1001/jama.291.10.1238.</a:t>
            </a:r>
          </a:p>
          <a:p>
            <a:pPr marL="342900" indent="-342900">
              <a:buFont typeface="+mj-lt"/>
              <a:buAutoNum type="arabicPeriod"/>
            </a:pPr>
            <a:r>
              <a:rPr lang="en-US" dirty="0">
                <a:solidFill>
                  <a:schemeClr val="tx1"/>
                </a:solidFill>
              </a:rPr>
              <a:t>Moyer VA, Preventive Services Task Force. Screening and behavioral counseling interventions in primary care to reduce alcohol misuse: U.S. preventive services task force recommendation statement. </a:t>
            </a:r>
            <a:r>
              <a:rPr lang="en-US" i="1" dirty="0">
                <a:solidFill>
                  <a:schemeClr val="tx1"/>
                </a:solidFill>
              </a:rPr>
              <a:t>Ann Intern Med</a:t>
            </a:r>
            <a:r>
              <a:rPr lang="en-US" dirty="0">
                <a:solidFill>
                  <a:schemeClr val="tx1"/>
                </a:solidFill>
              </a:rPr>
              <a:t>. 2013;159(3):210-218. doi:10.7326/0003-4819-159-3-201308060-00652.</a:t>
            </a:r>
          </a:p>
          <a:p>
            <a:pPr marL="342900" indent="-342900">
              <a:buFont typeface="+mj-lt"/>
              <a:buAutoNum type="arabicPeriod"/>
            </a:pPr>
            <a:endParaRPr lang="en-US" dirty="0"/>
          </a:p>
        </p:txBody>
      </p:sp>
    </p:spTree>
    <p:extLst>
      <p:ext uri="{BB962C8B-B14F-4D97-AF65-F5344CB8AC3E}">
        <p14:creationId xmlns:p14="http://schemas.microsoft.com/office/powerpoint/2010/main" val="37931203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Supplementary Slides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736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114" y="838051"/>
            <a:ext cx="8949886" cy="5755254"/>
          </a:xfrm>
          <a:prstGeom prst="rect">
            <a:avLst/>
          </a:prstGeom>
        </p:spPr>
      </p:pic>
      <p:sp>
        <p:nvSpPr>
          <p:cNvPr id="10" name="Rectangle 9"/>
          <p:cNvSpPr/>
          <p:nvPr/>
        </p:nvSpPr>
        <p:spPr>
          <a:xfrm>
            <a:off x="5390147" y="1744017"/>
            <a:ext cx="3157985" cy="32316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14141"/>
                </a:solidFill>
                <a:effectLst/>
                <a:uLnTx/>
                <a:uFillTx/>
                <a:latin typeface="Arial"/>
                <a:ea typeface="+mn-ea"/>
                <a:cs typeface="Arial"/>
              </a:rPr>
              <a:t>Cumulative: 65.3% (8965/13472)</a:t>
            </a:r>
            <a:endParaRPr kumimoji="0" lang="en-US" sz="1500" b="1" i="0" u="none" strike="noStrike" kern="1200" cap="none" spc="0" normalizeH="0" baseline="0" noProof="0" dirty="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17734607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119" y="1524002"/>
            <a:ext cx="8277410" cy="1470025"/>
          </a:xfrm>
        </p:spPr>
        <p:txBody>
          <a:bodyPr/>
          <a:lstStyle/>
          <a:p>
            <a:r>
              <a:rPr lang="en-US" sz="3200" dirty="0"/>
              <a:t>Integration of Outpatient Intake Process with My UNC Chart and PROMIS</a:t>
            </a:r>
          </a:p>
        </p:txBody>
      </p:sp>
      <p:sp>
        <p:nvSpPr>
          <p:cNvPr id="3" name="Subtitle 2"/>
          <p:cNvSpPr>
            <a:spLocks noGrp="1"/>
          </p:cNvSpPr>
          <p:nvPr>
            <p:ph type="subTitle" idx="1"/>
          </p:nvPr>
        </p:nvSpPr>
        <p:spPr>
          <a:xfrm>
            <a:off x="1371600" y="3391643"/>
            <a:ext cx="6400800" cy="2895600"/>
          </a:xfrm>
        </p:spPr>
        <p:txBody>
          <a:bodyPr/>
          <a:lstStyle/>
          <a:p>
            <a:r>
              <a:rPr lang="en-US" sz="2000" dirty="0"/>
              <a:t>Everett Young, MPH</a:t>
            </a:r>
          </a:p>
          <a:p>
            <a:r>
              <a:rPr lang="en-US" sz="2000" dirty="0"/>
              <a:t>March 15</a:t>
            </a:r>
            <a:r>
              <a:rPr lang="en-US" sz="2000" baseline="30000" dirty="0"/>
              <a:t>th</a:t>
            </a:r>
            <a:r>
              <a:rPr lang="en-US" sz="2000" dirty="0"/>
              <a:t>, 2018</a:t>
            </a:r>
          </a:p>
          <a:p>
            <a:r>
              <a:rPr lang="en-US" sz="2000" dirty="0"/>
              <a:t>Mentor: Josh Tennant, MD, MPH</a:t>
            </a:r>
          </a:p>
          <a:p>
            <a:r>
              <a:rPr lang="en-US" sz="2000" dirty="0"/>
              <a:t>Champion: Kelsey Divers, MS, LAT, ATC</a:t>
            </a:r>
          </a:p>
          <a:p>
            <a:endParaRPr lang="en-US" sz="2000" dirty="0">
              <a:solidFill>
                <a:schemeClr val="tx1"/>
              </a:solidFill>
            </a:endParaRPr>
          </a:p>
          <a:p>
            <a:endParaRPr lang="en-US" sz="20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25212977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Gap</a:t>
            </a:r>
          </a:p>
        </p:txBody>
      </p:sp>
      <p:sp>
        <p:nvSpPr>
          <p:cNvPr id="3" name="Content Placeholder 2"/>
          <p:cNvSpPr>
            <a:spLocks noGrp="1"/>
          </p:cNvSpPr>
          <p:nvPr>
            <p:ph sz="half" idx="1"/>
          </p:nvPr>
        </p:nvSpPr>
        <p:spPr/>
        <p:txBody>
          <a:bodyPr/>
          <a:lstStyle/>
          <a:p>
            <a:r>
              <a:rPr lang="en-US" dirty="0"/>
              <a:t>Clinical staff time was being used inefficiently to input data from paper intake forms into Epic</a:t>
            </a:r>
          </a:p>
          <a:p>
            <a:r>
              <a:rPr lang="en-US" dirty="0"/>
              <a:t>Patient data was not available to provider at time of visit</a:t>
            </a:r>
          </a:p>
          <a:p>
            <a:r>
              <a:rPr lang="en-US" dirty="0"/>
              <a:t>Providers were not able to measure and track patient-reported outcomes</a:t>
            </a:r>
          </a:p>
          <a:p>
            <a:endParaRPr lang="en-US" dirty="0"/>
          </a:p>
        </p:txBody>
      </p:sp>
      <p:graphicFrame>
        <p:nvGraphicFramePr>
          <p:cNvPr id="6" name="Table 5"/>
          <p:cNvGraphicFramePr>
            <a:graphicFrameLocks noGrp="1"/>
          </p:cNvGraphicFramePr>
          <p:nvPr/>
        </p:nvGraphicFramePr>
        <p:xfrm>
          <a:off x="5620865" y="1192306"/>
          <a:ext cx="3299016" cy="4201457"/>
        </p:xfrm>
        <a:graphic>
          <a:graphicData uri="http://schemas.openxmlformats.org/drawingml/2006/table">
            <a:tbl>
              <a:tblPr firstRow="1" bandRow="1">
                <a:tableStyleId>{5C22544A-7EE6-4342-B048-85BDC9FD1C3A}</a:tableStyleId>
              </a:tblPr>
              <a:tblGrid>
                <a:gridCol w="1760076">
                  <a:extLst>
                    <a:ext uri="{9D8B030D-6E8A-4147-A177-3AD203B41FA5}">
                      <a16:colId xmlns:a16="http://schemas.microsoft.com/office/drawing/2014/main" val="20000"/>
                    </a:ext>
                  </a:extLst>
                </a:gridCol>
                <a:gridCol w="1538940">
                  <a:extLst>
                    <a:ext uri="{9D8B030D-6E8A-4147-A177-3AD203B41FA5}">
                      <a16:colId xmlns:a16="http://schemas.microsoft.com/office/drawing/2014/main" val="20001"/>
                    </a:ext>
                  </a:extLst>
                </a:gridCol>
              </a:tblGrid>
              <a:tr h="542123">
                <a:tc>
                  <a:txBody>
                    <a:bodyPr/>
                    <a:lstStyle/>
                    <a:p>
                      <a:r>
                        <a:rPr lang="en-US" sz="1800" dirty="0">
                          <a:solidFill>
                            <a:schemeClr val="tx1"/>
                          </a:solidFill>
                        </a:rPr>
                        <a:t>Metric</a:t>
                      </a:r>
                    </a:p>
                  </a:txBody>
                  <a:tcPr/>
                </a:tc>
                <a:tc>
                  <a:txBody>
                    <a:bodyPr/>
                    <a:lstStyle/>
                    <a:p>
                      <a:r>
                        <a:rPr lang="en-US" sz="1800" dirty="0">
                          <a:solidFill>
                            <a:schemeClr val="tx1"/>
                          </a:solidFill>
                        </a:rPr>
                        <a:t>Baseline</a:t>
                      </a:r>
                    </a:p>
                  </a:txBody>
                  <a:tcPr/>
                </a:tc>
                <a:extLst>
                  <a:ext uri="{0D108BD9-81ED-4DB2-BD59-A6C34878D82A}">
                    <a16:rowId xmlns:a16="http://schemas.microsoft.com/office/drawing/2014/main" val="10000"/>
                  </a:ext>
                </a:extLst>
              </a:tr>
              <a:tr h="1219778">
                <a:tc>
                  <a:txBody>
                    <a:bodyPr/>
                    <a:lstStyle/>
                    <a:p>
                      <a:r>
                        <a:rPr lang="en-US" sz="1800" dirty="0"/>
                        <a:t>Average time for staff to input info into Epic</a:t>
                      </a:r>
                    </a:p>
                  </a:txBody>
                  <a:tcPr/>
                </a:tc>
                <a:tc>
                  <a:txBody>
                    <a:bodyPr/>
                    <a:lstStyle/>
                    <a:p>
                      <a:r>
                        <a:rPr lang="en-US" sz="1800" dirty="0"/>
                        <a:t>80 min/day</a:t>
                      </a:r>
                    </a:p>
                  </a:txBody>
                  <a:tcPr/>
                </a:tc>
                <a:extLst>
                  <a:ext uri="{0D108BD9-81ED-4DB2-BD59-A6C34878D82A}">
                    <a16:rowId xmlns:a16="http://schemas.microsoft.com/office/drawing/2014/main" val="10001"/>
                  </a:ext>
                </a:extLst>
              </a:tr>
              <a:tr h="1219778">
                <a:tc>
                  <a:txBody>
                    <a:bodyPr/>
                    <a:lstStyle/>
                    <a:p>
                      <a:r>
                        <a:rPr lang="en-US" sz="1800" dirty="0"/>
                        <a:t>Patient</a:t>
                      </a:r>
                      <a:r>
                        <a:rPr lang="en-US" sz="1800" baseline="0" dirty="0"/>
                        <a:t> info available for provider in Epic</a:t>
                      </a:r>
                      <a:endParaRPr lang="en-US" sz="1800" dirty="0"/>
                    </a:p>
                  </a:txBody>
                  <a:tcPr/>
                </a:tc>
                <a:tc>
                  <a:txBody>
                    <a:bodyPr/>
                    <a:lstStyle/>
                    <a:p>
                      <a:r>
                        <a:rPr lang="en-US" sz="1800" dirty="0"/>
                        <a:t>64%</a:t>
                      </a:r>
                    </a:p>
                  </a:txBody>
                  <a:tcPr/>
                </a:tc>
                <a:extLst>
                  <a:ext uri="{0D108BD9-81ED-4DB2-BD59-A6C34878D82A}">
                    <a16:rowId xmlns:a16="http://schemas.microsoft.com/office/drawing/2014/main" val="10002"/>
                  </a:ext>
                </a:extLst>
              </a:tr>
              <a:tr h="1219778">
                <a:tc>
                  <a:txBody>
                    <a:bodyPr/>
                    <a:lstStyle/>
                    <a:p>
                      <a:r>
                        <a:rPr lang="en-US" sz="1800" dirty="0"/>
                        <a:t>My UNC Chart provider activation rate</a:t>
                      </a:r>
                    </a:p>
                  </a:txBody>
                  <a:tcPr/>
                </a:tc>
                <a:tc>
                  <a:txBody>
                    <a:bodyPr/>
                    <a:lstStyle/>
                    <a:p>
                      <a:r>
                        <a:rPr lang="en-US" sz="1800" dirty="0"/>
                        <a:t>54%</a:t>
                      </a:r>
                    </a:p>
                  </a:txBody>
                  <a:tcPr/>
                </a:tc>
                <a:extLst>
                  <a:ext uri="{0D108BD9-81ED-4DB2-BD59-A6C34878D82A}">
                    <a16:rowId xmlns:a16="http://schemas.microsoft.com/office/drawing/2014/main" val="10003"/>
                  </a:ext>
                </a:extLst>
              </a:tr>
            </a:tbl>
          </a:graphicData>
        </a:graphic>
      </p:graphicFrame>
      <p:pic>
        <p:nvPicPr>
          <p:cNvPr id="7" name="Picture 6" descr="Screen Shot 2018-03-13 at 8.27.56 AM.png"/>
          <p:cNvPicPr>
            <a:picLocks noChangeAspect="1"/>
          </p:cNvPicPr>
          <p:nvPr/>
        </p:nvPicPr>
        <p:blipFill>
          <a:blip r:embed="rId2"/>
          <a:stretch>
            <a:fillRect/>
          </a:stretch>
        </p:blipFill>
        <p:spPr>
          <a:xfrm>
            <a:off x="2337921" y="5198547"/>
            <a:ext cx="2727138" cy="1405453"/>
          </a:xfrm>
          <a:prstGeom prst="rect">
            <a:avLst/>
          </a:prstGeom>
        </p:spPr>
      </p:pic>
    </p:spTree>
    <p:extLst>
      <p:ext uri="{BB962C8B-B14F-4D97-AF65-F5344CB8AC3E}">
        <p14:creationId xmlns:p14="http://schemas.microsoft.com/office/powerpoint/2010/main" val="17833749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1951"/>
            <a:ext cx="6781800" cy="838200"/>
          </a:xfrm>
        </p:spPr>
        <p:txBody>
          <a:bodyPr/>
          <a:lstStyle/>
          <a:p>
            <a:r>
              <a:rPr lang="en-US" dirty="0"/>
              <a:t>Previous State – Paper Intake Form</a:t>
            </a:r>
          </a:p>
        </p:txBody>
      </p:sp>
      <p:pic>
        <p:nvPicPr>
          <p:cNvPr id="12" name="Shape 146"/>
          <p:cNvPicPr preferRelativeResize="0"/>
          <p:nvPr/>
        </p:nvPicPr>
        <p:blipFill rotWithShape="1">
          <a:blip r:embed="rId2">
            <a:alphaModFix/>
          </a:blip>
          <a:srcRect l="18974" t="14564" r="51442" b="14973"/>
          <a:stretch/>
        </p:blipFill>
        <p:spPr>
          <a:xfrm>
            <a:off x="3047996" y="582707"/>
            <a:ext cx="4900710" cy="6618939"/>
          </a:xfrm>
          <a:prstGeom prst="rect">
            <a:avLst/>
          </a:prstGeom>
          <a:noFill/>
          <a:ln w="114300" cap="flat" cmpd="sng">
            <a:noFill/>
            <a:prstDash val="solid"/>
            <a:round/>
            <a:headEnd type="none" w="sm" len="sm"/>
            <a:tailEnd type="none" w="sm" len="sm"/>
          </a:ln>
        </p:spPr>
      </p:pic>
    </p:spTree>
    <p:extLst>
      <p:ext uri="{BB962C8B-B14F-4D97-AF65-F5344CB8AC3E}">
        <p14:creationId xmlns:p14="http://schemas.microsoft.com/office/powerpoint/2010/main" val="6450309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a:t>
            </a:r>
          </a:p>
        </p:txBody>
      </p:sp>
      <p:sp>
        <p:nvSpPr>
          <p:cNvPr id="3" name="Content Placeholder 2"/>
          <p:cNvSpPr>
            <a:spLocks noGrp="1"/>
          </p:cNvSpPr>
          <p:nvPr>
            <p:ph idx="1"/>
          </p:nvPr>
        </p:nvSpPr>
        <p:spPr>
          <a:xfrm>
            <a:off x="2057400" y="1004675"/>
            <a:ext cx="6705600" cy="5105400"/>
          </a:xfrm>
        </p:spPr>
        <p:txBody>
          <a:bodyPr/>
          <a:lstStyle/>
          <a:p>
            <a:r>
              <a:rPr lang="en-US" sz="2000" dirty="0"/>
              <a:t>Problem</a:t>
            </a:r>
          </a:p>
          <a:p>
            <a:pPr lvl="1"/>
            <a:r>
              <a:rPr lang="en-US" sz="1800" dirty="0"/>
              <a:t>Scope: UNC Orthopaedics at Weaver Crossing</a:t>
            </a:r>
          </a:p>
          <a:p>
            <a:pPr lvl="1"/>
            <a:r>
              <a:rPr lang="en-US" sz="1800" dirty="0"/>
              <a:t>Average time to input (transfer) data from paper intake form </a:t>
            </a:r>
            <a:r>
              <a:rPr lang="en-US" sz="1800" b="1" dirty="0"/>
              <a:t>80 minutes per day</a:t>
            </a:r>
            <a:endParaRPr lang="en-US" sz="1800" dirty="0"/>
          </a:p>
          <a:p>
            <a:pPr lvl="1"/>
            <a:r>
              <a:rPr lang="en-US" sz="1800" b="1" dirty="0"/>
              <a:t>Patient data available </a:t>
            </a:r>
            <a:r>
              <a:rPr lang="en-US" sz="1800" dirty="0"/>
              <a:t>in Epic when the provider entered the room </a:t>
            </a:r>
            <a:r>
              <a:rPr lang="en-US" sz="1800" b="1" dirty="0"/>
              <a:t>64% of the time</a:t>
            </a:r>
            <a:endParaRPr lang="en-US" sz="1800" dirty="0"/>
          </a:p>
          <a:p>
            <a:r>
              <a:rPr lang="en-US" sz="2000" dirty="0"/>
              <a:t>Goals</a:t>
            </a:r>
          </a:p>
          <a:p>
            <a:pPr lvl="1"/>
            <a:r>
              <a:rPr lang="en-US" sz="1800" dirty="0"/>
              <a:t>Improve speed and efficiency of intake process </a:t>
            </a:r>
          </a:p>
          <a:p>
            <a:pPr lvl="1"/>
            <a:r>
              <a:rPr lang="en-US" sz="1800" dirty="0"/>
              <a:t>Improve staff productivity and efficiency and </a:t>
            </a:r>
          </a:p>
          <a:p>
            <a:pPr lvl="1"/>
            <a:r>
              <a:rPr lang="en-US" sz="1800" dirty="0"/>
              <a:t>Make data available for provider evaluation prior to the patient encounter</a:t>
            </a:r>
          </a:p>
        </p:txBody>
      </p:sp>
      <p:sp>
        <p:nvSpPr>
          <p:cNvPr id="4" name="Pentagon 3"/>
          <p:cNvSpPr/>
          <p:nvPr/>
        </p:nvSpPr>
        <p:spPr>
          <a:xfrm>
            <a:off x="2602161" y="4715563"/>
            <a:ext cx="6054267" cy="1986940"/>
          </a:xfrm>
          <a:prstGeom prst="homePlate">
            <a:avLst/>
          </a:prstGeom>
          <a:solidFill>
            <a:schemeClr val="bg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Arial"/>
              </a:rPr>
              <a:t>Big Why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FF0000"/>
              </a:solidFill>
              <a:effectLst/>
              <a:uLnTx/>
              <a:uFillTx/>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80 minutes/day of staff time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Patient data unavailable for provider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Track patient-reported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p:txBody>
      </p:sp>
    </p:spTree>
    <p:extLst>
      <p:ext uri="{BB962C8B-B14F-4D97-AF65-F5344CB8AC3E}">
        <p14:creationId xmlns:p14="http://schemas.microsoft.com/office/powerpoint/2010/main" val="38681468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pic>
        <p:nvPicPr>
          <p:cNvPr id="6" name="Shape 198"/>
          <p:cNvPicPr preferRelativeResize="0"/>
          <p:nvPr/>
        </p:nvPicPr>
        <p:blipFill>
          <a:blip r:embed="rId2">
            <a:alphaModFix/>
          </a:blip>
          <a:srcRect r="18626"/>
          <a:stretch>
            <a:fillRect/>
          </a:stretch>
        </p:blipFill>
        <p:spPr>
          <a:xfrm>
            <a:off x="597645" y="657412"/>
            <a:ext cx="7888942" cy="4872974"/>
          </a:xfrm>
          <a:prstGeom prst="rect">
            <a:avLst/>
          </a:prstGeom>
          <a:noFill/>
          <a:ln>
            <a:noFill/>
          </a:ln>
        </p:spPr>
      </p:pic>
      <p:pic>
        <p:nvPicPr>
          <p:cNvPr id="7" name="Shape 199"/>
          <p:cNvPicPr preferRelativeResize="0"/>
          <p:nvPr/>
        </p:nvPicPr>
        <p:blipFill rotWithShape="1">
          <a:blip r:embed="rId3">
            <a:alphaModFix/>
          </a:blip>
          <a:srcRect t="64849" r="18732"/>
          <a:stretch/>
        </p:blipFill>
        <p:spPr>
          <a:xfrm>
            <a:off x="597645" y="5167023"/>
            <a:ext cx="7878606" cy="1690978"/>
          </a:xfrm>
          <a:prstGeom prst="rect">
            <a:avLst/>
          </a:prstGeom>
          <a:noFill/>
          <a:ln>
            <a:noFill/>
          </a:ln>
        </p:spPr>
      </p:pic>
    </p:spTree>
    <p:extLst>
      <p:ext uri="{BB962C8B-B14F-4D97-AF65-F5344CB8AC3E}">
        <p14:creationId xmlns:p14="http://schemas.microsoft.com/office/powerpoint/2010/main" val="1916300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pic>
        <p:nvPicPr>
          <p:cNvPr id="6" name="Shape 206"/>
          <p:cNvPicPr preferRelativeResize="0"/>
          <p:nvPr/>
        </p:nvPicPr>
        <p:blipFill>
          <a:blip r:embed="rId2">
            <a:alphaModFix/>
          </a:blip>
          <a:srcRect r="17984"/>
          <a:stretch>
            <a:fillRect/>
          </a:stretch>
        </p:blipFill>
        <p:spPr>
          <a:xfrm>
            <a:off x="627529" y="679244"/>
            <a:ext cx="7874000" cy="5775343"/>
          </a:xfrm>
          <a:prstGeom prst="rect">
            <a:avLst/>
          </a:prstGeom>
          <a:noFill/>
          <a:ln>
            <a:noFill/>
          </a:ln>
        </p:spPr>
      </p:pic>
    </p:spTree>
    <p:extLst>
      <p:ext uri="{BB962C8B-B14F-4D97-AF65-F5344CB8AC3E}">
        <p14:creationId xmlns:p14="http://schemas.microsoft.com/office/powerpoint/2010/main" val="34519105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Front Desk Standard Work</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dirty="0">
              <a:ln>
                <a:noFill/>
              </a:ln>
              <a:solidFill>
                <a:srgbClr val="909090"/>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6" name="Diamond 5"/>
          <p:cNvSpPr/>
          <p:nvPr/>
        </p:nvSpPr>
        <p:spPr>
          <a:xfrm>
            <a:off x="314335" y="3382630"/>
            <a:ext cx="2124903" cy="1911376"/>
          </a:xfrm>
          <a:prstGeom prst="diamond">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My Chart Activated?</a:t>
            </a:r>
          </a:p>
        </p:txBody>
      </p:sp>
      <p:sp>
        <p:nvSpPr>
          <p:cNvPr id="8" name="Diamond 7"/>
          <p:cNvSpPr/>
          <p:nvPr/>
        </p:nvSpPr>
        <p:spPr>
          <a:xfrm>
            <a:off x="2555436" y="2087424"/>
            <a:ext cx="2121866" cy="1926955"/>
          </a:xfrm>
          <a:prstGeom prst="diamond">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Survey Done?</a:t>
            </a:r>
          </a:p>
        </p:txBody>
      </p:sp>
      <p:cxnSp>
        <p:nvCxnSpPr>
          <p:cNvPr id="11" name="Straight Arrow Connector 10"/>
          <p:cNvCxnSpPr/>
          <p:nvPr/>
        </p:nvCxnSpPr>
        <p:spPr>
          <a:xfrm flipV="1">
            <a:off x="2187770" y="3445506"/>
            <a:ext cx="678963" cy="490418"/>
          </a:xfrm>
          <a:prstGeom prst="straightConnector1">
            <a:avLst/>
          </a:prstGeom>
          <a:ln w="66675">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151569" y="4817665"/>
            <a:ext cx="2626320" cy="752986"/>
          </a:xfrm>
          <a:prstGeom prst="straightConnector1">
            <a:avLst/>
          </a:prstGeom>
          <a:ln w="66675">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377060" y="2101500"/>
            <a:ext cx="678963" cy="490418"/>
          </a:xfrm>
          <a:prstGeom prst="straightConnector1">
            <a:avLst/>
          </a:prstGeom>
          <a:ln w="66675">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263899" y="3585329"/>
            <a:ext cx="828326" cy="237420"/>
          </a:xfrm>
          <a:prstGeom prst="straightConnector1">
            <a:avLst/>
          </a:prstGeom>
          <a:ln w="66675">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155091" y="1609578"/>
            <a:ext cx="2917027" cy="103113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Check In Complete</a:t>
            </a:r>
          </a:p>
        </p:txBody>
      </p:sp>
      <p:sp>
        <p:nvSpPr>
          <p:cNvPr id="20" name="Rectangle 19"/>
          <p:cNvSpPr/>
          <p:nvPr/>
        </p:nvSpPr>
        <p:spPr>
          <a:xfrm>
            <a:off x="5206904" y="3434432"/>
            <a:ext cx="2917027" cy="103113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Ask to Complete Survey on Phone or Tablet</a:t>
            </a:r>
          </a:p>
        </p:txBody>
      </p:sp>
      <p:sp>
        <p:nvSpPr>
          <p:cNvPr id="21" name="Rectangle 20"/>
          <p:cNvSpPr/>
          <p:nvPr/>
        </p:nvSpPr>
        <p:spPr>
          <a:xfrm>
            <a:off x="4968010" y="5144609"/>
            <a:ext cx="3544177" cy="1031137"/>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Give Paper Intake 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Give My UNC Chart Brochure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Provider-Driven Activation</a:t>
            </a:r>
          </a:p>
        </p:txBody>
      </p:sp>
      <p:sp>
        <p:nvSpPr>
          <p:cNvPr id="22" name="TextBox 21"/>
          <p:cNvSpPr txBox="1"/>
          <p:nvPr/>
        </p:nvSpPr>
        <p:spPr>
          <a:xfrm>
            <a:off x="1936299" y="3395207"/>
            <a:ext cx="561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Yes</a:t>
            </a:r>
          </a:p>
        </p:txBody>
      </p:sp>
      <p:sp>
        <p:nvSpPr>
          <p:cNvPr id="23" name="TextBox 22"/>
          <p:cNvSpPr txBox="1"/>
          <p:nvPr/>
        </p:nvSpPr>
        <p:spPr>
          <a:xfrm>
            <a:off x="4113011" y="2088927"/>
            <a:ext cx="561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Yes</a:t>
            </a:r>
          </a:p>
        </p:txBody>
      </p:sp>
      <p:sp>
        <p:nvSpPr>
          <p:cNvPr id="24" name="TextBox 23"/>
          <p:cNvSpPr txBox="1"/>
          <p:nvPr/>
        </p:nvSpPr>
        <p:spPr>
          <a:xfrm>
            <a:off x="3067908" y="5281429"/>
            <a:ext cx="47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No</a:t>
            </a:r>
          </a:p>
        </p:txBody>
      </p:sp>
      <p:sp>
        <p:nvSpPr>
          <p:cNvPr id="25" name="TextBox 24"/>
          <p:cNvSpPr txBox="1"/>
          <p:nvPr/>
        </p:nvSpPr>
        <p:spPr>
          <a:xfrm>
            <a:off x="4212083" y="3759873"/>
            <a:ext cx="479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No</a:t>
            </a:r>
          </a:p>
        </p:txBody>
      </p:sp>
      <p:sp>
        <p:nvSpPr>
          <p:cNvPr id="27" name="5-Point Star 26"/>
          <p:cNvSpPr/>
          <p:nvPr/>
        </p:nvSpPr>
        <p:spPr>
          <a:xfrm>
            <a:off x="7720065" y="1270057"/>
            <a:ext cx="729256" cy="704191"/>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98448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title"/>
          </p:nvPr>
        </p:nvSpPr>
        <p:spPr>
          <a:xfrm>
            <a:off x="1" y="1"/>
            <a:ext cx="5247860" cy="755374"/>
          </a:xfrm>
          <a:solidFill>
            <a:srgbClr val="FFFFFF"/>
          </a:solidFill>
          <a:ln>
            <a:solidFill>
              <a:schemeClr val="bg1"/>
            </a:solidFill>
          </a:ln>
        </p:spPr>
        <p:txBody>
          <a:bodyPr>
            <a:normAutofit fontScale="90000"/>
          </a:bodyPr>
          <a:lstStyle/>
          <a:p>
            <a:r>
              <a:rPr lang="en-US" dirty="0">
                <a:solidFill>
                  <a:schemeClr val="tx2"/>
                </a:solidFill>
              </a:rPr>
              <a:t>UNC continued depression treatment algorithm</a:t>
            </a:r>
          </a:p>
        </p:txBody>
      </p:sp>
    </p:spTree>
    <p:extLst>
      <p:ext uri="{BB962C8B-B14F-4D97-AF65-F5344CB8AC3E}">
        <p14:creationId xmlns:p14="http://schemas.microsoft.com/office/powerpoint/2010/main" val="16237631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Engagement</a:t>
            </a:r>
          </a:p>
        </p:txBody>
      </p:sp>
      <p:pic>
        <p:nvPicPr>
          <p:cNvPr id="7" name="Picture 6" descr="MyChart pic.jpg"/>
          <p:cNvPicPr/>
          <p:nvPr/>
        </p:nvPicPr>
        <p:blipFill>
          <a:blip r:embed="rId2"/>
          <a:stretch>
            <a:fillRect/>
          </a:stretch>
        </p:blipFill>
        <p:spPr>
          <a:xfrm>
            <a:off x="4237233" y="1532808"/>
            <a:ext cx="4728208" cy="3182754"/>
          </a:xfrm>
          <a:prstGeom prst="rect">
            <a:avLst/>
          </a:prstGeom>
        </p:spPr>
      </p:pic>
      <p:pic>
        <p:nvPicPr>
          <p:cNvPr id="8" name="Picture 7" descr="Waiting room ppt.jpg"/>
          <p:cNvPicPr/>
          <p:nvPr/>
        </p:nvPicPr>
        <p:blipFill>
          <a:blip r:embed="rId3"/>
          <a:stretch>
            <a:fillRect/>
          </a:stretch>
        </p:blipFill>
        <p:spPr>
          <a:xfrm>
            <a:off x="262166" y="1660093"/>
            <a:ext cx="3547572" cy="4589599"/>
          </a:xfrm>
          <a:prstGeom prst="rect">
            <a:avLst/>
          </a:prstGeom>
        </p:spPr>
      </p:pic>
      <p:pic>
        <p:nvPicPr>
          <p:cNvPr id="5" name="Shape 234"/>
          <p:cNvPicPr preferRelativeResize="0"/>
          <p:nvPr/>
        </p:nvPicPr>
        <p:blipFill>
          <a:blip r:embed="rId4">
            <a:alphaModFix/>
          </a:blip>
          <a:stretch>
            <a:fillRect/>
          </a:stretch>
        </p:blipFill>
        <p:spPr>
          <a:xfrm>
            <a:off x="3368393" y="3759874"/>
            <a:ext cx="2352499" cy="3035251"/>
          </a:xfrm>
          <a:prstGeom prst="rect">
            <a:avLst/>
          </a:prstGeom>
          <a:noFill/>
          <a:ln>
            <a:noFill/>
          </a:ln>
        </p:spPr>
      </p:pic>
    </p:spTree>
    <p:extLst>
      <p:ext uri="{BB962C8B-B14F-4D97-AF65-F5344CB8AC3E}">
        <p14:creationId xmlns:p14="http://schemas.microsoft.com/office/powerpoint/2010/main" val="25895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46051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My UNC Chart Activation</a:t>
            </a:r>
            <a:endParaRPr dirty="0"/>
          </a:p>
        </p:txBody>
      </p:sp>
      <p:sp>
        <p:nvSpPr>
          <p:cNvPr id="8" name="TextBox 7"/>
          <p:cNvSpPr txBox="1"/>
          <p:nvPr/>
        </p:nvSpPr>
        <p:spPr>
          <a:xfrm>
            <a:off x="7577308" y="2786248"/>
            <a:ext cx="15666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UNC Goal = 70%</a:t>
            </a:r>
          </a:p>
        </p:txBody>
      </p:sp>
      <p:graphicFrame>
        <p:nvGraphicFramePr>
          <p:cNvPr id="9" name="Chart 8"/>
          <p:cNvGraphicFramePr/>
          <p:nvPr/>
        </p:nvGraphicFramePr>
        <p:xfrm>
          <a:off x="0" y="1546705"/>
          <a:ext cx="7694916" cy="51431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7577308" y="2020685"/>
            <a:ext cx="14768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000"/>
                </a:solidFill>
                <a:effectLst/>
                <a:uLnTx/>
                <a:uFillTx/>
                <a:latin typeface="Arial"/>
                <a:ea typeface="+mn-ea"/>
                <a:cs typeface="Arial"/>
              </a:rPr>
              <a:t>WC Goal = 90%</a:t>
            </a:r>
          </a:p>
        </p:txBody>
      </p:sp>
    </p:spTree>
    <p:extLst>
      <p:ext uri="{BB962C8B-B14F-4D97-AF65-F5344CB8AC3E}">
        <p14:creationId xmlns:p14="http://schemas.microsoft.com/office/powerpoint/2010/main" val="19483877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449"/>
            <a:ext cx="8229600" cy="655638"/>
          </a:xfrm>
        </p:spPr>
        <p:txBody>
          <a:bodyPr/>
          <a:lstStyle/>
          <a:p>
            <a:r>
              <a:rPr lang="en-US" dirty="0"/>
              <a:t>February My UNC Chart Activation</a:t>
            </a:r>
          </a:p>
        </p:txBody>
      </p:sp>
      <p:graphicFrame>
        <p:nvGraphicFramePr>
          <p:cNvPr id="8" name="Chart 7"/>
          <p:cNvGraphicFramePr/>
          <p:nvPr/>
        </p:nvGraphicFramePr>
        <p:xfrm>
          <a:off x="281386" y="1192205"/>
          <a:ext cx="8545135" cy="5422157"/>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a:off x="1207046" y="2653290"/>
            <a:ext cx="6412430" cy="1257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01834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Check In Usage</a:t>
            </a:r>
          </a:p>
        </p:txBody>
      </p:sp>
      <p:sp>
        <p:nvSpPr>
          <p:cNvPr id="6" name="Down Arrow 5"/>
          <p:cNvSpPr/>
          <p:nvPr/>
        </p:nvSpPr>
        <p:spPr>
          <a:xfrm>
            <a:off x="1045882" y="1389530"/>
            <a:ext cx="403412" cy="881530"/>
          </a:xfrm>
          <a:prstGeom prst="downArrow">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TextBox 6"/>
          <p:cNvSpPr txBox="1"/>
          <p:nvPr/>
        </p:nvSpPr>
        <p:spPr>
          <a:xfrm>
            <a:off x="836707" y="1016003"/>
            <a:ext cx="8904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Kaizen</a:t>
            </a:r>
          </a:p>
        </p:txBody>
      </p:sp>
      <p:graphicFrame>
        <p:nvGraphicFramePr>
          <p:cNvPr id="8" name="Chart 7"/>
          <p:cNvGraphicFramePr/>
          <p:nvPr/>
        </p:nvGraphicFramePr>
        <p:xfrm>
          <a:off x="226321" y="1345507"/>
          <a:ext cx="8575054" cy="52562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3306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Time Utilization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6" name="Chart 5"/>
          <p:cNvGraphicFramePr/>
          <p:nvPr/>
        </p:nvGraphicFramePr>
        <p:xfrm>
          <a:off x="414921" y="1521555"/>
          <a:ext cx="7671323" cy="486646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3128023"/>
            <a:ext cx="553998" cy="126059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4141"/>
                </a:solidFill>
                <a:effectLst/>
                <a:uLnTx/>
                <a:uFillTx/>
                <a:latin typeface="Arial"/>
                <a:ea typeface="+mn-ea"/>
                <a:cs typeface="Arial"/>
              </a:rPr>
              <a:t>Minutes</a:t>
            </a:r>
          </a:p>
        </p:txBody>
      </p:sp>
      <p:cxnSp>
        <p:nvCxnSpPr>
          <p:cNvPr id="9" name="Straight Connector 8"/>
          <p:cNvCxnSpPr/>
          <p:nvPr/>
        </p:nvCxnSpPr>
        <p:spPr>
          <a:xfrm>
            <a:off x="1031018" y="4564665"/>
            <a:ext cx="6653506" cy="2245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50314" y="4395828"/>
            <a:ext cx="14677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a:ea typeface="+mn-ea"/>
                <a:cs typeface="Arial"/>
              </a:rPr>
              <a:t>Goal = 20 min</a:t>
            </a:r>
          </a:p>
        </p:txBody>
      </p:sp>
      <p:sp>
        <p:nvSpPr>
          <p:cNvPr id="13" name="TextBox 12"/>
          <p:cNvSpPr txBox="1"/>
          <p:nvPr/>
        </p:nvSpPr>
        <p:spPr>
          <a:xfrm>
            <a:off x="1339642" y="1104026"/>
            <a:ext cx="8904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Kaizen</a:t>
            </a:r>
          </a:p>
        </p:txBody>
      </p:sp>
      <p:sp>
        <p:nvSpPr>
          <p:cNvPr id="14" name="Down Arrow 13"/>
          <p:cNvSpPr/>
          <p:nvPr/>
        </p:nvSpPr>
        <p:spPr>
          <a:xfrm>
            <a:off x="1559101" y="1521555"/>
            <a:ext cx="502935" cy="993412"/>
          </a:xfrm>
          <a:prstGeom prst="downArrow">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654894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a:xfrm>
            <a:off x="2057400" y="1143000"/>
            <a:ext cx="6705600" cy="2696882"/>
          </a:xfrm>
        </p:spPr>
        <p:txBody>
          <a:bodyPr/>
          <a:lstStyle/>
          <a:p>
            <a:r>
              <a:rPr lang="en-US" sz="2000" dirty="0"/>
              <a:t>Reduced wasted staff time </a:t>
            </a:r>
          </a:p>
          <a:p>
            <a:pPr lvl="1"/>
            <a:r>
              <a:rPr lang="en-US" sz="1800" dirty="0"/>
              <a:t>Increased staff satisfaction</a:t>
            </a:r>
          </a:p>
          <a:p>
            <a:r>
              <a:rPr lang="en-US" sz="2000" dirty="0"/>
              <a:t>Increased patient engagement and communication with activation of My UNC Chart patient portal</a:t>
            </a:r>
          </a:p>
          <a:p>
            <a:r>
              <a:rPr lang="en-US" sz="2000" dirty="0"/>
              <a:t>Ability to collect and track patient-reported outcomes within Epic</a:t>
            </a:r>
          </a:p>
        </p:txBody>
      </p:sp>
      <p:pic>
        <p:nvPicPr>
          <p:cNvPr id="4" name="Picture 3" descr="output-4.jpg"/>
          <p:cNvPicPr>
            <a:picLocks noChangeAspect="1"/>
          </p:cNvPicPr>
          <p:nvPr/>
        </p:nvPicPr>
        <p:blipFill>
          <a:blip r:embed="rId2"/>
          <a:srcRect t="15467"/>
          <a:stretch>
            <a:fillRect/>
          </a:stretch>
        </p:blipFill>
        <p:spPr>
          <a:xfrm>
            <a:off x="2868704" y="3371150"/>
            <a:ext cx="5632824" cy="3242379"/>
          </a:xfrm>
          <a:prstGeom prst="rect">
            <a:avLst/>
          </a:prstGeom>
        </p:spPr>
      </p:pic>
    </p:spTree>
    <p:extLst>
      <p:ext uri="{BB962C8B-B14F-4D97-AF65-F5344CB8AC3E}">
        <p14:creationId xmlns:p14="http://schemas.microsoft.com/office/powerpoint/2010/main" val="18677707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619" y="152400"/>
            <a:ext cx="6781800" cy="838200"/>
          </a:xfrm>
        </p:spPr>
        <p:txBody>
          <a:bodyPr/>
          <a:lstStyle/>
          <a:p>
            <a:r>
              <a:rPr lang="en-US" sz="2400" dirty="0"/>
              <a:t>UNC Lean Six Sigma Purple Belt</a:t>
            </a:r>
            <a:endParaRPr lang="en-US" dirty="0"/>
          </a:p>
        </p:txBody>
      </p:sp>
      <p:sp>
        <p:nvSpPr>
          <p:cNvPr id="4" name="Content Placeholder 3"/>
          <p:cNvSpPr>
            <a:spLocks noGrp="1"/>
          </p:cNvSpPr>
          <p:nvPr>
            <p:ph sz="half" idx="1"/>
          </p:nvPr>
        </p:nvSpPr>
        <p:spPr/>
        <p:txBody>
          <a:bodyPr/>
          <a:lstStyle/>
          <a:p>
            <a:r>
              <a:rPr lang="en-US" dirty="0"/>
              <a:t>UNC Institute for Healthcare Quality Improvement</a:t>
            </a:r>
          </a:p>
          <a:p>
            <a:pPr lvl="1"/>
            <a:r>
              <a:rPr lang="en-US" dirty="0"/>
              <a:t>Department of Operational Efficiency</a:t>
            </a:r>
          </a:p>
          <a:p>
            <a:r>
              <a:rPr lang="en-US" dirty="0"/>
              <a:t>3 Planning Days</a:t>
            </a:r>
          </a:p>
          <a:p>
            <a:pPr lvl="1"/>
            <a:r>
              <a:rPr lang="en-US" dirty="0"/>
              <a:t>Lean Value, A3, </a:t>
            </a:r>
            <a:r>
              <a:rPr lang="en-US" dirty="0" err="1"/>
              <a:t>Gemba</a:t>
            </a:r>
            <a:r>
              <a:rPr lang="en-US" dirty="0"/>
              <a:t>, Root Cause Analysis, Process Maps</a:t>
            </a:r>
          </a:p>
          <a:p>
            <a:r>
              <a:rPr lang="en-US" dirty="0"/>
              <a:t>3 Day Kaizen</a:t>
            </a:r>
          </a:p>
          <a:p>
            <a:r>
              <a:rPr lang="en-US" dirty="0"/>
              <a:t>Monthly follow-up</a:t>
            </a:r>
          </a:p>
          <a:p>
            <a:endParaRPr lang="en-US" dirty="0"/>
          </a:p>
        </p:txBody>
      </p:sp>
      <p:sp>
        <p:nvSpPr>
          <p:cNvPr id="5" name="Content Placeholder 4"/>
          <p:cNvSpPr>
            <a:spLocks noGrp="1"/>
          </p:cNvSpPr>
          <p:nvPr>
            <p:ph sz="half" idx="2"/>
          </p:nvPr>
        </p:nvSpPr>
        <p:spPr/>
        <p:txBody>
          <a:bodyPr/>
          <a:lstStyle/>
          <a:p>
            <a:r>
              <a:rPr lang="en-US" dirty="0"/>
              <a:t>Team</a:t>
            </a:r>
          </a:p>
          <a:p>
            <a:pPr lvl="1"/>
            <a:r>
              <a:rPr lang="en-US" sz="1700" dirty="0"/>
              <a:t>Kelsey Divers</a:t>
            </a:r>
          </a:p>
          <a:p>
            <a:pPr lvl="1"/>
            <a:r>
              <a:rPr lang="en-US" sz="1700" dirty="0"/>
              <a:t>Josh Tennant</a:t>
            </a:r>
          </a:p>
          <a:p>
            <a:pPr lvl="1"/>
            <a:r>
              <a:rPr lang="en-US" sz="1700" dirty="0"/>
              <a:t>Jennie Woody</a:t>
            </a:r>
          </a:p>
          <a:p>
            <a:pPr lvl="1"/>
            <a:r>
              <a:rPr lang="en-US" sz="1700" dirty="0"/>
              <a:t>Nicole </a:t>
            </a:r>
            <a:r>
              <a:rPr lang="en-US" sz="1700" dirty="0" err="1"/>
              <a:t>Rodevick</a:t>
            </a:r>
            <a:endParaRPr lang="en-US" sz="1700" dirty="0"/>
          </a:p>
          <a:p>
            <a:pPr lvl="1"/>
            <a:r>
              <a:rPr lang="en-US" sz="1700" dirty="0"/>
              <a:t>Deanna Zolfo</a:t>
            </a:r>
          </a:p>
          <a:p>
            <a:pPr lvl="1"/>
            <a:r>
              <a:rPr lang="en-US" sz="1700" dirty="0"/>
              <a:t>Shannon </a:t>
            </a:r>
            <a:r>
              <a:rPr lang="en-US" sz="1700" dirty="0" err="1"/>
              <a:t>Tansey</a:t>
            </a:r>
            <a:endParaRPr lang="en-US" sz="1700" dirty="0"/>
          </a:p>
          <a:p>
            <a:pPr lvl="1"/>
            <a:r>
              <a:rPr lang="en-US" sz="1700" dirty="0"/>
              <a:t>Everett Young</a:t>
            </a:r>
          </a:p>
          <a:p>
            <a:pPr lvl="1"/>
            <a:r>
              <a:rPr lang="en-US" sz="1700" dirty="0"/>
              <a:t>Callie Moore</a:t>
            </a:r>
          </a:p>
          <a:p>
            <a:pPr lvl="1"/>
            <a:r>
              <a:rPr lang="en-US" sz="1700" dirty="0" err="1"/>
              <a:t>Che</a:t>
            </a:r>
            <a:r>
              <a:rPr lang="en-US" sz="1700" dirty="0"/>
              <a:t> Adriano-Evangelista</a:t>
            </a:r>
          </a:p>
          <a:p>
            <a:pPr lvl="1"/>
            <a:r>
              <a:rPr lang="en-US" sz="1700" dirty="0">
                <a:ea typeface="Arial" charset="0"/>
              </a:rPr>
              <a:t>Adam Lee</a:t>
            </a:r>
          </a:p>
          <a:p>
            <a:pPr lvl="1"/>
            <a:r>
              <a:rPr lang="en-US" sz="1700" dirty="0">
                <a:ea typeface="Arial" charset="0"/>
              </a:rPr>
              <a:t>Kelly Wilson</a:t>
            </a:r>
          </a:p>
          <a:p>
            <a:pPr lvl="1"/>
            <a:r>
              <a:rPr lang="en-US" sz="1700" dirty="0">
                <a:ea typeface="Arial" charset="0"/>
              </a:rPr>
              <a:t>Jane Dejesus</a:t>
            </a:r>
          </a:p>
          <a:p>
            <a:pPr lvl="1"/>
            <a:r>
              <a:rPr lang="en-US" sz="1700" dirty="0">
                <a:ea typeface="Arial" charset="0"/>
              </a:rPr>
              <a:t>Beth Hunt</a:t>
            </a:r>
          </a:p>
          <a:p>
            <a:pPr lvl="1"/>
            <a:r>
              <a:rPr lang="en-US" sz="1700" dirty="0">
                <a:ea typeface="Arial" charset="0"/>
              </a:rPr>
              <a:t>Peg Miller</a:t>
            </a:r>
          </a:p>
          <a:p>
            <a:pPr lvl="1"/>
            <a:r>
              <a:rPr lang="en-US" sz="1700" dirty="0">
                <a:ea typeface="Arial" charset="0"/>
              </a:rPr>
              <a:t>Tina </a:t>
            </a:r>
            <a:r>
              <a:rPr lang="en-US" sz="1700" dirty="0" err="1">
                <a:ea typeface="Arial" charset="0"/>
              </a:rPr>
              <a:t>Thornhill</a:t>
            </a:r>
            <a:endParaRPr lang="en-US" sz="1700" dirty="0">
              <a:ea typeface="Arial" charset="0"/>
            </a:endParaRPr>
          </a:p>
          <a:p>
            <a:pPr lvl="1"/>
            <a:r>
              <a:rPr lang="en-US" sz="1700" dirty="0">
                <a:ea typeface="Arial" charset="0"/>
              </a:rPr>
              <a:t>Delores Daniel</a:t>
            </a:r>
          </a:p>
          <a:p>
            <a:pPr lvl="1"/>
            <a:endParaRPr lang="en-US" dirty="0"/>
          </a:p>
        </p:txBody>
      </p:sp>
      <p:pic>
        <p:nvPicPr>
          <p:cNvPr id="7" name="Picture 6" descr="Screen Shot 2018-03-13 at 8.27.34 AM.png"/>
          <p:cNvPicPr>
            <a:picLocks noChangeAspect="1"/>
          </p:cNvPicPr>
          <p:nvPr/>
        </p:nvPicPr>
        <p:blipFill>
          <a:blip r:embed="rId2"/>
          <a:stretch>
            <a:fillRect/>
          </a:stretch>
        </p:blipFill>
        <p:spPr>
          <a:xfrm>
            <a:off x="7195029" y="0"/>
            <a:ext cx="1948971" cy="1451535"/>
          </a:xfrm>
          <a:prstGeom prst="rect">
            <a:avLst/>
          </a:prstGeom>
        </p:spPr>
      </p:pic>
    </p:spTree>
    <p:extLst>
      <p:ext uri="{BB962C8B-B14F-4D97-AF65-F5344CB8AC3E}">
        <p14:creationId xmlns:p14="http://schemas.microsoft.com/office/powerpoint/2010/main" val="21631194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Purple Belt and Kaizen Results</a:t>
            </a:r>
          </a:p>
        </p:txBody>
      </p:sp>
      <p:pic>
        <p:nvPicPr>
          <p:cNvPr id="6" name="Picture 5" descr="Screen Shot 2018-03-13 at 8.12.00 AM.png"/>
          <p:cNvPicPr>
            <a:picLocks noChangeAspect="1"/>
          </p:cNvPicPr>
          <p:nvPr/>
        </p:nvPicPr>
        <p:blipFill>
          <a:blip r:embed="rId2"/>
          <a:stretch>
            <a:fillRect/>
          </a:stretch>
        </p:blipFill>
        <p:spPr>
          <a:xfrm>
            <a:off x="0" y="1346548"/>
            <a:ext cx="9144000" cy="5511452"/>
          </a:xfrm>
          <a:prstGeom prst="rect">
            <a:avLst/>
          </a:prstGeom>
        </p:spPr>
      </p:pic>
      <p:pic>
        <p:nvPicPr>
          <p:cNvPr id="9" name="Picture 8" descr="Coaches.jpg"/>
          <p:cNvPicPr/>
          <p:nvPr/>
        </p:nvPicPr>
        <p:blipFill>
          <a:blip r:embed="rId3"/>
          <a:stretch>
            <a:fillRect/>
          </a:stretch>
        </p:blipFill>
        <p:spPr>
          <a:xfrm>
            <a:off x="6324417" y="3671852"/>
            <a:ext cx="2819584" cy="3186148"/>
          </a:xfrm>
          <a:prstGeom prst="rect">
            <a:avLst/>
          </a:prstGeom>
        </p:spPr>
      </p:pic>
      <p:pic>
        <p:nvPicPr>
          <p:cNvPr id="11" name="Picture 10" descr="20170614_111708.jpg"/>
          <p:cNvPicPr>
            <a:picLocks noChangeAspect="1"/>
          </p:cNvPicPr>
          <p:nvPr/>
        </p:nvPicPr>
        <p:blipFill>
          <a:blip r:embed="rId4"/>
          <a:srcRect t="18040" b="36610"/>
          <a:stretch>
            <a:fillRect/>
          </a:stretch>
        </p:blipFill>
        <p:spPr>
          <a:xfrm>
            <a:off x="0" y="1318193"/>
            <a:ext cx="4619323" cy="2792499"/>
          </a:xfrm>
          <a:prstGeom prst="rect">
            <a:avLst/>
          </a:prstGeom>
        </p:spPr>
      </p:pic>
      <p:pic>
        <p:nvPicPr>
          <p:cNvPr id="10" name="Picture 9" descr="Josh presenting iPad idea_Day 1.jpg"/>
          <p:cNvPicPr>
            <a:picLocks noChangeAspect="1"/>
          </p:cNvPicPr>
          <p:nvPr/>
        </p:nvPicPr>
        <p:blipFill>
          <a:blip r:embed="rId5"/>
          <a:srcRect l="15000"/>
          <a:stretch>
            <a:fillRect/>
          </a:stretch>
        </p:blipFill>
        <p:spPr>
          <a:xfrm rot="5400000">
            <a:off x="-182309" y="3941457"/>
            <a:ext cx="3098853" cy="2734234"/>
          </a:xfrm>
          <a:prstGeom prst="rect">
            <a:avLst/>
          </a:prstGeom>
        </p:spPr>
      </p:pic>
      <p:pic>
        <p:nvPicPr>
          <p:cNvPr id="13" name="Picture 12" descr="output-5.jpg"/>
          <p:cNvPicPr>
            <a:picLocks noChangeAspect="1"/>
          </p:cNvPicPr>
          <p:nvPr/>
        </p:nvPicPr>
        <p:blipFill>
          <a:blip r:embed="rId6"/>
          <a:stretch>
            <a:fillRect/>
          </a:stretch>
        </p:blipFill>
        <p:spPr>
          <a:xfrm>
            <a:off x="3608564" y="3659278"/>
            <a:ext cx="2399042" cy="3198722"/>
          </a:xfrm>
          <a:prstGeom prst="rect">
            <a:avLst/>
          </a:prstGeom>
        </p:spPr>
      </p:pic>
      <p:pic>
        <p:nvPicPr>
          <p:cNvPr id="14" name="Picture 13" descr="Tennant presentation.jpg"/>
          <p:cNvPicPr>
            <a:picLocks noChangeAspect="1"/>
          </p:cNvPicPr>
          <p:nvPr/>
        </p:nvPicPr>
        <p:blipFill>
          <a:blip r:embed="rId7"/>
          <a:srcRect t="10690" b="16978"/>
          <a:stretch>
            <a:fillRect/>
          </a:stretch>
        </p:blipFill>
        <p:spPr>
          <a:xfrm>
            <a:off x="4765317" y="1288350"/>
            <a:ext cx="4378684" cy="2442049"/>
          </a:xfrm>
          <a:prstGeom prst="rect">
            <a:avLst/>
          </a:prstGeom>
        </p:spPr>
      </p:pic>
    </p:spTree>
    <p:extLst>
      <p:ext uri="{BB962C8B-B14F-4D97-AF65-F5344CB8AC3E}">
        <p14:creationId xmlns:p14="http://schemas.microsoft.com/office/powerpoint/2010/main" val="33968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Lessons Learned</a:t>
            </a:r>
          </a:p>
        </p:txBody>
      </p:sp>
      <p:sp>
        <p:nvSpPr>
          <p:cNvPr id="3" name="Content Placeholder 2"/>
          <p:cNvSpPr>
            <a:spLocks noGrp="1"/>
          </p:cNvSpPr>
          <p:nvPr>
            <p:ph idx="1"/>
          </p:nvPr>
        </p:nvSpPr>
        <p:spPr/>
        <p:txBody>
          <a:bodyPr/>
          <a:lstStyle/>
          <a:p>
            <a:r>
              <a:rPr lang="en-US" sz="2000" dirty="0"/>
              <a:t>Customizing Epic and My Chart to specific clinic workflows is difficult and slow</a:t>
            </a:r>
          </a:p>
          <a:p>
            <a:pPr lvl="1"/>
            <a:r>
              <a:rPr lang="en-US" sz="1800" dirty="0"/>
              <a:t>Email notification and data presentation</a:t>
            </a:r>
          </a:p>
          <a:p>
            <a:pPr lvl="1"/>
            <a:r>
              <a:rPr lang="en-US" sz="1800" dirty="0"/>
              <a:t>Must have IT support</a:t>
            </a:r>
          </a:p>
          <a:p>
            <a:pPr lvl="1"/>
            <a:r>
              <a:rPr lang="en-US" sz="1800" dirty="0"/>
              <a:t>Need to be patient with IT support</a:t>
            </a:r>
            <a:endParaRPr lang="en-US" sz="2000" dirty="0"/>
          </a:p>
          <a:p>
            <a:r>
              <a:rPr lang="en-US" sz="2000" dirty="0"/>
              <a:t>UNC Department of Operational Efficiency</a:t>
            </a:r>
          </a:p>
          <a:p>
            <a:pPr lvl="1"/>
            <a:r>
              <a:rPr lang="en-US" sz="1850" dirty="0"/>
              <a:t>Purple Belt</a:t>
            </a:r>
          </a:p>
          <a:p>
            <a:r>
              <a:rPr lang="en-US" sz="2000" dirty="0"/>
              <a:t>Tablet size</a:t>
            </a:r>
          </a:p>
          <a:p>
            <a:r>
              <a:rPr lang="en-US" sz="2000" dirty="0"/>
              <a:t>Value of unaffiliated </a:t>
            </a:r>
          </a:p>
          <a:p>
            <a:pPr>
              <a:buNone/>
            </a:pPr>
            <a:r>
              <a:rPr lang="en-US" sz="2000" dirty="0"/>
              <a:t>	perspectives </a:t>
            </a:r>
          </a:p>
          <a:p>
            <a:r>
              <a:rPr lang="en-US" sz="2000" dirty="0"/>
              <a:t>Importance of staff</a:t>
            </a:r>
          </a:p>
          <a:p>
            <a:pPr>
              <a:buNone/>
            </a:pPr>
            <a:r>
              <a:rPr lang="en-US" sz="2000" dirty="0"/>
              <a:t>	and leadership buy in</a:t>
            </a:r>
          </a:p>
          <a:p>
            <a:r>
              <a:rPr lang="en-US" sz="2000" dirty="0"/>
              <a:t>Data uploads quickly</a:t>
            </a:r>
          </a:p>
          <a:p>
            <a:pPr lvl="1"/>
            <a:r>
              <a:rPr lang="en-US" sz="1850" dirty="0"/>
              <a:t>History, ROS, PRO</a:t>
            </a:r>
          </a:p>
          <a:p>
            <a:pPr>
              <a:buNone/>
            </a:pPr>
            <a:endParaRPr lang="en-US" sz="2000" dirty="0"/>
          </a:p>
          <a:p>
            <a:pPr>
              <a:buNone/>
            </a:pPr>
            <a:endParaRPr lang="en-US" sz="2000" dirty="0"/>
          </a:p>
        </p:txBody>
      </p:sp>
      <p:pic>
        <p:nvPicPr>
          <p:cNvPr id="4" name="Shape 263"/>
          <p:cNvPicPr preferRelativeResize="0"/>
          <p:nvPr/>
        </p:nvPicPr>
        <p:blipFill rotWithShape="1">
          <a:blip r:embed="rId2">
            <a:alphaModFix/>
          </a:blip>
          <a:srcRect l="1640" t="31007" r="18353" b="13621"/>
          <a:stretch/>
        </p:blipFill>
        <p:spPr>
          <a:xfrm>
            <a:off x="5331118" y="3294606"/>
            <a:ext cx="3746869" cy="3563394"/>
          </a:xfrm>
          <a:prstGeom prst="rect">
            <a:avLst/>
          </a:prstGeom>
          <a:noFill/>
          <a:ln>
            <a:noFill/>
          </a:ln>
        </p:spPr>
      </p:pic>
    </p:spTree>
    <p:extLst>
      <p:ext uri="{BB962C8B-B14F-4D97-AF65-F5344CB8AC3E}">
        <p14:creationId xmlns:p14="http://schemas.microsoft.com/office/powerpoint/2010/main" val="31210353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&amp; Spread</a:t>
            </a:r>
          </a:p>
        </p:txBody>
      </p:sp>
      <p:sp>
        <p:nvSpPr>
          <p:cNvPr id="3" name="Content Placeholder 2"/>
          <p:cNvSpPr>
            <a:spLocks noGrp="1"/>
          </p:cNvSpPr>
          <p:nvPr>
            <p:ph idx="1"/>
          </p:nvPr>
        </p:nvSpPr>
        <p:spPr>
          <a:xfrm>
            <a:off x="2057400" y="1143000"/>
            <a:ext cx="6705600" cy="1970400"/>
          </a:xfrm>
        </p:spPr>
        <p:txBody>
          <a:bodyPr/>
          <a:lstStyle/>
          <a:p>
            <a:r>
              <a:rPr lang="en-US" sz="2000" dirty="0"/>
              <a:t>More patients than expected were eager to use My UNC Chart</a:t>
            </a:r>
          </a:p>
          <a:p>
            <a:pPr lvl="1"/>
            <a:r>
              <a:rPr lang="en-US" sz="1800" dirty="0">
                <a:solidFill>
                  <a:schemeClr val="tx1"/>
                </a:solidFill>
              </a:rPr>
              <a:t>Provider-driven sign-up process</a:t>
            </a:r>
          </a:p>
          <a:p>
            <a:pPr lvl="0">
              <a:defRPr/>
            </a:pPr>
            <a:r>
              <a:rPr lang="en-US" sz="2000" dirty="0"/>
              <a:t>Weaver Crossing Orthopaedics</a:t>
            </a:r>
          </a:p>
          <a:p>
            <a:pPr lvl="1">
              <a:defRPr/>
            </a:pPr>
            <a:r>
              <a:rPr lang="en-US" sz="1850" dirty="0"/>
              <a:t>Purple Belt </a:t>
            </a:r>
            <a:r>
              <a:rPr lang="en-US" sz="1850" dirty="0" err="1">
                <a:sym typeface="Wingdings"/>
              </a:rPr>
              <a:t></a:t>
            </a:r>
            <a:r>
              <a:rPr lang="en-US" sz="1850" dirty="0">
                <a:sym typeface="Wingdings"/>
              </a:rPr>
              <a:t> </a:t>
            </a:r>
            <a:r>
              <a:rPr lang="en-US" sz="1850" dirty="0"/>
              <a:t>Culture of CQI</a:t>
            </a:r>
          </a:p>
          <a:p>
            <a:pPr lvl="0">
              <a:defRPr/>
            </a:pPr>
            <a:r>
              <a:rPr lang="en-US" sz="2000" dirty="0"/>
              <a:t>Spread to UNC Orthopaedics </a:t>
            </a:r>
          </a:p>
          <a:p>
            <a:pPr lvl="0">
              <a:buNone/>
              <a:defRPr/>
            </a:pPr>
            <a:r>
              <a:rPr lang="en-US" sz="2000" dirty="0"/>
              <a:t>	clinics</a:t>
            </a:r>
          </a:p>
          <a:p>
            <a:pPr lvl="0">
              <a:defRPr/>
            </a:pPr>
            <a:r>
              <a:rPr lang="en-US" sz="2000" dirty="0"/>
              <a:t>Spread to other UNC clinics</a:t>
            </a:r>
          </a:p>
          <a:p>
            <a:pPr lvl="1">
              <a:defRPr/>
            </a:pPr>
            <a:r>
              <a:rPr lang="en-US" sz="1850" dirty="0"/>
              <a:t>Internal Medicine</a:t>
            </a:r>
          </a:p>
          <a:p>
            <a:pPr>
              <a:defRPr/>
            </a:pPr>
            <a:r>
              <a:rPr lang="en-US" sz="2000" dirty="0"/>
              <a:t>PROMIS CAT vs. short form</a:t>
            </a:r>
          </a:p>
          <a:p>
            <a:pPr lvl="0">
              <a:buNone/>
              <a:defRPr/>
            </a:pPr>
            <a:endParaRPr lang="en-US" sz="2000" dirty="0"/>
          </a:p>
          <a:p>
            <a:pPr lvl="0">
              <a:defRPr/>
            </a:pPr>
            <a:endParaRPr lang="en-US" sz="2000" dirty="0"/>
          </a:p>
          <a:p>
            <a:pPr lvl="0">
              <a:defRPr/>
            </a:pPr>
            <a:endParaRPr lang="en-US" sz="2000" dirty="0"/>
          </a:p>
          <a:p>
            <a:pPr lvl="1"/>
            <a:endParaRPr lang="en-US" sz="1800" dirty="0">
              <a:solidFill>
                <a:schemeClr val="tx1"/>
              </a:solidFill>
            </a:endParaRPr>
          </a:p>
          <a:p>
            <a:pPr lvl="1"/>
            <a:endParaRPr lang="en-US" sz="1850" dirty="0"/>
          </a:p>
          <a:p>
            <a:pPr>
              <a:buNone/>
            </a:pPr>
            <a:endParaRPr lang="en-US" dirty="0"/>
          </a:p>
          <a:p>
            <a:endParaRPr lang="en-US" dirty="0"/>
          </a:p>
        </p:txBody>
      </p:sp>
      <p:pic>
        <p:nvPicPr>
          <p:cNvPr id="8" name="Content Placeholder 4" descr="Screen Shot 2017-02-20 at 9.09.46 PM.png"/>
          <p:cNvPicPr>
            <a:picLocks noChangeAspect="1"/>
          </p:cNvPicPr>
          <p:nvPr/>
        </p:nvPicPr>
        <p:blipFill>
          <a:blip r:embed="rId2"/>
          <a:srcRect/>
          <a:stretch>
            <a:fillRect/>
          </a:stretch>
        </p:blipFill>
        <p:spPr>
          <a:xfrm>
            <a:off x="5966795" y="2539449"/>
            <a:ext cx="3177205" cy="3814652"/>
          </a:xfrm>
          <a:prstGeom prst="rect">
            <a:avLst/>
          </a:prstGeom>
        </p:spPr>
      </p:pic>
      <p:sp>
        <p:nvSpPr>
          <p:cNvPr id="9" name="TextBox 8"/>
          <p:cNvSpPr txBox="1"/>
          <p:nvPr/>
        </p:nvSpPr>
        <p:spPr>
          <a:xfrm>
            <a:off x="1859982" y="6596693"/>
            <a:ext cx="8686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14141"/>
                </a:solidFill>
                <a:effectLst/>
                <a:uLnTx/>
                <a:uFillTx/>
                <a:latin typeface="Arial"/>
                <a:ea typeface="+mn-ea"/>
                <a:cs typeface="Arial"/>
              </a:rPr>
              <a:t>https://www.assessmentcenter.net/documents/PROMIS%20Physical%20Function%20Scoring%20Manual.pdf</a:t>
            </a:r>
          </a:p>
        </p:txBody>
      </p:sp>
      <p:pic>
        <p:nvPicPr>
          <p:cNvPr id="13" name="Shape 329"/>
          <p:cNvPicPr preferRelativeResize="0"/>
          <p:nvPr/>
        </p:nvPicPr>
        <p:blipFill>
          <a:blip r:embed="rId3">
            <a:alphaModFix/>
          </a:blip>
          <a:stretch>
            <a:fillRect/>
          </a:stretch>
        </p:blipFill>
        <p:spPr>
          <a:xfrm>
            <a:off x="2317186" y="5152858"/>
            <a:ext cx="3319600" cy="983290"/>
          </a:xfrm>
          <a:prstGeom prst="rect">
            <a:avLst/>
          </a:prstGeom>
          <a:noFill/>
          <a:ln>
            <a:noFill/>
          </a:ln>
        </p:spPr>
      </p:pic>
    </p:spTree>
    <p:extLst>
      <p:ext uri="{BB962C8B-B14F-4D97-AF65-F5344CB8AC3E}">
        <p14:creationId xmlns:p14="http://schemas.microsoft.com/office/powerpoint/2010/main" val="600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Social Determinants of Health Screening and Resource Provision at </a:t>
            </a:r>
            <a:br>
              <a:rPr lang="en-US" sz="2800" dirty="0"/>
            </a:br>
            <a:r>
              <a:rPr lang="en-US" sz="2800" dirty="0"/>
              <a:t>UNC Children’s Primary Care Clinic </a:t>
            </a:r>
          </a:p>
        </p:txBody>
      </p:sp>
      <p:sp>
        <p:nvSpPr>
          <p:cNvPr id="3" name="Subtitle 2"/>
          <p:cNvSpPr>
            <a:spLocks noGrp="1"/>
          </p:cNvSpPr>
          <p:nvPr>
            <p:ph type="subTitle" idx="1"/>
          </p:nvPr>
        </p:nvSpPr>
        <p:spPr/>
        <p:txBody>
          <a:bodyPr/>
          <a:lstStyle/>
          <a:p>
            <a:endParaRPr lang="en-US" dirty="0"/>
          </a:p>
          <a:p>
            <a:endParaRPr lang="en-US" dirty="0"/>
          </a:p>
          <a:p>
            <a:r>
              <a:rPr lang="en-US" sz="2000" dirty="0"/>
              <a:t>Katie Schroeder, MS4</a:t>
            </a:r>
          </a:p>
          <a:p>
            <a:r>
              <a:rPr lang="en-US" sz="2000" dirty="0"/>
              <a:t>UNC School of Medicine</a:t>
            </a:r>
          </a:p>
          <a:p>
            <a:r>
              <a:rPr lang="en-US" sz="2000" dirty="0"/>
              <a:t>March 15, 2018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16519210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F9B16B-F7C3-4680-A276-8BBF23BCB303}"/>
              </a:ext>
            </a:extLst>
          </p:cNvPr>
          <p:cNvSpPr>
            <a:spLocks noGrp="1"/>
          </p:cNvSpPr>
          <p:nvPr>
            <p:ph type="dt" sz="half" idx="10"/>
          </p:nvPr>
        </p:nvSpPr>
        <p:spPr/>
        <p:txBody>
          <a:bodyPr/>
          <a:lstStyle/>
          <a:p>
            <a:fld id="{0BB2C54A-E28D-4904-9A14-6F605DD774D6}" type="datetime1">
              <a:rPr lang="en-US" smtClean="0"/>
              <a:pPr/>
              <a:t>3/15/2018</a:t>
            </a:fld>
            <a:endParaRPr lang="en-US"/>
          </a:p>
        </p:txBody>
      </p:sp>
      <p:sp>
        <p:nvSpPr>
          <p:cNvPr id="5" name="Slide Number Placeholder 4">
            <a:extLst>
              <a:ext uri="{FF2B5EF4-FFF2-40B4-BE49-F238E27FC236}">
                <a16:creationId xmlns:a16="http://schemas.microsoft.com/office/drawing/2014/main" id="{27CAD985-C3DE-48A0-8579-BC7F14581A15}"/>
              </a:ext>
            </a:extLst>
          </p:cNvPr>
          <p:cNvSpPr>
            <a:spLocks noGrp="1"/>
          </p:cNvSpPr>
          <p:nvPr>
            <p:ph type="sldNum" sz="quarter" idx="12"/>
          </p:nvPr>
        </p:nvSpPr>
        <p:spPr/>
        <p:txBody>
          <a:bodyPr/>
          <a:lstStyle/>
          <a:p>
            <a:fld id="{0C3A586C-0FF0-4206-B0EB-E9C01C5061B6}" type="slidenum">
              <a:rPr lang="en-US" smtClean="0"/>
              <a:pPr/>
              <a:t>180</a:t>
            </a:fld>
            <a:endParaRPr lang="en-US"/>
          </a:p>
        </p:txBody>
      </p:sp>
      <p:sp>
        <p:nvSpPr>
          <p:cNvPr id="2" name="Title 1">
            <a:extLst>
              <a:ext uri="{FF2B5EF4-FFF2-40B4-BE49-F238E27FC236}">
                <a16:creationId xmlns:a16="http://schemas.microsoft.com/office/drawing/2014/main" id="{D041979E-3AD2-4C92-9CD2-12488D54640C}"/>
              </a:ext>
            </a:extLst>
          </p:cNvPr>
          <p:cNvSpPr>
            <a:spLocks noGrp="1"/>
          </p:cNvSpPr>
          <p:nvPr>
            <p:ph type="title" idx="4294967295"/>
          </p:nvPr>
        </p:nvSpPr>
        <p:spPr>
          <a:xfrm>
            <a:off x="1181100" y="581025"/>
            <a:ext cx="6781800" cy="838200"/>
          </a:xfrm>
        </p:spPr>
        <p:txBody>
          <a:bodyPr/>
          <a:lstStyle/>
          <a:p>
            <a:r>
              <a:rPr lang="en-US" dirty="0"/>
              <a:t>Question &amp; Answer</a:t>
            </a:r>
          </a:p>
        </p:txBody>
      </p:sp>
      <p:sp>
        <p:nvSpPr>
          <p:cNvPr id="3" name="Content Placeholder 2">
            <a:extLst>
              <a:ext uri="{FF2B5EF4-FFF2-40B4-BE49-F238E27FC236}">
                <a16:creationId xmlns:a16="http://schemas.microsoft.com/office/drawing/2014/main" id="{B4C769ED-5EFE-4C5B-BCD0-467E8439CECD}"/>
              </a:ext>
            </a:extLst>
          </p:cNvPr>
          <p:cNvSpPr>
            <a:spLocks noGrp="1"/>
          </p:cNvSpPr>
          <p:nvPr>
            <p:ph idx="4294967295"/>
          </p:nvPr>
        </p:nvSpPr>
        <p:spPr>
          <a:xfrm>
            <a:off x="609600" y="1419225"/>
            <a:ext cx="7924800" cy="5105400"/>
          </a:xfrm>
        </p:spPr>
        <p:txBody>
          <a:bodyPr/>
          <a:lstStyle/>
          <a:p>
            <a:r>
              <a:rPr lang="en-US" dirty="0"/>
              <a:t>Improving COPD Care in Primary Care Clinics</a:t>
            </a:r>
          </a:p>
          <a:p>
            <a:pPr lvl="1"/>
            <a:r>
              <a:rPr lang="en-US" dirty="0"/>
              <a:t>Katherine Lee</a:t>
            </a:r>
          </a:p>
          <a:p>
            <a:r>
              <a:rPr lang="en-US" dirty="0"/>
              <a:t>Making a FUS for Family Communication in the Neurosciences ICU: First Step to Improve Family Engagement</a:t>
            </a:r>
          </a:p>
          <a:p>
            <a:pPr lvl="1"/>
            <a:r>
              <a:rPr lang="en-US" dirty="0"/>
              <a:t>Sean Miller</a:t>
            </a:r>
          </a:p>
          <a:p>
            <a:r>
              <a:rPr lang="en-US" dirty="0"/>
              <a:t>Creating a Collaborative Palliative Care Model for Patients with Advanced Cancer</a:t>
            </a:r>
          </a:p>
          <a:p>
            <a:pPr lvl="1"/>
            <a:r>
              <a:rPr lang="en-US" dirty="0"/>
              <a:t>Allison Cummings</a:t>
            </a:r>
          </a:p>
          <a:p>
            <a:r>
              <a:rPr lang="en-US" dirty="0"/>
              <a:t>Continued Quality Improvement of Screening and Interventions for Unhealthy Alcohol Use in the UNC Internal Medicine Clinic</a:t>
            </a:r>
          </a:p>
          <a:p>
            <a:pPr lvl="1"/>
            <a:r>
              <a:rPr lang="en-US" dirty="0"/>
              <a:t>Garrett Thompson</a:t>
            </a:r>
          </a:p>
          <a:p>
            <a:r>
              <a:rPr lang="en-US" dirty="0"/>
              <a:t>Integration of Outpatient Intake Process with My UNC Chart and PROMIS</a:t>
            </a:r>
          </a:p>
          <a:p>
            <a:pPr lvl="1"/>
            <a:r>
              <a:rPr lang="en-US" dirty="0"/>
              <a:t>Everett Young</a:t>
            </a:r>
          </a:p>
          <a:p>
            <a:endParaRPr lang="en-US" dirty="0"/>
          </a:p>
        </p:txBody>
      </p:sp>
    </p:spTree>
    <p:extLst>
      <p:ext uri="{BB962C8B-B14F-4D97-AF65-F5344CB8AC3E}">
        <p14:creationId xmlns:p14="http://schemas.microsoft.com/office/powerpoint/2010/main" val="966131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142999"/>
            <a:ext cx="6743700" cy="5244353"/>
          </a:xfrm>
        </p:spPr>
        <p:txBody>
          <a:bodyPr/>
          <a:lstStyle/>
          <a:p>
            <a:pPr>
              <a:spcBef>
                <a:spcPts val="2000"/>
              </a:spcBef>
            </a:pPr>
            <a:r>
              <a:rPr lang="en-US" dirty="0"/>
              <a:t>American Academy of Pediatrics recommends focus on social determinants of health </a:t>
            </a:r>
          </a:p>
          <a:p>
            <a:pPr lvl="1">
              <a:spcBef>
                <a:spcPts val="2000"/>
              </a:spcBef>
            </a:pPr>
            <a:r>
              <a:rPr lang="en-US" dirty="0"/>
              <a:t>Exposure to toxic stress and adverse childhood experiences can affect a child’s developing brain, leading to long-term behavioral and health problems </a:t>
            </a:r>
          </a:p>
          <a:p>
            <a:pPr lvl="1">
              <a:spcBef>
                <a:spcPts val="2000"/>
              </a:spcBef>
            </a:pPr>
            <a:r>
              <a:rPr lang="en-US" dirty="0"/>
              <a:t>Nearly half of all children live in poverty or near poverty</a:t>
            </a:r>
          </a:p>
          <a:p>
            <a:pPr lvl="1">
              <a:spcBef>
                <a:spcPts val="2000"/>
              </a:spcBef>
            </a:pPr>
            <a:r>
              <a:rPr lang="en-US" dirty="0"/>
              <a:t>About one quarter of children have been impacted by at least one adverse childhood experience </a:t>
            </a:r>
          </a:p>
          <a:p>
            <a:pPr>
              <a:spcBef>
                <a:spcPts val="2000"/>
              </a:spcBef>
            </a:pPr>
            <a:r>
              <a:rPr lang="en-US" dirty="0"/>
              <a:t>AAP recommends using a written screen or verbally asking families about basic needs (food, housing, heat, </a:t>
            </a:r>
            <a:r>
              <a:rPr lang="en-US" dirty="0" err="1"/>
              <a:t>etc</a:t>
            </a:r>
            <a:r>
              <a:rPr lang="en-US" dirty="0"/>
              <a:t>)</a:t>
            </a:r>
          </a:p>
          <a:p>
            <a:pPr>
              <a:spcBef>
                <a:spcPts val="2000"/>
              </a:spcBef>
            </a:pPr>
            <a:r>
              <a:rPr lang="en-US" dirty="0"/>
              <a:t>November 2016: UNC Children’s Primary Care Clinic began screening for social determinants of health needs at each well child check </a:t>
            </a:r>
          </a:p>
        </p:txBody>
      </p:sp>
      <p:pic>
        <p:nvPicPr>
          <p:cNvPr id="4" name="Picture 3">
            <a:extLst>
              <a:ext uri="{FF2B5EF4-FFF2-40B4-BE49-F238E27FC236}">
                <a16:creationId xmlns:a16="http://schemas.microsoft.com/office/drawing/2014/main" id="{E19D901E-0459-8941-8571-F396F080F391}"/>
              </a:ext>
            </a:extLst>
          </p:cNvPr>
          <p:cNvPicPr>
            <a:picLocks noChangeAspect="1"/>
          </p:cNvPicPr>
          <p:nvPr/>
        </p:nvPicPr>
        <p:blipFill>
          <a:blip r:embed="rId3"/>
          <a:stretch>
            <a:fillRect/>
          </a:stretch>
        </p:blipFill>
        <p:spPr>
          <a:xfrm rot="20945927">
            <a:off x="347313" y="1925338"/>
            <a:ext cx="1905542" cy="1268607"/>
          </a:xfrm>
          <a:prstGeom prst="rect">
            <a:avLst/>
          </a:prstGeom>
        </p:spPr>
      </p:pic>
      <p:sp>
        <p:nvSpPr>
          <p:cNvPr id="2" name="Title 1"/>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195405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Depression</a:t>
            </a:r>
          </a:p>
        </p:txBody>
      </p:sp>
      <p:sp>
        <p:nvSpPr>
          <p:cNvPr id="3" name="Content Placeholder 2"/>
          <p:cNvSpPr>
            <a:spLocks noGrp="1"/>
          </p:cNvSpPr>
          <p:nvPr>
            <p:ph idx="1"/>
          </p:nvPr>
        </p:nvSpPr>
        <p:spPr/>
        <p:txBody>
          <a:bodyPr/>
          <a:lstStyle/>
          <a:p>
            <a:r>
              <a:rPr lang="en-US" sz="2200" dirty="0">
                <a:solidFill>
                  <a:schemeClr val="accent6">
                    <a:lumMod val="75000"/>
                  </a:schemeClr>
                </a:solidFill>
              </a:rPr>
              <a:t>Burdensome on patients and health care system</a:t>
            </a:r>
          </a:p>
          <a:p>
            <a:r>
              <a:rPr lang="en-US" sz="2200" dirty="0">
                <a:solidFill>
                  <a:schemeClr val="accent6">
                    <a:lumMod val="75000"/>
                  </a:schemeClr>
                </a:solidFill>
                <a:sym typeface="Wingdings"/>
              </a:rPr>
              <a:t>75% sub-optimally dosed</a:t>
            </a:r>
          </a:p>
          <a:p>
            <a:r>
              <a:rPr lang="en-US" sz="2200" dirty="0">
                <a:solidFill>
                  <a:schemeClr val="accent6">
                    <a:lumMod val="75000"/>
                  </a:schemeClr>
                </a:solidFill>
              </a:rPr>
              <a:t>83% of these patients </a:t>
            </a:r>
            <a:r>
              <a:rPr lang="en-US" sz="2200" b="1" dirty="0">
                <a:solidFill>
                  <a:schemeClr val="accent6">
                    <a:lumMod val="75000"/>
                  </a:schemeClr>
                </a:solidFill>
              </a:rPr>
              <a:t>did not </a:t>
            </a:r>
            <a:r>
              <a:rPr lang="en-US" sz="2200" dirty="0">
                <a:solidFill>
                  <a:schemeClr val="accent6">
                    <a:lumMod val="75000"/>
                  </a:schemeClr>
                </a:solidFill>
              </a:rPr>
              <a:t>have a follow-up appointment scheduled</a:t>
            </a:r>
          </a:p>
          <a:p>
            <a:r>
              <a:rPr lang="en-US" sz="2200" b="1" dirty="0">
                <a:solidFill>
                  <a:schemeClr val="accent6">
                    <a:lumMod val="75000"/>
                  </a:schemeClr>
                </a:solidFill>
              </a:rPr>
              <a:t>Institutional needs</a:t>
            </a:r>
            <a:r>
              <a:rPr lang="en-US" sz="2200" dirty="0">
                <a:solidFill>
                  <a:schemeClr val="accent6">
                    <a:lumMod val="75000"/>
                  </a:schemeClr>
                </a:solidFill>
              </a:rPr>
              <a:t>: Increase depression remission rate and improve patient outcomes</a:t>
            </a:r>
          </a:p>
          <a:p>
            <a:endParaRPr lang="en-US" dirty="0"/>
          </a:p>
        </p:txBody>
      </p:sp>
    </p:spTree>
    <p:extLst>
      <p:ext uri="{BB962C8B-B14F-4D97-AF65-F5344CB8AC3E}">
        <p14:creationId xmlns:p14="http://schemas.microsoft.com/office/powerpoint/2010/main" val="18935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Experience</a:t>
            </a:r>
          </a:p>
        </p:txBody>
      </p:sp>
      <p:sp>
        <p:nvSpPr>
          <p:cNvPr id="3" name="Content Placeholder 2"/>
          <p:cNvSpPr>
            <a:spLocks noGrp="1"/>
          </p:cNvSpPr>
          <p:nvPr>
            <p:ph idx="1"/>
          </p:nvPr>
        </p:nvSpPr>
        <p:spPr/>
        <p:txBody>
          <a:bodyPr/>
          <a:lstStyle/>
          <a:p>
            <a:r>
              <a:rPr lang="en-US" dirty="0"/>
              <a:t>9 year-old boy comes for WCC and family is given various screening forms to fill out while they wait to be seen.</a:t>
            </a:r>
          </a:p>
          <a:p>
            <a:endParaRPr lang="en-US" dirty="0"/>
          </a:p>
          <a:p>
            <a:r>
              <a:rPr lang="en-US" dirty="0"/>
              <a:t>On SDOH screen, mother identifies the following concerns: </a:t>
            </a:r>
          </a:p>
          <a:p>
            <a:pPr lvl="1"/>
            <a:r>
              <a:rPr lang="en-US" dirty="0"/>
              <a:t>Cell phone service is about to be disconnected</a:t>
            </a:r>
          </a:p>
          <a:p>
            <a:pPr lvl="1"/>
            <a:r>
              <a:rPr lang="en-US" dirty="0"/>
              <a:t>Trouble putting enough food on the table each month</a:t>
            </a:r>
          </a:p>
          <a:p>
            <a:pPr lvl="1"/>
            <a:r>
              <a:rPr lang="en-US" dirty="0"/>
              <a:t>Concerns that her child cannot keep up in school </a:t>
            </a:r>
          </a:p>
          <a:p>
            <a:pPr lvl="1"/>
            <a:r>
              <a:rPr lang="en-US" dirty="0"/>
              <a:t>Lack of health insurance for children in their household</a:t>
            </a:r>
          </a:p>
          <a:p>
            <a:pPr marL="0" indent="0">
              <a:buNone/>
            </a:pPr>
            <a:endParaRPr lang="en-US" dirty="0"/>
          </a:p>
          <a:p>
            <a:r>
              <a:rPr lang="en-US" dirty="0"/>
              <a:t>SDOH screen is never addressed during the visit and is documented as “negative” in the EMR. </a:t>
            </a:r>
          </a:p>
          <a:p>
            <a:pPr marL="0" indent="0">
              <a:buNone/>
            </a:pPr>
            <a:endParaRPr lang="en-US" dirty="0"/>
          </a:p>
          <a:p>
            <a:r>
              <a:rPr lang="en-US" dirty="0"/>
              <a:t>Family likely leaves appointment feeling confused or embarrassed. Patient trust and satisfaction suffer.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4621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34DB-7B7A-8847-B89F-6DD98E1BDDBC}"/>
              </a:ext>
            </a:extLst>
          </p:cNvPr>
          <p:cNvSpPr>
            <a:spLocks noGrp="1"/>
          </p:cNvSpPr>
          <p:nvPr>
            <p:ph type="title"/>
          </p:nvPr>
        </p:nvSpPr>
        <p:spPr/>
        <p:txBody>
          <a:bodyPr/>
          <a:lstStyle/>
          <a:p>
            <a:r>
              <a:rPr lang="en-US" dirty="0"/>
              <a:t>Patient Experience</a:t>
            </a:r>
          </a:p>
        </p:txBody>
      </p:sp>
      <p:sp>
        <p:nvSpPr>
          <p:cNvPr id="3" name="Content Placeholder 2">
            <a:extLst>
              <a:ext uri="{FF2B5EF4-FFF2-40B4-BE49-F238E27FC236}">
                <a16:creationId xmlns:a16="http://schemas.microsoft.com/office/drawing/2014/main" id="{516B5CC3-EB01-0547-8901-15EE501F665C}"/>
              </a:ext>
            </a:extLst>
          </p:cNvPr>
          <p:cNvSpPr>
            <a:spLocks noGrp="1"/>
          </p:cNvSpPr>
          <p:nvPr>
            <p:ph idx="1"/>
          </p:nvPr>
        </p:nvSpPr>
        <p:spPr/>
        <p:txBody>
          <a:bodyPr/>
          <a:lstStyle/>
          <a:p>
            <a:r>
              <a:rPr lang="en-US" dirty="0"/>
              <a:t>2 month-old girl brought in for WCC and given the same SDOH screen.</a:t>
            </a:r>
          </a:p>
          <a:p>
            <a:endParaRPr lang="en-US" dirty="0"/>
          </a:p>
          <a:p>
            <a:r>
              <a:rPr lang="en-US" dirty="0"/>
              <a:t>Family identifies concerns regarding:</a:t>
            </a:r>
          </a:p>
          <a:p>
            <a:pPr lvl="1"/>
            <a:r>
              <a:rPr lang="en-US" dirty="0"/>
              <a:t>Loss of phone service</a:t>
            </a:r>
          </a:p>
          <a:p>
            <a:pPr lvl="1"/>
            <a:r>
              <a:rPr lang="en-US" dirty="0"/>
              <a:t>Food insecurity</a:t>
            </a:r>
          </a:p>
          <a:p>
            <a:pPr lvl="1"/>
            <a:r>
              <a:rPr lang="en-US" dirty="0"/>
              <a:t>Lack of health insurance for patient’s parents </a:t>
            </a:r>
          </a:p>
          <a:p>
            <a:pPr lvl="1"/>
            <a:r>
              <a:rPr lang="en-US" dirty="0"/>
              <a:t>Concern about ability to pay monthly rent </a:t>
            </a:r>
          </a:p>
          <a:p>
            <a:pPr marL="342900" lvl="1" indent="0">
              <a:buNone/>
            </a:pPr>
            <a:endParaRPr lang="en-US" dirty="0"/>
          </a:p>
          <a:p>
            <a:r>
              <a:rPr lang="en-US" dirty="0"/>
              <a:t>Her doctor carefully discussed each of these concerns, identified their level of acuity and provided appropriate resources. </a:t>
            </a:r>
          </a:p>
          <a:p>
            <a:endParaRPr lang="en-US" dirty="0"/>
          </a:p>
          <a:p>
            <a:r>
              <a:rPr lang="en-US" dirty="0"/>
              <a:t>Conversation and interventions were documented in EMR so that future providers and clinic social worker could track pending referrals and follow up at 4 </a:t>
            </a:r>
            <a:r>
              <a:rPr lang="en-US" dirty="0" err="1"/>
              <a:t>mo</a:t>
            </a:r>
            <a:r>
              <a:rPr lang="en-US" dirty="0"/>
              <a:t> WCC. </a:t>
            </a:r>
          </a:p>
          <a:p>
            <a:endParaRPr lang="en-US" dirty="0"/>
          </a:p>
        </p:txBody>
      </p:sp>
    </p:spTree>
    <p:extLst>
      <p:ext uri="{BB962C8B-B14F-4D97-AF65-F5344CB8AC3E}">
        <p14:creationId xmlns:p14="http://schemas.microsoft.com/office/powerpoint/2010/main" val="1814919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5577115-3655-694C-9141-FDA89565E575}"/>
              </a:ext>
            </a:extLst>
          </p:cNvPr>
          <p:cNvSpPr>
            <a:spLocks noGrp="1" noChangeArrowheads="1"/>
          </p:cNvSpPr>
          <p:nvPr>
            <p:ph type="title"/>
          </p:nvPr>
        </p:nvSpPr>
        <p:spPr/>
        <p:txBody>
          <a:bodyPr/>
          <a:lstStyle/>
          <a:p>
            <a:pPr eaLnBrk="1" hangingPunct="1">
              <a:defRPr/>
            </a:pPr>
            <a:r>
              <a:rPr lang="en-US" altLang="en-US" dirty="0"/>
              <a:t>Project Aim</a:t>
            </a:r>
          </a:p>
        </p:txBody>
      </p:sp>
      <p:sp>
        <p:nvSpPr>
          <p:cNvPr id="22531" name="Rectangle 3">
            <a:extLst>
              <a:ext uri="{FF2B5EF4-FFF2-40B4-BE49-F238E27FC236}">
                <a16:creationId xmlns:a16="http://schemas.microsoft.com/office/drawing/2014/main" id="{C5306DA1-509E-1045-91CE-C93E7A50E3E7}"/>
              </a:ext>
            </a:extLst>
          </p:cNvPr>
          <p:cNvSpPr>
            <a:spLocks noGrp="1" noChangeArrowheads="1"/>
          </p:cNvSpPr>
          <p:nvPr>
            <p:ph type="body" idx="1"/>
          </p:nvPr>
        </p:nvSpPr>
        <p:spPr/>
        <p:txBody>
          <a:bodyPr/>
          <a:lstStyle/>
          <a:p>
            <a:pPr eaLnBrk="1" hangingPunct="1">
              <a:spcBef>
                <a:spcPts val="2000"/>
              </a:spcBef>
              <a:defRPr/>
            </a:pPr>
            <a:r>
              <a:rPr lang="en-US" sz="2000" dirty="0"/>
              <a:t>Improve referral/resource provision for patients at UNC Children’s Primary Care Clinic with with positive screen for social determinants of health needs by:</a:t>
            </a:r>
          </a:p>
          <a:p>
            <a:pPr lvl="1" eaLnBrk="1" hangingPunct="1">
              <a:spcBef>
                <a:spcPts val="2000"/>
              </a:spcBef>
              <a:buFont typeface="Arial" charset="0"/>
              <a:buChar char="»"/>
              <a:defRPr/>
            </a:pPr>
            <a:r>
              <a:rPr lang="en-US" sz="1800" dirty="0"/>
              <a:t>Documenting 100% of positive paper-based social determinants of health screening forms in the EHR</a:t>
            </a:r>
          </a:p>
          <a:p>
            <a:pPr lvl="1" eaLnBrk="1" hangingPunct="1">
              <a:spcBef>
                <a:spcPts val="2000"/>
              </a:spcBef>
              <a:buFont typeface="Arial" charset="0"/>
              <a:buChar char="»"/>
              <a:defRPr/>
            </a:pPr>
            <a:r>
              <a:rPr lang="en-US" sz="1800" dirty="0"/>
              <a:t>Increasing percentage of positive social determinants of health screenings with documented discussion of result to 90%</a:t>
            </a:r>
          </a:p>
          <a:p>
            <a:pPr lvl="1" eaLnBrk="1" hangingPunct="1">
              <a:spcBef>
                <a:spcPts val="2000"/>
              </a:spcBef>
              <a:buFont typeface="Arial" charset="0"/>
              <a:buChar char="»"/>
              <a:defRPr/>
            </a:pPr>
            <a:r>
              <a:rPr lang="en-US" sz="1800" dirty="0"/>
              <a:t>Ensuring that all components of each SDOH screen are addressed through a referral or resource for 90% of children </a:t>
            </a:r>
          </a:p>
        </p:txBody>
      </p:sp>
      <p:graphicFrame>
        <p:nvGraphicFramePr>
          <p:cNvPr id="2" name="Diagram 1">
            <a:extLst>
              <a:ext uri="{FF2B5EF4-FFF2-40B4-BE49-F238E27FC236}">
                <a16:creationId xmlns:a16="http://schemas.microsoft.com/office/drawing/2014/main" id="{4D2D71D9-2E68-0341-B3C2-2D7D4DAB0D03}"/>
              </a:ext>
            </a:extLst>
          </p:cNvPr>
          <p:cNvGraphicFramePr/>
          <p:nvPr>
            <p:extLst/>
          </p:nvPr>
        </p:nvGraphicFramePr>
        <p:xfrm>
          <a:off x="2223796" y="4926563"/>
          <a:ext cx="6539204" cy="179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14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Members</a:t>
            </a:r>
          </a:p>
        </p:txBody>
      </p:sp>
      <p:sp>
        <p:nvSpPr>
          <p:cNvPr id="3" name="Content Placeholder 2"/>
          <p:cNvSpPr>
            <a:spLocks noGrp="1"/>
          </p:cNvSpPr>
          <p:nvPr>
            <p:ph idx="1"/>
          </p:nvPr>
        </p:nvSpPr>
        <p:spPr/>
        <p:txBody>
          <a:bodyPr/>
          <a:lstStyle/>
          <a:p>
            <a:pPr>
              <a:spcBef>
                <a:spcPts val="1032"/>
              </a:spcBef>
            </a:pPr>
            <a:r>
              <a:rPr lang="en-US" dirty="0"/>
              <a:t>Dr. Kori Flower</a:t>
            </a:r>
          </a:p>
          <a:p>
            <a:pPr lvl="1">
              <a:spcBef>
                <a:spcPts val="1032"/>
              </a:spcBef>
            </a:pPr>
            <a:r>
              <a:rPr lang="en-US" dirty="0"/>
              <a:t>Associate Professor of Pediatrics, </a:t>
            </a:r>
            <a:r>
              <a:rPr lang="en-US" i="1" dirty="0"/>
              <a:t>Project Lead</a:t>
            </a:r>
          </a:p>
          <a:p>
            <a:pPr>
              <a:spcBef>
                <a:spcPts val="1032"/>
              </a:spcBef>
            </a:pPr>
            <a:r>
              <a:rPr lang="en-US" dirty="0"/>
              <a:t>Dr. Martha Perry</a:t>
            </a:r>
          </a:p>
          <a:p>
            <a:pPr lvl="1">
              <a:spcBef>
                <a:spcPts val="1032"/>
              </a:spcBef>
            </a:pPr>
            <a:r>
              <a:rPr lang="en-US" dirty="0"/>
              <a:t>Medical Director, UNC Children’s Primary Care Clinic </a:t>
            </a:r>
          </a:p>
          <a:p>
            <a:pPr>
              <a:spcBef>
                <a:spcPts val="1032"/>
              </a:spcBef>
            </a:pPr>
            <a:r>
              <a:rPr lang="en-US" dirty="0" err="1"/>
              <a:t>Darragh</a:t>
            </a:r>
            <a:r>
              <a:rPr lang="en-US" dirty="0"/>
              <a:t> Davis </a:t>
            </a:r>
          </a:p>
          <a:p>
            <a:pPr lvl="1">
              <a:spcBef>
                <a:spcPts val="1032"/>
              </a:spcBef>
            </a:pPr>
            <a:r>
              <a:rPr lang="en-US" dirty="0"/>
              <a:t>Outreach Specialist </a:t>
            </a:r>
          </a:p>
          <a:p>
            <a:pPr>
              <a:spcBef>
                <a:spcPts val="1032"/>
              </a:spcBef>
            </a:pPr>
            <a:r>
              <a:rPr lang="en-US" dirty="0"/>
              <a:t>Dr. Emily Vander </a:t>
            </a:r>
            <a:r>
              <a:rPr lang="en-US" dirty="0" err="1"/>
              <a:t>Schaaf</a:t>
            </a:r>
            <a:endParaRPr lang="en-US" dirty="0"/>
          </a:p>
          <a:p>
            <a:pPr lvl="1">
              <a:spcBef>
                <a:spcPts val="1032"/>
              </a:spcBef>
            </a:pPr>
            <a:r>
              <a:rPr lang="en-US" dirty="0"/>
              <a:t>Associate Professor of Pediatrics </a:t>
            </a:r>
          </a:p>
          <a:p>
            <a:pPr>
              <a:spcBef>
                <a:spcPts val="1032"/>
              </a:spcBef>
            </a:pPr>
            <a:r>
              <a:rPr lang="en-US" dirty="0"/>
              <a:t>Mandy </a:t>
            </a:r>
            <a:r>
              <a:rPr lang="en-US" dirty="0" err="1"/>
              <a:t>Blaede-Giulliano</a:t>
            </a:r>
            <a:endParaRPr lang="en-US" dirty="0"/>
          </a:p>
          <a:p>
            <a:pPr lvl="1">
              <a:spcBef>
                <a:spcPts val="1032"/>
              </a:spcBef>
            </a:pPr>
            <a:r>
              <a:rPr lang="en-US" dirty="0"/>
              <a:t>Former Clinic Social Work Intern</a:t>
            </a:r>
          </a:p>
          <a:p>
            <a:pPr>
              <a:spcBef>
                <a:spcPts val="1032"/>
              </a:spcBef>
            </a:pPr>
            <a:r>
              <a:rPr lang="en-US" dirty="0" err="1"/>
              <a:t>Madlyn</a:t>
            </a:r>
            <a:r>
              <a:rPr lang="en-US" dirty="0"/>
              <a:t> </a:t>
            </a:r>
            <a:r>
              <a:rPr lang="en-US" dirty="0" err="1"/>
              <a:t>Morreale</a:t>
            </a:r>
            <a:r>
              <a:rPr lang="en-US" dirty="0"/>
              <a:t>, JD, MPH </a:t>
            </a:r>
          </a:p>
          <a:p>
            <a:pPr lvl="1">
              <a:spcBef>
                <a:spcPts val="1032"/>
              </a:spcBef>
            </a:pPr>
            <a:r>
              <a:rPr lang="en-US" dirty="0"/>
              <a:t>Staff Attorney, Medical Legal Partnership, Legal Aid of NC</a:t>
            </a:r>
          </a:p>
          <a:p>
            <a:pPr>
              <a:spcBef>
                <a:spcPts val="1032"/>
              </a:spcBef>
            </a:pPr>
            <a:r>
              <a:rPr lang="en-US" dirty="0"/>
              <a:t>UNC Pediatric Residents </a:t>
            </a:r>
          </a:p>
        </p:txBody>
      </p:sp>
    </p:spTree>
    <p:extLst>
      <p:ext uri="{BB962C8B-B14F-4D97-AF65-F5344CB8AC3E}">
        <p14:creationId xmlns:p14="http://schemas.microsoft.com/office/powerpoint/2010/main" val="94951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1A504-C3BD-2B4E-9748-A99A40F2044E}"/>
              </a:ext>
            </a:extLst>
          </p:cNvPr>
          <p:cNvPicPr>
            <a:picLocks noChangeAspect="1"/>
          </p:cNvPicPr>
          <p:nvPr/>
        </p:nvPicPr>
        <p:blipFill>
          <a:blip r:embed="rId3">
            <a:alphaModFix amt="80000"/>
          </a:blip>
          <a:stretch>
            <a:fillRect/>
          </a:stretch>
        </p:blipFill>
        <p:spPr>
          <a:xfrm>
            <a:off x="256254" y="795730"/>
            <a:ext cx="8631071" cy="5898555"/>
          </a:xfrm>
          <a:prstGeom prst="rect">
            <a:avLst/>
          </a:prstGeom>
        </p:spPr>
      </p:pic>
    </p:spTree>
    <p:extLst>
      <p:ext uri="{BB962C8B-B14F-4D97-AF65-F5344CB8AC3E}">
        <p14:creationId xmlns:p14="http://schemas.microsoft.com/office/powerpoint/2010/main" val="382161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B3C70-028C-D244-B971-175EEA15E855}"/>
              </a:ext>
            </a:extLst>
          </p:cNvPr>
          <p:cNvPicPr>
            <a:picLocks noChangeAspect="1"/>
          </p:cNvPicPr>
          <p:nvPr/>
        </p:nvPicPr>
        <p:blipFill>
          <a:blip r:embed="rId2">
            <a:alphaModFix amt="80000"/>
          </a:blip>
          <a:stretch>
            <a:fillRect/>
          </a:stretch>
        </p:blipFill>
        <p:spPr>
          <a:xfrm>
            <a:off x="309812" y="824498"/>
            <a:ext cx="8545429" cy="5815092"/>
          </a:xfrm>
          <a:prstGeom prst="rect">
            <a:avLst/>
          </a:prstGeom>
        </p:spPr>
      </p:pic>
    </p:spTree>
    <p:extLst>
      <p:ext uri="{BB962C8B-B14F-4D97-AF65-F5344CB8AC3E}">
        <p14:creationId xmlns:p14="http://schemas.microsoft.com/office/powerpoint/2010/main" val="211001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661DA-C3F9-F24F-9DDA-25124C93475A}"/>
              </a:ext>
            </a:extLst>
          </p:cNvPr>
          <p:cNvPicPr>
            <a:picLocks noChangeAspect="1"/>
          </p:cNvPicPr>
          <p:nvPr/>
        </p:nvPicPr>
        <p:blipFill>
          <a:blip r:embed="rId3">
            <a:alphaModFix amt="80000"/>
          </a:blip>
          <a:stretch>
            <a:fillRect/>
          </a:stretch>
        </p:blipFill>
        <p:spPr>
          <a:xfrm>
            <a:off x="0" y="933616"/>
            <a:ext cx="9144000" cy="5710621"/>
          </a:xfrm>
          <a:prstGeom prst="rect">
            <a:avLst/>
          </a:prstGeom>
        </p:spPr>
      </p:pic>
    </p:spTree>
    <p:extLst>
      <p:ext uri="{BB962C8B-B14F-4D97-AF65-F5344CB8AC3E}">
        <p14:creationId xmlns:p14="http://schemas.microsoft.com/office/powerpoint/2010/main" val="2503180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lstStyle/>
          <a:p>
            <a:r>
              <a:rPr lang="en-US" dirty="0"/>
              <a:t>Decreased cost per patient </a:t>
            </a:r>
          </a:p>
          <a:p>
            <a:pPr lvl="1"/>
            <a:r>
              <a:rPr lang="en-US" dirty="0"/>
              <a:t>Fewer unnecessary emergency room visits and hospital admissions </a:t>
            </a:r>
          </a:p>
          <a:p>
            <a:pPr lvl="1"/>
            <a:r>
              <a:rPr lang="en-US" dirty="0"/>
              <a:t>Better management of chronic conditions</a:t>
            </a:r>
          </a:p>
          <a:p>
            <a:pPr lvl="1"/>
            <a:r>
              <a:rPr lang="en-US" dirty="0"/>
              <a:t>More effective interventions</a:t>
            </a:r>
          </a:p>
          <a:p>
            <a:pPr marL="0" indent="0">
              <a:buNone/>
            </a:pPr>
            <a:endParaRPr lang="en-US" dirty="0"/>
          </a:p>
          <a:p>
            <a:r>
              <a:rPr lang="en-US" dirty="0"/>
              <a:t>Improved population health </a:t>
            </a:r>
          </a:p>
          <a:p>
            <a:pPr lvl="1"/>
            <a:r>
              <a:rPr lang="en-US" dirty="0"/>
              <a:t>Higher utilization of available social services </a:t>
            </a:r>
          </a:p>
          <a:p>
            <a:pPr lvl="1"/>
            <a:r>
              <a:rPr lang="en-US" dirty="0"/>
              <a:t>Decreased health disparities in our community</a:t>
            </a:r>
          </a:p>
          <a:p>
            <a:pPr lvl="1"/>
            <a:r>
              <a:rPr lang="en-US" dirty="0"/>
              <a:t>Prevention of chronic disease in adulthood</a:t>
            </a:r>
          </a:p>
          <a:p>
            <a:pPr marL="342900" lvl="1" indent="0">
              <a:buNone/>
            </a:pPr>
            <a:endParaRPr lang="en-US" dirty="0"/>
          </a:p>
          <a:p>
            <a:r>
              <a:rPr lang="en-US" dirty="0"/>
              <a:t>Better experience of care </a:t>
            </a:r>
          </a:p>
          <a:p>
            <a:pPr lvl="1"/>
            <a:r>
              <a:rPr lang="en-US" dirty="0"/>
              <a:t>Increased patient trust</a:t>
            </a:r>
          </a:p>
          <a:p>
            <a:pPr lvl="1"/>
            <a:r>
              <a:rPr lang="en-US" dirty="0"/>
              <a:t>Higher patient satisfaction</a:t>
            </a:r>
          </a:p>
          <a:p>
            <a:pPr lvl="1"/>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74E544B9-3A7F-0842-9C30-83AE233F7EFC}"/>
              </a:ext>
            </a:extLst>
          </p:cNvPr>
          <p:cNvPicPr>
            <a:picLocks noChangeAspect="1"/>
          </p:cNvPicPr>
          <p:nvPr/>
        </p:nvPicPr>
        <p:blipFill rotWithShape="1">
          <a:blip r:embed="rId3"/>
          <a:srcRect l="1573" r="1"/>
          <a:stretch/>
        </p:blipFill>
        <p:spPr>
          <a:xfrm>
            <a:off x="6170824" y="4429578"/>
            <a:ext cx="2592176" cy="1971222"/>
          </a:xfrm>
          <a:prstGeom prst="rect">
            <a:avLst/>
          </a:prstGeom>
        </p:spPr>
      </p:pic>
    </p:spTree>
    <p:extLst>
      <p:ext uri="{BB962C8B-B14F-4D97-AF65-F5344CB8AC3E}">
        <p14:creationId xmlns:p14="http://schemas.microsoft.com/office/powerpoint/2010/main" val="3714879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a:t>
            </a:r>
          </a:p>
        </p:txBody>
      </p:sp>
      <p:sp>
        <p:nvSpPr>
          <p:cNvPr id="3" name="Content Placeholder 2"/>
          <p:cNvSpPr>
            <a:spLocks noGrp="1"/>
          </p:cNvSpPr>
          <p:nvPr>
            <p:ph idx="1"/>
          </p:nvPr>
        </p:nvSpPr>
        <p:spPr/>
        <p:txBody>
          <a:bodyPr/>
          <a:lstStyle/>
          <a:p>
            <a:r>
              <a:rPr lang="en-US" dirty="0"/>
              <a:t>Ongoing focus on importance of SDOH to UNC Children’s Primary Care Clinic</a:t>
            </a:r>
          </a:p>
          <a:p>
            <a:pPr marL="0" indent="0">
              <a:buNone/>
            </a:pPr>
            <a:endParaRPr lang="en-US" dirty="0"/>
          </a:p>
          <a:p>
            <a:r>
              <a:rPr lang="en-US" dirty="0"/>
              <a:t>Practical measures for sustainability and future directions</a:t>
            </a:r>
          </a:p>
          <a:p>
            <a:pPr lvl="1"/>
            <a:r>
              <a:rPr lang="en-US" dirty="0"/>
              <a:t>Continued use of updated EPIC template </a:t>
            </a:r>
          </a:p>
          <a:p>
            <a:pPr lvl="1"/>
            <a:r>
              <a:rPr lang="en-US" dirty="0"/>
              <a:t>Adoption of new validated screening tool </a:t>
            </a:r>
          </a:p>
          <a:p>
            <a:pPr lvl="1"/>
            <a:r>
              <a:rPr lang="en-US" dirty="0"/>
              <a:t>SDOH gap analysis to identify additional community resources</a:t>
            </a:r>
          </a:p>
          <a:p>
            <a:pPr lvl="1"/>
            <a:r>
              <a:rPr lang="en-US" dirty="0"/>
              <a:t>Adoption of new online tool to facilitate connection of patients to local resources </a:t>
            </a:r>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48A0E9AF-0EF7-D34C-8A05-8647C861631F}"/>
              </a:ext>
            </a:extLst>
          </p:cNvPr>
          <p:cNvPicPr>
            <a:picLocks noChangeAspect="1"/>
          </p:cNvPicPr>
          <p:nvPr/>
        </p:nvPicPr>
        <p:blipFill>
          <a:blip r:embed="rId2"/>
          <a:stretch>
            <a:fillRect/>
          </a:stretch>
        </p:blipFill>
        <p:spPr>
          <a:xfrm>
            <a:off x="3213813" y="4212985"/>
            <a:ext cx="4392774" cy="2187815"/>
          </a:xfrm>
          <a:prstGeom prst="rect">
            <a:avLst/>
          </a:prstGeom>
        </p:spPr>
      </p:pic>
    </p:spTree>
    <p:extLst>
      <p:ext uri="{BB962C8B-B14F-4D97-AF65-F5344CB8AC3E}">
        <p14:creationId xmlns:p14="http://schemas.microsoft.com/office/powerpoint/2010/main" val="965571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C33B-1546-4745-8162-94FAC0E5ED9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019E001-8F68-3D4D-8088-1A106911D03C}"/>
              </a:ext>
            </a:extLst>
          </p:cNvPr>
          <p:cNvSpPr>
            <a:spLocks noGrp="1"/>
          </p:cNvSpPr>
          <p:nvPr>
            <p:ph idx="1"/>
          </p:nvPr>
        </p:nvSpPr>
        <p:spPr/>
        <p:txBody>
          <a:bodyPr/>
          <a:lstStyle/>
          <a:p>
            <a:pPr marL="342900" indent="-342900">
              <a:lnSpc>
                <a:spcPct val="150000"/>
              </a:lnSpc>
              <a:buFont typeface="+mj-lt"/>
              <a:buAutoNum type="arabicPeriod"/>
            </a:pPr>
            <a:r>
              <a:rPr lang="en-US" i="1" dirty="0">
                <a:solidFill>
                  <a:schemeClr val="bg1">
                    <a:lumMod val="50000"/>
                  </a:schemeClr>
                </a:solidFill>
              </a:rPr>
              <a:t>https://</a:t>
            </a:r>
            <a:r>
              <a:rPr lang="en-US" i="1" dirty="0" err="1">
                <a:solidFill>
                  <a:schemeClr val="bg1">
                    <a:lumMod val="50000"/>
                  </a:schemeClr>
                </a:solidFill>
              </a:rPr>
              <a:t>www.aap.org</a:t>
            </a:r>
            <a:r>
              <a:rPr lang="en-US" i="1" dirty="0">
                <a:solidFill>
                  <a:schemeClr val="bg1">
                    <a:lumMod val="50000"/>
                  </a:schemeClr>
                </a:solidFill>
              </a:rPr>
              <a:t>/</a:t>
            </a:r>
            <a:r>
              <a:rPr lang="en-US" i="1" dirty="0" err="1">
                <a:solidFill>
                  <a:schemeClr val="bg1">
                    <a:lumMod val="50000"/>
                  </a:schemeClr>
                </a:solidFill>
              </a:rPr>
              <a:t>en</a:t>
            </a:r>
            <a:r>
              <a:rPr lang="en-US" i="1" dirty="0">
                <a:solidFill>
                  <a:schemeClr val="bg1">
                    <a:lumMod val="50000"/>
                  </a:schemeClr>
                </a:solidFill>
              </a:rPr>
              <a:t>-us/advocacy-and-policy/</a:t>
            </a:r>
            <a:r>
              <a:rPr lang="en-US" i="1" dirty="0" err="1">
                <a:solidFill>
                  <a:schemeClr val="bg1">
                    <a:lumMod val="50000"/>
                  </a:schemeClr>
                </a:solidFill>
              </a:rPr>
              <a:t>aap-healthinitiatives</a:t>
            </a:r>
            <a:r>
              <a:rPr lang="en-US" i="1" dirty="0">
                <a:solidFill>
                  <a:schemeClr val="bg1">
                    <a:lumMod val="50000"/>
                  </a:schemeClr>
                </a:solidFill>
              </a:rPr>
              <a:t>/Screening/Pages/The-Importance-of-</a:t>
            </a:r>
            <a:r>
              <a:rPr lang="en-US" i="1" dirty="0" err="1">
                <a:solidFill>
                  <a:schemeClr val="bg1">
                    <a:lumMod val="50000"/>
                  </a:schemeClr>
                </a:solidFill>
              </a:rPr>
              <a:t>Screening.aspx</a:t>
            </a:r>
            <a:endParaRPr lang="en-US" i="1" dirty="0">
              <a:solidFill>
                <a:schemeClr val="bg1">
                  <a:lumMod val="50000"/>
                </a:schemeClr>
              </a:solidFill>
            </a:endParaRPr>
          </a:p>
          <a:p>
            <a:pPr marL="342900" indent="-342900">
              <a:lnSpc>
                <a:spcPct val="150000"/>
              </a:lnSpc>
              <a:buFont typeface="+mj-lt"/>
              <a:buAutoNum type="arabicPeriod"/>
            </a:pPr>
            <a:r>
              <a:rPr lang="en-US" i="1" dirty="0">
                <a:solidFill>
                  <a:schemeClr val="bg1">
                    <a:lumMod val="50000"/>
                  </a:schemeClr>
                </a:solidFill>
              </a:rPr>
              <a:t>https://</a:t>
            </a:r>
            <a:r>
              <a:rPr lang="en-US" i="1" dirty="0" err="1">
                <a:solidFill>
                  <a:schemeClr val="bg1">
                    <a:lumMod val="50000"/>
                  </a:schemeClr>
                </a:solidFill>
              </a:rPr>
              <a:t>healthitanalytics.com</a:t>
            </a:r>
            <a:r>
              <a:rPr lang="en-US" i="1" dirty="0">
                <a:solidFill>
                  <a:schemeClr val="bg1">
                    <a:lumMod val="50000"/>
                  </a:schemeClr>
                </a:solidFill>
              </a:rPr>
              <a:t>/news/</a:t>
            </a:r>
            <a:r>
              <a:rPr lang="en-US" i="1" dirty="0" err="1">
                <a:solidFill>
                  <a:schemeClr val="bg1">
                    <a:lumMod val="50000"/>
                  </a:schemeClr>
                </a:solidFill>
              </a:rPr>
              <a:t>pcps</a:t>
            </a:r>
            <a:r>
              <a:rPr lang="en-US" i="1" dirty="0">
                <a:solidFill>
                  <a:schemeClr val="bg1">
                    <a:lumMod val="50000"/>
                  </a:schemeClr>
                </a:solidFill>
              </a:rPr>
              <a:t>-lack-time-tools-to-address-social-determinants-of-health</a:t>
            </a:r>
          </a:p>
          <a:p>
            <a:pPr marL="342900" indent="-342900">
              <a:lnSpc>
                <a:spcPct val="150000"/>
              </a:lnSpc>
              <a:buFont typeface="+mj-lt"/>
              <a:buAutoNum type="arabicPeriod"/>
            </a:pPr>
            <a:r>
              <a:rPr lang="en-US" i="1" dirty="0">
                <a:solidFill>
                  <a:schemeClr val="bg1">
                    <a:lumMod val="50000"/>
                  </a:schemeClr>
                </a:solidFill>
              </a:rPr>
              <a:t>https://</a:t>
            </a:r>
            <a:r>
              <a:rPr lang="en-US" i="1" dirty="0" err="1">
                <a:solidFill>
                  <a:schemeClr val="bg1">
                    <a:lumMod val="50000"/>
                  </a:schemeClr>
                </a:solidFill>
              </a:rPr>
              <a:t>www.brookings.edu</a:t>
            </a:r>
            <a:r>
              <a:rPr lang="en-US" i="1" dirty="0">
                <a:solidFill>
                  <a:schemeClr val="bg1">
                    <a:lumMod val="50000"/>
                  </a:schemeClr>
                </a:solidFill>
              </a:rPr>
              <a:t>/opinions/social-spending-not-medical-spending-is-key-to-health/</a:t>
            </a:r>
          </a:p>
          <a:p>
            <a:endParaRPr lang="en-US" dirty="0"/>
          </a:p>
        </p:txBody>
      </p:sp>
    </p:spTree>
    <p:extLst>
      <p:ext uri="{BB962C8B-B14F-4D97-AF65-F5344CB8AC3E}">
        <p14:creationId xmlns:p14="http://schemas.microsoft.com/office/powerpoint/2010/main" val="146437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Depression</a:t>
            </a:r>
          </a:p>
        </p:txBody>
      </p:sp>
      <p:sp>
        <p:nvSpPr>
          <p:cNvPr id="3" name="Content Placeholder 2"/>
          <p:cNvSpPr>
            <a:spLocks noGrp="1"/>
          </p:cNvSpPr>
          <p:nvPr>
            <p:ph idx="1"/>
          </p:nvPr>
        </p:nvSpPr>
        <p:spPr/>
        <p:txBody>
          <a:bodyPr/>
          <a:lstStyle/>
          <a:p>
            <a:r>
              <a:rPr lang="en-US" sz="2200" dirty="0">
                <a:solidFill>
                  <a:schemeClr val="accent6">
                    <a:lumMod val="75000"/>
                  </a:schemeClr>
                </a:solidFill>
              </a:rPr>
              <a:t>Patient and provider experience</a:t>
            </a:r>
          </a:p>
          <a:p>
            <a:pPr lvl="1"/>
            <a:r>
              <a:rPr lang="en-US" sz="2050" dirty="0">
                <a:solidFill>
                  <a:schemeClr val="accent6">
                    <a:lumMod val="75000"/>
                  </a:schemeClr>
                </a:solidFill>
              </a:rPr>
              <a:t>Focus on individual patient experiences as well as the population</a:t>
            </a:r>
          </a:p>
          <a:p>
            <a:r>
              <a:rPr lang="en-US" sz="2200" b="1" dirty="0">
                <a:solidFill>
                  <a:schemeClr val="accent6">
                    <a:lumMod val="75000"/>
                  </a:schemeClr>
                </a:solidFill>
              </a:rPr>
              <a:t>Patient needs</a:t>
            </a:r>
            <a:r>
              <a:rPr lang="en-US" sz="2200" dirty="0">
                <a:solidFill>
                  <a:schemeClr val="accent6">
                    <a:lumMod val="75000"/>
                  </a:schemeClr>
                </a:solidFill>
              </a:rPr>
              <a:t>: Decrease burden and improve the quality of life Internal Medicine patients</a:t>
            </a:r>
          </a:p>
          <a:p>
            <a:endParaRPr lang="en-US" sz="2200" dirty="0">
              <a:solidFill>
                <a:schemeClr val="accent6">
                  <a:lumMod val="75000"/>
                </a:schemeClr>
              </a:solidFill>
            </a:endParaRPr>
          </a:p>
          <a:p>
            <a:endParaRPr lang="en-US" sz="2200" dirty="0">
              <a:solidFill>
                <a:schemeClr val="accent6">
                  <a:lumMod val="75000"/>
                </a:schemeClr>
              </a:solidFill>
            </a:endParaRPr>
          </a:p>
        </p:txBody>
      </p:sp>
    </p:spTree>
    <p:extLst>
      <p:ext uri="{BB962C8B-B14F-4D97-AF65-F5344CB8AC3E}">
        <p14:creationId xmlns:p14="http://schemas.microsoft.com/office/powerpoint/2010/main" val="67077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Reducing Anesthesia Time in Infants and Children</a:t>
            </a:r>
          </a:p>
        </p:txBody>
      </p:sp>
      <p:sp>
        <p:nvSpPr>
          <p:cNvPr id="3" name="Subtitle 2"/>
          <p:cNvSpPr>
            <a:spLocks noGrp="1"/>
          </p:cNvSpPr>
          <p:nvPr>
            <p:ph type="subTitle" idx="1"/>
          </p:nvPr>
        </p:nvSpPr>
        <p:spPr/>
        <p:txBody>
          <a:bodyPr/>
          <a:lstStyle/>
          <a:p>
            <a:r>
              <a:rPr lang="en-US" dirty="0"/>
              <a:t>Michael Greenberg, MS4</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245368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pPr marL="344487" indent="-285750">
              <a:buFont typeface="Arial" panose="020B0604020202020204" pitchFamily="34" charset="0"/>
              <a:buChar char="•"/>
            </a:pPr>
            <a:r>
              <a:rPr lang="en-US" sz="1600" dirty="0"/>
              <a:t>FDA Statement</a:t>
            </a:r>
            <a:endParaRPr lang="en-US" sz="1600" i="1" dirty="0"/>
          </a:p>
          <a:p>
            <a:pPr marL="703263" lvl="1" indent="-285750">
              <a:buFont typeface="Arial" panose="020B0604020202020204" pitchFamily="34" charset="0"/>
              <a:buChar char="•"/>
            </a:pPr>
            <a:r>
              <a:rPr lang="en-US" sz="1600" dirty="0"/>
              <a:t>[ 12-14-2016 ] The U.S. Food and Drug Administration (FDA) is warning that </a:t>
            </a:r>
            <a:r>
              <a:rPr lang="en-US" sz="1600" dirty="0">
                <a:highlight>
                  <a:srgbClr val="FFFF00"/>
                </a:highlight>
              </a:rPr>
              <a:t>repeated or lengthy use of general anesthetic </a:t>
            </a:r>
            <a:r>
              <a:rPr lang="en-US" sz="1600" dirty="0"/>
              <a:t>and sedation drugs during surgeries or procedures in children </a:t>
            </a:r>
            <a:r>
              <a:rPr lang="en-US" sz="1600" dirty="0">
                <a:highlight>
                  <a:srgbClr val="FFFF00"/>
                </a:highlight>
              </a:rPr>
              <a:t>younger than 3 years </a:t>
            </a:r>
            <a:r>
              <a:rPr lang="en-US" sz="1600" dirty="0"/>
              <a:t>or in pregnant women during their third trimester may affect the </a:t>
            </a:r>
            <a:r>
              <a:rPr lang="en-US" sz="1600" dirty="0">
                <a:highlight>
                  <a:srgbClr val="FFFF00"/>
                </a:highlight>
              </a:rPr>
              <a:t>development of children’s brains</a:t>
            </a:r>
            <a:r>
              <a:rPr lang="en-US" sz="1600" dirty="0"/>
              <a:t>.</a:t>
            </a:r>
          </a:p>
          <a:p>
            <a:pPr marL="703263" lvl="1" indent="-285750">
              <a:buFont typeface="Arial" panose="020B0604020202020204" pitchFamily="34" charset="0"/>
              <a:buChar char="•"/>
            </a:pPr>
            <a:r>
              <a:rPr lang="en-US" sz="1600" dirty="0"/>
              <a:t>[ 4-27-2017 ] The U.S. Food and Drug Administration (FDA) is notifying the public that we have approved previously announced</a:t>
            </a:r>
            <a:r>
              <a:rPr lang="en-US" sz="1600" dirty="0">
                <a:highlight>
                  <a:srgbClr val="FFFF00"/>
                </a:highlight>
              </a:rPr>
              <a:t> label changes </a:t>
            </a:r>
            <a:r>
              <a:rPr lang="en-US" sz="1600" dirty="0"/>
              <a:t>regarding the use of general anesthetic and sedation medicines in children younger than 3 years</a:t>
            </a:r>
          </a:p>
          <a:p>
            <a:pPr marL="403225" indent="-285750">
              <a:buFont typeface="Arial" panose="020B0604020202020204" pitchFamily="34" charset="0"/>
              <a:buChar char="•"/>
            </a:pPr>
            <a:endParaRPr lang="en-US" sz="1750" i="1" dirty="0"/>
          </a:p>
          <a:p>
            <a:pPr marL="403225" indent="-285750">
              <a:buFont typeface="Arial" panose="020B0604020202020204" pitchFamily="34" charset="0"/>
              <a:buChar char="•"/>
            </a:pPr>
            <a:r>
              <a:rPr lang="en-US" sz="1750" dirty="0">
                <a:solidFill>
                  <a:schemeClr val="tx1">
                    <a:lumMod val="50000"/>
                  </a:schemeClr>
                </a:solidFill>
              </a:rPr>
              <a:t>As an institution the Children’s Improvement Council voted to include this initiative as one of three major quality improvement initiatives for 2017-2018</a:t>
            </a:r>
          </a:p>
          <a:p>
            <a:pPr marL="403225" indent="-285750">
              <a:buFont typeface="Arial" panose="020B0604020202020204" pitchFamily="34" charset="0"/>
              <a:buChar char="•"/>
            </a:pPr>
            <a:endParaRPr lang="en-US" sz="1750" dirty="0"/>
          </a:p>
          <a:p>
            <a:pPr marL="403225" indent="-285750">
              <a:buFont typeface="Arial" panose="020B0604020202020204" pitchFamily="34" charset="0"/>
              <a:buChar char="•"/>
            </a:pPr>
            <a:r>
              <a:rPr lang="en-US" sz="1750" i="1" dirty="0">
                <a:solidFill>
                  <a:schemeClr val="tx1">
                    <a:lumMod val="50000"/>
                  </a:schemeClr>
                </a:solidFill>
              </a:rPr>
              <a:t>A story of delayed emergence. . . </a:t>
            </a:r>
          </a:p>
        </p:txBody>
      </p:sp>
    </p:spTree>
    <p:extLst>
      <p:ext uri="{BB962C8B-B14F-4D97-AF65-F5344CB8AC3E}">
        <p14:creationId xmlns:p14="http://schemas.microsoft.com/office/powerpoint/2010/main" val="5324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a:t>
            </a:r>
          </a:p>
        </p:txBody>
      </p:sp>
      <p:pic>
        <p:nvPicPr>
          <p:cNvPr id="4" name="Content Placeholder 3">
            <a:extLst>
              <a:ext uri="{FF2B5EF4-FFF2-40B4-BE49-F238E27FC236}">
                <a16:creationId xmlns:a16="http://schemas.microsoft.com/office/drawing/2014/main" id="{7F547CD5-A21B-435F-AB97-436D471CC949}"/>
              </a:ext>
            </a:extLst>
          </p:cNvPr>
          <p:cNvPicPr>
            <a:picLocks noGrp="1" noChangeAspect="1"/>
          </p:cNvPicPr>
          <p:nvPr>
            <p:ph idx="1"/>
          </p:nvPr>
        </p:nvPicPr>
        <p:blipFill>
          <a:blip r:embed="rId3"/>
          <a:stretch>
            <a:fillRect/>
          </a:stretch>
        </p:blipFill>
        <p:spPr>
          <a:xfrm>
            <a:off x="342900" y="1702676"/>
            <a:ext cx="8458200" cy="3848242"/>
          </a:xfrm>
          <a:prstGeom prst="rect">
            <a:avLst/>
          </a:prstGeom>
        </p:spPr>
      </p:pic>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E7DA1B3A-F0B6-47D6-8B86-1730229419E3}"/>
                  </a:ext>
                </a:extLst>
              </p14:cNvPr>
              <p14:cNvContentPartPr/>
              <p14:nvPr/>
            </p14:nvContentPartPr>
            <p14:xfrm>
              <a:off x="2383719" y="1834828"/>
              <a:ext cx="79200" cy="659160"/>
            </p14:xfrm>
          </p:contentPart>
        </mc:Choice>
        <mc:Fallback xmlns="">
          <p:pic>
            <p:nvPicPr>
              <p:cNvPr id="21" name="Ink 20">
                <a:extLst>
                  <a:ext uri="{FF2B5EF4-FFF2-40B4-BE49-F238E27FC236}">
                    <a16:creationId xmlns:a16="http://schemas.microsoft.com/office/drawing/2014/main" id="{E7DA1B3A-F0B6-47D6-8B86-1730229419E3}"/>
                  </a:ext>
                </a:extLst>
              </p:cNvPr>
              <p:cNvPicPr/>
              <p:nvPr/>
            </p:nvPicPr>
            <p:blipFill>
              <a:blip r:embed="rId5"/>
              <a:stretch>
                <a:fillRect/>
              </a:stretch>
            </p:blipFill>
            <p:spPr>
              <a:xfrm>
                <a:off x="2374719" y="1826188"/>
                <a:ext cx="9684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3" name="Ink 122">
                <a:extLst>
                  <a:ext uri="{FF2B5EF4-FFF2-40B4-BE49-F238E27FC236}">
                    <a16:creationId xmlns:a16="http://schemas.microsoft.com/office/drawing/2014/main" id="{7388080E-9082-4522-A0BA-02F3A91D26BA}"/>
                  </a:ext>
                </a:extLst>
              </p14:cNvPr>
              <p14:cNvContentPartPr/>
              <p14:nvPr/>
            </p14:nvContentPartPr>
            <p14:xfrm>
              <a:off x="3559563" y="1834828"/>
              <a:ext cx="79200" cy="659160"/>
            </p14:xfrm>
          </p:contentPart>
        </mc:Choice>
        <mc:Fallback xmlns="">
          <p:pic>
            <p:nvPicPr>
              <p:cNvPr id="123" name="Ink 122">
                <a:extLst>
                  <a:ext uri="{FF2B5EF4-FFF2-40B4-BE49-F238E27FC236}">
                    <a16:creationId xmlns:a16="http://schemas.microsoft.com/office/drawing/2014/main" id="{7388080E-9082-4522-A0BA-02F3A91D26BA}"/>
                  </a:ext>
                </a:extLst>
              </p:cNvPr>
              <p:cNvPicPr/>
              <p:nvPr/>
            </p:nvPicPr>
            <p:blipFill>
              <a:blip r:embed="rId5"/>
              <a:stretch>
                <a:fillRect/>
              </a:stretch>
            </p:blipFill>
            <p:spPr>
              <a:xfrm>
                <a:off x="3550563" y="1826188"/>
                <a:ext cx="9684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4" name="Ink 123">
                <a:extLst>
                  <a:ext uri="{FF2B5EF4-FFF2-40B4-BE49-F238E27FC236}">
                    <a16:creationId xmlns:a16="http://schemas.microsoft.com/office/drawing/2014/main" id="{F24E41D6-5A9D-468E-AC07-A70114F48BE2}"/>
                  </a:ext>
                </a:extLst>
              </p14:cNvPr>
              <p14:cNvContentPartPr/>
              <p14:nvPr/>
            </p14:nvContentPartPr>
            <p14:xfrm>
              <a:off x="4735407" y="1834828"/>
              <a:ext cx="79200" cy="659160"/>
            </p14:xfrm>
          </p:contentPart>
        </mc:Choice>
        <mc:Fallback xmlns="">
          <p:pic>
            <p:nvPicPr>
              <p:cNvPr id="124" name="Ink 123">
                <a:extLst>
                  <a:ext uri="{FF2B5EF4-FFF2-40B4-BE49-F238E27FC236}">
                    <a16:creationId xmlns:a16="http://schemas.microsoft.com/office/drawing/2014/main" id="{F24E41D6-5A9D-468E-AC07-A70114F48BE2}"/>
                  </a:ext>
                </a:extLst>
              </p:cNvPr>
              <p:cNvPicPr/>
              <p:nvPr/>
            </p:nvPicPr>
            <p:blipFill>
              <a:blip r:embed="rId5"/>
              <a:stretch>
                <a:fillRect/>
              </a:stretch>
            </p:blipFill>
            <p:spPr>
              <a:xfrm>
                <a:off x="4726407" y="1826188"/>
                <a:ext cx="9684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5" name="Ink 124">
                <a:extLst>
                  <a:ext uri="{FF2B5EF4-FFF2-40B4-BE49-F238E27FC236}">
                    <a16:creationId xmlns:a16="http://schemas.microsoft.com/office/drawing/2014/main" id="{22A0E366-75A4-48EB-8CF8-DF6B4171F15A}"/>
                  </a:ext>
                </a:extLst>
              </p14:cNvPr>
              <p14:cNvContentPartPr/>
              <p14:nvPr/>
            </p14:nvContentPartPr>
            <p14:xfrm>
              <a:off x="5841180" y="1834828"/>
              <a:ext cx="79200" cy="659160"/>
            </p14:xfrm>
          </p:contentPart>
        </mc:Choice>
        <mc:Fallback xmlns="">
          <p:pic>
            <p:nvPicPr>
              <p:cNvPr id="125" name="Ink 124">
                <a:extLst>
                  <a:ext uri="{FF2B5EF4-FFF2-40B4-BE49-F238E27FC236}">
                    <a16:creationId xmlns:a16="http://schemas.microsoft.com/office/drawing/2014/main" id="{22A0E366-75A4-48EB-8CF8-DF6B4171F15A}"/>
                  </a:ext>
                </a:extLst>
              </p:cNvPr>
              <p:cNvPicPr/>
              <p:nvPr/>
            </p:nvPicPr>
            <p:blipFill>
              <a:blip r:embed="rId5"/>
              <a:stretch>
                <a:fillRect/>
              </a:stretch>
            </p:blipFill>
            <p:spPr>
              <a:xfrm>
                <a:off x="5832180" y="1826188"/>
                <a:ext cx="9684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6" name="Ink 125">
                <a:extLst>
                  <a:ext uri="{FF2B5EF4-FFF2-40B4-BE49-F238E27FC236}">
                    <a16:creationId xmlns:a16="http://schemas.microsoft.com/office/drawing/2014/main" id="{77FCF375-06CA-4407-9C0F-82D533B5BFC8}"/>
                  </a:ext>
                </a:extLst>
              </p14:cNvPr>
              <p14:cNvContentPartPr/>
              <p14:nvPr/>
            </p14:nvContentPartPr>
            <p14:xfrm>
              <a:off x="7373789" y="1834828"/>
              <a:ext cx="79200" cy="659160"/>
            </p14:xfrm>
          </p:contentPart>
        </mc:Choice>
        <mc:Fallback xmlns="">
          <p:pic>
            <p:nvPicPr>
              <p:cNvPr id="126" name="Ink 125">
                <a:extLst>
                  <a:ext uri="{FF2B5EF4-FFF2-40B4-BE49-F238E27FC236}">
                    <a16:creationId xmlns:a16="http://schemas.microsoft.com/office/drawing/2014/main" id="{77FCF375-06CA-4407-9C0F-82D533B5BFC8}"/>
                  </a:ext>
                </a:extLst>
              </p:cNvPr>
              <p:cNvPicPr/>
              <p:nvPr/>
            </p:nvPicPr>
            <p:blipFill>
              <a:blip r:embed="rId5"/>
              <a:stretch>
                <a:fillRect/>
              </a:stretch>
            </p:blipFill>
            <p:spPr>
              <a:xfrm>
                <a:off x="7364789" y="1826188"/>
                <a:ext cx="96840" cy="67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7" name="Ink 126">
                <a:extLst>
                  <a:ext uri="{FF2B5EF4-FFF2-40B4-BE49-F238E27FC236}">
                    <a16:creationId xmlns:a16="http://schemas.microsoft.com/office/drawing/2014/main" id="{8A16D1DF-9C36-434F-B316-7657E789EE37}"/>
                  </a:ext>
                </a:extLst>
              </p14:cNvPr>
              <p14:cNvContentPartPr/>
              <p14:nvPr/>
            </p14:nvContentPartPr>
            <p14:xfrm>
              <a:off x="1966422" y="1646275"/>
              <a:ext cx="4320" cy="123840"/>
            </p14:xfrm>
          </p:contentPart>
        </mc:Choice>
        <mc:Fallback xmlns="">
          <p:pic>
            <p:nvPicPr>
              <p:cNvPr id="127" name="Ink 126">
                <a:extLst>
                  <a:ext uri="{FF2B5EF4-FFF2-40B4-BE49-F238E27FC236}">
                    <a16:creationId xmlns:a16="http://schemas.microsoft.com/office/drawing/2014/main" id="{8A16D1DF-9C36-434F-B316-7657E789EE37}"/>
                  </a:ext>
                </a:extLst>
              </p:cNvPr>
              <p:cNvPicPr/>
              <p:nvPr/>
            </p:nvPicPr>
            <p:blipFill>
              <a:blip r:embed="rId11"/>
              <a:stretch>
                <a:fillRect/>
              </a:stretch>
            </p:blipFill>
            <p:spPr>
              <a:xfrm>
                <a:off x="1957782" y="1637635"/>
                <a:ext cx="2196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8" name="Ink 127">
                <a:extLst>
                  <a:ext uri="{FF2B5EF4-FFF2-40B4-BE49-F238E27FC236}">
                    <a16:creationId xmlns:a16="http://schemas.microsoft.com/office/drawing/2014/main" id="{24905276-A58B-4E57-AC56-8B7A9C8E5D8C}"/>
                  </a:ext>
                </a:extLst>
              </p14:cNvPr>
              <p14:cNvContentPartPr/>
              <p14:nvPr/>
            </p14:nvContentPartPr>
            <p14:xfrm>
              <a:off x="2004582" y="1649875"/>
              <a:ext cx="94680" cy="112680"/>
            </p14:xfrm>
          </p:contentPart>
        </mc:Choice>
        <mc:Fallback xmlns="">
          <p:pic>
            <p:nvPicPr>
              <p:cNvPr id="128" name="Ink 127">
                <a:extLst>
                  <a:ext uri="{FF2B5EF4-FFF2-40B4-BE49-F238E27FC236}">
                    <a16:creationId xmlns:a16="http://schemas.microsoft.com/office/drawing/2014/main" id="{24905276-A58B-4E57-AC56-8B7A9C8E5D8C}"/>
                  </a:ext>
                </a:extLst>
              </p:cNvPr>
              <p:cNvPicPr/>
              <p:nvPr/>
            </p:nvPicPr>
            <p:blipFill>
              <a:blip r:embed="rId13"/>
              <a:stretch>
                <a:fillRect/>
              </a:stretch>
            </p:blipFill>
            <p:spPr>
              <a:xfrm>
                <a:off x="1995942" y="1640875"/>
                <a:ext cx="1123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5" name="Ink 134">
                <a:extLst>
                  <a:ext uri="{FF2B5EF4-FFF2-40B4-BE49-F238E27FC236}">
                    <a16:creationId xmlns:a16="http://schemas.microsoft.com/office/drawing/2014/main" id="{AD58147C-1598-4970-9E59-64EADF26F22A}"/>
                  </a:ext>
                </a:extLst>
              </p14:cNvPr>
              <p14:cNvContentPartPr/>
              <p14:nvPr/>
            </p14:nvContentPartPr>
            <p14:xfrm>
              <a:off x="2355582" y="1625395"/>
              <a:ext cx="207720" cy="128520"/>
            </p14:xfrm>
          </p:contentPart>
        </mc:Choice>
        <mc:Fallback xmlns="">
          <p:pic>
            <p:nvPicPr>
              <p:cNvPr id="135" name="Ink 134">
                <a:extLst>
                  <a:ext uri="{FF2B5EF4-FFF2-40B4-BE49-F238E27FC236}">
                    <a16:creationId xmlns:a16="http://schemas.microsoft.com/office/drawing/2014/main" id="{AD58147C-1598-4970-9E59-64EADF26F22A}"/>
                  </a:ext>
                </a:extLst>
              </p:cNvPr>
              <p:cNvPicPr/>
              <p:nvPr/>
            </p:nvPicPr>
            <p:blipFill>
              <a:blip r:embed="rId15"/>
              <a:stretch>
                <a:fillRect/>
              </a:stretch>
            </p:blipFill>
            <p:spPr>
              <a:xfrm>
                <a:off x="2346927" y="1616395"/>
                <a:ext cx="225391"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6" name="Ink 135">
                <a:extLst>
                  <a:ext uri="{FF2B5EF4-FFF2-40B4-BE49-F238E27FC236}">
                    <a16:creationId xmlns:a16="http://schemas.microsoft.com/office/drawing/2014/main" id="{EC8847A3-5A52-4D59-9F1A-A338C82CFCE5}"/>
                  </a:ext>
                </a:extLst>
              </p14:cNvPr>
              <p14:cNvContentPartPr/>
              <p14:nvPr/>
            </p14:nvContentPartPr>
            <p14:xfrm>
              <a:off x="2134182" y="1635835"/>
              <a:ext cx="162000" cy="139320"/>
            </p14:xfrm>
          </p:contentPart>
        </mc:Choice>
        <mc:Fallback xmlns="">
          <p:pic>
            <p:nvPicPr>
              <p:cNvPr id="136" name="Ink 135">
                <a:extLst>
                  <a:ext uri="{FF2B5EF4-FFF2-40B4-BE49-F238E27FC236}">
                    <a16:creationId xmlns:a16="http://schemas.microsoft.com/office/drawing/2014/main" id="{EC8847A3-5A52-4D59-9F1A-A338C82CFCE5}"/>
                  </a:ext>
                </a:extLst>
              </p:cNvPr>
              <p:cNvPicPr/>
              <p:nvPr/>
            </p:nvPicPr>
            <p:blipFill>
              <a:blip r:embed="rId17"/>
              <a:stretch>
                <a:fillRect/>
              </a:stretch>
            </p:blipFill>
            <p:spPr>
              <a:xfrm>
                <a:off x="2125523" y="1627195"/>
                <a:ext cx="179679"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0" name="Ink 139">
                <a:extLst>
                  <a:ext uri="{FF2B5EF4-FFF2-40B4-BE49-F238E27FC236}">
                    <a16:creationId xmlns:a16="http://schemas.microsoft.com/office/drawing/2014/main" id="{97ADC6F7-B1EF-493B-A483-89ADFFE423EE}"/>
                  </a:ext>
                </a:extLst>
              </p14:cNvPr>
              <p14:cNvContentPartPr/>
              <p14:nvPr/>
            </p14:nvContentPartPr>
            <p14:xfrm>
              <a:off x="2607942" y="1595155"/>
              <a:ext cx="228240" cy="180360"/>
            </p14:xfrm>
          </p:contentPart>
        </mc:Choice>
        <mc:Fallback xmlns="">
          <p:pic>
            <p:nvPicPr>
              <p:cNvPr id="140" name="Ink 139">
                <a:extLst>
                  <a:ext uri="{FF2B5EF4-FFF2-40B4-BE49-F238E27FC236}">
                    <a16:creationId xmlns:a16="http://schemas.microsoft.com/office/drawing/2014/main" id="{97ADC6F7-B1EF-493B-A483-89ADFFE423EE}"/>
                  </a:ext>
                </a:extLst>
              </p:cNvPr>
              <p:cNvPicPr/>
              <p:nvPr/>
            </p:nvPicPr>
            <p:blipFill>
              <a:blip r:embed="rId19"/>
              <a:stretch>
                <a:fillRect/>
              </a:stretch>
            </p:blipFill>
            <p:spPr>
              <a:xfrm>
                <a:off x="2598942" y="1586515"/>
                <a:ext cx="245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2" name="Ink 151">
                <a:extLst>
                  <a:ext uri="{FF2B5EF4-FFF2-40B4-BE49-F238E27FC236}">
                    <a16:creationId xmlns:a16="http://schemas.microsoft.com/office/drawing/2014/main" id="{48783BCA-6774-4846-8EC2-33C38133A199}"/>
                  </a:ext>
                </a:extLst>
              </p14:cNvPr>
              <p14:cNvContentPartPr/>
              <p14:nvPr/>
            </p14:nvContentPartPr>
            <p14:xfrm>
              <a:off x="3751560" y="1582017"/>
              <a:ext cx="44280" cy="132480"/>
            </p14:xfrm>
          </p:contentPart>
        </mc:Choice>
        <mc:Fallback xmlns="">
          <p:pic>
            <p:nvPicPr>
              <p:cNvPr id="152" name="Ink 151">
                <a:extLst>
                  <a:ext uri="{FF2B5EF4-FFF2-40B4-BE49-F238E27FC236}">
                    <a16:creationId xmlns:a16="http://schemas.microsoft.com/office/drawing/2014/main" id="{48783BCA-6774-4846-8EC2-33C38133A199}"/>
                  </a:ext>
                </a:extLst>
              </p:cNvPr>
              <p:cNvPicPr/>
              <p:nvPr/>
            </p:nvPicPr>
            <p:blipFill>
              <a:blip r:embed="rId21"/>
              <a:stretch>
                <a:fillRect/>
              </a:stretch>
            </p:blipFill>
            <p:spPr>
              <a:xfrm>
                <a:off x="3742560" y="1573377"/>
                <a:ext cx="61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6" name="Ink 155">
                <a:extLst>
                  <a:ext uri="{FF2B5EF4-FFF2-40B4-BE49-F238E27FC236}">
                    <a16:creationId xmlns:a16="http://schemas.microsoft.com/office/drawing/2014/main" id="{A682B5C7-BFEE-4DC9-BCE7-63F7A8F6FBB9}"/>
                  </a:ext>
                </a:extLst>
              </p14:cNvPr>
              <p14:cNvContentPartPr/>
              <p14:nvPr/>
            </p14:nvContentPartPr>
            <p14:xfrm>
              <a:off x="3834720" y="1561137"/>
              <a:ext cx="88920" cy="139320"/>
            </p14:xfrm>
          </p:contentPart>
        </mc:Choice>
        <mc:Fallback xmlns="">
          <p:pic>
            <p:nvPicPr>
              <p:cNvPr id="156" name="Ink 155">
                <a:extLst>
                  <a:ext uri="{FF2B5EF4-FFF2-40B4-BE49-F238E27FC236}">
                    <a16:creationId xmlns:a16="http://schemas.microsoft.com/office/drawing/2014/main" id="{A682B5C7-BFEE-4DC9-BCE7-63F7A8F6FBB9}"/>
                  </a:ext>
                </a:extLst>
              </p:cNvPr>
              <p:cNvPicPr/>
              <p:nvPr/>
            </p:nvPicPr>
            <p:blipFill>
              <a:blip r:embed="rId23"/>
              <a:stretch>
                <a:fillRect/>
              </a:stretch>
            </p:blipFill>
            <p:spPr>
              <a:xfrm>
                <a:off x="3826080" y="1552137"/>
                <a:ext cx="1065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7" name="Ink 156">
                <a:extLst>
                  <a:ext uri="{FF2B5EF4-FFF2-40B4-BE49-F238E27FC236}">
                    <a16:creationId xmlns:a16="http://schemas.microsoft.com/office/drawing/2014/main" id="{EA516A8B-00FB-424A-938D-B55CA7C9CA3C}"/>
                  </a:ext>
                </a:extLst>
              </p14:cNvPr>
              <p14:cNvContentPartPr/>
              <p14:nvPr/>
            </p14:nvContentPartPr>
            <p14:xfrm>
              <a:off x="3522240" y="1579857"/>
              <a:ext cx="190080" cy="125640"/>
            </p14:xfrm>
          </p:contentPart>
        </mc:Choice>
        <mc:Fallback xmlns="">
          <p:pic>
            <p:nvPicPr>
              <p:cNvPr id="157" name="Ink 156">
                <a:extLst>
                  <a:ext uri="{FF2B5EF4-FFF2-40B4-BE49-F238E27FC236}">
                    <a16:creationId xmlns:a16="http://schemas.microsoft.com/office/drawing/2014/main" id="{EA516A8B-00FB-424A-938D-B55CA7C9CA3C}"/>
                  </a:ext>
                </a:extLst>
              </p:cNvPr>
              <p:cNvPicPr/>
              <p:nvPr/>
            </p:nvPicPr>
            <p:blipFill>
              <a:blip r:embed="rId25"/>
              <a:stretch>
                <a:fillRect/>
              </a:stretch>
            </p:blipFill>
            <p:spPr>
              <a:xfrm>
                <a:off x="3513600" y="1570857"/>
                <a:ext cx="207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8" name="Ink 157">
                <a:extLst>
                  <a:ext uri="{FF2B5EF4-FFF2-40B4-BE49-F238E27FC236}">
                    <a16:creationId xmlns:a16="http://schemas.microsoft.com/office/drawing/2014/main" id="{533AFA83-CF41-46E8-A306-20623BC2AF33}"/>
                  </a:ext>
                </a:extLst>
              </p14:cNvPr>
              <p14:cNvContentPartPr/>
              <p14:nvPr/>
            </p14:nvContentPartPr>
            <p14:xfrm>
              <a:off x="3301200" y="1600737"/>
              <a:ext cx="185760" cy="127800"/>
            </p14:xfrm>
          </p:contentPart>
        </mc:Choice>
        <mc:Fallback xmlns="">
          <p:pic>
            <p:nvPicPr>
              <p:cNvPr id="158" name="Ink 157">
                <a:extLst>
                  <a:ext uri="{FF2B5EF4-FFF2-40B4-BE49-F238E27FC236}">
                    <a16:creationId xmlns:a16="http://schemas.microsoft.com/office/drawing/2014/main" id="{533AFA83-CF41-46E8-A306-20623BC2AF33}"/>
                  </a:ext>
                </a:extLst>
              </p:cNvPr>
              <p:cNvPicPr/>
              <p:nvPr/>
            </p:nvPicPr>
            <p:blipFill>
              <a:blip r:embed="rId27"/>
              <a:stretch>
                <a:fillRect/>
              </a:stretch>
            </p:blipFill>
            <p:spPr>
              <a:xfrm>
                <a:off x="3292577" y="1591737"/>
                <a:ext cx="203366"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9" name="Ink 158">
                <a:extLst>
                  <a:ext uri="{FF2B5EF4-FFF2-40B4-BE49-F238E27FC236}">
                    <a16:creationId xmlns:a16="http://schemas.microsoft.com/office/drawing/2014/main" id="{950055C2-6A30-4E2F-AF54-43D9087BC1A7}"/>
                  </a:ext>
                </a:extLst>
              </p14:cNvPr>
              <p14:cNvContentPartPr/>
              <p14:nvPr/>
            </p14:nvContentPartPr>
            <p14:xfrm>
              <a:off x="3168720" y="1600017"/>
              <a:ext cx="86400" cy="153720"/>
            </p14:xfrm>
          </p:contentPart>
        </mc:Choice>
        <mc:Fallback xmlns="">
          <p:pic>
            <p:nvPicPr>
              <p:cNvPr id="159" name="Ink 158">
                <a:extLst>
                  <a:ext uri="{FF2B5EF4-FFF2-40B4-BE49-F238E27FC236}">
                    <a16:creationId xmlns:a16="http://schemas.microsoft.com/office/drawing/2014/main" id="{950055C2-6A30-4E2F-AF54-43D9087BC1A7}"/>
                  </a:ext>
                </a:extLst>
              </p:cNvPr>
              <p:cNvPicPr/>
              <p:nvPr/>
            </p:nvPicPr>
            <p:blipFill>
              <a:blip r:embed="rId29"/>
              <a:stretch>
                <a:fillRect/>
              </a:stretch>
            </p:blipFill>
            <p:spPr>
              <a:xfrm>
                <a:off x="3160080" y="1591038"/>
                <a:ext cx="104040" cy="17131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2" name="Ink 161">
                <a:extLst>
                  <a:ext uri="{FF2B5EF4-FFF2-40B4-BE49-F238E27FC236}">
                    <a16:creationId xmlns:a16="http://schemas.microsoft.com/office/drawing/2014/main" id="{566F2CED-BAE6-47C4-8FC4-BC3B6A641DEC}"/>
                  </a:ext>
                </a:extLst>
              </p14:cNvPr>
              <p14:cNvContentPartPr/>
              <p14:nvPr/>
            </p14:nvContentPartPr>
            <p14:xfrm>
              <a:off x="4510795" y="1586407"/>
              <a:ext cx="72360" cy="107280"/>
            </p14:xfrm>
          </p:contentPart>
        </mc:Choice>
        <mc:Fallback xmlns="">
          <p:pic>
            <p:nvPicPr>
              <p:cNvPr id="162" name="Ink 161">
                <a:extLst>
                  <a:ext uri="{FF2B5EF4-FFF2-40B4-BE49-F238E27FC236}">
                    <a16:creationId xmlns:a16="http://schemas.microsoft.com/office/drawing/2014/main" id="{566F2CED-BAE6-47C4-8FC4-BC3B6A641DEC}"/>
                  </a:ext>
                </a:extLst>
              </p:cNvPr>
              <p:cNvPicPr/>
              <p:nvPr/>
            </p:nvPicPr>
            <p:blipFill>
              <a:blip r:embed="rId31"/>
              <a:stretch>
                <a:fillRect/>
              </a:stretch>
            </p:blipFill>
            <p:spPr>
              <a:xfrm>
                <a:off x="4501795" y="1577767"/>
                <a:ext cx="900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3" name="Ink 162">
                <a:extLst>
                  <a:ext uri="{FF2B5EF4-FFF2-40B4-BE49-F238E27FC236}">
                    <a16:creationId xmlns:a16="http://schemas.microsoft.com/office/drawing/2014/main" id="{52C6FC36-0DB2-45C0-8105-A7277A6BB5A6}"/>
                  </a:ext>
                </a:extLst>
              </p14:cNvPr>
              <p14:cNvContentPartPr/>
              <p14:nvPr/>
            </p14:nvContentPartPr>
            <p14:xfrm>
              <a:off x="4633195" y="1591087"/>
              <a:ext cx="30240" cy="114840"/>
            </p14:xfrm>
          </p:contentPart>
        </mc:Choice>
        <mc:Fallback xmlns="">
          <p:pic>
            <p:nvPicPr>
              <p:cNvPr id="163" name="Ink 162">
                <a:extLst>
                  <a:ext uri="{FF2B5EF4-FFF2-40B4-BE49-F238E27FC236}">
                    <a16:creationId xmlns:a16="http://schemas.microsoft.com/office/drawing/2014/main" id="{52C6FC36-0DB2-45C0-8105-A7277A6BB5A6}"/>
                  </a:ext>
                </a:extLst>
              </p:cNvPr>
              <p:cNvPicPr/>
              <p:nvPr/>
            </p:nvPicPr>
            <p:blipFill>
              <a:blip r:embed="rId33"/>
              <a:stretch>
                <a:fillRect/>
              </a:stretch>
            </p:blipFill>
            <p:spPr>
              <a:xfrm>
                <a:off x="4624555" y="1582447"/>
                <a:ext cx="478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64" name="Ink 163">
                <a:extLst>
                  <a:ext uri="{FF2B5EF4-FFF2-40B4-BE49-F238E27FC236}">
                    <a16:creationId xmlns:a16="http://schemas.microsoft.com/office/drawing/2014/main" id="{39DD6BC3-9471-45C7-B09B-078BD291D8B8}"/>
                  </a:ext>
                </a:extLst>
              </p14:cNvPr>
              <p14:cNvContentPartPr/>
              <p14:nvPr/>
            </p14:nvContentPartPr>
            <p14:xfrm>
              <a:off x="4717435" y="1580647"/>
              <a:ext cx="56880" cy="144360"/>
            </p14:xfrm>
          </p:contentPart>
        </mc:Choice>
        <mc:Fallback xmlns="">
          <p:pic>
            <p:nvPicPr>
              <p:cNvPr id="164" name="Ink 163">
                <a:extLst>
                  <a:ext uri="{FF2B5EF4-FFF2-40B4-BE49-F238E27FC236}">
                    <a16:creationId xmlns:a16="http://schemas.microsoft.com/office/drawing/2014/main" id="{39DD6BC3-9471-45C7-B09B-078BD291D8B8}"/>
                  </a:ext>
                </a:extLst>
              </p:cNvPr>
              <p:cNvPicPr/>
              <p:nvPr/>
            </p:nvPicPr>
            <p:blipFill>
              <a:blip r:embed="rId35"/>
              <a:stretch>
                <a:fillRect/>
              </a:stretch>
            </p:blipFill>
            <p:spPr>
              <a:xfrm>
                <a:off x="4708435" y="1571647"/>
                <a:ext cx="745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68" name="Ink 167">
                <a:extLst>
                  <a:ext uri="{FF2B5EF4-FFF2-40B4-BE49-F238E27FC236}">
                    <a16:creationId xmlns:a16="http://schemas.microsoft.com/office/drawing/2014/main" id="{7A7F73E0-A172-40CF-B7B4-035DBBFF055B}"/>
                  </a:ext>
                </a:extLst>
              </p14:cNvPr>
              <p14:cNvContentPartPr/>
              <p14:nvPr/>
            </p14:nvContentPartPr>
            <p14:xfrm>
              <a:off x="4816075" y="1525567"/>
              <a:ext cx="285840" cy="198360"/>
            </p14:xfrm>
          </p:contentPart>
        </mc:Choice>
        <mc:Fallback xmlns="">
          <p:pic>
            <p:nvPicPr>
              <p:cNvPr id="168" name="Ink 167">
                <a:extLst>
                  <a:ext uri="{FF2B5EF4-FFF2-40B4-BE49-F238E27FC236}">
                    <a16:creationId xmlns:a16="http://schemas.microsoft.com/office/drawing/2014/main" id="{7A7F73E0-A172-40CF-B7B4-035DBBFF055B}"/>
                  </a:ext>
                </a:extLst>
              </p:cNvPr>
              <p:cNvPicPr/>
              <p:nvPr/>
            </p:nvPicPr>
            <p:blipFill>
              <a:blip r:embed="rId37"/>
              <a:stretch>
                <a:fillRect/>
              </a:stretch>
            </p:blipFill>
            <p:spPr>
              <a:xfrm>
                <a:off x="4807424" y="1516927"/>
                <a:ext cx="303502"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69" name="Ink 168">
                <a:extLst>
                  <a:ext uri="{FF2B5EF4-FFF2-40B4-BE49-F238E27FC236}">
                    <a16:creationId xmlns:a16="http://schemas.microsoft.com/office/drawing/2014/main" id="{E2BAB337-ABA2-493E-8FE5-F77A79E9401A}"/>
                  </a:ext>
                </a:extLst>
              </p14:cNvPr>
              <p14:cNvContentPartPr/>
              <p14:nvPr/>
            </p14:nvContentPartPr>
            <p14:xfrm>
              <a:off x="4316755" y="1604767"/>
              <a:ext cx="143640" cy="125640"/>
            </p14:xfrm>
          </p:contentPart>
        </mc:Choice>
        <mc:Fallback xmlns="">
          <p:pic>
            <p:nvPicPr>
              <p:cNvPr id="169" name="Ink 168">
                <a:extLst>
                  <a:ext uri="{FF2B5EF4-FFF2-40B4-BE49-F238E27FC236}">
                    <a16:creationId xmlns:a16="http://schemas.microsoft.com/office/drawing/2014/main" id="{E2BAB337-ABA2-493E-8FE5-F77A79E9401A}"/>
                  </a:ext>
                </a:extLst>
              </p:cNvPr>
              <p:cNvPicPr/>
              <p:nvPr/>
            </p:nvPicPr>
            <p:blipFill>
              <a:blip r:embed="rId39"/>
              <a:stretch>
                <a:fillRect/>
              </a:stretch>
            </p:blipFill>
            <p:spPr>
              <a:xfrm>
                <a:off x="4307755" y="1596152"/>
                <a:ext cx="161280" cy="14323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3" name="Ink 172">
                <a:extLst>
                  <a:ext uri="{FF2B5EF4-FFF2-40B4-BE49-F238E27FC236}">
                    <a16:creationId xmlns:a16="http://schemas.microsoft.com/office/drawing/2014/main" id="{71E77479-828E-4116-9CAC-CEFFFD5774C9}"/>
                  </a:ext>
                </a:extLst>
              </p14:cNvPr>
              <p14:cNvContentPartPr/>
              <p14:nvPr/>
            </p14:nvContentPartPr>
            <p14:xfrm>
              <a:off x="5489979" y="1600608"/>
              <a:ext cx="89280" cy="157320"/>
            </p14:xfrm>
          </p:contentPart>
        </mc:Choice>
        <mc:Fallback xmlns="">
          <p:pic>
            <p:nvPicPr>
              <p:cNvPr id="173" name="Ink 172">
                <a:extLst>
                  <a:ext uri="{FF2B5EF4-FFF2-40B4-BE49-F238E27FC236}">
                    <a16:creationId xmlns:a16="http://schemas.microsoft.com/office/drawing/2014/main" id="{71E77479-828E-4116-9CAC-CEFFFD5774C9}"/>
                  </a:ext>
                </a:extLst>
              </p:cNvPr>
              <p:cNvPicPr/>
              <p:nvPr/>
            </p:nvPicPr>
            <p:blipFill>
              <a:blip r:embed="rId41"/>
              <a:stretch>
                <a:fillRect/>
              </a:stretch>
            </p:blipFill>
            <p:spPr>
              <a:xfrm>
                <a:off x="5481339" y="1591968"/>
                <a:ext cx="10692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6" name="Ink 175">
                <a:extLst>
                  <a:ext uri="{FF2B5EF4-FFF2-40B4-BE49-F238E27FC236}">
                    <a16:creationId xmlns:a16="http://schemas.microsoft.com/office/drawing/2014/main" id="{031F57D2-C287-4ADB-8771-CE76EA650C8C}"/>
                  </a:ext>
                </a:extLst>
              </p14:cNvPr>
              <p14:cNvContentPartPr/>
              <p14:nvPr/>
            </p14:nvContentPartPr>
            <p14:xfrm>
              <a:off x="5630739" y="1618248"/>
              <a:ext cx="166680" cy="133920"/>
            </p14:xfrm>
          </p:contentPart>
        </mc:Choice>
        <mc:Fallback xmlns="">
          <p:pic>
            <p:nvPicPr>
              <p:cNvPr id="176" name="Ink 175">
                <a:extLst>
                  <a:ext uri="{FF2B5EF4-FFF2-40B4-BE49-F238E27FC236}">
                    <a16:creationId xmlns:a16="http://schemas.microsoft.com/office/drawing/2014/main" id="{031F57D2-C287-4ADB-8771-CE76EA650C8C}"/>
                  </a:ext>
                </a:extLst>
              </p:cNvPr>
              <p:cNvPicPr/>
              <p:nvPr/>
            </p:nvPicPr>
            <p:blipFill>
              <a:blip r:embed="rId43"/>
              <a:stretch>
                <a:fillRect/>
              </a:stretch>
            </p:blipFill>
            <p:spPr>
              <a:xfrm>
                <a:off x="5622080" y="1609248"/>
                <a:ext cx="184358"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77" name="Ink 176">
                <a:extLst>
                  <a:ext uri="{FF2B5EF4-FFF2-40B4-BE49-F238E27FC236}">
                    <a16:creationId xmlns:a16="http://schemas.microsoft.com/office/drawing/2014/main" id="{06BCFDFB-40F9-494E-8BBB-ADF402B7E850}"/>
                  </a:ext>
                </a:extLst>
              </p14:cNvPr>
              <p14:cNvContentPartPr/>
              <p14:nvPr/>
            </p14:nvContentPartPr>
            <p14:xfrm>
              <a:off x="5837739" y="1601688"/>
              <a:ext cx="55800" cy="124200"/>
            </p14:xfrm>
          </p:contentPart>
        </mc:Choice>
        <mc:Fallback xmlns="">
          <p:pic>
            <p:nvPicPr>
              <p:cNvPr id="177" name="Ink 176">
                <a:extLst>
                  <a:ext uri="{FF2B5EF4-FFF2-40B4-BE49-F238E27FC236}">
                    <a16:creationId xmlns:a16="http://schemas.microsoft.com/office/drawing/2014/main" id="{06BCFDFB-40F9-494E-8BBB-ADF402B7E850}"/>
                  </a:ext>
                </a:extLst>
              </p:cNvPr>
              <p:cNvPicPr/>
              <p:nvPr/>
            </p:nvPicPr>
            <p:blipFill>
              <a:blip r:embed="rId45"/>
              <a:stretch>
                <a:fillRect/>
              </a:stretch>
            </p:blipFill>
            <p:spPr>
              <a:xfrm>
                <a:off x="5829099" y="1592688"/>
                <a:ext cx="734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80" name="Ink 179">
                <a:extLst>
                  <a:ext uri="{FF2B5EF4-FFF2-40B4-BE49-F238E27FC236}">
                    <a16:creationId xmlns:a16="http://schemas.microsoft.com/office/drawing/2014/main" id="{30088055-5DA1-4132-8E11-3A95D6E0120B}"/>
                  </a:ext>
                </a:extLst>
              </p14:cNvPr>
              <p14:cNvContentPartPr/>
              <p14:nvPr/>
            </p14:nvContentPartPr>
            <p14:xfrm>
              <a:off x="6160299" y="1569288"/>
              <a:ext cx="157320" cy="154440"/>
            </p14:xfrm>
          </p:contentPart>
        </mc:Choice>
        <mc:Fallback xmlns="">
          <p:pic>
            <p:nvPicPr>
              <p:cNvPr id="180" name="Ink 179">
                <a:extLst>
                  <a:ext uri="{FF2B5EF4-FFF2-40B4-BE49-F238E27FC236}">
                    <a16:creationId xmlns:a16="http://schemas.microsoft.com/office/drawing/2014/main" id="{30088055-5DA1-4132-8E11-3A95D6E0120B}"/>
                  </a:ext>
                </a:extLst>
              </p:cNvPr>
              <p:cNvPicPr/>
              <p:nvPr/>
            </p:nvPicPr>
            <p:blipFill>
              <a:blip r:embed="rId47"/>
              <a:stretch>
                <a:fillRect/>
              </a:stretch>
            </p:blipFill>
            <p:spPr>
              <a:xfrm>
                <a:off x="6151659" y="1560648"/>
                <a:ext cx="17496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81" name="Ink 180">
                <a:extLst>
                  <a:ext uri="{FF2B5EF4-FFF2-40B4-BE49-F238E27FC236}">
                    <a16:creationId xmlns:a16="http://schemas.microsoft.com/office/drawing/2014/main" id="{61A78DD4-91EC-44CC-8E6E-CAD34EFF24DD}"/>
                  </a:ext>
                </a:extLst>
              </p14:cNvPr>
              <p14:cNvContentPartPr/>
              <p14:nvPr/>
            </p14:nvContentPartPr>
            <p14:xfrm>
              <a:off x="5955819" y="1598088"/>
              <a:ext cx="149400" cy="138240"/>
            </p14:xfrm>
          </p:contentPart>
        </mc:Choice>
        <mc:Fallback xmlns="">
          <p:pic>
            <p:nvPicPr>
              <p:cNvPr id="181" name="Ink 180">
                <a:extLst>
                  <a:ext uri="{FF2B5EF4-FFF2-40B4-BE49-F238E27FC236}">
                    <a16:creationId xmlns:a16="http://schemas.microsoft.com/office/drawing/2014/main" id="{61A78DD4-91EC-44CC-8E6E-CAD34EFF24DD}"/>
                  </a:ext>
                </a:extLst>
              </p:cNvPr>
              <p:cNvPicPr/>
              <p:nvPr/>
            </p:nvPicPr>
            <p:blipFill>
              <a:blip r:embed="rId49"/>
              <a:stretch>
                <a:fillRect/>
              </a:stretch>
            </p:blipFill>
            <p:spPr>
              <a:xfrm>
                <a:off x="5946819" y="1589088"/>
                <a:ext cx="1670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99" name="Ink 198">
                <a:extLst>
                  <a:ext uri="{FF2B5EF4-FFF2-40B4-BE49-F238E27FC236}">
                    <a16:creationId xmlns:a16="http://schemas.microsoft.com/office/drawing/2014/main" id="{6316C039-5C22-4B05-BDFE-33E501DA80C5}"/>
                  </a:ext>
                </a:extLst>
              </p14:cNvPr>
              <p14:cNvContentPartPr/>
              <p14:nvPr/>
            </p14:nvContentPartPr>
            <p14:xfrm>
              <a:off x="7730522" y="1579035"/>
              <a:ext cx="214200" cy="134640"/>
            </p14:xfrm>
          </p:contentPart>
        </mc:Choice>
        <mc:Fallback xmlns="">
          <p:pic>
            <p:nvPicPr>
              <p:cNvPr id="199" name="Ink 198">
                <a:extLst>
                  <a:ext uri="{FF2B5EF4-FFF2-40B4-BE49-F238E27FC236}">
                    <a16:creationId xmlns:a16="http://schemas.microsoft.com/office/drawing/2014/main" id="{6316C039-5C22-4B05-BDFE-33E501DA80C5}"/>
                  </a:ext>
                </a:extLst>
              </p:cNvPr>
              <p:cNvPicPr/>
              <p:nvPr/>
            </p:nvPicPr>
            <p:blipFill>
              <a:blip r:embed="rId51"/>
              <a:stretch>
                <a:fillRect/>
              </a:stretch>
            </p:blipFill>
            <p:spPr>
              <a:xfrm>
                <a:off x="7721867" y="1570035"/>
                <a:ext cx="23187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00" name="Ink 199">
                <a:extLst>
                  <a:ext uri="{FF2B5EF4-FFF2-40B4-BE49-F238E27FC236}">
                    <a16:creationId xmlns:a16="http://schemas.microsoft.com/office/drawing/2014/main" id="{FB681968-1A48-4F31-A294-E0CCEF878202}"/>
                  </a:ext>
                </a:extLst>
              </p14:cNvPr>
              <p14:cNvContentPartPr/>
              <p14:nvPr/>
            </p14:nvContentPartPr>
            <p14:xfrm>
              <a:off x="6864362" y="1607475"/>
              <a:ext cx="818640" cy="167040"/>
            </p14:xfrm>
          </p:contentPart>
        </mc:Choice>
        <mc:Fallback xmlns="">
          <p:pic>
            <p:nvPicPr>
              <p:cNvPr id="200" name="Ink 199">
                <a:extLst>
                  <a:ext uri="{FF2B5EF4-FFF2-40B4-BE49-F238E27FC236}">
                    <a16:creationId xmlns:a16="http://schemas.microsoft.com/office/drawing/2014/main" id="{FB681968-1A48-4F31-A294-E0CCEF878202}"/>
                  </a:ext>
                </a:extLst>
              </p:cNvPr>
              <p:cNvPicPr/>
              <p:nvPr/>
            </p:nvPicPr>
            <p:blipFill>
              <a:blip r:embed="rId53"/>
              <a:stretch>
                <a:fillRect/>
              </a:stretch>
            </p:blipFill>
            <p:spPr>
              <a:xfrm>
                <a:off x="6855722" y="1598835"/>
                <a:ext cx="836280" cy="184680"/>
              </a:xfrm>
              <a:prstGeom prst="rect">
                <a:avLst/>
              </a:prstGeom>
            </p:spPr>
          </p:pic>
        </mc:Fallback>
      </mc:AlternateContent>
      <p:sp>
        <p:nvSpPr>
          <p:cNvPr id="201" name="Rectangle 200">
            <a:extLst>
              <a:ext uri="{FF2B5EF4-FFF2-40B4-BE49-F238E27FC236}">
                <a16:creationId xmlns:a16="http://schemas.microsoft.com/office/drawing/2014/main" id="{ACD72492-AD65-411A-99AC-81A3E2D46C36}"/>
              </a:ext>
            </a:extLst>
          </p:cNvPr>
          <p:cNvSpPr/>
          <p:nvPr/>
        </p:nvSpPr>
        <p:spPr>
          <a:xfrm>
            <a:off x="2262702" y="1518547"/>
            <a:ext cx="1303550" cy="3759596"/>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02" name="Rectangle 201">
            <a:extLst>
              <a:ext uri="{FF2B5EF4-FFF2-40B4-BE49-F238E27FC236}">
                <a16:creationId xmlns:a16="http://schemas.microsoft.com/office/drawing/2014/main" id="{62FE3D54-794C-44CE-9561-833F5A4A6E8D}"/>
              </a:ext>
            </a:extLst>
          </p:cNvPr>
          <p:cNvSpPr/>
          <p:nvPr/>
        </p:nvSpPr>
        <p:spPr>
          <a:xfrm>
            <a:off x="3501842" y="1507317"/>
            <a:ext cx="1210670" cy="3759596"/>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03" name="Rectangle 202">
            <a:extLst>
              <a:ext uri="{FF2B5EF4-FFF2-40B4-BE49-F238E27FC236}">
                <a16:creationId xmlns:a16="http://schemas.microsoft.com/office/drawing/2014/main" id="{82180BF6-69C1-4BC3-8BE1-BF93F8E18A76}"/>
              </a:ext>
            </a:extLst>
          </p:cNvPr>
          <p:cNvSpPr/>
          <p:nvPr/>
        </p:nvSpPr>
        <p:spPr>
          <a:xfrm>
            <a:off x="4656989" y="1525567"/>
            <a:ext cx="1210670" cy="3741346"/>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04" name="Rectangle 203">
            <a:extLst>
              <a:ext uri="{FF2B5EF4-FFF2-40B4-BE49-F238E27FC236}">
                <a16:creationId xmlns:a16="http://schemas.microsoft.com/office/drawing/2014/main" id="{E80816EC-E43D-40D8-B80D-B276215C5852}"/>
              </a:ext>
            </a:extLst>
          </p:cNvPr>
          <p:cNvSpPr/>
          <p:nvPr/>
        </p:nvSpPr>
        <p:spPr>
          <a:xfrm>
            <a:off x="5795995" y="1507317"/>
            <a:ext cx="1577793" cy="3743208"/>
          </a:xfrm>
          <a:prstGeom prst="rect">
            <a:avLst/>
          </a:prstGeom>
          <a:solidFill>
            <a:srgbClr val="00B0F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22146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fade">
                                      <p:cBhvr>
                                        <p:cTn id="12" dur="500"/>
                                        <p:tgtEl>
                                          <p:spTgt spid="2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2" grpId="0" animBg="1"/>
      <p:bldP spid="203" grpId="0" animBg="1"/>
      <p:bldP spid="2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a:t>
            </a:r>
          </a:p>
        </p:txBody>
      </p:sp>
      <p:sp>
        <p:nvSpPr>
          <p:cNvPr id="3" name="Content Placeholder 2"/>
          <p:cNvSpPr>
            <a:spLocks noGrp="1"/>
          </p:cNvSpPr>
          <p:nvPr>
            <p:ph idx="1"/>
          </p:nvPr>
        </p:nvSpPr>
        <p:spPr/>
        <p:txBody>
          <a:bodyPr/>
          <a:lstStyle/>
          <a:p>
            <a:r>
              <a:rPr lang="en-US" i="1" dirty="0"/>
              <a:t>Reduce unnecessary prolonged anesthesia time in infants and children undergoing surgery at UNC Children’s Hospital by 10% by July 2018</a:t>
            </a:r>
          </a:p>
          <a:p>
            <a:endParaRPr lang="en-US" i="1" dirty="0"/>
          </a:p>
          <a:p>
            <a:endParaRPr lang="en-US" i="1" dirty="0"/>
          </a:p>
        </p:txBody>
      </p:sp>
    </p:spTree>
    <p:extLst>
      <p:ext uri="{BB962C8B-B14F-4D97-AF65-F5344CB8AC3E}">
        <p14:creationId xmlns:p14="http://schemas.microsoft.com/office/powerpoint/2010/main" val="1209310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3763"/>
            <a:ext cx="6781800" cy="838200"/>
          </a:xfrm>
        </p:spPr>
        <p:txBody>
          <a:bodyPr/>
          <a:lstStyle/>
          <a:p>
            <a:r>
              <a:rPr lang="en-US" dirty="0"/>
              <a:t>Team Members</a:t>
            </a:r>
          </a:p>
        </p:txBody>
      </p:sp>
      <p:sp>
        <p:nvSpPr>
          <p:cNvPr id="3" name="Content Placeholder 2"/>
          <p:cNvSpPr>
            <a:spLocks noGrp="1"/>
          </p:cNvSpPr>
          <p:nvPr>
            <p:ph idx="1"/>
          </p:nvPr>
        </p:nvSpPr>
        <p:spPr/>
        <p:txBody>
          <a:bodyPr/>
          <a:lstStyle/>
          <a:p>
            <a:r>
              <a:rPr lang="en-US" dirty="0"/>
              <a:t>Sara Pittenger – Pediatric Anesthesiology</a:t>
            </a:r>
          </a:p>
          <a:p>
            <a:pPr marL="0" indent="0">
              <a:buNone/>
            </a:pPr>
            <a:endParaRPr lang="en-US" dirty="0"/>
          </a:p>
          <a:p>
            <a:pPr marL="0" indent="0">
              <a:buNone/>
            </a:pPr>
            <a:endParaRPr lang="en-US" dirty="0"/>
          </a:p>
          <a:p>
            <a:pPr marL="0" indent="0">
              <a:buNone/>
            </a:pPr>
            <a:endParaRPr lang="en-US" dirty="0"/>
          </a:p>
          <a:p>
            <a:r>
              <a:rPr lang="en-US" dirty="0"/>
              <a:t>Sherry Ross – Pediatric Urology</a:t>
            </a:r>
          </a:p>
          <a:p>
            <a:endParaRPr lang="en-US" dirty="0"/>
          </a:p>
          <a:p>
            <a:pPr marL="0" indent="0">
              <a:buNone/>
            </a:pPr>
            <a:endParaRPr lang="en-US" dirty="0"/>
          </a:p>
          <a:p>
            <a:pPr marL="0" indent="0">
              <a:buNone/>
            </a:pPr>
            <a:endParaRPr lang="en-US" dirty="0"/>
          </a:p>
          <a:p>
            <a:endParaRPr lang="en-US" dirty="0"/>
          </a:p>
          <a:p>
            <a:r>
              <a:rPr lang="en-US" dirty="0"/>
              <a:t>Christine Walsh-Kelly – pediatric EM</a:t>
            </a:r>
          </a:p>
          <a:p>
            <a:pPr marL="0" indent="0">
              <a:buNone/>
            </a:pPr>
            <a:endParaRPr lang="en-US" dirty="0"/>
          </a:p>
          <a:p>
            <a:pPr marL="0" indent="0">
              <a:buNone/>
            </a:pPr>
            <a:endParaRPr lang="en-US" dirty="0"/>
          </a:p>
          <a:p>
            <a:r>
              <a:rPr lang="en-US" dirty="0"/>
              <a:t>Nathan Woody – PSQI Manager and project coach</a:t>
            </a:r>
          </a:p>
          <a:p>
            <a:r>
              <a:rPr lang="en-US" dirty="0"/>
              <a:t>Clark McCall – PSQI Data Analyst</a:t>
            </a:r>
          </a:p>
          <a:p>
            <a:r>
              <a:rPr lang="en-US" dirty="0"/>
              <a:t>Jyoti Patel – COR patient service manager</a:t>
            </a:r>
          </a:p>
          <a:p>
            <a:r>
              <a:rPr lang="en-US" dirty="0"/>
              <a:t>Elizabeth Finch – operating room director</a:t>
            </a:r>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1F01DDBF-8E37-482D-9B26-DDE590258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190" y="783114"/>
            <a:ext cx="849670" cy="1064323"/>
          </a:xfrm>
          <a:prstGeom prst="rect">
            <a:avLst/>
          </a:prstGeom>
        </p:spPr>
      </p:pic>
      <p:pic>
        <p:nvPicPr>
          <p:cNvPr id="7" name="Picture 6">
            <a:extLst>
              <a:ext uri="{FF2B5EF4-FFF2-40B4-BE49-F238E27FC236}">
                <a16:creationId xmlns:a16="http://schemas.microsoft.com/office/drawing/2014/main" id="{23501FA3-1E77-4181-8ABD-D93930E3E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190" y="2132478"/>
            <a:ext cx="963810" cy="1449338"/>
          </a:xfrm>
          <a:prstGeom prst="rect">
            <a:avLst/>
          </a:prstGeom>
        </p:spPr>
      </p:pic>
      <p:pic>
        <p:nvPicPr>
          <p:cNvPr id="9" name="Picture 8">
            <a:extLst>
              <a:ext uri="{FF2B5EF4-FFF2-40B4-BE49-F238E27FC236}">
                <a16:creationId xmlns:a16="http://schemas.microsoft.com/office/drawing/2014/main" id="{461D2858-4415-4DC9-8B10-9223EAA82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9190" y="3866857"/>
            <a:ext cx="963810" cy="1204765"/>
          </a:xfrm>
          <a:prstGeom prst="rect">
            <a:avLst/>
          </a:prstGeom>
        </p:spPr>
      </p:pic>
    </p:spTree>
    <p:extLst>
      <p:ext uri="{BB962C8B-B14F-4D97-AF65-F5344CB8AC3E}">
        <p14:creationId xmlns:p14="http://schemas.microsoft.com/office/powerpoint/2010/main" val="2176742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Driver Diagram</a:t>
            </a:r>
          </a:p>
        </p:txBody>
      </p:sp>
      <p:pic>
        <p:nvPicPr>
          <p:cNvPr id="6" name="Picture 5">
            <a:extLst>
              <a:ext uri="{FF2B5EF4-FFF2-40B4-BE49-F238E27FC236}">
                <a16:creationId xmlns:a16="http://schemas.microsoft.com/office/drawing/2014/main" id="{BCF91556-C539-411A-A597-47F8444FD6C2}"/>
              </a:ext>
            </a:extLst>
          </p:cNvPr>
          <p:cNvPicPr>
            <a:picLocks noChangeAspect="1"/>
          </p:cNvPicPr>
          <p:nvPr/>
        </p:nvPicPr>
        <p:blipFill rotWithShape="1">
          <a:blip r:embed="rId2"/>
          <a:srcRect t="12130"/>
          <a:stretch/>
        </p:blipFill>
        <p:spPr>
          <a:xfrm>
            <a:off x="1434662" y="1628693"/>
            <a:ext cx="6834457" cy="4769577"/>
          </a:xfrm>
          <a:prstGeom prst="rect">
            <a:avLst/>
          </a:prstGeom>
        </p:spPr>
      </p:pic>
      <p:sp>
        <p:nvSpPr>
          <p:cNvPr id="7" name="Rectangle 6">
            <a:extLst>
              <a:ext uri="{FF2B5EF4-FFF2-40B4-BE49-F238E27FC236}">
                <a16:creationId xmlns:a16="http://schemas.microsoft.com/office/drawing/2014/main" id="{39E87EC7-CE30-481A-8DA8-CF6FD5B9FB29}"/>
              </a:ext>
            </a:extLst>
          </p:cNvPr>
          <p:cNvSpPr/>
          <p:nvPr/>
        </p:nvSpPr>
        <p:spPr>
          <a:xfrm>
            <a:off x="236483" y="4676865"/>
            <a:ext cx="515532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Arial"/>
              </a:rPr>
              <a:t>Focused Subgroups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srgbClr val="FF0000"/>
              </a:solidFill>
              <a:effectLst/>
              <a:uLnTx/>
              <a:uFillTx/>
              <a:latin typeface="Arial"/>
              <a:ea typeface="+mn-ea"/>
              <a:cs typeface="Arial"/>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srgbClr val="FF0000"/>
                </a:solidFill>
                <a:effectLst/>
                <a:uLnTx/>
                <a:uFillTx/>
                <a:latin typeface="Arial"/>
                <a:ea typeface="+mn-ea"/>
                <a:cs typeface="Arial"/>
              </a:rPr>
              <a:t>Correct Equipment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1" i="1" u="none" strike="noStrike" kern="1200" cap="none" spc="0" normalizeH="0" baseline="0" noProof="0" dirty="0">
              <a:ln>
                <a:noFill/>
              </a:ln>
              <a:solidFill>
                <a:srgbClr val="FF0000"/>
              </a:solidFill>
              <a:effectLst/>
              <a:uLnTx/>
              <a:uFillTx/>
              <a:latin typeface="Arial"/>
              <a:ea typeface="+mn-ea"/>
              <a:cs typeface="Arial"/>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srgbClr val="FF0000"/>
                </a:solidFill>
                <a:effectLst/>
                <a:uLnTx/>
                <a:uFillTx/>
                <a:latin typeface="Arial"/>
                <a:ea typeface="+mn-ea"/>
                <a:cs typeface="Arial"/>
              </a:rPr>
              <a:t>Effective Communication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1" i="1" u="none" strike="noStrike" kern="1200" cap="none" spc="0" normalizeH="0" baseline="0" noProof="0" dirty="0">
              <a:ln>
                <a:noFill/>
              </a:ln>
              <a:solidFill>
                <a:srgbClr val="FF0000"/>
              </a:solidFill>
              <a:effectLst/>
              <a:uLnTx/>
              <a:uFillTx/>
              <a:latin typeface="Arial"/>
              <a:ea typeface="+mn-ea"/>
              <a:cs typeface="Arial"/>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srgbClr val="FF0000"/>
                </a:solidFill>
                <a:effectLst/>
                <a:uLnTx/>
                <a:uFillTx/>
                <a:latin typeface="Arial"/>
                <a:ea typeface="+mn-ea"/>
                <a:cs typeface="Arial"/>
              </a:rPr>
              <a:t>Organization of Space</a:t>
            </a:r>
          </a:p>
        </p:txBody>
      </p:sp>
      <p:sp>
        <p:nvSpPr>
          <p:cNvPr id="10" name="TextBox 9">
            <a:extLst>
              <a:ext uri="{FF2B5EF4-FFF2-40B4-BE49-F238E27FC236}">
                <a16:creationId xmlns:a16="http://schemas.microsoft.com/office/drawing/2014/main" id="{DE5C1EAA-F46A-4E4D-A2D1-5D9B30188486}"/>
              </a:ext>
            </a:extLst>
          </p:cNvPr>
          <p:cNvSpPr txBox="1"/>
          <p:nvPr/>
        </p:nvSpPr>
        <p:spPr>
          <a:xfrm>
            <a:off x="3284112" y="4068999"/>
            <a:ext cx="1880316"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Surgical Equipment</a:t>
            </a:r>
          </a:p>
        </p:txBody>
      </p:sp>
      <p:sp>
        <p:nvSpPr>
          <p:cNvPr id="11" name="TextBox 10">
            <a:extLst>
              <a:ext uri="{FF2B5EF4-FFF2-40B4-BE49-F238E27FC236}">
                <a16:creationId xmlns:a16="http://schemas.microsoft.com/office/drawing/2014/main" id="{5FAA7CCC-88A6-430C-A009-82BB68D4566A}"/>
              </a:ext>
            </a:extLst>
          </p:cNvPr>
          <p:cNvSpPr txBox="1"/>
          <p:nvPr/>
        </p:nvSpPr>
        <p:spPr>
          <a:xfrm>
            <a:off x="3200400" y="3402880"/>
            <a:ext cx="204773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Surgical   Equipment</a:t>
            </a:r>
          </a:p>
        </p:txBody>
      </p:sp>
      <p:sp>
        <p:nvSpPr>
          <p:cNvPr id="12" name="TextBox 11">
            <a:extLst>
              <a:ext uri="{FF2B5EF4-FFF2-40B4-BE49-F238E27FC236}">
                <a16:creationId xmlns:a16="http://schemas.microsoft.com/office/drawing/2014/main" id="{DB19C033-D12A-4C3D-9EBA-E63452005BEE}"/>
              </a:ext>
            </a:extLst>
          </p:cNvPr>
          <p:cNvSpPr txBox="1"/>
          <p:nvPr/>
        </p:nvSpPr>
        <p:spPr>
          <a:xfrm>
            <a:off x="3200399" y="4048067"/>
            <a:ext cx="204773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Anesthesia Equipment</a:t>
            </a:r>
          </a:p>
        </p:txBody>
      </p:sp>
      <p:sp>
        <p:nvSpPr>
          <p:cNvPr id="13" name="TextBox 12">
            <a:extLst>
              <a:ext uri="{FF2B5EF4-FFF2-40B4-BE49-F238E27FC236}">
                <a16:creationId xmlns:a16="http://schemas.microsoft.com/office/drawing/2014/main" id="{8D649F15-EE0F-487C-BF73-DD5803F423C1}"/>
              </a:ext>
            </a:extLst>
          </p:cNvPr>
          <p:cNvSpPr txBox="1"/>
          <p:nvPr/>
        </p:nvSpPr>
        <p:spPr>
          <a:xfrm>
            <a:off x="3200398" y="2757693"/>
            <a:ext cx="204773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Effective Communication</a:t>
            </a:r>
          </a:p>
        </p:txBody>
      </p:sp>
      <p:sp>
        <p:nvSpPr>
          <p:cNvPr id="14" name="TextBox 13">
            <a:extLst>
              <a:ext uri="{FF2B5EF4-FFF2-40B4-BE49-F238E27FC236}">
                <a16:creationId xmlns:a16="http://schemas.microsoft.com/office/drawing/2014/main" id="{1F061360-856A-47E9-A589-24B7B48A804C}"/>
              </a:ext>
            </a:extLst>
          </p:cNvPr>
          <p:cNvSpPr txBox="1"/>
          <p:nvPr/>
        </p:nvSpPr>
        <p:spPr>
          <a:xfrm>
            <a:off x="3200397" y="4753666"/>
            <a:ext cx="204773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OR Room Organization</a:t>
            </a:r>
          </a:p>
        </p:txBody>
      </p:sp>
      <p:sp>
        <p:nvSpPr>
          <p:cNvPr id="15" name="TextBox 14">
            <a:extLst>
              <a:ext uri="{FF2B5EF4-FFF2-40B4-BE49-F238E27FC236}">
                <a16:creationId xmlns:a16="http://schemas.microsoft.com/office/drawing/2014/main" id="{BA6C7F45-A4FC-4FE3-B795-3A6E1921912D}"/>
              </a:ext>
            </a:extLst>
          </p:cNvPr>
          <p:cNvSpPr txBox="1"/>
          <p:nvPr/>
        </p:nvSpPr>
        <p:spPr>
          <a:xfrm>
            <a:off x="3200397" y="5487569"/>
            <a:ext cx="204773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Staff 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Ancillary Staff available</a:t>
            </a:r>
          </a:p>
        </p:txBody>
      </p:sp>
      <p:sp>
        <p:nvSpPr>
          <p:cNvPr id="16" name="TextBox 15">
            <a:extLst>
              <a:ext uri="{FF2B5EF4-FFF2-40B4-BE49-F238E27FC236}">
                <a16:creationId xmlns:a16="http://schemas.microsoft.com/office/drawing/2014/main" id="{4327546B-C953-4A8E-AB44-78FBF3D0982B}"/>
              </a:ext>
            </a:extLst>
          </p:cNvPr>
          <p:cNvSpPr txBox="1"/>
          <p:nvPr/>
        </p:nvSpPr>
        <p:spPr>
          <a:xfrm>
            <a:off x="5941454" y="1913223"/>
            <a:ext cx="225594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Redesign       Timeouts</a:t>
            </a:r>
          </a:p>
        </p:txBody>
      </p:sp>
      <p:sp>
        <p:nvSpPr>
          <p:cNvPr id="17" name="TextBox 16">
            <a:extLst>
              <a:ext uri="{FF2B5EF4-FFF2-40B4-BE49-F238E27FC236}">
                <a16:creationId xmlns:a16="http://schemas.microsoft.com/office/drawing/2014/main" id="{5EFF56DB-884F-46EE-B84C-C5CDCA4226A9}"/>
              </a:ext>
            </a:extLst>
          </p:cNvPr>
          <p:cNvSpPr txBox="1"/>
          <p:nvPr/>
        </p:nvSpPr>
        <p:spPr>
          <a:xfrm>
            <a:off x="5941454" y="2757692"/>
            <a:ext cx="225594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Pre-emergence communication</a:t>
            </a:r>
          </a:p>
        </p:txBody>
      </p:sp>
      <p:sp>
        <p:nvSpPr>
          <p:cNvPr id="18" name="TextBox 17">
            <a:extLst>
              <a:ext uri="{FF2B5EF4-FFF2-40B4-BE49-F238E27FC236}">
                <a16:creationId xmlns:a16="http://schemas.microsoft.com/office/drawing/2014/main" id="{A7AD3A04-02A1-4FAF-B3B7-90E9C33A14B5}"/>
              </a:ext>
            </a:extLst>
          </p:cNvPr>
          <p:cNvSpPr txBox="1"/>
          <p:nvPr/>
        </p:nvSpPr>
        <p:spPr>
          <a:xfrm>
            <a:off x="5941453" y="3429000"/>
            <a:ext cx="225594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Preference Cards / Room access</a:t>
            </a:r>
          </a:p>
        </p:txBody>
      </p:sp>
      <p:sp>
        <p:nvSpPr>
          <p:cNvPr id="19" name="TextBox 18">
            <a:extLst>
              <a:ext uri="{FF2B5EF4-FFF2-40B4-BE49-F238E27FC236}">
                <a16:creationId xmlns:a16="http://schemas.microsoft.com/office/drawing/2014/main" id="{75D33258-249C-447E-8894-E29E35DAAEE0}"/>
              </a:ext>
            </a:extLst>
          </p:cNvPr>
          <p:cNvSpPr txBox="1"/>
          <p:nvPr/>
        </p:nvSpPr>
        <p:spPr>
          <a:xfrm>
            <a:off x="5941452" y="4092090"/>
            <a:ext cx="225594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Redesign Anesthesia Carts</a:t>
            </a:r>
          </a:p>
        </p:txBody>
      </p:sp>
      <p:sp>
        <p:nvSpPr>
          <p:cNvPr id="20" name="TextBox 19">
            <a:extLst>
              <a:ext uri="{FF2B5EF4-FFF2-40B4-BE49-F238E27FC236}">
                <a16:creationId xmlns:a16="http://schemas.microsoft.com/office/drawing/2014/main" id="{32BC171E-F807-4AA2-B708-41F50161FB9D}"/>
              </a:ext>
            </a:extLst>
          </p:cNvPr>
          <p:cNvSpPr txBox="1"/>
          <p:nvPr/>
        </p:nvSpPr>
        <p:spPr>
          <a:xfrm>
            <a:off x="345360" y="3656075"/>
            <a:ext cx="2255949" cy="58477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ea"/>
                <a:cs typeface="Arial"/>
              </a:rPr>
              <a:t>Reduce OR Anesthesia Time</a:t>
            </a:r>
          </a:p>
        </p:txBody>
      </p:sp>
    </p:spTree>
    <p:extLst>
      <p:ext uri="{BB962C8B-B14F-4D97-AF65-F5344CB8AC3E}">
        <p14:creationId xmlns:p14="http://schemas.microsoft.com/office/powerpoint/2010/main" val="2466361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64AE5B7-943C-4E2A-9C6A-DAB120B7A6D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41438"/>
            <a:ext cx="8287230" cy="4905681"/>
          </a:xfrm>
          <a:prstGeom prst="rect">
            <a:avLst/>
          </a:prstGeom>
          <a:noFill/>
        </p:spPr>
      </p:pic>
      <p:sp>
        <p:nvSpPr>
          <p:cNvPr id="2" name="Title 1"/>
          <p:cNvSpPr>
            <a:spLocks noGrp="1"/>
          </p:cNvSpPr>
          <p:nvPr>
            <p:ph type="title"/>
          </p:nvPr>
        </p:nvSpPr>
        <p:spPr/>
        <p:txBody>
          <a:bodyPr/>
          <a:lstStyle/>
          <a:p>
            <a:r>
              <a:rPr lang="en-US" dirty="0"/>
              <a:t>Run Charts</a:t>
            </a:r>
          </a:p>
        </p:txBody>
      </p:sp>
      <p:sp>
        <p:nvSpPr>
          <p:cNvPr id="6" name="TextBox 5">
            <a:extLst>
              <a:ext uri="{FF2B5EF4-FFF2-40B4-BE49-F238E27FC236}">
                <a16:creationId xmlns:a16="http://schemas.microsoft.com/office/drawing/2014/main" id="{C33DB27A-69E3-4724-A139-81FEAE753E8E}"/>
              </a:ext>
            </a:extLst>
          </p:cNvPr>
          <p:cNvSpPr txBox="1"/>
          <p:nvPr/>
        </p:nvSpPr>
        <p:spPr>
          <a:xfrm>
            <a:off x="4733364" y="2612571"/>
            <a:ext cx="182111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Anesthesia Cart Organization</a:t>
            </a:r>
          </a:p>
        </p:txBody>
      </p:sp>
      <p:cxnSp>
        <p:nvCxnSpPr>
          <p:cNvPr id="8" name="Straight Arrow Connector 7">
            <a:extLst>
              <a:ext uri="{FF2B5EF4-FFF2-40B4-BE49-F238E27FC236}">
                <a16:creationId xmlns:a16="http://schemas.microsoft.com/office/drawing/2014/main" id="{BDA2F0E2-799F-4627-B7F0-0EC44D12711D}"/>
              </a:ext>
            </a:extLst>
          </p:cNvPr>
          <p:cNvCxnSpPr>
            <a:cxnSpLocks/>
          </p:cNvCxnSpPr>
          <p:nvPr/>
        </p:nvCxnSpPr>
        <p:spPr>
          <a:xfrm>
            <a:off x="5916066" y="3258902"/>
            <a:ext cx="1897956" cy="844372"/>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B4CB088-BAA8-4CB9-A9E5-4D1263AB7F58}"/>
              </a:ext>
            </a:extLst>
          </p:cNvPr>
          <p:cNvSpPr txBox="1"/>
          <p:nvPr/>
        </p:nvSpPr>
        <p:spPr>
          <a:xfrm>
            <a:off x="6826624" y="2612570"/>
            <a:ext cx="182111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Equipment Swipe Access</a:t>
            </a:r>
          </a:p>
        </p:txBody>
      </p:sp>
      <p:cxnSp>
        <p:nvCxnSpPr>
          <p:cNvPr id="16" name="Straight Arrow Connector 15">
            <a:extLst>
              <a:ext uri="{FF2B5EF4-FFF2-40B4-BE49-F238E27FC236}">
                <a16:creationId xmlns:a16="http://schemas.microsoft.com/office/drawing/2014/main" id="{202DD5D6-717A-47B3-9A5F-BB441176BD5F}"/>
              </a:ext>
            </a:extLst>
          </p:cNvPr>
          <p:cNvCxnSpPr/>
          <p:nvPr/>
        </p:nvCxnSpPr>
        <p:spPr>
          <a:xfrm>
            <a:off x="7995538" y="3258902"/>
            <a:ext cx="0" cy="844372"/>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625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Charts</a:t>
            </a:r>
          </a:p>
        </p:txBody>
      </p:sp>
      <p:sp>
        <p:nvSpPr>
          <p:cNvPr id="3" name="Content Placeholder 2"/>
          <p:cNvSpPr>
            <a:spLocks noGrp="1"/>
          </p:cNvSpPr>
          <p:nvPr>
            <p:ph idx="1"/>
          </p:nvPr>
        </p:nvSpPr>
        <p:spPr/>
        <p:txBody>
          <a:bodyPr/>
          <a:lstStyle/>
          <a:p>
            <a:r>
              <a:rPr lang="en-US" dirty="0"/>
              <a:t>Images/data should help you verbally share PDSAs and changes</a:t>
            </a:r>
          </a:p>
          <a:p>
            <a:r>
              <a:rPr lang="en-US" dirty="0"/>
              <a:t>Can change the ‘layout’ of any of the slides as needed to fit images</a:t>
            </a:r>
          </a:p>
          <a:p>
            <a:pPr lvl="1"/>
            <a:r>
              <a:rPr lang="en-US" dirty="0"/>
              <a:t>Click on the slide, then at the top click ‘layout’ and choose a new format</a:t>
            </a:r>
          </a:p>
          <a:p>
            <a:pPr lvl="1"/>
            <a:r>
              <a:rPr lang="en-US" dirty="0"/>
              <a:t>Note that the background changes, so always check font coloring</a:t>
            </a:r>
          </a:p>
          <a:p>
            <a:pPr lvl="1"/>
            <a:r>
              <a:rPr lang="en-US" dirty="0"/>
              <a:t>Contact Jake if you run into any technical problems with this </a:t>
            </a:r>
            <a:r>
              <a:rPr lang="en-US" dirty="0" err="1"/>
              <a:t>powerpoint</a:t>
            </a:r>
            <a:r>
              <a:rPr lang="en-US" dirty="0"/>
              <a:t> template</a:t>
            </a:r>
          </a:p>
        </p:txBody>
      </p:sp>
      <p:pic>
        <p:nvPicPr>
          <p:cNvPr id="8" name="Picture 7">
            <a:extLst>
              <a:ext uri="{FF2B5EF4-FFF2-40B4-BE49-F238E27FC236}">
                <a16:creationId xmlns:a16="http://schemas.microsoft.com/office/drawing/2014/main" id="{65D63052-790B-4245-A0D6-54E060020F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41439"/>
            <a:ext cx="8229600" cy="5159254"/>
          </a:xfrm>
          <a:prstGeom prst="rect">
            <a:avLst/>
          </a:prstGeom>
          <a:noFill/>
        </p:spPr>
      </p:pic>
      <p:sp>
        <p:nvSpPr>
          <p:cNvPr id="7" name="TextBox 6">
            <a:extLst>
              <a:ext uri="{FF2B5EF4-FFF2-40B4-BE49-F238E27FC236}">
                <a16:creationId xmlns:a16="http://schemas.microsoft.com/office/drawing/2014/main" id="{0BF06246-00BD-4F8D-B664-2F9CECB13A59}"/>
              </a:ext>
            </a:extLst>
          </p:cNvPr>
          <p:cNvSpPr txBox="1"/>
          <p:nvPr/>
        </p:nvSpPr>
        <p:spPr>
          <a:xfrm>
            <a:off x="6408484" y="3142770"/>
            <a:ext cx="2028585" cy="646331"/>
          </a:xfrm>
          <a:prstGeom prst="rect">
            <a:avLst/>
          </a:prstGeom>
          <a:noFill/>
          <a:ln>
            <a:solidFill>
              <a:schemeClr val="tx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Preference Cards updated </a:t>
            </a:r>
          </a:p>
        </p:txBody>
      </p:sp>
      <p:cxnSp>
        <p:nvCxnSpPr>
          <p:cNvPr id="12" name="Straight Arrow Connector 11">
            <a:extLst>
              <a:ext uri="{FF2B5EF4-FFF2-40B4-BE49-F238E27FC236}">
                <a16:creationId xmlns:a16="http://schemas.microsoft.com/office/drawing/2014/main" id="{B2F06524-9C9D-4372-B22B-556A0FDDA090}"/>
              </a:ext>
            </a:extLst>
          </p:cNvPr>
          <p:cNvCxnSpPr>
            <a:stCxn id="7" idx="2"/>
          </p:cNvCxnSpPr>
          <p:nvPr/>
        </p:nvCxnSpPr>
        <p:spPr>
          <a:xfrm>
            <a:off x="7422777" y="3789101"/>
            <a:ext cx="15368" cy="36796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971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sz="2400" dirty="0"/>
              <a:t>Return on Investment</a:t>
            </a:r>
          </a:p>
          <a:p>
            <a:pPr lvl="1"/>
            <a:r>
              <a:rPr lang="en-US" sz="2400" dirty="0"/>
              <a:t>Shorter, more predictable OR times </a:t>
            </a:r>
            <a:r>
              <a:rPr lang="en-US" sz="2400" dirty="0">
                <a:sym typeface="Wingdings" panose="05000000000000000000" pitchFamily="2" charset="2"/>
              </a:rPr>
              <a:t> </a:t>
            </a:r>
            <a:r>
              <a:rPr lang="en-US" sz="2400" dirty="0"/>
              <a:t>improve scheduling efficiency and utilization</a:t>
            </a:r>
          </a:p>
          <a:p>
            <a:pPr lvl="2"/>
            <a:r>
              <a:rPr lang="en-US" sz="2400" dirty="0"/>
              <a:t>Financial incentive</a:t>
            </a:r>
          </a:p>
          <a:p>
            <a:pPr lvl="3"/>
            <a:r>
              <a:rPr lang="en-US" sz="2400" dirty="0"/>
              <a:t>Reduced waste in time and resources </a:t>
            </a:r>
          </a:p>
          <a:p>
            <a:pPr lvl="1"/>
            <a:r>
              <a:rPr lang="en-US" sz="2400" dirty="0"/>
              <a:t>safety</a:t>
            </a:r>
          </a:p>
          <a:p>
            <a:endParaRPr lang="en-US" sz="2400" dirty="0"/>
          </a:p>
          <a:p>
            <a:r>
              <a:rPr lang="en-US" sz="2400" dirty="0"/>
              <a:t>Lessons Learned</a:t>
            </a:r>
          </a:p>
          <a:p>
            <a:pPr lvl="1"/>
            <a:r>
              <a:rPr lang="en-US" sz="2400" dirty="0"/>
              <a:t>Benefits of unbiased observer</a:t>
            </a:r>
          </a:p>
          <a:p>
            <a:pPr lvl="1"/>
            <a:r>
              <a:rPr lang="en-US" sz="2400" dirty="0"/>
              <a:t>Sponsors, buy in, management support is essential for sustainability</a:t>
            </a:r>
          </a:p>
          <a:p>
            <a:pPr lvl="1"/>
            <a:r>
              <a:rPr lang="en-US" sz="2400" dirty="0"/>
              <a:t>Strong foundation</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56257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&amp; Spread</a:t>
            </a:r>
          </a:p>
        </p:txBody>
      </p:sp>
      <p:sp>
        <p:nvSpPr>
          <p:cNvPr id="3" name="Content Placeholder 2"/>
          <p:cNvSpPr>
            <a:spLocks noGrp="1"/>
          </p:cNvSpPr>
          <p:nvPr>
            <p:ph idx="1"/>
          </p:nvPr>
        </p:nvSpPr>
        <p:spPr/>
        <p:txBody>
          <a:bodyPr/>
          <a:lstStyle/>
          <a:p>
            <a:r>
              <a:rPr lang="en-US" sz="2400" dirty="0"/>
              <a:t>Sustainability:</a:t>
            </a:r>
          </a:p>
          <a:p>
            <a:pPr lvl="1"/>
            <a:r>
              <a:rPr lang="en-US" sz="2400" dirty="0"/>
              <a:t>Executive sponsors include key hospital leaders </a:t>
            </a:r>
          </a:p>
          <a:p>
            <a:pPr lvl="1"/>
            <a:r>
              <a:rPr lang="en-US" sz="2400" dirty="0"/>
              <a:t>Challenge: Project management</a:t>
            </a:r>
          </a:p>
          <a:p>
            <a:pPr lvl="2"/>
            <a:r>
              <a:rPr lang="en-US" sz="2400" dirty="0"/>
              <a:t>Organization </a:t>
            </a:r>
            <a:r>
              <a:rPr lang="en-US" sz="2400" dirty="0">
                <a:sym typeface="Wingdings" panose="05000000000000000000" pitchFamily="2" charset="2"/>
              </a:rPr>
              <a:t> c</a:t>
            </a:r>
            <a:r>
              <a:rPr lang="en-US" sz="2400" dirty="0"/>
              <a:t>ontinued improvement work</a:t>
            </a:r>
          </a:p>
          <a:p>
            <a:endParaRPr lang="en-US" sz="2400" dirty="0"/>
          </a:p>
          <a:p>
            <a:r>
              <a:rPr lang="en-US" sz="2400" dirty="0"/>
              <a:t>Spread:</a:t>
            </a:r>
          </a:p>
          <a:p>
            <a:pPr lvl="1"/>
            <a:r>
              <a:rPr lang="en-US" sz="2400" dirty="0"/>
              <a:t>Children OR </a:t>
            </a:r>
            <a:r>
              <a:rPr lang="en-US" sz="2400" dirty="0">
                <a:sym typeface="Wingdings" panose="05000000000000000000" pitchFamily="2" charset="2"/>
              </a:rPr>
              <a:t> adult OR</a:t>
            </a:r>
            <a:endParaRPr lang="en-US" sz="2400" dirty="0"/>
          </a:p>
          <a:p>
            <a:pPr lvl="1"/>
            <a:r>
              <a:rPr lang="en-US" sz="2400" dirty="0"/>
              <a:t>Challenge: Culture shift (not change)</a:t>
            </a:r>
          </a:p>
          <a:p>
            <a:pPr marL="342900" lvl="1" indent="0">
              <a:buNone/>
            </a:pPr>
            <a:endParaRPr lang="en-US" sz="2400" dirty="0"/>
          </a:p>
          <a:p>
            <a:pPr marL="42862" indent="0">
              <a:buNone/>
            </a:pPr>
            <a:r>
              <a:rPr lang="en-US" sz="2400" dirty="0"/>
              <a:t>This is a large initiative in a complex system!</a:t>
            </a:r>
          </a:p>
        </p:txBody>
      </p:sp>
    </p:spTree>
    <p:extLst>
      <p:ext uri="{BB962C8B-B14F-4D97-AF65-F5344CB8AC3E}">
        <p14:creationId xmlns:p14="http://schemas.microsoft.com/office/powerpoint/2010/main" val="41075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a:t>
            </a:r>
          </a:p>
        </p:txBody>
      </p:sp>
      <p:sp>
        <p:nvSpPr>
          <p:cNvPr id="3" name="Content Placeholder 2"/>
          <p:cNvSpPr>
            <a:spLocks noGrp="1"/>
          </p:cNvSpPr>
          <p:nvPr>
            <p:ph idx="1"/>
          </p:nvPr>
        </p:nvSpPr>
        <p:spPr/>
        <p:txBody>
          <a:bodyPr/>
          <a:lstStyle/>
          <a:p>
            <a:r>
              <a:rPr lang="en-US" sz="2400" dirty="0">
                <a:solidFill>
                  <a:schemeClr val="tx1"/>
                </a:solidFill>
              </a:rPr>
              <a:t>In response to institutional and patient needs</a:t>
            </a:r>
          </a:p>
          <a:p>
            <a:r>
              <a:rPr lang="en-US" sz="2400" b="1" dirty="0">
                <a:solidFill>
                  <a:schemeClr val="tx1"/>
                </a:solidFill>
              </a:rPr>
              <a:t>Increase the remission rate of depression by 20% </a:t>
            </a:r>
            <a:r>
              <a:rPr lang="en-US" sz="2400" dirty="0">
                <a:solidFill>
                  <a:schemeClr val="tx1"/>
                </a:solidFill>
              </a:rPr>
              <a:t>(from 14% to 17%) by April 2018 in patients seen in the UNC Internal Medicine Clinic</a:t>
            </a:r>
            <a:endParaRPr lang="en-US" sz="2400" dirty="0"/>
          </a:p>
          <a:p>
            <a:endParaRPr lang="en-US" dirty="0"/>
          </a:p>
        </p:txBody>
      </p:sp>
    </p:spTree>
    <p:extLst>
      <p:ext uri="{BB962C8B-B14F-4D97-AF65-F5344CB8AC3E}">
        <p14:creationId xmlns:p14="http://schemas.microsoft.com/office/powerpoint/2010/main" val="417058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11669" y="0"/>
            <a:ext cx="14002207" cy="7001104"/>
          </a:xfrm>
          <a:prstGeom prst="rect">
            <a:avLst/>
          </a:prstGeom>
        </p:spPr>
      </p:pic>
      <p:sp>
        <p:nvSpPr>
          <p:cNvPr id="2" name="Title 1"/>
          <p:cNvSpPr>
            <a:spLocks noGrp="1"/>
          </p:cNvSpPr>
          <p:nvPr>
            <p:ph type="ctrTitle"/>
          </p:nvPr>
        </p:nvSpPr>
        <p:spPr>
          <a:xfrm>
            <a:off x="34871" y="1524002"/>
            <a:ext cx="9109129" cy="1470025"/>
          </a:xfrm>
        </p:spPr>
        <p:txBody>
          <a:bodyPr>
            <a:noAutofit/>
          </a:bodyPr>
          <a:lstStyle/>
          <a:p>
            <a:r>
              <a:rPr lang="en-US" sz="5400" dirty="0">
                <a:solidFill>
                  <a:schemeClr val="bg1"/>
                </a:solidFill>
                <a:effectLst>
                  <a:outerShdw blurRad="38100" dist="38100" dir="2700000" algn="tl">
                    <a:srgbClr val="000000">
                      <a:alpha val="43137"/>
                    </a:srgbClr>
                  </a:outerShdw>
                </a:effectLst>
                <a:latin typeface="Calibri Light" panose="020F0302020204030204" pitchFamily="34" charset="0"/>
              </a:rPr>
              <a:t>Postoperative opioid prescribing in ERAS-managed patients following TAH</a:t>
            </a:r>
          </a:p>
        </p:txBody>
      </p:sp>
      <p:sp>
        <p:nvSpPr>
          <p:cNvPr id="3" name="Subtitle 2"/>
          <p:cNvSpPr>
            <a:spLocks noGrp="1"/>
          </p:cNvSpPr>
          <p:nvPr>
            <p:ph type="subTitle" idx="1"/>
          </p:nvPr>
        </p:nvSpPr>
        <p:spPr>
          <a:xfrm>
            <a:off x="1313482" y="3755743"/>
            <a:ext cx="6858000" cy="1241822"/>
          </a:xfrm>
        </p:spPr>
        <p:txBody>
          <a:bodyPr>
            <a:normAutofit/>
          </a:bodyPr>
          <a:lstStyle/>
          <a:p>
            <a:r>
              <a:rPr lang="en-US" dirty="0">
                <a:solidFill>
                  <a:schemeClr val="accent4"/>
                </a:solidFill>
                <a:latin typeface="Times New Roman" panose="02020603050405020304" pitchFamily="18" charset="0"/>
                <a:cs typeface="Times New Roman" panose="02020603050405020304" pitchFamily="18" charset="0"/>
              </a:rPr>
              <a:t>Evan Harmon, MS4 </a:t>
            </a:r>
          </a:p>
          <a:p>
            <a:r>
              <a:rPr lang="en-US" dirty="0">
                <a:solidFill>
                  <a:schemeClr val="accent4"/>
                </a:solidFill>
                <a:latin typeface="Times New Roman" panose="02020603050405020304" pitchFamily="18" charset="0"/>
                <a:cs typeface="Times New Roman" panose="02020603050405020304" pitchFamily="18" charset="0"/>
              </a:rPr>
              <a:t>Lyla </a:t>
            </a:r>
            <a:r>
              <a:rPr lang="en-US" dirty="0" err="1">
                <a:solidFill>
                  <a:schemeClr val="accent4"/>
                </a:solidFill>
                <a:latin typeface="Times New Roman" panose="02020603050405020304" pitchFamily="18" charset="0"/>
                <a:cs typeface="Times New Roman" panose="02020603050405020304" pitchFamily="18" charset="0"/>
              </a:rPr>
              <a:t>Hance</a:t>
            </a:r>
            <a:r>
              <a:rPr lang="en-US" dirty="0">
                <a:solidFill>
                  <a:schemeClr val="accent4"/>
                </a:solidFill>
                <a:latin typeface="Times New Roman" panose="02020603050405020304" pitchFamily="18" charset="0"/>
                <a:cs typeface="Times New Roman" panose="02020603050405020304" pitchFamily="18" charset="0"/>
              </a:rPr>
              <a:t>, MPH </a:t>
            </a:r>
          </a:p>
          <a:p>
            <a:r>
              <a:rPr lang="en-US" dirty="0">
                <a:solidFill>
                  <a:schemeClr val="accent4"/>
                </a:solidFill>
                <a:latin typeface="Times New Roman" panose="02020603050405020304" pitchFamily="18" charset="0"/>
                <a:cs typeface="Times New Roman" panose="02020603050405020304" pitchFamily="18" charset="0"/>
              </a:rPr>
              <a:t>Lavinia </a:t>
            </a:r>
            <a:r>
              <a:rPr lang="en-US" dirty="0" err="1">
                <a:solidFill>
                  <a:schemeClr val="accent4"/>
                </a:solidFill>
                <a:latin typeface="Times New Roman" panose="02020603050405020304" pitchFamily="18" charset="0"/>
                <a:cs typeface="Times New Roman" panose="02020603050405020304" pitchFamily="18" charset="0"/>
              </a:rPr>
              <a:t>Kolarczyk</a:t>
            </a:r>
            <a:r>
              <a:rPr lang="en-US" dirty="0">
                <a:solidFill>
                  <a:schemeClr val="accent4"/>
                </a:solidFill>
                <a:latin typeface="Times New Roman" panose="02020603050405020304" pitchFamily="18" charset="0"/>
                <a:cs typeface="Times New Roman" panose="02020603050405020304" pitchFamily="18" charset="0"/>
              </a:rPr>
              <a:t>, MD</a:t>
            </a:r>
          </a:p>
        </p:txBody>
      </p:sp>
    </p:spTree>
    <p:extLst>
      <p:ext uri="{BB962C8B-B14F-4D97-AF65-F5344CB8AC3E}">
        <p14:creationId xmlns:p14="http://schemas.microsoft.com/office/powerpoint/2010/main" val="229984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a:t>
            </a:r>
            <a:r>
              <a:rPr lang="en-US" sz="3600" b="1" dirty="0">
                <a:solidFill>
                  <a:schemeClr val="tx2"/>
                </a:solidFill>
              </a:rPr>
              <a:t>Background</a:t>
            </a:r>
          </a:p>
        </p:txBody>
      </p:sp>
      <p:sp>
        <p:nvSpPr>
          <p:cNvPr id="3" name="Content Placeholder 2"/>
          <p:cNvSpPr>
            <a:spLocks noGrp="1"/>
          </p:cNvSpPr>
          <p:nvPr>
            <p:ph idx="1"/>
          </p:nvPr>
        </p:nvSpPr>
        <p:spPr/>
        <p:txBody>
          <a:bodyPr/>
          <a:lstStyle/>
          <a:p>
            <a:r>
              <a:rPr lang="en-US" sz="2400" dirty="0"/>
              <a:t>Enhanced Recovery After Surgery (ERAS)</a:t>
            </a:r>
          </a:p>
          <a:p>
            <a:pPr marL="342900" lvl="1" indent="0">
              <a:buNone/>
            </a:pPr>
            <a:r>
              <a:rPr lang="en-US" sz="1600" i="1" dirty="0"/>
              <a:t>*Not to be confused with Electronic Residency Application Service</a:t>
            </a:r>
            <a:endParaRPr lang="en-US" sz="1600" dirty="0"/>
          </a:p>
          <a:p>
            <a:r>
              <a:rPr lang="en-US" sz="2400" dirty="0"/>
              <a:t>ERAS patients do better postoperatively </a:t>
            </a:r>
          </a:p>
          <a:p>
            <a:r>
              <a:rPr lang="en-US" sz="2400" dirty="0"/>
              <a:t>ERAS patients require less postoperative opioid</a:t>
            </a:r>
          </a:p>
          <a:p>
            <a:pPr lvl="1"/>
            <a:r>
              <a:rPr lang="en-US" sz="2400" dirty="0"/>
              <a:t>Inpatient data</a:t>
            </a:r>
            <a:endParaRPr lang="en-US" sz="2400" dirty="0">
              <a:sym typeface="Wingdings" panose="05000000000000000000" pitchFamily="2" charset="2"/>
            </a:endParaRPr>
          </a:p>
          <a:p>
            <a:r>
              <a:rPr lang="en-US" sz="2400" dirty="0">
                <a:sym typeface="Wingdings" panose="05000000000000000000" pitchFamily="2" charset="2"/>
              </a:rPr>
              <a:t>Outpatient outcomes?</a:t>
            </a:r>
          </a:p>
          <a:p>
            <a:r>
              <a:rPr lang="en-US" sz="2400" dirty="0">
                <a:sym typeface="Wingdings" panose="05000000000000000000" pitchFamily="2" charset="2"/>
              </a:rPr>
              <a:t>How are surgeons managing outpatient pain?</a:t>
            </a:r>
          </a:p>
          <a:p>
            <a:pPr lvl="1"/>
            <a:r>
              <a:rPr lang="en-US" sz="2400" dirty="0">
                <a:sym typeface="Wingdings" panose="05000000000000000000" pitchFamily="2" charset="2"/>
              </a:rPr>
              <a:t>No standard approach </a:t>
            </a:r>
          </a:p>
        </p:txBody>
      </p:sp>
    </p:spTree>
    <p:extLst>
      <p:ext uri="{BB962C8B-B14F-4D97-AF65-F5344CB8AC3E}">
        <p14:creationId xmlns:p14="http://schemas.microsoft.com/office/powerpoint/2010/main" val="315204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solidFill>
              </a:rPr>
              <a:t>AIM Statements</a:t>
            </a:r>
          </a:p>
        </p:txBody>
      </p:sp>
      <p:sp>
        <p:nvSpPr>
          <p:cNvPr id="3" name="Content Placeholder 2"/>
          <p:cNvSpPr>
            <a:spLocks noGrp="1"/>
          </p:cNvSpPr>
          <p:nvPr>
            <p:ph idx="1"/>
          </p:nvPr>
        </p:nvSpPr>
        <p:spPr/>
        <p:txBody>
          <a:bodyPr>
            <a:normAutofit/>
          </a:bodyPr>
          <a:lstStyle/>
          <a:p>
            <a:r>
              <a:rPr lang="en-US" sz="2400" dirty="0"/>
              <a:t>Aim #1: By January 2018, </a:t>
            </a:r>
            <a:r>
              <a:rPr lang="en-US" sz="2400" dirty="0">
                <a:solidFill>
                  <a:srgbClr val="FF0000"/>
                </a:solidFill>
              </a:rPr>
              <a:t>develop a standardized opioid prescribing protocol (SOPP) for ERAS patients undergoing laparoscopic and robotic total abdominal hysterectomy (TAH)</a:t>
            </a:r>
            <a:r>
              <a:rPr lang="en-US" sz="2400" b="1" dirty="0"/>
              <a:t> </a:t>
            </a:r>
            <a:r>
              <a:rPr lang="en-US" sz="2400" dirty="0"/>
              <a:t>to reduce total doses of postoperative prescriptions by 50% without significant difference in patient pain or satisfaction in three months following SOPP implementation</a:t>
            </a:r>
          </a:p>
          <a:p>
            <a:pPr marL="0" indent="0">
              <a:buNone/>
            </a:pPr>
            <a:endParaRPr lang="en-US" sz="2400" dirty="0"/>
          </a:p>
          <a:p>
            <a:r>
              <a:rPr lang="en-US" sz="2400" dirty="0"/>
              <a:t>Aim #2: </a:t>
            </a:r>
            <a:r>
              <a:rPr lang="en-US" sz="2400" dirty="0">
                <a:solidFill>
                  <a:srgbClr val="FF0000"/>
                </a:solidFill>
              </a:rPr>
              <a:t>Assess surgeon SOPP compliance </a:t>
            </a:r>
            <a:r>
              <a:rPr lang="en-US" sz="2400" dirty="0"/>
              <a:t>with goal compliance rate of 70% by April 2018.</a:t>
            </a:r>
          </a:p>
        </p:txBody>
      </p:sp>
    </p:spTree>
    <p:extLst>
      <p:ext uri="{BB962C8B-B14F-4D97-AF65-F5344CB8AC3E}">
        <p14:creationId xmlns:p14="http://schemas.microsoft.com/office/powerpoint/2010/main" val="1052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Driver Diagram</a:t>
            </a:r>
          </a:p>
        </p:txBody>
      </p:sp>
      <p:pic>
        <p:nvPicPr>
          <p:cNvPr id="4" name="Content Placeholder 3"/>
          <p:cNvPicPr>
            <a:picLocks noGrp="1" noChangeAspect="1"/>
          </p:cNvPicPr>
          <p:nvPr>
            <p:ph idx="1"/>
          </p:nvPr>
        </p:nvPicPr>
        <p:blipFill>
          <a:blip r:embed="rId3"/>
          <a:stretch>
            <a:fillRect/>
          </a:stretch>
        </p:blipFill>
        <p:spPr>
          <a:xfrm>
            <a:off x="2334843" y="1115617"/>
            <a:ext cx="6287527" cy="3288722"/>
          </a:xfrm>
          <a:prstGeom prst="rect">
            <a:avLst/>
          </a:prstGeom>
        </p:spPr>
      </p:pic>
      <p:sp>
        <p:nvSpPr>
          <p:cNvPr id="5" name="Rectangle 4"/>
          <p:cNvSpPr/>
          <p:nvPr/>
        </p:nvSpPr>
        <p:spPr>
          <a:xfrm>
            <a:off x="4189534" y="2434663"/>
            <a:ext cx="2365131" cy="6506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990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Measures: Outcome measures</a:t>
            </a:r>
          </a:p>
        </p:txBody>
      </p:sp>
      <p:sp>
        <p:nvSpPr>
          <p:cNvPr id="3" name="Content Placeholder 2"/>
          <p:cNvSpPr>
            <a:spLocks noGrp="1"/>
          </p:cNvSpPr>
          <p:nvPr>
            <p:ph idx="1"/>
          </p:nvPr>
        </p:nvSpPr>
        <p:spPr/>
        <p:txBody>
          <a:bodyPr>
            <a:normAutofit/>
          </a:bodyPr>
          <a:lstStyle/>
          <a:p>
            <a:pPr lvl="0"/>
            <a:r>
              <a:rPr lang="en-US" dirty="0"/>
              <a:t>Post-discharge opioid use (daily and cumulative dose, measured in MME) during the first two weeks after discharge both pre and post implementation of a standardized opioid prescription.</a:t>
            </a:r>
          </a:p>
          <a:p>
            <a:pPr lvl="0"/>
            <a:r>
              <a:rPr lang="en-US" dirty="0"/>
              <a:t>Post-discharge NSAID use (daily and cumulative, measured in MME) during the first two weeks after discharge both pre and post implementation of a standardized opioid prescription.</a:t>
            </a:r>
          </a:p>
          <a:p>
            <a:pPr lvl="0"/>
            <a:r>
              <a:rPr lang="en-US" dirty="0"/>
              <a:t>Post-discharge numerical pain scores during the first two weeks after discharge both pre and post implementation of a standardized opioid prescription.</a:t>
            </a:r>
          </a:p>
          <a:p>
            <a:pPr lvl="0"/>
            <a:r>
              <a:rPr lang="en-US" dirty="0"/>
              <a:t>Percentage of unused prescription opioids properly disposed in a responsible fashion. </a:t>
            </a:r>
          </a:p>
        </p:txBody>
      </p:sp>
    </p:spTree>
    <p:extLst>
      <p:ext uri="{BB962C8B-B14F-4D97-AF65-F5344CB8AC3E}">
        <p14:creationId xmlns:p14="http://schemas.microsoft.com/office/powerpoint/2010/main" val="15437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Measures: Process measures</a:t>
            </a:r>
          </a:p>
        </p:txBody>
      </p:sp>
      <p:sp>
        <p:nvSpPr>
          <p:cNvPr id="3" name="Content Placeholder 2"/>
          <p:cNvSpPr>
            <a:spLocks noGrp="1"/>
          </p:cNvSpPr>
          <p:nvPr>
            <p:ph idx="1"/>
          </p:nvPr>
        </p:nvSpPr>
        <p:spPr/>
        <p:txBody>
          <a:bodyPr/>
          <a:lstStyle/>
          <a:p>
            <a:pPr lvl="0"/>
            <a:r>
              <a:rPr lang="en-US" dirty="0"/>
              <a:t>Percentage of </a:t>
            </a:r>
            <a:r>
              <a:rPr lang="en-US" dirty="0" err="1"/>
              <a:t>REDCap</a:t>
            </a:r>
            <a:r>
              <a:rPr lang="en-US" dirty="0"/>
              <a:t> surveys successfully sent/received</a:t>
            </a:r>
          </a:p>
          <a:p>
            <a:pPr lvl="0"/>
            <a:r>
              <a:rPr lang="en-US" dirty="0"/>
              <a:t>Response rate to </a:t>
            </a:r>
            <a:r>
              <a:rPr lang="en-US" dirty="0" err="1"/>
              <a:t>REDCap</a:t>
            </a:r>
            <a:r>
              <a:rPr lang="en-US" dirty="0"/>
              <a:t> surveys</a:t>
            </a:r>
          </a:p>
          <a:p>
            <a:pPr lvl="0"/>
            <a:r>
              <a:rPr lang="en-US" dirty="0"/>
              <a:t>Surgeon compliance to standardized prescription recommendation</a:t>
            </a:r>
          </a:p>
          <a:p>
            <a:pPr lvl="0"/>
            <a:r>
              <a:rPr lang="en-US" dirty="0"/>
              <a:t>Percentage of patients present for first postoperative follow-up appointment</a:t>
            </a:r>
          </a:p>
          <a:p>
            <a:pPr lvl="0"/>
            <a:r>
              <a:rPr lang="en-US" dirty="0"/>
              <a:t>Compliance rate of patients bringing analgesic prescriptions to first postoperative follow-up appointment </a:t>
            </a:r>
          </a:p>
          <a:p>
            <a:endParaRPr lang="en-US" dirty="0"/>
          </a:p>
        </p:txBody>
      </p:sp>
    </p:spTree>
    <p:extLst>
      <p:ext uri="{BB962C8B-B14F-4D97-AF65-F5344CB8AC3E}">
        <p14:creationId xmlns:p14="http://schemas.microsoft.com/office/powerpoint/2010/main" val="15181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Measures: Balancing measures</a:t>
            </a:r>
          </a:p>
        </p:txBody>
      </p:sp>
      <p:sp>
        <p:nvSpPr>
          <p:cNvPr id="3" name="Content Placeholder 2"/>
          <p:cNvSpPr>
            <a:spLocks noGrp="1"/>
          </p:cNvSpPr>
          <p:nvPr>
            <p:ph idx="1"/>
          </p:nvPr>
        </p:nvSpPr>
        <p:spPr/>
        <p:txBody>
          <a:bodyPr/>
          <a:lstStyle/>
          <a:p>
            <a:pPr lvl="0"/>
            <a:r>
              <a:rPr lang="en-US" dirty="0"/>
              <a:t>Numerical outpatient pain scores, pre- and post-implementation of a standardized opioid prescription recommendation </a:t>
            </a:r>
          </a:p>
          <a:p>
            <a:r>
              <a:rPr lang="en-US" dirty="0"/>
              <a:t>Postoperative follow-up appointment compliance </a:t>
            </a:r>
          </a:p>
        </p:txBody>
      </p:sp>
    </p:spTree>
    <p:extLst>
      <p:ext uri="{BB962C8B-B14F-4D97-AF65-F5344CB8AC3E}">
        <p14:creationId xmlns:p14="http://schemas.microsoft.com/office/powerpoint/2010/main" val="401360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8700" y="714375"/>
            <a:ext cx="6781800" cy="838200"/>
          </a:xfrm>
        </p:spPr>
        <p:txBody>
          <a:bodyPr/>
          <a:lstStyle/>
          <a:p>
            <a:r>
              <a:rPr lang="en-US" sz="3600" b="1" dirty="0">
                <a:solidFill>
                  <a:schemeClr val="tx2"/>
                </a:solidFill>
              </a:rPr>
              <a:t>Project Overview</a:t>
            </a:r>
          </a:p>
        </p:txBody>
      </p:sp>
      <p:graphicFrame>
        <p:nvGraphicFramePr>
          <p:cNvPr id="3" name="Diagram 2"/>
          <p:cNvGraphicFramePr/>
          <p:nvPr>
            <p:extLst/>
          </p:nvPr>
        </p:nvGraphicFramePr>
        <p:xfrm>
          <a:off x="278970" y="1552575"/>
          <a:ext cx="8694549" cy="4678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54983" y="2972634"/>
            <a:ext cx="2526224" cy="18382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3520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solidFill>
                  <a:schemeClr val="tx2"/>
                </a:solidFill>
              </a:rPr>
              <a:t>REDCap</a:t>
            </a:r>
            <a:r>
              <a:rPr lang="en-US" sz="3600" b="1" dirty="0">
                <a:solidFill>
                  <a:schemeClr val="tx2"/>
                </a:solidFill>
              </a:rPr>
              <a:t> Surveys</a:t>
            </a:r>
          </a:p>
        </p:txBody>
      </p:sp>
      <p:sp>
        <p:nvSpPr>
          <p:cNvPr id="3" name="Content Placeholder 2"/>
          <p:cNvSpPr>
            <a:spLocks noGrp="1"/>
          </p:cNvSpPr>
          <p:nvPr>
            <p:ph idx="1"/>
          </p:nvPr>
        </p:nvSpPr>
        <p:spPr>
          <a:xfrm>
            <a:off x="228600" y="1495130"/>
            <a:ext cx="8458200" cy="4830762"/>
          </a:xfrm>
        </p:spPr>
        <p:txBody>
          <a:bodyPr/>
          <a:lstStyle/>
          <a:p>
            <a:r>
              <a:rPr lang="en-US" sz="2400" dirty="0"/>
              <a:t>How to quantify outpatient opioid use and pain scores?</a:t>
            </a:r>
          </a:p>
          <a:p>
            <a:r>
              <a:rPr lang="en-US" sz="2400" dirty="0"/>
              <a:t>Standardized telephone surveys</a:t>
            </a:r>
          </a:p>
          <a:p>
            <a:r>
              <a:rPr lang="en-US" sz="2400" dirty="0"/>
              <a:t>Length depends on patient responses (~30 questions)</a:t>
            </a:r>
          </a:p>
          <a:p>
            <a:r>
              <a:rPr lang="en-US" sz="2400" dirty="0"/>
              <a:t>106 patients called, 32 patients completed surveys</a:t>
            </a:r>
          </a:p>
          <a:p>
            <a:endParaRPr lang="en-US" sz="2400" dirty="0"/>
          </a:p>
        </p:txBody>
      </p:sp>
      <p:pic>
        <p:nvPicPr>
          <p:cNvPr id="5" name="Picture 4"/>
          <p:cNvPicPr>
            <a:picLocks noChangeAspect="1"/>
          </p:cNvPicPr>
          <p:nvPr/>
        </p:nvPicPr>
        <p:blipFill>
          <a:blip r:embed="rId3"/>
          <a:stretch>
            <a:fillRect/>
          </a:stretch>
        </p:blipFill>
        <p:spPr>
          <a:xfrm>
            <a:off x="2260815" y="3539760"/>
            <a:ext cx="4622369" cy="3079209"/>
          </a:xfrm>
          <a:prstGeom prst="rect">
            <a:avLst/>
          </a:prstGeom>
        </p:spPr>
      </p:pic>
    </p:spTree>
    <p:extLst>
      <p:ext uri="{BB962C8B-B14F-4D97-AF65-F5344CB8AC3E}">
        <p14:creationId xmlns:p14="http://schemas.microsoft.com/office/powerpoint/2010/main" val="33689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srcRect b="27186"/>
          <a:stretch/>
        </p:blipFill>
        <p:spPr>
          <a:xfrm>
            <a:off x="0" y="1466662"/>
            <a:ext cx="9144000" cy="3756265"/>
          </a:xfrm>
          <a:prstGeom prst="rect">
            <a:avLst/>
          </a:prstGeom>
        </p:spPr>
      </p:pic>
    </p:spTree>
    <p:extLst>
      <p:ext uri="{BB962C8B-B14F-4D97-AF65-F5344CB8AC3E}">
        <p14:creationId xmlns:p14="http://schemas.microsoft.com/office/powerpoint/2010/main" val="202816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7096539"/>
          </a:xfrm>
          <a:prstGeom prst="rect">
            <a:avLst/>
          </a:prstGeom>
          <a:ln>
            <a:noFill/>
          </a:ln>
        </p:spPr>
      </p:pic>
      <p:sp>
        <p:nvSpPr>
          <p:cNvPr id="6" name="TextBox 5"/>
          <p:cNvSpPr txBox="1"/>
          <p:nvPr/>
        </p:nvSpPr>
        <p:spPr>
          <a:xfrm>
            <a:off x="159026" y="1510749"/>
            <a:ext cx="1749288" cy="480131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To implement sustainable system-wide models of improvement to increase the remission rate of depression by 20% (from 14% to 17%) by April 2018 in patients seen in UNC Internal Medicine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a:ea typeface="+mn-ea"/>
                <a:cs typeface="Arial"/>
              </a:rPr>
              <a:t> </a:t>
            </a:r>
          </a:p>
        </p:txBody>
      </p:sp>
      <p:sp>
        <p:nvSpPr>
          <p:cNvPr id="24" name="Process 23"/>
          <p:cNvSpPr/>
          <p:nvPr/>
        </p:nvSpPr>
        <p:spPr>
          <a:xfrm>
            <a:off x="2814638" y="442913"/>
            <a:ext cx="2271713" cy="6415087"/>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730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0766" t="22287" r="21577" b="7239"/>
          <a:stretch/>
        </p:blipFill>
        <p:spPr>
          <a:xfrm rot="16200000">
            <a:off x="1862016" y="-44735"/>
            <a:ext cx="5149861" cy="8655608"/>
          </a:xfrm>
        </p:spPr>
      </p:pic>
      <p:cxnSp>
        <p:nvCxnSpPr>
          <p:cNvPr id="8" name="Straight Arrow Connector 7"/>
          <p:cNvCxnSpPr/>
          <p:nvPr/>
        </p:nvCxnSpPr>
        <p:spPr>
          <a:xfrm flipH="1">
            <a:off x="8053907" y="4678205"/>
            <a:ext cx="4923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067102" y="6117003"/>
            <a:ext cx="4923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78043" y="809976"/>
            <a:ext cx="751780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4B90"/>
                </a:solidFill>
                <a:effectLst/>
                <a:uLnTx/>
                <a:uFillTx/>
                <a:latin typeface="Arial"/>
                <a:ea typeface="+mn-ea"/>
                <a:cs typeface="Arial"/>
              </a:rPr>
              <a:t>GYN ONC Hysterectomy CPT Group Opioid Doses by Surgeon</a:t>
            </a:r>
            <a:endParaRPr kumimoji="0" lang="en-US" sz="2800" b="0" i="0" u="none" strike="noStrike" kern="1200" cap="none" spc="0" normalizeH="0" baseline="0" noProof="0" dirty="0">
              <a:ln>
                <a:noFill/>
              </a:ln>
              <a:solidFill>
                <a:srgbClr val="414141"/>
              </a:solidFill>
              <a:effectLst/>
              <a:uLnTx/>
              <a:uFillTx/>
              <a:latin typeface="Arial"/>
              <a:ea typeface="+mn-ea"/>
              <a:cs typeface="Arial"/>
            </a:endParaRPr>
          </a:p>
        </p:txBody>
      </p:sp>
      <p:sp>
        <p:nvSpPr>
          <p:cNvPr id="5" name="TextBox 4"/>
          <p:cNvSpPr txBox="1"/>
          <p:nvPr/>
        </p:nvSpPr>
        <p:spPr>
          <a:xfrm>
            <a:off x="8546276" y="4493539"/>
            <a:ext cx="986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27</a:t>
            </a:r>
          </a:p>
        </p:txBody>
      </p:sp>
      <p:sp>
        <p:nvSpPr>
          <p:cNvPr id="6" name="Rectangle 5"/>
          <p:cNvSpPr/>
          <p:nvPr/>
        </p:nvSpPr>
        <p:spPr>
          <a:xfrm>
            <a:off x="8559471" y="5932337"/>
            <a:ext cx="3129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8</a:t>
            </a:r>
          </a:p>
        </p:txBody>
      </p:sp>
    </p:spTree>
    <p:extLst>
      <p:ext uri="{BB962C8B-B14F-4D97-AF65-F5344CB8AC3E}">
        <p14:creationId xmlns:p14="http://schemas.microsoft.com/office/powerpoint/2010/main" val="28811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srcRect l="4182" t="5025" b="2722"/>
          <a:stretch/>
        </p:blipFill>
        <p:spPr>
          <a:xfrm>
            <a:off x="798285" y="1524831"/>
            <a:ext cx="8069944" cy="4963054"/>
          </a:xfrm>
          <a:prstGeom prst="rect">
            <a:avLst/>
          </a:prstGeom>
        </p:spPr>
      </p:pic>
      <p:sp>
        <p:nvSpPr>
          <p:cNvPr id="3" name="Rectangle 2"/>
          <p:cNvSpPr/>
          <p:nvPr/>
        </p:nvSpPr>
        <p:spPr>
          <a:xfrm>
            <a:off x="2198914" y="710978"/>
            <a:ext cx="4572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4B90"/>
                </a:solidFill>
                <a:effectLst/>
                <a:uLnTx/>
                <a:uFillTx/>
                <a:latin typeface="Arial"/>
                <a:ea typeface="+mn-ea"/>
                <a:cs typeface="Arial"/>
              </a:rPr>
              <a:t>Leftover Prescribed Doses</a:t>
            </a:r>
            <a:endParaRPr kumimoji="0" lang="en-US" sz="2400" b="0" i="0" u="none" strike="noStrike" kern="1200" cap="none" spc="0" normalizeH="0" baseline="0" noProof="0" dirty="0">
              <a:ln>
                <a:noFill/>
              </a:ln>
              <a:solidFill>
                <a:srgbClr val="414141"/>
              </a:solidFill>
              <a:effectLst/>
              <a:uLnTx/>
              <a:uFillTx/>
              <a:latin typeface="Arial"/>
              <a:ea typeface="+mn-ea"/>
              <a:cs typeface="Arial"/>
            </a:endParaRPr>
          </a:p>
        </p:txBody>
      </p:sp>
      <p:sp>
        <p:nvSpPr>
          <p:cNvPr id="5" name="TextBox 4"/>
          <p:cNvSpPr txBox="1"/>
          <p:nvPr/>
        </p:nvSpPr>
        <p:spPr>
          <a:xfrm rot="16200000">
            <a:off x="-648258" y="3497070"/>
            <a:ext cx="1807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141"/>
                </a:solidFill>
                <a:effectLst/>
                <a:uLnTx/>
                <a:uFillTx/>
                <a:latin typeface="Arial"/>
                <a:ea typeface="+mn-ea"/>
                <a:cs typeface="Arial"/>
              </a:rPr>
              <a:t>Patient count</a:t>
            </a:r>
          </a:p>
        </p:txBody>
      </p:sp>
      <p:sp>
        <p:nvSpPr>
          <p:cNvPr id="6" name="TextBox 5"/>
          <p:cNvSpPr txBox="1"/>
          <p:nvPr/>
        </p:nvSpPr>
        <p:spPr>
          <a:xfrm>
            <a:off x="457199" y="6333996"/>
            <a:ext cx="6821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0</a:t>
            </a:r>
          </a:p>
        </p:txBody>
      </p:sp>
      <p:sp>
        <p:nvSpPr>
          <p:cNvPr id="7" name="Rectangle 6"/>
          <p:cNvSpPr/>
          <p:nvPr/>
        </p:nvSpPr>
        <p:spPr>
          <a:xfrm>
            <a:off x="457199" y="5914963"/>
            <a:ext cx="28405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1</a:t>
            </a:r>
          </a:p>
        </p:txBody>
      </p:sp>
      <p:sp>
        <p:nvSpPr>
          <p:cNvPr id="8" name="TextBox 7"/>
          <p:cNvSpPr txBox="1"/>
          <p:nvPr/>
        </p:nvSpPr>
        <p:spPr>
          <a:xfrm>
            <a:off x="468308" y="5522855"/>
            <a:ext cx="6492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2</a:t>
            </a:r>
          </a:p>
        </p:txBody>
      </p:sp>
      <p:sp>
        <p:nvSpPr>
          <p:cNvPr id="9" name="TextBox 8"/>
          <p:cNvSpPr txBox="1"/>
          <p:nvPr/>
        </p:nvSpPr>
        <p:spPr>
          <a:xfrm>
            <a:off x="466895" y="5104432"/>
            <a:ext cx="6057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3</a:t>
            </a:r>
          </a:p>
        </p:txBody>
      </p:sp>
      <p:sp>
        <p:nvSpPr>
          <p:cNvPr id="10" name="TextBox 9"/>
          <p:cNvSpPr txBox="1"/>
          <p:nvPr/>
        </p:nvSpPr>
        <p:spPr>
          <a:xfrm>
            <a:off x="457199" y="4685399"/>
            <a:ext cx="9828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4</a:t>
            </a:r>
          </a:p>
        </p:txBody>
      </p:sp>
      <p:sp>
        <p:nvSpPr>
          <p:cNvPr id="11" name="TextBox 10"/>
          <p:cNvSpPr txBox="1"/>
          <p:nvPr/>
        </p:nvSpPr>
        <p:spPr>
          <a:xfrm>
            <a:off x="471034" y="4262084"/>
            <a:ext cx="6724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5</a:t>
            </a:r>
          </a:p>
        </p:txBody>
      </p:sp>
      <p:sp>
        <p:nvSpPr>
          <p:cNvPr id="12" name="TextBox 11"/>
          <p:cNvSpPr txBox="1"/>
          <p:nvPr/>
        </p:nvSpPr>
        <p:spPr>
          <a:xfrm>
            <a:off x="466895" y="3869976"/>
            <a:ext cx="3260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6</a:t>
            </a:r>
          </a:p>
        </p:txBody>
      </p:sp>
      <p:sp>
        <p:nvSpPr>
          <p:cNvPr id="13" name="TextBox 12"/>
          <p:cNvSpPr txBox="1"/>
          <p:nvPr/>
        </p:nvSpPr>
        <p:spPr>
          <a:xfrm>
            <a:off x="470520" y="3451248"/>
            <a:ext cx="6470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7</a:t>
            </a:r>
          </a:p>
        </p:txBody>
      </p:sp>
      <p:sp>
        <p:nvSpPr>
          <p:cNvPr id="14" name="TextBox 13"/>
          <p:cNvSpPr txBox="1"/>
          <p:nvPr/>
        </p:nvSpPr>
        <p:spPr>
          <a:xfrm>
            <a:off x="464968" y="3027933"/>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8</a:t>
            </a:r>
          </a:p>
        </p:txBody>
      </p:sp>
      <p:sp>
        <p:nvSpPr>
          <p:cNvPr id="15" name="TextBox 14"/>
          <p:cNvSpPr txBox="1"/>
          <p:nvPr/>
        </p:nvSpPr>
        <p:spPr>
          <a:xfrm>
            <a:off x="463409" y="2643450"/>
            <a:ext cx="2778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9</a:t>
            </a:r>
          </a:p>
        </p:txBody>
      </p:sp>
      <p:sp>
        <p:nvSpPr>
          <p:cNvPr id="16" name="TextBox 15"/>
          <p:cNvSpPr txBox="1"/>
          <p:nvPr/>
        </p:nvSpPr>
        <p:spPr>
          <a:xfrm>
            <a:off x="450965" y="2229938"/>
            <a:ext cx="580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10</a:t>
            </a:r>
          </a:p>
        </p:txBody>
      </p:sp>
      <p:sp>
        <p:nvSpPr>
          <p:cNvPr id="17" name="TextBox 16"/>
          <p:cNvSpPr txBox="1"/>
          <p:nvPr/>
        </p:nvSpPr>
        <p:spPr>
          <a:xfrm>
            <a:off x="450965" y="1810905"/>
            <a:ext cx="4644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11</a:t>
            </a:r>
          </a:p>
        </p:txBody>
      </p:sp>
      <p:sp>
        <p:nvSpPr>
          <p:cNvPr id="18" name="TextBox 17"/>
          <p:cNvSpPr txBox="1"/>
          <p:nvPr/>
        </p:nvSpPr>
        <p:spPr>
          <a:xfrm>
            <a:off x="450965" y="1389884"/>
            <a:ext cx="5370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12</a:t>
            </a:r>
          </a:p>
        </p:txBody>
      </p:sp>
      <p:sp>
        <p:nvSpPr>
          <p:cNvPr id="19" name="TextBox 18"/>
          <p:cNvSpPr txBox="1"/>
          <p:nvPr/>
        </p:nvSpPr>
        <p:spPr>
          <a:xfrm>
            <a:off x="769768" y="6496278"/>
            <a:ext cx="83510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Arial"/>
                <a:ea typeface="+mn-ea"/>
                <a:cs typeface="Arial"/>
              </a:rPr>
              <a:t>    0%        10%        20%        30%        40%        50%        60%        70%        80%        90%       100% </a:t>
            </a:r>
          </a:p>
        </p:txBody>
      </p:sp>
    </p:spTree>
    <p:extLst>
      <p:ext uri="{BB962C8B-B14F-4D97-AF65-F5344CB8AC3E}">
        <p14:creationId xmlns:p14="http://schemas.microsoft.com/office/powerpoint/2010/main" val="10385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354" t="24325" r="26638" b="12828"/>
          <a:stretch/>
        </p:blipFill>
        <p:spPr>
          <a:xfrm rot="16200000">
            <a:off x="1997174" y="-166001"/>
            <a:ext cx="5239109" cy="9054542"/>
          </a:xfrm>
        </p:spPr>
      </p:pic>
      <p:sp>
        <p:nvSpPr>
          <p:cNvPr id="8" name="Left Brace 7"/>
          <p:cNvSpPr/>
          <p:nvPr/>
        </p:nvSpPr>
        <p:spPr>
          <a:xfrm rot="5400000">
            <a:off x="5453764" y="809197"/>
            <a:ext cx="1784030" cy="4203068"/>
          </a:xfrm>
          <a:prstGeom prst="lef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14141"/>
              </a:solidFill>
              <a:effectLst/>
              <a:uLnTx/>
              <a:uFillTx/>
              <a:latin typeface="Arial"/>
              <a:ea typeface="+mn-ea"/>
              <a:cs typeface="Arial"/>
            </a:endParaRPr>
          </a:p>
        </p:txBody>
      </p:sp>
      <p:sp>
        <p:nvSpPr>
          <p:cNvPr id="9" name="TextBox 8"/>
          <p:cNvSpPr txBox="1"/>
          <p:nvPr/>
        </p:nvSpPr>
        <p:spPr>
          <a:xfrm>
            <a:off x="6006197" y="1481978"/>
            <a:ext cx="16089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a:ea typeface="+mn-ea"/>
                <a:cs typeface="Arial"/>
              </a:rPr>
              <a:t>62%</a:t>
            </a:r>
          </a:p>
        </p:txBody>
      </p:sp>
      <p:sp>
        <p:nvSpPr>
          <p:cNvPr id="2" name="Rectangle 1"/>
          <p:cNvSpPr/>
          <p:nvPr/>
        </p:nvSpPr>
        <p:spPr>
          <a:xfrm>
            <a:off x="1687073" y="715508"/>
            <a:ext cx="60915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4B90"/>
                </a:solidFill>
                <a:effectLst/>
                <a:uLnTx/>
                <a:uFillTx/>
                <a:latin typeface="Arial"/>
                <a:ea typeface="+mn-ea"/>
                <a:cs typeface="Arial"/>
              </a:rPr>
              <a:t>Leftover Prescribed Doses – All Patients</a:t>
            </a:r>
            <a:endParaRPr kumimoji="0" lang="en-US" sz="2400" b="0" i="0" u="none" strike="noStrike" kern="1200" cap="none" spc="0" normalizeH="0" baseline="0" noProof="0" dirty="0">
              <a:ln>
                <a:noFill/>
              </a:ln>
              <a:solidFill>
                <a:srgbClr val="414141"/>
              </a:solidFill>
              <a:effectLst/>
              <a:uLnTx/>
              <a:uFillTx/>
              <a:latin typeface="Arial"/>
              <a:ea typeface="+mn-ea"/>
              <a:cs typeface="Arial"/>
            </a:endParaRPr>
          </a:p>
        </p:txBody>
      </p:sp>
      <p:sp>
        <p:nvSpPr>
          <p:cNvPr id="3" name="TextBox 2"/>
          <p:cNvSpPr txBox="1"/>
          <p:nvPr/>
        </p:nvSpPr>
        <p:spPr>
          <a:xfrm rot="16200000">
            <a:off x="-609600" y="3648857"/>
            <a:ext cx="19884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141"/>
                </a:solidFill>
                <a:effectLst/>
                <a:uLnTx/>
                <a:uFillTx/>
                <a:latin typeface="Arial"/>
                <a:ea typeface="+mn-ea"/>
                <a:cs typeface="Arial"/>
              </a:rPr>
              <a:t>Patient count</a:t>
            </a:r>
          </a:p>
        </p:txBody>
      </p:sp>
    </p:spTree>
    <p:extLst>
      <p:ext uri="{BB962C8B-B14F-4D97-AF65-F5344CB8AC3E}">
        <p14:creationId xmlns:p14="http://schemas.microsoft.com/office/powerpoint/2010/main" val="309399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8700" y="714375"/>
            <a:ext cx="6781800" cy="838200"/>
          </a:xfrm>
        </p:spPr>
        <p:txBody>
          <a:bodyPr/>
          <a:lstStyle/>
          <a:p>
            <a:r>
              <a:rPr lang="en-US" sz="3600" b="1" dirty="0">
                <a:solidFill>
                  <a:schemeClr val="tx2"/>
                </a:solidFill>
              </a:rPr>
              <a:t>Project Overview</a:t>
            </a:r>
          </a:p>
        </p:txBody>
      </p:sp>
      <p:graphicFrame>
        <p:nvGraphicFramePr>
          <p:cNvPr id="3" name="Diagram 2"/>
          <p:cNvGraphicFramePr/>
          <p:nvPr>
            <p:extLst/>
          </p:nvPr>
        </p:nvGraphicFramePr>
        <p:xfrm>
          <a:off x="278970" y="1552575"/>
          <a:ext cx="8694549" cy="4678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363132" y="2972634"/>
            <a:ext cx="2526224" cy="18382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92870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solidFill>
              </a:rPr>
              <a:t>Standardized Opioid Prescribing Protocol</a:t>
            </a:r>
          </a:p>
        </p:txBody>
      </p:sp>
      <p:sp>
        <p:nvSpPr>
          <p:cNvPr id="3" name="Content Placeholder 2"/>
          <p:cNvSpPr>
            <a:spLocks noGrp="1"/>
          </p:cNvSpPr>
          <p:nvPr>
            <p:ph idx="1"/>
          </p:nvPr>
        </p:nvSpPr>
        <p:spPr>
          <a:xfrm>
            <a:off x="2057400" y="1607457"/>
            <a:ext cx="6705600" cy="1774371"/>
          </a:xfrm>
        </p:spPr>
        <p:txBody>
          <a:bodyPr>
            <a:normAutofit/>
          </a:bodyPr>
          <a:lstStyle/>
          <a:p>
            <a:pPr marL="0" indent="0">
              <a:buNone/>
            </a:pPr>
            <a:r>
              <a:rPr lang="en-US" sz="2700" dirty="0"/>
              <a:t>“For patients undergoing robotic or laparoscopic total abdominal hysterectomy, we recommend prescribing </a:t>
            </a:r>
            <a:r>
              <a:rPr lang="en-US" sz="2700" dirty="0">
                <a:solidFill>
                  <a:srgbClr val="FF0000"/>
                </a:solidFill>
              </a:rPr>
              <a:t>10 doses of oxycodone 5 mg </a:t>
            </a:r>
            <a:r>
              <a:rPr lang="en-US" sz="2700" dirty="0"/>
              <a:t>tablets.” </a:t>
            </a:r>
          </a:p>
        </p:txBody>
      </p:sp>
      <p:sp>
        <p:nvSpPr>
          <p:cNvPr id="4" name="TextBox 3"/>
          <p:cNvSpPr txBox="1"/>
          <p:nvPr/>
        </p:nvSpPr>
        <p:spPr>
          <a:xfrm>
            <a:off x="2057400" y="4136571"/>
            <a:ext cx="26270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Arial"/>
              </a:rPr>
              <a:t>*Average used + 1 SD</a:t>
            </a:r>
          </a:p>
        </p:txBody>
      </p:sp>
    </p:spTree>
    <p:extLst>
      <p:ext uri="{BB962C8B-B14F-4D97-AF65-F5344CB8AC3E}">
        <p14:creationId xmlns:p14="http://schemas.microsoft.com/office/powerpoint/2010/main" val="15081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8700" y="714375"/>
            <a:ext cx="6781800" cy="838200"/>
          </a:xfrm>
        </p:spPr>
        <p:txBody>
          <a:bodyPr/>
          <a:lstStyle/>
          <a:p>
            <a:r>
              <a:rPr lang="en-US" sz="3600" b="1" dirty="0">
                <a:solidFill>
                  <a:schemeClr val="tx2"/>
                </a:solidFill>
              </a:rPr>
              <a:t>Project Overview</a:t>
            </a:r>
          </a:p>
        </p:txBody>
      </p:sp>
      <p:graphicFrame>
        <p:nvGraphicFramePr>
          <p:cNvPr id="3" name="Diagram 2"/>
          <p:cNvGraphicFramePr/>
          <p:nvPr>
            <p:extLst/>
          </p:nvPr>
        </p:nvGraphicFramePr>
        <p:xfrm>
          <a:off x="278970" y="1552575"/>
          <a:ext cx="8694549" cy="4678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547388" y="2972634"/>
            <a:ext cx="2526224" cy="18382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071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25E456-A5BD-4B1F-9922-B27A83107837}"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528F2-F409-4128-AE8C-73EF09DAD1FC}"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7" name="Chart 6"/>
          <p:cNvGraphicFramePr/>
          <p:nvPr>
            <p:extLst/>
          </p:nvPr>
        </p:nvGraphicFramePr>
        <p:xfrm>
          <a:off x="-224972" y="976086"/>
          <a:ext cx="7082972" cy="509088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370287" y="1654628"/>
            <a:ext cx="3635828"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Go-live date: 2/1/18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4B9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February 2018: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27 cases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55% adherence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March 2018: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13 cases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61.5% adherence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Cumulative: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40 cases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4B90"/>
                </a:solidFill>
                <a:effectLst/>
                <a:uLnTx/>
                <a:uFillTx/>
                <a:latin typeface="Arial"/>
                <a:ea typeface="+mn-ea"/>
                <a:cs typeface="Arial"/>
              </a:rPr>
              <a:t>60% adherence</a:t>
            </a:r>
          </a:p>
        </p:txBody>
      </p:sp>
    </p:spTree>
    <p:extLst>
      <p:ext uri="{BB962C8B-B14F-4D97-AF65-F5344CB8AC3E}">
        <p14:creationId xmlns:p14="http://schemas.microsoft.com/office/powerpoint/2010/main" val="21896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solidFill>
              </a:rPr>
              <a:t>Potential Impact of SOPP</a:t>
            </a:r>
          </a:p>
        </p:txBody>
      </p:sp>
      <p:sp>
        <p:nvSpPr>
          <p:cNvPr id="3" name="Content Placeholder 2"/>
          <p:cNvSpPr>
            <a:spLocks noGrp="1"/>
          </p:cNvSpPr>
          <p:nvPr>
            <p:ph idx="1"/>
          </p:nvPr>
        </p:nvSpPr>
        <p:spPr>
          <a:xfrm>
            <a:off x="2057400" y="1534886"/>
            <a:ext cx="6705600" cy="5105400"/>
          </a:xfrm>
        </p:spPr>
        <p:txBody>
          <a:bodyPr/>
          <a:lstStyle/>
          <a:p>
            <a:r>
              <a:rPr lang="en-US" sz="2400" dirty="0"/>
              <a:t>2809 tablets prescribed during project</a:t>
            </a:r>
          </a:p>
          <a:p>
            <a:r>
              <a:rPr lang="en-US" sz="2400" dirty="0"/>
              <a:t>7491 tablets annually</a:t>
            </a:r>
          </a:p>
          <a:p>
            <a:r>
              <a:rPr lang="en-US" sz="2400" dirty="0"/>
              <a:t>Using SOPP, would have reduced prescribed opioids by </a:t>
            </a:r>
            <a:r>
              <a:rPr lang="en-US" sz="2400" b="1" dirty="0">
                <a:solidFill>
                  <a:srgbClr val="FF0000"/>
                </a:solidFill>
              </a:rPr>
              <a:t>1802 tablets</a:t>
            </a:r>
          </a:p>
          <a:p>
            <a:r>
              <a:rPr lang="en-US" sz="2400" dirty="0"/>
              <a:t>Annualized: Reduction by </a:t>
            </a:r>
            <a:r>
              <a:rPr lang="en-US" sz="2400" b="1" dirty="0">
                <a:solidFill>
                  <a:srgbClr val="FF0000"/>
                </a:solidFill>
              </a:rPr>
              <a:t>4805 tablets</a:t>
            </a:r>
          </a:p>
          <a:p>
            <a:endParaRPr lang="en-US" dirty="0"/>
          </a:p>
          <a:p>
            <a:endParaRPr lang="en-US" dirty="0"/>
          </a:p>
        </p:txBody>
      </p:sp>
    </p:spTree>
    <p:extLst>
      <p:ext uri="{BB962C8B-B14F-4D97-AF65-F5344CB8AC3E}">
        <p14:creationId xmlns:p14="http://schemas.microsoft.com/office/powerpoint/2010/main" val="479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Future Directions</a:t>
            </a:r>
          </a:p>
        </p:txBody>
      </p:sp>
      <p:sp>
        <p:nvSpPr>
          <p:cNvPr id="3" name="Content Placeholder 2"/>
          <p:cNvSpPr>
            <a:spLocks noGrp="1"/>
          </p:cNvSpPr>
          <p:nvPr>
            <p:ph idx="1"/>
          </p:nvPr>
        </p:nvSpPr>
        <p:spPr>
          <a:xfrm>
            <a:off x="2057400" y="1389743"/>
            <a:ext cx="6705600" cy="5105400"/>
          </a:xfrm>
        </p:spPr>
        <p:txBody>
          <a:bodyPr/>
          <a:lstStyle/>
          <a:p>
            <a:r>
              <a:rPr lang="en-US" sz="2400" dirty="0"/>
              <a:t>Re-analyzing patient experiences</a:t>
            </a:r>
          </a:p>
          <a:p>
            <a:r>
              <a:rPr lang="en-US" sz="2400" dirty="0"/>
              <a:t>Continue to monitor surgeon adherence </a:t>
            </a:r>
          </a:p>
          <a:p>
            <a:r>
              <a:rPr lang="en-US" sz="2400" dirty="0"/>
              <a:t>ERAS vs non-ERAS managed patients</a:t>
            </a:r>
          </a:p>
          <a:p>
            <a:r>
              <a:rPr lang="en-US" sz="2400" dirty="0"/>
              <a:t>For every surgery, a SOPP</a:t>
            </a:r>
          </a:p>
          <a:p>
            <a:endParaRPr lang="en-US" dirty="0"/>
          </a:p>
        </p:txBody>
      </p:sp>
    </p:spTree>
    <p:extLst>
      <p:ext uri="{BB962C8B-B14F-4D97-AF65-F5344CB8AC3E}">
        <p14:creationId xmlns:p14="http://schemas.microsoft.com/office/powerpoint/2010/main" val="28368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Thank You!</a:t>
            </a:r>
          </a:p>
        </p:txBody>
      </p:sp>
      <p:graphicFrame>
        <p:nvGraphicFramePr>
          <p:cNvPr id="4" name="Content Placeholder 3"/>
          <p:cNvGraphicFramePr>
            <a:graphicFrameLocks noGrp="1"/>
          </p:cNvGraphicFramePr>
          <p:nvPr>
            <p:ph idx="1"/>
            <p:extLst/>
          </p:nvPr>
        </p:nvGraphicFramePr>
        <p:xfrm>
          <a:off x="1981200" y="1288142"/>
          <a:ext cx="6955974" cy="4328883"/>
        </p:xfrm>
        <a:graphic>
          <a:graphicData uri="http://schemas.openxmlformats.org/drawingml/2006/table">
            <a:tbl>
              <a:tblPr firstRow="1" bandRow="1">
                <a:tableStyleId>{5C22544A-7EE6-4342-B048-85BDC9FD1C3A}</a:tableStyleId>
              </a:tblPr>
              <a:tblGrid>
                <a:gridCol w="3477987">
                  <a:extLst>
                    <a:ext uri="{9D8B030D-6E8A-4147-A177-3AD203B41FA5}">
                      <a16:colId xmlns:a16="http://schemas.microsoft.com/office/drawing/2014/main" val="20000"/>
                    </a:ext>
                  </a:extLst>
                </a:gridCol>
                <a:gridCol w="3477987">
                  <a:extLst>
                    <a:ext uri="{9D8B030D-6E8A-4147-A177-3AD203B41FA5}">
                      <a16:colId xmlns:a16="http://schemas.microsoft.com/office/drawing/2014/main" val="20001"/>
                    </a:ext>
                  </a:extLst>
                </a:gridCol>
              </a:tblGrid>
              <a:tr h="480987">
                <a:tc>
                  <a:txBody>
                    <a:bodyPr/>
                    <a:lstStyle/>
                    <a:p>
                      <a:r>
                        <a:rPr lang="en-US" sz="1600" dirty="0"/>
                        <a:t>Team Member</a:t>
                      </a:r>
                    </a:p>
                  </a:txBody>
                  <a:tcPr anchor="ctr"/>
                </a:tc>
                <a:tc>
                  <a:txBody>
                    <a:bodyPr/>
                    <a:lstStyle/>
                    <a:p>
                      <a:r>
                        <a:rPr lang="en-US" sz="1600" dirty="0"/>
                        <a:t>Role</a:t>
                      </a:r>
                    </a:p>
                  </a:txBody>
                  <a:tcPr anchor="ctr"/>
                </a:tc>
                <a:extLst>
                  <a:ext uri="{0D108BD9-81ED-4DB2-BD59-A6C34878D82A}">
                    <a16:rowId xmlns:a16="http://schemas.microsoft.com/office/drawing/2014/main" val="10000"/>
                  </a:ext>
                </a:extLst>
              </a:tr>
              <a:tr h="480987">
                <a:tc>
                  <a:txBody>
                    <a:bodyPr/>
                    <a:lstStyle/>
                    <a:p>
                      <a:r>
                        <a:rPr lang="en-US" b="1" dirty="0"/>
                        <a:t>Lavinia </a:t>
                      </a:r>
                      <a:r>
                        <a:rPr lang="en-US" b="1" dirty="0" err="1"/>
                        <a:t>Kolarczyk</a:t>
                      </a:r>
                      <a:r>
                        <a:rPr lang="en-US" b="1" dirty="0"/>
                        <a:t>, MD</a:t>
                      </a:r>
                    </a:p>
                  </a:txBody>
                  <a:tcPr anchor="ctr"/>
                </a:tc>
                <a:tc>
                  <a:txBody>
                    <a:bodyPr/>
                    <a:lstStyle/>
                    <a:p>
                      <a:r>
                        <a:rPr lang="en-US" b="1" dirty="0"/>
                        <a:t>Mentor,</a:t>
                      </a:r>
                      <a:r>
                        <a:rPr lang="en-US" b="1" baseline="0" dirty="0"/>
                        <a:t> Project Sponsor</a:t>
                      </a:r>
                      <a:endParaRPr lang="en-US" b="1" dirty="0"/>
                    </a:p>
                  </a:txBody>
                  <a:tcPr anchor="ctr"/>
                </a:tc>
                <a:extLst>
                  <a:ext uri="{0D108BD9-81ED-4DB2-BD59-A6C34878D82A}">
                    <a16:rowId xmlns:a16="http://schemas.microsoft.com/office/drawing/2014/main" val="10001"/>
                  </a:ext>
                </a:extLst>
              </a:tr>
              <a:tr h="480987">
                <a:tc>
                  <a:txBody>
                    <a:bodyPr/>
                    <a:lstStyle/>
                    <a:p>
                      <a:r>
                        <a:rPr lang="en-US" b="1" dirty="0"/>
                        <a:t>Lyla </a:t>
                      </a:r>
                      <a:r>
                        <a:rPr lang="en-US" b="1" dirty="0" err="1"/>
                        <a:t>Hance</a:t>
                      </a:r>
                      <a:r>
                        <a:rPr lang="en-US" b="1" dirty="0"/>
                        <a:t>, MPH</a:t>
                      </a:r>
                    </a:p>
                  </a:txBody>
                  <a:tcPr anchor="ctr"/>
                </a:tc>
                <a:tc>
                  <a:txBody>
                    <a:bodyPr/>
                    <a:lstStyle/>
                    <a:p>
                      <a:r>
                        <a:rPr lang="en-US" b="1" dirty="0"/>
                        <a:t>Mentor, Project Sponsor</a:t>
                      </a:r>
                    </a:p>
                  </a:txBody>
                  <a:tcPr anchor="ctr"/>
                </a:tc>
                <a:extLst>
                  <a:ext uri="{0D108BD9-81ED-4DB2-BD59-A6C34878D82A}">
                    <a16:rowId xmlns:a16="http://schemas.microsoft.com/office/drawing/2014/main" val="10002"/>
                  </a:ext>
                </a:extLst>
              </a:tr>
              <a:tr h="480987">
                <a:tc>
                  <a:txBody>
                    <a:bodyPr/>
                    <a:lstStyle/>
                    <a:p>
                      <a:r>
                        <a:rPr lang="en-US" b="1" dirty="0"/>
                        <a:t>Nathan</a:t>
                      </a:r>
                      <a:r>
                        <a:rPr lang="en-US" b="1" baseline="0" dirty="0"/>
                        <a:t> Woody</a:t>
                      </a:r>
                      <a:endParaRPr lang="en-US" b="1" dirty="0"/>
                    </a:p>
                  </a:txBody>
                  <a:tcPr anchor="ctr"/>
                </a:tc>
                <a:tc>
                  <a:txBody>
                    <a:bodyPr/>
                    <a:lstStyle/>
                    <a:p>
                      <a:r>
                        <a:rPr lang="en-US" b="1" dirty="0"/>
                        <a:t>PSQI Manager</a:t>
                      </a:r>
                    </a:p>
                  </a:txBody>
                  <a:tcPr anchor="ctr"/>
                </a:tc>
                <a:extLst>
                  <a:ext uri="{0D108BD9-81ED-4DB2-BD59-A6C34878D82A}">
                    <a16:rowId xmlns:a16="http://schemas.microsoft.com/office/drawing/2014/main" val="10003"/>
                  </a:ext>
                </a:extLst>
              </a:tr>
              <a:tr h="480987">
                <a:tc>
                  <a:txBody>
                    <a:bodyPr/>
                    <a:lstStyle/>
                    <a:p>
                      <a:r>
                        <a:rPr lang="en-US" b="1" dirty="0"/>
                        <a:t>Clark McCall</a:t>
                      </a:r>
                    </a:p>
                  </a:txBody>
                  <a:tcPr anchor="ctr"/>
                </a:tc>
                <a:tc>
                  <a:txBody>
                    <a:bodyPr/>
                    <a:lstStyle/>
                    <a:p>
                      <a:r>
                        <a:rPr lang="en-US" b="1" dirty="0"/>
                        <a:t>PSQI Data Analyst</a:t>
                      </a:r>
                    </a:p>
                  </a:txBody>
                  <a:tcPr anchor="ctr"/>
                </a:tc>
                <a:extLst>
                  <a:ext uri="{0D108BD9-81ED-4DB2-BD59-A6C34878D82A}">
                    <a16:rowId xmlns:a16="http://schemas.microsoft.com/office/drawing/2014/main" val="10004"/>
                  </a:ext>
                </a:extLst>
              </a:tr>
              <a:tr h="480987">
                <a:tc>
                  <a:txBody>
                    <a:bodyPr/>
                    <a:lstStyle/>
                    <a:p>
                      <a:r>
                        <a:rPr lang="en-US" b="1" dirty="0"/>
                        <a:t>Brooke </a:t>
                      </a:r>
                      <a:r>
                        <a:rPr lang="en-US" b="1" dirty="0" err="1"/>
                        <a:t>Chidgey</a:t>
                      </a:r>
                      <a:r>
                        <a:rPr lang="en-US" b="1" dirty="0"/>
                        <a:t>, MD</a:t>
                      </a:r>
                    </a:p>
                  </a:txBody>
                  <a:tcPr anchor="ctr"/>
                </a:tc>
                <a:tc>
                  <a:txBody>
                    <a:bodyPr/>
                    <a:lstStyle/>
                    <a:p>
                      <a:r>
                        <a:rPr lang="en-US" b="1" dirty="0"/>
                        <a:t>UNC</a:t>
                      </a:r>
                      <a:r>
                        <a:rPr lang="en-US" b="1" baseline="0" dirty="0"/>
                        <a:t> Opioid Project Lead</a:t>
                      </a:r>
                      <a:endParaRPr lang="en-US" b="1" dirty="0"/>
                    </a:p>
                  </a:txBody>
                  <a:tcPr anchor="ctr"/>
                </a:tc>
                <a:extLst>
                  <a:ext uri="{0D108BD9-81ED-4DB2-BD59-A6C34878D82A}">
                    <a16:rowId xmlns:a16="http://schemas.microsoft.com/office/drawing/2014/main" val="10005"/>
                  </a:ext>
                </a:extLst>
              </a:tr>
              <a:tr h="480987">
                <a:tc>
                  <a:txBody>
                    <a:bodyPr/>
                    <a:lstStyle/>
                    <a:p>
                      <a:r>
                        <a:rPr lang="en-US" b="1" dirty="0"/>
                        <a:t>Peggy</a:t>
                      </a:r>
                      <a:r>
                        <a:rPr lang="en-US" b="1" baseline="0" dirty="0"/>
                        <a:t> </a:t>
                      </a:r>
                      <a:r>
                        <a:rPr lang="en-US" b="1" baseline="0" dirty="0" err="1"/>
                        <a:t>McNaull</a:t>
                      </a:r>
                      <a:r>
                        <a:rPr lang="en-US" b="1" baseline="0" dirty="0"/>
                        <a:t>, MD</a:t>
                      </a:r>
                      <a:endParaRPr lang="en-US" b="1" dirty="0"/>
                    </a:p>
                  </a:txBody>
                  <a:tcPr anchor="ctr"/>
                </a:tc>
                <a:tc>
                  <a:txBody>
                    <a:bodyPr/>
                    <a:lstStyle/>
                    <a:p>
                      <a:r>
                        <a:rPr lang="en-US" b="1" dirty="0"/>
                        <a:t>Vice Chair of Patient Safety and QI</a:t>
                      </a:r>
                    </a:p>
                  </a:txBody>
                  <a:tcPr anchor="ctr"/>
                </a:tc>
                <a:extLst>
                  <a:ext uri="{0D108BD9-81ED-4DB2-BD59-A6C34878D82A}">
                    <a16:rowId xmlns:a16="http://schemas.microsoft.com/office/drawing/2014/main" val="10006"/>
                  </a:ext>
                </a:extLst>
              </a:tr>
              <a:tr h="480987">
                <a:tc>
                  <a:txBody>
                    <a:bodyPr/>
                    <a:lstStyle/>
                    <a:p>
                      <a:r>
                        <a:rPr lang="en-US" b="1" dirty="0"/>
                        <a:t>Rob Isaak, DO</a:t>
                      </a:r>
                    </a:p>
                  </a:txBody>
                  <a:tcPr anchor="ctr"/>
                </a:tc>
                <a:tc>
                  <a:txBody>
                    <a:bodyPr/>
                    <a:lstStyle/>
                    <a:p>
                      <a:r>
                        <a:rPr lang="en-US" b="1" dirty="0"/>
                        <a:t>Assistant</a:t>
                      </a:r>
                      <a:r>
                        <a:rPr lang="en-US" b="1" baseline="0" dirty="0"/>
                        <a:t> Director of ERAS</a:t>
                      </a:r>
                      <a:endParaRPr lang="en-US" b="1" dirty="0"/>
                    </a:p>
                  </a:txBody>
                  <a:tcPr anchor="ctr"/>
                </a:tc>
                <a:extLst>
                  <a:ext uri="{0D108BD9-81ED-4DB2-BD59-A6C34878D82A}">
                    <a16:rowId xmlns:a16="http://schemas.microsoft.com/office/drawing/2014/main" val="10007"/>
                  </a:ext>
                </a:extLst>
              </a:tr>
              <a:tr h="480987">
                <a:tc>
                  <a:txBody>
                    <a:bodyPr/>
                    <a:lstStyle/>
                    <a:p>
                      <a:r>
                        <a:rPr lang="en-US" b="1" dirty="0"/>
                        <a:t>Linda Van Le, MD</a:t>
                      </a:r>
                    </a:p>
                  </a:txBody>
                  <a:tcPr anchor="ctr"/>
                </a:tc>
                <a:tc>
                  <a:txBody>
                    <a:bodyPr/>
                    <a:lstStyle/>
                    <a:p>
                      <a:r>
                        <a:rPr lang="en-US" b="1" dirty="0"/>
                        <a:t>GYN-ONC</a:t>
                      </a:r>
                      <a:r>
                        <a:rPr lang="en-US" b="1" baseline="0" dirty="0"/>
                        <a:t> ERAS Surgeon Champion</a:t>
                      </a:r>
                      <a:endParaRPr lang="en-US" b="1" dirty="0"/>
                    </a:p>
                  </a:txBody>
                  <a:tcPr anchor="ctr"/>
                </a:tc>
                <a:extLst>
                  <a:ext uri="{0D108BD9-81ED-4DB2-BD59-A6C34878D82A}">
                    <a16:rowId xmlns:a16="http://schemas.microsoft.com/office/drawing/2014/main" val="10008"/>
                  </a:ext>
                </a:extLst>
              </a:tr>
            </a:tbl>
          </a:graphicData>
        </a:graphic>
      </p:graphicFrame>
      <p:sp>
        <p:nvSpPr>
          <p:cNvPr id="5" name="TextBox 4"/>
          <p:cNvSpPr txBox="1"/>
          <p:nvPr/>
        </p:nvSpPr>
        <p:spPr>
          <a:xfrm>
            <a:off x="2104571" y="6023428"/>
            <a:ext cx="62846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14141"/>
                </a:solidFill>
                <a:effectLst/>
                <a:uLnTx/>
                <a:uFillTx/>
                <a:latin typeface="Arial"/>
                <a:ea typeface="+mn-ea"/>
                <a:cs typeface="Arial"/>
              </a:rPr>
              <a:t>Additionally, Dr. Amy </a:t>
            </a:r>
            <a:r>
              <a:rPr kumimoji="0" lang="en-US" sz="1600" b="0" i="1" u="none" strike="noStrike" kern="1200" cap="none" spc="0" normalizeH="0" baseline="0" noProof="0" dirty="0" err="1">
                <a:ln>
                  <a:noFill/>
                </a:ln>
                <a:solidFill>
                  <a:srgbClr val="414141"/>
                </a:solidFill>
                <a:effectLst/>
                <a:uLnTx/>
                <a:uFillTx/>
                <a:latin typeface="Arial"/>
                <a:ea typeface="+mn-ea"/>
                <a:cs typeface="Arial"/>
              </a:rPr>
              <a:t>Shaheen</a:t>
            </a:r>
            <a:r>
              <a:rPr kumimoji="0" lang="en-US" sz="1600" b="0" i="1" u="none" strike="noStrike" kern="1200" cap="none" spc="0" normalizeH="0" baseline="0" noProof="0" dirty="0">
                <a:ln>
                  <a:noFill/>
                </a:ln>
                <a:solidFill>
                  <a:srgbClr val="414141"/>
                </a:solidFill>
                <a:effectLst/>
                <a:uLnTx/>
                <a:uFillTx/>
                <a:latin typeface="Arial"/>
                <a:ea typeface="+mn-ea"/>
                <a:cs typeface="Arial"/>
              </a:rPr>
              <a:t>, Jake Reardon, and everyone else involved in the PLQS course!</a:t>
            </a:r>
          </a:p>
        </p:txBody>
      </p:sp>
    </p:spTree>
    <p:extLst>
      <p:ext uri="{BB962C8B-B14F-4D97-AF65-F5344CB8AC3E}">
        <p14:creationId xmlns:p14="http://schemas.microsoft.com/office/powerpoint/2010/main" val="13703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Diagram</a:t>
            </a:r>
          </a:p>
        </p:txBody>
      </p:sp>
      <p:pic>
        <p:nvPicPr>
          <p:cNvPr id="4" name="Content Placeholder 3"/>
          <p:cNvPicPr>
            <a:picLocks noGrp="1" noChangeAspect="1"/>
          </p:cNvPicPr>
          <p:nvPr>
            <p:ph idx="1"/>
          </p:nvPr>
        </p:nvPicPr>
        <p:blipFill>
          <a:blip r:embed="rId3"/>
          <a:stretch>
            <a:fillRect/>
          </a:stretch>
        </p:blipFill>
        <p:spPr>
          <a:xfrm>
            <a:off x="2222500" y="1181976"/>
            <a:ext cx="3149600" cy="3556000"/>
          </a:xfrm>
          <a:prstGeom prst="rect">
            <a:avLst/>
          </a:prstGeom>
        </p:spPr>
      </p:pic>
      <p:pic>
        <p:nvPicPr>
          <p:cNvPr id="5" name="Picture 4"/>
          <p:cNvPicPr>
            <a:picLocks noChangeAspect="1"/>
          </p:cNvPicPr>
          <p:nvPr/>
        </p:nvPicPr>
        <p:blipFill>
          <a:blip r:embed="rId4"/>
          <a:stretch>
            <a:fillRect/>
          </a:stretch>
        </p:blipFill>
        <p:spPr>
          <a:xfrm>
            <a:off x="5737358" y="1181976"/>
            <a:ext cx="3111500" cy="4038600"/>
          </a:xfrm>
          <a:prstGeom prst="rect">
            <a:avLst/>
          </a:prstGeom>
        </p:spPr>
      </p:pic>
    </p:spTree>
    <p:extLst>
      <p:ext uri="{BB962C8B-B14F-4D97-AF65-F5344CB8AC3E}">
        <p14:creationId xmlns:p14="http://schemas.microsoft.com/office/powerpoint/2010/main" val="1750835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idx="1"/>
          </p:nvPr>
        </p:nvSpPr>
        <p:spPr/>
        <p:txBody>
          <a:bodyPr/>
          <a:lstStyle/>
          <a:p>
            <a:r>
              <a:rPr lang="en-US" dirty="0"/>
              <a:t>Most patients use less than half of the prescribed dose</a:t>
            </a:r>
          </a:p>
          <a:p>
            <a:r>
              <a:rPr lang="en-US" dirty="0"/>
              <a:t>On average, about 25% of prescribed dose</a:t>
            </a:r>
          </a:p>
          <a:p>
            <a:r>
              <a:rPr lang="en-US" dirty="0"/>
              <a:t>No standardized method of opioid prescribing following TAH </a:t>
            </a:r>
          </a:p>
          <a:p>
            <a:r>
              <a:rPr lang="en-US" dirty="0"/>
              <a:t>High degree of variability among and between surgeons </a:t>
            </a:r>
          </a:p>
        </p:txBody>
      </p:sp>
    </p:spTree>
    <p:extLst>
      <p:ext uri="{BB962C8B-B14F-4D97-AF65-F5344CB8AC3E}">
        <p14:creationId xmlns:p14="http://schemas.microsoft.com/office/powerpoint/2010/main" val="244038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9049" y="558715"/>
            <a:ext cx="6781800" cy="838200"/>
          </a:xfrm>
        </p:spPr>
        <p:txBody>
          <a:bodyPr/>
          <a:lstStyle/>
          <a:p>
            <a:r>
              <a:rPr lang="en-US" dirty="0"/>
              <a:t>Future Plans</a:t>
            </a:r>
          </a:p>
        </p:txBody>
      </p:sp>
      <p:graphicFrame>
        <p:nvGraphicFramePr>
          <p:cNvPr id="6" name="Content Placeholder 5"/>
          <p:cNvGraphicFramePr>
            <a:graphicFrameLocks noGrp="1"/>
          </p:cNvGraphicFramePr>
          <p:nvPr>
            <p:ph idx="4294967295"/>
            <p:extLst/>
          </p:nvPr>
        </p:nvGraphicFramePr>
        <p:xfrm>
          <a:off x="600075" y="1600200"/>
          <a:ext cx="8137943" cy="3927080"/>
        </p:xfrm>
        <a:graphic>
          <a:graphicData uri="http://schemas.openxmlformats.org/drawingml/2006/table">
            <a:tbl>
              <a:tblPr firstRow="1" firstCol="1" bandRow="1"/>
              <a:tblGrid>
                <a:gridCol w="739813">
                  <a:extLst>
                    <a:ext uri="{9D8B030D-6E8A-4147-A177-3AD203B41FA5}">
                      <a16:colId xmlns:a16="http://schemas.microsoft.com/office/drawing/2014/main" val="20000"/>
                    </a:ext>
                  </a:extLst>
                </a:gridCol>
                <a:gridCol w="739813">
                  <a:extLst>
                    <a:ext uri="{9D8B030D-6E8A-4147-A177-3AD203B41FA5}">
                      <a16:colId xmlns:a16="http://schemas.microsoft.com/office/drawing/2014/main" val="20001"/>
                    </a:ext>
                  </a:extLst>
                </a:gridCol>
                <a:gridCol w="739813">
                  <a:extLst>
                    <a:ext uri="{9D8B030D-6E8A-4147-A177-3AD203B41FA5}">
                      <a16:colId xmlns:a16="http://schemas.microsoft.com/office/drawing/2014/main" val="20002"/>
                    </a:ext>
                  </a:extLst>
                </a:gridCol>
                <a:gridCol w="739813">
                  <a:extLst>
                    <a:ext uri="{9D8B030D-6E8A-4147-A177-3AD203B41FA5}">
                      <a16:colId xmlns:a16="http://schemas.microsoft.com/office/drawing/2014/main" val="20003"/>
                    </a:ext>
                  </a:extLst>
                </a:gridCol>
                <a:gridCol w="739813">
                  <a:extLst>
                    <a:ext uri="{9D8B030D-6E8A-4147-A177-3AD203B41FA5}">
                      <a16:colId xmlns:a16="http://schemas.microsoft.com/office/drawing/2014/main" val="20004"/>
                    </a:ext>
                  </a:extLst>
                </a:gridCol>
                <a:gridCol w="739813">
                  <a:extLst>
                    <a:ext uri="{9D8B030D-6E8A-4147-A177-3AD203B41FA5}">
                      <a16:colId xmlns:a16="http://schemas.microsoft.com/office/drawing/2014/main" val="20005"/>
                    </a:ext>
                  </a:extLst>
                </a:gridCol>
                <a:gridCol w="739813">
                  <a:extLst>
                    <a:ext uri="{9D8B030D-6E8A-4147-A177-3AD203B41FA5}">
                      <a16:colId xmlns:a16="http://schemas.microsoft.com/office/drawing/2014/main" val="20006"/>
                    </a:ext>
                  </a:extLst>
                </a:gridCol>
                <a:gridCol w="739813">
                  <a:extLst>
                    <a:ext uri="{9D8B030D-6E8A-4147-A177-3AD203B41FA5}">
                      <a16:colId xmlns:a16="http://schemas.microsoft.com/office/drawing/2014/main" val="20007"/>
                    </a:ext>
                  </a:extLst>
                </a:gridCol>
                <a:gridCol w="739813">
                  <a:extLst>
                    <a:ext uri="{9D8B030D-6E8A-4147-A177-3AD203B41FA5}">
                      <a16:colId xmlns:a16="http://schemas.microsoft.com/office/drawing/2014/main" val="20008"/>
                    </a:ext>
                  </a:extLst>
                </a:gridCol>
                <a:gridCol w="739813">
                  <a:extLst>
                    <a:ext uri="{9D8B030D-6E8A-4147-A177-3AD203B41FA5}">
                      <a16:colId xmlns:a16="http://schemas.microsoft.com/office/drawing/2014/main" val="20009"/>
                    </a:ext>
                  </a:extLst>
                </a:gridCol>
                <a:gridCol w="739813">
                  <a:extLst>
                    <a:ext uri="{9D8B030D-6E8A-4147-A177-3AD203B41FA5}">
                      <a16:colId xmlns:a16="http://schemas.microsoft.com/office/drawing/2014/main" val="20010"/>
                    </a:ext>
                  </a:extLst>
                </a:gridCol>
              </a:tblGrid>
              <a:tr h="171990">
                <a:tc gridSpan="11">
                  <a:txBody>
                    <a:bodyPr/>
                    <a:lstStyle/>
                    <a:p>
                      <a:pPr marL="0" marR="0">
                        <a:lnSpc>
                          <a:spcPct val="110000"/>
                        </a:lnSpc>
                        <a:spcBef>
                          <a:spcPts val="0"/>
                        </a:spcBef>
                        <a:spcAft>
                          <a:spcPts val="0"/>
                        </a:spcAft>
                      </a:pPr>
                      <a:r>
                        <a:rPr lang="en-US" sz="800" b="1" dirty="0">
                          <a:effectLst/>
                          <a:latin typeface="Times New Roman" panose="02020603050405020304" pitchFamily="18" charset="0"/>
                          <a:ea typeface="Times New Roman" panose="02020603050405020304" pitchFamily="18" charset="0"/>
                          <a:cs typeface="Times New Roman" panose="02020603050405020304" pitchFamily="18" charset="0"/>
                        </a:rPr>
                        <a:t>SCHEDULE</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3324">
                <a:tc>
                  <a:txBody>
                    <a:bodyPr/>
                    <a:lstStyle/>
                    <a:p>
                      <a:pPr marL="0" marR="0">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Project Task</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Jul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Aug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Sept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Oct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Nov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Dec 2017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Jan 2018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Feb 2018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Mar 2018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700" b="1">
                          <a:effectLst/>
                          <a:latin typeface="Times New Roman" panose="02020603050405020304" pitchFamily="18" charset="0"/>
                          <a:ea typeface="Times New Roman" panose="02020603050405020304" pitchFamily="18" charset="0"/>
                          <a:cs typeface="Times New Roman" panose="02020603050405020304" pitchFamily="18" charset="0"/>
                        </a:rPr>
                        <a:t>Apr 2018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6648">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Baseline chart review</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3296">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REDCap survey distribution, initial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9972">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Initial pain score/duration analysis</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1990">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SOP creation</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6648">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SOP implementation</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3296">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REDCap survey distribution, secondary</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9972">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Disposal bags introduced to postop clinic</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9972">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Disposal data tracking/analysis</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29972">
                <a:tc>
                  <a:txBody>
                    <a:bodyPr/>
                    <a:lstStyle/>
                    <a:p>
                      <a:pPr marL="0" marR="0" algn="ctr">
                        <a:lnSpc>
                          <a:spcPct val="110000"/>
                        </a:lnSpc>
                        <a:spcBef>
                          <a:spcPts val="0"/>
                        </a:spcBef>
                        <a:spcAft>
                          <a:spcPts val="0"/>
                        </a:spcAft>
                      </a:pPr>
                      <a:r>
                        <a:rPr lang="en-US" sz="700">
                          <a:effectLst/>
                          <a:latin typeface="Times New Roman" panose="02020603050405020304" pitchFamily="18" charset="0"/>
                          <a:ea typeface="Times New Roman" panose="02020603050405020304" pitchFamily="18" charset="0"/>
                          <a:cs typeface="Times New Roman" panose="02020603050405020304" pitchFamily="18" charset="0"/>
                        </a:rPr>
                        <a:t>Present at student symposium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725" marR="48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0010"/>
                  </a:ext>
                </a:extLst>
              </a:tr>
            </a:tbl>
          </a:graphicData>
        </a:graphic>
      </p:graphicFrame>
      <p:pic>
        <p:nvPicPr>
          <p:cNvPr id="15" name="Picture 14"/>
          <p:cNvPicPr>
            <a:picLocks noChangeAspect="1"/>
          </p:cNvPicPr>
          <p:nvPr/>
        </p:nvPicPr>
        <p:blipFill>
          <a:blip r:embed="rId3"/>
          <a:stretch>
            <a:fillRect/>
          </a:stretch>
        </p:blipFill>
        <p:spPr>
          <a:xfrm>
            <a:off x="1170483" y="1437925"/>
            <a:ext cx="2057028" cy="854670"/>
          </a:xfrm>
          <a:prstGeom prst="rect">
            <a:avLst/>
          </a:prstGeom>
        </p:spPr>
      </p:pic>
      <p:pic>
        <p:nvPicPr>
          <p:cNvPr id="16" name="Picture 15"/>
          <p:cNvPicPr>
            <a:picLocks noChangeAspect="1"/>
          </p:cNvPicPr>
          <p:nvPr/>
        </p:nvPicPr>
        <p:blipFill>
          <a:blip r:embed="rId4"/>
          <a:stretch>
            <a:fillRect/>
          </a:stretch>
        </p:blipFill>
        <p:spPr>
          <a:xfrm>
            <a:off x="1926967" y="1449998"/>
            <a:ext cx="2057789" cy="858329"/>
          </a:xfrm>
          <a:prstGeom prst="rect">
            <a:avLst/>
          </a:prstGeom>
        </p:spPr>
      </p:pic>
      <p:pic>
        <p:nvPicPr>
          <p:cNvPr id="17" name="Picture 16"/>
          <p:cNvPicPr>
            <a:picLocks noChangeAspect="1"/>
          </p:cNvPicPr>
          <p:nvPr/>
        </p:nvPicPr>
        <p:blipFill>
          <a:blip r:embed="rId4"/>
          <a:stretch>
            <a:fillRect/>
          </a:stretch>
        </p:blipFill>
        <p:spPr>
          <a:xfrm>
            <a:off x="2642160" y="1449998"/>
            <a:ext cx="2057789" cy="858329"/>
          </a:xfrm>
          <a:prstGeom prst="rect">
            <a:avLst/>
          </a:prstGeom>
        </p:spPr>
      </p:pic>
      <p:pic>
        <p:nvPicPr>
          <p:cNvPr id="18" name="Picture 17"/>
          <p:cNvPicPr>
            <a:picLocks noChangeAspect="1"/>
          </p:cNvPicPr>
          <p:nvPr/>
        </p:nvPicPr>
        <p:blipFill>
          <a:blip r:embed="rId4"/>
          <a:stretch>
            <a:fillRect/>
          </a:stretch>
        </p:blipFill>
        <p:spPr>
          <a:xfrm>
            <a:off x="3372210" y="1440007"/>
            <a:ext cx="2057789" cy="858329"/>
          </a:xfrm>
          <a:prstGeom prst="rect">
            <a:avLst/>
          </a:prstGeom>
        </p:spPr>
      </p:pic>
      <p:pic>
        <p:nvPicPr>
          <p:cNvPr id="19" name="Picture 18"/>
          <p:cNvPicPr>
            <a:picLocks noChangeAspect="1"/>
          </p:cNvPicPr>
          <p:nvPr/>
        </p:nvPicPr>
        <p:blipFill>
          <a:blip r:embed="rId4"/>
          <a:stretch>
            <a:fillRect/>
          </a:stretch>
        </p:blipFill>
        <p:spPr>
          <a:xfrm>
            <a:off x="4084746" y="1440007"/>
            <a:ext cx="2057789" cy="858329"/>
          </a:xfrm>
          <a:prstGeom prst="rect">
            <a:avLst/>
          </a:prstGeom>
        </p:spPr>
      </p:pic>
    </p:spTree>
    <p:extLst>
      <p:ext uri="{BB962C8B-B14F-4D97-AF65-F5344CB8AC3E}">
        <p14:creationId xmlns:p14="http://schemas.microsoft.com/office/powerpoint/2010/main" val="159485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1126" y="1884949"/>
            <a:ext cx="6821905" cy="954503"/>
          </a:xfrm>
        </p:spPr>
        <p:txBody>
          <a:bodyPr/>
          <a:lstStyle/>
          <a:p>
            <a:r>
              <a:rPr lang="en-US" b="0" dirty="0">
                <a:effectLst/>
              </a:rPr>
              <a:t>Trust the Process: Reducing Children’s Hospital Readmissions</a:t>
            </a:r>
            <a:br>
              <a:rPr lang="en-US" dirty="0"/>
            </a:br>
            <a:endParaRPr lang="en-US" dirty="0"/>
          </a:p>
        </p:txBody>
      </p:sp>
      <p:sp>
        <p:nvSpPr>
          <p:cNvPr id="3" name="Subtitle 2"/>
          <p:cNvSpPr>
            <a:spLocks noGrp="1"/>
          </p:cNvSpPr>
          <p:nvPr>
            <p:ph type="subTitle" idx="1"/>
          </p:nvPr>
        </p:nvSpPr>
        <p:spPr/>
        <p:txBody>
          <a:bodyPr/>
          <a:lstStyle/>
          <a:p>
            <a:r>
              <a:rPr lang="en-US" dirty="0"/>
              <a:t>Chris Iskander, MPH</a:t>
            </a:r>
          </a:p>
          <a:p>
            <a:r>
              <a:rPr lang="en-US" dirty="0"/>
              <a:t>Dr. Walsh-Kelly, MD</a:t>
            </a:r>
          </a:p>
          <a:p>
            <a:r>
              <a:rPr lang="en-US" dirty="0"/>
              <a:t>Dr. Lindsay Chase, MD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562052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In 2016 NC Children’s Hospital had multiple cases of patient harm secondary to discharge medication errors. </a:t>
            </a:r>
          </a:p>
          <a:p>
            <a:pPr lvl="1"/>
            <a:r>
              <a:rPr lang="en-US" dirty="0"/>
              <a:t>Morbidity &amp; Mortality conference identified the absence of a standardized discharge process as a driving factor in these errors. </a:t>
            </a:r>
          </a:p>
          <a:p>
            <a:endParaRPr lang="en-US" dirty="0"/>
          </a:p>
          <a:p>
            <a:r>
              <a:rPr lang="en-US" dirty="0"/>
              <a:t>The </a:t>
            </a:r>
            <a:r>
              <a:rPr lang="en-US" b="1" dirty="0"/>
              <a:t>lack of a standardized discharge process </a:t>
            </a:r>
            <a:r>
              <a:rPr lang="en-US" dirty="0"/>
              <a:t>to facilitate the transition from hospital to home resulted in high variability and numerous errors</a:t>
            </a:r>
          </a:p>
        </p:txBody>
      </p:sp>
    </p:spTree>
    <p:extLst>
      <p:ext uri="{BB962C8B-B14F-4D97-AF65-F5344CB8AC3E}">
        <p14:creationId xmlns:p14="http://schemas.microsoft.com/office/powerpoint/2010/main" val="2238887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Experience</a:t>
            </a:r>
          </a:p>
        </p:txBody>
      </p:sp>
      <p:sp>
        <p:nvSpPr>
          <p:cNvPr id="3" name="Content Placeholder 2"/>
          <p:cNvSpPr>
            <a:spLocks noGrp="1"/>
          </p:cNvSpPr>
          <p:nvPr>
            <p:ph idx="1"/>
          </p:nvPr>
        </p:nvSpPr>
        <p:spPr/>
        <p:txBody>
          <a:bodyPr/>
          <a:lstStyle/>
          <a:p>
            <a:r>
              <a:rPr lang="en-US" dirty="0"/>
              <a:t>Looking at national data, 6.5-8% of pediatric admissions result in a readmission.</a:t>
            </a:r>
            <a:r>
              <a:rPr lang="en-US" baseline="30000" dirty="0"/>
              <a:t>1</a:t>
            </a:r>
            <a:r>
              <a:rPr lang="en-US" dirty="0"/>
              <a:t> </a:t>
            </a:r>
          </a:p>
          <a:p>
            <a:endParaRPr lang="en-US" dirty="0"/>
          </a:p>
          <a:p>
            <a:r>
              <a:rPr lang="en-US" dirty="0"/>
              <a:t>These numbers go up when you adjust for patients with chronic illness with some patient populations having rates as high as 20.1%</a:t>
            </a:r>
            <a:r>
              <a:rPr lang="en-US" baseline="30000" dirty="0"/>
              <a:t>2</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pPr marL="0" indent="0">
              <a:buNone/>
            </a:pPr>
            <a:r>
              <a:rPr lang="en-US" sz="1200" baseline="30000" dirty="0"/>
              <a:t>1, 2</a:t>
            </a:r>
            <a:r>
              <a:rPr lang="en-US" baseline="30000" dirty="0"/>
              <a:t> </a:t>
            </a:r>
            <a:r>
              <a:rPr lang="en-US" sz="1000" dirty="0"/>
              <a:t>Berry, Jay G., et al. “Pediatric Readmission Prevalence and Variability Across </a:t>
            </a:r>
            <a:r>
              <a:rPr lang="en-US" sz="1000" dirty="0" err="1"/>
              <a:t>Hospitals.”</a:t>
            </a:r>
            <a:r>
              <a:rPr lang="en-US" sz="1000" i="1" dirty="0" err="1"/>
              <a:t>Jama</a:t>
            </a:r>
            <a:r>
              <a:rPr lang="en-US" sz="1000" dirty="0"/>
              <a:t>, vol. 309, no. 4, 2013, p. 372., doi:10.1001/jama.2012.188351.</a:t>
            </a:r>
            <a:endParaRPr lang="en-US" sz="1000" baseline="30000" dirty="0"/>
          </a:p>
        </p:txBody>
      </p:sp>
    </p:spTree>
    <p:extLst>
      <p:ext uri="{BB962C8B-B14F-4D97-AF65-F5344CB8AC3E}">
        <p14:creationId xmlns:p14="http://schemas.microsoft.com/office/powerpoint/2010/main" val="4042509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a:t>
            </a:r>
          </a:p>
        </p:txBody>
      </p:sp>
      <p:sp>
        <p:nvSpPr>
          <p:cNvPr id="3" name="Content Placeholder 2"/>
          <p:cNvSpPr>
            <a:spLocks noGrp="1"/>
          </p:cNvSpPr>
          <p:nvPr>
            <p:ph idx="1"/>
          </p:nvPr>
        </p:nvSpPr>
        <p:spPr/>
        <p:txBody>
          <a:bodyPr/>
          <a:lstStyle/>
          <a:p>
            <a:pPr lvl="0"/>
            <a:r>
              <a:rPr lang="en-US" altLang="en-US" sz="2000" dirty="0">
                <a:solidFill>
                  <a:srgbClr val="336BAF"/>
                </a:solidFill>
                <a:latin typeface="Arial" charset="0"/>
              </a:rPr>
              <a:t>Global Aim: </a:t>
            </a:r>
          </a:p>
          <a:p>
            <a:pPr lvl="1"/>
            <a:r>
              <a:rPr lang="en-US" altLang="en-US" sz="1800" dirty="0">
                <a:solidFill>
                  <a:srgbClr val="336BAF"/>
                </a:solidFill>
                <a:latin typeface="Arial" charset="0"/>
              </a:rPr>
              <a:t>to develop a standardized process for discharge medications that results in an accurate and complete medication list and correct AVS medication instructions at the time of discharge. </a:t>
            </a:r>
          </a:p>
          <a:p>
            <a:endParaRPr lang="en-US" dirty="0"/>
          </a:p>
          <a:p>
            <a:endParaRPr lang="en-US" dirty="0"/>
          </a:p>
        </p:txBody>
      </p:sp>
    </p:spTree>
    <p:extLst>
      <p:ext uri="{BB962C8B-B14F-4D97-AF65-F5344CB8AC3E}">
        <p14:creationId xmlns:p14="http://schemas.microsoft.com/office/powerpoint/2010/main" val="798585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statement (cont.)</a:t>
            </a:r>
          </a:p>
        </p:txBody>
      </p:sp>
      <p:sp>
        <p:nvSpPr>
          <p:cNvPr id="3" name="Content Placeholder 2"/>
          <p:cNvSpPr>
            <a:spLocks noGrp="1"/>
          </p:cNvSpPr>
          <p:nvPr>
            <p:ph idx="1"/>
          </p:nvPr>
        </p:nvSpPr>
        <p:spPr/>
        <p:txBody>
          <a:bodyPr/>
          <a:lstStyle/>
          <a:p>
            <a:pPr marL="0" lvl="0" indent="0" eaLnBrk="0" hangingPunct="0">
              <a:spcBef>
                <a:spcPct val="0"/>
              </a:spcBef>
              <a:buClrTx/>
              <a:buNone/>
            </a:pPr>
            <a:r>
              <a:rPr lang="en-US" altLang="en-US" b="1" dirty="0">
                <a:solidFill>
                  <a:srgbClr val="336BAF"/>
                </a:solidFill>
                <a:latin typeface="Arial" charset="0"/>
              </a:rPr>
              <a:t>Specific aim # 1:</a:t>
            </a:r>
            <a:r>
              <a:rPr lang="en-US" altLang="en-US" dirty="0">
                <a:solidFill>
                  <a:srgbClr val="336BAF"/>
                </a:solidFill>
                <a:latin typeface="Arial" charset="0"/>
              </a:rPr>
              <a:t>To</a:t>
            </a:r>
            <a:r>
              <a:rPr lang="en-US" altLang="en-US" b="1" dirty="0">
                <a:solidFill>
                  <a:srgbClr val="336BAF"/>
                </a:solidFill>
                <a:latin typeface="Arial" charset="0"/>
              </a:rPr>
              <a:t> increase the percentage </a:t>
            </a:r>
            <a:r>
              <a:rPr lang="en-US" altLang="en-US" dirty="0">
                <a:solidFill>
                  <a:srgbClr val="336BAF"/>
                </a:solidFill>
                <a:latin typeface="Arial" charset="0"/>
              </a:rPr>
              <a:t>of patients discharged with an </a:t>
            </a:r>
            <a:r>
              <a:rPr lang="en-US" altLang="en-US" b="1" dirty="0">
                <a:solidFill>
                  <a:srgbClr val="336BAF"/>
                </a:solidFill>
                <a:latin typeface="Arial" charset="0"/>
              </a:rPr>
              <a:t>accurate and complete medication list </a:t>
            </a:r>
            <a:r>
              <a:rPr lang="en-US" altLang="en-US" dirty="0">
                <a:solidFill>
                  <a:srgbClr val="336BAF"/>
                </a:solidFill>
                <a:latin typeface="Arial" charset="0"/>
              </a:rPr>
              <a:t>including correct medication, dose, frequency, formulation, and route </a:t>
            </a:r>
            <a:r>
              <a:rPr lang="en-US" altLang="en-US" b="1" dirty="0">
                <a:solidFill>
                  <a:srgbClr val="336BAF"/>
                </a:solidFill>
                <a:latin typeface="Arial" charset="0"/>
              </a:rPr>
              <a:t>to 80% by April 2018</a:t>
            </a:r>
            <a:r>
              <a:rPr lang="en-US" altLang="en-US" dirty="0">
                <a:solidFill>
                  <a:srgbClr val="336BAF"/>
                </a:solidFill>
                <a:latin typeface="Arial" charset="0"/>
              </a:rPr>
              <a:t>.</a:t>
            </a:r>
          </a:p>
          <a:p>
            <a:pPr marL="0" lvl="0" indent="0" eaLnBrk="0" hangingPunct="0">
              <a:spcBef>
                <a:spcPct val="0"/>
              </a:spcBef>
              <a:buClrTx/>
              <a:buNone/>
            </a:pPr>
            <a:r>
              <a:rPr lang="en-US" altLang="en-US" dirty="0">
                <a:solidFill>
                  <a:srgbClr val="336BAF"/>
                </a:solidFill>
                <a:latin typeface="Arial" charset="0"/>
              </a:rPr>
              <a:t> </a:t>
            </a:r>
          </a:p>
          <a:p>
            <a:pPr marL="0" lvl="0" indent="0" eaLnBrk="0" hangingPunct="0">
              <a:spcBef>
                <a:spcPct val="0"/>
              </a:spcBef>
              <a:buClrTx/>
              <a:buNone/>
            </a:pPr>
            <a:r>
              <a:rPr lang="en-US" altLang="en-US" b="1" dirty="0">
                <a:solidFill>
                  <a:srgbClr val="336BAF"/>
                </a:solidFill>
                <a:latin typeface="Arial" charset="0"/>
              </a:rPr>
              <a:t>Specific aim # 2:  </a:t>
            </a:r>
            <a:r>
              <a:rPr lang="en-US" altLang="en-US" dirty="0">
                <a:solidFill>
                  <a:srgbClr val="336BAF"/>
                </a:solidFill>
                <a:latin typeface="Arial" charset="0"/>
              </a:rPr>
              <a:t>To perform </a:t>
            </a:r>
            <a:r>
              <a:rPr lang="en-US" altLang="en-US" b="1" dirty="0">
                <a:solidFill>
                  <a:srgbClr val="336BAF"/>
                </a:solidFill>
                <a:latin typeface="Arial" charset="0"/>
              </a:rPr>
              <a:t>multidisciplinary discharge </a:t>
            </a:r>
            <a:r>
              <a:rPr lang="en-US" altLang="en-US" dirty="0">
                <a:solidFill>
                  <a:srgbClr val="336BAF"/>
                </a:solidFill>
                <a:latin typeface="Arial" charset="0"/>
              </a:rPr>
              <a:t>medication reconciliation </a:t>
            </a:r>
            <a:r>
              <a:rPr lang="en-US" altLang="en-US" b="1" dirty="0">
                <a:solidFill>
                  <a:srgbClr val="336BAF"/>
                </a:solidFill>
                <a:latin typeface="Arial" charset="0"/>
              </a:rPr>
              <a:t>for 80% patients </a:t>
            </a:r>
            <a:r>
              <a:rPr lang="en-US" altLang="en-US" dirty="0">
                <a:solidFill>
                  <a:srgbClr val="336BAF"/>
                </a:solidFill>
                <a:latin typeface="Arial" charset="0"/>
              </a:rPr>
              <a:t>discharging from the Ped Pulmonary service </a:t>
            </a:r>
            <a:r>
              <a:rPr lang="en-US" altLang="en-US" b="1" dirty="0">
                <a:solidFill>
                  <a:srgbClr val="336BAF"/>
                </a:solidFill>
                <a:latin typeface="Arial" charset="0"/>
              </a:rPr>
              <a:t>by April 2018.</a:t>
            </a:r>
          </a:p>
          <a:p>
            <a:pPr marL="0" lvl="0" indent="0" eaLnBrk="0" hangingPunct="0">
              <a:spcBef>
                <a:spcPct val="0"/>
              </a:spcBef>
              <a:buClrTx/>
              <a:buNone/>
            </a:pPr>
            <a:endParaRPr lang="en-US" altLang="en-US" dirty="0">
              <a:solidFill>
                <a:srgbClr val="336BAF"/>
              </a:solidFill>
              <a:latin typeface="Arial" charset="0"/>
            </a:endParaRPr>
          </a:p>
          <a:p>
            <a:pPr marL="0" lvl="0" indent="0" eaLnBrk="0" hangingPunct="0">
              <a:spcBef>
                <a:spcPct val="0"/>
              </a:spcBef>
              <a:buClrTx/>
              <a:buNone/>
            </a:pPr>
            <a:r>
              <a:rPr lang="en-US" altLang="en-US" b="1" dirty="0">
                <a:solidFill>
                  <a:srgbClr val="336BAF"/>
                </a:solidFill>
              </a:rPr>
              <a:t>Specific aim #3: </a:t>
            </a:r>
            <a:r>
              <a:rPr lang="en-US" altLang="en-US" dirty="0">
                <a:solidFill>
                  <a:srgbClr val="336BAF"/>
                </a:solidFill>
              </a:rPr>
              <a:t>To </a:t>
            </a:r>
            <a:r>
              <a:rPr lang="en-US" altLang="en-US" b="1" dirty="0">
                <a:solidFill>
                  <a:srgbClr val="336BAF"/>
                </a:solidFill>
              </a:rPr>
              <a:t>decrease</a:t>
            </a:r>
            <a:r>
              <a:rPr lang="en-US" altLang="en-US" dirty="0">
                <a:solidFill>
                  <a:srgbClr val="336BAF"/>
                </a:solidFill>
              </a:rPr>
              <a:t> the </a:t>
            </a:r>
            <a:r>
              <a:rPr lang="en-US" altLang="en-US" b="1" dirty="0">
                <a:solidFill>
                  <a:srgbClr val="336BAF"/>
                </a:solidFill>
              </a:rPr>
              <a:t>percentage</a:t>
            </a:r>
            <a:r>
              <a:rPr lang="en-US" altLang="en-US" dirty="0">
                <a:solidFill>
                  <a:srgbClr val="336BAF"/>
                </a:solidFill>
              </a:rPr>
              <a:t> of patients with after </a:t>
            </a:r>
            <a:r>
              <a:rPr lang="en-US" altLang="en-US" b="1" dirty="0">
                <a:solidFill>
                  <a:srgbClr val="336BAF"/>
                </a:solidFill>
              </a:rPr>
              <a:t>discharge medication issues </a:t>
            </a:r>
            <a:r>
              <a:rPr lang="en-US" altLang="en-US" dirty="0">
                <a:solidFill>
                  <a:srgbClr val="336BAF"/>
                </a:solidFill>
              </a:rPr>
              <a:t>resulting in call to medical provider </a:t>
            </a:r>
            <a:r>
              <a:rPr lang="en-US" altLang="en-US" b="1" dirty="0">
                <a:solidFill>
                  <a:srgbClr val="336BAF"/>
                </a:solidFill>
              </a:rPr>
              <a:t>by 50% by April 2018</a:t>
            </a:r>
            <a:r>
              <a:rPr lang="en-US" altLang="en-US" dirty="0">
                <a:solidFill>
                  <a:srgbClr val="336BAF"/>
                </a:solidFill>
              </a:rPr>
              <a:t>. </a:t>
            </a:r>
          </a:p>
          <a:p>
            <a:pPr marL="0" lvl="0" indent="0" eaLnBrk="0" hangingPunct="0">
              <a:spcBef>
                <a:spcPct val="0"/>
              </a:spcBef>
              <a:buClrTx/>
              <a:buNone/>
            </a:pPr>
            <a:endParaRPr lang="en-US" altLang="en-US" dirty="0">
              <a:solidFill>
                <a:srgbClr val="336BAF"/>
              </a:solidFill>
              <a:latin typeface="Arial" charset="0"/>
            </a:endParaRPr>
          </a:p>
          <a:p>
            <a:pPr marL="0" lvl="0" indent="0" eaLnBrk="0" hangingPunct="0">
              <a:spcBef>
                <a:spcPct val="0"/>
              </a:spcBef>
              <a:buClrTx/>
              <a:buNone/>
            </a:pPr>
            <a:r>
              <a:rPr lang="en-US" altLang="en-US" dirty="0">
                <a:solidFill>
                  <a:srgbClr val="336BAF"/>
                </a:solidFill>
                <a:latin typeface="Arial" charset="0"/>
              </a:rPr>
              <a:t>Phase 1: Population for improvement efforts will focus on the Pediatric Pulmonary (PMP/Blue) Serve. </a:t>
            </a:r>
          </a:p>
          <a:p>
            <a:endParaRPr lang="en-US" dirty="0"/>
          </a:p>
          <a:p>
            <a:endParaRPr lang="en-US" dirty="0"/>
          </a:p>
        </p:txBody>
      </p:sp>
    </p:spTree>
    <p:extLst>
      <p:ext uri="{BB962C8B-B14F-4D97-AF65-F5344CB8AC3E}">
        <p14:creationId xmlns:p14="http://schemas.microsoft.com/office/powerpoint/2010/main" val="2076297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Members</a:t>
            </a:r>
          </a:p>
        </p:txBody>
      </p:sp>
      <p:sp>
        <p:nvSpPr>
          <p:cNvPr id="4" name="Content Placeholder 3"/>
          <p:cNvSpPr>
            <a:spLocks noGrp="1"/>
          </p:cNvSpPr>
          <p:nvPr>
            <p:ph idx="1"/>
          </p:nvPr>
        </p:nvSpPr>
        <p:spPr/>
        <p:txBody>
          <a:bodyPr/>
          <a:lstStyle/>
          <a:p>
            <a:pPr fontAlgn="t"/>
            <a:r>
              <a:rPr lang="en-US" sz="1600" b="1" dirty="0"/>
              <a:t>Lindsay Chase MD- </a:t>
            </a:r>
            <a:r>
              <a:rPr lang="en-US" sz="1400" dirty="0"/>
              <a:t>Project Lead, </a:t>
            </a:r>
            <a:r>
              <a:rPr lang="en-US" sz="1400" dirty="0" err="1"/>
              <a:t>peds</a:t>
            </a:r>
            <a:r>
              <a:rPr lang="en-US" sz="1400" dirty="0"/>
              <a:t> hospitalist</a:t>
            </a:r>
          </a:p>
          <a:p>
            <a:pPr fontAlgn="t"/>
            <a:r>
              <a:rPr lang="en-US" sz="1600" b="1" dirty="0"/>
              <a:t>Katie </a:t>
            </a:r>
            <a:r>
              <a:rPr lang="en-US" sz="1600" b="1" dirty="0" err="1"/>
              <a:t>Westreich</a:t>
            </a:r>
            <a:r>
              <a:rPr lang="en-US" sz="1600" b="1" dirty="0"/>
              <a:t> MD- </a:t>
            </a:r>
            <a:r>
              <a:rPr lang="en-US" sz="1400" dirty="0"/>
              <a:t>Physician, Lead of Standardize Discharge Project</a:t>
            </a:r>
          </a:p>
          <a:p>
            <a:pPr fontAlgn="t"/>
            <a:r>
              <a:rPr lang="en-US" sz="1600" b="1" dirty="0"/>
              <a:t>Yolanda Yu MD- </a:t>
            </a:r>
            <a:r>
              <a:rPr lang="en-US" sz="1400" dirty="0" err="1"/>
              <a:t>Pulm</a:t>
            </a:r>
            <a:r>
              <a:rPr lang="en-US" sz="1400" dirty="0"/>
              <a:t> Fellow</a:t>
            </a:r>
          </a:p>
          <a:p>
            <a:pPr fontAlgn="t"/>
            <a:r>
              <a:rPr lang="en-US" sz="1600" b="1" dirty="0"/>
              <a:t>Meredith </a:t>
            </a:r>
            <a:r>
              <a:rPr lang="en-US" sz="1600" b="1" dirty="0" err="1"/>
              <a:t>Cuthriell</a:t>
            </a:r>
            <a:r>
              <a:rPr lang="en-US" sz="1600" b="1" dirty="0"/>
              <a:t> RN- </a:t>
            </a:r>
            <a:r>
              <a:rPr lang="en-US" sz="1400" dirty="0"/>
              <a:t>Ward Team Coordinator for Ped </a:t>
            </a:r>
            <a:r>
              <a:rPr lang="en-US" sz="1400" dirty="0" err="1"/>
              <a:t>Pulm</a:t>
            </a:r>
            <a:endParaRPr lang="en-US" sz="1400" dirty="0"/>
          </a:p>
          <a:p>
            <a:pPr fontAlgn="t"/>
            <a:r>
              <a:rPr lang="en-US" sz="1600" b="1" dirty="0"/>
              <a:t>Kathy Riley- </a:t>
            </a:r>
            <a:r>
              <a:rPr lang="en-US" sz="1400" dirty="0"/>
              <a:t>pharmacy</a:t>
            </a:r>
          </a:p>
          <a:p>
            <a:pPr fontAlgn="t"/>
            <a:r>
              <a:rPr lang="en-US" sz="1600" b="1" dirty="0"/>
              <a:t>Chris </a:t>
            </a:r>
            <a:r>
              <a:rPr lang="en-US" sz="1600" b="1" dirty="0" err="1"/>
              <a:t>Falato</a:t>
            </a:r>
            <a:r>
              <a:rPr lang="en-US" sz="1600" b="1" dirty="0"/>
              <a:t>- </a:t>
            </a:r>
            <a:r>
              <a:rPr lang="en-US" sz="1400" dirty="0"/>
              <a:t>pharmacy</a:t>
            </a:r>
          </a:p>
          <a:p>
            <a:pPr fontAlgn="t"/>
            <a:r>
              <a:rPr lang="en-US" sz="1600" b="1" dirty="0"/>
              <a:t>Sara </a:t>
            </a:r>
            <a:r>
              <a:rPr lang="en-US" sz="1600" b="1" dirty="0" err="1"/>
              <a:t>Duffus</a:t>
            </a:r>
            <a:r>
              <a:rPr lang="en-US" sz="1600" b="1" dirty="0"/>
              <a:t> MD- </a:t>
            </a:r>
            <a:r>
              <a:rPr lang="en-US" sz="1400" dirty="0"/>
              <a:t>resident</a:t>
            </a:r>
          </a:p>
          <a:p>
            <a:pPr fontAlgn="t"/>
            <a:r>
              <a:rPr lang="en-US" sz="1600" b="1" dirty="0"/>
              <a:t>Amy Bowen RN- </a:t>
            </a:r>
            <a:r>
              <a:rPr lang="en-US" sz="1400" dirty="0"/>
              <a:t>nursing</a:t>
            </a:r>
          </a:p>
          <a:p>
            <a:pPr fontAlgn="t"/>
            <a:r>
              <a:rPr lang="en-US" sz="1600" b="1" dirty="0"/>
              <a:t>Heidi </a:t>
            </a:r>
            <a:r>
              <a:rPr lang="en-US" sz="1600" b="1" dirty="0" err="1"/>
              <a:t>Troxler</a:t>
            </a:r>
            <a:r>
              <a:rPr lang="en-US" sz="1600" b="1" dirty="0"/>
              <a:t> RN- </a:t>
            </a:r>
            <a:r>
              <a:rPr lang="en-US" sz="1400" dirty="0"/>
              <a:t>nursing</a:t>
            </a:r>
          </a:p>
          <a:p>
            <a:pPr fontAlgn="t"/>
            <a:r>
              <a:rPr lang="en-US" sz="1600" b="1" dirty="0"/>
              <a:t>Chris Walsh-Kelly MD- </a:t>
            </a:r>
            <a:r>
              <a:rPr lang="en-US" sz="1400" dirty="0"/>
              <a:t>Resource, QI expert support</a:t>
            </a:r>
          </a:p>
          <a:p>
            <a:pPr fontAlgn="t"/>
            <a:r>
              <a:rPr lang="en-US" sz="1600" b="1" dirty="0"/>
              <a:t>Ashley </a:t>
            </a:r>
            <a:r>
              <a:rPr lang="en-US" sz="1600" b="1" dirty="0" err="1"/>
              <a:t>Kellish</a:t>
            </a:r>
            <a:r>
              <a:rPr lang="en-US" sz="1600" b="1" dirty="0"/>
              <a:t> RN- </a:t>
            </a:r>
            <a:r>
              <a:rPr lang="en-US" sz="1400" dirty="0"/>
              <a:t>Resource, QI and logistical support</a:t>
            </a:r>
          </a:p>
          <a:p>
            <a:pPr fontAlgn="t"/>
            <a:r>
              <a:rPr lang="en-US" sz="1600" b="1" dirty="0"/>
              <a:t>George Guthrie- </a:t>
            </a:r>
            <a:r>
              <a:rPr lang="en-US" sz="1400" dirty="0"/>
              <a:t>Resource, QI and logistical support</a:t>
            </a:r>
          </a:p>
          <a:p>
            <a:pPr fontAlgn="t"/>
            <a:r>
              <a:rPr lang="en-US" sz="1600" b="1" dirty="0"/>
              <a:t>Kathy Bradford MD- </a:t>
            </a:r>
            <a:r>
              <a:rPr lang="en-US" sz="1400" dirty="0"/>
              <a:t>QI expert</a:t>
            </a:r>
          </a:p>
          <a:p>
            <a:pPr fontAlgn="t"/>
            <a:r>
              <a:rPr lang="en-US" sz="1600" b="1" dirty="0"/>
              <a:t>Chris Iskander- </a:t>
            </a:r>
            <a:r>
              <a:rPr lang="en-US" sz="1400" dirty="0"/>
              <a:t>Medical student</a:t>
            </a:r>
          </a:p>
          <a:p>
            <a:pPr fontAlgn="t"/>
            <a:r>
              <a:rPr lang="en-US" sz="1600" b="1" dirty="0"/>
              <a:t>Carl Seashore- </a:t>
            </a:r>
            <a:r>
              <a:rPr lang="en-US" sz="1400" dirty="0"/>
              <a:t>Epic/IS expert</a:t>
            </a:r>
          </a:p>
          <a:p>
            <a:endParaRPr lang="en-US" sz="1000" dirty="0"/>
          </a:p>
        </p:txBody>
      </p:sp>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Arial"/>
              <a:ea typeface="+mn-ea"/>
              <a:cs typeface="Arial"/>
            </a:endParaRPr>
          </a:p>
        </p:txBody>
      </p:sp>
    </p:spTree>
    <p:extLst>
      <p:ext uri="{BB962C8B-B14F-4D97-AF65-F5344CB8AC3E}">
        <p14:creationId xmlns:p14="http://schemas.microsoft.com/office/powerpoint/2010/main" val="9226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7" name="Chart 6"/>
          <p:cNvGraphicFramePr>
            <a:graphicFrameLocks noGrp="1"/>
          </p:cNvGraphicFramePr>
          <p:nvPr>
            <p:extLst/>
          </p:nvPr>
        </p:nvGraphicFramePr>
        <p:xfrm>
          <a:off x="148116" y="493005"/>
          <a:ext cx="8691084" cy="62887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2326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42900" y="769938"/>
          <a:ext cx="8585200" cy="541496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a:xfrm flipH="1">
            <a:off x="4500903" y="3263900"/>
            <a:ext cx="515597" cy="148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340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Depression Registry and Metrics</a:t>
            </a:r>
          </a:p>
        </p:txBody>
      </p:sp>
      <p:sp>
        <p:nvSpPr>
          <p:cNvPr id="3" name="Content Placeholder 2"/>
          <p:cNvSpPr>
            <a:spLocks noGrp="1"/>
          </p:cNvSpPr>
          <p:nvPr>
            <p:ph idx="1"/>
          </p:nvPr>
        </p:nvSpPr>
        <p:spPr/>
        <p:txBody>
          <a:bodyPr/>
          <a:lstStyle/>
          <a:p>
            <a:r>
              <a:rPr lang="en-US" sz="2800" dirty="0">
                <a:solidFill>
                  <a:schemeClr val="accent6">
                    <a:lumMod val="75000"/>
                  </a:schemeClr>
                </a:solidFill>
              </a:rPr>
              <a:t>~3,200 patients in depression registry </a:t>
            </a:r>
          </a:p>
          <a:p>
            <a:r>
              <a:rPr lang="en-US" sz="2800" dirty="0">
                <a:solidFill>
                  <a:schemeClr val="accent6">
                    <a:lumMod val="75000"/>
                  </a:schemeClr>
                </a:solidFill>
              </a:rPr>
              <a:t>Inclusion criteria:</a:t>
            </a:r>
          </a:p>
          <a:p>
            <a:pPr lvl="1"/>
            <a:r>
              <a:rPr lang="en-US" sz="2600" dirty="0"/>
              <a:t>All criteria have 18 month look-back</a:t>
            </a:r>
          </a:p>
          <a:p>
            <a:pPr lvl="1"/>
            <a:r>
              <a:rPr lang="en-US" sz="2600" dirty="0"/>
              <a:t>Diagnosis of Depression </a:t>
            </a:r>
          </a:p>
          <a:p>
            <a:pPr lvl="1"/>
            <a:r>
              <a:rPr lang="en-US" sz="2600" dirty="0"/>
              <a:t>PHQ-9 &gt;9</a:t>
            </a:r>
          </a:p>
          <a:p>
            <a:r>
              <a:rPr lang="en-US" sz="2800" b="1" dirty="0">
                <a:solidFill>
                  <a:schemeClr val="accent6">
                    <a:lumMod val="75000"/>
                  </a:schemeClr>
                </a:solidFill>
              </a:rPr>
              <a:t>Remission</a:t>
            </a:r>
            <a:r>
              <a:rPr lang="en-US" sz="2800" dirty="0">
                <a:solidFill>
                  <a:schemeClr val="accent6">
                    <a:lumMod val="75000"/>
                  </a:schemeClr>
                </a:solidFill>
              </a:rPr>
              <a:t> </a:t>
            </a:r>
            <a:r>
              <a:rPr lang="en-US" sz="2800" b="1" dirty="0">
                <a:solidFill>
                  <a:schemeClr val="accent6">
                    <a:lumMod val="75000"/>
                  </a:schemeClr>
                </a:solidFill>
              </a:rPr>
              <a:t>metric</a:t>
            </a:r>
            <a:r>
              <a:rPr lang="en-US" sz="2800" dirty="0">
                <a:solidFill>
                  <a:schemeClr val="accent6">
                    <a:lumMod val="75000"/>
                  </a:schemeClr>
                </a:solidFill>
              </a:rPr>
              <a:t> calculates the % of patients with index PHQ-9&gt;9 in the past 18 months who have had PHQ-9&lt;5 within 1-15 months after index PHQ-9</a:t>
            </a:r>
          </a:p>
          <a:p>
            <a:endParaRPr lang="en-US" dirty="0"/>
          </a:p>
        </p:txBody>
      </p:sp>
    </p:spTree>
    <p:extLst>
      <p:ext uri="{BB962C8B-B14F-4D97-AF65-F5344CB8AC3E}">
        <p14:creationId xmlns:p14="http://schemas.microsoft.com/office/powerpoint/2010/main" val="948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lstStyle/>
          <a:p>
            <a:r>
              <a:rPr lang="en-US" dirty="0"/>
              <a:t>Economic </a:t>
            </a:r>
          </a:p>
          <a:p>
            <a:pPr lvl="1"/>
            <a:r>
              <a:rPr lang="en-US" dirty="0"/>
              <a:t>In 2017, pediatric patients with a readmission had a total cost that was 2.3x higher ($12 250 vs $5340) than pediatric patients who were not readmitted </a:t>
            </a:r>
          </a:p>
          <a:p>
            <a:endParaRPr lang="en-US" baseline="30000" dirty="0"/>
          </a:p>
          <a:p>
            <a:endParaRPr lang="en-US" baseline="30000" dirty="0"/>
          </a:p>
          <a:p>
            <a:r>
              <a:rPr lang="en-US" dirty="0"/>
              <a:t>Social </a:t>
            </a:r>
          </a:p>
          <a:p>
            <a:pPr lvl="1"/>
            <a:r>
              <a:rPr lang="en-US" dirty="0"/>
              <a:t>Patient satisfaction is improved with lower readmissions </a:t>
            </a:r>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pPr marL="0" indent="0">
              <a:buNone/>
            </a:pPr>
            <a:r>
              <a:rPr lang="en-US" sz="1200" baseline="30000" dirty="0"/>
              <a:t>1</a:t>
            </a:r>
            <a:r>
              <a:rPr lang="en-US" sz="1000" dirty="0"/>
              <a:t> Markham, Jessica L., et al. “Length of Stay and Cost of Pediatric Readmissions.” </a:t>
            </a:r>
            <a:r>
              <a:rPr lang="en-US" sz="1000" i="1" dirty="0"/>
              <a:t>Pediatrics</a:t>
            </a:r>
            <a:r>
              <a:rPr lang="en-US" sz="1000" dirty="0"/>
              <a:t>, 2018, doi:10.1542/peds.2017-2934.</a:t>
            </a:r>
            <a:endParaRPr lang="en-US" sz="1000" baseline="30000" dirty="0"/>
          </a:p>
          <a:p>
            <a:pPr marL="0" indent="0">
              <a:buNone/>
            </a:pPr>
            <a:endParaRPr lang="en-US" sz="1000" dirty="0"/>
          </a:p>
        </p:txBody>
      </p:sp>
    </p:spTree>
    <p:extLst>
      <p:ext uri="{BB962C8B-B14F-4D97-AF65-F5344CB8AC3E}">
        <p14:creationId xmlns:p14="http://schemas.microsoft.com/office/powerpoint/2010/main" val="15815733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&amp; Spread</a:t>
            </a:r>
          </a:p>
        </p:txBody>
      </p:sp>
      <p:sp>
        <p:nvSpPr>
          <p:cNvPr id="3" name="Content Placeholder 2"/>
          <p:cNvSpPr>
            <a:spLocks noGrp="1"/>
          </p:cNvSpPr>
          <p:nvPr>
            <p:ph idx="1"/>
          </p:nvPr>
        </p:nvSpPr>
        <p:spPr/>
        <p:txBody>
          <a:bodyPr/>
          <a:lstStyle/>
          <a:p>
            <a:r>
              <a:rPr lang="en-US" dirty="0"/>
              <a:t>At this time we are still working to refine the discharge process to ensure that residents feel comfortable</a:t>
            </a:r>
          </a:p>
          <a:p>
            <a:endParaRPr lang="en-US" dirty="0"/>
          </a:p>
          <a:p>
            <a:endParaRPr lang="en-US" dirty="0"/>
          </a:p>
          <a:p>
            <a:endParaRPr lang="en-US" dirty="0"/>
          </a:p>
          <a:p>
            <a:r>
              <a:rPr lang="en-US" dirty="0"/>
              <a:t>This process improvement is still focused on the PMP Blue (</a:t>
            </a:r>
            <a:r>
              <a:rPr lang="en-US" dirty="0" err="1"/>
              <a:t>Peds</a:t>
            </a:r>
            <a:r>
              <a:rPr lang="en-US" dirty="0"/>
              <a:t> Pulmonology) service, with hopes that we can spread it to the entire NC Children’s Hospital by the end of 2018. </a:t>
            </a:r>
          </a:p>
          <a:p>
            <a:endParaRPr lang="en-US" dirty="0"/>
          </a:p>
        </p:txBody>
      </p:sp>
    </p:spTree>
    <p:extLst>
      <p:ext uri="{BB962C8B-B14F-4D97-AF65-F5344CB8AC3E}">
        <p14:creationId xmlns:p14="http://schemas.microsoft.com/office/powerpoint/2010/main" val="1515887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0600" y="2133600"/>
            <a:ext cx="8153400" cy="5334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flipV="1">
            <a:off x="1752600" y="2133600"/>
            <a:ext cx="7391400" cy="3048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0" y="533400"/>
            <a:ext cx="9144000" cy="160020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4" name="Picture 2" descr="J:\PQI\RESTRICTED\___Media\Pictures\Logo\UNC Logo\UNC-Health-Care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943600"/>
            <a:ext cx="17256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Box 9"/>
          <p:cNvSpPr txBox="1">
            <a:spLocks noChangeArrowheads="1"/>
          </p:cNvSpPr>
          <p:nvPr/>
        </p:nvSpPr>
        <p:spPr bwMode="auto">
          <a:xfrm>
            <a:off x="293688" y="3035856"/>
            <a:ext cx="8621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Diabetes: Eye Exam</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prstClr val="black"/>
                </a:solidFill>
                <a:effectLst/>
                <a:uLnTx/>
                <a:uFillTx/>
                <a:latin typeface="Calibri" pitchFamily="34" charset="0"/>
                <a:ea typeface="+mn-ea"/>
                <a:cs typeface="Arial" charset="0"/>
              </a:rPr>
              <a:t>UNC Internal Medicine Chapel Hill</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charset="0"/>
              </a:rPr>
              <a:t>Tam Le</a:t>
            </a:r>
            <a:br>
              <a:rPr kumimoji="0" lang="en-US" altLang="en-US" sz="1800" b="0" i="1"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charset="0"/>
              </a:rPr>
            </a:br>
            <a:r>
              <a:rPr kumimoji="0" lang="en-US" altLang="en-US"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Christina McMillan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Shana Ratner, MD, FACP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6" y="793088"/>
            <a:ext cx="4759462" cy="883312"/>
          </a:xfrm>
          <a:prstGeom prst="rect">
            <a:avLst/>
          </a:prstGeom>
        </p:spPr>
      </p:pic>
    </p:spTree>
    <p:extLst>
      <p:ext uri="{BB962C8B-B14F-4D97-AF65-F5344CB8AC3E}">
        <p14:creationId xmlns:p14="http://schemas.microsoft.com/office/powerpoint/2010/main" val="2196041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Problem</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
        <p:nvSpPr>
          <p:cNvPr id="9" name="Shape 310"/>
          <p:cNvSpPr txBox="1">
            <a:spLocks/>
          </p:cNvSpPr>
          <p:nvPr/>
        </p:nvSpPr>
        <p:spPr bwMode="auto">
          <a:xfrm>
            <a:off x="400239" y="2066743"/>
            <a:ext cx="8134162" cy="273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27013" marR="0" lvl="0" indent="-227013" algn="l" defTabSz="914400" rtl="0" eaLnBrk="0" fontAlgn="base" latinLnBrk="0" hangingPunct="0">
              <a:lnSpc>
                <a:spcPct val="100000"/>
              </a:lnSpc>
              <a:spcBef>
                <a:spcPts val="0"/>
              </a:spcBef>
              <a:spcAft>
                <a:spcPts val="0"/>
              </a:spcAft>
              <a:buClr>
                <a:srgbClr val="4F81BD"/>
              </a:buClr>
              <a:buSzPct val="1000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rPr>
              <a:t>Diabetic retinopathy is the leading cause of blindness among adults between 20 and 74 years of age.</a:t>
            </a:r>
          </a:p>
          <a:p>
            <a:pPr marL="227013" marR="0" lvl="0" indent="-227013" algn="l" defTabSz="914400" rtl="0" eaLnBrk="0" fontAlgn="base" latinLnBrk="0" hangingPunct="0">
              <a:lnSpc>
                <a:spcPct val="100000"/>
              </a:lnSpc>
              <a:spcBef>
                <a:spcPts val="0"/>
              </a:spcBef>
              <a:spcAft>
                <a:spcPts val="0"/>
              </a:spcAft>
              <a:buClr>
                <a:srgbClr val="4F81BD"/>
              </a:buClr>
              <a:buSzPct val="100000"/>
              <a:buFont typeface="Noto Sans Symbols"/>
              <a:buChar char="•"/>
              <a:tabLst/>
              <a:defRPr/>
            </a:pPr>
            <a:endPar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endParaRPr>
          </a:p>
          <a:p>
            <a:pPr marL="227013" marR="0" lvl="0" indent="-227013" algn="l" defTabSz="914400" rtl="0" eaLnBrk="0" fontAlgn="base" latinLnBrk="0" hangingPunct="0">
              <a:lnSpc>
                <a:spcPct val="100000"/>
              </a:lnSpc>
              <a:spcBef>
                <a:spcPts val="0"/>
              </a:spcBef>
              <a:spcAft>
                <a:spcPts val="0"/>
              </a:spcAft>
              <a:buClr>
                <a:srgbClr val="4F81BD"/>
              </a:buClr>
              <a:buSzPct val="1000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rPr>
              <a:t>90% are preventable</a:t>
            </a:r>
          </a:p>
          <a:p>
            <a:pPr marL="0" marR="0" lvl="0" indent="0" algn="l" defTabSz="914400" rtl="0" eaLnBrk="0" fontAlgn="base" latinLnBrk="0" hangingPunct="0">
              <a:lnSpc>
                <a:spcPct val="100000"/>
              </a:lnSpc>
              <a:spcBef>
                <a:spcPts val="0"/>
              </a:spcBef>
              <a:spcAft>
                <a:spcPts val="0"/>
              </a:spcAft>
              <a:buClr>
                <a:srgbClr val="4F81BD"/>
              </a:buClr>
              <a:buSzPct val="100000"/>
              <a:buFont typeface="Arial"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endParaRPr>
          </a:p>
          <a:p>
            <a:pPr marL="227013" marR="0" lvl="0" indent="-227013" algn="l" defTabSz="914400" rtl="0" eaLnBrk="0" fontAlgn="base" latinLnBrk="0" hangingPunct="0">
              <a:lnSpc>
                <a:spcPct val="100000"/>
              </a:lnSpc>
              <a:spcBef>
                <a:spcPts val="0"/>
              </a:spcBef>
              <a:spcAft>
                <a:spcPts val="0"/>
              </a:spcAft>
              <a:buClr>
                <a:srgbClr val="4F81BD"/>
              </a:buClr>
              <a:buSzPct val="1000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rPr>
              <a:t>Annual dilated eye examinations are a cost-effective intervention and prevent vision impairment</a:t>
            </a:r>
          </a:p>
          <a:p>
            <a:pPr marL="227013" marR="0" lvl="0" indent="-227013" algn="l" defTabSz="914400" rtl="0" eaLnBrk="0" fontAlgn="base" latinLnBrk="0" hangingPunct="0">
              <a:lnSpc>
                <a:spcPct val="100000"/>
              </a:lnSpc>
              <a:spcBef>
                <a:spcPts val="1000"/>
              </a:spcBef>
              <a:spcAft>
                <a:spcPts val="0"/>
              </a:spcAft>
              <a:buClr>
                <a:srgbClr val="4F81BD"/>
              </a:buClr>
              <a:buSzPct val="1000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rPr>
              <a:t>&lt;50% of diabetic patients in the US  have received the exam</a:t>
            </a:r>
            <a:r>
              <a:rPr kumimoji="0" lang="en-US" sz="1800" b="0" i="0" u="none" strike="noStrike" kern="1200" cap="none" spc="0" normalizeH="0" baseline="30000" noProof="0" dirty="0">
                <a:ln>
                  <a:noFill/>
                </a:ln>
                <a:solidFill>
                  <a:prstClr val="black"/>
                </a:solidFill>
                <a:effectLst/>
                <a:uLnTx/>
                <a:uFillTx/>
                <a:latin typeface="Calibri"/>
                <a:ea typeface="Century Gothic"/>
                <a:cs typeface="Calibri" panose="020F0502020204030204" pitchFamily="34" charset="0"/>
                <a:sym typeface="Century Gothic"/>
              </a:rPr>
              <a:t>4-6</a:t>
            </a:r>
            <a:r>
              <a:rPr kumimoji="0" lang="en-US" sz="1800" b="0" i="0" u="none" strike="noStrike" kern="1200" cap="none" spc="0" normalizeH="0" baseline="0" noProof="0" dirty="0">
                <a:ln>
                  <a:noFill/>
                </a:ln>
                <a:solidFill>
                  <a:prstClr val="black"/>
                </a:solidFill>
                <a:effectLst/>
                <a:uLnTx/>
                <a:uFillTx/>
                <a:latin typeface="Calibri"/>
                <a:ea typeface="Century Gothic"/>
                <a:cs typeface="Calibri" panose="020F0502020204030204" pitchFamily="34" charset="0"/>
                <a:sym typeface="Century Gothic"/>
              </a:rPr>
              <a:t>.</a:t>
            </a:r>
          </a:p>
        </p:txBody>
      </p:sp>
    </p:spTree>
    <p:extLst>
      <p:ext uri="{BB962C8B-B14F-4D97-AF65-F5344CB8AC3E}">
        <p14:creationId xmlns:p14="http://schemas.microsoft.com/office/powerpoint/2010/main" val="2216976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Problem</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
        <p:nvSpPr>
          <p:cNvPr id="9" name="Shape 310"/>
          <p:cNvSpPr txBox="1">
            <a:spLocks/>
          </p:cNvSpPr>
          <p:nvPr/>
        </p:nvSpPr>
        <p:spPr bwMode="auto">
          <a:xfrm>
            <a:off x="686554" y="4343400"/>
            <a:ext cx="8267323" cy="110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0"/>
              </a:spcAft>
              <a:buClr>
                <a:srgbClr val="4F81BD"/>
              </a:buClr>
              <a:buSzPct val="100000"/>
              <a:buFont typeface="Arial" charset="0"/>
              <a:buNone/>
              <a:tabLst/>
              <a:defRPr/>
            </a:pPr>
            <a:r>
              <a:rPr kumimoji="0" lang="en-US" sz="2000" b="1" i="0" u="none" strike="noStrike" kern="1200" cap="none" spc="0" normalizeH="0" baseline="0" noProof="0" dirty="0">
                <a:ln>
                  <a:noFill/>
                </a:ln>
                <a:solidFill>
                  <a:srgbClr val="3F3F3F"/>
                </a:solidFill>
                <a:effectLst/>
                <a:uLnTx/>
                <a:uFillTx/>
                <a:latin typeface="Calibri" panose="020F0502020204030204" pitchFamily="34" charset="0"/>
                <a:ea typeface="Century Gothic"/>
                <a:cs typeface="Calibri" panose="020F0502020204030204" pitchFamily="34" charset="0"/>
                <a:sym typeface="Century Gothic"/>
              </a:rPr>
              <a:t>Project Aim 1: </a:t>
            </a:r>
            <a:r>
              <a:rPr kumimoji="0" lang="en-US" sz="2000" b="0" i="1" u="none" strike="noStrike" kern="1200" cap="none" spc="0" normalizeH="0" baseline="0" noProof="0" dirty="0">
                <a:ln>
                  <a:noFill/>
                </a:ln>
                <a:solidFill>
                  <a:srgbClr val="3F3F3F"/>
                </a:solidFill>
                <a:effectLst/>
                <a:uLnTx/>
                <a:uFillTx/>
                <a:latin typeface="Calibri" panose="020F0502020204030204" pitchFamily="34" charset="0"/>
                <a:ea typeface="Century Gothic"/>
                <a:cs typeface="Calibri" panose="020F0502020204030204" pitchFamily="34" charset="0"/>
                <a:sym typeface="Century Gothic"/>
              </a:rPr>
              <a:t>Increase the rates of annual retinal screening among established diabetic patients at UNC IMC to 48%.</a:t>
            </a:r>
            <a:endParaRPr kumimoji="0" lang="en-US" sz="2000" b="1" i="0" u="none" strike="noStrike" kern="1200" cap="none" spc="0" normalizeH="0" baseline="0" noProof="0" dirty="0">
              <a:ln>
                <a:noFill/>
              </a:ln>
              <a:solidFill>
                <a:srgbClr val="3F3F3F"/>
              </a:solidFill>
              <a:effectLst/>
              <a:uLnTx/>
              <a:uFillTx/>
              <a:latin typeface="Calibri" panose="020F0502020204030204" pitchFamily="34" charset="0"/>
              <a:ea typeface="Century Gothic"/>
              <a:cs typeface="Calibri" panose="020F0502020204030204" pitchFamily="34" charset="0"/>
              <a:sym typeface="Century Gothic"/>
            </a:endParaRPr>
          </a:p>
          <a:p>
            <a:pPr marL="0" marR="0" lvl="0" indent="0" algn="l" defTabSz="914400" rtl="0" eaLnBrk="0" fontAlgn="base" latinLnBrk="0" hangingPunct="0">
              <a:lnSpc>
                <a:spcPct val="100000"/>
              </a:lnSpc>
              <a:spcBef>
                <a:spcPts val="1000"/>
              </a:spcBef>
              <a:spcAft>
                <a:spcPts val="0"/>
              </a:spcAft>
              <a:buClr>
                <a:srgbClr val="4F81BD"/>
              </a:buClr>
              <a:buSzPct val="100000"/>
              <a:buFont typeface="Arial" charset="0"/>
              <a:buNone/>
              <a:tabLst/>
              <a:defRPr/>
            </a:pPr>
            <a:endParaRPr kumimoji="0" lang="en-US" sz="2000" b="1" i="0" u="none" strike="noStrike" kern="1200" cap="none" spc="0" normalizeH="0" baseline="0" noProof="0" dirty="0">
              <a:ln>
                <a:noFill/>
              </a:ln>
              <a:solidFill>
                <a:srgbClr val="3F3F3F"/>
              </a:solidFill>
              <a:effectLst/>
              <a:uLnTx/>
              <a:uFillTx/>
              <a:latin typeface="Calibri" panose="020F0502020204030204" pitchFamily="34" charset="0"/>
              <a:ea typeface="Century Gothic"/>
              <a:cs typeface="Calibri" panose="020F0502020204030204" pitchFamily="34" charset="0"/>
              <a:sym typeface="Century Gothic"/>
            </a:endParaRPr>
          </a:p>
        </p:txBody>
      </p:sp>
      <p:sp>
        <p:nvSpPr>
          <p:cNvPr id="3" name="Rectangle 2">
            <a:extLst>
              <a:ext uri="{FF2B5EF4-FFF2-40B4-BE49-F238E27FC236}">
                <a16:creationId xmlns:a16="http://schemas.microsoft.com/office/drawing/2014/main" id="{248A91BE-3D6E-4425-9495-B99E0C5515AD}"/>
              </a:ext>
            </a:extLst>
          </p:cNvPr>
          <p:cNvSpPr/>
          <p:nvPr/>
        </p:nvSpPr>
        <p:spPr>
          <a:xfrm>
            <a:off x="1478280" y="2274100"/>
            <a:ext cx="6019800" cy="1107996"/>
          </a:xfrm>
          <a:prstGeom prst="rect">
            <a:avLst/>
          </a:prstGeom>
        </p:spPr>
        <p:txBody>
          <a:bodyPr wrap="square">
            <a:spAutoFit/>
          </a:bodyPr>
          <a:lstStyle/>
          <a:p>
            <a:pPr marL="0" marR="0" lvl="0" indent="0" algn="ctr" defTabSz="914400" rtl="0" eaLnBrk="1" fontAlgn="base" latinLnBrk="0" hangingPunct="1">
              <a:lnSpc>
                <a:spcPct val="100000"/>
              </a:lnSpc>
              <a:spcBef>
                <a:spcPts val="1000"/>
              </a:spcBef>
              <a:spcAft>
                <a:spcPts val="0"/>
              </a:spcAft>
              <a:buClr>
                <a:srgbClr val="4F81BD"/>
              </a:buClr>
              <a:buSzPct val="100000"/>
              <a:buFontTx/>
              <a:buNone/>
              <a:tabLst/>
              <a:defRPr/>
            </a:pPr>
            <a:r>
              <a:rPr kumimoji="0" lang="en-US" sz="2200" b="1" i="0" u="none" strike="noStrike" kern="1200" cap="none" spc="0" normalizeH="0" baseline="0" noProof="0" dirty="0">
                <a:ln>
                  <a:noFill/>
                </a:ln>
                <a:solidFill>
                  <a:prstClr val="black"/>
                </a:solidFill>
                <a:effectLst/>
                <a:uLnTx/>
                <a:uFillTx/>
                <a:latin typeface="Calibri" pitchFamily="34" charset="0"/>
                <a:ea typeface="Century Gothic"/>
                <a:cs typeface="Calibri" panose="020F0502020204030204" pitchFamily="34" charset="0"/>
                <a:sym typeface="Century Gothic"/>
              </a:rPr>
              <a:t>As of March 2017, only 36.3% of active diabetic patients at UNC Internal Medicine completed the annual exam.</a:t>
            </a:r>
          </a:p>
        </p:txBody>
      </p:sp>
    </p:spTree>
    <p:extLst>
      <p:ext uri="{BB962C8B-B14F-4D97-AF65-F5344CB8AC3E}">
        <p14:creationId xmlns:p14="http://schemas.microsoft.com/office/powerpoint/2010/main" val="1556919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  </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8" name="Picture 7" descr="A close up of a map&#10;&#10;Description generated with high confidence">
            <a:extLst>
              <a:ext uri="{FF2B5EF4-FFF2-40B4-BE49-F238E27FC236}">
                <a16:creationId xmlns:a16="http://schemas.microsoft.com/office/drawing/2014/main" id="{5AE8F4AA-B1B8-409C-8268-910F99F85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78" y="521867"/>
            <a:ext cx="8821434" cy="5842421"/>
          </a:xfrm>
          <a:prstGeom prst="rect">
            <a:avLst/>
          </a:prstGeom>
        </p:spPr>
      </p:pic>
      <p:sp>
        <p:nvSpPr>
          <p:cNvPr id="14" name="Rectangle 1">
            <a:extLst>
              <a:ext uri="{FF2B5EF4-FFF2-40B4-BE49-F238E27FC236}">
                <a16:creationId xmlns:a16="http://schemas.microsoft.com/office/drawing/2014/main" id="{4E07ED65-1E43-4AB2-8C63-58071990C818}"/>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211211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Process to Receive an Annual DR Eye Screening</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9" name="Graphic 8" descr="Lightbulb">
            <a:extLst>
              <a:ext uri="{FF2B5EF4-FFF2-40B4-BE49-F238E27FC236}">
                <a16:creationId xmlns:a16="http://schemas.microsoft.com/office/drawing/2014/main" id="{19348CC4-C880-447D-8131-375963DBF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996" y="2362881"/>
            <a:ext cx="547202" cy="547202"/>
          </a:xfrm>
          <a:prstGeom prst="rect">
            <a:avLst/>
          </a:prstGeom>
        </p:spPr>
      </p:pic>
      <p:pic>
        <p:nvPicPr>
          <p:cNvPr id="16" name="Graphic 15" descr="Brain in head">
            <a:extLst>
              <a:ext uri="{FF2B5EF4-FFF2-40B4-BE49-F238E27FC236}">
                <a16:creationId xmlns:a16="http://schemas.microsoft.com/office/drawing/2014/main" id="{CA8E2A11-7569-4887-8B90-F536B32B1D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051" y="2910083"/>
            <a:ext cx="1426298" cy="1426298"/>
          </a:xfrm>
          <a:prstGeom prst="rect">
            <a:avLst/>
          </a:prstGeom>
        </p:spPr>
      </p:pic>
      <p:pic>
        <p:nvPicPr>
          <p:cNvPr id="18" name="Graphic 17" descr="Meeting">
            <a:extLst>
              <a:ext uri="{FF2B5EF4-FFF2-40B4-BE49-F238E27FC236}">
                <a16:creationId xmlns:a16="http://schemas.microsoft.com/office/drawing/2014/main" id="{ABEEC11A-A0B8-438F-955C-F22639351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6699" y="2452882"/>
            <a:ext cx="914401" cy="914401"/>
          </a:xfrm>
          <a:prstGeom prst="rect">
            <a:avLst/>
          </a:prstGeom>
        </p:spPr>
      </p:pic>
      <p:pic>
        <p:nvPicPr>
          <p:cNvPr id="24" name="Graphic 23" descr="Stethoscope">
            <a:extLst>
              <a:ext uri="{FF2B5EF4-FFF2-40B4-BE49-F238E27FC236}">
                <a16:creationId xmlns:a16="http://schemas.microsoft.com/office/drawing/2014/main" id="{B62C3638-276A-492F-8309-F6469908E8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483" y="3429000"/>
            <a:ext cx="770211" cy="770211"/>
          </a:xfrm>
          <a:prstGeom prst="rect">
            <a:avLst/>
          </a:prstGeom>
        </p:spPr>
      </p:pic>
      <p:pic>
        <p:nvPicPr>
          <p:cNvPr id="26" name="Graphic 25" descr="Car">
            <a:extLst>
              <a:ext uri="{FF2B5EF4-FFF2-40B4-BE49-F238E27FC236}">
                <a16:creationId xmlns:a16="http://schemas.microsoft.com/office/drawing/2014/main" id="{D7CCA9F0-5CFD-4E76-80F3-FD0ED0C6C0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82504" y="3244913"/>
            <a:ext cx="1004481" cy="1004481"/>
          </a:xfrm>
          <a:prstGeom prst="rect">
            <a:avLst/>
          </a:prstGeom>
        </p:spPr>
      </p:pic>
      <p:sp>
        <p:nvSpPr>
          <p:cNvPr id="27" name="Arrow: Right 26">
            <a:extLst>
              <a:ext uri="{FF2B5EF4-FFF2-40B4-BE49-F238E27FC236}">
                <a16:creationId xmlns:a16="http://schemas.microsoft.com/office/drawing/2014/main" id="{1CC259E4-C993-4483-8C6B-1AB57F373EA2}"/>
              </a:ext>
            </a:extLst>
          </p:cNvPr>
          <p:cNvSpPr/>
          <p:nvPr/>
        </p:nvSpPr>
        <p:spPr>
          <a:xfrm>
            <a:off x="2316480" y="3265167"/>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Right 30">
            <a:extLst>
              <a:ext uri="{FF2B5EF4-FFF2-40B4-BE49-F238E27FC236}">
                <a16:creationId xmlns:a16="http://schemas.microsoft.com/office/drawing/2014/main" id="{4147DAC4-3DAC-4347-8234-92EE1DC5C661}"/>
              </a:ext>
            </a:extLst>
          </p:cNvPr>
          <p:cNvSpPr/>
          <p:nvPr/>
        </p:nvSpPr>
        <p:spPr>
          <a:xfrm>
            <a:off x="6068784" y="3320476"/>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25B28FC-F11B-4CF3-8906-DC1AA07BA7B9}"/>
              </a:ext>
            </a:extLst>
          </p:cNvPr>
          <p:cNvSpPr/>
          <p:nvPr/>
        </p:nvSpPr>
        <p:spPr>
          <a:xfrm>
            <a:off x="158247" y="2076149"/>
            <a:ext cx="2002702" cy="2859942"/>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BA5DCAA-9BD8-4268-BB4C-FDD072877FE3}"/>
              </a:ext>
            </a:extLst>
          </p:cNvPr>
          <p:cNvSpPr/>
          <p:nvPr/>
        </p:nvSpPr>
        <p:spPr>
          <a:xfrm>
            <a:off x="3267106" y="2076149"/>
            <a:ext cx="2439759" cy="2859909"/>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0" name="Rectangle 4099">
            <a:extLst>
              <a:ext uri="{FF2B5EF4-FFF2-40B4-BE49-F238E27FC236}">
                <a16:creationId xmlns:a16="http://schemas.microsoft.com/office/drawing/2014/main" id="{48598B5D-D16E-4585-B524-051B84B1436A}"/>
              </a:ext>
            </a:extLst>
          </p:cNvPr>
          <p:cNvSpPr/>
          <p:nvPr/>
        </p:nvSpPr>
        <p:spPr>
          <a:xfrm>
            <a:off x="6929830" y="2047960"/>
            <a:ext cx="1899153" cy="2940225"/>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1" name="TextBox 4100">
            <a:extLst>
              <a:ext uri="{FF2B5EF4-FFF2-40B4-BE49-F238E27FC236}">
                <a16:creationId xmlns:a16="http://schemas.microsoft.com/office/drawing/2014/main" id="{4E639DAB-42F9-4B33-B3F7-D49D33CC5EEB}"/>
              </a:ext>
            </a:extLst>
          </p:cNvPr>
          <p:cNvSpPr txBox="1"/>
          <p:nvPr/>
        </p:nvSpPr>
        <p:spPr>
          <a:xfrm>
            <a:off x="231523" y="5258790"/>
            <a:ext cx="185614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Knowledge of Overdue Exam</a:t>
            </a:r>
          </a:p>
        </p:txBody>
      </p:sp>
      <p:sp>
        <p:nvSpPr>
          <p:cNvPr id="4103" name="TextBox 4102">
            <a:extLst>
              <a:ext uri="{FF2B5EF4-FFF2-40B4-BE49-F238E27FC236}">
                <a16:creationId xmlns:a16="http://schemas.microsoft.com/office/drawing/2014/main" id="{B87845DE-AF57-49A5-BFD6-8CEB6E0A55C3}"/>
              </a:ext>
            </a:extLst>
          </p:cNvPr>
          <p:cNvSpPr txBox="1"/>
          <p:nvPr/>
        </p:nvSpPr>
        <p:spPr>
          <a:xfrm>
            <a:off x="3162300" y="5258791"/>
            <a:ext cx="2743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Referral Process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DR Screening Attendance</a:t>
            </a:r>
          </a:p>
        </p:txBody>
      </p:sp>
      <p:sp>
        <p:nvSpPr>
          <p:cNvPr id="4104" name="TextBox 4103">
            <a:extLst>
              <a:ext uri="{FF2B5EF4-FFF2-40B4-BE49-F238E27FC236}">
                <a16:creationId xmlns:a16="http://schemas.microsoft.com/office/drawing/2014/main" id="{19D221E9-16CA-4AB0-A71D-C1DF146E48CB}"/>
              </a:ext>
            </a:extLst>
          </p:cNvPr>
          <p:cNvSpPr txBox="1"/>
          <p:nvPr/>
        </p:nvSpPr>
        <p:spPr>
          <a:xfrm>
            <a:off x="7117406" y="5257800"/>
            <a:ext cx="1524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Result</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Retrieval</a:t>
            </a:r>
          </a:p>
        </p:txBody>
      </p:sp>
      <p:pic>
        <p:nvPicPr>
          <p:cNvPr id="4106" name="Graphic 4105" descr="Fax">
            <a:extLst>
              <a:ext uri="{FF2B5EF4-FFF2-40B4-BE49-F238E27FC236}">
                <a16:creationId xmlns:a16="http://schemas.microsoft.com/office/drawing/2014/main" id="{64D4878A-7F4C-40A8-9FDE-E8ABF0D030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14103" y="2807967"/>
            <a:ext cx="1199170" cy="1199170"/>
          </a:xfrm>
          <a:prstGeom prst="rect">
            <a:avLst/>
          </a:prstGeom>
        </p:spPr>
      </p:pic>
    </p:spTree>
    <p:extLst>
      <p:ext uri="{BB962C8B-B14F-4D97-AF65-F5344CB8AC3E}">
        <p14:creationId xmlns:p14="http://schemas.microsoft.com/office/powerpoint/2010/main" val="24599182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Process to Receive an Annual DR Eye Screening</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9" name="Graphic 8" descr="Lightbulb">
            <a:extLst>
              <a:ext uri="{FF2B5EF4-FFF2-40B4-BE49-F238E27FC236}">
                <a16:creationId xmlns:a16="http://schemas.microsoft.com/office/drawing/2014/main" id="{19348CC4-C880-447D-8131-375963DBF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996" y="2362881"/>
            <a:ext cx="547202" cy="547202"/>
          </a:xfrm>
          <a:prstGeom prst="rect">
            <a:avLst/>
          </a:prstGeom>
        </p:spPr>
      </p:pic>
      <p:pic>
        <p:nvPicPr>
          <p:cNvPr id="16" name="Graphic 15" descr="Brain in head">
            <a:extLst>
              <a:ext uri="{FF2B5EF4-FFF2-40B4-BE49-F238E27FC236}">
                <a16:creationId xmlns:a16="http://schemas.microsoft.com/office/drawing/2014/main" id="{CA8E2A11-7569-4887-8B90-F536B32B1D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051" y="2910083"/>
            <a:ext cx="1426298" cy="1426298"/>
          </a:xfrm>
          <a:prstGeom prst="rect">
            <a:avLst/>
          </a:prstGeom>
        </p:spPr>
      </p:pic>
      <p:pic>
        <p:nvPicPr>
          <p:cNvPr id="18" name="Graphic 17" descr="Meeting">
            <a:extLst>
              <a:ext uri="{FF2B5EF4-FFF2-40B4-BE49-F238E27FC236}">
                <a16:creationId xmlns:a16="http://schemas.microsoft.com/office/drawing/2014/main" id="{ABEEC11A-A0B8-438F-955C-F22639351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6699" y="2452882"/>
            <a:ext cx="914401" cy="914401"/>
          </a:xfrm>
          <a:prstGeom prst="rect">
            <a:avLst/>
          </a:prstGeom>
        </p:spPr>
      </p:pic>
      <p:pic>
        <p:nvPicPr>
          <p:cNvPr id="24" name="Graphic 23" descr="Stethoscope">
            <a:extLst>
              <a:ext uri="{FF2B5EF4-FFF2-40B4-BE49-F238E27FC236}">
                <a16:creationId xmlns:a16="http://schemas.microsoft.com/office/drawing/2014/main" id="{B62C3638-276A-492F-8309-F6469908E8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483" y="3429000"/>
            <a:ext cx="770211" cy="770211"/>
          </a:xfrm>
          <a:prstGeom prst="rect">
            <a:avLst/>
          </a:prstGeom>
        </p:spPr>
      </p:pic>
      <p:pic>
        <p:nvPicPr>
          <p:cNvPr id="26" name="Graphic 25" descr="Car">
            <a:extLst>
              <a:ext uri="{FF2B5EF4-FFF2-40B4-BE49-F238E27FC236}">
                <a16:creationId xmlns:a16="http://schemas.microsoft.com/office/drawing/2014/main" id="{D7CCA9F0-5CFD-4E76-80F3-FD0ED0C6C0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82504" y="3244913"/>
            <a:ext cx="1004481" cy="1004481"/>
          </a:xfrm>
          <a:prstGeom prst="rect">
            <a:avLst/>
          </a:prstGeom>
        </p:spPr>
      </p:pic>
      <p:sp>
        <p:nvSpPr>
          <p:cNvPr id="27" name="Arrow: Right 26">
            <a:extLst>
              <a:ext uri="{FF2B5EF4-FFF2-40B4-BE49-F238E27FC236}">
                <a16:creationId xmlns:a16="http://schemas.microsoft.com/office/drawing/2014/main" id="{1CC259E4-C993-4483-8C6B-1AB57F373EA2}"/>
              </a:ext>
            </a:extLst>
          </p:cNvPr>
          <p:cNvSpPr/>
          <p:nvPr/>
        </p:nvSpPr>
        <p:spPr>
          <a:xfrm>
            <a:off x="2316480" y="3265167"/>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Right 30">
            <a:extLst>
              <a:ext uri="{FF2B5EF4-FFF2-40B4-BE49-F238E27FC236}">
                <a16:creationId xmlns:a16="http://schemas.microsoft.com/office/drawing/2014/main" id="{4147DAC4-3DAC-4347-8234-92EE1DC5C661}"/>
              </a:ext>
            </a:extLst>
          </p:cNvPr>
          <p:cNvSpPr/>
          <p:nvPr/>
        </p:nvSpPr>
        <p:spPr>
          <a:xfrm>
            <a:off x="6068784" y="3320476"/>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25B28FC-F11B-4CF3-8906-DC1AA07BA7B9}"/>
              </a:ext>
            </a:extLst>
          </p:cNvPr>
          <p:cNvSpPr/>
          <p:nvPr/>
        </p:nvSpPr>
        <p:spPr>
          <a:xfrm>
            <a:off x="158247" y="2076149"/>
            <a:ext cx="2002702" cy="2859942"/>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BA5DCAA-9BD8-4268-BB4C-FDD072877FE3}"/>
              </a:ext>
            </a:extLst>
          </p:cNvPr>
          <p:cNvSpPr/>
          <p:nvPr/>
        </p:nvSpPr>
        <p:spPr>
          <a:xfrm>
            <a:off x="3267106" y="2076149"/>
            <a:ext cx="2439759" cy="2859909"/>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0" name="Rectangle 4099">
            <a:extLst>
              <a:ext uri="{FF2B5EF4-FFF2-40B4-BE49-F238E27FC236}">
                <a16:creationId xmlns:a16="http://schemas.microsoft.com/office/drawing/2014/main" id="{48598B5D-D16E-4585-B524-051B84B1436A}"/>
              </a:ext>
            </a:extLst>
          </p:cNvPr>
          <p:cNvSpPr/>
          <p:nvPr/>
        </p:nvSpPr>
        <p:spPr>
          <a:xfrm>
            <a:off x="6929830" y="2047960"/>
            <a:ext cx="1899153" cy="2940225"/>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1" name="TextBox 4100">
            <a:extLst>
              <a:ext uri="{FF2B5EF4-FFF2-40B4-BE49-F238E27FC236}">
                <a16:creationId xmlns:a16="http://schemas.microsoft.com/office/drawing/2014/main" id="{4E639DAB-42F9-4B33-B3F7-D49D33CC5EEB}"/>
              </a:ext>
            </a:extLst>
          </p:cNvPr>
          <p:cNvSpPr txBox="1"/>
          <p:nvPr/>
        </p:nvSpPr>
        <p:spPr>
          <a:xfrm>
            <a:off x="231523" y="5258790"/>
            <a:ext cx="185614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Knowledge of Overdue Exam</a:t>
            </a:r>
          </a:p>
        </p:txBody>
      </p:sp>
      <p:sp>
        <p:nvSpPr>
          <p:cNvPr id="4103" name="TextBox 4102">
            <a:extLst>
              <a:ext uri="{FF2B5EF4-FFF2-40B4-BE49-F238E27FC236}">
                <a16:creationId xmlns:a16="http://schemas.microsoft.com/office/drawing/2014/main" id="{B87845DE-AF57-49A5-BFD6-8CEB6E0A55C3}"/>
              </a:ext>
            </a:extLst>
          </p:cNvPr>
          <p:cNvSpPr txBox="1"/>
          <p:nvPr/>
        </p:nvSpPr>
        <p:spPr>
          <a:xfrm>
            <a:off x="3162300" y="5258791"/>
            <a:ext cx="2743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Referral Process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DR Screening Attendance</a:t>
            </a:r>
          </a:p>
        </p:txBody>
      </p:sp>
      <p:sp>
        <p:nvSpPr>
          <p:cNvPr id="4104" name="TextBox 4103">
            <a:extLst>
              <a:ext uri="{FF2B5EF4-FFF2-40B4-BE49-F238E27FC236}">
                <a16:creationId xmlns:a16="http://schemas.microsoft.com/office/drawing/2014/main" id="{19D221E9-16CA-4AB0-A71D-C1DF146E48CB}"/>
              </a:ext>
            </a:extLst>
          </p:cNvPr>
          <p:cNvSpPr txBox="1"/>
          <p:nvPr/>
        </p:nvSpPr>
        <p:spPr>
          <a:xfrm>
            <a:off x="7117406" y="5257800"/>
            <a:ext cx="1524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Result</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Retrieval</a:t>
            </a:r>
          </a:p>
        </p:txBody>
      </p:sp>
      <p:pic>
        <p:nvPicPr>
          <p:cNvPr id="4106" name="Graphic 4105" descr="Fax">
            <a:extLst>
              <a:ext uri="{FF2B5EF4-FFF2-40B4-BE49-F238E27FC236}">
                <a16:creationId xmlns:a16="http://schemas.microsoft.com/office/drawing/2014/main" id="{64D4878A-7F4C-40A8-9FDE-E8ABF0D030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14103" y="2807967"/>
            <a:ext cx="1199170" cy="1199170"/>
          </a:xfrm>
          <a:prstGeom prst="rect">
            <a:avLst/>
          </a:prstGeom>
        </p:spPr>
      </p:pic>
      <p:sp>
        <p:nvSpPr>
          <p:cNvPr id="22" name="Oval 21">
            <a:extLst>
              <a:ext uri="{FF2B5EF4-FFF2-40B4-BE49-F238E27FC236}">
                <a16:creationId xmlns:a16="http://schemas.microsoft.com/office/drawing/2014/main" id="{26B1D074-72DC-4977-A77F-799728E246D0}"/>
              </a:ext>
            </a:extLst>
          </p:cNvPr>
          <p:cNvSpPr/>
          <p:nvPr/>
        </p:nvSpPr>
        <p:spPr>
          <a:xfrm>
            <a:off x="-261896" y="1784349"/>
            <a:ext cx="3009647" cy="42799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3176363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261" y="6254496"/>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Patient Outreach</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
        <p:nvSpPr>
          <p:cNvPr id="10" name="TextBox 9"/>
          <p:cNvSpPr txBox="1"/>
          <p:nvPr/>
        </p:nvSpPr>
        <p:spPr>
          <a:xfrm>
            <a:off x="457200" y="2118479"/>
            <a:ext cx="3916681" cy="318548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Calibri"/>
                <a:ea typeface="+mn-ea"/>
                <a:cs typeface="Arial" charset="0"/>
              </a:rPr>
              <a:t>Outreach mailing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Created outreach letter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EPIC QI Dashboard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1239 mailings in bulk on June 2017</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665 by mail and 574 patient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Calibri"/>
                <a:ea typeface="+mn-ea"/>
                <a:cs typeface="Arial" charset="0"/>
              </a:rPr>
              <a:t>Staff training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Response manual for staff to respond to patient replies</a:t>
            </a:r>
          </a:p>
        </p:txBody>
      </p:sp>
      <p:graphicFrame>
        <p:nvGraphicFramePr>
          <p:cNvPr id="8" name="Table 7">
            <a:extLst>
              <a:ext uri="{FF2B5EF4-FFF2-40B4-BE49-F238E27FC236}">
                <a16:creationId xmlns:a16="http://schemas.microsoft.com/office/drawing/2014/main" id="{268CCDDF-1CEB-4F51-B923-75CFE62FC20E}"/>
              </a:ext>
            </a:extLst>
          </p:cNvPr>
          <p:cNvGraphicFramePr>
            <a:graphicFrameLocks noGrp="1"/>
          </p:cNvGraphicFramePr>
          <p:nvPr>
            <p:extLst/>
          </p:nvPr>
        </p:nvGraphicFramePr>
        <p:xfrm>
          <a:off x="4988310" y="2393713"/>
          <a:ext cx="3502434" cy="2815153"/>
        </p:xfrm>
        <a:graphic>
          <a:graphicData uri="http://schemas.openxmlformats.org/drawingml/2006/table">
            <a:tbl>
              <a:tblPr firstRow="1" bandRow="1">
                <a:tableStyleId>{5C22544A-7EE6-4342-B048-85BDC9FD1C3A}</a:tableStyleId>
              </a:tblPr>
              <a:tblGrid>
                <a:gridCol w="1738279">
                  <a:extLst>
                    <a:ext uri="{9D8B030D-6E8A-4147-A177-3AD203B41FA5}">
                      <a16:colId xmlns:a16="http://schemas.microsoft.com/office/drawing/2014/main" val="3406783256"/>
                    </a:ext>
                  </a:extLst>
                </a:gridCol>
                <a:gridCol w="1764155">
                  <a:extLst>
                    <a:ext uri="{9D8B030D-6E8A-4147-A177-3AD203B41FA5}">
                      <a16:colId xmlns:a16="http://schemas.microsoft.com/office/drawing/2014/main" val="899694604"/>
                    </a:ext>
                  </a:extLst>
                </a:gridCol>
              </a:tblGrid>
              <a:tr h="488874">
                <a:tc>
                  <a:txBody>
                    <a:bodyPr/>
                    <a:lstStyle/>
                    <a:p>
                      <a:r>
                        <a:rPr lang="en-US" sz="1800" dirty="0"/>
                        <a:t> </a:t>
                      </a:r>
                    </a:p>
                  </a:txBody>
                  <a:tcPr/>
                </a:tc>
                <a:tc>
                  <a:txBody>
                    <a:bodyPr/>
                    <a:lstStyle/>
                    <a:p>
                      <a:pPr algn="ctr"/>
                      <a:br>
                        <a:rPr lang="en-US" sz="1800" dirty="0"/>
                      </a:br>
                      <a:r>
                        <a:rPr lang="en-US" sz="1800" dirty="0"/>
                        <a:t>Patient Portal</a:t>
                      </a:r>
                    </a:p>
                  </a:txBody>
                  <a:tcPr/>
                </a:tc>
                <a:extLst>
                  <a:ext uri="{0D108BD9-81ED-4DB2-BD59-A6C34878D82A}">
                    <a16:rowId xmlns:a16="http://schemas.microsoft.com/office/drawing/2014/main" val="3359448225"/>
                  </a:ext>
                </a:extLst>
              </a:tr>
              <a:tr h="466916">
                <a:tc>
                  <a:txBody>
                    <a:bodyPr/>
                    <a:lstStyle/>
                    <a:p>
                      <a:pPr algn="ctr">
                        <a:spcBef>
                          <a:spcPts val="0"/>
                        </a:spcBef>
                      </a:pPr>
                      <a:r>
                        <a:rPr lang="en-US" sz="1800" dirty="0"/>
                        <a:t>Amount sent</a:t>
                      </a:r>
                    </a:p>
                  </a:txBody>
                  <a:tcPr/>
                </a:tc>
                <a:tc>
                  <a:txBody>
                    <a:bodyPr/>
                    <a:lstStyle/>
                    <a:p>
                      <a:pPr algn="ctr"/>
                      <a:r>
                        <a:rPr lang="en-US" sz="1800" dirty="0"/>
                        <a:t>574</a:t>
                      </a:r>
                    </a:p>
                  </a:txBody>
                  <a:tcPr/>
                </a:tc>
                <a:extLst>
                  <a:ext uri="{0D108BD9-81ED-4DB2-BD59-A6C34878D82A}">
                    <a16:rowId xmlns:a16="http://schemas.microsoft.com/office/drawing/2014/main" val="3880220666"/>
                  </a:ext>
                </a:extLst>
              </a:tr>
              <a:tr h="793757">
                <a:tc>
                  <a:txBody>
                    <a:bodyPr/>
                    <a:lstStyle/>
                    <a:p>
                      <a:pPr algn="ctr"/>
                      <a:r>
                        <a:rPr lang="en-US" sz="1800" dirty="0"/>
                        <a:t>Letter Opened by Patient</a:t>
                      </a:r>
                    </a:p>
                  </a:txBody>
                  <a:tcPr/>
                </a:tc>
                <a:tc>
                  <a:txBody>
                    <a:bodyPr/>
                    <a:lstStyle/>
                    <a:p>
                      <a:pPr algn="ctr"/>
                      <a:r>
                        <a:rPr lang="en-US" sz="1800" dirty="0"/>
                        <a:t>284 (49.5%)</a:t>
                      </a:r>
                    </a:p>
                  </a:txBody>
                  <a:tcPr anchor="ctr"/>
                </a:tc>
                <a:extLst>
                  <a:ext uri="{0D108BD9-81ED-4DB2-BD59-A6C34878D82A}">
                    <a16:rowId xmlns:a16="http://schemas.microsoft.com/office/drawing/2014/main" val="596341659"/>
                  </a:ext>
                </a:extLst>
              </a:tr>
              <a:tr h="840449">
                <a:tc>
                  <a:txBody>
                    <a:bodyPr/>
                    <a:lstStyle/>
                    <a:p>
                      <a:pPr algn="ctr"/>
                      <a:r>
                        <a:rPr lang="en-US" sz="1800" dirty="0"/>
                        <a:t>Patients who asked for referral</a:t>
                      </a:r>
                    </a:p>
                  </a:txBody>
                  <a:tcPr/>
                </a:tc>
                <a:tc>
                  <a:txBody>
                    <a:bodyPr/>
                    <a:lstStyle/>
                    <a:p>
                      <a:pPr algn="ctr"/>
                      <a:r>
                        <a:rPr lang="en-US" sz="1800" dirty="0"/>
                        <a:t>40 (7%)</a:t>
                      </a:r>
                    </a:p>
                  </a:txBody>
                  <a:tcPr anchor="ctr"/>
                </a:tc>
                <a:extLst>
                  <a:ext uri="{0D108BD9-81ED-4DB2-BD59-A6C34878D82A}">
                    <a16:rowId xmlns:a16="http://schemas.microsoft.com/office/drawing/2014/main" val="4127177099"/>
                  </a:ext>
                </a:extLst>
              </a:tr>
            </a:tbl>
          </a:graphicData>
        </a:graphic>
      </p:graphicFrame>
      <p:sp>
        <p:nvSpPr>
          <p:cNvPr id="5" name="TextBox 4">
            <a:extLst>
              <a:ext uri="{FF2B5EF4-FFF2-40B4-BE49-F238E27FC236}">
                <a16:creationId xmlns:a16="http://schemas.microsoft.com/office/drawing/2014/main" id="{34A9D002-9286-41B5-AF1D-B921CE4A97D7}"/>
              </a:ext>
            </a:extLst>
          </p:cNvPr>
          <p:cNvSpPr txBox="1"/>
          <p:nvPr/>
        </p:nvSpPr>
        <p:spPr>
          <a:xfrm>
            <a:off x="4913376" y="2024381"/>
            <a:ext cx="350243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Table 1. Outreach Results Nov 2017</a:t>
            </a:r>
          </a:p>
        </p:txBody>
      </p:sp>
    </p:spTree>
    <p:extLst>
      <p:ext uri="{BB962C8B-B14F-4D97-AF65-F5344CB8AC3E}">
        <p14:creationId xmlns:p14="http://schemas.microsoft.com/office/powerpoint/2010/main" val="332213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Patient Outreach via Telephone Encounters</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
        <p:nvSpPr>
          <p:cNvPr id="3" name="Rectangle 2"/>
          <p:cNvSpPr/>
          <p:nvPr/>
        </p:nvSpPr>
        <p:spPr>
          <a:xfrm>
            <a:off x="4800600" y="2862601"/>
            <a:ext cx="4114800" cy="190821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sng" strike="noStrike" kern="1200" cap="none" spc="0" normalizeH="0" baseline="0" noProof="0" dirty="0">
                <a:ln>
                  <a:noFill/>
                </a:ln>
                <a:solidFill>
                  <a:prstClr val="black"/>
                </a:solidFill>
                <a:effectLst/>
                <a:uLnTx/>
                <a:uFillTx/>
                <a:latin typeface="Calibri"/>
                <a:ea typeface="+mn-ea"/>
                <a:cs typeface="Arial" charset="0"/>
              </a:rPr>
              <a:t>Self-reported barriers for eye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Poor literacy. </a:t>
            </a:r>
            <a:r>
              <a:rPr kumimoji="0" lang="en-US" sz="1500" b="0" i="0" u="none" strike="noStrike" kern="1200" cap="none" spc="0" normalizeH="0" baseline="0" noProof="0" dirty="0">
                <a:ln>
                  <a:noFill/>
                </a:ln>
                <a:solidFill>
                  <a:srgbClr val="4F81BD">
                    <a:lumMod val="75000"/>
                  </a:srgbClr>
                </a:solidFill>
                <a:effectLst/>
                <a:uLnTx/>
                <a:uFillTx/>
                <a:latin typeface="Calibri"/>
                <a:ea typeface="+mn-ea"/>
                <a:cs typeface="Arial" charset="0"/>
              </a:rPr>
              <a:t>“…I can’t read good. I usually give my neighbor important letters to read for 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Financial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Competing priorities (job, family, </a:t>
            </a:r>
            <a:r>
              <a:rPr kumimoji="0" lang="en-US" sz="1800" b="0" i="0" u="none" strike="noStrike" kern="1200" cap="none" spc="0" normalizeH="0" baseline="0" noProof="0" dirty="0" err="1">
                <a:ln>
                  <a:noFill/>
                </a:ln>
                <a:solidFill>
                  <a:prstClr val="black"/>
                </a:solidFill>
                <a:effectLst/>
                <a:uLnTx/>
                <a:uFillTx/>
                <a:latin typeface="Calibri"/>
                <a:ea typeface="+mn-ea"/>
                <a:cs typeface="Arial" charset="0"/>
              </a:rPr>
              <a:t>etc</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1500" b="0" i="0" u="none" strike="noStrike" kern="1200" cap="none" spc="0" normalizeH="0" baseline="0" noProof="0" dirty="0">
                <a:ln>
                  <a:noFill/>
                </a:ln>
                <a:solidFill>
                  <a:srgbClr val="4F81BD">
                    <a:lumMod val="75000"/>
                  </a:srgbClr>
                </a:solidFill>
                <a:effectLst/>
                <a:uLnTx/>
                <a:uFillTx/>
                <a:latin typeface="Calibri"/>
                <a:ea typeface="+mn-ea"/>
                <a:cs typeface="Arial" charset="0"/>
              </a:rPr>
              <a:t>“…I just haven’t gotten around to it yet…”</a:t>
            </a:r>
          </a:p>
        </p:txBody>
      </p:sp>
      <p:graphicFrame>
        <p:nvGraphicFramePr>
          <p:cNvPr id="5" name="Table 6">
            <a:extLst>
              <a:ext uri="{FF2B5EF4-FFF2-40B4-BE49-F238E27FC236}">
                <a16:creationId xmlns:a16="http://schemas.microsoft.com/office/drawing/2014/main" id="{7D1EEEC8-1E2C-404F-9650-C585FEE702F2}"/>
              </a:ext>
            </a:extLst>
          </p:cNvPr>
          <p:cNvGraphicFramePr>
            <a:graphicFrameLocks noGrp="1"/>
          </p:cNvGraphicFramePr>
          <p:nvPr>
            <p:extLst/>
          </p:nvPr>
        </p:nvGraphicFramePr>
        <p:xfrm>
          <a:off x="523013" y="2263747"/>
          <a:ext cx="3924300" cy="3675643"/>
        </p:xfrm>
        <a:graphic>
          <a:graphicData uri="http://schemas.openxmlformats.org/drawingml/2006/table">
            <a:tbl>
              <a:tblPr firstRow="1" bandRow="1">
                <a:tableStyleId>{5C22544A-7EE6-4342-B048-85BDC9FD1C3A}</a:tableStyleId>
              </a:tblPr>
              <a:tblGrid>
                <a:gridCol w="2632747">
                  <a:extLst>
                    <a:ext uri="{9D8B030D-6E8A-4147-A177-3AD203B41FA5}">
                      <a16:colId xmlns:a16="http://schemas.microsoft.com/office/drawing/2014/main" val="1741795316"/>
                    </a:ext>
                  </a:extLst>
                </a:gridCol>
                <a:gridCol w="1291553">
                  <a:extLst>
                    <a:ext uri="{9D8B030D-6E8A-4147-A177-3AD203B41FA5}">
                      <a16:colId xmlns:a16="http://schemas.microsoft.com/office/drawing/2014/main" val="4062159319"/>
                    </a:ext>
                  </a:extLst>
                </a:gridCol>
              </a:tblGrid>
              <a:tr h="515676">
                <a:tc>
                  <a:txBody>
                    <a:bodyPr/>
                    <a:lstStyle/>
                    <a:p>
                      <a:endParaRPr lang="en-US" sz="1600" dirty="0"/>
                    </a:p>
                  </a:txBody>
                  <a:tcPr/>
                </a:tc>
                <a:tc>
                  <a:txBody>
                    <a:bodyPr/>
                    <a:lstStyle/>
                    <a:p>
                      <a:pPr algn="ctr">
                        <a:buNone/>
                      </a:pPr>
                      <a:r>
                        <a:rPr lang="en-US" sz="1600"/>
                        <a:t>n (%)</a:t>
                      </a:r>
                    </a:p>
                  </a:txBody>
                  <a:tcPr/>
                </a:tc>
                <a:extLst>
                  <a:ext uri="{0D108BD9-81ED-4DB2-BD59-A6C34878D82A}">
                    <a16:rowId xmlns:a16="http://schemas.microsoft.com/office/drawing/2014/main" val="1171068466"/>
                  </a:ext>
                </a:extLst>
              </a:tr>
              <a:tr h="607550">
                <a:tc>
                  <a:txBody>
                    <a:bodyPr/>
                    <a:lstStyle/>
                    <a:p>
                      <a:pPr>
                        <a:buNone/>
                      </a:pPr>
                      <a:r>
                        <a:rPr lang="en-US" sz="1600" dirty="0"/>
                        <a:t>Patients with overdue exams </a:t>
                      </a:r>
                    </a:p>
                    <a:p>
                      <a:pPr lvl="0">
                        <a:buNone/>
                      </a:pPr>
                      <a:r>
                        <a:rPr lang="en-US" sz="1600" dirty="0"/>
                        <a:t>(Oct 2017)</a:t>
                      </a:r>
                    </a:p>
                  </a:txBody>
                  <a:tcPr/>
                </a:tc>
                <a:tc>
                  <a:txBody>
                    <a:bodyPr/>
                    <a:lstStyle/>
                    <a:p>
                      <a:pPr algn="ctr">
                        <a:buNone/>
                      </a:pPr>
                      <a:r>
                        <a:rPr lang="en-US" sz="1600"/>
                        <a:t>1185</a:t>
                      </a:r>
                    </a:p>
                  </a:txBody>
                  <a:tcPr/>
                </a:tc>
                <a:extLst>
                  <a:ext uri="{0D108BD9-81ED-4DB2-BD59-A6C34878D82A}">
                    <a16:rowId xmlns:a16="http://schemas.microsoft.com/office/drawing/2014/main" val="296512245"/>
                  </a:ext>
                </a:extLst>
              </a:tr>
              <a:tr h="524995">
                <a:tc>
                  <a:txBody>
                    <a:bodyPr/>
                    <a:lstStyle/>
                    <a:p>
                      <a:pPr>
                        <a:buNone/>
                      </a:pPr>
                      <a:r>
                        <a:rPr lang="en-US" sz="1600" dirty="0"/>
                        <a:t>Patients called</a:t>
                      </a:r>
                    </a:p>
                  </a:txBody>
                  <a:tcPr/>
                </a:tc>
                <a:tc>
                  <a:txBody>
                    <a:bodyPr/>
                    <a:lstStyle/>
                    <a:p>
                      <a:pPr algn="ctr">
                        <a:buNone/>
                      </a:pPr>
                      <a:r>
                        <a:rPr lang="en-US" sz="1600" dirty="0"/>
                        <a:t>785</a:t>
                      </a:r>
                    </a:p>
                  </a:txBody>
                  <a:tcPr/>
                </a:tc>
                <a:extLst>
                  <a:ext uri="{0D108BD9-81ED-4DB2-BD59-A6C34878D82A}">
                    <a16:rowId xmlns:a16="http://schemas.microsoft.com/office/drawing/2014/main" val="968240934"/>
                  </a:ext>
                </a:extLst>
              </a:tr>
              <a:tr h="489200">
                <a:tc>
                  <a:txBody>
                    <a:bodyPr/>
                    <a:lstStyle/>
                    <a:p>
                      <a:pPr lvl="0">
                        <a:buNone/>
                      </a:pPr>
                      <a:r>
                        <a:rPr lang="en-US" sz="1600" dirty="0"/>
                        <a:t>Patient answered</a:t>
                      </a:r>
                    </a:p>
                  </a:txBody>
                  <a:tcPr/>
                </a:tc>
                <a:tc>
                  <a:txBody>
                    <a:bodyPr/>
                    <a:lstStyle/>
                    <a:p>
                      <a:pPr lvl="0" algn="ctr">
                        <a:buNone/>
                      </a:pPr>
                      <a:r>
                        <a:rPr lang="en-US" sz="1600"/>
                        <a:t>71 (9.0%)</a:t>
                      </a:r>
                    </a:p>
                  </a:txBody>
                  <a:tcPr/>
                </a:tc>
                <a:extLst>
                  <a:ext uri="{0D108BD9-81ED-4DB2-BD59-A6C34878D82A}">
                    <a16:rowId xmlns:a16="http://schemas.microsoft.com/office/drawing/2014/main" val="3884149300"/>
                  </a:ext>
                </a:extLst>
              </a:tr>
              <a:tr h="465336">
                <a:tc>
                  <a:txBody>
                    <a:bodyPr/>
                    <a:lstStyle/>
                    <a:p>
                      <a:pPr lvl="0">
                        <a:buNone/>
                      </a:pPr>
                      <a:r>
                        <a:rPr lang="en-US" sz="1600"/>
                        <a:t>Report completed eye exam</a:t>
                      </a:r>
                    </a:p>
                  </a:txBody>
                  <a:tcPr/>
                </a:tc>
                <a:tc>
                  <a:txBody>
                    <a:bodyPr/>
                    <a:lstStyle/>
                    <a:p>
                      <a:pPr lvl="0" algn="ctr">
                        <a:buNone/>
                      </a:pPr>
                      <a:r>
                        <a:rPr lang="en-US" sz="1600"/>
                        <a:t>15 (21%)</a:t>
                      </a:r>
                    </a:p>
                  </a:txBody>
                  <a:tcPr/>
                </a:tc>
                <a:extLst>
                  <a:ext uri="{0D108BD9-81ED-4DB2-BD59-A6C34878D82A}">
                    <a16:rowId xmlns:a16="http://schemas.microsoft.com/office/drawing/2014/main" val="2796163087"/>
                  </a:ext>
                </a:extLst>
              </a:tr>
              <a:tr h="607550">
                <a:tc>
                  <a:txBody>
                    <a:bodyPr/>
                    <a:lstStyle/>
                    <a:p>
                      <a:pPr lvl="0">
                        <a:buNone/>
                      </a:pPr>
                      <a:r>
                        <a:rPr lang="en-US" sz="1600" dirty="0"/>
                        <a:t>Has an upcoming eye appointment</a:t>
                      </a:r>
                    </a:p>
                  </a:txBody>
                  <a:tcPr/>
                </a:tc>
                <a:tc>
                  <a:txBody>
                    <a:bodyPr/>
                    <a:lstStyle/>
                    <a:p>
                      <a:pPr lvl="0" algn="ctr">
                        <a:buNone/>
                      </a:pPr>
                      <a:r>
                        <a:rPr lang="en-US" sz="1600" dirty="0"/>
                        <a:t>10 (14%)</a:t>
                      </a:r>
                    </a:p>
                  </a:txBody>
                  <a:tcPr/>
                </a:tc>
                <a:extLst>
                  <a:ext uri="{0D108BD9-81ED-4DB2-BD59-A6C34878D82A}">
                    <a16:rowId xmlns:a16="http://schemas.microsoft.com/office/drawing/2014/main" val="2187298000"/>
                  </a:ext>
                </a:extLst>
              </a:tr>
              <a:tr h="465336">
                <a:tc>
                  <a:txBody>
                    <a:bodyPr/>
                    <a:lstStyle/>
                    <a:p>
                      <a:pPr lvl="0">
                        <a:buNone/>
                      </a:pPr>
                      <a:r>
                        <a:rPr lang="en-US" sz="1600" dirty="0"/>
                        <a:t>Interested in referral </a:t>
                      </a:r>
                    </a:p>
                  </a:txBody>
                  <a:tcPr/>
                </a:tc>
                <a:tc>
                  <a:txBody>
                    <a:bodyPr/>
                    <a:lstStyle/>
                    <a:p>
                      <a:pPr lvl="0" algn="ctr">
                        <a:buNone/>
                      </a:pPr>
                      <a:r>
                        <a:rPr lang="en-US" sz="1600" dirty="0"/>
                        <a:t>11 (14%)</a:t>
                      </a:r>
                    </a:p>
                  </a:txBody>
                  <a:tcPr/>
                </a:tc>
                <a:extLst>
                  <a:ext uri="{0D108BD9-81ED-4DB2-BD59-A6C34878D82A}">
                    <a16:rowId xmlns:a16="http://schemas.microsoft.com/office/drawing/2014/main" val="3921016940"/>
                  </a:ext>
                </a:extLst>
              </a:tr>
            </a:tbl>
          </a:graphicData>
        </a:graphic>
      </p:graphicFrame>
      <p:sp>
        <p:nvSpPr>
          <p:cNvPr id="7" name="TextBox 6">
            <a:extLst>
              <a:ext uri="{FF2B5EF4-FFF2-40B4-BE49-F238E27FC236}">
                <a16:creationId xmlns:a16="http://schemas.microsoft.com/office/drawing/2014/main" id="{6D50DF43-B729-428A-9FE3-4DB45DD96302}"/>
              </a:ext>
            </a:extLst>
          </p:cNvPr>
          <p:cNvSpPr txBox="1"/>
          <p:nvPr/>
        </p:nvSpPr>
        <p:spPr>
          <a:xfrm>
            <a:off x="482147" y="1894415"/>
            <a:ext cx="40060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Table 2. Results of Telephone Encounters</a:t>
            </a:r>
          </a:p>
        </p:txBody>
      </p:sp>
    </p:spTree>
    <p:extLst>
      <p:ext uri="{BB962C8B-B14F-4D97-AF65-F5344CB8AC3E}">
        <p14:creationId xmlns:p14="http://schemas.microsoft.com/office/powerpoint/2010/main" val="3879155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Intervention</a:t>
            </a:r>
          </a:p>
        </p:txBody>
      </p:sp>
      <p:sp>
        <p:nvSpPr>
          <p:cNvPr id="3" name="Content Placeholder 2"/>
          <p:cNvSpPr>
            <a:spLocks noGrp="1"/>
          </p:cNvSpPr>
          <p:nvPr>
            <p:ph idx="1"/>
          </p:nvPr>
        </p:nvSpPr>
        <p:spPr>
          <a:xfrm>
            <a:off x="2057398" y="864710"/>
            <a:ext cx="6561084" cy="2192613"/>
          </a:xfrm>
        </p:spPr>
        <p:txBody>
          <a:bodyPr/>
          <a:lstStyle/>
          <a:p>
            <a:r>
              <a:rPr lang="en-US" sz="2000" dirty="0">
                <a:solidFill>
                  <a:schemeClr val="accent6">
                    <a:lumMod val="75000"/>
                  </a:schemeClr>
                </a:solidFill>
              </a:rPr>
              <a:t>Patients with PHQ9 </a:t>
            </a:r>
            <a:r>
              <a:rPr lang="en-US" sz="2000" u="sng" dirty="0">
                <a:solidFill>
                  <a:schemeClr val="accent6">
                    <a:lumMod val="75000"/>
                  </a:schemeClr>
                </a:solidFill>
              </a:rPr>
              <a:t>&gt;</a:t>
            </a:r>
            <a:r>
              <a:rPr lang="en-US" sz="2000" dirty="0">
                <a:solidFill>
                  <a:schemeClr val="accent6">
                    <a:lumMod val="75000"/>
                  </a:schemeClr>
                </a:solidFill>
              </a:rPr>
              <a:t> 15 </a:t>
            </a:r>
          </a:p>
          <a:p>
            <a:pPr lvl="1"/>
            <a:r>
              <a:rPr lang="en-US" sz="1850" dirty="0">
                <a:solidFill>
                  <a:schemeClr val="accent6">
                    <a:lumMod val="75000"/>
                  </a:schemeClr>
                </a:solidFill>
              </a:rPr>
              <a:t>On at least one antidepressant </a:t>
            </a:r>
          </a:p>
          <a:p>
            <a:pPr lvl="1"/>
            <a:r>
              <a:rPr lang="en-US" sz="1700" dirty="0">
                <a:solidFill>
                  <a:schemeClr val="accent6">
                    <a:lumMod val="75000"/>
                  </a:schemeClr>
                </a:solidFill>
              </a:rPr>
              <a:t>With upcoming appointments</a:t>
            </a:r>
          </a:p>
          <a:p>
            <a:r>
              <a:rPr lang="en-US" sz="2000" b="1" dirty="0">
                <a:solidFill>
                  <a:schemeClr val="accent6">
                    <a:lumMod val="75000"/>
                  </a:schemeClr>
                </a:solidFill>
              </a:rPr>
              <a:t>Intervention</a:t>
            </a:r>
            <a:r>
              <a:rPr lang="en-US" sz="2000" dirty="0">
                <a:solidFill>
                  <a:schemeClr val="accent6">
                    <a:lumMod val="75000"/>
                  </a:schemeClr>
                </a:solidFill>
              </a:rPr>
              <a:t>: General reminder to providers in clinic schedule</a:t>
            </a:r>
          </a:p>
          <a:p>
            <a:pPr lvl="1"/>
            <a:r>
              <a:rPr lang="en-US" sz="1850" dirty="0">
                <a:solidFill>
                  <a:schemeClr val="accent6">
                    <a:lumMod val="75000"/>
                  </a:schemeClr>
                </a:solidFill>
              </a:rPr>
              <a:t>“Consider adjusting antidepressants”</a:t>
            </a:r>
          </a:p>
          <a:p>
            <a:endParaRPr lang="en-US" dirty="0"/>
          </a:p>
        </p:txBody>
      </p:sp>
      <p:graphicFrame>
        <p:nvGraphicFramePr>
          <p:cNvPr id="4" name="Chart 3"/>
          <p:cNvGraphicFramePr/>
          <p:nvPr>
            <p:extLst/>
          </p:nvPr>
        </p:nvGraphicFramePr>
        <p:xfrm>
          <a:off x="2296293" y="3246509"/>
          <a:ext cx="6322189" cy="326577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992734" y="4591968"/>
            <a:ext cx="2268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4B90">
                    <a:lumMod val="60000"/>
                    <a:lumOff val="40000"/>
                  </a:srgbClr>
                </a:solidFill>
                <a:effectLst/>
                <a:uLnTx/>
                <a:uFillTx/>
                <a:latin typeface="Arial"/>
                <a:ea typeface="+mn-ea"/>
                <a:cs typeface="Arial"/>
              </a:rPr>
              <a:t>% note/AD change</a:t>
            </a:r>
          </a:p>
        </p:txBody>
      </p:sp>
      <p:sp>
        <p:nvSpPr>
          <p:cNvPr id="7" name="Title 1"/>
          <p:cNvSpPr txBox="1">
            <a:spLocks/>
          </p:cNvSpPr>
          <p:nvPr/>
        </p:nvSpPr>
        <p:spPr bwMode="auto">
          <a:xfrm>
            <a:off x="2622489" y="2918178"/>
            <a:ext cx="5669795" cy="86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7500"/>
          </a:bodyPr>
          <a:lstStyle>
            <a:lvl1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2pPr>
            <a:lvl3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3pPr>
            <a:lvl4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4pPr>
            <a:lvl5pPr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5pPr>
            <a:lvl6pPr marL="3429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6pPr>
            <a:lvl7pPr marL="6858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7pPr>
            <a:lvl8pPr marL="10287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8pPr>
            <a:lvl9pPr marL="1371600" algn="ctr" rtl="0" eaLnBrk="1" fontAlgn="base" hangingPunct="1">
              <a:spcBef>
                <a:spcPct val="0"/>
              </a:spcBef>
              <a:spcAft>
                <a:spcPct val="0"/>
              </a:spcAft>
              <a:defRPr sz="2550" b="1">
                <a:solidFill>
                  <a:srgbClr val="284B90"/>
                </a:solidFill>
                <a:effectLst>
                  <a:outerShdw blurRad="38100" dist="38100" dir="2700000" algn="tl">
                    <a:srgbClr val="C0C0C0"/>
                  </a:outerShdw>
                </a:effectLst>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284B90"/>
                </a:solidFill>
                <a:effectLst>
                  <a:outerShdw blurRad="38100" dist="38100" dir="2700000" algn="tl">
                    <a:srgbClr val="C0C0C0"/>
                  </a:outerShdw>
                </a:effectLst>
                <a:uLnTx/>
                <a:uFillTx/>
                <a:latin typeface="Arial"/>
                <a:ea typeface="+mj-ea"/>
                <a:cs typeface="Arial"/>
              </a:rPr>
              <a:t>Post-intervention Note and Medication Changes</a:t>
            </a:r>
          </a:p>
        </p:txBody>
      </p:sp>
    </p:spTree>
    <p:extLst>
      <p:ext uri="{BB962C8B-B14F-4D97-AF65-F5344CB8AC3E}">
        <p14:creationId xmlns:p14="http://schemas.microsoft.com/office/powerpoint/2010/main" val="90990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Process to Receive an Annual DR Eye Screening</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9" name="Graphic 8" descr="Lightbulb">
            <a:extLst>
              <a:ext uri="{FF2B5EF4-FFF2-40B4-BE49-F238E27FC236}">
                <a16:creationId xmlns:a16="http://schemas.microsoft.com/office/drawing/2014/main" id="{19348CC4-C880-447D-8131-375963DBF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996" y="2362881"/>
            <a:ext cx="547202" cy="547202"/>
          </a:xfrm>
          <a:prstGeom prst="rect">
            <a:avLst/>
          </a:prstGeom>
        </p:spPr>
      </p:pic>
      <p:pic>
        <p:nvPicPr>
          <p:cNvPr id="16" name="Graphic 15" descr="Brain in head">
            <a:extLst>
              <a:ext uri="{FF2B5EF4-FFF2-40B4-BE49-F238E27FC236}">
                <a16:creationId xmlns:a16="http://schemas.microsoft.com/office/drawing/2014/main" id="{CA8E2A11-7569-4887-8B90-F536B32B1D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051" y="2910083"/>
            <a:ext cx="1426298" cy="1426298"/>
          </a:xfrm>
          <a:prstGeom prst="rect">
            <a:avLst/>
          </a:prstGeom>
        </p:spPr>
      </p:pic>
      <p:pic>
        <p:nvPicPr>
          <p:cNvPr id="18" name="Graphic 17" descr="Meeting">
            <a:extLst>
              <a:ext uri="{FF2B5EF4-FFF2-40B4-BE49-F238E27FC236}">
                <a16:creationId xmlns:a16="http://schemas.microsoft.com/office/drawing/2014/main" id="{ABEEC11A-A0B8-438F-955C-F22639351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6699" y="2452882"/>
            <a:ext cx="914401" cy="914401"/>
          </a:xfrm>
          <a:prstGeom prst="rect">
            <a:avLst/>
          </a:prstGeom>
        </p:spPr>
      </p:pic>
      <p:pic>
        <p:nvPicPr>
          <p:cNvPr id="24" name="Graphic 23" descr="Stethoscope">
            <a:extLst>
              <a:ext uri="{FF2B5EF4-FFF2-40B4-BE49-F238E27FC236}">
                <a16:creationId xmlns:a16="http://schemas.microsoft.com/office/drawing/2014/main" id="{B62C3638-276A-492F-8309-F6469908E8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483" y="3429000"/>
            <a:ext cx="770211" cy="770211"/>
          </a:xfrm>
          <a:prstGeom prst="rect">
            <a:avLst/>
          </a:prstGeom>
        </p:spPr>
      </p:pic>
      <p:pic>
        <p:nvPicPr>
          <p:cNvPr id="26" name="Graphic 25" descr="Car">
            <a:extLst>
              <a:ext uri="{FF2B5EF4-FFF2-40B4-BE49-F238E27FC236}">
                <a16:creationId xmlns:a16="http://schemas.microsoft.com/office/drawing/2014/main" id="{D7CCA9F0-5CFD-4E76-80F3-FD0ED0C6C0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82504" y="3244913"/>
            <a:ext cx="1004481" cy="1004481"/>
          </a:xfrm>
          <a:prstGeom prst="rect">
            <a:avLst/>
          </a:prstGeom>
        </p:spPr>
      </p:pic>
      <p:sp>
        <p:nvSpPr>
          <p:cNvPr id="27" name="Arrow: Right 26">
            <a:extLst>
              <a:ext uri="{FF2B5EF4-FFF2-40B4-BE49-F238E27FC236}">
                <a16:creationId xmlns:a16="http://schemas.microsoft.com/office/drawing/2014/main" id="{1CC259E4-C993-4483-8C6B-1AB57F373EA2}"/>
              </a:ext>
            </a:extLst>
          </p:cNvPr>
          <p:cNvSpPr/>
          <p:nvPr/>
        </p:nvSpPr>
        <p:spPr>
          <a:xfrm>
            <a:off x="2316480" y="3265167"/>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Right 30">
            <a:extLst>
              <a:ext uri="{FF2B5EF4-FFF2-40B4-BE49-F238E27FC236}">
                <a16:creationId xmlns:a16="http://schemas.microsoft.com/office/drawing/2014/main" id="{4147DAC4-3DAC-4347-8234-92EE1DC5C661}"/>
              </a:ext>
            </a:extLst>
          </p:cNvPr>
          <p:cNvSpPr/>
          <p:nvPr/>
        </p:nvSpPr>
        <p:spPr>
          <a:xfrm>
            <a:off x="6068784" y="3320476"/>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25B28FC-F11B-4CF3-8906-DC1AA07BA7B9}"/>
              </a:ext>
            </a:extLst>
          </p:cNvPr>
          <p:cNvSpPr/>
          <p:nvPr/>
        </p:nvSpPr>
        <p:spPr>
          <a:xfrm>
            <a:off x="158247" y="2076149"/>
            <a:ext cx="2002702" cy="2859942"/>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BA5DCAA-9BD8-4268-BB4C-FDD072877FE3}"/>
              </a:ext>
            </a:extLst>
          </p:cNvPr>
          <p:cNvSpPr/>
          <p:nvPr/>
        </p:nvSpPr>
        <p:spPr>
          <a:xfrm>
            <a:off x="3267106" y="2076149"/>
            <a:ext cx="2439759" cy="2859909"/>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0" name="Rectangle 4099">
            <a:extLst>
              <a:ext uri="{FF2B5EF4-FFF2-40B4-BE49-F238E27FC236}">
                <a16:creationId xmlns:a16="http://schemas.microsoft.com/office/drawing/2014/main" id="{48598B5D-D16E-4585-B524-051B84B1436A}"/>
              </a:ext>
            </a:extLst>
          </p:cNvPr>
          <p:cNvSpPr/>
          <p:nvPr/>
        </p:nvSpPr>
        <p:spPr>
          <a:xfrm>
            <a:off x="6929830" y="2047960"/>
            <a:ext cx="1899153" cy="2940225"/>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1" name="TextBox 4100">
            <a:extLst>
              <a:ext uri="{FF2B5EF4-FFF2-40B4-BE49-F238E27FC236}">
                <a16:creationId xmlns:a16="http://schemas.microsoft.com/office/drawing/2014/main" id="{4E639DAB-42F9-4B33-B3F7-D49D33CC5EEB}"/>
              </a:ext>
            </a:extLst>
          </p:cNvPr>
          <p:cNvSpPr txBox="1"/>
          <p:nvPr/>
        </p:nvSpPr>
        <p:spPr>
          <a:xfrm>
            <a:off x="231523" y="5258790"/>
            <a:ext cx="185614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Knowledge of Overdue Exam</a:t>
            </a:r>
          </a:p>
        </p:txBody>
      </p:sp>
      <p:sp>
        <p:nvSpPr>
          <p:cNvPr id="4103" name="TextBox 4102">
            <a:extLst>
              <a:ext uri="{FF2B5EF4-FFF2-40B4-BE49-F238E27FC236}">
                <a16:creationId xmlns:a16="http://schemas.microsoft.com/office/drawing/2014/main" id="{B87845DE-AF57-49A5-BFD6-8CEB6E0A55C3}"/>
              </a:ext>
            </a:extLst>
          </p:cNvPr>
          <p:cNvSpPr txBox="1"/>
          <p:nvPr/>
        </p:nvSpPr>
        <p:spPr>
          <a:xfrm>
            <a:off x="3162300" y="5258791"/>
            <a:ext cx="2743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Referral Process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DR Screening Attendance</a:t>
            </a:r>
          </a:p>
        </p:txBody>
      </p:sp>
      <p:sp>
        <p:nvSpPr>
          <p:cNvPr id="4104" name="TextBox 4103">
            <a:extLst>
              <a:ext uri="{FF2B5EF4-FFF2-40B4-BE49-F238E27FC236}">
                <a16:creationId xmlns:a16="http://schemas.microsoft.com/office/drawing/2014/main" id="{19D221E9-16CA-4AB0-A71D-C1DF146E48CB}"/>
              </a:ext>
            </a:extLst>
          </p:cNvPr>
          <p:cNvSpPr txBox="1"/>
          <p:nvPr/>
        </p:nvSpPr>
        <p:spPr>
          <a:xfrm>
            <a:off x="7117406" y="5257800"/>
            <a:ext cx="1524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Result</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Retrieval</a:t>
            </a:r>
          </a:p>
        </p:txBody>
      </p:sp>
      <p:pic>
        <p:nvPicPr>
          <p:cNvPr id="4106" name="Graphic 4105" descr="Fax">
            <a:extLst>
              <a:ext uri="{FF2B5EF4-FFF2-40B4-BE49-F238E27FC236}">
                <a16:creationId xmlns:a16="http://schemas.microsoft.com/office/drawing/2014/main" id="{64D4878A-7F4C-40A8-9FDE-E8ABF0D030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14103" y="2807967"/>
            <a:ext cx="1199170" cy="1199170"/>
          </a:xfrm>
          <a:prstGeom prst="rect">
            <a:avLst/>
          </a:prstGeom>
        </p:spPr>
      </p:pic>
      <p:sp>
        <p:nvSpPr>
          <p:cNvPr id="22" name="Oval 21">
            <a:extLst>
              <a:ext uri="{FF2B5EF4-FFF2-40B4-BE49-F238E27FC236}">
                <a16:creationId xmlns:a16="http://schemas.microsoft.com/office/drawing/2014/main" id="{26B1D074-72DC-4977-A77F-799728E246D0}"/>
              </a:ext>
            </a:extLst>
          </p:cNvPr>
          <p:cNvSpPr/>
          <p:nvPr/>
        </p:nvSpPr>
        <p:spPr>
          <a:xfrm>
            <a:off x="2982161" y="1796366"/>
            <a:ext cx="3009647" cy="42799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38674191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Process to Receive an Annual DR Eye Screening</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9" name="Graphic 8" descr="Lightbulb">
            <a:extLst>
              <a:ext uri="{FF2B5EF4-FFF2-40B4-BE49-F238E27FC236}">
                <a16:creationId xmlns:a16="http://schemas.microsoft.com/office/drawing/2014/main" id="{19348CC4-C880-447D-8131-375963DBF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996" y="2362881"/>
            <a:ext cx="547202" cy="547202"/>
          </a:xfrm>
          <a:prstGeom prst="rect">
            <a:avLst/>
          </a:prstGeom>
        </p:spPr>
      </p:pic>
      <p:pic>
        <p:nvPicPr>
          <p:cNvPr id="16" name="Graphic 15" descr="Brain in head">
            <a:extLst>
              <a:ext uri="{FF2B5EF4-FFF2-40B4-BE49-F238E27FC236}">
                <a16:creationId xmlns:a16="http://schemas.microsoft.com/office/drawing/2014/main" id="{CA8E2A11-7569-4887-8B90-F536B32B1D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051" y="2910083"/>
            <a:ext cx="1426298" cy="1426298"/>
          </a:xfrm>
          <a:prstGeom prst="rect">
            <a:avLst/>
          </a:prstGeom>
        </p:spPr>
      </p:pic>
      <p:pic>
        <p:nvPicPr>
          <p:cNvPr id="18" name="Graphic 17" descr="Meeting">
            <a:extLst>
              <a:ext uri="{FF2B5EF4-FFF2-40B4-BE49-F238E27FC236}">
                <a16:creationId xmlns:a16="http://schemas.microsoft.com/office/drawing/2014/main" id="{ABEEC11A-A0B8-438F-955C-F22639351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6699" y="2452882"/>
            <a:ext cx="914401" cy="914401"/>
          </a:xfrm>
          <a:prstGeom prst="rect">
            <a:avLst/>
          </a:prstGeom>
        </p:spPr>
      </p:pic>
      <p:pic>
        <p:nvPicPr>
          <p:cNvPr id="24" name="Graphic 23" descr="Stethoscope">
            <a:extLst>
              <a:ext uri="{FF2B5EF4-FFF2-40B4-BE49-F238E27FC236}">
                <a16:creationId xmlns:a16="http://schemas.microsoft.com/office/drawing/2014/main" id="{B62C3638-276A-492F-8309-F6469908E8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483" y="3429000"/>
            <a:ext cx="770211" cy="770211"/>
          </a:xfrm>
          <a:prstGeom prst="rect">
            <a:avLst/>
          </a:prstGeom>
        </p:spPr>
      </p:pic>
      <p:pic>
        <p:nvPicPr>
          <p:cNvPr id="26" name="Graphic 25" descr="Car">
            <a:extLst>
              <a:ext uri="{FF2B5EF4-FFF2-40B4-BE49-F238E27FC236}">
                <a16:creationId xmlns:a16="http://schemas.microsoft.com/office/drawing/2014/main" id="{D7CCA9F0-5CFD-4E76-80F3-FD0ED0C6C0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82504" y="3244913"/>
            <a:ext cx="1004481" cy="1004481"/>
          </a:xfrm>
          <a:prstGeom prst="rect">
            <a:avLst/>
          </a:prstGeom>
        </p:spPr>
      </p:pic>
      <p:sp>
        <p:nvSpPr>
          <p:cNvPr id="27" name="Arrow: Right 26">
            <a:extLst>
              <a:ext uri="{FF2B5EF4-FFF2-40B4-BE49-F238E27FC236}">
                <a16:creationId xmlns:a16="http://schemas.microsoft.com/office/drawing/2014/main" id="{1CC259E4-C993-4483-8C6B-1AB57F373EA2}"/>
              </a:ext>
            </a:extLst>
          </p:cNvPr>
          <p:cNvSpPr/>
          <p:nvPr/>
        </p:nvSpPr>
        <p:spPr>
          <a:xfrm>
            <a:off x="2316480" y="3265167"/>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Right 30">
            <a:extLst>
              <a:ext uri="{FF2B5EF4-FFF2-40B4-BE49-F238E27FC236}">
                <a16:creationId xmlns:a16="http://schemas.microsoft.com/office/drawing/2014/main" id="{4147DAC4-3DAC-4347-8234-92EE1DC5C661}"/>
              </a:ext>
            </a:extLst>
          </p:cNvPr>
          <p:cNvSpPr/>
          <p:nvPr/>
        </p:nvSpPr>
        <p:spPr>
          <a:xfrm>
            <a:off x="6068784" y="3320476"/>
            <a:ext cx="731520" cy="481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25B28FC-F11B-4CF3-8906-DC1AA07BA7B9}"/>
              </a:ext>
            </a:extLst>
          </p:cNvPr>
          <p:cNvSpPr/>
          <p:nvPr/>
        </p:nvSpPr>
        <p:spPr>
          <a:xfrm>
            <a:off x="158247" y="2076149"/>
            <a:ext cx="2002702" cy="2859942"/>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BA5DCAA-9BD8-4268-BB4C-FDD072877FE3}"/>
              </a:ext>
            </a:extLst>
          </p:cNvPr>
          <p:cNvSpPr/>
          <p:nvPr/>
        </p:nvSpPr>
        <p:spPr>
          <a:xfrm>
            <a:off x="3267106" y="2076149"/>
            <a:ext cx="2439759" cy="2859909"/>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0" name="Rectangle 4099">
            <a:extLst>
              <a:ext uri="{FF2B5EF4-FFF2-40B4-BE49-F238E27FC236}">
                <a16:creationId xmlns:a16="http://schemas.microsoft.com/office/drawing/2014/main" id="{48598B5D-D16E-4585-B524-051B84B1436A}"/>
              </a:ext>
            </a:extLst>
          </p:cNvPr>
          <p:cNvSpPr/>
          <p:nvPr/>
        </p:nvSpPr>
        <p:spPr>
          <a:xfrm>
            <a:off x="6929830" y="2047960"/>
            <a:ext cx="1899153" cy="2940225"/>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Calibri"/>
              <a:ea typeface="+mn-ea"/>
              <a:cs typeface="+mn-cs"/>
            </a:endParaRPr>
          </a:p>
        </p:txBody>
      </p:sp>
      <p:sp>
        <p:nvSpPr>
          <p:cNvPr id="4101" name="TextBox 4100">
            <a:extLst>
              <a:ext uri="{FF2B5EF4-FFF2-40B4-BE49-F238E27FC236}">
                <a16:creationId xmlns:a16="http://schemas.microsoft.com/office/drawing/2014/main" id="{4E639DAB-42F9-4B33-B3F7-D49D33CC5EEB}"/>
              </a:ext>
            </a:extLst>
          </p:cNvPr>
          <p:cNvSpPr txBox="1"/>
          <p:nvPr/>
        </p:nvSpPr>
        <p:spPr>
          <a:xfrm>
            <a:off x="231523" y="5258790"/>
            <a:ext cx="185614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Knowledge of Overdue Exam</a:t>
            </a:r>
          </a:p>
        </p:txBody>
      </p:sp>
      <p:sp>
        <p:nvSpPr>
          <p:cNvPr id="4103" name="TextBox 4102">
            <a:extLst>
              <a:ext uri="{FF2B5EF4-FFF2-40B4-BE49-F238E27FC236}">
                <a16:creationId xmlns:a16="http://schemas.microsoft.com/office/drawing/2014/main" id="{B87845DE-AF57-49A5-BFD6-8CEB6E0A55C3}"/>
              </a:ext>
            </a:extLst>
          </p:cNvPr>
          <p:cNvSpPr txBox="1"/>
          <p:nvPr/>
        </p:nvSpPr>
        <p:spPr>
          <a:xfrm>
            <a:off x="3162300" y="5258791"/>
            <a:ext cx="2743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Referral Process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DR Screening Attendance</a:t>
            </a:r>
          </a:p>
        </p:txBody>
      </p:sp>
      <p:sp>
        <p:nvSpPr>
          <p:cNvPr id="4104" name="TextBox 4103">
            <a:extLst>
              <a:ext uri="{FF2B5EF4-FFF2-40B4-BE49-F238E27FC236}">
                <a16:creationId xmlns:a16="http://schemas.microsoft.com/office/drawing/2014/main" id="{19D221E9-16CA-4AB0-A71D-C1DF146E48CB}"/>
              </a:ext>
            </a:extLst>
          </p:cNvPr>
          <p:cNvSpPr txBox="1"/>
          <p:nvPr/>
        </p:nvSpPr>
        <p:spPr>
          <a:xfrm>
            <a:off x="7117406" y="5257800"/>
            <a:ext cx="1524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Result</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Retrieval</a:t>
            </a:r>
          </a:p>
        </p:txBody>
      </p:sp>
      <p:pic>
        <p:nvPicPr>
          <p:cNvPr id="4106" name="Graphic 4105" descr="Fax">
            <a:extLst>
              <a:ext uri="{FF2B5EF4-FFF2-40B4-BE49-F238E27FC236}">
                <a16:creationId xmlns:a16="http://schemas.microsoft.com/office/drawing/2014/main" id="{64D4878A-7F4C-40A8-9FDE-E8ABF0D030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14103" y="2807967"/>
            <a:ext cx="1199170" cy="1199170"/>
          </a:xfrm>
          <a:prstGeom prst="rect">
            <a:avLst/>
          </a:prstGeom>
        </p:spPr>
      </p:pic>
      <p:sp>
        <p:nvSpPr>
          <p:cNvPr id="22" name="Oval 21">
            <a:extLst>
              <a:ext uri="{FF2B5EF4-FFF2-40B4-BE49-F238E27FC236}">
                <a16:creationId xmlns:a16="http://schemas.microsoft.com/office/drawing/2014/main" id="{26B1D074-72DC-4977-A77F-799728E246D0}"/>
              </a:ext>
            </a:extLst>
          </p:cNvPr>
          <p:cNvSpPr/>
          <p:nvPr/>
        </p:nvSpPr>
        <p:spPr>
          <a:xfrm>
            <a:off x="6374582" y="1867187"/>
            <a:ext cx="3009647" cy="42799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3749790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Health Maintenance Records Request (HMRR)</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8" name="Picture 7" descr="A screenshot of a computer&#10;&#10;Description generated with very high confidence">
            <a:extLst>
              <a:ext uri="{FF2B5EF4-FFF2-40B4-BE49-F238E27FC236}">
                <a16:creationId xmlns:a16="http://schemas.microsoft.com/office/drawing/2014/main" id="{370FE140-AFCF-4A9F-91CD-B74687CBC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062808"/>
            <a:ext cx="8822960" cy="3347387"/>
          </a:xfrm>
          <a:prstGeom prst="rect">
            <a:avLst/>
          </a:prstGeom>
        </p:spPr>
      </p:pic>
    </p:spTree>
    <p:extLst>
      <p:ext uri="{BB962C8B-B14F-4D97-AF65-F5344CB8AC3E}">
        <p14:creationId xmlns:p14="http://schemas.microsoft.com/office/powerpoint/2010/main" val="996800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HMRR Preparation and Design</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cxnSp>
        <p:nvCxnSpPr>
          <p:cNvPr id="9" name="Straight Arrow Connector 8">
            <a:extLst>
              <a:ext uri="{FF2B5EF4-FFF2-40B4-BE49-F238E27FC236}">
                <a16:creationId xmlns:a16="http://schemas.microsoft.com/office/drawing/2014/main" id="{4DBA07F6-ACDC-4DD9-A8AD-02A2D157FD1A}"/>
              </a:ext>
            </a:extLst>
          </p:cNvPr>
          <p:cNvCxnSpPr>
            <a:cxnSpLocks/>
          </p:cNvCxnSpPr>
          <p:nvPr/>
        </p:nvCxnSpPr>
        <p:spPr>
          <a:xfrm>
            <a:off x="557509" y="3549330"/>
            <a:ext cx="8153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Star: 5 Points 9">
            <a:extLst>
              <a:ext uri="{FF2B5EF4-FFF2-40B4-BE49-F238E27FC236}">
                <a16:creationId xmlns:a16="http://schemas.microsoft.com/office/drawing/2014/main" id="{A7810277-6610-4231-9FFD-1DBCFD99699E}"/>
              </a:ext>
            </a:extLst>
          </p:cNvPr>
          <p:cNvSpPr/>
          <p:nvPr/>
        </p:nvSpPr>
        <p:spPr>
          <a:xfrm>
            <a:off x="671809" y="3308534"/>
            <a:ext cx="533400" cy="457197"/>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Star: 5 Points 13">
            <a:extLst>
              <a:ext uri="{FF2B5EF4-FFF2-40B4-BE49-F238E27FC236}">
                <a16:creationId xmlns:a16="http://schemas.microsoft.com/office/drawing/2014/main" id="{979C2A4A-8577-46CA-B025-152E34559626}"/>
              </a:ext>
            </a:extLst>
          </p:cNvPr>
          <p:cNvSpPr/>
          <p:nvPr/>
        </p:nvSpPr>
        <p:spPr>
          <a:xfrm>
            <a:off x="7263109" y="3308534"/>
            <a:ext cx="533400" cy="457197"/>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Star: 5 Points 15">
            <a:extLst>
              <a:ext uri="{FF2B5EF4-FFF2-40B4-BE49-F238E27FC236}">
                <a16:creationId xmlns:a16="http://schemas.microsoft.com/office/drawing/2014/main" id="{A3D5ED27-999C-4771-9A97-F157C0076840}"/>
              </a:ext>
            </a:extLst>
          </p:cNvPr>
          <p:cNvSpPr/>
          <p:nvPr/>
        </p:nvSpPr>
        <p:spPr>
          <a:xfrm>
            <a:off x="4018749" y="3308533"/>
            <a:ext cx="533400" cy="457197"/>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Star: 5 Points 16">
            <a:extLst>
              <a:ext uri="{FF2B5EF4-FFF2-40B4-BE49-F238E27FC236}">
                <a16:creationId xmlns:a16="http://schemas.microsoft.com/office/drawing/2014/main" id="{E26E00B6-428B-41C9-A24B-6CFDEEA02A2C}"/>
              </a:ext>
            </a:extLst>
          </p:cNvPr>
          <p:cNvSpPr/>
          <p:nvPr/>
        </p:nvSpPr>
        <p:spPr>
          <a:xfrm>
            <a:off x="5586709" y="3308534"/>
            <a:ext cx="533400" cy="457197"/>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700A3CE-A9DF-404E-B968-1A2187BCB237}"/>
              </a:ext>
            </a:extLst>
          </p:cNvPr>
          <p:cNvSpPr txBox="1"/>
          <p:nvPr/>
        </p:nvSpPr>
        <p:spPr>
          <a:xfrm>
            <a:off x="557509" y="2870929"/>
            <a:ext cx="8191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March</a:t>
            </a:r>
          </a:p>
        </p:txBody>
      </p:sp>
      <p:sp>
        <p:nvSpPr>
          <p:cNvPr id="20" name="TextBox 19">
            <a:extLst>
              <a:ext uri="{FF2B5EF4-FFF2-40B4-BE49-F238E27FC236}">
                <a16:creationId xmlns:a16="http://schemas.microsoft.com/office/drawing/2014/main" id="{D5B9906A-D5E3-4D81-8A4E-D3B2EBF0FB70}"/>
              </a:ext>
            </a:extLst>
          </p:cNvPr>
          <p:cNvSpPr txBox="1"/>
          <p:nvPr/>
        </p:nvSpPr>
        <p:spPr>
          <a:xfrm>
            <a:off x="3989176" y="2834362"/>
            <a:ext cx="68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May</a:t>
            </a:r>
          </a:p>
        </p:txBody>
      </p:sp>
      <p:sp>
        <p:nvSpPr>
          <p:cNvPr id="21" name="TextBox 20">
            <a:extLst>
              <a:ext uri="{FF2B5EF4-FFF2-40B4-BE49-F238E27FC236}">
                <a16:creationId xmlns:a16="http://schemas.microsoft.com/office/drawing/2014/main" id="{0E64D205-DB1E-48A9-AC71-E2F9378C6900}"/>
              </a:ext>
            </a:extLst>
          </p:cNvPr>
          <p:cNvSpPr txBox="1"/>
          <p:nvPr/>
        </p:nvSpPr>
        <p:spPr>
          <a:xfrm>
            <a:off x="5586709" y="2877986"/>
            <a:ext cx="8191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June</a:t>
            </a:r>
          </a:p>
        </p:txBody>
      </p:sp>
      <p:sp>
        <p:nvSpPr>
          <p:cNvPr id="22" name="TextBox 21">
            <a:extLst>
              <a:ext uri="{FF2B5EF4-FFF2-40B4-BE49-F238E27FC236}">
                <a16:creationId xmlns:a16="http://schemas.microsoft.com/office/drawing/2014/main" id="{248AA087-25DA-4345-8E79-A522FF3AA8F7}"/>
              </a:ext>
            </a:extLst>
          </p:cNvPr>
          <p:cNvSpPr txBox="1"/>
          <p:nvPr/>
        </p:nvSpPr>
        <p:spPr>
          <a:xfrm>
            <a:off x="7263109" y="2876981"/>
            <a:ext cx="58401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July</a:t>
            </a:r>
          </a:p>
        </p:txBody>
      </p:sp>
      <p:sp>
        <p:nvSpPr>
          <p:cNvPr id="18" name="TextBox 17">
            <a:extLst>
              <a:ext uri="{FF2B5EF4-FFF2-40B4-BE49-F238E27FC236}">
                <a16:creationId xmlns:a16="http://schemas.microsoft.com/office/drawing/2014/main" id="{E8F7DC9E-97A0-45A5-8386-DCB36A8C376E}"/>
              </a:ext>
            </a:extLst>
          </p:cNvPr>
          <p:cNvSpPr txBox="1"/>
          <p:nvPr/>
        </p:nvSpPr>
        <p:spPr>
          <a:xfrm>
            <a:off x="8189230" y="3682830"/>
            <a:ext cx="6527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2017</a:t>
            </a:r>
          </a:p>
        </p:txBody>
      </p:sp>
      <p:sp>
        <p:nvSpPr>
          <p:cNvPr id="25" name="TextBox 24">
            <a:extLst>
              <a:ext uri="{FF2B5EF4-FFF2-40B4-BE49-F238E27FC236}">
                <a16:creationId xmlns:a16="http://schemas.microsoft.com/office/drawing/2014/main" id="{83390183-6990-4DF8-864D-312BF9E90053}"/>
              </a:ext>
            </a:extLst>
          </p:cNvPr>
          <p:cNvSpPr txBox="1"/>
          <p:nvPr/>
        </p:nvSpPr>
        <p:spPr>
          <a:xfrm>
            <a:off x="335280" y="4076434"/>
            <a:ext cx="1512570" cy="53860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Pilot of HMRR</a:t>
            </a:r>
          </a:p>
        </p:txBody>
      </p:sp>
      <p:sp>
        <p:nvSpPr>
          <p:cNvPr id="27" name="TextBox 26">
            <a:extLst>
              <a:ext uri="{FF2B5EF4-FFF2-40B4-BE49-F238E27FC236}">
                <a16:creationId xmlns:a16="http://schemas.microsoft.com/office/drawing/2014/main" id="{FD2949B9-50B6-4D78-8440-090D34061691}"/>
              </a:ext>
            </a:extLst>
          </p:cNvPr>
          <p:cNvSpPr txBox="1"/>
          <p:nvPr/>
        </p:nvSpPr>
        <p:spPr>
          <a:xfrm>
            <a:off x="5102982" y="4038101"/>
            <a:ext cx="1631825" cy="31547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Training</a:t>
            </a:r>
          </a:p>
        </p:txBody>
      </p:sp>
      <p:sp>
        <p:nvSpPr>
          <p:cNvPr id="30" name="Star: 5 Points 29">
            <a:extLst>
              <a:ext uri="{FF2B5EF4-FFF2-40B4-BE49-F238E27FC236}">
                <a16:creationId xmlns:a16="http://schemas.microsoft.com/office/drawing/2014/main" id="{98EB043D-0A31-484D-B47D-566A12CC9A10}"/>
              </a:ext>
            </a:extLst>
          </p:cNvPr>
          <p:cNvSpPr/>
          <p:nvPr/>
        </p:nvSpPr>
        <p:spPr>
          <a:xfrm>
            <a:off x="2465267" y="3293293"/>
            <a:ext cx="533400" cy="457197"/>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94AC5FE-FEBC-4A29-91F0-5B451DDC7F88}"/>
              </a:ext>
            </a:extLst>
          </p:cNvPr>
          <p:cNvSpPr txBox="1"/>
          <p:nvPr/>
        </p:nvSpPr>
        <p:spPr>
          <a:xfrm>
            <a:off x="2413923" y="2832542"/>
            <a:ext cx="68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April</a:t>
            </a:r>
          </a:p>
        </p:txBody>
      </p:sp>
      <p:sp>
        <p:nvSpPr>
          <p:cNvPr id="28" name="TextBox 27">
            <a:extLst>
              <a:ext uri="{FF2B5EF4-FFF2-40B4-BE49-F238E27FC236}">
                <a16:creationId xmlns:a16="http://schemas.microsoft.com/office/drawing/2014/main" id="{F6D37FCA-1F18-4A93-951A-A6F88CE5C2A0}"/>
              </a:ext>
            </a:extLst>
          </p:cNvPr>
          <p:cNvSpPr txBox="1"/>
          <p:nvPr/>
        </p:nvSpPr>
        <p:spPr>
          <a:xfrm>
            <a:off x="6734807" y="4052162"/>
            <a:ext cx="1780794" cy="76174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1" i="0" u="none" strike="noStrike" kern="1200" cap="none" spc="0" normalizeH="0" baseline="0" noProof="0" dirty="0">
                <a:ln>
                  <a:noFill/>
                </a:ln>
                <a:solidFill>
                  <a:prstClr val="black"/>
                </a:solidFill>
                <a:effectLst/>
                <a:uLnTx/>
                <a:uFillTx/>
                <a:latin typeface="Calibri" pitchFamily="34" charset="0"/>
                <a:ea typeface="+mn-ea"/>
                <a:cs typeface="Arial" charset="0"/>
              </a:rPr>
              <a:t>July 7: </a:t>
            </a: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HMRR launched for all providers</a:t>
            </a:r>
          </a:p>
        </p:txBody>
      </p:sp>
      <p:sp>
        <p:nvSpPr>
          <p:cNvPr id="29" name="TextBox 28">
            <a:extLst>
              <a:ext uri="{FF2B5EF4-FFF2-40B4-BE49-F238E27FC236}">
                <a16:creationId xmlns:a16="http://schemas.microsoft.com/office/drawing/2014/main" id="{054E7E1D-B888-4758-B54A-4DE44D3682B1}"/>
              </a:ext>
            </a:extLst>
          </p:cNvPr>
          <p:cNvSpPr txBox="1"/>
          <p:nvPr/>
        </p:nvSpPr>
        <p:spPr>
          <a:xfrm>
            <a:off x="2008357" y="4031171"/>
            <a:ext cx="3094625" cy="76174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Data review on HMRR pilot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Developed standard work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Calibri" pitchFamily="34" charset="0"/>
                <a:ea typeface="+mn-ea"/>
                <a:cs typeface="Arial" charset="0"/>
              </a:rPr>
              <a:t>“Train the trainer”</a:t>
            </a:r>
          </a:p>
        </p:txBody>
      </p:sp>
    </p:spTree>
    <p:extLst>
      <p:ext uri="{BB962C8B-B14F-4D97-AF65-F5344CB8AC3E}">
        <p14:creationId xmlns:p14="http://schemas.microsoft.com/office/powerpoint/2010/main" val="2337375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 </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10" name="Picture 9" descr="A screenshot of a cell phone&#10;&#10;Description generated with high confidence">
            <a:extLst>
              <a:ext uri="{FF2B5EF4-FFF2-40B4-BE49-F238E27FC236}">
                <a16:creationId xmlns:a16="http://schemas.microsoft.com/office/drawing/2014/main" id="{7F604ECA-DAD8-40C1-8556-0EFDFE188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09" y="1033285"/>
            <a:ext cx="8755381" cy="5604656"/>
          </a:xfrm>
          <a:prstGeom prst="rect">
            <a:avLst/>
          </a:prstGeom>
        </p:spPr>
      </p:pic>
    </p:spTree>
    <p:extLst>
      <p:ext uri="{BB962C8B-B14F-4D97-AF65-F5344CB8AC3E}">
        <p14:creationId xmlns:p14="http://schemas.microsoft.com/office/powerpoint/2010/main" val="2380513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Return on Investment</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34D6A821-25A5-43E6-8116-2EF8D05216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0" y="1953005"/>
            <a:ext cx="4191000" cy="3657600"/>
          </a:xfrm>
          <a:prstGeom prst="rect">
            <a:avLst/>
          </a:prstGeom>
        </p:spPr>
      </p:pic>
      <p:sp>
        <p:nvSpPr>
          <p:cNvPr id="7" name="TextBox 6">
            <a:extLst>
              <a:ext uri="{FF2B5EF4-FFF2-40B4-BE49-F238E27FC236}">
                <a16:creationId xmlns:a16="http://schemas.microsoft.com/office/drawing/2014/main" id="{9A9B170E-50F6-4D16-A410-BA27E5E9EEA0}"/>
              </a:ext>
            </a:extLst>
          </p:cNvPr>
          <p:cNvSpPr txBox="1"/>
          <p:nvPr/>
        </p:nvSpPr>
        <p:spPr>
          <a:xfrm>
            <a:off x="5581650" y="2612838"/>
            <a:ext cx="2171700" cy="73866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Increasing rates of annual diabetic eye exams</a:t>
            </a:r>
          </a:p>
        </p:txBody>
      </p:sp>
      <p:sp>
        <p:nvSpPr>
          <p:cNvPr id="8" name="TextBox 7">
            <a:extLst>
              <a:ext uri="{FF2B5EF4-FFF2-40B4-BE49-F238E27FC236}">
                <a16:creationId xmlns:a16="http://schemas.microsoft.com/office/drawing/2014/main" id="{4AB6A681-BE00-4F4A-AE0E-3C7F76399322}"/>
              </a:ext>
            </a:extLst>
          </p:cNvPr>
          <p:cNvSpPr txBox="1"/>
          <p:nvPr/>
        </p:nvSpPr>
        <p:spPr>
          <a:xfrm>
            <a:off x="304800" y="4900359"/>
            <a:ext cx="2019300" cy="116955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Patient follow-up and assistance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Improvement of care coordination of UNC eye referrals</a:t>
            </a:r>
          </a:p>
        </p:txBody>
      </p:sp>
      <p:sp>
        <p:nvSpPr>
          <p:cNvPr id="10" name="TextBox 9">
            <a:extLst>
              <a:ext uri="{FF2B5EF4-FFF2-40B4-BE49-F238E27FC236}">
                <a16:creationId xmlns:a16="http://schemas.microsoft.com/office/drawing/2014/main" id="{D53F1590-E56E-4B41-ADF5-C3D275287043}"/>
              </a:ext>
            </a:extLst>
          </p:cNvPr>
          <p:cNvSpPr txBox="1"/>
          <p:nvPr/>
        </p:nvSpPr>
        <p:spPr>
          <a:xfrm>
            <a:off x="5867400" y="5485135"/>
            <a:ext cx="2422361" cy="73866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Ambulatory Organizational goal for 2018</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ACO quality goal</a:t>
            </a:r>
          </a:p>
        </p:txBody>
      </p:sp>
    </p:spTree>
    <p:extLst>
      <p:ext uri="{BB962C8B-B14F-4D97-AF65-F5344CB8AC3E}">
        <p14:creationId xmlns:p14="http://schemas.microsoft.com/office/powerpoint/2010/main" val="2828722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Take Home Points &amp; Sustainability</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
        <p:nvSpPr>
          <p:cNvPr id="9" name="TextBox 8"/>
          <p:cNvSpPr txBox="1"/>
          <p:nvPr/>
        </p:nvSpPr>
        <p:spPr>
          <a:xfrm>
            <a:off x="304800" y="1905000"/>
            <a:ext cx="8610600"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Arial" charset="0"/>
              </a:rPr>
              <a:t>Lessons Learned: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Combined efforts of various outreach initiatives have significantly increased eye exam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Care coordination and scheduling is a patient-reported barrier for completing the screening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HMRR team-based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Arial" charset="0"/>
              </a:rPr>
              <a:t>Sustainability &amp; Spread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Adding diabetes retinal screening to patient’s birthday outreach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Managing care coordination of scheduling with UNC Ophthalmology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Presented to UNC Primary Care Improvement Collaborative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National meeting: SGIM April 2018</a:t>
            </a:r>
          </a:p>
        </p:txBody>
      </p:sp>
    </p:spTree>
    <p:extLst>
      <p:ext uri="{BB962C8B-B14F-4D97-AF65-F5344CB8AC3E}">
        <p14:creationId xmlns:p14="http://schemas.microsoft.com/office/powerpoint/2010/main" val="2417185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Acknowledgements</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700" y="2193925"/>
            <a:ext cx="8534400" cy="38472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Thank you to Dr. Shana Ratner and Christina McMillan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itchFamily="34" charset="0"/>
                <a:ea typeface="+mn-ea"/>
                <a:cs typeface="Arial" charset="0"/>
              </a:rPr>
              <a:t>UNC Internal Medicine Ambulatory Care Clinic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Derek Cain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Jamie Cavanaugh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Sarah Landis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Martin Rose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Christy Coryell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itchFamily="34" charset="0"/>
                <a:ea typeface="+mn-ea"/>
                <a:cs typeface="Arial" charset="0"/>
              </a:rPr>
              <a:t>UNC Ophthalmology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Dr. Kathleen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Gordan</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Tree>
    <p:extLst>
      <p:ext uri="{BB962C8B-B14F-4D97-AF65-F5344CB8AC3E}">
        <p14:creationId xmlns:p14="http://schemas.microsoft.com/office/powerpoint/2010/main" val="1388868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48400"/>
            <a:ext cx="9144000" cy="609600"/>
          </a:xfrm>
          <a:prstGeom prst="rect">
            <a:avLst/>
          </a:prstGeom>
          <a:solidFill>
            <a:srgbClr val="56A1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9" name="Title 1"/>
          <p:cNvSpPr>
            <a:spLocks noGrp="1"/>
          </p:cNvSpPr>
          <p:nvPr>
            <p:ph type="ctrTitle"/>
          </p:nvPr>
        </p:nvSpPr>
        <p:spPr>
          <a:xfrm>
            <a:off x="304800" y="977900"/>
            <a:ext cx="8839200" cy="622300"/>
          </a:xfrm>
        </p:spPr>
        <p:txBody>
          <a:bodyPr/>
          <a:lstStyle/>
          <a:p>
            <a:pPr algn="l" eaLnBrk="1" hangingPunct="1"/>
            <a:r>
              <a:rPr lang="en-US" altLang="en-US" sz="2400" b="1" dirty="0">
                <a:solidFill>
                  <a:schemeClr val="tx2"/>
                </a:solidFill>
                <a:latin typeface="Arial" charset="0"/>
                <a:cs typeface="Arial" charset="0"/>
              </a:rPr>
              <a:t>Online Resources	</a:t>
            </a:r>
          </a:p>
        </p:txBody>
      </p:sp>
      <p:sp>
        <p:nvSpPr>
          <p:cNvPr id="4" name="Rectangle 3"/>
          <p:cNvSpPr/>
          <p:nvPr/>
        </p:nvSpPr>
        <p:spPr>
          <a:xfrm>
            <a:off x="0" y="0"/>
            <a:ext cx="9144000" cy="971550"/>
          </a:xfrm>
          <a:prstGeom prst="rect">
            <a:avLst/>
          </a:prstGeom>
          <a:solidFill>
            <a:srgbClr val="56A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02" name="Picture 6" descr="J:\PQI\RESTRICTED\___Media\Pictures\Logo\UNC Logo\UNC-Health-Care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73813"/>
            <a:ext cx="11541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4800" y="1600200"/>
            <a:ext cx="84582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1752600"/>
            <a:ext cx="8534400" cy="3293209"/>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sng" strike="noStrike" kern="1200" cap="none" spc="0" normalizeH="0" baseline="0" noProof="0" dirty="0">
                <a:ln>
                  <a:noFill/>
                </a:ln>
                <a:solidFill>
                  <a:prstClr val="black"/>
                </a:solidFill>
                <a:effectLst/>
                <a:uLnTx/>
                <a:uFillTx/>
                <a:latin typeface="Calibri" pitchFamily="34" charset="0"/>
                <a:ea typeface="+mn-ea"/>
                <a:cs typeface="Arial" charset="0"/>
                <a:hlinkClick r:id="rId4"/>
              </a:rPr>
              <a:t>https://</a:t>
            </a:r>
            <a:r>
              <a:rPr kumimoji="0" 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hlinkClick r:id="rId4"/>
              </a:rPr>
              <a:t>www.aao.org</a:t>
            </a:r>
            <a:r>
              <a:rPr kumimoji="0" lang="en-US" sz="1600" b="0" i="0" u="sng" strike="noStrike" kern="1200" cap="none" spc="0" normalizeH="0" baseline="0" noProof="0" dirty="0">
                <a:ln>
                  <a:noFill/>
                </a:ln>
                <a:solidFill>
                  <a:prstClr val="black"/>
                </a:solidFill>
                <a:effectLst/>
                <a:uLnTx/>
                <a:uFillTx/>
                <a:latin typeface="Calibri" pitchFamily="34" charset="0"/>
                <a:ea typeface="+mn-ea"/>
                <a:cs typeface="Arial" charset="0"/>
                <a:hlinkClick r:id="rId4"/>
              </a:rPr>
              <a:t>/preferred-practice-pattern/diabetic-retinopathy-</a:t>
            </a:r>
            <a:r>
              <a:rPr kumimoji="0" 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hlinkClick r:id="rId4"/>
              </a:rPr>
              <a:t>ppp</a:t>
            </a:r>
            <a:r>
              <a:rPr kumimoji="0" lang="en-US" sz="1600" b="0" i="0" u="sng" strike="noStrike" kern="1200" cap="none" spc="0" normalizeH="0" baseline="0" noProof="0" dirty="0">
                <a:ln>
                  <a:noFill/>
                </a:ln>
                <a:solidFill>
                  <a:prstClr val="black"/>
                </a:solidFill>
                <a:effectLst/>
                <a:uLnTx/>
                <a:uFillTx/>
                <a:latin typeface="Calibri" pitchFamily="34" charset="0"/>
                <a:ea typeface="+mn-ea"/>
                <a:cs typeface="Arial" charset="0"/>
                <a:hlinkClick r:id="rId4"/>
              </a:rPr>
              <a:t>-updated-2016</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sng" strike="noStrike" kern="1200" cap="none" spc="0" normalizeH="0" baseline="0" noProof="0" dirty="0">
                <a:ln>
                  <a:noFill/>
                </a:ln>
                <a:solidFill>
                  <a:prstClr val="black"/>
                </a:solidFill>
                <a:effectLst/>
                <a:uLnTx/>
                <a:uFillTx/>
                <a:latin typeface="Calibri" pitchFamily="34" charset="0"/>
                <a:ea typeface="+mn-ea"/>
                <a:cs typeface="Arial" charset="0"/>
                <a:hlinkClick r:id="rId5"/>
              </a:rPr>
              <a:t>https://</a:t>
            </a:r>
            <a:r>
              <a:rPr kumimoji="0" 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hlinkClick r:id="rId5"/>
              </a:rPr>
              <a:t>www.aao.org</a:t>
            </a:r>
            <a:r>
              <a:rPr kumimoji="0" lang="en-US" sz="1600" b="0" i="0" u="sng" strike="noStrike" kern="1200" cap="none" spc="0" normalizeH="0" baseline="0" noProof="0" dirty="0">
                <a:ln>
                  <a:noFill/>
                </a:ln>
                <a:solidFill>
                  <a:prstClr val="black"/>
                </a:solidFill>
                <a:effectLst/>
                <a:uLnTx/>
                <a:uFillTx/>
                <a:latin typeface="Calibri" pitchFamily="34" charset="0"/>
                <a:ea typeface="+mn-ea"/>
                <a:cs typeface="Arial" charset="0"/>
                <a:hlinkClick r:id="rId5"/>
              </a:rPr>
              <a:t>/summary-benchmark-detail/</a:t>
            </a:r>
            <a:r>
              <a:rPr kumimoji="0" lang="en-US" sz="1600" b="0" i="0" u="sng" strike="noStrike" kern="1200" cap="none" spc="0" normalizeH="0" baseline="0" noProof="0" dirty="0" err="1">
                <a:ln>
                  <a:noFill/>
                </a:ln>
                <a:solidFill>
                  <a:prstClr val="black"/>
                </a:solidFill>
                <a:effectLst/>
                <a:uLnTx/>
                <a:uFillTx/>
                <a:latin typeface="Calibri" pitchFamily="34" charset="0"/>
                <a:ea typeface="+mn-ea"/>
                <a:cs typeface="Arial" charset="0"/>
                <a:hlinkClick r:id="rId5"/>
              </a:rPr>
              <a:t>retina-summary-benchmarks-2016#Introduction</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Klein BE. Overview of epidemiologic studies of diabetic retinopathy. Ophthalmic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Epidemiol</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2007;14:179-83.</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Kempen</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JH,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O'Colmain</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BJ,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Leske</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MC, et al. The prevalence of diabetic retinopathy among adults in the United States. Arch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Ophthalmol</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2004;122:552-63.</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Klein R, Klein BE, Moss SE, et al. The Wisconsin Epidemiologic Study of Diabetic Retinopathy. II. Prevalence and risk of diabetic retinopathy when age at diagnosis is less than 30 years. Arch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Ophthalmol</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1984;102:520-6</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Klein R, Klein BE, Moss SE, et al. The Wisconsin Epidemiologic Study of Diabetic Retinopathy. III. Prevalence and risk of diabetic retinopathy when age at diagnosis is 30 or more years. Arch </a:t>
            </a:r>
            <a:r>
              <a:rPr kumimoji="0" lang="en-US" sz="1600" b="0" i="0" u="none" strike="noStrike" kern="1200" cap="none" spc="0" normalizeH="0" baseline="0" noProof="0" dirty="0" err="1">
                <a:ln>
                  <a:noFill/>
                </a:ln>
                <a:solidFill>
                  <a:prstClr val="black"/>
                </a:solidFill>
                <a:effectLst/>
                <a:uLnTx/>
                <a:uFillTx/>
                <a:latin typeface="Calibri" pitchFamily="34" charset="0"/>
                <a:ea typeface="+mn-ea"/>
                <a:cs typeface="Arial" charset="0"/>
              </a:rPr>
              <a:t>Ophthalmol</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1984;102:527-32.</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 y="82727"/>
            <a:ext cx="4343400" cy="806095"/>
          </a:xfrm>
          <a:prstGeom prst="rect">
            <a:avLst/>
          </a:prstGeom>
        </p:spPr>
      </p:pic>
    </p:spTree>
    <p:extLst>
      <p:ext uri="{BB962C8B-B14F-4D97-AF65-F5344CB8AC3E}">
        <p14:creationId xmlns:p14="http://schemas.microsoft.com/office/powerpoint/2010/main" val="3721681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979E-3AD2-4C92-9CD2-12488D54640C}"/>
              </a:ext>
            </a:extLst>
          </p:cNvPr>
          <p:cNvSpPr>
            <a:spLocks noGrp="1"/>
          </p:cNvSpPr>
          <p:nvPr>
            <p:ph type="title"/>
          </p:nvPr>
        </p:nvSpPr>
        <p:spPr/>
        <p:txBody>
          <a:bodyPr/>
          <a:lstStyle/>
          <a:p>
            <a:r>
              <a:rPr lang="en-US" dirty="0"/>
              <a:t>Question &amp; Answer</a:t>
            </a:r>
          </a:p>
        </p:txBody>
      </p:sp>
      <p:sp>
        <p:nvSpPr>
          <p:cNvPr id="3" name="Content Placeholder 2">
            <a:extLst>
              <a:ext uri="{FF2B5EF4-FFF2-40B4-BE49-F238E27FC236}">
                <a16:creationId xmlns:a16="http://schemas.microsoft.com/office/drawing/2014/main" id="{B4C769ED-5EFE-4C5B-BCD0-467E8439CECD}"/>
              </a:ext>
            </a:extLst>
          </p:cNvPr>
          <p:cNvSpPr>
            <a:spLocks noGrp="1"/>
          </p:cNvSpPr>
          <p:nvPr>
            <p:ph idx="1"/>
          </p:nvPr>
        </p:nvSpPr>
        <p:spPr/>
        <p:txBody>
          <a:bodyPr/>
          <a:lstStyle/>
          <a:p>
            <a:r>
              <a:rPr lang="en-US" dirty="0"/>
              <a:t>Increasing the Rate of Depression Remission in Internal Medicine Patients</a:t>
            </a:r>
          </a:p>
          <a:p>
            <a:pPr lvl="1"/>
            <a:r>
              <a:rPr lang="en-US" dirty="0"/>
              <a:t>Carol Bounajim</a:t>
            </a:r>
          </a:p>
          <a:p>
            <a:r>
              <a:rPr lang="en-US" dirty="0"/>
              <a:t>Social Determinants of Health Screening and Resource Provision at </a:t>
            </a:r>
            <a:br>
              <a:rPr lang="en-US" dirty="0"/>
            </a:br>
            <a:r>
              <a:rPr lang="en-US" dirty="0"/>
              <a:t>UNC Children’s Primary Care Clinic</a:t>
            </a:r>
          </a:p>
          <a:p>
            <a:pPr lvl="1"/>
            <a:r>
              <a:rPr lang="en-US" dirty="0"/>
              <a:t>Katie Schroeder</a:t>
            </a:r>
          </a:p>
          <a:p>
            <a:r>
              <a:rPr lang="en-US" dirty="0"/>
              <a:t>Reducing Anesthesia Time in Infants and Children</a:t>
            </a:r>
          </a:p>
          <a:p>
            <a:pPr lvl="1"/>
            <a:r>
              <a:rPr lang="en-US" dirty="0"/>
              <a:t>Mike Greenberg</a:t>
            </a:r>
          </a:p>
          <a:p>
            <a:r>
              <a:rPr lang="en-US" dirty="0"/>
              <a:t>Postoperative opioid prescribing in ERAS-managed patients following TAH</a:t>
            </a:r>
          </a:p>
          <a:p>
            <a:pPr lvl="1"/>
            <a:r>
              <a:rPr lang="en-US" dirty="0"/>
              <a:t>Evan Harmon</a:t>
            </a:r>
          </a:p>
          <a:p>
            <a:r>
              <a:rPr lang="en-US" dirty="0"/>
              <a:t>Trust the Process: Reducing Children’s Hospital Readmissions</a:t>
            </a:r>
          </a:p>
          <a:p>
            <a:pPr lvl="1"/>
            <a:r>
              <a:rPr lang="en-US" dirty="0"/>
              <a:t>Chris Iskander</a:t>
            </a:r>
          </a:p>
          <a:p>
            <a:r>
              <a:rPr lang="en-US" dirty="0"/>
              <a:t>Retinopathy Screening for Diabetic Patients</a:t>
            </a:r>
          </a:p>
          <a:p>
            <a:pPr lvl="1"/>
            <a:r>
              <a:rPr lang="en-US" dirty="0"/>
              <a:t>Tam Le</a:t>
            </a:r>
          </a:p>
          <a:p>
            <a:endParaRPr lang="en-US" dirty="0"/>
          </a:p>
        </p:txBody>
      </p:sp>
      <p:sp>
        <p:nvSpPr>
          <p:cNvPr id="4" name="Date Placeholder 3">
            <a:extLst>
              <a:ext uri="{FF2B5EF4-FFF2-40B4-BE49-F238E27FC236}">
                <a16:creationId xmlns:a16="http://schemas.microsoft.com/office/drawing/2014/main" id="{12F9B16B-F7C3-4680-A276-8BBF23BCB303}"/>
              </a:ext>
            </a:extLst>
          </p:cNvPr>
          <p:cNvSpPr>
            <a:spLocks noGrp="1"/>
          </p:cNvSpPr>
          <p:nvPr>
            <p:ph type="dt" sz="half" idx="10"/>
          </p:nvPr>
        </p:nvSpPr>
        <p:spPr/>
        <p:txBody>
          <a:bodyPr/>
          <a:lstStyle/>
          <a:p>
            <a:fld id="{0BB2C54A-E28D-4904-9A14-6F605DD774D6}" type="datetime1">
              <a:rPr lang="en-US" smtClean="0"/>
              <a:pPr/>
              <a:t>3/15/2018</a:t>
            </a:fld>
            <a:endParaRPr lang="en-US"/>
          </a:p>
        </p:txBody>
      </p:sp>
      <p:sp>
        <p:nvSpPr>
          <p:cNvPr id="5" name="Slide Number Placeholder 4">
            <a:extLst>
              <a:ext uri="{FF2B5EF4-FFF2-40B4-BE49-F238E27FC236}">
                <a16:creationId xmlns:a16="http://schemas.microsoft.com/office/drawing/2014/main" id="{27CAD985-C3DE-48A0-8579-BC7F14581A15}"/>
              </a:ext>
            </a:extLst>
          </p:cNvPr>
          <p:cNvSpPr>
            <a:spLocks noGrp="1"/>
          </p:cNvSpPr>
          <p:nvPr>
            <p:ph type="sldNum" sz="quarter" idx="12"/>
          </p:nvPr>
        </p:nvSpPr>
        <p:spPr/>
        <p:txBody>
          <a:bodyPr/>
          <a:lstStyle/>
          <a:p>
            <a:fld id="{0C3A586C-0FF0-4206-B0EB-E9C01C5061B6}" type="slidenum">
              <a:rPr lang="en-US" smtClean="0"/>
              <a:pPr/>
              <a:t>89</a:t>
            </a:fld>
            <a:endParaRPr lang="en-US"/>
          </a:p>
        </p:txBody>
      </p:sp>
    </p:spTree>
    <p:extLst>
      <p:ext uri="{BB962C8B-B14F-4D97-AF65-F5344CB8AC3E}">
        <p14:creationId xmlns:p14="http://schemas.microsoft.com/office/powerpoint/2010/main" val="65412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1076"/>
            <a:ext cx="6781800" cy="838200"/>
          </a:xfrm>
        </p:spPr>
        <p:txBody>
          <a:bodyPr/>
          <a:lstStyle/>
          <a:p>
            <a:r>
              <a:rPr lang="en-US" dirty="0"/>
              <a:t>Second Intervention: Problem List</a:t>
            </a:r>
          </a:p>
        </p:txBody>
      </p:sp>
      <p:sp>
        <p:nvSpPr>
          <p:cNvPr id="3" name="Content Placeholder 2"/>
          <p:cNvSpPr>
            <a:spLocks noGrp="1"/>
          </p:cNvSpPr>
          <p:nvPr>
            <p:ph idx="1"/>
          </p:nvPr>
        </p:nvSpPr>
        <p:spPr>
          <a:xfrm>
            <a:off x="2057400" y="1405759"/>
            <a:ext cx="6705600" cy="5105400"/>
          </a:xfrm>
        </p:spPr>
        <p:txBody>
          <a:bodyPr/>
          <a:lstStyle/>
          <a:p>
            <a:r>
              <a:rPr lang="en-US" sz="2600" dirty="0">
                <a:solidFill>
                  <a:schemeClr val="accent6">
                    <a:lumMod val="75000"/>
                  </a:schemeClr>
                </a:solidFill>
              </a:rPr>
              <a:t>Patients that </a:t>
            </a:r>
            <a:r>
              <a:rPr lang="en-US" sz="2600" dirty="0">
                <a:solidFill>
                  <a:schemeClr val="accent6">
                    <a:lumMod val="75000"/>
                  </a:schemeClr>
                </a:solidFill>
                <a:sym typeface="Wingdings"/>
              </a:rPr>
              <a:t>DON</a:t>
            </a:r>
            <a:r>
              <a:rPr lang="mr-IN" sz="2600" dirty="0">
                <a:solidFill>
                  <a:schemeClr val="accent6">
                    <a:lumMod val="75000"/>
                  </a:schemeClr>
                </a:solidFill>
                <a:sym typeface="Wingdings"/>
              </a:rPr>
              <a:t>’</a:t>
            </a:r>
            <a:r>
              <a:rPr lang="en-US" sz="2600" dirty="0">
                <a:solidFill>
                  <a:schemeClr val="accent6">
                    <a:lumMod val="75000"/>
                  </a:schemeClr>
                </a:solidFill>
                <a:sym typeface="Wingdings"/>
              </a:rPr>
              <a:t>T have depression on the problem list (552)</a:t>
            </a:r>
          </a:p>
          <a:p>
            <a:pPr lvl="1"/>
            <a:r>
              <a:rPr lang="en-US" sz="2450" dirty="0"/>
              <a:t>PHQ9 </a:t>
            </a:r>
            <a:r>
              <a:rPr lang="en-US" sz="2450" u="sng" dirty="0"/>
              <a:t>&gt;</a:t>
            </a:r>
            <a:r>
              <a:rPr lang="en-US" sz="2450" dirty="0"/>
              <a:t> 15 </a:t>
            </a:r>
            <a:r>
              <a:rPr lang="en-US" sz="2450" dirty="0">
                <a:sym typeface="Wingdings"/>
              </a:rPr>
              <a:t> 106 results</a:t>
            </a:r>
          </a:p>
          <a:p>
            <a:r>
              <a:rPr lang="en-US" sz="2600" dirty="0">
                <a:solidFill>
                  <a:schemeClr val="accent6">
                    <a:lumMod val="75000"/>
                  </a:schemeClr>
                </a:solidFill>
                <a:sym typeface="Wingdings"/>
              </a:rPr>
              <a:t>Providers sent Epic message </a:t>
            </a:r>
            <a:r>
              <a:rPr lang="mr-IN" sz="2600" dirty="0">
                <a:solidFill>
                  <a:schemeClr val="accent6">
                    <a:lumMod val="75000"/>
                  </a:schemeClr>
                </a:solidFill>
                <a:sym typeface="Wingdings"/>
              </a:rPr>
              <a:t>–</a:t>
            </a:r>
            <a:r>
              <a:rPr lang="en-US" sz="2600" dirty="0">
                <a:solidFill>
                  <a:schemeClr val="accent6">
                    <a:lumMod val="75000"/>
                  </a:schemeClr>
                </a:solidFill>
                <a:sym typeface="Wingdings"/>
              </a:rPr>
              <a:t> “Should depression be added to the problem list?”</a:t>
            </a:r>
          </a:p>
          <a:p>
            <a:pPr lvl="1"/>
            <a:r>
              <a:rPr lang="en-US" sz="2450" dirty="0">
                <a:sym typeface="Wingdings"/>
              </a:rPr>
              <a:t>83% response rate </a:t>
            </a:r>
          </a:p>
          <a:p>
            <a:r>
              <a:rPr lang="en-US" sz="2600" b="1" dirty="0">
                <a:solidFill>
                  <a:schemeClr val="accent6">
                    <a:lumMod val="75000"/>
                  </a:schemeClr>
                </a:solidFill>
              </a:rPr>
              <a:t>Intervention</a:t>
            </a:r>
            <a:r>
              <a:rPr lang="en-US" sz="2600" dirty="0">
                <a:solidFill>
                  <a:schemeClr val="accent6">
                    <a:lumMod val="75000"/>
                  </a:schemeClr>
                </a:solidFill>
              </a:rPr>
              <a:t>: Depression (RAF-HCC) code added to problem list</a:t>
            </a:r>
          </a:p>
          <a:p>
            <a:r>
              <a:rPr lang="en-US" sz="2600" dirty="0">
                <a:solidFill>
                  <a:schemeClr val="accent6">
                    <a:lumMod val="75000"/>
                  </a:schemeClr>
                </a:solidFill>
              </a:rPr>
              <a:t>Focus </a:t>
            </a:r>
            <a:r>
              <a:rPr lang="en-US" sz="2600" dirty="0">
                <a:solidFill>
                  <a:schemeClr val="accent6">
                    <a:lumMod val="75000"/>
                  </a:schemeClr>
                </a:solidFill>
                <a:sym typeface="Wingdings"/>
              </a:rPr>
              <a:t> chart review</a:t>
            </a:r>
            <a:endParaRPr lang="en-US" dirty="0"/>
          </a:p>
        </p:txBody>
      </p:sp>
    </p:spTree>
    <p:extLst>
      <p:ext uri="{BB962C8B-B14F-4D97-AF65-F5344CB8AC3E}">
        <p14:creationId xmlns:p14="http://schemas.microsoft.com/office/powerpoint/2010/main" val="18815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02226"/>
            <a:ext cx="7772400" cy="1470025"/>
          </a:xfrm>
        </p:spPr>
        <p:txBody>
          <a:bodyPr/>
          <a:lstStyle/>
          <a:p>
            <a:r>
              <a:rPr lang="en-US" sz="4800" dirty="0"/>
              <a:t>Improving COPD Care in Primary Care Clinics</a:t>
            </a:r>
          </a:p>
        </p:txBody>
      </p:sp>
      <p:sp>
        <p:nvSpPr>
          <p:cNvPr id="3" name="Subtitle 2"/>
          <p:cNvSpPr>
            <a:spLocks noGrp="1"/>
          </p:cNvSpPr>
          <p:nvPr>
            <p:ph type="subTitle" idx="1"/>
          </p:nvPr>
        </p:nvSpPr>
        <p:spPr>
          <a:xfrm>
            <a:off x="1371600" y="3792072"/>
            <a:ext cx="6400800" cy="2895600"/>
          </a:xfrm>
        </p:spPr>
        <p:txBody>
          <a:bodyPr/>
          <a:lstStyle/>
          <a:p>
            <a:r>
              <a:rPr lang="en-US" sz="3200" dirty="0"/>
              <a:t>Katherine Lee, MS4</a:t>
            </a:r>
          </a:p>
          <a:p>
            <a:r>
              <a:rPr lang="en-US" sz="3200" dirty="0"/>
              <a:t>Project Mentor: Amy Shaheen, M.D., M.Sc.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4" y="281333"/>
            <a:ext cx="3076575" cy="676773"/>
          </a:xfrm>
          <a:prstGeom prst="rect">
            <a:avLst/>
          </a:prstGeom>
        </p:spPr>
      </p:pic>
    </p:spTree>
    <p:extLst>
      <p:ext uri="{BB962C8B-B14F-4D97-AF65-F5344CB8AC3E}">
        <p14:creationId xmlns:p14="http://schemas.microsoft.com/office/powerpoint/2010/main" val="3546471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9124" y="487362"/>
            <a:ext cx="8229600" cy="655638"/>
          </a:xfrm>
        </p:spPr>
        <p:txBody>
          <a:bodyPr/>
          <a:lstStyle/>
          <a:p>
            <a:r>
              <a:rPr lang="en-US" dirty="0"/>
              <a:t>Background</a:t>
            </a:r>
          </a:p>
        </p:txBody>
      </p:sp>
      <p:sp>
        <p:nvSpPr>
          <p:cNvPr id="3" name="Content Placeholder 2"/>
          <p:cNvSpPr>
            <a:spLocks noGrp="1"/>
          </p:cNvSpPr>
          <p:nvPr>
            <p:ph idx="4294967295"/>
          </p:nvPr>
        </p:nvSpPr>
        <p:spPr>
          <a:xfrm>
            <a:off x="2057400" y="1143000"/>
            <a:ext cx="7086600" cy="5562600"/>
          </a:xfrm>
        </p:spPr>
        <p:txBody>
          <a:bodyPr/>
          <a:lstStyle/>
          <a:p>
            <a:r>
              <a:rPr lang="en-US" sz="2400" dirty="0"/>
              <a:t>COPD is common and costly</a:t>
            </a:r>
          </a:p>
          <a:p>
            <a:pPr lvl="1"/>
            <a:r>
              <a:rPr lang="en-US" sz="2000" dirty="0"/>
              <a:t>2011 US patient-reported prevalence: 6.3%</a:t>
            </a:r>
            <a:r>
              <a:rPr lang="en-US" sz="2000" baseline="30000" dirty="0">
                <a:solidFill>
                  <a:schemeClr val="tx1"/>
                </a:solidFill>
              </a:rPr>
              <a:t>1</a:t>
            </a:r>
            <a:endParaRPr lang="en-US" sz="2000" dirty="0"/>
          </a:p>
          <a:p>
            <a:pPr lvl="2"/>
            <a:r>
              <a:rPr lang="en-US" sz="1800" b="1" dirty="0">
                <a:solidFill>
                  <a:schemeClr val="tx1"/>
                </a:solidFill>
              </a:rPr>
              <a:t>65-74 years: </a:t>
            </a:r>
            <a:r>
              <a:rPr lang="en-US" sz="1800" b="1" dirty="0">
                <a:solidFill>
                  <a:srgbClr val="C00000"/>
                </a:solidFill>
              </a:rPr>
              <a:t>12.1%</a:t>
            </a:r>
            <a:endParaRPr lang="en-US" sz="1800" baseline="30000" dirty="0">
              <a:solidFill>
                <a:schemeClr val="tx1"/>
              </a:solidFill>
            </a:endParaRPr>
          </a:p>
          <a:p>
            <a:pPr lvl="1"/>
            <a:r>
              <a:rPr lang="en-US" sz="2000" dirty="0"/>
              <a:t>$13.1 billion in hospital costs</a:t>
            </a:r>
            <a:r>
              <a:rPr lang="en-US" sz="2000" baseline="30000" dirty="0">
                <a:solidFill>
                  <a:schemeClr val="tx1"/>
                </a:solidFill>
              </a:rPr>
              <a:t>2</a:t>
            </a:r>
            <a:endParaRPr lang="en-US" sz="2000" dirty="0"/>
          </a:p>
          <a:p>
            <a:pPr lvl="1"/>
            <a:r>
              <a:rPr lang="en-US" sz="2000" dirty="0"/>
              <a:t>1 in 5 are readmitted within 30 days of inpatient stay for COPD exacerbation</a:t>
            </a:r>
            <a:r>
              <a:rPr lang="en-US" sz="2000" baseline="30000" dirty="0">
                <a:solidFill>
                  <a:schemeClr val="tx1"/>
                </a:solidFill>
              </a:rPr>
              <a:t>3</a:t>
            </a:r>
            <a:endParaRPr lang="en-US" sz="2000" dirty="0"/>
          </a:p>
          <a:p>
            <a:r>
              <a:rPr lang="en-US" sz="2400" dirty="0"/>
              <a:t>Barriers to treatment</a:t>
            </a:r>
          </a:p>
          <a:p>
            <a:pPr lvl="1"/>
            <a:r>
              <a:rPr lang="en-US" sz="2000" dirty="0"/>
              <a:t>Inhalers expensive and used incorrectly</a:t>
            </a:r>
            <a:r>
              <a:rPr lang="en-US" sz="2000" baseline="30000" dirty="0">
                <a:solidFill>
                  <a:schemeClr val="tx1"/>
                </a:solidFill>
              </a:rPr>
              <a:t> 4</a:t>
            </a:r>
            <a:endParaRPr lang="en-US" sz="2000" dirty="0"/>
          </a:p>
          <a:p>
            <a:pPr lvl="1"/>
            <a:r>
              <a:rPr lang="en-US" sz="2000" dirty="0"/>
              <a:t>Undertreated – 60% of high-complexity COPD patients on no meds</a:t>
            </a:r>
            <a:r>
              <a:rPr lang="en-US" sz="2000" baseline="30000" dirty="0">
                <a:solidFill>
                  <a:schemeClr val="tx1"/>
                </a:solidFill>
              </a:rPr>
              <a:t> 5</a:t>
            </a:r>
            <a:endParaRPr lang="en-US" sz="2000" dirty="0"/>
          </a:p>
          <a:p>
            <a:pPr lvl="1"/>
            <a:r>
              <a:rPr lang="en-US" sz="2000" dirty="0"/>
              <a:t>Spirometry availability for correct diagnosis</a:t>
            </a:r>
          </a:p>
          <a:p>
            <a:r>
              <a:rPr lang="en-US" sz="2400" dirty="0"/>
              <a:t>COPD admissions as target for health savings</a:t>
            </a:r>
          </a:p>
          <a:p>
            <a:pPr lvl="1"/>
            <a:r>
              <a:rPr lang="en-US" sz="2000" dirty="0"/>
              <a:t>“Ambulatory care sensitive” quality indicator by AHRQ</a:t>
            </a:r>
          </a:p>
          <a:p>
            <a:pPr lvl="1"/>
            <a:endParaRPr lang="en-US" dirty="0"/>
          </a:p>
        </p:txBody>
      </p:sp>
    </p:spTree>
    <p:extLst>
      <p:ext uri="{BB962C8B-B14F-4D97-AF65-F5344CB8AC3E}">
        <p14:creationId xmlns:p14="http://schemas.microsoft.com/office/powerpoint/2010/main" val="18286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638" y="268941"/>
            <a:ext cx="8176161" cy="655638"/>
          </a:xfrm>
        </p:spPr>
        <p:txBody>
          <a:bodyPr/>
          <a:lstStyle/>
          <a:p>
            <a:r>
              <a:rPr lang="en-US" dirty="0"/>
              <a:t>COPD Care in Clinic</a:t>
            </a:r>
          </a:p>
        </p:txBody>
      </p:sp>
      <p:sp>
        <p:nvSpPr>
          <p:cNvPr id="3" name="Content Placeholder 2"/>
          <p:cNvSpPr>
            <a:spLocks noGrp="1"/>
          </p:cNvSpPr>
          <p:nvPr>
            <p:ph idx="4294967295"/>
          </p:nvPr>
        </p:nvSpPr>
        <p:spPr>
          <a:xfrm>
            <a:off x="1928626" y="1089212"/>
            <a:ext cx="7040562" cy="5340350"/>
          </a:xfrm>
        </p:spPr>
        <p:txBody>
          <a:bodyPr/>
          <a:lstStyle/>
          <a:p>
            <a:r>
              <a:rPr lang="en-US" sz="2400" dirty="0"/>
              <a:t>80-year-old woman with COPD, former smoker, diabetes, and hypertension presents to clinic for regular follow-up.</a:t>
            </a:r>
          </a:p>
          <a:p>
            <a:pPr lvl="1"/>
            <a:r>
              <a:rPr lang="en-US" sz="2000" dirty="0"/>
              <a:t>Worried about upcoming trip because she gets winded in airport.</a:t>
            </a:r>
          </a:p>
          <a:p>
            <a:pPr lvl="1"/>
            <a:r>
              <a:rPr lang="en-US" sz="2000" dirty="0"/>
              <a:t>Has “a few” inhalers at home. </a:t>
            </a:r>
          </a:p>
          <a:p>
            <a:pPr lvl="1"/>
            <a:r>
              <a:rPr lang="en-US" sz="2000" dirty="0"/>
              <a:t>“Pretty sure” she knows how to use the inhalers.</a:t>
            </a:r>
          </a:p>
          <a:p>
            <a:pPr lvl="1"/>
            <a:r>
              <a:rPr lang="en-US" sz="2000" dirty="0"/>
              <a:t>Hospitalized once in the last year for COPD exacerbation.</a:t>
            </a:r>
          </a:p>
          <a:p>
            <a:pPr lvl="1"/>
            <a:r>
              <a:rPr lang="en-US" sz="2000" dirty="0"/>
              <a:t>Has never had pulmonary function testing to confirm diagnosis.</a:t>
            </a:r>
          </a:p>
          <a:p>
            <a:endParaRPr lang="en-US" sz="2400" dirty="0"/>
          </a:p>
          <a:p>
            <a:pPr marL="0" indent="0">
              <a:buNone/>
            </a:pPr>
            <a:r>
              <a:rPr lang="en-US" sz="3200" dirty="0"/>
              <a:t>Where to start?</a:t>
            </a:r>
            <a:endParaRPr lang="en-US" dirty="0"/>
          </a:p>
          <a:p>
            <a:pPr marL="0" indent="0">
              <a:buNone/>
            </a:pPr>
            <a:endParaRPr lang="en-US" dirty="0"/>
          </a:p>
        </p:txBody>
      </p:sp>
    </p:spTree>
    <p:extLst>
      <p:ext uri="{BB962C8B-B14F-4D97-AF65-F5344CB8AC3E}">
        <p14:creationId xmlns:p14="http://schemas.microsoft.com/office/powerpoint/2010/main" val="18303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5119" y="331087"/>
            <a:ext cx="8229600" cy="655638"/>
          </a:xfrm>
        </p:spPr>
        <p:txBody>
          <a:bodyPr/>
          <a:lstStyle/>
          <a:p>
            <a:r>
              <a:rPr lang="en-US" dirty="0"/>
              <a:t>AIM Statement</a:t>
            </a:r>
          </a:p>
        </p:txBody>
      </p:sp>
      <p:sp>
        <p:nvSpPr>
          <p:cNvPr id="3" name="Content Placeholder 2"/>
          <p:cNvSpPr>
            <a:spLocks noGrp="1"/>
          </p:cNvSpPr>
          <p:nvPr>
            <p:ph idx="4294967295"/>
          </p:nvPr>
        </p:nvSpPr>
        <p:spPr>
          <a:xfrm>
            <a:off x="1882588" y="1072497"/>
            <a:ext cx="7261412" cy="5126597"/>
          </a:xfrm>
        </p:spPr>
        <p:txBody>
          <a:bodyPr/>
          <a:lstStyle/>
          <a:p>
            <a:r>
              <a:rPr lang="en-US" sz="2400" dirty="0"/>
              <a:t>To improve the care of COPD patients in a primary care setting by</a:t>
            </a:r>
          </a:p>
          <a:p>
            <a:pPr lvl="1"/>
            <a:r>
              <a:rPr lang="en-US" sz="2400" dirty="0"/>
              <a:t>Implementing office-based spirometry</a:t>
            </a:r>
          </a:p>
          <a:p>
            <a:pPr lvl="1"/>
            <a:r>
              <a:rPr lang="en-US" sz="2400" dirty="0"/>
              <a:t>Increasing the % of COPD patients with… </a:t>
            </a:r>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2100" b="1" dirty="0"/>
          </a:p>
          <a:p>
            <a:endParaRPr lang="en-US" dirty="0"/>
          </a:p>
        </p:txBody>
      </p:sp>
      <p:graphicFrame>
        <p:nvGraphicFramePr>
          <p:cNvPr id="4" name="Table 3">
            <a:extLst>
              <a:ext uri="{FF2B5EF4-FFF2-40B4-BE49-F238E27FC236}">
                <a16:creationId xmlns:a16="http://schemas.microsoft.com/office/drawing/2014/main" id="{B6D10F28-1AF9-44AC-ACFB-832A5F699192}"/>
              </a:ext>
            </a:extLst>
          </p:cNvPr>
          <p:cNvGraphicFramePr>
            <a:graphicFrameLocks noGrp="1"/>
          </p:cNvGraphicFramePr>
          <p:nvPr>
            <p:extLst/>
          </p:nvPr>
        </p:nvGraphicFramePr>
        <p:xfrm>
          <a:off x="2346512" y="3014542"/>
          <a:ext cx="5930153" cy="2560320"/>
        </p:xfrm>
        <a:graphic>
          <a:graphicData uri="http://schemas.openxmlformats.org/drawingml/2006/table">
            <a:tbl>
              <a:tblPr firstRow="1" bandRow="1">
                <a:tableStyleId>{5C22544A-7EE6-4342-B048-85BDC9FD1C3A}</a:tableStyleId>
              </a:tblPr>
              <a:tblGrid>
                <a:gridCol w="4090801">
                  <a:extLst>
                    <a:ext uri="{9D8B030D-6E8A-4147-A177-3AD203B41FA5}">
                      <a16:colId xmlns:a16="http://schemas.microsoft.com/office/drawing/2014/main" val="218673930"/>
                    </a:ext>
                  </a:extLst>
                </a:gridCol>
                <a:gridCol w="1839352">
                  <a:extLst>
                    <a:ext uri="{9D8B030D-6E8A-4147-A177-3AD203B41FA5}">
                      <a16:colId xmlns:a16="http://schemas.microsoft.com/office/drawing/2014/main" val="2925092046"/>
                    </a:ext>
                  </a:extLst>
                </a:gridCol>
              </a:tblGrid>
              <a:tr h="370840">
                <a:tc>
                  <a:txBody>
                    <a:bodyPr/>
                    <a:lstStyle/>
                    <a:p>
                      <a:r>
                        <a:rPr lang="en-US" sz="2200" dirty="0">
                          <a:solidFill>
                            <a:schemeClr val="tx1"/>
                          </a:solidFill>
                        </a:rPr>
                        <a:t>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dirty="0">
                          <a:solidFill>
                            <a:schemeClr val="tx1"/>
                          </a:solidFill>
                        </a:rPr>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903435"/>
                  </a:ext>
                </a:extLst>
              </a:tr>
              <a:tr h="370840">
                <a:tc>
                  <a:txBody>
                    <a:bodyPr/>
                    <a:lstStyle/>
                    <a:p>
                      <a:r>
                        <a:rPr lang="en-US" sz="2200" dirty="0"/>
                        <a:t>Diagnostic spirometry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528398"/>
                  </a:ext>
                </a:extLst>
              </a:tr>
              <a:tr h="370840">
                <a:tc>
                  <a:txBody>
                    <a:bodyPr/>
                    <a:lstStyle/>
                    <a:p>
                      <a:r>
                        <a:rPr lang="en-US" sz="2200" dirty="0"/>
                        <a:t>Symptom 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4532945"/>
                  </a:ext>
                </a:extLst>
              </a:tr>
              <a:tr h="370840">
                <a:tc>
                  <a:txBody>
                    <a:bodyPr/>
                    <a:lstStyle/>
                    <a:p>
                      <a:r>
                        <a:rPr lang="en-US" sz="2200" dirty="0"/>
                        <a:t>Prescribed rescue inhaler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518622"/>
                  </a:ext>
                </a:extLst>
              </a:tr>
              <a:tr h="370840">
                <a:tc>
                  <a:txBody>
                    <a:bodyPr/>
                    <a:lstStyle/>
                    <a:p>
                      <a:r>
                        <a:rPr lang="en-US" sz="2200" dirty="0"/>
                        <a:t>Successful inhaler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Unspecified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778977"/>
                  </a:ext>
                </a:extLst>
              </a:tr>
              <a:tr h="370840">
                <a:tc>
                  <a:txBody>
                    <a:bodyPr/>
                    <a:lstStyle/>
                    <a:p>
                      <a:r>
                        <a:rPr lang="en-US" sz="2200" dirty="0"/>
                        <a:t>Referral to pulmonary rehab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1476016"/>
                  </a:ext>
                </a:extLst>
              </a:tr>
            </a:tbl>
          </a:graphicData>
        </a:graphic>
      </p:graphicFrame>
    </p:spTree>
    <p:extLst>
      <p:ext uri="{BB962C8B-B14F-4D97-AF65-F5344CB8AC3E}">
        <p14:creationId xmlns:p14="http://schemas.microsoft.com/office/powerpoint/2010/main" val="11024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0"/>
            <a:ext cx="8229600" cy="655638"/>
          </a:xfrm>
        </p:spPr>
        <p:txBody>
          <a:bodyPr/>
          <a:lstStyle/>
          <a:p>
            <a:r>
              <a:rPr lang="en-US" dirty="0"/>
              <a:t>Team Members</a:t>
            </a:r>
          </a:p>
        </p:txBody>
      </p:sp>
      <p:sp>
        <p:nvSpPr>
          <p:cNvPr id="3" name="Content Placeholder 2"/>
          <p:cNvSpPr>
            <a:spLocks noGrp="1"/>
          </p:cNvSpPr>
          <p:nvPr>
            <p:ph idx="4294967295"/>
          </p:nvPr>
        </p:nvSpPr>
        <p:spPr>
          <a:xfrm>
            <a:off x="1842247" y="817002"/>
            <a:ext cx="7301753" cy="6040998"/>
          </a:xfrm>
        </p:spPr>
        <p:txBody>
          <a:bodyPr/>
          <a:lstStyle/>
          <a:p>
            <a:r>
              <a:rPr lang="en-US" sz="2000" dirty="0"/>
              <a:t>Rex Primary Care at Cary - Community Family Medicine</a:t>
            </a:r>
          </a:p>
          <a:p>
            <a:pPr lvl="1"/>
            <a:r>
              <a:rPr lang="en-US" sz="1800" b="1" dirty="0"/>
              <a:t>New to spirometry and COPD measures</a:t>
            </a:r>
          </a:p>
          <a:p>
            <a:pPr lvl="2"/>
            <a:r>
              <a:rPr lang="en-US" sz="1800" dirty="0"/>
              <a:t>Amy Shaheen, MD, MSc – Project mentor (IHQI grant)</a:t>
            </a:r>
          </a:p>
          <a:p>
            <a:pPr lvl="2"/>
            <a:r>
              <a:rPr lang="en-US" sz="1800" dirty="0"/>
              <a:t>Shane Hemphill, MD – Physician lead</a:t>
            </a:r>
          </a:p>
          <a:p>
            <a:pPr lvl="2"/>
            <a:r>
              <a:rPr lang="en-US" sz="1800" dirty="0"/>
              <a:t>Michelle Walsh, RN – Spirometry, nurse lead (process owner)</a:t>
            </a:r>
          </a:p>
          <a:p>
            <a:pPr lvl="2"/>
            <a:r>
              <a:rPr lang="en-US" sz="1800" dirty="0"/>
              <a:t>Stephanie Edwards, MHA – Practice manager (process owner)</a:t>
            </a:r>
          </a:p>
          <a:p>
            <a:pPr lvl="2"/>
            <a:r>
              <a:rPr lang="en-US" sz="1800" dirty="0"/>
              <a:t>Candice Hunt, MHA – IHQI project manager, data analyst</a:t>
            </a:r>
          </a:p>
          <a:p>
            <a:pPr lvl="2"/>
            <a:r>
              <a:rPr lang="en-US" sz="1800" dirty="0"/>
              <a:t>Christine Reed, MHA – Quality coach</a:t>
            </a:r>
          </a:p>
          <a:p>
            <a:pPr lvl="2"/>
            <a:r>
              <a:rPr lang="en-US" sz="1800" dirty="0"/>
              <a:t>Katherine Lee – Flex/student</a:t>
            </a:r>
          </a:p>
          <a:p>
            <a:pPr lvl="1"/>
            <a:endParaRPr lang="en-US" sz="1800" dirty="0"/>
          </a:p>
          <a:p>
            <a:r>
              <a:rPr lang="en-US" sz="2000" dirty="0"/>
              <a:t>UNC Internal Medicine Clinic - Academic</a:t>
            </a:r>
          </a:p>
          <a:p>
            <a:pPr lvl="1"/>
            <a:r>
              <a:rPr lang="en-US" sz="1850" b="1" dirty="0"/>
              <a:t>Spirometry implemented, improving processes</a:t>
            </a:r>
          </a:p>
          <a:p>
            <a:pPr lvl="2"/>
            <a:r>
              <a:rPr lang="en-US" sz="1800" dirty="0"/>
              <a:t>Amy Shaheen, MD, MSc – Physician COPD lead</a:t>
            </a:r>
          </a:p>
          <a:p>
            <a:pPr lvl="2"/>
            <a:r>
              <a:rPr lang="en-US" sz="1800" dirty="0" err="1"/>
              <a:t>MeKayla</a:t>
            </a:r>
            <a:r>
              <a:rPr lang="en-US" sz="1800" dirty="0"/>
              <a:t> Mclean – Care assistant COPD lead</a:t>
            </a:r>
          </a:p>
          <a:p>
            <a:pPr lvl="2"/>
            <a:r>
              <a:rPr lang="en-US" sz="1800" dirty="0"/>
              <a:t>Brooke </a:t>
            </a:r>
            <a:r>
              <a:rPr lang="en-US" sz="1800" dirty="0" err="1"/>
              <a:t>McGuirt</a:t>
            </a:r>
            <a:r>
              <a:rPr lang="en-US" sz="1800" dirty="0"/>
              <a:t> – Epic support</a:t>
            </a:r>
          </a:p>
          <a:p>
            <a:pPr lvl="2"/>
            <a:r>
              <a:rPr lang="en-US" sz="1800" dirty="0"/>
              <a:t>Annie Whitney – Epic support</a:t>
            </a:r>
          </a:p>
          <a:p>
            <a:pPr lvl="2"/>
            <a:r>
              <a:rPr lang="en-US" sz="1800" dirty="0"/>
              <a:t>Katherine Lee – Flex/student</a:t>
            </a:r>
          </a:p>
          <a:p>
            <a:pPr lvl="1"/>
            <a:endParaRPr lang="en-US" dirty="0"/>
          </a:p>
        </p:txBody>
      </p:sp>
    </p:spTree>
    <p:extLst>
      <p:ext uri="{BB962C8B-B14F-4D97-AF65-F5344CB8AC3E}">
        <p14:creationId xmlns:p14="http://schemas.microsoft.com/office/powerpoint/2010/main" val="214061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23C8-8BF7-471A-99B3-BB9138212787}"/>
              </a:ext>
            </a:extLst>
          </p:cNvPr>
          <p:cNvSpPr>
            <a:spLocks noGrp="1"/>
          </p:cNvSpPr>
          <p:nvPr>
            <p:ph type="title"/>
          </p:nvPr>
        </p:nvSpPr>
        <p:spPr/>
        <p:txBody>
          <a:bodyPr/>
          <a:lstStyle/>
          <a:p>
            <a:r>
              <a:rPr lang="en-US" dirty="0"/>
              <a:t>RPCC - Spirometry</a:t>
            </a:r>
          </a:p>
        </p:txBody>
      </p:sp>
      <p:sp>
        <p:nvSpPr>
          <p:cNvPr id="4" name="Date Placeholder 3">
            <a:extLst>
              <a:ext uri="{FF2B5EF4-FFF2-40B4-BE49-F238E27FC236}">
                <a16:creationId xmlns:a16="http://schemas.microsoft.com/office/drawing/2014/main" id="{4688D33C-6758-40ED-82C1-4E21752826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AF07F411-F743-4024-80DA-F05067CE16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6" name="Chart 5">
            <a:extLst>
              <a:ext uri="{FF2B5EF4-FFF2-40B4-BE49-F238E27FC236}">
                <a16:creationId xmlns:a16="http://schemas.microsoft.com/office/drawing/2014/main" id="{C74B022F-075F-4C22-A424-5099394B987B}"/>
              </a:ext>
            </a:extLst>
          </p:cNvPr>
          <p:cNvGraphicFramePr>
            <a:graphicFrameLocks/>
          </p:cNvGraphicFramePr>
          <p:nvPr>
            <p:extLst/>
          </p:nvPr>
        </p:nvGraphicFramePr>
        <p:xfrm>
          <a:off x="162394" y="1475909"/>
          <a:ext cx="8856617" cy="518999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2">
            <a:extLst>
              <a:ext uri="{FF2B5EF4-FFF2-40B4-BE49-F238E27FC236}">
                <a16:creationId xmlns:a16="http://schemas.microsoft.com/office/drawing/2014/main" id="{B9C9F825-B345-4BF6-BC82-34203382624D}"/>
              </a:ext>
            </a:extLst>
          </p:cNvPr>
          <p:cNvSpPr txBox="1"/>
          <p:nvPr/>
        </p:nvSpPr>
        <p:spPr>
          <a:xfrm>
            <a:off x="3741284" y="2535287"/>
            <a:ext cx="2835736" cy="843929"/>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6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Schedule notes and provider </a:t>
            </a:r>
            <a:r>
              <a:rPr kumimoji="0" lang="en-US" sz="1600" b="0" i="0" u="none" strike="noStrike" kern="0" cap="none" spc="0" normalizeH="0" baseline="0" noProof="0" dirty="0" err="1">
                <a:ln>
                  <a:noFill/>
                </a:ln>
                <a:solidFill>
                  <a:sysClr val="windowText" lastClr="000000"/>
                </a:solidFill>
                <a:effectLst/>
                <a:uLnTx/>
                <a:uFillTx/>
                <a:latin typeface="Calibri" panose="020F0502020204030204"/>
                <a:ea typeface="+mn-ea"/>
                <a:cs typeface="Arial"/>
              </a:rPr>
              <a:t>msg</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 for upcoming high-risk patients without rescue inhaler</a:t>
            </a:r>
          </a:p>
        </p:txBody>
      </p:sp>
      <p:cxnSp>
        <p:nvCxnSpPr>
          <p:cNvPr id="8" name="Straight Arrow Connector 7">
            <a:extLst>
              <a:ext uri="{FF2B5EF4-FFF2-40B4-BE49-F238E27FC236}">
                <a16:creationId xmlns:a16="http://schemas.microsoft.com/office/drawing/2014/main" id="{66260686-9199-4983-9317-BD43A367304E}"/>
              </a:ext>
            </a:extLst>
          </p:cNvPr>
          <p:cNvCxnSpPr>
            <a:cxnSpLocks/>
          </p:cNvCxnSpPr>
          <p:nvPr/>
        </p:nvCxnSpPr>
        <p:spPr>
          <a:xfrm>
            <a:off x="4925780" y="3379216"/>
            <a:ext cx="0" cy="843929"/>
          </a:xfrm>
          <a:prstGeom prst="straightConnector1">
            <a:avLst/>
          </a:prstGeom>
          <a:noFill/>
          <a:ln w="25400" cap="flat" cmpd="sng" algn="ctr">
            <a:solidFill>
              <a:schemeClr val="accent3">
                <a:lumMod val="65000"/>
              </a:schemeClr>
            </a:solidFill>
            <a:prstDash val="solid"/>
            <a:tailEnd type="arrow"/>
          </a:ln>
          <a:effectLst/>
        </p:spPr>
      </p:cxnSp>
      <p:sp>
        <p:nvSpPr>
          <p:cNvPr id="9" name="TextBox 2">
            <a:extLst>
              <a:ext uri="{FF2B5EF4-FFF2-40B4-BE49-F238E27FC236}">
                <a16:creationId xmlns:a16="http://schemas.microsoft.com/office/drawing/2014/main" id="{4A4A8909-C306-4603-B275-368DC0D76D08}"/>
              </a:ext>
            </a:extLst>
          </p:cNvPr>
          <p:cNvSpPr txBox="1"/>
          <p:nvPr/>
        </p:nvSpPr>
        <p:spPr>
          <a:xfrm>
            <a:off x="4617596" y="5018858"/>
            <a:ext cx="2429692" cy="843928"/>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6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RN called high-risk patients with upcoming visits to schedule spirometry</a:t>
            </a:r>
          </a:p>
        </p:txBody>
      </p:sp>
      <p:cxnSp>
        <p:nvCxnSpPr>
          <p:cNvPr id="10" name="Straight Arrow Connector 9">
            <a:extLst>
              <a:ext uri="{FF2B5EF4-FFF2-40B4-BE49-F238E27FC236}">
                <a16:creationId xmlns:a16="http://schemas.microsoft.com/office/drawing/2014/main" id="{68736DE0-3B6C-4DDD-8859-40DD49C370A5}"/>
              </a:ext>
            </a:extLst>
          </p:cNvPr>
          <p:cNvCxnSpPr>
            <a:cxnSpLocks/>
          </p:cNvCxnSpPr>
          <p:nvPr/>
        </p:nvCxnSpPr>
        <p:spPr>
          <a:xfrm flipV="1">
            <a:off x="5613758" y="4340710"/>
            <a:ext cx="0" cy="678148"/>
          </a:xfrm>
          <a:prstGeom prst="straightConnector1">
            <a:avLst/>
          </a:prstGeom>
          <a:noFill/>
          <a:ln w="25400" cap="flat" cmpd="sng" algn="ctr">
            <a:solidFill>
              <a:schemeClr val="accent3">
                <a:lumMod val="65000"/>
              </a:schemeClr>
            </a:solidFill>
            <a:prstDash val="solid"/>
            <a:tailEnd type="arrow"/>
          </a:ln>
          <a:effectLst/>
        </p:spPr>
      </p:cxnSp>
      <p:sp>
        <p:nvSpPr>
          <p:cNvPr id="11" name="TextBox 2">
            <a:extLst>
              <a:ext uri="{FF2B5EF4-FFF2-40B4-BE49-F238E27FC236}">
                <a16:creationId xmlns:a16="http://schemas.microsoft.com/office/drawing/2014/main" id="{520CFF74-773F-4FAB-8BD0-F83763632E1F}"/>
              </a:ext>
            </a:extLst>
          </p:cNvPr>
          <p:cNvSpPr txBox="1"/>
          <p:nvPr/>
        </p:nvSpPr>
        <p:spPr>
          <a:xfrm>
            <a:off x="874987" y="3461569"/>
            <a:ext cx="1215058" cy="393700"/>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6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BPA started</a:t>
            </a:r>
          </a:p>
        </p:txBody>
      </p:sp>
      <p:cxnSp>
        <p:nvCxnSpPr>
          <p:cNvPr id="12" name="Straight Arrow Connector 11">
            <a:extLst>
              <a:ext uri="{FF2B5EF4-FFF2-40B4-BE49-F238E27FC236}">
                <a16:creationId xmlns:a16="http://schemas.microsoft.com/office/drawing/2014/main" id="{7B409658-B2D9-412E-A8F4-9E13422F14F5}"/>
              </a:ext>
            </a:extLst>
          </p:cNvPr>
          <p:cNvCxnSpPr>
            <a:cxnSpLocks/>
          </p:cNvCxnSpPr>
          <p:nvPr/>
        </p:nvCxnSpPr>
        <p:spPr>
          <a:xfrm flipH="1">
            <a:off x="1285221" y="3855269"/>
            <a:ext cx="193955" cy="939717"/>
          </a:xfrm>
          <a:prstGeom prst="straightConnector1">
            <a:avLst/>
          </a:prstGeom>
          <a:noFill/>
          <a:ln w="25400" cap="flat" cmpd="sng" algn="ctr">
            <a:solidFill>
              <a:schemeClr val="accent3">
                <a:lumMod val="65000"/>
              </a:schemeClr>
            </a:solidFill>
            <a:prstDash val="solid"/>
            <a:tailEnd type="arrow"/>
          </a:ln>
          <a:effectLst/>
        </p:spPr>
      </p:cxnSp>
    </p:spTree>
    <p:extLst>
      <p:ext uri="{BB962C8B-B14F-4D97-AF65-F5344CB8AC3E}">
        <p14:creationId xmlns:p14="http://schemas.microsoft.com/office/powerpoint/2010/main" val="717443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E5A3-75AB-4AAE-96C1-45AFCA656836}"/>
              </a:ext>
            </a:extLst>
          </p:cNvPr>
          <p:cNvSpPr>
            <a:spLocks noGrp="1"/>
          </p:cNvSpPr>
          <p:nvPr>
            <p:ph type="title"/>
          </p:nvPr>
        </p:nvSpPr>
        <p:spPr/>
        <p:txBody>
          <a:bodyPr/>
          <a:lstStyle/>
          <a:p>
            <a:r>
              <a:rPr lang="en-US" dirty="0"/>
              <a:t>RPCC - Symptom Assessment</a:t>
            </a:r>
          </a:p>
        </p:txBody>
      </p:sp>
      <p:sp>
        <p:nvSpPr>
          <p:cNvPr id="4" name="Date Placeholder 3">
            <a:extLst>
              <a:ext uri="{FF2B5EF4-FFF2-40B4-BE49-F238E27FC236}">
                <a16:creationId xmlns:a16="http://schemas.microsoft.com/office/drawing/2014/main" id="{3F755319-C5A3-4235-AF7C-C324ED9D10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7DADC3D4-B496-487C-AE36-DA56A77C15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graphicFrame>
        <p:nvGraphicFramePr>
          <p:cNvPr id="9" name="Chart 8">
            <a:extLst>
              <a:ext uri="{FF2B5EF4-FFF2-40B4-BE49-F238E27FC236}">
                <a16:creationId xmlns:a16="http://schemas.microsoft.com/office/drawing/2014/main" id="{00000000-0008-0000-0100-000004000000}"/>
              </a:ext>
            </a:extLst>
          </p:cNvPr>
          <p:cNvGraphicFramePr>
            <a:graphicFrameLocks/>
          </p:cNvGraphicFramePr>
          <p:nvPr>
            <p:extLst/>
          </p:nvPr>
        </p:nvGraphicFramePr>
        <p:xfrm>
          <a:off x="154642" y="1453497"/>
          <a:ext cx="8834716" cy="53283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41535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1980"/>
          </a:xfrm>
        </p:spPr>
        <p:txBody>
          <a:bodyPr/>
          <a:lstStyle/>
          <a:p>
            <a:r>
              <a:rPr lang="en-US" dirty="0"/>
              <a:t>RPCC - Rescue Inhalers</a:t>
            </a:r>
          </a:p>
        </p:txBody>
      </p:sp>
      <p:graphicFrame>
        <p:nvGraphicFramePr>
          <p:cNvPr id="6" name="Chart 5">
            <a:extLst>
              <a:ext uri="{FF2B5EF4-FFF2-40B4-BE49-F238E27FC236}">
                <a16:creationId xmlns:a16="http://schemas.microsoft.com/office/drawing/2014/main" id="{00000000-0008-0000-0100-000002000000}"/>
              </a:ext>
            </a:extLst>
          </p:cNvPr>
          <p:cNvGraphicFramePr>
            <a:graphicFrameLocks/>
          </p:cNvGraphicFramePr>
          <p:nvPr>
            <p:extLst/>
          </p:nvPr>
        </p:nvGraphicFramePr>
        <p:xfrm>
          <a:off x="245657" y="1364774"/>
          <a:ext cx="8639033" cy="518614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2">
            <a:extLst>
              <a:ext uri="{FF2B5EF4-FFF2-40B4-BE49-F238E27FC236}">
                <a16:creationId xmlns:a16="http://schemas.microsoft.com/office/drawing/2014/main" id="{6E304958-F109-44D4-8238-DAE7346A973E}"/>
              </a:ext>
            </a:extLst>
          </p:cNvPr>
          <p:cNvSpPr txBox="1"/>
          <p:nvPr/>
        </p:nvSpPr>
        <p:spPr>
          <a:xfrm>
            <a:off x="1064525" y="3227698"/>
            <a:ext cx="1208028" cy="336344"/>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BPA started</a:t>
            </a:r>
          </a:p>
        </p:txBody>
      </p:sp>
      <p:cxnSp>
        <p:nvCxnSpPr>
          <p:cNvPr id="10" name="Straight Arrow Connector 9">
            <a:extLst>
              <a:ext uri="{FF2B5EF4-FFF2-40B4-BE49-F238E27FC236}">
                <a16:creationId xmlns:a16="http://schemas.microsoft.com/office/drawing/2014/main" id="{94823732-940F-4E13-B09C-0C5A4566F345}"/>
              </a:ext>
            </a:extLst>
          </p:cNvPr>
          <p:cNvCxnSpPr>
            <a:cxnSpLocks/>
          </p:cNvCxnSpPr>
          <p:nvPr/>
        </p:nvCxnSpPr>
        <p:spPr>
          <a:xfrm>
            <a:off x="1528548" y="3630302"/>
            <a:ext cx="0" cy="873457"/>
          </a:xfrm>
          <a:prstGeom prst="straightConnector1">
            <a:avLst/>
          </a:prstGeom>
          <a:noFill/>
          <a:ln w="12700" cap="flat" cmpd="sng" algn="ctr">
            <a:solidFill>
              <a:schemeClr val="accent3">
                <a:lumMod val="65000"/>
              </a:schemeClr>
            </a:solidFill>
            <a:prstDash val="solid"/>
            <a:tailEnd type="arrow"/>
          </a:ln>
          <a:effectLst/>
        </p:spPr>
      </p:cxnSp>
      <p:cxnSp>
        <p:nvCxnSpPr>
          <p:cNvPr id="14" name="Straight Arrow Connector 13">
            <a:extLst>
              <a:ext uri="{FF2B5EF4-FFF2-40B4-BE49-F238E27FC236}">
                <a16:creationId xmlns:a16="http://schemas.microsoft.com/office/drawing/2014/main" id="{8BA1DCC9-0CB4-4E27-B936-FD2ACEBEEFB0}"/>
              </a:ext>
            </a:extLst>
          </p:cNvPr>
          <p:cNvCxnSpPr>
            <a:cxnSpLocks/>
          </p:cNvCxnSpPr>
          <p:nvPr/>
        </p:nvCxnSpPr>
        <p:spPr>
          <a:xfrm flipH="1">
            <a:off x="6616937" y="3677258"/>
            <a:ext cx="574336" cy="664154"/>
          </a:xfrm>
          <a:prstGeom prst="straightConnector1">
            <a:avLst/>
          </a:prstGeom>
          <a:noFill/>
          <a:ln w="12700" cap="flat" cmpd="sng" algn="ctr">
            <a:solidFill>
              <a:schemeClr val="accent3">
                <a:lumMod val="65000"/>
              </a:schemeClr>
            </a:solidFill>
            <a:prstDash val="solid"/>
            <a:tailEnd type="arrow"/>
          </a:ln>
          <a:effectLst/>
        </p:spPr>
      </p:cxnSp>
      <p:sp>
        <p:nvSpPr>
          <p:cNvPr id="15" name="TextBox 2">
            <a:extLst>
              <a:ext uri="{FF2B5EF4-FFF2-40B4-BE49-F238E27FC236}">
                <a16:creationId xmlns:a16="http://schemas.microsoft.com/office/drawing/2014/main" id="{D73597F9-8B86-4B95-8C1A-4C65363D28C2}"/>
              </a:ext>
            </a:extLst>
          </p:cNvPr>
          <p:cNvSpPr txBox="1"/>
          <p:nvPr/>
        </p:nvSpPr>
        <p:spPr>
          <a:xfrm>
            <a:off x="6616937" y="2661475"/>
            <a:ext cx="1317025" cy="1015783"/>
          </a:xfrm>
          <a:prstGeom prst="rect">
            <a:avLst/>
          </a:prstGeom>
          <a:solidFill>
            <a:srgbClr val="E7F4F5"/>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Requested report update (ipratropium/ albuterol)</a:t>
            </a:r>
          </a:p>
        </p:txBody>
      </p:sp>
      <p:cxnSp>
        <p:nvCxnSpPr>
          <p:cNvPr id="16" name="Straight Arrow Connector 15">
            <a:extLst>
              <a:ext uri="{FF2B5EF4-FFF2-40B4-BE49-F238E27FC236}">
                <a16:creationId xmlns:a16="http://schemas.microsoft.com/office/drawing/2014/main" id="{33B61E1A-F896-4872-9675-429C73B20076}"/>
              </a:ext>
            </a:extLst>
          </p:cNvPr>
          <p:cNvCxnSpPr>
            <a:cxnSpLocks/>
          </p:cNvCxnSpPr>
          <p:nvPr/>
        </p:nvCxnSpPr>
        <p:spPr>
          <a:xfrm>
            <a:off x="4270633" y="3677258"/>
            <a:ext cx="1497827" cy="932044"/>
          </a:xfrm>
          <a:prstGeom prst="straightConnector1">
            <a:avLst/>
          </a:prstGeom>
          <a:noFill/>
          <a:ln w="12700" cap="flat" cmpd="sng" algn="ctr">
            <a:solidFill>
              <a:schemeClr val="accent3">
                <a:lumMod val="65000"/>
              </a:schemeClr>
            </a:solidFill>
            <a:prstDash val="solid"/>
            <a:tailEnd type="arrow"/>
          </a:ln>
          <a:effectLst/>
        </p:spPr>
      </p:cxnSp>
      <p:sp>
        <p:nvSpPr>
          <p:cNvPr id="17" name="TextBox 2">
            <a:extLst>
              <a:ext uri="{FF2B5EF4-FFF2-40B4-BE49-F238E27FC236}">
                <a16:creationId xmlns:a16="http://schemas.microsoft.com/office/drawing/2014/main" id="{29A90556-1929-4D33-8556-C172B5ABBABC}"/>
              </a:ext>
            </a:extLst>
          </p:cNvPr>
          <p:cNvSpPr txBox="1"/>
          <p:nvPr/>
        </p:nvSpPr>
        <p:spPr>
          <a:xfrm>
            <a:off x="3612121" y="2922591"/>
            <a:ext cx="1317025" cy="677894"/>
          </a:xfrm>
          <a:prstGeom prst="rect">
            <a:avLst/>
          </a:prstGeom>
          <a:solidFill>
            <a:srgbClr val="E7F4F5"/>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Requested report update (levalbuterol)</a:t>
            </a:r>
          </a:p>
        </p:txBody>
      </p:sp>
      <p:sp>
        <p:nvSpPr>
          <p:cNvPr id="20" name="TextBox 2">
            <a:extLst>
              <a:ext uri="{FF2B5EF4-FFF2-40B4-BE49-F238E27FC236}">
                <a16:creationId xmlns:a16="http://schemas.microsoft.com/office/drawing/2014/main" id="{BCC117B9-EBF0-4372-A951-A143A41D7618}"/>
              </a:ext>
            </a:extLst>
          </p:cNvPr>
          <p:cNvSpPr txBox="1"/>
          <p:nvPr/>
        </p:nvSpPr>
        <p:spPr>
          <a:xfrm>
            <a:off x="5114529" y="2528954"/>
            <a:ext cx="1317025" cy="1015783"/>
          </a:xfrm>
          <a:prstGeom prst="rect">
            <a:avLst/>
          </a:prstGeom>
          <a:solidFill>
            <a:srgbClr val="E7F4F5"/>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Practice given patient list with suggested actions</a:t>
            </a:r>
          </a:p>
        </p:txBody>
      </p:sp>
      <p:cxnSp>
        <p:nvCxnSpPr>
          <p:cNvPr id="23" name="Straight Arrow Connector 22">
            <a:extLst>
              <a:ext uri="{FF2B5EF4-FFF2-40B4-BE49-F238E27FC236}">
                <a16:creationId xmlns:a16="http://schemas.microsoft.com/office/drawing/2014/main" id="{532AB1DE-9AE0-4AF1-A3F2-717DE51029E4}"/>
              </a:ext>
            </a:extLst>
          </p:cNvPr>
          <p:cNvCxnSpPr>
            <a:cxnSpLocks/>
          </p:cNvCxnSpPr>
          <p:nvPr/>
        </p:nvCxnSpPr>
        <p:spPr>
          <a:xfrm>
            <a:off x="5779212" y="3550502"/>
            <a:ext cx="383049" cy="790910"/>
          </a:xfrm>
          <a:prstGeom prst="straightConnector1">
            <a:avLst/>
          </a:prstGeom>
          <a:noFill/>
          <a:ln w="12700" cap="flat" cmpd="sng" algn="ctr">
            <a:solidFill>
              <a:schemeClr val="accent3">
                <a:lumMod val="65000"/>
              </a:schemeClr>
            </a:solidFill>
            <a:prstDash val="solid"/>
            <a:tailEnd type="arrow"/>
          </a:ln>
          <a:effectLst/>
        </p:spPr>
      </p:cxnSp>
      <p:sp>
        <p:nvSpPr>
          <p:cNvPr id="27" name="TextBox 2">
            <a:extLst>
              <a:ext uri="{FF2B5EF4-FFF2-40B4-BE49-F238E27FC236}">
                <a16:creationId xmlns:a16="http://schemas.microsoft.com/office/drawing/2014/main" id="{3C93BBD0-5855-42F6-8736-CC04FA386C06}"/>
              </a:ext>
            </a:extLst>
          </p:cNvPr>
          <p:cNvSpPr txBox="1"/>
          <p:nvPr/>
        </p:nvSpPr>
        <p:spPr>
          <a:xfrm>
            <a:off x="4570901" y="5028743"/>
            <a:ext cx="2620371" cy="677894"/>
          </a:xfrm>
          <a:prstGeom prst="rect">
            <a:avLst/>
          </a:prstGeom>
          <a:solidFill>
            <a:srgbClr val="E7F4F5"/>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Schedule notes and MD/APP </a:t>
            </a:r>
            <a:r>
              <a:rPr kumimoji="0" lang="en-US" sz="1400" b="0" i="0" u="none" strike="noStrike" kern="0" cap="none" spc="0" normalizeH="0" baseline="0" noProof="0" dirty="0" err="1">
                <a:ln>
                  <a:noFill/>
                </a:ln>
                <a:solidFill>
                  <a:sysClr val="windowText" lastClr="000000"/>
                </a:solidFill>
                <a:effectLst/>
                <a:uLnTx/>
                <a:uFillTx/>
                <a:latin typeface="Calibri" panose="020F0502020204030204"/>
                <a:ea typeface="+mn-ea"/>
                <a:cs typeface="Arial"/>
              </a:rPr>
              <a:t>msg</a:t>
            </a: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 for upcoming high-risk patients without rescue inhaler</a:t>
            </a:r>
          </a:p>
        </p:txBody>
      </p:sp>
      <p:cxnSp>
        <p:nvCxnSpPr>
          <p:cNvPr id="28" name="Straight Arrow Connector 27">
            <a:extLst>
              <a:ext uri="{FF2B5EF4-FFF2-40B4-BE49-F238E27FC236}">
                <a16:creationId xmlns:a16="http://schemas.microsoft.com/office/drawing/2014/main" id="{30ADF018-AC9F-4868-B693-13AC3ADA1321}"/>
              </a:ext>
            </a:extLst>
          </p:cNvPr>
          <p:cNvCxnSpPr>
            <a:cxnSpLocks/>
          </p:cNvCxnSpPr>
          <p:nvPr/>
        </p:nvCxnSpPr>
        <p:spPr>
          <a:xfrm flipV="1">
            <a:off x="5768460" y="4722566"/>
            <a:ext cx="0" cy="304771"/>
          </a:xfrm>
          <a:prstGeom prst="straightConnector1">
            <a:avLst/>
          </a:prstGeom>
          <a:noFill/>
          <a:ln w="12700" cap="flat" cmpd="sng" algn="ctr">
            <a:solidFill>
              <a:schemeClr val="accent3">
                <a:lumMod val="65000"/>
              </a:schemeClr>
            </a:solidFill>
            <a:prstDash val="solid"/>
            <a:tailEnd type="arrow"/>
          </a:ln>
          <a:effectLst/>
        </p:spPr>
      </p:cxnSp>
      <p:sp>
        <p:nvSpPr>
          <p:cNvPr id="31" name="TextBox 2">
            <a:extLst>
              <a:ext uri="{FF2B5EF4-FFF2-40B4-BE49-F238E27FC236}">
                <a16:creationId xmlns:a16="http://schemas.microsoft.com/office/drawing/2014/main" id="{D7EC1F86-4662-4A0C-9BE2-BB0822E47EB7}"/>
              </a:ext>
            </a:extLst>
          </p:cNvPr>
          <p:cNvSpPr txBox="1"/>
          <p:nvPr/>
        </p:nvSpPr>
        <p:spPr>
          <a:xfrm>
            <a:off x="7383438" y="1856699"/>
            <a:ext cx="1694032" cy="672256"/>
          </a:xfrm>
          <a:prstGeom prst="rect">
            <a:avLst/>
          </a:prstGeom>
          <a:solidFill>
            <a:srgbClr val="E7F4F5"/>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Individual MD given patient list with suggested actions</a:t>
            </a:r>
          </a:p>
        </p:txBody>
      </p:sp>
      <p:cxnSp>
        <p:nvCxnSpPr>
          <p:cNvPr id="32" name="Straight Arrow Connector 31">
            <a:extLst>
              <a:ext uri="{FF2B5EF4-FFF2-40B4-BE49-F238E27FC236}">
                <a16:creationId xmlns:a16="http://schemas.microsoft.com/office/drawing/2014/main" id="{FE9D16B3-1498-4356-B8E9-81AA63A9E871}"/>
              </a:ext>
            </a:extLst>
          </p:cNvPr>
          <p:cNvCxnSpPr>
            <a:cxnSpLocks/>
          </p:cNvCxnSpPr>
          <p:nvPr/>
        </p:nvCxnSpPr>
        <p:spPr>
          <a:xfrm>
            <a:off x="8239418" y="2514426"/>
            <a:ext cx="238178" cy="1542952"/>
          </a:xfrm>
          <a:prstGeom prst="straightConnector1">
            <a:avLst/>
          </a:prstGeom>
          <a:noFill/>
          <a:ln w="12700" cap="flat" cmpd="sng" algn="ctr">
            <a:solidFill>
              <a:schemeClr val="accent3">
                <a:lumMod val="65000"/>
              </a:schemeClr>
            </a:solidFill>
            <a:prstDash val="solid"/>
            <a:tailEnd type="arrow"/>
          </a:ln>
          <a:effectLst/>
        </p:spPr>
      </p:cxnSp>
      <p:cxnSp>
        <p:nvCxnSpPr>
          <p:cNvPr id="39" name="Straight Arrow Connector 38">
            <a:extLst>
              <a:ext uri="{FF2B5EF4-FFF2-40B4-BE49-F238E27FC236}">
                <a16:creationId xmlns:a16="http://schemas.microsoft.com/office/drawing/2014/main" id="{FC017FDE-1B65-4514-84C8-5A887CEAAB93}"/>
              </a:ext>
            </a:extLst>
          </p:cNvPr>
          <p:cNvCxnSpPr>
            <a:cxnSpLocks/>
          </p:cNvCxnSpPr>
          <p:nvPr/>
        </p:nvCxnSpPr>
        <p:spPr>
          <a:xfrm>
            <a:off x="3863539" y="4214504"/>
            <a:ext cx="1434418" cy="394798"/>
          </a:xfrm>
          <a:prstGeom prst="straightConnector1">
            <a:avLst/>
          </a:prstGeom>
          <a:noFill/>
          <a:ln w="12700" cap="flat" cmpd="sng" algn="ctr">
            <a:solidFill>
              <a:schemeClr val="accent3">
                <a:lumMod val="65000"/>
              </a:schemeClr>
            </a:solidFill>
            <a:prstDash val="solid"/>
            <a:tailEnd type="arrow"/>
          </a:ln>
          <a:effectLst/>
        </p:spPr>
      </p:cxnSp>
      <p:sp>
        <p:nvSpPr>
          <p:cNvPr id="41" name="TextBox 2">
            <a:extLst>
              <a:ext uri="{FF2B5EF4-FFF2-40B4-BE49-F238E27FC236}">
                <a16:creationId xmlns:a16="http://schemas.microsoft.com/office/drawing/2014/main" id="{5C33F188-22E5-440F-A177-3ABB975EBC1F}"/>
              </a:ext>
            </a:extLst>
          </p:cNvPr>
          <p:cNvSpPr txBox="1"/>
          <p:nvPr/>
        </p:nvSpPr>
        <p:spPr>
          <a:xfrm>
            <a:off x="2811440" y="3841135"/>
            <a:ext cx="1052099" cy="596364"/>
          </a:xfrm>
          <a:prstGeom prst="rect">
            <a:avLst/>
          </a:prstGeom>
          <a:solidFill>
            <a:srgbClr val="BCDEE2"/>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MS4 data deep dive</a:t>
            </a:r>
          </a:p>
        </p:txBody>
      </p:sp>
    </p:spTree>
    <p:extLst>
      <p:ext uri="{BB962C8B-B14F-4D97-AF65-F5344CB8AC3E}">
        <p14:creationId xmlns:p14="http://schemas.microsoft.com/office/powerpoint/2010/main" val="9142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0" grpId="0" animBg="1"/>
      <p:bldP spid="27" grpId="0" animBg="1"/>
      <p:bldP spid="31" grpId="0" animBg="1"/>
      <p:bldP spid="4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660A-520E-404B-8B9D-DFB94DFE7B3A}"/>
              </a:ext>
            </a:extLst>
          </p:cNvPr>
          <p:cNvSpPr>
            <a:spLocks noGrp="1"/>
          </p:cNvSpPr>
          <p:nvPr>
            <p:ph type="title"/>
          </p:nvPr>
        </p:nvSpPr>
        <p:spPr>
          <a:xfrm>
            <a:off x="457200" y="622300"/>
            <a:ext cx="8229600" cy="655638"/>
          </a:xfrm>
        </p:spPr>
        <p:txBody>
          <a:bodyPr/>
          <a:lstStyle/>
          <a:p>
            <a:r>
              <a:rPr lang="en-US" dirty="0"/>
              <a:t>IMC - Inhaler Education</a:t>
            </a:r>
          </a:p>
        </p:txBody>
      </p:sp>
      <p:sp>
        <p:nvSpPr>
          <p:cNvPr id="3" name="Content Placeholder 2">
            <a:extLst>
              <a:ext uri="{FF2B5EF4-FFF2-40B4-BE49-F238E27FC236}">
                <a16:creationId xmlns:a16="http://schemas.microsoft.com/office/drawing/2014/main" id="{9787DFB6-8462-4833-9646-5E0B24999A62}"/>
              </a:ext>
            </a:extLst>
          </p:cNvPr>
          <p:cNvSpPr>
            <a:spLocks noGrp="1"/>
          </p:cNvSpPr>
          <p:nvPr>
            <p:ph idx="1"/>
          </p:nvPr>
        </p:nvSpPr>
        <p:spPr/>
        <p:txBody>
          <a:bodyPr/>
          <a:lstStyle/>
          <a:p>
            <a:r>
              <a:rPr lang="en-US" sz="2000" dirty="0"/>
              <a:t>Process in place from past QI projects</a:t>
            </a:r>
          </a:p>
          <a:p>
            <a:r>
              <a:rPr lang="en-US" sz="2000" dirty="0"/>
              <a:t>Care assistants providing inhaler education and adjusting process</a:t>
            </a:r>
          </a:p>
          <a:p>
            <a:endParaRPr lang="en-US" sz="2000" dirty="0"/>
          </a:p>
          <a:p>
            <a:r>
              <a:rPr lang="en-US" sz="2000" dirty="0"/>
              <a:t>Medical student month</a:t>
            </a:r>
          </a:p>
          <a:p>
            <a:pPr marL="574675" indent="-339725">
              <a:buFont typeface="+mj-lt"/>
              <a:buAutoNum type="arabicPeriod"/>
            </a:pPr>
            <a:r>
              <a:rPr lang="en-US" sz="2000" b="1" dirty="0"/>
              <a:t>Provider activation </a:t>
            </a:r>
            <a:r>
              <a:rPr lang="en-US" sz="2000" dirty="0"/>
              <a:t>–</a:t>
            </a:r>
            <a:r>
              <a:rPr lang="en-US" sz="2000" b="1" dirty="0"/>
              <a:t> </a:t>
            </a:r>
            <a:r>
              <a:rPr lang="en-US" sz="2000" dirty="0"/>
              <a:t>Schedule notes</a:t>
            </a:r>
          </a:p>
          <a:p>
            <a:pPr marL="574675" indent="-339725">
              <a:buFont typeface="+mj-lt"/>
              <a:buAutoNum type="arabicPeriod"/>
            </a:pPr>
            <a:r>
              <a:rPr lang="en-US" sz="2000" b="1" dirty="0"/>
              <a:t>Patient activation </a:t>
            </a:r>
            <a:r>
              <a:rPr lang="en-US" sz="2000" dirty="0"/>
              <a:t>– MyChart messages to bring inhalers</a:t>
            </a:r>
          </a:p>
          <a:p>
            <a:pPr marL="574675" indent="-339725">
              <a:buFont typeface="+mj-lt"/>
              <a:buAutoNum type="arabicPeriod"/>
            </a:pPr>
            <a:r>
              <a:rPr lang="en-US" sz="2000" b="1" dirty="0"/>
              <a:t>Real-time feedback </a:t>
            </a:r>
            <a:r>
              <a:rPr lang="en-US" sz="2000" dirty="0"/>
              <a:t>– Student followed up with nurses and MD/APP same-day to see why or why not inhaler education was provided</a:t>
            </a:r>
          </a:p>
          <a:p>
            <a:pPr marL="574675" indent="-339725">
              <a:buFont typeface="+mj-lt"/>
              <a:buAutoNum type="arabicPeriod"/>
            </a:pPr>
            <a:r>
              <a:rPr lang="en-US" sz="2000" b="1" dirty="0"/>
              <a:t>Retroactive provider education </a:t>
            </a:r>
            <a:r>
              <a:rPr lang="en-US" sz="2000" dirty="0"/>
              <a:t>– Inbox messages after missed opportunity to teach process</a:t>
            </a:r>
            <a:endParaRPr lang="en-US" sz="2000" b="1" dirty="0"/>
          </a:p>
          <a:p>
            <a:pPr lvl="1"/>
            <a:endParaRPr lang="en-US" dirty="0"/>
          </a:p>
        </p:txBody>
      </p:sp>
      <p:sp>
        <p:nvSpPr>
          <p:cNvPr id="4" name="Date Placeholder 3">
            <a:extLst>
              <a:ext uri="{FF2B5EF4-FFF2-40B4-BE49-F238E27FC236}">
                <a16:creationId xmlns:a16="http://schemas.microsoft.com/office/drawing/2014/main" id="{7F9064B8-9CE1-4750-BFBF-3C5086BED2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B2C54A-E28D-4904-9A14-6F605DD774D6}" type="datetime1">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3/15/2018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8361703F-402F-4F8A-8288-3BAB599C3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A586C-0FF0-4206-B0EB-E9C01C5061B6}" type="slidenum">
              <a:rPr kumimoji="0" lang="en-US" sz="900" b="0" i="0" u="none" strike="noStrike" kern="1200" cap="none" spc="0" normalizeH="0" baseline="0" noProof="0" smtClean="0">
                <a:ln>
                  <a:noFill/>
                </a:ln>
                <a:solidFill>
                  <a:srgbClr val="90909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a:ln>
                <a:noFill/>
              </a:ln>
              <a:solidFill>
                <a:srgbClr val="909090"/>
              </a:solidFill>
              <a:effectLst/>
              <a:uLnTx/>
              <a:uFillTx/>
              <a:latin typeface="Arial"/>
              <a:ea typeface="+mn-ea"/>
              <a:cs typeface="Arial"/>
            </a:endParaRPr>
          </a:p>
        </p:txBody>
      </p:sp>
    </p:spTree>
    <p:extLst>
      <p:ext uri="{BB962C8B-B14F-4D97-AF65-F5344CB8AC3E}">
        <p14:creationId xmlns:p14="http://schemas.microsoft.com/office/powerpoint/2010/main" val="25075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a:extLst>
              <a:ext uri="{FF2B5EF4-FFF2-40B4-BE49-F238E27FC236}">
                <a16:creationId xmlns:a16="http://schemas.microsoft.com/office/drawing/2014/main" id="{00000000-0008-0000-0000-000002000000}"/>
              </a:ext>
            </a:extLst>
          </p:cNvPr>
          <p:cNvGraphicFramePr>
            <a:graphicFrameLocks/>
          </p:cNvGraphicFramePr>
          <p:nvPr>
            <p:extLst/>
          </p:nvPr>
        </p:nvGraphicFramePr>
        <p:xfrm>
          <a:off x="244549" y="1048765"/>
          <a:ext cx="8534823" cy="561329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22182" y="532480"/>
            <a:ext cx="8229600" cy="542630"/>
          </a:xfrm>
        </p:spPr>
        <p:txBody>
          <a:bodyPr/>
          <a:lstStyle/>
          <a:p>
            <a:r>
              <a:rPr lang="en-US" dirty="0"/>
              <a:t>IMC - Inhaler Education</a:t>
            </a:r>
          </a:p>
        </p:txBody>
      </p:sp>
      <p:sp>
        <p:nvSpPr>
          <p:cNvPr id="23" name="TextBox 2">
            <a:extLst>
              <a:ext uri="{FF2B5EF4-FFF2-40B4-BE49-F238E27FC236}">
                <a16:creationId xmlns:a16="http://schemas.microsoft.com/office/drawing/2014/main" id="{00000000-0008-0000-0000-000003000000}"/>
              </a:ext>
            </a:extLst>
          </p:cNvPr>
          <p:cNvSpPr txBox="1"/>
          <p:nvPr/>
        </p:nvSpPr>
        <p:spPr>
          <a:xfrm>
            <a:off x="4205671" y="3005545"/>
            <a:ext cx="1029482" cy="574861"/>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Schedule notes</a:t>
            </a:r>
          </a:p>
        </p:txBody>
      </p:sp>
      <p:sp>
        <p:nvSpPr>
          <p:cNvPr id="24" name="TextBox 3">
            <a:extLst>
              <a:ext uri="{FF2B5EF4-FFF2-40B4-BE49-F238E27FC236}">
                <a16:creationId xmlns:a16="http://schemas.microsoft.com/office/drawing/2014/main" id="{00000000-0008-0000-0000-000004000000}"/>
              </a:ext>
            </a:extLst>
          </p:cNvPr>
          <p:cNvSpPr txBox="1"/>
          <p:nvPr/>
        </p:nvSpPr>
        <p:spPr>
          <a:xfrm>
            <a:off x="4283047" y="1938088"/>
            <a:ext cx="2053963" cy="907262"/>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MyChart </a:t>
            </a:r>
            <a:r>
              <a:rPr kumimoji="0" lang="en-US" sz="1600" b="0" i="0" u="none" strike="noStrike" kern="0" cap="none" spc="0" normalizeH="0" baseline="0" noProof="0" dirty="0" err="1">
                <a:ln>
                  <a:noFill/>
                </a:ln>
                <a:solidFill>
                  <a:sysClr val="windowText" lastClr="000000"/>
                </a:solidFill>
                <a:effectLst/>
                <a:uLnTx/>
                <a:uFillTx/>
                <a:latin typeface="Calibri" panose="020F0502020204030204"/>
                <a:ea typeface="+mn-ea"/>
                <a:cs typeface="Arial"/>
              </a:rPr>
              <a:t>msg</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 to high-risk pts, real-time feedback</a:t>
            </a:r>
          </a:p>
        </p:txBody>
      </p:sp>
      <p:cxnSp>
        <p:nvCxnSpPr>
          <p:cNvPr id="25" name="Straight Arrow Connector 24">
            <a:extLst>
              <a:ext uri="{FF2B5EF4-FFF2-40B4-BE49-F238E27FC236}">
                <a16:creationId xmlns:a16="http://schemas.microsoft.com/office/drawing/2014/main" id="{00000000-0008-0000-0000-000006000000}"/>
              </a:ext>
            </a:extLst>
          </p:cNvPr>
          <p:cNvCxnSpPr>
            <a:cxnSpLocks/>
            <a:stCxn id="24" idx="2"/>
          </p:cNvCxnSpPr>
          <p:nvPr/>
        </p:nvCxnSpPr>
        <p:spPr>
          <a:xfrm>
            <a:off x="5310029" y="2845350"/>
            <a:ext cx="578476" cy="1266326"/>
          </a:xfrm>
          <a:prstGeom prst="straightConnector1">
            <a:avLst/>
          </a:prstGeom>
          <a:noFill/>
          <a:ln w="28575" cap="flat" cmpd="sng" algn="ctr">
            <a:solidFill>
              <a:schemeClr val="accent3">
                <a:lumMod val="65000"/>
              </a:schemeClr>
            </a:solidFill>
            <a:prstDash val="solid"/>
            <a:tailEnd type="arrow"/>
          </a:ln>
          <a:effectLst/>
        </p:spPr>
      </p:cxnSp>
      <p:cxnSp>
        <p:nvCxnSpPr>
          <p:cNvPr id="26" name="Straight Arrow Connector 25">
            <a:extLst>
              <a:ext uri="{FF2B5EF4-FFF2-40B4-BE49-F238E27FC236}">
                <a16:creationId xmlns:a16="http://schemas.microsoft.com/office/drawing/2014/main" id="{00000000-0008-0000-0000-000009000000}"/>
              </a:ext>
            </a:extLst>
          </p:cNvPr>
          <p:cNvCxnSpPr>
            <a:cxnSpLocks/>
          </p:cNvCxnSpPr>
          <p:nvPr/>
        </p:nvCxnSpPr>
        <p:spPr>
          <a:xfrm>
            <a:off x="4954638" y="3567979"/>
            <a:ext cx="317953" cy="574861"/>
          </a:xfrm>
          <a:prstGeom prst="straightConnector1">
            <a:avLst/>
          </a:prstGeom>
          <a:noFill/>
          <a:ln w="28575" cap="flat" cmpd="sng" algn="ctr">
            <a:solidFill>
              <a:schemeClr val="accent3">
                <a:lumMod val="65000"/>
              </a:schemeClr>
            </a:solidFill>
            <a:prstDash val="solid"/>
            <a:tailEnd type="arrow"/>
          </a:ln>
          <a:effectLst/>
        </p:spPr>
      </p:cxnSp>
      <p:sp>
        <p:nvSpPr>
          <p:cNvPr id="27" name="TextBox 9">
            <a:extLst>
              <a:ext uri="{FF2B5EF4-FFF2-40B4-BE49-F238E27FC236}">
                <a16:creationId xmlns:a16="http://schemas.microsoft.com/office/drawing/2014/main" id="{00000000-0008-0000-0000-00000A000000}"/>
              </a:ext>
            </a:extLst>
          </p:cNvPr>
          <p:cNvSpPr txBox="1"/>
          <p:nvPr/>
        </p:nvSpPr>
        <p:spPr>
          <a:xfrm>
            <a:off x="6764327" y="2192338"/>
            <a:ext cx="1413011" cy="907262"/>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MyChart </a:t>
            </a:r>
            <a:r>
              <a:rPr kumimoji="0" lang="en-US" sz="1600" b="0" i="0" u="none" strike="noStrike" kern="0" cap="none" spc="0" normalizeH="0" baseline="0" noProof="0" dirty="0" err="1">
                <a:ln>
                  <a:noFill/>
                </a:ln>
                <a:solidFill>
                  <a:sysClr val="windowText" lastClr="000000"/>
                </a:solidFill>
                <a:effectLst/>
                <a:uLnTx/>
                <a:uFillTx/>
                <a:latin typeface="Calibri" panose="020F0502020204030204"/>
                <a:ea typeface="+mn-ea"/>
                <a:cs typeface="Arial"/>
              </a:rPr>
              <a:t>msg</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 to high- and mod-risk pts</a:t>
            </a:r>
          </a:p>
        </p:txBody>
      </p:sp>
      <p:cxnSp>
        <p:nvCxnSpPr>
          <p:cNvPr id="28" name="Straight Arrow Connector 27">
            <a:extLst>
              <a:ext uri="{FF2B5EF4-FFF2-40B4-BE49-F238E27FC236}">
                <a16:creationId xmlns:a16="http://schemas.microsoft.com/office/drawing/2014/main" id="{00000000-0008-0000-0000-00000B000000}"/>
              </a:ext>
            </a:extLst>
          </p:cNvPr>
          <p:cNvCxnSpPr>
            <a:cxnSpLocks/>
          </p:cNvCxnSpPr>
          <p:nvPr/>
        </p:nvCxnSpPr>
        <p:spPr>
          <a:xfrm flipH="1">
            <a:off x="7803389" y="5301529"/>
            <a:ext cx="175221" cy="0"/>
          </a:xfrm>
          <a:prstGeom prst="straightConnector1">
            <a:avLst/>
          </a:prstGeom>
          <a:noFill/>
          <a:ln w="28575" cap="flat" cmpd="sng" algn="ctr">
            <a:solidFill>
              <a:schemeClr val="accent3">
                <a:lumMod val="65000"/>
              </a:schemeClr>
            </a:solidFill>
            <a:prstDash val="solid"/>
            <a:tailEnd type="arrow"/>
          </a:ln>
          <a:effectLst/>
        </p:spPr>
      </p:cxnSp>
      <p:pic>
        <p:nvPicPr>
          <p:cNvPr id="34" name="Picture 33" descr="Image result for clipart snowflake">
            <a:extLst>
              <a:ext uri="{FF2B5EF4-FFF2-40B4-BE49-F238E27FC236}">
                <a16:creationId xmlns:a16="http://schemas.microsoft.com/office/drawing/2014/main" id="{E02EA8CC-17BF-4C6F-8A1A-0D1085A896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0998" y="5316215"/>
            <a:ext cx="413682" cy="28071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2">
            <a:extLst>
              <a:ext uri="{FF2B5EF4-FFF2-40B4-BE49-F238E27FC236}">
                <a16:creationId xmlns:a16="http://schemas.microsoft.com/office/drawing/2014/main" id="{73EE39C6-7EEF-43F7-A57C-7175A715C1AD}"/>
              </a:ext>
            </a:extLst>
          </p:cNvPr>
          <p:cNvSpPr txBox="1"/>
          <p:nvPr/>
        </p:nvSpPr>
        <p:spPr>
          <a:xfrm>
            <a:off x="7965453" y="5065566"/>
            <a:ext cx="930837" cy="743665"/>
          </a:xfrm>
          <a:prstGeom prst="rect">
            <a:avLst/>
          </a:prstGeom>
          <a:solidFill>
            <a:schemeClr val="bg1">
              <a:lumMod val="85000"/>
            </a:scheme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Stopped schedule notes</a:t>
            </a:r>
          </a:p>
        </p:txBody>
      </p:sp>
      <p:cxnSp>
        <p:nvCxnSpPr>
          <p:cNvPr id="39" name="Straight Arrow Connector 38">
            <a:extLst>
              <a:ext uri="{FF2B5EF4-FFF2-40B4-BE49-F238E27FC236}">
                <a16:creationId xmlns:a16="http://schemas.microsoft.com/office/drawing/2014/main" id="{EFFB0493-D24A-4168-9AE4-E20F7CE8C15F}"/>
              </a:ext>
            </a:extLst>
          </p:cNvPr>
          <p:cNvCxnSpPr>
            <a:cxnSpLocks/>
          </p:cNvCxnSpPr>
          <p:nvPr/>
        </p:nvCxnSpPr>
        <p:spPr>
          <a:xfrm flipH="1">
            <a:off x="7675012" y="3095655"/>
            <a:ext cx="1" cy="1892112"/>
          </a:xfrm>
          <a:prstGeom prst="straightConnector1">
            <a:avLst/>
          </a:prstGeom>
          <a:noFill/>
          <a:ln w="28575" cap="flat" cmpd="sng" algn="ctr">
            <a:solidFill>
              <a:schemeClr val="accent3">
                <a:lumMod val="65000"/>
              </a:schemeClr>
            </a:solidFill>
            <a:prstDash val="solid"/>
            <a:tailEnd type="arrow"/>
          </a:ln>
          <a:effectLst/>
        </p:spPr>
      </p:cxnSp>
      <p:sp>
        <p:nvSpPr>
          <p:cNvPr id="43" name="TextBox 3">
            <a:extLst>
              <a:ext uri="{FF2B5EF4-FFF2-40B4-BE49-F238E27FC236}">
                <a16:creationId xmlns:a16="http://schemas.microsoft.com/office/drawing/2014/main" id="{5E8FA34C-7501-48D9-900A-BB2DAD9016FF}"/>
              </a:ext>
            </a:extLst>
          </p:cNvPr>
          <p:cNvSpPr txBox="1"/>
          <p:nvPr/>
        </p:nvSpPr>
        <p:spPr>
          <a:xfrm>
            <a:off x="5200350" y="4944982"/>
            <a:ext cx="1618618" cy="743661"/>
          </a:xfrm>
          <a:prstGeom prst="rect">
            <a:avLst/>
          </a:prstGeom>
          <a:solidFill>
            <a:srgbClr val="F79646">
              <a:lumMod val="20000"/>
              <a:lumOff val="80000"/>
            </a:srgbClr>
          </a:solidFill>
          <a:ln w="9525" cmpd="sng">
            <a:solidFill>
              <a:sysClr val="window" lastClr="FFFFFF">
                <a:shade val="50000"/>
              </a:sysClr>
            </a:solidFill>
          </a:ln>
          <a:effectLst/>
        </p:spPr>
        <p:txBody>
          <a:bodyPr wrap="square" rtlCol="0" anchor="t"/>
          <a:lstStyle>
            <a:defPPr>
              <a:defRPr lang="en-US"/>
            </a:defPPr>
            <a:lvl1pPr marR="0" lvl="0" indent="0" algn="ctr"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Text" lastClr="000000"/>
                </a:solidFill>
                <a:effectLst/>
                <a:uLnTx/>
                <a:uFillTx/>
                <a:latin typeface="Calibri" panose="020F0502020204030204"/>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Arial"/>
              </a:rPr>
              <a:t>Retroactive provider education</a:t>
            </a:r>
          </a:p>
        </p:txBody>
      </p:sp>
      <p:cxnSp>
        <p:nvCxnSpPr>
          <p:cNvPr id="45" name="Straight Arrow Connector 44">
            <a:extLst>
              <a:ext uri="{FF2B5EF4-FFF2-40B4-BE49-F238E27FC236}">
                <a16:creationId xmlns:a16="http://schemas.microsoft.com/office/drawing/2014/main" id="{B813D381-FF4E-43AB-8A40-085AAA2707F2}"/>
              </a:ext>
            </a:extLst>
          </p:cNvPr>
          <p:cNvCxnSpPr>
            <a:cxnSpLocks/>
          </p:cNvCxnSpPr>
          <p:nvPr/>
        </p:nvCxnSpPr>
        <p:spPr>
          <a:xfrm>
            <a:off x="6825487" y="5216474"/>
            <a:ext cx="217709" cy="0"/>
          </a:xfrm>
          <a:prstGeom prst="straightConnector1">
            <a:avLst/>
          </a:prstGeom>
          <a:noFill/>
          <a:ln w="28575" cap="flat" cmpd="sng" algn="ctr">
            <a:solidFill>
              <a:schemeClr val="accent3">
                <a:lumMod val="65000"/>
              </a:schemeClr>
            </a:solidFill>
            <a:prstDash val="solid"/>
            <a:tailEnd type="arrow"/>
          </a:ln>
          <a:effectLst/>
        </p:spPr>
      </p:cxnSp>
      <p:pic>
        <p:nvPicPr>
          <p:cNvPr id="16" name="Picture 15" descr="Image result for clipart snowflake">
            <a:extLst>
              <a:ext uri="{FF2B5EF4-FFF2-40B4-BE49-F238E27FC236}">
                <a16:creationId xmlns:a16="http://schemas.microsoft.com/office/drawing/2014/main" id="{26E802B4-7F0F-4B7B-887E-349D1D954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664" y="4317669"/>
            <a:ext cx="413682" cy="28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72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35" grpId="0" animBg="1"/>
      <p:bldP spid="43" grpId="0" animBg="1"/>
    </p:bldLst>
  </p:timing>
</p:sld>
</file>

<file path=ppt/theme/theme1.xml><?xml version="1.0" encoding="utf-8"?>
<a:theme xmlns:a="http://schemas.openxmlformats.org/drawingml/2006/main" name="SOMTemplate">
  <a:themeElements>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SOMTemplate</Template>
  <TotalTime>911</TotalTime>
  <Words>13078</Words>
  <Application>Microsoft Office PowerPoint</Application>
  <PresentationFormat>On-screen Show (4:3)</PresentationFormat>
  <Paragraphs>1874</Paragraphs>
  <Slides>180</Slides>
  <Notes>111</Notes>
  <HiddenSlides>6</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180</vt:i4>
      </vt:variant>
    </vt:vector>
  </HeadingPairs>
  <TitlesOfParts>
    <vt:vector size="196" baseType="lpstr">
      <vt:lpstr>MS PGothic</vt:lpstr>
      <vt:lpstr>Arial</vt:lpstr>
      <vt:lpstr>Bradley Hand ITC</vt:lpstr>
      <vt:lpstr>Calibri</vt:lpstr>
      <vt:lpstr>Calibri Light</vt:lpstr>
      <vt:lpstr>Century Gothic</vt:lpstr>
      <vt:lpstr>Franklin Gothic Medium</vt:lpstr>
      <vt:lpstr>Mangal</vt:lpstr>
      <vt:lpstr>Noto Sans Symbols</vt:lpstr>
      <vt:lpstr>Times New Roman</vt:lpstr>
      <vt:lpstr>Wingdings</vt:lpstr>
      <vt:lpstr>SOMTemplate</vt:lpstr>
      <vt:lpstr>Custom Design</vt:lpstr>
      <vt:lpstr>1_Custom Design</vt:lpstr>
      <vt:lpstr>Office Theme</vt:lpstr>
      <vt:lpstr>Document</vt:lpstr>
      <vt:lpstr>Improving Depression Remission in Internal Medicine Patients</vt:lpstr>
      <vt:lpstr>Depression</vt:lpstr>
      <vt:lpstr>Depression</vt:lpstr>
      <vt:lpstr>AIM statement</vt:lpstr>
      <vt:lpstr>PowerPoint Presentation</vt:lpstr>
      <vt:lpstr>Driver Diagram</vt:lpstr>
      <vt:lpstr>Depression Registry and Metrics</vt:lpstr>
      <vt:lpstr>First Intervention</vt:lpstr>
      <vt:lpstr>Second Intervention: Problem List</vt:lpstr>
      <vt:lpstr>Third Intervention</vt:lpstr>
      <vt:lpstr>UNC IMC Depression Remission Rate</vt:lpstr>
      <vt:lpstr>Return on Investment</vt:lpstr>
      <vt:lpstr>Sustainability and Spread</vt:lpstr>
      <vt:lpstr>Acknowledgements</vt:lpstr>
      <vt:lpstr>References</vt:lpstr>
      <vt:lpstr>UNC initial depression treatment Algorithm</vt:lpstr>
      <vt:lpstr>UNC continued depression treatment algorithm</vt:lpstr>
      <vt:lpstr>Social Determinants of Health Screening and Resource Provision at  UNC Children’s Primary Care Clinic </vt:lpstr>
      <vt:lpstr>Background</vt:lpstr>
      <vt:lpstr>Patient Experience</vt:lpstr>
      <vt:lpstr>Patient Experience</vt:lpstr>
      <vt:lpstr>Project Aim</vt:lpstr>
      <vt:lpstr>Team Members</vt:lpstr>
      <vt:lpstr>PowerPoint Presentation</vt:lpstr>
      <vt:lpstr>PowerPoint Presentation</vt:lpstr>
      <vt:lpstr>PowerPoint Presentation</vt:lpstr>
      <vt:lpstr>Return on Investment</vt:lpstr>
      <vt:lpstr>Sustainability</vt:lpstr>
      <vt:lpstr>References</vt:lpstr>
      <vt:lpstr>Reducing Anesthesia Time in Infants and Children</vt:lpstr>
      <vt:lpstr>Background</vt:lpstr>
      <vt:lpstr>Process Map</vt:lpstr>
      <vt:lpstr>AIM</vt:lpstr>
      <vt:lpstr>Team Members</vt:lpstr>
      <vt:lpstr>Key Driver Diagram</vt:lpstr>
      <vt:lpstr>Run Charts</vt:lpstr>
      <vt:lpstr>Run Charts</vt:lpstr>
      <vt:lpstr>Analysis</vt:lpstr>
      <vt:lpstr>Sustainability &amp; Spread</vt:lpstr>
      <vt:lpstr>Postoperative opioid prescribing in ERAS-managed patients following TAH</vt:lpstr>
      <vt:lpstr> Background</vt:lpstr>
      <vt:lpstr>AIM Statements</vt:lpstr>
      <vt:lpstr>Driver Diagram</vt:lpstr>
      <vt:lpstr>Measures: Outcome measures</vt:lpstr>
      <vt:lpstr>Measures: Process measures</vt:lpstr>
      <vt:lpstr>Measures: Balancing measures</vt:lpstr>
      <vt:lpstr>Project Overview</vt:lpstr>
      <vt:lpstr>REDCap Surveys</vt:lpstr>
      <vt:lpstr>PowerPoint Presentation</vt:lpstr>
      <vt:lpstr>PowerPoint Presentation</vt:lpstr>
      <vt:lpstr>PowerPoint Presentation</vt:lpstr>
      <vt:lpstr>PowerPoint Presentation</vt:lpstr>
      <vt:lpstr>Project Overview</vt:lpstr>
      <vt:lpstr>Standardized Opioid Prescribing Protocol</vt:lpstr>
      <vt:lpstr>Project Overview</vt:lpstr>
      <vt:lpstr>PowerPoint Presentation</vt:lpstr>
      <vt:lpstr>Potential Impact of SOPP</vt:lpstr>
      <vt:lpstr>Future Directions</vt:lpstr>
      <vt:lpstr>Thank You!</vt:lpstr>
      <vt:lpstr>Lessons Learned</vt:lpstr>
      <vt:lpstr>Future Plans</vt:lpstr>
      <vt:lpstr>Trust the Process: Reducing Children’s Hospital Readmissions </vt:lpstr>
      <vt:lpstr>Background</vt:lpstr>
      <vt:lpstr>Patient Experience</vt:lpstr>
      <vt:lpstr>AIM statement</vt:lpstr>
      <vt:lpstr>AIM statement (cont.)</vt:lpstr>
      <vt:lpstr>Team Members</vt:lpstr>
      <vt:lpstr>PowerPoint Presentation</vt:lpstr>
      <vt:lpstr>PowerPoint Presentation</vt:lpstr>
      <vt:lpstr>Return on Investment</vt:lpstr>
      <vt:lpstr>Sustainability &amp; Spread</vt:lpstr>
      <vt:lpstr>PowerPoint Presentation</vt:lpstr>
      <vt:lpstr>Problem</vt:lpstr>
      <vt:lpstr>Problem</vt:lpstr>
      <vt:lpstr>  </vt:lpstr>
      <vt:lpstr>Process to Receive an Annual DR Eye Screening</vt:lpstr>
      <vt:lpstr>Process to Receive an Annual DR Eye Screening</vt:lpstr>
      <vt:lpstr>Patient Outreach</vt:lpstr>
      <vt:lpstr>Patient Outreach via Telephone Encounters</vt:lpstr>
      <vt:lpstr>Process to Receive an Annual DR Eye Screening</vt:lpstr>
      <vt:lpstr>Process to Receive an Annual DR Eye Screening</vt:lpstr>
      <vt:lpstr>Health Maintenance Records Request (HMRR)</vt:lpstr>
      <vt:lpstr>HMRR Preparation and Design</vt:lpstr>
      <vt:lpstr> </vt:lpstr>
      <vt:lpstr>Return on Investment</vt:lpstr>
      <vt:lpstr>Take Home Points &amp; Sustainability</vt:lpstr>
      <vt:lpstr>Acknowledgements</vt:lpstr>
      <vt:lpstr>Online Resources </vt:lpstr>
      <vt:lpstr>Question &amp; Answer</vt:lpstr>
      <vt:lpstr>Improving COPD Care in Primary Care Clinics</vt:lpstr>
      <vt:lpstr>Background</vt:lpstr>
      <vt:lpstr>COPD Care in Clinic</vt:lpstr>
      <vt:lpstr>AIM Statement</vt:lpstr>
      <vt:lpstr>Team Members</vt:lpstr>
      <vt:lpstr>RPCC - Spirometry</vt:lpstr>
      <vt:lpstr>RPCC - Symptom Assessment</vt:lpstr>
      <vt:lpstr>RPCC - Rescue Inhalers</vt:lpstr>
      <vt:lpstr>IMC - Inhaler Education</vt:lpstr>
      <vt:lpstr>IMC - Inhaler Education</vt:lpstr>
      <vt:lpstr>IMC - Inhaler Education</vt:lpstr>
      <vt:lpstr>Payors care!</vt:lpstr>
      <vt:lpstr>Sustainability &amp; Spread</vt:lpstr>
      <vt:lpstr>References</vt:lpstr>
      <vt:lpstr>Making a FUS (Family Update Sheet) for Family Communication in the Neurosciences ICU: First Step to Improve Family Engagement</vt:lpstr>
      <vt:lpstr>It started with a Daily Goals Tool…</vt:lpstr>
      <vt:lpstr>It started with a Daily Goals Tool…</vt:lpstr>
      <vt:lpstr>It started with a Daily Goals Tool…</vt:lpstr>
      <vt:lpstr>What we achieved…</vt:lpstr>
      <vt:lpstr>PowerPoint Presentation</vt:lpstr>
      <vt:lpstr>What we achieved…</vt:lpstr>
      <vt:lpstr>Need for further improvement…</vt:lpstr>
      <vt:lpstr>In Our Own NSICU:</vt:lpstr>
      <vt:lpstr>Why else should I care?</vt:lpstr>
      <vt:lpstr>AIM statement</vt:lpstr>
      <vt:lpstr>Barriers identified…</vt:lpstr>
      <vt:lpstr>PowerPoint Presentation</vt:lpstr>
      <vt:lpstr>Finding an intervention…</vt:lpstr>
      <vt:lpstr>Current State</vt:lpstr>
      <vt:lpstr>Process Overview</vt:lpstr>
      <vt:lpstr>PDSA #1 - 7</vt:lpstr>
      <vt:lpstr>PowerPoint Presentation</vt:lpstr>
      <vt:lpstr>Assignment of Family Spokesperson</vt:lpstr>
      <vt:lpstr>Team Compliance with Family Update Sheet</vt:lpstr>
      <vt:lpstr>Return on Investment</vt:lpstr>
      <vt:lpstr>Sustainability</vt:lpstr>
      <vt:lpstr>Thank You!  Team Members and Acknowledgements</vt:lpstr>
      <vt:lpstr>Creating a Collaborative Palliative Care Model for Patients with Advanced Cancer</vt:lpstr>
      <vt:lpstr>Background</vt:lpstr>
      <vt:lpstr>Project Aims</vt:lpstr>
      <vt:lpstr>Why do Goals of Care Conversations Matter?</vt:lpstr>
      <vt:lpstr>Planned Interventions</vt:lpstr>
      <vt:lpstr>PowerPoint Presentation</vt:lpstr>
      <vt:lpstr>PowerPoint Presentation</vt:lpstr>
      <vt:lpstr>PowerPoint Presentation</vt:lpstr>
      <vt:lpstr>Run Charts (P-Chart)</vt:lpstr>
      <vt:lpstr>PowerPoint Presentation</vt:lpstr>
      <vt:lpstr>Adding the Provider to the Care Team </vt:lpstr>
      <vt:lpstr>Sustainability &amp; Spread</vt:lpstr>
      <vt:lpstr>Value of Collaborative Palliative Care</vt:lpstr>
      <vt:lpstr>Many Thanks to the GIANT Team!</vt:lpstr>
      <vt:lpstr>Model Concept</vt:lpstr>
      <vt:lpstr>Continued Quality Improvement of Screening and Interventions for Unhealthy Alcohol Use in the UNC Internal Medicine Clinic</vt:lpstr>
      <vt:lpstr>Background</vt:lpstr>
      <vt:lpstr>National recommendations and  current clinical practice</vt:lpstr>
      <vt:lpstr>Aim statement</vt:lpstr>
      <vt:lpstr>Systematic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Provider Best Practice Alert</vt:lpstr>
      <vt:lpstr>Provider Best Practice Alert</vt:lpstr>
      <vt:lpstr>Return on Investment</vt:lpstr>
      <vt:lpstr>Sustainability</vt:lpstr>
      <vt:lpstr>Team Members</vt:lpstr>
      <vt:lpstr>Thank you!</vt:lpstr>
      <vt:lpstr>References</vt:lpstr>
      <vt:lpstr>Supplementary Slides</vt:lpstr>
      <vt:lpstr>PowerPoint Presentation</vt:lpstr>
      <vt:lpstr>Integration of Outpatient Intake Process with My UNC Chart and PROMIS</vt:lpstr>
      <vt:lpstr>Background and Gap</vt:lpstr>
      <vt:lpstr>Previous State – Paper Intake Form</vt:lpstr>
      <vt:lpstr>AIM Statement</vt:lpstr>
      <vt:lpstr>PowerPoint Presentation</vt:lpstr>
      <vt:lpstr>PowerPoint Presentation</vt:lpstr>
      <vt:lpstr>Front Desk Standard Work</vt:lpstr>
      <vt:lpstr>Patient Engagement</vt:lpstr>
      <vt:lpstr>My UNC Chart Activation</vt:lpstr>
      <vt:lpstr>February My UNC Chart Activation</vt:lpstr>
      <vt:lpstr>Online Check In Usage</vt:lpstr>
      <vt:lpstr>Staff Time Utilization</vt:lpstr>
      <vt:lpstr>Return on Investment</vt:lpstr>
      <vt:lpstr>UNC Lean Six Sigma Purple Belt</vt:lpstr>
      <vt:lpstr>Purple Belt and Kaizen Results</vt:lpstr>
      <vt:lpstr>Challenges and Lessons Learned</vt:lpstr>
      <vt:lpstr>Sustainability &amp; Spread</vt:lpstr>
      <vt:lpstr>Question &amp; Answer</vt:lpstr>
    </vt:vector>
  </TitlesOfParts>
  <Company>UNC-Chapel Hill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Format-TITLE SLIDE</dc:title>
  <dc:creator>Shaheen, Amy W</dc:creator>
  <cp:lastModifiedBy>Reardon, Jake</cp:lastModifiedBy>
  <cp:revision>38</cp:revision>
  <dcterms:created xsi:type="dcterms:W3CDTF">2017-02-16T15:51:57Z</dcterms:created>
  <dcterms:modified xsi:type="dcterms:W3CDTF">2018-03-15T15:03:37Z</dcterms:modified>
</cp:coreProperties>
</file>