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71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9" r:id="rId17"/>
    <p:sldId id="270" r:id="rId18"/>
    <p:sldId id="272" r:id="rId19"/>
    <p:sldId id="277" r:id="rId20"/>
    <p:sldId id="276" r:id="rId21"/>
    <p:sldId id="273" r:id="rId22"/>
    <p:sldId id="274" r:id="rId23"/>
    <p:sldId id="278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0"/>
  </p:normalViewPr>
  <p:slideViewPr>
    <p:cSldViewPr>
      <p:cViewPr varScale="1">
        <p:scale>
          <a:sx n="83" d="100"/>
          <a:sy n="83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09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01243-051D-4990-8249-76DD832E446B}" type="datetimeFigureOut">
              <a:rPr lang="en-SG" smtClean="0"/>
              <a:t>22/5/2018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9551B-5C6A-4C12-936B-EE9AA77222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5326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6A4A-2D07-4719-8B70-F0837495A12E}" type="datetime1">
              <a:rPr lang="en-SG" smtClean="0"/>
              <a:t>22/5/2018</a:t>
            </a:fld>
            <a:endParaRPr lang="en-S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CC290-8EAF-4CD1-B74C-E86BB4A7DB01}" type="datetime1">
              <a:rPr lang="en-SG" smtClean="0"/>
              <a:t>22/5/2018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FE56-3B32-4F3C-939F-C4A6FC511DD4}" type="datetime1">
              <a:rPr lang="en-SG" smtClean="0"/>
              <a:t>22/5/2018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643192" cy="86409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1027-0435-4131-8B81-82C0E7F4DE3A}" type="datetime1">
              <a:rPr lang="en-SG" smtClean="0"/>
              <a:t>22/5/2018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7269-F3F4-4D09-855F-74409D18ED84}" type="datetime1">
              <a:rPr lang="en-SG" smtClean="0"/>
              <a:t>22/5/2018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BFDF-CA35-41A9-BD45-A580CEE67977}" type="datetime1">
              <a:rPr lang="en-SG" smtClean="0"/>
              <a:t>22/5/2018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113C-35BE-4CDC-A62F-8E89E300FC90}" type="datetime1">
              <a:rPr lang="en-SG" smtClean="0"/>
              <a:t>22/5/2018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7D51-2FBE-414C-AA4A-93D025B1B0F5}" type="datetime1">
              <a:rPr lang="en-SG" smtClean="0"/>
              <a:t>22/5/2018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5C801-3202-4461-921C-403C669803E8}" type="datetime1">
              <a:rPr lang="en-SG" smtClean="0"/>
              <a:t>22/5/2018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2859C-C4C2-4DA0-99B6-A0CA9511F394}" type="datetime1">
              <a:rPr lang="en-SG" smtClean="0"/>
              <a:t>22/5/2018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1D4E-143C-47EC-B071-309E75F80B86}" type="datetime1">
              <a:rPr lang="en-SG" smtClean="0"/>
              <a:t>22/5/2018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8870" y="188640"/>
            <a:ext cx="7671522" cy="8367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2C86C8D-879A-4463-B193-D6AAF1858522}" type="datetime1">
              <a:rPr lang="en-SG" smtClean="0"/>
              <a:t>22/5/2018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7784" y="6345468"/>
            <a:ext cx="3640063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marL="0" indent="0" algn="l">
              <a:buFont typeface="Arial" panose="020B0604020202020204" pitchFamily="34" charset="0"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A1E54F4-3643-42E1-9B2C-63B21F50CFFB}" type="slidenum">
              <a:rPr lang="en-SG" smtClean="0"/>
              <a:t>‹#›</a:t>
            </a:fld>
            <a:endParaRPr lang="en-SG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88640"/>
            <a:ext cx="822615" cy="82261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1056" y="6310479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b="1" i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Enabling</a:t>
            </a:r>
            <a:r>
              <a:rPr lang="en-SG" sz="1000" b="1" i="1" baseline="0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Effectiveness</a:t>
            </a:r>
          </a:p>
          <a:p>
            <a:pPr algn="ctr"/>
            <a:r>
              <a:rPr lang="en-SG" sz="1000" b="1" i="1" baseline="0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Efficiency</a:t>
            </a:r>
            <a:endParaRPr lang="en-SG" sz="1000" b="1" i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36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323455"/>
          </a:xfrm>
        </p:spPr>
        <p:txBody>
          <a:bodyPr/>
          <a:lstStyle/>
          <a:p>
            <a:r>
              <a:rPr lang="en-US" sz="3600" b="1" dirty="0">
                <a:effectLst/>
              </a:rPr>
              <a:t>OPTIMISING PERFORMANCE THROUGH IN-DEPTH PROCESS MAPPING</a:t>
            </a:r>
            <a:r>
              <a:rPr lang="en-SG" sz="3600" dirty="0">
                <a:effectLst/>
              </a:rPr>
              <a:t/>
            </a:r>
            <a:br>
              <a:rPr lang="en-SG" sz="3600" dirty="0">
                <a:effectLst/>
              </a:rPr>
            </a:br>
            <a:r>
              <a:rPr lang="en-US" sz="3600" dirty="0">
                <a:effectLst/>
              </a:rPr>
              <a:t> </a:t>
            </a:r>
            <a:endParaRPr lang="en-SG" sz="36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SG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 Lim</a:t>
            </a:r>
          </a:p>
          <a:p>
            <a:pPr algn="l"/>
            <a:r>
              <a:rPr lang="en-SG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Consultant</a:t>
            </a:r>
          </a:p>
          <a:p>
            <a:pPr algn="l"/>
            <a:r>
              <a:rPr lang="en-SG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BP+ </a:t>
            </a:r>
            <a:r>
              <a:rPr lang="en-SG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Pte.</a:t>
            </a:r>
            <a:r>
              <a:rPr lang="en-SG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Ltd.</a:t>
            </a:r>
            <a:endParaRPr lang="en-SG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846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SIPOC Diagram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04056"/>
          </a:xfrm>
        </p:spPr>
        <p:txBody>
          <a:bodyPr/>
          <a:lstStyle/>
          <a:p>
            <a:r>
              <a:rPr lang="en-SG" dirty="0" smtClean="0"/>
              <a:t>Macro level of end-to-end process</a:t>
            </a:r>
            <a:endParaRPr lang="en-SG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178942" y="2997200"/>
            <a:ext cx="7018338" cy="1584325"/>
          </a:xfrm>
          <a:prstGeom prst="chevron">
            <a:avLst>
              <a:gd name="adj" fmla="val 1786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8136955" y="2349500"/>
            <a:ext cx="0" cy="3816350"/>
          </a:xfrm>
          <a:prstGeom prst="line">
            <a:avLst/>
          </a:prstGeom>
          <a:noFill/>
          <a:ln w="9525">
            <a:solidFill>
              <a:srgbClr val="001E64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3909442" y="2514600"/>
            <a:ext cx="12700" cy="2789238"/>
          </a:xfrm>
          <a:prstGeom prst="line">
            <a:avLst/>
          </a:prstGeom>
          <a:noFill/>
          <a:ln w="9525">
            <a:solidFill>
              <a:srgbClr val="001E64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V="1">
            <a:off x="5200080" y="2590800"/>
            <a:ext cx="17462" cy="2855913"/>
          </a:xfrm>
          <a:prstGeom prst="line">
            <a:avLst/>
          </a:prstGeom>
          <a:noFill/>
          <a:ln w="9525">
            <a:solidFill>
              <a:srgbClr val="001E64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4927030" y="3429000"/>
            <a:ext cx="1893887" cy="736600"/>
          </a:xfrm>
          <a:prstGeom prst="chevron">
            <a:avLst>
              <a:gd name="adj" fmla="val 18664"/>
            </a:avLst>
          </a:prstGeom>
          <a:solidFill>
            <a:srgbClr val="66FFFF"/>
          </a:solidFill>
          <a:ln w="9525">
            <a:solidFill>
              <a:srgbClr val="001E6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2498155" y="3425825"/>
            <a:ext cx="2138362" cy="735013"/>
          </a:xfrm>
          <a:prstGeom prst="chevron">
            <a:avLst>
              <a:gd name="adj" fmla="val 21119"/>
            </a:avLst>
          </a:prstGeom>
          <a:solidFill>
            <a:srgbClr val="66FFFF"/>
          </a:solidFill>
          <a:ln w="9525">
            <a:solidFill>
              <a:srgbClr val="001E6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3777680" y="3429000"/>
            <a:ext cx="1516062" cy="736600"/>
          </a:xfrm>
          <a:prstGeom prst="chevron">
            <a:avLst>
              <a:gd name="adj" fmla="val 14941"/>
            </a:avLst>
          </a:prstGeom>
          <a:solidFill>
            <a:srgbClr val="DDDDDD"/>
          </a:solidFill>
          <a:ln w="9525">
            <a:solidFill>
              <a:srgbClr val="001E6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012630" y="3505200"/>
            <a:ext cx="116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de-DE" altLang="en-US" sz="1600" b="1" dirty="0" smtClean="0"/>
              <a:t>Transport material</a:t>
            </a:r>
            <a:endParaRPr lang="de-DE" altLang="en-US" sz="1600" b="1" dirty="0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2776999" y="3522088"/>
            <a:ext cx="10314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en-US" sz="1600" b="1" dirty="0" smtClean="0"/>
              <a:t>Ship material</a:t>
            </a:r>
            <a:endParaRPr lang="de-DE" altLang="en-US" sz="1600" b="1" dirty="0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5420742" y="3537760"/>
            <a:ext cx="9621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de-DE" altLang="en-US" sz="1600" b="1" dirty="0" smtClean="0"/>
              <a:t>Receive</a:t>
            </a:r>
          </a:p>
          <a:p>
            <a:pPr algn="l"/>
            <a:r>
              <a:rPr lang="de-DE" altLang="en-US" sz="1600" b="1" dirty="0" smtClean="0"/>
              <a:t>material</a:t>
            </a:r>
            <a:endParaRPr lang="de-DE" altLang="en-US" sz="1600" b="1" dirty="0"/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6663755" y="3429000"/>
            <a:ext cx="1404937" cy="720725"/>
          </a:xfrm>
          <a:prstGeom prst="chevron">
            <a:avLst>
              <a:gd name="adj" fmla="val 20044"/>
            </a:avLst>
          </a:prstGeom>
          <a:solidFill>
            <a:srgbClr val="DDDDDD"/>
          </a:solidFill>
          <a:ln w="9525">
            <a:solidFill>
              <a:srgbClr val="001E6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6800280" y="3392488"/>
            <a:ext cx="1346200" cy="470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5000"/>
              </a:lnSpc>
            </a:pPr>
            <a:r>
              <a:rPr lang="de-DE" altLang="en-US" sz="1600" b="1" dirty="0" smtClean="0"/>
              <a:t>Put </a:t>
            </a:r>
            <a:r>
              <a:rPr lang="de-DE" altLang="en-US" sz="1600" b="1" dirty="0"/>
              <a:t>away</a:t>
            </a:r>
          </a:p>
          <a:p>
            <a:pPr algn="l">
              <a:lnSpc>
                <a:spcPct val="75000"/>
              </a:lnSpc>
            </a:pPr>
            <a:r>
              <a:rPr lang="de-DE" altLang="en-US" sz="1600" b="1" dirty="0"/>
              <a:t>to stock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1593280" y="2416175"/>
            <a:ext cx="21669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en-US" sz="1600" b="1" dirty="0">
                <a:solidFill>
                  <a:srgbClr val="000000"/>
                </a:solidFill>
              </a:rPr>
              <a:t>A</a:t>
            </a:r>
          </a:p>
          <a:p>
            <a:r>
              <a:rPr lang="de-DE" altLang="en-US" sz="1600" b="1" dirty="0">
                <a:solidFill>
                  <a:srgbClr val="000000"/>
                </a:solidFill>
              </a:rPr>
              <a:t>goods out process</a:t>
            </a:r>
            <a:endParaRPr lang="en-US" altLang="en-US" sz="1600" b="1" dirty="0">
              <a:solidFill>
                <a:srgbClr val="000000"/>
              </a:solidFill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015805" y="2416175"/>
            <a:ext cx="11652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en-US" sz="1600" b="1">
                <a:solidFill>
                  <a:srgbClr val="000000"/>
                </a:solidFill>
              </a:rPr>
              <a:t>B</a:t>
            </a:r>
          </a:p>
          <a:p>
            <a:r>
              <a:rPr lang="de-DE" altLang="en-US" sz="1600" b="1">
                <a:solidFill>
                  <a:srgbClr val="000000"/>
                </a:solidFill>
              </a:rPr>
              <a:t>transport</a:t>
            </a:r>
            <a:endParaRPr lang="en-US" altLang="en-US" sz="1600" b="1">
              <a:solidFill>
                <a:srgbClr val="000000"/>
              </a:solidFill>
            </a:endParaRP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5493767" y="2416175"/>
            <a:ext cx="2574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en-US" sz="1600" b="1">
                <a:solidFill>
                  <a:srgbClr val="000000"/>
                </a:solidFill>
              </a:rPr>
              <a:t>C</a:t>
            </a:r>
          </a:p>
          <a:p>
            <a:r>
              <a:rPr lang="de-DE" altLang="en-US" sz="1600" b="1">
                <a:solidFill>
                  <a:srgbClr val="000000"/>
                </a:solidFill>
              </a:rPr>
              <a:t>goods in process</a:t>
            </a:r>
            <a:endParaRPr lang="en-US" altLang="en-US" sz="1600" b="1">
              <a:solidFill>
                <a:srgbClr val="000000"/>
              </a:solidFill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 flipV="1">
            <a:off x="1256730" y="2420938"/>
            <a:ext cx="0" cy="3816350"/>
          </a:xfrm>
          <a:prstGeom prst="line">
            <a:avLst/>
          </a:prstGeom>
          <a:noFill/>
          <a:ln w="9525">
            <a:solidFill>
              <a:srgbClr val="001E64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20" name="AutoShape 25"/>
          <p:cNvSpPr>
            <a:spLocks noChangeArrowheads="1"/>
          </p:cNvSpPr>
          <p:nvPr/>
        </p:nvSpPr>
        <p:spPr bwMode="auto">
          <a:xfrm>
            <a:off x="1359917" y="3429000"/>
            <a:ext cx="1323975" cy="720725"/>
          </a:xfrm>
          <a:prstGeom prst="chevron">
            <a:avLst>
              <a:gd name="adj" fmla="val 18685"/>
            </a:avLst>
          </a:prstGeom>
          <a:solidFill>
            <a:srgbClr val="DDDDDD"/>
          </a:solidFill>
          <a:ln w="9525">
            <a:solidFill>
              <a:srgbClr val="001E6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SG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1094805" y="4797425"/>
            <a:ext cx="466725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T0</a:t>
            </a:r>
            <a:endParaRPr lang="en-US" altLang="en-US" sz="1600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2452117" y="4797425"/>
            <a:ext cx="466725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T1</a:t>
            </a:r>
            <a:endParaRPr lang="en-US" altLang="en-US" sz="1600"/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3622105" y="4797425"/>
            <a:ext cx="465137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T2</a:t>
            </a:r>
            <a:endParaRPr lang="en-US" altLang="en-US" sz="1600"/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4912742" y="4797425"/>
            <a:ext cx="430213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T3</a:t>
            </a:r>
            <a:endParaRPr lang="en-US" altLang="en-US" sz="1600"/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7913117" y="4797425"/>
            <a:ext cx="430213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T4</a:t>
            </a:r>
            <a:endParaRPr lang="en-US" altLang="en-US" sz="1600"/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1750442" y="5516563"/>
            <a:ext cx="384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t1</a:t>
            </a:r>
            <a:endParaRPr lang="en-US" altLang="en-US" sz="1600"/>
          </a:p>
        </p:txBody>
      </p:sp>
      <p:sp>
        <p:nvSpPr>
          <p:cNvPr id="27" name="Line 35"/>
          <p:cNvSpPr>
            <a:spLocks noChangeShapeType="1"/>
          </p:cNvSpPr>
          <p:nvPr/>
        </p:nvSpPr>
        <p:spPr bwMode="auto">
          <a:xfrm>
            <a:off x="1437705" y="5516563"/>
            <a:ext cx="116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8" name="Line 36"/>
          <p:cNvSpPr>
            <a:spLocks noChangeShapeType="1"/>
          </p:cNvSpPr>
          <p:nvPr/>
        </p:nvSpPr>
        <p:spPr bwMode="auto">
          <a:xfrm flipV="1">
            <a:off x="2685480" y="5516563"/>
            <a:ext cx="1169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9" name="Line 37"/>
          <p:cNvSpPr>
            <a:spLocks noChangeShapeType="1"/>
          </p:cNvSpPr>
          <p:nvPr/>
        </p:nvSpPr>
        <p:spPr bwMode="auto">
          <a:xfrm>
            <a:off x="3855467" y="5516563"/>
            <a:ext cx="1404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0" name="Line 38"/>
          <p:cNvSpPr>
            <a:spLocks noChangeShapeType="1"/>
          </p:cNvSpPr>
          <p:nvPr/>
        </p:nvSpPr>
        <p:spPr bwMode="auto">
          <a:xfrm>
            <a:off x="5181030" y="5516563"/>
            <a:ext cx="1562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2920430" y="5516563"/>
            <a:ext cx="382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t2</a:t>
            </a:r>
            <a:endParaRPr lang="en-US" altLang="en-US" sz="1600"/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4401567" y="5516563"/>
            <a:ext cx="384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/>
              <a:t>t3</a:t>
            </a:r>
            <a:endParaRPr lang="en-US" altLang="en-US" sz="1600"/>
          </a:p>
        </p:txBody>
      </p:sp>
      <p:sp>
        <p:nvSpPr>
          <p:cNvPr id="33" name="Line 44"/>
          <p:cNvSpPr>
            <a:spLocks noChangeShapeType="1"/>
          </p:cNvSpPr>
          <p:nvPr/>
        </p:nvSpPr>
        <p:spPr bwMode="auto">
          <a:xfrm>
            <a:off x="1437705" y="6021388"/>
            <a:ext cx="670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34" name="Text Box 45"/>
          <p:cNvSpPr txBox="1">
            <a:spLocks noChangeArrowheads="1"/>
          </p:cNvSpPr>
          <p:nvPr/>
        </p:nvSpPr>
        <p:spPr bwMode="auto">
          <a:xfrm>
            <a:off x="3698305" y="6045200"/>
            <a:ext cx="203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 b="1"/>
              <a:t>TT = Transit Time</a:t>
            </a:r>
            <a:endParaRPr lang="en-US" altLang="en-US" sz="1600" b="1"/>
          </a:p>
        </p:txBody>
      </p:sp>
      <p:sp>
        <p:nvSpPr>
          <p:cNvPr id="35" name="Text Box 46"/>
          <p:cNvSpPr txBox="1">
            <a:spLocks noChangeArrowheads="1"/>
          </p:cNvSpPr>
          <p:nvPr/>
        </p:nvSpPr>
        <p:spPr bwMode="auto">
          <a:xfrm>
            <a:off x="1437705" y="3392488"/>
            <a:ext cx="1325562" cy="470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1E6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5000"/>
              </a:lnSpc>
            </a:pPr>
            <a:r>
              <a:rPr lang="de-DE" altLang="en-US" sz="1600" b="1" dirty="0" smtClean="0"/>
              <a:t>Pick  </a:t>
            </a:r>
            <a:r>
              <a:rPr lang="de-DE" altLang="en-US" sz="1600" b="1" dirty="0"/>
              <a:t>from stock</a:t>
            </a:r>
          </a:p>
        </p:txBody>
      </p:sp>
      <p:sp>
        <p:nvSpPr>
          <p:cNvPr id="36" name="Rectangle 54"/>
          <p:cNvSpPr>
            <a:spLocks noChangeArrowheads="1"/>
          </p:cNvSpPr>
          <p:nvPr/>
        </p:nvSpPr>
        <p:spPr bwMode="auto">
          <a:xfrm>
            <a:off x="251521" y="3864402"/>
            <a:ext cx="1076646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1E64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r>
              <a:rPr lang="de-DE" altLang="en-US" sz="1600" b="1" dirty="0" smtClean="0"/>
              <a:t>Finished goods stock </a:t>
            </a:r>
            <a:endParaRPr lang="en-US" altLang="en-US" sz="1600" b="1" dirty="0"/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auto">
          <a:xfrm>
            <a:off x="35496" y="3141663"/>
            <a:ext cx="1221234" cy="3460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1E64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r>
              <a:rPr lang="de-DE" altLang="en-US" sz="1600" b="1" dirty="0" smtClean="0"/>
              <a:t>Production</a:t>
            </a:r>
            <a:endParaRPr lang="en-US" altLang="en-US" sz="1600" b="1" dirty="0"/>
          </a:p>
        </p:txBody>
      </p:sp>
      <p:sp>
        <p:nvSpPr>
          <p:cNvPr id="38" name="Text Box 60"/>
          <p:cNvSpPr txBox="1">
            <a:spLocks noChangeArrowheads="1"/>
          </p:cNvSpPr>
          <p:nvPr/>
        </p:nvSpPr>
        <p:spPr bwMode="auto">
          <a:xfrm>
            <a:off x="1593280" y="3068638"/>
            <a:ext cx="9350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 b="1"/>
              <a:t>Transit</a:t>
            </a:r>
          </a:p>
        </p:txBody>
      </p:sp>
      <p:sp>
        <p:nvSpPr>
          <p:cNvPr id="39" name="Line 65"/>
          <p:cNvSpPr>
            <a:spLocks noChangeShapeType="1"/>
          </p:cNvSpPr>
          <p:nvPr/>
        </p:nvSpPr>
        <p:spPr bwMode="auto">
          <a:xfrm>
            <a:off x="1517080" y="3789363"/>
            <a:ext cx="116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0" name="Line 66"/>
          <p:cNvSpPr>
            <a:spLocks noChangeShapeType="1"/>
          </p:cNvSpPr>
          <p:nvPr/>
        </p:nvSpPr>
        <p:spPr bwMode="auto">
          <a:xfrm>
            <a:off x="6820917" y="3789363"/>
            <a:ext cx="1247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1" name="AutoShape 67"/>
          <p:cNvSpPr>
            <a:spLocks noChangeArrowheads="1"/>
          </p:cNvSpPr>
          <p:nvPr/>
        </p:nvSpPr>
        <p:spPr bwMode="auto">
          <a:xfrm>
            <a:off x="5246117" y="5372100"/>
            <a:ext cx="2895600" cy="304800"/>
          </a:xfrm>
          <a:prstGeom prst="homePlate">
            <a:avLst>
              <a:gd name="adj" fmla="val 237500"/>
            </a:avLst>
          </a:prstGeom>
          <a:solidFill>
            <a:srgbClr val="C30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42" name="Text Box 70"/>
          <p:cNvSpPr txBox="1">
            <a:spLocks noChangeArrowheads="1"/>
          </p:cNvSpPr>
          <p:nvPr/>
        </p:nvSpPr>
        <p:spPr bwMode="auto">
          <a:xfrm>
            <a:off x="6360542" y="4845050"/>
            <a:ext cx="365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de-DE" altLang="en-US" sz="1600" b="1"/>
              <a:t>t4</a:t>
            </a:r>
            <a:endParaRPr lang="en-US" altLang="en-US" sz="1600" b="1"/>
          </a:p>
        </p:txBody>
      </p:sp>
      <p:sp>
        <p:nvSpPr>
          <p:cNvPr id="43" name="Text Box 71"/>
          <p:cNvSpPr txBox="1">
            <a:spLocks noChangeArrowheads="1"/>
          </p:cNvSpPr>
          <p:nvPr/>
        </p:nvSpPr>
        <p:spPr bwMode="auto">
          <a:xfrm>
            <a:off x="8265542" y="3505200"/>
            <a:ext cx="662434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dirty="0" smtClean="0">
                <a:latin typeface="Arial Narrow" pitchFamily="34" charset="0"/>
              </a:rPr>
              <a:t>DC </a:t>
            </a:r>
            <a:r>
              <a:rPr lang="en-US" altLang="en-US" sz="1600" dirty="0">
                <a:latin typeface="Arial Narrow" pitchFamily="34" charset="0"/>
              </a:rPr>
              <a:t>Stock</a:t>
            </a:r>
          </a:p>
        </p:txBody>
      </p:sp>
      <p:sp>
        <p:nvSpPr>
          <p:cNvPr id="44" name="Oval 43"/>
          <p:cNvSpPr/>
          <p:nvPr/>
        </p:nvSpPr>
        <p:spPr>
          <a:xfrm>
            <a:off x="5076056" y="3141663"/>
            <a:ext cx="3070424" cy="13112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8142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Process Flow Diagram</a:t>
            </a:r>
            <a:endParaRPr lang="en-S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88" y="1340768"/>
            <a:ext cx="6984776" cy="441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06488" y="980728"/>
            <a:ext cx="1737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 (Page1/2)</a:t>
            </a:r>
            <a:endParaRPr lang="en-SG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94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Process Flow Diagram</a:t>
            </a:r>
            <a:endParaRPr lang="en-SG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1"/>
            <a:ext cx="5112568" cy="4409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3668" y="1158201"/>
            <a:ext cx="1737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 (Page2/2)</a:t>
            </a:r>
            <a:endParaRPr lang="en-SG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1524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Swim-Lane Flow Chart</a:t>
            </a:r>
            <a:endParaRPr lang="en-S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" t="9102" r="-1768" b="6044"/>
          <a:stretch/>
        </p:blipFill>
        <p:spPr>
          <a:xfrm>
            <a:off x="539552" y="1583796"/>
            <a:ext cx="8352408" cy="417620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573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Process Flow Diagram with RACI Matrix</a:t>
            </a:r>
            <a:endParaRPr lang="en-S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1080345"/>
            <a:ext cx="3379106" cy="5589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2475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Value Stream Map</a:t>
            </a:r>
            <a:endParaRPr lang="en-S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62726"/>
            <a:ext cx="7128792" cy="5346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363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sz="2800" dirty="0" smtClean="0"/>
              <a:t>Value Stream Map applied to Transactional Process</a:t>
            </a:r>
            <a:endParaRPr lang="en-SG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4B818-4E06-4CF3-A7E9-8F2E0EE8872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33437"/>
              </p:ext>
            </p:extLst>
          </p:nvPr>
        </p:nvGraphicFramePr>
        <p:xfrm>
          <a:off x="1320800" y="1030514"/>
          <a:ext cx="6788046" cy="506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Visio" r:id="rId3" imgW="8981109" imgH="6720129" progId="Visio.Drawing.11">
                  <p:embed/>
                </p:oleObj>
              </mc:Choice>
              <mc:Fallback>
                <p:oleObj name="Visio" r:id="rId3" imgW="8981109" imgH="6720129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0800" y="1030514"/>
                        <a:ext cx="6788046" cy="506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301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Common Pitfalls in Process Mapping 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Not defining the start and end of the process clearly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Confusing the use of operation block and decision block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Poor discipline in using a consistent convention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Criss-cross of process flow arrows leading to confusion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Mapping without involving the right stakeholders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Failure to perform a process walkthrough to verify the accuracy of the process mapped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Failure to update the process map document as a “live” reference</a:t>
            </a:r>
          </a:p>
          <a:p>
            <a:pPr>
              <a:buFont typeface="Wingdings" panose="05000000000000000000" pitchFamily="2" charset="2"/>
              <a:buChar char="§"/>
            </a:pP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5915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SG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leverage on Business Process Mapping in your transformation </a:t>
            </a:r>
            <a:r>
              <a:rPr lang="en-SG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/process </a:t>
            </a:r>
            <a:r>
              <a:rPr lang="en-SG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initiative?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Use the process map to identify the value-added and non-value-added activities.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Collect and document the data on process parameters e.g. process cycle-time, pass-through rate and waiting time.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Identify opportunities for improvement based on ECRS framework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4615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dirty="0" smtClean="0"/>
              <a:t>Process Analysis Example: </a:t>
            </a:r>
            <a:br>
              <a:rPr lang="en-US" altLang="en-US" dirty="0" smtClean="0"/>
            </a:br>
            <a:r>
              <a:rPr lang="en-US" altLang="en-US" dirty="0" smtClean="0"/>
              <a:t>Current </a:t>
            </a:r>
            <a:r>
              <a:rPr lang="en-US" altLang="en-US" dirty="0"/>
              <a:t>Inbound Process Flow</a:t>
            </a:r>
          </a:p>
        </p:txBody>
      </p:sp>
      <p:graphicFrame>
        <p:nvGraphicFramePr>
          <p:cNvPr id="108547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43223"/>
              </p:ext>
            </p:extLst>
          </p:nvPr>
        </p:nvGraphicFramePr>
        <p:xfrm>
          <a:off x="562708" y="764704"/>
          <a:ext cx="7526215" cy="551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Visio" r:id="rId3" imgW="9364849" imgH="6331480" progId="Visio.Drawing.11">
                  <p:embed/>
                </p:oleObj>
              </mc:Choice>
              <mc:Fallback>
                <p:oleObj name="Visio" r:id="rId3" imgW="9364849" imgH="633148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08" y="764704"/>
                        <a:ext cx="7526215" cy="551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3094892" y="6019800"/>
            <a:ext cx="351692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3516924" y="5943600"/>
            <a:ext cx="95930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latin typeface="Arial Narrow" pitchFamily="34" charset="0"/>
              </a:rPr>
              <a:t>Type 1 NVA</a:t>
            </a:r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4661389" y="6019800"/>
            <a:ext cx="351692" cy="22860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5083419" y="5943600"/>
            <a:ext cx="95930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latin typeface="Arial Narrow" pitchFamily="34" charset="0"/>
              </a:rPr>
              <a:t>Type 2 NVA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19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620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Content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75000"/>
              <a:buFont typeface="Wingdings" panose="05000000000000000000" pitchFamily="2" charset="2"/>
              <a:buChar char="q"/>
            </a:pPr>
            <a:r>
              <a:rPr lang="en-S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Business Process Mapping? </a:t>
            </a:r>
          </a:p>
          <a:p>
            <a:pPr>
              <a:buSzPct val="75000"/>
              <a:buFont typeface="Wingdings" panose="05000000000000000000" pitchFamily="2" charset="2"/>
              <a:buChar char="q"/>
            </a:pPr>
            <a:r>
              <a:rPr lang="en-S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it required?</a:t>
            </a:r>
          </a:p>
          <a:p>
            <a:pPr>
              <a:buSzPct val="75000"/>
              <a:buFont typeface="Wingdings" panose="05000000000000000000" pitchFamily="2" charset="2"/>
              <a:buChar char="q"/>
            </a:pPr>
            <a:r>
              <a:rPr lang="en-S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Business Process Maps</a:t>
            </a:r>
          </a:p>
          <a:p>
            <a:pPr>
              <a:buSzPct val="75000"/>
              <a:buFont typeface="Wingdings" panose="05000000000000000000" pitchFamily="2" charset="2"/>
              <a:buChar char="q"/>
            </a:pPr>
            <a:r>
              <a:rPr lang="en-S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Pitfalls in Process Mapping</a:t>
            </a:r>
          </a:p>
          <a:p>
            <a:pPr>
              <a:buSzPct val="75000"/>
              <a:buFont typeface="Wingdings" panose="05000000000000000000" pitchFamily="2" charset="2"/>
              <a:buChar char="q"/>
            </a:pPr>
            <a:r>
              <a:rPr lang="en-S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leverage on Business Process Mapping in your transformation / process improvement initiative?</a:t>
            </a:r>
          </a:p>
          <a:p>
            <a:pPr marL="0" indent="0">
              <a:buSzPct val="75000"/>
              <a:buNone/>
            </a:pPr>
            <a:endParaRPr lang="en-S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511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dirty="0" smtClean="0"/>
              <a:t>Process Analysis Example: </a:t>
            </a:r>
            <a:br>
              <a:rPr lang="en-US" altLang="en-US" dirty="0" smtClean="0"/>
            </a:br>
            <a:r>
              <a:rPr lang="en-US" altLang="en-US" dirty="0" smtClean="0"/>
              <a:t>New </a:t>
            </a:r>
            <a:r>
              <a:rPr lang="en-US" altLang="en-US" dirty="0"/>
              <a:t>Inbound Process </a:t>
            </a:r>
            <a:r>
              <a:rPr lang="en-US" altLang="en-US" dirty="0" smtClean="0"/>
              <a:t>Flow</a:t>
            </a:r>
            <a:endParaRPr lang="en-US" altLang="en-US" dirty="0"/>
          </a:p>
        </p:txBody>
      </p:sp>
      <p:graphicFrame>
        <p:nvGraphicFramePr>
          <p:cNvPr id="15257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284607"/>
              </p:ext>
            </p:extLst>
          </p:nvPr>
        </p:nvGraphicFramePr>
        <p:xfrm>
          <a:off x="224205" y="1268760"/>
          <a:ext cx="8694126" cy="311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Visio" r:id="rId3" imgW="8660152" imgH="2860592" progId="Visio.Drawing.11">
                  <p:embed/>
                </p:oleObj>
              </mc:Choice>
              <mc:Fallback>
                <p:oleObj name="Visio" r:id="rId3" imgW="8660152" imgH="286059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205" y="1268760"/>
                        <a:ext cx="8694126" cy="311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094892" y="5129560"/>
            <a:ext cx="351692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3516924" y="5053360"/>
            <a:ext cx="95930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latin typeface="Arial Narrow" pitchFamily="34" charset="0"/>
              </a:rPr>
              <a:t>Type 1 NVA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20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454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Approach to Streamline the Process</a:t>
            </a:r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D6236-9B0A-407B-8BCA-4617D739561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39788"/>
            <a:ext cx="6113936" cy="47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23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ECRS Framework for Process Streamlining</a:t>
            </a:r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D6236-9B0A-407B-8BCA-4617D739561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Pentagon 6"/>
          <p:cNvSpPr/>
          <p:nvPr/>
        </p:nvSpPr>
        <p:spPr bwMode="auto">
          <a:xfrm>
            <a:off x="399012" y="1155469"/>
            <a:ext cx="1787236" cy="1072342"/>
          </a:xfrm>
          <a:prstGeom prst="homePlat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G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Eliminate</a:t>
            </a:r>
          </a:p>
        </p:txBody>
      </p:sp>
      <p:sp>
        <p:nvSpPr>
          <p:cNvPr id="8" name="Pentagon 7"/>
          <p:cNvSpPr/>
          <p:nvPr/>
        </p:nvSpPr>
        <p:spPr bwMode="auto">
          <a:xfrm>
            <a:off x="399012" y="2313709"/>
            <a:ext cx="1787236" cy="1072342"/>
          </a:xfrm>
          <a:prstGeom prst="homePlat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G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Combine</a:t>
            </a:r>
          </a:p>
        </p:txBody>
      </p:sp>
      <p:sp>
        <p:nvSpPr>
          <p:cNvPr id="9" name="Pentagon 8"/>
          <p:cNvSpPr/>
          <p:nvPr/>
        </p:nvSpPr>
        <p:spPr bwMode="auto">
          <a:xfrm>
            <a:off x="399012" y="3494116"/>
            <a:ext cx="1787236" cy="1072342"/>
          </a:xfrm>
          <a:prstGeom prst="homePlat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G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Re-Arrange</a:t>
            </a:r>
          </a:p>
        </p:txBody>
      </p:sp>
      <p:sp>
        <p:nvSpPr>
          <p:cNvPr id="10" name="Pentagon 9"/>
          <p:cNvSpPr/>
          <p:nvPr/>
        </p:nvSpPr>
        <p:spPr bwMode="auto">
          <a:xfrm>
            <a:off x="399012" y="4699462"/>
            <a:ext cx="1787236" cy="1072342"/>
          </a:xfrm>
          <a:prstGeom prst="homePlat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G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Simplify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502131" y="1161011"/>
            <a:ext cx="5877098" cy="10723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SG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Remove redundant</a:t>
            </a:r>
            <a:r>
              <a:rPr kumimoji="0" lang="en-SG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or non-value-added step</a:t>
            </a:r>
            <a:endParaRPr kumimoji="0" lang="en-SG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502131" y="2313709"/>
            <a:ext cx="5877098" cy="10723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SG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Integrate the process step with the next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SG" sz="1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SG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erform the process step in parallel with anothe</a:t>
            </a:r>
            <a:r>
              <a:rPr lang="en-SG" sz="1800" dirty="0" smtClean="0"/>
              <a:t>r</a:t>
            </a:r>
            <a:endParaRPr kumimoji="0" lang="en-SG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02131" y="3496887"/>
            <a:ext cx="5877098" cy="10723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SG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Change the sequence of the process steps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502131" y="4699462"/>
            <a:ext cx="5877098" cy="10723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SG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Maintain the process step</a:t>
            </a:r>
            <a:r>
              <a:rPr kumimoji="0" lang="en-SG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but simplify the work content</a:t>
            </a:r>
            <a:endParaRPr kumimoji="0" lang="en-SG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2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3528" y="243173"/>
            <a:ext cx="7815538" cy="836712"/>
          </a:xfrm>
        </p:spPr>
        <p:txBody>
          <a:bodyPr/>
          <a:lstStyle/>
          <a:p>
            <a:r>
              <a:rPr lang="en-SG" sz="3200" b="1" dirty="0" smtClean="0"/>
              <a:t>Sometimes Parallel Processing Does Not Work!</a:t>
            </a:r>
            <a:endParaRPr lang="en-SG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23</a:t>
            </a:fld>
            <a:endParaRPr lang="en-S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" r="-854"/>
          <a:stretch/>
        </p:blipFill>
        <p:spPr>
          <a:xfrm>
            <a:off x="467544" y="1079885"/>
            <a:ext cx="8280920" cy="447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3827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Conclusion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Process mapping is an essential tool to understand the current state of the process (As-Is) and to design the future state of the process (To-Be).</a:t>
            </a:r>
          </a:p>
          <a:p>
            <a:pPr>
              <a:buFont typeface="Wingdings" panose="05000000000000000000" pitchFamily="2" charset="2"/>
              <a:buChar char="§"/>
            </a:pPr>
            <a:endParaRPr lang="en-SG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SG" dirty="0" smtClean="0">
                <a:solidFill>
                  <a:schemeClr val="tx1"/>
                </a:solidFill>
              </a:rPr>
              <a:t>Disciplined use of process mapping will facilitate the identification and resolution of process issues.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24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6672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What is Business Process Mapping?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>
                <a:solidFill>
                  <a:schemeClr val="tx1"/>
                </a:solidFill>
              </a:rPr>
              <a:t>Visual description of business process, related activities, input and output</a:t>
            </a:r>
          </a:p>
          <a:p>
            <a:r>
              <a:rPr lang="en-SG" dirty="0" smtClean="0">
                <a:solidFill>
                  <a:schemeClr val="tx1"/>
                </a:solidFill>
              </a:rPr>
              <a:t>Model of the business process</a:t>
            </a:r>
            <a:endParaRPr lang="en-SG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6" idx="5"/>
          </p:cNvCxnSpPr>
          <p:nvPr/>
        </p:nvCxnSpPr>
        <p:spPr>
          <a:xfrm>
            <a:off x="5148064" y="4401108"/>
            <a:ext cx="733582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4" idx="1"/>
          </p:cNvCxnSpPr>
          <p:nvPr/>
        </p:nvCxnSpPr>
        <p:spPr>
          <a:xfrm>
            <a:off x="3118339" y="4401108"/>
            <a:ext cx="661573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3"/>
            <a:endCxn id="5" idx="5"/>
          </p:cNvCxnSpPr>
          <p:nvPr/>
        </p:nvCxnSpPr>
        <p:spPr>
          <a:xfrm>
            <a:off x="1547664" y="4401108"/>
            <a:ext cx="661574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2"/>
            <a:endCxn id="19" idx="1"/>
          </p:cNvCxnSpPr>
          <p:nvPr/>
        </p:nvCxnSpPr>
        <p:spPr>
          <a:xfrm>
            <a:off x="6790747" y="4401108"/>
            <a:ext cx="805589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3779912" y="3933056"/>
            <a:ext cx="1368152" cy="936104"/>
            <a:chOff x="3779912" y="3933056"/>
            <a:chExt cx="1368152" cy="936104"/>
          </a:xfrm>
        </p:grpSpPr>
        <p:sp>
          <p:nvSpPr>
            <p:cNvPr id="4" name="Rectangle 3"/>
            <p:cNvSpPr/>
            <p:nvPr/>
          </p:nvSpPr>
          <p:spPr>
            <a:xfrm>
              <a:off x="3779912" y="3933056"/>
              <a:ext cx="1368152" cy="936104"/>
            </a:xfrm>
            <a:prstGeom prst="rec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87924" y="421644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Process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23728" y="4059070"/>
            <a:ext cx="1080120" cy="684076"/>
            <a:chOff x="2123728" y="4059070"/>
            <a:chExt cx="1080120" cy="684076"/>
          </a:xfrm>
        </p:grpSpPr>
        <p:sp>
          <p:nvSpPr>
            <p:cNvPr id="5" name="Parallelogram 4"/>
            <p:cNvSpPr/>
            <p:nvPr/>
          </p:nvSpPr>
          <p:spPr>
            <a:xfrm>
              <a:off x="2123728" y="4059070"/>
              <a:ext cx="1080120" cy="684076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03748" y="4211486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Input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796136" y="4059070"/>
            <a:ext cx="1080120" cy="684076"/>
            <a:chOff x="5796136" y="4059070"/>
            <a:chExt cx="1080120" cy="684076"/>
          </a:xfrm>
        </p:grpSpPr>
        <p:sp>
          <p:nvSpPr>
            <p:cNvPr id="6" name="Parallelogram 5"/>
            <p:cNvSpPr/>
            <p:nvPr/>
          </p:nvSpPr>
          <p:spPr>
            <a:xfrm>
              <a:off x="5796136" y="4059070"/>
              <a:ext cx="1080120" cy="684076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81645" y="4228936"/>
              <a:ext cx="9091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Output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560332" y="3996063"/>
            <a:ext cx="1224136" cy="810090"/>
            <a:chOff x="7560332" y="3996063"/>
            <a:chExt cx="1224136" cy="810090"/>
          </a:xfrm>
        </p:grpSpPr>
        <p:sp>
          <p:nvSpPr>
            <p:cNvPr id="19" name="Flowchart: Alternate Process 18"/>
            <p:cNvSpPr/>
            <p:nvPr/>
          </p:nvSpPr>
          <p:spPr>
            <a:xfrm>
              <a:off x="7596336" y="3996063"/>
              <a:ext cx="1152128" cy="810090"/>
            </a:xfrm>
            <a:prstGeom prst="flowChartAlternate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60332" y="421947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Customer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3528" y="3996063"/>
            <a:ext cx="1224136" cy="810090"/>
            <a:chOff x="323528" y="3996063"/>
            <a:chExt cx="1224136" cy="810090"/>
          </a:xfrm>
        </p:grpSpPr>
        <p:sp>
          <p:nvSpPr>
            <p:cNvPr id="11" name="Flowchart: Alternate Process 10"/>
            <p:cNvSpPr/>
            <p:nvPr/>
          </p:nvSpPr>
          <p:spPr>
            <a:xfrm>
              <a:off x="395536" y="3996063"/>
              <a:ext cx="1152128" cy="810090"/>
            </a:xfrm>
            <a:prstGeom prst="flowChartAlternateProcess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3528" y="418721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Supplier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707904" y="5373216"/>
            <a:ext cx="1584176" cy="792088"/>
            <a:chOff x="3707904" y="5373216"/>
            <a:chExt cx="1584176" cy="792088"/>
          </a:xfrm>
        </p:grpSpPr>
        <p:sp>
          <p:nvSpPr>
            <p:cNvPr id="28" name="Trapezoid 27"/>
            <p:cNvSpPr/>
            <p:nvPr/>
          </p:nvSpPr>
          <p:spPr>
            <a:xfrm>
              <a:off x="3707904" y="5373216"/>
              <a:ext cx="1584176" cy="792088"/>
            </a:xfrm>
            <a:prstGeom prst="trapezoi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51724" y="5584594"/>
              <a:ext cx="1304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Resources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71900" y="2708921"/>
            <a:ext cx="1584176" cy="792088"/>
            <a:chOff x="3671900" y="2708921"/>
            <a:chExt cx="1584176" cy="792088"/>
          </a:xfrm>
        </p:grpSpPr>
        <p:sp>
          <p:nvSpPr>
            <p:cNvPr id="30" name="Trapezoid 29"/>
            <p:cNvSpPr/>
            <p:nvPr/>
          </p:nvSpPr>
          <p:spPr>
            <a:xfrm rot="10800000">
              <a:off x="3671900" y="2708921"/>
              <a:ext cx="1584176" cy="792088"/>
            </a:xfrm>
            <a:prstGeom prst="trapezoi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99716" y="2914516"/>
              <a:ext cx="14483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Governance</a:t>
              </a:r>
              <a:endParaRPr lang="en-S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33" name="Straight Arrow Connector 32"/>
          <p:cNvCxnSpPr>
            <a:stCxn id="30" idx="0"/>
            <a:endCxn id="4" idx="0"/>
          </p:cNvCxnSpPr>
          <p:nvPr/>
        </p:nvCxnSpPr>
        <p:spPr>
          <a:xfrm>
            <a:off x="4463988" y="3501009"/>
            <a:ext cx="0" cy="43204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8" idx="0"/>
            <a:endCxn id="4" idx="2"/>
          </p:cNvCxnSpPr>
          <p:nvPr/>
        </p:nvCxnSpPr>
        <p:spPr>
          <a:xfrm flipH="1" flipV="1">
            <a:off x="4463988" y="4869160"/>
            <a:ext cx="36004" cy="50405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61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Why is it Required?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b="1" dirty="0" smtClean="0">
                <a:solidFill>
                  <a:schemeClr val="tx1"/>
                </a:solidFill>
              </a:rPr>
              <a:t>Document</a:t>
            </a:r>
            <a:r>
              <a:rPr lang="en-SG" dirty="0" smtClean="0">
                <a:solidFill>
                  <a:schemeClr val="tx1"/>
                </a:solidFill>
              </a:rPr>
              <a:t> the business process, which could include the operations/activities, inputs, outputs and roles involved in the business process.</a:t>
            </a:r>
          </a:p>
          <a:p>
            <a:r>
              <a:rPr lang="en-SG" dirty="0" smtClean="0">
                <a:solidFill>
                  <a:schemeClr val="tx1"/>
                </a:solidFill>
              </a:rPr>
              <a:t>Provide an “</a:t>
            </a:r>
            <a:r>
              <a:rPr lang="en-SG" b="1" dirty="0" smtClean="0">
                <a:solidFill>
                  <a:schemeClr val="tx1"/>
                </a:solidFill>
              </a:rPr>
              <a:t>official reference</a:t>
            </a:r>
            <a:r>
              <a:rPr lang="en-SG" dirty="0" smtClean="0">
                <a:solidFill>
                  <a:schemeClr val="tx1"/>
                </a:solidFill>
              </a:rPr>
              <a:t>” on the business process and a common understanding of what is involved.</a:t>
            </a:r>
          </a:p>
          <a:p>
            <a:r>
              <a:rPr lang="en-SG" b="1" dirty="0" smtClean="0">
                <a:solidFill>
                  <a:schemeClr val="tx1"/>
                </a:solidFill>
              </a:rPr>
              <a:t>Facilitate</a:t>
            </a:r>
            <a:r>
              <a:rPr lang="en-SG" dirty="0" smtClean="0">
                <a:solidFill>
                  <a:schemeClr val="tx1"/>
                </a:solidFill>
              </a:rPr>
              <a:t> the analysis of current process (As-Is) and redesign of improved process (To-Be).</a:t>
            </a:r>
          </a:p>
          <a:p>
            <a:r>
              <a:rPr lang="en-SG" dirty="0" smtClean="0">
                <a:solidFill>
                  <a:schemeClr val="tx1"/>
                </a:solidFill>
              </a:rPr>
              <a:t>Aid in the </a:t>
            </a:r>
            <a:r>
              <a:rPr lang="en-SG" b="1" dirty="0" smtClean="0">
                <a:solidFill>
                  <a:schemeClr val="tx1"/>
                </a:solidFill>
              </a:rPr>
              <a:t>identification</a:t>
            </a:r>
            <a:r>
              <a:rPr lang="en-SG" dirty="0" smtClean="0">
                <a:solidFill>
                  <a:schemeClr val="tx1"/>
                </a:solidFill>
              </a:rPr>
              <a:t> of critical process parameters.</a:t>
            </a:r>
          </a:p>
          <a:p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760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Types of Business Process Maps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Process can be modelled at different levels, from the high strategic level to the operational / tactical level.</a:t>
            </a:r>
          </a:p>
          <a:p>
            <a:r>
              <a:rPr lang="en-SG" dirty="0" smtClean="0"/>
              <a:t>Variety of process maps and methodologies: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Process Landscape Diagram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Supplier-Input-Process-Output-Customer (SIPOC) Diagram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Process Flow Diagram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Swim-lane Flow Chart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Process Flow with RACI matrix</a:t>
            </a:r>
          </a:p>
          <a:p>
            <a:pPr lvl="1">
              <a:buBlip>
                <a:blip r:embed="rId2"/>
              </a:buBlip>
            </a:pPr>
            <a:r>
              <a:rPr lang="en-SG" sz="2000" dirty="0" smtClean="0"/>
              <a:t>Value Stream Map</a:t>
            </a:r>
          </a:p>
          <a:p>
            <a:pPr marL="457200" lvl="1" indent="0">
              <a:buNone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081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Standard Convention in Process Mapping</a:t>
            </a:r>
            <a:endParaRPr lang="en-S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64573"/>
            <a:ext cx="7724775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227687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3928" y="227687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4288" y="2276872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On-page Connector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2044" y="3717032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Off-page Connector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3645024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Start / End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3814301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Sub-process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544522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03948" y="544522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Input / Output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hevron 4"/>
          <p:cNvSpPr/>
          <p:nvPr/>
        </p:nvSpPr>
        <p:spPr>
          <a:xfrm>
            <a:off x="7164287" y="4672560"/>
            <a:ext cx="1316063" cy="654388"/>
          </a:xfrm>
          <a:prstGeom prst="chevron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2218" y="551723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End-to-end Process</a:t>
            </a:r>
            <a:endParaRPr lang="en-SG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1487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Process Landscape Diagram</a:t>
            </a:r>
            <a:endParaRPr lang="en-S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90"/>
          <a:stretch/>
        </p:blipFill>
        <p:spPr>
          <a:xfrm>
            <a:off x="1403648" y="2064250"/>
            <a:ext cx="6624736" cy="4173062"/>
          </a:xfrm>
        </p:spPr>
      </p:pic>
      <p:sp>
        <p:nvSpPr>
          <p:cNvPr id="5" name="TextBox 4"/>
          <p:cNvSpPr txBox="1"/>
          <p:nvPr/>
        </p:nvSpPr>
        <p:spPr>
          <a:xfrm>
            <a:off x="1475656" y="1268760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SG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Porter’s value chain concept</a:t>
            </a:r>
          </a:p>
          <a:p>
            <a:pPr marL="285750" indent="-285750">
              <a:buFontTx/>
              <a:buChar char="-"/>
            </a:pPr>
            <a:r>
              <a:rPr lang="en-SG" dirty="0" smtClean="0">
                <a:latin typeface="Arial" panose="020B0604020202020204" pitchFamily="34" charset="0"/>
                <a:cs typeface="Arial" panose="020B0604020202020204" pitchFamily="34" charset="0"/>
              </a:rPr>
              <a:t>Typically formulated based on strategic intent of the business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198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Process Landscape Diagram</a:t>
            </a:r>
            <a:endParaRPr lang="en-SG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81038" y="1600200"/>
            <a:ext cx="1863725" cy="29114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1824038" y="1863725"/>
            <a:ext cx="6054725" cy="312738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Vision to Plan</a:t>
            </a:r>
            <a:endParaRPr lang="de-DE" altLang="en-US" sz="1400">
              <a:latin typeface="Arial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1824038" y="2268538"/>
            <a:ext cx="6054725" cy="312737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Market to Business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824038" y="2708275"/>
            <a:ext cx="6054725" cy="312738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Idea to Technology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1824038" y="3114675"/>
            <a:ext cx="6054725" cy="312738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Idea to Product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824038" y="3519488"/>
            <a:ext cx="6054725" cy="312737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Demand to Stock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824038" y="3925888"/>
            <a:ext cx="6054725" cy="312737"/>
          </a:xfrm>
          <a:prstGeom prst="chevron">
            <a:avLst>
              <a:gd name="adj" fmla="val 78069"/>
            </a:avLst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0" tIns="0" rIns="0" bIns="0" anchor="ctr" anchorCtr="1"/>
          <a:lstStyle>
            <a:lvl1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kumimoji="1" lang="en-US" altLang="en-US" sz="1400">
                <a:solidFill>
                  <a:srgbClr val="000000"/>
                </a:solidFill>
                <a:latin typeface="Arial" charset="0"/>
              </a:rPr>
              <a:t>Order to Cash</a:t>
            </a:r>
            <a:endParaRPr kumimoji="1" lang="de-DE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838200" y="2878138"/>
            <a:ext cx="8763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b="1">
                <a:solidFill>
                  <a:srgbClr val="000000"/>
                </a:solidFill>
              </a:rPr>
              <a:t>Core</a:t>
            </a:r>
          </a:p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b="1">
                <a:solidFill>
                  <a:srgbClr val="000000"/>
                </a:solidFill>
              </a:rPr>
              <a:t>processes</a:t>
            </a: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2590800" y="5235575"/>
            <a:ext cx="5257800" cy="7080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635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4443413" y="5689600"/>
            <a:ext cx="1576387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ts val="1400"/>
              </a:lnSpc>
              <a:spcAft>
                <a:spcPct val="0"/>
              </a:spcAft>
            </a:pPr>
            <a:r>
              <a:rPr kumimoji="1" lang="en-US" altLang="en-US" b="1">
                <a:solidFill>
                  <a:srgbClr val="000000"/>
                </a:solidFill>
              </a:rPr>
              <a:t>Enabler processes</a:t>
            </a:r>
          </a:p>
        </p:txBody>
      </p: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2667000" y="4876800"/>
            <a:ext cx="5105400" cy="665163"/>
            <a:chOff x="1680" y="2976"/>
            <a:chExt cx="2880" cy="419"/>
          </a:xfrm>
        </p:grpSpPr>
        <p:sp>
          <p:nvSpPr>
            <p:cNvPr id="20" name="AutoShape 35"/>
            <p:cNvSpPr>
              <a:spLocks noChangeArrowheads="1"/>
            </p:cNvSpPr>
            <p:nvPr/>
          </p:nvSpPr>
          <p:spPr bwMode="auto">
            <a:xfrm>
              <a:off x="1680" y="2976"/>
              <a:ext cx="576" cy="419"/>
            </a:xfrm>
            <a:prstGeom prst="chevron">
              <a:avLst>
                <a:gd name="adj" fmla="val 889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kumimoji="1" lang="en-US" altLang="en-US" sz="1300">
                  <a:latin typeface="Arial Narrow" pitchFamily="34" charset="0"/>
                </a:rPr>
                <a:t>Finance &amp;</a:t>
              </a:r>
            </a:p>
            <a:p>
              <a:pPr algn="ctr"/>
              <a:r>
                <a:rPr kumimoji="1" lang="en-US" altLang="en-US" sz="1300">
                  <a:latin typeface="Arial Narrow" pitchFamily="34" charset="0"/>
                </a:rPr>
                <a:t>Accounting</a:t>
              </a:r>
              <a:endParaRPr lang="de-DE" altLang="en-US" sz="1300">
                <a:latin typeface="Arial Narrow" pitchFamily="34" charset="0"/>
              </a:endParaRPr>
            </a:p>
          </p:txBody>
        </p:sp>
        <p:sp>
          <p:nvSpPr>
            <p:cNvPr id="21" name="AutoShape 36"/>
            <p:cNvSpPr>
              <a:spLocks noChangeArrowheads="1"/>
            </p:cNvSpPr>
            <p:nvPr/>
          </p:nvSpPr>
          <p:spPr bwMode="auto">
            <a:xfrm>
              <a:off x="2256" y="2976"/>
              <a:ext cx="576" cy="419"/>
            </a:xfrm>
            <a:prstGeom prst="chevron">
              <a:avLst>
                <a:gd name="adj" fmla="val 889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kumimoji="1" lang="en-US" altLang="en-US" sz="1300">
                  <a:latin typeface="Arial Narrow" pitchFamily="34" charset="0"/>
                </a:rPr>
                <a:t>Human</a:t>
              </a:r>
              <a:br>
                <a:rPr kumimoji="1" lang="en-US" altLang="en-US" sz="1300">
                  <a:latin typeface="Arial Narrow" pitchFamily="34" charset="0"/>
                </a:rPr>
              </a:br>
              <a:r>
                <a:rPr kumimoji="1" lang="en-US" altLang="en-US" sz="1300">
                  <a:latin typeface="Arial Narrow" pitchFamily="34" charset="0"/>
                </a:rPr>
                <a:t>Resources</a:t>
              </a:r>
              <a:endParaRPr lang="de-DE" altLang="en-US" sz="1300">
                <a:latin typeface="Arial Narrow" pitchFamily="34" charset="0"/>
              </a:endParaRPr>
            </a:p>
          </p:txBody>
        </p:sp>
        <p:sp>
          <p:nvSpPr>
            <p:cNvPr id="22" name="AutoShape 37"/>
            <p:cNvSpPr>
              <a:spLocks noChangeArrowheads="1"/>
            </p:cNvSpPr>
            <p:nvPr/>
          </p:nvSpPr>
          <p:spPr bwMode="auto">
            <a:xfrm>
              <a:off x="2832" y="2976"/>
              <a:ext cx="576" cy="419"/>
            </a:xfrm>
            <a:prstGeom prst="chevron">
              <a:avLst>
                <a:gd name="adj" fmla="val 889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kumimoji="1" lang="en-US" altLang="en-US" sz="1300">
                  <a:latin typeface="Arial Narrow" pitchFamily="34" charset="0"/>
                </a:rPr>
                <a:t>Purchasing</a:t>
              </a:r>
              <a:endParaRPr lang="de-DE" altLang="en-US" sz="1300">
                <a:latin typeface="Arial Narrow" pitchFamily="34" charset="0"/>
              </a:endParaRPr>
            </a:p>
          </p:txBody>
        </p:sp>
        <p:sp>
          <p:nvSpPr>
            <p:cNvPr id="23" name="AutoShape 38"/>
            <p:cNvSpPr>
              <a:spLocks noChangeArrowheads="1"/>
            </p:cNvSpPr>
            <p:nvPr/>
          </p:nvSpPr>
          <p:spPr bwMode="auto">
            <a:xfrm>
              <a:off x="3408" y="2976"/>
              <a:ext cx="576" cy="419"/>
            </a:xfrm>
            <a:prstGeom prst="chevron">
              <a:avLst>
                <a:gd name="adj" fmla="val 889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kumimoji="1" lang="en-US" altLang="en-US" sz="1300">
                  <a:latin typeface="Arial Narrow" pitchFamily="34" charset="0"/>
                </a:rPr>
                <a:t>Relations</a:t>
              </a:r>
              <a:br>
                <a:rPr kumimoji="1" lang="en-US" altLang="en-US" sz="1300">
                  <a:latin typeface="Arial Narrow" pitchFamily="34" charset="0"/>
                </a:rPr>
              </a:br>
              <a:r>
                <a:rPr kumimoji="1" lang="en-US" altLang="en-US" sz="1300">
                  <a:latin typeface="Arial Narrow" pitchFamily="34" charset="0"/>
                </a:rPr>
                <a:t> Management</a:t>
              </a:r>
              <a:endParaRPr lang="de-DE" altLang="en-US" sz="1300">
                <a:latin typeface="Arial Narrow" pitchFamily="34" charset="0"/>
              </a:endParaRPr>
            </a:p>
          </p:txBody>
        </p:sp>
        <p:sp>
          <p:nvSpPr>
            <p:cNvPr id="24" name="AutoShape 39"/>
            <p:cNvSpPr>
              <a:spLocks noChangeArrowheads="1"/>
            </p:cNvSpPr>
            <p:nvPr/>
          </p:nvSpPr>
          <p:spPr bwMode="auto">
            <a:xfrm>
              <a:off x="3984" y="2976"/>
              <a:ext cx="576" cy="419"/>
            </a:xfrm>
            <a:prstGeom prst="chevron">
              <a:avLst>
                <a:gd name="adj" fmla="val 8897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 defTabSz="762000"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kumimoji="1" lang="en-US" altLang="en-US" sz="1300">
                  <a:latin typeface="Arial Narrow" pitchFamily="34" charset="0"/>
                </a:rPr>
                <a:t> Infrastructure</a:t>
              </a:r>
              <a:br>
                <a:rPr kumimoji="1" lang="en-US" altLang="en-US" sz="1300">
                  <a:latin typeface="Arial Narrow" pitchFamily="34" charset="0"/>
                </a:rPr>
              </a:br>
              <a:r>
                <a:rPr kumimoji="1" lang="en-US" altLang="en-US" sz="1300">
                  <a:latin typeface="Arial Narrow" pitchFamily="34" charset="0"/>
                </a:rPr>
                <a:t> Management</a:t>
              </a:r>
              <a:endParaRPr lang="de-DE" altLang="en-US" sz="1300">
                <a:latin typeface="Arial Narrow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018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sz="2800" dirty="0" smtClean="0"/>
              <a:t>Process Landscape Diagram: Next Level of Granularity</a:t>
            </a:r>
            <a:endParaRPr lang="en-SG" sz="2800" dirty="0"/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6740650" y="4776242"/>
            <a:ext cx="2244725" cy="974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Overview of customer satis-faction and development; proposals for corrective action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Solved customer problems</a:t>
            </a:r>
          </a:p>
          <a:p>
            <a:pPr>
              <a:buFontTx/>
              <a:buChar char="•"/>
            </a:pPr>
            <a:endParaRPr lang="de-DE" altLang="en-US" sz="900">
              <a:latin typeface="Arial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369050" y="3612605"/>
            <a:ext cx="1789906" cy="10112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Design In opportunity</a:t>
            </a:r>
          </a:p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Customer requirements</a:t>
            </a:r>
          </a:p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Potential new customers</a:t>
            </a:r>
          </a:p>
          <a:p>
            <a:pPr>
              <a:buFontTx/>
              <a:buChar char="•"/>
            </a:pPr>
            <a:endParaRPr lang="de-DE" altLang="en-US" sz="900" dirty="0">
              <a:latin typeface="Arial" charset="0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95462" y="3620542"/>
            <a:ext cx="1727200" cy="15144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Market information (volumes, customer and competitor pro-files, own market position products)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Customer require-ments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Business ideas</a:t>
            </a:r>
          </a:p>
          <a:p>
            <a:pPr>
              <a:buFontTx/>
              <a:buChar char="•"/>
            </a:pPr>
            <a:endParaRPr lang="de-DE" altLang="en-US" sz="900">
              <a:latin typeface="Arial" charset="0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79512" y="1556792"/>
            <a:ext cx="8543925" cy="1609725"/>
          </a:xfrm>
          <a:prstGeom prst="chevron">
            <a:avLst>
              <a:gd name="adj" fmla="val 17840"/>
            </a:avLst>
          </a:prstGeom>
          <a:solidFill>
            <a:schemeClr val="folHlink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>
              <a:lnSpc>
                <a:spcPts val="1400"/>
              </a:lnSpc>
              <a:spcAft>
                <a:spcPct val="0"/>
              </a:spcAft>
            </a:pPr>
            <a:endParaRPr kumimoji="1" lang="en-US" altLang="en-US" sz="1000" b="1">
              <a:solidFill>
                <a:srgbClr val="000000"/>
              </a:solidFill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751012" y="1655217"/>
            <a:ext cx="7440613" cy="962025"/>
          </a:xfrm>
          <a:custGeom>
            <a:avLst/>
            <a:gdLst>
              <a:gd name="T0" fmla="*/ 0 w 4687"/>
              <a:gd name="T1" fmla="*/ 606 h 606"/>
              <a:gd name="T2" fmla="*/ 479 w 4687"/>
              <a:gd name="T3" fmla="*/ 606 h 606"/>
              <a:gd name="T4" fmla="*/ 550 w 4687"/>
              <a:gd name="T5" fmla="*/ 417 h 606"/>
              <a:gd name="T6" fmla="*/ 481 w 4687"/>
              <a:gd name="T7" fmla="*/ 223 h 606"/>
              <a:gd name="T8" fmla="*/ 481 w 4687"/>
              <a:gd name="T9" fmla="*/ 156 h 606"/>
              <a:gd name="T10" fmla="*/ 4654 w 4687"/>
              <a:gd name="T11" fmla="*/ 156 h 606"/>
              <a:gd name="T12" fmla="*/ 4687 w 4687"/>
              <a:gd name="T13" fmla="*/ 78 h 606"/>
              <a:gd name="T14" fmla="*/ 4657 w 4687"/>
              <a:gd name="T15" fmla="*/ 0 h 606"/>
              <a:gd name="T16" fmla="*/ 0 w 4687"/>
              <a:gd name="T17" fmla="*/ 0 h 606"/>
              <a:gd name="T18" fmla="*/ 113 w 4687"/>
              <a:gd name="T19" fmla="*/ 297 h 606"/>
              <a:gd name="T20" fmla="*/ 0 w 4687"/>
              <a:gd name="T21" fmla="*/ 606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87" h="606">
                <a:moveTo>
                  <a:pt x="0" y="606"/>
                </a:moveTo>
                <a:lnTo>
                  <a:pt x="479" y="606"/>
                </a:lnTo>
                <a:lnTo>
                  <a:pt x="550" y="417"/>
                </a:lnTo>
                <a:lnTo>
                  <a:pt x="481" y="223"/>
                </a:lnTo>
                <a:lnTo>
                  <a:pt x="481" y="156"/>
                </a:lnTo>
                <a:lnTo>
                  <a:pt x="4654" y="156"/>
                </a:lnTo>
                <a:lnTo>
                  <a:pt x="4687" y="78"/>
                </a:lnTo>
                <a:lnTo>
                  <a:pt x="4657" y="0"/>
                </a:lnTo>
                <a:lnTo>
                  <a:pt x="0" y="0"/>
                </a:lnTo>
                <a:lnTo>
                  <a:pt x="113" y="297"/>
                </a:lnTo>
                <a:lnTo>
                  <a:pt x="0" y="606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932362" y="1690142"/>
            <a:ext cx="1131888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sz="1200" b="1">
                <a:solidFill>
                  <a:srgbClr val="000000"/>
                </a:solidFill>
              </a:rPr>
              <a:t>Market analysis</a:t>
            </a:r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751012" y="2756942"/>
            <a:ext cx="7418388" cy="247650"/>
          </a:xfrm>
          <a:custGeom>
            <a:avLst/>
            <a:gdLst>
              <a:gd name="T0" fmla="*/ 0 w 4687"/>
              <a:gd name="T1" fmla="*/ 154 h 156"/>
              <a:gd name="T2" fmla="*/ 4654 w 4687"/>
              <a:gd name="T3" fmla="*/ 156 h 156"/>
              <a:gd name="T4" fmla="*/ 4687 w 4687"/>
              <a:gd name="T5" fmla="*/ 78 h 156"/>
              <a:gd name="T6" fmla="*/ 4657 w 4687"/>
              <a:gd name="T7" fmla="*/ 0 h 156"/>
              <a:gd name="T8" fmla="*/ 0 w 4687"/>
              <a:gd name="T9" fmla="*/ 0 h 156"/>
              <a:gd name="T10" fmla="*/ 0 w 4687"/>
              <a:gd name="T11" fmla="*/ 154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87" h="156">
                <a:moveTo>
                  <a:pt x="0" y="154"/>
                </a:moveTo>
                <a:lnTo>
                  <a:pt x="4654" y="156"/>
                </a:lnTo>
                <a:lnTo>
                  <a:pt x="4687" y="78"/>
                </a:lnTo>
                <a:lnTo>
                  <a:pt x="4657" y="0"/>
                </a:lnTo>
                <a:lnTo>
                  <a:pt x="0" y="0"/>
                </a:lnTo>
                <a:lnTo>
                  <a:pt x="0" y="154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1659062" y="2325142"/>
            <a:ext cx="0" cy="12954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960937" y="2791867"/>
            <a:ext cx="1063625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sz="1200" b="1">
                <a:solidFill>
                  <a:srgbClr val="000000"/>
                </a:solidFill>
              </a:rPr>
              <a:t>Customer care</a:t>
            </a:r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2925887" y="4776242"/>
            <a:ext cx="2214563" cy="974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Product and technology road-maps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IP/core roadmap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Milestone decisions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Demand for cooperation</a:t>
            </a:r>
            <a:endParaRPr lang="de-DE" altLang="en-US" sz="900">
              <a:latin typeface="Arial" charset="0"/>
            </a:endParaRPr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 flipH="1">
            <a:off x="8104312" y="2852192"/>
            <a:ext cx="9525" cy="19812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15" name="AutoShape 22"/>
          <p:cNvSpPr>
            <a:spLocks noChangeArrowheads="1"/>
          </p:cNvSpPr>
          <p:nvPr/>
        </p:nvSpPr>
        <p:spPr bwMode="auto">
          <a:xfrm>
            <a:off x="1754312" y="2012405"/>
            <a:ext cx="2062163" cy="246062"/>
          </a:xfrm>
          <a:prstGeom prst="chevron">
            <a:avLst>
              <a:gd name="adj" fmla="val 4000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1932112" y="2052092"/>
            <a:ext cx="1800225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sz="1200" b="1">
                <a:solidFill>
                  <a:srgbClr val="000000"/>
                </a:solidFill>
              </a:rPr>
              <a:t>Sales/marketing strategy</a:t>
            </a:r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>
            <a:off x="1754312" y="2372767"/>
            <a:ext cx="2062163" cy="246063"/>
          </a:xfrm>
          <a:prstGeom prst="chevron">
            <a:avLst>
              <a:gd name="adj" fmla="val 4000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2063875" y="2402930"/>
            <a:ext cx="1609725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>
              <a:lnSpc>
                <a:spcPts val="1400"/>
              </a:lnSpc>
              <a:spcAft>
                <a:spcPct val="0"/>
              </a:spcAft>
            </a:pPr>
            <a:r>
              <a:rPr kumimoji="1" lang="en-US" altLang="en-US" sz="1200" b="1">
                <a:solidFill>
                  <a:srgbClr val="000000"/>
                </a:solidFill>
              </a:rPr>
              <a:t>Portfolio management</a:t>
            </a:r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>
            <a:off x="3708525" y="2612480"/>
            <a:ext cx="0" cy="216852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20" name="Oval 33"/>
          <p:cNvSpPr>
            <a:spLocks noChangeArrowheads="1"/>
          </p:cNvSpPr>
          <p:nvPr/>
        </p:nvSpPr>
        <p:spPr bwMode="auto">
          <a:xfrm>
            <a:off x="3067175" y="3385592"/>
            <a:ext cx="2073275" cy="12684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Sales strategy &amp; plan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Target customers and applications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Classified customers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Customer development plan</a:t>
            </a:r>
          </a:p>
          <a:p>
            <a:pPr>
              <a:buFontTx/>
              <a:buChar char="•"/>
            </a:pPr>
            <a:r>
              <a:rPr lang="en-US" altLang="de-DE" sz="900">
                <a:latin typeface="Arial" charset="0"/>
              </a:rPr>
              <a:t>Allocation plan</a:t>
            </a:r>
            <a:endParaRPr lang="de-DE" altLang="en-US" sz="900">
              <a:latin typeface="Arial" charset="0"/>
            </a:endParaRPr>
          </a:p>
        </p:txBody>
      </p:sp>
      <p:sp>
        <p:nvSpPr>
          <p:cNvPr id="21" name="Line 35"/>
          <p:cNvSpPr>
            <a:spLocks noChangeShapeType="1"/>
          </p:cNvSpPr>
          <p:nvPr/>
        </p:nvSpPr>
        <p:spPr bwMode="auto">
          <a:xfrm>
            <a:off x="3837112" y="1937792"/>
            <a:ext cx="0" cy="143827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22" name="Oval 37"/>
          <p:cNvSpPr>
            <a:spLocks noChangeArrowheads="1"/>
          </p:cNvSpPr>
          <p:nvPr/>
        </p:nvSpPr>
        <p:spPr bwMode="auto">
          <a:xfrm>
            <a:off x="7197850" y="3484017"/>
            <a:ext cx="1787525" cy="893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/>
          <a:lstStyle>
            <a:lvl1pPr marL="93663" indent="-93663"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762000"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Design win/loss</a:t>
            </a:r>
          </a:p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Contract</a:t>
            </a:r>
          </a:p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Customer requirements</a:t>
            </a:r>
          </a:p>
          <a:p>
            <a:pPr>
              <a:buFontTx/>
              <a:buChar char="•"/>
            </a:pPr>
            <a:r>
              <a:rPr lang="en-US" altLang="de-DE" sz="900" dirty="0">
                <a:latin typeface="Arial" charset="0"/>
              </a:rPr>
              <a:t>Business Ideas</a:t>
            </a:r>
          </a:p>
          <a:p>
            <a:pPr>
              <a:buFontTx/>
              <a:buChar char="•"/>
            </a:pPr>
            <a:endParaRPr lang="de-DE" altLang="en-US" sz="900" dirty="0">
              <a:latin typeface="Arial" charset="0"/>
            </a:endParaRPr>
          </a:p>
        </p:txBody>
      </p:sp>
      <p:grpSp>
        <p:nvGrpSpPr>
          <p:cNvPr id="23" name="Group 43"/>
          <p:cNvGrpSpPr>
            <a:grpSpLocks/>
          </p:cNvGrpSpPr>
          <p:nvPr/>
        </p:nvGrpSpPr>
        <p:grpSpPr bwMode="auto">
          <a:xfrm>
            <a:off x="3951412" y="2012405"/>
            <a:ext cx="4238625" cy="611187"/>
            <a:chOff x="2760" y="1583"/>
            <a:chExt cx="2670" cy="385"/>
          </a:xfrm>
        </p:grpSpPr>
        <p:sp>
          <p:nvSpPr>
            <p:cNvPr id="24" name="AutoShape 44"/>
            <p:cNvSpPr>
              <a:spLocks noChangeArrowheads="1"/>
            </p:cNvSpPr>
            <p:nvPr/>
          </p:nvSpPr>
          <p:spPr bwMode="auto">
            <a:xfrm>
              <a:off x="2760" y="1583"/>
              <a:ext cx="1299" cy="385"/>
            </a:xfrm>
            <a:prstGeom prst="chevron">
              <a:avLst>
                <a:gd name="adj" fmla="val 1610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lIns="0" tIns="0" rIns="0" bIns="0" anchor="ctr">
              <a:spAutoFit/>
            </a:bodyPr>
            <a:lstStyle/>
            <a:p>
              <a:endParaRPr lang="en-SG"/>
            </a:p>
          </p:txBody>
        </p:sp>
        <p:sp>
          <p:nvSpPr>
            <p:cNvPr id="25" name="AutoShape 45"/>
            <p:cNvSpPr>
              <a:spLocks noChangeArrowheads="1"/>
            </p:cNvSpPr>
            <p:nvPr/>
          </p:nvSpPr>
          <p:spPr bwMode="auto">
            <a:xfrm>
              <a:off x="4131" y="1583"/>
              <a:ext cx="1299" cy="385"/>
            </a:xfrm>
            <a:prstGeom prst="chevron">
              <a:avLst>
                <a:gd name="adj" fmla="val 1610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lIns="0" tIns="0" rIns="0" bIns="0" anchor="ctr">
              <a:spAutoFit/>
            </a:bodyPr>
            <a:lstStyle/>
            <a:p>
              <a:endParaRPr lang="en-SG"/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2953" y="1712"/>
              <a:ext cx="860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>
                <a:lnSpc>
                  <a:spcPts val="1400"/>
                </a:lnSpc>
                <a:spcAft>
                  <a:spcPct val="0"/>
                </a:spcAft>
              </a:pPr>
              <a:r>
                <a:rPr kumimoji="1" lang="en-US" altLang="en-US" sz="1200" b="1">
                  <a:solidFill>
                    <a:srgbClr val="000000"/>
                  </a:solidFill>
                </a:rPr>
                <a:t>Acquisition &amp; BOD</a:t>
              </a:r>
            </a:p>
          </p:txBody>
        </p:sp>
        <p:sp>
          <p:nvSpPr>
            <p:cNvPr id="27" name="Text Box 47"/>
            <p:cNvSpPr txBox="1">
              <a:spLocks noChangeArrowheads="1"/>
            </p:cNvSpPr>
            <p:nvPr/>
          </p:nvSpPr>
          <p:spPr bwMode="auto">
            <a:xfrm>
              <a:off x="4281" y="1728"/>
              <a:ext cx="972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>
                <a:lnSpc>
                  <a:spcPts val="1400"/>
                </a:lnSpc>
                <a:spcAft>
                  <a:spcPct val="0"/>
                </a:spcAft>
              </a:pPr>
              <a:r>
                <a:rPr kumimoji="1" lang="en-US" altLang="en-US" sz="1200" b="1">
                  <a:solidFill>
                    <a:srgbClr val="000000"/>
                  </a:solidFill>
                </a:rPr>
                <a:t>Design In to Contract</a:t>
              </a:r>
            </a:p>
          </p:txBody>
        </p:sp>
      </p:grpSp>
      <p:sp>
        <p:nvSpPr>
          <p:cNvPr id="28" name="Line 15"/>
          <p:cNvSpPr>
            <a:spLocks noChangeShapeType="1"/>
          </p:cNvSpPr>
          <p:nvPr/>
        </p:nvSpPr>
        <p:spPr bwMode="auto">
          <a:xfrm>
            <a:off x="5818312" y="2204492"/>
            <a:ext cx="0" cy="14859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SG"/>
          </a:p>
        </p:txBody>
      </p:sp>
      <p:sp>
        <p:nvSpPr>
          <p:cNvPr id="29" name="Line 48"/>
          <p:cNvSpPr>
            <a:spLocks noChangeShapeType="1"/>
          </p:cNvSpPr>
          <p:nvPr/>
        </p:nvSpPr>
        <p:spPr bwMode="auto">
          <a:xfrm>
            <a:off x="8028112" y="2293392"/>
            <a:ext cx="457200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30" name="Line 49"/>
          <p:cNvSpPr>
            <a:spLocks noChangeShapeType="1"/>
          </p:cNvSpPr>
          <p:nvPr/>
        </p:nvSpPr>
        <p:spPr bwMode="auto">
          <a:xfrm>
            <a:off x="8485312" y="2293392"/>
            <a:ext cx="0" cy="12192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SG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54F4-3643-42E1-9B2C-63B21F50CFFB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59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730</Words>
  <Application>Microsoft Office PowerPoint</Application>
  <PresentationFormat>On-screen Show (4:3)</PresentationFormat>
  <Paragraphs>185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Arial Narrow</vt:lpstr>
      <vt:lpstr>Calibri</vt:lpstr>
      <vt:lpstr>Century Gothic</vt:lpstr>
      <vt:lpstr>Courier New</vt:lpstr>
      <vt:lpstr>Palatino Linotype</vt:lpstr>
      <vt:lpstr>Verdana</vt:lpstr>
      <vt:lpstr>Wingdings</vt:lpstr>
      <vt:lpstr>Executive</vt:lpstr>
      <vt:lpstr>Visio</vt:lpstr>
      <vt:lpstr>OPTIMISING PERFORMANCE THROUGH IN-DEPTH PROCESS MAPPING  </vt:lpstr>
      <vt:lpstr>Content</vt:lpstr>
      <vt:lpstr>What is Business Process Mapping?</vt:lpstr>
      <vt:lpstr>Why is it Required?</vt:lpstr>
      <vt:lpstr>Types of Business Process Maps</vt:lpstr>
      <vt:lpstr>Standard Convention in Process Mapping</vt:lpstr>
      <vt:lpstr>Process Landscape Diagram</vt:lpstr>
      <vt:lpstr>Process Landscape Diagram</vt:lpstr>
      <vt:lpstr>Process Landscape Diagram: Next Level of Granularity</vt:lpstr>
      <vt:lpstr>SIPOC Diagram</vt:lpstr>
      <vt:lpstr>Process Flow Diagram</vt:lpstr>
      <vt:lpstr>Process Flow Diagram</vt:lpstr>
      <vt:lpstr>Swim-Lane Flow Chart</vt:lpstr>
      <vt:lpstr>Process Flow Diagram with RACI Matrix</vt:lpstr>
      <vt:lpstr>Value Stream Map</vt:lpstr>
      <vt:lpstr>Value Stream Map applied to Transactional Process</vt:lpstr>
      <vt:lpstr>Common Pitfalls in Process Mapping </vt:lpstr>
      <vt:lpstr>How to leverage on Business Process Mapping in your transformation /process improvement initiative?</vt:lpstr>
      <vt:lpstr>Process Analysis Example:  Current Inbound Process Flow</vt:lpstr>
      <vt:lpstr>Process Analysis Example:  New Inbound Process Flow</vt:lpstr>
      <vt:lpstr>Approach to Streamline the Process</vt:lpstr>
      <vt:lpstr>ECRS Framework for Process Streamlining</vt:lpstr>
      <vt:lpstr>Sometimes Parallel Processing Does Not Work!</vt:lpstr>
      <vt:lpstr>Conclusion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 Lim</dc:creator>
  <cp:lastModifiedBy>Huemmer, Matt</cp:lastModifiedBy>
  <cp:revision>32</cp:revision>
  <dcterms:created xsi:type="dcterms:W3CDTF">2016-07-12T08:45:44Z</dcterms:created>
  <dcterms:modified xsi:type="dcterms:W3CDTF">2018-05-22T18:32:34Z</dcterms:modified>
</cp:coreProperties>
</file>