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62" r:id="rId2"/>
    <p:sldId id="266" r:id="rId3"/>
    <p:sldId id="261" r:id="rId4"/>
    <p:sldId id="273" r:id="rId5"/>
    <p:sldId id="257" r:id="rId6"/>
    <p:sldId id="269" r:id="rId7"/>
    <p:sldId id="271" r:id="rId8"/>
    <p:sldId id="275" r:id="rId9"/>
    <p:sldId id="277" r:id="rId10"/>
    <p:sldId id="270" r:id="rId11"/>
    <p:sldId id="276" r:id="rId12"/>
    <p:sldId id="274" r:id="rId13"/>
    <p:sldId id="267" r:id="rId14"/>
    <p:sldId id="27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31" autoAdjust="0"/>
  </p:normalViewPr>
  <p:slideViewPr>
    <p:cSldViewPr snapToGrid="0">
      <p:cViewPr varScale="1">
        <p:scale>
          <a:sx n="86" d="100"/>
          <a:sy n="86" d="100"/>
        </p:scale>
        <p:origin x="14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174A7-C16F-4CA0-B0CC-35A2935B20BF}"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04AD9-5E53-42EC-ABEF-3448BF25F137}" type="slidenum">
              <a:rPr lang="en-US" smtClean="0"/>
              <a:t>‹#›</a:t>
            </a:fld>
            <a:endParaRPr lang="en-US"/>
          </a:p>
        </p:txBody>
      </p:sp>
    </p:spTree>
    <p:extLst>
      <p:ext uri="{BB962C8B-B14F-4D97-AF65-F5344CB8AC3E}">
        <p14:creationId xmlns:p14="http://schemas.microsoft.com/office/powerpoint/2010/main" val="118983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thank you all for sticking around to the very end. My name is Zach Willis. I’m used to being alphabetized last, and I think about it as running the anchor leg. I’m going to talk to you about our project, implementation of antibiotic time outs at UNC Medical Center. Our amazing project manager was May-Britt Sten, and we had a really strong team making this project work. We were sponsored by Dr. David Weber and coached by Dr. Elston-Lafata.</a:t>
            </a:r>
          </a:p>
        </p:txBody>
      </p:sp>
      <p:sp>
        <p:nvSpPr>
          <p:cNvPr id="4" name="Slide Number Placeholder 3"/>
          <p:cNvSpPr>
            <a:spLocks noGrp="1"/>
          </p:cNvSpPr>
          <p:nvPr>
            <p:ph type="sldNum" sz="quarter" idx="5"/>
          </p:nvPr>
        </p:nvSpPr>
        <p:spPr/>
        <p:txBody>
          <a:bodyPr/>
          <a:lstStyle/>
          <a:p>
            <a:fld id="{29A04AD9-5E53-42EC-ABEF-3448BF25F137}" type="slidenum">
              <a:rPr lang="en-US" smtClean="0"/>
              <a:t>1</a:t>
            </a:fld>
            <a:endParaRPr lang="en-US"/>
          </a:p>
        </p:txBody>
      </p:sp>
    </p:spTree>
    <p:extLst>
      <p:ext uri="{BB962C8B-B14F-4D97-AF65-F5344CB8AC3E}">
        <p14:creationId xmlns:p14="http://schemas.microsoft.com/office/powerpoint/2010/main" val="3665049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tracking what happens after each time out. 40% are marked “no change” and 25% “already de-escalated,” so that leaves 35% of cases in which some change is made. 23% are clear de-escalations: with 5% being discontinuations and 18% being IV-to-PO conversions. There are a variety of other changes, such as IV-to-IV conversions, and occasionally antibiotics are escalated. If the team talks about the patient for a little while and decides to escalate antibiotics, that is not at all a failure to me.</a:t>
            </a:r>
            <a:endParaRPr lang="en-US" baseline="0" dirty="0"/>
          </a:p>
        </p:txBody>
      </p:sp>
      <p:sp>
        <p:nvSpPr>
          <p:cNvPr id="4" name="Slide Number Placeholder 3"/>
          <p:cNvSpPr>
            <a:spLocks noGrp="1"/>
          </p:cNvSpPr>
          <p:nvPr>
            <p:ph type="sldNum" sz="quarter" idx="10"/>
          </p:nvPr>
        </p:nvSpPr>
        <p:spPr/>
        <p:txBody>
          <a:bodyPr/>
          <a:lstStyle/>
          <a:p>
            <a:fld id="{29A04AD9-5E53-42EC-ABEF-3448BF25F137}" type="slidenum">
              <a:rPr lang="en-US" smtClean="0"/>
              <a:t>10</a:t>
            </a:fld>
            <a:endParaRPr lang="en-US"/>
          </a:p>
        </p:txBody>
      </p:sp>
    </p:spTree>
    <p:extLst>
      <p:ext uri="{BB962C8B-B14F-4D97-AF65-F5344CB8AC3E}">
        <p14:creationId xmlns:p14="http://schemas.microsoft.com/office/powerpoint/2010/main" val="32916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want to ensure that time outs were not inducing de-escalation that happened too fast. So we have kept track of antibiotic time outs in which changes were made followed within 7 days by re-escalation of antibiotics. So we started by looking at all time outs with changes through 6/10/19. At that point, that was 157 time outs. I reviewed those and looked at the MAR to see if antibiotics escalated within 7 days. I found 19 cases of that. Clare Mock, who is a Hillsborough hospitalist and team member, and I reviewed all of those and we agreed on 5 cases in which de-escalation appeared to happen too fast. That was 1% of all time outs, and 3% of all time outs in which a change was recommended.</a:t>
            </a:r>
          </a:p>
        </p:txBody>
      </p:sp>
      <p:sp>
        <p:nvSpPr>
          <p:cNvPr id="4" name="Slide Number Placeholder 3"/>
          <p:cNvSpPr>
            <a:spLocks noGrp="1"/>
          </p:cNvSpPr>
          <p:nvPr>
            <p:ph type="sldNum" sz="quarter" idx="5"/>
          </p:nvPr>
        </p:nvSpPr>
        <p:spPr/>
        <p:txBody>
          <a:bodyPr/>
          <a:lstStyle/>
          <a:p>
            <a:fld id="{29A04AD9-5E53-42EC-ABEF-3448BF25F137}" type="slidenum">
              <a:rPr lang="en-US" smtClean="0"/>
              <a:t>11</a:t>
            </a:fld>
            <a:endParaRPr lang="en-US"/>
          </a:p>
        </p:txBody>
      </p:sp>
    </p:spTree>
    <p:extLst>
      <p:ext uri="{BB962C8B-B14F-4D97-AF65-F5344CB8AC3E}">
        <p14:creationId xmlns:p14="http://schemas.microsoft.com/office/powerpoint/2010/main" val="76061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dig further into impact, we wanted to try to estimate what sort of cost savings could result. To start with, we found that time outs take less than a minute to execute. Literature suggests that an IV-to-PO conversion saves $60 per patient. This happened 88 times over 84 team-weeks on MDA and BEST, which would save $5,280. There are 11 comparable services at Chapel Hill: 7 Internal Medicine, 2 Family Medicine, and 2 Pediatrics. If 13 services each have one additional IV-to-PO conversion per week, we might save $40,000 on antibiotics. For example, for pneumonia, we see a lot of patients on </a:t>
            </a:r>
            <a:r>
              <a:rPr lang="en-US" dirty="0" err="1"/>
              <a:t>vanc</a:t>
            </a:r>
            <a:r>
              <a:rPr lang="en-US" dirty="0"/>
              <a:t> plus pip-</a:t>
            </a:r>
            <a:r>
              <a:rPr lang="en-US" dirty="0" err="1"/>
              <a:t>tazo</a:t>
            </a:r>
            <a:r>
              <a:rPr lang="en-US" dirty="0"/>
              <a:t>, which costs $80/day just for the drugs. If we convert them to ceftriaxone and azithromycin, which costs $18/day, that saves $62 per day.</a:t>
            </a:r>
          </a:p>
          <a:p>
            <a:endParaRPr lang="en-US" dirty="0"/>
          </a:p>
          <a:p>
            <a:r>
              <a:rPr lang="en-US" dirty="0"/>
              <a:t>In addition, we believe that antibiotic de-escalation may facilitate earlier discharge, avoidance of central lines, less drug monitoring and toxicity, and reduce the risk of C-diff. We plan to dig deeper into that data as we move forward.</a:t>
            </a:r>
          </a:p>
        </p:txBody>
      </p:sp>
      <p:sp>
        <p:nvSpPr>
          <p:cNvPr id="4" name="Slide Number Placeholder 3"/>
          <p:cNvSpPr>
            <a:spLocks noGrp="1"/>
          </p:cNvSpPr>
          <p:nvPr>
            <p:ph type="sldNum" sz="quarter" idx="5"/>
          </p:nvPr>
        </p:nvSpPr>
        <p:spPr/>
        <p:txBody>
          <a:bodyPr/>
          <a:lstStyle/>
          <a:p>
            <a:fld id="{29A04AD9-5E53-42EC-ABEF-3448BF25F137}" type="slidenum">
              <a:rPr lang="en-US" smtClean="0"/>
              <a:t>12</a:t>
            </a:fld>
            <a:endParaRPr lang="en-US"/>
          </a:p>
        </p:txBody>
      </p:sp>
    </p:spTree>
    <p:extLst>
      <p:ext uri="{BB962C8B-B14F-4D97-AF65-F5344CB8AC3E}">
        <p14:creationId xmlns:p14="http://schemas.microsoft.com/office/powerpoint/2010/main" val="317658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finally, I wanted to talk about sustainment and spread. The antimicrobial stewardship program is going to continue to sustain the program with data monitoring, feedback, and engagement with teams. We are planning to continue to spread the project to additional teams, including surgical services and ICUs. We are launching with one of the pediatric hospitalist services next week. The challenges that we have will continue to be efficient data collection and management, the time involved in engagement with our participating services, and reliable systems to identify eligible patients. We have explored some solutions that leverage Epic, but there’s still a lot of work to be done</a:t>
            </a:r>
          </a:p>
        </p:txBody>
      </p:sp>
      <p:sp>
        <p:nvSpPr>
          <p:cNvPr id="4" name="Slide Number Placeholder 3"/>
          <p:cNvSpPr>
            <a:spLocks noGrp="1"/>
          </p:cNvSpPr>
          <p:nvPr>
            <p:ph type="sldNum" sz="quarter" idx="10"/>
          </p:nvPr>
        </p:nvSpPr>
        <p:spPr/>
        <p:txBody>
          <a:bodyPr/>
          <a:lstStyle/>
          <a:p>
            <a:fld id="{29A04AD9-5E53-42EC-ABEF-3448BF25F137}" type="slidenum">
              <a:rPr lang="en-US" smtClean="0"/>
              <a:t>13</a:t>
            </a:fld>
            <a:endParaRPr lang="en-US"/>
          </a:p>
        </p:txBody>
      </p:sp>
    </p:spTree>
    <p:extLst>
      <p:ext uri="{BB962C8B-B14F-4D97-AF65-F5344CB8AC3E}">
        <p14:creationId xmlns:p14="http://schemas.microsoft.com/office/powerpoint/2010/main" val="2380532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conclusion, don’t be like Roy Williams and regret not calling time out. I’ll be happy to take any questions now.</a:t>
            </a:r>
          </a:p>
        </p:txBody>
      </p:sp>
      <p:sp>
        <p:nvSpPr>
          <p:cNvPr id="4" name="Slide Number Placeholder 3"/>
          <p:cNvSpPr>
            <a:spLocks noGrp="1"/>
          </p:cNvSpPr>
          <p:nvPr>
            <p:ph type="sldNum" sz="quarter" idx="5"/>
          </p:nvPr>
        </p:nvSpPr>
        <p:spPr/>
        <p:txBody>
          <a:bodyPr/>
          <a:lstStyle/>
          <a:p>
            <a:fld id="{29A04AD9-5E53-42EC-ABEF-3448BF25F137}" type="slidenum">
              <a:rPr lang="en-US" smtClean="0"/>
              <a:t>14</a:t>
            </a:fld>
            <a:endParaRPr lang="en-US"/>
          </a:p>
        </p:txBody>
      </p:sp>
    </p:spTree>
    <p:extLst>
      <p:ext uri="{BB962C8B-B14F-4D97-AF65-F5344CB8AC3E}">
        <p14:creationId xmlns:p14="http://schemas.microsoft.com/office/powerpoint/2010/main" val="75868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first of all, what is an antibiotic time out? Unlike poor Chris Webber, we can always take more time outs. An antibiotic time out is a structured review of a patient’s antibiotic regimen after 48 hours.</a:t>
            </a:r>
          </a:p>
          <a:p>
            <a:r>
              <a:rPr lang="en-US" dirty="0"/>
              <a:t>The goal of the time out is to switch from empiric to targeted antibiotics, because empiric antibiotics tend to be broad-spectrum, more toxic, and more expensive, while targeted antibiotics tend to be narrower, safer, and cheaper in general.</a:t>
            </a:r>
          </a:p>
          <a:p>
            <a:r>
              <a:rPr lang="en-US" dirty="0"/>
              <a:t>How does this fit into other stewardship activities? Time outs are completely independent of the central stewardship team, while most of our activities are centralized.</a:t>
            </a:r>
          </a:p>
          <a:p>
            <a:r>
              <a:rPr lang="en-US" dirty="0"/>
              <a:t>From a regulatory standpoint, this is important because CDC recommends it on their checklist of 25 or so stewardship activities. Joint Commission’s antimicrobial stewardship standard requires that institutions follow the CDC checklist.</a:t>
            </a:r>
          </a:p>
        </p:txBody>
      </p:sp>
      <p:sp>
        <p:nvSpPr>
          <p:cNvPr id="4" name="Slide Number Placeholder 3"/>
          <p:cNvSpPr>
            <a:spLocks noGrp="1"/>
          </p:cNvSpPr>
          <p:nvPr>
            <p:ph type="sldNum" sz="quarter" idx="10"/>
          </p:nvPr>
        </p:nvSpPr>
        <p:spPr/>
        <p:txBody>
          <a:bodyPr/>
          <a:lstStyle/>
          <a:p>
            <a:fld id="{29A04AD9-5E53-42EC-ABEF-3448BF25F137}" type="slidenum">
              <a:rPr lang="en-US" smtClean="0"/>
              <a:t>2</a:t>
            </a:fld>
            <a:endParaRPr lang="en-US"/>
          </a:p>
        </p:txBody>
      </p:sp>
    </p:spTree>
    <p:extLst>
      <p:ext uri="{BB962C8B-B14F-4D97-AF65-F5344CB8AC3E}">
        <p14:creationId xmlns:p14="http://schemas.microsoft.com/office/powerpoint/2010/main" val="153699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a:t>
            </a:r>
            <a:r>
              <a:rPr lang="en-US" baseline="0" dirty="0"/>
              <a:t> dramatic </a:t>
            </a:r>
            <a:r>
              <a:rPr lang="en-US" dirty="0"/>
              <a:t>figure from the CDC’s </a:t>
            </a:r>
            <a:r>
              <a:rPr lang="en-US" baseline="0" dirty="0"/>
              <a:t>2013 report about the growing threats of antibiotic resistance and C-diff infections. These are quoted frequently: 2 million antibiotic-resistant infections and 23,000 deaths per year in the US. Antibiotics also are largely responsible for the estimated 250,000 cases and 14,000 deaths due to C-diff.</a:t>
            </a:r>
            <a:endParaRPr lang="en-US" dirty="0"/>
          </a:p>
        </p:txBody>
      </p:sp>
      <p:sp>
        <p:nvSpPr>
          <p:cNvPr id="4" name="Slide Number Placeholder 3"/>
          <p:cNvSpPr>
            <a:spLocks noGrp="1"/>
          </p:cNvSpPr>
          <p:nvPr>
            <p:ph type="sldNum" sz="quarter" idx="10"/>
          </p:nvPr>
        </p:nvSpPr>
        <p:spPr/>
        <p:txBody>
          <a:bodyPr/>
          <a:lstStyle/>
          <a:p>
            <a:fld id="{3B027960-295F-46D7-8930-389BABD6533A}" type="slidenum">
              <a:rPr lang="en-US" smtClean="0"/>
              <a:t>3</a:t>
            </a:fld>
            <a:endParaRPr lang="en-US"/>
          </a:p>
        </p:txBody>
      </p:sp>
    </p:spTree>
    <p:extLst>
      <p:ext uri="{BB962C8B-B14F-4D97-AF65-F5344CB8AC3E}">
        <p14:creationId xmlns:p14="http://schemas.microsoft.com/office/powerpoint/2010/main" val="121918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a time out make a difference? Let’s take a patient that we saw in our data set from this project. This is an elderly female, a nursing home resident, who’s been admitted a few times at Hillsborough. She develops fever and disorientation and is brought to the Hillsborough ED and admitted. The UA looks suspicious, a blood culture is pending, her WBC is elevated. She gets started on broad-spectrum antibiotics. She’s also having diarrhea, and they do a C-diff test. After 48 hours, the urinalysis suggests UTI but the culture just grows mixed flora, the blood culture is positive but they’re calling it a coagulase-negative Staph, and her C-diff is positive. She’s still febrile and really not much better than when she came in. She continues on broad-spectrum antibiotics and the oral vancomycin that was started for the C-diff. Two days later, her creatinine is rising, she develops hypotension, and she goes to the MICU.</a:t>
            </a:r>
          </a:p>
          <a:p>
            <a:endParaRPr lang="en-US" dirty="0"/>
          </a:p>
          <a:p>
            <a:r>
              <a:rPr lang="en-US" dirty="0"/>
              <a:t>Now let’s talk about what actually happened. At 48 hours, the team did a time out and determined that the blood culture was a contaminant, the urine culture didn’t meet UTI criteria, and what was really making her sick was just C-diff. They dropped everything but the oral vancomycin. Two days later, she was discharged back to the nursing home.</a:t>
            </a:r>
          </a:p>
        </p:txBody>
      </p:sp>
      <p:sp>
        <p:nvSpPr>
          <p:cNvPr id="4" name="Slide Number Placeholder 3"/>
          <p:cNvSpPr>
            <a:spLocks noGrp="1"/>
          </p:cNvSpPr>
          <p:nvPr>
            <p:ph type="sldNum" sz="quarter" idx="5"/>
          </p:nvPr>
        </p:nvSpPr>
        <p:spPr/>
        <p:txBody>
          <a:bodyPr/>
          <a:lstStyle/>
          <a:p>
            <a:fld id="{29A04AD9-5E53-42EC-ABEF-3448BF25F137}" type="slidenum">
              <a:rPr lang="en-US" smtClean="0"/>
              <a:t>4</a:t>
            </a:fld>
            <a:endParaRPr lang="en-US"/>
          </a:p>
        </p:txBody>
      </p:sp>
    </p:spTree>
    <p:extLst>
      <p:ext uri="{BB962C8B-B14F-4D97-AF65-F5344CB8AC3E}">
        <p14:creationId xmlns:p14="http://schemas.microsoft.com/office/powerpoint/2010/main" val="399426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Our initial aim was to implement routine, documented, meaningful antibiotic time outs for medical patients at UNC Hospitals Hillsborough Campus. Why did we pick Hillsborough? Our initial consultation was with Tina Willis before she left, and she said that the folks at Hillsborough would likely be the most willing to implement changes. The smaller size at Hillsborough is also more favorable. We found that she was absolutely right, and we had a great team at Hillsborough. Because of that, we were able to actually go a little bit beyond our initial aim.</a:t>
            </a:r>
          </a:p>
        </p:txBody>
      </p:sp>
      <p:sp>
        <p:nvSpPr>
          <p:cNvPr id="4" name="Slide Number Placeholder 3"/>
          <p:cNvSpPr>
            <a:spLocks noGrp="1"/>
          </p:cNvSpPr>
          <p:nvPr>
            <p:ph type="sldNum" sz="quarter" idx="10"/>
          </p:nvPr>
        </p:nvSpPr>
        <p:spPr/>
        <p:txBody>
          <a:bodyPr/>
          <a:lstStyle/>
          <a:p>
            <a:fld id="{29A04AD9-5E53-42EC-ABEF-3448BF25F137}" type="slidenum">
              <a:rPr lang="en-US" smtClean="0"/>
              <a:t>5</a:t>
            </a:fld>
            <a:endParaRPr lang="en-US"/>
          </a:p>
        </p:txBody>
      </p:sp>
    </p:spTree>
    <p:extLst>
      <p:ext uri="{BB962C8B-B14F-4D97-AF65-F5344CB8AC3E}">
        <p14:creationId xmlns:p14="http://schemas.microsoft.com/office/powerpoint/2010/main" val="190508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the workflow for our antibiotic time outs. The team pharmacist identifies a patient who has been on antibiotics for at least 36 hours. That day, typically on rounds, they’ll call an antibiotic time out. The team will use the </a:t>
            </a:r>
            <a:r>
              <a:rPr lang="en-US" dirty="0" err="1"/>
              <a:t>SmartPhrase</a:t>
            </a:r>
            <a:r>
              <a:rPr lang="en-US" dirty="0"/>
              <a:t> to the right to answer some questions: what does the patient have? What antibiotics is she on? What culture results do we have? Does she still need antibiotics? Can we narrow antibiotics? Can we switch to PO? What are we going to do today? The pharmacist records all of these answers, saves it in a note, and the team makes the planned changes. Each patient on antibiotics only needs one time out.</a:t>
            </a:r>
          </a:p>
        </p:txBody>
      </p:sp>
      <p:sp>
        <p:nvSpPr>
          <p:cNvPr id="4" name="Slide Number Placeholder 3"/>
          <p:cNvSpPr>
            <a:spLocks noGrp="1"/>
          </p:cNvSpPr>
          <p:nvPr>
            <p:ph type="sldNum" sz="quarter" idx="10"/>
          </p:nvPr>
        </p:nvSpPr>
        <p:spPr/>
        <p:txBody>
          <a:bodyPr/>
          <a:lstStyle/>
          <a:p>
            <a:fld id="{29A04AD9-5E53-42EC-ABEF-3448BF25F137}" type="slidenum">
              <a:rPr lang="en-US" smtClean="0"/>
              <a:t>6</a:t>
            </a:fld>
            <a:endParaRPr lang="en-US"/>
          </a:p>
        </p:txBody>
      </p:sp>
    </p:spTree>
    <p:extLst>
      <p:ext uri="{BB962C8B-B14F-4D97-AF65-F5344CB8AC3E}">
        <p14:creationId xmlns:p14="http://schemas.microsoft.com/office/powerpoint/2010/main" val="938709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biggest implementation challenge is identifying eligible patients. The pharmacists on our team started by using the </a:t>
            </a:r>
            <a:r>
              <a:rPr lang="en-US" dirty="0" err="1"/>
              <a:t>iVent</a:t>
            </a:r>
            <a:r>
              <a:rPr lang="en-US" dirty="0"/>
              <a:t> system, which is a mechanism for pharmacists to send each other alerts. The initial plan was for whichever pharmacist approved the initial antibiotic order to put in an </a:t>
            </a:r>
            <a:r>
              <a:rPr lang="en-US" dirty="0" err="1"/>
              <a:t>iVent</a:t>
            </a:r>
            <a:r>
              <a:rPr lang="en-US" dirty="0"/>
              <a:t> alerting the rest of the pharmacists that a time out would be due in 2-3 days. We have also tried an Epic Crystal report that would show a pharmacist all the antibiotic orders on their service, sorted by the age of each order. This was somewhat helpful, but it required the pharmacist to go into reporting and execute the report on a daily basis. The best system currently used is similar to the </a:t>
            </a:r>
            <a:r>
              <a:rPr lang="en-US" dirty="0" err="1"/>
              <a:t>iVents</a:t>
            </a:r>
            <a:r>
              <a:rPr lang="en-US" dirty="0"/>
              <a:t>, which is Pharmacy sign out. Pharmacy sign out is like the individual sticky notes but can be seen by all pharmacists, and I have some screen shots.</a:t>
            </a:r>
          </a:p>
          <a:p>
            <a:endParaRPr lang="en-US" dirty="0"/>
          </a:p>
          <a:p>
            <a:r>
              <a:rPr lang="en-US" dirty="0"/>
              <a:t>Finally, we have tried one pharmacist-independent method, which worked somewhat. We had one of the general pediatrics teams put a check-box into their </a:t>
            </a:r>
            <a:r>
              <a:rPr lang="en-US" dirty="0" err="1"/>
              <a:t>signout</a:t>
            </a:r>
            <a:r>
              <a:rPr lang="en-US" dirty="0"/>
              <a:t> template. This worked pretty well but was in the way for patients not on antibiotics.</a:t>
            </a:r>
          </a:p>
        </p:txBody>
      </p:sp>
      <p:sp>
        <p:nvSpPr>
          <p:cNvPr id="4" name="Slide Number Placeholder 3"/>
          <p:cNvSpPr>
            <a:spLocks noGrp="1"/>
          </p:cNvSpPr>
          <p:nvPr>
            <p:ph type="sldNum" sz="quarter" idx="10"/>
          </p:nvPr>
        </p:nvSpPr>
        <p:spPr/>
        <p:txBody>
          <a:bodyPr/>
          <a:lstStyle/>
          <a:p>
            <a:fld id="{29A04AD9-5E53-42EC-ABEF-3448BF25F137}" type="slidenum">
              <a:rPr lang="en-US" smtClean="0"/>
              <a:t>7</a:t>
            </a:fld>
            <a:endParaRPr lang="en-US"/>
          </a:p>
        </p:txBody>
      </p:sp>
    </p:spTree>
    <p:extLst>
      <p:ext uri="{BB962C8B-B14F-4D97-AF65-F5344CB8AC3E}">
        <p14:creationId xmlns:p14="http://schemas.microsoft.com/office/powerpoint/2010/main" val="156250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Pharmacy sign out looks. The top image appears in the Patient Summary section on the front page. The bottom image is how this looks on the pharmacist’s screen, which I really like.</a:t>
            </a:r>
          </a:p>
        </p:txBody>
      </p:sp>
      <p:sp>
        <p:nvSpPr>
          <p:cNvPr id="4" name="Slide Number Placeholder 3"/>
          <p:cNvSpPr>
            <a:spLocks noGrp="1"/>
          </p:cNvSpPr>
          <p:nvPr>
            <p:ph type="sldNum" sz="quarter" idx="5"/>
          </p:nvPr>
        </p:nvSpPr>
        <p:spPr/>
        <p:txBody>
          <a:bodyPr/>
          <a:lstStyle/>
          <a:p>
            <a:fld id="{29A04AD9-5E53-42EC-ABEF-3448BF25F137}" type="slidenum">
              <a:rPr lang="en-US" smtClean="0"/>
              <a:t>8</a:t>
            </a:fld>
            <a:endParaRPr lang="en-US"/>
          </a:p>
        </p:txBody>
      </p:sp>
    </p:spTree>
    <p:extLst>
      <p:ext uri="{BB962C8B-B14F-4D97-AF65-F5344CB8AC3E}">
        <p14:creationId xmlns:p14="http://schemas.microsoft.com/office/powerpoint/2010/main" val="309852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our process, and now I want to show you what this looks like on our run chart. You can’t see those dates, but the x-axis is each week of the project. The y-axis is the percentage of time-out-eligible patients who had a time out done during that week. We started off with some pilot-testing with our two pharmacy champions trying out the time out process on their teams. We then officially went live at the very end of October in two services, the MDA and BEST teams at Hillsborough. As you can see, we had pretty good success reaching our target of 80% and changed our centerline right around New Year. The next big step was that we added time outs on patients who became eligible on the weekend. We were worried about more missed opportunities but didn’t see that. Next we added HBB and HBC hospitalist services, bring us up to four services total. We continued to have strong performance and at the end of April recruited the Family Medicine services here in Chapel Hill. They have one pharmacist covering two full services, but she’s done an amazing job. Performance has remained high through the present.</a:t>
            </a:r>
          </a:p>
        </p:txBody>
      </p:sp>
      <p:sp>
        <p:nvSpPr>
          <p:cNvPr id="4" name="Slide Number Placeholder 3"/>
          <p:cNvSpPr>
            <a:spLocks noGrp="1"/>
          </p:cNvSpPr>
          <p:nvPr>
            <p:ph type="sldNum" sz="quarter" idx="10"/>
          </p:nvPr>
        </p:nvSpPr>
        <p:spPr/>
        <p:txBody>
          <a:bodyPr/>
          <a:lstStyle/>
          <a:p>
            <a:fld id="{29A04AD9-5E53-42EC-ABEF-3448BF25F137}" type="slidenum">
              <a:rPr lang="en-US" smtClean="0"/>
              <a:t>9</a:t>
            </a:fld>
            <a:endParaRPr lang="en-US"/>
          </a:p>
        </p:txBody>
      </p:sp>
    </p:spTree>
    <p:extLst>
      <p:ext uri="{BB962C8B-B14F-4D97-AF65-F5344CB8AC3E}">
        <p14:creationId xmlns:p14="http://schemas.microsoft.com/office/powerpoint/2010/main" val="51183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29CC6E-6E35-4590-A97F-5AA2DAAE581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0DFBC-504F-4C61-AAFA-C5E6582E58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82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9CC6E-6E35-4590-A97F-5AA2DAAE581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0DFBC-504F-4C61-AAFA-C5E6582E58AB}" type="slidenum">
              <a:rPr lang="en-US" smtClean="0"/>
              <a:t>‹#›</a:t>
            </a:fld>
            <a:endParaRPr lang="en-US"/>
          </a:p>
        </p:txBody>
      </p:sp>
    </p:spTree>
    <p:extLst>
      <p:ext uri="{BB962C8B-B14F-4D97-AF65-F5344CB8AC3E}">
        <p14:creationId xmlns:p14="http://schemas.microsoft.com/office/powerpoint/2010/main" val="109582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9CC6E-6E35-4590-A97F-5AA2DAAE581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0DFBC-504F-4C61-AAFA-C5E6582E58AB}" type="slidenum">
              <a:rPr lang="en-US" smtClean="0"/>
              <a:t>‹#›</a:t>
            </a:fld>
            <a:endParaRPr lang="en-US"/>
          </a:p>
        </p:txBody>
      </p:sp>
    </p:spTree>
    <p:extLst>
      <p:ext uri="{BB962C8B-B14F-4D97-AF65-F5344CB8AC3E}">
        <p14:creationId xmlns:p14="http://schemas.microsoft.com/office/powerpoint/2010/main" val="98053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29CC6E-6E35-4590-A97F-5AA2DAAE581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0DFBC-504F-4C61-AAFA-C5E6582E58AB}" type="slidenum">
              <a:rPr lang="en-US" smtClean="0"/>
              <a:t>‹#›</a:t>
            </a:fld>
            <a:endParaRPr lang="en-US"/>
          </a:p>
        </p:txBody>
      </p:sp>
    </p:spTree>
    <p:extLst>
      <p:ext uri="{BB962C8B-B14F-4D97-AF65-F5344CB8AC3E}">
        <p14:creationId xmlns:p14="http://schemas.microsoft.com/office/powerpoint/2010/main" val="76705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29CC6E-6E35-4590-A97F-5AA2DAAE581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0DFBC-504F-4C61-AAFA-C5E6582E58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3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29CC6E-6E35-4590-A97F-5AA2DAAE5814}"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0DFBC-504F-4C61-AAFA-C5E6582E58AB}" type="slidenum">
              <a:rPr lang="en-US" smtClean="0"/>
              <a:t>‹#›</a:t>
            </a:fld>
            <a:endParaRPr lang="en-US"/>
          </a:p>
        </p:txBody>
      </p:sp>
    </p:spTree>
    <p:extLst>
      <p:ext uri="{BB962C8B-B14F-4D97-AF65-F5344CB8AC3E}">
        <p14:creationId xmlns:p14="http://schemas.microsoft.com/office/powerpoint/2010/main" val="159447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29CC6E-6E35-4590-A97F-5AA2DAAE5814}"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0DFBC-504F-4C61-AAFA-C5E6582E58AB}" type="slidenum">
              <a:rPr lang="en-US" smtClean="0"/>
              <a:t>‹#›</a:t>
            </a:fld>
            <a:endParaRPr lang="en-US"/>
          </a:p>
        </p:txBody>
      </p:sp>
    </p:spTree>
    <p:extLst>
      <p:ext uri="{BB962C8B-B14F-4D97-AF65-F5344CB8AC3E}">
        <p14:creationId xmlns:p14="http://schemas.microsoft.com/office/powerpoint/2010/main" val="143900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29CC6E-6E35-4590-A97F-5AA2DAAE5814}"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0DFBC-504F-4C61-AAFA-C5E6582E58AB}" type="slidenum">
              <a:rPr lang="en-US" smtClean="0"/>
              <a:t>‹#›</a:t>
            </a:fld>
            <a:endParaRPr lang="en-US"/>
          </a:p>
        </p:txBody>
      </p:sp>
    </p:spTree>
    <p:extLst>
      <p:ext uri="{BB962C8B-B14F-4D97-AF65-F5344CB8AC3E}">
        <p14:creationId xmlns:p14="http://schemas.microsoft.com/office/powerpoint/2010/main" val="282687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29CC6E-6E35-4590-A97F-5AA2DAAE5814}" type="datetimeFigureOut">
              <a:rPr lang="en-US" smtClean="0"/>
              <a:t>9/19/2019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AC0DFBC-504F-4C61-AAFA-C5E6582E58AB}" type="slidenum">
              <a:rPr lang="en-US" smtClean="0"/>
              <a:t>‹#›</a:t>
            </a:fld>
            <a:endParaRPr lang="en-US"/>
          </a:p>
        </p:txBody>
      </p:sp>
    </p:spTree>
    <p:extLst>
      <p:ext uri="{BB962C8B-B14F-4D97-AF65-F5344CB8AC3E}">
        <p14:creationId xmlns:p14="http://schemas.microsoft.com/office/powerpoint/2010/main" val="152773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C29CC6E-6E35-4590-A97F-5AA2DAAE5814}" type="datetimeFigureOut">
              <a:rPr lang="en-US" smtClean="0"/>
              <a:t>9/19/2019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AC0DFBC-504F-4C61-AAFA-C5E6582E58AB}" type="slidenum">
              <a:rPr lang="en-US" smtClean="0"/>
              <a:t>‹#›</a:t>
            </a:fld>
            <a:endParaRPr lang="en-US"/>
          </a:p>
        </p:txBody>
      </p:sp>
    </p:spTree>
    <p:extLst>
      <p:ext uri="{BB962C8B-B14F-4D97-AF65-F5344CB8AC3E}">
        <p14:creationId xmlns:p14="http://schemas.microsoft.com/office/powerpoint/2010/main" val="151772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29CC6E-6E35-4590-A97F-5AA2DAAE5814}"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0DFBC-504F-4C61-AAFA-C5E6582E58AB}" type="slidenum">
              <a:rPr lang="en-US" smtClean="0"/>
              <a:t>‹#›</a:t>
            </a:fld>
            <a:endParaRPr lang="en-US"/>
          </a:p>
        </p:txBody>
      </p:sp>
    </p:spTree>
    <p:extLst>
      <p:ext uri="{BB962C8B-B14F-4D97-AF65-F5344CB8AC3E}">
        <p14:creationId xmlns:p14="http://schemas.microsoft.com/office/powerpoint/2010/main" val="351135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29CC6E-6E35-4590-A97F-5AA2DAAE5814}" type="datetimeFigureOut">
              <a:rPr lang="en-US" smtClean="0"/>
              <a:t>9/19/2019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AC0DFBC-504F-4C61-AAFA-C5E6582E58A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6341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401144"/>
            <a:ext cx="10058400" cy="2225788"/>
          </a:xfrm>
        </p:spPr>
        <p:txBody>
          <a:bodyPr>
            <a:noAutofit/>
          </a:bodyPr>
          <a:lstStyle/>
          <a:p>
            <a:r>
              <a:rPr lang="en-US" sz="5400" b="1" dirty="0"/>
              <a:t>Implementation of Antibiotic Time Outs at UNC Medical Center</a:t>
            </a:r>
            <a:endParaRPr lang="en-US" sz="5400" dirty="0"/>
          </a:p>
        </p:txBody>
      </p:sp>
      <p:sp>
        <p:nvSpPr>
          <p:cNvPr id="3" name="Subtitle 2"/>
          <p:cNvSpPr>
            <a:spLocks noGrp="1"/>
          </p:cNvSpPr>
          <p:nvPr>
            <p:ph type="subTitle" idx="1"/>
          </p:nvPr>
        </p:nvSpPr>
        <p:spPr>
          <a:xfrm>
            <a:off x="1100051" y="2929812"/>
            <a:ext cx="10058400" cy="2455955"/>
          </a:xfrm>
        </p:spPr>
        <p:txBody>
          <a:bodyPr>
            <a:normAutofit fontScale="92500" lnSpcReduction="10000"/>
          </a:bodyPr>
          <a:lstStyle/>
          <a:p>
            <a:r>
              <a:rPr lang="en-US" b="1" cap="none" dirty="0"/>
              <a:t>September 19, 2019</a:t>
            </a:r>
          </a:p>
          <a:p>
            <a:endParaRPr lang="en-US" sz="1400" b="1" dirty="0"/>
          </a:p>
          <a:p>
            <a:r>
              <a:rPr lang="en-US" b="1" cap="none" dirty="0"/>
              <a:t>Project Lead</a:t>
            </a:r>
            <a:r>
              <a:rPr lang="en-US" cap="none" dirty="0"/>
              <a:t>: Zach Willis	</a:t>
            </a:r>
            <a:r>
              <a:rPr lang="en-US" b="1" cap="none" dirty="0"/>
              <a:t>Project Manager: </a:t>
            </a:r>
            <a:r>
              <a:rPr lang="en-US" cap="none" dirty="0"/>
              <a:t>May-Britt Sten</a:t>
            </a:r>
          </a:p>
          <a:p>
            <a:r>
              <a:rPr lang="en-US" b="1" cap="none" dirty="0"/>
              <a:t>Project Team Members</a:t>
            </a:r>
            <a:r>
              <a:rPr lang="en-US" cap="none" dirty="0"/>
              <a:t>: Ronald Davis, Donna Krzastek, Lindsay Daniels, Jon Juliano, Clare Mock, Will Stanley, Michael Swartwood</a:t>
            </a:r>
          </a:p>
          <a:p>
            <a:r>
              <a:rPr lang="en-US" b="1" cap="none" dirty="0"/>
              <a:t>Project Sponsor</a:t>
            </a:r>
            <a:r>
              <a:rPr lang="en-US" cap="none" dirty="0"/>
              <a:t>: David Weber	</a:t>
            </a:r>
            <a:r>
              <a:rPr lang="en-US" b="1" cap="none" dirty="0"/>
              <a:t>Faculty Coach:</a:t>
            </a:r>
            <a:r>
              <a:rPr lang="en-US" cap="none" dirty="0"/>
              <a:t> Jennifer Elston-Lafata</a:t>
            </a:r>
          </a:p>
          <a:p>
            <a:endParaRPr lang="en-US" cap="none" dirty="0"/>
          </a:p>
        </p:txBody>
      </p:sp>
      <p:pic>
        <p:nvPicPr>
          <p:cNvPr id="4" name="Picture 2">
            <a:extLst>
              <a:ext uri="{FF2B5EF4-FFF2-40B4-BE49-F238E27FC236}">
                <a16:creationId xmlns:a16="http://schemas.microsoft.com/office/drawing/2014/main" id="{7B3FE1EE-1A93-4044-BD78-F3931E733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49" y="5515105"/>
            <a:ext cx="5473960" cy="120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7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35CA-83FF-4A39-A2A3-F1C8F2710D4E}"/>
              </a:ext>
            </a:extLst>
          </p:cNvPr>
          <p:cNvSpPr>
            <a:spLocks noGrp="1"/>
          </p:cNvSpPr>
          <p:nvPr>
            <p:ph type="title"/>
          </p:nvPr>
        </p:nvSpPr>
        <p:spPr>
          <a:xfrm>
            <a:off x="1097280" y="286604"/>
            <a:ext cx="10058400" cy="1125508"/>
          </a:xfrm>
        </p:spPr>
        <p:txBody>
          <a:bodyPr/>
          <a:lstStyle/>
          <a:p>
            <a:r>
              <a:rPr lang="en-US" dirty="0"/>
              <a:t>Results: Impact of Time Outs</a:t>
            </a:r>
          </a:p>
        </p:txBody>
      </p:sp>
      <p:sp>
        <p:nvSpPr>
          <p:cNvPr id="3" name="Content Placeholder 2">
            <a:extLst>
              <a:ext uri="{FF2B5EF4-FFF2-40B4-BE49-F238E27FC236}">
                <a16:creationId xmlns:a16="http://schemas.microsoft.com/office/drawing/2014/main" id="{EC5DE27B-FF95-49B3-918A-3AB693EB7225}"/>
              </a:ext>
            </a:extLst>
          </p:cNvPr>
          <p:cNvSpPr>
            <a:spLocks noGrp="1"/>
          </p:cNvSpPr>
          <p:nvPr>
            <p:ph idx="1"/>
          </p:nvPr>
        </p:nvSpPr>
        <p:spPr>
          <a:xfrm>
            <a:off x="6095999" y="1851948"/>
            <a:ext cx="5976396" cy="4017145"/>
          </a:xfrm>
        </p:spPr>
        <p:txBody>
          <a:bodyPr>
            <a:normAutofit/>
          </a:bodyPr>
          <a:lstStyle/>
          <a:p>
            <a:r>
              <a:rPr lang="en-US" sz="2800" dirty="0"/>
              <a:t>~35% of time outs result in some change</a:t>
            </a:r>
          </a:p>
          <a:p>
            <a:r>
              <a:rPr lang="en-US" sz="2800" dirty="0"/>
              <a:t>23% result in de-escalation of antibiotics</a:t>
            </a:r>
          </a:p>
          <a:p>
            <a:pPr lvl="1"/>
            <a:r>
              <a:rPr lang="en-US" sz="2400" dirty="0"/>
              <a:t>5%: antibiotic discontinuation</a:t>
            </a:r>
          </a:p>
          <a:p>
            <a:pPr lvl="1"/>
            <a:r>
              <a:rPr lang="en-US" sz="2400" dirty="0"/>
              <a:t>18%: IV-to-PO conversion</a:t>
            </a:r>
          </a:p>
          <a:p>
            <a:r>
              <a:rPr lang="en-US" sz="2800" dirty="0"/>
              <a:t>Occasional time outs result in </a:t>
            </a:r>
            <a:r>
              <a:rPr lang="en-US" sz="2800" i="1" dirty="0"/>
              <a:t>addition</a:t>
            </a:r>
            <a:r>
              <a:rPr lang="en-US" sz="2800" dirty="0"/>
              <a:t> of antibiotics or PO-to-IV conversion</a:t>
            </a:r>
          </a:p>
        </p:txBody>
      </p:sp>
      <p:pic>
        <p:nvPicPr>
          <p:cNvPr id="5" name="Picture 4">
            <a:extLst>
              <a:ext uri="{FF2B5EF4-FFF2-40B4-BE49-F238E27FC236}">
                <a16:creationId xmlns:a16="http://schemas.microsoft.com/office/drawing/2014/main" id="{88B6A769-31A1-4E5E-A251-62D467DD748A}"/>
              </a:ext>
            </a:extLst>
          </p:cNvPr>
          <p:cNvPicPr>
            <a:picLocks noChangeAspect="1"/>
          </p:cNvPicPr>
          <p:nvPr/>
        </p:nvPicPr>
        <p:blipFill rotWithShape="1">
          <a:blip r:embed="rId3"/>
          <a:srcRect l="4978" r="16848"/>
          <a:stretch/>
        </p:blipFill>
        <p:spPr>
          <a:xfrm>
            <a:off x="393539" y="1596087"/>
            <a:ext cx="5515465" cy="4827862"/>
          </a:xfrm>
          <a:prstGeom prst="rect">
            <a:avLst/>
          </a:prstGeom>
        </p:spPr>
      </p:pic>
    </p:spTree>
    <p:extLst>
      <p:ext uri="{BB962C8B-B14F-4D97-AF65-F5344CB8AC3E}">
        <p14:creationId xmlns:p14="http://schemas.microsoft.com/office/powerpoint/2010/main" val="273041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3EE5-2248-4490-B7EB-DD11B8CAD41D}"/>
              </a:ext>
            </a:extLst>
          </p:cNvPr>
          <p:cNvSpPr>
            <a:spLocks noGrp="1"/>
          </p:cNvSpPr>
          <p:nvPr>
            <p:ph type="title"/>
          </p:nvPr>
        </p:nvSpPr>
        <p:spPr>
          <a:xfrm>
            <a:off x="387479" y="183371"/>
            <a:ext cx="10058400" cy="975673"/>
          </a:xfrm>
        </p:spPr>
        <p:txBody>
          <a:bodyPr/>
          <a:lstStyle/>
          <a:p>
            <a:r>
              <a:rPr lang="en-US" dirty="0"/>
              <a:t>Results: Safety</a:t>
            </a:r>
          </a:p>
        </p:txBody>
      </p:sp>
      <p:sp>
        <p:nvSpPr>
          <p:cNvPr id="3" name="Content Placeholder 2">
            <a:extLst>
              <a:ext uri="{FF2B5EF4-FFF2-40B4-BE49-F238E27FC236}">
                <a16:creationId xmlns:a16="http://schemas.microsoft.com/office/drawing/2014/main" id="{AE88F584-4C37-4261-A76C-0D98FCEB4E6D}"/>
              </a:ext>
            </a:extLst>
          </p:cNvPr>
          <p:cNvSpPr>
            <a:spLocks noGrp="1"/>
          </p:cNvSpPr>
          <p:nvPr>
            <p:ph idx="1"/>
          </p:nvPr>
        </p:nvSpPr>
        <p:spPr>
          <a:xfrm>
            <a:off x="743574" y="1798515"/>
            <a:ext cx="3993887" cy="4023360"/>
          </a:xfrm>
        </p:spPr>
        <p:txBody>
          <a:bodyPr>
            <a:normAutofit/>
          </a:bodyPr>
          <a:lstStyle/>
          <a:p>
            <a:r>
              <a:rPr lang="en-US" sz="2800" u="sng" dirty="0"/>
              <a:t>Balancing metric</a:t>
            </a:r>
            <a:r>
              <a:rPr lang="en-US" sz="2800" dirty="0"/>
              <a:t>: Antibiotic time outs with changes recommended followed within 7 days by re-escalation of antibiotics</a:t>
            </a:r>
          </a:p>
          <a:p>
            <a:endParaRPr lang="en-US" sz="2800" dirty="0"/>
          </a:p>
          <a:p>
            <a:r>
              <a:rPr lang="en-US" sz="2800" dirty="0"/>
              <a:t>All time outs reviewed through 6/10/19.</a:t>
            </a:r>
          </a:p>
        </p:txBody>
      </p:sp>
      <p:sp>
        <p:nvSpPr>
          <p:cNvPr id="6" name="TextBox 5">
            <a:extLst>
              <a:ext uri="{FF2B5EF4-FFF2-40B4-BE49-F238E27FC236}">
                <a16:creationId xmlns:a16="http://schemas.microsoft.com/office/drawing/2014/main" id="{21B39B56-BBFB-406E-877A-2431F107BA27}"/>
              </a:ext>
            </a:extLst>
          </p:cNvPr>
          <p:cNvSpPr txBox="1"/>
          <p:nvPr/>
        </p:nvSpPr>
        <p:spPr>
          <a:xfrm>
            <a:off x="6358445" y="1682586"/>
            <a:ext cx="2701636" cy="830997"/>
          </a:xfrm>
          <a:prstGeom prst="rect">
            <a:avLst/>
          </a:prstGeom>
          <a:noFill/>
          <a:ln w="12700">
            <a:solidFill>
              <a:schemeClr val="accent1"/>
            </a:solidFill>
          </a:ln>
        </p:spPr>
        <p:txBody>
          <a:bodyPr wrap="square" rtlCol="0">
            <a:spAutoFit/>
          </a:bodyPr>
          <a:lstStyle/>
          <a:p>
            <a:r>
              <a:rPr lang="en-US" sz="2400" dirty="0"/>
              <a:t>157 with changes made (31.1%)</a:t>
            </a:r>
          </a:p>
        </p:txBody>
      </p:sp>
      <p:sp>
        <p:nvSpPr>
          <p:cNvPr id="7" name="TextBox 6">
            <a:extLst>
              <a:ext uri="{FF2B5EF4-FFF2-40B4-BE49-F238E27FC236}">
                <a16:creationId xmlns:a16="http://schemas.microsoft.com/office/drawing/2014/main" id="{7458FAA2-2836-4BA2-9AB1-2BEDD667A545}"/>
              </a:ext>
            </a:extLst>
          </p:cNvPr>
          <p:cNvSpPr txBox="1"/>
          <p:nvPr/>
        </p:nvSpPr>
        <p:spPr>
          <a:xfrm>
            <a:off x="6370543" y="125801"/>
            <a:ext cx="2701636" cy="830997"/>
          </a:xfrm>
          <a:prstGeom prst="rect">
            <a:avLst/>
          </a:prstGeom>
          <a:noFill/>
          <a:ln w="12700">
            <a:solidFill>
              <a:schemeClr val="accent1"/>
            </a:solidFill>
          </a:ln>
        </p:spPr>
        <p:txBody>
          <a:bodyPr wrap="square" rtlCol="0">
            <a:spAutoFit/>
          </a:bodyPr>
          <a:lstStyle/>
          <a:p>
            <a:r>
              <a:rPr lang="en-US" sz="2400" dirty="0"/>
              <a:t>505 Time Outs Reviewed</a:t>
            </a:r>
          </a:p>
        </p:txBody>
      </p:sp>
      <p:sp>
        <p:nvSpPr>
          <p:cNvPr id="8" name="TextBox 7">
            <a:extLst>
              <a:ext uri="{FF2B5EF4-FFF2-40B4-BE49-F238E27FC236}">
                <a16:creationId xmlns:a16="http://schemas.microsoft.com/office/drawing/2014/main" id="{6F249B59-B921-469C-BBD9-B0B4EFA7F0C1}"/>
              </a:ext>
            </a:extLst>
          </p:cNvPr>
          <p:cNvSpPr txBox="1"/>
          <p:nvPr/>
        </p:nvSpPr>
        <p:spPr>
          <a:xfrm>
            <a:off x="6358445" y="3224875"/>
            <a:ext cx="2701636" cy="830997"/>
          </a:xfrm>
          <a:prstGeom prst="rect">
            <a:avLst/>
          </a:prstGeom>
          <a:noFill/>
          <a:ln w="12700">
            <a:solidFill>
              <a:schemeClr val="accent1"/>
            </a:solidFill>
          </a:ln>
        </p:spPr>
        <p:txBody>
          <a:bodyPr wrap="square" rtlCol="0">
            <a:spAutoFit/>
          </a:bodyPr>
          <a:lstStyle/>
          <a:p>
            <a:r>
              <a:rPr lang="en-US" sz="2400" dirty="0"/>
              <a:t>19 with antibiotic re-escalation</a:t>
            </a:r>
          </a:p>
        </p:txBody>
      </p:sp>
      <p:sp>
        <p:nvSpPr>
          <p:cNvPr id="9" name="TextBox 8">
            <a:extLst>
              <a:ext uri="{FF2B5EF4-FFF2-40B4-BE49-F238E27FC236}">
                <a16:creationId xmlns:a16="http://schemas.microsoft.com/office/drawing/2014/main" id="{F73B2D98-9A76-45CC-BD3E-6BEF0CAC3E7C}"/>
              </a:ext>
            </a:extLst>
          </p:cNvPr>
          <p:cNvSpPr txBox="1"/>
          <p:nvPr/>
        </p:nvSpPr>
        <p:spPr>
          <a:xfrm>
            <a:off x="6358445" y="4633653"/>
            <a:ext cx="2701636" cy="1569660"/>
          </a:xfrm>
          <a:prstGeom prst="rect">
            <a:avLst/>
          </a:prstGeom>
          <a:noFill/>
          <a:ln w="12700">
            <a:solidFill>
              <a:schemeClr val="accent1"/>
            </a:solidFill>
          </a:ln>
        </p:spPr>
        <p:txBody>
          <a:bodyPr wrap="square" rtlCol="0">
            <a:spAutoFit/>
          </a:bodyPr>
          <a:lstStyle/>
          <a:p>
            <a:r>
              <a:rPr lang="en-US" sz="2400" dirty="0"/>
              <a:t>5 re-escalations were related to the time out</a:t>
            </a:r>
          </a:p>
          <a:p>
            <a:r>
              <a:rPr lang="en-US" sz="2400" dirty="0"/>
              <a:t>(1% of all time outs)</a:t>
            </a:r>
          </a:p>
        </p:txBody>
      </p:sp>
      <p:sp>
        <p:nvSpPr>
          <p:cNvPr id="10" name="Arrow: Down 9">
            <a:extLst>
              <a:ext uri="{FF2B5EF4-FFF2-40B4-BE49-F238E27FC236}">
                <a16:creationId xmlns:a16="http://schemas.microsoft.com/office/drawing/2014/main" id="{37336892-8F86-4BF6-8A0F-36EE952416EF}"/>
              </a:ext>
            </a:extLst>
          </p:cNvPr>
          <p:cNvSpPr/>
          <p:nvPr/>
        </p:nvSpPr>
        <p:spPr>
          <a:xfrm>
            <a:off x="7605354" y="1013641"/>
            <a:ext cx="207818" cy="663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Arrow: Down 10">
            <a:extLst>
              <a:ext uri="{FF2B5EF4-FFF2-40B4-BE49-F238E27FC236}">
                <a16:creationId xmlns:a16="http://schemas.microsoft.com/office/drawing/2014/main" id="{300CD7EF-100B-45B6-A3AC-1DECF2CF5EFC}"/>
              </a:ext>
            </a:extLst>
          </p:cNvPr>
          <p:cNvSpPr/>
          <p:nvPr/>
        </p:nvSpPr>
        <p:spPr>
          <a:xfrm>
            <a:off x="7605354" y="2570425"/>
            <a:ext cx="207818" cy="649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Arrow: Down 11">
            <a:extLst>
              <a:ext uri="{FF2B5EF4-FFF2-40B4-BE49-F238E27FC236}">
                <a16:creationId xmlns:a16="http://schemas.microsoft.com/office/drawing/2014/main" id="{4708E63A-DA20-4321-9736-FD542A661852}"/>
              </a:ext>
            </a:extLst>
          </p:cNvPr>
          <p:cNvSpPr/>
          <p:nvPr/>
        </p:nvSpPr>
        <p:spPr>
          <a:xfrm>
            <a:off x="7605354" y="4143737"/>
            <a:ext cx="207818" cy="489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Arrow: Right 12">
            <a:extLst>
              <a:ext uri="{FF2B5EF4-FFF2-40B4-BE49-F238E27FC236}">
                <a16:creationId xmlns:a16="http://schemas.microsoft.com/office/drawing/2014/main" id="{DD67FD8D-2EB1-492E-A8D6-9645BB63F069}"/>
              </a:ext>
            </a:extLst>
          </p:cNvPr>
          <p:cNvSpPr/>
          <p:nvPr/>
        </p:nvSpPr>
        <p:spPr>
          <a:xfrm>
            <a:off x="7813172" y="1270266"/>
            <a:ext cx="1620984" cy="13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Arrow: Right 13">
            <a:extLst>
              <a:ext uri="{FF2B5EF4-FFF2-40B4-BE49-F238E27FC236}">
                <a16:creationId xmlns:a16="http://schemas.microsoft.com/office/drawing/2014/main" id="{BA8E4E89-C874-499B-8071-C51C6C2F50A0}"/>
              </a:ext>
            </a:extLst>
          </p:cNvPr>
          <p:cNvSpPr/>
          <p:nvPr/>
        </p:nvSpPr>
        <p:spPr>
          <a:xfrm>
            <a:off x="7813172" y="2821338"/>
            <a:ext cx="1620984" cy="13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Arrow: Right 14">
            <a:extLst>
              <a:ext uri="{FF2B5EF4-FFF2-40B4-BE49-F238E27FC236}">
                <a16:creationId xmlns:a16="http://schemas.microsoft.com/office/drawing/2014/main" id="{E6D545C1-A338-4F13-8FB2-7A78278DF3CA}"/>
              </a:ext>
            </a:extLst>
          </p:cNvPr>
          <p:cNvSpPr/>
          <p:nvPr/>
        </p:nvSpPr>
        <p:spPr>
          <a:xfrm>
            <a:off x="7813172" y="4268247"/>
            <a:ext cx="1620984" cy="13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10776AC1-84F3-4DCE-A4A5-346882393772}"/>
              </a:ext>
            </a:extLst>
          </p:cNvPr>
          <p:cNvSpPr txBox="1"/>
          <p:nvPr/>
        </p:nvSpPr>
        <p:spPr>
          <a:xfrm>
            <a:off x="9531130" y="1016480"/>
            <a:ext cx="1829499" cy="830997"/>
          </a:xfrm>
          <a:prstGeom prst="rect">
            <a:avLst/>
          </a:prstGeom>
          <a:noFill/>
          <a:ln w="12700">
            <a:solidFill>
              <a:schemeClr val="accent1"/>
            </a:solidFill>
          </a:ln>
        </p:spPr>
        <p:txBody>
          <a:bodyPr wrap="square" rtlCol="0">
            <a:spAutoFit/>
          </a:bodyPr>
          <a:lstStyle/>
          <a:p>
            <a:r>
              <a:rPr lang="en-US" sz="2400" dirty="0"/>
              <a:t>348 with no changes</a:t>
            </a:r>
          </a:p>
        </p:txBody>
      </p:sp>
      <p:sp>
        <p:nvSpPr>
          <p:cNvPr id="19" name="TextBox 18">
            <a:extLst>
              <a:ext uri="{FF2B5EF4-FFF2-40B4-BE49-F238E27FC236}">
                <a16:creationId xmlns:a16="http://schemas.microsoft.com/office/drawing/2014/main" id="{B5BB3BA0-8DE2-4088-B085-358A2DE11C8E}"/>
              </a:ext>
            </a:extLst>
          </p:cNvPr>
          <p:cNvSpPr txBox="1"/>
          <p:nvPr/>
        </p:nvSpPr>
        <p:spPr>
          <a:xfrm>
            <a:off x="9531131" y="2616412"/>
            <a:ext cx="1829498" cy="830997"/>
          </a:xfrm>
          <a:prstGeom prst="rect">
            <a:avLst/>
          </a:prstGeom>
          <a:noFill/>
          <a:ln w="12700">
            <a:solidFill>
              <a:schemeClr val="accent1"/>
            </a:solidFill>
          </a:ln>
        </p:spPr>
        <p:txBody>
          <a:bodyPr wrap="square" rtlCol="0">
            <a:spAutoFit/>
          </a:bodyPr>
          <a:lstStyle/>
          <a:p>
            <a:r>
              <a:rPr lang="en-US" sz="2400" dirty="0"/>
              <a:t>138 with no re-escalation</a:t>
            </a:r>
          </a:p>
        </p:txBody>
      </p:sp>
      <p:sp>
        <p:nvSpPr>
          <p:cNvPr id="20" name="TextBox 19">
            <a:extLst>
              <a:ext uri="{FF2B5EF4-FFF2-40B4-BE49-F238E27FC236}">
                <a16:creationId xmlns:a16="http://schemas.microsoft.com/office/drawing/2014/main" id="{D48E702F-1B28-4EA0-BAFC-ACFDFF3A4F02}"/>
              </a:ext>
            </a:extLst>
          </p:cNvPr>
          <p:cNvSpPr txBox="1"/>
          <p:nvPr/>
        </p:nvSpPr>
        <p:spPr>
          <a:xfrm>
            <a:off x="9531130" y="3810195"/>
            <a:ext cx="1829500" cy="1200329"/>
          </a:xfrm>
          <a:prstGeom prst="rect">
            <a:avLst/>
          </a:prstGeom>
          <a:noFill/>
          <a:ln w="12700">
            <a:solidFill>
              <a:schemeClr val="accent1"/>
            </a:solidFill>
          </a:ln>
        </p:spPr>
        <p:txBody>
          <a:bodyPr wrap="square" rtlCol="0">
            <a:spAutoFit/>
          </a:bodyPr>
          <a:lstStyle/>
          <a:p>
            <a:r>
              <a:rPr lang="en-US" sz="2400" dirty="0"/>
              <a:t>14 re-escalations not related</a:t>
            </a:r>
          </a:p>
        </p:txBody>
      </p:sp>
    </p:spTree>
    <p:extLst>
      <p:ext uri="{BB962C8B-B14F-4D97-AF65-F5344CB8AC3E}">
        <p14:creationId xmlns:p14="http://schemas.microsoft.com/office/powerpoint/2010/main" val="43274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EF885-10B9-4646-A3CD-35EC7ACB6474}"/>
              </a:ext>
            </a:extLst>
          </p:cNvPr>
          <p:cNvSpPr>
            <a:spLocks noGrp="1"/>
          </p:cNvSpPr>
          <p:nvPr>
            <p:ph type="title"/>
          </p:nvPr>
        </p:nvSpPr>
        <p:spPr/>
        <p:txBody>
          <a:bodyPr/>
          <a:lstStyle/>
          <a:p>
            <a:r>
              <a:rPr lang="en-US" dirty="0"/>
              <a:t>Potential Cost Savings</a:t>
            </a:r>
          </a:p>
        </p:txBody>
      </p:sp>
      <p:sp>
        <p:nvSpPr>
          <p:cNvPr id="3" name="Content Placeholder 2">
            <a:extLst>
              <a:ext uri="{FF2B5EF4-FFF2-40B4-BE49-F238E27FC236}">
                <a16:creationId xmlns:a16="http://schemas.microsoft.com/office/drawing/2014/main" id="{4A392F54-F2BA-4B40-BCED-375C0465EEC9}"/>
              </a:ext>
            </a:extLst>
          </p:cNvPr>
          <p:cNvSpPr>
            <a:spLocks noGrp="1"/>
          </p:cNvSpPr>
          <p:nvPr>
            <p:ph idx="1"/>
          </p:nvPr>
        </p:nvSpPr>
        <p:spPr>
          <a:xfrm>
            <a:off x="1097280" y="1845733"/>
            <a:ext cx="10058400" cy="4312695"/>
          </a:xfrm>
        </p:spPr>
        <p:txBody>
          <a:bodyPr>
            <a:normAutofit lnSpcReduction="10000"/>
          </a:bodyPr>
          <a:lstStyle/>
          <a:p>
            <a:r>
              <a:rPr lang="en-US" dirty="0"/>
              <a:t>Time out takes &lt;1 minute</a:t>
            </a:r>
          </a:p>
          <a:p>
            <a:r>
              <a:rPr lang="en-US" dirty="0"/>
              <a:t>Common de-escalation for pneumonia:</a:t>
            </a:r>
          </a:p>
          <a:p>
            <a:pPr lvl="1"/>
            <a:r>
              <a:rPr lang="en-US" dirty="0" err="1"/>
              <a:t>Vanc</a:t>
            </a:r>
            <a:r>
              <a:rPr lang="en-US" dirty="0"/>
              <a:t> and pip-</a:t>
            </a:r>
            <a:r>
              <a:rPr lang="en-US" dirty="0" err="1"/>
              <a:t>tazo</a:t>
            </a:r>
            <a:r>
              <a:rPr lang="en-US" dirty="0"/>
              <a:t> </a:t>
            </a:r>
            <a:r>
              <a:rPr lang="en-US" dirty="0">
                <a:sym typeface="Wingdings" panose="05000000000000000000" pitchFamily="2" charset="2"/>
              </a:rPr>
              <a:t> ceftriaxone and azithromycin</a:t>
            </a:r>
          </a:p>
          <a:p>
            <a:pPr lvl="1"/>
            <a:r>
              <a:rPr lang="en-US" dirty="0">
                <a:sym typeface="Wingdings" panose="05000000000000000000" pitchFamily="2" charset="2"/>
              </a:rPr>
              <a:t>$80/day  $18/day</a:t>
            </a:r>
          </a:p>
          <a:p>
            <a:r>
              <a:rPr lang="en-US" dirty="0"/>
              <a:t>IV-to-PO conversion saves $60 per patient (</a:t>
            </a:r>
            <a:r>
              <a:rPr lang="en-US" dirty="0" err="1"/>
              <a:t>Sallach-Ruma</a:t>
            </a:r>
            <a:r>
              <a:rPr lang="en-US" dirty="0"/>
              <a:t> et al., 2014)</a:t>
            </a:r>
          </a:p>
          <a:p>
            <a:pPr lvl="1"/>
            <a:r>
              <a:rPr lang="en-US" dirty="0"/>
              <a:t>Occurred in 88 patients on MDA/BEST (84 team-weeks) </a:t>
            </a:r>
            <a:r>
              <a:rPr lang="en-US" dirty="0">
                <a:sym typeface="Wingdings" panose="05000000000000000000" pitchFamily="2" charset="2"/>
              </a:rPr>
              <a:t> $5,280 saved</a:t>
            </a:r>
          </a:p>
          <a:p>
            <a:pPr lvl="1"/>
            <a:r>
              <a:rPr lang="en-US" dirty="0">
                <a:sym typeface="Wingdings" panose="05000000000000000000" pitchFamily="2" charset="2"/>
              </a:rPr>
              <a:t>Comparable teams at Chapel Hill: 7 Internal Medicine, 2 Family Medicine, 2 Pediatrics</a:t>
            </a:r>
          </a:p>
          <a:p>
            <a:pPr lvl="1"/>
            <a:r>
              <a:rPr lang="en-US" dirty="0">
                <a:sym typeface="Wingdings" panose="05000000000000000000" pitchFamily="2" charset="2"/>
              </a:rPr>
              <a:t>13 services with 1 additional IV-PO conversion per week  676 per year  $40,560</a:t>
            </a:r>
            <a:endParaRPr lang="en-US" dirty="0"/>
          </a:p>
          <a:p>
            <a:r>
              <a:rPr lang="en-US" dirty="0"/>
              <a:t>De-escalation of antibiotics may facilitate:</a:t>
            </a:r>
          </a:p>
          <a:p>
            <a:pPr lvl="1"/>
            <a:r>
              <a:rPr lang="en-US" dirty="0"/>
              <a:t>Earlier discharge</a:t>
            </a:r>
          </a:p>
          <a:p>
            <a:pPr lvl="1"/>
            <a:r>
              <a:rPr lang="en-US" dirty="0"/>
              <a:t>Avoidance of central lines</a:t>
            </a:r>
          </a:p>
          <a:p>
            <a:pPr lvl="1"/>
            <a:r>
              <a:rPr lang="en-US" dirty="0"/>
              <a:t>Less drug monitoring and toxicity</a:t>
            </a:r>
          </a:p>
          <a:p>
            <a:pPr lvl="1"/>
            <a:r>
              <a:rPr lang="en-US" dirty="0"/>
              <a:t>Reduced risk of C-diff</a:t>
            </a:r>
          </a:p>
        </p:txBody>
      </p:sp>
    </p:spTree>
    <p:extLst>
      <p:ext uri="{BB962C8B-B14F-4D97-AF65-F5344CB8AC3E}">
        <p14:creationId xmlns:p14="http://schemas.microsoft.com/office/powerpoint/2010/main" val="123730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3CE1-1C14-4058-ACEF-78CDF3D14665}"/>
              </a:ext>
            </a:extLst>
          </p:cNvPr>
          <p:cNvSpPr>
            <a:spLocks noGrp="1"/>
          </p:cNvSpPr>
          <p:nvPr>
            <p:ph type="title"/>
          </p:nvPr>
        </p:nvSpPr>
        <p:spPr/>
        <p:txBody>
          <a:bodyPr/>
          <a:lstStyle/>
          <a:p>
            <a:r>
              <a:rPr lang="en-US" dirty="0"/>
              <a:t>Sustainment and Spread</a:t>
            </a:r>
          </a:p>
        </p:txBody>
      </p:sp>
      <p:sp>
        <p:nvSpPr>
          <p:cNvPr id="3" name="Content Placeholder 2">
            <a:extLst>
              <a:ext uri="{FF2B5EF4-FFF2-40B4-BE49-F238E27FC236}">
                <a16:creationId xmlns:a16="http://schemas.microsoft.com/office/drawing/2014/main" id="{9D545AA9-6C24-4720-87A0-D14DC1E876D9}"/>
              </a:ext>
            </a:extLst>
          </p:cNvPr>
          <p:cNvSpPr>
            <a:spLocks noGrp="1"/>
          </p:cNvSpPr>
          <p:nvPr>
            <p:ph idx="1"/>
          </p:nvPr>
        </p:nvSpPr>
        <p:spPr/>
        <p:txBody>
          <a:bodyPr>
            <a:normAutofit/>
          </a:bodyPr>
          <a:lstStyle/>
          <a:p>
            <a:r>
              <a:rPr lang="en-US" sz="2800" dirty="0"/>
              <a:t>Sustainment:</a:t>
            </a:r>
          </a:p>
          <a:p>
            <a:pPr lvl="1"/>
            <a:r>
              <a:rPr lang="en-US" sz="2400" dirty="0"/>
              <a:t>Antimicrobial Stewardship Program will continue data monitoring, feedback, and engagement</a:t>
            </a:r>
          </a:p>
          <a:p>
            <a:r>
              <a:rPr lang="en-US" sz="2800" dirty="0"/>
              <a:t>Spread:</a:t>
            </a:r>
          </a:p>
          <a:p>
            <a:pPr lvl="1"/>
            <a:r>
              <a:rPr lang="en-US" sz="2400" dirty="0"/>
              <a:t>Continued expansion to additional teams, including surgical services, ICUs</a:t>
            </a:r>
          </a:p>
          <a:p>
            <a:pPr lvl="1"/>
            <a:r>
              <a:rPr lang="en-US" sz="2400" dirty="0"/>
              <a:t>Challenges:</a:t>
            </a:r>
          </a:p>
          <a:p>
            <a:pPr lvl="2"/>
            <a:r>
              <a:rPr lang="en-US" sz="2000" dirty="0"/>
              <a:t>Efficient data collection and management</a:t>
            </a:r>
          </a:p>
          <a:p>
            <a:pPr lvl="2"/>
            <a:r>
              <a:rPr lang="en-US" sz="2000" dirty="0"/>
              <a:t>Engagement with partner services</a:t>
            </a:r>
          </a:p>
          <a:p>
            <a:pPr lvl="2"/>
            <a:r>
              <a:rPr lang="en-US" sz="2000" b="1" dirty="0">
                <a:solidFill>
                  <a:schemeClr val="accent1"/>
                </a:solidFill>
              </a:rPr>
              <a:t>Reliable systems to identify eligible patients</a:t>
            </a:r>
          </a:p>
        </p:txBody>
      </p:sp>
    </p:spTree>
    <p:extLst>
      <p:ext uri="{BB962C8B-B14F-4D97-AF65-F5344CB8AC3E}">
        <p14:creationId xmlns:p14="http://schemas.microsoft.com/office/powerpoint/2010/main" val="229635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A52B12-0826-4A26-ABA2-386F72111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D0DA68-F652-496F-B8B5-9A66255C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B6DFCA-3E42-46BA-93CA-610BE1678CF5}"/>
              </a:ext>
            </a:extLst>
          </p:cNvPr>
          <p:cNvSpPr>
            <a:spLocks noGrp="1"/>
          </p:cNvSpPr>
          <p:nvPr>
            <p:ph type="title"/>
          </p:nvPr>
        </p:nvSpPr>
        <p:spPr>
          <a:xfrm>
            <a:off x="492370" y="516835"/>
            <a:ext cx="3084844" cy="2103875"/>
          </a:xfrm>
        </p:spPr>
        <p:txBody>
          <a:bodyPr>
            <a:normAutofit/>
          </a:bodyPr>
          <a:lstStyle/>
          <a:p>
            <a:r>
              <a:rPr lang="en-US" dirty="0">
                <a:solidFill>
                  <a:srgbClr val="FFFFFF"/>
                </a:solidFill>
              </a:rPr>
              <a:t>Questions?</a:t>
            </a:r>
          </a:p>
        </p:txBody>
      </p:sp>
      <p:sp>
        <p:nvSpPr>
          <p:cNvPr id="8" name="Content Placeholder 7">
            <a:extLst>
              <a:ext uri="{FF2B5EF4-FFF2-40B4-BE49-F238E27FC236}">
                <a16:creationId xmlns:a16="http://schemas.microsoft.com/office/drawing/2014/main" id="{78D83236-38A8-41DC-9842-3702302CDB66}"/>
              </a:ext>
            </a:extLst>
          </p:cNvPr>
          <p:cNvSpPr>
            <a:spLocks noGrp="1"/>
          </p:cNvSpPr>
          <p:nvPr>
            <p:ph idx="1"/>
          </p:nvPr>
        </p:nvSpPr>
        <p:spPr>
          <a:xfrm>
            <a:off x="492371" y="2653800"/>
            <a:ext cx="3084844" cy="3335519"/>
          </a:xfrm>
        </p:spPr>
        <p:txBody>
          <a:bodyPr>
            <a:normAutofit lnSpcReduction="10000"/>
          </a:bodyPr>
          <a:lstStyle/>
          <a:p>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a:p>
            <a:endParaRPr lang="en-US" sz="1500" dirty="0">
              <a:solidFill>
                <a:srgbClr val="FFFFFF"/>
              </a:solidFill>
            </a:endParaRPr>
          </a:p>
          <a:p>
            <a:r>
              <a:rPr lang="en-US" sz="1500" i="1" dirty="0">
                <a:solidFill>
                  <a:srgbClr val="FFFFFF"/>
                </a:solidFill>
              </a:rPr>
              <a:t>Washington Post</a:t>
            </a:r>
            <a:r>
              <a:rPr lang="en-US" sz="1500" dirty="0">
                <a:solidFill>
                  <a:srgbClr val="FFFFFF"/>
                </a:solidFill>
              </a:rPr>
              <a:t>, 2/18/16</a:t>
            </a:r>
          </a:p>
        </p:txBody>
      </p:sp>
      <p:sp>
        <p:nvSpPr>
          <p:cNvPr id="15" name="Rectangle 14">
            <a:extLst>
              <a:ext uri="{FF2B5EF4-FFF2-40B4-BE49-F238E27FC236}">
                <a16:creationId xmlns:a16="http://schemas.microsoft.com/office/drawing/2014/main" id="{DDF50AF6-4E23-4BD9-92C7-45A3E16E4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a:extLst>
              <a:ext uri="{FF2B5EF4-FFF2-40B4-BE49-F238E27FC236}">
                <a16:creationId xmlns:a16="http://schemas.microsoft.com/office/drawing/2014/main" id="{D0DD4B73-1270-43F0-A807-9CEBC5EDE621}"/>
              </a:ext>
            </a:extLst>
          </p:cNvPr>
          <p:cNvPicPr>
            <a:picLocks noChangeAspect="1"/>
          </p:cNvPicPr>
          <p:nvPr/>
        </p:nvPicPr>
        <p:blipFill>
          <a:blip r:embed="rId3"/>
          <a:stretch>
            <a:fillRect/>
          </a:stretch>
        </p:blipFill>
        <p:spPr>
          <a:xfrm>
            <a:off x="4384802" y="232116"/>
            <a:ext cx="7364130" cy="6351563"/>
          </a:xfrm>
          <a:prstGeom prst="rect">
            <a:avLst/>
          </a:prstGeom>
        </p:spPr>
      </p:pic>
    </p:spTree>
    <p:extLst>
      <p:ext uri="{BB962C8B-B14F-4D97-AF65-F5344CB8AC3E}">
        <p14:creationId xmlns:p14="http://schemas.microsoft.com/office/powerpoint/2010/main" val="35670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101B-C1D3-4D66-893D-941CA61D5AFA}"/>
              </a:ext>
            </a:extLst>
          </p:cNvPr>
          <p:cNvSpPr>
            <a:spLocks noGrp="1"/>
          </p:cNvSpPr>
          <p:nvPr>
            <p:ph type="title"/>
          </p:nvPr>
        </p:nvSpPr>
        <p:spPr>
          <a:xfrm>
            <a:off x="1097280" y="286603"/>
            <a:ext cx="10058400" cy="1450757"/>
          </a:xfrm>
        </p:spPr>
        <p:txBody>
          <a:bodyPr>
            <a:normAutofit/>
          </a:bodyPr>
          <a:lstStyle/>
          <a:p>
            <a:r>
              <a:rPr lang="en-US" dirty="0"/>
              <a:t>Antibiotic Time Out</a:t>
            </a:r>
          </a:p>
        </p:txBody>
      </p:sp>
      <p:sp>
        <p:nvSpPr>
          <p:cNvPr id="3" name="Content Placeholder 2">
            <a:extLst>
              <a:ext uri="{FF2B5EF4-FFF2-40B4-BE49-F238E27FC236}">
                <a16:creationId xmlns:a16="http://schemas.microsoft.com/office/drawing/2014/main" id="{0A8713CA-2B62-4DF2-828C-77AB571407B1}"/>
              </a:ext>
            </a:extLst>
          </p:cNvPr>
          <p:cNvSpPr>
            <a:spLocks noGrp="1"/>
          </p:cNvSpPr>
          <p:nvPr>
            <p:ph idx="1"/>
          </p:nvPr>
        </p:nvSpPr>
        <p:spPr>
          <a:xfrm>
            <a:off x="1097279" y="1845734"/>
            <a:ext cx="7082625" cy="4023360"/>
          </a:xfrm>
        </p:spPr>
        <p:txBody>
          <a:bodyPr>
            <a:normAutofit/>
          </a:bodyPr>
          <a:lstStyle/>
          <a:p>
            <a:r>
              <a:rPr lang="en-US" sz="2400" dirty="0"/>
              <a:t>A structured review of a patient’s antibiotic regimen after 48 hours</a:t>
            </a:r>
          </a:p>
          <a:p>
            <a:r>
              <a:rPr lang="en-US" sz="2400" dirty="0"/>
              <a:t>Goal: progress from empiric to targeted antibiotics</a:t>
            </a:r>
          </a:p>
          <a:p>
            <a:pPr lvl="1"/>
            <a:r>
              <a:rPr lang="en-US" sz="1900" dirty="0"/>
              <a:t>Empiric: broad-spectrum, toxic, expensive</a:t>
            </a:r>
          </a:p>
          <a:p>
            <a:pPr lvl="1"/>
            <a:r>
              <a:rPr lang="en-US" sz="1900" dirty="0"/>
              <a:t>Targeted: narrow(</a:t>
            </a:r>
            <a:r>
              <a:rPr lang="en-US" sz="1900" dirty="0" err="1"/>
              <a:t>er</a:t>
            </a:r>
            <a:r>
              <a:rPr lang="en-US" sz="1900" dirty="0"/>
              <a:t>)-spectrum, safer, cheaper</a:t>
            </a:r>
          </a:p>
          <a:p>
            <a:r>
              <a:rPr lang="en-US" sz="2400" dirty="0"/>
              <a:t>Completely independent of the central stewardship team</a:t>
            </a:r>
          </a:p>
          <a:p>
            <a:r>
              <a:rPr lang="en-US" sz="2400" dirty="0"/>
              <a:t>Recommended by CDC as core element of antibiotic stewardship</a:t>
            </a:r>
          </a:p>
          <a:p>
            <a:pPr lvl="1"/>
            <a:r>
              <a:rPr lang="en-US" sz="1900" dirty="0"/>
              <a:t>Joint Commission standards refer to CDC core activities</a:t>
            </a:r>
          </a:p>
          <a:p>
            <a:pPr lvl="1"/>
            <a:endParaRPr lang="en-US" sz="1100" dirty="0"/>
          </a:p>
        </p:txBody>
      </p:sp>
      <p:pic>
        <p:nvPicPr>
          <p:cNvPr id="4" name="Picture 3">
            <a:extLst>
              <a:ext uri="{FF2B5EF4-FFF2-40B4-BE49-F238E27FC236}">
                <a16:creationId xmlns:a16="http://schemas.microsoft.com/office/drawing/2014/main" id="{61C29B3B-B82B-45F9-BD40-59F958F0E867}"/>
              </a:ext>
            </a:extLst>
          </p:cNvPr>
          <p:cNvPicPr>
            <a:picLocks noChangeAspect="1"/>
          </p:cNvPicPr>
          <p:nvPr/>
        </p:nvPicPr>
        <p:blipFill rotWithShape="1">
          <a:blip r:embed="rId3"/>
          <a:srcRect t="3327" r="2" b="7024"/>
          <a:stretch/>
        </p:blipFill>
        <p:spPr>
          <a:xfrm>
            <a:off x="8549780" y="1916318"/>
            <a:ext cx="3218149" cy="4274218"/>
          </a:xfrm>
          <a:prstGeom prst="rect">
            <a:avLst/>
          </a:prstGeom>
        </p:spPr>
      </p:pic>
    </p:spTree>
    <p:extLst>
      <p:ext uri="{BB962C8B-B14F-4D97-AF65-F5344CB8AC3E}">
        <p14:creationId xmlns:p14="http://schemas.microsoft.com/office/powerpoint/2010/main" val="385412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51101" y="0"/>
            <a:ext cx="7233283" cy="6858000"/>
          </a:xfrm>
          <a:prstGeom prst="rect">
            <a:avLst/>
          </a:prstGeom>
        </p:spPr>
      </p:pic>
      <p:sp>
        <p:nvSpPr>
          <p:cNvPr id="2" name="TextBox 1"/>
          <p:cNvSpPr txBox="1"/>
          <p:nvPr/>
        </p:nvSpPr>
        <p:spPr>
          <a:xfrm>
            <a:off x="9163051" y="5438775"/>
            <a:ext cx="2743200" cy="1200329"/>
          </a:xfrm>
          <a:prstGeom prst="rect">
            <a:avLst/>
          </a:prstGeom>
          <a:noFill/>
        </p:spPr>
        <p:txBody>
          <a:bodyPr wrap="square" rtlCol="0">
            <a:spAutoFit/>
          </a:bodyPr>
          <a:lstStyle/>
          <a:p>
            <a:r>
              <a:rPr lang="en-US" dirty="0">
                <a:solidFill>
                  <a:schemeClr val="bg1"/>
                </a:solidFill>
              </a:rPr>
              <a:t>Centers for Disease Control and Prevention. </a:t>
            </a:r>
            <a:r>
              <a:rPr lang="en-US" i="1" dirty="0">
                <a:solidFill>
                  <a:schemeClr val="bg1"/>
                </a:solidFill>
              </a:rPr>
              <a:t>Antibiotic Resistance Threats in the United States</a:t>
            </a:r>
            <a:r>
              <a:rPr lang="en-US" dirty="0">
                <a:solidFill>
                  <a:schemeClr val="bg1"/>
                </a:solidFill>
              </a:rPr>
              <a:t>. 2013</a:t>
            </a:r>
          </a:p>
        </p:txBody>
      </p:sp>
    </p:spTree>
    <p:extLst>
      <p:ext uri="{BB962C8B-B14F-4D97-AF65-F5344CB8AC3E}">
        <p14:creationId xmlns:p14="http://schemas.microsoft.com/office/powerpoint/2010/main" val="36654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0B06-5A30-463F-BB09-00E4D2BB4904}"/>
              </a:ext>
            </a:extLst>
          </p:cNvPr>
          <p:cNvSpPr>
            <a:spLocks noGrp="1"/>
          </p:cNvSpPr>
          <p:nvPr>
            <p:ph type="title"/>
          </p:nvPr>
        </p:nvSpPr>
        <p:spPr/>
        <p:txBody>
          <a:bodyPr/>
          <a:lstStyle/>
          <a:p>
            <a:r>
              <a:rPr lang="en-US" dirty="0"/>
              <a:t>Why does it matter?</a:t>
            </a:r>
          </a:p>
        </p:txBody>
      </p:sp>
      <p:sp>
        <p:nvSpPr>
          <p:cNvPr id="4" name="Content Placeholder 3">
            <a:extLst>
              <a:ext uri="{FF2B5EF4-FFF2-40B4-BE49-F238E27FC236}">
                <a16:creationId xmlns:a16="http://schemas.microsoft.com/office/drawing/2014/main" id="{D4E938F6-5C52-487A-A262-5051C7F04886}"/>
              </a:ext>
            </a:extLst>
          </p:cNvPr>
          <p:cNvSpPr>
            <a:spLocks noGrp="1"/>
          </p:cNvSpPr>
          <p:nvPr>
            <p:ph sz="half" idx="1"/>
          </p:nvPr>
        </p:nvSpPr>
        <p:spPr>
          <a:xfrm>
            <a:off x="1097278" y="1845734"/>
            <a:ext cx="4937760" cy="4023360"/>
          </a:xfrm>
        </p:spPr>
        <p:txBody>
          <a:bodyPr>
            <a:normAutofit/>
          </a:bodyPr>
          <a:lstStyle/>
          <a:p>
            <a:r>
              <a:rPr lang="en-US" dirty="0"/>
              <a:t>Elderly female admitted to Hillsborough, concern for urosepsis based on urinalysis</a:t>
            </a:r>
          </a:p>
          <a:p>
            <a:r>
              <a:rPr lang="en-US" dirty="0"/>
              <a:t>Broad-spectrum antibiotics started on admission</a:t>
            </a:r>
          </a:p>
          <a:p>
            <a:r>
              <a:rPr lang="en-US" dirty="0"/>
              <a:t>Results: UA suggestive of UTI, blood culture positive, and C-diff assay positive</a:t>
            </a:r>
          </a:p>
          <a:p>
            <a:r>
              <a:rPr lang="en-US" dirty="0"/>
              <a:t>Plan: broad-spectrum antibiotics continued, C-diff antibiotics started</a:t>
            </a:r>
          </a:p>
          <a:p>
            <a:r>
              <a:rPr lang="en-US" dirty="0"/>
              <a:t>Patient develops hypotension and AKI and goes to MICU</a:t>
            </a:r>
          </a:p>
          <a:p>
            <a:endParaRPr lang="en-US" dirty="0"/>
          </a:p>
        </p:txBody>
      </p:sp>
      <p:sp>
        <p:nvSpPr>
          <p:cNvPr id="5" name="Content Placeholder 4">
            <a:extLst>
              <a:ext uri="{FF2B5EF4-FFF2-40B4-BE49-F238E27FC236}">
                <a16:creationId xmlns:a16="http://schemas.microsoft.com/office/drawing/2014/main" id="{3FAE45FE-41C9-4E10-9B93-DDA51B6BED33}"/>
              </a:ext>
            </a:extLst>
          </p:cNvPr>
          <p:cNvSpPr>
            <a:spLocks noGrp="1"/>
          </p:cNvSpPr>
          <p:nvPr>
            <p:ph sz="half" idx="2"/>
          </p:nvPr>
        </p:nvSpPr>
        <p:spPr/>
        <p:txBody>
          <a:bodyPr>
            <a:normAutofit/>
          </a:bodyPr>
          <a:lstStyle/>
          <a:p>
            <a:r>
              <a:rPr lang="en-US" dirty="0"/>
              <a:t>Elderly female admitted to Hillsborough, concern for urosepsis based on urinalysis</a:t>
            </a:r>
          </a:p>
          <a:p>
            <a:r>
              <a:rPr lang="en-US" dirty="0"/>
              <a:t>Broad-spectrum antibiotics started on admission</a:t>
            </a:r>
          </a:p>
          <a:p>
            <a:r>
              <a:rPr lang="en-US" dirty="0"/>
              <a:t>Results: UA suggestive of UTI, blood culture positive, and C-diff assay positive</a:t>
            </a:r>
          </a:p>
          <a:p>
            <a:r>
              <a:rPr lang="en-US" dirty="0"/>
              <a:t>Time out is done: UTI ruled out, blood culture recognized as contaminant, C-diff antibiotics continued </a:t>
            </a:r>
            <a:r>
              <a:rPr lang="en-US" dirty="0" err="1"/>
              <a:t>aloune</a:t>
            </a:r>
            <a:endParaRPr lang="en-US" dirty="0"/>
          </a:p>
          <a:p>
            <a:r>
              <a:rPr lang="en-US" dirty="0"/>
              <a:t>Patient is discharged two days later</a:t>
            </a:r>
          </a:p>
          <a:p>
            <a:endParaRPr lang="en-US" dirty="0"/>
          </a:p>
        </p:txBody>
      </p:sp>
      <p:pic>
        <p:nvPicPr>
          <p:cNvPr id="11" name="Graphic 10" descr="Sad face with solid fill">
            <a:extLst>
              <a:ext uri="{FF2B5EF4-FFF2-40B4-BE49-F238E27FC236}">
                <a16:creationId xmlns:a16="http://schemas.microsoft.com/office/drawing/2014/main" id="{F30BEBE1-B810-4CB7-A18C-71C7F4381E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1079" y="2313921"/>
            <a:ext cx="2230158" cy="2230158"/>
          </a:xfrm>
          <a:prstGeom prst="rect">
            <a:avLst/>
          </a:prstGeom>
        </p:spPr>
      </p:pic>
      <p:pic>
        <p:nvPicPr>
          <p:cNvPr id="13" name="Graphic 12" descr="Smiling face with solid fill">
            <a:extLst>
              <a:ext uri="{FF2B5EF4-FFF2-40B4-BE49-F238E27FC236}">
                <a16:creationId xmlns:a16="http://schemas.microsoft.com/office/drawing/2014/main" id="{65A46B58-225D-491B-8CA0-DD1DDDC768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1721" y="2313921"/>
            <a:ext cx="2230158" cy="2230158"/>
          </a:xfrm>
          <a:prstGeom prst="rect">
            <a:avLst/>
          </a:prstGeom>
        </p:spPr>
      </p:pic>
    </p:spTree>
    <p:extLst>
      <p:ext uri="{BB962C8B-B14F-4D97-AF65-F5344CB8AC3E}">
        <p14:creationId xmlns:p14="http://schemas.microsoft.com/office/powerpoint/2010/main" val="267461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99F2-9D2C-4EC7-BA1F-583EC64FE493}"/>
              </a:ext>
            </a:extLst>
          </p:cNvPr>
          <p:cNvSpPr>
            <a:spLocks noGrp="1"/>
          </p:cNvSpPr>
          <p:nvPr>
            <p:ph type="title"/>
          </p:nvPr>
        </p:nvSpPr>
        <p:spPr/>
        <p:txBody>
          <a:bodyPr>
            <a:normAutofit/>
          </a:bodyPr>
          <a:lstStyle/>
          <a:p>
            <a:r>
              <a:rPr lang="en-US" sz="5400" dirty="0"/>
              <a:t>Aim</a:t>
            </a:r>
          </a:p>
        </p:txBody>
      </p:sp>
      <p:sp>
        <p:nvSpPr>
          <p:cNvPr id="3" name="Content Placeholder 2">
            <a:extLst>
              <a:ext uri="{FF2B5EF4-FFF2-40B4-BE49-F238E27FC236}">
                <a16:creationId xmlns:a16="http://schemas.microsoft.com/office/drawing/2014/main" id="{0216CB74-D534-4D87-A944-EC7BA19A4D38}"/>
              </a:ext>
            </a:extLst>
          </p:cNvPr>
          <p:cNvSpPr>
            <a:spLocks noGrp="1"/>
          </p:cNvSpPr>
          <p:nvPr>
            <p:ph idx="1"/>
          </p:nvPr>
        </p:nvSpPr>
        <p:spPr/>
        <p:txBody>
          <a:bodyPr/>
          <a:lstStyle/>
          <a:p>
            <a:r>
              <a:rPr lang="en-US" sz="4000" dirty="0"/>
              <a:t>Implement routine, documented, meaningful antibiotic time outs for medical patients at UNC Hospitals Hillsborough Campus.</a:t>
            </a:r>
          </a:p>
          <a:p>
            <a:endParaRPr lang="en-US" dirty="0"/>
          </a:p>
        </p:txBody>
      </p:sp>
    </p:spTree>
    <p:extLst>
      <p:ext uri="{BB962C8B-B14F-4D97-AF65-F5344CB8AC3E}">
        <p14:creationId xmlns:p14="http://schemas.microsoft.com/office/powerpoint/2010/main" val="421029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910D-737D-4ADF-A89B-2C9FB26EC2AE}"/>
              </a:ext>
            </a:extLst>
          </p:cNvPr>
          <p:cNvSpPr>
            <a:spLocks noGrp="1"/>
          </p:cNvSpPr>
          <p:nvPr>
            <p:ph type="title"/>
          </p:nvPr>
        </p:nvSpPr>
        <p:spPr>
          <a:xfrm>
            <a:off x="1097280" y="286603"/>
            <a:ext cx="10058400" cy="1450757"/>
          </a:xfrm>
        </p:spPr>
        <p:txBody>
          <a:bodyPr>
            <a:normAutofit/>
          </a:bodyPr>
          <a:lstStyle/>
          <a:p>
            <a:r>
              <a:rPr lang="en-US" dirty="0"/>
              <a:t>Antibiotic Time Out Workflow</a:t>
            </a:r>
          </a:p>
        </p:txBody>
      </p:sp>
      <p:sp>
        <p:nvSpPr>
          <p:cNvPr id="3" name="Content Placeholder 2">
            <a:extLst>
              <a:ext uri="{FF2B5EF4-FFF2-40B4-BE49-F238E27FC236}">
                <a16:creationId xmlns:a16="http://schemas.microsoft.com/office/drawing/2014/main" id="{E485214E-B066-4331-AA60-CA71158C1024}"/>
              </a:ext>
            </a:extLst>
          </p:cNvPr>
          <p:cNvSpPr>
            <a:spLocks noGrp="1"/>
          </p:cNvSpPr>
          <p:nvPr>
            <p:ph idx="1"/>
          </p:nvPr>
        </p:nvSpPr>
        <p:spPr>
          <a:xfrm>
            <a:off x="1097279" y="1845734"/>
            <a:ext cx="6454987" cy="4023360"/>
          </a:xfrm>
        </p:spPr>
        <p:txBody>
          <a:bodyPr>
            <a:normAutofit/>
          </a:bodyPr>
          <a:lstStyle/>
          <a:p>
            <a:pPr marL="457200" indent="-457200">
              <a:buFont typeface="+mj-lt"/>
              <a:buAutoNum type="arabicPeriod"/>
            </a:pPr>
            <a:r>
              <a:rPr lang="en-US" sz="2400" dirty="0"/>
              <a:t>Team pharmacist identifies patient who has been on antibiotics for at least 36 hours</a:t>
            </a:r>
          </a:p>
          <a:p>
            <a:pPr marL="457200" indent="-457200">
              <a:buFont typeface="+mj-lt"/>
              <a:buAutoNum type="arabicPeriod"/>
            </a:pPr>
            <a:r>
              <a:rPr lang="en-US" sz="2400" dirty="0"/>
              <a:t>Pharmacist calls antibiotic time out, usually during rounds</a:t>
            </a:r>
          </a:p>
          <a:p>
            <a:pPr marL="457200" indent="-457200">
              <a:buFont typeface="+mj-lt"/>
              <a:buAutoNum type="arabicPeriod"/>
            </a:pPr>
            <a:r>
              <a:rPr lang="en-US" sz="2400" dirty="0"/>
              <a:t>Team discusses questions using antibiotic time out checklist </a:t>
            </a:r>
            <a:r>
              <a:rPr lang="en-US" sz="2400" dirty="0" err="1"/>
              <a:t>SmartPhrase</a:t>
            </a:r>
            <a:r>
              <a:rPr lang="en-US" sz="2400" dirty="0"/>
              <a:t>, determines plan</a:t>
            </a:r>
          </a:p>
          <a:p>
            <a:pPr marL="457200" indent="-457200">
              <a:buFont typeface="+mj-lt"/>
              <a:buAutoNum type="arabicPeriod"/>
            </a:pPr>
            <a:r>
              <a:rPr lang="en-US" sz="2400" dirty="0"/>
              <a:t>Pharmacist documents in a note using </a:t>
            </a:r>
            <a:r>
              <a:rPr lang="en-US" sz="2400" dirty="0" err="1"/>
              <a:t>SmartPhrase</a:t>
            </a:r>
            <a:endParaRPr lang="en-US" sz="2400" dirty="0"/>
          </a:p>
          <a:p>
            <a:pPr marL="457200" indent="-457200">
              <a:buFont typeface="+mj-lt"/>
              <a:buAutoNum type="arabicPeriod"/>
            </a:pPr>
            <a:r>
              <a:rPr lang="en-US" sz="2400" dirty="0"/>
              <a:t>Team makes planned changes</a:t>
            </a:r>
          </a:p>
        </p:txBody>
      </p:sp>
      <p:pic>
        <p:nvPicPr>
          <p:cNvPr id="5" name="Picture 4">
            <a:extLst>
              <a:ext uri="{FF2B5EF4-FFF2-40B4-BE49-F238E27FC236}">
                <a16:creationId xmlns:a16="http://schemas.microsoft.com/office/drawing/2014/main" id="{CEC7B79B-0E75-4A3E-9501-1D1632E667FE}"/>
              </a:ext>
            </a:extLst>
          </p:cNvPr>
          <p:cNvPicPr>
            <a:picLocks noChangeAspect="1"/>
          </p:cNvPicPr>
          <p:nvPr/>
        </p:nvPicPr>
        <p:blipFill>
          <a:blip r:embed="rId3"/>
          <a:stretch>
            <a:fillRect/>
          </a:stretch>
        </p:blipFill>
        <p:spPr>
          <a:xfrm>
            <a:off x="7552266" y="2674063"/>
            <a:ext cx="4369626" cy="2783391"/>
          </a:xfrm>
          <a:prstGeom prst="rect">
            <a:avLst/>
          </a:prstGeom>
        </p:spPr>
      </p:pic>
      <p:pic>
        <p:nvPicPr>
          <p:cNvPr id="4" name="Picture 3">
            <a:extLst>
              <a:ext uri="{FF2B5EF4-FFF2-40B4-BE49-F238E27FC236}">
                <a16:creationId xmlns:a16="http://schemas.microsoft.com/office/drawing/2014/main" id="{98A47479-399D-4F97-A6FF-4C16AD4EBD56}"/>
              </a:ext>
            </a:extLst>
          </p:cNvPr>
          <p:cNvPicPr>
            <a:picLocks noChangeAspect="1"/>
          </p:cNvPicPr>
          <p:nvPr/>
        </p:nvPicPr>
        <p:blipFill>
          <a:blip r:embed="rId4"/>
          <a:stretch>
            <a:fillRect/>
          </a:stretch>
        </p:blipFill>
        <p:spPr>
          <a:xfrm>
            <a:off x="9453549" y="164569"/>
            <a:ext cx="2375778" cy="2241151"/>
          </a:xfrm>
          <a:prstGeom prst="rect">
            <a:avLst/>
          </a:prstGeom>
        </p:spPr>
      </p:pic>
    </p:spTree>
    <p:extLst>
      <p:ext uri="{BB962C8B-B14F-4D97-AF65-F5344CB8AC3E}">
        <p14:creationId xmlns:p14="http://schemas.microsoft.com/office/powerpoint/2010/main" val="6903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87B6-4317-47D3-B166-F25C66DEEB15}"/>
              </a:ext>
            </a:extLst>
          </p:cNvPr>
          <p:cNvSpPr>
            <a:spLocks noGrp="1"/>
          </p:cNvSpPr>
          <p:nvPr>
            <p:ph type="title"/>
          </p:nvPr>
        </p:nvSpPr>
        <p:spPr>
          <a:xfrm>
            <a:off x="1083365" y="286603"/>
            <a:ext cx="10058400" cy="1450757"/>
          </a:xfrm>
        </p:spPr>
        <p:txBody>
          <a:bodyPr/>
          <a:lstStyle/>
          <a:p>
            <a:r>
              <a:rPr lang="en-US" dirty="0"/>
              <a:t>Challenge: Identifying Eligible Patients</a:t>
            </a:r>
          </a:p>
        </p:txBody>
      </p:sp>
      <p:graphicFrame>
        <p:nvGraphicFramePr>
          <p:cNvPr id="4" name="Table 3">
            <a:extLst>
              <a:ext uri="{FF2B5EF4-FFF2-40B4-BE49-F238E27FC236}">
                <a16:creationId xmlns:a16="http://schemas.microsoft.com/office/drawing/2014/main" id="{07EB1CD7-3031-4AFB-A362-537FB5EB65FA}"/>
              </a:ext>
            </a:extLst>
          </p:cNvPr>
          <p:cNvGraphicFramePr>
            <a:graphicFrameLocks noGrp="1"/>
          </p:cNvGraphicFramePr>
          <p:nvPr>
            <p:extLst>
              <p:ext uri="{D42A27DB-BD31-4B8C-83A1-F6EECF244321}">
                <p14:modId xmlns:p14="http://schemas.microsoft.com/office/powerpoint/2010/main" val="846840121"/>
              </p:ext>
            </p:extLst>
          </p:nvPr>
        </p:nvGraphicFramePr>
        <p:xfrm>
          <a:off x="576470" y="1908311"/>
          <a:ext cx="11072191" cy="3856384"/>
        </p:xfrm>
        <a:graphic>
          <a:graphicData uri="http://schemas.openxmlformats.org/drawingml/2006/table">
            <a:tbl>
              <a:tblPr firstRow="1" bandRow="1">
                <a:tableStyleId>{5C22544A-7EE6-4342-B048-85BDC9FD1C3A}</a:tableStyleId>
              </a:tblPr>
              <a:tblGrid>
                <a:gridCol w="3506889">
                  <a:extLst>
                    <a:ext uri="{9D8B030D-6E8A-4147-A177-3AD203B41FA5}">
                      <a16:colId xmlns:a16="http://schemas.microsoft.com/office/drawing/2014/main" val="1945464170"/>
                    </a:ext>
                  </a:extLst>
                </a:gridCol>
                <a:gridCol w="4984567">
                  <a:extLst>
                    <a:ext uri="{9D8B030D-6E8A-4147-A177-3AD203B41FA5}">
                      <a16:colId xmlns:a16="http://schemas.microsoft.com/office/drawing/2014/main" val="1848027725"/>
                    </a:ext>
                  </a:extLst>
                </a:gridCol>
                <a:gridCol w="2580735">
                  <a:extLst>
                    <a:ext uri="{9D8B030D-6E8A-4147-A177-3AD203B41FA5}">
                      <a16:colId xmlns:a16="http://schemas.microsoft.com/office/drawing/2014/main" val="4172967162"/>
                    </a:ext>
                  </a:extLst>
                </a:gridCol>
              </a:tblGrid>
              <a:tr h="505257">
                <a:tc>
                  <a:txBody>
                    <a:bodyPr/>
                    <a:lstStyle/>
                    <a:p>
                      <a:r>
                        <a:rPr lang="en-US" dirty="0"/>
                        <a:t>Method</a:t>
                      </a:r>
                    </a:p>
                  </a:txBody>
                  <a:tcPr/>
                </a:tc>
                <a:tc>
                  <a:txBody>
                    <a:bodyPr/>
                    <a:lstStyle/>
                    <a:p>
                      <a:r>
                        <a:rPr lang="en-US" dirty="0"/>
                        <a:t>Comments</a:t>
                      </a:r>
                    </a:p>
                  </a:txBody>
                  <a:tcPr/>
                </a:tc>
                <a:tc>
                  <a:txBody>
                    <a:bodyPr/>
                    <a:lstStyle/>
                    <a:p>
                      <a:r>
                        <a:rPr lang="en-US" dirty="0"/>
                        <a:t>Status</a:t>
                      </a:r>
                    </a:p>
                  </a:txBody>
                  <a:tcPr/>
                </a:tc>
                <a:extLst>
                  <a:ext uri="{0D108BD9-81ED-4DB2-BD59-A6C34878D82A}">
                    <a16:rowId xmlns:a16="http://schemas.microsoft.com/office/drawing/2014/main" val="3140313708"/>
                  </a:ext>
                </a:extLst>
              </a:tr>
              <a:tr h="1081009">
                <a:tc>
                  <a:txBody>
                    <a:bodyPr/>
                    <a:lstStyle/>
                    <a:p>
                      <a:r>
                        <a:rPr lang="en-US" sz="2000" dirty="0" err="1"/>
                        <a:t>iVent</a:t>
                      </a:r>
                      <a:r>
                        <a:rPr lang="en-US" sz="2000" dirty="0"/>
                        <a:t> initiated by pharmacist approving initial order</a:t>
                      </a:r>
                    </a:p>
                  </a:txBody>
                  <a:tcPr/>
                </a:tc>
                <a:tc>
                  <a:txBody>
                    <a:bodyPr/>
                    <a:lstStyle/>
                    <a:p>
                      <a:r>
                        <a:rPr lang="en-US" sz="2000" dirty="0" err="1"/>
                        <a:t>iVent</a:t>
                      </a:r>
                      <a:r>
                        <a:rPr lang="en-US" sz="2000" dirty="0"/>
                        <a:t> can communicate with other pharmacists and be timed; requires participation by all pharmacists at all hours</a:t>
                      </a:r>
                    </a:p>
                  </a:txBody>
                  <a:tcPr/>
                </a:tc>
                <a:tc>
                  <a:txBody>
                    <a:bodyPr/>
                    <a:lstStyle/>
                    <a:p>
                      <a:r>
                        <a:rPr lang="en-US" sz="2000" dirty="0"/>
                        <a:t>Not being used</a:t>
                      </a:r>
                    </a:p>
                  </a:txBody>
                  <a:tcPr/>
                </a:tc>
                <a:extLst>
                  <a:ext uri="{0D108BD9-81ED-4DB2-BD59-A6C34878D82A}">
                    <a16:rowId xmlns:a16="http://schemas.microsoft.com/office/drawing/2014/main" val="845127233"/>
                  </a:ext>
                </a:extLst>
              </a:tr>
              <a:tr h="756706">
                <a:tc>
                  <a:txBody>
                    <a:bodyPr/>
                    <a:lstStyle/>
                    <a:p>
                      <a:r>
                        <a:rPr lang="en-US" sz="2000" dirty="0"/>
                        <a:t>Crystal report of all patients on antibiotics, sorted by order age</a:t>
                      </a:r>
                    </a:p>
                  </a:txBody>
                  <a:tcPr/>
                </a:tc>
                <a:tc>
                  <a:txBody>
                    <a:bodyPr/>
                    <a:lstStyle/>
                    <a:p>
                      <a:r>
                        <a:rPr lang="en-US" sz="2000" dirty="0"/>
                        <a:t>Effective, but added step in pharmacist’s workflow</a:t>
                      </a:r>
                    </a:p>
                  </a:txBody>
                  <a:tcPr/>
                </a:tc>
                <a:tc>
                  <a:txBody>
                    <a:bodyPr/>
                    <a:lstStyle/>
                    <a:p>
                      <a:r>
                        <a:rPr lang="en-US" sz="2000" dirty="0"/>
                        <a:t>Not being used</a:t>
                      </a:r>
                    </a:p>
                  </a:txBody>
                  <a:tcPr/>
                </a:tc>
                <a:extLst>
                  <a:ext uri="{0D108BD9-81ED-4DB2-BD59-A6C34878D82A}">
                    <a16:rowId xmlns:a16="http://schemas.microsoft.com/office/drawing/2014/main" val="3714056953"/>
                  </a:ext>
                </a:extLst>
              </a:tr>
              <a:tr h="756706">
                <a:tc>
                  <a:txBody>
                    <a:bodyPr/>
                    <a:lstStyle/>
                    <a:p>
                      <a:r>
                        <a:rPr lang="en-US" sz="2000" dirty="0"/>
                        <a:t>Pharmacy Sign Out</a:t>
                      </a:r>
                    </a:p>
                  </a:txBody>
                  <a:tcPr/>
                </a:tc>
                <a:tc>
                  <a:txBody>
                    <a:bodyPr/>
                    <a:lstStyle/>
                    <a:p>
                      <a:r>
                        <a:rPr lang="en-US" sz="2000" dirty="0"/>
                        <a:t>Replacing </a:t>
                      </a:r>
                      <a:r>
                        <a:rPr lang="en-US" sz="2000" dirty="0" err="1"/>
                        <a:t>iVents</a:t>
                      </a:r>
                      <a:r>
                        <a:rPr lang="en-US" sz="2000" dirty="0"/>
                        <a:t>. Still only visible to pharmacists and relies on initial input.</a:t>
                      </a:r>
                    </a:p>
                  </a:txBody>
                  <a:tcPr/>
                </a:tc>
                <a:tc>
                  <a:txBody>
                    <a:bodyPr/>
                    <a:lstStyle/>
                    <a:p>
                      <a:r>
                        <a:rPr lang="en-US" sz="2000" dirty="0"/>
                        <a:t>Some pharmacists are using this.</a:t>
                      </a:r>
                    </a:p>
                  </a:txBody>
                  <a:tcPr/>
                </a:tc>
                <a:extLst>
                  <a:ext uri="{0D108BD9-81ED-4DB2-BD59-A6C34878D82A}">
                    <a16:rowId xmlns:a16="http://schemas.microsoft.com/office/drawing/2014/main" val="1329251305"/>
                  </a:ext>
                </a:extLst>
              </a:tr>
              <a:tr h="756706">
                <a:tc>
                  <a:txBody>
                    <a:bodyPr/>
                    <a:lstStyle/>
                    <a:p>
                      <a:r>
                        <a:rPr lang="en-US" sz="2000" dirty="0"/>
                        <a:t>Add reminder to physician sign-out </a:t>
                      </a:r>
                      <a:r>
                        <a:rPr lang="en-US" sz="2000" dirty="0" err="1"/>
                        <a:t>SmartPhrase</a:t>
                      </a:r>
                      <a:endParaRPr lang="en-US" sz="2000" dirty="0"/>
                    </a:p>
                  </a:txBody>
                  <a:tcPr/>
                </a:tc>
                <a:tc>
                  <a:txBody>
                    <a:bodyPr/>
                    <a:lstStyle/>
                    <a:p>
                      <a:r>
                        <a:rPr lang="en-US" sz="2000" dirty="0"/>
                        <a:t>Checkbox reminder in the patient’s </a:t>
                      </a:r>
                      <a:r>
                        <a:rPr lang="en-US" sz="2000" dirty="0" err="1"/>
                        <a:t>signout</a:t>
                      </a:r>
                      <a:r>
                        <a:rPr lang="en-US" sz="2000" dirty="0"/>
                        <a:t>; team fills in the date of eligibility</a:t>
                      </a:r>
                    </a:p>
                  </a:txBody>
                  <a:tcPr/>
                </a:tc>
                <a:tc>
                  <a:txBody>
                    <a:bodyPr/>
                    <a:lstStyle/>
                    <a:p>
                      <a:r>
                        <a:rPr lang="en-US" sz="2000" dirty="0"/>
                        <a:t>Modest success in pilot testing</a:t>
                      </a:r>
                    </a:p>
                  </a:txBody>
                  <a:tcPr/>
                </a:tc>
                <a:extLst>
                  <a:ext uri="{0D108BD9-81ED-4DB2-BD59-A6C34878D82A}">
                    <a16:rowId xmlns:a16="http://schemas.microsoft.com/office/drawing/2014/main" val="3391019793"/>
                  </a:ext>
                </a:extLst>
              </a:tr>
            </a:tbl>
          </a:graphicData>
        </a:graphic>
      </p:graphicFrame>
    </p:spTree>
    <p:extLst>
      <p:ext uri="{BB962C8B-B14F-4D97-AF65-F5344CB8AC3E}">
        <p14:creationId xmlns:p14="http://schemas.microsoft.com/office/powerpoint/2010/main" val="239357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1" descr="image001">
            <a:extLst>
              <a:ext uri="{FF2B5EF4-FFF2-40B4-BE49-F238E27FC236}">
                <a16:creationId xmlns:a16="http://schemas.microsoft.com/office/drawing/2014/main" id="{4E2C447A-B72F-40CB-AABB-E4D552105C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62"/>
          <a:stretch/>
        </p:blipFill>
        <p:spPr bwMode="auto">
          <a:xfrm>
            <a:off x="1082437" y="1662544"/>
            <a:ext cx="9606838" cy="142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2">
            <a:extLst>
              <a:ext uri="{FF2B5EF4-FFF2-40B4-BE49-F238E27FC236}">
                <a16:creationId xmlns:a16="http://schemas.microsoft.com/office/drawing/2014/main" id="{DBDEB342-9DC9-48ED-AA79-731DB4469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570" y="3575114"/>
            <a:ext cx="10234572" cy="284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19C42C87-85DC-448E-B7C7-5A54B1FC5471}"/>
              </a:ext>
            </a:extLst>
          </p:cNvPr>
          <p:cNvSpPr>
            <a:spLocks noGrp="1"/>
          </p:cNvSpPr>
          <p:nvPr>
            <p:ph type="title"/>
          </p:nvPr>
        </p:nvSpPr>
        <p:spPr>
          <a:xfrm>
            <a:off x="1097280" y="286604"/>
            <a:ext cx="10058400" cy="1044486"/>
          </a:xfrm>
        </p:spPr>
        <p:txBody>
          <a:bodyPr/>
          <a:lstStyle/>
          <a:p>
            <a:r>
              <a:rPr lang="en-US" dirty="0"/>
              <a:t>Pharmacy Sign Out</a:t>
            </a:r>
          </a:p>
        </p:txBody>
      </p:sp>
      <p:sp>
        <p:nvSpPr>
          <p:cNvPr id="6" name="Rectangle 5">
            <a:extLst>
              <a:ext uri="{FF2B5EF4-FFF2-40B4-BE49-F238E27FC236}">
                <a16:creationId xmlns:a16="http://schemas.microsoft.com/office/drawing/2014/main" id="{CA3BC660-E957-4FA2-B816-0F6F3CE74C56}"/>
              </a:ext>
            </a:extLst>
          </p:cNvPr>
          <p:cNvSpPr/>
          <p:nvPr/>
        </p:nvSpPr>
        <p:spPr>
          <a:xfrm>
            <a:off x="955964" y="2291151"/>
            <a:ext cx="2379518" cy="4728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49D4BC-202B-48DA-B093-57C920F86FB5}"/>
              </a:ext>
            </a:extLst>
          </p:cNvPr>
          <p:cNvSpPr/>
          <p:nvPr/>
        </p:nvSpPr>
        <p:spPr>
          <a:xfrm>
            <a:off x="8842663" y="4199615"/>
            <a:ext cx="1444337" cy="4728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9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91490-6427-4729-80A6-ADAB63B66ED8}"/>
              </a:ext>
            </a:extLst>
          </p:cNvPr>
          <p:cNvSpPr>
            <a:spLocks noGrp="1"/>
          </p:cNvSpPr>
          <p:nvPr>
            <p:ph type="title"/>
          </p:nvPr>
        </p:nvSpPr>
        <p:spPr>
          <a:xfrm>
            <a:off x="1097280" y="286604"/>
            <a:ext cx="10058400" cy="794052"/>
          </a:xfrm>
        </p:spPr>
        <p:txBody>
          <a:bodyPr/>
          <a:lstStyle/>
          <a:p>
            <a:r>
              <a:rPr lang="en-US" dirty="0"/>
              <a:t>Results: Time Out Uptake</a:t>
            </a:r>
          </a:p>
        </p:txBody>
      </p:sp>
      <p:pic>
        <p:nvPicPr>
          <p:cNvPr id="10" name="Picture 9">
            <a:extLst>
              <a:ext uri="{FF2B5EF4-FFF2-40B4-BE49-F238E27FC236}">
                <a16:creationId xmlns:a16="http://schemas.microsoft.com/office/drawing/2014/main" id="{1E043125-F085-439B-A8D2-4DAF523F8163}"/>
              </a:ext>
            </a:extLst>
          </p:cNvPr>
          <p:cNvPicPr>
            <a:picLocks noChangeAspect="1"/>
          </p:cNvPicPr>
          <p:nvPr/>
        </p:nvPicPr>
        <p:blipFill rotWithShape="1">
          <a:blip r:embed="rId3"/>
          <a:srcRect l="4747" t="19064" b="12878"/>
          <a:stretch/>
        </p:blipFill>
        <p:spPr>
          <a:xfrm>
            <a:off x="144683" y="2228277"/>
            <a:ext cx="11902633" cy="4092766"/>
          </a:xfrm>
          <a:prstGeom prst="rect">
            <a:avLst/>
          </a:prstGeom>
        </p:spPr>
      </p:pic>
      <p:sp>
        <p:nvSpPr>
          <p:cNvPr id="12" name="Left Brace 11">
            <a:extLst>
              <a:ext uri="{FF2B5EF4-FFF2-40B4-BE49-F238E27FC236}">
                <a16:creationId xmlns:a16="http://schemas.microsoft.com/office/drawing/2014/main" id="{EB9C30B4-825C-4253-A920-76C3B1AE6433}"/>
              </a:ext>
            </a:extLst>
          </p:cNvPr>
          <p:cNvSpPr/>
          <p:nvPr/>
        </p:nvSpPr>
        <p:spPr>
          <a:xfrm rot="5400000">
            <a:off x="1588752" y="1926942"/>
            <a:ext cx="238991" cy="84166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13" name="Left Brace 12">
            <a:extLst>
              <a:ext uri="{FF2B5EF4-FFF2-40B4-BE49-F238E27FC236}">
                <a16:creationId xmlns:a16="http://schemas.microsoft.com/office/drawing/2014/main" id="{246410E7-2CC0-4850-928B-1FE3DB454631}"/>
              </a:ext>
            </a:extLst>
          </p:cNvPr>
          <p:cNvSpPr/>
          <p:nvPr/>
        </p:nvSpPr>
        <p:spPr>
          <a:xfrm rot="5400000">
            <a:off x="3461141" y="989730"/>
            <a:ext cx="254580" cy="273167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14" name="Left Brace 13">
            <a:extLst>
              <a:ext uri="{FF2B5EF4-FFF2-40B4-BE49-F238E27FC236}">
                <a16:creationId xmlns:a16="http://schemas.microsoft.com/office/drawing/2014/main" id="{D211B067-FAF9-40B7-8FE3-F313601B6C79}"/>
              </a:ext>
            </a:extLst>
          </p:cNvPr>
          <p:cNvSpPr/>
          <p:nvPr/>
        </p:nvSpPr>
        <p:spPr>
          <a:xfrm rot="5400000">
            <a:off x="6250814" y="1025245"/>
            <a:ext cx="254580" cy="266064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15" name="Left Brace 14">
            <a:extLst>
              <a:ext uri="{FF2B5EF4-FFF2-40B4-BE49-F238E27FC236}">
                <a16:creationId xmlns:a16="http://schemas.microsoft.com/office/drawing/2014/main" id="{8A76306C-E170-4E9F-BCAF-957E99E86AFA}"/>
              </a:ext>
            </a:extLst>
          </p:cNvPr>
          <p:cNvSpPr/>
          <p:nvPr/>
        </p:nvSpPr>
        <p:spPr>
          <a:xfrm rot="5400000">
            <a:off x="9622780" y="395085"/>
            <a:ext cx="254577" cy="392097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16" name="TextBox 15">
            <a:extLst>
              <a:ext uri="{FF2B5EF4-FFF2-40B4-BE49-F238E27FC236}">
                <a16:creationId xmlns:a16="http://schemas.microsoft.com/office/drawing/2014/main" id="{B099EBE1-CAA3-499E-BD12-116BD08A5874}"/>
              </a:ext>
            </a:extLst>
          </p:cNvPr>
          <p:cNvSpPr txBox="1"/>
          <p:nvPr/>
        </p:nvSpPr>
        <p:spPr>
          <a:xfrm>
            <a:off x="1097280" y="1449837"/>
            <a:ext cx="1125313" cy="646331"/>
          </a:xfrm>
          <a:prstGeom prst="rect">
            <a:avLst/>
          </a:prstGeom>
          <a:noFill/>
        </p:spPr>
        <p:txBody>
          <a:bodyPr wrap="square" rtlCol="0">
            <a:spAutoFit/>
          </a:bodyPr>
          <a:lstStyle/>
          <a:p>
            <a:pPr algn="ctr"/>
            <a:r>
              <a:rPr lang="en-US" dirty="0"/>
              <a:t>Pilot testing</a:t>
            </a:r>
          </a:p>
        </p:txBody>
      </p:sp>
      <p:sp>
        <p:nvSpPr>
          <p:cNvPr id="17" name="TextBox 16">
            <a:extLst>
              <a:ext uri="{FF2B5EF4-FFF2-40B4-BE49-F238E27FC236}">
                <a16:creationId xmlns:a16="http://schemas.microsoft.com/office/drawing/2014/main" id="{6DD21F3B-A09A-4404-8AFD-106195A95838}"/>
              </a:ext>
            </a:extLst>
          </p:cNvPr>
          <p:cNvSpPr txBox="1"/>
          <p:nvPr/>
        </p:nvSpPr>
        <p:spPr>
          <a:xfrm>
            <a:off x="2413729" y="1433231"/>
            <a:ext cx="2255889" cy="646331"/>
          </a:xfrm>
          <a:prstGeom prst="rect">
            <a:avLst/>
          </a:prstGeom>
          <a:noFill/>
        </p:spPr>
        <p:txBody>
          <a:bodyPr wrap="square" rtlCol="0">
            <a:spAutoFit/>
          </a:bodyPr>
          <a:lstStyle/>
          <a:p>
            <a:pPr algn="ctr"/>
            <a:r>
              <a:rPr lang="en-US" dirty="0"/>
              <a:t>Official MDA and BEST participation</a:t>
            </a:r>
          </a:p>
        </p:txBody>
      </p:sp>
      <p:sp>
        <p:nvSpPr>
          <p:cNvPr id="18" name="TextBox 17">
            <a:extLst>
              <a:ext uri="{FF2B5EF4-FFF2-40B4-BE49-F238E27FC236}">
                <a16:creationId xmlns:a16="http://schemas.microsoft.com/office/drawing/2014/main" id="{0B692D78-BEDD-4BFB-BA39-B55C7693412E}"/>
              </a:ext>
            </a:extLst>
          </p:cNvPr>
          <p:cNvSpPr txBox="1"/>
          <p:nvPr/>
        </p:nvSpPr>
        <p:spPr>
          <a:xfrm>
            <a:off x="4860754" y="1659380"/>
            <a:ext cx="2754159" cy="369332"/>
          </a:xfrm>
          <a:prstGeom prst="rect">
            <a:avLst/>
          </a:prstGeom>
          <a:noFill/>
        </p:spPr>
        <p:txBody>
          <a:bodyPr wrap="square" rtlCol="0">
            <a:spAutoFit/>
          </a:bodyPr>
          <a:lstStyle/>
          <a:p>
            <a:pPr algn="ctr"/>
            <a:r>
              <a:rPr lang="en-US" dirty="0"/>
              <a:t>HBB and HBC added</a:t>
            </a:r>
          </a:p>
        </p:txBody>
      </p:sp>
      <p:sp>
        <p:nvSpPr>
          <p:cNvPr id="19" name="TextBox 18">
            <a:extLst>
              <a:ext uri="{FF2B5EF4-FFF2-40B4-BE49-F238E27FC236}">
                <a16:creationId xmlns:a16="http://schemas.microsoft.com/office/drawing/2014/main" id="{75E4B90F-18A7-4112-9964-C2C1F056FC14}"/>
              </a:ext>
            </a:extLst>
          </p:cNvPr>
          <p:cNvSpPr txBox="1"/>
          <p:nvPr/>
        </p:nvSpPr>
        <p:spPr>
          <a:xfrm>
            <a:off x="8211589" y="1466245"/>
            <a:ext cx="2754159" cy="646331"/>
          </a:xfrm>
          <a:prstGeom prst="rect">
            <a:avLst/>
          </a:prstGeom>
          <a:noFill/>
        </p:spPr>
        <p:txBody>
          <a:bodyPr wrap="square" rtlCol="0">
            <a:spAutoFit/>
          </a:bodyPr>
          <a:lstStyle/>
          <a:p>
            <a:pPr algn="ctr"/>
            <a:r>
              <a:rPr lang="en-US" dirty="0"/>
              <a:t>Family Medicine (Blue and Green) added</a:t>
            </a:r>
          </a:p>
        </p:txBody>
      </p:sp>
      <p:cxnSp>
        <p:nvCxnSpPr>
          <p:cNvPr id="21" name="Straight Connector 20">
            <a:extLst>
              <a:ext uri="{FF2B5EF4-FFF2-40B4-BE49-F238E27FC236}">
                <a16:creationId xmlns:a16="http://schemas.microsoft.com/office/drawing/2014/main" id="{2A6BD140-40EC-4BF5-A06D-45036E43F79A}"/>
              </a:ext>
            </a:extLst>
          </p:cNvPr>
          <p:cNvCxnSpPr>
            <a:cxnSpLocks/>
          </p:cNvCxnSpPr>
          <p:nvPr/>
        </p:nvCxnSpPr>
        <p:spPr>
          <a:xfrm>
            <a:off x="5120517" y="3104657"/>
            <a:ext cx="199628" cy="5755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3E6166-4FF9-461A-BADA-D7E9F2B8D74D}"/>
              </a:ext>
            </a:extLst>
          </p:cNvPr>
          <p:cNvSpPr txBox="1"/>
          <p:nvPr/>
        </p:nvSpPr>
        <p:spPr>
          <a:xfrm>
            <a:off x="4954268" y="3668690"/>
            <a:ext cx="1238714" cy="646331"/>
          </a:xfrm>
          <a:prstGeom prst="rect">
            <a:avLst/>
          </a:prstGeom>
          <a:noFill/>
        </p:spPr>
        <p:txBody>
          <a:bodyPr wrap="square" rtlCol="0">
            <a:spAutoFit/>
          </a:bodyPr>
          <a:lstStyle/>
          <a:p>
            <a:pPr algn="ctr"/>
            <a:r>
              <a:rPr lang="en-US" dirty="0"/>
              <a:t>Weekends added</a:t>
            </a:r>
          </a:p>
        </p:txBody>
      </p:sp>
    </p:spTree>
    <p:extLst>
      <p:ext uri="{BB962C8B-B14F-4D97-AF65-F5344CB8AC3E}">
        <p14:creationId xmlns:p14="http://schemas.microsoft.com/office/powerpoint/2010/main" val="32950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3"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2546</Words>
  <Application>Microsoft Office PowerPoint</Application>
  <PresentationFormat>Widescreen</PresentationFormat>
  <Paragraphs>145</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Implementation of Antibiotic Time Outs at UNC Medical Center</vt:lpstr>
      <vt:lpstr>Antibiotic Time Out</vt:lpstr>
      <vt:lpstr>PowerPoint Presentation</vt:lpstr>
      <vt:lpstr>Why does it matter?</vt:lpstr>
      <vt:lpstr>Aim</vt:lpstr>
      <vt:lpstr>Antibiotic Time Out Workflow</vt:lpstr>
      <vt:lpstr>Challenge: Identifying Eligible Patients</vt:lpstr>
      <vt:lpstr>Pharmacy Sign Out</vt:lpstr>
      <vt:lpstr>Results: Time Out Uptake</vt:lpstr>
      <vt:lpstr>Results: Impact of Time Outs</vt:lpstr>
      <vt:lpstr>Results: Safety</vt:lpstr>
      <vt:lpstr>Potential Cost Savings</vt:lpstr>
      <vt:lpstr>Sustainment and Spread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Antibiotic Time Outs at UNC Medical Center</dc:title>
  <dc:creator>Willis, Zachary Inskeep</dc:creator>
  <cp:lastModifiedBy>Willis, Zachary Inskeep</cp:lastModifiedBy>
  <cp:revision>6</cp:revision>
  <dcterms:created xsi:type="dcterms:W3CDTF">2019-09-14T17:30:06Z</dcterms:created>
  <dcterms:modified xsi:type="dcterms:W3CDTF">2019-09-19T14:38:30Z</dcterms:modified>
</cp:coreProperties>
</file>