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85" r:id="rId6"/>
  </p:sldMasterIdLst>
  <p:notesMasterIdLst>
    <p:notesMasterId r:id="rId20"/>
  </p:notesMasterIdLst>
  <p:handoutMasterIdLst>
    <p:handoutMasterId r:id="rId21"/>
  </p:handoutMasterIdLst>
  <p:sldIdLst>
    <p:sldId id="257" r:id="rId7"/>
    <p:sldId id="281" r:id="rId8"/>
    <p:sldId id="268" r:id="rId9"/>
    <p:sldId id="274" r:id="rId10"/>
    <p:sldId id="259" r:id="rId11"/>
    <p:sldId id="283" r:id="rId12"/>
    <p:sldId id="288" r:id="rId13"/>
    <p:sldId id="264" r:id="rId14"/>
    <p:sldId id="287" r:id="rId15"/>
    <p:sldId id="286" r:id="rId16"/>
    <p:sldId id="285" r:id="rId17"/>
    <p:sldId id="277" r:id="rId18"/>
    <p:sldId id="267" r:id="rId1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3770" autoAdjust="0"/>
  </p:normalViewPr>
  <p:slideViewPr>
    <p:cSldViewPr snapToGrid="0">
      <p:cViewPr varScale="1">
        <p:scale>
          <a:sx n="57" d="100"/>
          <a:sy n="57" d="100"/>
        </p:scale>
        <p:origin x="10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99D9E2D1-F465-46BF-ADDA-EC4FFB8D055C}" type="datetimeFigureOut">
              <a:rPr lang="en-US" smtClean="0"/>
              <a:t>9/27/2019</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A34E3B8D-36A1-4E8B-AF71-D0A66AD7B55D}" type="slidenum">
              <a:rPr lang="en-US" smtClean="0"/>
              <a:t>‹#›</a:t>
            </a:fld>
            <a:endParaRPr lang="en-US"/>
          </a:p>
        </p:txBody>
      </p:sp>
    </p:spTree>
    <p:extLst>
      <p:ext uri="{BB962C8B-B14F-4D97-AF65-F5344CB8AC3E}">
        <p14:creationId xmlns:p14="http://schemas.microsoft.com/office/powerpoint/2010/main" val="1473633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A02DF30-B6A1-4EC0-BE48-956A65172627}" type="datetimeFigureOut">
              <a:rPr lang="en-US" smtClean="0"/>
              <a:t>9/27/2019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29FBB48-19CB-4595-800C-DB1092BCC6B0}" type="slidenum">
              <a:rPr lang="en-US" smtClean="0"/>
              <a:t>‹#›</a:t>
            </a:fld>
            <a:endParaRPr lang="en-US"/>
          </a:p>
        </p:txBody>
      </p:sp>
    </p:spTree>
    <p:extLst>
      <p:ext uri="{BB962C8B-B14F-4D97-AF65-F5344CB8AC3E}">
        <p14:creationId xmlns:p14="http://schemas.microsoft.com/office/powerpoint/2010/main" val="120106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UNC Health Care has developed a transformation strategy to ensure our success well into the future. Like many health systems across the country, we’re facing an urgency to change and make a significant shift due to the rise of consumerism, digital technologies, price transparency, and competition from high-tech companies such as Amazon, Google and Microsoft. The market is changing, and we need to change along with it to ensure we can continue to provide the best care and services into the future. </a:t>
            </a:r>
          </a:p>
          <a:p>
            <a:pPr defTabSz="924916">
              <a:defRPr/>
            </a:pPr>
            <a:endParaRPr lang="en-US" dirty="0"/>
          </a:p>
          <a:p>
            <a:pPr defTabSz="924916">
              <a:defRPr/>
            </a:pPr>
            <a:r>
              <a:rPr lang="en-US" dirty="0"/>
              <a:t>Our new direction will strategically and structurally keep the patient at the center of everything we do, and create a more responsive, integrated system that will allow us to grow and be THE health system of choice.</a:t>
            </a:r>
          </a:p>
          <a:p>
            <a:endParaRPr lang="en-US" dirty="0" smtClean="0"/>
          </a:p>
          <a:p>
            <a:pPr lvl="0"/>
            <a:r>
              <a:rPr lang="en-US" dirty="0"/>
              <a:t>In order to execute the strategy, we are developing a new operating model, leadership and governance structures. The goal is to move away from </a:t>
            </a:r>
            <a:r>
              <a:rPr lang="en-US" dirty="0" err="1"/>
              <a:t>siloed</a:t>
            </a:r>
            <a:r>
              <a:rPr lang="en-US" dirty="0"/>
              <a:t> structure that’s creating friction toward a more responsive, patient-focused integrated system.</a:t>
            </a:r>
          </a:p>
          <a:p>
            <a:endParaRPr lang="en-US" dirty="0"/>
          </a:p>
        </p:txBody>
      </p:sp>
      <p:sp>
        <p:nvSpPr>
          <p:cNvPr id="4" name="Slide Number Placeholder 3"/>
          <p:cNvSpPr>
            <a:spLocks noGrp="1"/>
          </p:cNvSpPr>
          <p:nvPr>
            <p:ph type="sldNum" sz="quarter" idx="10"/>
          </p:nvPr>
        </p:nvSpPr>
        <p:spPr/>
        <p:txBody>
          <a:bodyPr/>
          <a:lstStyle/>
          <a:p>
            <a:fld id="{829FBB48-19CB-4595-800C-DB1092BCC6B0}" type="slidenum">
              <a:rPr lang="en-US" smtClean="0"/>
              <a:t>1</a:t>
            </a:fld>
            <a:endParaRPr lang="en-US"/>
          </a:p>
        </p:txBody>
      </p:sp>
    </p:spTree>
    <p:extLst>
      <p:ext uri="{BB962C8B-B14F-4D97-AF65-F5344CB8AC3E}">
        <p14:creationId xmlns:p14="http://schemas.microsoft.com/office/powerpoint/2010/main" val="1252914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the Triangle Region, Janet will serve as President of UNC Medical Center, also overseeing Chatham Hospital and </a:t>
            </a:r>
            <a:r>
              <a:rPr lang="en-US" dirty="0" err="1"/>
              <a:t>Wakebrook</a:t>
            </a:r>
            <a:r>
              <a:rPr lang="en-US" dirty="0"/>
              <a:t>.</a:t>
            </a:r>
          </a:p>
          <a:p>
            <a:pPr lvl="0"/>
            <a:endParaRPr lang="en-US" dirty="0"/>
          </a:p>
          <a:p>
            <a:pPr lvl="0"/>
            <a:r>
              <a:rPr lang="en-US" dirty="0"/>
              <a:t>Ernie Bovio will serve as President of UNC REX, also overseeing Johnston Health Smithfield and Clayton, as well as the UNC Holly Spring facility when that is complete.</a:t>
            </a:r>
            <a:endParaRPr lang="en-US" sz="1100" dirty="0"/>
          </a:p>
        </p:txBody>
      </p:sp>
      <p:sp>
        <p:nvSpPr>
          <p:cNvPr id="4" name="Slide Number Placeholder 3"/>
          <p:cNvSpPr>
            <a:spLocks noGrp="1"/>
          </p:cNvSpPr>
          <p:nvPr>
            <p:ph type="sldNum" sz="quarter" idx="5"/>
          </p:nvPr>
        </p:nvSpPr>
        <p:spPr/>
        <p:txBody>
          <a:bodyPr/>
          <a:lstStyle/>
          <a:p>
            <a:fld id="{5F5517CD-E64D-4264-AC6C-A5957293A091}" type="slidenum">
              <a:rPr lang="en-US" smtClean="0"/>
              <a:t>10</a:t>
            </a:fld>
            <a:endParaRPr lang="en-US" dirty="0"/>
          </a:p>
        </p:txBody>
      </p:sp>
    </p:spTree>
    <p:extLst>
      <p:ext uri="{BB962C8B-B14F-4D97-AF65-F5344CB8AC3E}">
        <p14:creationId xmlns:p14="http://schemas.microsoft.com/office/powerpoint/2010/main" val="361586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solidFill>
                  <a:schemeClr val="tx1"/>
                </a:solidFill>
              </a:rPr>
              <a:t>System Physician Executive Committee:</a:t>
            </a:r>
          </a:p>
          <a:p>
            <a:pPr marL="342900" indent="-342900">
              <a:buFont typeface="Arial" panose="020B0604020202020204" pitchFamily="34" charset="0"/>
              <a:buChar char="•"/>
            </a:pPr>
            <a:r>
              <a:rPr lang="en-US" sz="2000" b="0" dirty="0" smtClean="0">
                <a:solidFill>
                  <a:schemeClr val="tx1"/>
                </a:solidFill>
              </a:rPr>
              <a:t>UNC Physicians’ Executive Committee</a:t>
            </a:r>
          </a:p>
          <a:p>
            <a:pPr marL="342900" indent="-342900">
              <a:buFont typeface="Arial" panose="020B0604020202020204" pitchFamily="34" charset="0"/>
              <a:buChar char="•"/>
            </a:pPr>
            <a:r>
              <a:rPr lang="en-US" sz="2000" b="0" dirty="0" smtClean="0">
                <a:solidFill>
                  <a:schemeClr val="tx1"/>
                </a:solidFill>
              </a:rPr>
              <a:t>Oversee individual physician entities</a:t>
            </a:r>
          </a:p>
          <a:p>
            <a:pPr marL="342900" indent="-342900">
              <a:buFont typeface="Arial" panose="020B0604020202020204" pitchFamily="34" charset="0"/>
              <a:buChar char="•"/>
            </a:pPr>
            <a:r>
              <a:rPr lang="en-US" sz="2000" b="0" dirty="0" smtClean="0">
                <a:solidFill>
                  <a:schemeClr val="tx1"/>
                </a:solidFill>
              </a:rPr>
              <a:t>Participate in forming specialty programs</a:t>
            </a:r>
          </a:p>
          <a:p>
            <a:pPr marL="342900" indent="-342900">
              <a:buFont typeface="Arial" panose="020B0604020202020204" pitchFamily="34" charset="0"/>
              <a:buChar char="•"/>
            </a:pPr>
            <a:r>
              <a:rPr lang="en-US" sz="2000" b="0" dirty="0" smtClean="0">
                <a:solidFill>
                  <a:schemeClr val="tx1"/>
                </a:solidFill>
              </a:rPr>
              <a:t>Dr. Matt </a:t>
            </a:r>
            <a:r>
              <a:rPr lang="en-US" sz="2000" b="0" dirty="0" err="1" smtClean="0">
                <a:solidFill>
                  <a:schemeClr val="tx1"/>
                </a:solidFill>
              </a:rPr>
              <a:t>Ewend</a:t>
            </a:r>
            <a:r>
              <a:rPr lang="en-US" sz="2000" b="0" dirty="0" smtClean="0">
                <a:solidFill>
                  <a:schemeClr val="tx1"/>
                </a:solidFill>
              </a:rPr>
              <a:t>, Chief Clinical Officer, will oversee UNC Physicians and lead the System Physician Executive Committee</a:t>
            </a:r>
            <a:endParaRPr lang="en-US" b="0" dirty="0" smtClean="0"/>
          </a:p>
          <a:p>
            <a:endParaRPr lang="en-US" sz="2000" b="1" dirty="0" smtClean="0">
              <a:solidFill>
                <a:schemeClr val="tx1"/>
              </a:solidFill>
            </a:endParaRPr>
          </a:p>
          <a:p>
            <a:r>
              <a:rPr lang="en-US" sz="2000" b="1" dirty="0" smtClean="0">
                <a:solidFill>
                  <a:schemeClr val="tx1"/>
                </a:solidFill>
              </a:rPr>
              <a:t>Large physician entities will be more closely integrated:</a:t>
            </a:r>
          </a:p>
          <a:p>
            <a:pPr marL="1085850" lvl="1" indent="-342900">
              <a:buFont typeface="Wingdings" panose="05000000000000000000" pitchFamily="2" charset="2"/>
              <a:buChar char="§"/>
            </a:pPr>
            <a:r>
              <a:rPr lang="en-US" sz="2000" b="0" dirty="0" smtClean="0">
                <a:solidFill>
                  <a:schemeClr val="tx1"/>
                </a:solidFill>
              </a:rPr>
              <a:t>Faculty Physicians</a:t>
            </a:r>
          </a:p>
          <a:p>
            <a:pPr marL="1085850" lvl="1" indent="-342900">
              <a:buFont typeface="Wingdings" panose="05000000000000000000" pitchFamily="2" charset="2"/>
              <a:buChar char="§"/>
            </a:pPr>
            <a:r>
              <a:rPr lang="en-US" sz="2000" b="0" dirty="0" smtClean="0">
                <a:solidFill>
                  <a:schemeClr val="tx1"/>
                </a:solidFill>
              </a:rPr>
              <a:t>Rex Physicians</a:t>
            </a:r>
          </a:p>
          <a:p>
            <a:pPr marL="1085850" lvl="1" indent="-342900">
              <a:buFont typeface="Wingdings" panose="05000000000000000000" pitchFamily="2" charset="2"/>
              <a:buChar char="§"/>
            </a:pPr>
            <a:r>
              <a:rPr lang="en-US" sz="2000" b="0" dirty="0" smtClean="0">
                <a:solidFill>
                  <a:schemeClr val="tx1"/>
                </a:solidFill>
              </a:rPr>
              <a:t>UNC Physicians Network</a:t>
            </a:r>
          </a:p>
          <a:p>
            <a:pPr marL="1085850" lvl="1" indent="-342900">
              <a:buFont typeface="Wingdings" panose="05000000000000000000" pitchFamily="2" charset="2"/>
              <a:buChar char="§"/>
            </a:pPr>
            <a:r>
              <a:rPr lang="en-US" sz="2000" b="0" dirty="0" smtClean="0">
                <a:solidFill>
                  <a:schemeClr val="tx1"/>
                </a:solidFill>
              </a:rPr>
              <a:t>Caldwell and </a:t>
            </a:r>
            <a:r>
              <a:rPr lang="en-US" sz="2000" b="0" dirty="0" err="1" smtClean="0">
                <a:solidFill>
                  <a:schemeClr val="tx1"/>
                </a:solidFill>
              </a:rPr>
              <a:t>Pardee</a:t>
            </a:r>
            <a:r>
              <a:rPr lang="en-US" sz="2000" b="0" dirty="0" smtClean="0">
                <a:solidFill>
                  <a:schemeClr val="tx1"/>
                </a:solidFill>
              </a:rPr>
              <a:t> Physicians</a:t>
            </a:r>
            <a:endParaRPr lang="en-US" b="0" dirty="0" smtClean="0"/>
          </a:p>
          <a:p>
            <a:endParaRPr lang="en-US" dirty="0"/>
          </a:p>
        </p:txBody>
      </p:sp>
      <p:sp>
        <p:nvSpPr>
          <p:cNvPr id="4" name="Slide Number Placeholder 3"/>
          <p:cNvSpPr>
            <a:spLocks noGrp="1"/>
          </p:cNvSpPr>
          <p:nvPr>
            <p:ph type="sldNum" sz="quarter" idx="10"/>
          </p:nvPr>
        </p:nvSpPr>
        <p:spPr/>
        <p:txBody>
          <a:bodyPr/>
          <a:lstStyle/>
          <a:p>
            <a:fld id="{829FBB48-19CB-4595-800C-DB1092BCC6B0}" type="slidenum">
              <a:rPr lang="en-US" smtClean="0"/>
              <a:t>11</a:t>
            </a:fld>
            <a:endParaRPr lang="en-US"/>
          </a:p>
        </p:txBody>
      </p:sp>
    </p:spTree>
    <p:extLst>
      <p:ext uri="{BB962C8B-B14F-4D97-AF65-F5344CB8AC3E}">
        <p14:creationId xmlns:p14="http://schemas.microsoft.com/office/powerpoint/2010/main" val="135615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communicate any changes as a result of this transformation with timeliness and respect. In the meantime, we’re asking you to stay focused on providing the excellent service that our customers expect and deserve. </a:t>
            </a:r>
          </a:p>
          <a:p>
            <a:endParaRPr lang="en-US" dirty="0"/>
          </a:p>
          <a:p>
            <a:r>
              <a:rPr lang="en-US" dirty="0"/>
              <a:t>If you or your team have questions, they can be submitted to ONEUNCHealth@unchealth.unc.edu and responses will be provided as quickly as possible.</a:t>
            </a:r>
          </a:p>
          <a:p>
            <a:endParaRPr lang="en-US" dirty="0"/>
          </a:p>
        </p:txBody>
      </p:sp>
      <p:sp>
        <p:nvSpPr>
          <p:cNvPr id="4" name="Slide Number Placeholder 3"/>
          <p:cNvSpPr>
            <a:spLocks noGrp="1"/>
          </p:cNvSpPr>
          <p:nvPr>
            <p:ph type="sldNum" sz="quarter" idx="10"/>
          </p:nvPr>
        </p:nvSpPr>
        <p:spPr/>
        <p:txBody>
          <a:bodyPr/>
          <a:lstStyle/>
          <a:p>
            <a:fld id="{829FBB48-19CB-4595-800C-DB1092BCC6B0}" type="slidenum">
              <a:rPr lang="en-US" smtClean="0"/>
              <a:t>12</a:t>
            </a:fld>
            <a:endParaRPr lang="en-US"/>
          </a:p>
        </p:txBody>
      </p:sp>
    </p:spTree>
    <p:extLst>
      <p:ext uri="{BB962C8B-B14F-4D97-AF65-F5344CB8AC3E}">
        <p14:creationId xmlns:p14="http://schemas.microsoft.com/office/powerpoint/2010/main" val="843480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I</a:t>
            </a:r>
            <a:r>
              <a:rPr lang="en-US" baseline="0" dirty="0" smtClean="0"/>
              <a:t> know this is a lot to take in. The focus of today has been on the clinical organization and leadership. More information will be shared in the coming weeks related to our physician, academic, and administrative leadership structures.</a:t>
            </a:r>
            <a:endParaRPr lang="en-US" dirty="0" smtClean="0"/>
          </a:p>
          <a:p>
            <a:pPr defTabSz="924916">
              <a:defRPr/>
            </a:pPr>
            <a:endParaRPr lang="en-US" dirty="0"/>
          </a:p>
          <a:p>
            <a:pPr defTabSz="924916">
              <a:defRPr/>
            </a:pPr>
            <a:endParaRPr lang="en-US" dirty="0"/>
          </a:p>
          <a:p>
            <a:pPr defTabSz="924916">
              <a:defRPr/>
            </a:pPr>
            <a:r>
              <a:rPr lang="en-US" dirty="0"/>
              <a:t>As leaders, you determine the success of our strategy, structure and culture, which means your collective engagement and support will be critical to having colleagues embrace this transformation. Our team members will look to you for guidance, reassurance and inspiration.</a:t>
            </a:r>
          </a:p>
          <a:p>
            <a:endParaRPr lang="en-US" dirty="0"/>
          </a:p>
          <a:p>
            <a:r>
              <a:rPr lang="en-US" dirty="0"/>
              <a:t>Change is never easy. But it is exciting and will be achievable, as long as we pull together. We need you ‘All-In’</a:t>
            </a:r>
          </a:p>
          <a:p>
            <a:endParaRPr lang="en-US" dirty="0"/>
          </a:p>
          <a:p>
            <a:r>
              <a:rPr lang="en-US" dirty="0"/>
              <a:t>We will communicate any changes as a result of this transformation with timeliness and respect. In the meantime, we’re asking you to stay focused on providing the excellent service that our customers expect and deserve. </a:t>
            </a:r>
          </a:p>
          <a:p>
            <a:endParaRPr lang="en-US" dirty="0"/>
          </a:p>
          <a:p>
            <a:r>
              <a:rPr lang="en-US" dirty="0"/>
              <a:t>If you or your team have questions, they can be submitted to ONEUNCHealth@unchealth.unc.edu and responses will be provided as quickly as possible.</a:t>
            </a:r>
          </a:p>
          <a:p>
            <a:endParaRPr lang="en-US" dirty="0"/>
          </a:p>
        </p:txBody>
      </p:sp>
      <p:sp>
        <p:nvSpPr>
          <p:cNvPr id="4" name="Slide Number Placeholder 3"/>
          <p:cNvSpPr>
            <a:spLocks noGrp="1"/>
          </p:cNvSpPr>
          <p:nvPr>
            <p:ph type="sldNum" sz="quarter" idx="10"/>
          </p:nvPr>
        </p:nvSpPr>
        <p:spPr/>
        <p:txBody>
          <a:bodyPr/>
          <a:lstStyle/>
          <a:p>
            <a:pPr defTabSz="924916">
              <a:defRPr/>
            </a:pPr>
            <a:fld id="{5F5517CD-E64D-4264-AC6C-A5957293A091}" type="slidenum">
              <a:rPr lang="en-US">
                <a:solidFill>
                  <a:prstClr val="black"/>
                </a:solidFill>
                <a:latin typeface="Calibri" panose="020F0502020204030204"/>
              </a:rPr>
              <a:pPr defTabSz="924916">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4452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Due to the rise of consumerism, digital technologies and the need to make care more affordable, we have a new set of competitors, such as tech giants Amazon and Google, and big retailers such as CVS and Walgreens. </a:t>
            </a:r>
            <a:r>
              <a:rPr lang="en-US"/>
              <a:t>These companies are now in the healthcare space. </a:t>
            </a:r>
          </a:p>
          <a:p>
            <a:endParaRPr lang="en-US"/>
          </a:p>
          <a:p>
            <a:r>
              <a:rPr lang="en-US" dirty="0"/>
              <a:t>Today’s customers have higher-than-ever expectations related to technology, convenience, quality and value, and their options are many. We need to go where they are, offer what they want, and deliver what they need.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29FBB48-19CB-4595-800C-DB1092BCC6B0}" type="slidenum">
              <a:rPr lang="en-US" smtClean="0"/>
              <a:t>2</a:t>
            </a:fld>
            <a:endParaRPr lang="en-US"/>
          </a:p>
        </p:txBody>
      </p:sp>
    </p:spTree>
    <p:extLst>
      <p:ext uri="{BB962C8B-B14F-4D97-AF65-F5344CB8AC3E}">
        <p14:creationId xmlns:p14="http://schemas.microsoft.com/office/powerpoint/2010/main" val="118829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addition, more competition is occurring locally, with health system mergers and acquisitions from outside of NC, physician practices aligning with systems and insurance companies forming more narrow (healthy-based) networks</a:t>
            </a:r>
            <a:r>
              <a:rPr lang="en-US" dirty="0" smtClean="0"/>
              <a:t>.</a:t>
            </a:r>
          </a:p>
          <a:p>
            <a:pPr lvl="0"/>
            <a:endParaRPr lang="en-US" dirty="0" smtClean="0"/>
          </a:p>
          <a:p>
            <a:pPr lvl="0"/>
            <a:r>
              <a:rPr lang="en-US" dirty="0" smtClean="0"/>
              <a:t>Finally, </a:t>
            </a:r>
            <a:r>
              <a:rPr lang="en-US" dirty="0" err="1" smtClean="0"/>
              <a:t>payors</a:t>
            </a:r>
            <a:r>
              <a:rPr lang="en-US" dirty="0" smtClean="0"/>
              <a:t> want to change how</a:t>
            </a:r>
            <a:r>
              <a:rPr lang="en-US" baseline="0" dirty="0" smtClean="0"/>
              <a:t> they pay and how much, moving from fee-for-service to value-based contracts.</a:t>
            </a:r>
            <a:endParaRPr lang="en-US" dirty="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29FBB48-19CB-4595-800C-DB1092BCC6B0}" type="slidenum">
              <a:rPr lang="en-US" smtClean="0"/>
              <a:t>3</a:t>
            </a:fld>
            <a:endParaRPr lang="en-US"/>
          </a:p>
        </p:txBody>
      </p:sp>
    </p:spTree>
    <p:extLst>
      <p:ext uri="{BB962C8B-B14F-4D97-AF65-F5344CB8AC3E}">
        <p14:creationId xmlns:p14="http://schemas.microsoft.com/office/powerpoint/2010/main" val="8548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new strategy maps out what we need to do to today and in the future. </a:t>
            </a:r>
            <a:endParaRPr lang="en-US" dirty="0" smtClean="0"/>
          </a:p>
          <a:p>
            <a:pPr defTabSz="924916">
              <a:defRPr/>
            </a:pPr>
            <a:endParaRPr lang="en-US" dirty="0" smtClean="0"/>
          </a:p>
          <a:p>
            <a:pPr defTabSz="924916">
              <a:defRPr/>
            </a:pPr>
            <a:r>
              <a:rPr lang="en-US" b="1" dirty="0" smtClean="0"/>
              <a:t>Advance</a:t>
            </a:r>
            <a:r>
              <a:rPr lang="en-US" b="1" baseline="0" dirty="0" smtClean="0"/>
              <a:t> Our Academic Mission</a:t>
            </a:r>
            <a:r>
              <a:rPr lang="en-US" b="0" baseline="0" dirty="0" smtClean="0"/>
              <a:t>: We are an academic health system. It’s the heart of what we do. Through the SOM strategic plan, we are increasing strategic research investments, and we hope that better system integration will lead to clinical research opportunities across the state.</a:t>
            </a:r>
          </a:p>
          <a:p>
            <a:pPr defTabSz="924916">
              <a:defRPr/>
            </a:pPr>
            <a:endParaRPr lang="en-US" b="0" baseline="0" dirty="0" smtClean="0"/>
          </a:p>
          <a:p>
            <a:pPr defTabSz="924916">
              <a:defRPr/>
            </a:pPr>
            <a:r>
              <a:rPr lang="en-US" b="1" baseline="0" dirty="0" smtClean="0"/>
              <a:t>Outperform in the Triangle: </a:t>
            </a:r>
            <a:r>
              <a:rPr lang="en-US" b="0" baseline="0" dirty="0" smtClean="0"/>
              <a:t>For this strategy to be successful, we have to ‘win’ in the Triangle.</a:t>
            </a:r>
          </a:p>
          <a:p>
            <a:pPr defTabSz="924916">
              <a:defRPr/>
            </a:pPr>
            <a:endParaRPr lang="en-US" b="0" baseline="0" dirty="0" smtClean="0"/>
          </a:p>
          <a:p>
            <a:pPr defTabSz="924916">
              <a:defRPr/>
            </a:pPr>
            <a:r>
              <a:rPr lang="en-US" b="1" baseline="0" dirty="0" smtClean="0"/>
              <a:t>Culture and Talent: </a:t>
            </a:r>
            <a:r>
              <a:rPr lang="en-US" b="0" baseline="0" dirty="0" smtClean="0"/>
              <a:t>We are committed to recruiting and retaining the very best talent, and equipping them with the skills to thrive and lead.</a:t>
            </a:r>
          </a:p>
          <a:p>
            <a:pPr defTabSz="924916">
              <a:defRPr/>
            </a:pPr>
            <a:endParaRPr lang="en-US" b="0" baseline="0" dirty="0" smtClean="0"/>
          </a:p>
          <a:p>
            <a:pPr defTabSz="924916">
              <a:defRPr/>
            </a:pPr>
            <a:r>
              <a:rPr lang="en-US" b="1" u="sng" baseline="0" dirty="0" smtClean="0"/>
              <a:t>Four Tenants:</a:t>
            </a:r>
          </a:p>
          <a:p>
            <a:pPr defTabSz="924916">
              <a:defRPr/>
            </a:pPr>
            <a:r>
              <a:rPr lang="en-US" b="0" u="none" baseline="0" dirty="0" smtClean="0"/>
              <a:t>These are the key tenants for achieving our strategic vision</a:t>
            </a:r>
          </a:p>
          <a:p>
            <a:pPr defTabSz="924916">
              <a:defRPr/>
            </a:pPr>
            <a:r>
              <a:rPr lang="en-US" b="0" u="none" baseline="0" dirty="0" smtClean="0"/>
              <a:t>Defining Dual Transformation: Enhancing what we already do well, while also creating new business and growth opportunities.</a:t>
            </a:r>
          </a:p>
          <a:p>
            <a:pPr defTabSz="924916">
              <a:defRPr/>
            </a:pPr>
            <a:endParaRPr lang="en-US" b="1" dirty="0"/>
          </a:p>
        </p:txBody>
      </p:sp>
      <p:sp>
        <p:nvSpPr>
          <p:cNvPr id="4" name="Slide Number Placeholder 3"/>
          <p:cNvSpPr>
            <a:spLocks noGrp="1"/>
          </p:cNvSpPr>
          <p:nvPr>
            <p:ph type="sldNum" sz="quarter" idx="10"/>
          </p:nvPr>
        </p:nvSpPr>
        <p:spPr/>
        <p:txBody>
          <a:bodyPr/>
          <a:lstStyle/>
          <a:p>
            <a:fld id="{829FBB48-19CB-4595-800C-DB1092BCC6B0}" type="slidenum">
              <a:rPr lang="en-US" smtClean="0"/>
              <a:t>4</a:t>
            </a:fld>
            <a:endParaRPr lang="en-US"/>
          </a:p>
        </p:txBody>
      </p:sp>
    </p:spTree>
    <p:extLst>
      <p:ext uri="{BB962C8B-B14F-4D97-AF65-F5344CB8AC3E}">
        <p14:creationId xmlns:p14="http://schemas.microsoft.com/office/powerpoint/2010/main" val="177319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Everything is coming together as a complete effort: strategy; governance; leadership; how we operate and a cohesive culture</a:t>
            </a:r>
          </a:p>
          <a:p>
            <a:pPr lvl="0"/>
            <a:r>
              <a:rPr lang="en-US" dirty="0"/>
              <a:t>The new</a:t>
            </a:r>
            <a:r>
              <a:rPr lang="en-US" b="1" dirty="0"/>
              <a:t> strategy </a:t>
            </a:r>
            <a:r>
              <a:rPr lang="en-US" dirty="0"/>
              <a:t>maps out what we need to do to today and in the future.</a:t>
            </a:r>
          </a:p>
          <a:p>
            <a:pPr lvl="0"/>
            <a:r>
              <a:rPr lang="en-US" dirty="0"/>
              <a:t>The </a:t>
            </a:r>
            <a:r>
              <a:rPr lang="en-US" b="1" dirty="0"/>
              <a:t>operating model</a:t>
            </a:r>
            <a:r>
              <a:rPr lang="en-US" dirty="0"/>
              <a:t> is a blueprint of how we will operate to meet our strategic goals. </a:t>
            </a:r>
          </a:p>
          <a:p>
            <a:pPr lvl="0"/>
            <a:r>
              <a:rPr lang="en-US" dirty="0"/>
              <a:t>The </a:t>
            </a:r>
            <a:r>
              <a:rPr lang="en-US" b="1" dirty="0"/>
              <a:t>leadership and committee structures</a:t>
            </a:r>
            <a:r>
              <a:rPr lang="en-US" dirty="0"/>
              <a:t> for how we’re organized to lead and make decisions will be modernized, too, to make us more nimble and focus our decision-making.</a:t>
            </a:r>
          </a:p>
          <a:p>
            <a:pPr lvl="0"/>
            <a:r>
              <a:rPr lang="en-US" dirty="0"/>
              <a:t>UNC Health Care will focus on </a:t>
            </a:r>
            <a:r>
              <a:rPr lang="en-US" b="1" dirty="0"/>
              <a:t>culture</a:t>
            </a:r>
            <a:r>
              <a:rPr lang="en-US" dirty="0"/>
              <a:t> as well. We will capitalize on elements of our existing culture that are strong and sustainable, and develop new elements that will provide us with the foundation of how we will do our work.</a:t>
            </a:r>
          </a:p>
          <a:p>
            <a:endParaRPr lang="en-US" dirty="0"/>
          </a:p>
        </p:txBody>
      </p:sp>
      <p:sp>
        <p:nvSpPr>
          <p:cNvPr id="4" name="Slide Number Placeholder 3"/>
          <p:cNvSpPr>
            <a:spLocks noGrp="1"/>
          </p:cNvSpPr>
          <p:nvPr>
            <p:ph type="sldNum" sz="quarter" idx="10"/>
          </p:nvPr>
        </p:nvSpPr>
        <p:spPr/>
        <p:txBody>
          <a:bodyPr/>
          <a:lstStyle/>
          <a:p>
            <a:pPr defTabSz="911134">
              <a:defRPr/>
            </a:pPr>
            <a:fld id="{4E456F82-C3F2-EA46-879B-D497E40E65E0}" type="slidenum">
              <a:rPr lang="en-US">
                <a:solidFill>
                  <a:prstClr val="black"/>
                </a:solidFill>
                <a:latin typeface="Calibri" panose="020F0502020204030204"/>
              </a:rPr>
              <a:pPr defTabSz="91113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1477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Leadership Structure has been redesigned to align with the UNC Health Care strategy and operating model. </a:t>
            </a:r>
          </a:p>
          <a:p>
            <a:pPr defTabSz="924916">
              <a:defRPr/>
            </a:pPr>
            <a:r>
              <a:rPr lang="en-US" dirty="0"/>
              <a:t>Leadership structure was designed for the future, to help us meet all of the aspirations we just described</a:t>
            </a:r>
          </a:p>
          <a:p>
            <a:pPr defTabSz="924916">
              <a:defRPr/>
            </a:pPr>
            <a:r>
              <a:rPr lang="en-US" dirty="0"/>
              <a:t>Also focused on one person, one role!</a:t>
            </a:r>
          </a:p>
          <a:p>
            <a:pPr defTabSz="924916">
              <a:defRPr/>
            </a:pPr>
            <a:r>
              <a:rPr lang="en-US" dirty="0"/>
              <a:t>Important alignment of the model with an evolution of support services, academic enterprise and physicians.</a:t>
            </a:r>
          </a:p>
          <a:p>
            <a:endParaRPr lang="en-US" dirty="0"/>
          </a:p>
        </p:txBody>
      </p:sp>
      <p:sp>
        <p:nvSpPr>
          <p:cNvPr id="4" name="Slide Number Placeholder 3"/>
          <p:cNvSpPr>
            <a:spLocks noGrp="1"/>
          </p:cNvSpPr>
          <p:nvPr>
            <p:ph type="sldNum" sz="quarter" idx="10"/>
          </p:nvPr>
        </p:nvSpPr>
        <p:spPr/>
        <p:txBody>
          <a:bodyPr/>
          <a:lstStyle/>
          <a:p>
            <a:pPr defTabSz="924916">
              <a:defRPr/>
            </a:pPr>
            <a:fld id="{5F5517CD-E64D-4264-AC6C-A5957293A091}" type="slidenum">
              <a:rPr lang="en-US">
                <a:solidFill>
                  <a:prstClr val="black"/>
                </a:solidFill>
                <a:latin typeface="Calibri" panose="020F0502020204030204"/>
              </a:rPr>
              <a:pPr defTabSz="924916">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59116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Realignment of committees and decision-making is something that has come through loud and clear during focus groups and many meetings. The purpose of focusing on governance committee structure is to assist in making decisive, efficient and effective decisions. This is critical for deploying our new strategy and becoming a more nimble organization.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One key change will be moving away from our current</a:t>
            </a:r>
            <a:r>
              <a:rPr lang="en-US" baseline="0" dirty="0" smtClean="0"/>
              <a:t> Senior Executive Team (SET) structure: </a:t>
            </a:r>
            <a:r>
              <a:rPr lang="en-US" sz="1200" kern="1200" dirty="0" smtClean="0">
                <a:solidFill>
                  <a:schemeClr val="tx1"/>
                </a:solidFill>
                <a:effectLst/>
                <a:latin typeface="+mn-lt"/>
                <a:ea typeface="+mn-ea"/>
                <a:cs typeface="+mn-cs"/>
              </a:rPr>
              <a:t>SET’s portfolio of governance was too vast, and our academic and care delivery missions require more focused meetings. SET is being split into two bodies – the Care Delivery Council (CDC) and the Academic Council (AC). This will allow more focused governance bodies on the health care delivery and academic missions, respectively.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Dr. Burks will be the chair of the CDC and Dr. Page will be the chair of the AC. Both the CDC and AC will sit atop ‘recommending bodies’ to support clear funneling/cascading</a:t>
            </a:r>
            <a:r>
              <a:rPr lang="en-US" sz="1200" kern="1200" baseline="0" dirty="0" smtClean="0">
                <a:solidFill>
                  <a:schemeClr val="tx1"/>
                </a:solidFill>
                <a:effectLst/>
                <a:latin typeface="+mn-lt"/>
                <a:ea typeface="+mn-ea"/>
                <a:cs typeface="+mn-cs"/>
              </a:rPr>
              <a:t> of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Much of today’s discussion centers on the Health Care System, the left side of this chart makes clear that the same level of thought has been paid to academics.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SPEC: </a:t>
            </a:r>
            <a:r>
              <a:rPr lang="en-US" sz="1200" b="0" kern="1200" baseline="0" dirty="0" smtClean="0">
                <a:solidFill>
                  <a:schemeClr val="tx1"/>
                </a:solidFill>
                <a:effectLst/>
                <a:latin typeface="+mn-lt"/>
                <a:ea typeface="+mn-ea"/>
                <a:cs typeface="+mn-cs"/>
              </a:rPr>
              <a:t>These governance changes will empower physicians. SPEC, the Triangle Operating Committee, and State Operating Committee, work alongside Quality Improvement, reporting up to Dr. Burks and the CDC. Positioning physicians next to operations and quality improvement is a good thing!</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9FBB48-19CB-4595-800C-DB1092BCC6B0}" type="slidenum">
              <a:rPr lang="en-US" smtClean="0"/>
              <a:t>7</a:t>
            </a:fld>
            <a:endParaRPr lang="en-US"/>
          </a:p>
        </p:txBody>
      </p:sp>
    </p:spTree>
    <p:extLst>
      <p:ext uri="{BB962C8B-B14F-4D97-AF65-F5344CB8AC3E}">
        <p14:creationId xmlns:p14="http://schemas.microsoft.com/office/powerpoint/2010/main" val="8457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Each market will be led by an executive (Steve Burriss – Triangle / Chris Ellington – Statewide) who will report to Gary Park, COO. </a:t>
            </a:r>
            <a:endParaRPr lang="en-US" sz="1100" dirty="0"/>
          </a:p>
          <a:p>
            <a:r>
              <a:rPr lang="en-US" dirty="0"/>
              <a:t> </a:t>
            </a:r>
            <a:endParaRPr lang="en-US" sz="1100" dirty="0"/>
          </a:p>
          <a:p>
            <a:pPr lvl="0"/>
            <a:r>
              <a:rPr lang="en-US" dirty="0"/>
              <a:t>Ernie Bovio will lead Triangle East (including UNC REX) and Janet Hadar will lead Triangle West (including UNC Medical Center) and report to Steve.</a:t>
            </a:r>
            <a:endParaRPr lang="en-US" sz="1100" dirty="0"/>
          </a:p>
          <a:p>
            <a:r>
              <a:rPr lang="en-US" dirty="0"/>
              <a:t> </a:t>
            </a:r>
            <a:endParaRPr lang="en-US" sz="1100" dirty="0"/>
          </a:p>
          <a:p>
            <a:pPr lvl="0"/>
            <a:r>
              <a:rPr lang="en-US" dirty="0"/>
              <a:t>Ian Buchanan will oversee ambulatory services and Cathy Madigan will be Chief Nursing Officer for the system.</a:t>
            </a:r>
            <a:endParaRPr lang="en-US" sz="1100" dirty="0"/>
          </a:p>
        </p:txBody>
      </p:sp>
      <p:sp>
        <p:nvSpPr>
          <p:cNvPr id="4" name="Slide Number Placeholder 3"/>
          <p:cNvSpPr>
            <a:spLocks noGrp="1"/>
          </p:cNvSpPr>
          <p:nvPr>
            <p:ph type="sldNum" sz="quarter" idx="5"/>
          </p:nvPr>
        </p:nvSpPr>
        <p:spPr/>
        <p:txBody>
          <a:bodyPr/>
          <a:lstStyle/>
          <a:p>
            <a:fld id="{5F5517CD-E64D-4264-AC6C-A5957293A091}" type="slidenum">
              <a:rPr lang="en-US" smtClean="0"/>
              <a:t>8</a:t>
            </a:fld>
            <a:endParaRPr lang="en-US" dirty="0"/>
          </a:p>
        </p:txBody>
      </p:sp>
    </p:spTree>
    <p:extLst>
      <p:ext uri="{BB962C8B-B14F-4D97-AF65-F5344CB8AC3E}">
        <p14:creationId xmlns:p14="http://schemas.microsoft.com/office/powerpoint/2010/main" val="152974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r>
              <a:rPr lang="en-US" dirty="0"/>
              <a:t>Each market will be led by an executive (Steve Burriss – Triangle / Chris Ellington – Statewide) who will report to Gary Park, COO. </a:t>
            </a:r>
            <a:endParaRPr lang="en-US" sz="1100" dirty="0"/>
          </a:p>
          <a:p>
            <a:r>
              <a:rPr lang="en-US" dirty="0"/>
              <a:t> </a:t>
            </a:r>
            <a:endParaRPr lang="en-US" sz="1100" dirty="0"/>
          </a:p>
          <a:p>
            <a:pPr lvl="0"/>
            <a:r>
              <a:rPr lang="en-US" dirty="0"/>
              <a:t>Ernie Bovio will lead Triangle East (including UNC REX) and Janet Hadar will lead Triangle West (including UNC Medical Center) and report to Steve.</a:t>
            </a:r>
            <a:endParaRPr lang="en-US" sz="1100" dirty="0"/>
          </a:p>
          <a:p>
            <a:r>
              <a:rPr lang="en-US" dirty="0"/>
              <a:t> </a:t>
            </a:r>
            <a:endParaRPr lang="en-US" sz="1100" dirty="0"/>
          </a:p>
          <a:p>
            <a:pPr lvl="0"/>
            <a:r>
              <a:rPr lang="en-US" dirty="0"/>
              <a:t>Ian Buchanan will oversee ambulatory services and Cathy Madigan will be Chief Nursing Officer for the system.</a:t>
            </a:r>
            <a:endParaRPr lang="en-US" sz="1100" dirty="0"/>
          </a:p>
          <a:p>
            <a:endParaRPr lang="en-US" dirty="0"/>
          </a:p>
        </p:txBody>
      </p:sp>
      <p:sp>
        <p:nvSpPr>
          <p:cNvPr id="4" name="Slide Number Placeholder 3"/>
          <p:cNvSpPr>
            <a:spLocks noGrp="1"/>
          </p:cNvSpPr>
          <p:nvPr>
            <p:ph type="sldNum" sz="quarter" idx="10"/>
          </p:nvPr>
        </p:nvSpPr>
        <p:spPr/>
        <p:txBody>
          <a:bodyPr/>
          <a:lstStyle/>
          <a:p>
            <a:pPr defTabSz="924916">
              <a:defRPr/>
            </a:pPr>
            <a:fld id="{829FBB48-19CB-4595-800C-DB1092BCC6B0}" type="slidenum">
              <a:rPr lang="en-US">
                <a:solidFill>
                  <a:prstClr val="black"/>
                </a:solidFill>
                <a:latin typeface="Calibri" panose="020F0502020204030204"/>
              </a:rPr>
              <a:pPr defTabSz="924916">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718570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7BD3-12DD-4497-808F-7AA326DE14A9}"/>
              </a:ext>
            </a:extLst>
          </p:cNvPr>
          <p:cNvSpPr>
            <a:spLocks noGrp="1"/>
          </p:cNvSpPr>
          <p:nvPr>
            <p:ph type="title"/>
          </p:nvPr>
        </p:nvSpPr>
        <p:spPr/>
        <p:txBody>
          <a:bodyPr lIns="0" tIns="0" rIns="0" bIns="0"/>
          <a:lstStyle/>
          <a:p>
            <a:r>
              <a:rPr lang="en-US"/>
              <a:t>Click to edit Master title style</a:t>
            </a:r>
          </a:p>
        </p:txBody>
      </p:sp>
      <p:sp>
        <p:nvSpPr>
          <p:cNvPr id="3" name="Slide Number Placeholder 2">
            <a:extLst>
              <a:ext uri="{FF2B5EF4-FFF2-40B4-BE49-F238E27FC236}">
                <a16:creationId xmlns:a16="http://schemas.microsoft.com/office/drawing/2014/main" id="{F59C7F27-10D7-45BD-A38E-32317E016B46}"/>
              </a:ext>
            </a:extLst>
          </p:cNvPr>
          <p:cNvSpPr>
            <a:spLocks noGrp="1"/>
          </p:cNvSpPr>
          <p:nvPr>
            <p:ph type="sldNum" sz="quarter" idx="10"/>
          </p:nvPr>
        </p:nvSpPr>
        <p:spPr/>
        <p:txBody>
          <a:bodyPr/>
          <a:lstStyle/>
          <a:p>
            <a:fld id="{B6F15528-21DE-4FAA-801E-634DDDAF4B2B}" type="slidenum">
              <a:rPr lang="en-US" smtClean="0"/>
              <a:pPr/>
              <a:t>‹#›</a:t>
            </a:fld>
            <a:endParaRPr lang="en-US" dirty="0"/>
          </a:p>
        </p:txBody>
      </p:sp>
      <p:sp>
        <p:nvSpPr>
          <p:cNvPr id="6" name="Text Placeholder 5">
            <a:extLst>
              <a:ext uri="{FF2B5EF4-FFF2-40B4-BE49-F238E27FC236}">
                <a16:creationId xmlns:a16="http://schemas.microsoft.com/office/drawing/2014/main" id="{CE58541D-3319-4D3F-8636-A466D57D7D16}"/>
              </a:ext>
            </a:extLst>
          </p:cNvPr>
          <p:cNvSpPr>
            <a:spLocks noGrp="1"/>
          </p:cNvSpPr>
          <p:nvPr>
            <p:ph type="body" sz="quarter" idx="11"/>
          </p:nvPr>
        </p:nvSpPr>
        <p:spPr>
          <a:xfrm>
            <a:off x="403225" y="830264"/>
            <a:ext cx="11385506" cy="276999"/>
          </a:xfrm>
        </p:spPr>
        <p:txBody>
          <a:bodyPr/>
          <a:lstStyle>
            <a:lvl1pPr>
              <a:defRPr sz="18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BAB356FF-0914-4214-B3C3-4B25E97685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296" y="6437327"/>
            <a:ext cx="759444" cy="269846"/>
          </a:xfrm>
          <a:prstGeom prst="rect">
            <a:avLst/>
          </a:prstGeom>
        </p:spPr>
      </p:pic>
    </p:spTree>
    <p:extLst>
      <p:ext uri="{BB962C8B-B14F-4D97-AF65-F5344CB8AC3E}">
        <p14:creationId xmlns:p14="http://schemas.microsoft.com/office/powerpoint/2010/main" val="95559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44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7093-E688-BC48-9285-DCA5D0A7DDE1}"/>
              </a:ext>
            </a:extLst>
          </p:cNvPr>
          <p:cNvSpPr>
            <a:spLocks noGrp="1"/>
          </p:cNvSpPr>
          <p:nvPr>
            <p:ph type="title"/>
          </p:nvPr>
        </p:nvSpPr>
        <p:spPr>
          <a:xfrm>
            <a:off x="839788" y="457200"/>
            <a:ext cx="3932237" cy="1600200"/>
          </a:xfrm>
        </p:spPr>
        <p:txBody>
          <a:bodyPr lIns="91440"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182D4-B53F-ED42-8E09-923880319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B6880-0545-014C-941A-671DFAD368F5}"/>
              </a:ext>
            </a:extLst>
          </p:cNvPr>
          <p:cNvSpPr>
            <a:spLocks noGrp="1"/>
          </p:cNvSpPr>
          <p:nvPr>
            <p:ph type="body" sz="half" idx="2"/>
          </p:nvPr>
        </p:nvSpPr>
        <p:spPr>
          <a:xfrm>
            <a:off x="839788" y="2057400"/>
            <a:ext cx="3932237" cy="3811588"/>
          </a:xfrm>
        </p:spPr>
        <p:txBody>
          <a:bodyPr lIns="9144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0999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7093-E688-BC48-9285-DCA5D0A7DDE1}"/>
              </a:ext>
            </a:extLst>
          </p:cNvPr>
          <p:cNvSpPr>
            <a:spLocks noGrp="1"/>
          </p:cNvSpPr>
          <p:nvPr>
            <p:ph type="title"/>
          </p:nvPr>
        </p:nvSpPr>
        <p:spPr>
          <a:xfrm>
            <a:off x="342076" y="0"/>
            <a:ext cx="3932237" cy="786177"/>
          </a:xfrm>
          <a:solidFill>
            <a:schemeClr val="accent5"/>
          </a:solidFill>
        </p:spPr>
        <p:txBody>
          <a:bodyPr lIns="91440" anchor="b">
            <a:normAutofit/>
          </a:bodyPr>
          <a:lstStyle>
            <a:lvl1pPr>
              <a:defRPr sz="2400" b="1"/>
            </a:lvl1pPr>
          </a:lstStyle>
          <a:p>
            <a:r>
              <a:rPr lang="en-US" dirty="0"/>
              <a:t>Click to edit Master title style</a:t>
            </a:r>
          </a:p>
        </p:txBody>
      </p:sp>
      <p:sp>
        <p:nvSpPr>
          <p:cNvPr id="3" name="Content Placeholder 2">
            <a:extLst>
              <a:ext uri="{FF2B5EF4-FFF2-40B4-BE49-F238E27FC236}">
                <a16:creationId xmlns:a16="http://schemas.microsoft.com/office/drawing/2014/main" id="{FE7182D4-B53F-ED42-8E09-923880319CD8}"/>
              </a:ext>
            </a:extLst>
          </p:cNvPr>
          <p:cNvSpPr>
            <a:spLocks noGrp="1"/>
          </p:cNvSpPr>
          <p:nvPr>
            <p:ph idx="1"/>
          </p:nvPr>
        </p:nvSpPr>
        <p:spPr>
          <a:xfrm>
            <a:off x="4525701" y="1058779"/>
            <a:ext cx="7324223" cy="5133657"/>
          </a:xfrm>
        </p:spPr>
        <p:txBody>
          <a:bodyPr lIns="9144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ADB6880-0545-014C-941A-671DFAD368F5}"/>
              </a:ext>
            </a:extLst>
          </p:cNvPr>
          <p:cNvSpPr>
            <a:spLocks noGrp="1"/>
          </p:cNvSpPr>
          <p:nvPr>
            <p:ph type="body" sz="half" idx="2"/>
          </p:nvPr>
        </p:nvSpPr>
        <p:spPr>
          <a:xfrm>
            <a:off x="342076" y="1058790"/>
            <a:ext cx="3932237" cy="5133658"/>
          </a:xfrm>
        </p:spPr>
        <p:txBody>
          <a:bodyPr lIns="9144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19">
            <a:extLst>
              <a:ext uri="{FF2B5EF4-FFF2-40B4-BE49-F238E27FC236}">
                <a16:creationId xmlns:a16="http://schemas.microsoft.com/office/drawing/2014/main" id="{770E4D12-D2AC-7E48-9771-43D0B998B7CD}"/>
              </a:ext>
            </a:extLst>
          </p:cNvPr>
          <p:cNvSpPr>
            <a:spLocks noGrp="1"/>
          </p:cNvSpPr>
          <p:nvPr>
            <p:ph type="body" sz="quarter" idx="10"/>
          </p:nvPr>
        </p:nvSpPr>
        <p:spPr>
          <a:xfrm>
            <a:off x="4525199" y="0"/>
            <a:ext cx="7324725" cy="786064"/>
          </a:xfrm>
          <a:solidFill>
            <a:schemeClr val="accent3"/>
          </a:solidFill>
        </p:spPr>
        <p:txBody>
          <a:bodyPr lIns="91440" anchor="b">
            <a:noAutofit/>
          </a:bodyPr>
          <a:lstStyle>
            <a:lvl1pPr>
              <a:defRPr sz="2400" b="1" i="0">
                <a:solidFill>
                  <a:schemeClr val="bg1"/>
                </a:solidFill>
                <a:latin typeface="Georgia" panose="02040502050405020303" pitchFamily="18" charset="0"/>
              </a:defRPr>
            </a:lvl1pPr>
            <a:lvl2pPr>
              <a:defRPr sz="3200" b="1" i="0">
                <a:solidFill>
                  <a:schemeClr val="bg1"/>
                </a:solidFill>
                <a:latin typeface="Georgia" panose="02040502050405020303" pitchFamily="18" charset="0"/>
              </a:defRPr>
            </a:lvl2pPr>
            <a:lvl3pPr>
              <a:defRPr sz="3200" b="1" i="0">
                <a:solidFill>
                  <a:schemeClr val="bg1"/>
                </a:solidFill>
                <a:latin typeface="Georgia" panose="02040502050405020303" pitchFamily="18" charset="0"/>
              </a:defRPr>
            </a:lvl3pPr>
            <a:lvl4pPr>
              <a:defRPr sz="3200" b="1" i="0">
                <a:solidFill>
                  <a:schemeClr val="bg1"/>
                </a:solidFill>
                <a:latin typeface="Georgia" panose="02040502050405020303" pitchFamily="18" charset="0"/>
              </a:defRPr>
            </a:lvl4pPr>
            <a:lvl5pPr>
              <a:defRPr sz="3200" b="1" i="0">
                <a:solidFill>
                  <a:schemeClr val="bg1"/>
                </a:solidFill>
                <a:latin typeface="Georgia" panose="02040502050405020303" pitchFamily="18" charset="0"/>
              </a:defRPr>
            </a:lvl5pPr>
          </a:lstStyle>
          <a:p>
            <a:pPr lvl="0"/>
            <a:r>
              <a:rPr lang="en-US" dirty="0"/>
              <a:t>Click to edit Master text styles</a:t>
            </a:r>
          </a:p>
        </p:txBody>
      </p:sp>
    </p:spTree>
    <p:extLst>
      <p:ext uri="{BB962C8B-B14F-4D97-AF65-F5344CB8AC3E}">
        <p14:creationId xmlns:p14="http://schemas.microsoft.com/office/powerpoint/2010/main" val="668599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1651-6960-BA45-B9AD-C990471BAB96}"/>
              </a:ext>
            </a:extLst>
          </p:cNvPr>
          <p:cNvSpPr>
            <a:spLocks noGrp="1"/>
          </p:cNvSpPr>
          <p:nvPr>
            <p:ph type="title"/>
          </p:nvPr>
        </p:nvSpPr>
        <p:spPr>
          <a:xfrm>
            <a:off x="839788" y="457200"/>
            <a:ext cx="3932237" cy="1600200"/>
          </a:xfrm>
        </p:spPr>
        <p:txBody>
          <a:bodyPr lIns="91440"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08D70C1-F980-3D4C-BD44-35B5A124FE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E3CD5B9-4C50-2F4C-8D00-5A61A4C0E44C}"/>
              </a:ext>
            </a:extLst>
          </p:cNvPr>
          <p:cNvSpPr>
            <a:spLocks noGrp="1"/>
          </p:cNvSpPr>
          <p:nvPr>
            <p:ph type="body" sz="half" idx="2"/>
          </p:nvPr>
        </p:nvSpPr>
        <p:spPr>
          <a:xfrm>
            <a:off x="839788" y="2057400"/>
            <a:ext cx="3932237" cy="3811588"/>
          </a:xfrm>
        </p:spPr>
        <p:txBody>
          <a:bodyPr lIns="9144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8698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CE939E-0912-E04C-BF03-610B216C3F9A}"/>
              </a:ext>
            </a:extLst>
          </p:cNvPr>
          <p:cNvSpPr>
            <a:spLocks noGrp="1"/>
          </p:cNvSpPr>
          <p:nvPr>
            <p:ph type="body" idx="1" hasCustomPrompt="1"/>
          </p:nvPr>
        </p:nvSpPr>
        <p:spPr>
          <a:xfrm>
            <a:off x="400457" y="753439"/>
            <a:ext cx="3537992" cy="365125"/>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WEEKS’ ACCOMPLISHMENTS</a:t>
            </a:r>
          </a:p>
        </p:txBody>
      </p:sp>
      <p:sp>
        <p:nvSpPr>
          <p:cNvPr id="5" name="Text Placeholder 4">
            <a:extLst>
              <a:ext uri="{FF2B5EF4-FFF2-40B4-BE49-F238E27FC236}">
                <a16:creationId xmlns:a16="http://schemas.microsoft.com/office/drawing/2014/main" id="{D464710F-E65E-8A49-A533-4A7A4ECC9FAD}"/>
              </a:ext>
            </a:extLst>
          </p:cNvPr>
          <p:cNvSpPr>
            <a:spLocks noGrp="1"/>
          </p:cNvSpPr>
          <p:nvPr>
            <p:ph type="body" sz="quarter" idx="3" hasCustomPrompt="1"/>
          </p:nvPr>
        </p:nvSpPr>
        <p:spPr>
          <a:xfrm>
            <a:off x="4339333" y="753439"/>
            <a:ext cx="3555416" cy="365125"/>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FOR NEXT WEEK</a:t>
            </a:r>
          </a:p>
        </p:txBody>
      </p:sp>
      <p:sp>
        <p:nvSpPr>
          <p:cNvPr id="10" name="Text Placeholder 4">
            <a:extLst>
              <a:ext uri="{FF2B5EF4-FFF2-40B4-BE49-F238E27FC236}">
                <a16:creationId xmlns:a16="http://schemas.microsoft.com/office/drawing/2014/main" id="{611AB3F4-53D7-CB42-96EB-DB63836ACFD0}"/>
              </a:ext>
            </a:extLst>
          </p:cNvPr>
          <p:cNvSpPr>
            <a:spLocks noGrp="1"/>
          </p:cNvSpPr>
          <p:nvPr>
            <p:ph type="body" sz="quarter" idx="13" hasCustomPrompt="1"/>
          </p:nvPr>
        </p:nvSpPr>
        <p:spPr>
          <a:xfrm>
            <a:off x="8308512" y="753439"/>
            <a:ext cx="3555416" cy="365125"/>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NEEDS</a:t>
            </a:r>
          </a:p>
        </p:txBody>
      </p:sp>
      <p:sp>
        <p:nvSpPr>
          <p:cNvPr id="18" name="Table Placeholder 17">
            <a:extLst>
              <a:ext uri="{FF2B5EF4-FFF2-40B4-BE49-F238E27FC236}">
                <a16:creationId xmlns:a16="http://schemas.microsoft.com/office/drawing/2014/main" id="{1478793C-7A63-0446-9DC4-EDCA32515A60}"/>
              </a:ext>
            </a:extLst>
          </p:cNvPr>
          <p:cNvSpPr>
            <a:spLocks noGrp="1"/>
          </p:cNvSpPr>
          <p:nvPr>
            <p:ph type="tbl" sz="quarter" idx="14"/>
          </p:nvPr>
        </p:nvSpPr>
        <p:spPr>
          <a:xfrm>
            <a:off x="400050" y="1403350"/>
            <a:ext cx="3538538" cy="4508500"/>
          </a:xfrm>
        </p:spPr>
        <p:txBody>
          <a:bodyPr/>
          <a:lstStyle/>
          <a:p>
            <a:r>
              <a:rPr lang="en-US" dirty="0"/>
              <a:t>Click icon to add table</a:t>
            </a:r>
          </a:p>
        </p:txBody>
      </p:sp>
      <p:sp>
        <p:nvSpPr>
          <p:cNvPr id="19" name="Table Placeholder 17">
            <a:extLst>
              <a:ext uri="{FF2B5EF4-FFF2-40B4-BE49-F238E27FC236}">
                <a16:creationId xmlns:a16="http://schemas.microsoft.com/office/drawing/2014/main" id="{96860BBF-91A1-3D42-A8F5-2AFD94E26A4F}"/>
              </a:ext>
            </a:extLst>
          </p:cNvPr>
          <p:cNvSpPr>
            <a:spLocks noGrp="1"/>
          </p:cNvSpPr>
          <p:nvPr>
            <p:ph type="tbl" sz="quarter" idx="15"/>
          </p:nvPr>
        </p:nvSpPr>
        <p:spPr>
          <a:xfrm>
            <a:off x="4340986" y="1403350"/>
            <a:ext cx="3538538" cy="4508500"/>
          </a:xfrm>
        </p:spPr>
        <p:txBody>
          <a:bodyPr/>
          <a:lstStyle/>
          <a:p>
            <a:r>
              <a:rPr lang="en-US" dirty="0"/>
              <a:t>Click icon to add table</a:t>
            </a:r>
          </a:p>
        </p:txBody>
      </p:sp>
      <p:sp>
        <p:nvSpPr>
          <p:cNvPr id="20" name="Table Placeholder 17">
            <a:extLst>
              <a:ext uri="{FF2B5EF4-FFF2-40B4-BE49-F238E27FC236}">
                <a16:creationId xmlns:a16="http://schemas.microsoft.com/office/drawing/2014/main" id="{2CD5B1D3-5696-CB46-AA65-66987F310754}"/>
              </a:ext>
            </a:extLst>
          </p:cNvPr>
          <p:cNvSpPr>
            <a:spLocks noGrp="1"/>
          </p:cNvSpPr>
          <p:nvPr>
            <p:ph type="tbl" sz="quarter" idx="16"/>
          </p:nvPr>
        </p:nvSpPr>
        <p:spPr>
          <a:xfrm>
            <a:off x="8333437" y="1403350"/>
            <a:ext cx="3538538" cy="4508500"/>
          </a:xfrm>
        </p:spPr>
        <p:txBody>
          <a:bodyPr/>
          <a:lstStyle/>
          <a:p>
            <a:r>
              <a:rPr lang="en-US" dirty="0"/>
              <a:t>Click icon to add table</a:t>
            </a:r>
          </a:p>
        </p:txBody>
      </p:sp>
      <p:sp>
        <p:nvSpPr>
          <p:cNvPr id="4" name="Title 3">
            <a:extLst>
              <a:ext uri="{FF2B5EF4-FFF2-40B4-BE49-F238E27FC236}">
                <a16:creationId xmlns:a16="http://schemas.microsoft.com/office/drawing/2014/main" id="{A1D1FA40-9B45-DD46-83BB-0FC995CF2CB2}"/>
              </a:ext>
            </a:extLst>
          </p:cNvPr>
          <p:cNvSpPr>
            <a:spLocks noGrp="1"/>
          </p:cNvSpPr>
          <p:nvPr>
            <p:ph type="title"/>
          </p:nvPr>
        </p:nvSpPr>
        <p:spPr>
          <a:xfrm>
            <a:off x="0" y="0"/>
            <a:ext cx="12192000" cy="612878"/>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162007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A806-EFAA-0B4A-A0C8-F0B5F9427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D9A1EF-229E-0043-A9A9-6B5546361D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34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22BB15-1D38-1141-906D-7ECB764279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DEBB3D-5CAC-0749-BE18-FC52BC50BF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356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812800" y="564040"/>
            <a:ext cx="10363200" cy="648759"/>
          </a:xfrm>
        </p:spPr>
        <p:txBody>
          <a:bodyPr>
            <a:normAutofit/>
          </a:bodyPr>
          <a:lstStyle>
            <a:lvl1pPr marL="0" indent="0" algn="l">
              <a:buNone/>
              <a:defRPr sz="1600" b="1">
                <a:solidFill>
                  <a:schemeClr val="bg1"/>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11" name="Picture Placeholder 3">
            <a:extLst>
              <a:ext uri="{FF2B5EF4-FFF2-40B4-BE49-F238E27FC236}">
                <a16:creationId xmlns:a16="http://schemas.microsoft.com/office/drawing/2014/main" id="{697EF527-76CA-224A-AD75-7371EEC3D7B1}"/>
              </a:ext>
            </a:extLst>
          </p:cNvPr>
          <p:cNvSpPr>
            <a:spLocks noGrp="1"/>
          </p:cNvSpPr>
          <p:nvPr>
            <p:ph type="pic" sz="quarter" idx="11"/>
          </p:nvPr>
        </p:nvSpPr>
        <p:spPr>
          <a:xfrm>
            <a:off x="6701756" y="1754774"/>
            <a:ext cx="4474241" cy="3348455"/>
          </a:xfrm>
        </p:spPr>
        <p:txBody>
          <a:bodyPr/>
          <a:lstStyle/>
          <a:p>
            <a:endParaRPr lang="en-US" dirty="0"/>
          </a:p>
        </p:txBody>
      </p:sp>
    </p:spTree>
    <p:extLst>
      <p:ext uri="{BB962C8B-B14F-4D97-AF65-F5344CB8AC3E}">
        <p14:creationId xmlns:p14="http://schemas.microsoft.com/office/powerpoint/2010/main" val="3376050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Slide - Black Page #">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480546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75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7A67-E871-4184-9602-EF6F7C1CAA51}"/>
              </a:ext>
            </a:extLst>
          </p:cNvPr>
          <p:cNvSpPr>
            <a:spLocks noGrp="1"/>
          </p:cNvSpPr>
          <p:nvPr>
            <p:ph type="title" hasCustomPrompt="1"/>
          </p:nvPr>
        </p:nvSpPr>
        <p:spPr>
          <a:xfrm>
            <a:off x="762000" y="3505200"/>
            <a:ext cx="10756702" cy="1651606"/>
          </a:xfrm>
        </p:spPr>
        <p:txBody>
          <a:bodyPr lIns="0" tIns="0" rIns="0" bIns="0" anchor="t"/>
          <a:lstStyle>
            <a:lvl1pPr>
              <a:defRPr sz="3200" b="1"/>
            </a:lvl1pPr>
          </a:lstStyle>
          <a:p>
            <a:r>
              <a:rPr lang="en-US" dirty="0"/>
              <a:t>Title Here</a:t>
            </a:r>
            <a:br>
              <a:rPr lang="en-US" dirty="0"/>
            </a:br>
            <a:r>
              <a:rPr lang="en-US" dirty="0"/>
              <a:t/>
            </a:r>
            <a:br>
              <a:rPr lang="en-US" dirty="0"/>
            </a:br>
            <a:r>
              <a:rPr lang="en-US" sz="1600" b="0" dirty="0"/>
              <a:t>Date</a:t>
            </a:r>
            <a:endParaRPr lang="en-US" dirty="0"/>
          </a:p>
        </p:txBody>
      </p:sp>
      <p:sp>
        <p:nvSpPr>
          <p:cNvPr id="3" name="Slide Number Placeholder 2">
            <a:extLst>
              <a:ext uri="{FF2B5EF4-FFF2-40B4-BE49-F238E27FC236}">
                <a16:creationId xmlns:a16="http://schemas.microsoft.com/office/drawing/2014/main" id="{2F80A28D-4679-45D8-95D3-304D1A85EADA}"/>
              </a:ext>
            </a:extLst>
          </p:cNvPr>
          <p:cNvSpPr>
            <a:spLocks noGrp="1"/>
          </p:cNvSpPr>
          <p:nvPr>
            <p:ph type="sldNum" sz="quarter" idx="10"/>
          </p:nvPr>
        </p:nvSpPr>
        <p:spPr/>
        <p:txBody>
          <a:bodyPr/>
          <a:lstStyle/>
          <a:p>
            <a:fld id="{B6F15528-21DE-4FAA-801E-634DDDAF4B2B}" type="slidenum">
              <a:rPr lang="en-US" smtClean="0"/>
              <a:pPr/>
              <a:t>‹#›</a:t>
            </a:fld>
            <a:endParaRPr lang="en-US" dirty="0"/>
          </a:p>
        </p:txBody>
      </p:sp>
      <p:pic>
        <p:nvPicPr>
          <p:cNvPr id="5" name="Picture 4">
            <a:extLst>
              <a:ext uri="{FF2B5EF4-FFF2-40B4-BE49-F238E27FC236}">
                <a16:creationId xmlns:a16="http://schemas.microsoft.com/office/drawing/2014/main" id="{529CE0B8-92EF-4E08-9457-62A0AF8750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2023131"/>
            <a:ext cx="2931826" cy="1041738"/>
          </a:xfrm>
          <a:prstGeom prst="rect">
            <a:avLst/>
          </a:prstGeom>
        </p:spPr>
      </p:pic>
    </p:spTree>
    <p:extLst>
      <p:ext uri="{BB962C8B-B14F-4D97-AF65-F5344CB8AC3E}">
        <p14:creationId xmlns:p14="http://schemas.microsoft.com/office/powerpoint/2010/main" val="3591128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ig Title - 2 Column">
    <p:spTree>
      <p:nvGrpSpPr>
        <p:cNvPr id="1" name=""/>
        <p:cNvGrpSpPr/>
        <p:nvPr/>
      </p:nvGrpSpPr>
      <p:grpSpPr>
        <a:xfrm>
          <a:off x="0" y="0"/>
          <a:ext cx="0" cy="0"/>
          <a:chOff x="0" y="0"/>
          <a:chExt cx="0" cy="0"/>
        </a:xfrm>
      </p:grpSpPr>
      <p:sp>
        <p:nvSpPr>
          <p:cNvPr id="7" name="Rectangle 6"/>
          <p:cNvSpPr/>
          <p:nvPr userDrawn="1"/>
        </p:nvSpPr>
        <p:spPr>
          <a:xfrm>
            <a:off x="0" y="3"/>
            <a:ext cx="12203213" cy="686921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latin typeface="Arial"/>
            </a:endParaRPr>
          </a:p>
        </p:txBody>
      </p:sp>
    </p:spTree>
    <p:extLst>
      <p:ext uri="{BB962C8B-B14F-4D97-AF65-F5344CB8AC3E}">
        <p14:creationId xmlns:p14="http://schemas.microsoft.com/office/powerpoint/2010/main" val="3825933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CE939E-0912-E04C-BF03-610B216C3F9A}"/>
              </a:ext>
            </a:extLst>
          </p:cNvPr>
          <p:cNvSpPr>
            <a:spLocks noGrp="1"/>
          </p:cNvSpPr>
          <p:nvPr>
            <p:ph type="body" idx="1"/>
          </p:nvPr>
        </p:nvSpPr>
        <p:spPr>
          <a:xfrm>
            <a:off x="400457" y="753439"/>
            <a:ext cx="3537992" cy="365125"/>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5" name="Text Placeholder 4">
            <a:extLst>
              <a:ext uri="{FF2B5EF4-FFF2-40B4-BE49-F238E27FC236}">
                <a16:creationId xmlns:a16="http://schemas.microsoft.com/office/drawing/2014/main" id="{D464710F-E65E-8A49-A533-4A7A4ECC9FAD}"/>
              </a:ext>
            </a:extLst>
          </p:cNvPr>
          <p:cNvSpPr>
            <a:spLocks noGrp="1"/>
          </p:cNvSpPr>
          <p:nvPr>
            <p:ph type="body" sz="quarter" idx="3"/>
          </p:nvPr>
        </p:nvSpPr>
        <p:spPr>
          <a:xfrm>
            <a:off x="4339333" y="753439"/>
            <a:ext cx="3555416" cy="365125"/>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0" name="Text Placeholder 4">
            <a:extLst>
              <a:ext uri="{FF2B5EF4-FFF2-40B4-BE49-F238E27FC236}">
                <a16:creationId xmlns:a16="http://schemas.microsoft.com/office/drawing/2014/main" id="{611AB3F4-53D7-CB42-96EB-DB63836ACFD0}"/>
              </a:ext>
            </a:extLst>
          </p:cNvPr>
          <p:cNvSpPr>
            <a:spLocks noGrp="1"/>
          </p:cNvSpPr>
          <p:nvPr>
            <p:ph type="body" sz="quarter" idx="13"/>
          </p:nvPr>
        </p:nvSpPr>
        <p:spPr>
          <a:xfrm>
            <a:off x="8308512" y="753439"/>
            <a:ext cx="3555416" cy="365125"/>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4" name="Title 3">
            <a:extLst>
              <a:ext uri="{FF2B5EF4-FFF2-40B4-BE49-F238E27FC236}">
                <a16:creationId xmlns:a16="http://schemas.microsoft.com/office/drawing/2014/main" id="{A1D1FA40-9B45-DD46-83BB-0FC995CF2CB2}"/>
              </a:ext>
            </a:extLst>
          </p:cNvPr>
          <p:cNvSpPr>
            <a:spLocks noGrp="1"/>
          </p:cNvSpPr>
          <p:nvPr>
            <p:ph type="title"/>
          </p:nvPr>
        </p:nvSpPr>
        <p:spPr>
          <a:xfrm>
            <a:off x="0" y="0"/>
            <a:ext cx="12192000" cy="612878"/>
          </a:xfrm>
        </p:spPr>
        <p:txBody>
          <a:bodyPr>
            <a:normAutofit/>
          </a:bodyPr>
          <a:lstStyle>
            <a:lvl1pPr>
              <a:defRPr sz="3600"/>
            </a:lvl1pPr>
          </a:lstStyle>
          <a:p>
            <a:r>
              <a:rPr lang="en-US" dirty="0"/>
              <a:t>Click to edit Master title style</a:t>
            </a:r>
          </a:p>
        </p:txBody>
      </p:sp>
      <p:sp>
        <p:nvSpPr>
          <p:cNvPr id="7" name="Content Placeholder 6">
            <a:extLst>
              <a:ext uri="{FF2B5EF4-FFF2-40B4-BE49-F238E27FC236}">
                <a16:creationId xmlns:a16="http://schemas.microsoft.com/office/drawing/2014/main" id="{044533DC-CE44-7D4F-B267-FC9FD9D1DF22}"/>
              </a:ext>
            </a:extLst>
          </p:cNvPr>
          <p:cNvSpPr>
            <a:spLocks noGrp="1"/>
          </p:cNvSpPr>
          <p:nvPr>
            <p:ph sz="quarter" idx="17"/>
          </p:nvPr>
        </p:nvSpPr>
        <p:spPr>
          <a:xfrm>
            <a:off x="400050" y="1403350"/>
            <a:ext cx="3538538" cy="4508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59DF4D46-39B2-0E49-852A-8395D3DA74D5}"/>
              </a:ext>
            </a:extLst>
          </p:cNvPr>
          <p:cNvSpPr>
            <a:spLocks noGrp="1"/>
          </p:cNvSpPr>
          <p:nvPr>
            <p:ph sz="quarter" idx="18"/>
          </p:nvPr>
        </p:nvSpPr>
        <p:spPr>
          <a:xfrm>
            <a:off x="4338638" y="1403350"/>
            <a:ext cx="3556000" cy="450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42978361-96AD-494A-A8C2-3B45306BC36C}"/>
              </a:ext>
            </a:extLst>
          </p:cNvPr>
          <p:cNvSpPr>
            <a:spLocks noGrp="1"/>
          </p:cNvSpPr>
          <p:nvPr>
            <p:ph sz="quarter" idx="19"/>
          </p:nvPr>
        </p:nvSpPr>
        <p:spPr>
          <a:xfrm>
            <a:off x="8308975" y="1403350"/>
            <a:ext cx="3554413" cy="450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6">
            <a:extLst>
              <a:ext uri="{FF2B5EF4-FFF2-40B4-BE49-F238E27FC236}">
                <a16:creationId xmlns:a16="http://schemas.microsoft.com/office/drawing/2014/main" id="{38074696-42AA-A946-8557-590C8BC6E022}"/>
              </a:ext>
            </a:extLst>
          </p:cNvPr>
          <p:cNvSpPr>
            <a:spLocks noGrp="1"/>
          </p:cNvSpPr>
          <p:nvPr>
            <p:ph type="dt" sz="half" idx="10"/>
          </p:nvPr>
        </p:nvSpPr>
        <p:spPr>
          <a:xfrm>
            <a:off x="342090" y="6356350"/>
            <a:ext cx="1021489" cy="365125"/>
          </a:xfrm>
          <a:prstGeom prst="rect">
            <a:avLst/>
          </a:prstGeom>
        </p:spPr>
        <p:txBody>
          <a:bodyPr/>
          <a:lstStyle/>
          <a:p>
            <a:fld id="{56ECE0EC-A129-7647-9863-0DD3D52C08E7}" type="datetime3">
              <a:rPr lang="en-US" smtClean="0"/>
              <a:t>27 September 2019</a:t>
            </a:fld>
            <a:endParaRPr lang="en-US" dirty="0"/>
          </a:p>
        </p:txBody>
      </p:sp>
      <p:sp>
        <p:nvSpPr>
          <p:cNvPr id="13" name="Slide Number Placeholder 8">
            <a:extLst>
              <a:ext uri="{FF2B5EF4-FFF2-40B4-BE49-F238E27FC236}">
                <a16:creationId xmlns:a16="http://schemas.microsoft.com/office/drawing/2014/main" id="{295D8A6A-AB6A-E84F-A3E0-40335A3B2AF3}"/>
              </a:ext>
            </a:extLst>
          </p:cNvPr>
          <p:cNvSpPr>
            <a:spLocks noGrp="1"/>
          </p:cNvSpPr>
          <p:nvPr>
            <p:ph type="sldNum" sz="quarter" idx="12"/>
          </p:nvPr>
        </p:nvSpPr>
        <p:spPr>
          <a:xfrm>
            <a:off x="11353800" y="6356350"/>
            <a:ext cx="496110" cy="365125"/>
          </a:xfrm>
          <a:prstGeom prst="rect">
            <a:avLst/>
          </a:prstGeom>
        </p:spPr>
        <p:txBody>
          <a:bodyPr/>
          <a:lstStyle/>
          <a:p>
            <a:fld id="{7459DD9C-89CD-B94D-BF94-B88ABF41DD99}" type="slidenum">
              <a:rPr lang="en-US" smtClean="0"/>
              <a:t>‹#›</a:t>
            </a:fld>
            <a:endParaRPr lang="en-US" dirty="0"/>
          </a:p>
        </p:txBody>
      </p:sp>
    </p:spTree>
    <p:extLst>
      <p:ext uri="{BB962C8B-B14F-4D97-AF65-F5344CB8AC3E}">
        <p14:creationId xmlns:p14="http://schemas.microsoft.com/office/powerpoint/2010/main" val="2416082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150612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hronicle Display Black"/>
                <a:cs typeface="Chronicle Display Black"/>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7" name="Holder 4"/>
          <p:cNvSpPr>
            <a:spLocks noGrp="1"/>
          </p:cNvSpPr>
          <p:nvPr>
            <p:ph type="sldNum" sz="quarter" idx="4"/>
          </p:nvPr>
        </p:nvSpPr>
        <p:spPr>
          <a:xfrm>
            <a:off x="9015243" y="6400800"/>
            <a:ext cx="2804160" cy="342900"/>
          </a:xfrm>
          <a:prstGeom prst="rect">
            <a:avLst/>
          </a:prstGeom>
        </p:spPr>
        <p:txBody>
          <a:bodyPr lIns="0" tIns="0" rIns="0" bIns="0" anchor="b"/>
          <a:lstStyle>
            <a:lvl1pPr algn="r">
              <a:defRPr sz="1000">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31117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Holder 4"/>
          <p:cNvSpPr>
            <a:spLocks noGrp="1"/>
          </p:cNvSpPr>
          <p:nvPr>
            <p:ph type="sldNum" sz="quarter" idx="4"/>
          </p:nvPr>
        </p:nvSpPr>
        <p:spPr>
          <a:xfrm>
            <a:off x="9015243" y="6400800"/>
            <a:ext cx="2804160" cy="342900"/>
          </a:xfrm>
          <a:prstGeom prst="rect">
            <a:avLst/>
          </a:prstGeom>
        </p:spPr>
        <p:txBody>
          <a:bodyPr lIns="0" tIns="0" rIns="0" bIns="0" anchor="b"/>
          <a:lstStyle>
            <a:lvl1pPr algn="r">
              <a:defRPr sz="1000">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48033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a:prstGeom prst="rect">
            <a:avLst/>
          </a:prstGeom>
        </p:spPr>
        <p:txBody>
          <a:bodyPr anchor="b" anchorCtr="0">
            <a:noAutofit/>
          </a:bodyPr>
          <a:lstStyle>
            <a:lvl1pPr>
              <a:lnSpc>
                <a:spcPct val="100000"/>
              </a:lnSpc>
              <a:spcAft>
                <a:spcPts val="800"/>
              </a:spcAft>
              <a:defRPr sz="900"/>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9402597" y="4102100"/>
            <a:ext cx="2319503" cy="1725448"/>
          </a:xfrm>
          <a:prstGeom prst="rect">
            <a:avLst/>
          </a:prstGeo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a:prstGeom prst="rect">
            <a:avLst/>
          </a:prstGeom>
        </p:spPr>
        <p:txBody>
          <a:bodyPr anchor="b" anchorCtr="0"/>
          <a:lstStyle>
            <a:lvl1pPr>
              <a:lnSpc>
                <a:spcPct val="100000"/>
              </a:lnSpc>
              <a:defRPr sz="1267"/>
            </a:lvl1pPr>
          </a:lstStyle>
          <a:p>
            <a:pPr lvl="0"/>
            <a:r>
              <a:rPr lang="en-US" noProof="0"/>
              <a:t>Click to edit Master text styles</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542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8CCA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88C3-5E91-4196-82FC-A80DF86E90BC}"/>
              </a:ext>
            </a:extLst>
          </p:cNvPr>
          <p:cNvSpPr>
            <a:spLocks noGrp="1"/>
          </p:cNvSpPr>
          <p:nvPr>
            <p:ph type="title"/>
          </p:nvPr>
        </p:nvSpPr>
        <p:spPr>
          <a:xfrm>
            <a:off x="406400" y="2967201"/>
            <a:ext cx="11385506" cy="443198"/>
          </a:xfrm>
        </p:spPr>
        <p:txBody>
          <a:bodyPr vert="horz" wrap="square" lIns="0" tIns="0" rIns="0" bIns="0" rtlCol="0" anchor="ctr">
            <a:spAutoFit/>
          </a:bodyPr>
          <a:lstStyle>
            <a:lvl1pPr>
              <a:defRPr lang="en-US" sz="3200" b="1" spc="0">
                <a:solidFill>
                  <a:schemeClr val="bg1"/>
                </a:solidFill>
                <a:latin typeface="Arial" panose="020B0604020202020204" pitchFamily="34" charset="0"/>
                <a:cs typeface="Arial" panose="020B0604020202020204" pitchFamily="34" charset="0"/>
              </a:defRPr>
            </a:lvl1pPr>
          </a:lstStyle>
          <a:p>
            <a:pPr marL="0" lvl="0"/>
            <a:r>
              <a:rPr lang="en-US"/>
              <a:t>Click to edit Master title style</a:t>
            </a:r>
            <a:endParaRPr lang="en-US" dirty="0"/>
          </a:p>
        </p:txBody>
      </p:sp>
      <p:sp>
        <p:nvSpPr>
          <p:cNvPr id="3" name="Slide Number Placeholder 2">
            <a:extLst>
              <a:ext uri="{FF2B5EF4-FFF2-40B4-BE49-F238E27FC236}">
                <a16:creationId xmlns:a16="http://schemas.microsoft.com/office/drawing/2014/main" id="{5CC0CF1A-2CB3-476B-BD69-4CD40DEE5D54}"/>
              </a:ext>
            </a:extLst>
          </p:cNvPr>
          <p:cNvSpPr>
            <a:spLocks noGrp="1"/>
          </p:cNvSpPr>
          <p:nvPr>
            <p:ph type="sldNum" sz="quarter" idx="10"/>
          </p:nvPr>
        </p:nvSpPr>
        <p:spPr/>
        <p:txBody>
          <a:bodyPr/>
          <a:lstStyle>
            <a:lvl1pPr>
              <a:defRPr>
                <a:solidFill>
                  <a:schemeClr val="bg1"/>
                </a:solidFill>
              </a:defRPr>
            </a:lvl1pPr>
          </a:lstStyle>
          <a:p>
            <a:fld id="{B6F15528-21DE-4FAA-801E-634DDDAF4B2B}" type="slidenum">
              <a:rPr lang="en-US" smtClean="0"/>
              <a:pPr/>
              <a:t>‹#›</a:t>
            </a:fld>
            <a:endParaRPr lang="en-US" dirty="0"/>
          </a:p>
        </p:txBody>
      </p:sp>
      <p:sp>
        <p:nvSpPr>
          <p:cNvPr id="5" name="Rectangle 4">
            <a:extLst>
              <a:ext uri="{FF2B5EF4-FFF2-40B4-BE49-F238E27FC236}">
                <a16:creationId xmlns:a16="http://schemas.microsoft.com/office/drawing/2014/main" id="{F0DE850B-3AC7-4AF1-BE2C-AA3DAAAB18E1}"/>
              </a:ext>
            </a:extLst>
          </p:cNvPr>
          <p:cNvSpPr/>
          <p:nvPr userDrawn="1"/>
        </p:nvSpPr>
        <p:spPr>
          <a:xfrm>
            <a:off x="0" y="6297283"/>
            <a:ext cx="1147313" cy="560717"/>
          </a:xfrm>
          <a:prstGeom prst="rect">
            <a:avLst/>
          </a:prstGeom>
          <a:solidFill>
            <a:srgbClr val="8C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0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7FAC-9825-7145-A60C-13C151A8A9D7}"/>
              </a:ext>
            </a:extLst>
          </p:cNvPr>
          <p:cNvSpPr>
            <a:spLocks noGrp="1"/>
          </p:cNvSpPr>
          <p:nvPr>
            <p:ph type="ctrTitle"/>
          </p:nvPr>
        </p:nvSpPr>
        <p:spPr>
          <a:xfrm>
            <a:off x="342090" y="1122363"/>
            <a:ext cx="11507820" cy="2387600"/>
          </a:xfrm>
        </p:spPr>
        <p:txBody>
          <a:bodyPr lIns="0"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7513554-3554-9346-A3C2-9A29342993C3}"/>
              </a:ext>
            </a:extLst>
          </p:cNvPr>
          <p:cNvSpPr>
            <a:spLocks noGrp="1"/>
          </p:cNvSpPr>
          <p:nvPr>
            <p:ph type="subTitle" idx="1"/>
          </p:nvPr>
        </p:nvSpPr>
        <p:spPr>
          <a:xfrm>
            <a:off x="342090" y="3602038"/>
            <a:ext cx="1150782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2382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3257-B200-EB4A-A4DE-CE4421AD56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4A1F3-B055-B849-BC99-F555E65B05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881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D7DC-1D31-B649-A878-1826C74F48ED}"/>
              </a:ext>
            </a:extLst>
          </p:cNvPr>
          <p:cNvSpPr>
            <a:spLocks noGrp="1"/>
          </p:cNvSpPr>
          <p:nvPr>
            <p:ph type="title"/>
          </p:nvPr>
        </p:nvSpPr>
        <p:spPr>
          <a:xfrm>
            <a:off x="0" y="0"/>
            <a:ext cx="12192000" cy="6858000"/>
          </a:xfrm>
          <a:solidFill>
            <a:schemeClr val="accent3"/>
          </a:solidFill>
        </p:spPr>
        <p:txBody>
          <a:bodyPr lIns="914400" tIns="0" rIns="1828800" anchor="ctr" anchorCtr="0"/>
          <a:lstStyle>
            <a:lvl1pPr>
              <a:defRPr sz="6000" b="1"/>
            </a:lvl1pPr>
          </a:lstStyle>
          <a:p>
            <a:r>
              <a:rPr lang="en-US" dirty="0"/>
              <a:t>Click to edit Master title style</a:t>
            </a:r>
          </a:p>
        </p:txBody>
      </p:sp>
    </p:spTree>
    <p:extLst>
      <p:ext uri="{BB962C8B-B14F-4D97-AF65-F5344CB8AC3E}">
        <p14:creationId xmlns:p14="http://schemas.microsoft.com/office/powerpoint/2010/main" val="63321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B7C53-5D98-9A4F-B5D5-5A26DEE83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B607BF-F702-0942-8311-C9820BDE272A}"/>
              </a:ext>
            </a:extLst>
          </p:cNvPr>
          <p:cNvSpPr>
            <a:spLocks noGrp="1"/>
          </p:cNvSpPr>
          <p:nvPr>
            <p:ph sz="half" idx="1"/>
          </p:nvPr>
        </p:nvSpPr>
        <p:spPr>
          <a:xfrm>
            <a:off x="419636" y="1825625"/>
            <a:ext cx="553469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E167EE2-ED79-B840-A49B-54B8E2E53E67}"/>
              </a:ext>
            </a:extLst>
          </p:cNvPr>
          <p:cNvSpPr>
            <a:spLocks noGrp="1"/>
          </p:cNvSpPr>
          <p:nvPr>
            <p:ph sz="half" idx="2"/>
          </p:nvPr>
        </p:nvSpPr>
        <p:spPr>
          <a:xfrm>
            <a:off x="6315212" y="1825625"/>
            <a:ext cx="553469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473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CE939E-0912-E04C-BF03-610B216C3F9A}"/>
              </a:ext>
            </a:extLst>
          </p:cNvPr>
          <p:cNvSpPr>
            <a:spLocks noGrp="1"/>
          </p:cNvSpPr>
          <p:nvPr>
            <p:ph type="body" idx="1" hasCustomPrompt="1"/>
          </p:nvPr>
        </p:nvSpPr>
        <p:spPr>
          <a:xfrm>
            <a:off x="400457" y="753439"/>
            <a:ext cx="3537992" cy="365125"/>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WEEKS’ ACCOMPLISHMENTS</a:t>
            </a:r>
          </a:p>
        </p:txBody>
      </p:sp>
      <p:sp>
        <p:nvSpPr>
          <p:cNvPr id="5" name="Text Placeholder 4">
            <a:extLst>
              <a:ext uri="{FF2B5EF4-FFF2-40B4-BE49-F238E27FC236}">
                <a16:creationId xmlns:a16="http://schemas.microsoft.com/office/drawing/2014/main" id="{D464710F-E65E-8A49-A533-4A7A4ECC9FAD}"/>
              </a:ext>
            </a:extLst>
          </p:cNvPr>
          <p:cNvSpPr>
            <a:spLocks noGrp="1"/>
          </p:cNvSpPr>
          <p:nvPr>
            <p:ph type="body" sz="quarter" idx="3" hasCustomPrompt="1"/>
          </p:nvPr>
        </p:nvSpPr>
        <p:spPr>
          <a:xfrm>
            <a:off x="4339333" y="753439"/>
            <a:ext cx="3555416" cy="365125"/>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FOR NEXT WEEK</a:t>
            </a:r>
          </a:p>
        </p:txBody>
      </p:sp>
      <p:sp>
        <p:nvSpPr>
          <p:cNvPr id="10" name="Text Placeholder 4">
            <a:extLst>
              <a:ext uri="{FF2B5EF4-FFF2-40B4-BE49-F238E27FC236}">
                <a16:creationId xmlns:a16="http://schemas.microsoft.com/office/drawing/2014/main" id="{611AB3F4-53D7-CB42-96EB-DB63836ACFD0}"/>
              </a:ext>
            </a:extLst>
          </p:cNvPr>
          <p:cNvSpPr>
            <a:spLocks noGrp="1"/>
          </p:cNvSpPr>
          <p:nvPr>
            <p:ph type="body" sz="quarter" idx="13" hasCustomPrompt="1"/>
          </p:nvPr>
        </p:nvSpPr>
        <p:spPr>
          <a:xfrm>
            <a:off x="8308512" y="753439"/>
            <a:ext cx="3555416" cy="365125"/>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NEEDS</a:t>
            </a:r>
          </a:p>
        </p:txBody>
      </p:sp>
      <p:sp>
        <p:nvSpPr>
          <p:cNvPr id="18" name="Table Placeholder 17">
            <a:extLst>
              <a:ext uri="{FF2B5EF4-FFF2-40B4-BE49-F238E27FC236}">
                <a16:creationId xmlns:a16="http://schemas.microsoft.com/office/drawing/2014/main" id="{1478793C-7A63-0446-9DC4-EDCA32515A60}"/>
              </a:ext>
            </a:extLst>
          </p:cNvPr>
          <p:cNvSpPr>
            <a:spLocks noGrp="1"/>
          </p:cNvSpPr>
          <p:nvPr>
            <p:ph type="tbl" sz="quarter" idx="14"/>
          </p:nvPr>
        </p:nvSpPr>
        <p:spPr>
          <a:xfrm>
            <a:off x="400050" y="1403350"/>
            <a:ext cx="3538538" cy="4508500"/>
          </a:xfrm>
        </p:spPr>
        <p:txBody>
          <a:bodyPr/>
          <a:lstStyle/>
          <a:p>
            <a:r>
              <a:rPr lang="en-US" dirty="0"/>
              <a:t>Click icon to add table</a:t>
            </a:r>
          </a:p>
        </p:txBody>
      </p:sp>
      <p:sp>
        <p:nvSpPr>
          <p:cNvPr id="19" name="Table Placeholder 17">
            <a:extLst>
              <a:ext uri="{FF2B5EF4-FFF2-40B4-BE49-F238E27FC236}">
                <a16:creationId xmlns:a16="http://schemas.microsoft.com/office/drawing/2014/main" id="{96860BBF-91A1-3D42-A8F5-2AFD94E26A4F}"/>
              </a:ext>
            </a:extLst>
          </p:cNvPr>
          <p:cNvSpPr>
            <a:spLocks noGrp="1"/>
          </p:cNvSpPr>
          <p:nvPr>
            <p:ph type="tbl" sz="quarter" idx="15"/>
          </p:nvPr>
        </p:nvSpPr>
        <p:spPr>
          <a:xfrm>
            <a:off x="4340986" y="1403350"/>
            <a:ext cx="3538538" cy="4508500"/>
          </a:xfrm>
        </p:spPr>
        <p:txBody>
          <a:bodyPr/>
          <a:lstStyle/>
          <a:p>
            <a:r>
              <a:rPr lang="en-US" dirty="0"/>
              <a:t>Click icon to add table</a:t>
            </a:r>
          </a:p>
        </p:txBody>
      </p:sp>
      <p:sp>
        <p:nvSpPr>
          <p:cNvPr id="20" name="Table Placeholder 17">
            <a:extLst>
              <a:ext uri="{FF2B5EF4-FFF2-40B4-BE49-F238E27FC236}">
                <a16:creationId xmlns:a16="http://schemas.microsoft.com/office/drawing/2014/main" id="{2CD5B1D3-5696-CB46-AA65-66987F310754}"/>
              </a:ext>
            </a:extLst>
          </p:cNvPr>
          <p:cNvSpPr>
            <a:spLocks noGrp="1"/>
          </p:cNvSpPr>
          <p:nvPr>
            <p:ph type="tbl" sz="quarter" idx="16"/>
          </p:nvPr>
        </p:nvSpPr>
        <p:spPr>
          <a:xfrm>
            <a:off x="8333437" y="1403350"/>
            <a:ext cx="3538538" cy="4508500"/>
          </a:xfrm>
        </p:spPr>
        <p:txBody>
          <a:bodyPr/>
          <a:lstStyle/>
          <a:p>
            <a:r>
              <a:rPr lang="en-US" dirty="0"/>
              <a:t>Click icon to add table</a:t>
            </a:r>
          </a:p>
        </p:txBody>
      </p:sp>
      <p:sp>
        <p:nvSpPr>
          <p:cNvPr id="4" name="Title 3">
            <a:extLst>
              <a:ext uri="{FF2B5EF4-FFF2-40B4-BE49-F238E27FC236}">
                <a16:creationId xmlns:a16="http://schemas.microsoft.com/office/drawing/2014/main" id="{A1D1FA40-9B45-DD46-83BB-0FC995CF2CB2}"/>
              </a:ext>
            </a:extLst>
          </p:cNvPr>
          <p:cNvSpPr>
            <a:spLocks noGrp="1"/>
          </p:cNvSpPr>
          <p:nvPr>
            <p:ph type="title"/>
          </p:nvPr>
        </p:nvSpPr>
        <p:spPr>
          <a:xfrm>
            <a:off x="0" y="0"/>
            <a:ext cx="12192000" cy="612878"/>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262199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6310-6062-8B43-B9EC-4C54A778698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41875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Holder 4">
            <a:extLst>
              <a:ext uri="{FF2B5EF4-FFF2-40B4-BE49-F238E27FC236}">
                <a16:creationId xmlns:a16="http://schemas.microsoft.com/office/drawing/2014/main" id="{CD0143E0-27B5-4386-A975-BD54864CD9A7}"/>
              </a:ext>
            </a:extLst>
          </p:cNvPr>
          <p:cNvSpPr>
            <a:spLocks noGrp="1"/>
          </p:cNvSpPr>
          <p:nvPr>
            <p:ph type="sldNum" sz="quarter" idx="4"/>
          </p:nvPr>
        </p:nvSpPr>
        <p:spPr>
          <a:xfrm>
            <a:off x="9015243" y="6400800"/>
            <a:ext cx="2804160" cy="342900"/>
          </a:xfrm>
          <a:prstGeom prst="rect">
            <a:avLst/>
          </a:prstGeom>
        </p:spPr>
        <p:txBody>
          <a:bodyPr lIns="0" tIns="0" rIns="0" bIns="0" anchor="b"/>
          <a:lstStyle>
            <a:lvl1pPr algn="r">
              <a:defRPr sz="1000">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dirty="0"/>
          </a:p>
        </p:txBody>
      </p:sp>
      <p:sp>
        <p:nvSpPr>
          <p:cNvPr id="9" name="Title Placeholder 8">
            <a:extLst>
              <a:ext uri="{FF2B5EF4-FFF2-40B4-BE49-F238E27FC236}">
                <a16:creationId xmlns:a16="http://schemas.microsoft.com/office/drawing/2014/main" id="{8527A1ED-DCAD-438F-9F18-B24C192B15B9}"/>
              </a:ext>
            </a:extLst>
          </p:cNvPr>
          <p:cNvSpPr>
            <a:spLocks noGrp="1"/>
          </p:cNvSpPr>
          <p:nvPr>
            <p:ph type="title"/>
          </p:nvPr>
        </p:nvSpPr>
        <p:spPr>
          <a:xfrm>
            <a:off x="403246" y="399426"/>
            <a:ext cx="11385506" cy="430887"/>
          </a:xfrm>
          <a:prstGeom prst="rect">
            <a:avLst/>
          </a:prstGeom>
        </p:spPr>
        <p:txBody>
          <a:bodyPr vert="horz" lIns="0" tIns="0" rIns="0" bIns="0" rtlCol="0" anchor="ctr">
            <a:noAutofit/>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3D3E3204-F4A7-470C-B30D-D19B3848E60B}"/>
              </a:ext>
            </a:extLst>
          </p:cNvPr>
          <p:cNvSpPr>
            <a:spLocks noGrp="1"/>
          </p:cNvSpPr>
          <p:nvPr>
            <p:ph type="body" idx="1"/>
          </p:nvPr>
        </p:nvSpPr>
        <p:spPr>
          <a:xfrm>
            <a:off x="403247" y="838357"/>
            <a:ext cx="11385506" cy="276999"/>
          </a:xfrm>
          <a:prstGeom prst="rect">
            <a:avLst/>
          </a:prstGeom>
        </p:spPr>
        <p:txBody>
          <a:bodyPr vert="horz" lIns="0" tIns="0" rIns="0" bIns="0" rtlCol="0">
            <a:noAutofit/>
          </a:bodyPr>
          <a:lstStyle/>
          <a:p>
            <a:pPr lvl="0"/>
            <a:r>
              <a:rPr lang="en-US" dirty="0"/>
              <a:t>Edit Master text styles</a:t>
            </a:r>
          </a:p>
        </p:txBody>
      </p:sp>
    </p:spTree>
    <p:extLst>
      <p:ext uri="{BB962C8B-B14F-4D97-AF65-F5344CB8AC3E}">
        <p14:creationId xmlns:p14="http://schemas.microsoft.com/office/powerpoint/2010/main" val="2332430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F67219-167C-2D41-937C-CAC1E790637C}"/>
              </a:ext>
            </a:extLst>
          </p:cNvPr>
          <p:cNvSpPr>
            <a:spLocks noGrp="1"/>
          </p:cNvSpPr>
          <p:nvPr>
            <p:ph type="title"/>
          </p:nvPr>
        </p:nvSpPr>
        <p:spPr>
          <a:xfrm>
            <a:off x="0" y="0"/>
            <a:ext cx="12192000" cy="906328"/>
          </a:xfrm>
          <a:prstGeom prst="rect">
            <a:avLst/>
          </a:prstGeom>
          <a:solidFill>
            <a:schemeClr val="accent1"/>
          </a:solidFill>
        </p:spPr>
        <p:txBody>
          <a:bodyPr vert="horz" lIns="36576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EF6604A-ED01-5E4E-A912-752EE45A1761}"/>
              </a:ext>
            </a:extLst>
          </p:cNvPr>
          <p:cNvSpPr>
            <a:spLocks noGrp="1"/>
          </p:cNvSpPr>
          <p:nvPr>
            <p:ph type="body" idx="1"/>
          </p:nvPr>
        </p:nvSpPr>
        <p:spPr>
          <a:xfrm>
            <a:off x="371272" y="1731544"/>
            <a:ext cx="11449455" cy="444224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1093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Lst>
  <p:hf sldNum="0" hdr="0" dt="0"/>
  <p:txStyles>
    <p:titleStyle>
      <a:lvl1pPr algn="l" defTabSz="914400" rtl="0" eaLnBrk="1" latinLnBrk="0" hangingPunct="1">
        <a:lnSpc>
          <a:spcPct val="90000"/>
        </a:lnSpc>
        <a:spcBef>
          <a:spcPct val="0"/>
        </a:spcBef>
        <a:buNone/>
        <a:defRPr sz="4400" b="0" i="0" kern="1200">
          <a:solidFill>
            <a:schemeClr val="bg1"/>
          </a:solidFill>
          <a:latin typeface="Georgia" panose="02040502050405020303" pitchFamily="18" charset="0"/>
          <a:ea typeface="+mj-ea"/>
          <a:cs typeface="+mj-cs"/>
        </a:defRPr>
      </a:lvl1pPr>
    </p:titleStyle>
    <p:bodyStyle>
      <a:lvl1pPr marL="0" indent="0" algn="l" defTabSz="347472" rtl="0" eaLnBrk="1" latinLnBrk="0" hangingPunct="1">
        <a:lnSpc>
          <a:spcPct val="110000"/>
        </a:lnSpc>
        <a:spcBef>
          <a:spcPts val="1000"/>
        </a:spcBef>
        <a:buFont typeface="Arial" panose="020B0604020202020204" pitchFamily="34" charset="0"/>
        <a:buNone/>
        <a:tabLst>
          <a:tab pos="347472" algn="l"/>
        </a:tabLst>
        <a:defRPr sz="1600" kern="1200">
          <a:solidFill>
            <a:schemeClr val="tx2"/>
          </a:solidFill>
          <a:latin typeface="+mn-lt"/>
          <a:ea typeface="+mn-ea"/>
          <a:cs typeface="+mn-cs"/>
        </a:defRPr>
      </a:lvl1pPr>
      <a:lvl2pPr marL="742950" indent="-285750" algn="l" defTabSz="347472" rtl="0" eaLnBrk="1" latinLnBrk="0" hangingPunct="1">
        <a:lnSpc>
          <a:spcPct val="110000"/>
        </a:lnSpc>
        <a:spcBef>
          <a:spcPts val="500"/>
        </a:spcBef>
        <a:buFont typeface="Arial" panose="020B0604020202020204" pitchFamily="34" charset="0"/>
        <a:buChar char="•"/>
        <a:tabLst>
          <a:tab pos="347472" algn="l"/>
        </a:tabLst>
        <a:defRPr sz="1600" kern="1200">
          <a:solidFill>
            <a:schemeClr val="tx2"/>
          </a:solidFill>
          <a:latin typeface="+mn-lt"/>
          <a:ea typeface="+mn-ea"/>
          <a:cs typeface="+mn-cs"/>
        </a:defRPr>
      </a:lvl2pPr>
      <a:lvl3pPr marL="1200150" indent="-285750" algn="l" defTabSz="347472" rtl="0" eaLnBrk="1" latinLnBrk="0" hangingPunct="1">
        <a:lnSpc>
          <a:spcPct val="110000"/>
        </a:lnSpc>
        <a:spcBef>
          <a:spcPts val="500"/>
        </a:spcBef>
        <a:buFont typeface="Arial" panose="020B0604020202020204" pitchFamily="34" charset="0"/>
        <a:buChar char="•"/>
        <a:tabLst>
          <a:tab pos="347472" algn="l"/>
        </a:tabLst>
        <a:defRPr sz="1600" kern="1200">
          <a:solidFill>
            <a:schemeClr val="tx2"/>
          </a:solidFill>
          <a:latin typeface="+mn-lt"/>
          <a:ea typeface="+mn-ea"/>
          <a:cs typeface="+mn-cs"/>
        </a:defRPr>
      </a:lvl3pPr>
      <a:lvl4pPr marL="1657350" indent="-285750" algn="l" defTabSz="347472" rtl="0" eaLnBrk="1" latinLnBrk="0" hangingPunct="1">
        <a:lnSpc>
          <a:spcPct val="110000"/>
        </a:lnSpc>
        <a:spcBef>
          <a:spcPts val="500"/>
        </a:spcBef>
        <a:buFont typeface="Arial" panose="020B0604020202020204" pitchFamily="34" charset="0"/>
        <a:buChar char="•"/>
        <a:tabLst>
          <a:tab pos="347472" algn="l"/>
        </a:tabLst>
        <a:defRPr sz="1600" kern="1200">
          <a:solidFill>
            <a:schemeClr val="tx2"/>
          </a:solidFill>
          <a:latin typeface="+mn-lt"/>
          <a:ea typeface="+mn-ea"/>
          <a:cs typeface="+mn-cs"/>
        </a:defRPr>
      </a:lvl4pPr>
      <a:lvl5pPr marL="2114550" indent="-285750" algn="l" defTabSz="347472" rtl="0" eaLnBrk="1" latinLnBrk="0" hangingPunct="1">
        <a:lnSpc>
          <a:spcPct val="110000"/>
        </a:lnSpc>
        <a:spcBef>
          <a:spcPts val="500"/>
        </a:spcBef>
        <a:buFont typeface="Arial" panose="020B0604020202020204" pitchFamily="34" charset="0"/>
        <a:buChar char="•"/>
        <a:tabLst>
          <a:tab pos="347472" algn="l"/>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3246" y="399426"/>
            <a:ext cx="11385506" cy="430887"/>
          </a:xfrm>
          <a:prstGeom prst="rect">
            <a:avLst/>
          </a:prstGeom>
        </p:spPr>
        <p:txBody>
          <a:bodyPr wrap="square" lIns="0" tIns="0" rIns="0" bIns="0">
            <a:spAutoFit/>
          </a:bodyPr>
          <a:lstStyle>
            <a:lvl1pPr>
              <a:defRPr sz="2800" b="1" i="0">
                <a:solidFill>
                  <a:schemeClr val="tx1"/>
                </a:solidFill>
                <a:latin typeface="Chronicle Display Black"/>
                <a:cs typeface="Chronicle Display Black"/>
              </a:defRPr>
            </a:lvl1pPr>
          </a:lstStyle>
          <a:p>
            <a:endParaRPr dirty="0"/>
          </a:p>
        </p:txBody>
      </p:sp>
      <p:sp>
        <p:nvSpPr>
          <p:cNvPr id="3" name="Holder 3"/>
          <p:cNvSpPr>
            <a:spLocks noGrp="1"/>
          </p:cNvSpPr>
          <p:nvPr>
            <p:ph type="body" idx="1"/>
          </p:nvPr>
        </p:nvSpPr>
        <p:spPr>
          <a:xfrm>
            <a:off x="390884" y="2127789"/>
            <a:ext cx="1141023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7" name="Holder 4"/>
          <p:cNvSpPr>
            <a:spLocks noGrp="1"/>
          </p:cNvSpPr>
          <p:nvPr>
            <p:ph type="sldNum" sz="quarter" idx="4"/>
          </p:nvPr>
        </p:nvSpPr>
        <p:spPr>
          <a:xfrm>
            <a:off x="9015243" y="6400800"/>
            <a:ext cx="2804160" cy="342900"/>
          </a:xfrm>
          <a:prstGeom prst="rect">
            <a:avLst/>
          </a:prstGeom>
        </p:spPr>
        <p:txBody>
          <a:bodyPr lIns="0" tIns="0" rIns="0" bIns="0" anchor="b"/>
          <a:lstStyle>
            <a:lvl1pPr algn="r">
              <a:defRPr sz="1000">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10519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hdr="0" ftr="0" dt="0"/>
  <p:txStyles>
    <p:titleStyle>
      <a:lvl1pPr>
        <a:defRPr>
          <a:latin typeface="Arial" panose="020B0604020202020204" pitchFamily="34" charset="0"/>
          <a:ea typeface="+mj-ea"/>
          <a:cs typeface="Arial" panose="020B0604020202020204" pitchFamily="34" charset="0"/>
        </a:defRPr>
      </a:lvl1pPr>
    </p:titleStyle>
    <p:bodyStyle>
      <a:lvl1pPr marL="0">
        <a:defRPr>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hyperlink" Target="mailto:ONEUNCHealth@unchealth.unc.edu" TargetMode="Externa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png"/><Relationship Id="rId7" Type="http://schemas.openxmlformats.org/officeDocument/2006/relationships/image" Target="../media/image8.tiff"/><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tiff"/><Relationship Id="rId11" Type="http://schemas.openxmlformats.org/officeDocument/2006/relationships/image" Target="../media/image12.tiff"/><Relationship Id="rId5" Type="http://schemas.openxmlformats.org/officeDocument/2006/relationships/image" Target="../media/image6.tiff"/><Relationship Id="rId10" Type="http://schemas.openxmlformats.org/officeDocument/2006/relationships/image" Target="../media/image11.tiff"/><Relationship Id="rId4" Type="http://schemas.openxmlformats.org/officeDocument/2006/relationships/image" Target="../media/image5.tiff"/><Relationship Id="rId9" Type="http://schemas.openxmlformats.org/officeDocument/2006/relationships/image" Target="../media/image10.tiff"/></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79D26F-FA64-4143-83F2-79DF3AC7FAC4}"/>
              </a:ext>
            </a:extLst>
          </p:cNvPr>
          <p:cNvSpPr>
            <a:spLocks noGrp="1"/>
          </p:cNvSpPr>
          <p:nvPr>
            <p:ph type="title"/>
          </p:nvPr>
        </p:nvSpPr>
        <p:spPr>
          <a:xfrm>
            <a:off x="800911" y="3514928"/>
            <a:ext cx="11476582" cy="1651606"/>
          </a:xfrm>
        </p:spPr>
        <p:txBody>
          <a:bodyPr/>
          <a:lstStyle/>
          <a:p>
            <a:r>
              <a:rPr lang="en-US" dirty="0" smtClean="0"/>
              <a:t>Journey to ONE UNC Health</a:t>
            </a:r>
            <a:br>
              <a:rPr lang="en-US" dirty="0" smtClean="0"/>
            </a:br>
            <a:r>
              <a:rPr lang="en-US" sz="2800" i="1" dirty="0" smtClean="0"/>
              <a:t>Strategically and Structurally Aligning Around the Patient</a:t>
            </a:r>
            <a:r>
              <a:rPr lang="en-US" dirty="0" smtClean="0"/>
              <a:t/>
            </a:r>
            <a:br>
              <a:rPr lang="en-US" dirty="0" smtClean="0"/>
            </a:br>
            <a:r>
              <a:rPr lang="en-US" dirty="0"/>
              <a:t/>
            </a:r>
            <a:br>
              <a:rPr lang="en-US" dirty="0"/>
            </a:br>
            <a:endParaRPr lang="en-US" dirty="0"/>
          </a:p>
        </p:txBody>
      </p:sp>
      <p:sp>
        <p:nvSpPr>
          <p:cNvPr id="4" name="Slide Number Placeholder 3">
            <a:extLst>
              <a:ext uri="{FF2B5EF4-FFF2-40B4-BE49-F238E27FC236}">
                <a16:creationId xmlns:a16="http://schemas.microsoft.com/office/drawing/2014/main" id="{530B4CBD-09B4-4003-A032-88EBE523F25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9927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3148B8-8453-4CD9-9D38-C7D6D07E3A46}"/>
              </a:ext>
            </a:extLst>
          </p:cNvPr>
          <p:cNvGrpSpPr/>
          <p:nvPr/>
        </p:nvGrpSpPr>
        <p:grpSpPr>
          <a:xfrm>
            <a:off x="415777" y="256147"/>
            <a:ext cx="11286306" cy="703831"/>
            <a:chOff x="403225" y="1538598"/>
            <a:chExt cx="11286306" cy="703831"/>
          </a:xfrm>
        </p:grpSpPr>
        <p:sp>
          <p:nvSpPr>
            <p:cNvPr id="10" name="Rectangle 9">
              <a:extLst>
                <a:ext uri="{FF2B5EF4-FFF2-40B4-BE49-F238E27FC236}">
                  <a16:creationId xmlns:a16="http://schemas.microsoft.com/office/drawing/2014/main" id="{7D019FF1-36E9-417E-A14A-3EC80C714025}"/>
                </a:ext>
              </a:extLst>
            </p:cNvPr>
            <p:cNvSpPr/>
            <p:nvPr/>
          </p:nvSpPr>
          <p:spPr>
            <a:xfrm>
              <a:off x="733925" y="1538598"/>
              <a:ext cx="10955606" cy="7038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F0C2D298-E427-431B-A675-FBBA201AC06E}"/>
                </a:ext>
              </a:extLst>
            </p:cNvPr>
            <p:cNvGrpSpPr/>
            <p:nvPr/>
          </p:nvGrpSpPr>
          <p:grpSpPr>
            <a:xfrm>
              <a:off x="403225" y="1561077"/>
              <a:ext cx="673404" cy="658872"/>
              <a:chOff x="8566005" y="2227609"/>
              <a:chExt cx="1375450" cy="1375451"/>
            </a:xfrm>
            <a:solidFill>
              <a:srgbClr val="2498DA"/>
            </a:solidFill>
          </p:grpSpPr>
          <p:sp>
            <p:nvSpPr>
              <p:cNvPr id="7" name="Diamond 6">
                <a:extLst>
                  <a:ext uri="{FF2B5EF4-FFF2-40B4-BE49-F238E27FC236}">
                    <a16:creationId xmlns:a16="http://schemas.microsoft.com/office/drawing/2014/main" id="{3A428CE7-3D00-4F8D-8EB2-2B15C788656E}"/>
                  </a:ext>
                </a:extLst>
              </p:cNvPr>
              <p:cNvSpPr/>
              <p:nvPr/>
            </p:nvSpPr>
            <p:spPr>
              <a:xfrm>
                <a:off x="8566005" y="2227609"/>
                <a:ext cx="1375450" cy="1375451"/>
              </a:xfrm>
              <a:prstGeom prst="diamond">
                <a:avLst/>
              </a:prstGeom>
              <a:solidFill>
                <a:schemeClr val="accent3"/>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algn="just"/>
                <a:endParaRPr lang="en-US" sz="1100" dirty="0">
                  <a:solidFill>
                    <a:schemeClr val="tx1"/>
                  </a:solidFill>
                  <a:cs typeface="Calibri" panose="020F0502020204030204" pitchFamily="34" charset="0"/>
                </a:endParaRPr>
              </a:p>
            </p:txBody>
          </p:sp>
          <p:pic>
            <p:nvPicPr>
              <p:cNvPr id="8" name="Picture 7">
                <a:extLst>
                  <a:ext uri="{FF2B5EF4-FFF2-40B4-BE49-F238E27FC236}">
                    <a16:creationId xmlns:a16="http://schemas.microsoft.com/office/drawing/2014/main" id="{BAB40710-74D0-4408-810E-9B3E1ACA73D2}"/>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880595" y="2488223"/>
                <a:ext cx="721751" cy="721751"/>
              </a:xfrm>
              <a:prstGeom prst="rect">
                <a:avLst/>
              </a:prstGeom>
              <a:noFill/>
            </p:spPr>
          </p:pic>
        </p:grpSp>
        <p:sp>
          <p:nvSpPr>
            <p:cNvPr id="9" name="Rectangle 8">
              <a:extLst>
                <a:ext uri="{FF2B5EF4-FFF2-40B4-BE49-F238E27FC236}">
                  <a16:creationId xmlns:a16="http://schemas.microsoft.com/office/drawing/2014/main" id="{FABACEA4-C273-43C5-8F9A-D0DF9027DCA9}"/>
                </a:ext>
              </a:extLst>
            </p:cNvPr>
            <p:cNvSpPr/>
            <p:nvPr/>
          </p:nvSpPr>
          <p:spPr>
            <a:xfrm>
              <a:off x="1076629" y="1705847"/>
              <a:ext cx="10381446" cy="369332"/>
            </a:xfrm>
            <a:prstGeom prst="rect">
              <a:avLst/>
            </a:prstGeom>
          </p:spPr>
          <p:txBody>
            <a:bodyPr wrap="square">
              <a:spAutoFit/>
            </a:bodyPr>
            <a:lstStyle/>
            <a:p>
              <a:r>
                <a:rPr lang="en-US" b="1" spc="300" dirty="0">
                  <a:cs typeface="Segoe UI" panose="020B0502040204020203" pitchFamily="34" charset="0"/>
                </a:rPr>
                <a:t>ORGANIZE REGIONALLY </a:t>
              </a:r>
              <a:r>
                <a:rPr lang="en-US" i="1" dirty="0"/>
                <a:t>starting with the Triangle Region</a:t>
              </a:r>
              <a:endParaRPr lang="en-US" sz="2000" i="1" dirty="0"/>
            </a:p>
          </p:txBody>
        </p:sp>
      </p:grpSp>
      <p:grpSp>
        <p:nvGrpSpPr>
          <p:cNvPr id="22" name="Group 21">
            <a:extLst>
              <a:ext uri="{FF2B5EF4-FFF2-40B4-BE49-F238E27FC236}">
                <a16:creationId xmlns:a16="http://schemas.microsoft.com/office/drawing/2014/main" id="{5F36AE9E-D4EB-1E42-B200-A877D79BFB03}"/>
              </a:ext>
            </a:extLst>
          </p:cNvPr>
          <p:cNvGrpSpPr/>
          <p:nvPr/>
        </p:nvGrpSpPr>
        <p:grpSpPr>
          <a:xfrm>
            <a:off x="415777" y="959977"/>
            <a:ext cx="11286305" cy="5695121"/>
            <a:chOff x="7181647" y="1987619"/>
            <a:chExt cx="4697466" cy="2909397"/>
          </a:xfrm>
        </p:grpSpPr>
        <p:sp>
          <p:nvSpPr>
            <p:cNvPr id="33" name="Rectangle 32">
              <a:extLst>
                <a:ext uri="{FF2B5EF4-FFF2-40B4-BE49-F238E27FC236}">
                  <a16:creationId xmlns:a16="http://schemas.microsoft.com/office/drawing/2014/main" id="{2009B437-A10A-428B-A1C0-835D2B55A2C0}"/>
                </a:ext>
              </a:extLst>
            </p:cNvPr>
            <p:cNvSpPr/>
            <p:nvPr/>
          </p:nvSpPr>
          <p:spPr>
            <a:xfrm>
              <a:off x="7181647" y="1987619"/>
              <a:ext cx="4697466" cy="2909397"/>
            </a:xfrm>
            <a:prstGeom prst="rect">
              <a:avLst/>
            </a:prstGeom>
            <a:solidFill>
              <a:schemeClr val="bg1">
                <a:lumMod val="95000"/>
              </a:schemeClr>
            </a:solidFill>
            <a:ln w="28575">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ounded Rectangle 11">
              <a:extLst>
                <a:ext uri="{FF2B5EF4-FFF2-40B4-BE49-F238E27FC236}">
                  <a16:creationId xmlns:a16="http://schemas.microsoft.com/office/drawing/2014/main" id="{A98CD31D-907D-4923-B4BB-E2D01CFCDD4E}"/>
                </a:ext>
              </a:extLst>
            </p:cNvPr>
            <p:cNvSpPr/>
            <p:nvPr/>
          </p:nvSpPr>
          <p:spPr>
            <a:xfrm>
              <a:off x="8619503" y="2196103"/>
              <a:ext cx="1829441" cy="513011"/>
            </a:xfrm>
            <a:prstGeom prst="roundRect">
              <a:avLst>
                <a:gd name="adj" fmla="val 7811"/>
              </a:avLst>
            </a:prstGeom>
            <a:solidFill>
              <a:schemeClr val="accent3">
                <a:lumMod val="40000"/>
                <a:lumOff val="60000"/>
              </a:schemeClr>
            </a:solidFill>
            <a:ln w="19050">
              <a:solidFill>
                <a:schemeClr val="accent3">
                  <a:lumMod val="60000"/>
                  <a:lumOff val="40000"/>
                </a:schemeClr>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solidFill>
                    <a:schemeClr val="tx1"/>
                  </a:solidFill>
                  <a:cs typeface="Calibri" panose="020F0502020204030204" pitchFamily="34" charset="0"/>
                </a:rPr>
                <a:t>Triangle Region</a:t>
              </a:r>
            </a:p>
            <a:p>
              <a:pPr algn="ctr"/>
              <a:r>
                <a:rPr lang="en-US" sz="2000" b="1" i="1" dirty="0" smtClean="0">
                  <a:solidFill>
                    <a:schemeClr val="tx1"/>
                  </a:solidFill>
                  <a:cs typeface="Calibri" panose="020F0502020204030204" pitchFamily="34" charset="0"/>
                </a:rPr>
                <a:t>Steve Burriss</a:t>
              </a:r>
              <a:endParaRPr lang="en-US" sz="2000" b="1" i="1" dirty="0">
                <a:solidFill>
                  <a:schemeClr val="tx1"/>
                </a:solidFill>
                <a:cs typeface="Calibri" panose="020F0502020204030204" pitchFamily="34" charset="0"/>
              </a:endParaRPr>
            </a:p>
          </p:txBody>
        </p:sp>
      </p:grpSp>
      <p:sp>
        <p:nvSpPr>
          <p:cNvPr id="57" name="Rectangle: Rounded Corners 30">
            <a:extLst>
              <a:ext uri="{FF2B5EF4-FFF2-40B4-BE49-F238E27FC236}">
                <a16:creationId xmlns:a16="http://schemas.microsoft.com/office/drawing/2014/main" id="{5408E3CC-3BAB-4A3C-A70F-F72AE141751F}"/>
              </a:ext>
            </a:extLst>
          </p:cNvPr>
          <p:cNvSpPr/>
          <p:nvPr/>
        </p:nvSpPr>
        <p:spPr>
          <a:xfrm>
            <a:off x="680069" y="2584621"/>
            <a:ext cx="3434733" cy="3706939"/>
          </a:xfrm>
          <a:prstGeom prst="roundRect">
            <a:avLst/>
          </a:prstGeom>
          <a:solidFill>
            <a:schemeClr val="accent3">
              <a:lumMod val="20000"/>
              <a:lumOff val="80000"/>
            </a:schemeClr>
          </a:solid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rgbClr val="FF0000"/>
              </a:solidFill>
            </a:endParaRPr>
          </a:p>
        </p:txBody>
      </p:sp>
      <p:sp>
        <p:nvSpPr>
          <p:cNvPr id="60" name="TextBox 59"/>
          <p:cNvSpPr txBox="1"/>
          <p:nvPr/>
        </p:nvSpPr>
        <p:spPr>
          <a:xfrm>
            <a:off x="680070" y="2780403"/>
            <a:ext cx="3540369" cy="646331"/>
          </a:xfrm>
          <a:prstGeom prst="rect">
            <a:avLst/>
          </a:prstGeom>
          <a:noFill/>
        </p:spPr>
        <p:txBody>
          <a:bodyPr wrap="square" rtlCol="0">
            <a:spAutoFit/>
          </a:bodyPr>
          <a:lstStyle/>
          <a:p>
            <a:pPr algn="ctr"/>
            <a:r>
              <a:rPr lang="en-US" b="1" i="1" dirty="0" smtClean="0"/>
              <a:t>Janet Hadar</a:t>
            </a:r>
          </a:p>
          <a:p>
            <a:pPr algn="ctr"/>
            <a:r>
              <a:rPr lang="en-US" b="1" dirty="0" smtClean="0"/>
              <a:t>President, UNC Hospitals</a:t>
            </a:r>
            <a:endParaRPr lang="en-US" b="1" dirty="0"/>
          </a:p>
        </p:txBody>
      </p:sp>
      <p:sp>
        <p:nvSpPr>
          <p:cNvPr id="61" name="TextBox 60"/>
          <p:cNvSpPr txBox="1"/>
          <p:nvPr/>
        </p:nvSpPr>
        <p:spPr>
          <a:xfrm>
            <a:off x="873434" y="3568700"/>
            <a:ext cx="2672656" cy="2246769"/>
          </a:xfrm>
          <a:prstGeom prst="rect">
            <a:avLst/>
          </a:prstGeom>
          <a:noFill/>
        </p:spPr>
        <p:txBody>
          <a:bodyPr wrap="square" rtlCol="0">
            <a:spAutoFit/>
          </a:bodyPr>
          <a:lstStyle/>
          <a:p>
            <a:r>
              <a:rPr lang="en-US" sz="2000" dirty="0" smtClean="0"/>
              <a:t>UNC Hospitals</a:t>
            </a:r>
          </a:p>
          <a:p>
            <a:pPr marL="171450" indent="-171450">
              <a:buFont typeface="Arial" panose="020B0604020202020204" pitchFamily="34" charset="0"/>
              <a:buChar char="•"/>
            </a:pPr>
            <a:endParaRPr lang="en-US" sz="2000" dirty="0" smtClean="0"/>
          </a:p>
          <a:p>
            <a:r>
              <a:rPr lang="en-US" sz="2000" dirty="0" smtClean="0"/>
              <a:t>Chatham Hospital</a:t>
            </a:r>
          </a:p>
          <a:p>
            <a:pPr marL="171450" indent="-171450">
              <a:buFont typeface="Arial" panose="020B0604020202020204" pitchFamily="34" charset="0"/>
              <a:buChar char="•"/>
            </a:pPr>
            <a:endParaRPr lang="en-US" sz="2000" dirty="0" smtClean="0"/>
          </a:p>
          <a:p>
            <a:r>
              <a:rPr lang="en-US" sz="2000" dirty="0" smtClean="0"/>
              <a:t>Hillsborough</a:t>
            </a:r>
          </a:p>
          <a:p>
            <a:pPr marL="171450" indent="-171450">
              <a:buFont typeface="Arial" panose="020B0604020202020204" pitchFamily="34" charset="0"/>
              <a:buChar char="•"/>
            </a:pPr>
            <a:endParaRPr lang="en-US" sz="2000" dirty="0" smtClean="0"/>
          </a:p>
          <a:p>
            <a:r>
              <a:rPr lang="en-US" sz="2000" dirty="0" err="1" smtClean="0"/>
              <a:t>Wakebrook</a:t>
            </a:r>
            <a:endParaRPr lang="en-US" sz="2000" dirty="0"/>
          </a:p>
        </p:txBody>
      </p:sp>
      <p:sp>
        <p:nvSpPr>
          <p:cNvPr id="17" name="Rectangle: Rounded Corners 30">
            <a:extLst>
              <a:ext uri="{FF2B5EF4-FFF2-40B4-BE49-F238E27FC236}">
                <a16:creationId xmlns:a16="http://schemas.microsoft.com/office/drawing/2014/main" id="{5408E3CC-3BAB-4A3C-A70F-F72AE141751F}"/>
              </a:ext>
            </a:extLst>
          </p:cNvPr>
          <p:cNvSpPr/>
          <p:nvPr/>
        </p:nvSpPr>
        <p:spPr>
          <a:xfrm>
            <a:off x="4350798" y="2584620"/>
            <a:ext cx="3434733" cy="3706939"/>
          </a:xfrm>
          <a:prstGeom prst="roundRect">
            <a:avLst/>
          </a:prstGeom>
          <a:solidFill>
            <a:schemeClr val="accent3">
              <a:lumMod val="20000"/>
              <a:lumOff val="80000"/>
            </a:schemeClr>
          </a:solid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rgbClr val="FF0000"/>
              </a:solidFill>
            </a:endParaRPr>
          </a:p>
        </p:txBody>
      </p:sp>
      <p:sp>
        <p:nvSpPr>
          <p:cNvPr id="19" name="TextBox 18"/>
          <p:cNvSpPr txBox="1"/>
          <p:nvPr/>
        </p:nvSpPr>
        <p:spPr>
          <a:xfrm>
            <a:off x="4588447" y="2780403"/>
            <a:ext cx="3070683" cy="2662267"/>
          </a:xfrm>
          <a:prstGeom prst="rect">
            <a:avLst/>
          </a:prstGeom>
          <a:noFill/>
        </p:spPr>
        <p:txBody>
          <a:bodyPr wrap="square" rtlCol="0">
            <a:spAutoFit/>
          </a:bodyPr>
          <a:lstStyle/>
          <a:p>
            <a:pPr algn="ctr"/>
            <a:r>
              <a:rPr lang="en-US" b="1" i="1" dirty="0" smtClean="0"/>
              <a:t>Ernie Bovio</a:t>
            </a:r>
          </a:p>
          <a:p>
            <a:pPr algn="ctr"/>
            <a:r>
              <a:rPr lang="en-US" b="1" dirty="0" smtClean="0"/>
              <a:t>President, UNC REX</a:t>
            </a:r>
          </a:p>
          <a:p>
            <a:pPr algn="ctr"/>
            <a:endParaRPr lang="en-US" sz="1100" b="1" dirty="0"/>
          </a:p>
          <a:p>
            <a:r>
              <a:rPr lang="en-US" sz="2000" dirty="0" smtClean="0"/>
              <a:t>UNC REX</a:t>
            </a:r>
          </a:p>
          <a:p>
            <a:pPr marL="171450" indent="-171450">
              <a:buFont typeface="Arial" panose="020B0604020202020204" pitchFamily="34" charset="0"/>
              <a:buChar char="•"/>
            </a:pPr>
            <a:endParaRPr lang="en-US" sz="2000" dirty="0" smtClean="0"/>
          </a:p>
          <a:p>
            <a:r>
              <a:rPr lang="en-US" sz="2000" dirty="0" smtClean="0"/>
              <a:t>Johnston Health - Smithfield &amp; Clayton</a:t>
            </a:r>
          </a:p>
          <a:p>
            <a:endParaRPr lang="en-US" sz="2000" dirty="0" smtClean="0"/>
          </a:p>
          <a:p>
            <a:r>
              <a:rPr lang="en-US" sz="2000" dirty="0" smtClean="0"/>
              <a:t>UNC Holly Springs</a:t>
            </a:r>
            <a:endParaRPr lang="en-US" sz="2000" dirty="0"/>
          </a:p>
        </p:txBody>
      </p:sp>
      <p:sp>
        <p:nvSpPr>
          <p:cNvPr id="21" name="Rectangle: Rounded Corners 30">
            <a:extLst>
              <a:ext uri="{FF2B5EF4-FFF2-40B4-BE49-F238E27FC236}">
                <a16:creationId xmlns:a16="http://schemas.microsoft.com/office/drawing/2014/main" id="{5408E3CC-3BAB-4A3C-A70F-F72AE141751F}"/>
              </a:ext>
            </a:extLst>
          </p:cNvPr>
          <p:cNvSpPr/>
          <p:nvPr/>
        </p:nvSpPr>
        <p:spPr>
          <a:xfrm>
            <a:off x="8021527" y="2584620"/>
            <a:ext cx="3434733" cy="3706939"/>
          </a:xfrm>
          <a:prstGeom prst="roundRect">
            <a:avLst/>
          </a:prstGeom>
          <a:solidFill>
            <a:schemeClr val="accent3">
              <a:lumMod val="20000"/>
              <a:lumOff val="80000"/>
            </a:schemeClr>
          </a:solid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rgbClr val="FF0000"/>
              </a:solidFill>
            </a:endParaRPr>
          </a:p>
        </p:txBody>
      </p:sp>
      <p:sp>
        <p:nvSpPr>
          <p:cNvPr id="23" name="TextBox 22"/>
          <p:cNvSpPr txBox="1"/>
          <p:nvPr/>
        </p:nvSpPr>
        <p:spPr>
          <a:xfrm>
            <a:off x="8243829" y="2722765"/>
            <a:ext cx="3070683" cy="2462213"/>
          </a:xfrm>
          <a:prstGeom prst="rect">
            <a:avLst/>
          </a:prstGeom>
          <a:noFill/>
        </p:spPr>
        <p:txBody>
          <a:bodyPr wrap="square" rtlCol="0">
            <a:spAutoFit/>
          </a:bodyPr>
          <a:lstStyle/>
          <a:p>
            <a:pPr algn="ctr"/>
            <a:r>
              <a:rPr lang="en-US" b="1" i="1" dirty="0" smtClean="0"/>
              <a:t>Ian Buchanan</a:t>
            </a:r>
          </a:p>
          <a:p>
            <a:pPr algn="ctr"/>
            <a:r>
              <a:rPr lang="en-US" b="1" dirty="0" smtClean="0"/>
              <a:t>President, Ambulatory and Post-Acute Care</a:t>
            </a:r>
          </a:p>
          <a:p>
            <a:endParaRPr lang="en-US" sz="2000" dirty="0" smtClean="0"/>
          </a:p>
          <a:p>
            <a:r>
              <a:rPr lang="en-US" sz="2000" dirty="0" smtClean="0"/>
              <a:t>Post-Acute Care Services</a:t>
            </a:r>
          </a:p>
          <a:p>
            <a:endParaRPr lang="en-US" sz="2000" dirty="0" smtClean="0"/>
          </a:p>
          <a:p>
            <a:r>
              <a:rPr lang="en-US" sz="2000" dirty="0" smtClean="0"/>
              <a:t>Ambulatory Centers</a:t>
            </a:r>
            <a:endParaRPr lang="en-US" sz="2000" dirty="0"/>
          </a:p>
        </p:txBody>
      </p:sp>
    </p:spTree>
    <p:extLst>
      <p:ext uri="{BB962C8B-B14F-4D97-AF65-F5344CB8AC3E}">
        <p14:creationId xmlns:p14="http://schemas.microsoft.com/office/powerpoint/2010/main" val="4142794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 Physicians</a:t>
            </a:r>
            <a:endParaRPr lang="en-US" dirty="0"/>
          </a:p>
        </p:txBody>
      </p:sp>
      <p:grpSp>
        <p:nvGrpSpPr>
          <p:cNvPr id="16" name="Group 15">
            <a:extLst>
              <a:ext uri="{FF2B5EF4-FFF2-40B4-BE49-F238E27FC236}">
                <a16:creationId xmlns:a16="http://schemas.microsoft.com/office/drawing/2014/main" id="{49B5951D-B21A-4145-A237-B18BA0C06C1E}"/>
              </a:ext>
            </a:extLst>
          </p:cNvPr>
          <p:cNvGrpSpPr/>
          <p:nvPr/>
        </p:nvGrpSpPr>
        <p:grpSpPr>
          <a:xfrm>
            <a:off x="289297" y="1241742"/>
            <a:ext cx="11613405" cy="5088194"/>
            <a:chOff x="420329" y="966020"/>
            <a:chExt cx="11384575" cy="5088194"/>
          </a:xfrm>
        </p:grpSpPr>
        <p:sp>
          <p:nvSpPr>
            <p:cNvPr id="17" name="Rectangle 16">
              <a:extLst>
                <a:ext uri="{FF2B5EF4-FFF2-40B4-BE49-F238E27FC236}">
                  <a16:creationId xmlns:a16="http://schemas.microsoft.com/office/drawing/2014/main" id="{4C2805F5-1B74-4CE1-8A04-72FDE63FBE3D}"/>
                </a:ext>
              </a:extLst>
            </p:cNvPr>
            <p:cNvSpPr/>
            <p:nvPr/>
          </p:nvSpPr>
          <p:spPr>
            <a:xfrm>
              <a:off x="420329" y="966020"/>
              <a:ext cx="11384575" cy="5088194"/>
            </a:xfrm>
            <a:prstGeom prst="rect">
              <a:avLst/>
            </a:prstGeom>
            <a:solidFill>
              <a:srgbClr val="499CD3">
                <a:lumMod val="20000"/>
                <a:lumOff val="80000"/>
              </a:srgbClr>
            </a:solidFill>
            <a:ln w="12700" cap="flat" cmpd="sng" algn="ctr">
              <a:noFill/>
              <a:prstDash val="solid"/>
              <a:miter lim="800000"/>
            </a:ln>
            <a:effectLst>
              <a:outerShdw blurRad="63500" sx="101000" sy="101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Segoe UI"/>
                  <a:ea typeface="+mn-ea"/>
                  <a:cs typeface="+mn-cs"/>
                </a:rPr>
                <a:t>UNC Physicians</a:t>
              </a:r>
            </a:p>
          </p:txBody>
        </p:sp>
        <p:grpSp>
          <p:nvGrpSpPr>
            <p:cNvPr id="18" name="Group 17">
              <a:extLst>
                <a:ext uri="{FF2B5EF4-FFF2-40B4-BE49-F238E27FC236}">
                  <a16:creationId xmlns:a16="http://schemas.microsoft.com/office/drawing/2014/main" id="{921711C0-51FE-42AC-8D17-10ED1545AA1D}"/>
                </a:ext>
              </a:extLst>
            </p:cNvPr>
            <p:cNvGrpSpPr/>
            <p:nvPr/>
          </p:nvGrpSpPr>
          <p:grpSpPr>
            <a:xfrm>
              <a:off x="639530" y="1950204"/>
              <a:ext cx="10946172" cy="3659137"/>
              <a:chOff x="615929" y="1950204"/>
              <a:chExt cx="10946172" cy="3659137"/>
            </a:xfrm>
          </p:grpSpPr>
          <p:sp>
            <p:nvSpPr>
              <p:cNvPr id="19" name="Round Same Side Corner Rectangle 18">
                <a:extLst>
                  <a:ext uri="{FF2B5EF4-FFF2-40B4-BE49-F238E27FC236}">
                    <a16:creationId xmlns:a16="http://schemas.microsoft.com/office/drawing/2014/main" id="{5437AFB7-FD0E-DF43-BCA7-9FCF06538EE1}"/>
                  </a:ext>
                </a:extLst>
              </p:cNvPr>
              <p:cNvSpPr/>
              <p:nvPr/>
            </p:nvSpPr>
            <p:spPr>
              <a:xfrm>
                <a:off x="3637611" y="1950204"/>
                <a:ext cx="2159554" cy="3659137"/>
              </a:xfrm>
              <a:prstGeom prst="round2SameRect">
                <a:avLst>
                  <a:gd name="adj1" fmla="val 2253"/>
                  <a:gd name="adj2" fmla="val 3415"/>
                </a:avLst>
              </a:prstGeom>
              <a:solidFill>
                <a:srgbClr val="FFFFFF">
                  <a:lumMod val="65000"/>
                </a:srgbClr>
              </a:solidFill>
              <a:ln w="12700">
                <a:noFill/>
              </a:ln>
              <a:effectLst>
                <a:outerShdw blurRad="50800" dist="38100" dir="2700000" algn="tl" rotWithShape="0">
                  <a:prstClr val="black">
                    <a:alpha val="40000"/>
                  </a:prstClr>
                </a:outerShdw>
              </a:effectLst>
              <a:scene3d>
                <a:camera prst="orthographicFront"/>
                <a:lightRig rig="threePt" dir="b"/>
              </a:scene3d>
              <a:sp3d prstMaterial="matte">
                <a:contourClr>
                  <a:srgbClr val="13284B">
                    <a:tint val="10000"/>
                    <a:satMod val="130000"/>
                  </a:srgbClr>
                </a:contourClr>
              </a:sp3d>
            </p:spPr>
            <p:txBody>
              <a:bodyPr lIns="0" tIns="91440" rIns="0" bIns="9144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UNC REX Physicians</a:t>
                </a:r>
              </a:p>
            </p:txBody>
          </p:sp>
          <p:sp>
            <p:nvSpPr>
              <p:cNvPr id="20" name="Round Same Side Corner Rectangle 19">
                <a:extLst>
                  <a:ext uri="{FF2B5EF4-FFF2-40B4-BE49-F238E27FC236}">
                    <a16:creationId xmlns:a16="http://schemas.microsoft.com/office/drawing/2014/main" id="{7AF07DE0-C164-1346-81ED-116F7955B655}"/>
                  </a:ext>
                </a:extLst>
              </p:cNvPr>
              <p:cNvSpPr/>
              <p:nvPr/>
            </p:nvSpPr>
            <p:spPr>
              <a:xfrm>
                <a:off x="894450" y="1950204"/>
                <a:ext cx="2159554" cy="3659137"/>
              </a:xfrm>
              <a:prstGeom prst="round2SameRect">
                <a:avLst>
                  <a:gd name="adj1" fmla="val 2253"/>
                  <a:gd name="adj2" fmla="val 4439"/>
                </a:avLst>
              </a:prstGeom>
              <a:solidFill>
                <a:srgbClr val="FFFFFF">
                  <a:lumMod val="65000"/>
                </a:srgbClr>
              </a:solidFill>
              <a:ln>
                <a:noFill/>
              </a:ln>
              <a:effectLst>
                <a:outerShdw blurRad="50800" dist="38100" dir="2700000" algn="tl" rotWithShape="0">
                  <a:prstClr val="black">
                    <a:alpha val="40000"/>
                  </a:prstClr>
                </a:outerShdw>
              </a:effectLst>
              <a:scene3d>
                <a:camera prst="orthographicFront"/>
                <a:lightRig rig="threePt" dir="b"/>
              </a:scene3d>
              <a:sp3d prstMaterial="matte">
                <a:contourClr>
                  <a:srgbClr val="13284B">
                    <a:tint val="10000"/>
                    <a:satMod val="130000"/>
                  </a:srgbClr>
                </a:contourClr>
              </a:sp3d>
            </p:spPr>
            <p:txBody>
              <a:bodyPr lIns="0" tIns="91440" rIns="0" bIns="9144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UNC Faculty Physicians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1" u="none" strike="noStrike" kern="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1" name="Round Same Side Corner Rectangle 20">
                <a:extLst>
                  <a:ext uri="{FF2B5EF4-FFF2-40B4-BE49-F238E27FC236}">
                    <a16:creationId xmlns:a16="http://schemas.microsoft.com/office/drawing/2014/main" id="{453B1A12-7CA2-3241-A851-31A72B2E4BE6}"/>
                  </a:ext>
                </a:extLst>
              </p:cNvPr>
              <p:cNvSpPr/>
              <p:nvPr/>
            </p:nvSpPr>
            <p:spPr>
              <a:xfrm>
                <a:off x="9123934" y="1950204"/>
                <a:ext cx="2159554" cy="3659137"/>
              </a:xfrm>
              <a:prstGeom prst="round2SameRect">
                <a:avLst>
                  <a:gd name="adj1" fmla="val 2253"/>
                  <a:gd name="adj2" fmla="val 4098"/>
                </a:avLst>
              </a:prstGeom>
              <a:solidFill>
                <a:srgbClr val="FFFFFF">
                  <a:lumMod val="65000"/>
                </a:srgbClr>
              </a:solidFill>
              <a:ln>
                <a:noFill/>
              </a:ln>
              <a:effectLst>
                <a:outerShdw blurRad="50800" dist="38100" dir="2700000" algn="tl" rotWithShape="0">
                  <a:prstClr val="black">
                    <a:alpha val="40000"/>
                  </a:prstClr>
                </a:outerShdw>
              </a:effectLst>
              <a:scene3d>
                <a:camera prst="orthographicFront"/>
                <a:lightRig rig="threePt" dir="b"/>
              </a:scene3d>
              <a:sp3d prstMaterial="matte">
                <a:contourClr>
                  <a:srgbClr val="13284B">
                    <a:tint val="10000"/>
                    <a:satMod val="130000"/>
                  </a:srgbClr>
                </a:contourClr>
              </a:sp3d>
            </p:spPr>
            <p:txBody>
              <a:bodyPr lIns="0" tIns="91440" rIns="0" bIns="9144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UNC Health Alliance</a:t>
                </a:r>
              </a:p>
            </p:txBody>
          </p:sp>
          <p:sp>
            <p:nvSpPr>
              <p:cNvPr id="22" name="Round Same Side Corner Rectangle 21">
                <a:extLst>
                  <a:ext uri="{FF2B5EF4-FFF2-40B4-BE49-F238E27FC236}">
                    <a16:creationId xmlns:a16="http://schemas.microsoft.com/office/drawing/2014/main" id="{BA5FFCED-8C98-E243-B20D-6D4EB84D4B6F}"/>
                  </a:ext>
                </a:extLst>
              </p:cNvPr>
              <p:cNvSpPr/>
              <p:nvPr/>
            </p:nvSpPr>
            <p:spPr>
              <a:xfrm>
                <a:off x="6380772" y="1950204"/>
                <a:ext cx="2159554" cy="3659137"/>
              </a:xfrm>
              <a:prstGeom prst="round2SameRect">
                <a:avLst>
                  <a:gd name="adj1" fmla="val 2253"/>
                  <a:gd name="adj2" fmla="val 4439"/>
                </a:avLst>
              </a:prstGeom>
              <a:solidFill>
                <a:srgbClr val="FFFFFF">
                  <a:lumMod val="65000"/>
                </a:srgbClr>
              </a:solidFill>
              <a:ln>
                <a:noFill/>
              </a:ln>
              <a:effectLst>
                <a:outerShdw blurRad="50800" dist="38100" dir="2700000" algn="tl" rotWithShape="0">
                  <a:prstClr val="black">
                    <a:alpha val="40000"/>
                  </a:prstClr>
                </a:outerShdw>
              </a:effectLst>
              <a:scene3d>
                <a:camera prst="orthographicFront"/>
                <a:lightRig rig="threePt" dir="b"/>
              </a:scene3d>
              <a:sp3d prstMaterial="matte">
                <a:contourClr>
                  <a:srgbClr val="13284B">
                    <a:tint val="10000"/>
                    <a:satMod val="130000"/>
                  </a:srgbClr>
                </a:contourClr>
              </a:sp3d>
            </p:spPr>
            <p:txBody>
              <a:bodyPr lIns="0" tIns="91440" rIns="0" bIns="9144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Segoe UI" panose="020B0502040204020203" pitchFamily="34" charset="0"/>
                    <a:ea typeface="+mn-ea"/>
                    <a:cs typeface="Segoe UI" panose="020B0502040204020203" pitchFamily="34" charset="0"/>
                  </a:rPr>
                  <a:t>UNC Physicians Network</a:t>
                </a:r>
              </a:p>
            </p:txBody>
          </p:sp>
          <p:sp>
            <p:nvSpPr>
              <p:cNvPr id="23" name="Rectangle 22">
                <a:extLst>
                  <a:ext uri="{FF2B5EF4-FFF2-40B4-BE49-F238E27FC236}">
                    <a16:creationId xmlns:a16="http://schemas.microsoft.com/office/drawing/2014/main" id="{0CE42531-17F4-254C-9029-A2FE754627BD}"/>
                  </a:ext>
                </a:extLst>
              </p:cNvPr>
              <p:cNvSpPr/>
              <p:nvPr/>
            </p:nvSpPr>
            <p:spPr>
              <a:xfrm>
                <a:off x="615929" y="3263382"/>
                <a:ext cx="10946172" cy="832731"/>
              </a:xfrm>
              <a:prstGeom prst="rect">
                <a:avLst/>
              </a:prstGeom>
              <a:solidFill>
                <a:srgbClr val="499CD3">
                  <a:lumMod val="75000"/>
                </a:srgbClr>
              </a:solidFill>
              <a:ln w="19050">
                <a:noFill/>
              </a:ln>
              <a:effectLst>
                <a:outerShdw blurRad="50800" dist="38100" dir="5400000" algn="t" rotWithShape="0">
                  <a:prstClr val="black">
                    <a:alpha val="40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FF"/>
                    </a:solidFill>
                    <a:effectLst/>
                    <a:uLnTx/>
                    <a:uFillTx/>
                    <a:latin typeface="Segoe UI" panose="020B0502040204020203" pitchFamily="34" charset="0"/>
                    <a:ea typeface="+mn-ea"/>
                    <a:cs typeface="Segoe UI" panose="020B0502040204020203" pitchFamily="34" charset="0"/>
                  </a:rPr>
                  <a:t>SYSTEM PHYSICIAN EXECUTIVE COMMITTEE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UI" panose="020B0502040204020203" pitchFamily="34" charset="0"/>
                    <a:ea typeface="+mn-ea"/>
                    <a:cs typeface="Segoe UI" panose="020B0502040204020203" pitchFamily="34" charset="0"/>
                  </a:rPr>
                  <a:t>Executive committee ensuring alignment across physician entities and one physician voice to the system </a:t>
                </a:r>
                <a:endParaRPr kumimoji="0" lang="en-US" sz="2400" b="0" i="0" u="none" strike="noStrike" kern="0" cap="none" spc="0" normalizeH="0" baseline="0" noProof="0" dirty="0" smtClean="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4" name="Right Triangle 23">
                <a:extLst>
                  <a:ext uri="{FF2B5EF4-FFF2-40B4-BE49-F238E27FC236}">
                    <a16:creationId xmlns:a16="http://schemas.microsoft.com/office/drawing/2014/main" id="{6645165B-0CDE-9B47-B564-0AD0E1D073BF}"/>
                  </a:ext>
                </a:extLst>
              </p:cNvPr>
              <p:cNvSpPr/>
              <p:nvPr/>
            </p:nvSpPr>
            <p:spPr>
              <a:xfrm rot="10800000">
                <a:off x="615929" y="4096113"/>
                <a:ext cx="277044" cy="317624"/>
              </a:xfrm>
              <a:prstGeom prst="rtTriangle">
                <a:avLst/>
              </a:prstGeom>
              <a:solidFill>
                <a:srgbClr val="499CD3">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Segoe UI"/>
                  <a:ea typeface="+mn-ea"/>
                  <a:cs typeface="+mn-cs"/>
                </a:endParaRPr>
              </a:p>
            </p:txBody>
          </p:sp>
          <p:sp>
            <p:nvSpPr>
              <p:cNvPr id="25" name="Right Triangle 24">
                <a:extLst>
                  <a:ext uri="{FF2B5EF4-FFF2-40B4-BE49-F238E27FC236}">
                    <a16:creationId xmlns:a16="http://schemas.microsoft.com/office/drawing/2014/main" id="{FE6301C3-7494-6543-946F-CDBF69174EA8}"/>
                  </a:ext>
                </a:extLst>
              </p:cNvPr>
              <p:cNvSpPr/>
              <p:nvPr/>
            </p:nvSpPr>
            <p:spPr>
              <a:xfrm rot="10800000" flipH="1">
                <a:off x="11285056" y="4096113"/>
                <a:ext cx="277045" cy="317624"/>
              </a:xfrm>
              <a:prstGeom prst="rtTriangle">
                <a:avLst/>
              </a:prstGeom>
              <a:solidFill>
                <a:srgbClr val="499CD3">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Segoe UI"/>
                  <a:ea typeface="+mn-ea"/>
                  <a:cs typeface="+mn-cs"/>
                </a:endParaRPr>
              </a:p>
            </p:txBody>
          </p:sp>
        </p:grpSp>
      </p:grpSp>
    </p:spTree>
    <p:extLst>
      <p:ext uri="{BB962C8B-B14F-4D97-AF65-F5344CB8AC3E}">
        <p14:creationId xmlns:p14="http://schemas.microsoft.com/office/powerpoint/2010/main" val="509446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iamond 14">
            <a:extLst>
              <a:ext uri="{FF2B5EF4-FFF2-40B4-BE49-F238E27FC236}">
                <a16:creationId xmlns:a16="http://schemas.microsoft.com/office/drawing/2014/main" id="{8200CD7C-089B-AF43-BC0D-0C1DCE97D134}"/>
              </a:ext>
            </a:extLst>
          </p:cNvPr>
          <p:cNvSpPr/>
          <p:nvPr/>
        </p:nvSpPr>
        <p:spPr>
          <a:xfrm>
            <a:off x="381000" y="352196"/>
            <a:ext cx="1250409" cy="1250410"/>
          </a:xfrm>
          <a:prstGeom prst="diamond">
            <a:avLst/>
          </a:prstGeom>
          <a:solidFill>
            <a:srgbClr val="767676"/>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100" b="0" i="0" u="sng"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16" name="Picture 15" descr="http://diamondstairs.com/images/stairs1.jpg">
            <a:extLst>
              <a:ext uri="{FF2B5EF4-FFF2-40B4-BE49-F238E27FC236}">
                <a16:creationId xmlns:a16="http://schemas.microsoft.com/office/drawing/2014/main" id="{020C5D6A-F021-4B48-A753-086C612774A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502"/>
          <a:stretch/>
        </p:blipFill>
        <p:spPr bwMode="auto">
          <a:xfrm>
            <a:off x="7223877" y="3063810"/>
            <a:ext cx="4968123" cy="35412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9366017-3CF6-4B4E-93FC-0C80362E6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975" y="610172"/>
            <a:ext cx="734459" cy="734459"/>
          </a:xfrm>
          <a:prstGeom prst="rect">
            <a:avLst/>
          </a:prstGeom>
        </p:spPr>
      </p:pic>
      <p:sp>
        <p:nvSpPr>
          <p:cNvPr id="18" name="Rectangle 17">
            <a:extLst>
              <a:ext uri="{FF2B5EF4-FFF2-40B4-BE49-F238E27FC236}">
                <a16:creationId xmlns:a16="http://schemas.microsoft.com/office/drawing/2014/main" id="{46882E04-9AEA-344B-8BA2-B62017F6A47A}"/>
              </a:ext>
            </a:extLst>
          </p:cNvPr>
          <p:cNvSpPr/>
          <p:nvPr/>
        </p:nvSpPr>
        <p:spPr>
          <a:xfrm>
            <a:off x="1729187" y="746568"/>
            <a:ext cx="7075766" cy="461665"/>
          </a:xfrm>
          <a:prstGeom prst="rect">
            <a:avLst/>
          </a:prstGeom>
        </p:spPr>
        <p:txBody>
          <a:bodyPr wrap="square">
            <a:spAutoFit/>
          </a:bodyPr>
          <a:lstStyle/>
          <a:p>
            <a:r>
              <a:rPr lang="en-US" sz="2400" b="1" dirty="0">
                <a:solidFill>
                  <a:srgbClr val="000000"/>
                </a:solidFill>
                <a:latin typeface="Segoe UI"/>
                <a:cs typeface="Segoe UI" panose="020B0502040204020203" pitchFamily="34" charset="0"/>
              </a:rPr>
              <a:t>Next steps</a:t>
            </a:r>
          </a:p>
        </p:txBody>
      </p:sp>
      <p:sp>
        <p:nvSpPr>
          <p:cNvPr id="27" name="Slide Number Placeholder 3">
            <a:extLst>
              <a:ext uri="{FF2B5EF4-FFF2-40B4-BE49-F238E27FC236}">
                <a16:creationId xmlns:a16="http://schemas.microsoft.com/office/drawing/2014/main" id="{66B84694-4193-FF4B-8871-7CB42254BE8F}"/>
              </a:ext>
            </a:extLst>
          </p:cNvPr>
          <p:cNvSpPr txBox="1">
            <a:spLocks/>
          </p:cNvSpPr>
          <p:nvPr/>
        </p:nvSpPr>
        <p:spPr>
          <a:xfrm>
            <a:off x="11638788" y="6583679"/>
            <a:ext cx="344424" cy="2743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7A307C-7E43-1641-8A7B-21C581246333}" type="slidenum">
              <a:rPr lang="en-US" sz="1200" smtClean="0">
                <a:solidFill>
                  <a:srgbClr val="FFFFFF"/>
                </a:solidFill>
                <a:latin typeface="Segoe UI"/>
              </a:rPr>
              <a:pPr/>
              <a:t>12</a:t>
            </a:fld>
            <a:endParaRPr lang="en-US" sz="1200" dirty="0">
              <a:solidFill>
                <a:srgbClr val="FFFFFF"/>
              </a:solidFill>
              <a:latin typeface="Segoe UI"/>
            </a:endParaRPr>
          </a:p>
        </p:txBody>
      </p:sp>
      <p:sp>
        <p:nvSpPr>
          <p:cNvPr id="29" name="Rectangle 28"/>
          <p:cNvSpPr/>
          <p:nvPr/>
        </p:nvSpPr>
        <p:spPr>
          <a:xfrm>
            <a:off x="638974" y="1860582"/>
            <a:ext cx="8079723" cy="3785652"/>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800" b="1" dirty="0">
                <a:latin typeface="Calibri" panose="020F0502020204030204" pitchFamily="34" charset="0"/>
                <a:ea typeface="Calibri" panose="020F0502020204030204" pitchFamily="34" charset="0"/>
              </a:rPr>
              <a:t>Communications Timeline:</a:t>
            </a:r>
          </a:p>
          <a:p>
            <a:pPr marL="742950" marR="0" lvl="1" indent="-285750">
              <a:spcBef>
                <a:spcPts val="0"/>
              </a:spcBef>
              <a:spcAft>
                <a:spcPts val="0"/>
              </a:spcAft>
              <a:buClr>
                <a:srgbClr val="000000"/>
              </a:buClr>
              <a:buFont typeface="Courier New" panose="02070309020205020404" pitchFamily="49" charset="0"/>
              <a:buChar char="o"/>
            </a:pPr>
            <a:r>
              <a:rPr lang="en-US" sz="2000" b="1" dirty="0">
                <a:solidFill>
                  <a:schemeClr val="tx2"/>
                </a:solidFill>
                <a:latin typeface="Calibri" panose="020F0502020204030204" pitchFamily="34" charset="0"/>
                <a:ea typeface="Calibri" panose="020F0502020204030204" pitchFamily="34" charset="0"/>
              </a:rPr>
              <a:t>Week of Sept. 23: Rollout to Leaders across UNC Health Care and School of Medicine</a:t>
            </a:r>
          </a:p>
          <a:p>
            <a:pPr marL="742950" marR="0" lvl="1" indent="-285750">
              <a:spcBef>
                <a:spcPts val="0"/>
              </a:spcBef>
              <a:spcAft>
                <a:spcPts val="0"/>
              </a:spcAft>
              <a:buClr>
                <a:srgbClr val="000000"/>
              </a:buClr>
              <a:buFont typeface="Courier New" panose="02070309020205020404" pitchFamily="49" charset="0"/>
              <a:buChar char="o"/>
            </a:pPr>
            <a:r>
              <a:rPr lang="en-US" sz="2000" b="1" dirty="0">
                <a:solidFill>
                  <a:schemeClr val="tx2"/>
                </a:solidFill>
                <a:latin typeface="Calibri" panose="020F0502020204030204" pitchFamily="34" charset="0"/>
                <a:ea typeface="Calibri" panose="020F0502020204030204" pitchFamily="34" charset="0"/>
              </a:rPr>
              <a:t>Monday, Sept. 30: Message from Dr. Burks to managers and above</a:t>
            </a:r>
          </a:p>
          <a:p>
            <a:pPr marL="742950" marR="0" lvl="1" indent="-285750">
              <a:spcBef>
                <a:spcPts val="0"/>
              </a:spcBef>
              <a:spcAft>
                <a:spcPts val="0"/>
              </a:spcAft>
              <a:buClr>
                <a:srgbClr val="000000"/>
              </a:buClr>
              <a:buFont typeface="Courier New" panose="02070309020205020404" pitchFamily="49" charset="0"/>
              <a:buChar char="o"/>
            </a:pPr>
            <a:r>
              <a:rPr lang="en-US" sz="2000" b="1" dirty="0">
                <a:solidFill>
                  <a:schemeClr val="tx2"/>
                </a:solidFill>
                <a:latin typeface="Calibri" panose="020F0502020204030204" pitchFamily="34" charset="0"/>
                <a:ea typeface="Calibri" panose="020F0502020204030204" pitchFamily="34" charset="0"/>
              </a:rPr>
              <a:t>Tuesday, Oct. 1: Message from Dr. Burks to all co-workers</a:t>
            </a:r>
          </a:p>
          <a:p>
            <a:pPr marL="742950" marR="0" lvl="1" indent="-285750">
              <a:spcBef>
                <a:spcPts val="0"/>
              </a:spcBef>
              <a:spcAft>
                <a:spcPts val="1200"/>
              </a:spcAft>
              <a:buClr>
                <a:srgbClr val="000000"/>
              </a:buClr>
              <a:buFont typeface="Courier New" panose="02070309020205020404" pitchFamily="49" charset="0"/>
              <a:buChar char="o"/>
            </a:pPr>
            <a:r>
              <a:rPr lang="en-US" sz="2000" b="1" dirty="0">
                <a:solidFill>
                  <a:schemeClr val="tx2"/>
                </a:solidFill>
                <a:latin typeface="Calibri" panose="020F0502020204030204" pitchFamily="34" charset="0"/>
                <a:ea typeface="Calibri" panose="020F0502020204030204" pitchFamily="34" charset="0"/>
              </a:rPr>
              <a:t>Mid-October (Dates/Times TBD): Town Halls and Co-Worker </a:t>
            </a:r>
            <a:r>
              <a:rPr lang="en-US" sz="2000" b="1" dirty="0" smtClean="0">
                <a:solidFill>
                  <a:schemeClr val="tx2"/>
                </a:solidFill>
                <a:latin typeface="Calibri" panose="020F0502020204030204" pitchFamily="34" charset="0"/>
                <a:ea typeface="Calibri" panose="020F0502020204030204" pitchFamily="34" charset="0"/>
              </a:rPr>
              <a:t>Forums</a:t>
            </a:r>
          </a:p>
          <a:p>
            <a:pPr marL="742950" marR="0" lvl="1" indent="-285750">
              <a:spcBef>
                <a:spcPts val="0"/>
              </a:spcBef>
              <a:spcAft>
                <a:spcPts val="1200"/>
              </a:spcAft>
              <a:buClr>
                <a:srgbClr val="000000"/>
              </a:buClr>
              <a:buFont typeface="Courier New" panose="02070309020205020404" pitchFamily="49" charset="0"/>
              <a:buChar char="o"/>
            </a:pPr>
            <a:r>
              <a:rPr lang="en-US" sz="2000" b="1" dirty="0" smtClean="0">
                <a:solidFill>
                  <a:schemeClr val="tx2"/>
                </a:solidFill>
                <a:latin typeface="Calibri" panose="020F0502020204030204" pitchFamily="34" charset="0"/>
                <a:ea typeface="Calibri" panose="020F0502020204030204" pitchFamily="34" charset="0"/>
              </a:rPr>
              <a:t>October 30 – ONE UNC Health Leadership Conference</a:t>
            </a:r>
            <a:endParaRPr lang="en-US" sz="2000" b="1" dirty="0">
              <a:solidFill>
                <a:schemeClr val="tx2"/>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b="1" dirty="0">
                <a:latin typeface="Calibri" panose="020F0502020204030204" pitchFamily="34" charset="0"/>
                <a:ea typeface="Calibri" panose="020F0502020204030204" pitchFamily="34" charset="0"/>
              </a:rPr>
              <a:t>Questions:</a:t>
            </a:r>
          </a:p>
          <a:p>
            <a:pPr marL="742950" marR="0" lvl="1" indent="-285750">
              <a:spcBef>
                <a:spcPts val="0"/>
              </a:spcBef>
              <a:spcAft>
                <a:spcPts val="0"/>
              </a:spcAft>
              <a:buClr>
                <a:srgbClr val="000000"/>
              </a:buClr>
              <a:buFont typeface="Courier New" panose="02070309020205020404" pitchFamily="49" charset="0"/>
              <a:buChar char="o"/>
            </a:pPr>
            <a:r>
              <a:rPr lang="en-US" sz="2000" b="1" dirty="0" smtClean="0">
                <a:solidFill>
                  <a:schemeClr val="tx2"/>
                </a:solidFill>
                <a:latin typeface="Calibri" panose="020F0502020204030204" pitchFamily="34" charset="0"/>
                <a:ea typeface="Calibri" panose="020F0502020204030204" pitchFamily="34" charset="0"/>
              </a:rPr>
              <a:t>Please </a:t>
            </a:r>
            <a:r>
              <a:rPr lang="en-US" sz="2000" b="1" dirty="0">
                <a:solidFill>
                  <a:schemeClr val="tx2"/>
                </a:solidFill>
                <a:latin typeface="Calibri" panose="020F0502020204030204" pitchFamily="34" charset="0"/>
                <a:ea typeface="Calibri" panose="020F0502020204030204" pitchFamily="34" charset="0"/>
              </a:rPr>
              <a:t>submit any questions you have to </a:t>
            </a:r>
            <a:r>
              <a:rPr lang="en-US" sz="2400" b="1" u="sng" dirty="0">
                <a:solidFill>
                  <a:schemeClr val="tx2"/>
                </a:solidFill>
                <a:latin typeface="Calibri" panose="020F0502020204030204" pitchFamily="34" charset="0"/>
                <a:ea typeface="Calibri" panose="020F0502020204030204" pitchFamily="34" charset="0"/>
                <a:hlinkClick r:id="rId5"/>
              </a:rPr>
              <a:t>ONEUNCHealth@unchealth.unc.edu</a:t>
            </a:r>
            <a:r>
              <a:rPr lang="en-US" sz="2400" b="1" dirty="0">
                <a:noFill/>
                <a:latin typeface="Calibri" panose="020F0502020204030204" pitchFamily="34" charset="0"/>
                <a:ea typeface="Calibri" panose="020F0502020204030204" pitchFamily="34" charset="0"/>
              </a:rPr>
              <a:t>. </a:t>
            </a:r>
            <a:endParaRPr lang="en-US" sz="2000" b="1" dirty="0">
              <a:no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03079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6000"/>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2809240" y="2174240"/>
            <a:ext cx="6573520" cy="2479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FFFFFF"/>
                </a:solidFill>
                <a:effectLst/>
                <a:uLnTx/>
                <a:uFillTx/>
                <a:latin typeface="Georgia" panose="02040502050405020303" pitchFamily="18" charset="0"/>
                <a:ea typeface="+mn-ea"/>
                <a:cs typeface="+mn-cs"/>
              </a:rPr>
              <a:t>We Need Your Support</a:t>
            </a:r>
            <a:endParaRPr kumimoji="0" lang="en-US" sz="3600" b="1" i="0" u="none" strike="noStrike" kern="1200" cap="none" spc="0" normalizeH="0" baseline="0" noProof="0" dirty="0">
              <a:ln>
                <a:noFill/>
              </a:ln>
              <a:solidFill>
                <a:srgbClr val="FFFFFF"/>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203400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The ‘Why’</a:t>
            </a:r>
            <a:endParaRPr lang="en-US" dirty="0"/>
          </a:p>
        </p:txBody>
      </p:sp>
      <p:pic>
        <p:nvPicPr>
          <p:cNvPr id="5" name="Picture 5" descr="Image result for blockbust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2973" y="1417774"/>
            <a:ext cx="2441483" cy="146366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7DF7F342-0681-BF44-9A3A-5D73F370F2E2}"/>
              </a:ext>
            </a:extLst>
          </p:cNvPr>
          <p:cNvGrpSpPr/>
          <p:nvPr/>
        </p:nvGrpSpPr>
        <p:grpSpPr>
          <a:xfrm>
            <a:off x="8296322" y="2833075"/>
            <a:ext cx="1316736" cy="1312337"/>
            <a:chOff x="10040017" y="3288009"/>
            <a:chExt cx="1316736" cy="923544"/>
          </a:xfrm>
        </p:grpSpPr>
        <p:sp>
          <p:nvSpPr>
            <p:cNvPr id="7" name="Oval 6"/>
            <p:cNvSpPr/>
            <p:nvPr/>
          </p:nvSpPr>
          <p:spPr>
            <a:xfrm>
              <a:off x="10040017" y="3288009"/>
              <a:ext cx="1316736" cy="923544"/>
            </a:xfrm>
            <a:prstGeom prst="ellipse">
              <a:avLst/>
            </a:prstGeom>
            <a:noFill/>
            <a:ln w="57150">
              <a:solidFill>
                <a:srgbClr val="C00000"/>
              </a:solidFill>
            </a:ln>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wrap="none" lIns="0" tIns="0" rIns="0" bIns="0" rtlCol="0" anchor="ctr"/>
            <a:lstStyle/>
            <a:p>
              <a:pPr algn="l"/>
              <a:r>
                <a:rPr lang="en-US" sz="1400" b="1" dirty="0">
                  <a:solidFill>
                    <a:schemeClr val="tx1"/>
                  </a:solidFill>
                  <a:cs typeface="Calibri" panose="020F0502020204030204" pitchFamily="34" charset="0"/>
                </a:rPr>
                <a:t>Transform</a:t>
              </a:r>
            </a:p>
          </p:txBody>
        </p:sp>
        <p:cxnSp>
          <p:nvCxnSpPr>
            <p:cNvPr id="8" name="Straight Connector 7"/>
            <p:cNvCxnSpPr>
              <a:cxnSpLocks/>
            </p:cNvCxnSpPr>
            <p:nvPr/>
          </p:nvCxnSpPr>
          <p:spPr>
            <a:xfrm flipH="1">
              <a:off x="10232849" y="3423259"/>
              <a:ext cx="931072" cy="653044"/>
            </a:xfrm>
            <a:prstGeom prst="line">
              <a:avLst/>
            </a:prstGeom>
            <a:ln w="38100">
              <a:solidFill>
                <a:srgbClr val="B32400"/>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904664" y="1417775"/>
            <a:ext cx="4822368" cy="5255879"/>
            <a:chOff x="3760159" y="2027376"/>
            <a:chExt cx="3935022" cy="4288764"/>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1207" y="3095469"/>
              <a:ext cx="1193882" cy="319839"/>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75098" y="2027376"/>
              <a:ext cx="2502207" cy="386439"/>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10368" y="3901168"/>
              <a:ext cx="1776012" cy="535764"/>
            </a:xfrm>
            <a:prstGeom prst="rect">
              <a:avLst/>
            </a:prstGeom>
          </p:spPr>
        </p:pic>
        <p:pic>
          <p:nvPicPr>
            <p:cNvPr id="13" name="Picture 1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79539" y="2661882"/>
              <a:ext cx="1515642" cy="475196"/>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28076" y="5354401"/>
              <a:ext cx="961739" cy="961739"/>
            </a:xfrm>
            <a:prstGeom prst="rect">
              <a:avLst/>
            </a:prstGeom>
          </p:spPr>
        </p:pic>
        <p:pic>
          <p:nvPicPr>
            <p:cNvPr id="15" name="Picture 1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760159" y="5281101"/>
              <a:ext cx="1304102" cy="735359"/>
            </a:xfrm>
            <a:prstGeom prst="rect">
              <a:avLst/>
            </a:prstGeom>
          </p:spPr>
        </p:pic>
        <p:pic>
          <p:nvPicPr>
            <p:cNvPr id="16" name="Picture 15"/>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93374" y="3617435"/>
              <a:ext cx="1776012" cy="650731"/>
            </a:xfrm>
            <a:prstGeom prst="rect">
              <a:avLst/>
            </a:prstGeom>
          </p:spPr>
        </p:pic>
        <p:pic>
          <p:nvPicPr>
            <p:cNvPr id="17" name="Picture 16"/>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054750" y="4675329"/>
              <a:ext cx="3063259" cy="367375"/>
            </a:xfrm>
            <a:prstGeom prst="rect">
              <a:avLst/>
            </a:prstGeom>
          </p:spPr>
        </p:pic>
      </p:grpSp>
      <p:pic>
        <p:nvPicPr>
          <p:cNvPr id="18" name="Picture 17">
            <a:extLst>
              <a:ext uri="{FF2B5EF4-FFF2-40B4-BE49-F238E27FC236}">
                <a16:creationId xmlns:a16="http://schemas.microsoft.com/office/drawing/2014/main" id="{223038AC-F7A3-AB41-BE1B-686CE39B5EAC}"/>
              </a:ext>
            </a:extLst>
          </p:cNvPr>
          <p:cNvPicPr>
            <a:picLocks noChangeAspect="1"/>
          </p:cNvPicPr>
          <p:nvPr/>
        </p:nvPicPr>
        <p:blipFill>
          <a:blip r:embed="rId12"/>
          <a:stretch>
            <a:fillRect/>
          </a:stretch>
        </p:blipFill>
        <p:spPr>
          <a:xfrm>
            <a:off x="8296321" y="4808189"/>
            <a:ext cx="2802495" cy="752523"/>
          </a:xfrm>
          <a:prstGeom prst="rect">
            <a:avLst/>
          </a:prstGeom>
        </p:spPr>
      </p:pic>
    </p:spTree>
    <p:extLst>
      <p:ext uri="{BB962C8B-B14F-4D97-AF65-F5344CB8AC3E}">
        <p14:creationId xmlns:p14="http://schemas.microsoft.com/office/powerpoint/2010/main" val="3931710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smtClean="0"/>
              <a:t>The ‘Why’</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53877"/>
            <a:ext cx="8159413" cy="3818274"/>
          </a:xfrm>
          <a:prstGeom prst="rect">
            <a:avLst/>
          </a:prstGeom>
        </p:spPr>
      </p:pic>
      <p:pic>
        <p:nvPicPr>
          <p:cNvPr id="6" name="Picture 6" descr="Image result for c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3109" y="1815951"/>
            <a:ext cx="2896120" cy="1114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bcbs n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3110" y="2824765"/>
            <a:ext cx="3156585" cy="18252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unitedhealthca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3111" y="4169555"/>
            <a:ext cx="3251720" cy="105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850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F967AC1E-5136-174B-B157-C59BCEDC0AF3}"/>
              </a:ext>
            </a:extLst>
          </p:cNvPr>
          <p:cNvSpPr txBox="1">
            <a:spLocks/>
          </p:cNvSpPr>
          <p:nvPr/>
        </p:nvSpPr>
        <p:spPr>
          <a:xfrm>
            <a:off x="11638788" y="6583679"/>
            <a:ext cx="344424" cy="2743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A7A307C-7E43-1641-8A7B-21C581246333}" type="slidenum">
              <a:rPr kumimoji="0" lang="en-US" sz="1200" b="0" i="0" u="none" strike="noStrike" kern="1200" cap="none" spc="0" normalizeH="0" baseline="0" noProof="0" smtClean="0">
                <a:ln>
                  <a:noFill/>
                </a:ln>
                <a:solidFill>
                  <a:srgbClr val="FFFFFF"/>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 name="Title 1">
            <a:extLst>
              <a:ext uri="{FF2B5EF4-FFF2-40B4-BE49-F238E27FC236}">
                <a16:creationId xmlns:a16="http://schemas.microsoft.com/office/drawing/2014/main" id="{D9C9F528-E27A-8646-976E-EDBCC57768F0}"/>
              </a:ext>
            </a:extLst>
          </p:cNvPr>
          <p:cNvSpPr txBox="1">
            <a:spLocks/>
          </p:cNvSpPr>
          <p:nvPr/>
        </p:nvSpPr>
        <p:spPr>
          <a:xfrm>
            <a:off x="374904" y="228600"/>
            <a:ext cx="11430000" cy="82296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egoe UI"/>
                <a:ea typeface="+mj-ea"/>
                <a:cs typeface="+mj-cs"/>
              </a:rPr>
              <a:t>We have aligned around strategic aspirations that inform a set of choices</a:t>
            </a:r>
          </a:p>
        </p:txBody>
      </p:sp>
      <p:grpSp>
        <p:nvGrpSpPr>
          <p:cNvPr id="8" name="Group 7">
            <a:extLst>
              <a:ext uri="{FF2B5EF4-FFF2-40B4-BE49-F238E27FC236}">
                <a16:creationId xmlns:a16="http://schemas.microsoft.com/office/drawing/2014/main" id="{965FB830-8687-A943-BEDC-6CB4B9AFD32E}"/>
              </a:ext>
            </a:extLst>
          </p:cNvPr>
          <p:cNvGrpSpPr/>
          <p:nvPr/>
        </p:nvGrpSpPr>
        <p:grpSpPr>
          <a:xfrm>
            <a:off x="8182951" y="2278460"/>
            <a:ext cx="3593867" cy="914400"/>
            <a:chOff x="8182951" y="2278460"/>
            <a:chExt cx="3593867" cy="914400"/>
          </a:xfrm>
        </p:grpSpPr>
        <p:sp>
          <p:nvSpPr>
            <p:cNvPr id="9" name="Rectangle 8">
              <a:extLst>
                <a:ext uri="{FF2B5EF4-FFF2-40B4-BE49-F238E27FC236}">
                  <a16:creationId xmlns:a16="http://schemas.microsoft.com/office/drawing/2014/main" id="{1E68CB23-1020-9D40-9D3B-C9ECCED0295F}"/>
                </a:ext>
              </a:extLst>
            </p:cNvPr>
            <p:cNvSpPr/>
            <p:nvPr/>
          </p:nvSpPr>
          <p:spPr>
            <a:xfrm>
              <a:off x="9399378" y="2320162"/>
              <a:ext cx="2377440" cy="830997"/>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t>Organize </a:t>
              </a:r>
              <a:r>
                <a:rPr kumimoji="0" lang="en-US" sz="2400" b="1" i="0" u="none" strike="noStrike" kern="1200" cap="none" spc="0" normalizeH="0" baseline="0" noProof="0" dirty="0">
                  <a:ln>
                    <a:noFill/>
                  </a:ln>
                  <a:solidFill>
                    <a:srgbClr val="499CD3"/>
                  </a:solidFill>
                  <a:effectLst/>
                  <a:uLnTx/>
                  <a:uFillTx/>
                  <a:latin typeface="Segoe UI"/>
                  <a:ea typeface="+mn-ea"/>
                  <a:cs typeface="Segoe UI" panose="020B0502040204020203" pitchFamily="34" charset="0"/>
                </a:rPr>
                <a:t>regionally</a:t>
              </a:r>
            </a:p>
          </p:txBody>
        </p:sp>
        <p:sp>
          <p:nvSpPr>
            <p:cNvPr id="10" name="Diamond 9">
              <a:extLst>
                <a:ext uri="{FF2B5EF4-FFF2-40B4-BE49-F238E27FC236}">
                  <a16:creationId xmlns:a16="http://schemas.microsoft.com/office/drawing/2014/main" id="{15FAF2E7-442C-4649-ACD9-8F0CB2131537}"/>
                </a:ext>
              </a:extLst>
            </p:cNvPr>
            <p:cNvSpPr/>
            <p:nvPr/>
          </p:nvSpPr>
          <p:spPr>
            <a:xfrm>
              <a:off x="8182951" y="2278460"/>
              <a:ext cx="914400" cy="914400"/>
            </a:xfrm>
            <a:prstGeom prst="diamond">
              <a:avLst/>
            </a:prstGeom>
            <a:solidFill>
              <a:schemeClr val="accent6"/>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Calibri" panose="020F0502020204030204" pitchFamily="34" charset="0"/>
              </a:endParaRPr>
            </a:p>
          </p:txBody>
        </p:sp>
        <p:pic>
          <p:nvPicPr>
            <p:cNvPr id="11" name="Picture 10">
              <a:extLst>
                <a:ext uri="{FF2B5EF4-FFF2-40B4-BE49-F238E27FC236}">
                  <a16:creationId xmlns:a16="http://schemas.microsoft.com/office/drawing/2014/main" id="{73F2D785-2D89-7C48-A326-0C18C2102915}"/>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8388691" y="2484200"/>
              <a:ext cx="502920" cy="502920"/>
            </a:xfrm>
            <a:prstGeom prst="rect">
              <a:avLst/>
            </a:prstGeom>
          </p:spPr>
        </p:pic>
      </p:grpSp>
      <p:grpSp>
        <p:nvGrpSpPr>
          <p:cNvPr id="12" name="Group 11">
            <a:extLst>
              <a:ext uri="{FF2B5EF4-FFF2-40B4-BE49-F238E27FC236}">
                <a16:creationId xmlns:a16="http://schemas.microsoft.com/office/drawing/2014/main" id="{67E8261F-604F-F342-8DF8-658A8B4F57CE}"/>
              </a:ext>
            </a:extLst>
          </p:cNvPr>
          <p:cNvGrpSpPr/>
          <p:nvPr/>
        </p:nvGrpSpPr>
        <p:grpSpPr>
          <a:xfrm>
            <a:off x="8182951" y="3287320"/>
            <a:ext cx="3593867" cy="914400"/>
            <a:chOff x="8182951" y="3279030"/>
            <a:chExt cx="3593867" cy="914400"/>
          </a:xfrm>
        </p:grpSpPr>
        <p:sp>
          <p:nvSpPr>
            <p:cNvPr id="13" name="Rectangle 12">
              <a:extLst>
                <a:ext uri="{FF2B5EF4-FFF2-40B4-BE49-F238E27FC236}">
                  <a16:creationId xmlns:a16="http://schemas.microsoft.com/office/drawing/2014/main" id="{56BC86F8-E85F-BB4C-BA00-B80FBCB2A67D}"/>
                </a:ext>
              </a:extLst>
            </p:cNvPr>
            <p:cNvSpPr/>
            <p:nvPr/>
          </p:nvSpPr>
          <p:spPr>
            <a:xfrm>
              <a:off x="9399378" y="3320732"/>
              <a:ext cx="2377440" cy="830997"/>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t>Integrate </a:t>
              </a:r>
              <a:br>
                <a:rPr kumimoji="0" lang="en-US" sz="24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br>
              <a:r>
                <a:rPr kumimoji="0" lang="en-US" sz="2400" b="1" i="0" u="none" strike="noStrike" kern="1200" cap="none" spc="0" normalizeH="0" baseline="0" noProof="0" dirty="0">
                  <a:ln>
                    <a:noFill/>
                  </a:ln>
                  <a:solidFill>
                    <a:srgbClr val="499CD3">
                      <a:lumMod val="60000"/>
                      <a:lumOff val="40000"/>
                    </a:srgbClr>
                  </a:solidFill>
                  <a:effectLst/>
                  <a:uLnTx/>
                  <a:uFillTx/>
                  <a:latin typeface="Segoe UI"/>
                  <a:ea typeface="+mn-ea"/>
                  <a:cs typeface="Segoe UI" panose="020B0502040204020203" pitchFamily="34" charset="0"/>
                </a:rPr>
                <a:t>clinically</a:t>
              </a:r>
            </a:p>
          </p:txBody>
        </p:sp>
        <p:sp>
          <p:nvSpPr>
            <p:cNvPr id="14" name="Diamond 13">
              <a:extLst>
                <a:ext uri="{FF2B5EF4-FFF2-40B4-BE49-F238E27FC236}">
                  <a16:creationId xmlns:a16="http://schemas.microsoft.com/office/drawing/2014/main" id="{E1BAA2FD-40F5-4447-8D46-E4A402F207D4}"/>
                </a:ext>
              </a:extLst>
            </p:cNvPr>
            <p:cNvSpPr/>
            <p:nvPr/>
          </p:nvSpPr>
          <p:spPr>
            <a:xfrm>
              <a:off x="8182951" y="3279030"/>
              <a:ext cx="914400" cy="914400"/>
            </a:xfrm>
            <a:prstGeom prst="diamond">
              <a:avLst/>
            </a:prstGeom>
            <a:solidFill>
              <a:schemeClr val="accent6">
                <a:lumMod val="60000"/>
                <a:lumOff val="40000"/>
              </a:schemeClr>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Calibri" panose="020F0502020204030204" pitchFamily="34" charset="0"/>
              </a:endParaRPr>
            </a:p>
          </p:txBody>
        </p:sp>
        <p:pic>
          <p:nvPicPr>
            <p:cNvPr id="15" name="Picture 14">
              <a:extLst>
                <a:ext uri="{FF2B5EF4-FFF2-40B4-BE49-F238E27FC236}">
                  <a16:creationId xmlns:a16="http://schemas.microsoft.com/office/drawing/2014/main" id="{54FA5836-8BFA-D545-8484-EC7E878FF4EA}"/>
                </a:ext>
              </a:extLst>
            </p:cNvPr>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8388691" y="3484770"/>
              <a:ext cx="502920" cy="502920"/>
            </a:xfrm>
            <a:prstGeom prst="rect">
              <a:avLst/>
            </a:prstGeom>
          </p:spPr>
        </p:pic>
      </p:grpSp>
      <p:grpSp>
        <p:nvGrpSpPr>
          <p:cNvPr id="16" name="Group 15">
            <a:extLst>
              <a:ext uri="{FF2B5EF4-FFF2-40B4-BE49-F238E27FC236}">
                <a16:creationId xmlns:a16="http://schemas.microsoft.com/office/drawing/2014/main" id="{BB3579D7-B113-EB46-839F-672F4CE0BBDF}"/>
              </a:ext>
            </a:extLst>
          </p:cNvPr>
          <p:cNvGrpSpPr/>
          <p:nvPr/>
        </p:nvGrpSpPr>
        <p:grpSpPr>
          <a:xfrm>
            <a:off x="8182951" y="4296180"/>
            <a:ext cx="3593866" cy="914400"/>
            <a:chOff x="8182951" y="4304469"/>
            <a:chExt cx="3593866" cy="914400"/>
          </a:xfrm>
        </p:grpSpPr>
        <p:sp>
          <p:nvSpPr>
            <p:cNvPr id="17" name="Rectangle 16">
              <a:extLst>
                <a:ext uri="{FF2B5EF4-FFF2-40B4-BE49-F238E27FC236}">
                  <a16:creationId xmlns:a16="http://schemas.microsoft.com/office/drawing/2014/main" id="{188324C3-C4EC-2B42-B921-EBC098FEBCED}"/>
                </a:ext>
              </a:extLst>
            </p:cNvPr>
            <p:cNvSpPr/>
            <p:nvPr/>
          </p:nvSpPr>
          <p:spPr>
            <a:xfrm>
              <a:off x="9399377" y="4346171"/>
              <a:ext cx="2377440" cy="830997"/>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t>Pursue </a:t>
              </a:r>
              <a:r>
                <a:rPr kumimoji="0" lang="en-US" sz="2400" b="1" i="0" u="none" strike="noStrike" kern="1200" cap="none" spc="0" normalizeH="0" baseline="0" noProof="0" dirty="0">
                  <a:ln>
                    <a:noFill/>
                  </a:ln>
                  <a:solidFill>
                    <a:srgbClr val="499CD3">
                      <a:lumMod val="50000"/>
                    </a:srgbClr>
                  </a:solidFill>
                  <a:effectLst/>
                  <a:uLnTx/>
                  <a:uFillTx/>
                  <a:latin typeface="Segoe UI"/>
                  <a:ea typeface="+mn-ea"/>
                  <a:cs typeface="Segoe UI" panose="020B0502040204020203" pitchFamily="34" charset="0"/>
                </a:rPr>
                <a:t>Dual Transformation</a:t>
              </a:r>
            </a:p>
          </p:txBody>
        </p:sp>
        <p:sp>
          <p:nvSpPr>
            <p:cNvPr id="18" name="Diamond 17">
              <a:extLst>
                <a:ext uri="{FF2B5EF4-FFF2-40B4-BE49-F238E27FC236}">
                  <a16:creationId xmlns:a16="http://schemas.microsoft.com/office/drawing/2014/main" id="{74BB9B1A-56E9-2A44-89F6-A55454388751}"/>
                </a:ext>
              </a:extLst>
            </p:cNvPr>
            <p:cNvSpPr/>
            <p:nvPr/>
          </p:nvSpPr>
          <p:spPr>
            <a:xfrm>
              <a:off x="8182951" y="4304469"/>
              <a:ext cx="914400" cy="914400"/>
            </a:xfrm>
            <a:prstGeom prst="diamond">
              <a:avLst/>
            </a:prstGeom>
            <a:solidFill>
              <a:schemeClr val="accent6">
                <a:lumMod val="50000"/>
              </a:schemeClr>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Calibri" panose="020F0502020204030204" pitchFamily="34" charset="0"/>
              </a:endParaRPr>
            </a:p>
          </p:txBody>
        </p:sp>
        <p:pic>
          <p:nvPicPr>
            <p:cNvPr id="19" name="Picture 18">
              <a:extLst>
                <a:ext uri="{FF2B5EF4-FFF2-40B4-BE49-F238E27FC236}">
                  <a16:creationId xmlns:a16="http://schemas.microsoft.com/office/drawing/2014/main" id="{3C04E6A7-5807-F844-B6CA-1BB635942F7B}"/>
                </a:ext>
              </a:extLst>
            </p:cNvPr>
            <p:cNvPicPr>
              <a:picLocks noChangeAspect="1"/>
            </p:cNvPicPr>
            <p:nvPr/>
          </p:nvPicPr>
          <p:blipFill>
            <a:blip r:embed="rId5" cstate="print">
              <a:biLevel thresh="25000"/>
              <a:extLst>
                <a:ext uri="{28A0092B-C50C-407E-A947-70E740481C1C}">
                  <a14:useLocalDpi xmlns:a14="http://schemas.microsoft.com/office/drawing/2010/main"/>
                </a:ext>
              </a:extLst>
            </a:blip>
            <a:stretch>
              <a:fillRect/>
            </a:stretch>
          </p:blipFill>
          <p:spPr>
            <a:xfrm>
              <a:off x="8388691" y="4510209"/>
              <a:ext cx="502920" cy="502920"/>
            </a:xfrm>
            <a:prstGeom prst="rect">
              <a:avLst/>
            </a:prstGeom>
          </p:spPr>
        </p:pic>
      </p:grpSp>
      <p:grpSp>
        <p:nvGrpSpPr>
          <p:cNvPr id="20" name="Group 19">
            <a:extLst>
              <a:ext uri="{FF2B5EF4-FFF2-40B4-BE49-F238E27FC236}">
                <a16:creationId xmlns:a16="http://schemas.microsoft.com/office/drawing/2014/main" id="{EB576308-2339-404B-972F-DDE77B4413EB}"/>
              </a:ext>
            </a:extLst>
          </p:cNvPr>
          <p:cNvGrpSpPr/>
          <p:nvPr/>
        </p:nvGrpSpPr>
        <p:grpSpPr>
          <a:xfrm>
            <a:off x="8182951" y="5305039"/>
            <a:ext cx="3602833" cy="914400"/>
            <a:chOff x="8182951" y="5305039"/>
            <a:chExt cx="3602833" cy="914400"/>
          </a:xfrm>
        </p:grpSpPr>
        <p:sp>
          <p:nvSpPr>
            <p:cNvPr id="21" name="Rectangle 20">
              <a:extLst>
                <a:ext uri="{FF2B5EF4-FFF2-40B4-BE49-F238E27FC236}">
                  <a16:creationId xmlns:a16="http://schemas.microsoft.com/office/drawing/2014/main" id="{EDE9D5C8-CF75-0842-8E48-DC9C5A0C4867}"/>
                </a:ext>
              </a:extLst>
            </p:cNvPr>
            <p:cNvSpPr/>
            <p:nvPr/>
          </p:nvSpPr>
          <p:spPr>
            <a:xfrm>
              <a:off x="9408344" y="5346741"/>
              <a:ext cx="2377440" cy="830997"/>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t>Enable </a:t>
              </a:r>
              <a:r>
                <a:rPr kumimoji="0" lang="en-US" sz="2400" b="1" i="0" u="none" strike="noStrike" kern="1200" cap="none" spc="0" normalizeH="0" baseline="0" noProof="0" dirty="0">
                  <a:ln>
                    <a:noFill/>
                  </a:ln>
                  <a:solidFill>
                    <a:srgbClr val="132442"/>
                  </a:solidFill>
                  <a:effectLst/>
                  <a:uLnTx/>
                  <a:uFillTx/>
                  <a:latin typeface="Segoe UI"/>
                  <a:ea typeface="+mn-ea"/>
                  <a:cs typeface="Segoe UI" panose="020B0502040204020203" pitchFamily="34" charset="0"/>
                </a:rPr>
                <a:t>cultural transformation</a:t>
              </a:r>
            </a:p>
          </p:txBody>
        </p:sp>
        <p:sp>
          <p:nvSpPr>
            <p:cNvPr id="22" name="Diamond 21">
              <a:extLst>
                <a:ext uri="{FF2B5EF4-FFF2-40B4-BE49-F238E27FC236}">
                  <a16:creationId xmlns:a16="http://schemas.microsoft.com/office/drawing/2014/main" id="{8B31CE97-B2D6-E847-9446-0BBEBC19543D}"/>
                </a:ext>
              </a:extLst>
            </p:cNvPr>
            <p:cNvSpPr/>
            <p:nvPr/>
          </p:nvSpPr>
          <p:spPr>
            <a:xfrm>
              <a:off x="8182951" y="5305039"/>
              <a:ext cx="914400" cy="914400"/>
            </a:xfrm>
            <a:prstGeom prst="diamond">
              <a:avLst/>
            </a:prstGeom>
            <a:solidFill>
              <a:schemeClr val="accent1"/>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Calibri" panose="020F0502020204030204" pitchFamily="34" charset="0"/>
              </a:endParaRPr>
            </a:p>
          </p:txBody>
        </p:sp>
        <p:pic>
          <p:nvPicPr>
            <p:cNvPr id="23" name="Picture 22">
              <a:extLst>
                <a:ext uri="{FF2B5EF4-FFF2-40B4-BE49-F238E27FC236}">
                  <a16:creationId xmlns:a16="http://schemas.microsoft.com/office/drawing/2014/main" id="{435EEDCC-CB19-0743-9C1C-AC08EF6F661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88691" y="5510779"/>
              <a:ext cx="502920" cy="502920"/>
            </a:xfrm>
            <a:prstGeom prst="rect">
              <a:avLst/>
            </a:prstGeom>
          </p:spPr>
        </p:pic>
      </p:grpSp>
      <p:grpSp>
        <p:nvGrpSpPr>
          <p:cNvPr id="24" name="Group 23">
            <a:extLst>
              <a:ext uri="{FF2B5EF4-FFF2-40B4-BE49-F238E27FC236}">
                <a16:creationId xmlns:a16="http://schemas.microsoft.com/office/drawing/2014/main" id="{455ED3F3-1BBF-5F4D-9FF4-2E307D23CFC3}"/>
              </a:ext>
            </a:extLst>
          </p:cNvPr>
          <p:cNvGrpSpPr/>
          <p:nvPr/>
        </p:nvGrpSpPr>
        <p:grpSpPr>
          <a:xfrm>
            <a:off x="130056" y="2585144"/>
            <a:ext cx="1988765" cy="1412031"/>
            <a:chOff x="130056" y="2585144"/>
            <a:chExt cx="1988765" cy="1412031"/>
          </a:xfrm>
        </p:grpSpPr>
        <p:sp>
          <p:nvSpPr>
            <p:cNvPr id="25" name="Rectangle 24">
              <a:extLst>
                <a:ext uri="{FF2B5EF4-FFF2-40B4-BE49-F238E27FC236}">
                  <a16:creationId xmlns:a16="http://schemas.microsoft.com/office/drawing/2014/main" id="{A3C7357F-653A-314E-BA30-70ABC8767664}"/>
                </a:ext>
              </a:extLst>
            </p:cNvPr>
            <p:cNvSpPr/>
            <p:nvPr/>
          </p:nvSpPr>
          <p:spPr>
            <a:xfrm>
              <a:off x="130056" y="3295444"/>
              <a:ext cx="1988765" cy="701731"/>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t>Act as </a:t>
              </a:r>
              <a:br>
                <a:rPr kumimoji="0" lang="en-US" sz="22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br>
              <a:r>
                <a:rPr kumimoji="0" lang="en-US" sz="2200" b="1" i="0" u="none" strike="noStrike" kern="1200" cap="none" spc="0" normalizeH="0" baseline="0" noProof="0" dirty="0">
                  <a:ln>
                    <a:noFill/>
                  </a:ln>
                  <a:solidFill>
                    <a:srgbClr val="2F87C3"/>
                  </a:solidFill>
                  <a:effectLst/>
                  <a:uLnTx/>
                  <a:uFillTx/>
                  <a:latin typeface="Segoe UI"/>
                  <a:ea typeface="+mn-ea"/>
                  <a:cs typeface="Segoe UI" panose="020B0502040204020203" pitchFamily="34" charset="0"/>
                </a:rPr>
                <a:t>a system</a:t>
              </a:r>
            </a:p>
          </p:txBody>
        </p:sp>
        <p:sp>
          <p:nvSpPr>
            <p:cNvPr id="26" name="Oval 25">
              <a:extLst>
                <a:ext uri="{FF2B5EF4-FFF2-40B4-BE49-F238E27FC236}">
                  <a16:creationId xmlns:a16="http://schemas.microsoft.com/office/drawing/2014/main" id="{BF9A531E-60E9-2642-825B-3CC6FC0C03C4}"/>
                </a:ext>
              </a:extLst>
            </p:cNvPr>
            <p:cNvSpPr/>
            <p:nvPr/>
          </p:nvSpPr>
          <p:spPr>
            <a:xfrm>
              <a:off x="758678" y="2585144"/>
              <a:ext cx="731520" cy="731520"/>
            </a:xfrm>
            <a:prstGeom prst="ellipse">
              <a:avLst/>
            </a:prstGeom>
            <a:solidFill>
              <a:srgbClr val="2F87C3"/>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Calibri" panose="020F0502020204030204" pitchFamily="34" charset="0"/>
              </a:endParaRPr>
            </a:p>
          </p:txBody>
        </p:sp>
        <p:pic>
          <p:nvPicPr>
            <p:cNvPr id="27" name="Picture 26">
              <a:extLst>
                <a:ext uri="{FF2B5EF4-FFF2-40B4-BE49-F238E27FC236}">
                  <a16:creationId xmlns:a16="http://schemas.microsoft.com/office/drawing/2014/main" id="{220E03DE-0D41-7843-82C9-07199AD6822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72978" y="2699444"/>
              <a:ext cx="502920" cy="502920"/>
            </a:xfrm>
            <a:prstGeom prst="rect">
              <a:avLst/>
            </a:prstGeom>
            <a:noFill/>
          </p:spPr>
        </p:pic>
      </p:grpSp>
      <p:grpSp>
        <p:nvGrpSpPr>
          <p:cNvPr id="28" name="Group 27">
            <a:extLst>
              <a:ext uri="{FF2B5EF4-FFF2-40B4-BE49-F238E27FC236}">
                <a16:creationId xmlns:a16="http://schemas.microsoft.com/office/drawing/2014/main" id="{C8F68133-F437-A140-8071-54F9095EDA0F}"/>
              </a:ext>
            </a:extLst>
          </p:cNvPr>
          <p:cNvGrpSpPr/>
          <p:nvPr/>
        </p:nvGrpSpPr>
        <p:grpSpPr>
          <a:xfrm>
            <a:off x="3532484" y="2585144"/>
            <a:ext cx="2406051" cy="1486683"/>
            <a:chOff x="3532484" y="2585144"/>
            <a:chExt cx="2406051" cy="1486683"/>
          </a:xfrm>
        </p:grpSpPr>
        <p:sp>
          <p:nvSpPr>
            <p:cNvPr id="29" name="Rounded Rectangle 93">
              <a:extLst>
                <a:ext uri="{FF2B5EF4-FFF2-40B4-BE49-F238E27FC236}">
                  <a16:creationId xmlns:a16="http://schemas.microsoft.com/office/drawing/2014/main" id="{DA1556E2-ECEC-804E-B339-FA66898B2059}"/>
                </a:ext>
              </a:extLst>
            </p:cNvPr>
            <p:cNvSpPr/>
            <p:nvPr/>
          </p:nvSpPr>
          <p:spPr>
            <a:xfrm>
              <a:off x="3532484" y="3295444"/>
              <a:ext cx="2406051" cy="776383"/>
            </a:xfrm>
            <a:prstGeom prst="round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t>Compete on </a:t>
              </a:r>
              <a:r>
                <a:rPr kumimoji="0" lang="en-US" sz="2200" b="1" i="0" u="none" strike="noStrike" kern="1200" cap="none" spc="0" normalizeH="0" baseline="0" noProof="0" dirty="0">
                  <a:ln>
                    <a:noFill/>
                  </a:ln>
                  <a:solidFill>
                    <a:srgbClr val="2F87C3"/>
                  </a:solidFill>
                  <a:effectLst/>
                  <a:uLnTx/>
                  <a:uFillTx/>
                  <a:latin typeface="Segoe UI"/>
                  <a:ea typeface="+mn-ea"/>
                  <a:cs typeface="Segoe UI" panose="020B0502040204020203" pitchFamily="34" charset="0"/>
                </a:rPr>
                <a:t>value &amp; experience</a:t>
              </a:r>
            </a:p>
          </p:txBody>
        </p:sp>
        <p:sp>
          <p:nvSpPr>
            <p:cNvPr id="30" name="Oval 29">
              <a:extLst>
                <a:ext uri="{FF2B5EF4-FFF2-40B4-BE49-F238E27FC236}">
                  <a16:creationId xmlns:a16="http://schemas.microsoft.com/office/drawing/2014/main" id="{594C9ED2-2C61-F84F-B94C-111C4F72FE8C}"/>
                </a:ext>
              </a:extLst>
            </p:cNvPr>
            <p:cNvSpPr/>
            <p:nvPr/>
          </p:nvSpPr>
          <p:spPr>
            <a:xfrm>
              <a:off x="4369749" y="2585144"/>
              <a:ext cx="731520" cy="731520"/>
            </a:xfrm>
            <a:prstGeom prst="ellipse">
              <a:avLst/>
            </a:prstGeom>
            <a:solidFill>
              <a:srgbClr val="2F87C3"/>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Calibri" panose="020F0502020204030204" pitchFamily="34" charset="0"/>
              </a:endParaRPr>
            </a:p>
          </p:txBody>
        </p:sp>
        <p:pic>
          <p:nvPicPr>
            <p:cNvPr id="31" name="Picture 30">
              <a:extLst>
                <a:ext uri="{FF2B5EF4-FFF2-40B4-BE49-F238E27FC236}">
                  <a16:creationId xmlns:a16="http://schemas.microsoft.com/office/drawing/2014/main" id="{01ABFACF-7934-3148-8A69-ABC97F7BF9A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84049" y="2699444"/>
              <a:ext cx="502920" cy="502920"/>
            </a:xfrm>
            <a:prstGeom prst="rect">
              <a:avLst/>
            </a:prstGeom>
          </p:spPr>
        </p:pic>
      </p:grpSp>
      <p:grpSp>
        <p:nvGrpSpPr>
          <p:cNvPr id="32" name="Group 31">
            <a:extLst>
              <a:ext uri="{FF2B5EF4-FFF2-40B4-BE49-F238E27FC236}">
                <a16:creationId xmlns:a16="http://schemas.microsoft.com/office/drawing/2014/main" id="{51FBB681-547E-494D-BB03-84357B38D966}"/>
              </a:ext>
            </a:extLst>
          </p:cNvPr>
          <p:cNvGrpSpPr/>
          <p:nvPr/>
        </p:nvGrpSpPr>
        <p:grpSpPr>
          <a:xfrm>
            <a:off x="5554547" y="2585144"/>
            <a:ext cx="2343928" cy="1823796"/>
            <a:chOff x="5554547" y="2585144"/>
            <a:chExt cx="2343928" cy="1823796"/>
          </a:xfrm>
        </p:grpSpPr>
        <p:sp>
          <p:nvSpPr>
            <p:cNvPr id="33" name="Rounded Rectangle 68">
              <a:extLst>
                <a:ext uri="{FF2B5EF4-FFF2-40B4-BE49-F238E27FC236}">
                  <a16:creationId xmlns:a16="http://schemas.microsoft.com/office/drawing/2014/main" id="{9E08EB13-D5C4-3A4C-A732-53DC5DBDA351}"/>
                </a:ext>
              </a:extLst>
            </p:cNvPr>
            <p:cNvSpPr/>
            <p:nvPr/>
          </p:nvSpPr>
          <p:spPr>
            <a:xfrm>
              <a:off x="5554547" y="3295444"/>
              <a:ext cx="2343928" cy="1113496"/>
            </a:xfrm>
            <a:prstGeom prst="round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t>Advance our </a:t>
              </a:r>
              <a:r>
                <a:rPr kumimoji="0" lang="en-US" sz="2200" b="1" i="0" u="none" strike="noStrike" kern="1200" cap="none" spc="0" normalizeH="0" baseline="0" noProof="0" dirty="0">
                  <a:ln>
                    <a:noFill/>
                  </a:ln>
                  <a:solidFill>
                    <a:srgbClr val="2F87C3"/>
                  </a:solidFill>
                  <a:effectLst/>
                  <a:uLnTx/>
                  <a:uFillTx/>
                  <a:latin typeface="Segoe UI"/>
                  <a:ea typeface="+mn-ea"/>
                  <a:cs typeface="Segoe UI" panose="020B0502040204020203" pitchFamily="34" charset="0"/>
                </a:rPr>
                <a:t>academic missions</a:t>
              </a:r>
            </a:p>
          </p:txBody>
        </p:sp>
        <p:sp>
          <p:nvSpPr>
            <p:cNvPr id="34" name="Oval 33">
              <a:extLst>
                <a:ext uri="{FF2B5EF4-FFF2-40B4-BE49-F238E27FC236}">
                  <a16:creationId xmlns:a16="http://schemas.microsoft.com/office/drawing/2014/main" id="{AB0FDE4A-7719-4644-BD23-47E1DC7FCE2A}"/>
                </a:ext>
              </a:extLst>
            </p:cNvPr>
            <p:cNvSpPr/>
            <p:nvPr/>
          </p:nvSpPr>
          <p:spPr>
            <a:xfrm>
              <a:off x="6360751" y="2585144"/>
              <a:ext cx="731520" cy="731520"/>
            </a:xfrm>
            <a:prstGeom prst="ellipse">
              <a:avLst/>
            </a:prstGeom>
            <a:solidFill>
              <a:srgbClr val="2F87C3"/>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Calibri" panose="020F0502020204030204" pitchFamily="34" charset="0"/>
              </a:endParaRPr>
            </a:p>
          </p:txBody>
        </p:sp>
        <p:pic>
          <p:nvPicPr>
            <p:cNvPr id="35" name="Picture 34">
              <a:extLst>
                <a:ext uri="{FF2B5EF4-FFF2-40B4-BE49-F238E27FC236}">
                  <a16:creationId xmlns:a16="http://schemas.microsoft.com/office/drawing/2014/main" id="{B255B7C4-FF17-2A48-BF6E-0BAEDBEACC9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75051" y="2699444"/>
              <a:ext cx="502920" cy="502920"/>
            </a:xfrm>
            <a:prstGeom prst="rect">
              <a:avLst/>
            </a:prstGeom>
          </p:spPr>
        </p:pic>
      </p:grpSp>
      <p:grpSp>
        <p:nvGrpSpPr>
          <p:cNvPr id="36" name="Group 35">
            <a:extLst>
              <a:ext uri="{FF2B5EF4-FFF2-40B4-BE49-F238E27FC236}">
                <a16:creationId xmlns:a16="http://schemas.microsoft.com/office/drawing/2014/main" id="{33FBF1B5-AF78-A74A-A9C8-963E207CEA4B}"/>
              </a:ext>
            </a:extLst>
          </p:cNvPr>
          <p:cNvGrpSpPr/>
          <p:nvPr/>
        </p:nvGrpSpPr>
        <p:grpSpPr>
          <a:xfrm>
            <a:off x="1997325" y="2585144"/>
            <a:ext cx="1988765" cy="1486683"/>
            <a:chOff x="1997325" y="2585144"/>
            <a:chExt cx="1988765" cy="1486683"/>
          </a:xfrm>
        </p:grpSpPr>
        <p:sp>
          <p:nvSpPr>
            <p:cNvPr id="37" name="Rounded Rectangle 91">
              <a:extLst>
                <a:ext uri="{FF2B5EF4-FFF2-40B4-BE49-F238E27FC236}">
                  <a16:creationId xmlns:a16="http://schemas.microsoft.com/office/drawing/2014/main" id="{DEAFB751-FA79-C248-B941-477B5261B0EE}"/>
                </a:ext>
              </a:extLst>
            </p:cNvPr>
            <p:cNvSpPr/>
            <p:nvPr/>
          </p:nvSpPr>
          <p:spPr>
            <a:xfrm>
              <a:off x="1997325" y="3295444"/>
              <a:ext cx="1988765" cy="776383"/>
            </a:xfrm>
            <a:prstGeom prst="round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t>Integrate </a:t>
              </a:r>
              <a:br>
                <a:rPr kumimoji="0" lang="en-US" sz="22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br>
              <a:r>
                <a:rPr kumimoji="0" lang="en-US" sz="2200" b="1" i="0" u="none" strike="noStrike" kern="1200" cap="none" spc="0" normalizeH="0" baseline="0" noProof="0" dirty="0">
                  <a:ln>
                    <a:noFill/>
                  </a:ln>
                  <a:solidFill>
                    <a:srgbClr val="2F87C3"/>
                  </a:solidFill>
                  <a:effectLst/>
                  <a:uLnTx/>
                  <a:uFillTx/>
                  <a:latin typeface="Segoe UI"/>
                  <a:ea typeface="+mn-ea"/>
                  <a:cs typeface="Segoe UI" panose="020B0502040204020203" pitchFamily="34" charset="0"/>
                </a:rPr>
                <a:t>clinically</a:t>
              </a:r>
            </a:p>
          </p:txBody>
        </p:sp>
        <p:sp>
          <p:nvSpPr>
            <p:cNvPr id="38" name="Oval 37">
              <a:extLst>
                <a:ext uri="{FF2B5EF4-FFF2-40B4-BE49-F238E27FC236}">
                  <a16:creationId xmlns:a16="http://schemas.microsoft.com/office/drawing/2014/main" id="{9893A5EE-A976-C04F-AEBA-90F8C74FF3AA}"/>
                </a:ext>
              </a:extLst>
            </p:cNvPr>
            <p:cNvSpPr/>
            <p:nvPr/>
          </p:nvSpPr>
          <p:spPr>
            <a:xfrm>
              <a:off x="2625947" y="2585144"/>
              <a:ext cx="731520" cy="731520"/>
            </a:xfrm>
            <a:prstGeom prst="ellipse">
              <a:avLst/>
            </a:prstGeom>
            <a:solidFill>
              <a:srgbClr val="2F87C3"/>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Calibri" panose="020F0502020204030204" pitchFamily="34" charset="0"/>
              </a:endParaRPr>
            </a:p>
          </p:txBody>
        </p:sp>
        <p:pic>
          <p:nvPicPr>
            <p:cNvPr id="39" name="Picture 38">
              <a:extLst>
                <a:ext uri="{FF2B5EF4-FFF2-40B4-BE49-F238E27FC236}">
                  <a16:creationId xmlns:a16="http://schemas.microsoft.com/office/drawing/2014/main" id="{D24AA509-448E-0444-979A-47670C96DEF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740247" y="2699444"/>
              <a:ext cx="502920" cy="502920"/>
            </a:xfrm>
            <a:prstGeom prst="rect">
              <a:avLst/>
            </a:prstGeom>
          </p:spPr>
        </p:pic>
      </p:grpSp>
      <p:grpSp>
        <p:nvGrpSpPr>
          <p:cNvPr id="40" name="Group 39">
            <a:extLst>
              <a:ext uri="{FF2B5EF4-FFF2-40B4-BE49-F238E27FC236}">
                <a16:creationId xmlns:a16="http://schemas.microsoft.com/office/drawing/2014/main" id="{1303AB73-1932-FD48-92FA-0E3DEE71D18D}"/>
              </a:ext>
            </a:extLst>
          </p:cNvPr>
          <p:cNvGrpSpPr/>
          <p:nvPr/>
        </p:nvGrpSpPr>
        <p:grpSpPr>
          <a:xfrm>
            <a:off x="3729669" y="4522885"/>
            <a:ext cx="2011680" cy="1797347"/>
            <a:chOff x="3729669" y="4522885"/>
            <a:chExt cx="2011680" cy="1797347"/>
          </a:xfrm>
        </p:grpSpPr>
        <p:sp>
          <p:nvSpPr>
            <p:cNvPr id="41" name="Rounded Rectangle 132">
              <a:extLst>
                <a:ext uri="{FF2B5EF4-FFF2-40B4-BE49-F238E27FC236}">
                  <a16:creationId xmlns:a16="http://schemas.microsoft.com/office/drawing/2014/main" id="{DB92CDD9-486F-E142-9808-86AF583A7ACA}"/>
                </a:ext>
              </a:extLst>
            </p:cNvPr>
            <p:cNvSpPr/>
            <p:nvPr/>
          </p:nvSpPr>
          <p:spPr>
            <a:xfrm>
              <a:off x="3729669" y="5206736"/>
              <a:ext cx="2011680" cy="1113496"/>
            </a:xfrm>
            <a:prstGeom prst="round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t>Enhance </a:t>
              </a:r>
              <a:r>
                <a:rPr kumimoji="0" lang="en-US" sz="2200" b="1" i="0" u="none" strike="noStrike" kern="1200" cap="none" spc="0" normalizeH="0" baseline="0" noProof="0" dirty="0">
                  <a:ln>
                    <a:noFill/>
                  </a:ln>
                  <a:solidFill>
                    <a:srgbClr val="2F87C3"/>
                  </a:solidFill>
                  <a:effectLst/>
                  <a:uLnTx/>
                  <a:uFillTx/>
                  <a:latin typeface="Segoe UI"/>
                  <a:ea typeface="+mn-ea"/>
                  <a:cs typeface="Segoe UI" panose="020B0502040204020203" pitchFamily="34" charset="0"/>
                </a:rPr>
                <a:t>culture </a:t>
              </a:r>
              <a:br>
                <a:rPr kumimoji="0" lang="en-US" sz="2200" b="1" i="0" u="none" strike="noStrike" kern="1200" cap="none" spc="0" normalizeH="0" baseline="0" noProof="0" dirty="0">
                  <a:ln>
                    <a:noFill/>
                  </a:ln>
                  <a:solidFill>
                    <a:srgbClr val="2F87C3"/>
                  </a:solidFill>
                  <a:effectLst/>
                  <a:uLnTx/>
                  <a:uFillTx/>
                  <a:latin typeface="Segoe UI"/>
                  <a:ea typeface="+mn-ea"/>
                  <a:cs typeface="Segoe UI" panose="020B0502040204020203" pitchFamily="34" charset="0"/>
                </a:rPr>
              </a:br>
              <a:r>
                <a:rPr kumimoji="0" lang="en-US" sz="2200" b="1" i="0" u="none" strike="noStrike" kern="1200" cap="none" spc="0" normalizeH="0" baseline="0" noProof="0" dirty="0">
                  <a:ln>
                    <a:noFill/>
                  </a:ln>
                  <a:solidFill>
                    <a:srgbClr val="2F87C3"/>
                  </a:solidFill>
                  <a:effectLst/>
                  <a:uLnTx/>
                  <a:uFillTx/>
                  <a:latin typeface="Segoe UI"/>
                  <a:ea typeface="+mn-ea"/>
                  <a:cs typeface="Segoe UI" panose="020B0502040204020203" pitchFamily="34" charset="0"/>
                </a:rPr>
                <a:t>&amp; talent</a:t>
              </a:r>
            </a:p>
          </p:txBody>
        </p:sp>
        <p:sp>
          <p:nvSpPr>
            <p:cNvPr id="42" name="Oval 41">
              <a:extLst>
                <a:ext uri="{FF2B5EF4-FFF2-40B4-BE49-F238E27FC236}">
                  <a16:creationId xmlns:a16="http://schemas.microsoft.com/office/drawing/2014/main" id="{5BF4FB7E-60A4-1E4A-BC7E-340A7E6DEC3E}"/>
                </a:ext>
              </a:extLst>
            </p:cNvPr>
            <p:cNvSpPr/>
            <p:nvPr/>
          </p:nvSpPr>
          <p:spPr>
            <a:xfrm>
              <a:off x="4369749" y="4522885"/>
              <a:ext cx="731520" cy="731520"/>
            </a:xfrm>
            <a:prstGeom prst="ellipse">
              <a:avLst/>
            </a:prstGeom>
            <a:solidFill>
              <a:srgbClr val="2F87C3"/>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Calibri" panose="020F0502020204030204" pitchFamily="34" charset="0"/>
              </a:endParaRPr>
            </a:p>
          </p:txBody>
        </p:sp>
        <p:pic>
          <p:nvPicPr>
            <p:cNvPr id="43" name="Picture 42">
              <a:extLst>
                <a:ext uri="{FF2B5EF4-FFF2-40B4-BE49-F238E27FC236}">
                  <a16:creationId xmlns:a16="http://schemas.microsoft.com/office/drawing/2014/main" id="{171833E9-FD9D-3B41-9BE8-5C6491523C0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484049" y="4671886"/>
              <a:ext cx="502920" cy="433518"/>
            </a:xfrm>
            <a:prstGeom prst="rect">
              <a:avLst/>
            </a:prstGeom>
          </p:spPr>
        </p:pic>
      </p:grpSp>
      <p:grpSp>
        <p:nvGrpSpPr>
          <p:cNvPr id="44" name="Group 43">
            <a:extLst>
              <a:ext uri="{FF2B5EF4-FFF2-40B4-BE49-F238E27FC236}">
                <a16:creationId xmlns:a16="http://schemas.microsoft.com/office/drawing/2014/main" id="{7FE0BFC6-3322-5C41-A42D-22BC7E3BDAE0}"/>
              </a:ext>
            </a:extLst>
          </p:cNvPr>
          <p:cNvGrpSpPr/>
          <p:nvPr/>
        </p:nvGrpSpPr>
        <p:grpSpPr>
          <a:xfrm>
            <a:off x="5720671" y="4522885"/>
            <a:ext cx="2011680" cy="1797347"/>
            <a:chOff x="5720671" y="4522885"/>
            <a:chExt cx="2011680" cy="1797347"/>
          </a:xfrm>
        </p:grpSpPr>
        <p:sp>
          <p:nvSpPr>
            <p:cNvPr id="45" name="Rounded Rectangle 138">
              <a:extLst>
                <a:ext uri="{FF2B5EF4-FFF2-40B4-BE49-F238E27FC236}">
                  <a16:creationId xmlns:a16="http://schemas.microsoft.com/office/drawing/2014/main" id="{3399FC0C-8E20-4E46-900C-0828DA8BF9F1}"/>
                </a:ext>
              </a:extLst>
            </p:cNvPr>
            <p:cNvSpPr/>
            <p:nvPr/>
          </p:nvSpPr>
          <p:spPr>
            <a:xfrm>
              <a:off x="5720671" y="5206736"/>
              <a:ext cx="2011680" cy="1113496"/>
            </a:xfrm>
            <a:prstGeom prst="round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t>Invest in </a:t>
              </a:r>
              <a:br>
                <a:rPr kumimoji="0" lang="en-US" sz="22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br>
              <a:r>
                <a:rPr kumimoji="0" lang="en-US" sz="2200" b="1" i="0" u="none" strike="noStrike" kern="1200" cap="none" spc="0" normalizeH="0" baseline="0" noProof="0" dirty="0">
                  <a:ln>
                    <a:noFill/>
                  </a:ln>
                  <a:solidFill>
                    <a:srgbClr val="2F87C3"/>
                  </a:solidFill>
                  <a:effectLst/>
                  <a:uLnTx/>
                  <a:uFillTx/>
                  <a:latin typeface="Segoe UI"/>
                  <a:ea typeface="+mn-ea"/>
                  <a:cs typeface="Segoe UI" panose="020B0502040204020203" pitchFamily="34" charset="0"/>
                </a:rPr>
                <a:t>new businesses</a:t>
              </a:r>
            </a:p>
          </p:txBody>
        </p:sp>
        <p:sp>
          <p:nvSpPr>
            <p:cNvPr id="46" name="Oval 45">
              <a:extLst>
                <a:ext uri="{FF2B5EF4-FFF2-40B4-BE49-F238E27FC236}">
                  <a16:creationId xmlns:a16="http://schemas.microsoft.com/office/drawing/2014/main" id="{38258910-00ED-D347-9699-2559D7AB7236}"/>
                </a:ext>
              </a:extLst>
            </p:cNvPr>
            <p:cNvSpPr/>
            <p:nvPr/>
          </p:nvSpPr>
          <p:spPr>
            <a:xfrm>
              <a:off x="6360751" y="4522885"/>
              <a:ext cx="731520" cy="731520"/>
            </a:xfrm>
            <a:prstGeom prst="ellipse">
              <a:avLst/>
            </a:prstGeom>
            <a:solidFill>
              <a:srgbClr val="2F87C3"/>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Calibri" panose="020F0502020204030204" pitchFamily="34" charset="0"/>
              </a:endParaRPr>
            </a:p>
          </p:txBody>
        </p:sp>
        <p:pic>
          <p:nvPicPr>
            <p:cNvPr id="47" name="Picture 46">
              <a:extLst>
                <a:ext uri="{FF2B5EF4-FFF2-40B4-BE49-F238E27FC236}">
                  <a16:creationId xmlns:a16="http://schemas.microsoft.com/office/drawing/2014/main" id="{B6B881C0-C8DB-EB47-9A9C-AA92E8E34E1E}"/>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475051" y="4637185"/>
              <a:ext cx="502920" cy="502920"/>
            </a:xfrm>
            <a:prstGeom prst="rect">
              <a:avLst/>
            </a:prstGeom>
          </p:spPr>
        </p:pic>
      </p:grpSp>
      <p:grpSp>
        <p:nvGrpSpPr>
          <p:cNvPr id="48" name="Group 47">
            <a:extLst>
              <a:ext uri="{FF2B5EF4-FFF2-40B4-BE49-F238E27FC236}">
                <a16:creationId xmlns:a16="http://schemas.microsoft.com/office/drawing/2014/main" id="{137B192E-37DB-0240-9974-949022CB83E0}"/>
              </a:ext>
            </a:extLst>
          </p:cNvPr>
          <p:cNvGrpSpPr/>
          <p:nvPr/>
        </p:nvGrpSpPr>
        <p:grpSpPr>
          <a:xfrm>
            <a:off x="1985867" y="4522885"/>
            <a:ext cx="2011680" cy="1797347"/>
            <a:chOff x="1985867" y="4522885"/>
            <a:chExt cx="2011680" cy="1797347"/>
          </a:xfrm>
        </p:grpSpPr>
        <p:sp>
          <p:nvSpPr>
            <p:cNvPr id="49" name="Rounded Rectangle 131">
              <a:extLst>
                <a:ext uri="{FF2B5EF4-FFF2-40B4-BE49-F238E27FC236}">
                  <a16:creationId xmlns:a16="http://schemas.microsoft.com/office/drawing/2014/main" id="{F5D27A86-0960-D24E-A180-D89F618C192E}"/>
                </a:ext>
              </a:extLst>
            </p:cNvPr>
            <p:cNvSpPr/>
            <p:nvPr/>
          </p:nvSpPr>
          <p:spPr>
            <a:xfrm>
              <a:off x="1985867" y="5206736"/>
              <a:ext cx="2011680" cy="1113496"/>
            </a:xfrm>
            <a:prstGeom prst="round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t>Develop</a:t>
              </a:r>
              <a:br>
                <a:rPr kumimoji="0" lang="en-US" sz="220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br>
              <a:r>
                <a:rPr kumimoji="0" lang="en-US" sz="2200" b="1" i="0" u="none" strike="noStrike" kern="1200" cap="none" spc="0" normalizeH="0" baseline="0" noProof="0" dirty="0">
                  <a:ln>
                    <a:noFill/>
                  </a:ln>
                  <a:solidFill>
                    <a:srgbClr val="2F87C3"/>
                  </a:solidFill>
                  <a:effectLst/>
                  <a:uLnTx/>
                  <a:uFillTx/>
                  <a:latin typeface="Segoe UI"/>
                  <a:ea typeface="+mn-ea"/>
                  <a:cs typeface="Segoe UI" panose="020B0502040204020203" pitchFamily="34" charset="0"/>
                </a:rPr>
                <a:t>regional models</a:t>
              </a:r>
            </a:p>
          </p:txBody>
        </p:sp>
        <p:sp>
          <p:nvSpPr>
            <p:cNvPr id="50" name="Oval 49">
              <a:extLst>
                <a:ext uri="{FF2B5EF4-FFF2-40B4-BE49-F238E27FC236}">
                  <a16:creationId xmlns:a16="http://schemas.microsoft.com/office/drawing/2014/main" id="{6B155D84-203C-0141-BFC1-2DA36811295A}"/>
                </a:ext>
              </a:extLst>
            </p:cNvPr>
            <p:cNvSpPr/>
            <p:nvPr/>
          </p:nvSpPr>
          <p:spPr>
            <a:xfrm>
              <a:off x="2625947" y="4522885"/>
              <a:ext cx="731520" cy="731520"/>
            </a:xfrm>
            <a:prstGeom prst="ellipse">
              <a:avLst/>
            </a:prstGeom>
            <a:solidFill>
              <a:srgbClr val="2F87C3"/>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Calibri" panose="020F0502020204030204" pitchFamily="34" charset="0"/>
              </a:endParaRPr>
            </a:p>
          </p:txBody>
        </p:sp>
        <p:pic>
          <p:nvPicPr>
            <p:cNvPr id="51" name="Picture 50">
              <a:extLst>
                <a:ext uri="{FF2B5EF4-FFF2-40B4-BE49-F238E27FC236}">
                  <a16:creationId xmlns:a16="http://schemas.microsoft.com/office/drawing/2014/main" id="{6E3373F9-9D89-A348-877B-BEA6B2F3F385}"/>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740247" y="4637185"/>
              <a:ext cx="502920" cy="502920"/>
            </a:xfrm>
            <a:prstGeom prst="rect">
              <a:avLst/>
            </a:prstGeom>
          </p:spPr>
        </p:pic>
      </p:grpSp>
      <p:grpSp>
        <p:nvGrpSpPr>
          <p:cNvPr id="52" name="Group 51">
            <a:extLst>
              <a:ext uri="{FF2B5EF4-FFF2-40B4-BE49-F238E27FC236}">
                <a16:creationId xmlns:a16="http://schemas.microsoft.com/office/drawing/2014/main" id="{DF11E5F2-1A3F-6D4E-83FF-DF7131A27215}"/>
              </a:ext>
            </a:extLst>
          </p:cNvPr>
          <p:cNvGrpSpPr/>
          <p:nvPr/>
        </p:nvGrpSpPr>
        <p:grpSpPr>
          <a:xfrm>
            <a:off x="118597" y="4522885"/>
            <a:ext cx="2135147" cy="1774362"/>
            <a:chOff x="118597" y="4522885"/>
            <a:chExt cx="2135147" cy="1774362"/>
          </a:xfrm>
        </p:grpSpPr>
        <p:sp>
          <p:nvSpPr>
            <p:cNvPr id="53" name="Rounded Rectangle 130">
              <a:extLst>
                <a:ext uri="{FF2B5EF4-FFF2-40B4-BE49-F238E27FC236}">
                  <a16:creationId xmlns:a16="http://schemas.microsoft.com/office/drawing/2014/main" id="{6CC1ED22-4F4E-794D-ACD2-B278DD4BD2CB}"/>
                </a:ext>
              </a:extLst>
            </p:cNvPr>
            <p:cNvSpPr/>
            <p:nvPr/>
          </p:nvSpPr>
          <p:spPr>
            <a:xfrm>
              <a:off x="118597" y="5206736"/>
              <a:ext cx="2135147" cy="1090511"/>
            </a:xfrm>
            <a:prstGeom prst="round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150" b="1" i="0" u="none" strike="noStrike" kern="1200" cap="none" spc="0" normalizeH="0" baseline="0" noProof="0" dirty="0">
                  <a:ln>
                    <a:noFill/>
                  </a:ln>
                  <a:solidFill>
                    <a:srgbClr val="8FA3AC"/>
                  </a:solidFill>
                  <a:effectLst/>
                  <a:uLnTx/>
                  <a:uFillTx/>
                  <a:latin typeface="Segoe UI"/>
                  <a:ea typeface="+mn-ea"/>
                  <a:cs typeface="Segoe UI" panose="020B0502040204020203" pitchFamily="34" charset="0"/>
                </a:rPr>
                <a:t>Outperform in </a:t>
              </a:r>
              <a:r>
                <a:rPr kumimoji="0" lang="en-US" sz="2150" b="1" i="0" u="none" strike="noStrike" kern="1200" cap="none" spc="0" normalizeH="0" baseline="0" noProof="0" dirty="0">
                  <a:ln>
                    <a:noFill/>
                  </a:ln>
                  <a:solidFill>
                    <a:srgbClr val="2F87C3"/>
                  </a:solidFill>
                  <a:effectLst/>
                  <a:uLnTx/>
                  <a:uFillTx/>
                  <a:latin typeface="Segoe UI"/>
                  <a:ea typeface="+mn-ea"/>
                  <a:cs typeface="Segoe UI" panose="020B0502040204020203" pitchFamily="34" charset="0"/>
                </a:rPr>
                <a:t>the central region</a:t>
              </a:r>
              <a:endParaRPr kumimoji="0" lang="en-US" sz="2150" b="1" i="0" u="none" strike="noStrike" kern="1200" cap="none" spc="0" normalizeH="0" baseline="0" noProof="0" dirty="0">
                <a:ln>
                  <a:noFill/>
                </a:ln>
                <a:solidFill>
                  <a:srgbClr val="FF0000"/>
                </a:solidFill>
                <a:effectLst/>
                <a:uLnTx/>
                <a:uFillTx/>
                <a:latin typeface="Segoe UI"/>
                <a:ea typeface="+mn-ea"/>
                <a:cs typeface="Segoe UI" panose="020B0502040204020203" pitchFamily="34" charset="0"/>
              </a:endParaRPr>
            </a:p>
          </p:txBody>
        </p:sp>
        <p:sp>
          <p:nvSpPr>
            <p:cNvPr id="54" name="Oval 53">
              <a:extLst>
                <a:ext uri="{FF2B5EF4-FFF2-40B4-BE49-F238E27FC236}">
                  <a16:creationId xmlns:a16="http://schemas.microsoft.com/office/drawing/2014/main" id="{A30DE811-53B2-C34C-8C2B-FA73970E088E}"/>
                </a:ext>
              </a:extLst>
            </p:cNvPr>
            <p:cNvSpPr/>
            <p:nvPr/>
          </p:nvSpPr>
          <p:spPr>
            <a:xfrm>
              <a:off x="758678" y="4522885"/>
              <a:ext cx="731520" cy="731520"/>
            </a:xfrm>
            <a:prstGeom prst="ellipse">
              <a:avLst/>
            </a:prstGeom>
            <a:solidFill>
              <a:srgbClr val="2F87C3"/>
            </a:solidFill>
            <a:effectLst/>
            <a:scene3d>
              <a:camera prst="orthographicFront"/>
              <a:lightRig rig="threePt" dir="b"/>
            </a:scene3d>
            <a:sp3d prstMaterial="matte">
              <a:contourClr>
                <a:schemeClr val="accent1">
                  <a:tint val="1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a:ea typeface="+mn-ea"/>
                <a:cs typeface="Calibri" panose="020F0502020204030204" pitchFamily="34" charset="0"/>
              </a:endParaRPr>
            </a:p>
          </p:txBody>
        </p:sp>
        <p:pic>
          <p:nvPicPr>
            <p:cNvPr id="55" name="Picture 54">
              <a:extLst>
                <a:ext uri="{FF2B5EF4-FFF2-40B4-BE49-F238E27FC236}">
                  <a16:creationId xmlns:a16="http://schemas.microsoft.com/office/drawing/2014/main" id="{F0965F54-5E4A-594D-B2AC-4F7FB4B4E34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72978" y="4637185"/>
              <a:ext cx="502920" cy="502920"/>
            </a:xfrm>
            <a:prstGeom prst="rect">
              <a:avLst/>
            </a:prstGeom>
          </p:spPr>
        </p:pic>
      </p:grpSp>
      <p:sp>
        <p:nvSpPr>
          <p:cNvPr id="56" name="Slide Number Placeholder 3">
            <a:extLst>
              <a:ext uri="{FF2B5EF4-FFF2-40B4-BE49-F238E27FC236}">
                <a16:creationId xmlns:a16="http://schemas.microsoft.com/office/drawing/2014/main" id="{F967AC1E-5136-174B-B157-C59BCEDC0AF3}"/>
              </a:ext>
            </a:extLst>
          </p:cNvPr>
          <p:cNvSpPr txBox="1">
            <a:spLocks/>
          </p:cNvSpPr>
          <p:nvPr/>
        </p:nvSpPr>
        <p:spPr>
          <a:xfrm>
            <a:off x="11791188" y="6736079"/>
            <a:ext cx="344424" cy="2743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7A307C-7E43-1641-8A7B-21C581246333}" type="slidenum">
              <a:rPr lang="en-US" sz="1200" smtClean="0">
                <a:solidFill>
                  <a:srgbClr val="FFFFFF"/>
                </a:solidFill>
                <a:latin typeface="Segoe UI"/>
              </a:rPr>
              <a:pPr/>
              <a:t>4</a:t>
            </a:fld>
            <a:endParaRPr lang="en-US" sz="1200" dirty="0">
              <a:solidFill>
                <a:srgbClr val="FFFFFF"/>
              </a:solidFill>
              <a:latin typeface="Segoe UI"/>
            </a:endParaRPr>
          </a:p>
        </p:txBody>
      </p:sp>
      <p:sp>
        <p:nvSpPr>
          <p:cNvPr id="57" name="Title 1">
            <a:extLst>
              <a:ext uri="{FF2B5EF4-FFF2-40B4-BE49-F238E27FC236}">
                <a16:creationId xmlns:a16="http://schemas.microsoft.com/office/drawing/2014/main" id="{D9C9F528-E27A-8646-976E-EDBCC57768F0}"/>
              </a:ext>
            </a:extLst>
          </p:cNvPr>
          <p:cNvSpPr txBox="1">
            <a:spLocks/>
          </p:cNvSpPr>
          <p:nvPr/>
        </p:nvSpPr>
        <p:spPr>
          <a:xfrm>
            <a:off x="355784" y="216018"/>
            <a:ext cx="11430000" cy="82296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endParaRPr lang="en-US" dirty="0">
              <a:solidFill>
                <a:srgbClr val="000000"/>
              </a:solidFill>
              <a:latin typeface="Segoe UI"/>
            </a:endParaRPr>
          </a:p>
        </p:txBody>
      </p:sp>
      <p:sp>
        <p:nvSpPr>
          <p:cNvPr id="58" name="Rectangle: Rounded Corners 16">
            <a:extLst>
              <a:ext uri="{FF2B5EF4-FFF2-40B4-BE49-F238E27FC236}">
                <a16:creationId xmlns:a16="http://schemas.microsoft.com/office/drawing/2014/main" id="{99F8DA84-21EB-D242-B108-DB033F911BAC}"/>
              </a:ext>
            </a:extLst>
          </p:cNvPr>
          <p:cNvSpPr/>
          <p:nvPr/>
        </p:nvSpPr>
        <p:spPr>
          <a:xfrm>
            <a:off x="276298" y="1539678"/>
            <a:ext cx="7774576" cy="5093130"/>
          </a:xfrm>
          <a:prstGeom prst="roundRect">
            <a:avLst>
              <a:gd name="adj" fmla="val 2330"/>
            </a:avLst>
          </a:prstGeom>
          <a:solidFill>
            <a:srgbClr val="F2F2F2"/>
          </a:solidFill>
          <a:ln w="28575">
            <a:solidFill>
              <a:srgbClr val="FFFFFF">
                <a:lumMod val="75000"/>
              </a:srgbClr>
            </a:solidFill>
          </a:ln>
          <a:effectLst/>
          <a:scene3d>
            <a:camera prst="orthographicFront"/>
            <a:lightRig rig="threePt" dir="b"/>
          </a:scene3d>
          <a:sp3d prstMaterial="matte">
            <a:contourClr>
              <a:srgbClr val="13284B">
                <a:tint val="10000"/>
                <a:satMod val="130000"/>
              </a:srgbClr>
            </a:contourClr>
          </a:sp3d>
        </p:spPr>
        <p:txBody>
          <a:bodyPr lIns="0" tIns="182880" rIns="0" rtlCol="0" anchor="t"/>
          <a:lstStyle/>
          <a:p>
            <a:pPr marL="0" marR="0" lvl="0" indent="0" algn="ctr" defTabSz="914400" eaLnBrk="1" fontAlgn="auto" latinLnBrk="0" hangingPunct="1">
              <a:lnSpc>
                <a:spcPct val="100000"/>
              </a:lnSpc>
              <a:spcBef>
                <a:spcPts val="200"/>
              </a:spcBef>
              <a:spcAft>
                <a:spcPts val="400"/>
              </a:spcAft>
              <a:buClrTx/>
              <a:buSzTx/>
              <a:buFontTx/>
              <a:buNone/>
              <a:tabLst/>
              <a:defRPr/>
            </a:pPr>
            <a:endParaRPr kumimoji="0" lang="en-US" sz="100" b="1" i="1" u="none" strike="noStrike" kern="0" cap="none" spc="0" normalizeH="0" baseline="0" noProof="0" dirty="0" smtClean="0">
              <a:ln>
                <a:noFill/>
              </a:ln>
              <a:solidFill>
                <a:srgbClr val="FFFFFF">
                  <a:lumMod val="50000"/>
                </a:srgbClr>
              </a:solidFill>
              <a:effectLst/>
              <a:uLnTx/>
              <a:uFillTx/>
              <a:latin typeface="Segoe UI"/>
              <a:ea typeface="+mn-ea"/>
              <a:cs typeface="Segoe UI" panose="020B050204020402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lumMod val="50000"/>
                  </a:srgbClr>
                </a:solidFill>
                <a:effectLst/>
                <a:uLnTx/>
                <a:uFillTx/>
                <a:latin typeface="Segoe UI"/>
                <a:ea typeface="+mn-ea"/>
                <a:cs typeface="Segoe UI" panose="020B0502040204020203" pitchFamily="34" charset="0"/>
              </a:rPr>
              <a:t>We will reinvent what it means to be North Carolina’s Health System and improve the health and well-being of our patients</a:t>
            </a:r>
          </a:p>
        </p:txBody>
      </p:sp>
      <p:sp>
        <p:nvSpPr>
          <p:cNvPr id="60" name="Rectangle: Rounded Corners 28">
            <a:extLst>
              <a:ext uri="{FF2B5EF4-FFF2-40B4-BE49-F238E27FC236}">
                <a16:creationId xmlns:a16="http://schemas.microsoft.com/office/drawing/2014/main" id="{CEE7AE7F-5241-B749-B45E-16AEDDFACFB2}"/>
              </a:ext>
            </a:extLst>
          </p:cNvPr>
          <p:cNvSpPr/>
          <p:nvPr/>
        </p:nvSpPr>
        <p:spPr>
          <a:xfrm>
            <a:off x="8205595" y="1539678"/>
            <a:ext cx="3732590" cy="5093130"/>
          </a:xfrm>
          <a:prstGeom prst="roundRect">
            <a:avLst>
              <a:gd name="adj" fmla="val 2330"/>
            </a:avLst>
          </a:prstGeom>
          <a:solidFill>
            <a:srgbClr val="F2F2F2"/>
          </a:solidFill>
          <a:ln w="28575">
            <a:solidFill>
              <a:srgbClr val="FFFFFF">
                <a:lumMod val="75000"/>
              </a:srgbClr>
            </a:solidFill>
          </a:ln>
          <a:effectLst/>
          <a:scene3d>
            <a:camera prst="orthographicFront"/>
            <a:lightRig rig="threePt" dir="b"/>
          </a:scene3d>
          <a:sp3d prstMaterial="matte">
            <a:contourClr>
              <a:srgbClr val="13284B">
                <a:tint val="10000"/>
                <a:satMod val="130000"/>
              </a:srgbClr>
            </a:contourClr>
          </a:sp3d>
        </p:spPr>
        <p:txBody>
          <a:bodyPr lIns="91440" tIns="182880" rIns="9144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1" u="none" strike="noStrike" kern="0" cap="none" spc="0" normalizeH="0" baseline="0" noProof="0" dirty="0" smtClean="0">
              <a:ln>
                <a:noFill/>
              </a:ln>
              <a:solidFill>
                <a:srgbClr val="FFFFFF">
                  <a:lumMod val="50000"/>
                </a:srgbClr>
              </a:solidFill>
              <a:effectLst/>
              <a:uLnTx/>
              <a:uFillTx/>
              <a:latin typeface="Segoe UI"/>
              <a:ea typeface="+mn-ea"/>
              <a:cs typeface="Segoe UI" panose="020B050204020402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lumMod val="50000"/>
                  </a:srgbClr>
                </a:solidFill>
                <a:effectLst/>
                <a:uLnTx/>
                <a:uFillTx/>
                <a:latin typeface="Segoe UI"/>
                <a:ea typeface="+mn-ea"/>
                <a:cs typeface="Segoe UI" panose="020B0502040204020203" pitchFamily="34" charset="0"/>
              </a:rPr>
              <a:t>As a System, we will:</a:t>
            </a:r>
          </a:p>
        </p:txBody>
      </p:sp>
      <p:grpSp>
        <p:nvGrpSpPr>
          <p:cNvPr id="62" name="Group 61">
            <a:extLst>
              <a:ext uri="{FF2B5EF4-FFF2-40B4-BE49-F238E27FC236}">
                <a16:creationId xmlns:a16="http://schemas.microsoft.com/office/drawing/2014/main" id="{965FB830-8687-A943-BEDC-6CB4B9AFD32E}"/>
              </a:ext>
            </a:extLst>
          </p:cNvPr>
          <p:cNvGrpSpPr/>
          <p:nvPr/>
        </p:nvGrpSpPr>
        <p:grpSpPr>
          <a:xfrm>
            <a:off x="8335351" y="2430860"/>
            <a:ext cx="3593867" cy="914400"/>
            <a:chOff x="8182951" y="2278460"/>
            <a:chExt cx="3593867" cy="914400"/>
          </a:xfrm>
        </p:grpSpPr>
        <p:sp>
          <p:nvSpPr>
            <p:cNvPr id="63" name="Rectangle 62">
              <a:extLst>
                <a:ext uri="{FF2B5EF4-FFF2-40B4-BE49-F238E27FC236}">
                  <a16:creationId xmlns:a16="http://schemas.microsoft.com/office/drawing/2014/main" id="{1E68CB23-1020-9D40-9D3B-C9ECCED0295F}"/>
                </a:ext>
              </a:extLst>
            </p:cNvPr>
            <p:cNvSpPr/>
            <p:nvPr/>
          </p:nvSpPr>
          <p:spPr>
            <a:xfrm>
              <a:off x="9399378" y="2320162"/>
              <a:ext cx="2377440" cy="830997"/>
            </a:xfrm>
            <a:prstGeom prst="rect">
              <a:avLst/>
            </a:prstGeom>
          </p:spPr>
          <p:txBody>
            <a:bodyPr wrap="square" lIns="0" r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t>Organize </a:t>
              </a:r>
              <a:r>
                <a:rPr kumimoji="0" lang="en-US" sz="2400" b="1" i="0" u="none" strike="noStrike" kern="0" cap="none" spc="0" normalizeH="0" baseline="0" noProof="0" dirty="0" smtClean="0">
                  <a:ln>
                    <a:noFill/>
                  </a:ln>
                  <a:solidFill>
                    <a:srgbClr val="499CD3"/>
                  </a:solidFill>
                  <a:effectLst/>
                  <a:uLnTx/>
                  <a:uFillTx/>
                  <a:latin typeface="Segoe UI"/>
                  <a:cs typeface="Segoe UI" panose="020B0502040204020203" pitchFamily="34" charset="0"/>
                </a:rPr>
                <a:t>regionally</a:t>
              </a:r>
            </a:p>
          </p:txBody>
        </p:sp>
        <p:sp>
          <p:nvSpPr>
            <p:cNvPr id="64" name="Diamond 63">
              <a:extLst>
                <a:ext uri="{FF2B5EF4-FFF2-40B4-BE49-F238E27FC236}">
                  <a16:creationId xmlns:a16="http://schemas.microsoft.com/office/drawing/2014/main" id="{15FAF2E7-442C-4649-ACD9-8F0CB2131537}"/>
                </a:ext>
              </a:extLst>
            </p:cNvPr>
            <p:cNvSpPr/>
            <p:nvPr/>
          </p:nvSpPr>
          <p:spPr>
            <a:xfrm>
              <a:off x="8182951" y="2278460"/>
              <a:ext cx="914400" cy="914400"/>
            </a:xfrm>
            <a:prstGeom prst="diamond">
              <a:avLst/>
            </a:prstGeom>
            <a:solidFill>
              <a:srgbClr val="499CD3"/>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65" name="Picture 64">
              <a:extLst>
                <a:ext uri="{FF2B5EF4-FFF2-40B4-BE49-F238E27FC236}">
                  <a16:creationId xmlns:a16="http://schemas.microsoft.com/office/drawing/2014/main" id="{73F2D785-2D89-7C48-A326-0C18C2102915}"/>
                </a:ext>
              </a:extLst>
            </p:cNvPr>
            <p:cNvPicPr>
              <a:picLocks noChangeAspect="1"/>
            </p:cNvPicPr>
            <p:nvPr/>
          </p:nvPicPr>
          <p:blipFill>
            <a:blip r:embed="rId3" cstate="print">
              <a:biLevel thresh="25000"/>
              <a:extLst>
                <a:ext uri="{28A0092B-C50C-407E-A947-70E740481C1C}">
                  <a14:useLocalDpi xmlns:a14="http://schemas.microsoft.com/office/drawing/2010/main"/>
                </a:ext>
              </a:extLst>
            </a:blip>
            <a:stretch>
              <a:fillRect/>
            </a:stretch>
          </p:blipFill>
          <p:spPr>
            <a:xfrm>
              <a:off x="8388691" y="2484200"/>
              <a:ext cx="502920" cy="502920"/>
            </a:xfrm>
            <a:prstGeom prst="rect">
              <a:avLst/>
            </a:prstGeom>
          </p:spPr>
        </p:pic>
      </p:grpSp>
      <p:grpSp>
        <p:nvGrpSpPr>
          <p:cNvPr id="66" name="Group 65">
            <a:extLst>
              <a:ext uri="{FF2B5EF4-FFF2-40B4-BE49-F238E27FC236}">
                <a16:creationId xmlns:a16="http://schemas.microsoft.com/office/drawing/2014/main" id="{67E8261F-604F-F342-8DF8-658A8B4F57CE}"/>
              </a:ext>
            </a:extLst>
          </p:cNvPr>
          <p:cNvGrpSpPr/>
          <p:nvPr/>
        </p:nvGrpSpPr>
        <p:grpSpPr>
          <a:xfrm>
            <a:off x="8335351" y="3439720"/>
            <a:ext cx="3593867" cy="914400"/>
            <a:chOff x="8182951" y="3279030"/>
            <a:chExt cx="3593867" cy="914400"/>
          </a:xfrm>
        </p:grpSpPr>
        <p:sp>
          <p:nvSpPr>
            <p:cNvPr id="67" name="Rectangle 66">
              <a:extLst>
                <a:ext uri="{FF2B5EF4-FFF2-40B4-BE49-F238E27FC236}">
                  <a16:creationId xmlns:a16="http://schemas.microsoft.com/office/drawing/2014/main" id="{56BC86F8-E85F-BB4C-BA00-B80FBCB2A67D}"/>
                </a:ext>
              </a:extLst>
            </p:cNvPr>
            <p:cNvSpPr/>
            <p:nvPr/>
          </p:nvSpPr>
          <p:spPr>
            <a:xfrm>
              <a:off x="9399378" y="3320732"/>
              <a:ext cx="2377440" cy="830997"/>
            </a:xfrm>
            <a:prstGeom prst="rect">
              <a:avLst/>
            </a:prstGeom>
          </p:spPr>
          <p:txBody>
            <a:bodyPr wrap="square" lIns="0" r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t>Integrate </a:t>
              </a:r>
              <a:br>
                <a:rPr kumimoji="0" lang="en-US" sz="24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br>
              <a:r>
                <a:rPr kumimoji="0" lang="en-US" sz="2400" b="1" i="0" u="none" strike="noStrike" kern="0" cap="none" spc="0" normalizeH="0" baseline="0" noProof="0" dirty="0" smtClean="0">
                  <a:ln>
                    <a:noFill/>
                  </a:ln>
                  <a:solidFill>
                    <a:srgbClr val="499CD3">
                      <a:lumMod val="60000"/>
                      <a:lumOff val="40000"/>
                    </a:srgbClr>
                  </a:solidFill>
                  <a:effectLst/>
                  <a:uLnTx/>
                  <a:uFillTx/>
                  <a:latin typeface="Segoe UI"/>
                  <a:cs typeface="Segoe UI" panose="020B0502040204020203" pitchFamily="34" charset="0"/>
                </a:rPr>
                <a:t>clinically</a:t>
              </a:r>
            </a:p>
          </p:txBody>
        </p:sp>
        <p:sp>
          <p:nvSpPr>
            <p:cNvPr id="68" name="Diamond 67">
              <a:extLst>
                <a:ext uri="{FF2B5EF4-FFF2-40B4-BE49-F238E27FC236}">
                  <a16:creationId xmlns:a16="http://schemas.microsoft.com/office/drawing/2014/main" id="{E1BAA2FD-40F5-4447-8D46-E4A402F207D4}"/>
                </a:ext>
              </a:extLst>
            </p:cNvPr>
            <p:cNvSpPr/>
            <p:nvPr/>
          </p:nvSpPr>
          <p:spPr>
            <a:xfrm>
              <a:off x="8182951" y="3279030"/>
              <a:ext cx="914400" cy="914400"/>
            </a:xfrm>
            <a:prstGeom prst="diamond">
              <a:avLst/>
            </a:prstGeom>
            <a:solidFill>
              <a:srgbClr val="499CD3">
                <a:lumMod val="60000"/>
                <a:lumOff val="40000"/>
              </a:srgbClr>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69" name="Picture 68">
              <a:extLst>
                <a:ext uri="{FF2B5EF4-FFF2-40B4-BE49-F238E27FC236}">
                  <a16:creationId xmlns:a16="http://schemas.microsoft.com/office/drawing/2014/main" id="{54FA5836-8BFA-D545-8484-EC7E878FF4EA}"/>
                </a:ext>
              </a:extLst>
            </p:cNvPr>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8388691" y="3484770"/>
              <a:ext cx="502920" cy="502920"/>
            </a:xfrm>
            <a:prstGeom prst="rect">
              <a:avLst/>
            </a:prstGeom>
          </p:spPr>
        </p:pic>
      </p:grpSp>
      <p:grpSp>
        <p:nvGrpSpPr>
          <p:cNvPr id="70" name="Group 69">
            <a:extLst>
              <a:ext uri="{FF2B5EF4-FFF2-40B4-BE49-F238E27FC236}">
                <a16:creationId xmlns:a16="http://schemas.microsoft.com/office/drawing/2014/main" id="{BB3579D7-B113-EB46-839F-672F4CE0BBDF}"/>
              </a:ext>
            </a:extLst>
          </p:cNvPr>
          <p:cNvGrpSpPr/>
          <p:nvPr/>
        </p:nvGrpSpPr>
        <p:grpSpPr>
          <a:xfrm>
            <a:off x="8335351" y="4448580"/>
            <a:ext cx="3593866" cy="914400"/>
            <a:chOff x="8182951" y="4304469"/>
            <a:chExt cx="3593866" cy="914400"/>
          </a:xfrm>
        </p:grpSpPr>
        <p:sp>
          <p:nvSpPr>
            <p:cNvPr id="71" name="Rectangle 70">
              <a:extLst>
                <a:ext uri="{FF2B5EF4-FFF2-40B4-BE49-F238E27FC236}">
                  <a16:creationId xmlns:a16="http://schemas.microsoft.com/office/drawing/2014/main" id="{188324C3-C4EC-2B42-B921-EBC098FEBCED}"/>
                </a:ext>
              </a:extLst>
            </p:cNvPr>
            <p:cNvSpPr/>
            <p:nvPr/>
          </p:nvSpPr>
          <p:spPr>
            <a:xfrm>
              <a:off x="9399377" y="4346171"/>
              <a:ext cx="2377440" cy="830997"/>
            </a:xfrm>
            <a:prstGeom prst="rect">
              <a:avLst/>
            </a:prstGeom>
          </p:spPr>
          <p:txBody>
            <a:bodyPr wrap="square" lIns="0" r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t>Pursue </a:t>
              </a:r>
              <a:r>
                <a:rPr kumimoji="0" lang="en-US" sz="2400" b="1" i="0" u="none" strike="noStrike" kern="0" cap="none" spc="0" normalizeH="0" baseline="0" noProof="0" dirty="0" smtClean="0">
                  <a:ln>
                    <a:noFill/>
                  </a:ln>
                  <a:solidFill>
                    <a:srgbClr val="499CD3">
                      <a:lumMod val="50000"/>
                    </a:srgbClr>
                  </a:solidFill>
                  <a:effectLst/>
                  <a:uLnTx/>
                  <a:uFillTx/>
                  <a:latin typeface="Segoe UI"/>
                  <a:cs typeface="Segoe UI" panose="020B0502040204020203" pitchFamily="34" charset="0"/>
                </a:rPr>
                <a:t>Dual Transformation</a:t>
              </a:r>
            </a:p>
          </p:txBody>
        </p:sp>
        <p:sp>
          <p:nvSpPr>
            <p:cNvPr id="72" name="Diamond 71">
              <a:extLst>
                <a:ext uri="{FF2B5EF4-FFF2-40B4-BE49-F238E27FC236}">
                  <a16:creationId xmlns:a16="http://schemas.microsoft.com/office/drawing/2014/main" id="{74BB9B1A-56E9-2A44-89F6-A55454388751}"/>
                </a:ext>
              </a:extLst>
            </p:cNvPr>
            <p:cNvSpPr/>
            <p:nvPr/>
          </p:nvSpPr>
          <p:spPr>
            <a:xfrm>
              <a:off x="8182951" y="4304469"/>
              <a:ext cx="914400" cy="914400"/>
            </a:xfrm>
            <a:prstGeom prst="diamond">
              <a:avLst/>
            </a:prstGeom>
            <a:solidFill>
              <a:srgbClr val="499CD3">
                <a:lumMod val="50000"/>
              </a:srgbClr>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73" name="Picture 72">
              <a:extLst>
                <a:ext uri="{FF2B5EF4-FFF2-40B4-BE49-F238E27FC236}">
                  <a16:creationId xmlns:a16="http://schemas.microsoft.com/office/drawing/2014/main" id="{3C04E6A7-5807-F844-B6CA-1BB635942F7B}"/>
                </a:ext>
              </a:extLst>
            </p:cNvPr>
            <p:cNvPicPr>
              <a:picLocks noChangeAspect="1"/>
            </p:cNvPicPr>
            <p:nvPr/>
          </p:nvPicPr>
          <p:blipFill>
            <a:blip r:embed="rId5" cstate="print">
              <a:biLevel thresh="25000"/>
              <a:extLst>
                <a:ext uri="{28A0092B-C50C-407E-A947-70E740481C1C}">
                  <a14:useLocalDpi xmlns:a14="http://schemas.microsoft.com/office/drawing/2010/main"/>
                </a:ext>
              </a:extLst>
            </a:blip>
            <a:stretch>
              <a:fillRect/>
            </a:stretch>
          </p:blipFill>
          <p:spPr>
            <a:xfrm>
              <a:off x="8388691" y="4510209"/>
              <a:ext cx="502920" cy="502920"/>
            </a:xfrm>
            <a:prstGeom prst="rect">
              <a:avLst/>
            </a:prstGeom>
          </p:spPr>
        </p:pic>
      </p:grpSp>
      <p:grpSp>
        <p:nvGrpSpPr>
          <p:cNvPr id="74" name="Group 73">
            <a:extLst>
              <a:ext uri="{FF2B5EF4-FFF2-40B4-BE49-F238E27FC236}">
                <a16:creationId xmlns:a16="http://schemas.microsoft.com/office/drawing/2014/main" id="{EB576308-2339-404B-972F-DDE77B4413EB}"/>
              </a:ext>
            </a:extLst>
          </p:cNvPr>
          <p:cNvGrpSpPr/>
          <p:nvPr/>
        </p:nvGrpSpPr>
        <p:grpSpPr>
          <a:xfrm>
            <a:off x="8335351" y="5457439"/>
            <a:ext cx="3602833" cy="914400"/>
            <a:chOff x="8182951" y="5305039"/>
            <a:chExt cx="3602833" cy="914400"/>
          </a:xfrm>
        </p:grpSpPr>
        <p:sp>
          <p:nvSpPr>
            <p:cNvPr id="75" name="Rectangle 74">
              <a:extLst>
                <a:ext uri="{FF2B5EF4-FFF2-40B4-BE49-F238E27FC236}">
                  <a16:creationId xmlns:a16="http://schemas.microsoft.com/office/drawing/2014/main" id="{EDE9D5C8-CF75-0842-8E48-DC9C5A0C4867}"/>
                </a:ext>
              </a:extLst>
            </p:cNvPr>
            <p:cNvSpPr/>
            <p:nvPr/>
          </p:nvSpPr>
          <p:spPr>
            <a:xfrm>
              <a:off x="9408344" y="5346741"/>
              <a:ext cx="2377440" cy="830997"/>
            </a:xfrm>
            <a:prstGeom prst="rect">
              <a:avLst/>
            </a:prstGeom>
          </p:spPr>
          <p:txBody>
            <a:bodyPr wrap="square" lIns="0" r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t>Enable </a:t>
              </a:r>
              <a:r>
                <a:rPr kumimoji="0" lang="en-US" sz="2400" b="1" i="0" u="none" strike="noStrike" kern="0" cap="none" spc="0" normalizeH="0" baseline="0" noProof="0" dirty="0" smtClean="0">
                  <a:ln>
                    <a:noFill/>
                  </a:ln>
                  <a:solidFill>
                    <a:srgbClr val="132442"/>
                  </a:solidFill>
                  <a:effectLst/>
                  <a:uLnTx/>
                  <a:uFillTx/>
                  <a:latin typeface="Segoe UI"/>
                  <a:cs typeface="Segoe UI" panose="020B0502040204020203" pitchFamily="34" charset="0"/>
                </a:rPr>
                <a:t>cultural transformation</a:t>
              </a:r>
            </a:p>
          </p:txBody>
        </p:sp>
        <p:sp>
          <p:nvSpPr>
            <p:cNvPr id="76" name="Diamond 75">
              <a:extLst>
                <a:ext uri="{FF2B5EF4-FFF2-40B4-BE49-F238E27FC236}">
                  <a16:creationId xmlns:a16="http://schemas.microsoft.com/office/drawing/2014/main" id="{8B31CE97-B2D6-E847-9446-0BBEBC19543D}"/>
                </a:ext>
              </a:extLst>
            </p:cNvPr>
            <p:cNvSpPr/>
            <p:nvPr/>
          </p:nvSpPr>
          <p:spPr>
            <a:xfrm>
              <a:off x="8182951" y="5305039"/>
              <a:ext cx="914400" cy="914400"/>
            </a:xfrm>
            <a:prstGeom prst="diamond">
              <a:avLst/>
            </a:prstGeom>
            <a:solidFill>
              <a:srgbClr val="13284B"/>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77" name="Picture 76">
              <a:extLst>
                <a:ext uri="{FF2B5EF4-FFF2-40B4-BE49-F238E27FC236}">
                  <a16:creationId xmlns:a16="http://schemas.microsoft.com/office/drawing/2014/main" id="{435EEDCC-CB19-0743-9C1C-AC08EF6F661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88691" y="5510779"/>
              <a:ext cx="502920" cy="502920"/>
            </a:xfrm>
            <a:prstGeom prst="rect">
              <a:avLst/>
            </a:prstGeom>
          </p:spPr>
        </p:pic>
      </p:grpSp>
      <p:grpSp>
        <p:nvGrpSpPr>
          <p:cNvPr id="78" name="Group 77">
            <a:extLst>
              <a:ext uri="{FF2B5EF4-FFF2-40B4-BE49-F238E27FC236}">
                <a16:creationId xmlns:a16="http://schemas.microsoft.com/office/drawing/2014/main" id="{455ED3F3-1BBF-5F4D-9FF4-2E307D23CFC3}"/>
              </a:ext>
            </a:extLst>
          </p:cNvPr>
          <p:cNvGrpSpPr/>
          <p:nvPr/>
        </p:nvGrpSpPr>
        <p:grpSpPr>
          <a:xfrm>
            <a:off x="282456" y="2737544"/>
            <a:ext cx="1988765" cy="1412031"/>
            <a:chOff x="130056" y="2585144"/>
            <a:chExt cx="1988765" cy="1412031"/>
          </a:xfrm>
        </p:grpSpPr>
        <p:sp>
          <p:nvSpPr>
            <p:cNvPr id="79" name="Rectangle 78">
              <a:extLst>
                <a:ext uri="{FF2B5EF4-FFF2-40B4-BE49-F238E27FC236}">
                  <a16:creationId xmlns:a16="http://schemas.microsoft.com/office/drawing/2014/main" id="{A3C7357F-653A-314E-BA30-70ABC8767664}"/>
                </a:ext>
              </a:extLst>
            </p:cNvPr>
            <p:cNvSpPr/>
            <p:nvPr/>
          </p:nvSpPr>
          <p:spPr>
            <a:xfrm>
              <a:off x="130056" y="3295444"/>
              <a:ext cx="1988765" cy="701731"/>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t>Act as </a:t>
              </a:r>
              <a:br>
                <a:rPr kumimoji="0" lang="en-US" sz="22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br>
              <a:r>
                <a:rPr kumimoji="0" lang="en-US" sz="2200" b="1" i="0" u="none" strike="noStrike" kern="0" cap="none" spc="0" normalizeH="0" baseline="0" noProof="0" dirty="0" smtClean="0">
                  <a:ln>
                    <a:noFill/>
                  </a:ln>
                  <a:solidFill>
                    <a:srgbClr val="2F87C3"/>
                  </a:solidFill>
                  <a:effectLst/>
                  <a:uLnTx/>
                  <a:uFillTx/>
                  <a:latin typeface="Segoe UI"/>
                  <a:cs typeface="Segoe UI" panose="020B0502040204020203" pitchFamily="34" charset="0"/>
                </a:rPr>
                <a:t>a system</a:t>
              </a:r>
            </a:p>
          </p:txBody>
        </p:sp>
        <p:sp>
          <p:nvSpPr>
            <p:cNvPr id="80" name="Oval 79">
              <a:extLst>
                <a:ext uri="{FF2B5EF4-FFF2-40B4-BE49-F238E27FC236}">
                  <a16:creationId xmlns:a16="http://schemas.microsoft.com/office/drawing/2014/main" id="{BF9A531E-60E9-2642-825B-3CC6FC0C03C4}"/>
                </a:ext>
              </a:extLst>
            </p:cNvPr>
            <p:cNvSpPr/>
            <p:nvPr/>
          </p:nvSpPr>
          <p:spPr>
            <a:xfrm>
              <a:off x="758678" y="2585144"/>
              <a:ext cx="731520" cy="731520"/>
            </a:xfrm>
            <a:prstGeom prst="ellipse">
              <a:avLst/>
            </a:prstGeom>
            <a:solidFill>
              <a:srgbClr val="2F87C3"/>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81" name="Picture 80">
              <a:extLst>
                <a:ext uri="{FF2B5EF4-FFF2-40B4-BE49-F238E27FC236}">
                  <a16:creationId xmlns:a16="http://schemas.microsoft.com/office/drawing/2014/main" id="{220E03DE-0D41-7843-82C9-07199AD6822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72978" y="2699444"/>
              <a:ext cx="502920" cy="502920"/>
            </a:xfrm>
            <a:prstGeom prst="rect">
              <a:avLst/>
            </a:prstGeom>
            <a:noFill/>
          </p:spPr>
        </p:pic>
      </p:grpSp>
      <p:grpSp>
        <p:nvGrpSpPr>
          <p:cNvPr id="82" name="Group 81">
            <a:extLst>
              <a:ext uri="{FF2B5EF4-FFF2-40B4-BE49-F238E27FC236}">
                <a16:creationId xmlns:a16="http://schemas.microsoft.com/office/drawing/2014/main" id="{C8F68133-F437-A140-8071-54F9095EDA0F}"/>
              </a:ext>
            </a:extLst>
          </p:cNvPr>
          <p:cNvGrpSpPr/>
          <p:nvPr/>
        </p:nvGrpSpPr>
        <p:grpSpPr>
          <a:xfrm>
            <a:off x="3684884" y="2737544"/>
            <a:ext cx="2406051" cy="1486683"/>
            <a:chOff x="3532484" y="2585144"/>
            <a:chExt cx="2406051" cy="1486683"/>
          </a:xfrm>
        </p:grpSpPr>
        <p:sp>
          <p:nvSpPr>
            <p:cNvPr id="83" name="Rounded Rectangle 93">
              <a:extLst>
                <a:ext uri="{FF2B5EF4-FFF2-40B4-BE49-F238E27FC236}">
                  <a16:creationId xmlns:a16="http://schemas.microsoft.com/office/drawing/2014/main" id="{DA1556E2-ECEC-804E-B339-FA66898B2059}"/>
                </a:ext>
              </a:extLst>
            </p:cNvPr>
            <p:cNvSpPr/>
            <p:nvPr/>
          </p:nvSpPr>
          <p:spPr>
            <a:xfrm>
              <a:off x="3532484" y="3295444"/>
              <a:ext cx="2406051" cy="776383"/>
            </a:xfrm>
            <a:prstGeom prst="round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t>Compete on </a:t>
              </a:r>
              <a:r>
                <a:rPr kumimoji="0" lang="en-US" sz="2200" b="1" i="0" u="none" strike="noStrike" kern="0" cap="none" spc="0" normalizeH="0" baseline="0" noProof="0" dirty="0" smtClean="0">
                  <a:ln>
                    <a:noFill/>
                  </a:ln>
                  <a:solidFill>
                    <a:srgbClr val="2F87C3"/>
                  </a:solidFill>
                  <a:effectLst/>
                  <a:uLnTx/>
                  <a:uFillTx/>
                  <a:latin typeface="Segoe UI"/>
                  <a:cs typeface="Segoe UI" panose="020B0502040204020203" pitchFamily="34" charset="0"/>
                </a:rPr>
                <a:t>value &amp; experience</a:t>
              </a:r>
            </a:p>
          </p:txBody>
        </p:sp>
        <p:sp>
          <p:nvSpPr>
            <p:cNvPr id="84" name="Oval 83">
              <a:extLst>
                <a:ext uri="{FF2B5EF4-FFF2-40B4-BE49-F238E27FC236}">
                  <a16:creationId xmlns:a16="http://schemas.microsoft.com/office/drawing/2014/main" id="{594C9ED2-2C61-F84F-B94C-111C4F72FE8C}"/>
                </a:ext>
              </a:extLst>
            </p:cNvPr>
            <p:cNvSpPr/>
            <p:nvPr/>
          </p:nvSpPr>
          <p:spPr>
            <a:xfrm>
              <a:off x="4369749" y="2585144"/>
              <a:ext cx="731520" cy="731520"/>
            </a:xfrm>
            <a:prstGeom prst="ellipse">
              <a:avLst/>
            </a:prstGeom>
            <a:solidFill>
              <a:srgbClr val="2F87C3"/>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85" name="Picture 84">
              <a:extLst>
                <a:ext uri="{FF2B5EF4-FFF2-40B4-BE49-F238E27FC236}">
                  <a16:creationId xmlns:a16="http://schemas.microsoft.com/office/drawing/2014/main" id="{01ABFACF-7934-3148-8A69-ABC97F7BF9A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484049" y="2699444"/>
              <a:ext cx="502920" cy="502920"/>
            </a:xfrm>
            <a:prstGeom prst="rect">
              <a:avLst/>
            </a:prstGeom>
          </p:spPr>
        </p:pic>
      </p:grpSp>
      <p:grpSp>
        <p:nvGrpSpPr>
          <p:cNvPr id="86" name="Group 85">
            <a:extLst>
              <a:ext uri="{FF2B5EF4-FFF2-40B4-BE49-F238E27FC236}">
                <a16:creationId xmlns:a16="http://schemas.microsoft.com/office/drawing/2014/main" id="{51FBB681-547E-494D-BB03-84357B38D966}"/>
              </a:ext>
            </a:extLst>
          </p:cNvPr>
          <p:cNvGrpSpPr/>
          <p:nvPr/>
        </p:nvGrpSpPr>
        <p:grpSpPr>
          <a:xfrm>
            <a:off x="5706947" y="2737544"/>
            <a:ext cx="2343928" cy="1823796"/>
            <a:chOff x="5554547" y="2585144"/>
            <a:chExt cx="2343928" cy="1823796"/>
          </a:xfrm>
        </p:grpSpPr>
        <p:sp>
          <p:nvSpPr>
            <p:cNvPr id="87" name="Rounded Rectangle 68">
              <a:extLst>
                <a:ext uri="{FF2B5EF4-FFF2-40B4-BE49-F238E27FC236}">
                  <a16:creationId xmlns:a16="http://schemas.microsoft.com/office/drawing/2014/main" id="{9E08EB13-D5C4-3A4C-A732-53DC5DBDA351}"/>
                </a:ext>
              </a:extLst>
            </p:cNvPr>
            <p:cNvSpPr/>
            <p:nvPr/>
          </p:nvSpPr>
          <p:spPr>
            <a:xfrm>
              <a:off x="5554547" y="3295444"/>
              <a:ext cx="2343928" cy="1113496"/>
            </a:xfrm>
            <a:prstGeom prst="round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t>Advance our </a:t>
              </a:r>
              <a:r>
                <a:rPr kumimoji="0" lang="en-US" sz="2200" b="1" i="0" u="none" strike="noStrike" kern="0" cap="none" spc="0" normalizeH="0" baseline="0" noProof="0" dirty="0" smtClean="0">
                  <a:ln>
                    <a:noFill/>
                  </a:ln>
                  <a:solidFill>
                    <a:srgbClr val="2F87C3"/>
                  </a:solidFill>
                  <a:effectLst/>
                  <a:uLnTx/>
                  <a:uFillTx/>
                  <a:latin typeface="Segoe UI"/>
                  <a:cs typeface="Segoe UI" panose="020B0502040204020203" pitchFamily="34" charset="0"/>
                </a:rPr>
                <a:t>academic missions</a:t>
              </a:r>
            </a:p>
          </p:txBody>
        </p:sp>
        <p:sp>
          <p:nvSpPr>
            <p:cNvPr id="88" name="Oval 87">
              <a:extLst>
                <a:ext uri="{FF2B5EF4-FFF2-40B4-BE49-F238E27FC236}">
                  <a16:creationId xmlns:a16="http://schemas.microsoft.com/office/drawing/2014/main" id="{AB0FDE4A-7719-4644-BD23-47E1DC7FCE2A}"/>
                </a:ext>
              </a:extLst>
            </p:cNvPr>
            <p:cNvSpPr/>
            <p:nvPr/>
          </p:nvSpPr>
          <p:spPr>
            <a:xfrm>
              <a:off x="6360751" y="2585144"/>
              <a:ext cx="731520" cy="731520"/>
            </a:xfrm>
            <a:prstGeom prst="ellipse">
              <a:avLst/>
            </a:prstGeom>
            <a:solidFill>
              <a:srgbClr val="2F87C3"/>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89" name="Picture 88">
              <a:extLst>
                <a:ext uri="{FF2B5EF4-FFF2-40B4-BE49-F238E27FC236}">
                  <a16:creationId xmlns:a16="http://schemas.microsoft.com/office/drawing/2014/main" id="{B255B7C4-FF17-2A48-BF6E-0BAEDBEACC9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75051" y="2699444"/>
              <a:ext cx="502920" cy="502920"/>
            </a:xfrm>
            <a:prstGeom prst="rect">
              <a:avLst/>
            </a:prstGeom>
          </p:spPr>
        </p:pic>
      </p:grpSp>
      <p:grpSp>
        <p:nvGrpSpPr>
          <p:cNvPr id="90" name="Group 89">
            <a:extLst>
              <a:ext uri="{FF2B5EF4-FFF2-40B4-BE49-F238E27FC236}">
                <a16:creationId xmlns:a16="http://schemas.microsoft.com/office/drawing/2014/main" id="{33FBF1B5-AF78-A74A-A9C8-963E207CEA4B}"/>
              </a:ext>
            </a:extLst>
          </p:cNvPr>
          <p:cNvGrpSpPr/>
          <p:nvPr/>
        </p:nvGrpSpPr>
        <p:grpSpPr>
          <a:xfrm>
            <a:off x="2149725" y="2737544"/>
            <a:ext cx="1988765" cy="1486683"/>
            <a:chOff x="1997325" y="2585144"/>
            <a:chExt cx="1988765" cy="1486683"/>
          </a:xfrm>
        </p:grpSpPr>
        <p:sp>
          <p:nvSpPr>
            <p:cNvPr id="91" name="Rounded Rectangle 91">
              <a:extLst>
                <a:ext uri="{FF2B5EF4-FFF2-40B4-BE49-F238E27FC236}">
                  <a16:creationId xmlns:a16="http://schemas.microsoft.com/office/drawing/2014/main" id="{DEAFB751-FA79-C248-B941-477B5261B0EE}"/>
                </a:ext>
              </a:extLst>
            </p:cNvPr>
            <p:cNvSpPr/>
            <p:nvPr/>
          </p:nvSpPr>
          <p:spPr>
            <a:xfrm>
              <a:off x="1997325" y="3295444"/>
              <a:ext cx="1988765" cy="776383"/>
            </a:xfrm>
            <a:prstGeom prst="round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t>Integrate </a:t>
              </a:r>
              <a:br>
                <a:rPr kumimoji="0" lang="en-US" sz="22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br>
              <a:r>
                <a:rPr kumimoji="0" lang="en-US" sz="2200" b="1" i="0" u="none" strike="noStrike" kern="0" cap="none" spc="0" normalizeH="0" baseline="0" noProof="0" dirty="0" smtClean="0">
                  <a:ln>
                    <a:noFill/>
                  </a:ln>
                  <a:solidFill>
                    <a:srgbClr val="2F87C3"/>
                  </a:solidFill>
                  <a:effectLst/>
                  <a:uLnTx/>
                  <a:uFillTx/>
                  <a:latin typeface="Segoe UI"/>
                  <a:cs typeface="Segoe UI" panose="020B0502040204020203" pitchFamily="34" charset="0"/>
                </a:rPr>
                <a:t>clinically</a:t>
              </a:r>
            </a:p>
          </p:txBody>
        </p:sp>
        <p:sp>
          <p:nvSpPr>
            <p:cNvPr id="92" name="Oval 91">
              <a:extLst>
                <a:ext uri="{FF2B5EF4-FFF2-40B4-BE49-F238E27FC236}">
                  <a16:creationId xmlns:a16="http://schemas.microsoft.com/office/drawing/2014/main" id="{9893A5EE-A976-C04F-AEBA-90F8C74FF3AA}"/>
                </a:ext>
              </a:extLst>
            </p:cNvPr>
            <p:cNvSpPr/>
            <p:nvPr/>
          </p:nvSpPr>
          <p:spPr>
            <a:xfrm>
              <a:off x="2625947" y="2585144"/>
              <a:ext cx="731520" cy="731520"/>
            </a:xfrm>
            <a:prstGeom prst="ellipse">
              <a:avLst/>
            </a:prstGeom>
            <a:solidFill>
              <a:srgbClr val="2F87C3"/>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93" name="Picture 92">
              <a:extLst>
                <a:ext uri="{FF2B5EF4-FFF2-40B4-BE49-F238E27FC236}">
                  <a16:creationId xmlns:a16="http://schemas.microsoft.com/office/drawing/2014/main" id="{D24AA509-448E-0444-979A-47670C96DEF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740247" y="2699444"/>
              <a:ext cx="502920" cy="502920"/>
            </a:xfrm>
            <a:prstGeom prst="rect">
              <a:avLst/>
            </a:prstGeom>
          </p:spPr>
        </p:pic>
      </p:grpSp>
      <p:grpSp>
        <p:nvGrpSpPr>
          <p:cNvPr id="94" name="Group 93">
            <a:extLst>
              <a:ext uri="{FF2B5EF4-FFF2-40B4-BE49-F238E27FC236}">
                <a16:creationId xmlns:a16="http://schemas.microsoft.com/office/drawing/2014/main" id="{1303AB73-1932-FD48-92FA-0E3DEE71D18D}"/>
              </a:ext>
            </a:extLst>
          </p:cNvPr>
          <p:cNvGrpSpPr/>
          <p:nvPr/>
        </p:nvGrpSpPr>
        <p:grpSpPr>
          <a:xfrm>
            <a:off x="3882069" y="4675285"/>
            <a:ext cx="2011680" cy="1797347"/>
            <a:chOff x="3729669" y="4522885"/>
            <a:chExt cx="2011680" cy="1797347"/>
          </a:xfrm>
        </p:grpSpPr>
        <p:sp>
          <p:nvSpPr>
            <p:cNvPr id="95" name="Rounded Rectangle 132">
              <a:extLst>
                <a:ext uri="{FF2B5EF4-FFF2-40B4-BE49-F238E27FC236}">
                  <a16:creationId xmlns:a16="http://schemas.microsoft.com/office/drawing/2014/main" id="{DB92CDD9-486F-E142-9808-86AF583A7ACA}"/>
                </a:ext>
              </a:extLst>
            </p:cNvPr>
            <p:cNvSpPr/>
            <p:nvPr/>
          </p:nvSpPr>
          <p:spPr>
            <a:xfrm>
              <a:off x="3729669" y="5206736"/>
              <a:ext cx="2011680" cy="1113496"/>
            </a:xfrm>
            <a:prstGeom prst="round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t>Enhance </a:t>
              </a:r>
              <a:r>
                <a:rPr kumimoji="0" lang="en-US" sz="2200" b="1" i="0" u="none" strike="noStrike" kern="0" cap="none" spc="0" normalizeH="0" baseline="0" noProof="0" dirty="0" smtClean="0">
                  <a:ln>
                    <a:noFill/>
                  </a:ln>
                  <a:solidFill>
                    <a:srgbClr val="2F87C3"/>
                  </a:solidFill>
                  <a:effectLst/>
                  <a:uLnTx/>
                  <a:uFillTx/>
                  <a:latin typeface="Segoe UI"/>
                  <a:cs typeface="Segoe UI" panose="020B0502040204020203" pitchFamily="34" charset="0"/>
                </a:rPr>
                <a:t>culture </a:t>
              </a:r>
              <a:br>
                <a:rPr kumimoji="0" lang="en-US" sz="2200" b="1" i="0" u="none" strike="noStrike" kern="0" cap="none" spc="0" normalizeH="0" baseline="0" noProof="0" dirty="0" smtClean="0">
                  <a:ln>
                    <a:noFill/>
                  </a:ln>
                  <a:solidFill>
                    <a:srgbClr val="2F87C3"/>
                  </a:solidFill>
                  <a:effectLst/>
                  <a:uLnTx/>
                  <a:uFillTx/>
                  <a:latin typeface="Segoe UI"/>
                  <a:cs typeface="Segoe UI" panose="020B0502040204020203" pitchFamily="34" charset="0"/>
                </a:rPr>
              </a:br>
              <a:r>
                <a:rPr kumimoji="0" lang="en-US" sz="2200" b="1" i="0" u="none" strike="noStrike" kern="0" cap="none" spc="0" normalizeH="0" baseline="0" noProof="0" dirty="0" smtClean="0">
                  <a:ln>
                    <a:noFill/>
                  </a:ln>
                  <a:solidFill>
                    <a:srgbClr val="2F87C3"/>
                  </a:solidFill>
                  <a:effectLst/>
                  <a:uLnTx/>
                  <a:uFillTx/>
                  <a:latin typeface="Segoe UI"/>
                  <a:cs typeface="Segoe UI" panose="020B0502040204020203" pitchFamily="34" charset="0"/>
                </a:rPr>
                <a:t>&amp; talent</a:t>
              </a:r>
            </a:p>
          </p:txBody>
        </p:sp>
        <p:sp>
          <p:nvSpPr>
            <p:cNvPr id="96" name="Oval 95">
              <a:extLst>
                <a:ext uri="{FF2B5EF4-FFF2-40B4-BE49-F238E27FC236}">
                  <a16:creationId xmlns:a16="http://schemas.microsoft.com/office/drawing/2014/main" id="{5BF4FB7E-60A4-1E4A-BC7E-340A7E6DEC3E}"/>
                </a:ext>
              </a:extLst>
            </p:cNvPr>
            <p:cNvSpPr/>
            <p:nvPr/>
          </p:nvSpPr>
          <p:spPr>
            <a:xfrm>
              <a:off x="4369749" y="4522885"/>
              <a:ext cx="731520" cy="731520"/>
            </a:xfrm>
            <a:prstGeom prst="ellipse">
              <a:avLst/>
            </a:prstGeom>
            <a:solidFill>
              <a:srgbClr val="2F87C3"/>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97" name="Picture 96">
              <a:extLst>
                <a:ext uri="{FF2B5EF4-FFF2-40B4-BE49-F238E27FC236}">
                  <a16:creationId xmlns:a16="http://schemas.microsoft.com/office/drawing/2014/main" id="{171833E9-FD9D-3B41-9BE8-5C6491523C0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484049" y="4671886"/>
              <a:ext cx="502920" cy="433518"/>
            </a:xfrm>
            <a:prstGeom prst="rect">
              <a:avLst/>
            </a:prstGeom>
          </p:spPr>
        </p:pic>
      </p:grpSp>
      <p:grpSp>
        <p:nvGrpSpPr>
          <p:cNvPr id="98" name="Group 97">
            <a:extLst>
              <a:ext uri="{FF2B5EF4-FFF2-40B4-BE49-F238E27FC236}">
                <a16:creationId xmlns:a16="http://schemas.microsoft.com/office/drawing/2014/main" id="{7FE0BFC6-3322-5C41-A42D-22BC7E3BDAE0}"/>
              </a:ext>
            </a:extLst>
          </p:cNvPr>
          <p:cNvGrpSpPr/>
          <p:nvPr/>
        </p:nvGrpSpPr>
        <p:grpSpPr>
          <a:xfrm>
            <a:off x="5873071" y="4675285"/>
            <a:ext cx="2011680" cy="1797347"/>
            <a:chOff x="5720671" y="4522885"/>
            <a:chExt cx="2011680" cy="1797347"/>
          </a:xfrm>
        </p:grpSpPr>
        <p:sp>
          <p:nvSpPr>
            <p:cNvPr id="99" name="Rounded Rectangle 138">
              <a:extLst>
                <a:ext uri="{FF2B5EF4-FFF2-40B4-BE49-F238E27FC236}">
                  <a16:creationId xmlns:a16="http://schemas.microsoft.com/office/drawing/2014/main" id="{3399FC0C-8E20-4E46-900C-0828DA8BF9F1}"/>
                </a:ext>
              </a:extLst>
            </p:cNvPr>
            <p:cNvSpPr/>
            <p:nvPr/>
          </p:nvSpPr>
          <p:spPr>
            <a:xfrm>
              <a:off x="5720671" y="5206736"/>
              <a:ext cx="2011680" cy="1113496"/>
            </a:xfrm>
            <a:prstGeom prst="round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t>Invest in </a:t>
              </a:r>
              <a:br>
                <a:rPr kumimoji="0" lang="en-US" sz="22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br>
              <a:r>
                <a:rPr kumimoji="0" lang="en-US" sz="2200" b="1" i="0" u="none" strike="noStrike" kern="0" cap="none" spc="0" normalizeH="0" baseline="0" noProof="0" dirty="0" smtClean="0">
                  <a:ln>
                    <a:noFill/>
                  </a:ln>
                  <a:solidFill>
                    <a:srgbClr val="2F87C3"/>
                  </a:solidFill>
                  <a:effectLst/>
                  <a:uLnTx/>
                  <a:uFillTx/>
                  <a:latin typeface="Segoe UI"/>
                  <a:cs typeface="Segoe UI" panose="020B0502040204020203" pitchFamily="34" charset="0"/>
                </a:rPr>
                <a:t>new businesses</a:t>
              </a:r>
            </a:p>
          </p:txBody>
        </p:sp>
        <p:sp>
          <p:nvSpPr>
            <p:cNvPr id="100" name="Oval 99">
              <a:extLst>
                <a:ext uri="{FF2B5EF4-FFF2-40B4-BE49-F238E27FC236}">
                  <a16:creationId xmlns:a16="http://schemas.microsoft.com/office/drawing/2014/main" id="{38258910-00ED-D347-9699-2559D7AB7236}"/>
                </a:ext>
              </a:extLst>
            </p:cNvPr>
            <p:cNvSpPr/>
            <p:nvPr/>
          </p:nvSpPr>
          <p:spPr>
            <a:xfrm>
              <a:off x="6360751" y="4522885"/>
              <a:ext cx="731520" cy="731520"/>
            </a:xfrm>
            <a:prstGeom prst="ellipse">
              <a:avLst/>
            </a:prstGeom>
            <a:solidFill>
              <a:srgbClr val="2F87C3"/>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101" name="Picture 100">
              <a:extLst>
                <a:ext uri="{FF2B5EF4-FFF2-40B4-BE49-F238E27FC236}">
                  <a16:creationId xmlns:a16="http://schemas.microsoft.com/office/drawing/2014/main" id="{B6B881C0-C8DB-EB47-9A9C-AA92E8E34E1E}"/>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475051" y="4637185"/>
              <a:ext cx="502920" cy="502920"/>
            </a:xfrm>
            <a:prstGeom prst="rect">
              <a:avLst/>
            </a:prstGeom>
          </p:spPr>
        </p:pic>
      </p:grpSp>
      <p:grpSp>
        <p:nvGrpSpPr>
          <p:cNvPr id="102" name="Group 101">
            <a:extLst>
              <a:ext uri="{FF2B5EF4-FFF2-40B4-BE49-F238E27FC236}">
                <a16:creationId xmlns:a16="http://schemas.microsoft.com/office/drawing/2014/main" id="{137B192E-37DB-0240-9974-949022CB83E0}"/>
              </a:ext>
            </a:extLst>
          </p:cNvPr>
          <p:cNvGrpSpPr/>
          <p:nvPr/>
        </p:nvGrpSpPr>
        <p:grpSpPr>
          <a:xfrm>
            <a:off x="2138267" y="4675285"/>
            <a:ext cx="2011680" cy="1797347"/>
            <a:chOff x="1985867" y="4522885"/>
            <a:chExt cx="2011680" cy="1797347"/>
          </a:xfrm>
        </p:grpSpPr>
        <p:sp>
          <p:nvSpPr>
            <p:cNvPr id="103" name="Rounded Rectangle 131">
              <a:extLst>
                <a:ext uri="{FF2B5EF4-FFF2-40B4-BE49-F238E27FC236}">
                  <a16:creationId xmlns:a16="http://schemas.microsoft.com/office/drawing/2014/main" id="{F5D27A86-0960-D24E-A180-D89F618C192E}"/>
                </a:ext>
              </a:extLst>
            </p:cNvPr>
            <p:cNvSpPr/>
            <p:nvPr/>
          </p:nvSpPr>
          <p:spPr>
            <a:xfrm>
              <a:off x="1985867" y="5206736"/>
              <a:ext cx="2011680" cy="1113496"/>
            </a:xfrm>
            <a:prstGeom prst="round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t>Develop</a:t>
              </a:r>
              <a:br>
                <a:rPr kumimoji="0" lang="en-US" sz="220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br>
              <a:r>
                <a:rPr kumimoji="0" lang="en-US" sz="2200" b="1" i="0" u="none" strike="noStrike" kern="0" cap="none" spc="0" normalizeH="0" baseline="0" noProof="0" dirty="0" smtClean="0">
                  <a:ln>
                    <a:noFill/>
                  </a:ln>
                  <a:solidFill>
                    <a:srgbClr val="2F87C3"/>
                  </a:solidFill>
                  <a:effectLst/>
                  <a:uLnTx/>
                  <a:uFillTx/>
                  <a:latin typeface="Segoe UI"/>
                  <a:cs typeface="Segoe UI" panose="020B0502040204020203" pitchFamily="34" charset="0"/>
                </a:rPr>
                <a:t>regional models</a:t>
              </a:r>
            </a:p>
          </p:txBody>
        </p:sp>
        <p:sp>
          <p:nvSpPr>
            <p:cNvPr id="104" name="Oval 103">
              <a:extLst>
                <a:ext uri="{FF2B5EF4-FFF2-40B4-BE49-F238E27FC236}">
                  <a16:creationId xmlns:a16="http://schemas.microsoft.com/office/drawing/2014/main" id="{6B155D84-203C-0141-BFC1-2DA36811295A}"/>
                </a:ext>
              </a:extLst>
            </p:cNvPr>
            <p:cNvSpPr/>
            <p:nvPr/>
          </p:nvSpPr>
          <p:spPr>
            <a:xfrm>
              <a:off x="2625947" y="4522885"/>
              <a:ext cx="731520" cy="731520"/>
            </a:xfrm>
            <a:prstGeom prst="ellipse">
              <a:avLst/>
            </a:prstGeom>
            <a:solidFill>
              <a:srgbClr val="2F87C3"/>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105" name="Picture 104">
              <a:extLst>
                <a:ext uri="{FF2B5EF4-FFF2-40B4-BE49-F238E27FC236}">
                  <a16:creationId xmlns:a16="http://schemas.microsoft.com/office/drawing/2014/main" id="{6E3373F9-9D89-A348-877B-BEA6B2F3F385}"/>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740247" y="4637185"/>
              <a:ext cx="502920" cy="502920"/>
            </a:xfrm>
            <a:prstGeom prst="rect">
              <a:avLst/>
            </a:prstGeom>
          </p:spPr>
        </p:pic>
      </p:grpSp>
      <p:grpSp>
        <p:nvGrpSpPr>
          <p:cNvPr id="106" name="Group 105">
            <a:extLst>
              <a:ext uri="{FF2B5EF4-FFF2-40B4-BE49-F238E27FC236}">
                <a16:creationId xmlns:a16="http://schemas.microsoft.com/office/drawing/2014/main" id="{DF11E5F2-1A3F-6D4E-83FF-DF7131A27215}"/>
              </a:ext>
            </a:extLst>
          </p:cNvPr>
          <p:cNvGrpSpPr/>
          <p:nvPr/>
        </p:nvGrpSpPr>
        <p:grpSpPr>
          <a:xfrm>
            <a:off x="270997" y="4675285"/>
            <a:ext cx="2135147" cy="1774362"/>
            <a:chOff x="118597" y="4522885"/>
            <a:chExt cx="2135147" cy="1774362"/>
          </a:xfrm>
        </p:grpSpPr>
        <p:sp>
          <p:nvSpPr>
            <p:cNvPr id="107" name="Rounded Rectangle 130">
              <a:extLst>
                <a:ext uri="{FF2B5EF4-FFF2-40B4-BE49-F238E27FC236}">
                  <a16:creationId xmlns:a16="http://schemas.microsoft.com/office/drawing/2014/main" id="{6CC1ED22-4F4E-794D-ACD2-B278DD4BD2CB}"/>
                </a:ext>
              </a:extLst>
            </p:cNvPr>
            <p:cNvSpPr/>
            <p:nvPr/>
          </p:nvSpPr>
          <p:spPr>
            <a:xfrm>
              <a:off x="118597" y="5206736"/>
              <a:ext cx="2135147" cy="1090511"/>
            </a:xfrm>
            <a:prstGeom prst="round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150" b="1" i="0" u="none" strike="noStrike" kern="0" cap="none" spc="0" normalizeH="0" baseline="0" noProof="0" dirty="0" smtClean="0">
                  <a:ln>
                    <a:noFill/>
                  </a:ln>
                  <a:solidFill>
                    <a:srgbClr val="8FA3AC"/>
                  </a:solidFill>
                  <a:effectLst/>
                  <a:uLnTx/>
                  <a:uFillTx/>
                  <a:latin typeface="Segoe UI"/>
                  <a:cs typeface="Segoe UI" panose="020B0502040204020203" pitchFamily="34" charset="0"/>
                </a:rPr>
                <a:t>Outperform in </a:t>
              </a:r>
              <a:r>
                <a:rPr kumimoji="0" lang="en-US" sz="2150" b="1" i="0" u="none" strike="noStrike" kern="0" cap="none" spc="0" normalizeH="0" baseline="0" noProof="0" dirty="0" smtClean="0">
                  <a:ln>
                    <a:noFill/>
                  </a:ln>
                  <a:solidFill>
                    <a:srgbClr val="2F87C3"/>
                  </a:solidFill>
                  <a:effectLst/>
                  <a:uLnTx/>
                  <a:uFillTx/>
                  <a:latin typeface="Segoe UI"/>
                  <a:cs typeface="Segoe UI" panose="020B0502040204020203" pitchFamily="34" charset="0"/>
                </a:rPr>
                <a:t>the central region</a:t>
              </a:r>
              <a:endParaRPr kumimoji="0" lang="en-US" sz="2150" b="1" i="0" u="none" strike="noStrike" kern="0" cap="none" spc="0" normalizeH="0" baseline="0" noProof="0" dirty="0" smtClean="0">
                <a:ln>
                  <a:noFill/>
                </a:ln>
                <a:solidFill>
                  <a:srgbClr val="FF0000"/>
                </a:solidFill>
                <a:effectLst/>
                <a:uLnTx/>
                <a:uFillTx/>
                <a:latin typeface="Segoe UI"/>
                <a:cs typeface="Segoe UI" panose="020B0502040204020203" pitchFamily="34" charset="0"/>
              </a:endParaRPr>
            </a:p>
          </p:txBody>
        </p:sp>
        <p:sp>
          <p:nvSpPr>
            <p:cNvPr id="108" name="Oval 107">
              <a:extLst>
                <a:ext uri="{FF2B5EF4-FFF2-40B4-BE49-F238E27FC236}">
                  <a16:creationId xmlns:a16="http://schemas.microsoft.com/office/drawing/2014/main" id="{A30DE811-53B2-C34C-8C2B-FA73970E088E}"/>
                </a:ext>
              </a:extLst>
            </p:cNvPr>
            <p:cNvSpPr/>
            <p:nvPr/>
          </p:nvSpPr>
          <p:spPr>
            <a:xfrm>
              <a:off x="758678" y="4522885"/>
              <a:ext cx="731520" cy="731520"/>
            </a:xfrm>
            <a:prstGeom prst="ellipse">
              <a:avLst/>
            </a:prstGeom>
            <a:solidFill>
              <a:srgbClr val="2F87C3"/>
            </a:solidFill>
            <a:ln>
              <a:noFill/>
            </a:ln>
            <a:effectLst/>
            <a:scene3d>
              <a:camera prst="orthographicFront"/>
              <a:lightRig rig="threePt" dir="b"/>
            </a:scene3d>
            <a:sp3d prstMaterial="matte">
              <a:contourClr>
                <a:srgbClr val="13284B">
                  <a:tint val="10000"/>
                  <a:satMod val="130000"/>
                </a:srgbClr>
              </a:contourClr>
            </a:sp3d>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solidFill>
                <a:effectLst/>
                <a:uLnTx/>
                <a:uFillTx/>
                <a:latin typeface="Segoe UI"/>
                <a:ea typeface="+mn-ea"/>
                <a:cs typeface="Calibri" panose="020F0502020204030204" pitchFamily="34" charset="0"/>
              </a:endParaRPr>
            </a:p>
          </p:txBody>
        </p:sp>
        <p:pic>
          <p:nvPicPr>
            <p:cNvPr id="109" name="Picture 108">
              <a:extLst>
                <a:ext uri="{FF2B5EF4-FFF2-40B4-BE49-F238E27FC236}">
                  <a16:creationId xmlns:a16="http://schemas.microsoft.com/office/drawing/2014/main" id="{F0965F54-5E4A-594D-B2AC-4F7FB4B4E34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72978" y="4637185"/>
              <a:ext cx="502920" cy="502920"/>
            </a:xfrm>
            <a:prstGeom prst="rect">
              <a:avLst/>
            </a:prstGeom>
          </p:spPr>
        </p:pic>
      </p:grpSp>
      <p:sp>
        <p:nvSpPr>
          <p:cNvPr id="110" name="Title 109"/>
          <p:cNvSpPr>
            <a:spLocks noGrp="1"/>
          </p:cNvSpPr>
          <p:nvPr>
            <p:ph type="title"/>
          </p:nvPr>
        </p:nvSpPr>
        <p:spPr/>
        <p:txBody>
          <a:bodyPr/>
          <a:lstStyle/>
          <a:p>
            <a:r>
              <a:rPr lang="en-US" dirty="0" smtClean="0"/>
              <a:t>Strategic Vision</a:t>
            </a:r>
            <a:endParaRPr lang="en-US" dirty="0"/>
          </a:p>
        </p:txBody>
      </p:sp>
    </p:spTree>
    <p:extLst>
      <p:ext uri="{BB962C8B-B14F-4D97-AF65-F5344CB8AC3E}">
        <p14:creationId xmlns:p14="http://schemas.microsoft.com/office/powerpoint/2010/main" val="62341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Journey to ONE UNC Health</a:t>
            </a:r>
          </a:p>
        </p:txBody>
      </p:sp>
      <p:grpSp>
        <p:nvGrpSpPr>
          <p:cNvPr id="13" name="Group 12"/>
          <p:cNvGrpSpPr/>
          <p:nvPr/>
        </p:nvGrpSpPr>
        <p:grpSpPr>
          <a:xfrm>
            <a:off x="343573" y="2303560"/>
            <a:ext cx="3128232" cy="3264675"/>
            <a:chOff x="368625" y="1287119"/>
            <a:chExt cx="3128232" cy="3264675"/>
          </a:xfrm>
        </p:grpSpPr>
        <p:sp>
          <p:nvSpPr>
            <p:cNvPr id="3" name="Title 1">
              <a:extLst>
                <a:ext uri="{FF2B5EF4-FFF2-40B4-BE49-F238E27FC236}">
                  <a16:creationId xmlns:a16="http://schemas.microsoft.com/office/drawing/2014/main" id="{73672443-19DB-4B3B-8790-2545884D13CA}"/>
                </a:ext>
              </a:extLst>
            </p:cNvPr>
            <p:cNvSpPr txBox="1">
              <a:spLocks/>
            </p:cNvSpPr>
            <p:nvPr/>
          </p:nvSpPr>
          <p:spPr>
            <a:xfrm>
              <a:off x="433940" y="1287119"/>
              <a:ext cx="3062917" cy="2648779"/>
            </a:xfrm>
            <a:prstGeom prst="rect">
              <a:avLst/>
            </a:prstGeom>
            <a:solidFill>
              <a:srgbClr val="4B9CD3"/>
            </a:solidFill>
            <a:ln w="152400">
              <a:solidFill>
                <a:srgbClr val="1F75A3"/>
              </a:solidFill>
            </a:ln>
          </p:spPr>
          <p:txBody>
            <a:bodyPr vert="horz" lIns="0" tIns="0" rIns="0" bIns="0" rtlCol="0" anchor="ctr">
              <a:normAutofit/>
            </a:bodyPr>
            <a:lstStyle>
              <a:defPPr>
                <a:defRPr lang="en-US"/>
              </a:defPPr>
              <a:lvl1pPr algn="ctr">
                <a:lnSpc>
                  <a:spcPct val="90000"/>
                </a:lnSpc>
                <a:spcBef>
                  <a:spcPct val="0"/>
                </a:spcBef>
                <a:buNone/>
                <a:defRPr sz="4400" b="0" i="0">
                  <a:solidFill>
                    <a:schemeClr val="bg1">
                      <a:lumMod val="65000"/>
                    </a:schemeClr>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Georgia" panose="02040502050405020303" pitchFamily="18" charset="0"/>
                  <a:ea typeface="+mj-ea"/>
                  <a:cs typeface="+mj-cs"/>
                </a:rPr>
                <a:t>Unified Strategy</a:t>
              </a:r>
            </a:p>
          </p:txBody>
        </p:sp>
        <p:sp>
          <p:nvSpPr>
            <p:cNvPr id="9" name="TextBox 8"/>
            <p:cNvSpPr txBox="1"/>
            <p:nvPr/>
          </p:nvSpPr>
          <p:spPr>
            <a:xfrm>
              <a:off x="368625" y="4213240"/>
              <a:ext cx="306291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dirty="0">
                <a:ln>
                  <a:noFill/>
                </a:ln>
                <a:solidFill>
                  <a:srgbClr val="000000"/>
                </a:solidFill>
                <a:effectLst/>
                <a:uLnTx/>
                <a:uFillTx/>
                <a:latin typeface="Verdana" panose="020B0604030504040204"/>
                <a:ea typeface="+mn-ea"/>
                <a:cs typeface="+mn-cs"/>
              </a:endParaRPr>
            </a:p>
          </p:txBody>
        </p:sp>
      </p:grpSp>
      <p:sp>
        <p:nvSpPr>
          <p:cNvPr id="6" name="Title 1">
            <a:extLst>
              <a:ext uri="{FF2B5EF4-FFF2-40B4-BE49-F238E27FC236}">
                <a16:creationId xmlns:a16="http://schemas.microsoft.com/office/drawing/2014/main" id="{73672443-19DB-4B3B-8790-2545884D13CA}"/>
              </a:ext>
            </a:extLst>
          </p:cNvPr>
          <p:cNvSpPr txBox="1">
            <a:spLocks/>
          </p:cNvSpPr>
          <p:nvPr/>
        </p:nvSpPr>
        <p:spPr>
          <a:xfrm>
            <a:off x="4564541" y="2303560"/>
            <a:ext cx="3062917" cy="2648779"/>
          </a:xfrm>
          <a:prstGeom prst="rect">
            <a:avLst/>
          </a:prstGeom>
          <a:solidFill>
            <a:srgbClr val="4B9CD3"/>
          </a:solidFill>
          <a:ln w="152400">
            <a:solidFill>
              <a:srgbClr val="1F75A3"/>
            </a:solidFill>
          </a:ln>
        </p:spPr>
        <p:txBody>
          <a:bodyPr vert="horz" lIns="0" tIns="0" rIns="0" bIns="0" rtlCol="0" anchor="ctr">
            <a:normAutofit/>
          </a:bodyPr>
          <a:lstStyle>
            <a:lvl1pPr algn="l" defTabSz="914400" rtl="0" eaLnBrk="1" latinLnBrk="0" hangingPunct="1">
              <a:lnSpc>
                <a:spcPct val="90000"/>
              </a:lnSpc>
              <a:spcBef>
                <a:spcPct val="0"/>
              </a:spcBef>
              <a:buNone/>
              <a:defRPr sz="4400" b="0" i="0" kern="1200">
                <a:solidFill>
                  <a:schemeClr val="bg1"/>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Georgia" panose="02040502050405020303" pitchFamily="18" charset="0"/>
                <a:ea typeface="+mj-ea"/>
                <a:cs typeface="+mj-cs"/>
              </a:rPr>
              <a:t>Unified </a:t>
            </a:r>
            <a:r>
              <a:rPr kumimoji="0" lang="en-US" sz="4400" b="0" i="0" u="none" strike="noStrike" kern="1200" cap="none" spc="0" normalizeH="0" baseline="0" noProof="0" dirty="0" smtClean="0">
                <a:ln>
                  <a:noFill/>
                </a:ln>
                <a:solidFill>
                  <a:srgbClr val="FFFFFF"/>
                </a:solidFill>
                <a:effectLst/>
                <a:uLnTx/>
                <a:uFillTx/>
                <a:latin typeface="Georgia" panose="02040502050405020303" pitchFamily="18" charset="0"/>
                <a:ea typeface="+mj-ea"/>
                <a:cs typeface="+mj-cs"/>
              </a:rPr>
              <a:t>Operating Model </a:t>
            </a:r>
            <a:endParaRPr kumimoji="0" lang="en-US" sz="4400" b="0" i="0" u="none" strike="noStrike" kern="1200" cap="none" spc="0" normalizeH="0" baseline="0" noProof="0" dirty="0">
              <a:ln>
                <a:noFill/>
              </a:ln>
              <a:solidFill>
                <a:srgbClr val="FFFFFF"/>
              </a:solidFill>
              <a:effectLst/>
              <a:uLnTx/>
              <a:uFillTx/>
              <a:latin typeface="Georgia" panose="02040502050405020303" pitchFamily="18" charset="0"/>
              <a:ea typeface="+mj-ea"/>
              <a:cs typeface="+mj-cs"/>
            </a:endParaRPr>
          </a:p>
        </p:txBody>
      </p:sp>
      <p:sp>
        <p:nvSpPr>
          <p:cNvPr id="7" name="Title 1">
            <a:extLst>
              <a:ext uri="{FF2B5EF4-FFF2-40B4-BE49-F238E27FC236}">
                <a16:creationId xmlns:a16="http://schemas.microsoft.com/office/drawing/2014/main" id="{73672443-19DB-4B3B-8790-2545884D13CA}"/>
              </a:ext>
            </a:extLst>
          </p:cNvPr>
          <p:cNvSpPr txBox="1">
            <a:spLocks/>
          </p:cNvSpPr>
          <p:nvPr/>
        </p:nvSpPr>
        <p:spPr>
          <a:xfrm>
            <a:off x="8720194" y="2303560"/>
            <a:ext cx="3062917" cy="2648779"/>
          </a:xfrm>
          <a:prstGeom prst="rect">
            <a:avLst/>
          </a:prstGeom>
          <a:solidFill>
            <a:srgbClr val="4B9CD3"/>
          </a:solidFill>
          <a:ln w="152400">
            <a:solidFill>
              <a:srgbClr val="1F75A3"/>
            </a:solidFill>
          </a:ln>
        </p:spPr>
        <p:txBody>
          <a:bodyPr vert="horz" lIns="0" tIns="0" rIns="0" bIns="0" rtlCol="0" anchor="ctr">
            <a:normAutofit/>
          </a:bodyPr>
          <a:lstStyle>
            <a:defPPr>
              <a:defRPr lang="en-US"/>
            </a:defPPr>
            <a:lvl1pPr algn="ctr">
              <a:lnSpc>
                <a:spcPct val="90000"/>
              </a:lnSpc>
              <a:spcBef>
                <a:spcPct val="0"/>
              </a:spcBef>
              <a:buNone/>
              <a:defRPr sz="4400" b="0" i="0">
                <a:solidFill>
                  <a:schemeClr val="bg1">
                    <a:lumMod val="65000"/>
                  </a:schemeClr>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Georgia" panose="02040502050405020303" pitchFamily="18" charset="0"/>
                <a:ea typeface="+mj-ea"/>
                <a:cs typeface="+mj-cs"/>
              </a:rPr>
              <a:t>Unified </a:t>
            </a:r>
            <a:r>
              <a:rPr kumimoji="0" lang="en-US" sz="4400" b="0" i="0" u="none" strike="noStrike" kern="1200" cap="none" spc="0" normalizeH="0" baseline="0" noProof="0" dirty="0" smtClean="0">
                <a:ln>
                  <a:noFill/>
                </a:ln>
                <a:solidFill>
                  <a:srgbClr val="FFFFFF"/>
                </a:solidFill>
                <a:effectLst/>
                <a:uLnTx/>
                <a:uFillTx/>
                <a:latin typeface="Georgia" panose="02040502050405020303" pitchFamily="18" charset="0"/>
                <a:ea typeface="+mj-ea"/>
                <a:cs typeface="+mj-cs"/>
              </a:rPr>
              <a:t>Culture </a:t>
            </a:r>
            <a:endParaRPr kumimoji="0" lang="en-US" sz="4400" b="0" i="0" u="none" strike="noStrike" kern="1200" cap="none" spc="0" normalizeH="0" baseline="0" noProof="0" dirty="0">
              <a:ln>
                <a:noFill/>
              </a:ln>
              <a:solidFill>
                <a:srgbClr val="FFFFFF"/>
              </a:solidFill>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65345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E77377-4F08-4106-99B7-8203FA712921}"/>
              </a:ext>
            </a:extLst>
          </p:cNvPr>
          <p:cNvSpPr>
            <a:spLocks noGrp="1"/>
          </p:cNvSpPr>
          <p:nvPr>
            <p:ph type="title"/>
          </p:nvPr>
        </p:nvSpPr>
        <p:spPr/>
        <p:txBody>
          <a:bodyPr/>
          <a:lstStyle/>
          <a:p>
            <a:r>
              <a:rPr lang="en-US" smtClean="0"/>
              <a:t>Leadership Structure</a:t>
            </a:r>
            <a:endParaRPr lang="en-US" dirty="0"/>
          </a:p>
        </p:txBody>
      </p:sp>
      <p:sp>
        <p:nvSpPr>
          <p:cNvPr id="2" name="TextBox 1"/>
          <p:cNvSpPr txBox="1"/>
          <p:nvPr/>
        </p:nvSpPr>
        <p:spPr>
          <a:xfrm>
            <a:off x="365078" y="2984555"/>
            <a:ext cx="1677832"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FFFFFF"/>
                </a:solidFill>
                <a:effectLst/>
                <a:uLnTx/>
                <a:uFillTx/>
                <a:latin typeface="Verdana" panose="020B0604030504040204"/>
                <a:ea typeface="+mn-ea"/>
                <a:cs typeface="+mn-cs"/>
              </a:rPr>
              <a:t>Dr. Cristy Page </a:t>
            </a:r>
            <a:endParaRPr kumimoji="0" lang="en-US" sz="15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30" name="TextBox 29"/>
          <p:cNvSpPr txBox="1"/>
          <p:nvPr/>
        </p:nvSpPr>
        <p:spPr>
          <a:xfrm>
            <a:off x="2232166" y="2990608"/>
            <a:ext cx="165462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FFFFFF"/>
                </a:solidFill>
                <a:effectLst/>
                <a:uLnTx/>
                <a:uFillTx/>
                <a:latin typeface="Verdana" panose="020B0604030504040204"/>
                <a:ea typeface="+mn-ea"/>
                <a:cs typeface="+mn-cs"/>
              </a:rPr>
              <a:t>Dr. Matt Ewend</a:t>
            </a:r>
            <a:endParaRPr kumimoji="0" lang="en-US" sz="15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31" name="TextBox 30"/>
          <p:cNvSpPr txBox="1"/>
          <p:nvPr/>
        </p:nvSpPr>
        <p:spPr>
          <a:xfrm>
            <a:off x="4423815" y="2992442"/>
            <a:ext cx="1133772"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FFFFFF"/>
                </a:solidFill>
                <a:effectLst/>
                <a:uLnTx/>
                <a:uFillTx/>
                <a:latin typeface="Verdana" panose="020B0604030504040204"/>
                <a:ea typeface="+mn-ea"/>
                <a:cs typeface="+mn-cs"/>
              </a:rPr>
              <a:t>Gary Park</a:t>
            </a:r>
            <a:endParaRPr kumimoji="0" lang="en-US" sz="15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32" name="TextBox 31"/>
          <p:cNvSpPr txBox="1"/>
          <p:nvPr/>
        </p:nvSpPr>
        <p:spPr>
          <a:xfrm>
            <a:off x="6355301" y="2996978"/>
            <a:ext cx="123303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FFFFFF"/>
                </a:solidFill>
                <a:effectLst/>
                <a:uLnTx/>
                <a:uFillTx/>
                <a:latin typeface="Verdana" panose="020B0604030504040204"/>
                <a:ea typeface="+mn-ea"/>
                <a:cs typeface="+mn-cs"/>
              </a:rPr>
              <a:t>John Lewis</a:t>
            </a:r>
            <a:endParaRPr kumimoji="0" lang="en-US" sz="15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33" name="TextBox 32"/>
          <p:cNvSpPr txBox="1"/>
          <p:nvPr/>
        </p:nvSpPr>
        <p:spPr>
          <a:xfrm>
            <a:off x="8246878" y="2984554"/>
            <a:ext cx="1396280"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FFFFFF"/>
                </a:solidFill>
                <a:effectLst/>
                <a:uLnTx/>
                <a:uFillTx/>
                <a:latin typeface="Verdana" panose="020B0604030504040204"/>
                <a:ea typeface="+mn-ea"/>
                <a:cs typeface="+mn-cs"/>
              </a:rPr>
              <a:t>Amy Higgins</a:t>
            </a:r>
            <a:endParaRPr kumimoji="0" lang="en-US" sz="15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34" name="TextBox 33"/>
          <p:cNvSpPr txBox="1"/>
          <p:nvPr/>
        </p:nvSpPr>
        <p:spPr>
          <a:xfrm>
            <a:off x="10245972" y="2984553"/>
            <a:ext cx="124264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FFFFFF"/>
                </a:solidFill>
                <a:effectLst/>
                <a:uLnTx/>
                <a:uFillTx/>
                <a:latin typeface="Verdana" panose="020B0604030504040204"/>
                <a:ea typeface="+mn-ea"/>
                <a:cs typeface="+mn-cs"/>
              </a:rPr>
              <a:t>Andy Willis</a:t>
            </a:r>
            <a:endParaRPr kumimoji="0" lang="en-US" sz="15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35" name="TextBox 34"/>
          <p:cNvSpPr txBox="1"/>
          <p:nvPr/>
        </p:nvSpPr>
        <p:spPr>
          <a:xfrm>
            <a:off x="2435887" y="5489281"/>
            <a:ext cx="139493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FFFFFF"/>
                </a:solidFill>
                <a:effectLst/>
                <a:uLnTx/>
                <a:uFillTx/>
                <a:latin typeface="Verdana" panose="020B0604030504040204"/>
                <a:ea typeface="+mn-ea"/>
                <a:cs typeface="+mn-cs"/>
              </a:rPr>
              <a:t>Jeri Williams</a:t>
            </a:r>
            <a:endParaRPr kumimoji="0" lang="en-US" sz="15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36" name="TextBox 35"/>
          <p:cNvSpPr txBox="1"/>
          <p:nvPr/>
        </p:nvSpPr>
        <p:spPr>
          <a:xfrm>
            <a:off x="4336227" y="5489281"/>
            <a:ext cx="150714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FFFFFF"/>
                </a:solidFill>
                <a:effectLst/>
                <a:uLnTx/>
                <a:uFillTx/>
                <a:latin typeface="Verdana" panose="020B0604030504040204"/>
                <a:ea typeface="+mn-ea"/>
                <a:cs typeface="+mn-cs"/>
              </a:rPr>
              <a:t>Glenn George</a:t>
            </a:r>
            <a:endParaRPr kumimoji="0" lang="en-US" sz="15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37" name="TextBox 36"/>
          <p:cNvSpPr txBox="1"/>
          <p:nvPr/>
        </p:nvSpPr>
        <p:spPr>
          <a:xfrm>
            <a:off x="6355301" y="5489281"/>
            <a:ext cx="124585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FFFFFF"/>
                </a:solidFill>
                <a:effectLst/>
                <a:uLnTx/>
                <a:uFillTx/>
                <a:latin typeface="Verdana" panose="020B0604030504040204"/>
                <a:ea typeface="+mn-ea"/>
                <a:cs typeface="+mn-cs"/>
              </a:rPr>
              <a:t>Scott Doak</a:t>
            </a:r>
            <a:endParaRPr kumimoji="0" lang="en-US" sz="15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sp>
        <p:nvSpPr>
          <p:cNvPr id="38" name="TextBox 37"/>
          <p:cNvSpPr txBox="1"/>
          <p:nvPr/>
        </p:nvSpPr>
        <p:spPr>
          <a:xfrm>
            <a:off x="8249953" y="5489281"/>
            <a:ext cx="1395703"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FFFFFF"/>
                </a:solidFill>
                <a:effectLst/>
                <a:uLnTx/>
                <a:uFillTx/>
                <a:latin typeface="Verdana" panose="020B0604030504040204"/>
                <a:ea typeface="+mn-ea"/>
                <a:cs typeface="+mn-cs"/>
              </a:rPr>
              <a:t>Katie Eimers</a:t>
            </a:r>
            <a:endParaRPr kumimoji="0" lang="en-US" sz="1500" b="0" i="0" u="none" strike="noStrike" kern="1200" cap="none" spc="0" normalizeH="0" baseline="0" noProof="0" dirty="0">
              <a:ln>
                <a:noFill/>
              </a:ln>
              <a:solidFill>
                <a:srgbClr val="FFFFFF"/>
              </a:solidFill>
              <a:effectLst/>
              <a:uLnTx/>
              <a:uFillTx/>
              <a:latin typeface="Verdana" panose="020B0604030504040204"/>
              <a:ea typeface="+mn-ea"/>
              <a:cs typeface="+mn-cs"/>
            </a:endParaRPr>
          </a:p>
        </p:txBody>
      </p:sp>
      <p:cxnSp>
        <p:nvCxnSpPr>
          <p:cNvPr id="107" name="Connector: Elbow 126">
            <a:extLst>
              <a:ext uri="{FF2B5EF4-FFF2-40B4-BE49-F238E27FC236}">
                <a16:creationId xmlns:a16="http://schemas.microsoft.com/office/drawing/2014/main" id="{78F340BE-AB6A-4070-873A-F924FDA02380}"/>
              </a:ext>
            </a:extLst>
          </p:cNvPr>
          <p:cNvCxnSpPr>
            <a:cxnSpLocks/>
            <a:stCxn id="124" idx="2"/>
            <a:endCxn id="114" idx="0"/>
          </p:cNvCxnSpPr>
          <p:nvPr/>
        </p:nvCxnSpPr>
        <p:spPr>
          <a:xfrm rot="5400000">
            <a:off x="3459273" y="-328395"/>
            <a:ext cx="558799" cy="4714659"/>
          </a:xfrm>
          <a:prstGeom prst="bentConnector3">
            <a:avLst>
              <a:gd name="adj1" fmla="val 50000"/>
            </a:avLst>
          </a:prstGeom>
          <a:noFill/>
          <a:ln w="19050" cap="flat" cmpd="sng" algn="ctr">
            <a:solidFill>
              <a:srgbClr val="FFFFFF">
                <a:lumMod val="75000"/>
              </a:srgbClr>
            </a:solidFill>
            <a:prstDash val="solid"/>
            <a:miter lim="800000"/>
          </a:ln>
          <a:effectLst/>
        </p:spPr>
      </p:cxnSp>
      <p:cxnSp>
        <p:nvCxnSpPr>
          <p:cNvPr id="108" name="Connector: Elbow 127">
            <a:extLst>
              <a:ext uri="{FF2B5EF4-FFF2-40B4-BE49-F238E27FC236}">
                <a16:creationId xmlns:a16="http://schemas.microsoft.com/office/drawing/2014/main" id="{CF806EC0-DAC6-43D0-9F24-BC3E664CDC66}"/>
              </a:ext>
            </a:extLst>
          </p:cNvPr>
          <p:cNvCxnSpPr>
            <a:cxnSpLocks/>
            <a:stCxn id="124" idx="2"/>
            <a:endCxn id="115" idx="0"/>
          </p:cNvCxnSpPr>
          <p:nvPr/>
        </p:nvCxnSpPr>
        <p:spPr>
          <a:xfrm rot="5400000">
            <a:off x="4402476" y="614808"/>
            <a:ext cx="558799" cy="2828252"/>
          </a:xfrm>
          <a:prstGeom prst="bentConnector3">
            <a:avLst>
              <a:gd name="adj1" fmla="val 50000"/>
            </a:avLst>
          </a:prstGeom>
          <a:noFill/>
          <a:ln w="19050" cap="flat" cmpd="sng" algn="ctr">
            <a:solidFill>
              <a:srgbClr val="FFFFFF">
                <a:lumMod val="75000"/>
              </a:srgbClr>
            </a:solidFill>
            <a:prstDash val="solid"/>
            <a:miter lim="800000"/>
          </a:ln>
          <a:effectLst/>
        </p:spPr>
      </p:cxnSp>
      <p:cxnSp>
        <p:nvCxnSpPr>
          <p:cNvPr id="109" name="Connector: Elbow 128">
            <a:extLst>
              <a:ext uri="{FF2B5EF4-FFF2-40B4-BE49-F238E27FC236}">
                <a16:creationId xmlns:a16="http://schemas.microsoft.com/office/drawing/2014/main" id="{51F9F2BB-C64F-42EA-910C-FB4D6574D3C5}"/>
              </a:ext>
            </a:extLst>
          </p:cNvPr>
          <p:cNvCxnSpPr>
            <a:cxnSpLocks/>
            <a:stCxn id="124" idx="2"/>
            <a:endCxn id="118" idx="0"/>
          </p:cNvCxnSpPr>
          <p:nvPr/>
        </p:nvCxnSpPr>
        <p:spPr>
          <a:xfrm rot="5400000">
            <a:off x="5345679" y="1558011"/>
            <a:ext cx="558799" cy="941846"/>
          </a:xfrm>
          <a:prstGeom prst="bentConnector3">
            <a:avLst>
              <a:gd name="adj1" fmla="val 50000"/>
            </a:avLst>
          </a:prstGeom>
          <a:noFill/>
          <a:ln w="19050" cap="flat" cmpd="sng" algn="ctr">
            <a:solidFill>
              <a:srgbClr val="FFFFFF">
                <a:lumMod val="75000"/>
              </a:srgbClr>
            </a:solidFill>
            <a:prstDash val="solid"/>
            <a:miter lim="800000"/>
          </a:ln>
          <a:effectLst/>
        </p:spPr>
      </p:cxnSp>
      <p:cxnSp>
        <p:nvCxnSpPr>
          <p:cNvPr id="110" name="Connector: Elbow 129">
            <a:extLst>
              <a:ext uri="{FF2B5EF4-FFF2-40B4-BE49-F238E27FC236}">
                <a16:creationId xmlns:a16="http://schemas.microsoft.com/office/drawing/2014/main" id="{A21AB800-6F49-4FA5-9415-F824A5573ABF}"/>
              </a:ext>
            </a:extLst>
          </p:cNvPr>
          <p:cNvCxnSpPr>
            <a:cxnSpLocks/>
            <a:stCxn id="124" idx="2"/>
            <a:endCxn id="116" idx="0"/>
          </p:cNvCxnSpPr>
          <p:nvPr/>
        </p:nvCxnSpPr>
        <p:spPr>
          <a:xfrm rot="16200000" flipH="1">
            <a:off x="6288882" y="1556653"/>
            <a:ext cx="558799" cy="944561"/>
          </a:xfrm>
          <a:prstGeom prst="bentConnector3">
            <a:avLst>
              <a:gd name="adj1" fmla="val 50000"/>
            </a:avLst>
          </a:prstGeom>
          <a:noFill/>
          <a:ln w="19050" cap="flat" cmpd="sng" algn="ctr">
            <a:solidFill>
              <a:srgbClr val="FFFFFF">
                <a:lumMod val="75000"/>
              </a:srgbClr>
            </a:solidFill>
            <a:prstDash val="solid"/>
            <a:miter lim="800000"/>
          </a:ln>
          <a:effectLst/>
        </p:spPr>
      </p:cxnSp>
      <p:cxnSp>
        <p:nvCxnSpPr>
          <p:cNvPr id="111" name="Connector: Elbow 130">
            <a:extLst>
              <a:ext uri="{FF2B5EF4-FFF2-40B4-BE49-F238E27FC236}">
                <a16:creationId xmlns:a16="http://schemas.microsoft.com/office/drawing/2014/main" id="{CF9016E7-1DB7-4412-AE85-C8C0DFABE559}"/>
              </a:ext>
            </a:extLst>
          </p:cNvPr>
          <p:cNvCxnSpPr>
            <a:cxnSpLocks/>
            <a:stCxn id="124" idx="2"/>
            <a:endCxn id="117" idx="0"/>
          </p:cNvCxnSpPr>
          <p:nvPr/>
        </p:nvCxnSpPr>
        <p:spPr>
          <a:xfrm rot="16200000" flipH="1">
            <a:off x="7232085" y="613450"/>
            <a:ext cx="558799" cy="2830967"/>
          </a:xfrm>
          <a:prstGeom prst="bentConnector3">
            <a:avLst>
              <a:gd name="adj1" fmla="val 50000"/>
            </a:avLst>
          </a:prstGeom>
          <a:noFill/>
          <a:ln w="19050" cap="flat" cmpd="sng" algn="ctr">
            <a:solidFill>
              <a:srgbClr val="FFFFFF">
                <a:lumMod val="75000"/>
              </a:srgbClr>
            </a:solidFill>
            <a:prstDash val="solid"/>
            <a:miter lim="800000"/>
          </a:ln>
          <a:effectLst/>
        </p:spPr>
      </p:cxnSp>
      <p:cxnSp>
        <p:nvCxnSpPr>
          <p:cNvPr id="112" name="Connector: Elbow 131">
            <a:extLst>
              <a:ext uri="{FF2B5EF4-FFF2-40B4-BE49-F238E27FC236}">
                <a16:creationId xmlns:a16="http://schemas.microsoft.com/office/drawing/2014/main" id="{C18C3C12-4973-4F0E-AAA6-2B8E4F4868EC}"/>
              </a:ext>
            </a:extLst>
          </p:cNvPr>
          <p:cNvCxnSpPr>
            <a:cxnSpLocks/>
            <a:stCxn id="124" idx="2"/>
            <a:endCxn id="113" idx="0"/>
          </p:cNvCxnSpPr>
          <p:nvPr/>
        </p:nvCxnSpPr>
        <p:spPr>
          <a:xfrm rot="16200000" flipH="1">
            <a:off x="8174217" y="-328682"/>
            <a:ext cx="558799" cy="4715231"/>
          </a:xfrm>
          <a:prstGeom prst="bentConnector3">
            <a:avLst>
              <a:gd name="adj1" fmla="val 50000"/>
            </a:avLst>
          </a:prstGeom>
          <a:noFill/>
          <a:ln w="19050" cap="flat" cmpd="sng" algn="ctr">
            <a:solidFill>
              <a:srgbClr val="FFFFFF">
                <a:lumMod val="75000"/>
              </a:srgbClr>
            </a:solidFill>
            <a:prstDash val="solid"/>
            <a:miter lim="800000"/>
          </a:ln>
          <a:effectLst/>
        </p:spPr>
      </p:cxnSp>
      <p:sp>
        <p:nvSpPr>
          <p:cNvPr id="113" name="Rectangle 112">
            <a:extLst>
              <a:ext uri="{FF2B5EF4-FFF2-40B4-BE49-F238E27FC236}">
                <a16:creationId xmlns:a16="http://schemas.microsoft.com/office/drawing/2014/main" id="{9A3641D9-5BBA-4022-9F86-05002814A3EA}"/>
              </a:ext>
            </a:extLst>
          </p:cNvPr>
          <p:cNvSpPr/>
          <p:nvPr/>
        </p:nvSpPr>
        <p:spPr>
          <a:xfrm>
            <a:off x="9924264" y="2308334"/>
            <a:ext cx="1773936" cy="631050"/>
          </a:xfrm>
          <a:prstGeom prst="rect">
            <a:avLst/>
          </a:prstGeom>
          <a:solidFill>
            <a:srgbClr val="499CD3">
              <a:lumMod val="75000"/>
            </a:srgbClr>
          </a:solidFill>
          <a:ln w="19050" cap="flat" cmpd="sng" algn="ctr">
            <a:solidFill>
              <a:srgbClr val="EF82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Dr. Matt Ewend</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0" i="1" u="none" strike="noStrike" kern="0" cap="none" spc="0" normalizeH="0" baseline="0" noProof="0" dirty="0">
                <a:ln>
                  <a:noFill/>
                </a:ln>
                <a:solidFill>
                  <a:prstClr val="white"/>
                </a:solidFill>
                <a:effectLst/>
                <a:uLnTx/>
                <a:uFillTx/>
                <a:latin typeface="Segoe UI"/>
                <a:ea typeface="+mn-ea"/>
                <a:cs typeface="+mn-cs"/>
              </a:rPr>
              <a:t>Chief Clinical Officer</a:t>
            </a:r>
            <a:br>
              <a:rPr kumimoji="0" lang="en-US" sz="1100" b="0" i="1" u="none" strike="noStrike" kern="0" cap="none" spc="0" normalizeH="0" baseline="0" noProof="0" dirty="0">
                <a:ln>
                  <a:noFill/>
                </a:ln>
                <a:solidFill>
                  <a:prstClr val="white"/>
                </a:solidFill>
                <a:effectLst/>
                <a:uLnTx/>
                <a:uFillTx/>
                <a:latin typeface="Segoe UI"/>
                <a:ea typeface="+mn-ea"/>
                <a:cs typeface="+mn-cs"/>
              </a:rPr>
            </a:br>
            <a:r>
              <a:rPr kumimoji="0" lang="en-US" sz="1100" b="0" i="1" u="none" strike="noStrike" kern="0" cap="none" spc="0" normalizeH="0" baseline="0" noProof="0" dirty="0">
                <a:ln>
                  <a:noFill/>
                </a:ln>
                <a:solidFill>
                  <a:prstClr val="white"/>
                </a:solidFill>
                <a:effectLst/>
                <a:uLnTx/>
                <a:uFillTx/>
                <a:latin typeface="Segoe UI"/>
                <a:ea typeface="+mn-ea"/>
                <a:cs typeface="+mn-cs"/>
              </a:rPr>
              <a:t>(CCO</a:t>
            </a:r>
            <a:r>
              <a:rPr kumimoji="0" lang="en-US" sz="1100" b="0" i="1" u="none" strike="noStrike" kern="0" cap="none" spc="0" normalizeH="0" baseline="0" noProof="0" dirty="0" smtClean="0">
                <a:ln>
                  <a:noFill/>
                </a:ln>
                <a:solidFill>
                  <a:prstClr val="white"/>
                </a:solidFill>
                <a:effectLst/>
                <a:uLnTx/>
                <a:uFillTx/>
                <a:latin typeface="Segoe UI"/>
                <a:ea typeface="+mn-ea"/>
                <a:cs typeface="+mn-cs"/>
              </a:rPr>
              <a:t>)</a:t>
            </a:r>
            <a:endParaRPr kumimoji="0" lang="en-US" sz="1100" b="0" i="1" u="none" strike="noStrike" kern="0" cap="none" spc="0" normalizeH="0" baseline="0" noProof="0" dirty="0">
              <a:ln>
                <a:noFill/>
              </a:ln>
              <a:solidFill>
                <a:prstClr val="white"/>
              </a:solidFill>
              <a:effectLst/>
              <a:uLnTx/>
              <a:uFillTx/>
              <a:latin typeface="Segoe UI"/>
              <a:ea typeface="+mn-ea"/>
              <a:cs typeface="+mn-cs"/>
            </a:endParaRPr>
          </a:p>
        </p:txBody>
      </p:sp>
      <p:sp>
        <p:nvSpPr>
          <p:cNvPr id="114" name="Rectangle 113">
            <a:extLst>
              <a:ext uri="{FF2B5EF4-FFF2-40B4-BE49-F238E27FC236}">
                <a16:creationId xmlns:a16="http://schemas.microsoft.com/office/drawing/2014/main" id="{F2A5F85E-4259-48A4-BAC9-A7862BA62DC9}"/>
              </a:ext>
            </a:extLst>
          </p:cNvPr>
          <p:cNvSpPr/>
          <p:nvPr/>
        </p:nvSpPr>
        <p:spPr>
          <a:xfrm>
            <a:off x="494374" y="2308334"/>
            <a:ext cx="1773936" cy="631050"/>
          </a:xfrm>
          <a:prstGeom prst="rect">
            <a:avLst/>
          </a:prstGeom>
          <a:solidFill>
            <a:srgbClr val="499CD3">
              <a:lumMod val="75000"/>
            </a:srgbClr>
          </a:solidFill>
          <a:ln w="19050" cap="flat" cmpd="sng" algn="ctr">
            <a:solidFill>
              <a:srgbClr val="EF82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mn-cs"/>
              </a:rPr>
              <a:t>Dr. Cristy Page</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1" u="none" strike="noStrike" kern="0" cap="none" spc="0" normalizeH="0" baseline="0" noProof="0" dirty="0">
                <a:ln>
                  <a:noFill/>
                </a:ln>
                <a:solidFill>
                  <a:prstClr val="white"/>
                </a:solidFill>
                <a:effectLst/>
                <a:uLnTx/>
                <a:uFillTx/>
                <a:latin typeface="Arial"/>
                <a:ea typeface="+mn-ea"/>
                <a:cs typeface="+mn-cs"/>
              </a:rPr>
              <a:t>Executive Dean, School </a:t>
            </a:r>
            <a:br>
              <a:rPr kumimoji="0" lang="en-US" sz="1000" b="0" i="1" u="none" strike="noStrike" kern="0" cap="none" spc="0" normalizeH="0" baseline="0" noProof="0" dirty="0">
                <a:ln>
                  <a:noFill/>
                </a:ln>
                <a:solidFill>
                  <a:prstClr val="white"/>
                </a:solidFill>
                <a:effectLst/>
                <a:uLnTx/>
                <a:uFillTx/>
                <a:latin typeface="Arial"/>
                <a:ea typeface="+mn-ea"/>
                <a:cs typeface="+mn-cs"/>
              </a:rPr>
            </a:br>
            <a:r>
              <a:rPr kumimoji="0" lang="en-US" sz="1000" b="0" i="1" u="none" strike="noStrike" kern="0" cap="none" spc="0" normalizeH="0" baseline="0" noProof="0" dirty="0">
                <a:ln>
                  <a:noFill/>
                </a:ln>
                <a:solidFill>
                  <a:prstClr val="white"/>
                </a:solidFill>
                <a:effectLst/>
                <a:uLnTx/>
                <a:uFillTx/>
                <a:latin typeface="Arial"/>
                <a:ea typeface="+mn-ea"/>
                <a:cs typeface="+mn-cs"/>
              </a:rPr>
              <a:t>of Medicine</a:t>
            </a:r>
          </a:p>
        </p:txBody>
      </p:sp>
      <p:sp>
        <p:nvSpPr>
          <p:cNvPr id="115" name="Rectangle 114">
            <a:extLst>
              <a:ext uri="{FF2B5EF4-FFF2-40B4-BE49-F238E27FC236}">
                <a16:creationId xmlns:a16="http://schemas.microsoft.com/office/drawing/2014/main" id="{6CF9EB11-4B06-4DC4-A9F9-BC9F388167E2}"/>
              </a:ext>
            </a:extLst>
          </p:cNvPr>
          <p:cNvSpPr/>
          <p:nvPr/>
        </p:nvSpPr>
        <p:spPr>
          <a:xfrm>
            <a:off x="2380781" y="2308334"/>
            <a:ext cx="1773936" cy="631050"/>
          </a:xfrm>
          <a:prstGeom prst="rect">
            <a:avLst/>
          </a:prstGeom>
          <a:solidFill>
            <a:srgbClr val="499CD3">
              <a:lumMod val="75000"/>
            </a:srgbClr>
          </a:solidFill>
          <a:ln w="19050" cap="flat" cmpd="sng" algn="ctr">
            <a:solidFill>
              <a:srgbClr val="EF82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mn-cs"/>
              </a:rPr>
              <a:t>Amy Higgins</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1" u="none" strike="noStrike" kern="0" cap="none" spc="0" normalizeH="0" baseline="0" noProof="0" dirty="0">
                <a:ln>
                  <a:noFill/>
                </a:ln>
                <a:solidFill>
                  <a:prstClr val="white"/>
                </a:solidFill>
                <a:effectLst/>
                <a:uLnTx/>
                <a:uFillTx/>
                <a:latin typeface="Arial"/>
                <a:ea typeface="+mn-ea"/>
                <a:cs typeface="+mn-cs"/>
              </a:rPr>
              <a:t>Chief Transformation &amp; Experience Officer (CTEO)</a:t>
            </a:r>
          </a:p>
        </p:txBody>
      </p:sp>
      <p:sp>
        <p:nvSpPr>
          <p:cNvPr id="116" name="Rectangle 115">
            <a:extLst>
              <a:ext uri="{FF2B5EF4-FFF2-40B4-BE49-F238E27FC236}">
                <a16:creationId xmlns:a16="http://schemas.microsoft.com/office/drawing/2014/main" id="{EA7CB68C-1F04-4D85-A209-AFB30E3A0B52}"/>
              </a:ext>
            </a:extLst>
          </p:cNvPr>
          <p:cNvSpPr/>
          <p:nvPr/>
        </p:nvSpPr>
        <p:spPr>
          <a:xfrm>
            <a:off x="6153594" y="2308334"/>
            <a:ext cx="1773936" cy="631050"/>
          </a:xfrm>
          <a:prstGeom prst="rect">
            <a:avLst/>
          </a:prstGeom>
          <a:solidFill>
            <a:srgbClr val="499CD3">
              <a:lumMod val="75000"/>
            </a:srgbClr>
          </a:solidFill>
          <a:ln w="19050" cap="flat" cmpd="sng" algn="ctr">
            <a:solidFill>
              <a:srgbClr val="EF82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mn-cs"/>
              </a:rPr>
              <a:t>Andy Willis</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1" u="none" strike="noStrike" kern="0" cap="none" spc="0" normalizeH="0" baseline="0" noProof="0" dirty="0">
                <a:ln>
                  <a:noFill/>
                </a:ln>
                <a:solidFill>
                  <a:prstClr val="white"/>
                </a:solidFill>
                <a:effectLst/>
                <a:uLnTx/>
                <a:uFillTx/>
                <a:latin typeface="Arial"/>
                <a:ea typeface="+mn-ea"/>
                <a:cs typeface="+mn-cs"/>
              </a:rPr>
              <a:t>Chief External Affairs Officer (</a:t>
            </a:r>
            <a:r>
              <a:rPr kumimoji="0" lang="en-US" sz="1000" b="0" i="1" u="none" strike="noStrike" kern="0" cap="none" spc="0" normalizeH="0" baseline="0" noProof="0" dirty="0" smtClean="0">
                <a:ln>
                  <a:noFill/>
                </a:ln>
                <a:solidFill>
                  <a:prstClr val="white"/>
                </a:solidFill>
                <a:effectLst/>
                <a:uLnTx/>
                <a:uFillTx/>
                <a:latin typeface="Arial"/>
                <a:ea typeface="+mn-ea"/>
                <a:cs typeface="+mn-cs"/>
              </a:rPr>
              <a:t>CEAO</a:t>
            </a:r>
            <a:r>
              <a:rPr kumimoji="0" lang="en-US" sz="1000" b="0" i="1" u="none" strike="noStrike" kern="0" cap="none" spc="0" normalizeH="0" baseline="0" noProof="0" dirty="0">
                <a:ln>
                  <a:noFill/>
                </a:ln>
                <a:solidFill>
                  <a:prstClr val="white"/>
                </a:solidFill>
                <a:effectLst/>
                <a:uLnTx/>
                <a:uFillTx/>
                <a:latin typeface="Arial"/>
                <a:ea typeface="+mn-ea"/>
                <a:cs typeface="+mn-cs"/>
              </a:rPr>
              <a:t>)</a:t>
            </a:r>
          </a:p>
        </p:txBody>
      </p:sp>
      <p:sp>
        <p:nvSpPr>
          <p:cNvPr id="117" name="Rectangle 116">
            <a:extLst>
              <a:ext uri="{FF2B5EF4-FFF2-40B4-BE49-F238E27FC236}">
                <a16:creationId xmlns:a16="http://schemas.microsoft.com/office/drawing/2014/main" id="{7751B94B-3A33-45AC-AC6B-C759FF0B93B4}"/>
              </a:ext>
            </a:extLst>
          </p:cNvPr>
          <p:cNvSpPr/>
          <p:nvPr/>
        </p:nvSpPr>
        <p:spPr>
          <a:xfrm>
            <a:off x="8040000" y="2308334"/>
            <a:ext cx="1773936" cy="631050"/>
          </a:xfrm>
          <a:prstGeom prst="rect">
            <a:avLst/>
          </a:prstGeom>
          <a:solidFill>
            <a:srgbClr val="499CD3">
              <a:lumMod val="75000"/>
            </a:srgbClr>
          </a:solidFill>
          <a:ln w="19050" cap="flat" cmpd="sng" algn="ctr">
            <a:solidFill>
              <a:srgbClr val="EF82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100" b="1" i="0" u="none" strike="noStrike" kern="0" cap="none" spc="0" normalizeH="0" baseline="0" noProof="0" dirty="0" smtClean="0">
              <a:ln>
                <a:noFill/>
              </a:ln>
              <a:solidFill>
                <a:prstClr val="white"/>
              </a:solidFill>
              <a:effectLst/>
              <a:uLnTx/>
              <a:uFillTx/>
              <a:latin typeface="Segoe UI"/>
              <a:ea typeface="+mn-ea"/>
              <a:cs typeface="+mn-cs"/>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Segoe UI"/>
                <a:ea typeface="+mn-ea"/>
                <a:cs typeface="+mn-cs"/>
              </a:rPr>
              <a:t>Gary </a:t>
            </a:r>
            <a:r>
              <a:rPr kumimoji="0" lang="en-US" sz="1100" b="1" i="0" u="none" strike="noStrike" kern="0" cap="none" spc="0" normalizeH="0" baseline="0" noProof="0" dirty="0">
                <a:ln>
                  <a:noFill/>
                </a:ln>
                <a:solidFill>
                  <a:prstClr val="white"/>
                </a:solidFill>
                <a:effectLst/>
                <a:uLnTx/>
                <a:uFillTx/>
                <a:latin typeface="Segoe UI"/>
                <a:ea typeface="+mn-ea"/>
                <a:cs typeface="+mn-cs"/>
              </a:rPr>
              <a:t>Park</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1" u="none" strike="noStrike" kern="0" cap="none" spc="0" normalizeH="0" baseline="0" noProof="0" dirty="0">
                <a:ln>
                  <a:noFill/>
                </a:ln>
                <a:solidFill>
                  <a:prstClr val="white"/>
                </a:solidFill>
                <a:effectLst/>
                <a:uLnTx/>
                <a:uFillTx/>
                <a:latin typeface="Segoe UI"/>
                <a:ea typeface="+mn-ea"/>
                <a:cs typeface="+mn-cs"/>
              </a:rPr>
              <a:t>Chief Operating Officer</a:t>
            </a:r>
            <a:br>
              <a:rPr kumimoji="0" lang="en-US" sz="1000" b="0" i="1" u="none" strike="noStrike" kern="0" cap="none" spc="0" normalizeH="0" baseline="0" noProof="0" dirty="0">
                <a:ln>
                  <a:noFill/>
                </a:ln>
                <a:solidFill>
                  <a:prstClr val="white"/>
                </a:solidFill>
                <a:effectLst/>
                <a:uLnTx/>
                <a:uFillTx/>
                <a:latin typeface="Segoe UI"/>
                <a:ea typeface="+mn-ea"/>
                <a:cs typeface="+mn-cs"/>
              </a:rPr>
            </a:br>
            <a:r>
              <a:rPr kumimoji="0" lang="en-US" sz="1000" b="0" i="1" u="none" strike="noStrike" kern="0" cap="none" spc="0" normalizeH="0" baseline="0" noProof="0" dirty="0">
                <a:ln>
                  <a:noFill/>
                </a:ln>
                <a:solidFill>
                  <a:prstClr val="white"/>
                </a:solidFill>
                <a:effectLst/>
                <a:uLnTx/>
                <a:uFillTx/>
                <a:latin typeface="Segoe UI"/>
                <a:ea typeface="+mn-ea"/>
                <a:cs typeface="+mn-cs"/>
              </a:rPr>
              <a:t>(COO)</a:t>
            </a:r>
          </a:p>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13DB303E-083A-438B-A874-3671A3F698A6}"/>
              </a:ext>
            </a:extLst>
          </p:cNvPr>
          <p:cNvSpPr/>
          <p:nvPr/>
        </p:nvSpPr>
        <p:spPr>
          <a:xfrm>
            <a:off x="4267187" y="2308334"/>
            <a:ext cx="1773936" cy="631050"/>
          </a:xfrm>
          <a:prstGeom prst="rect">
            <a:avLst/>
          </a:prstGeom>
          <a:solidFill>
            <a:srgbClr val="499CD3">
              <a:lumMod val="75000"/>
            </a:srgbClr>
          </a:solidFill>
          <a:ln w="19050" cap="flat" cmpd="sng" algn="ctr">
            <a:solidFill>
              <a:srgbClr val="EF8200">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mn-cs"/>
              </a:rPr>
              <a:t>John Lewis</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1" u="none" strike="noStrike" kern="0" cap="none" spc="0" normalizeH="0" baseline="0" noProof="0" dirty="0">
                <a:ln>
                  <a:noFill/>
                </a:ln>
                <a:solidFill>
                  <a:prstClr val="white"/>
                </a:solidFill>
                <a:effectLst/>
                <a:uLnTx/>
                <a:uFillTx/>
                <a:latin typeface="Arial"/>
                <a:ea typeface="+mn-ea"/>
                <a:cs typeface="+mn-cs"/>
              </a:rPr>
              <a:t>Chief Business Integration Officer (CBIO)</a:t>
            </a:r>
          </a:p>
        </p:txBody>
      </p:sp>
      <p:sp>
        <p:nvSpPr>
          <p:cNvPr id="119" name="Rectangle 118">
            <a:extLst>
              <a:ext uri="{FF2B5EF4-FFF2-40B4-BE49-F238E27FC236}">
                <a16:creationId xmlns:a16="http://schemas.microsoft.com/office/drawing/2014/main" id="{25FFA092-B500-4294-9D88-1501BCC92562}"/>
              </a:ext>
            </a:extLst>
          </p:cNvPr>
          <p:cNvSpPr/>
          <p:nvPr/>
        </p:nvSpPr>
        <p:spPr>
          <a:xfrm>
            <a:off x="2380780" y="4650976"/>
            <a:ext cx="1773936" cy="631050"/>
          </a:xfrm>
          <a:prstGeom prst="rect">
            <a:avLst/>
          </a:prstGeom>
          <a:solidFill>
            <a:srgbClr val="499CD3">
              <a:lumMod val="75000"/>
            </a:srgbClr>
          </a:solidFill>
          <a:ln w="19050" cap="flat" cmpd="sng" algn="ctr">
            <a:solidFill>
              <a:srgbClr val="EF8200">
                <a:lumMod val="50000"/>
              </a:srgbClr>
            </a:solidFill>
            <a:prstDash val="solid"/>
            <a:miter lim="800000"/>
          </a:ln>
          <a:effectLst/>
        </p:spPr>
        <p:txBody>
          <a:bodyPr rtlCol="0" anchor="t"/>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mn-cs"/>
              </a:rPr>
              <a:t>Jeri Williams</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1" u="none" strike="noStrike" kern="0" cap="none" spc="0" normalizeH="0" baseline="0" noProof="0" dirty="0">
                <a:ln>
                  <a:noFill/>
                </a:ln>
                <a:solidFill>
                  <a:prstClr val="white"/>
                </a:solidFill>
                <a:effectLst/>
                <a:uLnTx/>
                <a:uFillTx/>
                <a:latin typeface="Arial"/>
                <a:ea typeface="+mn-ea"/>
                <a:cs typeface="+mn-cs"/>
              </a:rPr>
              <a:t>Chief Audit &amp; Compliance Officer (CACO)</a:t>
            </a:r>
          </a:p>
        </p:txBody>
      </p:sp>
      <p:sp>
        <p:nvSpPr>
          <p:cNvPr id="122" name="Rectangle 121">
            <a:extLst>
              <a:ext uri="{FF2B5EF4-FFF2-40B4-BE49-F238E27FC236}">
                <a16:creationId xmlns:a16="http://schemas.microsoft.com/office/drawing/2014/main" id="{800463E5-96E2-4C4E-A06F-71FB124398C8}"/>
              </a:ext>
            </a:extLst>
          </p:cNvPr>
          <p:cNvSpPr/>
          <p:nvPr/>
        </p:nvSpPr>
        <p:spPr>
          <a:xfrm>
            <a:off x="6153593" y="4650976"/>
            <a:ext cx="1773936" cy="631050"/>
          </a:xfrm>
          <a:prstGeom prst="rect">
            <a:avLst/>
          </a:prstGeom>
          <a:solidFill>
            <a:srgbClr val="499CD3">
              <a:lumMod val="75000"/>
            </a:srgbClr>
          </a:solidFill>
          <a:ln w="19050" cap="flat" cmpd="sng" algn="ctr">
            <a:solidFill>
              <a:srgbClr val="EF8200">
                <a:lumMod val="50000"/>
              </a:srgbClr>
            </a:solidFill>
            <a:prstDash val="solid"/>
            <a:miter lim="800000"/>
          </a:ln>
          <a:effectLst/>
        </p:spPr>
        <p:txBody>
          <a:bodyPr rtlCol="0" anchor="t"/>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Katie Eimers</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0" i="1" u="none" strike="noStrike" kern="0" cap="none" spc="0" normalizeH="0" baseline="0" noProof="0" dirty="0">
                <a:ln>
                  <a:noFill/>
                </a:ln>
                <a:solidFill>
                  <a:prstClr val="white"/>
                </a:solidFill>
                <a:effectLst/>
                <a:uLnTx/>
                <a:uFillTx/>
                <a:latin typeface="Segoe UI"/>
                <a:ea typeface="+mn-ea"/>
                <a:cs typeface="+mn-cs"/>
              </a:rPr>
              <a:t>Chief System Initiatives Officer (CSIO)</a:t>
            </a:r>
            <a:endParaRPr kumimoji="0" lang="en-US" sz="1000" b="0" i="1" u="none" strike="noStrike" kern="0" cap="none" spc="0" normalizeH="0" baseline="0" noProof="0" dirty="0">
              <a:ln>
                <a:noFill/>
              </a:ln>
              <a:solidFill>
                <a:prstClr val="white"/>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id="{7B304A86-C7CE-464E-9326-F66609AD60A3}"/>
              </a:ext>
            </a:extLst>
          </p:cNvPr>
          <p:cNvSpPr/>
          <p:nvPr/>
        </p:nvSpPr>
        <p:spPr>
          <a:xfrm>
            <a:off x="8039999" y="4650976"/>
            <a:ext cx="1773936" cy="631050"/>
          </a:xfrm>
          <a:prstGeom prst="rect">
            <a:avLst/>
          </a:prstGeom>
          <a:solidFill>
            <a:srgbClr val="499CD3">
              <a:lumMod val="75000"/>
            </a:srgbClr>
          </a:solidFill>
          <a:ln w="19050" cap="flat" cmpd="sng" algn="ctr">
            <a:solidFill>
              <a:srgbClr val="EF8200">
                <a:lumMod val="50000"/>
              </a:srgbClr>
            </a:solidFill>
            <a:prstDash val="solid"/>
            <a:miter lim="800000"/>
          </a:ln>
          <a:effectLst/>
        </p:spPr>
        <p:txBody>
          <a:bodyPr rtlCol="0" anchor="t"/>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Scott Doak</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0" i="1" u="none" strike="noStrike" kern="0" cap="none" spc="0" normalizeH="0" baseline="0" noProof="0" dirty="0">
                <a:ln>
                  <a:noFill/>
                </a:ln>
                <a:solidFill>
                  <a:prstClr val="white"/>
                </a:solidFill>
                <a:effectLst/>
                <a:uLnTx/>
                <a:uFillTx/>
                <a:latin typeface="Segoe UI"/>
                <a:ea typeface="+mn-ea"/>
                <a:cs typeface="+mn-cs"/>
              </a:rPr>
              <a:t>Chief Human Resources Officer (CHRO)</a:t>
            </a:r>
          </a:p>
        </p:txBody>
      </p:sp>
      <p:sp>
        <p:nvSpPr>
          <p:cNvPr id="124" name="Rectangle 123">
            <a:extLst>
              <a:ext uri="{FF2B5EF4-FFF2-40B4-BE49-F238E27FC236}">
                <a16:creationId xmlns:a16="http://schemas.microsoft.com/office/drawing/2014/main" id="{DB12F922-C35D-4699-A3CE-8E10F4E05996}"/>
              </a:ext>
            </a:extLst>
          </p:cNvPr>
          <p:cNvSpPr/>
          <p:nvPr/>
        </p:nvSpPr>
        <p:spPr>
          <a:xfrm>
            <a:off x="5014367" y="1118486"/>
            <a:ext cx="2163267" cy="631049"/>
          </a:xfrm>
          <a:prstGeom prst="rect">
            <a:avLst/>
          </a:prstGeom>
          <a:solidFill>
            <a:srgbClr val="53565A"/>
          </a:solidFill>
          <a:ln w="19050" cap="flat" cmpd="sng" algn="ctr">
            <a:solidFill>
              <a:srgbClr val="53565A"/>
            </a:solidFill>
            <a:prstDash val="solid"/>
            <a:miter lim="800000"/>
          </a:ln>
          <a:effectLst/>
        </p:spPr>
        <p:txBody>
          <a:bodyPr rtlCol="0" anchor="ct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rPr>
              <a:t>Dr. Wesley Burks</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50" b="0" i="1" u="none" strike="noStrike" kern="0" cap="none" spc="0" normalizeH="0" baseline="0" noProof="0" dirty="0">
                <a:ln>
                  <a:noFill/>
                </a:ln>
                <a:solidFill>
                  <a:prstClr val="white"/>
                </a:solidFill>
                <a:effectLst/>
                <a:uLnTx/>
                <a:uFillTx/>
                <a:latin typeface="Arial"/>
                <a:ea typeface="+mn-ea"/>
                <a:cs typeface="+mn-cs"/>
              </a:rPr>
              <a:t>CEO of UNCHCS / </a:t>
            </a:r>
            <a:br>
              <a:rPr kumimoji="0" lang="en-US" sz="1050" b="0" i="1" u="none" strike="noStrike" kern="0" cap="none" spc="0" normalizeH="0" baseline="0" noProof="0" dirty="0">
                <a:ln>
                  <a:noFill/>
                </a:ln>
                <a:solidFill>
                  <a:prstClr val="white"/>
                </a:solidFill>
                <a:effectLst/>
                <a:uLnTx/>
                <a:uFillTx/>
                <a:latin typeface="Arial"/>
                <a:ea typeface="+mn-ea"/>
                <a:cs typeface="+mn-cs"/>
              </a:rPr>
            </a:br>
            <a:r>
              <a:rPr kumimoji="0" lang="en-US" sz="1050" b="0" i="1" u="none" strike="noStrike" kern="0" cap="none" spc="0" normalizeH="0" baseline="0" noProof="0" dirty="0">
                <a:ln>
                  <a:noFill/>
                </a:ln>
                <a:solidFill>
                  <a:prstClr val="white"/>
                </a:solidFill>
                <a:effectLst/>
                <a:uLnTx/>
                <a:uFillTx/>
                <a:latin typeface="Arial"/>
                <a:ea typeface="+mn-ea"/>
                <a:cs typeface="+mn-cs"/>
              </a:rPr>
              <a:t>Dean of UNC School of Medicine </a:t>
            </a:r>
          </a:p>
        </p:txBody>
      </p:sp>
      <p:cxnSp>
        <p:nvCxnSpPr>
          <p:cNvPr id="183" name="Connector: Elbow 41">
            <a:extLst>
              <a:ext uri="{FF2B5EF4-FFF2-40B4-BE49-F238E27FC236}">
                <a16:creationId xmlns:a16="http://schemas.microsoft.com/office/drawing/2014/main" id="{7FD4073D-356D-46D8-B406-D86029B40EE2}"/>
              </a:ext>
            </a:extLst>
          </p:cNvPr>
          <p:cNvCxnSpPr>
            <a:cxnSpLocks/>
          </p:cNvCxnSpPr>
          <p:nvPr/>
        </p:nvCxnSpPr>
        <p:spPr>
          <a:xfrm rot="5400000">
            <a:off x="3231156" y="1786130"/>
            <a:ext cx="2901441" cy="2828253"/>
          </a:xfrm>
          <a:prstGeom prst="bentConnector3">
            <a:avLst>
              <a:gd name="adj1" fmla="val 94276"/>
            </a:avLst>
          </a:prstGeom>
          <a:noFill/>
          <a:ln w="19050" cap="flat" cmpd="sng" algn="ctr">
            <a:solidFill>
              <a:schemeClr val="bg1">
                <a:lumMod val="75000"/>
              </a:schemeClr>
            </a:solidFill>
            <a:prstDash val="solid"/>
            <a:miter lim="800000"/>
          </a:ln>
          <a:effectLst/>
        </p:spPr>
      </p:cxnSp>
      <p:cxnSp>
        <p:nvCxnSpPr>
          <p:cNvPr id="184" name="Connector: Elbow 44">
            <a:extLst>
              <a:ext uri="{FF2B5EF4-FFF2-40B4-BE49-F238E27FC236}">
                <a16:creationId xmlns:a16="http://schemas.microsoft.com/office/drawing/2014/main" id="{5F61D083-DB15-4109-91AF-2F6DE5FFFDC2}"/>
              </a:ext>
            </a:extLst>
          </p:cNvPr>
          <p:cNvCxnSpPr>
            <a:cxnSpLocks/>
          </p:cNvCxnSpPr>
          <p:nvPr/>
        </p:nvCxnSpPr>
        <p:spPr>
          <a:xfrm rot="16200000" flipH="1">
            <a:off x="6060765" y="1784773"/>
            <a:ext cx="2901441" cy="2830966"/>
          </a:xfrm>
          <a:prstGeom prst="bentConnector3">
            <a:avLst>
              <a:gd name="adj1" fmla="val 94237"/>
            </a:avLst>
          </a:prstGeom>
          <a:noFill/>
          <a:ln w="19050" cap="flat" cmpd="sng" algn="ctr">
            <a:solidFill>
              <a:schemeClr val="bg1">
                <a:lumMod val="75000"/>
              </a:schemeClr>
            </a:solidFill>
            <a:prstDash val="solid"/>
            <a:miter lim="800000"/>
          </a:ln>
          <a:effectLst/>
        </p:spPr>
      </p:cxnSp>
      <p:cxnSp>
        <p:nvCxnSpPr>
          <p:cNvPr id="186" name="Connector: Elbow 42">
            <a:extLst>
              <a:ext uri="{FF2B5EF4-FFF2-40B4-BE49-F238E27FC236}">
                <a16:creationId xmlns:a16="http://schemas.microsoft.com/office/drawing/2014/main" id="{2C65A0F9-9DAA-4201-B9D5-E8A1D5D65568}"/>
              </a:ext>
            </a:extLst>
          </p:cNvPr>
          <p:cNvCxnSpPr>
            <a:cxnSpLocks/>
          </p:cNvCxnSpPr>
          <p:nvPr/>
        </p:nvCxnSpPr>
        <p:spPr>
          <a:xfrm rot="16200000" flipH="1">
            <a:off x="5105257" y="2727975"/>
            <a:ext cx="2901441" cy="944560"/>
          </a:xfrm>
          <a:prstGeom prst="bentConnector3">
            <a:avLst>
              <a:gd name="adj1" fmla="val 94237"/>
            </a:avLst>
          </a:prstGeom>
          <a:noFill/>
          <a:ln w="19050" cap="flat" cmpd="sng" algn="ctr">
            <a:solidFill>
              <a:schemeClr val="bg1">
                <a:lumMod val="75000"/>
              </a:schemeClr>
            </a:solidFill>
            <a:prstDash val="solid"/>
            <a:miter lim="800000"/>
          </a:ln>
          <a:effectLst/>
        </p:spPr>
      </p:cxnSp>
      <p:cxnSp>
        <p:nvCxnSpPr>
          <p:cNvPr id="188" name="Connector: Elbow 42">
            <a:extLst>
              <a:ext uri="{FF2B5EF4-FFF2-40B4-BE49-F238E27FC236}">
                <a16:creationId xmlns:a16="http://schemas.microsoft.com/office/drawing/2014/main" id="{2C65A0F9-9DAA-4201-B9D5-E8A1D5D65568}"/>
              </a:ext>
            </a:extLst>
          </p:cNvPr>
          <p:cNvCxnSpPr>
            <a:cxnSpLocks/>
          </p:cNvCxnSpPr>
          <p:nvPr/>
        </p:nvCxnSpPr>
        <p:spPr>
          <a:xfrm rot="16200000" flipH="1">
            <a:off x="5044646" y="4590921"/>
            <a:ext cx="220218" cy="2"/>
          </a:xfrm>
          <a:prstGeom prst="bentConnector3">
            <a:avLst>
              <a:gd name="adj1" fmla="val 23445"/>
            </a:avLst>
          </a:prstGeom>
          <a:noFill/>
          <a:ln w="19050" cap="flat" cmpd="sng" algn="ctr">
            <a:solidFill>
              <a:schemeClr val="bg1">
                <a:lumMod val="75000"/>
              </a:schemeClr>
            </a:solidFill>
            <a:prstDash val="solid"/>
            <a:miter lim="800000"/>
          </a:ln>
          <a:effectLst/>
        </p:spPr>
      </p:cxnSp>
      <p:sp>
        <p:nvSpPr>
          <p:cNvPr id="120" name="Rectangle 119">
            <a:extLst>
              <a:ext uri="{FF2B5EF4-FFF2-40B4-BE49-F238E27FC236}">
                <a16:creationId xmlns:a16="http://schemas.microsoft.com/office/drawing/2014/main" id="{57745965-4299-4692-A89D-913A9C44ECAE}"/>
              </a:ext>
            </a:extLst>
          </p:cNvPr>
          <p:cNvSpPr/>
          <p:nvPr/>
        </p:nvSpPr>
        <p:spPr>
          <a:xfrm>
            <a:off x="4267186" y="4650976"/>
            <a:ext cx="1773936" cy="631050"/>
          </a:xfrm>
          <a:prstGeom prst="rect">
            <a:avLst/>
          </a:prstGeom>
          <a:solidFill>
            <a:srgbClr val="499CD3">
              <a:lumMod val="75000"/>
            </a:srgbClr>
          </a:solidFill>
          <a:ln w="19050" cap="flat" cmpd="sng" algn="ctr">
            <a:solidFill>
              <a:srgbClr val="EF8200">
                <a:lumMod val="50000"/>
              </a:srgbClr>
            </a:solidFill>
            <a:prstDash val="solid"/>
            <a:miter lim="800000"/>
          </a:ln>
          <a:effectLst/>
        </p:spPr>
        <p:txBody>
          <a:bodyPr rtlCol="0" anchor="t"/>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a:ea typeface="+mn-ea"/>
                <a:cs typeface="+mn-cs"/>
              </a:rPr>
              <a:t>Glenn George</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000" b="0" i="1" u="none" strike="noStrike" kern="0" cap="none" spc="0" normalizeH="0" baseline="0" noProof="0" dirty="0">
                <a:ln>
                  <a:noFill/>
                </a:ln>
                <a:solidFill>
                  <a:prstClr val="white"/>
                </a:solidFill>
                <a:effectLst/>
                <a:uLnTx/>
                <a:uFillTx/>
                <a:latin typeface="Arial"/>
                <a:ea typeface="+mn-ea"/>
                <a:cs typeface="+mn-cs"/>
              </a:rPr>
              <a:t>Chief Legal Officer</a:t>
            </a:r>
            <a:br>
              <a:rPr kumimoji="0" lang="en-US" sz="1000" b="0" i="1" u="none" strike="noStrike" kern="0" cap="none" spc="0" normalizeH="0" baseline="0" noProof="0" dirty="0">
                <a:ln>
                  <a:noFill/>
                </a:ln>
                <a:solidFill>
                  <a:prstClr val="white"/>
                </a:solidFill>
                <a:effectLst/>
                <a:uLnTx/>
                <a:uFillTx/>
                <a:latin typeface="Arial"/>
                <a:ea typeface="+mn-ea"/>
                <a:cs typeface="+mn-cs"/>
              </a:rPr>
            </a:br>
            <a:r>
              <a:rPr kumimoji="0" lang="en-US" sz="1000" b="0" i="1" u="none" strike="noStrike" kern="0" cap="none" spc="0" normalizeH="0" baseline="0" noProof="0" dirty="0">
                <a:ln>
                  <a:noFill/>
                </a:ln>
                <a:solidFill>
                  <a:prstClr val="white"/>
                </a:solidFill>
                <a:effectLst/>
                <a:uLnTx/>
                <a:uFillTx/>
                <a:latin typeface="Arial"/>
                <a:ea typeface="+mn-ea"/>
                <a:cs typeface="+mn-cs"/>
              </a:rPr>
              <a:t>(CLO)</a:t>
            </a:r>
          </a:p>
        </p:txBody>
      </p:sp>
    </p:spTree>
    <p:extLst>
      <p:ext uri="{BB962C8B-B14F-4D97-AF65-F5344CB8AC3E}">
        <p14:creationId xmlns:p14="http://schemas.microsoft.com/office/powerpoint/2010/main" val="1494346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03A4B9-FC5F-45BC-9D2A-4A0318B4991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EF476FEB-2999-4415-9B1C-C8E5FB96313A}"/>
              </a:ext>
            </a:extLst>
          </p:cNvPr>
          <p:cNvSpPr/>
          <p:nvPr/>
        </p:nvSpPr>
        <p:spPr>
          <a:xfrm>
            <a:off x="8706065" y="115079"/>
            <a:ext cx="1005840" cy="4572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2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DECISION-MAKING</a:t>
            </a:r>
          </a:p>
        </p:txBody>
      </p:sp>
      <p:sp>
        <p:nvSpPr>
          <p:cNvPr id="8" name="Rectangle: Rounded Corners 7">
            <a:extLst>
              <a:ext uri="{FF2B5EF4-FFF2-40B4-BE49-F238E27FC236}">
                <a16:creationId xmlns:a16="http://schemas.microsoft.com/office/drawing/2014/main" id="{15B246E5-1358-4532-9A99-0439D9A81222}"/>
              </a:ext>
            </a:extLst>
          </p:cNvPr>
          <p:cNvSpPr/>
          <p:nvPr/>
        </p:nvSpPr>
        <p:spPr>
          <a:xfrm>
            <a:off x="9759814" y="115079"/>
            <a:ext cx="1005840" cy="457200"/>
          </a:xfrm>
          <a:prstGeom prst="roundRect">
            <a:avLst/>
          </a:prstGeom>
          <a:solidFill>
            <a:srgbClr val="62B5E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2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RECOM-MENDING</a:t>
            </a:r>
          </a:p>
        </p:txBody>
      </p:sp>
      <p:sp>
        <p:nvSpPr>
          <p:cNvPr id="9" name="TextBox 8">
            <a:extLst>
              <a:ext uri="{FF2B5EF4-FFF2-40B4-BE49-F238E27FC236}">
                <a16:creationId xmlns:a16="http://schemas.microsoft.com/office/drawing/2014/main" id="{2FA573CE-F39F-4038-9B3C-A2839A0CAD33}"/>
              </a:ext>
            </a:extLst>
          </p:cNvPr>
          <p:cNvSpPr txBox="1"/>
          <p:nvPr/>
        </p:nvSpPr>
        <p:spPr>
          <a:xfrm rot="16200000">
            <a:off x="8081310" y="205180"/>
            <a:ext cx="87669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a:t>
            </a:r>
          </a:p>
        </p:txBody>
      </p:sp>
      <p:sp>
        <p:nvSpPr>
          <p:cNvPr id="12" name="Rectangle: Rounded Corners 11">
            <a:extLst>
              <a:ext uri="{FF2B5EF4-FFF2-40B4-BE49-F238E27FC236}">
                <a16:creationId xmlns:a16="http://schemas.microsoft.com/office/drawing/2014/main" id="{F5ADC547-0B20-4872-94E5-1F1311079AC7}"/>
              </a:ext>
            </a:extLst>
          </p:cNvPr>
          <p:cNvSpPr/>
          <p:nvPr/>
        </p:nvSpPr>
        <p:spPr>
          <a:xfrm>
            <a:off x="10813563" y="115079"/>
            <a:ext cx="1005840" cy="457200"/>
          </a:xfrm>
          <a:prstGeom prst="roundRect">
            <a:avLst/>
          </a:prstGeom>
          <a:solidFill>
            <a:srgbClr val="86BC25"/>
          </a:solidFill>
          <a:ln>
            <a:solidFill>
              <a:srgbClr val="86B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2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INFORM-ING</a:t>
            </a:r>
          </a:p>
        </p:txBody>
      </p:sp>
      <p:graphicFrame>
        <p:nvGraphicFramePr>
          <p:cNvPr id="14" name="Table 13">
            <a:extLst>
              <a:ext uri="{FF2B5EF4-FFF2-40B4-BE49-F238E27FC236}">
                <a16:creationId xmlns:a16="http://schemas.microsoft.com/office/drawing/2014/main" id="{9A66189F-ED22-4E72-9BC5-E384CFCC924B}"/>
              </a:ext>
            </a:extLst>
          </p:cNvPr>
          <p:cNvGraphicFramePr>
            <a:graphicFrameLocks noGrp="1"/>
          </p:cNvGraphicFramePr>
          <p:nvPr>
            <p:extLst>
              <p:ext uri="{D42A27DB-BD31-4B8C-83A1-F6EECF244321}">
                <p14:modId xmlns:p14="http://schemas.microsoft.com/office/powerpoint/2010/main" val="4157320008"/>
              </p:ext>
            </p:extLst>
          </p:nvPr>
        </p:nvGraphicFramePr>
        <p:xfrm>
          <a:off x="253276" y="1019937"/>
          <a:ext cx="11498121" cy="5233383"/>
        </p:xfrm>
        <a:graphic>
          <a:graphicData uri="http://schemas.openxmlformats.org/drawingml/2006/table">
            <a:tbl>
              <a:tblPr firstRow="1" bandRow="1">
                <a:tableStyleId>{F5AB1C69-6EDB-4FF4-983F-18BD219EF322}</a:tableStyleId>
              </a:tblPr>
              <a:tblGrid>
                <a:gridCol w="844791">
                  <a:extLst>
                    <a:ext uri="{9D8B030D-6E8A-4147-A177-3AD203B41FA5}">
                      <a16:colId xmlns:a16="http://schemas.microsoft.com/office/drawing/2014/main" val="3486613206"/>
                    </a:ext>
                  </a:extLst>
                </a:gridCol>
                <a:gridCol w="872163">
                  <a:extLst>
                    <a:ext uri="{9D8B030D-6E8A-4147-A177-3AD203B41FA5}">
                      <a16:colId xmlns:a16="http://schemas.microsoft.com/office/drawing/2014/main" val="1335910681"/>
                    </a:ext>
                  </a:extLst>
                </a:gridCol>
                <a:gridCol w="872163">
                  <a:extLst>
                    <a:ext uri="{9D8B030D-6E8A-4147-A177-3AD203B41FA5}">
                      <a16:colId xmlns:a16="http://schemas.microsoft.com/office/drawing/2014/main" val="2460603239"/>
                    </a:ext>
                  </a:extLst>
                </a:gridCol>
                <a:gridCol w="872163">
                  <a:extLst>
                    <a:ext uri="{9D8B030D-6E8A-4147-A177-3AD203B41FA5}">
                      <a16:colId xmlns:a16="http://schemas.microsoft.com/office/drawing/2014/main" val="3232651766"/>
                    </a:ext>
                  </a:extLst>
                </a:gridCol>
                <a:gridCol w="872163">
                  <a:extLst>
                    <a:ext uri="{9D8B030D-6E8A-4147-A177-3AD203B41FA5}">
                      <a16:colId xmlns:a16="http://schemas.microsoft.com/office/drawing/2014/main" val="1625678006"/>
                    </a:ext>
                  </a:extLst>
                </a:gridCol>
                <a:gridCol w="872163">
                  <a:extLst>
                    <a:ext uri="{9D8B030D-6E8A-4147-A177-3AD203B41FA5}">
                      <a16:colId xmlns:a16="http://schemas.microsoft.com/office/drawing/2014/main" val="567367920"/>
                    </a:ext>
                  </a:extLst>
                </a:gridCol>
                <a:gridCol w="872163">
                  <a:extLst>
                    <a:ext uri="{9D8B030D-6E8A-4147-A177-3AD203B41FA5}">
                      <a16:colId xmlns:a16="http://schemas.microsoft.com/office/drawing/2014/main" val="4074556671"/>
                    </a:ext>
                  </a:extLst>
                </a:gridCol>
                <a:gridCol w="903392">
                  <a:extLst>
                    <a:ext uri="{9D8B030D-6E8A-4147-A177-3AD203B41FA5}">
                      <a16:colId xmlns:a16="http://schemas.microsoft.com/office/drawing/2014/main" val="202191358"/>
                    </a:ext>
                  </a:extLst>
                </a:gridCol>
                <a:gridCol w="903392">
                  <a:extLst>
                    <a:ext uri="{9D8B030D-6E8A-4147-A177-3AD203B41FA5}">
                      <a16:colId xmlns:a16="http://schemas.microsoft.com/office/drawing/2014/main" val="1389498518"/>
                    </a:ext>
                  </a:extLst>
                </a:gridCol>
                <a:gridCol w="903392">
                  <a:extLst>
                    <a:ext uri="{9D8B030D-6E8A-4147-A177-3AD203B41FA5}">
                      <a16:colId xmlns:a16="http://schemas.microsoft.com/office/drawing/2014/main" val="1565376655"/>
                    </a:ext>
                  </a:extLst>
                </a:gridCol>
                <a:gridCol w="903392">
                  <a:extLst>
                    <a:ext uri="{9D8B030D-6E8A-4147-A177-3AD203B41FA5}">
                      <a16:colId xmlns:a16="http://schemas.microsoft.com/office/drawing/2014/main" val="2002558292"/>
                    </a:ext>
                  </a:extLst>
                </a:gridCol>
                <a:gridCol w="903392">
                  <a:extLst>
                    <a:ext uri="{9D8B030D-6E8A-4147-A177-3AD203B41FA5}">
                      <a16:colId xmlns:a16="http://schemas.microsoft.com/office/drawing/2014/main" val="3239357772"/>
                    </a:ext>
                  </a:extLst>
                </a:gridCol>
                <a:gridCol w="903392">
                  <a:extLst>
                    <a:ext uri="{9D8B030D-6E8A-4147-A177-3AD203B41FA5}">
                      <a16:colId xmlns:a16="http://schemas.microsoft.com/office/drawing/2014/main" val="1195421752"/>
                    </a:ext>
                  </a:extLst>
                </a:gridCol>
              </a:tblGrid>
              <a:tr h="367795">
                <a:tc>
                  <a:txBody>
                    <a:bodyPr/>
                    <a:lstStyle/>
                    <a:p>
                      <a:pPr algn="ctr"/>
                      <a:endParaRPr lang="en-US" sz="1400" dirty="0">
                        <a:solidFill>
                          <a:sysClr val="windowText" lastClr="00000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2">
                  <a:txBody>
                    <a:bodyPr/>
                    <a:lstStyle/>
                    <a:p>
                      <a:pPr algn="ctr"/>
                      <a:r>
                        <a:rPr lang="en-US" sz="1400" dirty="0">
                          <a:solidFill>
                            <a:sysClr val="windowText" lastClr="000000"/>
                          </a:solidFill>
                          <a:latin typeface="Arial" panose="020B0604020202020204" pitchFamily="34" charset="0"/>
                          <a:cs typeface="Arial" panose="020B0604020202020204" pitchFamily="34" charset="0"/>
                        </a:rPr>
                        <a:t>BOARD OF DIRECTORS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16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16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US" sz="1600" dirty="0">
                        <a:solidFill>
                          <a:sysClr val="windowText" lastClr="00000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600" dirty="0">
                        <a:solidFill>
                          <a:sysClr val="windowText" lastClr="000000"/>
                        </a:solidFill>
                        <a:latin typeface="Arial" panose="020B0604020202020204" pitchFamily="34" charset="0"/>
                        <a:cs typeface="Arial" panose="020B0604020202020204" pitchFamily="34" charset="0"/>
                      </a:endParaRPr>
                    </a:p>
                  </a:txBody>
                  <a:tcPr anchor="ctr">
                    <a:lnB w="38100" cmpd="sng">
                      <a:noFill/>
                    </a:lnB>
                    <a:solidFill>
                      <a:schemeClr val="bg2"/>
                    </a:solidFill>
                  </a:tcPr>
                </a:tc>
                <a:extLst>
                  <a:ext uri="{0D108BD9-81ED-4DB2-BD59-A6C34878D82A}">
                    <a16:rowId xmlns:a16="http://schemas.microsoft.com/office/drawing/2014/main" val="4135621297"/>
                  </a:ext>
                </a:extLst>
              </a:tr>
              <a:tr h="367795">
                <a:tc>
                  <a:txBody>
                    <a:bodyPr/>
                    <a:lstStyle/>
                    <a:p>
                      <a:pPr algn="ctr"/>
                      <a:endParaRPr lang="en-US" sz="1400" dirty="0">
                        <a:solidFill>
                          <a:sysClr val="windowText" lastClr="000000"/>
                        </a:solidFill>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Executive Council (EC)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0642064"/>
                  </a:ext>
                </a:extLst>
              </a:tr>
              <a:tr h="894520">
                <a:tc>
                  <a:txBody>
                    <a:bodyPr/>
                    <a:lstStyle/>
                    <a:p>
                      <a:pPr algn="ctr"/>
                      <a:r>
                        <a:rPr lang="en-US" sz="900" b="1" i="1" dirty="0">
                          <a:latin typeface="Arial" panose="020B0604020202020204" pitchFamily="34" charset="0"/>
                          <a:cs typeface="Arial" panose="020B0604020202020204" pitchFamily="34" charset="0"/>
                        </a:rPr>
                        <a:t>Decision- making body</a:t>
                      </a:r>
                    </a:p>
                  </a:txBody>
                  <a:tcPr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Academic Council (AC)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Cristy Page</a:t>
                      </a:r>
                      <a:endParaRPr kumimoji="0" lang="en-US" sz="12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Small team of SOM leaders who set strategy, allocate capital/resources, and oversee the SOM operations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a:p>
                  </a:txBody>
                  <a:tcPr/>
                </a:tc>
                <a:tc hMerge="1">
                  <a:txBody>
                    <a:bodyPr/>
                    <a:lstStyle/>
                    <a:p>
                      <a:endParaRPr lang="en-US"/>
                    </a:p>
                  </a:txBody>
                  <a:tcP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Care Delivery Council (CDC)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Wesley Burks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Small team of HCS leaders who set strategy, allocate capital/resources, and oversee the operations of care delivery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System Leadership Team (SLT)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Wesley Burks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Inform only; 40-50 leaders </a:t>
                      </a:r>
                      <a:br>
                        <a:rPr kumimoji="0" lang="en-US" sz="10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10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(L2 and select L3 and L4s</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6BC25"/>
                    </a:solidFill>
                  </a:tcPr>
                </a:tc>
                <a:extLst>
                  <a:ext uri="{0D108BD9-81ED-4DB2-BD59-A6C34878D82A}">
                    <a16:rowId xmlns:a16="http://schemas.microsoft.com/office/drawing/2014/main" val="1568585249"/>
                  </a:ext>
                </a:extLst>
              </a:tr>
              <a:tr h="2556186">
                <a:tc>
                  <a:txBody>
                    <a:bodyPr/>
                    <a:lstStyle/>
                    <a:p>
                      <a:pPr algn="ctr"/>
                      <a:r>
                        <a:rPr lang="en-US" sz="900" b="1" i="1" dirty="0">
                          <a:latin typeface="Arial" panose="020B0604020202020204" pitchFamily="34" charset="0"/>
                          <a:cs typeface="Arial" panose="020B0604020202020204" pitchFamily="34" charset="0"/>
                        </a:rPr>
                        <a:t>Recom-mending Body</a:t>
                      </a:r>
                    </a:p>
                  </a:txBody>
                  <a:tcPr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Department Chairs Leadership Committees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Oversees Clinical &amp; Basic science departments to support the tripartite mission</a:t>
                      </a:r>
                      <a:endParaRPr kumimoji="0" lang="en-US" sz="900" b="0" i="1" u="none" strike="noStrike" kern="1200" cap="none" spc="0" normalizeH="0" baseline="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rowSpan="3">
                  <a:txBody>
                    <a:bodyPr/>
                    <a:lstStyle/>
                    <a:p>
                      <a:pPr algn="ctr"/>
                      <a:r>
                        <a:rPr lang="en-US" sz="900" b="1" dirty="0">
                          <a:latin typeface="Arial" panose="020B0604020202020204" pitchFamily="34" charset="0"/>
                          <a:cs typeface="Arial" panose="020B0604020202020204" pitchFamily="34" charset="0"/>
                        </a:rPr>
                        <a:t>Education Leadership</a:t>
                      </a:r>
                      <a:r>
                        <a:rPr lang="en-US" sz="900" b="1" baseline="0" dirty="0">
                          <a:latin typeface="Arial" panose="020B0604020202020204" pitchFamily="34" charset="0"/>
                          <a:cs typeface="Arial" panose="020B0604020202020204" pitchFamily="34" charset="0"/>
                        </a:rPr>
                        <a:t> 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solidFill>
                          <a:schemeClr val="dk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Oversees education efforts across UME,GME,</a:t>
                      </a:r>
                      <a:br>
                        <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br>
                      <a:r>
                        <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pipeline programs, IPE, Allied Health, and CME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Research Leadership 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Oversees research efforts across the SOM and HCS spectrum, including basic science, translational, and clinical research </a:t>
                      </a:r>
                      <a:endPar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Diversity and FALD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Leadership Committee</a:t>
                      </a:r>
                      <a:endPar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Oversees strategic operational efforts for diversity, equity, and inclusion, faculty affairs and leadership development</a:t>
                      </a:r>
                      <a:endPar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Dean’s Advisory 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Facilitates the  alignment of Clinical, Basic Science, Centers, and health system goals, advising the Dean on SOM administrative matters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Faculty Physicians Executive Committee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Oversees Faculty Physicians clinical and financial operations to support the tripartite mission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System Physician Executive Committee (SPEC)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FP, PN, REX, Population Value Care leaders oversee clinical care delivery and physicians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ysClr val="windowText" lastClr="000000"/>
                          </a:solidFill>
                          <a:latin typeface="Arial" panose="020B0604020202020204" pitchFamily="34" charset="0"/>
                          <a:cs typeface="Arial" panose="020B0604020202020204" pitchFamily="34" charset="0"/>
                        </a:rPr>
                        <a:t>Triangle Operating Committee (TOC)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Oversees care delivery operations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ysClr val="windowText" lastClr="000000"/>
                          </a:solidFill>
                          <a:latin typeface="Arial" panose="020B0604020202020204" pitchFamily="34" charset="0"/>
                          <a:cs typeface="Arial" panose="020B0604020202020204" pitchFamily="34" charset="0"/>
                        </a:rPr>
                        <a:t>State Operating Committee (SOC)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solidFill>
                            <a:sysClr val="windowText" lastClr="000000"/>
                          </a:solidFill>
                          <a:latin typeface="Arial" panose="020B0604020202020204" pitchFamily="34" charset="0"/>
                          <a:cs typeface="Arial" panose="020B0604020202020204" pitchFamily="34" charset="0"/>
                        </a:rPr>
                        <a:t>Oversees care delivery operations</a:t>
                      </a:r>
                      <a:endPar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rowSpan="3">
                  <a:txBody>
                    <a:bodyPr/>
                    <a:lstStyle/>
                    <a:p>
                      <a:pPr algn="ctr"/>
                      <a:r>
                        <a:rPr lang="en-US" sz="900" b="1" dirty="0">
                          <a:latin typeface="Arial" panose="020B0604020202020204" pitchFamily="34" charset="0"/>
                          <a:cs typeface="Arial" panose="020B0604020202020204" pitchFamily="34" charset="0"/>
                        </a:rPr>
                        <a:t>Quality Improve-ment Oversight Committee (QIOC) </a:t>
                      </a:r>
                    </a:p>
                    <a:p>
                      <a:pPr algn="ctr"/>
                      <a:endParaRPr lang="en-US" sz="900" b="1" dirty="0">
                        <a:latin typeface="Arial" panose="020B0604020202020204" pitchFamily="34" charset="0"/>
                        <a:cs typeface="Arial" panose="020B0604020202020204" pitchFamily="34" charset="0"/>
                      </a:endParaRPr>
                    </a:p>
                    <a:p>
                      <a:pPr algn="ctr"/>
                      <a:endParaRPr lang="en-US" sz="1000" b="1" dirty="0">
                        <a:latin typeface="Arial" panose="020B0604020202020204" pitchFamily="34" charset="0"/>
                        <a:cs typeface="Arial" panose="020B0604020202020204" pitchFamily="34" charset="0"/>
                      </a:endParaRPr>
                    </a:p>
                    <a:p>
                      <a:pPr algn="ctr"/>
                      <a:r>
                        <a:rPr lang="en-US" sz="900" b="0" i="1" dirty="0">
                          <a:latin typeface="Arial" panose="020B0604020202020204" pitchFamily="34" charset="0"/>
                          <a:cs typeface="Arial" panose="020B0604020202020204" pitchFamily="34" charset="0"/>
                        </a:rPr>
                        <a:t>Oversees quality improvement efforts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Business Develop-ment Committee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(BDC)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Facilitates strategic business development (e.g., M&amp;A, partnerships, New Transform.)</a:t>
                      </a:r>
                    </a:p>
                    <a:p>
                      <a:pPr algn="ctr"/>
                      <a:endParaRPr lang="en-US"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pPr algn="ctr"/>
                      <a:endParaRPr lang="en-US" sz="14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5487506"/>
                  </a:ext>
                </a:extLst>
              </a:tr>
              <a:tr h="711807">
                <a:tc>
                  <a:txBody>
                    <a:bodyPr/>
                    <a:lstStyle/>
                    <a:p>
                      <a:pPr algn="ctr"/>
                      <a:endParaRPr lang="en-US" sz="900" b="0" i="1" dirty="0">
                        <a:latin typeface="Arial" panose="020B0604020202020204" pitchFamily="34" charset="0"/>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dirty="0"/>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pPr algn="ctr"/>
                      <a:endParaRPr lang="en-US" sz="1000" dirty="0">
                        <a:latin typeface="Arial" panose="020B0604020202020204" pitchFamily="34" charset="0"/>
                        <a:cs typeface="Arial" panose="020B0604020202020204" pitchFamily="34" charset="0"/>
                      </a:endParaRP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19707169"/>
                  </a:ext>
                </a:extLst>
              </a:tr>
              <a:tr h="265073">
                <a:tc>
                  <a:txBody>
                    <a:bodyPr/>
                    <a:lstStyle/>
                    <a:p>
                      <a:endParaRPr lang="en-US" sz="1600" dirty="0"/>
                    </a:p>
                  </a:txBody>
                  <a:tcPr anchor="ctr">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dirty="0"/>
                    </a:p>
                  </a:txBody>
                  <a:tcPr/>
                </a:tc>
                <a:tc vMerge="1">
                  <a:txBody>
                    <a:bodyPr/>
                    <a:lstStyle/>
                    <a:p>
                      <a:endParaRPr lang="en-US"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endParaRPr lang="en-US"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endParaRPr lang="en-US"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CCAE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11586973"/>
                  </a:ext>
                </a:extLst>
              </a:tr>
            </a:tbl>
          </a:graphicData>
        </a:graphic>
      </p:graphicFrame>
      <p:sp>
        <p:nvSpPr>
          <p:cNvPr id="15" name="Arrow: Right 14">
            <a:extLst>
              <a:ext uri="{FF2B5EF4-FFF2-40B4-BE49-F238E27FC236}">
                <a16:creationId xmlns:a16="http://schemas.microsoft.com/office/drawing/2014/main" id="{FD8DB09D-21B5-4DEF-9759-AE0BDEC8756B}"/>
              </a:ext>
            </a:extLst>
          </p:cNvPr>
          <p:cNvSpPr/>
          <p:nvPr/>
        </p:nvSpPr>
        <p:spPr>
          <a:xfrm rot="16200000">
            <a:off x="5490831" y="4990681"/>
            <a:ext cx="448341" cy="170875"/>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E7DA2D9C-D9CD-4BBB-B665-7A45DB6BC806}"/>
              </a:ext>
            </a:extLst>
          </p:cNvPr>
          <p:cNvSpPr txBox="1"/>
          <p:nvPr/>
        </p:nvSpPr>
        <p:spPr>
          <a:xfrm>
            <a:off x="5715001" y="4891452"/>
            <a:ext cx="9493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Academic Mission</a:t>
            </a:r>
          </a:p>
        </p:txBody>
      </p:sp>
      <p:sp>
        <p:nvSpPr>
          <p:cNvPr id="17" name="Arrow: Right 16">
            <a:extLst>
              <a:ext uri="{FF2B5EF4-FFF2-40B4-BE49-F238E27FC236}">
                <a16:creationId xmlns:a16="http://schemas.microsoft.com/office/drawing/2014/main" id="{5350F003-728B-480A-BF8C-5687C6108351}"/>
              </a:ext>
            </a:extLst>
          </p:cNvPr>
          <p:cNvSpPr/>
          <p:nvPr/>
        </p:nvSpPr>
        <p:spPr>
          <a:xfrm>
            <a:off x="5778167" y="5326569"/>
            <a:ext cx="448341" cy="170875"/>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0E383C75-76A7-4EAD-A956-C71C398D6286}"/>
              </a:ext>
            </a:extLst>
          </p:cNvPr>
          <p:cNvSpPr txBox="1"/>
          <p:nvPr/>
        </p:nvSpPr>
        <p:spPr>
          <a:xfrm>
            <a:off x="5527675" y="5461368"/>
            <a:ext cx="9493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Care Delivery Mission</a:t>
            </a:r>
          </a:p>
        </p:txBody>
      </p:sp>
      <p:sp>
        <p:nvSpPr>
          <p:cNvPr id="20" name="Title 1"/>
          <p:cNvSpPr txBox="1">
            <a:spLocks/>
          </p:cNvSpPr>
          <p:nvPr/>
        </p:nvSpPr>
        <p:spPr>
          <a:xfrm>
            <a:off x="93662" y="35552"/>
            <a:ext cx="8239585" cy="906328"/>
          </a:xfrm>
          <a:prstGeom prst="rect">
            <a:avLst/>
          </a:prstGeom>
          <a:solidFill>
            <a:srgbClr val="4B9CD3"/>
          </a:solidFill>
        </p:spPr>
        <p:txBody>
          <a:bodyPr vert="horz" lIns="365760" tIns="0" rIns="0" bIns="0" rtlCol="0" anchor="ctr">
            <a:normAutofit/>
          </a:bodyPr>
          <a:lstStyle>
            <a:lvl1pPr algn="l" defTabSz="914400" rtl="0" eaLnBrk="1" latinLnBrk="0" hangingPunct="1">
              <a:lnSpc>
                <a:spcPct val="90000"/>
              </a:lnSpc>
              <a:spcBef>
                <a:spcPct val="0"/>
              </a:spcBef>
              <a:buNone/>
              <a:defRPr sz="4400" b="0" i="0" kern="1200">
                <a:solidFill>
                  <a:schemeClr val="bg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FFFF"/>
                </a:solidFill>
                <a:effectLst/>
                <a:uLnTx/>
                <a:uFillTx/>
                <a:latin typeface="Georgia" panose="02040502050405020303" pitchFamily="18" charset="0"/>
                <a:ea typeface="+mj-ea"/>
                <a:cs typeface="+mj-cs"/>
              </a:rPr>
              <a:t>Governance</a:t>
            </a:r>
            <a:endParaRPr kumimoji="0" lang="en-US" sz="4400" b="0" i="0" u="none" strike="noStrike" kern="1200" cap="none" spc="0" normalizeH="0" baseline="0" noProof="0" dirty="0">
              <a:ln>
                <a:noFill/>
              </a:ln>
              <a:solidFill>
                <a:srgbClr val="FFFFFF"/>
              </a:solidFill>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15305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20FDD2-017E-4D9F-9578-7B79F40FD3AA}"/>
              </a:ext>
            </a:extLst>
          </p:cNvPr>
          <p:cNvSpPr>
            <a:spLocks noGrp="1"/>
          </p:cNvSpPr>
          <p:nvPr>
            <p:ph type="title"/>
          </p:nvPr>
        </p:nvSpPr>
        <p:spPr/>
        <p:txBody>
          <a:bodyPr/>
          <a:lstStyle/>
          <a:p>
            <a:r>
              <a:rPr lang="en-US" dirty="0"/>
              <a:t>Operating </a:t>
            </a:r>
            <a:r>
              <a:rPr lang="en-US" dirty="0" smtClean="0"/>
              <a:t>Model</a:t>
            </a:r>
            <a:endParaRPr lang="en-US" dirty="0"/>
          </a:p>
        </p:txBody>
      </p:sp>
      <p:sp>
        <p:nvSpPr>
          <p:cNvPr id="12" name="TextBox 11">
            <a:extLst>
              <a:ext uri="{FF2B5EF4-FFF2-40B4-BE49-F238E27FC236}">
                <a16:creationId xmlns:a16="http://schemas.microsoft.com/office/drawing/2014/main" id="{6C20039D-1F20-4E5A-A0FF-8B61D893BA3A}"/>
              </a:ext>
            </a:extLst>
          </p:cNvPr>
          <p:cNvSpPr txBox="1"/>
          <p:nvPr/>
        </p:nvSpPr>
        <p:spPr>
          <a:xfrm>
            <a:off x="490344" y="1158120"/>
            <a:ext cx="11231755" cy="4508927"/>
          </a:xfrm>
          <a:prstGeom prst="rect">
            <a:avLst/>
          </a:prstGeom>
          <a:noFill/>
        </p:spPr>
        <p:txBody>
          <a:bodyPr wrap="square" lIns="0" tIns="0" rIns="0" bIns="0" rtlCol="0">
            <a:spAutoFit/>
          </a:bodyPr>
          <a:lstStyle/>
          <a:p>
            <a:pPr algn="l">
              <a:spcAft>
                <a:spcPts val="600"/>
              </a:spcAft>
            </a:pPr>
            <a:r>
              <a:rPr lang="en-US" sz="2800" b="1" spc="300" dirty="0"/>
              <a:t>OUR REGIONAL OPERATING MODELS WILL:</a:t>
            </a:r>
          </a:p>
          <a:p>
            <a:pPr marL="365760" indent="-274320">
              <a:spcAft>
                <a:spcPts val="600"/>
              </a:spcAft>
              <a:buClr>
                <a:schemeClr val="accent3"/>
              </a:buClr>
              <a:buFont typeface="Webdings" panose="05030102010509060703" pitchFamily="18" charset="2"/>
              <a:buChar char="a"/>
            </a:pPr>
            <a:r>
              <a:rPr lang="en-US" sz="2800" b="1" dirty="0" smtClean="0"/>
              <a:t>Establish </a:t>
            </a:r>
            <a:r>
              <a:rPr lang="en-US" sz="2800" b="1" dirty="0"/>
              <a:t>a Regional Leader</a:t>
            </a:r>
            <a:r>
              <a:rPr lang="en-US" sz="2800" dirty="0"/>
              <a:t> </a:t>
            </a:r>
            <a:r>
              <a:rPr lang="en-US" sz="2800" dirty="0" smtClean="0"/>
              <a:t>who is accountable </a:t>
            </a:r>
            <a:r>
              <a:rPr lang="en-US" sz="2800" dirty="0"/>
              <a:t>for clinical </a:t>
            </a:r>
            <a:r>
              <a:rPr lang="en-US" sz="2800" dirty="0" smtClean="0"/>
              <a:t>operations</a:t>
            </a:r>
          </a:p>
          <a:p>
            <a:pPr marL="365760" indent="-274320">
              <a:spcAft>
                <a:spcPts val="600"/>
              </a:spcAft>
              <a:buClr>
                <a:schemeClr val="accent3"/>
              </a:buClr>
              <a:buFont typeface="Webdings" panose="05030102010509060703" pitchFamily="18" charset="2"/>
              <a:buChar char="a"/>
            </a:pPr>
            <a:r>
              <a:rPr lang="en-US" sz="2800" b="1" dirty="0" smtClean="0"/>
              <a:t>Organize hospitals into sub-regions</a:t>
            </a:r>
            <a:r>
              <a:rPr lang="en-US" sz="2800" dirty="0" smtClean="0"/>
              <a:t> to strengthen ties in local markets</a:t>
            </a:r>
          </a:p>
          <a:p>
            <a:pPr marL="365760" indent="-274320">
              <a:spcAft>
                <a:spcPts val="600"/>
              </a:spcAft>
              <a:buClr>
                <a:schemeClr val="accent3"/>
              </a:buClr>
              <a:buFont typeface="Webdings" panose="05030102010509060703" pitchFamily="18" charset="2"/>
              <a:buChar char="a"/>
            </a:pPr>
            <a:r>
              <a:rPr lang="en-US" sz="2800" b="1" dirty="0" smtClean="0"/>
              <a:t>Better integrate support services </a:t>
            </a:r>
            <a:r>
              <a:rPr lang="en-US" sz="2800" dirty="0" smtClean="0"/>
              <a:t>in support of transformation</a:t>
            </a:r>
          </a:p>
          <a:p>
            <a:pPr marL="365760" indent="-274320">
              <a:spcAft>
                <a:spcPts val="600"/>
              </a:spcAft>
              <a:buClr>
                <a:schemeClr val="accent3"/>
              </a:buClr>
              <a:buFont typeface="Webdings" panose="05030102010509060703" pitchFamily="18" charset="2"/>
              <a:buChar char="a"/>
            </a:pPr>
            <a:r>
              <a:rPr lang="en-US" sz="2800" b="1" dirty="0" smtClean="0"/>
              <a:t>Organize outpatient sites </a:t>
            </a:r>
            <a:r>
              <a:rPr lang="en-US" sz="2800" dirty="0" smtClean="0"/>
              <a:t>across the region into one Ambulatory unit</a:t>
            </a:r>
          </a:p>
          <a:p>
            <a:pPr algn="l">
              <a:spcAft>
                <a:spcPts val="600"/>
              </a:spcAft>
            </a:pPr>
            <a:endParaRPr lang="en-US" sz="1600" b="1" dirty="0"/>
          </a:p>
        </p:txBody>
      </p:sp>
    </p:spTree>
    <p:extLst>
      <p:ext uri="{BB962C8B-B14F-4D97-AF65-F5344CB8AC3E}">
        <p14:creationId xmlns:p14="http://schemas.microsoft.com/office/powerpoint/2010/main" val="612790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Operating Model</a:t>
            </a:r>
            <a:endParaRPr lang="en-US" dirty="0"/>
          </a:p>
        </p:txBody>
      </p:sp>
      <p:sp>
        <p:nvSpPr>
          <p:cNvPr id="6" name="object 20"/>
          <p:cNvSpPr/>
          <p:nvPr/>
        </p:nvSpPr>
        <p:spPr>
          <a:xfrm>
            <a:off x="4986532" y="2107409"/>
            <a:ext cx="2414270" cy="786765"/>
          </a:xfrm>
          <a:custGeom>
            <a:avLst/>
            <a:gdLst/>
            <a:ahLst/>
            <a:cxnLst/>
            <a:rect l="l" t="t" r="r" b="b"/>
            <a:pathLst>
              <a:path w="2414270" h="786764">
                <a:moveTo>
                  <a:pt x="0" y="786594"/>
                </a:moveTo>
                <a:lnTo>
                  <a:pt x="2413951" y="786594"/>
                </a:lnTo>
                <a:lnTo>
                  <a:pt x="2413951" y="0"/>
                </a:lnTo>
                <a:lnTo>
                  <a:pt x="0" y="0"/>
                </a:lnTo>
                <a:lnTo>
                  <a:pt x="0" y="786594"/>
                </a:lnTo>
                <a:close/>
              </a:path>
            </a:pathLst>
          </a:custGeom>
          <a:solidFill>
            <a:srgbClr val="13284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21"/>
          <p:cNvSpPr txBox="1"/>
          <p:nvPr/>
        </p:nvSpPr>
        <p:spPr>
          <a:xfrm>
            <a:off x="5013309" y="2200639"/>
            <a:ext cx="2414270" cy="599780"/>
          </a:xfrm>
          <a:prstGeom prst="rect">
            <a:avLst/>
          </a:prstGeom>
        </p:spPr>
        <p:txBody>
          <a:bodyPr vert="horz" wrap="square" lIns="0" tIns="8890" rIns="0" bIns="0" rtlCol="0">
            <a:spAutoFit/>
          </a:bodyPr>
          <a:lstStyle/>
          <a:p>
            <a:pPr marL="300990" marR="5080" lvl="0" indent="-288925" algn="ctr" defTabSz="914400" rtl="0" eaLnBrk="1" fontAlgn="auto" latinLnBrk="0" hangingPunct="1">
              <a:lnSpc>
                <a:spcPct val="101899"/>
              </a:lnSpc>
              <a:spcBef>
                <a:spcPts val="7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Calibri"/>
                <a:ea typeface="+mn-ea"/>
                <a:cs typeface="Calibri"/>
              </a:rPr>
              <a:t>Chief Operating </a:t>
            </a:r>
            <a:r>
              <a:rPr kumimoji="0" sz="1200" b="1" i="0" u="none" strike="noStrike" kern="1200" cap="none" spc="-15" normalizeH="0" baseline="0" noProof="0" dirty="0" smtClean="0">
                <a:ln>
                  <a:noFill/>
                </a:ln>
                <a:solidFill>
                  <a:srgbClr val="FFFFFF"/>
                </a:solidFill>
                <a:effectLst/>
                <a:uLnTx/>
                <a:uFillTx/>
                <a:latin typeface="Calibri"/>
                <a:ea typeface="+mn-ea"/>
                <a:cs typeface="Calibri"/>
              </a:rPr>
              <a:t>Officer</a:t>
            </a:r>
            <a:endParaRPr kumimoji="0" lang="en-US" sz="1200" b="1" i="0" u="none" strike="noStrike" kern="1200" cap="none" spc="-15" normalizeH="0" baseline="0" noProof="0" dirty="0" smtClean="0">
              <a:ln>
                <a:noFill/>
              </a:ln>
              <a:solidFill>
                <a:srgbClr val="FFFFFF"/>
              </a:solidFill>
              <a:effectLst/>
              <a:uLnTx/>
              <a:uFillTx/>
              <a:latin typeface="Calibri"/>
              <a:ea typeface="+mn-ea"/>
              <a:cs typeface="Calibri"/>
            </a:endParaRPr>
          </a:p>
          <a:p>
            <a:pPr marL="300990" marR="5080" lvl="0" indent="-288925" algn="ctr" defTabSz="914400" rtl="0" eaLnBrk="1" fontAlgn="auto" latinLnBrk="0" hangingPunct="1">
              <a:lnSpc>
                <a:spcPct val="101899"/>
              </a:lnSpc>
              <a:spcBef>
                <a:spcPts val="70"/>
              </a:spcBef>
              <a:spcAft>
                <a:spcPts val="0"/>
              </a:spcAft>
              <a:buClrTx/>
              <a:buSzTx/>
              <a:buFontTx/>
              <a:buNone/>
              <a:tabLst/>
              <a:defRPr/>
            </a:pPr>
            <a:r>
              <a:rPr kumimoji="0" sz="1200" b="1" i="0" u="none" strike="noStrike" kern="1200" cap="none" spc="-5" normalizeH="0" baseline="0" noProof="0" dirty="0" smtClean="0">
                <a:ln>
                  <a:noFill/>
                </a:ln>
                <a:solidFill>
                  <a:srgbClr val="FFFFFF"/>
                </a:solidFill>
                <a:effectLst/>
                <a:uLnTx/>
                <a:uFillTx/>
                <a:latin typeface="Calibri"/>
                <a:ea typeface="+mn-ea"/>
                <a:cs typeface="Calibri"/>
              </a:rPr>
              <a:t>UNC </a:t>
            </a:r>
            <a:r>
              <a:rPr kumimoji="0" sz="1200" b="1" i="0" u="none" strike="noStrike" kern="1200" cap="none" spc="-5" normalizeH="0" baseline="0" noProof="0" dirty="0">
                <a:ln>
                  <a:noFill/>
                </a:ln>
                <a:solidFill>
                  <a:srgbClr val="FFFFFF"/>
                </a:solidFill>
                <a:effectLst/>
                <a:uLnTx/>
                <a:uFillTx/>
                <a:latin typeface="Calibri"/>
                <a:ea typeface="+mn-ea"/>
                <a:cs typeface="Calibri"/>
              </a:rPr>
              <a:t>Health </a:t>
            </a:r>
            <a:r>
              <a:rPr kumimoji="0" sz="1200" b="1" i="0" u="none" strike="noStrike" kern="1200" cap="none" spc="-10" normalizeH="0" baseline="0" noProof="0" dirty="0">
                <a:ln>
                  <a:noFill/>
                </a:ln>
                <a:solidFill>
                  <a:srgbClr val="FFFFFF"/>
                </a:solidFill>
                <a:effectLst/>
                <a:uLnTx/>
                <a:uFillTx/>
                <a:latin typeface="Calibri"/>
                <a:ea typeface="+mn-ea"/>
                <a:cs typeface="Calibri"/>
              </a:rPr>
              <a:t>Care</a:t>
            </a:r>
            <a:r>
              <a:rPr kumimoji="0" sz="1200" b="1" i="0" u="none" strike="noStrike" kern="1200" cap="none" spc="0" normalizeH="0" baseline="0" noProof="0" dirty="0">
                <a:ln>
                  <a:noFill/>
                </a:ln>
                <a:solidFill>
                  <a:srgbClr val="FFFFFF"/>
                </a:solidFill>
                <a:effectLst/>
                <a:uLnTx/>
                <a:uFillTx/>
                <a:latin typeface="Calibri"/>
                <a:ea typeface="+mn-ea"/>
                <a:cs typeface="Calibri"/>
              </a:rPr>
              <a:t> </a:t>
            </a:r>
            <a:endParaRPr kumimoji="0" lang="en-US" sz="1200" b="1" i="0" u="none" strike="noStrike" kern="1200" cap="none" spc="0" normalizeH="0" baseline="0" noProof="0" dirty="0" smtClean="0">
              <a:ln>
                <a:noFill/>
              </a:ln>
              <a:solidFill>
                <a:srgbClr val="FFFFFF"/>
              </a:solidFill>
              <a:effectLst/>
              <a:uLnTx/>
              <a:uFillTx/>
              <a:latin typeface="Calibri"/>
              <a:ea typeface="+mn-ea"/>
              <a:cs typeface="Calibri"/>
            </a:endParaRPr>
          </a:p>
          <a:p>
            <a:pPr marL="300990" marR="5080" lvl="0" indent="-288925" algn="ctr" defTabSz="914400" rtl="0" eaLnBrk="1" fontAlgn="auto" latinLnBrk="0" hangingPunct="1">
              <a:lnSpc>
                <a:spcPct val="101899"/>
              </a:lnSpc>
              <a:spcBef>
                <a:spcPts val="70"/>
              </a:spcBef>
              <a:spcAft>
                <a:spcPts val="0"/>
              </a:spcAft>
              <a:buClrTx/>
              <a:buSzTx/>
              <a:buFontTx/>
              <a:buNone/>
              <a:tabLst/>
              <a:defRPr/>
            </a:pPr>
            <a:r>
              <a:rPr kumimoji="0" lang="en-US" sz="1200" b="0" i="1" u="none" strike="noStrike" kern="1200" cap="none" spc="-15" normalizeH="0" baseline="0" noProof="0" dirty="0" smtClean="0">
                <a:ln>
                  <a:noFill/>
                </a:ln>
                <a:solidFill>
                  <a:srgbClr val="FFFFFF"/>
                </a:solidFill>
                <a:effectLst/>
                <a:uLnTx/>
                <a:uFillTx/>
                <a:latin typeface="Calibri"/>
                <a:ea typeface="+mn-ea"/>
                <a:cs typeface="Calibri"/>
              </a:rPr>
              <a:t>Gary </a:t>
            </a:r>
            <a:r>
              <a:rPr kumimoji="0" lang="en-US" sz="1200" b="0" i="1" u="none" strike="noStrike" kern="1200" cap="none" spc="-15" normalizeH="0" baseline="0" noProof="0" dirty="0">
                <a:ln>
                  <a:noFill/>
                </a:ln>
                <a:solidFill>
                  <a:srgbClr val="FFFFFF"/>
                </a:solidFill>
                <a:effectLst/>
                <a:uLnTx/>
                <a:uFillTx/>
                <a:latin typeface="Calibri"/>
                <a:ea typeface="+mn-ea"/>
                <a:cs typeface="Calibri"/>
              </a:rPr>
              <a:t>Park</a:t>
            </a:r>
            <a:endParaRPr kumimoji="0" sz="1200" b="0" i="1" u="none" strike="noStrike" kern="1200" cap="none" spc="0" normalizeH="0" baseline="0" noProof="0" dirty="0">
              <a:ln>
                <a:noFill/>
              </a:ln>
              <a:solidFill>
                <a:prstClr val="black"/>
              </a:solidFill>
              <a:effectLst/>
              <a:uLnTx/>
              <a:uFillTx/>
              <a:latin typeface="Calibri"/>
              <a:ea typeface="+mn-ea"/>
              <a:cs typeface="Calibri"/>
            </a:endParaRPr>
          </a:p>
        </p:txBody>
      </p:sp>
      <p:sp>
        <p:nvSpPr>
          <p:cNvPr id="10" name="object 22"/>
          <p:cNvSpPr/>
          <p:nvPr/>
        </p:nvSpPr>
        <p:spPr>
          <a:xfrm>
            <a:off x="4951378" y="1086388"/>
            <a:ext cx="2414270" cy="786765"/>
          </a:xfrm>
          <a:custGeom>
            <a:avLst/>
            <a:gdLst/>
            <a:ahLst/>
            <a:cxnLst/>
            <a:rect l="l" t="t" r="r" b="b"/>
            <a:pathLst>
              <a:path w="2414270" h="786764">
                <a:moveTo>
                  <a:pt x="0" y="786594"/>
                </a:moveTo>
                <a:lnTo>
                  <a:pt x="2413951" y="786594"/>
                </a:lnTo>
                <a:lnTo>
                  <a:pt x="2413951" y="0"/>
                </a:lnTo>
                <a:lnTo>
                  <a:pt x="0" y="0"/>
                </a:lnTo>
                <a:lnTo>
                  <a:pt x="0" y="786594"/>
                </a:lnTo>
                <a:close/>
              </a:path>
            </a:pathLst>
          </a:custGeom>
          <a:solidFill>
            <a:srgbClr val="13284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23"/>
          <p:cNvSpPr txBox="1"/>
          <p:nvPr/>
        </p:nvSpPr>
        <p:spPr>
          <a:xfrm>
            <a:off x="5013309" y="1164107"/>
            <a:ext cx="2414270" cy="631327"/>
          </a:xfrm>
          <a:prstGeom prst="rect">
            <a:avLst/>
          </a:prstGeom>
        </p:spPr>
        <p:txBody>
          <a:bodyPr vert="horz" wrap="square" lIns="0" tIns="12700" rIns="0" bIns="0" rtlCol="0">
            <a:spAutoFit/>
          </a:bodyPr>
          <a:lstStyle/>
          <a:p>
            <a:pPr marL="12700" marR="5080" lvl="0" indent="43180" algn="ctr" defTabSz="914400" rtl="0" eaLnBrk="1" fontAlgn="auto" latinLnBrk="0" hangingPunct="1">
              <a:lnSpc>
                <a:spcPct val="106500"/>
              </a:lnSpc>
              <a:spcBef>
                <a:spcPts val="10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Calibri"/>
                <a:ea typeface="+mn-ea"/>
                <a:cs typeface="Calibri"/>
              </a:rPr>
              <a:t>Chief </a:t>
            </a:r>
            <a:r>
              <a:rPr kumimoji="0" sz="1200" b="1" i="0" u="none" strike="noStrike" kern="1200" cap="none" spc="-10" normalizeH="0" baseline="0" noProof="0" dirty="0">
                <a:ln>
                  <a:noFill/>
                </a:ln>
                <a:solidFill>
                  <a:srgbClr val="FFFFFF"/>
                </a:solidFill>
                <a:effectLst/>
                <a:uLnTx/>
                <a:uFillTx/>
                <a:latin typeface="Calibri"/>
                <a:ea typeface="+mn-ea"/>
                <a:cs typeface="Calibri"/>
              </a:rPr>
              <a:t>Executive </a:t>
            </a:r>
            <a:r>
              <a:rPr kumimoji="0" sz="1200" b="1" i="0" u="none" strike="noStrike" kern="1200" cap="none" spc="-15" normalizeH="0" baseline="0" noProof="0" dirty="0" smtClean="0">
                <a:ln>
                  <a:noFill/>
                </a:ln>
                <a:solidFill>
                  <a:srgbClr val="FFFFFF"/>
                </a:solidFill>
                <a:effectLst/>
                <a:uLnTx/>
                <a:uFillTx/>
                <a:latin typeface="Calibri"/>
                <a:ea typeface="+mn-ea"/>
                <a:cs typeface="Calibri"/>
              </a:rPr>
              <a:t>Officer </a:t>
            </a:r>
            <a:endParaRPr kumimoji="0" lang="en-US" sz="1200" b="1" i="0" u="none" strike="noStrike" kern="1200" cap="none" spc="-15" normalizeH="0" baseline="0" noProof="0" dirty="0" smtClean="0">
              <a:ln>
                <a:noFill/>
              </a:ln>
              <a:solidFill>
                <a:srgbClr val="FFFFFF"/>
              </a:solidFill>
              <a:effectLst/>
              <a:uLnTx/>
              <a:uFillTx/>
              <a:latin typeface="Calibri"/>
              <a:ea typeface="+mn-ea"/>
              <a:cs typeface="Calibri"/>
            </a:endParaRPr>
          </a:p>
          <a:p>
            <a:pPr marL="12700" marR="5080" lvl="0" indent="43180" algn="ctr" defTabSz="914400" rtl="0" eaLnBrk="1" fontAlgn="auto" latinLnBrk="0" hangingPunct="1">
              <a:lnSpc>
                <a:spcPct val="106500"/>
              </a:lnSpc>
              <a:spcBef>
                <a:spcPts val="100"/>
              </a:spcBef>
              <a:spcAft>
                <a:spcPts val="0"/>
              </a:spcAft>
              <a:buClrTx/>
              <a:buSzTx/>
              <a:buFontTx/>
              <a:buNone/>
              <a:tabLst/>
              <a:defRPr/>
            </a:pPr>
            <a:r>
              <a:rPr kumimoji="0" sz="1200" b="1" i="0" u="none" strike="noStrike" kern="1200" cap="none" spc="-5" normalizeH="0" baseline="0" noProof="0" dirty="0" smtClean="0">
                <a:ln>
                  <a:noFill/>
                </a:ln>
                <a:solidFill>
                  <a:srgbClr val="FFFFFF"/>
                </a:solidFill>
                <a:effectLst/>
                <a:uLnTx/>
                <a:uFillTx/>
                <a:latin typeface="Calibri"/>
                <a:ea typeface="+mn-ea"/>
                <a:cs typeface="Calibri"/>
              </a:rPr>
              <a:t>UNC </a:t>
            </a:r>
            <a:r>
              <a:rPr kumimoji="0" sz="1200" b="1" i="0" u="none" strike="noStrike" kern="1200" cap="none" spc="-5" normalizeH="0" baseline="0" noProof="0" dirty="0">
                <a:ln>
                  <a:noFill/>
                </a:ln>
                <a:solidFill>
                  <a:srgbClr val="FFFFFF"/>
                </a:solidFill>
                <a:effectLst/>
                <a:uLnTx/>
                <a:uFillTx/>
                <a:latin typeface="Calibri"/>
                <a:ea typeface="+mn-ea"/>
                <a:cs typeface="Calibri"/>
              </a:rPr>
              <a:t>Health </a:t>
            </a:r>
            <a:r>
              <a:rPr kumimoji="0" sz="1200" b="1" i="0" u="none" strike="noStrike" kern="1200" cap="none" spc="-10" normalizeH="0" baseline="0" noProof="0" dirty="0">
                <a:ln>
                  <a:noFill/>
                </a:ln>
                <a:solidFill>
                  <a:srgbClr val="FFFFFF"/>
                </a:solidFill>
                <a:effectLst/>
                <a:uLnTx/>
                <a:uFillTx/>
                <a:latin typeface="Calibri"/>
                <a:ea typeface="+mn-ea"/>
                <a:cs typeface="Calibri"/>
              </a:rPr>
              <a:t>Care</a:t>
            </a:r>
            <a:r>
              <a:rPr kumimoji="0" sz="1200" b="1" i="0" u="none" strike="noStrike" kern="1200" cap="none" spc="-30" normalizeH="0" baseline="0" noProof="0" dirty="0">
                <a:ln>
                  <a:noFill/>
                </a:ln>
                <a:solidFill>
                  <a:srgbClr val="FFFFFF"/>
                </a:solidFill>
                <a:effectLst/>
                <a:uLnTx/>
                <a:uFillTx/>
                <a:latin typeface="Calibri"/>
                <a:ea typeface="+mn-ea"/>
                <a:cs typeface="Calibri"/>
              </a:rPr>
              <a:t> </a:t>
            </a:r>
            <a:endParaRPr kumimoji="0" lang="en-US" sz="1200" b="1" i="0" u="none" strike="noStrike" kern="1200" cap="none" spc="-30" normalizeH="0" baseline="0" noProof="0" dirty="0" smtClean="0">
              <a:ln>
                <a:noFill/>
              </a:ln>
              <a:solidFill>
                <a:srgbClr val="FFFFFF"/>
              </a:solidFill>
              <a:effectLst/>
              <a:uLnTx/>
              <a:uFillTx/>
              <a:latin typeface="Calibri"/>
              <a:ea typeface="+mn-ea"/>
              <a:cs typeface="Calibri"/>
            </a:endParaRPr>
          </a:p>
          <a:p>
            <a:pPr marL="12700" marR="5080" lvl="0" indent="43180" algn="ctr" defTabSz="914400" rtl="0" eaLnBrk="1" fontAlgn="auto" latinLnBrk="0" hangingPunct="1">
              <a:lnSpc>
                <a:spcPct val="106500"/>
              </a:lnSpc>
              <a:spcBef>
                <a:spcPts val="100"/>
              </a:spcBef>
              <a:spcAft>
                <a:spcPts val="0"/>
              </a:spcAft>
              <a:buClrTx/>
              <a:buSzTx/>
              <a:buFontTx/>
              <a:buNone/>
              <a:tabLst/>
              <a:defRPr/>
            </a:pPr>
            <a:r>
              <a:rPr kumimoji="0" lang="en-US" sz="1200" b="0" i="1" u="none" strike="noStrike" kern="1200" cap="none" spc="-15" normalizeH="0" baseline="0" noProof="0" dirty="0" smtClean="0">
                <a:ln>
                  <a:noFill/>
                </a:ln>
                <a:solidFill>
                  <a:srgbClr val="FFFFFF"/>
                </a:solidFill>
                <a:effectLst/>
                <a:uLnTx/>
                <a:uFillTx/>
                <a:latin typeface="Calibri"/>
                <a:ea typeface="+mn-ea"/>
                <a:cs typeface="Calibri"/>
              </a:rPr>
              <a:t>Wesley </a:t>
            </a:r>
            <a:r>
              <a:rPr kumimoji="0" lang="en-US" sz="1200" b="0" i="1" u="none" strike="noStrike" kern="1200" cap="none" spc="-15" normalizeH="0" baseline="0" noProof="0" dirty="0">
                <a:ln>
                  <a:noFill/>
                </a:ln>
                <a:solidFill>
                  <a:srgbClr val="FFFFFF"/>
                </a:solidFill>
                <a:effectLst/>
                <a:uLnTx/>
                <a:uFillTx/>
                <a:latin typeface="Calibri"/>
                <a:ea typeface="+mn-ea"/>
                <a:cs typeface="Calibri"/>
              </a:rPr>
              <a:t>Burks</a:t>
            </a:r>
            <a:endParaRPr kumimoji="0" sz="1200" b="0" i="1" u="none" strike="noStrike" kern="1200" cap="none" spc="0" normalizeH="0" baseline="0" noProof="0" dirty="0">
              <a:ln>
                <a:noFill/>
              </a:ln>
              <a:solidFill>
                <a:prstClr val="black"/>
              </a:solidFill>
              <a:effectLst/>
              <a:uLnTx/>
              <a:uFillTx/>
              <a:latin typeface="Calibri"/>
              <a:ea typeface="+mn-ea"/>
              <a:cs typeface="Calibri"/>
            </a:endParaRPr>
          </a:p>
        </p:txBody>
      </p:sp>
      <p:sp>
        <p:nvSpPr>
          <p:cNvPr id="14" name="object 15"/>
          <p:cNvSpPr/>
          <p:nvPr/>
        </p:nvSpPr>
        <p:spPr>
          <a:xfrm>
            <a:off x="2245688" y="3209877"/>
            <a:ext cx="1995170" cy="786765"/>
          </a:xfrm>
          <a:custGeom>
            <a:avLst/>
            <a:gdLst/>
            <a:ahLst/>
            <a:cxnLst/>
            <a:rect l="l" t="t" r="r" b="b"/>
            <a:pathLst>
              <a:path w="1995170" h="786764">
                <a:moveTo>
                  <a:pt x="0" y="786594"/>
                </a:moveTo>
                <a:lnTo>
                  <a:pt x="1995001" y="786594"/>
                </a:lnTo>
                <a:lnTo>
                  <a:pt x="1995001" y="0"/>
                </a:lnTo>
                <a:lnTo>
                  <a:pt x="0" y="0"/>
                </a:lnTo>
                <a:lnTo>
                  <a:pt x="0" y="786594"/>
                </a:lnTo>
                <a:close/>
              </a:path>
            </a:pathLst>
          </a:custGeom>
          <a:solidFill>
            <a:srgbClr val="13284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6"/>
          <p:cNvSpPr txBox="1"/>
          <p:nvPr/>
        </p:nvSpPr>
        <p:spPr>
          <a:xfrm>
            <a:off x="2200891" y="3367327"/>
            <a:ext cx="1995001" cy="39498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10" normalizeH="0" baseline="0" noProof="0" dirty="0" smtClean="0">
                <a:ln>
                  <a:noFill/>
                </a:ln>
                <a:solidFill>
                  <a:srgbClr val="FFFFFF"/>
                </a:solidFill>
                <a:effectLst/>
                <a:uLnTx/>
                <a:uFillTx/>
                <a:latin typeface="Calibri"/>
                <a:ea typeface="+mn-ea"/>
                <a:cs typeface="Calibri"/>
              </a:rPr>
              <a:t>Triangle</a:t>
            </a:r>
            <a:endParaRPr kumimoji="0" lang="en-US" sz="1200" b="1" i="0" u="none" strike="noStrike" kern="1200" cap="none" spc="-5" normalizeH="0" baseline="0" noProof="0" dirty="0">
              <a:ln>
                <a:noFill/>
              </a:ln>
              <a:solidFill>
                <a:srgbClr val="FFFFFF"/>
              </a:solidFill>
              <a:effectLst/>
              <a:uLnTx/>
              <a:uFillTx/>
              <a:latin typeface="Calibri"/>
              <a:ea typeface="+mn-ea"/>
              <a:cs typeface="Calibri"/>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0" i="1" u="none" strike="noStrike" kern="1200" cap="none" spc="-5" normalizeH="0" baseline="0" noProof="0" dirty="0">
                <a:ln>
                  <a:noFill/>
                </a:ln>
                <a:solidFill>
                  <a:srgbClr val="FFFFFF"/>
                </a:solidFill>
                <a:effectLst/>
                <a:uLnTx/>
                <a:uFillTx/>
                <a:latin typeface="Calibri"/>
                <a:ea typeface="+mn-ea"/>
                <a:cs typeface="Calibri"/>
              </a:rPr>
              <a:t>Steve Burriss</a:t>
            </a:r>
            <a:endParaRPr kumimoji="0" sz="1200" b="0" i="1" u="none" strike="noStrike" kern="1200" cap="none" spc="0" normalizeH="0" baseline="0" noProof="0" dirty="0">
              <a:ln>
                <a:noFill/>
              </a:ln>
              <a:solidFill>
                <a:prstClr val="black"/>
              </a:solidFill>
              <a:effectLst/>
              <a:uLnTx/>
              <a:uFillTx/>
              <a:latin typeface="Calibri"/>
              <a:ea typeface="+mn-ea"/>
              <a:cs typeface="Calibri"/>
            </a:endParaRPr>
          </a:p>
        </p:txBody>
      </p:sp>
      <p:sp>
        <p:nvSpPr>
          <p:cNvPr id="16" name="object 17"/>
          <p:cNvSpPr/>
          <p:nvPr/>
        </p:nvSpPr>
        <p:spPr>
          <a:xfrm>
            <a:off x="8016147" y="3209877"/>
            <a:ext cx="1995170" cy="786765"/>
          </a:xfrm>
          <a:custGeom>
            <a:avLst/>
            <a:gdLst/>
            <a:ahLst/>
            <a:cxnLst/>
            <a:rect l="l" t="t" r="r" b="b"/>
            <a:pathLst>
              <a:path w="1995170" h="786764">
                <a:moveTo>
                  <a:pt x="0" y="786594"/>
                </a:moveTo>
                <a:lnTo>
                  <a:pt x="1995001" y="786594"/>
                </a:lnTo>
                <a:lnTo>
                  <a:pt x="1995001" y="0"/>
                </a:lnTo>
                <a:lnTo>
                  <a:pt x="0" y="0"/>
                </a:lnTo>
                <a:lnTo>
                  <a:pt x="0" y="786594"/>
                </a:lnTo>
                <a:close/>
              </a:path>
            </a:pathLst>
          </a:custGeom>
          <a:solidFill>
            <a:srgbClr val="13284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8"/>
          <p:cNvSpPr txBox="1"/>
          <p:nvPr/>
        </p:nvSpPr>
        <p:spPr>
          <a:xfrm>
            <a:off x="8069887" y="3407347"/>
            <a:ext cx="1995643" cy="39498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10" normalizeH="0" baseline="0" noProof="0" dirty="0" smtClean="0">
                <a:ln>
                  <a:noFill/>
                </a:ln>
                <a:solidFill>
                  <a:srgbClr val="FFFFFF"/>
                </a:solidFill>
                <a:effectLst/>
                <a:uLnTx/>
                <a:uFillTx/>
                <a:latin typeface="Calibri"/>
                <a:ea typeface="+mn-ea"/>
                <a:cs typeface="Calibri"/>
              </a:rPr>
              <a:t>Statewide</a:t>
            </a:r>
            <a:endParaRPr kumimoji="0" lang="en-US" sz="1200" b="1" i="0" u="none" strike="noStrike" kern="1200" cap="none" spc="-5" normalizeH="0" baseline="0" noProof="0" dirty="0">
              <a:ln>
                <a:noFill/>
              </a:ln>
              <a:solidFill>
                <a:srgbClr val="FFFFFF"/>
              </a:solidFill>
              <a:effectLst/>
              <a:uLnTx/>
              <a:uFillTx/>
              <a:latin typeface="Calibri"/>
              <a:ea typeface="+mn-ea"/>
              <a:cs typeface="Calibri"/>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0" i="1" u="none" strike="noStrike" kern="1200" cap="none" spc="-5" normalizeH="0" baseline="0" noProof="0" dirty="0">
                <a:ln>
                  <a:noFill/>
                </a:ln>
                <a:solidFill>
                  <a:srgbClr val="FFFFFF"/>
                </a:solidFill>
                <a:effectLst/>
                <a:uLnTx/>
                <a:uFillTx/>
                <a:latin typeface="Calibri"/>
                <a:ea typeface="+mn-ea"/>
                <a:cs typeface="Calibri"/>
              </a:rPr>
              <a:t>Chris Ellington</a:t>
            </a:r>
            <a:endParaRPr kumimoji="0" sz="1200" b="0" i="1" u="none" strike="noStrike" kern="1200" cap="none" spc="0" normalizeH="0" baseline="0" noProof="0" dirty="0">
              <a:ln>
                <a:noFill/>
              </a:ln>
              <a:solidFill>
                <a:prstClr val="black"/>
              </a:solidFill>
              <a:effectLst/>
              <a:uLnTx/>
              <a:uFillTx/>
              <a:latin typeface="Calibri"/>
              <a:ea typeface="+mn-ea"/>
              <a:cs typeface="Calibri"/>
            </a:endParaRPr>
          </a:p>
        </p:txBody>
      </p:sp>
      <p:sp>
        <p:nvSpPr>
          <p:cNvPr id="23" name="object 27"/>
          <p:cNvSpPr/>
          <p:nvPr/>
        </p:nvSpPr>
        <p:spPr>
          <a:xfrm>
            <a:off x="454927" y="4403550"/>
            <a:ext cx="1595120" cy="786765"/>
          </a:xfrm>
          <a:custGeom>
            <a:avLst/>
            <a:gdLst/>
            <a:ahLst/>
            <a:cxnLst/>
            <a:rect l="l" t="t" r="r" b="b"/>
            <a:pathLst>
              <a:path w="1595120" h="786764">
                <a:moveTo>
                  <a:pt x="0" y="786529"/>
                </a:moveTo>
                <a:lnTo>
                  <a:pt x="1594891" y="786529"/>
                </a:lnTo>
                <a:lnTo>
                  <a:pt x="1594891" y="0"/>
                </a:lnTo>
                <a:lnTo>
                  <a:pt x="0" y="0"/>
                </a:lnTo>
                <a:lnTo>
                  <a:pt x="0" y="786529"/>
                </a:lnTo>
                <a:close/>
              </a:path>
            </a:pathLst>
          </a:custGeom>
          <a:solidFill>
            <a:srgbClr val="499C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8"/>
          <p:cNvSpPr txBox="1"/>
          <p:nvPr/>
        </p:nvSpPr>
        <p:spPr>
          <a:xfrm>
            <a:off x="444502" y="4520031"/>
            <a:ext cx="1615971" cy="398571"/>
          </a:xfrm>
          <a:prstGeom prst="rect">
            <a:avLst/>
          </a:prstGeom>
        </p:spPr>
        <p:txBody>
          <a:bodyPr vert="horz" wrap="square" lIns="0" tIns="8890" rIns="0" bIns="0" rtlCol="0">
            <a:spAutoFit/>
          </a:bodyPr>
          <a:lstStyle/>
          <a:p>
            <a:pPr marL="12700" marR="5080" lvl="0" indent="132715" algn="ctr" defTabSz="914400" rtl="0" eaLnBrk="1" fontAlgn="auto" latinLnBrk="0" hangingPunct="1">
              <a:lnSpc>
                <a:spcPct val="101899"/>
              </a:lnSpc>
              <a:spcBef>
                <a:spcPts val="70"/>
              </a:spcBef>
              <a:spcAft>
                <a:spcPts val="0"/>
              </a:spcAft>
              <a:buClrTx/>
              <a:buSzTx/>
              <a:buFontTx/>
              <a:buNone/>
              <a:tabLst/>
              <a:defRPr/>
            </a:pPr>
            <a:r>
              <a:rPr kumimoji="0" lang="en-US" sz="1200" b="1" i="0" u="none" strike="noStrike" kern="1200" cap="none" spc="-5" normalizeH="0" baseline="0" noProof="0" dirty="0" smtClean="0">
                <a:ln>
                  <a:noFill/>
                </a:ln>
                <a:solidFill>
                  <a:srgbClr val="FFFFFF"/>
                </a:solidFill>
                <a:effectLst/>
                <a:uLnTx/>
                <a:uFillTx/>
                <a:latin typeface="Calibri"/>
                <a:ea typeface="+mn-ea"/>
                <a:cs typeface="Calibri"/>
              </a:rPr>
              <a:t>Triangle West</a:t>
            </a:r>
          </a:p>
          <a:p>
            <a:pPr marL="12700" marR="5080" lvl="0" indent="132715" algn="ctr" defTabSz="914400" rtl="0" eaLnBrk="1" fontAlgn="auto" latinLnBrk="0" hangingPunct="1">
              <a:lnSpc>
                <a:spcPct val="101899"/>
              </a:lnSpc>
              <a:spcBef>
                <a:spcPts val="70"/>
              </a:spcBef>
              <a:spcAft>
                <a:spcPts val="0"/>
              </a:spcAft>
              <a:buClrTx/>
              <a:buSzTx/>
              <a:buFontTx/>
              <a:buNone/>
              <a:tabLst/>
              <a:defRPr/>
            </a:pPr>
            <a:r>
              <a:rPr kumimoji="0" lang="en-US" sz="1200" b="0" i="1" u="none" strike="noStrike" kern="1200" cap="none" spc="-20" normalizeH="0" baseline="0" noProof="0" dirty="0" smtClean="0">
                <a:ln>
                  <a:noFill/>
                </a:ln>
                <a:solidFill>
                  <a:srgbClr val="FFFFFF"/>
                </a:solidFill>
                <a:effectLst/>
                <a:uLnTx/>
                <a:uFillTx/>
                <a:latin typeface="Calibri"/>
                <a:ea typeface="+mn-ea"/>
                <a:cs typeface="Calibri"/>
              </a:rPr>
              <a:t>Janet </a:t>
            </a:r>
            <a:r>
              <a:rPr kumimoji="0" lang="en-US" sz="1200" b="0" i="1" u="none" strike="noStrike" kern="1200" cap="none" spc="-20" normalizeH="0" baseline="0" noProof="0" dirty="0">
                <a:ln>
                  <a:noFill/>
                </a:ln>
                <a:solidFill>
                  <a:srgbClr val="FFFFFF"/>
                </a:solidFill>
                <a:effectLst/>
                <a:uLnTx/>
                <a:uFillTx/>
                <a:latin typeface="Calibri"/>
                <a:ea typeface="+mn-ea"/>
                <a:cs typeface="Calibri"/>
              </a:rPr>
              <a:t>Hadar</a:t>
            </a:r>
            <a:endParaRPr kumimoji="0" sz="1200" b="0" i="1" u="none" strike="noStrike" kern="1200" cap="none" spc="0" normalizeH="0" baseline="0" noProof="0" dirty="0">
              <a:ln>
                <a:noFill/>
              </a:ln>
              <a:solidFill>
                <a:prstClr val="black"/>
              </a:solidFill>
              <a:effectLst/>
              <a:uLnTx/>
              <a:uFillTx/>
              <a:latin typeface="Calibri"/>
              <a:ea typeface="+mn-ea"/>
              <a:cs typeface="Calibri"/>
            </a:endParaRPr>
          </a:p>
        </p:txBody>
      </p:sp>
      <p:sp>
        <p:nvSpPr>
          <p:cNvPr id="25" name="object 29"/>
          <p:cNvSpPr/>
          <p:nvPr/>
        </p:nvSpPr>
        <p:spPr>
          <a:xfrm>
            <a:off x="2146988" y="4403550"/>
            <a:ext cx="1595120" cy="786765"/>
          </a:xfrm>
          <a:custGeom>
            <a:avLst/>
            <a:gdLst/>
            <a:ahLst/>
            <a:cxnLst/>
            <a:rect l="l" t="t" r="r" b="b"/>
            <a:pathLst>
              <a:path w="1595120" h="786764">
                <a:moveTo>
                  <a:pt x="0" y="786529"/>
                </a:moveTo>
                <a:lnTo>
                  <a:pt x="1594891" y="786529"/>
                </a:lnTo>
                <a:lnTo>
                  <a:pt x="1594891" y="0"/>
                </a:lnTo>
                <a:lnTo>
                  <a:pt x="0" y="0"/>
                </a:lnTo>
                <a:lnTo>
                  <a:pt x="0" y="786529"/>
                </a:lnTo>
                <a:close/>
              </a:path>
            </a:pathLst>
          </a:custGeom>
          <a:solidFill>
            <a:srgbClr val="499C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30"/>
          <p:cNvSpPr txBox="1"/>
          <p:nvPr/>
        </p:nvSpPr>
        <p:spPr>
          <a:xfrm>
            <a:off x="2178943" y="4484862"/>
            <a:ext cx="1558077" cy="398571"/>
          </a:xfrm>
          <a:prstGeom prst="rect">
            <a:avLst/>
          </a:prstGeom>
        </p:spPr>
        <p:txBody>
          <a:bodyPr vert="horz" wrap="square" lIns="0" tIns="8890" rIns="0" bIns="0" rtlCol="0">
            <a:spAutoFit/>
          </a:bodyPr>
          <a:lstStyle/>
          <a:p>
            <a:pPr marL="12700" marR="5080" lvl="0" indent="101600" algn="ctr" defTabSz="914400" rtl="0" eaLnBrk="1" fontAlgn="auto" latinLnBrk="0" hangingPunct="1">
              <a:lnSpc>
                <a:spcPct val="101899"/>
              </a:lnSpc>
              <a:spcBef>
                <a:spcPts val="70"/>
              </a:spcBef>
              <a:spcAft>
                <a:spcPts val="0"/>
              </a:spcAft>
              <a:buClrTx/>
              <a:buSzTx/>
              <a:buFontTx/>
              <a:buNone/>
              <a:tabLst/>
              <a:defRPr/>
            </a:pPr>
            <a:r>
              <a:rPr kumimoji="0" lang="en-US" sz="1200" b="1" i="0" u="none" strike="noStrike" kern="1200" cap="none" spc="-5" normalizeH="0" baseline="0" noProof="0" dirty="0" smtClean="0">
                <a:ln>
                  <a:noFill/>
                </a:ln>
                <a:solidFill>
                  <a:srgbClr val="FFFFFF"/>
                </a:solidFill>
                <a:effectLst/>
                <a:uLnTx/>
                <a:uFillTx/>
                <a:latin typeface="Calibri"/>
                <a:ea typeface="+mn-ea"/>
                <a:cs typeface="Calibri"/>
              </a:rPr>
              <a:t>Triangle East</a:t>
            </a:r>
          </a:p>
          <a:p>
            <a:pPr marL="12700" marR="5080" lvl="0" indent="101600" algn="ctr" defTabSz="914400" rtl="0" eaLnBrk="1" fontAlgn="auto" latinLnBrk="0" hangingPunct="1">
              <a:lnSpc>
                <a:spcPct val="101899"/>
              </a:lnSpc>
              <a:spcBef>
                <a:spcPts val="70"/>
              </a:spcBef>
              <a:spcAft>
                <a:spcPts val="0"/>
              </a:spcAft>
              <a:buClrTx/>
              <a:buSzTx/>
              <a:buFontTx/>
              <a:buNone/>
              <a:tabLst/>
              <a:defRPr/>
            </a:pPr>
            <a:r>
              <a:rPr kumimoji="0" lang="en-US" sz="1200" b="0" i="1" u="none" strike="noStrike" kern="1200" cap="none" spc="-10" normalizeH="0" baseline="0" noProof="0" dirty="0" smtClean="0">
                <a:ln>
                  <a:noFill/>
                </a:ln>
                <a:solidFill>
                  <a:srgbClr val="FFFFFF"/>
                </a:solidFill>
                <a:effectLst/>
                <a:uLnTx/>
                <a:uFillTx/>
                <a:latin typeface="Calibri"/>
                <a:ea typeface="+mn-ea"/>
                <a:cs typeface="Calibri"/>
              </a:rPr>
              <a:t>Ernie </a:t>
            </a:r>
            <a:r>
              <a:rPr kumimoji="0" lang="en-US" sz="1200" b="0" i="1" u="none" strike="noStrike" kern="1200" cap="none" spc="-10" normalizeH="0" baseline="0" noProof="0" dirty="0">
                <a:ln>
                  <a:noFill/>
                </a:ln>
                <a:solidFill>
                  <a:srgbClr val="FFFFFF"/>
                </a:solidFill>
                <a:effectLst/>
                <a:uLnTx/>
                <a:uFillTx/>
                <a:latin typeface="Calibri"/>
                <a:ea typeface="+mn-ea"/>
                <a:cs typeface="Calibri"/>
              </a:rPr>
              <a:t>Bovio</a:t>
            </a:r>
            <a:endParaRPr kumimoji="0" sz="1200" b="0" i="1" u="none" strike="noStrike" kern="1200" cap="none" spc="0" normalizeH="0" baseline="0" noProof="0" dirty="0">
              <a:ln>
                <a:noFill/>
              </a:ln>
              <a:solidFill>
                <a:prstClr val="black"/>
              </a:solidFill>
              <a:effectLst/>
              <a:uLnTx/>
              <a:uFillTx/>
              <a:latin typeface="Calibri"/>
              <a:ea typeface="+mn-ea"/>
              <a:cs typeface="Calibri"/>
            </a:endParaRPr>
          </a:p>
        </p:txBody>
      </p:sp>
      <p:sp>
        <p:nvSpPr>
          <p:cNvPr id="27" name="object 31"/>
          <p:cNvSpPr/>
          <p:nvPr/>
        </p:nvSpPr>
        <p:spPr>
          <a:xfrm>
            <a:off x="3835139" y="4403550"/>
            <a:ext cx="1595120" cy="786765"/>
          </a:xfrm>
          <a:custGeom>
            <a:avLst/>
            <a:gdLst/>
            <a:ahLst/>
            <a:cxnLst/>
            <a:rect l="l" t="t" r="r" b="b"/>
            <a:pathLst>
              <a:path w="1595120" h="786764">
                <a:moveTo>
                  <a:pt x="0" y="786529"/>
                </a:moveTo>
                <a:lnTo>
                  <a:pt x="1594891" y="786529"/>
                </a:lnTo>
                <a:lnTo>
                  <a:pt x="1594891" y="0"/>
                </a:lnTo>
                <a:lnTo>
                  <a:pt x="0" y="0"/>
                </a:lnTo>
                <a:lnTo>
                  <a:pt x="0" y="786529"/>
                </a:lnTo>
                <a:close/>
              </a:path>
            </a:pathLst>
          </a:custGeom>
          <a:solidFill>
            <a:srgbClr val="499C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32"/>
          <p:cNvSpPr txBox="1"/>
          <p:nvPr/>
        </p:nvSpPr>
        <p:spPr>
          <a:xfrm>
            <a:off x="3855374" y="4446830"/>
            <a:ext cx="1584687" cy="593111"/>
          </a:xfrm>
          <a:prstGeom prst="rect">
            <a:avLst/>
          </a:prstGeom>
        </p:spPr>
        <p:txBody>
          <a:bodyPr vert="horz" wrap="square" lIns="0" tIns="13335" rIns="0" bIns="0" rtlCol="0">
            <a:spAutoFit/>
          </a:bodyPr>
          <a:lstStyle/>
          <a:p>
            <a:pPr marL="12700" marR="5080" lvl="0" indent="635" algn="ctr" defTabSz="914400" rtl="0" eaLnBrk="1" fontAlgn="auto" latinLnBrk="0" hangingPunct="1">
              <a:lnSpc>
                <a:spcPct val="99500"/>
              </a:lnSpc>
              <a:spcBef>
                <a:spcPts val="105"/>
              </a:spcBef>
              <a:spcAft>
                <a:spcPts val="0"/>
              </a:spcAft>
              <a:buClrTx/>
              <a:buSzTx/>
              <a:buFontTx/>
              <a:buNone/>
              <a:tabLst/>
              <a:defRPr/>
            </a:pPr>
            <a:r>
              <a:rPr kumimoji="0" sz="1200" b="1" i="0" u="none" strike="noStrike" kern="1200" cap="none" spc="-5" normalizeH="0" baseline="0" noProof="0" dirty="0" smtClean="0">
                <a:ln>
                  <a:noFill/>
                </a:ln>
                <a:solidFill>
                  <a:srgbClr val="FFFFFF"/>
                </a:solidFill>
                <a:effectLst/>
                <a:uLnTx/>
                <a:uFillTx/>
                <a:latin typeface="Calibri"/>
                <a:ea typeface="+mn-ea"/>
                <a:cs typeface="Calibri"/>
              </a:rPr>
              <a:t>Ambulatory </a:t>
            </a:r>
            <a:endParaRPr kumimoji="0" lang="en-US" sz="1200" b="1" i="0" u="none" strike="noStrike" kern="1200" cap="none" spc="-5" normalizeH="0" baseline="0" noProof="0" dirty="0" smtClean="0">
              <a:ln>
                <a:noFill/>
              </a:ln>
              <a:solidFill>
                <a:srgbClr val="FFFFFF"/>
              </a:solidFill>
              <a:effectLst/>
              <a:uLnTx/>
              <a:uFillTx/>
              <a:latin typeface="Calibri"/>
              <a:ea typeface="+mn-ea"/>
              <a:cs typeface="Calibri"/>
            </a:endParaRPr>
          </a:p>
          <a:p>
            <a:pPr marL="12700" marR="5080" lvl="0" indent="635" algn="ctr" defTabSz="914400" rtl="0" eaLnBrk="1" fontAlgn="auto" latinLnBrk="0" hangingPunct="1">
              <a:lnSpc>
                <a:spcPct val="99500"/>
              </a:lnSpc>
              <a:spcBef>
                <a:spcPts val="105"/>
              </a:spcBef>
              <a:spcAft>
                <a:spcPts val="0"/>
              </a:spcAft>
              <a:buClrTx/>
              <a:buSzTx/>
              <a:buFontTx/>
              <a:buNone/>
              <a:tabLst/>
              <a:defRPr/>
            </a:pPr>
            <a:r>
              <a:rPr kumimoji="0" lang="en-US" sz="1200" b="1" i="0" u="none" strike="noStrike" kern="1200" cap="none" spc="-5" normalizeH="0" baseline="0" noProof="0" dirty="0" smtClean="0">
                <a:ln>
                  <a:noFill/>
                </a:ln>
                <a:solidFill>
                  <a:srgbClr val="FFFFFF"/>
                </a:solidFill>
                <a:effectLst/>
                <a:uLnTx/>
                <a:uFillTx/>
                <a:latin typeface="Calibri"/>
                <a:ea typeface="+mn-ea"/>
                <a:cs typeface="Calibri"/>
              </a:rPr>
              <a:t>&amp; </a:t>
            </a:r>
            <a:r>
              <a:rPr kumimoji="0" sz="1200" b="1" i="0" u="none" strike="noStrike" kern="1200" cap="none" spc="-20" normalizeH="0" baseline="0" noProof="0" dirty="0" smtClean="0">
                <a:ln>
                  <a:noFill/>
                </a:ln>
                <a:solidFill>
                  <a:srgbClr val="FFFFFF"/>
                </a:solidFill>
                <a:effectLst/>
                <a:uLnTx/>
                <a:uFillTx/>
                <a:latin typeface="Calibri"/>
                <a:ea typeface="+mn-ea"/>
                <a:cs typeface="Calibri"/>
              </a:rPr>
              <a:t>Post- </a:t>
            </a:r>
            <a:r>
              <a:rPr kumimoji="0" sz="1200" b="1" i="0" u="none" strike="noStrike" kern="1200" cap="none" spc="-10" normalizeH="0" baseline="0" noProof="0" dirty="0" smtClean="0">
                <a:ln>
                  <a:noFill/>
                </a:ln>
                <a:solidFill>
                  <a:srgbClr val="FFFFFF"/>
                </a:solidFill>
                <a:effectLst/>
                <a:uLnTx/>
                <a:uFillTx/>
                <a:latin typeface="Calibri"/>
                <a:ea typeface="+mn-ea"/>
                <a:cs typeface="Calibri"/>
              </a:rPr>
              <a:t>Acute</a:t>
            </a:r>
            <a:endParaRPr kumimoji="0" lang="en-US" sz="1200" b="1" i="0" u="none" strike="noStrike" kern="1200" cap="none" spc="-10" normalizeH="0" baseline="0" noProof="0" dirty="0" smtClean="0">
              <a:ln>
                <a:noFill/>
              </a:ln>
              <a:solidFill>
                <a:srgbClr val="FFFFFF"/>
              </a:solidFill>
              <a:effectLst/>
              <a:uLnTx/>
              <a:uFillTx/>
              <a:latin typeface="Calibri"/>
              <a:ea typeface="+mn-ea"/>
              <a:cs typeface="Calibri"/>
            </a:endParaRPr>
          </a:p>
          <a:p>
            <a:pPr marL="12700" marR="5080" lvl="0" indent="635" algn="ctr" defTabSz="914400" rtl="0" eaLnBrk="1" fontAlgn="auto" latinLnBrk="0" hangingPunct="1">
              <a:lnSpc>
                <a:spcPct val="99500"/>
              </a:lnSpc>
              <a:spcBef>
                <a:spcPts val="105"/>
              </a:spcBef>
              <a:spcAft>
                <a:spcPts val="0"/>
              </a:spcAft>
              <a:buClrTx/>
              <a:buSzTx/>
              <a:buFontTx/>
              <a:buNone/>
              <a:tabLst/>
              <a:defRPr/>
            </a:pPr>
            <a:r>
              <a:rPr kumimoji="0" lang="en-US" sz="1200" b="0" i="1" u="none" strike="noStrike" kern="1200" cap="none" spc="-10" normalizeH="0" baseline="0" noProof="0" dirty="0" smtClean="0">
                <a:ln>
                  <a:noFill/>
                </a:ln>
                <a:solidFill>
                  <a:srgbClr val="FFFFFF"/>
                </a:solidFill>
                <a:effectLst/>
                <a:uLnTx/>
                <a:uFillTx/>
                <a:latin typeface="Calibri"/>
                <a:ea typeface="+mn-ea"/>
                <a:cs typeface="Calibri"/>
              </a:rPr>
              <a:t>Ian </a:t>
            </a:r>
            <a:r>
              <a:rPr kumimoji="0" lang="en-US" sz="1200" b="0" i="1" u="none" strike="noStrike" kern="1200" cap="none" spc="-10" normalizeH="0" baseline="0" noProof="0" dirty="0">
                <a:ln>
                  <a:noFill/>
                </a:ln>
                <a:solidFill>
                  <a:srgbClr val="FFFFFF"/>
                </a:solidFill>
                <a:effectLst/>
                <a:uLnTx/>
                <a:uFillTx/>
                <a:latin typeface="Calibri"/>
                <a:ea typeface="+mn-ea"/>
                <a:cs typeface="Calibri"/>
              </a:rPr>
              <a:t>Buchanan</a:t>
            </a:r>
            <a:endParaRPr kumimoji="0" sz="1200" b="0" i="1" u="none" strike="noStrike" kern="1200" cap="none" spc="-10" normalizeH="0" baseline="0" noProof="0" dirty="0">
              <a:ln>
                <a:noFill/>
              </a:ln>
              <a:solidFill>
                <a:srgbClr val="FFFFFF"/>
              </a:solidFill>
              <a:effectLst/>
              <a:uLnTx/>
              <a:uFillTx/>
              <a:latin typeface="Calibri"/>
              <a:ea typeface="+mn-ea"/>
              <a:cs typeface="Calibri"/>
            </a:endParaRPr>
          </a:p>
        </p:txBody>
      </p:sp>
      <p:sp>
        <p:nvSpPr>
          <p:cNvPr id="39" name="object 10"/>
          <p:cNvSpPr/>
          <p:nvPr/>
        </p:nvSpPr>
        <p:spPr>
          <a:xfrm>
            <a:off x="5561030" y="4403550"/>
            <a:ext cx="1591310" cy="786765"/>
          </a:xfrm>
          <a:custGeom>
            <a:avLst/>
            <a:gdLst/>
            <a:ahLst/>
            <a:cxnLst/>
            <a:rect l="l" t="t" r="r" b="b"/>
            <a:pathLst>
              <a:path w="1591309" h="786764">
                <a:moveTo>
                  <a:pt x="0" y="786594"/>
                </a:moveTo>
                <a:lnTo>
                  <a:pt x="1591056" y="786594"/>
                </a:lnTo>
                <a:lnTo>
                  <a:pt x="1591056" y="0"/>
                </a:lnTo>
                <a:lnTo>
                  <a:pt x="0" y="0"/>
                </a:lnTo>
                <a:lnTo>
                  <a:pt x="0" y="786594"/>
                </a:lnTo>
                <a:close/>
              </a:path>
            </a:pathLst>
          </a:custGeom>
          <a:solidFill>
            <a:srgbClr val="499CD3"/>
          </a:solidFill>
        </p:spPr>
        <p:txBody>
          <a:bodyPr wrap="square" lIns="0" tIns="0" rIns="0" bIns="0" rtlCol="0"/>
          <a:lstStyle/>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lang="en-US" sz="1200" b="1" i="0" u="none" strike="noStrike" kern="1200" cap="none" spc="-5" normalizeH="0" baseline="0" noProof="0" dirty="0" smtClean="0">
              <a:ln>
                <a:noFill/>
              </a:ln>
              <a:solidFill>
                <a:srgbClr val="FFFFFF"/>
              </a:solidFill>
              <a:effectLst/>
              <a:uLnTx/>
              <a:uFillTx/>
              <a:latin typeface="Calibri"/>
              <a:ea typeface="+mn-ea"/>
              <a:cs typeface="Calibri"/>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dirty="0" smtClean="0">
                <a:ln>
                  <a:noFill/>
                </a:ln>
                <a:solidFill>
                  <a:srgbClr val="FFFFFF"/>
                </a:solidFill>
                <a:effectLst/>
                <a:uLnTx/>
                <a:uFillTx/>
                <a:latin typeface="Calibri"/>
                <a:ea typeface="+mn-ea"/>
                <a:cs typeface="Calibri"/>
              </a:rPr>
              <a:t>Chief </a:t>
            </a:r>
            <a:r>
              <a:rPr kumimoji="0" lang="en-US" sz="1200" b="1" i="0" u="none" strike="noStrike" kern="1200" cap="none" spc="-5" normalizeH="0" baseline="0" noProof="0" dirty="0">
                <a:ln>
                  <a:noFill/>
                </a:ln>
                <a:solidFill>
                  <a:srgbClr val="FFFFFF"/>
                </a:solidFill>
                <a:effectLst/>
                <a:uLnTx/>
                <a:uFillTx/>
                <a:latin typeface="Calibri"/>
                <a:ea typeface="+mn-ea"/>
                <a:cs typeface="Calibri"/>
              </a:rPr>
              <a:t>Nursing</a:t>
            </a:r>
            <a:r>
              <a:rPr kumimoji="0" lang="en-US" sz="1200" b="1" i="0" u="none" strike="noStrike" kern="1200" cap="none" spc="-30" normalizeH="0" baseline="0" noProof="0" dirty="0">
                <a:ln>
                  <a:noFill/>
                </a:ln>
                <a:solidFill>
                  <a:srgbClr val="FFFFFF"/>
                </a:solidFill>
                <a:effectLst/>
                <a:uLnTx/>
                <a:uFillTx/>
                <a:latin typeface="Calibri"/>
                <a:ea typeface="+mn-ea"/>
                <a:cs typeface="Calibri"/>
              </a:rPr>
              <a:t> </a:t>
            </a:r>
            <a:r>
              <a:rPr kumimoji="0" lang="en-US" sz="1200" b="1" i="0" u="none" strike="noStrike" kern="1200" cap="none" spc="-5" normalizeH="0" baseline="0" noProof="0" dirty="0">
                <a:ln>
                  <a:noFill/>
                </a:ln>
                <a:solidFill>
                  <a:srgbClr val="FFFFFF"/>
                </a:solidFill>
                <a:effectLst/>
                <a:uLnTx/>
                <a:uFillTx/>
                <a:latin typeface="Calibri"/>
                <a:ea typeface="+mn-ea"/>
                <a:cs typeface="Calibri"/>
              </a:rPr>
              <a:t>Officer</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200" b="0" i="1" u="none" strike="noStrike" kern="1200" cap="none" spc="-5" normalizeH="0" baseline="0" noProof="0" dirty="0" smtClean="0">
                <a:ln>
                  <a:noFill/>
                </a:ln>
                <a:solidFill>
                  <a:srgbClr val="FFFFFF"/>
                </a:solidFill>
                <a:effectLst/>
                <a:uLnTx/>
                <a:uFillTx/>
                <a:latin typeface="Calibri"/>
                <a:ea typeface="+mn-ea"/>
                <a:cs typeface="Calibri"/>
              </a:rPr>
              <a:t>Cathy </a:t>
            </a:r>
            <a:r>
              <a:rPr kumimoji="0" lang="en-US" sz="1200" b="0" i="1" u="none" strike="noStrike" kern="1200" cap="none" spc="-5" normalizeH="0" baseline="0" noProof="0" dirty="0">
                <a:ln>
                  <a:noFill/>
                </a:ln>
                <a:solidFill>
                  <a:srgbClr val="FFFFFF"/>
                </a:solidFill>
                <a:effectLst/>
                <a:uLnTx/>
                <a:uFillTx/>
                <a:latin typeface="Calibri"/>
                <a:ea typeface="+mn-ea"/>
                <a:cs typeface="Calibri"/>
              </a:rPr>
              <a:t>Madigan</a:t>
            </a:r>
            <a:endParaRPr kumimoji="0" lang="en-US" sz="1200" b="0" i="1" u="none" strike="noStrike" kern="1200" cap="none" spc="0" normalizeH="0" baseline="0" noProof="0" dirty="0">
              <a:ln>
                <a:noFill/>
              </a:ln>
              <a:solidFill>
                <a:prstClr val="black"/>
              </a:solidFill>
              <a:effectLst/>
              <a:uLnTx/>
              <a:uFillTx/>
              <a:latin typeface="Calibri"/>
              <a:ea typeface="+mn-ea"/>
              <a:cs typeface="Calibri"/>
            </a:endParaRPr>
          </a:p>
        </p:txBody>
      </p:sp>
      <p:sp>
        <p:nvSpPr>
          <p:cNvPr id="44" name="object 36"/>
          <p:cNvSpPr/>
          <p:nvPr/>
        </p:nvSpPr>
        <p:spPr>
          <a:xfrm>
            <a:off x="7326926" y="4403550"/>
            <a:ext cx="1591310" cy="786765"/>
          </a:xfrm>
          <a:custGeom>
            <a:avLst/>
            <a:gdLst/>
            <a:ahLst/>
            <a:cxnLst/>
            <a:rect l="l" t="t" r="r" b="b"/>
            <a:pathLst>
              <a:path w="1591309" h="786764">
                <a:moveTo>
                  <a:pt x="0" y="786384"/>
                </a:moveTo>
                <a:lnTo>
                  <a:pt x="1591055" y="786384"/>
                </a:lnTo>
                <a:lnTo>
                  <a:pt x="1591055" y="0"/>
                </a:lnTo>
                <a:lnTo>
                  <a:pt x="0" y="0"/>
                </a:lnTo>
                <a:lnTo>
                  <a:pt x="0" y="786384"/>
                </a:lnTo>
                <a:close/>
              </a:path>
            </a:pathLst>
          </a:custGeom>
          <a:solidFill>
            <a:srgbClr val="499C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37"/>
          <p:cNvSpPr txBox="1"/>
          <p:nvPr/>
        </p:nvSpPr>
        <p:spPr>
          <a:xfrm>
            <a:off x="7365648" y="4585139"/>
            <a:ext cx="1580114" cy="379335"/>
          </a:xfrm>
          <a:prstGeom prst="rect">
            <a:avLst/>
          </a:prstGeom>
        </p:spPr>
        <p:txBody>
          <a:bodyPr vert="horz" wrap="square" lIns="0" tIns="8890" rIns="0" bIns="0" rtlCol="0">
            <a:spAutoFit/>
          </a:bodyPr>
          <a:lstStyle/>
          <a:p>
            <a:pPr marL="139065" marR="5080" lvl="0" indent="-127000" algn="ctr" defTabSz="914400" rtl="0" eaLnBrk="1" fontAlgn="auto" latinLnBrk="0" hangingPunct="1">
              <a:lnSpc>
                <a:spcPct val="101899"/>
              </a:lnSpc>
              <a:spcBef>
                <a:spcPts val="70"/>
              </a:spcBef>
              <a:spcAft>
                <a:spcPts val="0"/>
              </a:spcAft>
              <a:buClrTx/>
              <a:buSzTx/>
              <a:buFontTx/>
              <a:buNone/>
              <a:tabLst/>
              <a:defRPr/>
            </a:pPr>
            <a:r>
              <a:rPr kumimoji="0" sz="1200" b="1" i="0" u="none" strike="noStrike" kern="1200" cap="none" spc="-10" normalizeH="0" baseline="0" noProof="0" dirty="0">
                <a:ln>
                  <a:noFill/>
                </a:ln>
                <a:solidFill>
                  <a:srgbClr val="FFFFFF"/>
                </a:solidFill>
                <a:effectLst/>
                <a:uLnTx/>
                <a:uFillTx/>
                <a:latin typeface="Calibri"/>
                <a:ea typeface="+mn-ea"/>
                <a:cs typeface="Calibri"/>
              </a:rPr>
              <a:t>Statewide</a:t>
            </a:r>
            <a:r>
              <a:rPr kumimoji="0" sz="1200" b="1" i="0" u="none" strike="noStrike" kern="1200" cap="none" spc="-60" normalizeH="0" baseline="0" noProof="0" dirty="0">
                <a:ln>
                  <a:noFill/>
                </a:ln>
                <a:solidFill>
                  <a:srgbClr val="FFFFFF"/>
                </a:solidFill>
                <a:effectLst/>
                <a:uLnTx/>
                <a:uFillTx/>
                <a:latin typeface="Calibri"/>
                <a:ea typeface="+mn-ea"/>
                <a:cs typeface="Calibri"/>
              </a:rPr>
              <a:t> </a:t>
            </a:r>
            <a:r>
              <a:rPr kumimoji="0" sz="1200" b="1" i="0" u="none" strike="noStrike" kern="1200" cap="none" spc="-5" normalizeH="0" baseline="0" noProof="0" dirty="0">
                <a:ln>
                  <a:noFill/>
                </a:ln>
                <a:solidFill>
                  <a:srgbClr val="FFFFFF"/>
                </a:solidFill>
                <a:effectLst/>
                <a:uLnTx/>
                <a:uFillTx/>
                <a:latin typeface="Calibri"/>
                <a:ea typeface="+mn-ea"/>
                <a:cs typeface="Calibri"/>
              </a:rPr>
              <a:t>Hospital  Presidents</a:t>
            </a:r>
            <a:r>
              <a:rPr kumimoji="0" sz="1200" b="1" i="0" u="none" strike="noStrike" kern="1200" cap="none" spc="-20" normalizeH="0" baseline="0" noProof="0" dirty="0">
                <a:ln>
                  <a:noFill/>
                </a:ln>
                <a:solidFill>
                  <a:srgbClr val="FFFFFF"/>
                </a:solidFill>
                <a:effectLst/>
                <a:uLnTx/>
                <a:uFillTx/>
                <a:latin typeface="Calibri"/>
                <a:ea typeface="+mn-ea"/>
                <a:cs typeface="Calibri"/>
              </a:rPr>
              <a:t> </a:t>
            </a:r>
            <a:r>
              <a:rPr kumimoji="0" sz="1200" b="1" i="0" u="none" strike="noStrike" kern="1200" cap="none" spc="-5" normalizeH="0" baseline="0" noProof="0" dirty="0">
                <a:ln>
                  <a:noFill/>
                </a:ln>
                <a:solidFill>
                  <a:srgbClr val="FFFFFF"/>
                </a:solidFill>
                <a:effectLst/>
                <a:uLnTx/>
                <a:uFillTx/>
                <a:latin typeface="Calibri"/>
                <a:ea typeface="+mn-ea"/>
                <a:cs typeface="Calibri"/>
              </a:rPr>
              <a:t>(x7)</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6" name="object 7"/>
          <p:cNvSpPr/>
          <p:nvPr/>
        </p:nvSpPr>
        <p:spPr>
          <a:xfrm>
            <a:off x="9077679" y="4403550"/>
            <a:ext cx="1591310" cy="786765"/>
          </a:xfrm>
          <a:custGeom>
            <a:avLst/>
            <a:gdLst/>
            <a:ahLst/>
            <a:cxnLst/>
            <a:rect l="l" t="t" r="r" b="b"/>
            <a:pathLst>
              <a:path w="1591309" h="786764">
                <a:moveTo>
                  <a:pt x="0" y="786384"/>
                </a:moveTo>
                <a:lnTo>
                  <a:pt x="1591055" y="786384"/>
                </a:lnTo>
                <a:lnTo>
                  <a:pt x="1591055" y="0"/>
                </a:lnTo>
                <a:lnTo>
                  <a:pt x="0" y="0"/>
                </a:lnTo>
                <a:lnTo>
                  <a:pt x="0" y="786384"/>
                </a:lnTo>
                <a:close/>
              </a:path>
            </a:pathLst>
          </a:custGeom>
          <a:solidFill>
            <a:srgbClr val="499CD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8"/>
          <p:cNvSpPr txBox="1"/>
          <p:nvPr/>
        </p:nvSpPr>
        <p:spPr>
          <a:xfrm>
            <a:off x="9115812" y="4585139"/>
            <a:ext cx="1591310" cy="379335"/>
          </a:xfrm>
          <a:prstGeom prst="rect">
            <a:avLst/>
          </a:prstGeom>
        </p:spPr>
        <p:txBody>
          <a:bodyPr vert="horz" wrap="square" lIns="0" tIns="8890" rIns="0" bIns="0" rtlCol="0">
            <a:spAutoFit/>
          </a:bodyPr>
          <a:lstStyle/>
          <a:p>
            <a:pPr marL="320675" marR="5080" lvl="0" indent="-307975" algn="l" defTabSz="914400" rtl="0" eaLnBrk="1" fontAlgn="auto" latinLnBrk="0" hangingPunct="1">
              <a:lnSpc>
                <a:spcPct val="101899"/>
              </a:lnSpc>
              <a:spcBef>
                <a:spcPts val="70"/>
              </a:spcBef>
              <a:spcAft>
                <a:spcPts val="0"/>
              </a:spcAft>
              <a:buClrTx/>
              <a:buSzTx/>
              <a:buFontTx/>
              <a:buNone/>
              <a:tabLst/>
              <a:defRPr/>
            </a:pPr>
            <a:r>
              <a:rPr kumimoji="0" sz="1200" b="1" i="0" u="none" strike="noStrike" kern="1200" cap="none" spc="-15" normalizeH="0" baseline="0" noProof="0" dirty="0">
                <a:ln>
                  <a:noFill/>
                </a:ln>
                <a:solidFill>
                  <a:srgbClr val="FFFFFF"/>
                </a:solidFill>
                <a:effectLst/>
                <a:uLnTx/>
                <a:uFillTx/>
                <a:latin typeface="Calibri"/>
                <a:ea typeface="+mn-ea"/>
                <a:cs typeface="Calibri"/>
              </a:rPr>
              <a:t>System </a:t>
            </a:r>
            <a:r>
              <a:rPr kumimoji="0" sz="1200" b="1" i="0" u="none" strike="noStrike" kern="1200" cap="none" spc="-5" normalizeH="0" baseline="0" noProof="0" dirty="0">
                <a:ln>
                  <a:noFill/>
                </a:ln>
                <a:solidFill>
                  <a:srgbClr val="FFFFFF"/>
                </a:solidFill>
                <a:effectLst/>
                <a:uLnTx/>
                <a:uFillTx/>
                <a:latin typeface="Calibri"/>
                <a:ea typeface="+mn-ea"/>
                <a:cs typeface="Calibri"/>
              </a:rPr>
              <a:t>Affiliations</a:t>
            </a:r>
            <a:r>
              <a:rPr kumimoji="0" sz="1200" b="1" i="0" u="none" strike="noStrike" kern="1200" cap="none" spc="-50" normalizeH="0" baseline="0" noProof="0" dirty="0">
                <a:ln>
                  <a:noFill/>
                </a:ln>
                <a:solidFill>
                  <a:srgbClr val="FFFFFF"/>
                </a:solidFill>
                <a:effectLst/>
                <a:uLnTx/>
                <a:uFillTx/>
                <a:latin typeface="Calibri"/>
                <a:ea typeface="+mn-ea"/>
                <a:cs typeface="Calibri"/>
              </a:rPr>
              <a:t> </a:t>
            </a:r>
            <a:r>
              <a:rPr kumimoji="0" sz="1200" b="1" i="0" u="none" strike="noStrike" kern="1200" cap="none" spc="0" normalizeH="0" baseline="0" noProof="0" dirty="0">
                <a:ln>
                  <a:noFill/>
                </a:ln>
                <a:solidFill>
                  <a:srgbClr val="FFFFFF"/>
                </a:solidFill>
                <a:effectLst/>
                <a:uLnTx/>
                <a:uFillTx/>
                <a:latin typeface="Calibri"/>
                <a:ea typeface="+mn-ea"/>
                <a:cs typeface="Calibri"/>
              </a:rPr>
              <a:t>&amp;  </a:t>
            </a:r>
            <a:r>
              <a:rPr kumimoji="0" sz="1200" b="1" i="0" u="none" strike="noStrike" kern="1200" cap="none" spc="-10" normalizeH="0" baseline="0" noProof="0" dirty="0">
                <a:ln>
                  <a:noFill/>
                </a:ln>
                <a:solidFill>
                  <a:srgbClr val="FFFFFF"/>
                </a:solidFill>
                <a:effectLst/>
                <a:uLnTx/>
                <a:uFillTx/>
                <a:latin typeface="Calibri"/>
                <a:ea typeface="+mn-ea"/>
                <a:cs typeface="Calibri"/>
              </a:rPr>
              <a:t>Integration</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cxnSp>
        <p:nvCxnSpPr>
          <p:cNvPr id="49" name="Straight Connector 48"/>
          <p:cNvCxnSpPr/>
          <p:nvPr/>
        </p:nvCxnSpPr>
        <p:spPr>
          <a:xfrm>
            <a:off x="6220444" y="1873153"/>
            <a:ext cx="0" cy="223796"/>
          </a:xfrm>
          <a:prstGeom prst="line">
            <a:avLst/>
          </a:prstGeom>
          <a:ln/>
        </p:spPr>
        <p:style>
          <a:lnRef idx="3">
            <a:schemeClr val="dk1"/>
          </a:lnRef>
          <a:fillRef idx="0">
            <a:schemeClr val="dk1"/>
          </a:fillRef>
          <a:effectRef idx="2">
            <a:schemeClr val="dk1"/>
          </a:effectRef>
          <a:fontRef idx="minor">
            <a:schemeClr val="tx1"/>
          </a:fontRef>
        </p:style>
      </p:cxnSp>
      <p:sp>
        <p:nvSpPr>
          <p:cNvPr id="66" name="object 14"/>
          <p:cNvSpPr/>
          <p:nvPr/>
        </p:nvSpPr>
        <p:spPr>
          <a:xfrm>
            <a:off x="1275750" y="3993907"/>
            <a:ext cx="1888374" cy="397397"/>
          </a:xfrm>
          <a:custGeom>
            <a:avLst/>
            <a:gdLst/>
            <a:ahLst/>
            <a:cxnLst/>
            <a:rect l="l" t="t" r="r" b="b"/>
            <a:pathLst>
              <a:path w="3882390" h="306705">
                <a:moveTo>
                  <a:pt x="0" y="306523"/>
                </a:moveTo>
                <a:lnTo>
                  <a:pt x="0" y="153261"/>
                </a:lnTo>
                <a:lnTo>
                  <a:pt x="3881916" y="153261"/>
                </a:lnTo>
                <a:lnTo>
                  <a:pt x="3881916" y="0"/>
                </a:lnTo>
              </a:path>
            </a:pathLst>
          </a:custGeom>
          <a:ln/>
        </p:spPr>
        <p:style>
          <a:lnRef idx="3">
            <a:schemeClr val="dk1"/>
          </a:lnRef>
          <a:fillRef idx="0">
            <a:schemeClr val="dk1"/>
          </a:fillRef>
          <a:effectRef idx="2">
            <a:schemeClr val="dk1"/>
          </a:effectRef>
          <a:fontRef idx="minor">
            <a:schemeClr val="tx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object 19"/>
          <p:cNvSpPr/>
          <p:nvPr/>
        </p:nvSpPr>
        <p:spPr>
          <a:xfrm>
            <a:off x="3164124" y="3993907"/>
            <a:ext cx="1395155" cy="397397"/>
          </a:xfrm>
          <a:custGeom>
            <a:avLst/>
            <a:gdLst/>
            <a:ahLst/>
            <a:cxnLst/>
            <a:rect l="l" t="t" r="r" b="b"/>
            <a:pathLst>
              <a:path w="3095625" h="306705">
                <a:moveTo>
                  <a:pt x="3095159" y="306523"/>
                </a:moveTo>
                <a:lnTo>
                  <a:pt x="3095159" y="153259"/>
                </a:lnTo>
                <a:lnTo>
                  <a:pt x="0" y="153259"/>
                </a:lnTo>
                <a:lnTo>
                  <a:pt x="0" y="0"/>
                </a:lnTo>
              </a:path>
            </a:pathLst>
          </a:custGeom>
          <a:ln/>
        </p:spPr>
        <p:style>
          <a:lnRef idx="3">
            <a:schemeClr val="dk1"/>
          </a:lnRef>
          <a:fillRef idx="0">
            <a:schemeClr val="dk1"/>
          </a:fillRef>
          <a:effectRef idx="2">
            <a:schemeClr val="dk1"/>
          </a:effectRef>
          <a:fontRef idx="minor">
            <a:schemeClr val="tx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68" name="Straight Connector 67"/>
          <p:cNvCxnSpPr/>
          <p:nvPr/>
        </p:nvCxnSpPr>
        <p:spPr>
          <a:xfrm>
            <a:off x="3164124" y="4167508"/>
            <a:ext cx="0" cy="223796"/>
          </a:xfrm>
          <a:prstGeom prst="line">
            <a:avLst/>
          </a:prstGeom>
          <a:ln/>
        </p:spPr>
        <p:style>
          <a:lnRef idx="3">
            <a:schemeClr val="dk1"/>
          </a:lnRef>
          <a:fillRef idx="0">
            <a:schemeClr val="dk1"/>
          </a:fillRef>
          <a:effectRef idx="2">
            <a:schemeClr val="dk1"/>
          </a:effectRef>
          <a:fontRef idx="minor">
            <a:schemeClr val="tx1"/>
          </a:fontRef>
        </p:style>
      </p:cxnSp>
      <p:cxnSp>
        <p:nvCxnSpPr>
          <p:cNvPr id="99" name="Straight Connector 98"/>
          <p:cNvCxnSpPr/>
          <p:nvPr/>
        </p:nvCxnSpPr>
        <p:spPr>
          <a:xfrm>
            <a:off x="8122581" y="4192605"/>
            <a:ext cx="1652208" cy="0"/>
          </a:xfrm>
          <a:prstGeom prst="line">
            <a:avLst/>
          </a:prstGeom>
        </p:spPr>
        <p:style>
          <a:lnRef idx="3">
            <a:schemeClr val="dk1"/>
          </a:lnRef>
          <a:fillRef idx="0">
            <a:schemeClr val="dk1"/>
          </a:fillRef>
          <a:effectRef idx="2">
            <a:schemeClr val="dk1"/>
          </a:effectRef>
          <a:fontRef idx="minor">
            <a:schemeClr val="tx1"/>
          </a:fontRef>
        </p:style>
      </p:cxnSp>
      <p:cxnSp>
        <p:nvCxnSpPr>
          <p:cNvPr id="101" name="Straight Connector 100"/>
          <p:cNvCxnSpPr/>
          <p:nvPr/>
        </p:nvCxnSpPr>
        <p:spPr>
          <a:xfrm>
            <a:off x="9013732" y="3993907"/>
            <a:ext cx="0" cy="198698"/>
          </a:xfrm>
          <a:prstGeom prst="line">
            <a:avLst/>
          </a:prstGeom>
        </p:spPr>
        <p:style>
          <a:lnRef idx="3">
            <a:schemeClr val="dk1"/>
          </a:lnRef>
          <a:fillRef idx="0">
            <a:schemeClr val="dk1"/>
          </a:fillRef>
          <a:effectRef idx="2">
            <a:schemeClr val="dk1"/>
          </a:effectRef>
          <a:fontRef idx="minor">
            <a:schemeClr val="tx1"/>
          </a:fontRef>
        </p:style>
      </p:cxnSp>
      <p:cxnSp>
        <p:nvCxnSpPr>
          <p:cNvPr id="105" name="Straight Connector 104"/>
          <p:cNvCxnSpPr/>
          <p:nvPr/>
        </p:nvCxnSpPr>
        <p:spPr>
          <a:xfrm>
            <a:off x="8131255" y="4192605"/>
            <a:ext cx="0" cy="210945"/>
          </a:xfrm>
          <a:prstGeom prst="line">
            <a:avLst/>
          </a:prstGeom>
        </p:spPr>
        <p:style>
          <a:lnRef idx="3">
            <a:schemeClr val="dk1"/>
          </a:lnRef>
          <a:fillRef idx="0">
            <a:schemeClr val="dk1"/>
          </a:fillRef>
          <a:effectRef idx="2">
            <a:schemeClr val="dk1"/>
          </a:effectRef>
          <a:fontRef idx="minor">
            <a:schemeClr val="tx1"/>
          </a:fontRef>
        </p:style>
      </p:cxnSp>
      <p:cxnSp>
        <p:nvCxnSpPr>
          <p:cNvPr id="110" name="Straight Connector 109"/>
          <p:cNvCxnSpPr/>
          <p:nvPr/>
        </p:nvCxnSpPr>
        <p:spPr>
          <a:xfrm>
            <a:off x="9769899" y="4187715"/>
            <a:ext cx="4890" cy="215835"/>
          </a:xfrm>
          <a:prstGeom prst="line">
            <a:avLst/>
          </a:prstGeom>
        </p:spPr>
        <p:style>
          <a:lnRef idx="3">
            <a:schemeClr val="dk1"/>
          </a:lnRef>
          <a:fillRef idx="0">
            <a:schemeClr val="dk1"/>
          </a:fillRef>
          <a:effectRef idx="2">
            <a:schemeClr val="dk1"/>
          </a:effectRef>
          <a:fontRef idx="minor">
            <a:schemeClr val="tx1"/>
          </a:fontRef>
        </p:style>
      </p:cxnSp>
      <p:cxnSp>
        <p:nvCxnSpPr>
          <p:cNvPr id="120" name="Straight Connector 119"/>
          <p:cNvCxnSpPr/>
          <p:nvPr/>
        </p:nvCxnSpPr>
        <p:spPr>
          <a:xfrm>
            <a:off x="3164124" y="2973788"/>
            <a:ext cx="5903584" cy="0"/>
          </a:xfrm>
          <a:prstGeom prst="line">
            <a:avLst/>
          </a:prstGeom>
        </p:spPr>
        <p:style>
          <a:lnRef idx="3">
            <a:schemeClr val="dk1"/>
          </a:lnRef>
          <a:fillRef idx="0">
            <a:schemeClr val="dk1"/>
          </a:fillRef>
          <a:effectRef idx="2">
            <a:schemeClr val="dk1"/>
          </a:effectRef>
          <a:fontRef idx="minor">
            <a:schemeClr val="tx1"/>
          </a:fontRef>
        </p:style>
      </p:cxnSp>
      <p:cxnSp>
        <p:nvCxnSpPr>
          <p:cNvPr id="123" name="Straight Connector 122"/>
          <p:cNvCxnSpPr/>
          <p:nvPr/>
        </p:nvCxnSpPr>
        <p:spPr>
          <a:xfrm>
            <a:off x="6220444" y="2894174"/>
            <a:ext cx="0" cy="1497130"/>
          </a:xfrm>
          <a:prstGeom prst="line">
            <a:avLst/>
          </a:prstGeom>
        </p:spPr>
        <p:style>
          <a:lnRef idx="3">
            <a:schemeClr val="dk1"/>
          </a:lnRef>
          <a:fillRef idx="0">
            <a:schemeClr val="dk1"/>
          </a:fillRef>
          <a:effectRef idx="2">
            <a:schemeClr val="dk1"/>
          </a:effectRef>
          <a:fontRef idx="minor">
            <a:schemeClr val="tx1"/>
          </a:fontRef>
        </p:style>
      </p:cxnSp>
      <p:cxnSp>
        <p:nvCxnSpPr>
          <p:cNvPr id="127" name="Straight Connector 126"/>
          <p:cNvCxnSpPr/>
          <p:nvPr/>
        </p:nvCxnSpPr>
        <p:spPr>
          <a:xfrm>
            <a:off x="3166587" y="2973788"/>
            <a:ext cx="0" cy="236089"/>
          </a:xfrm>
          <a:prstGeom prst="line">
            <a:avLst/>
          </a:prstGeom>
        </p:spPr>
        <p:style>
          <a:lnRef idx="3">
            <a:schemeClr val="dk1"/>
          </a:lnRef>
          <a:fillRef idx="0">
            <a:schemeClr val="dk1"/>
          </a:fillRef>
          <a:effectRef idx="2">
            <a:schemeClr val="dk1"/>
          </a:effectRef>
          <a:fontRef idx="minor">
            <a:schemeClr val="tx1"/>
          </a:fontRef>
        </p:style>
      </p:cxnSp>
      <p:cxnSp>
        <p:nvCxnSpPr>
          <p:cNvPr id="134" name="Straight Connector 133"/>
          <p:cNvCxnSpPr/>
          <p:nvPr/>
        </p:nvCxnSpPr>
        <p:spPr>
          <a:xfrm>
            <a:off x="9061438" y="2973788"/>
            <a:ext cx="0" cy="23608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65570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ustom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esentation2" id="{792E53CA-93F0-4B10-A3CA-411A64860FAB}" vid="{5CF08325-DDB5-49D6-9A51-78C418B7453F}"/>
    </a:ext>
  </a:extLst>
</a:theme>
</file>

<file path=ppt/theme/theme2.xml><?xml version="1.0" encoding="utf-8"?>
<a:theme xmlns:a="http://schemas.openxmlformats.org/drawingml/2006/main" name="1_Office Theme">
  <a:themeElements>
    <a:clrScheme name="UNC Health">
      <a:dk1>
        <a:srgbClr val="000000"/>
      </a:dk1>
      <a:lt1>
        <a:srgbClr val="FFFFFF"/>
      </a:lt1>
      <a:dk2>
        <a:srgbClr val="767879"/>
      </a:dk2>
      <a:lt2>
        <a:srgbClr val="E7E6E6"/>
      </a:lt2>
      <a:accent1>
        <a:srgbClr val="4B9CD3"/>
      </a:accent1>
      <a:accent2>
        <a:srgbClr val="767879"/>
      </a:accent2>
      <a:accent3>
        <a:srgbClr val="1F75A3"/>
      </a:accent3>
      <a:accent4>
        <a:srgbClr val="FCB030"/>
      </a:accent4>
      <a:accent5>
        <a:srgbClr val="5B9BD5"/>
      </a:accent5>
      <a:accent6>
        <a:srgbClr val="FFFFFF"/>
      </a:accent6>
      <a:hlink>
        <a:srgbClr val="2076A3"/>
      </a:hlink>
      <a:folHlink>
        <a:srgbClr val="4B9CD3"/>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359DB8AF-96DA-B544-8D3C-2576A4EC513D}" vid="{06A42B1C-BAFC-9649-A060-A6F377020BB9}"/>
    </a:ext>
  </a:extLst>
</a:theme>
</file>

<file path=ppt/theme/theme3.xml><?xml version="1.0" encoding="utf-8"?>
<a:theme xmlns:a="http://schemas.openxmlformats.org/drawingml/2006/main" name="9_Office Theme">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9957BA4718E249977D49424DA8B5C2" ma:contentTypeVersion="1" ma:contentTypeDescription="Create a new document." ma:contentTypeScope="" ma:versionID="3755f537a84a57e2ad12fc71d240080e">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86200A-2758-4EA7-8598-28F4EE2E502B}">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DD5EB1C-296A-4BAD-B8A7-D48920DDC1A2}">
  <ds:schemaRefs>
    <ds:schemaRef ds:uri="http://schemas.microsoft.com/sharepoint/v3/contenttype/forms"/>
  </ds:schemaRefs>
</ds:datastoreItem>
</file>

<file path=customXml/itemProps3.xml><?xml version="1.0" encoding="utf-8"?>
<ds:datastoreItem xmlns:ds="http://schemas.openxmlformats.org/officeDocument/2006/customXml" ds:itemID="{39D74500-7778-4E0E-8B67-89C51A071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2625</TotalTime>
  <Words>2132</Words>
  <Application>Microsoft Office PowerPoint</Application>
  <PresentationFormat>Widescreen</PresentationFormat>
  <Paragraphs>316</Paragraphs>
  <Slides>13</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Arial</vt:lpstr>
      <vt:lpstr>Calibri</vt:lpstr>
      <vt:lpstr>Chronicle Display Black</vt:lpstr>
      <vt:lpstr>Courier New</vt:lpstr>
      <vt:lpstr>Georgia</vt:lpstr>
      <vt:lpstr>Segoe UI</vt:lpstr>
      <vt:lpstr>Symbol</vt:lpstr>
      <vt:lpstr>Verdana</vt:lpstr>
      <vt:lpstr>Webdings</vt:lpstr>
      <vt:lpstr>Wingdings</vt:lpstr>
      <vt:lpstr>Custom Design</vt:lpstr>
      <vt:lpstr>1_Office Theme</vt:lpstr>
      <vt:lpstr>9_Office Theme</vt:lpstr>
      <vt:lpstr>Journey to ONE UNC Health Strategically and Structurally Aligning Around the Patient  </vt:lpstr>
      <vt:lpstr>The ‘Why’</vt:lpstr>
      <vt:lpstr>The ‘Why’</vt:lpstr>
      <vt:lpstr>Strategic Vision</vt:lpstr>
      <vt:lpstr>Our Journey to ONE UNC Health</vt:lpstr>
      <vt:lpstr>Leadership Structure</vt:lpstr>
      <vt:lpstr>PowerPoint Presentation</vt:lpstr>
      <vt:lpstr>Operating Model</vt:lpstr>
      <vt:lpstr>Clinical Operating Model</vt:lpstr>
      <vt:lpstr>PowerPoint Presentation</vt:lpstr>
      <vt:lpstr>UNC Physicians</vt:lpstr>
      <vt:lpstr>PowerPoint Presentation</vt:lpstr>
      <vt:lpstr>PowerPoint Presentation</vt:lpstr>
    </vt:vector>
  </TitlesOfParts>
  <Company>UNC Health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Structure, Operating Model,  and Governance</dc:title>
  <dc:creator>Williams, Jamie</dc:creator>
  <cp:lastModifiedBy>u152730@unch.unc.edu</cp:lastModifiedBy>
  <cp:revision>75</cp:revision>
  <cp:lastPrinted>2019-09-23T19:41:13Z</cp:lastPrinted>
  <dcterms:created xsi:type="dcterms:W3CDTF">2019-09-13T16:26:38Z</dcterms:created>
  <dcterms:modified xsi:type="dcterms:W3CDTF">2019-09-27T20:05:22Z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0x010100159957BA4718E249977D49424DA8B5C2</vt:lpwstr>
  </property>
</Properties>
</file>