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9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1.jpg" ContentType="image/jpg"/>
  <Override PartName="/ppt/media/image34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74" r:id="rId2"/>
    <p:sldId id="421" r:id="rId3"/>
    <p:sldId id="465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23" r:id="rId14"/>
    <p:sldId id="466" r:id="rId15"/>
    <p:sldId id="467" r:id="rId16"/>
    <p:sldId id="468" r:id="rId17"/>
    <p:sldId id="386" r:id="rId18"/>
    <p:sldId id="487" r:id="rId19"/>
    <p:sldId id="387" r:id="rId20"/>
    <p:sldId id="482" r:id="rId21"/>
    <p:sldId id="483" r:id="rId22"/>
    <p:sldId id="484" r:id="rId23"/>
    <p:sldId id="485" r:id="rId24"/>
    <p:sldId id="486" r:id="rId25"/>
    <p:sldId id="488" r:id="rId26"/>
    <p:sldId id="477" r:id="rId27"/>
    <p:sldId id="473" r:id="rId28"/>
    <p:sldId id="474" r:id="rId29"/>
    <p:sldId id="459" r:id="rId30"/>
    <p:sldId id="460" r:id="rId31"/>
    <p:sldId id="489" r:id="rId32"/>
  </p:sldIdLst>
  <p:sldSz cx="9144000" cy="6858000" type="screen4x3"/>
  <p:notesSz cx="7023100" cy="9309100"/>
  <p:embeddedFontLs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Franklin Gothic Medium Cond" panose="020B0606030402020204" pitchFamily="34" charset="0"/>
      <p:regular r:id="rId43"/>
    </p:embeddedFont>
    <p:embeddedFont>
      <p:font typeface="ＭＳ Ｐゴシック" panose="020B0600070205080204" pitchFamily="34" charset="-128"/>
      <p:regular r:id="rId44"/>
    </p:embeddedFont>
    <p:embeddedFont>
      <p:font typeface="Rodeqa Slab 4F" pitchFamily="2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Gill Sans MT" panose="020B0502020104020203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6699CC"/>
      </a:buClr>
      <a:buSzPct val="90000"/>
      <a:buFont typeface="Wingdings" pitchFamily="2" charset="2"/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6699CC"/>
      </a:buClr>
      <a:buSzPct val="90000"/>
      <a:buFont typeface="Wingdings" pitchFamily="2" charset="2"/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6699CC"/>
      </a:buClr>
      <a:buSzPct val="90000"/>
      <a:buFont typeface="Wingdings" pitchFamily="2" charset="2"/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6699CC"/>
      </a:buClr>
      <a:buSzPct val="90000"/>
      <a:buFont typeface="Wingdings" pitchFamily="2" charset="2"/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6699CC"/>
      </a:buClr>
      <a:buSzPct val="90000"/>
      <a:buFont typeface="Wingdings" pitchFamily="2" charset="2"/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700" kern="1200">
        <a:solidFill>
          <a:srgbClr val="FFFFFF"/>
        </a:solidFill>
        <a:latin typeface="Georgia" pitchFamily="18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ler, Linc" initials="BL" lastIdx="3" clrIdx="0">
    <p:extLst>
      <p:ext uri="{19B8F6BF-5375-455C-9EA6-DF929625EA0E}">
        <p15:presenceInfo xmlns:p15="http://schemas.microsoft.com/office/powerpoint/2012/main" userId="S-1-5-21-344340502-4252695000-2390403120-1216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973AC"/>
    <a:srgbClr val="369BD5"/>
    <a:srgbClr val="3A6D7B"/>
    <a:srgbClr val="4A9CD2"/>
    <a:srgbClr val="5AA7D7"/>
    <a:srgbClr val="57585F"/>
    <a:srgbClr val="5AA7D8"/>
    <a:srgbClr val="369BD6"/>
    <a:srgbClr val="E39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82299" autoAdjust="0"/>
  </p:normalViewPr>
  <p:slideViewPr>
    <p:cSldViewPr>
      <p:cViewPr varScale="1">
        <p:scale>
          <a:sx n="101" d="100"/>
          <a:sy n="101" d="100"/>
        </p:scale>
        <p:origin x="18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t" anchorCtr="0" compatLnSpc="1">
            <a:prstTxWarp prst="textNoShape">
              <a:avLst/>
            </a:prstTxWarp>
          </a:bodyPr>
          <a:lstStyle>
            <a:lvl1pPr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t" anchorCtr="0" compatLnSpc="1">
            <a:prstTxWarp prst="textNoShape">
              <a:avLst/>
            </a:prstTxWarp>
          </a:bodyPr>
          <a:lstStyle>
            <a:lvl1pPr algn="r"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917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b" anchorCtr="0" compatLnSpc="1">
            <a:prstTxWarp prst="textNoShape">
              <a:avLst/>
            </a:prstTxWarp>
          </a:bodyPr>
          <a:lstStyle>
            <a:lvl1pPr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4917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b" anchorCtr="0" compatLnSpc="1">
            <a:prstTxWarp prst="textNoShape">
              <a:avLst/>
            </a:prstTxWarp>
          </a:bodyPr>
          <a:lstStyle>
            <a:lvl1pPr algn="r"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fld id="{86955535-403A-45FE-B893-628A69690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t" anchorCtr="0" compatLnSpc="1">
            <a:prstTxWarp prst="textNoShape">
              <a:avLst/>
            </a:prstTxWarp>
          </a:bodyPr>
          <a:lstStyle>
            <a:lvl1pPr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t" anchorCtr="0" compatLnSpc="1">
            <a:prstTxWarp prst="textNoShape">
              <a:avLst/>
            </a:prstTxWarp>
          </a:bodyPr>
          <a:lstStyle>
            <a:lvl1pPr algn="r"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2460"/>
            <a:ext cx="5150273" cy="41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917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b" anchorCtr="0" compatLnSpc="1">
            <a:prstTxWarp prst="textNoShape">
              <a:avLst/>
            </a:prstTxWarp>
          </a:bodyPr>
          <a:lstStyle>
            <a:lvl1pPr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4917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9" tIns="46589" rIns="93179" bIns="46589" numCol="1" anchor="b" anchorCtr="0" compatLnSpc="1">
            <a:prstTxWarp prst="textNoShape">
              <a:avLst/>
            </a:prstTxWarp>
          </a:bodyPr>
          <a:lstStyle>
            <a:lvl1pPr algn="r" defTabSz="932702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DFD"/>
                </a:solidFill>
                <a:latin typeface="Bembo" pitchFamily="1" charset="0"/>
              </a:defRPr>
            </a:lvl1pPr>
          </a:lstStyle>
          <a:p>
            <a:fld id="{FFEAD166-3801-426F-93BB-817FF2ED9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8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8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98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/>
            <a:r>
              <a:rPr lang="en-US" dirty="0"/>
              <a:t>GuidanceResources is your single source for confidential support, expert information and valuable resources, when you need it most.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18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-Established in February 2018</a:t>
            </a:r>
          </a:p>
          <a:p>
            <a:r>
              <a:rPr lang="en-US" dirty="0" smtClean="0"/>
              <a:t>-Replaces</a:t>
            </a:r>
            <a:r>
              <a:rPr lang="en-US" baseline="0" dirty="0" smtClean="0"/>
              <a:t> Work Well, Live Well</a:t>
            </a:r>
          </a:p>
          <a:p>
            <a:r>
              <a:rPr lang="en-US" baseline="0" dirty="0" smtClean="0"/>
              <a:t>-Total WellBeing reflects a holistic approach to employee wellness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-1-5</a:t>
            </a:r>
            <a:r>
              <a:rPr lang="en-US" baseline="0" dirty="0" smtClean="0"/>
              <a:t> </a:t>
            </a:r>
            <a:r>
              <a:rPr lang="en-US" dirty="0" smtClean="0"/>
              <a:t>WLW</a:t>
            </a:r>
            <a:r>
              <a:rPr lang="en-US" baseline="0" dirty="0" smtClean="0"/>
              <a:t> classes offered each month</a:t>
            </a:r>
          </a:p>
          <a:p>
            <a:r>
              <a:rPr lang="en-US" baseline="0" dirty="0" smtClean="0"/>
              <a:t>-Webinars &amp; Classes are 45-60 minutes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dirty="0" smtClean="0"/>
              <a:t>Can participate in webinars from your smart phone using the </a:t>
            </a:r>
            <a:r>
              <a:rPr lang="en-US" dirty="0" err="1" smtClean="0"/>
              <a:t>GoToWebinar</a:t>
            </a:r>
            <a:r>
              <a:rPr lang="en-US" dirty="0" smtClean="0"/>
              <a:t> App!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Upcoming classes shown.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Popular Past Webinars &amp; In-Person Classes:</a:t>
            </a:r>
          </a:p>
          <a:p>
            <a:r>
              <a:rPr lang="en-US" dirty="0"/>
              <a:t>Improving Your Memory</a:t>
            </a:r>
          </a:p>
          <a:p>
            <a:r>
              <a:rPr lang="en-US" dirty="0"/>
              <a:t>Laughter, Humor and Play to Reduce Stress</a:t>
            </a:r>
          </a:p>
          <a:p>
            <a:r>
              <a:rPr lang="en-US" dirty="0"/>
              <a:t>Balancing Work &amp; Life</a:t>
            </a:r>
          </a:p>
          <a:p>
            <a:r>
              <a:rPr lang="en-US" dirty="0"/>
              <a:t>Eating Healthy on a Budget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5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Promoted:</a:t>
            </a:r>
            <a:r>
              <a:rPr lang="en-US" baseline="0" dirty="0" smtClean="0"/>
              <a:t> </a:t>
            </a:r>
            <a:r>
              <a:rPr lang="en-US" dirty="0" smtClean="0"/>
              <a:t>Email (61%) -WorkWell Newsletter (25%) -Word</a:t>
            </a:r>
            <a:r>
              <a:rPr lang="en-US" baseline="0" dirty="0" smtClean="0"/>
              <a:t> of Mouth (13%)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1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</a:t>
            </a:r>
            <a:r>
              <a:rPr lang="en-US" baseline="0" dirty="0" smtClean="0"/>
              <a:t> to BCBSNC members (State Health Plan) t</a:t>
            </a:r>
            <a:r>
              <a:rPr lang="en-US" dirty="0" smtClean="0"/>
              <a:t>hrough June 30, 2021</a:t>
            </a:r>
          </a:p>
          <a:p>
            <a:r>
              <a:rPr lang="en-US" dirty="0" smtClean="0"/>
              <a:t>Afternoon 12p.m. and evening classes 7,</a:t>
            </a:r>
            <a:r>
              <a:rPr lang="en-US" baseline="0" dirty="0" smtClean="0"/>
              <a:t> 8, &amp; 8:30 p.m.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local farmers</a:t>
            </a:r>
            <a:r>
              <a:rPr lang="en-US" baseline="0" dirty="0" smtClean="0"/>
              <a:t> since 2007!</a:t>
            </a:r>
            <a:endParaRPr lang="en-US" dirty="0" smtClean="0"/>
          </a:p>
          <a:p>
            <a:r>
              <a:rPr lang="en-US" dirty="0" smtClean="0"/>
              <a:t>Year round produce</a:t>
            </a:r>
            <a:r>
              <a:rPr lang="en-US" baseline="0" dirty="0" smtClean="0"/>
              <a:t> delivery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More than fruits and veggies, now features meats, dairy,</a:t>
            </a:r>
            <a:r>
              <a:rPr lang="en-US" baseline="0" dirty="0" smtClean="0"/>
              <a:t> breads and more!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8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WorkWell comes to everyone</a:t>
            </a:r>
            <a:r>
              <a:rPr lang="en-US" baseline="0" dirty="0" smtClean="0"/>
              <a:t> monthly from UNC Human Resources. Check your email!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AD166-3801-426F-93BB-817FF2ED91E2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9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9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19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Counseling for parenting,</a:t>
            </a:r>
            <a:r>
              <a:rPr lang="en-US" baseline="0" dirty="0" smtClean="0"/>
              <a:t> relationships, work stress and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4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to anyone in your home.</a:t>
            </a:r>
          </a:p>
          <a:p>
            <a:endParaRPr lang="en-US" dirty="0" smtClean="0"/>
          </a:p>
          <a:p>
            <a:r>
              <a:rPr lang="en-US" dirty="0" smtClean="0"/>
              <a:t>70/30 plan MH copay:  $45</a:t>
            </a:r>
          </a:p>
          <a:p>
            <a:r>
              <a:rPr lang="en-US" dirty="0" smtClean="0"/>
              <a:t>80/20 plan MH copay:  $25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0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7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8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AD166-3801-426F-93BB-817FF2ED9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DFD"/>
                </a:solidFill>
                <a:effectLst/>
                <a:uLnTx/>
                <a:uFillTx/>
                <a:latin typeface="Bembo" pitchFamily="1" charset="0"/>
                <a:ea typeface="ＭＳ Ｐゴシック" pitchFamily="48" charset="-128"/>
                <a:cs typeface="+mn-cs"/>
              </a:rPr>
              <a:pPr marL="0" marR="0" lvl="0" indent="0" algn="r" defTabSz="9327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DFD"/>
              </a:solidFill>
              <a:effectLst/>
              <a:uLnTx/>
              <a:uFillTx/>
              <a:latin typeface="Bembo" pitchFamily="1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FE40-F626-4540-A08B-7E5C0078C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04" y="1122363"/>
            <a:ext cx="8156122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74433-33E6-4841-8749-384B771F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BF4D-683D-294E-8A1D-0E7D428F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 dirty="0">
              <a:solidFill>
                <a:srgbClr val="001042"/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3643-D5D7-C243-92A5-E7A96E47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1042"/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3BD-7F44-7F4D-A09B-E93A9960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1042"/>
              </a:solidFill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6462" y="4746868"/>
            <a:ext cx="373107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B8D7C-AABF-C449-B72B-7C25367F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C996F-AD0B-3144-9B0F-93305233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A2AA-A1F7-5D45-A739-4191BA7E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80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A6F6-9F18-634A-9156-98D4922C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B80D-2693-EF49-9A5B-9179201B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9F575-D49F-4C46-B61A-49B7E6BDF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39880-5769-D24B-90F9-1C144C73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62E5B-ACBE-A247-B2BD-504DBB26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04E85-52AB-FF49-A17A-4321D060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485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F700-64CE-5E46-BEA9-24D81F4F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D7068-F951-544B-B6B8-CD31F156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C652-8175-644E-B765-48B33E30A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A4702-89A6-AF45-986C-7FCF1039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92F76-A1E1-7D42-AD5C-5F3BB43B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6DA09-27DA-B84B-B5B0-CBA9254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987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799"/>
            <a:ext cx="38100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876800" y="1447799"/>
            <a:ext cx="38100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64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038600"/>
          </a:xfrm>
        </p:spPr>
        <p:txBody>
          <a:bodyPr/>
          <a:lstStyle>
            <a:lvl1pPr>
              <a:lnSpc>
                <a:spcPct val="95000"/>
              </a:lnSpc>
              <a:spcBef>
                <a:spcPts val="500"/>
              </a:spcBef>
              <a:defRPr/>
            </a:lvl1pPr>
            <a:lvl2pPr>
              <a:lnSpc>
                <a:spcPct val="95000"/>
              </a:lnSpc>
              <a:spcBef>
                <a:spcPts val="500"/>
              </a:spcBef>
              <a:defRPr/>
            </a:lvl2pPr>
            <a:lvl3pPr>
              <a:lnSpc>
                <a:spcPct val="95000"/>
              </a:lnSpc>
              <a:spcBef>
                <a:spcPts val="500"/>
              </a:spcBef>
              <a:defRPr/>
            </a:lvl3pPr>
            <a:lvl4pPr>
              <a:lnSpc>
                <a:spcPct val="95000"/>
              </a:lnSpc>
              <a:spcBef>
                <a:spcPts val="500"/>
              </a:spcBef>
              <a:defRPr/>
            </a:lvl4pPr>
            <a:lvl5pPr>
              <a:lnSpc>
                <a:spcPct val="9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8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3931920" cy="44608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81201"/>
            <a:ext cx="3931920" cy="3733800"/>
          </a:xfrm>
        </p:spPr>
        <p:txBody>
          <a:bodyPr/>
          <a:lstStyle>
            <a:lvl1pPr>
              <a:lnSpc>
                <a:spcPct val="95000"/>
              </a:lnSpc>
              <a:spcBef>
                <a:spcPts val="500"/>
              </a:spcBef>
              <a:defRPr sz="2000"/>
            </a:lvl1pPr>
            <a:lvl2pPr>
              <a:lnSpc>
                <a:spcPct val="95000"/>
              </a:lnSpc>
              <a:spcBef>
                <a:spcPts val="500"/>
              </a:spcBef>
              <a:defRPr sz="2000"/>
            </a:lvl2pPr>
            <a:lvl3pPr>
              <a:lnSpc>
                <a:spcPct val="95000"/>
              </a:lnSpc>
              <a:spcBef>
                <a:spcPts val="500"/>
              </a:spcBef>
              <a:defRPr sz="1800"/>
            </a:lvl3pPr>
            <a:lvl4pPr>
              <a:lnSpc>
                <a:spcPct val="95000"/>
              </a:lnSpc>
              <a:spcBef>
                <a:spcPts val="500"/>
              </a:spcBef>
              <a:defRPr sz="1600"/>
            </a:lvl4pPr>
            <a:lvl5pPr>
              <a:lnSpc>
                <a:spcPct val="95000"/>
              </a:lnSpc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35113"/>
            <a:ext cx="3931920" cy="44608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81201"/>
            <a:ext cx="3931920" cy="3733800"/>
          </a:xfrm>
        </p:spPr>
        <p:txBody>
          <a:bodyPr/>
          <a:lstStyle>
            <a:lvl1pPr>
              <a:lnSpc>
                <a:spcPct val="95000"/>
              </a:lnSpc>
              <a:spcBef>
                <a:spcPts val="500"/>
              </a:spcBef>
              <a:defRPr sz="2000"/>
            </a:lvl1pPr>
            <a:lvl2pPr>
              <a:lnSpc>
                <a:spcPct val="95000"/>
              </a:lnSpc>
              <a:spcBef>
                <a:spcPts val="500"/>
              </a:spcBef>
              <a:defRPr sz="2000"/>
            </a:lvl2pPr>
            <a:lvl3pPr>
              <a:lnSpc>
                <a:spcPct val="95000"/>
              </a:lnSpc>
              <a:spcBef>
                <a:spcPts val="500"/>
              </a:spcBef>
              <a:defRPr sz="1800"/>
            </a:lvl3pPr>
            <a:lvl4pPr>
              <a:lnSpc>
                <a:spcPct val="95000"/>
              </a:lnSpc>
              <a:spcBef>
                <a:spcPts val="500"/>
              </a:spcBef>
              <a:defRPr sz="1600"/>
            </a:lvl4pPr>
            <a:lvl5pPr>
              <a:lnSpc>
                <a:spcPct val="95000"/>
              </a:lnSpc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174433-33E6-4841-8749-384B771F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BF4D-683D-294E-8A1D-0E7D428F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64CCA18-B66F-0F41-91DE-58DE55627EB4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3643-D5D7-C243-92A5-E7A96E47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3BD-7F44-7F4D-A09B-E93A9960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9FA6479-3D2E-D447-A3A9-54D3688783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1AF39-E081-FC47-8B4B-559C9D9993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5841" y="4798114"/>
            <a:ext cx="2752319" cy="1558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DB762E-EB35-8146-9E15-185F7319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04" y="1122363"/>
            <a:ext cx="8156122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015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98" y="237350"/>
            <a:ext cx="7772400" cy="5934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978" y="1188843"/>
            <a:ext cx="8229600" cy="49432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2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"/>
            <a:ext cx="9144000" cy="6857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06623" y="4747259"/>
            <a:ext cx="3730752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5957" y="2180031"/>
            <a:ext cx="769208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Rodeqa Slab 4F"/>
                <a:cs typeface="Rodeqa Slab 4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04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174433-33E6-4841-8749-384B771F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BF4D-683D-294E-8A1D-0E7D428F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 dirty="0">
              <a:solidFill>
                <a:srgbClr val="001042"/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3643-D5D7-C243-92A5-E7A96E47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1042"/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3BD-7F44-7F4D-A09B-E93A9960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1042"/>
              </a:solidFill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1AF39-E081-FC47-8B4B-559C9D9993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5841" y="4798114"/>
            <a:ext cx="2752319" cy="1558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DB762E-EB35-8146-9E15-185F7319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04" y="1122363"/>
            <a:ext cx="8156122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22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174433-33E6-4841-8749-384B771F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BF4D-683D-294E-8A1D-0E7D428F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 dirty="0">
              <a:solidFill>
                <a:srgbClr val="001042"/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3643-D5D7-C243-92A5-E7A96E47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1042"/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3BD-7F44-7F4D-A09B-E93A9960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1042"/>
              </a:solidFill>
              <a:ea typeface="+mn-e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DB762E-EB35-8146-9E15-185F7319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04" y="1122363"/>
            <a:ext cx="8156122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6462" y="4746868"/>
            <a:ext cx="373107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174433-33E6-4841-8749-384B771F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BF4D-683D-294E-8A1D-0E7D428F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 dirty="0">
              <a:solidFill>
                <a:srgbClr val="001042"/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3643-D5D7-C243-92A5-E7A96E47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1042"/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3BD-7F44-7F4D-A09B-E93A9960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1042"/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1042"/>
              </a:solidFill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1AF39-E081-FC47-8B4B-559C9D9993D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6624" y="4608514"/>
            <a:ext cx="3730752" cy="16093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DB762E-EB35-8146-9E15-185F7319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04" y="1122363"/>
            <a:ext cx="8156122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67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69CB-F828-3D4E-A500-A9ED1C7C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1507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1948-92B6-014D-AC18-A050134E5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064" y="1825625"/>
            <a:ext cx="7021286" cy="4351338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4DBE-0E09-6D43-9A8D-A53977B2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4B261-9080-DF46-8642-4EC2B048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03C1-3E63-9D44-B08C-AEFD35DD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D81FF-916B-D049-9D8C-D0D769DFB7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1977" y="-146957"/>
            <a:ext cx="1807868" cy="1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8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8D41-AE07-F241-AF60-85798482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477F0-45C6-C84C-8D77-761F4CDD8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CB024-55FF-5446-A89A-6136C9AA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B89B-F4A4-024F-A281-B1575808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04AA8-CDEB-3D44-ADE8-DD21AD45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61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AEA7-FBF7-4A48-84EA-DF90529E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646A-2829-7648-9B30-A28AD803B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F5D0A-77D9-D840-8379-228DC0280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F73C1-33CF-9940-B942-31E9DC42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0CC10-4F41-5446-AEF8-16F0CA4B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2E78A-5FF1-F948-BA0C-D672577F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624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B8-F8EA-2B43-8161-DFE35384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431E-6999-B34F-A03D-7F3D42011E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0" i="0">
                <a:solidFill>
                  <a:schemeClr val="accent3"/>
                </a:solidFill>
                <a:latin typeface="Bureau Grot Medium" panose="0200060304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1CB4F-15ED-294B-8E72-12F2B21D9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7FA4A-FD70-5947-AC1B-601C8AC9E4A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0" i="0">
                <a:solidFill>
                  <a:schemeClr val="accent3"/>
                </a:solidFill>
                <a:latin typeface="Bureau Grot Medium" panose="0200060304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D8A4C-762F-1D45-BD9D-725078B57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F63AA-B5E8-0442-B061-37124E00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A1E8A-374D-E041-BC60-FBF29279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58B4F-8B2C-8E4E-8D5C-510ADFED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97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11BF-9DB3-5E44-B58F-A9C468CA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DF1E4-C1AD-D942-A84F-65838D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95BC6-3F80-934E-AE6A-8B711E32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BB16C-9227-294D-BEF0-C4DFB1D3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659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B55F8-933E-DC43-8E82-50DA71AB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1CB32-D383-9548-89EA-2C4473DF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02B7F-B40E-0745-82D2-0C8B46DF1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ureau Grot Book" panose="02000603040000020004" pitchFamily="2" charset="0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CCA18-B66F-0F41-91DE-58DE55627EB4}" type="datetimeFigureOut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2/11/2021</a:t>
            </a:fld>
            <a:endParaRPr lang="en-US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9B392-F303-C544-89F9-CE1E91F0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Bureau Grot Book" panose="02000603040000020004" pitchFamily="2" charset="0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FDF7-993E-0C4F-BD58-0CF586D4D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ureau Grot Book" panose="02000603040000020004" pitchFamily="2" charset="0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A9FA6479-3D2E-D447-A3A9-54D3688783DD}" type="slidenum">
              <a:rPr lang="en-US" smtClean="0">
                <a:solidFill>
                  <a:srgbClr val="000000">
                    <a:tint val="75000"/>
                  </a:srgbClr>
                </a:solidFill>
                <a:ea typeface="+mn-ea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7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Rodeqa Slab 4F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22"/>
        </a:buBlip>
        <a:defRPr sz="2100" b="0" i="0" kern="1200">
          <a:solidFill>
            <a:schemeClr val="tx1"/>
          </a:solidFill>
          <a:latin typeface="Bureau Grot Light" panose="0200060604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reau Grot Light" panose="0200060604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reau Grot Light" panose="0200060604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reau Grot Light" panose="0200060604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reau Grot Light" panose="02000606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Jennifer_Tauber@med.unc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lbrookey@email.unc.edu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connectcarolina.unc.edu/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hr.unc.edu/wp-content/uploads/sites/222/2021/01/virtual-yoga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orkingadvantage.com/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://www.blue365deal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c.edu/helping-heels-list/" TargetMode="External"/><Relationship Id="rId2" Type="http://schemas.openxmlformats.org/officeDocument/2006/relationships/hyperlink" Target="https://hr.unc.edu/benefits/work-life/child-car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mcatriangle.org/programs/school-programs/scholastic-support-centers" TargetMode="External"/><Relationship Id="rId5" Type="http://schemas.openxmlformats.org/officeDocument/2006/relationships/hyperlink" Target="http://www.workingadvantage.com/" TargetMode="External"/><Relationship Id="rId4" Type="http://schemas.openxmlformats.org/officeDocument/2006/relationships/hyperlink" Target="https://hr.unc.edu/juggl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104" y="1122362"/>
            <a:ext cx="8156122" cy="24018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dirty="0" smtClean="0"/>
              <a:t>Total wellbeing</a:t>
            </a:r>
            <a:r>
              <a:rPr lang="en-US" sz="800" i="1" dirty="0"/>
              <a:t/>
            </a:r>
            <a:br>
              <a:rPr lang="en-US" sz="800" i="1" dirty="0"/>
            </a:br>
            <a:r>
              <a:rPr lang="en-US" sz="3200" b="0" i="1" dirty="0" smtClean="0"/>
              <a:t>2021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000" b="0" dirty="0" smtClean="0"/>
              <a:t>Jessica Pyjas, MPH, CCWS</a:t>
            </a:r>
            <a:br>
              <a:rPr lang="en-US" sz="2000" b="0" dirty="0" smtClean="0"/>
            </a:br>
            <a:r>
              <a:rPr lang="en-US" sz="2000" b="0" dirty="0" smtClean="0"/>
              <a:t>Work/Life &amp; Wellness </a:t>
            </a:r>
            <a:br>
              <a:rPr lang="en-US" sz="2000" b="0" dirty="0" smtClean="0"/>
            </a:br>
            <a:r>
              <a:rPr lang="en-US" sz="2000" b="0" dirty="0" smtClean="0"/>
              <a:t>Program Manager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5828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077200" cy="45720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4A9CD2"/>
                </a:solidFill>
              </a:rPr>
              <a:t>Work-Life Balance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42109"/>
            <a:ext cx="2514600" cy="45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200" y="914400"/>
            <a:ext cx="5715000" cy="525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/>
              </a:rPr>
              <a:t>What would you do with an extra hour in your </a:t>
            </a:r>
            <a:r>
              <a:rPr lang="en-US" sz="2400" b="1" dirty="0" smtClean="0">
                <a:solidFill>
                  <a:srgbClr val="141313"/>
                </a:solidFill>
                <a:latin typeface="Bureau Grot Light"/>
              </a:rPr>
              <a:t>day?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Bureau Grot Light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/>
                <a:ea typeface="+mn-ea"/>
                <a:cs typeface="+mn-cs"/>
              </a:rPr>
              <a:t>Addressing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/>
                <a:ea typeface="+mn-ea"/>
                <a:cs typeface="+mn-cs"/>
              </a:rPr>
              <a:t>work-life balance issues by providing practical information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/>
                <a:ea typeface="+mn-ea"/>
                <a:cs typeface="+mn-cs"/>
              </a:rPr>
              <a:t>referrals: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Child and elder care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Educational options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Community information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Event planning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Home improvement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Buying/selling a home or relocating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Assistance with locating and shopping for items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Bureau Gro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7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153400" cy="457200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4A9CD2"/>
                </a:solidFill>
              </a:rPr>
              <a:t>GuidanceResources</a:t>
            </a:r>
            <a:r>
              <a:rPr lang="en-US" u="sng" baseline="60000" dirty="0" smtClean="0">
                <a:solidFill>
                  <a:srgbClr val="4A9CD2"/>
                </a:solidFill>
              </a:rPr>
              <a:t>®</a:t>
            </a:r>
            <a:r>
              <a:rPr lang="en-US" u="sng" dirty="0">
                <a:solidFill>
                  <a:srgbClr val="4A9CD2"/>
                </a:solidFill>
              </a:rPr>
              <a:t> </a:t>
            </a:r>
            <a:r>
              <a:rPr lang="en-US" u="sng" dirty="0" smtClean="0">
                <a:solidFill>
                  <a:srgbClr val="4A9CD2"/>
                </a:solidFill>
              </a:rPr>
              <a:t>Now</a:t>
            </a:r>
            <a:endParaRPr lang="en-US" u="sng" dirty="0">
              <a:solidFill>
                <a:srgbClr val="4A9CD2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70405" y="952501"/>
            <a:ext cx="4546106" cy="557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Online resources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available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24/7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Access from anywhere, anytime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Click to Chat with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GuidanceConsultant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SM</a:t>
            </a: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HelpSheets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SM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on thousands of topics vital to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employees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Localized online resources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Training programs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Free Annual Credit Report</a:t>
            </a:r>
          </a:p>
          <a:p>
            <a:pPr marL="284163" marR="0" lvl="1" indent="-164592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19571" lvl="1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nl-NL" sz="2400" b="1" dirty="0">
                <a:solidFill>
                  <a:srgbClr val="558CBD"/>
                </a:solidFill>
                <a:latin typeface="Bureau Grot Light" panose="02000606040000020004"/>
              </a:rPr>
              <a:t>www.GuidanceResources.com</a:t>
            </a:r>
            <a:br>
              <a:rPr lang="nl-NL" sz="2400" b="1" dirty="0">
                <a:solidFill>
                  <a:srgbClr val="558CBD"/>
                </a:solidFill>
                <a:latin typeface="Bureau Grot Light" panose="02000606040000020004"/>
              </a:rPr>
            </a:br>
            <a:r>
              <a:rPr lang="nl-NL" sz="2400" b="1" dirty="0">
                <a:solidFill>
                  <a:srgbClr val="000000"/>
                </a:solidFill>
                <a:latin typeface="Bureau Grot Light" panose="02000606040000020004"/>
              </a:rPr>
              <a:t>Company Web ID: </a:t>
            </a:r>
            <a:r>
              <a:rPr lang="nl-NL" sz="2400" b="1" dirty="0">
                <a:solidFill>
                  <a:srgbClr val="558CBD"/>
                </a:solidFill>
                <a:latin typeface="Bureau Grot Light" panose="02000606040000020004"/>
              </a:rPr>
              <a:t>TARHEELS</a:t>
            </a: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558CBD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8CBD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Free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58CBD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Mobile App:</a:t>
            </a:r>
          </a:p>
          <a:p>
            <a:pPr marL="119571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GuidanceResources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®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 Now</a:t>
            </a: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4163" marR="0" lvl="1" indent="-164592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1" indent="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4876800" y="4179711"/>
            <a:ext cx="1221676" cy="23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173368"/>
            <a:ext cx="1835128" cy="6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64530"/>
            <a:ext cx="1809539" cy="5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900" y="968176"/>
            <a:ext cx="4205391" cy="30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6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077200" cy="45720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369BD6"/>
                </a:solidFill>
              </a:rPr>
              <a:t>Available </a:t>
            </a:r>
            <a:r>
              <a:rPr lang="en-US" u="sng" dirty="0" smtClean="0">
                <a:solidFill>
                  <a:srgbClr val="369BD6"/>
                </a:solidFill>
              </a:rPr>
              <a:t>24/7</a:t>
            </a:r>
            <a:endParaRPr lang="en-US" u="sng" dirty="0">
              <a:solidFill>
                <a:srgbClr val="369BD6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8231" y="914400"/>
            <a:ext cx="5638800" cy="445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Call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anytime: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877-314-5841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TDD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800-697-0353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A9CD2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Or Visit Online: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www.GuidanceResources.com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58CBD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58CBD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Company Web ID: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TARHEELS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lang="en-US" sz="2400" b="1" dirty="0">
              <a:solidFill>
                <a:srgbClr val="4A9CD2"/>
              </a:solidFill>
              <a:latin typeface="Bureau Grot Light" panose="02000606040000020004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Bureau Grot Light" panose="02000606040000020004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Bureau Grot Light" panose="02000606040000020004"/>
              </a:rPr>
              <a:t>Mobile </a:t>
            </a:r>
            <a:r>
              <a:rPr lang="en-US" sz="2400" dirty="0" smtClean="0">
                <a:solidFill>
                  <a:srgbClr val="000000"/>
                </a:solidFill>
                <a:latin typeface="Bureau Grot Light" panose="02000606040000020004"/>
              </a:rPr>
              <a:t>App:  </a:t>
            </a:r>
            <a:r>
              <a:rPr lang="en-US" sz="2400" b="1" dirty="0" err="1" smtClean="0">
                <a:solidFill>
                  <a:srgbClr val="4A9CD2"/>
                </a:solidFill>
                <a:latin typeface="Bureau Grot Light" panose="02000606040000020004"/>
              </a:rPr>
              <a:t>GuidanceResources</a:t>
            </a:r>
            <a:r>
              <a:rPr lang="en-US" sz="2400" b="1" baseline="30000" dirty="0">
                <a:solidFill>
                  <a:srgbClr val="4A9CD2"/>
                </a:solidFill>
                <a:latin typeface="Bureau Grot Light" panose="02000606040000020004"/>
              </a:rPr>
              <a:t>®</a:t>
            </a:r>
            <a:r>
              <a:rPr lang="en-US" sz="2400" b="1" dirty="0">
                <a:solidFill>
                  <a:srgbClr val="4A9CD2"/>
                </a:solidFill>
                <a:latin typeface="Bureau Grot Light" panose="02000606040000020004"/>
              </a:rPr>
              <a:t> Now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For you AND your family members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58CBD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1520"/>
            <a:ext cx="2517866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9" y="1891941"/>
            <a:ext cx="7291461" cy="315031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143750" cy="1325563"/>
          </a:xfrm>
        </p:spPr>
        <p:txBody>
          <a:bodyPr/>
          <a:lstStyle/>
          <a:p>
            <a:r>
              <a:rPr lang="en-US" u="sng" dirty="0" smtClean="0"/>
              <a:t>Wellness Resources During COVID-19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29" y="1850996"/>
            <a:ext cx="3595816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0525" y="1600200"/>
            <a:ext cx="4863860" cy="471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b="1" u="sng" dirty="0" smtClean="0">
                <a:solidFill>
                  <a:srgbClr val="369BD6"/>
                </a:solidFill>
                <a:latin typeface="Bureau Grot Light" panose="02000606040000020004" pitchFamily="2" charset="0"/>
                <a:ea typeface="+mn-ea"/>
              </a:rPr>
              <a:t>Supporting Yourself &amp; Others</a:t>
            </a:r>
            <a:r>
              <a:rPr lang="en-US" sz="1800" b="1" dirty="0" smtClean="0">
                <a:solidFill>
                  <a:srgbClr val="369BD6"/>
                </a:solidFill>
                <a:latin typeface="Bureau Grot Light" panose="02000606040000020004" pitchFamily="2" charset="0"/>
                <a:ea typeface="+mn-ea"/>
              </a:rPr>
              <a:t>:</a:t>
            </a:r>
            <a:endParaRPr lang="en-US" sz="1800" b="1" dirty="0">
              <a:solidFill>
                <a:srgbClr val="369BD6"/>
              </a:solidFill>
              <a:latin typeface="Bureau Grot Light" panose="02000606040000020004" pitchFamily="2" charset="0"/>
              <a:ea typeface="+mn-ea"/>
            </a:endParaRP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911, </a:t>
            </a:r>
            <a:r>
              <a:rPr lang="en-US" sz="1600" dirty="0" err="1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GuidanceResources</a:t>
            </a: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, Domestic Violence hotline</a:t>
            </a:r>
            <a:endParaRPr lang="en-US" sz="1600" dirty="0">
              <a:solidFill>
                <a:srgbClr val="000000"/>
              </a:solidFill>
              <a:latin typeface="Bureau Grot Light" panose="02000606040000020004" pitchFamily="2" charset="0"/>
              <a:ea typeface="+mn-ea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b="1" u="sng" dirty="0" smtClean="0">
                <a:solidFill>
                  <a:srgbClr val="369BD6"/>
                </a:solidFill>
                <a:latin typeface="Bureau Grot Light" panose="02000606040000020004" pitchFamily="2" charset="0"/>
              </a:rPr>
              <a:t>Adjusting to Life Change</a:t>
            </a:r>
            <a:r>
              <a:rPr lang="en-US" sz="1800" b="1" dirty="0" smtClean="0">
                <a:solidFill>
                  <a:srgbClr val="369BD6"/>
                </a:solidFill>
                <a:latin typeface="Bureau Grot Light" panose="02000606040000020004" pitchFamily="2" charset="0"/>
              </a:rPr>
              <a:t>:</a:t>
            </a: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</a:rPr>
              <a:t>Pre-recorded webinars and quick reads working from home and more!</a:t>
            </a:r>
            <a:endParaRPr lang="en-US" sz="1600" b="1" dirty="0" smtClean="0">
              <a:solidFill>
                <a:srgbClr val="369BD6"/>
              </a:solidFill>
              <a:latin typeface="Bureau Grot Light" panose="02000606040000020004" pitchFamily="2" charset="0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b="1" u="sng" dirty="0" smtClean="0">
                <a:solidFill>
                  <a:srgbClr val="369BD6"/>
                </a:solidFill>
                <a:latin typeface="Bureau Grot Light" panose="02000606040000020004" pitchFamily="2" charset="0"/>
              </a:rPr>
              <a:t>Finding Peace in Uncertainty:</a:t>
            </a: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</a:rPr>
              <a:t>Quick reads on self-care, mental health, and SOM supports</a:t>
            </a:r>
            <a:endParaRPr lang="en-US" sz="1600" b="1" u="sng" dirty="0" smtClean="0">
              <a:solidFill>
                <a:srgbClr val="369BD6"/>
              </a:solidFill>
              <a:latin typeface="Bureau Grot Light" panose="02000606040000020004" pitchFamily="2" charset="0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b="1" u="sng" dirty="0" smtClean="0">
                <a:solidFill>
                  <a:srgbClr val="369BD6"/>
                </a:solidFill>
                <a:latin typeface="Bureau Grot Light" panose="02000606040000020004" pitchFamily="2" charset="0"/>
              </a:rPr>
              <a:t>Eat Well to Be Well:</a:t>
            </a: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</a:rPr>
              <a:t>Nutrition tips,  counseling, produce delivery, discounts off meal delivery, prevent diabetes program and more!</a:t>
            </a:r>
            <a:endParaRPr lang="en-US" sz="1600" dirty="0">
              <a:solidFill>
                <a:srgbClr val="4F4F4F"/>
              </a:solidFill>
              <a:latin typeface="&amp;quot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b="1" u="sng" dirty="0" smtClean="0">
                <a:solidFill>
                  <a:srgbClr val="369BD6"/>
                </a:solidFill>
                <a:latin typeface="Bureau Grot Light" panose="02000606040000020004" pitchFamily="2" charset="0"/>
              </a:rPr>
              <a:t>Staying Busy Indoors: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</a:rPr>
              <a:t>UNC Department of Music, musicals, comedy, &amp; tunes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b="1" u="sng" dirty="0" smtClean="0">
                <a:solidFill>
                  <a:srgbClr val="369BD6"/>
                </a:solidFill>
                <a:latin typeface="Bureau Grot Light" panose="02000606040000020004" pitchFamily="2" charset="0"/>
              </a:rPr>
              <a:t>Keeping Kids Busy:</a:t>
            </a:r>
            <a:endParaRPr lang="en-US" sz="1800" b="1" u="sng" dirty="0">
              <a:solidFill>
                <a:srgbClr val="369BD6"/>
              </a:solidFill>
              <a:latin typeface="Bureau Grot Light" panose="02000606040000020004" pitchFamily="2" charset="0"/>
            </a:endParaRP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Tutors, tigers, Disney, cooking, coloring, videos, games, &amp; activities</a:t>
            </a:r>
            <a:endParaRPr lang="en-US" sz="1600" dirty="0">
              <a:solidFill>
                <a:srgbClr val="000000"/>
              </a:solidFill>
              <a:latin typeface="Bureau Grot Light" panose="02000606040000020004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3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143750" cy="1325563"/>
          </a:xfrm>
        </p:spPr>
        <p:txBody>
          <a:bodyPr/>
          <a:lstStyle/>
          <a:p>
            <a:r>
              <a:rPr lang="en-US" u="sng" dirty="0" smtClean="0"/>
              <a:t>Wellness Resources During COVID-19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96" y="1511275"/>
            <a:ext cx="5467349" cy="243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Making Time for Mindfulness: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30-Minute Mindfulness Meditation Self-Compassion </a:t>
            </a:r>
            <a:r>
              <a:rPr lang="en-US" sz="1800" dirty="0" smtClean="0">
                <a:solidFill>
                  <a:srgbClr val="000000"/>
                </a:solidFill>
              </a:rPr>
              <a:t>Sessions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Mondays at 12:15 </a:t>
            </a:r>
            <a:r>
              <a:rPr lang="en-US" sz="1600" dirty="0">
                <a:solidFill>
                  <a:srgbClr val="000000"/>
                </a:solidFill>
              </a:rPr>
              <a:t>p.m.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Tuesdays &amp; </a:t>
            </a:r>
            <a:r>
              <a:rPr lang="en-US" sz="1600" dirty="0" smtClean="0">
                <a:solidFill>
                  <a:srgbClr val="000000"/>
                </a:solidFill>
              </a:rPr>
              <a:t>Thursdays at 4:00 </a:t>
            </a:r>
            <a:r>
              <a:rPr lang="en-US" sz="1600" dirty="0">
                <a:solidFill>
                  <a:srgbClr val="000000"/>
                </a:solidFill>
              </a:rPr>
              <a:t>p.m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Contact Jennifer Tauber at </a:t>
            </a:r>
            <a:r>
              <a:rPr lang="en-US" sz="1800" b="1" u="sng" dirty="0">
                <a:hlinkClick r:id="rId2"/>
              </a:rPr>
              <a:t>Jennifer_Tauber@med.unc.edu</a:t>
            </a:r>
            <a:r>
              <a:rPr lang="en-US" sz="1800" u="sng" dirty="0"/>
              <a:t> </a:t>
            </a:r>
            <a:r>
              <a:rPr lang="en-US" sz="1800" u="sng" dirty="0" smtClean="0"/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</a:rPr>
              <a:t>WebEx </a:t>
            </a:r>
            <a:r>
              <a:rPr lang="en-US" sz="1800" dirty="0" smtClean="0">
                <a:solidFill>
                  <a:srgbClr val="000000"/>
                </a:solidFill>
              </a:rPr>
              <a:t>information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80" y="1219200"/>
            <a:ext cx="1839919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96" y="3733800"/>
            <a:ext cx="1894406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604613"/>
            <a:ext cx="5334000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2000" b="1" dirty="0">
                <a:solidFill>
                  <a:schemeClr val="tx1"/>
                </a:solidFill>
                <a:latin typeface="Bureau Grot Light" panose="02000606040000020004" pitchFamily="2" charset="0"/>
                <a:ea typeface="+mn-ea"/>
              </a:rPr>
              <a:t>Staying Active Outside a Gym:</a:t>
            </a: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dirty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Gentle Yoga with Gilling Culture of Health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Mondays </a:t>
            </a:r>
            <a:r>
              <a:rPr lang="en-US" sz="1600" dirty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&amp; Wednesdays 12:00-12:30 p.m.</a:t>
            </a:r>
          </a:p>
          <a:p>
            <a:pPr lvl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US" sz="18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Campus </a:t>
            </a:r>
            <a:r>
              <a:rPr lang="en-US" sz="1800" dirty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Recreation Resources</a:t>
            </a:r>
          </a:p>
          <a:p>
            <a:pPr marL="517525" lvl="1" indent="-173038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Free On-Demand Fitness Classes</a:t>
            </a:r>
          </a:p>
          <a:p>
            <a:pPr marL="974725" lvl="2" indent="-173038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Core &amp; Strength, Cardio &amp; HIIT, Yoga, Barre &amp; more!</a:t>
            </a:r>
          </a:p>
          <a:p>
            <a:pPr marL="517525" lvl="1" indent="-173038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Group Fitness Semester Pass</a:t>
            </a:r>
          </a:p>
          <a:p>
            <a:pPr marL="974725" lvl="2" indent="-173038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Unlimited group classes for only $30 a semester</a:t>
            </a:r>
          </a:p>
          <a:p>
            <a:pPr marL="974725" lvl="2" indent="-173038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Contact:</a:t>
            </a:r>
            <a:r>
              <a:rPr lang="en-US" sz="1600" b="1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  <a:hlinkClick r:id="rId5"/>
              </a:rPr>
              <a:t>lbrookey@email.unc.edu</a:t>
            </a:r>
            <a:r>
              <a:rPr lang="en-US" sz="1600" b="1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Bureau Grot Light" panose="02000606040000020004" pitchFamily="2" charset="0"/>
                <a:ea typeface="+mn-ea"/>
              </a:rPr>
              <a:t>to sign up!</a:t>
            </a:r>
          </a:p>
        </p:txBody>
      </p:sp>
    </p:spTree>
    <p:extLst>
      <p:ext uri="{BB962C8B-B14F-4D97-AF65-F5344CB8AC3E}">
        <p14:creationId xmlns:p14="http://schemas.microsoft.com/office/powerpoint/2010/main" val="24179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Learn more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28650" y="1981200"/>
            <a:ext cx="8058150" cy="281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14400" y="3081365"/>
            <a:ext cx="731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000" dirty="0" smtClean="0">
                <a:solidFill>
                  <a:schemeClr val="bg2"/>
                </a:solidFill>
                <a:latin typeface="Bureau Grot Light" panose="02000606040000020004" pitchFamily="2" charset="0"/>
                <a:ea typeface="+mn-ea"/>
              </a:rPr>
              <a:t>go.unc.edu/wellness-during-covid-19</a:t>
            </a:r>
            <a:endParaRPr lang="en-US" sz="4000" dirty="0">
              <a:solidFill>
                <a:schemeClr val="bg2"/>
              </a:solidFill>
              <a:latin typeface="Bureau Grot Light" panose="02000606040000020004" pitchFamily="2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1" y="2362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600" dirty="0">
                <a:solidFill>
                  <a:schemeClr val="accent1"/>
                </a:solidFill>
                <a:latin typeface="Bureau Grot Light" panose="02000606040000020004" pitchFamily="2" charset="0"/>
              </a:rPr>
              <a:t>Visit: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5334000"/>
            <a:ext cx="18473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094"/>
            <a:ext cx="8229600" cy="1325563"/>
          </a:xfrm>
        </p:spPr>
        <p:txBody>
          <a:bodyPr/>
          <a:lstStyle/>
          <a:p>
            <a:r>
              <a:rPr lang="en-US" b="1" u="sng" dirty="0" smtClean="0"/>
              <a:t>Wellness Wednesday Webinars</a:t>
            </a:r>
            <a:endParaRPr lang="en-US" b="1" u="sng" dirty="0"/>
          </a:p>
        </p:txBody>
      </p:sp>
      <p:pic>
        <p:nvPicPr>
          <p:cNvPr id="9" name="Picture 8" descr="Mit der „App in die Geschichte“ fürs Abi lernen | Medi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0" y="194717"/>
            <a:ext cx="1388168" cy="1458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950" t="15151" r="39721" b="46772"/>
          <a:stretch/>
        </p:blipFill>
        <p:spPr>
          <a:xfrm>
            <a:off x="1280436" y="5594092"/>
            <a:ext cx="322424" cy="3583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5540" y="1859834"/>
            <a:ext cx="2834640" cy="15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ureau Grot Light" panose="02000606040000020004"/>
              </a:rPr>
              <a:t>Emotional Intelligence</a:t>
            </a:r>
            <a:endParaRPr lang="en-US" sz="2400" dirty="0">
              <a:latin typeface="Bureau Grot Light" panose="02000606040000020004"/>
            </a:endParaRPr>
          </a:p>
          <a:p>
            <a:pPr algn="ctr"/>
            <a:endParaRPr lang="en-US" sz="2000" dirty="0" smtClean="0">
              <a:latin typeface="Bureau Grot Light" panose="02000606040000020004"/>
            </a:endParaRPr>
          </a:p>
          <a:p>
            <a:pPr algn="ctr"/>
            <a:r>
              <a:rPr lang="en-US" sz="2000" dirty="0" smtClean="0">
                <a:latin typeface="Bureau Grot Light" panose="02000606040000020004"/>
              </a:rPr>
              <a:t>Feb. 24</a:t>
            </a:r>
            <a:endParaRPr lang="en-US" sz="2000" dirty="0">
              <a:latin typeface="Bureau Grot Light" panose="020006060400000200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63595" y="3861946"/>
            <a:ext cx="2834640" cy="15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ureau Grot Light" panose="02000606040000020004"/>
              </a:rPr>
              <a:t>10 Strategies for Improving Your Finances</a:t>
            </a:r>
          </a:p>
          <a:p>
            <a:pPr algn="ctr"/>
            <a:r>
              <a:rPr lang="en-US" sz="2000" dirty="0" smtClean="0">
                <a:latin typeface="Bureau Grot Light" panose="02000606040000020004"/>
              </a:rPr>
              <a:t>April 14</a:t>
            </a:r>
            <a:endParaRPr lang="en-US" sz="2000" dirty="0">
              <a:latin typeface="Bureau Grot Light" panose="020006060400000200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3153" y="3834438"/>
            <a:ext cx="2834640" cy="15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ureau Grot Light" panose="02000606040000020004"/>
              </a:rPr>
              <a:t>Understanding Depression</a:t>
            </a:r>
          </a:p>
          <a:p>
            <a:pPr algn="ctr"/>
            <a:endParaRPr lang="en-US" sz="2000" dirty="0" smtClean="0">
              <a:latin typeface="Bureau Grot Light" panose="02000606040000020004"/>
            </a:endParaRPr>
          </a:p>
          <a:p>
            <a:pPr algn="ctr"/>
            <a:r>
              <a:rPr lang="en-US" sz="2000" dirty="0" smtClean="0">
                <a:latin typeface="Bureau Grot Light" panose="02000606040000020004"/>
              </a:rPr>
              <a:t>May 5</a:t>
            </a:r>
            <a:endParaRPr lang="en-US" sz="2000" dirty="0">
              <a:latin typeface="Bureau Grot Light" panose="020006060400000200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3120" y="1862882"/>
            <a:ext cx="283464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ureau Grot Light" panose="02000606040000020004"/>
              </a:rPr>
              <a:t>Healthy Food Choices on the Go</a:t>
            </a:r>
            <a:endParaRPr lang="en-US" sz="2400" dirty="0">
              <a:latin typeface="Bureau Grot Light" panose="02000606040000020004"/>
            </a:endParaRPr>
          </a:p>
          <a:p>
            <a:pPr algn="ctr"/>
            <a:endParaRPr lang="en-US" sz="2000" dirty="0" smtClean="0">
              <a:latin typeface="Bureau Grot Light" panose="02000606040000020004"/>
            </a:endParaRPr>
          </a:p>
          <a:p>
            <a:pPr algn="ctr"/>
            <a:r>
              <a:rPr lang="en-US" sz="2000" dirty="0" smtClean="0">
                <a:latin typeface="Bureau Grot Light" panose="02000606040000020004"/>
              </a:rPr>
              <a:t>March 3</a:t>
            </a:r>
            <a:endParaRPr lang="en-US" sz="2000" dirty="0">
              <a:latin typeface="Bureau Grot Light" panose="020006060400000200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0400" y="3200400"/>
            <a:ext cx="762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41651" y="1848557"/>
            <a:ext cx="2834640" cy="15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ureau Grot Light" panose="02000606040000020004"/>
              </a:rPr>
              <a:t>Sleep: An Essential Component of Health &amp; Well-Being</a:t>
            </a:r>
          </a:p>
          <a:p>
            <a:pPr algn="ctr"/>
            <a:r>
              <a:rPr lang="en-US" sz="2000" dirty="0" smtClean="0">
                <a:latin typeface="Bureau Grot Light" panose="02000606040000020004"/>
              </a:rPr>
              <a:t>March 17</a:t>
            </a:r>
            <a:endParaRPr lang="en-US" sz="2000" dirty="0">
              <a:latin typeface="Bureau Grot Light" panose="020006060400000200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93" y="5554155"/>
            <a:ext cx="8382000" cy="4662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  <a:latin typeface="Bureau Grot Light" panose="02000606040000020004"/>
              </a:rPr>
              <a:t>Full Class List at: </a:t>
            </a:r>
            <a:r>
              <a:rPr lang="en-US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ureau Grot Light" panose="02000606040000020004"/>
              </a:rPr>
              <a:t>hr.unc.edu/benefits/work-life/</a:t>
            </a:r>
            <a:endParaRPr lang="en-US" b="1" u="sng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ureau Grot Light" panose="020006060400000200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5540" y="3865007"/>
            <a:ext cx="2834640" cy="15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ureau Grot Light" panose="02000606040000020004"/>
              </a:rPr>
              <a:t>Letting Go of the Things that Hold You Back</a:t>
            </a:r>
          </a:p>
          <a:p>
            <a:pPr algn="ctr"/>
            <a:r>
              <a:rPr lang="en-US" sz="2000" dirty="0" smtClean="0">
                <a:latin typeface="Bureau Grot Light" panose="02000606040000020004"/>
              </a:rPr>
              <a:t>April 7</a:t>
            </a:r>
            <a:endParaRPr lang="en-US" sz="2000" dirty="0">
              <a:latin typeface="Bureau Grot Light" panose="020006060400000200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507" y="5980024"/>
            <a:ext cx="465898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ureau Grot Book"/>
              </a:rPr>
              <a:t>Enroll 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Bureau Grot Book"/>
              </a:rPr>
              <a:t>Carolina Talent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ureau Grot Book"/>
              </a:rPr>
              <a:t>at: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ureau Grot Book"/>
                <a:hlinkClick r:id="rId5"/>
              </a:rPr>
              <a:t>connectcarolina.unc.edu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ureau Grot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Total WellBeing </a:t>
            </a:r>
            <a:br>
              <a:rPr lang="en-US" b="1" u="sng" dirty="0" smtClean="0"/>
            </a:br>
            <a:r>
              <a:rPr lang="en-US" b="1" u="sng" dirty="0" smtClean="0"/>
              <a:t>Wellness Week 2021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</a:t>
            </a:r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DATE: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</a:t>
            </a:r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8-12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781" y="4267200"/>
            <a:ext cx="3500437" cy="251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/>
              <a:t>Wellness Webinars</a:t>
            </a:r>
          </a:p>
          <a:p>
            <a:pPr marL="0" indent="0" algn="ctr">
              <a:buNone/>
            </a:pPr>
            <a:r>
              <a:rPr lang="en-US" sz="2400" b="1" dirty="0" smtClean="0"/>
              <a:t>Cooking Demos</a:t>
            </a:r>
          </a:p>
          <a:p>
            <a:pPr marL="0" indent="0" algn="ctr">
              <a:buNone/>
            </a:pPr>
            <a:r>
              <a:rPr lang="en-US" sz="2400" b="1" dirty="0" smtClean="0"/>
              <a:t>Fitness Sessions</a:t>
            </a:r>
          </a:p>
          <a:p>
            <a:pPr marL="0" indent="0" algn="ctr">
              <a:buNone/>
            </a:pPr>
            <a:r>
              <a:rPr lang="en-US" sz="2400" b="1" dirty="0" smtClean="0"/>
              <a:t>Mindfulness Sessions</a:t>
            </a:r>
          </a:p>
          <a:p>
            <a:pPr marL="0" indent="0" algn="ctr">
              <a:buNone/>
            </a:pPr>
            <a:r>
              <a:rPr lang="en-US" sz="2400" b="1" dirty="0" smtClean="0"/>
              <a:t>On-Demand Sessions</a:t>
            </a:r>
          </a:p>
          <a:p>
            <a:pPr marL="0" indent="0" algn="ctr">
              <a:buNone/>
            </a:pPr>
            <a:r>
              <a:rPr lang="en-US" sz="2400" b="1" dirty="0" smtClean="0"/>
              <a:t>Prizes!</a:t>
            </a:r>
          </a:p>
        </p:txBody>
      </p:sp>
      <p:pic>
        <p:nvPicPr>
          <p:cNvPr id="1026" name="Picture 2" descr="unc campus in snow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1" y="2057400"/>
            <a:ext cx="3500437" cy="203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7"/>
            <a:ext cx="8394212" cy="1325563"/>
          </a:xfrm>
        </p:spPr>
        <p:txBody>
          <a:bodyPr/>
          <a:lstStyle/>
          <a:p>
            <a:r>
              <a:rPr lang="en-US" b="1" u="sng" dirty="0" smtClean="0"/>
              <a:t>Eat Smart, Move More, Weigh </a:t>
            </a:r>
            <a:r>
              <a:rPr lang="en-US" b="1" u="sng" dirty="0" err="1" smtClean="0"/>
              <a:t>LEss</a:t>
            </a:r>
            <a:r>
              <a:rPr lang="en-US" b="1" u="sng" dirty="0" smtClean="0"/>
              <a:t> Online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419600" cy="5715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2600" b="1" u="sng" dirty="0">
                <a:solidFill>
                  <a:srgbClr val="369BD6"/>
                </a:solidFill>
              </a:rPr>
              <a:t>Program Features</a:t>
            </a:r>
            <a:r>
              <a:rPr lang="en-US" sz="2600" b="1" dirty="0">
                <a:solidFill>
                  <a:srgbClr val="369BD6"/>
                </a:solidFill>
              </a:rPr>
              <a:t>:</a:t>
            </a:r>
          </a:p>
          <a:p>
            <a:r>
              <a:rPr lang="en-US" sz="2200" dirty="0">
                <a:solidFill>
                  <a:srgbClr val="57585F"/>
                </a:solidFill>
              </a:rPr>
              <a:t>15 weekly live online sessions</a:t>
            </a:r>
          </a:p>
          <a:p>
            <a:r>
              <a:rPr lang="en-US" sz="2200" dirty="0">
                <a:solidFill>
                  <a:srgbClr val="57585F"/>
                </a:solidFill>
              </a:rPr>
              <a:t>Support by a Registered Dietitian Nutritionist (RDN)</a:t>
            </a:r>
          </a:p>
          <a:p>
            <a:r>
              <a:rPr lang="en-US" sz="2200" dirty="0">
                <a:solidFill>
                  <a:srgbClr val="57585F"/>
                </a:solidFill>
              </a:rPr>
              <a:t>Evidence Based</a:t>
            </a:r>
          </a:p>
          <a:p>
            <a:pPr marL="0" indent="0">
              <a:buNone/>
            </a:pPr>
            <a:endParaRPr lang="en-US" sz="2200" b="1" u="sng" dirty="0" smtClean="0">
              <a:solidFill>
                <a:srgbClr val="369BD6"/>
              </a:solidFill>
            </a:endParaRPr>
          </a:p>
          <a:p>
            <a:pPr marL="0" indent="0">
              <a:buNone/>
            </a:pPr>
            <a:r>
              <a:rPr lang="en-US" sz="2600" b="1" u="sng" dirty="0" smtClean="0">
                <a:solidFill>
                  <a:srgbClr val="369BD6"/>
                </a:solidFill>
              </a:rPr>
              <a:t>Positive Outcomes in just 15-weeks!</a:t>
            </a:r>
            <a:endParaRPr lang="en-US" sz="2600" b="1" dirty="0" smtClean="0">
              <a:solidFill>
                <a:srgbClr val="369BD6"/>
              </a:solidFill>
            </a:endParaRPr>
          </a:p>
          <a:p>
            <a:r>
              <a:rPr lang="en-US" sz="2200" dirty="0" smtClean="0">
                <a:solidFill>
                  <a:srgbClr val="57585F"/>
                </a:solidFill>
              </a:rPr>
              <a:t>Average weight loss 7.5 lbs.</a:t>
            </a:r>
          </a:p>
          <a:p>
            <a:r>
              <a:rPr lang="en-US" sz="2200" dirty="0" smtClean="0">
                <a:solidFill>
                  <a:srgbClr val="57585F"/>
                </a:solidFill>
              </a:rPr>
              <a:t>95% of participants became more mindful of what and how much they eat</a:t>
            </a:r>
          </a:p>
          <a:p>
            <a:r>
              <a:rPr lang="en-US" sz="2200" dirty="0" smtClean="0">
                <a:solidFill>
                  <a:srgbClr val="57585F"/>
                </a:solidFill>
              </a:rPr>
              <a:t>90% of participants were more mindful of being physically active every day</a:t>
            </a:r>
          </a:p>
          <a:p>
            <a:r>
              <a:rPr lang="en-US" sz="2200" dirty="0" smtClean="0">
                <a:solidFill>
                  <a:srgbClr val="57585F"/>
                </a:solidFill>
              </a:rPr>
              <a:t>71% of those who complete the program maintain or lose additional weight             six-months after the end of the program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62185" y="4800600"/>
            <a:ext cx="4267200" cy="1711238"/>
          </a:xfrm>
          <a:prstGeom prst="rect">
            <a:avLst/>
          </a:prstGeom>
          <a:solidFill>
            <a:srgbClr val="E39D6F"/>
          </a:solidFill>
          <a:ln w="28575">
            <a:solidFill>
              <a:srgbClr val="1468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eau Grot Light" panose="02000606040000020004"/>
              </a:rPr>
              <a:t>*FREE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eau Grot Light" panose="02000606040000020004"/>
              </a:rPr>
              <a:t>for BCBSNC members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eau Grot Light" panose="02000606040000020004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ureau Grot Light" panose="02000606040000020004"/>
              </a:rPr>
              <a:t>Voucher code: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ureau Grot Light" panose="02000606040000020004"/>
              </a:rPr>
              <a:t>GNC2021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ureau Grot Light" panose="02000606040000020004"/>
              </a:rPr>
              <a:t>*Through June 30, 2021</a:t>
            </a:r>
            <a:endParaRPr lang="en-US" sz="1800" dirty="0" smtClean="0">
              <a:solidFill>
                <a:schemeClr val="bg1"/>
              </a:solidFill>
              <a:latin typeface="Bureau Grot Light" panose="020006060400000200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85" y="3578846"/>
            <a:ext cx="4267200" cy="843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Bureau Grot Light" panose="02000606040000020004"/>
              </a:rPr>
              <a:t>Sessions begin </a:t>
            </a:r>
            <a:r>
              <a:rPr lang="en-US" sz="2000" b="1" dirty="0" smtClean="0">
                <a:solidFill>
                  <a:schemeClr val="tx1"/>
                </a:solidFill>
                <a:latin typeface="Bureau Grot Light" panose="02000606040000020004"/>
              </a:rPr>
              <a:t>the week of March 15</a:t>
            </a:r>
            <a:endParaRPr lang="en-US" sz="2000" b="1" dirty="0">
              <a:solidFill>
                <a:schemeClr val="tx1"/>
              </a:solidFill>
              <a:latin typeface="Bureau Grot Light" panose="02000606040000020004"/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/>
                </a:solidFill>
                <a:latin typeface="Bureau Grot Light" panose="02000606040000020004"/>
              </a:rPr>
              <a:t>esmmweighless.com</a:t>
            </a:r>
            <a:endParaRPr lang="en-US" sz="2800" b="1" dirty="0">
              <a:solidFill>
                <a:schemeClr val="accent1"/>
              </a:solidFill>
              <a:latin typeface="Bureau Grot Light" panose="020006060400000200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08" y="1447800"/>
            <a:ext cx="2203754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315200" cy="1325563"/>
          </a:xfrm>
        </p:spPr>
        <p:txBody>
          <a:bodyPr/>
          <a:lstStyle/>
          <a:p>
            <a:r>
              <a:rPr lang="en-US" b="1" u="sng" dirty="0" smtClean="0"/>
              <a:t>Today’s Objectives: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5029200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31926" y="1219200"/>
            <a:ext cx="6400800" cy="5410200"/>
          </a:xfrm>
          <a:prstGeom prst="round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Recognize how </a:t>
            </a:r>
            <a:r>
              <a:rPr lang="en-US" sz="2000" b="1" dirty="0" err="1">
                <a:solidFill>
                  <a:schemeClr val="bg1"/>
                </a:solidFill>
              </a:rPr>
              <a:t>GuidanceResource</a:t>
            </a:r>
            <a:r>
              <a:rPr lang="en-US" sz="2000" b="1" dirty="0">
                <a:solidFill>
                  <a:schemeClr val="bg1"/>
                </a:solidFill>
              </a:rPr>
              <a:t>® can assist </a:t>
            </a:r>
            <a:r>
              <a:rPr lang="en-US" sz="2000" b="1" dirty="0" smtClean="0">
                <a:solidFill>
                  <a:schemeClr val="bg1"/>
                </a:solidFill>
              </a:rPr>
              <a:t>you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Understand </a:t>
            </a:r>
            <a:r>
              <a:rPr lang="en-US" sz="2000" b="1" dirty="0">
                <a:solidFill>
                  <a:schemeClr val="bg1"/>
                </a:solidFill>
              </a:rPr>
              <a:t>Work/Life &amp; Wellness resources available to </a:t>
            </a:r>
            <a:r>
              <a:rPr lang="en-US" sz="2000" b="1" dirty="0" smtClean="0">
                <a:solidFill>
                  <a:schemeClr val="bg1"/>
                </a:solidFill>
              </a:rPr>
              <a:t>you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Begin saving with Perks &amp; Discounts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Learn about available tuition and educational resources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5340"/>
              </a:lnSpc>
              <a:spcBef>
                <a:spcPts val="100"/>
              </a:spcBef>
            </a:pPr>
            <a:r>
              <a:rPr spc="10" dirty="0"/>
              <a:t>PerksConnect</a:t>
            </a:r>
          </a:p>
          <a:p>
            <a:pPr marL="3810" algn="ctr">
              <a:lnSpc>
                <a:spcPts val="2340"/>
              </a:lnSpc>
            </a:pPr>
            <a:r>
              <a:rPr sz="2000" dirty="0"/>
              <a:t>Carolina’s </a:t>
            </a:r>
            <a:r>
              <a:rPr sz="2000" spc="-20" dirty="0"/>
              <a:t>Newest </a:t>
            </a:r>
            <a:r>
              <a:rPr sz="2000" spc="10" dirty="0"/>
              <a:t>Perks</a:t>
            </a:r>
            <a:r>
              <a:rPr sz="2000" spc="-100" dirty="0"/>
              <a:t> </a:t>
            </a:r>
            <a:r>
              <a:rPr sz="2000" dirty="0"/>
              <a:t>Program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71852" y="3559251"/>
            <a:ext cx="5400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Rodeqa Slab 4F"/>
                <a:cs typeface="Rodeqa Slab 4F"/>
              </a:rPr>
              <a:t>#</a:t>
            </a:r>
            <a:r>
              <a:rPr sz="3600" dirty="0">
                <a:solidFill>
                  <a:srgbClr val="FFFFFF"/>
                </a:solidFill>
                <a:latin typeface="Rodeqa Slab 4F"/>
                <a:cs typeface="Rodeqa Slab 4F"/>
              </a:rPr>
              <a:t>UNCjob</a:t>
            </a:r>
            <a:r>
              <a:rPr sz="3600" spc="-15" dirty="0">
                <a:solidFill>
                  <a:srgbClr val="FFFFFF"/>
                </a:solidFill>
                <a:latin typeface="Rodeqa Slab 4F"/>
                <a:cs typeface="Rodeqa Slab 4F"/>
              </a:rPr>
              <a:t>p</a:t>
            </a:r>
            <a:r>
              <a:rPr sz="3600" dirty="0">
                <a:solidFill>
                  <a:srgbClr val="FFFFFF"/>
                </a:solidFill>
                <a:latin typeface="Rodeqa Slab 4F"/>
                <a:cs typeface="Rodeqa Slab 4F"/>
              </a:rPr>
              <a:t>er</a:t>
            </a:r>
            <a:r>
              <a:rPr sz="3600" spc="10" dirty="0">
                <a:solidFill>
                  <a:srgbClr val="FFFFFF"/>
                </a:solidFill>
                <a:latin typeface="Rodeqa Slab 4F"/>
                <a:cs typeface="Rodeqa Slab 4F"/>
              </a:rPr>
              <a:t>k</a:t>
            </a:r>
            <a:r>
              <a:rPr sz="3600" dirty="0">
                <a:solidFill>
                  <a:srgbClr val="FFFFFF"/>
                </a:solidFill>
                <a:latin typeface="Rodeqa Slab 4F"/>
                <a:cs typeface="Rodeqa Slab 4F"/>
              </a:rPr>
              <a:t>s</a:t>
            </a:r>
            <a:endParaRPr sz="3600">
              <a:latin typeface="Rodeqa Slab 4F"/>
              <a:cs typeface="Rodeqa Slab 4F"/>
            </a:endParaRPr>
          </a:p>
        </p:txBody>
      </p:sp>
    </p:spTree>
    <p:extLst>
      <p:ext uri="{BB962C8B-B14F-4D97-AF65-F5344CB8AC3E}">
        <p14:creationId xmlns:p14="http://schemas.microsoft.com/office/powerpoint/2010/main" val="9041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419600"/>
            <a:chOff x="0" y="0"/>
            <a:chExt cx="9144000" cy="4419600"/>
          </a:xfrm>
        </p:grpSpPr>
        <p:sp>
          <p:nvSpPr>
            <p:cNvPr id="3" name="object 3"/>
            <p:cNvSpPr/>
            <p:nvPr/>
          </p:nvSpPr>
          <p:spPr>
            <a:xfrm>
              <a:off x="7792211" y="0"/>
              <a:ext cx="1351787" cy="1319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441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144" y="4568444"/>
            <a:ext cx="88976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95" dirty="0">
                <a:solidFill>
                  <a:srgbClr val="369BD5"/>
                </a:solidFill>
                <a:latin typeface="Rodeqa Slab 4F"/>
                <a:cs typeface="Rodeqa Slab 4F"/>
              </a:rPr>
              <a:t>New </a:t>
            </a:r>
            <a:r>
              <a:rPr sz="2700" b="1" spc="-65" dirty="0">
                <a:solidFill>
                  <a:srgbClr val="369BD5"/>
                </a:solidFill>
                <a:latin typeface="Rodeqa Slab 4F"/>
                <a:cs typeface="Rodeqa Slab 4F"/>
              </a:rPr>
              <a:t>PerksConnect</a:t>
            </a:r>
            <a:r>
              <a:rPr sz="2700" b="1" spc="-105" dirty="0">
                <a:solidFill>
                  <a:srgbClr val="369BD5"/>
                </a:solidFill>
                <a:latin typeface="Rodeqa Slab 4F"/>
                <a:cs typeface="Rodeqa Slab 4F"/>
              </a:rPr>
              <a:t> </a:t>
            </a:r>
            <a:r>
              <a:rPr sz="2700" b="1" spc="-75" dirty="0">
                <a:solidFill>
                  <a:srgbClr val="369BD5"/>
                </a:solidFill>
                <a:latin typeface="Rodeqa Slab 4F"/>
                <a:cs typeface="Rodeqa Slab 4F"/>
              </a:rPr>
              <a:t>Discounts</a:t>
            </a:r>
            <a:endParaRPr sz="2700">
              <a:latin typeface="Rodeqa Slab 4F"/>
              <a:cs typeface="Rodeqa Slab 4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146" y="5201792"/>
            <a:ext cx="355092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323" y="5023510"/>
            <a:ext cx="3622040" cy="95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200,000+ national </a:t>
            </a:r>
            <a:r>
              <a:rPr sz="2800" spc="-1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deals  </a:t>
            </a: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Online cash back</a:t>
            </a:r>
            <a:r>
              <a:rPr sz="2800" spc="1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incentives</a:t>
            </a:r>
            <a:endParaRPr sz="2800" dirty="0">
              <a:solidFill>
                <a:srgbClr val="000000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146" y="5687923"/>
            <a:ext cx="355092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0830" y="5204840"/>
            <a:ext cx="355091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0830" y="5690971"/>
            <a:ext cx="355091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21604" y="5023510"/>
            <a:ext cx="3562350" cy="14839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Up </a:t>
            </a:r>
            <a:r>
              <a:rPr sz="280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to </a:t>
            </a: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70% </a:t>
            </a:r>
            <a:r>
              <a:rPr sz="2800" spc="3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off</a:t>
            </a:r>
            <a:r>
              <a:rPr sz="280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Travel</a:t>
            </a:r>
            <a:endParaRPr sz="2800" dirty="0">
              <a:solidFill>
                <a:srgbClr val="000000"/>
              </a:solidFill>
              <a:latin typeface="Franklin Gothic Medium Cond"/>
              <a:cs typeface="Franklin Gothic Medium Cond"/>
            </a:endParaRPr>
          </a:p>
          <a:p>
            <a:pPr marL="12700" marR="5080">
              <a:lnSpc>
                <a:spcPct val="113900"/>
              </a:lnSpc>
              <a:spcBef>
                <a:spcPts val="5"/>
              </a:spcBef>
            </a:pP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Up </a:t>
            </a:r>
            <a:r>
              <a:rPr sz="280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to </a:t>
            </a: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50% </a:t>
            </a:r>
            <a:r>
              <a:rPr sz="2800" spc="3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off </a:t>
            </a: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Event</a:t>
            </a:r>
            <a:r>
              <a:rPr sz="2800" spc="-5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Tickets  </a:t>
            </a:r>
            <a:r>
              <a:rPr sz="2800" spc="-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Up to </a:t>
            </a:r>
            <a:r>
              <a:rPr sz="2800" spc="-1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13% </a:t>
            </a:r>
            <a:r>
              <a:rPr sz="2800" spc="3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off </a:t>
            </a:r>
            <a:r>
              <a:rPr sz="2800" spc="2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Gift</a:t>
            </a:r>
            <a:r>
              <a:rPr sz="2800" spc="-2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Cards</a:t>
            </a:r>
          </a:p>
        </p:txBody>
      </p:sp>
      <p:sp>
        <p:nvSpPr>
          <p:cNvPr id="12" name="object 12"/>
          <p:cNvSpPr/>
          <p:nvPr/>
        </p:nvSpPr>
        <p:spPr>
          <a:xfrm>
            <a:off x="4870830" y="6177127"/>
            <a:ext cx="355091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4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92211" y="0"/>
            <a:ext cx="1351787" cy="131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470103"/>
            <a:ext cx="5765165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700" spc="5" dirty="0">
                <a:solidFill>
                  <a:srgbClr val="369BD5"/>
                </a:solidFill>
              </a:rPr>
              <a:t>Perks</a:t>
            </a:r>
            <a:r>
              <a:rPr sz="2700" spc="-45" dirty="0">
                <a:solidFill>
                  <a:srgbClr val="369BD5"/>
                </a:solidFill>
              </a:rPr>
              <a:t> </a:t>
            </a:r>
            <a:r>
              <a:rPr sz="2700" spc="-15" dirty="0">
                <a:solidFill>
                  <a:srgbClr val="369BD5"/>
                </a:solidFill>
              </a:rPr>
              <a:t>Connect:</a:t>
            </a:r>
            <a:endParaRPr sz="2700"/>
          </a:p>
          <a:p>
            <a:pPr marL="12700" marR="5080">
              <a:lnSpc>
                <a:spcPct val="88700"/>
              </a:lnSpc>
              <a:spcBef>
                <a:spcPts val="175"/>
              </a:spcBef>
            </a:pP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UNC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.</a:t>
            </a:r>
            <a:r>
              <a:rPr sz="2000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P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e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r</a:t>
            </a:r>
            <a:r>
              <a:rPr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k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C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on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n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e</a:t>
            </a:r>
            <a:r>
              <a:rPr sz="2000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c</a:t>
            </a:r>
            <a:r>
              <a:rPr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t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ion.</a:t>
            </a:r>
            <a:r>
              <a:rPr sz="20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c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om </a:t>
            </a:r>
            <a:r>
              <a:rPr sz="2000" dirty="0">
                <a:solidFill>
                  <a:srgbClr val="0462C1"/>
                </a:solidFill>
              </a:rPr>
              <a:t> </a:t>
            </a:r>
            <a:r>
              <a:rPr sz="2000" u="heavy" spc="-5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</a:rPr>
              <a:t>Group </a:t>
            </a:r>
            <a:r>
              <a:rPr sz="2000" u="heavy" spc="20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</a:rPr>
              <a:t>Code:</a:t>
            </a:r>
            <a:r>
              <a:rPr sz="2000" u="heavy" spc="-35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</a:rPr>
              <a:t> </a:t>
            </a:r>
            <a:r>
              <a:rPr sz="2400" b="1" u="heavy" spc="-70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  <a:latin typeface="Rodeqa Slab 4F"/>
                <a:cs typeface="Rodeqa Slab 4F"/>
              </a:rPr>
              <a:t>Goheels</a:t>
            </a:r>
            <a:endParaRPr sz="2400">
              <a:latin typeface="Rodeqa Slab 4F"/>
              <a:cs typeface="Rodeqa Slab 4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1816607"/>
            <a:ext cx="6644640" cy="468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2211" y="0"/>
            <a:ext cx="1351787" cy="131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87121"/>
            <a:ext cx="5815965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sz="2700" b="1" spc="-85" dirty="0">
                <a:solidFill>
                  <a:srgbClr val="369BD5"/>
                </a:solidFill>
                <a:latin typeface="Rodeqa Slab 4F"/>
                <a:cs typeface="Rodeqa Slab 4F"/>
              </a:rPr>
              <a:t>Stay </a:t>
            </a:r>
            <a:r>
              <a:rPr sz="2700" b="1" spc="-65" dirty="0">
                <a:solidFill>
                  <a:srgbClr val="369BD5"/>
                </a:solidFill>
                <a:latin typeface="Rodeqa Slab 4F"/>
                <a:cs typeface="Rodeqa Slab 4F"/>
              </a:rPr>
              <a:t>Connected:  </a:t>
            </a:r>
            <a:r>
              <a:rPr sz="2700" b="1" u="heavy" spc="-65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  <a:latin typeface="Rodeqa Slab 4F"/>
                <a:cs typeface="Rodeqa Slab 4F"/>
              </a:rPr>
              <a:t>PerksConnect</a:t>
            </a:r>
            <a:r>
              <a:rPr sz="2700" b="1" u="heavy" spc="-165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  <a:latin typeface="Rodeqa Slab 4F"/>
                <a:cs typeface="Rodeqa Slab 4F"/>
              </a:rPr>
              <a:t> </a:t>
            </a:r>
            <a:r>
              <a:rPr sz="2700" b="1" u="heavy" spc="-80" dirty="0">
                <a:solidFill>
                  <a:srgbClr val="369BD5"/>
                </a:solidFill>
                <a:uFill>
                  <a:solidFill>
                    <a:srgbClr val="369BD5"/>
                  </a:solidFill>
                </a:uFill>
                <a:latin typeface="Rodeqa Slab 4F"/>
                <a:cs typeface="Rodeqa Slab 4F"/>
              </a:rPr>
              <a:t>Plus</a:t>
            </a:r>
            <a:endParaRPr sz="2700">
              <a:latin typeface="Rodeqa Slab 4F"/>
              <a:cs typeface="Rodeqa Slab 4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295400" y="1850840"/>
            <a:ext cx="7467600" cy="156196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83815">
              <a:lnSpc>
                <a:spcPct val="100000"/>
              </a:lnSpc>
              <a:spcBef>
                <a:spcPts val="600"/>
              </a:spcBef>
            </a:pPr>
            <a:r>
              <a:rPr dirty="0">
                <a:solidFill>
                  <a:srgbClr val="000000"/>
                </a:solidFill>
              </a:rPr>
              <a:t>One touch </a:t>
            </a:r>
            <a:r>
              <a:rPr spc="5" dirty="0">
                <a:solidFill>
                  <a:srgbClr val="000000"/>
                </a:solidFill>
              </a:rPr>
              <a:t>search </a:t>
            </a:r>
            <a:r>
              <a:rPr spc="-5" dirty="0">
                <a:solidFill>
                  <a:srgbClr val="000000"/>
                </a:solidFill>
              </a:rPr>
              <a:t>using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GPS</a:t>
            </a:r>
          </a:p>
          <a:p>
            <a:pPr marL="2583815">
              <a:lnSpc>
                <a:spcPct val="100000"/>
              </a:lnSpc>
              <a:spcBef>
                <a:spcPts val="505"/>
              </a:spcBef>
            </a:pPr>
            <a:r>
              <a:rPr spc="-5" dirty="0">
                <a:solidFill>
                  <a:srgbClr val="000000"/>
                </a:solidFill>
              </a:rPr>
              <a:t>Filter </a:t>
            </a:r>
            <a:r>
              <a:rPr spc="-10" dirty="0">
                <a:solidFill>
                  <a:srgbClr val="000000"/>
                </a:solidFill>
              </a:rPr>
              <a:t>results </a:t>
            </a:r>
            <a:r>
              <a:rPr spc="-15" dirty="0">
                <a:solidFill>
                  <a:srgbClr val="000000"/>
                </a:solidFill>
              </a:rPr>
              <a:t>by </a:t>
            </a:r>
            <a:r>
              <a:rPr spc="10" dirty="0">
                <a:solidFill>
                  <a:srgbClr val="000000"/>
                </a:solidFill>
              </a:rPr>
              <a:t>category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distance</a:t>
            </a:r>
          </a:p>
          <a:p>
            <a:pPr marL="2583815">
              <a:lnSpc>
                <a:spcPct val="100000"/>
              </a:lnSpc>
              <a:spcBef>
                <a:spcPts val="515"/>
              </a:spcBef>
            </a:pPr>
            <a:r>
              <a:rPr spc="-5" dirty="0">
                <a:solidFill>
                  <a:srgbClr val="000000"/>
                </a:solidFill>
              </a:rPr>
              <a:t>Save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favorites</a:t>
            </a:r>
          </a:p>
          <a:p>
            <a:pPr marL="2583815">
              <a:lnSpc>
                <a:spcPct val="100000"/>
              </a:lnSpc>
              <a:spcBef>
                <a:spcPts val="520"/>
              </a:spcBef>
            </a:pPr>
            <a:r>
              <a:rPr spc="-5" dirty="0">
                <a:solidFill>
                  <a:srgbClr val="000000"/>
                </a:solidFill>
              </a:rPr>
              <a:t>Map location </a:t>
            </a:r>
            <a:r>
              <a:rPr dirty="0">
                <a:solidFill>
                  <a:srgbClr val="000000"/>
                </a:solidFill>
              </a:rPr>
              <a:t>&amp;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directions</a:t>
            </a:r>
          </a:p>
        </p:txBody>
      </p:sp>
      <p:sp>
        <p:nvSpPr>
          <p:cNvPr id="9" name="object 9"/>
          <p:cNvSpPr/>
          <p:nvPr/>
        </p:nvSpPr>
        <p:spPr>
          <a:xfrm>
            <a:off x="762000" y="1828799"/>
            <a:ext cx="2209800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1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90555"/>
            <a:ext cx="7541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rgbClr val="369BD5"/>
                </a:solidFill>
              </a:rPr>
              <a:t>$</a:t>
            </a:r>
            <a:r>
              <a:rPr lang="en-US" sz="2400" dirty="0" smtClean="0">
                <a:solidFill>
                  <a:srgbClr val="369BD5"/>
                </a:solidFill>
              </a:rPr>
              <a:t> </a:t>
            </a:r>
            <a:r>
              <a:rPr sz="2400" b="1" spc="-70" dirty="0" smtClean="0">
                <a:solidFill>
                  <a:srgbClr val="369BD5"/>
                </a:solidFill>
                <a:latin typeface="Rodeqa Slab 4F"/>
                <a:cs typeface="Rodeqa Slab 4F"/>
              </a:rPr>
              <a:t>Other </a:t>
            </a:r>
            <a:r>
              <a:rPr sz="2400" b="1" spc="-105" dirty="0">
                <a:solidFill>
                  <a:srgbClr val="369BD5"/>
                </a:solidFill>
                <a:latin typeface="Rodeqa Slab 4F"/>
                <a:cs typeface="Rodeqa Slab 4F"/>
              </a:rPr>
              <a:t>Savings </a:t>
            </a:r>
            <a:r>
              <a:rPr sz="2400" b="1" spc="-75" dirty="0">
                <a:solidFill>
                  <a:srgbClr val="369BD5"/>
                </a:solidFill>
                <a:latin typeface="Rodeqa Slab 4F"/>
                <a:cs typeface="Rodeqa Slab 4F"/>
              </a:rPr>
              <a:t>Programs</a:t>
            </a:r>
            <a:r>
              <a:rPr sz="2400" b="1" spc="-185" dirty="0">
                <a:solidFill>
                  <a:srgbClr val="369BD5"/>
                </a:solidFill>
                <a:latin typeface="Rodeqa Slab 4F"/>
                <a:cs typeface="Rodeqa Slab 4F"/>
              </a:rPr>
              <a:t> </a:t>
            </a:r>
            <a:r>
              <a:rPr sz="2400" dirty="0">
                <a:solidFill>
                  <a:srgbClr val="369BD5"/>
                </a:solidFill>
              </a:rPr>
              <a:t>$</a:t>
            </a:r>
            <a:endParaRPr sz="2400" dirty="0">
              <a:latin typeface="Rodeqa Slab 4F"/>
              <a:cs typeface="Rodeqa Slab 4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4219687"/>
            <a:ext cx="3092195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9" y="1386958"/>
            <a:ext cx="2012951" cy="1600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9865" y="3068177"/>
            <a:ext cx="30556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A6D7B"/>
                </a:solidFill>
                <a:latin typeface="Franklin Gothic Medium Cond"/>
                <a:cs typeface="Franklin Gothic Medium Cond"/>
                <a:hlinkClick r:id="rId4"/>
              </a:rPr>
              <a:t>www.blue365deals.com</a:t>
            </a:r>
            <a:endParaRPr sz="2700" dirty="0">
              <a:solidFill>
                <a:srgbClr val="3A6D7B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6777" y="6154478"/>
            <a:ext cx="22904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700" u="sng" spc="-5" dirty="0">
                <a:solidFill>
                  <a:srgbClr val="3A6D7B"/>
                </a:solidFill>
                <a:latin typeface="Franklin Gothic Medium Cond"/>
                <a:cs typeface="Franklin Gothic Medium Cond"/>
              </a:rPr>
              <a:t>Shop.wesave.com</a:t>
            </a:r>
            <a:endParaRPr sz="2700" u="sng" dirty="0">
              <a:solidFill>
                <a:srgbClr val="3A6D7B"/>
              </a:solidFill>
              <a:latin typeface="Franklin Gothic Medium Cond"/>
              <a:cs typeface="Franklin Gothic Medium C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17720" r="9818" b="21078"/>
          <a:stretch/>
        </p:blipFill>
        <p:spPr>
          <a:xfrm>
            <a:off x="1275423" y="1386958"/>
            <a:ext cx="2968042" cy="15389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844" y="3079452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A6D7B"/>
                </a:solidFill>
                <a:latin typeface="Franklin Gothic Medium Cond" panose="020B0606030402020204" pitchFamily="34" charset="0"/>
                <a:hlinkClick r:id="rId6"/>
              </a:rPr>
              <a:t>www.workingadvantage.com</a:t>
            </a:r>
            <a:endParaRPr lang="en-US" sz="2400" dirty="0" smtClean="0">
              <a:solidFill>
                <a:srgbClr val="3A6D7B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3A6D7B"/>
                </a:solidFill>
                <a:latin typeface="Franklin Gothic Medium Cond" panose="020B0606030402020204" pitchFamily="34" charset="0"/>
              </a:rPr>
              <a:t>Company </a:t>
            </a:r>
            <a:r>
              <a:rPr lang="en-US" sz="2400" dirty="0">
                <a:solidFill>
                  <a:srgbClr val="3A6D7B"/>
                </a:solidFill>
                <a:latin typeface="Franklin Gothic Medium Cond" panose="020B0606030402020204" pitchFamily="34" charset="0"/>
              </a:rPr>
              <a:t>Code: 653475624</a:t>
            </a:r>
          </a:p>
        </p:txBody>
      </p:sp>
    </p:spTree>
    <p:extLst>
      <p:ext uri="{BB962C8B-B14F-4D97-AF65-F5344CB8AC3E}">
        <p14:creationId xmlns:p14="http://schemas.microsoft.com/office/powerpoint/2010/main" val="42799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153275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369BD5"/>
                </a:solidFill>
              </a:rPr>
              <a:t>Eat Healthy with The Produce Box</a:t>
            </a:r>
            <a:endParaRPr lang="en-US" b="1" u="sng" dirty="0">
              <a:solidFill>
                <a:srgbClr val="36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50" y="1524000"/>
            <a:ext cx="607695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 Produce Box</a:t>
            </a:r>
          </a:p>
          <a:p>
            <a:r>
              <a:rPr lang="en-US" sz="1800" dirty="0" smtClean="0">
                <a:solidFill>
                  <a:srgbClr val="57585F"/>
                </a:solidFill>
              </a:rPr>
              <a:t>Fresh fruits and veggies hand-delivered to your workplace or home</a:t>
            </a:r>
          </a:p>
          <a:p>
            <a:r>
              <a:rPr lang="en-US" sz="1800" dirty="0" smtClean="0">
                <a:solidFill>
                  <a:srgbClr val="57585F"/>
                </a:solidFill>
              </a:rPr>
              <a:t>10+ boxes to choose from, including a customized box just for you!</a:t>
            </a:r>
          </a:p>
          <a:p>
            <a:r>
              <a:rPr lang="en-US" sz="1800" dirty="0" smtClean="0">
                <a:solidFill>
                  <a:srgbClr val="57585F"/>
                </a:solidFill>
              </a:rPr>
              <a:t>Weekly deliveries – skip when you want</a:t>
            </a:r>
          </a:p>
          <a:p>
            <a:r>
              <a:rPr lang="en-US" sz="1800" dirty="0" smtClean="0">
                <a:solidFill>
                  <a:srgbClr val="57585F"/>
                </a:solidFill>
              </a:rPr>
              <a:t>13 delivery locations across UNC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342900" lvl="1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519274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444875"/>
            <a:ext cx="2266950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3501454"/>
            <a:ext cx="2551176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64" y="3501454"/>
            <a:ext cx="2267712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5320" y="5325072"/>
            <a:ext cx="80772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sz="2400" dirty="0">
                <a:solidFill>
                  <a:srgbClr val="57585F"/>
                </a:solidFill>
                <a:latin typeface="Bureau Grot Light" panose="02000606040000020004"/>
              </a:rPr>
              <a:t>Learn more at:  </a:t>
            </a:r>
            <a:r>
              <a:rPr lang="en-US" sz="2400" b="1" dirty="0">
                <a:solidFill>
                  <a:srgbClr val="8DC641"/>
                </a:solidFill>
                <a:latin typeface="Bureau Grot Light" panose="02000606040000020004"/>
              </a:rPr>
              <a:t>go.unc.edu/</a:t>
            </a:r>
            <a:r>
              <a:rPr lang="en-US" sz="2400" b="1" dirty="0" err="1">
                <a:solidFill>
                  <a:srgbClr val="8DC641"/>
                </a:solidFill>
                <a:latin typeface="Bureau Grot Light" panose="02000606040000020004"/>
              </a:rPr>
              <a:t>theproducebox</a:t>
            </a:r>
            <a:endParaRPr lang="en-US" sz="2400" b="1" dirty="0">
              <a:solidFill>
                <a:srgbClr val="8DC641"/>
              </a:solidFill>
              <a:latin typeface="Bureau Grot Light" panose="02000606040000020004"/>
            </a:endParaRPr>
          </a:p>
          <a:p>
            <a:pPr marL="342900" lvl="1" indent="0" algn="ctr">
              <a:buNone/>
            </a:pPr>
            <a:r>
              <a:rPr lang="en-US" sz="2000" dirty="0">
                <a:solidFill>
                  <a:srgbClr val="57585F"/>
                </a:solidFill>
                <a:latin typeface="Bureau Grot Light" panose="02000606040000020004"/>
              </a:rPr>
              <a:t> </a:t>
            </a:r>
            <a:r>
              <a:rPr lang="en-US" sz="2000" dirty="0" smtClean="0">
                <a:solidFill>
                  <a:srgbClr val="57585F"/>
                </a:solidFill>
                <a:latin typeface="Bureau Grot Light" panose="02000606040000020004"/>
              </a:rPr>
              <a:t>Receive a free 12-month membership and $10 off your first order with </a:t>
            </a:r>
            <a:r>
              <a:rPr lang="en-US" sz="2000" dirty="0">
                <a:solidFill>
                  <a:srgbClr val="57585F"/>
                </a:solidFill>
                <a:latin typeface="Bureau Grot Light" panose="02000606040000020004"/>
              </a:rPr>
              <a:t>code: </a:t>
            </a:r>
            <a:r>
              <a:rPr lang="en-US" sz="2400" b="1" dirty="0" smtClean="0">
                <a:solidFill>
                  <a:srgbClr val="5AA7D8"/>
                </a:solidFill>
                <a:latin typeface="Bureau Grot Light" panose="02000606040000020004"/>
              </a:rPr>
              <a:t>BLUE365</a:t>
            </a:r>
          </a:p>
          <a:p>
            <a:pPr marL="342900" lvl="1" indent="0" algn="ctr">
              <a:buNone/>
            </a:pPr>
            <a:r>
              <a:rPr lang="en-US" sz="2000" b="1" dirty="0" smtClean="0">
                <a:solidFill>
                  <a:srgbClr val="57585F"/>
                </a:solidFill>
                <a:latin typeface="Bureau Grot Light" panose="02000606040000020004"/>
              </a:rPr>
              <a:t>($30 savings)</a:t>
            </a:r>
            <a:endParaRPr lang="en-US" sz="2000" b="1" dirty="0">
              <a:solidFill>
                <a:srgbClr val="57585F"/>
              </a:solidFill>
              <a:latin typeface="Bureau Grot Light" panose="020006060400000200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Tuition &amp; Educational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955000"/>
            <a:ext cx="73126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>
                <a:latin typeface="Rodeqa Slab 4F" pitchFamily="2" charset="0"/>
                <a:cs typeface="Georgia"/>
              </a:rPr>
              <a:t>Educational</a:t>
            </a:r>
            <a:r>
              <a:rPr u="sng" spc="-60" dirty="0">
                <a:latin typeface="Rodeqa Slab 4F" pitchFamily="2" charset="0"/>
                <a:cs typeface="Georgia"/>
              </a:rPr>
              <a:t> </a:t>
            </a:r>
            <a:r>
              <a:rPr u="sng" spc="-5" dirty="0">
                <a:latin typeface="Rodeqa Slab 4F" pitchFamily="2" charset="0"/>
                <a:cs typeface="Georgia"/>
              </a:rPr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7242" y="1752600"/>
            <a:ext cx="7549515" cy="328282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Application Fee</a:t>
            </a:r>
            <a:r>
              <a:rPr sz="2100" b="1" spc="5" dirty="0">
                <a:solidFill>
                  <a:srgbClr val="3973AC"/>
                </a:solidFill>
                <a:latin typeface="Bureau Grot Book"/>
                <a:cs typeface="Georgia"/>
              </a:rPr>
              <a:t> </a:t>
            </a: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Waiver</a:t>
            </a:r>
            <a:endParaRPr sz="2100" dirty="0">
              <a:latin typeface="Bureau Grot Book"/>
              <a:cs typeface="Georgia"/>
            </a:endParaRPr>
          </a:p>
          <a:p>
            <a:pPr marL="587375" marR="790575" indent="-228600">
              <a:lnSpc>
                <a:spcPts val="2400"/>
              </a:lnSpc>
              <a:spcBef>
                <a:spcPts val="555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Allows employees to waive the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admission fees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to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an 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undergrad/grad degree program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UNC Chapel</a:t>
            </a:r>
            <a:r>
              <a:rPr sz="2100" spc="20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Hill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99CC"/>
              </a:buClr>
              <a:buFont typeface="Arial"/>
              <a:buChar char="•"/>
            </a:pPr>
            <a:endParaRPr sz="2900" dirty="0">
              <a:latin typeface="Bureau Grot Book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3973AC"/>
                </a:solidFill>
                <a:latin typeface="Bureau Grot Book"/>
                <a:cs typeface="Georgia"/>
              </a:rPr>
              <a:t>In-State </a:t>
            </a: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Residency Tuition</a:t>
            </a:r>
            <a:r>
              <a:rPr sz="2100" b="1" spc="-15" dirty="0">
                <a:solidFill>
                  <a:srgbClr val="3973AC"/>
                </a:solidFill>
                <a:latin typeface="Bureau Grot Book"/>
                <a:cs typeface="Georgia"/>
              </a:rPr>
              <a:t> </a:t>
            </a: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Program</a:t>
            </a:r>
            <a:endParaRPr sz="2100" dirty="0">
              <a:latin typeface="Bureau Grot Book"/>
              <a:cs typeface="Georgia"/>
            </a:endParaRPr>
          </a:p>
          <a:p>
            <a:pPr marL="587375" marR="5080" indent="-228600">
              <a:lnSpc>
                <a:spcPts val="2390"/>
              </a:lnSpc>
              <a:spcBef>
                <a:spcPts val="575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Waives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the 12-month NC residency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requirement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for spouse  and</a:t>
            </a:r>
            <a:r>
              <a:rPr sz="2100" spc="-10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dependents</a:t>
            </a:r>
            <a:endParaRPr sz="2100" dirty="0">
              <a:solidFill>
                <a:srgbClr val="000000"/>
              </a:solidFill>
              <a:latin typeface="Bureau Grot Book"/>
              <a:cs typeface="Georgia"/>
            </a:endParaRPr>
          </a:p>
          <a:p>
            <a:pPr marL="587375" marR="128905" indent="-228600">
              <a:lnSpc>
                <a:spcPts val="2400"/>
              </a:lnSpc>
              <a:spcBef>
                <a:spcPts val="490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Are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eligible for in-state tuition for coursework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any </a:t>
            </a:r>
            <a:r>
              <a:rPr sz="2100" spc="-10" dirty="0">
                <a:solidFill>
                  <a:srgbClr val="000000"/>
                </a:solidFill>
                <a:latin typeface="Bureau Grot Book"/>
                <a:cs typeface="Georgia"/>
              </a:rPr>
              <a:t>UNC 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System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Bureau Grot Book"/>
                <a:cs typeface="Georgia"/>
              </a:rPr>
              <a:t>institution</a:t>
            </a:r>
            <a:endParaRPr sz="2100" dirty="0">
              <a:solidFill>
                <a:srgbClr val="000000"/>
              </a:solidFill>
              <a:latin typeface="Bureau Grot Book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546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955000"/>
            <a:ext cx="75412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/>
              <a:t>Educational</a:t>
            </a:r>
            <a:r>
              <a:rPr u="sng" spc="-50" dirty="0"/>
              <a:t> </a:t>
            </a:r>
            <a:r>
              <a:rPr u="sng" spc="-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333" y="1752600"/>
            <a:ext cx="7816215" cy="5039713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UNC Faculty/Staff Tuition Waiver</a:t>
            </a:r>
            <a:r>
              <a:rPr sz="2100" b="1" spc="20" dirty="0">
                <a:solidFill>
                  <a:srgbClr val="3973AC"/>
                </a:solidFill>
                <a:latin typeface="Bureau Grot Book"/>
                <a:cs typeface="Georgia"/>
              </a:rPr>
              <a:t> </a:t>
            </a: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Program</a:t>
            </a:r>
            <a:endParaRPr sz="2100" dirty="0">
              <a:latin typeface="Bureau Grot Book"/>
              <a:cs typeface="Georgia"/>
            </a:endParaRPr>
          </a:p>
          <a:p>
            <a:pPr marL="587375" marR="602615" indent="-228600">
              <a:lnSpc>
                <a:spcPts val="2400"/>
              </a:lnSpc>
              <a:spcBef>
                <a:spcPts val="555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Eligible to waive tuition costs for up to three courses per  academic year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any UNC System</a:t>
            </a:r>
            <a:r>
              <a:rPr sz="2100" spc="85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Bureau Grot Book"/>
                <a:cs typeface="Georgia"/>
              </a:rPr>
              <a:t>Institution</a:t>
            </a:r>
            <a:endParaRPr sz="2100" dirty="0">
              <a:solidFill>
                <a:srgbClr val="000000"/>
              </a:solidFill>
              <a:latin typeface="Bureau Grot Book"/>
              <a:cs typeface="Georgia"/>
            </a:endParaRPr>
          </a:p>
          <a:p>
            <a:pPr marL="587375" marR="5080" indent="-228600">
              <a:lnSpc>
                <a:spcPts val="2390"/>
              </a:lnSpc>
              <a:spcBef>
                <a:spcPts val="500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Employees </a:t>
            </a:r>
            <a:r>
              <a:rPr sz="2100" spc="-10" dirty="0">
                <a:solidFill>
                  <a:srgbClr val="000000"/>
                </a:solidFill>
                <a:latin typeface="Bureau Grot Book"/>
                <a:cs typeface="Georgia"/>
              </a:rPr>
              <a:t>studying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UNC Chapel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Hill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may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apply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one of the  three </a:t>
            </a:r>
            <a:r>
              <a:rPr sz="2100" spc="-10" dirty="0">
                <a:solidFill>
                  <a:srgbClr val="000000"/>
                </a:solidFill>
                <a:latin typeface="Bureau Grot Book"/>
                <a:cs typeface="Georgia"/>
              </a:rPr>
              <a:t>tuition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waivers to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 summer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session</a:t>
            </a:r>
            <a:r>
              <a:rPr sz="2100" spc="60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course</a:t>
            </a:r>
            <a:endParaRPr sz="2100" dirty="0">
              <a:solidFill>
                <a:srgbClr val="000000"/>
              </a:solidFill>
              <a:latin typeface="Bureau Grot Book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99CC"/>
              </a:buClr>
              <a:buFont typeface="Arial"/>
              <a:buChar char="•"/>
            </a:pPr>
            <a:endParaRPr sz="2900" dirty="0">
              <a:latin typeface="Bureau Grot Book"/>
              <a:cs typeface="Georgia"/>
            </a:endParaRPr>
          </a:p>
          <a:p>
            <a:pPr marL="78105">
              <a:lnSpc>
                <a:spcPct val="100000"/>
              </a:lnSpc>
            </a:pP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Educational </a:t>
            </a:r>
            <a:r>
              <a:rPr sz="2100" b="1" dirty="0">
                <a:solidFill>
                  <a:srgbClr val="3973AC"/>
                </a:solidFill>
                <a:latin typeface="Bureau Grot Book"/>
                <a:cs typeface="Georgia"/>
              </a:rPr>
              <a:t>Assistance</a:t>
            </a:r>
            <a:r>
              <a:rPr sz="2100" b="1" spc="-15" dirty="0">
                <a:solidFill>
                  <a:srgbClr val="3973AC"/>
                </a:solidFill>
                <a:latin typeface="Bureau Grot Book"/>
                <a:cs typeface="Georgia"/>
              </a:rPr>
              <a:t> </a:t>
            </a:r>
            <a:r>
              <a:rPr sz="2100" b="1" spc="-5" dirty="0">
                <a:solidFill>
                  <a:srgbClr val="3973AC"/>
                </a:solidFill>
                <a:latin typeface="Bureau Grot Book"/>
                <a:cs typeface="Georgia"/>
              </a:rPr>
              <a:t>Program</a:t>
            </a:r>
            <a:endParaRPr sz="2100" dirty="0">
              <a:solidFill>
                <a:srgbClr val="3973AC"/>
              </a:solidFill>
              <a:latin typeface="Bureau Grot Book"/>
              <a:cs typeface="Georgia"/>
            </a:endParaRPr>
          </a:p>
          <a:p>
            <a:pPr marL="587375" marR="20955" indent="-228600">
              <a:lnSpc>
                <a:spcPts val="2400"/>
              </a:lnSpc>
              <a:spcBef>
                <a:spcPts val="550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Reimbursement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for coursework considered beneficial to both  employee and</a:t>
            </a:r>
            <a:r>
              <a:rPr sz="2100" spc="25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University</a:t>
            </a:r>
            <a:endParaRPr sz="2100" dirty="0">
              <a:solidFill>
                <a:srgbClr val="000000"/>
              </a:solidFill>
              <a:latin typeface="Bureau Grot Book"/>
              <a:cs typeface="Georgia"/>
            </a:endParaRPr>
          </a:p>
          <a:p>
            <a:pPr marL="587375" indent="-229235">
              <a:lnSpc>
                <a:spcPts val="2455"/>
              </a:lnSpc>
              <a:spcBef>
                <a:spcPts val="315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Courses may be taken </a:t>
            </a:r>
            <a:r>
              <a:rPr sz="2100" dirty="0">
                <a:solidFill>
                  <a:srgbClr val="000000"/>
                </a:solidFill>
                <a:latin typeface="Bureau Grot Book"/>
                <a:cs typeface="Georgia"/>
              </a:rPr>
              <a:t>at </a:t>
            </a:r>
            <a:r>
              <a:rPr sz="2100" spc="-5" dirty="0">
                <a:solidFill>
                  <a:srgbClr val="000000"/>
                </a:solidFill>
                <a:latin typeface="Bureau Grot Book"/>
                <a:cs typeface="Georgia"/>
              </a:rPr>
              <a:t>any accredited university, college,</a:t>
            </a:r>
            <a:r>
              <a:rPr sz="2100" spc="130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5" dirty="0" smtClean="0">
                <a:solidFill>
                  <a:srgbClr val="000000"/>
                </a:solidFill>
                <a:latin typeface="Bureau Grot Book"/>
                <a:cs typeface="Georgia"/>
              </a:rPr>
              <a:t>or</a:t>
            </a:r>
            <a:r>
              <a:rPr lang="en-US" sz="2100" dirty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5" dirty="0" smtClean="0">
                <a:solidFill>
                  <a:srgbClr val="000000"/>
                </a:solidFill>
                <a:latin typeface="Bureau Grot Book"/>
                <a:cs typeface="Georgia"/>
              </a:rPr>
              <a:t>community/technical</a:t>
            </a:r>
            <a:r>
              <a:rPr sz="2100" spc="30" dirty="0" smtClean="0">
                <a:solidFill>
                  <a:srgbClr val="000000"/>
                </a:solidFill>
                <a:latin typeface="Bureau Grot Book"/>
                <a:cs typeface="Georgia"/>
              </a:rPr>
              <a:t> </a:t>
            </a:r>
            <a:r>
              <a:rPr sz="2100" spc="-10" dirty="0" smtClean="0">
                <a:solidFill>
                  <a:srgbClr val="000000"/>
                </a:solidFill>
                <a:latin typeface="Bureau Grot Book"/>
                <a:cs typeface="Georgia"/>
              </a:rPr>
              <a:t>college</a:t>
            </a:r>
            <a:endParaRPr lang="en-US" sz="2100" spc="-10" dirty="0" smtClean="0">
              <a:solidFill>
                <a:srgbClr val="000000"/>
              </a:solidFill>
              <a:latin typeface="Bureau Grot Book"/>
              <a:cs typeface="Georgia"/>
            </a:endParaRPr>
          </a:p>
          <a:p>
            <a:pPr marL="587375" indent="-229235">
              <a:lnSpc>
                <a:spcPts val="2455"/>
              </a:lnSpc>
              <a:spcBef>
                <a:spcPts val="315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endParaRPr lang="en-US" sz="2100" spc="-10" dirty="0">
              <a:solidFill>
                <a:srgbClr val="000000"/>
              </a:solidFill>
              <a:latin typeface="Bureau Grot Book"/>
              <a:cs typeface="Georgia"/>
            </a:endParaRPr>
          </a:p>
          <a:p>
            <a:pPr marL="358140" algn="ctr">
              <a:lnSpc>
                <a:spcPts val="2455"/>
              </a:lnSpc>
              <a:spcBef>
                <a:spcPts val="315"/>
              </a:spcBef>
              <a:buSzPct val="88095"/>
              <a:tabLst>
                <a:tab pos="587375" algn="l"/>
                <a:tab pos="588010" algn="l"/>
              </a:tabLst>
            </a:pPr>
            <a:r>
              <a:rPr lang="en-US" sz="2400" b="1" dirty="0" smtClean="0">
                <a:solidFill>
                  <a:srgbClr val="3973AC"/>
                </a:solidFill>
                <a:latin typeface="Bureau Grot Book"/>
                <a:cs typeface="Georgia"/>
              </a:rPr>
              <a:t>For more information contact </a:t>
            </a:r>
            <a:r>
              <a:rPr lang="en-US" sz="2400" b="1" dirty="0" smtClean="0">
                <a:solidFill>
                  <a:srgbClr val="000000"/>
                </a:solidFill>
                <a:latin typeface="Bureau Grot Book"/>
                <a:cs typeface="Georgia"/>
              </a:rPr>
              <a:t>benefits@unc.edu</a:t>
            </a:r>
            <a:endParaRPr lang="en-US" sz="2400" b="1" dirty="0">
              <a:solidFill>
                <a:srgbClr val="000000"/>
              </a:solidFill>
              <a:latin typeface="Bureau Grot Book"/>
              <a:cs typeface="Georgia"/>
            </a:endParaRPr>
          </a:p>
          <a:p>
            <a:pPr marL="587375" indent="-229235">
              <a:lnSpc>
                <a:spcPts val="2455"/>
              </a:lnSpc>
              <a:spcBef>
                <a:spcPts val="315"/>
              </a:spcBef>
              <a:buClr>
                <a:srgbClr val="6699CC"/>
              </a:buClr>
              <a:buSzPct val="88095"/>
              <a:buFont typeface="Arial"/>
              <a:buChar char="•"/>
              <a:tabLst>
                <a:tab pos="587375" algn="l"/>
                <a:tab pos="588010" algn="l"/>
              </a:tabLst>
            </a:pPr>
            <a:endParaRPr sz="2100" dirty="0">
              <a:solidFill>
                <a:srgbClr val="000000"/>
              </a:solidFill>
              <a:latin typeface="Bureau Grot Book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57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067550" cy="1325563"/>
          </a:xfrm>
        </p:spPr>
        <p:txBody>
          <a:bodyPr/>
          <a:lstStyle/>
          <a:p>
            <a:r>
              <a:rPr lang="en-US" u="sng" dirty="0" smtClean="0"/>
              <a:t>Stay in the Know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5105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WorkWell monthly newsletter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Follow us on social media, @</a:t>
            </a:r>
            <a:r>
              <a:rPr lang="en-US" sz="2400" dirty="0" err="1" smtClean="0">
                <a:solidFill>
                  <a:srgbClr val="000000"/>
                </a:solidFill>
              </a:rPr>
              <a:t>unc_hr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800" dirty="0" smtClean="0"/>
          </a:p>
          <a:p>
            <a:pPr marL="0" indent="0">
              <a:spcAft>
                <a:spcPts val="1000"/>
              </a:spcAft>
              <a:buNone/>
            </a:pPr>
            <a:endParaRPr lang="en-US" sz="800" dirty="0" smtClean="0"/>
          </a:p>
          <a:p>
            <a:pPr marL="0" indent="0">
              <a:spcAft>
                <a:spcPts val="1000"/>
              </a:spcAft>
              <a:buNone/>
            </a:pPr>
            <a:endParaRPr lang="en-US" sz="800" dirty="0" smtClean="0"/>
          </a:p>
          <a:p>
            <a:pPr marL="0" indent="0">
              <a:spcAft>
                <a:spcPts val="1000"/>
              </a:spcAft>
              <a:buNone/>
            </a:pPr>
            <a:endParaRPr lang="en-US" sz="800" dirty="0"/>
          </a:p>
          <a:p>
            <a:pPr marL="0" indent="0">
              <a:spcAft>
                <a:spcPts val="1000"/>
              </a:spcAft>
              <a:buNone/>
            </a:pPr>
            <a:endParaRPr lang="en-US" sz="800" dirty="0" smtClean="0"/>
          </a:p>
          <a:p>
            <a:pPr marL="0" indent="0">
              <a:spcAft>
                <a:spcPts val="1000"/>
              </a:spcAft>
              <a:buNone/>
            </a:pPr>
            <a:endParaRPr lang="en-US" sz="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Resources, interactive quizzes and handouts available at: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 smtClean="0">
              <a:solidFill>
                <a:srgbClr val="57585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smtClean="0"/>
              <a:t> </a:t>
            </a:r>
            <a:r>
              <a:rPr lang="en-US" sz="2700" b="1" dirty="0" smtClean="0">
                <a:solidFill>
                  <a:srgbClr val="3973AD"/>
                </a:solidFill>
              </a:rPr>
              <a:t>hr.unc.edu/</a:t>
            </a:r>
            <a:r>
              <a:rPr lang="en-US" sz="2700" b="1" dirty="0" err="1" smtClean="0">
                <a:solidFill>
                  <a:srgbClr val="3973AD"/>
                </a:solidFill>
              </a:rPr>
              <a:t>totalwellbeing</a:t>
            </a:r>
            <a:endParaRPr lang="en-US" sz="2700" b="1" dirty="0" smtClean="0">
              <a:solidFill>
                <a:srgbClr val="3973AD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3973AD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rgbClr val="3973AD"/>
                </a:solidFill>
              </a:rPr>
              <a:t>go.unc.edu/wellness-during-covid-19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3973AD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rgbClr val="3973AD"/>
                </a:solidFill>
              </a:rPr>
              <a:t>Wellness Calendar </a:t>
            </a:r>
            <a:r>
              <a:rPr lang="en-US" sz="2700" b="1" dirty="0" smtClean="0">
                <a:solidFill>
                  <a:srgbClr val="3973AD"/>
                </a:solidFill>
              </a:rPr>
              <a:t>at:  go.unc.edu/</a:t>
            </a:r>
            <a:r>
              <a:rPr lang="en-US" sz="2700" b="1" dirty="0" err="1" smtClean="0">
                <a:solidFill>
                  <a:srgbClr val="3973AD"/>
                </a:solidFill>
              </a:rPr>
              <a:t>totalwellbeing</a:t>
            </a:r>
            <a:r>
              <a:rPr lang="en-US" sz="2700" b="1" dirty="0" smtClean="0">
                <a:solidFill>
                  <a:srgbClr val="3973AD"/>
                </a:solidFill>
              </a:rPr>
              <a:t>-calendar</a:t>
            </a:r>
            <a:endParaRPr lang="en-US" sz="2700" b="1" dirty="0">
              <a:solidFill>
                <a:srgbClr val="3973AD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700" b="1" dirty="0" smtClean="0">
              <a:solidFill>
                <a:srgbClr val="3973AD"/>
              </a:solidFill>
            </a:endParaRPr>
          </a:p>
        </p:txBody>
      </p:sp>
      <p:sp>
        <p:nvSpPr>
          <p:cNvPr id="6" name="AutoShape 2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74" y="2816178"/>
            <a:ext cx="873051" cy="87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58" y="2804993"/>
            <a:ext cx="872503" cy="884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69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939" y="-228600"/>
            <a:ext cx="8156122" cy="2387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have you been feeling Lately?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768600"/>
            <a:ext cx="6858000" cy="248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Stress Pressure Disturb · Free image on Pixaba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/>
        </p:blipFill>
        <p:spPr>
          <a:xfrm>
            <a:off x="1905000" y="2286000"/>
            <a:ext cx="5143500" cy="4191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7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220" y="2589180"/>
            <a:ext cx="8001000" cy="2438400"/>
          </a:xfrm>
          <a:prstGeom prst="rect">
            <a:avLst/>
          </a:prstGeom>
        </p:spPr>
        <p:txBody>
          <a:bodyPr/>
          <a:lstStyle>
            <a:lvl1pPr marL="231775" indent="-2317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938213" indent="-2492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84288" indent="-2317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604963" indent="-2063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2062163" indent="-2063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519363" indent="-2063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976563" indent="-2063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433763" indent="-2063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896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8725" y="0"/>
            <a:ext cx="7448550" cy="1325563"/>
          </a:xfrm>
        </p:spPr>
        <p:txBody>
          <a:bodyPr/>
          <a:lstStyle/>
          <a:p>
            <a:r>
              <a:rPr lang="en-US" u="sng" dirty="0" smtClean="0"/>
              <a:t>Resources for Parents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874" y="1295400"/>
            <a:ext cx="8197325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3973AC"/>
                </a:solidFill>
              </a:rPr>
              <a:t>Child Care Scholarships &amp; Referral Services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Child care subsidies available for eligible students and employees (waitlist)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Free child care center referrals to 4 and 5-star facilities that meet your needs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Details at </a:t>
            </a:r>
            <a:r>
              <a:rPr lang="en-US" sz="1900" b="1" dirty="0" smtClean="0">
                <a:hlinkClick r:id="rId2"/>
              </a:rPr>
              <a:t>hr.unc.edu/benefits/work-life/child-care/</a:t>
            </a:r>
            <a:r>
              <a:rPr lang="en-US" sz="1900" b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3973AC"/>
                </a:solidFill>
              </a:rPr>
              <a:t>Helping Heels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Part-time child care, pet care, or senior care offered by Carolina affiliates on a voluntary or pay for service basis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Visit</a:t>
            </a:r>
            <a:r>
              <a:rPr lang="en-US" sz="1900" dirty="0"/>
              <a:t> </a:t>
            </a:r>
            <a:r>
              <a:rPr lang="en-US" sz="1900" b="1" dirty="0" smtClean="0">
                <a:hlinkClick r:id="rId3"/>
              </a:rPr>
              <a:t>hr.unc.edu/helping-heels-list/</a:t>
            </a:r>
            <a:r>
              <a:rPr lang="en-US" sz="1900" b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3973AC"/>
                </a:solidFill>
              </a:rPr>
              <a:t>Juggle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Safer, smarter, and simpler child and pet care provided by recent graduates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Waive your first booking fee with referral code: </a:t>
            </a:r>
            <a:r>
              <a:rPr lang="en-US" sz="1900" b="1" dirty="0" smtClean="0">
                <a:solidFill>
                  <a:srgbClr val="000000"/>
                </a:solidFill>
              </a:rPr>
              <a:t>UNC-CH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Details at </a:t>
            </a:r>
            <a:r>
              <a:rPr lang="en-US" sz="1900" b="1" dirty="0" smtClean="0">
                <a:hlinkClick r:id="rId4"/>
              </a:rPr>
              <a:t>hr.unc.edu/juggle/</a:t>
            </a:r>
            <a:r>
              <a:rPr lang="en-US" sz="1900" b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3973AC"/>
                </a:solidFill>
              </a:rPr>
              <a:t>KinderCare Education Child Care Tuition</a:t>
            </a:r>
            <a:r>
              <a:rPr lang="en-US" dirty="0" smtClean="0"/>
              <a:t>	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Save 10% through </a:t>
            </a:r>
            <a:r>
              <a:rPr lang="en-US" sz="1900" dirty="0" err="1" smtClean="0">
                <a:solidFill>
                  <a:srgbClr val="000000"/>
                </a:solidFill>
              </a:rPr>
              <a:t>WorkingAdvantage</a:t>
            </a:r>
            <a:r>
              <a:rPr lang="en-US" sz="1900" dirty="0">
                <a:solidFill>
                  <a:srgbClr val="000000"/>
                </a:solidFill>
              </a:rPr>
              <a:t> with code: </a:t>
            </a:r>
            <a:r>
              <a:rPr lang="en-US" sz="1900" b="1" dirty="0" smtClean="0">
                <a:solidFill>
                  <a:srgbClr val="000000"/>
                </a:solidFill>
              </a:rPr>
              <a:t>653475624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Visit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smtClean="0">
                <a:hlinkClick r:id="rId5"/>
              </a:rPr>
              <a:t>www.workingadvantage.com</a:t>
            </a:r>
            <a:r>
              <a:rPr lang="en-US" sz="1900" b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3973AC"/>
                </a:solidFill>
              </a:rPr>
              <a:t>YMCA Scholastic Support Centers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Offers K-8 students space to participate in online school or virtual Academy classes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Available Monday-Friday 7:30 a.m.-3:30 p.m.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Extended day option until 6 p.m. at some locations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Details </a:t>
            </a:r>
            <a:r>
              <a:rPr lang="en-US" sz="1900" dirty="0" smtClean="0">
                <a:solidFill>
                  <a:srgbClr val="000000"/>
                </a:solidFill>
              </a:rPr>
              <a:t>at </a:t>
            </a:r>
            <a:r>
              <a:rPr lang="en-US" sz="1900" b="1" dirty="0" smtClean="0">
                <a:hlinkClick r:id="rId6"/>
              </a:rPr>
              <a:t>www.ymcatriangle.org/programs/school-programs/scholastic-support-centers</a:t>
            </a:r>
            <a:r>
              <a:rPr lang="en-US" sz="1900" b="1" dirty="0" smtClean="0"/>
              <a:t> 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1451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122363"/>
            <a:ext cx="8915400" cy="2387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GuidanceResources</a:t>
            </a:r>
            <a:r>
              <a:rPr lang="en-US" sz="3800" baseline="30000" dirty="0" smtClean="0"/>
              <a:t>®</a:t>
            </a:r>
            <a:r>
              <a:rPr lang="en-US" sz="3800" dirty="0" smtClean="0"/>
              <a:t> for Employees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4712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tock_000002036829Smal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5146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5715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defRPr sz="2000">
                <a:solidFill>
                  <a:srgbClr val="404040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403225" indent="-231775">
              <a:lnSpc>
                <a:spcPct val="90000"/>
              </a:lnSpc>
              <a:spcBef>
                <a:spcPct val="20000"/>
              </a:spcBef>
              <a:buClr>
                <a:srgbClr val="739B3E"/>
              </a:buClr>
              <a:buFont typeface="Gill Sans MT" pitchFamily="34" charset="0"/>
              <a:buChar char="›"/>
              <a:defRPr sz="16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739B3E"/>
              </a:buClr>
              <a:buChar char="­"/>
              <a:defRPr sz="16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Genev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Genev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Genev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6000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ureau Grot Light" panose="02000606040000020004"/>
                <a:ea typeface="ＭＳ Ｐゴシック" pitchFamily="34" charset="-128"/>
              </a:rPr>
              <a:t>Free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ureau Grot Light" panose="02000606040000020004"/>
                <a:ea typeface="ＭＳ Ｐゴシック" pitchFamily="34" charset="-128"/>
              </a:rPr>
              <a:t>, confidential services for the following: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85F"/>
                </a:solidFill>
                <a:effectLst/>
                <a:uLnTx/>
                <a:uFillTx/>
                <a:latin typeface="Bureau Grot Light" panose="02000606040000020004" pitchFamily="2" charset="0"/>
                <a:ea typeface="Geneva" charset="-128"/>
                <a:cs typeface="+mn-cs"/>
              </a:rPr>
              <a:t>Counseling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85F"/>
                </a:solidFill>
                <a:effectLst/>
                <a:uLnTx/>
                <a:uFillTx/>
                <a:latin typeface="Bureau Grot Light" panose="02000606040000020004" pitchFamily="2" charset="0"/>
                <a:ea typeface="Geneva" charset="-128"/>
                <a:cs typeface="+mn-cs"/>
              </a:rPr>
              <a:t>Legal Guidance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85F"/>
                </a:solidFill>
                <a:effectLst/>
                <a:uLnTx/>
                <a:uFillTx/>
                <a:latin typeface="Bureau Grot Light" panose="02000606040000020004" pitchFamily="2" charset="0"/>
                <a:ea typeface="Geneva" charset="-128"/>
                <a:cs typeface="+mn-cs"/>
              </a:rPr>
              <a:t>Financial Guidance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85F"/>
                </a:solidFill>
                <a:effectLst/>
                <a:uLnTx/>
                <a:uFillTx/>
                <a:latin typeface="Bureau Grot Light" panose="02000606040000020004" pitchFamily="2" charset="0"/>
                <a:ea typeface="Geneva" charset="-128"/>
                <a:cs typeface="+mn-cs"/>
              </a:rPr>
              <a:t>Help with Work-Life Balance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85F"/>
                </a:solidFill>
                <a:effectLst/>
                <a:uLnTx/>
                <a:uFillTx/>
                <a:latin typeface="Bureau Grot Light" panose="02000606040000020004" pitchFamily="2" charset="0"/>
                <a:ea typeface="Geneva" charset="-128"/>
                <a:cs typeface="+mn-cs"/>
              </a:rPr>
              <a:t>Online Resources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  <a:ea typeface="Geneva" charset="-128"/>
            </a:endParaRPr>
          </a:p>
          <a:p>
            <a:pPr marL="403225" marR="0" lvl="1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9B3E"/>
              </a:buClr>
              <a:buSzPct val="90000"/>
              <a:buFont typeface="Gill Sans MT" pitchFamily="34" charset="0"/>
              <a:buChar char="›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ureau Grot Light" panose="02000606040000020004"/>
                <a:ea typeface="Geneva" charset="-128"/>
              </a:rPr>
              <a:t>24 hours a day, 7 days a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ureau Grot Light" panose="02000606040000020004"/>
                <a:ea typeface="Geneva" charset="-128"/>
              </a:rPr>
              <a:t>week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ureau Grot Light" panose="02000606040000020004"/>
                <a:ea typeface="Geneva" charset="-128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Bureau Grot Light" panose="02000606040000020004"/>
              <a:ea typeface="Geneva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Geneva" charset="-128"/>
              </a:rPr>
              <a:t>877-314-5841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Geneva" charset="-128"/>
              </a:rPr>
              <a:t>guidanceresources.com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A9CD2"/>
                </a:solidFill>
                <a:effectLst/>
                <a:uLnTx/>
                <a:uFillTx/>
                <a:latin typeface="Bureau Grot Light" panose="02000606040000020004"/>
                <a:ea typeface="Geneva" charset="-128"/>
              </a:rPr>
              <a:t>Web ID: TARHEELS</a:t>
            </a:r>
          </a:p>
          <a:p>
            <a:pPr marL="1714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9B3E"/>
              </a:buClr>
              <a:buSzPct val="90000"/>
              <a:buFont typeface="Gill Sans MT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  <a:p>
            <a:pPr marL="403225" marR="0" lvl="1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9B3E"/>
              </a:buClr>
              <a:buSzPct val="90000"/>
              <a:buFont typeface="Gill Sans MT" pitchFamily="34" charset="0"/>
              <a:buChar char="›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60000"/>
              </a:spcBef>
              <a:spcAft>
                <a:spcPts val="60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457200" y="274320"/>
            <a:ext cx="800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300">
                <a:solidFill>
                  <a:srgbClr val="002C5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rgbClr val="369BD6"/>
                </a:solidFill>
                <a:effectLst/>
                <a:uLnTx/>
                <a:uFillTx/>
                <a:latin typeface="Rodeqa Slab 4F" pitchFamily="2" charset="0"/>
                <a:ea typeface="+mj-ea"/>
                <a:cs typeface="+mj-cs"/>
              </a:rPr>
              <a:t>GuidanceResources</a:t>
            </a:r>
            <a:r>
              <a:rPr kumimoji="0" lang="en-US" sz="2700" b="0" i="0" u="none" strike="noStrike" kern="1200" cap="none" spc="0" normalizeH="0" baseline="50000" noProof="0" dirty="0" smtClean="0">
                <a:ln>
                  <a:noFill/>
                </a:ln>
                <a:solidFill>
                  <a:srgbClr val="369BD6"/>
                </a:solidFill>
                <a:effectLst/>
                <a:uLnTx/>
                <a:uFillTx/>
                <a:latin typeface="Rodeqa Slab 4F" pitchFamily="2" charset="0"/>
                <a:ea typeface="+mj-ea"/>
                <a:cs typeface="+mj-cs"/>
              </a:rPr>
              <a:t>®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69BD6"/>
              </a:solidFill>
              <a:effectLst/>
              <a:uLnTx/>
              <a:uFillTx/>
              <a:latin typeface="Rodeqa Slab 4F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6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388" y="274320"/>
            <a:ext cx="8037212" cy="4572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369BD6"/>
                </a:solidFill>
              </a:rPr>
              <a:t>Confidentiality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1520"/>
            <a:ext cx="2514600" cy="45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3388" y="1168367"/>
            <a:ext cx="5522612" cy="4586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The program is strictly confidential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Records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are maintained by ComPsych</a:t>
            </a:r>
            <a:r>
              <a:rPr kumimoji="0" lang="en-US" sz="240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®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Summary reports do NOT identify individuals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001000" cy="457200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4A9CD2"/>
                </a:solidFill>
              </a:rPr>
              <a:t>Confidential Counseling</a:t>
            </a:r>
            <a:endParaRPr lang="en-US" u="sng" baseline="50000" dirty="0">
              <a:solidFill>
                <a:srgbClr val="4A9CD2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457200" y="1187451"/>
            <a:ext cx="5664200" cy="49050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Short</a:t>
            </a:r>
            <a:r>
              <a:rPr lang="en-US" sz="2400" dirty="0" smtClean="0">
                <a:solidFill>
                  <a:srgbClr val="000000"/>
                </a:solidFill>
              </a:rPr>
              <a:t>-term Counseling (3)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Address issues early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No cost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Voluntary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Long-term Counseling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Continuing treatment for long-standing issues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Refer to insurance or community resources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90" y="838200"/>
            <a:ext cx="2514600" cy="45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2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076942" cy="45720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4A9CD2"/>
                </a:solidFill>
              </a:rPr>
              <a:t>Legal </a:t>
            </a:r>
            <a:r>
              <a:rPr lang="en-US" u="sng" dirty="0" smtClean="0">
                <a:solidFill>
                  <a:srgbClr val="4A9CD2"/>
                </a:solidFill>
              </a:rPr>
              <a:t>Guidance</a:t>
            </a:r>
            <a:endParaRPr lang="en-US" u="sng" dirty="0">
              <a:solidFill>
                <a:srgbClr val="4A9CD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78" y="750356"/>
            <a:ext cx="249326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200" y="914400"/>
            <a:ext cx="5583678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Expert legal information from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licensed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ComPsych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staff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attorneys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Unlimited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access: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+mn-ea"/>
                <a:cs typeface="+mn-cs"/>
              </a:rPr>
              <a:t>Family Law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+mn-ea"/>
                <a:cs typeface="+mn-cs"/>
              </a:rPr>
              <a:t>Wills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+mn-ea"/>
                <a:cs typeface="+mn-cs"/>
              </a:rPr>
              <a:t>Bankruptcy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+mn-ea"/>
                <a:cs typeface="+mn-cs"/>
              </a:rPr>
              <a:t>Estate Planning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+mn-ea"/>
                <a:cs typeface="+mn-cs"/>
              </a:rPr>
              <a:t>Real Estate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+mn-ea"/>
                <a:cs typeface="+mn-cs"/>
              </a:rPr>
              <a:t>ID Theft</a:t>
            </a: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 pitchFamily="2" charset="0"/>
              <a:ea typeface="+mn-ea"/>
              <a:cs typeface="+mn-cs"/>
            </a:endParaRP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Local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, quality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referrals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30-minute in-person consultation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Discounted legal fees</a:t>
            </a:r>
          </a:p>
        </p:txBody>
      </p:sp>
    </p:spTree>
    <p:extLst>
      <p:ext uri="{BB962C8B-B14F-4D97-AF65-F5344CB8AC3E}">
        <p14:creationId xmlns:p14="http://schemas.microsoft.com/office/powerpoint/2010/main" val="42157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099990" cy="45720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4A9CD2"/>
                </a:solidFill>
              </a:rPr>
              <a:t>Financial </a:t>
            </a:r>
            <a:r>
              <a:rPr lang="en-US" u="sng" dirty="0" smtClean="0">
                <a:solidFill>
                  <a:srgbClr val="4A9CD2"/>
                </a:solidFill>
              </a:rPr>
              <a:t>Guidance</a:t>
            </a:r>
            <a:endParaRPr lang="en-US" u="sng" dirty="0">
              <a:solidFill>
                <a:srgbClr val="4A9CD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90" y="731520"/>
            <a:ext cx="2514600" cy="45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200" y="990600"/>
            <a:ext cx="558539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Confidential and objective information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ComPsych</a:t>
            </a:r>
            <a:r>
              <a:rPr kumimoji="0" lang="en-US" sz="2400" b="0" i="0" u="none" strike="noStrike" kern="1200" cap="none" spc="0" normalizeH="0" baseline="7000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 staff financial experts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Unlimited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access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/>
                <a:ea typeface="+mn-ea"/>
                <a:cs typeface="+mn-cs"/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Budgeting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Income Tax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Credit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Real Estate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Debt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0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reau Grot Light" panose="02000606040000020004" pitchFamily="2" charset="0"/>
                <a:ea typeface="ＭＳ Ｐゴシック" pitchFamily="48" charset="-128"/>
                <a:cs typeface="+mn-cs"/>
              </a:rPr>
              <a:t>Retirement planning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 pitchFamily="2" charset="0"/>
              <a:ea typeface="ＭＳ Ｐゴシック" pitchFamily="48" charset="-128"/>
              <a:cs typeface="+mn-cs"/>
            </a:endParaRPr>
          </a:p>
          <a:p>
            <a:pPr marL="119571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  <a:p>
            <a:pPr marL="284163" marR="0" lvl="2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Pct val="90000"/>
              <a:buFont typeface="Lucida Grande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reau Grot Light" panose="0200060604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0 - &amp;quot;Jurisdiction&amp;quot;&quot;/&gt;&lt;property id=&quot;20307&quot; value=&quot;263&quot;/&gt;&lt;/object&gt;&lt;object type=&quot;3&quot; unique_id=&quot;11373&quot;&gt;&lt;property id=&quot;20148&quot; value=&quot;5&quot;/&gt;&lt;property id=&quot;20300&quot; value=&quot;Slide 11 - &amp;quot;Coordination&amp;quot;&quot;/&gt;&lt;property id=&quot;20307&quot; value=&quot;264&quot;/&gt;&lt;/object&gt;&lt;object type=&quot;3&quot; unique_id=&quot;11374&quot;&gt;&lt;property id=&quot;20148&quot; value=&quot;5&quot;/&gt;&lt;property id=&quot;20300&quot; value=&quot;Slide 12 - &amp;quot;Filing&amp;quot;&quot;/&gt;&lt;property id=&quot;20307&quot; value=&quot;265&quot;/&gt;&lt;/object&gt;&lt;object type=&quot;3&quot; unique_id=&quot;11376&quot;&gt;&lt;property id=&quot;20148&quot; value=&quot;5&quot;/&gt;&lt;property id=&quot;20300&quot; value=&quot;Slide 13 - &amp;quot;Step 1 – Unit Resolution&amp;quot;&quot;/&gt;&lt;property id=&quot;20307&quot; value=&quot;267&quot;/&gt;&lt;/object&gt;&lt;object type=&quot;3&quot; unique_id=&quot;11377&quot;&gt;&lt;property id=&quot;20148&quot; value=&quot;5&quot;/&gt;&lt;property id=&quot;20300&quot; value=&quot;Slide 14 - &amp;quot;Step 2 – Panel Hearing&amp;quot;&quot;/&gt;&lt;property id=&quot;20307&quot; value=&quot;268&quot;/&gt;&lt;/object&gt;&lt;object type=&quot;3&quot; unique_id=&quot;11552&quot;&gt;&lt;property id=&quot;20148&quot; value=&quot;5&quot;/&gt;&lt;property id=&quot;20300&quot; value=&quot;Slide 15 - &amp;quot;Step 2 Hearing - Cases of Discharge&amp;quot;&quot;/&gt;&lt;property id=&quot;20307&quot; value=&quot;273&quot;/&gt;&lt;/object&gt;&lt;object type=&quot;3&quot; unique_id=&quot;11553&quot;&gt;&lt;property id=&quot;20148&quot; value=&quot;5&quot;/&gt;&lt;property id=&quot;20300&quot; value=&quot;Slide 16 - &amp;quot;Support Persons and Attorneys&amp;quot;&quot;/&gt;&lt;property id=&quot;20307&quot; value=&quot;274&quot;/&gt;&lt;/object&gt;&lt;object type=&quot;3&quot; unique_id=&quot;11731&quot;&gt;&lt;property id=&quot;20148&quot; value=&quot;5&quot;/&gt;&lt;property id=&quot;20300&quot; value=&quot;Slide 1 - &amp;quot;EPA Non-Faculty Policy Revisions&amp;#x0D;&amp;#x0A;&amp;#x0D;&amp;#x0A;Noreen Montgomery &amp;amp; Chris Chiron&amp;#x0D;&amp;#x0A;&amp;quot;&quot;/&gt;&lt;property id=&quot;20307&quot; value=&quot;276&quot;/&gt;&lt;/object&gt;&lt;object type=&quot;3&quot; unique_id=&quot;11732&quot;&gt;&lt;property id=&quot;20148&quot; value=&quot;5&quot;/&gt;&lt;property id=&quot;20300&quot; value=&quot;Slide 3 - &amp;quot;2 Basic Types of EPA NF Appointments  &amp;quot;&quot;/&gt;&lt;property id=&quot;20307&quot; value=&quot;277&quot;/&gt;&lt;/object&gt;&lt;object type=&quot;3&quot; unique_id=&quot;11733&quot;&gt;&lt;property id=&quot;20148&quot; value=&quot;5&quot;/&gt;&lt;property id=&quot;20300&quot; value=&quot;Slide 4 - &amp;quot;May 20, 2009 Memo   &amp;quot;&quot;/&gt;&lt;property id=&quot;20307&quot; value=&quot;278&quot;/&gt;&lt;/object&gt;&lt;object type=&quot;3&quot; unique_id=&quot;11734&quot;&gt;&lt;property id=&quot;20148&quot; value=&quot;5&quot;/&gt;&lt;property id=&quot;20300&quot; value=&quot;Slide 5 - &amp;quot;At-Will End of Appointment Minimum Notice &amp;quot;&quot;/&gt;&lt;property id=&quot;20307&quot; value=&quot;279&quot;/&gt;&lt;/object&gt;&lt;object type=&quot;3&quot; unique_id=&quot;11735&quot;&gt;&lt;property id=&quot;20148&quot; value=&quot;5&quot;/&gt;&lt;property id=&quot;20300&quot; value=&quot;Slide 6 - &amp;quot;Term Appointments &amp;amp; &amp;#x0D;&amp;#x0A;Minimum Notice for Non-Reappointment&amp;quot;&quot;/&gt;&lt;property id=&quot;20307&quot; value=&quot;280&quot;/&gt;&lt;/object&gt;&lt;object type=&quot;3&quot; unique_id=&quot;11736&quot;&gt;&lt;property id=&quot;20148&quot; value=&quot;5&quot;/&gt;&lt;property id=&quot;20300&quot; value=&quot;Slide 7 - &amp;quot;Discharge for Cause Process&amp;quot;&quot;/&gt;&lt;property id=&quot;20307&quot; value=&quot;281&quot;/&gt;&lt;/object&gt;&lt;object type=&quot;3&quot; unique_id=&quot;11737&quot;&gt;&lt;property id=&quot;20148&quot; value=&quot;5&quot;/&gt;&lt;property id=&quot;20300&quot; value=&quot;Slide 8 - &amp;quot;EPA Non-Faculty Employment Policy &amp;quot;&quot;/&gt;&lt;property id=&quot;20307&quot; value=&quot;282&quot;/&gt;&lt;/object&gt;&lt;object type=&quot;3&quot; unique_id=&quot;11810&quot;&gt;&lt;property id=&quot;20148&quot; value=&quot;5&quot;/&gt;&lt;property id=&quot;20300&quot; value=&quot;Slide 2 - &amp;quot;Proposed EPA Non-Faculty &amp;#x0D;&amp;#x0A;Employment Policy Changes&amp;#x0D;&amp;#x0A;&amp;#x0D;&amp;#x0A;Noreen Montgomery&amp;#x0D;&amp;#x0A;EPA Non-Faculty Officer&amp;quot;&quot;/&gt;&lt;property id=&quot;20307&quot; value=&quot;284&quot;/&gt;&lt;/object&gt;&lt;object type=&quot;3&quot; unique_id=&quot;11811&quot;&gt;&lt;property id=&quot;20148&quot; value=&quot;5&quot;/&gt;&lt;property id=&quot;20300&quot; value=&quot;Slide 9 - &amp;quot;Revisions to EPA Non-Faculty &amp;#x0D;&amp;#x0A;Grievance Policy &amp;amp; Procedure &amp;#x0D;&amp;#x0A;&amp;#x0D;&amp;#x0A;Chris Chiron&amp;#x0D;&amp;#x0A;Employee &amp;amp; Management Relations&amp;quot;&quot;/&gt;&lt;property id=&quot;20307&quot; value=&quot;283&quot;/&gt;&lt;/object&gt;&lt;object type=&quot;3&quot; unique_id=&quot;11868&quot;&gt;&lt;property id=&quot;20148&quot; value=&quot;5&quot;/&gt;&lt;property id=&quot;20300&quot; value=&quot;Slide 17 - &amp;quot;EPA Non-Faculty Policy Revisions&amp;#x0D;&amp;#x0A;&amp;#x0D;&amp;#x0A;Noreen Montgomery &amp;amp; Chris Chiron&amp;#x0D;&amp;#x0A;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Custom Design">
  <a:themeElements>
    <a:clrScheme name="Total WellBeing 2020">
      <a:dk1>
        <a:srgbClr val="4B9CD3"/>
      </a:dk1>
      <a:lt1>
        <a:sysClr val="window" lastClr="FFFFFF"/>
      </a:lt1>
      <a:dk2>
        <a:srgbClr val="75787B"/>
      </a:dk2>
      <a:lt2>
        <a:srgbClr val="F37470"/>
      </a:lt2>
      <a:accent1>
        <a:srgbClr val="0C2340"/>
      </a:accent1>
      <a:accent2>
        <a:srgbClr val="95CDCB"/>
      </a:accent2>
      <a:accent3>
        <a:srgbClr val="006682"/>
      </a:accent3>
      <a:accent4>
        <a:srgbClr val="0C2340"/>
      </a:accent4>
      <a:accent5>
        <a:srgbClr val="4B9CD3"/>
      </a:accent5>
      <a:accent6>
        <a:srgbClr val="0C2340"/>
      </a:accent6>
      <a:hlink>
        <a:srgbClr val="006682"/>
      </a:hlink>
      <a:folHlink>
        <a:srgbClr val="7578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OHR-BLANK-WAVE</Template>
  <TotalTime>11898</TotalTime>
  <Words>1454</Words>
  <Application>Microsoft Office PowerPoint</Application>
  <PresentationFormat>On-screen Show (4:3)</PresentationFormat>
  <Paragraphs>316</Paragraphs>
  <Slides>31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&amp;quot</vt:lpstr>
      <vt:lpstr>Bureau Grot Book</vt:lpstr>
      <vt:lpstr>Wingdings</vt:lpstr>
      <vt:lpstr>Arial Narrow</vt:lpstr>
      <vt:lpstr>Bembo</vt:lpstr>
      <vt:lpstr>Georgia</vt:lpstr>
      <vt:lpstr>Bureau Grot Light</vt:lpstr>
      <vt:lpstr>Franklin Gothic Medium Cond</vt:lpstr>
      <vt:lpstr>Geneva</vt:lpstr>
      <vt:lpstr>Arial</vt:lpstr>
      <vt:lpstr>ＭＳ Ｐゴシック</vt:lpstr>
      <vt:lpstr>Bureau Grot Medium</vt:lpstr>
      <vt:lpstr>Rodeqa Slab 4F</vt:lpstr>
      <vt:lpstr>Calibri</vt:lpstr>
      <vt:lpstr>Lucida Grande</vt:lpstr>
      <vt:lpstr>Gill Sans MT</vt:lpstr>
      <vt:lpstr>2_Custom Design</vt:lpstr>
      <vt:lpstr>Total wellbeing 2021  Jessica Pyjas, MPH, CCWS Work/Life &amp; Wellness  Program Manager</vt:lpstr>
      <vt:lpstr>Today’s Objectives:</vt:lpstr>
      <vt:lpstr>How have you been feeling Lately?</vt:lpstr>
      <vt:lpstr>GuidanceResources® for Employees</vt:lpstr>
      <vt:lpstr>PowerPoint Presentation</vt:lpstr>
      <vt:lpstr>Confidentiality</vt:lpstr>
      <vt:lpstr>Confidential Counseling</vt:lpstr>
      <vt:lpstr>Legal Guidance</vt:lpstr>
      <vt:lpstr>Financial Guidance</vt:lpstr>
      <vt:lpstr>Work-Life Balance</vt:lpstr>
      <vt:lpstr>GuidanceResources® Now</vt:lpstr>
      <vt:lpstr>Available 24/7</vt:lpstr>
      <vt:lpstr>PowerPoint Presentation</vt:lpstr>
      <vt:lpstr>Wellness Resources During COVID-19</vt:lpstr>
      <vt:lpstr>Wellness Resources During COVID-19</vt:lpstr>
      <vt:lpstr>Learn more</vt:lpstr>
      <vt:lpstr>Wellness Wednesday Webinars</vt:lpstr>
      <vt:lpstr>Total WellBeing  Wellness Week 2021  SAVE THE DATE:  March 8-12</vt:lpstr>
      <vt:lpstr>Eat Smart, Move More, Weigh LEss Online</vt:lpstr>
      <vt:lpstr>PerksConnect Carolina’s Newest Perks Program</vt:lpstr>
      <vt:lpstr>PowerPoint Presentation</vt:lpstr>
      <vt:lpstr>Perks Connect: UNC.PerksConnection.com  Group Code: Goheels</vt:lpstr>
      <vt:lpstr>Stay Connected:  PerksConnect Plus</vt:lpstr>
      <vt:lpstr>$ Other Savings Programs $</vt:lpstr>
      <vt:lpstr>Eat Healthy with The Produce Box</vt:lpstr>
      <vt:lpstr>Tuition &amp; Educational Resources</vt:lpstr>
      <vt:lpstr>Educational Programs</vt:lpstr>
      <vt:lpstr>Educational Programs</vt:lpstr>
      <vt:lpstr>Stay in the Know</vt:lpstr>
      <vt:lpstr>Questions?</vt:lpstr>
      <vt:lpstr>Resources for Parents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Stevenson, Rob</dc:creator>
  <cp:lastModifiedBy>Lenovo User</cp:lastModifiedBy>
  <cp:revision>686</cp:revision>
  <cp:lastPrinted>2019-07-24T14:01:26Z</cp:lastPrinted>
  <dcterms:created xsi:type="dcterms:W3CDTF">2017-08-28T18:59:06Z</dcterms:created>
  <dcterms:modified xsi:type="dcterms:W3CDTF">2021-02-11T14:28:17Z</dcterms:modified>
</cp:coreProperties>
</file>