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96" r:id="rId5"/>
    <p:sldId id="288" r:id="rId6"/>
    <p:sldId id="308" r:id="rId7"/>
    <p:sldId id="292" r:id="rId8"/>
    <p:sldId id="258" r:id="rId9"/>
    <p:sldId id="289" r:id="rId10"/>
    <p:sldId id="309" r:id="rId11"/>
    <p:sldId id="260" r:id="rId12"/>
    <p:sldId id="290" r:id="rId13"/>
    <p:sldId id="306" r:id="rId14"/>
    <p:sldId id="263" r:id="rId15"/>
    <p:sldId id="307" r:id="rId16"/>
    <p:sldId id="294" r:id="rId17"/>
    <p:sldId id="264" r:id="rId18"/>
    <p:sldId id="256" r:id="rId19"/>
    <p:sldId id="259" r:id="rId20"/>
    <p:sldId id="295" r:id="rId21"/>
    <p:sldId id="299" r:id="rId22"/>
    <p:sldId id="300" r:id="rId23"/>
    <p:sldId id="287" r:id="rId24"/>
    <p:sldId id="268" r:id="rId25"/>
    <p:sldId id="283" r:id="rId26"/>
    <p:sldId id="303" r:id="rId27"/>
    <p:sldId id="281" r:id="rId28"/>
    <p:sldId id="304" r:id="rId29"/>
    <p:sldId id="275" r:id="rId30"/>
    <p:sldId id="297" r:id="rId31"/>
    <p:sldId id="265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CCC9"/>
    <a:srgbClr val="EF67DF"/>
    <a:srgbClr val="C9D61C"/>
    <a:srgbClr val="D6E32D"/>
    <a:srgbClr val="F7F719"/>
    <a:srgbClr val="22C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20B65A-E16D-40AF-B32E-780F826AFD4A}" v="1" dt="2021-09-16T13:56:18.8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883" autoAdjust="0"/>
  </p:normalViewPr>
  <p:slideViewPr>
    <p:cSldViewPr>
      <p:cViewPr varScale="1">
        <p:scale>
          <a:sx n="114" d="100"/>
          <a:sy n="114" d="100"/>
        </p:scale>
        <p:origin x="21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sdjenk\AppData\Local\Microsoft\Windows\INetCache\Content.Outlook\02DHV902\UNC%20CH%20Charity%20Inf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20580515670835"/>
          <c:y val="9.9166666666666667E-2"/>
          <c:w val="0.78872564458854411"/>
          <c:h val="0.76166666666666671"/>
        </c:manualLayout>
      </c:layout>
      <c:pie3DChart>
        <c:varyColors val="1"/>
        <c:ser>
          <c:idx val="0"/>
          <c:order val="0"/>
          <c:explosion val="19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F01-40E5-B597-93B52B4A17B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F01-40E5-B597-93B52B4A17B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F01-40E5-B597-93B52B4A17B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F01-40E5-B597-93B52B4A17B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DF01-40E5-B597-93B52B4A17B6}"/>
              </c:ext>
            </c:extLst>
          </c:dPt>
          <c:dLbls>
            <c:dLbl>
              <c:idx val="0"/>
              <c:layout>
                <c:manualLayout>
                  <c:x val="-4.1331244779045741E-2"/>
                  <c:y val="-9.64912280701754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01-40E5-B597-93B52B4A17B6}"/>
                </c:ext>
              </c:extLst>
            </c:dLbl>
            <c:dLbl>
              <c:idx val="2"/>
              <c:layout>
                <c:manualLayout>
                  <c:x val="0"/>
                  <c:y val="-0.1133333333333333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01-40E5-B597-93B52B4A17B6}"/>
                </c:ext>
              </c:extLst>
            </c:dLbl>
            <c:dLbl>
              <c:idx val="3"/>
              <c:layout>
                <c:manualLayout>
                  <c:x val="3.5691978227893116E-3"/>
                  <c:y val="-3.8011695906432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01-40E5-B597-93B52B4A17B6}"/>
                </c:ext>
              </c:extLst>
            </c:dLbl>
            <c:dLbl>
              <c:idx val="4"/>
              <c:layout>
                <c:manualLayout>
                  <c:x val="6.2460961898813179E-2"/>
                  <c:y val="8.77192982456140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01-40E5-B597-93B52B4A17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Sheet1!$B$1:$B$5</c:f>
              <c:strCache>
                <c:ptCount val="5"/>
                <c:pt idx="0">
                  <c:v>UNC Chapel Hill</c:v>
                </c:pt>
                <c:pt idx="1">
                  <c:v>NC State University</c:v>
                </c:pt>
                <c:pt idx="2">
                  <c:v>UNC Health Care</c:v>
                </c:pt>
                <c:pt idx="3">
                  <c:v>UNC Greensboro</c:v>
                </c:pt>
                <c:pt idx="4">
                  <c:v>East Carolina University</c:v>
                </c:pt>
              </c:strCache>
            </c:strRef>
          </c:cat>
          <c:val>
            <c:numRef>
              <c:f>Sheet1!$C$1:$C$5</c:f>
              <c:numCache>
                <c:formatCode>"$"#,##0_);[Red]\("$"#,##0\)</c:formatCode>
                <c:ptCount val="5"/>
                <c:pt idx="0">
                  <c:v>436785</c:v>
                </c:pt>
                <c:pt idx="1">
                  <c:v>335542</c:v>
                </c:pt>
                <c:pt idx="2">
                  <c:v>142347</c:v>
                </c:pt>
                <c:pt idx="3">
                  <c:v>117272</c:v>
                </c:pt>
                <c:pt idx="4">
                  <c:v>115722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F01-40E5-B597-93B52B4A17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20580515670835"/>
          <c:y val="9.9166666666666667E-2"/>
          <c:w val="0.78872564458854411"/>
          <c:h val="0.76166666666666671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3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2A2-4DEB-83CC-E8D21829021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2A2-4DEB-83CC-E8D21829021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2A2-4DEB-83CC-E8D21829021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2A2-4DEB-83CC-E8D218290214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A2A2-4DEB-83CC-E8D218290214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A2A2-4DEB-83CC-E8D218290214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A2A2-4DEB-83CC-E8D218290214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A2A2-4DEB-83CC-E8D218290214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A2A2-4DEB-83CC-E8D21829021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5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2A2-4DEB-83CC-E8D21829021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5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2A2-4DEB-83CC-E8D21829021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5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2A2-4DEB-83CC-E8D21829021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5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A2A2-4DEB-83CC-E8D218290214}"/>
                </c:ext>
              </c:extLst>
            </c:dLbl>
            <c:dLbl>
              <c:idx val="4"/>
              <c:layout>
                <c:manualLayout>
                  <c:x val="8.0272922881234122E-4"/>
                  <c:y val="-9.16665773548944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5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60230114026738"/>
                      <c:h val="0.164111147005937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2A2-4DEB-83CC-E8D21829021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5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A2A2-4DEB-83CC-E8D218290214}"/>
                </c:ext>
              </c:extLst>
            </c:dLbl>
            <c:dLbl>
              <c:idx val="6"/>
              <c:layout>
                <c:manualLayout>
                  <c:x val="-1.766004303387151E-2"/>
                  <c:y val="-1.94444486973860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5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2A2-4DEB-83CC-E8D218290214}"/>
                </c:ext>
              </c:extLst>
            </c:dLbl>
            <c:dLbl>
              <c:idx val="7"/>
              <c:layout>
                <c:manualLayout>
                  <c:x val="-1.4449126118622143E-2"/>
                  <c:y val="-3.33333406240902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5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2A2-4DEB-83CC-E8D218290214}"/>
                </c:ext>
              </c:extLst>
            </c:dLbl>
            <c:dLbl>
              <c:idx val="8"/>
              <c:layout>
                <c:manualLayout>
                  <c:x val="0.12522575969472524"/>
                  <c:y val="-1.11111135413634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5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2A2-4DEB-83CC-E8D2182902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5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Sheet1!$B$1:$B$9</c:f>
              <c:strCache>
                <c:ptCount val="9"/>
                <c:pt idx="0">
                  <c:v>UNC Chapel Hill</c:v>
                </c:pt>
                <c:pt idx="1">
                  <c:v>Dept. of Public Safety</c:v>
                </c:pt>
                <c:pt idx="2">
                  <c:v>NC State University</c:v>
                </c:pt>
                <c:pt idx="3">
                  <c:v>Dept. of Health &amp; Human Services</c:v>
                </c:pt>
                <c:pt idx="4">
                  <c:v>UNC Health Care</c:v>
                </c:pt>
                <c:pt idx="5">
                  <c:v>UNC Greensboro</c:v>
                </c:pt>
                <c:pt idx="6">
                  <c:v>East Carolina University</c:v>
                </c:pt>
                <c:pt idx="7">
                  <c:v>State Employees Credit Union</c:v>
                </c:pt>
                <c:pt idx="8">
                  <c:v>Dept. of Transportation</c:v>
                </c:pt>
              </c:strCache>
            </c:strRef>
          </c:cat>
          <c:val>
            <c:numRef>
              <c:f>Sheet1!$C$1:$C$9</c:f>
              <c:numCache>
                <c:formatCode>"$"#,##0_);[Red]\("$"#,##0\)</c:formatCode>
                <c:ptCount val="9"/>
                <c:pt idx="0">
                  <c:v>436785</c:v>
                </c:pt>
                <c:pt idx="1">
                  <c:v>369642</c:v>
                </c:pt>
                <c:pt idx="2">
                  <c:v>335542</c:v>
                </c:pt>
                <c:pt idx="3">
                  <c:v>288958</c:v>
                </c:pt>
                <c:pt idx="4">
                  <c:v>142347</c:v>
                </c:pt>
                <c:pt idx="5">
                  <c:v>117272</c:v>
                </c:pt>
                <c:pt idx="6">
                  <c:v>115722</c:v>
                </c:pt>
                <c:pt idx="7">
                  <c:v>104845</c:v>
                </c:pt>
                <c:pt idx="8">
                  <c:v>104085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2A2-4DEB-83CC-E8D21829021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Sheet1!$E$2:$E$16</cx:f>
        <cx:lvl ptCount="15">
          <cx:pt idx="0">Human Services</cx:pt>
          <cx:pt idx="1">Food Assistance Programs</cx:pt>
          <cx:pt idx="2">Healthcare Services</cx:pt>
          <cx:pt idx="3">Education</cx:pt>
          <cx:pt idx="4">Emergency Assistance</cx:pt>
          <cx:pt idx="5">Family Planning</cx:pt>
          <cx:pt idx="6">Housing Services</cx:pt>
          <cx:pt idx="7">Youth Dev.</cx:pt>
          <cx:pt idx="8">Environmental Protection</cx:pt>
          <cx:pt idx="9">Environmental Conservation</cx:pt>
          <cx:pt idx="10">Animal Protection</cx:pt>
          <cx:pt idx="11">Disaster Relief &amp; Recovery</cx:pt>
          <cx:pt idx="12">Advocacy or Victims’ Rights</cx:pt>
          <cx:pt idx="13">Job Training</cx:pt>
          <cx:pt idx="14">Domestic Violence</cx:pt>
        </cx:lvl>
      </cx:strDim>
      <cx:numDim type="size">
        <cx:f>Sheet1!$F$2:$F$16</cx:f>
        <cx:lvl ptCount="15" formatCode="_(&quot;$&quot;* #,##0.00_);_(&quot;$&quot;* \(#,##0.00\);_(&quot;$&quot;* &quot;-&quot;??_);_(@_)">
          <cx:pt idx="0">151296.98999999999</cx:pt>
          <cx:pt idx="1">91552.959999999992</cx:pt>
          <cx:pt idx="2">85394.199999999997</cx:pt>
          <cx:pt idx="3">84047.220000000001</cx:pt>
          <cx:pt idx="4">53314.5</cx:pt>
          <cx:pt idx="5">46216</cx:pt>
          <cx:pt idx="6">45632.349999999999</cx:pt>
          <cx:pt idx="7">39979.199999999997</cx:pt>
          <cx:pt idx="8">39644</cx:pt>
          <cx:pt idx="9">37233.199999999997</cx:pt>
          <cx:pt idx="10">36234</cx:pt>
          <cx:pt idx="11">36160</cx:pt>
          <cx:pt idx="12">31734</cx:pt>
          <cx:pt idx="13">31452.700000000001</cx:pt>
          <cx:pt idx="14">26498.5</cx:pt>
        </cx:lvl>
      </cx:numDim>
    </cx:data>
  </cx:chartData>
  <cx:chart>
    <cx:plotArea>
      <cx:plotAreaRegion>
        <cx:series layoutId="treemap" uniqueId="{5EA3F4E1-8490-47D2-A6C4-6FAD0D2187E1}">
          <cx:tx>
            <cx:txData>
              <cx:f>Sheet1!$F$1</cx:f>
              <cx:v>Amount Donated</cx:v>
            </cx:txData>
          </cx:tx>
          <cx:dataLabels pos="inEnd">
            <cx:spPr>
              <a:solidFill>
                <a:schemeClr val="tx1">
                  <a:lumMod val="75000"/>
                  <a:lumOff val="25000"/>
                </a:schemeClr>
              </a:solidFill>
            </cx:spPr>
            <cx:visibility seriesName="0" categoryName="1" value="1"/>
            <cx:separator>, </cx:separator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F893F9-4B94-432D-BD70-5C29B42DF76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26CCA5-B8E1-4FD4-AF97-BC1024466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0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401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341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CCA5-B8E1-4FD4-AF97-BC10244665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2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CCA5-B8E1-4FD4-AF97-BC10244665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3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CCA5-B8E1-4FD4-AF97-BC10244665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48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CCA5-B8E1-4FD4-AF97-BC10244665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12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CCA5-B8E1-4FD4-AF97-BC10244665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05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CCA5-B8E1-4FD4-AF97-BC10244665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9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8071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CCA5-B8E1-4FD4-AF97-BC10244665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31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CCA5-B8E1-4FD4-AF97-BC10244665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259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6CCA5-B8E1-4FD4-AF97-BC10244665E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05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CCA5-B8E1-4FD4-AF97-BC10244665E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80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548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987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9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5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1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8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9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6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6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6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0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2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88F8-7855-4719-9DF9-B57C542E617A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2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88F8-7855-4719-9DF9-B57C542E617A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DF8CE-0F4E-47C1-9788-9BE1E150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6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https://staticapp.icpsc.com/icp/resources/mogile/1805919/94fc98043cba9ba570c5d1a8603d2f12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staticapp.icpsc.com/icp/resources/mogile/1805919/94fc98043cba9ba570c5d1a8603d2f12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rolinacares.unc.ed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staticapp.icpsc.com/icp/resources/mogile/1805919/94fc98043cba9ba570c5d1a8603d2f12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s://staticapp.icpsc.com/icp/resources/mogile/1805919/94fc98043cba9ba570c5d1a8603d2f12.p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ncsecc.org/servlet/eAndar.article/19/Campaign-Stat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thsharenc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staticapp.icpsc.com/icp/resources/mogile/1805919/94fc98043cba9ba570c5d1a8603d2f12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86m_ou9zK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secc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staticapp.icpsc.com/icp/resources/mogile/1805919/94fc98043cba9ba570c5d1a8603d2f12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staticapp.icpsc.com/icp/resources/mogile/1805919/94fc98043cba9ba570c5d1a8603d2f12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staticapp.icpsc.com/icp/resources/mogile/1805919/94fc98043cba9ba570c5d1a8603d2f12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https://staticapp.icpsc.com/icp/resources/mogile/1805919/94fc98043cba9ba570c5d1a8603d2f12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staticapp.icpsc.com/icp/resources/mogile/1805919/94fc98043cba9ba570c5d1a8603d2f12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staticapp.icpsc.com/icp/resources/mogile/1805919/94fc98043cba9ba570c5d1a8603d2f12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staticapp.icpsc.com/icp/resources/mogile/1805919/94fc98043cba9ba570c5d1a8603d2f12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7796-682F-4929-A311-41C787DA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Division Leader &amp; Team Captain Virtual Training</a:t>
            </a:r>
            <a:br>
              <a:rPr lang="en-US" sz="1800" dirty="0"/>
            </a:br>
            <a:r>
              <a:rPr lang="en-US" sz="1800" dirty="0"/>
              <a:t>September 22,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3B33E-F642-4838-8825-DF764A55D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23860"/>
            <a:ext cx="6988840" cy="3005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9732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81" y="304800"/>
            <a:ext cx="71164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800" b="0" spc="-95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SECC Overall Top Contributors</a:t>
            </a:r>
            <a:endParaRPr sz="4800" dirty="0">
              <a:solidFill>
                <a:schemeClr val="tx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4162" y="200405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14D52A2-19C2-49A2-A8C0-49570315D414}"/>
              </a:ext>
            </a:extLst>
          </p:cNvPr>
          <p:cNvGraphicFramePr>
            <a:graphicFrameLocks/>
          </p:cNvGraphicFramePr>
          <p:nvPr/>
        </p:nvGraphicFramePr>
        <p:xfrm>
          <a:off x="891698" y="1371600"/>
          <a:ext cx="711644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carolina cares carolina shares logo">
            <a:extLst>
              <a:ext uri="{FF2B5EF4-FFF2-40B4-BE49-F238E27FC236}">
                <a16:creationId xmlns:a16="http://schemas.microsoft.com/office/drawing/2014/main" id="{4ED74430-29F1-43D1-92E2-773F9DD91AB8}"/>
              </a:ext>
            </a:extLst>
          </p:cNvPr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5856960"/>
            <a:ext cx="1738313" cy="74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2100B6-1F49-499E-9A02-7724F6173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748098"/>
              </p:ext>
            </p:extLst>
          </p:nvPr>
        </p:nvGraphicFramePr>
        <p:xfrm>
          <a:off x="534162" y="1545111"/>
          <a:ext cx="8075673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9723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1866" y="382090"/>
            <a:ext cx="7212293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6000" b="0" spc="245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2020</a:t>
            </a:r>
            <a:r>
              <a:rPr sz="6000" b="0" spc="245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sz="6000" b="0" spc="60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Top </a:t>
            </a:r>
            <a:r>
              <a:rPr sz="6000" b="0" spc="245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10</a:t>
            </a:r>
            <a:r>
              <a:rPr sz="6000" b="0" spc="30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sz="6000" b="0" spc="40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Charities</a:t>
            </a:r>
            <a:endParaRPr sz="6000" dirty="0">
              <a:solidFill>
                <a:schemeClr val="tx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6562" y="305561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42D2A8-B007-487D-9E94-7E7468EDC9F8}"/>
              </a:ext>
            </a:extLst>
          </p:cNvPr>
          <p:cNvSpPr txBox="1"/>
          <p:nvPr/>
        </p:nvSpPr>
        <p:spPr>
          <a:xfrm>
            <a:off x="2057400" y="1318244"/>
            <a:ext cx="472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UNC-Chapel Hill gave to 445 charities in 2020 </a:t>
            </a:r>
          </a:p>
        </p:txBody>
      </p:sp>
      <p:pic>
        <p:nvPicPr>
          <p:cNvPr id="12" name="Picture 2" descr="carolina cares carolina shares logo">
            <a:extLst>
              <a:ext uri="{FF2B5EF4-FFF2-40B4-BE49-F238E27FC236}">
                <a16:creationId xmlns:a16="http://schemas.microsoft.com/office/drawing/2014/main" id="{D9B6AB0D-95FC-494B-9E9C-3985366EE4EF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5856960"/>
            <a:ext cx="1738313" cy="74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A157A2-6347-43DF-A7B2-B127D81DFCCE}"/>
              </a:ext>
            </a:extLst>
          </p:cNvPr>
          <p:cNvSpPr txBox="1"/>
          <p:nvPr/>
        </p:nvSpPr>
        <p:spPr>
          <a:xfrm>
            <a:off x="691044" y="1981200"/>
            <a:ext cx="82619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         </a:t>
            </a:r>
            <a:r>
              <a:rPr lang="en-US" b="1" dirty="0"/>
              <a:t>Charity Name				Amount Donated</a:t>
            </a:r>
          </a:p>
          <a:p>
            <a:endParaRPr lang="en-US" b="1" dirty="0"/>
          </a:p>
          <a:p>
            <a:r>
              <a:rPr lang="en-US" dirty="0">
                <a:highlight>
                  <a:srgbClr val="FFFF00"/>
                </a:highlight>
              </a:rPr>
              <a:t>Food Bank of Central &amp; Eastern NC	 		    $29,948.38 </a:t>
            </a:r>
          </a:p>
          <a:p>
            <a:r>
              <a:rPr lang="en-US" dirty="0"/>
              <a:t>Planned Parenthood Fed. - America	 		    $28,223.00 </a:t>
            </a:r>
          </a:p>
          <a:p>
            <a:r>
              <a:rPr lang="en-US" dirty="0"/>
              <a:t>Inter-Faith Council for Social Service	 		    $16,931.00 </a:t>
            </a:r>
          </a:p>
          <a:p>
            <a:r>
              <a:rPr lang="en-US" dirty="0"/>
              <a:t>United Way - Greater Triangle			    $  8,273.00 </a:t>
            </a:r>
          </a:p>
          <a:p>
            <a:r>
              <a:rPr lang="en-US" dirty="0"/>
              <a:t>Doctors Without Borders, USA			    $  7,887.00 </a:t>
            </a:r>
          </a:p>
          <a:p>
            <a:r>
              <a:rPr lang="en-US" dirty="0"/>
              <a:t>Durham Rescue Mission	 			    $  7,857.50 </a:t>
            </a:r>
          </a:p>
          <a:p>
            <a:r>
              <a:rPr lang="en-US" dirty="0"/>
              <a:t>Habitat for Humanity - Orange			    $  7,556.00 </a:t>
            </a:r>
          </a:p>
          <a:p>
            <a:r>
              <a:rPr lang="en-US" dirty="0"/>
              <a:t>2nd Chance Pet Adoptions				    $  5,955.00 </a:t>
            </a:r>
          </a:p>
          <a:p>
            <a:r>
              <a:rPr lang="en-US" dirty="0"/>
              <a:t>SECU Family House - UNC Hospitals			    $  5,757.35 </a:t>
            </a:r>
          </a:p>
          <a:p>
            <a:r>
              <a:rPr lang="en-US" dirty="0"/>
              <a:t>Ronald McDonald House - Chapel Hill			    $  5,701.00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1866" y="474423"/>
            <a:ext cx="721229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800" b="0" spc="245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2020 Impact/Service Areas</a:t>
            </a:r>
            <a:endParaRPr sz="4800" dirty="0">
              <a:solidFill>
                <a:schemeClr val="tx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6562" y="305561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86C730A2-B1D1-4D19-9924-C5380E5349B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76161914"/>
                  </p:ext>
                </p:extLst>
              </p:nvPr>
            </p:nvGraphicFramePr>
            <p:xfrm>
              <a:off x="686563" y="1447800"/>
              <a:ext cx="7625572" cy="483155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86C730A2-B1D1-4D19-9924-C5380E5349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563" y="1447800"/>
                <a:ext cx="7625572" cy="48315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2842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599" y="421281"/>
            <a:ext cx="8025372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5500" b="0" spc="60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Website &amp; Communication</a:t>
            </a:r>
            <a:endParaRPr sz="5500" dirty="0">
              <a:solidFill>
                <a:schemeClr val="tx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0739" y="226567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39" y="2286000"/>
            <a:ext cx="7617460" cy="35503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https://carolinacares.unc.edu/</a:t>
            </a:r>
            <a:endParaRPr lang="en-US" sz="2800" spc="-5" dirty="0">
              <a:solidFill>
                <a:srgbClr val="80808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55600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Weekly Communication</a:t>
            </a:r>
          </a:p>
          <a:p>
            <a:pPr marL="812800" lvl="1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Campaign Update</a:t>
            </a:r>
          </a:p>
          <a:p>
            <a:pPr marL="812800" lvl="1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Charity Feature Story</a:t>
            </a:r>
          </a:p>
          <a:p>
            <a:pPr marL="812800" lvl="1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Why I Give Stories</a:t>
            </a:r>
          </a:p>
          <a:p>
            <a:pPr marL="812800" lvl="1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Weekly gift card winners</a:t>
            </a:r>
          </a:p>
          <a:p>
            <a:pPr marL="355600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Social Media</a:t>
            </a:r>
          </a:p>
          <a:p>
            <a:pPr marL="355600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Thank You Cards </a:t>
            </a:r>
            <a:r>
              <a:rPr lang="en-US" sz="2000" spc="-5" dirty="0">
                <a:solidFill>
                  <a:srgbClr val="0070C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*NEW*</a:t>
            </a:r>
          </a:p>
        </p:txBody>
      </p:sp>
      <p:pic>
        <p:nvPicPr>
          <p:cNvPr id="6" name="Picture 2" descr="carolina cares carolina shares logo">
            <a:extLst>
              <a:ext uri="{FF2B5EF4-FFF2-40B4-BE49-F238E27FC236}">
                <a16:creationId xmlns:a16="http://schemas.microsoft.com/office/drawing/2014/main" id="{DFF1E057-EDEC-48E4-AC55-278E7A080083}"/>
              </a:ext>
            </a:extLst>
          </p:cNvPr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5856960"/>
            <a:ext cx="1738313" cy="74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97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382809"/>
            <a:ext cx="693419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0" spc="60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CCCS </a:t>
            </a:r>
            <a:r>
              <a:rPr sz="6000" b="0" spc="60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Campaign</a:t>
            </a:r>
            <a:r>
              <a:rPr sz="6000" b="0" spc="100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sz="6000" b="0" spc="15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Goals</a:t>
            </a:r>
            <a:endParaRPr sz="6000" dirty="0">
              <a:solidFill>
                <a:schemeClr val="tx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0739" y="226567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38" y="2286000"/>
            <a:ext cx="7846057" cy="2180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Increase </a:t>
            </a:r>
            <a:r>
              <a:rPr lang="en-US" sz="2800" spc="-10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our 2020 </a:t>
            </a:r>
            <a:r>
              <a:rPr lang="en-US" sz="2800" spc="-5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contributions of </a:t>
            </a:r>
            <a:r>
              <a:rPr lang="en-US" sz="2800" spc="-10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$481,738  </a:t>
            </a:r>
            <a:r>
              <a:rPr lang="en-US" sz="2800" spc="-5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to </a:t>
            </a:r>
          </a:p>
          <a:p>
            <a:pPr marL="12700"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	</a:t>
            </a:r>
            <a:r>
              <a:rPr lang="en-US" sz="2800" spc="-5" dirty="0">
                <a:solidFill>
                  <a:srgbClr val="C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  <a:r>
              <a:rPr lang="en-US" sz="2800" dirty="0">
                <a:solidFill>
                  <a:srgbClr val="C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1,000,000</a:t>
            </a:r>
            <a:endParaRPr lang="en-US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Spread the word </a:t>
            </a:r>
            <a:r>
              <a:rPr lang="en-US" sz="2800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&amp; </a:t>
            </a:r>
            <a:r>
              <a:rPr lang="en-US" sz="2800" spc="-5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increase</a:t>
            </a:r>
            <a:r>
              <a:rPr lang="en-US" sz="2800" spc="-95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2800" spc="-5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participation</a:t>
            </a:r>
            <a:endParaRPr lang="en-US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</a:t>
            </a:r>
            <a:r>
              <a:rPr sz="2800" spc="-5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ncourage employees to </a:t>
            </a:r>
            <a:r>
              <a:rPr sz="2800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use</a:t>
            </a:r>
            <a:r>
              <a:rPr sz="2800" spc="-75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sz="2800" spc="-10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ePledge</a:t>
            </a:r>
            <a:endParaRPr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Have</a:t>
            </a:r>
            <a:r>
              <a:rPr sz="2800" spc="-25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sz="2800" spc="-10" dirty="0">
                <a:solidFill>
                  <a:srgbClr val="80808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fun</a:t>
            </a:r>
            <a:endParaRPr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6" name="Picture 2" descr="carolina cares carolina shares logo">
            <a:extLst>
              <a:ext uri="{FF2B5EF4-FFF2-40B4-BE49-F238E27FC236}">
                <a16:creationId xmlns:a16="http://schemas.microsoft.com/office/drawing/2014/main" id="{DFFAA546-D190-4E69-817E-DD4DE807F917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5856960"/>
            <a:ext cx="1738313" cy="74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3AD3B6-B7B6-4217-8305-469B00389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5CF8631-2924-47FD-AC4A-FC8DF5CFE67B}"/>
              </a:ext>
            </a:extLst>
          </p:cNvPr>
          <p:cNvGrpSpPr/>
          <p:nvPr/>
        </p:nvGrpSpPr>
        <p:grpSpPr>
          <a:xfrm>
            <a:off x="-76200" y="11884"/>
            <a:ext cx="9144000" cy="7044156"/>
            <a:chOff x="24384" y="-152400"/>
            <a:chExt cx="9144000" cy="727197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" y="-152400"/>
              <a:ext cx="4491701" cy="4491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0" name="Picture 6" descr="SECC Logo_white_ 20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716" y="5498152"/>
              <a:ext cx="2632668" cy="1292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535A793-1E8F-48E7-AF42-AACFFF4AA5C1}"/>
                </a:ext>
              </a:extLst>
            </p:cNvPr>
            <p:cNvGrpSpPr/>
            <p:nvPr/>
          </p:nvGrpSpPr>
          <p:grpSpPr>
            <a:xfrm>
              <a:off x="263112" y="4579756"/>
              <a:ext cx="8577892" cy="2539820"/>
              <a:chOff x="339312" y="4229908"/>
              <a:chExt cx="8577892" cy="2539820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39312" y="4229908"/>
                <a:ext cx="4342360" cy="2222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 Box 7"/>
              <p:cNvSpPr txBox="1">
                <a:spLocks noChangeArrowheads="1"/>
              </p:cNvSpPr>
              <p:nvPr/>
            </p:nvSpPr>
            <p:spPr bwMode="auto">
              <a:xfrm>
                <a:off x="1750122" y="5981947"/>
                <a:ext cx="7167082" cy="7877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EricSans" pitchFamily="2" charset="0"/>
                    <a:cs typeface="Arial" pitchFamily="34" charset="0"/>
                  </a:rPr>
                  <a:t>Making A Difference Together</a:t>
                </a:r>
                <a:endParaRPr kumimoji="0" lang="en-US" altLang="en-US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246CBE12-5528-477C-9B7B-FF1CB4456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6685" y="1070694"/>
              <a:ext cx="4263099" cy="787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6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EricSans" pitchFamily="2" charset="0"/>
                <a:cs typeface="Arial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876800" y="1887019"/>
            <a:ext cx="396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srgbClr val="FFFFFF"/>
                </a:solidFill>
                <a:latin typeface="EricSans" pitchFamily="2" charset="0"/>
                <a:cs typeface="Arial" pitchFamily="34" charset="0"/>
              </a:rPr>
              <a:t>Volunteer Workshops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F6AF0-BE74-4C89-9A7A-75FB34567074}"/>
              </a:ext>
            </a:extLst>
          </p:cNvPr>
          <p:cNvSpPr txBox="1"/>
          <p:nvPr/>
        </p:nvSpPr>
        <p:spPr>
          <a:xfrm>
            <a:off x="4873305" y="3925031"/>
            <a:ext cx="4194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Laura Baker, Director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State Employee Combined Campaign</a:t>
            </a:r>
          </a:p>
        </p:txBody>
      </p:sp>
    </p:spTree>
    <p:extLst>
      <p:ext uri="{BB962C8B-B14F-4D97-AF65-F5344CB8AC3E}">
        <p14:creationId xmlns:p14="http://schemas.microsoft.com/office/powerpoint/2010/main" val="71391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19200" y="685800"/>
            <a:ext cx="6285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3">
                    <a:lumMod val="50000"/>
                  </a:schemeClr>
                </a:solidFill>
              </a:rPr>
              <a:t>Campaign Overview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609130"/>
            <a:ext cx="7911882" cy="325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SECC History	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Campaign Statistics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https://portal.ncsecc.org/servlet/eAndar.article/19/Campaign-Stats</a:t>
            </a:r>
            <a:endParaRPr lang="en-US" sz="20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Campaign Overview – Oct 1 – Dec 17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Campaign Roles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C057138F-8E1A-4E8D-A529-1F588FD04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9277"/>
            <a:ext cx="9144000" cy="14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4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29213" y="348020"/>
            <a:ext cx="6285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3">
                    <a:lumMod val="50000"/>
                  </a:schemeClr>
                </a:solidFill>
              </a:rPr>
              <a:t>Campaign Overview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059" y="1524000"/>
            <a:ext cx="79118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Established by Governor Jim Hunt in 1984. Our 2021 State Co-Chairs are Douglas Holbrook &amp; Jon Minshew.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Campaign established to offer state employees a convenient, efficient, and trusted way to support local, national, and international charities. Charities apply annually from Nov. – March &amp; meet stringent eligibility criteria.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Designations based campaign - Donors choose where their gift goes through designating to the causes they care about. Over $2.6 million raised in 2020.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The state of NC is required to contract with a nonprofit organization to manage administrative needs of the SECC; this allows gifts to be tax deductible. </a:t>
            </a:r>
            <a:r>
              <a:rPr lang="en-US" dirty="0" err="1">
                <a:cs typeface="Arial" panose="020B0604020202020204" pitchFamily="34" charset="0"/>
              </a:rPr>
              <a:t>EarthShare</a:t>
            </a:r>
            <a:r>
              <a:rPr lang="en-US" dirty="0">
                <a:cs typeface="Arial" panose="020B0604020202020204" pitchFamily="34" charset="0"/>
              </a:rPr>
              <a:t> NC is the administrator of the campaign.  </a:t>
            </a:r>
            <a:r>
              <a:rPr lang="en-US" sz="1600" dirty="0">
                <a:cs typeface="Arial" panose="020B0604020202020204" pitchFamily="34" charset="0"/>
                <a:hlinkClick r:id="rId3"/>
              </a:rPr>
              <a:t>www.earthsharenc.org</a:t>
            </a:r>
            <a:r>
              <a:rPr lang="en-US" sz="1600" dirty="0"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C057138F-8E1A-4E8D-A529-1F588FD04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9277"/>
            <a:ext cx="9144000" cy="14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21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1000" y="1536173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Recruiting or facilitating the appointment of SECC team captains for each division/location of the agency.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Meeting with team captains prior to the start of the Campaign.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Communicating weekly with team captains on campaign progress.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br>
              <a:rPr lang="en-US" sz="1600" dirty="0"/>
            </a:b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36347" y="1584388"/>
            <a:ext cx="442095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Working with team captains to ensure every employee in their division/location has been personally asked.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(100% ask, not 100% participation).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Answering team captains questions and challenges during the campaign.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Ensuring team captains tally and send forms and summary reports to the SECC office weekly.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Thanking all of your agency’s volunteers who helped to make the Campaign a success.</a:t>
            </a:r>
          </a:p>
        </p:txBody>
      </p:sp>
      <p:pic>
        <p:nvPicPr>
          <p:cNvPr id="29" name="Picture 28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013F411-98EC-48DD-AA85-B8583431B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9277"/>
            <a:ext cx="9144000" cy="140872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18F7AA-6C06-4D53-A8BF-25F56C7DD71F}"/>
              </a:ext>
            </a:extLst>
          </p:cNvPr>
          <p:cNvSpPr txBox="1"/>
          <p:nvPr/>
        </p:nvSpPr>
        <p:spPr>
          <a:xfrm>
            <a:off x="593600" y="304822"/>
            <a:ext cx="7891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What Is a Division Leader?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18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1776" y="964854"/>
            <a:ext cx="566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As a Team Captain, you are the “go-to” person for educating, motivating, and inspiring your fellow employees.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254" y="1786100"/>
            <a:ext cx="42334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Working with your Division Leader to conduct a positive &amp; informative campaign; including a kickoff and timeline, charity fairs, employee meetings, and other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Don’t do it alone! Recruit coworkers who care about the community and are excited about the campaign.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Obtaining support from management &amp; senior leadership.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Creating a thank you plan for donors.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0289" y="1786100"/>
            <a:ext cx="43384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Ensuring each employee is given the opportunity to make an informed decision regarding their individual pledge. </a:t>
            </a:r>
            <a:r>
              <a:rPr lang="en-US" sz="1600" b="1" dirty="0"/>
              <a:t>(100% ask, not 100% participation)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Addressing questions and challenges during the campaign, with the help of your Division Leader.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Reporting campaign results by calculating &amp; sending pledge and report forms weekly to the SECC office.</a:t>
            </a:r>
          </a:p>
        </p:txBody>
      </p:sp>
      <p:pic>
        <p:nvPicPr>
          <p:cNvPr id="31" name="Picture 30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5DF71C6A-9EFA-4157-8B96-51DE186F6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9277"/>
            <a:ext cx="9144000" cy="140872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1909250-3388-4123-9CCF-0141E0FC59C0}"/>
              </a:ext>
            </a:extLst>
          </p:cNvPr>
          <p:cNvSpPr txBox="1"/>
          <p:nvPr/>
        </p:nvSpPr>
        <p:spPr>
          <a:xfrm>
            <a:off x="1370337" y="198550"/>
            <a:ext cx="6328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What is a Team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Captain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8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62000" y="1748014"/>
            <a:ext cx="7848600" cy="5000728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Welcome &amp; Introductions – Sherene Jenkins</a:t>
            </a:r>
          </a:p>
          <a:p>
            <a:pPr marL="457200" indent="-457200">
              <a:lnSpc>
                <a:spcPct val="15000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Message from our Campaign Chair – Linc Butler</a:t>
            </a:r>
          </a:p>
          <a:p>
            <a:pPr marL="457200" indent="-457200">
              <a:lnSpc>
                <a:spcPct val="15000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History of CCCS at Carolina – Sherene Jenkins</a:t>
            </a:r>
          </a:p>
          <a:p>
            <a:pPr marL="457200" indent="-457200">
              <a:lnSpc>
                <a:spcPct val="15000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Website/Communications – Ari Ball</a:t>
            </a:r>
          </a:p>
          <a:p>
            <a:pPr marL="457200" indent="-457200">
              <a:lnSpc>
                <a:spcPct val="150000"/>
              </a:lnSpc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Campaign Training – Laura Baker, SECC</a:t>
            </a:r>
          </a:p>
          <a:p>
            <a:pPr algn="ctr">
              <a:lnSpc>
                <a:spcPct val="100000"/>
              </a:lnSpc>
              <a:spcBef>
                <a:spcPts val="475"/>
              </a:spcBef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>
              <a:lnSpc>
                <a:spcPct val="100000"/>
              </a:lnSpc>
              <a:spcBef>
                <a:spcPts val="475"/>
              </a:spcBef>
            </a:pPr>
            <a:endParaRPr sz="2800" dirty="0">
              <a:solidFill>
                <a:schemeClr val="bg1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6562" y="305561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5035DD-917C-46A3-80A0-F54B782B6737}"/>
              </a:ext>
            </a:extLst>
          </p:cNvPr>
          <p:cNvSpPr txBox="1"/>
          <p:nvPr/>
        </p:nvSpPr>
        <p:spPr>
          <a:xfrm>
            <a:off x="1066799" y="457200"/>
            <a:ext cx="655319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b="0" spc="-40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AGENDA</a:t>
            </a:r>
            <a:endParaRPr lang="en-US" sz="6000" dirty="0">
              <a:solidFill>
                <a:schemeClr val="tx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050" name="Picture 2" descr="carolina cares carolina shares logo">
            <a:extLst>
              <a:ext uri="{FF2B5EF4-FFF2-40B4-BE49-F238E27FC236}">
                <a16:creationId xmlns:a16="http://schemas.microsoft.com/office/drawing/2014/main" id="{D7FAE6D9-CB48-4B29-923F-7849CBBDD7D5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5856960"/>
            <a:ext cx="1738313" cy="74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46B1FCF-896E-4320-AA81-6AFF7582D177}"/>
              </a:ext>
            </a:extLst>
          </p:cNvPr>
          <p:cNvSpPr txBox="1"/>
          <p:nvPr/>
        </p:nvSpPr>
        <p:spPr>
          <a:xfrm>
            <a:off x="685800" y="1828800"/>
            <a:ext cx="8574030" cy="2426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September 15, 2021, Video Release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Making A Difference Together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Depts/Agencies chose their own campaign timeframe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SECC Video Sneak Peek! </a:t>
            </a:r>
            <a:r>
              <a:rPr lang="en-US" dirty="0">
                <a:hlinkClick r:id="rId3"/>
              </a:rPr>
              <a:t>NC SECC Campaign Video 2021 - YouTube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B822E12C-B05B-4154-ADA8-CBAE1D0ED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461932"/>
            <a:ext cx="9067799" cy="13969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582F01-855E-4425-970B-BA31CF3C3B11}"/>
              </a:ext>
            </a:extLst>
          </p:cNvPr>
          <p:cNvSpPr txBox="1"/>
          <p:nvPr/>
        </p:nvSpPr>
        <p:spPr>
          <a:xfrm>
            <a:off x="485391" y="578992"/>
            <a:ext cx="8173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3">
                    <a:lumMod val="50000"/>
                  </a:schemeClr>
                </a:solidFill>
              </a:rPr>
              <a:t>2021 Statewide Video</a:t>
            </a:r>
          </a:p>
        </p:txBody>
      </p:sp>
    </p:spTree>
    <p:extLst>
      <p:ext uri="{BB962C8B-B14F-4D97-AF65-F5344CB8AC3E}">
        <p14:creationId xmlns:p14="http://schemas.microsoft.com/office/powerpoint/2010/main" val="1116463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0" y="1323531"/>
            <a:ext cx="4775241" cy="385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Website </a:t>
            </a:r>
            <a:r>
              <a:rPr lang="en-US" dirty="0">
                <a:solidFill>
                  <a:srgbClr val="0070C0"/>
                </a:solidFill>
              </a:rPr>
              <a:t>www.ncsecc.org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Charity Search Engine *UPDATED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Donation Impact Calculator *NEW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Volunteer Resources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Ways to Give in 2021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err="1"/>
              <a:t>ePledge</a:t>
            </a:r>
            <a:r>
              <a:rPr lang="en-US" dirty="0"/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PDF Fillable Forms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Events – Venmo Platform *NEW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Credit Card Donations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400" dirty="0"/>
              <a:t>Facebook: </a:t>
            </a:r>
            <a:r>
              <a:rPr lang="en-US" dirty="0">
                <a:solidFill>
                  <a:srgbClr val="0070C0"/>
                </a:solidFill>
              </a:rPr>
              <a:t>facebook.com/</a:t>
            </a:r>
            <a:r>
              <a:rPr lang="en-US" dirty="0" err="1">
                <a:solidFill>
                  <a:srgbClr val="0070C0"/>
                </a:solidFill>
              </a:rPr>
              <a:t>ncsecc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/>
              <a:t>Instagram: </a:t>
            </a:r>
            <a:r>
              <a:rPr lang="en-US" dirty="0">
                <a:solidFill>
                  <a:srgbClr val="0070C0"/>
                </a:solidFill>
              </a:rPr>
              <a:t>Instagram.com/</a:t>
            </a:r>
            <a:r>
              <a:rPr lang="en-US" dirty="0" err="1">
                <a:solidFill>
                  <a:srgbClr val="0070C0"/>
                </a:solidFill>
              </a:rPr>
              <a:t>ncsecc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18" name="Picture 17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89326405-5F16-4220-85BD-E322939C4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9277"/>
            <a:ext cx="9144000" cy="1408723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56AA5A5-8438-4B6C-9921-BA8C876E03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3" y="1467887"/>
            <a:ext cx="4191000" cy="3439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C391C1A-DAFA-402C-B4E3-4E56FCB5248F}"/>
              </a:ext>
            </a:extLst>
          </p:cNvPr>
          <p:cNvSpPr txBox="1"/>
          <p:nvPr/>
        </p:nvSpPr>
        <p:spPr>
          <a:xfrm>
            <a:off x="1295400" y="273711"/>
            <a:ext cx="6285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3">
                    <a:lumMod val="50000"/>
                  </a:schemeClr>
                </a:solidFill>
              </a:rPr>
              <a:t>Campaign Resources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17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70252"/>
            <a:ext cx="7772400" cy="1004309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accent3">
                    <a:lumMod val="50000"/>
                  </a:schemeClr>
                </a:solidFill>
              </a:rPr>
              <a:t>ePledge</a:t>
            </a:r>
            <a:endParaRPr lang="en-US" sz="7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945A520-0A46-43F7-8587-E0EDAD2D7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009" y="1611086"/>
            <a:ext cx="8017981" cy="3838191"/>
          </a:xfrm>
        </p:spPr>
        <p:txBody>
          <a:bodyPr>
            <a:normAutofit/>
          </a:bodyPr>
          <a:lstStyle/>
          <a:p>
            <a:pPr marL="457200" lvl="0" indent="-457200" algn="l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 panose="020B0604020202020204" pitchFamily="34" charset="0"/>
              </a:rPr>
              <a:t>ePledge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is an online giving platform that provides a way for employees to donate online. It tracks your campaign pledges in real-time, so the online responses are always up to date. </a:t>
            </a:r>
          </a:p>
          <a:p>
            <a:pPr marL="285750" lvl="0" indent="-285750" algn="l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lvl="0" indent="-457200" algn="l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 panose="020B0604020202020204" pitchFamily="34" charset="0"/>
              </a:rPr>
              <a:t>ePledge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is a great option to reach employees but communication from division leaders and team captains is vital</a:t>
            </a:r>
          </a:p>
          <a:p>
            <a:pPr lvl="0" algn="l" defTabSz="685800">
              <a:lnSpc>
                <a:spcPct val="90000"/>
              </a:lnSpc>
              <a:spcBef>
                <a:spcPts val="750"/>
              </a:spcBef>
            </a:pPr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lvl="0" indent="-457200" algn="l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 panose="020B0604020202020204" pitchFamily="34" charset="0"/>
              </a:rPr>
              <a:t>ePledge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is NOT the Adobe Digital PDF Pledge Form &amp; is NOT the credit card Donate Now option on the SECC website</a:t>
            </a: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3" name="Picture 1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E25B75D1-FE1F-4259-80BD-82459B1B4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9277"/>
            <a:ext cx="9144000" cy="14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6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000"/>
    </mc:Choice>
    <mc:Fallback xmlns="">
      <p:transition spd="slow" advClick="0" advTm="3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41016C-6326-4A5D-8B2B-4A59E251C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914278" cy="360609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+mj-lt"/>
              </a:rPr>
              <a:t>Pledge Form Types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Adobe Digital PDF, Printed,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ePledge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+mj-lt"/>
              </a:rPr>
              <a:t>Report Forms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Combined, Payroll Only, Cash/Check/Credit Card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+mj-lt"/>
              </a:rPr>
              <a:t>Event Form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Venmo for event payments</a:t>
            </a:r>
          </a:p>
        </p:txBody>
      </p:sp>
      <p:pic>
        <p:nvPicPr>
          <p:cNvPr id="8" name="Picture 7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B498F4A5-2D26-425E-B4E1-52BC4897A8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9277"/>
            <a:ext cx="9144000" cy="1408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2140FC-5B6E-44F2-9262-07ABCD8000E8}"/>
              </a:ext>
            </a:extLst>
          </p:cNvPr>
          <p:cNvSpPr txBox="1"/>
          <p:nvPr/>
        </p:nvSpPr>
        <p:spPr>
          <a:xfrm>
            <a:off x="1238713" y="502754"/>
            <a:ext cx="66665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3">
                    <a:lumMod val="50000"/>
                  </a:schemeClr>
                </a:solidFill>
              </a:rPr>
              <a:t>Campaign Forms</a:t>
            </a:r>
          </a:p>
          <a:p>
            <a:pPr algn="ctr"/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Campaign materials have not been sent yet</a:t>
            </a:r>
          </a:p>
        </p:txBody>
      </p:sp>
    </p:spTree>
    <p:extLst>
      <p:ext uri="{BB962C8B-B14F-4D97-AF65-F5344CB8AC3E}">
        <p14:creationId xmlns:p14="http://schemas.microsoft.com/office/powerpoint/2010/main" val="3075044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B3839-DDB7-4EFF-9D9F-D13DA109C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94323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Campaign Materials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438CB3F-7517-4F78-B423-6E30818FF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534400" cy="4306277"/>
          </a:xfrm>
        </p:spPr>
        <p:txBody>
          <a:bodyPr>
            <a:normAutofit fontScale="62500" lnSpcReduction="20000"/>
          </a:bodyPr>
          <a:lstStyle/>
          <a:p>
            <a:pPr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marR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 UNC-Chapel Hill converted CCCS to a paperless campaign – saving approximately $3000 a year in the administration of the campaign. </a:t>
            </a:r>
          </a:p>
          <a:p>
            <a:pPr marL="457200" marR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SECC will </a:t>
            </a:r>
            <a:r>
              <a:rPr lang="en-US" sz="4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 our almost 100% electronic model from 2020.  Encourage the use of our </a:t>
            </a:r>
            <a:r>
              <a:rPr lang="en-US" sz="4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ePledge</a:t>
            </a:r>
            <a:r>
              <a:rPr lang="en-US" sz="4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(electronic giving) model and will continue to offer the Adobe Digital PDF pledge form for those wishing to use that online method of giving. </a:t>
            </a:r>
          </a:p>
          <a:p>
            <a:pPr marL="457200" marR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6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6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6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6E552AD5-6967-4E86-9D7B-319F525E7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0"/>
            <a:ext cx="914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08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1676400"/>
            <a:ext cx="8481642" cy="297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events worked virtually in 2020?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Bingo, Silent Auctions, Trivia Games, Scavenger Hunts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Looking Ahead 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Events, Charity Fairs – Virtual Fairs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5DF71C6A-9EFA-4157-8B96-51DE186F6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9277"/>
            <a:ext cx="9144000" cy="140872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1909250-3388-4123-9CCF-0141E0FC59C0}"/>
              </a:ext>
            </a:extLst>
          </p:cNvPr>
          <p:cNvSpPr txBox="1"/>
          <p:nvPr/>
        </p:nvSpPr>
        <p:spPr>
          <a:xfrm>
            <a:off x="381604" y="609600"/>
            <a:ext cx="8380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Campaign Events &amp; Charity Fairs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92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97E6015-3F0C-41F5-B4B6-4BF04CD6017A}"/>
              </a:ext>
            </a:extLst>
          </p:cNvPr>
          <p:cNvSpPr txBox="1"/>
          <p:nvPr/>
        </p:nvSpPr>
        <p:spPr>
          <a:xfrm>
            <a:off x="402574" y="1905000"/>
            <a:ext cx="833884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Weekly winners will pick from 2 prizes instead of having one chosen for them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$25 or $50 Amazon Gift Card or Charity Designation of their choice</a:t>
            </a:r>
          </a:p>
          <a:p>
            <a:pPr lvl="1"/>
            <a:endParaRPr lang="en-US" dirty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Thanksgiving $50 Harris Teeter Gift Card – 1 per Dept/Agency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64B1D521-AE37-46B3-ABBF-81F8FAC17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9277"/>
            <a:ext cx="9144000" cy="14087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7C900E-95D5-4FA2-A5BC-BA92BC2CDA84}"/>
              </a:ext>
            </a:extLst>
          </p:cNvPr>
          <p:cNvSpPr txBox="1"/>
          <p:nvPr/>
        </p:nvSpPr>
        <p:spPr>
          <a:xfrm>
            <a:off x="1429211" y="533400"/>
            <a:ext cx="6285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3">
                    <a:lumMod val="50000"/>
                  </a:schemeClr>
                </a:solidFill>
              </a:rPr>
              <a:t>Campaign Incentives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5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85ADCBE8-F282-451F-8A2D-A2214588D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9144000" cy="144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77CBC1-54F4-4182-90E4-0ADEDF4EECAF}"/>
              </a:ext>
            </a:extLst>
          </p:cNvPr>
          <p:cNvSpPr txBox="1"/>
          <p:nvPr/>
        </p:nvSpPr>
        <p:spPr>
          <a:xfrm>
            <a:off x="1104900" y="1371600"/>
            <a:ext cx="693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3">
                    <a:lumMod val="50000"/>
                  </a:schemeClr>
                </a:solidFill>
              </a:rPr>
              <a:t>Questions &amp; Conversation</a:t>
            </a:r>
          </a:p>
        </p:txBody>
      </p:sp>
    </p:spTree>
    <p:extLst>
      <p:ext uri="{BB962C8B-B14F-4D97-AF65-F5344CB8AC3E}">
        <p14:creationId xmlns:p14="http://schemas.microsoft.com/office/powerpoint/2010/main" val="1738613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4873" y="1628507"/>
            <a:ext cx="733425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/>
              <a:t>Please email your program coordinator  with any questions.</a:t>
            </a:r>
          </a:p>
          <a:p>
            <a:pPr algn="ctr"/>
            <a:r>
              <a:rPr lang="en-US" sz="1200" b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melissakeeney@ncsecc.org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laurabaker@ncsecc.org </a:t>
            </a:r>
          </a:p>
          <a:p>
            <a:pPr algn="ctr">
              <a:lnSpc>
                <a:spcPct val="150000"/>
              </a:lnSpc>
            </a:pPr>
            <a:r>
              <a:rPr lang="en-US" sz="1200" dirty="0"/>
              <a:t> </a:t>
            </a:r>
          </a:p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Follow us on Facebook &amp; Instagram @ncsecc</a:t>
            </a:r>
          </a:p>
          <a:p>
            <a:pPr algn="ctr"/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8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www.ncsecc.org</a:t>
            </a:r>
            <a:r>
              <a:rPr lang="en-US" sz="2800" b="1" dirty="0"/>
              <a:t> </a:t>
            </a:r>
          </a:p>
        </p:txBody>
      </p:sp>
      <p:pic>
        <p:nvPicPr>
          <p:cNvPr id="12" name="Picture 11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66245C69-828E-4EBD-BBD0-A275788B50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9277"/>
            <a:ext cx="9144000" cy="1408723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C05FA775-227F-46CE-B29C-220F475094AF}"/>
              </a:ext>
            </a:extLst>
          </p:cNvPr>
          <p:cNvSpPr txBox="1">
            <a:spLocks/>
          </p:cNvSpPr>
          <p:nvPr/>
        </p:nvSpPr>
        <p:spPr>
          <a:xfrm>
            <a:off x="685799" y="457201"/>
            <a:ext cx="7772400" cy="1371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accent3">
                    <a:lumMod val="50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6473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38200" y="2781707"/>
            <a:ext cx="7848600" cy="1663917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algn="ctr">
              <a:spcBef>
                <a:spcPts val="475"/>
              </a:spcBef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Share 3 words that describe yourself in the chat box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>
              <a:lnSpc>
                <a:spcPct val="100000"/>
              </a:lnSpc>
              <a:spcBef>
                <a:spcPts val="475"/>
              </a:spcBef>
            </a:pPr>
            <a:endParaRPr sz="2800" dirty="0">
              <a:solidFill>
                <a:schemeClr val="bg1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6562" y="305561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5035DD-917C-46A3-80A0-F54B782B6737}"/>
              </a:ext>
            </a:extLst>
          </p:cNvPr>
          <p:cNvSpPr txBox="1"/>
          <p:nvPr/>
        </p:nvSpPr>
        <p:spPr>
          <a:xfrm>
            <a:off x="1066799" y="457200"/>
            <a:ext cx="655319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b="0" spc="-40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Ice Breaker</a:t>
            </a:r>
            <a:endParaRPr lang="en-US" sz="6000" dirty="0">
              <a:solidFill>
                <a:schemeClr val="tx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050" name="Picture 2" descr="carolina cares carolina shares logo">
            <a:extLst>
              <a:ext uri="{FF2B5EF4-FFF2-40B4-BE49-F238E27FC236}">
                <a16:creationId xmlns:a16="http://schemas.microsoft.com/office/drawing/2014/main" id="{D7FAE6D9-CB48-4B29-923F-7849CBBDD7D5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5856960"/>
            <a:ext cx="1738313" cy="74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05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" name="object 4"/>
          <p:cNvSpPr txBox="1"/>
          <p:nvPr/>
        </p:nvSpPr>
        <p:spPr>
          <a:xfrm>
            <a:off x="693553" y="2590800"/>
            <a:ext cx="7543800" cy="218970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sz="6000" spc="150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Linc</a:t>
            </a:r>
            <a:r>
              <a:rPr sz="6000" spc="125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sz="6000" spc="35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Butler</a:t>
            </a:r>
            <a:endParaRPr sz="6000" dirty="0">
              <a:solidFill>
                <a:schemeClr val="bg1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12700" marR="5080" indent="662305" algn="ctr">
              <a:lnSpc>
                <a:spcPct val="100000"/>
              </a:lnSpc>
              <a:spcBef>
                <a:spcPts val="150"/>
              </a:spcBef>
            </a:pPr>
            <a:r>
              <a:rPr sz="2500" spc="-5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Associate </a:t>
            </a:r>
            <a:r>
              <a:rPr sz="2500" spc="-15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Vice </a:t>
            </a:r>
            <a:r>
              <a:rPr sz="2500" spc="-5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Chancellor</a:t>
            </a:r>
            <a:r>
              <a:rPr lang="en-US" sz="2500" spc="-5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,</a:t>
            </a:r>
            <a:r>
              <a:rPr sz="2500" spc="-5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2500" spc="-5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Human Resources and Equal Opportunity and Compliance </a:t>
            </a:r>
          </a:p>
          <a:p>
            <a:pPr marL="12700" marR="5080" indent="662305">
              <a:lnSpc>
                <a:spcPct val="100000"/>
              </a:lnSpc>
              <a:spcBef>
                <a:spcPts val="150"/>
              </a:spcBef>
            </a:pPr>
            <a:endParaRPr sz="25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8654" y="641953"/>
            <a:ext cx="812595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3308985" algn="l"/>
              </a:tabLst>
            </a:pPr>
            <a:r>
              <a:rPr lang="en-US" sz="4800" spc="-175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Message </a:t>
            </a:r>
            <a:r>
              <a:rPr lang="en-US" sz="4800" b="0" spc="-175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from our </a:t>
            </a:r>
            <a:r>
              <a:rPr sz="4800" b="0" spc="-175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</a:t>
            </a:r>
            <a:r>
              <a:rPr sz="4800" b="0" spc="105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ampa</a:t>
            </a:r>
            <a:r>
              <a:rPr sz="4800" b="0" spc="40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sz="4800" b="0" spc="114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</a:t>
            </a:r>
            <a:r>
              <a:rPr sz="4800" b="0" spc="85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</a:t>
            </a:r>
            <a:r>
              <a:rPr lang="en-US" sz="4800" spc="85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sz="4800" b="0" spc="-175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</a:t>
            </a:r>
            <a:r>
              <a:rPr sz="4800" b="0" spc="45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ha</a:t>
            </a:r>
            <a:r>
              <a:rPr sz="4800" b="0" spc="20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sz="4800" b="0" spc="105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</a:t>
            </a:r>
            <a:endParaRPr sz="4800" dirty="0">
              <a:solidFill>
                <a:schemeClr val="tx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6562" y="305561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carolina cares carolina shares logo">
            <a:extLst>
              <a:ext uri="{FF2B5EF4-FFF2-40B4-BE49-F238E27FC236}">
                <a16:creationId xmlns:a16="http://schemas.microsoft.com/office/drawing/2014/main" id="{F3815978-2B72-4ABA-87E4-F636A8F38019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5856960"/>
            <a:ext cx="1738313" cy="74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2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762" y="2248661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0600" y="2057400"/>
            <a:ext cx="7618730" cy="3916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Sherene Jenkins</a:t>
            </a:r>
            <a:endParaRPr sz="4800" dirty="0">
              <a:solidFill>
                <a:schemeClr val="bg1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lang="en-US" sz="2800" spc="-10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Human Resource and Equal Opportunity and Compliance</a:t>
            </a:r>
            <a:endParaRPr sz="2800" dirty="0">
              <a:solidFill>
                <a:schemeClr val="bg1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19685">
              <a:lnSpc>
                <a:spcPct val="100000"/>
              </a:lnSpc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19685">
              <a:lnSpc>
                <a:spcPct val="100000"/>
              </a:lnSpc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19685">
              <a:lnSpc>
                <a:spcPct val="100000"/>
              </a:lnSpc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19685">
              <a:lnSpc>
                <a:spcPct val="100000"/>
              </a:lnSpc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19685">
              <a:lnSpc>
                <a:spcPct val="100000"/>
              </a:lnSpc>
            </a:pP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Ari Ball</a:t>
            </a:r>
            <a:endParaRPr sz="4800" dirty="0">
              <a:solidFill>
                <a:schemeClr val="bg1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lang="en-US" sz="2800" spc="-10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Human Resource and Equal Opportunity and Compliance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762" y="4420361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5359" y="410955"/>
            <a:ext cx="7701915" cy="8438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5400" b="0" spc="-40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2021 Campaign Coordinators</a:t>
            </a:r>
            <a:endParaRPr sz="5400" dirty="0">
              <a:solidFill>
                <a:schemeClr val="tx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2281" y="305561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 descr="carolina cares carolina shares logo">
            <a:extLst>
              <a:ext uri="{FF2B5EF4-FFF2-40B4-BE49-F238E27FC236}">
                <a16:creationId xmlns:a16="http://schemas.microsoft.com/office/drawing/2014/main" id="{6305C35A-5F42-4250-923E-EB9FB0C6C0BA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5856960"/>
            <a:ext cx="1738313" cy="74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232" y="457200"/>
            <a:ext cx="761553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6000" b="0" spc="-40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UNC-CH </a:t>
            </a:r>
            <a:r>
              <a:rPr sz="6000" b="0" spc="35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Giving</a:t>
            </a:r>
            <a:r>
              <a:rPr sz="6000" b="0" spc="250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sz="6000" b="0" spc="120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History</a:t>
            </a:r>
            <a:endParaRPr sz="6000" dirty="0">
              <a:solidFill>
                <a:schemeClr val="tx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BDAD5-5817-41D7-9906-7B21CB607633}"/>
              </a:ext>
            </a:extLst>
          </p:cNvPr>
          <p:cNvSpPr txBox="1"/>
          <p:nvPr/>
        </p:nvSpPr>
        <p:spPr>
          <a:xfrm>
            <a:off x="1181100" y="1639061"/>
            <a:ext cx="678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Since 2002, UNC-Chapel Hill has raised a total of </a:t>
            </a:r>
            <a:r>
              <a:rPr lang="en-US" sz="1800" b="0" i="1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$14,250,765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294398-E3D7-42D8-B763-018EACEE0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2176462"/>
            <a:ext cx="8296275" cy="3042477"/>
          </a:xfrm>
          <a:prstGeom prst="rect">
            <a:avLst/>
          </a:prstGeom>
        </p:spPr>
      </p:pic>
      <p:pic>
        <p:nvPicPr>
          <p:cNvPr id="10" name="Picture 2" descr="carolina cares carolina shares logo">
            <a:extLst>
              <a:ext uri="{FF2B5EF4-FFF2-40B4-BE49-F238E27FC236}">
                <a16:creationId xmlns:a16="http://schemas.microsoft.com/office/drawing/2014/main" id="{7A9EC299-BEC3-40E8-957E-7252AC9E07AB}"/>
              </a:ext>
            </a:extLst>
          </p:cNvPr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5856960"/>
            <a:ext cx="1738313" cy="74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62000" y="1748014"/>
            <a:ext cx="7848600" cy="4939173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457200" indent="-457200"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Weekly Newsletter - 11 updates 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(Campaign Update, Make An Impact, Why I Give, Weekly Winners)</a:t>
            </a:r>
          </a:p>
          <a:p>
            <a:pPr marL="457200" indent="-457200">
              <a:spcBef>
                <a:spcPts val="475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57200" indent="-457200"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Average Click Rate – 47.16%</a:t>
            </a:r>
          </a:p>
          <a:p>
            <a:pPr marL="457200" indent="-457200">
              <a:spcBef>
                <a:spcPts val="475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57200" indent="-457200"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 the 23,872 recipients, 939 employees pledged to CCCS</a:t>
            </a:r>
          </a:p>
          <a:p>
            <a:pPr marL="457200" indent="-457200">
              <a:spcBef>
                <a:spcPts val="475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457200" indent="-457200">
              <a:spcBef>
                <a:spcPts val="475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Paperless campaign saves ~$3K yearly in administrative costs</a:t>
            </a:r>
            <a:endParaRPr sz="2800" dirty="0">
              <a:solidFill>
                <a:schemeClr val="bg1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6562" y="305561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5035DD-917C-46A3-80A0-F54B782B6737}"/>
              </a:ext>
            </a:extLst>
          </p:cNvPr>
          <p:cNvSpPr txBox="1"/>
          <p:nvPr/>
        </p:nvSpPr>
        <p:spPr>
          <a:xfrm>
            <a:off x="1066798" y="457200"/>
            <a:ext cx="76200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b="0" spc="-40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Campaign Administration</a:t>
            </a:r>
            <a:endParaRPr lang="en-US" sz="6000" dirty="0">
              <a:solidFill>
                <a:schemeClr val="tx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050" name="Picture 2" descr="carolina cares carolina shares logo">
            <a:extLst>
              <a:ext uri="{FF2B5EF4-FFF2-40B4-BE49-F238E27FC236}">
                <a16:creationId xmlns:a16="http://schemas.microsoft.com/office/drawing/2014/main" id="{D7FAE6D9-CB48-4B29-923F-7849CBBDD7D5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5856960"/>
            <a:ext cx="1738313" cy="74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076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9" y="368476"/>
            <a:ext cx="754125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b="0" spc="45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2020 School</a:t>
            </a:r>
            <a:r>
              <a:rPr lang="en-US" sz="4800" spc="45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/</a:t>
            </a:r>
            <a:r>
              <a:rPr lang="en-US" sz="4800" b="0" spc="45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Department Totals</a:t>
            </a:r>
            <a:endParaRPr sz="4800" dirty="0">
              <a:solidFill>
                <a:schemeClr val="tx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0362" y="153162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3600" y="1783079"/>
            <a:ext cx="4527803" cy="5074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257C5-007C-4618-B0D8-1A8CD66E2687}"/>
              </a:ext>
            </a:extLst>
          </p:cNvPr>
          <p:cNvSpPr txBox="1"/>
          <p:nvPr/>
        </p:nvSpPr>
        <p:spPr>
          <a:xfrm>
            <a:off x="371484" y="1676400"/>
            <a:ext cx="41909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$104,448 School of Medicine</a:t>
            </a:r>
          </a:p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$75,172 	College of Arts &amp; Sciences</a:t>
            </a:r>
          </a:p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$42,917 	Gillings School Global Pub Health</a:t>
            </a:r>
          </a:p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$36,263 	VC for Research</a:t>
            </a:r>
          </a:p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$19,808 	School of Dentistry</a:t>
            </a:r>
          </a:p>
          <a:p>
            <a:r>
              <a:rPr lang="en-US" dirty="0"/>
              <a:t>$19,126 	Information Technology Services</a:t>
            </a:r>
          </a:p>
          <a:p>
            <a:r>
              <a:rPr lang="en-US" dirty="0"/>
              <a:t>$16,765 	Finance &amp; Operations</a:t>
            </a:r>
          </a:p>
          <a:p>
            <a:r>
              <a:rPr lang="en-US" dirty="0"/>
              <a:t>$13,982 	Kenan-Flagler School of Business</a:t>
            </a:r>
          </a:p>
          <a:p>
            <a:r>
              <a:rPr lang="en-US" dirty="0"/>
              <a:t>$9,869 	University Libraries</a:t>
            </a:r>
          </a:p>
          <a:p>
            <a:r>
              <a:rPr lang="en-US" dirty="0"/>
              <a:t>$8,900 	Eshelman School of Pharmacy</a:t>
            </a:r>
          </a:p>
          <a:p>
            <a:r>
              <a:rPr lang="en-US" dirty="0"/>
              <a:t>$8,668 	Athletics</a:t>
            </a:r>
          </a:p>
          <a:p>
            <a:r>
              <a:rPr lang="en-US" dirty="0"/>
              <a:t>$8,365 	UNC CH - Retiree</a:t>
            </a:r>
          </a:p>
          <a:p>
            <a:r>
              <a:rPr lang="en-US" dirty="0"/>
              <a:t>$8,134 	School of Nursing</a:t>
            </a:r>
          </a:p>
          <a:p>
            <a:r>
              <a:rPr lang="en-US" dirty="0"/>
              <a:t>$7,550 	School of Government</a:t>
            </a:r>
          </a:p>
          <a:p>
            <a:r>
              <a:rPr lang="en-US" dirty="0"/>
              <a:t>$6,708 	University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16C8EA-CBF0-4E09-9F49-3B6D475BC88F}"/>
              </a:ext>
            </a:extLst>
          </p:cNvPr>
          <p:cNvSpPr txBox="1"/>
          <p:nvPr/>
        </p:nvSpPr>
        <p:spPr>
          <a:xfrm>
            <a:off x="4718316" y="1783079"/>
            <a:ext cx="41909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$6,660 	School of Law</a:t>
            </a:r>
          </a:p>
          <a:p>
            <a:r>
              <a:rPr lang="en-US" dirty="0"/>
              <a:t>$5,456 	VC Student Affairs</a:t>
            </a:r>
          </a:p>
          <a:p>
            <a:r>
              <a:rPr lang="en-US" dirty="0"/>
              <a:t>$5,217 	Office of the Provost</a:t>
            </a:r>
          </a:p>
          <a:p>
            <a:r>
              <a:rPr lang="en-US" dirty="0"/>
              <a:t>$3,910 	School of Info &amp; Library Science</a:t>
            </a:r>
          </a:p>
          <a:p>
            <a:r>
              <a:rPr lang="en-US" dirty="0"/>
              <a:t>$3,477 	UNC General Alumni Association</a:t>
            </a:r>
          </a:p>
          <a:p>
            <a:r>
              <a:rPr lang="en-US" dirty="0"/>
              <a:t>$3,376 	HR &amp; EOC</a:t>
            </a:r>
          </a:p>
          <a:p>
            <a:r>
              <a:rPr lang="en-US" dirty="0"/>
              <a:t>$3,290 	Graduate School</a:t>
            </a:r>
          </a:p>
          <a:p>
            <a:r>
              <a:rPr lang="en-US" dirty="0"/>
              <a:t>$3,253 	University Communications</a:t>
            </a:r>
          </a:p>
          <a:p>
            <a:r>
              <a:rPr lang="en-US" dirty="0"/>
              <a:t>$3,150 	Misc. Credit Cards - UNC CH</a:t>
            </a:r>
          </a:p>
          <a:p>
            <a:r>
              <a:rPr lang="en-US" dirty="0"/>
              <a:t>$2,750 	University Counsel</a:t>
            </a:r>
          </a:p>
          <a:p>
            <a:r>
              <a:rPr lang="en-US" dirty="0"/>
              <a:t>$1,770 	</a:t>
            </a:r>
            <a:r>
              <a:rPr lang="en-US" dirty="0" err="1"/>
              <a:t>Innov</a:t>
            </a:r>
            <a:r>
              <a:rPr lang="en-US" dirty="0"/>
              <a:t>, Entrepreneur, Econ Dev</a:t>
            </a:r>
          </a:p>
          <a:p>
            <a:r>
              <a:rPr lang="en-US" dirty="0"/>
              <a:t>$1,659 	School of Media and Journalism</a:t>
            </a:r>
          </a:p>
          <a:p>
            <a:r>
              <a:rPr lang="en-US" dirty="0"/>
              <a:t>$1,646 	Office of the Chancellor</a:t>
            </a:r>
          </a:p>
          <a:p>
            <a:r>
              <a:rPr lang="en-US" dirty="0"/>
              <a:t>$1,352 	School of Education</a:t>
            </a:r>
          </a:p>
          <a:p>
            <a:r>
              <a:rPr lang="en-US" dirty="0"/>
              <a:t>$1,074 	School of Social Work</a:t>
            </a:r>
          </a:p>
        </p:txBody>
      </p:sp>
      <p:pic>
        <p:nvPicPr>
          <p:cNvPr id="11" name="Picture 2" descr="carolina cares carolina shares logo">
            <a:extLst>
              <a:ext uri="{FF2B5EF4-FFF2-40B4-BE49-F238E27FC236}">
                <a16:creationId xmlns:a16="http://schemas.microsoft.com/office/drawing/2014/main" id="{808F5F5E-0E8A-4AF6-AD72-B2A13A90B7E9}"/>
              </a:ext>
            </a:extLst>
          </p:cNvPr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509" y="5992296"/>
            <a:ext cx="1738313" cy="74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81" y="304800"/>
            <a:ext cx="71164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4800" b="0" spc="-95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UNC </a:t>
            </a:r>
            <a:r>
              <a:rPr lang="en-US" sz="4800" b="0" spc="-75" dirty="0">
                <a:solidFill>
                  <a:schemeClr val="tx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System Top Contributors</a:t>
            </a:r>
            <a:endParaRPr sz="4800" dirty="0">
              <a:solidFill>
                <a:schemeClr val="tx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4162" y="200405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D56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14D52A2-19C2-49A2-A8C0-49570315D4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726027"/>
              </p:ext>
            </p:extLst>
          </p:nvPr>
        </p:nvGraphicFramePr>
        <p:xfrm>
          <a:off x="891698" y="1371600"/>
          <a:ext cx="711644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carolina cares carolina shares logo">
            <a:extLst>
              <a:ext uri="{FF2B5EF4-FFF2-40B4-BE49-F238E27FC236}">
                <a16:creationId xmlns:a16="http://schemas.microsoft.com/office/drawing/2014/main" id="{4ED74430-29F1-43D1-92E2-773F9DD91AB8}"/>
              </a:ext>
            </a:extLst>
          </p:cNvPr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5856960"/>
            <a:ext cx="1738313" cy="74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16 Campaig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98B2C61F4CAA429E24FA24580B6C6D" ma:contentTypeVersion="14" ma:contentTypeDescription="Create a new document." ma:contentTypeScope="" ma:versionID="1d6d2ebd0cb6336b49cdb9621e6ff6cd">
  <xsd:schema xmlns:xsd="http://www.w3.org/2001/XMLSchema" xmlns:xs="http://www.w3.org/2001/XMLSchema" xmlns:p="http://schemas.microsoft.com/office/2006/metadata/properties" xmlns:ns3="1ec8c5ab-6ea7-455a-99bb-bad7068bcc06" xmlns:ns4="ab2d28dd-6b2b-4726-b2c2-edc4d3419a58" targetNamespace="http://schemas.microsoft.com/office/2006/metadata/properties" ma:root="true" ma:fieldsID="3496567be2c43bae5ec63a988f7121a2" ns3:_="" ns4:_="">
    <xsd:import namespace="1ec8c5ab-6ea7-455a-99bb-bad7068bcc06"/>
    <xsd:import namespace="ab2d28dd-6b2b-4726-b2c2-edc4d3419a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c8c5ab-6ea7-455a-99bb-bad7068bc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d28dd-6b2b-4726-b2c2-edc4d3419a5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33FFC6-BFA1-4114-959F-25B388B402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CFF804-A629-433A-9829-B7AE10981A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c8c5ab-6ea7-455a-99bb-bad7068bcc06"/>
    <ds:schemaRef ds:uri="ab2d28dd-6b2b-4726-b2c2-edc4d3419a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03284C-ACFE-4A92-8EC2-14146779ECE7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ab2d28dd-6b2b-4726-b2c2-edc4d3419a58"/>
    <ds:schemaRef ds:uri="1ec8c5ab-6ea7-455a-99bb-bad7068bcc06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1485</Words>
  <Application>Microsoft Office PowerPoint</Application>
  <PresentationFormat>On-screen Show (4:3)</PresentationFormat>
  <Paragraphs>229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Adobe Devanagari</vt:lpstr>
      <vt:lpstr>Arial</vt:lpstr>
      <vt:lpstr>Calibri</vt:lpstr>
      <vt:lpstr>Courier New</vt:lpstr>
      <vt:lpstr>EricSans</vt:lpstr>
      <vt:lpstr>Symbol</vt:lpstr>
      <vt:lpstr>Wingdings</vt:lpstr>
      <vt:lpstr>2016 Campaign Template</vt:lpstr>
      <vt:lpstr>Division Leader &amp; Team Captain Virtual Training September 22, 2021</vt:lpstr>
      <vt:lpstr>PowerPoint Presentation</vt:lpstr>
      <vt:lpstr>PowerPoint Presentation</vt:lpstr>
      <vt:lpstr>Message from our Campaign Chair</vt:lpstr>
      <vt:lpstr>2021 Campaign Coordinators</vt:lpstr>
      <vt:lpstr>UNC-CH Giving History</vt:lpstr>
      <vt:lpstr>PowerPoint Presentation</vt:lpstr>
      <vt:lpstr>2020 School/Department Totals</vt:lpstr>
      <vt:lpstr>UNC System Top Contributors</vt:lpstr>
      <vt:lpstr>SECC Overall Top Contributors</vt:lpstr>
      <vt:lpstr>2020 Top 10 Charities</vt:lpstr>
      <vt:lpstr>2020 Impact/Service Areas</vt:lpstr>
      <vt:lpstr>Website &amp; Communication</vt:lpstr>
      <vt:lpstr>CCCS Campaign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ePledge</vt:lpstr>
      <vt:lpstr>PowerPoint Presentation</vt:lpstr>
      <vt:lpstr>Campaign Materials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Leader &amp; Team Captain Virtual Training October 9, 2020</dc:title>
  <dc:creator>Jenkins, Sherene Denise</dc:creator>
  <cp:lastModifiedBy>Jenkins, Sherene Denise</cp:lastModifiedBy>
  <cp:revision>12</cp:revision>
  <dcterms:created xsi:type="dcterms:W3CDTF">2020-10-09T12:58:00Z</dcterms:created>
  <dcterms:modified xsi:type="dcterms:W3CDTF">2021-09-22T15:42:54Z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0x0101008F98B2C61F4CAA429E24FA24580B6C6D</vt:lpwstr>
  </property>
</Properties>
</file>