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25" r:id="rId5"/>
    <p:sldMasterId id="2147483726" r:id="rId6"/>
    <p:sldMasterId id="2147483734" r:id="rId7"/>
    <p:sldMasterId id="2147483742" r:id="rId8"/>
  </p:sldMasterIdLst>
  <p:notesMasterIdLst>
    <p:notesMasterId r:id="rId14"/>
  </p:notesMasterIdLst>
  <p:sldIdLst>
    <p:sldId id="3818" r:id="rId9"/>
    <p:sldId id="3835" r:id="rId10"/>
    <p:sldId id="3834" r:id="rId11"/>
    <p:sldId id="3836" r:id="rId12"/>
    <p:sldId id="383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48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orient="horz" pos="4200" userDrawn="1">
          <p15:clr>
            <a:srgbClr val="A4A3A4"/>
          </p15:clr>
        </p15:guide>
        <p15:guide id="7" orient="horz" pos="4176" userDrawn="1">
          <p15:clr>
            <a:srgbClr val="A4A3A4"/>
          </p15:clr>
        </p15:guide>
        <p15:guide id="8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2F3E45-8523-9981-BC56-84587F801FC3}" name="Schmidt, Megan" initials="SM" userId="S::megan.schmidt@accenture.com::fd0c6dc8-b54b-4c33-9418-7f64db2b2d1c" providerId="AD"/>
  <p188:author id="{13101866-26A5-A3CB-5947-9638B83B1493}" name="Savage, A." initials="SA" userId="S::a.savage@accenture.com::6f555f43-523d-461a-bba6-2f9265c4e534" providerId="AD"/>
  <p188:author id="{D215B06D-9458-2369-7D38-37E9845EB82F}" name="Kornrich, Alli" initials="KA" userId="S::alli.kornrich@accenture.com::a0e19dc1-75ef-47a6-8982-86c7e1c32916" providerId="AD"/>
  <p188:author id="{A5FB5999-0CD4-F02B-13A8-C1B2D79B23B4}" name="Fritz, Kristen" initials="FK" userId="S::kristen.fritz@accenture.com::65126dd1-28d4-4810-85a7-c994ea65eaac" providerId="AD"/>
  <p188:author id="{56E13AFB-3E53-8784-72AA-FF17C0D54C4F}" name="Aaron Savage" initials="AS" userId="S::asavage@rootinc.com::55a2007d-8185-4063-a5b8-3f7ca8d307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Savage" initials="AS" lastIdx="57" clrIdx="0">
    <p:extLst>
      <p:ext uri="{19B8F6BF-5375-455C-9EA6-DF929625EA0E}">
        <p15:presenceInfo xmlns:p15="http://schemas.microsoft.com/office/powerpoint/2012/main" userId="Aaron Savage" providerId="None"/>
      </p:ext>
    </p:extLst>
  </p:cmAuthor>
  <p:cmAuthor id="2" name="Aaron Savage" initials="AS [2]" lastIdx="3" clrIdx="1">
    <p:extLst>
      <p:ext uri="{19B8F6BF-5375-455C-9EA6-DF929625EA0E}">
        <p15:presenceInfo xmlns:p15="http://schemas.microsoft.com/office/powerpoint/2012/main" userId="S::asavage@rootinc.com::55a2007d-8185-4063-a5b8-3f7ca8d307f0" providerId="AD"/>
      </p:ext>
    </p:extLst>
  </p:cmAuthor>
  <p:cmAuthor id="3" name="Schmidt, Megan" initials="SM" lastIdx="2" clrIdx="2">
    <p:extLst>
      <p:ext uri="{19B8F6BF-5375-455C-9EA6-DF929625EA0E}">
        <p15:presenceInfo xmlns:p15="http://schemas.microsoft.com/office/powerpoint/2012/main" userId="S::megan.schmidt@accenture.com::fd0c6dc8-b54b-4c33-9418-7f64db2b2d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77B"/>
    <a:srgbClr val="993366"/>
    <a:srgbClr val="94065E"/>
    <a:srgbClr val="45032C"/>
    <a:srgbClr val="AC086E"/>
    <a:srgbClr val="E70B93"/>
    <a:srgbClr val="4B9CD3"/>
    <a:srgbClr val="1C5073"/>
    <a:srgbClr val="7F7F7F"/>
    <a:srgbClr val="E4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B7C24-3CF0-374B-9825-51158179E946}" v="2" dt="2022-04-05T20:41:08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2" autoAdjust="0"/>
    <p:restoredTop sz="73620" autoAdjust="0"/>
  </p:normalViewPr>
  <p:slideViewPr>
    <p:cSldViewPr snapToGrid="0" snapToObjects="1">
      <p:cViewPr varScale="1">
        <p:scale>
          <a:sx n="86" d="100"/>
          <a:sy n="86" d="100"/>
        </p:scale>
        <p:origin x="1708" y="76"/>
      </p:cViewPr>
      <p:guideLst>
        <p:guide orient="horz" pos="2160"/>
        <p:guide pos="3840"/>
        <p:guide pos="648"/>
        <p:guide orient="horz" pos="1026"/>
        <p:guide pos="384"/>
        <p:guide orient="horz" pos="4200"/>
        <p:guide orient="horz" pos="4176"/>
        <p:guide orient="horz" pos="1200"/>
      </p:guideLst>
    </p:cSldViewPr>
  </p:slideViewPr>
  <p:notesTextViewPr>
    <p:cViewPr>
      <p:scale>
        <a:sx n="1" d="1"/>
        <a:sy n="1" d="1"/>
      </p:scale>
      <p:origin x="0" y="-26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age, A." userId="S::a.savage@accenture.com::6f555f43-523d-461a-bba6-2f9265c4e534" providerId="AD" clId="Web-{35162FEC-7786-476B-B22A-4ABEA76F8DA8}"/>
    <pc:docChg chg="modSld">
      <pc:chgData name="Savage, A." userId="S::a.savage@accenture.com::6f555f43-523d-461a-bba6-2f9265c4e534" providerId="AD" clId="Web-{35162FEC-7786-476B-B22A-4ABEA76F8DA8}" dt="2022-03-22T16:32:46.454" v="2"/>
      <pc:docMkLst>
        <pc:docMk/>
      </pc:docMkLst>
      <pc:sldChg chg="addSp delSp modSp">
        <pc:chgData name="Savage, A." userId="S::a.savage@accenture.com::6f555f43-523d-461a-bba6-2f9265c4e534" providerId="AD" clId="Web-{35162FEC-7786-476B-B22A-4ABEA76F8DA8}" dt="2022-03-22T16:32:46.454" v="2"/>
        <pc:sldMkLst>
          <pc:docMk/>
          <pc:sldMk cId="1353814430" sldId="3837"/>
        </pc:sldMkLst>
        <pc:spChg chg="add del mod">
          <ac:chgData name="Savage, A." userId="S::a.savage@accenture.com::6f555f43-523d-461a-bba6-2f9265c4e534" providerId="AD" clId="Web-{35162FEC-7786-476B-B22A-4ABEA76F8DA8}" dt="2022-03-22T16:32:46.454" v="2"/>
          <ac:spMkLst>
            <pc:docMk/>
            <pc:sldMk cId="1353814430" sldId="3837"/>
            <ac:spMk id="2" creationId="{6A817B77-0504-D873-AF0B-3C1BE7E83D4E}"/>
          </ac:spMkLst>
        </pc:spChg>
      </pc:sldChg>
    </pc:docChg>
  </pc:docChgLst>
  <pc:docChgLst>
    <pc:chgData name="Thrailkill, Pat" userId="0707bc00-b5ba-4925-8ba5-cafb50ad0fb2" providerId="ADAL" clId="{EE1B7C24-3CF0-374B-9825-51158179E946}"/>
    <pc:docChg chg="undo custSel modSld">
      <pc:chgData name="Thrailkill, Pat" userId="0707bc00-b5ba-4925-8ba5-cafb50ad0fb2" providerId="ADAL" clId="{EE1B7C24-3CF0-374B-9825-51158179E946}" dt="2022-04-05T20:41:08.166" v="18" actId="14826"/>
      <pc:docMkLst>
        <pc:docMk/>
      </pc:docMkLst>
      <pc:sldChg chg="delSp modSp mod">
        <pc:chgData name="Thrailkill, Pat" userId="0707bc00-b5ba-4925-8ba5-cafb50ad0fb2" providerId="ADAL" clId="{EE1B7C24-3CF0-374B-9825-51158179E946}" dt="2022-04-05T20:41:08.166" v="18" actId="14826"/>
        <pc:sldMkLst>
          <pc:docMk/>
          <pc:sldMk cId="2252434982" sldId="3836"/>
        </pc:sldMkLst>
        <pc:spChg chg="del">
          <ac:chgData name="Thrailkill, Pat" userId="0707bc00-b5ba-4925-8ba5-cafb50ad0fb2" providerId="ADAL" clId="{EE1B7C24-3CF0-374B-9825-51158179E946}" dt="2022-04-05T20:40:58.859" v="17" actId="478"/>
          <ac:spMkLst>
            <pc:docMk/>
            <pc:sldMk cId="2252434982" sldId="3836"/>
            <ac:spMk id="2" creationId="{D2728449-F6DD-42B2-A6C9-97B0CF68B7CA}"/>
          </ac:spMkLst>
        </pc:spChg>
        <pc:picChg chg="mod">
          <ac:chgData name="Thrailkill, Pat" userId="0707bc00-b5ba-4925-8ba5-cafb50ad0fb2" providerId="ADAL" clId="{EE1B7C24-3CF0-374B-9825-51158179E946}" dt="2022-04-05T20:41:08.166" v="18" actId="14826"/>
          <ac:picMkLst>
            <pc:docMk/>
            <pc:sldMk cId="2252434982" sldId="3836"/>
            <ac:picMk id="15" creationId="{858E5292-AB6C-46E0-8E64-E82376728AAC}"/>
          </ac:picMkLst>
        </pc:picChg>
      </pc:sldChg>
      <pc:sldChg chg="addSp delSp modSp mod">
        <pc:chgData name="Thrailkill, Pat" userId="0707bc00-b5ba-4925-8ba5-cafb50ad0fb2" providerId="ADAL" clId="{EE1B7C24-3CF0-374B-9825-51158179E946}" dt="2022-03-16T23:04:30.017" v="16" actId="1035"/>
        <pc:sldMkLst>
          <pc:docMk/>
          <pc:sldMk cId="1353814430" sldId="3837"/>
        </pc:sldMkLst>
        <pc:spChg chg="del">
          <ac:chgData name="Thrailkill, Pat" userId="0707bc00-b5ba-4925-8ba5-cafb50ad0fb2" providerId="ADAL" clId="{EE1B7C24-3CF0-374B-9825-51158179E946}" dt="2022-03-16T23:03:17.734" v="1" actId="478"/>
          <ac:spMkLst>
            <pc:docMk/>
            <pc:sldMk cId="1353814430" sldId="3837"/>
            <ac:spMk id="2" creationId="{3B2CB97A-39D4-477A-A18B-6D92CCE97A5E}"/>
          </ac:spMkLst>
        </pc:spChg>
        <pc:spChg chg="mod">
          <ac:chgData name="Thrailkill, Pat" userId="0707bc00-b5ba-4925-8ba5-cafb50ad0fb2" providerId="ADAL" clId="{EE1B7C24-3CF0-374B-9825-51158179E946}" dt="2022-03-16T23:04:01.782" v="11" actId="1076"/>
          <ac:spMkLst>
            <pc:docMk/>
            <pc:sldMk cId="1353814430" sldId="3837"/>
            <ac:spMk id="16" creationId="{F5FBA102-B892-0F49-B3BF-B0950E193000}"/>
          </ac:spMkLst>
        </pc:spChg>
        <pc:picChg chg="mod">
          <ac:chgData name="Thrailkill, Pat" userId="0707bc00-b5ba-4925-8ba5-cafb50ad0fb2" providerId="ADAL" clId="{EE1B7C24-3CF0-374B-9825-51158179E946}" dt="2022-03-16T23:04:30.017" v="16" actId="1035"/>
          <ac:picMkLst>
            <pc:docMk/>
            <pc:sldMk cId="1353814430" sldId="3837"/>
            <ac:picMk id="15" creationId="{858E5292-AB6C-46E0-8E64-E82376728AAC}"/>
          </ac:picMkLst>
        </pc:picChg>
        <pc:cxnChg chg="add del mod">
          <ac:chgData name="Thrailkill, Pat" userId="0707bc00-b5ba-4925-8ba5-cafb50ad0fb2" providerId="ADAL" clId="{EE1B7C24-3CF0-374B-9825-51158179E946}" dt="2022-03-16T23:04:25.508" v="14" actId="478"/>
          <ac:cxnSpMkLst>
            <pc:docMk/>
            <pc:sldMk cId="1353814430" sldId="3837"/>
            <ac:cxnSpMk id="4" creationId="{FBA2241B-DD15-FD41-95E8-1BFFDA3B544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4CCC7D-6DFA-1440-A98B-6C4FE5647EE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193962-0B94-374C-A2E6-545AD2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9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1 minute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(MEETING LEADER) SAY:</a:t>
            </a:r>
            <a:endParaRPr lang="en-US" sz="1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Let’s turn our attention to ONE UNC Health. ONE UNC Health is our shared culture and strategy across UNC Health and with the UNC School of Medicine.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sz="1100" b="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b="0" dirty="0">
                <a:effectLst/>
                <a:latin typeface="Calibri" panose="020F0502020204030204"/>
                <a:ea typeface="Calibri" panose="020F0502020204030204" pitchFamily="34" charset="0"/>
                <a:cs typeface="Calibri"/>
              </a:rPr>
              <a:t>Recently, Dr. Burks shared a video with four stories about </a:t>
            </a:r>
            <a:r>
              <a:rPr lang="en-US" dirty="0"/>
              <a:t>how we've unified over the last couple years as ONE UNC Health.</a:t>
            </a:r>
            <a:endParaRPr lang="en-US" sz="11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Making the most of being ONE system is a multi-year transformation journey.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The purpose of these Teammate Connects is to have a team discussion about our journey as ONE UNC Health. These 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are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done by everyone 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across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the system.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Today, 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we’ll reflect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on and connect your unique contributions to our Mission and Vision. We 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will also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talk about next steps to take together</a:t>
            </a:r>
            <a:r>
              <a:rPr lang="en-US" sz="1100" b="0" dirty="0" smtClean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sz="1100" b="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(MEETING LEADER) DO: </a:t>
            </a:r>
            <a:r>
              <a:rPr lang="en-US" sz="1100" dirty="0">
                <a:latin typeface="Calibri"/>
                <a:cs typeface="Calibri"/>
              </a:rPr>
              <a:t>Go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to the next slide.</a:t>
            </a:r>
          </a:p>
          <a:p>
            <a:pPr marL="1371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3962-0B94-374C-A2E6-545AD20AB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100" dirty="0">
                <a:solidFill>
                  <a:srgbClr val="00B0F0"/>
                </a:solidFill>
                <a:latin typeface="Calibri"/>
                <a:cs typeface="Calibri"/>
              </a:rPr>
              <a:t>6 minutes</a:t>
            </a: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SAY:</a:t>
            </a:r>
            <a:r>
              <a:rPr lang="en-US" sz="1100" dirty="0">
                <a:solidFill>
                  <a:srgbClr val="00B0F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sz="1100" dirty="0">
              <a:solidFill>
                <a:srgbClr val="00B0F0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Although we’ve been challenged time and again during the last few years, we’ve come a long way with our shared culture and strategy.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Let’s look at a short story that 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recaps o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ur journey 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and what’s ahead for us as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ONE UNC Health.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rgbClr val="00B0F0"/>
                </a:solidFill>
                <a:latin typeface="Calibri"/>
                <a:cs typeface="Calibri"/>
              </a:rPr>
              <a:t>ASK: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dirty="0"/>
              <a:t>Can I have two volunteers: one person to</a:t>
            </a:r>
            <a:r>
              <a:rPr lang="en-US" dirty="0">
                <a:effectLst/>
              </a:rPr>
              <a:t> read the </a:t>
            </a:r>
            <a:r>
              <a:rPr lang="en-US" dirty="0"/>
              <a:t>first two parts of the </a:t>
            </a:r>
            <a:r>
              <a:rPr lang="en-US" dirty="0">
                <a:effectLst/>
              </a:rPr>
              <a:t>story and </a:t>
            </a:r>
            <a:r>
              <a:rPr lang="en-US" dirty="0"/>
              <a:t>another person to read the last two parts?</a:t>
            </a:r>
            <a:endParaRPr lang="en-US" dirty="0">
              <a:cs typeface="Calibri"/>
            </a:endParaRP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rgbClr val="00B0F0"/>
                </a:solidFill>
                <a:latin typeface="Calibri"/>
                <a:cs typeface="Calibri"/>
              </a:rPr>
              <a:t>DO: </a:t>
            </a:r>
            <a:r>
              <a:rPr lang="en-US" dirty="0"/>
              <a:t>Identify </a:t>
            </a:r>
            <a:r>
              <a:rPr lang="en-US" dirty="0">
                <a:effectLst/>
              </a:rPr>
              <a:t>the </a:t>
            </a:r>
            <a:r>
              <a:rPr lang="en-US" dirty="0"/>
              <a:t>two volunteers</a:t>
            </a:r>
            <a:r>
              <a:rPr lang="en-US" dirty="0">
                <a:effectLst/>
              </a:rPr>
              <a:t>.</a:t>
            </a:r>
            <a:r>
              <a:rPr lang="en-US" dirty="0"/>
              <a:t> </a:t>
            </a:r>
            <a:endParaRPr lang="en-US" dirty="0"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defRPr/>
            </a:pPr>
            <a:r>
              <a:rPr lang="en-US" sz="1100" dirty="0">
                <a:solidFill>
                  <a:srgbClr val="00B0F0"/>
                </a:solidFill>
                <a:latin typeface="Calibri"/>
                <a:cs typeface="Calibri"/>
              </a:rPr>
              <a:t>DO: </a:t>
            </a:r>
            <a:r>
              <a:rPr lang="en-US" dirty="0"/>
              <a:t>Have the first volunteer read the first two parts of the story: Once and However.</a:t>
            </a:r>
            <a:endParaRPr lang="en-US" dirty="0">
              <a:cs typeface="Calibri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100" dirty="0">
                <a:solidFill>
                  <a:srgbClr val="00B0F0"/>
                </a:solidFill>
                <a:latin typeface="Calibri"/>
                <a:cs typeface="Calibri"/>
              </a:rPr>
              <a:t>DO:</a:t>
            </a:r>
            <a:r>
              <a:rPr lang="en-US" dirty="0"/>
              <a:t> Have the second volunteer read the final two parts of the story: Therefore and Finally.</a:t>
            </a:r>
            <a:endParaRPr lang="en-US" dirty="0">
              <a:cs typeface="Calibri"/>
            </a:endParaRPr>
          </a:p>
          <a:p>
            <a:pPr>
              <a:lnSpc>
                <a:spcPct val="107000"/>
              </a:lnSpc>
              <a:buFont typeface="Arial" panose="020B0604020202020204" pitchFamily="34" charset="0"/>
              <a:defRPr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07000"/>
              </a:lnSpc>
              <a:defRPr/>
            </a:pPr>
            <a:r>
              <a:rPr lang="en-US" sz="1100" b="0" dirty="0">
                <a:solidFill>
                  <a:srgbClr val="00B0F0"/>
                </a:solidFill>
                <a:latin typeface="Calibri"/>
                <a:cs typeface="Calibri"/>
              </a:rPr>
              <a:t>SAY:</a:t>
            </a:r>
            <a:r>
              <a:rPr lang="en-US" sz="1100" dirty="0">
                <a:latin typeface="Calibri"/>
                <a:cs typeface="Calibri"/>
              </a:rPr>
              <a:t> Together, we have been challenged in many ways the last few years. And we have grown. A few of the ways we're working more as ONE are listed here.</a:t>
            </a:r>
            <a:endParaRPr lang="en-US" sz="1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07000"/>
              </a:lnSpc>
            </a:pPr>
            <a:r>
              <a:rPr lang="en-US" sz="1100" b="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DO: 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Highlight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 a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specific 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example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of working together as ONE that 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relates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to the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 group 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having this discussion.</a:t>
            </a:r>
          </a:p>
          <a:p>
            <a:pPr marL="685800" lvl="1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b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Calibri"/>
              </a:rPr>
              <a:t>You are to prepare </a:t>
            </a:r>
            <a:r>
              <a:rPr lang="en-US" sz="1100" b="1" u="sng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Calibri"/>
              </a:rPr>
              <a:t>one or two examples.</a:t>
            </a:r>
            <a:endParaRPr lang="en-US" sz="1100" b="1" dirty="0">
              <a:solidFill>
                <a:srgbClr val="FF0000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685800" lvl="1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>
                <a:latin typeface="Calibri"/>
                <a:cs typeface="Calibri"/>
              </a:rPr>
              <a:t>In addition, you can mention any of the four examples in the recent ONE UNC Health video from Dr. Burks, which include: 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latin typeface="Calibri"/>
                <a:cs typeface="Calibri"/>
              </a:rPr>
              <a:t>The UNC Health Caldwell COVID-19 field hospital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en-US" sz="1100" dirty="0">
                <a:latin typeface="Calibri"/>
                <a:cs typeface="Calibri"/>
              </a:rPr>
              <a:t>Our COVID-19 testing and sequencing research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latin typeface="Calibri"/>
                <a:cs typeface="Calibri"/>
              </a:rPr>
              <a:t>Patient treatment and monitoring at home through the Advanced Care at Home program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en-US" sz="1100" dirty="0">
                <a:latin typeface="Calibri"/>
                <a:cs typeface="Calibri"/>
              </a:rPr>
              <a:t>The clinical collaboration between UNC Hospitals and UNC Health Rockingham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DO: </a:t>
            </a:r>
            <a:r>
              <a:rPr lang="en-US" sz="1100" b="1" u="sng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Select one </a:t>
            </a:r>
            <a:r>
              <a:rPr lang="en-US" sz="1100" b="1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question 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from the following list for the group to discuss. Have </a:t>
            </a:r>
            <a:r>
              <a:rPr lang="en-US" sz="1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one or two teammates 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respond.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00" b="1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Recommended option</a:t>
            </a:r>
            <a:r>
              <a:rPr lang="en-US" sz="1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: “How have you been challenged professionally over the last</a:t>
            </a:r>
            <a:r>
              <a:rPr lang="en-US" sz="1100" b="1" dirty="0">
                <a:latin typeface="Calibri"/>
                <a:ea typeface="Calibri" panose="020F0502020204030204" pitchFamily="34" charset="0"/>
                <a:cs typeface="Calibri"/>
              </a:rPr>
              <a:t> two</a:t>
            </a:r>
            <a:r>
              <a:rPr lang="en-US" sz="1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years? And how have you grown?”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0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Option 2: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“Consider our work as a team or group specifically.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If we made a video about our efforts over the last two years in support of </a:t>
            </a:r>
            <a:r>
              <a:rPr lang="en-US" sz="1100" b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ONE UNC Health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, what would be in it?"</a:t>
            </a:r>
            <a:endParaRPr lang="en-US" sz="1100" b="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0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Option 3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: “What are the challenges and the bright spots in coming together more across UNC Health?”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DO: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3962-0B94-374C-A2E6-545AD20AB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5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100" dirty="0">
                <a:solidFill>
                  <a:srgbClr val="00B0F0"/>
                </a:solidFill>
                <a:latin typeface="Calibri"/>
                <a:ea typeface="Calibri" panose="020F0502020204030204" pitchFamily="34" charset="0"/>
                <a:cs typeface="Calibri"/>
              </a:rPr>
              <a:t>7 minutes</a:t>
            </a:r>
            <a:endParaRPr lang="en-US" sz="1100" b="0" dirty="0">
              <a:solidFill>
                <a:srgbClr val="00B0F0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SAY: 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Our Mission and Vision require us to unite in our work for North Carolinians. In silence, read our Mission and Vision.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SAY: 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Our Mission and Vision are the heart of ONE UNC Health. ONE UNC Health </a:t>
            </a:r>
            <a:r>
              <a:rPr lang="en-US" sz="1100" i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is our shared culture and strategy.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DO: </a:t>
            </a:r>
            <a:r>
              <a:rPr lang="en-US" sz="1100" b="1" u="sng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Select one </a:t>
            </a:r>
            <a:r>
              <a:rPr lang="en-US" sz="1100" b="1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question</a:t>
            </a:r>
            <a:r>
              <a:rPr lang="en-US" sz="1100" b="1" u="none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from the following list for the group to discuss. Have </a:t>
            </a:r>
            <a:r>
              <a:rPr lang="en-US" sz="1100" b="1" dirty="0">
                <a:latin typeface="Calibri"/>
                <a:ea typeface="Calibri" panose="020F0502020204030204" pitchFamily="34" charset="0"/>
                <a:cs typeface="Calibri"/>
              </a:rPr>
              <a:t>one or two</a:t>
            </a:r>
            <a:r>
              <a:rPr lang="en-US" sz="1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teammates 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respond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. </a:t>
            </a:r>
            <a:endParaRPr lang="en-US" sz="1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1100" b="1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Recommended option:</a:t>
            </a:r>
            <a:r>
              <a:rPr lang="en-US" sz="1100" b="1" u="none" dirty="0">
                <a:effectLst/>
                <a:latin typeface="Calibri"/>
                <a:ea typeface="Calibri" panose="020F0502020204030204" pitchFamily="34" charset="0"/>
                <a:cs typeface="Calibri"/>
              </a:rPr>
              <a:t> “Given our Mission and Vision, why is it crucial that we come together as ONE UNC Health? 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Consider what is possible if we do, and what is likely if we don’t</a:t>
            </a:r>
            <a:r>
              <a:rPr lang="en-US" sz="1100" b="1" u="none" dirty="0">
                <a:effectLst/>
                <a:latin typeface="Calibri"/>
                <a:ea typeface="Calibri" panose="020F0502020204030204" pitchFamily="34" charset="0"/>
                <a:cs typeface="Calibri"/>
              </a:rPr>
              <a:t>.”</a:t>
            </a:r>
            <a:r>
              <a:rPr lang="en-US" sz="1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sz="1100" b="1" u="none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100" b="0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Option 2:</a:t>
            </a:r>
            <a:r>
              <a:rPr lang="en-US" sz="11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“In what ways do we feel connected to our Mission and Vision on a personal or team level?”</a:t>
            </a:r>
            <a:endParaRPr lang="en-US" sz="1100" b="0" u="none" strike="sngStrike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100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Option 3: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“How can a shared culture and strategy support our Mission and Vision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?”</a:t>
            </a:r>
            <a:endParaRPr lang="en-US" sz="1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DO: 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Highlight 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one or two current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priorities for the group having this discussion in support of </a:t>
            </a:r>
            <a:r>
              <a:rPr lang="en-US" sz="1100" dirty="0">
                <a:latin typeface="Calibri"/>
                <a:ea typeface="Calibri" panose="020F0502020204030204" pitchFamily="34" charset="0"/>
                <a:cs typeface="Calibri"/>
              </a:rPr>
              <a:t>our shared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culture and strategy.</a:t>
            </a:r>
          </a:p>
          <a:p>
            <a:pPr marL="685800" lvl="1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b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Calibri"/>
              </a:rPr>
              <a:t>You are to develop </a:t>
            </a:r>
            <a:r>
              <a:rPr lang="en-US" sz="1100" b="1" u="sng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Calibri"/>
              </a:rPr>
              <a:t>talking points</a:t>
            </a:r>
            <a:r>
              <a:rPr lang="en-US" sz="1100" b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Calibri"/>
              </a:rPr>
              <a:t> about these current priorities.</a:t>
            </a:r>
            <a:endParaRPr lang="en-US" sz="1100" b="1" dirty="0">
              <a:solidFill>
                <a:srgbClr val="FF0000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DO: </a:t>
            </a:r>
            <a:r>
              <a:rPr lang="en-US" sz="1100" dirty="0">
                <a:latin typeface="Calibri"/>
                <a:cs typeface="Calibri"/>
              </a:rPr>
              <a:t>Go</a:t>
            </a:r>
            <a:r>
              <a:rPr lang="en-US" sz="1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3962-0B94-374C-A2E6-545AD20AB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2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1 minute</a:t>
            </a:r>
            <a:endParaRPr lang="en-US" sz="500" dirty="0">
              <a:solidFill>
                <a:srgbClr val="00B0F0"/>
              </a:solidFill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defRPr/>
            </a:pPr>
            <a:endParaRPr lang="en-US" sz="1000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 lvl="0" indent="0" algn="l" defTabSz="914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SAY: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00" b="0" dirty="0">
                <a:latin typeface="Calibri"/>
                <a:ea typeface="Calibri" panose="020F0502020204030204" pitchFamily="34" charset="0"/>
                <a:cs typeface="Calibri"/>
              </a:rPr>
              <a:t>As next steps, there are a few actions that we will take together.</a:t>
            </a:r>
          </a:p>
          <a:p>
            <a:pPr marL="685800" lvl="1" indent="-2286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sz="1000" b="0" dirty="0" smtClean="0">
                <a:effectLst/>
                <a:latin typeface="Calibri"/>
                <a:ea typeface="Calibri" panose="020F0502020204030204" pitchFamily="34" charset="0"/>
                <a:cs typeface="Calibri"/>
              </a:rPr>
              <a:t>In a few weeks in May, you will receive the </a:t>
            </a:r>
            <a:r>
              <a:rPr lang="en-US" sz="10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first chapter </a:t>
            </a:r>
            <a:r>
              <a:rPr lang="en-US" sz="1000" b="0" dirty="0" smtClean="0">
                <a:effectLst/>
                <a:latin typeface="Calibri"/>
                <a:ea typeface="Calibri" panose="020F0502020204030204" pitchFamily="34" charset="0"/>
                <a:cs typeface="Calibri"/>
              </a:rPr>
              <a:t>of </a:t>
            </a:r>
            <a:r>
              <a:rPr lang="en-US" sz="10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the ONE UNC Health Teammate Playbook. It builds on today’s </a:t>
            </a:r>
            <a:r>
              <a:rPr lang="en-US" sz="1000" b="0" dirty="0" smtClean="0">
                <a:effectLst/>
                <a:latin typeface="Calibri"/>
                <a:ea typeface="Calibri" panose="020F0502020204030204" pitchFamily="34" charset="0"/>
                <a:cs typeface="Calibri"/>
              </a:rPr>
              <a:t>discussion, and is an online, individually experienced module.</a:t>
            </a:r>
            <a:r>
              <a:rPr lang="en-US" sz="1000" dirty="0" smtClean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000" dirty="0">
                <a:latin typeface="Calibri"/>
                <a:ea typeface="Calibri" panose="020F0502020204030204" pitchFamily="34" charset="0"/>
                <a:cs typeface="Calibri"/>
              </a:rPr>
              <a:t>There's also an infographic </a:t>
            </a:r>
            <a:r>
              <a:rPr lang="en-US" sz="1000" dirty="0" smtClean="0">
                <a:latin typeface="Calibri"/>
                <a:ea typeface="Calibri" panose="020F0502020204030204" pitchFamily="34" charset="0"/>
                <a:cs typeface="Calibri"/>
              </a:rPr>
              <a:t>coming on your screensavers </a:t>
            </a:r>
            <a:r>
              <a:rPr lang="en-US" sz="1000" dirty="0">
                <a:latin typeface="Calibri"/>
                <a:ea typeface="Calibri" panose="020F0502020204030204" pitchFamily="34" charset="0"/>
                <a:cs typeface="Calibri"/>
              </a:rPr>
              <a:t>and </a:t>
            </a:r>
            <a:r>
              <a:rPr lang="en-US" sz="1000" dirty="0" smtClean="0">
                <a:latin typeface="Calibri"/>
                <a:ea typeface="Calibri" panose="020F0502020204030204" pitchFamily="34" charset="0"/>
                <a:cs typeface="Calibri"/>
              </a:rPr>
              <a:t>monitors that will celebrate some</a:t>
            </a:r>
            <a:r>
              <a:rPr lang="en-US" sz="1000" baseline="0" dirty="0" smtClean="0">
                <a:latin typeface="Calibri"/>
                <a:ea typeface="Calibri" panose="020F0502020204030204" pitchFamily="34" charset="0"/>
                <a:cs typeface="Calibri"/>
              </a:rPr>
              <a:t> of our early successes of this shared journey</a:t>
            </a:r>
            <a:r>
              <a:rPr lang="en-US" sz="1000" dirty="0" smtClean="0"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en-US" sz="1000" b="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685800" lvl="1" indent="-228600">
              <a:lnSpc>
                <a:spcPct val="107000"/>
              </a:lnSpc>
              <a:buFont typeface="+mj-lt"/>
              <a:buAutoNum type="arabicPeriod"/>
            </a:pPr>
            <a:r>
              <a:rPr lang="en-US" sz="10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Like all teams, we’ll have a follow-up connect in </a:t>
            </a:r>
            <a:r>
              <a:rPr lang="en-US" sz="1000" b="0" dirty="0" smtClean="0">
                <a:effectLst/>
                <a:latin typeface="Calibri"/>
                <a:ea typeface="Calibri" panose="020F0502020204030204" pitchFamily="34" charset="0"/>
                <a:cs typeface="Calibri"/>
              </a:rPr>
              <a:t>a few </a:t>
            </a:r>
            <a:r>
              <a:rPr lang="en-US" sz="10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weeks</a:t>
            </a:r>
            <a:r>
              <a:rPr lang="en-US" sz="1000" dirty="0">
                <a:latin typeface="Calibri"/>
                <a:ea typeface="Calibri" panose="020F0502020204030204" pitchFamily="34" charset="0"/>
                <a:cs typeface="Calibri"/>
              </a:rPr>
              <a:t>. It will focus on our</a:t>
            </a:r>
            <a:r>
              <a:rPr lang="en-US" sz="10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people </a:t>
            </a:r>
            <a:r>
              <a:rPr lang="en-US" sz="1000" dirty="0">
                <a:latin typeface="Calibri"/>
                <a:ea typeface="Calibri" panose="020F0502020204030204" pitchFamily="34" charset="0"/>
                <a:cs typeface="Calibri"/>
              </a:rPr>
              <a:t>priorities</a:t>
            </a:r>
            <a:r>
              <a:rPr lang="en-US" sz="10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and how we will continue growing our shared culture.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  <a:endParaRPr lang="en-US" dirty="0"/>
          </a:p>
          <a:p>
            <a:pPr marL="685800" lvl="1" indent="-228600">
              <a:lnSpc>
                <a:spcPct val="107000"/>
              </a:lnSpc>
              <a:buFont typeface="+mj-lt"/>
              <a:buAutoNum type="arabicPeriod"/>
            </a:pPr>
            <a:r>
              <a:rPr lang="en-US" dirty="0"/>
              <a:t>We have many resources and approaches for connecting, supporting and getting involved. Some are listed here. Scan the QR code, and after the discussion check the resources out and share them.</a:t>
            </a:r>
            <a:endParaRPr lang="en-US" dirty="0">
              <a:cs typeface="Calibri"/>
            </a:endParaRPr>
          </a:p>
          <a:p>
            <a:pPr marL="685800" lvl="1" indent="-2286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US" dirty="0">
                <a:latin typeface="Calibri"/>
                <a:ea typeface="Calibri" panose="020F0502020204030204" pitchFamily="34" charset="0"/>
                <a:cs typeface="Calibri"/>
              </a:rPr>
              <a:t>And </a:t>
            </a:r>
            <a:r>
              <a:rPr lang="en-US" dirty="0"/>
              <a:t>as you go about your day, think of how you can support our shared culture and strategy as ONE UNC Health</a:t>
            </a:r>
            <a:r>
              <a:rPr lang="en-US" dirty="0">
                <a:latin typeface="Calibri"/>
                <a:cs typeface="Calibri"/>
              </a:rPr>
              <a:t>.</a:t>
            </a:r>
            <a:endParaRPr lang="en-US" dirty="0"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07000"/>
              </a:lnSpc>
              <a:defRPr/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sz="1000" dirty="0">
                <a:solidFill>
                  <a:srgbClr val="00B0F0"/>
                </a:solidFill>
                <a:latin typeface="Calibri"/>
                <a:cs typeface="Calibri"/>
              </a:rPr>
              <a:t>SAY: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I appreciate the difference you’re making and your resilience, but I want you to seek support anytime you need it.</a:t>
            </a:r>
            <a:r>
              <a:rPr lang="en-US" sz="10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sz="10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The health and well-being of those we serve </a:t>
            </a:r>
            <a:r>
              <a:rPr lang="en-US" sz="1000" i="1" u="none" dirty="0">
                <a:effectLst/>
                <a:latin typeface="Calibri"/>
                <a:ea typeface="Calibri" panose="020F0502020204030204" pitchFamily="34" charset="0"/>
                <a:cs typeface="Calibri"/>
              </a:rPr>
              <a:t>and</a:t>
            </a:r>
            <a:r>
              <a:rPr lang="en-US" sz="1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ourselves </a:t>
            </a:r>
            <a:r>
              <a:rPr lang="en-US" sz="1000" i="1" u="none" dirty="0">
                <a:effectLst/>
                <a:latin typeface="Calibri"/>
                <a:ea typeface="Calibri" panose="020F0502020204030204" pitchFamily="34" charset="0"/>
                <a:cs typeface="Calibri"/>
              </a:rPr>
              <a:t>is</a:t>
            </a:r>
            <a:r>
              <a:rPr lang="en-US" sz="1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our Mission.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b="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3962-0B94-374C-A2E6-545AD20AB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SAY: </a:t>
            </a:r>
            <a:r>
              <a:rPr lang="en-US" sz="1000" dirty="0">
                <a:latin typeface="Calibri"/>
                <a:cs typeface="Calibri"/>
              </a:rPr>
              <a:t>One last thin</a:t>
            </a:r>
            <a:r>
              <a:rPr lang="en-US" sz="1000" dirty="0">
                <a:effectLst/>
                <a:latin typeface="Calibri"/>
                <a:ea typeface="Calibri" panose="020F0502020204030204" pitchFamily="34" charset="0"/>
                <a:cs typeface="Calibri"/>
              </a:rPr>
              <a:t>g: Please share your feedback on ONE UNC Health using the QR code.</a:t>
            </a:r>
            <a:r>
              <a:rPr lang="en-US" sz="10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sz="1000" dirty="0">
              <a:solidFill>
                <a:srgbClr val="00B0F0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DO:</a:t>
            </a:r>
            <a:r>
              <a:rPr lang="en-US" sz="10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Give the group a moment to access the QR code on their phones.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b="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SAY: </a:t>
            </a:r>
            <a:r>
              <a:rPr lang="en-US" sz="10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Please take care of yourself and one another.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dirty="0">
                <a:solidFill>
                  <a:srgbClr val="00B0F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DO:</a:t>
            </a:r>
            <a:r>
              <a:rPr lang="en-US" sz="1000" b="0" dirty="0">
                <a:effectLst/>
                <a:latin typeface="Calibri"/>
                <a:ea typeface="Calibri" panose="020F0502020204030204" pitchFamily="34" charset="0"/>
                <a:cs typeface="Calibri"/>
              </a:rPr>
              <a:t> End the meeting.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3962-0B94-374C-A2E6-545AD20AB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3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6BF3D-AC39-6344-8B47-B5584D196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4A25C5-7AE5-3341-A543-D032354E38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893" y="4570255"/>
            <a:ext cx="1240631" cy="656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7513554-3554-9346-A3C2-9A2934299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893" y="1459864"/>
            <a:ext cx="7823464" cy="2475138"/>
          </a:xfrm>
        </p:spPr>
        <p:txBody>
          <a:bodyPr anchor="ctr" anchorCtr="0"/>
          <a:lstStyle>
            <a:lvl1pPr marL="0" indent="0" algn="l">
              <a:buNone/>
              <a:defRPr sz="2800">
                <a:solidFill>
                  <a:srgbClr val="1C507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51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3257-B200-EB4A-A4DE-CE4421AD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A1F3-B055-B849-BC99-F555E65B0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0" y="1146233"/>
            <a:ext cx="11046281" cy="444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A781A-49C4-9D48-80CE-07AB80260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FBBACBB6-E6AE-F34A-90C8-EF103C7EFDF6}" type="slidenum">
              <a:rPr lang="en-US" smtClean="0"/>
              <a:pPr algn="l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1B4127-1FD0-C04E-970B-36271CF93356}"/>
              </a:ext>
            </a:extLst>
          </p:cNvPr>
          <p:cNvGrpSpPr/>
          <p:nvPr userDrawn="1"/>
        </p:nvGrpSpPr>
        <p:grpSpPr>
          <a:xfrm>
            <a:off x="0" y="5566196"/>
            <a:ext cx="12191999" cy="687459"/>
            <a:chOff x="0" y="815520"/>
            <a:chExt cx="9460345" cy="526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13875E-FB5C-184B-917C-1D70922CCE29}"/>
                </a:ext>
              </a:extLst>
            </p:cNvPr>
            <p:cNvSpPr/>
            <p:nvPr userDrawn="1"/>
          </p:nvSpPr>
          <p:spPr>
            <a:xfrm>
              <a:off x="0" y="815520"/>
              <a:ext cx="2373745" cy="526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C3EC11-4BCD-6642-BDB1-97F559A996B1}"/>
                </a:ext>
              </a:extLst>
            </p:cNvPr>
            <p:cNvSpPr/>
            <p:nvPr userDrawn="1"/>
          </p:nvSpPr>
          <p:spPr>
            <a:xfrm>
              <a:off x="2362200" y="815520"/>
              <a:ext cx="2373745" cy="526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15D2B3-8E28-0C44-8A44-1E9EE7E6B712}"/>
                </a:ext>
              </a:extLst>
            </p:cNvPr>
            <p:cNvSpPr/>
            <p:nvPr userDrawn="1"/>
          </p:nvSpPr>
          <p:spPr>
            <a:xfrm>
              <a:off x="4724400" y="815520"/>
              <a:ext cx="2373745" cy="526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0E1874-56CF-BA43-846E-3590DC62748B}"/>
                </a:ext>
              </a:extLst>
            </p:cNvPr>
            <p:cNvSpPr/>
            <p:nvPr userDrawn="1"/>
          </p:nvSpPr>
          <p:spPr>
            <a:xfrm>
              <a:off x="7086600" y="815520"/>
              <a:ext cx="2373745" cy="526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4998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3257-B200-EB4A-A4DE-CE4421AD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A1F3-B055-B849-BC99-F555E65B0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0" y="1146233"/>
            <a:ext cx="11046281" cy="444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1B4127-1FD0-C04E-970B-36271CF93356}"/>
              </a:ext>
            </a:extLst>
          </p:cNvPr>
          <p:cNvGrpSpPr/>
          <p:nvPr userDrawn="1"/>
        </p:nvGrpSpPr>
        <p:grpSpPr>
          <a:xfrm>
            <a:off x="0" y="6181051"/>
            <a:ext cx="12191999" cy="687459"/>
            <a:chOff x="0" y="815520"/>
            <a:chExt cx="9460345" cy="526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13875E-FB5C-184B-917C-1D70922CCE29}"/>
                </a:ext>
              </a:extLst>
            </p:cNvPr>
            <p:cNvSpPr/>
            <p:nvPr userDrawn="1"/>
          </p:nvSpPr>
          <p:spPr>
            <a:xfrm>
              <a:off x="0" y="815520"/>
              <a:ext cx="2373745" cy="526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C3EC11-4BCD-6642-BDB1-97F559A996B1}"/>
                </a:ext>
              </a:extLst>
            </p:cNvPr>
            <p:cNvSpPr/>
            <p:nvPr userDrawn="1"/>
          </p:nvSpPr>
          <p:spPr>
            <a:xfrm>
              <a:off x="2362200" y="815520"/>
              <a:ext cx="2373745" cy="526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15D2B3-8E28-0C44-8A44-1E9EE7E6B712}"/>
                </a:ext>
              </a:extLst>
            </p:cNvPr>
            <p:cNvSpPr/>
            <p:nvPr userDrawn="1"/>
          </p:nvSpPr>
          <p:spPr>
            <a:xfrm>
              <a:off x="4724400" y="815520"/>
              <a:ext cx="2373745" cy="526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0E1874-56CF-BA43-846E-3590DC62748B}"/>
                </a:ext>
              </a:extLst>
            </p:cNvPr>
            <p:cNvSpPr/>
            <p:nvPr userDrawn="1"/>
          </p:nvSpPr>
          <p:spPr>
            <a:xfrm>
              <a:off x="7086600" y="815520"/>
              <a:ext cx="2373745" cy="526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465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7C53-5D98-9A4F-B5D5-5A26DEE8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07BF-F702-0942-8311-C9820BDE2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990" y="1151777"/>
            <a:ext cx="52807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67EE2-ED79-B840-A49B-54B8E2E5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212" y="1151777"/>
            <a:ext cx="553469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B9BFC65-D4B4-E849-A80C-6C038B1B0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36CE-86B1-5C48-9FE1-32E3C8755272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1810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 - 1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7C53-5D98-9A4F-B5D5-5A26DEE8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07BF-F702-0942-8311-C9820BDE2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990" y="1151777"/>
            <a:ext cx="52807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67EE2-ED79-B840-A49B-54B8E2E5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212" y="1151777"/>
            <a:ext cx="553469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B9BFC65-D4B4-E849-A80C-6C038B1B0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36CE-86B1-5C48-9FE1-32E3C8755272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2386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6F6961-F413-E842-83DF-0B264B576A3D}"/>
              </a:ext>
            </a:extLst>
          </p:cNvPr>
          <p:cNvSpPr/>
          <p:nvPr userDrawn="1"/>
        </p:nvSpPr>
        <p:spPr>
          <a:xfrm>
            <a:off x="0" y="0"/>
            <a:ext cx="12192000" cy="8203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1478793C-7A63-0446-9DC4-EDCA32515A6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6172" y="1643864"/>
            <a:ext cx="11044719" cy="43707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1FA40-9B45-DD46-83BB-0FC995CF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73" y="-1"/>
            <a:ext cx="11044719" cy="811659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1161286-C56D-1145-BFBE-7FA1AD92C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36CE-86B1-5C48-9FE1-32E3C8755272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2131F-2D57-A04F-856F-4A8C441FC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115152"/>
            <a:ext cx="5489575" cy="465137"/>
          </a:xfrm>
        </p:spPr>
        <p:txBody>
          <a:bodyPr/>
          <a:lstStyle>
            <a:lvl1pPr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71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6310-6062-8B43-B9EC-4C54A778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9C825E7-F229-A341-B226-9E58EFCDF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36CE-86B1-5C48-9FE1-32E3C8755272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EF96C-30BB-C048-A54F-90C37FE5F0D6}"/>
              </a:ext>
            </a:extLst>
          </p:cNvPr>
          <p:cNvSpPr/>
          <p:nvPr userDrawn="1"/>
        </p:nvSpPr>
        <p:spPr>
          <a:xfrm>
            <a:off x="0" y="0"/>
            <a:ext cx="12192000" cy="8203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D81B0F-A90E-4340-AB68-01A4E556AC10}"/>
              </a:ext>
            </a:extLst>
          </p:cNvPr>
          <p:cNvSpPr/>
          <p:nvPr userDrawn="1"/>
        </p:nvSpPr>
        <p:spPr>
          <a:xfrm>
            <a:off x="0" y="6096000"/>
            <a:ext cx="12192000" cy="820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6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875FBE-C515-B04E-B9EC-3FE1F38F963F}"/>
              </a:ext>
            </a:extLst>
          </p:cNvPr>
          <p:cNvSpPr/>
          <p:nvPr userDrawn="1"/>
        </p:nvSpPr>
        <p:spPr>
          <a:xfrm>
            <a:off x="0" y="712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DE821-3D9A-A347-A6EA-595630EEC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94944" y="6465536"/>
            <a:ext cx="1300344" cy="207618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9428EEB-ABF0-A049-8A3D-FB5680C42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33030" y="1399882"/>
            <a:ext cx="6172200" cy="4873625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03696F-146E-BF4E-968F-09085EE3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13"/>
            <a:ext cx="12192000" cy="79615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F6F87-FDC4-8B49-89C2-BAECA56C9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4346" y="6387172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1C5073"/>
                </a:solidFill>
              </a:defRPr>
            </a:lvl1pPr>
          </a:lstStyle>
          <a:p>
            <a:pPr algn="l"/>
            <a:fld id="{FBBACBB6-E6AE-F34A-90C8-EF103C7EFDF6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6BF3D-AC39-6344-8B47-B5584D196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4A25C5-7AE5-3341-A543-D032354E38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893" y="4570255"/>
            <a:ext cx="1240631" cy="656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7513554-3554-9346-A3C2-9A2934299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893" y="1459864"/>
            <a:ext cx="7823464" cy="2475138"/>
          </a:xfrm>
        </p:spPr>
        <p:txBody>
          <a:bodyPr anchor="ctr" anchorCtr="0"/>
          <a:lstStyle>
            <a:lvl1pPr marL="0" indent="0" algn="l">
              <a:buNone/>
              <a:defRPr sz="2800">
                <a:solidFill>
                  <a:srgbClr val="1C507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841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9D5EB2-5008-064D-8D9F-92C31A301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7513554-3554-9346-A3C2-9A2934299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892" y="667820"/>
            <a:ext cx="8501559" cy="4448710"/>
          </a:xfrm>
        </p:spPr>
        <p:txBody>
          <a:bodyPr anchor="ctr" anchorCtr="0"/>
          <a:lstStyle>
            <a:lvl1pPr marL="0" indent="0" algn="l">
              <a:buNone/>
              <a:defRPr sz="2800">
                <a:solidFill>
                  <a:srgbClr val="1C507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0132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3257-B200-EB4A-A4DE-CE4421AD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A1F3-B055-B849-BC99-F555E65B0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0" y="1146233"/>
            <a:ext cx="11046281" cy="444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A781A-49C4-9D48-80CE-07AB80260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FBBACBB6-E6AE-F34A-90C8-EF103C7EFDF6}" type="slidenum">
              <a:rPr lang="en-US" smtClean="0"/>
              <a:pPr algn="l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5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9D5EB2-5008-064D-8D9F-92C31A301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7513554-3554-9346-A3C2-9A2934299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892" y="667820"/>
            <a:ext cx="8501559" cy="4448710"/>
          </a:xfrm>
        </p:spPr>
        <p:txBody>
          <a:bodyPr anchor="ctr" anchorCtr="0"/>
          <a:lstStyle>
            <a:lvl1pPr marL="0" indent="0" algn="l">
              <a:buNone/>
              <a:defRPr sz="2800">
                <a:solidFill>
                  <a:srgbClr val="1C507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915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7C53-5D98-9A4F-B5D5-5A26DEE8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07BF-F702-0942-8311-C9820BDE2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990" y="1151777"/>
            <a:ext cx="52807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67EE2-ED79-B840-A49B-54B8E2E5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212" y="1151777"/>
            <a:ext cx="553469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B9BFC65-D4B4-E849-A80C-6C038B1B0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36CE-86B1-5C48-9FE1-32E3C8755272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10791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1478793C-7A63-0446-9DC4-EDCA32515A6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6172" y="1643864"/>
            <a:ext cx="11044719" cy="43707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1FA40-9B45-DD46-83BB-0FC995CF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73" y="-1"/>
            <a:ext cx="11044719" cy="81165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1161286-C56D-1145-BFBE-7FA1AD92C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36CE-86B1-5C48-9FE1-32E3C8755272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2131F-2D57-A04F-856F-4A8C441FC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115152"/>
            <a:ext cx="5489575" cy="465137"/>
          </a:xfrm>
        </p:spPr>
        <p:txBody>
          <a:bodyPr/>
          <a:lstStyle>
            <a:lvl1pPr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46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6310-6062-8B43-B9EC-4C54A778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A03DF5-78AE-6F46-BD32-1B9EDC419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33030" y="1181528"/>
            <a:ext cx="6172200" cy="475144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9C825E7-F229-A341-B226-9E58EFCDF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36CE-86B1-5C48-9FE1-32E3C8755272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2339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875FBE-C515-B04E-B9EC-3FE1F38F963F}"/>
              </a:ext>
            </a:extLst>
          </p:cNvPr>
          <p:cNvSpPr/>
          <p:nvPr userDrawn="1"/>
        </p:nvSpPr>
        <p:spPr>
          <a:xfrm>
            <a:off x="0" y="712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DE821-3D9A-A347-A6EA-595630EEC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94944" y="6465536"/>
            <a:ext cx="1300344" cy="207618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9428EEB-ABF0-A049-8A3D-FB5680C42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33030" y="1399882"/>
            <a:ext cx="6172200" cy="4873625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03696F-146E-BF4E-968F-09085EE3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13"/>
            <a:ext cx="12192000" cy="79615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F6F87-FDC4-8B49-89C2-BAECA56C9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4346" y="6387172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1C5073"/>
                </a:solidFill>
              </a:defRPr>
            </a:lvl1pPr>
          </a:lstStyle>
          <a:p>
            <a:pPr algn="l"/>
            <a:fld id="{FBBACBB6-E6AE-F34A-90C8-EF103C7EFDF6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51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3257-B200-EB4A-A4DE-CE4421AD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A1F3-B055-B849-BC99-F555E65B0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0" y="1146233"/>
            <a:ext cx="11046281" cy="444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A781A-49C4-9D48-80CE-07AB80260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FBBACBB6-E6AE-F34A-90C8-EF103C7EFDF6}" type="slidenum">
              <a:rPr lang="en-US" smtClean="0"/>
              <a:pPr algn="l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17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7C53-5D98-9A4F-B5D5-5A26DEE8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07BF-F702-0942-8311-C9820BDE2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990" y="1151777"/>
            <a:ext cx="52807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67EE2-ED79-B840-A49B-54B8E2E5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212" y="1151777"/>
            <a:ext cx="553469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B9BFC65-D4B4-E849-A80C-6C038B1B0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36CE-86B1-5C48-9FE1-32E3C8755272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3864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1478793C-7A63-0446-9DC4-EDCA32515A6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6172" y="1643864"/>
            <a:ext cx="11044719" cy="43707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1FA40-9B45-DD46-83BB-0FC995CF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73" y="-1"/>
            <a:ext cx="11044719" cy="81165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B1161286-C56D-1145-BFBE-7FA1AD92C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36CE-86B1-5C48-9FE1-32E3C8755272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2131F-2D57-A04F-856F-4A8C441FCA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115152"/>
            <a:ext cx="5489575" cy="465137"/>
          </a:xfrm>
        </p:spPr>
        <p:txBody>
          <a:bodyPr/>
          <a:lstStyle>
            <a:lvl1pPr>
              <a:buFontTx/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16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6310-6062-8B43-B9EC-4C54A778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A03DF5-78AE-6F46-BD32-1B9EDC419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33030" y="1181528"/>
            <a:ext cx="6172200" cy="475144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9C825E7-F229-A341-B226-9E58EFCDF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36CE-86B1-5C48-9FE1-32E3C8755272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252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875FBE-C515-B04E-B9EC-3FE1F38F963F}"/>
              </a:ext>
            </a:extLst>
          </p:cNvPr>
          <p:cNvSpPr/>
          <p:nvPr userDrawn="1"/>
        </p:nvSpPr>
        <p:spPr>
          <a:xfrm>
            <a:off x="0" y="712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DE821-3D9A-A347-A6EA-595630EEC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94944" y="6465536"/>
            <a:ext cx="1300344" cy="207618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9428EEB-ABF0-A049-8A3D-FB5680C42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33030" y="1399882"/>
            <a:ext cx="6172200" cy="4873625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03696F-146E-BF4E-968F-09085EE3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13"/>
            <a:ext cx="12192000" cy="79615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DF6F87-FDC4-8B49-89C2-BAECA56C9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4346" y="6387172"/>
            <a:ext cx="2743200" cy="365125"/>
          </a:xfrm>
        </p:spPr>
        <p:txBody>
          <a:bodyPr/>
          <a:lstStyle>
            <a:lvl1pPr algn="l">
              <a:defRPr sz="1400">
                <a:solidFill>
                  <a:srgbClr val="1C5073"/>
                </a:solidFill>
              </a:defRPr>
            </a:lvl1pPr>
          </a:lstStyle>
          <a:p>
            <a:pPr algn="l"/>
            <a:fld id="{FBBACBB6-E6AE-F34A-90C8-EF103C7EFDF6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5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BF603C-018C-9F41-B0B2-0DE87BA43B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224" y="366713"/>
            <a:ext cx="5422392" cy="5567743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18621A-4A79-BE47-A65D-4EC7ADB85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1305" y="1453896"/>
            <a:ext cx="5037137" cy="4562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4458CF-2EA8-D94E-8295-B98DBCF1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82" y="367482"/>
            <a:ext cx="5036460" cy="7961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033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3257-B200-EB4A-A4DE-CE4421AD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A1F3-B055-B849-BC99-F555E65B0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0" y="1146233"/>
            <a:ext cx="11046281" cy="444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A781A-49C4-9D48-80CE-07AB80260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FBBACBB6-E6AE-F34A-90C8-EF103C7EFDF6}" type="slidenum">
              <a:rPr lang="en-US" smtClean="0"/>
              <a:pPr algn="l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48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F3D840-5A3C-954B-946D-7C1BD054603D}"/>
              </a:ext>
            </a:extLst>
          </p:cNvPr>
          <p:cNvSpPr/>
          <p:nvPr userDrawn="1"/>
        </p:nvSpPr>
        <p:spPr>
          <a:xfrm>
            <a:off x="0" y="6263234"/>
            <a:ext cx="12192000" cy="601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1C4E8-5756-7943-9B83-B3C5F369A048}"/>
              </a:ext>
            </a:extLst>
          </p:cNvPr>
          <p:cNvSpPr/>
          <p:nvPr userDrawn="1"/>
        </p:nvSpPr>
        <p:spPr>
          <a:xfrm>
            <a:off x="0" y="0"/>
            <a:ext cx="12192000" cy="82037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67219-167C-2D41-937C-CAC1E79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90" y="12113"/>
            <a:ext cx="11046281" cy="796151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6604A-ED01-5E4E-A912-752EE45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990" y="1207877"/>
            <a:ext cx="11046281" cy="444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84E28-8FDC-5742-BD65-F3EA58D501F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0594942" y="6465536"/>
            <a:ext cx="1300349" cy="2076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A5A049-75D3-A346-8591-E9BB3F5E41B6}"/>
              </a:ext>
            </a:extLst>
          </p:cNvPr>
          <p:cNvSpPr/>
          <p:nvPr userDrawn="1"/>
        </p:nvSpPr>
        <p:spPr>
          <a:xfrm>
            <a:off x="0" y="6251121"/>
            <a:ext cx="12192000" cy="47564"/>
          </a:xfrm>
          <a:prstGeom prst="rect">
            <a:avLst/>
          </a:prstGeom>
          <a:solidFill>
            <a:srgbClr val="1C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4B56785-E35E-8748-BBE8-0CD48AAFC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FBBACBB6-E6AE-F34A-90C8-EF103C7EFDF6}" type="slidenum">
              <a:rPr lang="en-US" smtClean="0"/>
              <a:pPr algn="l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4" r:id="rId2"/>
    <p:sldLayoutId id="2147483662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4B9CD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76225" algn="l" defTabSz="347472" rtl="0" eaLnBrk="1" latinLnBrk="0" hangingPunct="1">
        <a:lnSpc>
          <a:spcPct val="110000"/>
        </a:lnSpc>
        <a:spcBef>
          <a:spcPts val="1000"/>
        </a:spcBef>
        <a:buClr>
          <a:srgbClr val="4B9CD3"/>
        </a:buClr>
        <a:buFont typeface="Arial" panose="020B0604020202020204" pitchFamily="34" charset="0"/>
        <a:buChar char="•"/>
        <a:tabLst>
          <a:tab pos="346075" algn="l"/>
        </a:tabLst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58838" indent="-285750" algn="l" defTabSz="347472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Font typeface="Lucida Grande" panose="020B0600040502020204" pitchFamily="34" charset="0"/>
        <a:buChar char="■"/>
        <a:tabLst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287338" algn="l" defTabSz="347472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SzPct val="100000"/>
        <a:buFont typeface="Lucida Grande" panose="020B0600040502020204" pitchFamily="34" charset="0"/>
        <a:buChar char="▸"/>
        <a:tabLst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93888" indent="-287338" algn="l" defTabSz="347472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SzPct val="80000"/>
        <a:buFont typeface="Apple SD Gothic Neo Regular" panose="02000300000000000000" pitchFamily="2" charset="-127"/>
        <a:buChar char="◻"/>
        <a:tabLst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34747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>
          <a:tab pos="347472" algn="l"/>
        </a:tabLst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3022D5-A533-2142-89A9-6DEC92857DC5}"/>
              </a:ext>
            </a:extLst>
          </p:cNvPr>
          <p:cNvSpPr/>
          <p:nvPr userDrawn="1"/>
        </p:nvSpPr>
        <p:spPr>
          <a:xfrm>
            <a:off x="0" y="2671"/>
            <a:ext cx="6005593" cy="628051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46E2B-DBC3-4A42-B21C-75880B084F7C}"/>
              </a:ext>
            </a:extLst>
          </p:cNvPr>
          <p:cNvSpPr/>
          <p:nvPr userDrawn="1"/>
        </p:nvSpPr>
        <p:spPr>
          <a:xfrm>
            <a:off x="0" y="6260183"/>
            <a:ext cx="12192000" cy="601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8F10AA-7073-6749-91D7-62E29F1152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94942" y="6465536"/>
            <a:ext cx="1300349" cy="2076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A09A709-63D3-6646-A6D8-62B369011BEC}"/>
              </a:ext>
            </a:extLst>
          </p:cNvPr>
          <p:cNvSpPr/>
          <p:nvPr userDrawn="1"/>
        </p:nvSpPr>
        <p:spPr>
          <a:xfrm>
            <a:off x="0" y="6251121"/>
            <a:ext cx="12192000" cy="47564"/>
          </a:xfrm>
          <a:prstGeom prst="rect">
            <a:avLst/>
          </a:prstGeom>
          <a:solidFill>
            <a:srgbClr val="1C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26739F9-2ACC-FA40-ABB0-85FF42C7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82" y="367482"/>
            <a:ext cx="4882661" cy="7961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3B1B3EE-9EC7-7945-8933-586AFE7A0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982" y="1441577"/>
            <a:ext cx="48826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6E8B00E-43FC-E64E-BBAE-8FD4CE2FA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872" y="64112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45CFA9-971B-0B45-9397-FDB86AFED93B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200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4B9CD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92100" indent="-284163" algn="l" defTabSz="914400" rtl="0" eaLnBrk="1" latinLnBrk="0" hangingPunct="1">
        <a:lnSpc>
          <a:spcPct val="90000"/>
        </a:lnSpc>
        <a:spcBef>
          <a:spcPts val="1000"/>
        </a:spcBef>
        <a:buClr>
          <a:srgbClr val="4B9CD3"/>
        </a:buClr>
        <a:buFont typeface="Arial" panose="020B0604020202020204" pitchFamily="34" charset="0"/>
        <a:buChar char="•"/>
        <a:tabLst/>
        <a:defRPr sz="2000" kern="1200">
          <a:solidFill>
            <a:srgbClr val="1C50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7713" indent="-282575" algn="l" defTabSz="914400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Font typeface="Lucida Grande" panose="020B0600040502020204" pitchFamily="34" charset="0"/>
        <a:buChar char="■"/>
        <a:tabLst/>
        <a:defRPr sz="2000" kern="1200">
          <a:solidFill>
            <a:srgbClr val="1C50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4913" indent="-282575" algn="l" defTabSz="914400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Font typeface="Lucida Grande" panose="020B0600040502020204" pitchFamily="34" charset="0"/>
        <a:buChar char="▸"/>
        <a:tabLst/>
        <a:defRPr sz="2000" kern="1200">
          <a:solidFill>
            <a:srgbClr val="1C50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62113" indent="-282575" algn="l" defTabSz="914400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Font typeface="Lucida Grande" panose="020B0600040502020204" pitchFamily="34" charset="0"/>
        <a:buChar char="□"/>
        <a:tabLst/>
        <a:defRPr sz="2000" kern="1200">
          <a:solidFill>
            <a:srgbClr val="1C50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F3D840-5A3C-954B-946D-7C1BD054603D}"/>
              </a:ext>
            </a:extLst>
          </p:cNvPr>
          <p:cNvSpPr/>
          <p:nvPr userDrawn="1"/>
        </p:nvSpPr>
        <p:spPr>
          <a:xfrm>
            <a:off x="0" y="6263234"/>
            <a:ext cx="12192000" cy="601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67219-167C-2D41-937C-CAC1E79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90" y="12113"/>
            <a:ext cx="11046281" cy="796151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6604A-ED01-5E4E-A912-752EE45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990" y="1207877"/>
            <a:ext cx="11046281" cy="444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84E28-8FDC-5742-BD65-F3EA58D501F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0594942" y="6465536"/>
            <a:ext cx="1300349" cy="2076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A5A049-75D3-A346-8591-E9BB3F5E41B6}"/>
              </a:ext>
            </a:extLst>
          </p:cNvPr>
          <p:cNvSpPr/>
          <p:nvPr userDrawn="1"/>
        </p:nvSpPr>
        <p:spPr>
          <a:xfrm>
            <a:off x="0" y="6251121"/>
            <a:ext cx="12192000" cy="47564"/>
          </a:xfrm>
          <a:prstGeom prst="rect">
            <a:avLst/>
          </a:prstGeom>
          <a:solidFill>
            <a:srgbClr val="1C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4B56785-E35E-8748-BBE8-0CD48AAFC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FBBACBB6-E6AE-F34A-90C8-EF103C7EFDF6}" type="slidenum">
              <a:rPr lang="en-US" smtClean="0"/>
              <a:pPr algn="l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C46AE4-93A9-394D-8304-5B1A3FAF2D77}"/>
              </a:ext>
            </a:extLst>
          </p:cNvPr>
          <p:cNvGrpSpPr/>
          <p:nvPr userDrawn="1"/>
        </p:nvGrpSpPr>
        <p:grpSpPr>
          <a:xfrm>
            <a:off x="0" y="811743"/>
            <a:ext cx="12192000" cy="55337"/>
            <a:chOff x="0" y="815520"/>
            <a:chExt cx="9460345" cy="526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095F28-DEC5-9F4C-9F1A-F44D8C2FBD76}"/>
                </a:ext>
              </a:extLst>
            </p:cNvPr>
            <p:cNvSpPr/>
            <p:nvPr userDrawn="1"/>
          </p:nvSpPr>
          <p:spPr>
            <a:xfrm>
              <a:off x="0" y="815520"/>
              <a:ext cx="2373745" cy="526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378399-B567-6D46-9BB9-4AC5C80AA314}"/>
                </a:ext>
              </a:extLst>
            </p:cNvPr>
            <p:cNvSpPr/>
            <p:nvPr userDrawn="1"/>
          </p:nvSpPr>
          <p:spPr>
            <a:xfrm>
              <a:off x="2362200" y="815520"/>
              <a:ext cx="2373745" cy="526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288DA4-8015-E04E-80A1-2888D23815F3}"/>
                </a:ext>
              </a:extLst>
            </p:cNvPr>
            <p:cNvSpPr/>
            <p:nvPr userDrawn="1"/>
          </p:nvSpPr>
          <p:spPr>
            <a:xfrm>
              <a:off x="4724400" y="815520"/>
              <a:ext cx="2373745" cy="526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18D743-27E8-3B42-AB85-D15C47911E1A}"/>
                </a:ext>
              </a:extLst>
            </p:cNvPr>
            <p:cNvSpPr/>
            <p:nvPr userDrawn="1"/>
          </p:nvSpPr>
          <p:spPr>
            <a:xfrm>
              <a:off x="7086600" y="815520"/>
              <a:ext cx="2373745" cy="526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99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44" r:id="rId5"/>
    <p:sldLayoutId id="2147483731" r:id="rId6"/>
    <p:sldLayoutId id="2147483732" r:id="rId7"/>
    <p:sldLayoutId id="214748373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>
          <a:solidFill>
            <a:srgbClr val="4B9CD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76225" algn="l" defTabSz="347472" rtl="0" eaLnBrk="1" latinLnBrk="0" hangingPunct="1">
        <a:lnSpc>
          <a:spcPct val="110000"/>
        </a:lnSpc>
        <a:spcBef>
          <a:spcPts val="1000"/>
        </a:spcBef>
        <a:buClr>
          <a:srgbClr val="4B9CD3"/>
        </a:buClr>
        <a:buFont typeface="Arial" panose="020B0604020202020204" pitchFamily="34" charset="0"/>
        <a:buChar char="•"/>
        <a:tabLst>
          <a:tab pos="346075" algn="l"/>
        </a:tabLst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58838" indent="-285750" algn="l" defTabSz="347472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Font typeface="Lucida Grande" panose="020B0600040502020204" pitchFamily="34" charset="0"/>
        <a:buChar char="■"/>
        <a:tabLst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287338" algn="l" defTabSz="347472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SzPct val="100000"/>
        <a:buFont typeface="Lucida Grande" panose="020B0600040502020204" pitchFamily="34" charset="0"/>
        <a:buChar char="▸"/>
        <a:tabLst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93888" indent="-287338" algn="l" defTabSz="347472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SzPct val="80000"/>
        <a:buFont typeface="Apple SD Gothic Neo Regular" panose="02000300000000000000" pitchFamily="2" charset="-127"/>
        <a:buChar char="◻"/>
        <a:tabLst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34747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>
          <a:tab pos="347472" algn="l"/>
        </a:tabLst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F3D840-5A3C-954B-946D-7C1BD054603D}"/>
              </a:ext>
            </a:extLst>
          </p:cNvPr>
          <p:cNvSpPr/>
          <p:nvPr userDrawn="1"/>
        </p:nvSpPr>
        <p:spPr>
          <a:xfrm>
            <a:off x="0" y="6263234"/>
            <a:ext cx="12192000" cy="601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1C4E8-5756-7943-9B83-B3C5F369A048}"/>
              </a:ext>
            </a:extLst>
          </p:cNvPr>
          <p:cNvSpPr/>
          <p:nvPr userDrawn="1"/>
        </p:nvSpPr>
        <p:spPr>
          <a:xfrm>
            <a:off x="0" y="1"/>
            <a:ext cx="12192000" cy="717452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67219-167C-2D41-937C-CAC1E79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90" y="12113"/>
            <a:ext cx="11046281" cy="705339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6604A-ED01-5E4E-A912-752EE45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990" y="1010925"/>
            <a:ext cx="11046281" cy="51085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84E28-8FDC-5742-BD65-F3EA58D501F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0594942" y="6465536"/>
            <a:ext cx="1300349" cy="207618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4B56785-E35E-8748-BBE8-0CD48AAFC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072" y="63871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FBBACBB6-E6AE-F34A-90C8-EF103C7EFDF6}" type="slidenum">
              <a:rPr lang="en-US" smtClean="0"/>
              <a:pPr algn="l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EBF2BD-2DCE-714A-9E8E-0DA9E3ABBE6F}"/>
              </a:ext>
            </a:extLst>
          </p:cNvPr>
          <p:cNvGrpSpPr/>
          <p:nvPr userDrawn="1"/>
        </p:nvGrpSpPr>
        <p:grpSpPr>
          <a:xfrm>
            <a:off x="0" y="713487"/>
            <a:ext cx="12192000" cy="55337"/>
            <a:chOff x="0" y="815520"/>
            <a:chExt cx="9460345" cy="526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2D60C3-9EC9-F04C-AD4F-30B90C2D1E95}"/>
                </a:ext>
              </a:extLst>
            </p:cNvPr>
            <p:cNvSpPr/>
            <p:nvPr userDrawn="1"/>
          </p:nvSpPr>
          <p:spPr>
            <a:xfrm>
              <a:off x="0" y="815520"/>
              <a:ext cx="2373745" cy="526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436ACF-1EF5-8949-B824-0E4EF8FF2C8A}"/>
                </a:ext>
              </a:extLst>
            </p:cNvPr>
            <p:cNvSpPr/>
            <p:nvPr userDrawn="1"/>
          </p:nvSpPr>
          <p:spPr>
            <a:xfrm>
              <a:off x="2362200" y="815520"/>
              <a:ext cx="2373745" cy="526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96D3C6-6D67-A742-9440-BCD9502DB20B}"/>
                </a:ext>
              </a:extLst>
            </p:cNvPr>
            <p:cNvSpPr/>
            <p:nvPr userDrawn="1"/>
          </p:nvSpPr>
          <p:spPr>
            <a:xfrm>
              <a:off x="4724400" y="815520"/>
              <a:ext cx="2373745" cy="526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6D4689-D20E-3845-B51F-0EDB826E5912}"/>
                </a:ext>
              </a:extLst>
            </p:cNvPr>
            <p:cNvSpPr/>
            <p:nvPr userDrawn="1"/>
          </p:nvSpPr>
          <p:spPr>
            <a:xfrm>
              <a:off x="7086600" y="815520"/>
              <a:ext cx="2373745" cy="526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BA90B37-A8F1-094D-8162-F74FCE62EBDC}"/>
              </a:ext>
            </a:extLst>
          </p:cNvPr>
          <p:cNvSpPr/>
          <p:nvPr userDrawn="1"/>
        </p:nvSpPr>
        <p:spPr>
          <a:xfrm>
            <a:off x="0" y="6251121"/>
            <a:ext cx="12192000" cy="47564"/>
          </a:xfrm>
          <a:prstGeom prst="rect">
            <a:avLst/>
          </a:prstGeom>
          <a:solidFill>
            <a:srgbClr val="1C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>
          <a:solidFill>
            <a:srgbClr val="4B9CD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76225" algn="l" defTabSz="347472" rtl="0" eaLnBrk="1" latinLnBrk="0" hangingPunct="1">
        <a:lnSpc>
          <a:spcPct val="110000"/>
        </a:lnSpc>
        <a:spcBef>
          <a:spcPts val="1000"/>
        </a:spcBef>
        <a:buClr>
          <a:srgbClr val="4B9CD3"/>
        </a:buClr>
        <a:buFont typeface="Arial" panose="020B0604020202020204" pitchFamily="34" charset="0"/>
        <a:buChar char="•"/>
        <a:tabLst>
          <a:tab pos="346075" algn="l"/>
        </a:tabLst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58838" indent="-285750" algn="l" defTabSz="347472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Font typeface="Lucida Grande" panose="020B0600040502020204" pitchFamily="34" charset="0"/>
        <a:buChar char="■"/>
        <a:tabLst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287338" algn="l" defTabSz="347472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SzPct val="100000"/>
        <a:buFont typeface="Lucida Grande" panose="020B0600040502020204" pitchFamily="34" charset="0"/>
        <a:buChar char="▸"/>
        <a:tabLst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93888" indent="-287338" algn="l" defTabSz="347472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SzPct val="80000"/>
        <a:buFont typeface="Apple SD Gothic Neo Regular" panose="02000300000000000000" pitchFamily="2" charset="-127"/>
        <a:buChar char="◻"/>
        <a:tabLst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347472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>
          <a:tab pos="347472" algn="l"/>
        </a:tabLst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02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4B9CD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92100" indent="-284163" algn="l" defTabSz="914400" rtl="0" eaLnBrk="1" latinLnBrk="0" hangingPunct="1">
        <a:lnSpc>
          <a:spcPct val="90000"/>
        </a:lnSpc>
        <a:spcBef>
          <a:spcPts val="1000"/>
        </a:spcBef>
        <a:buClr>
          <a:srgbClr val="4B9CD3"/>
        </a:buClr>
        <a:buFont typeface="Arial" panose="020B0604020202020204" pitchFamily="34" charset="0"/>
        <a:buChar char="•"/>
        <a:tabLst/>
        <a:defRPr sz="2000" kern="1200">
          <a:solidFill>
            <a:srgbClr val="1C50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7713" indent="-282575" algn="l" defTabSz="914400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Font typeface="Lucida Grande" panose="020B0600040502020204" pitchFamily="34" charset="0"/>
        <a:buChar char="■"/>
        <a:tabLst/>
        <a:defRPr sz="2000" kern="1200">
          <a:solidFill>
            <a:srgbClr val="1C50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4913" indent="-282575" algn="l" defTabSz="914400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Font typeface="Lucida Grande" panose="020B0600040502020204" pitchFamily="34" charset="0"/>
        <a:buChar char="▸"/>
        <a:tabLst/>
        <a:defRPr sz="2000" kern="1200">
          <a:solidFill>
            <a:srgbClr val="1C50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62113" indent="-282575" algn="l" defTabSz="914400" rtl="0" eaLnBrk="1" latinLnBrk="0" hangingPunct="1">
        <a:lnSpc>
          <a:spcPct val="110000"/>
        </a:lnSpc>
        <a:spcBef>
          <a:spcPts val="500"/>
        </a:spcBef>
        <a:buClr>
          <a:srgbClr val="4B9CD3"/>
        </a:buClr>
        <a:buFont typeface="Lucida Grande" panose="020B0600040502020204" pitchFamily="34" charset="0"/>
        <a:buChar char="□"/>
        <a:tabLst/>
        <a:defRPr sz="2000" kern="1200">
          <a:solidFill>
            <a:srgbClr val="1C507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A7590C6-6A71-1D4E-8F08-21BAFCA5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90" y="20548"/>
            <a:ext cx="6394745" cy="796151"/>
          </a:xfrm>
        </p:spPr>
        <p:txBody>
          <a:bodyPr>
            <a:normAutofit/>
          </a:bodyPr>
          <a:lstStyle/>
          <a:p>
            <a:r>
              <a:rPr lang="en-US" sz="2600">
                <a:latin typeface="Arial"/>
                <a:cs typeface="Arial"/>
              </a:rPr>
              <a:t>ONE UNC Health: </a:t>
            </a:r>
            <a:r>
              <a:rPr lang="en-US" sz="2600" b="1">
                <a:latin typeface="Arial"/>
                <a:cs typeface="Arial"/>
              </a:rPr>
              <a:t>Teammate Connect #1</a:t>
            </a:r>
            <a:endParaRPr lang="en-US" sz="2600" b="1" i="1">
              <a:latin typeface="Arial"/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717728-9051-FB4A-B12E-BC20FCBE7BF8}"/>
              </a:ext>
            </a:extLst>
          </p:cNvPr>
          <p:cNvSpPr txBox="1">
            <a:spLocks/>
          </p:cNvSpPr>
          <p:nvPr/>
        </p:nvSpPr>
        <p:spPr>
          <a:xfrm>
            <a:off x="3038622" y="6351852"/>
            <a:ext cx="3052689" cy="4421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85750" indent="-276225" algn="l" defTabSz="347472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4B9CD3"/>
              </a:buClr>
              <a:buFont typeface="Arial" panose="020B0604020202020204" pitchFamily="34" charset="0"/>
              <a:buChar char="•"/>
              <a:tabLst>
                <a:tab pos="346075" algn="l"/>
              </a:tabLs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8838" indent="-285750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Font typeface="Lucida Grande" panose="020B0600040502020204" pitchFamily="34" charset="0"/>
              <a:buChar char="■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87338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SzPct val="100000"/>
              <a:buFont typeface="Lucida Grande" panose="020B0600040502020204" pitchFamily="34" charset="0"/>
              <a:buChar char="▸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93888" indent="-287338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SzPct val="80000"/>
              <a:buFont typeface="Apple SD Gothic Neo Regular" panose="02000300000000000000" pitchFamily="2" charset="-127"/>
              <a:buChar char="◻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7472" algn="l"/>
              </a:tabLs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Unifying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5C95C2-DAE0-FD44-9B3A-E56CF15F610A}"/>
              </a:ext>
            </a:extLst>
          </p:cNvPr>
          <p:cNvSpPr txBox="1">
            <a:spLocks/>
          </p:cNvSpPr>
          <p:nvPr/>
        </p:nvSpPr>
        <p:spPr>
          <a:xfrm>
            <a:off x="7076050" y="32661"/>
            <a:ext cx="4586066" cy="796151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4B9CD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 i="1">
                <a:solidFill>
                  <a:schemeClr val="accent2"/>
                </a:solidFill>
                <a:latin typeface="Arial"/>
                <a:cs typeface="Arial"/>
              </a:rPr>
              <a:t>You and Our Mission and Vision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1829B2-3E01-7B4A-AF6E-811D349627EC}"/>
              </a:ext>
            </a:extLst>
          </p:cNvPr>
          <p:cNvSpPr txBox="1">
            <a:spLocks/>
          </p:cNvSpPr>
          <p:nvPr/>
        </p:nvSpPr>
        <p:spPr>
          <a:xfrm>
            <a:off x="0" y="6351852"/>
            <a:ext cx="3010486" cy="4421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85750" indent="-276225" algn="l" defTabSz="347472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4B9CD3"/>
              </a:buClr>
              <a:buFont typeface="Arial" panose="020B0604020202020204" pitchFamily="34" charset="0"/>
              <a:buChar char="•"/>
              <a:tabLst>
                <a:tab pos="346075" algn="l"/>
              </a:tabLs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8838" indent="-285750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Font typeface="Lucida Grande" panose="020B0600040502020204" pitchFamily="34" charset="0"/>
              <a:buChar char="■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87338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SzPct val="100000"/>
              <a:buFont typeface="Lucida Grande" panose="020B0600040502020204" pitchFamily="34" charset="0"/>
              <a:buChar char="▸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93888" indent="-287338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SzPct val="80000"/>
              <a:buFont typeface="Apple SD Gothic Neo Regular" panose="02000300000000000000" pitchFamily="2" charset="-127"/>
              <a:buChar char="◻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7472" algn="l"/>
              </a:tabLs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</a:t>
            </a:r>
            <a:r>
              <a:rPr lang="en-US" sz="2400" b="1" dirty="0"/>
              <a:t>AGENDA: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2CD54A-6E89-7A4A-8A38-35324A3E6404}"/>
              </a:ext>
            </a:extLst>
          </p:cNvPr>
          <p:cNvSpPr txBox="1">
            <a:spLocks/>
          </p:cNvSpPr>
          <p:nvPr/>
        </p:nvSpPr>
        <p:spPr>
          <a:xfrm>
            <a:off x="9129933" y="6351852"/>
            <a:ext cx="3062068" cy="4421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85750" indent="-276225" algn="l" defTabSz="347472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4B9CD3"/>
              </a:buClr>
              <a:buFont typeface="Arial" panose="020B0604020202020204" pitchFamily="34" charset="0"/>
              <a:buChar char="•"/>
              <a:tabLst>
                <a:tab pos="346075" algn="l"/>
              </a:tabLs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8838" indent="-285750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Font typeface="Lucida Grande" panose="020B0600040502020204" pitchFamily="34" charset="0"/>
              <a:buChar char="■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87338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SzPct val="100000"/>
              <a:buFont typeface="Lucida Grande" panose="020B0600040502020204" pitchFamily="34" charset="0"/>
              <a:buChar char="▸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93888" indent="-287338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SzPct val="80000"/>
              <a:buFont typeface="Apple SD Gothic Neo Regular" panose="02000300000000000000" pitchFamily="2" charset="-127"/>
              <a:buChar char="◻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7472" algn="l"/>
              </a:tabLs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Actions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E3667E-B74D-9849-A560-68C4027D5E1D}"/>
              </a:ext>
            </a:extLst>
          </p:cNvPr>
          <p:cNvSpPr txBox="1">
            <a:spLocks/>
          </p:cNvSpPr>
          <p:nvPr/>
        </p:nvSpPr>
        <p:spPr>
          <a:xfrm>
            <a:off x="6096000" y="6351852"/>
            <a:ext cx="3019865" cy="4421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85750" indent="-276225" algn="l" defTabSz="347472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4B9CD3"/>
              </a:buClr>
              <a:buFont typeface="Arial" panose="020B0604020202020204" pitchFamily="34" charset="0"/>
              <a:buChar char="•"/>
              <a:tabLst>
                <a:tab pos="346075" algn="l"/>
              </a:tabLs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8838" indent="-285750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Font typeface="Lucida Grande" panose="020B0600040502020204" pitchFamily="34" charset="0"/>
              <a:buChar char="■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87338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SzPct val="100000"/>
              <a:buFont typeface="Lucida Grande" panose="020B0600040502020204" pitchFamily="34" charset="0"/>
              <a:buChar char="▸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93888" indent="-287338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SzPct val="80000"/>
              <a:buFont typeface="Apple SD Gothic Neo Regular" panose="02000300000000000000" pitchFamily="2" charset="-127"/>
              <a:buChar char="◻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7472" algn="l"/>
              </a:tabLs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Mission and Vision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8E637E-C3BE-AE4D-8CAD-8AF2F4AF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6641" y="5562746"/>
            <a:ext cx="1705802" cy="272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896AAF-75EC-4E5C-8A01-A80DDFBE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7239"/>
            <a:ext cx="12192000" cy="52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8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59AF-1957-4481-8CE8-797C2E0A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Unifying as        : Our Story of Challenge and Growth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E8EB6C4C-E24A-F545-8494-A68A8B2BAE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94944" y="6465536"/>
            <a:ext cx="1300344" cy="207618"/>
          </a:xfrm>
          <a:prstGeom prst="rect">
            <a:avLst/>
          </a:prstGeom>
        </p:spPr>
      </p:pic>
      <p:sp>
        <p:nvSpPr>
          <p:cNvPr id="39" name="Triangle 38">
            <a:extLst>
              <a:ext uri="{FF2B5EF4-FFF2-40B4-BE49-F238E27FC236}">
                <a16:creationId xmlns:a16="http://schemas.microsoft.com/office/drawing/2014/main" id="{B8B3F315-948D-DA4D-8AFF-22A4C437DED5}"/>
              </a:ext>
            </a:extLst>
          </p:cNvPr>
          <p:cNvSpPr/>
          <p:nvPr/>
        </p:nvSpPr>
        <p:spPr>
          <a:xfrm rot="5400000">
            <a:off x="2868264" y="2012672"/>
            <a:ext cx="220228" cy="189851"/>
          </a:xfrm>
          <a:prstGeom prst="triangle">
            <a:avLst/>
          </a:prstGeom>
          <a:solidFill>
            <a:schemeClr val="bg1">
              <a:alpha val="7486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2F2D3E-23F2-3C42-A29C-FC2ECF799205}"/>
              </a:ext>
            </a:extLst>
          </p:cNvPr>
          <p:cNvGrpSpPr/>
          <p:nvPr/>
        </p:nvGrpSpPr>
        <p:grpSpPr>
          <a:xfrm>
            <a:off x="120574" y="1351598"/>
            <a:ext cx="9851047" cy="3907598"/>
            <a:chOff x="217503" y="1062451"/>
            <a:chExt cx="12122457" cy="4788357"/>
          </a:xfrm>
        </p:grpSpPr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F20534A-8103-C949-832A-B1A62478737F}"/>
                </a:ext>
              </a:extLst>
            </p:cNvPr>
            <p:cNvSpPr/>
            <p:nvPr/>
          </p:nvSpPr>
          <p:spPr>
            <a:xfrm>
              <a:off x="347873" y="1157322"/>
              <a:ext cx="11992087" cy="4573428"/>
            </a:xfrm>
            <a:custGeom>
              <a:avLst/>
              <a:gdLst>
                <a:gd name="connsiteX0" fmla="*/ 0 w 10697592"/>
                <a:gd name="connsiteY0" fmla="*/ 2370961 h 3676079"/>
                <a:gd name="connsiteX1" fmla="*/ 2476870 w 10697592"/>
                <a:gd name="connsiteY1" fmla="*/ 240320 h 3676079"/>
                <a:gd name="connsiteX2" fmla="*/ 5788241 w 10697592"/>
                <a:gd name="connsiteY2" fmla="*/ 3675979 h 3676079"/>
                <a:gd name="connsiteX3" fmla="*/ 8948691 w 10697592"/>
                <a:gd name="connsiteY3" fmla="*/ 355730 h 3676079"/>
                <a:gd name="connsiteX4" fmla="*/ 10697592 w 10697592"/>
                <a:gd name="connsiteY4" fmla="*/ 62767 h 367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7592" h="3676079">
                  <a:moveTo>
                    <a:pt x="0" y="2370961"/>
                  </a:moveTo>
                  <a:cubicBezTo>
                    <a:pt x="756081" y="1196889"/>
                    <a:pt x="1512163" y="22817"/>
                    <a:pt x="2476870" y="240320"/>
                  </a:cubicBezTo>
                  <a:cubicBezTo>
                    <a:pt x="3441577" y="457823"/>
                    <a:pt x="4709604" y="3656744"/>
                    <a:pt x="5788241" y="3675979"/>
                  </a:cubicBezTo>
                  <a:cubicBezTo>
                    <a:pt x="6866878" y="3695214"/>
                    <a:pt x="8130466" y="957932"/>
                    <a:pt x="8948691" y="355730"/>
                  </a:cubicBezTo>
                  <a:cubicBezTo>
                    <a:pt x="9766916" y="-246472"/>
                    <a:pt x="10386874" y="108635"/>
                    <a:pt x="10697592" y="62767"/>
                  </a:cubicBezTo>
                </a:path>
              </a:pathLst>
            </a:custGeom>
            <a:noFill/>
            <a:ln w="47625">
              <a:solidFill>
                <a:schemeClr val="bg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147BF71-CCF6-EA45-A7C0-33CC51F898BF}"/>
                </a:ext>
              </a:extLst>
            </p:cNvPr>
            <p:cNvSpPr/>
            <p:nvPr/>
          </p:nvSpPr>
          <p:spPr>
            <a:xfrm>
              <a:off x="217503" y="4092953"/>
              <a:ext cx="241342" cy="241342"/>
            </a:xfrm>
            <a:prstGeom prst="ellipse">
              <a:avLst/>
            </a:prstGeom>
            <a:solidFill>
              <a:srgbClr val="5FD7ED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4C00E8-736D-FD4F-BB31-9F13A7B7EE41}"/>
                </a:ext>
              </a:extLst>
            </p:cNvPr>
            <p:cNvSpPr/>
            <p:nvPr/>
          </p:nvSpPr>
          <p:spPr>
            <a:xfrm>
              <a:off x="2781707" y="1321290"/>
              <a:ext cx="241342" cy="241342"/>
            </a:xfrm>
            <a:prstGeom prst="ellipse">
              <a:avLst/>
            </a:prstGeom>
            <a:solidFill>
              <a:srgbClr val="F52BA8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D380592-1DA3-734F-8B33-81DF6E2497AB}"/>
                </a:ext>
              </a:extLst>
            </p:cNvPr>
            <p:cNvSpPr/>
            <p:nvPr/>
          </p:nvSpPr>
          <p:spPr>
            <a:xfrm>
              <a:off x="6758903" y="5609466"/>
              <a:ext cx="241342" cy="241342"/>
            </a:xfrm>
            <a:prstGeom prst="ellipse">
              <a:avLst/>
            </a:prstGeom>
            <a:solidFill>
              <a:srgbClr val="D0F1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81F327-8972-3147-A8D0-A58BECB4416D}"/>
                </a:ext>
              </a:extLst>
            </p:cNvPr>
            <p:cNvSpPr/>
            <p:nvPr/>
          </p:nvSpPr>
          <p:spPr>
            <a:xfrm>
              <a:off x="11733155" y="1062451"/>
              <a:ext cx="241342" cy="241342"/>
            </a:xfrm>
            <a:prstGeom prst="ellipse">
              <a:avLst/>
            </a:prstGeom>
            <a:solidFill>
              <a:srgbClr val="4A9CD3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DD954F9-FB7F-4949-8188-BF3D4C372E4D}"/>
              </a:ext>
            </a:extLst>
          </p:cNvPr>
          <p:cNvSpPr/>
          <p:nvPr/>
        </p:nvSpPr>
        <p:spPr>
          <a:xfrm>
            <a:off x="322782" y="4041824"/>
            <a:ext cx="1776231" cy="23918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lIns="91440" tIns="45720" rIns="91440" bIns="45720" anchor="t">
            <a:noAutofit/>
          </a:bodyPr>
          <a:lstStyle/>
          <a:p>
            <a:pPr>
              <a:lnSpc>
                <a:spcPct val="110000"/>
              </a:lnSpc>
              <a:buSzPts val="1000"/>
              <a:tabLst>
                <a:tab pos="457200" algn="l"/>
              </a:tabLst>
              <a:defRPr/>
            </a:pPr>
            <a:r>
              <a:rPr lang="en-US" sz="1100" dirty="0">
                <a:latin typeface="Arial"/>
                <a:cs typeface="Arial"/>
              </a:rPr>
              <a:t>To live our </a:t>
            </a:r>
            <a:r>
              <a:rPr lang="en-US" sz="1100" b="1" dirty="0">
                <a:latin typeface="Arial"/>
                <a:cs typeface="Arial"/>
              </a:rPr>
              <a:t>Mission</a:t>
            </a:r>
            <a:r>
              <a:rPr lang="en-US" sz="1100" dirty="0">
                <a:latin typeface="Arial"/>
                <a:cs typeface="Arial"/>
              </a:rPr>
              <a:t>, we ignited a </a:t>
            </a:r>
            <a:r>
              <a:rPr lang="en-US" sz="1100" b="1" dirty="0">
                <a:latin typeface="Arial"/>
                <a:cs typeface="Arial"/>
              </a:rPr>
              <a:t>journey</a:t>
            </a:r>
            <a:r>
              <a:rPr lang="en-US" sz="1100" dirty="0">
                <a:latin typeface="Arial"/>
                <a:cs typeface="Arial"/>
              </a:rPr>
              <a:t> in 2019 as ONE UNC Health. It was a journey to unify through a </a:t>
            </a:r>
            <a:r>
              <a:rPr lang="en-US" sz="1100" b="1" dirty="0">
                <a:latin typeface="Arial"/>
                <a:cs typeface="Arial"/>
              </a:rPr>
              <a:t>shared culture and strategy</a:t>
            </a:r>
            <a:r>
              <a:rPr lang="en-US" sz="1100" dirty="0">
                <a:latin typeface="Arial"/>
                <a:cs typeface="Arial"/>
              </a:rPr>
              <a:t>. We had a lot of good things going in coming together as a </a:t>
            </a:r>
            <a:r>
              <a:rPr lang="en-US" sz="1100" b="1" dirty="0">
                <a:latin typeface="Arial"/>
                <a:cs typeface="Arial"/>
              </a:rPr>
              <a:t>system</a:t>
            </a:r>
            <a:r>
              <a:rPr lang="en-US" sz="1100" dirty="0">
                <a:latin typeface="Arial"/>
                <a:cs typeface="Arial"/>
              </a:rPr>
              <a:t> with our shared Values, brand and ways of organizing… 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2580FE-919D-E542-A462-E0AF3239276C}"/>
              </a:ext>
            </a:extLst>
          </p:cNvPr>
          <p:cNvSpPr txBox="1"/>
          <p:nvPr/>
        </p:nvSpPr>
        <p:spPr>
          <a:xfrm>
            <a:off x="320916" y="3748454"/>
            <a:ext cx="621633" cy="301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844EBF-279B-EA4D-BF40-D7C96939B4D0}"/>
              </a:ext>
            </a:extLst>
          </p:cNvPr>
          <p:cNvSpPr/>
          <p:nvPr/>
        </p:nvSpPr>
        <p:spPr>
          <a:xfrm>
            <a:off x="2439283" y="1682448"/>
            <a:ext cx="2424547" cy="2737152"/>
          </a:xfrm>
          <a:prstGeom prst="rect">
            <a:avLst/>
          </a:prstGeom>
          <a:gradFill>
            <a:gsLst>
              <a:gs pos="0">
                <a:schemeClr val="bg1">
                  <a:alpha val="49887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lIns="91440" tIns="45720" rIns="91440" bIns="0" anchor="t">
            <a:noAutofit/>
          </a:bodyPr>
          <a:lstStyle/>
          <a:p>
            <a:pPr fontAlgn="base">
              <a:lnSpc>
                <a:spcPct val="110000"/>
              </a:lnSpc>
              <a:spcBef>
                <a:spcPts val="500"/>
              </a:spcBef>
            </a:pPr>
            <a:r>
              <a:rPr lang="en-US" sz="1100" dirty="0">
                <a:latin typeface="Arial"/>
                <a:cs typeface="Arial"/>
              </a:rPr>
              <a:t>Our world </a:t>
            </a:r>
            <a:r>
              <a:rPr lang="en-US" sz="1100" b="1" dirty="0">
                <a:latin typeface="Arial"/>
                <a:cs typeface="Arial"/>
              </a:rPr>
              <a:t>transformed</a:t>
            </a:r>
            <a:r>
              <a:rPr lang="en-US" sz="1100" dirty="0">
                <a:latin typeface="Arial"/>
                <a:cs typeface="Arial"/>
              </a:rPr>
              <a:t>. The pandemic shifted everyone’s expectations, sped up healthcare trends and brought </a:t>
            </a:r>
            <a:r>
              <a:rPr lang="en-US" sz="1100" b="1" dirty="0">
                <a:latin typeface="Arial"/>
                <a:cs typeface="Arial"/>
              </a:rPr>
              <a:t>systemic challenges</a:t>
            </a:r>
            <a:r>
              <a:rPr lang="en-US" sz="1100" dirty="0">
                <a:latin typeface="Arial"/>
                <a:cs typeface="Arial"/>
              </a:rPr>
              <a:t>,</a:t>
            </a:r>
            <a:r>
              <a:rPr lang="en-US" sz="1100" b="1" dirty="0">
                <a:latin typeface="Arial"/>
                <a:cs typeface="Arial"/>
              </a:rPr>
              <a:t> </a:t>
            </a:r>
            <a:r>
              <a:rPr lang="en-US" sz="1100" dirty="0">
                <a:latin typeface="Arial"/>
                <a:cs typeface="Arial"/>
              </a:rPr>
              <a:t>including racism and healthcare disparities, into clearer view. It has left us strained and battered. 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  <a:spcBef>
                <a:spcPts val="500"/>
              </a:spcBef>
            </a:pPr>
            <a:r>
              <a:rPr lang="en-US" sz="1100" dirty="0">
                <a:latin typeface="Arial"/>
                <a:cs typeface="Arial"/>
              </a:rPr>
              <a:t>But throughout it all, </a:t>
            </a:r>
            <a:r>
              <a:rPr lang="en-US" sz="1100" b="1" dirty="0">
                <a:latin typeface="Arial"/>
                <a:cs typeface="Arial"/>
              </a:rPr>
              <a:t>you</a:t>
            </a:r>
            <a:r>
              <a:rPr lang="en-US" sz="1100" dirty="0">
                <a:latin typeface="Arial"/>
                <a:cs typeface="Arial"/>
              </a:rPr>
              <a:t> responded as ONE UNC Health. Through our </a:t>
            </a:r>
            <a:r>
              <a:rPr lang="en-US" sz="1100" b="1" dirty="0">
                <a:latin typeface="Arial"/>
                <a:cs typeface="Arial"/>
              </a:rPr>
              <a:t>shared Values </a:t>
            </a:r>
            <a:r>
              <a:rPr lang="en-US" sz="1100" dirty="0">
                <a:latin typeface="Arial"/>
                <a:cs typeface="Arial"/>
              </a:rPr>
              <a:t>of Carolina Care, Leading the Way, It Starts With Me and One Great Team, </a:t>
            </a:r>
            <a:r>
              <a:rPr lang="en-US" sz="1100" b="1" dirty="0">
                <a:latin typeface="Arial"/>
                <a:cs typeface="Arial"/>
              </a:rPr>
              <a:t>you </a:t>
            </a:r>
            <a:r>
              <a:rPr lang="en-US" sz="1100" dirty="0">
                <a:latin typeface="Arial"/>
                <a:cs typeface="Arial"/>
              </a:rPr>
              <a:t>brought </a:t>
            </a:r>
            <a:r>
              <a:rPr lang="en-US" sz="1100" b="1" dirty="0">
                <a:latin typeface="Arial"/>
                <a:cs typeface="Arial"/>
              </a:rPr>
              <a:t>excellence</a:t>
            </a:r>
            <a:r>
              <a:rPr lang="en-US" sz="1100" dirty="0">
                <a:latin typeface="Arial"/>
                <a:cs typeface="Arial"/>
              </a:rPr>
              <a:t> and </a:t>
            </a:r>
            <a:r>
              <a:rPr lang="en-US" sz="1100" b="1" dirty="0">
                <a:latin typeface="Arial"/>
                <a:cs typeface="Arial"/>
              </a:rPr>
              <a:t>empathy</a:t>
            </a:r>
            <a:r>
              <a:rPr lang="en-US" sz="1100" dirty="0">
                <a:latin typeface="Arial"/>
                <a:cs typeface="Arial"/>
              </a:rPr>
              <a:t>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3E94E0B-15B0-534D-8A41-8E3558D72C77}"/>
              </a:ext>
            </a:extLst>
          </p:cNvPr>
          <p:cNvSpPr txBox="1"/>
          <p:nvPr/>
        </p:nvSpPr>
        <p:spPr>
          <a:xfrm>
            <a:off x="2432355" y="1362761"/>
            <a:ext cx="935590" cy="301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However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E53BEC-B63C-E049-9052-CAD51A2CEEAE}"/>
              </a:ext>
            </a:extLst>
          </p:cNvPr>
          <p:cNvSpPr/>
          <p:nvPr/>
        </p:nvSpPr>
        <p:spPr>
          <a:xfrm>
            <a:off x="5744493" y="3884469"/>
            <a:ext cx="3174411" cy="2581067"/>
          </a:xfrm>
          <a:prstGeom prst="rect">
            <a:avLst/>
          </a:prstGeom>
          <a:gradFill>
            <a:gsLst>
              <a:gs pos="0">
                <a:schemeClr val="bg1">
                  <a:alpha val="50085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lIns="91440" tIns="45720" rIns="91440" bIns="45720" anchor="t">
            <a:noAutofit/>
          </a:bodyPr>
          <a:lstStyle/>
          <a:p>
            <a:pPr fontAlgn="base">
              <a:lnSpc>
                <a:spcPct val="110000"/>
              </a:lnSpc>
              <a:spcBef>
                <a:spcPts val="1000"/>
              </a:spcBef>
            </a:pPr>
            <a:r>
              <a:rPr lang="en-US" sz="1100" dirty="0">
                <a:latin typeface="Arial"/>
                <a:cs typeface="Arial"/>
              </a:rPr>
              <a:t>We now begin to </a:t>
            </a:r>
            <a:r>
              <a:rPr lang="en-US" sz="1100" b="1" dirty="0">
                <a:latin typeface="Arial"/>
                <a:cs typeface="Arial"/>
              </a:rPr>
              <a:t>heal </a:t>
            </a:r>
            <a:r>
              <a:rPr lang="en-US" sz="1100" dirty="0">
                <a:latin typeface="Arial"/>
                <a:cs typeface="Arial"/>
              </a:rPr>
              <a:t>together, and we transition to our next chapter as ONE UNC Health</a:t>
            </a:r>
            <a:r>
              <a:rPr lang="en-US" sz="1100" i="1" dirty="0">
                <a:latin typeface="Arial"/>
                <a:cs typeface="Arial"/>
              </a:rPr>
              <a:t> </a:t>
            </a:r>
            <a:r>
              <a:rPr lang="en-US" sz="1100" dirty="0">
                <a:latin typeface="Arial"/>
                <a:cs typeface="Arial"/>
              </a:rPr>
              <a:t>– starting with our people-first foundation. We’re committing to your well-being and total benefits. We’re committing to transparency and accountability for a more </a:t>
            </a:r>
            <a:r>
              <a:rPr lang="en-US" sz="1100" b="1" dirty="0">
                <a:latin typeface="Arial"/>
                <a:cs typeface="Arial"/>
              </a:rPr>
              <a:t>unifying, inclusive and equitable </a:t>
            </a:r>
            <a:r>
              <a:rPr lang="en-US" sz="1100" dirty="0">
                <a:latin typeface="Arial"/>
                <a:cs typeface="Arial"/>
              </a:rPr>
              <a:t>culture.</a:t>
            </a:r>
          </a:p>
          <a:p>
            <a:pPr fontAlgn="base">
              <a:lnSpc>
                <a:spcPct val="110000"/>
              </a:lnSpc>
              <a:spcBef>
                <a:spcPts val="500"/>
              </a:spcBef>
            </a:pPr>
            <a:r>
              <a:rPr lang="en-US" sz="1100" dirty="0">
                <a:latin typeface="Arial"/>
                <a:cs typeface="Arial"/>
              </a:rPr>
              <a:t>We’re reimagining excellence in patient care, research and education in our core focus of treating patients when they’re sick, and we’re transforming our capability in </a:t>
            </a:r>
            <a:r>
              <a:rPr lang="en-US" sz="1100" b="1" dirty="0">
                <a:latin typeface="Arial"/>
                <a:cs typeface="Arial"/>
              </a:rPr>
              <a:t>keeping people healthy </a:t>
            </a:r>
            <a:r>
              <a:rPr lang="en-US" sz="1100" dirty="0">
                <a:latin typeface="Arial"/>
                <a:cs typeface="Arial"/>
              </a:rPr>
              <a:t>close to home in more equitable and </a:t>
            </a:r>
            <a:r>
              <a:rPr lang="en-US" sz="1100" b="1" dirty="0">
                <a:latin typeface="Arial"/>
                <a:cs typeface="Arial"/>
              </a:rPr>
              <a:t>affordable</a:t>
            </a:r>
            <a:r>
              <a:rPr lang="en-US" sz="1100" dirty="0">
                <a:latin typeface="Arial"/>
                <a:cs typeface="Arial"/>
              </a:rPr>
              <a:t> ways.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60BEC4-F9EF-144C-A45F-0284FAEBD307}"/>
              </a:ext>
            </a:extLst>
          </p:cNvPr>
          <p:cNvSpPr txBox="1"/>
          <p:nvPr/>
        </p:nvSpPr>
        <p:spPr>
          <a:xfrm>
            <a:off x="5700764" y="3559183"/>
            <a:ext cx="1019311" cy="301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Therefore</a:t>
            </a:r>
          </a:p>
        </p:txBody>
      </p:sp>
      <p:graphicFrame>
        <p:nvGraphicFramePr>
          <p:cNvPr id="57" name="Table 5">
            <a:extLst>
              <a:ext uri="{FF2B5EF4-FFF2-40B4-BE49-F238E27FC236}">
                <a16:creationId xmlns:a16="http://schemas.microsoft.com/office/drawing/2014/main" id="{71FD6CB7-65D6-CC42-9A31-6ABB8F96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868617"/>
              </p:ext>
            </p:extLst>
          </p:nvPr>
        </p:nvGraphicFramePr>
        <p:xfrm>
          <a:off x="10195353" y="1468846"/>
          <a:ext cx="1699935" cy="484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935">
                  <a:extLst>
                    <a:ext uri="{9D8B030D-6E8A-4147-A177-3AD203B41FA5}">
                      <a16:colId xmlns:a16="http://schemas.microsoft.com/office/drawing/2014/main" val="1369230817"/>
                    </a:ext>
                  </a:extLst>
                </a:gridCol>
              </a:tblGrid>
              <a:tr h="291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COVID-19</a:t>
                      </a:r>
                      <a:endParaRPr kumimoji="0" lang="en-US" sz="1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70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</a:rPr>
                        <a:t>Health Equity</a:t>
                      </a:r>
                      <a:endParaRPr kumimoji="0" lang="en-US" dirty="0"/>
                    </a:p>
                  </a:txBody>
                  <a:tcPr marT="91440" marB="9144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55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Diversity, Equity and Inclusion</a:t>
                      </a:r>
                      <a:endParaRPr kumimoji="0" lang="en-US"/>
                    </a:p>
                  </a:txBody>
                  <a:tcPr marT="91440" marB="9144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328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Well-Being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0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Care Pathways</a:t>
                      </a:r>
                      <a:endParaRPr kumimoji="0" lang="en-US" sz="15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1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Virtual Health</a:t>
                      </a:r>
                    </a:p>
                  </a:txBody>
                  <a:tcPr marT="91440" marB="9144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9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Research</a:t>
                      </a:r>
                      <a:r>
                        <a:rPr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endParaRPr kumimoji="0" lang="en-US" sz="15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91440" marB="9144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8537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</a:rPr>
                        <a:t>Clinical Trials</a:t>
                      </a:r>
                      <a:endParaRPr kumimoji="0" lang="en-US" dirty="0"/>
                    </a:p>
                  </a:txBody>
                  <a:tcP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9827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</a:rPr>
                        <a:t>Rural Health</a:t>
                      </a:r>
                      <a:endParaRPr lang="en-US" dirty="0"/>
                    </a:p>
                  </a:txBody>
                  <a:tcP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42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</a:rPr>
                        <a:t>Education</a:t>
                      </a:r>
                      <a:endParaRPr lang="en-US" dirty="0"/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0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Partnerships and</a:t>
                      </a:r>
                      <a:b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kumimoji="0" lang="en-US" sz="1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New Capability</a:t>
                      </a:r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34729"/>
                  </a:ext>
                </a:extLst>
              </a:tr>
            </a:tbl>
          </a:graphicData>
        </a:graphic>
      </p:graphicFrame>
      <p:pic>
        <p:nvPicPr>
          <p:cNvPr id="58" name="Picture 57" descr="Logo, icon&#10;&#10;Description automatically generated">
            <a:extLst>
              <a:ext uri="{FF2B5EF4-FFF2-40B4-BE49-F238E27FC236}">
                <a16:creationId xmlns:a16="http://schemas.microsoft.com/office/drawing/2014/main" id="{858DEAE3-9DEE-4047-924D-DDD72763C0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930"/>
          <a:stretch/>
        </p:blipFill>
        <p:spPr>
          <a:xfrm>
            <a:off x="2198470" y="94559"/>
            <a:ext cx="787845" cy="698269"/>
          </a:xfrm>
          <a:prstGeom prst="rect">
            <a:avLst/>
          </a:prstGeom>
        </p:spPr>
      </p:pic>
      <p:sp>
        <p:nvSpPr>
          <p:cNvPr id="59" name="Slide Number Placeholder 4">
            <a:extLst>
              <a:ext uri="{FF2B5EF4-FFF2-40B4-BE49-F238E27FC236}">
                <a16:creationId xmlns:a16="http://schemas.microsoft.com/office/drawing/2014/main" id="{4B3580CA-BF8B-454A-BBFA-AA1CF709393C}"/>
              </a:ext>
            </a:extLst>
          </p:cNvPr>
          <p:cNvSpPr txBox="1">
            <a:spLocks/>
          </p:cNvSpPr>
          <p:nvPr/>
        </p:nvSpPr>
        <p:spPr>
          <a:xfrm>
            <a:off x="524072" y="6428268"/>
            <a:ext cx="108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4536CE-86B1-5C48-9FE1-32E3C8755272}" type="slidenum">
              <a:rPr lang="en-US" sz="1200" smtClean="0">
                <a:solidFill>
                  <a:schemeClr val="accent2"/>
                </a:solidFill>
              </a:rPr>
              <a:pPr/>
              <a:t>2</a:t>
            </a:fld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07CB86-3484-437A-B6B5-B57BFD5B2228}"/>
              </a:ext>
            </a:extLst>
          </p:cNvPr>
          <p:cNvSpPr txBox="1"/>
          <p:nvPr/>
        </p:nvSpPr>
        <p:spPr>
          <a:xfrm>
            <a:off x="10189417" y="926853"/>
            <a:ext cx="16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as ONE</a:t>
            </a:r>
          </a:p>
          <a:p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areas: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013F02-4CE6-A84D-ACF4-3B71D68D9908}"/>
              </a:ext>
            </a:extLst>
          </p:cNvPr>
          <p:cNvSpPr txBox="1"/>
          <p:nvPr/>
        </p:nvSpPr>
        <p:spPr>
          <a:xfrm>
            <a:off x="6678328" y="1265816"/>
            <a:ext cx="747216" cy="301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Finally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19C231-3FC3-564D-83F2-B43A507E67C3}"/>
              </a:ext>
            </a:extLst>
          </p:cNvPr>
          <p:cNvSpPr>
            <a:spLocks/>
          </p:cNvSpPr>
          <p:nvPr/>
        </p:nvSpPr>
        <p:spPr>
          <a:xfrm>
            <a:off x="6537970" y="1578629"/>
            <a:ext cx="2880387" cy="1758069"/>
          </a:xfrm>
          <a:prstGeom prst="rect">
            <a:avLst/>
          </a:prstGeom>
          <a:gradFill>
            <a:gsLst>
              <a:gs pos="0">
                <a:schemeClr val="bg1">
                  <a:alpha val="50085"/>
                </a:schemeClr>
              </a:gs>
              <a:gs pos="100000">
                <a:schemeClr val="accent2">
                  <a:lumMod val="10000"/>
                  <a:lumOff val="90000"/>
                </a:schemeClr>
              </a:gs>
            </a:gsLst>
            <a:lin ang="5400000" scaled="1"/>
          </a:gradFill>
        </p:spPr>
        <p:txBody>
          <a:bodyPr wrap="square" lIns="91440" tIns="45720" rIns="91440" bIns="45720" anchor="t"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en-US" sz="1100" dirty="0">
                <a:latin typeface="Arial"/>
                <a:cs typeface="Arial"/>
              </a:rPr>
              <a:t>With a clearer </a:t>
            </a:r>
            <a:r>
              <a:rPr lang="en-US" sz="1100" b="1" dirty="0">
                <a:latin typeface="Arial"/>
                <a:cs typeface="Arial"/>
              </a:rPr>
              <a:t>path</a:t>
            </a:r>
            <a:r>
              <a:rPr lang="en-US" sz="1100" dirty="0">
                <a:latin typeface="Arial"/>
                <a:cs typeface="Arial"/>
              </a:rPr>
              <a:t> ahead for our Mission for </a:t>
            </a:r>
            <a:r>
              <a:rPr lang="en-US" sz="1100" b="1" i="1" dirty="0">
                <a:latin typeface="Arial"/>
                <a:cs typeface="Arial"/>
              </a:rPr>
              <a:t>all</a:t>
            </a:r>
            <a:r>
              <a:rPr lang="en-US" sz="1100" b="1" dirty="0">
                <a:latin typeface="Arial"/>
                <a:cs typeface="Arial"/>
              </a:rPr>
              <a:t> North Carolinians</a:t>
            </a:r>
            <a:r>
              <a:rPr lang="en-US" sz="1100" dirty="0">
                <a:latin typeface="Arial"/>
                <a:cs typeface="Arial"/>
              </a:rPr>
              <a:t>, we’re reinventing what it means to be North Carolina’s health system. Our journey to drive affordable care. Our journey to create an unrivaled experience. Our journey to build healthier communities through a world-class workplace. Our journey – with </a:t>
            </a:r>
            <a:r>
              <a:rPr lang="en-US" sz="1100" b="1" dirty="0">
                <a:latin typeface="Arial"/>
                <a:cs typeface="Arial"/>
              </a:rPr>
              <a:t>you</a:t>
            </a:r>
            <a:r>
              <a:rPr lang="en-US" sz="1100" dirty="0">
                <a:latin typeface="Arial"/>
                <a:cs typeface="Arial"/>
              </a:rPr>
              <a:t> – as ONE UNC Health. </a:t>
            </a:r>
          </a:p>
        </p:txBody>
      </p:sp>
    </p:spTree>
    <p:extLst>
      <p:ext uri="{BB962C8B-B14F-4D97-AF65-F5344CB8AC3E}">
        <p14:creationId xmlns:p14="http://schemas.microsoft.com/office/powerpoint/2010/main" val="292461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0F058-9383-FF48-8EB9-DB83F73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F2EAA-E702-AA4D-ACDC-B71B7DBDF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24072" y="6388853"/>
            <a:ext cx="2743200" cy="365125"/>
          </a:xfrm>
        </p:spPr>
        <p:txBody>
          <a:bodyPr/>
          <a:lstStyle/>
          <a:p>
            <a:pPr algn="l"/>
            <a:fld id="{FBBACBB6-E6AE-F34A-90C8-EF103C7EFDF6}" type="slidenum">
              <a:rPr lang="en-US" smtClean="0"/>
              <a:pPr algn="l"/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140968-C1F9-4440-B958-34426B6FBA94}"/>
              </a:ext>
            </a:extLst>
          </p:cNvPr>
          <p:cNvSpPr txBox="1">
            <a:spLocks/>
          </p:cNvSpPr>
          <p:nvPr/>
        </p:nvSpPr>
        <p:spPr>
          <a:xfrm>
            <a:off x="512952" y="5385133"/>
            <a:ext cx="11189776" cy="69128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85750" indent="-276225" algn="l" defTabSz="347472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4B9CD3"/>
              </a:buClr>
              <a:buFont typeface="Arial" panose="020B0604020202020204" pitchFamily="34" charset="0"/>
              <a:buChar char="•"/>
              <a:tabLst>
                <a:tab pos="346075" algn="l"/>
              </a:tabLs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8838" indent="-285750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Font typeface="Lucida Grande" panose="020B0600040502020204" pitchFamily="34" charset="0"/>
              <a:buChar char="■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87338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SzPct val="100000"/>
              <a:buFont typeface="Lucida Grande" panose="020B0600040502020204" pitchFamily="34" charset="0"/>
              <a:buChar char="▸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93888" indent="-287338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4B9CD3"/>
              </a:buClr>
              <a:buSzPct val="80000"/>
              <a:buFont typeface="Apple SD Gothic Neo Regular" panose="02000300000000000000" pitchFamily="2" charset="-127"/>
              <a:buChar char="◻"/>
              <a:tabLst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347472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7472" algn="l"/>
              </a:tabLst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 algn="ctr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2400" b="1">
                <a:effectLst/>
                <a:latin typeface="Arial"/>
                <a:ea typeface="Calibri" panose="020F0502020204030204" pitchFamily="34" charset="0"/>
                <a:cs typeface="Arial"/>
              </a:rPr>
              <a:t>ONE UNC Health</a:t>
            </a:r>
            <a:r>
              <a:rPr lang="en-US" sz="2400" i="1">
                <a:effectLst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400">
                <a:effectLst/>
                <a:latin typeface="Arial"/>
                <a:ea typeface="Calibri" panose="020F0502020204030204" pitchFamily="34" charset="0"/>
                <a:cs typeface="Arial"/>
              </a:rPr>
              <a:t>is our shared culture and strategy.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84DA4-29D3-D743-BF57-D274CC3C7C99}"/>
              </a:ext>
            </a:extLst>
          </p:cNvPr>
          <p:cNvSpPr/>
          <p:nvPr/>
        </p:nvSpPr>
        <p:spPr>
          <a:xfrm>
            <a:off x="0" y="4854819"/>
            <a:ext cx="12192000" cy="45720"/>
          </a:xfrm>
          <a:prstGeom prst="rect">
            <a:avLst/>
          </a:prstGeom>
          <a:solidFill>
            <a:srgbClr val="1C5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316CC-DE7A-4C2A-B07E-8CAEB6CE1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702"/>
            <a:ext cx="12192000" cy="486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9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86F7963-A282-A14F-8265-076CFCE9668E}"/>
              </a:ext>
            </a:extLst>
          </p:cNvPr>
          <p:cNvSpPr txBox="1"/>
          <p:nvPr/>
        </p:nvSpPr>
        <p:spPr>
          <a:xfrm>
            <a:off x="733580" y="1284219"/>
            <a:ext cx="503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Journey, Our Story</a:t>
            </a: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Teammate Playbook      Highlights Infographic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F7D8AD9-C7C5-1043-AD4C-E736640DF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642" y="6387014"/>
            <a:ext cx="1088972" cy="365125"/>
          </a:xfrm>
        </p:spPr>
        <p:txBody>
          <a:bodyPr/>
          <a:lstStyle/>
          <a:p>
            <a:pPr algn="l"/>
            <a:fld id="{FBBACBB6-E6AE-F34A-90C8-EF103C7EFDF6}" type="slidenum">
              <a:rPr lang="en-US" sz="1200" smtClean="0"/>
              <a:pPr algn="l"/>
              <a:t>4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5FBA102-B892-0F49-B3BF-B0950E19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27" y="16624"/>
            <a:ext cx="10445547" cy="811659"/>
          </a:xfrm>
        </p:spPr>
        <p:txBody>
          <a:bodyPr>
            <a:normAutofit/>
          </a:bodyPr>
          <a:lstStyle/>
          <a:p>
            <a:r>
              <a:rPr lang="en-US"/>
              <a:t>Actions</a:t>
            </a:r>
          </a:p>
        </p:txBody>
      </p:sp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A28A41F5-A4CD-A148-8611-79B8E02C0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30"/>
          <a:stretch/>
        </p:blipFill>
        <p:spPr>
          <a:xfrm>
            <a:off x="533137" y="83125"/>
            <a:ext cx="787845" cy="6982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A7C833-331F-644C-A2AE-BF442C5C63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5414" y="1916307"/>
            <a:ext cx="5254055" cy="2955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8A614E-D9A7-40F0-A217-4D22701FDC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38301" y="1798501"/>
            <a:ext cx="5217611" cy="24813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64840D-B809-4D7D-AABA-AD9E152D6C23}"/>
              </a:ext>
            </a:extLst>
          </p:cNvPr>
          <p:cNvSpPr txBox="1"/>
          <p:nvPr/>
        </p:nvSpPr>
        <p:spPr>
          <a:xfrm>
            <a:off x="7299422" y="1284219"/>
            <a:ext cx="349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and Involvement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8E5292-AB6C-46E0-8E64-E82376728A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V="1">
            <a:off x="8477355" y="4693515"/>
            <a:ext cx="1139503" cy="1139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BCE73B-671B-4A58-A167-D836854A9631}"/>
              </a:ext>
            </a:extLst>
          </p:cNvPr>
          <p:cNvSpPr txBox="1"/>
          <p:nvPr/>
        </p:nvSpPr>
        <p:spPr>
          <a:xfrm>
            <a:off x="509814" y="5177035"/>
            <a:ext cx="548525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Arial"/>
              </a:rPr>
              <a:t>… and a follow-up connect in six weeks on our shared culture and people priorities</a:t>
            </a:r>
            <a:endParaRPr lang="en-US" sz="2000" b="1" i="1" dirty="0">
              <a:solidFill>
                <a:schemeClr val="accent1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43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F7D8AD9-C7C5-1043-AD4C-E736640DF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4642" y="6387014"/>
            <a:ext cx="1088972" cy="365125"/>
          </a:xfrm>
        </p:spPr>
        <p:txBody>
          <a:bodyPr/>
          <a:lstStyle/>
          <a:p>
            <a:pPr algn="l"/>
            <a:fld id="{FBBACBB6-E6AE-F34A-90C8-EF103C7EFDF6}" type="slidenum">
              <a:rPr lang="en-US" sz="1200" smtClean="0"/>
              <a:pPr algn="l"/>
              <a:t>5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5FBA102-B892-0F49-B3BF-B0950E19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27" y="16624"/>
            <a:ext cx="10445547" cy="811659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Feedback</a:t>
            </a:r>
            <a:endParaRPr lang="en-US" dirty="0"/>
          </a:p>
        </p:txBody>
      </p:sp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A28A41F5-A4CD-A148-8611-79B8E02C08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30"/>
          <a:stretch/>
        </p:blipFill>
        <p:spPr>
          <a:xfrm>
            <a:off x="533137" y="83125"/>
            <a:ext cx="787845" cy="698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8E5292-AB6C-46E0-8E64-E82376728A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V="1">
            <a:off x="4489291" y="1971858"/>
            <a:ext cx="3213418" cy="3213418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381443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UNCHealth">
      <a:dk1>
        <a:srgbClr val="000000"/>
      </a:dk1>
      <a:lt1>
        <a:srgbClr val="FFFFFF"/>
      </a:lt1>
      <a:dk2>
        <a:srgbClr val="767879"/>
      </a:dk2>
      <a:lt2>
        <a:srgbClr val="E7E6E6"/>
      </a:lt2>
      <a:accent1>
        <a:srgbClr val="4B9CD3"/>
      </a:accent1>
      <a:accent2>
        <a:srgbClr val="004163"/>
      </a:accent2>
      <a:accent3>
        <a:srgbClr val="5FD7ED"/>
      </a:accent3>
      <a:accent4>
        <a:srgbClr val="89E8A2"/>
      </a:accent4>
      <a:accent5>
        <a:srgbClr val="F52CA8"/>
      </a:accent5>
      <a:accent6>
        <a:srgbClr val="CFF000"/>
      </a:accent6>
      <a:hlink>
        <a:srgbClr val="2076A3"/>
      </a:hlink>
      <a:folHlink>
        <a:srgbClr val="4B9CD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359DB8AF-96DA-B544-8D3C-2576A4EC513D}" vid="{06A42B1C-BAFC-9649-A060-A6F377020BB9}"/>
    </a:ext>
  </a:extLst>
</a:theme>
</file>

<file path=ppt/theme/theme2.xml><?xml version="1.0" encoding="utf-8"?>
<a:theme xmlns:a="http://schemas.openxmlformats.org/drawingml/2006/main" name="Design 2">
  <a:themeElements>
    <a:clrScheme name="UNCHealth">
      <a:dk1>
        <a:srgbClr val="000000"/>
      </a:dk1>
      <a:lt1>
        <a:srgbClr val="FFFFFF"/>
      </a:lt1>
      <a:dk2>
        <a:srgbClr val="767879"/>
      </a:dk2>
      <a:lt2>
        <a:srgbClr val="E7E6E6"/>
      </a:lt2>
      <a:accent1>
        <a:srgbClr val="4B9CD3"/>
      </a:accent1>
      <a:accent2>
        <a:srgbClr val="004163"/>
      </a:accent2>
      <a:accent3>
        <a:srgbClr val="5FD7ED"/>
      </a:accent3>
      <a:accent4>
        <a:srgbClr val="89E8A2"/>
      </a:accent4>
      <a:accent5>
        <a:srgbClr val="F52CA8"/>
      </a:accent5>
      <a:accent6>
        <a:srgbClr val="CFF000"/>
      </a:accent6>
      <a:hlink>
        <a:srgbClr val="2076A3"/>
      </a:hlink>
      <a:folHlink>
        <a:srgbClr val="4B9C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 Colors">
  <a:themeElements>
    <a:clrScheme name="UNC Health">
      <a:dk1>
        <a:srgbClr val="000000"/>
      </a:dk1>
      <a:lt1>
        <a:srgbClr val="FFFFFF"/>
      </a:lt1>
      <a:dk2>
        <a:srgbClr val="767879"/>
      </a:dk2>
      <a:lt2>
        <a:srgbClr val="E7E6E6"/>
      </a:lt2>
      <a:accent1>
        <a:srgbClr val="4B9CD3"/>
      </a:accent1>
      <a:accent2>
        <a:srgbClr val="004163"/>
      </a:accent2>
      <a:accent3>
        <a:srgbClr val="5FD7ED"/>
      </a:accent3>
      <a:accent4>
        <a:srgbClr val="89E8A2"/>
      </a:accent4>
      <a:accent5>
        <a:srgbClr val="F52CA8"/>
      </a:accent5>
      <a:accent6>
        <a:srgbClr val="CFF000"/>
      </a:accent6>
      <a:hlink>
        <a:srgbClr val="2076A3"/>
      </a:hlink>
      <a:folHlink>
        <a:srgbClr val="4B9CD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359DB8AF-96DA-B544-8D3C-2576A4EC513D}" vid="{06A42B1C-BAFC-9649-A060-A6F377020BB9}"/>
    </a:ext>
  </a:extLst>
</a:theme>
</file>

<file path=ppt/theme/theme4.xml><?xml version="1.0" encoding="utf-8"?>
<a:theme xmlns:a="http://schemas.openxmlformats.org/drawingml/2006/main" name="4 Colors Bottom">
  <a:themeElements>
    <a:clrScheme name="UNC Health">
      <a:dk1>
        <a:srgbClr val="000000"/>
      </a:dk1>
      <a:lt1>
        <a:srgbClr val="FFFFFF"/>
      </a:lt1>
      <a:dk2>
        <a:srgbClr val="767879"/>
      </a:dk2>
      <a:lt2>
        <a:srgbClr val="E7E6E6"/>
      </a:lt2>
      <a:accent1>
        <a:srgbClr val="4B9CD3"/>
      </a:accent1>
      <a:accent2>
        <a:srgbClr val="004163"/>
      </a:accent2>
      <a:accent3>
        <a:srgbClr val="5FD7ED"/>
      </a:accent3>
      <a:accent4>
        <a:srgbClr val="89E8A2"/>
      </a:accent4>
      <a:accent5>
        <a:srgbClr val="F52CA8"/>
      </a:accent5>
      <a:accent6>
        <a:srgbClr val="CFF000"/>
      </a:accent6>
      <a:hlink>
        <a:srgbClr val="2076A3"/>
      </a:hlink>
      <a:folHlink>
        <a:srgbClr val="4B9CD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359DB8AF-96DA-B544-8D3C-2576A4EC513D}" vid="{06A42B1C-BAFC-9649-A060-A6F377020BB9}"/>
    </a:ext>
  </a:extLst>
</a:theme>
</file>

<file path=ppt/theme/theme5.xml><?xml version="1.0" encoding="utf-8"?>
<a:theme xmlns:a="http://schemas.openxmlformats.org/drawingml/2006/main" name="Blank Blank Blank">
  <a:themeElements>
    <a:clrScheme name="UNCHealth">
      <a:dk1>
        <a:srgbClr val="000000"/>
      </a:dk1>
      <a:lt1>
        <a:srgbClr val="FFFFFF"/>
      </a:lt1>
      <a:dk2>
        <a:srgbClr val="767879"/>
      </a:dk2>
      <a:lt2>
        <a:srgbClr val="E7E6E6"/>
      </a:lt2>
      <a:accent1>
        <a:srgbClr val="4B9CD3"/>
      </a:accent1>
      <a:accent2>
        <a:srgbClr val="004163"/>
      </a:accent2>
      <a:accent3>
        <a:srgbClr val="5FD7ED"/>
      </a:accent3>
      <a:accent4>
        <a:srgbClr val="89E8A2"/>
      </a:accent4>
      <a:accent5>
        <a:srgbClr val="F52CA8"/>
      </a:accent5>
      <a:accent6>
        <a:srgbClr val="CFF000"/>
      </a:accent6>
      <a:hlink>
        <a:srgbClr val="2076A3"/>
      </a:hlink>
      <a:folHlink>
        <a:srgbClr val="4B9C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957BA4718E249977D49424DA8B5C2" ma:contentTypeVersion="1" ma:contentTypeDescription="Create a new document." ma:contentTypeScope="" ma:versionID="3755f537a84a57e2ad12fc71d240080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7854C3-0E7E-4A74-A3CE-381023D781F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0302d07f-8794-412a-be34-052a251b749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1982dc7-deba-4c6b-85d3-d59a25e03b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FF5017-5D44-4272-B7F4-F72F9CBC98BA}"/>
</file>

<file path=customXml/itemProps3.xml><?xml version="1.0" encoding="utf-8"?>
<ds:datastoreItem xmlns:ds="http://schemas.openxmlformats.org/officeDocument/2006/customXml" ds:itemID="{CF215A12-0F9F-437E-8892-3EAF260F6D15}"/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1385</Words>
  <Application>Microsoft Office PowerPoint</Application>
  <PresentationFormat>Widescreen</PresentationFormat>
  <Paragraphs>117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Apple SD Gothic Neo Regular</vt:lpstr>
      <vt:lpstr>Arial</vt:lpstr>
      <vt:lpstr>Calibri</vt:lpstr>
      <vt:lpstr>Lucida Grande</vt:lpstr>
      <vt:lpstr>Symbol</vt:lpstr>
      <vt:lpstr>Verdana</vt:lpstr>
      <vt:lpstr>Wingdings</vt:lpstr>
      <vt:lpstr>2_Office Theme</vt:lpstr>
      <vt:lpstr>Design 2</vt:lpstr>
      <vt:lpstr>4 Colors</vt:lpstr>
      <vt:lpstr>4 Colors Bottom</vt:lpstr>
      <vt:lpstr>Blank Blank Blank</vt:lpstr>
      <vt:lpstr>ONE UNC Health: Teammate Connect #1</vt:lpstr>
      <vt:lpstr>Unifying as        : Our Story of Challenge and Growth</vt:lpstr>
      <vt:lpstr>PowerPoint Presentation</vt:lpstr>
      <vt:lpstr>Actions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Bogdan</dc:creator>
  <cp:lastModifiedBy>Medlin, Hogan Eastwood</cp:lastModifiedBy>
  <cp:revision>97</cp:revision>
  <cp:lastPrinted>2022-01-07T10:58:00Z</cp:lastPrinted>
  <dcterms:created xsi:type="dcterms:W3CDTF">2019-10-11T19:47:00Z</dcterms:created>
  <dcterms:modified xsi:type="dcterms:W3CDTF">2022-04-06T20:28:35Z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0x010100159957BA4718E249977D49424DA8B5C2</vt:lpwstr>
  </property>
</Properties>
</file>