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277" r:id="rId3"/>
    <p:sldId id="287" r:id="rId4"/>
    <p:sldId id="289" r:id="rId5"/>
    <p:sldId id="290" r:id="rId6"/>
    <p:sldId id="257" r:id="rId7"/>
    <p:sldId id="258" r:id="rId8"/>
    <p:sldId id="259" r:id="rId9"/>
    <p:sldId id="261" r:id="rId10"/>
    <p:sldId id="262" r:id="rId11"/>
    <p:sldId id="291" r:id="rId12"/>
    <p:sldId id="292" r:id="rId13"/>
    <p:sldId id="293" r:id="rId14"/>
    <p:sldId id="272" r:id="rId15"/>
    <p:sldId id="29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2813B0-6FC6-144F-A2F4-FB9C0CD5AB12}">
          <p14:sldIdLst>
            <p14:sldId id="276"/>
            <p14:sldId id="277"/>
            <p14:sldId id="287"/>
            <p14:sldId id="289"/>
            <p14:sldId id="290"/>
            <p14:sldId id="257"/>
            <p14:sldId id="258"/>
            <p14:sldId id="259"/>
            <p14:sldId id="261"/>
            <p14:sldId id="262"/>
            <p14:sldId id="291"/>
            <p14:sldId id="292"/>
            <p14:sldId id="293"/>
            <p14:sldId id="272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771"/>
    <p:restoredTop sz="94696"/>
  </p:normalViewPr>
  <p:slideViewPr>
    <p:cSldViewPr snapToGrid="0" snapToObjects="1">
      <p:cViewPr varScale="1">
        <p:scale>
          <a:sx n="106" d="100"/>
          <a:sy n="106" d="100"/>
        </p:scale>
        <p:origin x="114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31" d="100"/>
          <a:sy n="131" d="100"/>
        </p:scale>
        <p:origin x="23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Engagement Indicator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9C9C9C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3C-4739-9684-64629236CC42}"/>
              </c:ext>
            </c:extLst>
          </c:dPt>
          <c:dPt>
            <c:idx val="1"/>
            <c:bubble3D val="0"/>
            <c:spPr>
              <a:solidFill>
                <a:srgbClr val="CACACA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3C-4739-9684-64629236CC42}"/>
              </c:ext>
            </c:extLst>
          </c:dPt>
          <c:dPt>
            <c:idx val="2"/>
            <c:bubble3D val="0"/>
            <c:spPr>
              <a:solidFill>
                <a:srgbClr val="DCE9F1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3C-4739-9684-64629236CC42}"/>
              </c:ext>
            </c:extLst>
          </c:dPt>
          <c:cat>
            <c:strRef>
              <c:f>Sheet1!$A$2:$A$4</c:f>
              <c:strCache>
                <c:ptCount val="3"/>
                <c:pt idx="0">
                  <c:v>Red</c:v>
                </c:pt>
                <c:pt idx="1">
                  <c:v>Amber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3.95</c:v>
                </c:pt>
                <c:pt idx="1">
                  <c:v>1.0499999999999998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3C-4739-9684-64629236C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3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en-US" sz="1000" b="0" i="0" u="none" strike="noStrike">
                <a:solidFill>
                  <a:srgbClr val="000000"/>
                </a:solidFill>
                <a:latin typeface="Arial"/>
              </a:rPr>
              <a:t>vs. Overall Organization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Team Index</c:v>
                </c:pt>
              </c:strCache>
            </c:strRef>
          </c:tx>
          <c:spPr>
            <a:solidFill>
              <a:srgbClr val="E89E9E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AFB-4E36-8DEA-EB1B05F3A154}"/>
              </c:ext>
            </c:extLst>
          </c:dPt>
          <c:dPt>
            <c:idx val="1"/>
            <c:invertIfNegative val="0"/>
            <c:bubble3D val="0"/>
            <c:spPr>
              <a:solidFill>
                <a:srgbClr val="9C9C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9AFB-4E36-8DEA-EB1B05F3A154}"/>
              </c:ext>
            </c:extLst>
          </c:dPt>
          <c:dPt>
            <c:idx val="2"/>
            <c:invertIfNegative val="0"/>
            <c:bubble3D val="0"/>
            <c:spPr>
              <a:solidFill>
                <a:srgbClr val="9C9C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9AFB-4E36-8DEA-EB1B05F3A154}"/>
              </c:ext>
            </c:extLst>
          </c:dPt>
          <c:dPt>
            <c:idx val="3"/>
            <c:invertIfNegative val="0"/>
            <c:bubble3D val="0"/>
            <c:spPr>
              <a:solidFill>
                <a:srgbClr val="9C9C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9AFB-4E36-8DEA-EB1B05F3A154}"/>
              </c:ext>
            </c:extLst>
          </c:dPt>
          <c:dPt>
            <c:idx val="4"/>
            <c:invertIfNegative val="0"/>
            <c:bubble3D val="0"/>
            <c:spPr>
              <a:solidFill>
                <a:srgbClr val="9C9C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9-9AFB-4E36-8DEA-EB1B05F3A154}"/>
              </c:ext>
            </c:extLst>
          </c:dPt>
          <c:dPt>
            <c:idx val="5"/>
            <c:invertIfNegative val="0"/>
            <c:bubble3D val="0"/>
            <c:spPr>
              <a:solidFill>
                <a:srgbClr val="9C9C9C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B-9AFB-4E36-8DEA-EB1B05F3A154}"/>
              </c:ext>
            </c:extLst>
          </c:dPt>
          <c:dLbls>
            <c:numFmt formatCode="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I would stay with this organization if offered a similar position elsewhere.</c:v>
                </c:pt>
                <c:pt idx="1">
                  <c:v>I would like to be working at this organization three years from now.</c:v>
                </c:pt>
                <c:pt idx="2">
                  <c:v>I would recommend this organization as a good place to work.</c:v>
                </c:pt>
                <c:pt idx="3">
                  <c:v>Overall, I am a satisfied teammate.</c:v>
                </c:pt>
                <c:pt idx="4">
                  <c:v>I would recommend this organization to family and friends who need care.</c:v>
                </c:pt>
                <c:pt idx="5">
                  <c:v>I am proud to tell people I work for this organization.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-0.18</c:v>
                </c:pt>
                <c:pt idx="1">
                  <c:v>-0.09</c:v>
                </c:pt>
                <c:pt idx="2">
                  <c:v>-0.04</c:v>
                </c:pt>
                <c:pt idx="3">
                  <c:v>0</c:v>
                </c:pt>
                <c:pt idx="4">
                  <c:v>0.03</c:v>
                </c:pt>
                <c:pt idx="5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FB-4E36-8DEA-EB1B05F3A1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F0F0F0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majorGridlines>
          <c:spPr>
            <a:ln w="12700" cap="flat">
              <a:solidFill>
                <a:srgbClr val="F0F0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Resilience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CC6A6A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F5-4062-88D1-7AC857AC57BF}"/>
              </c:ext>
            </c:extLst>
          </c:dPt>
          <c:dPt>
            <c:idx val="1"/>
            <c:bubble3D val="0"/>
            <c:spPr>
              <a:solidFill>
                <a:srgbClr val="CACACA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EF5-4062-88D1-7AC857AC57BF}"/>
              </c:ext>
            </c:extLst>
          </c:dPt>
          <c:dPt>
            <c:idx val="2"/>
            <c:bubble3D val="0"/>
            <c:spPr>
              <a:solidFill>
                <a:srgbClr val="DCE9F1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EF5-4062-88D1-7AC857AC57BF}"/>
              </c:ext>
            </c:extLst>
          </c:dPt>
          <c:cat>
            <c:strRef>
              <c:f>Sheet1!$A$2:$A$4</c:f>
              <c:strCache>
                <c:ptCount val="3"/>
                <c:pt idx="0">
                  <c:v>Red</c:v>
                </c:pt>
                <c:pt idx="1">
                  <c:v>Amber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3.9</c:v>
                </c:pt>
                <c:pt idx="1">
                  <c:v>1.1000000000000001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EF5-4062-88D1-7AC857AC5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3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en-US" sz="1000" b="0" i="0" u="none" strike="noStrike">
                <a:solidFill>
                  <a:srgbClr val="000000"/>
                </a:solidFill>
                <a:latin typeface="Arial"/>
              </a:rPr>
              <a:t>vs. Overall Organization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Team Index</c:v>
                </c:pt>
              </c:strCache>
            </c:strRef>
          </c:tx>
          <c:spPr>
            <a:solidFill>
              <a:srgbClr val="CC6A6A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8A-49CD-8309-4AE2C04E664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A8A-49CD-8309-4AE2C04E664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A8A-49CD-8309-4AE2C04E664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A8A-49CD-8309-4AE2C04E6649}"/>
              </c:ext>
            </c:extLst>
          </c:dPt>
          <c:dLbls>
            <c:numFmt formatCode="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I am able to free my mind from work when I am away from it.</c:v>
                </c:pt>
                <c:pt idx="1">
                  <c:v>I am able to disconnect from work communications during my free time (emails/phone etc.).</c:v>
                </c:pt>
                <c:pt idx="2">
                  <c:v>I rarely lose sleep over work issues.</c:v>
                </c:pt>
                <c:pt idx="3">
                  <c:v>I can enjoy my personal time without focusing on work matters.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-0.59</c:v>
                </c:pt>
                <c:pt idx="1">
                  <c:v>-0.52</c:v>
                </c:pt>
                <c:pt idx="2">
                  <c:v>-0.47</c:v>
                </c:pt>
                <c:pt idx="3">
                  <c:v>-0.39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8A-49CD-8309-4AE2C04E66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F0F0F0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majorGridlines>
          <c:spPr>
            <a:ln w="12700" cap="flat">
              <a:solidFill>
                <a:srgbClr val="F0F0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Resilience</c:v>
                </c:pt>
              </c:strCache>
            </c:strRef>
          </c:tx>
          <c:spPr>
            <a:solidFill>
              <a:schemeClr val="accent1"/>
            </a:solidFill>
            <a:ln w="9525" cap="flat">
              <a:solidFill>
                <a:srgbClr val="F9F9F9"/>
              </a:solidFill>
              <a:prstDash val="solid"/>
              <a:round/>
            </a:ln>
            <a:effectLst/>
          </c:spPr>
          <c:dPt>
            <c:idx val="0"/>
            <c:bubble3D val="0"/>
            <c:spPr>
              <a:solidFill>
                <a:srgbClr val="CC6A6A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3-406A-A1C9-DA4EB0A0AEA9}"/>
              </c:ext>
            </c:extLst>
          </c:dPt>
          <c:dPt>
            <c:idx val="1"/>
            <c:bubble3D val="0"/>
            <c:spPr>
              <a:solidFill>
                <a:srgbClr val="CACACA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3-406A-A1C9-DA4EB0A0AEA9}"/>
              </c:ext>
            </c:extLst>
          </c:dPt>
          <c:dPt>
            <c:idx val="2"/>
            <c:bubble3D val="0"/>
            <c:spPr>
              <a:solidFill>
                <a:srgbClr val="DCE9F1"/>
              </a:solidFill>
              <a:ln w="0" cap="flat">
                <a:solidFill>
                  <a:srgbClr val="DCE9F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9A3-406A-A1C9-DA4EB0A0AEA9}"/>
              </c:ext>
            </c:extLst>
          </c:dPt>
          <c:cat>
            <c:strRef>
              <c:f>Sheet1!$A$2:$A$4</c:f>
              <c:strCache>
                <c:ptCount val="3"/>
                <c:pt idx="0">
                  <c:v>Red</c:v>
                </c:pt>
                <c:pt idx="1">
                  <c:v>Amber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3.9</c:v>
                </c:pt>
                <c:pt idx="1">
                  <c:v>1.1000000000000001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9A3-406A-A1C9-DA4EB0A0A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73"/>
      </c:doughnutChart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c:style val="2"/>
  <c:chart>
    <c:title>
      <c:tx>
        <c:rich>
          <a:bodyPr/>
          <a:lstStyle/>
          <a:p>
            <a:pPr>
              <a:defRPr sz="1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en-US" sz="1000" b="0" i="0" u="none" strike="noStrike">
                <a:solidFill>
                  <a:srgbClr val="000000"/>
                </a:solidFill>
                <a:latin typeface="Arial"/>
              </a:rPr>
              <a:t>vs. Overall Organization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Team Index</c:v>
                </c:pt>
              </c:strCache>
            </c:strRef>
          </c:tx>
          <c:spPr>
            <a:solidFill>
              <a:srgbClr val="CC6A6A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74F-47AE-9712-1C93D991B2D4}"/>
              </c:ext>
            </c:extLst>
          </c:dPt>
          <c:dPt>
            <c:idx val="1"/>
            <c:invertIfNegative val="0"/>
            <c:bubble3D val="0"/>
            <c:spPr>
              <a:solidFill>
                <a:srgbClr val="E89E9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74F-47AE-9712-1C93D991B2D4}"/>
              </c:ext>
            </c:extLst>
          </c:dPt>
          <c:dPt>
            <c:idx val="2"/>
            <c:invertIfNegative val="0"/>
            <c:bubble3D val="0"/>
            <c:spPr>
              <a:solidFill>
                <a:srgbClr val="E89E9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774F-47AE-9712-1C93D991B2D4}"/>
              </c:ext>
            </c:extLst>
          </c:dPt>
          <c:dPt>
            <c:idx val="3"/>
            <c:invertIfNegative val="0"/>
            <c:bubble3D val="0"/>
            <c:spPr>
              <a:solidFill>
                <a:srgbClr val="E89E9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774F-47AE-9712-1C93D991B2D4}"/>
              </c:ext>
            </c:extLst>
          </c:dPt>
          <c:dLbls>
            <c:numFmt formatCode="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The work I do makes a real difference.</c:v>
                </c:pt>
                <c:pt idx="1">
                  <c:v>I care for all patients/clients equally even when it is difficult.</c:v>
                </c:pt>
                <c:pt idx="2">
                  <c:v>My work is meaningful.</c:v>
                </c:pt>
                <c:pt idx="3">
                  <c:v>I see every patient/client as an individual person with specific needs.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-0.21</c:v>
                </c:pt>
                <c:pt idx="1">
                  <c:v>-0.15</c:v>
                </c:pt>
                <c:pt idx="2">
                  <c:v>-0.12</c:v>
                </c:pt>
                <c:pt idx="3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4F-47AE-9712-1C93D991B2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12700" cap="flat">
            <a:solidFill>
              <a:srgbClr val="F0F0F0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1"/>
        <c:axPos val="b"/>
        <c:majorGridlines>
          <c:spPr>
            <a:ln w="12700" cap="flat">
              <a:solidFill>
                <a:srgbClr val="F0F0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low"/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0B0330-1ED3-7948-BE66-5EE2B63661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DB5CD-826B-FA4D-80C4-DCB0CBF52E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D3BC3-E8A6-2E45-8651-7C07CF151CF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F2C19-BC63-6B41-9900-8122F4F671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94B70-B521-3440-B5CE-BF72FBF84B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B81D-493A-F042-84FA-88059539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1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C036-FB7E-0448-9C1D-7CB7BDDF08F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F5B6A-C186-D143-91F6-57344693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6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A8C5EDA-24B5-0741-ACB5-FD2963A7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13BC2-FE3D-D741-92C1-8546815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C547-4417-664E-BCC6-F3A268490154}"/>
              </a:ext>
            </a:extLst>
          </p:cNvPr>
          <p:cNvSpPr/>
          <p:nvPr userDrawn="1"/>
        </p:nvSpPr>
        <p:spPr>
          <a:xfrm>
            <a:off x="-1" y="5167744"/>
            <a:ext cx="12192001" cy="169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5ADDC-EE74-C346-9B58-0A560E3D8490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9C377363-5EA7-A743-952C-997D397F1B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60651"/>
            <a:ext cx="4011388" cy="7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9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  <a:lvl5pPr>
              <a:defRPr/>
            </a:lvl5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457200" marR="0" lvl="1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457200" marR="0" lvl="2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457200" marR="0" lvl="3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457200" marR="0" lvl="4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, Share,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82D859-C11F-6742-8CAA-C1FD136F7B1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4F5DC4-F7BE-B843-A846-7A7A649D7D2B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CFB429C-A4CD-8548-A953-15CC4E3591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981484" y="1791487"/>
            <a:ext cx="5341827" cy="3899250"/>
          </a:xfrm>
        </p:spPr>
        <p:txBody>
          <a:bodyPr/>
          <a:lstStyle>
            <a:lvl1pPr>
              <a:defRPr baseline="0"/>
            </a:lvl1pPr>
            <a:lvl5pPr>
              <a:defRPr/>
            </a:lvl5pPr>
          </a:lstStyle>
          <a:p>
            <a:pPr lvl="0"/>
            <a:r>
              <a:rPr lang="en-US" dirty="0"/>
              <a:t>Know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Share</a:t>
            </a:r>
          </a:p>
          <a:p>
            <a:pPr lvl="0"/>
            <a:r>
              <a:rPr lang="en-US" dirty="0"/>
              <a:t>Do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49D3CE-1A26-D447-A448-536EBC8E98F7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D545-3192-AA42-BC57-9698D8D9243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F1D66F15-B882-B64C-8A85-A97426F0C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F111BC6F-70D9-B74E-A147-315F8556EE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EB2C4BB-C9ED-5742-A100-6B407D4135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Know, Share, Do</a:t>
            </a:r>
          </a:p>
        </p:txBody>
      </p:sp>
    </p:spTree>
    <p:extLst>
      <p:ext uri="{BB962C8B-B14F-4D97-AF65-F5344CB8AC3E}">
        <p14:creationId xmlns:p14="http://schemas.microsoft.com/office/powerpoint/2010/main" val="37275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3703320" y="1714500"/>
            <a:ext cx="7985760" cy="3924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ADF1-B8EF-7642-A4EF-70527152ABF5}"/>
              </a:ext>
            </a:extLst>
          </p:cNvPr>
          <p:cNvSpPr/>
          <p:nvPr userDrawn="1"/>
        </p:nvSpPr>
        <p:spPr>
          <a:xfrm>
            <a:off x="3200400" y="0"/>
            <a:ext cx="78028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C0101-9281-C049-BAE7-9D060EE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253701"/>
            <a:ext cx="65692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C66C60-4659-5A40-B026-87CD18E519D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91D621-F91C-7D43-99F6-D1B09350066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7CA7B32-F52F-9544-B7DC-905FB7BE83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0" y="0"/>
            <a:ext cx="3270422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6709819D-F6F5-734F-BE5B-DBE09B82A42A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96138B-2CC4-7745-A0F6-35D5ECD04B5B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3628FD9-BEE8-4B4B-BB0E-78C63DB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48EAD53F-E2E0-0747-BE50-497E943855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57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F36B6A-1D1D-D641-84FD-F34EAE465D73}"/>
              </a:ext>
            </a:extLst>
          </p:cNvPr>
          <p:cNvSpPr/>
          <p:nvPr userDrawn="1"/>
        </p:nvSpPr>
        <p:spPr>
          <a:xfrm>
            <a:off x="0" y="0"/>
            <a:ext cx="899160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502920" y="1714500"/>
            <a:ext cx="7985760" cy="3924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D8BD74-E0FF-F744-8A12-2845F04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7985760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2AA60-D7BD-1B48-A5F0-3315A389CC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9" r="38786"/>
          <a:stretch/>
        </p:blipFill>
        <p:spPr>
          <a:xfrm>
            <a:off x="8921578" y="0"/>
            <a:ext cx="3270422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9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7876E7-1B38-0B44-B134-11D40D46B16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EE05C40-1377-6045-98D3-1361801A2C0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4FF116-3EAE-1D45-A4B8-F9E0F42606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D04562-D0D0-A44D-9397-C966DEA4057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593363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A81F219C-1B1B-6F43-AB68-97EE3BC8EF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92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858A64F-42C3-6C49-A31F-68436957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82D1DF-8379-744D-A710-DB257FC7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FCC09A-2D55-AA4A-8CED-9C2EA5A135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F6E5CCC-CC0A-024C-8BC9-490EA9FC1FB7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7F2877-1544-D74C-9566-1FADCC534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69FB3B-052F-7A41-9C5E-26EE4EF278D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23112" y="2211547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CBC432E-AEDF-404D-9C65-4C5B80953D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7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340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E4B8A-A926-D04F-9D00-C476C7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392EC-5E54-D744-B2A1-08A31D5B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1" r="16557"/>
          <a:stretch/>
        </p:blipFill>
        <p:spPr>
          <a:xfrm>
            <a:off x="6093203" y="0"/>
            <a:ext cx="60987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2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8689F-8346-BF40-ABBC-76436AE05D5B}"/>
              </a:ext>
            </a:extLst>
          </p:cNvPr>
          <p:cNvSpPr/>
          <p:nvPr userDrawn="1"/>
        </p:nvSpPr>
        <p:spPr>
          <a:xfrm>
            <a:off x="899160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C3B044-024F-2148-BE1D-51CEDA7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A0DB62-CB0F-0444-A628-1AE6C038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1"/>
            <a:ext cx="5101273" cy="3394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E4175-8B93-1F41-B741-C394B55E9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t="4249" r="18053" b="8138"/>
          <a:stretch/>
        </p:blipFill>
        <p:spPr>
          <a:xfrm>
            <a:off x="6186989" y="462636"/>
            <a:ext cx="5607062" cy="59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60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931920"/>
            <a:ext cx="11186160" cy="170688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7160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3631-0E76-AF4A-BDE9-B48BBD376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8"/>
          <a:stretch/>
        </p:blipFill>
        <p:spPr>
          <a:xfrm>
            <a:off x="0" y="0"/>
            <a:ext cx="12249665" cy="346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39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E1A23-7010-4545-852D-5927AFED60BD}"/>
              </a:ext>
            </a:extLst>
          </p:cNvPr>
          <p:cNvSpPr/>
          <p:nvPr userDrawn="1"/>
        </p:nvSpPr>
        <p:spPr>
          <a:xfrm rot="16200000">
            <a:off x="4381500" y="-4381500"/>
            <a:ext cx="3429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1"/>
          <a:stretch/>
        </p:blipFill>
        <p:spPr>
          <a:xfrm>
            <a:off x="486032" y="462887"/>
            <a:ext cx="11252475" cy="589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5BA2C-810F-7B4A-9DD8-3C2291891AA9}"/>
              </a:ext>
            </a:extLst>
          </p:cNvPr>
          <p:cNvSpPr/>
          <p:nvPr userDrawn="1"/>
        </p:nvSpPr>
        <p:spPr>
          <a:xfrm rot="16200000">
            <a:off x="3512127" y="-3512128"/>
            <a:ext cx="5167743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6DD89-12F2-0D4E-BAA0-70D0A99AD50F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B972F740-C034-4942-9F67-1C3D8FC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9BE4-FC62-A64B-B8FA-EDCF7B6D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picture containing text, gauge&#10;&#10;Description automatically generated">
            <a:extLst>
              <a:ext uri="{FF2B5EF4-FFF2-40B4-BE49-F238E27FC236}">
                <a16:creationId xmlns:a16="http://schemas.microsoft.com/office/drawing/2014/main" id="{C654C5F3-6F06-D246-85A4-0A6B35AF03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57199"/>
            <a:ext cx="3997054" cy="70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7"/>
          <a:stretch/>
        </p:blipFill>
        <p:spPr>
          <a:xfrm>
            <a:off x="0" y="0"/>
            <a:ext cx="12252676" cy="69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3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085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F9D-2533-2844-8155-13291185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F70C7-1E9E-BA48-A61B-08B14FE61B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6D4CC-DE52-4048-AC50-3030CEEE3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085ADE-B60F-3046-83A0-36760BCFB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1282262"/>
            <a:ext cx="9769612" cy="4322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4675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1837" y="2419350"/>
            <a:ext cx="5648325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050" y="2390775"/>
            <a:ext cx="5295900" cy="2076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20" y="2948382"/>
            <a:ext cx="5442742" cy="9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aster_Indicato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657600" cy="6851904"/>
          </a:xfrm>
          <a:prstGeom prst="rect">
            <a:avLst/>
          </a:prstGeom>
          <a:solidFill>
            <a:srgbClr val="DCE9F1"/>
          </a:solidFill>
          <a:ln/>
        </p:spPr>
      </p:sp>
      <p:pic>
        <p:nvPicPr>
          <p:cNvPr id="3" name="Image 0" descr="/isa/MHEFJTEFAIDKIODVADEMBBJIFIMHDDIB/common/logo_navy_10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217920"/>
            <a:ext cx="1950720" cy="381976"/>
          </a:xfrm>
          <a:prstGeom prst="rect">
            <a:avLst/>
          </a:prstGeom>
        </p:spPr>
      </p:pic>
      <p:pic>
        <p:nvPicPr>
          <p:cNvPr id="4" name="Image 1" descr="/isa/MHEFJTEFAIDKIODVADEMBBJIFIMHDDIB/Icons/Indicatorfoo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6217920"/>
            <a:ext cx="4876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12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Master_StrengthConcer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isa/MHEFJTEFAIDKIODVADEMBBJIFIMHDDIB/common/logo_navy_10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217920"/>
            <a:ext cx="1950720" cy="3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14635A-33E2-9649-9F5E-B5E0A329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5424" y="4549456"/>
            <a:ext cx="6224308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539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DC0D6-0DF3-584E-9BD1-628F059B307F}"/>
              </a:ext>
            </a:extLst>
          </p:cNvPr>
          <p:cNvSpPr/>
          <p:nvPr userDrawn="1"/>
        </p:nvSpPr>
        <p:spPr>
          <a:xfrm>
            <a:off x="2400300" y="2646947"/>
            <a:ext cx="1600200" cy="159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&#10;&#10;Description automatically generated with low confidence">
            <a:extLst>
              <a:ext uri="{FF2B5EF4-FFF2-40B4-BE49-F238E27FC236}">
                <a16:creationId xmlns:a16="http://schemas.microsoft.com/office/drawing/2014/main" id="{CD894702-783E-CE46-B064-F919EBF37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73112" y="3021530"/>
            <a:ext cx="1254576" cy="8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4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3ECAEA-0967-2E4D-ADF5-3D32D4D511AE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8C6C45-97F8-B449-A111-801B3B44B89A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CA56A32D-68C7-A14C-8743-381591F745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102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233ED5-05E2-CD43-9A7D-6F8C4777F1A3}"/>
              </a:ext>
            </a:extLst>
          </p:cNvPr>
          <p:cNvGrpSpPr/>
          <p:nvPr userDrawn="1"/>
        </p:nvGrpSpPr>
        <p:grpSpPr>
          <a:xfrm>
            <a:off x="3888377" y="0"/>
            <a:ext cx="4415246" cy="1149531"/>
            <a:chOff x="3888377" y="0"/>
            <a:chExt cx="4415246" cy="114953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8BCECF9-4935-3740-84A5-EFABC930BFFD}"/>
                </a:ext>
              </a:extLst>
            </p:cNvPr>
            <p:cNvSpPr/>
            <p:nvPr userDrawn="1"/>
          </p:nvSpPr>
          <p:spPr>
            <a:xfrm>
              <a:off x="3888377" y="0"/>
              <a:ext cx="4415246" cy="1149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964ED6BF-D575-7842-B7A8-03ACB6103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260759" y="247063"/>
              <a:ext cx="3670481" cy="644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153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12" y="1"/>
            <a:ext cx="762411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759602"/>
            <a:ext cx="5097780" cy="242316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84041"/>
            <a:ext cx="5097780" cy="123943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 r="25177"/>
          <a:stretch/>
        </p:blipFill>
        <p:spPr>
          <a:xfrm>
            <a:off x="7623706" y="0"/>
            <a:ext cx="4566411" cy="685800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54A6762-151C-6C48-80A7-AF0C7C6CF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5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19" y="1714575"/>
            <a:ext cx="5341827" cy="389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24402D-B165-B142-8D8A-44B028C6B2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0271" y="1714500"/>
            <a:ext cx="5341827" cy="3921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BE342-3836-3341-81C8-862F68AC2129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31B93-8F7A-0146-B29B-2866B87D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7FE5F-8FE1-524D-8B1D-EA240D3FFF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CFD57-94EB-0742-A60F-A5D3F89ADDC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3F1A31-F1B7-324E-A1C2-C67B713A2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68332-B306-E041-98D3-1D604BD40F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898DA8-D108-B84A-856A-BB1BAD4B4926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1EA477-2E96-B748-993B-C4DF3F503B20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1E3FA20B-A66D-4142-9BB8-CB64C2D2A0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DFC4A8C-10D5-274F-A607-E0523A79C9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46ABCC-A007-8646-9C8E-4F96B5CF566B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11186160" cy="3924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B269C8-6555-704C-87B8-FF6214A5A22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3280" y="0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6379FD-5881-8248-9DBA-1CB285BC2B8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17F7B6-BB6C-0646-9A21-FFD4F04B0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6B42A-EE48-BE4A-B573-3F9B7A8166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D4E778-E7B5-364B-86D3-696C53A063C4}"/>
              </a:ext>
            </a:extLst>
          </p:cNvPr>
          <p:cNvGrpSpPr/>
          <p:nvPr userDrawn="1"/>
        </p:nvGrpSpPr>
        <p:grpSpPr>
          <a:xfrm>
            <a:off x="11003279" y="0"/>
            <a:ext cx="1188720" cy="1188720"/>
            <a:chOff x="5501640" y="0"/>
            <a:chExt cx="1188720" cy="118872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C85170-8E6D-E144-8312-FB0BB4F23314}"/>
                </a:ext>
              </a:extLst>
            </p:cNvPr>
            <p:cNvSpPr/>
            <p:nvPr userDrawn="1"/>
          </p:nvSpPr>
          <p:spPr>
            <a:xfrm>
              <a:off x="5501640" y="0"/>
              <a:ext cx="1188720" cy="11887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D6EC363D-AA0D-9A40-96C8-26035139F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572583" y="254363"/>
              <a:ext cx="1046833" cy="679994"/>
            </a:xfrm>
            <a:prstGeom prst="rect">
              <a:avLst/>
            </a:prstGeom>
          </p:spPr>
        </p:pic>
      </p:grp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0F06B4F8-66BE-1C47-8C76-2E4D749CBD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56900" y="-2540"/>
            <a:ext cx="14351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14500"/>
            <a:ext cx="11186160" cy="3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115261"/>
            <a:ext cx="2743200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3DE1-AFF1-EC4C-A399-F187F8B9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" y="6115261"/>
            <a:ext cx="5102352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5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661" r:id="rId3"/>
    <p:sldLayoutId id="2147483715" r:id="rId4"/>
    <p:sldLayoutId id="2147483684" r:id="rId5"/>
    <p:sldLayoutId id="2147483709" r:id="rId6"/>
    <p:sldLayoutId id="2147483687" r:id="rId7"/>
    <p:sldLayoutId id="2147483693" r:id="rId8"/>
    <p:sldLayoutId id="2147483702" r:id="rId9"/>
    <p:sldLayoutId id="2147483699" r:id="rId10"/>
    <p:sldLayoutId id="2147483717" r:id="rId11"/>
    <p:sldLayoutId id="2147483694" r:id="rId12"/>
    <p:sldLayoutId id="2147483704" r:id="rId13"/>
    <p:sldLayoutId id="2147483713" r:id="rId14"/>
    <p:sldLayoutId id="2147483712" r:id="rId15"/>
    <p:sldLayoutId id="2147483690" r:id="rId16"/>
    <p:sldLayoutId id="2147483686" r:id="rId17"/>
    <p:sldLayoutId id="2147483703" r:id="rId18"/>
    <p:sldLayoutId id="2147483685" r:id="rId19"/>
    <p:sldLayoutId id="2147483700" r:id="rId20"/>
    <p:sldLayoutId id="2147483714" r:id="rId21"/>
    <p:sldLayoutId id="2147483716" r:id="rId22"/>
    <p:sldLayoutId id="2147483706" r:id="rId23"/>
    <p:sldLayoutId id="2147483710" r:id="rId24"/>
    <p:sldLayoutId id="2147483718" r:id="rId25"/>
    <p:sldLayoutId id="2147483719" r:id="rId26"/>
  </p:sldLayoutIdLst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 userDrawn="1">
          <p15:clr>
            <a:srgbClr val="F26B43"/>
          </p15:clr>
        </p15:guide>
        <p15:guide id="2" pos="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nc.edu/intranet/share-resources-for-manager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27007-8420-9447-89EC-2571C312D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423" y="2646947"/>
            <a:ext cx="6793301" cy="1576136"/>
          </a:xfrm>
        </p:spPr>
        <p:txBody>
          <a:bodyPr/>
          <a:lstStyle/>
          <a:p>
            <a:r>
              <a:rPr lang="en-US" dirty="0"/>
              <a:t>[Department/Unit]</a:t>
            </a:r>
            <a:br>
              <a:rPr lang="en-US" dirty="0"/>
            </a:br>
            <a:r>
              <a:rPr lang="en-US" dirty="0"/>
              <a:t>Learnings for </a:t>
            </a:r>
            <a:r>
              <a:rPr lang="en-US" dirty="0">
                <a:solidFill>
                  <a:schemeClr val="accent1"/>
                </a:solidFill>
              </a:rPr>
              <a:t>SHARE Your Voice, Your Experience</a:t>
            </a:r>
          </a:p>
        </p:txBody>
      </p:sp>
    </p:spTree>
    <p:extLst>
      <p:ext uri="{BB962C8B-B14F-4D97-AF65-F5344CB8AC3E}">
        <p14:creationId xmlns:p14="http://schemas.microsoft.com/office/powerpoint/2010/main" val="585358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243840"/>
            <a:ext cx="42672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Concerns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87680" y="975360"/>
            <a:ext cx="109728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Concerns are identified through the application of an algorithm that considers performance score, Percent (%) Unfavorable, and negative difference from a designated National Benchmark.</a:t>
            </a:r>
            <a:endParaRPr lang="en-US" sz="20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/>
        </p:nvGraphicFramePr>
        <p:xfrm>
          <a:off x="609600" y="1706880"/>
          <a:ext cx="10728960" cy="40843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Score 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vs. Nat'l Healthcare Avg (Employee) 2023 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Responses 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am able to free my mind from work when I am away from it.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3.33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-0.37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am able to disconnect from work communications during my free time (emails/phone etc.).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3.47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-0.33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2,182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rarely lose sleep over work issues.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3.46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-0.26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2,177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can enjoy my personal time without focusing on work matters.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3.60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-0.19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My pay is fair compared to other healthcare employers in this area.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3.14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-0.09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2,142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feel like I belong in this organization.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3.85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-0.19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2,174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Mistakes have led to positive changes here.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3.79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-0.18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1,891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 this organization, people have equal employment opportunities regardless of their differences.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3.79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-0.17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2,118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am mentally and emotionally healthy.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3.94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-0.16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2,163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This organization cares about quality improvement.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3.95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-0.10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2,126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B210228-8060-656E-7C36-FE3E8BE9F1B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70772" y="2580238"/>
            <a:ext cx="4662535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Replace this slide with your individual or department’s slides downloaded from Press Ganey portal.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Leaders who have “too few responses” can request department data from their next level leader and insert here.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20473D7-2A6A-4864-AC57-48F3A80EA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64" y="4641674"/>
            <a:ext cx="15811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02BDE-944D-59DC-8B9A-731D0834BC87}"/>
              </a:ext>
            </a:extLst>
          </p:cNvPr>
          <p:cNvSpPr txBox="1"/>
          <p:nvPr/>
        </p:nvSpPr>
        <p:spPr>
          <a:xfrm>
            <a:off x="7495262" y="2928576"/>
            <a:ext cx="3897283" cy="28623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the questions reflected here are automated and do not reflect the adjustments made in the SHARE SOM version of the survey. To make adjustments before presenting, use this key: https://www.med.unc.edu/intranet/wp-content/uploads/sites/578/2023/09/Key-to-SHARE-Driver-Results.pdf 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5C4A6C-6C3C-E66F-FFBD-4B4F8FFD0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20F277F9-B668-3FEC-44B3-5CB9DB81C392}"/>
              </a:ext>
            </a:extLst>
          </p:cNvPr>
          <p:cNvSpPr>
            <a:spLocks noGrp="1"/>
          </p:cNvSpPr>
          <p:nvPr/>
        </p:nvSpPr>
        <p:spPr>
          <a:xfrm>
            <a:off x="233362" y="1918800"/>
            <a:ext cx="11725276" cy="4676776"/>
          </a:xfrm>
          <a:prstGeom prst="rect">
            <a:avLst/>
          </a:prstGeom>
        </p:spPr>
        <p:txBody>
          <a:bodyPr vert="horz" lIns="0" tIns="73152" rIns="1938528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FontTx/>
              <a:buNone/>
              <a:tabLst>
                <a:tab pos="280988" algn="l"/>
              </a:tabLst>
              <a:defRPr sz="1800" b="1" i="0" kern="1200">
                <a:solidFill>
                  <a:schemeClr val="accent1"/>
                </a:solidFill>
                <a:latin typeface="+mn-lt"/>
                <a:ea typeface="Corbel" charset="0"/>
                <a:cs typeface="Corbel" charset="0"/>
              </a:defRPr>
            </a:lvl2pPr>
            <a:lvl3pPr marL="228600" indent="-227013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76225" algn="l"/>
                <a:tab pos="584200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3pPr>
            <a:lvl4pPr marL="457200" marR="0" indent="-228600" algn="l" defTabSz="2926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4pPr>
            <a:lvl5pPr marL="685800" indent="-228600" algn="l" defTabSz="2926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>
                <a:tab pos="292608" algn="l"/>
                <a:tab pos="585216" algn="l"/>
              </a:tabLst>
              <a:defRPr sz="1600" b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5pPr>
            <a:lvl6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6pPr>
            <a:lvl7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7pPr>
            <a:lvl8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8pPr>
            <a:lvl9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80000"/>
              <a:buFont typeface="Arial Unicode MS" panose="020B0604020202020204" pitchFamily="34" charset="-128"/>
              <a:buChar char="￮"/>
              <a:tabLst/>
              <a:defRPr sz="1600" b="0" i="0" kern="1200">
                <a:solidFill>
                  <a:schemeClr val="tx2"/>
                </a:solidFill>
                <a:latin typeface="+mn-lt"/>
                <a:ea typeface="Corbel" charset="0"/>
                <a:cs typeface="Corbel" charset="0"/>
              </a:defRPr>
            </a:lvl9pPr>
          </a:lstStyle>
          <a:p>
            <a:pPr lvl="1">
              <a:buClr>
                <a:schemeClr val="accent2"/>
              </a:buClr>
            </a:pPr>
            <a:r>
              <a:rPr lang="en-US" dirty="0"/>
              <a:t>To receive Key Drivers specific to your work unit, you must have 30 or more respondents. </a:t>
            </a:r>
          </a:p>
          <a:p>
            <a:pPr lvl="1">
              <a:buClr>
                <a:schemeClr val="accent2"/>
              </a:buClr>
            </a:pPr>
            <a:endParaRPr lang="en-US" b="0" dirty="0"/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5151"/>
                </a:solidFill>
              </a:rPr>
              <a:t>If your unit has less than 30 respondents</a:t>
            </a:r>
            <a:r>
              <a:rPr lang="en-US" b="0" dirty="0">
                <a:solidFill>
                  <a:srgbClr val="515151"/>
                </a:solidFill>
              </a:rPr>
              <a:t>: 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515151"/>
                </a:solidFill>
              </a:rPr>
              <a:t>You will view Key Drivers for your department.</a:t>
            </a:r>
            <a:endParaRPr lang="en-US" sz="1800" i="1" dirty="0">
              <a:solidFill>
                <a:srgbClr val="515151"/>
              </a:solidFill>
            </a:endParaRP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515151"/>
                </a:solidFill>
              </a:rPr>
              <a:t>You will see Key Drivers for your next level leader (provided there are 30 or more respondents).</a:t>
            </a:r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b="0" dirty="0">
              <a:solidFill>
                <a:srgbClr val="515151"/>
              </a:solidFill>
            </a:endParaRPr>
          </a:p>
          <a:p>
            <a:pPr marL="285750" lvl="1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15151"/>
                </a:solidFill>
              </a:rPr>
              <a:t>You may choose not to use Key Drivers.</a:t>
            </a:r>
          </a:p>
          <a:p>
            <a:pPr marL="514350" lvl="2" indent="-285750"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515151"/>
                </a:solidFill>
              </a:rPr>
              <a:t>If you choose to use key drivers for your discussion, enter Slides 8-9 from “Present Now” </a:t>
            </a:r>
            <a:br>
              <a:rPr lang="en-US" sz="1800" b="0" dirty="0">
                <a:solidFill>
                  <a:srgbClr val="515151"/>
                </a:solidFill>
              </a:rPr>
            </a:br>
            <a:r>
              <a:rPr lang="en-US" sz="1800" b="0" dirty="0">
                <a:solidFill>
                  <a:srgbClr val="515151"/>
                </a:solidFill>
              </a:rPr>
              <a:t>in place of this slide.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03F21-8FF1-8651-C393-E5C885C63EA4}"/>
              </a:ext>
            </a:extLst>
          </p:cNvPr>
          <p:cNvSpPr txBox="1"/>
          <p:nvPr/>
        </p:nvSpPr>
        <p:spPr>
          <a:xfrm>
            <a:off x="151881" y="1385180"/>
            <a:ext cx="530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Instructions only (delete this slide when presenting)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3FAC4-C8AE-033C-8F59-3FF23B405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560" y="5229875"/>
            <a:ext cx="2718293" cy="1529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2C7E52-4858-FBDE-A737-F5559BF5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40" y="5148691"/>
            <a:ext cx="2718293" cy="15280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56750-2A6C-4BDA-8E93-54A31DB4252D}"/>
              </a:ext>
            </a:extLst>
          </p:cNvPr>
          <p:cNvSpPr txBox="1"/>
          <p:nvPr/>
        </p:nvSpPr>
        <p:spPr>
          <a:xfrm>
            <a:off x="8096051" y="5229875"/>
            <a:ext cx="3897283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Note: the questions reflected here are automated and do not reflect the adjustments made in the SHARE SOM version of the survey. To make adjustments before presenting, use this key: https://www.med.unc.edu/intranet/wp-content/uploads/sites/578/2023/09/Key-to-SHARE-Driver-Results.pdf .</a:t>
            </a:r>
          </a:p>
        </p:txBody>
      </p:sp>
    </p:spTree>
    <p:extLst>
      <p:ext uri="{BB962C8B-B14F-4D97-AF65-F5344CB8AC3E}">
        <p14:creationId xmlns:p14="http://schemas.microsoft.com/office/powerpoint/2010/main" val="139855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9DE7CB-CE0A-70BF-90D6-7730549D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Discussion: What do we want to focus on first?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01BD80-CDEE-6A1F-9239-3AC4084B96D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From our data, what surprises you?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What do you see as our team’s strengths?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What should we focus on?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What ideas or suggestions do you have for improving or maximizing </a:t>
            </a:r>
            <a:r>
              <a:rPr lang="en-US" sz="3200" dirty="0">
                <a:solidFill>
                  <a:schemeClr val="accent2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engagement, trust, team strength, well-being) in our team?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70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66AFF3-703A-F9CF-B361-A54BADD4D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Improvements for Success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20F076-11B6-8C11-D2FF-4BA95E06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898"/>
            <a:ext cx="12192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8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40116A-7688-66B8-E7B1-71D6C76FB41F}"/>
              </a:ext>
            </a:extLst>
          </p:cNvPr>
          <p:cNvSpPr txBox="1"/>
          <p:nvPr/>
        </p:nvSpPr>
        <p:spPr>
          <a:xfrm>
            <a:off x="3621387" y="4617267"/>
            <a:ext cx="545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dirty="0">
                <a:solidFill>
                  <a:schemeClr val="bg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750561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7B3C8D-0A3E-B824-46DB-4C4EFD149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Key Dates (for information only)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C070A-9FF6-1F98-6C89-63E111EDB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7723"/>
            <a:ext cx="12192000" cy="35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5AB16D-6502-7051-C3B2-4150A9F81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for Leaders (for information only)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F1B77-6DB3-91D7-F78B-839F61C608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"/>
          <a:stretch/>
        </p:blipFill>
        <p:spPr>
          <a:xfrm>
            <a:off x="172016" y="1952254"/>
            <a:ext cx="12019984" cy="1867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010141-76D0-A8E1-6353-30FB4105EF37}"/>
              </a:ext>
            </a:extLst>
          </p:cNvPr>
          <p:cNvSpPr txBox="1"/>
          <p:nvPr/>
        </p:nvSpPr>
        <p:spPr>
          <a:xfrm>
            <a:off x="502920" y="4427145"/>
            <a:ext cx="1129374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Recordings of trainings and other resource materials can be found on the</a:t>
            </a:r>
          </a:p>
          <a:p>
            <a:r>
              <a:rPr lang="en-US" sz="2400" dirty="0"/>
              <a:t>“SHARE Resources for Managers” page on the SOM intranet: </a:t>
            </a:r>
            <a:r>
              <a:rPr lang="en-US" sz="2400" dirty="0">
                <a:hlinkClick r:id="rId3"/>
              </a:rPr>
              <a:t>https://www.med.unc.edu/intranet/share-resources-for-managers/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9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0191-1173-9145-9687-C6A0C7C4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020279"/>
            <a:ext cx="10180320" cy="2419576"/>
          </a:xfrm>
        </p:spPr>
        <p:txBody>
          <a:bodyPr/>
          <a:lstStyle/>
          <a:p>
            <a:r>
              <a:rPr lang="en-US" dirty="0"/>
              <a:t>UNC School of Medicine</a:t>
            </a:r>
            <a:br>
              <a:rPr lang="en-US" dirty="0"/>
            </a:br>
            <a:r>
              <a:rPr lang="en-US" dirty="0"/>
              <a:t>Overall</a:t>
            </a:r>
          </a:p>
        </p:txBody>
      </p:sp>
    </p:spTree>
    <p:extLst>
      <p:ext uri="{BB962C8B-B14F-4D97-AF65-F5344CB8AC3E}">
        <p14:creationId xmlns:p14="http://schemas.microsoft.com/office/powerpoint/2010/main" val="178639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EE89A5C-B7E7-1811-A981-EBA60C37EAA7}"/>
              </a:ext>
            </a:extLst>
          </p:cNvPr>
          <p:cNvSpPr/>
          <p:nvPr/>
        </p:nvSpPr>
        <p:spPr>
          <a:xfrm>
            <a:off x="325925" y="1273007"/>
            <a:ext cx="3458424" cy="5331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366CAF1-6BD3-5728-5B94-7B2668B4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Learnings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6DFFC7-D105-1096-9D40-DAE010D73584}"/>
              </a:ext>
            </a:extLst>
          </p:cNvPr>
          <p:cNvSpPr txBox="1"/>
          <p:nvPr/>
        </p:nvSpPr>
        <p:spPr>
          <a:xfrm>
            <a:off x="5211267" y="1635081"/>
            <a:ext cx="292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Engagement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78A4A-F0EC-56ED-AEF0-57768735A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8"/>
          <a:stretch/>
        </p:blipFill>
        <p:spPr>
          <a:xfrm>
            <a:off x="4276819" y="2204075"/>
            <a:ext cx="3390900" cy="3545752"/>
          </a:xfrm>
          <a:prstGeom prst="rect">
            <a:avLst/>
          </a:prstGeom>
        </p:spPr>
      </p:pic>
      <p:pic>
        <p:nvPicPr>
          <p:cNvPr id="11" name="Graphic 10" descr="Users with solid fill">
            <a:extLst>
              <a:ext uri="{FF2B5EF4-FFF2-40B4-BE49-F238E27FC236}">
                <a16:creationId xmlns:a16="http://schemas.microsoft.com/office/drawing/2014/main" id="{212329ED-B1E8-0D2C-A895-224CE4828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8344" y="1199794"/>
            <a:ext cx="804620" cy="804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DFC9B7-4884-75C9-FEFE-8B6C94AEFCFD}"/>
              </a:ext>
            </a:extLst>
          </p:cNvPr>
          <p:cNvSpPr txBox="1"/>
          <p:nvPr/>
        </p:nvSpPr>
        <p:spPr>
          <a:xfrm>
            <a:off x="431157" y="1883221"/>
            <a:ext cx="324023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many participated?</a:t>
            </a:r>
          </a:p>
          <a:p>
            <a:r>
              <a:rPr lang="en-US" dirty="0"/>
              <a:t>Survey June 2023</a:t>
            </a:r>
          </a:p>
          <a:p>
            <a:r>
              <a:rPr lang="en-US" dirty="0"/>
              <a:t>N=2,191</a:t>
            </a:r>
          </a:p>
          <a:p>
            <a:r>
              <a:rPr lang="en-US" dirty="0"/>
              <a:t>61% Response Rate</a:t>
            </a:r>
          </a:p>
          <a:p>
            <a:r>
              <a:rPr lang="en-US" dirty="0"/>
              <a:t>(2021: 61%)</a:t>
            </a:r>
          </a:p>
          <a:p>
            <a:endParaRPr lang="en-US" dirty="0"/>
          </a:p>
          <a:p>
            <a:r>
              <a:rPr lang="en-US" b="1" dirty="0"/>
              <a:t>New:</a:t>
            </a:r>
          </a:p>
          <a:p>
            <a:r>
              <a:rPr lang="en-US" dirty="0"/>
              <a:t>Data captured faculty /</a:t>
            </a:r>
          </a:p>
          <a:p>
            <a:r>
              <a:rPr lang="en-US" dirty="0"/>
              <a:t>EHRA-NF / SHRA; Hybrid/virtual/onsite</a:t>
            </a:r>
          </a:p>
          <a:p>
            <a:endParaRPr lang="en-US" dirty="0"/>
          </a:p>
          <a:p>
            <a:r>
              <a:rPr lang="en-US" b="1" dirty="0"/>
              <a:t>Not participating:</a:t>
            </a:r>
          </a:p>
          <a:p>
            <a:r>
              <a:rPr lang="en-US" dirty="0"/>
              <a:t>Credentialed MD faculty</a:t>
            </a:r>
          </a:p>
          <a:p>
            <a:r>
              <a:rPr lang="en-US" dirty="0"/>
              <a:t>Post Docs</a:t>
            </a:r>
          </a:p>
          <a:p>
            <a:r>
              <a:rPr lang="en-US" dirty="0"/>
              <a:t>Residents</a:t>
            </a:r>
          </a:p>
          <a:p>
            <a:r>
              <a:rPr lang="en-US" dirty="0"/>
              <a:t>Temporary employees</a:t>
            </a:r>
          </a:p>
          <a:p>
            <a:r>
              <a:rPr lang="en-US" dirty="0"/>
              <a:t>Employees hired after April 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6802BB-2CFC-26A5-FB18-08DC8F81E5FB}"/>
              </a:ext>
            </a:extLst>
          </p:cNvPr>
          <p:cNvSpPr/>
          <p:nvPr/>
        </p:nvSpPr>
        <p:spPr>
          <a:xfrm>
            <a:off x="8160189" y="1458451"/>
            <a:ext cx="3458424" cy="21096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Engagement Indicator, with a scale of 1-5, is a composite metric of 6 items that measure an employee’s degree of pride in the organization, intent to stay, willingness to recommend, and overall workplace satisfaction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9448B03-A2F5-A184-1E3B-96594A1392BB}"/>
              </a:ext>
            </a:extLst>
          </p:cNvPr>
          <p:cNvSpPr/>
          <p:nvPr/>
        </p:nvSpPr>
        <p:spPr>
          <a:xfrm rot="3232369">
            <a:off x="7824950" y="2316707"/>
            <a:ext cx="107955" cy="62694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A55EA0-41CD-C83B-01E5-8B4C06AFA6C9}"/>
              </a:ext>
            </a:extLst>
          </p:cNvPr>
          <p:cNvSpPr/>
          <p:nvPr/>
        </p:nvSpPr>
        <p:spPr>
          <a:xfrm>
            <a:off x="8163948" y="4062723"/>
            <a:ext cx="3458424" cy="210963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Working at the organization, department, and team level, we work to address ways to improve the employee experience and improve recruitment and retention.</a:t>
            </a:r>
          </a:p>
        </p:txBody>
      </p:sp>
    </p:spTree>
    <p:extLst>
      <p:ext uri="{BB962C8B-B14F-4D97-AF65-F5344CB8AC3E}">
        <p14:creationId xmlns:p14="http://schemas.microsoft.com/office/powerpoint/2010/main" val="227786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0E430E-ED5E-B2A3-3A50-3CC12971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3B8943-912B-329F-7C6F-EBF76DA5658A}"/>
              </a:ext>
            </a:extLst>
          </p:cNvPr>
          <p:cNvSpPr/>
          <p:nvPr/>
        </p:nvSpPr>
        <p:spPr>
          <a:xfrm>
            <a:off x="1295400" y="2072640"/>
            <a:ext cx="4084320" cy="3185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9EAC0-72FC-384B-A5CF-2E5C43BD0913}"/>
              </a:ext>
            </a:extLst>
          </p:cNvPr>
          <p:cNvSpPr/>
          <p:nvPr/>
        </p:nvSpPr>
        <p:spPr>
          <a:xfrm>
            <a:off x="6431280" y="2072640"/>
            <a:ext cx="4084320" cy="31851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80BE6F-244C-E30A-BE3E-2AC85F3755B5}"/>
              </a:ext>
            </a:extLst>
          </p:cNvPr>
          <p:cNvSpPr txBox="1"/>
          <p:nvPr/>
        </p:nvSpPr>
        <p:spPr>
          <a:xfrm>
            <a:off x="746760" y="1402080"/>
            <a:ext cx="37490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STRENGTHS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7BA92-2FB5-743E-F0C6-EF45AAA27022}"/>
              </a:ext>
            </a:extLst>
          </p:cNvPr>
          <p:cNvSpPr txBox="1"/>
          <p:nvPr/>
        </p:nvSpPr>
        <p:spPr>
          <a:xfrm>
            <a:off x="6248400" y="1402080"/>
            <a:ext cx="37490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OPPORTUNITIES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1934BC4-90A3-D318-9DF7-CA4D08BBC41C}"/>
              </a:ext>
            </a:extLst>
          </p:cNvPr>
          <p:cNvSpPr txBox="1">
            <a:spLocks/>
          </p:cNvSpPr>
          <p:nvPr/>
        </p:nvSpPr>
        <p:spPr>
          <a:xfrm>
            <a:off x="1574266" y="2475324"/>
            <a:ext cx="3526588" cy="1556831"/>
          </a:xfrm>
          <a:prstGeom prst="rect">
            <a:avLst/>
          </a:prstGeom>
          <a:noFill/>
        </p:spPr>
        <p:txBody>
          <a:bodyPr lIns="0" tIns="0" rIns="0" bIns="0" anchor="t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baseline="0" dirty="0">
                <a:solidFill>
                  <a:schemeClr val="dk1"/>
                </a:solidFill>
                <a:latin typeface="+mn-lt"/>
                <a:ea typeface="Arial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7200" b="1" dirty="0"/>
              <a:t>Respect</a:t>
            </a:r>
            <a:r>
              <a:rPr lang="en-US" sz="7200" dirty="0"/>
              <a:t> </a:t>
            </a:r>
          </a:p>
          <a:p>
            <a:pPr marL="971550" lvl="1" indent="-285750"/>
            <a:r>
              <a:rPr lang="en-US" sz="7200" dirty="0"/>
              <a:t>For employees from manager</a:t>
            </a:r>
          </a:p>
          <a:p>
            <a:pPr marL="971550" lvl="1" indent="-285750"/>
            <a:r>
              <a:rPr lang="en-US" sz="7200" dirty="0"/>
              <a:t>For manager’s abilities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7200" b="1" dirty="0"/>
              <a:t>Teamwork</a:t>
            </a:r>
          </a:p>
          <a:p>
            <a:pPr marL="971550" lvl="1" indent="-285750">
              <a:buClr>
                <a:schemeClr val="accent1"/>
              </a:buClr>
            </a:pPr>
            <a:r>
              <a:rPr lang="en-US" sz="7200" dirty="0"/>
              <a:t>Managers encourage teamwork</a:t>
            </a:r>
          </a:p>
          <a:p>
            <a:pPr marL="971550" lvl="1" indent="-285750">
              <a:buClr>
                <a:schemeClr val="accent1"/>
              </a:buClr>
            </a:pPr>
            <a:r>
              <a:rPr lang="en-US" sz="7200" dirty="0"/>
              <a:t>Within work unit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7200" b="1" dirty="0"/>
              <a:t>Employee involvement in decision making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1300" dirty="0">
              <a:latin typeface="Arial" panose="020B0604020202020204" pitchFamily="34" charset="0"/>
            </a:endParaRP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4D327F81-3F09-087E-3E2B-89BCEBF39692}"/>
              </a:ext>
            </a:extLst>
          </p:cNvPr>
          <p:cNvSpPr txBox="1">
            <a:spLocks/>
          </p:cNvSpPr>
          <p:nvPr/>
        </p:nvSpPr>
        <p:spPr>
          <a:xfrm>
            <a:off x="6742590" y="2371848"/>
            <a:ext cx="3461699" cy="1294047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baseline="0" dirty="0">
                <a:solidFill>
                  <a:schemeClr val="dk1"/>
                </a:solidFill>
                <a:latin typeface="+mn-lt"/>
                <a:ea typeface="Arial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403F3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Resilience-Decompression</a:t>
            </a:r>
            <a:r>
              <a:rPr lang="en-US" sz="1800" dirty="0"/>
              <a:t> </a:t>
            </a:r>
          </a:p>
          <a:p>
            <a:pPr marL="971550" lvl="1" indent="-285750"/>
            <a:r>
              <a:rPr lang="en-US" sz="1800" dirty="0"/>
              <a:t>Ability to disconnect from work</a:t>
            </a:r>
          </a:p>
          <a:p>
            <a:pPr marL="971550" lvl="1" indent="-285750"/>
            <a:r>
              <a:rPr lang="en-US" sz="1800" dirty="0"/>
              <a:t>Freeing mind from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Caring about </a:t>
            </a:r>
            <a:r>
              <a:rPr lang="en-US" sz="1800" b="1" dirty="0"/>
              <a:t>quality improvement </a:t>
            </a:r>
            <a:r>
              <a:rPr lang="en-US" sz="1800" dirty="0"/>
              <a:t>and providing </a:t>
            </a:r>
            <a:r>
              <a:rPr lang="en-US" sz="1800" b="1" dirty="0"/>
              <a:t>high-quality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Perceptions around </a:t>
            </a:r>
            <a:r>
              <a:rPr lang="en-US" sz="1800" b="1" dirty="0"/>
              <a:t>organizational culture </a:t>
            </a:r>
          </a:p>
        </p:txBody>
      </p:sp>
    </p:spTree>
    <p:extLst>
      <p:ext uri="{BB962C8B-B14F-4D97-AF65-F5344CB8AC3E}">
        <p14:creationId xmlns:p14="http://schemas.microsoft.com/office/powerpoint/2010/main" val="729586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70191-1173-9145-9687-C6A0C7C4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020279"/>
            <a:ext cx="10180320" cy="2419576"/>
          </a:xfrm>
        </p:spPr>
        <p:txBody>
          <a:bodyPr/>
          <a:lstStyle/>
          <a:p>
            <a:r>
              <a:rPr lang="en-US" dirty="0"/>
              <a:t>Our Department/Unit</a:t>
            </a:r>
            <a:br>
              <a:rPr lang="en-US" dirty="0"/>
            </a:br>
            <a:r>
              <a:rPr lang="en-US" dirty="0"/>
              <a:t>Overall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6432A-FDFF-1165-CD14-0BEFE37E7C7D}"/>
              </a:ext>
            </a:extLst>
          </p:cNvPr>
          <p:cNvSpPr txBox="1"/>
          <p:nvPr/>
        </p:nvSpPr>
        <p:spPr>
          <a:xfrm>
            <a:off x="4916032" y="4783826"/>
            <a:ext cx="3639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[Department/Unit Name]</a:t>
            </a:r>
          </a:p>
        </p:txBody>
      </p:sp>
    </p:spTree>
    <p:extLst>
      <p:ext uri="{BB962C8B-B14F-4D97-AF65-F5344CB8AC3E}">
        <p14:creationId xmlns:p14="http://schemas.microsoft.com/office/powerpoint/2010/main" val="426962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21920"/>
            <a:ext cx="3657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Engagement Indicator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779520" y="121920"/>
            <a:ext cx="768096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Engagement Indicator is a composite metric of six (6) items that measure employees' degree of pride in the organization, intent to stay, willingness to recommend, and overall workplace satisfaction. </a:t>
            </a:r>
            <a:endParaRPr lang="en-US" sz="1733" dirty="0"/>
          </a:p>
        </p:txBody>
      </p:sp>
      <p:graphicFrame>
        <p:nvGraphicFramePr>
          <p:cNvPr id="4" name="Chart 0"/>
          <p:cNvGraphicFramePr/>
          <p:nvPr/>
        </p:nvGraphicFramePr>
        <p:xfrm>
          <a:off x="670560" y="1524000"/>
          <a:ext cx="213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2"/>
          <p:cNvSpPr/>
          <p:nvPr/>
        </p:nvSpPr>
        <p:spPr>
          <a:xfrm>
            <a:off x="1121664" y="2194560"/>
            <a:ext cx="12192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3.95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207264" y="2316480"/>
            <a:ext cx="335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-0.04 vs. Overall Organization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07264" y="2682240"/>
            <a:ext cx="335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-0.06 vs. Nat'l Healthcare Avg (Employee) 2023</a:t>
            </a:r>
            <a:endParaRPr lang="en-US" sz="1600" dirty="0"/>
          </a:p>
        </p:txBody>
      </p:sp>
      <p:graphicFrame>
        <p:nvGraphicFramePr>
          <p:cNvPr id="8" name="Table 0"/>
          <p:cNvGraphicFramePr>
            <a:graphicFrameLocks noGrp="1"/>
          </p:cNvGraphicFramePr>
          <p:nvPr/>
        </p:nvGraphicFramePr>
        <p:xfrm>
          <a:off x="207264" y="3657600"/>
          <a:ext cx="3291840" cy="73152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Historical Performance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'21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3.97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1"/>
          <p:cNvGraphicFramePr/>
          <p:nvPr/>
        </p:nvGraphicFramePr>
        <p:xfrm>
          <a:off x="3657600" y="15240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9D99BB7C-D337-2EDC-13EF-35F4BE758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1339215"/>
            <a:ext cx="4867275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21920"/>
            <a:ext cx="3657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Resilience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779520" y="0"/>
            <a:ext cx="492556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1867" b="1" dirty="0">
                <a:solidFill>
                  <a:srgbClr val="C0C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Resilience</a:t>
            </a:r>
            <a:endParaRPr lang="en-US" sz="1867" dirty="0"/>
          </a:p>
        </p:txBody>
      </p:sp>
      <p:sp>
        <p:nvSpPr>
          <p:cNvPr id="4" name="Text 2"/>
          <p:cNvSpPr/>
          <p:nvPr/>
        </p:nvSpPr>
        <p:spPr>
          <a:xfrm>
            <a:off x="3779520" y="365760"/>
            <a:ext cx="492556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Decompression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0399776" y="365760"/>
            <a:ext cx="1219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3.47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3779520" y="926592"/>
            <a:ext cx="7680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Decompression items focus on employees' ability to disconnect from work.</a:t>
            </a:r>
            <a:endParaRPr lang="en-US" sz="1733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670560" y="1524000"/>
          <a:ext cx="213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5"/>
          <p:cNvSpPr/>
          <p:nvPr/>
        </p:nvSpPr>
        <p:spPr>
          <a:xfrm>
            <a:off x="1121664" y="2194560"/>
            <a:ext cx="12192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3.9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7264" y="2316480"/>
            <a:ext cx="335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-0.34 vs. Overall Organization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07264" y="2682240"/>
            <a:ext cx="335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-0.23 vs. Nat'l Healthcare Avg (Employee) 2023</a:t>
            </a:r>
            <a:endParaRPr lang="en-US" sz="16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/>
        </p:nvGraphicFramePr>
        <p:xfrm>
          <a:off x="207264" y="3657600"/>
          <a:ext cx="3291840" cy="73152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Historical Performance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'21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3.77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hart 1"/>
          <p:cNvGraphicFramePr/>
          <p:nvPr/>
        </p:nvGraphicFramePr>
        <p:xfrm>
          <a:off x="3657600" y="15240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8CEAC63-9C7C-6345-CAB2-F5C7313F7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2725" y="2265234"/>
            <a:ext cx="4867275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121920"/>
            <a:ext cx="3657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Resilience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3779520" y="0"/>
            <a:ext cx="492556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1867" b="1" dirty="0">
                <a:solidFill>
                  <a:srgbClr val="C0C0C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Resilience</a:t>
            </a:r>
            <a:endParaRPr lang="en-US" sz="1867" dirty="0"/>
          </a:p>
        </p:txBody>
      </p:sp>
      <p:sp>
        <p:nvSpPr>
          <p:cNvPr id="4" name="Text 2"/>
          <p:cNvSpPr/>
          <p:nvPr/>
        </p:nvSpPr>
        <p:spPr>
          <a:xfrm>
            <a:off x="3779520" y="365760"/>
            <a:ext cx="4925568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Activation</a:t>
            </a:r>
            <a:endParaRPr lang="en-US" sz="3200" dirty="0"/>
          </a:p>
        </p:txBody>
      </p:sp>
      <p:sp>
        <p:nvSpPr>
          <p:cNvPr id="5" name="Text 3"/>
          <p:cNvSpPr/>
          <p:nvPr/>
        </p:nvSpPr>
        <p:spPr>
          <a:xfrm>
            <a:off x="10399776" y="365760"/>
            <a:ext cx="12192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4.38</a:t>
            </a:r>
            <a:endParaRPr lang="en-US" sz="3200" dirty="0"/>
          </a:p>
        </p:txBody>
      </p:sp>
      <p:sp>
        <p:nvSpPr>
          <p:cNvPr id="6" name="Text 4"/>
          <p:cNvSpPr/>
          <p:nvPr/>
        </p:nvSpPr>
        <p:spPr>
          <a:xfrm>
            <a:off x="3779520" y="926592"/>
            <a:ext cx="768096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1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Activation items focus on finding meaning in the work and focusing on patients/clients as individuals.</a:t>
            </a:r>
            <a:endParaRPr lang="en-US" sz="1733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670560" y="1524000"/>
          <a:ext cx="21336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5"/>
          <p:cNvSpPr/>
          <p:nvPr/>
        </p:nvSpPr>
        <p:spPr>
          <a:xfrm>
            <a:off x="1121664" y="2194560"/>
            <a:ext cx="1219200" cy="8534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3.9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207264" y="2316480"/>
            <a:ext cx="335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-0.34 vs. Overall Organization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07264" y="2682240"/>
            <a:ext cx="3352800" cy="1219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-0.23 vs. Nat'l Healthcare Avg (Employee) 2023</a:t>
            </a:r>
            <a:endParaRPr lang="en-US" sz="16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/>
        </p:nvGraphicFramePr>
        <p:xfrm>
          <a:off x="207264" y="3657600"/>
          <a:ext cx="3291840" cy="73152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Historical Performance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'21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3.77</a:t>
                      </a:r>
                      <a:endParaRPr lang="en-US" sz="1600" dirty="0"/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Chart 1"/>
          <p:cNvGraphicFramePr/>
          <p:nvPr>
            <p:extLst>
              <p:ext uri="{D42A27DB-BD31-4B8C-83A1-F6EECF244321}">
                <p14:modId xmlns:p14="http://schemas.microsoft.com/office/powerpoint/2010/main" val="3504897510"/>
              </p:ext>
            </p:extLst>
          </p:nvPr>
        </p:nvGraphicFramePr>
        <p:xfrm>
          <a:off x="3657600" y="1524000"/>
          <a:ext cx="7924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29E361E-FC3B-826E-41DB-CC744DF88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696" y="2026158"/>
            <a:ext cx="4867275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7680" y="243840"/>
            <a:ext cx="42672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87680" y="975360"/>
            <a:ext cx="10972800" cy="609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Strengths are identified through the application of an algorithm that considers performance score, Percent (%) Favorable, and positive difference from a designated national benchmark.</a:t>
            </a:r>
            <a:endParaRPr lang="en-US" sz="2000" dirty="0"/>
          </a:p>
        </p:txBody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429865"/>
              </p:ext>
            </p:extLst>
          </p:nvPr>
        </p:nvGraphicFramePr>
        <p:xfrm>
          <a:off x="609600" y="1506007"/>
          <a:ext cx="10728960" cy="408432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Score 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vs. Nat'l Healthcare Avg (Employee) 2023 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Responses </a:t>
                      </a:r>
                      <a:endParaRPr lang="en-US" sz="16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 anchor="b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respect the abilities of the person to whom I report.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4.47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+0.14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person I report to treats me with respect.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4.56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+0.11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My work unit works well together.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4.36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+0.15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2,178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person I report to encourages teamwork.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4.42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+0.15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person I report to encourages people to learn from their mistakes.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4.27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+0.11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2,138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This organization treats teammates with respect.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4.08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+0.16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2,163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My leader would support and protect me if I were to speak up and escalate a safety concern.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4.30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2,113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 am involved in decisions that affect my work.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3.94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+0.27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2,175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The person I report to cares about my job satisfaction.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4.28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+0.07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2,183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E6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In my work unit, teammates are treated respectfully regardless of their differences.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4.24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-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363636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2,166</a:t>
                      </a:r>
                      <a:endParaRPr lang="en-US" sz="11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21920" marR="121920" marT="60960" marB="6096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223915A-0BDD-97B9-AD93-3A4D64B54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637" y="2326934"/>
            <a:ext cx="4867275" cy="3905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6991DD-E53D-7441-298B-34B82E0319D9}"/>
              </a:ext>
            </a:extLst>
          </p:cNvPr>
          <p:cNvSpPr txBox="1"/>
          <p:nvPr/>
        </p:nvSpPr>
        <p:spPr>
          <a:xfrm>
            <a:off x="6997658" y="2766670"/>
            <a:ext cx="4340902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Note: the questions reflected here are automated and do not reflect the adjustments made in the SHARE SOM version of the survey. To make adjustments before presenting, use this key: https://www.med.unc.edu/intranet/wp-content/uploads/sites/578/2023/09/Key-to-SHARE-Driver-Results.pdf 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C Expanded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5958CA"/>
      </a:accent3>
      <a:accent4>
        <a:srgbClr val="E52820"/>
      </a:accent4>
      <a:accent5>
        <a:srgbClr val="FFD200"/>
      </a:accent5>
      <a:accent6>
        <a:srgbClr val="46A549"/>
      </a:accent6>
      <a:hlink>
        <a:srgbClr val="007FAE"/>
      </a:hlink>
      <a:folHlink>
        <a:srgbClr val="007F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C_SOM_Template-2021 (2).pptx" id="{A6E3B6C3-C5D7-44E7-98F4-D651AC06A5EE}" vid="{FF45F5C2-5E61-42D0-8A64-06769E9105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UNC_SOM_Template-2021</Template>
  <TotalTime>58</TotalTime>
  <Words>1194</Words>
  <Application>Microsoft Office PowerPoint</Application>
  <PresentationFormat>Widescreen</PresentationFormat>
  <Paragraphs>221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Franklin Gothic Book</vt:lpstr>
      <vt:lpstr>Franklin Gothic Medium</vt:lpstr>
      <vt:lpstr>Symbol</vt:lpstr>
      <vt:lpstr>Custom Design</vt:lpstr>
      <vt:lpstr>[Department/Unit] Learnings for SHARE Your Voice, Your Experience</vt:lpstr>
      <vt:lpstr>UNC School of Medicine Overall</vt:lpstr>
      <vt:lpstr>SHARE Learnings </vt:lpstr>
      <vt:lpstr>Summary</vt:lpstr>
      <vt:lpstr>Our Department/Unit Overall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Drivers</vt:lpstr>
      <vt:lpstr>Discussion: What do we want to focus on first?</vt:lpstr>
      <vt:lpstr>Key Improvements for Success</vt:lpstr>
      <vt:lpstr>PowerPoint Presentation</vt:lpstr>
      <vt:lpstr>Upcoming Key Dates (for information only)</vt:lpstr>
      <vt:lpstr>Support for Leaders (for information only)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[Department/Unit] Learnings for SHARE Your Voice, Your Experience</dc:title>
  <dc:creator>Modlin, Martha O</dc:creator>
  <cp:lastModifiedBy>Modlin, Martha O</cp:lastModifiedBy>
  <cp:revision>7</cp:revision>
  <cp:lastPrinted>2021-04-13T16:37:07Z</cp:lastPrinted>
  <dcterms:created xsi:type="dcterms:W3CDTF">2023-10-26T15:22:59Z</dcterms:created>
  <dcterms:modified xsi:type="dcterms:W3CDTF">2023-11-16T16:07:06Z</dcterms:modified>
</cp:coreProperties>
</file>