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6"/>
  </p:notesMasterIdLst>
  <p:sldIdLst>
    <p:sldId id="300" r:id="rId5"/>
    <p:sldId id="298" r:id="rId6"/>
    <p:sldId id="337" r:id="rId7"/>
    <p:sldId id="335" r:id="rId8"/>
    <p:sldId id="338" r:id="rId9"/>
    <p:sldId id="341" r:id="rId10"/>
    <p:sldId id="339" r:id="rId11"/>
    <p:sldId id="334" r:id="rId12"/>
    <p:sldId id="333" r:id="rId13"/>
    <p:sldId id="297" r:id="rId14"/>
    <p:sldId id="34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" id="{CD4B05EB-5162-0B4F-AF03-015B68511ED9}">
          <p14:sldIdLst>
            <p14:sldId id="300"/>
          </p14:sldIdLst>
        </p14:section>
        <p14:section name="Dividers" id="{A8637408-DFD9-B547-9E19-7BAD9A786C77}">
          <p14:sldIdLst>
            <p14:sldId id="298"/>
            <p14:sldId id="337"/>
            <p14:sldId id="335"/>
            <p14:sldId id="338"/>
            <p14:sldId id="341"/>
            <p14:sldId id="339"/>
            <p14:sldId id="334"/>
            <p14:sldId id="333"/>
            <p14:sldId id="297"/>
            <p14:sldId id="3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3E11F4-D364-BCF7-060F-B6827E349E61}" v="165" dt="2026-05-18T13:20:26.184"/>
    <p1510:client id="{CBB73A17-1FA8-E812-564E-7CF2C8EB776A}" v="643" dt="2026-05-18T13:57:40.011"/>
    <p1510:client id="{DBE6EE11-0630-40BD-848F-F3468437815B}" v="5" dt="2026-05-18T13:39:36.2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A3F586-BBDE-404E-8A40-867CE8F75AF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D2703D-32B9-448C-8382-836AE255259A}">
      <dgm:prSet phldrT="[Text]" phldr="0"/>
      <dgm:spPr/>
      <dgm:t>
        <a:bodyPr/>
        <a:lstStyle/>
        <a:p>
          <a:r>
            <a:rPr lang="en-US"/>
            <a:t>It’s a UNC System requirement</a:t>
          </a:r>
        </a:p>
      </dgm:t>
    </dgm:pt>
    <dgm:pt modelId="{1CEBC988-0D10-4549-829D-D2867B12DFB0}" type="parTrans" cxnId="{FEDCB826-6CD6-4D3E-ACD8-0E6841634E8E}">
      <dgm:prSet/>
      <dgm:spPr/>
      <dgm:t>
        <a:bodyPr/>
        <a:lstStyle/>
        <a:p>
          <a:endParaRPr lang="en-US"/>
        </a:p>
      </dgm:t>
    </dgm:pt>
    <dgm:pt modelId="{B2D39125-111A-442F-86AE-39A21DBACFD8}" type="sibTrans" cxnId="{FEDCB826-6CD6-4D3E-ACD8-0E6841634E8E}">
      <dgm:prSet/>
      <dgm:spPr/>
      <dgm:t>
        <a:bodyPr/>
        <a:lstStyle/>
        <a:p>
          <a:endParaRPr lang="en-US"/>
        </a:p>
      </dgm:t>
    </dgm:pt>
    <dgm:pt modelId="{B66B0E70-E6B9-4CC0-9A42-CFDE8140F70F}">
      <dgm:prSet phldrT="[Text]" phldr="0"/>
      <dgm:spPr/>
      <dgm:t>
        <a:bodyPr/>
        <a:lstStyle/>
        <a:p>
          <a:r>
            <a:rPr lang="en-US"/>
            <a:t>It documents your planned effort for the upcoming academic year</a:t>
          </a:r>
        </a:p>
      </dgm:t>
    </dgm:pt>
    <dgm:pt modelId="{87E2C93A-ACD1-46F3-B42B-26C42CA84560}" type="parTrans" cxnId="{E3B960AB-6C08-4A90-979E-E0E74EAE1F37}">
      <dgm:prSet/>
      <dgm:spPr/>
      <dgm:t>
        <a:bodyPr/>
        <a:lstStyle/>
        <a:p>
          <a:endParaRPr lang="en-US"/>
        </a:p>
      </dgm:t>
    </dgm:pt>
    <dgm:pt modelId="{9C868BAD-87DF-427F-812D-C398BD14ED72}" type="sibTrans" cxnId="{E3B960AB-6C08-4A90-979E-E0E74EAE1F37}">
      <dgm:prSet/>
      <dgm:spPr/>
      <dgm:t>
        <a:bodyPr/>
        <a:lstStyle/>
        <a:p>
          <a:endParaRPr lang="en-US"/>
        </a:p>
      </dgm:t>
    </dgm:pt>
    <dgm:pt modelId="{4AA2E4C0-1828-402E-AB70-A453EF9F74BB}">
      <dgm:prSet phldrT="[Text]" phldr="0"/>
      <dgm:spPr/>
      <dgm:t>
        <a:bodyPr/>
        <a:lstStyle/>
        <a:p>
          <a:pPr rtl="0"/>
          <a:r>
            <a:rPr lang="en-US"/>
            <a:t>It ensures teaching, research, service and clinical</a:t>
          </a:r>
          <a:r>
            <a:rPr lang="en-US">
              <a:latin typeface="Arial" panose="020B0604020202020204"/>
            </a:rPr>
            <a:t> care</a:t>
          </a:r>
          <a:r>
            <a:rPr lang="en-US"/>
            <a:t> are recognized consistently</a:t>
          </a:r>
        </a:p>
      </dgm:t>
    </dgm:pt>
    <dgm:pt modelId="{FDCCB90A-64AE-4E33-887B-2C10E7147174}" type="parTrans" cxnId="{E01F9E27-C05F-4FD6-B5F1-ABA662E497C7}">
      <dgm:prSet/>
      <dgm:spPr/>
      <dgm:t>
        <a:bodyPr/>
        <a:lstStyle/>
        <a:p>
          <a:endParaRPr lang="en-US"/>
        </a:p>
      </dgm:t>
    </dgm:pt>
    <dgm:pt modelId="{EEAC0F75-00E4-4424-8E9E-DDB51ABC4995}" type="sibTrans" cxnId="{E01F9E27-C05F-4FD6-B5F1-ABA662E497C7}">
      <dgm:prSet/>
      <dgm:spPr/>
      <dgm:t>
        <a:bodyPr/>
        <a:lstStyle/>
        <a:p>
          <a:endParaRPr lang="en-US"/>
        </a:p>
      </dgm:t>
    </dgm:pt>
    <dgm:pt modelId="{31B82E8C-A436-4B60-9D1D-2977BE9EB96F}" type="pres">
      <dgm:prSet presAssocID="{E9A3F586-BBDE-404E-8A40-867CE8F75AF8}" presName="Name0" presStyleCnt="0">
        <dgm:presLayoutVars>
          <dgm:chMax val="7"/>
          <dgm:chPref val="7"/>
          <dgm:dir/>
        </dgm:presLayoutVars>
      </dgm:prSet>
      <dgm:spPr/>
    </dgm:pt>
    <dgm:pt modelId="{3D8B9FA0-69A0-425C-AFA1-0D44FB3B28AA}" type="pres">
      <dgm:prSet presAssocID="{E9A3F586-BBDE-404E-8A40-867CE8F75AF8}" presName="Name1" presStyleCnt="0"/>
      <dgm:spPr/>
    </dgm:pt>
    <dgm:pt modelId="{CB1400FF-9757-4463-B8C5-E616EA73F592}" type="pres">
      <dgm:prSet presAssocID="{E9A3F586-BBDE-404E-8A40-867CE8F75AF8}" presName="cycle" presStyleCnt="0"/>
      <dgm:spPr/>
    </dgm:pt>
    <dgm:pt modelId="{322C9F1C-C230-4982-9BC5-62C91C5D35D4}" type="pres">
      <dgm:prSet presAssocID="{E9A3F586-BBDE-404E-8A40-867CE8F75AF8}" presName="srcNode" presStyleLbl="node1" presStyleIdx="0" presStyleCnt="3"/>
      <dgm:spPr/>
    </dgm:pt>
    <dgm:pt modelId="{8FE341B5-317C-4CF1-A077-29BE7DDA11C6}" type="pres">
      <dgm:prSet presAssocID="{E9A3F586-BBDE-404E-8A40-867CE8F75AF8}" presName="conn" presStyleLbl="parChTrans1D2" presStyleIdx="0" presStyleCnt="1"/>
      <dgm:spPr/>
    </dgm:pt>
    <dgm:pt modelId="{25FB4B40-DA79-4415-92E5-3D0CDFD11313}" type="pres">
      <dgm:prSet presAssocID="{E9A3F586-BBDE-404E-8A40-867CE8F75AF8}" presName="extraNode" presStyleLbl="node1" presStyleIdx="0" presStyleCnt="3"/>
      <dgm:spPr/>
    </dgm:pt>
    <dgm:pt modelId="{38116D40-E720-49C0-A489-4D6C4DBD3700}" type="pres">
      <dgm:prSet presAssocID="{E9A3F586-BBDE-404E-8A40-867CE8F75AF8}" presName="dstNode" presStyleLbl="node1" presStyleIdx="0" presStyleCnt="3"/>
      <dgm:spPr/>
    </dgm:pt>
    <dgm:pt modelId="{285D60F0-4973-4FD5-A7A7-08B7D40BC6B9}" type="pres">
      <dgm:prSet presAssocID="{4AD2703D-32B9-448C-8382-836AE255259A}" presName="text_1" presStyleLbl="node1" presStyleIdx="0" presStyleCnt="3">
        <dgm:presLayoutVars>
          <dgm:bulletEnabled val="1"/>
        </dgm:presLayoutVars>
      </dgm:prSet>
      <dgm:spPr/>
    </dgm:pt>
    <dgm:pt modelId="{B6C6B0AD-249A-46C9-BE07-C85B4963BC6F}" type="pres">
      <dgm:prSet presAssocID="{4AD2703D-32B9-448C-8382-836AE255259A}" presName="accent_1" presStyleCnt="0"/>
      <dgm:spPr/>
    </dgm:pt>
    <dgm:pt modelId="{F9AC1A99-2F8C-404B-BAEE-ECE978B44C2D}" type="pres">
      <dgm:prSet presAssocID="{4AD2703D-32B9-448C-8382-836AE255259A}" presName="accentRepeatNode" presStyleLbl="solidFgAcc1" presStyleIdx="0" presStyleCnt="3"/>
      <dgm:spPr/>
    </dgm:pt>
    <dgm:pt modelId="{C671FEE9-2632-48BD-81BE-3F261F89C04A}" type="pres">
      <dgm:prSet presAssocID="{B66B0E70-E6B9-4CC0-9A42-CFDE8140F70F}" presName="text_2" presStyleLbl="node1" presStyleIdx="1" presStyleCnt="3">
        <dgm:presLayoutVars>
          <dgm:bulletEnabled val="1"/>
        </dgm:presLayoutVars>
      </dgm:prSet>
      <dgm:spPr/>
    </dgm:pt>
    <dgm:pt modelId="{D4FA6A23-F8A1-4CC0-93E8-F119D483AC37}" type="pres">
      <dgm:prSet presAssocID="{B66B0E70-E6B9-4CC0-9A42-CFDE8140F70F}" presName="accent_2" presStyleCnt="0"/>
      <dgm:spPr/>
    </dgm:pt>
    <dgm:pt modelId="{A57C5787-321E-436F-B78D-864C9E09F5D8}" type="pres">
      <dgm:prSet presAssocID="{B66B0E70-E6B9-4CC0-9A42-CFDE8140F70F}" presName="accentRepeatNode" presStyleLbl="solidFgAcc1" presStyleIdx="1" presStyleCnt="3"/>
      <dgm:spPr/>
    </dgm:pt>
    <dgm:pt modelId="{9CF7F28E-F725-4F25-B2C1-BED20DD087DB}" type="pres">
      <dgm:prSet presAssocID="{4AA2E4C0-1828-402E-AB70-A453EF9F74BB}" presName="text_3" presStyleLbl="node1" presStyleIdx="2" presStyleCnt="3">
        <dgm:presLayoutVars>
          <dgm:bulletEnabled val="1"/>
        </dgm:presLayoutVars>
      </dgm:prSet>
      <dgm:spPr/>
    </dgm:pt>
    <dgm:pt modelId="{1A3DC640-C322-49B1-A894-C2DC20BE3821}" type="pres">
      <dgm:prSet presAssocID="{4AA2E4C0-1828-402E-AB70-A453EF9F74BB}" presName="accent_3" presStyleCnt="0"/>
      <dgm:spPr/>
    </dgm:pt>
    <dgm:pt modelId="{B33D2ADC-7CC3-490F-B926-81AD7193CA05}" type="pres">
      <dgm:prSet presAssocID="{4AA2E4C0-1828-402E-AB70-A453EF9F74BB}" presName="accentRepeatNode" presStyleLbl="solidFgAcc1" presStyleIdx="2" presStyleCnt="3"/>
      <dgm:spPr/>
    </dgm:pt>
  </dgm:ptLst>
  <dgm:cxnLst>
    <dgm:cxn modelId="{E878F01A-7FBF-4062-ABAB-30416B21C41D}" type="presOf" srcId="{E9A3F586-BBDE-404E-8A40-867CE8F75AF8}" destId="{31B82E8C-A436-4B60-9D1D-2977BE9EB96F}" srcOrd="0" destOrd="0" presId="urn:microsoft.com/office/officeart/2008/layout/VerticalCurvedList"/>
    <dgm:cxn modelId="{FEDCB826-6CD6-4D3E-ACD8-0E6841634E8E}" srcId="{E9A3F586-BBDE-404E-8A40-867CE8F75AF8}" destId="{4AD2703D-32B9-448C-8382-836AE255259A}" srcOrd="0" destOrd="0" parTransId="{1CEBC988-0D10-4549-829D-D2867B12DFB0}" sibTransId="{B2D39125-111A-442F-86AE-39A21DBACFD8}"/>
    <dgm:cxn modelId="{E01F9E27-C05F-4FD6-B5F1-ABA662E497C7}" srcId="{E9A3F586-BBDE-404E-8A40-867CE8F75AF8}" destId="{4AA2E4C0-1828-402E-AB70-A453EF9F74BB}" srcOrd="2" destOrd="0" parTransId="{FDCCB90A-64AE-4E33-887B-2C10E7147174}" sibTransId="{EEAC0F75-00E4-4424-8E9E-DDB51ABC4995}"/>
    <dgm:cxn modelId="{F7525F2E-0565-444D-945A-34DA6F003F2B}" type="presOf" srcId="{4AD2703D-32B9-448C-8382-836AE255259A}" destId="{285D60F0-4973-4FD5-A7A7-08B7D40BC6B9}" srcOrd="0" destOrd="0" presId="urn:microsoft.com/office/officeart/2008/layout/VerticalCurvedList"/>
    <dgm:cxn modelId="{AEF5825B-16A6-4915-AE4A-8A1CD1A19F30}" type="presOf" srcId="{B66B0E70-E6B9-4CC0-9A42-CFDE8140F70F}" destId="{C671FEE9-2632-48BD-81BE-3F261F89C04A}" srcOrd="0" destOrd="0" presId="urn:microsoft.com/office/officeart/2008/layout/VerticalCurvedList"/>
    <dgm:cxn modelId="{2C629399-85F1-4865-A902-99C33A6D616C}" type="presOf" srcId="{B2D39125-111A-442F-86AE-39A21DBACFD8}" destId="{8FE341B5-317C-4CF1-A077-29BE7DDA11C6}" srcOrd="0" destOrd="0" presId="urn:microsoft.com/office/officeart/2008/layout/VerticalCurvedList"/>
    <dgm:cxn modelId="{E3B960AB-6C08-4A90-979E-E0E74EAE1F37}" srcId="{E9A3F586-BBDE-404E-8A40-867CE8F75AF8}" destId="{B66B0E70-E6B9-4CC0-9A42-CFDE8140F70F}" srcOrd="1" destOrd="0" parTransId="{87E2C93A-ACD1-46F3-B42B-26C42CA84560}" sibTransId="{9C868BAD-87DF-427F-812D-C398BD14ED72}"/>
    <dgm:cxn modelId="{A6B686E1-3E29-48DF-97D2-3A0F87948D1A}" type="presOf" srcId="{4AA2E4C0-1828-402E-AB70-A453EF9F74BB}" destId="{9CF7F28E-F725-4F25-B2C1-BED20DD087DB}" srcOrd="0" destOrd="0" presId="urn:microsoft.com/office/officeart/2008/layout/VerticalCurvedList"/>
    <dgm:cxn modelId="{0AD40C40-E758-4B71-8DC5-FF0E1F2A11D4}" type="presParOf" srcId="{31B82E8C-A436-4B60-9D1D-2977BE9EB96F}" destId="{3D8B9FA0-69A0-425C-AFA1-0D44FB3B28AA}" srcOrd="0" destOrd="0" presId="urn:microsoft.com/office/officeart/2008/layout/VerticalCurvedList"/>
    <dgm:cxn modelId="{F252C966-993B-4067-906C-DF60D369CF0E}" type="presParOf" srcId="{3D8B9FA0-69A0-425C-AFA1-0D44FB3B28AA}" destId="{CB1400FF-9757-4463-B8C5-E616EA73F592}" srcOrd="0" destOrd="0" presId="urn:microsoft.com/office/officeart/2008/layout/VerticalCurvedList"/>
    <dgm:cxn modelId="{9F8BF7CE-6815-4AD7-9FD8-7028A92C9555}" type="presParOf" srcId="{CB1400FF-9757-4463-B8C5-E616EA73F592}" destId="{322C9F1C-C230-4982-9BC5-62C91C5D35D4}" srcOrd="0" destOrd="0" presId="urn:microsoft.com/office/officeart/2008/layout/VerticalCurvedList"/>
    <dgm:cxn modelId="{85EC9AD4-00CA-4084-AF1F-8D74C1574524}" type="presParOf" srcId="{CB1400FF-9757-4463-B8C5-E616EA73F592}" destId="{8FE341B5-317C-4CF1-A077-29BE7DDA11C6}" srcOrd="1" destOrd="0" presId="urn:microsoft.com/office/officeart/2008/layout/VerticalCurvedList"/>
    <dgm:cxn modelId="{4907C63E-1721-4DEB-829E-A4513D0CEF5D}" type="presParOf" srcId="{CB1400FF-9757-4463-B8C5-E616EA73F592}" destId="{25FB4B40-DA79-4415-92E5-3D0CDFD11313}" srcOrd="2" destOrd="0" presId="urn:microsoft.com/office/officeart/2008/layout/VerticalCurvedList"/>
    <dgm:cxn modelId="{B05EAE79-24C9-4885-B2F2-15930C68AF31}" type="presParOf" srcId="{CB1400FF-9757-4463-B8C5-E616EA73F592}" destId="{38116D40-E720-49C0-A489-4D6C4DBD3700}" srcOrd="3" destOrd="0" presId="urn:microsoft.com/office/officeart/2008/layout/VerticalCurvedList"/>
    <dgm:cxn modelId="{D6C93E46-DA02-47D4-A025-87CCA71F94BF}" type="presParOf" srcId="{3D8B9FA0-69A0-425C-AFA1-0D44FB3B28AA}" destId="{285D60F0-4973-4FD5-A7A7-08B7D40BC6B9}" srcOrd="1" destOrd="0" presId="urn:microsoft.com/office/officeart/2008/layout/VerticalCurvedList"/>
    <dgm:cxn modelId="{A170A744-EEBA-4EDF-976B-F73A3452A795}" type="presParOf" srcId="{3D8B9FA0-69A0-425C-AFA1-0D44FB3B28AA}" destId="{B6C6B0AD-249A-46C9-BE07-C85B4963BC6F}" srcOrd="2" destOrd="0" presId="urn:microsoft.com/office/officeart/2008/layout/VerticalCurvedList"/>
    <dgm:cxn modelId="{A5FF3CFF-ACF4-4B58-8171-0F1609C9FA14}" type="presParOf" srcId="{B6C6B0AD-249A-46C9-BE07-C85B4963BC6F}" destId="{F9AC1A99-2F8C-404B-BAEE-ECE978B44C2D}" srcOrd="0" destOrd="0" presId="urn:microsoft.com/office/officeart/2008/layout/VerticalCurvedList"/>
    <dgm:cxn modelId="{3F516734-0F7C-4EBC-A041-EB126CAA6B28}" type="presParOf" srcId="{3D8B9FA0-69A0-425C-AFA1-0D44FB3B28AA}" destId="{C671FEE9-2632-48BD-81BE-3F261F89C04A}" srcOrd="3" destOrd="0" presId="urn:microsoft.com/office/officeart/2008/layout/VerticalCurvedList"/>
    <dgm:cxn modelId="{725A724F-89C8-403C-800A-17DC5CF87581}" type="presParOf" srcId="{3D8B9FA0-69A0-425C-AFA1-0D44FB3B28AA}" destId="{D4FA6A23-F8A1-4CC0-93E8-F119D483AC37}" srcOrd="4" destOrd="0" presId="urn:microsoft.com/office/officeart/2008/layout/VerticalCurvedList"/>
    <dgm:cxn modelId="{C2D9F7EC-ED93-4F42-8478-EA1FF41D51BE}" type="presParOf" srcId="{D4FA6A23-F8A1-4CC0-93E8-F119D483AC37}" destId="{A57C5787-321E-436F-B78D-864C9E09F5D8}" srcOrd="0" destOrd="0" presId="urn:microsoft.com/office/officeart/2008/layout/VerticalCurvedList"/>
    <dgm:cxn modelId="{3105F520-AB52-4B25-BC74-C9BCB8315F90}" type="presParOf" srcId="{3D8B9FA0-69A0-425C-AFA1-0D44FB3B28AA}" destId="{9CF7F28E-F725-4F25-B2C1-BED20DD087DB}" srcOrd="5" destOrd="0" presId="urn:microsoft.com/office/officeart/2008/layout/VerticalCurvedList"/>
    <dgm:cxn modelId="{1BDF5759-91EF-4DAE-B610-D90612C75EBA}" type="presParOf" srcId="{3D8B9FA0-69A0-425C-AFA1-0D44FB3B28AA}" destId="{1A3DC640-C322-49B1-A894-C2DC20BE3821}" srcOrd="6" destOrd="0" presId="urn:microsoft.com/office/officeart/2008/layout/VerticalCurvedList"/>
    <dgm:cxn modelId="{3BCAE356-C8F6-49DF-B12C-733CD6884B86}" type="presParOf" srcId="{1A3DC640-C322-49B1-A894-C2DC20BE3821}" destId="{B33D2ADC-7CC3-490F-B926-81AD7193CA0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E341B5-317C-4CF1-A077-29BE7DDA11C6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5D60F0-4973-4FD5-A7A7-08B7D40BC6B9}">
      <dsp:nvSpPr>
        <dsp:cNvPr id="0" name=""/>
        <dsp:cNvSpPr/>
      </dsp:nvSpPr>
      <dsp:spPr>
        <a:xfrm>
          <a:off x="752110" y="541866"/>
          <a:ext cx="8296602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It’s a UNC System requirement</a:t>
          </a:r>
        </a:p>
      </dsp:txBody>
      <dsp:txXfrm>
        <a:off x="752110" y="541866"/>
        <a:ext cx="8296602" cy="1083733"/>
      </dsp:txXfrm>
    </dsp:sp>
    <dsp:sp modelId="{F9AC1A99-2F8C-404B-BAEE-ECE978B44C2D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71FEE9-2632-48BD-81BE-3F261F89C04A}">
      <dsp:nvSpPr>
        <dsp:cNvPr id="0" name=""/>
        <dsp:cNvSpPr/>
      </dsp:nvSpPr>
      <dsp:spPr>
        <a:xfrm>
          <a:off x="1146048" y="2167466"/>
          <a:ext cx="7902665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8740" rIns="78740" bIns="7874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It documents your planned effort for the upcoming academic year</a:t>
          </a:r>
        </a:p>
      </dsp:txBody>
      <dsp:txXfrm>
        <a:off x="1146048" y="2167466"/>
        <a:ext cx="7902665" cy="1083733"/>
      </dsp:txXfrm>
    </dsp:sp>
    <dsp:sp modelId="{A57C5787-321E-436F-B78D-864C9E09F5D8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F7F28E-F725-4F25-B2C1-BED20DD087DB}">
      <dsp:nvSpPr>
        <dsp:cNvPr id="0" name=""/>
        <dsp:cNvSpPr/>
      </dsp:nvSpPr>
      <dsp:spPr>
        <a:xfrm>
          <a:off x="752110" y="3793066"/>
          <a:ext cx="8296602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78740" rIns="78740" bIns="78740" numCol="1" spcCol="127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It ensures teaching, research, service and clinical</a:t>
          </a:r>
          <a:r>
            <a:rPr lang="en-US" sz="3100" kern="1200">
              <a:latin typeface="Arial" panose="020B0604020202020204"/>
            </a:rPr>
            <a:t> care</a:t>
          </a:r>
          <a:r>
            <a:rPr lang="en-US" sz="3100" kern="1200"/>
            <a:t> are recognized consistently</a:t>
          </a:r>
        </a:p>
      </dsp:txBody>
      <dsp:txXfrm>
        <a:off x="752110" y="3793066"/>
        <a:ext cx="8296602" cy="1083733"/>
      </dsp:txXfrm>
    </dsp:sp>
    <dsp:sp modelId="{B33D2ADC-7CC3-490F-B926-81AD7193CA05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866A7-698B-6A44-88F1-0082A6B9A9EB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255FF-E733-7A46-8A77-BA6A8CE50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Should this be clinical care?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255FF-E733-7A46-8A77-BA6A8CE5004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00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255FF-E733-7A46-8A77-BA6A8CE500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97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D1EBD-E1E1-690E-B6C0-499CFE9F7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6A5232-BDFB-BA5B-CF49-1CA43BD4F9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76E214-FC60-3A43-E132-3749C580A1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0B2E9-41BF-C373-D1AA-0210AA676E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255FF-E733-7A46-8A77-BA6A8CE500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66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3946F-97E0-D693-1F90-8149D01D7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A83F0E-E290-0598-817B-C4779966D0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A92C62-E923-F5AF-B44E-E3C36F588F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96FADE-48EC-E36F-F7BE-69FF2380DE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255FF-E733-7A46-8A77-BA6A8CE500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116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255FF-E733-7A46-8A77-BA6A8CE500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65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Maybe add if someone </a:t>
            </a:r>
            <a:r>
              <a:rPr lang="en-US" err="1">
                <a:ea typeface="Calibri"/>
                <a:cs typeface="Calibri"/>
              </a:rPr>
              <a:t>can'tn</a:t>
            </a:r>
            <a:r>
              <a:rPr lang="en-US">
                <a:ea typeface="Calibri"/>
                <a:cs typeface="Calibri"/>
              </a:rPr>
              <a:t> find it check spam/junk/other email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255FF-E733-7A46-8A77-BA6A8CE500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84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lue and white infographic&#10;&#10;AI-generated content may be incorrect.">
            <a:extLst>
              <a:ext uri="{FF2B5EF4-FFF2-40B4-BE49-F238E27FC236}">
                <a16:creationId xmlns:a16="http://schemas.microsoft.com/office/drawing/2014/main" id="{C0FB4C07-5863-3BB0-E52C-F8322473C9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11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arge Text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CF2950-39E6-0D08-EE1F-A3C7A2E8C0A2}"/>
              </a:ext>
            </a:extLst>
          </p:cNvPr>
          <p:cNvSpPr/>
          <p:nvPr userDrawn="1"/>
        </p:nvSpPr>
        <p:spPr>
          <a:xfrm>
            <a:off x="0" y="-49924"/>
            <a:ext cx="12192000" cy="6957848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FC1A22-9EDA-86EF-3D3A-B26BE8493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75" y="714693"/>
            <a:ext cx="2656115" cy="914400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44891A65-5A78-B583-6AF0-524E765554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70673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3327E6B-3A7F-FAEC-4838-B750CD339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08" y="2072640"/>
            <a:ext cx="10984993" cy="3633216"/>
          </a:xfrm>
        </p:spPr>
        <p:txBody>
          <a:bodyPr anchor="ctr">
            <a:normAutofit/>
          </a:bodyPr>
          <a:lstStyle>
            <a:lvl1pPr algn="l"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654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09602" y="342900"/>
            <a:ext cx="8241504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766A3E-C3D8-CEA2-FBC4-8AB354D85F74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2">
            <a:extLst>
              <a:ext uri="{FF2B5EF4-FFF2-40B4-BE49-F238E27FC236}">
                <a16:creationId xmlns:a16="http://schemas.microsoft.com/office/drawing/2014/main" id="{0260FA03-7173-BABA-296F-94A763BB664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1" y="1810319"/>
            <a:ext cx="10868660" cy="4100330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C8FA054B-21AB-7601-9E4F-8B0F78E81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56C40871-AB4B-6BC6-DD5D-F29A9DC126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/>
              <a:t>School of Medicine</a:t>
            </a:r>
          </a:p>
        </p:txBody>
      </p:sp>
      <p:pic>
        <p:nvPicPr>
          <p:cNvPr id="2" name="Picture 1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5F12A223-D62A-429D-FCB5-5E1CD5A1B9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436" y="325774"/>
            <a:ext cx="2734788" cy="67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97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  <p15:guide id="5" pos="45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09600" y="342900"/>
            <a:ext cx="8371585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6FC11F1-0D9D-5809-52E6-E7C2944699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1810319"/>
            <a:ext cx="5281061" cy="40019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95FA583D-9F86-B317-6DDE-BB1432ACCD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4D2D6D-D836-1475-B21F-FD74A9F3D635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2">
            <a:extLst>
              <a:ext uri="{FF2B5EF4-FFF2-40B4-BE49-F238E27FC236}">
                <a16:creationId xmlns:a16="http://schemas.microsoft.com/office/drawing/2014/main" id="{5454C11D-F1B3-2C1A-B588-CA54535BD2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1339" y="1810319"/>
            <a:ext cx="5281061" cy="40019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391F682F-1948-02DA-DE80-89FD2B0D82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/>
              <a:t>School of Medicine</a:t>
            </a:r>
          </a:p>
        </p:txBody>
      </p:sp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050368B3-9EE2-DC2F-9564-673731B2E0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436" y="325774"/>
            <a:ext cx="2734788" cy="67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92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13F40B6-03C6-3835-4D86-8CB4825EE2F3}"/>
              </a:ext>
            </a:extLst>
          </p:cNvPr>
          <p:cNvSpPr/>
          <p:nvPr userDrawn="1"/>
        </p:nvSpPr>
        <p:spPr>
          <a:xfrm>
            <a:off x="0" y="6149487"/>
            <a:ext cx="12192000" cy="723901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12000" y="342900"/>
            <a:ext cx="8239105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6FC11F1-0D9D-5809-52E6-E7C2944699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643719" y="1810319"/>
            <a:ext cx="6936282" cy="38553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1F8AA9-3ABC-8393-55B6-E10796038A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1520" y="1805619"/>
            <a:ext cx="3481892" cy="385537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472F24FC-F42D-E94A-1C14-25535C6895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ADA503-7BD6-E089-1E33-6F0477459468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DF0E06C9-AB49-3CFA-A659-C6C044C17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/>
              <a:t>School of Medicine</a:t>
            </a:r>
          </a:p>
        </p:txBody>
      </p:sp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2D42FDA3-F527-29B7-C22F-00EC098799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436" y="325774"/>
            <a:ext cx="2734788" cy="67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01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13F40B6-03C6-3835-4D86-8CB4825EE2F3}"/>
              </a:ext>
            </a:extLst>
          </p:cNvPr>
          <p:cNvSpPr/>
          <p:nvPr userDrawn="1"/>
        </p:nvSpPr>
        <p:spPr>
          <a:xfrm>
            <a:off x="9944098" y="3975100"/>
            <a:ext cx="2247902" cy="2882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19202" y="342900"/>
            <a:ext cx="8231903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6FC11F1-0D9D-5809-52E6-E7C2944699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0" y="1810319"/>
            <a:ext cx="6803575" cy="43237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1F8AA9-3ABC-8393-55B6-E10796038A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5835" y="1456085"/>
            <a:ext cx="3656964" cy="467801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AC1F149-7BBE-D0B7-0E9D-F391EC0704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B123C5-E7BC-9260-0E94-D33BDF0FCBD7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F3F9E0B-FC8F-2FEC-6F53-012F4C1E6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/>
              <a:t>School of Medicine</a:t>
            </a:r>
          </a:p>
        </p:txBody>
      </p:sp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11C673B1-7BC4-BD3E-3DC6-404F650A9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436" y="325774"/>
            <a:ext cx="2734788" cy="67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49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13F40B6-03C6-3835-4D86-8CB4825EE2F3}"/>
              </a:ext>
            </a:extLst>
          </p:cNvPr>
          <p:cNvSpPr/>
          <p:nvPr userDrawn="1"/>
        </p:nvSpPr>
        <p:spPr>
          <a:xfrm>
            <a:off x="9944098" y="3975100"/>
            <a:ext cx="2247902" cy="2882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6FC11F1-0D9D-5809-52E6-E7C2944699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19200" y="1810319"/>
            <a:ext cx="6803575" cy="4323780"/>
          </a:xfrm>
        </p:spPr>
        <p:txBody>
          <a:bodyPr/>
          <a:lstStyle>
            <a:lvl1pPr marL="233363" marR="0" indent="-2333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5pPr>
              <a:buNone/>
              <a:defRPr/>
            </a:lvl5pPr>
          </a:lstStyle>
          <a:p>
            <a:pPr lvl="0"/>
            <a:r>
              <a:rPr lang="en-US"/>
              <a:t>Know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  <a:br>
              <a:rPr lang="en-US"/>
            </a:br>
            <a:endParaRPr lang="en-US"/>
          </a:p>
          <a:p>
            <a:pPr lvl="0"/>
            <a:r>
              <a:rPr lang="en-US"/>
              <a:t>Share</a:t>
            </a:r>
          </a:p>
          <a:p>
            <a:pPr marL="233363" marR="0" lvl="0" indent="-2333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Share</a:t>
            </a:r>
          </a:p>
          <a:p>
            <a:pPr lvl="0"/>
            <a:endParaRPr lang="en-US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AC1F149-7BBE-D0B7-0E9D-F391EC0704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B123C5-E7BC-9260-0E94-D33BDF0FCBD7}"/>
              </a:ext>
            </a:extLst>
          </p:cNvPr>
          <p:cNvSpPr/>
          <p:nvPr userDrawn="1"/>
        </p:nvSpPr>
        <p:spPr>
          <a:xfrm>
            <a:off x="731520" y="1455906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F3F9E0B-FC8F-2FEC-6F53-012F4C1E6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/>
              <a:t>School of Medicine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8EA999-BD95-6904-175A-391E21DE65E2}"/>
              </a:ext>
            </a:extLst>
          </p:cNvPr>
          <p:cNvSpPr/>
          <p:nvPr userDrawn="1"/>
        </p:nvSpPr>
        <p:spPr>
          <a:xfrm>
            <a:off x="-1" y="0"/>
            <a:ext cx="8696260" cy="120185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6">
            <a:extLst>
              <a:ext uri="{FF2B5EF4-FFF2-40B4-BE49-F238E27FC236}">
                <a16:creationId xmlns:a16="http://schemas.microsoft.com/office/drawing/2014/main" id="{F4A3F5F4-A811-7ACA-B8D2-AE14EAB95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2" y="342900"/>
            <a:ext cx="7812197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Know, Share, Do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5041C-360A-47B7-99E8-A530290E7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96259" y="0"/>
            <a:ext cx="3495741" cy="1201856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7EF9E60-B4FC-3335-A36D-4CE37B321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2041" y="298756"/>
            <a:ext cx="2595880" cy="640080"/>
          </a:xfrm>
          <a:prstGeom prst="rect">
            <a:avLst/>
          </a:prstGeom>
        </p:spPr>
      </p:pic>
      <p:sp>
        <p:nvSpPr>
          <p:cNvPr id="3" name="Picture Placeholder 14">
            <a:extLst>
              <a:ext uri="{FF2B5EF4-FFF2-40B4-BE49-F238E27FC236}">
                <a16:creationId xmlns:a16="http://schemas.microsoft.com/office/drawing/2014/main" id="{8CC1912A-10EA-F621-CA56-7CAA88D000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15833" y="1455905"/>
            <a:ext cx="3656965" cy="4678194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26076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13F40B6-03C6-3835-4D86-8CB4825EE2F3}"/>
              </a:ext>
            </a:extLst>
          </p:cNvPr>
          <p:cNvSpPr/>
          <p:nvPr userDrawn="1"/>
        </p:nvSpPr>
        <p:spPr>
          <a:xfrm>
            <a:off x="8889" y="3975100"/>
            <a:ext cx="2247902" cy="2882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6FC11F1-0D9D-5809-52E6-E7C2944699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954346" y="1810319"/>
            <a:ext cx="6803575" cy="4323780"/>
          </a:xfrm>
        </p:spPr>
        <p:txBody>
          <a:bodyPr/>
          <a:lstStyle>
            <a:lvl1pPr marL="233363" marR="0" indent="-2333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lvl1pPr>
            <a:lvl5pPr>
              <a:buNone/>
              <a:defRPr/>
            </a:lvl5pPr>
          </a:lstStyle>
          <a:p>
            <a:pPr lvl="0"/>
            <a:r>
              <a:rPr lang="en-US"/>
              <a:t>Know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  <a:br>
              <a:rPr lang="en-US"/>
            </a:br>
            <a:endParaRPr lang="en-US"/>
          </a:p>
          <a:p>
            <a:pPr lvl="0"/>
            <a:r>
              <a:rPr lang="en-US"/>
              <a:t>Share</a:t>
            </a:r>
          </a:p>
          <a:p>
            <a:pPr marL="233363" marR="0" lvl="0" indent="-233363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Share</a:t>
            </a:r>
          </a:p>
          <a:p>
            <a:pPr lvl="0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1F8AA9-3ABC-8393-55B6-E10796038A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9200" y="1456085"/>
            <a:ext cx="3656964" cy="4678015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5AC1F149-7BBE-D0B7-0E9D-F391EC0704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F3F9E0B-FC8F-2FEC-6F53-012F4C1E6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3114" y="6388328"/>
            <a:ext cx="6397991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/>
              <a:t>School of Medicine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8EA999-BD95-6904-175A-391E21DE65E2}"/>
              </a:ext>
            </a:extLst>
          </p:cNvPr>
          <p:cNvSpPr/>
          <p:nvPr userDrawn="1"/>
        </p:nvSpPr>
        <p:spPr>
          <a:xfrm>
            <a:off x="-1" y="0"/>
            <a:ext cx="8696260" cy="120185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6">
            <a:extLst>
              <a:ext uri="{FF2B5EF4-FFF2-40B4-BE49-F238E27FC236}">
                <a16:creationId xmlns:a16="http://schemas.microsoft.com/office/drawing/2014/main" id="{F4A3F5F4-A811-7ACA-B8D2-AE14EAB95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202" y="342900"/>
            <a:ext cx="7812197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Know, Share, Do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5041C-360A-47B7-99E8-A530290E7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96259" y="0"/>
            <a:ext cx="3495741" cy="1201856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D7EF9E60-B4FC-3335-A36D-4CE37B3213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2041" y="298756"/>
            <a:ext cx="2595880" cy="6400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FEB7F1-D2FE-18E2-2974-0F3B7482DFFD}"/>
              </a:ext>
            </a:extLst>
          </p:cNvPr>
          <p:cNvSpPr/>
          <p:nvPr userDrawn="1"/>
        </p:nvSpPr>
        <p:spPr>
          <a:xfrm>
            <a:off x="4954346" y="1455906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20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Full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1F8AA9-3ABC-8393-55B6-E10796038A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256494" y="1"/>
            <a:ext cx="3935506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11999" y="342900"/>
            <a:ext cx="6999034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6FC11F1-0D9D-5809-52E6-E7C2944699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1999" y="1810319"/>
            <a:ext cx="6999035" cy="3850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0AAD6C-33C7-B854-A943-2CE6956EC76D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E80853D7-F89A-343A-ABF1-F1BBBE8850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  <a:ln>
            <a:noFill/>
          </a:ln>
        </p:spPr>
        <p:txBody>
          <a:bodyPr/>
          <a:lstStyle>
            <a:lvl1pPr>
              <a:defRPr sz="1200" b="0">
                <a:ln w="0">
                  <a:noFill/>
                </a:ln>
                <a:solidFill>
                  <a:schemeClr val="bg1"/>
                </a:solidFill>
                <a:effectLst>
                  <a:outerShdw blurRad="94031" dist="8334" dir="4200000" sx="97000" sy="97000" algn="tl" rotWithShape="0">
                    <a:schemeClr val="tx1">
                      <a:alpha val="85000"/>
                    </a:schemeClr>
                  </a:outerShdw>
                </a:effectLst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46469E5-4287-550C-F06B-9730B745B7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/>
              <a:t>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3827980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rolin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3F5DAB-D703-7675-89E2-EF3BBF643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44098" y="0"/>
            <a:ext cx="2247901" cy="68580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19200" y="342900"/>
            <a:ext cx="8361984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6FC11F1-0D9D-5809-52E6-E7C2944699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8361984" cy="3850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0243D27-A33E-866A-A83E-032A4CC273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B64942-4C79-47FE-110A-338C6571D813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3C97E4AB-2102-062A-67B8-25BD5D32E0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/>
              <a:t>School of Medicine</a:t>
            </a:r>
          </a:p>
        </p:txBody>
      </p:sp>
      <p:pic>
        <p:nvPicPr>
          <p:cNvPr id="4" name="Picture 3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873AEECE-2649-CDDA-534F-AE6B244044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0096" y="342900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70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3F5DAB-D703-7675-89E2-EF3BBF643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44100" y="-49924"/>
            <a:ext cx="2247900" cy="6957848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19200" y="342900"/>
            <a:ext cx="8361984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D6FC11F1-0D9D-5809-52E6-E7C2944699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8361984" cy="3850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58EEC99-0F59-F9CB-CA29-1CE02919E7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bg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7C354E-487A-94F0-075E-D7FFF34C6033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CA15002-8976-BBD9-7C35-45298ED834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/>
              <a:t>School of Medicine</a:t>
            </a:r>
          </a:p>
        </p:txBody>
      </p:sp>
      <p:pic>
        <p:nvPicPr>
          <p:cNvPr id="9" name="Picture 8" descr="A blue and white logo&#10;&#10;AI-generated content may be incorrect.">
            <a:extLst>
              <a:ext uri="{FF2B5EF4-FFF2-40B4-BE49-F238E27FC236}">
                <a16:creationId xmlns:a16="http://schemas.microsoft.com/office/drawing/2014/main" id="{7FB0120B-AB44-FED2-10E3-797254955F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0098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72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Full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844F620-6422-175B-F602-ACC486E7BD28}"/>
              </a:ext>
            </a:extLst>
          </p:cNvPr>
          <p:cNvSpPr/>
          <p:nvPr userDrawn="1"/>
        </p:nvSpPr>
        <p:spPr>
          <a:xfrm>
            <a:off x="0" y="5176907"/>
            <a:ext cx="12192000" cy="170969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1480134"/>
            <a:ext cx="10972800" cy="2533874"/>
          </a:xfrm>
        </p:spPr>
        <p:txBody>
          <a:bodyPr anchor="t">
            <a:normAutofit/>
          </a:bodyPr>
          <a:lstStyle>
            <a:lvl1pPr algn="l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4181105"/>
            <a:ext cx="10972800" cy="457200"/>
          </a:xfrm>
        </p:spPr>
        <p:txBody>
          <a:bodyPr anchor="ctr"/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 or Presenter Name Goes Here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141DE7E-4562-2FA2-0FE5-C820F98898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722916" y="3993781"/>
            <a:ext cx="0" cy="0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FC083E6-90DD-E923-0081-A2BCE2A9EF5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17219" y="512937"/>
            <a:ext cx="5425397" cy="457200"/>
          </a:xfrm>
        </p:spPr>
        <p:txBody>
          <a:bodyPr anchor="ctr"/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161D05-89EC-3C25-F33F-CEA512C94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6" b="-20004"/>
          <a:stretch>
            <a:fillRect/>
          </a:stretch>
        </p:blipFill>
        <p:spPr>
          <a:xfrm>
            <a:off x="8229600" y="-7749"/>
            <a:ext cx="4663440" cy="822960"/>
          </a:xfrm>
          <a:prstGeom prst="rect">
            <a:avLst/>
          </a:prstGeom>
        </p:spPr>
      </p:pic>
      <p:pic>
        <p:nvPicPr>
          <p:cNvPr id="18" name="Picture 17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4D27453E-FCC5-ADDF-6ADF-5F2818BC75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18" y="5584164"/>
            <a:ext cx="3678621" cy="9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42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19200" y="342900"/>
            <a:ext cx="8150727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51B0B562-B6BD-09E9-42B4-146C6EFC68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2B5E4647-BA5F-D64B-F0EB-098CD5D666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/>
              <a:t>School of Medicine</a:t>
            </a:r>
          </a:p>
        </p:txBody>
      </p:sp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4FC69798-326A-78A5-46A9-2A34FB94DA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436" y="325774"/>
            <a:ext cx="2734788" cy="67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92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13F40B6-03C6-3835-4D86-8CB4825EE2F3}"/>
              </a:ext>
            </a:extLst>
          </p:cNvPr>
          <p:cNvSpPr/>
          <p:nvPr userDrawn="1"/>
        </p:nvSpPr>
        <p:spPr>
          <a:xfrm>
            <a:off x="0" y="3975100"/>
            <a:ext cx="12192000" cy="2882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6"/>
          <p:cNvSpPr>
            <a:spLocks noGrp="1"/>
          </p:cNvSpPr>
          <p:nvPr>
            <p:ph type="title"/>
          </p:nvPr>
        </p:nvSpPr>
        <p:spPr>
          <a:xfrm>
            <a:off x="612000" y="342900"/>
            <a:ext cx="7261340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1F8AA9-3ABC-8393-55B6-E10796038A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2000" y="1810319"/>
            <a:ext cx="10823255" cy="432378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B688156F-D9FC-7DA6-4C3E-126AC7FA7B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62D018-0AB8-A858-5849-180894E1689D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6B6EFFD-1C8F-C226-15FE-CA04F8052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/>
              <a:t>School of Medicine</a:t>
            </a:r>
          </a:p>
        </p:txBody>
      </p:sp>
      <p:pic>
        <p:nvPicPr>
          <p:cNvPr id="5" name="Picture 4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2FF8092F-189F-42DF-5130-BC060CCBA9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436" y="325774"/>
            <a:ext cx="2734788" cy="67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66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439639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83BC2A8-CBFD-3CCE-A999-591ADF315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44100" y="6134100"/>
            <a:ext cx="2247900" cy="723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A90E2B3-7DF6-48B8-024D-90DD7198EB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5028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E5C1591-D945-4BF3-1475-9B308E22B2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1720" y="0"/>
            <a:ext cx="6050280" cy="61341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8A2778D-DB38-EC78-3942-C7CCE2D02E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74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E5C1591-D945-4BF3-1475-9B308E22B2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1720" y="0"/>
            <a:ext cx="6050280" cy="61341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F92D9E-F912-2CD3-A71A-E6B136E48E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44100" y="6134100"/>
            <a:ext cx="2247900" cy="723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A90E2B3-7DF6-48B8-024D-90DD7198EB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474720"/>
            <a:ext cx="6050280" cy="33832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22FE7E67-0EC3-368B-F114-F28E49BA3D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50280" cy="33832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D4AB92B3-898A-A6DE-73F8-00700AADE0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49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Photo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475D593E-B01C-1B5C-0FC6-2AA03ADC855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41722" y="-1"/>
            <a:ext cx="6050280" cy="3243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94F954-8FD3-E89A-095D-E0BAD7002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44100" y="6134100"/>
            <a:ext cx="2247900" cy="723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A90E2B3-7DF6-48B8-024D-90DD7198EB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335015"/>
            <a:ext cx="6050280" cy="279908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22FE7E67-0EC3-368B-F114-F28E49BA3D1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-1"/>
            <a:ext cx="6050280" cy="324357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17B4F1-48C2-F18F-6D10-79C17D58A9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41722" y="3335015"/>
            <a:ext cx="6050280" cy="2799085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1E7C4D-5152-08A0-4FC8-FD1516DB9B63}"/>
              </a:ext>
            </a:extLst>
          </p:cNvPr>
          <p:cNvSpPr txBox="1"/>
          <p:nvPr userDrawn="1"/>
        </p:nvSpPr>
        <p:spPr>
          <a:xfrm>
            <a:off x="723900" y="6365245"/>
            <a:ext cx="64626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i="0" spc="0" baseline="0">
                <a:solidFill>
                  <a:schemeClr val="tx1"/>
                </a:solidFill>
                <a:latin typeface="Arial" panose="020B0604020202020204" pitchFamily="34" charset="0"/>
                <a:ea typeface="Source Serif 4 14pt Medium" panose="02040603050405020204" pitchFamily="18" charset="0"/>
                <a:cs typeface="Arial" panose="020B0604020202020204" pitchFamily="34" charset="0"/>
              </a:rPr>
              <a:t>School of Medicine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1C01A2D9-4B30-21C7-FD6B-61DD9EC1F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261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Photo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0EE3BA1-F4E4-B0E3-EDF3-A8D6798E6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944100" y="6134100"/>
            <a:ext cx="2247900" cy="723900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4739EF-0BF5-50F5-831B-3FE192AAED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1459"/>
            <a:ext cx="4078388" cy="475854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D82B961C-0078-F25B-ADC4-41230630CC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381822"/>
            <a:ext cx="5866878" cy="27522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C761E72-09D4-76DA-092B-B5A330D452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2337" y="337832"/>
            <a:ext cx="2286000" cy="249680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14E6BE11-4A52-1EFB-4210-5B2DA54983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79314" y="337832"/>
            <a:ext cx="2387563" cy="249680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E5C1591-D945-4BF3-1475-9B308E22B2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43324" y="1495586"/>
            <a:ext cx="5765313" cy="46385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B2E3435A-7B27-3F95-1D78-E8476E0017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80CEA01-2304-233B-0E20-309CACEA11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6388328"/>
            <a:ext cx="8241505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/>
              <a:t>School of Medicine</a:t>
            </a:r>
          </a:p>
        </p:txBody>
      </p:sp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C98B3A76-F351-BE4F-B5FA-D8B85E3605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436" y="325774"/>
            <a:ext cx="2734788" cy="67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24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 userDrawn="1">
          <p15:clr>
            <a:srgbClr val="FBAE40"/>
          </p15:clr>
        </p15:guide>
        <p15:guide id="2" pos="7224" userDrawn="1">
          <p15:clr>
            <a:srgbClr val="FBAE40"/>
          </p15:clr>
        </p15:guide>
        <p15:guide id="3" orient="horz" pos="840" userDrawn="1">
          <p15:clr>
            <a:srgbClr val="FBAE40"/>
          </p15:clr>
        </p15:guide>
        <p15:guide id="4" orient="horz" pos="3864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. And For All. Carolin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DFAEB5-6069-584C-9CEF-AD60221C3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9414"/>
            <a:ext cx="12192000" cy="693682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nterlocking NC with the tagline, “First. And For All.”">
            <a:extLst>
              <a:ext uri="{FF2B5EF4-FFF2-40B4-BE49-F238E27FC236}">
                <a16:creationId xmlns:a16="http://schemas.microsoft.com/office/drawing/2014/main" id="{7FD56301-4791-760A-929E-C47BF3FBE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58113" y="2790499"/>
            <a:ext cx="7475774" cy="12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14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. And For All.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locking NC with the tagline, “First. And For All.”">
            <a:extLst>
              <a:ext uri="{FF2B5EF4-FFF2-40B4-BE49-F238E27FC236}">
                <a16:creationId xmlns:a16="http://schemas.microsoft.com/office/drawing/2014/main" id="{CF24EAEE-EDDA-D794-7CE7-285C23CD66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" r="-36"/>
          <a:stretch>
            <a:fillRect/>
          </a:stretch>
        </p:blipFill>
        <p:spPr>
          <a:xfrm>
            <a:off x="2358113" y="2790499"/>
            <a:ext cx="7475774" cy="12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821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. And For All.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00BBD57-4BEB-D9AF-A1AA-90ACAD3DD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9414"/>
            <a:ext cx="12192000" cy="6936828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Interlocking NC with the tagline, “First. And For All.”">
            <a:extLst>
              <a:ext uri="{FF2B5EF4-FFF2-40B4-BE49-F238E27FC236}">
                <a16:creationId xmlns:a16="http://schemas.microsoft.com/office/drawing/2014/main" id="{AE1EA31F-B569-0FAB-4C96-503D723431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58108" y="2790499"/>
            <a:ext cx="7475777" cy="12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16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5991F94-533F-E723-F175-6E52EC9DB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3902" y="4661065"/>
            <a:ext cx="2478097" cy="219693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0290" y="685800"/>
            <a:ext cx="8661354" cy="3504257"/>
          </a:xfr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0289" y="4367713"/>
            <a:ext cx="8661355" cy="1535242"/>
          </a:xfrm>
        </p:spPr>
        <p:txBody>
          <a:bodyPr anchor="ctr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141DE7E-4562-2FA2-0FE5-C820F98898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722916" y="3993781"/>
            <a:ext cx="0" cy="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70DFD4-2C33-B3BB-339C-75B30AB01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303202" cy="3902044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DCAC6A-8B4F-A5CD-D2E3-F6AFB3467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398717" y="1740305"/>
            <a:ext cx="3216245" cy="1107233"/>
          </a:xfrm>
          <a:prstGeom prst="rect">
            <a:avLst/>
          </a:prstGeom>
        </p:spPr>
      </p:pic>
      <p:pic>
        <p:nvPicPr>
          <p:cNvPr id="6" name="Picture 5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24715BA0-8BB3-8A95-8E08-BC8E6F387D7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1096" y="4997927"/>
            <a:ext cx="1045919" cy="151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507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Signature Carolina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DFAEB5-6069-584C-9CEF-AD60221C3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947338"/>
          </a:xfrm>
          <a:prstGeom prst="rect">
            <a:avLst/>
          </a:prstGeom>
          <a:solidFill>
            <a:schemeClr val="accent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99D8707F-0F7B-360D-DF22-427F11EF52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9064" y="2900898"/>
            <a:ext cx="4283491" cy="105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18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37B0C74A-3E3C-328A-F9BD-8E3EC7A1A2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9063" y="2900897"/>
            <a:ext cx="4283491" cy="105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14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F35C4BB9-4096-AA7F-752F-CB0605047FED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81FC50-737E-8E77-D456-53501DBB5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ue and white logo&#10;&#10;AI-generated content may be incorrect.">
            <a:extLst>
              <a:ext uri="{FF2B5EF4-FFF2-40B4-BE49-F238E27FC236}">
                <a16:creationId xmlns:a16="http://schemas.microsoft.com/office/drawing/2014/main" id="{E8BF799B-8A6B-5BB0-8E31-A5E6C9AB2F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134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glass windows&#10;&#10;AI-generated content may be incorrect.">
            <a:extLst>
              <a:ext uri="{FF2B5EF4-FFF2-40B4-BE49-F238E27FC236}">
                <a16:creationId xmlns:a16="http://schemas.microsoft.com/office/drawing/2014/main" id="{BD742DE3-8DD5-CE82-31B7-C592A9E39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D4D460-395C-572A-650D-CC2AB7B400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4A2DE75F-9E81-4F52-940B-2543617319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468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glass windows&#10;&#10;AI-generated content may be incorrect.">
            <a:extLst>
              <a:ext uri="{FF2B5EF4-FFF2-40B4-BE49-F238E27FC236}">
                <a16:creationId xmlns:a16="http://schemas.microsoft.com/office/drawing/2014/main" id="{B9D151B9-3F3A-278E-7148-D514CA2566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3B4707-892B-CA71-03EA-E9C8CB9F8C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white logo&#10;&#10;AI-generated content may be incorrect.">
            <a:extLst>
              <a:ext uri="{FF2B5EF4-FFF2-40B4-BE49-F238E27FC236}">
                <a16:creationId xmlns:a16="http://schemas.microsoft.com/office/drawing/2014/main" id="{5E867B2A-8F34-8CEA-DF56-556D808619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053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building&#10;&#10;AI-generated content may be incorrect.">
            <a:extLst>
              <a:ext uri="{FF2B5EF4-FFF2-40B4-BE49-F238E27FC236}">
                <a16:creationId xmlns:a16="http://schemas.microsoft.com/office/drawing/2014/main" id="{E9CBFA34-4D22-0353-C3BC-AB3D483090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DD7E72-9294-85DF-A8C9-0015D816C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white logo&#10;&#10;AI-generated content may be incorrect.">
            <a:extLst>
              <a:ext uri="{FF2B5EF4-FFF2-40B4-BE49-F238E27FC236}">
                <a16:creationId xmlns:a16="http://schemas.microsoft.com/office/drawing/2014/main" id="{850BEB37-769F-4029-9F6F-8738E04A98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819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4F370989-9BDC-DFE1-E5F7-A0DF85E448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C43123-7F20-8B1D-8F5C-CE77640C5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367A083C-E14C-8303-0827-BCC9B09A23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917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meeting&#10;&#10;AI-generated content may be incorrect.">
            <a:extLst>
              <a:ext uri="{FF2B5EF4-FFF2-40B4-BE49-F238E27FC236}">
                <a16:creationId xmlns:a16="http://schemas.microsoft.com/office/drawing/2014/main" id="{09651267-1BDB-2C2D-0698-9D04906AC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1B0C2A-E95D-9B58-F654-ACEC56206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white logo&#10;&#10;AI-generated content may be incorrect.">
            <a:extLst>
              <a:ext uri="{FF2B5EF4-FFF2-40B4-BE49-F238E27FC236}">
                <a16:creationId xmlns:a16="http://schemas.microsoft.com/office/drawing/2014/main" id="{F6BE26A5-37E7-F573-48C8-94EE989672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523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down stairs in a building&#10;&#10;AI-generated content may be incorrect.">
            <a:extLst>
              <a:ext uri="{FF2B5EF4-FFF2-40B4-BE49-F238E27FC236}">
                <a16:creationId xmlns:a16="http://schemas.microsoft.com/office/drawing/2014/main" id="{EBC266E2-336F-1023-F6A7-F40FD64EE7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AE5A7B6-BE10-8A4D-C374-2EFFBCF93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C74D22B5-83E4-0BBF-F477-F2FAE6F6ED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125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desk looking at a computer screen&#10;&#10;AI-generated content may be incorrect.">
            <a:extLst>
              <a:ext uri="{FF2B5EF4-FFF2-40B4-BE49-F238E27FC236}">
                <a16:creationId xmlns:a16="http://schemas.microsoft.com/office/drawing/2014/main" id="{49CD0DA4-D794-8F0E-5F58-039076A98C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FC586D-5185-F261-3CA7-7AF77AB49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white logo&#10;&#10;AI-generated content may be incorrect.">
            <a:extLst>
              <a:ext uri="{FF2B5EF4-FFF2-40B4-BE49-F238E27FC236}">
                <a16:creationId xmlns:a16="http://schemas.microsoft.com/office/drawing/2014/main" id="{221A4D6E-DE6B-BEBA-0593-C0F1F2E51C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86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A01D1E-CBB3-0E06-52EF-DB45BB2CF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13902" y="0"/>
            <a:ext cx="2476500" cy="685799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0289" y="519160"/>
            <a:ext cx="6415106" cy="4100155"/>
          </a:xfrm>
        </p:spPr>
        <p:txBody>
          <a:bodyPr anchor="b">
            <a:normAutofit/>
          </a:bodyPr>
          <a:lstStyle>
            <a:lvl1pPr marL="0" indent="0" algn="l">
              <a:tabLst/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0289" y="4811843"/>
            <a:ext cx="6415107" cy="1124262"/>
          </a:xfrm>
        </p:spPr>
        <p:txBody>
          <a:bodyPr anchor="ctr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141DE7E-4562-2FA2-0FE5-C820F98898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722916" y="3993781"/>
            <a:ext cx="0" cy="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70DFD4-2C33-B3BB-339C-75B30AB01738}"/>
              </a:ext>
            </a:extLst>
          </p:cNvPr>
          <p:cNvSpPr/>
          <p:nvPr userDrawn="1"/>
        </p:nvSpPr>
        <p:spPr>
          <a:xfrm>
            <a:off x="0" y="1"/>
            <a:ext cx="303202" cy="434339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EFFAC87-9E53-1884-FF11-F909742899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06931" y="519161"/>
            <a:ext cx="4384780" cy="382424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6" name="Picture 5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EE094AF1-CBBA-B384-175D-45A64B150B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1096" y="4997927"/>
            <a:ext cx="1045919" cy="151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65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3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BAA5E562-EE19-51D9-76CD-1AA3D58453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2EBA15-97AE-B705-9D40-CDC0785D3F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D8CCBECD-FEE2-7EC6-F2AF-2A30B2D6FD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903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eople in a large office building&#10;&#10;AI-generated content may be incorrect.">
            <a:extLst>
              <a:ext uri="{FF2B5EF4-FFF2-40B4-BE49-F238E27FC236}">
                <a16:creationId xmlns:a16="http://schemas.microsoft.com/office/drawing/2014/main" id="{43E943C9-B2B5-E886-57B1-FCEACD65A0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347619-9532-B581-4180-78C8FB78FB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ue and white logo&#10;&#10;AI-generated content may be incorrect.">
            <a:extLst>
              <a:ext uri="{FF2B5EF4-FFF2-40B4-BE49-F238E27FC236}">
                <a16:creationId xmlns:a16="http://schemas.microsoft.com/office/drawing/2014/main" id="{D6E7A015-D373-3B47-FC4C-80FF8F8FC9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593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brick walkway and trees&#10;&#10;AI-generated content may be incorrect.">
            <a:extLst>
              <a:ext uri="{FF2B5EF4-FFF2-40B4-BE49-F238E27FC236}">
                <a16:creationId xmlns:a16="http://schemas.microsoft.com/office/drawing/2014/main" id="{812F3A88-FE37-AFE1-445C-B05B898665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9CF1E9-7F9A-7A30-76DE-EE5D378C7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14B2F686-546C-EFF9-4F55-A17884E7B1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350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ilding with a few windows&#10;&#10;AI-generated content may be incorrect.">
            <a:extLst>
              <a:ext uri="{FF2B5EF4-FFF2-40B4-BE49-F238E27FC236}">
                <a16:creationId xmlns:a16="http://schemas.microsoft.com/office/drawing/2014/main" id="{DD802C78-7491-0FEA-B1A2-FEEBBBD608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1BE2C9-7308-B1D8-B14A-139C9443F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E8F04698-5947-6DDD-F389-AF2A59F8E8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852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trees and grass&#10;&#10;AI-generated content may be incorrect.">
            <a:extLst>
              <a:ext uri="{FF2B5EF4-FFF2-40B4-BE49-F238E27FC236}">
                <a16:creationId xmlns:a16="http://schemas.microsoft.com/office/drawing/2014/main" id="{011DFC12-65B3-68DC-8988-B241381719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30A601-9B78-84DF-33E3-06DC1B7875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741429AC-B376-C878-FF46-F4700F27CC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769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alking in front of a building&#10;&#10;AI-generated content may be incorrect.">
            <a:extLst>
              <a:ext uri="{FF2B5EF4-FFF2-40B4-BE49-F238E27FC236}">
                <a16:creationId xmlns:a16="http://schemas.microsoft.com/office/drawing/2014/main" id="{D328DC29-E133-ECCF-B8F0-6291547854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EB009C-CC95-8111-6E42-278A04DB9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0094AF59-39F7-B66E-38AE-702100A7EA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482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in front of a building&#10;&#10;AI-generated content may be incorrect.">
            <a:extLst>
              <a:ext uri="{FF2B5EF4-FFF2-40B4-BE49-F238E27FC236}">
                <a16:creationId xmlns:a16="http://schemas.microsoft.com/office/drawing/2014/main" id="{2B210676-8DC4-CA2C-6949-9EDAE76563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5A1991-1F55-C23A-18F2-9270CDC4F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E0AE450F-66F1-0871-2A70-E45B81DFF7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76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alking on a sidewalk&#10;&#10;AI-generated content may be incorrect.">
            <a:extLst>
              <a:ext uri="{FF2B5EF4-FFF2-40B4-BE49-F238E27FC236}">
                <a16:creationId xmlns:a16="http://schemas.microsoft.com/office/drawing/2014/main" id="{F092A6EC-308E-A9FC-3E45-1EEEC8FFDF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7A0465-C0B4-B055-C6FE-044465D2C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5E103A6A-CFC8-3D88-BEA5-96F9788953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396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in front of a building&#10;&#10;AI-generated content may be incorrect.">
            <a:extLst>
              <a:ext uri="{FF2B5EF4-FFF2-40B4-BE49-F238E27FC236}">
                <a16:creationId xmlns:a16="http://schemas.microsoft.com/office/drawing/2014/main" id="{EEFFADB5-788B-5A94-97D5-F5227E71ED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CFAD55-59F5-904A-6FB1-2FD527875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EC81B52F-4991-C797-205C-BC8FDBB797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022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alking on a sidewalk&#10;&#10;AI-generated content may be incorrect.">
            <a:extLst>
              <a:ext uri="{FF2B5EF4-FFF2-40B4-BE49-F238E27FC236}">
                <a16:creationId xmlns:a16="http://schemas.microsoft.com/office/drawing/2014/main" id="{23C0C2AC-6581-E7FF-31E7-BEDE8EF4B9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3251DE-7534-6366-DCC8-A5B5710F1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A1640E16-AA4C-FB1C-BF7B-F55730B816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53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Subtitle Carolin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D0071A-0C98-906B-A206-2F811653B5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H="1">
            <a:off x="1540933" y="0"/>
            <a:ext cx="10651067" cy="685799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448156" y="1588958"/>
            <a:ext cx="9111759" cy="4287186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D9795C1-D152-B640-81E1-08A233E871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48156" y="710534"/>
            <a:ext cx="9111758" cy="365760"/>
          </a:xfrm>
        </p:spPr>
        <p:txBody>
          <a:bodyPr>
            <a:normAutofit/>
          </a:bodyPr>
          <a:lstStyle>
            <a:lvl1pPr marL="0" indent="0">
              <a:buNone/>
              <a:defRPr sz="1800" b="1" cap="all" spc="1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8E43BAC-B1DA-E07C-AF14-54573FC6D4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70673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7A2B52-BA67-752C-E2B6-172CBE3C1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008"/>
          <a:stretch>
            <a:fillRect/>
          </a:stretch>
        </p:blipFill>
        <p:spPr>
          <a:xfrm rot="16200000">
            <a:off x="-1653669" y="2743200"/>
            <a:ext cx="466344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117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from above of a building with stairs&#10;&#10;AI-generated content may be incorrect.">
            <a:extLst>
              <a:ext uri="{FF2B5EF4-FFF2-40B4-BE49-F238E27FC236}">
                <a16:creationId xmlns:a16="http://schemas.microsoft.com/office/drawing/2014/main" id="{E9A103B0-245E-3562-70A9-8921611179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D5BB5B-BAA5-CBED-443C-095089779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000342" y="0"/>
            <a:ext cx="1560286" cy="18796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white logo&#10;&#10;AI-generated content may be incorrect.">
            <a:extLst>
              <a:ext uri="{FF2B5EF4-FFF2-40B4-BE49-F238E27FC236}">
                <a16:creationId xmlns:a16="http://schemas.microsoft.com/office/drawing/2014/main" id="{5EF59F92-A18A-8905-58B2-02D169126D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4326" y="342899"/>
            <a:ext cx="875904" cy="126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93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54212169-5255-8726-EE31-C6C1DE300B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91894" y="0"/>
            <a:ext cx="4600106" cy="6847284"/>
          </a:xfrm>
          <a:prstGeom prst="rect">
            <a:avLst/>
          </a:prstGeom>
        </p:spPr>
      </p:pic>
      <p:sp>
        <p:nvSpPr>
          <p:cNvPr id="16" name="Content Placeholder 32">
            <a:extLst>
              <a:ext uri="{FF2B5EF4-FFF2-40B4-BE49-F238E27FC236}">
                <a16:creationId xmlns:a16="http://schemas.microsoft.com/office/drawing/2014/main" id="{6D518C9E-DC50-0C85-A253-802660D4981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6610726" cy="3850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E4C87AE0-3221-A3C6-EFBD-FC0ADD1EFA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6620327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/>
              <a:t>School of Medicine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4858B3-BE27-DA3F-FCC6-ECB8A64D6F71}"/>
              </a:ext>
            </a:extLst>
          </p:cNvPr>
          <p:cNvSpPr/>
          <p:nvPr userDrawn="1"/>
        </p:nvSpPr>
        <p:spPr>
          <a:xfrm>
            <a:off x="-1" y="0"/>
            <a:ext cx="7591895" cy="120185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6">
            <a:extLst>
              <a:ext uri="{FF2B5EF4-FFF2-40B4-BE49-F238E27FC236}">
                <a16:creationId xmlns:a16="http://schemas.microsoft.com/office/drawing/2014/main" id="{77F70E28-D910-B631-7063-E6F226E4A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42900"/>
            <a:ext cx="6610727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1" name="Picture 20" descr="A white symbol with blue border&#10;&#10;AI-generated content may be incorrect.">
            <a:extLst>
              <a:ext uri="{FF2B5EF4-FFF2-40B4-BE49-F238E27FC236}">
                <a16:creationId xmlns:a16="http://schemas.microsoft.com/office/drawing/2014/main" id="{CD107F5F-26B7-CE54-A6C6-634F8F578C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7762" y="254924"/>
            <a:ext cx="1206710" cy="94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635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178C0916-E5DD-329C-2749-10451DDCAD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4695" y="0"/>
            <a:ext cx="4607305" cy="6858000"/>
          </a:xfrm>
          <a:prstGeom prst="rect">
            <a:avLst/>
          </a:prstGeom>
        </p:spPr>
      </p:pic>
      <p:sp>
        <p:nvSpPr>
          <p:cNvPr id="15" name="Content Placeholder 32">
            <a:extLst>
              <a:ext uri="{FF2B5EF4-FFF2-40B4-BE49-F238E27FC236}">
                <a16:creationId xmlns:a16="http://schemas.microsoft.com/office/drawing/2014/main" id="{7C021DD1-F096-140D-C627-2883611C6EF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6610726" cy="3850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218D91F-BEE2-735F-18A2-DF6897FC32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6620327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/>
              <a:t>School of Medicine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53FCDF-D15A-407C-D95E-4F2ADBDB1157}"/>
              </a:ext>
            </a:extLst>
          </p:cNvPr>
          <p:cNvSpPr/>
          <p:nvPr userDrawn="1"/>
        </p:nvSpPr>
        <p:spPr>
          <a:xfrm>
            <a:off x="-1" y="0"/>
            <a:ext cx="7591895" cy="1201856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6">
            <a:extLst>
              <a:ext uri="{FF2B5EF4-FFF2-40B4-BE49-F238E27FC236}">
                <a16:creationId xmlns:a16="http://schemas.microsoft.com/office/drawing/2014/main" id="{C930E8B6-B163-D771-1748-C63C549C5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42900"/>
            <a:ext cx="6610727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0" name="Picture 19" descr="A white symbol with blue border&#10;&#10;AI-generated content may be incorrect.">
            <a:extLst>
              <a:ext uri="{FF2B5EF4-FFF2-40B4-BE49-F238E27FC236}">
                <a16:creationId xmlns:a16="http://schemas.microsoft.com/office/drawing/2014/main" id="{81290738-8744-9DC5-384B-5E517EBF20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7762" y="254924"/>
            <a:ext cx="1206710" cy="94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11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C47E34-4EFB-80B4-66FA-BFB0487DA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23416" y="0"/>
            <a:ext cx="3068583" cy="6858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0EEA5-044E-8456-941C-5E1E8156B3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4906" y="803116"/>
            <a:ext cx="4014864" cy="5251766"/>
          </a:xfrm>
          <a:prstGeom prst="rect">
            <a:avLst/>
          </a:prstGeom>
        </p:spPr>
      </p:pic>
      <p:sp>
        <p:nvSpPr>
          <p:cNvPr id="7" name="Title 16">
            <a:extLst>
              <a:ext uri="{FF2B5EF4-FFF2-40B4-BE49-F238E27FC236}">
                <a16:creationId xmlns:a16="http://schemas.microsoft.com/office/drawing/2014/main" id="{D037EDB1-26E9-9B09-4739-883A0DAA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42900"/>
            <a:ext cx="6965823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32">
            <a:extLst>
              <a:ext uri="{FF2B5EF4-FFF2-40B4-BE49-F238E27FC236}">
                <a16:creationId xmlns:a16="http://schemas.microsoft.com/office/drawing/2014/main" id="{C794DC3E-FA4B-ABC0-597A-A2FD036928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6965822" cy="3850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13D5B-9F5A-9A77-129C-72257F78BA97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54A2DC-60CC-1BDF-1029-9A805FF17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6975423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/>
              <a:t>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413480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C47E34-4EFB-80B4-66FA-BFB0487DA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23416" y="0"/>
            <a:ext cx="3068583" cy="6858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0EEA5-044E-8456-941C-5E1E8156B3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4906" y="803116"/>
            <a:ext cx="4014863" cy="5251766"/>
          </a:xfrm>
          <a:prstGeom prst="rect">
            <a:avLst/>
          </a:prstGeom>
        </p:spPr>
      </p:pic>
      <p:sp>
        <p:nvSpPr>
          <p:cNvPr id="7" name="Title 16">
            <a:extLst>
              <a:ext uri="{FF2B5EF4-FFF2-40B4-BE49-F238E27FC236}">
                <a16:creationId xmlns:a16="http://schemas.microsoft.com/office/drawing/2014/main" id="{D037EDB1-26E9-9B09-4739-883A0DAA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42900"/>
            <a:ext cx="6965823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32">
            <a:extLst>
              <a:ext uri="{FF2B5EF4-FFF2-40B4-BE49-F238E27FC236}">
                <a16:creationId xmlns:a16="http://schemas.microsoft.com/office/drawing/2014/main" id="{C794DC3E-FA4B-ABC0-597A-A2FD036928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6965822" cy="3850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13D5B-9F5A-9A77-129C-72257F78BA97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54A2DC-60CC-1BDF-1029-9A805FF17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6975423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/>
              <a:t>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12811186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C47E34-4EFB-80B4-66FA-BFB0487DA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23416" y="0"/>
            <a:ext cx="3068583" cy="6858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6">
            <a:extLst>
              <a:ext uri="{FF2B5EF4-FFF2-40B4-BE49-F238E27FC236}">
                <a16:creationId xmlns:a16="http://schemas.microsoft.com/office/drawing/2014/main" id="{D037EDB1-26E9-9B09-4739-883A0DAA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42900"/>
            <a:ext cx="6965823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32">
            <a:extLst>
              <a:ext uri="{FF2B5EF4-FFF2-40B4-BE49-F238E27FC236}">
                <a16:creationId xmlns:a16="http://schemas.microsoft.com/office/drawing/2014/main" id="{C794DC3E-FA4B-ABC0-597A-A2FD036928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6965822" cy="3850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13D5B-9F5A-9A77-129C-72257F78BA97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54A2DC-60CC-1BDF-1029-9A805FF17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6975423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/>
              <a:t>School of Medicine</a:t>
            </a:r>
          </a:p>
        </p:txBody>
      </p:sp>
      <p:pic>
        <p:nvPicPr>
          <p:cNvPr id="12" name="Picture 11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8BD8A935-A8F5-7910-E425-DDCF1FB22C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906" y="440923"/>
            <a:ext cx="4014866" cy="597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336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C47E34-4EFB-80B4-66FA-BFB0487DA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23416" y="0"/>
            <a:ext cx="3068583" cy="6858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uilding with many windows&#10;&#10;AI-generated content may be incorrect.">
            <a:extLst>
              <a:ext uri="{FF2B5EF4-FFF2-40B4-BE49-F238E27FC236}">
                <a16:creationId xmlns:a16="http://schemas.microsoft.com/office/drawing/2014/main" id="{E8A0EEA5-044E-8456-941C-5E1E8156B3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906" y="440924"/>
            <a:ext cx="4014866" cy="5976151"/>
          </a:xfrm>
          <a:prstGeom prst="rect">
            <a:avLst/>
          </a:prstGeom>
        </p:spPr>
      </p:pic>
      <p:sp>
        <p:nvSpPr>
          <p:cNvPr id="7" name="Title 16">
            <a:extLst>
              <a:ext uri="{FF2B5EF4-FFF2-40B4-BE49-F238E27FC236}">
                <a16:creationId xmlns:a16="http://schemas.microsoft.com/office/drawing/2014/main" id="{D037EDB1-26E9-9B09-4739-883A0DAA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42900"/>
            <a:ext cx="6965823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32">
            <a:extLst>
              <a:ext uri="{FF2B5EF4-FFF2-40B4-BE49-F238E27FC236}">
                <a16:creationId xmlns:a16="http://schemas.microsoft.com/office/drawing/2014/main" id="{C794DC3E-FA4B-ABC0-597A-A2FD036928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6965822" cy="3850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13D5B-9F5A-9A77-129C-72257F78BA97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54A2DC-60CC-1BDF-1029-9A805FF17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6975423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/>
              <a:t>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41930862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C47E34-4EFB-80B4-66FA-BFB0487DA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23416" y="0"/>
            <a:ext cx="3068583" cy="6858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0EEA5-044E-8456-941C-5E1E8156B3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4906" y="803115"/>
            <a:ext cx="4014866" cy="5251769"/>
          </a:xfrm>
          <a:prstGeom prst="rect">
            <a:avLst/>
          </a:prstGeom>
        </p:spPr>
      </p:pic>
      <p:sp>
        <p:nvSpPr>
          <p:cNvPr id="7" name="Title 16">
            <a:extLst>
              <a:ext uri="{FF2B5EF4-FFF2-40B4-BE49-F238E27FC236}">
                <a16:creationId xmlns:a16="http://schemas.microsoft.com/office/drawing/2014/main" id="{D037EDB1-26E9-9B09-4739-883A0DAA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42900"/>
            <a:ext cx="6965823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32">
            <a:extLst>
              <a:ext uri="{FF2B5EF4-FFF2-40B4-BE49-F238E27FC236}">
                <a16:creationId xmlns:a16="http://schemas.microsoft.com/office/drawing/2014/main" id="{C794DC3E-FA4B-ABC0-597A-A2FD036928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6965822" cy="3850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13D5B-9F5A-9A77-129C-72257F78BA97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54A2DC-60CC-1BDF-1029-9A805FF17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6975423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/>
              <a:t>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31176855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C47E34-4EFB-80B4-66FA-BFB0487DA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23416" y="0"/>
            <a:ext cx="3068583" cy="6858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0EEA5-044E-8456-941C-5E1E8156B3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4906" y="803115"/>
            <a:ext cx="4014865" cy="5251769"/>
          </a:xfrm>
          <a:prstGeom prst="rect">
            <a:avLst/>
          </a:prstGeom>
        </p:spPr>
      </p:pic>
      <p:sp>
        <p:nvSpPr>
          <p:cNvPr id="7" name="Title 16">
            <a:extLst>
              <a:ext uri="{FF2B5EF4-FFF2-40B4-BE49-F238E27FC236}">
                <a16:creationId xmlns:a16="http://schemas.microsoft.com/office/drawing/2014/main" id="{D037EDB1-26E9-9B09-4739-883A0DAA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42900"/>
            <a:ext cx="6965823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32">
            <a:extLst>
              <a:ext uri="{FF2B5EF4-FFF2-40B4-BE49-F238E27FC236}">
                <a16:creationId xmlns:a16="http://schemas.microsoft.com/office/drawing/2014/main" id="{C794DC3E-FA4B-ABC0-597A-A2FD036928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6965822" cy="3850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13D5B-9F5A-9A77-129C-72257F78BA97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54A2DC-60CC-1BDF-1029-9A805FF17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6975423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/>
              <a:t>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20965601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C47E34-4EFB-80B4-66FA-BFB0487DA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23416" y="0"/>
            <a:ext cx="3068583" cy="6858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0EEA5-044E-8456-941C-5E1E8156B3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4906" y="803116"/>
            <a:ext cx="4014865" cy="5251767"/>
          </a:xfrm>
          <a:prstGeom prst="rect">
            <a:avLst/>
          </a:prstGeom>
        </p:spPr>
      </p:pic>
      <p:sp>
        <p:nvSpPr>
          <p:cNvPr id="7" name="Title 16">
            <a:extLst>
              <a:ext uri="{FF2B5EF4-FFF2-40B4-BE49-F238E27FC236}">
                <a16:creationId xmlns:a16="http://schemas.microsoft.com/office/drawing/2014/main" id="{D037EDB1-26E9-9B09-4739-883A0DAA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42900"/>
            <a:ext cx="6965823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32">
            <a:extLst>
              <a:ext uri="{FF2B5EF4-FFF2-40B4-BE49-F238E27FC236}">
                <a16:creationId xmlns:a16="http://schemas.microsoft.com/office/drawing/2014/main" id="{C794DC3E-FA4B-ABC0-597A-A2FD036928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6965822" cy="3850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13D5B-9F5A-9A77-129C-72257F78BA97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54A2DC-60CC-1BDF-1029-9A805FF17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6975423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/>
              <a:t>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224597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Sub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D0071A-0C98-906B-A206-2F811653B502}"/>
              </a:ext>
            </a:extLst>
          </p:cNvPr>
          <p:cNvSpPr/>
          <p:nvPr userDrawn="1"/>
        </p:nvSpPr>
        <p:spPr>
          <a:xfrm>
            <a:off x="-1" y="0"/>
            <a:ext cx="1540933" cy="6857999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8E43BAC-B1DA-E07C-AF14-54573FC6D4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70673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7BA80-25D7-6A4E-9BE4-E1354E47E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7375"/>
          <a:stretch>
            <a:fillRect/>
          </a:stretch>
        </p:blipFill>
        <p:spPr>
          <a:xfrm rot="16200000">
            <a:off x="-1655064" y="2743200"/>
            <a:ext cx="4663440" cy="1371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A389D4D-CCDD-4179-F371-363611121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156" y="1588958"/>
            <a:ext cx="9111759" cy="4287186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FB92FF-E0C3-8BF5-E7F0-4D97B2882E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48156" y="710534"/>
            <a:ext cx="9111758" cy="365760"/>
          </a:xfrm>
        </p:spPr>
        <p:txBody>
          <a:bodyPr>
            <a:normAutofit/>
          </a:bodyPr>
          <a:lstStyle>
            <a:lvl1pPr marL="0" indent="0">
              <a:buNone/>
              <a:defRPr sz="1800" b="1" cap="all" spc="17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014186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C47E34-4EFB-80B4-66FA-BFB0487DA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23416" y="0"/>
            <a:ext cx="3068583" cy="6858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0EEA5-044E-8456-941C-5E1E8156B3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4906" y="803116"/>
            <a:ext cx="4014864" cy="5251767"/>
          </a:xfrm>
          <a:prstGeom prst="rect">
            <a:avLst/>
          </a:prstGeom>
        </p:spPr>
      </p:pic>
      <p:sp>
        <p:nvSpPr>
          <p:cNvPr id="7" name="Title 16">
            <a:extLst>
              <a:ext uri="{FF2B5EF4-FFF2-40B4-BE49-F238E27FC236}">
                <a16:creationId xmlns:a16="http://schemas.microsoft.com/office/drawing/2014/main" id="{D037EDB1-26E9-9B09-4739-883A0DAA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42900"/>
            <a:ext cx="6965823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32">
            <a:extLst>
              <a:ext uri="{FF2B5EF4-FFF2-40B4-BE49-F238E27FC236}">
                <a16:creationId xmlns:a16="http://schemas.microsoft.com/office/drawing/2014/main" id="{C794DC3E-FA4B-ABC0-597A-A2FD036928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6965822" cy="3850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13D5B-9F5A-9A77-129C-72257F78BA97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54A2DC-60CC-1BDF-1029-9A805FF17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6975423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/>
              <a:t>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13055522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End Slide with Signatur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C47E34-4EFB-80B4-66FA-BFB0487DA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23416" y="0"/>
            <a:ext cx="3068583" cy="6858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A0EEA5-044E-8456-941C-5E1E8156B3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4906" y="803116"/>
            <a:ext cx="4014863" cy="5251765"/>
          </a:xfrm>
          <a:prstGeom prst="rect">
            <a:avLst/>
          </a:prstGeom>
        </p:spPr>
      </p:pic>
      <p:sp>
        <p:nvSpPr>
          <p:cNvPr id="7" name="Title 16">
            <a:extLst>
              <a:ext uri="{FF2B5EF4-FFF2-40B4-BE49-F238E27FC236}">
                <a16:creationId xmlns:a16="http://schemas.microsoft.com/office/drawing/2014/main" id="{D037EDB1-26E9-9B09-4739-883A0DAA4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0" y="342900"/>
            <a:ext cx="6965823" cy="64008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32">
            <a:extLst>
              <a:ext uri="{FF2B5EF4-FFF2-40B4-BE49-F238E27FC236}">
                <a16:creationId xmlns:a16="http://schemas.microsoft.com/office/drawing/2014/main" id="{C794DC3E-FA4B-ABC0-597A-A2FD036928E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9201" y="1810319"/>
            <a:ext cx="6965822" cy="3850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A13D5B-9F5A-9A77-129C-72257F78BA97}"/>
              </a:ext>
            </a:extLst>
          </p:cNvPr>
          <p:cNvSpPr/>
          <p:nvPr userDrawn="1"/>
        </p:nvSpPr>
        <p:spPr>
          <a:xfrm>
            <a:off x="731520" y="1355723"/>
            <a:ext cx="802640" cy="1003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EB54A2DC-60CC-1BDF-1029-9A805FF17A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6388328"/>
            <a:ext cx="6975423" cy="24622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/>
            </a:lvl1pPr>
          </a:lstStyle>
          <a:p>
            <a:pPr algn="l"/>
            <a:r>
              <a:rPr lang="en-US"/>
              <a:t>School of Medicine</a:t>
            </a:r>
          </a:p>
        </p:txBody>
      </p:sp>
    </p:spTree>
    <p:extLst>
      <p:ext uri="{BB962C8B-B14F-4D97-AF65-F5344CB8AC3E}">
        <p14:creationId xmlns:p14="http://schemas.microsoft.com/office/powerpoint/2010/main" val="153101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Subtitle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D0071A-0C98-906B-A206-2F811653B502}"/>
              </a:ext>
            </a:extLst>
          </p:cNvPr>
          <p:cNvSpPr/>
          <p:nvPr userDrawn="1"/>
        </p:nvSpPr>
        <p:spPr>
          <a:xfrm>
            <a:off x="-7496" y="-39415"/>
            <a:ext cx="1540933" cy="6936827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8E43BAC-B1DA-E07C-AF14-54573FC6D4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70673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7BA80-25D7-6A4E-9BE4-E1354E47E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008"/>
          <a:stretch>
            <a:fillRect/>
          </a:stretch>
        </p:blipFill>
        <p:spPr>
          <a:xfrm rot="16200000">
            <a:off x="-1653415" y="2743200"/>
            <a:ext cx="4663440" cy="1371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98A8CC0-5532-5AEA-2BCE-F8E4456B1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156" y="1588958"/>
            <a:ext cx="9111759" cy="4287186"/>
          </a:xfrm>
        </p:spPr>
        <p:txBody>
          <a:bodyPr anchor="ctr">
            <a:norm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3E4D545-C780-15F4-A021-549270FD02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48156" y="710534"/>
            <a:ext cx="9111758" cy="365760"/>
          </a:xfrm>
        </p:spPr>
        <p:txBody>
          <a:bodyPr>
            <a:normAutofit/>
          </a:bodyPr>
          <a:lstStyle>
            <a:lvl1pPr marL="0" indent="0">
              <a:buNone/>
              <a:defRPr sz="1800" b="1" cap="all" spc="17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6302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arge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97408" y="2072640"/>
            <a:ext cx="10984993" cy="3633216"/>
          </a:xfrm>
        </p:spPr>
        <p:txBody>
          <a:bodyPr anchor="ctr">
            <a:normAutofit/>
          </a:bodyPr>
          <a:lstStyle>
            <a:lvl1pPr algn="l">
              <a:defRPr sz="7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C27406-F7E4-0A7D-8CEC-8F6A32CBE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75" y="714693"/>
            <a:ext cx="2656115" cy="914400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E85EB188-FB08-48FC-1E86-D2BD5A8FF1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70673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64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arge Text Carolin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CF2950-39E6-0D08-EE1F-A3C7A2E8C0A2}"/>
              </a:ext>
            </a:extLst>
          </p:cNvPr>
          <p:cNvSpPr/>
          <p:nvPr userDrawn="1"/>
        </p:nvSpPr>
        <p:spPr>
          <a:xfrm>
            <a:off x="0" y="-39414"/>
            <a:ext cx="12192000" cy="693682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7C4555-54B4-D1ED-534B-B2C66B3EBE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" r="-33"/>
          <a:stretch>
            <a:fillRect/>
          </a:stretch>
        </p:blipFill>
        <p:spPr>
          <a:xfrm>
            <a:off x="744274" y="714693"/>
            <a:ext cx="2656116" cy="914400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325CCF78-C9E6-AACB-9BED-51CDC17DB1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1185" y="6388328"/>
            <a:ext cx="2707895" cy="246221"/>
          </a:xfrm>
        </p:spPr>
        <p:txBody>
          <a:bodyPr/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C2688DB-E127-7D33-5B48-848FB04D6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408" y="2072640"/>
            <a:ext cx="10984993" cy="3633216"/>
          </a:xfrm>
        </p:spPr>
        <p:txBody>
          <a:bodyPr anchor="ctr">
            <a:normAutofit/>
          </a:bodyPr>
          <a:lstStyle>
            <a:lvl1pPr algn="l">
              <a:defRPr sz="7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478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19" y="650689"/>
            <a:ext cx="11186159" cy="104363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25625"/>
            <a:ext cx="11186160" cy="3786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81185" y="6174647"/>
            <a:ext cx="2707895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6D6E361B-DFCA-824D-BA63-ADCED3B41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5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5" r:id="rId2"/>
    <p:sldLayoutId id="2147483739" r:id="rId3"/>
    <p:sldLayoutId id="2147483740" r:id="rId4"/>
    <p:sldLayoutId id="2147483742" r:id="rId5"/>
    <p:sldLayoutId id="2147483754" r:id="rId6"/>
    <p:sldLayoutId id="2147483753" r:id="rId7"/>
    <p:sldLayoutId id="2147483745" r:id="rId8"/>
    <p:sldLayoutId id="2147483714" r:id="rId9"/>
    <p:sldLayoutId id="2147483746" r:id="rId10"/>
    <p:sldLayoutId id="2147483693" r:id="rId11"/>
    <p:sldLayoutId id="2147483728" r:id="rId12"/>
    <p:sldLayoutId id="2147483727" r:id="rId13"/>
    <p:sldLayoutId id="2147483725" r:id="rId14"/>
    <p:sldLayoutId id="2147483758" r:id="rId15"/>
    <p:sldLayoutId id="2147483759" r:id="rId16"/>
    <p:sldLayoutId id="2147483729" r:id="rId17"/>
    <p:sldLayoutId id="2147483732" r:id="rId18"/>
    <p:sldLayoutId id="2147483738" r:id="rId19"/>
    <p:sldLayoutId id="2147483731" r:id="rId20"/>
    <p:sldLayoutId id="2147483730" r:id="rId21"/>
    <p:sldLayoutId id="2147483700" r:id="rId22"/>
    <p:sldLayoutId id="2147483735" r:id="rId23"/>
    <p:sldLayoutId id="2147483736" r:id="rId24"/>
    <p:sldLayoutId id="2147483737" r:id="rId25"/>
    <p:sldLayoutId id="2147483733" r:id="rId26"/>
    <p:sldLayoutId id="2147483750" r:id="rId27"/>
    <p:sldLayoutId id="2147483752" r:id="rId28"/>
    <p:sldLayoutId id="2147483751" r:id="rId29"/>
    <p:sldLayoutId id="2147483748" r:id="rId30"/>
    <p:sldLayoutId id="2147483749" r:id="rId31"/>
    <p:sldLayoutId id="2147483761" r:id="rId32"/>
    <p:sldLayoutId id="2147483757" r:id="rId33"/>
    <p:sldLayoutId id="2147483760" r:id="rId34"/>
    <p:sldLayoutId id="2147483762" r:id="rId35"/>
    <p:sldLayoutId id="2147483763" r:id="rId36"/>
    <p:sldLayoutId id="2147483764" r:id="rId37"/>
    <p:sldLayoutId id="2147483765" r:id="rId38"/>
    <p:sldLayoutId id="2147483766" r:id="rId39"/>
    <p:sldLayoutId id="2147483767" r:id="rId40"/>
    <p:sldLayoutId id="2147483768" r:id="rId41"/>
    <p:sldLayoutId id="2147483773" r:id="rId42"/>
    <p:sldLayoutId id="2147483774" r:id="rId43"/>
    <p:sldLayoutId id="2147483775" r:id="rId44"/>
    <p:sldLayoutId id="2147483776" r:id="rId45"/>
    <p:sldLayoutId id="2147483777" r:id="rId46"/>
    <p:sldLayoutId id="2147483778" r:id="rId47"/>
    <p:sldLayoutId id="2147483779" r:id="rId48"/>
    <p:sldLayoutId id="2147483780" r:id="rId49"/>
    <p:sldLayoutId id="2147483781" r:id="rId50"/>
    <p:sldLayoutId id="2147483769" r:id="rId51"/>
    <p:sldLayoutId id="2147483770" r:id="rId52"/>
    <p:sldLayoutId id="2147483786" r:id="rId53"/>
    <p:sldLayoutId id="2147483787" r:id="rId54"/>
    <p:sldLayoutId id="2147483771" r:id="rId55"/>
    <p:sldLayoutId id="2147483772" r:id="rId56"/>
    <p:sldLayoutId id="2147483782" r:id="rId57"/>
    <p:sldLayoutId id="2147483783" r:id="rId58"/>
    <p:sldLayoutId id="2147483784" r:id="rId59"/>
    <p:sldLayoutId id="2147483785" r:id="rId60"/>
    <p:sldLayoutId id="2147483788" r:id="rId61"/>
  </p:sldLayoutIdLst>
  <p:hf hdr="0" ftr="0" dt="0"/>
  <p:txStyles>
    <p:titleStyle>
      <a:lvl1pPr algn="l" defTabSz="914400" rtl="0" eaLnBrk="1" fontAlgn="base" latinLnBrk="0" hangingPunct="1">
        <a:lnSpc>
          <a:spcPct val="100000"/>
        </a:lnSpc>
        <a:spcBef>
          <a:spcPct val="0"/>
        </a:spcBef>
        <a:buNone/>
        <a:defRPr sz="4000" b="1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7388" indent="-230188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9350" indent="-23495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3375" indent="-231775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1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5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37041-E1C7-FFAD-64F1-9B37002A7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35" y="677089"/>
            <a:ext cx="10972800" cy="2533874"/>
          </a:xfrm>
        </p:spPr>
        <p:txBody>
          <a:bodyPr>
            <a:normAutofit fontScale="90000"/>
          </a:bodyPr>
          <a:lstStyle/>
          <a:p>
            <a:r>
              <a:rPr lang="en-US" sz="5300"/>
              <a:t>UNC Faculty Annual Requirement:</a:t>
            </a:r>
            <a:br>
              <a:rPr lang="en-US"/>
            </a:br>
            <a:r>
              <a:rPr lang="en-US" sz="5300">
                <a:solidFill>
                  <a:schemeClr val="accent2"/>
                </a:solidFill>
              </a:rPr>
              <a:t>AY26-27 Faculty Workload Plan</a:t>
            </a:r>
            <a:br>
              <a:rPr lang="en-US" sz="5300">
                <a:solidFill>
                  <a:schemeClr val="accent2"/>
                </a:solidFill>
              </a:rPr>
            </a:br>
            <a:r>
              <a:rPr lang="en-US" sz="5300">
                <a:solidFill>
                  <a:schemeClr val="accent2"/>
                </a:solidFill>
              </a:rPr>
              <a:t>Submission</a:t>
            </a:r>
            <a:br>
              <a:rPr lang="en-US" sz="5300">
                <a:solidFill>
                  <a:schemeClr val="accent2"/>
                </a:solidFill>
              </a:rPr>
            </a:br>
            <a:br>
              <a:rPr lang="en-US" sz="5300">
                <a:solidFill>
                  <a:schemeClr val="accent2"/>
                </a:solidFill>
              </a:rPr>
            </a:br>
            <a:r>
              <a:rPr lang="en-US" sz="53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Planning ahead for teaching, research, care and service</a:t>
            </a:r>
          </a:p>
        </p:txBody>
      </p:sp>
    </p:spTree>
    <p:extLst>
      <p:ext uri="{BB962C8B-B14F-4D97-AF65-F5344CB8AC3E}">
        <p14:creationId xmlns:p14="http://schemas.microsoft.com/office/powerpoint/2010/main" val="584333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D25A5B-2A35-241C-A0F6-AF3385857C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55FAE1-FD7C-D8D4-F8E9-78AFD788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6415" y="393204"/>
            <a:ext cx="9111759" cy="1596369"/>
          </a:xfrm>
        </p:spPr>
        <p:txBody>
          <a:bodyPr>
            <a:normAutofit fontScale="90000"/>
          </a:bodyPr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Submitting your workload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CD913E-6014-A49A-890A-35AD7BB6A81C}"/>
              </a:ext>
            </a:extLst>
          </p:cNvPr>
          <p:cNvSpPr txBox="1"/>
          <p:nvPr/>
        </p:nvSpPr>
        <p:spPr>
          <a:xfrm>
            <a:off x="1835335" y="2108792"/>
            <a:ext cx="10177769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/>
              <a:t>Access the SOM Faculty Workload Portal</a:t>
            </a:r>
            <a:br>
              <a:rPr lang="en-US" sz="2800"/>
            </a:br>
            <a:r>
              <a:rPr lang="en-US" sz="2800"/>
              <a:t>(VPN required; sign in with </a:t>
            </a:r>
            <a:r>
              <a:rPr lang="en-US" sz="2800" err="1"/>
              <a:t>Onyen</a:t>
            </a:r>
            <a:r>
              <a:rPr lang="en-US" sz="2800"/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/>
              <a:t>Complete by your department’s deadline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/>
              <a:t>Submit in the tool for Chair or delegate review and approval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cs typeface="Arial" panose="020B0604020202020204"/>
              </a:rPr>
              <a:t>If any changes are suggested by your chair, you will receive an email asking you to make that change in the portal.</a:t>
            </a:r>
          </a:p>
          <a:p>
            <a:endParaRPr lang="en-US" sz="2800"/>
          </a:p>
          <a:p>
            <a:r>
              <a:rPr lang="en-US" sz="2800"/>
              <a:t>Once approved by your department, the Dean's Office will send to campus to complete this annual requirement.</a:t>
            </a:r>
            <a:endParaRPr lang="en-US" sz="280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DA8818-22A5-64BF-0F9C-AE7CAFACBD28}"/>
              </a:ext>
            </a:extLst>
          </p:cNvPr>
          <p:cNvSpPr/>
          <p:nvPr/>
        </p:nvSpPr>
        <p:spPr>
          <a:xfrm>
            <a:off x="2792686" y="6073963"/>
            <a:ext cx="8048730" cy="625635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</a:rPr>
              <a:t>Estimate 10-15 minutes to complete.</a:t>
            </a:r>
          </a:p>
        </p:txBody>
      </p:sp>
    </p:spTree>
    <p:extLst>
      <p:ext uri="{BB962C8B-B14F-4D97-AF65-F5344CB8AC3E}">
        <p14:creationId xmlns:p14="http://schemas.microsoft.com/office/powerpoint/2010/main" val="1249095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164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7F7226-786A-AA18-3C33-4282E1980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8ED581-94C3-E5DD-C7A1-8F5BC796C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819" y="209597"/>
            <a:ext cx="10634798" cy="903033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workload plans exist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15974DA8-D19A-44D0-9DC5-2C9E88D83D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9137407"/>
              </p:ext>
            </p:extLst>
          </p:nvPr>
        </p:nvGraphicFramePr>
        <p:xfrm>
          <a:off x="2251241" y="934295"/>
          <a:ext cx="912349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6E18018-0F82-8AF5-10BA-AFF1F0A32D22}"/>
              </a:ext>
            </a:extLst>
          </p:cNvPr>
          <p:cNvSpPr/>
          <p:nvPr/>
        </p:nvSpPr>
        <p:spPr>
          <a:xfrm>
            <a:off x="3769806" y="6010493"/>
            <a:ext cx="6876361" cy="68493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>
                <a:solidFill>
                  <a:schemeClr val="tx1"/>
                </a:solidFill>
              </a:rPr>
              <a:t>Applies to all full-time tenured, tenure-track, and fixed-term faculty with contracts longer than one year</a:t>
            </a:r>
            <a:endParaRPr lang="en-US" sz="2000" b="1">
              <a:solidFill>
                <a:schemeClr val="tx1"/>
              </a:solidFill>
            </a:endParaRPr>
          </a:p>
        </p:txBody>
      </p:sp>
      <p:pic>
        <p:nvPicPr>
          <p:cNvPr id="15" name="Graphic 14" descr="Checkbox Checked with solid fill">
            <a:extLst>
              <a:ext uri="{FF2B5EF4-FFF2-40B4-BE49-F238E27FC236}">
                <a16:creationId xmlns:a16="http://schemas.microsoft.com/office/drawing/2014/main" id="{ACCA4FF1-8289-2BDD-F153-0929C6A9A9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03231" y="1434402"/>
            <a:ext cx="1175656" cy="1175656"/>
          </a:xfrm>
          <a:prstGeom prst="rect">
            <a:avLst/>
          </a:prstGeom>
        </p:spPr>
      </p:pic>
      <p:pic>
        <p:nvPicPr>
          <p:cNvPr id="17" name="Graphic 16" descr="Document with solid fill">
            <a:extLst>
              <a:ext uri="{FF2B5EF4-FFF2-40B4-BE49-F238E27FC236}">
                <a16:creationId xmlns:a16="http://schemas.microsoft.com/office/drawing/2014/main" id="{727A1609-E448-E881-7169-31505299803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91059" y="3201617"/>
            <a:ext cx="914400" cy="914400"/>
          </a:xfrm>
          <a:prstGeom prst="rect">
            <a:avLst/>
          </a:prstGeom>
        </p:spPr>
      </p:pic>
      <p:pic>
        <p:nvPicPr>
          <p:cNvPr id="19" name="Graphic 18" descr="Ribbon with solid fill">
            <a:extLst>
              <a:ext uri="{FF2B5EF4-FFF2-40B4-BE49-F238E27FC236}">
                <a16:creationId xmlns:a16="http://schemas.microsoft.com/office/drawing/2014/main" id="{97E66F1D-833B-022F-5061-7D02F5FEEAE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33859" y="483820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6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A8787-69F9-37B0-D736-98F140CE7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CDD4C3-5228-F3C2-804E-652C1A67CD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85FDB7-A134-9404-F803-4FC0ECB5B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3" y="346668"/>
            <a:ext cx="10634798" cy="903033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this matters at UNC SOM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33223B-1C5D-2EF0-1DEB-8303D7F0F117}"/>
              </a:ext>
            </a:extLst>
          </p:cNvPr>
          <p:cNvSpPr txBox="1"/>
          <p:nvPr/>
        </p:nvSpPr>
        <p:spPr>
          <a:xfrm>
            <a:off x="2383843" y="1775309"/>
            <a:ext cx="9294725" cy="3067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600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Faculty roles at SOM </a:t>
            </a:r>
            <a:r>
              <a:rPr lang="en-US" sz="3600" b="1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vary widely</a:t>
            </a:r>
            <a:endParaRPr lang="en-US" sz="4400" kern="10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600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Teaching happens in </a:t>
            </a:r>
            <a:r>
              <a:rPr lang="en-US" sz="3600" b="1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many settings</a:t>
            </a:r>
            <a:r>
              <a:rPr lang="en-US" sz="3600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not just classrooms</a:t>
            </a:r>
            <a:endParaRPr lang="en-US" sz="4400" kern="10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3600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 workload plan helps reflect the </a:t>
            </a:r>
            <a:r>
              <a:rPr lang="en-US" sz="3600" b="1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full scope</a:t>
            </a:r>
            <a:r>
              <a:rPr lang="en-US" sz="3600" ker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of your contributions</a:t>
            </a:r>
            <a:endParaRPr lang="en-US" sz="4400" kern="10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54FBB1E-8DA7-241D-3076-6A4145D3C34E}"/>
              </a:ext>
            </a:extLst>
          </p:cNvPr>
          <p:cNvSpPr/>
          <p:nvPr/>
        </p:nvSpPr>
        <p:spPr>
          <a:xfrm>
            <a:off x="2267094" y="5573541"/>
            <a:ext cx="9528221" cy="10703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>
              <a:lnSpc>
                <a:spcPts val="1500"/>
              </a:lnSpc>
              <a:spcAft>
                <a:spcPts val="800"/>
              </a:spcAft>
              <a:buNone/>
            </a:pPr>
            <a:endParaRPr lang="en-US" sz="1800" b="1" kern="0">
              <a:solidFill>
                <a:schemeClr val="tx1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1800" b="1" kern="0">
                <a:solidFill>
                  <a:schemeClr val="tx1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What this means for you:</a:t>
            </a:r>
            <a:br>
              <a:rPr lang="en-US" sz="1800" kern="0">
                <a:effectLst/>
                <a:latin typeface="Arial"/>
                <a:ea typeface="Times New Roman" panose="02020603050405020304" pitchFamily="18" charset="0"/>
                <a:cs typeface="Arial"/>
              </a:rPr>
            </a:br>
            <a:r>
              <a:rPr lang="en-US" sz="1800" kern="0">
                <a:solidFill>
                  <a:schemeClr val="tx1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Your plan should reflect how you will </a:t>
            </a:r>
            <a:r>
              <a:rPr lang="en-US" sz="1800" i="1" kern="0">
                <a:solidFill>
                  <a:schemeClr val="tx1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actually</a:t>
            </a:r>
            <a:r>
              <a:rPr lang="en-US" sz="1800" kern="0">
                <a:solidFill>
                  <a:schemeClr val="tx1"/>
                </a:solidFill>
                <a:effectLst/>
                <a:latin typeface="Arial"/>
                <a:ea typeface="Times New Roman" panose="02020603050405020304" pitchFamily="18" charset="0"/>
                <a:cs typeface="Arial"/>
              </a:rPr>
              <a:t> spend your teaching effort—not just formal course assignments.</a:t>
            </a:r>
            <a:br>
              <a:rPr lang="en-US" sz="1800" kern="0">
                <a:effectLst/>
                <a:latin typeface="Arial"/>
                <a:ea typeface="Times New Roman" panose="02020603050405020304" pitchFamily="18" charset="0"/>
                <a:cs typeface="Arial"/>
              </a:rPr>
            </a:br>
            <a:endParaRPr lang="en-US" sz="24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98A7FB-E5E9-9EFB-5A36-2194FE84E5FB}"/>
              </a:ext>
            </a:extLst>
          </p:cNvPr>
          <p:cNvSpPr txBox="1"/>
          <p:nvPr/>
        </p:nvSpPr>
        <p:spPr>
          <a:xfrm>
            <a:off x="3151834" y="4916316"/>
            <a:ext cx="75764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Aft>
                <a:spcPts val="800"/>
              </a:spcAft>
              <a:buNone/>
            </a:pPr>
            <a:r>
              <a:rPr lang="en-US" sz="2400" ker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This is a </a:t>
            </a:r>
            <a:r>
              <a:rPr lang="en-US" sz="2400" b="1" ker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planning tool</a:t>
            </a:r>
            <a:r>
              <a:rPr lang="en-US" sz="2400" ker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, not a timekeeping exercise.</a:t>
            </a:r>
            <a:endParaRPr lang="en-US" sz="2400" kern="10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950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1687F-0187-C0E4-0141-B3C9E24FC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17EE5B-51A1-6A8B-2337-A06FB68D4F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0BF143-10B8-5E56-F652-F8B57880E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124" y="543928"/>
            <a:ext cx="10634798" cy="903033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Completing workload percentages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1181-82A4-4B80-DCFE-D948B417D312}"/>
              </a:ext>
            </a:extLst>
          </p:cNvPr>
          <p:cNvSpPr txBox="1"/>
          <p:nvPr/>
        </p:nvSpPr>
        <p:spPr>
          <a:xfrm>
            <a:off x="2026124" y="2148872"/>
            <a:ext cx="9617699" cy="40318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>
              <a:spcAft>
                <a:spcPts val="800"/>
              </a:spcAft>
              <a:buNone/>
            </a:pPr>
            <a:r>
              <a:rPr lang="en-US" sz="2400" b="1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How to complete the percentage section</a:t>
            </a:r>
            <a:endParaRPr lang="en-US" sz="3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Last year’s submission (AY25–26) is provided for reference if available.</a:t>
            </a:r>
            <a:endParaRPr lang="en-US" sz="3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Enter </a:t>
            </a:r>
            <a:r>
              <a:rPr lang="en-US" sz="2400" b="1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planned effort</a:t>
            </a: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for AY26–27 </a:t>
            </a:r>
            <a:endParaRPr lang="en-US" sz="3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You may keep the same percentages or adjust as needed</a:t>
            </a:r>
            <a:endParaRPr lang="en-US" sz="3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b="1" kern="0">
                <a:effectLst/>
                <a:ea typeface="Times New Roman" panose="02020603050405020304" pitchFamily="18" charset="0"/>
                <a:cs typeface="Times New Roman"/>
              </a:rPr>
              <a:t>Classroom teaching is entered here</a:t>
            </a:r>
            <a:b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kern="0">
                <a:effectLst/>
                <a:ea typeface="Times New Roman" panose="02020603050405020304" pitchFamily="18" charset="0"/>
                <a:cs typeface="Times New Roman"/>
              </a:rPr>
              <a:t>(Other teaching activities are captured in later questions)</a:t>
            </a:r>
          </a:p>
          <a:p>
            <a:pPr marL="34290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kern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0">
                <a:ea typeface="Aptos" panose="020B0004020202020204" pitchFamily="34" charset="0"/>
                <a:cs typeface="Times New Roman" panose="02020603050405020304" pitchFamily="18" charset="0"/>
              </a:rPr>
              <a:t>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597BC6-8862-BDA4-85CA-72A624909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124" y="5236897"/>
            <a:ext cx="9468633" cy="151405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55D3790-756B-48BC-73F9-E9F4BFFF7EA6}"/>
              </a:ext>
            </a:extLst>
          </p:cNvPr>
          <p:cNvSpPr/>
          <p:nvPr/>
        </p:nvSpPr>
        <p:spPr>
          <a:xfrm>
            <a:off x="10038079" y="487680"/>
            <a:ext cx="1584960" cy="1330959"/>
          </a:xfrm>
          <a:prstGeom prst="round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Arial"/>
              </a:rPr>
              <a:t>Total must equal 100%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46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8C2DB-022B-95EC-259E-44459E8B3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1C9296-AE23-F9E3-DE59-7AC9C3E267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E361B-DFCA-824D-BA63-ADCED3B419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74E9AC-DF14-B7AC-63CE-0F1DA4FED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642" y="348320"/>
            <a:ext cx="9911454" cy="903033"/>
          </a:xfrm>
        </p:spPr>
        <p:txBody>
          <a:bodyPr>
            <a:noAutofit/>
          </a:bodyPr>
          <a:lstStyle/>
          <a:p>
            <a:r>
              <a:rPr lang="en-US" sz="50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Outputs and Efforts: Clinical Care</a:t>
            </a:r>
            <a:endParaRPr lang="en-US" sz="500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BEB318-E23F-C3E7-8DB6-47C5FE669B21}"/>
              </a:ext>
            </a:extLst>
          </p:cNvPr>
          <p:cNvSpPr txBox="1"/>
          <p:nvPr/>
        </p:nvSpPr>
        <p:spPr>
          <a:xfrm>
            <a:off x="2112686" y="1710517"/>
            <a:ext cx="9726681" cy="460638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800"/>
              </a:spcAft>
            </a:pPr>
            <a:endParaRPr lang="en-US" sz="2400" b="1" kern="0">
              <a:solidFill>
                <a:schemeClr val="accent5"/>
              </a:solidFill>
              <a:ea typeface="Times New Roman" panose="02020603050405020304" pitchFamily="18" charset="0"/>
              <a:cs typeface="Times New Roman"/>
            </a:endParaRPr>
          </a:p>
          <a:p>
            <a:pPr>
              <a:spcAft>
                <a:spcPts val="800"/>
              </a:spcAft>
            </a:pPr>
            <a:r>
              <a:rPr lang="en-US" sz="2400" b="1" kern="0">
                <a:solidFill>
                  <a:schemeClr val="accent5"/>
                </a:solidFill>
                <a:ea typeface="Times New Roman" panose="02020603050405020304" pitchFamily="18" charset="0"/>
                <a:cs typeface="Times New Roman"/>
              </a:rPr>
              <a:t>If you provided a percentage under Clinical Care, </a:t>
            </a:r>
            <a:r>
              <a:rPr lang="en-US" sz="2400" kern="0">
                <a:solidFill>
                  <a:schemeClr val="accent2"/>
                </a:solidFill>
                <a:ea typeface="Times New Roman" panose="02020603050405020304" pitchFamily="18" charset="0"/>
                <a:cs typeface="Times New Roman"/>
              </a:rPr>
              <a:t>you'll be asked to briefly describe </a:t>
            </a:r>
            <a:r>
              <a:rPr lang="en-US" sz="2400" kern="0">
                <a:effectLst/>
                <a:ea typeface="Times New Roman" panose="02020603050405020304" pitchFamily="18" charset="0"/>
                <a:cs typeface="Times New Roman"/>
              </a:rPr>
              <a:t>your </a:t>
            </a:r>
            <a:r>
              <a:rPr lang="en-US" sz="2400" b="1" kern="0">
                <a:effectLst/>
                <a:ea typeface="Times New Roman" panose="02020603050405020304" pitchFamily="18" charset="0"/>
                <a:cs typeface="Times New Roman"/>
              </a:rPr>
              <a:t>planned effort</a:t>
            </a:r>
            <a:r>
              <a:rPr lang="en-US" sz="2400" kern="0">
                <a:effectLst/>
                <a:ea typeface="Times New Roman" panose="02020603050405020304" pitchFamily="18" charset="0"/>
                <a:cs typeface="Times New Roman"/>
              </a:rPr>
              <a:t> for the upcoming academic year.</a:t>
            </a:r>
            <a:endParaRPr lang="en-US" sz="2400" kern="100">
              <a:effectLst/>
              <a:ea typeface="Aptos" panose="020B0004020202020204" pitchFamily="34" charset="0"/>
              <a:cs typeface="Times New Roman"/>
            </a:endParaRPr>
          </a:p>
          <a:p>
            <a:pPr>
              <a:spcAft>
                <a:spcPts val="800"/>
              </a:spcAft>
            </a:pPr>
            <a:endParaRPr lang="en-US" sz="2400" kern="0">
              <a:ea typeface="Times New Roman" panose="02020603050405020304" pitchFamily="18" charset="0"/>
              <a:cs typeface="Times New Roman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Provide </a:t>
            </a:r>
            <a:r>
              <a:rPr lang="en-US" sz="2400" b="1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2–3 high-level bullets</a:t>
            </a: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such as:</a:t>
            </a:r>
            <a:endParaRPr lang="en-US" sz="24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Meet departmental productivity or funding goals</a:t>
            </a: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0">
                <a:ea typeface="Aptos" panose="020B0004020202020204" pitchFamily="34" charset="0"/>
                <a:cs typeface="Times New Roman" panose="02020603050405020304" pitchFamily="18" charset="0"/>
              </a:rPr>
              <a:t>Inpatient/outpatient</a:t>
            </a: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Preceptor/work with learners (this may overlap clinical teaching)</a:t>
            </a:r>
            <a:endParaRPr lang="en-US" sz="24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2400" kern="0">
              <a:ea typeface="Times New Roman" panose="02020603050405020304" pitchFamily="18" charset="0"/>
              <a:cs typeface="Times New Roman"/>
            </a:endParaRPr>
          </a:p>
          <a:p>
            <a:pPr marR="0" lvl="0">
              <a:spcAft>
                <a:spcPts val="800"/>
              </a:spcAft>
              <a:tabLst>
                <a:tab pos="457200" algn="l"/>
              </a:tabLst>
            </a:pP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Focus on </a:t>
            </a:r>
            <a:r>
              <a:rPr lang="en-US" sz="2400" b="1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what you plan to work on</a:t>
            </a: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not exhaustive detail.</a:t>
            </a:r>
            <a:endParaRPr lang="en-US" sz="24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779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59D04-1C9B-2D0C-554D-485156F60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42F105-4A03-45D0-4618-8ABAA2DC4C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6E361B-DFCA-824D-BA63-ADCED3B419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71F12D-5A2D-FC33-B2BB-938AAD684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642" y="348320"/>
            <a:ext cx="9911454" cy="903033"/>
          </a:xfrm>
        </p:spPr>
        <p:txBody>
          <a:bodyPr>
            <a:noAutofit/>
          </a:bodyPr>
          <a:lstStyle/>
          <a:p>
            <a:r>
              <a:rPr lang="en-US" sz="500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Outputs and Efforts: Research</a:t>
            </a:r>
            <a:endParaRPr lang="en-US" sz="500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95326D-0C3E-260B-5939-9D5546FADB79}"/>
              </a:ext>
            </a:extLst>
          </p:cNvPr>
          <p:cNvSpPr txBox="1"/>
          <p:nvPr/>
        </p:nvSpPr>
        <p:spPr>
          <a:xfrm>
            <a:off x="2205613" y="1664054"/>
            <a:ext cx="9169121" cy="45037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800"/>
              </a:spcAft>
            </a:pPr>
            <a:endParaRPr lang="en-US" sz="2400" b="1" kern="0">
              <a:solidFill>
                <a:schemeClr val="accent5"/>
              </a:solidFill>
              <a:ea typeface="Times New Roman" panose="02020603050405020304" pitchFamily="18" charset="0"/>
              <a:cs typeface="Times New Roman"/>
            </a:endParaRPr>
          </a:p>
          <a:p>
            <a:pPr>
              <a:spcAft>
                <a:spcPts val="800"/>
              </a:spcAft>
            </a:pPr>
            <a:r>
              <a:rPr lang="en-US" sz="2400" b="1" kern="0">
                <a:solidFill>
                  <a:schemeClr val="accent5"/>
                </a:solidFill>
                <a:ea typeface="Times New Roman" panose="02020603050405020304" pitchFamily="18" charset="0"/>
                <a:cs typeface="Times New Roman"/>
              </a:rPr>
              <a:t>If you provided a percentage under Research, </a:t>
            </a:r>
            <a:r>
              <a:rPr lang="en-US" sz="2400" kern="0">
                <a:solidFill>
                  <a:schemeClr val="accent2"/>
                </a:solidFill>
                <a:ea typeface="Times New Roman" panose="02020603050405020304" pitchFamily="18" charset="0"/>
                <a:cs typeface="Times New Roman"/>
              </a:rPr>
              <a:t>you'll be asked to briefly describe </a:t>
            </a:r>
            <a:r>
              <a:rPr lang="en-US" sz="2400" kern="0">
                <a:ea typeface="Times New Roman" panose="02020603050405020304" pitchFamily="18" charset="0"/>
                <a:cs typeface="Times New Roman"/>
              </a:rPr>
              <a:t>your </a:t>
            </a:r>
            <a:r>
              <a:rPr lang="en-US" sz="2400" b="1" kern="0">
                <a:ea typeface="Times New Roman" panose="02020603050405020304" pitchFamily="18" charset="0"/>
                <a:cs typeface="Times New Roman"/>
              </a:rPr>
              <a:t>planned effort</a:t>
            </a:r>
            <a:r>
              <a:rPr lang="en-US" sz="2400" kern="0">
                <a:ea typeface="Times New Roman" panose="02020603050405020304" pitchFamily="18" charset="0"/>
                <a:cs typeface="Times New Roman"/>
              </a:rPr>
              <a:t> for the upcoming academic year.</a:t>
            </a:r>
            <a:endParaRPr lang="en-US" sz="2400" kern="100">
              <a:ea typeface="Aptos" panose="020B0004020202020204" pitchFamily="34" charset="0"/>
              <a:cs typeface="Times New Roman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Provide </a:t>
            </a:r>
            <a:r>
              <a:rPr lang="en-US" sz="2400" b="1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2–3 high-level bullets</a:t>
            </a: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such as:</a:t>
            </a:r>
            <a:endParaRPr lang="en-US" sz="24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Key research milestones</a:t>
            </a: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Maintain publication activity</a:t>
            </a: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0">
                <a:ea typeface="Aptos" panose="020B0004020202020204" pitchFamily="34" charset="0"/>
                <a:cs typeface="Times New Roman" panose="02020603050405020304" pitchFamily="18" charset="0"/>
              </a:rPr>
              <a:t>Lab activity (this may overlap research-based teaching)</a:t>
            </a:r>
            <a:endParaRPr lang="en-US" sz="24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Aft>
                <a:spcPts val="800"/>
              </a:spcAft>
              <a:buNone/>
            </a:pPr>
            <a:endParaRPr lang="en-US" sz="2400" kern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Focus on </a:t>
            </a:r>
            <a:r>
              <a:rPr lang="en-US" sz="2400" b="1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what you plan to work on</a:t>
            </a: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not exhaustive detail.</a:t>
            </a:r>
            <a:endParaRPr lang="en-US" sz="24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243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39949-5CB7-0FCA-D911-F928FCD99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9374B1-2C7A-ED44-1C6F-09EDE80B7C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B10791-F911-DEDF-CDAC-D781645CE8A3}"/>
              </a:ext>
            </a:extLst>
          </p:cNvPr>
          <p:cNvSpPr txBox="1"/>
          <p:nvPr/>
        </p:nvSpPr>
        <p:spPr>
          <a:xfrm>
            <a:off x="1940881" y="1802814"/>
            <a:ext cx="10128739" cy="493211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1050"/>
              </a:spcBef>
              <a:spcAft>
                <a:spcPts val="1050"/>
              </a:spcAft>
            </a:pPr>
            <a:r>
              <a:rPr lang="en-US" sz="2800" kern="0">
                <a:solidFill>
                  <a:schemeClr val="accent2"/>
                </a:solidFill>
                <a:cs typeface="Times New Roman"/>
              </a:rPr>
              <a:t>All faculty are asked to complete this section. </a:t>
            </a:r>
            <a:endParaRPr lang="en-US" sz="2800" kern="0">
              <a:solidFill>
                <a:schemeClr val="accent2"/>
              </a:solidFill>
              <a:ea typeface="Times New Roman" panose="02020603050405020304" pitchFamily="18" charset="0"/>
              <a:cs typeface="Times New Roman"/>
            </a:endParaRP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b="1" kern="0">
                <a:solidFill>
                  <a:schemeClr val="accent5"/>
                </a:solidFill>
                <a:ea typeface="Times New Roman" panose="02020603050405020304" pitchFamily="18" charset="0"/>
                <a:cs typeface="Arial"/>
              </a:rPr>
              <a:t>If you provided a percentage under Teaching, </a:t>
            </a:r>
            <a:r>
              <a:rPr lang="en-US" sz="2800" b="1" kern="0">
                <a:solidFill>
                  <a:srgbClr val="002060"/>
                </a:solidFill>
                <a:ea typeface="Times New Roman" panose="02020603050405020304" pitchFamily="18" charset="0"/>
                <a:cs typeface="Arial"/>
              </a:rPr>
              <a:t>li</a:t>
            </a:r>
            <a:r>
              <a:rPr lang="en-US" sz="2800" b="1" kern="0">
                <a:ea typeface="Times New Roman" panose="02020603050405020304" pitchFamily="18" charset="0"/>
                <a:cs typeface="Arial"/>
              </a:rPr>
              <a:t>st any assigned courses for AY26027</a:t>
            </a:r>
            <a:endParaRPr lang="en-US" sz="2800" kern="0">
              <a:solidFill>
                <a:srgbClr val="000000"/>
              </a:solidFill>
              <a:ea typeface="Times New Roman" panose="02020603050405020304" pitchFamily="18" charset="0"/>
              <a:cs typeface="Arial"/>
            </a:endParaRPr>
          </a:p>
          <a:p>
            <a:pPr marL="457200" indent="-4572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kern="0">
                <a:ea typeface="Times New Roman" panose="02020603050405020304" pitchFamily="18" charset="0"/>
                <a:cs typeface="Times New Roman"/>
              </a:rPr>
              <a:t>Provide </a:t>
            </a:r>
            <a:r>
              <a:rPr lang="en-US" sz="2800" b="1" kern="0">
                <a:ea typeface="Times New Roman" panose="02020603050405020304" pitchFamily="18" charset="0"/>
                <a:cs typeface="Times New Roman"/>
              </a:rPr>
              <a:t>2–3 high-level bullets</a:t>
            </a:r>
            <a:r>
              <a:rPr lang="en-US" sz="2800" kern="0">
                <a:ea typeface="Times New Roman" panose="02020603050405020304" pitchFamily="18" charset="0"/>
                <a:cs typeface="Times New Roman"/>
              </a:rPr>
              <a:t>, such as:</a:t>
            </a:r>
            <a:endParaRPr lang="en-US" sz="2800" kern="100">
              <a:ea typeface="Aptos" panose="020B0004020202020204" pitchFamily="34" charset="0"/>
              <a:cs typeface="Times New Roman"/>
            </a:endParaRPr>
          </a:p>
          <a:p>
            <a:pPr marL="800100" lvl="1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Course development and preparation</a:t>
            </a:r>
            <a:endParaRPr lang="en-US" sz="16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Teaching and grading</a:t>
            </a:r>
            <a:endParaRPr lang="en-US" sz="16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Advising and mentoring learners</a:t>
            </a:r>
            <a:endParaRPr lang="en-US" sz="16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Supervising research, theses, and dissertations</a:t>
            </a:r>
            <a:endParaRPr lang="en-US" sz="16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2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Other activities that support student success or described as “clinical based teaching”</a:t>
            </a:r>
          </a:p>
          <a:p>
            <a:pPr marL="800100" lvl="1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1200" kern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</a:tabLst>
            </a:pPr>
            <a:r>
              <a:rPr lang="en-US" sz="2800" kern="0">
                <a:solidFill>
                  <a:schemeClr val="accent2"/>
                </a:solidFill>
                <a:ea typeface="Aptos" panose="020B0004020202020204" pitchFamily="34" charset="0"/>
                <a:cs typeface="Arial"/>
              </a:rPr>
              <a:t>If your planned activity for next year does not include any interaction with learners, note "Not Applicable"</a:t>
            </a:r>
            <a:endParaRPr lang="en-US" sz="2800" kern="0">
              <a:solidFill>
                <a:srgbClr val="000000"/>
              </a:solidFill>
              <a:ea typeface="Aptos" panose="020B0004020202020204" pitchFamily="34" charset="0"/>
              <a:cs typeface="Arial"/>
            </a:endParaRPr>
          </a:p>
          <a:p>
            <a:pPr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en-US" sz="1200" kern="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2843C6-9331-4B7C-DBA4-06C7952EBC0D}"/>
              </a:ext>
            </a:extLst>
          </p:cNvPr>
          <p:cNvSpPr txBox="1"/>
          <p:nvPr/>
        </p:nvSpPr>
        <p:spPr>
          <a:xfrm>
            <a:off x="8814956" y="6567454"/>
            <a:ext cx="2619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From SOM Faculty Workload Policy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628AAC4B-4F26-9403-6A61-170AB158DE1F}"/>
              </a:ext>
            </a:extLst>
          </p:cNvPr>
          <p:cNvSpPr txBox="1">
            <a:spLocks/>
          </p:cNvSpPr>
          <p:nvPr/>
        </p:nvSpPr>
        <p:spPr>
          <a:xfrm>
            <a:off x="1940881" y="656068"/>
            <a:ext cx="9911454" cy="903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Outputs and Efforts: Teaching</a:t>
            </a:r>
            <a:endParaRPr lang="en-US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1743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3CE79-F776-6044-4DB1-18CAA13FD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56EAE7-A324-78E7-6075-008302E4A3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4E163B-02F4-4D8F-32DA-2BAB12046EBC}"/>
              </a:ext>
            </a:extLst>
          </p:cNvPr>
          <p:cNvSpPr txBox="1"/>
          <p:nvPr/>
        </p:nvSpPr>
        <p:spPr>
          <a:xfrm>
            <a:off x="1925641" y="6449883"/>
            <a:ext cx="2619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From SOM Faculty Workload Policy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A4C6A-1927-B55B-CB7B-AA83DA863F6A}"/>
              </a:ext>
            </a:extLst>
          </p:cNvPr>
          <p:cNvSpPr txBox="1"/>
          <p:nvPr/>
        </p:nvSpPr>
        <p:spPr>
          <a:xfrm>
            <a:off x="1925641" y="1513320"/>
            <a:ext cx="1007483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Aft>
                <a:spcPts val="800"/>
              </a:spcAft>
              <a:buNone/>
            </a:pPr>
            <a:r>
              <a:rPr lang="en-US" sz="2400" b="1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What counts as service?</a:t>
            </a:r>
            <a:endParaRPr lang="en-US" sz="24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Service may include activities that:</a:t>
            </a:r>
            <a:endParaRPr lang="en-US" sz="24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Support UNC–Chapel Hill or the discipline</a:t>
            </a:r>
            <a:endParaRPr lang="en-US" sz="24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Advance professional, academic, or community efforts</a:t>
            </a:r>
            <a:endParaRPr lang="en-US" sz="24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2400" b="1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Administrative roles captured as service include:</a:t>
            </a:r>
            <a:endParaRPr lang="en-US" sz="24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Department Chair or Program Director</a:t>
            </a:r>
            <a:endParaRPr lang="en-US" sz="24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Center or Institute leadership</a:t>
            </a:r>
            <a:endParaRPr lang="en-US" sz="24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Dean’s Office roles</a:t>
            </a:r>
            <a:endParaRPr lang="en-US" sz="24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Administrative roles within UNC Hospitals</a:t>
            </a:r>
            <a:endParaRPr lang="en-US" sz="24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>
              <a:spcAft>
                <a:spcPts val="800"/>
              </a:spcAft>
              <a:buNone/>
            </a:pP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FTE for these roles should be captured in the </a:t>
            </a:r>
            <a:r>
              <a:rPr lang="en-US" sz="2400" b="1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Service</a:t>
            </a:r>
            <a:r>
              <a:rPr lang="en-US" sz="24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category.</a:t>
            </a:r>
            <a:endParaRPr lang="en-US" sz="24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A1A9163B-CCA9-91A0-40D6-8B1C0D9856D4}"/>
              </a:ext>
            </a:extLst>
          </p:cNvPr>
          <p:cNvSpPr txBox="1">
            <a:spLocks/>
          </p:cNvSpPr>
          <p:nvPr/>
        </p:nvSpPr>
        <p:spPr>
          <a:xfrm>
            <a:off x="1834064" y="382705"/>
            <a:ext cx="9911454" cy="903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  <a:defRPr sz="6000" b="1" kern="1200" cap="none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Outputs and Efforts: Service</a:t>
            </a:r>
            <a:endParaRPr lang="en-US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01571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B3CD1-81BA-9DCC-B615-857FB6465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31C63F-BBA5-40DF-AF3A-F780B92285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E361B-DFCA-824D-BA63-ADCED3B4198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34B3BF-5EEE-F597-86B3-DD560B59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641" y="508113"/>
            <a:ext cx="10031896" cy="810107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Acknowledging teaching efforts outside the classroom</a:t>
            </a:r>
            <a:endParaRPr lang="en-US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8FEEA-4A95-E8AD-22EE-726EA896ECE4}"/>
              </a:ext>
            </a:extLst>
          </p:cNvPr>
          <p:cNvSpPr txBox="1"/>
          <p:nvPr/>
        </p:nvSpPr>
        <p:spPr>
          <a:xfrm>
            <a:off x="1925641" y="1888784"/>
            <a:ext cx="9752926" cy="15286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>
              <a:spcAft>
                <a:spcPts val="800"/>
              </a:spcAft>
              <a:buNone/>
            </a:pPr>
            <a:r>
              <a:rPr lang="en-US" sz="2000" b="1" kern="0">
                <a:effectLst/>
                <a:ea typeface="Times New Roman" panose="02020603050405020304" pitchFamily="18" charset="0"/>
                <a:cs typeface="Times New Roman"/>
              </a:rPr>
              <a:t>What is clinical-based teaching?</a:t>
            </a:r>
            <a:endParaRPr lang="en-US" sz="2000" kern="100">
              <a:effectLst/>
              <a:ea typeface="Aptos" panose="020B0004020202020204" pitchFamily="34" charset="0"/>
              <a:cs typeface="Times New Roman"/>
            </a:endParaRP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0">
                <a:effectLst/>
                <a:ea typeface="Times New Roman" panose="02020603050405020304" pitchFamily="18" charset="0"/>
                <a:cs typeface="Times New Roman"/>
              </a:rPr>
              <a:t>Teaching or precepting learners in clinical settings</a:t>
            </a:r>
            <a:br>
              <a:rPr lang="en-US" sz="2000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kern="0">
                <a:effectLst/>
                <a:ea typeface="Times New Roman" panose="02020603050405020304" pitchFamily="18" charset="0"/>
                <a:cs typeface="Times New Roman"/>
              </a:rPr>
              <a:t>(e.g., medical students, residents, fellows)</a:t>
            </a:r>
            <a:endParaRPr lang="en-US" sz="2000" kern="100">
              <a:effectLst/>
              <a:ea typeface="Aptos" panose="020B0004020202020204" pitchFamily="34" charset="0"/>
              <a:cs typeface="Times New Roman"/>
            </a:endParaRP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0">
                <a:effectLst/>
                <a:ea typeface="Times New Roman" panose="02020603050405020304" pitchFamily="18" charset="0"/>
                <a:cs typeface="Times New Roman"/>
              </a:rPr>
              <a:t>This is included within your </a:t>
            </a:r>
            <a:r>
              <a:rPr lang="en-US" sz="2000" b="1" kern="0">
                <a:effectLst/>
                <a:ea typeface="Times New Roman" panose="02020603050405020304" pitchFamily="18" charset="0"/>
                <a:cs typeface="Times New Roman"/>
              </a:rPr>
              <a:t>clinical FTE</a:t>
            </a:r>
            <a:endParaRPr lang="en-US" sz="2000" kern="100">
              <a:ea typeface="Aptos" panose="020B0004020202020204" pitchFamily="34" charset="0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2B016-2C25-38CA-0500-A35D5A8DFE0E}"/>
              </a:ext>
            </a:extLst>
          </p:cNvPr>
          <p:cNvSpPr txBox="1"/>
          <p:nvPr/>
        </p:nvSpPr>
        <p:spPr>
          <a:xfrm>
            <a:off x="1925642" y="3423118"/>
            <a:ext cx="9489285" cy="646331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/>
              <a:t>You will estimate:</a:t>
            </a:r>
          </a:p>
          <a:p>
            <a:r>
              <a:rPr lang="en-US"/>
              <a:t>What percentage of your clinical care workload will be spent with learners in AY26-27?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B60D2C-D41A-6A07-EB9F-B3017F9F9BE7}"/>
              </a:ext>
            </a:extLst>
          </p:cNvPr>
          <p:cNvSpPr txBox="1"/>
          <p:nvPr/>
        </p:nvSpPr>
        <p:spPr>
          <a:xfrm>
            <a:off x="1925641" y="6449883"/>
            <a:ext cx="2619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/>
              <a:t>From SOM Faculty Workload Policy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4BAE0D-5DBF-3210-EB44-C94A347F12E6}"/>
              </a:ext>
            </a:extLst>
          </p:cNvPr>
          <p:cNvSpPr txBox="1"/>
          <p:nvPr/>
        </p:nvSpPr>
        <p:spPr>
          <a:xfrm>
            <a:off x="1925640" y="4139516"/>
            <a:ext cx="9931413" cy="2367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>
              <a:spcAft>
                <a:spcPts val="800"/>
              </a:spcAft>
              <a:buNone/>
            </a:pPr>
            <a:r>
              <a:rPr lang="en-US" sz="2000" b="1" kern="0">
                <a:effectLst/>
                <a:ea typeface="Times New Roman" panose="02020603050405020304" pitchFamily="18" charset="0"/>
                <a:cs typeface="Times New Roman"/>
              </a:rPr>
              <a:t>What is research-based teaching?</a:t>
            </a:r>
            <a:endParaRPr lang="en-US" sz="2000" kern="100">
              <a:effectLst/>
              <a:ea typeface="Aptos" panose="020B0004020202020204" pitchFamily="34" charset="0"/>
              <a:cs typeface="Times New Roman"/>
            </a:endParaRP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0">
                <a:effectLst/>
                <a:ea typeface="Times New Roman" panose="02020603050405020304" pitchFamily="18" charset="0"/>
                <a:cs typeface="Times New Roman"/>
              </a:rPr>
              <a:t>Teaching and mentoring learners during research activities</a:t>
            </a:r>
            <a:endParaRPr lang="en-US" sz="2000" kern="100">
              <a:effectLst/>
              <a:ea typeface="Aptos" panose="020B0004020202020204" pitchFamily="34" charset="0"/>
              <a:cs typeface="Times New Roman"/>
            </a:endParaRP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0">
                <a:effectLst/>
                <a:ea typeface="Times New Roman" panose="02020603050405020304" pitchFamily="18" charset="0"/>
                <a:cs typeface="Times New Roman"/>
              </a:rPr>
              <a:t>Common for basic science and research faculty</a:t>
            </a:r>
            <a:endParaRPr lang="en-US" sz="2000" kern="100">
              <a:effectLst/>
              <a:ea typeface="Aptos" panose="020B0004020202020204" pitchFamily="34" charset="0"/>
              <a:cs typeface="Times New Roman"/>
            </a:endParaRPr>
          </a:p>
          <a:p>
            <a:pPr marL="342900" marR="0" lvl="0" indent="-342900"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0">
                <a:effectLst/>
                <a:ea typeface="Times New Roman" panose="02020603050405020304" pitchFamily="18" charset="0"/>
                <a:cs typeface="Times New Roman"/>
              </a:rPr>
              <a:t>Often occurs within labs led by Principal Investigators</a:t>
            </a:r>
            <a:endParaRPr lang="en-US" sz="2000" kern="100">
              <a:effectLst/>
              <a:ea typeface="Aptos" panose="020B0004020202020204" pitchFamily="34" charset="0"/>
              <a:cs typeface="Times New Roman"/>
            </a:endParaRPr>
          </a:p>
          <a:p>
            <a:pPr marL="0" marR="0">
              <a:spcBef>
                <a:spcPts val="1050"/>
              </a:spcBef>
              <a:spcAft>
                <a:spcPts val="1050"/>
              </a:spcAft>
              <a:buNone/>
            </a:pPr>
            <a:endParaRPr lang="en-US" sz="3200" b="0" i="0">
              <a:solidFill>
                <a:srgbClr val="2B2B2B"/>
              </a:solidFill>
              <a:effectLst/>
              <a:latin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D74DD2-8F89-640E-06C2-4892537623A0}"/>
              </a:ext>
            </a:extLst>
          </p:cNvPr>
          <p:cNvSpPr txBox="1"/>
          <p:nvPr/>
        </p:nvSpPr>
        <p:spPr>
          <a:xfrm>
            <a:off x="1925641" y="5801529"/>
            <a:ext cx="9489285" cy="646331"/>
          </a:xfrm>
          <a:prstGeom prst="rect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/>
              <a:t>You will estimate:</a:t>
            </a:r>
          </a:p>
          <a:p>
            <a:r>
              <a:rPr lang="en-US"/>
              <a:t>What percentage of your research workload will be spent with learners in AY26-27? </a:t>
            </a:r>
          </a:p>
        </p:txBody>
      </p:sp>
    </p:spTree>
    <p:extLst>
      <p:ext uri="{BB962C8B-B14F-4D97-AF65-F5344CB8AC3E}">
        <p14:creationId xmlns:p14="http://schemas.microsoft.com/office/powerpoint/2010/main" val="257558552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UNC 2025">
      <a:dk1>
        <a:srgbClr val="13284B"/>
      </a:dk1>
      <a:lt1>
        <a:srgbClr val="FFFFFF"/>
      </a:lt1>
      <a:dk2>
        <a:srgbClr val="000000"/>
      </a:dk2>
      <a:lt2>
        <a:srgbClr val="DBEBF6"/>
      </a:lt2>
      <a:accent1>
        <a:srgbClr val="4B9CD3"/>
      </a:accent1>
      <a:accent2>
        <a:srgbClr val="13294B"/>
      </a:accent2>
      <a:accent3>
        <a:srgbClr val="B7D7ED"/>
      </a:accent3>
      <a:accent4>
        <a:srgbClr val="93C3E5"/>
      </a:accent4>
      <a:accent5>
        <a:srgbClr val="6FB0DC"/>
      </a:accent5>
      <a:accent6>
        <a:srgbClr val="E5E5E5"/>
      </a:accent6>
      <a:hlink>
        <a:srgbClr val="007FAE"/>
      </a:hlink>
      <a:folHlink>
        <a:srgbClr val="551A8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C-SOM_NEW_Template_2025-FINAL-APPROVED" id="{BF7CD002-953A-4F8E-95B9-EB74A6999C71}" vid="{4A225C93-3A5F-4A3B-AB32-F9F81386A1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f7a616-d2af-4e9b-8037-7e11c4a8160c" xsi:nil="true"/>
    <lcf76f155ced4ddcb4097134ff3c332f xmlns="4515aa1f-2e39-47f0-b1b8-5610ac667e6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998544BB867341985A05928C80C5E0" ma:contentTypeVersion="10" ma:contentTypeDescription="Create a new document." ma:contentTypeScope="" ma:versionID="404a81c76803434213f7207ecc30b63e">
  <xsd:schema xmlns:xsd="http://www.w3.org/2001/XMLSchema" xmlns:xs="http://www.w3.org/2001/XMLSchema" xmlns:p="http://schemas.microsoft.com/office/2006/metadata/properties" xmlns:ns2="4515aa1f-2e39-47f0-b1b8-5610ac667e69" xmlns:ns3="0bf7a616-d2af-4e9b-8037-7e11c4a8160c" targetNamespace="http://schemas.microsoft.com/office/2006/metadata/properties" ma:root="true" ma:fieldsID="afbfaa4df18b2533ea313f3dcf47b64f" ns2:_="" ns3:_="">
    <xsd:import namespace="4515aa1f-2e39-47f0-b1b8-5610ac667e69"/>
    <xsd:import namespace="0bf7a616-d2af-4e9b-8037-7e11c4a816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15aa1f-2e39-47f0-b1b8-5610ac667e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33fdc6da-32ca-4a2b-983e-32d6a4a8a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f7a616-d2af-4e9b-8037-7e11c4a8160c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ca1e4818-24d9-4820-8f16-3d15c95f0ea2}" ma:internalName="TaxCatchAll" ma:showField="CatchAllData" ma:web="0bf7a616-d2af-4e9b-8037-7e11c4a816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B95517-4226-4826-B4E0-7979787FEA52}">
  <ds:schemaRefs>
    <ds:schemaRef ds:uri="0bf7a616-d2af-4e9b-8037-7e11c4a8160c"/>
    <ds:schemaRef ds:uri="4515aa1f-2e39-47f0-b1b8-5610ac667e69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EA16FCC-1CF9-463E-B423-2F867D7DC31A}">
  <ds:schemaRefs>
    <ds:schemaRef ds:uri="0bf7a616-d2af-4e9b-8037-7e11c4a8160c"/>
    <ds:schemaRef ds:uri="4515aa1f-2e39-47f0-b1b8-5610ac667e6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DEB54F8-578F-4027-9CA3-770AB6388A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UNC-SOM_NEW_Template_2025-FINAL-APPROVED</Template>
  <Application>Microsoft Office PowerPoint</Application>
  <PresentationFormat>Widescreen</PresentationFormat>
  <Slides>11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Custom Design</vt:lpstr>
      <vt:lpstr>UNC Faculty Annual Requirement: AY26-27 Faculty Workload Plan Submission  Planning ahead for teaching, research, care and service</vt:lpstr>
      <vt:lpstr>Why workload plans exist</vt:lpstr>
      <vt:lpstr>Why this matters at UNC SOM</vt:lpstr>
      <vt:lpstr>Completing workload percentages</vt:lpstr>
      <vt:lpstr>Outputs and Efforts: Clinical Care</vt:lpstr>
      <vt:lpstr>Outputs and Efforts: Research</vt:lpstr>
      <vt:lpstr>PowerPoint Presentation</vt:lpstr>
      <vt:lpstr>PowerPoint Presentation</vt:lpstr>
      <vt:lpstr>Acknowledging teaching efforts outside the classroom</vt:lpstr>
      <vt:lpstr>Submitting your workload plan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Modlin, Martha O</dc:creator>
  <cp:revision>3</cp:revision>
  <dcterms:created xsi:type="dcterms:W3CDTF">2026-04-21T15:26:50Z</dcterms:created>
  <dcterms:modified xsi:type="dcterms:W3CDTF">2026-05-18T17:59:52Z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0x01010084998544BB867341985A05928C80C5E0</vt:lpwstr>
  </property>
  <property fmtid="{D5CDD505-2E9C-101B-9397-08002B2CF9AE}" pid="3" name="MediaServiceImageTags">
    <vt:lpwstr/>
  </property>
</Properties>
</file>