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292000" cy="26060400"/>
  <p:notesSz cx="6858000" cy="9144000"/>
  <p:defaultTextStyle>
    <a:defPPr>
      <a:defRPr lang="en-US"/>
    </a:defPPr>
    <a:lvl1pPr marL="0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1pPr>
    <a:lvl2pPr marL="2770826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2pPr>
    <a:lvl3pPr marL="5541651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3pPr>
    <a:lvl4pPr marL="8312478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4pPr>
    <a:lvl5pPr marL="11083303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5pPr>
    <a:lvl6pPr marL="13854129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6pPr>
    <a:lvl7pPr marL="16624954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7pPr>
    <a:lvl8pPr marL="19395781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8pPr>
    <a:lvl9pPr marL="22166608" algn="l" defTabSz="5541651" rtl="0" eaLnBrk="1" latinLnBrk="0" hangingPunct="1">
      <a:defRPr sz="108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08" userDrawn="1">
          <p15:clr>
            <a:srgbClr val="A4A3A4"/>
          </p15:clr>
        </p15:guide>
        <p15:guide id="2" pos="15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87591" autoAdjust="0"/>
  </p:normalViewPr>
  <p:slideViewPr>
    <p:cSldViewPr>
      <p:cViewPr varScale="1">
        <p:scale>
          <a:sx n="16" d="100"/>
          <a:sy n="16" d="100"/>
        </p:scale>
        <p:origin x="904" y="20"/>
      </p:cViewPr>
      <p:guideLst>
        <p:guide orient="horz" pos="8208"/>
        <p:guide pos="15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B9BC-F8EB-4597-93D6-E26979625BE7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685800"/>
            <a:ext cx="6616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2C6A-5E79-4C6C-BD9A-D99CEAA81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9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61981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23963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85943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47924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09905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86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866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848" algn="l" defTabSz="15239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685800"/>
            <a:ext cx="6616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2C6A-5E79-4C6C-BD9A-D99CEAA817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3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0" y="8095619"/>
            <a:ext cx="42748200" cy="55860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0" y="14767560"/>
            <a:ext cx="35204400" cy="6659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7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48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2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9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7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4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2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7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8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61700" y="1043627"/>
            <a:ext cx="11315700" cy="222357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043627"/>
            <a:ext cx="33108900" cy="222357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3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7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0" y="16746222"/>
            <a:ext cx="42748200" cy="5175885"/>
          </a:xfrm>
        </p:spPr>
        <p:txBody>
          <a:bodyPr anchor="t"/>
          <a:lstStyle>
            <a:lvl1pPr algn="l">
              <a:defRPr sz="1719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0" y="11045516"/>
            <a:ext cx="42748200" cy="5700712"/>
          </a:xfrm>
        </p:spPr>
        <p:txBody>
          <a:bodyPr anchor="b"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974297" indent="0">
              <a:buNone/>
              <a:defRPr sz="7749">
                <a:solidFill>
                  <a:schemeClr val="tx1">
                    <a:tint val="75000"/>
                  </a:schemeClr>
                </a:solidFill>
              </a:defRPr>
            </a:lvl2pPr>
            <a:lvl3pPr marL="3948593" indent="0">
              <a:buNone/>
              <a:defRPr sz="6858">
                <a:solidFill>
                  <a:schemeClr val="tx1">
                    <a:tint val="75000"/>
                  </a:schemeClr>
                </a:solidFill>
              </a:defRPr>
            </a:lvl3pPr>
            <a:lvl4pPr marL="5922890" indent="0">
              <a:buNone/>
              <a:defRPr sz="6057">
                <a:solidFill>
                  <a:schemeClr val="tx1">
                    <a:tint val="75000"/>
                  </a:schemeClr>
                </a:solidFill>
              </a:defRPr>
            </a:lvl4pPr>
            <a:lvl5pPr marL="7897185" indent="0">
              <a:buNone/>
              <a:defRPr sz="6057">
                <a:solidFill>
                  <a:schemeClr val="tx1">
                    <a:tint val="75000"/>
                  </a:schemeClr>
                </a:solidFill>
              </a:defRPr>
            </a:lvl5pPr>
            <a:lvl6pPr marL="9871482" indent="0">
              <a:buNone/>
              <a:defRPr sz="6057">
                <a:solidFill>
                  <a:schemeClr val="tx1">
                    <a:tint val="75000"/>
                  </a:schemeClr>
                </a:solidFill>
              </a:defRPr>
            </a:lvl6pPr>
            <a:lvl7pPr marL="11845778" indent="0">
              <a:buNone/>
              <a:defRPr sz="6057">
                <a:solidFill>
                  <a:schemeClr val="tx1">
                    <a:tint val="75000"/>
                  </a:schemeClr>
                </a:solidFill>
              </a:defRPr>
            </a:lvl7pPr>
            <a:lvl8pPr marL="13820076" indent="0">
              <a:buNone/>
              <a:defRPr sz="6057">
                <a:solidFill>
                  <a:schemeClr val="tx1">
                    <a:tint val="75000"/>
                  </a:schemeClr>
                </a:solidFill>
              </a:defRPr>
            </a:lvl8pPr>
            <a:lvl9pPr marL="15794373" indent="0">
              <a:buNone/>
              <a:defRPr sz="60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7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6080766"/>
            <a:ext cx="22212300" cy="17198659"/>
          </a:xfrm>
        </p:spPr>
        <p:txBody>
          <a:bodyPr/>
          <a:lstStyle>
            <a:lvl1pPr>
              <a:defRPr sz="12113"/>
            </a:lvl1pPr>
            <a:lvl2pPr>
              <a:defRPr sz="10421"/>
            </a:lvl2pPr>
            <a:lvl3pPr>
              <a:defRPr sz="8640"/>
            </a:lvl3pPr>
            <a:lvl4pPr>
              <a:defRPr sz="7749"/>
            </a:lvl4pPr>
            <a:lvl5pPr>
              <a:defRPr sz="7749"/>
            </a:lvl5pPr>
            <a:lvl6pPr>
              <a:defRPr sz="7749"/>
            </a:lvl6pPr>
            <a:lvl7pPr>
              <a:defRPr sz="7749"/>
            </a:lvl7pPr>
            <a:lvl8pPr>
              <a:defRPr sz="7749"/>
            </a:lvl8pPr>
            <a:lvl9pPr>
              <a:defRPr sz="774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65100" y="6080766"/>
            <a:ext cx="22212300" cy="17198659"/>
          </a:xfrm>
        </p:spPr>
        <p:txBody>
          <a:bodyPr/>
          <a:lstStyle>
            <a:lvl1pPr>
              <a:defRPr sz="12113"/>
            </a:lvl1pPr>
            <a:lvl2pPr>
              <a:defRPr sz="10421"/>
            </a:lvl2pPr>
            <a:lvl3pPr>
              <a:defRPr sz="8640"/>
            </a:lvl3pPr>
            <a:lvl4pPr>
              <a:defRPr sz="7749"/>
            </a:lvl4pPr>
            <a:lvl5pPr>
              <a:defRPr sz="7749"/>
            </a:lvl5pPr>
            <a:lvl6pPr>
              <a:defRPr sz="7749"/>
            </a:lvl6pPr>
            <a:lvl7pPr>
              <a:defRPr sz="7749"/>
            </a:lvl7pPr>
            <a:lvl8pPr>
              <a:defRPr sz="7749"/>
            </a:lvl8pPr>
            <a:lvl9pPr>
              <a:defRPr sz="774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5" y="5833434"/>
            <a:ext cx="22221032" cy="2431097"/>
          </a:xfrm>
        </p:spPr>
        <p:txBody>
          <a:bodyPr anchor="b"/>
          <a:lstStyle>
            <a:lvl1pPr marL="0" indent="0">
              <a:buNone/>
              <a:defRPr sz="10421" b="1"/>
            </a:lvl1pPr>
            <a:lvl2pPr marL="1974297" indent="0">
              <a:buNone/>
              <a:defRPr sz="8640" b="1"/>
            </a:lvl2pPr>
            <a:lvl3pPr marL="3948593" indent="0">
              <a:buNone/>
              <a:defRPr sz="7749" b="1"/>
            </a:lvl3pPr>
            <a:lvl4pPr marL="5922890" indent="0">
              <a:buNone/>
              <a:defRPr sz="6858" b="1"/>
            </a:lvl4pPr>
            <a:lvl5pPr marL="7897185" indent="0">
              <a:buNone/>
              <a:defRPr sz="6858" b="1"/>
            </a:lvl5pPr>
            <a:lvl6pPr marL="9871482" indent="0">
              <a:buNone/>
              <a:defRPr sz="6858" b="1"/>
            </a:lvl6pPr>
            <a:lvl7pPr marL="11845778" indent="0">
              <a:buNone/>
              <a:defRPr sz="6858" b="1"/>
            </a:lvl7pPr>
            <a:lvl8pPr marL="13820076" indent="0">
              <a:buNone/>
              <a:defRPr sz="6858" b="1"/>
            </a:lvl8pPr>
            <a:lvl9pPr marL="15794373" indent="0">
              <a:buNone/>
              <a:defRPr sz="685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5" y="8264529"/>
            <a:ext cx="22221032" cy="15014894"/>
          </a:xfrm>
        </p:spPr>
        <p:txBody>
          <a:bodyPr/>
          <a:lstStyle>
            <a:lvl1pPr>
              <a:defRPr sz="10421"/>
            </a:lvl1pPr>
            <a:lvl2pPr>
              <a:defRPr sz="8640"/>
            </a:lvl2pPr>
            <a:lvl3pPr>
              <a:defRPr sz="7749"/>
            </a:lvl3pPr>
            <a:lvl4pPr>
              <a:defRPr sz="6858"/>
            </a:lvl4pPr>
            <a:lvl5pPr>
              <a:defRPr sz="6858"/>
            </a:lvl5pPr>
            <a:lvl6pPr>
              <a:defRPr sz="6858"/>
            </a:lvl6pPr>
            <a:lvl7pPr>
              <a:defRPr sz="6858"/>
            </a:lvl7pPr>
            <a:lvl8pPr>
              <a:defRPr sz="6858"/>
            </a:lvl8pPr>
            <a:lvl9pPr>
              <a:defRPr sz="685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7638" y="5833434"/>
            <a:ext cx="22229763" cy="2431097"/>
          </a:xfrm>
        </p:spPr>
        <p:txBody>
          <a:bodyPr anchor="b"/>
          <a:lstStyle>
            <a:lvl1pPr marL="0" indent="0">
              <a:buNone/>
              <a:defRPr sz="10421" b="1"/>
            </a:lvl1pPr>
            <a:lvl2pPr marL="1974297" indent="0">
              <a:buNone/>
              <a:defRPr sz="8640" b="1"/>
            </a:lvl2pPr>
            <a:lvl3pPr marL="3948593" indent="0">
              <a:buNone/>
              <a:defRPr sz="7749" b="1"/>
            </a:lvl3pPr>
            <a:lvl4pPr marL="5922890" indent="0">
              <a:buNone/>
              <a:defRPr sz="6858" b="1"/>
            </a:lvl4pPr>
            <a:lvl5pPr marL="7897185" indent="0">
              <a:buNone/>
              <a:defRPr sz="6858" b="1"/>
            </a:lvl5pPr>
            <a:lvl6pPr marL="9871482" indent="0">
              <a:buNone/>
              <a:defRPr sz="6858" b="1"/>
            </a:lvl6pPr>
            <a:lvl7pPr marL="11845778" indent="0">
              <a:buNone/>
              <a:defRPr sz="6858" b="1"/>
            </a:lvl7pPr>
            <a:lvl8pPr marL="13820076" indent="0">
              <a:buNone/>
              <a:defRPr sz="6858" b="1"/>
            </a:lvl8pPr>
            <a:lvl9pPr marL="15794373" indent="0">
              <a:buNone/>
              <a:defRPr sz="685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38" y="8264529"/>
            <a:ext cx="22229763" cy="15014894"/>
          </a:xfrm>
        </p:spPr>
        <p:txBody>
          <a:bodyPr/>
          <a:lstStyle>
            <a:lvl1pPr>
              <a:defRPr sz="10421"/>
            </a:lvl1pPr>
            <a:lvl2pPr>
              <a:defRPr sz="8640"/>
            </a:lvl2pPr>
            <a:lvl3pPr>
              <a:defRPr sz="7749"/>
            </a:lvl3pPr>
            <a:lvl4pPr>
              <a:defRPr sz="6858"/>
            </a:lvl4pPr>
            <a:lvl5pPr>
              <a:defRPr sz="6858"/>
            </a:lvl5pPr>
            <a:lvl6pPr>
              <a:defRPr sz="6858"/>
            </a:lvl6pPr>
            <a:lvl7pPr>
              <a:defRPr sz="6858"/>
            </a:lvl7pPr>
            <a:lvl8pPr>
              <a:defRPr sz="6858"/>
            </a:lvl8pPr>
            <a:lvl9pPr>
              <a:defRPr sz="685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9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7" y="1037590"/>
            <a:ext cx="16545720" cy="4415790"/>
          </a:xfrm>
        </p:spPr>
        <p:txBody>
          <a:bodyPr anchor="b"/>
          <a:lstStyle>
            <a:lvl1pPr algn="l">
              <a:defRPr sz="864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75" y="1037596"/>
            <a:ext cx="28114625" cy="22241829"/>
          </a:xfrm>
        </p:spPr>
        <p:txBody>
          <a:bodyPr/>
          <a:lstStyle>
            <a:lvl1pPr>
              <a:defRPr sz="13806"/>
            </a:lvl1pPr>
            <a:lvl2pPr>
              <a:defRPr sz="12113"/>
            </a:lvl2pPr>
            <a:lvl3pPr>
              <a:defRPr sz="10421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7" y="5453386"/>
            <a:ext cx="16545720" cy="17826039"/>
          </a:xfrm>
        </p:spPr>
        <p:txBody>
          <a:bodyPr/>
          <a:lstStyle>
            <a:lvl1pPr marL="0" indent="0">
              <a:buNone/>
              <a:defRPr sz="6057"/>
            </a:lvl1pPr>
            <a:lvl2pPr marL="1974297" indent="0">
              <a:buNone/>
              <a:defRPr sz="5255"/>
            </a:lvl2pPr>
            <a:lvl3pPr marL="3948593" indent="0">
              <a:buNone/>
              <a:defRPr sz="4365"/>
            </a:lvl3pPr>
            <a:lvl4pPr marL="5922890" indent="0">
              <a:buNone/>
              <a:defRPr sz="3919"/>
            </a:lvl4pPr>
            <a:lvl5pPr marL="7897185" indent="0">
              <a:buNone/>
              <a:defRPr sz="3919"/>
            </a:lvl5pPr>
            <a:lvl6pPr marL="9871482" indent="0">
              <a:buNone/>
              <a:defRPr sz="3919"/>
            </a:lvl6pPr>
            <a:lvl7pPr marL="11845778" indent="0">
              <a:buNone/>
              <a:defRPr sz="3919"/>
            </a:lvl7pPr>
            <a:lvl8pPr marL="13820076" indent="0">
              <a:buNone/>
              <a:defRPr sz="3919"/>
            </a:lvl8pPr>
            <a:lvl9pPr marL="15794373" indent="0">
              <a:buNone/>
              <a:defRPr sz="391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8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82" y="18242284"/>
            <a:ext cx="30175200" cy="2153604"/>
          </a:xfrm>
        </p:spPr>
        <p:txBody>
          <a:bodyPr anchor="b"/>
          <a:lstStyle>
            <a:lvl1pPr algn="l">
              <a:defRPr sz="864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57582" y="2328545"/>
            <a:ext cx="30175200" cy="15636240"/>
          </a:xfrm>
        </p:spPr>
        <p:txBody>
          <a:bodyPr/>
          <a:lstStyle>
            <a:lvl1pPr marL="0" indent="0">
              <a:buNone/>
              <a:defRPr sz="13806"/>
            </a:lvl1pPr>
            <a:lvl2pPr marL="1974297" indent="0">
              <a:buNone/>
              <a:defRPr sz="12113"/>
            </a:lvl2pPr>
            <a:lvl3pPr marL="3948593" indent="0">
              <a:buNone/>
              <a:defRPr sz="10421"/>
            </a:lvl3pPr>
            <a:lvl4pPr marL="5922890" indent="0">
              <a:buNone/>
              <a:defRPr sz="8640"/>
            </a:lvl4pPr>
            <a:lvl5pPr marL="7897185" indent="0">
              <a:buNone/>
              <a:defRPr sz="8640"/>
            </a:lvl5pPr>
            <a:lvl6pPr marL="9871482" indent="0">
              <a:buNone/>
              <a:defRPr sz="8640"/>
            </a:lvl6pPr>
            <a:lvl7pPr marL="11845778" indent="0">
              <a:buNone/>
              <a:defRPr sz="8640"/>
            </a:lvl7pPr>
            <a:lvl8pPr marL="13820076" indent="0">
              <a:buNone/>
              <a:defRPr sz="8640"/>
            </a:lvl8pPr>
            <a:lvl9pPr marL="15794373" indent="0">
              <a:buNone/>
              <a:defRPr sz="864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7582" y="20395889"/>
            <a:ext cx="30175200" cy="3058477"/>
          </a:xfrm>
        </p:spPr>
        <p:txBody>
          <a:bodyPr/>
          <a:lstStyle>
            <a:lvl1pPr marL="0" indent="0">
              <a:buNone/>
              <a:defRPr sz="6057"/>
            </a:lvl1pPr>
            <a:lvl2pPr marL="1974297" indent="0">
              <a:buNone/>
              <a:defRPr sz="5255"/>
            </a:lvl2pPr>
            <a:lvl3pPr marL="3948593" indent="0">
              <a:buNone/>
              <a:defRPr sz="4365"/>
            </a:lvl3pPr>
            <a:lvl4pPr marL="5922890" indent="0">
              <a:buNone/>
              <a:defRPr sz="3919"/>
            </a:lvl4pPr>
            <a:lvl5pPr marL="7897185" indent="0">
              <a:buNone/>
              <a:defRPr sz="3919"/>
            </a:lvl5pPr>
            <a:lvl6pPr marL="9871482" indent="0">
              <a:buNone/>
              <a:defRPr sz="3919"/>
            </a:lvl6pPr>
            <a:lvl7pPr marL="11845778" indent="0">
              <a:buNone/>
              <a:defRPr sz="3919"/>
            </a:lvl7pPr>
            <a:lvl8pPr marL="13820076" indent="0">
              <a:buNone/>
              <a:defRPr sz="3919"/>
            </a:lvl8pPr>
            <a:lvl9pPr marL="15794373" indent="0">
              <a:buNone/>
              <a:defRPr sz="391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5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43624"/>
            <a:ext cx="45262800" cy="4343400"/>
          </a:xfrm>
          <a:prstGeom prst="rect">
            <a:avLst/>
          </a:prstGeom>
        </p:spPr>
        <p:txBody>
          <a:bodyPr vert="horz" lIns="443333" tIns="221666" rIns="443333" bIns="22166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6080766"/>
            <a:ext cx="45262800" cy="17198659"/>
          </a:xfrm>
          <a:prstGeom prst="rect">
            <a:avLst/>
          </a:prstGeom>
        </p:spPr>
        <p:txBody>
          <a:bodyPr vert="horz" lIns="443333" tIns="221666" rIns="443333" bIns="2216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4154132"/>
            <a:ext cx="11734800" cy="1387475"/>
          </a:xfrm>
          <a:prstGeom prst="rect">
            <a:avLst/>
          </a:prstGeom>
        </p:spPr>
        <p:txBody>
          <a:bodyPr vert="horz" lIns="443333" tIns="221666" rIns="443333" bIns="221666" rtlCol="0" anchor="ctr"/>
          <a:lstStyle>
            <a:lvl1pPr algn="l">
              <a:defRPr sz="5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5DFB-6C57-48F5-89C4-D7DCE8965D9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83100" y="24154132"/>
            <a:ext cx="15925800" cy="1387475"/>
          </a:xfrm>
          <a:prstGeom prst="rect">
            <a:avLst/>
          </a:prstGeom>
        </p:spPr>
        <p:txBody>
          <a:bodyPr vert="horz" lIns="443333" tIns="221666" rIns="443333" bIns="221666" rtlCol="0" anchor="ctr"/>
          <a:lstStyle>
            <a:lvl1pPr algn="ctr">
              <a:defRPr sz="5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42600" y="24154132"/>
            <a:ext cx="11734800" cy="1387475"/>
          </a:xfrm>
          <a:prstGeom prst="rect">
            <a:avLst/>
          </a:prstGeom>
        </p:spPr>
        <p:txBody>
          <a:bodyPr vert="horz" lIns="443333" tIns="221666" rIns="443333" bIns="221666" rtlCol="0" anchor="ctr"/>
          <a:lstStyle>
            <a:lvl1pPr algn="r">
              <a:defRPr sz="52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430A-3CA2-4297-91CF-F4F641CD0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7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48593" rtl="0" eaLnBrk="1" latinLnBrk="0" hangingPunct="1">
        <a:spcBef>
          <a:spcPct val="0"/>
        </a:spcBef>
        <a:buNone/>
        <a:defRPr sz="19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0723" indent="-1480723" algn="l" defTabSz="394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06" kern="1200">
          <a:solidFill>
            <a:schemeClr val="tx1"/>
          </a:solidFill>
          <a:latin typeface="+mn-lt"/>
          <a:ea typeface="+mn-ea"/>
          <a:cs typeface="+mn-cs"/>
        </a:defRPr>
      </a:lvl1pPr>
      <a:lvl2pPr marL="3208232" indent="-1233936" algn="l" defTabSz="39485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13" kern="1200">
          <a:solidFill>
            <a:schemeClr val="tx1"/>
          </a:solidFill>
          <a:latin typeface="+mn-lt"/>
          <a:ea typeface="+mn-ea"/>
          <a:cs typeface="+mn-cs"/>
        </a:defRPr>
      </a:lvl2pPr>
      <a:lvl3pPr marL="4935742" indent="-987148" algn="l" defTabSz="394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21" kern="1200">
          <a:solidFill>
            <a:schemeClr val="tx1"/>
          </a:solidFill>
          <a:latin typeface="+mn-lt"/>
          <a:ea typeface="+mn-ea"/>
          <a:cs typeface="+mn-cs"/>
        </a:defRPr>
      </a:lvl3pPr>
      <a:lvl4pPr marL="6910038" indent="-987148" algn="l" defTabSz="3948593" rtl="0" eaLnBrk="1" latinLnBrk="0" hangingPunct="1">
        <a:spcBef>
          <a:spcPct val="20000"/>
        </a:spcBef>
        <a:buFont typeface="Arial" panose="020B0604020202020204" pitchFamily="34" charset="0"/>
        <a:buChar char="–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884335" indent="-987148" algn="l" defTabSz="3948593" rtl="0" eaLnBrk="1" latinLnBrk="0" hangingPunct="1">
        <a:spcBef>
          <a:spcPct val="20000"/>
        </a:spcBef>
        <a:buFont typeface="Arial" panose="020B0604020202020204" pitchFamily="34" charset="0"/>
        <a:buChar char="»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858631" indent="-987148" algn="l" defTabSz="394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2832927" indent="-987148" algn="l" defTabSz="394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4807224" indent="-987148" algn="l" defTabSz="394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6781521" indent="-987148" algn="l" defTabSz="3948593" rtl="0" eaLnBrk="1" latinLnBrk="0" hangingPunct="1">
        <a:spcBef>
          <a:spcPct val="200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1pPr>
      <a:lvl2pPr marL="1974297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2pPr>
      <a:lvl3pPr marL="3948593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3pPr>
      <a:lvl4pPr marL="5922890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4pPr>
      <a:lvl5pPr marL="7897185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5pPr>
      <a:lvl6pPr marL="9871482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6pPr>
      <a:lvl7pPr marL="11845778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7pPr>
      <a:lvl8pPr marL="13820076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8pPr>
      <a:lvl9pPr marL="15794373" algn="l" defTabSz="3948593" rtl="0" eaLnBrk="1" latinLnBrk="0" hangingPunct="1">
        <a:defRPr sz="77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21690" y="4677471"/>
            <a:ext cx="10251156" cy="21160474"/>
          </a:xfrm>
          <a:prstGeom prst="roundRect">
            <a:avLst>
              <a:gd name="adj" fmla="val 31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83" tIns="54291" rIns="108583" bIns="54291" rtlCol="0" anchor="ctr"/>
          <a:lstStyle/>
          <a:p>
            <a:pPr algn="ctr"/>
            <a:endParaRPr lang="en-US" sz="9686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9050" y="0"/>
            <a:ext cx="50291999" cy="424480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763" tIns="72381" rIns="144763" bIns="72381" numCol="1" rtlCol="0" anchor="t" anchorCtr="0" compatLnSpc="1">
            <a:prstTxWarp prst="textNoShape">
              <a:avLst/>
            </a:prstTxWarp>
          </a:bodyPr>
          <a:lstStyle/>
          <a:p>
            <a:pPr defTabSz="3971067"/>
            <a:endParaRPr lang="en-US" sz="9686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3133"/>
            <a:ext cx="7763073" cy="183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>
            <a:spLocks noChangeAspect="1"/>
          </p:cNvSpPr>
          <p:nvPr/>
        </p:nvSpPr>
        <p:spPr>
          <a:xfrm>
            <a:off x="11049000" y="4677471"/>
            <a:ext cx="14376766" cy="21160474"/>
          </a:xfrm>
          <a:prstGeom prst="roundRect">
            <a:avLst>
              <a:gd name="adj" fmla="val 25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83" tIns="54291" rIns="108583" bIns="54291" rtlCol="0" anchor="ctr"/>
          <a:lstStyle/>
          <a:p>
            <a:pPr algn="ctr"/>
            <a:endParaRPr lang="en-US" sz="9686" dirty="0"/>
          </a:p>
        </p:txBody>
      </p:sp>
      <p:sp>
        <p:nvSpPr>
          <p:cNvPr id="5" name="Line 82"/>
          <p:cNvSpPr>
            <a:spLocks noChangeShapeType="1"/>
          </p:cNvSpPr>
          <p:nvPr/>
        </p:nvSpPr>
        <p:spPr bwMode="auto">
          <a:xfrm>
            <a:off x="-38100" y="4294070"/>
            <a:ext cx="50292000" cy="0"/>
          </a:xfrm>
          <a:prstGeom prst="line">
            <a:avLst/>
          </a:prstGeom>
          <a:noFill/>
          <a:ln w="117475">
            <a:solidFill>
              <a:schemeClr val="tx1"/>
            </a:solidFill>
            <a:round/>
            <a:headEnd/>
            <a:tailEnd/>
          </a:ln>
        </p:spPr>
        <p:txBody>
          <a:bodyPr lIns="108583" tIns="54291" rIns="108583" bIns="54291"/>
          <a:lstStyle/>
          <a:p>
            <a:endParaRPr lang="en-US" sz="9686" dirty="0"/>
          </a:p>
        </p:txBody>
      </p:sp>
      <p:sp>
        <p:nvSpPr>
          <p:cNvPr id="6" name="Line 83"/>
          <p:cNvSpPr>
            <a:spLocks noChangeShapeType="1"/>
          </p:cNvSpPr>
          <p:nvPr/>
        </p:nvSpPr>
        <p:spPr bwMode="auto">
          <a:xfrm>
            <a:off x="19050" y="4132915"/>
            <a:ext cx="502920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108583" tIns="54291" rIns="108583" bIns="54291"/>
          <a:lstStyle/>
          <a:p>
            <a:endParaRPr lang="en-US" sz="9686" dirty="0"/>
          </a:p>
        </p:txBody>
      </p:sp>
      <p:sp>
        <p:nvSpPr>
          <p:cNvPr id="7" name="Line 82"/>
          <p:cNvSpPr>
            <a:spLocks noChangeShapeType="1"/>
          </p:cNvSpPr>
          <p:nvPr/>
        </p:nvSpPr>
        <p:spPr bwMode="auto">
          <a:xfrm>
            <a:off x="43113" y="3925269"/>
            <a:ext cx="50292000" cy="0"/>
          </a:xfrm>
          <a:prstGeom prst="line">
            <a:avLst/>
          </a:prstGeom>
          <a:noFill/>
          <a:ln w="117475">
            <a:solidFill>
              <a:schemeClr val="tx1"/>
            </a:solidFill>
            <a:round/>
            <a:headEnd/>
            <a:tailEnd/>
          </a:ln>
        </p:spPr>
        <p:txBody>
          <a:bodyPr lIns="108583" tIns="54291" rIns="108583" bIns="54291"/>
          <a:lstStyle/>
          <a:p>
            <a:endParaRPr lang="en-US" sz="9686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442925" y="285096"/>
            <a:ext cx="24159270" cy="161990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Functional consequences of graft site pain and itch in survivors of major thermal burn injury.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63596" y="1981200"/>
            <a:ext cx="20783554" cy="597020"/>
          </a:xfrm>
          <a:prstGeom prst="rect">
            <a:avLst/>
          </a:prstGeom>
          <a:noFill/>
        </p:spPr>
        <p:txBody>
          <a:bodyPr wrap="square" lIns="108583" tIns="54291" rIns="108583" bIns="54291" rtlCol="0">
            <a:spAutoFit/>
          </a:bodyPr>
          <a:lstStyle/>
          <a:p>
            <a:pPr algn="ctr"/>
            <a:r>
              <a:rPr lang="en-US" sz="3167" baseline="30000" dirty="0">
                <a:latin typeface="Arial Narrow" panose="020B0606020202030204" pitchFamily="34" charset="0"/>
              </a:rPr>
              <a:t>1,2</a:t>
            </a:r>
            <a:r>
              <a:rPr lang="en-US" sz="3167" u="sng" dirty="0">
                <a:latin typeface="Arial Narrow" panose="020B0606020202030204" pitchFamily="34" charset="0"/>
              </a:rPr>
              <a:t>Mauck MC</a:t>
            </a:r>
            <a:r>
              <a:rPr lang="en-US" sz="3167" dirty="0">
                <a:latin typeface="Arial Narrow" panose="020B0606020202030204" pitchFamily="34" charset="0"/>
              </a:rPr>
              <a:t>, </a:t>
            </a:r>
            <a:r>
              <a:rPr lang="en-US" sz="3167" baseline="30000" dirty="0">
                <a:latin typeface="Arial Narrow" panose="020B0606020202030204" pitchFamily="34" charset="0"/>
              </a:rPr>
              <a:t>1,2</a:t>
            </a:r>
            <a:r>
              <a:rPr lang="en-US" sz="3167" dirty="0">
                <a:latin typeface="Arial Narrow" panose="020B0606020202030204" pitchFamily="34" charset="0"/>
              </a:rPr>
              <a:t>Doshi N, </a:t>
            </a:r>
            <a:r>
              <a:rPr lang="en-US" sz="3167" baseline="30000" dirty="0">
                <a:latin typeface="Arial Narrow" panose="020B0606020202030204" pitchFamily="34" charset="0"/>
              </a:rPr>
              <a:t>1,2</a:t>
            </a:r>
            <a:r>
              <a:rPr lang="en-US" sz="3167" dirty="0">
                <a:latin typeface="Arial Narrow" panose="020B0606020202030204" pitchFamily="34" charset="0"/>
              </a:rPr>
              <a:t>Bien M, </a:t>
            </a:r>
            <a:r>
              <a:rPr lang="en-US" sz="3167" baseline="30000" dirty="0">
                <a:latin typeface="Arial Narrow" panose="020B0606020202030204" pitchFamily="34" charset="0"/>
              </a:rPr>
              <a:t>1,2</a:t>
            </a:r>
            <a:r>
              <a:rPr lang="en-US" sz="3167" dirty="0">
                <a:latin typeface="Arial Narrow" panose="020B0606020202030204" pitchFamily="34" charset="0"/>
              </a:rPr>
              <a:t>Jia E, </a:t>
            </a:r>
            <a:r>
              <a:rPr lang="en-US" sz="3167" baseline="30000" dirty="0">
                <a:latin typeface="Arial Narrow" panose="020B0606020202030204" pitchFamily="34" charset="0"/>
              </a:rPr>
              <a:t>1,2</a:t>
            </a:r>
            <a:r>
              <a:rPr lang="en-US" sz="3167" dirty="0">
                <a:latin typeface="Arial Narrow" panose="020B0606020202030204" pitchFamily="34" charset="0"/>
              </a:rPr>
              <a:t>Jallah, </a:t>
            </a:r>
            <a:r>
              <a:rPr lang="en-US" sz="3167" baseline="30000" dirty="0">
                <a:latin typeface="Arial Narrow" panose="020B0606020202030204" pitchFamily="34" charset="0"/>
              </a:rPr>
              <a:t>8</a:t>
            </a:r>
            <a:r>
              <a:rPr lang="en-US" sz="3167" dirty="0">
                <a:latin typeface="Arial Narrow" panose="020B0606020202030204" pitchFamily="34" charset="0"/>
              </a:rPr>
              <a:t>Shupp JW, </a:t>
            </a:r>
            <a:r>
              <a:rPr lang="en-US" sz="3167" baseline="30000" dirty="0">
                <a:latin typeface="Arial Narrow" panose="020B0606020202030204" pitchFamily="34" charset="0"/>
              </a:rPr>
              <a:t>5</a:t>
            </a:r>
            <a:r>
              <a:rPr lang="en-US" sz="3167" dirty="0">
                <a:latin typeface="Arial Narrow" panose="020B0606020202030204" pitchFamily="34" charset="0"/>
              </a:rPr>
              <a:t>Karlnoski R, </a:t>
            </a:r>
            <a:r>
              <a:rPr lang="en-US" sz="3167" baseline="30000" dirty="0">
                <a:latin typeface="Arial Narrow" panose="020B0606020202030204" pitchFamily="34" charset="0"/>
              </a:rPr>
              <a:t>5</a:t>
            </a:r>
            <a:r>
              <a:rPr lang="en-US" sz="3167" dirty="0">
                <a:latin typeface="Arial Narrow" panose="020B0606020202030204" pitchFamily="34" charset="0"/>
              </a:rPr>
              <a:t>Smith DJ, Cairns BA, </a:t>
            </a:r>
            <a:r>
              <a:rPr lang="en-US" sz="3167" baseline="30000" dirty="0">
                <a:latin typeface="Arial Narrow" panose="020B0606020202030204" pitchFamily="34" charset="0"/>
              </a:rPr>
              <a:t>1,2,4</a:t>
            </a:r>
            <a:r>
              <a:rPr lang="en-US" sz="3167" dirty="0">
                <a:latin typeface="Arial Narrow" panose="020B0606020202030204" pitchFamily="34" charset="0"/>
              </a:rPr>
              <a:t>McLean SA.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785" y="5216050"/>
            <a:ext cx="10016966" cy="20151539"/>
          </a:xfrm>
          <a:prstGeom prst="rect">
            <a:avLst/>
          </a:prstGeom>
          <a:noFill/>
        </p:spPr>
        <p:txBody>
          <a:bodyPr wrap="square" lIns="108583" tIns="54291" rIns="108583" bIns="54291" rtlCol="0">
            <a:spAutoFit/>
          </a:bodyPr>
          <a:lstStyle/>
          <a:p>
            <a:pPr algn="ctr">
              <a:spcAft>
                <a:spcPts val="891"/>
              </a:spcAft>
            </a:pPr>
            <a:r>
              <a:rPr lang="en-US" sz="3206" dirty="0">
                <a:latin typeface="Arial Black" panose="020B0A04020102020204" pitchFamily="34" charset="0"/>
              </a:rPr>
              <a:t>INTRODUCTION</a:t>
            </a:r>
          </a:p>
          <a:p>
            <a:pPr marL="509014" indent="-509014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Burn injuries affect 11 million people annually worldwide. </a:t>
            </a:r>
          </a:p>
          <a:p>
            <a:pPr marL="509014" indent="-509014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Hospitalized burn patients commonly receive a tissue </a:t>
            </a:r>
            <a:r>
              <a:rPr lang="en-US" sz="3325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autograft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treat their burn injury, in which skin is removed from a healthy “donor” site and transferred to a burn injury site (the “graft” site). </a:t>
            </a:r>
          </a:p>
          <a:p>
            <a:pPr marL="509014" indent="-509014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and itch are common, morbid sequelae of burn injury that requires tissue </a:t>
            </a:r>
            <a:r>
              <a:rPr lang="en-US" sz="3325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autografting</a:t>
            </a:r>
            <a:endParaRPr lang="en-US" sz="3325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9014" indent="-509014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and chronic itch at the graft site are major causes of patient suffering and disability in this population. </a:t>
            </a:r>
          </a:p>
          <a:p>
            <a:pPr marL="509014" indent="-509014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suggests that chronic pain and itch at the graft site are major causes of patient suffering and disability. </a:t>
            </a:r>
          </a:p>
          <a:p>
            <a:pPr marL="509014" indent="-509014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this fact, to our knowledge no studies have been </a:t>
            </a:r>
            <a:r>
              <a:rPr lang="en-US" sz="3325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that evaluate the impact of graft site pain and itch on functional outcomes among survivors of </a:t>
            </a:r>
            <a:r>
              <a:rPr lang="en-US" sz="3325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MThBI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91"/>
              </a:spcAft>
            </a:pPr>
            <a:endParaRPr lang="en-US" sz="3028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91"/>
              </a:spcAft>
            </a:pPr>
            <a:r>
              <a:rPr lang="en-US" sz="3028" dirty="0">
                <a:latin typeface="Arial Black" panose="020B0A04020102020204" pitchFamily="34" charset="0"/>
              </a:rPr>
              <a:t>METHODS</a:t>
            </a:r>
            <a:endParaRPr lang="en-US" sz="3028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7211" indent="-407211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prospective, multicenter, longitudinal cohort study enrolled adult European Americans and African Americans who presented to the hospital within 72 hours of major thermal burn injury. </a:t>
            </a:r>
          </a:p>
          <a:p>
            <a:pPr marL="407211" indent="-407211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individuals with total body surface area (TBSA) burned ≤30% also receiving tissue </a:t>
            </a:r>
            <a:r>
              <a:rPr lang="en-US" sz="3325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autograft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were enrolled. </a:t>
            </a:r>
            <a:endParaRPr lang="en-US" sz="3325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7211" indent="-407211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itch severity (numeric rating scale (NRS) 0-10) were prospectively assessed during the year after </a:t>
            </a:r>
            <a:r>
              <a:rPr lang="en-US" sz="3325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MThBI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structured in-person and telephone interviews (daily during hospitalization, weekly post-discharge through study day 21, and then monthly through 12 months). </a:t>
            </a:r>
          </a:p>
          <a:p>
            <a:pPr marL="407211" indent="-407211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Demographics, burn characteristics, and hospital length of stay were obtained by abstraction of the medical record. </a:t>
            </a:r>
          </a:p>
          <a:p>
            <a:pPr marL="407211" indent="-407211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Moderate to severe pain and itch was defined as NRS≥4. </a:t>
            </a:r>
          </a:p>
          <a:p>
            <a:pPr marL="407211" indent="-407211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pain and itch severity on function was explored using the Brief </a:t>
            </a:r>
            <a:r>
              <a:rPr lang="en-US" sz="3325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Inventory (modified for itch) </a:t>
            </a:r>
            <a:r>
              <a:rPr lang="en-US" sz="3325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SF-12 </a:t>
            </a:r>
            <a:r>
              <a:rPr lang="en-US" sz="3325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administered at intervals following burn injury. </a:t>
            </a:r>
          </a:p>
          <a:p>
            <a:pPr marL="407211" indent="-407211" algn="just">
              <a:spcAft>
                <a:spcPts val="891"/>
              </a:spcAft>
              <a:buFont typeface="Arial" panose="020B0604020202020204" pitchFamily="34" charset="0"/>
              <a:buChar char="•"/>
            </a:pPr>
            <a:r>
              <a:rPr lang="en-US" sz="3325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Pain Inventory interference subscale examined interference over 7 important domains of life function.</a:t>
            </a:r>
            <a:endParaRPr lang="en-US" sz="3325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5175" y="2668682"/>
            <a:ext cx="29431822" cy="986806"/>
          </a:xfrm>
          <a:prstGeom prst="rect">
            <a:avLst/>
          </a:prstGeom>
          <a:noFill/>
        </p:spPr>
        <p:txBody>
          <a:bodyPr wrap="square" lIns="108583" tIns="54291" rIns="108583" bIns="54291" rtlCol="0">
            <a:spAutoFit/>
          </a:bodyPr>
          <a:lstStyle/>
          <a:p>
            <a:r>
              <a:rPr lang="en-US" sz="2850" dirty="0">
                <a:latin typeface="Arial Narrow" panose="020B0606020202030204" pitchFamily="34" charset="0"/>
              </a:rPr>
              <a:t> From the </a:t>
            </a:r>
            <a:r>
              <a:rPr lang="en-US" sz="2850" baseline="30000" dirty="0">
                <a:latin typeface="Arial Narrow" panose="020B0606020202030204" pitchFamily="34" charset="0"/>
              </a:rPr>
              <a:t>1</a:t>
            </a:r>
            <a:r>
              <a:rPr lang="en-US" sz="2850" dirty="0">
                <a:latin typeface="Arial Narrow" panose="020B0606020202030204" pitchFamily="34" charset="0"/>
              </a:rPr>
              <a:t>TRYUMPH Research Program, </a:t>
            </a:r>
            <a:r>
              <a:rPr lang="en-US" sz="2850" baseline="30000" dirty="0">
                <a:latin typeface="Arial Narrow" panose="020B0606020202030204" pitchFamily="34" charset="0"/>
              </a:rPr>
              <a:t>2</a:t>
            </a:r>
            <a:r>
              <a:rPr lang="en-US" sz="2850" dirty="0">
                <a:latin typeface="Arial Narrow" panose="020B0606020202030204" pitchFamily="34" charset="0"/>
              </a:rPr>
              <a:t>Department of Anesthesiology, </a:t>
            </a:r>
            <a:r>
              <a:rPr lang="en-US" sz="2850" baseline="30000" dirty="0">
                <a:latin typeface="Arial Narrow" panose="020B0606020202030204" pitchFamily="34" charset="0"/>
              </a:rPr>
              <a:t>3</a:t>
            </a:r>
            <a:r>
              <a:rPr lang="en-US" sz="2850" dirty="0">
                <a:latin typeface="Arial Narrow" panose="020B0606020202030204" pitchFamily="34" charset="0"/>
              </a:rPr>
              <a:t>Department of Surgery, and </a:t>
            </a:r>
            <a:r>
              <a:rPr lang="en-US" sz="2850" baseline="30000" dirty="0">
                <a:latin typeface="Arial Narrow" panose="020B0606020202030204" pitchFamily="34" charset="0"/>
              </a:rPr>
              <a:t>4</a:t>
            </a:r>
            <a:r>
              <a:rPr lang="en-US" sz="2850" dirty="0">
                <a:latin typeface="Arial Narrow" panose="020B0606020202030204" pitchFamily="34" charset="0"/>
              </a:rPr>
              <a:t>Department of Emergency Medicine, University of North Carolina, Chapel Hill, NC; </a:t>
            </a:r>
            <a:r>
              <a:rPr lang="en-US" sz="2850" baseline="30000" dirty="0">
                <a:latin typeface="Arial Narrow" panose="020B0606020202030204" pitchFamily="34" charset="0"/>
              </a:rPr>
              <a:t>5</a:t>
            </a:r>
            <a:r>
              <a:rPr lang="en-US" sz="2850" dirty="0">
                <a:latin typeface="Arial Narrow" panose="020B0606020202030204" pitchFamily="34" charset="0"/>
              </a:rPr>
              <a:t>Florida Gulf-to-Bay Anesthesiology, Tampa, FL; </a:t>
            </a:r>
            <a:r>
              <a:rPr lang="en-US" sz="2850" baseline="30000" dirty="0">
                <a:latin typeface="Arial Narrow" panose="020B0606020202030204" pitchFamily="34" charset="0"/>
              </a:rPr>
              <a:t>6</a:t>
            </a:r>
            <a:r>
              <a:rPr lang="en-US" sz="2850" dirty="0">
                <a:latin typeface="Arial Narrow" panose="020B0606020202030204" pitchFamily="34" charset="0"/>
              </a:rPr>
              <a:t>Department of Plastic Surgery, University of South Florida, Tampa, FL; </a:t>
            </a:r>
            <a:r>
              <a:rPr lang="en-US" sz="2850" baseline="30000" dirty="0">
                <a:latin typeface="Arial Narrow" panose="020B0606020202030204" pitchFamily="34" charset="0"/>
              </a:rPr>
              <a:t>7</a:t>
            </a:r>
            <a:r>
              <a:rPr lang="en-US" sz="2850" dirty="0">
                <a:latin typeface="Arial Narrow" panose="020B0606020202030204" pitchFamily="34" charset="0"/>
              </a:rPr>
              <a:t>Department of Anesthesiology, Duke University, Durham, NC; </a:t>
            </a:r>
            <a:r>
              <a:rPr lang="en-US" sz="2850" baseline="30000" dirty="0">
                <a:latin typeface="Arial Narrow" panose="020B0606020202030204" pitchFamily="34" charset="0"/>
              </a:rPr>
              <a:t>8</a:t>
            </a:r>
            <a:r>
              <a:rPr lang="en-US" sz="2850" dirty="0">
                <a:latin typeface="Arial Narrow" panose="020B0606020202030204" pitchFamily="34" charset="0"/>
              </a:rPr>
              <a:t>MedStar Health Research Institute, Washington, DC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9597701" y="4677471"/>
            <a:ext cx="10332349" cy="21160474"/>
          </a:xfrm>
          <a:prstGeom prst="roundRect">
            <a:avLst>
              <a:gd name="adj" fmla="val 33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83" tIns="54291" rIns="108583" bIns="54291" rtlCol="0" anchor="ctr"/>
          <a:lstStyle/>
          <a:p>
            <a:pPr algn="ctr"/>
            <a:endParaRPr lang="en-US" sz="9686" dirty="0"/>
          </a:p>
        </p:txBody>
      </p:sp>
      <p:sp>
        <p:nvSpPr>
          <p:cNvPr id="46" name="TextBox 45"/>
          <p:cNvSpPr txBox="1"/>
          <p:nvPr/>
        </p:nvSpPr>
        <p:spPr>
          <a:xfrm>
            <a:off x="39867570" y="4862681"/>
            <a:ext cx="9792610" cy="21358664"/>
          </a:xfrm>
          <a:prstGeom prst="rect">
            <a:avLst/>
          </a:prstGeom>
          <a:noFill/>
        </p:spPr>
        <p:txBody>
          <a:bodyPr wrap="square" lIns="108583" tIns="54291" rIns="108583" bIns="54291" rtlCol="0">
            <a:spAutoFit/>
          </a:bodyPr>
          <a:lstStyle/>
          <a:p>
            <a:pPr algn="ctr">
              <a:spcAft>
                <a:spcPts val="891"/>
              </a:spcAft>
            </a:pPr>
            <a:r>
              <a:rPr lang="en-US" sz="3206" dirty="0">
                <a:latin typeface="Arial Black" panose="020B0A04020102020204" pitchFamily="34" charset="0"/>
              </a:rPr>
              <a:t>RESULTS</a:t>
            </a: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</a:rPr>
              <a:t>Study participant characteristics are shown in Table 1.</a:t>
            </a: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3325" dirty="0" smtClean="0">
                <a:latin typeface="Arial Narrow" panose="020B0606020202030204" pitchFamily="34" charset="0"/>
              </a:rPr>
              <a:t>Figure 2 shows that pain results in more interference relative to itch, but both significantly interfere significantly with function.</a:t>
            </a: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</a:rPr>
              <a:t>Based on the slope of the regression lines </a:t>
            </a:r>
            <a:r>
              <a:rPr lang="en-US" sz="3325" dirty="0" smtClean="0">
                <a:latin typeface="Arial Narrow" panose="020B0606020202030204" pitchFamily="34" charset="0"/>
              </a:rPr>
              <a:t> (Figure 2) averaged </a:t>
            </a:r>
            <a:r>
              <a:rPr lang="en-US" sz="3325" dirty="0">
                <a:latin typeface="Arial Narrow" panose="020B0606020202030204" pitchFamily="34" charset="0"/>
              </a:rPr>
              <a:t>over 6 week, 6 month and 12 month time points, a NRS of 3.7 and a NRS of 6.8 were required to produce clinically significant interference with pain and </a:t>
            </a:r>
            <a:r>
              <a:rPr lang="en-US" sz="3325" dirty="0" smtClean="0">
                <a:latin typeface="Arial Narrow" panose="020B0606020202030204" pitchFamily="34" charset="0"/>
              </a:rPr>
              <a:t>itch respectively (change in interference score of 15 or greater).</a:t>
            </a: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3325" dirty="0" smtClean="0">
                <a:latin typeface="Arial Narrow" panose="020B0606020202030204" pitchFamily="34" charset="0"/>
              </a:rPr>
              <a:t>Pain </a:t>
            </a:r>
            <a:r>
              <a:rPr lang="en-US" sz="3325" dirty="0">
                <a:latin typeface="Arial Narrow" panose="020B0606020202030204" pitchFamily="34" charset="0"/>
              </a:rPr>
              <a:t>and itch cause significant interference across 7 domains of life function over time after major burn </a:t>
            </a:r>
            <a:r>
              <a:rPr lang="en-US" sz="3325" dirty="0" smtClean="0">
                <a:latin typeface="Arial Narrow" panose="020B0606020202030204" pitchFamily="34" charset="0"/>
              </a:rPr>
              <a:t>injury (Figure 3).</a:t>
            </a: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3325" dirty="0" smtClean="0">
                <a:latin typeface="Arial Narrow" panose="020B0606020202030204" pitchFamily="34" charset="0"/>
              </a:rPr>
              <a:t>Following major thermal burn injury, there is a decline in physical and mental health in all participants, however those with moderate or severe graft site pain and itch generally have lower mental and physical health (Table 2).</a:t>
            </a: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</a:rPr>
              <a:t>At 6 weeks, 6 months, and 12 months, major thermal burn injury survivors with moderate or severe graft site pain reported a clinically important </a:t>
            </a:r>
            <a:r>
              <a:rPr lang="en-US" sz="3325" dirty="0" smtClean="0">
                <a:latin typeface="Arial Narrow" panose="020B0606020202030204" pitchFamily="34" charset="0"/>
              </a:rPr>
              <a:t>reduction </a:t>
            </a:r>
            <a:r>
              <a:rPr lang="en-US" sz="3325" dirty="0">
                <a:latin typeface="Arial Narrow" panose="020B0606020202030204" pitchFamily="34" charset="0"/>
              </a:rPr>
              <a:t>in physical and mental health function (Table </a:t>
            </a:r>
            <a:r>
              <a:rPr lang="en-US" sz="3325" dirty="0" smtClean="0">
                <a:latin typeface="Arial Narrow" panose="020B0606020202030204" pitchFamily="34" charset="0"/>
              </a:rPr>
              <a:t>2). </a:t>
            </a:r>
          </a:p>
          <a:p>
            <a:pPr algn="just"/>
            <a:endParaRPr lang="en-US" sz="3206" dirty="0">
              <a:latin typeface="Arial Narrow" panose="020B0606020202030204" pitchFamily="34" charset="0"/>
            </a:endParaRPr>
          </a:p>
          <a:p>
            <a:pPr algn="ctr"/>
            <a:r>
              <a:rPr lang="en-US" sz="3206" dirty="0" smtClean="0">
                <a:latin typeface="Arial Black" panose="020B0A04020102020204" pitchFamily="34" charset="0"/>
              </a:rPr>
              <a:t>CONCLUSIONS</a:t>
            </a:r>
          </a:p>
          <a:p>
            <a:pPr algn="ctr"/>
            <a:endParaRPr lang="en-US" sz="3206" dirty="0">
              <a:latin typeface="Arial Black" panose="020B0A04020102020204" pitchFamily="34" charset="0"/>
            </a:endParaRP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3325" dirty="0" smtClean="0">
                <a:latin typeface="Arial Narrow" panose="020B0606020202030204" pitchFamily="34" charset="0"/>
              </a:rPr>
              <a:t>Pain and itch interfere significantly with life function in the aftermath of burn injury. </a:t>
            </a:r>
            <a:endParaRPr lang="en-US" sz="3325" dirty="0">
              <a:latin typeface="Arial Narrow" panose="020B0606020202030204" pitchFamily="34" charset="0"/>
            </a:endParaRP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3325" dirty="0">
                <a:latin typeface="Arial Narrow" panose="020B0606020202030204" pitchFamily="34" charset="0"/>
              </a:rPr>
              <a:t>Future studies </a:t>
            </a:r>
            <a:r>
              <a:rPr lang="en-US" sz="3325" dirty="0" smtClean="0">
                <a:latin typeface="Arial Narrow" panose="020B0606020202030204" pitchFamily="34" charset="0"/>
              </a:rPr>
              <a:t>aimed at understanding pain and itch pathogenesis in the aftermath of burn injury are urgently needed to address the significant decline in function after burn injury.</a:t>
            </a:r>
            <a:endParaRPr lang="en-US" sz="3206" dirty="0">
              <a:latin typeface="Arial Black" panose="020B0A04020102020204" pitchFamily="34" charset="0"/>
            </a:endParaRPr>
          </a:p>
          <a:p>
            <a:pPr algn="ctr"/>
            <a:r>
              <a:rPr lang="en-US" sz="3206" dirty="0" smtClean="0">
                <a:latin typeface="Arial Black" panose="020B0A04020102020204" pitchFamily="34" charset="0"/>
              </a:rPr>
              <a:t>REFERENCES</a:t>
            </a:r>
            <a:endParaRPr lang="en-US" sz="3028" dirty="0">
              <a:latin typeface="Arial Narrow" panose="020B0606020202030204" pitchFamily="34" charset="0"/>
            </a:endParaRP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2850" dirty="0" err="1">
                <a:latin typeface="Arial Narrow" panose="020B0606020202030204" pitchFamily="34" charset="0"/>
              </a:rPr>
              <a:t>LaBorde</a:t>
            </a:r>
            <a:r>
              <a:rPr lang="en-US" sz="2850" dirty="0">
                <a:latin typeface="Arial Narrow" panose="020B0606020202030204" pitchFamily="34" charset="0"/>
              </a:rPr>
              <a:t> P. Burn epidemiology: the patient, the nation, the statistics, and the data resources. </a:t>
            </a:r>
            <a:r>
              <a:rPr lang="en-US" sz="2850" dirty="0" err="1">
                <a:latin typeface="Arial Narrow" panose="020B0606020202030204" pitchFamily="34" charset="0"/>
              </a:rPr>
              <a:t>Crit</a:t>
            </a:r>
            <a:r>
              <a:rPr lang="en-US" sz="2850" dirty="0">
                <a:latin typeface="Arial Narrow" panose="020B0606020202030204" pitchFamily="34" charset="0"/>
              </a:rPr>
              <a:t> Care </a:t>
            </a:r>
            <a:r>
              <a:rPr lang="en-US" sz="2850" dirty="0" err="1">
                <a:latin typeface="Arial Narrow" panose="020B0606020202030204" pitchFamily="34" charset="0"/>
              </a:rPr>
              <a:t>Nurs</a:t>
            </a:r>
            <a:r>
              <a:rPr lang="en-US" sz="2850" dirty="0">
                <a:latin typeface="Arial Narrow" panose="020B0606020202030204" pitchFamily="34" charset="0"/>
              </a:rPr>
              <a:t> </a:t>
            </a:r>
            <a:r>
              <a:rPr lang="en-US" sz="2850" dirty="0" err="1">
                <a:latin typeface="Arial Narrow" panose="020B0606020202030204" pitchFamily="34" charset="0"/>
              </a:rPr>
              <a:t>Clin</a:t>
            </a:r>
            <a:r>
              <a:rPr lang="en-US" sz="2850" dirty="0">
                <a:latin typeface="Arial Narrow" panose="020B0606020202030204" pitchFamily="34" charset="0"/>
              </a:rPr>
              <a:t> North Am 2004;16(1):13-25. </a:t>
            </a:r>
            <a:endParaRPr lang="en-US" sz="2850" dirty="0" smtClean="0">
              <a:latin typeface="Arial Narrow" panose="020B0606020202030204" pitchFamily="34" charset="0"/>
            </a:endParaRP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2850" dirty="0" err="1">
                <a:latin typeface="Arial Narrow" panose="020B0606020202030204" pitchFamily="34" charset="0"/>
              </a:rPr>
              <a:t>Malenfant</a:t>
            </a:r>
            <a:r>
              <a:rPr lang="en-US" sz="2850" dirty="0">
                <a:latin typeface="Arial Narrow" panose="020B0606020202030204" pitchFamily="34" charset="0"/>
              </a:rPr>
              <a:t> A, Forget R, </a:t>
            </a:r>
            <a:r>
              <a:rPr lang="en-US" sz="2850" dirty="0" err="1">
                <a:latin typeface="Arial Narrow" panose="020B0606020202030204" pitchFamily="34" charset="0"/>
              </a:rPr>
              <a:t>Papillon</a:t>
            </a:r>
            <a:r>
              <a:rPr lang="en-US" sz="2850" dirty="0">
                <a:latin typeface="Arial Narrow" panose="020B0606020202030204" pitchFamily="34" charset="0"/>
              </a:rPr>
              <a:t> J, </a:t>
            </a:r>
            <a:r>
              <a:rPr lang="en-US" sz="2850" dirty="0" err="1">
                <a:latin typeface="Arial Narrow" panose="020B0606020202030204" pitchFamily="34" charset="0"/>
              </a:rPr>
              <a:t>Amsel</a:t>
            </a:r>
            <a:r>
              <a:rPr lang="en-US" sz="2850" dirty="0">
                <a:latin typeface="Arial Narrow" panose="020B0606020202030204" pitchFamily="34" charset="0"/>
              </a:rPr>
              <a:t> R, </a:t>
            </a:r>
            <a:r>
              <a:rPr lang="en-US" sz="2850" dirty="0" err="1">
                <a:latin typeface="Arial Narrow" panose="020B0606020202030204" pitchFamily="34" charset="0"/>
              </a:rPr>
              <a:t>Frigon</a:t>
            </a:r>
            <a:r>
              <a:rPr lang="en-US" sz="2850" dirty="0">
                <a:latin typeface="Arial Narrow" panose="020B0606020202030204" pitchFamily="34" charset="0"/>
              </a:rPr>
              <a:t> JY, </a:t>
            </a:r>
            <a:r>
              <a:rPr lang="en-US" sz="2850" dirty="0" err="1">
                <a:latin typeface="Arial Narrow" panose="020B0606020202030204" pitchFamily="34" charset="0"/>
              </a:rPr>
              <a:t>Choiniere</a:t>
            </a:r>
            <a:r>
              <a:rPr lang="en-US" sz="2850" dirty="0">
                <a:latin typeface="Arial Narrow" panose="020B0606020202030204" pitchFamily="34" charset="0"/>
              </a:rPr>
              <a:t> M. Prevalence and characteristics of chronic sensory problems in burn patients. Pain 1996;67(2-3):493-500</a:t>
            </a:r>
            <a:r>
              <a:rPr lang="en-US" sz="2850" dirty="0" smtClean="0">
                <a:latin typeface="Arial Narrow" panose="020B0606020202030204" pitchFamily="34" charset="0"/>
              </a:rPr>
              <a:t>.</a:t>
            </a:r>
          </a:p>
          <a:p>
            <a:pPr marL="271467" indent="-271467" algn="just">
              <a:buFont typeface="Arial" pitchFamily="34" charset="0"/>
              <a:buChar char="•"/>
            </a:pPr>
            <a:r>
              <a:rPr lang="en-US" sz="2850" dirty="0">
                <a:latin typeface="Arial Narrow" panose="020B0606020202030204" pitchFamily="34" charset="0"/>
              </a:rPr>
              <a:t>Summer GJ, Puntillo KA, </a:t>
            </a:r>
            <a:r>
              <a:rPr lang="en-US" sz="2850" dirty="0" err="1">
                <a:latin typeface="Arial Narrow" panose="020B0606020202030204" pitchFamily="34" charset="0"/>
              </a:rPr>
              <a:t>Miaskowski</a:t>
            </a:r>
            <a:r>
              <a:rPr lang="en-US" sz="2850" dirty="0">
                <a:latin typeface="Arial Narrow" panose="020B0606020202030204" pitchFamily="34" charset="0"/>
              </a:rPr>
              <a:t> C, Green PG, Levine JD. Burn injury pain: the continuing challenge. J Pain 2007;8(7):533-548</a:t>
            </a:r>
            <a:r>
              <a:rPr lang="en-US" sz="2850" dirty="0" smtClean="0">
                <a:latin typeface="Arial Narrow" panose="020B0606020202030204" pitchFamily="34" charset="0"/>
              </a:rPr>
              <a:t>.</a:t>
            </a:r>
          </a:p>
          <a:p>
            <a:pPr marL="271467" indent="-271467" algn="just">
              <a:buFont typeface="Arial" pitchFamily="34" charset="0"/>
              <a:buChar char="•"/>
            </a:pPr>
            <a:endParaRPr lang="en-US" sz="3008" i="1" dirty="0">
              <a:latin typeface="Arial Narrow" panose="020B0606020202030204" pitchFamily="34" charset="0"/>
            </a:endParaRPr>
          </a:p>
          <a:p>
            <a:pPr algn="just"/>
            <a:r>
              <a:rPr lang="en-US" sz="3008" i="1" dirty="0">
                <a:latin typeface="Arial Narrow" panose="020B0606020202030204" pitchFamily="34" charset="0"/>
              </a:rPr>
              <a:t>Research reported here was funded by the University of North Carolina Department of Anesthesiology and the Jaycee Burn Center.</a:t>
            </a:r>
            <a:endParaRPr lang="en-US" sz="3008" dirty="0">
              <a:latin typeface="Arial Narrow" panose="020B0606020202030204" pitchFamily="34" charset="0"/>
            </a:endParaRPr>
          </a:p>
          <a:p>
            <a:pPr marL="271467" indent="-271467" algn="just">
              <a:buFont typeface="Arial" pitchFamily="34" charset="0"/>
              <a:buChar char="•"/>
            </a:pPr>
            <a:endParaRPr lang="en-US" sz="3028" dirty="0">
              <a:latin typeface="Arial Narrow" panose="020B0606020202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752" y="69561"/>
            <a:ext cx="7024298" cy="18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1618648" y="22631400"/>
            <a:ext cx="13527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 Narrow" panose="020B0606020202030204" pitchFamily="34" charset="0"/>
              </a:rPr>
              <a:t>Figure </a:t>
            </a:r>
            <a:r>
              <a:rPr lang="en-US" sz="2800" b="1" dirty="0" smtClean="0">
                <a:latin typeface="Arial Narrow" panose="020B0606020202030204" pitchFamily="34" charset="0"/>
              </a:rPr>
              <a:t>2: </a:t>
            </a:r>
            <a:r>
              <a:rPr lang="en-US" sz="2800" b="1" dirty="0">
                <a:latin typeface="Arial Narrow" panose="020B0606020202030204" pitchFamily="34" charset="0"/>
              </a:rPr>
              <a:t>Relationship between pain and itch severity and pain and itch-related functional interference over time among survivors of major thermal burn injury receiving a tissue </a:t>
            </a:r>
            <a:r>
              <a:rPr lang="en-US" sz="2800" b="1" dirty="0" err="1">
                <a:latin typeface="Arial Narrow" panose="020B0606020202030204" pitchFamily="34" charset="0"/>
              </a:rPr>
              <a:t>autograft</a:t>
            </a:r>
            <a:r>
              <a:rPr lang="en-US" sz="2800" b="1" dirty="0">
                <a:latin typeface="Arial Narrow" panose="020B0606020202030204" pitchFamily="34" charset="0"/>
              </a:rPr>
              <a:t>. </a:t>
            </a:r>
            <a:r>
              <a:rPr lang="en-US" sz="2800" dirty="0">
                <a:latin typeface="Arial Narrow" panose="020B0606020202030204" pitchFamily="34" charset="0"/>
              </a:rPr>
              <a:t>Pain and itch severity evaluated via 0-10 NRS score. Interference scale </a:t>
            </a:r>
            <a:r>
              <a:rPr lang="en-US" sz="2800" dirty="0" smtClean="0">
                <a:latin typeface="Arial Narrow" panose="020B0606020202030204" pitchFamily="34" charset="0"/>
              </a:rPr>
              <a:t>was calculated </a:t>
            </a:r>
            <a:r>
              <a:rPr lang="en-US" sz="2800" dirty="0">
                <a:latin typeface="Arial Narrow" panose="020B0606020202030204" pitchFamily="34" charset="0"/>
              </a:rPr>
              <a:t>by summing 0-10 NRS interference scores for general activity, mood, walking ability, normal work, relationships, sleep, and enjoyment for pain (black circles) and itch (open circles) at Week 6 (a), Month 6 (b), and Month 12 (c). Linear regression line is plotted for pain (solid line) and itch (dashed line) in each graph. 95% confidence bands for the regression lines are shaded grey. </a:t>
            </a:r>
          </a:p>
        </p:txBody>
      </p:sp>
      <p:pic>
        <p:nvPicPr>
          <p:cNvPr id="35" name="Picture 34" descr="Z:\TRYUMPH\Studies\BURN Experiences Study\Paper 1 Pain and Itch Correlation\pdf pain itch paper figure1version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754" y="17526000"/>
            <a:ext cx="13644446" cy="5029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34595"/>
              </p:ext>
            </p:extLst>
          </p:nvPr>
        </p:nvGraphicFramePr>
        <p:xfrm>
          <a:off x="12195176" y="4551181"/>
          <a:ext cx="11503024" cy="6023905"/>
        </p:xfrm>
        <a:graphic>
          <a:graphicData uri="http://schemas.openxmlformats.org/drawingml/2006/table">
            <a:tbl>
              <a:tblPr firstRow="1" firstCol="1" bandRow="1"/>
              <a:tblGrid>
                <a:gridCol w="8461115">
                  <a:extLst>
                    <a:ext uri="{9D8B030D-6E8A-4147-A177-3AD203B41FA5}">
                      <a16:colId xmlns:a16="http://schemas.microsoft.com/office/drawing/2014/main" val="161059557"/>
                    </a:ext>
                  </a:extLst>
                </a:gridCol>
                <a:gridCol w="3041909">
                  <a:extLst>
                    <a:ext uri="{9D8B030D-6E8A-4147-A177-3AD203B41FA5}">
                      <a16:colId xmlns:a16="http://schemas.microsoft.com/office/drawing/2014/main" val="2319314597"/>
                    </a:ext>
                  </a:extLst>
                </a:gridCol>
              </a:tblGrid>
              <a:tr h="86192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3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Table </a:t>
                      </a:r>
                      <a:r>
                        <a:rPr lang="en-US" sz="32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3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Characteristics of study participants (n=96)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280091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Age, mean (SD), y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38 (13)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129371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Males, n (%)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72 (75)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302670"/>
                  </a:ext>
                </a:extLst>
              </a:tr>
              <a:tr h="496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Income level n 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050658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226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$0-19,999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13 (17)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777784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indent="254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$20,000-39,999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24 (31)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11324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indent="254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$40,000-59,999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17 (22)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79689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indent="254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sz="3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60,000 or higher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24 (31)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78445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Burn Total Body Surface Area (%, SD)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 (3</a:t>
                      </a: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885780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Length of Hospital Stay in days (SD)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 (3)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378163"/>
                  </a:ext>
                </a:extLst>
              </a:tr>
              <a:tr h="49560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y, year; NRS, numeric rating scale; SD, standard deviation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9674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1612132" y="15468600"/>
            <a:ext cx="13610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 Narrow" panose="020B0606020202030204" pitchFamily="34" charset="0"/>
              </a:rPr>
              <a:t>Figure 1: Skin graft procedure for coverage of burn injury site. </a:t>
            </a:r>
            <a:r>
              <a:rPr lang="en-US" sz="2800" dirty="0">
                <a:latin typeface="Arial Narrow" panose="020B0606020202030204" pitchFamily="34" charset="0"/>
              </a:rPr>
              <a:t>Figure 1a shows the burn injury site after debridement. Figure 1b shows the process in which harvested from a donor site is meshed with a microtome to provide more extensive coverage of the burn injury site. Figure 1c shows an example burn injury site covered with meshed tissue </a:t>
            </a:r>
            <a:r>
              <a:rPr lang="en-US" sz="2800" dirty="0" err="1">
                <a:latin typeface="Arial Narrow" panose="020B0606020202030204" pitchFamily="34" charset="0"/>
              </a:rPr>
              <a:t>autograft</a:t>
            </a:r>
            <a:r>
              <a:rPr lang="en-US" sz="2800" dirty="0">
                <a:latin typeface="Arial Narrow" panose="020B0606020202030204" pitchFamily="34" charset="0"/>
              </a:rPr>
              <a:t>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657816" y="10801505"/>
            <a:ext cx="10506984" cy="4667095"/>
            <a:chOff x="14859000" y="15779866"/>
            <a:chExt cx="8008188" cy="3546909"/>
          </a:xfrm>
        </p:grpSpPr>
        <p:grpSp>
          <p:nvGrpSpPr>
            <p:cNvPr id="3" name="Group 2"/>
            <p:cNvGrpSpPr/>
            <p:nvPr/>
          </p:nvGrpSpPr>
          <p:grpSpPr>
            <a:xfrm>
              <a:off x="14859000" y="15779866"/>
              <a:ext cx="8008188" cy="3546908"/>
              <a:chOff x="14276824" y="21011231"/>
              <a:chExt cx="9436337" cy="408405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07" t="19023" r="35893"/>
              <a:stretch/>
            </p:blipFill>
            <p:spPr>
              <a:xfrm>
                <a:off x="14276824" y="21475459"/>
                <a:ext cx="1829783" cy="361983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4" r="25858"/>
              <a:stretch/>
            </p:blipFill>
            <p:spPr>
              <a:xfrm>
                <a:off x="21121986" y="21475459"/>
                <a:ext cx="2591175" cy="361983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2025" y="21475459"/>
                <a:ext cx="4820722" cy="361983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4795841" y="21011231"/>
                <a:ext cx="395877" cy="67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6" dirty="0">
                    <a:latin typeface="Arial Black" panose="020B0A04020102020204" pitchFamily="34" charset="0"/>
                  </a:rPr>
                  <a:t>a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216512" y="21011231"/>
                <a:ext cx="395877" cy="67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6" dirty="0">
                    <a:latin typeface="Arial Black" panose="020B0A04020102020204" pitchFamily="34" charset="0"/>
                  </a:rPr>
                  <a:t>b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2417573" y="21011231"/>
                <a:ext cx="395877" cy="67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6" dirty="0">
                    <a:latin typeface="Arial Black" panose="020B0A04020102020204" pitchFamily="34" charset="0"/>
                  </a:rPr>
                  <a:t>c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6623385" y="19074411"/>
              <a:ext cx="5144296" cy="25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http://who.int/buruli/photos/Mesher2_Zilliox_large.jpg</a:t>
              </a:r>
            </a:p>
          </p:txBody>
        </p:sp>
      </p:grpSp>
      <p:sp>
        <p:nvSpPr>
          <p:cNvPr id="45" name="Rounded Rectangle 44"/>
          <p:cNvSpPr>
            <a:spLocks noChangeAspect="1"/>
          </p:cNvSpPr>
          <p:nvPr/>
        </p:nvSpPr>
        <p:spPr>
          <a:xfrm>
            <a:off x="25811334" y="4677471"/>
            <a:ext cx="13457707" cy="21160474"/>
          </a:xfrm>
          <a:prstGeom prst="roundRect">
            <a:avLst>
              <a:gd name="adj" fmla="val 25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83" tIns="54291" rIns="108583" bIns="54291" rtlCol="0" anchor="ctr"/>
          <a:lstStyle/>
          <a:p>
            <a:pPr algn="ctr"/>
            <a:endParaRPr lang="en-US" sz="9686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51593"/>
              </p:ext>
            </p:extLst>
          </p:nvPr>
        </p:nvGraphicFramePr>
        <p:xfrm>
          <a:off x="27147944" y="14297911"/>
          <a:ext cx="10515597" cy="11987918"/>
        </p:xfrm>
        <a:graphic>
          <a:graphicData uri="http://schemas.openxmlformats.org/drawingml/2006/table">
            <a:tbl>
              <a:tblPr firstRow="1" firstCol="1" bandRow="1"/>
              <a:tblGrid>
                <a:gridCol w="2459789">
                  <a:extLst>
                    <a:ext uri="{9D8B030D-6E8A-4147-A177-3AD203B41FA5}">
                      <a16:colId xmlns:a16="http://schemas.microsoft.com/office/drawing/2014/main" val="366203177"/>
                    </a:ext>
                  </a:extLst>
                </a:gridCol>
                <a:gridCol w="2950408">
                  <a:extLst>
                    <a:ext uri="{9D8B030D-6E8A-4147-A177-3AD203B41FA5}">
                      <a16:colId xmlns:a16="http://schemas.microsoft.com/office/drawing/2014/main" val="16970603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1451779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911756230"/>
                    </a:ext>
                  </a:extLst>
                </a:gridCol>
              </a:tblGrid>
              <a:tr h="1554833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Table 2. Physical and mental health outcomes over time among survivors of major thermal burn injury receiving a tissue </a:t>
                      </a:r>
                      <a:r>
                        <a:rPr lang="en-US" sz="3200" b="1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autograft</a:t>
                      </a:r>
                      <a:r>
                        <a:rPr lang="en-US" sz="3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according to pain and itch outcome group.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025301"/>
                  </a:ext>
                </a:extLst>
              </a:tr>
              <a:tr h="23135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Physical health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(SF-12 PCS) by outcome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01722"/>
                  </a:ext>
                </a:extLst>
              </a:tr>
              <a:tr h="462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Timepoint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No moderate or severe pain or itch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Moderate or severe pain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Moderate or severe itch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23454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Pre-burn (SD)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57.1 (3.0)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53.2   (8.2)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51.2   (10.7)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650335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 weeks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49.6 (7.8)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†*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37.9 (10.5)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43.3 (10.5)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539319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 months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52.7 (6.9)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*43.6 (11.8)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*47.1 (10.3)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380605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 months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53.0 (7.0)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*47.0 (11.1)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49.0   (9.6)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18005"/>
                  </a:ext>
                </a:extLst>
              </a:tr>
              <a:tr h="4859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Mental health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(SF-12 MCS) by outcome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67958"/>
                  </a:ext>
                </a:extLst>
              </a:tr>
              <a:tr h="462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Timepoint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No moderate or severe pain or itch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Moderate or severe pain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Moderate or severe itch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986894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Pre-burn (SD)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55.6   (9.2)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51.7(10.9)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48.1 (15.3)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296592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 weeks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51.8 (12.7) 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*43.7(12.7) 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47.8 (13.5)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681231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 months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52.2 (12.0)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46.2(13.8)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*43.1 (15.5)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552125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 months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52.8 (10.8)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*41.4(11.2) </a:t>
                      </a:r>
                      <a:endParaRPr lang="en-US" sz="3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47.0 (12.1)</a:t>
                      </a:r>
                      <a:endParaRPr lang="en-US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839948"/>
                  </a:ext>
                </a:extLst>
              </a:tr>
              <a:tr h="762902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‡</a:t>
                      </a:r>
                      <a:r>
                        <a:rPr lang="en-US" sz="24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Physical (PCS) and mental (MCS) component scores were calculated from administration of the SF-12 pre-burn (4 weeks prior to burn) or at the 6 week, 6 month and 12 month timepoint after </a:t>
                      </a:r>
                      <a:r>
                        <a:rPr lang="en-US" sz="2400" b="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autograft</a:t>
                      </a:r>
                      <a:r>
                        <a:rPr lang="en-US" sz="24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surgery. SD=standard deviation.  Moderate to severe pain and itch were defined as NRS score ≥4. *Significant differences (p&lt;0.05) in mean SF-12 component score between patients with pain or itch NRS≥4 and those without both pain and itch (NRS &lt; 4). †Significant differences (p&lt;0.05) in the mean SF-12 component score between pain and itch.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060929"/>
                  </a:ext>
                </a:extLst>
              </a:tr>
            </a:tbl>
          </a:graphicData>
        </a:graphic>
      </p:graphicFrame>
      <p:pic>
        <p:nvPicPr>
          <p:cNvPr id="42" name="Picture 41" descr="Z:\TRYUMPH\BURN Experiences Study\Paper 1 Pain and Itch Correlation\BPI Figur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703" y="4900682"/>
            <a:ext cx="8631326" cy="700556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26786805" y="11159907"/>
            <a:ext cx="11846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</a:rPr>
              <a:t>Figure </a:t>
            </a:r>
            <a:r>
              <a:rPr lang="en-US" sz="2800" b="1" dirty="0" smtClean="0">
                <a:latin typeface="Arial Narrow" panose="020B0606020202030204" pitchFamily="34" charset="0"/>
              </a:rPr>
              <a:t>3: </a:t>
            </a:r>
            <a:r>
              <a:rPr lang="en-US" sz="2800" b="1" dirty="0">
                <a:latin typeface="Arial Narrow" panose="020B0606020202030204" pitchFamily="34" charset="0"/>
              </a:rPr>
              <a:t>Influence of pain (a) or itch (b) on 7 domains from the Brief Pain Inventory and a modified version of the Brief Pain Inventory for itch. </a:t>
            </a:r>
            <a:r>
              <a:rPr lang="en-US" sz="2800" dirty="0">
                <a:latin typeface="Arial Narrow" panose="020B0606020202030204" pitchFamily="34" charset="0"/>
              </a:rPr>
              <a:t>Patients were asked the degree to which pain interfered with general activity, mood, walking ability, normal work, relationships, sleep and enjoyment of life on a 0-10 numeric rating scale. Open bars represent interference measured at 6 weeks after burn injury, solid bars represents 6 months, and striped bars represent 12 months. Error bars represent the standard error of the mean.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85345" y="8377719"/>
            <a:ext cx="1571255" cy="58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6" dirty="0" smtClean="0">
                <a:latin typeface="Arial Black" panose="020B0A04020102020204" pitchFamily="34" charset="0"/>
              </a:rPr>
              <a:t>Itch</a:t>
            </a:r>
            <a:endParaRPr lang="en-US" sz="3206" dirty="0"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80200" y="4824527"/>
            <a:ext cx="1571255" cy="58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6" dirty="0" smtClean="0">
                <a:latin typeface="Arial Black" panose="020B0A04020102020204" pitchFamily="34" charset="0"/>
              </a:rPr>
              <a:t>Pain</a:t>
            </a:r>
            <a:endParaRPr lang="en-US" sz="3206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17791</TotalTime>
  <Words>1294</Words>
  <Application>Microsoft Office PowerPoint</Application>
  <PresentationFormat>Custom</PresentationFormat>
  <Paragraphs>111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Times New Roman</vt:lpstr>
      <vt:lpstr>Office Theme</vt:lpstr>
      <vt:lpstr>Functional consequences of graft site pain and itch in survivors of major thermal burn injury.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Mauck, Matt</cp:lastModifiedBy>
  <cp:revision>244</cp:revision>
  <cp:lastPrinted>2014-04-24T17:38:03Z</cp:lastPrinted>
  <dcterms:created xsi:type="dcterms:W3CDTF">2014-04-07T15:25:51Z</dcterms:created>
  <dcterms:modified xsi:type="dcterms:W3CDTF">2018-05-25T17:30:30Z</dcterms:modified>
</cp:coreProperties>
</file>