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698" r:id="rId3"/>
    <p:sldMasterId id="2147483712" r:id="rId4"/>
  </p:sldMasterIdLst>
  <p:notesMasterIdLst>
    <p:notesMasterId r:id="rId85"/>
  </p:notesMasterIdLst>
  <p:sldIdLst>
    <p:sldId id="463" r:id="rId5"/>
    <p:sldId id="464" r:id="rId6"/>
    <p:sldId id="465" r:id="rId7"/>
    <p:sldId id="466" r:id="rId8"/>
    <p:sldId id="467" r:id="rId9"/>
    <p:sldId id="468" r:id="rId10"/>
    <p:sldId id="259" r:id="rId11"/>
    <p:sldId id="263" r:id="rId12"/>
    <p:sldId id="265" r:id="rId13"/>
    <p:sldId id="273" r:id="rId14"/>
    <p:sldId id="262" r:id="rId15"/>
    <p:sldId id="270" r:id="rId16"/>
    <p:sldId id="258" r:id="rId17"/>
    <p:sldId id="267" r:id="rId18"/>
    <p:sldId id="264" r:id="rId19"/>
    <p:sldId id="287" r:id="rId20"/>
    <p:sldId id="266" r:id="rId21"/>
    <p:sldId id="278" r:id="rId22"/>
    <p:sldId id="280" r:id="rId23"/>
    <p:sldId id="286" r:id="rId24"/>
    <p:sldId id="288" r:id="rId25"/>
    <p:sldId id="543" r:id="rId26"/>
    <p:sldId id="469" r:id="rId27"/>
    <p:sldId id="470" r:id="rId28"/>
    <p:sldId id="471" r:id="rId29"/>
    <p:sldId id="472" r:id="rId30"/>
    <p:sldId id="473" r:id="rId31"/>
    <p:sldId id="418" r:id="rId32"/>
    <p:sldId id="475" r:id="rId33"/>
    <p:sldId id="476" r:id="rId34"/>
    <p:sldId id="477" r:id="rId35"/>
    <p:sldId id="522" r:id="rId36"/>
    <p:sldId id="523"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536" r:id="rId50"/>
    <p:sldId id="546" r:id="rId51"/>
    <p:sldId id="537" r:id="rId52"/>
    <p:sldId id="538" r:id="rId53"/>
    <p:sldId id="544" r:id="rId54"/>
    <p:sldId id="540" r:id="rId55"/>
    <p:sldId id="541" r:id="rId56"/>
    <p:sldId id="542" r:id="rId57"/>
    <p:sldId id="478" r:id="rId58"/>
    <p:sldId id="479" r:id="rId59"/>
    <p:sldId id="480" r:id="rId60"/>
    <p:sldId id="481" r:id="rId61"/>
    <p:sldId id="482" r:id="rId62"/>
    <p:sldId id="483" r:id="rId63"/>
    <p:sldId id="485" r:id="rId64"/>
    <p:sldId id="487" r:id="rId65"/>
    <p:sldId id="489" r:id="rId66"/>
    <p:sldId id="490" r:id="rId67"/>
    <p:sldId id="491" r:id="rId68"/>
    <p:sldId id="492" r:id="rId69"/>
    <p:sldId id="493" r:id="rId70"/>
    <p:sldId id="494" r:id="rId71"/>
    <p:sldId id="495" r:id="rId72"/>
    <p:sldId id="496" r:id="rId73"/>
    <p:sldId id="497" r:id="rId74"/>
    <p:sldId id="498" r:id="rId75"/>
    <p:sldId id="499" r:id="rId76"/>
    <p:sldId id="500" r:id="rId77"/>
    <p:sldId id="501" r:id="rId78"/>
    <p:sldId id="337" r:id="rId79"/>
    <p:sldId id="338" r:id="rId80"/>
    <p:sldId id="339" r:id="rId81"/>
    <p:sldId id="405" r:id="rId82"/>
    <p:sldId id="406" r:id="rId83"/>
    <p:sldId id="407" r:id="rId84"/>
  </p:sldIdLst>
  <p:sldSz cx="9144000" cy="6858000" type="screen4x3"/>
  <p:notesSz cx="6858000" cy="9144000"/>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4656"/>
  </p:normalViewPr>
  <p:slideViewPr>
    <p:cSldViewPr>
      <p:cViewPr varScale="1">
        <p:scale>
          <a:sx n="102" d="100"/>
          <a:sy n="102" d="100"/>
        </p:scale>
        <p:origin x="26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0.16532969840086401"/>
          <c:y val="0.106541741978742"/>
          <c:w val="0.81604500575424299"/>
          <c:h val="0.77278465456211398"/>
        </c:manualLayout>
      </c:layout>
      <c:barChart>
        <c:barDir val="col"/>
        <c:grouping val="clustered"/>
        <c:varyColors val="0"/>
        <c:ser>
          <c:idx val="0"/>
          <c:order val="0"/>
          <c:tx>
            <c:strRef>
              <c:f>Sheet1!$B$1</c:f>
              <c:strCache>
                <c:ptCount val="1"/>
                <c:pt idx="0">
                  <c:v>DIRECT COST</c:v>
                </c:pt>
              </c:strCache>
            </c:strRef>
          </c:tx>
          <c:spPr>
            <a:solidFill>
              <a:schemeClr val="accent1"/>
            </a:solidFill>
            <a:ln>
              <a:noFill/>
            </a:ln>
            <a:effectLst/>
          </c:spPr>
          <c:invertIfNegative val="0"/>
          <c:dLbls>
            <c:spPr>
              <a:noFill/>
              <a:ln>
                <a:noFill/>
              </a:ln>
              <a:effectLst/>
            </c:spPr>
            <c:txPr>
              <a:bodyPr rot="-5400000"/>
              <a:lstStyle/>
              <a:p>
                <a:pP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2002</c:v>
                </c:pt>
                <c:pt idx="1">
                  <c:v>2004</c:v>
                </c:pt>
                <c:pt idx="2">
                  <c:v>2006</c:v>
                </c:pt>
                <c:pt idx="3">
                  <c:v>2008</c:v>
                </c:pt>
                <c:pt idx="4">
                  <c:v>2010</c:v>
                </c:pt>
                <c:pt idx="5">
                  <c:v>2012</c:v>
                </c:pt>
                <c:pt idx="6">
                  <c:v>2013</c:v>
                </c:pt>
                <c:pt idx="7">
                  <c:v>2014</c:v>
                </c:pt>
              </c:numCache>
            </c:numRef>
          </c:cat>
          <c:val>
            <c:numRef>
              <c:f>Sheet1!$B$2:$B$9</c:f>
              <c:numCache>
                <c:formatCode>"$"#,##0_);[Red]\("$"#,##0\)</c:formatCode>
                <c:ptCount val="8"/>
                <c:pt idx="0">
                  <c:v>9003689</c:v>
                </c:pt>
                <c:pt idx="1">
                  <c:v>12614473</c:v>
                </c:pt>
                <c:pt idx="2">
                  <c:v>17284899</c:v>
                </c:pt>
                <c:pt idx="3">
                  <c:v>18836235</c:v>
                </c:pt>
                <c:pt idx="4">
                  <c:v>20788036</c:v>
                </c:pt>
                <c:pt idx="5">
                  <c:v>22602467</c:v>
                </c:pt>
                <c:pt idx="6">
                  <c:v>23064732</c:v>
                </c:pt>
                <c:pt idx="7">
                  <c:v>21835102</c:v>
                </c:pt>
              </c:numCache>
            </c:numRef>
          </c:val>
          <c:extLst>
            <c:ext xmlns:c16="http://schemas.microsoft.com/office/drawing/2014/chart" uri="{C3380CC4-5D6E-409C-BE32-E72D297353CC}">
              <c16:uniqueId val="{00000000-3536-D848-980A-9857294F5CEF}"/>
            </c:ext>
          </c:extLst>
        </c:ser>
        <c:ser>
          <c:idx val="1"/>
          <c:order val="1"/>
          <c:tx>
            <c:strRef>
              <c:f>Sheet1!$C$1</c:f>
              <c:strCache>
                <c:ptCount val="1"/>
                <c:pt idx="0">
                  <c:v>TOTAL COST</c:v>
                </c:pt>
              </c:strCache>
            </c:strRef>
          </c:tx>
          <c:spPr>
            <a:solidFill>
              <a:schemeClr val="accent2"/>
            </a:solidFill>
            <a:ln>
              <a:noFill/>
            </a:ln>
            <a:effectLst/>
          </c:spPr>
          <c:invertIfNegative val="0"/>
          <c:dLbls>
            <c:spPr>
              <a:noFill/>
              <a:ln>
                <a:noFill/>
              </a:ln>
              <a:effectLst/>
            </c:spPr>
            <c:txPr>
              <a:bodyPr rot="-5400000"/>
              <a:lstStyle/>
              <a:p>
                <a:pP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2002</c:v>
                </c:pt>
                <c:pt idx="1">
                  <c:v>2004</c:v>
                </c:pt>
                <c:pt idx="2">
                  <c:v>2006</c:v>
                </c:pt>
                <c:pt idx="3">
                  <c:v>2008</c:v>
                </c:pt>
                <c:pt idx="4">
                  <c:v>2010</c:v>
                </c:pt>
                <c:pt idx="5">
                  <c:v>2012</c:v>
                </c:pt>
                <c:pt idx="6">
                  <c:v>2013</c:v>
                </c:pt>
                <c:pt idx="7">
                  <c:v>2014</c:v>
                </c:pt>
              </c:numCache>
            </c:numRef>
          </c:cat>
          <c:val>
            <c:numRef>
              <c:f>Sheet1!$C$2:$C$9</c:f>
              <c:numCache>
                <c:formatCode>"$"#,##0_);[Red]\("$"#,##0\)</c:formatCode>
                <c:ptCount val="8"/>
                <c:pt idx="0">
                  <c:v>11555508</c:v>
                </c:pt>
                <c:pt idx="1">
                  <c:v>16303802</c:v>
                </c:pt>
                <c:pt idx="2">
                  <c:v>22554760</c:v>
                </c:pt>
                <c:pt idx="3">
                  <c:v>24002928</c:v>
                </c:pt>
                <c:pt idx="4">
                  <c:v>26730283</c:v>
                </c:pt>
                <c:pt idx="5">
                  <c:v>29792274</c:v>
                </c:pt>
                <c:pt idx="6">
                  <c:v>30242400</c:v>
                </c:pt>
                <c:pt idx="7">
                  <c:v>29367175</c:v>
                </c:pt>
              </c:numCache>
            </c:numRef>
          </c:val>
          <c:extLst>
            <c:ext xmlns:c16="http://schemas.microsoft.com/office/drawing/2014/chart" uri="{C3380CC4-5D6E-409C-BE32-E72D297353CC}">
              <c16:uniqueId val="{00000001-3536-D848-980A-9857294F5CEF}"/>
            </c:ext>
          </c:extLst>
        </c:ser>
        <c:dLbls>
          <c:showLegendKey val="0"/>
          <c:showVal val="0"/>
          <c:showCatName val="0"/>
          <c:showSerName val="0"/>
          <c:showPercent val="0"/>
          <c:showBubbleSize val="0"/>
        </c:dLbls>
        <c:gapWidth val="219"/>
        <c:overlap val="-27"/>
        <c:axId val="-370824992"/>
        <c:axId val="-370812240"/>
      </c:barChart>
      <c:catAx>
        <c:axId val="-370824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370812240"/>
        <c:crosses val="autoZero"/>
        <c:auto val="1"/>
        <c:lblAlgn val="ctr"/>
        <c:lblOffset val="100"/>
        <c:noMultiLvlLbl val="0"/>
      </c:catAx>
      <c:valAx>
        <c:axId val="-370812240"/>
        <c:scaling>
          <c:orientation val="minMax"/>
        </c:scaling>
        <c:delete val="0"/>
        <c:axPos val="l"/>
        <c:majorGridlines>
          <c:spPr>
            <a:ln w="9525" cap="flat" cmpd="sng" algn="ctr">
              <a:solidFill>
                <a:schemeClr val="tx1"/>
              </a:solidFill>
              <a:round/>
            </a:ln>
            <a:effectLst/>
          </c:spPr>
        </c:majorGridlines>
        <c:numFmt formatCode="&quot;$&quot;#,##0_);[Red]\(&quot;$&quot;#,##0\)" sourceLinked="1"/>
        <c:majorTickMark val="none"/>
        <c:minorTickMark val="none"/>
        <c:tickLblPos val="nextTo"/>
        <c:spPr>
          <a:noFill/>
          <a:ln>
            <a:noFill/>
          </a:ln>
          <a:effectLst/>
        </c:spPr>
        <c:txPr>
          <a:bodyPr rot="-60000000" vert="horz"/>
          <a:lstStyle/>
          <a:p>
            <a:pPr>
              <a:defRPr/>
            </a:pPr>
            <a:endParaRPr lang="en-US"/>
          </a:p>
        </c:txPr>
        <c:crossAx val="-370824992"/>
        <c:crosses val="autoZero"/>
        <c:crossBetween val="between"/>
      </c:valAx>
      <c:spPr>
        <a:noFill/>
        <a:ln>
          <a:solidFill>
            <a:schemeClr val="tx1"/>
          </a:solidFill>
        </a:ln>
        <a:effectLst/>
      </c:spPr>
    </c:plotArea>
    <c:plotVisOnly val="1"/>
    <c:dispBlanksAs val="gap"/>
    <c:showDLblsOverMax val="0"/>
  </c:chart>
  <c:spPr>
    <a:solidFill>
      <a:schemeClr val="tx1"/>
    </a:solidFill>
    <a:ln>
      <a:noFill/>
    </a:ln>
    <a:effectLst/>
  </c:spPr>
  <c:txPr>
    <a:bodyPr/>
    <a:lstStyle/>
    <a:p>
      <a:pPr>
        <a:defRPr>
          <a:solidFill>
            <a:schemeClr val="accent4">
              <a:lumMod val="50000"/>
            </a:schemeClr>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3ACFA-C376-4D03-9AEC-2276A56FE3A7}" type="datetimeFigureOut">
              <a:rPr lang="en-US" smtClean="0"/>
              <a:pPr/>
              <a:t>8/17/2018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9FC81-797D-4AFC-A4AE-175536CC9671}" type="slidenum">
              <a:rPr lang="en-US" smtClean="0"/>
              <a:pPr/>
              <a:t>‹#›</a:t>
            </a:fld>
            <a:endParaRPr lang="en-US"/>
          </a:p>
        </p:txBody>
      </p:sp>
    </p:spTree>
    <p:extLst>
      <p:ext uri="{BB962C8B-B14F-4D97-AF65-F5344CB8AC3E}">
        <p14:creationId xmlns:p14="http://schemas.microsoft.com/office/powerpoint/2010/main" val="100585064"/>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D689CE-AF8E-044C-9F84-15F774D04EE2}" type="slidenum">
              <a:rPr lang="en-US" sz="1200"/>
              <a:pPr/>
              <a:t>1</a:t>
            </a:fld>
            <a:endParaRPr lang="en-US" sz="1200"/>
          </a:p>
        </p:txBody>
      </p:sp>
      <p:sp>
        <p:nvSpPr>
          <p:cNvPr id="16386"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387" name="Rectangle 3"/>
          <p:cNvSpPr>
            <a:spLocks noGrp="1" noChangeArrowheads="1"/>
          </p:cNvSpPr>
          <p:nvPr>
            <p:ph type="body" idx="1"/>
          </p:nvPr>
        </p:nvSpPr>
        <p:spPr bwMode="auto">
          <a:xfrm>
            <a:off x="914400" y="4343400"/>
            <a:ext cx="5029200" cy="4113213"/>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272970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0604C8FD-38DC-0F4A-9A3E-86C9466F13BC}" type="slidenum">
              <a:rPr lang="en-US" sz="1200"/>
              <a:pPr/>
              <a:t>18</a:t>
            </a:fld>
            <a:endParaRPr lang="en-US" sz="12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B6098FA2-1C58-3649-9C12-727FCD410D4A}" type="slidenum">
              <a:rPr lang="en-US" sz="1200"/>
              <a:pPr/>
              <a:t>19</a:t>
            </a:fld>
            <a:endParaRPr lang="en-US"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261B376C-2130-934A-9179-5C087A679F15}" type="slidenum">
              <a:rPr lang="en-US" sz="1200"/>
              <a:pPr/>
              <a:t>20</a:t>
            </a:fld>
            <a:endParaRPr 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20634A9F-A9A3-E547-A9B5-5D80181D9411}" type="slidenum">
              <a:rPr lang="en-US" sz="1200"/>
              <a:pPr/>
              <a:t>21</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BA664A0-A4FB-49E8-9BBF-DEAAC5B9576B}" type="slidenum">
              <a:rPr lang="en-US" altLang="en-US" sz="1200">
                <a:solidFill>
                  <a:prstClr val="black"/>
                </a:solidFill>
              </a:rPr>
              <a:pPr/>
              <a:t>23</a:t>
            </a:fld>
            <a:endParaRPr lang="en-US" altLang="en-US" sz="1200">
              <a:solidFill>
                <a:prstClr val="black"/>
              </a:solidFill>
            </a:endParaRPr>
          </a:p>
        </p:txBody>
      </p:sp>
    </p:spTree>
    <p:extLst>
      <p:ext uri="{BB962C8B-B14F-4D97-AF65-F5344CB8AC3E}">
        <p14:creationId xmlns:p14="http://schemas.microsoft.com/office/powerpoint/2010/main" val="9732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6" eaLnBrk="0" hangingPunct="0">
              <a:spcBef>
                <a:spcPct val="30000"/>
              </a:spcBef>
              <a:defRPr sz="1200">
                <a:solidFill>
                  <a:schemeClr val="tx1"/>
                </a:solidFill>
                <a:latin typeface="Arial" pitchFamily="34" charset="0"/>
                <a:ea typeface="ＭＳ Ｐゴシック" pitchFamily="34" charset="-128"/>
              </a:defRPr>
            </a:lvl1pPr>
            <a:lvl2pPr marL="742842" indent="-285708" defTabSz="966646" eaLnBrk="0" hangingPunct="0">
              <a:spcBef>
                <a:spcPct val="30000"/>
              </a:spcBef>
              <a:defRPr sz="1200">
                <a:solidFill>
                  <a:schemeClr val="tx1"/>
                </a:solidFill>
                <a:latin typeface="Arial" pitchFamily="34" charset="0"/>
                <a:ea typeface="ＭＳ Ｐゴシック" pitchFamily="34" charset="-128"/>
              </a:defRPr>
            </a:lvl2pPr>
            <a:lvl3pPr marL="1142833" indent="-228567" defTabSz="966646" eaLnBrk="0" hangingPunct="0">
              <a:spcBef>
                <a:spcPct val="30000"/>
              </a:spcBef>
              <a:defRPr sz="1200">
                <a:solidFill>
                  <a:schemeClr val="tx1"/>
                </a:solidFill>
                <a:latin typeface="Arial" pitchFamily="34" charset="0"/>
                <a:ea typeface="ＭＳ Ｐゴシック" pitchFamily="34" charset="-128"/>
              </a:defRPr>
            </a:lvl3pPr>
            <a:lvl4pPr marL="1599966" indent="-228567" defTabSz="966646" eaLnBrk="0" hangingPunct="0">
              <a:spcBef>
                <a:spcPct val="30000"/>
              </a:spcBef>
              <a:defRPr sz="1200">
                <a:solidFill>
                  <a:schemeClr val="tx1"/>
                </a:solidFill>
                <a:latin typeface="Arial" pitchFamily="34" charset="0"/>
                <a:ea typeface="ＭＳ Ｐゴシック" pitchFamily="34" charset="-128"/>
              </a:defRPr>
            </a:lvl4pPr>
            <a:lvl5pPr marL="2057099" indent="-228567" defTabSz="966646" eaLnBrk="0" hangingPunct="0">
              <a:spcBef>
                <a:spcPct val="30000"/>
              </a:spcBef>
              <a:defRPr sz="1200">
                <a:solidFill>
                  <a:schemeClr val="tx1"/>
                </a:solidFill>
                <a:latin typeface="Arial" pitchFamily="34" charset="0"/>
                <a:ea typeface="ＭＳ Ｐゴシック" pitchFamily="34" charset="-128"/>
              </a:defRPr>
            </a:lvl5pPr>
            <a:lvl6pPr marL="2514232" indent="-228567" defTabSz="966646"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365" indent="-228567" defTabSz="966646"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8497" indent="-228567" defTabSz="966646"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5630" indent="-228567" defTabSz="966646"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F5EE3CBB-8040-472C-95B5-B8B937B3D047}" type="slidenum">
              <a:rPr lang="zh-CN" altLang="en-US">
                <a:ea typeface="SimSun" pitchFamily="2" charset="-122"/>
              </a:rPr>
              <a:pPr eaLnBrk="1" hangingPunct="1">
                <a:spcBef>
                  <a:spcPct val="0"/>
                </a:spcBef>
              </a:pPr>
              <a:t>32</a:t>
            </a:fld>
            <a:endParaRPr lang="en-US" altLang="zh-CN">
              <a:ea typeface="SimSun" pitchFamily="2" charset="-122"/>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solidFill>
                  <a:srgbClr val="003366"/>
                </a:solidFill>
                <a:latin typeface="Calibri" panose="020F0502020204030204" pitchFamily="34" charset="0"/>
              </a:rPr>
              <a:t>I was at a career cross roads a few years ago.  </a:t>
            </a:r>
          </a:p>
          <a:p>
            <a:endParaRPr lang="en-US" sz="1000" dirty="0">
              <a:solidFill>
                <a:srgbClr val="003366"/>
              </a:solidFill>
              <a:latin typeface="Calibri" panose="020F0502020204030204" pitchFamily="34" charset="0"/>
            </a:endParaRPr>
          </a:p>
          <a:p>
            <a:r>
              <a:rPr lang="en-US" sz="1000" dirty="0">
                <a:solidFill>
                  <a:srgbClr val="003366"/>
                </a:solidFill>
                <a:latin typeface="Calibri" panose="020F0502020204030204" pitchFamily="34" charset="0"/>
              </a:rPr>
              <a:t>I had been offered job running oncologic drug discovery at one of the world’s largest pharmaceutical companies.  </a:t>
            </a:r>
          </a:p>
          <a:p>
            <a:endParaRPr lang="en-US" sz="1000" dirty="0">
              <a:solidFill>
                <a:srgbClr val="003366"/>
              </a:solidFill>
              <a:latin typeface="Calibri" panose="020F0502020204030204" pitchFamily="34" charset="0"/>
            </a:endParaRPr>
          </a:p>
          <a:p>
            <a:r>
              <a:rPr lang="en-US" sz="1000" dirty="0">
                <a:solidFill>
                  <a:srgbClr val="003366"/>
                </a:solidFill>
                <a:latin typeface="Calibri" panose="020F0502020204030204" pitchFamily="34" charset="0"/>
              </a:rPr>
              <a:t>While considering that option, I realized that I was most passionate about</a:t>
            </a:r>
            <a:r>
              <a:rPr lang="en-US" sz="1000" baseline="0" dirty="0">
                <a:solidFill>
                  <a:srgbClr val="003366"/>
                </a:solidFill>
                <a:latin typeface="Calibri" panose="020F0502020204030204" pitchFamily="34" charset="0"/>
              </a:rPr>
              <a:t> Cancer </a:t>
            </a:r>
            <a:r>
              <a:rPr lang="en-US" sz="1000" baseline="0" dirty="0" err="1">
                <a:solidFill>
                  <a:srgbClr val="003366"/>
                </a:solidFill>
                <a:latin typeface="Calibri" panose="020F0502020204030204" pitchFamily="34" charset="0"/>
              </a:rPr>
              <a:t>Rsch</a:t>
            </a:r>
            <a:r>
              <a:rPr lang="en-US" sz="1000" baseline="0" dirty="0">
                <a:solidFill>
                  <a:srgbClr val="003366"/>
                </a:solidFill>
                <a:latin typeface="Calibri" panose="020F0502020204030204" pitchFamily="34" charset="0"/>
              </a:rPr>
              <a:t> in this </a:t>
            </a:r>
            <a:r>
              <a:rPr lang="en-US" sz="1000" baseline="0" dirty="0" err="1">
                <a:solidFill>
                  <a:srgbClr val="003366"/>
                </a:solidFill>
                <a:latin typeface="Calibri" panose="020F0502020204030204" pitchFamily="34" charset="0"/>
              </a:rPr>
              <a:t>Univ</a:t>
            </a:r>
            <a:r>
              <a:rPr lang="en-US" sz="1000" baseline="0" dirty="0">
                <a:solidFill>
                  <a:srgbClr val="003366"/>
                </a:solidFill>
                <a:latin typeface="Calibri" panose="020F0502020204030204" pitchFamily="34" charset="0"/>
              </a:rPr>
              <a:t> in this state, and </a:t>
            </a:r>
            <a:r>
              <a:rPr lang="en-US" sz="1000" baseline="0" dirty="0" err="1">
                <a:solidFill>
                  <a:srgbClr val="003366"/>
                </a:solidFill>
                <a:latin typeface="Calibri" panose="020F0502020204030204" pitchFamily="34" charset="0"/>
              </a:rPr>
              <a:t>thefore</a:t>
            </a:r>
            <a:r>
              <a:rPr lang="en-US" sz="1000" baseline="0" dirty="0">
                <a:solidFill>
                  <a:srgbClr val="003366"/>
                </a:solidFill>
                <a:latin typeface="Calibri" panose="020F0502020204030204" pitchFamily="34" charset="0"/>
              </a:rPr>
              <a:t> there was no better job for me than running this center.</a:t>
            </a:r>
          </a:p>
          <a:p>
            <a:endParaRPr lang="en-US" sz="1000" dirty="0">
              <a:solidFill>
                <a:srgbClr val="003366"/>
              </a:solidFill>
              <a:latin typeface="Calibri" panose="020F0502020204030204" pitchFamily="34" charset="0"/>
            </a:endParaRPr>
          </a:p>
          <a:p>
            <a:r>
              <a:rPr lang="en-US" sz="1000" dirty="0">
                <a:solidFill>
                  <a:srgbClr val="003366"/>
                </a:solidFill>
                <a:latin typeface="Calibri" panose="020F0502020204030204" pitchFamily="34" charset="0"/>
              </a:rPr>
              <a:t>The epiphany </a:t>
            </a:r>
            <a:r>
              <a:rPr lang="en-US" sz="1000" dirty="0" err="1">
                <a:solidFill>
                  <a:srgbClr val="003366"/>
                </a:solidFill>
                <a:latin typeface="Calibri" panose="020F0502020204030204" pitchFamily="34" charset="0"/>
              </a:rPr>
              <a:t>exaclty</a:t>
            </a:r>
            <a:r>
              <a:rPr lang="en-US" sz="1000" baseline="0" dirty="0">
                <a:solidFill>
                  <a:srgbClr val="003366"/>
                </a:solidFill>
                <a:latin typeface="Calibri" panose="020F0502020204030204" pitchFamily="34" charset="0"/>
              </a:rPr>
              <a:t> co-</a:t>
            </a:r>
            <a:r>
              <a:rPr lang="en-US" sz="1000" baseline="0" dirty="0" err="1">
                <a:solidFill>
                  <a:srgbClr val="003366"/>
                </a:solidFill>
                <a:latin typeface="Calibri" panose="020F0502020204030204" pitchFamily="34" charset="0"/>
              </a:rPr>
              <a:t>incided</a:t>
            </a:r>
            <a:r>
              <a:rPr lang="en-US" sz="1000" baseline="0" dirty="0">
                <a:solidFill>
                  <a:srgbClr val="003366"/>
                </a:solidFill>
                <a:latin typeface="Calibri" panose="020F0502020204030204" pitchFamily="34" charset="0"/>
              </a:rPr>
              <a:t> with the succession planning described by Bill Roper, and </a:t>
            </a:r>
            <a:r>
              <a:rPr lang="en-US" sz="1000" dirty="0">
                <a:solidFill>
                  <a:srgbClr val="003366"/>
                </a:solidFill>
                <a:latin typeface="Calibri" panose="020F0502020204030204" pitchFamily="34" charset="0"/>
              </a:rPr>
              <a:t>I happily started</a:t>
            </a:r>
            <a:r>
              <a:rPr lang="en-US" sz="1000" baseline="0" dirty="0">
                <a:solidFill>
                  <a:srgbClr val="003366"/>
                </a:solidFill>
                <a:latin typeface="Calibri" panose="020F0502020204030204" pitchFamily="34" charset="0"/>
              </a:rPr>
              <a:t> as Ca </a:t>
            </a:r>
            <a:r>
              <a:rPr lang="en-US" sz="1000" baseline="0" dirty="0" err="1">
                <a:solidFill>
                  <a:srgbClr val="003366"/>
                </a:solidFill>
                <a:latin typeface="Calibri" panose="020F0502020204030204" pitchFamily="34" charset="0"/>
              </a:rPr>
              <a:t>Ctr</a:t>
            </a:r>
            <a:r>
              <a:rPr lang="en-US" sz="1000" baseline="0" dirty="0">
                <a:solidFill>
                  <a:srgbClr val="003366"/>
                </a:solidFill>
                <a:latin typeface="Calibri" panose="020F0502020204030204" pitchFamily="34" charset="0"/>
              </a:rPr>
              <a:t> director in 2014</a:t>
            </a:r>
            <a:r>
              <a:rPr lang="en-US" sz="1000" dirty="0">
                <a:solidFill>
                  <a:srgbClr val="003366"/>
                </a:solidFill>
                <a:latin typeface="Calibri" panose="020F0502020204030204" pitchFamily="34" charset="0"/>
              </a:rPr>
              <a:t>.  </a:t>
            </a:r>
            <a:endParaRPr lang="en-US" sz="1000" dirty="0"/>
          </a:p>
        </p:txBody>
      </p:sp>
    </p:spTree>
    <p:extLst>
      <p:ext uri="{BB962C8B-B14F-4D97-AF65-F5344CB8AC3E}">
        <p14:creationId xmlns:p14="http://schemas.microsoft.com/office/powerpoint/2010/main" val="1828674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2173">
              <a:defRPr sz="2500">
                <a:solidFill>
                  <a:schemeClr val="tx1"/>
                </a:solidFill>
                <a:latin typeface="Arial" pitchFamily="34" charset="0"/>
                <a:ea typeface="ＭＳ Ｐゴシック" pitchFamily="34" charset="-128"/>
              </a:defRPr>
            </a:lvl1pPr>
            <a:lvl2pPr marL="769737" indent="-296053" defTabSz="962173">
              <a:defRPr sz="2500">
                <a:solidFill>
                  <a:schemeClr val="tx1"/>
                </a:solidFill>
                <a:latin typeface="Arial" pitchFamily="34" charset="0"/>
                <a:ea typeface="ＭＳ Ｐゴシック" pitchFamily="34" charset="-128"/>
              </a:defRPr>
            </a:lvl2pPr>
            <a:lvl3pPr marL="1184211" indent="-236843" defTabSz="962173">
              <a:defRPr sz="2500">
                <a:solidFill>
                  <a:schemeClr val="tx1"/>
                </a:solidFill>
                <a:latin typeface="Arial" pitchFamily="34" charset="0"/>
                <a:ea typeface="ＭＳ Ｐゴシック" pitchFamily="34" charset="-128"/>
              </a:defRPr>
            </a:lvl3pPr>
            <a:lvl4pPr marL="1657896" indent="-236843" defTabSz="962173">
              <a:defRPr sz="2500">
                <a:solidFill>
                  <a:schemeClr val="tx1"/>
                </a:solidFill>
                <a:latin typeface="Arial" pitchFamily="34" charset="0"/>
                <a:ea typeface="ＭＳ Ｐゴシック" pitchFamily="34" charset="-128"/>
              </a:defRPr>
            </a:lvl4pPr>
            <a:lvl5pPr marL="2131580" indent="-236843" defTabSz="962173">
              <a:defRPr sz="2500">
                <a:solidFill>
                  <a:schemeClr val="tx1"/>
                </a:solidFill>
                <a:latin typeface="Arial" pitchFamily="34" charset="0"/>
                <a:ea typeface="ＭＳ Ｐゴシック" pitchFamily="34" charset="-128"/>
              </a:defRPr>
            </a:lvl5pPr>
            <a:lvl6pPr marL="2605264" indent="-236843" defTabSz="962173"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78949" indent="-236843" defTabSz="962173"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2633" indent="-236843" defTabSz="962173"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26318" indent="-236843" defTabSz="962173"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fld id="{D586A9BA-4471-4115-ADFF-ED97EE1CA737}" type="slidenum">
              <a:rPr lang="zh-CN" altLang="en-US" sz="1200">
                <a:solidFill>
                  <a:srgbClr val="000000"/>
                </a:solidFill>
              </a:rPr>
              <a:pPr eaLnBrk="1" hangingPunct="1"/>
              <a:t>33</a:t>
            </a:fld>
            <a:endParaRPr lang="en-US" altLang="zh-CN" sz="1200">
              <a:solidFill>
                <a:srgbClr val="000000"/>
              </a:solidFill>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NC’s public comprehensive ca ctr.  </a:t>
            </a:r>
          </a:p>
          <a:p>
            <a:pPr eaLnBrk="1" hangingPunct="1">
              <a:spcBef>
                <a:spcPct val="0"/>
              </a:spcBef>
            </a:pPr>
            <a:endParaRPr lang="en-US" dirty="0"/>
          </a:p>
          <a:p>
            <a:pPr eaLnBrk="1" hangingPunct="1">
              <a:spcBef>
                <a:spcPct val="0"/>
              </a:spcBef>
            </a:pPr>
            <a:r>
              <a:rPr lang="en-US" dirty="0"/>
              <a:t>We are a Matrix</a:t>
            </a:r>
            <a:r>
              <a:rPr lang="en-US" baseline="0" dirty="0"/>
              <a:t> Ca </a:t>
            </a:r>
            <a:r>
              <a:rPr lang="en-US" baseline="0" dirty="0" err="1"/>
              <a:t>Ctr</a:t>
            </a:r>
            <a:r>
              <a:rPr lang="en-US" baseline="0" dirty="0"/>
              <a:t> embedded within UNC, an outstanding public university</a:t>
            </a:r>
          </a:p>
          <a:p>
            <a:pPr eaLnBrk="1" hangingPunct="1">
              <a:spcBef>
                <a:spcPct val="0"/>
              </a:spcBef>
            </a:pPr>
            <a:endParaRPr lang="en-US" dirty="0"/>
          </a:p>
          <a:p>
            <a:pPr eaLnBrk="1" hangingPunct="1">
              <a:spcBef>
                <a:spcPct val="0"/>
              </a:spcBef>
            </a:pPr>
            <a:r>
              <a:rPr lang="en-US" dirty="0"/>
              <a:t>Here are areas of focus, similar to other com ca ctr.  We think we are exceptional in all of these areas as you will hear today.</a:t>
            </a:r>
          </a:p>
          <a:p>
            <a:pPr eaLnBrk="1" hangingPunct="1">
              <a:spcBef>
                <a:spcPct val="0"/>
              </a:spcBef>
            </a:pPr>
            <a:endParaRPr lang="en-US" dirty="0"/>
          </a:p>
          <a:p>
            <a:pPr eaLnBrk="1" hangingPunct="1">
              <a:spcBef>
                <a:spcPct val="0"/>
              </a:spcBef>
            </a:pPr>
            <a:r>
              <a:rPr lang="en-US" dirty="0"/>
              <a:t>We go from model organisms to patients to populations in the state and the nation</a:t>
            </a:r>
          </a:p>
        </p:txBody>
      </p:sp>
    </p:spTree>
    <p:extLst>
      <p:ext uri="{BB962C8B-B14F-4D97-AF65-F5344CB8AC3E}">
        <p14:creationId xmlns:p14="http://schemas.microsoft.com/office/powerpoint/2010/main" val="213382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14:10</a:t>
            </a:r>
          </a:p>
        </p:txBody>
      </p:sp>
      <p:sp>
        <p:nvSpPr>
          <p:cNvPr id="4" name="Slide Number Placeholder 3"/>
          <p:cNvSpPr>
            <a:spLocks noGrp="1"/>
          </p:cNvSpPr>
          <p:nvPr>
            <p:ph type="sldNum" sz="quarter" idx="10"/>
          </p:nvPr>
        </p:nvSpPr>
        <p:spPr/>
        <p:txBody>
          <a:bodyPr/>
          <a:lstStyle/>
          <a:p>
            <a:fld id="{DECBCB8A-F449-8E49-975F-A6F176C70166}" type="slidenum">
              <a:rPr lang="en-US" smtClean="0"/>
              <a:pPr/>
              <a:t>34</a:t>
            </a:fld>
            <a:endParaRPr lang="en-US"/>
          </a:p>
        </p:txBody>
      </p:sp>
    </p:spTree>
    <p:extLst>
      <p:ext uri="{BB962C8B-B14F-4D97-AF65-F5344CB8AC3E}">
        <p14:creationId xmlns:p14="http://schemas.microsoft.com/office/powerpoint/2010/main" val="805772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a:t>
            </a:r>
          </a:p>
        </p:txBody>
      </p:sp>
      <p:sp>
        <p:nvSpPr>
          <p:cNvPr id="4" name="Slide Number Placeholder 3"/>
          <p:cNvSpPr>
            <a:spLocks noGrp="1"/>
          </p:cNvSpPr>
          <p:nvPr>
            <p:ph type="sldNum" sz="quarter" idx="10"/>
          </p:nvPr>
        </p:nvSpPr>
        <p:spPr/>
        <p:txBody>
          <a:bodyPr/>
          <a:lstStyle/>
          <a:p>
            <a:fld id="{DECBCB8A-F449-8E49-975F-A6F176C70166}" type="slidenum">
              <a:rPr lang="en-US" smtClean="0"/>
              <a:pPr/>
              <a:t>35</a:t>
            </a:fld>
            <a:endParaRPr lang="en-US"/>
          </a:p>
        </p:txBody>
      </p:sp>
    </p:spTree>
    <p:extLst>
      <p:ext uri="{BB962C8B-B14F-4D97-AF65-F5344CB8AC3E}">
        <p14:creationId xmlns:p14="http://schemas.microsoft.com/office/powerpoint/2010/main" val="2902911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27:10</a:t>
            </a:r>
          </a:p>
        </p:txBody>
      </p:sp>
      <p:sp>
        <p:nvSpPr>
          <p:cNvPr id="4" name="Slide Number Placeholder 3"/>
          <p:cNvSpPr>
            <a:spLocks noGrp="1"/>
          </p:cNvSpPr>
          <p:nvPr>
            <p:ph type="sldNum" sz="quarter" idx="10"/>
          </p:nvPr>
        </p:nvSpPr>
        <p:spPr/>
        <p:txBody>
          <a:bodyPr/>
          <a:lstStyle/>
          <a:p>
            <a:fld id="{DECBCB8A-F449-8E49-975F-A6F176C70166}" type="slidenum">
              <a:rPr lang="en-US" smtClean="0"/>
              <a:pPr/>
              <a:t>36</a:t>
            </a:fld>
            <a:endParaRPr lang="en-US"/>
          </a:p>
        </p:txBody>
      </p:sp>
    </p:spTree>
    <p:extLst>
      <p:ext uri="{BB962C8B-B14F-4D97-AF65-F5344CB8AC3E}">
        <p14:creationId xmlns:p14="http://schemas.microsoft.com/office/powerpoint/2010/main" val="54903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13:35</a:t>
            </a:r>
          </a:p>
        </p:txBody>
      </p:sp>
      <p:sp>
        <p:nvSpPr>
          <p:cNvPr id="4" name="Slide Number Placeholder 3"/>
          <p:cNvSpPr>
            <a:spLocks noGrp="1"/>
          </p:cNvSpPr>
          <p:nvPr>
            <p:ph type="sldNum" sz="quarter" idx="10"/>
          </p:nvPr>
        </p:nvSpPr>
        <p:spPr/>
        <p:txBody>
          <a:bodyPr/>
          <a:lstStyle/>
          <a:p>
            <a:fld id="{DECBCB8A-F449-8E49-975F-A6F176C70166}" type="slidenum">
              <a:rPr lang="en-US" smtClean="0"/>
              <a:pPr/>
              <a:t>3</a:t>
            </a:fld>
            <a:endParaRPr lang="en-US"/>
          </a:p>
        </p:txBody>
      </p:sp>
    </p:spTree>
    <p:extLst>
      <p:ext uri="{BB962C8B-B14F-4D97-AF65-F5344CB8AC3E}">
        <p14:creationId xmlns:p14="http://schemas.microsoft.com/office/powerpoint/2010/main" val="228501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samples, sequencing capacity</a:t>
            </a:r>
            <a:r>
              <a:rPr lang="en-US" baseline="0" dirty="0"/>
              <a:t> and analysis for the TCGA</a:t>
            </a:r>
          </a:p>
          <a:p>
            <a:endParaRPr lang="en-US" baseline="0" dirty="0"/>
          </a:p>
          <a:p>
            <a:r>
              <a:rPr lang="en-US" baseline="0" dirty="0"/>
              <a:t>Work has led to more than 20 high-profile papers that were led by LCCC members</a:t>
            </a:r>
          </a:p>
          <a:p>
            <a:endParaRPr lang="en-US" baseline="0" dirty="0"/>
          </a:p>
          <a:p>
            <a:r>
              <a:rPr lang="en-US" baseline="0" dirty="0"/>
              <a:t>Also, we have translated the knowledge of somatic tumor sequencing into patient care, with LCCC 1108 (or </a:t>
            </a:r>
            <a:r>
              <a:rPr lang="en-US" baseline="0" dirty="0" err="1"/>
              <a:t>UNCseq</a:t>
            </a:r>
            <a:r>
              <a:rPr lang="en-US" baseline="0" dirty="0"/>
              <a:t>).</a:t>
            </a:r>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37</a:t>
            </a:fld>
            <a:endParaRPr lang="en-US"/>
          </a:p>
        </p:txBody>
      </p:sp>
    </p:spTree>
    <p:extLst>
      <p:ext uri="{BB962C8B-B14F-4D97-AF65-F5344CB8AC3E}">
        <p14:creationId xmlns:p14="http://schemas.microsoft.com/office/powerpoint/2010/main" val="3146777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38</a:t>
            </a:fld>
            <a:endParaRPr lang="en-US"/>
          </a:p>
        </p:txBody>
      </p:sp>
    </p:spTree>
    <p:extLst>
      <p:ext uri="{BB962C8B-B14F-4D97-AF65-F5344CB8AC3E}">
        <p14:creationId xmlns:p14="http://schemas.microsoft.com/office/powerpoint/2010/main" val="2549308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39</a:t>
            </a:fld>
            <a:endParaRPr lang="en-US"/>
          </a:p>
        </p:txBody>
      </p:sp>
    </p:spTree>
    <p:extLst>
      <p:ext uri="{BB962C8B-B14F-4D97-AF65-F5344CB8AC3E}">
        <p14:creationId xmlns:p14="http://schemas.microsoft.com/office/powerpoint/2010/main" val="388382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23:40</a:t>
            </a:r>
          </a:p>
        </p:txBody>
      </p:sp>
      <p:sp>
        <p:nvSpPr>
          <p:cNvPr id="4" name="Slide Number Placeholder 3"/>
          <p:cNvSpPr>
            <a:spLocks noGrp="1"/>
          </p:cNvSpPr>
          <p:nvPr>
            <p:ph type="sldNum" sz="quarter" idx="10"/>
          </p:nvPr>
        </p:nvSpPr>
        <p:spPr/>
        <p:txBody>
          <a:bodyPr/>
          <a:lstStyle/>
          <a:p>
            <a:fld id="{DECBCB8A-F449-8E49-975F-A6F176C70166}" type="slidenum">
              <a:rPr lang="en-US" smtClean="0"/>
              <a:pPr/>
              <a:t>40</a:t>
            </a:fld>
            <a:endParaRPr lang="en-US"/>
          </a:p>
        </p:txBody>
      </p:sp>
    </p:spTree>
    <p:extLst>
      <p:ext uri="{BB962C8B-B14F-4D97-AF65-F5344CB8AC3E}">
        <p14:creationId xmlns:p14="http://schemas.microsoft.com/office/powerpoint/2010/main" val="304346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41</a:t>
            </a:fld>
            <a:endParaRPr lang="en-US"/>
          </a:p>
        </p:txBody>
      </p:sp>
    </p:spTree>
    <p:extLst>
      <p:ext uri="{BB962C8B-B14F-4D97-AF65-F5344CB8AC3E}">
        <p14:creationId xmlns:p14="http://schemas.microsoft.com/office/powerpoint/2010/main" val="315427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24:15</a:t>
            </a:r>
          </a:p>
        </p:txBody>
      </p:sp>
      <p:sp>
        <p:nvSpPr>
          <p:cNvPr id="4" name="Slide Number Placeholder 3"/>
          <p:cNvSpPr>
            <a:spLocks noGrp="1"/>
          </p:cNvSpPr>
          <p:nvPr>
            <p:ph type="sldNum" sz="quarter" idx="10"/>
          </p:nvPr>
        </p:nvSpPr>
        <p:spPr/>
        <p:txBody>
          <a:bodyPr/>
          <a:lstStyle/>
          <a:p>
            <a:fld id="{DECBCB8A-F449-8E49-975F-A6F176C70166}" type="slidenum">
              <a:rPr lang="en-US" smtClean="0"/>
              <a:pPr/>
              <a:t>42</a:t>
            </a:fld>
            <a:endParaRPr lang="en-US"/>
          </a:p>
        </p:txBody>
      </p:sp>
    </p:spTree>
    <p:extLst>
      <p:ext uri="{BB962C8B-B14F-4D97-AF65-F5344CB8AC3E}">
        <p14:creationId xmlns:p14="http://schemas.microsoft.com/office/powerpoint/2010/main" val="416347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60906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35089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042350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5332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3393B0-81B4-2440-9E71-685D9A028234}" type="slidenum">
              <a:rPr lang="en-US" sz="1200"/>
              <a:pPr/>
              <a:t>4</a:t>
            </a:fld>
            <a:endParaRPr lang="en-US" sz="1200"/>
          </a:p>
        </p:txBody>
      </p:sp>
      <p:sp>
        <p:nvSpPr>
          <p:cNvPr id="18434"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435" name="Rectangle 3"/>
          <p:cNvSpPr>
            <a:spLocks noGrp="1" noChangeArrowheads="1"/>
          </p:cNvSpPr>
          <p:nvPr>
            <p:ph type="body" idx="1"/>
          </p:nvPr>
        </p:nvSpPr>
        <p:spPr bwMode="auto">
          <a:xfrm>
            <a:off x="914400" y="4343400"/>
            <a:ext cx="5029200" cy="4113213"/>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3837010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79573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308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31:00</a:t>
            </a:r>
          </a:p>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53</a:t>
            </a:fld>
            <a:endParaRPr lang="en-US"/>
          </a:p>
        </p:txBody>
      </p:sp>
    </p:spTree>
    <p:extLst>
      <p:ext uri="{BB962C8B-B14F-4D97-AF65-F5344CB8AC3E}">
        <p14:creationId xmlns:p14="http://schemas.microsoft.com/office/powerpoint/2010/main" val="311698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fld id="{E7980EC1-87C3-4BC9-962C-6415F11DBFF8}" type="slidenum">
              <a:rPr lang="en-US" smtClean="0"/>
              <a:t>75</a:t>
            </a:fld>
            <a:endParaRPr lang="en-US"/>
          </a:p>
        </p:txBody>
      </p:sp>
    </p:spTree>
    <p:extLst>
      <p:ext uri="{BB962C8B-B14F-4D97-AF65-F5344CB8AC3E}">
        <p14:creationId xmlns:p14="http://schemas.microsoft.com/office/powerpoint/2010/main" val="3738967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2286000" cy="1714500"/>
          </a:xfrm>
        </p:spPr>
      </p:sp>
      <p:sp>
        <p:nvSpPr>
          <p:cNvPr id="3" name="Notes Placeholder 2"/>
          <p:cNvSpPr>
            <a:spLocks noGrp="1"/>
          </p:cNvSpPr>
          <p:nvPr>
            <p:ph type="body" idx="1"/>
          </p:nvPr>
        </p:nvSpPr>
        <p:spPr>
          <a:xfrm>
            <a:off x="685801" y="2743200"/>
            <a:ext cx="5486400" cy="5791201"/>
          </a:xfrm>
        </p:spPr>
        <p:txBody>
          <a:bodyPr/>
          <a:lstStyle/>
          <a:p>
            <a:pPr marL="171417" indent="-171417">
              <a:buFont typeface="Arial" pitchFamily="34" charset="0"/>
              <a:buChar char="•"/>
            </a:pPr>
            <a:r>
              <a:rPr lang="en-US" sz="2400" dirty="0"/>
              <a:t>Malawi, ‘the warm heart of Africa’, is a small country in southern Africa, slightly smaller than North Carolina, with roughly 1.5 times our state’s population.</a:t>
            </a:r>
          </a:p>
          <a:p>
            <a:pPr marL="171417" indent="-171417">
              <a:buFont typeface="Arial" pitchFamily="34" charset="0"/>
              <a:buChar char="•"/>
            </a:pPr>
            <a:r>
              <a:rPr lang="en-US" sz="2400" dirty="0"/>
              <a:t>Life expectancy, average annual GDP per capita, and Human Development Index rank are all shown with comparison to the US.</a:t>
            </a:r>
          </a:p>
          <a:p>
            <a:pPr marL="171417" indent="-171417">
              <a:buFont typeface="Arial" pitchFamily="34" charset="0"/>
              <a:buChar char="•"/>
            </a:pPr>
            <a:r>
              <a:rPr lang="en-US" sz="2400" dirty="0"/>
              <a:t>11% of Malawians were HIV-infected in 2009, with more than 40% of those needing ART receiving it.</a:t>
            </a:r>
          </a:p>
          <a:p>
            <a:pPr marL="171417" indent="-171417">
              <a:buFont typeface="Arial" pitchFamily="34" charset="0"/>
              <a:buChar char="•"/>
            </a:pPr>
            <a:r>
              <a:rPr lang="en-US" sz="2400" dirty="0"/>
              <a:t>Cancer services are sparse, and cancer is the leading indication for referral outside Malawi for patients able to travel to neighboring countries or India.</a:t>
            </a:r>
          </a:p>
        </p:txBody>
      </p:sp>
      <p:sp>
        <p:nvSpPr>
          <p:cNvPr id="4" name="Slide Number Placeholder 3"/>
          <p:cNvSpPr>
            <a:spLocks noGrp="1"/>
          </p:cNvSpPr>
          <p:nvPr>
            <p:ph type="sldNum" sz="quarter" idx="10"/>
          </p:nvPr>
        </p:nvSpPr>
        <p:spPr/>
        <p:txBody>
          <a:bodyPr/>
          <a:lstStyle/>
          <a:p>
            <a:fld id="{E7980EC1-87C3-4BC9-962C-6415F11DBFF8}"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96998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0" y="457202"/>
            <a:ext cx="5486400" cy="8077200"/>
          </a:xfrm>
        </p:spPr>
        <p:txBody>
          <a:bodyPr/>
          <a:lstStyle/>
          <a:p>
            <a:pPr marL="171417" indent="-171417">
              <a:buFont typeface="Arial" pitchFamily="34" charset="0"/>
              <a:buChar char="•"/>
            </a:pPr>
            <a:r>
              <a:rPr lang="en-US" sz="2000" dirty="0"/>
              <a:t>Our program dates originally to 1991, and is a formal collaboration with the Malawi Ministry of Health.</a:t>
            </a:r>
          </a:p>
          <a:p>
            <a:pPr marL="171417" indent="-171417">
              <a:buFont typeface="Arial" pitchFamily="34" charset="0"/>
              <a:buChar char="•"/>
            </a:pPr>
            <a:r>
              <a:rPr lang="en-US" sz="2000" dirty="0"/>
              <a:t>We are based in the capital, Lilongwe, right in the middle of the country, at </a:t>
            </a:r>
            <a:r>
              <a:rPr lang="en-US" sz="2000" dirty="0" err="1"/>
              <a:t>Kamuzu</a:t>
            </a:r>
            <a:r>
              <a:rPr lang="en-US" sz="2000" dirty="0"/>
              <a:t> Central Hospital, 1 of 2 national teaching hospitals.</a:t>
            </a:r>
          </a:p>
          <a:p>
            <a:pPr marL="171417" indent="-171417">
              <a:buFont typeface="Arial" pitchFamily="34" charset="0"/>
              <a:buChar char="•"/>
            </a:pPr>
            <a:r>
              <a:rPr lang="en-US" sz="2000" dirty="0"/>
              <a:t>One of our great strengths is the infrastructure we have on the ground, led by Dr. Francis Martinson, our country director, and Innocent </a:t>
            </a:r>
            <a:r>
              <a:rPr lang="en-US" sz="2000" dirty="0" err="1"/>
              <a:t>Mofolo</a:t>
            </a:r>
            <a:r>
              <a:rPr lang="en-US" sz="2000" dirty="0"/>
              <a:t>, who’ve personally helped me with everything from finding a house and schools for my daughters, to filling our gas tank during one of our many petrol shortages.</a:t>
            </a:r>
          </a:p>
          <a:p>
            <a:pPr marL="171417" indent="-171417">
              <a:buFont typeface="Arial" pitchFamily="34" charset="0"/>
              <a:buChar char="•"/>
            </a:pPr>
            <a:r>
              <a:rPr lang="en-US" sz="2000" dirty="0"/>
              <a:t>Our second major strength is the engagement of departments and divisions across UNC, including not only our ID division which launched the program, but our Cancer Center, Departments of Surgery and Ob-Gyn, as well as our renowned School of Public Health.</a:t>
            </a:r>
          </a:p>
          <a:p>
            <a:pPr marL="171417" indent="-171417">
              <a:buFont typeface="Arial" pitchFamily="34" charset="0"/>
              <a:buChar char="•"/>
            </a:pPr>
            <a:r>
              <a:rPr lang="en-US" sz="2000" dirty="0"/>
              <a:t>The strength and breadth of these roots in Malawi, and also in Chapel Hill, have led us to be an obvious site for inclusion in nearly all NIH-sponsored networks conducting studies in sub-Saharan Africa.</a:t>
            </a:r>
          </a:p>
        </p:txBody>
      </p:sp>
      <p:sp>
        <p:nvSpPr>
          <p:cNvPr id="4" name="Slide Number Placeholder 3"/>
          <p:cNvSpPr>
            <a:spLocks noGrp="1"/>
          </p:cNvSpPr>
          <p:nvPr>
            <p:ph type="sldNum" sz="quarter" idx="10"/>
          </p:nvPr>
        </p:nvSpPr>
        <p:spPr/>
        <p:txBody>
          <a:bodyPr/>
          <a:lstStyle/>
          <a:p>
            <a:fld id="{E7980EC1-87C3-4BC9-962C-6415F11DBFF8}"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126067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635" indent="-169635">
              <a:buFont typeface="Arial" pitchFamily="34" charset="0"/>
              <a:buChar char="•"/>
            </a:pPr>
            <a:r>
              <a:rPr lang="en-US" dirty="0"/>
              <a:t>The nice thing for us in Malawi</a:t>
            </a:r>
            <a:r>
              <a:rPr lang="en-US" baseline="0" dirty="0"/>
              <a:t> is that we can compare hospital data from our pathology lab with population data from our national cancer registry, which is based in Blantyre and to which we contribute.</a:t>
            </a:r>
          </a:p>
          <a:p>
            <a:pPr marL="169635" indent="-169635">
              <a:buFont typeface="Arial" pitchFamily="34" charset="0"/>
              <a:buChar char="•"/>
            </a:pPr>
            <a:r>
              <a:rPr lang="en-US" baseline="0" dirty="0"/>
              <a:t>As I showed you earlier in Uganda, overall cancer incidence has also increased markedly in Malawi among both men and women in recent years.</a:t>
            </a:r>
            <a:endParaRPr lang="en-US" dirty="0"/>
          </a:p>
        </p:txBody>
      </p:sp>
      <p:sp>
        <p:nvSpPr>
          <p:cNvPr id="4" name="Slide Number Placeholder 3"/>
          <p:cNvSpPr>
            <a:spLocks noGrp="1"/>
          </p:cNvSpPr>
          <p:nvPr>
            <p:ph type="sldNum" sz="quarter" idx="10"/>
          </p:nvPr>
        </p:nvSpPr>
        <p:spPr/>
        <p:txBody>
          <a:bodyPr/>
          <a:lstStyle/>
          <a:p>
            <a:fld id="{E7980EC1-87C3-4BC9-962C-6415F11DBFF8}"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897914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04800"/>
            <a:ext cx="5486400" cy="8686800"/>
          </a:xfrm>
        </p:spPr>
        <p:txBody>
          <a:bodyPr/>
          <a:lstStyle/>
          <a:p>
            <a:r>
              <a:rPr lang="en-US" sz="2000" dirty="0"/>
              <a:t>In Lilongwe, we established a pathology laboratory the year before I arrived, largely through NIH funding to support two phase III clinical trials for KS which are cosponsored by Corey’s KS Working Group of the AIDS Malignancy Consortium and also the AIDS Clinical Trials Group. Before this, diagnostic pathology was only available in Blantyre, Malawi’s second largest city.</a:t>
            </a:r>
          </a:p>
        </p:txBody>
      </p:sp>
      <p:sp>
        <p:nvSpPr>
          <p:cNvPr id="4" name="Slide Number Placeholder 3"/>
          <p:cNvSpPr>
            <a:spLocks noGrp="1"/>
          </p:cNvSpPr>
          <p:nvPr>
            <p:ph type="sldNum" sz="quarter" idx="10"/>
          </p:nvPr>
        </p:nvSpPr>
        <p:spPr/>
        <p:txBody>
          <a:bodyPr/>
          <a:lstStyle/>
          <a:p>
            <a:fld id="{E7980EC1-87C3-4BC9-962C-6415F11DBFF8}" type="slidenum">
              <a:rPr lang="en-US" smtClean="0"/>
              <a:t>79</a:t>
            </a:fld>
            <a:endParaRPr lang="en-US"/>
          </a:p>
        </p:txBody>
      </p:sp>
    </p:spTree>
    <p:extLst>
      <p:ext uri="{BB962C8B-B14F-4D97-AF65-F5344CB8AC3E}">
        <p14:creationId xmlns:p14="http://schemas.microsoft.com/office/powerpoint/2010/main" val="2624470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I’m not aware that the de novo creation of a pathology laboratory in a city of one million people in sub-Saharan Africa had ever been previously described, and so we recently described our early experience. One third of all specimens submitted to the lab were invasive cancer. This always impresses visiting expat pathologists when they work in our lab, who are used to looking at a lot more benign slides. KS is significantly underrepresented as it is often not biopsied in routine care settings. HIV status was only known for about 10% of cancer cases overall, but there’s wide variation in prevalence across cancer types as expected, and each decade increase in patient age increased the odds of a submitted specimen being malignant by 33%.</a:t>
            </a:r>
          </a:p>
        </p:txBody>
      </p:sp>
      <p:sp>
        <p:nvSpPr>
          <p:cNvPr id="4" name="Slide Number Placeholder 3"/>
          <p:cNvSpPr>
            <a:spLocks noGrp="1"/>
          </p:cNvSpPr>
          <p:nvPr>
            <p:ph type="sldNum" sz="quarter" idx="10"/>
          </p:nvPr>
        </p:nvSpPr>
        <p:spPr/>
        <p:txBody>
          <a:bodyPr/>
          <a:lstStyle/>
          <a:p>
            <a:fld id="{E7980EC1-87C3-4BC9-962C-6415F11DBFF8}" type="slidenum">
              <a:rPr lang="en-US" smtClean="0"/>
              <a:t>80</a:t>
            </a:fld>
            <a:endParaRPr lang="en-US"/>
          </a:p>
        </p:txBody>
      </p:sp>
    </p:spTree>
    <p:extLst>
      <p:ext uri="{BB962C8B-B14F-4D97-AF65-F5344CB8AC3E}">
        <p14:creationId xmlns:p14="http://schemas.microsoft.com/office/powerpoint/2010/main" val="112288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31:00</a:t>
            </a:r>
          </a:p>
          <a:p>
            <a:endParaRPr lang="en-US" dirty="0"/>
          </a:p>
        </p:txBody>
      </p:sp>
      <p:sp>
        <p:nvSpPr>
          <p:cNvPr id="4" name="Slide Number Placeholder 3"/>
          <p:cNvSpPr>
            <a:spLocks noGrp="1"/>
          </p:cNvSpPr>
          <p:nvPr>
            <p:ph type="sldNum" sz="quarter" idx="10"/>
          </p:nvPr>
        </p:nvSpPr>
        <p:spPr/>
        <p:txBody>
          <a:bodyPr/>
          <a:lstStyle/>
          <a:p>
            <a:fld id="{DECBCB8A-F449-8E49-975F-A6F176C70166}" type="slidenum">
              <a:rPr lang="en-US" smtClean="0"/>
              <a:pPr/>
              <a:t>6</a:t>
            </a:fld>
            <a:endParaRPr lang="en-US"/>
          </a:p>
        </p:txBody>
      </p:sp>
    </p:spTree>
    <p:extLst>
      <p:ext uri="{BB962C8B-B14F-4D97-AF65-F5344CB8AC3E}">
        <p14:creationId xmlns:p14="http://schemas.microsoft.com/office/powerpoint/2010/main" val="31169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39FC81-797D-4AFC-A4AE-175536CC9671}" type="slidenum">
              <a:rPr lang="en-US" smtClean="0"/>
              <a:pPr/>
              <a:t>8</a:t>
            </a:fld>
            <a:endParaRPr lang="en-US"/>
          </a:p>
        </p:txBody>
      </p:sp>
    </p:spTree>
    <p:extLst>
      <p:ext uri="{BB962C8B-B14F-4D97-AF65-F5344CB8AC3E}">
        <p14:creationId xmlns:p14="http://schemas.microsoft.com/office/powerpoint/2010/main" val="242732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39FC81-797D-4AFC-A4AE-175536CC9671}" type="slidenum">
              <a:rPr lang="en-US" smtClean="0"/>
              <a:pPr/>
              <a:t>11</a:t>
            </a:fld>
            <a:endParaRPr lang="en-US"/>
          </a:p>
        </p:txBody>
      </p:sp>
    </p:spTree>
    <p:extLst>
      <p:ext uri="{BB962C8B-B14F-4D97-AF65-F5344CB8AC3E}">
        <p14:creationId xmlns:p14="http://schemas.microsoft.com/office/powerpoint/2010/main" val="114018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C5F6B3-9E05-4E86-97D7-E304B6AE17E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766026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A66470BB-59E3-D642-ADB5-C3AD6D5E98FA}" type="slidenum">
              <a:rPr lang="en-US" sz="1200"/>
              <a:pPr/>
              <a:t>16</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39FC81-797D-4AFC-A4AE-175536CC9671}" type="slidenum">
              <a:rPr lang="en-US" smtClean="0"/>
              <a:pPr/>
              <a:t>17</a:t>
            </a:fld>
            <a:endParaRPr lang="en-US"/>
          </a:p>
        </p:txBody>
      </p:sp>
    </p:spTree>
    <p:extLst>
      <p:ext uri="{BB962C8B-B14F-4D97-AF65-F5344CB8AC3E}">
        <p14:creationId xmlns:p14="http://schemas.microsoft.com/office/powerpoint/2010/main" val="316373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F442BC-7D57-4C19-B2C5-76A8D136510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ACCB3-C426-41DC-B1E5-E5CE45938BB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4019B-ACED-4328-B9B9-E93C2F50795A}"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2E94D-701F-4D98-A7D3-20A92CDAE617}"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20552A-2689-49C7-9473-76CE97455D4A}"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346384-0E56-4E05-ABA3-89547AE2FDF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CA5A35-864A-4C22-9A9B-D780FAC7E841}"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ED4D03-D856-44CA-B3D4-4F13714A4906}"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C365A8-34F3-439D-9B58-1AA4318A41D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940C1-6769-4061-A19D-6F7F7295EABB}"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9FF8C-8793-4C65-9A69-EF881F3767C2}"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YP2800281.jpg"/>
          <p:cNvPicPr>
            <a:picLocks noChangeAspect="1"/>
          </p:cNvPicPr>
          <p:nvPr/>
        </p:nvPicPr>
        <p:blipFill>
          <a:blip r:embed="rId2"/>
          <a:stretch>
            <a:fillRect/>
          </a:stretch>
        </p:blipFill>
        <p:spPr>
          <a:xfrm flipH="1">
            <a:off x="0" y="0"/>
            <a:ext cx="9144000" cy="6858000"/>
          </a:xfrm>
          <a:prstGeom prst="rect">
            <a:avLst/>
          </a:prstGeom>
        </p:spPr>
      </p:pic>
      <p:sp>
        <p:nvSpPr>
          <p:cNvPr id="2" name="Title 1"/>
          <p:cNvSpPr>
            <a:spLocks noGrp="1"/>
          </p:cNvSpPr>
          <p:nvPr>
            <p:ph type="ctrTitle"/>
          </p:nvPr>
        </p:nvSpPr>
        <p:spPr>
          <a:xfrm>
            <a:off x="1050926" y="3810000"/>
            <a:ext cx="8197707" cy="733534"/>
          </a:xfrm>
        </p:spPr>
        <p:txBody>
          <a:bodyPr>
            <a:spAutoFit/>
          </a:bodyPr>
          <a:lstStyle>
            <a:lvl1pPr>
              <a:lnSpc>
                <a:spcPct val="90000"/>
              </a:lnSpc>
              <a:defRPr sz="5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050925" y="5334001"/>
            <a:ext cx="6400800" cy="533400"/>
          </a:xfrm>
        </p:spPr>
        <p:txBody>
          <a:bodyPr tIns="0" rIns="0"/>
          <a:lstStyle>
            <a:lvl1pPr marL="0" indent="0" algn="l">
              <a:lnSpc>
                <a:spcPct val="90000"/>
              </a:lnSpc>
              <a:spcBef>
                <a:spcPts val="0"/>
              </a:spcBef>
              <a:buNone/>
              <a:defRPr sz="2000" cap="all">
                <a:solidFill>
                  <a:schemeClr val="bg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endParaRPr lang="en-US" dirty="0"/>
          </a:p>
        </p:txBody>
      </p:sp>
      <p:pic>
        <p:nvPicPr>
          <p:cNvPr id="15" name="Picture 14" descr="UNC_Lineberger_white.eps"/>
          <p:cNvPicPr>
            <a:picLocks noChangeAspect="1"/>
          </p:cNvPicPr>
          <p:nvPr/>
        </p:nvPicPr>
        <p:blipFill>
          <a:blip r:embed="rId3"/>
          <a:stretch>
            <a:fillRect/>
          </a:stretch>
        </p:blipFill>
        <p:spPr>
          <a:xfrm>
            <a:off x="1143000" y="542741"/>
            <a:ext cx="2527300" cy="836501"/>
          </a:xfrm>
          <a:prstGeom prst="rect">
            <a:avLst/>
          </a:prstGeom>
          <a:effectLst>
            <a:glow rad="63500">
              <a:srgbClr val="1F497D">
                <a:lumMod val="75000"/>
                <a:alpha val="34000"/>
              </a:srgbClr>
            </a:glow>
          </a:effectLst>
        </p:spPr>
      </p:pic>
      <p:pic>
        <p:nvPicPr>
          <p:cNvPr id="16" name="Picture 15" descr="NCICCC Logo2_stacked_White.png"/>
          <p:cNvPicPr>
            <a:picLocks noChangeAspect="1"/>
          </p:cNvPicPr>
          <p:nvPr/>
        </p:nvPicPr>
        <p:blipFill>
          <a:blip r:embed="rId4"/>
          <a:srcRect b="-10337"/>
          <a:stretch>
            <a:fillRect/>
          </a:stretch>
        </p:blipFill>
        <p:spPr>
          <a:xfrm>
            <a:off x="7330354" y="617242"/>
            <a:ext cx="861220" cy="1084559"/>
          </a:xfrm>
          <a:prstGeom prst="rect">
            <a:avLst/>
          </a:prstGeom>
          <a:effectLst>
            <a:glow rad="25400">
              <a:schemeClr val="accent1">
                <a:lumMod val="75000"/>
                <a:alpha val="13000"/>
              </a:schemeClr>
            </a:glow>
          </a:effec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584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3" name="Rectangle 2"/>
          <p:cNvSpPr/>
          <p:nvPr/>
        </p:nvSpPr>
        <p:spPr>
          <a:xfrm>
            <a:off x="6096000" y="841376"/>
            <a:ext cx="3048000" cy="603355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4" name="Picture 3" descr="Sweep Band.jpg"/>
          <p:cNvPicPr>
            <a:picLocks noChangeAspect="1"/>
          </p:cNvPicPr>
          <p:nvPr/>
        </p:nvPicPr>
        <p:blipFill>
          <a:blip r:embed="rId2"/>
          <a:stretch>
            <a:fillRect/>
          </a:stretch>
        </p:blipFill>
        <p:spPr>
          <a:xfrm flipH="1">
            <a:off x="0" y="6214534"/>
            <a:ext cx="9144000" cy="660400"/>
          </a:xfrm>
          <a:prstGeom prst="rect">
            <a:avLst/>
          </a:prstGeom>
        </p:spPr>
      </p:pic>
      <p:pic>
        <p:nvPicPr>
          <p:cNvPr id="6" name="Picture 5" descr="lccc-logo.png"/>
          <p:cNvPicPr>
            <a:picLocks noChangeAspect="1"/>
          </p:cNvPicPr>
          <p:nvPr/>
        </p:nvPicPr>
        <p:blipFill>
          <a:blip r:embed="rId3"/>
          <a:stretch>
            <a:fillRect/>
          </a:stretch>
        </p:blipFill>
        <p:spPr>
          <a:xfrm>
            <a:off x="535710" y="6299202"/>
            <a:ext cx="1674090" cy="49106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034453973"/>
              </p:ext>
            </p:extLst>
          </p:nvPr>
        </p:nvGraphicFramePr>
        <p:xfrm>
          <a:off x="6334760" y="981332"/>
          <a:ext cx="2580640" cy="4665935"/>
        </p:xfrm>
        <a:graphic>
          <a:graphicData uri="http://schemas.openxmlformats.org/drawingml/2006/table">
            <a:tbl>
              <a:tblPr firstRow="1" bandRow="1">
                <a:tableStyleId>{2D5ABB26-0587-4C30-8999-92F81FD0307C}</a:tableStyleId>
              </a:tblPr>
              <a:tblGrid>
                <a:gridCol w="1018115">
                  <a:extLst>
                    <a:ext uri="{9D8B030D-6E8A-4147-A177-3AD203B41FA5}">
                      <a16:colId xmlns:a16="http://schemas.microsoft.com/office/drawing/2014/main" val="20000"/>
                    </a:ext>
                  </a:extLst>
                </a:gridCol>
                <a:gridCol w="1562525">
                  <a:extLst>
                    <a:ext uri="{9D8B030D-6E8A-4147-A177-3AD203B41FA5}">
                      <a16:colId xmlns:a16="http://schemas.microsoft.com/office/drawing/2014/main" val="20001"/>
                    </a:ext>
                  </a:extLst>
                </a:gridCol>
              </a:tblGrid>
              <a:tr h="787495">
                <a:tc gridSpan="2">
                  <a:txBody>
                    <a:bodyPr/>
                    <a:lstStyle/>
                    <a:p>
                      <a:pPr algn="l"/>
                      <a:r>
                        <a:rPr lang="en-US" sz="2400" b="1" kern="1200" cap="all" dirty="0">
                          <a:solidFill>
                            <a:srgbClr val="132862"/>
                          </a:solidFill>
                          <a:latin typeface="+mn-lt"/>
                          <a:ea typeface="+mn-ea"/>
                          <a:cs typeface="Calibri"/>
                        </a:rPr>
                        <a:t>Profile</a:t>
                      </a:r>
                      <a:endParaRPr lang="en-US" sz="2400" b="1" dirty="0">
                        <a:solidFill>
                          <a:srgbClr val="57A2D5"/>
                        </a:solidFill>
                        <a:latin typeface="Calibri"/>
                        <a:cs typeface="Calibri"/>
                      </a:endParaRPr>
                    </a:p>
                  </a:txBody>
                  <a:tcPr marL="83697" marR="83697" marT="41848" marB="41848" anchor="b">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775688">
                <a:tc>
                  <a:txBody>
                    <a:bodyPr/>
                    <a:lstStyle/>
                    <a:p>
                      <a:pPr algn="ctr"/>
                      <a:endParaRPr lang="en-US" sz="3700" dirty="0">
                        <a:solidFill>
                          <a:schemeClr val="tx1">
                            <a:lumMod val="65000"/>
                            <a:lumOff val="35000"/>
                          </a:schemeClr>
                        </a:solidFill>
                        <a:latin typeface="Calibri"/>
                        <a:cs typeface="Calibri"/>
                      </a:endParaRP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a:cs typeface="Calibri"/>
                        </a:rPr>
                        <a:t>Members</a:t>
                      </a: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775688">
                <a:tc>
                  <a:txBody>
                    <a:bodyPr/>
                    <a:lstStyle/>
                    <a:p>
                      <a:pPr algn="ctr"/>
                      <a:endParaRPr lang="en-US" sz="3700" dirty="0">
                        <a:solidFill>
                          <a:srgbClr val="595959"/>
                        </a:solidFill>
                        <a:latin typeface="Calibri"/>
                        <a:cs typeface="Calibri"/>
                      </a:endParaRP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Calibri"/>
                          <a:cs typeface="Calibri"/>
                        </a:rPr>
                        <a:t>Departments</a:t>
                      </a: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775688">
                <a:tc>
                  <a:txBody>
                    <a:bodyPr/>
                    <a:lstStyle/>
                    <a:p>
                      <a:pPr algn="ctr"/>
                      <a:endParaRPr lang="en-US" sz="3700" dirty="0">
                        <a:solidFill>
                          <a:srgbClr val="595959"/>
                        </a:solidFill>
                        <a:latin typeface="Calibri"/>
                        <a:cs typeface="Calibri"/>
                      </a:endParaRP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a:r>
                        <a:rPr lang="en-US" sz="1800" dirty="0">
                          <a:solidFill>
                            <a:schemeClr val="tx1"/>
                          </a:solidFill>
                          <a:latin typeface="Calibri"/>
                          <a:cs typeface="Calibri"/>
                        </a:rPr>
                        <a:t>Publications</a:t>
                      </a:r>
                    </a:p>
                    <a:p>
                      <a:pPr algn="l"/>
                      <a:r>
                        <a:rPr lang="en-US" sz="1800" dirty="0">
                          <a:solidFill>
                            <a:schemeClr val="tx1"/>
                          </a:solidFill>
                          <a:latin typeface="Calibri"/>
                          <a:cs typeface="Calibri"/>
                        </a:rPr>
                        <a:t>(2010-2015)</a:t>
                      </a: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7756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700" dirty="0">
                        <a:solidFill>
                          <a:srgbClr val="595959"/>
                        </a:solidFill>
                        <a:latin typeface="Calibri"/>
                        <a:cs typeface="Calibri"/>
                      </a:endParaRP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a:cs typeface="Calibri"/>
                        </a:rPr>
                        <a:t>Collaborative</a:t>
                      </a: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4"/>
                  </a:ext>
                </a:extLst>
              </a:tr>
              <a:tr h="775688">
                <a:tc>
                  <a:txBody>
                    <a:bodyPr/>
                    <a:lstStyle/>
                    <a:p>
                      <a:pPr algn="ctr"/>
                      <a:endParaRPr lang="en-US" sz="3700" dirty="0">
                        <a:solidFill>
                          <a:srgbClr val="595959"/>
                        </a:solidFill>
                        <a:latin typeface="Calibri"/>
                        <a:cs typeface="Calibri"/>
                      </a:endParaRP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800" dirty="0">
                          <a:solidFill>
                            <a:schemeClr val="tx1"/>
                          </a:solidFill>
                          <a:latin typeface="Calibri"/>
                          <a:cs typeface="Calibri"/>
                        </a:rPr>
                        <a:t>Impact</a:t>
                      </a:r>
                      <a:br>
                        <a:rPr lang="en-US" sz="1800" dirty="0">
                          <a:solidFill>
                            <a:schemeClr val="tx1"/>
                          </a:solidFill>
                          <a:latin typeface="Calibri"/>
                          <a:cs typeface="Calibri"/>
                        </a:rPr>
                      </a:br>
                      <a:r>
                        <a:rPr lang="en-US" sz="1800" dirty="0">
                          <a:solidFill>
                            <a:schemeClr val="tx1"/>
                          </a:solidFill>
                          <a:latin typeface="Calibri"/>
                          <a:cs typeface="Calibri"/>
                        </a:rPr>
                        <a:t>Factor</a:t>
                      </a:r>
                      <a:r>
                        <a:rPr lang="en-US" sz="1800" baseline="0" dirty="0">
                          <a:solidFill>
                            <a:schemeClr val="tx1"/>
                          </a:solidFill>
                          <a:latin typeface="Calibri"/>
                          <a:cs typeface="Calibri"/>
                        </a:rPr>
                        <a:t> </a:t>
                      </a:r>
                      <a:r>
                        <a:rPr lang="en-US" sz="1800" dirty="0">
                          <a:solidFill>
                            <a:schemeClr val="tx1"/>
                          </a:solidFill>
                          <a:latin typeface="Calibri"/>
                          <a:cs typeface="Calibri"/>
                        </a:rPr>
                        <a:t>≥10</a:t>
                      </a:r>
                    </a:p>
                  </a:txBody>
                  <a:tcPr marL="83697" marR="83697" marT="41848" marB="41848" anchor="ctr">
                    <a:lnT w="12700" cap="flat" cmpd="sng" algn="ctr">
                      <a:solidFill>
                        <a:prstClr val="white">
                          <a:lumMod val="50000"/>
                        </a:prst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Title Placeholder 1"/>
          <p:cNvSpPr>
            <a:spLocks noGrp="1"/>
          </p:cNvSpPr>
          <p:nvPr>
            <p:ph type="title"/>
          </p:nvPr>
        </p:nvSpPr>
        <p:spPr>
          <a:xfrm>
            <a:off x="457200" y="274638"/>
            <a:ext cx="5465138" cy="505848"/>
          </a:xfrm>
          <a:prstGeom prst="rect">
            <a:avLst/>
          </a:prstGeom>
        </p:spPr>
        <p:txBody>
          <a:bodyPr vert="horz" wrap="square" lIns="0" tIns="0" rIns="0" bIns="0" rtlCol="0" anchor="t" anchorCtr="0">
            <a:spAutoFit/>
          </a:bodyPr>
          <a:lstStyle/>
          <a:p>
            <a:r>
              <a:rPr lang="en-US"/>
              <a:t>Click to edit Master title style</a:t>
            </a:r>
            <a:endParaRPr lang="en-US" dirty="0"/>
          </a:p>
        </p:txBody>
      </p:sp>
      <p:cxnSp>
        <p:nvCxnSpPr>
          <p:cNvPr id="10" name="Straight Connector 9"/>
          <p:cNvCxnSpPr/>
          <p:nvPr/>
        </p:nvCxnSpPr>
        <p:spPr>
          <a:xfrm>
            <a:off x="0" y="839788"/>
            <a:ext cx="9144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 Placeholder 15"/>
          <p:cNvSpPr>
            <a:spLocks noGrp="1"/>
          </p:cNvSpPr>
          <p:nvPr>
            <p:ph type="body" sz="quarter" idx="10" hasCustomPrompt="1"/>
          </p:nvPr>
        </p:nvSpPr>
        <p:spPr>
          <a:xfrm>
            <a:off x="6334761" y="1774826"/>
            <a:ext cx="1067422" cy="782653"/>
          </a:xfrm>
        </p:spPr>
        <p:txBody>
          <a:bodyPr tIns="0" rIns="0" anchor="ctr" anchorCtr="0"/>
          <a:lstStyle>
            <a:lvl1pPr algn="ctr">
              <a:defRPr sz="3600" b="0">
                <a:solidFill>
                  <a:srgbClr val="595959"/>
                </a:solidFill>
              </a:defRPr>
            </a:lvl1pPr>
          </a:lstStyle>
          <a:p>
            <a:pPr lvl="0"/>
            <a:r>
              <a:rPr lang="en-US" dirty="0"/>
              <a:t>#</a:t>
            </a:r>
          </a:p>
        </p:txBody>
      </p:sp>
      <p:sp>
        <p:nvSpPr>
          <p:cNvPr id="24" name="Text Placeholder 15"/>
          <p:cNvSpPr>
            <a:spLocks noGrp="1"/>
          </p:cNvSpPr>
          <p:nvPr>
            <p:ph type="body" sz="quarter" idx="11" hasCustomPrompt="1"/>
          </p:nvPr>
        </p:nvSpPr>
        <p:spPr>
          <a:xfrm>
            <a:off x="6334761" y="2557479"/>
            <a:ext cx="1067422" cy="782653"/>
          </a:xfrm>
        </p:spPr>
        <p:txBody>
          <a:bodyPr tIns="0" rIns="0" anchor="ctr" anchorCtr="0"/>
          <a:lstStyle>
            <a:lvl1pPr algn="ctr">
              <a:defRPr sz="3600" b="0">
                <a:solidFill>
                  <a:srgbClr val="595959"/>
                </a:solidFill>
              </a:defRPr>
            </a:lvl1pPr>
          </a:lstStyle>
          <a:p>
            <a:pPr lvl="0"/>
            <a:r>
              <a:rPr lang="en-US" dirty="0"/>
              <a:t>#</a:t>
            </a:r>
          </a:p>
        </p:txBody>
      </p:sp>
      <p:sp>
        <p:nvSpPr>
          <p:cNvPr id="25" name="Text Placeholder 15"/>
          <p:cNvSpPr>
            <a:spLocks noGrp="1"/>
          </p:cNvSpPr>
          <p:nvPr>
            <p:ph type="body" sz="quarter" idx="12" hasCustomPrompt="1"/>
          </p:nvPr>
        </p:nvSpPr>
        <p:spPr>
          <a:xfrm>
            <a:off x="6334761" y="3314035"/>
            <a:ext cx="1067422" cy="782653"/>
          </a:xfrm>
        </p:spPr>
        <p:txBody>
          <a:bodyPr tIns="0" rIns="0" anchor="ctr" anchorCtr="0"/>
          <a:lstStyle>
            <a:lvl1pPr algn="ctr">
              <a:defRPr sz="3600" b="0">
                <a:solidFill>
                  <a:srgbClr val="595959"/>
                </a:solidFill>
              </a:defRPr>
            </a:lvl1pPr>
          </a:lstStyle>
          <a:p>
            <a:pPr lvl="0"/>
            <a:r>
              <a:rPr lang="en-US" dirty="0"/>
              <a:t>#</a:t>
            </a:r>
          </a:p>
        </p:txBody>
      </p:sp>
      <p:sp>
        <p:nvSpPr>
          <p:cNvPr id="26" name="Text Placeholder 15"/>
          <p:cNvSpPr>
            <a:spLocks noGrp="1"/>
          </p:cNvSpPr>
          <p:nvPr>
            <p:ph type="body" sz="quarter" idx="13" hasCustomPrompt="1"/>
          </p:nvPr>
        </p:nvSpPr>
        <p:spPr>
          <a:xfrm>
            <a:off x="6334761" y="4096687"/>
            <a:ext cx="1067422" cy="782653"/>
          </a:xfrm>
        </p:spPr>
        <p:txBody>
          <a:bodyPr tIns="0" rIns="0" anchor="ctr" anchorCtr="0"/>
          <a:lstStyle>
            <a:lvl1pPr algn="ctr">
              <a:defRPr sz="3600" b="0">
                <a:solidFill>
                  <a:srgbClr val="595959"/>
                </a:solidFill>
              </a:defRPr>
            </a:lvl1pPr>
          </a:lstStyle>
          <a:p>
            <a:pPr lvl="0"/>
            <a:r>
              <a:rPr lang="en-US" dirty="0"/>
              <a:t>#</a:t>
            </a:r>
          </a:p>
        </p:txBody>
      </p:sp>
      <p:sp>
        <p:nvSpPr>
          <p:cNvPr id="27" name="Text Placeholder 15"/>
          <p:cNvSpPr>
            <a:spLocks noGrp="1"/>
          </p:cNvSpPr>
          <p:nvPr>
            <p:ph type="body" sz="quarter" idx="14" hasCustomPrompt="1"/>
          </p:nvPr>
        </p:nvSpPr>
        <p:spPr>
          <a:xfrm>
            <a:off x="6334761" y="4864614"/>
            <a:ext cx="1067422" cy="782653"/>
          </a:xfrm>
        </p:spPr>
        <p:txBody>
          <a:bodyPr tIns="0" rIns="0" anchor="ctr" anchorCtr="0"/>
          <a:lstStyle>
            <a:lvl1pPr algn="ctr">
              <a:defRPr sz="3600" b="0">
                <a:solidFill>
                  <a:srgbClr val="595959"/>
                </a:solidFill>
              </a:defRPr>
            </a:lvl1pPr>
          </a:lstStyle>
          <a:p>
            <a:pPr lvl="0"/>
            <a:r>
              <a:rPr lang="en-US" dirty="0"/>
              <a:t>#</a:t>
            </a:r>
          </a:p>
        </p:txBody>
      </p:sp>
      <p:grpSp>
        <p:nvGrpSpPr>
          <p:cNvPr id="16" name="Group 15"/>
          <p:cNvGrpSpPr/>
          <p:nvPr/>
        </p:nvGrpSpPr>
        <p:grpSpPr>
          <a:xfrm>
            <a:off x="8356600" y="6265334"/>
            <a:ext cx="558800" cy="558800"/>
            <a:chOff x="8356600" y="6265334"/>
            <a:chExt cx="558800" cy="558800"/>
          </a:xfrm>
        </p:grpSpPr>
        <p:sp>
          <p:nvSpPr>
            <p:cNvPr id="17" name="Oval 16"/>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8" name="Picture 17" descr="Lineberger Spirit Mark JPG.jpg"/>
            <p:cNvPicPr>
              <a:picLocks noChangeAspect="1"/>
            </p:cNvPicPr>
            <p:nvPr/>
          </p:nvPicPr>
          <p:blipFill>
            <a:blip r:embed="rId4">
              <a:clrChange>
                <a:clrFrom>
                  <a:srgbClr val="FEFEFC"/>
                </a:clrFrom>
                <a:clrTo>
                  <a:srgbClr val="FEFEFC">
                    <a:alpha val="0"/>
                  </a:srgbClr>
                </a:clrTo>
              </a:clrChange>
            </a:blip>
            <a:stretch>
              <a:fillRect/>
            </a:stretch>
          </p:blipFill>
          <p:spPr>
            <a:xfrm>
              <a:off x="8501247" y="6287740"/>
              <a:ext cx="269507" cy="513989"/>
            </a:xfrm>
            <a:prstGeom prst="rect">
              <a:avLst/>
            </a:prstGeom>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15" name="Rectangle 14"/>
          <p:cNvSpPr/>
          <p:nvPr/>
        </p:nvSpPr>
        <p:spPr>
          <a:xfrm>
            <a:off x="7501466" y="841376"/>
            <a:ext cx="1642534" cy="603355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6" name="Picture 15" descr="Sweep Band.jpg"/>
          <p:cNvPicPr>
            <a:picLocks noChangeAspect="1"/>
          </p:cNvPicPr>
          <p:nvPr/>
        </p:nvPicPr>
        <p:blipFill>
          <a:blip r:embed="rId2"/>
          <a:stretch>
            <a:fillRect/>
          </a:stretch>
        </p:blipFill>
        <p:spPr>
          <a:xfrm flipH="1">
            <a:off x="0" y="6214534"/>
            <a:ext cx="9144000" cy="660400"/>
          </a:xfrm>
          <a:prstGeom prst="rect">
            <a:avLst/>
          </a:prstGeom>
        </p:spPr>
      </p:pic>
      <p:pic>
        <p:nvPicPr>
          <p:cNvPr id="18" name="Picture 17" descr="lccc-logo.png"/>
          <p:cNvPicPr>
            <a:picLocks noChangeAspect="1"/>
          </p:cNvPicPr>
          <p:nvPr/>
        </p:nvPicPr>
        <p:blipFill>
          <a:blip r:embed="rId3"/>
          <a:stretch>
            <a:fillRect/>
          </a:stretch>
        </p:blipFill>
        <p:spPr>
          <a:xfrm>
            <a:off x="535710" y="6299202"/>
            <a:ext cx="1674090" cy="491066"/>
          </a:xfrm>
          <a:prstGeom prst="rect">
            <a:avLst/>
          </a:prstGeom>
        </p:spPr>
      </p:pic>
      <p:sp>
        <p:nvSpPr>
          <p:cNvPr id="20" name="Title Placeholder 1"/>
          <p:cNvSpPr>
            <a:spLocks noGrp="1"/>
          </p:cNvSpPr>
          <p:nvPr>
            <p:ph type="title"/>
          </p:nvPr>
        </p:nvSpPr>
        <p:spPr>
          <a:xfrm>
            <a:off x="457199" y="274638"/>
            <a:ext cx="8357985" cy="505848"/>
          </a:xfrm>
          <a:prstGeom prst="rect">
            <a:avLst/>
          </a:prstGeom>
        </p:spPr>
        <p:txBody>
          <a:bodyPr vert="horz" wrap="square" lIns="0" tIns="0" rIns="0" bIns="0" rtlCol="0" anchor="t" anchorCtr="0">
            <a:spAutoFit/>
          </a:bodyPr>
          <a:lstStyle/>
          <a:p>
            <a:r>
              <a:rPr lang="en-US"/>
              <a:t>Click to edit Master title style</a:t>
            </a:r>
            <a:endParaRPr lang="en-US" dirty="0"/>
          </a:p>
        </p:txBody>
      </p:sp>
      <p:cxnSp>
        <p:nvCxnSpPr>
          <p:cNvPr id="21" name="Straight Connector 20"/>
          <p:cNvCxnSpPr/>
          <p:nvPr/>
        </p:nvCxnSpPr>
        <p:spPr>
          <a:xfrm>
            <a:off x="0" y="839788"/>
            <a:ext cx="9144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8356600" y="6265334"/>
            <a:ext cx="558800" cy="558800"/>
            <a:chOff x="8356600" y="6265334"/>
            <a:chExt cx="558800" cy="558800"/>
          </a:xfrm>
        </p:grpSpPr>
        <p:sp>
          <p:nvSpPr>
            <p:cNvPr id="10" name="Oval 9"/>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1" name="Picture 10" descr="Lineberger Spirit Mark JPG.jpg"/>
            <p:cNvPicPr>
              <a:picLocks noChangeAspect="1"/>
            </p:cNvPicPr>
            <p:nvPr/>
          </p:nvPicPr>
          <p:blipFill>
            <a:blip r:embed="rId4">
              <a:clrChange>
                <a:clrFrom>
                  <a:srgbClr val="FEFEFC"/>
                </a:clrFrom>
                <a:clrTo>
                  <a:srgbClr val="FEFEFC">
                    <a:alpha val="0"/>
                  </a:srgbClr>
                </a:clrTo>
              </a:clrChange>
            </a:blip>
            <a:stretch>
              <a:fillRect/>
            </a:stretch>
          </p:blipFill>
          <p:spPr>
            <a:xfrm>
              <a:off x="8501247" y="6287740"/>
              <a:ext cx="269507" cy="513989"/>
            </a:xfrm>
            <a:prstGeom prst="rect">
              <a:avLst/>
            </a:prstGeom>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15" name="Rectangle 14"/>
          <p:cNvSpPr/>
          <p:nvPr/>
        </p:nvSpPr>
        <p:spPr>
          <a:xfrm>
            <a:off x="7501466" y="1353312"/>
            <a:ext cx="1642534" cy="552162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6" name="Picture 15" descr="Sweep Band.jpg"/>
          <p:cNvPicPr>
            <a:picLocks noChangeAspect="1"/>
          </p:cNvPicPr>
          <p:nvPr/>
        </p:nvPicPr>
        <p:blipFill>
          <a:blip r:embed="rId2"/>
          <a:stretch>
            <a:fillRect/>
          </a:stretch>
        </p:blipFill>
        <p:spPr>
          <a:xfrm flipH="1">
            <a:off x="0" y="6214534"/>
            <a:ext cx="9144000" cy="660400"/>
          </a:xfrm>
          <a:prstGeom prst="rect">
            <a:avLst/>
          </a:prstGeom>
        </p:spPr>
      </p:pic>
      <p:pic>
        <p:nvPicPr>
          <p:cNvPr id="18" name="Picture 17" descr="lccc-logo.png"/>
          <p:cNvPicPr>
            <a:picLocks noChangeAspect="1"/>
          </p:cNvPicPr>
          <p:nvPr/>
        </p:nvPicPr>
        <p:blipFill>
          <a:blip r:embed="rId3"/>
          <a:stretch>
            <a:fillRect/>
          </a:stretch>
        </p:blipFill>
        <p:spPr>
          <a:xfrm>
            <a:off x="535710" y="6299202"/>
            <a:ext cx="1674090" cy="491066"/>
          </a:xfrm>
          <a:prstGeom prst="rect">
            <a:avLst/>
          </a:prstGeom>
        </p:spPr>
      </p:pic>
      <p:sp>
        <p:nvSpPr>
          <p:cNvPr id="20" name="Title Placeholder 1"/>
          <p:cNvSpPr>
            <a:spLocks noGrp="1"/>
          </p:cNvSpPr>
          <p:nvPr>
            <p:ph type="title"/>
          </p:nvPr>
        </p:nvSpPr>
        <p:spPr>
          <a:xfrm>
            <a:off x="457199" y="274638"/>
            <a:ext cx="8357985" cy="505848"/>
          </a:xfrm>
          <a:prstGeom prst="rect">
            <a:avLst/>
          </a:prstGeom>
        </p:spPr>
        <p:txBody>
          <a:bodyPr vert="horz" wrap="square" lIns="0" tIns="0" rIns="0" bIns="0" rtlCol="0" anchor="t" anchorCtr="0">
            <a:spAutoFit/>
          </a:bodyPr>
          <a:lstStyle/>
          <a:p>
            <a:r>
              <a:rPr lang="en-US"/>
              <a:t>Click to edit Master title style</a:t>
            </a:r>
            <a:endParaRPr lang="en-US" dirty="0"/>
          </a:p>
        </p:txBody>
      </p:sp>
      <p:cxnSp>
        <p:nvCxnSpPr>
          <p:cNvPr id="21" name="Straight Connector 20"/>
          <p:cNvCxnSpPr/>
          <p:nvPr/>
        </p:nvCxnSpPr>
        <p:spPr>
          <a:xfrm>
            <a:off x="0" y="1353312"/>
            <a:ext cx="9144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8356600" y="6265334"/>
            <a:ext cx="558800" cy="558800"/>
            <a:chOff x="8356600" y="6265334"/>
            <a:chExt cx="558800" cy="558800"/>
          </a:xfrm>
        </p:grpSpPr>
        <p:sp>
          <p:nvSpPr>
            <p:cNvPr id="10" name="Oval 9"/>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1" name="Picture 10" descr="Lineberger Spirit Mark JPG.jpg"/>
            <p:cNvPicPr>
              <a:picLocks noChangeAspect="1"/>
            </p:cNvPicPr>
            <p:nvPr/>
          </p:nvPicPr>
          <p:blipFill>
            <a:blip r:embed="rId4">
              <a:clrChange>
                <a:clrFrom>
                  <a:srgbClr val="FEFEFC"/>
                </a:clrFrom>
                <a:clrTo>
                  <a:srgbClr val="FEFEFC">
                    <a:alpha val="0"/>
                  </a:srgbClr>
                </a:clrTo>
              </a:clrChange>
            </a:blip>
            <a:stretch>
              <a:fillRect/>
            </a:stretch>
          </p:blipFill>
          <p:spPr>
            <a:xfrm>
              <a:off x="8501247" y="6287740"/>
              <a:ext cx="269507" cy="513989"/>
            </a:xfrm>
            <a:prstGeom prst="rect">
              <a:avLst/>
            </a:prstGeom>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3626" cy="505848"/>
          </a:xfrm>
        </p:spPr>
        <p:txBody>
          <a:bodyPr/>
          <a:lstStyle/>
          <a:p>
            <a:r>
              <a:rPr lang="en-US"/>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Custom Layout">
    <p:spTree>
      <p:nvGrpSpPr>
        <p:cNvPr id="1" name=""/>
        <p:cNvGrpSpPr/>
        <p:nvPr/>
      </p:nvGrpSpPr>
      <p:grpSpPr>
        <a:xfrm>
          <a:off x="0" y="0"/>
          <a:ext cx="0" cy="0"/>
          <a:chOff x="0" y="0"/>
          <a:chExt cx="0" cy="0"/>
        </a:xfrm>
      </p:grpSpPr>
      <p:pic>
        <p:nvPicPr>
          <p:cNvPr id="16" name="Picture 15" descr="Sweep Band.jpg"/>
          <p:cNvPicPr>
            <a:picLocks noChangeAspect="1"/>
          </p:cNvPicPr>
          <p:nvPr/>
        </p:nvPicPr>
        <p:blipFill>
          <a:blip r:embed="rId2"/>
          <a:stretch>
            <a:fillRect/>
          </a:stretch>
        </p:blipFill>
        <p:spPr>
          <a:xfrm flipH="1">
            <a:off x="0" y="6214534"/>
            <a:ext cx="9144000" cy="660400"/>
          </a:xfrm>
          <a:prstGeom prst="rect">
            <a:avLst/>
          </a:prstGeom>
        </p:spPr>
      </p:pic>
      <p:pic>
        <p:nvPicPr>
          <p:cNvPr id="18" name="Picture 17" descr="lccc-logo.png"/>
          <p:cNvPicPr>
            <a:picLocks noChangeAspect="1"/>
          </p:cNvPicPr>
          <p:nvPr/>
        </p:nvPicPr>
        <p:blipFill>
          <a:blip r:embed="rId3"/>
          <a:stretch>
            <a:fillRect/>
          </a:stretch>
        </p:blipFill>
        <p:spPr>
          <a:xfrm>
            <a:off x="535710" y="6299202"/>
            <a:ext cx="1674090" cy="491066"/>
          </a:xfrm>
          <a:prstGeom prst="rect">
            <a:avLst/>
          </a:prstGeom>
        </p:spPr>
      </p:pic>
      <p:sp>
        <p:nvSpPr>
          <p:cNvPr id="20" name="Title Placeholder 1"/>
          <p:cNvSpPr>
            <a:spLocks noGrp="1"/>
          </p:cNvSpPr>
          <p:nvPr>
            <p:ph type="title"/>
          </p:nvPr>
        </p:nvSpPr>
        <p:spPr>
          <a:xfrm>
            <a:off x="457199" y="274638"/>
            <a:ext cx="8357985" cy="505848"/>
          </a:xfrm>
          <a:prstGeom prst="rect">
            <a:avLst/>
          </a:prstGeom>
        </p:spPr>
        <p:txBody>
          <a:bodyPr vert="horz" wrap="square" lIns="0" tIns="0" rIns="0" bIns="0" rtlCol="0" anchor="t" anchorCtr="0">
            <a:spAutoFit/>
          </a:bodyPr>
          <a:lstStyle/>
          <a:p>
            <a:r>
              <a:rPr lang="en-US"/>
              <a:t>Click to edit Master title style</a:t>
            </a:r>
            <a:endParaRPr lang="en-US" dirty="0"/>
          </a:p>
        </p:txBody>
      </p:sp>
      <p:cxnSp>
        <p:nvCxnSpPr>
          <p:cNvPr id="21" name="Straight Connector 20"/>
          <p:cNvCxnSpPr/>
          <p:nvPr/>
        </p:nvCxnSpPr>
        <p:spPr>
          <a:xfrm>
            <a:off x="0" y="1353312"/>
            <a:ext cx="9144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 name="Group 8"/>
          <p:cNvGrpSpPr/>
          <p:nvPr/>
        </p:nvGrpSpPr>
        <p:grpSpPr>
          <a:xfrm>
            <a:off x="8356600" y="6265334"/>
            <a:ext cx="558800" cy="558800"/>
            <a:chOff x="8356600" y="6265334"/>
            <a:chExt cx="558800" cy="558800"/>
          </a:xfrm>
        </p:grpSpPr>
        <p:sp>
          <p:nvSpPr>
            <p:cNvPr id="10" name="Oval 9"/>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1" name="Picture 10" descr="Lineberger Spirit Mark JPG.jpg"/>
            <p:cNvPicPr>
              <a:picLocks noChangeAspect="1"/>
            </p:cNvPicPr>
            <p:nvPr/>
          </p:nvPicPr>
          <p:blipFill>
            <a:blip r:embed="rId4">
              <a:clrChange>
                <a:clrFrom>
                  <a:srgbClr val="FEFEFC"/>
                </a:clrFrom>
                <a:clrTo>
                  <a:srgbClr val="FEFEFC">
                    <a:alpha val="0"/>
                  </a:srgbClr>
                </a:clrTo>
              </a:clrChange>
            </a:blip>
            <a:stretch>
              <a:fillRect/>
            </a:stretch>
          </p:blipFill>
          <p:spPr>
            <a:xfrm>
              <a:off x="8501247" y="6287740"/>
              <a:ext cx="269507" cy="513989"/>
            </a:xfrm>
            <a:prstGeom prst="rect">
              <a:avLst/>
            </a:prstGeom>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descr="Sweep Band.jpg"/>
          <p:cNvPicPr>
            <a:picLocks noChangeAspect="1"/>
          </p:cNvPicPr>
          <p:nvPr/>
        </p:nvPicPr>
        <p:blipFill>
          <a:blip r:embed="rId2"/>
          <a:stretch>
            <a:fillRect/>
          </a:stretch>
        </p:blipFill>
        <p:spPr>
          <a:xfrm flipH="1">
            <a:off x="0" y="6214534"/>
            <a:ext cx="9144000" cy="660400"/>
          </a:xfrm>
          <a:prstGeom prst="rect">
            <a:avLst/>
          </a:prstGeom>
        </p:spPr>
      </p:pic>
      <p:pic>
        <p:nvPicPr>
          <p:cNvPr id="4" name="Picture 3" descr="lccc-logo.png"/>
          <p:cNvPicPr>
            <a:picLocks noChangeAspect="1"/>
          </p:cNvPicPr>
          <p:nvPr/>
        </p:nvPicPr>
        <p:blipFill>
          <a:blip r:embed="rId3"/>
          <a:stretch>
            <a:fillRect/>
          </a:stretch>
        </p:blipFill>
        <p:spPr>
          <a:xfrm>
            <a:off x="535710" y="6299202"/>
            <a:ext cx="1674090" cy="491066"/>
          </a:xfrm>
          <a:prstGeom prst="rect">
            <a:avLst/>
          </a:prstGeom>
        </p:spPr>
      </p:pic>
      <p:grpSp>
        <p:nvGrpSpPr>
          <p:cNvPr id="6" name="Group 5"/>
          <p:cNvGrpSpPr/>
          <p:nvPr/>
        </p:nvGrpSpPr>
        <p:grpSpPr>
          <a:xfrm>
            <a:off x="8356600" y="6265334"/>
            <a:ext cx="558800" cy="558800"/>
            <a:chOff x="8356600" y="6265334"/>
            <a:chExt cx="558800" cy="558800"/>
          </a:xfrm>
        </p:grpSpPr>
        <p:sp>
          <p:nvSpPr>
            <p:cNvPr id="7" name="Oval 6"/>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8" name="Picture 7" descr="Lineberger Spirit Mark JPG.jpg"/>
            <p:cNvPicPr>
              <a:picLocks noChangeAspect="1"/>
            </p:cNvPicPr>
            <p:nvPr/>
          </p:nvPicPr>
          <p:blipFill>
            <a:blip r:embed="rId4">
              <a:clrChange>
                <a:clrFrom>
                  <a:srgbClr val="FEFEFC"/>
                </a:clrFrom>
                <a:clrTo>
                  <a:srgbClr val="FEFEFC">
                    <a:alpha val="0"/>
                  </a:srgbClr>
                </a:clrTo>
              </a:clrChange>
            </a:blip>
            <a:stretch>
              <a:fillRect/>
            </a:stretch>
          </p:blipFill>
          <p:spPr>
            <a:xfrm>
              <a:off x="8501247" y="6287740"/>
              <a:ext cx="269507" cy="513989"/>
            </a:xfrm>
            <a:prstGeom prst="rect">
              <a:avLst/>
            </a:prstGeom>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0" y="0"/>
            <a:ext cx="9144000" cy="381000"/>
          </a:xfrm>
          <a:prstGeom prst="rect">
            <a:avLst/>
          </a:prstGeom>
          <a:solidFill>
            <a:srgbClr val="5A98C9"/>
          </a:solidFill>
          <a:ln w="9525">
            <a:solidFill>
              <a:srgbClr val="5A98C9"/>
            </a:solidFill>
            <a:miter lim="800000"/>
            <a:headEnd/>
            <a:tailEnd/>
          </a:ln>
        </p:spPr>
        <p:txBody>
          <a:bodyPr wrap="none" lIns="91435" tIns="45718" rIns="91435" bIns="45718"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a:solidFill>
                <a:srgbClr val="595959"/>
              </a:solidFill>
            </a:endParaRPr>
          </a:p>
        </p:txBody>
      </p:sp>
      <p:sp>
        <p:nvSpPr>
          <p:cNvPr id="3" name="Rectangle 8"/>
          <p:cNvSpPr>
            <a:spLocks noChangeArrowheads="1"/>
          </p:cNvSpPr>
          <p:nvPr userDrawn="1"/>
        </p:nvSpPr>
        <p:spPr bwMode="auto">
          <a:xfrm>
            <a:off x="0" y="6477000"/>
            <a:ext cx="9144000" cy="381000"/>
          </a:xfrm>
          <a:prstGeom prst="rect">
            <a:avLst/>
          </a:prstGeom>
          <a:solidFill>
            <a:srgbClr val="5A98C9"/>
          </a:solidFill>
          <a:ln w="9525">
            <a:solidFill>
              <a:srgbClr val="5A98C9"/>
            </a:solidFill>
            <a:miter lim="800000"/>
            <a:headEnd/>
            <a:tailEnd/>
          </a:ln>
        </p:spPr>
        <p:txBody>
          <a:bodyPr wrap="none" lIns="91435" tIns="45718" rIns="91435" bIns="45718"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a:solidFill>
                <a:srgbClr val="595959"/>
              </a:solidFill>
            </a:endParaRPr>
          </a:p>
        </p:txBody>
      </p:sp>
      <p:pic>
        <p:nvPicPr>
          <p:cNvPr id="4" name="Picture 10" descr="UNC_LinebergerCancer-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457201"/>
            <a:ext cx="5105400" cy="204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384800"/>
            <a:ext cx="9144000"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defRPr sz="1400" b="0">
                <a:latin typeface="Arial" charset="0"/>
                <a:ea typeface="宋体" charset="-122"/>
                <a:cs typeface="+mn-cs"/>
              </a:defRPr>
            </a:lvl1pPr>
          </a:lstStyle>
          <a:p>
            <a:pPr eaLnBrk="0" fontAlgn="base" hangingPunct="0">
              <a:spcBef>
                <a:spcPct val="0"/>
              </a:spcBef>
              <a:spcAft>
                <a:spcPct val="0"/>
              </a:spcAft>
              <a:defRPr/>
            </a:pPr>
            <a:endParaRPr lang="en-US" altLang="zh-CN">
              <a:solidFill>
                <a:srgbClr val="595959"/>
              </a:solidFill>
            </a:endParaRPr>
          </a:p>
        </p:txBody>
      </p:sp>
      <p:sp>
        <p:nvSpPr>
          <p:cNvPr id="7" name="Rectangle 5"/>
          <p:cNvSpPr>
            <a:spLocks noGrp="1" noChangeArrowheads="1"/>
          </p:cNvSpPr>
          <p:nvPr>
            <p:ph type="ftr" sz="quarter" idx="11"/>
          </p:nvPr>
        </p:nvSpPr>
        <p:spPr bwMode="auto">
          <a:xfrm>
            <a:off x="3124201" y="6245225"/>
            <a:ext cx="2895600" cy="4762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ctr">
              <a:defRPr sz="1400" b="0">
                <a:latin typeface="Arial" charset="0"/>
                <a:ea typeface="宋体" charset="-122"/>
                <a:cs typeface="+mn-cs"/>
              </a:defRPr>
            </a:lvl1pPr>
          </a:lstStyle>
          <a:p>
            <a:pPr eaLnBrk="0" fontAlgn="base" hangingPunct="0">
              <a:spcBef>
                <a:spcPct val="0"/>
              </a:spcBef>
              <a:spcAft>
                <a:spcPct val="0"/>
              </a:spcAft>
              <a:defRPr/>
            </a:pPr>
            <a:endParaRPr lang="en-US" altLang="zh-CN">
              <a:solidFill>
                <a:srgbClr val="595959"/>
              </a:solidFill>
            </a:endParaRPr>
          </a:p>
        </p:txBody>
      </p:sp>
      <p:sp>
        <p:nvSpPr>
          <p:cNvPr id="8" name="Rectangle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35" tIns="45718" rIns="91435" bIns="45718" numCol="1" anchor="t" anchorCtr="0" compatLnSpc="1">
            <a:prstTxWarp prst="textNoShape">
              <a:avLst/>
            </a:prstTxWarp>
          </a:bodyPr>
          <a:lstStyle>
            <a:lvl1pPr algn="r">
              <a:defRPr sz="1400" b="0" smtClean="0">
                <a:ea typeface="SimSun" pitchFamily="2" charset="-122"/>
              </a:defRPr>
            </a:lvl1pPr>
          </a:lstStyle>
          <a:p>
            <a:pPr eaLnBrk="0" fontAlgn="base" hangingPunct="0">
              <a:spcBef>
                <a:spcPct val="0"/>
              </a:spcBef>
              <a:spcAft>
                <a:spcPct val="0"/>
              </a:spcAft>
              <a:defRPr/>
            </a:pPr>
            <a:fld id="{0052F5AC-0242-4577-9F30-3ACBF870082A}" type="slidenum">
              <a:rPr lang="zh-CN" altLang="en-US">
                <a:solidFill>
                  <a:srgbClr val="595959"/>
                </a:solidFill>
                <a:latin typeface="Arial" charset="0"/>
              </a:rPr>
              <a:pPr eaLnBrk="0" fontAlgn="base" hangingPunct="0">
                <a:spcBef>
                  <a:spcPct val="0"/>
                </a:spcBef>
                <a:spcAft>
                  <a:spcPct val="0"/>
                </a:spcAft>
                <a:defRPr/>
              </a:pPr>
              <a:t>‹#›</a:t>
            </a:fld>
            <a:endParaRPr lang="en-US" altLang="zh-CN">
              <a:solidFill>
                <a:srgbClr val="595959"/>
              </a:solidFill>
              <a:latin typeface="Arial" charset="0"/>
            </a:endParaRPr>
          </a:p>
        </p:txBody>
      </p:sp>
    </p:spTree>
    <p:extLst>
      <p:ext uri="{BB962C8B-B14F-4D97-AF65-F5344CB8AC3E}">
        <p14:creationId xmlns:p14="http://schemas.microsoft.com/office/powerpoint/2010/main" val="2668884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447800" y="6477001"/>
            <a:ext cx="15240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endParaRPr lang="en-US" sz="2400" dirty="0">
              <a:solidFill>
                <a:srgbClr val="595959"/>
              </a:solidFill>
              <a:latin typeface="Arial" charset="0"/>
              <a:ea typeface="ＭＳ Ｐゴシック" pitchFamily="1" charset="-128"/>
            </a:endParaRPr>
          </a:p>
        </p:txBody>
      </p:sp>
      <p:sp>
        <p:nvSpPr>
          <p:cNvPr id="6" name="Footer Placeholder 5"/>
          <p:cNvSpPr>
            <a:spLocks noGrp="1" noChangeArrowheads="1"/>
          </p:cNvSpPr>
          <p:nvPr>
            <p:ph type="ftr" sz="quarter" idx="11"/>
          </p:nvPr>
        </p:nvSpPr>
        <p:spPr>
          <a:xfrm>
            <a:off x="2971800" y="6477001"/>
            <a:ext cx="41910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endParaRPr lang="en-US" sz="2400" dirty="0">
              <a:solidFill>
                <a:srgbClr val="595959"/>
              </a:solidFill>
              <a:latin typeface="Arial" charset="0"/>
              <a:ea typeface="ＭＳ Ｐゴシック" pitchFamily="1" charset="-128"/>
            </a:endParaRPr>
          </a:p>
        </p:txBody>
      </p:sp>
      <p:sp>
        <p:nvSpPr>
          <p:cNvPr id="7" name="Slide Number Placeholder 6"/>
          <p:cNvSpPr>
            <a:spLocks noGrp="1" noChangeArrowheads="1"/>
          </p:cNvSpPr>
          <p:nvPr>
            <p:ph type="sldNum" sz="quarter" idx="12"/>
          </p:nvPr>
        </p:nvSpPr>
        <p:spPr>
          <a:xfrm>
            <a:off x="7162800" y="6477001"/>
            <a:ext cx="4572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fld id="{07510976-01D2-43BE-98E5-345CD8A92A4C}" type="slidenum">
              <a:rPr lang="en-US" sz="2400">
                <a:solidFill>
                  <a:srgbClr val="595959"/>
                </a:solidFill>
                <a:latin typeface="Arial" charset="0"/>
                <a:ea typeface="ＭＳ Ｐゴシック" pitchFamily="1" charset="-128"/>
              </a:rPr>
              <a:pPr eaLnBrk="0" fontAlgn="base" hangingPunct="0">
                <a:spcBef>
                  <a:spcPct val="0"/>
                </a:spcBef>
                <a:spcAft>
                  <a:spcPct val="0"/>
                </a:spcAft>
                <a:defRPr/>
              </a:pPr>
              <a:t>‹#›</a:t>
            </a:fld>
            <a:endParaRPr lang="en-US" sz="2400" dirty="0">
              <a:solidFill>
                <a:srgbClr val="595959"/>
              </a:solidFill>
              <a:latin typeface="Arial" charset="0"/>
              <a:ea typeface="ＭＳ Ｐゴシック" pitchFamily="1" charset="-128"/>
            </a:endParaRPr>
          </a:p>
        </p:txBody>
      </p:sp>
    </p:spTree>
    <p:extLst>
      <p:ext uri="{BB962C8B-B14F-4D97-AF65-F5344CB8AC3E}">
        <p14:creationId xmlns:p14="http://schemas.microsoft.com/office/powerpoint/2010/main" val="4182518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5848"/>
          </a:xfrm>
        </p:spPr>
        <p:txBody>
          <a:bodyPr/>
          <a:lstStyle/>
          <a:p>
            <a:r>
              <a:rPr lang="en-US"/>
              <a:t>Click to edit Master title style</a:t>
            </a:r>
          </a:p>
        </p:txBody>
      </p:sp>
      <p:sp>
        <p:nvSpPr>
          <p:cNvPr id="3" name="Chart Placeholder 2"/>
          <p:cNvSpPr>
            <a:spLocks noGrp="1"/>
          </p:cNvSpPr>
          <p:nvPr>
            <p:ph type="chart" idx="1"/>
          </p:nvPr>
        </p:nvSpPr>
        <p:spPr>
          <a:xfrm>
            <a:off x="457200" y="1600201"/>
            <a:ext cx="8229600" cy="4525963"/>
          </a:xfrm>
        </p:spPr>
        <p:txBody>
          <a:bodyPr/>
          <a:lstStyle/>
          <a:p>
            <a:pPr lvl="0"/>
            <a:endParaRPr lang="en-US" noProof="0"/>
          </a:p>
        </p:txBody>
      </p:sp>
    </p:spTree>
    <p:extLst>
      <p:ext uri="{BB962C8B-B14F-4D97-AF65-F5344CB8AC3E}">
        <p14:creationId xmlns:p14="http://schemas.microsoft.com/office/powerpoint/2010/main" val="160954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1447800" y="6477001"/>
            <a:ext cx="15240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endParaRPr lang="en-US" sz="2400">
              <a:solidFill>
                <a:srgbClr val="595959"/>
              </a:solidFill>
              <a:latin typeface="Arial" charset="0"/>
              <a:ea typeface="ＭＳ Ｐゴシック" pitchFamily="1" charset="-128"/>
            </a:endParaRPr>
          </a:p>
        </p:txBody>
      </p:sp>
      <p:sp>
        <p:nvSpPr>
          <p:cNvPr id="4" name="Rectangle 5"/>
          <p:cNvSpPr>
            <a:spLocks noGrp="1" noChangeArrowheads="1"/>
          </p:cNvSpPr>
          <p:nvPr>
            <p:ph type="ftr" sz="quarter" idx="11"/>
          </p:nvPr>
        </p:nvSpPr>
        <p:spPr>
          <a:xfrm>
            <a:off x="2971800" y="6477001"/>
            <a:ext cx="41910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endParaRPr lang="en-US" sz="2400">
              <a:solidFill>
                <a:srgbClr val="595959"/>
              </a:solidFill>
              <a:latin typeface="Arial" charset="0"/>
              <a:ea typeface="ＭＳ Ｐゴシック" pitchFamily="1" charset="-128"/>
            </a:endParaRPr>
          </a:p>
        </p:txBody>
      </p:sp>
      <p:sp>
        <p:nvSpPr>
          <p:cNvPr id="5" name="Rectangle 6"/>
          <p:cNvSpPr>
            <a:spLocks noGrp="1" noChangeArrowheads="1"/>
          </p:cNvSpPr>
          <p:nvPr>
            <p:ph type="sldNum" sz="quarter" idx="12"/>
          </p:nvPr>
        </p:nvSpPr>
        <p:spPr>
          <a:xfrm>
            <a:off x="7162800" y="6477001"/>
            <a:ext cx="457200" cy="304800"/>
          </a:xfrm>
          <a:prstGeom prst="rect">
            <a:avLst/>
          </a:prstGeom>
          <a:ln/>
        </p:spPr>
        <p:txBody>
          <a:bodyPr lIns="91435" tIns="45718" rIns="91435" bIns="45718"/>
          <a:lstStyle>
            <a:lvl1pPr>
              <a:defRPr/>
            </a:lvl1pPr>
          </a:lstStyle>
          <a:p>
            <a:pPr eaLnBrk="0" fontAlgn="base" hangingPunct="0">
              <a:spcBef>
                <a:spcPct val="0"/>
              </a:spcBef>
              <a:spcAft>
                <a:spcPct val="0"/>
              </a:spcAft>
              <a:defRPr/>
            </a:pPr>
            <a:fld id="{AD7E0EEC-8A0B-4A0C-999D-53E689A7EF0B}" type="slidenum">
              <a:rPr lang="en-US" sz="2400">
                <a:solidFill>
                  <a:srgbClr val="595959"/>
                </a:solidFill>
                <a:latin typeface="Arial" charset="0"/>
                <a:ea typeface="ＭＳ Ｐゴシック" pitchFamily="1" charset="-128"/>
              </a:rPr>
              <a:pPr eaLnBrk="0" fontAlgn="base" hangingPunct="0">
                <a:spcBef>
                  <a:spcPct val="0"/>
                </a:spcBef>
                <a:spcAft>
                  <a:spcPct val="0"/>
                </a:spcAft>
                <a:defRPr/>
              </a:pPr>
              <a:t>‹#›</a:t>
            </a:fld>
            <a:endParaRPr lang="en-US" sz="2400">
              <a:solidFill>
                <a:srgbClr val="595959"/>
              </a:solidFill>
              <a:latin typeface="Arial" charset="0"/>
              <a:ea typeface="ＭＳ Ｐゴシック" pitchFamily="1" charset="-128"/>
            </a:endParaRPr>
          </a:p>
        </p:txBody>
      </p:sp>
    </p:spTree>
    <p:extLst>
      <p:ext uri="{BB962C8B-B14F-4D97-AF65-F5344CB8AC3E}">
        <p14:creationId xmlns:p14="http://schemas.microsoft.com/office/powerpoint/2010/main" val="2759059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16414259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9835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en-US"/>
              <a:t>Click to edit Master text styles</a:t>
            </a:r>
          </a:p>
        </p:txBody>
      </p:sp>
    </p:spTree>
    <p:extLst>
      <p:ext uri="{BB962C8B-B14F-4D97-AF65-F5344CB8AC3E}">
        <p14:creationId xmlns:p14="http://schemas.microsoft.com/office/powerpoint/2010/main" val="20047201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30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6074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27850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8691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9" cy="469031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180613652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6" y="612800"/>
            <a:ext cx="5486177" cy="4114354"/>
          </a:xfrm>
        </p:spPr>
        <p:txBody>
          <a:bodyPr/>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en-US" noProof="0">
              <a:sym typeface="Gill Sans" pitchFamily="80"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en-US"/>
              <a:t>Click to edit Master text styles</a:t>
            </a:r>
          </a:p>
        </p:txBody>
      </p:sp>
    </p:spTree>
    <p:extLst>
      <p:ext uri="{BB962C8B-B14F-4D97-AF65-F5344CB8AC3E}">
        <p14:creationId xmlns:p14="http://schemas.microsoft.com/office/powerpoint/2010/main" val="35287054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5042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0"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7946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jpe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9.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5" tIns="45718" rIns="91435"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fld id="{E4E7F5AD-6A56-4DB2-9074-1D711E19EFC5}" type="datetimeFigureOut">
              <a:rPr lang="en-US" smtClean="0">
                <a:solidFill>
                  <a:prstClr val="black">
                    <a:tint val="75000"/>
                  </a:prstClr>
                </a:solidFill>
              </a:rPr>
              <a:pPr/>
              <a:t>8/17/2018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fld id="{8C7A6657-56CD-497F-994E-70F0DF40353B}"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4101"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mn-cs"/>
              </a:defRPr>
            </a:lvl1pPr>
          </a:lstStyle>
          <a:p>
            <a:pPr fontAlgn="base">
              <a:spcBef>
                <a:spcPct val="0"/>
              </a:spcBef>
              <a:spcAft>
                <a:spcPct val="0"/>
              </a:spcAft>
              <a:defRPr/>
            </a:pPr>
            <a:fld id="{7722115D-28A2-4E04-881D-680E1E91C64D}" type="slidenum">
              <a:rPr lang="en-US">
                <a:solidFill>
                  <a:srgbClr val="FFFFFF"/>
                </a:solidFill>
              </a:rPr>
              <a:pPr fontAlgn="base">
                <a:spcBef>
                  <a:spcPct val="0"/>
                </a:spcBef>
                <a:spcAft>
                  <a:spcPct val="0"/>
                </a:spcAft>
                <a:defRPr/>
              </a:pPr>
              <a:t>‹#›</a:t>
            </a:fld>
            <a:endParaRPr lang="en-US"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cs typeface="Arial" charset="0"/>
        </a:defRPr>
      </a:lvl2pPr>
      <a:lvl3pPr algn="ctr" rtl="0" eaLnBrk="0" fontAlgn="base" hangingPunct="0">
        <a:spcBef>
          <a:spcPct val="0"/>
        </a:spcBef>
        <a:spcAft>
          <a:spcPct val="0"/>
        </a:spcAft>
        <a:defRPr sz="4400">
          <a:solidFill>
            <a:schemeClr val="tx2"/>
          </a:solidFill>
          <a:latin typeface="Tahoma" charset="0"/>
          <a:cs typeface="Arial" charset="0"/>
        </a:defRPr>
      </a:lvl3pPr>
      <a:lvl4pPr algn="ctr" rtl="0" eaLnBrk="0" fontAlgn="base" hangingPunct="0">
        <a:spcBef>
          <a:spcPct val="0"/>
        </a:spcBef>
        <a:spcAft>
          <a:spcPct val="0"/>
        </a:spcAft>
        <a:defRPr sz="4400">
          <a:solidFill>
            <a:schemeClr val="tx2"/>
          </a:solidFill>
          <a:latin typeface="Tahoma" charset="0"/>
          <a:cs typeface="Arial" charset="0"/>
        </a:defRPr>
      </a:lvl4pPr>
      <a:lvl5pPr algn="ctr" rtl="0" eaLnBrk="0" fontAlgn="base" hangingPunct="0">
        <a:spcBef>
          <a:spcPct val="0"/>
        </a:spcBef>
        <a:spcAft>
          <a:spcPct val="0"/>
        </a:spcAft>
        <a:defRPr sz="4400">
          <a:solidFill>
            <a:schemeClr val="tx2"/>
          </a:solidFill>
          <a:latin typeface="Tahoma" charset="0"/>
          <a:cs typeface="Arial" charset="0"/>
        </a:defRPr>
      </a:lvl5pPr>
      <a:lvl6pPr marL="457177" algn="ctr" rtl="0" eaLnBrk="0" fontAlgn="base" hangingPunct="0">
        <a:spcBef>
          <a:spcPct val="0"/>
        </a:spcBef>
        <a:spcAft>
          <a:spcPct val="0"/>
        </a:spcAft>
        <a:defRPr sz="4400">
          <a:solidFill>
            <a:schemeClr val="tx2"/>
          </a:solidFill>
          <a:latin typeface="Tahoma" charset="0"/>
          <a:cs typeface="Arial" charset="0"/>
        </a:defRPr>
      </a:lvl6pPr>
      <a:lvl7pPr marL="914353" algn="ctr" rtl="0" eaLnBrk="0" fontAlgn="base" hangingPunct="0">
        <a:spcBef>
          <a:spcPct val="0"/>
        </a:spcBef>
        <a:spcAft>
          <a:spcPct val="0"/>
        </a:spcAft>
        <a:defRPr sz="4400">
          <a:solidFill>
            <a:schemeClr val="tx2"/>
          </a:solidFill>
          <a:latin typeface="Tahoma" charset="0"/>
          <a:cs typeface="Arial" charset="0"/>
        </a:defRPr>
      </a:lvl7pPr>
      <a:lvl8pPr marL="1371530" algn="ctr" rtl="0" eaLnBrk="0" fontAlgn="base" hangingPunct="0">
        <a:spcBef>
          <a:spcPct val="0"/>
        </a:spcBef>
        <a:spcAft>
          <a:spcPct val="0"/>
        </a:spcAft>
        <a:defRPr sz="4400">
          <a:solidFill>
            <a:schemeClr val="tx2"/>
          </a:solidFill>
          <a:latin typeface="Tahoma" charset="0"/>
          <a:cs typeface="Arial" charset="0"/>
        </a:defRPr>
      </a:lvl8pPr>
      <a:lvl9pPr marL="1828706" algn="ctr" rtl="0" eaLnBrk="0" fontAlgn="base" hangingPunct="0">
        <a:spcBef>
          <a:spcPct val="0"/>
        </a:spcBef>
        <a:spcAft>
          <a:spcPct val="0"/>
        </a:spcAft>
        <a:defRPr sz="4400">
          <a:solidFill>
            <a:schemeClr val="tx2"/>
          </a:solidFill>
          <a:latin typeface="Tahoma" charset="0"/>
          <a:cs typeface="Arial" charset="0"/>
        </a:defRPr>
      </a:lvl9pPr>
    </p:titleStyle>
    <p:bodyStyle>
      <a:lvl1pPr marL="342882" indent="-342882"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n-ea"/>
          <a:cs typeface="+mn-cs"/>
        </a:defRPr>
      </a:lvl1pPr>
      <a:lvl2pPr marL="742912" indent="-285736"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cs typeface="+mn-cs"/>
        </a:defRPr>
      </a:lvl2pPr>
      <a:lvl3pPr marL="1142942" indent="-228588"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cs typeface="+mn-cs"/>
        </a:defRPr>
      </a:lvl3pPr>
      <a:lvl4pPr marL="1600118" indent="-228588"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cs typeface="+mn-cs"/>
        </a:defRPr>
      </a:lvl4pPr>
      <a:lvl5pPr marL="2057295" indent="-228588"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cs typeface="+mn-cs"/>
        </a:defRPr>
      </a:lvl5pPr>
      <a:lvl6pPr marL="2514471" indent="-228588"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cs typeface="+mn-cs"/>
        </a:defRPr>
      </a:lvl6pPr>
      <a:lvl7pPr marL="2971648" indent="-228588"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cs typeface="+mn-cs"/>
        </a:defRPr>
      </a:lvl7pPr>
      <a:lvl8pPr marL="3428825" indent="-228588"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cs typeface="+mn-cs"/>
        </a:defRPr>
      </a:lvl8pPr>
      <a:lvl9pPr marL="3886001" indent="-228588"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5465138" cy="507831"/>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57200" y="1143001"/>
            <a:ext cx="8229600" cy="4525963"/>
          </a:xfrm>
          <a:prstGeom prst="rect">
            <a:avLst/>
          </a:prstGeom>
        </p:spPr>
        <p:txBody>
          <a:bodyPr vert="horz" wrap="square"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7" name="Picture 6" descr="Sweep Band.jpg"/>
          <p:cNvPicPr>
            <a:picLocks noChangeAspect="1"/>
          </p:cNvPicPr>
          <p:nvPr/>
        </p:nvPicPr>
        <p:blipFill>
          <a:blip r:embed="rId15"/>
          <a:stretch>
            <a:fillRect/>
          </a:stretch>
        </p:blipFill>
        <p:spPr>
          <a:xfrm flipH="1">
            <a:off x="0" y="6214534"/>
            <a:ext cx="9144000" cy="660400"/>
          </a:xfrm>
          <a:prstGeom prst="rect">
            <a:avLst/>
          </a:prstGeom>
        </p:spPr>
      </p:pic>
      <p:pic>
        <p:nvPicPr>
          <p:cNvPr id="13" name="Picture 12" descr="lccc-logo.png"/>
          <p:cNvPicPr>
            <a:picLocks noChangeAspect="1"/>
          </p:cNvPicPr>
          <p:nvPr/>
        </p:nvPicPr>
        <p:blipFill>
          <a:blip r:embed="rId16"/>
          <a:stretch>
            <a:fillRect/>
          </a:stretch>
        </p:blipFill>
        <p:spPr>
          <a:xfrm>
            <a:off x="535710" y="6299202"/>
            <a:ext cx="1674090" cy="491066"/>
          </a:xfrm>
          <a:prstGeom prst="rect">
            <a:avLst/>
          </a:prstGeom>
        </p:spPr>
      </p:pic>
      <p:grpSp>
        <p:nvGrpSpPr>
          <p:cNvPr id="9" name="Group 8"/>
          <p:cNvGrpSpPr/>
          <p:nvPr/>
        </p:nvGrpSpPr>
        <p:grpSpPr>
          <a:xfrm>
            <a:off x="8356600" y="6265334"/>
            <a:ext cx="558800" cy="558800"/>
            <a:chOff x="8356600" y="6265334"/>
            <a:chExt cx="558800" cy="558800"/>
          </a:xfrm>
        </p:grpSpPr>
        <p:sp>
          <p:nvSpPr>
            <p:cNvPr id="8" name="Oval 7"/>
            <p:cNvSpPr/>
            <p:nvPr/>
          </p:nvSpPr>
          <p:spPr>
            <a:xfrm>
              <a:off x="8356600" y="6265334"/>
              <a:ext cx="558800" cy="558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a:endParaRPr>
            </a:p>
          </p:txBody>
        </p:sp>
        <p:pic>
          <p:nvPicPr>
            <p:cNvPr id="14" name="Picture 13" descr="Lineberger Spirit Mark JPG.jpg"/>
            <p:cNvPicPr>
              <a:picLocks noChangeAspect="1"/>
            </p:cNvPicPr>
            <p:nvPr/>
          </p:nvPicPr>
          <p:blipFill>
            <a:blip r:embed="rId17">
              <a:clrChange>
                <a:clrFrom>
                  <a:srgbClr val="FEFEFC"/>
                </a:clrFrom>
                <a:clrTo>
                  <a:srgbClr val="FEFEFC">
                    <a:alpha val="0"/>
                  </a:srgbClr>
                </a:clrTo>
              </a:clrChange>
            </a:blip>
            <a:stretch>
              <a:fillRect/>
            </a:stretch>
          </p:blipFill>
          <p:spPr>
            <a:xfrm>
              <a:off x="8501247" y="6287740"/>
              <a:ext cx="269507" cy="513989"/>
            </a:xfrm>
            <a:prstGeom prst="rect">
              <a:avLst/>
            </a:prstGeom>
          </p:spPr>
        </p:pic>
      </p:grpSp>
      <p:cxnSp>
        <p:nvCxnSpPr>
          <p:cNvPr id="15" name="Straight Connector 14"/>
          <p:cNvCxnSpPr/>
          <p:nvPr/>
        </p:nvCxnSpPr>
        <p:spPr>
          <a:xfrm>
            <a:off x="0" y="839788"/>
            <a:ext cx="9144000" cy="1588"/>
          </a:xfrm>
          <a:prstGeom prst="line">
            <a:avLst/>
          </a:prstGeom>
          <a:ln w="635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457177" rtl="0" eaLnBrk="1" latinLnBrk="0" hangingPunct="1">
        <a:lnSpc>
          <a:spcPct val="90000"/>
        </a:lnSpc>
        <a:spcBef>
          <a:spcPct val="0"/>
        </a:spcBef>
        <a:buNone/>
        <a:defRPr sz="3600" kern="1200">
          <a:solidFill>
            <a:srgbClr val="57A2D5"/>
          </a:solidFill>
          <a:latin typeface="+mj-lt"/>
          <a:ea typeface="+mj-ea"/>
          <a:cs typeface="+mj-cs"/>
        </a:defRPr>
      </a:lvl1pPr>
    </p:titleStyle>
    <p:bodyStyle>
      <a:lvl1pPr marL="0" indent="0" algn="l" defTabSz="457177" rtl="0" eaLnBrk="1" latinLnBrk="0" hangingPunct="1">
        <a:spcBef>
          <a:spcPts val="0"/>
        </a:spcBef>
        <a:buClr>
          <a:srgbClr val="595959"/>
        </a:buClr>
        <a:buFontTx/>
        <a:buNone/>
        <a:defRPr sz="2700" kern="1200">
          <a:solidFill>
            <a:srgbClr val="132862"/>
          </a:solidFill>
          <a:latin typeface="+mn-lt"/>
          <a:ea typeface="+mn-ea"/>
          <a:cs typeface="+mn-cs"/>
        </a:defRPr>
      </a:lvl1pPr>
      <a:lvl2pPr marL="182871" indent="-182871" algn="l" defTabSz="457177" rtl="0" eaLnBrk="1" latinLnBrk="0" hangingPunct="1">
        <a:lnSpc>
          <a:spcPct val="90000"/>
        </a:lnSpc>
        <a:spcBef>
          <a:spcPts val="600"/>
        </a:spcBef>
        <a:buClr>
          <a:srgbClr val="595959"/>
        </a:buClr>
        <a:buFont typeface="Arial"/>
        <a:buChar char="•"/>
        <a:defRPr sz="2000" kern="1200">
          <a:solidFill>
            <a:srgbClr val="595959"/>
          </a:solidFill>
          <a:latin typeface="+mn-lt"/>
          <a:ea typeface="+mn-ea"/>
          <a:cs typeface="+mn-cs"/>
        </a:defRPr>
      </a:lvl2pPr>
      <a:lvl3pPr marL="365741" indent="-182871" algn="l" defTabSz="457177" rtl="0" eaLnBrk="1" latinLnBrk="0" hangingPunct="1">
        <a:lnSpc>
          <a:spcPct val="90000"/>
        </a:lnSpc>
        <a:spcBef>
          <a:spcPts val="600"/>
        </a:spcBef>
        <a:buClr>
          <a:srgbClr val="595959"/>
        </a:buClr>
        <a:buFont typeface="Arial"/>
        <a:buChar char="•"/>
        <a:tabLst/>
        <a:defRPr sz="1800" kern="1200">
          <a:solidFill>
            <a:srgbClr val="595959"/>
          </a:solidFill>
          <a:latin typeface="+mn-lt"/>
          <a:ea typeface="+mn-ea"/>
          <a:cs typeface="+mn-cs"/>
        </a:defRPr>
      </a:lvl3pPr>
      <a:lvl4pPr marL="228588" indent="-228588" algn="l" defTabSz="457177" rtl="0" eaLnBrk="1" latinLnBrk="0" hangingPunct="1">
        <a:spcBef>
          <a:spcPct val="20000"/>
        </a:spcBef>
        <a:buClr>
          <a:srgbClr val="595959"/>
        </a:buClr>
        <a:buFont typeface="Arial"/>
        <a:buChar char="•"/>
        <a:defRPr sz="2000" kern="1200">
          <a:solidFill>
            <a:srgbClr val="595959"/>
          </a:solidFill>
          <a:latin typeface="+mn-lt"/>
          <a:ea typeface="+mn-ea"/>
          <a:cs typeface="+mn-cs"/>
        </a:defRPr>
      </a:lvl4pPr>
      <a:lvl5pPr marL="228588" indent="-228588" algn="l" defTabSz="457177" rtl="0" eaLnBrk="1" latinLnBrk="0" hangingPunct="1">
        <a:spcBef>
          <a:spcPct val="20000"/>
        </a:spcBef>
        <a:buClr>
          <a:srgbClr val="595959"/>
        </a:buClr>
        <a:buFont typeface="Arial"/>
        <a:buChar char="•"/>
        <a:defRPr sz="2000" kern="1200">
          <a:solidFill>
            <a:srgbClr val="595959"/>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2970" y="1151930"/>
            <a:ext cx="7358063" cy="2321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35715" tIns="35715" rIns="35715" bIns="35715" numCol="1" anchor="b" anchorCtr="0" compatLnSpc="1">
            <a:prstTxWarp prst="textNoShape">
              <a:avLst/>
            </a:prstTxWarp>
          </a:bodyPr>
          <a:lstStyle/>
          <a:p>
            <a:pPr lvl="0"/>
            <a:r>
              <a:rPr lang="en-US">
                <a:sym typeface="Gill Sans" charset="0"/>
              </a:rPr>
              <a:t>Click to edit Master title style</a:t>
            </a:r>
          </a:p>
        </p:txBody>
      </p:sp>
      <p:sp>
        <p:nvSpPr>
          <p:cNvPr id="1027" name="Rectangle 2"/>
          <p:cNvSpPr>
            <a:spLocks noGrp="1" noChangeArrowheads="1"/>
          </p:cNvSpPr>
          <p:nvPr>
            <p:ph type="body" idx="1"/>
          </p:nvPr>
        </p:nvSpPr>
        <p:spPr bwMode="auto">
          <a:xfrm>
            <a:off x="892970" y="3536156"/>
            <a:ext cx="7358063" cy="79474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35715" tIns="35715" rIns="35715" bIns="3571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charset="0"/>
        </a:defRPr>
      </a:lvl2pPr>
      <a:lvl3pPr algn="ctr" rtl="0" eaLnBrk="0" fontAlgn="base" hangingPunct="0">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charset="0"/>
        </a:defRPr>
      </a:lvl3pPr>
      <a:lvl4pPr algn="ctr" rtl="0" eaLnBrk="0" fontAlgn="base" hangingPunct="0">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charset="0"/>
        </a:defRPr>
      </a:lvl4pPr>
      <a:lvl5pPr algn="ctr" rtl="0" eaLnBrk="0" fontAlgn="base" hangingPunct="0">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charset="0"/>
        </a:defRPr>
      </a:lvl5pPr>
      <a:lvl6pPr marL="321440" algn="ctr" rtl="0" fontAlgn="base">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pitchFamily="80" charset="0"/>
        </a:defRPr>
      </a:lvl6pPr>
      <a:lvl7pPr marL="642882" algn="ctr" rtl="0" fontAlgn="base">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pitchFamily="80" charset="0"/>
        </a:defRPr>
      </a:lvl7pPr>
      <a:lvl8pPr marL="964323" algn="ctr" rtl="0" fontAlgn="base">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pitchFamily="80" charset="0"/>
        </a:defRPr>
      </a:lvl8pPr>
      <a:lvl9pPr marL="1285763" algn="ctr" rtl="0" fontAlgn="base">
        <a:spcBef>
          <a:spcPct val="0"/>
        </a:spcBef>
        <a:spcAft>
          <a:spcPct val="0"/>
        </a:spcAft>
        <a:defRPr sz="5900">
          <a:solidFill>
            <a:schemeClr val="tx1"/>
          </a:solidFill>
          <a:latin typeface="Gill Sans" pitchFamily="80" charset="0"/>
          <a:ea typeface="ヒラギノ角ゴ ProN W3" pitchFamily="80" charset="-128"/>
          <a:cs typeface="ヒラギノ角ゴ ProN W3" pitchFamily="80" charset="-128"/>
          <a:sym typeface="Gill Sans" pitchFamily="80" charset="0"/>
        </a:defRPr>
      </a:lvl9pPr>
    </p:titleStyle>
    <p:bodyStyle>
      <a:lvl1pPr marL="241080" indent="-241080" algn="ctr" rtl="0" eaLnBrk="0" fontAlgn="base" hangingPunct="0">
        <a:spcBef>
          <a:spcPct val="0"/>
        </a:spcBef>
        <a:spcAft>
          <a:spcPct val="0"/>
        </a:spcAft>
        <a:defRPr sz="2500">
          <a:solidFill>
            <a:schemeClr val="tx1"/>
          </a:solidFill>
          <a:latin typeface="+mn-lt"/>
          <a:ea typeface="+mn-ea"/>
          <a:cs typeface="+mn-cs"/>
          <a:sym typeface="Gill Sans" charset="0"/>
        </a:defRPr>
      </a:lvl1pPr>
      <a:lvl2pPr marL="522341" indent="-200901" algn="ctr" rtl="0" eaLnBrk="0" fontAlgn="base" hangingPunct="0">
        <a:spcBef>
          <a:spcPct val="0"/>
        </a:spcBef>
        <a:spcAft>
          <a:spcPct val="0"/>
        </a:spcAft>
        <a:defRPr sz="2500">
          <a:solidFill>
            <a:schemeClr val="tx1"/>
          </a:solidFill>
          <a:latin typeface="+mn-lt"/>
          <a:ea typeface="+mn-ea"/>
          <a:cs typeface="+mn-cs"/>
          <a:sym typeface="Gill Sans" charset="0"/>
        </a:defRPr>
      </a:lvl2pPr>
      <a:lvl3pPr marL="803602" indent="-160721"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125044" indent="-160721" algn="ctr" rtl="0" eaLnBrk="0" fontAlgn="base" hangingPunct="0">
        <a:spcBef>
          <a:spcPct val="0"/>
        </a:spcBef>
        <a:spcAft>
          <a:spcPct val="0"/>
        </a:spcAft>
        <a:defRPr sz="2500">
          <a:solidFill>
            <a:schemeClr val="tx1"/>
          </a:solidFill>
          <a:latin typeface="+mn-lt"/>
          <a:ea typeface="+mn-ea"/>
          <a:cs typeface="+mn-cs"/>
          <a:sym typeface="Gill Sans" charset="0"/>
        </a:defRPr>
      </a:lvl4pPr>
      <a:lvl5pPr marL="1446484" indent="-160721"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440" algn="ctr" rtl="0" fontAlgn="base">
        <a:spcBef>
          <a:spcPct val="0"/>
        </a:spcBef>
        <a:spcAft>
          <a:spcPct val="0"/>
        </a:spcAft>
        <a:defRPr sz="2500">
          <a:solidFill>
            <a:schemeClr val="tx1"/>
          </a:solidFill>
          <a:latin typeface="+mn-lt"/>
          <a:ea typeface="+mn-ea"/>
          <a:cs typeface="+mn-cs"/>
          <a:sym typeface="Gill Sans" pitchFamily="80" charset="0"/>
        </a:defRPr>
      </a:lvl6pPr>
      <a:lvl7pPr marL="642882" algn="ctr" rtl="0" fontAlgn="base">
        <a:spcBef>
          <a:spcPct val="0"/>
        </a:spcBef>
        <a:spcAft>
          <a:spcPct val="0"/>
        </a:spcAft>
        <a:defRPr sz="2500">
          <a:solidFill>
            <a:schemeClr val="tx1"/>
          </a:solidFill>
          <a:latin typeface="+mn-lt"/>
          <a:ea typeface="+mn-ea"/>
          <a:cs typeface="+mn-cs"/>
          <a:sym typeface="Gill Sans" pitchFamily="80" charset="0"/>
        </a:defRPr>
      </a:lvl7pPr>
      <a:lvl8pPr marL="964323" algn="ctr" rtl="0" fontAlgn="base">
        <a:spcBef>
          <a:spcPct val="0"/>
        </a:spcBef>
        <a:spcAft>
          <a:spcPct val="0"/>
        </a:spcAft>
        <a:defRPr sz="2500">
          <a:solidFill>
            <a:schemeClr val="tx1"/>
          </a:solidFill>
          <a:latin typeface="+mn-lt"/>
          <a:ea typeface="+mn-ea"/>
          <a:cs typeface="+mn-cs"/>
          <a:sym typeface="Gill Sans" pitchFamily="80" charset="0"/>
        </a:defRPr>
      </a:lvl8pPr>
      <a:lvl9pPr marL="1285763" algn="ctr" rtl="0" fontAlgn="base">
        <a:spcBef>
          <a:spcPct val="0"/>
        </a:spcBef>
        <a:spcAft>
          <a:spcPct val="0"/>
        </a:spcAft>
        <a:defRPr sz="2500">
          <a:solidFill>
            <a:schemeClr val="tx1"/>
          </a:solidFill>
          <a:latin typeface="+mn-lt"/>
          <a:ea typeface="+mn-ea"/>
          <a:cs typeface="+mn-cs"/>
          <a:sym typeface="Gill Sans" pitchFamily="80" charset="0"/>
        </a:defRPr>
      </a:lvl9pPr>
    </p:bodyStyle>
    <p:otherStyle>
      <a:defPPr>
        <a:defRPr lang="en-US"/>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tiff"/><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hyperlink" Target="https://unclineberger.org/ucrf/ucrf-annual-reports/UCRFLegislativeReport2014FINAL.pdf"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94.jpe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5.jpe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hyperlink" Target="https://tracs.unc.edu/index.php/services/education/translational-and-clinical-research-curriculum" TargetMode="Externa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2.xml"/><Relationship Id="rId5" Type="http://schemas.openxmlformats.org/officeDocument/2006/relationships/image" Target="../media/image101.jpeg"/><Relationship Id="rId4" Type="http://schemas.openxmlformats.org/officeDocument/2006/relationships/image" Target="../media/image100.jpeg"/></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kimlab.web.unc.edu/sara-wobker/" TargetMode="External"/><Relationship Id="rId1" Type="http://schemas.openxmlformats.org/officeDocument/2006/relationships/slideLayout" Target="../slideLayouts/slideLayout42.xml"/><Relationship Id="rId5" Type="http://schemas.openxmlformats.org/officeDocument/2006/relationships/image" Target="../media/image103.jpeg"/><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2.xml"/><Relationship Id="rId5" Type="http://schemas.openxmlformats.org/officeDocument/2006/relationships/image" Target="../media/image107.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google.com/url?sa=i&amp;rct=j&amp;q=&amp;esrc=s&amp;frm=1&amp;source=images&amp;cd=&amp;cad=rja&amp;uact=8&amp;ved=0CAcQjRxqFQoTCNuosuCi6McCFceZgAodEJgNRw&amp;url=https://unclineberger.org/people/katie-reeder-hayes&amp;psig=AFQjCNHesOkIpnW6lQKdZ99664D9hqTOPA&amp;ust=1441830349769920" TargetMode="External"/><Relationship Id="rId1" Type="http://schemas.openxmlformats.org/officeDocument/2006/relationships/slideLayout" Target="../slideLayouts/slideLayout42.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jpeg"/></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uact=8&amp;ved=0CAcQjRxqFQoTCNuosuCi6McCFceZgAodEJgNRw&amp;url=https://unclineberger.org/people/katie-reeder-hayes&amp;psig=AFQjCNHesOkIpnW6lQKdZ99664D9hqTOPA&amp;ust=1441830349769920" TargetMode="External"/><Relationship Id="rId2" Type="http://schemas.openxmlformats.org/officeDocument/2006/relationships/image" Target="../media/image112.jpeg"/><Relationship Id="rId1" Type="http://schemas.openxmlformats.org/officeDocument/2006/relationships/slideLayout" Target="../slideLayouts/slideLayout42.xml"/><Relationship Id="rId5" Type="http://schemas.openxmlformats.org/officeDocument/2006/relationships/image" Target="../media/image113.jpeg"/><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42.xml"/><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42.xml"/><Relationship Id="rId5" Type="http://schemas.openxmlformats.org/officeDocument/2006/relationships/image" Target="../media/image114.jpeg"/><Relationship Id="rId4" Type="http://schemas.openxmlformats.org/officeDocument/2006/relationships/image" Target="../media/image120.jpe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2.xml"/><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2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3048000" y="1600200"/>
            <a:ext cx="3276600" cy="685800"/>
          </a:xfrm>
          <a:effectLst>
            <a:outerShdw dist="17961" dir="2700000" algn="ctr" rotWithShape="0">
              <a:schemeClr val="bg2"/>
            </a:outerShdw>
          </a:effectLst>
        </p:spPr>
        <p:txBody>
          <a:bodyPr lIns="98640" tIns="49320" rIns="98640" bIns="49320"/>
          <a:lstStyle/>
          <a:p>
            <a:pPr algn="l" eaLnBrk="1" hangingPunct="1">
              <a:lnSpc>
                <a:spcPct val="90000"/>
              </a:lnSpc>
            </a:pPr>
            <a:endParaRPr lang="en-US" sz="800" b="1">
              <a:latin typeface="Times New Roman" charset="0"/>
              <a:ea typeface="ＭＳ Ｐゴシック" charset="0"/>
            </a:endParaRPr>
          </a:p>
          <a:p>
            <a:pPr algn="l" eaLnBrk="1" hangingPunct="1">
              <a:lnSpc>
                <a:spcPct val="90000"/>
              </a:lnSpc>
            </a:pPr>
            <a:endParaRPr lang="en-US" sz="2700" b="1">
              <a:latin typeface="Times New Roman" charset="0"/>
              <a:ea typeface="ＭＳ Ｐゴシック" charset="0"/>
            </a:endParaRPr>
          </a:p>
        </p:txBody>
      </p:sp>
      <p:pic>
        <p:nvPicPr>
          <p:cNvPr id="15363"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586" y="0"/>
            <a:ext cx="10331023" cy="6858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74" name="Rectangle 5"/>
          <p:cNvSpPr>
            <a:spLocks noGrp="1" noChangeArrowheads="1"/>
          </p:cNvSpPr>
          <p:nvPr>
            <p:ph type="ctrTitle"/>
          </p:nvPr>
        </p:nvSpPr>
        <p:spPr>
          <a:xfrm>
            <a:off x="1676400" y="2057400"/>
            <a:ext cx="5867400" cy="2057400"/>
          </a:xfrm>
          <a:solidFill>
            <a:schemeClr val="bg2">
              <a:lumMod val="20000"/>
              <a:lumOff val="80000"/>
            </a:schemeClr>
          </a:solidFill>
        </p:spPr>
        <p:txBody>
          <a:bodyPr lIns="98640" tIns="49320" rIns="98640" bIns="49320"/>
          <a:lstStyle/>
          <a:p>
            <a:pPr eaLnBrk="1" hangingPunct="1">
              <a:defRPr/>
            </a:pPr>
            <a:r>
              <a:rPr lang="en-US" sz="3600" b="1" dirty="0">
                <a:solidFill>
                  <a:schemeClr val="bg2">
                    <a:lumMod val="75000"/>
                  </a:schemeClr>
                </a:solidFill>
                <a:latin typeface="+mn-lt"/>
                <a:ea typeface="ＭＳ Ｐゴシック" charset="0"/>
              </a:rPr>
              <a:t>Welcome to UNC</a:t>
            </a:r>
            <a:br>
              <a:rPr lang="en-US" sz="3600" b="1" dirty="0">
                <a:solidFill>
                  <a:schemeClr val="bg2">
                    <a:lumMod val="75000"/>
                  </a:schemeClr>
                </a:solidFill>
                <a:latin typeface="+mn-lt"/>
                <a:ea typeface="ＭＳ Ｐゴシック" charset="0"/>
              </a:rPr>
            </a:br>
            <a:r>
              <a:rPr lang="en-US" sz="3600" b="1" dirty="0">
                <a:solidFill>
                  <a:schemeClr val="bg2">
                    <a:lumMod val="75000"/>
                  </a:schemeClr>
                </a:solidFill>
                <a:latin typeface="+mn-lt"/>
                <a:ea typeface="ＭＳ Ｐゴシック" charset="0"/>
              </a:rPr>
              <a:t>Hematology/Oncology!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ABIM Alternate Pathways</a:t>
            </a:r>
          </a:p>
        </p:txBody>
      </p:sp>
      <p:sp>
        <p:nvSpPr>
          <p:cNvPr id="3" name="Content Placeholder 2"/>
          <p:cNvSpPr>
            <a:spLocks noGrp="1"/>
          </p:cNvSpPr>
          <p:nvPr>
            <p:ph idx="1"/>
          </p:nvPr>
        </p:nvSpPr>
        <p:spPr/>
        <p:txBody>
          <a:bodyPr/>
          <a:lstStyle/>
          <a:p>
            <a:r>
              <a:rPr lang="en-US" dirty="0"/>
              <a:t>Geriatrics and Medical Oncology</a:t>
            </a:r>
          </a:p>
          <a:p>
            <a:r>
              <a:rPr lang="en-US" dirty="0"/>
              <a:t>Pediatric Hematology/Oncology and Adult Hematology or Oncology</a:t>
            </a:r>
          </a:p>
          <a:p>
            <a:r>
              <a:rPr lang="en-US" dirty="0"/>
              <a:t>Infectious Diseases and Medical Oncology</a:t>
            </a:r>
          </a:p>
          <a:p>
            <a:r>
              <a:rPr lang="en-US" dirty="0"/>
              <a:t>ABIM research pathway</a:t>
            </a:r>
          </a:p>
        </p:txBody>
      </p:sp>
    </p:spTree>
    <p:extLst>
      <p:ext uri="{BB962C8B-B14F-4D97-AF65-F5344CB8AC3E}">
        <p14:creationId xmlns:p14="http://schemas.microsoft.com/office/powerpoint/2010/main" val="2101735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year</a:t>
            </a:r>
          </a:p>
        </p:txBody>
      </p:sp>
      <p:sp>
        <p:nvSpPr>
          <p:cNvPr id="3" name="Content Placeholder 2"/>
          <p:cNvSpPr>
            <a:spLocks noGrp="1"/>
          </p:cNvSpPr>
          <p:nvPr>
            <p:ph idx="1"/>
          </p:nvPr>
        </p:nvSpPr>
        <p:spPr/>
        <p:txBody>
          <a:bodyPr/>
          <a:lstStyle/>
          <a:p>
            <a:pPr>
              <a:buNone/>
            </a:pPr>
            <a:r>
              <a:rPr lang="en-US" dirty="0"/>
              <a:t>Clinical and inpatient focus</a:t>
            </a:r>
          </a:p>
        </p:txBody>
      </p:sp>
      <p:sp>
        <p:nvSpPr>
          <p:cNvPr id="5" name="TextBox 4"/>
          <p:cNvSpPr txBox="1"/>
          <p:nvPr/>
        </p:nvSpPr>
        <p:spPr>
          <a:xfrm>
            <a:off x="390469" y="5257800"/>
            <a:ext cx="7342384" cy="1498967"/>
          </a:xfrm>
          <a:prstGeom prst="rect">
            <a:avLst/>
          </a:prstGeom>
          <a:noFill/>
        </p:spPr>
        <p:txBody>
          <a:bodyPr wrap="none" lIns="91435" tIns="45718" rIns="91435" bIns="45718" rtlCol="0">
            <a:spAutoFit/>
          </a:bodyPr>
          <a:lstStyle/>
          <a:p>
            <a:r>
              <a:rPr lang="en-US" dirty="0"/>
              <a:t>Electives: solid tumor clinics, transfusion medicine, </a:t>
            </a:r>
            <a:r>
              <a:rPr lang="en-US" dirty="0" err="1"/>
              <a:t>hematopathology</a:t>
            </a:r>
            <a:r>
              <a:rPr lang="en-US" dirty="0"/>
              <a:t>, </a:t>
            </a:r>
          </a:p>
          <a:p>
            <a:r>
              <a:rPr lang="en-US" dirty="0"/>
              <a:t>inpatient solid tumor oncology, outpatient BMT, </a:t>
            </a:r>
          </a:p>
          <a:p>
            <a:r>
              <a:rPr lang="en-US" dirty="0"/>
              <a:t>palliative care (required 2 weeks) </a:t>
            </a:r>
            <a:r>
              <a:rPr lang="en-US" dirty="0" err="1"/>
              <a:t>etc</a:t>
            </a:r>
            <a:endParaRPr lang="en-US" dirty="0"/>
          </a:p>
          <a:p>
            <a:endParaRPr lang="en-US" dirty="0"/>
          </a:p>
          <a:p>
            <a:r>
              <a:rPr lang="en-US" dirty="0"/>
              <a:t>Vacation: 4 weeks</a:t>
            </a:r>
          </a:p>
        </p:txBody>
      </p:sp>
      <p:graphicFrame>
        <p:nvGraphicFramePr>
          <p:cNvPr id="6" name="Table 5"/>
          <p:cNvGraphicFramePr>
            <a:graphicFrameLocks noGrp="1"/>
          </p:cNvGraphicFramePr>
          <p:nvPr>
            <p:extLst>
              <p:ext uri="{D42A27DB-BD31-4B8C-83A1-F6EECF244321}">
                <p14:modId xmlns:p14="http://schemas.microsoft.com/office/powerpoint/2010/main" val="971117472"/>
              </p:ext>
            </p:extLst>
          </p:nvPr>
        </p:nvGraphicFramePr>
        <p:xfrm>
          <a:off x="152400" y="2819400"/>
          <a:ext cx="8610602" cy="1388745"/>
        </p:xfrm>
        <a:graphic>
          <a:graphicData uri="http://schemas.openxmlformats.org/drawingml/2006/table">
            <a:tbl>
              <a:tblPr firstRow="1" bandRow="1">
                <a:tableStyleId>{10A1B5D5-9B99-4C35-A422-299274C87663}</a:tableStyleId>
              </a:tblPr>
              <a:tblGrid>
                <a:gridCol w="1230086">
                  <a:extLst>
                    <a:ext uri="{9D8B030D-6E8A-4147-A177-3AD203B41FA5}">
                      <a16:colId xmlns:a16="http://schemas.microsoft.com/office/drawing/2014/main" val="20000"/>
                    </a:ext>
                  </a:extLst>
                </a:gridCol>
                <a:gridCol w="1230086">
                  <a:extLst>
                    <a:ext uri="{9D8B030D-6E8A-4147-A177-3AD203B41FA5}">
                      <a16:colId xmlns:a16="http://schemas.microsoft.com/office/drawing/2014/main" val="20001"/>
                    </a:ext>
                  </a:extLst>
                </a:gridCol>
                <a:gridCol w="1230086">
                  <a:extLst>
                    <a:ext uri="{9D8B030D-6E8A-4147-A177-3AD203B41FA5}">
                      <a16:colId xmlns:a16="http://schemas.microsoft.com/office/drawing/2014/main" val="20002"/>
                    </a:ext>
                  </a:extLst>
                </a:gridCol>
                <a:gridCol w="1230086">
                  <a:extLst>
                    <a:ext uri="{9D8B030D-6E8A-4147-A177-3AD203B41FA5}">
                      <a16:colId xmlns:a16="http://schemas.microsoft.com/office/drawing/2014/main" val="20003"/>
                    </a:ext>
                  </a:extLst>
                </a:gridCol>
                <a:gridCol w="1230086">
                  <a:extLst>
                    <a:ext uri="{9D8B030D-6E8A-4147-A177-3AD203B41FA5}">
                      <a16:colId xmlns:a16="http://schemas.microsoft.com/office/drawing/2014/main" val="20004"/>
                    </a:ext>
                  </a:extLst>
                </a:gridCol>
                <a:gridCol w="1230086">
                  <a:extLst>
                    <a:ext uri="{9D8B030D-6E8A-4147-A177-3AD203B41FA5}">
                      <a16:colId xmlns:a16="http://schemas.microsoft.com/office/drawing/2014/main" val="20005"/>
                    </a:ext>
                  </a:extLst>
                </a:gridCol>
                <a:gridCol w="1230086">
                  <a:extLst>
                    <a:ext uri="{9D8B030D-6E8A-4147-A177-3AD203B41FA5}">
                      <a16:colId xmlns:a16="http://schemas.microsoft.com/office/drawing/2014/main" val="20006"/>
                    </a:ext>
                  </a:extLst>
                </a:gridCol>
              </a:tblGrid>
              <a:tr h="370046">
                <a:tc gridSpan="2">
                  <a:txBody>
                    <a:bodyPr/>
                    <a:lstStyle/>
                    <a:p>
                      <a:pPr algn="ctr"/>
                      <a:r>
                        <a:rPr lang="en-US" sz="1800" dirty="0"/>
                        <a:t>Inpatient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gridSpan="2">
                  <a:txBody>
                    <a:bodyPr/>
                    <a:lstStyle/>
                    <a:p>
                      <a:pPr algn="ctr"/>
                      <a:r>
                        <a:rPr lang="en-US" sz="1800" dirty="0"/>
                        <a:t>Consult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gridSpan="2">
                  <a:txBody>
                    <a:bodyPr/>
                    <a:lstStyle/>
                    <a:p>
                      <a:pPr algn="ctr"/>
                      <a:r>
                        <a:rPr lang="en-US" sz="1800" dirty="0"/>
                        <a:t>Clinic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dirty="0"/>
                    </a:p>
                  </a:txBody>
                  <a:tcPr/>
                </a:tc>
                <a:tc>
                  <a:txBody>
                    <a:bodyPr/>
                    <a:lstStyle/>
                    <a:p>
                      <a:pPr algn="ctr"/>
                      <a:r>
                        <a:rPr lang="en-US" sz="1800" dirty="0"/>
                        <a:t>Elective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648653">
                <a:tc>
                  <a:txBody>
                    <a:bodyPr/>
                    <a:lstStyle/>
                    <a:p>
                      <a:pPr algn="ctr"/>
                      <a:r>
                        <a:rPr lang="en-US" sz="1800" dirty="0"/>
                        <a:t>Malignant</a:t>
                      </a:r>
                      <a:r>
                        <a:rPr lang="en-US" sz="1800" baseline="0" dirty="0"/>
                        <a:t> </a:t>
                      </a:r>
                      <a:r>
                        <a:rPr lang="en-US" sz="1800" baseline="0" dirty="0" err="1"/>
                        <a:t>Heme</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a:t>BMT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err="1"/>
                        <a:t>Coag</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a:t>Solid Tumors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a:t>Benign</a:t>
                      </a:r>
                      <a:r>
                        <a:rPr lang="en-US" sz="1800" baseline="0" dirty="0"/>
                        <a:t> </a:t>
                      </a:r>
                      <a:r>
                        <a:rPr lang="en-US" sz="1800" baseline="0" dirty="0" err="1"/>
                        <a:t>Heme</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a:t>Solid Tumor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tc>
                  <a:txBody>
                    <a:bodyPr/>
                    <a:lstStyle/>
                    <a:p>
                      <a:pPr algn="ctr"/>
                      <a:r>
                        <a:rPr lang="en-US" sz="1800" dirty="0"/>
                        <a:t>Elective/Selective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70046">
                <a:tc>
                  <a:txBody>
                    <a:bodyPr/>
                    <a:lstStyle/>
                    <a:p>
                      <a:pPr algn="ctr"/>
                      <a:r>
                        <a:rPr lang="en-US" sz="18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sz="1800" dirty="0"/>
                        <a:t>Total 2-3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dirty="0"/>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Fellowship tracks</a:t>
            </a:r>
          </a:p>
        </p:txBody>
      </p:sp>
      <p:sp>
        <p:nvSpPr>
          <p:cNvPr id="4" name="Rounded Rectangle 3"/>
          <p:cNvSpPr/>
          <p:nvPr/>
        </p:nvSpPr>
        <p:spPr>
          <a:xfrm>
            <a:off x="3505200" y="2133601"/>
            <a:ext cx="2209800" cy="1219200"/>
          </a:xfrm>
          <a:prstGeom prst="roundRect">
            <a:avLst/>
          </a:prstGeom>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Fellows select career pathway </a:t>
            </a:r>
          </a:p>
          <a:p>
            <a:pPr algn="ctr"/>
            <a:r>
              <a:rPr lang="en-US" dirty="0"/>
              <a:t>in late first, early second year</a:t>
            </a:r>
          </a:p>
        </p:txBody>
      </p:sp>
      <p:cxnSp>
        <p:nvCxnSpPr>
          <p:cNvPr id="6" name="Straight Arrow Connector 5"/>
          <p:cNvCxnSpPr/>
          <p:nvPr/>
        </p:nvCxnSpPr>
        <p:spPr>
          <a:xfrm>
            <a:off x="4648201" y="3352800"/>
            <a:ext cx="3276600" cy="1219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2"/>
          </p:cNvCxnSpPr>
          <p:nvPr/>
        </p:nvCxnSpPr>
        <p:spPr>
          <a:xfrm flipH="1">
            <a:off x="1371600" y="3352800"/>
            <a:ext cx="32385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239000" y="4648200"/>
            <a:ext cx="1600200" cy="914400"/>
          </a:xfrm>
          <a:prstGeom prst="roundRect">
            <a:avLst/>
          </a:prstGeom>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Clinical track</a:t>
            </a:r>
          </a:p>
        </p:txBody>
      </p:sp>
      <p:sp>
        <p:nvSpPr>
          <p:cNvPr id="10" name="Rounded Rectangle 9"/>
          <p:cNvSpPr/>
          <p:nvPr/>
        </p:nvSpPr>
        <p:spPr>
          <a:xfrm>
            <a:off x="304801" y="4648200"/>
            <a:ext cx="1905000" cy="914400"/>
          </a:xfrm>
          <a:prstGeom prst="roundRect">
            <a:avLst/>
          </a:prstGeom>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Basic Science Research track </a:t>
            </a:r>
          </a:p>
        </p:txBody>
      </p:sp>
      <p:cxnSp>
        <p:nvCxnSpPr>
          <p:cNvPr id="12" name="Straight Arrow Connector 11"/>
          <p:cNvCxnSpPr>
            <a:stCxn id="4" idx="2"/>
            <a:endCxn id="13" idx="0"/>
          </p:cNvCxnSpPr>
          <p:nvPr/>
        </p:nvCxnSpPr>
        <p:spPr>
          <a:xfrm flipH="1">
            <a:off x="3467100" y="3352801"/>
            <a:ext cx="114300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362200" y="4648200"/>
            <a:ext cx="2209800" cy="914400"/>
          </a:xfrm>
          <a:prstGeom prst="roundRect">
            <a:avLst/>
          </a:prstGeom>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Clinical and translational research track</a:t>
            </a:r>
          </a:p>
        </p:txBody>
      </p:sp>
      <p:cxnSp>
        <p:nvCxnSpPr>
          <p:cNvPr id="16" name="Straight Arrow Connector 15"/>
          <p:cNvCxnSpPr>
            <a:stCxn id="4" idx="2"/>
          </p:cNvCxnSpPr>
          <p:nvPr/>
        </p:nvCxnSpPr>
        <p:spPr>
          <a:xfrm>
            <a:off x="4610100" y="3352801"/>
            <a:ext cx="1257300"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953000" y="4648200"/>
            <a:ext cx="1828800" cy="914400"/>
          </a:xfrm>
          <a:prstGeom prst="roundRect">
            <a:avLst/>
          </a:prstGeom>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Health outcomes research track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lumMod val="95000"/>
                  </a:schemeClr>
                </a:solidFill>
              </a:rPr>
              <a:t>Outpatient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6699305"/>
              </p:ext>
            </p:extLst>
          </p:nvPr>
        </p:nvGraphicFramePr>
        <p:xfrm>
          <a:off x="533400" y="1686560"/>
          <a:ext cx="8229600" cy="2132013"/>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5105400">
                  <a:extLst>
                    <a:ext uri="{9D8B030D-6E8A-4147-A177-3AD203B41FA5}">
                      <a16:colId xmlns:a16="http://schemas.microsoft.com/office/drawing/2014/main" val="20001"/>
                    </a:ext>
                  </a:extLst>
                </a:gridCol>
              </a:tblGrid>
              <a:tr h="370840">
                <a:tc>
                  <a:txBody>
                    <a:bodyPr/>
                    <a:lstStyle/>
                    <a:p>
                      <a:r>
                        <a:rPr lang="en-US" sz="1800" dirty="0"/>
                        <a:t>Year</a:t>
                      </a:r>
                    </a:p>
                  </a:txBody>
                  <a:tcPr/>
                </a:tc>
                <a:tc>
                  <a:txBody>
                    <a:bodyPr/>
                    <a:lstStyle/>
                    <a:p>
                      <a:r>
                        <a:rPr lang="en-US" sz="1800" dirty="0"/>
                        <a:t>Continuity</a:t>
                      </a:r>
                      <a:r>
                        <a:rPr lang="en-US" sz="1800" baseline="0" dirty="0"/>
                        <a:t> clinic</a:t>
                      </a:r>
                      <a:endParaRPr lang="en-US" sz="1800" dirty="0"/>
                    </a:p>
                  </a:txBody>
                  <a:tcPr/>
                </a:tc>
                <a:extLst>
                  <a:ext uri="{0D108BD9-81ED-4DB2-BD59-A6C34878D82A}">
                    <a16:rowId xmlns:a16="http://schemas.microsoft.com/office/drawing/2014/main" val="10000"/>
                  </a:ext>
                </a:extLst>
              </a:tr>
              <a:tr h="370840">
                <a:tc>
                  <a:txBody>
                    <a:bodyPr/>
                    <a:lstStyle/>
                    <a:p>
                      <a:r>
                        <a:rPr lang="en-US" sz="1800" dirty="0"/>
                        <a:t>1</a:t>
                      </a:r>
                      <a:r>
                        <a:rPr lang="en-US" sz="1800" baseline="30000" dirty="0"/>
                        <a:t>St</a:t>
                      </a:r>
                      <a:r>
                        <a:rPr lang="en-US" sz="1800" baseline="0" dirty="0"/>
                        <a:t> year</a:t>
                      </a:r>
                      <a:endParaRPr lang="en-US" sz="1800" dirty="0"/>
                    </a:p>
                  </a:txBody>
                  <a:tcPr/>
                </a:tc>
                <a:tc>
                  <a:txBody>
                    <a:bodyPr/>
                    <a:lstStyle/>
                    <a:p>
                      <a:r>
                        <a:rPr lang="en-US" sz="1800" dirty="0"/>
                        <a:t>6-month</a:t>
                      </a:r>
                      <a:r>
                        <a:rPr lang="en-US" sz="1800" baseline="0" dirty="0"/>
                        <a:t> rotating blocks (GI, breast)</a:t>
                      </a:r>
                      <a:endParaRPr lang="en-US" sz="1800" dirty="0"/>
                    </a:p>
                  </a:txBody>
                  <a:tcPr/>
                </a:tc>
                <a:extLst>
                  <a:ext uri="{0D108BD9-81ED-4DB2-BD59-A6C34878D82A}">
                    <a16:rowId xmlns:a16="http://schemas.microsoft.com/office/drawing/2014/main" val="10001"/>
                  </a:ext>
                </a:extLst>
              </a:tr>
              <a:tr h="648653">
                <a:tc>
                  <a:txBody>
                    <a:bodyPr/>
                    <a:lstStyle/>
                    <a:p>
                      <a:r>
                        <a:rPr lang="en-US" sz="1800" dirty="0"/>
                        <a:t>2</a:t>
                      </a:r>
                      <a:r>
                        <a:rPr lang="en-US" sz="1800" baseline="30000" dirty="0"/>
                        <a:t>nd</a:t>
                      </a:r>
                      <a:r>
                        <a:rPr lang="en-US" sz="1800" baseline="0" dirty="0"/>
                        <a:t>  year</a:t>
                      </a:r>
                      <a:endParaRPr lang="en-US" sz="1800" dirty="0"/>
                    </a:p>
                  </a:txBody>
                  <a:tcPr/>
                </a:tc>
                <a:tc>
                  <a:txBody>
                    <a:bodyPr/>
                    <a:lstStyle/>
                    <a:p>
                      <a:r>
                        <a:rPr lang="en-US" sz="1800" dirty="0"/>
                        <a:t>Four 6 month rotating blocks (</a:t>
                      </a:r>
                      <a:r>
                        <a:rPr lang="en-US" sz="1800" baseline="0" dirty="0"/>
                        <a:t>malignant </a:t>
                      </a:r>
                      <a:r>
                        <a:rPr lang="en-US" sz="1800" baseline="0" dirty="0" err="1"/>
                        <a:t>heme</a:t>
                      </a:r>
                      <a:r>
                        <a:rPr lang="en-US" sz="1800" baseline="0" dirty="0"/>
                        <a:t>, </a:t>
                      </a:r>
                      <a:r>
                        <a:rPr lang="en-US" sz="1800" dirty="0"/>
                        <a:t>benign </a:t>
                      </a:r>
                      <a:r>
                        <a:rPr lang="en-US" sz="1800" dirty="0" err="1"/>
                        <a:t>heme</a:t>
                      </a:r>
                      <a:r>
                        <a:rPr lang="en-US" sz="1800" dirty="0"/>
                        <a:t>, lung and GU)</a:t>
                      </a:r>
                    </a:p>
                  </a:txBody>
                  <a:tcPr/>
                </a:tc>
                <a:extLst>
                  <a:ext uri="{0D108BD9-81ED-4DB2-BD59-A6C34878D82A}">
                    <a16:rowId xmlns:a16="http://schemas.microsoft.com/office/drawing/2014/main" val="10002"/>
                  </a:ext>
                </a:extLst>
              </a:tr>
              <a:tr h="370840">
                <a:tc>
                  <a:txBody>
                    <a:bodyPr/>
                    <a:lstStyle/>
                    <a:p>
                      <a:r>
                        <a:rPr lang="en-US" sz="1800" baseline="0" dirty="0"/>
                        <a:t>3</a:t>
                      </a:r>
                      <a:r>
                        <a:rPr lang="en-US" sz="1800" baseline="30000" dirty="0"/>
                        <a:t>rd</a:t>
                      </a:r>
                      <a:r>
                        <a:rPr lang="en-US" sz="1800" baseline="0" dirty="0"/>
                        <a:t> year research track</a:t>
                      </a:r>
                      <a:endParaRPr lang="en-US" sz="1800" dirty="0"/>
                    </a:p>
                  </a:txBody>
                  <a:tcPr/>
                </a:tc>
                <a:tc>
                  <a:txBody>
                    <a:bodyPr/>
                    <a:lstStyle/>
                    <a:p>
                      <a:r>
                        <a:rPr lang="en-US" sz="1800" dirty="0"/>
                        <a:t>0.5 day in clinic of</a:t>
                      </a:r>
                      <a:r>
                        <a:rPr lang="en-US" sz="1800" baseline="0" dirty="0"/>
                        <a:t> interest</a:t>
                      </a:r>
                      <a:endParaRPr lang="en-US" sz="1800" dirty="0"/>
                    </a:p>
                  </a:txBody>
                  <a:tcPr/>
                </a:tc>
                <a:extLst>
                  <a:ext uri="{0D108BD9-81ED-4DB2-BD59-A6C34878D82A}">
                    <a16:rowId xmlns:a16="http://schemas.microsoft.com/office/drawing/2014/main" val="10003"/>
                  </a:ext>
                </a:extLst>
              </a:tr>
              <a:tr h="370840">
                <a:tc>
                  <a:txBody>
                    <a:bodyPr/>
                    <a:lstStyle/>
                    <a:p>
                      <a:pPr algn="l"/>
                      <a:r>
                        <a:rPr lang="en-US" sz="1800" dirty="0"/>
                        <a:t>2</a:t>
                      </a:r>
                      <a:r>
                        <a:rPr lang="en-US" sz="1800" baseline="30000" dirty="0"/>
                        <a:t>nd</a:t>
                      </a:r>
                      <a:r>
                        <a:rPr lang="en-US" sz="1800" dirty="0"/>
                        <a:t> or 3</a:t>
                      </a:r>
                      <a:r>
                        <a:rPr lang="en-US" sz="1800" baseline="30000" dirty="0"/>
                        <a:t>rd</a:t>
                      </a:r>
                      <a:r>
                        <a:rPr lang="en-US" sz="1800" dirty="0"/>
                        <a:t> year clinical track </a:t>
                      </a:r>
                      <a:r>
                        <a:rPr lang="en-US" sz="1800" baseline="30000" dirty="0"/>
                        <a:t>B</a:t>
                      </a:r>
                    </a:p>
                  </a:txBody>
                  <a:tcPr/>
                </a:tc>
                <a:tc>
                  <a:txBody>
                    <a:bodyPr/>
                    <a:lstStyle/>
                    <a:p>
                      <a:r>
                        <a:rPr lang="en-US" sz="1800" dirty="0"/>
                        <a:t>5</a:t>
                      </a:r>
                      <a:r>
                        <a:rPr lang="en-US" sz="1800" baseline="0" dirty="0"/>
                        <a:t> month blocks of outpatient clinics per year</a:t>
                      </a:r>
                      <a:endParaRPr lang="en-US" sz="1800" dirty="0"/>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685801" y="4648201"/>
            <a:ext cx="8684343" cy="936313"/>
          </a:xfrm>
          <a:prstGeom prst="rect">
            <a:avLst/>
          </a:prstGeom>
          <a:noFill/>
        </p:spPr>
        <p:txBody>
          <a:bodyPr wrap="none" lIns="91435" tIns="45718" rIns="91435" bIns="45718" rtlCol="0">
            <a:spAutoFit/>
          </a:bodyPr>
          <a:lstStyle/>
          <a:p>
            <a:r>
              <a:rPr lang="en-US" sz="1600" dirty="0">
                <a:solidFill>
                  <a:prstClr val="white"/>
                </a:solidFill>
              </a:rPr>
              <a:t>A :  </a:t>
            </a:r>
            <a:r>
              <a:rPr lang="en-US" dirty="0">
                <a:solidFill>
                  <a:prstClr val="white"/>
                </a:solidFill>
              </a:rPr>
              <a:t>Rotations defined as : thoracic, breast, GU, GI, melanoma, head and neck</a:t>
            </a:r>
          </a:p>
          <a:p>
            <a:r>
              <a:rPr lang="en-US" dirty="0">
                <a:solidFill>
                  <a:prstClr val="white"/>
                </a:solidFill>
              </a:rPr>
              <a:t>B:  Clinical track fellows will have  0.5 day in one clinic of interest (e.g. GI) and then rotate </a:t>
            </a:r>
          </a:p>
          <a:p>
            <a:r>
              <a:rPr lang="en-US" dirty="0">
                <a:solidFill>
                  <a:prstClr val="white"/>
                </a:solidFill>
              </a:rPr>
              <a:t>    through the areas (breast, thoracic, etc) for more prolonged exposure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a:solidFill>
                  <a:srgbClr val="E5FFFF"/>
                </a:solidFill>
                <a:latin typeface="Tahoma"/>
                <a:cs typeface="Arial"/>
              </a:rPr>
              <a:t>Research Training</a:t>
            </a:r>
            <a:endParaRPr lang="en-US" dirty="0"/>
          </a:p>
        </p:txBody>
      </p:sp>
      <p:sp>
        <p:nvSpPr>
          <p:cNvPr id="3" name="Content Placeholder 2"/>
          <p:cNvSpPr>
            <a:spLocks noGrp="1"/>
          </p:cNvSpPr>
          <p:nvPr>
            <p:ph idx="1"/>
          </p:nvPr>
        </p:nvSpPr>
        <p:spPr/>
        <p:txBody>
          <a:bodyPr>
            <a:normAutofit fontScale="92500" lnSpcReduction="20000"/>
          </a:bodyPr>
          <a:lstStyle/>
          <a:p>
            <a:pPr>
              <a:lnSpc>
                <a:spcPct val="90000"/>
              </a:lnSpc>
            </a:pPr>
            <a:r>
              <a:rPr lang="en-US" dirty="0">
                <a:solidFill>
                  <a:schemeClr val="bg1"/>
                </a:solidFill>
              </a:rPr>
              <a:t>NC </a:t>
            </a:r>
            <a:r>
              <a:rPr lang="en-US" dirty="0" err="1">
                <a:solidFill>
                  <a:schemeClr val="bg1"/>
                </a:solidFill>
              </a:rPr>
              <a:t>TraCS</a:t>
            </a:r>
            <a:r>
              <a:rPr lang="en-US" dirty="0">
                <a:solidFill>
                  <a:schemeClr val="bg1"/>
                </a:solidFill>
              </a:rPr>
              <a:t> (North Carolina Translational and Clinical Sciences Institute)</a:t>
            </a:r>
          </a:p>
          <a:p>
            <a:pPr lvl="1">
              <a:lnSpc>
                <a:spcPct val="90000"/>
              </a:lnSpc>
            </a:pPr>
            <a:r>
              <a:rPr lang="en-US" dirty="0">
                <a:solidFill>
                  <a:schemeClr val="bg1"/>
                </a:solidFill>
              </a:rPr>
              <a:t>MSCR (Masters of Science in Clinical Research)</a:t>
            </a:r>
          </a:p>
          <a:p>
            <a:pPr lvl="2">
              <a:lnSpc>
                <a:spcPct val="90000"/>
              </a:lnSpc>
            </a:pPr>
            <a:r>
              <a:rPr lang="en-US" dirty="0">
                <a:solidFill>
                  <a:schemeClr val="bg1"/>
                </a:solidFill>
              </a:rPr>
              <a:t>2 year degree program training individuals to be principal investigators and collaborators in clinical/translational research</a:t>
            </a:r>
          </a:p>
          <a:p>
            <a:pPr lvl="1">
              <a:lnSpc>
                <a:spcPct val="90000"/>
              </a:lnSpc>
            </a:pPr>
            <a:r>
              <a:rPr lang="en-US" dirty="0">
                <a:solidFill>
                  <a:schemeClr val="bg1"/>
                </a:solidFill>
              </a:rPr>
              <a:t>TCRC (Translational and Clinical Research Curriculum)</a:t>
            </a:r>
          </a:p>
          <a:p>
            <a:pPr lvl="2">
              <a:lnSpc>
                <a:spcPct val="90000"/>
              </a:lnSpc>
            </a:pPr>
            <a:r>
              <a:rPr lang="en-US" dirty="0">
                <a:solidFill>
                  <a:schemeClr val="bg1"/>
                </a:solidFill>
              </a:rPr>
              <a:t>2 year non-degree program providing training in biostatistics, epidemiology and career development skills.</a:t>
            </a:r>
          </a:p>
          <a:p>
            <a:pPr lvl="2">
              <a:lnSpc>
                <a:spcPct val="90000"/>
              </a:lnSpc>
            </a:pPr>
            <a:r>
              <a:rPr lang="en-US" dirty="0">
                <a:solidFill>
                  <a:schemeClr val="bg1"/>
                </a:solidFill>
              </a:rPr>
              <a:t>https://</a:t>
            </a:r>
            <a:r>
              <a:rPr lang="en-US" dirty="0" err="1">
                <a:solidFill>
                  <a:schemeClr val="bg1"/>
                </a:solidFill>
              </a:rPr>
              <a:t>tracs.unc.edu</a:t>
            </a:r>
            <a:r>
              <a:rPr lang="en-US" dirty="0">
                <a:solidFill>
                  <a:schemeClr val="bg1"/>
                </a:solidFill>
              </a:rPr>
              <a:t>/</a:t>
            </a:r>
            <a:r>
              <a:rPr lang="en-US" dirty="0" err="1">
                <a:solidFill>
                  <a:schemeClr val="bg1"/>
                </a:solidFill>
              </a:rPr>
              <a:t>index.php</a:t>
            </a:r>
            <a:r>
              <a:rPr lang="en-US" dirty="0">
                <a:solidFill>
                  <a:schemeClr val="bg1"/>
                </a:solidFill>
              </a:rPr>
              <a:t>/services/education/translational-and-clinical-research-curriculum</a:t>
            </a:r>
          </a:p>
          <a:p>
            <a:pPr>
              <a:lnSpc>
                <a:spcPct val="90000"/>
              </a:lnSpc>
            </a:pPr>
            <a:r>
              <a:rPr lang="en-US" dirty="0">
                <a:solidFill>
                  <a:schemeClr val="bg1"/>
                </a:solidFill>
              </a:rPr>
              <a:t>K12 programs</a:t>
            </a:r>
          </a:p>
          <a:p>
            <a:pPr lvl="1">
              <a:lnSpc>
                <a:spcPct val="90000"/>
              </a:lnSpc>
            </a:pPr>
            <a:r>
              <a:rPr lang="en-US" dirty="0">
                <a:solidFill>
                  <a:schemeClr val="bg1"/>
                </a:solidFill>
              </a:rPr>
              <a:t>For senior trainees and junior faculty in basic or translational research in hematology or oncology</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41"/>
            <a:ext cx="8229600" cy="1143000"/>
          </a:xfrm>
        </p:spPr>
        <p:txBody>
          <a:bodyPr/>
          <a:lstStyle/>
          <a:p>
            <a:r>
              <a:rPr lang="en-US" dirty="0">
                <a:solidFill>
                  <a:schemeClr val="bg1"/>
                </a:solidFill>
              </a:rPr>
              <a:t>Research Support</a:t>
            </a:r>
          </a:p>
        </p:txBody>
      </p:sp>
      <p:sp>
        <p:nvSpPr>
          <p:cNvPr id="3" name="Content Placeholder 2"/>
          <p:cNvSpPr>
            <a:spLocks noGrp="1"/>
          </p:cNvSpPr>
          <p:nvPr>
            <p:ph idx="1"/>
          </p:nvPr>
        </p:nvSpPr>
        <p:spPr>
          <a:xfrm>
            <a:off x="457200" y="1066800"/>
            <a:ext cx="8229600" cy="5486400"/>
          </a:xfrm>
        </p:spPr>
        <p:txBody>
          <a:bodyPr>
            <a:normAutofit fontScale="77500" lnSpcReduction="20000"/>
          </a:bodyPr>
          <a:lstStyle/>
          <a:p>
            <a:r>
              <a:rPr lang="en-US" dirty="0">
                <a:solidFill>
                  <a:schemeClr val="bg1"/>
                </a:solidFill>
              </a:rPr>
              <a:t>Early Grants</a:t>
            </a:r>
          </a:p>
          <a:p>
            <a:pPr lvl="1"/>
            <a:r>
              <a:rPr lang="en-US" dirty="0">
                <a:solidFill>
                  <a:schemeClr val="bg1"/>
                </a:solidFill>
              </a:rPr>
              <a:t>Hematology T32 (coagulation, sickle cell)</a:t>
            </a:r>
          </a:p>
          <a:p>
            <a:pPr lvl="1"/>
            <a:r>
              <a:rPr lang="en-US" dirty="0">
                <a:solidFill>
                  <a:schemeClr val="bg1"/>
                </a:solidFill>
              </a:rPr>
              <a:t>New Immunotherapy T32</a:t>
            </a:r>
          </a:p>
          <a:p>
            <a:pPr lvl="1"/>
            <a:r>
              <a:rPr lang="en-US" dirty="0">
                <a:solidFill>
                  <a:schemeClr val="bg1"/>
                </a:solidFill>
              </a:rPr>
              <a:t>New Geriatric Oncology T32</a:t>
            </a:r>
          </a:p>
          <a:p>
            <a:pPr lvl="1"/>
            <a:r>
              <a:rPr lang="en-US" dirty="0">
                <a:solidFill>
                  <a:schemeClr val="bg1"/>
                </a:solidFill>
              </a:rPr>
              <a:t>Other Institutional T32 awards (Pharmacology, Nursing)</a:t>
            </a:r>
          </a:p>
          <a:p>
            <a:pPr lvl="1"/>
            <a:r>
              <a:rPr lang="en-US" dirty="0">
                <a:solidFill>
                  <a:schemeClr val="bg1"/>
                </a:solidFill>
              </a:rPr>
              <a:t>Health Behavior/Health Outcomes</a:t>
            </a:r>
          </a:p>
          <a:p>
            <a:pPr lvl="1"/>
            <a:r>
              <a:rPr lang="en-US" dirty="0">
                <a:solidFill>
                  <a:schemeClr val="bg1"/>
                </a:solidFill>
              </a:rPr>
              <a:t>T32-like Institutional Funding for well-qualified research track fellow</a:t>
            </a:r>
          </a:p>
          <a:p>
            <a:r>
              <a:rPr lang="en-US" dirty="0">
                <a:solidFill>
                  <a:schemeClr val="bg1"/>
                </a:solidFill>
              </a:rPr>
              <a:t>Later Grants</a:t>
            </a:r>
          </a:p>
          <a:p>
            <a:pPr lvl="1"/>
            <a:r>
              <a:rPr lang="en-US" dirty="0">
                <a:solidFill>
                  <a:schemeClr val="bg1"/>
                </a:solidFill>
              </a:rPr>
              <a:t>K12 for senior fellows/junior faculty</a:t>
            </a:r>
          </a:p>
          <a:p>
            <a:pPr lvl="1"/>
            <a:r>
              <a:rPr lang="en-US" dirty="0">
                <a:solidFill>
                  <a:schemeClr val="bg1"/>
                </a:solidFill>
              </a:rPr>
              <a:t>KL2</a:t>
            </a:r>
          </a:p>
          <a:p>
            <a:pPr lvl="1"/>
            <a:r>
              <a:rPr lang="en-US" dirty="0">
                <a:solidFill>
                  <a:schemeClr val="bg1"/>
                </a:solidFill>
              </a:rPr>
              <a:t>BIRCWH</a:t>
            </a:r>
          </a:p>
          <a:p>
            <a:r>
              <a:rPr lang="en-US" dirty="0">
                <a:solidFill>
                  <a:schemeClr val="bg1"/>
                </a:solidFill>
              </a:rPr>
              <a:t>Other</a:t>
            </a:r>
          </a:p>
          <a:p>
            <a:pPr lvl="1"/>
            <a:r>
              <a:rPr lang="en-US" dirty="0">
                <a:solidFill>
                  <a:schemeClr val="bg1"/>
                </a:solidFill>
              </a:rPr>
              <a:t>Foundational Grants (ASCO, ASH, </a:t>
            </a:r>
            <a:r>
              <a:rPr lang="en-US" dirty="0" err="1">
                <a:solidFill>
                  <a:schemeClr val="bg1"/>
                </a:solidFill>
              </a:rPr>
              <a:t>etc</a:t>
            </a:r>
            <a:r>
              <a:rPr lang="en-US" dirty="0">
                <a:solidFill>
                  <a:schemeClr val="bg1"/>
                </a:solidFill>
              </a:rPr>
              <a:t>)</a:t>
            </a:r>
          </a:p>
          <a:p>
            <a:pPr lvl="1"/>
            <a:r>
              <a:rPr lang="en-US" dirty="0">
                <a:solidFill>
                  <a:schemeClr val="bg1"/>
                </a:solidFill>
              </a:rPr>
              <a:t>NIH Loan Repayment</a:t>
            </a:r>
          </a:p>
          <a:p>
            <a:pPr lvl="1"/>
            <a:endParaRPr lang="en-US" dirty="0">
              <a:solidFill>
                <a:schemeClr val="bg1"/>
              </a:solidFill>
            </a:endParaRPr>
          </a:p>
          <a:p>
            <a:pPr lvl="1"/>
            <a:endParaRPr lang="en-US" dirty="0">
              <a:solidFill>
                <a:schemeClr val="bg1"/>
              </a:solidFill>
            </a:endParaRPr>
          </a:p>
          <a:p>
            <a:pPr>
              <a:buNone/>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152400"/>
            <a:ext cx="8686800" cy="1143000"/>
          </a:xfrm>
        </p:spPr>
        <p:txBody>
          <a:bodyPr/>
          <a:lstStyle/>
          <a:p>
            <a:r>
              <a:rPr lang="en-US" sz="3200" b="1" dirty="0">
                <a:solidFill>
                  <a:srgbClr val="CCFFCC"/>
                </a:solidFill>
                <a:latin typeface="+mn-lt"/>
                <a:ea typeface="MS PGothic" charset="0"/>
              </a:rPr>
              <a:t>Planning the Path to Research Independence….</a:t>
            </a:r>
            <a:endParaRPr lang="en-US" sz="3600" b="1" dirty="0">
              <a:solidFill>
                <a:srgbClr val="CCFFCC"/>
              </a:solidFill>
              <a:latin typeface="+mn-lt"/>
              <a:ea typeface="MS PGothic" charset="0"/>
            </a:endParaRPr>
          </a:p>
        </p:txBody>
      </p:sp>
      <p:graphicFrame>
        <p:nvGraphicFramePr>
          <p:cNvPr id="10388" name="Group 148"/>
          <p:cNvGraphicFramePr>
            <a:graphicFrameLocks noGrp="1"/>
          </p:cNvGraphicFramePr>
          <p:nvPr>
            <p:extLst>
              <p:ext uri="{D42A27DB-BD31-4B8C-83A1-F6EECF244321}">
                <p14:modId xmlns:p14="http://schemas.microsoft.com/office/powerpoint/2010/main" val="796077369"/>
              </p:ext>
            </p:extLst>
          </p:nvPr>
        </p:nvGraphicFramePr>
        <p:xfrm>
          <a:off x="152401" y="990600"/>
          <a:ext cx="8839200" cy="5773598"/>
        </p:xfrm>
        <a:graphic>
          <a:graphicData uri="http://schemas.openxmlformats.org/drawingml/2006/table">
            <a:tbl>
              <a:tblPr/>
              <a:tblGrid>
                <a:gridCol w="2033588">
                  <a:extLst>
                    <a:ext uri="{9D8B030D-6E8A-4147-A177-3AD203B41FA5}">
                      <a16:colId xmlns:a16="http://schemas.microsoft.com/office/drawing/2014/main" val="20000"/>
                    </a:ext>
                  </a:extLst>
                </a:gridCol>
                <a:gridCol w="704850">
                  <a:extLst>
                    <a:ext uri="{9D8B030D-6E8A-4147-A177-3AD203B41FA5}">
                      <a16:colId xmlns:a16="http://schemas.microsoft.com/office/drawing/2014/main" val="20001"/>
                    </a:ext>
                  </a:extLst>
                </a:gridCol>
                <a:gridCol w="625475">
                  <a:extLst>
                    <a:ext uri="{9D8B030D-6E8A-4147-A177-3AD203B41FA5}">
                      <a16:colId xmlns:a16="http://schemas.microsoft.com/office/drawing/2014/main" val="20002"/>
                    </a:ext>
                  </a:extLst>
                </a:gridCol>
                <a:gridCol w="703262">
                  <a:extLst>
                    <a:ext uri="{9D8B030D-6E8A-4147-A177-3AD203B41FA5}">
                      <a16:colId xmlns:a16="http://schemas.microsoft.com/office/drawing/2014/main" val="20003"/>
                    </a:ext>
                  </a:extLst>
                </a:gridCol>
                <a:gridCol w="782638">
                  <a:extLst>
                    <a:ext uri="{9D8B030D-6E8A-4147-A177-3AD203B41FA5}">
                      <a16:colId xmlns:a16="http://schemas.microsoft.com/office/drawing/2014/main" val="20004"/>
                    </a:ext>
                  </a:extLst>
                </a:gridCol>
                <a:gridCol w="703262">
                  <a:extLst>
                    <a:ext uri="{9D8B030D-6E8A-4147-A177-3AD203B41FA5}">
                      <a16:colId xmlns:a16="http://schemas.microsoft.com/office/drawing/2014/main" val="20005"/>
                    </a:ext>
                  </a:extLst>
                </a:gridCol>
                <a:gridCol w="704850">
                  <a:extLst>
                    <a:ext uri="{9D8B030D-6E8A-4147-A177-3AD203B41FA5}">
                      <a16:colId xmlns:a16="http://schemas.microsoft.com/office/drawing/2014/main" val="20006"/>
                    </a:ext>
                  </a:extLst>
                </a:gridCol>
                <a:gridCol w="625475">
                  <a:extLst>
                    <a:ext uri="{9D8B030D-6E8A-4147-A177-3AD203B41FA5}">
                      <a16:colId xmlns:a16="http://schemas.microsoft.com/office/drawing/2014/main" val="20007"/>
                    </a:ext>
                  </a:extLst>
                </a:gridCol>
                <a:gridCol w="736600">
                  <a:extLst>
                    <a:ext uri="{9D8B030D-6E8A-4147-A177-3AD203B41FA5}">
                      <a16:colId xmlns:a16="http://schemas.microsoft.com/office/drawing/2014/main" val="20008"/>
                    </a:ext>
                  </a:extLst>
                </a:gridCol>
                <a:gridCol w="515938">
                  <a:extLst>
                    <a:ext uri="{9D8B030D-6E8A-4147-A177-3AD203B41FA5}">
                      <a16:colId xmlns:a16="http://schemas.microsoft.com/office/drawing/2014/main" val="20009"/>
                    </a:ext>
                  </a:extLst>
                </a:gridCol>
                <a:gridCol w="703262">
                  <a:extLst>
                    <a:ext uri="{9D8B030D-6E8A-4147-A177-3AD203B41FA5}">
                      <a16:colId xmlns:a16="http://schemas.microsoft.com/office/drawing/2014/main" val="20010"/>
                    </a:ext>
                  </a:extLst>
                </a:gridCol>
              </a:tblGrid>
              <a:tr h="83965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0"/>
                        <a:cs typeface="ＭＳ Ｐゴシック"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1</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2</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3</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4</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5</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6</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7</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8</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9</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10</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86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00"/>
                          </a:solidFill>
                          <a:effectLst/>
                          <a:latin typeface="+mn-lt"/>
                          <a:ea typeface="ＭＳ Ｐゴシック" charset="0"/>
                          <a:cs typeface="ＭＳ Ｐゴシック" charset="0"/>
                        </a:rPr>
                        <a:t>Fellowship</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00"/>
                          </a:solidFill>
                          <a:effectLst/>
                          <a:latin typeface="+mn-lt"/>
                          <a:ea typeface="ＭＳ Ｐゴシック" charset="0"/>
                          <a:cs typeface="ＭＳ Ｐゴシック" charset="0"/>
                        </a:rPr>
                        <a:t>Faculty</a:t>
                      </a:r>
                      <a:endParaRPr kumimoji="0" lang="en-US" sz="1800" b="0" i="0" u="none" strike="noStrike" cap="none" normalizeH="0" baseline="0" dirty="0">
                        <a:ln>
                          <a:noFill/>
                        </a:ln>
                        <a:solidFill>
                          <a:srgbClr val="FFFF00"/>
                        </a:solidFill>
                        <a:effectLst/>
                        <a:latin typeface="+mn-lt"/>
                        <a:ea typeface="ＭＳ Ｐゴシック" charset="0"/>
                        <a:cs typeface="ＭＳ Ｐゴシック"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38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6">
                              <a:lumMod val="40000"/>
                              <a:lumOff val="60000"/>
                            </a:schemeClr>
                          </a:solidFill>
                          <a:effectLst/>
                          <a:latin typeface="+mn-lt"/>
                          <a:ea typeface="ＭＳ Ｐゴシック" charset="0"/>
                          <a:cs typeface="ＭＳ Ｐゴシック" charset="0"/>
                        </a:rPr>
                        <a:t>T32/NRSA</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838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6">
                              <a:lumMod val="40000"/>
                              <a:lumOff val="60000"/>
                            </a:schemeClr>
                          </a:solidFill>
                          <a:effectLst/>
                          <a:latin typeface="+mn-lt"/>
                          <a:ea typeface="ＭＳ Ｐゴシック" charset="0"/>
                          <a:cs typeface="ＭＳ Ｐゴシック" charset="0"/>
                        </a:rPr>
                        <a:t>K12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accent6">
                              <a:lumMod val="40000"/>
                              <a:lumOff val="60000"/>
                            </a:schemeClr>
                          </a:solidFill>
                          <a:effectLst/>
                          <a:latin typeface="+mn-lt"/>
                          <a:ea typeface="ＭＳ Ｐゴシック" charset="0"/>
                          <a:cs typeface="ＭＳ Ｐゴシック" charset="0"/>
                        </a:rPr>
                        <a:t>(Institutional)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838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K08 or K23 or R21</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(Individual—Mentored and mobile)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38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RO1 or other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     (Individual)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rgbClr val="FFFFFF"/>
                        </a:solidFill>
                        <a:effectLst/>
                        <a:latin typeface="+mn-lt"/>
                        <a:ea typeface="ＭＳ Ｐゴシック" charset="0"/>
                        <a:cs typeface="ＭＳ Ｐゴシック"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mn-lt"/>
                          <a:ea typeface="ＭＳ Ｐゴシック" charset="0"/>
                          <a:cs typeface="ＭＳ Ｐゴシック" charset="0"/>
                        </a:rPr>
                        <a:t>X</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Fellow’s career choices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037229"/>
              </p:ext>
            </p:extLst>
          </p:nvPr>
        </p:nvGraphicFramePr>
        <p:xfrm>
          <a:off x="609600" y="2286000"/>
          <a:ext cx="8229600" cy="111252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0840">
                <a:tc>
                  <a:txBody>
                    <a:bodyPr/>
                    <a:lstStyle/>
                    <a:p>
                      <a:pPr algn="ctr"/>
                      <a:endParaRPr lang="en-US" sz="1800" dirty="0"/>
                    </a:p>
                  </a:txBody>
                  <a:tcPr/>
                </a:tc>
                <a:tc>
                  <a:txBody>
                    <a:bodyPr/>
                    <a:lstStyle/>
                    <a:p>
                      <a:pPr algn="ctr"/>
                      <a:r>
                        <a:rPr lang="en-US" sz="1800" dirty="0"/>
                        <a:t>Academic</a:t>
                      </a:r>
                    </a:p>
                  </a:txBody>
                  <a:tcPr/>
                </a:tc>
                <a:tc>
                  <a:txBody>
                    <a:bodyPr/>
                    <a:lstStyle/>
                    <a:p>
                      <a:pPr algn="ctr"/>
                      <a:r>
                        <a:rPr lang="en-US" sz="1800" dirty="0"/>
                        <a:t>Private</a:t>
                      </a:r>
                    </a:p>
                  </a:txBody>
                  <a:tcPr/>
                </a:tc>
                <a:tc>
                  <a:txBody>
                    <a:bodyPr/>
                    <a:lstStyle/>
                    <a:p>
                      <a:pPr algn="ctr"/>
                      <a:r>
                        <a:rPr lang="en-US" sz="1800" dirty="0"/>
                        <a:t>Industry</a:t>
                      </a:r>
                    </a:p>
                  </a:txBody>
                  <a:tcPr/>
                </a:tc>
                <a:tc>
                  <a:txBody>
                    <a:bodyPr/>
                    <a:lstStyle/>
                    <a:p>
                      <a:pPr algn="ctr"/>
                      <a:r>
                        <a:rPr lang="en-US" sz="1800" dirty="0" err="1"/>
                        <a:t>Gov</a:t>
                      </a:r>
                      <a:endParaRPr lang="en-US" sz="1800" dirty="0"/>
                    </a:p>
                  </a:txBody>
                  <a:tcPr/>
                </a:tc>
                <a:tc>
                  <a:txBody>
                    <a:bodyPr/>
                    <a:lstStyle/>
                    <a:p>
                      <a:pPr algn="ctr"/>
                      <a:r>
                        <a:rPr lang="en-US" sz="1800" dirty="0"/>
                        <a:t>Unknown</a:t>
                      </a:r>
                    </a:p>
                  </a:txBody>
                  <a:tcPr/>
                </a:tc>
                <a:extLst>
                  <a:ext uri="{0D108BD9-81ED-4DB2-BD59-A6C34878D82A}">
                    <a16:rowId xmlns:a16="http://schemas.microsoft.com/office/drawing/2014/main" val="10000"/>
                  </a:ext>
                </a:extLst>
              </a:tr>
              <a:tr h="370840">
                <a:tc>
                  <a:txBody>
                    <a:bodyPr/>
                    <a:lstStyle/>
                    <a:p>
                      <a:pPr algn="ctr"/>
                      <a:r>
                        <a:rPr lang="en-US" sz="1800" dirty="0"/>
                        <a:t>1995-2009</a:t>
                      </a:r>
                    </a:p>
                  </a:txBody>
                  <a:tcPr/>
                </a:tc>
                <a:tc>
                  <a:txBody>
                    <a:bodyPr/>
                    <a:lstStyle/>
                    <a:p>
                      <a:pPr algn="ctr"/>
                      <a:r>
                        <a:rPr lang="en-US" sz="1800" dirty="0"/>
                        <a:t>22</a:t>
                      </a:r>
                    </a:p>
                  </a:txBody>
                  <a:tcPr/>
                </a:tc>
                <a:tc>
                  <a:txBody>
                    <a:bodyPr/>
                    <a:lstStyle/>
                    <a:p>
                      <a:pPr algn="ctr"/>
                      <a:r>
                        <a:rPr lang="en-US" sz="1800" dirty="0"/>
                        <a:t>23</a:t>
                      </a:r>
                    </a:p>
                  </a:txBody>
                  <a:tcPr/>
                </a:tc>
                <a:tc>
                  <a:txBody>
                    <a:bodyPr/>
                    <a:lstStyle/>
                    <a:p>
                      <a:pPr algn="ctr"/>
                      <a:r>
                        <a:rPr lang="en-US" sz="1800" dirty="0"/>
                        <a:t>2</a:t>
                      </a:r>
                    </a:p>
                  </a:txBody>
                  <a:tcPr/>
                </a:tc>
                <a:tc>
                  <a:txBody>
                    <a:bodyPr/>
                    <a:lstStyle/>
                    <a:p>
                      <a:pPr algn="ctr"/>
                      <a:r>
                        <a:rPr lang="en-US" sz="1800" dirty="0"/>
                        <a:t>1</a:t>
                      </a:r>
                    </a:p>
                  </a:txBody>
                  <a:tcPr/>
                </a:tc>
                <a:tc>
                  <a:txBody>
                    <a:bodyPr/>
                    <a:lstStyle/>
                    <a:p>
                      <a:pPr algn="ctr"/>
                      <a:r>
                        <a:rPr lang="en-US" sz="1800" dirty="0"/>
                        <a:t>1</a:t>
                      </a:r>
                    </a:p>
                  </a:txBody>
                  <a:tcPr/>
                </a:tc>
                <a:extLst>
                  <a:ext uri="{0D108BD9-81ED-4DB2-BD59-A6C34878D82A}">
                    <a16:rowId xmlns:a16="http://schemas.microsoft.com/office/drawing/2014/main" val="10001"/>
                  </a:ext>
                </a:extLst>
              </a:tr>
              <a:tr h="370840">
                <a:tc>
                  <a:txBody>
                    <a:bodyPr/>
                    <a:lstStyle/>
                    <a:p>
                      <a:pPr algn="ctr"/>
                      <a:r>
                        <a:rPr lang="en-US" sz="1800" dirty="0"/>
                        <a:t>2010-18</a:t>
                      </a:r>
                    </a:p>
                  </a:txBody>
                  <a:tcPr/>
                </a:tc>
                <a:tc>
                  <a:txBody>
                    <a:bodyPr/>
                    <a:lstStyle/>
                    <a:p>
                      <a:pPr algn="ctr"/>
                      <a:r>
                        <a:rPr lang="en-US" sz="1800" dirty="0"/>
                        <a:t>30</a:t>
                      </a:r>
                    </a:p>
                  </a:txBody>
                  <a:tcPr/>
                </a:tc>
                <a:tc>
                  <a:txBody>
                    <a:bodyPr/>
                    <a:lstStyle/>
                    <a:p>
                      <a:pPr algn="ctr"/>
                      <a:r>
                        <a:rPr lang="en-US" sz="1800" dirty="0"/>
                        <a:t>22</a:t>
                      </a:r>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Benign</a:t>
            </a:r>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 or </a:t>
            </a:r>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Classical</a:t>
            </a:r>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 Hematology at UNC</a:t>
            </a:r>
            <a:endParaRPr lang="en-US" dirty="0">
              <a:solidFill>
                <a:srgbClr val="FFFFFF"/>
              </a:solidFill>
              <a:latin typeface="+mn-lt"/>
              <a:ea typeface="MS PGothic"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81000" y="-76200"/>
            <a:ext cx="8534400" cy="914400"/>
          </a:xfrm>
        </p:spPr>
        <p:txBody>
          <a:bodyPr>
            <a:normAutofit/>
          </a:bodyPr>
          <a:lstStyle/>
          <a:p>
            <a:r>
              <a:rPr lang="en-US" sz="2800" b="1" dirty="0">
                <a:solidFill>
                  <a:srgbClr val="FFFFFF"/>
                </a:solidFill>
                <a:ea typeface="MS PGothic" charset="0"/>
              </a:rPr>
              <a:t>The Hemostasis and Thrombosis Program</a:t>
            </a:r>
            <a:endParaRPr lang="en-US" sz="2800" dirty="0">
              <a:solidFill>
                <a:srgbClr val="FFFFFF"/>
              </a:solidFill>
              <a:ea typeface="MS PGothic" charset="0"/>
            </a:endParaRPr>
          </a:p>
        </p:txBody>
      </p:sp>
      <p:sp>
        <p:nvSpPr>
          <p:cNvPr id="7171" name="Rectangle 3"/>
          <p:cNvSpPr>
            <a:spLocks noGrp="1" noChangeArrowheads="1"/>
          </p:cNvSpPr>
          <p:nvPr>
            <p:ph type="subTitle" idx="1"/>
          </p:nvPr>
        </p:nvSpPr>
        <p:spPr>
          <a:xfrm>
            <a:off x="261938" y="838201"/>
            <a:ext cx="8915400" cy="4953000"/>
          </a:xfrm>
        </p:spPr>
        <p:txBody>
          <a:bodyPr/>
          <a:lstStyle/>
          <a:p>
            <a:pPr algn="l">
              <a:buFontTx/>
              <a:buChar char="•"/>
            </a:pPr>
            <a:r>
              <a:rPr lang="en-US" dirty="0">
                <a:latin typeface="Times" charset="0"/>
                <a:ea typeface="MS PGothic" charset="0"/>
              </a:rPr>
              <a:t> </a:t>
            </a:r>
            <a:r>
              <a:rPr lang="en-US" sz="2800" dirty="0">
                <a:solidFill>
                  <a:srgbClr val="FFFFFF"/>
                </a:solidFill>
                <a:ea typeface="MS PGothic" charset="0"/>
              </a:rPr>
              <a:t>Comprehensive Hemophilia Treatment Center (est. 1977)</a:t>
            </a:r>
          </a:p>
          <a:p>
            <a:pPr algn="l">
              <a:buFontTx/>
              <a:buChar char="•"/>
            </a:pPr>
            <a:r>
              <a:rPr lang="en-US" sz="2800" dirty="0">
                <a:solidFill>
                  <a:srgbClr val="FFFFFF"/>
                </a:solidFill>
                <a:ea typeface="MS PGothic" charset="0"/>
              </a:rPr>
              <a:t> 6 physicians, 3 clinical nurses, 1 research nurse, 3 research coordinators, 1 social worker, 1 pharmacist</a:t>
            </a:r>
          </a:p>
          <a:p>
            <a:pPr algn="l">
              <a:buFontTx/>
              <a:buChar char="•"/>
            </a:pPr>
            <a:r>
              <a:rPr lang="en-US" sz="2800" dirty="0">
                <a:solidFill>
                  <a:srgbClr val="FFFFFF"/>
                </a:solidFill>
                <a:ea typeface="MS PGothic" charset="0"/>
              </a:rPr>
              <a:t> Currently follows ≈250 adults, ≈100 children with hemophilia, several hundred </a:t>
            </a:r>
            <a:r>
              <a:rPr lang="en-US" sz="2800" dirty="0" err="1">
                <a:solidFill>
                  <a:srgbClr val="FFFFFF"/>
                </a:solidFill>
                <a:ea typeface="MS PGothic" charset="0"/>
              </a:rPr>
              <a:t>vWD</a:t>
            </a:r>
            <a:endParaRPr lang="en-US" sz="2800" dirty="0">
              <a:solidFill>
                <a:srgbClr val="FFFFFF"/>
              </a:solidFill>
              <a:ea typeface="MS PGothic" charset="0"/>
            </a:endParaRPr>
          </a:p>
          <a:p>
            <a:pPr algn="l">
              <a:buFontTx/>
              <a:buChar char="•"/>
            </a:pPr>
            <a:r>
              <a:rPr lang="en-US" sz="2800" dirty="0">
                <a:solidFill>
                  <a:srgbClr val="FFFFFF"/>
                </a:solidFill>
                <a:ea typeface="MS PGothic" charset="0"/>
              </a:rPr>
              <a:t> ≈25 new thrombosis patients/week</a:t>
            </a:r>
            <a:r>
              <a:rPr lang="en-US" dirty="0">
                <a:solidFill>
                  <a:srgbClr val="FFFFFF"/>
                </a:solidFill>
                <a:ea typeface="MS PGothic" charset="0"/>
              </a:rPr>
              <a:t> </a:t>
            </a:r>
          </a:p>
          <a:p>
            <a:pPr algn="l">
              <a:buFontTx/>
              <a:buChar char="•"/>
            </a:pPr>
            <a:r>
              <a:rPr lang="en-US" sz="2800" dirty="0">
                <a:solidFill>
                  <a:srgbClr val="FFFFFF"/>
                </a:solidFill>
                <a:ea typeface="MS PGothic" charset="0"/>
              </a:rPr>
              <a:t> Multi-disciplinary HHT Clinic</a:t>
            </a:r>
          </a:p>
        </p:txBody>
      </p:sp>
      <p:pic>
        <p:nvPicPr>
          <p:cNvPr id="7175" name="Picture 2"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5181600"/>
            <a:ext cx="13874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3" descr="image_mini.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5210176"/>
            <a:ext cx="144780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ages-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5" y="5181600"/>
            <a:ext cx="1253525" cy="1676400"/>
          </a:xfrm>
          <a:prstGeom prst="rect">
            <a:avLst/>
          </a:prstGeom>
        </p:spPr>
      </p:pic>
      <p:pic>
        <p:nvPicPr>
          <p:cNvPr id="5" name="Picture 4" descr="images-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5229985"/>
            <a:ext cx="1413164" cy="1600200"/>
          </a:xfrm>
          <a:prstGeom prst="rect">
            <a:avLst/>
          </a:prstGeom>
        </p:spPr>
      </p:pic>
      <p:pic>
        <p:nvPicPr>
          <p:cNvPr id="3" name="Picture 2" descr="download-1.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5119528"/>
            <a:ext cx="1219200" cy="1706880"/>
          </a:xfrm>
          <a:prstGeom prst="rect">
            <a:avLst/>
          </a:prstGeom>
        </p:spPr>
      </p:pic>
      <p:pic>
        <p:nvPicPr>
          <p:cNvPr id="4" name="Picture 3" descr="IMG_0578.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9001" y="5181601"/>
            <a:ext cx="1752600" cy="1524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a:solidFill>
                  <a:srgbClr val="5CADFF"/>
                </a:solidFill>
              </a:rPr>
              <a:t>UNC and Chapel Hill</a:t>
            </a:r>
          </a:p>
        </p:txBody>
      </p:sp>
      <p:pic>
        <p:nvPicPr>
          <p:cNvPr id="8" name="Picture 7"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1447800" cy="1447800"/>
          </a:xfrm>
          <a:prstGeom prst="rect">
            <a:avLst/>
          </a:prstGeom>
        </p:spPr>
      </p:pic>
      <p:sp>
        <p:nvSpPr>
          <p:cNvPr id="10" name="TextBox 9"/>
          <p:cNvSpPr txBox="1"/>
          <p:nvPr/>
        </p:nvSpPr>
        <p:spPr>
          <a:xfrm>
            <a:off x="228600" y="1600200"/>
            <a:ext cx="8839200" cy="2677656"/>
          </a:xfrm>
          <a:prstGeom prst="rect">
            <a:avLst/>
          </a:prstGeom>
          <a:noFill/>
        </p:spPr>
        <p:txBody>
          <a:bodyPr wrap="square" rtlCol="0">
            <a:spAutoFit/>
          </a:bodyPr>
          <a:lstStyle/>
          <a:p>
            <a:r>
              <a:rPr lang="en-US" sz="2800" dirty="0">
                <a:solidFill>
                  <a:srgbClr val="FFFF00"/>
                </a:solidFill>
                <a:latin typeface="Arial"/>
                <a:cs typeface="Arial"/>
              </a:rPr>
              <a:t>UNC</a:t>
            </a:r>
          </a:p>
          <a:p>
            <a:pPr marL="342900" indent="-342900">
              <a:buFont typeface="Arial"/>
              <a:buChar char="•"/>
            </a:pPr>
            <a:r>
              <a:rPr lang="en-US" sz="2400" dirty="0">
                <a:solidFill>
                  <a:schemeClr val="bg1"/>
                </a:solidFill>
                <a:latin typeface="Arial"/>
                <a:cs typeface="Arial"/>
              </a:rPr>
              <a:t>Oldest public university in the US</a:t>
            </a:r>
          </a:p>
          <a:p>
            <a:pPr marL="342900" indent="-342900">
              <a:buFont typeface="Arial"/>
              <a:buChar char="•"/>
            </a:pPr>
            <a:r>
              <a:rPr lang="en-US" sz="2400" dirty="0">
                <a:solidFill>
                  <a:schemeClr val="bg1"/>
                </a:solidFill>
                <a:latin typeface="Arial"/>
                <a:cs typeface="Arial"/>
              </a:rPr>
              <a:t>NCI-ranked “Exceptional” Comprehensive Cancer Center </a:t>
            </a:r>
          </a:p>
          <a:p>
            <a:pPr marL="342900" indent="-342900">
              <a:buFont typeface="Arial"/>
              <a:buChar char="•"/>
            </a:pPr>
            <a:r>
              <a:rPr lang="en-US" sz="2400" dirty="0" err="1">
                <a:solidFill>
                  <a:schemeClr val="bg1"/>
                </a:solidFill>
                <a:latin typeface="Arial"/>
                <a:cs typeface="Arial"/>
              </a:rPr>
              <a:t>Gillings</a:t>
            </a:r>
            <a:r>
              <a:rPr lang="en-US" sz="2400" dirty="0">
                <a:solidFill>
                  <a:schemeClr val="bg1"/>
                </a:solidFill>
                <a:latin typeface="Arial"/>
                <a:cs typeface="Arial"/>
              </a:rPr>
              <a:t> School of Public Health (#2 in U.S.)</a:t>
            </a:r>
          </a:p>
          <a:p>
            <a:pPr marL="342900" indent="-342900">
              <a:buFont typeface="Arial"/>
              <a:buChar char="•"/>
            </a:pPr>
            <a:r>
              <a:rPr lang="en-US" sz="2400" dirty="0" err="1">
                <a:solidFill>
                  <a:schemeClr val="bg1"/>
                </a:solidFill>
                <a:latin typeface="Arial"/>
                <a:cs typeface="Arial"/>
              </a:rPr>
              <a:t>Eshelman</a:t>
            </a:r>
            <a:r>
              <a:rPr lang="en-US" sz="2400" dirty="0">
                <a:solidFill>
                  <a:schemeClr val="bg1"/>
                </a:solidFill>
                <a:latin typeface="Arial"/>
                <a:cs typeface="Arial"/>
              </a:rPr>
              <a:t> School of Pharmacy (#1 in U.S.)</a:t>
            </a:r>
          </a:p>
          <a:p>
            <a:pPr marL="342900" indent="-342900">
              <a:buFont typeface="Arial"/>
              <a:buChar char="•"/>
            </a:pPr>
            <a:r>
              <a:rPr lang="en-US" sz="2400" dirty="0">
                <a:solidFill>
                  <a:schemeClr val="bg1"/>
                </a:solidFill>
                <a:latin typeface="Arial"/>
                <a:cs typeface="Arial"/>
              </a:rPr>
              <a:t>UNC Top 10 in NIH Funding</a:t>
            </a:r>
          </a:p>
          <a:p>
            <a:endParaRPr lang="en-US" sz="2000" dirty="0">
              <a:latin typeface="Arial"/>
              <a:cs typeface="Arial"/>
            </a:endParaRPr>
          </a:p>
        </p:txBody>
      </p:sp>
      <p:sp>
        <p:nvSpPr>
          <p:cNvPr id="11" name="TextBox 10"/>
          <p:cNvSpPr txBox="1"/>
          <p:nvPr/>
        </p:nvSpPr>
        <p:spPr>
          <a:xfrm>
            <a:off x="3505200" y="4114800"/>
            <a:ext cx="5638800" cy="2739211"/>
          </a:xfrm>
          <a:prstGeom prst="rect">
            <a:avLst/>
          </a:prstGeom>
          <a:noFill/>
        </p:spPr>
        <p:txBody>
          <a:bodyPr wrap="square" rtlCol="0">
            <a:spAutoFit/>
          </a:bodyPr>
          <a:lstStyle/>
          <a:p>
            <a:r>
              <a:rPr lang="en-US" sz="2800" dirty="0">
                <a:solidFill>
                  <a:srgbClr val="FFFF00"/>
                </a:solidFill>
                <a:latin typeface="Arial"/>
                <a:cs typeface="Arial"/>
              </a:rPr>
              <a:t>Chapel Hill</a:t>
            </a:r>
          </a:p>
          <a:p>
            <a:pPr marL="457200" indent="-457200">
              <a:buFont typeface="Arial"/>
              <a:buChar char="•"/>
            </a:pPr>
            <a:r>
              <a:rPr lang="en-US" sz="2400" dirty="0">
                <a:solidFill>
                  <a:srgbClr val="FFFFFF"/>
                </a:solidFill>
                <a:latin typeface="Arial"/>
                <a:cs typeface="Arial"/>
              </a:rPr>
              <a:t>Classic university town</a:t>
            </a:r>
          </a:p>
          <a:p>
            <a:pPr marL="457200" indent="-457200">
              <a:buFont typeface="Arial"/>
              <a:buChar char="•"/>
            </a:pPr>
            <a:r>
              <a:rPr lang="en-US" sz="2400" dirty="0">
                <a:solidFill>
                  <a:srgbClr val="FFFFFF"/>
                </a:solidFill>
                <a:latin typeface="Arial"/>
                <a:cs typeface="Arial"/>
              </a:rPr>
              <a:t>Triangle (+ Durham and Raleigh)  </a:t>
            </a:r>
          </a:p>
          <a:p>
            <a:pPr marL="457200" indent="-457200">
              <a:buFont typeface="Arial"/>
              <a:buChar char="•"/>
            </a:pPr>
            <a:r>
              <a:rPr lang="en-US" sz="2400" dirty="0">
                <a:solidFill>
                  <a:srgbClr val="FFFFFF"/>
                </a:solidFill>
                <a:latin typeface="Arial"/>
                <a:cs typeface="Arial"/>
              </a:rPr>
              <a:t>Great culture:</a:t>
            </a:r>
          </a:p>
          <a:p>
            <a:pPr marL="914400" lvl="1" indent="-457200">
              <a:buFont typeface="Arial"/>
              <a:buChar char="•"/>
            </a:pPr>
            <a:r>
              <a:rPr lang="en-US" sz="2400" dirty="0">
                <a:solidFill>
                  <a:srgbClr val="FFFFFF"/>
                </a:solidFill>
                <a:latin typeface="Arial"/>
                <a:cs typeface="Arial"/>
              </a:rPr>
              <a:t>“</a:t>
            </a:r>
            <a:r>
              <a:rPr lang="en-US" sz="2400" dirty="0" err="1">
                <a:solidFill>
                  <a:srgbClr val="FFFFFF"/>
                </a:solidFill>
                <a:latin typeface="Arial"/>
                <a:cs typeface="Arial"/>
              </a:rPr>
              <a:t>Foodiest</a:t>
            </a:r>
            <a:r>
              <a:rPr lang="en-US" sz="2400" dirty="0">
                <a:solidFill>
                  <a:srgbClr val="FFFFFF"/>
                </a:solidFill>
                <a:latin typeface="Arial"/>
                <a:cs typeface="Arial"/>
              </a:rPr>
              <a:t>” small town (CH) and small </a:t>
            </a:r>
            <a:r>
              <a:rPr lang="en-US" sz="2400" dirty="0">
                <a:solidFill>
                  <a:srgbClr val="FFFFFF"/>
                </a:solidFill>
                <a:latin typeface="Arial"/>
              </a:rPr>
              <a:t>city (Durham) in America </a:t>
            </a:r>
            <a:endParaRPr lang="en-US" sz="2400" dirty="0">
              <a:solidFill>
                <a:srgbClr val="FFFFFF"/>
              </a:solidFill>
              <a:latin typeface="Arial"/>
              <a:cs typeface="Arial"/>
            </a:endParaRPr>
          </a:p>
          <a:p>
            <a:pPr marL="914400" lvl="1" indent="-457200">
              <a:buFont typeface="Arial"/>
              <a:buChar char="•"/>
            </a:pPr>
            <a:r>
              <a:rPr lang="en-US" sz="2400" dirty="0">
                <a:solidFill>
                  <a:srgbClr val="FFFFFF"/>
                </a:solidFill>
                <a:latin typeface="Arial"/>
                <a:cs typeface="Arial"/>
              </a:rPr>
              <a:t>Wonderful arts scene</a:t>
            </a:r>
          </a:p>
        </p:txBody>
      </p:sp>
      <p:pic>
        <p:nvPicPr>
          <p:cNvPr id="12" name="Picture 2" descr="C:\Users\muss\Desktop\IN PLAY\UNC old well pink deGraffenre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
            <a:ext cx="1600200" cy="21336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267200"/>
            <a:ext cx="2855987" cy="2133600"/>
          </a:xfrm>
          <a:prstGeom prst="rect">
            <a:avLst/>
          </a:prstGeom>
        </p:spPr>
      </p:pic>
    </p:spTree>
    <p:extLst>
      <p:ext uri="{BB962C8B-B14F-4D97-AF65-F5344CB8AC3E}">
        <p14:creationId xmlns:p14="http://schemas.microsoft.com/office/powerpoint/2010/main" val="134721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57200" y="0"/>
            <a:ext cx="7772400" cy="1143000"/>
          </a:xfrm>
        </p:spPr>
        <p:txBody>
          <a:bodyPr/>
          <a:lstStyle/>
          <a:p>
            <a:r>
              <a:rPr lang="en-US" b="1" dirty="0">
                <a:solidFill>
                  <a:srgbClr val="FFFFFF"/>
                </a:solidFill>
                <a:latin typeface="+mn-lt"/>
                <a:ea typeface="MS PGothic" charset="0"/>
              </a:rPr>
              <a:t>Hematology </a:t>
            </a:r>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Firsts</a:t>
            </a:r>
            <a:r>
              <a:rPr lang="ja-JP" altLang="en-US" b="1" dirty="0">
                <a:solidFill>
                  <a:srgbClr val="FFFFFF"/>
                </a:solidFill>
                <a:latin typeface="+mn-lt"/>
                <a:ea typeface="MS PGothic" charset="0"/>
              </a:rPr>
              <a:t>’</a:t>
            </a:r>
            <a:r>
              <a:rPr lang="en-US" altLang="ja-JP" b="1" dirty="0">
                <a:solidFill>
                  <a:srgbClr val="FFFFFF"/>
                </a:solidFill>
                <a:latin typeface="+mn-lt"/>
                <a:ea typeface="MS PGothic" charset="0"/>
              </a:rPr>
              <a:t> at UNC</a:t>
            </a:r>
            <a:endParaRPr lang="en-US" dirty="0">
              <a:solidFill>
                <a:srgbClr val="FFFFFF"/>
              </a:solidFill>
              <a:latin typeface="+mn-lt"/>
              <a:ea typeface="MS PGothic" charset="0"/>
            </a:endParaRPr>
          </a:p>
        </p:txBody>
      </p:sp>
      <p:pic>
        <p:nvPicPr>
          <p:cNvPr id="19459" name="Picture 3" descr="roberts_harold"/>
          <p:cNvPicPr>
            <a:picLocks noGrp="1" noChangeAspect="1" noChangeArrowheads="1"/>
          </p:cNvPicPr>
          <p:nvPr>
            <p:ph type="subTitle" idx="1"/>
          </p:nvPr>
        </p:nvPicPr>
        <p:blipFill>
          <a:blip r:embed="rId3" cstate="print">
            <a:extLst>
              <a:ext uri="{28A0092B-C50C-407E-A947-70E740481C1C}">
                <a14:useLocalDpi xmlns:a14="http://schemas.microsoft.com/office/drawing/2010/main" val="0"/>
              </a:ext>
            </a:extLst>
          </a:blip>
          <a:srcRect/>
          <a:stretch>
            <a:fillRect/>
          </a:stretch>
        </p:blipFill>
        <p:spPr>
          <a:xfrm>
            <a:off x="7391400" y="3048000"/>
            <a:ext cx="1524000" cy="1157288"/>
          </a:xfrm>
        </p:spPr>
      </p:pic>
      <p:sp>
        <p:nvSpPr>
          <p:cNvPr id="19460" name="Text Box 4"/>
          <p:cNvSpPr txBox="1">
            <a:spLocks noChangeArrowheads="1"/>
          </p:cNvSpPr>
          <p:nvPr/>
        </p:nvSpPr>
        <p:spPr bwMode="auto">
          <a:xfrm>
            <a:off x="381000" y="1371601"/>
            <a:ext cx="8534400"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3200">
                <a:solidFill>
                  <a:schemeClr val="tx1"/>
                </a:solidFill>
                <a:latin typeface="Times" charset="0"/>
                <a:ea typeface="MS PGothic" charset="0"/>
                <a:cs typeface="MS PGothic" charset="0"/>
              </a:defRPr>
            </a:lvl1pPr>
            <a:lvl2pPr marL="457200">
              <a:defRPr sz="28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000">
                <a:solidFill>
                  <a:schemeClr val="tx1"/>
                </a:solidFill>
                <a:latin typeface="Times" charset="0"/>
                <a:ea typeface="MS PGothic" charset="0"/>
                <a:cs typeface="MS PGothic" charset="0"/>
              </a:defRPr>
            </a:lvl4pPr>
            <a:lvl5pPr>
              <a:defRPr sz="2000">
                <a:solidFill>
                  <a:schemeClr val="tx1"/>
                </a:solidFill>
                <a:latin typeface="Times" charset="0"/>
                <a:ea typeface="MS PGothic" charset="0"/>
                <a:cs typeface="MS PGothic" charset="0"/>
              </a:defRPr>
            </a:lvl5pPr>
            <a:lvl6pPr>
              <a:defRPr sz="2000">
                <a:solidFill>
                  <a:schemeClr val="tx1"/>
                </a:solidFill>
                <a:latin typeface="Times" charset="0"/>
                <a:ea typeface="MS PGothic" charset="0"/>
                <a:cs typeface="MS PGothic" charset="0"/>
              </a:defRPr>
            </a:lvl6pPr>
            <a:lvl7pPr>
              <a:defRPr sz="2000">
                <a:solidFill>
                  <a:schemeClr val="tx1"/>
                </a:solidFill>
                <a:latin typeface="Times" charset="0"/>
                <a:ea typeface="MS PGothic" charset="0"/>
                <a:cs typeface="MS PGothic" charset="0"/>
              </a:defRPr>
            </a:lvl7pPr>
            <a:lvl8pPr>
              <a:defRPr sz="2000">
                <a:solidFill>
                  <a:schemeClr val="tx1"/>
                </a:solidFill>
                <a:latin typeface="Times" charset="0"/>
                <a:ea typeface="MS PGothic" charset="0"/>
                <a:cs typeface="MS PGothic" charset="0"/>
              </a:defRPr>
            </a:lvl8pPr>
            <a:lvl9pPr>
              <a:defRPr sz="2000">
                <a:solidFill>
                  <a:schemeClr val="tx1"/>
                </a:solidFill>
                <a:latin typeface="Times" charset="0"/>
                <a:ea typeface="MS PGothic" charset="0"/>
                <a:cs typeface="MS PGothic" charset="0"/>
              </a:defRPr>
            </a:lvl9pPr>
          </a:lstStyle>
          <a:p>
            <a:pPr>
              <a:buFont typeface="Times" charset="0"/>
              <a:buChar char="•"/>
            </a:pPr>
            <a:r>
              <a:rPr lang="en-US" sz="2400" dirty="0">
                <a:solidFill>
                  <a:schemeClr val="bg1"/>
                </a:solidFill>
              </a:rPr>
              <a:t> </a:t>
            </a:r>
            <a:r>
              <a:rPr lang="en-US" sz="2400" dirty="0">
                <a:solidFill>
                  <a:schemeClr val="bg1"/>
                </a:solidFill>
                <a:latin typeface="+mn-lt"/>
              </a:rPr>
              <a:t>1947: Hemophilia dog colony founded by Kenneth</a:t>
            </a:r>
          </a:p>
          <a:p>
            <a:pPr>
              <a:buFont typeface="Times" charset="0"/>
              <a:buNone/>
            </a:pPr>
            <a:r>
              <a:rPr lang="en-US" sz="2400" dirty="0">
                <a:solidFill>
                  <a:schemeClr val="bg1"/>
                </a:solidFill>
                <a:latin typeface="+mn-lt"/>
              </a:rPr>
              <a:t>	</a:t>
            </a:r>
            <a:r>
              <a:rPr lang="en-US" sz="2400" dirty="0" err="1">
                <a:solidFill>
                  <a:schemeClr val="bg1"/>
                </a:solidFill>
                <a:latin typeface="+mn-lt"/>
              </a:rPr>
              <a:t>Brinkhous</a:t>
            </a:r>
            <a:r>
              <a:rPr lang="en-US" sz="2400" dirty="0">
                <a:solidFill>
                  <a:schemeClr val="bg1"/>
                </a:solidFill>
                <a:latin typeface="+mn-lt"/>
              </a:rPr>
              <a:t> MD</a:t>
            </a:r>
          </a:p>
          <a:p>
            <a:pPr>
              <a:buFont typeface="Times" charset="0"/>
              <a:buChar char="•"/>
            </a:pPr>
            <a:r>
              <a:rPr lang="en-US" sz="2400" dirty="0">
                <a:solidFill>
                  <a:srgbClr val="FFFFFF"/>
                </a:solidFill>
                <a:latin typeface="+mn-lt"/>
              </a:rPr>
              <a:t> 1952: Invention of the APTT</a:t>
            </a:r>
          </a:p>
          <a:p>
            <a:pPr>
              <a:buFont typeface="Times" charset="0"/>
              <a:buChar char="•"/>
            </a:pPr>
            <a:r>
              <a:rPr lang="en-US" sz="2400" dirty="0">
                <a:solidFill>
                  <a:srgbClr val="FFFFFF"/>
                </a:solidFill>
                <a:latin typeface="+mn-lt"/>
              </a:rPr>
              <a:t> 1956: Discovery of factor X (</a:t>
            </a:r>
            <a:r>
              <a:rPr lang="ja-JP" altLang="en-US" sz="2400" dirty="0">
                <a:solidFill>
                  <a:srgbClr val="FFFFFF"/>
                </a:solidFill>
                <a:latin typeface="+mn-lt"/>
              </a:rPr>
              <a:t>‘</a:t>
            </a:r>
            <a:r>
              <a:rPr lang="en-US" altLang="ja-JP" sz="2400" dirty="0">
                <a:solidFill>
                  <a:srgbClr val="FFFFFF"/>
                </a:solidFill>
                <a:latin typeface="+mn-lt"/>
              </a:rPr>
              <a:t>Stuart </a:t>
            </a:r>
            <a:r>
              <a:rPr lang="en-US" altLang="ja-JP" sz="2400" dirty="0" err="1">
                <a:solidFill>
                  <a:srgbClr val="FFFFFF"/>
                </a:solidFill>
                <a:latin typeface="+mn-lt"/>
              </a:rPr>
              <a:t>Prower</a:t>
            </a:r>
            <a:r>
              <a:rPr lang="en-US" altLang="ja-JP" sz="2400" dirty="0">
                <a:solidFill>
                  <a:srgbClr val="FFFFFF"/>
                </a:solidFill>
                <a:latin typeface="+mn-lt"/>
              </a:rPr>
              <a:t> factor</a:t>
            </a:r>
            <a:r>
              <a:rPr lang="ja-JP" altLang="en-US" sz="2400" dirty="0">
                <a:solidFill>
                  <a:srgbClr val="FFFFFF"/>
                </a:solidFill>
                <a:latin typeface="+mn-lt"/>
              </a:rPr>
              <a:t>’</a:t>
            </a:r>
            <a:r>
              <a:rPr lang="en-US" altLang="ja-JP" sz="2400" dirty="0">
                <a:solidFill>
                  <a:srgbClr val="FFFFFF"/>
                </a:solidFill>
                <a:latin typeface="+mn-lt"/>
              </a:rPr>
              <a:t>)</a:t>
            </a:r>
          </a:p>
          <a:p>
            <a:pPr>
              <a:buFont typeface="Times" charset="0"/>
              <a:buChar char="•"/>
            </a:pPr>
            <a:r>
              <a:rPr lang="en-US" sz="2400" dirty="0">
                <a:solidFill>
                  <a:srgbClr val="FFFFFF"/>
                </a:solidFill>
                <a:latin typeface="+mn-lt"/>
              </a:rPr>
              <a:t> 1962: Development of the first FVIII concentrate</a:t>
            </a:r>
          </a:p>
          <a:p>
            <a:pPr>
              <a:buFont typeface="Times" charset="0"/>
              <a:buChar char="•"/>
            </a:pPr>
            <a:r>
              <a:rPr lang="en-US" sz="2400" dirty="0">
                <a:solidFill>
                  <a:srgbClr val="FFFFFF"/>
                </a:solidFill>
                <a:latin typeface="+mn-lt"/>
              </a:rPr>
              <a:t> 1972: Separation of plasma FVIII from VWF</a:t>
            </a:r>
          </a:p>
          <a:p>
            <a:pPr>
              <a:buFont typeface="Times" charset="0"/>
              <a:buChar char="•"/>
            </a:pPr>
            <a:r>
              <a:rPr lang="en-US" sz="2400" dirty="0">
                <a:solidFill>
                  <a:srgbClr val="FFFFFF"/>
                </a:solidFill>
                <a:latin typeface="+mn-lt"/>
              </a:rPr>
              <a:t> 1978: Center for Thrombosis and Hemostasis founded</a:t>
            </a:r>
          </a:p>
          <a:p>
            <a:pPr lvl="1">
              <a:buFont typeface="Times" charset="0"/>
              <a:buNone/>
            </a:pPr>
            <a:r>
              <a:rPr lang="en-US" sz="2400" dirty="0">
                <a:solidFill>
                  <a:srgbClr val="FFFFFF"/>
                </a:solidFill>
                <a:latin typeface="+mn-lt"/>
              </a:rPr>
              <a:t>	by Harold Roberts, MD</a:t>
            </a:r>
          </a:p>
          <a:p>
            <a:pPr>
              <a:buFont typeface="Times" charset="0"/>
              <a:buChar char="•"/>
            </a:pPr>
            <a:r>
              <a:rPr lang="en-US" sz="2400" dirty="0">
                <a:solidFill>
                  <a:srgbClr val="FFFFFF"/>
                </a:solidFill>
                <a:latin typeface="+mn-lt"/>
              </a:rPr>
              <a:t> 1987: First human trial of recombinant clotting factor (</a:t>
            </a:r>
            <a:r>
              <a:rPr lang="en-US" sz="2400" dirty="0" err="1">
                <a:solidFill>
                  <a:srgbClr val="FFFFFF"/>
                </a:solidFill>
                <a:latin typeface="+mn-lt"/>
              </a:rPr>
              <a:t>rFVIII</a:t>
            </a:r>
            <a:r>
              <a:rPr lang="en-US" sz="2400" dirty="0">
                <a:solidFill>
                  <a:srgbClr val="FFFFFF"/>
                </a:solidFill>
                <a:latin typeface="+mn-lt"/>
              </a:rPr>
              <a:t>)</a:t>
            </a:r>
          </a:p>
          <a:p>
            <a:pPr>
              <a:buFont typeface="Times" charset="0"/>
              <a:buChar char="•"/>
            </a:pPr>
            <a:r>
              <a:rPr lang="en-US" sz="2400" dirty="0">
                <a:solidFill>
                  <a:srgbClr val="FFFFFF"/>
                </a:solidFill>
                <a:latin typeface="+mn-lt"/>
              </a:rPr>
              <a:t> 1989: First administration of </a:t>
            </a:r>
            <a:r>
              <a:rPr lang="en-US" sz="2400" dirty="0" err="1">
                <a:solidFill>
                  <a:srgbClr val="FFFFFF"/>
                </a:solidFill>
                <a:latin typeface="+mn-lt"/>
              </a:rPr>
              <a:t>rFVIIa</a:t>
            </a:r>
            <a:r>
              <a:rPr lang="en-US" sz="2400" dirty="0">
                <a:solidFill>
                  <a:srgbClr val="FFFFFF"/>
                </a:solidFill>
                <a:latin typeface="+mn-lt"/>
              </a:rPr>
              <a:t> in the US</a:t>
            </a:r>
          </a:p>
          <a:p>
            <a:pPr>
              <a:buFont typeface="Times" charset="0"/>
              <a:buChar char="•"/>
            </a:pPr>
            <a:r>
              <a:rPr lang="en-US" sz="2400" dirty="0">
                <a:solidFill>
                  <a:srgbClr val="FFFFFF"/>
                </a:solidFill>
                <a:latin typeface="+mn-lt"/>
              </a:rPr>
              <a:t> 1991: Isolation of vitamin K carboxylase</a:t>
            </a:r>
          </a:p>
          <a:p>
            <a:pPr>
              <a:buFont typeface="Times" charset="0"/>
              <a:buChar char="•"/>
            </a:pPr>
            <a:r>
              <a:rPr lang="en-US" sz="2400" dirty="0">
                <a:solidFill>
                  <a:srgbClr val="FFFFFF"/>
                </a:solidFill>
                <a:latin typeface="+mn-lt"/>
              </a:rPr>
              <a:t> 1994: Elucidation of the mechanism of action of </a:t>
            </a:r>
            <a:r>
              <a:rPr lang="en-US" sz="2400" dirty="0" err="1">
                <a:solidFill>
                  <a:srgbClr val="FFFFFF"/>
                </a:solidFill>
                <a:latin typeface="+mn-lt"/>
              </a:rPr>
              <a:t>rFVIIa</a:t>
            </a:r>
            <a:endParaRPr lang="en-US" sz="2400" dirty="0">
              <a:solidFill>
                <a:srgbClr val="FFFFFF"/>
              </a:solidFill>
              <a:latin typeface="+mn-lt"/>
            </a:endParaRPr>
          </a:p>
          <a:p>
            <a:pPr>
              <a:buFont typeface="Times" charset="0"/>
              <a:buChar char="•"/>
            </a:pPr>
            <a:r>
              <a:rPr lang="en-US" sz="2400" dirty="0">
                <a:solidFill>
                  <a:srgbClr val="FFFFFF"/>
                </a:solidFill>
                <a:latin typeface="+mn-lt"/>
              </a:rPr>
              <a:t> 1997: First mouse model of hemophilia B</a:t>
            </a:r>
          </a:p>
          <a:p>
            <a:pPr>
              <a:buFont typeface="Times" charset="0"/>
              <a:buChar char="•"/>
            </a:pPr>
            <a:r>
              <a:rPr lang="en-US" sz="2400" dirty="0">
                <a:solidFill>
                  <a:srgbClr val="FFFFFF"/>
                </a:solidFill>
                <a:latin typeface="+mn-lt"/>
              </a:rPr>
              <a:t> 2004: Identification of the gene for Vitamin K epoxide </a:t>
            </a:r>
            <a:r>
              <a:rPr lang="en-US" sz="2400" dirty="0" err="1">
                <a:solidFill>
                  <a:srgbClr val="FFFFFF"/>
                </a:solidFill>
                <a:latin typeface="+mn-lt"/>
              </a:rPr>
              <a:t>reductase</a:t>
            </a:r>
            <a:r>
              <a:rPr lang="en-US" sz="2400" dirty="0">
                <a:solidFill>
                  <a:srgbClr val="FFFFFF"/>
                </a:solidFill>
                <a:latin typeface="+mn-lt"/>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228600"/>
            <a:ext cx="8305800" cy="1143000"/>
          </a:xfrm>
        </p:spPr>
        <p:txBody>
          <a:bodyPr/>
          <a:lstStyle/>
          <a:p>
            <a:r>
              <a:rPr lang="en-US" b="1" dirty="0">
                <a:solidFill>
                  <a:srgbClr val="FFFFFF"/>
                </a:solidFill>
                <a:ea typeface="MS PGothic" charset="0"/>
              </a:rPr>
              <a:t>Hematology T32 Training Grant </a:t>
            </a:r>
          </a:p>
        </p:txBody>
      </p:sp>
      <p:sp>
        <p:nvSpPr>
          <p:cNvPr id="23555" name="Rectangle 3"/>
          <p:cNvSpPr>
            <a:spLocks noGrp="1" noChangeArrowheads="1"/>
          </p:cNvSpPr>
          <p:nvPr>
            <p:ph type="body" idx="1"/>
          </p:nvPr>
        </p:nvSpPr>
        <p:spPr>
          <a:xfrm>
            <a:off x="304800" y="1600200"/>
            <a:ext cx="8610600" cy="5029200"/>
          </a:xfrm>
        </p:spPr>
        <p:txBody>
          <a:bodyPr/>
          <a:lstStyle/>
          <a:p>
            <a:r>
              <a:rPr lang="en-US" dirty="0">
                <a:solidFill>
                  <a:srgbClr val="FFFFFF"/>
                </a:solidFill>
                <a:ea typeface="MS PGothic" charset="0"/>
              </a:rPr>
              <a:t>Continuously funded since 1975</a:t>
            </a:r>
          </a:p>
          <a:p>
            <a:r>
              <a:rPr lang="en-US" dirty="0">
                <a:solidFill>
                  <a:srgbClr val="FFFFFF"/>
                </a:solidFill>
                <a:ea typeface="MS PGothic" charset="0"/>
              </a:rPr>
              <a:t>An estimated 95 previous T32 scholars, (including 1 Nobel Laureate!)</a:t>
            </a:r>
          </a:p>
          <a:p>
            <a:r>
              <a:rPr lang="en-US" dirty="0">
                <a:solidFill>
                  <a:srgbClr val="FFFFFF"/>
                </a:solidFill>
                <a:ea typeface="MS PGothic" charset="0"/>
              </a:rPr>
              <a:t>Clinical or bench research in benign</a:t>
            </a:r>
          </a:p>
          <a:p>
            <a:pPr>
              <a:buFontTx/>
              <a:buNone/>
            </a:pPr>
            <a:r>
              <a:rPr lang="en-US" dirty="0">
                <a:solidFill>
                  <a:srgbClr val="FFFFFF"/>
                </a:solidFill>
                <a:ea typeface="MS PGothic" charset="0"/>
              </a:rPr>
              <a:t>	hematology – 5 slots</a:t>
            </a:r>
          </a:p>
          <a:p>
            <a:pPr>
              <a:buFontTx/>
              <a:buNone/>
            </a:pPr>
            <a:endParaRPr lang="en-US" dirty="0">
              <a:latin typeface="Times" charset="0"/>
              <a:ea typeface="MS PGothic"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4572001"/>
            <a:ext cx="1452563"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77A2D-B076-9141-A4F7-64D11F02C5C5}"/>
              </a:ext>
            </a:extLst>
          </p:cNvPr>
          <p:cNvSpPr>
            <a:spLocks noGrp="1"/>
          </p:cNvSpPr>
          <p:nvPr>
            <p:ph type="title"/>
          </p:nvPr>
        </p:nvSpPr>
        <p:spPr/>
        <p:txBody>
          <a:bodyPr>
            <a:normAutofit fontScale="90000"/>
          </a:bodyPr>
          <a:lstStyle/>
          <a:p>
            <a:r>
              <a:rPr lang="en-US" dirty="0">
                <a:solidFill>
                  <a:schemeClr val="bg1"/>
                </a:solidFill>
              </a:rPr>
              <a:t>Previous Benign Hematology Trainees</a:t>
            </a:r>
          </a:p>
        </p:txBody>
      </p:sp>
      <p:sp>
        <p:nvSpPr>
          <p:cNvPr id="3" name="Content Placeholder 2">
            <a:extLst>
              <a:ext uri="{FF2B5EF4-FFF2-40B4-BE49-F238E27FC236}">
                <a16:creationId xmlns:a16="http://schemas.microsoft.com/office/drawing/2014/main" id="{EA8AED13-213E-FB40-B72E-77A59FFBE528}"/>
              </a:ext>
            </a:extLst>
          </p:cNvPr>
          <p:cNvSpPr>
            <a:spLocks noGrp="1"/>
          </p:cNvSpPr>
          <p:nvPr>
            <p:ph idx="1"/>
          </p:nvPr>
        </p:nvSpPr>
        <p:spPr>
          <a:xfrm>
            <a:off x="457200" y="1600201"/>
            <a:ext cx="8382000" cy="4571999"/>
          </a:xfrm>
        </p:spPr>
        <p:txBody>
          <a:bodyPr>
            <a:normAutofit fontScale="70000" lnSpcReduction="20000"/>
          </a:bodyPr>
          <a:lstStyle/>
          <a:p>
            <a:r>
              <a:rPr lang="en-US" dirty="0">
                <a:solidFill>
                  <a:schemeClr val="bg1"/>
                </a:solidFill>
              </a:rPr>
              <a:t>2016</a:t>
            </a:r>
          </a:p>
          <a:p>
            <a:pPr lvl="1"/>
            <a:r>
              <a:rPr lang="en-US" dirty="0">
                <a:solidFill>
                  <a:schemeClr val="bg1"/>
                </a:solidFill>
              </a:rPr>
              <a:t>Joan Beckman—U Minnesota, </a:t>
            </a:r>
            <a:r>
              <a:rPr lang="en-US" dirty="0" err="1">
                <a:solidFill>
                  <a:schemeClr val="bg1"/>
                </a:solidFill>
              </a:rPr>
              <a:t>Asst</a:t>
            </a:r>
            <a:r>
              <a:rPr lang="en-US" dirty="0">
                <a:solidFill>
                  <a:schemeClr val="bg1"/>
                </a:solidFill>
              </a:rPr>
              <a:t> Professor</a:t>
            </a:r>
          </a:p>
          <a:p>
            <a:pPr lvl="1"/>
            <a:r>
              <a:rPr lang="en-US" dirty="0">
                <a:solidFill>
                  <a:schemeClr val="bg1"/>
                </a:solidFill>
              </a:rPr>
              <a:t>Damon Houghton—Mayo Clinic, </a:t>
            </a:r>
            <a:r>
              <a:rPr lang="en-US" dirty="0" err="1">
                <a:solidFill>
                  <a:schemeClr val="bg1"/>
                </a:solidFill>
              </a:rPr>
              <a:t>Asst</a:t>
            </a:r>
            <a:r>
              <a:rPr lang="en-US" dirty="0">
                <a:solidFill>
                  <a:schemeClr val="bg1"/>
                </a:solidFill>
              </a:rPr>
              <a:t> Professor</a:t>
            </a:r>
          </a:p>
          <a:p>
            <a:r>
              <a:rPr lang="en-US" dirty="0">
                <a:solidFill>
                  <a:schemeClr val="bg1"/>
                </a:solidFill>
              </a:rPr>
              <a:t>2015</a:t>
            </a:r>
          </a:p>
          <a:p>
            <a:pPr lvl="1"/>
            <a:r>
              <a:rPr lang="en-US" dirty="0">
                <a:solidFill>
                  <a:schemeClr val="bg1"/>
                </a:solidFill>
              </a:rPr>
              <a:t>Karlyn Martin—Northwestern—</a:t>
            </a:r>
            <a:r>
              <a:rPr lang="en-US" dirty="0" err="1">
                <a:solidFill>
                  <a:schemeClr val="bg1"/>
                </a:solidFill>
              </a:rPr>
              <a:t>Asst</a:t>
            </a:r>
            <a:r>
              <a:rPr lang="en-US" dirty="0">
                <a:solidFill>
                  <a:schemeClr val="bg1"/>
                </a:solidFill>
              </a:rPr>
              <a:t> Professor</a:t>
            </a:r>
          </a:p>
          <a:p>
            <a:r>
              <a:rPr lang="en-US" dirty="0">
                <a:solidFill>
                  <a:schemeClr val="bg1"/>
                </a:solidFill>
              </a:rPr>
              <a:t>2014</a:t>
            </a:r>
          </a:p>
          <a:p>
            <a:pPr lvl="1"/>
            <a:r>
              <a:rPr lang="en-US" dirty="0">
                <a:solidFill>
                  <a:schemeClr val="bg1"/>
                </a:solidFill>
              </a:rPr>
              <a:t>Ming Lim—University of Utah—</a:t>
            </a:r>
            <a:r>
              <a:rPr lang="en-US" dirty="0" err="1">
                <a:solidFill>
                  <a:schemeClr val="bg1"/>
                </a:solidFill>
              </a:rPr>
              <a:t>Asst</a:t>
            </a:r>
            <a:r>
              <a:rPr lang="en-US" dirty="0">
                <a:solidFill>
                  <a:schemeClr val="bg1"/>
                </a:solidFill>
              </a:rPr>
              <a:t> Professor</a:t>
            </a:r>
          </a:p>
          <a:p>
            <a:r>
              <a:rPr lang="en-US" dirty="0">
                <a:solidFill>
                  <a:schemeClr val="bg1"/>
                </a:solidFill>
              </a:rPr>
              <a:t>2013</a:t>
            </a:r>
          </a:p>
          <a:p>
            <a:pPr lvl="1"/>
            <a:r>
              <a:rPr lang="en-US" dirty="0">
                <a:solidFill>
                  <a:schemeClr val="bg1"/>
                </a:solidFill>
              </a:rPr>
              <a:t>Brandi Reeves -- UNC</a:t>
            </a:r>
          </a:p>
          <a:p>
            <a:r>
              <a:rPr lang="en-US" dirty="0">
                <a:solidFill>
                  <a:schemeClr val="bg1"/>
                </a:solidFill>
              </a:rPr>
              <a:t>2011</a:t>
            </a:r>
          </a:p>
          <a:p>
            <a:pPr lvl="1"/>
            <a:r>
              <a:rPr lang="en-US" dirty="0">
                <a:solidFill>
                  <a:schemeClr val="bg1"/>
                </a:solidFill>
              </a:rPr>
              <a:t>Marshall </a:t>
            </a:r>
            <a:r>
              <a:rPr lang="en-US" dirty="0" err="1">
                <a:solidFill>
                  <a:schemeClr val="bg1"/>
                </a:solidFill>
              </a:rPr>
              <a:t>Mazepa</a:t>
            </a:r>
            <a:r>
              <a:rPr lang="en-US" dirty="0">
                <a:solidFill>
                  <a:schemeClr val="bg1"/>
                </a:solidFill>
              </a:rPr>
              <a:t>—U Wisconsin</a:t>
            </a:r>
          </a:p>
          <a:p>
            <a:pPr lvl="1"/>
            <a:r>
              <a:rPr lang="en-US" dirty="0" err="1">
                <a:solidFill>
                  <a:schemeClr val="bg1"/>
                </a:solidFill>
              </a:rPr>
              <a:t>Payal</a:t>
            </a:r>
            <a:r>
              <a:rPr lang="en-US" dirty="0">
                <a:solidFill>
                  <a:schemeClr val="bg1"/>
                </a:solidFill>
              </a:rPr>
              <a:t> Desai – Ohio State</a:t>
            </a:r>
          </a:p>
          <a:p>
            <a:pPr lvl="1"/>
            <a:r>
              <a:rPr lang="en-US" dirty="0">
                <a:solidFill>
                  <a:schemeClr val="bg1"/>
                </a:solidFill>
              </a:rPr>
              <a:t>Micah </a:t>
            </a:r>
            <a:r>
              <a:rPr lang="en-US" dirty="0" err="1">
                <a:solidFill>
                  <a:schemeClr val="bg1"/>
                </a:solidFill>
              </a:rPr>
              <a:t>Mooberry</a:t>
            </a:r>
            <a:r>
              <a:rPr lang="en-US" dirty="0">
                <a:solidFill>
                  <a:schemeClr val="bg1"/>
                </a:solidFill>
              </a:rPr>
              <a:t>	-- UNC</a:t>
            </a:r>
          </a:p>
        </p:txBody>
      </p:sp>
    </p:spTree>
    <p:extLst>
      <p:ext uri="{BB962C8B-B14F-4D97-AF65-F5344CB8AC3E}">
        <p14:creationId xmlns:p14="http://schemas.microsoft.com/office/powerpoint/2010/main" val="356691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533400" y="2667000"/>
            <a:ext cx="7788275" cy="1143000"/>
          </a:xfrm>
        </p:spPr>
        <p:txBody>
          <a:bodyPr>
            <a:normAutofit fontScale="90000"/>
          </a:bodyPr>
          <a:lstStyle/>
          <a:p>
            <a:pPr eaLnBrk="1" hangingPunct="1"/>
            <a:r>
              <a:rPr lang="en-US" altLang="en-US" sz="4000" dirty="0">
                <a:solidFill>
                  <a:srgbClr val="FFFF00"/>
                </a:solidFill>
                <a:latin typeface="Arial" pitchFamily="34" charset="0"/>
                <a:cs typeface="Arial" pitchFamily="34" charset="0"/>
              </a:rPr>
              <a:t>Clinical / Translational</a:t>
            </a:r>
            <a:br>
              <a:rPr lang="en-US" altLang="en-US" sz="4000" dirty="0">
                <a:solidFill>
                  <a:srgbClr val="FFFF00"/>
                </a:solidFill>
                <a:latin typeface="Arial" pitchFamily="34" charset="0"/>
                <a:cs typeface="Arial" pitchFamily="34" charset="0"/>
              </a:rPr>
            </a:br>
            <a:r>
              <a:rPr lang="en-US" altLang="en-US" sz="4000" dirty="0">
                <a:solidFill>
                  <a:srgbClr val="FFFF00"/>
                </a:solidFill>
                <a:latin typeface="Arial" pitchFamily="34" charset="0"/>
                <a:cs typeface="Arial" pitchFamily="34" charset="0"/>
              </a:rPr>
              <a:t> Research at UNC:</a:t>
            </a:r>
            <a:br>
              <a:rPr lang="en-US" altLang="en-US" sz="4000" dirty="0">
                <a:solidFill>
                  <a:srgbClr val="FFFF00"/>
                </a:solidFill>
                <a:latin typeface="Arial" pitchFamily="34" charset="0"/>
                <a:cs typeface="Arial" pitchFamily="34" charset="0"/>
              </a:rPr>
            </a:br>
            <a:r>
              <a:rPr lang="en-US" altLang="en-US" sz="4000" dirty="0">
                <a:solidFill>
                  <a:srgbClr val="FFFF00"/>
                </a:solidFill>
                <a:latin typeface="Arial" pitchFamily="34" charset="0"/>
                <a:cs typeface="Arial" pitchFamily="34" charset="0"/>
              </a:rPr>
              <a:t>Opportunities for Fellows</a:t>
            </a:r>
            <a:br>
              <a:rPr lang="en-US" altLang="en-US" sz="4000" dirty="0">
                <a:solidFill>
                  <a:srgbClr val="FFFF00"/>
                </a:solidFill>
                <a:latin typeface="Arial" pitchFamily="34" charset="0"/>
                <a:cs typeface="Arial" pitchFamily="34" charset="0"/>
              </a:rPr>
            </a:br>
            <a:r>
              <a:rPr lang="en-US" altLang="en-US" sz="4000" dirty="0">
                <a:solidFill>
                  <a:srgbClr val="FFFF00"/>
                </a:solidFill>
                <a:latin typeface="Arial" pitchFamily="34" charset="0"/>
                <a:cs typeface="Arial" pitchFamily="34" charset="0"/>
              </a:rPr>
              <a:t/>
            </a:r>
            <a:br>
              <a:rPr lang="en-US" altLang="en-US" sz="4000" dirty="0">
                <a:solidFill>
                  <a:srgbClr val="FFFF00"/>
                </a:solidFill>
                <a:latin typeface="Arial" pitchFamily="34" charset="0"/>
                <a:cs typeface="Arial" pitchFamily="34" charset="0"/>
              </a:rPr>
            </a:br>
            <a:endParaRPr lang="en-US" altLang="en-US" sz="3600" dirty="0">
              <a:solidFill>
                <a:srgbClr val="FFFF00"/>
              </a:solidFill>
              <a:latin typeface="Arial" pitchFamily="34" charset="0"/>
              <a:cs typeface="Arial" pitchFamily="34" charset="0"/>
            </a:endParaRPr>
          </a:p>
        </p:txBody>
      </p:sp>
      <p:pic>
        <p:nvPicPr>
          <p:cNvPr id="132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3" y="5873750"/>
            <a:ext cx="1252537"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3" name="Text Box 5"/>
          <p:cNvSpPr txBox="1">
            <a:spLocks noChangeArrowheads="1"/>
          </p:cNvSpPr>
          <p:nvPr/>
        </p:nvSpPr>
        <p:spPr bwMode="auto">
          <a:xfrm>
            <a:off x="304800" y="5410200"/>
            <a:ext cx="4605338" cy="457200"/>
          </a:xfrm>
          <a:prstGeom prst="rect">
            <a:avLst/>
          </a:prstGeom>
          <a:noFill/>
          <a:ln w="9525">
            <a:noFill/>
            <a:miter lim="800000"/>
            <a:headEnd/>
            <a:tailEnd/>
          </a:ln>
        </p:spPr>
        <p:txBody>
          <a:bodyPr>
            <a:spAutoFit/>
          </a:bodyPr>
          <a:lstStyle/>
          <a:p>
            <a:pPr eaLnBrk="0" fontAlgn="base" hangingPunct="0">
              <a:spcBef>
                <a:spcPct val="50000"/>
              </a:spcBef>
              <a:spcAft>
                <a:spcPct val="0"/>
              </a:spcAft>
              <a:defRPr/>
            </a:pPr>
            <a:endParaRPr lang="en-US" sz="2400" b="1">
              <a:solidFill>
                <a:srgbClr val="1F497D"/>
              </a:solidFill>
            </a:endParaRPr>
          </a:p>
        </p:txBody>
      </p:sp>
    </p:spTree>
    <p:extLst>
      <p:ext uri="{BB962C8B-B14F-4D97-AF65-F5344CB8AC3E}">
        <p14:creationId xmlns:p14="http://schemas.microsoft.com/office/powerpoint/2010/main" val="13636551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2"/>
          <p:cNvSpPr>
            <a:spLocks noGrp="1"/>
          </p:cNvSpPr>
          <p:nvPr>
            <p:ph type="title"/>
          </p:nvPr>
        </p:nvSpPr>
        <p:spPr>
          <a:xfrm>
            <a:off x="0" y="-304800"/>
            <a:ext cx="9144000" cy="1143000"/>
          </a:xfrm>
        </p:spPr>
        <p:txBody>
          <a:bodyPr/>
          <a:lstStyle/>
          <a:p>
            <a:r>
              <a:rPr lang="en-US" altLang="en-US" sz="3200" dirty="0">
                <a:solidFill>
                  <a:srgbClr val="FFFF00"/>
                </a:solidFill>
                <a:latin typeface="Arial" pitchFamily="34" charset="0"/>
                <a:cs typeface="Arial" pitchFamily="34" charset="0"/>
              </a:rPr>
              <a:t/>
            </a:r>
            <a:br>
              <a:rPr lang="en-US" altLang="en-US" sz="3200" dirty="0">
                <a:solidFill>
                  <a:srgbClr val="FFFF00"/>
                </a:solidFill>
                <a:latin typeface="Arial" pitchFamily="34" charset="0"/>
                <a:cs typeface="Arial" pitchFamily="34" charset="0"/>
              </a:rPr>
            </a:br>
            <a:r>
              <a:rPr lang="en-US" altLang="en-US" sz="3200" dirty="0">
                <a:solidFill>
                  <a:srgbClr val="FFFF00"/>
                </a:solidFill>
                <a:latin typeface="Arial" pitchFamily="34" charset="0"/>
                <a:cs typeface="Arial" pitchFamily="34" charset="0"/>
              </a:rPr>
              <a:t>Clinical / Translational Research Training @ UNC</a:t>
            </a:r>
          </a:p>
        </p:txBody>
      </p:sp>
      <p:sp>
        <p:nvSpPr>
          <p:cNvPr id="133124" name="Content Placeholder 3"/>
          <p:cNvSpPr>
            <a:spLocks noGrp="1"/>
          </p:cNvSpPr>
          <p:nvPr>
            <p:ph idx="1"/>
          </p:nvPr>
        </p:nvSpPr>
        <p:spPr>
          <a:xfrm>
            <a:off x="152400" y="1371600"/>
            <a:ext cx="8991600" cy="1981200"/>
          </a:xfrm>
        </p:spPr>
        <p:txBody>
          <a:bodyPr>
            <a:normAutofit fontScale="92500" lnSpcReduction="10000"/>
          </a:bodyPr>
          <a:lstStyle/>
          <a:p>
            <a:pPr marL="0" indent="0">
              <a:buNone/>
            </a:pPr>
            <a:r>
              <a:rPr lang="en-US" altLang="en-US" sz="2400" b="1" dirty="0">
                <a:solidFill>
                  <a:srgbClr val="FFFFFF"/>
                </a:solidFill>
                <a:latin typeface="Arial" pitchFamily="34" charset="0"/>
                <a:cs typeface="Arial" pitchFamily="34" charset="0"/>
              </a:rPr>
              <a:t>Guiding principles:</a:t>
            </a:r>
          </a:p>
          <a:p>
            <a:r>
              <a:rPr lang="en-US" altLang="en-US" sz="2400" u="sng" dirty="0">
                <a:solidFill>
                  <a:srgbClr val="FFFFFF"/>
                </a:solidFill>
                <a:latin typeface="Arial" pitchFamily="34" charset="0"/>
                <a:cs typeface="Arial" pitchFamily="34" charset="0"/>
              </a:rPr>
              <a:t>Complete</a:t>
            </a:r>
            <a:r>
              <a:rPr lang="en-US" altLang="en-US" sz="2400" dirty="0">
                <a:solidFill>
                  <a:srgbClr val="FFFFFF"/>
                </a:solidFill>
                <a:latin typeface="Arial" pitchFamily="34" charset="0"/>
                <a:cs typeface="Arial" pitchFamily="34" charset="0"/>
              </a:rPr>
              <a:t> a portfolio of work within fellowship timeframe</a:t>
            </a:r>
            <a:endParaRPr lang="en-US" altLang="en-US" sz="2000" dirty="0">
              <a:solidFill>
                <a:srgbClr val="FFFFFF"/>
              </a:solidFill>
              <a:latin typeface="Arial" pitchFamily="34" charset="0"/>
              <a:cs typeface="Arial" pitchFamily="34" charset="0"/>
            </a:endParaRPr>
          </a:p>
          <a:p>
            <a:r>
              <a:rPr lang="en-US" altLang="en-US" sz="2400" dirty="0">
                <a:solidFill>
                  <a:srgbClr val="FFFFFF"/>
                </a:solidFill>
                <a:latin typeface="Arial" pitchFamily="34" charset="0"/>
                <a:cs typeface="Arial" pitchFamily="34" charset="0"/>
              </a:rPr>
              <a:t>Develop relationship with </a:t>
            </a:r>
            <a:r>
              <a:rPr lang="en-US" altLang="en-US" sz="2400" u="sng" dirty="0">
                <a:solidFill>
                  <a:srgbClr val="FFFFFF"/>
                </a:solidFill>
                <a:latin typeface="Arial" pitchFamily="34" charset="0"/>
                <a:cs typeface="Arial" pitchFamily="34" charset="0"/>
              </a:rPr>
              <a:t>&gt;</a:t>
            </a:r>
            <a:r>
              <a:rPr lang="en-US" altLang="en-US" sz="2400" dirty="0">
                <a:solidFill>
                  <a:srgbClr val="FFFFFF"/>
                </a:solidFill>
                <a:latin typeface="Arial" pitchFamily="34" charset="0"/>
                <a:cs typeface="Arial" pitchFamily="34" charset="0"/>
              </a:rPr>
              <a:t> 1 mentor</a:t>
            </a:r>
          </a:p>
          <a:p>
            <a:r>
              <a:rPr lang="en-US" altLang="en-US" sz="2400" dirty="0">
                <a:solidFill>
                  <a:srgbClr val="FFFFFF"/>
                </a:solidFill>
                <a:latin typeface="Arial" pitchFamily="34" charset="0"/>
                <a:cs typeface="Arial" pitchFamily="34" charset="0"/>
              </a:rPr>
              <a:t>Create an individual, coherent body of work </a:t>
            </a:r>
          </a:p>
          <a:p>
            <a:r>
              <a:rPr lang="en-US" altLang="en-US" sz="2400" dirty="0">
                <a:solidFill>
                  <a:srgbClr val="FFFFFF"/>
                </a:solidFill>
                <a:latin typeface="Arial" pitchFamily="34" charset="0"/>
                <a:cs typeface="Arial" pitchFamily="34" charset="0"/>
              </a:rPr>
              <a:t>Have fun </a:t>
            </a:r>
            <a:r>
              <a:rPr lang="en-US" altLang="en-US" sz="2400" dirty="0">
                <a:solidFill>
                  <a:srgbClr val="FFFFFF"/>
                </a:solidFill>
                <a:latin typeface="Arial" pitchFamily="34" charset="0"/>
                <a:cs typeface="Arial" pitchFamily="34" charset="0"/>
                <a:sym typeface="Wingdings" pitchFamily="2" charset="2"/>
              </a:rPr>
              <a:t>….</a:t>
            </a:r>
            <a:endParaRPr lang="en-US" altLang="en-US" sz="2400" dirty="0">
              <a:solidFill>
                <a:srgbClr val="FFFFFF"/>
              </a:solidFill>
              <a:latin typeface="Arial" pitchFamily="34" charset="0"/>
              <a:cs typeface="Arial" pitchFamily="34" charset="0"/>
            </a:endParaRPr>
          </a:p>
          <a:p>
            <a:endParaRPr lang="en-US" altLang="en-US" sz="2400" dirty="0">
              <a:solidFill>
                <a:srgbClr val="FFFFFF"/>
              </a:solidFill>
              <a:latin typeface="Arial" pitchFamily="34" charset="0"/>
              <a:cs typeface="Arial" pitchFamily="34" charset="0"/>
            </a:endParaRPr>
          </a:p>
        </p:txBody>
      </p:sp>
      <p:grpSp>
        <p:nvGrpSpPr>
          <p:cNvPr id="6" name="Group 5"/>
          <p:cNvGrpSpPr/>
          <p:nvPr/>
        </p:nvGrpSpPr>
        <p:grpSpPr>
          <a:xfrm>
            <a:off x="114300" y="3848145"/>
            <a:ext cx="8915400" cy="2781255"/>
            <a:chOff x="152400" y="3625154"/>
            <a:chExt cx="8915400" cy="2781255"/>
          </a:xfrm>
        </p:grpSpPr>
        <p:sp>
          <p:nvSpPr>
            <p:cNvPr id="7" name="Rectangle 6"/>
            <p:cNvSpPr/>
            <p:nvPr/>
          </p:nvSpPr>
          <p:spPr>
            <a:xfrm>
              <a:off x="1883188" y="4545163"/>
              <a:ext cx="1660412" cy="914400"/>
            </a:xfrm>
            <a:prstGeom prst="rect">
              <a:avLst/>
            </a:prstGeom>
            <a:solidFill>
              <a:schemeClr val="bg1"/>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a:solidFill>
                    <a:srgbClr val="FFFFFF"/>
                  </a:solidFill>
                  <a:latin typeface="Calibri"/>
                  <a:cs typeface="Calibri"/>
                </a:rPr>
                <a:t>BENCH</a:t>
              </a:r>
            </a:p>
            <a:p>
              <a:pPr algn="ctr"/>
              <a:r>
                <a:rPr lang="en-US" dirty="0">
                  <a:solidFill>
                    <a:srgbClr val="FFFFFF"/>
                  </a:solidFill>
                  <a:latin typeface="Calibri"/>
                  <a:cs typeface="Calibri"/>
                </a:rPr>
                <a:t>Tissue-based research </a:t>
              </a:r>
            </a:p>
          </p:txBody>
        </p:sp>
        <p:sp>
          <p:nvSpPr>
            <p:cNvPr id="8" name="Rectangle 7"/>
            <p:cNvSpPr/>
            <p:nvPr/>
          </p:nvSpPr>
          <p:spPr>
            <a:xfrm>
              <a:off x="5536131" y="4545163"/>
              <a:ext cx="1660412" cy="914400"/>
            </a:xfrm>
            <a:prstGeom prst="rect">
              <a:avLst/>
            </a:prstGeom>
            <a:solidFill>
              <a:schemeClr val="bg1"/>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a:solidFill>
                    <a:srgbClr val="FFFFFF"/>
                  </a:solidFill>
                  <a:latin typeface="Calibri"/>
                  <a:cs typeface="Calibri"/>
                </a:rPr>
                <a:t>BEDSIDE</a:t>
              </a:r>
            </a:p>
            <a:p>
              <a:pPr algn="ctr"/>
              <a:r>
                <a:rPr lang="en-US" dirty="0">
                  <a:solidFill>
                    <a:srgbClr val="FFFFFF"/>
                  </a:solidFill>
                  <a:latin typeface="Calibri"/>
                  <a:cs typeface="Calibri"/>
                </a:rPr>
                <a:t>Therapeutic applications</a:t>
              </a:r>
            </a:p>
          </p:txBody>
        </p:sp>
        <p:sp>
          <p:nvSpPr>
            <p:cNvPr id="9" name="Oval 8"/>
            <p:cNvSpPr/>
            <p:nvPr/>
          </p:nvSpPr>
          <p:spPr>
            <a:xfrm>
              <a:off x="3387797" y="3833912"/>
              <a:ext cx="2292106" cy="2293147"/>
            </a:xfrm>
            <a:prstGeom prst="ellipse">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FF"/>
                  </a:solidFill>
                  <a:latin typeface="Calibri"/>
                  <a:cs typeface="Calibri"/>
                </a:rPr>
                <a:t>Clinical and Translational</a:t>
              </a:r>
            </a:p>
            <a:p>
              <a:pPr algn="ctr"/>
              <a:r>
                <a:rPr lang="en-US" sz="2000" dirty="0">
                  <a:solidFill>
                    <a:srgbClr val="FFFFFF"/>
                  </a:solidFill>
                  <a:latin typeface="Calibri"/>
                  <a:cs typeface="Calibri"/>
                </a:rPr>
                <a:t>Research Program </a:t>
              </a:r>
            </a:p>
          </p:txBody>
        </p:sp>
        <p:sp>
          <p:nvSpPr>
            <p:cNvPr id="10" name="Rectangle 9"/>
            <p:cNvSpPr/>
            <p:nvPr/>
          </p:nvSpPr>
          <p:spPr>
            <a:xfrm>
              <a:off x="152400" y="4191000"/>
              <a:ext cx="1856209" cy="1682009"/>
            </a:xfrm>
            <a:prstGeom prst="rect">
              <a:avLst/>
            </a:prstGeom>
            <a:solidFill>
              <a:srgbClr val="8EB3E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en-US" sz="1600" b="1" dirty="0">
                  <a:solidFill>
                    <a:srgbClr val="FFFFFF"/>
                  </a:solidFill>
                  <a:latin typeface="Calibri"/>
                  <a:cs typeface="Calibri"/>
                </a:rPr>
                <a:t>Tissue-based genomic/</a:t>
              </a:r>
              <a:r>
                <a:rPr lang="en-US" sz="1600" b="1" dirty="0" err="1">
                  <a:solidFill>
                    <a:srgbClr val="FFFFFF"/>
                  </a:solidFill>
                  <a:latin typeface="Calibri"/>
                  <a:cs typeface="Calibri"/>
                </a:rPr>
                <a:t>transcriptomic</a:t>
              </a:r>
              <a:r>
                <a:rPr lang="en-US" sz="1600" b="1" dirty="0">
                  <a:solidFill>
                    <a:srgbClr val="FFFFFF"/>
                  </a:solidFill>
                  <a:latin typeface="Calibri"/>
                  <a:cs typeface="Calibri"/>
                </a:rPr>
                <a:t>/proteomic profiling</a:t>
              </a:r>
            </a:p>
            <a:p>
              <a:pPr marL="285750" indent="-285750">
                <a:buFont typeface="Arial"/>
                <a:buChar char="•"/>
              </a:pPr>
              <a:r>
                <a:rPr lang="en-US" sz="1600" b="1" dirty="0">
                  <a:solidFill>
                    <a:srgbClr val="FFFFFF"/>
                  </a:solidFill>
                  <a:latin typeface="Calibri"/>
                  <a:cs typeface="Calibri"/>
                </a:rPr>
                <a:t>Animal models</a:t>
              </a:r>
            </a:p>
          </p:txBody>
        </p:sp>
        <p:sp>
          <p:nvSpPr>
            <p:cNvPr id="11" name="Rectangle 10"/>
            <p:cNvSpPr/>
            <p:nvPr/>
          </p:nvSpPr>
          <p:spPr>
            <a:xfrm>
              <a:off x="7010400" y="4272809"/>
              <a:ext cx="2057400" cy="1905000"/>
            </a:xfrm>
            <a:prstGeom prst="rect">
              <a:avLst/>
            </a:prstGeom>
            <a:solidFill>
              <a:srgbClr val="8EB3E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en-US" sz="1600" b="1" dirty="0">
                  <a:solidFill>
                    <a:srgbClr val="FFFFFF"/>
                  </a:solidFill>
                  <a:latin typeface="Calibri"/>
                  <a:cs typeface="Calibri"/>
                </a:rPr>
                <a:t>Investigator-initiated treatment and </a:t>
              </a:r>
              <a:r>
                <a:rPr lang="en-US" sz="1600" b="1" dirty="0" err="1">
                  <a:solidFill>
                    <a:srgbClr val="FFFFFF"/>
                  </a:solidFill>
                  <a:latin typeface="Calibri"/>
                  <a:cs typeface="Calibri"/>
                </a:rPr>
                <a:t>nontreatment</a:t>
              </a:r>
              <a:r>
                <a:rPr lang="en-US" sz="1600" b="1" dirty="0">
                  <a:solidFill>
                    <a:srgbClr val="FFFFFF"/>
                  </a:solidFill>
                  <a:latin typeface="Calibri"/>
                  <a:cs typeface="Calibri"/>
                </a:rPr>
                <a:t> trials</a:t>
              </a:r>
            </a:p>
            <a:p>
              <a:pPr marL="285750" indent="-285750">
                <a:buFont typeface="Arial"/>
                <a:buChar char="•"/>
              </a:pPr>
              <a:r>
                <a:rPr lang="en-US" sz="1600" b="1" dirty="0">
                  <a:solidFill>
                    <a:srgbClr val="FFFFFF"/>
                  </a:solidFill>
                  <a:latin typeface="Calibri"/>
                  <a:cs typeface="Calibri"/>
                </a:rPr>
                <a:t>Global </a:t>
              </a:r>
              <a:r>
                <a:rPr lang="en-US" sz="1600" b="1" dirty="0" err="1">
                  <a:solidFill>
                    <a:srgbClr val="FFFFFF"/>
                  </a:solidFill>
                  <a:latin typeface="Calibri"/>
                  <a:cs typeface="Calibri"/>
                </a:rPr>
                <a:t>Heme</a:t>
              </a:r>
              <a:r>
                <a:rPr lang="en-US" sz="1600" b="1" dirty="0">
                  <a:solidFill>
                    <a:srgbClr val="FFFFFF"/>
                  </a:solidFill>
                  <a:latin typeface="Calibri"/>
                  <a:cs typeface="Calibri"/>
                </a:rPr>
                <a:t>/Oncology</a:t>
              </a:r>
            </a:p>
          </p:txBody>
        </p:sp>
        <p:sp>
          <p:nvSpPr>
            <p:cNvPr id="12" name="Curved Down Arrow 11"/>
            <p:cNvSpPr/>
            <p:nvPr/>
          </p:nvSpPr>
          <p:spPr>
            <a:xfrm>
              <a:off x="2710206" y="3625154"/>
              <a:ext cx="3647288" cy="920009"/>
            </a:xfrm>
            <a:prstGeom prst="curvedDownArrow">
              <a:avLst>
                <a:gd name="adj1" fmla="val 11063"/>
                <a:gd name="adj2" fmla="val 50000"/>
                <a:gd name="adj3" fmla="val 35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cs typeface="Calibri"/>
              </a:endParaRPr>
            </a:p>
          </p:txBody>
        </p:sp>
        <p:sp>
          <p:nvSpPr>
            <p:cNvPr id="13" name="Curved Down Arrow 12"/>
            <p:cNvSpPr/>
            <p:nvPr/>
          </p:nvSpPr>
          <p:spPr>
            <a:xfrm rot="10800000">
              <a:off x="2590800" y="5486400"/>
              <a:ext cx="3647288" cy="920009"/>
            </a:xfrm>
            <a:prstGeom prst="curvedDownArrow">
              <a:avLst>
                <a:gd name="adj1" fmla="val 11063"/>
                <a:gd name="adj2" fmla="val 50000"/>
                <a:gd name="adj3" fmla="val 356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cs typeface="Calibri"/>
              </a:endParaRPr>
            </a:p>
          </p:txBody>
        </p:sp>
      </p:grpSp>
    </p:spTree>
    <p:extLst>
      <p:ext uri="{BB962C8B-B14F-4D97-AF65-F5344CB8AC3E}">
        <p14:creationId xmlns:p14="http://schemas.microsoft.com/office/powerpoint/2010/main" val="31273528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685800" y="-152400"/>
            <a:ext cx="7772400" cy="1143000"/>
          </a:xfrm>
        </p:spPr>
        <p:txBody>
          <a:bodyPr/>
          <a:lstStyle/>
          <a:p>
            <a:r>
              <a:rPr lang="en-US" altLang="en-US" sz="3600" dirty="0">
                <a:solidFill>
                  <a:srgbClr val="FFFF00"/>
                </a:solidFill>
                <a:latin typeface="Arial" pitchFamily="34" charset="0"/>
                <a:cs typeface="Arial" pitchFamily="34" charset="0"/>
              </a:rPr>
              <a:t>UNC Infrastructure</a:t>
            </a:r>
          </a:p>
        </p:txBody>
      </p:sp>
      <p:sp>
        <p:nvSpPr>
          <p:cNvPr id="3" name="Content Placeholder 2"/>
          <p:cNvSpPr>
            <a:spLocks noGrp="1"/>
          </p:cNvSpPr>
          <p:nvPr>
            <p:ph idx="1"/>
          </p:nvPr>
        </p:nvSpPr>
        <p:spPr>
          <a:xfrm>
            <a:off x="228600" y="1143000"/>
            <a:ext cx="8915400" cy="5943600"/>
          </a:xfrm>
        </p:spPr>
        <p:txBody>
          <a:bodyPr/>
          <a:lstStyle/>
          <a:p>
            <a:r>
              <a:rPr lang="en-US" sz="2800" dirty="0">
                <a:solidFill>
                  <a:srgbClr val="FFFFFF"/>
                </a:solidFill>
                <a:latin typeface="Arial"/>
                <a:cs typeface="Arial"/>
              </a:rPr>
              <a:t>Highly integrated, well-funded institution			</a:t>
            </a:r>
          </a:p>
          <a:p>
            <a:r>
              <a:rPr lang="en-US" sz="2800" dirty="0">
                <a:solidFill>
                  <a:srgbClr val="FFFFFF"/>
                </a:solidFill>
                <a:latin typeface="Arial"/>
                <a:cs typeface="Arial"/>
              </a:rPr>
              <a:t>Opportunities </a:t>
            </a:r>
          </a:p>
          <a:p>
            <a:pPr lvl="1"/>
            <a:r>
              <a:rPr lang="en-US" sz="2400" dirty="0">
                <a:solidFill>
                  <a:srgbClr val="FFFFFF"/>
                </a:solidFill>
                <a:latin typeface="Arial"/>
                <a:cs typeface="Arial"/>
              </a:rPr>
              <a:t>&gt; 30 Division faculty with track record</a:t>
            </a:r>
          </a:p>
          <a:p>
            <a:pPr lvl="1"/>
            <a:r>
              <a:rPr lang="en-US" sz="2400" dirty="0">
                <a:solidFill>
                  <a:srgbClr val="FFFFFF"/>
                </a:solidFill>
                <a:latin typeface="Arial"/>
                <a:cs typeface="Arial"/>
              </a:rPr>
              <a:t>6 PhD members with collaborative roles</a:t>
            </a:r>
          </a:p>
          <a:p>
            <a:pPr lvl="1"/>
            <a:r>
              <a:rPr lang="en-US" sz="2400" dirty="0">
                <a:solidFill>
                  <a:srgbClr val="FFFFFF"/>
                </a:solidFill>
                <a:latin typeface="Arial"/>
                <a:cs typeface="Arial"/>
              </a:rPr>
              <a:t>&gt; 400 UNC faculty working in </a:t>
            </a:r>
            <a:r>
              <a:rPr lang="en-US" sz="2400" dirty="0" err="1">
                <a:solidFill>
                  <a:srgbClr val="FFFFFF"/>
                </a:solidFill>
                <a:latin typeface="Arial"/>
                <a:cs typeface="Arial"/>
              </a:rPr>
              <a:t>Heme</a:t>
            </a:r>
            <a:r>
              <a:rPr lang="en-US" sz="2400" dirty="0">
                <a:solidFill>
                  <a:srgbClr val="FFFFFF"/>
                </a:solidFill>
                <a:latin typeface="Arial"/>
                <a:cs typeface="Arial"/>
              </a:rPr>
              <a:t>/</a:t>
            </a:r>
            <a:r>
              <a:rPr lang="en-US" sz="2400" dirty="0" err="1">
                <a:solidFill>
                  <a:srgbClr val="FFFFFF"/>
                </a:solidFill>
                <a:latin typeface="Arial"/>
                <a:cs typeface="Arial"/>
              </a:rPr>
              <a:t>Onc</a:t>
            </a:r>
            <a:r>
              <a:rPr lang="en-US" sz="2400" dirty="0">
                <a:solidFill>
                  <a:srgbClr val="FFFFFF"/>
                </a:solidFill>
                <a:latin typeface="Arial"/>
                <a:cs typeface="Arial"/>
              </a:rPr>
              <a:t>	</a:t>
            </a:r>
          </a:p>
          <a:p>
            <a:r>
              <a:rPr lang="en-US" sz="2800" dirty="0">
                <a:solidFill>
                  <a:srgbClr val="FFFFFF"/>
                </a:solidFill>
                <a:latin typeface="Arial"/>
                <a:cs typeface="Arial"/>
              </a:rPr>
              <a:t>Longstanding emphasis and focus on team science</a:t>
            </a:r>
          </a:p>
          <a:p>
            <a:pPr lvl="1"/>
            <a:r>
              <a:rPr lang="en-US" sz="2400" dirty="0">
                <a:solidFill>
                  <a:srgbClr val="FFFFFF"/>
                </a:solidFill>
                <a:latin typeface="Arial"/>
                <a:cs typeface="Arial"/>
              </a:rPr>
              <a:t>Multiple joint appointments with Schools of Public Health and Pharmacy</a:t>
            </a:r>
            <a:endParaRPr lang="en-US" sz="2000" dirty="0">
              <a:solidFill>
                <a:srgbClr val="FFFFFF"/>
              </a:solidFill>
              <a:latin typeface="Arial"/>
              <a:cs typeface="Arial"/>
            </a:endParaRPr>
          </a:p>
          <a:p>
            <a:pPr lvl="1"/>
            <a:r>
              <a:rPr lang="en-US" sz="2400" dirty="0">
                <a:solidFill>
                  <a:srgbClr val="FFFFFF"/>
                </a:solidFill>
                <a:latin typeface="Arial"/>
                <a:cs typeface="Arial"/>
              </a:rPr>
              <a:t>Training grant opportunities across this landscape</a:t>
            </a:r>
          </a:p>
          <a:p>
            <a:pPr lvl="1"/>
            <a:r>
              <a:rPr lang="en-US" sz="2400" dirty="0">
                <a:solidFill>
                  <a:srgbClr val="FFFFFF"/>
                </a:solidFill>
                <a:latin typeface="Arial"/>
                <a:cs typeface="Arial"/>
              </a:rPr>
              <a:t>Divisional commitment to supporting research years</a:t>
            </a:r>
          </a:p>
          <a:p>
            <a:pPr lvl="1"/>
            <a:endParaRPr lang="en-US" sz="2400" dirty="0">
              <a:solidFill>
                <a:srgbClr val="FFFFFF"/>
              </a:solidFill>
              <a:latin typeface="Arial"/>
              <a:cs typeface="Arial"/>
            </a:endParaRPr>
          </a:p>
          <a:p>
            <a:pPr lvl="1"/>
            <a:endParaRPr lang="en-US" sz="2400" dirty="0">
              <a:solidFill>
                <a:srgbClr val="FFFFFF"/>
              </a:solidFill>
              <a:latin typeface="Arial"/>
              <a:cs typeface="Arial"/>
            </a:endParaRPr>
          </a:p>
        </p:txBody>
      </p:sp>
    </p:spTree>
    <p:extLst>
      <p:ext uri="{BB962C8B-B14F-4D97-AF65-F5344CB8AC3E}">
        <p14:creationId xmlns:p14="http://schemas.microsoft.com/office/powerpoint/2010/main" val="24917524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0" y="152400"/>
            <a:ext cx="9144000" cy="1143000"/>
          </a:xfrm>
        </p:spPr>
        <p:txBody>
          <a:bodyPr/>
          <a:lstStyle/>
          <a:p>
            <a:r>
              <a:rPr lang="en-US" altLang="en-US" sz="3600" dirty="0">
                <a:solidFill>
                  <a:srgbClr val="FFFF00"/>
                </a:solidFill>
                <a:latin typeface="Arial" pitchFamily="34" charset="0"/>
                <a:cs typeface="Arial" pitchFamily="34" charset="0"/>
              </a:rPr>
              <a:t>General Approach for </a:t>
            </a:r>
            <a:r>
              <a:rPr lang="en-US" altLang="en-US" sz="3600" dirty="0" err="1">
                <a:solidFill>
                  <a:srgbClr val="FFFF00"/>
                </a:solidFill>
                <a:latin typeface="Arial" pitchFamily="34" charset="0"/>
                <a:cs typeface="Arial" pitchFamily="34" charset="0"/>
              </a:rPr>
              <a:t>Heme</a:t>
            </a:r>
            <a:r>
              <a:rPr lang="en-US" altLang="en-US" sz="3600" dirty="0">
                <a:solidFill>
                  <a:srgbClr val="FFFF00"/>
                </a:solidFill>
                <a:latin typeface="Arial" pitchFamily="34" charset="0"/>
                <a:cs typeface="Arial" pitchFamily="34" charset="0"/>
              </a:rPr>
              <a:t>/</a:t>
            </a:r>
            <a:r>
              <a:rPr lang="en-US" altLang="en-US" sz="3600" dirty="0" err="1">
                <a:solidFill>
                  <a:srgbClr val="FFFF00"/>
                </a:solidFill>
                <a:latin typeface="Arial" pitchFamily="34" charset="0"/>
                <a:cs typeface="Arial" pitchFamily="34" charset="0"/>
              </a:rPr>
              <a:t>Onc</a:t>
            </a:r>
            <a:r>
              <a:rPr lang="en-US" altLang="en-US" sz="3600" dirty="0">
                <a:solidFill>
                  <a:srgbClr val="FFFF00"/>
                </a:solidFill>
                <a:latin typeface="Arial" pitchFamily="34" charset="0"/>
                <a:cs typeface="Arial" pitchFamily="34" charset="0"/>
              </a:rPr>
              <a:t> Fellows</a:t>
            </a:r>
          </a:p>
        </p:txBody>
      </p:sp>
      <p:sp>
        <p:nvSpPr>
          <p:cNvPr id="134147" name="Content Placeholder 2"/>
          <p:cNvSpPr>
            <a:spLocks noGrp="1"/>
          </p:cNvSpPr>
          <p:nvPr>
            <p:ph idx="1"/>
          </p:nvPr>
        </p:nvSpPr>
        <p:spPr>
          <a:xfrm>
            <a:off x="152400" y="1219200"/>
            <a:ext cx="8839200" cy="5562600"/>
          </a:xfrm>
        </p:spPr>
        <p:txBody>
          <a:bodyPr/>
          <a:lstStyle/>
          <a:p>
            <a:r>
              <a:rPr lang="en-US" altLang="en-US" sz="2800" dirty="0">
                <a:solidFill>
                  <a:srgbClr val="FFFFFF"/>
                </a:solidFill>
                <a:latin typeface="Arial" pitchFamily="34" charset="0"/>
                <a:cs typeface="Arial" pitchFamily="34" charset="0"/>
              </a:rPr>
              <a:t>Experienced</a:t>
            </a:r>
          </a:p>
          <a:p>
            <a:pPr lvl="1"/>
            <a:r>
              <a:rPr lang="en-US" altLang="en-US" sz="2400" dirty="0">
                <a:solidFill>
                  <a:srgbClr val="FFFFFF"/>
                </a:solidFill>
                <a:latin typeface="Arial" pitchFamily="34" charset="0"/>
                <a:cs typeface="Arial" pitchFamily="34" charset="0"/>
              </a:rPr>
              <a:t>Mentor relationship built at the outset</a:t>
            </a:r>
          </a:p>
          <a:p>
            <a:pPr lvl="1"/>
            <a:r>
              <a:rPr lang="en-US" altLang="en-US" sz="2400" dirty="0">
                <a:solidFill>
                  <a:srgbClr val="FFFFFF"/>
                </a:solidFill>
                <a:latin typeface="Arial" pitchFamily="34" charset="0"/>
                <a:cs typeface="Arial" pitchFamily="34" charset="0"/>
              </a:rPr>
              <a:t>Resources, trajectory, oversight planning before arrival</a:t>
            </a:r>
          </a:p>
          <a:p>
            <a:pPr lvl="1"/>
            <a:r>
              <a:rPr lang="en-US" altLang="en-US" sz="2400" dirty="0">
                <a:solidFill>
                  <a:srgbClr val="FFFFFF"/>
                </a:solidFill>
                <a:latin typeface="Arial" pitchFamily="34" charset="0"/>
                <a:cs typeface="Arial" pitchFamily="34" charset="0"/>
              </a:rPr>
              <a:t>Work can start as early as 1</a:t>
            </a:r>
            <a:r>
              <a:rPr lang="en-US" altLang="en-US" sz="2400" baseline="30000" dirty="0">
                <a:solidFill>
                  <a:srgbClr val="FFFFFF"/>
                </a:solidFill>
                <a:latin typeface="Arial" pitchFamily="34" charset="0"/>
                <a:cs typeface="Arial" pitchFamily="34" charset="0"/>
              </a:rPr>
              <a:t>st</a:t>
            </a:r>
            <a:r>
              <a:rPr lang="en-US" altLang="en-US" sz="2400" dirty="0">
                <a:solidFill>
                  <a:srgbClr val="FFFFFF"/>
                </a:solidFill>
                <a:latin typeface="Arial" pitchFamily="34" charset="0"/>
                <a:cs typeface="Arial" pitchFamily="34" charset="0"/>
              </a:rPr>
              <a:t> year					</a:t>
            </a:r>
          </a:p>
          <a:p>
            <a:r>
              <a:rPr lang="en-US" altLang="en-US" sz="2800" dirty="0">
                <a:solidFill>
                  <a:srgbClr val="FFFFFF"/>
                </a:solidFill>
                <a:latin typeface="Arial" pitchFamily="34" charset="0"/>
                <a:cs typeface="Arial" pitchFamily="34" charset="0"/>
              </a:rPr>
              <a:t>Inexperienced but bright and enthusiastic</a:t>
            </a:r>
          </a:p>
          <a:p>
            <a:pPr lvl="1"/>
            <a:r>
              <a:rPr lang="en-US" altLang="en-US" sz="2400" dirty="0">
                <a:solidFill>
                  <a:srgbClr val="FFFFFF"/>
                </a:solidFill>
                <a:latin typeface="Arial" pitchFamily="34" charset="0"/>
                <a:cs typeface="Arial" pitchFamily="34" charset="0"/>
              </a:rPr>
              <a:t>Exposure to breadth of research early 1</a:t>
            </a:r>
            <a:r>
              <a:rPr lang="en-US" altLang="en-US" sz="2400" baseline="30000" dirty="0">
                <a:solidFill>
                  <a:srgbClr val="FFFFFF"/>
                </a:solidFill>
                <a:latin typeface="Arial" pitchFamily="34" charset="0"/>
                <a:cs typeface="Arial" pitchFamily="34" charset="0"/>
              </a:rPr>
              <a:t>st</a:t>
            </a:r>
            <a:r>
              <a:rPr lang="en-US" altLang="en-US" sz="2400" dirty="0">
                <a:solidFill>
                  <a:srgbClr val="FFFFFF"/>
                </a:solidFill>
                <a:latin typeface="Arial" pitchFamily="34" charset="0"/>
                <a:cs typeface="Arial" pitchFamily="34" charset="0"/>
              </a:rPr>
              <a:t> year</a:t>
            </a:r>
          </a:p>
          <a:p>
            <a:pPr lvl="1"/>
            <a:r>
              <a:rPr lang="en-US" altLang="en-US" sz="2400" dirty="0">
                <a:solidFill>
                  <a:srgbClr val="FFFFFF"/>
                </a:solidFill>
                <a:latin typeface="Arial" pitchFamily="34" charset="0"/>
                <a:cs typeface="Arial" pitchFamily="34" charset="0"/>
              </a:rPr>
              <a:t>Designated faculty guidance</a:t>
            </a:r>
          </a:p>
          <a:p>
            <a:pPr lvl="1"/>
            <a:r>
              <a:rPr lang="en-US" altLang="en-US" sz="2400" dirty="0">
                <a:solidFill>
                  <a:srgbClr val="FFFFFF"/>
                </a:solidFill>
                <a:latin typeface="Arial" pitchFamily="34" charset="0"/>
                <a:cs typeface="Arial" pitchFamily="34" charset="0"/>
              </a:rPr>
              <a:t>Find mentor, start working within that umbrella 2</a:t>
            </a:r>
            <a:r>
              <a:rPr lang="en-US" altLang="en-US" sz="2400" baseline="30000" dirty="0">
                <a:solidFill>
                  <a:srgbClr val="FFFFFF"/>
                </a:solidFill>
                <a:latin typeface="Arial" pitchFamily="34" charset="0"/>
                <a:cs typeface="Arial" pitchFamily="34" charset="0"/>
              </a:rPr>
              <a:t>nd</a:t>
            </a:r>
            <a:r>
              <a:rPr lang="en-US" altLang="en-US" sz="2400" dirty="0">
                <a:solidFill>
                  <a:srgbClr val="FFFFFF"/>
                </a:solidFill>
                <a:latin typeface="Arial" pitchFamily="34" charset="0"/>
                <a:cs typeface="Arial" pitchFamily="34" charset="0"/>
              </a:rPr>
              <a:t> </a:t>
            </a:r>
            <a:r>
              <a:rPr lang="en-US" altLang="en-US" sz="2400" dirty="0" err="1">
                <a:solidFill>
                  <a:srgbClr val="FFFFFF"/>
                </a:solidFill>
                <a:latin typeface="Arial" pitchFamily="34" charset="0"/>
                <a:cs typeface="Arial" pitchFamily="34" charset="0"/>
              </a:rPr>
              <a:t>yr</a:t>
            </a:r>
            <a:r>
              <a:rPr lang="en-US" altLang="en-US" sz="2400" dirty="0">
                <a:solidFill>
                  <a:srgbClr val="FFFFFF"/>
                </a:solidFill>
                <a:latin typeface="Arial" pitchFamily="34" charset="0"/>
                <a:cs typeface="Arial" pitchFamily="34" charset="0"/>
              </a:rPr>
              <a:t>+</a:t>
            </a:r>
          </a:p>
          <a:p>
            <a:pPr marL="0" indent="0">
              <a:buNone/>
            </a:pPr>
            <a:endParaRPr lang="en-US" altLang="en-US" sz="2800" dirty="0">
              <a:solidFill>
                <a:srgbClr val="FFFFFF"/>
              </a:solidFill>
              <a:latin typeface="Arial" pitchFamily="34" charset="0"/>
              <a:cs typeface="Arial" pitchFamily="34" charset="0"/>
            </a:endParaRPr>
          </a:p>
          <a:p>
            <a:r>
              <a:rPr lang="en-US" altLang="en-US" sz="2800" dirty="0">
                <a:solidFill>
                  <a:srgbClr val="FFFFFF"/>
                </a:solidFill>
                <a:latin typeface="Arial" pitchFamily="34" charset="0"/>
                <a:cs typeface="Arial" pitchFamily="34" charset="0"/>
              </a:rPr>
              <a:t>Training:  Alphabet soup programs - MSCR, MPH, </a:t>
            </a:r>
            <a:r>
              <a:rPr lang="en-US" altLang="en-US" sz="2800" dirty="0" err="1">
                <a:solidFill>
                  <a:srgbClr val="FFFFFF"/>
                </a:solidFill>
                <a:latin typeface="Arial" pitchFamily="34" charset="0"/>
                <a:cs typeface="Arial" pitchFamily="34" charset="0"/>
              </a:rPr>
              <a:t>TraCS</a:t>
            </a:r>
            <a:r>
              <a:rPr lang="en-US" altLang="en-US" sz="2800" dirty="0">
                <a:solidFill>
                  <a:srgbClr val="FFFFFF"/>
                </a:solidFill>
                <a:latin typeface="Arial" pitchFamily="34" charset="0"/>
                <a:cs typeface="Arial" pitchFamily="34" charset="0"/>
              </a:rPr>
              <a:t>…</a:t>
            </a:r>
            <a:r>
              <a:rPr lang="en-US" altLang="en-US" sz="2400" dirty="0">
                <a:solidFill>
                  <a:srgbClr val="FFFFFF"/>
                </a:solidFill>
                <a:latin typeface="Arial" pitchFamily="34" charset="0"/>
                <a:cs typeface="Arial" pitchFamily="34" charset="0"/>
              </a:rPr>
              <a:t> </a:t>
            </a:r>
          </a:p>
        </p:txBody>
      </p:sp>
    </p:spTree>
    <p:extLst>
      <p:ext uri="{BB962C8B-B14F-4D97-AF65-F5344CB8AC3E}">
        <p14:creationId xmlns:p14="http://schemas.microsoft.com/office/powerpoint/2010/main" val="6568932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2032337"/>
            <a:ext cx="2590800" cy="1015663"/>
          </a:xfrm>
          <a:prstGeom prst="rect">
            <a:avLst/>
          </a:prstGeom>
          <a:noFill/>
        </p:spPr>
        <p:txBody>
          <a:bodyPr wrap="square" rtlCol="0">
            <a:spAutoFit/>
          </a:bodyPr>
          <a:lstStyle/>
          <a:p>
            <a:r>
              <a:rPr lang="en-US" sz="2000" dirty="0">
                <a:solidFill>
                  <a:srgbClr val="FFFFFF"/>
                </a:solidFill>
                <a:latin typeface="Arial"/>
                <a:cs typeface="Arial"/>
              </a:rPr>
              <a:t>Lisa Carey</a:t>
            </a:r>
          </a:p>
          <a:p>
            <a:r>
              <a:rPr lang="en-US" sz="2000" i="1" dirty="0">
                <a:solidFill>
                  <a:srgbClr val="FFFFFF"/>
                </a:solidFill>
                <a:latin typeface="Arial"/>
                <a:cs typeface="Arial"/>
              </a:rPr>
              <a:t>Biomarkers,</a:t>
            </a:r>
          </a:p>
          <a:p>
            <a:r>
              <a:rPr lang="en-US" sz="2000" i="1" dirty="0">
                <a:solidFill>
                  <a:srgbClr val="FFFFFF"/>
                </a:solidFill>
                <a:latin typeface="Arial"/>
                <a:cs typeface="Arial"/>
              </a:rPr>
              <a:t>clinical trials</a:t>
            </a:r>
          </a:p>
        </p:txBody>
      </p:sp>
      <p:pic>
        <p:nvPicPr>
          <p:cNvPr id="7" name="Picture 6"/>
          <p:cNvPicPr>
            <a:picLocks noChangeAspect="1"/>
          </p:cNvPicPr>
          <p:nvPr/>
        </p:nvPicPr>
        <p:blipFill>
          <a:blip r:embed="rId2"/>
          <a:stretch>
            <a:fillRect/>
          </a:stretch>
        </p:blipFill>
        <p:spPr>
          <a:xfrm>
            <a:off x="3276600" y="4318000"/>
            <a:ext cx="2499868" cy="3759200"/>
          </a:xfrm>
          <a:prstGeom prst="rect">
            <a:avLst/>
          </a:prstGeom>
        </p:spPr>
      </p:pic>
      <p:pic>
        <p:nvPicPr>
          <p:cNvPr id="9" name="Picture 8"/>
          <p:cNvPicPr>
            <a:picLocks noChangeAspect="1"/>
          </p:cNvPicPr>
          <p:nvPr/>
        </p:nvPicPr>
        <p:blipFill rotWithShape="1">
          <a:blip r:embed="rId3"/>
          <a:srcRect l="17887" r="41393"/>
          <a:stretch/>
        </p:blipFill>
        <p:spPr>
          <a:xfrm>
            <a:off x="0" y="609600"/>
            <a:ext cx="2594619" cy="2438400"/>
          </a:xfrm>
          <a:prstGeom prst="rect">
            <a:avLst/>
          </a:prstGeom>
        </p:spPr>
      </p:pic>
      <p:sp>
        <p:nvSpPr>
          <p:cNvPr id="10" name="TextBox 9"/>
          <p:cNvSpPr txBox="1"/>
          <p:nvPr/>
        </p:nvSpPr>
        <p:spPr>
          <a:xfrm>
            <a:off x="-152400" y="5867400"/>
            <a:ext cx="3429000" cy="1015663"/>
          </a:xfrm>
          <a:prstGeom prst="rect">
            <a:avLst/>
          </a:prstGeom>
          <a:noFill/>
        </p:spPr>
        <p:txBody>
          <a:bodyPr wrap="square" rtlCol="0">
            <a:spAutoFit/>
          </a:bodyPr>
          <a:lstStyle/>
          <a:p>
            <a:pPr algn="r"/>
            <a:r>
              <a:rPr lang="en-US" sz="2000" dirty="0">
                <a:solidFill>
                  <a:srgbClr val="FFFFFF"/>
                </a:solidFill>
                <a:latin typeface="Arial"/>
                <a:cs typeface="Arial"/>
              </a:rPr>
              <a:t>Carey Anders</a:t>
            </a:r>
          </a:p>
          <a:p>
            <a:pPr algn="r"/>
            <a:r>
              <a:rPr lang="en-US" sz="2000" i="1" dirty="0">
                <a:solidFill>
                  <a:srgbClr val="FFFFFF"/>
                </a:solidFill>
                <a:latin typeface="Arial"/>
                <a:cs typeface="Arial"/>
              </a:rPr>
              <a:t>Brain metastases,</a:t>
            </a:r>
          </a:p>
          <a:p>
            <a:pPr algn="r"/>
            <a:r>
              <a:rPr lang="en-US" sz="2000" i="1" dirty="0">
                <a:solidFill>
                  <a:srgbClr val="FFFFFF"/>
                </a:solidFill>
                <a:latin typeface="Arial"/>
                <a:cs typeface="Arial"/>
              </a:rPr>
              <a:t>Clinical trials</a:t>
            </a:r>
          </a:p>
        </p:txBody>
      </p:sp>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9511" y="76200"/>
            <a:ext cx="3158289"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2438400" y="1044714"/>
            <a:ext cx="3429000" cy="707886"/>
          </a:xfrm>
          <a:prstGeom prst="rect">
            <a:avLst/>
          </a:prstGeom>
          <a:noFill/>
        </p:spPr>
        <p:txBody>
          <a:bodyPr wrap="square" rtlCol="0">
            <a:spAutoFit/>
          </a:bodyPr>
          <a:lstStyle/>
          <a:p>
            <a:pPr algn="r"/>
            <a:r>
              <a:rPr lang="en-US" sz="2000" dirty="0" err="1">
                <a:solidFill>
                  <a:srgbClr val="FFFFFF"/>
                </a:solidFill>
                <a:latin typeface="Arial"/>
                <a:cs typeface="Arial"/>
              </a:rPr>
              <a:t>Hy</a:t>
            </a:r>
            <a:r>
              <a:rPr lang="en-US" sz="2000" dirty="0">
                <a:solidFill>
                  <a:srgbClr val="FFFFFF"/>
                </a:solidFill>
                <a:latin typeface="Arial"/>
                <a:cs typeface="Arial"/>
              </a:rPr>
              <a:t> Muss</a:t>
            </a:r>
          </a:p>
          <a:p>
            <a:pPr algn="r"/>
            <a:r>
              <a:rPr lang="en-US" sz="2000" i="1" dirty="0">
                <a:solidFill>
                  <a:srgbClr val="FFFFFF"/>
                </a:solidFill>
                <a:latin typeface="Arial"/>
                <a:cs typeface="Arial"/>
              </a:rPr>
              <a:t>Geriatric Oncology</a:t>
            </a:r>
          </a:p>
        </p:txBody>
      </p:sp>
      <p:pic>
        <p:nvPicPr>
          <p:cNvPr id="13" name="Picture 12"/>
          <p:cNvPicPr>
            <a:picLocks noChangeAspect="1"/>
          </p:cNvPicPr>
          <p:nvPr/>
        </p:nvPicPr>
        <p:blipFill rotWithShape="1">
          <a:blip r:embed="rId5"/>
          <a:srcRect l="32442"/>
          <a:stretch/>
        </p:blipFill>
        <p:spPr>
          <a:xfrm>
            <a:off x="76200" y="3175337"/>
            <a:ext cx="3028194" cy="1714500"/>
          </a:xfrm>
          <a:prstGeom prst="rect">
            <a:avLst/>
          </a:prstGeom>
        </p:spPr>
      </p:pic>
      <p:sp>
        <p:nvSpPr>
          <p:cNvPr id="14" name="TextBox 13"/>
          <p:cNvSpPr txBox="1"/>
          <p:nvPr/>
        </p:nvSpPr>
        <p:spPr>
          <a:xfrm>
            <a:off x="0" y="4876800"/>
            <a:ext cx="3429000" cy="1015663"/>
          </a:xfrm>
          <a:prstGeom prst="rect">
            <a:avLst/>
          </a:prstGeom>
          <a:noFill/>
        </p:spPr>
        <p:txBody>
          <a:bodyPr wrap="square" rtlCol="0">
            <a:spAutoFit/>
          </a:bodyPr>
          <a:lstStyle/>
          <a:p>
            <a:r>
              <a:rPr lang="en-US" sz="2000" dirty="0">
                <a:solidFill>
                  <a:srgbClr val="FFFFFF"/>
                </a:solidFill>
                <a:latin typeface="Arial"/>
                <a:cs typeface="Arial"/>
              </a:rPr>
              <a:t>Katie Reeder-Hayes </a:t>
            </a:r>
          </a:p>
          <a:p>
            <a:r>
              <a:rPr lang="en-US" sz="2000" i="1" dirty="0">
                <a:solidFill>
                  <a:srgbClr val="FFFFFF"/>
                </a:solidFill>
                <a:latin typeface="Arial"/>
                <a:cs typeface="Arial"/>
              </a:rPr>
              <a:t>Health Services </a:t>
            </a:r>
          </a:p>
          <a:p>
            <a:r>
              <a:rPr lang="en-US" sz="2000" i="1" dirty="0">
                <a:solidFill>
                  <a:srgbClr val="FFFFFF"/>
                </a:solidFill>
                <a:latin typeface="Arial"/>
                <a:cs typeface="Arial"/>
              </a:rPr>
              <a:t>&amp; Outcomes</a:t>
            </a:r>
          </a:p>
        </p:txBody>
      </p:sp>
      <p:pic>
        <p:nvPicPr>
          <p:cNvPr id="15" name="Picture 14" descr="Dr-Dees.jpg"/>
          <p:cNvPicPr>
            <a:picLocks noChangeAspect="1"/>
          </p:cNvPicPr>
          <p:nvPr/>
        </p:nvPicPr>
        <p:blipFill>
          <a:blip r:embed="rId6" cstate="print"/>
          <a:srcRect l="6623" r="10596"/>
          <a:stretch>
            <a:fillRect/>
          </a:stretch>
        </p:blipFill>
        <p:spPr>
          <a:xfrm>
            <a:off x="6781800" y="1828800"/>
            <a:ext cx="2286000" cy="2761488"/>
          </a:xfrm>
          <a:prstGeom prst="rect">
            <a:avLst/>
          </a:prstGeom>
        </p:spPr>
      </p:pic>
      <p:sp>
        <p:nvSpPr>
          <p:cNvPr id="16" name="TextBox 15"/>
          <p:cNvSpPr txBox="1"/>
          <p:nvPr/>
        </p:nvSpPr>
        <p:spPr>
          <a:xfrm>
            <a:off x="3276600" y="3124200"/>
            <a:ext cx="3429000" cy="1015663"/>
          </a:xfrm>
          <a:prstGeom prst="rect">
            <a:avLst/>
          </a:prstGeom>
          <a:noFill/>
        </p:spPr>
        <p:txBody>
          <a:bodyPr wrap="square" rtlCol="0">
            <a:spAutoFit/>
          </a:bodyPr>
          <a:lstStyle/>
          <a:p>
            <a:pPr algn="r"/>
            <a:r>
              <a:rPr lang="en-US" sz="2000" dirty="0">
                <a:solidFill>
                  <a:srgbClr val="FFFFFF"/>
                </a:solidFill>
                <a:latin typeface="Arial"/>
                <a:cs typeface="Arial"/>
              </a:rPr>
              <a:t>Claire Dees</a:t>
            </a:r>
          </a:p>
          <a:p>
            <a:pPr algn="r"/>
            <a:r>
              <a:rPr lang="en-US" sz="2000" i="1" dirty="0">
                <a:solidFill>
                  <a:srgbClr val="FFFFFF"/>
                </a:solidFill>
                <a:latin typeface="Arial"/>
                <a:cs typeface="Arial"/>
              </a:rPr>
              <a:t>Drug Development</a:t>
            </a:r>
          </a:p>
          <a:p>
            <a:pPr algn="r"/>
            <a:r>
              <a:rPr lang="en-US" sz="2000" i="1" dirty="0">
                <a:solidFill>
                  <a:srgbClr val="FFFFFF"/>
                </a:solidFill>
                <a:latin typeface="Arial"/>
                <a:cs typeface="Arial"/>
              </a:rPr>
              <a:t>Phase I </a:t>
            </a:r>
          </a:p>
        </p:txBody>
      </p:sp>
      <p:pic>
        <p:nvPicPr>
          <p:cNvPr id="17" name="Picture 16"/>
          <p:cNvPicPr>
            <a:picLocks noChangeAspect="1"/>
          </p:cNvPicPr>
          <p:nvPr/>
        </p:nvPicPr>
        <p:blipFill rotWithShape="1">
          <a:blip r:embed="rId7"/>
          <a:srcRect l="35356"/>
          <a:stretch/>
        </p:blipFill>
        <p:spPr>
          <a:xfrm>
            <a:off x="6172200" y="4724400"/>
            <a:ext cx="2382424" cy="1409699"/>
          </a:xfrm>
          <a:prstGeom prst="rect">
            <a:avLst/>
          </a:prstGeom>
        </p:spPr>
      </p:pic>
      <p:sp>
        <p:nvSpPr>
          <p:cNvPr id="18" name="TextBox 17"/>
          <p:cNvSpPr txBox="1"/>
          <p:nvPr/>
        </p:nvSpPr>
        <p:spPr>
          <a:xfrm>
            <a:off x="5181600" y="6073914"/>
            <a:ext cx="3429000" cy="707886"/>
          </a:xfrm>
          <a:prstGeom prst="rect">
            <a:avLst/>
          </a:prstGeom>
          <a:noFill/>
        </p:spPr>
        <p:txBody>
          <a:bodyPr wrap="square" rtlCol="0">
            <a:spAutoFit/>
          </a:bodyPr>
          <a:lstStyle/>
          <a:p>
            <a:pPr algn="r"/>
            <a:r>
              <a:rPr lang="en-US" sz="2000" dirty="0">
                <a:solidFill>
                  <a:srgbClr val="FFFFFF"/>
                </a:solidFill>
                <a:latin typeface="Arial"/>
                <a:cs typeface="Arial"/>
              </a:rPr>
              <a:t>Trevor Jolly </a:t>
            </a:r>
          </a:p>
          <a:p>
            <a:pPr algn="r"/>
            <a:r>
              <a:rPr lang="en-US" sz="2000" i="1" dirty="0">
                <a:solidFill>
                  <a:srgbClr val="FFFFFF"/>
                </a:solidFill>
                <a:latin typeface="Arial"/>
                <a:cs typeface="Arial"/>
              </a:rPr>
              <a:t>Geriatric Oncology</a:t>
            </a:r>
          </a:p>
        </p:txBody>
      </p:sp>
      <p:sp>
        <p:nvSpPr>
          <p:cNvPr id="2" name="TextBox 1"/>
          <p:cNvSpPr txBox="1"/>
          <p:nvPr/>
        </p:nvSpPr>
        <p:spPr>
          <a:xfrm>
            <a:off x="2667477" y="76200"/>
            <a:ext cx="3296746" cy="523220"/>
          </a:xfrm>
          <a:prstGeom prst="rect">
            <a:avLst/>
          </a:prstGeom>
          <a:noFill/>
        </p:spPr>
        <p:txBody>
          <a:bodyPr wrap="none" rtlCol="0">
            <a:spAutoFit/>
          </a:bodyPr>
          <a:lstStyle/>
          <a:p>
            <a:pPr algn="ctr"/>
            <a:r>
              <a:rPr lang="en-US" sz="2800" b="1" dirty="0">
                <a:solidFill>
                  <a:srgbClr val="FFFF00"/>
                </a:solidFill>
                <a:latin typeface="Arial" panose="020B0604020202020204" pitchFamily="34" charset="0"/>
                <a:cs typeface="Arial" panose="020B0604020202020204" pitchFamily="34" charset="0"/>
              </a:rPr>
              <a:t>BREAST CANCER</a:t>
            </a:r>
          </a:p>
        </p:txBody>
      </p:sp>
    </p:spTree>
    <p:extLst>
      <p:ext uri="{BB962C8B-B14F-4D97-AF65-F5344CB8AC3E}">
        <p14:creationId xmlns:p14="http://schemas.microsoft.com/office/powerpoint/2010/main" val="308128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638801"/>
            <a:ext cx="3429000" cy="707886"/>
          </a:xfrm>
          <a:prstGeom prst="rect">
            <a:avLst/>
          </a:prstGeom>
          <a:noFill/>
        </p:spPr>
        <p:txBody>
          <a:bodyPr wrap="square" lIns="91435" tIns="45718" rIns="91435" bIns="45718" rtlCol="0">
            <a:spAutoFit/>
          </a:bodyPr>
          <a:lstStyle/>
          <a:p>
            <a:r>
              <a:rPr lang="en-US" sz="2000" dirty="0">
                <a:solidFill>
                  <a:srgbClr val="FFFFFF"/>
                </a:solidFill>
                <a:latin typeface="Arial"/>
                <a:cs typeface="Arial"/>
              </a:rPr>
              <a:t>Young Whang</a:t>
            </a:r>
          </a:p>
          <a:p>
            <a:r>
              <a:rPr lang="en-US" sz="2000" i="1" dirty="0">
                <a:solidFill>
                  <a:srgbClr val="FFFFFF"/>
                </a:solidFill>
                <a:latin typeface="Arial"/>
                <a:cs typeface="Arial"/>
              </a:rPr>
              <a:t>Prostate Cancer</a:t>
            </a:r>
          </a:p>
        </p:txBody>
      </p:sp>
      <p:sp>
        <p:nvSpPr>
          <p:cNvPr id="14" name="TextBox 13"/>
          <p:cNvSpPr txBox="1"/>
          <p:nvPr/>
        </p:nvSpPr>
        <p:spPr>
          <a:xfrm>
            <a:off x="2362200" y="2209801"/>
            <a:ext cx="2438400" cy="1015663"/>
          </a:xfrm>
          <a:prstGeom prst="rect">
            <a:avLst/>
          </a:prstGeom>
          <a:noFill/>
        </p:spPr>
        <p:txBody>
          <a:bodyPr wrap="square" lIns="91435" tIns="45718" rIns="91435" bIns="45718" rtlCol="0">
            <a:spAutoFit/>
          </a:bodyPr>
          <a:lstStyle/>
          <a:p>
            <a:r>
              <a:rPr lang="en-US" sz="2000" dirty="0">
                <a:solidFill>
                  <a:srgbClr val="FFFFFF"/>
                </a:solidFill>
                <a:latin typeface="Arial"/>
                <a:cs typeface="Arial"/>
              </a:rPr>
              <a:t>Ethan </a:t>
            </a:r>
            <a:r>
              <a:rPr lang="en-US" sz="2000" dirty="0" err="1">
                <a:solidFill>
                  <a:srgbClr val="FFFFFF"/>
                </a:solidFill>
                <a:latin typeface="Arial"/>
                <a:cs typeface="Arial"/>
              </a:rPr>
              <a:t>Basch</a:t>
            </a:r>
            <a:endParaRPr lang="en-US" sz="2000" dirty="0">
              <a:solidFill>
                <a:srgbClr val="FFFFFF"/>
              </a:solidFill>
              <a:latin typeface="Arial"/>
              <a:cs typeface="Arial"/>
            </a:endParaRPr>
          </a:p>
          <a:p>
            <a:r>
              <a:rPr lang="en-US" sz="2000" i="1" dirty="0">
                <a:solidFill>
                  <a:srgbClr val="FFFFFF"/>
                </a:solidFill>
                <a:latin typeface="Arial"/>
                <a:cs typeface="Arial"/>
              </a:rPr>
              <a:t>Health Services &amp; Outcomes</a:t>
            </a:r>
          </a:p>
        </p:txBody>
      </p:sp>
      <p:sp>
        <p:nvSpPr>
          <p:cNvPr id="16" name="TextBox 15"/>
          <p:cNvSpPr txBox="1"/>
          <p:nvPr/>
        </p:nvSpPr>
        <p:spPr>
          <a:xfrm>
            <a:off x="3352800" y="2362200"/>
            <a:ext cx="3429000" cy="1015663"/>
          </a:xfrm>
          <a:prstGeom prst="rect">
            <a:avLst/>
          </a:prstGeom>
          <a:noFill/>
        </p:spPr>
        <p:txBody>
          <a:bodyPr wrap="square" lIns="91435" tIns="45718" rIns="91435" bIns="45718" rtlCol="0">
            <a:spAutoFit/>
          </a:bodyPr>
          <a:lstStyle/>
          <a:p>
            <a:pPr algn="r"/>
            <a:r>
              <a:rPr lang="en-US" sz="2000" dirty="0">
                <a:solidFill>
                  <a:srgbClr val="FFFFFF"/>
                </a:solidFill>
                <a:latin typeface="Arial"/>
                <a:cs typeface="Arial"/>
              </a:rPr>
              <a:t>Matt </a:t>
            </a:r>
            <a:r>
              <a:rPr lang="en-US" sz="2000" dirty="0" err="1">
                <a:solidFill>
                  <a:srgbClr val="FFFFFF"/>
                </a:solidFill>
                <a:latin typeface="Arial"/>
                <a:cs typeface="Arial"/>
              </a:rPr>
              <a:t>Milowsky</a:t>
            </a:r>
            <a:r>
              <a:rPr lang="en-US" sz="2000" dirty="0">
                <a:solidFill>
                  <a:srgbClr val="FFFFFF"/>
                </a:solidFill>
                <a:latin typeface="Arial"/>
                <a:cs typeface="Arial"/>
              </a:rPr>
              <a:t> </a:t>
            </a:r>
          </a:p>
          <a:p>
            <a:pPr algn="r"/>
            <a:r>
              <a:rPr lang="en-US" sz="2000" i="1" dirty="0">
                <a:solidFill>
                  <a:srgbClr val="FFFFFF"/>
                </a:solidFill>
                <a:latin typeface="Arial"/>
                <a:cs typeface="Arial"/>
              </a:rPr>
              <a:t>Bladder Cancer</a:t>
            </a:r>
          </a:p>
          <a:p>
            <a:pPr algn="r"/>
            <a:r>
              <a:rPr lang="en-US" sz="2000" i="1" dirty="0">
                <a:solidFill>
                  <a:srgbClr val="FFFFFF"/>
                </a:solidFill>
                <a:latin typeface="Arial"/>
                <a:cs typeface="Arial"/>
              </a:rPr>
              <a:t>GU Clinical Trials</a:t>
            </a:r>
          </a:p>
        </p:txBody>
      </p:sp>
      <p:sp>
        <p:nvSpPr>
          <p:cNvPr id="2" name="TextBox 1"/>
          <p:cNvSpPr txBox="1"/>
          <p:nvPr/>
        </p:nvSpPr>
        <p:spPr>
          <a:xfrm>
            <a:off x="2362201" y="152401"/>
            <a:ext cx="4057521" cy="523220"/>
          </a:xfrm>
          <a:prstGeom prst="rect">
            <a:avLst/>
          </a:prstGeom>
          <a:noFill/>
        </p:spPr>
        <p:txBody>
          <a:bodyPr wrap="none" lIns="91435" tIns="45718" rIns="91435" bIns="45718" rtlCol="0">
            <a:spAutoFit/>
          </a:bodyPr>
          <a:lstStyle/>
          <a:p>
            <a:r>
              <a:rPr lang="en-US" sz="2800" b="1" dirty="0">
                <a:solidFill>
                  <a:srgbClr val="FFFF00"/>
                </a:solidFill>
                <a:latin typeface="Arial" panose="020B0604020202020204" pitchFamily="34" charset="0"/>
                <a:cs typeface="Arial" panose="020B0604020202020204" pitchFamily="34" charset="0"/>
              </a:rPr>
              <a:t>Example: GU CANCER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745" y="714375"/>
            <a:ext cx="3810000" cy="14573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685800"/>
            <a:ext cx="2085508" cy="3136102"/>
          </a:xfrm>
          <a:prstGeom prst="rect">
            <a:avLst/>
          </a:prstGeom>
        </p:spPr>
      </p:pic>
      <p:sp>
        <p:nvSpPr>
          <p:cNvPr id="21" name="TextBox 20"/>
          <p:cNvSpPr txBox="1"/>
          <p:nvPr/>
        </p:nvSpPr>
        <p:spPr>
          <a:xfrm>
            <a:off x="5562600" y="6096001"/>
            <a:ext cx="3429000" cy="707886"/>
          </a:xfrm>
          <a:prstGeom prst="rect">
            <a:avLst/>
          </a:prstGeom>
          <a:noFill/>
        </p:spPr>
        <p:txBody>
          <a:bodyPr wrap="square" lIns="91435" tIns="45718" rIns="91435" bIns="45718" rtlCol="0">
            <a:spAutoFit/>
          </a:bodyPr>
          <a:lstStyle/>
          <a:p>
            <a:pPr algn="r"/>
            <a:r>
              <a:rPr lang="en-US" sz="2000" dirty="0">
                <a:solidFill>
                  <a:srgbClr val="FFFFFF"/>
                </a:solidFill>
                <a:latin typeface="Arial"/>
                <a:cs typeface="Arial"/>
              </a:rPr>
              <a:t>Billy Kim</a:t>
            </a:r>
          </a:p>
          <a:p>
            <a:pPr algn="r"/>
            <a:r>
              <a:rPr lang="en-US" sz="2000" i="1" dirty="0">
                <a:solidFill>
                  <a:srgbClr val="FFFFFF"/>
                </a:solidFill>
                <a:latin typeface="Arial"/>
                <a:cs typeface="Arial"/>
              </a:rPr>
              <a:t>Translational Research</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114800"/>
            <a:ext cx="2857500" cy="1905000"/>
          </a:xfrm>
          <a:prstGeom prst="rect">
            <a:avLst/>
          </a:prstGeom>
        </p:spPr>
      </p:pic>
      <p:pic>
        <p:nvPicPr>
          <p:cNvPr id="3074" name="Picture 2" descr="C:\Users\lacarey\AppData\Local\Microsoft\Windows\Temporary Internet Files\Content.IE5\NACGHNYS\AO3C8127-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038600"/>
            <a:ext cx="2171700"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3352800"/>
            <a:ext cx="1622513" cy="2163350"/>
          </a:xfrm>
          <a:prstGeom prst="rect">
            <a:avLst/>
          </a:prstGeom>
        </p:spPr>
      </p:pic>
      <p:sp>
        <p:nvSpPr>
          <p:cNvPr id="12" name="TextBox 11"/>
          <p:cNvSpPr txBox="1"/>
          <p:nvPr/>
        </p:nvSpPr>
        <p:spPr>
          <a:xfrm>
            <a:off x="1905000" y="5638801"/>
            <a:ext cx="3429000" cy="1015663"/>
          </a:xfrm>
          <a:prstGeom prst="rect">
            <a:avLst/>
          </a:prstGeom>
          <a:noFill/>
        </p:spPr>
        <p:txBody>
          <a:bodyPr wrap="square" lIns="91435" tIns="45718" rIns="91435" bIns="45718" rtlCol="0">
            <a:spAutoFit/>
          </a:bodyPr>
          <a:lstStyle/>
          <a:p>
            <a:pPr algn="r"/>
            <a:r>
              <a:rPr lang="en-US" sz="2000" dirty="0">
                <a:solidFill>
                  <a:srgbClr val="FFFFFF"/>
                </a:solidFill>
                <a:latin typeface="Arial"/>
                <a:cs typeface="Arial"/>
              </a:rPr>
              <a:t>Paul Godley</a:t>
            </a:r>
          </a:p>
          <a:p>
            <a:pPr algn="r"/>
            <a:r>
              <a:rPr lang="en-US" sz="2000" i="1" dirty="0">
                <a:solidFill>
                  <a:srgbClr val="FFFFFF"/>
                </a:solidFill>
                <a:latin typeface="Arial"/>
                <a:cs typeface="Arial"/>
              </a:rPr>
              <a:t>Prostate Cancer</a:t>
            </a:r>
          </a:p>
          <a:p>
            <a:pPr algn="r"/>
            <a:r>
              <a:rPr lang="en-US" sz="2000" i="1" dirty="0">
                <a:solidFill>
                  <a:srgbClr val="FFFFFF"/>
                </a:solidFill>
                <a:latin typeface="Arial"/>
                <a:cs typeface="Arial"/>
              </a:rPr>
              <a:t>Disparities, Outcomes</a:t>
            </a:r>
          </a:p>
        </p:txBody>
      </p:sp>
      <p:sp>
        <p:nvSpPr>
          <p:cNvPr id="9" name="Rectangle 8"/>
          <p:cNvSpPr/>
          <p:nvPr/>
        </p:nvSpPr>
        <p:spPr>
          <a:xfrm>
            <a:off x="0" y="2819400"/>
            <a:ext cx="2362200" cy="1217640"/>
          </a:xfrm>
          <a:prstGeom prst="rect">
            <a:avLst/>
          </a:prstGeom>
        </p:spPr>
        <p:txBody>
          <a:bodyPr wrap="square" lIns="91435" tIns="45718" rIns="91435" bIns="45718">
            <a:spAutoFit/>
          </a:bodyPr>
          <a:lstStyle/>
          <a:p>
            <a:r>
              <a:rPr lang="en-US" dirty="0">
                <a:solidFill>
                  <a:srgbClr val="FFFFFF"/>
                </a:solidFill>
                <a:latin typeface="Arial"/>
                <a:cs typeface="Arial"/>
              </a:rPr>
              <a:t>Tracy Rose</a:t>
            </a:r>
          </a:p>
          <a:p>
            <a:r>
              <a:rPr lang="en-US" i="1" dirty="0">
                <a:solidFill>
                  <a:srgbClr val="FFFFFF"/>
                </a:solidFill>
                <a:latin typeface="Arial"/>
                <a:cs typeface="Arial"/>
              </a:rPr>
              <a:t>GU Cancer</a:t>
            </a:r>
          </a:p>
          <a:p>
            <a:r>
              <a:rPr lang="en-US" i="1" dirty="0">
                <a:solidFill>
                  <a:srgbClr val="FFFFFF"/>
                </a:solidFill>
                <a:latin typeface="Arial"/>
                <a:cs typeface="Arial"/>
              </a:rPr>
              <a:t>Clinical Trials and outcomes</a:t>
            </a:r>
          </a:p>
        </p:txBody>
      </p:sp>
      <p:pic>
        <p:nvPicPr>
          <p:cNvPr id="10" name="Picture 9">
            <a:extLst>
              <a:ext uri="{FF2B5EF4-FFF2-40B4-BE49-F238E27FC236}">
                <a16:creationId xmlns:a16="http://schemas.microsoft.com/office/drawing/2014/main" id="{8818C8C9-BE7C-4544-91B8-7220F5E07D5A}"/>
              </a:ext>
            </a:extLst>
          </p:cNvPr>
          <p:cNvPicPr>
            <a:picLocks noChangeAspect="1"/>
          </p:cNvPicPr>
          <p:nvPr/>
        </p:nvPicPr>
        <p:blipFill>
          <a:blip r:embed="rId7"/>
          <a:stretch>
            <a:fillRect/>
          </a:stretch>
        </p:blipFill>
        <p:spPr>
          <a:xfrm>
            <a:off x="139700" y="1170575"/>
            <a:ext cx="1270000" cy="1587500"/>
          </a:xfrm>
          <a:prstGeom prst="rect">
            <a:avLst/>
          </a:prstGeom>
        </p:spPr>
      </p:pic>
    </p:spTree>
    <p:extLst>
      <p:ext uri="{BB962C8B-B14F-4D97-AF65-F5344CB8AC3E}">
        <p14:creationId xmlns:p14="http://schemas.microsoft.com/office/powerpoint/2010/main" val="3434639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19200" y="76200"/>
            <a:ext cx="6968574"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Preparation Meets Opportunity</a:t>
            </a:r>
          </a:p>
        </p:txBody>
      </p:sp>
      <p:pic>
        <p:nvPicPr>
          <p:cNvPr id="15" name="Picture 4" descr="https://unclineberger.org/research/uncseq.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63709" y="1655034"/>
            <a:ext cx="2171455" cy="198240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http://www.med.unc.edu/ncgenes/images/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19" y="3366875"/>
            <a:ext cx="1545338" cy="676277"/>
          </a:xfrm>
          <a:prstGeom prst="rect">
            <a:avLst/>
          </a:prstGeom>
          <a:solidFill>
            <a:srgbClr val="FFFFFF"/>
          </a:solidFill>
          <a:extLst/>
        </p:spPr>
      </p:pic>
      <p:sp>
        <p:nvSpPr>
          <p:cNvPr id="22" name="Content Placeholder 2"/>
          <p:cNvSpPr txBox="1">
            <a:spLocks/>
          </p:cNvSpPr>
          <p:nvPr/>
        </p:nvSpPr>
        <p:spPr>
          <a:xfrm>
            <a:off x="498632" y="4343400"/>
            <a:ext cx="4191000" cy="2064293"/>
          </a:xfrm>
          <a:prstGeom prst="rect">
            <a:avLst/>
          </a:prstGeom>
        </p:spPr>
        <p:txBody>
          <a:bodyPr vert="horz" wrap="square" lIns="0" tIns="0" rIns="0" bIns="0" rtlCol="0">
            <a:noAutofit/>
          </a:bodyPr>
          <a:lstStyle/>
          <a:p>
            <a:pPr marR="0" lvl="0" indent="4763" fontAlgn="auto">
              <a:lnSpc>
                <a:spcPct val="80000"/>
              </a:lnSpc>
              <a:spcBef>
                <a:spcPct val="20000"/>
              </a:spcBef>
              <a:spcAft>
                <a:spcPts val="0"/>
              </a:spcAft>
              <a:buClr>
                <a:srgbClr val="595959"/>
              </a:buClr>
              <a:buSzTx/>
              <a:buFontTx/>
              <a:buNone/>
              <a:tabLst/>
              <a:defRPr/>
            </a:pPr>
            <a:r>
              <a:rPr lang="en-US" b="1" dirty="0">
                <a:solidFill>
                  <a:srgbClr val="FFFFFF"/>
                </a:solidFill>
                <a:latin typeface="Arial"/>
                <a:cs typeface="Arial"/>
              </a:rPr>
              <a:t>Mouse Phase I Unit </a:t>
            </a:r>
          </a:p>
          <a:p>
            <a:pPr marL="285750" marR="0" lvl="0" indent="-285750" fontAlgn="auto">
              <a:spcBef>
                <a:spcPts val="300"/>
              </a:spcBef>
              <a:spcAft>
                <a:spcPts val="0"/>
              </a:spcAft>
              <a:buClr>
                <a:srgbClr val="FFFFFF"/>
              </a:buClr>
              <a:buSzTx/>
              <a:buFont typeface="Arial"/>
              <a:buChar char="•"/>
              <a:tabLst/>
              <a:defRPr/>
            </a:pPr>
            <a:r>
              <a:rPr lang="en-US" sz="1600" dirty="0">
                <a:solidFill>
                  <a:srgbClr val="FFFFFF"/>
                </a:solidFill>
                <a:latin typeface="Arial"/>
                <a:cs typeface="Arial"/>
              </a:rPr>
              <a:t>32 funded grant proposals: $25M</a:t>
            </a:r>
          </a:p>
          <a:p>
            <a:pPr marL="285750" indent="-285750">
              <a:spcBef>
                <a:spcPts val="300"/>
              </a:spcBef>
              <a:buClr>
                <a:srgbClr val="FFFFFF"/>
              </a:buClr>
              <a:buFont typeface="Arial"/>
              <a:buChar char="•"/>
              <a:defRPr/>
            </a:pPr>
            <a:r>
              <a:rPr lang="en-US" sz="1600" dirty="0">
                <a:solidFill>
                  <a:srgbClr val="FFFFFF"/>
                </a:solidFill>
                <a:latin typeface="Arial"/>
                <a:cs typeface="Arial"/>
              </a:rPr>
              <a:t>Success: Cell, Nature, Cancer Cell, Cancer Disc</a:t>
            </a:r>
          </a:p>
          <a:p>
            <a:pPr marL="285750" marR="0" lvl="0" indent="-285750" fontAlgn="auto">
              <a:spcBef>
                <a:spcPts val="300"/>
              </a:spcBef>
              <a:spcAft>
                <a:spcPts val="0"/>
              </a:spcAft>
              <a:buClr>
                <a:srgbClr val="FFFFFF"/>
              </a:buClr>
              <a:buSzTx/>
              <a:buFont typeface="Arial"/>
              <a:buChar char="•"/>
              <a:tabLst/>
              <a:defRPr/>
            </a:pPr>
            <a:r>
              <a:rPr lang="en-US" sz="1600" dirty="0">
                <a:solidFill>
                  <a:srgbClr val="FFFFFF"/>
                </a:solidFill>
                <a:latin typeface="Arial"/>
                <a:cs typeface="Arial"/>
              </a:rPr>
              <a:t>5,000 cages </a:t>
            </a:r>
          </a:p>
          <a:p>
            <a:pPr marL="285750" marR="0" lvl="0" indent="-285750" fontAlgn="auto">
              <a:spcBef>
                <a:spcPts val="300"/>
              </a:spcBef>
              <a:spcAft>
                <a:spcPts val="0"/>
              </a:spcAft>
              <a:buClr>
                <a:srgbClr val="FFFFFF"/>
              </a:buClr>
              <a:buSzTx/>
              <a:buFont typeface="Arial"/>
              <a:buChar char="•"/>
              <a:tabLst/>
              <a:defRPr/>
            </a:pPr>
            <a:r>
              <a:rPr lang="en-US" sz="1600" dirty="0">
                <a:solidFill>
                  <a:srgbClr val="FFFFFF"/>
                </a:solidFill>
                <a:latin typeface="Arial"/>
                <a:cs typeface="Arial"/>
              </a:rPr>
              <a:t>Small animal imaging (PET/CT, MRI, U/S)  </a:t>
            </a:r>
          </a:p>
          <a:p>
            <a:pPr marL="285750" marR="0" lvl="0" indent="-285750" fontAlgn="auto">
              <a:spcBef>
                <a:spcPts val="300"/>
              </a:spcBef>
              <a:spcAft>
                <a:spcPts val="0"/>
              </a:spcAft>
              <a:buClr>
                <a:srgbClr val="FFFFFF"/>
              </a:buClr>
              <a:buSzTx/>
              <a:buFont typeface="Arial"/>
              <a:buChar char="•"/>
              <a:tabLst/>
              <a:defRPr/>
            </a:pPr>
            <a:r>
              <a:rPr lang="en-US" sz="1600" dirty="0">
                <a:solidFill>
                  <a:srgbClr val="FFFFFF"/>
                </a:solidFill>
                <a:latin typeface="Arial"/>
                <a:cs typeface="Arial"/>
              </a:rPr>
              <a:t>PK/PD monitoring</a:t>
            </a:r>
          </a:p>
        </p:txBody>
      </p:sp>
      <p:pic>
        <p:nvPicPr>
          <p:cNvPr id="24" name="Picture 2" descr="New UNC Lineberger faculty recruited to launch T-cell cancer therapy trials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33" t="16446" r="5764" b="7613"/>
          <a:stretch/>
        </p:blipFill>
        <p:spPr bwMode="auto">
          <a:xfrm>
            <a:off x="498632" y="1610361"/>
            <a:ext cx="1432238" cy="1752600"/>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1992431" y="1610361"/>
            <a:ext cx="2209800" cy="1384995"/>
          </a:xfrm>
          <a:prstGeom prst="rect">
            <a:avLst/>
          </a:prstGeom>
          <a:noFill/>
        </p:spPr>
        <p:txBody>
          <a:bodyPr wrap="square" rtlCol="0">
            <a:spAutoFit/>
          </a:bodyPr>
          <a:lstStyle/>
          <a:p>
            <a:r>
              <a:rPr lang="en-US" b="1" dirty="0">
                <a:solidFill>
                  <a:srgbClr val="FFFFFF"/>
                </a:solidFill>
                <a:latin typeface="Arial"/>
                <a:cs typeface="Arial"/>
              </a:rPr>
              <a:t>New </a:t>
            </a:r>
            <a:r>
              <a:rPr lang="en-US" b="1" dirty="0" err="1">
                <a:solidFill>
                  <a:srgbClr val="FFFFFF"/>
                </a:solidFill>
                <a:latin typeface="Arial"/>
                <a:cs typeface="Arial"/>
              </a:rPr>
              <a:t>cGMP</a:t>
            </a:r>
            <a:r>
              <a:rPr lang="en-US" b="1" dirty="0">
                <a:solidFill>
                  <a:srgbClr val="FFFFFF"/>
                </a:solidFill>
                <a:latin typeface="Arial"/>
                <a:cs typeface="Arial"/>
              </a:rPr>
              <a:t> facility for cellular Rx</a:t>
            </a:r>
          </a:p>
          <a:p>
            <a:pPr marL="285750" indent="-285750">
              <a:buFont typeface="Arial"/>
              <a:buChar char="•"/>
            </a:pPr>
            <a:r>
              <a:rPr lang="en-US" sz="1600" dirty="0">
                <a:solidFill>
                  <a:srgbClr val="FFFFFF"/>
                </a:solidFill>
                <a:latin typeface="Arial"/>
                <a:cs typeface="Arial"/>
              </a:rPr>
              <a:t>CAR T trials</a:t>
            </a:r>
          </a:p>
          <a:p>
            <a:pPr marL="285750" indent="-285750">
              <a:buFont typeface="Arial"/>
              <a:buChar char="•"/>
            </a:pPr>
            <a:r>
              <a:rPr lang="en-US" sz="1600" dirty="0">
                <a:solidFill>
                  <a:srgbClr val="FFFFFF"/>
                </a:solidFill>
                <a:latin typeface="Arial"/>
                <a:cs typeface="Arial"/>
              </a:rPr>
              <a:t>$3m correlative </a:t>
            </a:r>
            <a:r>
              <a:rPr lang="en-US" sz="1600" dirty="0" err="1">
                <a:solidFill>
                  <a:srgbClr val="FFFFFF"/>
                </a:solidFill>
                <a:latin typeface="Arial"/>
                <a:cs typeface="Arial"/>
              </a:rPr>
              <a:t>immunooncology</a:t>
            </a:r>
            <a:endParaRPr lang="en-US" sz="1600" dirty="0">
              <a:solidFill>
                <a:srgbClr val="FFFFFF"/>
              </a:solidFill>
              <a:latin typeface="Arial"/>
              <a:cs typeface="Arial"/>
            </a:endParaRPr>
          </a:p>
        </p:txBody>
      </p:sp>
      <p:pic>
        <p:nvPicPr>
          <p:cNvPr id="27" name="Picture 5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530702" y="1582890"/>
            <a:ext cx="946748" cy="1153071"/>
          </a:xfrm>
          <a:prstGeom prst="ellipse">
            <a:avLst/>
          </a:prstGeom>
          <a:noFill/>
          <a:ln w="1905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ectangle 27"/>
          <p:cNvSpPr/>
          <p:nvPr/>
        </p:nvSpPr>
        <p:spPr>
          <a:xfrm>
            <a:off x="4922963" y="4264250"/>
            <a:ext cx="4058461" cy="2462213"/>
          </a:xfrm>
          <a:prstGeom prst="rect">
            <a:avLst/>
          </a:prstGeom>
        </p:spPr>
        <p:txBody>
          <a:bodyPr wrap="square">
            <a:spAutoFit/>
          </a:bodyPr>
          <a:lstStyle/>
          <a:p>
            <a:pPr>
              <a:defRPr/>
            </a:pPr>
            <a:r>
              <a:rPr lang="en-US" altLang="en-US" b="1" dirty="0">
                <a:solidFill>
                  <a:srgbClr val="FFFFFF"/>
                </a:solidFill>
                <a:latin typeface="Arial"/>
                <a:cs typeface="Arial"/>
              </a:rPr>
              <a:t>Multiple Labs</a:t>
            </a:r>
          </a:p>
          <a:p>
            <a:pPr marL="285750" indent="-285750">
              <a:buFont typeface="Arial"/>
              <a:buChar char="•"/>
              <a:defRPr/>
            </a:pPr>
            <a:r>
              <a:rPr lang="en-US" altLang="en-US" sz="1600" dirty="0">
                <a:solidFill>
                  <a:srgbClr val="FFFFFF"/>
                </a:solidFill>
                <a:latin typeface="Arial"/>
                <a:cs typeface="Arial"/>
              </a:rPr>
              <a:t>CPO, LCCC, </a:t>
            </a:r>
            <a:r>
              <a:rPr lang="en-US" altLang="en-US" sz="1600" dirty="0" err="1">
                <a:solidFill>
                  <a:srgbClr val="FFFFFF"/>
                </a:solidFill>
                <a:latin typeface="Arial"/>
                <a:cs typeface="Arial"/>
              </a:rPr>
              <a:t>Marsico</a:t>
            </a:r>
            <a:r>
              <a:rPr lang="en-US" altLang="en-US" sz="1600" dirty="0">
                <a:solidFill>
                  <a:srgbClr val="FFFFFF"/>
                </a:solidFill>
                <a:latin typeface="Arial"/>
                <a:cs typeface="Arial"/>
              </a:rPr>
              <a:t>, Genetics, MBRB</a:t>
            </a:r>
          </a:p>
          <a:p>
            <a:pPr>
              <a:defRPr/>
            </a:pPr>
            <a:endParaRPr lang="en-US" altLang="en-US" b="1" dirty="0">
              <a:solidFill>
                <a:srgbClr val="FFFFFF"/>
              </a:solidFill>
              <a:latin typeface="Arial"/>
              <a:cs typeface="Arial"/>
            </a:endParaRPr>
          </a:p>
          <a:p>
            <a:pPr>
              <a:defRPr/>
            </a:pPr>
            <a:r>
              <a:rPr lang="en-US" altLang="en-US" b="1" dirty="0">
                <a:solidFill>
                  <a:srgbClr val="FFFFFF"/>
                </a:solidFill>
                <a:latin typeface="Arial"/>
                <a:cs typeface="Arial"/>
              </a:rPr>
              <a:t>100% funding for PhD faculty</a:t>
            </a:r>
          </a:p>
          <a:p>
            <a:pPr>
              <a:defRPr/>
            </a:pPr>
            <a:endParaRPr lang="en-US" altLang="en-US" b="1" dirty="0">
              <a:solidFill>
                <a:srgbClr val="FFFFFF"/>
              </a:solidFill>
              <a:latin typeface="Arial"/>
              <a:cs typeface="Arial"/>
            </a:endParaRPr>
          </a:p>
          <a:p>
            <a:pPr>
              <a:defRPr/>
            </a:pPr>
            <a:r>
              <a:rPr lang="en-US" altLang="en-US" b="1" dirty="0">
                <a:solidFill>
                  <a:srgbClr val="FFFFFF"/>
                </a:solidFill>
                <a:latin typeface="Arial"/>
                <a:cs typeface="Arial"/>
              </a:rPr>
              <a:t>305 total publications in FY16</a:t>
            </a:r>
          </a:p>
          <a:p>
            <a:pPr marL="285750" indent="-285750">
              <a:buFont typeface="Arial"/>
              <a:buChar char="•"/>
              <a:defRPr/>
            </a:pPr>
            <a:r>
              <a:rPr lang="en-US" altLang="en-US" sz="1600" dirty="0">
                <a:solidFill>
                  <a:srgbClr val="FFFFFF"/>
                </a:solidFill>
                <a:latin typeface="Arial"/>
                <a:cs typeface="Arial"/>
              </a:rPr>
              <a:t>8 only authored</a:t>
            </a:r>
          </a:p>
          <a:p>
            <a:pPr marL="285750" indent="-285750">
              <a:buFont typeface="Arial"/>
              <a:buChar char="•"/>
              <a:defRPr/>
            </a:pPr>
            <a:r>
              <a:rPr lang="en-US" altLang="en-US" sz="1600" dirty="0">
                <a:solidFill>
                  <a:srgbClr val="FFFFFF"/>
                </a:solidFill>
                <a:latin typeface="Arial"/>
                <a:cs typeface="Arial"/>
              </a:rPr>
              <a:t>61 first authored</a:t>
            </a:r>
          </a:p>
          <a:p>
            <a:pPr marL="285750" indent="-285750">
              <a:buFont typeface="Arial"/>
              <a:buChar char="•"/>
              <a:defRPr/>
            </a:pPr>
            <a:r>
              <a:rPr lang="en-US" altLang="en-US" sz="1600" dirty="0">
                <a:solidFill>
                  <a:srgbClr val="FFFFFF"/>
                </a:solidFill>
                <a:latin typeface="Arial"/>
                <a:cs typeface="Arial"/>
              </a:rPr>
              <a:t>75 last authored</a:t>
            </a:r>
          </a:p>
        </p:txBody>
      </p:sp>
    </p:spTree>
    <p:extLst>
      <p:ext uri="{BB962C8B-B14F-4D97-AF65-F5344CB8AC3E}">
        <p14:creationId xmlns:p14="http://schemas.microsoft.com/office/powerpoint/2010/main" val="33391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7296" y="231775"/>
            <a:ext cx="914400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sz="4000" b="1" dirty="0">
              <a:solidFill>
                <a:srgbClr val="003366"/>
              </a:solidFill>
              <a:latin typeface="Calibri" panose="020F0502020204030204" pitchFamily="34" charset="0"/>
            </a:endParaRP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1787195"/>
            <a:ext cx="7199051" cy="314993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4" name="AutoShape 9"/>
          <p:cNvSpPr>
            <a:spLocks noChangeArrowheads="1"/>
          </p:cNvSpPr>
          <p:nvPr/>
        </p:nvSpPr>
        <p:spPr bwMode="auto">
          <a:xfrm>
            <a:off x="5981206" y="26511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5" name="AutoShape 9"/>
          <p:cNvSpPr>
            <a:spLocks noChangeArrowheads="1"/>
          </p:cNvSpPr>
          <p:nvPr/>
        </p:nvSpPr>
        <p:spPr bwMode="auto">
          <a:xfrm>
            <a:off x="6286006" y="26511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6" name="AutoShape 9"/>
          <p:cNvSpPr>
            <a:spLocks noChangeArrowheads="1"/>
          </p:cNvSpPr>
          <p:nvPr/>
        </p:nvSpPr>
        <p:spPr bwMode="auto">
          <a:xfrm>
            <a:off x="4762006" y="34893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7" name="AutoShape 9"/>
          <p:cNvSpPr>
            <a:spLocks noChangeArrowheads="1"/>
          </p:cNvSpPr>
          <p:nvPr/>
        </p:nvSpPr>
        <p:spPr bwMode="auto">
          <a:xfrm>
            <a:off x="5371606" y="33369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8" name="AutoShape 9"/>
          <p:cNvSpPr>
            <a:spLocks noChangeArrowheads="1"/>
          </p:cNvSpPr>
          <p:nvPr/>
        </p:nvSpPr>
        <p:spPr bwMode="auto">
          <a:xfrm>
            <a:off x="4076206" y="22701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9" name="AutoShape 9"/>
          <p:cNvSpPr>
            <a:spLocks noChangeArrowheads="1"/>
          </p:cNvSpPr>
          <p:nvPr/>
        </p:nvSpPr>
        <p:spPr bwMode="auto">
          <a:xfrm>
            <a:off x="5371606" y="28797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10" name="AutoShape 9"/>
          <p:cNvSpPr>
            <a:spLocks noChangeArrowheads="1"/>
          </p:cNvSpPr>
          <p:nvPr/>
        </p:nvSpPr>
        <p:spPr bwMode="auto">
          <a:xfrm>
            <a:off x="4000006" y="3184525"/>
            <a:ext cx="228600" cy="279070"/>
          </a:xfrm>
          <a:prstGeom prst="star5">
            <a:avLst/>
          </a:prstGeom>
          <a:solidFill>
            <a:srgbClr val="003366"/>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
        <p:nvSpPr>
          <p:cNvPr id="12" name="Rectangle 3"/>
          <p:cNvSpPr>
            <a:spLocks noChangeArrowheads="1"/>
          </p:cNvSpPr>
          <p:nvPr/>
        </p:nvSpPr>
        <p:spPr bwMode="auto">
          <a:xfrm>
            <a:off x="990600" y="986917"/>
            <a:ext cx="2710996"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marL="0" indent="0" algn="ctr">
              <a:buFontTx/>
              <a:buNone/>
            </a:pPr>
            <a:r>
              <a:rPr lang="en-US" altLang="en-US" sz="2400" b="1" dirty="0">
                <a:solidFill>
                  <a:schemeClr val="accent6"/>
                </a:solidFill>
                <a:latin typeface="+mn-lt"/>
              </a:rPr>
              <a:t>NC Cancer Hospital</a:t>
            </a:r>
          </a:p>
        </p:txBody>
      </p:sp>
      <p:sp>
        <p:nvSpPr>
          <p:cNvPr id="13" name="Rectangle 3"/>
          <p:cNvSpPr>
            <a:spLocks noChangeArrowheads="1"/>
          </p:cNvSpPr>
          <p:nvPr/>
        </p:nvSpPr>
        <p:spPr bwMode="auto">
          <a:xfrm>
            <a:off x="5904575" y="1073852"/>
            <a:ext cx="2554549"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algn="ctr">
              <a:buFontTx/>
              <a:buNone/>
            </a:pPr>
            <a:r>
              <a:rPr lang="en-US" altLang="en-US" sz="1800" dirty="0">
                <a:solidFill>
                  <a:srgbClr val="FFFFFF"/>
                </a:solidFill>
                <a:latin typeface="+mn-lt"/>
              </a:rPr>
              <a:t>UNC Lineberger</a:t>
            </a:r>
          </a:p>
        </p:txBody>
      </p:sp>
      <p:sp>
        <p:nvSpPr>
          <p:cNvPr id="15" name="Rectangle 3"/>
          <p:cNvSpPr>
            <a:spLocks noChangeArrowheads="1"/>
          </p:cNvSpPr>
          <p:nvPr/>
        </p:nvSpPr>
        <p:spPr bwMode="auto">
          <a:xfrm>
            <a:off x="6209806" y="5318125"/>
            <a:ext cx="2476994"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algn="ctr">
              <a:buFontTx/>
              <a:buNone/>
            </a:pPr>
            <a:r>
              <a:rPr lang="en-US" altLang="en-US" sz="1800" dirty="0" err="1">
                <a:solidFill>
                  <a:srgbClr val="FFFFFF"/>
                </a:solidFill>
                <a:latin typeface="+mn-lt"/>
              </a:rPr>
              <a:t>Gillings</a:t>
            </a:r>
            <a:r>
              <a:rPr lang="en-US" altLang="en-US" sz="1800" dirty="0">
                <a:solidFill>
                  <a:srgbClr val="FFFFFF"/>
                </a:solidFill>
                <a:latin typeface="+mn-lt"/>
              </a:rPr>
              <a:t> School of Global Public Health</a:t>
            </a:r>
          </a:p>
        </p:txBody>
      </p:sp>
      <p:sp>
        <p:nvSpPr>
          <p:cNvPr id="16" name="Rectangle 3"/>
          <p:cNvSpPr>
            <a:spLocks noChangeArrowheads="1"/>
          </p:cNvSpPr>
          <p:nvPr/>
        </p:nvSpPr>
        <p:spPr bwMode="auto">
          <a:xfrm>
            <a:off x="3511253" y="5318125"/>
            <a:ext cx="2356147"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marL="0" indent="0" algn="ctr">
              <a:buFontTx/>
              <a:buNone/>
            </a:pPr>
            <a:r>
              <a:rPr lang="en-US" altLang="en-US" sz="1800" dirty="0" err="1">
                <a:solidFill>
                  <a:srgbClr val="FFFFFF"/>
                </a:solidFill>
                <a:latin typeface="+mn-lt"/>
              </a:rPr>
              <a:t>Eshelman</a:t>
            </a:r>
            <a:r>
              <a:rPr lang="en-US" altLang="en-US" sz="1800" dirty="0">
                <a:solidFill>
                  <a:srgbClr val="FFFFFF"/>
                </a:solidFill>
                <a:latin typeface="+mn-lt"/>
              </a:rPr>
              <a:t> School of Pharmacy</a:t>
            </a:r>
          </a:p>
        </p:txBody>
      </p:sp>
      <p:sp>
        <p:nvSpPr>
          <p:cNvPr id="17" name="Rectangle 3"/>
          <p:cNvSpPr>
            <a:spLocks noChangeArrowheads="1"/>
          </p:cNvSpPr>
          <p:nvPr/>
        </p:nvSpPr>
        <p:spPr bwMode="auto">
          <a:xfrm>
            <a:off x="5638800" y="6019800"/>
            <a:ext cx="1543050"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marL="0" indent="0" algn="ctr">
              <a:buFontTx/>
              <a:buNone/>
            </a:pPr>
            <a:r>
              <a:rPr lang="en-US" altLang="en-US" sz="1800" dirty="0">
                <a:solidFill>
                  <a:srgbClr val="FFFFFF"/>
                </a:solidFill>
                <a:latin typeface="+mn-lt"/>
              </a:rPr>
              <a:t>Dental School</a:t>
            </a:r>
          </a:p>
        </p:txBody>
      </p:sp>
      <p:sp>
        <p:nvSpPr>
          <p:cNvPr id="18" name="Rectangle 3"/>
          <p:cNvSpPr>
            <a:spLocks noChangeArrowheads="1"/>
          </p:cNvSpPr>
          <p:nvPr/>
        </p:nvSpPr>
        <p:spPr bwMode="auto">
          <a:xfrm>
            <a:off x="1219200" y="5318125"/>
            <a:ext cx="1543050"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marL="0" indent="0" algn="ctr">
              <a:buFontTx/>
              <a:buNone/>
            </a:pPr>
            <a:r>
              <a:rPr lang="en-US" altLang="en-US" sz="1800" dirty="0">
                <a:solidFill>
                  <a:srgbClr val="FFFFFF"/>
                </a:solidFill>
                <a:latin typeface="+mn-lt"/>
              </a:rPr>
              <a:t>School of Nursing</a:t>
            </a:r>
          </a:p>
        </p:txBody>
      </p:sp>
      <p:cxnSp>
        <p:nvCxnSpPr>
          <p:cNvPr id="19" name="Straight Connector 18"/>
          <p:cNvCxnSpPr>
            <a:stCxn id="13" idx="2"/>
            <a:endCxn id="4" idx="0"/>
          </p:cNvCxnSpPr>
          <p:nvPr/>
        </p:nvCxnSpPr>
        <p:spPr bwMode="auto">
          <a:xfrm flipH="1">
            <a:off x="6095506" y="1546927"/>
            <a:ext cx="1086344" cy="1104198"/>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Straight Connector 22"/>
          <p:cNvCxnSpPr>
            <a:stCxn id="12" idx="2"/>
            <a:endCxn id="8" idx="0"/>
          </p:cNvCxnSpPr>
          <p:nvPr/>
        </p:nvCxnSpPr>
        <p:spPr bwMode="auto">
          <a:xfrm>
            <a:off x="2346098" y="1459992"/>
            <a:ext cx="1844408" cy="810133"/>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Straight Connector 29"/>
          <p:cNvCxnSpPr>
            <a:stCxn id="9" idx="4"/>
            <a:endCxn id="17" idx="1"/>
          </p:cNvCxnSpPr>
          <p:nvPr/>
        </p:nvCxnSpPr>
        <p:spPr bwMode="auto">
          <a:xfrm>
            <a:off x="5600206" y="2986320"/>
            <a:ext cx="38594" cy="3270018"/>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5" name="Straight Connector 8194"/>
          <p:cNvCxnSpPr>
            <a:stCxn id="15" idx="0"/>
            <a:endCxn id="7" idx="3"/>
          </p:cNvCxnSpPr>
          <p:nvPr/>
        </p:nvCxnSpPr>
        <p:spPr bwMode="auto">
          <a:xfrm flipH="1" flipV="1">
            <a:off x="5556547" y="3615994"/>
            <a:ext cx="1891756" cy="1702131"/>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198" name="Straight Connector 8197"/>
          <p:cNvCxnSpPr>
            <a:stCxn id="16" idx="0"/>
            <a:endCxn id="6" idx="3"/>
          </p:cNvCxnSpPr>
          <p:nvPr/>
        </p:nvCxnSpPr>
        <p:spPr bwMode="auto">
          <a:xfrm flipV="1">
            <a:off x="4689327" y="3768394"/>
            <a:ext cx="257620" cy="1549731"/>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201" name="Straight Connector 8200"/>
          <p:cNvCxnSpPr>
            <a:stCxn id="18" idx="0"/>
            <a:endCxn id="10" idx="2"/>
          </p:cNvCxnSpPr>
          <p:nvPr/>
        </p:nvCxnSpPr>
        <p:spPr bwMode="auto">
          <a:xfrm flipV="1">
            <a:off x="1990725" y="3463594"/>
            <a:ext cx="2052940" cy="1854531"/>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itle 10"/>
          <p:cNvSpPr>
            <a:spLocks noGrp="1"/>
          </p:cNvSpPr>
          <p:nvPr>
            <p:ph type="title"/>
          </p:nvPr>
        </p:nvSpPr>
        <p:spPr>
          <a:xfrm>
            <a:off x="457200" y="274638"/>
            <a:ext cx="8223626" cy="507831"/>
          </a:xfrm>
        </p:spPr>
        <p:txBody>
          <a:bodyPr>
            <a:normAutofit fontScale="90000"/>
          </a:bodyPr>
          <a:lstStyle/>
          <a:p>
            <a:r>
              <a:rPr lang="en-US" dirty="0">
                <a:solidFill>
                  <a:schemeClr val="bg2">
                    <a:lumMod val="40000"/>
                    <a:lumOff val="60000"/>
                  </a:schemeClr>
                </a:solidFill>
              </a:rPr>
              <a:t>Geography</a:t>
            </a:r>
          </a:p>
        </p:txBody>
      </p:sp>
      <p:sp>
        <p:nvSpPr>
          <p:cNvPr id="33" name="TextBox 32"/>
          <p:cNvSpPr txBox="1"/>
          <p:nvPr/>
        </p:nvSpPr>
        <p:spPr>
          <a:xfrm>
            <a:off x="0" y="2667000"/>
            <a:ext cx="945554" cy="646331"/>
          </a:xfrm>
          <a:prstGeom prst="rect">
            <a:avLst/>
          </a:prstGeom>
          <a:noFill/>
        </p:spPr>
        <p:txBody>
          <a:bodyPr wrap="none" rtlCol="0">
            <a:spAutoFit/>
          </a:bodyPr>
          <a:lstStyle/>
          <a:p>
            <a:r>
              <a:rPr lang="en-US" i="1" dirty="0">
                <a:solidFill>
                  <a:srgbClr val="FFFF00"/>
                </a:solidFill>
              </a:rPr>
              <a:t>Chapel </a:t>
            </a:r>
          </a:p>
          <a:p>
            <a:r>
              <a:rPr lang="en-US" i="1" dirty="0">
                <a:solidFill>
                  <a:srgbClr val="FFFF00"/>
                </a:solidFill>
              </a:rPr>
              <a:t>Hill</a:t>
            </a:r>
          </a:p>
        </p:txBody>
      </p:sp>
      <p:cxnSp>
        <p:nvCxnSpPr>
          <p:cNvPr id="34" name="Straight Arrow Connector 33"/>
          <p:cNvCxnSpPr/>
          <p:nvPr/>
        </p:nvCxnSpPr>
        <p:spPr>
          <a:xfrm flipH="1">
            <a:off x="152400" y="3352800"/>
            <a:ext cx="533400" cy="4572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077200" y="2667000"/>
            <a:ext cx="1141671" cy="369332"/>
          </a:xfrm>
          <a:prstGeom prst="rect">
            <a:avLst/>
          </a:prstGeom>
          <a:noFill/>
        </p:spPr>
        <p:txBody>
          <a:bodyPr wrap="none" rtlCol="0">
            <a:spAutoFit/>
          </a:bodyPr>
          <a:lstStyle/>
          <a:p>
            <a:r>
              <a:rPr lang="en-US" i="1" dirty="0">
                <a:solidFill>
                  <a:srgbClr val="FFFF00"/>
                </a:solidFill>
              </a:rPr>
              <a:t>Carrboro</a:t>
            </a:r>
          </a:p>
        </p:txBody>
      </p:sp>
      <p:cxnSp>
        <p:nvCxnSpPr>
          <p:cNvPr id="36" name="Straight Arrow Connector 35"/>
          <p:cNvCxnSpPr/>
          <p:nvPr/>
        </p:nvCxnSpPr>
        <p:spPr>
          <a:xfrm>
            <a:off x="8427046" y="3276600"/>
            <a:ext cx="412154" cy="5334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2DC1233-66F1-C94C-B642-64A8590E3D60}"/>
              </a:ext>
            </a:extLst>
          </p:cNvPr>
          <p:cNvCxnSpPr>
            <a:cxnSpLocks/>
          </p:cNvCxnSpPr>
          <p:nvPr/>
        </p:nvCxnSpPr>
        <p:spPr bwMode="auto">
          <a:xfrm flipH="1">
            <a:off x="4674508" y="1405877"/>
            <a:ext cx="201798" cy="863930"/>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2" name="Rectangle 3">
            <a:extLst>
              <a:ext uri="{FF2B5EF4-FFF2-40B4-BE49-F238E27FC236}">
                <a16:creationId xmlns:a16="http://schemas.microsoft.com/office/drawing/2014/main" id="{5C5D130A-1B49-744F-B6FC-556CE5E9FC80}"/>
              </a:ext>
            </a:extLst>
          </p:cNvPr>
          <p:cNvSpPr>
            <a:spLocks noChangeArrowheads="1"/>
          </p:cNvSpPr>
          <p:nvPr/>
        </p:nvSpPr>
        <p:spPr bwMode="auto">
          <a:xfrm>
            <a:off x="4114306" y="992378"/>
            <a:ext cx="1616239" cy="4730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lvl1pPr marL="342900" indent="-342900">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marL="0" indent="0" algn="ctr">
              <a:buFontTx/>
              <a:buNone/>
            </a:pPr>
            <a:r>
              <a:rPr lang="en-US" altLang="en-US" sz="2400" b="1" dirty="0">
                <a:solidFill>
                  <a:schemeClr val="accent6"/>
                </a:solidFill>
                <a:latin typeface="+mn-lt"/>
              </a:rPr>
              <a:t>POB</a:t>
            </a:r>
          </a:p>
        </p:txBody>
      </p:sp>
      <p:sp>
        <p:nvSpPr>
          <p:cNvPr id="37" name="AutoShape 9">
            <a:extLst>
              <a:ext uri="{FF2B5EF4-FFF2-40B4-BE49-F238E27FC236}">
                <a16:creationId xmlns:a16="http://schemas.microsoft.com/office/drawing/2014/main" id="{5647D973-E203-7142-931E-480DE098FE74}"/>
              </a:ext>
            </a:extLst>
          </p:cNvPr>
          <p:cNvSpPr>
            <a:spLocks noChangeArrowheads="1"/>
          </p:cNvSpPr>
          <p:nvPr/>
        </p:nvSpPr>
        <p:spPr bwMode="auto">
          <a:xfrm>
            <a:off x="4717684" y="2001987"/>
            <a:ext cx="228600" cy="279070"/>
          </a:xfrm>
          <a:prstGeom prst="star5">
            <a:avLst/>
          </a:prstGeom>
          <a:solidFill>
            <a:srgbClr val="FF0000"/>
          </a:solidFill>
          <a:ln w="28575">
            <a:solidFill>
              <a:schemeClr val="bg1"/>
            </a:solidFill>
            <a:miter lim="800000"/>
            <a:headEnd/>
            <a:tailEnd/>
          </a:ln>
          <a:effectLst/>
        </p:spPr>
        <p:txBody>
          <a:bodyPr wrap="none" anchor="ctr"/>
          <a:lstStyle/>
          <a:p>
            <a:pPr>
              <a:defRPr/>
            </a:pPr>
            <a:endParaRPr lang="en-US" b="0">
              <a:solidFill>
                <a:schemeClr val="bg2">
                  <a:lumMod val="10000"/>
                </a:schemeClr>
              </a:solidFill>
              <a:latin typeface="+mn-lt"/>
              <a:ea typeface="ＭＳ Ｐゴシック" pitchFamily="1" charset="-128"/>
            </a:endParaRPr>
          </a:p>
        </p:txBody>
      </p:sp>
    </p:spTree>
    <p:extLst>
      <p:ext uri="{BB962C8B-B14F-4D97-AF65-F5344CB8AC3E}">
        <p14:creationId xmlns:p14="http://schemas.microsoft.com/office/powerpoint/2010/main" val="340127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sz="3600" dirty="0">
                <a:solidFill>
                  <a:srgbClr val="FFFF00"/>
                </a:solidFill>
                <a:latin typeface="Arial" panose="020B0604020202020204" pitchFamily="34" charset="0"/>
                <a:cs typeface="Arial" panose="020B0604020202020204" pitchFamily="34" charset="0"/>
              </a:rPr>
              <a:t>Finding </a:t>
            </a:r>
            <a:r>
              <a:rPr lang="en-US" sz="3600" u="sng" dirty="0">
                <a:solidFill>
                  <a:srgbClr val="FFFF00"/>
                </a:solidFill>
                <a:latin typeface="Arial" panose="020B0604020202020204" pitchFamily="34" charset="0"/>
                <a:cs typeface="Arial" panose="020B0604020202020204" pitchFamily="34" charset="0"/>
              </a:rPr>
              <a:t>Your</a:t>
            </a:r>
            <a:r>
              <a:rPr lang="en-US" sz="3600" dirty="0">
                <a:solidFill>
                  <a:srgbClr val="FFFF00"/>
                </a:solidFill>
                <a:latin typeface="Arial" panose="020B0604020202020204" pitchFamily="34" charset="0"/>
                <a:cs typeface="Arial" panose="020B0604020202020204" pitchFamily="34" charset="0"/>
              </a:rPr>
              <a:t> Research Niche</a:t>
            </a:r>
          </a:p>
        </p:txBody>
      </p:sp>
      <p:grpSp>
        <p:nvGrpSpPr>
          <p:cNvPr id="16" name="Group 15"/>
          <p:cNvGrpSpPr/>
          <p:nvPr/>
        </p:nvGrpSpPr>
        <p:grpSpPr>
          <a:xfrm>
            <a:off x="548030" y="1524000"/>
            <a:ext cx="1585570" cy="2007108"/>
            <a:chOff x="548030" y="1524000"/>
            <a:chExt cx="1585570" cy="2007108"/>
          </a:xfrm>
        </p:grpSpPr>
        <p:pic>
          <p:nvPicPr>
            <p:cNvPr id="2050" name="Picture 2" descr="C:\Users\lacarey\AppData\Local\Microsoft\Windows\Temporary Internet Files\Content.IE5\EX4CYJ1D\MC90038393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030" y="1524000"/>
              <a:ext cx="1585570" cy="200710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914400" y="1676400"/>
              <a:ext cx="821059" cy="523220"/>
            </a:xfrm>
            <a:prstGeom prst="rect">
              <a:avLst/>
            </a:prstGeom>
            <a:noFill/>
          </p:spPr>
          <p:txBody>
            <a:bodyPr wrap="none" rtlCol="0">
              <a:spAutoFit/>
            </a:bodyPr>
            <a:lstStyle/>
            <a:p>
              <a:pPr algn="ctr"/>
              <a:r>
                <a:rPr lang="en-US" sz="1400" b="1" dirty="0">
                  <a:solidFill>
                    <a:srgbClr val="000000"/>
                  </a:solidFill>
                  <a:latin typeface="Arial" panose="020B0604020202020204" pitchFamily="34" charset="0"/>
                  <a:cs typeface="Arial" panose="020B0604020202020204" pitchFamily="34" charset="0"/>
                </a:rPr>
                <a:t>Clinical</a:t>
              </a:r>
            </a:p>
            <a:p>
              <a:pPr algn="ctr"/>
              <a:r>
                <a:rPr lang="en-US" sz="1400" b="1" dirty="0">
                  <a:solidFill>
                    <a:srgbClr val="000000"/>
                  </a:solidFill>
                  <a:latin typeface="Arial" panose="020B0604020202020204" pitchFamily="34" charset="0"/>
                  <a:cs typeface="Arial" panose="020B0604020202020204" pitchFamily="34" charset="0"/>
                </a:rPr>
                <a:t>trials </a:t>
              </a:r>
            </a:p>
          </p:txBody>
        </p:sp>
      </p:grpSp>
      <p:sp>
        <p:nvSpPr>
          <p:cNvPr id="4" name="TextBox 3"/>
          <p:cNvSpPr txBox="1"/>
          <p:nvPr/>
        </p:nvSpPr>
        <p:spPr>
          <a:xfrm>
            <a:off x="901593" y="3904226"/>
            <a:ext cx="6571030" cy="369332"/>
          </a:xfrm>
          <a:prstGeom prst="rect">
            <a:avLst/>
          </a:prstGeom>
          <a:noFill/>
        </p:spPr>
        <p:txBody>
          <a:bodyPr wrap="none" rtlCol="0">
            <a:spAutoFit/>
          </a:bodyPr>
          <a:lstStyle/>
          <a:p>
            <a:pPr algn="ctr"/>
            <a:r>
              <a:rPr lang="en-US" b="1" dirty="0">
                <a:solidFill>
                  <a:srgbClr val="FFFFFF"/>
                </a:solidFill>
                <a:latin typeface="Arial" panose="020B0604020202020204" pitchFamily="34" charset="0"/>
                <a:cs typeface="Arial" panose="020B0604020202020204" pitchFamily="34" charset="0"/>
              </a:rPr>
              <a:t>1</a:t>
            </a:r>
            <a:r>
              <a:rPr lang="en-US" b="1" baseline="30000" dirty="0">
                <a:solidFill>
                  <a:srgbClr val="FFFFFF"/>
                </a:solidFill>
                <a:latin typeface="Arial" panose="020B0604020202020204" pitchFamily="34" charset="0"/>
                <a:cs typeface="Arial" panose="020B0604020202020204" pitchFamily="34" charset="0"/>
              </a:rPr>
              <a:t>st</a:t>
            </a:r>
            <a:r>
              <a:rPr lang="en-US" b="1" dirty="0">
                <a:solidFill>
                  <a:srgbClr val="FFFFFF"/>
                </a:solidFill>
                <a:latin typeface="Arial" panose="020B0604020202020204" pitchFamily="34" charset="0"/>
                <a:cs typeface="Arial" panose="020B0604020202020204" pitchFamily="34" charset="0"/>
              </a:rPr>
              <a:t> year – conferences, seminars, discussions with faculty</a:t>
            </a:r>
          </a:p>
        </p:txBody>
      </p:sp>
      <p:cxnSp>
        <p:nvCxnSpPr>
          <p:cNvPr id="6" name="Straight Arrow Connector 5"/>
          <p:cNvCxnSpPr/>
          <p:nvPr/>
        </p:nvCxnSpPr>
        <p:spPr>
          <a:xfrm>
            <a:off x="4000006" y="3505200"/>
            <a:ext cx="0" cy="399026"/>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291230" y="1557082"/>
            <a:ext cx="1585570" cy="2007108"/>
            <a:chOff x="2667000" y="1557082"/>
            <a:chExt cx="1585570" cy="2007108"/>
          </a:xfrm>
        </p:grpSpPr>
        <p:pic>
          <p:nvPicPr>
            <p:cNvPr id="12" name="Picture 2" descr="C:\Users\lacarey\AppData\Local\Microsoft\Windows\Temporary Internet Files\Content.IE5\EX4CYJ1D\MC90038393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557082"/>
              <a:ext cx="1585570" cy="200710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2816148" y="1719530"/>
              <a:ext cx="1287275" cy="523220"/>
            </a:xfrm>
            <a:prstGeom prst="rect">
              <a:avLst/>
            </a:prstGeom>
            <a:noFill/>
          </p:spPr>
          <p:txBody>
            <a:bodyPr wrap="none" rtlCol="0">
              <a:spAutoFit/>
            </a:bodyPr>
            <a:lstStyle/>
            <a:p>
              <a:pPr algn="ctr"/>
              <a:r>
                <a:rPr lang="en-US" sz="1400" b="1" dirty="0">
                  <a:solidFill>
                    <a:srgbClr val="000000"/>
                  </a:solidFill>
                  <a:latin typeface="Arial" panose="020B0604020202020204" pitchFamily="34" charset="0"/>
                  <a:cs typeface="Arial" panose="020B0604020202020204" pitchFamily="34" charset="0"/>
                </a:rPr>
                <a:t>Translational</a:t>
              </a:r>
            </a:p>
            <a:p>
              <a:pPr algn="ctr"/>
              <a:r>
                <a:rPr lang="en-US" sz="1400" b="1" dirty="0">
                  <a:solidFill>
                    <a:srgbClr val="000000"/>
                  </a:solidFill>
                  <a:latin typeface="Arial" panose="020B0604020202020204" pitchFamily="34" charset="0"/>
                  <a:cs typeface="Arial" panose="020B0604020202020204" pitchFamily="34" charset="0"/>
                </a:rPr>
                <a:t>research</a:t>
              </a:r>
            </a:p>
          </p:txBody>
        </p:sp>
      </p:grpSp>
      <p:grpSp>
        <p:nvGrpSpPr>
          <p:cNvPr id="17" name="Group 16"/>
          <p:cNvGrpSpPr/>
          <p:nvPr/>
        </p:nvGrpSpPr>
        <p:grpSpPr>
          <a:xfrm>
            <a:off x="5958230" y="1524000"/>
            <a:ext cx="1585570" cy="2007108"/>
            <a:chOff x="5638800" y="1524000"/>
            <a:chExt cx="1585570" cy="2007108"/>
          </a:xfrm>
        </p:grpSpPr>
        <p:pic>
          <p:nvPicPr>
            <p:cNvPr id="14" name="Picture 2" descr="C:\Users\lacarey\AppData\Local\Microsoft\Windows\Temporary Internet Files\Content.IE5\EX4CYJ1D\MC90038393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524000"/>
              <a:ext cx="1585570" cy="200710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5965754" y="1686448"/>
              <a:ext cx="931665" cy="1384995"/>
            </a:xfrm>
            <a:prstGeom prst="rect">
              <a:avLst/>
            </a:prstGeom>
            <a:noFill/>
          </p:spPr>
          <p:txBody>
            <a:bodyPr wrap="none" rtlCol="0">
              <a:spAutoFit/>
            </a:bodyPr>
            <a:lstStyle/>
            <a:p>
              <a:pPr algn="ctr"/>
              <a:r>
                <a:rPr lang="en-US" sz="1400" b="1" dirty="0">
                  <a:solidFill>
                    <a:srgbClr val="000000"/>
                  </a:solidFill>
                  <a:latin typeface="Arial" panose="020B0604020202020204" pitchFamily="34" charset="0"/>
                  <a:cs typeface="Arial" panose="020B0604020202020204" pitchFamily="34" charset="0"/>
                </a:rPr>
                <a:t>Health </a:t>
              </a:r>
            </a:p>
            <a:p>
              <a:pPr algn="ctr"/>
              <a:r>
                <a:rPr lang="en-US" sz="1400" b="1" dirty="0">
                  <a:solidFill>
                    <a:srgbClr val="000000"/>
                  </a:solidFill>
                  <a:latin typeface="Arial" panose="020B0604020202020204" pitchFamily="34" charset="0"/>
                  <a:cs typeface="Arial" panose="020B0604020202020204" pitchFamily="34" charset="0"/>
                </a:rPr>
                <a:t>Services</a:t>
              </a:r>
            </a:p>
            <a:p>
              <a:pPr algn="ctr"/>
              <a:endParaRPr lang="en-US" sz="1400" b="1" dirty="0">
                <a:solidFill>
                  <a:srgbClr val="000000"/>
                </a:solidFill>
                <a:latin typeface="Arial" panose="020B0604020202020204" pitchFamily="34" charset="0"/>
                <a:cs typeface="Arial" panose="020B0604020202020204" pitchFamily="34" charset="0"/>
              </a:endParaRPr>
            </a:p>
            <a:p>
              <a:pPr algn="ctr"/>
              <a:endParaRPr lang="en-US" sz="1400" b="1" dirty="0">
                <a:solidFill>
                  <a:srgbClr val="000000"/>
                </a:solidFill>
                <a:latin typeface="Arial" panose="020B0604020202020204" pitchFamily="34" charset="0"/>
                <a:cs typeface="Arial" panose="020B0604020202020204" pitchFamily="34" charset="0"/>
              </a:endParaRPr>
            </a:p>
            <a:p>
              <a:pPr algn="ctr"/>
              <a:endParaRPr lang="en-US" sz="1400" b="1" dirty="0">
                <a:solidFill>
                  <a:srgbClr val="000000"/>
                </a:solidFill>
                <a:latin typeface="Arial" panose="020B0604020202020204" pitchFamily="34" charset="0"/>
                <a:cs typeface="Arial" panose="020B0604020202020204" pitchFamily="34" charset="0"/>
              </a:endParaRPr>
            </a:p>
            <a:p>
              <a:pPr algn="ctr"/>
              <a:r>
                <a:rPr lang="en-US" sz="1400" b="1" dirty="0">
                  <a:solidFill>
                    <a:srgbClr val="000000"/>
                  </a:solidFill>
                  <a:latin typeface="Arial" panose="020B0604020202020204" pitchFamily="34" charset="0"/>
                  <a:cs typeface="Arial" panose="020B0604020202020204" pitchFamily="34" charset="0"/>
                </a:rPr>
                <a:t>research</a:t>
              </a:r>
            </a:p>
          </p:txBody>
        </p:sp>
      </p:grpSp>
      <p:sp>
        <p:nvSpPr>
          <p:cNvPr id="19" name="TextBox 18"/>
          <p:cNvSpPr txBox="1"/>
          <p:nvPr/>
        </p:nvSpPr>
        <p:spPr>
          <a:xfrm>
            <a:off x="1398998" y="4809819"/>
            <a:ext cx="5576203" cy="923330"/>
          </a:xfrm>
          <a:prstGeom prst="rect">
            <a:avLst/>
          </a:prstGeom>
          <a:noFill/>
        </p:spPr>
        <p:txBody>
          <a:bodyPr wrap="none" rtlCol="0">
            <a:spAutoFit/>
          </a:bodyPr>
          <a:lstStyle/>
          <a:p>
            <a:pPr algn="ctr"/>
            <a:r>
              <a:rPr lang="en-US" b="1" dirty="0">
                <a:solidFill>
                  <a:srgbClr val="FFFFFF"/>
                </a:solidFill>
                <a:latin typeface="Arial" panose="020B0604020202020204" pitchFamily="34" charset="0"/>
                <a:cs typeface="Arial" panose="020B0604020202020204" pitchFamily="34" charset="0"/>
              </a:rPr>
              <a:t>1</a:t>
            </a:r>
            <a:r>
              <a:rPr lang="en-US" b="1" baseline="30000" dirty="0">
                <a:solidFill>
                  <a:srgbClr val="FFFFFF"/>
                </a:solidFill>
                <a:latin typeface="Arial" panose="020B0604020202020204" pitchFamily="34" charset="0"/>
                <a:cs typeface="Arial" panose="020B0604020202020204" pitchFamily="34" charset="0"/>
              </a:rPr>
              <a:t>st</a:t>
            </a:r>
            <a:r>
              <a:rPr lang="en-US" b="1" dirty="0">
                <a:solidFill>
                  <a:srgbClr val="FFFFFF"/>
                </a:solidFill>
                <a:latin typeface="Arial" panose="020B0604020202020204" pitchFamily="34" charset="0"/>
                <a:cs typeface="Arial" panose="020B0604020202020204" pitchFamily="34" charset="0"/>
              </a:rPr>
              <a:t>-2</a:t>
            </a:r>
            <a:r>
              <a:rPr lang="en-US" b="1" baseline="30000" dirty="0">
                <a:solidFill>
                  <a:srgbClr val="FFFFFF"/>
                </a:solidFill>
                <a:latin typeface="Arial" panose="020B0604020202020204" pitchFamily="34" charset="0"/>
                <a:cs typeface="Arial" panose="020B0604020202020204" pitchFamily="34" charset="0"/>
              </a:rPr>
              <a:t>nd</a:t>
            </a:r>
            <a:r>
              <a:rPr lang="en-US" b="1" dirty="0">
                <a:solidFill>
                  <a:srgbClr val="FFFFFF"/>
                </a:solidFill>
                <a:latin typeface="Arial" panose="020B0604020202020204" pitchFamily="34" charset="0"/>
                <a:cs typeface="Arial" panose="020B0604020202020204" pitchFamily="34" charset="0"/>
              </a:rPr>
              <a:t> year – Ongoing talks with Drs. Ma and Kim</a:t>
            </a:r>
          </a:p>
          <a:p>
            <a:pPr algn="ctr"/>
            <a:r>
              <a:rPr lang="en-US" b="1" dirty="0">
                <a:solidFill>
                  <a:srgbClr val="FFFFFF"/>
                </a:solidFill>
                <a:latin typeface="Arial" panose="020B0604020202020204" pitchFamily="34" charset="0"/>
                <a:cs typeface="Arial" panose="020B0604020202020204" pitchFamily="34" charset="0"/>
              </a:rPr>
              <a:t>Facilitated discussions with relevant faculty</a:t>
            </a:r>
          </a:p>
          <a:p>
            <a:pPr algn="ctr"/>
            <a:r>
              <a:rPr lang="en-US" b="1" dirty="0">
                <a:solidFill>
                  <a:srgbClr val="FFFFFF"/>
                </a:solidFill>
                <a:latin typeface="Arial" panose="020B0604020202020204" pitchFamily="34" charset="0"/>
                <a:cs typeface="Arial" panose="020B0604020202020204" pitchFamily="34" charset="0"/>
              </a:rPr>
              <a:t>Recommendations for specific training program</a:t>
            </a:r>
          </a:p>
        </p:txBody>
      </p:sp>
      <p:cxnSp>
        <p:nvCxnSpPr>
          <p:cNvPr id="20" name="Straight Arrow Connector 19"/>
          <p:cNvCxnSpPr/>
          <p:nvPr/>
        </p:nvCxnSpPr>
        <p:spPr>
          <a:xfrm>
            <a:off x="4000006" y="4329160"/>
            <a:ext cx="0" cy="399026"/>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777408" y="6248096"/>
            <a:ext cx="2613216" cy="369332"/>
          </a:xfrm>
          <a:prstGeom prst="rect">
            <a:avLst/>
          </a:prstGeom>
          <a:noFill/>
        </p:spPr>
        <p:txBody>
          <a:bodyPr wrap="none" rtlCol="0">
            <a:spAutoFit/>
          </a:bodyPr>
          <a:lstStyle/>
          <a:p>
            <a:pPr algn="ctr"/>
            <a:r>
              <a:rPr lang="en-US" b="1" dirty="0">
                <a:solidFill>
                  <a:srgbClr val="FFC000"/>
                </a:solidFill>
                <a:latin typeface="Arial" panose="020B0604020202020204" pitchFamily="34" charset="0"/>
                <a:cs typeface="Arial" panose="020B0604020202020204" pitchFamily="34" charset="0"/>
              </a:rPr>
              <a:t>3</a:t>
            </a:r>
            <a:r>
              <a:rPr lang="en-US" b="1" baseline="30000" dirty="0">
                <a:solidFill>
                  <a:srgbClr val="FFC000"/>
                </a:solidFill>
                <a:latin typeface="Arial" panose="020B0604020202020204" pitchFamily="34" charset="0"/>
                <a:cs typeface="Arial" panose="020B0604020202020204" pitchFamily="34" charset="0"/>
              </a:rPr>
              <a:t>rd</a:t>
            </a:r>
            <a:r>
              <a:rPr lang="en-US" b="1" dirty="0">
                <a:solidFill>
                  <a:srgbClr val="FFC000"/>
                </a:solidFill>
                <a:latin typeface="Arial" panose="020B0604020202020204" pitchFamily="34" charset="0"/>
                <a:cs typeface="Arial" panose="020B0604020202020204" pitchFamily="34" charset="0"/>
              </a:rPr>
              <a:t> (?4</a:t>
            </a:r>
            <a:r>
              <a:rPr lang="en-US" b="1" baseline="30000" dirty="0">
                <a:solidFill>
                  <a:srgbClr val="FFC000"/>
                </a:solidFill>
                <a:latin typeface="Arial" panose="020B0604020202020204" pitchFamily="34" charset="0"/>
                <a:cs typeface="Arial" panose="020B0604020202020204" pitchFamily="34" charset="0"/>
              </a:rPr>
              <a:t>th</a:t>
            </a:r>
            <a:r>
              <a:rPr lang="en-US" b="1" dirty="0">
                <a:solidFill>
                  <a:srgbClr val="FFC000"/>
                </a:solidFill>
                <a:latin typeface="Arial" panose="020B0604020202020204" pitchFamily="34" charset="0"/>
                <a:cs typeface="Arial" panose="020B0604020202020204" pitchFamily="34" charset="0"/>
              </a:rPr>
              <a:t>) year - MAGIC</a:t>
            </a:r>
          </a:p>
        </p:txBody>
      </p:sp>
      <p:cxnSp>
        <p:nvCxnSpPr>
          <p:cNvPr id="22" name="Straight Arrow Connector 21"/>
          <p:cNvCxnSpPr/>
          <p:nvPr/>
        </p:nvCxnSpPr>
        <p:spPr>
          <a:xfrm>
            <a:off x="4005530" y="5791200"/>
            <a:ext cx="0" cy="399026"/>
          </a:xfrm>
          <a:prstGeom prst="straightConnector1">
            <a:avLst/>
          </a:prstGeom>
          <a:ln w="3810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96200" y="3753123"/>
            <a:ext cx="1455738" cy="646331"/>
          </a:xfrm>
          <a:prstGeom prst="rect">
            <a:avLst/>
          </a:prstGeom>
          <a:noFill/>
        </p:spPr>
        <p:txBody>
          <a:bodyPr wrap="square" rtlCol="0">
            <a:spAutoFit/>
          </a:bodyPr>
          <a:lstStyle/>
          <a:p>
            <a:pPr algn="ctr"/>
            <a:r>
              <a:rPr lang="en-US" b="1" dirty="0">
                <a:solidFill>
                  <a:srgbClr val="FFC000"/>
                </a:solidFill>
                <a:latin typeface="Arial" panose="020B0604020202020204" pitchFamily="34" charset="0"/>
                <a:cs typeface="Arial" panose="020B0604020202020204" pitchFamily="34" charset="0"/>
              </a:rPr>
              <a:t>Learning the ropes</a:t>
            </a:r>
          </a:p>
        </p:txBody>
      </p:sp>
      <p:sp>
        <p:nvSpPr>
          <p:cNvPr id="24" name="TextBox 23"/>
          <p:cNvSpPr txBox="1"/>
          <p:nvPr/>
        </p:nvSpPr>
        <p:spPr>
          <a:xfrm>
            <a:off x="7682511" y="4809819"/>
            <a:ext cx="1455738" cy="923330"/>
          </a:xfrm>
          <a:prstGeom prst="rect">
            <a:avLst/>
          </a:prstGeom>
          <a:noFill/>
        </p:spPr>
        <p:txBody>
          <a:bodyPr wrap="square" rtlCol="0">
            <a:spAutoFit/>
          </a:bodyPr>
          <a:lstStyle/>
          <a:p>
            <a:pPr algn="ctr"/>
            <a:r>
              <a:rPr lang="en-US" b="1" dirty="0">
                <a:solidFill>
                  <a:srgbClr val="FFC000"/>
                </a:solidFill>
                <a:latin typeface="Arial" panose="020B0604020202020204" pitchFamily="34" charset="0"/>
                <a:cs typeface="Arial" panose="020B0604020202020204" pitchFamily="34" charset="0"/>
              </a:rPr>
              <a:t>Getting attached and funded</a:t>
            </a:r>
          </a:p>
        </p:txBody>
      </p:sp>
    </p:spTree>
    <p:extLst>
      <p:ext uri="{BB962C8B-B14F-4D97-AF65-F5344CB8AC3E}">
        <p14:creationId xmlns:p14="http://schemas.microsoft.com/office/powerpoint/2010/main" val="1195324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685800" y="76200"/>
            <a:ext cx="7772400" cy="1143000"/>
          </a:xfrm>
        </p:spPr>
        <p:txBody>
          <a:bodyPr/>
          <a:lstStyle/>
          <a:p>
            <a:r>
              <a:rPr lang="en-US" altLang="en-US" dirty="0">
                <a:solidFill>
                  <a:srgbClr val="FFFF00"/>
                </a:solidFill>
                <a:latin typeface="Arial" pitchFamily="34" charset="0"/>
                <a:cs typeface="Arial" pitchFamily="34" charset="0"/>
              </a:rPr>
              <a:t>Summary</a:t>
            </a:r>
          </a:p>
        </p:txBody>
      </p:sp>
      <p:sp>
        <p:nvSpPr>
          <p:cNvPr id="139267" name="Content Placeholder 2"/>
          <p:cNvSpPr>
            <a:spLocks noGrp="1"/>
          </p:cNvSpPr>
          <p:nvPr>
            <p:ph idx="1"/>
          </p:nvPr>
        </p:nvSpPr>
        <p:spPr>
          <a:xfrm>
            <a:off x="381000" y="1524000"/>
            <a:ext cx="8305800" cy="4800600"/>
          </a:xfrm>
        </p:spPr>
        <p:txBody>
          <a:bodyPr/>
          <a:lstStyle/>
          <a:p>
            <a:r>
              <a:rPr lang="en-US" altLang="en-US" sz="2800" dirty="0">
                <a:solidFill>
                  <a:srgbClr val="FFFFFF"/>
                </a:solidFill>
                <a:latin typeface="Arial" pitchFamily="34" charset="0"/>
                <a:cs typeface="Arial" pitchFamily="34" charset="0"/>
              </a:rPr>
              <a:t>UNC provides a rich resource for “clinical” research</a:t>
            </a:r>
          </a:p>
          <a:p>
            <a:pPr lvl="1"/>
            <a:r>
              <a:rPr lang="en-US" altLang="en-US" sz="2400" dirty="0">
                <a:solidFill>
                  <a:srgbClr val="FFFFFF"/>
                </a:solidFill>
                <a:latin typeface="Arial" pitchFamily="34" charset="0"/>
                <a:cs typeface="Arial" pitchFamily="34" charset="0"/>
              </a:rPr>
              <a:t>Large Division, most do </a:t>
            </a:r>
            <a:r>
              <a:rPr lang="en-US" altLang="en-US" sz="2400">
                <a:solidFill>
                  <a:srgbClr val="FFFFFF"/>
                </a:solidFill>
                <a:latin typeface="Arial" pitchFamily="34" charset="0"/>
                <a:cs typeface="Arial" pitchFamily="34" charset="0"/>
              </a:rPr>
              <a:t>funded research</a:t>
            </a:r>
            <a:endParaRPr lang="en-US" altLang="en-US" sz="2400" dirty="0">
              <a:solidFill>
                <a:srgbClr val="FFFFFF"/>
              </a:solidFill>
              <a:latin typeface="Arial" pitchFamily="34" charset="0"/>
              <a:cs typeface="Arial" pitchFamily="34" charset="0"/>
            </a:endParaRPr>
          </a:p>
          <a:p>
            <a:pPr lvl="1"/>
            <a:r>
              <a:rPr lang="en-US" altLang="en-US" sz="2400" dirty="0">
                <a:solidFill>
                  <a:srgbClr val="FFFFFF"/>
                </a:solidFill>
                <a:latin typeface="Arial" pitchFamily="34" charset="0"/>
                <a:cs typeface="Arial" pitchFamily="34" charset="0"/>
              </a:rPr>
              <a:t>Clinical / Translational / Health services research</a:t>
            </a:r>
          </a:p>
          <a:p>
            <a:pPr lvl="1"/>
            <a:r>
              <a:rPr lang="en-US" altLang="en-US" sz="2400" dirty="0">
                <a:solidFill>
                  <a:srgbClr val="FFFFFF"/>
                </a:solidFill>
                <a:latin typeface="Arial" pitchFamily="34" charset="0"/>
                <a:cs typeface="Arial" pitchFamily="34" charset="0"/>
              </a:rPr>
              <a:t>Myriad training grants and support</a:t>
            </a:r>
          </a:p>
          <a:p>
            <a:pPr marL="457200" lvl="1" indent="0">
              <a:buNone/>
            </a:pPr>
            <a:r>
              <a:rPr lang="en-US" altLang="en-US" sz="2400" dirty="0">
                <a:solidFill>
                  <a:srgbClr val="FFFFFF"/>
                </a:solidFill>
                <a:latin typeface="Arial" pitchFamily="34" charset="0"/>
                <a:cs typeface="Arial" pitchFamily="34" charset="0"/>
              </a:rPr>
              <a:t>				</a:t>
            </a:r>
          </a:p>
          <a:p>
            <a:r>
              <a:rPr lang="en-US" altLang="en-US" sz="2800" dirty="0">
                <a:solidFill>
                  <a:srgbClr val="FFFFFF"/>
                </a:solidFill>
                <a:latin typeface="Arial" pitchFamily="34" charset="0"/>
                <a:cs typeface="Arial" pitchFamily="34" charset="0"/>
              </a:rPr>
              <a:t>Goals for fellows training in clinical research:</a:t>
            </a:r>
          </a:p>
          <a:p>
            <a:pPr lvl="1"/>
            <a:r>
              <a:rPr lang="en-US" altLang="en-US" sz="2400" dirty="0">
                <a:solidFill>
                  <a:srgbClr val="FFFFFF"/>
                </a:solidFill>
                <a:latin typeface="Arial" pitchFamily="34" charset="0"/>
                <a:cs typeface="Arial" pitchFamily="34" charset="0"/>
              </a:rPr>
              <a:t>Develop a portfolio</a:t>
            </a:r>
          </a:p>
          <a:p>
            <a:pPr lvl="1"/>
            <a:r>
              <a:rPr lang="en-US" altLang="en-US" sz="2400" dirty="0">
                <a:solidFill>
                  <a:srgbClr val="FFFFFF"/>
                </a:solidFill>
                <a:latin typeface="Arial" pitchFamily="34" charset="0"/>
                <a:cs typeface="Arial" pitchFamily="34" charset="0"/>
              </a:rPr>
              <a:t>Differentiate yourself</a:t>
            </a:r>
          </a:p>
          <a:p>
            <a:pPr lvl="1"/>
            <a:r>
              <a:rPr lang="en-US" altLang="en-US" sz="2400" dirty="0">
                <a:solidFill>
                  <a:srgbClr val="FFFFFF"/>
                </a:solidFill>
                <a:latin typeface="Arial" pitchFamily="34" charset="0"/>
                <a:cs typeface="Arial" pitchFamily="34" charset="0"/>
              </a:rPr>
              <a:t>Develop the skills to run your own program</a:t>
            </a:r>
          </a:p>
          <a:p>
            <a:pPr lvl="1"/>
            <a:endParaRPr lang="en-US" altLang="en-US" sz="2400" dirty="0">
              <a:solidFill>
                <a:srgbClr val="FFFFFF"/>
              </a:solidFill>
              <a:latin typeface="Arial" pitchFamily="34" charset="0"/>
              <a:cs typeface="Arial" pitchFamily="34" charset="0"/>
            </a:endParaRPr>
          </a:p>
          <a:p>
            <a:pPr>
              <a:buFontTx/>
              <a:buNone/>
            </a:pPr>
            <a:endParaRPr lang="en-US" altLang="en-US" sz="28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81640326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439007"/>
            <a:ext cx="8197707" cy="1661993"/>
          </a:xfrm>
        </p:spPr>
        <p:txBody>
          <a:bodyPr/>
          <a:lstStyle/>
          <a:p>
            <a:r>
              <a:rPr lang="en-US" sz="4000" b="1" kern="0" dirty="0">
                <a:solidFill>
                  <a:srgbClr val="FFFFFF"/>
                </a:solidFill>
              </a:rPr>
              <a:t>Research Orientation to the Lineberger Comprehensive Cancer Center</a:t>
            </a:r>
            <a:endParaRPr lang="en-US" sz="4800" dirty="0"/>
          </a:p>
        </p:txBody>
      </p:sp>
      <p:sp>
        <p:nvSpPr>
          <p:cNvPr id="3" name="Subtitle 2"/>
          <p:cNvSpPr>
            <a:spLocks noGrp="1"/>
          </p:cNvSpPr>
          <p:nvPr>
            <p:ph type="subTitle" idx="1"/>
          </p:nvPr>
        </p:nvSpPr>
        <p:spPr>
          <a:xfrm>
            <a:off x="906462" y="4267200"/>
            <a:ext cx="7331075" cy="533400"/>
          </a:xfrm>
        </p:spPr>
        <p:txBody>
          <a:bodyPr/>
          <a:lstStyle/>
          <a:p>
            <a:r>
              <a:rPr lang="en-US" dirty="0"/>
              <a:t>William Y. Kim, MD</a:t>
            </a:r>
          </a:p>
          <a:p>
            <a:r>
              <a:rPr lang="en-US" sz="1400" dirty="0"/>
              <a:t>Rush S. Dickson Associate professor of medicine and genetics </a:t>
            </a:r>
          </a:p>
          <a:p>
            <a:r>
              <a:rPr lang="en-US" sz="1400" dirty="0"/>
              <a:t>Associate director for research, Hematology/Oncology fellowship</a:t>
            </a:r>
          </a:p>
          <a:p>
            <a:endParaRPr lang="en-US" sz="1800" dirty="0"/>
          </a:p>
          <a:p>
            <a:r>
              <a:rPr lang="en-US" dirty="0"/>
              <a:t>Jonathan S. </a:t>
            </a:r>
            <a:r>
              <a:rPr lang="en-US" dirty="0" err="1"/>
              <a:t>Serody</a:t>
            </a:r>
            <a:r>
              <a:rPr lang="en-US" dirty="0"/>
              <a:t>, MD</a:t>
            </a:r>
          </a:p>
          <a:p>
            <a:r>
              <a:rPr lang="en-US" sz="1400" dirty="0"/>
              <a:t>Elizabeth Thomas Professor of Medicine, Microbiology and Immunology</a:t>
            </a:r>
          </a:p>
          <a:p>
            <a:r>
              <a:rPr lang="en-US" sz="1400" dirty="0"/>
              <a:t>Associate Director Translational Science </a:t>
            </a:r>
            <a:r>
              <a:rPr lang="en-US" sz="1400" dirty="0" err="1"/>
              <a:t>Lineberger</a:t>
            </a:r>
            <a:r>
              <a:rPr lang="en-US" sz="1400" dirty="0"/>
              <a:t> Cancer Center</a:t>
            </a:r>
            <a:br>
              <a:rPr lang="en-US" sz="1400" dirty="0"/>
            </a:br>
            <a:r>
              <a:rPr lang="en-US" sz="1400" dirty="0"/>
              <a:t>Associate Chief Division of Hematology and Oncology</a:t>
            </a:r>
          </a:p>
          <a:p>
            <a:r>
              <a:rPr lang="en-US" sz="1400" dirty="0"/>
              <a:t/>
            </a:r>
            <a:br>
              <a:rPr lang="en-US" sz="1400" dirty="0"/>
            </a:br>
            <a:endParaRPr lang="en-US" sz="1400" dirty="0"/>
          </a:p>
        </p:txBody>
      </p:sp>
    </p:spTree>
    <p:extLst>
      <p:ext uri="{BB962C8B-B14F-4D97-AF65-F5344CB8AC3E}">
        <p14:creationId xmlns:p14="http://schemas.microsoft.com/office/powerpoint/2010/main" val="146731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a:t>UNC Lineberger:</a:t>
            </a:r>
            <a:endParaRPr lang="en-US" dirty="0"/>
          </a:p>
        </p:txBody>
      </p:sp>
      <p:sp>
        <p:nvSpPr>
          <p:cNvPr id="2" name="Content Placeholder 1"/>
          <p:cNvSpPr>
            <a:spLocks noGrp="1"/>
          </p:cNvSpPr>
          <p:nvPr>
            <p:ph idx="1"/>
          </p:nvPr>
        </p:nvSpPr>
        <p:spPr>
          <a:xfrm>
            <a:off x="457200" y="1143000"/>
            <a:ext cx="4724400" cy="4525963"/>
          </a:xfrm>
        </p:spPr>
        <p:txBody>
          <a:bodyPr/>
          <a:lstStyle/>
          <a:p>
            <a:pPr>
              <a:lnSpc>
                <a:spcPct val="90000"/>
              </a:lnSpc>
              <a:spcBef>
                <a:spcPts val="600"/>
              </a:spcBef>
              <a:spcAft>
                <a:spcPts val="600"/>
              </a:spcAft>
            </a:pPr>
            <a:r>
              <a:rPr lang="en-US" sz="2000" b="1" dirty="0"/>
              <a:t>NC’S PUBLIC COMPREHENSIVE CANCER CENTER. </a:t>
            </a:r>
          </a:p>
          <a:p>
            <a:pPr>
              <a:lnSpc>
                <a:spcPct val="90000"/>
              </a:lnSpc>
              <a:spcBef>
                <a:spcPts val="600"/>
              </a:spcBef>
              <a:spcAft>
                <a:spcPts val="600"/>
              </a:spcAft>
            </a:pPr>
            <a:r>
              <a:rPr lang="en-US" sz="2000" b="1" dirty="0"/>
              <a:t>MATRIX CANCER CENTER EMBEDDED IN UNC-CH. </a:t>
            </a:r>
          </a:p>
          <a:p>
            <a:pPr>
              <a:lnSpc>
                <a:spcPct val="90000"/>
              </a:lnSpc>
              <a:spcBef>
                <a:spcPts val="600"/>
              </a:spcBef>
              <a:spcAft>
                <a:spcPts val="600"/>
              </a:spcAft>
            </a:pPr>
            <a:r>
              <a:rPr lang="en-US" sz="2000" b="1" dirty="0"/>
              <a:t>AREAS OF FOCUS</a:t>
            </a:r>
          </a:p>
          <a:p>
            <a:pPr marL="182880" lvl="2" indent="0">
              <a:spcAft>
                <a:spcPts val="600"/>
              </a:spcAft>
              <a:buNone/>
            </a:pPr>
            <a:r>
              <a:rPr lang="en-US" dirty="0">
                <a:solidFill>
                  <a:schemeClr val="bg2">
                    <a:lumMod val="10000"/>
                  </a:schemeClr>
                </a:solidFill>
              </a:rPr>
              <a:t>Population Sciences Research</a:t>
            </a:r>
          </a:p>
          <a:p>
            <a:pPr marL="182880" lvl="2" indent="0">
              <a:spcAft>
                <a:spcPts val="600"/>
              </a:spcAft>
              <a:buNone/>
            </a:pPr>
            <a:r>
              <a:rPr lang="en-US" dirty="0">
                <a:solidFill>
                  <a:schemeClr val="bg2">
                    <a:lumMod val="10000"/>
                  </a:schemeClr>
                </a:solidFill>
              </a:rPr>
              <a:t>Dissemination and outreach in NC</a:t>
            </a:r>
          </a:p>
          <a:p>
            <a:pPr marL="182880" lvl="2" indent="0">
              <a:spcAft>
                <a:spcPts val="600"/>
              </a:spcAft>
              <a:buNone/>
            </a:pPr>
            <a:r>
              <a:rPr lang="en-US" dirty="0">
                <a:solidFill>
                  <a:schemeClr val="bg2">
                    <a:lumMod val="10000"/>
                  </a:schemeClr>
                </a:solidFill>
              </a:rPr>
              <a:t>Economic Development</a:t>
            </a:r>
          </a:p>
          <a:p>
            <a:pPr marL="182880" lvl="2" indent="0">
              <a:spcAft>
                <a:spcPts val="600"/>
              </a:spcAft>
              <a:buNone/>
            </a:pPr>
            <a:r>
              <a:rPr lang="en-US" dirty="0">
                <a:solidFill>
                  <a:schemeClr val="bg2">
                    <a:lumMod val="10000"/>
                  </a:schemeClr>
                </a:solidFill>
              </a:rPr>
              <a:t>Clinical Excellence</a:t>
            </a:r>
          </a:p>
          <a:p>
            <a:pPr marL="182880" lvl="2" indent="0">
              <a:spcAft>
                <a:spcPts val="600"/>
              </a:spcAft>
              <a:buNone/>
            </a:pPr>
            <a:r>
              <a:rPr lang="en-US" dirty="0">
                <a:solidFill>
                  <a:srgbClr val="FF0000"/>
                </a:solidFill>
              </a:rPr>
              <a:t>Basic Research</a:t>
            </a:r>
          </a:p>
          <a:p>
            <a:pPr marL="182880" lvl="2" indent="0">
              <a:spcAft>
                <a:spcPts val="600"/>
              </a:spcAft>
              <a:buNone/>
            </a:pPr>
            <a:r>
              <a:rPr lang="en-US" dirty="0">
                <a:solidFill>
                  <a:srgbClr val="FF0000"/>
                </a:solidFill>
              </a:rPr>
              <a:t>Clinical and Translational Research</a:t>
            </a:r>
          </a:p>
          <a:p>
            <a:pPr marL="182880" lvl="2" indent="0">
              <a:spcAft>
                <a:spcPts val="600"/>
              </a:spcAft>
              <a:buNone/>
            </a:pPr>
            <a:endParaRPr lang="en-US" dirty="0">
              <a:solidFill>
                <a:srgbClr val="FF0000"/>
              </a:solidFill>
            </a:endParaRPr>
          </a:p>
          <a:p>
            <a:pPr marL="182880" lvl="2" indent="0">
              <a:spcAft>
                <a:spcPts val="600"/>
              </a:spcAft>
              <a:buNone/>
            </a:pPr>
            <a:endParaRPr lang="en-US" dirty="0">
              <a:solidFill>
                <a:schemeClr val="bg2">
                  <a:lumMod val="10000"/>
                </a:schemeClr>
              </a:solidFill>
            </a:endParaRPr>
          </a:p>
          <a:p>
            <a:pPr marL="0" lvl="1" indent="0">
              <a:spcAft>
                <a:spcPts val="600"/>
              </a:spcAft>
              <a:buNone/>
            </a:pPr>
            <a:endParaRPr lang="en-US" dirty="0"/>
          </a:p>
        </p:txBody>
      </p:sp>
      <p:pic>
        <p:nvPicPr>
          <p:cNvPr id="6146" name="Picture 2" descr="C:\Users\ns047\AppData\Local\Microsoft\Windows\Temporary Internet Files\Content.Outlook\ZPPA3ONO\allcanc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62600" y="4765163"/>
            <a:ext cx="3124200" cy="1457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med.unc.edu/www/newsarchive/2011/june/real-doctors-real-people-stuart-gold/image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89044" y="2590800"/>
            <a:ext cx="2871313" cy="1741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he 8 strains of the Collaborative Cro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4072" y="228600"/>
            <a:ext cx="2461256" cy="2056602"/>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7118032" y="4311501"/>
            <a:ext cx="13336" cy="457200"/>
          </a:xfrm>
          <a:prstGeom prst="straightConnector1">
            <a:avLst/>
          </a:prstGeom>
          <a:ln w="76200">
            <a:solidFill>
              <a:srgbClr val="003366"/>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7118032" y="2133600"/>
            <a:ext cx="13336" cy="457200"/>
          </a:xfrm>
          <a:prstGeom prst="straightConnector1">
            <a:avLst/>
          </a:prstGeom>
          <a:ln w="76200">
            <a:solidFill>
              <a:srgbClr val="00336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9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068" y="1699540"/>
            <a:ext cx="3772019" cy="1945429"/>
          </a:xfrm>
          <a:prstGeom prst="rect">
            <a:avLst/>
          </a:prstGeom>
          <a:noFill/>
          <a:ln w="25400" algn="in">
            <a:no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7"/>
          <p:cNvSpPr txBox="1">
            <a:spLocks noChangeArrowheads="1"/>
          </p:cNvSpPr>
          <p:nvPr/>
        </p:nvSpPr>
        <p:spPr bwMode="auto">
          <a:xfrm>
            <a:off x="4953000" y="3657600"/>
            <a:ext cx="4038600" cy="21236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buChar char="•"/>
              <a:defRPr sz="3200">
                <a:solidFill>
                  <a:srgbClr val="333333"/>
                </a:solidFill>
                <a:latin typeface="Arial" pitchFamily="34" charset="0"/>
                <a:ea typeface="ＭＳ Ｐゴシック" pitchFamily="34" charset="-128"/>
              </a:defRPr>
            </a:lvl1pPr>
            <a:lvl2pPr>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marL="4763" lvl="1">
              <a:spcBef>
                <a:spcPts val="0"/>
              </a:spcBef>
              <a:buFontTx/>
              <a:buNone/>
            </a:pPr>
            <a:r>
              <a:rPr lang="en-US" altLang="en-US" sz="2400" b="1" dirty="0">
                <a:solidFill>
                  <a:schemeClr val="tx2"/>
                </a:solidFill>
                <a:latin typeface="Calibri" panose="020F0502020204030204" pitchFamily="34" charset="0"/>
              </a:rPr>
              <a:t>NC Cancer Hospital</a:t>
            </a:r>
          </a:p>
          <a:p>
            <a:pPr marL="4763" lvl="1">
              <a:spcBef>
                <a:spcPts val="0"/>
              </a:spcBef>
              <a:buFontTx/>
              <a:buNone/>
            </a:pPr>
            <a:r>
              <a:rPr lang="en-US" altLang="en-US" sz="1800" b="0" dirty="0">
                <a:solidFill>
                  <a:schemeClr val="bg2">
                    <a:lumMod val="10000"/>
                  </a:schemeClr>
                </a:solidFill>
                <a:latin typeface="Calibri" panose="020F0502020204030204" pitchFamily="34" charset="0"/>
              </a:rPr>
              <a:t>Clinical space increased 3-fold</a:t>
            </a:r>
            <a:br>
              <a:rPr lang="en-US" altLang="en-US" sz="1800" b="0" dirty="0">
                <a:solidFill>
                  <a:schemeClr val="bg2">
                    <a:lumMod val="10000"/>
                  </a:schemeClr>
                </a:solidFill>
                <a:latin typeface="Calibri" panose="020F0502020204030204" pitchFamily="34" charset="0"/>
              </a:rPr>
            </a:br>
            <a:r>
              <a:rPr lang="en-US" altLang="en-US" sz="1800" b="0" dirty="0">
                <a:solidFill>
                  <a:schemeClr val="bg2">
                    <a:lumMod val="10000"/>
                  </a:schemeClr>
                </a:solidFill>
                <a:latin typeface="Calibri" panose="020F0502020204030204" pitchFamily="34" charset="0"/>
              </a:rPr>
              <a:t>Research space: clinical trials unit, </a:t>
            </a:r>
            <a:br>
              <a:rPr lang="en-US" altLang="en-US" sz="1800" b="0" dirty="0">
                <a:solidFill>
                  <a:schemeClr val="bg2">
                    <a:lumMod val="10000"/>
                  </a:schemeClr>
                </a:solidFill>
                <a:latin typeface="Calibri" panose="020F0502020204030204" pitchFamily="34" charset="0"/>
              </a:rPr>
            </a:br>
            <a:r>
              <a:rPr lang="en-US" altLang="en-US" sz="1800" b="0" dirty="0">
                <a:solidFill>
                  <a:schemeClr val="bg2">
                    <a:lumMod val="10000"/>
                  </a:schemeClr>
                </a:solidFill>
                <a:latin typeface="Calibri" panose="020F0502020204030204" pitchFamily="34" charset="0"/>
              </a:rPr>
              <a:t>Protocol office, PK/PD Lab</a:t>
            </a:r>
          </a:p>
          <a:p>
            <a:pPr marL="4763" lvl="1">
              <a:spcBef>
                <a:spcPts val="0"/>
              </a:spcBef>
              <a:buFontTx/>
              <a:buNone/>
            </a:pPr>
            <a:r>
              <a:rPr lang="en-US" altLang="en-US" sz="1800" dirty="0">
                <a:solidFill>
                  <a:schemeClr val="bg2">
                    <a:lumMod val="10000"/>
                  </a:schemeClr>
                </a:solidFill>
                <a:latin typeface="Calibri" panose="020F0502020204030204" pitchFamily="34" charset="0"/>
              </a:rPr>
              <a:t>53 Inpatient Beds</a:t>
            </a:r>
          </a:p>
          <a:p>
            <a:pPr marL="4763" lvl="1">
              <a:spcBef>
                <a:spcPts val="0"/>
              </a:spcBef>
              <a:buFontTx/>
              <a:buNone/>
            </a:pPr>
            <a:r>
              <a:rPr lang="en-US" altLang="en-US" sz="1800" dirty="0">
                <a:solidFill>
                  <a:schemeClr val="bg2">
                    <a:lumMod val="10000"/>
                  </a:schemeClr>
                </a:solidFill>
                <a:latin typeface="Calibri" panose="020F0502020204030204" pitchFamily="34" charset="0"/>
              </a:rPr>
              <a:t>BMT Unit in Neuropsychiatry Hospital with additional 24 beds</a:t>
            </a:r>
          </a:p>
        </p:txBody>
      </p:sp>
      <p:sp>
        <p:nvSpPr>
          <p:cNvPr id="20" name="Rectangle 2"/>
          <p:cNvSpPr txBox="1">
            <a:spLocks noChangeArrowheads="1"/>
          </p:cNvSpPr>
          <p:nvPr/>
        </p:nvSpPr>
        <p:spPr>
          <a:xfrm>
            <a:off x="457200" y="274638"/>
            <a:ext cx="8223626" cy="507831"/>
          </a:xfrm>
          <a:prstGeom prst="rect">
            <a:avLst/>
          </a:prstGeom>
        </p:spPr>
        <p:txBody>
          <a:bodyPr/>
          <a:lstStyle>
            <a:lvl1pPr algn="l" defTabSz="457200" rtl="0" eaLnBrk="1" latinLnBrk="0" hangingPunct="1">
              <a:lnSpc>
                <a:spcPct val="90000"/>
              </a:lnSpc>
              <a:spcBef>
                <a:spcPct val="0"/>
              </a:spcBef>
              <a:buNone/>
              <a:defRPr sz="3600" kern="1200">
                <a:solidFill>
                  <a:srgbClr val="57A2D5"/>
                </a:solidFill>
                <a:latin typeface="+mj-lt"/>
                <a:ea typeface="+mj-ea"/>
                <a:cs typeface="+mj-cs"/>
              </a:defRPr>
            </a:lvl1pPr>
          </a:lstStyle>
          <a:p>
            <a:pPr fontAlgn="auto">
              <a:spcAft>
                <a:spcPts val="0"/>
              </a:spcAft>
              <a:defRPr/>
            </a:pPr>
            <a:r>
              <a:rPr lang="en-US">
                <a:latin typeface="Calibri" panose="020F0502020204030204" pitchFamily="34" charset="0"/>
              </a:rPr>
              <a:t>Facilities</a:t>
            </a:r>
            <a:endParaRPr lang="en-US" dirty="0">
              <a:latin typeface="Calibri" panose="020F0502020204030204" pitchFamily="34" charset="0"/>
            </a:endParaRPr>
          </a:p>
        </p:txBody>
      </p:sp>
      <p:sp>
        <p:nvSpPr>
          <p:cNvPr id="24" name="Text Box 14"/>
          <p:cNvSpPr txBox="1">
            <a:spLocks noChangeArrowheads="1"/>
          </p:cNvSpPr>
          <p:nvPr/>
        </p:nvSpPr>
        <p:spPr bwMode="auto">
          <a:xfrm>
            <a:off x="502292" y="2816423"/>
            <a:ext cx="4066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marL="342900" indent="-342900">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spcBef>
                <a:spcPct val="50000"/>
              </a:spcBef>
              <a:buFontTx/>
              <a:buNone/>
            </a:pPr>
            <a:r>
              <a:rPr lang="en-US" altLang="en-US" sz="2400" b="1" dirty="0">
                <a:solidFill>
                  <a:schemeClr val="tx2"/>
                </a:solidFill>
                <a:latin typeface="Calibri" panose="020F0502020204030204" pitchFamily="34" charset="0"/>
              </a:rPr>
              <a:t>Lineberger </a:t>
            </a:r>
            <a:r>
              <a:rPr lang="en-US" altLang="en-US" sz="2400" b="1" dirty="0" err="1">
                <a:solidFill>
                  <a:schemeClr val="tx2"/>
                </a:solidFill>
                <a:latin typeface="Calibri" panose="020F0502020204030204" pitchFamily="34" charset="0"/>
              </a:rPr>
              <a:t>Bldg</a:t>
            </a:r>
            <a:r>
              <a:rPr lang="en-US" altLang="en-US" sz="2400" dirty="0">
                <a:solidFill>
                  <a:schemeClr val="bg2">
                    <a:lumMod val="10000"/>
                  </a:schemeClr>
                </a:solidFill>
                <a:latin typeface="Calibri" panose="020F0502020204030204" pitchFamily="34" charset="0"/>
              </a:rPr>
              <a:t>: </a:t>
            </a:r>
            <a:r>
              <a:rPr lang="en-US" altLang="en-US" sz="2400" b="0" dirty="0">
                <a:solidFill>
                  <a:schemeClr val="bg2">
                    <a:lumMod val="10000"/>
                  </a:schemeClr>
                </a:solidFill>
                <a:latin typeface="Calibri" panose="020F0502020204030204" pitchFamily="34" charset="0"/>
              </a:rPr>
              <a:t>79,000 </a:t>
            </a:r>
            <a:r>
              <a:rPr lang="en-US" altLang="en-US" sz="2400" b="0" dirty="0" err="1">
                <a:solidFill>
                  <a:schemeClr val="bg2">
                    <a:lumMod val="10000"/>
                  </a:schemeClr>
                </a:solidFill>
                <a:latin typeface="Calibri" panose="020F0502020204030204" pitchFamily="34" charset="0"/>
              </a:rPr>
              <a:t>nsf</a:t>
            </a:r>
            <a:endParaRPr lang="en-US" altLang="en-US" sz="2400" b="0" dirty="0">
              <a:solidFill>
                <a:schemeClr val="bg2">
                  <a:lumMod val="10000"/>
                </a:schemeClr>
              </a:solidFill>
              <a:latin typeface="Calibri" panose="020F0502020204030204" pitchFamily="34" charset="0"/>
            </a:endParaRPr>
          </a:p>
        </p:txBody>
      </p:sp>
      <p:sp>
        <p:nvSpPr>
          <p:cNvPr id="25" name="Text Box 32"/>
          <p:cNvSpPr txBox="1">
            <a:spLocks noChangeArrowheads="1"/>
          </p:cNvSpPr>
          <p:nvPr/>
        </p:nvSpPr>
        <p:spPr bwMode="auto">
          <a:xfrm>
            <a:off x="349892" y="5404247"/>
            <a:ext cx="36125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Char char="•"/>
              <a:defRPr sz="3200">
                <a:solidFill>
                  <a:srgbClr val="333333"/>
                </a:solidFill>
                <a:latin typeface="Arial" pitchFamily="34" charset="0"/>
                <a:ea typeface="ＭＳ Ｐゴシック" pitchFamily="34" charset="-128"/>
              </a:defRPr>
            </a:lvl1pPr>
            <a:lvl2pPr marL="742950" indent="-285750">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algn="ctr">
              <a:spcBef>
                <a:spcPct val="0"/>
              </a:spcBef>
              <a:buFontTx/>
              <a:buNone/>
            </a:pPr>
            <a:r>
              <a:rPr lang="en-US" altLang="en-US" sz="2400" b="1" dirty="0">
                <a:solidFill>
                  <a:schemeClr val="tx2"/>
                </a:solidFill>
                <a:latin typeface="Calibri" panose="020F0502020204030204" pitchFamily="34" charset="0"/>
              </a:rPr>
              <a:t>Marsico Hall: </a:t>
            </a:r>
            <a:r>
              <a:rPr lang="en-US" altLang="en-US" sz="2400" b="0" dirty="0">
                <a:solidFill>
                  <a:schemeClr val="bg2">
                    <a:lumMod val="10000"/>
                  </a:schemeClr>
                </a:solidFill>
                <a:latin typeface="Calibri" panose="020F0502020204030204" pitchFamily="34" charset="0"/>
              </a:rPr>
              <a:t>22,000 </a:t>
            </a:r>
            <a:r>
              <a:rPr lang="en-US" altLang="en-US" sz="2400" b="0" dirty="0" err="1">
                <a:solidFill>
                  <a:schemeClr val="bg2">
                    <a:lumMod val="10000"/>
                  </a:schemeClr>
                </a:solidFill>
                <a:latin typeface="Calibri" panose="020F0502020204030204" pitchFamily="34" charset="0"/>
              </a:rPr>
              <a:t>nsf</a:t>
            </a:r>
            <a:r>
              <a:rPr lang="en-US" altLang="en-US" sz="2400" b="0" dirty="0">
                <a:solidFill>
                  <a:schemeClr val="bg2">
                    <a:lumMod val="10000"/>
                  </a:schemeClr>
                </a:solidFill>
                <a:latin typeface="Calibri" panose="020F0502020204030204" pitchFamily="34" charset="0"/>
              </a:rPr>
              <a:t> </a:t>
            </a:r>
          </a:p>
          <a:p>
            <a:pPr algn="ctr">
              <a:spcBef>
                <a:spcPct val="0"/>
              </a:spcBef>
              <a:buFontTx/>
              <a:buNone/>
            </a:pPr>
            <a:r>
              <a:rPr lang="en-US" altLang="en-US" sz="2400" b="0" dirty="0">
                <a:solidFill>
                  <a:schemeClr val="bg2">
                    <a:lumMod val="10000"/>
                  </a:schemeClr>
                </a:solidFill>
                <a:latin typeface="Calibri" panose="020F0502020204030204" pitchFamily="34" charset="0"/>
              </a:rPr>
              <a:t>(Opened 2014)</a:t>
            </a:r>
          </a:p>
        </p:txBody>
      </p: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8491" y="3426362"/>
            <a:ext cx="2768583" cy="2005784"/>
          </a:xfrm>
          <a:prstGeom prst="rect">
            <a:avLst/>
          </a:prstGeom>
          <a:ln w="28575">
            <a:noFill/>
          </a:ln>
        </p:spPr>
      </p:pic>
      <p:pic>
        <p:nvPicPr>
          <p:cNvPr id="1026" name="Picture 2" descr="G:\Director's Office\Director\Photos\Lineberger\DSC_478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8492" y="1152983"/>
            <a:ext cx="2774308" cy="161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181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383" y="76200"/>
            <a:ext cx="8223626" cy="553998"/>
          </a:xfrm>
        </p:spPr>
        <p:txBody>
          <a:bodyPr/>
          <a:lstStyle/>
          <a:p>
            <a:r>
              <a:rPr lang="en-US" sz="4000" dirty="0"/>
              <a:t>NCI Funding Over The Past 8 Years</a:t>
            </a:r>
          </a:p>
        </p:txBody>
      </p:sp>
      <p:sp>
        <p:nvSpPr>
          <p:cNvPr id="3" name="TextBox 2"/>
          <p:cNvSpPr txBox="1"/>
          <p:nvPr/>
        </p:nvSpPr>
        <p:spPr>
          <a:xfrm>
            <a:off x="5797609" y="1219200"/>
            <a:ext cx="3200400" cy="3493264"/>
          </a:xfrm>
          <a:prstGeom prst="rect">
            <a:avLst/>
          </a:prstGeom>
          <a:noFill/>
        </p:spPr>
        <p:txBody>
          <a:bodyPr wrap="square" rtlCol="0">
            <a:spAutoFit/>
          </a:bodyPr>
          <a:lstStyle/>
          <a:p>
            <a:r>
              <a:rPr lang="en-US" sz="2800" u="sng" dirty="0">
                <a:latin typeface="+mn-lt"/>
              </a:rPr>
              <a:t>2016 NCI FUNDING:</a:t>
            </a:r>
          </a:p>
          <a:p>
            <a:r>
              <a:rPr lang="en-US" sz="2000" dirty="0"/>
              <a:t>Michigan      	$60.2M</a:t>
            </a:r>
          </a:p>
          <a:p>
            <a:r>
              <a:rPr lang="en-US" sz="2000" dirty="0">
                <a:latin typeface="+mn-lt"/>
              </a:rPr>
              <a:t>Stanford		$56.1M</a:t>
            </a:r>
          </a:p>
          <a:p>
            <a:r>
              <a:rPr lang="en-US" sz="2500" b="1" dirty="0">
                <a:solidFill>
                  <a:srgbClr val="00B0F0"/>
                </a:solidFill>
                <a:latin typeface="+mn-lt"/>
              </a:rPr>
              <a:t>UNC                 $54.4M</a:t>
            </a:r>
          </a:p>
          <a:p>
            <a:r>
              <a:rPr lang="en-US" sz="2000" dirty="0">
                <a:latin typeface="+mn-lt"/>
              </a:rPr>
              <a:t>Wash U		$42.3M</a:t>
            </a:r>
          </a:p>
          <a:p>
            <a:r>
              <a:rPr lang="en-US" sz="2000" dirty="0">
                <a:latin typeface="+mn-lt"/>
              </a:rPr>
              <a:t>Duke		$39.1M</a:t>
            </a:r>
          </a:p>
          <a:p>
            <a:r>
              <a:rPr lang="en-US" sz="2000" dirty="0">
                <a:latin typeface="+mn-lt"/>
              </a:rPr>
              <a:t>Emory	           	$24.4M</a:t>
            </a:r>
          </a:p>
          <a:p>
            <a:endParaRPr lang="en-US" sz="2800" dirty="0">
              <a:latin typeface="+mn-lt"/>
            </a:endParaRPr>
          </a:p>
          <a:p>
            <a:r>
              <a:rPr lang="en-US" sz="2000" dirty="0">
                <a:latin typeface="+mn-lt"/>
              </a:rPr>
              <a:t>(9</a:t>
            </a:r>
            <a:r>
              <a:rPr lang="en-US" sz="2000" baseline="30000" dirty="0">
                <a:latin typeface="+mn-lt"/>
              </a:rPr>
              <a:t>th</a:t>
            </a:r>
            <a:r>
              <a:rPr lang="en-US" sz="2000" dirty="0">
                <a:latin typeface="+mn-lt"/>
              </a:rPr>
              <a:t> among matrix cancer centers)</a:t>
            </a:r>
          </a:p>
        </p:txBody>
      </p:sp>
      <p:sp>
        <p:nvSpPr>
          <p:cNvPr id="4" name="Rectangle 3"/>
          <p:cNvSpPr/>
          <p:nvPr/>
        </p:nvSpPr>
        <p:spPr>
          <a:xfrm>
            <a:off x="5574983" y="5619690"/>
            <a:ext cx="4572000" cy="400110"/>
          </a:xfrm>
          <a:prstGeom prst="rect">
            <a:avLst/>
          </a:prstGeom>
        </p:spPr>
        <p:txBody>
          <a:bodyPr>
            <a:spAutoFit/>
          </a:bodyPr>
          <a:lstStyle/>
          <a:p>
            <a:r>
              <a:rPr lang="en-US" sz="2000" dirty="0"/>
              <a:t>http://report.nih.gov/award/index</a:t>
            </a:r>
          </a:p>
        </p:txBody>
      </p:sp>
      <p:graphicFrame>
        <p:nvGraphicFramePr>
          <p:cNvPr id="5" name="Object 4"/>
          <p:cNvGraphicFramePr>
            <a:graphicFrameLocks noChangeAspect="1"/>
          </p:cNvGraphicFramePr>
          <p:nvPr>
            <p:extLst>
              <p:ext uri="{D42A27DB-BD31-4B8C-83A1-F6EECF244321}">
                <p14:modId xmlns:p14="http://schemas.microsoft.com/office/powerpoint/2010/main" val="3741543991"/>
              </p:ext>
            </p:extLst>
          </p:nvPr>
        </p:nvGraphicFramePr>
        <p:xfrm>
          <a:off x="76200" y="904825"/>
          <a:ext cx="5686425" cy="4402138"/>
        </p:xfrm>
        <a:graphic>
          <a:graphicData uri="http://schemas.openxmlformats.org/presentationml/2006/ole">
            <mc:AlternateContent xmlns:mc="http://schemas.openxmlformats.org/markup-compatibility/2006">
              <mc:Choice xmlns:v="urn:schemas-microsoft-com:vml" Requires="v">
                <p:oleObj spid="_x0000_s1044" name="SPW 13.0 Graph" r:id="rId4" imgW="5686019" imgH="4401357" progId="SigmaPlotGraphicObject.12">
                  <p:embed/>
                </p:oleObj>
              </mc:Choice>
              <mc:Fallback>
                <p:oleObj name="SPW 13.0 Graph" r:id="rId4" imgW="5686019" imgH="4401357" progId="SigmaPlotGraphicObject.12">
                  <p:embed/>
                  <p:pic>
                    <p:nvPicPr>
                      <p:cNvPr id="0" name=""/>
                      <p:cNvPicPr/>
                      <p:nvPr/>
                    </p:nvPicPr>
                    <p:blipFill>
                      <a:blip r:embed="rId5"/>
                      <a:stretch>
                        <a:fillRect/>
                      </a:stretch>
                    </p:blipFill>
                    <p:spPr>
                      <a:xfrm>
                        <a:off x="76200" y="904825"/>
                        <a:ext cx="5686425" cy="4402138"/>
                      </a:xfrm>
                      <a:prstGeom prst="rect">
                        <a:avLst/>
                      </a:prstGeom>
                    </p:spPr>
                  </p:pic>
                </p:oleObj>
              </mc:Fallback>
            </mc:AlternateContent>
          </a:graphicData>
        </a:graphic>
      </p:graphicFrame>
    </p:spTree>
    <p:extLst>
      <p:ext uri="{BB962C8B-B14F-4D97-AF65-F5344CB8AC3E}">
        <p14:creationId xmlns:p14="http://schemas.microsoft.com/office/powerpoint/2010/main" val="416893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2"/>
          <p:cNvSpPr txBox="1">
            <a:spLocks noChangeArrowheads="1"/>
          </p:cNvSpPr>
          <p:nvPr/>
        </p:nvSpPr>
        <p:spPr bwMode="auto">
          <a:xfrm>
            <a:off x="3141246" y="1066800"/>
            <a:ext cx="5774154" cy="369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marL="228600" indent="-228600">
              <a:spcBef>
                <a:spcPct val="20000"/>
              </a:spcBef>
              <a:buChar char="•"/>
              <a:defRPr sz="3200">
                <a:solidFill>
                  <a:srgbClr val="333333"/>
                </a:solidFill>
                <a:latin typeface="Arial" pitchFamily="34" charset="0"/>
                <a:ea typeface="ＭＳ Ｐゴシック" pitchFamily="34" charset="-128"/>
              </a:defRPr>
            </a:lvl1pPr>
            <a:lvl2pPr marL="685800" indent="-228600">
              <a:spcBef>
                <a:spcPct val="20000"/>
              </a:spcBef>
              <a:buChar char="–"/>
              <a:defRPr sz="2800">
                <a:solidFill>
                  <a:srgbClr val="333333"/>
                </a:solidFill>
                <a:latin typeface="Arial" pitchFamily="34" charset="0"/>
                <a:ea typeface="ＭＳ Ｐゴシック" pitchFamily="34" charset="-128"/>
              </a:defRPr>
            </a:lvl2pPr>
            <a:lvl3pPr>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marL="0" indent="0">
              <a:lnSpc>
                <a:spcPct val="90000"/>
              </a:lnSpc>
              <a:spcBef>
                <a:spcPts val="600"/>
              </a:spcBef>
              <a:spcAft>
                <a:spcPts val="600"/>
              </a:spcAft>
              <a:buNone/>
            </a:pPr>
            <a:r>
              <a:rPr lang="en-US" altLang="en-US" sz="2000" b="1" dirty="0">
                <a:solidFill>
                  <a:srgbClr val="132862"/>
                </a:solidFill>
                <a:latin typeface="Calibri" panose="020F0502020204030204" pitchFamily="34" charset="0"/>
              </a:rPr>
              <a:t>Funded $395M for cancer research through 2008-2015 (with $46.4M in FY2016).</a:t>
            </a:r>
          </a:p>
          <a:p>
            <a:pPr marL="0" indent="0">
              <a:lnSpc>
                <a:spcPct val="90000"/>
              </a:lnSpc>
              <a:spcBef>
                <a:spcPts val="1200"/>
              </a:spcBef>
              <a:spcAft>
                <a:spcPts val="300"/>
              </a:spcAft>
              <a:buNone/>
            </a:pPr>
            <a:r>
              <a:rPr lang="en-US" altLang="en-US" sz="2000" b="1" dirty="0">
                <a:solidFill>
                  <a:srgbClr val="132862"/>
                </a:solidFill>
                <a:latin typeface="Calibri" panose="020F0502020204030204" pitchFamily="34" charset="0"/>
              </a:rPr>
              <a:t>Institutional impact: </a:t>
            </a:r>
          </a:p>
          <a:p>
            <a:pPr marL="182880" lvl="1" indent="-182880">
              <a:lnSpc>
                <a:spcPct val="90000"/>
              </a:lnSpc>
              <a:spcBef>
                <a:spcPts val="600"/>
              </a:spcBef>
              <a:spcAft>
                <a:spcPts val="300"/>
              </a:spcAft>
              <a:buFont typeface="Arial" panose="020B0604020202020204" pitchFamily="34" charset="0"/>
              <a:buChar char="•"/>
            </a:pPr>
            <a:r>
              <a:rPr lang="en-US" altLang="en-US" sz="2000" b="0" dirty="0">
                <a:solidFill>
                  <a:schemeClr val="bg2">
                    <a:lumMod val="10000"/>
                  </a:schemeClr>
                </a:solidFill>
                <a:latin typeface="Calibri" panose="020F0502020204030204" pitchFamily="34" charset="0"/>
              </a:rPr>
              <a:t>Recruitment/Retention  &gt;180 faculty</a:t>
            </a:r>
          </a:p>
          <a:p>
            <a:pPr marL="182880" lvl="1" indent="-182880">
              <a:lnSpc>
                <a:spcPct val="90000"/>
              </a:lnSpc>
              <a:spcBef>
                <a:spcPts val="600"/>
              </a:spcBef>
              <a:spcAft>
                <a:spcPts val="300"/>
              </a:spcAft>
              <a:buFont typeface="Arial" panose="020B0604020202020204" pitchFamily="34" charset="0"/>
              <a:buChar char="•"/>
            </a:pPr>
            <a:r>
              <a:rPr lang="en-US" altLang="en-US" sz="2000" dirty="0">
                <a:solidFill>
                  <a:schemeClr val="bg2">
                    <a:lumMod val="10000"/>
                  </a:schemeClr>
                </a:solidFill>
                <a:latin typeface="Calibri" panose="020F0502020204030204" pitchFamily="34" charset="0"/>
              </a:rPr>
              <a:t>Major investment – genomics, NGS and bioinformatics, cellular immunotherapy program</a:t>
            </a:r>
          </a:p>
          <a:p>
            <a:pPr marL="182880" lvl="1" indent="-182880">
              <a:lnSpc>
                <a:spcPct val="90000"/>
              </a:lnSpc>
              <a:spcBef>
                <a:spcPts val="600"/>
              </a:spcBef>
              <a:spcAft>
                <a:spcPts val="300"/>
              </a:spcAft>
              <a:buFont typeface="Arial" panose="020B0604020202020204" pitchFamily="34" charset="0"/>
              <a:buChar char="•"/>
            </a:pPr>
            <a:r>
              <a:rPr lang="en-US" altLang="en-US" sz="2000" b="0" dirty="0">
                <a:solidFill>
                  <a:schemeClr val="bg2">
                    <a:lumMod val="10000"/>
                  </a:schemeClr>
                </a:solidFill>
                <a:latin typeface="Calibri" panose="020F0502020204030204" pitchFamily="34" charset="0"/>
              </a:rPr>
              <a:t>Built population and hospital cohorts</a:t>
            </a:r>
          </a:p>
          <a:p>
            <a:pPr marL="182880" lvl="1" indent="-182880">
              <a:lnSpc>
                <a:spcPct val="90000"/>
              </a:lnSpc>
              <a:spcBef>
                <a:spcPts val="600"/>
              </a:spcBef>
              <a:spcAft>
                <a:spcPts val="300"/>
              </a:spcAft>
              <a:buFont typeface="Arial" panose="020B0604020202020204" pitchFamily="34" charset="0"/>
              <a:buChar char="•"/>
            </a:pPr>
            <a:r>
              <a:rPr lang="en-US" altLang="en-US" sz="2000" dirty="0">
                <a:solidFill>
                  <a:schemeClr val="bg2">
                    <a:lumMod val="10000"/>
                  </a:schemeClr>
                </a:solidFill>
                <a:latin typeface="Calibri" panose="020F0502020204030204" pitchFamily="34" charset="0"/>
              </a:rPr>
              <a:t>Created informatics and big data infrastructure</a:t>
            </a:r>
          </a:p>
          <a:p>
            <a:pPr marL="182880" lvl="1" indent="-182880">
              <a:lnSpc>
                <a:spcPct val="90000"/>
              </a:lnSpc>
              <a:spcBef>
                <a:spcPts val="600"/>
              </a:spcBef>
              <a:spcAft>
                <a:spcPts val="300"/>
              </a:spcAft>
              <a:buFont typeface="Arial" panose="020B0604020202020204" pitchFamily="34" charset="0"/>
              <a:buChar char="•"/>
            </a:pPr>
            <a:r>
              <a:rPr lang="en-US" altLang="en-US" sz="2000" dirty="0">
                <a:solidFill>
                  <a:schemeClr val="bg2">
                    <a:lumMod val="10000"/>
                  </a:schemeClr>
                </a:solidFill>
                <a:latin typeface="Calibri" panose="020F0502020204030204" pitchFamily="34" charset="0"/>
              </a:rPr>
              <a:t>Developed therapeutics, devices and diagnostics</a:t>
            </a:r>
          </a:p>
          <a:p>
            <a:pPr marL="182880" lvl="1" indent="-182880">
              <a:lnSpc>
                <a:spcPct val="90000"/>
              </a:lnSpc>
              <a:spcBef>
                <a:spcPts val="600"/>
              </a:spcBef>
              <a:spcAft>
                <a:spcPts val="300"/>
              </a:spcAft>
              <a:buFont typeface="Arial" panose="020B0604020202020204" pitchFamily="34" charset="0"/>
              <a:buChar char="•"/>
            </a:pPr>
            <a:r>
              <a:rPr lang="en-US" altLang="en-US" sz="2000" dirty="0">
                <a:solidFill>
                  <a:schemeClr val="bg2">
                    <a:lumMod val="10000"/>
                  </a:schemeClr>
                </a:solidFill>
                <a:latin typeface="Calibri" panose="020F0502020204030204" pitchFamily="34" charset="0"/>
              </a:rPr>
              <a:t>Statewide outreach and network support </a:t>
            </a:r>
            <a:endParaRPr lang="en-US" altLang="en-US" sz="2000" b="0" dirty="0">
              <a:solidFill>
                <a:schemeClr val="bg2">
                  <a:lumMod val="10000"/>
                </a:schemeClr>
              </a:solidFill>
              <a:latin typeface="Calibri" panose="020F0502020204030204" pitchFamily="34" charset="0"/>
            </a:endParaRPr>
          </a:p>
        </p:txBody>
      </p:sp>
      <p:sp>
        <p:nvSpPr>
          <p:cNvPr id="31748" name="TextBox 3"/>
          <p:cNvSpPr txBox="1">
            <a:spLocks noChangeArrowheads="1"/>
          </p:cNvSpPr>
          <p:nvPr/>
        </p:nvSpPr>
        <p:spPr bwMode="auto">
          <a:xfrm>
            <a:off x="304800" y="5181600"/>
            <a:ext cx="85038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33333"/>
                </a:solidFill>
                <a:latin typeface="Arial" pitchFamily="34" charset="0"/>
                <a:ea typeface="ＭＳ Ｐゴシック" pitchFamily="34" charset="-128"/>
              </a:defRPr>
            </a:lvl1pPr>
            <a:lvl2pPr>
              <a:spcBef>
                <a:spcPct val="20000"/>
              </a:spcBef>
              <a:buChar char="–"/>
              <a:defRPr sz="2800">
                <a:solidFill>
                  <a:srgbClr val="333333"/>
                </a:solidFill>
                <a:latin typeface="Arial" pitchFamily="34" charset="0"/>
                <a:ea typeface="ＭＳ Ｐゴシック" pitchFamily="34" charset="-128"/>
              </a:defRPr>
            </a:lvl2pPr>
            <a:lvl3pPr marL="1143000" indent="-228600">
              <a:spcBef>
                <a:spcPct val="20000"/>
              </a:spcBef>
              <a:buChar char="•"/>
              <a:defRPr sz="2400">
                <a:solidFill>
                  <a:srgbClr val="333333"/>
                </a:solidFill>
                <a:latin typeface="Arial" pitchFamily="34" charset="0"/>
                <a:ea typeface="ＭＳ Ｐゴシック" pitchFamily="34" charset="-128"/>
              </a:defRPr>
            </a:lvl3pPr>
            <a:lvl4pPr marL="1600200" indent="-228600">
              <a:spcBef>
                <a:spcPct val="20000"/>
              </a:spcBef>
              <a:buChar char="–"/>
              <a:defRPr sz="2000">
                <a:solidFill>
                  <a:srgbClr val="333333"/>
                </a:solidFill>
                <a:latin typeface="Arial" pitchFamily="34" charset="0"/>
                <a:ea typeface="ＭＳ Ｐゴシック" pitchFamily="34" charset="-128"/>
              </a:defRPr>
            </a:lvl4pPr>
            <a:lvl5pPr marL="2057400" indent="-228600">
              <a:spcBef>
                <a:spcPct val="20000"/>
              </a:spcBef>
              <a:buChar char="»"/>
              <a:defRPr sz="2000">
                <a:solidFill>
                  <a:srgbClr val="333333"/>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pitchFamily="34" charset="0"/>
                <a:ea typeface="ＭＳ Ｐゴシック" pitchFamily="34" charset="-128"/>
              </a:defRPr>
            </a:lvl9pPr>
          </a:lstStyle>
          <a:p>
            <a:pPr marL="0" lvl="1" algn="ctr">
              <a:spcBef>
                <a:spcPct val="0"/>
              </a:spcBef>
              <a:buFontTx/>
              <a:buNone/>
            </a:pPr>
            <a:r>
              <a:rPr lang="en-US" altLang="en-US" sz="2400" b="0" dirty="0">
                <a:solidFill>
                  <a:schemeClr val="bg2">
                    <a:lumMod val="10000"/>
                  </a:schemeClr>
                </a:solidFill>
                <a:latin typeface="Calibri" panose="020F0502020204030204" pitchFamily="34" charset="0"/>
              </a:rPr>
              <a:t>In 2014, the UCRF funding created 2,250 NC jobs and generated </a:t>
            </a:r>
            <a:r>
              <a:rPr lang="en-US" altLang="en-US" sz="2400" b="1" dirty="0">
                <a:solidFill>
                  <a:schemeClr val="bg2">
                    <a:lumMod val="10000"/>
                  </a:schemeClr>
                </a:solidFill>
                <a:latin typeface="Calibri" panose="020F0502020204030204" pitchFamily="34" charset="0"/>
              </a:rPr>
              <a:t>$333M </a:t>
            </a:r>
            <a:r>
              <a:rPr lang="en-US" altLang="en-US" sz="2400" b="0" dirty="0">
                <a:solidFill>
                  <a:schemeClr val="bg2">
                    <a:lumMod val="10000"/>
                  </a:schemeClr>
                </a:solidFill>
                <a:latin typeface="Calibri" panose="020F0502020204030204" pitchFamily="34" charset="0"/>
              </a:rPr>
              <a:t>in economic impact</a:t>
            </a:r>
          </a:p>
        </p:txBody>
      </p:sp>
      <p:sp>
        <p:nvSpPr>
          <p:cNvPr id="3" name="Title 2"/>
          <p:cNvSpPr>
            <a:spLocks noGrp="1"/>
          </p:cNvSpPr>
          <p:nvPr>
            <p:ph type="title"/>
          </p:nvPr>
        </p:nvSpPr>
        <p:spPr/>
        <p:txBody>
          <a:bodyPr/>
          <a:lstStyle/>
          <a:p>
            <a:r>
              <a:rPr lang="en-US" dirty="0"/>
              <a:t>University Cancer Research Fund</a:t>
            </a:r>
          </a:p>
        </p:txBody>
      </p:sp>
      <p:sp>
        <p:nvSpPr>
          <p:cNvPr id="2" name="TextBox 1"/>
          <p:cNvSpPr txBox="1"/>
          <p:nvPr/>
        </p:nvSpPr>
        <p:spPr>
          <a:xfrm>
            <a:off x="304800" y="4277603"/>
            <a:ext cx="2614864" cy="400110"/>
          </a:xfrm>
          <a:prstGeom prst="rect">
            <a:avLst/>
          </a:prstGeom>
          <a:noFill/>
        </p:spPr>
        <p:txBody>
          <a:bodyPr wrap="square" rtlCol="0">
            <a:spAutoFit/>
          </a:bodyPr>
          <a:lstStyle/>
          <a:p>
            <a:r>
              <a:rPr lang="en-US" sz="1000" dirty="0">
                <a:solidFill>
                  <a:schemeClr val="tx2"/>
                </a:solidFill>
                <a:latin typeface="Calibri" panose="020F0502020204030204" pitchFamily="34" charset="0"/>
                <a:hlinkClick r:id="rId3"/>
              </a:rPr>
              <a:t>https://unclineberger.org/ucrf/ucrf-annual-reports/UCRFLegislativeReport2014FINAL.pdf</a:t>
            </a:r>
            <a:endParaRPr lang="en-US" sz="1000" dirty="0">
              <a:solidFill>
                <a:schemeClr val="tx2"/>
              </a:solidFill>
              <a:latin typeface="Calibri" panose="020F0502020204030204" pitchFamily="34" charset="0"/>
            </a:endParaRPr>
          </a:p>
        </p:txBody>
      </p:sp>
      <p:pic>
        <p:nvPicPr>
          <p:cNvPr id="3074" name="Picture 2" descr="C:\Users\ns047\AppData\Local\Microsoft\Windows\Temporary Internet Files\Content.Outlook\ZPPA3ONO\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74" y="1153403"/>
            <a:ext cx="2366770" cy="304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63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84720" y="1457980"/>
            <a:ext cx="1280160" cy="128016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3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661" y="1332986"/>
            <a:ext cx="2697679" cy="12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4104" name="Group 1"/>
          <p:cNvGrpSpPr>
            <a:grpSpLocks/>
          </p:cNvGrpSpPr>
          <p:nvPr/>
        </p:nvGrpSpPr>
        <p:grpSpPr bwMode="auto">
          <a:xfrm>
            <a:off x="478971" y="3327053"/>
            <a:ext cx="3221212" cy="2387947"/>
            <a:chOff x="12176857" y="-2684555"/>
            <a:chExt cx="8943016" cy="6553201"/>
          </a:xfrm>
        </p:grpSpPr>
        <p:pic>
          <p:nvPicPr>
            <p:cNvPr id="4106" name="Picture 3" descr="15 Tumors-log2 RSEM-X-70 percent good-6K High STDEV-cmp.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76857" y="-2684555"/>
              <a:ext cx="8943016" cy="655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Box 2"/>
            <p:cNvSpPr txBox="1">
              <a:spLocks noChangeArrowheads="1"/>
            </p:cNvSpPr>
            <p:nvPr/>
          </p:nvSpPr>
          <p:spPr bwMode="auto">
            <a:xfrm>
              <a:off x="13163256" y="-315474"/>
              <a:ext cx="6970218" cy="329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algn="ctr">
                <a:spcBef>
                  <a:spcPct val="0"/>
                </a:spcBef>
                <a:buFontTx/>
                <a:buNone/>
              </a:pPr>
              <a:r>
                <a:rPr lang="en-US" altLang="en-US" sz="2400" b="1" dirty="0">
                  <a:solidFill>
                    <a:schemeClr val="bg1"/>
                  </a:solidFill>
                  <a:latin typeface="Calibri" panose="020F0502020204030204" pitchFamily="34" charset="0"/>
                </a:rPr>
                <a:t>28 tumor types</a:t>
              </a:r>
            </a:p>
            <a:p>
              <a:pPr algn="ctr">
                <a:spcBef>
                  <a:spcPct val="0"/>
                </a:spcBef>
                <a:buFontTx/>
                <a:buNone/>
              </a:pPr>
              <a:r>
                <a:rPr lang="en-US" altLang="en-US" sz="2400" b="1" dirty="0">
                  <a:solidFill>
                    <a:schemeClr val="bg1"/>
                  </a:solidFill>
                  <a:latin typeface="Calibri" panose="020F0502020204030204" pitchFamily="34" charset="0"/>
                </a:rPr>
                <a:t>10,000 samples</a:t>
              </a:r>
            </a:p>
            <a:p>
              <a:pPr algn="ctr">
                <a:spcBef>
                  <a:spcPct val="0"/>
                </a:spcBef>
                <a:buFontTx/>
                <a:buNone/>
              </a:pPr>
              <a:r>
                <a:rPr lang="en-US" altLang="en-US" sz="2400" b="1" dirty="0">
                  <a:solidFill>
                    <a:schemeClr val="bg1"/>
                  </a:solidFill>
                  <a:latin typeface="Calibri" panose="020F0502020204030204" pitchFamily="34" charset="0"/>
                </a:rPr>
                <a:t>&gt;100 trillion bases</a:t>
              </a:r>
            </a:p>
          </p:txBody>
        </p:sp>
      </p:grpSp>
      <p:sp>
        <p:nvSpPr>
          <p:cNvPr id="16" name="Rounded Rectangle 15"/>
          <p:cNvSpPr/>
          <p:nvPr/>
        </p:nvSpPr>
        <p:spPr bwMode="auto">
          <a:xfrm>
            <a:off x="3886200" y="2971800"/>
            <a:ext cx="3429000" cy="3187034"/>
          </a:xfrm>
          <a:prstGeom prst="roundRect">
            <a:avLst/>
          </a:prstGeom>
          <a:ln>
            <a:no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altLang="en-US" sz="1800" b="1" i="1" dirty="0">
                <a:solidFill>
                  <a:schemeClr val="bg2">
                    <a:lumMod val="10000"/>
                  </a:schemeClr>
                </a:solidFill>
                <a:latin typeface="Calibri" panose="020F0502020204030204" pitchFamily="34" charset="0"/>
                <a:cs typeface="Arial" pitchFamily="34" charset="0"/>
              </a:rPr>
              <a:t>LCCC 1108 –</a:t>
            </a:r>
            <a:r>
              <a:rPr lang="en-US" altLang="en-US" sz="1800" b="1" i="1" dirty="0" err="1">
                <a:solidFill>
                  <a:schemeClr val="bg2">
                    <a:lumMod val="10000"/>
                  </a:schemeClr>
                </a:solidFill>
                <a:latin typeface="Calibri" panose="020F0502020204030204" pitchFamily="34" charset="0"/>
                <a:cs typeface="Arial" pitchFamily="34" charset="0"/>
              </a:rPr>
              <a:t>UNCseq</a:t>
            </a:r>
            <a:endParaRPr lang="en-US" altLang="en-US" sz="1800" b="1" i="1" dirty="0">
              <a:solidFill>
                <a:schemeClr val="bg2">
                  <a:lumMod val="10000"/>
                </a:schemeClr>
              </a:solidFill>
              <a:latin typeface="Calibri" panose="020F0502020204030204" pitchFamily="34" charset="0"/>
              <a:cs typeface="Arial" pitchFamily="34" charset="0"/>
            </a:endParaRPr>
          </a:p>
          <a:p>
            <a:pPr algn="ctr">
              <a:defRPr/>
            </a:pPr>
            <a:r>
              <a:rPr lang="en-US" altLang="en-US" sz="1800" dirty="0">
                <a:solidFill>
                  <a:schemeClr val="bg2">
                    <a:lumMod val="10000"/>
                  </a:schemeClr>
                </a:solidFill>
                <a:latin typeface="Calibri" panose="020F0502020204030204" pitchFamily="34" charset="0"/>
              </a:rPr>
              <a:t>Over 2,900 patients consented </a:t>
            </a:r>
          </a:p>
        </p:txBody>
      </p:sp>
      <p:sp>
        <p:nvSpPr>
          <p:cNvPr id="15" name="Text Box 12"/>
          <p:cNvSpPr txBox="1">
            <a:spLocks noChangeArrowheads="1"/>
          </p:cNvSpPr>
          <p:nvPr/>
        </p:nvSpPr>
        <p:spPr bwMode="auto">
          <a:xfrm>
            <a:off x="7208520" y="2829580"/>
            <a:ext cx="1630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333333"/>
                </a:solidFill>
                <a:latin typeface="Arial" charset="0"/>
                <a:ea typeface="ＭＳ Ｐゴシック" pitchFamily="34" charset="-128"/>
              </a:defRPr>
            </a:lvl1pPr>
            <a:lvl2pPr marL="742950" indent="-285750">
              <a:spcBef>
                <a:spcPct val="20000"/>
              </a:spcBef>
              <a:buChar char="–"/>
              <a:defRPr sz="2800">
                <a:solidFill>
                  <a:srgbClr val="333333"/>
                </a:solidFill>
                <a:latin typeface="Arial" charset="0"/>
                <a:ea typeface="ＭＳ Ｐゴシック" pitchFamily="34" charset="-128"/>
              </a:defRPr>
            </a:lvl2pPr>
            <a:lvl3pPr marL="1143000" indent="-228600">
              <a:spcBef>
                <a:spcPct val="20000"/>
              </a:spcBef>
              <a:buChar char="•"/>
              <a:defRPr sz="2400">
                <a:solidFill>
                  <a:srgbClr val="333333"/>
                </a:solidFill>
                <a:latin typeface="Arial" charset="0"/>
                <a:ea typeface="ＭＳ Ｐゴシック" pitchFamily="34" charset="-128"/>
              </a:defRPr>
            </a:lvl3pPr>
            <a:lvl4pPr marL="1600200" indent="-228600">
              <a:spcBef>
                <a:spcPct val="20000"/>
              </a:spcBef>
              <a:buChar char="–"/>
              <a:defRPr sz="2000">
                <a:solidFill>
                  <a:srgbClr val="333333"/>
                </a:solidFill>
                <a:latin typeface="Arial" charset="0"/>
                <a:ea typeface="ＭＳ Ｐゴシック" pitchFamily="34" charset="-128"/>
              </a:defRPr>
            </a:lvl4pPr>
            <a:lvl5pPr marL="2057400" indent="-228600">
              <a:spcBef>
                <a:spcPct val="20000"/>
              </a:spcBef>
              <a:buChar char="»"/>
              <a:defRPr sz="2000">
                <a:solidFill>
                  <a:srgbClr val="333333"/>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333333"/>
                </a:solidFill>
                <a:latin typeface="Arial" charset="0"/>
                <a:ea typeface="ＭＳ Ｐゴシック" pitchFamily="34" charset="-128"/>
              </a:defRPr>
            </a:lvl9pPr>
          </a:lstStyle>
          <a:p>
            <a:pPr algn="ctr">
              <a:spcBef>
                <a:spcPct val="50000"/>
              </a:spcBef>
              <a:buFontTx/>
              <a:buNone/>
            </a:pPr>
            <a:r>
              <a:rPr lang="en-US" altLang="en-US" sz="1400" dirty="0">
                <a:solidFill>
                  <a:schemeClr val="bg2">
                    <a:lumMod val="10000"/>
                  </a:schemeClr>
                </a:solidFill>
                <a:latin typeface="Calibri" panose="020F0502020204030204" pitchFamily="34" charset="0"/>
              </a:rPr>
              <a:t>CHUCK PEROU, KATIE HOADLEY</a:t>
            </a:r>
          </a:p>
        </p:txBody>
      </p:sp>
      <p:pic>
        <p:nvPicPr>
          <p:cNvPr id="2050" name="Picture 2" descr="https://ocg.cancer.gov/sites/default/files/CGA_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68703"/>
            <a:ext cx="3192379" cy="13744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nclineberger.org/research/uncseq.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438773" y="3886200"/>
            <a:ext cx="2171455" cy="19824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5842002"/>
            <a:ext cx="3276600" cy="184666"/>
          </a:xfrm>
          <a:prstGeom prst="rect">
            <a:avLst/>
          </a:prstGeom>
        </p:spPr>
        <p:txBody>
          <a:bodyPr wrap="square" lIns="0" tIns="0" rIns="0" bIns="0">
            <a:spAutoFit/>
          </a:bodyPr>
          <a:lstStyle/>
          <a:p>
            <a:r>
              <a:rPr lang="en-US" sz="1200" dirty="0">
                <a:solidFill>
                  <a:schemeClr val="bg2">
                    <a:lumMod val="10000"/>
                  </a:schemeClr>
                </a:solidFill>
                <a:latin typeface="+mn-lt"/>
              </a:rPr>
              <a:t>https://www.youtube.com/watch?v=Y9HumO20GKc</a:t>
            </a:r>
          </a:p>
        </p:txBody>
      </p:sp>
      <p:sp>
        <p:nvSpPr>
          <p:cNvPr id="3" name="Title 2"/>
          <p:cNvSpPr>
            <a:spLocks noGrp="1"/>
          </p:cNvSpPr>
          <p:nvPr>
            <p:ph type="title"/>
          </p:nvPr>
        </p:nvSpPr>
        <p:spPr>
          <a:xfrm>
            <a:off x="457200" y="274638"/>
            <a:ext cx="8223626" cy="498598"/>
          </a:xfrm>
        </p:spPr>
        <p:txBody>
          <a:bodyPr/>
          <a:lstStyle/>
          <a:p>
            <a:r>
              <a:rPr lang="en-US" dirty="0"/>
              <a:t>Cancer Genomics: National Leadership</a:t>
            </a:r>
          </a:p>
        </p:txBody>
      </p:sp>
      <p:sp>
        <p:nvSpPr>
          <p:cNvPr id="4" name="TextBox 3"/>
          <p:cNvSpPr txBox="1"/>
          <p:nvPr/>
        </p:nvSpPr>
        <p:spPr>
          <a:xfrm>
            <a:off x="457200" y="5638800"/>
            <a:ext cx="2316019" cy="400110"/>
          </a:xfrm>
          <a:prstGeom prst="rect">
            <a:avLst/>
          </a:prstGeom>
          <a:noFill/>
        </p:spPr>
        <p:txBody>
          <a:bodyPr wrap="none" rtlCol="0">
            <a:spAutoFit/>
          </a:bodyPr>
          <a:lstStyle/>
          <a:p>
            <a:r>
              <a:rPr lang="en-US" sz="2000" dirty="0">
                <a:solidFill>
                  <a:schemeClr val="bg2">
                    <a:lumMod val="10000"/>
                  </a:schemeClr>
                </a:solidFill>
                <a:latin typeface="+mn-lt"/>
              </a:rPr>
              <a:t>--Hoadley, </a:t>
            </a:r>
            <a:r>
              <a:rPr lang="en-US" sz="2000" i="1" dirty="0">
                <a:solidFill>
                  <a:schemeClr val="bg2">
                    <a:lumMod val="10000"/>
                  </a:schemeClr>
                </a:solidFill>
                <a:latin typeface="+mn-lt"/>
              </a:rPr>
              <a:t>Cell</a:t>
            </a:r>
            <a:r>
              <a:rPr lang="en-US" sz="2000" dirty="0">
                <a:solidFill>
                  <a:schemeClr val="bg2">
                    <a:lumMod val="10000"/>
                  </a:schemeClr>
                </a:solidFill>
                <a:latin typeface="+mn-lt"/>
              </a:rPr>
              <a:t>, 2014</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7180" y="3805632"/>
            <a:ext cx="2016031" cy="1131072"/>
          </a:xfrm>
          <a:prstGeom prst="rect">
            <a:avLst/>
          </a:prstGeom>
        </p:spPr>
      </p:pic>
      <p:sp>
        <p:nvSpPr>
          <p:cNvPr id="6" name="TextBox 5"/>
          <p:cNvSpPr txBox="1"/>
          <p:nvPr/>
        </p:nvSpPr>
        <p:spPr>
          <a:xfrm>
            <a:off x="6806565" y="4966589"/>
            <a:ext cx="2057400" cy="584775"/>
          </a:xfrm>
          <a:prstGeom prst="rect">
            <a:avLst/>
          </a:prstGeom>
          <a:noFill/>
        </p:spPr>
        <p:txBody>
          <a:bodyPr wrap="square" rtlCol="0">
            <a:spAutoFit/>
          </a:bodyPr>
          <a:lstStyle/>
          <a:p>
            <a:r>
              <a:rPr lang="en-US" sz="1600" dirty="0"/>
              <a:t>60 Minutes piece on IBM Watson</a:t>
            </a:r>
          </a:p>
        </p:txBody>
      </p:sp>
    </p:spTree>
    <p:extLst>
      <p:ext uri="{BB962C8B-B14F-4D97-AF65-F5344CB8AC3E}">
        <p14:creationId xmlns:p14="http://schemas.microsoft.com/office/powerpoint/2010/main" val="611382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5365899" cy="4953000"/>
          </a:xfrm>
        </p:spPr>
        <p:txBody>
          <a:bodyPr/>
          <a:lstStyle/>
          <a:p>
            <a:pPr>
              <a:spcBef>
                <a:spcPts val="600"/>
              </a:spcBef>
              <a:spcAft>
                <a:spcPts val="0"/>
              </a:spcAft>
              <a:buClr>
                <a:srgbClr val="FF15F2"/>
              </a:buClr>
              <a:defRPr/>
            </a:pPr>
            <a:r>
              <a:rPr lang="en-US" sz="2000" b="1" dirty="0">
                <a:solidFill>
                  <a:schemeClr val="tx2"/>
                </a:solidFill>
                <a:latin typeface="Calibri" panose="020F0502020204030204" pitchFamily="34" charset="0"/>
                <a:ea typeface="Osaka" pitchFamily="36" charset="-128"/>
              </a:rPr>
              <a:t>CENTER FOR INTEGRATIVE CHEMICAL BIOLOGY AND DRUG DISCOVERY (CICBDD)</a:t>
            </a:r>
          </a:p>
          <a:p>
            <a:pPr marL="182880" indent="-182880" eaLnBrk="0" hangingPunct="0">
              <a:spcBef>
                <a:spcPts val="600"/>
              </a:spcBef>
              <a:buClr>
                <a:schemeClr val="tx1"/>
              </a:buClr>
              <a:defRPr/>
            </a:pPr>
            <a:r>
              <a:rPr lang="en-GB" sz="1800" b="1" dirty="0">
                <a:solidFill>
                  <a:schemeClr val="tx2"/>
                </a:solidFill>
                <a:latin typeface="Calibri" panose="020F0502020204030204" pitchFamily="34" charset="0"/>
                <a:ea typeface="Osaka" pitchFamily="36" charset="-128"/>
              </a:rPr>
              <a:t>Many Cancer Projects:</a:t>
            </a:r>
          </a:p>
          <a:p>
            <a:pPr marL="182880" indent="-182880" eaLnBrk="0" hangingPunct="0">
              <a:spcBef>
                <a:spcPts val="600"/>
              </a:spcBef>
              <a:buClr>
                <a:schemeClr val="tx1"/>
              </a:buClr>
              <a:buFont typeface="Arial"/>
              <a:buChar char="•"/>
              <a:defRPr/>
            </a:pPr>
            <a:r>
              <a:rPr lang="en-GB" sz="1800" dirty="0" err="1">
                <a:solidFill>
                  <a:schemeClr val="bg2">
                    <a:lumMod val="10000"/>
                  </a:schemeClr>
                </a:solidFill>
                <a:latin typeface="Calibri" panose="020F0502020204030204" pitchFamily="34" charset="0"/>
                <a:ea typeface="Osaka" pitchFamily="36" charset="-128"/>
              </a:rPr>
              <a:t>Mer</a:t>
            </a:r>
            <a:r>
              <a:rPr lang="en-GB" sz="1800" dirty="0">
                <a:solidFill>
                  <a:schemeClr val="bg2">
                    <a:lumMod val="10000"/>
                  </a:schemeClr>
                </a:solidFill>
                <a:latin typeface="Calibri" panose="020F0502020204030204" pitchFamily="34" charset="0"/>
                <a:ea typeface="Osaka" pitchFamily="36" charset="-128"/>
              </a:rPr>
              <a:t> Inhibitors for </a:t>
            </a:r>
            <a:r>
              <a:rPr lang="en-GB" sz="1800" dirty="0" err="1">
                <a:solidFill>
                  <a:schemeClr val="bg2">
                    <a:lumMod val="10000"/>
                  </a:schemeClr>
                </a:solidFill>
                <a:latin typeface="Calibri" panose="020F0502020204030204" pitchFamily="34" charset="0"/>
                <a:ea typeface="Osaka" pitchFamily="36" charset="-128"/>
              </a:rPr>
              <a:t>Pediatric</a:t>
            </a:r>
            <a:r>
              <a:rPr lang="en-GB" sz="1800" dirty="0">
                <a:solidFill>
                  <a:schemeClr val="bg2">
                    <a:lumMod val="10000"/>
                  </a:schemeClr>
                </a:solidFill>
                <a:latin typeface="Calibri" panose="020F0502020204030204" pitchFamily="34" charset="0"/>
                <a:ea typeface="Osaka" pitchFamily="36" charset="-128"/>
              </a:rPr>
              <a:t> </a:t>
            </a:r>
            <a:r>
              <a:rPr lang="en-GB" sz="1800" dirty="0" err="1">
                <a:solidFill>
                  <a:schemeClr val="bg2">
                    <a:lumMod val="10000"/>
                  </a:schemeClr>
                </a:solidFill>
                <a:latin typeface="Calibri" panose="020F0502020204030204" pitchFamily="34" charset="0"/>
                <a:ea typeface="Osaka" pitchFamily="36" charset="-128"/>
              </a:rPr>
              <a:t>Leukemia</a:t>
            </a:r>
            <a:endParaRPr lang="en-GB" sz="1800" dirty="0">
              <a:solidFill>
                <a:schemeClr val="bg2">
                  <a:lumMod val="10000"/>
                </a:schemeClr>
              </a:solidFill>
              <a:latin typeface="Calibri" panose="020F0502020204030204" pitchFamily="34" charset="0"/>
              <a:ea typeface="Osaka" pitchFamily="36" charset="-128"/>
            </a:endParaRPr>
          </a:p>
          <a:p>
            <a:pPr marL="182880" indent="-182880" eaLnBrk="0" hangingPunct="0">
              <a:spcBef>
                <a:spcPts val="600"/>
              </a:spcBef>
              <a:buClr>
                <a:schemeClr val="tx1"/>
              </a:buClr>
              <a:buFont typeface="Arial"/>
              <a:buChar char="•"/>
              <a:defRPr/>
            </a:pPr>
            <a:r>
              <a:rPr lang="en-GB" sz="1800" dirty="0">
                <a:solidFill>
                  <a:schemeClr val="bg2">
                    <a:lumMod val="10000"/>
                  </a:schemeClr>
                </a:solidFill>
                <a:latin typeface="Calibri" panose="020F0502020204030204" pitchFamily="34" charset="0"/>
                <a:ea typeface="Osaka" pitchFamily="36" charset="-128"/>
              </a:rPr>
              <a:t>IDH1 Inhibitors for Glioma, </a:t>
            </a:r>
            <a:r>
              <a:rPr lang="en-GB" sz="1800" dirty="0" err="1">
                <a:solidFill>
                  <a:schemeClr val="bg2">
                    <a:lumMod val="10000"/>
                  </a:schemeClr>
                </a:solidFill>
                <a:latin typeface="Calibri" panose="020F0502020204030204" pitchFamily="34" charset="0"/>
                <a:ea typeface="Osaka" pitchFamily="36" charset="-128"/>
              </a:rPr>
              <a:t>Leukemia</a:t>
            </a:r>
            <a:endParaRPr lang="en-GB" sz="1800" dirty="0">
              <a:solidFill>
                <a:schemeClr val="bg2">
                  <a:lumMod val="10000"/>
                </a:schemeClr>
              </a:solidFill>
              <a:latin typeface="Calibri" panose="020F0502020204030204" pitchFamily="34" charset="0"/>
              <a:ea typeface="Osaka" pitchFamily="36" charset="-128"/>
            </a:endParaRPr>
          </a:p>
          <a:p>
            <a:pPr marL="182880" lvl="0" indent="-182880" eaLnBrk="0" hangingPunct="0">
              <a:spcBef>
                <a:spcPts val="600"/>
              </a:spcBef>
              <a:buClr>
                <a:schemeClr val="tx1"/>
              </a:buClr>
              <a:buFont typeface="Arial"/>
              <a:buChar char="•"/>
              <a:defRPr/>
            </a:pPr>
            <a:r>
              <a:rPr lang="en-US" sz="1800" dirty="0">
                <a:solidFill>
                  <a:schemeClr val="bg2">
                    <a:lumMod val="10000"/>
                  </a:schemeClr>
                </a:solidFill>
                <a:latin typeface="Calibri" panose="020F0502020204030204" pitchFamily="34" charset="0"/>
                <a:ea typeface="ＭＳ Ｐゴシック" pitchFamily="1" charset="-128"/>
                <a:cs typeface="Arial" pitchFamily="34" charset="0"/>
              </a:rPr>
              <a:t>&gt;$14M in funded proposals</a:t>
            </a:r>
            <a:endParaRPr lang="en-GB" sz="1800" dirty="0">
              <a:solidFill>
                <a:schemeClr val="bg2">
                  <a:lumMod val="10000"/>
                </a:schemeClr>
              </a:solidFill>
              <a:latin typeface="Calibri" panose="020F0502020204030204" pitchFamily="34" charset="0"/>
              <a:ea typeface="Osaka" pitchFamily="36" charset="-128"/>
            </a:endParaRPr>
          </a:p>
          <a:p>
            <a:pPr marL="182880" indent="-182880" eaLnBrk="0" hangingPunct="0">
              <a:spcBef>
                <a:spcPts val="600"/>
              </a:spcBef>
              <a:buClr>
                <a:schemeClr val="tx1"/>
              </a:buClr>
              <a:defRPr/>
            </a:pPr>
            <a:r>
              <a:rPr lang="en-GB" sz="1800" b="1" dirty="0">
                <a:solidFill>
                  <a:schemeClr val="tx2"/>
                </a:solidFill>
                <a:latin typeface="Calibri" panose="020F0502020204030204" pitchFamily="34" charset="0"/>
                <a:ea typeface="Osaka" pitchFamily="36" charset="-128"/>
              </a:rPr>
              <a:t>Science Focus:</a:t>
            </a:r>
          </a:p>
          <a:p>
            <a:pPr marL="182880" indent="-182880" eaLnBrk="0" hangingPunct="0">
              <a:spcBef>
                <a:spcPts val="600"/>
              </a:spcBef>
              <a:buClr>
                <a:schemeClr val="tx1"/>
              </a:buClr>
              <a:buFont typeface="Arial"/>
              <a:buChar char="•"/>
              <a:defRPr/>
            </a:pPr>
            <a:r>
              <a:rPr lang="en-GB" sz="1800" dirty="0">
                <a:solidFill>
                  <a:schemeClr val="bg2">
                    <a:lumMod val="10000"/>
                  </a:schemeClr>
                </a:solidFill>
                <a:latin typeface="Calibri" panose="020F0502020204030204" pitchFamily="34" charset="0"/>
                <a:ea typeface="Osaka" pitchFamily="36" charset="-128"/>
              </a:rPr>
              <a:t>Chemical Biology of Chromatin Regulation</a:t>
            </a:r>
          </a:p>
          <a:p>
            <a:pPr marL="182880" lvl="0" indent="-182880" defTabSz="914400" eaLnBrk="0" fontAlgn="base" hangingPunct="0">
              <a:spcBef>
                <a:spcPts val="600"/>
              </a:spcBef>
              <a:buClrTx/>
              <a:buFont typeface="Arial"/>
              <a:buChar char="•"/>
            </a:pPr>
            <a:r>
              <a:rPr lang="en-US" sz="1800" dirty="0">
                <a:solidFill>
                  <a:schemeClr val="bg2">
                    <a:lumMod val="10000"/>
                  </a:schemeClr>
                </a:solidFill>
                <a:latin typeface="Calibri" panose="020F0502020204030204" pitchFamily="34" charset="0"/>
                <a:ea typeface="ＭＳ Ｐゴシック" pitchFamily="1" charset="-128"/>
                <a:cs typeface="Arial" pitchFamily="34" charset="0"/>
              </a:rPr>
              <a:t>55+ publications:</a:t>
            </a:r>
            <a:r>
              <a:rPr lang="en-US" sz="1800" i="1" dirty="0">
                <a:solidFill>
                  <a:schemeClr val="bg2">
                    <a:lumMod val="10000"/>
                  </a:schemeClr>
                </a:solidFill>
                <a:latin typeface="Calibri" panose="020F0502020204030204" pitchFamily="34" charset="0"/>
                <a:ea typeface="ＭＳ Ｐゴシック" pitchFamily="1" charset="-128"/>
                <a:cs typeface="Arial" pitchFamily="34" charset="0"/>
              </a:rPr>
              <a:t> </a:t>
            </a:r>
            <a:r>
              <a:rPr lang="en-US" sz="1600" i="1" dirty="0">
                <a:solidFill>
                  <a:schemeClr val="bg2">
                    <a:lumMod val="10000"/>
                  </a:schemeClr>
                </a:solidFill>
                <a:latin typeface="Calibri" panose="020F0502020204030204" pitchFamily="34" charset="0"/>
                <a:ea typeface="ＭＳ Ｐゴシック" pitchFamily="1" charset="-128"/>
                <a:cs typeface="Arial" pitchFamily="34" charset="0"/>
              </a:rPr>
              <a:t>Nature Chemical Biology, PNAS, Cell, Science</a:t>
            </a:r>
          </a:p>
          <a:p>
            <a:pPr marL="182880" lvl="0" indent="-182880" defTabSz="914400" eaLnBrk="0" fontAlgn="base" hangingPunct="0">
              <a:spcBef>
                <a:spcPts val="600"/>
              </a:spcBef>
              <a:buClrTx/>
              <a:buFont typeface="Arial"/>
              <a:buChar char="•"/>
            </a:pPr>
            <a:r>
              <a:rPr lang="en-US" sz="1800" dirty="0">
                <a:solidFill>
                  <a:schemeClr val="bg2">
                    <a:lumMod val="10000"/>
                  </a:schemeClr>
                </a:solidFill>
                <a:latin typeface="Calibri" panose="020F0502020204030204" pitchFamily="34" charset="0"/>
                <a:ea typeface="ＭＳ Ｐゴシック" pitchFamily="1" charset="-128"/>
                <a:cs typeface="Arial" pitchFamily="34" charset="0"/>
              </a:rPr>
              <a:t>2 Oncology start-ups with LCCC founders</a:t>
            </a:r>
          </a:p>
          <a:p>
            <a:pPr marL="182880" lvl="0" indent="-182880" eaLnBrk="0" hangingPunct="0">
              <a:spcBef>
                <a:spcPts val="600"/>
              </a:spcBef>
              <a:defRPr/>
            </a:pPr>
            <a:r>
              <a:rPr lang="en-GB" sz="1800" b="1" dirty="0">
                <a:solidFill>
                  <a:schemeClr val="tx2"/>
                </a:solidFill>
                <a:latin typeface="Calibri" panose="020F0502020204030204" pitchFamily="34" charset="0"/>
                <a:ea typeface="Osaka" pitchFamily="36" charset="-128"/>
              </a:rPr>
              <a:t>Ongoing Expansion:</a:t>
            </a:r>
          </a:p>
          <a:p>
            <a:pPr marL="182880" indent="-182880" eaLnBrk="0" hangingPunct="0">
              <a:spcBef>
                <a:spcPts val="600"/>
              </a:spcBef>
              <a:buClr>
                <a:schemeClr val="tx1"/>
              </a:buClr>
              <a:buFont typeface="Arial"/>
              <a:buChar char="•"/>
              <a:defRPr/>
            </a:pPr>
            <a:r>
              <a:rPr lang="en-US" sz="1800" dirty="0">
                <a:solidFill>
                  <a:schemeClr val="bg2">
                    <a:lumMod val="10000"/>
                  </a:schemeClr>
                </a:solidFill>
                <a:latin typeface="Calibri" panose="020F0502020204030204" pitchFamily="34" charset="0"/>
                <a:ea typeface="Osaka" pitchFamily="36" charset="-128"/>
              </a:rPr>
              <a:t>New recruitment: </a:t>
            </a:r>
            <a:r>
              <a:rPr lang="en-US" sz="1800" dirty="0">
                <a:solidFill>
                  <a:schemeClr val="bg2">
                    <a:lumMod val="10000"/>
                  </a:schemeClr>
                </a:solidFill>
              </a:rPr>
              <a:t>Jeff </a:t>
            </a:r>
            <a:r>
              <a:rPr lang="en-US" sz="1800" dirty="0" err="1">
                <a:solidFill>
                  <a:schemeClr val="bg2">
                    <a:lumMod val="10000"/>
                  </a:schemeClr>
                </a:solidFill>
              </a:rPr>
              <a:t>Aubé</a:t>
            </a:r>
            <a:r>
              <a:rPr lang="en-US" sz="1800" dirty="0">
                <a:solidFill>
                  <a:schemeClr val="bg2">
                    <a:lumMod val="10000"/>
                  </a:schemeClr>
                </a:solidFill>
              </a:rPr>
              <a:t> (U of K), Tim </a:t>
            </a:r>
            <a:r>
              <a:rPr lang="en-US" sz="1800" dirty="0" err="1">
                <a:solidFill>
                  <a:schemeClr val="bg2">
                    <a:lumMod val="10000"/>
                  </a:schemeClr>
                </a:solidFill>
              </a:rPr>
              <a:t>Willson</a:t>
            </a:r>
            <a:r>
              <a:rPr lang="en-US" sz="1800" dirty="0">
                <a:solidFill>
                  <a:schemeClr val="bg2">
                    <a:lumMod val="10000"/>
                  </a:schemeClr>
                </a:solidFill>
              </a:rPr>
              <a:t> (GSK)</a:t>
            </a:r>
          </a:p>
          <a:p>
            <a:pPr marL="182880" lvl="0" indent="-182880" defTabSz="914400" eaLnBrk="0" fontAlgn="base" hangingPunct="0">
              <a:spcBef>
                <a:spcPts val="600"/>
              </a:spcBef>
              <a:buClrTx/>
              <a:buFont typeface="Arial"/>
              <a:buChar char="•"/>
            </a:pPr>
            <a:r>
              <a:rPr lang="en-US" sz="1800" dirty="0">
                <a:solidFill>
                  <a:schemeClr val="bg2">
                    <a:lumMod val="10000"/>
                  </a:schemeClr>
                </a:solidFill>
                <a:latin typeface="Calibri" panose="020F0502020204030204" pitchFamily="34" charset="0"/>
                <a:ea typeface="ＭＳ Ｐゴシック" pitchFamily="1" charset="-128"/>
                <a:cs typeface="Arial" pitchFamily="34" charset="0"/>
              </a:rPr>
              <a:t>Leveraging $100M gift to Eshelman School of Pharmacy</a:t>
            </a:r>
          </a:p>
          <a:p>
            <a:pPr marL="182880" lvl="0" indent="-182880" eaLnBrk="0" hangingPunct="0">
              <a:spcBef>
                <a:spcPts val="600"/>
              </a:spcBef>
              <a:defRPr/>
            </a:pPr>
            <a:endParaRPr lang="en-GB" sz="1800" b="1" dirty="0">
              <a:latin typeface="Calibri" panose="020F0502020204030204" pitchFamily="34" charset="0"/>
              <a:ea typeface="Osaka" pitchFamily="36" charset="-128"/>
            </a:endParaRPr>
          </a:p>
          <a:p>
            <a:pPr marL="182880" lvl="0" indent="-182880" defTabSz="914400" eaLnBrk="0" fontAlgn="base" hangingPunct="0">
              <a:spcBef>
                <a:spcPts val="600"/>
              </a:spcBef>
              <a:buClrTx/>
              <a:buFont typeface="Arial"/>
              <a:buChar char="•"/>
            </a:pPr>
            <a:endParaRPr lang="en-US" sz="1800" dirty="0">
              <a:solidFill>
                <a:srgbClr val="595959"/>
              </a:solidFill>
              <a:latin typeface="Calibri" panose="020F0502020204030204" pitchFamily="34" charset="0"/>
              <a:ea typeface="ＭＳ Ｐゴシック" pitchFamily="1" charset="-128"/>
              <a:cs typeface="Arial" pitchFamily="34" charset="0"/>
            </a:endParaRPr>
          </a:p>
          <a:p>
            <a:pPr marL="285750" indent="-285750" eaLnBrk="0" hangingPunct="0">
              <a:spcBef>
                <a:spcPts val="600"/>
              </a:spcBef>
              <a:spcAft>
                <a:spcPts val="0"/>
              </a:spcAft>
              <a:buClr>
                <a:schemeClr val="tx1"/>
              </a:buClr>
              <a:defRPr/>
            </a:pPr>
            <a:endParaRPr lang="en-GB" sz="1800" dirty="0">
              <a:solidFill>
                <a:schemeClr val="tx1"/>
              </a:solidFill>
              <a:latin typeface="Calibri" panose="020F0502020204030204" pitchFamily="34" charset="0"/>
              <a:ea typeface="Osaka" pitchFamily="36" charset="-128"/>
            </a:endParaRPr>
          </a:p>
          <a:p>
            <a:endParaRPr lang="en-US" sz="2000" dirty="0">
              <a:solidFill>
                <a:schemeClr val="tx1"/>
              </a:solidFill>
            </a:endParaRPr>
          </a:p>
        </p:txBody>
      </p:sp>
      <p:sp>
        <p:nvSpPr>
          <p:cNvPr id="24" name="Rectangle 15"/>
          <p:cNvSpPr>
            <a:spLocks noChangeArrowheads="1"/>
          </p:cNvSpPr>
          <p:nvPr/>
        </p:nvSpPr>
        <p:spPr bwMode="auto">
          <a:xfrm>
            <a:off x="5378301" y="2358771"/>
            <a:ext cx="1960880"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175" algn="ctr">
              <a:lnSpc>
                <a:spcPct val="80000"/>
              </a:lnSpc>
              <a:spcBef>
                <a:spcPct val="10000"/>
              </a:spcBef>
            </a:pPr>
            <a:r>
              <a:rPr lang="en-US" sz="1200" dirty="0">
                <a:solidFill>
                  <a:srgbClr val="595959"/>
                </a:solidFill>
                <a:latin typeface="Calibri"/>
                <a:cs typeface="Arial" pitchFamily="34" charset="0"/>
              </a:rPr>
              <a:t>STEPHEN FRYE (MT) </a:t>
            </a:r>
            <a:br>
              <a:rPr lang="en-US" sz="1200" dirty="0">
                <a:solidFill>
                  <a:srgbClr val="595959"/>
                </a:solidFill>
                <a:latin typeface="Calibri"/>
                <a:cs typeface="Arial" pitchFamily="34" charset="0"/>
              </a:rPr>
            </a:br>
            <a:r>
              <a:rPr lang="en-US" sz="1200" dirty="0">
                <a:solidFill>
                  <a:srgbClr val="595959"/>
                </a:solidFill>
                <a:latin typeface="Calibri"/>
                <a:cs typeface="Arial" pitchFamily="34" charset="0"/>
              </a:rPr>
              <a:t>CICBDD DIRECTOR</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01541" y="1345213"/>
            <a:ext cx="914400" cy="9144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498598"/>
          </a:xfrm>
        </p:spPr>
        <p:txBody>
          <a:bodyPr/>
          <a:lstStyle/>
          <a:p>
            <a:r>
              <a:rPr lang="en-US" dirty="0"/>
              <a:t>Discovering Cancer Drugs</a:t>
            </a:r>
          </a:p>
        </p:txBody>
      </p:sp>
      <p:pic>
        <p:nvPicPr>
          <p:cNvPr id="5122" name="Picture 2" descr="Team_Photo_July_2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352800"/>
            <a:ext cx="3276600" cy="23215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a:blip r:embed="rId5" cstate="print">
            <a:extLst>
              <a:ext uri="{28A0092B-C50C-407E-A947-70E740481C1C}">
                <a14:useLocalDpi xmlns:a14="http://schemas.microsoft.com/office/drawing/2010/main"/>
              </a:ext>
            </a:extLst>
          </a:blip>
          <a:srcRect/>
          <a:stretch>
            <a:fillRect/>
          </a:stretch>
        </p:blipFill>
        <p:spPr bwMode="auto">
          <a:xfrm>
            <a:off x="7435701" y="1066800"/>
            <a:ext cx="1456055" cy="1914525"/>
          </a:xfrm>
          <a:prstGeom prst="rect">
            <a:avLst/>
          </a:prstGeom>
          <a:noFill/>
        </p:spPr>
      </p:pic>
    </p:spTree>
    <p:extLst>
      <p:ext uri="{BB962C8B-B14F-4D97-AF65-F5344CB8AC3E}">
        <p14:creationId xmlns:p14="http://schemas.microsoft.com/office/powerpoint/2010/main" val="4292104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9799" y="990600"/>
            <a:ext cx="2590801" cy="304800"/>
          </a:xfrm>
        </p:spPr>
        <p:txBody>
          <a:bodyPr/>
          <a:lstStyle/>
          <a:p>
            <a:pPr>
              <a:spcBef>
                <a:spcPts val="600"/>
              </a:spcBef>
              <a:spcAft>
                <a:spcPts val="0"/>
              </a:spcAft>
              <a:buClr>
                <a:srgbClr val="FF15F2"/>
              </a:buClr>
              <a:defRPr/>
            </a:pPr>
            <a:r>
              <a:rPr lang="en-US" sz="1800" b="1" dirty="0">
                <a:solidFill>
                  <a:schemeClr val="tx2"/>
                </a:solidFill>
                <a:latin typeface="Calibri" panose="020F0502020204030204" pitchFamily="34" charset="0"/>
                <a:ea typeface="Osaka" pitchFamily="36" charset="-128"/>
              </a:rPr>
              <a:t>COLLABORATIVE CROSS</a:t>
            </a:r>
          </a:p>
          <a:p>
            <a:pPr marL="285750" indent="-285750" eaLnBrk="0" hangingPunct="0">
              <a:spcBef>
                <a:spcPts val="600"/>
              </a:spcBef>
              <a:spcAft>
                <a:spcPts val="0"/>
              </a:spcAft>
              <a:buClr>
                <a:schemeClr val="tx1"/>
              </a:buClr>
              <a:defRPr/>
            </a:pPr>
            <a:endParaRPr lang="en-GB" sz="1600" dirty="0">
              <a:solidFill>
                <a:schemeClr val="tx1"/>
              </a:solidFill>
              <a:latin typeface="Calibri" panose="020F0502020204030204" pitchFamily="34" charset="0"/>
              <a:ea typeface="Osaka" pitchFamily="36" charset="-128"/>
            </a:endParaRPr>
          </a:p>
          <a:p>
            <a:endParaRPr lang="en-US" sz="1800" dirty="0">
              <a:solidFill>
                <a:schemeClr val="tx1"/>
              </a:solidFill>
            </a:endParaRPr>
          </a:p>
        </p:txBody>
      </p:sp>
      <p:sp>
        <p:nvSpPr>
          <p:cNvPr id="2" name="Title 1"/>
          <p:cNvSpPr>
            <a:spLocks noGrp="1"/>
          </p:cNvSpPr>
          <p:nvPr>
            <p:ph type="title"/>
          </p:nvPr>
        </p:nvSpPr>
        <p:spPr>
          <a:xfrm>
            <a:off x="457200" y="274638"/>
            <a:ext cx="8229600" cy="498598"/>
          </a:xfrm>
        </p:spPr>
        <p:txBody>
          <a:bodyPr/>
          <a:lstStyle/>
          <a:p>
            <a:r>
              <a:rPr lang="en-US" dirty="0"/>
              <a:t>Studying Cancer in the Mouse</a:t>
            </a:r>
          </a:p>
        </p:txBody>
      </p:sp>
      <p:sp>
        <p:nvSpPr>
          <p:cNvPr id="35" name="Content Placeholder 2"/>
          <p:cNvSpPr txBox="1">
            <a:spLocks/>
          </p:cNvSpPr>
          <p:nvPr/>
        </p:nvSpPr>
        <p:spPr>
          <a:xfrm>
            <a:off x="304800" y="1063779"/>
            <a:ext cx="5410200" cy="2064293"/>
          </a:xfrm>
          <a:prstGeom prst="rect">
            <a:avLst/>
          </a:prstGeom>
        </p:spPr>
        <p:txBody>
          <a:bodyPr vert="horz" wrap="square" lIns="0" tIns="0" rIns="0" bIns="0" rtlCol="0">
            <a:noAutofit/>
          </a:bodyPr>
          <a:lstStyle/>
          <a:p>
            <a:pPr marL="0" marR="0" lvl="0" indent="4763" algn="just" defTabSz="457200" rtl="0" eaLnBrk="0" fontAlgn="auto" latinLnBrk="0" hangingPunct="0">
              <a:lnSpc>
                <a:spcPct val="80000"/>
              </a:lnSpc>
              <a:spcBef>
                <a:spcPct val="20000"/>
              </a:spcBef>
              <a:spcAft>
                <a:spcPts val="0"/>
              </a:spcAft>
              <a:buClr>
                <a:srgbClr val="595959"/>
              </a:buClr>
              <a:buSzTx/>
              <a:buFontTx/>
              <a:buNone/>
              <a:tabLst/>
              <a:defRPr/>
            </a:pPr>
            <a:r>
              <a:rPr kumimoji="0" lang="en-US" sz="18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rPr>
              <a:t>MOUSE PHASE I UNIT</a:t>
            </a:r>
          </a:p>
          <a:p>
            <a:pPr marL="0" marR="0" lvl="0" indent="4763" algn="just" defTabSz="457200" rtl="0" eaLnBrk="0" fontAlgn="auto" latinLnBrk="0" hangingPunct="0">
              <a:lnSpc>
                <a:spcPct val="80000"/>
              </a:lnSpc>
              <a:spcBef>
                <a:spcPct val="20000"/>
              </a:spcBef>
              <a:spcAft>
                <a:spcPts val="0"/>
              </a:spcAft>
              <a:buClr>
                <a:srgbClr val="595959"/>
              </a:buClr>
              <a:buSzTx/>
              <a:buFontTx/>
              <a:buNone/>
              <a:tabLst/>
              <a:defRPr/>
            </a:pPr>
            <a:endParaRPr kumimoji="0" lang="en-US" sz="1800" b="1" i="0" u="none" strike="noStrike" kern="1200" cap="none" spc="0" normalizeH="0" baseline="0" noProof="0" dirty="0">
              <a:ln>
                <a:noFill/>
              </a:ln>
              <a:solidFill>
                <a:schemeClr val="tx2"/>
              </a:solidFill>
              <a:effectLst/>
              <a:uLnTx/>
              <a:uFillTx/>
              <a:latin typeface="Calibri" panose="020F0502020204030204" pitchFamily="34" charset="0"/>
              <a:ea typeface="+mn-ea"/>
              <a:cs typeface="+mn-cs"/>
            </a:endParaRPr>
          </a:p>
          <a:p>
            <a:pPr marL="285750" marR="0" lvl="0" indent="-285750" algn="just" defTabSz="457200" rtl="0" eaLnBrk="0" fontAlgn="auto" latinLnBrk="0" hangingPunct="0">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50+ partners in academia and industry </a:t>
            </a:r>
          </a:p>
          <a:p>
            <a:pPr marL="285750" marR="0" lvl="0" indent="-285750" algn="just" defTabSz="457200" rtl="0" eaLnBrk="0" fontAlgn="auto" latinLnBrk="0" hangingPunct="0">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40+ publications (e.g. </a:t>
            </a:r>
            <a:r>
              <a:rPr kumimoji="0" lang="en-US" sz="1600" b="0" i="1"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Cell</a:t>
            </a: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 </a:t>
            </a:r>
            <a:r>
              <a:rPr kumimoji="0" lang="en-US" sz="1600" b="0" i="1"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Nature, Cancer Cell, Cancer Disco.) </a:t>
            </a:r>
          </a:p>
          <a:p>
            <a:pPr marL="285750" marR="0" lvl="0" indent="-285750" algn="just" defTabSz="457200" rtl="0" eaLnBrk="0" fontAlgn="auto" latinLnBrk="0" hangingPunct="0">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mn-cs"/>
              </a:rPr>
              <a:t>32 funded grant proposals: $25M</a:t>
            </a:r>
          </a:p>
          <a:p>
            <a:pPr marL="285750" marR="0" lvl="0" indent="-285750" algn="just" defTabSz="457200" rtl="0" eaLnBrk="1" fontAlgn="auto" latinLnBrk="0" hangingPunct="1">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Arial" pitchFamily="34" charset="0"/>
              </a:rPr>
              <a:t>5,000 cages for serial housing</a:t>
            </a:r>
          </a:p>
          <a:p>
            <a:pPr marL="285750" marR="0" lvl="0" indent="-285750" algn="just" defTabSz="457200" rtl="0" eaLnBrk="1" fontAlgn="auto" latinLnBrk="0" hangingPunct="1">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Arial" pitchFamily="34" charset="0"/>
              </a:rPr>
              <a:t>Small animal imaging (PET/CT, Optical, MRI, U/S)  </a:t>
            </a:r>
          </a:p>
          <a:p>
            <a:pPr marL="285750" marR="0" lvl="0" indent="-285750" algn="just" defTabSz="457200" rtl="0" eaLnBrk="1" fontAlgn="auto" latinLnBrk="0" hangingPunct="1">
              <a:spcBef>
                <a:spcPts val="300"/>
              </a:spcBef>
              <a:spcAft>
                <a:spcPts val="0"/>
              </a:spcAft>
              <a:buClr>
                <a:srgbClr val="595959"/>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mn-ea"/>
                <a:cs typeface="Arial" pitchFamily="34" charset="0"/>
              </a:rPr>
              <a:t>Pharmacokinetics and Pharmacodynamic Monitoring</a:t>
            </a:r>
          </a:p>
        </p:txBody>
      </p:sp>
      <p:sp>
        <p:nvSpPr>
          <p:cNvPr id="6" name="Rectangle 5"/>
          <p:cNvSpPr/>
          <p:nvPr/>
        </p:nvSpPr>
        <p:spPr>
          <a:xfrm>
            <a:off x="6172200" y="4800600"/>
            <a:ext cx="2971800" cy="1077218"/>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bg2">
                    <a:lumMod val="10000"/>
                  </a:schemeClr>
                </a:solidFill>
                <a:latin typeface="+mn-lt"/>
              </a:rPr>
              <a:t>80+ publications since 2011</a:t>
            </a:r>
          </a:p>
          <a:p>
            <a:pPr marL="285750" indent="-285750">
              <a:buFont typeface="Arial" panose="020B0604020202020204" pitchFamily="34" charset="0"/>
              <a:buChar char="•"/>
            </a:pPr>
            <a:r>
              <a:rPr lang="en-US" sz="1600" dirty="0">
                <a:solidFill>
                  <a:schemeClr val="bg2">
                    <a:lumMod val="10000"/>
                  </a:schemeClr>
                </a:solidFill>
                <a:latin typeface="+mn-lt"/>
              </a:rPr>
              <a:t>Example:</a:t>
            </a:r>
          </a:p>
          <a:p>
            <a:r>
              <a:rPr lang="en-US" sz="1600" dirty="0">
                <a:solidFill>
                  <a:schemeClr val="bg2">
                    <a:lumMod val="10000"/>
                  </a:schemeClr>
                </a:solidFill>
                <a:latin typeface="+mn-lt"/>
              </a:rPr>
              <a:t>Pardo-Manuel de Villena et al., </a:t>
            </a:r>
            <a:r>
              <a:rPr lang="en-US" sz="1600" i="1" dirty="0">
                <a:solidFill>
                  <a:schemeClr val="bg2">
                    <a:lumMod val="10000"/>
                  </a:schemeClr>
                </a:solidFill>
                <a:latin typeface="+mn-lt"/>
              </a:rPr>
              <a:t>Nature Genetics</a:t>
            </a:r>
            <a:r>
              <a:rPr lang="en-US" sz="1600" dirty="0">
                <a:solidFill>
                  <a:schemeClr val="bg2">
                    <a:lumMod val="10000"/>
                  </a:schemeClr>
                </a:solidFill>
                <a:latin typeface="+mn-lt"/>
              </a:rPr>
              <a:t>, 2015</a:t>
            </a:r>
          </a:p>
        </p:txBody>
      </p:sp>
      <p:grpSp>
        <p:nvGrpSpPr>
          <p:cNvPr id="5" name="Group 4"/>
          <p:cNvGrpSpPr/>
          <p:nvPr/>
        </p:nvGrpSpPr>
        <p:grpSpPr>
          <a:xfrm>
            <a:off x="304800" y="3479381"/>
            <a:ext cx="5014097" cy="2221468"/>
            <a:chOff x="3657600" y="3352800"/>
            <a:chExt cx="5014097" cy="2221468"/>
          </a:xfrm>
        </p:grpSpPr>
        <p:pic>
          <p:nvPicPr>
            <p:cNvPr id="3074" name="Picture 2" descr="Full-size image (43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352800"/>
              <a:ext cx="2466536" cy="222146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15436" y="3575618"/>
              <a:ext cx="2456261" cy="1727604"/>
              <a:chOff x="6215436" y="1575857"/>
              <a:chExt cx="2456261" cy="1727604"/>
            </a:xfrm>
          </p:grpSpPr>
          <p:sp>
            <p:nvSpPr>
              <p:cNvPr id="4" name="TextBox 3"/>
              <p:cNvSpPr txBox="1"/>
              <p:nvPr/>
            </p:nvSpPr>
            <p:spPr>
              <a:xfrm>
                <a:off x="6319075" y="2964907"/>
                <a:ext cx="2291525" cy="338554"/>
              </a:xfrm>
              <a:prstGeom prst="rect">
                <a:avLst/>
              </a:prstGeom>
              <a:noFill/>
            </p:spPr>
            <p:txBody>
              <a:bodyPr wrap="none" rtlCol="0">
                <a:spAutoFit/>
              </a:bodyPr>
              <a:lstStyle/>
              <a:p>
                <a:pPr lvl="0" fontAlgn="auto">
                  <a:spcBef>
                    <a:spcPts val="600"/>
                  </a:spcBef>
                  <a:spcAft>
                    <a:spcPts val="0"/>
                  </a:spcAft>
                  <a:buClr>
                    <a:srgbClr val="FF15F2"/>
                  </a:buClr>
                  <a:defRPr/>
                </a:pPr>
                <a:r>
                  <a:rPr lang="en-US" sz="1600" dirty="0">
                    <a:solidFill>
                      <a:schemeClr val="bg2">
                        <a:lumMod val="10000"/>
                      </a:schemeClr>
                    </a:solidFill>
                    <a:latin typeface="Calibri" panose="020F0502020204030204" pitchFamily="34" charset="0"/>
                    <a:ea typeface="Osaka" pitchFamily="36" charset="-128"/>
                  </a:rPr>
                  <a:t>Sharpless et al., </a:t>
                </a:r>
                <a:r>
                  <a:rPr lang="en-US" sz="1600" i="1" dirty="0">
                    <a:solidFill>
                      <a:schemeClr val="bg2">
                        <a:lumMod val="10000"/>
                      </a:schemeClr>
                    </a:solidFill>
                    <a:latin typeface="Calibri" panose="020F0502020204030204" pitchFamily="34" charset="0"/>
                    <a:ea typeface="Osaka" pitchFamily="36" charset="-128"/>
                  </a:rPr>
                  <a:t>Cell</a:t>
                </a:r>
                <a:r>
                  <a:rPr lang="en-US" sz="1600" dirty="0">
                    <a:solidFill>
                      <a:schemeClr val="bg2">
                        <a:lumMod val="10000"/>
                      </a:schemeClr>
                    </a:solidFill>
                    <a:latin typeface="Calibri" panose="020F0502020204030204" pitchFamily="34" charset="0"/>
                    <a:ea typeface="Osaka" pitchFamily="36" charset="-128"/>
                  </a:rPr>
                  <a:t> 2013</a:t>
                </a:r>
              </a:p>
            </p:txBody>
          </p:sp>
          <p:pic>
            <p:nvPicPr>
              <p:cNvPr id="3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2"/>
              <a:stretch/>
            </p:blipFill>
            <p:spPr bwMode="auto">
              <a:xfrm flipH="1">
                <a:off x="6215436" y="1575857"/>
                <a:ext cx="2456261" cy="132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3078" name="Picture 6" descr="An example breeding funnel used to generate each new CC st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447800"/>
            <a:ext cx="2736526" cy="3352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5053" b="25218"/>
          <a:stretch/>
        </p:blipFill>
        <p:spPr>
          <a:xfrm>
            <a:off x="2438400" y="990600"/>
            <a:ext cx="2240523" cy="457200"/>
          </a:xfrm>
          <a:prstGeom prst="rect">
            <a:avLst/>
          </a:prstGeom>
        </p:spPr>
      </p:pic>
    </p:spTree>
    <p:extLst>
      <p:ext uri="{BB962C8B-B14F-4D97-AF65-F5344CB8AC3E}">
        <p14:creationId xmlns:p14="http://schemas.microsoft.com/office/powerpoint/2010/main" val="9614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0"/>
            <a:ext cx="7772400" cy="1143000"/>
          </a:xfrm>
        </p:spPr>
        <p:txBody>
          <a:bodyPr/>
          <a:lstStyle/>
          <a:p>
            <a:pPr eaLnBrk="1" hangingPunct="1">
              <a:defRPr/>
            </a:pPr>
            <a:r>
              <a:rPr lang="en-US" sz="3600" b="1" dirty="0">
                <a:solidFill>
                  <a:srgbClr val="5CADFF"/>
                </a:solidFill>
                <a:latin typeface="+mn-lt"/>
                <a:ea typeface="ＭＳ Ｐゴシック" charset="0"/>
              </a:rPr>
              <a:t>UNC Hematology / Oncology</a:t>
            </a:r>
          </a:p>
        </p:txBody>
      </p:sp>
      <p:sp>
        <p:nvSpPr>
          <p:cNvPr id="17410" name="Rectangle 3"/>
          <p:cNvSpPr>
            <a:spLocks noGrp="1" noChangeArrowheads="1"/>
          </p:cNvSpPr>
          <p:nvPr>
            <p:ph idx="1"/>
          </p:nvPr>
        </p:nvSpPr>
        <p:spPr>
          <a:xfrm>
            <a:off x="76200" y="1295400"/>
            <a:ext cx="7696200" cy="4876800"/>
          </a:xfrm>
          <a:noFill/>
        </p:spPr>
        <p:txBody>
          <a:bodyPr>
            <a:normAutofit lnSpcReduction="10000"/>
          </a:bodyPr>
          <a:lstStyle/>
          <a:p>
            <a:pPr eaLnBrk="1" hangingPunct="1">
              <a:lnSpc>
                <a:spcPct val="90000"/>
              </a:lnSpc>
              <a:spcBef>
                <a:spcPct val="50000"/>
              </a:spcBef>
            </a:pPr>
            <a:r>
              <a:rPr lang="en-US" sz="2800" dirty="0">
                <a:solidFill>
                  <a:srgbClr val="FFFFFF"/>
                </a:solidFill>
                <a:latin typeface="Arial" charset="0"/>
                <a:ea typeface="ＭＳ Ｐゴシック" charset="0"/>
              </a:rPr>
              <a:t>55-60 faculty, 19-21 fellows</a:t>
            </a:r>
          </a:p>
          <a:p>
            <a:pPr lvl="1" eaLnBrk="1" hangingPunct="1">
              <a:lnSpc>
                <a:spcPct val="90000"/>
              </a:lnSpc>
              <a:spcBef>
                <a:spcPct val="50000"/>
              </a:spcBef>
            </a:pPr>
            <a:r>
              <a:rPr lang="en-US" sz="2400" dirty="0">
                <a:solidFill>
                  <a:srgbClr val="FFFFFF"/>
                </a:solidFill>
                <a:latin typeface="Arial" charset="0"/>
                <a:ea typeface="ＭＳ Ｐゴシック" charset="0"/>
              </a:rPr>
              <a:t>Oncologic subspecialties</a:t>
            </a:r>
          </a:p>
          <a:p>
            <a:pPr lvl="1" eaLnBrk="1" hangingPunct="1">
              <a:lnSpc>
                <a:spcPct val="90000"/>
              </a:lnSpc>
              <a:spcBef>
                <a:spcPct val="50000"/>
              </a:spcBef>
            </a:pPr>
            <a:r>
              <a:rPr lang="en-US" sz="2400" dirty="0">
                <a:solidFill>
                  <a:srgbClr val="FFFFFF"/>
                </a:solidFill>
                <a:latin typeface="Arial" charset="0"/>
                <a:ea typeface="ＭＳ Ｐゴシック" charset="0"/>
              </a:rPr>
              <a:t>Classical Hematology </a:t>
            </a:r>
            <a:endParaRPr lang="en-US" sz="2400" i="1" dirty="0">
              <a:solidFill>
                <a:srgbClr val="FFFFFF"/>
              </a:solidFill>
              <a:latin typeface="Arial" charset="0"/>
              <a:ea typeface="ＭＳ Ｐゴシック" charset="0"/>
            </a:endParaRPr>
          </a:p>
          <a:p>
            <a:pPr eaLnBrk="1" hangingPunct="1">
              <a:lnSpc>
                <a:spcPct val="90000"/>
              </a:lnSpc>
              <a:spcBef>
                <a:spcPct val="50000"/>
              </a:spcBef>
            </a:pPr>
            <a:r>
              <a:rPr lang="en-US" sz="2800" dirty="0">
                <a:solidFill>
                  <a:srgbClr val="FFFFFF"/>
                </a:solidFill>
                <a:latin typeface="Arial" charset="0"/>
                <a:ea typeface="ＭＳ Ｐゴシック" charset="0"/>
              </a:rPr>
              <a:t>UNC </a:t>
            </a:r>
            <a:r>
              <a:rPr lang="en-US" sz="2800" dirty="0" err="1">
                <a:solidFill>
                  <a:srgbClr val="FFFFFF"/>
                </a:solidFill>
                <a:latin typeface="Arial" charset="0"/>
                <a:ea typeface="ＭＳ Ｐゴシック" charset="0"/>
              </a:rPr>
              <a:t>Lineberger</a:t>
            </a:r>
            <a:r>
              <a:rPr lang="en-US" sz="2800" dirty="0">
                <a:solidFill>
                  <a:srgbClr val="FFFFFF"/>
                </a:solidFill>
                <a:latin typeface="Arial" charset="0"/>
                <a:ea typeface="ＭＳ Ｐゴシック" charset="0"/>
              </a:rPr>
              <a:t> </a:t>
            </a:r>
          </a:p>
          <a:p>
            <a:pPr lvl="1" eaLnBrk="1" hangingPunct="1">
              <a:lnSpc>
                <a:spcPct val="90000"/>
              </a:lnSpc>
              <a:spcBef>
                <a:spcPct val="50000"/>
              </a:spcBef>
            </a:pPr>
            <a:r>
              <a:rPr lang="en-US" sz="2400" dirty="0">
                <a:solidFill>
                  <a:srgbClr val="FFFFFF"/>
                </a:solidFill>
                <a:latin typeface="Arial" charset="0"/>
                <a:ea typeface="ＭＳ Ｐゴシック" charset="0"/>
              </a:rPr>
              <a:t>350 members from multiple schools, </a:t>
            </a:r>
            <a:r>
              <a:rPr lang="en-US" sz="2400" dirty="0" err="1">
                <a:solidFill>
                  <a:srgbClr val="FFFFFF"/>
                </a:solidFill>
                <a:latin typeface="Arial" charset="0"/>
                <a:ea typeface="ＭＳ Ｐゴシック" charset="0"/>
              </a:rPr>
              <a:t>esp</a:t>
            </a:r>
            <a:r>
              <a:rPr lang="en-US" sz="2400" dirty="0">
                <a:solidFill>
                  <a:srgbClr val="FFFFFF"/>
                </a:solidFill>
                <a:latin typeface="Arial" charset="0"/>
                <a:ea typeface="ＭＳ Ｐゴシック" charset="0"/>
              </a:rPr>
              <a:t>:</a:t>
            </a:r>
          </a:p>
          <a:p>
            <a:pPr lvl="2" eaLnBrk="1" hangingPunct="1">
              <a:lnSpc>
                <a:spcPct val="90000"/>
              </a:lnSpc>
              <a:spcBef>
                <a:spcPct val="50000"/>
              </a:spcBef>
            </a:pPr>
            <a:r>
              <a:rPr lang="en-US" dirty="0">
                <a:solidFill>
                  <a:srgbClr val="FFFFFF"/>
                </a:solidFill>
                <a:latin typeface="Arial" charset="0"/>
                <a:ea typeface="ＭＳ Ｐゴシック" charset="0"/>
              </a:rPr>
              <a:t>Schools of Medicine, Public Health, Pharmacy</a:t>
            </a:r>
            <a:r>
              <a:rPr lang="en-US" sz="2000" dirty="0">
                <a:solidFill>
                  <a:srgbClr val="FFFFFF"/>
                </a:solidFill>
                <a:latin typeface="Arial" charset="0"/>
                <a:ea typeface="ＭＳ Ｐゴシック" charset="0"/>
              </a:rPr>
              <a:t> </a:t>
            </a:r>
          </a:p>
          <a:p>
            <a:pPr lvl="2" eaLnBrk="1" hangingPunct="1">
              <a:lnSpc>
                <a:spcPct val="90000"/>
              </a:lnSpc>
              <a:spcBef>
                <a:spcPct val="50000"/>
              </a:spcBef>
            </a:pPr>
            <a:r>
              <a:rPr lang="en-US" sz="2400" dirty="0">
                <a:solidFill>
                  <a:srgbClr val="FFFFFF"/>
                </a:solidFill>
                <a:latin typeface="Arial" charset="0"/>
                <a:ea typeface="ＭＳ Ｐゴシック" charset="0"/>
              </a:rPr>
              <a:t>Largest research entity at UNC</a:t>
            </a:r>
          </a:p>
          <a:p>
            <a:pPr eaLnBrk="1" hangingPunct="1">
              <a:lnSpc>
                <a:spcPct val="90000"/>
              </a:lnSpc>
              <a:spcBef>
                <a:spcPct val="50000"/>
              </a:spcBef>
            </a:pPr>
            <a:r>
              <a:rPr lang="en-US" sz="2800" dirty="0">
                <a:solidFill>
                  <a:srgbClr val="FFFFFF"/>
                </a:solidFill>
                <a:latin typeface="Arial" charset="0"/>
                <a:ea typeface="ＭＳ Ｐゴシック" charset="0"/>
              </a:rPr>
              <a:t>McAllister Heart Institute</a:t>
            </a:r>
          </a:p>
          <a:p>
            <a:pPr lvl="1" eaLnBrk="1" hangingPunct="1">
              <a:lnSpc>
                <a:spcPct val="90000"/>
              </a:lnSpc>
              <a:spcBef>
                <a:spcPct val="50000"/>
              </a:spcBef>
            </a:pPr>
            <a:r>
              <a:rPr lang="en-US" sz="2400" dirty="0">
                <a:solidFill>
                  <a:srgbClr val="FFFFFF"/>
                </a:solidFill>
                <a:latin typeface="Arial" charset="0"/>
                <a:ea typeface="ＭＳ Ｐゴシック" charset="0"/>
              </a:rPr>
              <a:t>Thrombosis/hemostasis/vascular research</a:t>
            </a:r>
          </a:p>
          <a:p>
            <a:pPr lvl="1" eaLnBrk="1" hangingPunct="1">
              <a:lnSpc>
                <a:spcPct val="90000"/>
              </a:lnSpc>
              <a:spcBef>
                <a:spcPct val="50000"/>
              </a:spcBef>
            </a:pPr>
            <a:r>
              <a:rPr lang="en-US" sz="2400" dirty="0">
                <a:solidFill>
                  <a:srgbClr val="FFFFFF"/>
                </a:solidFill>
                <a:latin typeface="Arial" charset="0"/>
                <a:ea typeface="ＭＳ Ｐゴシック" charset="0"/>
              </a:rPr>
              <a:t>International leadership</a:t>
            </a:r>
          </a:p>
          <a:p>
            <a:pPr eaLnBrk="1" hangingPunct="1">
              <a:lnSpc>
                <a:spcPct val="90000"/>
              </a:lnSpc>
              <a:spcBef>
                <a:spcPct val="50000"/>
              </a:spcBef>
            </a:pPr>
            <a:endParaRPr lang="en-US" sz="2800" b="1" dirty="0">
              <a:latin typeface="Comic Sans MS" charset="0"/>
              <a:ea typeface="ＭＳ Ｐゴシック" charset="0"/>
            </a:endParaRPr>
          </a:p>
        </p:txBody>
      </p:sp>
      <p:pic>
        <p:nvPicPr>
          <p:cNvPr id="17412" name="Picture 5" descr="WILS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33600" cy="3159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676400"/>
            <a:ext cx="4191000" cy="164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98598"/>
          </a:xfrm>
        </p:spPr>
        <p:txBody>
          <a:bodyPr/>
          <a:lstStyle/>
          <a:p>
            <a:r>
              <a:rPr lang="en-US" dirty="0"/>
              <a:t>Kinoming</a:t>
            </a:r>
          </a:p>
        </p:txBody>
      </p:sp>
      <p:sp>
        <p:nvSpPr>
          <p:cNvPr id="4" name="Content Placeholder 3"/>
          <p:cNvSpPr>
            <a:spLocks noGrp="1"/>
          </p:cNvSpPr>
          <p:nvPr>
            <p:ph idx="1"/>
          </p:nvPr>
        </p:nvSpPr>
        <p:spPr>
          <a:xfrm>
            <a:off x="457200" y="838200"/>
            <a:ext cx="8229600" cy="4525963"/>
          </a:xfrm>
        </p:spPr>
        <p:txBody>
          <a:bodyPr/>
          <a:lstStyle/>
          <a:p>
            <a:r>
              <a:rPr lang="en-US" sz="2400" dirty="0">
                <a:solidFill>
                  <a:schemeClr val="bg2">
                    <a:lumMod val="10000"/>
                  </a:schemeClr>
                </a:solidFill>
              </a:rPr>
              <a:t>In progress trials in melanoma, lung, lymphoma and breast cancer</a:t>
            </a:r>
          </a:p>
          <a:p>
            <a:endParaRPr lang="en-US" sz="2000" dirty="0">
              <a:solidFill>
                <a:schemeClr val="bg2">
                  <a:lumMod val="10000"/>
                </a:schemeClr>
              </a:solidFill>
            </a:endParaRPr>
          </a:p>
          <a:p>
            <a:r>
              <a:rPr lang="en-US" sz="2000" b="1" dirty="0">
                <a:solidFill>
                  <a:schemeClr val="tx2"/>
                </a:solidFill>
              </a:rPr>
              <a:t>FUNDING:</a:t>
            </a:r>
            <a:r>
              <a:rPr lang="en-US" sz="2000" dirty="0">
                <a:solidFill>
                  <a:schemeClr val="tx2"/>
                </a:solidFill>
              </a:rPr>
              <a:t>  </a:t>
            </a:r>
            <a:r>
              <a:rPr lang="en-US" sz="2000" dirty="0">
                <a:solidFill>
                  <a:schemeClr val="bg2">
                    <a:lumMod val="10000"/>
                  </a:schemeClr>
                </a:solidFill>
              </a:rPr>
              <a:t>NCI R01, Komen, MRA, LLS, V Foundation, Lustgarten</a:t>
            </a:r>
          </a:p>
          <a:p>
            <a:endParaRPr lang="en-US" sz="2000" dirty="0">
              <a:solidFill>
                <a:schemeClr val="bg2">
                  <a:lumMod val="10000"/>
                </a:schemeClr>
              </a:solidFill>
            </a:endParaRPr>
          </a:p>
        </p:txBody>
      </p:sp>
      <p:pic>
        <p:nvPicPr>
          <p:cNvPr id="1536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399" y="3505200"/>
            <a:ext cx="3609881" cy="262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2993054" y="2323077"/>
            <a:ext cx="1097280" cy="109728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1"/>
          <p:cNvSpPr txBox="1">
            <a:spLocks noChangeArrowheads="1"/>
          </p:cNvSpPr>
          <p:nvPr/>
        </p:nvSpPr>
        <p:spPr bwMode="auto">
          <a:xfrm>
            <a:off x="2857871" y="3584526"/>
            <a:ext cx="13858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r>
              <a:rPr lang="en-US" sz="1400" b="0" dirty="0">
                <a:solidFill>
                  <a:schemeClr val="bg2">
                    <a:lumMod val="10000"/>
                  </a:schemeClr>
                </a:solidFill>
                <a:latin typeface="Calibri" panose="020F0502020204030204" pitchFamily="34" charset="0"/>
              </a:rPr>
              <a:t>GARY JOHNSON</a:t>
            </a:r>
            <a:r>
              <a:rPr lang="en-US" sz="1400" dirty="0">
                <a:solidFill>
                  <a:schemeClr val="bg2">
                    <a:lumMod val="10000"/>
                  </a:schemeClr>
                </a:solidFill>
                <a:latin typeface="Calibri" panose="020F0502020204030204" pitchFamily="34" charset="0"/>
              </a:rPr>
              <a:t> </a:t>
            </a:r>
            <a:endParaRPr lang="en-US" sz="1400" b="0" dirty="0">
              <a:solidFill>
                <a:schemeClr val="bg2">
                  <a:lumMod val="10000"/>
                </a:schemeClr>
              </a:solidFill>
              <a:latin typeface="Calibri" panose="020F0502020204030204" pitchFamily="34" charset="0"/>
            </a:endParaRPr>
          </a:p>
        </p:txBody>
      </p:sp>
      <p:sp>
        <p:nvSpPr>
          <p:cNvPr id="15368" name="TextBox 10"/>
          <p:cNvSpPr txBox="1">
            <a:spLocks noChangeArrowheads="1"/>
          </p:cNvSpPr>
          <p:nvPr/>
        </p:nvSpPr>
        <p:spPr bwMode="auto">
          <a:xfrm>
            <a:off x="1323715" y="5105400"/>
            <a:ext cx="19456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hangingPunct="0"/>
            <a:r>
              <a:rPr lang="en-US" sz="1400" b="0" dirty="0">
                <a:solidFill>
                  <a:schemeClr val="bg2">
                    <a:lumMod val="10000"/>
                  </a:schemeClr>
                </a:solidFill>
                <a:latin typeface="Calibri" panose="020F0502020204030204" pitchFamily="34" charset="0"/>
              </a:rPr>
              <a:t>STERGIOS MOSCHOS</a:t>
            </a:r>
            <a:r>
              <a:rPr lang="en-US" sz="1400" dirty="0">
                <a:solidFill>
                  <a:schemeClr val="bg2">
                    <a:lumMod val="10000"/>
                  </a:schemeClr>
                </a:solidFill>
                <a:latin typeface="Calibri" panose="020F0502020204030204" pitchFamily="34" charset="0"/>
              </a:rPr>
              <a:t> </a:t>
            </a:r>
            <a:endParaRPr lang="en-US" sz="1400" b="0" dirty="0">
              <a:solidFill>
                <a:schemeClr val="bg2">
                  <a:lumMod val="10000"/>
                </a:schemeClr>
              </a:solidFill>
              <a:latin typeface="Calibri" panose="020F0502020204030204" pitchFamily="34" charset="0"/>
            </a:endParaRPr>
          </a:p>
          <a:p>
            <a:pPr algn="ctr"/>
            <a:r>
              <a:rPr lang="en-US" sz="1400" i="1" dirty="0">
                <a:solidFill>
                  <a:schemeClr val="bg2">
                    <a:lumMod val="10000"/>
                  </a:schemeClr>
                </a:solidFill>
                <a:latin typeface="Calibri" panose="020F0502020204030204" pitchFamily="34" charset="0"/>
              </a:rPr>
              <a:t>2014 CANCER CLINICAL INVESTIGATOR TEAM LEADERSHIP AWARDEE</a:t>
            </a:r>
            <a:endParaRPr lang="en-US" sz="1400" b="0" i="1" dirty="0">
              <a:solidFill>
                <a:schemeClr val="bg2">
                  <a:lumMod val="10000"/>
                </a:schemeClr>
              </a:solidFill>
              <a:latin typeface="Calibri" panose="020F0502020204030204" pitchFamily="34" charset="0"/>
            </a:endParaRPr>
          </a:p>
        </p:txBody>
      </p:sp>
      <p:pic>
        <p:nvPicPr>
          <p:cNvPr id="6146" name="Picture 2" descr="http://unclineberger.org/images/carousel-images/moscho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760591" y="4020488"/>
            <a:ext cx="1097280" cy="1097280"/>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2276944"/>
            <a:ext cx="960870" cy="1201088"/>
          </a:xfrm>
          <a:prstGeom prst="rect">
            <a:avLst/>
          </a:prstGeom>
        </p:spPr>
      </p:pic>
      <p:sp>
        <p:nvSpPr>
          <p:cNvPr id="5" name="TextBox 4"/>
          <p:cNvSpPr txBox="1"/>
          <p:nvPr/>
        </p:nvSpPr>
        <p:spPr>
          <a:xfrm>
            <a:off x="941153" y="3553749"/>
            <a:ext cx="1676400" cy="307777"/>
          </a:xfrm>
          <a:prstGeom prst="rect">
            <a:avLst/>
          </a:prstGeom>
          <a:noFill/>
        </p:spPr>
        <p:txBody>
          <a:bodyPr wrap="square" rtlCol="0">
            <a:spAutoFit/>
          </a:bodyPr>
          <a:lstStyle/>
          <a:p>
            <a:r>
              <a:rPr lang="en-US" sz="1400" cap="all" dirty="0">
                <a:latin typeface="+mn-lt"/>
              </a:rPr>
              <a:t>Ben Major</a:t>
            </a:r>
          </a:p>
        </p:txBody>
      </p:sp>
    </p:spTree>
    <p:extLst>
      <p:ext uri="{BB962C8B-B14F-4D97-AF65-F5344CB8AC3E}">
        <p14:creationId xmlns:p14="http://schemas.microsoft.com/office/powerpoint/2010/main" val="1038331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507831"/>
          </a:xfrm>
        </p:spPr>
        <p:txBody>
          <a:bodyPr/>
          <a:lstStyle/>
          <a:p>
            <a:r>
              <a:rPr lang="en-US" dirty="0"/>
              <a:t>Cellular Immunotherapy Program</a:t>
            </a:r>
          </a:p>
        </p:txBody>
      </p:sp>
      <p:sp>
        <p:nvSpPr>
          <p:cNvPr id="5" name="Content Placeholder 2"/>
          <p:cNvSpPr>
            <a:spLocks noGrp="1"/>
          </p:cNvSpPr>
          <p:nvPr>
            <p:ph idx="1"/>
          </p:nvPr>
        </p:nvSpPr>
        <p:spPr>
          <a:xfrm>
            <a:off x="524010" y="884699"/>
            <a:ext cx="5638800" cy="4525963"/>
          </a:xfrm>
        </p:spPr>
        <p:txBody>
          <a:bodyPr/>
          <a:lstStyle/>
          <a:p>
            <a:pPr lvl="2" indent="0">
              <a:spcBef>
                <a:spcPts val="0"/>
              </a:spcBef>
              <a:spcAft>
                <a:spcPts val="600"/>
              </a:spcAft>
              <a:buNone/>
            </a:pPr>
            <a:r>
              <a:rPr lang="en-US" sz="2400" dirty="0">
                <a:solidFill>
                  <a:schemeClr val="tx1"/>
                </a:solidFill>
              </a:rPr>
              <a:t>Developed the sixth CAR-T cell program in the United States</a:t>
            </a:r>
          </a:p>
          <a:p>
            <a:pPr lvl="2" indent="0">
              <a:spcBef>
                <a:spcPts val="0"/>
              </a:spcBef>
              <a:spcAft>
                <a:spcPts val="600"/>
              </a:spcAft>
              <a:buNone/>
            </a:pPr>
            <a:r>
              <a:rPr lang="en-US" sz="2400" dirty="0">
                <a:solidFill>
                  <a:schemeClr val="tx1"/>
                </a:solidFill>
              </a:rPr>
              <a:t>cGMP facility built and functioning off HWY 54 on Quadrangle Boulevard</a:t>
            </a:r>
          </a:p>
          <a:p>
            <a:pPr lvl="2" indent="0">
              <a:spcBef>
                <a:spcPts val="0"/>
              </a:spcBef>
              <a:spcAft>
                <a:spcPts val="600"/>
              </a:spcAft>
              <a:buNone/>
            </a:pPr>
            <a:r>
              <a:rPr lang="en-US" sz="2400" dirty="0">
                <a:solidFill>
                  <a:schemeClr val="tx1"/>
                </a:solidFill>
              </a:rPr>
              <a:t>Two CAR-T cell trials currently open at UNC </a:t>
            </a:r>
          </a:p>
          <a:p>
            <a:pPr lvl="2" indent="0">
              <a:spcBef>
                <a:spcPts val="0"/>
              </a:spcBef>
              <a:spcAft>
                <a:spcPts val="600"/>
              </a:spcAft>
              <a:buNone/>
            </a:pPr>
            <a:r>
              <a:rPr lang="en-US" sz="2400" dirty="0">
                <a:solidFill>
                  <a:schemeClr val="tx1"/>
                </a:solidFill>
              </a:rPr>
              <a:t>	CD30-CAR therapy after autologous SCT 	for patients with relapsed/refractory 	Hodgkin and anaplastic large cell 	lymphoma</a:t>
            </a:r>
          </a:p>
          <a:p>
            <a:pPr lvl="2" indent="0">
              <a:spcBef>
                <a:spcPts val="0"/>
              </a:spcBef>
              <a:spcAft>
                <a:spcPts val="600"/>
              </a:spcAft>
              <a:buNone/>
            </a:pPr>
            <a:r>
              <a:rPr lang="en-US" sz="2400" dirty="0">
                <a:solidFill>
                  <a:schemeClr val="tx1"/>
                </a:solidFill>
              </a:rPr>
              <a:t>	CD30-CAR therapy for R/R patients not 	undergoing autograft</a:t>
            </a:r>
          </a:p>
          <a:p>
            <a:pPr>
              <a:lnSpc>
                <a:spcPct val="90000"/>
              </a:lnSpc>
              <a:spcBef>
                <a:spcPts val="1200"/>
              </a:spcBef>
              <a:spcAft>
                <a:spcPts val="600"/>
              </a:spcAft>
            </a:pPr>
            <a:endParaRPr lang="en-US" sz="2400" dirty="0">
              <a:solidFill>
                <a:schemeClr val="tx1"/>
              </a:solidFill>
            </a:endParaRPr>
          </a:p>
          <a:p>
            <a:pPr>
              <a:lnSpc>
                <a:spcPct val="90000"/>
              </a:lnSpc>
              <a:spcBef>
                <a:spcPts val="1200"/>
              </a:spcBef>
              <a:spcAft>
                <a:spcPts val="600"/>
              </a:spcAft>
            </a:pPr>
            <a:endParaRPr lang="en-US" sz="2400" dirty="0">
              <a:solidFill>
                <a:schemeClr val="tx1"/>
              </a:solidFill>
            </a:endParaRPr>
          </a:p>
          <a:p>
            <a:pPr>
              <a:lnSpc>
                <a:spcPct val="90000"/>
              </a:lnSpc>
              <a:spcBef>
                <a:spcPts val="1200"/>
              </a:spcBef>
              <a:spcAft>
                <a:spcPts val="600"/>
              </a:spcAft>
            </a:pPr>
            <a:endParaRPr lang="en-US" sz="2400" dirty="0">
              <a:solidFill>
                <a:schemeClr val="tx1"/>
              </a:solidFill>
            </a:endParaRPr>
          </a:p>
        </p:txBody>
      </p:sp>
      <p:sp>
        <p:nvSpPr>
          <p:cNvPr id="2" name="TextBox 1"/>
          <p:cNvSpPr txBox="1"/>
          <p:nvPr/>
        </p:nvSpPr>
        <p:spPr>
          <a:xfrm>
            <a:off x="939499" y="5429654"/>
            <a:ext cx="5154296" cy="646331"/>
          </a:xfrm>
          <a:prstGeom prst="rect">
            <a:avLst/>
          </a:prstGeom>
          <a:noFill/>
        </p:spPr>
        <p:txBody>
          <a:bodyPr wrap="none" rtlCol="0">
            <a:spAutoFit/>
          </a:bodyPr>
          <a:lstStyle/>
          <a:p>
            <a:r>
              <a:rPr lang="en-US" b="1" dirty="0"/>
              <a:t>Plans for CAR therapy with suicide gene for ALL and </a:t>
            </a:r>
          </a:p>
          <a:p>
            <a:r>
              <a:rPr lang="en-US" b="1" dirty="0"/>
              <a:t>CAR therapy for myeloma in 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219200"/>
            <a:ext cx="3124200" cy="1180632"/>
          </a:xfrm>
          <a:prstGeom prst="rect">
            <a:avLst/>
          </a:prstGeom>
        </p:spPr>
      </p:pic>
      <p:sp>
        <p:nvSpPr>
          <p:cNvPr id="6" name="TextBox 5"/>
          <p:cNvSpPr txBox="1"/>
          <p:nvPr/>
        </p:nvSpPr>
        <p:spPr>
          <a:xfrm>
            <a:off x="6003675" y="2413109"/>
            <a:ext cx="2743200" cy="1077218"/>
          </a:xfrm>
          <a:prstGeom prst="rect">
            <a:avLst/>
          </a:prstGeom>
          <a:noFill/>
        </p:spPr>
        <p:txBody>
          <a:bodyPr wrap="square" rtlCol="0">
            <a:spAutoFit/>
          </a:bodyPr>
          <a:lstStyle/>
          <a:p>
            <a:r>
              <a:rPr lang="en-US" sz="1600" dirty="0"/>
              <a:t>Developing novel murine CAR approaches to understanding efficacy in solid tumors</a:t>
            </a:r>
          </a:p>
        </p:txBody>
      </p:sp>
      <p:sp>
        <p:nvSpPr>
          <p:cNvPr id="81" name="TextBox 80"/>
          <p:cNvSpPr txBox="1"/>
          <p:nvPr/>
        </p:nvSpPr>
        <p:spPr>
          <a:xfrm>
            <a:off x="6003675" y="3592557"/>
            <a:ext cx="2590800" cy="1708160"/>
          </a:xfrm>
          <a:prstGeom prst="rect">
            <a:avLst/>
          </a:prstGeom>
          <a:noFill/>
        </p:spPr>
        <p:txBody>
          <a:bodyPr wrap="square" rtlCol="0">
            <a:spAutoFit/>
          </a:bodyPr>
          <a:lstStyle/>
          <a:p>
            <a:r>
              <a:rPr lang="en-US" sz="1500" dirty="0"/>
              <a:t>Identification of </a:t>
            </a:r>
            <a:r>
              <a:rPr lang="en-US" sz="1500" dirty="0" err="1"/>
              <a:t>neoantigens</a:t>
            </a:r>
            <a:r>
              <a:rPr lang="en-US" sz="1500" dirty="0"/>
              <a:t> from SNV, translocations and spliced variants</a:t>
            </a:r>
          </a:p>
          <a:p>
            <a:endParaRPr lang="en-US" sz="1500" dirty="0"/>
          </a:p>
          <a:p>
            <a:r>
              <a:rPr lang="en-US" sz="1500" dirty="0"/>
              <a:t>Biomarker discovery of response to checkpoint inhibitors</a:t>
            </a:r>
          </a:p>
        </p:txBody>
      </p:sp>
      <p:pic>
        <p:nvPicPr>
          <p:cNvPr id="82" name="Picture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343" y="918639"/>
            <a:ext cx="636682" cy="848909"/>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558" y="929684"/>
            <a:ext cx="1102427" cy="826820"/>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4" y="3347687"/>
            <a:ext cx="922688" cy="615125"/>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404" y="1219200"/>
            <a:ext cx="673592" cy="1010388"/>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76" y="4541680"/>
            <a:ext cx="733648" cy="868982"/>
          </a:xfrm>
          <a:prstGeom prst="rect">
            <a:avLst/>
          </a:prstGeom>
        </p:spPr>
      </p:pic>
      <p:sp>
        <p:nvSpPr>
          <p:cNvPr id="88" name="TextBox 87"/>
          <p:cNvSpPr txBox="1"/>
          <p:nvPr/>
        </p:nvSpPr>
        <p:spPr>
          <a:xfrm>
            <a:off x="5927475" y="6257836"/>
            <a:ext cx="2667000" cy="600164"/>
          </a:xfrm>
          <a:prstGeom prst="rect">
            <a:avLst/>
          </a:prstGeom>
          <a:noFill/>
        </p:spPr>
        <p:txBody>
          <a:bodyPr wrap="square" rtlCol="0">
            <a:spAutoFit/>
          </a:bodyPr>
          <a:lstStyle/>
          <a:p>
            <a:r>
              <a:rPr lang="en-US" sz="1100" b="1" dirty="0">
                <a:solidFill>
                  <a:srgbClr val="FFC000"/>
                </a:solidFill>
              </a:rPr>
              <a:t>Support NCI RO1 x 3, NHLBI RO1, LLS, NCI SPORE, NCI T32, UCRF &amp; industry</a:t>
            </a:r>
          </a:p>
        </p:txBody>
      </p:sp>
    </p:spTree>
    <p:extLst>
      <p:ext uri="{BB962C8B-B14F-4D97-AF65-F5344CB8AC3E}">
        <p14:creationId xmlns:p14="http://schemas.microsoft.com/office/powerpoint/2010/main" val="682545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3626" cy="498598"/>
          </a:xfrm>
        </p:spPr>
        <p:txBody>
          <a:bodyPr/>
          <a:lstStyle/>
          <a:p>
            <a:r>
              <a:rPr lang="en-US" dirty="0"/>
              <a:t>LCCC Entrepreneurship</a:t>
            </a:r>
          </a:p>
        </p:txBody>
      </p:sp>
      <p:pic>
        <p:nvPicPr>
          <p:cNvPr id="35" name="Picture 34"/>
          <p:cNvPicPr/>
          <p:nvPr/>
        </p:nvPicPr>
        <p:blipFill>
          <a:blip r:embed="rId3">
            <a:extLst>
              <a:ext uri="{28A0092B-C50C-407E-A947-70E740481C1C}">
                <a14:useLocalDpi xmlns:a14="http://schemas.microsoft.com/office/drawing/2010/main" val="0"/>
              </a:ext>
            </a:extLst>
          </a:blip>
          <a:srcRect/>
          <a:stretch>
            <a:fillRect/>
          </a:stretch>
        </p:blipFill>
        <p:spPr bwMode="auto">
          <a:xfrm>
            <a:off x="495324" y="1167813"/>
            <a:ext cx="8115276" cy="4696460"/>
          </a:xfrm>
          <a:prstGeom prst="rect">
            <a:avLst/>
          </a:prstGeom>
          <a:noFill/>
        </p:spPr>
      </p:pic>
    </p:spTree>
    <p:extLst>
      <p:ext uri="{BB962C8B-B14F-4D97-AF65-F5344CB8AC3E}">
        <p14:creationId xmlns:p14="http://schemas.microsoft.com/office/powerpoint/2010/main" val="1836467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598"/>
          </a:xfrm>
        </p:spPr>
        <p:txBody>
          <a:bodyPr/>
          <a:lstStyle/>
          <a:p>
            <a:pPr>
              <a:defRPr/>
            </a:pPr>
            <a:r>
              <a:rPr lang="en-US" dirty="0"/>
              <a:t>Division of Hematology/Oncology Members</a:t>
            </a:r>
          </a:p>
        </p:txBody>
      </p:sp>
      <p:sp>
        <p:nvSpPr>
          <p:cNvPr id="3" name="Content Placeholder 2"/>
          <p:cNvSpPr>
            <a:spLocks noGrp="1"/>
          </p:cNvSpPr>
          <p:nvPr>
            <p:ph idx="1"/>
          </p:nvPr>
        </p:nvSpPr>
        <p:spPr/>
        <p:txBody>
          <a:bodyPr>
            <a:normAutofit/>
          </a:bodyPr>
          <a:lstStyle/>
          <a:p>
            <a:pPr>
              <a:defRPr/>
            </a:pPr>
            <a:r>
              <a:rPr lang="en-US" dirty="0"/>
              <a:t>There are six divisional members who have space and or resource commitment for laboratory work in the Lineberger Cancer Center</a:t>
            </a:r>
          </a:p>
          <a:p>
            <a:pPr lvl="1">
              <a:defRPr/>
            </a:pPr>
            <a:r>
              <a:rPr lang="en-US" sz="2400" dirty="0"/>
              <a:t>Also a much larger number of PhD investigators in the Cancer Center who have trained MD/MD PhD fellows</a:t>
            </a:r>
          </a:p>
          <a:p>
            <a:pPr>
              <a:defRPr/>
            </a:pPr>
            <a:endParaRPr lang="en-US" dirty="0"/>
          </a:p>
          <a:p>
            <a:pPr>
              <a:defRPr/>
            </a:pPr>
            <a:r>
              <a:rPr lang="en-US" dirty="0"/>
              <a:t>There are four divisional investigators with laboratory-based research in the Carolina Cardiovascular Biology Center</a:t>
            </a:r>
          </a:p>
          <a:p>
            <a:pPr>
              <a:defRPr/>
            </a:pPr>
            <a:endParaRPr lang="en-US" dirty="0"/>
          </a:p>
        </p:txBody>
      </p:sp>
    </p:spTree>
    <p:extLst>
      <p:ext uri="{BB962C8B-B14F-4D97-AF65-F5344CB8AC3E}">
        <p14:creationId xmlns:p14="http://schemas.microsoft.com/office/powerpoint/2010/main" val="3587493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498598"/>
          </a:xfrm>
        </p:spPr>
        <p:txBody>
          <a:bodyPr/>
          <a:lstStyle/>
          <a:p>
            <a:pPr>
              <a:defRPr/>
            </a:pPr>
            <a:r>
              <a:rPr lang="en-US" dirty="0"/>
              <a:t>Jonathan </a:t>
            </a:r>
            <a:r>
              <a:rPr lang="en-US" dirty="0" err="1"/>
              <a:t>Serody</a:t>
            </a:r>
            <a:r>
              <a:rPr lang="en-US" dirty="0"/>
              <a:t>, MD</a:t>
            </a:r>
          </a:p>
        </p:txBody>
      </p:sp>
      <p:sp>
        <p:nvSpPr>
          <p:cNvPr id="3" name="Content Placeholder 2"/>
          <p:cNvSpPr>
            <a:spLocks noGrp="1"/>
          </p:cNvSpPr>
          <p:nvPr>
            <p:ph sz="half" idx="1"/>
          </p:nvPr>
        </p:nvSpPr>
        <p:spPr>
          <a:xfrm>
            <a:off x="228600" y="1371600"/>
            <a:ext cx="4038600" cy="3886200"/>
          </a:xfrm>
        </p:spPr>
        <p:txBody>
          <a:bodyPr/>
          <a:lstStyle/>
          <a:p>
            <a:pPr marL="342900" indent="-342900">
              <a:spcBef>
                <a:spcPts val="600"/>
              </a:spcBef>
              <a:buFont typeface="Arial" panose="020B0604020202020204" pitchFamily="34" charset="0"/>
              <a:buChar char="•"/>
              <a:defRPr/>
            </a:pPr>
            <a:r>
              <a:rPr lang="en-US" sz="2400" dirty="0"/>
              <a:t>Evaluations of the role of innate lymphoid cells in treating GI tract GVHD</a:t>
            </a:r>
          </a:p>
          <a:p>
            <a:pPr marL="342900" indent="-342900">
              <a:spcBef>
                <a:spcPts val="600"/>
              </a:spcBef>
              <a:buFont typeface="Arial" panose="020B0604020202020204" pitchFamily="34" charset="0"/>
              <a:buChar char="•"/>
              <a:defRPr/>
            </a:pPr>
            <a:r>
              <a:rPr lang="en-US" sz="2400" dirty="0"/>
              <a:t>Interactions of immune and </a:t>
            </a:r>
            <a:r>
              <a:rPr lang="en-US" sz="2400" dirty="0" err="1"/>
              <a:t>stromal</a:t>
            </a:r>
            <a:r>
              <a:rPr lang="en-US" sz="2400" dirty="0"/>
              <a:t> cells and their roles in tumor growth</a:t>
            </a:r>
          </a:p>
          <a:p>
            <a:pPr marL="342900" indent="-342900">
              <a:spcBef>
                <a:spcPts val="600"/>
              </a:spcBef>
              <a:buFont typeface="Arial" panose="020B0604020202020204" pitchFamily="34" charset="0"/>
              <a:buChar char="•"/>
              <a:defRPr/>
            </a:pPr>
            <a:r>
              <a:rPr lang="en-US" sz="2400" dirty="0"/>
              <a:t>Biomarker Response to Checkpoint Inhibitor Therapy</a:t>
            </a:r>
          </a:p>
        </p:txBody>
      </p:sp>
      <p:pic>
        <p:nvPicPr>
          <p:cNvPr id="16388" name="Content Placeholder 7" descr="blood cover.gif"/>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3582" y="1524000"/>
            <a:ext cx="1753819" cy="2283619"/>
          </a:xfrm>
        </p:spPr>
      </p:pic>
      <p:sp>
        <p:nvSpPr>
          <p:cNvPr id="16389" name="TextBox 9"/>
          <p:cNvSpPr txBox="1">
            <a:spLocks noChangeArrowheads="1"/>
          </p:cNvSpPr>
          <p:nvPr/>
        </p:nvSpPr>
        <p:spPr bwMode="auto">
          <a:xfrm>
            <a:off x="3810000" y="3824290"/>
            <a:ext cx="2895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n-US" altLang="en-US" sz="1100" dirty="0"/>
              <a:t>Th17-mediated lung inflammation and GVHD</a:t>
            </a:r>
          </a:p>
        </p:txBody>
      </p:sp>
      <p:pic>
        <p:nvPicPr>
          <p:cNvPr id="16390" name="Picture 10" descr="4914_Page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954794"/>
            <a:ext cx="3733800" cy="119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7615" y="1378830"/>
            <a:ext cx="3148610" cy="870204"/>
          </a:xfrm>
          <a:prstGeom prst="rect">
            <a:avLst/>
          </a:prstGeom>
        </p:spPr>
      </p:pic>
      <p:sp>
        <p:nvSpPr>
          <p:cNvPr id="7" name="TextBox 6"/>
          <p:cNvSpPr txBox="1"/>
          <p:nvPr/>
        </p:nvSpPr>
        <p:spPr>
          <a:xfrm>
            <a:off x="6044681" y="4114800"/>
            <a:ext cx="2868913" cy="738664"/>
          </a:xfrm>
          <a:prstGeom prst="rect">
            <a:avLst/>
          </a:prstGeom>
          <a:noFill/>
        </p:spPr>
        <p:txBody>
          <a:bodyPr wrap="square" rtlCol="0">
            <a:spAutoFit/>
          </a:bodyPr>
          <a:lstStyle/>
          <a:p>
            <a:r>
              <a:rPr lang="en-US" sz="1400" dirty="0"/>
              <a:t>12 Manuscripts with Ben Vincent including publications in Nature Nanotechnology, JNCI, JCI x 3</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615" y="2482177"/>
            <a:ext cx="3005980" cy="832523"/>
          </a:xfrm>
          <a:prstGeom prst="rect">
            <a:avLst/>
          </a:prstGeom>
        </p:spPr>
      </p:pic>
      <p:sp>
        <p:nvSpPr>
          <p:cNvPr id="15" name="TextBox 14"/>
          <p:cNvSpPr txBox="1"/>
          <p:nvPr/>
        </p:nvSpPr>
        <p:spPr>
          <a:xfrm>
            <a:off x="2286000" y="5321369"/>
            <a:ext cx="2590800" cy="338554"/>
          </a:xfrm>
          <a:prstGeom prst="rect">
            <a:avLst/>
          </a:prstGeom>
          <a:noFill/>
        </p:spPr>
        <p:txBody>
          <a:bodyPr wrap="square" rtlCol="0">
            <a:spAutoFit/>
          </a:bodyPr>
          <a:lstStyle/>
          <a:p>
            <a:pPr algn="ctr"/>
            <a:r>
              <a:rPr lang="en-US" sz="1600" dirty="0"/>
              <a:t>Oncology Fellow</a:t>
            </a:r>
          </a:p>
        </p:txBody>
      </p:sp>
      <p:cxnSp>
        <p:nvCxnSpPr>
          <p:cNvPr id="17" name="Straight Arrow Connector 16"/>
          <p:cNvCxnSpPr/>
          <p:nvPr/>
        </p:nvCxnSpPr>
        <p:spPr>
          <a:xfrm>
            <a:off x="4343400" y="5562600"/>
            <a:ext cx="762000" cy="381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343400" y="3200400"/>
            <a:ext cx="2286000" cy="2286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2605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07831"/>
          </a:xfrm>
        </p:spPr>
        <p:txBody>
          <a:bodyPr/>
          <a:lstStyle/>
          <a:p>
            <a:pPr>
              <a:defRPr/>
            </a:pPr>
            <a:r>
              <a:rPr lang="en-US" dirty="0"/>
              <a:t>William Kim, MD</a:t>
            </a:r>
          </a:p>
        </p:txBody>
      </p:sp>
      <p:sp>
        <p:nvSpPr>
          <p:cNvPr id="3" name="Content Placeholder 2"/>
          <p:cNvSpPr>
            <a:spLocks noGrp="1"/>
          </p:cNvSpPr>
          <p:nvPr>
            <p:ph sz="half" idx="1"/>
          </p:nvPr>
        </p:nvSpPr>
        <p:spPr>
          <a:xfrm>
            <a:off x="152400" y="1219200"/>
            <a:ext cx="4267200" cy="3352800"/>
          </a:xfrm>
        </p:spPr>
        <p:txBody>
          <a:bodyPr/>
          <a:lstStyle/>
          <a:p>
            <a:pPr marL="342900" indent="-342900">
              <a:spcBef>
                <a:spcPts val="600"/>
              </a:spcBef>
              <a:buFont typeface="Arial" panose="020B0604020202020204" pitchFamily="34" charset="0"/>
              <a:buChar char="•"/>
              <a:defRPr/>
            </a:pPr>
            <a:r>
              <a:rPr lang="en-US" sz="2000" i="1" u="sng" dirty="0"/>
              <a:t>CLINICAL/TRANSLATIONAL RESEARCH</a:t>
            </a:r>
          </a:p>
          <a:p>
            <a:pPr marL="342900" indent="-342900">
              <a:spcBef>
                <a:spcPts val="600"/>
              </a:spcBef>
              <a:buFont typeface="Arial" panose="020B0604020202020204" pitchFamily="34" charset="0"/>
              <a:buChar char="•"/>
              <a:defRPr/>
            </a:pPr>
            <a:r>
              <a:rPr lang="en-US" sz="2000" dirty="0"/>
              <a:t>Cancer genomics (TCGA)</a:t>
            </a:r>
          </a:p>
          <a:p>
            <a:pPr marL="342900" indent="-342900">
              <a:spcBef>
                <a:spcPts val="600"/>
              </a:spcBef>
              <a:buFont typeface="Arial" panose="020B0604020202020204" pitchFamily="34" charset="0"/>
              <a:buChar char="•"/>
              <a:defRPr/>
            </a:pPr>
            <a:r>
              <a:rPr lang="en-US" sz="2000" dirty="0"/>
              <a:t>Discovery of luminal and basal molecular subtypes of bladder cancer</a:t>
            </a:r>
          </a:p>
          <a:p>
            <a:pPr marL="342900" indent="-342900">
              <a:spcBef>
                <a:spcPts val="600"/>
              </a:spcBef>
              <a:buFont typeface="Arial" panose="020B0604020202020204" pitchFamily="34" charset="0"/>
              <a:buChar char="•"/>
              <a:defRPr/>
            </a:pPr>
            <a:r>
              <a:rPr lang="en-US" sz="2000" dirty="0"/>
              <a:t>Genetic models of cancer using mice</a:t>
            </a:r>
          </a:p>
          <a:p>
            <a:pPr marL="342900" indent="-342900">
              <a:spcBef>
                <a:spcPts val="600"/>
              </a:spcBef>
              <a:buFont typeface="Arial" panose="020B0604020202020204" pitchFamily="34" charset="0"/>
              <a:buChar char="•"/>
              <a:defRPr/>
            </a:pPr>
            <a:r>
              <a:rPr lang="en-US" sz="2000" dirty="0"/>
              <a:t>Immunotherapy/</a:t>
            </a:r>
            <a:r>
              <a:rPr lang="en-US" sz="2000" dirty="0" err="1"/>
              <a:t>immunogenomics</a:t>
            </a:r>
            <a:endParaRPr lang="en-US" sz="2000" dirty="0"/>
          </a:p>
          <a:p>
            <a:pPr marL="342900" indent="-342900">
              <a:spcBef>
                <a:spcPts val="600"/>
              </a:spcBef>
              <a:buFont typeface="Arial" panose="020B0604020202020204" pitchFamily="34" charset="0"/>
              <a:buChar char="•"/>
              <a:defRPr/>
            </a:pPr>
            <a:endParaRPr lang="en-US" sz="2000" dirty="0"/>
          </a:p>
        </p:txBody>
      </p:sp>
      <p:sp>
        <p:nvSpPr>
          <p:cNvPr id="14342" name="TextBox 5"/>
          <p:cNvSpPr txBox="1">
            <a:spLocks noChangeArrowheads="1"/>
          </p:cNvSpPr>
          <p:nvPr/>
        </p:nvSpPr>
        <p:spPr bwMode="auto">
          <a:xfrm>
            <a:off x="5334000" y="914400"/>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1800" b="1" dirty="0">
                <a:solidFill>
                  <a:srgbClr val="595959"/>
                </a:solidFill>
                <a:latin typeface="Calibri"/>
                <a:ea typeface="ＭＳ Ｐゴシック" pitchFamily="1" charset="-128"/>
              </a:rPr>
              <a:t>Oncology Fellow</a:t>
            </a:r>
          </a:p>
        </p:txBody>
      </p:sp>
      <p:pic>
        <p:nvPicPr>
          <p:cNvPr id="4" name="Picture 3" descr="Screen Shot 2015-07-07 at 11.46.55 P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48199" y="1230745"/>
            <a:ext cx="4409112" cy="1297068"/>
          </a:xfrm>
          <a:prstGeom prst="rect">
            <a:avLst/>
          </a:prstGeom>
          <a:ln>
            <a:solidFill>
              <a:schemeClr val="tx1"/>
            </a:solidFill>
          </a:ln>
        </p:spPr>
      </p:pic>
      <p:cxnSp>
        <p:nvCxnSpPr>
          <p:cNvPr id="8" name="Straight Arrow Connector 7"/>
          <p:cNvCxnSpPr>
            <a:cxnSpLocks noChangeShapeType="1"/>
          </p:cNvCxnSpPr>
          <p:nvPr/>
        </p:nvCxnSpPr>
        <p:spPr bwMode="auto">
          <a:xfrm flipH="1">
            <a:off x="6885322" y="1170091"/>
            <a:ext cx="393506" cy="81824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5" name="Picture 4" descr="Screen Shot 2015-07-08 at 12.11.20 PM.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2430" y="3581400"/>
            <a:ext cx="4217170" cy="1066800"/>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199" y="2611832"/>
            <a:ext cx="4439227" cy="1330856"/>
          </a:xfrm>
          <a:prstGeom prst="rect">
            <a:avLst/>
          </a:prstGeom>
          <a:ln>
            <a:solidFill>
              <a:schemeClr val="tx1"/>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199" y="4026708"/>
            <a:ext cx="4114800" cy="2220325"/>
          </a:xfrm>
          <a:prstGeom prst="rect">
            <a:avLst/>
          </a:prstGeom>
          <a:ln>
            <a:solidFill>
              <a:schemeClr val="tx1"/>
            </a:solidFill>
          </a:ln>
        </p:spPr>
      </p:pic>
      <p:cxnSp>
        <p:nvCxnSpPr>
          <p:cNvPr id="12" name="Straight Arrow Connector 11"/>
          <p:cNvCxnSpPr>
            <a:cxnSpLocks noChangeShapeType="1"/>
          </p:cNvCxnSpPr>
          <p:nvPr/>
        </p:nvCxnSpPr>
        <p:spPr bwMode="auto">
          <a:xfrm flipH="1">
            <a:off x="5641106" y="1166749"/>
            <a:ext cx="1244216" cy="258715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446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fade">
                                      <p:cBhvr>
                                        <p:cTn id="10" dur="500"/>
                                        <p:tgtEl>
                                          <p:spTgt spid="143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598"/>
          </a:xfrm>
        </p:spPr>
        <p:txBody>
          <a:bodyPr/>
          <a:lstStyle/>
          <a:p>
            <a:r>
              <a:rPr lang="en-US" dirty="0"/>
              <a:t>Chad </a:t>
            </a:r>
            <a:r>
              <a:rPr lang="en-US" dirty="0" err="1"/>
              <a:t>Pecot</a:t>
            </a:r>
            <a:r>
              <a:rPr lang="en-US" dirty="0"/>
              <a:t>, MD</a:t>
            </a:r>
          </a:p>
        </p:txBody>
      </p:sp>
      <p:sp>
        <p:nvSpPr>
          <p:cNvPr id="3" name="Content Placeholder 2"/>
          <p:cNvSpPr>
            <a:spLocks noGrp="1"/>
          </p:cNvSpPr>
          <p:nvPr>
            <p:ph idx="1"/>
          </p:nvPr>
        </p:nvSpPr>
        <p:spPr>
          <a:xfrm>
            <a:off x="457200" y="1143000"/>
            <a:ext cx="3810000" cy="4525963"/>
          </a:xfrm>
        </p:spPr>
        <p:txBody>
          <a:bodyPr/>
          <a:lstStyle/>
          <a:p>
            <a:r>
              <a:rPr lang="en-US" dirty="0"/>
              <a:t>Lung tumor models of metastasis and angiogenesis</a:t>
            </a:r>
          </a:p>
          <a:p>
            <a:endParaRPr lang="en-US" dirty="0"/>
          </a:p>
          <a:p>
            <a:r>
              <a:rPr lang="en-US" dirty="0"/>
              <a:t>Regulation of anti-tumor activity mediated by micro RNA</a:t>
            </a:r>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6506" y="914400"/>
            <a:ext cx="4591390" cy="2514600"/>
          </a:xfrm>
          <a:prstGeom prst="rect">
            <a:avLst/>
          </a:prstGeom>
        </p:spPr>
      </p:pic>
    </p:spTree>
    <p:extLst>
      <p:ext uri="{BB962C8B-B14F-4D97-AF65-F5344CB8AC3E}">
        <p14:creationId xmlns:p14="http://schemas.microsoft.com/office/powerpoint/2010/main" val="1274624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1102-1D99-784C-BE84-2F371DE99835}"/>
              </a:ext>
            </a:extLst>
          </p:cNvPr>
          <p:cNvSpPr>
            <a:spLocks noGrp="1"/>
          </p:cNvSpPr>
          <p:nvPr>
            <p:ph type="title"/>
          </p:nvPr>
        </p:nvSpPr>
        <p:spPr/>
        <p:txBody>
          <a:bodyPr/>
          <a:lstStyle/>
          <a:p>
            <a:r>
              <a:rPr lang="en-US" dirty="0"/>
              <a:t>Ben Vincent MD</a:t>
            </a:r>
          </a:p>
        </p:txBody>
      </p:sp>
      <p:sp>
        <p:nvSpPr>
          <p:cNvPr id="4" name="Content Placeholder 3">
            <a:extLst>
              <a:ext uri="{FF2B5EF4-FFF2-40B4-BE49-F238E27FC236}">
                <a16:creationId xmlns:a16="http://schemas.microsoft.com/office/drawing/2014/main" id="{EF94B53B-BDA6-4449-B59B-3BAD0C25BF10}"/>
              </a:ext>
            </a:extLst>
          </p:cNvPr>
          <p:cNvSpPr>
            <a:spLocks noGrp="1"/>
          </p:cNvSpPr>
          <p:nvPr>
            <p:ph sz="half" idx="1"/>
          </p:nvPr>
        </p:nvSpPr>
        <p:spPr>
          <a:xfrm>
            <a:off x="457200" y="990600"/>
            <a:ext cx="3810000" cy="5105400"/>
          </a:xfrm>
        </p:spPr>
        <p:txBody>
          <a:bodyPr/>
          <a:lstStyle/>
          <a:p>
            <a:r>
              <a:rPr lang="en-US" dirty="0"/>
              <a:t>Immunogenomic evaluations in cancer and infectious complications of cancer</a:t>
            </a:r>
          </a:p>
          <a:p>
            <a:endParaRPr lang="en-US" dirty="0"/>
          </a:p>
          <a:p>
            <a:r>
              <a:rPr lang="en-US" dirty="0"/>
              <a:t>Neoantigen vaccination for cancer treatment</a:t>
            </a:r>
          </a:p>
          <a:p>
            <a:endParaRPr lang="en-US" dirty="0"/>
          </a:p>
          <a:p>
            <a:r>
              <a:rPr lang="en-US" dirty="0"/>
              <a:t>Novel approaches to interrogate immune activity from sequencing data</a:t>
            </a:r>
          </a:p>
        </p:txBody>
      </p:sp>
      <p:pic>
        <p:nvPicPr>
          <p:cNvPr id="7" name="Content Placeholder 6">
            <a:extLst>
              <a:ext uri="{FF2B5EF4-FFF2-40B4-BE49-F238E27FC236}">
                <a16:creationId xmlns:a16="http://schemas.microsoft.com/office/drawing/2014/main" id="{100FD4CC-670C-2341-9A7C-7FA72ED38E3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67200" y="1524000"/>
            <a:ext cx="4763611" cy="3581400"/>
          </a:xfrm>
        </p:spPr>
      </p:pic>
    </p:spTree>
    <p:extLst>
      <p:ext uri="{BB962C8B-B14F-4D97-AF65-F5344CB8AC3E}">
        <p14:creationId xmlns:p14="http://schemas.microsoft.com/office/powerpoint/2010/main" val="3008383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Nigel </a:t>
            </a:r>
            <a:r>
              <a:rPr lang="en-US" dirty="0" err="1"/>
              <a:t>Mackman</a:t>
            </a:r>
            <a:r>
              <a:rPr lang="en-US" dirty="0"/>
              <a:t>, PhD</a:t>
            </a:r>
          </a:p>
        </p:txBody>
      </p:sp>
      <p:sp>
        <p:nvSpPr>
          <p:cNvPr id="6" name="Content Placeholder 5"/>
          <p:cNvSpPr>
            <a:spLocks noGrp="1"/>
          </p:cNvSpPr>
          <p:nvPr>
            <p:ph sz="half" idx="1"/>
          </p:nvPr>
        </p:nvSpPr>
        <p:spPr>
          <a:xfrm>
            <a:off x="457200" y="1219200"/>
            <a:ext cx="4419600" cy="4114800"/>
          </a:xfrm>
        </p:spPr>
        <p:txBody>
          <a:bodyPr/>
          <a:lstStyle/>
          <a:p>
            <a:pPr marL="342900" indent="-342900">
              <a:spcBef>
                <a:spcPts val="600"/>
              </a:spcBef>
              <a:buFont typeface="Arial" panose="020B0604020202020204" pitchFamily="34" charset="0"/>
              <a:buChar char="•"/>
              <a:defRPr/>
            </a:pPr>
            <a:r>
              <a:rPr lang="en-US" sz="2400" dirty="0"/>
              <a:t>Laboratory focuses on the role of tissue factor, coagulation proteases and protease activated receptors in hemostasis, thrombosis and inflammation. </a:t>
            </a:r>
          </a:p>
          <a:p>
            <a:pPr marL="342900" indent="-342900">
              <a:spcBef>
                <a:spcPts val="600"/>
              </a:spcBef>
              <a:buFont typeface="Arial" panose="020B0604020202020204" pitchFamily="34" charset="0"/>
              <a:buChar char="•"/>
              <a:defRPr/>
            </a:pPr>
            <a:r>
              <a:rPr lang="en-US" sz="2400" dirty="0"/>
              <a:t>They have generated a variety of novel mouse lines and study mechanisms of thrombosis in cancer, the role of the clotting cascade in viral infections and in cardiac injury. </a:t>
            </a:r>
          </a:p>
        </p:txBody>
      </p:sp>
      <p:pic>
        <p:nvPicPr>
          <p:cNvPr id="2150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2063" y="1371600"/>
            <a:ext cx="4038600" cy="1365250"/>
          </a:xfrm>
        </p:spPr>
      </p:pic>
      <p:pic>
        <p:nvPicPr>
          <p:cNvPr id="3" name="Picture 2"/>
          <p:cNvPicPr>
            <a:picLocks noChangeAspect="1"/>
          </p:cNvPicPr>
          <p:nvPr/>
        </p:nvPicPr>
        <p:blipFill>
          <a:blip r:embed="rId3"/>
          <a:stretch>
            <a:fillRect/>
          </a:stretch>
        </p:blipFill>
        <p:spPr>
          <a:xfrm>
            <a:off x="5257800" y="3810000"/>
            <a:ext cx="3433832" cy="2043389"/>
          </a:xfrm>
          <a:prstGeom prst="rect">
            <a:avLst/>
          </a:prstGeom>
        </p:spPr>
      </p:pic>
      <p:grpSp>
        <p:nvGrpSpPr>
          <p:cNvPr id="7" name="Group 6"/>
          <p:cNvGrpSpPr/>
          <p:nvPr/>
        </p:nvGrpSpPr>
        <p:grpSpPr>
          <a:xfrm>
            <a:off x="1325106" y="5714999"/>
            <a:ext cx="4008894" cy="400329"/>
            <a:chOff x="639306" y="5398531"/>
            <a:chExt cx="4008894" cy="400329"/>
          </a:xfrm>
        </p:grpSpPr>
        <p:sp>
          <p:nvSpPr>
            <p:cNvPr id="8" name="TextBox 11"/>
            <p:cNvSpPr txBox="1">
              <a:spLocks noChangeArrowheads="1"/>
            </p:cNvSpPr>
            <p:nvPr/>
          </p:nvSpPr>
          <p:spPr bwMode="auto">
            <a:xfrm>
              <a:off x="639306" y="5429528"/>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1800" b="1" dirty="0">
                  <a:solidFill>
                    <a:srgbClr val="595959"/>
                  </a:solidFill>
                  <a:latin typeface="Calibri"/>
                  <a:ea typeface="ＭＳ Ｐゴシック" pitchFamily="1" charset="-128"/>
                </a:rPr>
                <a:t>Hematology Fellow</a:t>
              </a:r>
            </a:p>
          </p:txBody>
        </p:sp>
        <p:cxnSp>
          <p:nvCxnSpPr>
            <p:cNvPr id="9" name="Straight Arrow Connector 8"/>
            <p:cNvCxnSpPr>
              <a:cxnSpLocks noChangeShapeType="1"/>
            </p:cNvCxnSpPr>
            <p:nvPr/>
          </p:nvCxnSpPr>
          <p:spPr bwMode="auto">
            <a:xfrm flipV="1">
              <a:off x="3048000" y="5398531"/>
              <a:ext cx="1600200" cy="228601"/>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5051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74638"/>
            <a:ext cx="8305800" cy="997196"/>
          </a:xfrm>
        </p:spPr>
        <p:txBody>
          <a:bodyPr/>
          <a:lstStyle/>
          <a:p>
            <a:pPr>
              <a:defRPr/>
            </a:pPr>
            <a:r>
              <a:rPr lang="en-US" sz="3600" dirty="0"/>
              <a:t>CDAs in </a:t>
            </a:r>
            <a:r>
              <a:rPr lang="en-US" sz="3600" u="sng" dirty="0"/>
              <a:t>basic or translational </a:t>
            </a:r>
            <a:r>
              <a:rPr lang="en-US" sz="3600" dirty="0"/>
              <a:t>research obtained by fellows</a:t>
            </a: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2091567677"/>
              </p:ext>
            </p:extLst>
          </p:nvPr>
        </p:nvGraphicFramePr>
        <p:xfrm>
          <a:off x="609600" y="1524000"/>
          <a:ext cx="7924800" cy="4128038"/>
        </p:xfrm>
        <a:graphic>
          <a:graphicData uri="http://schemas.openxmlformats.org/drawingml/2006/table">
            <a:tbl>
              <a:tblPr firstRow="1" bandRow="1">
                <a:tableStyleId>{5C22544A-7EE6-4342-B048-85BDC9FD1C3A}</a:tableStyleId>
              </a:tblPr>
              <a:tblGrid>
                <a:gridCol w="2330824">
                  <a:extLst>
                    <a:ext uri="{9D8B030D-6E8A-4147-A177-3AD203B41FA5}">
                      <a16:colId xmlns:a16="http://schemas.microsoft.com/office/drawing/2014/main" val="20000"/>
                    </a:ext>
                  </a:extLst>
                </a:gridCol>
                <a:gridCol w="5593976">
                  <a:extLst>
                    <a:ext uri="{9D8B030D-6E8A-4147-A177-3AD203B41FA5}">
                      <a16:colId xmlns:a16="http://schemas.microsoft.com/office/drawing/2014/main" val="20001"/>
                    </a:ext>
                  </a:extLst>
                </a:gridCol>
              </a:tblGrid>
              <a:tr h="426054">
                <a:tc>
                  <a:txBody>
                    <a:bodyPr/>
                    <a:lstStyle/>
                    <a:p>
                      <a:r>
                        <a:rPr lang="en-US" sz="1800" dirty="0"/>
                        <a:t>Individual</a:t>
                      </a:r>
                    </a:p>
                  </a:txBody>
                  <a:tcPr marT="45718" marB="45718"/>
                </a:tc>
                <a:tc>
                  <a:txBody>
                    <a:bodyPr/>
                    <a:lstStyle/>
                    <a:p>
                      <a:r>
                        <a:rPr lang="en-US" sz="1800" dirty="0"/>
                        <a:t>CDA</a:t>
                      </a:r>
                    </a:p>
                  </a:txBody>
                  <a:tcPr marT="45718" marB="45718"/>
                </a:tc>
                <a:extLst>
                  <a:ext uri="{0D108BD9-81ED-4DB2-BD59-A6C34878D82A}">
                    <a16:rowId xmlns:a16="http://schemas.microsoft.com/office/drawing/2014/main" val="10000"/>
                  </a:ext>
                </a:extLst>
              </a:tr>
              <a:tr h="457200">
                <a:tc>
                  <a:txBody>
                    <a:bodyPr/>
                    <a:lstStyle/>
                    <a:p>
                      <a:r>
                        <a:rPr lang="en-US" sz="1800" dirty="0" err="1"/>
                        <a:t>Eben</a:t>
                      </a:r>
                      <a:r>
                        <a:rPr lang="en-US" sz="1800" dirty="0"/>
                        <a:t> Lichtman</a:t>
                      </a:r>
                    </a:p>
                  </a:txBody>
                  <a:tcPr marT="45718" marB="45718"/>
                </a:tc>
                <a:tc>
                  <a:txBody>
                    <a:bodyPr/>
                    <a:lstStyle/>
                    <a:p>
                      <a:r>
                        <a:rPr lang="en-US" sz="1800" dirty="0"/>
                        <a:t>ASCO YIA</a:t>
                      </a:r>
                    </a:p>
                  </a:txBody>
                  <a:tcPr marT="45718" marB="45718"/>
                </a:tc>
                <a:extLst>
                  <a:ext uri="{0D108BD9-81ED-4DB2-BD59-A6C34878D82A}">
                    <a16:rowId xmlns:a16="http://schemas.microsoft.com/office/drawing/2014/main" val="3807728706"/>
                  </a:ext>
                </a:extLst>
              </a:tr>
              <a:tr h="457200">
                <a:tc>
                  <a:txBody>
                    <a:bodyPr/>
                    <a:lstStyle/>
                    <a:p>
                      <a:r>
                        <a:rPr lang="en-US" sz="1800" dirty="0"/>
                        <a:t>Ben</a:t>
                      </a:r>
                      <a:r>
                        <a:rPr lang="en-US" sz="1800" baseline="0" dirty="0"/>
                        <a:t> Vincent</a:t>
                      </a:r>
                      <a:endParaRPr lang="en-US" sz="1800" dirty="0"/>
                    </a:p>
                  </a:txBody>
                  <a:tcPr marT="45718" marB="45718"/>
                </a:tc>
                <a:tc>
                  <a:txBody>
                    <a:bodyPr/>
                    <a:lstStyle/>
                    <a:p>
                      <a:r>
                        <a:rPr lang="en-US" sz="1800" dirty="0"/>
                        <a:t>Komen, K12 </a:t>
                      </a:r>
                    </a:p>
                  </a:txBody>
                  <a:tcPr marT="45718" marB="45718"/>
                </a:tc>
                <a:extLst>
                  <a:ext uri="{0D108BD9-81ED-4DB2-BD59-A6C34878D82A}">
                    <a16:rowId xmlns:a16="http://schemas.microsoft.com/office/drawing/2014/main" val="10002"/>
                  </a:ext>
                </a:extLst>
              </a:tr>
              <a:tr h="457200">
                <a:tc>
                  <a:txBody>
                    <a:bodyPr/>
                    <a:lstStyle/>
                    <a:p>
                      <a:r>
                        <a:rPr lang="en-US" sz="1800" baseline="0" dirty="0"/>
                        <a:t>Tracy Rose</a:t>
                      </a:r>
                      <a:endParaRPr lang="en-US" sz="1800" dirty="0"/>
                    </a:p>
                  </a:txBody>
                  <a:tcPr marT="45718" marB="45718"/>
                </a:tc>
                <a:tc>
                  <a:txBody>
                    <a:bodyPr/>
                    <a:lstStyle/>
                    <a:p>
                      <a:r>
                        <a:rPr lang="en-US" sz="1800" dirty="0"/>
                        <a:t>BCAN YIA, K12</a:t>
                      </a:r>
                    </a:p>
                  </a:txBody>
                  <a:tcPr marT="45718" marB="45718"/>
                </a:tc>
                <a:extLst>
                  <a:ext uri="{0D108BD9-81ED-4DB2-BD59-A6C34878D82A}">
                    <a16:rowId xmlns:a16="http://schemas.microsoft.com/office/drawing/2014/main" val="10003"/>
                  </a:ext>
                </a:extLst>
              </a:tr>
              <a:tr h="457200">
                <a:tc>
                  <a:txBody>
                    <a:bodyPr/>
                    <a:lstStyle/>
                    <a:p>
                      <a:r>
                        <a:rPr lang="en-US" sz="1800" dirty="0"/>
                        <a:t>Jay Coghill</a:t>
                      </a:r>
                    </a:p>
                  </a:txBody>
                  <a:tcPr marT="45718" marB="45718"/>
                </a:tc>
                <a:tc>
                  <a:txBody>
                    <a:bodyPr/>
                    <a:lstStyle/>
                    <a:p>
                      <a:r>
                        <a:rPr lang="en-US" sz="1800" dirty="0"/>
                        <a:t>K08</a:t>
                      </a:r>
                    </a:p>
                  </a:txBody>
                  <a:tcPr marT="45718" marB="45718"/>
                </a:tc>
                <a:extLst>
                  <a:ext uri="{0D108BD9-81ED-4DB2-BD59-A6C34878D82A}">
                    <a16:rowId xmlns:a16="http://schemas.microsoft.com/office/drawing/2014/main" val="10005"/>
                  </a:ext>
                </a:extLst>
              </a:tr>
              <a:tr h="457200">
                <a:tc>
                  <a:txBody>
                    <a:bodyPr/>
                    <a:lstStyle/>
                    <a:p>
                      <a:r>
                        <a:rPr lang="en-US" sz="1800" dirty="0"/>
                        <a:t>Joan Beckman</a:t>
                      </a:r>
                    </a:p>
                  </a:txBody>
                  <a:tcPr marT="45718" marB="45718"/>
                </a:tc>
                <a:tc>
                  <a:txBody>
                    <a:bodyPr/>
                    <a:lstStyle/>
                    <a:p>
                      <a:r>
                        <a:rPr lang="en-US" sz="1800" b="0" i="0" kern="1200" dirty="0">
                          <a:solidFill>
                            <a:schemeClr val="dk1"/>
                          </a:solidFill>
                          <a:effectLst/>
                          <a:latin typeface="+mn-lt"/>
                          <a:ea typeface="+mn-ea"/>
                          <a:cs typeface="+mn-cs"/>
                        </a:rPr>
                        <a:t>Hemostasis and Thrombosis Research Society Mentored Research Award, K12</a:t>
                      </a:r>
                      <a:endParaRPr lang="en-US" sz="1800" dirty="0"/>
                    </a:p>
                  </a:txBody>
                  <a:tcPr marT="45718" marB="45718"/>
                </a:tc>
                <a:extLst>
                  <a:ext uri="{0D108BD9-81ED-4DB2-BD59-A6C34878D82A}">
                    <a16:rowId xmlns:a16="http://schemas.microsoft.com/office/drawing/2014/main" val="10006"/>
                  </a:ext>
                </a:extLst>
              </a:tr>
              <a:tr h="381000">
                <a:tc>
                  <a:txBody>
                    <a:bodyPr/>
                    <a:lstStyle/>
                    <a:p>
                      <a:r>
                        <a:rPr lang="en-US" sz="1800" dirty="0"/>
                        <a:t>Hank van Deventer</a:t>
                      </a:r>
                    </a:p>
                  </a:txBody>
                  <a:tcPr marT="45718" marB="45718"/>
                </a:tc>
                <a:tc>
                  <a:txBody>
                    <a:bodyPr/>
                    <a:lstStyle/>
                    <a:p>
                      <a:r>
                        <a:rPr lang="en-US" sz="1800" dirty="0"/>
                        <a:t>K08</a:t>
                      </a:r>
                    </a:p>
                  </a:txBody>
                  <a:tcPr marT="45718" marB="45718"/>
                </a:tc>
                <a:extLst>
                  <a:ext uri="{0D108BD9-81ED-4DB2-BD59-A6C34878D82A}">
                    <a16:rowId xmlns:a16="http://schemas.microsoft.com/office/drawing/2014/main" val="10004"/>
                  </a:ext>
                </a:extLst>
              </a:tr>
              <a:tr h="426054">
                <a:tc>
                  <a:txBody>
                    <a:bodyPr/>
                    <a:lstStyle/>
                    <a:p>
                      <a:r>
                        <a:rPr lang="en-US" sz="1800" dirty="0"/>
                        <a:t>David </a:t>
                      </a:r>
                      <a:r>
                        <a:rPr lang="en-US" sz="1800" dirty="0" err="1"/>
                        <a:t>Chism</a:t>
                      </a:r>
                      <a:endParaRPr lang="en-US" sz="1800" dirty="0"/>
                    </a:p>
                  </a:txBody>
                  <a:tcPr marT="45718" marB="4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LCCC Developmental</a:t>
                      </a:r>
                      <a:r>
                        <a:rPr lang="en-US" sz="1800" baseline="0" dirty="0"/>
                        <a:t> Research Award</a:t>
                      </a:r>
                      <a:endParaRPr lang="en-US" sz="1800" dirty="0"/>
                    </a:p>
                  </a:txBody>
                  <a:tcPr marT="45718" marB="45718"/>
                </a:tc>
                <a:extLst>
                  <a:ext uri="{0D108BD9-81ED-4DB2-BD59-A6C34878D82A}">
                    <a16:rowId xmlns:a16="http://schemas.microsoft.com/office/drawing/2014/main" val="10007"/>
                  </a:ext>
                </a:extLst>
              </a:tr>
              <a:tr h="426054">
                <a:tc>
                  <a:txBody>
                    <a:bodyPr/>
                    <a:lstStyle/>
                    <a:p>
                      <a:r>
                        <a:rPr lang="en-US" sz="1800" baseline="0" dirty="0"/>
                        <a:t>Autumn </a:t>
                      </a:r>
                      <a:r>
                        <a:rPr lang="en-US" sz="1800" baseline="0" dirty="0" err="1"/>
                        <a:t>McRee</a:t>
                      </a:r>
                      <a:endParaRPr lang="en-US" sz="1800" dirty="0"/>
                    </a:p>
                  </a:txBody>
                  <a:tcPr marT="45718" marB="45718"/>
                </a:tc>
                <a:tc>
                  <a:txBody>
                    <a:bodyPr/>
                    <a:lstStyle/>
                    <a:p>
                      <a:r>
                        <a:rPr lang="en-US" sz="1800" dirty="0"/>
                        <a:t>K12, LCCC Developmental</a:t>
                      </a:r>
                      <a:r>
                        <a:rPr lang="en-US" sz="1800" baseline="0" dirty="0"/>
                        <a:t> Research Award</a:t>
                      </a:r>
                      <a:endParaRPr lang="en-US" sz="1800" dirty="0"/>
                    </a:p>
                  </a:txBody>
                  <a:tcPr marT="45718" marB="45718"/>
                </a:tc>
                <a:extLst>
                  <a:ext uri="{0D108BD9-81ED-4DB2-BD59-A6C34878D82A}">
                    <a16:rowId xmlns:a16="http://schemas.microsoft.com/office/drawing/2014/main" val="10008"/>
                  </a:ext>
                </a:extLst>
              </a:tr>
            </a:tbl>
          </a:graphicData>
        </a:graphic>
      </p:graphicFrame>
      <p:sp>
        <p:nvSpPr>
          <p:cNvPr id="3" name="TextBox 2"/>
          <p:cNvSpPr txBox="1"/>
          <p:nvPr/>
        </p:nvSpPr>
        <p:spPr>
          <a:xfrm>
            <a:off x="670932" y="5638800"/>
            <a:ext cx="6524543" cy="400110"/>
          </a:xfrm>
          <a:prstGeom prst="rect">
            <a:avLst/>
          </a:prstGeom>
          <a:noFill/>
        </p:spPr>
        <p:txBody>
          <a:bodyPr wrap="none" rtlCol="0">
            <a:spAutoFit/>
          </a:bodyPr>
          <a:lstStyle/>
          <a:p>
            <a:r>
              <a:rPr lang="en-US" sz="2000" dirty="0"/>
              <a:t>Note: this represents only basic </a:t>
            </a:r>
            <a:r>
              <a:rPr lang="en-US" sz="2000"/>
              <a:t>and translational CDAs </a:t>
            </a:r>
          </a:p>
        </p:txBody>
      </p:sp>
    </p:spTree>
    <p:extLst>
      <p:ext uri="{BB962C8B-B14F-4D97-AF65-F5344CB8AC3E}">
        <p14:creationId xmlns:p14="http://schemas.microsoft.com/office/powerpoint/2010/main" val="155327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604963" y="5857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b="1">
              <a:solidFill>
                <a:srgbClr val="000000"/>
              </a:solidFill>
            </a:endParaRPr>
          </a:p>
        </p:txBody>
      </p:sp>
      <p:sp>
        <p:nvSpPr>
          <p:cNvPr id="15363" name="Rectangle 3"/>
          <p:cNvSpPr>
            <a:spLocks noChangeArrowheads="1"/>
          </p:cNvSpPr>
          <p:nvPr/>
        </p:nvSpPr>
        <p:spPr bwMode="auto">
          <a:xfrm>
            <a:off x="28575" y="384175"/>
            <a:ext cx="6324600"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r>
              <a:rPr lang="en-US" sz="3200" b="1" dirty="0">
                <a:solidFill>
                  <a:srgbClr val="5CADFF"/>
                </a:solidFill>
                <a:latin typeface="+mn-lt"/>
                <a:ea typeface="ＭＳ Ｐゴシック" pitchFamily="1" charset="-128"/>
                <a:cs typeface="+mn-cs"/>
              </a:rPr>
              <a:t>UNC Hematology / Oncology</a:t>
            </a:r>
          </a:p>
          <a:p>
            <a:pPr algn="ctr">
              <a:defRPr/>
            </a:pPr>
            <a:r>
              <a:rPr lang="en-US" b="1" i="1" dirty="0">
                <a:solidFill>
                  <a:srgbClr val="5CADFF"/>
                </a:solidFill>
                <a:latin typeface="+mn-lt"/>
                <a:ea typeface="ＭＳ Ｐゴシック" pitchFamily="1" charset="-128"/>
                <a:cs typeface="+mn-cs"/>
              </a:rPr>
              <a:t>Create and Apply Knowledge</a:t>
            </a:r>
          </a:p>
        </p:txBody>
      </p:sp>
      <p:sp>
        <p:nvSpPr>
          <p:cNvPr id="21508" name="Rectangle 3"/>
          <p:cNvSpPr>
            <a:spLocks noChangeArrowheads="1"/>
          </p:cNvSpPr>
          <p:nvPr/>
        </p:nvSpPr>
        <p:spPr bwMode="auto">
          <a:xfrm>
            <a:off x="1295400" y="1752600"/>
            <a:ext cx="4876800"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en-US" sz="2800" b="1" dirty="0">
                <a:solidFill>
                  <a:srgbClr val="FFFF00"/>
                </a:solidFill>
                <a:latin typeface="Arial"/>
                <a:cs typeface="Arial"/>
              </a:rPr>
              <a:t>Research</a:t>
            </a:r>
          </a:p>
          <a:p>
            <a:pPr marL="342900" indent="-342900" algn="r">
              <a:spcBef>
                <a:spcPct val="20000"/>
              </a:spcBef>
            </a:pPr>
            <a:r>
              <a:rPr lang="en-US" sz="2400" dirty="0">
                <a:solidFill>
                  <a:srgbClr val="FFFFFF"/>
                </a:solidFill>
                <a:latin typeface="Arial"/>
                <a:cs typeface="Arial"/>
              </a:rPr>
              <a:t>&gt;300 publications per year</a:t>
            </a:r>
          </a:p>
          <a:p>
            <a:pPr marL="342900" indent="-342900" algn="r">
              <a:spcBef>
                <a:spcPct val="20000"/>
              </a:spcBef>
            </a:pPr>
            <a:r>
              <a:rPr lang="en-US" sz="2400" dirty="0">
                <a:solidFill>
                  <a:srgbClr val="FFFFFF"/>
                </a:solidFill>
                <a:latin typeface="Arial"/>
                <a:cs typeface="Arial"/>
              </a:rPr>
              <a:t>(50% first or last author)</a:t>
            </a:r>
          </a:p>
          <a:p>
            <a:pPr marL="342900" indent="-342900" algn="r">
              <a:spcBef>
                <a:spcPct val="20000"/>
              </a:spcBef>
            </a:pPr>
            <a:endParaRPr lang="en-US" sz="2400" dirty="0">
              <a:solidFill>
                <a:srgbClr val="000000"/>
              </a:solidFill>
              <a:latin typeface="Arial"/>
              <a:cs typeface="Arial"/>
            </a:endParaRPr>
          </a:p>
          <a:p>
            <a:pPr marL="342900" indent="-342900" algn="r">
              <a:spcBef>
                <a:spcPct val="20000"/>
              </a:spcBef>
            </a:pPr>
            <a:endParaRPr lang="en-US" sz="2400" dirty="0">
              <a:solidFill>
                <a:srgbClr val="000000"/>
              </a:solidFill>
            </a:endParaRPr>
          </a:p>
        </p:txBody>
      </p:sp>
      <p:sp>
        <p:nvSpPr>
          <p:cNvPr id="21509" name="Rectangle 3"/>
          <p:cNvSpPr>
            <a:spLocks noChangeArrowheads="1"/>
          </p:cNvSpPr>
          <p:nvPr/>
        </p:nvSpPr>
        <p:spPr bwMode="auto">
          <a:xfrm>
            <a:off x="228600" y="4267200"/>
            <a:ext cx="4038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800" b="1" dirty="0">
                <a:solidFill>
                  <a:srgbClr val="FFFF00"/>
                </a:solidFill>
                <a:latin typeface="Arial"/>
                <a:cs typeface="Arial"/>
              </a:rPr>
              <a:t>Clinical care</a:t>
            </a:r>
          </a:p>
          <a:p>
            <a:pPr marL="342900" indent="-342900">
              <a:spcBef>
                <a:spcPct val="20000"/>
              </a:spcBef>
            </a:pPr>
            <a:r>
              <a:rPr lang="en-US" sz="2400" dirty="0">
                <a:solidFill>
                  <a:srgbClr val="FFFFFF"/>
                </a:solidFill>
                <a:latin typeface="Arial"/>
                <a:cs typeface="Arial"/>
              </a:rPr>
              <a:t>135,000 Patient visits</a:t>
            </a:r>
          </a:p>
          <a:p>
            <a:pPr marL="342900" indent="-342900">
              <a:spcBef>
                <a:spcPct val="20000"/>
              </a:spcBef>
            </a:pPr>
            <a:r>
              <a:rPr lang="en-US" sz="2400" dirty="0">
                <a:solidFill>
                  <a:srgbClr val="FFFFFF"/>
                </a:solidFill>
                <a:latin typeface="Arial"/>
                <a:cs typeface="Arial"/>
              </a:rPr>
              <a:t>5000 New patients / year</a:t>
            </a:r>
          </a:p>
          <a:p>
            <a:pPr marL="342900" indent="-342900">
              <a:spcBef>
                <a:spcPct val="20000"/>
              </a:spcBef>
            </a:pPr>
            <a:r>
              <a:rPr lang="en-US" sz="2400" dirty="0">
                <a:solidFill>
                  <a:srgbClr val="FFFFFF"/>
                </a:solidFill>
                <a:latin typeface="Arial"/>
                <a:cs typeface="Arial"/>
              </a:rPr>
              <a:t>+ 2,700 at Rex affiliate</a:t>
            </a:r>
          </a:p>
          <a:p>
            <a:pPr marL="342900" indent="-342900">
              <a:spcBef>
                <a:spcPct val="20000"/>
              </a:spcBef>
            </a:pPr>
            <a:r>
              <a:rPr lang="en-US" sz="2400" dirty="0">
                <a:solidFill>
                  <a:srgbClr val="FFFFFF"/>
                </a:solidFill>
                <a:latin typeface="Arial"/>
                <a:cs typeface="Arial"/>
              </a:rPr>
              <a:t>650 on treatment trials</a:t>
            </a:r>
          </a:p>
        </p:txBody>
      </p:sp>
      <p:graphicFrame>
        <p:nvGraphicFramePr>
          <p:cNvPr id="10" name="Chart 9"/>
          <p:cNvGraphicFramePr/>
          <p:nvPr>
            <p:extLst>
              <p:ext uri="{D42A27DB-BD31-4B8C-83A1-F6EECF244321}">
                <p14:modId xmlns:p14="http://schemas.microsoft.com/office/powerpoint/2010/main" val="1214943681"/>
              </p:ext>
            </p:extLst>
          </p:nvPr>
        </p:nvGraphicFramePr>
        <p:xfrm>
          <a:off x="4648200" y="4191000"/>
          <a:ext cx="4495708" cy="266700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00800" y="2203601"/>
            <a:ext cx="2743200" cy="1987399"/>
          </a:xfrm>
          <a:prstGeom prst="rect">
            <a:avLst/>
          </a:prstGeom>
          <a:ln w="28575">
            <a:noFill/>
          </a:ln>
        </p:spPr>
      </p:pic>
      <p:pic>
        <p:nvPicPr>
          <p:cNvPr id="12" name="Picture 113" descr="UNC CC ext vert within entrance cou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574800"/>
            <a:ext cx="1905000" cy="2540000"/>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486400" y="4267200"/>
            <a:ext cx="3429000" cy="646331"/>
          </a:xfrm>
          <a:prstGeom prst="rect">
            <a:avLst/>
          </a:prstGeom>
          <a:noFill/>
        </p:spPr>
        <p:txBody>
          <a:bodyPr wrap="square" rtlCol="0">
            <a:spAutoFit/>
          </a:bodyPr>
          <a:lstStyle/>
          <a:p>
            <a:r>
              <a:rPr lang="en-US" dirty="0">
                <a:solidFill>
                  <a:schemeClr val="bg2"/>
                </a:solidFill>
              </a:rPr>
              <a:t>NIH Direct Cost funding to Division members </a:t>
            </a:r>
          </a:p>
        </p:txBody>
      </p:sp>
      <p:pic>
        <p:nvPicPr>
          <p:cNvPr id="13" name="Picture 2" descr="G:\Director's Office\Director\Photos\Lineberger\DSC_478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00800" y="609600"/>
            <a:ext cx="2755874" cy="1600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274638"/>
            <a:ext cx="8305800" cy="997196"/>
          </a:xfrm>
        </p:spPr>
        <p:txBody>
          <a:bodyPr/>
          <a:lstStyle/>
          <a:p>
            <a:pPr>
              <a:defRPr/>
            </a:pPr>
            <a:r>
              <a:rPr lang="en-US" sz="3600" dirty="0"/>
              <a:t>Faculty Who Have Mentored </a:t>
            </a:r>
            <a:r>
              <a:rPr lang="en-US" sz="3600" b="1" u="sng" dirty="0"/>
              <a:t>MD</a:t>
            </a:r>
            <a:r>
              <a:rPr lang="en-US" sz="3600" dirty="0"/>
              <a:t> Fellows in the Basic Sciences in the Cancer Center</a:t>
            </a:r>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2922882838"/>
              </p:ext>
            </p:extLst>
          </p:nvPr>
        </p:nvGraphicFramePr>
        <p:xfrm>
          <a:off x="916757" y="1219200"/>
          <a:ext cx="7696200" cy="4601136"/>
        </p:xfrm>
        <a:graphic>
          <a:graphicData uri="http://schemas.openxmlformats.org/drawingml/2006/table">
            <a:tbl>
              <a:tblPr firstRow="1" bandRow="1">
                <a:tableStyleId>{5C22544A-7EE6-4342-B048-85BDC9FD1C3A}</a:tableStyleId>
              </a:tblPr>
              <a:tblGrid>
                <a:gridCol w="4138522">
                  <a:extLst>
                    <a:ext uri="{9D8B030D-6E8A-4147-A177-3AD203B41FA5}">
                      <a16:colId xmlns:a16="http://schemas.microsoft.com/office/drawing/2014/main" val="20000"/>
                    </a:ext>
                  </a:extLst>
                </a:gridCol>
                <a:gridCol w="3557678">
                  <a:extLst>
                    <a:ext uri="{9D8B030D-6E8A-4147-A177-3AD203B41FA5}">
                      <a16:colId xmlns:a16="http://schemas.microsoft.com/office/drawing/2014/main" val="20001"/>
                    </a:ext>
                  </a:extLst>
                </a:gridCol>
              </a:tblGrid>
              <a:tr h="426054">
                <a:tc>
                  <a:txBody>
                    <a:bodyPr/>
                    <a:lstStyle/>
                    <a:p>
                      <a:r>
                        <a:rPr lang="en-US" sz="1800" dirty="0"/>
                        <a:t>Individual</a:t>
                      </a:r>
                    </a:p>
                  </a:txBody>
                  <a:tcPr marT="45718" marB="45718"/>
                </a:tc>
                <a:tc>
                  <a:txBody>
                    <a:bodyPr/>
                    <a:lstStyle/>
                    <a:p>
                      <a:r>
                        <a:rPr lang="en-US" sz="1800" dirty="0"/>
                        <a:t>Mentor</a:t>
                      </a:r>
                    </a:p>
                  </a:txBody>
                  <a:tcPr marT="45718" marB="45718"/>
                </a:tc>
                <a:extLst>
                  <a:ext uri="{0D108BD9-81ED-4DB2-BD59-A6C34878D82A}">
                    <a16:rowId xmlns:a16="http://schemas.microsoft.com/office/drawing/2014/main" val="10000"/>
                  </a:ext>
                </a:extLst>
              </a:tr>
              <a:tr h="564546">
                <a:tc>
                  <a:txBody>
                    <a:bodyPr/>
                    <a:lstStyle/>
                    <a:p>
                      <a:r>
                        <a:rPr lang="en-US" sz="1800" dirty="0"/>
                        <a:t>Shannon</a:t>
                      </a:r>
                      <a:r>
                        <a:rPr lang="en-US" sz="1800" baseline="0" dirty="0"/>
                        <a:t> </a:t>
                      </a:r>
                      <a:r>
                        <a:rPr lang="en-US" sz="1800" baseline="0" dirty="0" err="1"/>
                        <a:t>Penland</a:t>
                      </a:r>
                      <a:r>
                        <a:rPr lang="en-US" sz="1800" baseline="0" dirty="0"/>
                        <a:t>/Jessica Fu/**Patrick Dillon/**Hanna Sanoff</a:t>
                      </a:r>
                      <a:endParaRPr lang="en-US" sz="1800" dirty="0"/>
                    </a:p>
                  </a:txBody>
                  <a:tcPr marT="45718" marB="45718"/>
                </a:tc>
                <a:tc>
                  <a:txBody>
                    <a:bodyPr/>
                    <a:lstStyle/>
                    <a:p>
                      <a:r>
                        <a:rPr lang="en-US" sz="1800" dirty="0"/>
                        <a:t>Ned Sharpless</a:t>
                      </a:r>
                    </a:p>
                  </a:txBody>
                  <a:tcPr marT="45718" marB="45718"/>
                </a:tc>
                <a:extLst>
                  <a:ext uri="{0D108BD9-81ED-4DB2-BD59-A6C34878D82A}">
                    <a16:rowId xmlns:a16="http://schemas.microsoft.com/office/drawing/2014/main" val="10001"/>
                  </a:ext>
                </a:extLst>
              </a:tr>
              <a:tr h="685800">
                <a:tc>
                  <a:txBody>
                    <a:bodyPr/>
                    <a:lstStyle/>
                    <a:p>
                      <a:r>
                        <a:rPr lang="en-US" sz="1800" dirty="0"/>
                        <a:t>**Ben</a:t>
                      </a:r>
                      <a:r>
                        <a:rPr lang="en-US" sz="1800" baseline="0" dirty="0"/>
                        <a:t> Vincent, **</a:t>
                      </a:r>
                      <a:r>
                        <a:rPr lang="en-US" sz="1800" dirty="0"/>
                        <a:t>Jay Coghill/**Hank van Deventer/Judy Ng-Cashin</a:t>
                      </a:r>
                    </a:p>
                  </a:txBody>
                  <a:tcPr marT="45718" marB="45718"/>
                </a:tc>
                <a:tc>
                  <a:txBody>
                    <a:bodyPr/>
                    <a:lstStyle/>
                    <a:p>
                      <a:r>
                        <a:rPr lang="en-US" sz="1800" dirty="0"/>
                        <a:t>Jon Serody</a:t>
                      </a:r>
                    </a:p>
                  </a:txBody>
                  <a:tcPr marT="45718" marB="45718"/>
                </a:tc>
                <a:extLst>
                  <a:ext uri="{0D108BD9-81ED-4DB2-BD59-A6C34878D82A}">
                    <a16:rowId xmlns:a16="http://schemas.microsoft.com/office/drawing/2014/main" val="10002"/>
                  </a:ext>
                </a:extLst>
              </a:tr>
              <a:tr h="716946">
                <a:tc>
                  <a:txBody>
                    <a:bodyPr/>
                    <a:lstStyle/>
                    <a:p>
                      <a:r>
                        <a:rPr lang="en-US" sz="1800" dirty="0"/>
                        <a:t>**David </a:t>
                      </a:r>
                      <a:r>
                        <a:rPr lang="en-US" sz="1800" dirty="0" err="1"/>
                        <a:t>Chism</a:t>
                      </a:r>
                      <a:r>
                        <a:rPr lang="en-US" sz="1800" dirty="0"/>
                        <a:t>, </a:t>
                      </a:r>
                      <a:r>
                        <a:rPr lang="en-US" sz="1800" baseline="0" dirty="0"/>
                        <a:t>**Autumn </a:t>
                      </a:r>
                      <a:r>
                        <a:rPr lang="en-US" sz="1800" baseline="0" dirty="0" err="1"/>
                        <a:t>McRee</a:t>
                      </a:r>
                      <a:r>
                        <a:rPr lang="en-US" sz="1800" baseline="0" dirty="0"/>
                        <a:t>, **Tracy Rose, </a:t>
                      </a:r>
                      <a:r>
                        <a:rPr lang="en-US" sz="1800" dirty="0" err="1"/>
                        <a:t>Mingqing</a:t>
                      </a:r>
                      <a:r>
                        <a:rPr lang="en-US" sz="1800" baseline="0" dirty="0"/>
                        <a:t> Li, </a:t>
                      </a:r>
                      <a:endParaRPr lang="en-US" sz="1800" dirty="0"/>
                    </a:p>
                  </a:txBody>
                  <a:tcPr marT="45718" marB="45718"/>
                </a:tc>
                <a:tc>
                  <a:txBody>
                    <a:bodyPr/>
                    <a:lstStyle/>
                    <a:p>
                      <a:r>
                        <a:rPr lang="en-US" sz="1800" dirty="0"/>
                        <a:t>Billy Kim</a:t>
                      </a:r>
                    </a:p>
                  </a:txBody>
                  <a:tcPr marT="45718" marB="45718"/>
                </a:tc>
                <a:extLst>
                  <a:ext uri="{0D108BD9-81ED-4DB2-BD59-A6C34878D82A}">
                    <a16:rowId xmlns:a16="http://schemas.microsoft.com/office/drawing/2014/main" val="10003"/>
                  </a:ext>
                </a:extLst>
              </a:tr>
              <a:tr h="426054">
                <a:tc>
                  <a:txBody>
                    <a:bodyPr/>
                    <a:lstStyle/>
                    <a:p>
                      <a:r>
                        <a:rPr lang="en-US" sz="1800" dirty="0"/>
                        <a:t>Jeremiah Boles</a:t>
                      </a:r>
                    </a:p>
                  </a:txBody>
                  <a:tcPr marT="45718" marB="45718"/>
                </a:tc>
                <a:tc>
                  <a:txBody>
                    <a:bodyPr/>
                    <a:lstStyle/>
                    <a:p>
                      <a:r>
                        <a:rPr lang="en-US" sz="1800" dirty="0"/>
                        <a:t>Nigel Mackman</a:t>
                      </a:r>
                    </a:p>
                  </a:txBody>
                  <a:tcPr marT="45718" marB="45718"/>
                </a:tc>
                <a:extLst>
                  <a:ext uri="{0D108BD9-81ED-4DB2-BD59-A6C34878D82A}">
                    <a16:rowId xmlns:a16="http://schemas.microsoft.com/office/drawing/2014/main" val="10004"/>
                  </a:ext>
                </a:extLst>
              </a:tr>
              <a:tr h="426054">
                <a:tc>
                  <a:txBody>
                    <a:bodyPr/>
                    <a:lstStyle/>
                    <a:p>
                      <a:r>
                        <a:rPr lang="en-US" sz="1800" dirty="0"/>
                        <a:t>**Brandi</a:t>
                      </a:r>
                      <a:r>
                        <a:rPr lang="en-US" sz="1800" baseline="0" dirty="0"/>
                        <a:t> Reeves</a:t>
                      </a:r>
                      <a:endParaRPr lang="en-US" sz="1800" dirty="0"/>
                    </a:p>
                  </a:txBody>
                  <a:tcPr marT="45718" marB="45718"/>
                </a:tc>
                <a:tc>
                  <a:txBody>
                    <a:bodyPr/>
                    <a:lstStyle/>
                    <a:p>
                      <a:r>
                        <a:rPr lang="en-US" sz="1800" dirty="0"/>
                        <a:t>Rafal Pawlinski </a:t>
                      </a:r>
                    </a:p>
                  </a:txBody>
                  <a:tcPr marT="45718" marB="45718"/>
                </a:tc>
                <a:extLst>
                  <a:ext uri="{0D108BD9-81ED-4DB2-BD59-A6C34878D82A}">
                    <a16:rowId xmlns:a16="http://schemas.microsoft.com/office/drawing/2014/main" val="10005"/>
                  </a:ext>
                </a:extLst>
              </a:tr>
              <a:tr h="426054">
                <a:tc>
                  <a:txBody>
                    <a:bodyPr/>
                    <a:lstStyle/>
                    <a:p>
                      <a:r>
                        <a:rPr lang="en-US" sz="1800" dirty="0" err="1"/>
                        <a:t>Eben</a:t>
                      </a:r>
                      <a:r>
                        <a:rPr lang="en-US" sz="1800" dirty="0"/>
                        <a:t> Lichtman*, Raghuveer Ranganathan*</a:t>
                      </a:r>
                    </a:p>
                  </a:txBody>
                  <a:tcPr marT="45718" marB="45718"/>
                </a:tc>
                <a:tc>
                  <a:txBody>
                    <a:bodyPr/>
                    <a:lstStyle/>
                    <a:p>
                      <a:r>
                        <a:rPr lang="en-US" sz="1800" dirty="0" err="1"/>
                        <a:t>Gianpietro</a:t>
                      </a:r>
                      <a:r>
                        <a:rPr lang="en-US" sz="1800" dirty="0"/>
                        <a:t> Dotti</a:t>
                      </a:r>
                    </a:p>
                  </a:txBody>
                  <a:tcPr marT="45718" marB="45718"/>
                </a:tc>
                <a:extLst>
                  <a:ext uri="{0D108BD9-81ED-4DB2-BD59-A6C34878D82A}">
                    <a16:rowId xmlns:a16="http://schemas.microsoft.com/office/drawing/2014/main" val="3276013671"/>
                  </a:ext>
                </a:extLst>
              </a:tr>
              <a:tr h="426054">
                <a:tc>
                  <a:txBody>
                    <a:bodyPr/>
                    <a:lstStyle/>
                    <a:p>
                      <a:r>
                        <a:rPr lang="en-US" sz="1800" dirty="0"/>
                        <a:t>Yvonne Chao</a:t>
                      </a:r>
                      <a:r>
                        <a:rPr lang="en-US" sz="1800" dirty="0" smtClean="0"/>
                        <a:t>*</a:t>
                      </a:r>
                    </a:p>
                    <a:p>
                      <a:endParaRPr lang="en-US" sz="1800" dirty="0"/>
                    </a:p>
                  </a:txBody>
                  <a:tcPr marT="45718" marB="45718"/>
                </a:tc>
                <a:tc>
                  <a:txBody>
                    <a:bodyPr/>
                    <a:lstStyle/>
                    <a:p>
                      <a:r>
                        <a:rPr lang="en-US" sz="1800" dirty="0"/>
                        <a:t>Chad </a:t>
                      </a:r>
                      <a:r>
                        <a:rPr lang="en-US" sz="1800" dirty="0" smtClean="0"/>
                        <a:t>Pecot</a:t>
                      </a:r>
                      <a:endParaRPr lang="en-US" sz="1800" dirty="0"/>
                    </a:p>
                  </a:txBody>
                  <a:tcPr marT="45718" marB="45718"/>
                </a:tc>
                <a:extLst>
                  <a:ext uri="{0D108BD9-81ED-4DB2-BD59-A6C34878D82A}">
                    <a16:rowId xmlns:a16="http://schemas.microsoft.com/office/drawing/2014/main" val="3857156256"/>
                  </a:ext>
                </a:extLst>
              </a:tr>
            </a:tbl>
          </a:graphicData>
        </a:graphic>
      </p:graphicFrame>
      <p:sp>
        <p:nvSpPr>
          <p:cNvPr id="22580" name="TextBox 4"/>
          <p:cNvSpPr txBox="1">
            <a:spLocks noChangeArrowheads="1"/>
          </p:cNvSpPr>
          <p:nvPr/>
        </p:nvSpPr>
        <p:spPr bwMode="auto">
          <a:xfrm>
            <a:off x="4495800" y="6211887"/>
            <a:ext cx="3895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marL="0" indent="0">
              <a:spcBef>
                <a:spcPct val="0"/>
              </a:spcBef>
              <a:buClrTx/>
              <a:buSzTx/>
              <a:buNone/>
            </a:pPr>
            <a:r>
              <a:rPr lang="en-US" altLang="en-US" sz="1800" dirty="0"/>
              <a:t>*Current fellows</a:t>
            </a:r>
          </a:p>
          <a:p>
            <a:pPr marL="0" indent="0">
              <a:spcBef>
                <a:spcPct val="0"/>
              </a:spcBef>
              <a:buClrTx/>
              <a:buSzTx/>
              <a:buNone/>
            </a:pPr>
            <a:r>
              <a:rPr lang="en-US" altLang="en-US" sz="1800" dirty="0"/>
              <a:t>**Academic Faculty Members</a:t>
            </a:r>
          </a:p>
        </p:txBody>
      </p:sp>
      <p:graphicFrame>
        <p:nvGraphicFramePr>
          <p:cNvPr id="5" name="Table 4"/>
          <p:cNvGraphicFramePr>
            <a:graphicFrameLocks noGrp="1"/>
          </p:cNvGraphicFramePr>
          <p:nvPr>
            <p:extLst>
              <p:ext uri="{D42A27DB-BD31-4B8C-83A1-F6EECF244321}">
                <p14:modId xmlns:p14="http://schemas.microsoft.com/office/powerpoint/2010/main" val="262112361"/>
              </p:ext>
            </p:extLst>
          </p:nvPr>
        </p:nvGraphicFramePr>
        <p:xfrm>
          <a:off x="916757" y="5676192"/>
          <a:ext cx="7696200" cy="514983"/>
        </p:xfrm>
        <a:graphic>
          <a:graphicData uri="http://schemas.openxmlformats.org/drawingml/2006/table">
            <a:tbl>
              <a:tblPr firstRow="1" bandRow="1">
                <a:tableStyleId>{5C22544A-7EE6-4342-B048-85BDC9FD1C3A}</a:tableStyleId>
              </a:tblPr>
              <a:tblGrid>
                <a:gridCol w="4138522">
                  <a:extLst>
                    <a:ext uri="{9D8B030D-6E8A-4147-A177-3AD203B41FA5}">
                      <a16:colId xmlns:a16="http://schemas.microsoft.com/office/drawing/2014/main" val="812602282"/>
                    </a:ext>
                  </a:extLst>
                </a:gridCol>
                <a:gridCol w="3557678">
                  <a:extLst>
                    <a:ext uri="{9D8B030D-6E8A-4147-A177-3AD203B41FA5}">
                      <a16:colId xmlns:a16="http://schemas.microsoft.com/office/drawing/2014/main" val="249722712"/>
                    </a:ext>
                  </a:extLst>
                </a:gridCol>
              </a:tblGrid>
              <a:tr h="514983">
                <a:tc>
                  <a:txBody>
                    <a:bodyPr/>
                    <a:lstStyle/>
                    <a:p>
                      <a:r>
                        <a:rPr lang="en-US" sz="1800" b="0" dirty="0" smtClean="0">
                          <a:solidFill>
                            <a:schemeClr val="tx1"/>
                          </a:solidFill>
                        </a:rPr>
                        <a:t>Mark Woodcock*</a:t>
                      </a:r>
                      <a:endParaRPr lang="en-US" sz="1800" b="0" dirty="0">
                        <a:solidFill>
                          <a:schemeClr val="tx1"/>
                        </a:solidFill>
                      </a:endParaRPr>
                    </a:p>
                  </a:txBody>
                  <a:tcPr marT="45718" marB="45718">
                    <a:solidFill>
                      <a:schemeClr val="accent3">
                        <a:lumMod val="20000"/>
                        <a:lumOff val="80000"/>
                      </a:schemeClr>
                    </a:solidFill>
                  </a:tcPr>
                </a:tc>
                <a:tc>
                  <a:txBody>
                    <a:bodyPr/>
                    <a:lstStyle/>
                    <a:p>
                      <a:r>
                        <a:rPr lang="en-US" sz="1800" b="0" dirty="0" smtClean="0">
                          <a:solidFill>
                            <a:schemeClr val="tx1"/>
                          </a:solidFill>
                        </a:rPr>
                        <a:t>Benjamin Vincent</a:t>
                      </a:r>
                      <a:endParaRPr lang="en-US" sz="1800" b="0" dirty="0">
                        <a:solidFill>
                          <a:schemeClr val="tx1"/>
                        </a:solidFill>
                      </a:endParaRPr>
                    </a:p>
                  </a:txBody>
                  <a:tcPr marT="45718" marB="45718">
                    <a:solidFill>
                      <a:schemeClr val="accent3">
                        <a:lumMod val="20000"/>
                        <a:lumOff val="80000"/>
                      </a:schemeClr>
                    </a:solidFill>
                  </a:tcPr>
                </a:tc>
                <a:extLst>
                  <a:ext uri="{0D108BD9-81ED-4DB2-BD59-A6C34878D82A}">
                    <a16:rowId xmlns:a16="http://schemas.microsoft.com/office/drawing/2014/main" val="1419027632"/>
                  </a:ext>
                </a:extLst>
              </a:tr>
            </a:tbl>
          </a:graphicData>
        </a:graphic>
      </p:graphicFrame>
    </p:spTree>
    <p:extLst>
      <p:ext uri="{BB962C8B-B14F-4D97-AF65-F5344CB8AC3E}">
        <p14:creationId xmlns:p14="http://schemas.microsoft.com/office/powerpoint/2010/main" val="3337120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98598"/>
          </a:xfrm>
        </p:spPr>
        <p:txBody>
          <a:bodyPr/>
          <a:lstStyle/>
          <a:p>
            <a:pPr>
              <a:defRPr/>
            </a:pPr>
            <a:r>
              <a:rPr lang="en-US" dirty="0"/>
              <a:t>LCCC Core Facilities</a:t>
            </a:r>
          </a:p>
        </p:txBody>
      </p:sp>
      <p:sp>
        <p:nvSpPr>
          <p:cNvPr id="6" name="Content Placeholder 5"/>
          <p:cNvSpPr>
            <a:spLocks noGrp="1"/>
          </p:cNvSpPr>
          <p:nvPr>
            <p:ph idx="1"/>
          </p:nvPr>
        </p:nvSpPr>
        <p:spPr/>
        <p:txBody>
          <a:bodyPr>
            <a:normAutofit fontScale="85000" lnSpcReduction="20000"/>
          </a:bodyPr>
          <a:lstStyle/>
          <a:p>
            <a:pPr>
              <a:defRPr/>
            </a:pPr>
            <a:r>
              <a:rPr lang="en-US" sz="2800" dirty="0"/>
              <a:t>Animal models, Animal experiments and protocols, and Histopathology</a:t>
            </a:r>
          </a:p>
          <a:p>
            <a:pPr>
              <a:defRPr/>
            </a:pPr>
            <a:endParaRPr lang="en-US" dirty="0"/>
          </a:p>
          <a:p>
            <a:pPr>
              <a:defRPr/>
            </a:pPr>
            <a:r>
              <a:rPr lang="en-US" sz="2800" dirty="0"/>
              <a:t>Genomics and Bioinformatics</a:t>
            </a:r>
          </a:p>
          <a:p>
            <a:pPr lvl="1">
              <a:defRPr/>
            </a:pPr>
            <a:r>
              <a:rPr lang="en-US" sz="2400" dirty="0"/>
              <a:t>Human and mouse microarrays, expression data from RNA from any source, custom arrays</a:t>
            </a:r>
          </a:p>
          <a:p>
            <a:pPr lvl="1">
              <a:defRPr/>
            </a:pPr>
            <a:r>
              <a:rPr lang="en-US" sz="2400" dirty="0"/>
              <a:t>Massive parallel sequencing (4 platforms on campus; Illumina, 454, </a:t>
            </a:r>
            <a:r>
              <a:rPr lang="en-US" sz="2400" dirty="0" err="1"/>
              <a:t>PacBio</a:t>
            </a:r>
            <a:r>
              <a:rPr lang="en-US" sz="2400" dirty="0"/>
              <a:t> and Ion Torrent)</a:t>
            </a:r>
          </a:p>
          <a:p>
            <a:pPr lvl="1">
              <a:defRPr/>
            </a:pPr>
            <a:endParaRPr lang="en-US" sz="2400" dirty="0"/>
          </a:p>
          <a:p>
            <a:pPr>
              <a:defRPr/>
            </a:pPr>
            <a:r>
              <a:rPr lang="en-US" sz="2800" dirty="0" err="1"/>
              <a:t>Immunogenomics</a:t>
            </a:r>
            <a:r>
              <a:rPr lang="en-US" sz="2800" dirty="0"/>
              <a:t> Facility</a:t>
            </a:r>
            <a:r>
              <a:rPr lang="en-US" sz="3100" dirty="0"/>
              <a:t>	</a:t>
            </a:r>
          </a:p>
          <a:p>
            <a:pPr lvl="2">
              <a:defRPr/>
            </a:pPr>
            <a:r>
              <a:rPr lang="en-US" sz="2200" dirty="0" err="1"/>
              <a:t>Neoantigen</a:t>
            </a:r>
            <a:r>
              <a:rPr lang="en-US" sz="2200" dirty="0"/>
              <a:t> identification, adaptive immune receptor repertoire evaluation, mRNA-sequencing, flow cytometry and IHC from tumor samples</a:t>
            </a:r>
          </a:p>
          <a:p>
            <a:pPr>
              <a:defRPr/>
            </a:pPr>
            <a:endParaRPr lang="en-US" dirty="0"/>
          </a:p>
          <a:p>
            <a:pPr>
              <a:defRPr/>
            </a:pPr>
            <a:r>
              <a:rPr lang="en-US" sz="2800" dirty="0"/>
              <a:t>Flow Cytometry</a:t>
            </a:r>
          </a:p>
          <a:p>
            <a:pPr>
              <a:defRPr/>
            </a:pPr>
            <a:r>
              <a:rPr lang="en-US" sz="2800" dirty="0"/>
              <a:t>Proteomics/Mass Spec</a:t>
            </a:r>
          </a:p>
          <a:p>
            <a:pPr>
              <a:defRPr/>
            </a:pPr>
            <a:r>
              <a:rPr lang="en-US" sz="2800" dirty="0"/>
              <a:t>Tissue Procurement</a:t>
            </a:r>
          </a:p>
          <a:p>
            <a:pPr>
              <a:defRPr/>
            </a:pPr>
            <a:endParaRPr lang="en-US" dirty="0"/>
          </a:p>
        </p:txBody>
      </p:sp>
    </p:spTree>
    <p:extLst>
      <p:ext uri="{BB962C8B-B14F-4D97-AF65-F5344CB8AC3E}">
        <p14:creationId xmlns:p14="http://schemas.microsoft.com/office/powerpoint/2010/main" val="3250138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ltLang="en-US" sz="4000" dirty="0">
                <a:effectLst/>
              </a:rPr>
              <a:t>Why MD Fellows:</a:t>
            </a:r>
          </a:p>
        </p:txBody>
      </p:sp>
      <p:sp>
        <p:nvSpPr>
          <p:cNvPr id="399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marL="457200" indent="-457200">
              <a:spcBef>
                <a:spcPts val="1200"/>
              </a:spcBef>
              <a:buFont typeface="Arial" panose="020B0604020202020204" pitchFamily="34" charset="0"/>
              <a:buChar char="•"/>
            </a:pPr>
            <a:r>
              <a:rPr lang="en-US" altLang="en-US" sz="3200" dirty="0">
                <a:effectLst/>
              </a:rPr>
              <a:t>Fellows are better at making the work clinically relevant.</a:t>
            </a:r>
          </a:p>
          <a:p>
            <a:pPr marL="457200" indent="-457200">
              <a:spcBef>
                <a:spcPts val="1200"/>
              </a:spcBef>
              <a:buFont typeface="Arial" panose="020B0604020202020204" pitchFamily="34" charset="0"/>
              <a:buChar char="•"/>
            </a:pPr>
            <a:r>
              <a:rPr lang="en-US" altLang="en-US" sz="3200" dirty="0">
                <a:effectLst/>
              </a:rPr>
              <a:t>Fellows are easier to fund. </a:t>
            </a:r>
          </a:p>
          <a:p>
            <a:pPr marL="457200" indent="-457200">
              <a:spcBef>
                <a:spcPts val="1200"/>
              </a:spcBef>
              <a:buFont typeface="Arial" panose="020B0604020202020204" pitchFamily="34" charset="0"/>
              <a:buChar char="•"/>
            </a:pPr>
            <a:r>
              <a:rPr lang="en-US" altLang="en-US" sz="3200" dirty="0">
                <a:effectLst/>
              </a:rPr>
              <a:t>Fellows are good at bureaucracy needed for human studies.</a:t>
            </a:r>
          </a:p>
          <a:p>
            <a:pPr marL="457200" indent="-457200">
              <a:spcBef>
                <a:spcPts val="1200"/>
              </a:spcBef>
              <a:buFont typeface="Arial" panose="020B0604020202020204" pitchFamily="34" charset="0"/>
              <a:buChar char="•"/>
            </a:pPr>
            <a:r>
              <a:rPr lang="en-US" altLang="en-US" sz="3200" dirty="0">
                <a:effectLst/>
              </a:rPr>
              <a:t>LCCC scientists will be enthusiastic about working with you!</a:t>
            </a:r>
          </a:p>
        </p:txBody>
      </p:sp>
    </p:spTree>
    <p:extLst>
      <p:ext uri="{BB962C8B-B14F-4D97-AF65-F5344CB8AC3E}">
        <p14:creationId xmlns:p14="http://schemas.microsoft.com/office/powerpoint/2010/main" val="3438613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3626" cy="498598"/>
          </a:xfrm>
        </p:spPr>
        <p:txBody>
          <a:bodyPr/>
          <a:lstStyle/>
          <a:p>
            <a:r>
              <a:rPr lang="en-US" altLang="en-US" dirty="0"/>
              <a:t>Questions?</a:t>
            </a:r>
          </a:p>
        </p:txBody>
      </p:sp>
      <p:pic>
        <p:nvPicPr>
          <p:cNvPr id="49156" name="Picture 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590800"/>
            <a:ext cx="3253199" cy="235688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8196" name="Picture 4" descr="https://unclineberger.org/about/AboutUsHea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049638"/>
            <a:ext cx="325319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pbs.twimg.com/profile_images/809243365/ribbon_foot_for_heels_site_400x40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800" y="3276600"/>
            <a:ext cx="2706641" cy="27066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10200" y="2649838"/>
            <a:ext cx="3253199" cy="2356884"/>
          </a:xfrm>
          <a:prstGeom prst="rect">
            <a:avLst/>
          </a:prstGeom>
          <a:ln w="28575">
            <a:noFill/>
          </a:ln>
        </p:spPr>
      </p:pic>
      <p:sp>
        <p:nvSpPr>
          <p:cNvPr id="2" name="TextBox 1"/>
          <p:cNvSpPr txBox="1"/>
          <p:nvPr/>
        </p:nvSpPr>
        <p:spPr>
          <a:xfrm>
            <a:off x="576606" y="5131463"/>
            <a:ext cx="2148345" cy="584775"/>
          </a:xfrm>
          <a:prstGeom prst="rect">
            <a:avLst/>
          </a:prstGeom>
          <a:noFill/>
        </p:spPr>
        <p:txBody>
          <a:bodyPr wrap="none" rtlCol="0">
            <a:spAutoFit/>
          </a:bodyPr>
          <a:lstStyle/>
          <a:p>
            <a:r>
              <a:rPr lang="en-US" sz="1600" dirty="0"/>
              <a:t>William Kim</a:t>
            </a:r>
          </a:p>
          <a:p>
            <a:r>
              <a:rPr lang="en-US" sz="1600" dirty="0" err="1"/>
              <a:t>wykim@med.unc.edu</a:t>
            </a:r>
            <a:endParaRPr lang="en-US" sz="1600" dirty="0"/>
          </a:p>
        </p:txBody>
      </p:sp>
      <p:sp>
        <p:nvSpPr>
          <p:cNvPr id="8" name="TextBox 7"/>
          <p:cNvSpPr txBox="1"/>
          <p:nvPr/>
        </p:nvSpPr>
        <p:spPr>
          <a:xfrm>
            <a:off x="5486400" y="5152244"/>
            <a:ext cx="3094117" cy="584775"/>
          </a:xfrm>
          <a:prstGeom prst="rect">
            <a:avLst/>
          </a:prstGeom>
          <a:noFill/>
        </p:spPr>
        <p:txBody>
          <a:bodyPr wrap="none" rtlCol="0">
            <a:spAutoFit/>
          </a:bodyPr>
          <a:lstStyle/>
          <a:p>
            <a:r>
              <a:rPr lang="en-US" sz="1600" dirty="0"/>
              <a:t>Jon </a:t>
            </a:r>
            <a:r>
              <a:rPr lang="en-US" sz="1600" dirty="0" err="1"/>
              <a:t>Serody</a:t>
            </a:r>
            <a:endParaRPr lang="en-US" sz="1600" dirty="0"/>
          </a:p>
          <a:p>
            <a:r>
              <a:rPr lang="en-US" sz="1600" dirty="0" err="1"/>
              <a:t>jonathan_serody@med.unc.edu</a:t>
            </a:r>
            <a:endParaRPr lang="en-US" sz="1600" dirty="0"/>
          </a:p>
        </p:txBody>
      </p:sp>
    </p:spTree>
    <p:extLst>
      <p:ext uri="{BB962C8B-B14F-4D97-AF65-F5344CB8AC3E}">
        <p14:creationId xmlns:p14="http://schemas.microsoft.com/office/powerpoint/2010/main" val="547186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892969" y="696517"/>
            <a:ext cx="7358063" cy="1513284"/>
          </a:xfrm>
        </p:spPr>
        <p:txBody>
          <a:bodyPr/>
          <a:lstStyle/>
          <a:p>
            <a:pPr eaLnBrk="1" hangingPunct="1"/>
            <a:r>
              <a:rPr lang="en-US" altLang="en-US" sz="4400" dirty="0">
                <a:solidFill>
                  <a:srgbClr val="FFFF00"/>
                </a:solidFill>
              </a:rPr>
              <a:t>Opportunities for Training in </a:t>
            </a:r>
            <a:br>
              <a:rPr lang="en-US" altLang="en-US" sz="4400" dirty="0">
                <a:solidFill>
                  <a:srgbClr val="FFFF00"/>
                </a:solidFill>
              </a:rPr>
            </a:br>
            <a:r>
              <a:rPr lang="en-US" altLang="en-US" sz="4400" dirty="0">
                <a:solidFill>
                  <a:srgbClr val="FFFF00"/>
                </a:solidFill>
              </a:rPr>
              <a:t>Population Research</a:t>
            </a:r>
          </a:p>
        </p:txBody>
      </p:sp>
      <p:sp>
        <p:nvSpPr>
          <p:cNvPr id="4098" name="Rectangle 2"/>
          <p:cNvSpPr>
            <a:spLocks noGrp="1" noChangeArrowheads="1"/>
          </p:cNvSpPr>
          <p:nvPr>
            <p:ph type="body" idx="1"/>
          </p:nvPr>
        </p:nvSpPr>
        <p:spPr>
          <a:xfrm>
            <a:off x="892969" y="2819400"/>
            <a:ext cx="7358063" cy="794742"/>
          </a:xfrm>
        </p:spPr>
        <p:txBody>
          <a:bodyPr/>
          <a:lstStyle/>
          <a:p>
            <a:pPr marL="0" indent="0" eaLnBrk="1" hangingPunct="1"/>
            <a:r>
              <a:rPr lang="en-US" altLang="en-US" dirty="0"/>
              <a:t>UNC Hematology/Oncology Training Program</a:t>
            </a:r>
          </a:p>
          <a:p>
            <a:pPr marL="0" indent="0" eaLnBrk="1" hangingPunct="1"/>
            <a:endParaRPr lang="en-US" altLang="en-US" dirty="0"/>
          </a:p>
          <a:p>
            <a:pPr marL="0" indent="0" eaLnBrk="1" hangingPunct="1"/>
            <a:r>
              <a:rPr lang="en-US" altLang="en-US" dirty="0"/>
              <a:t>Bill Wood, MD, MPH</a:t>
            </a:r>
          </a:p>
          <a:p>
            <a:pPr marL="0" indent="0" eaLnBrk="1" hangingPunct="1"/>
            <a:r>
              <a:rPr lang="en-US" altLang="en-US" dirty="0"/>
              <a:t>Hanna </a:t>
            </a:r>
            <a:r>
              <a:rPr lang="en-US" altLang="en-US" dirty="0" err="1"/>
              <a:t>Sanoff</a:t>
            </a:r>
            <a:r>
              <a:rPr lang="en-US" altLang="en-US" dirty="0"/>
              <a:t>, MD MPH</a:t>
            </a:r>
          </a:p>
          <a:p>
            <a:pPr marL="0" indent="0" eaLnBrk="1" hangingPunct="1"/>
            <a:r>
              <a:rPr lang="en-US" altLang="en-US" dirty="0"/>
              <a:t>Ethan </a:t>
            </a:r>
            <a:r>
              <a:rPr lang="en-US" altLang="en-US" dirty="0" err="1"/>
              <a:t>Basch</a:t>
            </a:r>
            <a:r>
              <a:rPr lang="en-US" altLang="en-US" dirty="0"/>
              <a:t>, MD MSc</a:t>
            </a:r>
          </a:p>
          <a:p>
            <a:pPr marL="0" indent="0" eaLnBrk="1" hangingPunct="1"/>
            <a:r>
              <a:rPr lang="en-US" altLang="en-US" dirty="0"/>
              <a:t>Katherine Reeder-Hayes, MD MBA MSc</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5"/>
          <p:cNvSpPr>
            <a:spLocks noGrp="1"/>
          </p:cNvSpPr>
          <p:nvPr>
            <p:ph type="title"/>
          </p:nvPr>
        </p:nvSpPr>
        <p:spPr>
          <a:xfrm>
            <a:off x="892970" y="1151931"/>
            <a:ext cx="7565230" cy="1134070"/>
          </a:xfrm>
        </p:spPr>
        <p:txBody>
          <a:bodyPr/>
          <a:lstStyle/>
          <a:p>
            <a:r>
              <a:rPr lang="en-US" altLang="en-US" dirty="0">
                <a:solidFill>
                  <a:srgbClr val="FFFF00"/>
                </a:solidFill>
              </a:rPr>
              <a:t>WHY UNC?</a:t>
            </a:r>
          </a:p>
        </p:txBody>
      </p:sp>
      <p:sp>
        <p:nvSpPr>
          <p:cNvPr id="5122" name="Content Placeholder 6"/>
          <p:cNvSpPr>
            <a:spLocks noGrp="1"/>
          </p:cNvSpPr>
          <p:nvPr>
            <p:ph idx="1"/>
          </p:nvPr>
        </p:nvSpPr>
        <p:spPr/>
        <p:txBody>
          <a:bodyPr/>
          <a:lstStyle/>
          <a:p>
            <a:pPr algn="l"/>
            <a:r>
              <a:rPr lang="en-US" altLang="en-US" sz="4219" dirty="0"/>
              <a:t>Training</a:t>
            </a:r>
          </a:p>
          <a:p>
            <a:pPr algn="l"/>
            <a:r>
              <a:rPr lang="en-US" altLang="en-US" sz="4219" dirty="0"/>
              <a:t>Access to resources</a:t>
            </a:r>
          </a:p>
          <a:p>
            <a:pPr algn="l"/>
            <a:r>
              <a:rPr lang="en-US" altLang="en-US" sz="4219" dirty="0"/>
              <a:t>Access to mentorship</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892970" y="1151931"/>
            <a:ext cx="7358063" cy="1438870"/>
          </a:xfrm>
        </p:spPr>
        <p:txBody>
          <a:bodyPr/>
          <a:lstStyle/>
          <a:p>
            <a:r>
              <a:rPr lang="en-US" altLang="en-US" sz="4219">
                <a:solidFill>
                  <a:srgbClr val="FFFF00"/>
                </a:solidFill>
              </a:rPr>
              <a:t>WHO CAN TRAIN AS A POPULATION SCIENTIST?</a:t>
            </a:r>
          </a:p>
        </p:txBody>
      </p:sp>
      <p:sp>
        <p:nvSpPr>
          <p:cNvPr id="6146" name="Content Placeholder 2"/>
          <p:cNvSpPr>
            <a:spLocks noGrp="1"/>
          </p:cNvSpPr>
          <p:nvPr>
            <p:ph idx="1"/>
          </p:nvPr>
        </p:nvSpPr>
        <p:spPr>
          <a:xfrm>
            <a:off x="762000" y="3276600"/>
            <a:ext cx="8001000" cy="794742"/>
          </a:xfrm>
        </p:spPr>
        <p:txBody>
          <a:bodyPr/>
          <a:lstStyle/>
          <a:p>
            <a:pPr marL="342900" indent="-342900" algn="l">
              <a:buFont typeface="Arial" charset="0"/>
              <a:buChar char="•"/>
            </a:pPr>
            <a:r>
              <a:rPr lang="en-US" altLang="en-US" dirty="0"/>
              <a:t>Fellows with prior research training or experience (MPH, </a:t>
            </a:r>
            <a:r>
              <a:rPr lang="en-US" altLang="en-US" dirty="0" err="1"/>
              <a:t>biostats</a:t>
            </a:r>
            <a:r>
              <a:rPr lang="en-US" altLang="en-US" dirty="0"/>
              <a:t> or epidemiology)</a:t>
            </a:r>
          </a:p>
          <a:p>
            <a:pPr marL="342900" indent="-342900" algn="l">
              <a:buFont typeface="Arial" charset="0"/>
              <a:buChar char="•"/>
            </a:pPr>
            <a:r>
              <a:rPr lang="en-US" altLang="en-US" dirty="0"/>
              <a:t>Fellows with strong interest in population health and desire for academic career development</a:t>
            </a:r>
          </a:p>
          <a:p>
            <a:pPr marL="342900" indent="-342900" algn="l">
              <a:buFont typeface="Arial" charset="0"/>
              <a:buChar char="•"/>
            </a:pPr>
            <a:r>
              <a:rPr lang="en-US" altLang="en-US" dirty="0"/>
              <a:t>Fellows who would like to know more and are willing to extend/work hard during fellowship</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892970" y="457200"/>
            <a:ext cx="7358063" cy="1515070"/>
          </a:xfrm>
        </p:spPr>
        <p:txBody>
          <a:bodyPr/>
          <a:lstStyle/>
          <a:p>
            <a:r>
              <a:rPr lang="en-US" altLang="en-US" sz="4219" dirty="0">
                <a:solidFill>
                  <a:srgbClr val="FFFF00"/>
                </a:solidFill>
              </a:rPr>
              <a:t>Elements of Population Science Training During Fellowship</a:t>
            </a:r>
          </a:p>
        </p:txBody>
      </p:sp>
      <p:sp>
        <p:nvSpPr>
          <p:cNvPr id="6147" name="Content Placeholder 2"/>
          <p:cNvSpPr>
            <a:spLocks noGrp="1"/>
          </p:cNvSpPr>
          <p:nvPr>
            <p:ph idx="1"/>
          </p:nvPr>
        </p:nvSpPr>
        <p:spPr>
          <a:xfrm>
            <a:off x="892970" y="3536156"/>
            <a:ext cx="7793830" cy="3093244"/>
          </a:xfrm>
        </p:spPr>
        <p:txBody>
          <a:bodyPr/>
          <a:lstStyle/>
          <a:p>
            <a:pPr algn="l">
              <a:buSzPct val="125000"/>
              <a:buFont typeface="Arial" charset="0"/>
              <a:buChar char="•"/>
              <a:defRPr/>
            </a:pPr>
            <a:r>
              <a:rPr lang="en-US" altLang="en-US" sz="2800" dirty="0"/>
              <a:t>Advanced Methods Training</a:t>
            </a:r>
          </a:p>
          <a:p>
            <a:pPr algn="l">
              <a:buSzPct val="125000"/>
              <a:buFont typeface="Arial" charset="0"/>
              <a:buChar char="•"/>
              <a:defRPr/>
            </a:pPr>
            <a:r>
              <a:rPr lang="en-US" altLang="en-US" sz="2800" dirty="0"/>
              <a:t>Post-doctoral research fellowships</a:t>
            </a:r>
          </a:p>
          <a:p>
            <a:pPr algn="l">
              <a:buSzPct val="125000"/>
              <a:buFont typeface="Arial" charset="0"/>
              <a:buChar char="•"/>
              <a:defRPr/>
            </a:pPr>
            <a:r>
              <a:rPr lang="en-US" altLang="en-US" sz="2800" dirty="0"/>
              <a:t>Didactic/degree opportunities</a:t>
            </a:r>
          </a:p>
          <a:p>
            <a:pPr algn="l">
              <a:buSzPct val="125000"/>
              <a:buFont typeface="Arial" charset="0"/>
              <a:buChar char="•"/>
              <a:defRPr/>
            </a:pPr>
            <a:r>
              <a:rPr lang="en-US" altLang="en-US" sz="2800" dirty="0"/>
              <a:t>Gaining Research Experience</a:t>
            </a:r>
          </a:p>
          <a:p>
            <a:pPr algn="l">
              <a:buSzPct val="125000"/>
              <a:buFont typeface="Arial" charset="0"/>
              <a:buChar char="•"/>
              <a:defRPr/>
            </a:pPr>
            <a:r>
              <a:rPr lang="en-US" altLang="en-US" sz="2800" dirty="0"/>
              <a:t>Mentoring from division members</a:t>
            </a:r>
          </a:p>
          <a:p>
            <a:pPr algn="l">
              <a:buSzPct val="125000"/>
              <a:buFont typeface="Arial" charset="0"/>
              <a:buChar char="•"/>
              <a:defRPr/>
            </a:pPr>
            <a:r>
              <a:rPr lang="en-US" altLang="en-US" sz="2800" dirty="0"/>
              <a:t>Partnerships with the School of Public Health</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p:cNvSpPr>
          <p:nvPr/>
        </p:nvSpPr>
        <p:spPr bwMode="auto">
          <a:xfrm>
            <a:off x="214313" y="4250531"/>
            <a:ext cx="2080617"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r>
              <a:rPr lang="en-US" altLang="en-US" sz="2180">
                <a:solidFill>
                  <a:srgbClr val="FFFF66"/>
                </a:solidFill>
              </a:rPr>
              <a:t>Cancer Control Education Program</a:t>
            </a:r>
          </a:p>
        </p:txBody>
      </p:sp>
      <p:sp>
        <p:nvSpPr>
          <p:cNvPr id="8194" name="Rectangle 2"/>
          <p:cNvSpPr>
            <a:spLocks/>
          </p:cNvSpPr>
          <p:nvPr/>
        </p:nvSpPr>
        <p:spPr bwMode="auto">
          <a:xfrm>
            <a:off x="3137541" y="4251844"/>
            <a:ext cx="2861104"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r>
              <a:rPr lang="en-US" altLang="en-US" sz="2180">
                <a:solidFill>
                  <a:srgbClr val="FFFF66"/>
                </a:solidFill>
              </a:rPr>
              <a:t>NRSA Training Program</a:t>
            </a:r>
          </a:p>
          <a:p>
            <a:pPr algn="ctr" eaLnBrk="1" hangingPunct="1"/>
            <a:r>
              <a:rPr lang="en-US" altLang="en-US" sz="2180">
                <a:solidFill>
                  <a:srgbClr val="FFFF66"/>
                </a:solidFill>
              </a:rPr>
              <a:t>in </a:t>
            </a:r>
          </a:p>
          <a:p>
            <a:pPr algn="ctr" eaLnBrk="1" hangingPunct="1"/>
            <a:r>
              <a:rPr lang="en-US" altLang="en-US" sz="2180">
                <a:solidFill>
                  <a:srgbClr val="FFFF66"/>
                </a:solidFill>
              </a:rPr>
              <a:t>Health Services Research</a:t>
            </a:r>
          </a:p>
        </p:txBody>
      </p:sp>
      <p:sp>
        <p:nvSpPr>
          <p:cNvPr id="8195" name="Rectangle 3"/>
          <p:cNvSpPr>
            <a:spLocks/>
          </p:cNvSpPr>
          <p:nvPr/>
        </p:nvSpPr>
        <p:spPr bwMode="auto">
          <a:xfrm>
            <a:off x="6536531" y="4250531"/>
            <a:ext cx="227707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r>
              <a:rPr lang="en-US" altLang="en-US" sz="2180">
                <a:solidFill>
                  <a:srgbClr val="FFFF66"/>
                </a:solidFill>
              </a:rPr>
              <a:t>Cancer Care</a:t>
            </a:r>
          </a:p>
          <a:p>
            <a:pPr algn="ctr" eaLnBrk="1" hangingPunct="1"/>
            <a:r>
              <a:rPr lang="en-US" altLang="en-US" sz="2180">
                <a:solidFill>
                  <a:srgbClr val="FFFF66"/>
                </a:solidFill>
              </a:rPr>
              <a:t>Quality</a:t>
            </a:r>
          </a:p>
          <a:p>
            <a:pPr algn="ctr" eaLnBrk="1" hangingPunct="1"/>
            <a:r>
              <a:rPr lang="en-US" altLang="en-US" sz="2180">
                <a:solidFill>
                  <a:srgbClr val="FFFF66"/>
                </a:solidFill>
              </a:rPr>
              <a:t>Training Program</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883" y="3125391"/>
            <a:ext cx="3009305"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8815"/>
            <a:ext cx="2518172" cy="154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8" name="Line 6"/>
          <p:cNvSpPr>
            <a:spLocks noChangeShapeType="1"/>
          </p:cNvSpPr>
          <p:nvPr/>
        </p:nvSpPr>
        <p:spPr bwMode="auto">
          <a:xfrm rot="10800000" flipH="1">
            <a:off x="1151930" y="1535906"/>
            <a:ext cx="3420070" cy="1089422"/>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66"/>
          </a:p>
        </p:txBody>
      </p:sp>
      <p:sp>
        <p:nvSpPr>
          <p:cNvPr id="8199" name="Line 7"/>
          <p:cNvSpPr>
            <a:spLocks noChangeShapeType="1"/>
          </p:cNvSpPr>
          <p:nvPr/>
        </p:nvSpPr>
        <p:spPr bwMode="auto">
          <a:xfrm rot="10800000" flipH="1">
            <a:off x="4572000" y="1535906"/>
            <a:ext cx="8930" cy="1598414"/>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66"/>
          </a:p>
        </p:txBody>
      </p:sp>
      <p:sp>
        <p:nvSpPr>
          <p:cNvPr id="8200" name="Line 8"/>
          <p:cNvSpPr>
            <a:spLocks noChangeShapeType="1"/>
          </p:cNvSpPr>
          <p:nvPr/>
        </p:nvSpPr>
        <p:spPr bwMode="auto">
          <a:xfrm rot="10800000">
            <a:off x="4607719" y="1543721"/>
            <a:ext cx="2981400" cy="1358428"/>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sz="1266"/>
          </a:p>
        </p:txBody>
      </p:sp>
      <p:sp>
        <p:nvSpPr>
          <p:cNvPr id="8201" name="Rectangle 9"/>
          <p:cNvSpPr>
            <a:spLocks noGrp="1" noChangeArrowheads="1"/>
          </p:cNvSpPr>
          <p:nvPr>
            <p:ph type="title"/>
          </p:nvPr>
        </p:nvSpPr>
        <p:spPr bwMode="auto">
          <a:xfrm>
            <a:off x="884039" y="267891"/>
            <a:ext cx="7358063" cy="171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4294" tIns="32147" rIns="0" bIns="32147" numCol="1" anchor="ctr" anchorCtr="0" compatLnSpc="1">
            <a:prstTxWarp prst="textNoShape">
              <a:avLst/>
            </a:prstTxWarp>
          </a:bodyPr>
          <a:lstStyle/>
          <a:p>
            <a:pPr eaLnBrk="1" hangingPunct="1"/>
            <a:r>
              <a:rPr lang="en-US" altLang="en-US" sz="2953"/>
              <a:t>UNC Cancer Research Training Programs</a:t>
            </a:r>
          </a:p>
        </p:txBody>
      </p:sp>
      <p:pic>
        <p:nvPicPr>
          <p:cNvPr id="82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195" y="2906613"/>
            <a:ext cx="2678906" cy="104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6536531" y="4250531"/>
            <a:ext cx="227707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endParaRPr lang="en-US" altLang="en-US" sz="2180">
              <a:solidFill>
                <a:srgbClr val="FFFF66"/>
              </a:solidFill>
            </a:endParaRP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695" y="321469"/>
            <a:ext cx="2678906" cy="104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9" name="Rectangle 9"/>
          <p:cNvSpPr>
            <a:spLocks noGrp="1" noChangeArrowheads="1"/>
          </p:cNvSpPr>
          <p:nvPr>
            <p:ph type="title"/>
          </p:nvPr>
        </p:nvSpPr>
        <p:spPr bwMode="auto">
          <a:xfrm>
            <a:off x="457647" y="274588"/>
            <a:ext cx="615032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4294" tIns="32147" rIns="0" bIns="32147" numCol="1" anchor="ctr" anchorCtr="0" compatLnSpc="1">
            <a:prstTxWarp prst="textNoShape">
              <a:avLst/>
            </a:prstTxWarp>
          </a:bodyPr>
          <a:lstStyle/>
          <a:p>
            <a:pPr eaLnBrk="1" hangingPunct="1"/>
            <a:r>
              <a:rPr lang="en-US" altLang="en-US" sz="4219">
                <a:solidFill>
                  <a:srgbClr val="FFFF00"/>
                </a:solidFill>
              </a:rPr>
              <a:t>Overview:  CCQTP</a:t>
            </a:r>
          </a:p>
        </p:txBody>
      </p:sp>
      <p:sp>
        <p:nvSpPr>
          <p:cNvPr id="9220" name="Content Placeholder 1"/>
          <p:cNvSpPr>
            <a:spLocks noGrp="1"/>
          </p:cNvSpPr>
          <p:nvPr>
            <p:ph idx="1"/>
          </p:nvPr>
        </p:nvSpPr>
        <p:spPr bwMode="auto">
          <a:xfrm>
            <a:off x="914400" y="2286000"/>
            <a:ext cx="7358063" cy="7947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anchor="t" anchorCtr="0" compatLnSpc="1">
            <a:prstTxWarp prst="textNoShape">
              <a:avLst/>
            </a:prstTxWarp>
          </a:bodyPr>
          <a:lstStyle/>
          <a:p>
            <a:pPr algn="l"/>
            <a:r>
              <a:rPr lang="en-US" altLang="en-US" dirty="0"/>
              <a:t>Home:  Department of Health Policy</a:t>
            </a:r>
          </a:p>
          <a:p>
            <a:pPr algn="l"/>
            <a:r>
              <a:rPr lang="en-US" altLang="en-US" dirty="0"/>
              <a:t>Leader:  Stephanie Wheeler, PhD, Associate Professor of Health Policy</a:t>
            </a:r>
          </a:p>
          <a:p>
            <a:pPr algn="l"/>
            <a:r>
              <a:rPr lang="en-US" altLang="en-US" dirty="0"/>
              <a:t>Aim:  </a:t>
            </a:r>
            <a:r>
              <a:rPr lang="en-US" altLang="en-US" sz="2250" dirty="0">
                <a:latin typeface="Arial" charset="0"/>
                <a:ea typeface="MS PGothic" charset="-128"/>
                <a:sym typeface="Arial" charset="0"/>
              </a:rPr>
              <a:t>Train clinician and non-clinician scientists to work in multidisciplinary research teams to improve the cancer care quality across the cancer care continuum</a:t>
            </a:r>
          </a:p>
          <a:p>
            <a:pPr algn="l"/>
            <a:r>
              <a:rPr lang="en-US" altLang="en-US" dirty="0"/>
              <a:t>Participants:  pre/post doc, MD + PhD</a:t>
            </a:r>
          </a:p>
          <a:p>
            <a:pPr algn="l"/>
            <a:r>
              <a:rPr lang="en-US" altLang="en-US" dirty="0"/>
              <a:t>Elements: coursework (some specified), journal club, seminars, network in SPH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811136" presetClass="entr" presetSubtype="-1073764824" fill="hold" nodeType="click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811136" presetClass="entr" presetSubtype="-1073764824" fill="hold" grpId="0" nodeType="clickEffect" nodePh="1">
                                  <p:stCondLst>
                                    <p:cond delay="0"/>
                                  </p:stCondLst>
                                  <p:endCondLst>
                                    <p:cond evt="begin" delay="0">
                                      <p:tn val="9"/>
                                    </p:cond>
                                  </p:endCondLst>
                                  <p:childTnLst>
                                    <p:set>
                                      <p:cBhvr>
                                        <p:cTn id="10" dur="1" fill="hold">
                                          <p:stCondLst>
                                            <p:cond delay="499"/>
                                          </p:stCondLst>
                                        </p:cTn>
                                        <p:tgtEl>
                                          <p:spTgt spid="20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3400" y="2971800"/>
            <a:ext cx="8223626" cy="498598"/>
          </a:xfrm>
        </p:spPr>
        <p:txBody>
          <a:bodyPr>
            <a:normAutofit fontScale="90000"/>
          </a:bodyPr>
          <a:lstStyle/>
          <a:p>
            <a:r>
              <a:rPr lang="en-US" altLang="en-US" dirty="0">
                <a:solidFill>
                  <a:srgbClr val="5CADFF"/>
                </a:solidFill>
              </a:rPr>
              <a:t>Questions?</a:t>
            </a:r>
          </a:p>
        </p:txBody>
      </p:sp>
      <p:pic>
        <p:nvPicPr>
          <p:cNvPr id="49156" name="Picture 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1" y="762000"/>
            <a:ext cx="3048000" cy="1981200"/>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pic>
        <p:nvPicPr>
          <p:cNvPr id="8196" name="Picture 4" descr="https://unclineberger.org/about/AboutUsHead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9" y="33824"/>
            <a:ext cx="3387051" cy="20627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81925" y="0"/>
            <a:ext cx="3253199" cy="2356884"/>
          </a:xfrm>
          <a:prstGeom prst="rect">
            <a:avLst/>
          </a:prstGeom>
          <a:ln w="28575">
            <a:noFill/>
          </a:ln>
        </p:spPr>
      </p:pic>
      <p:pic>
        <p:nvPicPr>
          <p:cNvPr id="9"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2590800"/>
            <a:ext cx="2971800" cy="1977379"/>
          </a:xfrm>
          <a:prstGeom prst="rect">
            <a:avLst/>
          </a:prstGeom>
          <a:noFill/>
          <a:ln w="25400" algn="ctr">
            <a:no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 y="4570581"/>
            <a:ext cx="3049890" cy="2287419"/>
          </a:xfrm>
          <a:prstGeom prst="rect">
            <a:avLst/>
          </a:prstGeom>
          <a:noFill/>
          <a:ln w="25400" algn="ctr">
            <a:no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descr="086-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285999"/>
            <a:ext cx="3200399" cy="2273181"/>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2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409"/>
          <a:stretch/>
        </p:blipFill>
        <p:spPr bwMode="auto">
          <a:xfrm>
            <a:off x="6544491" y="4556729"/>
            <a:ext cx="2590800" cy="2301271"/>
          </a:xfrm>
          <a:prstGeom prst="rect">
            <a:avLst/>
          </a:prstGeom>
          <a:noFill/>
          <a:ln w="25400" algn="ctr">
            <a:no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3801" y="3886199"/>
            <a:ext cx="2438400" cy="2971801"/>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783588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6536531" y="4250531"/>
            <a:ext cx="227707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endParaRPr lang="en-US" altLang="en-US" sz="2180">
              <a:solidFill>
                <a:srgbClr val="FFFF66"/>
              </a:solidFill>
            </a:endParaRPr>
          </a:p>
        </p:txBody>
      </p:sp>
      <p:sp>
        <p:nvSpPr>
          <p:cNvPr id="11266" name="Rectangle 9"/>
          <p:cNvSpPr>
            <a:spLocks noGrp="1" noChangeArrowheads="1"/>
          </p:cNvSpPr>
          <p:nvPr>
            <p:ph type="title"/>
          </p:nvPr>
        </p:nvSpPr>
        <p:spPr bwMode="auto">
          <a:xfrm>
            <a:off x="457647" y="274588"/>
            <a:ext cx="615032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4294" tIns="32147" rIns="0" bIns="32147" numCol="1" anchor="ctr" anchorCtr="0" compatLnSpc="1">
            <a:prstTxWarp prst="textNoShape">
              <a:avLst/>
            </a:prstTxWarp>
          </a:bodyPr>
          <a:lstStyle/>
          <a:p>
            <a:pPr eaLnBrk="1" hangingPunct="1"/>
            <a:r>
              <a:rPr lang="en-US" altLang="en-US" sz="4219">
                <a:solidFill>
                  <a:srgbClr val="FFFF00"/>
                </a:solidFill>
              </a:rPr>
              <a:t>Overview:  NRSA</a:t>
            </a:r>
          </a:p>
        </p:txBody>
      </p:sp>
      <p:sp>
        <p:nvSpPr>
          <p:cNvPr id="11267" name="Content Placeholder 1"/>
          <p:cNvSpPr>
            <a:spLocks noGrp="1"/>
          </p:cNvSpPr>
          <p:nvPr>
            <p:ph idx="1"/>
          </p:nvPr>
        </p:nvSpPr>
        <p:spPr bwMode="auto">
          <a:xfrm>
            <a:off x="0" y="1600647"/>
            <a:ext cx="9144000" cy="4525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anchor="t" anchorCtr="0" compatLnSpc="1">
            <a:prstTxWarp prst="textNoShape">
              <a:avLst/>
            </a:prstTxWarp>
          </a:bodyPr>
          <a:lstStyle/>
          <a:p>
            <a:pPr algn="l"/>
            <a:r>
              <a:rPr lang="en-US" altLang="en-US" dirty="0"/>
              <a:t>Home:  </a:t>
            </a:r>
            <a:r>
              <a:rPr lang="en-US" altLang="en-US" dirty="0" err="1"/>
              <a:t>Sheps</a:t>
            </a:r>
            <a:r>
              <a:rPr lang="en-US" altLang="en-US" dirty="0"/>
              <a:t> Center for Health </a:t>
            </a:r>
            <a:r>
              <a:rPr lang="en-US" altLang="en-US" dirty="0" err="1"/>
              <a:t>Svcs</a:t>
            </a:r>
            <a:r>
              <a:rPr lang="en-US" altLang="en-US" dirty="0"/>
              <a:t> Research</a:t>
            </a:r>
          </a:p>
          <a:p>
            <a:pPr algn="l"/>
            <a:r>
              <a:rPr lang="en-US" altLang="en-US" dirty="0"/>
              <a:t>Leader:  Tim Carey, MD+ Morris Weinberger, PhD</a:t>
            </a:r>
          </a:p>
          <a:p>
            <a:pPr algn="l" eaLnBrk="1" hangingPunct="1"/>
            <a:r>
              <a:rPr lang="en-US" altLang="en-US" dirty="0"/>
              <a:t>Aim:  </a:t>
            </a:r>
            <a:r>
              <a:rPr lang="en-US" altLang="en-US" sz="1969" dirty="0">
                <a:latin typeface="Verdana" charset="0"/>
                <a:sym typeface="Verdana" charset="0"/>
              </a:rPr>
              <a:t>Trainees will gain experience in applying research methods to the systematic analysis and evaluation of health care services and health policy issues (</a:t>
            </a:r>
            <a:r>
              <a:rPr lang="en-US" altLang="en-US" sz="1969" i="1" dirty="0">
                <a:latin typeface="Verdana" charset="0"/>
                <a:sym typeface="Verdana" charset="0"/>
              </a:rPr>
              <a:t>focuses include disparities, comparative effectiveness, dissemination/implementation, not limited to cancer research</a:t>
            </a:r>
            <a:r>
              <a:rPr lang="en-US" altLang="en-US" sz="1969" dirty="0">
                <a:latin typeface="Verdana" charset="0"/>
                <a:sym typeface="Verdana" charset="0"/>
              </a:rPr>
              <a:t>)</a:t>
            </a:r>
          </a:p>
          <a:p>
            <a:pPr algn="l"/>
            <a:r>
              <a:rPr lang="en-US" altLang="en-US" dirty="0"/>
              <a:t>Participants:  pre/post doc, MD + PhD</a:t>
            </a:r>
          </a:p>
          <a:p>
            <a:pPr algn="l"/>
            <a:r>
              <a:rPr lang="en-US" altLang="en-US" dirty="0"/>
              <a:t>Elements: coursework ($$ support, degree oriented, not specific classes), weekly seminar, network across campus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482203"/>
            <a:ext cx="3009305"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811136" presetClass="entr" presetSubtype="-1073764824" fill="hold" grpId="0" nodeType="clickEffect" nodePh="1">
                                  <p:stCondLst>
                                    <p:cond delay="0"/>
                                  </p:stCondLst>
                                  <p:endCondLst>
                                    <p:cond evt="begin" delay="0">
                                      <p:tn val="5"/>
                                    </p:cond>
                                  </p:endCondLst>
                                  <p:childTnLst>
                                    <p:set>
                                      <p:cBhvr>
                                        <p:cTn id="6" dur="1" fill="hold">
                                          <p:stCondLst>
                                            <p:cond delay="499"/>
                                          </p:stCondLst>
                                        </p:cTn>
                                        <p:tgtEl>
                                          <p:spTgt spid="204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811136" presetClass="entr" presetSubtype="-1073764824"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6536531" y="4250531"/>
            <a:ext cx="227707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eaLnBrk="1" hangingPunct="1"/>
            <a:endParaRPr lang="en-US" altLang="en-US" sz="2180">
              <a:solidFill>
                <a:srgbClr val="FFFF66"/>
              </a:solidFill>
            </a:endParaRPr>
          </a:p>
        </p:txBody>
      </p:sp>
      <p:sp>
        <p:nvSpPr>
          <p:cNvPr id="13314" name="Rectangle 9"/>
          <p:cNvSpPr>
            <a:spLocks noGrp="1" noChangeArrowheads="1"/>
          </p:cNvSpPr>
          <p:nvPr>
            <p:ph type="title"/>
          </p:nvPr>
        </p:nvSpPr>
        <p:spPr bwMode="auto">
          <a:xfrm>
            <a:off x="457647" y="274588"/>
            <a:ext cx="615032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4294" tIns="32147" rIns="0" bIns="32147" numCol="1" anchor="ctr" anchorCtr="0" compatLnSpc="1">
            <a:prstTxWarp prst="textNoShape">
              <a:avLst/>
            </a:prstTxWarp>
          </a:bodyPr>
          <a:lstStyle/>
          <a:p>
            <a:pPr eaLnBrk="1" hangingPunct="1"/>
            <a:r>
              <a:rPr lang="en-US" altLang="en-US" sz="4219">
                <a:solidFill>
                  <a:srgbClr val="FFFF00"/>
                </a:solidFill>
              </a:rPr>
              <a:t>Overview:  CCEP</a:t>
            </a:r>
          </a:p>
        </p:txBody>
      </p:sp>
      <p:sp>
        <p:nvSpPr>
          <p:cNvPr id="13315" name="Content Placeholder 1"/>
          <p:cNvSpPr>
            <a:spLocks noGrp="1"/>
          </p:cNvSpPr>
          <p:nvPr>
            <p:ph idx="1"/>
          </p:nvPr>
        </p:nvSpPr>
        <p:spPr bwMode="auto">
          <a:xfrm>
            <a:off x="0" y="1600647"/>
            <a:ext cx="9144000" cy="4525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anchor="t" anchorCtr="0" compatLnSpc="1">
            <a:prstTxWarp prst="textNoShape">
              <a:avLst/>
            </a:prstTxWarp>
          </a:bodyPr>
          <a:lstStyle/>
          <a:p>
            <a:pPr algn="l"/>
            <a:r>
              <a:rPr lang="en-US" altLang="en-US" dirty="0"/>
              <a:t>Home:  </a:t>
            </a:r>
            <a:r>
              <a:rPr lang="en-US" altLang="en-US" dirty="0" err="1"/>
              <a:t>Lineberger</a:t>
            </a:r>
            <a:r>
              <a:rPr lang="en-US" altLang="en-US" dirty="0"/>
              <a:t> Comp Cancer Center</a:t>
            </a:r>
          </a:p>
          <a:p>
            <a:pPr algn="l"/>
            <a:r>
              <a:rPr lang="en-US" altLang="en-US" dirty="0"/>
              <a:t>Leader:  Jo Anne L. Earp, </a:t>
            </a:r>
            <a:r>
              <a:rPr lang="en-US" altLang="en-US" dirty="0" err="1"/>
              <a:t>Sc.D</a:t>
            </a:r>
            <a:endParaRPr lang="en-US" altLang="en-US" dirty="0"/>
          </a:p>
          <a:p>
            <a:pPr algn="l" eaLnBrk="1" hangingPunct="1"/>
            <a:r>
              <a:rPr lang="en-US" altLang="en-US" dirty="0"/>
              <a:t>Aim: trains pre- and postdoctoral fellows for careers as independent investigators in interdisciplinary and collaborative cancer prevention and control research.</a:t>
            </a:r>
          </a:p>
          <a:p>
            <a:pPr algn="l" eaLnBrk="1" hangingPunct="1"/>
            <a:r>
              <a:rPr lang="en-US" altLang="en-US" dirty="0"/>
              <a:t>Participants:  pre/post doc, MD + PhD</a:t>
            </a:r>
          </a:p>
          <a:p>
            <a:pPr algn="l"/>
            <a:r>
              <a:rPr lang="en-US" altLang="en-US" dirty="0"/>
              <a:t>Elements: diverse faculty mentoring, core courses and individualized training program</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482203"/>
            <a:ext cx="3009305"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811136" presetClass="entr" presetSubtype="-1073764824" fill="hold" grpId="0" nodeType="clickEffect" nodePh="1">
                                  <p:stCondLst>
                                    <p:cond delay="0"/>
                                  </p:stCondLst>
                                  <p:endCondLst>
                                    <p:cond evt="begin" delay="0">
                                      <p:tn val="5"/>
                                    </p:cond>
                                  </p:endCondLst>
                                  <p:childTnLst>
                                    <p:set>
                                      <p:cBhvr>
                                        <p:cTn id="6" dur="1" fill="hold">
                                          <p:stCondLst>
                                            <p:cond delay="499"/>
                                          </p:stCondLst>
                                        </p:cTn>
                                        <p:tgtEl>
                                          <p:spTgt spid="204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811136" presetClass="entr" presetSubtype="-1073764824"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bwMode="auto">
          <a:xfrm>
            <a:off x="71437" y="274588"/>
            <a:ext cx="90725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anchor="t" anchorCtr="0" compatLnSpc="1">
            <a:prstTxWarp prst="textNoShape">
              <a:avLst/>
            </a:prstTxWarp>
          </a:bodyPr>
          <a:lstStyle/>
          <a:p>
            <a:r>
              <a:rPr lang="en-US" altLang="en-US" sz="5062">
                <a:solidFill>
                  <a:srgbClr val="FFFF00"/>
                </a:solidFill>
              </a:rPr>
              <a:t>Didactic/Degree Programs</a:t>
            </a:r>
            <a:r>
              <a:rPr lang="en-US" altLang="en-US"/>
              <a:t/>
            </a:r>
            <a:br>
              <a:rPr lang="en-US" altLang="en-US"/>
            </a:br>
            <a:endParaRPr lang="en-US" altLang="en-US"/>
          </a:p>
        </p:txBody>
      </p:sp>
      <p:sp>
        <p:nvSpPr>
          <p:cNvPr id="3" name="Content Placeholder 2"/>
          <p:cNvSpPr>
            <a:spLocks noGrp="1"/>
          </p:cNvSpPr>
          <p:nvPr>
            <p:ph idx="1"/>
          </p:nvPr>
        </p:nvSpPr>
        <p:spPr/>
        <p:txBody>
          <a:bodyPr/>
          <a:lstStyle/>
          <a:p>
            <a:pPr algn="l">
              <a:defRPr/>
            </a:pPr>
            <a:r>
              <a:rPr lang="en-US" dirty="0"/>
              <a:t>Master of Public Health (School of Public Health)</a:t>
            </a:r>
          </a:p>
          <a:p>
            <a:pPr algn="l">
              <a:defRPr/>
            </a:pPr>
            <a:r>
              <a:rPr lang="en-US" dirty="0"/>
              <a:t>Master of Science in Clinical Research (</a:t>
            </a:r>
            <a:r>
              <a:rPr lang="en-US" dirty="0" err="1"/>
              <a:t>Dept</a:t>
            </a:r>
            <a:r>
              <a:rPr lang="en-US" dirty="0"/>
              <a:t> of Epidemiology)</a:t>
            </a:r>
          </a:p>
          <a:p>
            <a:pPr algn="l">
              <a:defRPr/>
            </a:pPr>
            <a:r>
              <a:rPr lang="en-US" dirty="0" err="1"/>
              <a:t>NCTraCS</a:t>
            </a:r>
            <a:r>
              <a:rPr lang="en-US" dirty="0"/>
              <a:t> Translational and Clinical Research Curriculum certificate program</a:t>
            </a:r>
          </a:p>
          <a:p>
            <a:pPr marL="223234" indent="0" algn="l">
              <a:defRPr/>
            </a:pPr>
            <a:r>
              <a:rPr lang="en-US" sz="1406" dirty="0">
                <a:hlinkClick r:id="rId2"/>
              </a:rPr>
              <a:t>https://tracs.unc.edu/index.php/services/education/translational-and-clinical-research-curriculum</a:t>
            </a:r>
            <a:endParaRPr lang="en-US" sz="1406" dirty="0"/>
          </a:p>
          <a:p>
            <a:pPr algn="l">
              <a:defRPr/>
            </a:pPr>
            <a:r>
              <a:rPr lang="en-US" dirty="0" err="1"/>
              <a:t>Odum</a:t>
            </a:r>
            <a:r>
              <a:rPr lang="en-US" dirty="0"/>
              <a:t> Institute for Research in Social Science short courses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anchor="b" anchorCtr="0" compatLnSpc="1">
            <a:prstTxWarp prst="textNoShape">
              <a:avLst/>
            </a:prstTxWarp>
          </a:bodyPr>
          <a:lstStyle/>
          <a:p>
            <a:pPr algn="ctr"/>
            <a:r>
              <a:rPr lang="en-US" altLang="en-US" sz="4219">
                <a:solidFill>
                  <a:srgbClr val="FFFF00"/>
                </a:solidFill>
              </a:rPr>
              <a:t>What Can I do as a Population Science-Focused Fellow at UNC?</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037" y="196453"/>
            <a:ext cx="7355830" cy="8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2268141" y="1285875"/>
            <a:ext cx="6750844" cy="132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687"/>
              <a:t>Personalized home-based interval exercise training may improve cardiorespiratory fitness in cancer patients preparing to undergo hematopoietic cell transplantation</a:t>
            </a:r>
          </a:p>
          <a:p>
            <a:pPr algn="ctr"/>
            <a:endParaRPr lang="en-US" altLang="en-US" sz="1687"/>
          </a:p>
          <a:p>
            <a:pPr algn="ctr"/>
            <a:r>
              <a:rPr lang="en-US" altLang="en-US" sz="1266" b="1"/>
              <a:t>Bone Marrow Transplant. 2016 Jul;51(7):967-72</a:t>
            </a:r>
          </a:p>
        </p:txBody>
      </p:sp>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745" y="3161109"/>
            <a:ext cx="5557614" cy="20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4"/>
          <p:cNvSpPr txBox="1">
            <a:spLocks noChangeArrowheads="1"/>
          </p:cNvSpPr>
          <p:nvPr/>
        </p:nvSpPr>
        <p:spPr bwMode="auto">
          <a:xfrm>
            <a:off x="4263926" y="5576590"/>
            <a:ext cx="2759273"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Fig 2. Overview of exercise intervention.</a:t>
            </a:r>
          </a:p>
        </p:txBody>
      </p:sp>
      <p:pic>
        <p:nvPicPr>
          <p:cNvPr id="17413" name="Picture 5" descr="http://unclineberger.org/people/william-a.-wood/@@images/9727f97a-f29c-4a29-b108-931eff1a78f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85" y="1419821"/>
            <a:ext cx="1327175" cy="17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6"/>
          <p:cNvSpPr txBox="1">
            <a:spLocks noChangeArrowheads="1"/>
          </p:cNvSpPr>
          <p:nvPr/>
        </p:nvSpPr>
        <p:spPr bwMode="auto">
          <a:xfrm>
            <a:off x="170781" y="3503787"/>
            <a:ext cx="1547068"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William Wood, MD</a:t>
            </a:r>
          </a:p>
        </p:txBody>
      </p:sp>
      <p:pic>
        <p:nvPicPr>
          <p:cNvPr id="17415" name="Picture 7" descr="http://unclineberger.org/people/ethan-basch/@@images/aed1275a-6e94-4bf4-bf08-eb51fe2186c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286" y="4259461"/>
            <a:ext cx="1311548" cy="17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8"/>
          <p:cNvSpPr txBox="1">
            <a:spLocks noChangeArrowheads="1"/>
          </p:cNvSpPr>
          <p:nvPr/>
        </p:nvSpPr>
        <p:spPr bwMode="auto">
          <a:xfrm>
            <a:off x="223242" y="6240736"/>
            <a:ext cx="1442145"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Ethan Basch, MD</a:t>
            </a:r>
          </a:p>
        </p:txBody>
      </p:sp>
      <p:sp>
        <p:nvSpPr>
          <p:cNvPr id="2" name="5-Point Star 1"/>
          <p:cNvSpPr/>
          <p:nvPr/>
        </p:nvSpPr>
        <p:spPr bwMode="auto">
          <a:xfrm>
            <a:off x="170781" y="1178719"/>
            <a:ext cx="490016"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a:spLocks/>
          </p:cNvSpPr>
          <p:nvPr/>
        </p:nvSpPr>
        <p:spPr>
          <a:xfrm>
            <a:off x="553641" y="238870"/>
            <a:ext cx="7393781" cy="932036"/>
          </a:xfrm>
          <a:prstGeom prst="rect">
            <a:avLst/>
          </a:prstGeom>
        </p:spPr>
        <p:txBody>
          <a:bodyPr>
            <a:normAutofit fontScale="25000" lnSpcReduction="20000"/>
          </a:bodyPr>
          <a:lst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charset="0"/>
              </a:defRPr>
            </a:lvl2pPr>
            <a:lvl3pPr algn="ctr" rtl="0" eaLnBrk="0" fontAlgn="base" hangingPunct="0">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charset="0"/>
              </a:defRPr>
            </a:lvl3pPr>
            <a:lvl4pPr algn="ctr" rtl="0" eaLnBrk="0" fontAlgn="base" hangingPunct="0">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charset="0"/>
              </a:defRPr>
            </a:lvl4pPr>
            <a:lvl5pPr algn="ctr" rtl="0" eaLnBrk="0" fontAlgn="base" hangingPunct="0">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charset="0"/>
              </a:defRPr>
            </a:lvl5pPr>
            <a:lvl6pPr marL="457200" algn="ctr" rtl="0" fontAlgn="base">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pitchFamily="80" charset="0"/>
              </a:defRPr>
            </a:lvl6pPr>
            <a:lvl7pPr marL="914400" algn="ctr" rtl="0" fontAlgn="base">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pitchFamily="80" charset="0"/>
              </a:defRPr>
            </a:lvl7pPr>
            <a:lvl8pPr marL="1371600" algn="ctr" rtl="0" fontAlgn="base">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pitchFamily="80" charset="0"/>
              </a:defRPr>
            </a:lvl8pPr>
            <a:lvl9pPr marL="1828800" algn="ctr" rtl="0" fontAlgn="base">
              <a:spcBef>
                <a:spcPct val="0"/>
              </a:spcBef>
              <a:spcAft>
                <a:spcPct val="0"/>
              </a:spcAft>
              <a:defRPr sz="8400">
                <a:solidFill>
                  <a:schemeClr val="tx1"/>
                </a:solidFill>
                <a:latin typeface="Gill Sans" pitchFamily="80" charset="0"/>
                <a:ea typeface="ヒラギノ角ゴ ProN W3" pitchFamily="80" charset="-128"/>
                <a:cs typeface="ヒラギノ角ゴ ProN W3" pitchFamily="80" charset="-128"/>
                <a:sym typeface="Gill Sans" pitchFamily="80" charset="0"/>
              </a:defRPr>
            </a:lvl9pPr>
          </a:lstStyle>
          <a:p>
            <a:pPr>
              <a:defRPr/>
            </a:pPr>
            <a:r>
              <a:rPr lang="en-US" sz="7875" kern="0" dirty="0">
                <a:latin typeface="+mn-lt"/>
                <a:cs typeface="Times New Roman" panose="02020603050405020304" pitchFamily="18" charset="0"/>
              </a:rPr>
              <a:t>Neoadjuvant chemotherapy administration and time to cystectomy for muscle-invasive bladder cancer: An evaluation of transitions between academic and community settings.</a:t>
            </a:r>
            <a:r>
              <a:rPr lang="en-US" sz="5273" kern="0" dirty="0">
                <a:latin typeface="Times New Roman" panose="02020603050405020304" pitchFamily="18" charset="0"/>
                <a:cs typeface="Times New Roman" panose="02020603050405020304" pitchFamily="18" charset="0"/>
              </a:rPr>
              <a:t/>
            </a:r>
            <a:br>
              <a:rPr lang="en-US" sz="5273" kern="0" dirty="0">
                <a:latin typeface="Times New Roman" panose="02020603050405020304" pitchFamily="18" charset="0"/>
                <a:cs typeface="Times New Roman" panose="02020603050405020304" pitchFamily="18" charset="0"/>
              </a:rPr>
            </a:br>
            <a:r>
              <a:rPr lang="en-US" sz="5906" kern="0" dirty="0"/>
              <a:t/>
            </a:r>
            <a:br>
              <a:rPr lang="en-US" sz="5906" kern="0" dirty="0"/>
            </a:br>
            <a:endParaRPr lang="en-US" sz="914" kern="0" dirty="0"/>
          </a:p>
        </p:txBody>
      </p:sp>
      <p:sp>
        <p:nvSpPr>
          <p:cNvPr id="18434" name="TextBox 2"/>
          <p:cNvSpPr txBox="1">
            <a:spLocks noChangeArrowheads="1"/>
          </p:cNvSpPr>
          <p:nvPr/>
        </p:nvSpPr>
        <p:spPr bwMode="auto">
          <a:xfrm>
            <a:off x="2643188" y="1170906"/>
            <a:ext cx="3014886"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b="1"/>
              <a:t>Urol Oncol. 2015 Sep;33(9):386.e1-6</a:t>
            </a:r>
            <a:endParaRPr lang="en-US" altLang="en-US" sz="1266"/>
          </a:p>
        </p:txBody>
      </p:sp>
      <p:sp>
        <p:nvSpPr>
          <p:cNvPr id="18435" name="TextBox 4"/>
          <p:cNvSpPr txBox="1">
            <a:spLocks noChangeArrowheads="1"/>
          </p:cNvSpPr>
          <p:nvPr/>
        </p:nvSpPr>
        <p:spPr bwMode="auto">
          <a:xfrm>
            <a:off x="178594" y="5349999"/>
            <a:ext cx="2598539" cy="5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984"/>
              <a:t>Fig 1. </a:t>
            </a:r>
          </a:p>
          <a:p>
            <a:pPr algn="ctr"/>
            <a:r>
              <a:rPr lang="en-US" altLang="en-US" sz="984"/>
              <a:t>Overall survival in patients who received NAC in AMC and in the community</a:t>
            </a:r>
          </a:p>
        </p:txBody>
      </p:sp>
      <p:sp>
        <p:nvSpPr>
          <p:cNvPr id="6" name="TextBox 5"/>
          <p:cNvSpPr txBox="1"/>
          <p:nvPr/>
        </p:nvSpPr>
        <p:spPr>
          <a:xfrm>
            <a:off x="3263801" y="2723555"/>
            <a:ext cx="3522762" cy="2212785"/>
          </a:xfrm>
          <a:prstGeom prst="rect">
            <a:avLst/>
          </a:prstGeom>
          <a:noFill/>
          <a:ln w="12700">
            <a:solidFill>
              <a:schemeClr val="tx1"/>
            </a:solidFill>
          </a:ln>
        </p:spPr>
        <p:txBody>
          <a:bodyPr>
            <a:spAutoFit/>
          </a:bodyPr>
          <a:lstStyle/>
          <a:p>
            <a:pPr>
              <a:defRPr/>
            </a:pPr>
            <a:r>
              <a:rPr lang="en-US" altLang="en-US" sz="1969" b="1" dirty="0">
                <a:latin typeface="Arial" panose="020B0604020202020204" pitchFamily="34" charset="0"/>
              </a:rPr>
              <a:t>Highlights</a:t>
            </a:r>
          </a:p>
          <a:p>
            <a:pPr>
              <a:defRPr/>
            </a:pPr>
            <a:endParaRPr lang="en-US" altLang="en-US" sz="984" b="1" dirty="0">
              <a:solidFill>
                <a:srgbClr val="6C9D31"/>
              </a:solidFill>
              <a:latin typeface="Times New Roman" panose="02020603050405020304" pitchFamily="18" charset="0"/>
              <a:cs typeface="Times New Roman" panose="02020603050405020304" pitchFamily="18" charset="0"/>
            </a:endParaRPr>
          </a:p>
          <a:p>
            <a:pPr>
              <a:defRPr/>
            </a:pPr>
            <a:r>
              <a:rPr lang="en-US" altLang="en-US" sz="984" dirty="0">
                <a:solidFill>
                  <a:srgbClr val="5C5C5C"/>
                </a:solidFill>
                <a:latin typeface="Times New Roman" panose="02020603050405020304" pitchFamily="18" charset="0"/>
                <a:cs typeface="Times New Roman" panose="02020603050405020304" pitchFamily="18" charset="0"/>
              </a:rPr>
              <a:t>• </a:t>
            </a:r>
            <a:r>
              <a:rPr lang="en-US" altLang="en-US" sz="984" b="1" dirty="0">
                <a:cs typeface="Times New Roman" panose="02020603050405020304" pitchFamily="18" charset="0"/>
              </a:rPr>
              <a:t>We analyze bladder cancer patients referred to an academic center for cystectomy</a:t>
            </a:r>
          </a:p>
          <a:p>
            <a:pPr>
              <a:defRPr/>
            </a:pPr>
            <a:endParaRPr lang="en-US" altLang="en-US" sz="984" dirty="0">
              <a:cs typeface="Times New Roman" panose="02020603050405020304" pitchFamily="18" charset="0"/>
            </a:endParaRPr>
          </a:p>
          <a:p>
            <a:pPr>
              <a:defRPr/>
            </a:pPr>
            <a:r>
              <a:rPr lang="en-US" altLang="en-US" sz="984" dirty="0">
                <a:cs typeface="Times New Roman" panose="02020603050405020304" pitchFamily="18" charset="0"/>
              </a:rPr>
              <a:t>• </a:t>
            </a:r>
            <a:r>
              <a:rPr lang="en-US" altLang="en-US" sz="984" b="1" dirty="0">
                <a:cs typeface="Times New Roman" panose="02020603050405020304" pitchFamily="18" charset="0"/>
              </a:rPr>
              <a:t>We compare neoadjuvant chemotherapy in the community and in an academic center</a:t>
            </a:r>
          </a:p>
          <a:p>
            <a:pPr>
              <a:defRPr/>
            </a:pPr>
            <a:endParaRPr lang="en-US" altLang="en-US" sz="984" dirty="0">
              <a:cs typeface="Times New Roman" panose="02020603050405020304" pitchFamily="18" charset="0"/>
            </a:endParaRPr>
          </a:p>
          <a:p>
            <a:pPr>
              <a:defRPr/>
            </a:pPr>
            <a:r>
              <a:rPr lang="en-US" altLang="en-US" sz="984" dirty="0">
                <a:cs typeface="Times New Roman" panose="02020603050405020304" pitchFamily="18" charset="0"/>
              </a:rPr>
              <a:t>• </a:t>
            </a:r>
            <a:r>
              <a:rPr lang="en-US" altLang="en-US" sz="984" b="1" dirty="0">
                <a:cs typeface="Times New Roman" panose="02020603050405020304" pitchFamily="18" charset="0"/>
              </a:rPr>
              <a:t>Receipt of chemotherapy in the community was associated with a delay in cystectomy</a:t>
            </a:r>
          </a:p>
          <a:p>
            <a:pPr>
              <a:defRPr/>
            </a:pPr>
            <a:endParaRPr lang="en-US" altLang="en-US" sz="984" dirty="0">
              <a:cs typeface="Times New Roman" panose="02020603050405020304" pitchFamily="18" charset="0"/>
            </a:endParaRPr>
          </a:p>
          <a:p>
            <a:pPr>
              <a:defRPr/>
            </a:pPr>
            <a:r>
              <a:rPr lang="en-US" altLang="en-US" sz="984" dirty="0">
                <a:cs typeface="Times New Roman" panose="02020603050405020304" pitchFamily="18" charset="0"/>
              </a:rPr>
              <a:t>• </a:t>
            </a:r>
            <a:r>
              <a:rPr lang="en-US" altLang="en-US" sz="984" b="1" dirty="0">
                <a:cs typeface="Times New Roman" panose="02020603050405020304" pitchFamily="18" charset="0"/>
              </a:rPr>
              <a:t>Those treated in the community get the same chemotherapy and have similar outcomes</a:t>
            </a:r>
            <a:endParaRPr lang="en-US" altLang="en-US" sz="984" dirty="0">
              <a:cs typeface="Times New Roman" panose="02020603050405020304" pitchFamily="18" charset="0"/>
            </a:endParaRPr>
          </a:p>
        </p:txBody>
      </p:sp>
      <p:pic>
        <p:nvPicPr>
          <p:cNvPr id="18437" name="Picture 6" descr="Tracy Rose">
            <a:hlinkClick r:id="rId2" tooltip="&quot;Tracy Rose&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0617" y="1660922"/>
            <a:ext cx="1279178" cy="134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http://unclineberger.org/people/ethan-basch/@@images/aed1275a-6e94-4bf4-bf08-eb51fe2186c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477" y="3964782"/>
            <a:ext cx="1242342" cy="154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8"/>
          <p:cNvSpPr txBox="1">
            <a:spLocks noChangeArrowheads="1"/>
          </p:cNvSpPr>
          <p:nvPr/>
        </p:nvSpPr>
        <p:spPr bwMode="auto">
          <a:xfrm>
            <a:off x="7322344" y="3224734"/>
            <a:ext cx="149349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Tracy Rose, MD</a:t>
            </a:r>
          </a:p>
        </p:txBody>
      </p:sp>
      <p:sp>
        <p:nvSpPr>
          <p:cNvPr id="18440" name="TextBox 9"/>
          <p:cNvSpPr txBox="1">
            <a:spLocks noChangeArrowheads="1"/>
          </p:cNvSpPr>
          <p:nvPr/>
        </p:nvSpPr>
        <p:spPr bwMode="auto">
          <a:xfrm>
            <a:off x="7448476" y="5610076"/>
            <a:ext cx="1463352"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Ethan Basch, MD</a:t>
            </a:r>
          </a:p>
        </p:txBody>
      </p:sp>
      <p:pic>
        <p:nvPicPr>
          <p:cNvPr id="1844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555" y="2518172"/>
            <a:ext cx="2464594" cy="259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Point Star 10"/>
          <p:cNvSpPr/>
          <p:nvPr/>
        </p:nvSpPr>
        <p:spPr bwMode="auto">
          <a:xfrm>
            <a:off x="7204026" y="1553766"/>
            <a:ext cx="490017"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83059" y="361653"/>
            <a:ext cx="5487293" cy="9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687"/>
              <a:t>Young Men With Cancer Experience Low Referral Rates for Fertility Counseling and Sperm Banking</a:t>
            </a:r>
          </a:p>
          <a:p>
            <a:pPr algn="ctr"/>
            <a:endParaRPr lang="en-US" altLang="en-US" sz="984"/>
          </a:p>
          <a:p>
            <a:pPr algn="ctr"/>
            <a:endParaRPr lang="en-US" altLang="en-US" sz="1406"/>
          </a:p>
        </p:txBody>
      </p:sp>
      <p:sp>
        <p:nvSpPr>
          <p:cNvPr id="19458" name="TextBox 2"/>
          <p:cNvSpPr txBox="1">
            <a:spLocks noChangeArrowheads="1"/>
          </p:cNvSpPr>
          <p:nvPr/>
        </p:nvSpPr>
        <p:spPr bwMode="auto">
          <a:xfrm>
            <a:off x="1348383" y="1106166"/>
            <a:ext cx="3306217"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b="1"/>
              <a:t>J Oncol Pract. 2016 May;12(5):465-71</a:t>
            </a:r>
            <a:r>
              <a:rPr lang="en-US" altLang="en-US" sz="1266"/>
              <a:t>. </a:t>
            </a:r>
          </a:p>
        </p:txBody>
      </p:sp>
      <p:sp>
        <p:nvSpPr>
          <p:cNvPr id="19459" name="TextBox 3"/>
          <p:cNvSpPr txBox="1">
            <a:spLocks noChangeArrowheads="1"/>
          </p:cNvSpPr>
          <p:nvPr/>
        </p:nvSpPr>
        <p:spPr bwMode="auto">
          <a:xfrm>
            <a:off x="174129" y="1659806"/>
            <a:ext cx="6101209" cy="78483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125" b="1"/>
              <a:t>Purpose:</a:t>
            </a:r>
            <a:r>
              <a:rPr lang="en-US" altLang="en-US" sz="1125"/>
              <a:t> With improved cancer survival rates and the current trend of delaying parenthood, fertility is a growing issue among cancer patients. The purpose of this study was to evaluate the incidence of fertility counseling and sperm banking in reproductive-age male cancer patients and to assess factors that influence counseling and banking. </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b="5321"/>
          <a:stretch>
            <a:fillRect/>
          </a:stretch>
        </p:blipFill>
        <p:spPr bwMode="auto">
          <a:xfrm>
            <a:off x="7137053" y="160735"/>
            <a:ext cx="1660922" cy="158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7"/>
          <p:cNvSpPr txBox="1">
            <a:spLocks noChangeArrowheads="1"/>
          </p:cNvSpPr>
          <p:nvPr/>
        </p:nvSpPr>
        <p:spPr bwMode="auto">
          <a:xfrm>
            <a:off x="7142634" y="1778125"/>
            <a:ext cx="164306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Natalie Grover, MD</a:t>
            </a:r>
          </a:p>
        </p:txBody>
      </p:sp>
      <p:sp>
        <p:nvSpPr>
          <p:cNvPr id="19462" name="TextBox 9"/>
          <p:cNvSpPr txBox="1">
            <a:spLocks noChangeArrowheads="1"/>
          </p:cNvSpPr>
          <p:nvPr/>
        </p:nvSpPr>
        <p:spPr bwMode="auto">
          <a:xfrm>
            <a:off x="183059" y="3539505"/>
            <a:ext cx="5971729" cy="82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687"/>
              <a:t>Statewide geographic variation in outcomes for adults with acute myeloid leukemia in North Carolina.</a:t>
            </a:r>
          </a:p>
          <a:p>
            <a:pPr algn="ctr"/>
            <a:endParaRPr lang="en-US" altLang="en-US" sz="1406"/>
          </a:p>
        </p:txBody>
      </p:sp>
      <p:sp>
        <p:nvSpPr>
          <p:cNvPr id="19463" name="TextBox 10"/>
          <p:cNvSpPr txBox="1">
            <a:spLocks noChangeArrowheads="1"/>
          </p:cNvSpPr>
          <p:nvPr/>
        </p:nvSpPr>
        <p:spPr bwMode="auto">
          <a:xfrm>
            <a:off x="2053828" y="4230440"/>
            <a:ext cx="189644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b="1"/>
              <a:t>Cancer. 2016 Jun 28. </a:t>
            </a:r>
          </a:p>
        </p:txBody>
      </p:sp>
      <p:sp>
        <p:nvSpPr>
          <p:cNvPr id="19464" name="TextBox 12"/>
          <p:cNvSpPr txBox="1">
            <a:spLocks noChangeArrowheads="1"/>
          </p:cNvSpPr>
          <p:nvPr/>
        </p:nvSpPr>
        <p:spPr bwMode="auto">
          <a:xfrm>
            <a:off x="71438" y="5241726"/>
            <a:ext cx="1826121" cy="116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773"/>
              <a:t>Hazard ratios (HRs) with 95% confidence intervals are illustrated from a survival analyses according to Area Health Education Centers region for adults with acute myeloid leukemia in North Carolina who received inpatient chemotherapy from 2003 to 2009 (n = 553). Cities with populations &gt; 100,000 are noted.</a:t>
            </a:r>
          </a:p>
        </p:txBody>
      </p:sp>
      <p:pic>
        <p:nvPicPr>
          <p:cNvPr id="1946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7559" y="4858867"/>
            <a:ext cx="4823148" cy="17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18"/>
          <p:cNvSpPr txBox="1">
            <a:spLocks noChangeArrowheads="1"/>
          </p:cNvSpPr>
          <p:nvPr/>
        </p:nvSpPr>
        <p:spPr bwMode="auto">
          <a:xfrm>
            <a:off x="7142635" y="6461746"/>
            <a:ext cx="164083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Ashley Freeman, MD</a:t>
            </a:r>
          </a:p>
        </p:txBody>
      </p:sp>
      <p:pic>
        <p:nvPicPr>
          <p:cNvPr id="18444" name="Picture 13"/>
          <p:cNvPicPr>
            <a:picLocks noChangeAspect="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7143750" y="2204517"/>
            <a:ext cx="1324943" cy="1765846"/>
          </a:xfrm>
          <a:prstGeom prst="rect">
            <a:avLst/>
          </a:prstGeom>
          <a:noFill/>
          <a:ln>
            <a:noFill/>
          </a:ln>
          <a:effectLst/>
          <a:extLst>
            <a:ext uri="{909E8E84-426E-40DD-AFC4-6F175D3DCCD1}">
              <a14:hiddenFill xmlns:a14="http://schemas.microsoft.com/office/drawing/2010/main">
                <a:gradFill rotWithShape="0">
                  <a:gsLst>
                    <a:gs pos="0">
                      <a:srgbClr val="074EB3">
                        <a:alpha val="84998"/>
                      </a:srgbClr>
                    </a:gs>
                    <a:gs pos="100000">
                      <a:srgbClr val="0B3280">
                        <a:alpha val="84998"/>
                      </a:srgbClr>
                    </a:gs>
                  </a:gsLst>
                  <a:lin ang="5400000" scaled="1"/>
                </a:gradFill>
              </a14:hiddenFill>
            </a:ext>
            <a:ext uri="{91240B29-F687-4F45-9708-019B960494DF}">
              <a14:hiddenLine xmlns:a14="http://schemas.microsoft.com/office/drawing/2010/main" w="12700">
                <a:solidFill>
                  <a:srgbClr val="2F3946">
                    <a:alpha val="85097"/>
                  </a:srgbClr>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468" name="Picture 16"/>
          <p:cNvPicPr>
            <a:picLocks noChangeAspect="1"/>
          </p:cNvPicPr>
          <p:nvPr/>
        </p:nvPicPr>
        <p:blipFill>
          <a:blip r:embed="rId5">
            <a:extLst>
              <a:ext uri="{28A0092B-C50C-407E-A947-70E740481C1C}">
                <a14:useLocalDpi xmlns:a14="http://schemas.microsoft.com/office/drawing/2010/main" val="0"/>
              </a:ext>
            </a:extLst>
          </a:blip>
          <a:srcRect r="4950" b="938"/>
          <a:stretch>
            <a:fillRect/>
          </a:stretch>
        </p:blipFill>
        <p:spPr bwMode="auto">
          <a:xfrm>
            <a:off x="7143750" y="4462612"/>
            <a:ext cx="1518047" cy="199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Box 6"/>
          <p:cNvSpPr txBox="1">
            <a:spLocks noChangeArrowheads="1"/>
          </p:cNvSpPr>
          <p:nvPr/>
        </p:nvSpPr>
        <p:spPr bwMode="auto">
          <a:xfrm>
            <a:off x="7114729" y="3978176"/>
            <a:ext cx="1547068"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William Wood, MD</a:t>
            </a:r>
          </a:p>
        </p:txBody>
      </p:sp>
      <p:sp>
        <p:nvSpPr>
          <p:cNvPr id="16" name="5-Point Star 15"/>
          <p:cNvSpPr/>
          <p:nvPr/>
        </p:nvSpPr>
        <p:spPr bwMode="auto">
          <a:xfrm>
            <a:off x="6870279" y="160734"/>
            <a:ext cx="488900"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
        <p:nvSpPr>
          <p:cNvPr id="17" name="5-Point Star 16"/>
          <p:cNvSpPr/>
          <p:nvPr/>
        </p:nvSpPr>
        <p:spPr bwMode="auto">
          <a:xfrm>
            <a:off x="6983016" y="4458146"/>
            <a:ext cx="490017"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descr="https://encrypted-tbn2.gstatic.com/images?q=tbn:ANd9GcSkEdsdVoUOyAknGQfRjhzLxpGbVXse0s2ss3OlSPsJBT4ttw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640" y="373931"/>
            <a:ext cx="1448842" cy="183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7"/>
          <p:cNvSpPr txBox="1">
            <a:spLocks noChangeArrowheads="1"/>
          </p:cNvSpPr>
          <p:nvPr/>
        </p:nvSpPr>
        <p:spPr bwMode="auto">
          <a:xfrm>
            <a:off x="7046640" y="2304976"/>
            <a:ext cx="1521395" cy="6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Katherine  Reeder-Hayes, MD, MBA, MSc</a:t>
            </a:r>
          </a:p>
        </p:txBody>
      </p:sp>
      <p:pic>
        <p:nvPicPr>
          <p:cNvPr id="2048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2169" y="3067348"/>
            <a:ext cx="3643313" cy="265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2"/>
          <p:cNvSpPr txBox="1">
            <a:spLocks noChangeArrowheads="1"/>
          </p:cNvSpPr>
          <p:nvPr/>
        </p:nvSpPr>
        <p:spPr bwMode="auto">
          <a:xfrm>
            <a:off x="4756175" y="5802064"/>
            <a:ext cx="3834184" cy="69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984"/>
              <a:t>Fig 1. Estimated SLNB rates by race 2000–2002. *Adjusted for age, marital status, medicaid eligibility, comorbidity score, educational attainment, tumor grade and stage, ER status, institutional coop group affiliation, SEER region</a:t>
            </a:r>
          </a:p>
        </p:txBody>
      </p:sp>
      <p:pic>
        <p:nvPicPr>
          <p:cNvPr id="20485" name="Picture 4"/>
          <p:cNvPicPr>
            <a:picLocks noChangeAspect="1"/>
          </p:cNvPicPr>
          <p:nvPr/>
        </p:nvPicPr>
        <p:blipFill>
          <a:blip r:embed="rId5">
            <a:extLst>
              <a:ext uri="{28A0092B-C50C-407E-A947-70E740481C1C}">
                <a14:useLocalDpi xmlns:a14="http://schemas.microsoft.com/office/drawing/2010/main" val="0"/>
              </a:ext>
            </a:extLst>
          </a:blip>
          <a:srcRect b="51428"/>
          <a:stretch>
            <a:fillRect/>
          </a:stretch>
        </p:blipFill>
        <p:spPr bwMode="auto">
          <a:xfrm>
            <a:off x="125016" y="373931"/>
            <a:ext cx="6451699" cy="22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5"/>
          <p:cNvSpPr txBox="1">
            <a:spLocks noChangeArrowheads="1"/>
          </p:cNvSpPr>
          <p:nvPr/>
        </p:nvSpPr>
        <p:spPr bwMode="auto">
          <a:xfrm>
            <a:off x="150689" y="3067348"/>
            <a:ext cx="3944689" cy="145591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This study found significant disparities in the receipt of SLNB, an innovative and morbidity-sparing procedure for early-stage breast cancer, among vulnerable populations including African-American women, those of low socioeconomic status, and the elderly. These disparities appear to persist over time, with only slight attenuation after controlling for geographic and institutional factors. </a:t>
            </a:r>
          </a:p>
        </p:txBody>
      </p:sp>
      <p:pic>
        <p:nvPicPr>
          <p:cNvPr id="20487" name="Picture 9" descr="cleveland oh 1984 1987 phd university of north carolina chapel hill nc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89" y="4875609"/>
            <a:ext cx="1688827" cy="168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1"/>
          <p:cNvSpPr txBox="1">
            <a:spLocks noChangeArrowheads="1"/>
          </p:cNvSpPr>
          <p:nvPr/>
        </p:nvSpPr>
        <p:spPr bwMode="auto">
          <a:xfrm>
            <a:off x="2123034" y="4875610"/>
            <a:ext cx="1972345" cy="30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406"/>
              <a:t>Paul Godley, MD PhD</a:t>
            </a:r>
          </a:p>
        </p:txBody>
      </p:sp>
      <p:sp>
        <p:nvSpPr>
          <p:cNvPr id="10" name="5-Point Star 9"/>
          <p:cNvSpPr/>
          <p:nvPr/>
        </p:nvSpPr>
        <p:spPr bwMode="auto">
          <a:xfrm>
            <a:off x="6802190" y="373931"/>
            <a:ext cx="490017"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0430" y="162967"/>
            <a:ext cx="7393781" cy="932036"/>
          </a:xfrm>
          <a:prstGeom prst="rect">
            <a:avLst/>
          </a:prstGeom>
        </p:spPr>
        <p:txBody>
          <a:bodyPr>
            <a:normAutofit/>
          </a:bodyPr>
          <a:lstStyle>
            <a:lvl1pPr>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1pPr>
            <a:lvl2pPr marL="12827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2pPr>
            <a:lvl3pPr marL="17272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3pPr>
            <a:lvl4pPr marL="21717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4pPr>
            <a:lvl5pPr marL="2616200" indent="-571500">
              <a:spcBef>
                <a:spcPts val="2400"/>
              </a:spcBef>
              <a:buSzPct val="171000"/>
              <a:buFont typeface="Gill Sans" charset="0"/>
              <a:buChar char="•"/>
              <a:defRPr sz="4200">
                <a:solidFill>
                  <a:schemeClr val="tx1"/>
                </a:solidFill>
                <a:latin typeface="Gill Sans" charset="0"/>
                <a:ea typeface="ヒラギノ角ゴ ProN W3" charset="-128"/>
                <a:sym typeface="Gill Sans" charset="0"/>
              </a:defRPr>
            </a:lvl5pPr>
            <a:lvl6pPr marL="30734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6pPr>
            <a:lvl7pPr marL="35306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7pPr>
            <a:lvl8pPr marL="39878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8pPr>
            <a:lvl9pPr marL="4445000" indent="-571500" eaLnBrk="0" fontAlgn="base" hangingPunct="0">
              <a:spcBef>
                <a:spcPts val="2400"/>
              </a:spcBef>
              <a:spcAft>
                <a:spcPct val="0"/>
              </a:spcAft>
              <a:buSzPct val="171000"/>
              <a:buFont typeface="Gill Sans" charset="0"/>
              <a:buChar char="•"/>
              <a:defRPr sz="4200">
                <a:solidFill>
                  <a:schemeClr val="tx1"/>
                </a:solidFill>
                <a:latin typeface="Gill Sans" charset="0"/>
                <a:ea typeface="ヒラギノ角ゴ ProN W3" charset="-128"/>
                <a:sym typeface="Gill Sans" charset="0"/>
              </a:defRPr>
            </a:lvl9pPr>
          </a:lstStyle>
          <a:p>
            <a:pPr algn="ctr">
              <a:lnSpc>
                <a:spcPct val="80000"/>
              </a:lnSpc>
              <a:spcBef>
                <a:spcPct val="0"/>
              </a:spcBef>
              <a:buSzTx/>
              <a:buFontTx/>
              <a:buNone/>
            </a:pPr>
            <a:r>
              <a:rPr lang="en-US" altLang="x-none" sz="1969"/>
              <a:t>Race, response to chemotherapy, and outcome within clinical breast cancer subtypes.</a:t>
            </a:r>
            <a:r>
              <a:rPr lang="en-US" altLang="x-none" sz="2250">
                <a:latin typeface="Times New Roman" charset="0"/>
              </a:rPr>
              <a:t/>
            </a:r>
            <a:br>
              <a:rPr lang="en-US" altLang="x-none" sz="2250">
                <a:latin typeface="Times New Roman" charset="0"/>
              </a:rPr>
            </a:br>
            <a:r>
              <a:rPr lang="en-US" altLang="x-none" sz="492">
                <a:solidFill>
                  <a:srgbClr val="000000"/>
                </a:solidFill>
                <a:latin typeface="Times New Roman" charset="0"/>
              </a:rPr>
              <a:t/>
            </a:r>
            <a:br>
              <a:rPr lang="en-US" altLang="x-none" sz="492">
                <a:solidFill>
                  <a:srgbClr val="000000"/>
                </a:solidFill>
                <a:latin typeface="Times New Roman" charset="0"/>
              </a:rPr>
            </a:br>
            <a:endParaRPr lang="en-US" altLang="x-none" sz="2250"/>
          </a:p>
        </p:txBody>
      </p:sp>
      <p:sp>
        <p:nvSpPr>
          <p:cNvPr id="21506" name="TextBox 2"/>
          <p:cNvSpPr txBox="1">
            <a:spLocks noChangeArrowheads="1"/>
          </p:cNvSpPr>
          <p:nvPr/>
        </p:nvSpPr>
        <p:spPr bwMode="auto">
          <a:xfrm>
            <a:off x="2269258" y="834926"/>
            <a:ext cx="4016127"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b="1">
                <a:solidFill>
                  <a:schemeClr val="tx1"/>
                </a:solidFill>
              </a:rPr>
              <a:t>Breast Cancer Res Treat. 2015 Apr;150(3):667-74</a:t>
            </a:r>
            <a:r>
              <a:rPr lang="en-US" altLang="en-US" sz="1266" b="1">
                <a:solidFill>
                  <a:schemeClr val="tx1"/>
                </a:solidFill>
                <a:latin typeface="Times New Roman" charset="0"/>
              </a:rPr>
              <a:t>.</a:t>
            </a:r>
            <a:endParaRPr lang="en-US" altLang="en-US" sz="1266">
              <a:solidFill>
                <a:schemeClr val="tx1"/>
              </a:solidFill>
            </a:endParaRP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0434" y="1789287"/>
            <a:ext cx="4896818" cy="399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s://encrypted-tbn2.gstatic.com/images?q=tbn:ANd9GcSkEdsdVoUOyAknGQfRjhzLxpGbVXse0s2ss3OlSPsJBT4ttw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090" y="2455664"/>
            <a:ext cx="1366242" cy="173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http://d1ffafozi03i4l.cloudfront.net/img/prov/G/D/7/GD7SK_w120h160_v102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28" y="2455664"/>
            <a:ext cx="1294805" cy="16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6"/>
          <p:cNvSpPr txBox="1">
            <a:spLocks noChangeArrowheads="1"/>
          </p:cNvSpPr>
          <p:nvPr/>
        </p:nvSpPr>
        <p:spPr bwMode="auto">
          <a:xfrm>
            <a:off x="7266534" y="4393407"/>
            <a:ext cx="1520279"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Katie Reeder-Hayes, MD, MBA, MSc</a:t>
            </a:r>
          </a:p>
        </p:txBody>
      </p:sp>
      <p:sp>
        <p:nvSpPr>
          <p:cNvPr id="21511" name="TextBox 7"/>
          <p:cNvSpPr txBox="1">
            <a:spLocks noChangeArrowheads="1"/>
          </p:cNvSpPr>
          <p:nvPr/>
        </p:nvSpPr>
        <p:spPr bwMode="auto">
          <a:xfrm>
            <a:off x="465461" y="4393406"/>
            <a:ext cx="1041424"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266"/>
              <a:t>Jill Tichy, MD</a:t>
            </a:r>
          </a:p>
        </p:txBody>
      </p:sp>
      <p:sp>
        <p:nvSpPr>
          <p:cNvPr id="21512" name="TextBox 8"/>
          <p:cNvSpPr txBox="1">
            <a:spLocks noChangeArrowheads="1"/>
          </p:cNvSpPr>
          <p:nvPr/>
        </p:nvSpPr>
        <p:spPr bwMode="auto">
          <a:xfrm>
            <a:off x="2696766" y="6071072"/>
            <a:ext cx="377614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125"/>
              <a:t>Fig 1. </a:t>
            </a:r>
          </a:p>
          <a:p>
            <a:pPr algn="ctr"/>
            <a:r>
              <a:rPr lang="en-US" altLang="en-US" sz="1125"/>
              <a:t>a Time to recurrence, b overall survival</a:t>
            </a:r>
          </a:p>
        </p:txBody>
      </p:sp>
      <p:sp>
        <p:nvSpPr>
          <p:cNvPr id="10" name="5-Point Star 9"/>
          <p:cNvSpPr/>
          <p:nvPr/>
        </p:nvSpPr>
        <p:spPr bwMode="auto">
          <a:xfrm>
            <a:off x="221010" y="2268141"/>
            <a:ext cx="490017"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http://unclineberger.org/people/hanna-k.-sanoff/@@images/aec12319-d2c5-494b-a367-5e0583a1a4a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06" y="331515"/>
            <a:ext cx="1875234" cy="236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p:cNvSpPr txBox="1">
            <a:spLocks noChangeArrowheads="1"/>
          </p:cNvSpPr>
          <p:nvPr/>
        </p:nvSpPr>
        <p:spPr bwMode="auto">
          <a:xfrm>
            <a:off x="526851" y="2884289"/>
            <a:ext cx="1607344"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Hanna Sanoff, MD</a:t>
            </a:r>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443136"/>
            <a:ext cx="63389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2274" y="3162226"/>
            <a:ext cx="5079876" cy="20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5">
            <a:extLst>
              <a:ext uri="{28A0092B-C50C-407E-A947-70E740481C1C}">
                <a14:useLocalDpi xmlns:a14="http://schemas.microsoft.com/office/drawing/2010/main" val="0"/>
              </a:ext>
            </a:extLst>
          </a:blip>
          <a:srcRect t="346"/>
          <a:stretch>
            <a:fillRect/>
          </a:stretch>
        </p:blipFill>
        <p:spPr bwMode="auto">
          <a:xfrm>
            <a:off x="125016" y="3482578"/>
            <a:ext cx="3569643"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5107781" y="5464969"/>
            <a:ext cx="3643313"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Fig 2. Percentage of elderly patients with stage III colon cancer treated with chemotherapy.</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noFill/>
        </p:spPr>
        <p:txBody>
          <a:bodyPr/>
          <a:lstStyle/>
          <a:p>
            <a:r>
              <a:rPr lang="en-US" sz="4000" dirty="0"/>
              <a:t>Missions of the UNC Hematology/Oncology Fellowship Program</a:t>
            </a:r>
          </a:p>
        </p:txBody>
      </p:sp>
      <p:sp>
        <p:nvSpPr>
          <p:cNvPr id="3075" name="Rectangle 3"/>
          <p:cNvSpPr>
            <a:spLocks noGrp="1" noChangeArrowheads="1"/>
          </p:cNvSpPr>
          <p:nvPr>
            <p:ph type="body" idx="1"/>
          </p:nvPr>
        </p:nvSpPr>
        <p:spPr>
          <a:xfrm>
            <a:off x="457200" y="2103438"/>
            <a:ext cx="8229600" cy="4525962"/>
          </a:xfrm>
          <a:noFill/>
        </p:spPr>
        <p:txBody>
          <a:bodyPr/>
          <a:lstStyle/>
          <a:p>
            <a:pPr>
              <a:buFont typeface="Arial"/>
              <a:buChar char="•"/>
            </a:pPr>
            <a:r>
              <a:rPr lang="en-US" sz="2800" dirty="0"/>
              <a:t>To provide outstanding clinical training</a:t>
            </a:r>
          </a:p>
          <a:p>
            <a:pPr>
              <a:buFont typeface="Arial"/>
              <a:buChar char="•"/>
            </a:pPr>
            <a:r>
              <a:rPr lang="en-US" sz="2800" dirty="0"/>
              <a:t>To provide outstanding research opportunities</a:t>
            </a:r>
          </a:p>
          <a:p>
            <a:pPr lvl="1">
              <a:buFont typeface="Arial"/>
              <a:buChar char="•"/>
            </a:pPr>
            <a:r>
              <a:rPr lang="en-US" sz="2400" dirty="0"/>
              <a:t>Basic Science</a:t>
            </a:r>
          </a:p>
          <a:p>
            <a:pPr lvl="1">
              <a:buFont typeface="Arial"/>
              <a:buChar char="•"/>
            </a:pPr>
            <a:r>
              <a:rPr lang="en-US" sz="2400" dirty="0"/>
              <a:t>Translational</a:t>
            </a:r>
          </a:p>
          <a:p>
            <a:pPr lvl="1">
              <a:buFont typeface="Arial"/>
              <a:buChar char="•"/>
            </a:pPr>
            <a:r>
              <a:rPr lang="en-US" sz="2400" dirty="0"/>
              <a:t>Clinical </a:t>
            </a:r>
          </a:p>
          <a:p>
            <a:pPr lvl="1">
              <a:buFont typeface="Arial"/>
              <a:buChar char="•"/>
            </a:pPr>
            <a:r>
              <a:rPr lang="en-US" sz="2400" dirty="0"/>
              <a:t>Health Services</a:t>
            </a:r>
          </a:p>
          <a:p>
            <a:pPr>
              <a:buFont typeface="Arial"/>
              <a:buChar char="•"/>
            </a:pPr>
            <a:r>
              <a:rPr lang="en-US" sz="2800" dirty="0"/>
              <a:t>For fellows to have successful careers in hematology/oncology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extLst>
              <a:ext uri="{28A0092B-C50C-407E-A947-70E740481C1C}">
                <a14:useLocalDpi xmlns:a14="http://schemas.microsoft.com/office/drawing/2010/main" val="0"/>
              </a:ext>
            </a:extLst>
          </a:blip>
          <a:srcRect t="13902" b="11609"/>
          <a:stretch>
            <a:fillRect/>
          </a:stretch>
        </p:blipFill>
        <p:spPr bwMode="auto">
          <a:xfrm>
            <a:off x="2643188" y="321469"/>
            <a:ext cx="6008564" cy="23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1932" y="2875359"/>
            <a:ext cx="3980408" cy="30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txBox="1">
            <a:spLocks noChangeArrowheads="1"/>
          </p:cNvSpPr>
          <p:nvPr/>
        </p:nvSpPr>
        <p:spPr bwMode="auto">
          <a:xfrm>
            <a:off x="5950521" y="3214688"/>
            <a:ext cx="3019350" cy="184550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“If positive, findings from this pilot study would suggest the potential for improving the care of older persons with CRC undergoing adjuvant chemotherapy through a home-based physical activity intervention to manage fatigue, HRQOL, and physical function.”</a:t>
            </a:r>
          </a:p>
          <a:p>
            <a:endParaRPr lang="en-US" altLang="en-US" sz="1266"/>
          </a:p>
          <a:p>
            <a:pPr algn="ctr"/>
            <a:r>
              <a:rPr lang="en-US" altLang="en-US" sz="1266"/>
              <a:t>Contemp Clin Trials. 2015 May;42:90-7.</a:t>
            </a:r>
          </a:p>
        </p:txBody>
      </p:sp>
      <p:pic>
        <p:nvPicPr>
          <p:cNvPr id="23556" name="Picture 4" descr="http://www.med.unc.edu/aging/images/reynolds-images/grant-williams-md/@@images/e81133b8-33d5-496e-ace2-8486d66340ab.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96" y="539130"/>
            <a:ext cx="1299270" cy="156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5"/>
          <p:cNvSpPr txBox="1">
            <a:spLocks noChangeArrowheads="1"/>
          </p:cNvSpPr>
          <p:nvPr/>
        </p:nvSpPr>
        <p:spPr bwMode="auto">
          <a:xfrm>
            <a:off x="111621" y="2275955"/>
            <a:ext cx="1763613"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Grant Williams, MD</a:t>
            </a:r>
          </a:p>
        </p:txBody>
      </p:sp>
      <p:pic>
        <p:nvPicPr>
          <p:cNvPr id="23558" name="Picture 6" descr="http://unclineberger.org/people/hanna-k.-sanoff/@@images/aec12319-d2c5-494b-a367-5e0583a1a4a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10" y="3327426"/>
            <a:ext cx="1415355" cy="17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7"/>
          <p:cNvSpPr txBox="1">
            <a:spLocks noChangeArrowheads="1"/>
          </p:cNvSpPr>
          <p:nvPr/>
        </p:nvSpPr>
        <p:spPr bwMode="auto">
          <a:xfrm>
            <a:off x="84832" y="5304235"/>
            <a:ext cx="1555998"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Hanna Sanoff, MD</a:t>
            </a:r>
          </a:p>
        </p:txBody>
      </p:sp>
      <p:sp>
        <p:nvSpPr>
          <p:cNvPr id="23560" name="TextBox 8"/>
          <p:cNvSpPr txBox="1">
            <a:spLocks noChangeArrowheads="1"/>
          </p:cNvSpPr>
          <p:nvPr/>
        </p:nvSpPr>
        <p:spPr bwMode="auto">
          <a:xfrm>
            <a:off x="3030513" y="6186041"/>
            <a:ext cx="1598414"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Fig. 1. Study design.</a:t>
            </a:r>
          </a:p>
        </p:txBody>
      </p:sp>
      <p:sp>
        <p:nvSpPr>
          <p:cNvPr id="10" name="5-Point Star 9"/>
          <p:cNvSpPr/>
          <p:nvPr/>
        </p:nvSpPr>
        <p:spPr bwMode="auto">
          <a:xfrm>
            <a:off x="1268016" y="428625"/>
            <a:ext cx="490017" cy="375047"/>
          </a:xfrm>
          <a:prstGeom prst="star5">
            <a:avLst/>
          </a:prstGeom>
          <a:solidFill>
            <a:srgbClr val="FFFF00"/>
          </a:solidFill>
          <a:ln w="12700" cap="flat" cmpd="sng" algn="ctr">
            <a:noFill/>
            <a:prstDash val="solid"/>
            <a:round/>
            <a:headEnd type="none" w="med" len="med"/>
            <a:tailEnd type="none" w="med" len="med"/>
          </a:ln>
          <a:effectLst/>
        </p:spPr>
        <p:txBody>
          <a:bodyPr/>
          <a:lstStyle/>
          <a:p>
            <a:pPr algn="ctr" eaLnBrk="1" hangingPunct="1">
              <a:defRPr/>
            </a:pPr>
            <a:endParaRPr lang="en-US" sz="1266">
              <a:latin typeface="Gill Sans" pitchFamily="80" charset="0"/>
              <a:ea typeface="ヒラギノ角ゴ ProN W3" pitchFamily="80" charset="-128"/>
              <a:sym typeface="Gill Sans" pitchFamily="80"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https://www.med.unc.edu/htcenter/images/tyler-buckner/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735" y="910828"/>
            <a:ext cx="1717849" cy="21554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4844" y="548060"/>
            <a:ext cx="4439171" cy="30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4844" y="4232672"/>
            <a:ext cx="4530701" cy="225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1294805" y="3268266"/>
            <a:ext cx="199132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a:t>Tyler Buckner, MD, MSc</a:t>
            </a:r>
          </a:p>
        </p:txBody>
      </p:sp>
      <p:sp>
        <p:nvSpPr>
          <p:cNvPr id="24581" name="TextBox 5"/>
          <p:cNvSpPr txBox="1">
            <a:spLocks noChangeArrowheads="1"/>
          </p:cNvSpPr>
          <p:nvPr/>
        </p:nvSpPr>
        <p:spPr bwMode="auto">
          <a:xfrm>
            <a:off x="-64740" y="3883298"/>
            <a:ext cx="4397871"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a:r>
              <a:rPr lang="en-US" altLang="en-US" sz="1687"/>
              <a:t>African-Americans have a higher rate of proximal deep vein thrombosis at presentation.</a:t>
            </a:r>
          </a:p>
        </p:txBody>
      </p:sp>
      <p:sp>
        <p:nvSpPr>
          <p:cNvPr id="24582" name="TextBox 6"/>
          <p:cNvSpPr txBox="1">
            <a:spLocks noChangeArrowheads="1"/>
          </p:cNvSpPr>
          <p:nvPr/>
        </p:nvSpPr>
        <p:spPr bwMode="auto">
          <a:xfrm>
            <a:off x="656332" y="4832078"/>
            <a:ext cx="3268266"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FFFFFF"/>
                </a:solidFill>
                <a:latin typeface="Gill Sans" charset="0"/>
                <a:ea typeface="ヒラギノ角ゴ ProN W3" charset="-128"/>
                <a:sym typeface="Gill Sans" charset="0"/>
              </a:defRPr>
            </a:lvl1pPr>
            <a:lvl2pPr marL="742950" indent="-285750">
              <a:defRPr sz="4200">
                <a:solidFill>
                  <a:srgbClr val="FFFFFF"/>
                </a:solidFill>
                <a:latin typeface="Gill Sans" charset="0"/>
                <a:ea typeface="ヒラギノ角ゴ ProN W3" charset="-128"/>
                <a:sym typeface="Gill Sans" charset="0"/>
              </a:defRPr>
            </a:lvl2pPr>
            <a:lvl3pPr marL="1143000" indent="-228600">
              <a:defRPr sz="4200">
                <a:solidFill>
                  <a:srgbClr val="FFFFFF"/>
                </a:solidFill>
                <a:latin typeface="Gill Sans" charset="0"/>
                <a:ea typeface="ヒラギノ角ゴ ProN W3" charset="-128"/>
                <a:sym typeface="Gill Sans" charset="0"/>
              </a:defRPr>
            </a:lvl3pPr>
            <a:lvl4pPr marL="1600200" indent="-228600">
              <a:defRPr sz="4200">
                <a:solidFill>
                  <a:srgbClr val="FFFFFF"/>
                </a:solidFill>
                <a:latin typeface="Gill Sans" charset="0"/>
                <a:ea typeface="ヒラギノ角ゴ ProN W3" charset="-128"/>
                <a:sym typeface="Gill Sans" charset="0"/>
              </a:defRPr>
            </a:lvl4pPr>
            <a:lvl5pPr marL="2057400" indent="-228600">
              <a:defRPr sz="4200">
                <a:solidFill>
                  <a:srgbClr val="FFFFFF"/>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r>
              <a:rPr lang="en-US" altLang="en-US" sz="1266" b="1"/>
              <a:t>Thromb Res. 2010 Sep;126(3):e246-7</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tLang="en-US" sz="4219">
                <a:solidFill>
                  <a:srgbClr val="FFFF00"/>
                </a:solidFill>
              </a:rPr>
              <a:t>Domains of Population Research: Heme Onc Faculty</a:t>
            </a:r>
            <a:r>
              <a:rPr lang="en-US" altLang="en-US" sz="4219"/>
              <a:t/>
            </a:r>
            <a:br>
              <a:rPr lang="en-US" altLang="en-US" sz="4219"/>
            </a:br>
            <a:r>
              <a:rPr lang="en-US" altLang="en-US"/>
              <a:t> </a:t>
            </a:r>
          </a:p>
        </p:txBody>
      </p:sp>
      <p:sp>
        <p:nvSpPr>
          <p:cNvPr id="25602" name="Content Placeholder 3"/>
          <p:cNvSpPr>
            <a:spLocks noGrp="1"/>
          </p:cNvSpPr>
          <p:nvPr>
            <p:ph sz="half" idx="1"/>
          </p:nvPr>
        </p:nvSpPr>
        <p:spPr/>
        <p:txBody>
          <a:bodyPr/>
          <a:lstStyle/>
          <a:p>
            <a:pPr algn="l"/>
            <a:r>
              <a:rPr lang="en-US" altLang="en-US" dirty="0"/>
              <a:t>Patient Reported Outcomes</a:t>
            </a:r>
          </a:p>
          <a:p>
            <a:pPr algn="l"/>
            <a:r>
              <a:rPr lang="en-US" altLang="en-US" dirty="0"/>
              <a:t>Quality of Care</a:t>
            </a:r>
          </a:p>
          <a:p>
            <a:pPr algn="l"/>
            <a:r>
              <a:rPr lang="en-US" altLang="en-US" dirty="0"/>
              <a:t>Comparative Effectiveness</a:t>
            </a:r>
          </a:p>
          <a:p>
            <a:pPr algn="l"/>
            <a:r>
              <a:rPr lang="en-US" altLang="en-US" dirty="0"/>
              <a:t>Cost</a:t>
            </a:r>
          </a:p>
          <a:p>
            <a:pPr algn="l"/>
            <a:r>
              <a:rPr lang="en-US" altLang="en-US" dirty="0"/>
              <a:t>Race and Age Disparities</a:t>
            </a:r>
          </a:p>
          <a:p>
            <a:pPr algn="l"/>
            <a:r>
              <a:rPr lang="en-US" altLang="en-US" dirty="0"/>
              <a:t>Provider and System-Level Factors</a:t>
            </a:r>
          </a:p>
          <a:p>
            <a:pPr algn="l"/>
            <a:endParaRPr lang="en-US" altLang="en-US" dirty="0"/>
          </a:p>
        </p:txBody>
      </p:sp>
      <p:sp>
        <p:nvSpPr>
          <p:cNvPr id="25603" name="Content Placeholder 4"/>
          <p:cNvSpPr>
            <a:spLocks noGrp="1"/>
          </p:cNvSpPr>
          <p:nvPr>
            <p:ph sz="half" idx="2"/>
          </p:nvPr>
        </p:nvSpPr>
        <p:spPr/>
        <p:txBody>
          <a:bodyPr/>
          <a:lstStyle/>
          <a:p>
            <a:pPr algn="l"/>
            <a:r>
              <a:rPr lang="en-US" altLang="en-US"/>
              <a:t>Qualitative and Survey Methods</a:t>
            </a:r>
          </a:p>
          <a:p>
            <a:pPr algn="l"/>
            <a:r>
              <a:rPr lang="en-US" altLang="en-US"/>
              <a:t>Dissemination/Implementation</a:t>
            </a:r>
          </a:p>
          <a:p>
            <a:pPr algn="l"/>
            <a:r>
              <a:rPr lang="en-US" altLang="en-US"/>
              <a:t>Behavioral Interventions</a:t>
            </a:r>
          </a:p>
          <a:p>
            <a:pPr algn="l"/>
            <a:r>
              <a:rPr lang="en-US" altLang="en-US"/>
              <a:t>Physical Activity Interventions</a:t>
            </a:r>
          </a:p>
          <a:p>
            <a:pPr algn="l"/>
            <a:r>
              <a:rPr lang="en-US" altLang="en-US"/>
              <a:t>Supportive Care Interventions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4"/>
          <p:cNvSpPr>
            <a:spLocks noGrp="1"/>
          </p:cNvSpPr>
          <p:nvPr>
            <p:ph type="title"/>
          </p:nvPr>
        </p:nvSpPr>
        <p:spPr/>
        <p:txBody>
          <a:bodyPr/>
          <a:lstStyle/>
          <a:p>
            <a:r>
              <a:rPr lang="en-US" altLang="en-US" sz="4219">
                <a:solidFill>
                  <a:srgbClr val="FFFF00"/>
                </a:solidFill>
              </a:rPr>
              <a:t>Lineberger Resources:</a:t>
            </a:r>
            <a:br>
              <a:rPr lang="en-US" altLang="en-US" sz="4219">
                <a:solidFill>
                  <a:srgbClr val="FFFF00"/>
                </a:solidFill>
              </a:rPr>
            </a:br>
            <a:r>
              <a:rPr lang="en-US" altLang="en-US" sz="4219">
                <a:solidFill>
                  <a:srgbClr val="FFFF00"/>
                </a:solidFill>
              </a:rPr>
              <a:t>Cancer Outcomes Research Program</a:t>
            </a:r>
          </a:p>
        </p:txBody>
      </p:sp>
      <p:sp>
        <p:nvSpPr>
          <p:cNvPr id="26626" name="Content Placeholder 5"/>
          <p:cNvSpPr>
            <a:spLocks noGrp="1"/>
          </p:cNvSpPr>
          <p:nvPr>
            <p:ph idx="1"/>
          </p:nvPr>
        </p:nvSpPr>
        <p:spPr/>
        <p:txBody>
          <a:bodyPr/>
          <a:lstStyle/>
          <a:p>
            <a:pPr algn="l"/>
            <a:r>
              <a:rPr lang="en-US" altLang="en-US" sz="3797" dirty="0"/>
              <a:t>Weekly breakfast meeting</a:t>
            </a:r>
          </a:p>
          <a:p>
            <a:pPr algn="l"/>
            <a:r>
              <a:rPr lang="en-US" altLang="en-US" sz="3797" dirty="0"/>
              <a:t>Listserv/social media networking</a:t>
            </a:r>
          </a:p>
          <a:p>
            <a:pPr algn="l"/>
            <a:r>
              <a:rPr lang="en-US" altLang="en-US" sz="3797" dirty="0"/>
              <a:t>Monthly Grand Rounds</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7219" y="178594"/>
            <a:ext cx="7875984" cy="1714500"/>
          </a:xfrm>
        </p:spPr>
        <p:txBody>
          <a:bodyPr/>
          <a:lstStyle/>
          <a:p>
            <a:r>
              <a:rPr lang="en-US" altLang="en-US"/>
              <a:t/>
            </a:r>
            <a:br>
              <a:rPr lang="en-US" altLang="en-US"/>
            </a:br>
            <a:r>
              <a:rPr lang="en-US" altLang="en-US" sz="4219">
                <a:solidFill>
                  <a:srgbClr val="FFFF00"/>
                </a:solidFill>
              </a:rPr>
              <a:t>Lineberger Resources: CIPHR</a:t>
            </a:r>
            <a:br>
              <a:rPr lang="en-US" altLang="en-US" sz="4219">
                <a:solidFill>
                  <a:srgbClr val="FFFF00"/>
                </a:solidFill>
              </a:rPr>
            </a:br>
            <a:r>
              <a:rPr lang="en-US" altLang="en-US" sz="2250">
                <a:solidFill>
                  <a:srgbClr val="FFFF00"/>
                </a:solidFill>
              </a:rPr>
              <a:t>Carolina Information and Population Health Resource </a:t>
            </a:r>
          </a:p>
        </p:txBody>
      </p:sp>
      <p:sp>
        <p:nvSpPr>
          <p:cNvPr id="27650" name="Content Placeholder 2"/>
          <p:cNvSpPr>
            <a:spLocks noGrp="1"/>
          </p:cNvSpPr>
          <p:nvPr>
            <p:ph idx="1"/>
          </p:nvPr>
        </p:nvSpPr>
        <p:spPr>
          <a:xfrm>
            <a:off x="892969" y="1946672"/>
            <a:ext cx="7358063" cy="4482703"/>
          </a:xfrm>
        </p:spPr>
        <p:txBody>
          <a:bodyPr/>
          <a:lstStyle/>
          <a:p>
            <a:pPr algn="l"/>
            <a:r>
              <a:rPr lang="en-US" altLang="en-US" i="1" u="sng" dirty="0"/>
              <a:t>a data resource</a:t>
            </a:r>
            <a:r>
              <a:rPr lang="en-US" altLang="en-US" dirty="0"/>
              <a:t>: </a:t>
            </a:r>
            <a:r>
              <a:rPr lang="en-US" altLang="en-US" sz="2812" dirty="0"/>
              <a:t>NC Central Cancer Registry linked to multiple payer claims (commercial, Medicare, Medicaid)—80% of NC cancer cases</a:t>
            </a:r>
          </a:p>
          <a:p>
            <a:pPr algn="l"/>
            <a:r>
              <a:rPr lang="en-US" altLang="en-US" i="1" u="sng" dirty="0"/>
              <a:t>a facility</a:t>
            </a:r>
            <a:r>
              <a:rPr lang="en-US" altLang="en-US" dirty="0"/>
              <a:t>: </a:t>
            </a:r>
            <a:r>
              <a:rPr lang="en-US" altLang="en-US" sz="2812" dirty="0"/>
              <a:t>office and meeting space</a:t>
            </a:r>
          </a:p>
          <a:p>
            <a:pPr algn="l"/>
            <a:r>
              <a:rPr lang="en-US" altLang="en-US" i="1" u="sng" dirty="0"/>
              <a:t>a team</a:t>
            </a:r>
            <a:r>
              <a:rPr lang="en-US" altLang="en-US" dirty="0"/>
              <a:t>:  </a:t>
            </a:r>
            <a:r>
              <a:rPr lang="en-US" altLang="en-US" sz="2812" dirty="0"/>
              <a:t>Big Data analysts/ programmers, secure data storage, IT infrastructure and support, multi-disciplinary investigators</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9"/>
          <a:stretch/>
        </p:blipFill>
        <p:spPr bwMode="auto">
          <a:xfrm>
            <a:off x="2" y="-76200"/>
            <a:ext cx="9143999" cy="69389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1295400" y="-152400"/>
            <a:ext cx="7772400" cy="2057400"/>
          </a:xfrm>
          <a:noFill/>
        </p:spPr>
        <p:txBody>
          <a:bodyPr>
            <a:normAutofit fontScale="90000"/>
          </a:bodyPr>
          <a:lstStyle/>
          <a:p>
            <a:pPr algn="r"/>
            <a:r>
              <a:rPr lang="en-US" sz="3600" b="1" cap="small" dirty="0"/>
              <a:t/>
            </a:r>
            <a:br>
              <a:rPr lang="en-US" sz="3600" b="1" cap="small" dirty="0"/>
            </a:br>
            <a:r>
              <a:rPr lang="en-US" sz="3600" b="1" cap="small" dirty="0"/>
              <a:t>UNC Project-Malawi</a:t>
            </a:r>
            <a:br>
              <a:rPr lang="en-US" sz="3600" b="1" cap="small" dirty="0"/>
            </a:br>
            <a:r>
              <a:rPr lang="en-US" sz="3600" b="1" cap="small" dirty="0"/>
              <a:t>Current </a:t>
            </a:r>
            <a:r>
              <a:rPr lang="en-US" sz="3600" b="1" cap="small" dirty="0" err="1"/>
              <a:t>Heme-Onc</a:t>
            </a:r>
            <a:r>
              <a:rPr lang="en-US" sz="3600" b="1" cap="small" dirty="0"/>
              <a:t> Activities</a:t>
            </a:r>
            <a:br>
              <a:rPr lang="en-US" sz="3600" b="1" cap="small" dirty="0"/>
            </a:br>
            <a:endParaRPr lang="en-US" sz="3600" b="1" cap="small" dirty="0"/>
          </a:p>
        </p:txBody>
      </p:sp>
    </p:spTree>
    <p:extLst>
      <p:ext uri="{BB962C8B-B14F-4D97-AF65-F5344CB8AC3E}">
        <p14:creationId xmlns:p14="http://schemas.microsoft.com/office/powerpoint/2010/main" val="301042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5"/>
                </a:solidFill>
              </a:rPr>
              <a:t>Malawi country profile</a:t>
            </a:r>
          </a:p>
        </p:txBody>
      </p:sp>
      <p:sp>
        <p:nvSpPr>
          <p:cNvPr id="4" name="Content Placeholder 3"/>
          <p:cNvSpPr>
            <a:spLocks noGrp="1"/>
          </p:cNvSpPr>
          <p:nvPr>
            <p:ph sz="half" idx="1"/>
          </p:nvPr>
        </p:nvSpPr>
        <p:spPr/>
        <p:txBody>
          <a:bodyPr>
            <a:normAutofit fontScale="62500" lnSpcReduction="20000"/>
          </a:bodyPr>
          <a:lstStyle/>
          <a:p>
            <a:r>
              <a:rPr lang="en-US" dirty="0">
                <a:solidFill>
                  <a:schemeClr val="bg1"/>
                </a:solidFill>
              </a:rPr>
              <a:t>Population ~15.3 million</a:t>
            </a:r>
          </a:p>
          <a:p>
            <a:pPr marL="339708" indent="-339708">
              <a:buNone/>
            </a:pPr>
            <a:r>
              <a:rPr lang="en-US" sz="1900" dirty="0">
                <a:solidFill>
                  <a:schemeClr val="bg1"/>
                </a:solidFill>
              </a:rPr>
              <a:t>	</a:t>
            </a:r>
            <a:r>
              <a:rPr lang="en-US" sz="2300" dirty="0">
                <a:solidFill>
                  <a:schemeClr val="bg1"/>
                </a:solidFill>
              </a:rPr>
              <a:t>(NC ~9.7)</a:t>
            </a:r>
          </a:p>
          <a:p>
            <a:r>
              <a:rPr lang="en-US" dirty="0">
                <a:solidFill>
                  <a:schemeClr val="bg1"/>
                </a:solidFill>
              </a:rPr>
              <a:t>Surface area ~45,700 square miles</a:t>
            </a:r>
          </a:p>
          <a:p>
            <a:pPr marL="339708" indent="-339708">
              <a:buNone/>
            </a:pPr>
            <a:r>
              <a:rPr lang="en-US" sz="2300" dirty="0">
                <a:solidFill>
                  <a:schemeClr val="bg1"/>
                </a:solidFill>
              </a:rPr>
              <a:t>	(NC ~48,600)</a:t>
            </a:r>
          </a:p>
          <a:p>
            <a:r>
              <a:rPr lang="en-US" dirty="0">
                <a:solidFill>
                  <a:schemeClr val="bg1"/>
                </a:solidFill>
              </a:rPr>
              <a:t>Life expectancy 56 years</a:t>
            </a:r>
            <a:endParaRPr lang="en-US" sz="2300" dirty="0">
              <a:solidFill>
                <a:schemeClr val="bg1"/>
              </a:solidFill>
            </a:endParaRPr>
          </a:p>
          <a:p>
            <a:pPr marL="339708" indent="-339708">
              <a:buNone/>
            </a:pPr>
            <a:r>
              <a:rPr lang="en-US" sz="2300" dirty="0">
                <a:solidFill>
                  <a:schemeClr val="bg1"/>
                </a:solidFill>
              </a:rPr>
              <a:t>	(US 78 years)</a:t>
            </a:r>
          </a:p>
          <a:p>
            <a:r>
              <a:rPr lang="en-US" dirty="0">
                <a:solidFill>
                  <a:schemeClr val="bg1"/>
                </a:solidFill>
              </a:rPr>
              <a:t>Annual GDP per capita 318 USD</a:t>
            </a:r>
          </a:p>
          <a:p>
            <a:pPr marL="339708" indent="-339708">
              <a:buNone/>
            </a:pPr>
            <a:r>
              <a:rPr lang="en-US" sz="2600" dirty="0">
                <a:solidFill>
                  <a:schemeClr val="bg1"/>
                </a:solidFill>
              </a:rPr>
              <a:t>	</a:t>
            </a:r>
            <a:r>
              <a:rPr lang="en-US" sz="2200" dirty="0">
                <a:solidFill>
                  <a:schemeClr val="bg1"/>
                </a:solidFill>
              </a:rPr>
              <a:t>(US 47,199)</a:t>
            </a:r>
          </a:p>
          <a:p>
            <a:r>
              <a:rPr lang="en-US" dirty="0">
                <a:solidFill>
                  <a:schemeClr val="bg1"/>
                </a:solidFill>
              </a:rPr>
              <a:t>Human Development Index rank 171 out of 187 countries</a:t>
            </a:r>
          </a:p>
          <a:p>
            <a:pPr marL="339708" indent="-339708">
              <a:buNone/>
            </a:pPr>
            <a:r>
              <a:rPr lang="en-US" sz="2600" dirty="0">
                <a:solidFill>
                  <a:schemeClr val="bg1"/>
                </a:solidFill>
              </a:rPr>
              <a:t>	</a:t>
            </a:r>
            <a:r>
              <a:rPr lang="en-US" sz="2200" dirty="0">
                <a:solidFill>
                  <a:schemeClr val="bg1"/>
                </a:solidFill>
              </a:rPr>
              <a:t>(US 4)</a:t>
            </a:r>
          </a:p>
          <a:p>
            <a:r>
              <a:rPr lang="en-US" dirty="0">
                <a:solidFill>
                  <a:schemeClr val="bg1"/>
                </a:solidFill>
              </a:rPr>
              <a:t>HIV prevalence 11% in 2009</a:t>
            </a:r>
          </a:p>
          <a:p>
            <a:r>
              <a:rPr lang="en-US" dirty="0">
                <a:solidFill>
                  <a:schemeClr val="bg1"/>
                </a:solidFill>
              </a:rPr>
              <a:t>Severely limited cancer facilities</a:t>
            </a:r>
          </a:p>
          <a:p>
            <a:pPr lvl="1"/>
            <a:r>
              <a:rPr lang="en-US" dirty="0">
                <a:solidFill>
                  <a:schemeClr val="bg1"/>
                </a:solidFill>
              </a:rPr>
              <a:t>No RT</a:t>
            </a:r>
          </a:p>
          <a:p>
            <a:pPr lvl="1"/>
            <a:r>
              <a:rPr lang="en-US" dirty="0">
                <a:solidFill>
                  <a:schemeClr val="bg1"/>
                </a:solidFill>
              </a:rPr>
              <a:t>4 pathologists</a:t>
            </a:r>
          </a:p>
          <a:p>
            <a:pPr lvl="1"/>
            <a:r>
              <a:rPr lang="en-US" dirty="0">
                <a:solidFill>
                  <a:schemeClr val="bg1"/>
                </a:solidFill>
              </a:rPr>
              <a:t>2 clinical oncologists</a:t>
            </a:r>
          </a:p>
          <a:p>
            <a:pPr lvl="1"/>
            <a:r>
              <a:rPr lang="en-US" dirty="0">
                <a:solidFill>
                  <a:schemeClr val="bg1"/>
                </a:solidFill>
              </a:rPr>
              <a:t>2 hematologists</a:t>
            </a:r>
          </a:p>
          <a:p>
            <a:pPr lvl="1"/>
            <a:r>
              <a:rPr lang="en-US" dirty="0">
                <a:solidFill>
                  <a:schemeClr val="bg1"/>
                </a:solidFill>
              </a:rPr>
              <a:t>1 medical oncologist</a:t>
            </a:r>
          </a:p>
        </p:txBody>
      </p:sp>
      <p:pic>
        <p:nvPicPr>
          <p:cNvPr id="7"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a:stretch/>
        </p:blipFill>
        <p:spPr bwMode="auto">
          <a:xfrm>
            <a:off x="4648200" y="1600201"/>
            <a:ext cx="4038600" cy="42412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953000" y="4191000"/>
            <a:ext cx="1219200" cy="373659"/>
          </a:xfrm>
          <a:prstGeom prst="rect">
            <a:avLst/>
          </a:prstGeom>
          <a:noFill/>
        </p:spPr>
        <p:txBody>
          <a:bodyPr wrap="square" lIns="91435" tIns="45718" rIns="91435" bIns="45718" rtlCol="0">
            <a:spAutoFit/>
          </a:bodyPr>
          <a:lstStyle/>
          <a:p>
            <a:r>
              <a:rPr lang="en-US" b="1" dirty="0">
                <a:solidFill>
                  <a:prstClr val="black"/>
                </a:solidFill>
              </a:rPr>
              <a:t>MALAWI</a:t>
            </a:r>
          </a:p>
        </p:txBody>
      </p:sp>
      <p:cxnSp>
        <p:nvCxnSpPr>
          <p:cNvPr id="10" name="Straight Arrow Connector 9"/>
          <p:cNvCxnSpPr/>
          <p:nvPr/>
        </p:nvCxnSpPr>
        <p:spPr>
          <a:xfrm>
            <a:off x="5943600" y="4419601"/>
            <a:ext cx="1447800" cy="1112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9815" y="4530876"/>
            <a:ext cx="737586" cy="49832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3581401" y="5830670"/>
            <a:ext cx="5181600" cy="646331"/>
          </a:xfrm>
          <a:prstGeom prst="rect">
            <a:avLst/>
          </a:prstGeom>
          <a:noFill/>
        </p:spPr>
        <p:txBody>
          <a:bodyPr wrap="square" lIns="91435" tIns="45718" rIns="91435" bIns="45718" rtlCol="0">
            <a:spAutoFit/>
          </a:bodyPr>
          <a:lstStyle/>
          <a:p>
            <a:pPr algn="r"/>
            <a:r>
              <a:rPr lang="en-US" sz="1200" dirty="0">
                <a:solidFill>
                  <a:prstClr val="black"/>
                </a:solidFill>
              </a:rPr>
              <a:t>United Nations</a:t>
            </a:r>
          </a:p>
          <a:p>
            <a:pPr algn="r"/>
            <a:r>
              <a:rPr lang="en-US" sz="1200" dirty="0">
                <a:solidFill>
                  <a:prstClr val="black"/>
                </a:solidFill>
              </a:rPr>
              <a:t>UN Development Program</a:t>
            </a:r>
          </a:p>
          <a:p>
            <a:pPr algn="r"/>
            <a:r>
              <a:rPr lang="en-US" sz="1200" dirty="0">
                <a:solidFill>
                  <a:prstClr val="black"/>
                </a:solidFill>
              </a:rPr>
              <a:t>UNAIDS</a:t>
            </a:r>
          </a:p>
        </p:txBody>
      </p:sp>
    </p:spTree>
    <p:extLst>
      <p:ext uri="{BB962C8B-B14F-4D97-AF65-F5344CB8AC3E}">
        <p14:creationId xmlns:p14="http://schemas.microsoft.com/office/powerpoint/2010/main" val="28601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accent5"/>
                </a:solidFill>
              </a:rPr>
              <a:t>UNC Project-Malawi</a:t>
            </a:r>
          </a:p>
        </p:txBody>
      </p:sp>
      <p:sp>
        <p:nvSpPr>
          <p:cNvPr id="4" name="Content Placeholder 3"/>
          <p:cNvSpPr>
            <a:spLocks noGrp="1"/>
          </p:cNvSpPr>
          <p:nvPr>
            <p:ph sz="half" idx="1"/>
          </p:nvPr>
        </p:nvSpPr>
        <p:spPr>
          <a:xfrm>
            <a:off x="457200" y="1295401"/>
            <a:ext cx="4038600" cy="4525963"/>
          </a:xfrm>
        </p:spPr>
        <p:txBody>
          <a:bodyPr>
            <a:noAutofit/>
          </a:bodyPr>
          <a:lstStyle/>
          <a:p>
            <a:r>
              <a:rPr lang="en-US" sz="1600" dirty="0">
                <a:solidFill>
                  <a:schemeClr val="bg1"/>
                </a:solidFill>
              </a:rPr>
              <a:t>&gt;20-year collaboration between UNC and Malawi Ministry of Health, established in 1991</a:t>
            </a:r>
          </a:p>
          <a:p>
            <a:r>
              <a:rPr lang="en-US" sz="1600" dirty="0">
                <a:solidFill>
                  <a:schemeClr val="bg1"/>
                </a:solidFill>
              </a:rPr>
              <a:t>Based in the capital Lilongwe at </a:t>
            </a:r>
            <a:r>
              <a:rPr lang="en-US" sz="1600" dirty="0" err="1">
                <a:solidFill>
                  <a:schemeClr val="bg1"/>
                </a:solidFill>
              </a:rPr>
              <a:t>Kamuzu</a:t>
            </a:r>
            <a:r>
              <a:rPr lang="en-US" sz="1600" dirty="0">
                <a:solidFill>
                  <a:schemeClr val="bg1"/>
                </a:solidFill>
              </a:rPr>
              <a:t> Central Hospital (KCH)</a:t>
            </a:r>
          </a:p>
          <a:p>
            <a:r>
              <a:rPr lang="en-US" sz="1600" dirty="0">
                <a:solidFill>
                  <a:schemeClr val="bg1"/>
                </a:solidFill>
              </a:rPr>
              <a:t>1000-bed public tertiary care hospital</a:t>
            </a:r>
          </a:p>
          <a:p>
            <a:r>
              <a:rPr lang="en-US" sz="1600" dirty="0">
                <a:solidFill>
                  <a:schemeClr val="bg1"/>
                </a:solidFill>
              </a:rPr>
              <a:t>1 of 2 national teaching hospitals serving a catchment area of 4-5 million people</a:t>
            </a:r>
          </a:p>
          <a:p>
            <a:r>
              <a:rPr lang="en-US" sz="1600" dirty="0">
                <a:solidFill>
                  <a:schemeClr val="bg1"/>
                </a:solidFill>
              </a:rPr>
              <a:t>&gt;350 employees, 40,000 square-feet, extensive community engagement</a:t>
            </a:r>
          </a:p>
          <a:p>
            <a:r>
              <a:rPr lang="en-US" sz="1600" dirty="0">
                <a:solidFill>
                  <a:schemeClr val="bg1"/>
                </a:solidFill>
              </a:rPr>
              <a:t>Longstanding involvement of UNC IGHID, </a:t>
            </a:r>
            <a:r>
              <a:rPr lang="en-US" sz="1600" dirty="0" err="1">
                <a:solidFill>
                  <a:schemeClr val="bg1"/>
                </a:solidFill>
              </a:rPr>
              <a:t>Lineberger</a:t>
            </a:r>
            <a:r>
              <a:rPr lang="en-US" sz="1600" dirty="0">
                <a:solidFill>
                  <a:schemeClr val="bg1"/>
                </a:solidFill>
              </a:rPr>
              <a:t>, Surgery, Women’s Health, </a:t>
            </a:r>
            <a:r>
              <a:rPr lang="en-US" sz="1600" dirty="0" err="1">
                <a:solidFill>
                  <a:schemeClr val="bg1"/>
                </a:solidFill>
              </a:rPr>
              <a:t>Gillings</a:t>
            </a:r>
            <a:r>
              <a:rPr lang="en-US" sz="1600" dirty="0">
                <a:solidFill>
                  <a:schemeClr val="bg1"/>
                </a:solidFill>
              </a:rPr>
              <a:t> School of Global Public Health</a:t>
            </a:r>
          </a:p>
          <a:p>
            <a:r>
              <a:rPr lang="en-US" sz="1600" dirty="0">
                <a:solidFill>
                  <a:schemeClr val="bg1"/>
                </a:solidFill>
              </a:rPr>
              <a:t>Training site for Fogarty AIDS International Training and Research Program</a:t>
            </a:r>
          </a:p>
          <a:p>
            <a:r>
              <a:rPr lang="en-US" sz="1600" dirty="0">
                <a:solidFill>
                  <a:schemeClr val="bg1"/>
                </a:solidFill>
              </a:rPr>
              <a:t>Clinical trial site for protocols implemented through numerous multinational NIH-sponsored networks (ACTG, HPTN, IMPAACT, CHAVI, AMC)</a:t>
            </a:r>
            <a:r>
              <a:rPr lang="en-US" sz="1200" dirty="0">
                <a:solidFill>
                  <a:schemeClr val="bg1"/>
                </a:solidFill>
              </a:rPr>
              <a:t>	</a:t>
            </a:r>
          </a:p>
          <a:p>
            <a:endParaRPr lang="en-US" sz="1600" dirty="0">
              <a:solidFill>
                <a:schemeClr val="bg1"/>
              </a:solidFill>
            </a:endParaRPr>
          </a:p>
        </p:txBody>
      </p:sp>
      <p:pic>
        <p:nvPicPr>
          <p:cNvPr id="7"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105401" y="4114801"/>
            <a:ext cx="3505200" cy="23344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1" y="1295400"/>
            <a:ext cx="3505200" cy="26289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0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noAutofit/>
          </a:bodyPr>
          <a:lstStyle/>
          <a:p>
            <a:pPr algn="l"/>
            <a:r>
              <a:rPr lang="en-US" sz="2400" b="1" dirty="0">
                <a:solidFill>
                  <a:srgbClr val="FFFFFF"/>
                </a:solidFill>
              </a:rPr>
              <a:t>Malawi National Cancer Registry </a:t>
            </a:r>
            <a:r>
              <a:rPr lang="en-US" sz="2000" b="1" dirty="0">
                <a:solidFill>
                  <a:srgbClr val="FFFFFF"/>
                </a:solidFill>
              </a:rPr>
              <a:t>(n = 18,946; 2007-2010)</a:t>
            </a:r>
          </a:p>
        </p:txBody>
      </p:sp>
      <p:sp>
        <p:nvSpPr>
          <p:cNvPr id="5" name="Text Placeholder 4"/>
          <p:cNvSpPr>
            <a:spLocks noGrp="1"/>
          </p:cNvSpPr>
          <p:nvPr>
            <p:ph type="body" idx="1"/>
          </p:nvPr>
        </p:nvSpPr>
        <p:spPr>
          <a:xfrm>
            <a:off x="76200" y="381000"/>
            <a:ext cx="4040188" cy="639762"/>
          </a:xfrm>
        </p:spPr>
        <p:txBody>
          <a:bodyPr/>
          <a:lstStyle/>
          <a:p>
            <a:r>
              <a:rPr lang="en-US" sz="1800" dirty="0">
                <a:solidFill>
                  <a:srgbClr val="FFFFFF"/>
                </a:solidFill>
              </a:rPr>
              <a:t>Men</a:t>
            </a:r>
          </a:p>
        </p:txBody>
      </p:sp>
      <p:sp>
        <p:nvSpPr>
          <p:cNvPr id="7" name="Text Placeholder 6"/>
          <p:cNvSpPr>
            <a:spLocks noGrp="1"/>
          </p:cNvSpPr>
          <p:nvPr>
            <p:ph type="body" sz="quarter" idx="3"/>
          </p:nvPr>
        </p:nvSpPr>
        <p:spPr>
          <a:xfrm>
            <a:off x="4645026" y="381000"/>
            <a:ext cx="4041775" cy="639762"/>
          </a:xfrm>
        </p:spPr>
        <p:txBody>
          <a:bodyPr/>
          <a:lstStyle/>
          <a:p>
            <a:r>
              <a:rPr lang="en-US" sz="1800" dirty="0">
                <a:solidFill>
                  <a:srgbClr val="FFFFFF"/>
                </a:solidFill>
              </a:rPr>
              <a:t>Women</a:t>
            </a: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399" y="1031152"/>
            <a:ext cx="4125218" cy="246888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4126" y="1066799"/>
            <a:ext cx="4009656" cy="246888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399" y="3733800"/>
            <a:ext cx="4118966" cy="246888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4398" y="3733800"/>
            <a:ext cx="3911038" cy="246888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2438401" y="6477001"/>
            <a:ext cx="4267200" cy="307777"/>
          </a:xfrm>
          <a:prstGeom prst="rect">
            <a:avLst/>
          </a:prstGeom>
          <a:noFill/>
        </p:spPr>
        <p:txBody>
          <a:bodyPr wrap="square" lIns="91435" tIns="45718" rIns="91435" bIns="45718" rtlCol="0">
            <a:spAutoFit/>
          </a:bodyPr>
          <a:lstStyle/>
          <a:p>
            <a:pPr algn="ctr" eaLnBrk="0" fontAlgn="base" hangingPunct="0">
              <a:spcBef>
                <a:spcPct val="0"/>
              </a:spcBef>
              <a:spcAft>
                <a:spcPct val="0"/>
              </a:spcAft>
            </a:pPr>
            <a:r>
              <a:rPr lang="en-US" sz="1400" dirty="0" err="1">
                <a:solidFill>
                  <a:srgbClr val="FFFFFF"/>
                </a:solidFill>
              </a:rPr>
              <a:t>Msyamboza</a:t>
            </a:r>
            <a:r>
              <a:rPr lang="en-US" sz="1400" dirty="0">
                <a:solidFill>
                  <a:srgbClr val="FFFFFF"/>
                </a:solidFill>
              </a:rPr>
              <a:t> et al, BMC Res Notes 2012</a:t>
            </a:r>
          </a:p>
        </p:txBody>
      </p:sp>
    </p:spTree>
    <p:extLst>
      <p:ext uri="{BB962C8B-B14F-4D97-AF65-F5344CB8AC3E}">
        <p14:creationId xmlns:p14="http://schemas.microsoft.com/office/powerpoint/2010/main" val="205515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772400" cy="1143000"/>
          </a:xfrm>
        </p:spPr>
        <p:txBody>
          <a:bodyPr>
            <a:normAutofit/>
          </a:bodyPr>
          <a:lstStyle/>
          <a:p>
            <a:pPr algn="l"/>
            <a:r>
              <a:rPr lang="en-US" sz="3600" dirty="0">
                <a:solidFill>
                  <a:schemeClr val="accent5"/>
                </a:solidFill>
              </a:rPr>
              <a:t>KCH Pathology Laboratory</a:t>
            </a:r>
          </a:p>
        </p:txBody>
      </p:sp>
      <p:sp>
        <p:nvSpPr>
          <p:cNvPr id="4" name="Content Placeholder 3"/>
          <p:cNvSpPr>
            <a:spLocks noGrp="1"/>
          </p:cNvSpPr>
          <p:nvPr>
            <p:ph sz="half" idx="1"/>
          </p:nvPr>
        </p:nvSpPr>
        <p:spPr>
          <a:xfrm>
            <a:off x="457200" y="1371601"/>
            <a:ext cx="4038600" cy="4525963"/>
          </a:xfrm>
        </p:spPr>
        <p:txBody>
          <a:bodyPr>
            <a:noAutofit/>
          </a:bodyPr>
          <a:lstStyle/>
          <a:p>
            <a:r>
              <a:rPr lang="en-US" sz="1800" dirty="0">
                <a:solidFill>
                  <a:schemeClr val="bg1"/>
                </a:solidFill>
              </a:rPr>
              <a:t>UNC Project-Malawi and KCH collaboration</a:t>
            </a:r>
          </a:p>
          <a:p>
            <a:r>
              <a:rPr lang="en-US" sz="1800" dirty="0">
                <a:solidFill>
                  <a:schemeClr val="bg1"/>
                </a:solidFill>
              </a:rPr>
              <a:t>200,000 USD renovations and installation of new equipment</a:t>
            </a:r>
          </a:p>
          <a:p>
            <a:r>
              <a:rPr lang="en-US" sz="1800" dirty="0">
                <a:solidFill>
                  <a:schemeClr val="bg1"/>
                </a:solidFill>
              </a:rPr>
              <a:t>Aperio virtual microscopy system installed for long-distance virtual consultation</a:t>
            </a:r>
          </a:p>
          <a:p>
            <a:r>
              <a:rPr lang="en-US" sz="1800" dirty="0">
                <a:solidFill>
                  <a:schemeClr val="bg1"/>
                </a:solidFill>
              </a:rPr>
              <a:t>Operational since July 2011</a:t>
            </a:r>
          </a:p>
          <a:p>
            <a:r>
              <a:rPr lang="en-US" sz="1800" dirty="0">
                <a:solidFill>
                  <a:schemeClr val="bg1"/>
                </a:solidFill>
              </a:rPr>
              <a:t>Specimen review provided by Prof. George </a:t>
            </a:r>
            <a:r>
              <a:rPr lang="en-US" sz="1800" dirty="0" err="1">
                <a:solidFill>
                  <a:schemeClr val="bg1"/>
                </a:solidFill>
              </a:rPr>
              <a:t>Liomba</a:t>
            </a:r>
            <a:endParaRPr lang="en-US" sz="1800" dirty="0">
              <a:solidFill>
                <a:schemeClr val="bg1"/>
              </a:solidFill>
            </a:endParaRPr>
          </a:p>
          <a:p>
            <a:r>
              <a:rPr lang="en-US" sz="1800" dirty="0" err="1">
                <a:solidFill>
                  <a:schemeClr val="bg1"/>
                </a:solidFill>
              </a:rPr>
              <a:t>Immunohistochemical</a:t>
            </a:r>
            <a:r>
              <a:rPr lang="en-US" sz="1800" dirty="0">
                <a:solidFill>
                  <a:schemeClr val="bg1"/>
                </a:solidFill>
              </a:rPr>
              <a:t> staining implemented</a:t>
            </a:r>
          </a:p>
          <a:p>
            <a:r>
              <a:rPr lang="en-US" sz="1800" dirty="0">
                <a:solidFill>
                  <a:schemeClr val="bg1"/>
                </a:solidFill>
              </a:rPr>
              <a:t>&gt;10,000 specimens reviewed to date</a:t>
            </a:r>
          </a:p>
        </p:txBody>
      </p:sp>
      <p:pic>
        <p:nvPicPr>
          <p:cNvPr id="3" name="Content Placeholder 2"/>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648200" y="1533339"/>
            <a:ext cx="4038600" cy="2276661"/>
          </a:xfrm>
          <a:ln>
            <a:solidFill>
              <a:schemeClr val="tx1"/>
            </a:solidFill>
          </a:ln>
        </p:spPr>
      </p:pic>
      <p:sp>
        <p:nvSpPr>
          <p:cNvPr id="7" name="TextBox 6"/>
          <p:cNvSpPr txBox="1"/>
          <p:nvPr/>
        </p:nvSpPr>
        <p:spPr>
          <a:xfrm>
            <a:off x="1143000" y="6477000"/>
            <a:ext cx="6934200" cy="276999"/>
          </a:xfrm>
          <a:prstGeom prst="rect">
            <a:avLst/>
          </a:prstGeom>
          <a:noFill/>
        </p:spPr>
        <p:txBody>
          <a:bodyPr wrap="square" lIns="91435" tIns="45718" rIns="91435" bIns="45718" rtlCol="0">
            <a:spAutoFit/>
          </a:bodyPr>
          <a:lstStyle/>
          <a:p>
            <a:pPr algn="ctr" defTabSz="457177" fontAlgn="base">
              <a:spcBef>
                <a:spcPct val="0"/>
              </a:spcBef>
              <a:spcAft>
                <a:spcPct val="0"/>
              </a:spcAft>
            </a:pPr>
            <a:r>
              <a:rPr lang="en-US" sz="1200" dirty="0">
                <a:solidFill>
                  <a:schemeClr val="bg1"/>
                </a:solidFill>
                <a:latin typeface="Arial" pitchFamily="34" charset="0"/>
                <a:ea typeface="ヒラギノ角ゴ Pro W3" charset="-128"/>
              </a:rPr>
              <a:t>Gopal et al, Lancet Oncol 2013; Gopal et al, PLOS ONE 2013; Montgomery et al, USCAP 2015</a:t>
            </a:r>
          </a:p>
        </p:txBody>
      </p:sp>
    </p:spTree>
    <p:extLst>
      <p:ext uri="{BB962C8B-B14F-4D97-AF65-F5344CB8AC3E}">
        <p14:creationId xmlns:p14="http://schemas.microsoft.com/office/powerpoint/2010/main" val="9685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Fellowship Program Structure</a:t>
            </a:r>
          </a:p>
        </p:txBody>
      </p:sp>
      <p:sp>
        <p:nvSpPr>
          <p:cNvPr id="9" name="Rounded Rectangle 8"/>
          <p:cNvSpPr/>
          <p:nvPr/>
        </p:nvSpPr>
        <p:spPr>
          <a:xfrm>
            <a:off x="3352800" y="1981201"/>
            <a:ext cx="2514600" cy="838200"/>
          </a:xfrm>
          <a:prstGeom prst="roundRect">
            <a:avLst/>
          </a:prstGeom>
          <a:ln>
            <a:solidFill>
              <a:schemeClr val="bg1">
                <a:lumMod val="40000"/>
                <a:lumOff val="60000"/>
              </a:schemeClr>
            </a:solidFill>
          </a:ln>
        </p:spPr>
        <p:style>
          <a:lnRef idx="2">
            <a:schemeClr val="accent6"/>
          </a:lnRef>
          <a:fillRef idx="1">
            <a:schemeClr val="lt1"/>
          </a:fillRef>
          <a:effectRef idx="0">
            <a:schemeClr val="accent6"/>
          </a:effectRef>
          <a:fontRef idx="minor">
            <a:schemeClr val="dk1"/>
          </a:fontRef>
        </p:style>
        <p:txBody>
          <a:bodyPr lIns="91435" tIns="45718" rIns="91435" bIns="45718" rtlCol="0" anchor="ctr"/>
          <a:lstStyle/>
          <a:p>
            <a:pPr algn="ctr"/>
            <a:r>
              <a:rPr lang="en-US" dirty="0"/>
              <a:t>Fellowship Director</a:t>
            </a:r>
          </a:p>
          <a:p>
            <a:pPr algn="ctr"/>
            <a:r>
              <a:rPr lang="en-US" dirty="0"/>
              <a:t>Alice Ma</a:t>
            </a:r>
          </a:p>
        </p:txBody>
      </p:sp>
      <p:sp>
        <p:nvSpPr>
          <p:cNvPr id="11" name="Rounded Rectangle 10"/>
          <p:cNvSpPr/>
          <p:nvPr/>
        </p:nvSpPr>
        <p:spPr>
          <a:xfrm>
            <a:off x="6629400" y="1981201"/>
            <a:ext cx="2133600" cy="838200"/>
          </a:xfrm>
          <a:prstGeom prst="roundRect">
            <a:avLst/>
          </a:prstGeom>
          <a:solidFill>
            <a:schemeClr val="tx1"/>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dirty="0">
                <a:solidFill>
                  <a:schemeClr val="bg1"/>
                </a:solidFill>
              </a:rPr>
              <a:t>UNC graduate medical education</a:t>
            </a:r>
          </a:p>
        </p:txBody>
      </p:sp>
      <p:sp>
        <p:nvSpPr>
          <p:cNvPr id="12" name="Rounded Rectangle 11"/>
          <p:cNvSpPr/>
          <p:nvPr/>
        </p:nvSpPr>
        <p:spPr>
          <a:xfrm>
            <a:off x="304800" y="1981200"/>
            <a:ext cx="2057400" cy="914400"/>
          </a:xfrm>
          <a:prstGeom prst="roundRect">
            <a:avLst/>
          </a:prstGeom>
          <a:solidFill>
            <a:schemeClr val="tx1"/>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dirty="0">
                <a:solidFill>
                  <a:schemeClr val="bg1">
                    <a:lumMod val="75000"/>
                  </a:schemeClr>
                </a:solidFill>
              </a:rPr>
              <a:t>Fellowship education committee*</a:t>
            </a:r>
          </a:p>
        </p:txBody>
      </p:sp>
      <p:cxnSp>
        <p:nvCxnSpPr>
          <p:cNvPr id="16" name="Straight Arrow Connector 15"/>
          <p:cNvCxnSpPr/>
          <p:nvPr/>
        </p:nvCxnSpPr>
        <p:spPr>
          <a:xfrm>
            <a:off x="2438400" y="2438400"/>
            <a:ext cx="762000" cy="1588"/>
          </a:xfrm>
          <a:prstGeom prst="straightConnector1">
            <a:avLst/>
          </a:prstGeom>
          <a:ln w="2540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867400" y="2438400"/>
            <a:ext cx="685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4610100" y="3086100"/>
            <a:ext cx="1447800" cy="10668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743200" y="2895600"/>
            <a:ext cx="1371600" cy="13716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5486400" y="4495800"/>
            <a:ext cx="3352800" cy="914400"/>
          </a:xfrm>
          <a:prstGeom prst="roundRect">
            <a:avLst/>
          </a:prstGeom>
          <a:solidFill>
            <a:schemeClr val="tx1"/>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dirty="0">
                <a:solidFill>
                  <a:schemeClr val="bg1"/>
                </a:solidFill>
              </a:rPr>
              <a:t>Associate Program Director: Frances Collichio</a:t>
            </a:r>
            <a:endParaRPr lang="en-US" dirty="0"/>
          </a:p>
        </p:txBody>
      </p:sp>
      <p:sp>
        <p:nvSpPr>
          <p:cNvPr id="35" name="Rounded Rectangle 34"/>
          <p:cNvSpPr/>
          <p:nvPr/>
        </p:nvSpPr>
        <p:spPr>
          <a:xfrm>
            <a:off x="533401" y="4495800"/>
            <a:ext cx="3276600" cy="914400"/>
          </a:xfrm>
          <a:prstGeom prst="roundRect">
            <a:avLst/>
          </a:prstGeom>
          <a:solidFill>
            <a:schemeClr val="tx1"/>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dirty="0">
                <a:solidFill>
                  <a:schemeClr val="bg1">
                    <a:lumMod val="75000"/>
                  </a:schemeClr>
                </a:solidFill>
              </a:rPr>
              <a:t>Associate Program Director: Billy Kim</a:t>
            </a:r>
          </a:p>
        </p:txBody>
      </p:sp>
      <p:sp>
        <p:nvSpPr>
          <p:cNvPr id="36" name="Rounded Rectangle 35"/>
          <p:cNvSpPr/>
          <p:nvPr/>
        </p:nvSpPr>
        <p:spPr>
          <a:xfrm>
            <a:off x="1181100" y="5715000"/>
            <a:ext cx="7238999" cy="1066800"/>
          </a:xfrm>
          <a:prstGeom prst="roundRect">
            <a:avLst/>
          </a:prstGeom>
          <a:solidFill>
            <a:schemeClr val="tx1"/>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dirty="0">
                <a:solidFill>
                  <a:schemeClr val="bg1">
                    <a:lumMod val="75000"/>
                  </a:schemeClr>
                </a:solidFill>
              </a:rPr>
              <a:t>*Consists of 2 members from each class, program directors, Lisa Carey, Tom Shea, Nigel Key, Bill Wood, Autumn </a:t>
            </a:r>
            <a:r>
              <a:rPr lang="en-US" dirty="0" err="1">
                <a:solidFill>
                  <a:schemeClr val="bg1">
                    <a:lumMod val="75000"/>
                  </a:schemeClr>
                </a:solidFill>
              </a:rPr>
              <a:t>McRee</a:t>
            </a:r>
            <a:r>
              <a:rPr lang="en-US" dirty="0">
                <a:solidFill>
                  <a:schemeClr val="bg1">
                    <a:lumMod val="75000"/>
                  </a:schemeClr>
                </a:solidFill>
              </a:rPr>
              <a:t>, Chad </a:t>
            </a:r>
            <a:r>
              <a:rPr lang="en-US" dirty="0" err="1">
                <a:solidFill>
                  <a:schemeClr val="bg1">
                    <a:lumMod val="75000"/>
                  </a:schemeClr>
                </a:solidFill>
              </a:rPr>
              <a:t>Pecot</a:t>
            </a:r>
            <a:r>
              <a:rPr lang="en-US" dirty="0">
                <a:solidFill>
                  <a:schemeClr val="bg1">
                    <a:lumMod val="75000"/>
                  </a:schemeClr>
                </a:solidFill>
              </a:rPr>
              <a:t>, Matt </a:t>
            </a:r>
            <a:r>
              <a:rPr lang="en-US" dirty="0" err="1">
                <a:solidFill>
                  <a:schemeClr val="bg1">
                    <a:lumMod val="75000"/>
                  </a:schemeClr>
                </a:solidFill>
              </a:rPr>
              <a:t>Milowsky</a:t>
            </a:r>
            <a:r>
              <a:rPr lang="en-US" dirty="0">
                <a:solidFill>
                  <a:schemeClr val="bg1">
                    <a:lumMod val="75000"/>
                  </a:schemeClr>
                </a:solidFill>
              </a:rPr>
              <a:t>, Brandi Reeves, Marcie Riches and Matt Foster</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819400" cy="1143000"/>
          </a:xfrm>
        </p:spPr>
        <p:txBody>
          <a:bodyPr>
            <a:noAutofit/>
          </a:bodyPr>
          <a:lstStyle/>
          <a:p>
            <a:pPr algn="l"/>
            <a:r>
              <a:rPr lang="en-US" sz="2400" b="1" dirty="0">
                <a:solidFill>
                  <a:schemeClr val="accent5"/>
                </a:solidFill>
              </a:rPr>
              <a:t>KCH Pathology Laboratory</a:t>
            </a:r>
            <a:br>
              <a:rPr lang="en-US" sz="2400" b="1" dirty="0">
                <a:solidFill>
                  <a:schemeClr val="accent5"/>
                </a:solidFill>
              </a:rPr>
            </a:br>
            <a:r>
              <a:rPr lang="en-US" sz="2400" b="1" dirty="0">
                <a:solidFill>
                  <a:schemeClr val="accent5"/>
                </a:solidFill>
              </a:rPr>
              <a:t/>
            </a:r>
            <a:br>
              <a:rPr lang="en-US" sz="2400" b="1" dirty="0">
                <a:solidFill>
                  <a:schemeClr val="accent5"/>
                </a:solidFill>
              </a:rPr>
            </a:br>
            <a:r>
              <a:rPr lang="en-US" sz="2000" b="1" dirty="0">
                <a:solidFill>
                  <a:schemeClr val="accent5"/>
                </a:solidFill>
              </a:rPr>
              <a:t>Jul 2011</a:t>
            </a:r>
            <a:r>
              <a:rPr lang="en-US" sz="2000" b="1" dirty="0">
                <a:solidFill>
                  <a:schemeClr val="accent5"/>
                </a:solidFill>
                <a:latin typeface="Times New Roman"/>
                <a:cs typeface="Times New Roman"/>
              </a:rPr>
              <a:t>-</a:t>
            </a:r>
            <a:r>
              <a:rPr lang="en-US" sz="2000" b="1" dirty="0">
                <a:solidFill>
                  <a:schemeClr val="accent5"/>
                </a:solidFill>
              </a:rPr>
              <a:t>Feb 2013</a:t>
            </a:r>
            <a:endParaRPr lang="en-US" sz="2000" dirty="0">
              <a:solidFill>
                <a:schemeClr val="accent5"/>
              </a:solidFill>
            </a:endParaRPr>
          </a:p>
        </p:txBody>
      </p:sp>
      <p:pic>
        <p:nvPicPr>
          <p:cNvPr id="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033812" y="1"/>
            <a:ext cx="6110188"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5000" y="4608368"/>
            <a:ext cx="7239000" cy="1792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1143000" y="6477000"/>
            <a:ext cx="6934200" cy="276999"/>
          </a:xfrm>
          <a:prstGeom prst="rect">
            <a:avLst/>
          </a:prstGeom>
          <a:noFill/>
        </p:spPr>
        <p:txBody>
          <a:bodyPr wrap="square" lIns="91435" tIns="45718" rIns="91435" bIns="45718" rtlCol="0">
            <a:spAutoFit/>
          </a:bodyPr>
          <a:lstStyle/>
          <a:p>
            <a:pPr algn="ctr" defTabSz="457177" fontAlgn="base">
              <a:spcBef>
                <a:spcPct val="0"/>
              </a:spcBef>
              <a:spcAft>
                <a:spcPct val="0"/>
              </a:spcAft>
            </a:pPr>
            <a:r>
              <a:rPr lang="en-US" sz="1200" dirty="0">
                <a:solidFill>
                  <a:schemeClr val="bg1"/>
                </a:solidFill>
                <a:latin typeface="Arial" pitchFamily="34" charset="0"/>
                <a:ea typeface="ヒラギノ角ゴ Pro W3" charset="-128"/>
              </a:rPr>
              <a:t>Gopal et al, Lancet Oncol 2013; Gopal et al, PLOS ONE 2013; Montgomery et al, USCAP 2015</a:t>
            </a:r>
          </a:p>
        </p:txBody>
      </p:sp>
    </p:spTree>
    <p:extLst>
      <p:ext uri="{BB962C8B-B14F-4D97-AF65-F5344CB8AC3E}">
        <p14:creationId xmlns:p14="http://schemas.microsoft.com/office/powerpoint/2010/main" val="7643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458200" cy="1371600"/>
          </a:xfrm>
        </p:spPr>
        <p:txBody>
          <a:bodyPr/>
          <a:lstStyle/>
          <a:p>
            <a:r>
              <a:rPr lang="en-US" dirty="0"/>
              <a:t>American Board of Internal Medicine Requirements</a:t>
            </a:r>
          </a:p>
        </p:txBody>
      </p:sp>
      <p:graphicFrame>
        <p:nvGraphicFramePr>
          <p:cNvPr id="4" name="Table 3"/>
          <p:cNvGraphicFramePr>
            <a:graphicFrameLocks noGrp="1"/>
          </p:cNvGraphicFramePr>
          <p:nvPr>
            <p:extLst>
              <p:ext uri="{D42A27DB-BD31-4B8C-83A1-F6EECF244321}">
                <p14:modId xmlns:p14="http://schemas.microsoft.com/office/powerpoint/2010/main" val="3102835"/>
              </p:ext>
            </p:extLst>
          </p:nvPr>
        </p:nvGraphicFramePr>
        <p:xfrm>
          <a:off x="457201" y="2133601"/>
          <a:ext cx="8381999" cy="3431223"/>
        </p:xfrm>
        <a:graphic>
          <a:graphicData uri="http://schemas.openxmlformats.org/drawingml/2006/table">
            <a:tbl>
              <a:tblPr firstRow="1" bandRow="1">
                <a:tableStyleId>{21E4AEA4-8DFA-4A89-87EB-49C32662AFE0}</a:tableStyleId>
              </a:tblPr>
              <a:tblGrid>
                <a:gridCol w="1676400">
                  <a:extLst>
                    <a:ext uri="{9D8B030D-6E8A-4147-A177-3AD203B41FA5}">
                      <a16:colId xmlns:a16="http://schemas.microsoft.com/office/drawing/2014/main" val="20000"/>
                    </a:ext>
                  </a:extLst>
                </a:gridCol>
                <a:gridCol w="1378721">
                  <a:extLst>
                    <a:ext uri="{9D8B030D-6E8A-4147-A177-3AD203B41FA5}">
                      <a16:colId xmlns:a16="http://schemas.microsoft.com/office/drawing/2014/main" val="20001"/>
                    </a:ext>
                  </a:extLst>
                </a:gridCol>
                <a:gridCol w="1488392">
                  <a:extLst>
                    <a:ext uri="{9D8B030D-6E8A-4147-A177-3AD203B41FA5}">
                      <a16:colId xmlns:a16="http://schemas.microsoft.com/office/drawing/2014/main" val="20002"/>
                    </a:ext>
                  </a:extLst>
                </a:gridCol>
                <a:gridCol w="1801738">
                  <a:extLst>
                    <a:ext uri="{9D8B030D-6E8A-4147-A177-3AD203B41FA5}">
                      <a16:colId xmlns:a16="http://schemas.microsoft.com/office/drawing/2014/main" val="20003"/>
                    </a:ext>
                  </a:extLst>
                </a:gridCol>
                <a:gridCol w="2036748">
                  <a:extLst>
                    <a:ext uri="{9D8B030D-6E8A-4147-A177-3AD203B41FA5}">
                      <a16:colId xmlns:a16="http://schemas.microsoft.com/office/drawing/2014/main" val="20004"/>
                    </a:ext>
                  </a:extLst>
                </a:gridCol>
              </a:tblGrid>
              <a:tr h="648653">
                <a:tc>
                  <a:txBody>
                    <a:bodyPr/>
                    <a:lstStyle/>
                    <a:p>
                      <a:pPr algn="ctr"/>
                      <a:r>
                        <a:rPr lang="en-US" sz="1800" dirty="0"/>
                        <a:t>Board</a:t>
                      </a:r>
                    </a:p>
                  </a:txBody>
                  <a:tcPr/>
                </a:tc>
                <a:tc>
                  <a:txBody>
                    <a:bodyPr/>
                    <a:lstStyle/>
                    <a:p>
                      <a:pPr algn="ctr"/>
                      <a:r>
                        <a:rPr lang="en-US" sz="1800" dirty="0"/>
                        <a:t>Months in Training</a:t>
                      </a:r>
                    </a:p>
                  </a:txBody>
                  <a:tcPr/>
                </a:tc>
                <a:tc>
                  <a:txBody>
                    <a:bodyPr/>
                    <a:lstStyle/>
                    <a:p>
                      <a:pPr algn="ctr"/>
                      <a:r>
                        <a:rPr lang="en-US" sz="1800" dirty="0"/>
                        <a:t>Clinical Months</a:t>
                      </a:r>
                      <a:endParaRPr lang="en-US" sz="1800" baseline="30000" dirty="0"/>
                    </a:p>
                  </a:txBody>
                  <a:tcPr/>
                </a:tc>
                <a:tc>
                  <a:txBody>
                    <a:bodyPr/>
                    <a:lstStyle/>
                    <a:p>
                      <a:pPr algn="ctr"/>
                      <a:r>
                        <a:rPr lang="en-US" sz="1800" dirty="0"/>
                        <a:t>Continuity clinic </a:t>
                      </a:r>
                      <a:r>
                        <a:rPr lang="en-US" sz="1800" baseline="30000" dirty="0"/>
                        <a:t>A</a:t>
                      </a:r>
                    </a:p>
                  </a:txBody>
                  <a:tcPr/>
                </a:tc>
                <a:tc>
                  <a:txBody>
                    <a:bodyPr/>
                    <a:lstStyle/>
                    <a:p>
                      <a:pPr algn="ctr"/>
                      <a:r>
                        <a:rPr lang="en-US" sz="1800" dirty="0"/>
                        <a:t>Procedures</a:t>
                      </a:r>
                    </a:p>
                  </a:txBody>
                  <a:tcPr/>
                </a:tc>
                <a:extLst>
                  <a:ext uri="{0D108BD9-81ED-4DB2-BD59-A6C34878D82A}">
                    <a16:rowId xmlns:a16="http://schemas.microsoft.com/office/drawing/2014/main" val="10000"/>
                  </a:ext>
                </a:extLst>
              </a:tr>
              <a:tr h="927259">
                <a:tc>
                  <a:txBody>
                    <a:bodyPr/>
                    <a:lstStyle/>
                    <a:p>
                      <a:pPr algn="ctr"/>
                      <a:r>
                        <a:rPr lang="en-US" sz="1800" dirty="0"/>
                        <a:t>Oncology</a:t>
                      </a:r>
                    </a:p>
                  </a:txBody>
                  <a:tcPr/>
                </a:tc>
                <a:tc>
                  <a:txBody>
                    <a:bodyPr/>
                    <a:lstStyle/>
                    <a:p>
                      <a:pPr algn="ctr"/>
                      <a:r>
                        <a:rPr lang="en-US" sz="1800" dirty="0"/>
                        <a:t>24</a:t>
                      </a:r>
                    </a:p>
                  </a:txBody>
                  <a:tcPr/>
                </a:tc>
                <a:tc>
                  <a:txBody>
                    <a:bodyPr/>
                    <a:lstStyle/>
                    <a:p>
                      <a:pPr algn="ctr"/>
                      <a:r>
                        <a:rPr lang="en-US" sz="1800" dirty="0"/>
                        <a:t>12</a:t>
                      </a:r>
                      <a:r>
                        <a:rPr lang="en-US" sz="1800" baseline="30000" dirty="0"/>
                        <a:t>B</a:t>
                      </a:r>
                      <a:endParaRPr lang="en-US" sz="1800" dirty="0"/>
                    </a:p>
                  </a:txBody>
                  <a:tcPr/>
                </a:tc>
                <a:tc>
                  <a:txBody>
                    <a:bodyPr/>
                    <a:lstStyle/>
                    <a:p>
                      <a:pPr algn="ctr"/>
                      <a:r>
                        <a:rPr lang="en-US" sz="1800" dirty="0"/>
                        <a:t>24 months </a:t>
                      </a:r>
                      <a:endParaRPr lang="en-US" sz="1800" u="none" baseline="30000" dirty="0"/>
                    </a:p>
                  </a:txBody>
                  <a:tcPr/>
                </a:tc>
                <a:tc>
                  <a:txBody>
                    <a:bodyPr/>
                    <a:lstStyle/>
                    <a:p>
                      <a:r>
                        <a:rPr lang="en-US" sz="1800" dirty="0"/>
                        <a:t>BM</a:t>
                      </a:r>
                      <a:r>
                        <a:rPr lang="en-US" sz="1800" baseline="0" dirty="0"/>
                        <a:t> </a:t>
                      </a:r>
                      <a:r>
                        <a:rPr lang="en-US" sz="1800" baseline="0" dirty="0" err="1"/>
                        <a:t>Bx</a:t>
                      </a:r>
                      <a:endParaRPr lang="en-US" sz="1800" baseline="0" dirty="0"/>
                    </a:p>
                    <a:p>
                      <a:r>
                        <a:rPr lang="en-US" sz="1800" baseline="0" dirty="0"/>
                        <a:t>Chemotherapy</a:t>
                      </a:r>
                    </a:p>
                    <a:p>
                      <a:r>
                        <a:rPr lang="en-US" sz="1800" baseline="0" dirty="0"/>
                        <a:t>CVC</a:t>
                      </a:r>
                    </a:p>
                  </a:txBody>
                  <a:tcPr/>
                </a:tc>
                <a:extLst>
                  <a:ext uri="{0D108BD9-81ED-4DB2-BD59-A6C34878D82A}">
                    <a16:rowId xmlns:a16="http://schemas.microsoft.com/office/drawing/2014/main" val="10001"/>
                  </a:ext>
                </a:extLst>
              </a:tr>
              <a:tr h="1484471">
                <a:tc>
                  <a:txBody>
                    <a:bodyPr/>
                    <a:lstStyle/>
                    <a:p>
                      <a:pPr algn="ctr"/>
                      <a:r>
                        <a:rPr lang="en-US" sz="1800" dirty="0"/>
                        <a:t>Hematology</a:t>
                      </a:r>
                    </a:p>
                  </a:txBody>
                  <a:tcPr/>
                </a:tc>
                <a:tc>
                  <a:txBody>
                    <a:bodyPr/>
                    <a:lstStyle/>
                    <a:p>
                      <a:pPr algn="ctr"/>
                      <a:r>
                        <a:rPr lang="en-US" sz="1800" dirty="0"/>
                        <a:t>24</a:t>
                      </a:r>
                    </a:p>
                  </a:txBody>
                  <a:tcPr/>
                </a:tc>
                <a:tc>
                  <a:txBody>
                    <a:bodyPr/>
                    <a:lstStyle/>
                    <a:p>
                      <a:pPr algn="ctr"/>
                      <a:r>
                        <a:rPr lang="en-US" sz="1800" dirty="0"/>
                        <a:t>12</a:t>
                      </a:r>
                    </a:p>
                  </a:txBody>
                  <a:tcPr/>
                </a:tc>
                <a:tc>
                  <a:txBody>
                    <a:bodyPr/>
                    <a:lstStyle/>
                    <a:p>
                      <a:pPr algn="ctr"/>
                      <a:r>
                        <a:rPr lang="en-US" sz="1800" dirty="0"/>
                        <a:t>24 months</a:t>
                      </a:r>
                    </a:p>
                  </a:txBody>
                  <a:tcPr/>
                </a:tc>
                <a:tc>
                  <a:txBody>
                    <a:bodyPr/>
                    <a:lstStyle/>
                    <a:p>
                      <a:r>
                        <a:rPr lang="en-US" sz="1800" dirty="0"/>
                        <a:t>BM </a:t>
                      </a:r>
                      <a:r>
                        <a:rPr lang="en-US" sz="1800" dirty="0" err="1"/>
                        <a:t>Bx</a:t>
                      </a:r>
                      <a:endParaRPr lang="en-US" sz="1800" dirty="0"/>
                    </a:p>
                    <a:p>
                      <a:r>
                        <a:rPr lang="en-US" sz="1800" dirty="0"/>
                        <a:t>Chemotherapy</a:t>
                      </a:r>
                    </a:p>
                    <a:p>
                      <a:r>
                        <a:rPr lang="en-US" sz="1800" dirty="0"/>
                        <a:t>CVC</a:t>
                      </a:r>
                      <a:endParaRPr lang="en-US" sz="1800" baseline="0" dirty="0"/>
                    </a:p>
                    <a:p>
                      <a:r>
                        <a:rPr lang="en-US" sz="1800" baseline="0" dirty="0"/>
                        <a:t>Peripheral blood smear, apheresis</a:t>
                      </a:r>
                      <a:endParaRPr lang="en-US" sz="1800" dirty="0"/>
                    </a:p>
                  </a:txBody>
                  <a:tcPr/>
                </a:tc>
                <a:extLst>
                  <a:ext uri="{0D108BD9-81ED-4DB2-BD59-A6C34878D82A}">
                    <a16:rowId xmlns:a16="http://schemas.microsoft.com/office/drawing/2014/main" val="10002"/>
                  </a:ext>
                </a:extLst>
              </a:tr>
              <a:tr h="370840">
                <a:tc>
                  <a:txBody>
                    <a:bodyPr/>
                    <a:lstStyle/>
                    <a:p>
                      <a:pPr algn="ctr"/>
                      <a:r>
                        <a:rPr lang="en-US" sz="1800" dirty="0"/>
                        <a:t>Both</a:t>
                      </a:r>
                    </a:p>
                  </a:txBody>
                  <a:tcPr/>
                </a:tc>
                <a:tc>
                  <a:txBody>
                    <a:bodyPr/>
                    <a:lstStyle/>
                    <a:p>
                      <a:pPr algn="ctr"/>
                      <a:r>
                        <a:rPr lang="en-US" sz="1800" dirty="0"/>
                        <a:t>36</a:t>
                      </a:r>
                    </a:p>
                  </a:txBody>
                  <a:tcPr/>
                </a:tc>
                <a:tc>
                  <a:txBody>
                    <a:bodyPr/>
                    <a:lstStyle/>
                    <a:p>
                      <a:pPr algn="ctr"/>
                      <a:r>
                        <a:rPr lang="en-US" sz="1800" dirty="0"/>
                        <a:t>18 </a:t>
                      </a:r>
                      <a:r>
                        <a:rPr lang="en-US" sz="1800" baseline="30000" dirty="0"/>
                        <a:t>C</a:t>
                      </a:r>
                    </a:p>
                  </a:txBody>
                  <a:tcPr/>
                </a:tc>
                <a:tc>
                  <a:txBody>
                    <a:bodyPr/>
                    <a:lstStyle/>
                    <a:p>
                      <a:pPr algn="ctr"/>
                      <a:r>
                        <a:rPr lang="en-US" sz="1800" dirty="0"/>
                        <a:t>36 months</a:t>
                      </a:r>
                    </a:p>
                  </a:txBody>
                  <a:tcPr/>
                </a:tc>
                <a:tc>
                  <a:txBody>
                    <a:bodyPr/>
                    <a:lstStyle/>
                    <a:p>
                      <a:endParaRPr lang="en-US" sz="18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600201" y="5867401"/>
            <a:ext cx="6719311" cy="936313"/>
          </a:xfrm>
          <a:prstGeom prst="rect">
            <a:avLst/>
          </a:prstGeom>
          <a:noFill/>
        </p:spPr>
        <p:txBody>
          <a:bodyPr wrap="none" lIns="91435" tIns="45718" rIns="91435" bIns="45718" rtlCol="0">
            <a:spAutoFit/>
          </a:bodyPr>
          <a:lstStyle/>
          <a:p>
            <a:r>
              <a:rPr lang="en-US" dirty="0"/>
              <a:t>A: ½ day per week</a:t>
            </a:r>
          </a:p>
          <a:p>
            <a:r>
              <a:rPr lang="en-US" dirty="0"/>
              <a:t>B: 50% of the time outpatient months</a:t>
            </a:r>
          </a:p>
          <a:p>
            <a:r>
              <a:rPr lang="en-US" dirty="0"/>
              <a:t>C: 12 months neoplastic </a:t>
            </a:r>
            <a:r>
              <a:rPr lang="en-US" dirty="0" err="1"/>
              <a:t>dz</a:t>
            </a:r>
            <a:r>
              <a:rPr lang="en-US" dirty="0"/>
              <a:t> and 6 months non-neoplastic heme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C-1">
  <a:themeElements>
    <a:clrScheme name="UNC 1">
      <a:dk1>
        <a:srgbClr val="595959"/>
      </a:dk1>
      <a:lt1>
        <a:sysClr val="window" lastClr="FFFFFF"/>
      </a:lt1>
      <a:dk2>
        <a:srgbClr val="132862"/>
      </a:dk2>
      <a:lt2>
        <a:srgbClr val="D9D9D9"/>
      </a:lt2>
      <a:accent1>
        <a:srgbClr val="57A2D5"/>
      </a:accent1>
      <a:accent2>
        <a:srgbClr val="2138C2"/>
      </a:accent2>
      <a:accent3>
        <a:srgbClr val="93B8DC"/>
      </a:accent3>
      <a:accent4>
        <a:srgbClr val="85D1DE"/>
      </a:accent4>
      <a:accent5>
        <a:srgbClr val="4BACC6"/>
      </a:accent5>
      <a:accent6>
        <a:srgbClr val="57A2D5"/>
      </a:accent6>
      <a:hlink>
        <a:srgbClr val="595959"/>
      </a:hlink>
      <a:folHlink>
        <a:srgbClr val="57A2D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80" charset="0"/>
            <a:ea typeface="ヒラギノ角ゴ ProN W3" pitchFamily="80" charset="-128"/>
            <a:cs typeface="ヒラギノ角ゴ ProN W3" pitchFamily="80" charset="-128"/>
            <a:sym typeface="Gill Sans" pitchFamily="80" charset="0"/>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pitchFamily="80" charset="0"/>
            <a:ea typeface="ヒラギノ角ゴ ProN W3" pitchFamily="80" charset="-128"/>
            <a:cs typeface="ヒラギノ角ゴ ProN W3" pitchFamily="80" charset="-128"/>
            <a:sym typeface="Gill Sans" pitchFamily="80"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9122</TotalTime>
  <Words>4500</Words>
  <Application>Microsoft Office PowerPoint</Application>
  <PresentationFormat>On-screen Show (4:3)</PresentationFormat>
  <Paragraphs>861</Paragraphs>
  <Slides>80</Slides>
  <Notes>38</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101" baseType="lpstr">
      <vt:lpstr>MS PGothic</vt:lpstr>
      <vt:lpstr>MS PGothic</vt:lpstr>
      <vt:lpstr>宋体</vt:lpstr>
      <vt:lpstr>宋体</vt:lpstr>
      <vt:lpstr>Arial</vt:lpstr>
      <vt:lpstr>Calibri</vt:lpstr>
      <vt:lpstr>Comic Sans MS</vt:lpstr>
      <vt:lpstr>Gill Sans</vt:lpstr>
      <vt:lpstr>Osaka</vt:lpstr>
      <vt:lpstr>Tahoma</vt:lpstr>
      <vt:lpstr>Times</vt:lpstr>
      <vt:lpstr>Times New Roman</vt:lpstr>
      <vt:lpstr>Verdana</vt:lpstr>
      <vt:lpstr>Wingdings</vt:lpstr>
      <vt:lpstr>ヒラギノ角ゴ Pro W3</vt:lpstr>
      <vt:lpstr>ヒラギノ角ゴ ProN W3</vt:lpstr>
      <vt:lpstr>Office Theme</vt:lpstr>
      <vt:lpstr>1_Textured</vt:lpstr>
      <vt:lpstr>UNC-1</vt:lpstr>
      <vt:lpstr>Title &amp; Subtitle</vt:lpstr>
      <vt:lpstr>SPW 13.0 Graph</vt:lpstr>
      <vt:lpstr>Welcome to UNC Hematology/Oncology!</vt:lpstr>
      <vt:lpstr>UNC and Chapel Hill</vt:lpstr>
      <vt:lpstr>Geography</vt:lpstr>
      <vt:lpstr>UNC Hematology / Oncology</vt:lpstr>
      <vt:lpstr>PowerPoint Presentation</vt:lpstr>
      <vt:lpstr>Questions?</vt:lpstr>
      <vt:lpstr>Missions of the UNC Hematology/Oncology Fellowship Program</vt:lpstr>
      <vt:lpstr>Fellowship Program Structure</vt:lpstr>
      <vt:lpstr>American Board of Internal Medicine Requirements</vt:lpstr>
      <vt:lpstr>ABIM Alternate Pathways</vt:lpstr>
      <vt:lpstr>First year</vt:lpstr>
      <vt:lpstr>Fellowship tracks</vt:lpstr>
      <vt:lpstr>Outpatient</vt:lpstr>
      <vt:lpstr>Research Training</vt:lpstr>
      <vt:lpstr>Research Support</vt:lpstr>
      <vt:lpstr>Planning the Path to Research Independence….</vt:lpstr>
      <vt:lpstr>Fellow’s career choices</vt:lpstr>
      <vt:lpstr>“Benign” or “Classical” Hematology at UNC</vt:lpstr>
      <vt:lpstr>The Hemostasis and Thrombosis Program</vt:lpstr>
      <vt:lpstr>Hematology ‘Firsts’ at UNC</vt:lpstr>
      <vt:lpstr>Hematology T32 Training Grant </vt:lpstr>
      <vt:lpstr>Previous Benign Hematology Trainees</vt:lpstr>
      <vt:lpstr>Clinical / Translational  Research at UNC: Opportunities for Fellows  </vt:lpstr>
      <vt:lpstr> Clinical / Translational Research Training @ UNC</vt:lpstr>
      <vt:lpstr>UNC Infrastructure</vt:lpstr>
      <vt:lpstr>General Approach for Heme/Onc Fellows</vt:lpstr>
      <vt:lpstr>PowerPoint Presentation</vt:lpstr>
      <vt:lpstr>PowerPoint Presentation</vt:lpstr>
      <vt:lpstr>PowerPoint Presentation</vt:lpstr>
      <vt:lpstr>Finding Your Research Niche</vt:lpstr>
      <vt:lpstr>Summary</vt:lpstr>
      <vt:lpstr>Research Orientation to the Lineberger Comprehensive Cancer Center</vt:lpstr>
      <vt:lpstr>UNC Lineberger:</vt:lpstr>
      <vt:lpstr>PowerPoint Presentation</vt:lpstr>
      <vt:lpstr>NCI Funding Over The Past 8 Years</vt:lpstr>
      <vt:lpstr>University Cancer Research Fund</vt:lpstr>
      <vt:lpstr>Cancer Genomics: National Leadership</vt:lpstr>
      <vt:lpstr>Discovering Cancer Drugs</vt:lpstr>
      <vt:lpstr>Studying Cancer in the Mouse</vt:lpstr>
      <vt:lpstr>Kinoming</vt:lpstr>
      <vt:lpstr>Cellular Immunotherapy Program</vt:lpstr>
      <vt:lpstr>LCCC Entrepreneurship</vt:lpstr>
      <vt:lpstr>Division of Hematology/Oncology Members</vt:lpstr>
      <vt:lpstr>Jonathan Serody, MD</vt:lpstr>
      <vt:lpstr>William Kim, MD</vt:lpstr>
      <vt:lpstr>Chad Pecot, MD</vt:lpstr>
      <vt:lpstr>Ben Vincent MD</vt:lpstr>
      <vt:lpstr>Nigel Mackman, PhD</vt:lpstr>
      <vt:lpstr>CDAs in basic or translational research obtained by fellows</vt:lpstr>
      <vt:lpstr>Faculty Who Have Mentored MD Fellows in the Basic Sciences in the Cancer Center</vt:lpstr>
      <vt:lpstr>LCCC Core Facilities</vt:lpstr>
      <vt:lpstr>Why MD Fellows:</vt:lpstr>
      <vt:lpstr>Questions?</vt:lpstr>
      <vt:lpstr>Opportunities for Training in  Population Research</vt:lpstr>
      <vt:lpstr>WHY UNC?</vt:lpstr>
      <vt:lpstr>WHO CAN TRAIN AS A POPULATION SCIENTIST?</vt:lpstr>
      <vt:lpstr>Elements of Population Science Training During Fellowship</vt:lpstr>
      <vt:lpstr>UNC Cancer Research Training Programs</vt:lpstr>
      <vt:lpstr>Overview:  CCQTP</vt:lpstr>
      <vt:lpstr>Overview:  NRSA</vt:lpstr>
      <vt:lpstr>Overview:  CCEP</vt:lpstr>
      <vt:lpstr>Didactic/Degree Programs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Domains of Population Research: Heme Onc Faculty  </vt:lpstr>
      <vt:lpstr>Lineberger Resources: Cancer Outcomes Research Program</vt:lpstr>
      <vt:lpstr> Lineberger Resources: CIPHR Carolina Information and Population Health Resource </vt:lpstr>
      <vt:lpstr> UNC Project-Malawi Current Heme-Onc Activities </vt:lpstr>
      <vt:lpstr>Malawi country profile</vt:lpstr>
      <vt:lpstr>UNC Project-Malawi</vt:lpstr>
      <vt:lpstr>Malawi National Cancer Registry (n = 18,946; 2007-2010)</vt:lpstr>
      <vt:lpstr>KCH Pathology Laboratory</vt:lpstr>
      <vt:lpstr>KCH Pathology Laboratory  Jul 2011-Feb 2013</vt:lpstr>
    </vt:vector>
  </TitlesOfParts>
  <Company>UNC-CH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Stinchcombe</dc:creator>
  <cp:lastModifiedBy>King, Terri W</cp:lastModifiedBy>
  <cp:revision>201</cp:revision>
  <dcterms:created xsi:type="dcterms:W3CDTF">2011-02-07T13:02:03Z</dcterms:created>
  <dcterms:modified xsi:type="dcterms:W3CDTF">2018-08-17T16:24:20Z</dcterms:modified>
</cp:coreProperties>
</file>