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9" r:id="rId10"/>
    <p:sldId id="263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643"/>
  </p:normalViewPr>
  <p:slideViewPr>
    <p:cSldViewPr snapToGrid="0" snapToObjects="1">
      <p:cViewPr varScale="1">
        <p:scale>
          <a:sx n="179" d="100"/>
          <a:sy n="179" d="100"/>
        </p:scale>
        <p:origin x="14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 userDrawn="1"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055FF6D4-D4D7-426A-98F7-170A3668379E}" type="datetime1">
              <a:rPr lang="en-US" smtClean="0"/>
              <a:pPr/>
              <a:t>8/11/19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C45A9071-CFF5-4E3B-B0AB-39782972E256}" type="datetime1">
              <a:rPr lang="en-US" smtClean="0"/>
              <a:pPr/>
              <a:t>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3D8BD1F-DE98-4C29-8281-9EC9927620DF}" type="datetime1">
              <a:rPr lang="en-US" smtClean="0"/>
              <a:pPr/>
              <a:t>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3467CD6D-7520-4B34-A5A3-E8385FA3AFC6}" type="datetime1">
              <a:rPr lang="en-US" smtClean="0"/>
              <a:pPr/>
              <a:t>8/11/19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 userDrawn="1"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 userDrawn="1"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42295D47-465E-4A05-802B-049480555B6D}" type="datetime1">
              <a:rPr lang="en-US" smtClean="0"/>
              <a:pPr/>
              <a:t>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 userDrawn="1"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 userDrawn="1"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64791DB0-D703-40B5-AE3D-532AFE0356D1}" type="datetime1">
              <a:rPr lang="en-US" smtClean="0"/>
              <a:pPr/>
              <a:t>8/11/19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 userDrawn="1"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 userDrawn="1"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 userDrawn="1"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 userDrawn="1"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0F48C029-2200-4EB8-BDE8-5EE0E23571A6}" type="datetime1">
              <a:rPr lang="en-US" smtClean="0"/>
              <a:pPr/>
              <a:t>8/11/19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 userDrawn="1"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 userDrawn="1"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 userDrawn="1"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07E45A1C-C0DD-4ED6-B23E-A9D2DD110058}" type="datetime1">
              <a:rPr lang="en-US" smtClean="0"/>
              <a:pPr/>
              <a:t>8/11/19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 userDrawn="1"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44C1B50-C580-4CB7-BA07-14C66C34B76D}" type="datetime1">
              <a:rPr lang="en-US" smtClean="0"/>
              <a:pPr/>
              <a:t>8/11/19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 userDrawn="1"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ED4F1D29-8BEE-49F3-AF49-7A09F617BF67}" type="datetime1">
              <a:rPr lang="en-US" smtClean="0"/>
              <a:pPr/>
              <a:t>8/11/19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 userDrawn="1"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 userDrawn="1"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 userDrawn="1"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7EB273CF-8910-423E-9890-FC81E25E5084}" type="datetime1">
              <a:rPr lang="en-US" smtClean="0"/>
              <a:pPr/>
              <a:t>8/11/19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4EC5816F-D43D-40D1-9B38-E1A2C18F0972}" type="datetime1">
              <a:rPr lang="en-US" smtClean="0"/>
              <a:pPr/>
              <a:t>8/11/19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690708" y="4063143"/>
            <a:ext cx="5985159" cy="1606102"/>
          </a:xfrm>
        </p:spPr>
        <p:txBody>
          <a:bodyPr>
            <a:noAutofit/>
          </a:bodyPr>
          <a:lstStyle/>
          <a:p>
            <a:r>
              <a:rPr lang="en-US" sz="4800" dirty="0"/>
              <a:t>An Advertisement from the Program Director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57706" y="5456855"/>
            <a:ext cx="4655297" cy="69142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Alice Ma, MD</a:t>
            </a:r>
          </a:p>
          <a:p>
            <a:r>
              <a:rPr lang="en-US" dirty="0" err="1"/>
              <a:t>alice_ma@med.unc.edu</a:t>
            </a:r>
            <a:endParaRPr lang="en-US" dirty="0"/>
          </a:p>
        </p:txBody>
      </p:sp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36" y="222250"/>
            <a:ext cx="2066763" cy="1555750"/>
          </a:xfrm>
          <a:prstGeom prst="rect">
            <a:avLst/>
          </a:prstGeom>
        </p:spPr>
      </p:pic>
      <p:pic>
        <p:nvPicPr>
          <p:cNvPr id="6" name="Picture 5" descr="images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18" y="2492375"/>
            <a:ext cx="2088151" cy="1389570"/>
          </a:xfrm>
          <a:prstGeom prst="rect">
            <a:avLst/>
          </a:prstGeom>
        </p:spPr>
      </p:pic>
      <p:pic>
        <p:nvPicPr>
          <p:cNvPr id="8" name="Picture 7" descr="Unknown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266700"/>
            <a:ext cx="3492500" cy="2324100"/>
          </a:xfrm>
          <a:prstGeom prst="rect">
            <a:avLst/>
          </a:prstGeom>
        </p:spPr>
      </p:pic>
      <p:pic>
        <p:nvPicPr>
          <p:cNvPr id="7" name="Picture 6" descr="image_thum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7" y="5213131"/>
            <a:ext cx="11557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349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or double board in hematology and/or oncology</a:t>
            </a:r>
          </a:p>
          <a:p>
            <a:r>
              <a:rPr lang="en-US" dirty="0"/>
              <a:t>ABIM alternate pathways</a:t>
            </a:r>
          </a:p>
          <a:p>
            <a:pPr lvl="1"/>
            <a:r>
              <a:rPr lang="en-US" dirty="0" err="1"/>
              <a:t>Onc</a:t>
            </a:r>
            <a:r>
              <a:rPr lang="en-US" dirty="0"/>
              <a:t>/ID</a:t>
            </a:r>
          </a:p>
          <a:p>
            <a:pPr lvl="1"/>
            <a:r>
              <a:rPr lang="en-US" dirty="0"/>
              <a:t>Geriatrics/</a:t>
            </a:r>
            <a:r>
              <a:rPr lang="en-US" dirty="0" err="1"/>
              <a:t>Onc</a:t>
            </a:r>
            <a:endParaRPr lang="en-US" dirty="0"/>
          </a:p>
          <a:p>
            <a:pPr lvl="1"/>
            <a:r>
              <a:rPr lang="en-US" dirty="0" err="1"/>
              <a:t>Peds</a:t>
            </a:r>
            <a:r>
              <a:rPr lang="en-US" dirty="0"/>
              <a:t> </a:t>
            </a:r>
            <a:r>
              <a:rPr lang="en-US" dirty="0" err="1"/>
              <a:t>HemeOnc</a:t>
            </a:r>
            <a:r>
              <a:rPr lang="en-US" dirty="0"/>
              <a:t>/Medical </a:t>
            </a:r>
            <a:r>
              <a:rPr lang="en-US" dirty="0" err="1"/>
              <a:t>Heme</a:t>
            </a:r>
            <a:r>
              <a:rPr lang="en-US" dirty="0"/>
              <a:t> or </a:t>
            </a:r>
            <a:r>
              <a:rPr lang="en-US" dirty="0" err="1"/>
              <a:t>Onc</a:t>
            </a:r>
            <a:endParaRPr lang="en-US" dirty="0"/>
          </a:p>
          <a:p>
            <a:pPr lvl="1"/>
            <a:r>
              <a:rPr lang="en-US" dirty="0"/>
              <a:t>ABIM research pathway</a:t>
            </a:r>
          </a:p>
          <a:p>
            <a:r>
              <a:rPr lang="en-US" dirty="0"/>
              <a:t>Clinical Practice Pathway</a:t>
            </a:r>
          </a:p>
        </p:txBody>
      </p:sp>
    </p:spTree>
    <p:extLst>
      <p:ext uri="{BB962C8B-B14F-4D97-AF65-F5344CB8AC3E}">
        <p14:creationId xmlns:p14="http://schemas.microsoft.com/office/powerpoint/2010/main" val="203246871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 Masters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following training programs have funding for Masters degrees:</a:t>
            </a:r>
          </a:p>
          <a:p>
            <a:pPr lvl="1"/>
            <a:r>
              <a:rPr lang="en-US" dirty="0"/>
              <a:t>Hematology T32</a:t>
            </a:r>
          </a:p>
          <a:p>
            <a:pPr lvl="1"/>
            <a:r>
              <a:rPr lang="en-US" dirty="0" err="1"/>
              <a:t>Sheps</a:t>
            </a:r>
            <a:r>
              <a:rPr lang="en-US" dirty="0"/>
              <a:t> Center in Health Sciences Research</a:t>
            </a:r>
          </a:p>
          <a:p>
            <a:pPr lvl="1"/>
            <a:r>
              <a:rPr lang="en-US" dirty="0"/>
              <a:t>Cancer Care Quality Program</a:t>
            </a:r>
          </a:p>
          <a:p>
            <a:pPr lvl="1"/>
            <a:r>
              <a:rPr lang="en-US" dirty="0"/>
              <a:t>Via the Preventive Medicine Residency</a:t>
            </a:r>
          </a:p>
          <a:p>
            <a:r>
              <a:rPr lang="en-US" dirty="0"/>
              <a:t>The </a:t>
            </a:r>
            <a:r>
              <a:rPr lang="en-US" dirty="0" err="1"/>
              <a:t>heme</a:t>
            </a:r>
            <a:r>
              <a:rPr lang="en-US" dirty="0"/>
              <a:t> </a:t>
            </a:r>
            <a:r>
              <a:rPr lang="en-US" dirty="0" err="1"/>
              <a:t>onc</a:t>
            </a:r>
            <a:r>
              <a:rPr lang="en-US" dirty="0"/>
              <a:t> division will also fund a masters degree for a well-qualified fellow (competitive)</a:t>
            </a:r>
          </a:p>
        </p:txBody>
      </p:sp>
    </p:spTree>
    <p:extLst>
      <p:ext uri="{BB962C8B-B14F-4D97-AF65-F5344CB8AC3E}">
        <p14:creationId xmlns:p14="http://schemas.microsoft.com/office/powerpoint/2010/main" val="174626688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Mentorship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Starts early in fellowship</a:t>
            </a:r>
          </a:p>
          <a:p>
            <a:r>
              <a:rPr lang="en-US" dirty="0"/>
              <a:t>Formative feedback given to trainee and fellowship program</a:t>
            </a:r>
          </a:p>
          <a:p>
            <a:r>
              <a:rPr lang="en-US" dirty="0"/>
              <a:t>Continues through junior faculty years</a:t>
            </a:r>
          </a:p>
        </p:txBody>
      </p:sp>
    </p:spTree>
    <p:extLst>
      <p:ext uri="{BB962C8B-B14F-4D97-AF65-F5344CB8AC3E}">
        <p14:creationId xmlns:p14="http://schemas.microsoft.com/office/powerpoint/2010/main" val="119448672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in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Alice Ma (Fellowship director) and Dr. Fran </a:t>
            </a:r>
            <a:r>
              <a:rPr lang="en-US" dirty="0" err="1"/>
              <a:t>Collichio</a:t>
            </a:r>
            <a:r>
              <a:rPr lang="en-US" dirty="0"/>
              <a:t> (Associate Fellowship Director for Education) are active in ASH and ASCO Education initiatives</a:t>
            </a:r>
          </a:p>
          <a:p>
            <a:r>
              <a:rPr lang="en-US" dirty="0"/>
              <a:t>This ties to fellows being nominated for positions within ASH and ASCO</a:t>
            </a:r>
          </a:p>
        </p:txBody>
      </p:sp>
    </p:spTree>
    <p:extLst>
      <p:ext uri="{BB962C8B-B14F-4D97-AF65-F5344CB8AC3E}">
        <p14:creationId xmlns:p14="http://schemas.microsoft.com/office/powerpoint/2010/main" val="309274461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Small university town feel</a:t>
            </a:r>
          </a:p>
          <a:p>
            <a:r>
              <a:rPr lang="en-US" dirty="0"/>
              <a:t>Great climate</a:t>
            </a:r>
          </a:p>
          <a:p>
            <a:r>
              <a:rPr lang="en-US" dirty="0"/>
              <a:t>Arts and entertainment</a:t>
            </a:r>
          </a:p>
          <a:p>
            <a:r>
              <a:rPr lang="en-US" dirty="0"/>
              <a:t>College Basketball</a:t>
            </a:r>
          </a:p>
          <a:p>
            <a:r>
              <a:rPr lang="en-US" dirty="0"/>
              <a:t>Bon Appetite magazine named us the “</a:t>
            </a:r>
            <a:r>
              <a:rPr lang="en-US" dirty="0" err="1"/>
              <a:t>foodiest</a:t>
            </a:r>
            <a:r>
              <a:rPr lang="en-US" dirty="0"/>
              <a:t> small town in America”</a:t>
            </a:r>
          </a:p>
          <a:p>
            <a:r>
              <a:rPr lang="en-US" dirty="0"/>
              <a:t>There’s </a:t>
            </a:r>
            <a:r>
              <a:rPr lang="en-US"/>
              <a:t>a farmer’s </a:t>
            </a:r>
            <a:r>
              <a:rPr lang="en-US" dirty="0"/>
              <a:t>market in the hospital lobby. Really.</a:t>
            </a:r>
          </a:p>
          <a:p>
            <a:endParaRPr lang="en-US" dirty="0"/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348"/>
            <a:ext cx="3122153" cy="2077651"/>
          </a:xfrm>
          <a:prstGeom prst="rect">
            <a:avLst/>
          </a:prstGeom>
        </p:spPr>
      </p:pic>
      <p:pic>
        <p:nvPicPr>
          <p:cNvPr id="5" name="Picture 4" descr="images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" y="0"/>
            <a:ext cx="2546661" cy="14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344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come to Carolina?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Unique Programs</a:t>
            </a:r>
          </a:p>
          <a:p>
            <a:pPr marL="0" indent="0">
              <a:buNone/>
            </a:pPr>
            <a:r>
              <a:rPr lang="en-US" dirty="0"/>
              <a:t>Strength</a:t>
            </a:r>
          </a:p>
          <a:p>
            <a:pPr marL="0" indent="0">
              <a:buNone/>
            </a:pPr>
            <a:r>
              <a:rPr lang="en-US" dirty="0"/>
              <a:t>Growth</a:t>
            </a:r>
          </a:p>
          <a:p>
            <a:pPr marL="0" indent="0">
              <a:buNone/>
            </a:pPr>
            <a:r>
              <a:rPr lang="en-US" dirty="0"/>
              <a:t>Flexibility</a:t>
            </a:r>
          </a:p>
          <a:p>
            <a:pPr marL="0" indent="0">
              <a:buNone/>
            </a:pPr>
            <a:r>
              <a:rPr lang="en-US" dirty="0"/>
              <a:t>Leadership</a:t>
            </a:r>
          </a:p>
          <a:p>
            <a:pPr marL="0" indent="0">
              <a:buNone/>
            </a:pPr>
            <a:r>
              <a:rPr lang="en-US" dirty="0"/>
              <a:t>Lifestyle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0072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Benign Hematology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Historical strength of the program</a:t>
            </a:r>
          </a:p>
          <a:p>
            <a:r>
              <a:rPr lang="en-US" dirty="0"/>
              <a:t>Continued success in research</a:t>
            </a:r>
          </a:p>
          <a:p>
            <a:r>
              <a:rPr lang="en-US" dirty="0"/>
              <a:t>Depth and breadth in clinical services</a:t>
            </a:r>
          </a:p>
          <a:p>
            <a:r>
              <a:rPr lang="en-US" dirty="0"/>
              <a:t>6 </a:t>
            </a:r>
            <a:r>
              <a:rPr lang="en-US" dirty="0" err="1"/>
              <a:t>coagulationists</a:t>
            </a:r>
            <a:r>
              <a:rPr lang="en-US" dirty="0"/>
              <a:t>, 2 sickle cell specialists</a:t>
            </a:r>
          </a:p>
          <a:p>
            <a:r>
              <a:rPr lang="en-US" dirty="0"/>
              <a:t>We’ve trained national and international leaders in hemophilia</a:t>
            </a:r>
          </a:p>
          <a:p>
            <a:r>
              <a:rPr lang="en-US" dirty="0"/>
              <a:t>We invented the </a:t>
            </a:r>
            <a:r>
              <a:rPr lang="en-US" dirty="0" err="1"/>
              <a:t>aPTT</a:t>
            </a:r>
            <a:r>
              <a:rPr lang="en-US" dirty="0"/>
              <a:t>!!</a:t>
            </a:r>
          </a:p>
          <a:p>
            <a:pPr lvl="1"/>
            <a:r>
              <a:rPr lang="en-US" dirty="0"/>
              <a:t>And gave the first factor VIII concentrate, and have the longest running animal model of hemophilia, discovered FX and figured out the mechanism of </a:t>
            </a:r>
            <a:r>
              <a:rPr lang="en-US" dirty="0" err="1"/>
              <a:t>rFVIIa</a:t>
            </a:r>
            <a:r>
              <a:rPr lang="en-US" dirty="0"/>
              <a:t> action, etc. . .</a:t>
            </a:r>
          </a:p>
          <a:p>
            <a:r>
              <a:rPr lang="en-US" dirty="0"/>
              <a:t>We’re doing gene therapy for Hemophilia A and B!</a:t>
            </a:r>
          </a:p>
        </p:txBody>
      </p:sp>
      <p:pic>
        <p:nvPicPr>
          <p:cNvPr id="4" name="Picture 3" descr="Unknown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5" y="0"/>
            <a:ext cx="1232904" cy="936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953" y="85209"/>
            <a:ext cx="203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Harold R. Roberts</a:t>
            </a:r>
          </a:p>
        </p:txBody>
      </p:sp>
    </p:spTree>
    <p:extLst>
      <p:ext uri="{BB962C8B-B14F-4D97-AF65-F5344CB8AC3E}">
        <p14:creationId xmlns:p14="http://schemas.microsoft.com/office/powerpoint/2010/main" val="8169129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Geriatric Oncology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Multidisciplinary Clinical Care for older patients with cancer</a:t>
            </a:r>
          </a:p>
          <a:p>
            <a:r>
              <a:rPr lang="en-US" dirty="0"/>
              <a:t>Research programs run from basic, translational, clinical, health services</a:t>
            </a:r>
          </a:p>
          <a:p>
            <a:r>
              <a:rPr lang="en-US" dirty="0"/>
              <a:t>We offer the combined ABIM fellowship track</a:t>
            </a:r>
          </a:p>
          <a:p>
            <a:r>
              <a:rPr lang="en-US" dirty="0"/>
              <a:t>Education for patients and providers</a:t>
            </a:r>
          </a:p>
          <a:p>
            <a:r>
              <a:rPr lang="en-US" dirty="0"/>
              <a:t>Run by Dr. </a:t>
            </a:r>
            <a:r>
              <a:rPr lang="en-US" dirty="0" err="1"/>
              <a:t>Hy</a:t>
            </a:r>
            <a:r>
              <a:rPr lang="en-US" dirty="0"/>
              <a:t> Muss, a national and international leader</a:t>
            </a:r>
          </a:p>
          <a:p>
            <a:endParaRPr lang="en-US" dirty="0"/>
          </a:p>
        </p:txBody>
      </p:sp>
      <p:pic>
        <p:nvPicPr>
          <p:cNvPr id="4" name="Picture 3" descr="Unknown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33" y="119938"/>
            <a:ext cx="823556" cy="984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077" y="132834"/>
            <a:ext cx="143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</a:t>
            </a:r>
            <a:r>
              <a:rPr lang="en-US" dirty="0" err="1"/>
              <a:t>Hy</a:t>
            </a:r>
            <a:r>
              <a:rPr lang="en-US" dirty="0"/>
              <a:t> Muss</a:t>
            </a:r>
          </a:p>
        </p:txBody>
      </p:sp>
    </p:spTree>
    <p:extLst>
      <p:ext uri="{BB962C8B-B14F-4D97-AF65-F5344CB8AC3E}">
        <p14:creationId xmlns:p14="http://schemas.microsoft.com/office/powerpoint/2010/main" val="24587615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Immunotherapy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Longstanding history in tumor and BMT </a:t>
            </a:r>
            <a:r>
              <a:rPr lang="en-US" dirty="0" err="1"/>
              <a:t>immunobiology</a:t>
            </a:r>
            <a:endParaRPr lang="en-US" dirty="0"/>
          </a:p>
          <a:p>
            <a:r>
              <a:rPr lang="en-US" dirty="0"/>
              <a:t>GMP facility up and running to make our own CAR-T—one of 6 in the USA</a:t>
            </a:r>
          </a:p>
          <a:p>
            <a:r>
              <a:rPr lang="en-US" dirty="0"/>
              <a:t>Chimeric Antigen Receptor therapy for oncology patients</a:t>
            </a:r>
          </a:p>
          <a:p>
            <a:r>
              <a:rPr lang="en-US" dirty="0"/>
              <a:t>Fellow-level opportunities to participate at many levels in ground-breaking work</a:t>
            </a:r>
          </a:p>
          <a:p>
            <a:r>
              <a:rPr lang="en-US" dirty="0"/>
              <a:t>Other areas include neoantigen discovery, GVHD therapies, tumor vaccines</a:t>
            </a:r>
          </a:p>
          <a:p>
            <a:r>
              <a:rPr lang="en-US" dirty="0"/>
              <a:t>Initiative in Bioinformatics</a:t>
            </a:r>
          </a:p>
        </p:txBody>
      </p:sp>
      <p:pic>
        <p:nvPicPr>
          <p:cNvPr id="4" name="Picture 3" descr="Unknown-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32" y="0"/>
            <a:ext cx="928419" cy="1104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827" y="137507"/>
            <a:ext cx="132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Jon </a:t>
            </a:r>
            <a:r>
              <a:rPr lang="en-US" dirty="0" err="1"/>
              <a:t>Serody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3732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Cancer Genomics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Cancer Genome Atlas</a:t>
            </a:r>
          </a:p>
          <a:p>
            <a:pPr lvl="1"/>
            <a:r>
              <a:rPr lang="en-US" dirty="0"/>
              <a:t>UNC is the home of RNA sequencing for the national TCGA</a:t>
            </a:r>
          </a:p>
          <a:p>
            <a:r>
              <a:rPr lang="en-US" dirty="0" err="1"/>
              <a:t>UNCSeq</a:t>
            </a:r>
            <a:r>
              <a:rPr lang="en-US" dirty="0"/>
              <a:t>™</a:t>
            </a:r>
          </a:p>
          <a:p>
            <a:pPr lvl="1"/>
            <a:r>
              <a:rPr lang="en-US" dirty="0"/>
              <a:t>Focuses on ~260 actionable genes that are mutated in cancer</a:t>
            </a:r>
          </a:p>
          <a:p>
            <a:pPr lvl="1"/>
            <a:r>
              <a:rPr lang="en-US" dirty="0"/>
              <a:t>Mutations thought to be actionable reported back to patient record after clinical validation</a:t>
            </a:r>
          </a:p>
          <a:p>
            <a:r>
              <a:rPr lang="en-US" dirty="0"/>
              <a:t>Lots of data—we need fellows to write it up!!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6BD2A-1DBC-3140-A701-789A4567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684" y="0"/>
            <a:ext cx="735709" cy="1104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B7E81-7E2F-924A-9EA3-9E2173FA0737}"/>
              </a:ext>
            </a:extLst>
          </p:cNvPr>
          <p:cNvSpPr txBox="1"/>
          <p:nvPr/>
        </p:nvSpPr>
        <p:spPr>
          <a:xfrm>
            <a:off x="1159191" y="182762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Billy Kim</a:t>
            </a:r>
          </a:p>
        </p:txBody>
      </p:sp>
    </p:spTree>
    <p:extLst>
      <p:ext uri="{BB962C8B-B14F-4D97-AF65-F5344CB8AC3E}">
        <p14:creationId xmlns:p14="http://schemas.microsoft.com/office/powerpoint/2010/main" val="223694647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 Project Malawi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Started in 1991, based in Lilongwe, at </a:t>
            </a:r>
            <a:r>
              <a:rPr lang="en-US" dirty="0" err="1"/>
              <a:t>Kumuzo</a:t>
            </a:r>
            <a:r>
              <a:rPr lang="en-US" dirty="0"/>
              <a:t> Central Hospital (KCH)</a:t>
            </a:r>
          </a:p>
          <a:p>
            <a:r>
              <a:rPr lang="en-US" dirty="0"/>
              <a:t>&gt;350 staff, ID, women’s health, surgery, </a:t>
            </a:r>
            <a:r>
              <a:rPr lang="en-US" dirty="0" err="1"/>
              <a:t>Heme</a:t>
            </a:r>
            <a:r>
              <a:rPr lang="en-US" dirty="0"/>
              <a:t> </a:t>
            </a:r>
            <a:r>
              <a:rPr lang="en-US" dirty="0" err="1"/>
              <a:t>Onc</a:t>
            </a:r>
            <a:endParaRPr lang="en-US" dirty="0"/>
          </a:p>
          <a:p>
            <a:r>
              <a:rPr lang="en-US" dirty="0"/>
              <a:t>Clinical trial site for protocols implemented through numerous multinational NIH-sponsored networks </a:t>
            </a:r>
          </a:p>
          <a:p>
            <a:r>
              <a:rPr lang="en-US" dirty="0"/>
              <a:t>Fellows may rotate for clinical or research activities, travel grants available</a:t>
            </a:r>
          </a:p>
          <a:p>
            <a:r>
              <a:rPr lang="en-US" dirty="0"/>
              <a:t>Wealth of clinical experiences and data</a:t>
            </a: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69" y="0"/>
            <a:ext cx="724058" cy="1104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52" y="121585"/>
            <a:ext cx="151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Satish</a:t>
            </a:r>
            <a:r>
              <a:rPr lang="en-US" dirty="0"/>
              <a:t> </a:t>
            </a:r>
            <a:r>
              <a:rPr lang="en-US" dirty="0" err="1"/>
              <a:t>Gopal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7484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Funding</a:t>
            </a:r>
          </a:p>
          <a:p>
            <a:r>
              <a:rPr lang="en-US" dirty="0"/>
              <a:t>Clinical Volume</a:t>
            </a:r>
          </a:p>
          <a:p>
            <a:pPr lvl="1"/>
            <a:r>
              <a:rPr lang="en-US" dirty="0"/>
              <a:t>BMT/malignant hematology</a:t>
            </a:r>
          </a:p>
          <a:p>
            <a:pPr lvl="1"/>
            <a:r>
              <a:rPr lang="en-US" dirty="0"/>
              <a:t>Inpatient and outpatient volume</a:t>
            </a:r>
          </a:p>
          <a:p>
            <a:r>
              <a:rPr lang="en-US" dirty="0"/>
              <a:t>Support for programs</a:t>
            </a:r>
          </a:p>
          <a:p>
            <a:r>
              <a:rPr lang="en-US" dirty="0"/>
              <a:t>Mentoring program</a:t>
            </a:r>
          </a:p>
        </p:txBody>
      </p:sp>
    </p:spTree>
    <p:extLst>
      <p:ext uri="{BB962C8B-B14F-4D97-AF65-F5344CB8AC3E}">
        <p14:creationId xmlns:p14="http://schemas.microsoft.com/office/powerpoint/2010/main" val="26528138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UCRF (University Cancer Research Fund)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Line Item in the North Carolina State Budget to support  cancer research at UNC--$40-50 million/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Has allowed for equipment and infrastructure</a:t>
            </a:r>
          </a:p>
          <a:p>
            <a:r>
              <a:rPr lang="en-US" dirty="0"/>
              <a:t>Pilot grants (fellows have gotten these!)</a:t>
            </a:r>
          </a:p>
          <a:p>
            <a:r>
              <a:rPr lang="en-US" dirty="0"/>
              <a:t>New investment into cancer-specific programs</a:t>
            </a:r>
          </a:p>
        </p:txBody>
      </p:sp>
    </p:spTree>
    <p:extLst>
      <p:ext uri="{BB962C8B-B14F-4D97-AF65-F5344CB8AC3E}">
        <p14:creationId xmlns:p14="http://schemas.microsoft.com/office/powerpoint/2010/main" val="135508276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Kilter.thmx</Template>
  <TotalTime>729</TotalTime>
  <Words>583</Words>
  <Application>Microsoft Macintosh PowerPoint</Application>
  <PresentationFormat>On-screen Show (4:3)</PresentationFormat>
  <Paragraphs>91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Rockwell</vt:lpstr>
      <vt:lpstr>Wingdings</vt:lpstr>
      <vt:lpstr>Kilter</vt:lpstr>
      <vt:lpstr>An Advertisement from the Program Director</vt:lpstr>
      <vt:lpstr>Why come to Carolina?</vt:lpstr>
      <vt:lpstr>Benign Hematology</vt:lpstr>
      <vt:lpstr>Geriatric Oncology</vt:lpstr>
      <vt:lpstr>Immunotherapy Initiative</vt:lpstr>
      <vt:lpstr>Cancer Genomics</vt:lpstr>
      <vt:lpstr>UNC Project Malawi</vt:lpstr>
      <vt:lpstr>Growth</vt:lpstr>
      <vt:lpstr>UCRF (University Cancer Research Fund)</vt:lpstr>
      <vt:lpstr>Flexibility</vt:lpstr>
      <vt:lpstr>Get a Masters</vt:lpstr>
      <vt:lpstr>Mentorship</vt:lpstr>
      <vt:lpstr>Leadership in Education</vt:lpstr>
      <vt:lpstr>Livability</vt:lpstr>
    </vt:vector>
  </TitlesOfParts>
  <Company>UNC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Letter from the Program Director</dc:title>
  <dc:creator>Alice Ma</dc:creator>
  <cp:lastModifiedBy>Ma, Alice D</cp:lastModifiedBy>
  <cp:revision>25</cp:revision>
  <dcterms:created xsi:type="dcterms:W3CDTF">2014-09-08T11:03:41Z</dcterms:created>
  <dcterms:modified xsi:type="dcterms:W3CDTF">2019-08-11T18:17:47Z</dcterms:modified>
</cp:coreProperties>
</file>