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59" r:id="rId4"/>
    <p:sldId id="270" r:id="rId5"/>
    <p:sldId id="267" r:id="rId6"/>
    <p:sldId id="261" r:id="rId7"/>
    <p:sldId id="264" r:id="rId8"/>
    <p:sldId id="266" r:id="rId9"/>
    <p:sldId id="272" r:id="rId10"/>
    <p:sldId id="268" r:id="rId11"/>
    <p:sldId id="269" r:id="rId12"/>
    <p:sldId id="262" r:id="rId13"/>
    <p:sldId id="263" r:id="rId14"/>
    <p:sldId id="271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giadmin\cgibd_groups\GI_Admin\Critical%20Indicators.%20Sandler\Clinical%20Volume%20TREND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3902137232845892E-2"/>
          <c:y val="4.0404040404040414E-2"/>
          <c:w val="0.77722884639420142"/>
          <c:h val="0.89263043824067589"/>
        </c:manualLayout>
      </c:layout>
      <c:barChart>
        <c:barDir val="col"/>
        <c:grouping val="stacked"/>
        <c:ser>
          <c:idx val="0"/>
          <c:order val="0"/>
          <c:tx>
            <c:strRef>
              <c:f>Sheet3!$B$8</c:f>
              <c:strCache>
                <c:ptCount val="1"/>
                <c:pt idx="0">
                  <c:v>Procedures</c:v>
                </c:pt>
              </c:strCache>
            </c:strRef>
          </c:tx>
          <c:cat>
            <c:strRef>
              <c:f>Sheet3!$A$9:$A$14</c:f>
              <c:strCache>
                <c:ptCount val="6"/>
                <c:pt idx="0">
                  <c:v>FY 05</c:v>
                </c:pt>
                <c:pt idx="1">
                  <c:v>FY 06</c:v>
                </c:pt>
                <c:pt idx="2">
                  <c:v>FY 07</c:v>
                </c:pt>
                <c:pt idx="3">
                  <c:v>FY 08</c:v>
                </c:pt>
                <c:pt idx="4">
                  <c:v>FY 09</c:v>
                </c:pt>
                <c:pt idx="5">
                  <c:v>FY 10</c:v>
                </c:pt>
              </c:strCache>
            </c:strRef>
          </c:cat>
          <c:val>
            <c:numRef>
              <c:f>Sheet3!$B$9:$B$14</c:f>
              <c:numCache>
                <c:formatCode>_(* #,##0_);_(* \(#,##0\);_(* "-"??_);_(@_)</c:formatCode>
                <c:ptCount val="6"/>
                <c:pt idx="0">
                  <c:v>10454</c:v>
                </c:pt>
                <c:pt idx="1">
                  <c:v>11002</c:v>
                </c:pt>
                <c:pt idx="2">
                  <c:v>12282</c:v>
                </c:pt>
                <c:pt idx="3">
                  <c:v>13371</c:v>
                </c:pt>
                <c:pt idx="4">
                  <c:v>13178</c:v>
                </c:pt>
                <c:pt idx="5">
                  <c:v>13078</c:v>
                </c:pt>
              </c:numCache>
            </c:numRef>
          </c:val>
        </c:ser>
        <c:ser>
          <c:idx val="1"/>
          <c:order val="1"/>
          <c:tx>
            <c:strRef>
              <c:f>Sheet3!$C$8</c:f>
              <c:strCache>
                <c:ptCount val="1"/>
                <c:pt idx="0">
                  <c:v>Motility</c:v>
                </c:pt>
              </c:strCache>
            </c:strRef>
          </c:tx>
          <c:cat>
            <c:strRef>
              <c:f>Sheet3!$A$9:$A$14</c:f>
              <c:strCache>
                <c:ptCount val="6"/>
                <c:pt idx="0">
                  <c:v>FY 05</c:v>
                </c:pt>
                <c:pt idx="1">
                  <c:v>FY 06</c:v>
                </c:pt>
                <c:pt idx="2">
                  <c:v>FY 07</c:v>
                </c:pt>
                <c:pt idx="3">
                  <c:v>FY 08</c:v>
                </c:pt>
                <c:pt idx="4">
                  <c:v>FY 09</c:v>
                </c:pt>
                <c:pt idx="5">
                  <c:v>FY 10</c:v>
                </c:pt>
              </c:strCache>
            </c:strRef>
          </c:cat>
          <c:val>
            <c:numRef>
              <c:f>Sheet3!$C$9:$C$14</c:f>
              <c:numCache>
                <c:formatCode>_(* #,##0_);_(* \(#,##0\);_(* "-"??_);_(@_)</c:formatCode>
                <c:ptCount val="6"/>
                <c:pt idx="0">
                  <c:v>1046</c:v>
                </c:pt>
                <c:pt idx="1">
                  <c:v>1419</c:v>
                </c:pt>
                <c:pt idx="2">
                  <c:v>1609</c:v>
                </c:pt>
                <c:pt idx="3">
                  <c:v>2026</c:v>
                </c:pt>
                <c:pt idx="4">
                  <c:v>2045</c:v>
                </c:pt>
                <c:pt idx="5">
                  <c:v>2373</c:v>
                </c:pt>
              </c:numCache>
            </c:numRef>
          </c:val>
        </c:ser>
        <c:ser>
          <c:idx val="2"/>
          <c:order val="2"/>
          <c:tx>
            <c:strRef>
              <c:f>Sheet3!$D$8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Sheet3!$A$9:$A$14</c:f>
              <c:strCache>
                <c:ptCount val="6"/>
                <c:pt idx="0">
                  <c:v>FY 05</c:v>
                </c:pt>
                <c:pt idx="1">
                  <c:v>FY 06</c:v>
                </c:pt>
                <c:pt idx="2">
                  <c:v>FY 07</c:v>
                </c:pt>
                <c:pt idx="3">
                  <c:v>FY 08</c:v>
                </c:pt>
                <c:pt idx="4">
                  <c:v>FY 09</c:v>
                </c:pt>
                <c:pt idx="5">
                  <c:v>FY 10</c:v>
                </c:pt>
              </c:strCache>
            </c:strRef>
          </c:cat>
          <c:val>
            <c:numRef>
              <c:f>Sheet3!$D$9:$D$14</c:f>
              <c:numCache>
                <c:formatCode>_(* #,##0_);_(* \(#,##0\);_(* "-"??_);_(@_)</c:formatCode>
                <c:ptCount val="6"/>
                <c:pt idx="0">
                  <c:v>13697</c:v>
                </c:pt>
                <c:pt idx="1">
                  <c:v>12254</c:v>
                </c:pt>
                <c:pt idx="2">
                  <c:v>13127</c:v>
                </c:pt>
                <c:pt idx="3">
                  <c:v>14157</c:v>
                </c:pt>
                <c:pt idx="4">
                  <c:v>14635</c:v>
                </c:pt>
                <c:pt idx="5">
                  <c:v>16262.181818181834</c:v>
                </c:pt>
              </c:numCache>
            </c:numRef>
          </c:val>
        </c:ser>
        <c:overlap val="100"/>
        <c:axId val="48676224"/>
        <c:axId val="48919680"/>
      </c:barChart>
      <c:catAx>
        <c:axId val="48676224"/>
        <c:scaling>
          <c:orientation val="minMax"/>
        </c:scaling>
        <c:axPos val="b"/>
        <c:tickLblPos val="nextTo"/>
        <c:crossAx val="48919680"/>
        <c:crosses val="autoZero"/>
        <c:auto val="1"/>
        <c:lblAlgn val="ctr"/>
        <c:lblOffset val="100"/>
      </c:catAx>
      <c:valAx>
        <c:axId val="48919680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48676224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00826-7065-448C-A2B6-A63E66D7EB73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CF16A-98BD-4905-BF22-46BC2F9F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7394-7888-43D9-91C3-044CEA232A18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D0FDE-DE7B-471A-8A4A-3EB8E7AED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993F9-0554-4F8F-B928-D16C452C388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08013"/>
            <a:ext cx="4568825" cy="342741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6477" tIns="43238" rIns="86477" bIns="4323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3699F-9C24-483C-A756-F7FCD002964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44C7F-06D2-499C-9F0C-059808FE34B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195F3-D4AD-4EAE-ABC2-5AE2F414868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828E8-DF93-48B8-A798-469D7BC300C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5903" y="8687405"/>
            <a:ext cx="2972097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302ADE56-1376-4119-A236-C4D6C2FB125F}" type="slidenum">
              <a:rPr lang="en-US" sz="1200"/>
              <a:pPr algn="r" defTabSz="914485"/>
              <a:t>8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0FDE-DE7B-471A-8A4A-3EB8E7AED1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87C2-C773-49E4-BE3B-D946387A7F6D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19C6-3700-40F5-BFC6-0F7D88FAF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Microsoft_Office_Excel_97-2003_Worksheet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hoto.php?op=9&amp;view=global&amp;subj=69144888562&amp;pid=1397072&amp;id=1356531651&amp;oid=6914488856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Joanna Herath</a:t>
            </a:r>
            <a:br>
              <a:rPr lang="en-US" dirty="0" smtClean="0"/>
            </a:br>
            <a:r>
              <a:rPr lang="en-US" dirty="0" smtClean="0"/>
              <a:t>Service Line Administrator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New Fellow Orientation</a:t>
            </a:r>
          </a:p>
          <a:p>
            <a:r>
              <a:rPr lang="en-US" dirty="0" smtClean="0"/>
              <a:t>Division of Gastroenterology and Hepatology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Book of Business II  -  Education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Average Cost of a Clinical Fellow </a:t>
            </a:r>
          </a:p>
          <a:p>
            <a:r>
              <a:rPr lang="en-US" sz="3200" dirty="0" smtClean="0"/>
              <a:t>	$60,000-70,000</a:t>
            </a:r>
          </a:p>
          <a:p>
            <a:r>
              <a:rPr lang="en-US" sz="3200" dirty="0" smtClean="0"/>
              <a:t>	Salary +Benefits+ Medical Malpractice</a:t>
            </a:r>
          </a:p>
          <a:p>
            <a:endParaRPr lang="en-US" sz="3200" dirty="0" smtClean="0"/>
          </a:p>
          <a:p>
            <a:r>
              <a:rPr lang="en-US" sz="3200" dirty="0" smtClean="0"/>
              <a:t>How are expenses covered?</a:t>
            </a:r>
          </a:p>
          <a:p>
            <a:r>
              <a:rPr lang="en-US" sz="3200" dirty="0" smtClean="0"/>
              <a:t>	Clinical care</a:t>
            </a:r>
          </a:p>
          <a:p>
            <a:r>
              <a:rPr lang="en-US" sz="3200" dirty="0" smtClean="0"/>
              <a:t>	State funds</a:t>
            </a:r>
          </a:p>
          <a:p>
            <a:r>
              <a:rPr lang="en-US" sz="3200" dirty="0" smtClean="0"/>
              <a:t>	Donations/Fundraising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230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Book of Business III  - Research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94379" y="1524000"/>
            <a:ext cx="8449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Federal Grants/ Clinical Trials / Foundation Grants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33794" y="2438400"/>
            <a:ext cx="65239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Central Staff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Center Administrator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Accounting Manager 2 technicians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Pre Award Manager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Clinical Trials Manager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Funding - 2009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4800" y="2057400"/>
          <a:ext cx="8077200" cy="4289425"/>
        </p:xfrm>
        <a:graphic>
          <a:graphicData uri="http://schemas.openxmlformats.org/presentationml/2006/ole">
            <p:oleObj spid="_x0000_s1026" r:id="rId4" imgW="8077900" imgH="4285859" progId="Excel.Sheet.8">
              <p:embed/>
            </p:oleObj>
          </a:graphicData>
        </a:graphic>
      </p:graphicFrame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3733800" y="2438400"/>
            <a:ext cx="0" cy="6096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triangle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304800" y="9906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333399"/>
                </a:solidFill>
              </a:rPr>
              <a:t>Expenditures (millions) by units FY09 Award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2819400" y="1752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$13,584,696</a:t>
            </a: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5334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4876800" y="640080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  <a:cs typeface="Arial" charset="0"/>
              </a:rPr>
              <a:t>Source:  OSR FY09 Annual Report</a:t>
            </a: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914400" y="1828800"/>
          <a:ext cx="685800" cy="404813"/>
        </p:xfrm>
        <a:graphic>
          <a:graphicData uri="http://schemas.openxmlformats.org/presentationml/2006/ole">
            <p:oleObj spid="_x0000_s1027" name="Chart" r:id="rId5" imgW="8448675" imgH="459105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Rankings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4294967295"/>
          </p:nvPr>
        </p:nvGraphicFramePr>
        <p:xfrm>
          <a:off x="304800" y="1905000"/>
          <a:ext cx="85344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Awards</a:t>
                      </a:r>
                      <a:endParaRPr lang="en-US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Expenditures</a:t>
                      </a:r>
                      <a:endParaRPr lang="en-US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Proposals</a:t>
                      </a:r>
                      <a:endParaRPr lang="en-US" sz="2400" dirty="0">
                        <a:effectLst/>
                      </a:endParaRP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effectLst/>
                        </a:rPr>
                        <a:t>Lineberger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effectLst/>
                        </a:rPr>
                        <a:t>Lineberger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effectLst/>
                        </a:rPr>
                        <a:t>Lineberger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Medicine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Medicine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CGIBD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Psychiatry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Psychiatry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Biochemistry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Pathology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Cystic</a:t>
                      </a:r>
                      <a:r>
                        <a:rPr lang="en-US" sz="2000" baseline="0" dirty="0" smtClean="0">
                          <a:effectLst/>
                        </a:rPr>
                        <a:t> Fibrosis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Psychiatry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Cystic Fibrosis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CGIBD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Pathology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CGIBD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Genetics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Genetics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373" name="TextBox 5"/>
          <p:cNvSpPr txBox="1">
            <a:spLocks noChangeArrowheads="1"/>
          </p:cNvSpPr>
          <p:nvPr/>
        </p:nvSpPr>
        <p:spPr bwMode="auto">
          <a:xfrm>
            <a:off x="800100" y="13716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Awards, Expenditures and Proposals, FY09</a:t>
            </a:r>
          </a:p>
        </p:txBody>
      </p:sp>
      <p:sp>
        <p:nvSpPr>
          <p:cNvPr id="14374" name="Text Box 6"/>
          <p:cNvSpPr txBox="1">
            <a:spLocks noChangeArrowheads="1"/>
          </p:cNvSpPr>
          <p:nvPr/>
        </p:nvSpPr>
        <p:spPr bwMode="auto">
          <a:xfrm>
            <a:off x="4876800" y="640080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  <a:cs typeface="Arial" charset="0"/>
              </a:rPr>
              <a:t>Source:  OSR F09 Annual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962400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40 faculty members</a:t>
            </a:r>
          </a:p>
          <a:p>
            <a:r>
              <a:rPr lang="en-US" dirty="0" smtClean="0"/>
              <a:t>150 employees</a:t>
            </a:r>
          </a:p>
          <a:p>
            <a:r>
              <a:rPr lang="en-US" dirty="0" smtClean="0"/>
              <a:t>Educational Business</a:t>
            </a:r>
          </a:p>
          <a:p>
            <a:pPr lvl="1"/>
            <a:r>
              <a:rPr lang="en-US" dirty="0" smtClean="0"/>
              <a:t>11 fellows</a:t>
            </a:r>
          </a:p>
          <a:p>
            <a:r>
              <a:rPr lang="en-US" dirty="0" smtClean="0"/>
              <a:t>Clinical Business</a:t>
            </a:r>
          </a:p>
          <a:p>
            <a:pPr lvl="1"/>
            <a:r>
              <a:rPr lang="en-US" dirty="0" smtClean="0"/>
              <a:t>15,000 clinic visits</a:t>
            </a:r>
          </a:p>
          <a:p>
            <a:pPr lvl="1"/>
            <a:r>
              <a:rPr lang="en-US" dirty="0" smtClean="0"/>
              <a:t>13,000+ endoscopic procedures</a:t>
            </a:r>
          </a:p>
          <a:p>
            <a:r>
              <a:rPr lang="en-US" dirty="0" smtClean="0"/>
              <a:t>Research business</a:t>
            </a:r>
          </a:p>
          <a:p>
            <a:pPr lvl="1"/>
            <a:r>
              <a:rPr lang="en-US" dirty="0" smtClean="0"/>
              <a:t>$15M + research dollars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3716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Pay the bills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Grow the business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Compensate/hire/ retain/ talented people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Function efficiently and effectively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Give good care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Go home at night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Don’t break the law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556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3657600" y="5181600"/>
            <a:ext cx="16764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/>
            <a:r>
              <a:rPr lang="en-US" dirty="0" smtClean="0"/>
              <a:t>The GI Division is a leader in research, patient care, education based on objective measures</a:t>
            </a:r>
          </a:p>
          <a:p>
            <a:pPr marL="511175" lvl="1" indent="-282575"/>
            <a:r>
              <a:rPr lang="en-US" dirty="0" smtClean="0"/>
              <a:t>More research grants than most departments and center</a:t>
            </a:r>
          </a:p>
          <a:p>
            <a:pPr marL="511175" lvl="1" indent="-282575"/>
            <a:r>
              <a:rPr lang="en-US" dirty="0" smtClean="0"/>
              <a:t>Innovation in clinic management with outstanding metrics (no show, time to third appointment, satisfaction)</a:t>
            </a:r>
          </a:p>
          <a:p>
            <a:pPr marL="511175" lvl="1" indent="-282575"/>
            <a:r>
              <a:rPr lang="en-US" dirty="0" smtClean="0"/>
              <a:t>Referral portal that is envy of health care system</a:t>
            </a:r>
          </a:p>
          <a:p>
            <a:pPr marL="511175" lvl="1" indent="-282575"/>
            <a:r>
              <a:rPr lang="en-US" dirty="0" smtClean="0"/>
              <a:t>Online mentorship program for fellows and faculty</a:t>
            </a:r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photos.ak.fbcdn.net/hphotos-ak-ash2/hs018.ash2/34273_1516666920741_1356531651_1397116_6896160_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200400"/>
            <a:ext cx="4669277" cy="2438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8200" y="5715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am not the blood sucking business person I’m made out to be.</a:t>
            </a:r>
            <a:endParaRPr lang="en-US" dirty="0"/>
          </a:p>
        </p:txBody>
      </p:sp>
      <p:pic>
        <p:nvPicPr>
          <p:cNvPr id="17410" name="Picture 2" descr="http://images.buddytv.com/articles/Image/HouseMD/Lisa-Edelste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57200"/>
            <a:ext cx="2381250" cy="3333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962400"/>
            <a:ext cx="331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you’re like Cuddy on “House”?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An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you make money</a:t>
            </a:r>
          </a:p>
          <a:p>
            <a:r>
              <a:rPr lang="en-US" dirty="0" smtClean="0"/>
              <a:t>Make the environment a good place to work</a:t>
            </a:r>
          </a:p>
          <a:p>
            <a:r>
              <a:rPr lang="en-US" dirty="0" smtClean="0"/>
              <a:t>Make sure you have what you need to do your job every day</a:t>
            </a:r>
          </a:p>
          <a:p>
            <a:r>
              <a:rPr lang="en-US" dirty="0" smtClean="0"/>
              <a:t>Be your advocate and representative to internal and external parties</a:t>
            </a:r>
          </a:p>
          <a:p>
            <a:r>
              <a:rPr lang="en-US" dirty="0" smtClean="0"/>
              <a:t>Maintain Standards of Care</a:t>
            </a:r>
          </a:p>
          <a:p>
            <a:r>
              <a:rPr lang="en-US" dirty="0" smtClean="0"/>
              <a:t>Do what’s best for the business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962400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40 faculty members</a:t>
            </a:r>
          </a:p>
          <a:p>
            <a:r>
              <a:rPr lang="en-US" dirty="0" smtClean="0"/>
              <a:t>150 employees</a:t>
            </a:r>
          </a:p>
          <a:p>
            <a:r>
              <a:rPr lang="en-US" dirty="0" smtClean="0"/>
              <a:t>Educational Business</a:t>
            </a:r>
          </a:p>
          <a:p>
            <a:pPr lvl="1"/>
            <a:r>
              <a:rPr lang="en-US" dirty="0" smtClean="0"/>
              <a:t>11 fellows</a:t>
            </a:r>
          </a:p>
          <a:p>
            <a:r>
              <a:rPr lang="en-US" dirty="0" smtClean="0"/>
              <a:t>Clinical Business</a:t>
            </a:r>
          </a:p>
          <a:p>
            <a:pPr lvl="1"/>
            <a:r>
              <a:rPr lang="en-US" dirty="0" smtClean="0"/>
              <a:t>15,000 clinic visits</a:t>
            </a:r>
          </a:p>
          <a:p>
            <a:pPr lvl="1"/>
            <a:r>
              <a:rPr lang="en-US" dirty="0" smtClean="0"/>
              <a:t>13,000+ endoscopic procedures</a:t>
            </a:r>
          </a:p>
          <a:p>
            <a:r>
              <a:rPr lang="en-US" dirty="0" smtClean="0"/>
              <a:t>Research business</a:t>
            </a:r>
          </a:p>
          <a:p>
            <a:pPr lvl="1"/>
            <a:r>
              <a:rPr lang="en-US" dirty="0" smtClean="0"/>
              <a:t>$15M + research dollars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3716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Pay the bills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Grow the business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Compensate/hire/ retain/ talented people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Function efficiently and effectively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Give good care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Go home at night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Don’t break the law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556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3657600" y="5181600"/>
            <a:ext cx="16764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193" y="1219200"/>
            <a:ext cx="2399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1) Clinic</a:t>
            </a:r>
          </a:p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floor NC Memorial</a:t>
            </a:r>
          </a:p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floor NC Memorial</a:t>
            </a:r>
          </a:p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floor Meadowmont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276600"/>
            <a:ext cx="2495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3) GI Procedure Units</a:t>
            </a:r>
          </a:p>
          <a:p>
            <a:pPr algn="ctr"/>
            <a:r>
              <a:rPr lang="en-US" dirty="0" smtClean="0"/>
              <a:t>Basement NC Memorial</a:t>
            </a:r>
          </a:p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floor Meadowmont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267200"/>
            <a:ext cx="249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4) Motility</a:t>
            </a:r>
            <a:endParaRPr lang="en-US" b="1" i="1" dirty="0" smtClean="0"/>
          </a:p>
          <a:p>
            <a:pPr algn="ctr"/>
            <a:r>
              <a:rPr lang="en-US" dirty="0" smtClean="0"/>
              <a:t>Basement NC Memorial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9881" y="5105400"/>
            <a:ext cx="2901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5) Inpatient</a:t>
            </a:r>
            <a:r>
              <a:rPr lang="en-US" dirty="0" smtClean="0"/>
              <a:t> </a:t>
            </a:r>
            <a:r>
              <a:rPr lang="en-US" b="1" dirty="0" smtClean="0"/>
              <a:t>Consult Services</a:t>
            </a:r>
          </a:p>
          <a:p>
            <a:pPr algn="ctr"/>
            <a:r>
              <a:rPr lang="en-US" dirty="0" smtClean="0"/>
              <a:t>GI</a:t>
            </a:r>
          </a:p>
          <a:p>
            <a:pPr algn="ctr"/>
            <a:r>
              <a:rPr lang="en-US" dirty="0" smtClean="0"/>
              <a:t>Hepatology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3079" y="2514600"/>
            <a:ext cx="2205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2) Infusions</a:t>
            </a:r>
          </a:p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floor NC Memorial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1336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Hospital Based Services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Operations are managed by the hospital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Hospital pays expenses associated with provision of care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Division pays faculty and other clinicians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Patients get 2 bills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Professional fee (clinician)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Technical/Facility fee (hospital)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77932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Book of Business I   - Clinical Care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Clinical Volume Trends – FY 05 through FY 10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4478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Referral portal</a:t>
            </a:r>
          </a:p>
        </p:txBody>
      </p:sp>
      <p:pic>
        <p:nvPicPr>
          <p:cNvPr id="15363" name="Picture 2" descr="C:\Users\rsandler\AppData\Local\Microsoft\Windows\Temporary Internet Files\Content.Outlook\NT18ZGYF\faxportalprototyp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790575"/>
            <a:ext cx="87820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Margin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dirty="0" smtClean="0"/>
              <a:t>Statement</a:t>
            </a:r>
            <a:endParaRPr lang="en-US" sz="3200" dirty="0" smtClean="0"/>
          </a:p>
        </p:txBody>
      </p:sp>
      <p:graphicFrame>
        <p:nvGraphicFramePr>
          <p:cNvPr id="20731" name="Group 251"/>
          <p:cNvGraphicFramePr>
            <a:graphicFrameLocks noGrp="1"/>
          </p:cNvGraphicFramePr>
          <p:nvPr>
            <p:ph idx="4294967295"/>
          </p:nvPr>
        </p:nvGraphicFramePr>
        <p:xfrm>
          <a:off x="0" y="1181100"/>
          <a:ext cx="9136698" cy="5128770"/>
        </p:xfrm>
        <a:graphic>
          <a:graphicData uri="http://schemas.openxmlformats.org/drawingml/2006/table">
            <a:tbl>
              <a:tblPr/>
              <a:tblGrid>
                <a:gridCol w="965200"/>
                <a:gridCol w="939800"/>
                <a:gridCol w="838200"/>
                <a:gridCol w="896938"/>
                <a:gridCol w="208280"/>
                <a:gridCol w="825500"/>
                <a:gridCol w="965200"/>
                <a:gridCol w="762000"/>
                <a:gridCol w="208280"/>
                <a:gridCol w="850900"/>
                <a:gridCol w="838200"/>
                <a:gridCol w="838200"/>
              </a:tblGrid>
              <a:tr h="28658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Exp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Margin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Rev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Exp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Margin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Rev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Exp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Margin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11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Revenue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6,582,636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6,678,250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(95,614)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0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Personnel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+mn-cs"/>
                        </a:rPr>
                        <a:t>     3,171,508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3,117,503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54,005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5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Benefits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993.762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928,328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65,434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11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HCS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239.836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588,746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348,910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Supplies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37.786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33,333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4,453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5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Travel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12.624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12,500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Comm.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42,127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33,333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8,794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Print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6.010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4,167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1,843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5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Rep/Maint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17.184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2,583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14,601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Advertising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1.820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4,167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(2,347)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Comp Svc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8.798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7,500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1,298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5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Misc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27.442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20,900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6,542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Fixed Costs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4.608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4,167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441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50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Taxes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1.983.797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2,011,399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(27,602)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256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Clinic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-22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11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6,582,636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6,547,281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35,355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6,678,250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6,768,626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(90,376)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(95,614)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(221,345)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125,731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46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Adj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69,736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11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Adj. Bal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6,582,636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6,477,545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105,091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(95,614)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291,081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1954,67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720" name="Text Box 2169"/>
          <p:cNvSpPr txBox="1">
            <a:spLocks noChangeArrowheads="1"/>
          </p:cNvSpPr>
          <p:nvPr/>
        </p:nvSpPr>
        <p:spPr bwMode="auto">
          <a:xfrm>
            <a:off x="1227138" y="914400"/>
            <a:ext cx="195897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Actual FYTD 10 - Apr</a:t>
            </a:r>
          </a:p>
        </p:txBody>
      </p:sp>
      <p:sp>
        <p:nvSpPr>
          <p:cNvPr id="20721" name="Text Box 2170"/>
          <p:cNvSpPr txBox="1">
            <a:spLocks noChangeArrowheads="1"/>
          </p:cNvSpPr>
          <p:nvPr/>
        </p:nvSpPr>
        <p:spPr bwMode="auto">
          <a:xfrm>
            <a:off x="4038600" y="914400"/>
            <a:ext cx="19780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Budget FYTD10 - Apr</a:t>
            </a:r>
          </a:p>
        </p:txBody>
      </p:sp>
      <p:sp>
        <p:nvSpPr>
          <p:cNvPr id="20722" name="Text Box 2171"/>
          <p:cNvSpPr txBox="1">
            <a:spLocks noChangeArrowheads="1"/>
          </p:cNvSpPr>
          <p:nvPr/>
        </p:nvSpPr>
        <p:spPr bwMode="auto">
          <a:xfrm>
            <a:off x="7239000" y="914400"/>
            <a:ext cx="92392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Variance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Margin.  No Mission.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Blank Presentation">
    <a:majorFont>
      <a:latin typeface="Georgia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589</Words>
  <Application>Microsoft Office PowerPoint</Application>
  <PresentationFormat>On-screen Show (4:3)</PresentationFormat>
  <Paragraphs>231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Microsoft Office Excel 97-2003 Worksheet</vt:lpstr>
      <vt:lpstr>Chart</vt:lpstr>
      <vt:lpstr>Joanna Herath Service Line Administrator</vt:lpstr>
      <vt:lpstr>Slide 2</vt:lpstr>
      <vt:lpstr>Purpose of An Administrator</vt:lpstr>
      <vt:lpstr>Program Overview</vt:lpstr>
      <vt:lpstr>Slide 5</vt:lpstr>
      <vt:lpstr>Clinical Volume Trends – FY 05 through FY 10</vt:lpstr>
      <vt:lpstr>Referral portal</vt:lpstr>
      <vt:lpstr>Margin Statement</vt:lpstr>
      <vt:lpstr>Slide 9</vt:lpstr>
      <vt:lpstr>Slide 10</vt:lpstr>
      <vt:lpstr>Slide 11</vt:lpstr>
      <vt:lpstr>Research Funding - 2009</vt:lpstr>
      <vt:lpstr>Research Rankings</vt:lpstr>
      <vt:lpstr>Program Overview</vt:lpstr>
      <vt:lpstr>Summary</vt:lpstr>
    </vt:vector>
  </TitlesOfParts>
  <Company>UNC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Joanna Herath Service Line Administrator</dc:title>
  <dc:creator>Herath, Joanna</dc:creator>
  <cp:lastModifiedBy>skennedy</cp:lastModifiedBy>
  <cp:revision>40</cp:revision>
  <dcterms:created xsi:type="dcterms:W3CDTF">2010-06-28T18:58:41Z</dcterms:created>
  <dcterms:modified xsi:type="dcterms:W3CDTF">2012-08-07T16:44:48Z</dcterms:modified>
</cp:coreProperties>
</file>