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35" r:id="rId10"/>
    <p:sldId id="334" r:id="rId11"/>
    <p:sldId id="333" r:id="rId12"/>
    <p:sldId id="328" r:id="rId13"/>
    <p:sldId id="331" r:id="rId14"/>
    <p:sldId id="329" r:id="rId15"/>
    <p:sldId id="330" r:id="rId16"/>
    <p:sldId id="305" r:id="rId17"/>
    <p:sldId id="314" r:id="rId18"/>
    <p:sldId id="315" r:id="rId19"/>
    <p:sldId id="316" r:id="rId20"/>
    <p:sldId id="301" r:id="rId21"/>
    <p:sldId id="306" r:id="rId22"/>
    <p:sldId id="310" r:id="rId23"/>
    <p:sldId id="311" r:id="rId24"/>
    <p:sldId id="332" r:id="rId25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917ABA-59FD-436D-BD17-4B2E9A12E9B4}">
          <p14:sldIdLst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35"/>
            <p14:sldId id="334"/>
            <p14:sldId id="333"/>
            <p14:sldId id="328"/>
            <p14:sldId id="331"/>
            <p14:sldId id="329"/>
            <p14:sldId id="330"/>
            <p14:sldId id="305"/>
            <p14:sldId id="314"/>
            <p14:sldId id="315"/>
            <p14:sldId id="316"/>
            <p14:sldId id="301"/>
            <p14:sldId id="306"/>
            <p14:sldId id="310"/>
            <p14:sldId id="311"/>
            <p14:sldId id="33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Lord" initials="JL" lastIdx="20" clrIdx="0"/>
  <p:cmAuthor id="1" name="Robb Malone" initials="RMM" lastIdx="2" clrIdx="1"/>
  <p:cmAuthor id="2" name="cblancjr" initials="cj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8" autoAdjust="0"/>
    <p:restoredTop sz="87744" autoAdjust="0"/>
  </p:normalViewPr>
  <p:slideViewPr>
    <p:cSldViewPr>
      <p:cViewPr>
        <p:scale>
          <a:sx n="80" d="100"/>
          <a:sy n="80" d="100"/>
        </p:scale>
        <p:origin x="-126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29" y="0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FF64FE62-F1EA-42BE-9610-7BB455C1825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4753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29" y="8844753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A0D7C62F-F7FB-4ECC-86F0-34CB7757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91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</a:lstStyle>
          <a:p>
            <a:fld id="{4C15544C-4EF8-4F3A-A4BF-8FC955C19D18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8" rIns="93354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4" tIns="46678" rIns="93354" bIns="466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</a:lstStyle>
          <a:p>
            <a:fld id="{A0B8144D-010E-42F8-86B4-1C4407613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2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8144D-010E-42F8-86B4-1C4407613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5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of a certified</a:t>
            </a:r>
            <a:r>
              <a:rPr lang="en-US" baseline="0" dirty="0" smtClean="0"/>
              <a:t> EHR in a meaningful manner</a:t>
            </a:r>
          </a:p>
          <a:p>
            <a:r>
              <a:rPr lang="en-US" baseline="0" dirty="0" smtClean="0"/>
              <a:t>Electronic exchange of health information</a:t>
            </a:r>
          </a:p>
          <a:p>
            <a:r>
              <a:rPr lang="en-US" baseline="0" dirty="0" smtClean="0"/>
              <a:t>EP for outpatient and EH for inpatient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8144D-010E-42F8-86B4-1C4407613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0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 is strategically important because it prepares</a:t>
            </a:r>
            <a:r>
              <a:rPr lang="en-US" baseline="0" dirty="0" smtClean="0"/>
              <a:t> us for many other quality and value-based purchasing programs. Structured data is the building block for all value-based purchasing. However, the incentive pay is also useful. </a:t>
            </a:r>
            <a:endParaRPr lang="en-US" dirty="0" smtClean="0"/>
          </a:p>
          <a:p>
            <a:r>
              <a:rPr lang="en-US" dirty="0" smtClean="0"/>
              <a:t>UNC Faculty Physicians earned $12.8M gross last year. Will earn less</a:t>
            </a:r>
            <a:r>
              <a:rPr lang="en-US" baseline="0" dirty="0" smtClean="0"/>
              <a:t> this year because of falling incentives but will still be significant.</a:t>
            </a:r>
          </a:p>
          <a:p>
            <a:r>
              <a:rPr lang="en-US" baseline="0" dirty="0" smtClean="0"/>
              <a:t>Chart on right shows GI earned $417,204 gross.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8144D-010E-42F8-86B4-1C4407613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7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each measure.  Mention the badge cards.  Problems, meds, and allergies must be</a:t>
            </a:r>
            <a:r>
              <a:rPr lang="en-US" baseline="0" dirty="0" smtClean="0"/>
              <a:t> active, coded, verified.  Schedule II drugs are exempt from ePrescribing.  Ht, Wt, BP must be recorded if patient is 3 or older.  Smoking must be documented in 12 y/o and older.  Patient clinical Summary must be printed or emailed.  Patient education can be accomplished in 4 ways (Smoking Cessation, Problems, Meds, and Labs).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8144D-010E-42F8-86B4-1C44076134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8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each measure.  Mention the badge cards.  Problems, meds, and allergies must be</a:t>
            </a:r>
            <a:r>
              <a:rPr lang="en-US" baseline="0" dirty="0" smtClean="0"/>
              <a:t> active, coded, verified.  Schedule II drugs are exempt from ePrescribing.  Ht, Wt, BP must be recorded if patient is 3 or older.  Smoking must be documented in 12 y/o and older.  Patient clinical Summary must be printed or emailed.  Patient education can be accomplished in 3 ways.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8144D-010E-42F8-86B4-1C44076134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8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43558-33FA-4D1E-A5E7-96C2CC8CFF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oundRect">
            <a:avLst/>
          </a:prstGeom>
          <a:solidFill>
            <a:srgbClr val="336699"/>
          </a:solidFill>
          <a:ln w="28575">
            <a:solidFill>
              <a:srgbClr val="55A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8029" y="45720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19800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0" y="6476796"/>
            <a:ext cx="2133600" cy="365125"/>
          </a:xfrm>
        </p:spPr>
        <p:txBody>
          <a:bodyPr/>
          <a:lstStyle/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12064"/>
            <a:ext cx="28956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17500" dist="1270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project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5715000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6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1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87F7-7408-4DEF-A6B8-C0FADFFA611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7595-083D-47D8-9100-204B493B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0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7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316736"/>
            <a:ext cx="8686800" cy="4724400"/>
          </a:xfrm>
          <a:prstGeom prst="roundRect">
            <a:avLst>
              <a:gd name="adj" fmla="val 3882"/>
            </a:avLst>
          </a:prstGeom>
          <a:solidFill>
            <a:srgbClr val="F3F3E9"/>
          </a:solidFill>
          <a:ln>
            <a:solidFill>
              <a:srgbClr val="55A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152400" y="6019800"/>
            <a:ext cx="6400800" cy="4572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rgbClr val="336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5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5A1D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66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457200"/>
            <a:ext cx="2133600" cy="365125"/>
          </a:xfrm>
        </p:spPr>
        <p:txBody>
          <a:bodyPr/>
          <a:lstStyle/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198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492875"/>
            <a:ext cx="2133600" cy="365125"/>
          </a:xfrm>
        </p:spPr>
        <p:txBody>
          <a:bodyPr/>
          <a:lstStyle/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5791200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12064"/>
            <a:ext cx="28956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17500" dist="1270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2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>
            <a:off x="457200" y="1295400"/>
            <a:ext cx="4038600" cy="4800599"/>
          </a:xfrm>
          <a:prstGeom prst="roundRect">
            <a:avLst>
              <a:gd name="adj" fmla="val 5658"/>
            </a:avLst>
          </a:prstGeom>
          <a:solidFill>
            <a:srgbClr val="F3F3E9"/>
          </a:solidFill>
          <a:ln>
            <a:solidFill>
              <a:srgbClr val="55A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  <a:prstGeom prst="roundRect">
            <a:avLst>
              <a:gd name="adj" fmla="val 4827"/>
            </a:avLst>
          </a:prstGeom>
          <a:solidFill>
            <a:srgbClr val="F3F3E9"/>
          </a:solidFill>
          <a:ln>
            <a:solidFill>
              <a:srgbClr val="55A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55A1D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oundRect">
            <a:avLst>
              <a:gd name="adj" fmla="val 4990"/>
            </a:avLst>
          </a:prstGeom>
          <a:solidFill>
            <a:srgbClr val="F3F3E9"/>
          </a:solidFill>
          <a:ln>
            <a:solidFill>
              <a:srgbClr val="55A1D5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55A1D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oundRect">
            <a:avLst>
              <a:gd name="adj" fmla="val 4565"/>
            </a:avLst>
          </a:prstGeom>
          <a:solidFill>
            <a:srgbClr val="F3F3E9"/>
          </a:solidFill>
          <a:ln>
            <a:solidFill>
              <a:srgbClr val="55A1D5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6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7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4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3236913" cy="1054100"/>
          </a:xfrm>
        </p:spPr>
        <p:txBody>
          <a:bodyPr anchor="b"/>
          <a:lstStyle>
            <a:lvl1pPr algn="l">
              <a:defRPr sz="2000" b="1">
                <a:solidFill>
                  <a:srgbClr val="55A1D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340350" cy="4953000"/>
          </a:xfrm>
          <a:prstGeom prst="roundRect">
            <a:avLst>
              <a:gd name="adj" fmla="val 3625"/>
            </a:avLst>
          </a:prstGeom>
          <a:solidFill>
            <a:srgbClr val="F3F3E9"/>
          </a:solidFill>
          <a:ln>
            <a:solidFill>
              <a:srgbClr val="55A1D5"/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993119"/>
            <a:ext cx="3236913" cy="4026681"/>
          </a:xfrm>
          <a:prstGeom prst="roundRect">
            <a:avLst>
              <a:gd name="adj" fmla="val 6300"/>
            </a:avLst>
          </a:prstGeom>
          <a:solidFill>
            <a:srgbClr val="F3F3E9"/>
          </a:solidFill>
          <a:ln>
            <a:solidFill>
              <a:srgbClr val="55A1D5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Goudy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5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55A1D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oundRect">
            <a:avLst/>
          </a:prstGeom>
          <a:solidFill>
            <a:srgbClr val="F3F3E9"/>
          </a:solidFill>
          <a:ln>
            <a:solidFill>
              <a:srgbClr val="55A1D5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Goudy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9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oudy" pitchFamily="18" charset="0"/>
              </a:defRPr>
            </a:lvl1pPr>
          </a:lstStyle>
          <a:p>
            <a:fld id="{87B488EB-63F1-4BA2-941E-6B069D3BC48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Goudy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3600" y="648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oudy" pitchFamily="18" charset="0"/>
              </a:defRPr>
            </a:lvl1pPr>
          </a:lstStyle>
          <a:p>
            <a:fld id="{DE806450-C9D3-4564-8EFB-BC51F36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6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Goudy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oudy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oudy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oudy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oudy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oud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berry@unch.unc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Meaningful Use</a:t>
            </a:r>
            <a:r>
              <a:rPr lang="en-US" dirty="0"/>
              <a:t> </a:t>
            </a:r>
            <a:r>
              <a:rPr lang="en-US" dirty="0" smtClean="0"/>
              <a:t>and Value-Based Care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 Resident Business Module</a:t>
            </a:r>
          </a:p>
          <a:p>
            <a:r>
              <a:rPr lang="en-US" dirty="0" smtClean="0"/>
              <a:t>10/9/13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Meaningful Use 2013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Maryanne Berry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 Threshold Changes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180707"/>
              </p:ext>
            </p:extLst>
          </p:nvPr>
        </p:nvGraphicFramePr>
        <p:xfrm>
          <a:off x="1447800" y="1447800"/>
          <a:ext cx="5486400" cy="431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018"/>
                <a:gridCol w="1658182"/>
                <a:gridCol w="1600200"/>
              </a:tblGrid>
              <a:tr h="356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Measure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Stage</a:t>
                      </a:r>
                      <a:r>
                        <a:rPr lang="en-US" baseline="0" dirty="0" smtClean="0">
                          <a:latin typeface="Goudy" pitchFamily="18" charset="0"/>
                        </a:rPr>
                        <a:t> 1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Stage 2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Problems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80%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Allergies</a:t>
                      </a: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80%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Meds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80%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eRx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40%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50%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Vitals</a:t>
                      </a:r>
                      <a:r>
                        <a:rPr lang="en-US" baseline="0" dirty="0" smtClean="0">
                          <a:latin typeface="Goudy" pitchFamily="18" charset="0"/>
                        </a:rPr>
                        <a:t> &amp; Demographics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50%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80%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Smoking Status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50%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80%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Patient</a:t>
                      </a:r>
                      <a:r>
                        <a:rPr lang="en-US" baseline="0" dirty="0" smtClean="0">
                          <a:latin typeface="Goudy" pitchFamily="18" charset="0"/>
                        </a:rPr>
                        <a:t> </a:t>
                      </a:r>
                      <a:r>
                        <a:rPr lang="en-US" dirty="0" smtClean="0">
                          <a:latin typeface="Goudy" pitchFamily="18" charset="0"/>
                        </a:rPr>
                        <a:t>Clinical Summary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50% within 3 business days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50% within 1 business</a:t>
                      </a:r>
                      <a:r>
                        <a:rPr lang="en-US" baseline="0" dirty="0" smtClean="0">
                          <a:latin typeface="Goudy" pitchFamily="18" charset="0"/>
                        </a:rPr>
                        <a:t> day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Patient Ed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10%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</a:tbl>
          </a:graphicData>
        </a:graphic>
      </p:graphicFrame>
      <p:sp>
        <p:nvSpPr>
          <p:cNvPr id="9" name="Subtitle 3"/>
          <p:cNvSpPr txBox="1">
            <a:spLocks/>
          </p:cNvSpPr>
          <p:nvPr/>
        </p:nvSpPr>
        <p:spPr>
          <a:xfrm>
            <a:off x="1371600" y="5791200"/>
            <a:ext cx="6096000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 smtClean="0">
                <a:solidFill>
                  <a:srgbClr val="336699"/>
                </a:solidFill>
              </a:rPr>
              <a:t>Some of the Stage 2 changes to the current measures for 2014.</a:t>
            </a:r>
            <a:endParaRPr lang="en-US" sz="23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MU2 Menu to Core Measure Changes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83058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200" b="1" dirty="0" smtClean="0"/>
              <a:t>Lab Results </a:t>
            </a:r>
            <a:r>
              <a:rPr lang="en-US" sz="2200" dirty="0" smtClean="0"/>
              <a:t>+/- or numerical recorded as structured data (threshold raised from 40% to 55%)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2200" dirty="0" smtClean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200" b="1" dirty="0" smtClean="0"/>
              <a:t>Patient </a:t>
            </a:r>
            <a:r>
              <a:rPr lang="en-US" sz="2200" b="1" dirty="0"/>
              <a:t>Lists </a:t>
            </a:r>
            <a:r>
              <a:rPr lang="en-US" sz="2200" dirty="0"/>
              <a:t>(Generate at least one report listing patients of the EP with a specific </a:t>
            </a:r>
            <a:r>
              <a:rPr lang="en-US" sz="2200" dirty="0" smtClean="0"/>
              <a:t>condition)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2200" dirty="0" smtClean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200" b="1" dirty="0"/>
              <a:t>Preventive/Follow-up Reminders </a:t>
            </a:r>
            <a:r>
              <a:rPr lang="en-US" sz="2200" dirty="0"/>
              <a:t>(Use EHR to identify and provide reminders </a:t>
            </a:r>
            <a:r>
              <a:rPr lang="en-US" sz="2200" dirty="0" smtClean="0"/>
              <a:t>for &gt; </a:t>
            </a:r>
            <a:r>
              <a:rPr lang="en-US" sz="2200" dirty="0"/>
              <a:t>10% of patients with 2</a:t>
            </a:r>
            <a:r>
              <a:rPr lang="en-US" sz="2200" dirty="0" smtClean="0"/>
              <a:t> </a:t>
            </a:r>
            <a:r>
              <a:rPr lang="en-US" sz="2200" dirty="0"/>
              <a:t>or more office visits in the last 2 </a:t>
            </a:r>
            <a:r>
              <a:rPr lang="en-US" sz="2200" dirty="0" smtClean="0"/>
              <a:t>years)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2200" dirty="0" smtClean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200" b="1" dirty="0" smtClean="0"/>
              <a:t>Medication Reconciliation </a:t>
            </a:r>
            <a:r>
              <a:rPr lang="en-US" sz="2200" dirty="0" smtClean="0"/>
              <a:t>(for &gt; 50% of transitions of care)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2200" dirty="0" smtClean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200" b="1" dirty="0"/>
              <a:t>Summary of Care </a:t>
            </a:r>
            <a:r>
              <a:rPr lang="en-US" sz="2200" dirty="0"/>
              <a:t>record provided for each transition of care or </a:t>
            </a:r>
            <a:r>
              <a:rPr lang="en-US" sz="2200" dirty="0" smtClean="0"/>
              <a:t>referral (Problems, Meds, Allergies rolled into this measure)</a:t>
            </a:r>
          </a:p>
        </p:txBody>
      </p:sp>
    </p:spTree>
    <p:extLst>
      <p:ext uri="{BB962C8B-B14F-4D97-AF65-F5344CB8AC3E}">
        <p14:creationId xmlns:p14="http://schemas.microsoft.com/office/powerpoint/2010/main" val="31469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MU2 Changes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04751" y="1371600"/>
            <a:ext cx="7696200" cy="45608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200" b="1" dirty="0" smtClean="0"/>
              <a:t>Greater Focus on Patient Engagement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50% of patients must be invited to join the Patient Portal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5% of patients must use the Patient Portal at least once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5% of patients must use secure messaging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200" b="1" dirty="0" smtClean="0"/>
              <a:t>Focus on Transitions of Care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50% of care transitions must include a Summary of Care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Summary of the patient to be sent with referral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Medication Reconciliation required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200" b="1" dirty="0" smtClean="0"/>
              <a:t>Computer Physician Order Entry in ambulatory (</a:t>
            </a:r>
            <a:r>
              <a:rPr lang="en-US" sz="2200" b="1" dirty="0" err="1" smtClean="0"/>
              <a:t>aCPOE</a:t>
            </a:r>
            <a:r>
              <a:rPr lang="en-US" sz="2200" b="1" dirty="0" smtClean="0"/>
              <a:t>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&gt;60% of medication orders must be created electronically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&gt;30% of lab and radiology orders must be created electronically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22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381000" y="6248400"/>
            <a:ext cx="64008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MU2 demonstration to occur on a new EMR!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PQI’s MU w</a:t>
            </a:r>
            <a:r>
              <a:rPr lang="en-US" dirty="0" smtClean="0"/>
              <a:t>ork: How </a:t>
            </a:r>
            <a:r>
              <a:rPr lang="en-US" dirty="0"/>
              <a:t>w</a:t>
            </a:r>
            <a:r>
              <a:rPr lang="en-US" dirty="0" smtClean="0"/>
              <a:t>e’ll </a:t>
            </a:r>
            <a:r>
              <a:rPr lang="en-US" dirty="0"/>
              <a:t>h</a:t>
            </a:r>
            <a:r>
              <a:rPr lang="en-US" dirty="0" smtClean="0"/>
              <a:t>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US" sz="2800" b="1" dirty="0" smtClean="0"/>
              <a:t>Policy analysis</a:t>
            </a:r>
          </a:p>
          <a:p>
            <a:pPr>
              <a:spcBef>
                <a:spcPts val="400"/>
              </a:spcBef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US" sz="2800" b="1" dirty="0" smtClean="0"/>
              <a:t>Administrative management</a:t>
            </a:r>
          </a:p>
          <a:p>
            <a:pPr>
              <a:spcBef>
                <a:spcPts val="400"/>
              </a:spcBef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US" sz="2800" b="1" dirty="0" smtClean="0"/>
              <a:t>Eligibility </a:t>
            </a:r>
            <a:r>
              <a:rPr lang="en-US" sz="2800" b="1" dirty="0"/>
              <a:t>r</a:t>
            </a:r>
            <a:r>
              <a:rPr lang="en-US" sz="2800" b="1" dirty="0" smtClean="0"/>
              <a:t>eview </a:t>
            </a:r>
          </a:p>
          <a:p>
            <a:pPr lvl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 smtClean="0"/>
              <a:t>Eligibility assessed annually, based on the prior year’s charges</a:t>
            </a:r>
          </a:p>
          <a:p>
            <a:pPr lvl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 smtClean="0"/>
              <a:t>New providers</a:t>
            </a:r>
            <a:endParaRPr lang="en-US" sz="2400" dirty="0"/>
          </a:p>
          <a:p>
            <a:pPr>
              <a:spcBef>
                <a:spcPts val="400"/>
              </a:spcBef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US" sz="2800" b="1" dirty="0" smtClean="0"/>
              <a:t>Performance monitoring</a:t>
            </a:r>
          </a:p>
          <a:p>
            <a:pPr lvl="1">
              <a:spcBef>
                <a:spcPts val="400"/>
              </a:spcBef>
              <a:buClr>
                <a:prstClr val="black">
                  <a:lumMod val="50000"/>
                  <a:lumOff val="50000"/>
                </a:prstClr>
              </a:buClr>
              <a:buSzPct val="85000"/>
              <a:buFont typeface="Wingdings" pitchFamily="2" charset="2"/>
              <a:buChar char="§"/>
            </a:pPr>
            <a:r>
              <a:rPr lang="en-US" sz="2400" dirty="0" smtClean="0"/>
              <a:t>Data shifts from rolling 90-day period to overall year-to-date</a:t>
            </a:r>
          </a:p>
          <a:p>
            <a:pPr>
              <a:spcBef>
                <a:spcPts val="400"/>
              </a:spcBef>
              <a:buClr>
                <a:prstClr val="black">
                  <a:lumMod val="50000"/>
                  <a:lumOff val="50000"/>
                </a:prstClr>
              </a:buClr>
              <a:buSzPct val="85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</a:rPr>
              <a:t>Improvement efforts within your practice</a:t>
            </a:r>
            <a:endParaRPr lang="en-US" sz="2800" b="1" dirty="0">
              <a:solidFill>
                <a:prstClr val="black"/>
              </a:solidFill>
            </a:endParaRPr>
          </a:p>
          <a:p>
            <a:pPr lvl="0">
              <a:spcBef>
                <a:spcPts val="400"/>
              </a:spcBef>
              <a:buClr>
                <a:prstClr val="white">
                  <a:lumMod val="75000"/>
                </a:prstClr>
              </a:buClr>
              <a:buSzPct val="11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</a:rPr>
              <a:t>Support</a:t>
            </a:r>
            <a:endParaRPr lang="en-US" sz="2800" b="1" dirty="0">
              <a:solidFill>
                <a:prstClr val="black"/>
              </a:solidFill>
            </a:endParaRPr>
          </a:p>
          <a:p>
            <a:pPr lvl="1">
              <a:spcBef>
                <a:spcPts val="400"/>
              </a:spcBef>
              <a:buClr>
                <a:prstClr val="black">
                  <a:lumMod val="50000"/>
                  <a:lumOff val="50000"/>
                </a:prstClr>
              </a:buClr>
              <a:buSzPct val="85000"/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Sustaining MU1 and Preparing for MU2, Epic, ICD-10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28600" y="6210300"/>
            <a:ext cx="6934200" cy="304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www. unchealthcare.org/mu – MeaningfulUse@unch.unc.org – (919) 966-7260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598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Software will not solve everything, it is a piece of the equation, not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solution</a:t>
            </a:r>
          </a:p>
          <a:p>
            <a:pPr lvl="0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Go live at UNC: April 4, 2013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5776596" cy="222472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143000" y="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Goudy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2014 will be a big year!: Epic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143000" y="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Goudy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2014 will be a big year!: ICD-10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" y="1600200"/>
            <a:ext cx="3238500" cy="3429000"/>
          </a:xfrm>
          <a:prstGeom prst="roundRect">
            <a:avLst>
              <a:gd name="adj" fmla="val 3882"/>
            </a:avLst>
          </a:prstGeom>
          <a:solidFill>
            <a:srgbClr val="F3F3E9"/>
          </a:solidFill>
          <a:ln>
            <a:solidFill>
              <a:srgbClr val="55A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What’s the major  difference?</a:t>
            </a:r>
          </a:p>
          <a:p>
            <a:r>
              <a:rPr lang="en-US" sz="2000" dirty="0" smtClean="0"/>
              <a:t>13,000 codes grow to 68,000</a:t>
            </a:r>
          </a:p>
          <a:p>
            <a:r>
              <a:rPr lang="en-US" sz="2000" dirty="0" smtClean="0"/>
              <a:t>Includes laterality</a:t>
            </a:r>
          </a:p>
          <a:p>
            <a:r>
              <a:rPr lang="en-US" sz="2000" dirty="0" smtClean="0"/>
              <a:t>More specific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What’s the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date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en-US" sz="2000" dirty="0"/>
              <a:t>October 1, 2014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914771" y="5410200"/>
            <a:ext cx="7314829" cy="914400"/>
            <a:chOff x="228971" y="5105400"/>
            <a:chExt cx="7314829" cy="914400"/>
          </a:xfrm>
        </p:grpSpPr>
        <p:sp>
          <p:nvSpPr>
            <p:cNvPr id="9" name="TextBox 8"/>
            <p:cNvSpPr txBox="1"/>
            <p:nvPr/>
          </p:nvSpPr>
          <p:spPr>
            <a:xfrm>
              <a:off x="228971" y="5105400"/>
              <a:ext cx="3295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Goudy"/>
                </a:rPr>
                <a:t>ICD 9-CM Code Format</a:t>
              </a:r>
              <a:endParaRPr lang="en-US" i="1" dirty="0">
                <a:latin typeface="Goudy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7600" y="5105400"/>
              <a:ext cx="3295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Goudy"/>
                </a:rPr>
                <a:t>ICD 10-CM Code Format</a:t>
              </a:r>
              <a:endParaRPr lang="en-US" i="1" dirty="0">
                <a:latin typeface="Goudy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9357" y="5573327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Goudy"/>
                </a:rPr>
                <a:t>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2757" y="5573327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oudy"/>
                </a:rPr>
                <a:t>X</a:t>
              </a:r>
              <a:endParaRPr lang="en-US" dirty="0">
                <a:latin typeface="Goudy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5573327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oudy"/>
                </a:rPr>
                <a:t>X</a:t>
              </a:r>
              <a:endParaRPr lang="en-US" dirty="0">
                <a:latin typeface="Goudy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7000" y="5562600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oudy"/>
                </a:rPr>
                <a:t>X</a:t>
              </a:r>
              <a:endParaRPr lang="en-US" dirty="0">
                <a:latin typeface="Goudy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3600" y="5562600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oudy"/>
                </a:rPr>
                <a:t>X</a:t>
              </a:r>
              <a:endParaRPr lang="en-US" dirty="0">
                <a:latin typeface="Goudy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28357" y="5562600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Goudy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61757" y="5562600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oudy"/>
                </a:rPr>
                <a:t>X</a:t>
              </a:r>
              <a:endParaRPr lang="en-US" dirty="0">
                <a:latin typeface="Goudy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0600" y="5562600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oudy"/>
                </a:rPr>
                <a:t>X</a:t>
              </a:r>
              <a:endParaRPr lang="en-US" dirty="0">
                <a:latin typeface="Goudy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6000" y="5551873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oudy"/>
                </a:rPr>
                <a:t>X</a:t>
              </a:r>
              <a:endParaRPr lang="en-US" dirty="0">
                <a:latin typeface="Goudy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62600" y="5551873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oudy"/>
                </a:rPr>
                <a:t>X</a:t>
              </a:r>
              <a:endParaRPr lang="en-US" dirty="0">
                <a:latin typeface="Goudy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29400" y="5562600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oudy"/>
                </a:rPr>
                <a:t>X</a:t>
              </a:r>
              <a:endParaRPr lang="en-US" dirty="0">
                <a:latin typeface="Goudy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62800" y="5556912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oudy"/>
                </a:rPr>
                <a:t>X</a:t>
              </a:r>
              <a:endParaRPr lang="en-US" dirty="0">
                <a:latin typeface="Goudy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28800" y="5650468"/>
              <a:ext cx="257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42058" y="5638800"/>
              <a:ext cx="257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8600" y="2834811"/>
            <a:ext cx="1693674" cy="1813389"/>
            <a:chOff x="107730" y="2133600"/>
            <a:chExt cx="2700781" cy="31574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7" name="Picture 3" descr="C:\Users\npatel\Desktop\fpmsuperbill_Page_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740" y="2852669"/>
              <a:ext cx="1799771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npatel\Desktop\fpmsuperbill_Page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30" y="2133600"/>
              <a:ext cx="1802021" cy="244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3810000" y="2190690"/>
            <a:ext cx="227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Today= 2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ages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77000" y="2789603"/>
            <a:ext cx="2333160" cy="2544397"/>
            <a:chOff x="3315114" y="472794"/>
            <a:chExt cx="4252315" cy="41895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1" name="Picture 16" descr="C:\Users\npatel\Desktop\superbill-icd10_Page_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061" y="2331182"/>
              <a:ext cx="1801368" cy="233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5" descr="C:\Users\npatel\Desktop\superbill-icd10_Page_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110" y="2133600"/>
              <a:ext cx="1801368" cy="233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C:\Users\npatel\Desktop\superbill-icd10_Page_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979623"/>
              <a:ext cx="1801368" cy="233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3" descr="C:\Users\npatel\Desktop\superbill-icd10_Page_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748651"/>
              <a:ext cx="1801368" cy="233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:\Users\npatel\Desktop\superbill-icd10_Page_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220" y="1509372"/>
              <a:ext cx="1886574" cy="244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npatel\Desktop\superbill-icd10_Page_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236" y="1280772"/>
              <a:ext cx="1886574" cy="244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C:\Users\npatel\Desktop\superbill-icd10_Page_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087085"/>
              <a:ext cx="1886574" cy="244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" descr="C:\Users\npatel\Desktop\superbill-icd10_Page_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742800"/>
              <a:ext cx="1886574" cy="244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C:\Users\npatel\Desktop\superbill-icd10_Page_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114" y="472794"/>
              <a:ext cx="1802021" cy="244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6872821" y="2190690"/>
            <a:ext cx="204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Tomorrow= 9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867400" y="3515237"/>
            <a:ext cx="511042" cy="447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422817" y="1295400"/>
            <a:ext cx="3654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 change you will see and feel in encounter forms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System </a:t>
            </a:r>
            <a:r>
              <a:rPr lang="en-US" dirty="0">
                <a:solidFill>
                  <a:schemeClr val="tx1"/>
                </a:solidFill>
              </a:rPr>
              <a:t>for measuring and reporting quality data to Medicare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Individual or group participation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Group reporting option focuses on primary care measures: diabetes, heart failure, coronary artery disease, preventive care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1.5% penalty beginning in </a:t>
            </a:r>
            <a:r>
              <a:rPr lang="en-US" dirty="0" smtClean="0">
                <a:solidFill>
                  <a:schemeClr val="tx1"/>
                </a:solidFill>
              </a:rPr>
              <a:t>2015</a:t>
            </a:r>
          </a:p>
          <a:p>
            <a:pPr lvl="0"/>
            <a:r>
              <a:rPr lang="en-US" dirty="0" smtClean="0"/>
              <a:t>Focus on Preventive Care (Breast Cancer and CRC Screenings)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Physician Quality Reporting System (PQRS)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PQRS GPRO Measures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" y="1633538"/>
            <a:ext cx="9000872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PQRS GPRO Measures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47801"/>
            <a:ext cx="848748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458200" cy="313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3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PQRS GPRO Measures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1"/>
            <a:ext cx="8229600" cy="109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2514601"/>
            <a:ext cx="8254998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9093" y="1431213"/>
            <a:ext cx="7977351" cy="3929067"/>
          </a:xfrm>
        </p:spPr>
        <p:txBody>
          <a:bodyPr>
            <a:normAutofit fontScale="92500"/>
          </a:bodyPr>
          <a:lstStyle/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cs typeface="Calibri" pitchFamily="34" charset="0"/>
              </a:rPr>
              <a:t>Part of American Reinvestment and Recovery Act of 2009, administered by CMS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cs typeface="Calibri" pitchFamily="34" charset="0"/>
              </a:rPr>
              <a:t>It is an initiative that will not go away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cs typeface="Calibri" pitchFamily="34" charset="0"/>
              </a:rPr>
              <a:t>We are in Stage 1 of 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cs typeface="Calibri" pitchFamily="34" charset="0"/>
              </a:rPr>
              <a:t>Data has to be in structured form</a:t>
            </a:r>
            <a:endParaRPr lang="en-US" sz="2200" dirty="0">
              <a:solidFill>
                <a:schemeClr val="tx1"/>
              </a:solidFill>
              <a:cs typeface="Calibri" pitchFamily="34" charset="0"/>
            </a:endParaRP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cs typeface="Calibri" pitchFamily="34" charset="0"/>
              </a:rPr>
              <a:t>UNC qualifies for two separate programs, “Eligible Professionals” and “Eligible Hospitals”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cs typeface="Calibri" pitchFamily="34" charset="0"/>
              </a:rPr>
              <a:t>Meaningful Use is one of several regulatory programs affecting the Electronic Medical Record (EMR) and Value-Based Purchasing 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cs typeface="Calibri" pitchFamily="34" charset="0"/>
              </a:rPr>
              <a:t>Starts with incentives, ends with penalties.</a:t>
            </a:r>
            <a:endParaRPr lang="en-US" sz="2200" dirty="0" smtClean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Meaningful Use?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762000" y="5495544"/>
            <a:ext cx="7086600" cy="752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 smtClean="0">
                <a:solidFill>
                  <a:srgbClr val="336699"/>
                </a:solidFill>
              </a:rPr>
              <a:t>MU is driving the technology and functionality of the EMR, facilitating improvements in processes, and standardizing metrics.</a:t>
            </a:r>
            <a:endParaRPr lang="en-US" sz="23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200" dirty="0"/>
              <a:t>Value-based modifier is </a:t>
            </a:r>
            <a:r>
              <a:rPr lang="en-US" sz="2200" dirty="0" smtClean="0"/>
              <a:t>the initial transition from volume to value: </a:t>
            </a:r>
            <a:r>
              <a:rPr lang="en-US" sz="2200" b="0" dirty="0" smtClean="0"/>
              <a:t>2015 Fee Schedule defines value as low cost/high </a:t>
            </a:r>
            <a:r>
              <a:rPr lang="en-US" sz="2200" b="0" dirty="0"/>
              <a:t>q</a:t>
            </a:r>
            <a:r>
              <a:rPr lang="en-US" sz="2200" b="0" dirty="0" smtClean="0"/>
              <a:t>uality</a:t>
            </a:r>
            <a:endParaRPr lang="en-US" sz="2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20" y="5810110"/>
            <a:ext cx="8273143" cy="381000"/>
          </a:xfrm>
          <a:solidFill>
            <a:schemeClr val="tx2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600"/>
              </a:spcBef>
            </a:pP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Revenue 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 program, there will 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winners, losers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in 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1600200"/>
            <a:ext cx="8441545" cy="381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Physician Compare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9" y="1981200"/>
            <a:ext cx="8005762" cy="425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657" y="6400800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http://www.medicare.gov/physiciancompare/search.html</a:t>
            </a:r>
          </a:p>
        </p:txBody>
      </p:sp>
    </p:spTree>
    <p:extLst>
      <p:ext uri="{BB962C8B-B14F-4D97-AF65-F5344CB8AC3E}">
        <p14:creationId xmlns:p14="http://schemas.microsoft.com/office/powerpoint/2010/main" val="27734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3962399" cy="34506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Incentives &amp; Competing Priorities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Clinical, Financial, Administrative Processes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 Quality &amp; Integrity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Patient Engagement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Health Information Exchange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Speed bumps on the road to Value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56" y="2828925"/>
            <a:ext cx="4514469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3962399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Opportunities to align incentives</a:t>
            </a:r>
          </a:p>
          <a:p>
            <a:r>
              <a:rPr lang="en-US" dirty="0">
                <a:solidFill>
                  <a:schemeClr val="tx1"/>
                </a:solidFill>
              </a:rPr>
              <a:t>Opportunities for process improvement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Information about quality &amp; outcomes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Enhanced Patient Engagement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Enabled Health Information Exchange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Benefits on the road to Value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hQSERQUExQWFRQVFxUXFxYXFBQVGBgXGBcVFhgUFRQXHCYfFxokGhcXHy8gIycpLCwsFR4xNTAqNSYrLCkBCQoKBQUFDQUFDSkYEhgpKSkpKSkpKSkpKSkpKSkpKSkpKSkpKSkpKSkpKSkpKSkpKSkpKSkpKSkpKSkpKSkpKf/AABEIAMIBAwMBIgACEQEDEQH/xAAbAAABBQEBAAAAAAAAAAAAAAAAAQMEBQYCB//EAEIQAAEDAgMFBQYDBgQGAwAAAAEAAhEDIQQSMQVBUWFxEyKBkaEGMkKxwfBS0eEHIzNigrIUcpLxFSRDU6LSNJPD/8QAFAEBAAAAAAAAAAAAAAAAAAAAAP/EABQRAQAAAAAAAAAAAAAAAAAAAAD/2gAMAwEAAhEDEQA/APDUIQgEISygRKAnHM7oK4adUCgrp77QkY3eimzMUHQELsRErip7ySrqgR7pMpI4qVhMM03eSGjUjWeASOogusDB90alBHyzop1JhJhoc48GtJXYw/ZxmbLjcNPu24/i6KXjNqOecpeQCfdbDRHAMZAA5ckHFPE16WksAvBybuXFM1Nu1HODnPJI0sN19wXT8bTZZlLM6B3n8f8AKorMR3pc1pjdeB4Ajeglf8Se+WF7r6gusTvMablw6j9/qpOx61AVGuqt7t5EZtQQLbxMHXcrzbOGwT5OGq5AALOm5O6DoAPqgyzxH39E07lED5qwbs/I4tJa4x3XNII8Qo+Iwzme823HcTY6+KCJRYXEmNNeQUjCgB4zWH3c8kuHpN7QF3u/F0Kv8fhBUp2iY7p5RqTvCCg2hhgHSBbfH0URzVYUa2XuuGlr/VRcVRDTyP3CBqnSOo0TgpRdGHqQb79E+8XQRqjZS032Tr6UKODdA3XF54ptOVqk2TYQCEIQIhKkQCEIQC6Y2TC5TuGHeCByLpl7IU11KfNcPp7kDFV24bl3Ss3rqmX6lPsp25ASUDJ47k5Qo5j0v4KTiWWAGg9dUPZlaW/EdenBAjb6buRMDjHFO1qrGnu3PE6+W7omDLe6D3jrH9quvZ7YTX1Wdo7KJ4ieNpt4mwQRcNgX1GOqO7rG6udbXRo3klM43ABokuA4AQT4wVo8fVDw6nTALGuzWd3ZiBLvigTff4KirYOkCc9XMeDGg+HBBBwBAeMzi0cdVNx9JgYLgvJ0F7aSSPPxXDexkQ15/wAzh52CdFWiSCWOERoZEDiEEB9KBdpE6G8eqOwMTFuP5q6xje2aMkOMkwIsNAI1AgDVR8JQN2FpD9RqJH4SgggvAmCR03Kx2fWpluWpmc3QARE/ijjzHFTdnbGfXdUb2jGCmC4kmc1wLcuf5qtxGyzSeQe6WmHNOoPBBxiNmmmRHfa73SJPh15K02JVpim5ptUaTB4tOngDbyVY6u6BlJDZBMGDI0NtCuqrCzLUBBPAaC+8cD+fBAm2cJlh/n+p5qvfUzNjeFrKrW1aIJvmGnA/nKx9fDlriJ0t9+CBkKfReCL6/d1EbddUKkWQSKr1DqcU6CSTw+/NNudeAgaa2UicYxNuCDlCEIFhCJQgRCEIBPYfXomgn6Te6TzQTaRk8IGn1TrKIdKisbDZ4BScFiIZO+8c0FdWZ3idwMeKdLiGhu83Nudvkp7cH3crhrc9fxepSPwZNWR7oa4i+gYJ1470A5oa9siRTGZw56x8lEqn94XE7x9+CkVq5DC4/wDWJJ4gNNkzTwhe1x4adToPQnwQJQ7pzG5kwPqrOlUOXM+w4DV3L9FEpUrhzh3RrJuSLBoHVS298h1SzRo0fJv5lB1SpVcRYQ1gtwaOAJ1cfNR8bss0nQ5zSeRMjqIkLV4HGns7sDRoxghsDT3yZ36iFWY/ZIY1r203ODs3ecXEC/KOZQUTKVifDz19PmjIrOGwAabfAuB+f3CeGDovAAJpu/mIcw9XRLetx0QVVGk6ZbMtvI1HNT8PjjUOV7odoypGh0h0ag8dyj18MWktcIIN53JzF4NrSA14cDF4cLRMwdR98gEw1KlJ7cwEt0e0gEEQbceii47FseX1DBe65tF+nFWhxdOrTaxzjnIg21cLAzx08eqzmMouDzm1+fNA32xEzvvZLVf+7txnqNL8wT6lR3ykw5mQd6Cw2fiHB4DjDb93nGh+a525QE5h0On3/umsRYnrIkXO8WU2thS+lJsCJHE8EFA0wUsd4KTVpyxpiItPG6in3h4IJ3Z2UVtO5VhXFlDMhxkc4n6/kgbpm5BXOJbvTgjfquXVJFggjIQkQCEIQCEIQCmYG4IUNTMJLbxIKB19PuO5ffyT9KjFIHomMZUIJkQHDdcJ9uOZDQOHTegtsFTGSSLNgGLxrc8pNyqkEunc3PE7hrIV/h3RQe9rgHBtYOaTBjutsON/QqjNItwzfwufO7WHR4QCgiYnEZ3GPdFmjgJJ/NT8BS8h8z+QVW1nejcCfL/ZXuzRDS46akffgEDVal3oPHMeVtOqm4PAk8tLxmyjWGge88i8bhcxqOsDgTUqSdCQSeANyQOgWo9n9mdqZjuggudeLkRTb4ATAvzgIIo2G1jGnO2nm0a4kvOozOLGuP8ASB4q37JtEUqYa94ALn9nJkneCSMp3QZ56rVYL2NxVclwZToMOjqkPcWgCA2ndrR1k63Vqf2VAmXYusTfcABwgTbw9EHnmOwFK80XvBbnJaQTTE2DzoTpImRzUBvsuOyFaiS5oN7EOBsR3XER1BjReg4/2BxVDvUKnbAX71nCI0vmnX3SqepTqPEfw6tPOYytbMxmzCA14teRI3zcoMR/wyrmc8w3Iwva+LWcG5HDLoSSLiJBB3pipgBVw+cQ2ox7m5dJk5gxvgSR0jprqlB9Smab25Gva8uIIMOkRbhMG3Lgqo4cUWUmOc0gOJdmBEuMgkf5QRHyugx1HDucYaCXQTA5XTu0qZfTzkHOw5XiPGY+9Vf7TwzWFzWMmo6TO8iIkH4Rck9eira+GcCGvcBYZo+KRp6aoMwSmWth0qTiaRa4jgVHeboJmJrEgSNBlnjckeh+SvdlQcODwt6wPmFnXVz2eUXB5A33EIwAJcWkxmBtx3gR1AQT8ZSawVGuIBBMdTdUTnjerTamz8jQY1KqXsQWOFqy1D6Oh4eUKBQqlskJxuOddA+7RRmhO1a07jJ5fRMAE23IGnapF09sHiuUAhCEAhCEArvCt7rAbWjT6qlWnoZCW3v3QW7o6dfkgZxGCEADU/kd3gqnIM5bHEAideivtoYTRzNxjW2m4eKos5bVneHTZBq8T7LPfR7VtRx7jpDRAOV5BdG+xWYc9wAa7Tdw+L816fsPZrzgm1GOuWuzA6SXBwsNLRosbiMOH5W5YJMcAZJj75IM+1l/D6gK5B7jWj4jpy+/kqyA1zhwMK5o4R2akTvBa22sQJ83eiDaezmxw6lUdMAAAOt7o94+ebwC9b9j/ZinQpMcBmsC0mORzDnz6LL+wWxQW02xLCCXDlFvC8+IXpwEWCBUIQgFQ7f9nxWc2o2z2QZGpgzABtOpnlHS+SIPPa+H7KoaLmTnGYFoMCmSQWZ4iWnLJ3S2FltubIcKgIbmmZOUQ07y2f5QDfgvVtrbPDxvLmkGNBldZwmOGb0Wf23s3PSe5xIIBd3baCbnefe9EHle08M4BrmiCLEAWHwxO64VTjcOZBOoBMdCTBPgthUrmrQrQO60SCd4aZkARGmvNZja9Yk6cuAgjggy22qf7yQBcA6yPuIVVVEBWuMP7tnES378lVVAgdY2Rqu6GIyPDm6gj9U1S++kXTbeaCz29XmO8DyAt+qoyVb47Eh1OnGoF7j5KqeAgWgJkcVMZhIyuHC/WY8VCwo7wVmxwIA5SRpeSgR7tJ6fJM1bHmnahBnrun6Jmo+6CDUNyuE5WN9FwgRCVIgEIQgUBaVmzwGsLXkOJEzfU7t/BZ3DmHDfdaxlQDLLXD+gn5IGMbRqhurSLTBIJ13Hx3rPVHS8zaT5LSYjFsc0jS2ul7rN/wDU/q+qD1XYLalHBh7HnKWOsbtHuS6DoYB04aLG4PajX1KTHiB2/ePw5HP0nhcra7Ex1YYRzWUm1GAyDJBE5XEGxB7pNgvNqdYdvJEDtZ5AZ51QNHV3X81tNknJVoPAmGPN+Pfg+Bg+CyJpgvdB+I/MrdbIw1sMf5K024OeNfLzQe1+xOFy083gNON+Y90crBaZVPswyMO3x+ZP1VsgEIQgEhKVIUHOadPvxUKrhWgEQSYjeddVOTVeYdutrZB5RRwuUvsMhbVkDUnK515393hvWbdstrqdN8We1pBcSTqNQNDdbF7WEtJqe+5xLRBAmRJG+3ms9tXHZGtaMkANidY5IPPdr4bK0gAGKhE24KkqtK0O0mEzmMAum1tf0VNiWtGl+O9BEom/NMlsm6fpMmbaX4cvqExdAjmpp7YTp6ppyB/A0wcx4BWjsOLWhU+D98eKvA02EiwEnn5oIwZbxKYdTupzqfP0/VMPpjWb+CCrxXvJhPYkd4plAIQhAqEiEHTVvNn1WuykXm/S3PqsECtp7LgGgJtDjfxmfog62xQHZky2RBAkSeg3rGELR+2lYf4hoAAAYNOJJMqhzoPT/wBnG3wBVpx3YY5o1F2lpt1C8+2qCzE1WkXbUf8A3Fav9lGKYMW9r471FwEkgSHNP1JUP242dTZj6mQnK8MeCSXHvNE3NzeUGfFQEkxqSfVenez9NrsPhTv/AOZYCOJBIv5eS81bhSDxHqvSfZVjhhKZc0gsxLddzXNaDHr5oPa/Zo/uG67x6n81aqi9k/4MawekSG2jrKvCUCoXOb71Tbyfhg+iBwOulKbptgX1TjhZByDJXOIIyuJ0AM25FdUwmNolvZvzEAEESbaiNfFBiTliXd2L2bANieCzO1sI1tPLDTyc2Dukcv1K1mLDSHZXEkN92JmYAHr6rNbZbUY6S2MwNxcZjNp3IPOtsYch8ANiOPIQd6o6kwbDVab2heHVCbjhqIG70WbrN5nnoUEFpMOgfchMEaqe0QDx/M/oolQO5II0pmonaYibLmqg6wTgHSRuP6K1oh7ZtmiL5otuGl7b1W4Nszafd0639FcUcVMghwvvbA6WQM1Xu3M/8gmKtR34PUKcaojX0Ki1HgSZQU9V0uKbXZC5AQIhOCmhA2hCEAr/AGLtfJRdTgk3gjmqBTNn1YzRayCRt3E9o5joIOWDJm4J+hVaHKRiiSxh6j1UYILP2fxBbXYQYMwDJGoI3c4Vx7Wl+ei5ziSaeW5mMrjaeQIWZw1bK5rhuIPkQVr/AGroNNFjw6XNcA7vaZmzdu42ExyQZ+jizK9L9iNpVKuHxAEOdSaKkRuab6coXlrDfVbv9nO1HUatR0DIabqby7QBwJnrDJhB7f7HbRaW2BuG6R+HMDreQfvdqsy8v9kMBXytysc2lEB2dzAW3hwIaQQZ/FoG6XW0q7QaxpAqUc25oGu7eZiYEoLHFYwUocSMhIDt2WTAd0kiespk7VpkGZkSCAHSCDBEgbisp7S4rNhnN7kxBHabtbj6LGY/bjuzw9bN/GDqVU3/AI9CGk6i76ZaerXcUHp1fb5ZOdna0ovlEvA504746XtvVjgtvUarQ+m8OYfiGgP4Xb2u5FeRO9p3luXtYndnafIEFU79pvovNWhVyVPi0Lag/DUYG5T5IPfv8cwb1xXr03Nu6x4FeL7H9qWV3xSe3C4n4qL47Cqbfw3Ejs3Hg4wdxGik1/bs03upVqdSlUbZwIMDq07t83nmg9OrbNpOBAeR3m3BE2MwJHJVm2tmUsjiXGDzB58NIWRwP7Q25YeAZkB7CLEgCXA9PU9V2NsCtQqFhzABwsYIi5lp6Qgzm06GEzuirck2D3CBusFQ47C4b4XyP8xK52lhpdaOU2nyVXiMKR5x/sgu8PsLDljnHdG87hJPrCz+KwjBYacx9U5twOonsxHdGUkfikud/wCRI6BUrq3FA7UptGkKJW1XVQWUV5v0QXWxWggg8ZgjgI+ZUrEgaKLgW5WXMWHrc/ROVH2JBkeCBh2kKBjnQ3xUrtXZdxVbjXyRKBglJKRKEEgIS9qEIIqEIQCcovgptCB11SWxwPzTSEIOgtFisb2mGgC4DXE8xAdJWbVps7F9xzYmbeBn80EWkCTbcrSltLK3I093U21cRx8/NVoGUkXB0I3zzXRcAIudLaILIbXqwZqPINrvcfDVLT2y9kZXH/UVUMdZKXcCg3GF9rjUYW1zUcwRGTIIOly4EAeCXZ2M7fZ+0abZ/wCXqUsZSmCQA/sal9D3KgJtFllMPjHhrmBzw10ZgHuDXRcZmtaZg3utF+y8dpjqmHOmKw+JoHq+k4t3D4mjcgapbXGUe8f6Xgelko2sdwJ8f/ZZzDViBBOUgkG8EHoajfknRWG98/8A1Hzu5BYbRq54kOBGhmkefwumFZ7N9tGVGNw20WuqU2iKdZv8ajr7pMdpT0/du4WIsFn6lcvI3wI7jA3+ygJUevSkXbUPUOPzyoNHtzY9TCBtRjxWw1X+HXp96m7XuuDjNOoLyx19YO9Uzdt1WkPDiHNMh1xfqF1sD2nrYJzmwH0alqtGpenUbvzDc7g4XCtsd7MUcTTdidnS5rb1cM4jtqI3kEgmrT/mF+O9AxhPbE2FZma0ZgQHeM6qVT2hTqgOa4CD7vxbpMaReOcLHVHfcz8gk7QhBqNuFhIcDJdJP5kqhq2TH+MMc+KdZWB1sUHPaXTVNkm28p52hK62e0F45XQXTqZaADffb5c/1TFV4g7vTzCcdVPGdyZe8Ot925oOHwAqrGm4VjWw8AwT81U1/eQNpWhInKLUHWUfYQuoSIGEIQgEIQgEIQgVS8DickkDvWy8jx68FEQgl/4giCWybkl097UX8ZTT35jYZR1P1TWZIg7zIBXMoBQXmH9k8a8d3CYgjdGFqO9cqu/ZjZ1TA7XwPaNex3aUi4VKfYkBzi09xxmNRJ1jos9gdog+8ytVI/DXc30yFJV2i0YinUp03UshaYdUNRxLTOYuIHlG5BM9rsF2G0sZSuA2vViMoMZyRc6WIVaKg4u8aw+jVrf21YUM2vVeB3azKNUToc1NrT6tKxd+FMeX1QOuezg09XvPyAXPas4M/wBLz8ym3OP4meDR+SQVf546A/og6e4O09KYH1ld4DaFXD1G1KTnsey7XCxH6cjZDKrd9Sp4AfVybPZ7u0P+lBrKgpbSaXNy0cbclgOSnX/maNGv1kDrxIymJwrmOLHjK4ahxMg9E9hsa1lXMGONK0tLodEgyHgd10gEEKdT2u2uAzE3PwVtXN5PPxDr6SSgpD1lJCl7QwLqTocBB0cNCOIKhlyBQ9ScHishM+aiolBauxEixXVJ+pnkqttbxiwubXk2T9LHEee5BPNRVFUySVPFcEEjd96KvJQcpym22sLghPNHdQIJQugeXzQgjoQhAIQhAIQhAIQhAIQhAqEiEEnD5d5eDuygeG9Nj3t/jqpextpihUDzRpVoB7lVpcySIBIa4TGsExyTOOxxqVC8tY0n4WMDGjo0IPQf2zUsw2ZX/wC7gaQJ4ltz/evN8w/CPVeke3tbtdibHqb2ivTP9Lso/sXm7QeKBcx/CPJKZ5eiQD+YeZSZRx9ECy5DgePqkgcfRHd5oE8UiWRw9UhKCbhNpQ3I8ZqZ3b282/l8pXOKwQb3mnMw6H81DT1CsW6XB3IGkQpFRgIlviPv7+SjlAISIQKCgFIhB0nXDdwTC6D0HZKEnackIG0IQgEIQgEIQgEIQgEIQgEIQgUFIhCDc4zE9psCg3/s4iqPMh3/AOiwy0uz8ROza1PhVLvNjP8A0WaQdBiXs1whB1CSEiWECiEGEkIhAILr8EQkQOGqZneuiQ7kUyhApCRd5p181yQgRCEIBCEIBCEIBCEIBCEIBCEIBCEIBCEIBCEIBCEILvZH/wAev1b/AGvVIhCBQuoQhAJChCDlCEIBCEIBCEIBd7kIQcIQhAIQhAIQ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143375" cy="310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4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Your Quality Coach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2895600"/>
            <a:ext cx="4876800" cy="2209800"/>
          </a:xfrm>
          <a:prstGeom prst="roundRect">
            <a:avLst>
              <a:gd name="adj" fmla="val 3882"/>
            </a:avLst>
          </a:prstGeom>
          <a:solidFill>
            <a:srgbClr val="F3F3E9"/>
          </a:solidFill>
          <a:ln>
            <a:solidFill>
              <a:srgbClr val="55A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Maryanne Berry, MSES, PMP</a:t>
            </a:r>
          </a:p>
          <a:p>
            <a:r>
              <a:rPr lang="en-US" sz="2000" dirty="0" smtClean="0"/>
              <a:t>919.618.1319</a:t>
            </a:r>
          </a:p>
          <a:p>
            <a:r>
              <a:rPr lang="en-US" sz="2000" dirty="0" smtClean="0">
                <a:hlinkClick r:id="rId2"/>
              </a:rPr>
              <a:t>Mberry@unch.unc.edu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Available to come to clinic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37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9093" y="1219200"/>
            <a:ext cx="8240107" cy="4495799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Calibri" pitchFamily="34" charset="0"/>
              </a:rPr>
              <a:t>Providers who bill in their own name are able to earn incentives for their organization from CMS.  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cs typeface="Calibri" pitchFamily="34" charset="0"/>
              </a:rPr>
              <a:t>Medicare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cs typeface="Calibri" pitchFamily="34" charset="0"/>
              </a:rPr>
              <a:t>Physicians only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cs typeface="Calibri" pitchFamily="34" charset="0"/>
              </a:rPr>
              <a:t>Up to $44,000 over 5 </a:t>
            </a:r>
            <a:r>
              <a:rPr lang="en-US" sz="1800" dirty="0" smtClean="0">
                <a:cs typeface="Calibri" pitchFamily="34" charset="0"/>
              </a:rPr>
              <a:t>years</a:t>
            </a:r>
            <a:endParaRPr lang="en-US" sz="1800" dirty="0">
              <a:cs typeface="Calibri" pitchFamily="34" charset="0"/>
            </a:endParaRP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cs typeface="Calibri" pitchFamily="34" charset="0"/>
              </a:rPr>
              <a:t>Penalties for non-compliance start in 2015, based on 2013 data</a:t>
            </a:r>
            <a:r>
              <a:rPr lang="en-US" sz="1800" dirty="0" smtClean="0">
                <a:cs typeface="Calibri" pitchFamily="34" charset="0"/>
              </a:rPr>
              <a:t>.</a:t>
            </a:r>
            <a:endParaRPr lang="en-US" sz="18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cs typeface="Calibri" pitchFamily="34" charset="0"/>
              </a:rPr>
              <a:t>Medicaid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cs typeface="Calibri" pitchFamily="34" charset="0"/>
              </a:rPr>
              <a:t>Physicians and Nurse Practitioners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cs typeface="Calibri" pitchFamily="34" charset="0"/>
              </a:rPr>
              <a:t>Up to $63,750 over six years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cs typeface="Calibri" pitchFamily="34" charset="0"/>
              </a:rPr>
              <a:t>While Residents cannot earn incentive and are not eligible alone, their performance impacts the rates of their Attending Physicians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</a:pPr>
            <a:endParaRPr lang="en-US" sz="1400" dirty="0" smtClean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and Incentives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381000" y="5715000"/>
            <a:ext cx="7086600" cy="752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 smtClean="0">
                <a:solidFill>
                  <a:srgbClr val="336699"/>
                </a:solidFill>
              </a:rPr>
              <a:t>Not only does MU prepare us for future quality programs, the incentive is helping pay for Epic and other costs.</a:t>
            </a:r>
            <a:endParaRPr lang="en-US" sz="23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Incentive Results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533400" y="6019800"/>
            <a:ext cx="6019800" cy="457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UNC Health Care MU EP 2012 Gross Incentive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20569"/>
              </p:ext>
            </p:extLst>
          </p:nvPr>
        </p:nvGraphicFramePr>
        <p:xfrm>
          <a:off x="1450603" y="1219200"/>
          <a:ext cx="6553200" cy="1266825"/>
        </p:xfrm>
        <a:graphic>
          <a:graphicData uri="http://schemas.openxmlformats.org/drawingml/2006/table">
            <a:tbl>
              <a:tblPr/>
              <a:tblGrid>
                <a:gridCol w="3169597"/>
                <a:gridCol w="1856643"/>
                <a:gridCol w="1526960"/>
              </a:tblGrid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UNCFP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MED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Gross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Max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Incentive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12,887,652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417,204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Gross Incentive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Earned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12,340,507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401,706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Gross Incentive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10,807,000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240,500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Incentive Distributed to EPs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3,242,139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20,277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3429000" cy="3340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03" y="2590800"/>
            <a:ext cx="3654797" cy="334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9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 Stage 1 at a Glance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 Key MU Measures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5277523"/>
              </p:ext>
            </p:extLst>
          </p:nvPr>
        </p:nvGraphicFramePr>
        <p:xfrm>
          <a:off x="381000" y="1706562"/>
          <a:ext cx="4041072" cy="393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73"/>
                <a:gridCol w="1168699"/>
              </a:tblGrid>
              <a:tr h="356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Measure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Goal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Problems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80%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Allergies</a:t>
                      </a: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80%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Meds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80%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eRx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40%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HT/WT/BP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50%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Smoking Status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50%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Patient</a:t>
                      </a:r>
                      <a:r>
                        <a:rPr lang="en-US" baseline="0" dirty="0" smtClean="0">
                          <a:latin typeface="Goudy" pitchFamily="18" charset="0"/>
                        </a:rPr>
                        <a:t> </a:t>
                      </a:r>
                      <a:r>
                        <a:rPr lang="en-US" dirty="0" smtClean="0">
                          <a:latin typeface="Goudy" pitchFamily="18" charset="0"/>
                        </a:rPr>
                        <a:t>Clinical Summary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50%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  <a:tr h="44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Patient Ed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oudy" pitchFamily="18" charset="0"/>
                        </a:rPr>
                        <a:t>10%</a:t>
                      </a:r>
                      <a:endParaRPr lang="en-US" dirty="0">
                        <a:latin typeface="Goudy" pitchFamily="18" charset="0"/>
                      </a:endParaRPr>
                    </a:p>
                  </a:txBody>
                  <a:tcPr marL="159067" marR="159067" anchor="ctr"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1225" y="10668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are we doing this?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1225" y="1706562"/>
            <a:ext cx="4041775" cy="395128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The healthcare landscape will be different</a:t>
            </a:r>
          </a:p>
          <a:p>
            <a:r>
              <a:rPr lang="en-US" sz="2800" dirty="0"/>
              <a:t>Take advantage of incentives</a:t>
            </a:r>
          </a:p>
          <a:p>
            <a:r>
              <a:rPr lang="en-US" sz="2800" dirty="0"/>
              <a:t>Avoid penalties</a:t>
            </a:r>
          </a:p>
          <a:p>
            <a:r>
              <a:rPr lang="en-US" sz="2800" dirty="0"/>
              <a:t>Perhaps more importantly, MU is an initiative that is:</a:t>
            </a:r>
          </a:p>
          <a:p>
            <a:pPr lvl="1">
              <a:buSzPct val="65000"/>
              <a:buFont typeface="Wingdings" pitchFamily="2" charset="2"/>
              <a:buChar char="q"/>
            </a:pPr>
            <a:r>
              <a:rPr lang="en-US" sz="2400" dirty="0"/>
              <a:t>Strategic</a:t>
            </a:r>
          </a:p>
          <a:p>
            <a:pPr lvl="1">
              <a:buSzPct val="65000"/>
              <a:buFont typeface="Wingdings" pitchFamily="2" charset="2"/>
              <a:buChar char="q"/>
            </a:pPr>
            <a:r>
              <a:rPr lang="en-US" sz="2400" dirty="0"/>
              <a:t>Transformative</a:t>
            </a:r>
          </a:p>
          <a:p>
            <a:pPr lvl="1">
              <a:buSzPct val="65000"/>
              <a:buFont typeface="Wingdings" pitchFamily="2" charset="2"/>
              <a:buChar char="q"/>
            </a:pPr>
            <a:r>
              <a:rPr lang="en-US" sz="2400" dirty="0"/>
              <a:t>Directive, guiding</a:t>
            </a:r>
          </a:p>
          <a:p>
            <a:pPr lvl="1">
              <a:buSzPct val="65000"/>
              <a:buFont typeface="Wingdings" pitchFamily="2" charset="2"/>
              <a:buChar char="q"/>
            </a:pPr>
            <a:r>
              <a:rPr lang="en-US" sz="2400" dirty="0" smtClean="0"/>
              <a:t>A component of the package to fulfill our vision of providing high </a:t>
            </a:r>
            <a:r>
              <a:rPr lang="en-US" sz="2400" dirty="0"/>
              <a:t>quality care</a:t>
            </a:r>
          </a:p>
          <a:p>
            <a:endParaRPr lang="en-US" dirty="0"/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381000" y="5715000"/>
            <a:ext cx="7086600" cy="752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 smtClean="0">
                <a:solidFill>
                  <a:srgbClr val="336699"/>
                </a:solidFill>
              </a:rPr>
              <a:t>MU Stage 1 has 26 measures.  These 8 measures are the only ones that impact you in clinic for 2013.</a:t>
            </a:r>
            <a:endParaRPr lang="en-US" sz="23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 in 2013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7848600" cy="4830763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dirty="0"/>
              <a:t>M</a:t>
            </a:r>
            <a:r>
              <a:rPr lang="en-US" dirty="0" smtClean="0"/>
              <a:t>easures </a:t>
            </a:r>
            <a:r>
              <a:rPr lang="en-US" dirty="0"/>
              <a:t>and goals stay the same</a:t>
            </a:r>
          </a:p>
          <a:p>
            <a:pPr>
              <a:spcBef>
                <a:spcPts val="500"/>
              </a:spcBef>
            </a:pPr>
            <a:r>
              <a:rPr lang="en-US" dirty="0"/>
              <a:t>Reporting period extended to </a:t>
            </a:r>
            <a:r>
              <a:rPr lang="en-US" i="1" dirty="0"/>
              <a:t>12 Months</a:t>
            </a:r>
            <a:r>
              <a:rPr lang="en-US" dirty="0"/>
              <a:t>, starting Jan 1</a:t>
            </a:r>
            <a:r>
              <a:rPr lang="en-US" baseline="30000" dirty="0"/>
              <a:t>st</a:t>
            </a:r>
            <a:r>
              <a:rPr lang="en-US" dirty="0"/>
              <a:t> and ending Dec </a:t>
            </a:r>
            <a:r>
              <a:rPr lang="en-US" dirty="0" smtClean="0"/>
              <a:t>31</a:t>
            </a:r>
            <a:r>
              <a:rPr lang="en-US" baseline="30000" dirty="0" smtClean="0"/>
              <a:t>st  </a:t>
            </a:r>
            <a:endParaRPr lang="en-US" baseline="30000" dirty="0"/>
          </a:p>
          <a:p>
            <a:pPr>
              <a:spcBef>
                <a:spcPts val="500"/>
              </a:spcBef>
            </a:pPr>
            <a:r>
              <a:rPr lang="en-US" dirty="0"/>
              <a:t>Most providers are in MU Stage 1, program year 2 in 2013</a:t>
            </a:r>
          </a:p>
          <a:p>
            <a:pPr lvl="0">
              <a:spcBef>
                <a:spcPts val="500"/>
              </a:spcBef>
            </a:pPr>
            <a:r>
              <a:rPr lang="en-US" dirty="0"/>
              <a:t>Patient Clinical Summary is critical to success – summaries must be provided to patients for more than 50% of office visits </a:t>
            </a:r>
            <a:r>
              <a:rPr lang="en-US" i="1" dirty="0"/>
              <a:t>all year long</a:t>
            </a:r>
            <a:endParaRPr lang="en-US" dirty="0"/>
          </a:p>
          <a:p>
            <a:pPr>
              <a:spcBef>
                <a:spcPts val="500"/>
              </a:spcBef>
            </a:pPr>
            <a:r>
              <a:rPr lang="en-US" dirty="0"/>
              <a:t>Failing to achieve MU in 2013 will lead to reimbursement penalties in 2015. </a:t>
            </a:r>
            <a:r>
              <a:rPr lang="en-US" i="1" dirty="0"/>
              <a:t>Penalties follow the provider</a:t>
            </a:r>
          </a:p>
          <a:p>
            <a:pPr>
              <a:spcBef>
                <a:spcPts val="500"/>
              </a:spcBef>
            </a:pPr>
            <a:r>
              <a:rPr lang="en-US" dirty="0"/>
              <a:t>2013 incentives decrease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 in 2013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7848600" cy="48307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WebCIS</a:t>
            </a:r>
            <a:r>
              <a:rPr lang="en-US" dirty="0"/>
              <a:t> will be here all of 2013, this is the EHR we have to use to demonstrate </a:t>
            </a:r>
            <a:r>
              <a:rPr lang="en-US" dirty="0" smtClean="0"/>
              <a:t>MU</a:t>
            </a:r>
          </a:p>
          <a:p>
            <a:endParaRPr lang="en-US" dirty="0"/>
          </a:p>
          <a:p>
            <a:r>
              <a:rPr lang="en-US" dirty="0"/>
              <a:t>Structured data matters, will be in the Data Warehouse, </a:t>
            </a:r>
            <a:r>
              <a:rPr lang="en-US" i="1" dirty="0"/>
              <a:t>possibly</a:t>
            </a:r>
            <a:r>
              <a:rPr lang="en-US" dirty="0"/>
              <a:t> in </a:t>
            </a:r>
            <a:r>
              <a:rPr lang="en-US" dirty="0" smtClean="0"/>
              <a:t>Epic</a:t>
            </a:r>
          </a:p>
          <a:p>
            <a:endParaRPr lang="en-US" dirty="0"/>
          </a:p>
          <a:p>
            <a:r>
              <a:rPr lang="en-US" dirty="0"/>
              <a:t>Coded problems, meds, allergies, </a:t>
            </a:r>
            <a:r>
              <a:rPr lang="en-US" dirty="0" err="1"/>
              <a:t>etc</a:t>
            </a:r>
            <a:r>
              <a:rPr lang="en-US" dirty="0"/>
              <a:t>, will</a:t>
            </a:r>
            <a:r>
              <a:rPr lang="en-US" i="1" dirty="0"/>
              <a:t> </a:t>
            </a:r>
            <a:r>
              <a:rPr lang="en-US" dirty="0"/>
              <a:t>be easier </a:t>
            </a:r>
            <a:br>
              <a:rPr lang="en-US" dirty="0"/>
            </a:br>
            <a:r>
              <a:rPr lang="en-US" dirty="0"/>
              <a:t>to migrate, report, and </a:t>
            </a:r>
            <a:r>
              <a:rPr lang="en-US" dirty="0" smtClean="0"/>
              <a:t>archive</a:t>
            </a:r>
          </a:p>
          <a:p>
            <a:endParaRPr lang="en-US" dirty="0"/>
          </a:p>
          <a:p>
            <a:r>
              <a:rPr lang="en-US" dirty="0"/>
              <a:t>Workflows that incorporate collection of coded data, spread among providers and staff may ease transition </a:t>
            </a:r>
            <a:br>
              <a:rPr lang="en-US" dirty="0"/>
            </a:br>
            <a:r>
              <a:rPr lang="en-US" dirty="0"/>
              <a:t>to Epic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Patient Clinical </a:t>
            </a:r>
            <a:r>
              <a:rPr lang="en-US" sz="2800" dirty="0" smtClean="0"/>
              <a:t>Summary</a:t>
            </a:r>
            <a:r>
              <a:rPr lang="en-US" sz="2800" dirty="0"/>
              <a:t> </a:t>
            </a:r>
            <a:r>
              <a:rPr lang="en-US" sz="2800" dirty="0" smtClean="0"/>
              <a:t>(PCS): </a:t>
            </a:r>
            <a:br>
              <a:rPr lang="en-US" sz="2800" dirty="0" smtClean="0"/>
            </a:br>
            <a:r>
              <a:rPr lang="en-US" sz="2800" dirty="0" smtClean="0"/>
              <a:t>Most challenging measure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6736"/>
            <a:ext cx="4267200" cy="4724400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000" dirty="0" smtClean="0"/>
              <a:t>A must-pass element; </a:t>
            </a:r>
            <a:r>
              <a:rPr lang="en-US" sz="2000" dirty="0"/>
              <a:t>50% </a:t>
            </a:r>
            <a:r>
              <a:rPr lang="en-US" sz="2000" dirty="0" smtClean="0"/>
              <a:t>of visits, ≤ 3 </a:t>
            </a:r>
            <a:r>
              <a:rPr lang="en-US" sz="2000" dirty="0"/>
              <a:t>business </a:t>
            </a:r>
            <a:r>
              <a:rPr lang="en-US" sz="2000" dirty="0" smtClean="0"/>
              <a:t>days</a:t>
            </a:r>
            <a:endParaRPr lang="en-US" sz="2000" dirty="0"/>
          </a:p>
          <a:p>
            <a:pPr>
              <a:spcBef>
                <a:spcPts val="500"/>
              </a:spcBef>
            </a:pPr>
            <a:r>
              <a:rPr lang="en-US" sz="2000" dirty="0" smtClean="0"/>
              <a:t>Defined </a:t>
            </a:r>
            <a:r>
              <a:rPr lang="en-US" sz="2000" dirty="0"/>
              <a:t>as an “after-visit summary” for patient </a:t>
            </a:r>
            <a:r>
              <a:rPr lang="en-US" sz="2000" dirty="0" smtClean="0"/>
              <a:t>engagement.</a:t>
            </a:r>
          </a:p>
          <a:p>
            <a:pPr>
              <a:spcBef>
                <a:spcPts val="500"/>
              </a:spcBef>
            </a:pPr>
            <a:r>
              <a:rPr lang="en-US" sz="2000" dirty="0" smtClean="0"/>
              <a:t>Should </a:t>
            </a:r>
            <a:r>
              <a:rPr lang="en-US" sz="2000" dirty="0"/>
              <a:t>contain at least problems, medications, allergies</a:t>
            </a:r>
            <a:endParaRPr lang="en-US" sz="2000" baseline="30000" dirty="0"/>
          </a:p>
          <a:p>
            <a:pPr>
              <a:spcBef>
                <a:spcPts val="500"/>
              </a:spcBef>
            </a:pPr>
            <a:r>
              <a:rPr lang="en-US" sz="2000" dirty="0" smtClean="0"/>
              <a:t>Must </a:t>
            </a:r>
            <a:r>
              <a:rPr lang="en-US" sz="2000" dirty="0"/>
              <a:t>be printed and handed to the patient, mailed, or emailed.  </a:t>
            </a:r>
            <a:endParaRPr lang="en-US" sz="2000" dirty="0" smtClean="0"/>
          </a:p>
          <a:p>
            <a:pPr lvl="1">
              <a:spcBef>
                <a:spcPts val="500"/>
              </a:spcBef>
            </a:pPr>
            <a:r>
              <a:rPr lang="en-US" sz="1800" dirty="0" smtClean="0"/>
              <a:t>If patient opts out, must document</a:t>
            </a:r>
          </a:p>
          <a:p>
            <a:pPr lvl="1">
              <a:spcBef>
                <a:spcPts val="500"/>
              </a:spcBef>
            </a:pPr>
            <a:r>
              <a:rPr lang="en-US" sz="1800" dirty="0" smtClean="0"/>
              <a:t>Cannot generate and toss, we will not attest </a:t>
            </a:r>
            <a:endParaRPr lang="en-US" sz="1800" dirty="0"/>
          </a:p>
          <a:p>
            <a:r>
              <a:rPr lang="en-US" sz="1800" dirty="0"/>
              <a:t>Nurses can generate </a:t>
            </a:r>
            <a:r>
              <a:rPr lang="en-US" sz="1800" dirty="0" smtClean="0"/>
              <a:t>the PCS but </a:t>
            </a:r>
            <a:r>
              <a:rPr lang="en-US" sz="1800" dirty="0"/>
              <a:t>info is physician-driven (e.g. problems</a:t>
            </a:r>
            <a:r>
              <a:rPr lang="en-US" sz="1800" dirty="0" smtClean="0"/>
              <a:t>)</a:t>
            </a:r>
            <a:endParaRPr lang="en-US" sz="2000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152400" y="6096000"/>
            <a:ext cx="6400800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01502" cy="30299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1295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oudy"/>
              </a:rPr>
              <a:t>The PCS is the most significant contributing factor  for EPs that fail</a:t>
            </a:r>
            <a:endParaRPr lang="en-US" sz="2000" dirty="0">
              <a:latin typeface="Goudy"/>
            </a:endParaRPr>
          </a:p>
        </p:txBody>
      </p:sp>
    </p:spTree>
    <p:extLst>
      <p:ext uri="{BB962C8B-B14F-4D97-AF65-F5344CB8AC3E}">
        <p14:creationId xmlns:p14="http://schemas.microsoft.com/office/powerpoint/2010/main" val="40865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will be a big year!: MU </a:t>
            </a:r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189038"/>
            <a:ext cx="746760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Providers progress through stages as individuals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5800" y="2057401"/>
            <a:ext cx="7696200" cy="3352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600" dirty="0" smtClean="0"/>
              <a:t>2014 will be earliest our providers will enter Stage 2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600" dirty="0" smtClean="0"/>
              <a:t>Will be done in Epic, not </a:t>
            </a:r>
            <a:r>
              <a:rPr lang="en-US" sz="2600" dirty="0" err="1" smtClean="0"/>
              <a:t>WebCIS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600" dirty="0" smtClean="0"/>
              <a:t>In stage 2, some thresholds change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600" dirty="0" smtClean="0"/>
              <a:t>Measures </a:t>
            </a:r>
            <a:r>
              <a:rPr lang="en-US" sz="2600" dirty="0"/>
              <a:t>dependent on actions by </a:t>
            </a:r>
            <a:r>
              <a:rPr lang="en-US" sz="2600" dirty="0" smtClean="0"/>
              <a:t>others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600" dirty="0"/>
              <a:t>Menu items in Stage 1 are Core (</a:t>
            </a:r>
            <a:r>
              <a:rPr lang="en-US" sz="2600" dirty="0" err="1" smtClean="0"/>
              <a:t>req’d</a:t>
            </a:r>
            <a:r>
              <a:rPr lang="en-US" sz="2600" dirty="0"/>
              <a:t>) in Stage 2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600" dirty="0"/>
              <a:t>More emphasis on </a:t>
            </a:r>
            <a:r>
              <a:rPr lang="en-US" sz="2600" i="1" dirty="0"/>
              <a:t>exchange 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600" dirty="0"/>
              <a:t>Quality reporting alignment across CMS programs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22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762000" y="5791200"/>
            <a:ext cx="64008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MU2 demonstration to occur on a new EMR!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Q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PQI</Template>
  <TotalTime>3144</TotalTime>
  <Words>1561</Words>
  <Application>Microsoft Office PowerPoint</Application>
  <PresentationFormat>On-screen Show (4:3)</PresentationFormat>
  <Paragraphs>244</Paragraphs>
  <Slides>24</Slides>
  <Notes>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PQI</vt:lpstr>
      <vt:lpstr>Meaningful Use and Value-Based Care </vt:lpstr>
      <vt:lpstr>What is Meaningful Use?</vt:lpstr>
      <vt:lpstr>Programs and Incentives</vt:lpstr>
      <vt:lpstr>2012 Incentive Results</vt:lpstr>
      <vt:lpstr>MU Stage 1 at a Glance</vt:lpstr>
      <vt:lpstr>MU in 2013</vt:lpstr>
      <vt:lpstr>MU in 2013</vt:lpstr>
      <vt:lpstr>Patient Clinical Summary (PCS):  Most challenging measure</vt:lpstr>
      <vt:lpstr>2014 will be a big year!: MU Stage 2</vt:lpstr>
      <vt:lpstr>MU2 Threshold Changes</vt:lpstr>
      <vt:lpstr>MU2 Menu to Core Measure Changes</vt:lpstr>
      <vt:lpstr>Other MU2 Changes</vt:lpstr>
      <vt:lpstr>PQI’s MU work: How we’ll help</vt:lpstr>
      <vt:lpstr>PowerPoint Presentation</vt:lpstr>
      <vt:lpstr>PowerPoint Presentation</vt:lpstr>
      <vt:lpstr>Physician Quality Reporting System (PQRS)</vt:lpstr>
      <vt:lpstr>2013 PQRS GPRO Measures</vt:lpstr>
      <vt:lpstr>2013 PQRS GPRO Measures</vt:lpstr>
      <vt:lpstr>2013 PQRS GPRO Measures</vt:lpstr>
      <vt:lpstr>Value-based modifier is the initial transition from volume to value: 2015 Fee Schedule defines value as low cost/high quality</vt:lpstr>
      <vt:lpstr>Physician Compare</vt:lpstr>
      <vt:lpstr>Speed bumps on the road to Value</vt:lpstr>
      <vt:lpstr>Benefits on the road to Value</vt:lpstr>
      <vt:lpstr>Your Quality Coach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Meaningful use Overview</dc:title>
  <dc:creator>cblancjr</dc:creator>
  <cp:lastModifiedBy>domis</cp:lastModifiedBy>
  <cp:revision>131</cp:revision>
  <cp:lastPrinted>2013-10-08T21:57:35Z</cp:lastPrinted>
  <dcterms:created xsi:type="dcterms:W3CDTF">2013-01-14T17:42:52Z</dcterms:created>
  <dcterms:modified xsi:type="dcterms:W3CDTF">2013-10-23T21:38:09Z</dcterms:modified>
</cp:coreProperties>
</file>