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2.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slides/slide89.xml" ContentType="application/vnd.openxmlformats-officedocument.presentationml.slide+xml"/>
  <Override PartName="/ppt/slides/slide9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9"/>
  </p:notesMasterIdLst>
  <p:sldIdLst>
    <p:sldId id="256" r:id="rId2"/>
    <p:sldId id="257" r:id="rId3"/>
    <p:sldId id="264" r:id="rId4"/>
    <p:sldId id="261" r:id="rId5"/>
    <p:sldId id="260" r:id="rId6"/>
    <p:sldId id="266" r:id="rId7"/>
    <p:sldId id="267" r:id="rId8"/>
    <p:sldId id="268" r:id="rId9"/>
    <p:sldId id="301" r:id="rId10"/>
    <p:sldId id="296" r:id="rId11"/>
    <p:sldId id="297" r:id="rId12"/>
    <p:sldId id="299" r:id="rId13"/>
    <p:sldId id="302" r:id="rId14"/>
    <p:sldId id="303" r:id="rId15"/>
    <p:sldId id="304" r:id="rId16"/>
    <p:sldId id="305" r:id="rId17"/>
    <p:sldId id="306" r:id="rId18"/>
    <p:sldId id="307" r:id="rId19"/>
    <p:sldId id="308" r:id="rId20"/>
    <p:sldId id="310" r:id="rId21"/>
    <p:sldId id="311" r:id="rId22"/>
    <p:sldId id="312" r:id="rId23"/>
    <p:sldId id="313" r:id="rId24"/>
    <p:sldId id="314" r:id="rId25"/>
    <p:sldId id="315" r:id="rId26"/>
    <p:sldId id="263" r:id="rId27"/>
    <p:sldId id="317" r:id="rId28"/>
    <p:sldId id="318" r:id="rId29"/>
    <p:sldId id="319" r:id="rId30"/>
    <p:sldId id="320" r:id="rId31"/>
    <p:sldId id="321" r:id="rId32"/>
    <p:sldId id="322" r:id="rId33"/>
    <p:sldId id="323" r:id="rId34"/>
    <p:sldId id="324" r:id="rId35"/>
    <p:sldId id="325" r:id="rId36"/>
    <p:sldId id="326" r:id="rId37"/>
    <p:sldId id="327" r:id="rId38"/>
    <p:sldId id="328" r:id="rId39"/>
    <p:sldId id="329" r:id="rId40"/>
    <p:sldId id="330" r:id="rId41"/>
    <p:sldId id="269" r:id="rId42"/>
    <p:sldId id="270" r:id="rId43"/>
    <p:sldId id="262" r:id="rId44"/>
    <p:sldId id="271" r:id="rId45"/>
    <p:sldId id="282" r:id="rId46"/>
    <p:sldId id="272" r:id="rId47"/>
    <p:sldId id="273" r:id="rId48"/>
    <p:sldId id="283" r:id="rId49"/>
    <p:sldId id="258" r:id="rId50"/>
    <p:sldId id="284" r:id="rId51"/>
    <p:sldId id="285" r:id="rId52"/>
    <p:sldId id="286" r:id="rId53"/>
    <p:sldId id="287" r:id="rId54"/>
    <p:sldId id="288" r:id="rId55"/>
    <p:sldId id="289" r:id="rId56"/>
    <p:sldId id="292" r:id="rId57"/>
    <p:sldId id="290" r:id="rId58"/>
    <p:sldId id="291" r:id="rId59"/>
    <p:sldId id="259" r:id="rId60"/>
    <p:sldId id="281" r:id="rId61"/>
    <p:sldId id="277" r:id="rId62"/>
    <p:sldId id="274" r:id="rId63"/>
    <p:sldId id="279" r:id="rId64"/>
    <p:sldId id="280" r:id="rId65"/>
    <p:sldId id="355" r:id="rId66"/>
    <p:sldId id="366" r:id="rId67"/>
    <p:sldId id="367" r:id="rId68"/>
    <p:sldId id="368" r:id="rId69"/>
    <p:sldId id="369" r:id="rId70"/>
    <p:sldId id="356" r:id="rId71"/>
    <p:sldId id="357" r:id="rId72"/>
    <p:sldId id="358" r:id="rId73"/>
    <p:sldId id="333" r:id="rId74"/>
    <p:sldId id="359" r:id="rId75"/>
    <p:sldId id="360" r:id="rId76"/>
    <p:sldId id="361" r:id="rId77"/>
    <p:sldId id="334" r:id="rId78"/>
    <p:sldId id="335" r:id="rId79"/>
    <p:sldId id="336" r:id="rId80"/>
    <p:sldId id="337" r:id="rId81"/>
    <p:sldId id="362" r:id="rId82"/>
    <p:sldId id="338" r:id="rId83"/>
    <p:sldId id="339" r:id="rId84"/>
    <p:sldId id="340" r:id="rId85"/>
    <p:sldId id="341" r:id="rId86"/>
    <p:sldId id="342" r:id="rId87"/>
    <p:sldId id="343" r:id="rId88"/>
    <p:sldId id="344" r:id="rId89"/>
    <p:sldId id="345" r:id="rId90"/>
    <p:sldId id="346" r:id="rId91"/>
    <p:sldId id="347" r:id="rId92"/>
    <p:sldId id="348" r:id="rId93"/>
    <p:sldId id="349" r:id="rId94"/>
    <p:sldId id="350" r:id="rId95"/>
    <p:sldId id="351" r:id="rId96"/>
    <p:sldId id="352" r:id="rId97"/>
    <p:sldId id="353" r:id="rId98"/>
    <p:sldId id="354" r:id="rId99"/>
    <p:sldId id="363" r:id="rId100"/>
    <p:sldId id="275" r:id="rId101"/>
    <p:sldId id="293" r:id="rId102"/>
    <p:sldId id="295" r:id="rId103"/>
    <p:sldId id="276" r:id="rId104"/>
    <p:sldId id="364" r:id="rId105"/>
    <p:sldId id="365" r:id="rId106"/>
    <p:sldId id="265" r:id="rId107"/>
    <p:sldId id="278" r:id="rId10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45" d="100"/>
          <a:sy n="45" d="100"/>
        </p:scale>
        <p:origin x="-160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notesMaster" Target="notesMasters/notesMaster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5C8D420-003E-49BE-98ED-82AEBD1AAA9A}" type="datetimeFigureOut">
              <a:rPr lang="en-US" smtClean="0"/>
              <a:pPr/>
              <a:t>8/7/2012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2DF3F8-634C-480C-8340-00758C351E0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D831A5-506E-40F4-8146-53CCF5A14871}" type="slidenum">
              <a:rPr lang="en-US"/>
              <a:pPr/>
              <a:t>17</a:t>
            </a:fld>
            <a:endParaRPr lang="en-US"/>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p:txBody>
          <a:bodyPr/>
          <a:lstStyle/>
          <a:p>
            <a:r>
              <a:rPr lang="en-US"/>
              <a:t>Pat Van Culin CRNA</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A86D5BCA-B86D-4123-AB0F-34E3CFC53272}" type="slidenum">
              <a:rPr lang="en-US"/>
              <a:pPr/>
              <a:t>55</a:t>
            </a:fld>
            <a:endParaRPr 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smtClean="0"/>
          </a:p>
          <a:p>
            <a:pPr eaLnBrk="1" hangingPunct="1"/>
            <a:endParaRPr lang="en-US" b="1"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7F49875B-EDBE-4868-915F-9F6068B788A1}" type="slidenum">
              <a:rPr lang="en-US"/>
              <a:pPr/>
              <a:t>57</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4E073031-07B6-4B46-A747-A48FD4138C23}" type="slidenum">
              <a:rPr lang="en-US"/>
              <a:pPr/>
              <a:t>58</a:t>
            </a:fld>
            <a:endParaRPr 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B22D7148-499D-48B9-A473-8D8EA24BC683}" type="slidenum">
              <a:rPr lang="en-US"/>
              <a:pPr/>
              <a:t>101</a:t>
            </a:fld>
            <a:endParaRPr 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a:spcBef>
                <a:spcPct val="0"/>
              </a:spcBef>
            </a:pPr>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35BBFE4F-861D-4135-BA66-AC97E6267BD5}" type="slidenum">
              <a:rPr lang="en-US"/>
              <a:pPr/>
              <a:t>102</a:t>
            </a:fld>
            <a:endParaRPr lang="en-US"/>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AA2718-AFB0-46B5-AEE1-12E89B739B85}" type="slidenum">
              <a:rPr lang="en-US"/>
              <a:pPr/>
              <a:t>27</a:t>
            </a:fld>
            <a:endParaRPr lang="en-US"/>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p:txBody>
          <a:bodyPr/>
          <a:lstStyle/>
          <a:p>
            <a:r>
              <a:rPr lang="en-US"/>
              <a:t>Katie Hogan CRNA</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6E3B95-6728-4750-AD6E-3E90EAC731A6}" type="slidenum">
              <a:rPr lang="en-US"/>
              <a:pPr/>
              <a:t>29</a:t>
            </a:fld>
            <a:endParaRPr lang="en-US"/>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p:txBody>
          <a:bodyPr/>
          <a:lstStyle/>
          <a:p>
            <a:r>
              <a:rPr lang="en-US"/>
              <a:t>Shawna Davis CRNA</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p:spPr>
        <p:txBody>
          <a:bodyPr/>
          <a:lstStyle/>
          <a:p>
            <a:pPr eaLnBrk="1" hangingPunct="1"/>
            <a:endParaRPr lang="en-US" smtClean="0"/>
          </a:p>
        </p:txBody>
      </p:sp>
      <p:sp>
        <p:nvSpPr>
          <p:cNvPr id="44036" name="Slide Number Placeholder 3"/>
          <p:cNvSpPr>
            <a:spLocks noGrp="1"/>
          </p:cNvSpPr>
          <p:nvPr>
            <p:ph type="sldNum" sz="quarter" idx="5"/>
          </p:nvPr>
        </p:nvSpPr>
        <p:spPr>
          <a:noFill/>
        </p:spPr>
        <p:txBody>
          <a:bodyPr/>
          <a:lstStyle/>
          <a:p>
            <a:fld id="{98D6E931-9359-4359-8763-DF4E03E4E013}" type="slidenum">
              <a:rPr lang="en-US"/>
              <a:pPr/>
              <a:t>45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36F1C161-2E3E-427B-A84A-EDA4CDFDCFB0}" type="slidenum">
              <a:rPr lang="en-US"/>
              <a:pPr/>
              <a:t>48</a:t>
            </a:fld>
            <a:endParaRPr 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AC71F5DE-DA3B-4FD4-89E7-CAB887260E8E}" type="slidenum">
              <a:rPr lang="en-US"/>
              <a:pPr/>
              <a:t>50</a:t>
            </a:fld>
            <a:endParaRPr 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b="1"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pPr eaLnBrk="1" hangingPunct="1"/>
            <a:endParaRPr lang="en-US" smtClean="0"/>
          </a:p>
        </p:txBody>
      </p:sp>
      <p:sp>
        <p:nvSpPr>
          <p:cNvPr id="54276" name="Slide Number Placeholder 3"/>
          <p:cNvSpPr>
            <a:spLocks noGrp="1"/>
          </p:cNvSpPr>
          <p:nvPr>
            <p:ph type="sldNum" sz="quarter" idx="5"/>
          </p:nvPr>
        </p:nvSpPr>
        <p:spPr>
          <a:noFill/>
        </p:spPr>
        <p:txBody>
          <a:bodyPr/>
          <a:lstStyle/>
          <a:p>
            <a:fld id="{A9D8D355-333A-4A0C-B829-AFA3CEB8C2DA}" type="slidenum">
              <a:rPr lang="en-US"/>
              <a:pPr/>
              <a:t>52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F59206CA-DE64-4E9A-B84E-705C8D7F4ABA}" type="slidenum">
              <a:rPr lang="en-US"/>
              <a:pPr/>
              <a:t>53</a:t>
            </a:fld>
            <a:endParaRPr 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US" b="1"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pPr eaLnBrk="1" hangingPunct="1"/>
            <a:endParaRPr lang="en-US" smtClean="0"/>
          </a:p>
        </p:txBody>
      </p:sp>
      <p:sp>
        <p:nvSpPr>
          <p:cNvPr id="56324" name="Slide Number Placeholder 3"/>
          <p:cNvSpPr>
            <a:spLocks noGrp="1"/>
          </p:cNvSpPr>
          <p:nvPr>
            <p:ph type="sldNum" sz="quarter" idx="5"/>
          </p:nvPr>
        </p:nvSpPr>
        <p:spPr>
          <a:noFill/>
        </p:spPr>
        <p:txBody>
          <a:bodyPr/>
          <a:lstStyle/>
          <a:p>
            <a:fld id="{DEC36DF7-ADF4-46E5-9CA6-939CB691E587}" type="slidenum">
              <a:rPr lang="en-US"/>
              <a:pPr/>
              <a:t>54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D7E5C71-EE9E-44B9-9376-32B6AFD90E4A}" type="datetimeFigureOut">
              <a:rPr lang="en-US" smtClean="0"/>
              <a:pPr/>
              <a:t>8/7/2012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EB4C22-E68B-4EE0-959B-9280A3E378C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7E5C71-EE9E-44B9-9376-32B6AFD90E4A}" type="datetimeFigureOut">
              <a:rPr lang="en-US" smtClean="0"/>
              <a:pPr/>
              <a:t>8/7/2012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EB4C22-E68B-4EE0-959B-9280A3E378C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7E5C71-EE9E-44B9-9376-32B6AFD90E4A}" type="datetimeFigureOut">
              <a:rPr lang="en-US" smtClean="0"/>
              <a:pPr/>
              <a:t>8/7/2012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EB4C22-E68B-4EE0-959B-9280A3E378C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31838"/>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7E5C71-EE9E-44B9-9376-32B6AFD90E4A}" type="datetimeFigureOut">
              <a:rPr lang="en-US" smtClean="0"/>
              <a:pPr/>
              <a:t>8/7/2012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EB4C22-E68B-4EE0-959B-9280A3E378C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7E5C71-EE9E-44B9-9376-32B6AFD90E4A}" type="datetimeFigureOut">
              <a:rPr lang="en-US" smtClean="0"/>
              <a:pPr/>
              <a:t>8/7/2012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EB4C22-E68B-4EE0-959B-9280A3E378C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D7E5C71-EE9E-44B9-9376-32B6AFD90E4A}" type="datetimeFigureOut">
              <a:rPr lang="en-US" smtClean="0"/>
              <a:pPr/>
              <a:t>8/7/2012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EB4C22-E68B-4EE0-959B-9280A3E378C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D7E5C71-EE9E-44B9-9376-32B6AFD90E4A}" type="datetimeFigureOut">
              <a:rPr lang="en-US" smtClean="0"/>
              <a:pPr/>
              <a:t>8/7/2012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EB4C22-E68B-4EE0-959B-9280A3E378C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7E5C71-EE9E-44B9-9376-32B6AFD90E4A}" type="datetimeFigureOut">
              <a:rPr lang="en-US" smtClean="0"/>
              <a:pPr/>
              <a:t>8/7/2012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EB4C22-E68B-4EE0-959B-9280A3E378C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7E5C71-EE9E-44B9-9376-32B6AFD90E4A}" type="datetimeFigureOut">
              <a:rPr lang="en-US" smtClean="0"/>
              <a:pPr/>
              <a:t>8/7/2012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EB4C22-E68B-4EE0-959B-9280A3E378C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7E5C71-EE9E-44B9-9376-32B6AFD90E4A}" type="datetimeFigureOut">
              <a:rPr lang="en-US" smtClean="0"/>
              <a:pPr/>
              <a:t>8/7/2012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EB4C22-E68B-4EE0-959B-9280A3E378C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7E5C71-EE9E-44B9-9376-32B6AFD90E4A}" type="datetimeFigureOut">
              <a:rPr lang="en-US" smtClean="0"/>
              <a:pPr/>
              <a:t>8/7/2012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EB4C22-E68B-4EE0-959B-9280A3E378C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7E5C71-EE9E-44B9-9376-32B6AFD90E4A}" type="datetimeFigureOut">
              <a:rPr lang="en-US" smtClean="0"/>
              <a:pPr/>
              <a:t>8/7/2012</a:t>
            </a:fld>
            <a:endParaRPr lang="en-US"/>
          </a:p>
        </p:txBody>
      </p:sp>
      <p:sp>
        <p:nvSpPr>
          <p:cNvPr id="5" name="Footer Placeholder 4"/>
          <p:cNvSpPr>
            <a:spLocks noGrp="1"/>
          </p:cNvSpPr>
          <p:nvPr>
            <p:ph type="ftr" sz="quarter" idx="3"/>
          </p:nvPr>
        </p:nvSpPr>
        <p:spPr>
          <a:xfrm>
            <a:off x="0" y="6248400"/>
            <a:ext cx="3200400" cy="60960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EB4C22-E68B-4EE0-959B-9280A3E378CD}" type="slidenum">
              <a:rPr lang="en-US" smtClean="0"/>
              <a:pPr/>
              <a:t>‹#›</a:t>
            </a:fld>
            <a:endParaRPr lang="en-US"/>
          </a:p>
        </p:txBody>
      </p:sp>
      <p:pic>
        <p:nvPicPr>
          <p:cNvPr id="7" name="Picture 6" descr="unc logo.png"/>
          <p:cNvPicPr>
            <a:picLocks noChangeAspect="1"/>
          </p:cNvPicPr>
          <p:nvPr userDrawn="1"/>
        </p:nvPicPr>
        <p:blipFill>
          <a:blip r:embed="rId13" cstate="print"/>
          <a:stretch>
            <a:fillRect/>
          </a:stretch>
        </p:blipFill>
        <p:spPr>
          <a:xfrm>
            <a:off x="152400" y="228600"/>
            <a:ext cx="1962750" cy="51202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2" Type="http://schemas.openxmlformats.org/officeDocument/2006/relationships/hyperlink" Target="http://intranet.unchealthcare.org/policies/unc-hcs-policies-pdf-new-format/ADMIN0160%20pdf.pdf"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http://gastroenterology.jwatch.org/misc/board_about.dtl"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6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6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 Moderate Sedation:</a:t>
            </a:r>
            <a:br>
              <a:rPr lang="en-US" dirty="0" smtClean="0"/>
            </a:br>
            <a:r>
              <a:rPr lang="en-US" dirty="0" smtClean="0"/>
              <a:t>Principles and UNC Policy</a:t>
            </a:r>
            <a:endParaRPr lang="en-US" dirty="0"/>
          </a:p>
        </p:txBody>
      </p:sp>
      <p:sp>
        <p:nvSpPr>
          <p:cNvPr id="3" name="Subtitle 2"/>
          <p:cNvSpPr>
            <a:spLocks noGrp="1"/>
          </p:cNvSpPr>
          <p:nvPr>
            <p:ph type="subTitle" idx="1"/>
          </p:nvPr>
        </p:nvSpPr>
        <p:spPr/>
        <p:txBody>
          <a:bodyPr/>
          <a:lstStyle/>
          <a:p>
            <a:r>
              <a:rPr lang="en-US" dirty="0" smtClean="0"/>
              <a:t>Lisa M. Gangarosa MD</a:t>
            </a:r>
          </a:p>
          <a:p>
            <a:r>
              <a:rPr lang="en-US" dirty="0" smtClean="0"/>
              <a:t>GI Core Curriculum</a:t>
            </a:r>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type="body" idx="4294967295"/>
          </p:nvPr>
        </p:nvSpPr>
        <p:spPr>
          <a:xfrm>
            <a:off x="381000" y="1600200"/>
            <a:ext cx="8229600" cy="4525963"/>
          </a:xfrm>
        </p:spPr>
        <p:txBody>
          <a:bodyPr/>
          <a:lstStyle/>
          <a:p>
            <a:pPr>
              <a:buNone/>
            </a:pPr>
            <a:r>
              <a:rPr lang="en-US" dirty="0" smtClean="0"/>
              <a:t>    The </a:t>
            </a:r>
            <a:r>
              <a:rPr lang="en-US" dirty="0"/>
              <a:t>airway exam is designed to help identify those patients who may be a </a:t>
            </a:r>
            <a:r>
              <a:rPr lang="en-US" i="1" u="sng" dirty="0"/>
              <a:t>difficult face mask ventilation</a:t>
            </a:r>
            <a:r>
              <a:rPr lang="en-US" dirty="0"/>
              <a:t> and/or </a:t>
            </a:r>
            <a:r>
              <a:rPr lang="en-US" i="1" u="sng" dirty="0"/>
              <a:t>difficult intubation</a:t>
            </a:r>
            <a:r>
              <a:rPr lang="en-US" dirty="0"/>
              <a:t> using standard techniques.  This airway assessment will NOT predict every difficult airway.</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762000"/>
            <a:ext cx="8993323" cy="5575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normAutofit fontScale="90000"/>
          </a:bodyPr>
          <a:lstStyle/>
          <a:p>
            <a:pPr eaLnBrk="1" hangingPunct="1"/>
            <a:r>
              <a:rPr lang="en-US" sz="4000" smtClean="0"/>
              <a:t>Reversal Agents – </a:t>
            </a:r>
            <a:br>
              <a:rPr lang="en-US" sz="4000" smtClean="0"/>
            </a:br>
            <a:r>
              <a:rPr lang="en-US" sz="4000" smtClean="0"/>
              <a:t>Flumazenil (Romazicon</a:t>
            </a:r>
            <a:r>
              <a:rPr lang="en-US" sz="4000" smtClean="0">
                <a:sym typeface="Symbol" pitchFamily="18" charset="2"/>
              </a:rPr>
              <a:t>)</a:t>
            </a:r>
            <a:br>
              <a:rPr lang="en-US" sz="4000" smtClean="0">
                <a:sym typeface="Symbol" pitchFamily="18" charset="2"/>
              </a:rPr>
            </a:br>
            <a:endParaRPr lang="en-US" sz="4000" smtClean="0">
              <a:sym typeface="Symbol" pitchFamily="18" charset="2"/>
            </a:endParaRPr>
          </a:p>
        </p:txBody>
      </p:sp>
      <p:sp>
        <p:nvSpPr>
          <p:cNvPr id="27651" name="Rectangle 3"/>
          <p:cNvSpPr>
            <a:spLocks noGrp="1" noChangeArrowheads="1"/>
          </p:cNvSpPr>
          <p:nvPr>
            <p:ph type="body" idx="1"/>
          </p:nvPr>
        </p:nvSpPr>
        <p:spPr>
          <a:xfrm>
            <a:off x="457200" y="1600200"/>
            <a:ext cx="8229600" cy="5029200"/>
          </a:xfrm>
        </p:spPr>
        <p:txBody>
          <a:bodyPr>
            <a:normAutofit/>
          </a:bodyPr>
          <a:lstStyle/>
          <a:p>
            <a:pPr eaLnBrk="1" hangingPunct="1">
              <a:lnSpc>
                <a:spcPct val="80000"/>
              </a:lnSpc>
            </a:pPr>
            <a:r>
              <a:rPr lang="en-US" sz="1800" b="1" dirty="0" smtClean="0"/>
              <a:t>Classification:</a:t>
            </a:r>
            <a:r>
              <a:rPr lang="en-US" sz="1800" dirty="0" smtClean="0"/>
              <a:t>  Benzodiazepine antagonist</a:t>
            </a:r>
            <a:endParaRPr lang="en-US" sz="1800" b="1" dirty="0" smtClean="0"/>
          </a:p>
          <a:p>
            <a:pPr eaLnBrk="1" hangingPunct="1">
              <a:lnSpc>
                <a:spcPct val="80000"/>
              </a:lnSpc>
            </a:pPr>
            <a:r>
              <a:rPr lang="en-US" sz="1800" b="1" dirty="0" smtClean="0"/>
              <a:t>Indications:</a:t>
            </a:r>
            <a:r>
              <a:rPr lang="en-US" sz="1800" dirty="0" smtClean="0"/>
              <a:t>  Reverse sedative effect of Benzodiazepines</a:t>
            </a:r>
            <a:endParaRPr lang="en-US" sz="1800" b="1" dirty="0" smtClean="0"/>
          </a:p>
          <a:p>
            <a:pPr eaLnBrk="1" hangingPunct="1">
              <a:lnSpc>
                <a:spcPct val="80000"/>
              </a:lnSpc>
            </a:pPr>
            <a:r>
              <a:rPr lang="en-US" sz="1800" b="1" dirty="0" smtClean="0"/>
              <a:t>Side Effects:</a:t>
            </a:r>
            <a:r>
              <a:rPr lang="en-US" sz="1800" dirty="0" smtClean="0"/>
              <a:t> Arrhythmias, nausea, vomiting, pain at injection site, blurred vision, seizures, </a:t>
            </a:r>
            <a:r>
              <a:rPr lang="en-US" sz="1800" dirty="0" err="1" smtClean="0"/>
              <a:t>vaso-vagal</a:t>
            </a:r>
            <a:r>
              <a:rPr lang="en-US" sz="1800" dirty="0" smtClean="0"/>
              <a:t> episodes, headache, tremor, </a:t>
            </a:r>
            <a:r>
              <a:rPr lang="en-US" sz="1800" dirty="0" err="1" smtClean="0"/>
              <a:t>dyspnea</a:t>
            </a:r>
            <a:endParaRPr lang="en-US" sz="1800" b="1" dirty="0" smtClean="0"/>
          </a:p>
          <a:p>
            <a:pPr eaLnBrk="1" hangingPunct="1">
              <a:lnSpc>
                <a:spcPct val="80000"/>
              </a:lnSpc>
            </a:pPr>
            <a:r>
              <a:rPr lang="en-US" sz="1800" b="1" dirty="0" smtClean="0"/>
              <a:t>Contraindications:</a:t>
            </a:r>
            <a:r>
              <a:rPr lang="en-US" sz="1800" dirty="0" smtClean="0"/>
              <a:t>  Benzodiazepine dependence</a:t>
            </a:r>
            <a:endParaRPr lang="en-US" sz="1800" b="1" dirty="0" smtClean="0"/>
          </a:p>
          <a:p>
            <a:pPr eaLnBrk="1" hangingPunct="1">
              <a:lnSpc>
                <a:spcPct val="80000"/>
              </a:lnSpc>
            </a:pPr>
            <a:r>
              <a:rPr lang="en-US" sz="1800" b="1" dirty="0" smtClean="0"/>
              <a:t>Onset:</a:t>
            </a:r>
            <a:r>
              <a:rPr lang="en-US" sz="1800" dirty="0" smtClean="0"/>
              <a:t> 1-3 min</a:t>
            </a:r>
            <a:endParaRPr lang="en-US" sz="1800" b="1" dirty="0" smtClean="0"/>
          </a:p>
          <a:p>
            <a:pPr eaLnBrk="1" hangingPunct="1">
              <a:lnSpc>
                <a:spcPct val="80000"/>
              </a:lnSpc>
            </a:pPr>
            <a:r>
              <a:rPr lang="en-US" sz="1800" b="1" dirty="0" smtClean="0"/>
              <a:t>Peak:</a:t>
            </a:r>
            <a:r>
              <a:rPr lang="en-US" sz="1800" dirty="0" smtClean="0"/>
              <a:t> 6-10 min</a:t>
            </a:r>
            <a:endParaRPr lang="en-US" sz="1800" b="1" dirty="0" smtClean="0"/>
          </a:p>
          <a:p>
            <a:pPr eaLnBrk="1" hangingPunct="1">
              <a:lnSpc>
                <a:spcPct val="80000"/>
              </a:lnSpc>
            </a:pPr>
            <a:r>
              <a:rPr lang="en-US" sz="1800" b="1" dirty="0" smtClean="0"/>
              <a:t>Half-life:</a:t>
            </a:r>
            <a:r>
              <a:rPr lang="en-US" sz="1800" dirty="0" smtClean="0"/>
              <a:t> 1 hr</a:t>
            </a:r>
          </a:p>
          <a:p>
            <a:pPr>
              <a:lnSpc>
                <a:spcPct val="80000"/>
              </a:lnSpc>
            </a:pPr>
            <a:r>
              <a:rPr lang="en-US" sz="1800" b="1" dirty="0" smtClean="0"/>
              <a:t>Adult</a:t>
            </a:r>
            <a:endParaRPr lang="en-US" sz="1800" u="sng" dirty="0" smtClean="0"/>
          </a:p>
          <a:p>
            <a:pPr>
              <a:lnSpc>
                <a:spcPct val="80000"/>
              </a:lnSpc>
            </a:pPr>
            <a:r>
              <a:rPr lang="en-US" sz="1800" dirty="0" smtClean="0">
                <a:solidFill>
                  <a:schemeClr val="accent1"/>
                </a:solidFill>
              </a:rPr>
              <a:t>Initial: 0.2 mg IV over 15 seconds. May  repeat dose every 1-minute up to a 1mg cumulative dose. Most patients respond to 0.6-1mg of drug.</a:t>
            </a:r>
          </a:p>
          <a:p>
            <a:pPr>
              <a:lnSpc>
                <a:spcPct val="80000"/>
              </a:lnSpc>
            </a:pPr>
            <a:r>
              <a:rPr lang="en-US" sz="1800" dirty="0" smtClean="0"/>
              <a:t>If </a:t>
            </a:r>
            <a:r>
              <a:rPr lang="en-US" sz="1800" dirty="0" err="1" smtClean="0"/>
              <a:t>resedation</a:t>
            </a:r>
            <a:r>
              <a:rPr lang="en-US" sz="1800" dirty="0" smtClean="0"/>
              <a:t> occurs dose may be repeated after 20 minutes, but no more than 1mg at one time, and patients should not receive more than 3mg in one hour</a:t>
            </a:r>
            <a:endParaRPr lang="en-US" sz="1800" b="1" dirty="0" smtClean="0"/>
          </a:p>
          <a:p>
            <a:pPr>
              <a:lnSpc>
                <a:spcPct val="80000"/>
              </a:lnSpc>
            </a:pPr>
            <a:r>
              <a:rPr lang="en-US" sz="1800" b="1" dirty="0" smtClean="0"/>
              <a:t>Nursing Considerations:</a:t>
            </a:r>
            <a:r>
              <a:rPr lang="en-US" sz="1800" dirty="0" smtClean="0"/>
              <a:t> </a:t>
            </a:r>
          </a:p>
          <a:p>
            <a:pPr>
              <a:lnSpc>
                <a:spcPct val="80000"/>
              </a:lnSpc>
            </a:pPr>
            <a:r>
              <a:rPr lang="en-US" sz="1800" dirty="0" smtClean="0"/>
              <a:t>Give through a large vein to minimize pain at injection site</a:t>
            </a:r>
            <a:endParaRPr lang="en-US" sz="1800" b="1" i="1" dirty="0" smtClean="0"/>
          </a:p>
          <a:p>
            <a:pPr>
              <a:lnSpc>
                <a:spcPct val="80000"/>
              </a:lnSpc>
            </a:pPr>
            <a:r>
              <a:rPr lang="en-US" sz="1800" b="1" i="1" dirty="0" smtClean="0"/>
              <a:t>Do not use to reverse sedation from Benzodiazepines given for seizures</a:t>
            </a:r>
            <a:endParaRPr lang="en-US" sz="1800" b="1" dirty="0" smtClean="0"/>
          </a:p>
          <a:p>
            <a:pPr>
              <a:lnSpc>
                <a:spcPct val="80000"/>
              </a:lnSpc>
            </a:pPr>
            <a:r>
              <a:rPr lang="en-US" sz="1800" b="1" dirty="0" smtClean="0"/>
              <a:t>Availability: (Always check package label for concentration)</a:t>
            </a:r>
            <a:endParaRPr lang="en-US" sz="1800" u="sng" dirty="0" smtClean="0"/>
          </a:p>
          <a:p>
            <a:pPr>
              <a:lnSpc>
                <a:spcPct val="80000"/>
              </a:lnSpc>
            </a:pPr>
            <a:r>
              <a:rPr lang="en-US" sz="1800" u="sng" dirty="0" smtClean="0"/>
              <a:t>Injection:</a:t>
            </a:r>
            <a:r>
              <a:rPr lang="en-US" sz="1800" dirty="0" smtClean="0"/>
              <a:t>  0.1 mg/ml (5 ml)</a:t>
            </a:r>
          </a:p>
          <a:p>
            <a:pPr eaLnBrk="1" hangingPunct="1">
              <a:lnSpc>
                <a:spcPct val="80000"/>
              </a:lnSpc>
              <a:buNone/>
            </a:pPr>
            <a:endParaRPr lang="en-US" sz="1800" b="1" dirty="0" smtClean="0"/>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normAutofit fontScale="90000"/>
          </a:bodyPr>
          <a:lstStyle/>
          <a:p>
            <a:pPr eaLnBrk="1" hangingPunct="1"/>
            <a:r>
              <a:rPr lang="en-US" sz="4000" dirty="0" smtClean="0"/>
              <a:t>Reversal Agents – </a:t>
            </a:r>
            <a:br>
              <a:rPr lang="en-US" sz="4000" dirty="0" smtClean="0"/>
            </a:br>
            <a:r>
              <a:rPr lang="en-US" sz="4000" dirty="0" err="1" smtClean="0"/>
              <a:t>Naloxone</a:t>
            </a:r>
            <a:r>
              <a:rPr lang="en-US" sz="4000" dirty="0" smtClean="0"/>
              <a:t> (</a:t>
            </a:r>
            <a:r>
              <a:rPr lang="en-US" sz="4000" dirty="0" err="1" smtClean="0"/>
              <a:t>Narcan</a:t>
            </a:r>
            <a:r>
              <a:rPr lang="en-US" sz="4000" dirty="0" smtClean="0"/>
              <a:t>)</a:t>
            </a:r>
          </a:p>
        </p:txBody>
      </p:sp>
      <p:sp>
        <p:nvSpPr>
          <p:cNvPr id="26627" name="Rectangle 3"/>
          <p:cNvSpPr>
            <a:spLocks noGrp="1" noChangeArrowheads="1"/>
          </p:cNvSpPr>
          <p:nvPr>
            <p:ph type="body" idx="1"/>
          </p:nvPr>
        </p:nvSpPr>
        <p:spPr>
          <a:xfrm>
            <a:off x="457200" y="1600200"/>
            <a:ext cx="8229600" cy="4876800"/>
          </a:xfrm>
        </p:spPr>
        <p:txBody>
          <a:bodyPr>
            <a:noAutofit/>
          </a:bodyPr>
          <a:lstStyle/>
          <a:p>
            <a:pPr eaLnBrk="1" hangingPunct="1">
              <a:lnSpc>
                <a:spcPct val="80000"/>
              </a:lnSpc>
            </a:pPr>
            <a:r>
              <a:rPr lang="en-US" sz="1800" b="1" dirty="0" smtClean="0"/>
              <a:t>Classification:</a:t>
            </a:r>
            <a:r>
              <a:rPr lang="en-US" sz="1800" dirty="0" smtClean="0"/>
              <a:t>  Opiate Antagonist</a:t>
            </a:r>
            <a:endParaRPr lang="en-US" sz="1800" b="1" dirty="0" smtClean="0"/>
          </a:p>
          <a:p>
            <a:pPr eaLnBrk="1" hangingPunct="1">
              <a:lnSpc>
                <a:spcPct val="80000"/>
              </a:lnSpc>
            </a:pPr>
            <a:r>
              <a:rPr lang="en-US" sz="1800" b="1" dirty="0" smtClean="0"/>
              <a:t>Indications:</a:t>
            </a:r>
            <a:r>
              <a:rPr lang="en-US" sz="1800" dirty="0" smtClean="0"/>
              <a:t>  Reverses respiratory and CNS depression secondary to receiving a narcotic</a:t>
            </a:r>
            <a:endParaRPr lang="en-US" sz="1800" b="1" dirty="0" smtClean="0"/>
          </a:p>
          <a:p>
            <a:pPr eaLnBrk="1" hangingPunct="1">
              <a:lnSpc>
                <a:spcPct val="80000"/>
              </a:lnSpc>
            </a:pPr>
            <a:r>
              <a:rPr lang="en-US" sz="1800" b="1" dirty="0" smtClean="0"/>
              <a:t>Side Effects: </a:t>
            </a:r>
            <a:r>
              <a:rPr lang="en-US" sz="1800" dirty="0" smtClean="0"/>
              <a:t>Nausea, vomiting, hypertension, hypotension, tachycardia, ventricular arrhythmias, sweating, unmasking of pain</a:t>
            </a:r>
            <a:endParaRPr lang="en-US" sz="1800" b="1" dirty="0" smtClean="0"/>
          </a:p>
          <a:p>
            <a:pPr eaLnBrk="1" hangingPunct="1">
              <a:lnSpc>
                <a:spcPct val="80000"/>
              </a:lnSpc>
            </a:pPr>
            <a:r>
              <a:rPr lang="en-US" sz="1800" b="1" dirty="0" smtClean="0"/>
              <a:t>Contraindications:</a:t>
            </a:r>
            <a:r>
              <a:rPr lang="en-US" sz="1800" dirty="0" smtClean="0"/>
              <a:t>  Use with caution in patients with cardiovascular disease , opiate addiction </a:t>
            </a:r>
            <a:r>
              <a:rPr lang="en-US" sz="1800" b="1" i="1" dirty="0" smtClean="0"/>
              <a:t>and infants born to drug addicted mothers</a:t>
            </a:r>
            <a:endParaRPr lang="en-US" sz="1800" b="1" dirty="0" smtClean="0"/>
          </a:p>
          <a:p>
            <a:pPr eaLnBrk="1" hangingPunct="1">
              <a:lnSpc>
                <a:spcPct val="80000"/>
              </a:lnSpc>
            </a:pPr>
            <a:r>
              <a:rPr lang="en-US" sz="1800" b="1" dirty="0" smtClean="0"/>
              <a:t>Onset of Action:  </a:t>
            </a:r>
            <a:endParaRPr lang="en-US" sz="1800" u="sng" dirty="0" smtClean="0"/>
          </a:p>
          <a:p>
            <a:pPr eaLnBrk="1" hangingPunct="1">
              <a:lnSpc>
                <a:spcPct val="80000"/>
              </a:lnSpc>
            </a:pPr>
            <a:r>
              <a:rPr lang="en-US" sz="1800" u="sng" dirty="0" smtClean="0"/>
              <a:t>IV:</a:t>
            </a:r>
            <a:r>
              <a:rPr lang="en-US" sz="1800" dirty="0" smtClean="0"/>
              <a:t>  within 1 - 2 minutes</a:t>
            </a:r>
            <a:endParaRPr lang="en-US" sz="1800" u="sng" dirty="0" smtClean="0"/>
          </a:p>
          <a:p>
            <a:pPr eaLnBrk="1" hangingPunct="1">
              <a:lnSpc>
                <a:spcPct val="80000"/>
              </a:lnSpc>
            </a:pPr>
            <a:r>
              <a:rPr lang="en-US" sz="1800" u="sng" dirty="0" smtClean="0"/>
              <a:t>ETT, IM, SC:</a:t>
            </a:r>
            <a:r>
              <a:rPr lang="en-US" sz="1800" dirty="0" smtClean="0"/>
              <a:t>  within 2 – 5 minutes</a:t>
            </a:r>
          </a:p>
          <a:p>
            <a:pPr eaLnBrk="1" hangingPunct="1">
              <a:lnSpc>
                <a:spcPct val="80000"/>
              </a:lnSpc>
            </a:pPr>
            <a:r>
              <a:rPr lang="en-US" sz="1800" dirty="0" smtClean="0"/>
              <a:t>Peak: 5-15 minutes</a:t>
            </a:r>
            <a:endParaRPr lang="en-US" sz="1800" b="1" dirty="0" smtClean="0"/>
          </a:p>
          <a:p>
            <a:pPr eaLnBrk="1" hangingPunct="1">
              <a:lnSpc>
                <a:spcPct val="80000"/>
              </a:lnSpc>
            </a:pPr>
            <a:r>
              <a:rPr lang="en-US" sz="1800" b="1" dirty="0" smtClean="0"/>
              <a:t>Duration:</a:t>
            </a:r>
            <a:r>
              <a:rPr lang="en-US" sz="1800" dirty="0" smtClean="0"/>
              <a:t> 20 – 60 minutes – this is shorter than that of most </a:t>
            </a:r>
            <a:r>
              <a:rPr lang="en-US" sz="1800" dirty="0" err="1" smtClean="0"/>
              <a:t>opioids</a:t>
            </a:r>
            <a:r>
              <a:rPr lang="en-US" sz="1800" dirty="0" smtClean="0"/>
              <a:t>, therefore repeated doses may be needed</a:t>
            </a:r>
            <a:endParaRPr lang="en-US" sz="1800" b="1" dirty="0" smtClean="0"/>
          </a:p>
          <a:p>
            <a:pPr eaLnBrk="1" hangingPunct="1">
              <a:lnSpc>
                <a:spcPct val="80000"/>
              </a:lnSpc>
            </a:pPr>
            <a:r>
              <a:rPr lang="en-US" sz="1800" b="1" dirty="0" smtClean="0"/>
              <a:t>Dose:</a:t>
            </a:r>
            <a:endParaRPr lang="en-US" sz="1800" dirty="0" smtClean="0"/>
          </a:p>
          <a:p>
            <a:pPr eaLnBrk="1" hangingPunct="1">
              <a:lnSpc>
                <a:spcPct val="80000"/>
              </a:lnSpc>
            </a:pPr>
            <a:r>
              <a:rPr lang="en-US" sz="1800" b="1" u="sng" dirty="0" smtClean="0"/>
              <a:t>Adults:</a:t>
            </a:r>
            <a:endParaRPr lang="en-US" sz="1800" dirty="0" smtClean="0"/>
          </a:p>
          <a:p>
            <a:pPr eaLnBrk="1" hangingPunct="1">
              <a:lnSpc>
                <a:spcPct val="80000"/>
              </a:lnSpc>
            </a:pPr>
            <a:r>
              <a:rPr lang="en-US" sz="1800" u="sng" dirty="0" smtClean="0"/>
              <a:t>IV:</a:t>
            </a:r>
            <a:r>
              <a:rPr lang="en-US" sz="1800" dirty="0" smtClean="0"/>
              <a:t>  </a:t>
            </a:r>
          </a:p>
          <a:p>
            <a:pPr eaLnBrk="1" hangingPunct="1">
              <a:lnSpc>
                <a:spcPct val="80000"/>
              </a:lnSpc>
            </a:pPr>
            <a:r>
              <a:rPr lang="en-US" sz="1800" dirty="0" smtClean="0">
                <a:solidFill>
                  <a:schemeClr val="accent1"/>
                </a:solidFill>
              </a:rPr>
              <a:t>For </a:t>
            </a:r>
            <a:r>
              <a:rPr lang="en-US" sz="1800" dirty="0" err="1" smtClean="0">
                <a:solidFill>
                  <a:schemeClr val="accent1"/>
                </a:solidFill>
              </a:rPr>
              <a:t>oversedation</a:t>
            </a:r>
            <a:r>
              <a:rPr lang="en-US" sz="1800" dirty="0" smtClean="0">
                <a:solidFill>
                  <a:schemeClr val="accent1"/>
                </a:solidFill>
              </a:rPr>
              <a:t> : </a:t>
            </a:r>
            <a:r>
              <a:rPr lang="en-US" sz="1800" b="1" dirty="0" smtClean="0">
                <a:solidFill>
                  <a:schemeClr val="accent1"/>
                </a:solidFill>
              </a:rPr>
              <a:t>0.1- 0.2mg IV q2-3 min and titrate as needed for effect</a:t>
            </a:r>
            <a:endParaRPr lang="en-US" sz="1800" dirty="0" smtClean="0">
              <a:solidFill>
                <a:schemeClr val="accent1"/>
              </a:solidFill>
            </a:endParaRPr>
          </a:p>
          <a:p>
            <a:pPr eaLnBrk="1" hangingPunct="1">
              <a:lnSpc>
                <a:spcPct val="80000"/>
              </a:lnSpc>
            </a:pPr>
            <a:r>
              <a:rPr lang="en-US" sz="1800" dirty="0" smtClean="0">
                <a:solidFill>
                  <a:schemeClr val="accent1"/>
                </a:solidFill>
              </a:rPr>
              <a:t>For arrest: </a:t>
            </a:r>
            <a:r>
              <a:rPr lang="en-US" sz="1800" b="1" dirty="0" smtClean="0">
                <a:solidFill>
                  <a:schemeClr val="accent1"/>
                </a:solidFill>
              </a:rPr>
              <a:t>0.4 – 2 mg every 2 – 3 minutes ( max 10mg)</a:t>
            </a:r>
          </a:p>
          <a:p>
            <a:pPr eaLnBrk="1" hangingPunct="1">
              <a:lnSpc>
                <a:spcPct val="80000"/>
              </a:lnSpc>
            </a:pPr>
            <a:r>
              <a:rPr lang="en-US" sz="1800" b="1" dirty="0" smtClean="0"/>
              <a:t>Availability: </a:t>
            </a:r>
            <a:r>
              <a:rPr lang="en-US" sz="1800" b="1" u="sng" dirty="0" smtClean="0"/>
              <a:t>Injection:</a:t>
            </a:r>
            <a:r>
              <a:rPr lang="en-US" sz="1800" b="1" dirty="0" smtClean="0"/>
              <a:t>  0.4 mg/1 ml vial; 2mg/2ml syringe</a:t>
            </a: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381000" y="1000125"/>
            <a:ext cx="8445500" cy="5857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Discharge Guidelines</a:t>
            </a:r>
            <a:endParaRPr lang="en-US" dirty="0"/>
          </a:p>
        </p:txBody>
      </p:sp>
      <p:sp>
        <p:nvSpPr>
          <p:cNvPr id="3" name="Content Placeholder 2"/>
          <p:cNvSpPr>
            <a:spLocks noGrp="1"/>
          </p:cNvSpPr>
          <p:nvPr>
            <p:ph idx="1"/>
          </p:nvPr>
        </p:nvSpPr>
        <p:spPr>
          <a:xfrm>
            <a:off x="457200" y="1371600"/>
            <a:ext cx="8229600" cy="5334000"/>
          </a:xfrm>
        </p:spPr>
        <p:txBody>
          <a:bodyPr>
            <a:normAutofit fontScale="47500" lnSpcReduction="20000"/>
          </a:bodyPr>
          <a:lstStyle/>
          <a:p>
            <a:endParaRPr lang="en-US" dirty="0" smtClean="0"/>
          </a:p>
          <a:p>
            <a:r>
              <a:rPr lang="en-US" sz="4200" dirty="0" smtClean="0"/>
              <a:t> Patients should be alert and oriented. Patients whose mental status was altered pre-procedure should have returned to baseline. </a:t>
            </a:r>
          </a:p>
          <a:p>
            <a:r>
              <a:rPr lang="en-US" sz="4200" dirty="0" smtClean="0"/>
              <a:t>Patients discharged to home or other non-monitored area (e.g. lobby) should achieve pre-procedure baseline levels of oxygenation when removed from supplemental oxygen for a five-minute period. </a:t>
            </a:r>
          </a:p>
          <a:p>
            <a:r>
              <a:rPr lang="en-US" sz="4200" dirty="0" smtClean="0"/>
              <a:t> The </a:t>
            </a:r>
            <a:r>
              <a:rPr lang="en-US" sz="4200" dirty="0" err="1" smtClean="0"/>
              <a:t>Aldrete</a:t>
            </a:r>
            <a:r>
              <a:rPr lang="en-US" sz="4200" dirty="0" smtClean="0"/>
              <a:t> Scoring System (ranging from "10" for complete recovery to "0" in comatose patients) may be used without obtaining physician/dentist order to determine readiness of discharge. </a:t>
            </a:r>
          </a:p>
          <a:p>
            <a:pPr lvl="1"/>
            <a:r>
              <a:rPr lang="en-US" sz="4200" dirty="0" smtClean="0"/>
              <a:t>1. The </a:t>
            </a:r>
            <a:r>
              <a:rPr lang="en-US" sz="4200" dirty="0" err="1" smtClean="0"/>
              <a:t>Aldrete</a:t>
            </a:r>
            <a:r>
              <a:rPr lang="en-US" sz="4200" dirty="0" smtClean="0"/>
              <a:t> score should be documented on discharge/transfer. </a:t>
            </a:r>
          </a:p>
          <a:p>
            <a:pPr lvl="1"/>
            <a:r>
              <a:rPr lang="en-US" sz="4200" dirty="0" smtClean="0"/>
              <a:t>2. Patients may be discharged without physician/dentist intervention with of score of "8" or above, provided that activity, respiration, and color on the scale are scored as "2" and circulation and consciousness are scored at "1" or "2.” </a:t>
            </a:r>
          </a:p>
          <a:p>
            <a:r>
              <a:rPr lang="en-US" sz="4200" dirty="0" smtClean="0"/>
              <a:t>A responsible adult will be provided with written instructions regarding post procedure diet, medications, activities, and a phone number to use in case of emergency. </a:t>
            </a:r>
          </a:p>
          <a:p>
            <a:r>
              <a:rPr lang="en-US" sz="4200" dirty="0" smtClean="0"/>
              <a:t>Outpatients should be discharged to a responsible adult who assumes responsibility for transport and who has been educated to post-procedure complications and the appropriate reporting mechanism. </a:t>
            </a:r>
          </a:p>
          <a:p>
            <a:pPr>
              <a:buNone/>
            </a:pPr>
            <a:endParaRPr lang="en-US" dirty="0"/>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a:stretch>
            <a:fillRect/>
          </a:stretch>
        </p:blipFill>
        <p:spPr bwMode="auto">
          <a:xfrm>
            <a:off x="1143000" y="790712"/>
            <a:ext cx="7662863" cy="58958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0"/>
            <a:ext cx="8229600" cy="1143000"/>
          </a:xfrm>
        </p:spPr>
        <p:txBody>
          <a:bodyPr>
            <a:normAutofit fontScale="90000"/>
          </a:bodyPr>
          <a:lstStyle/>
          <a:p>
            <a:r>
              <a:rPr lang="en-US" dirty="0" smtClean="0"/>
              <a:t>UNC Policy for MD’s to get Adult Moderate Sedation Privileges</a:t>
            </a:r>
            <a:endParaRPr lang="en-US" dirty="0"/>
          </a:p>
        </p:txBody>
      </p:sp>
      <p:sp>
        <p:nvSpPr>
          <p:cNvPr id="3" name="TextBox 2"/>
          <p:cNvSpPr txBox="1"/>
          <p:nvPr/>
        </p:nvSpPr>
        <p:spPr>
          <a:xfrm>
            <a:off x="533400" y="1905000"/>
            <a:ext cx="8229600" cy="4647426"/>
          </a:xfrm>
          <a:prstGeom prst="rect">
            <a:avLst/>
          </a:prstGeom>
          <a:noFill/>
        </p:spPr>
        <p:txBody>
          <a:bodyPr wrap="square" rtlCol="0">
            <a:spAutoFit/>
          </a:bodyPr>
          <a:lstStyle/>
          <a:p>
            <a:endParaRPr lang="en-US" dirty="0" smtClean="0"/>
          </a:p>
          <a:p>
            <a:r>
              <a:rPr lang="en-US" sz="2000" b="1" dirty="0" smtClean="0"/>
              <a:t>Required Resuscitation Competence </a:t>
            </a:r>
          </a:p>
          <a:p>
            <a:r>
              <a:rPr lang="en-US" sz="2000" dirty="0" smtClean="0"/>
              <a:t>Advanced cardiac (cardiopulmonary) life support (ACLS) is required if the code team is not available. These requirements are waived if the LIP is board certified in an exempted specialty . </a:t>
            </a:r>
          </a:p>
          <a:p>
            <a:r>
              <a:rPr lang="en-US" sz="2000" b="1" dirty="0" smtClean="0"/>
              <a:t>Required Airway Assessment and Management Competence </a:t>
            </a:r>
          </a:p>
          <a:p>
            <a:r>
              <a:rPr lang="en-US" sz="2000" dirty="0" smtClean="0"/>
              <a:t>Completion of in-house airway assessment and management module is required unless the provider has ACLS or is board certified in a specialty that encompasses airway assessment &amp; management as a core competency of specialty certification </a:t>
            </a:r>
          </a:p>
          <a:p>
            <a:r>
              <a:rPr lang="en-US" sz="2000" b="1" dirty="0" smtClean="0"/>
              <a:t>Required Pharmacology and Sedation Policy Competence </a:t>
            </a:r>
          </a:p>
          <a:p>
            <a:r>
              <a:rPr lang="en-US" sz="2000" dirty="0" smtClean="0"/>
              <a:t>For initial request for certification by LIPs who have not been previously credentialed to perform moderate sedation, LIPs must complete the </a:t>
            </a:r>
            <a:r>
              <a:rPr lang="en-US" sz="2000" b="1" dirty="0" smtClean="0">
                <a:solidFill>
                  <a:schemeClr val="accent1"/>
                </a:solidFill>
              </a:rPr>
              <a:t>Adult Moderate Sedation for LIPs module and pass an exam. </a:t>
            </a:r>
          </a:p>
          <a:p>
            <a:endParaRPr lang="en-US" dirty="0"/>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References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Moderate Sedation: An Anesthesiologist’s Perspective, Cheryl Jones MD, Duke Dept of Anesthesia</a:t>
            </a:r>
          </a:p>
          <a:p>
            <a:r>
              <a:rPr lang="en-US" dirty="0" smtClean="0"/>
              <a:t>UNC Adult Moderate Sedation Policy: </a:t>
            </a:r>
            <a:r>
              <a:rPr lang="en-US" dirty="0" smtClean="0">
                <a:hlinkClick r:id="rId2"/>
              </a:rPr>
              <a:t>http://intranet.unchealthcare.org/policies/unc-hcs-policies-pdf-new-format/ADMIN0160%20pdf.pdf</a:t>
            </a:r>
            <a:endParaRPr lang="en-US" dirty="0" smtClean="0"/>
          </a:p>
          <a:p>
            <a:r>
              <a:rPr lang="en-US" dirty="0" smtClean="0"/>
              <a:t>Airway Assessment for Procedural Sedation by Non-Anesthesiologists by Kathleen Smith MD, UNC Anesthesiology</a:t>
            </a:r>
          </a:p>
          <a:p>
            <a:pPr>
              <a:buNone/>
            </a:pP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type="body" idx="4294967295"/>
          </p:nvPr>
        </p:nvSpPr>
        <p:spPr>
          <a:xfrm>
            <a:off x="0" y="914400"/>
            <a:ext cx="8610600" cy="5410200"/>
          </a:xfrm>
        </p:spPr>
        <p:txBody>
          <a:bodyPr>
            <a:normAutofit fontScale="92500" lnSpcReduction="10000"/>
          </a:bodyPr>
          <a:lstStyle/>
          <a:p>
            <a:r>
              <a:rPr lang="en-US" sz="2800" dirty="0"/>
              <a:t>According to the American Society of Anesthesiologists (ASA):</a:t>
            </a:r>
          </a:p>
          <a:p>
            <a:pPr lvl="1"/>
            <a:r>
              <a:rPr lang="en-US" sz="2400" dirty="0" smtClean="0"/>
              <a:t> </a:t>
            </a:r>
            <a:r>
              <a:rPr lang="en-US" sz="2400" u="sng" dirty="0"/>
              <a:t>Difficult Airway</a:t>
            </a:r>
            <a:r>
              <a:rPr lang="en-US" sz="2400" dirty="0"/>
              <a:t> is the existence of clinical factors that complicate either ventilation administered by face mask or intubation performed by experienced and skilled clinicians. </a:t>
            </a:r>
          </a:p>
          <a:p>
            <a:pPr lvl="1">
              <a:buFont typeface="Wingdings" pitchFamily="2" charset="2"/>
              <a:buNone/>
            </a:pPr>
            <a:endParaRPr lang="en-US" sz="2400" i="1" dirty="0"/>
          </a:p>
          <a:p>
            <a:pPr lvl="1"/>
            <a:r>
              <a:rPr lang="en-US" sz="2400" u="sng" dirty="0"/>
              <a:t>Difficult mask ventilation</a:t>
            </a:r>
            <a:r>
              <a:rPr lang="en-US" sz="2400" dirty="0"/>
              <a:t> describes the situation in which it may be difficult or impossible to oxygenate and ventilate a patient using a bag mask technique</a:t>
            </a:r>
            <a:r>
              <a:rPr lang="en-US" sz="2400" dirty="0" smtClean="0"/>
              <a:t>.</a:t>
            </a:r>
          </a:p>
          <a:p>
            <a:pPr>
              <a:buFont typeface="Wingdings" pitchFamily="2" charset="2"/>
              <a:buNone/>
            </a:pPr>
            <a:endParaRPr lang="en-US" sz="2400" dirty="0" smtClean="0"/>
          </a:p>
          <a:p>
            <a:pPr>
              <a:buFont typeface="Wingdings" pitchFamily="2" charset="2"/>
              <a:buNone/>
            </a:pPr>
            <a:r>
              <a:rPr lang="en-US" sz="2400" i="1" dirty="0" smtClean="0"/>
              <a:t>          -</a:t>
            </a:r>
            <a:r>
              <a:rPr lang="en-US" sz="2400" u="sng" dirty="0" smtClean="0"/>
              <a:t>Difficult tracheal intubation </a:t>
            </a:r>
            <a:r>
              <a:rPr lang="en-US" sz="2400" dirty="0" smtClean="0"/>
              <a:t>describes a situation in which it may        be difficult or impossible to correctly place an </a:t>
            </a:r>
            <a:r>
              <a:rPr lang="en-US" sz="2400" dirty="0" err="1" smtClean="0"/>
              <a:t>endotracheal</a:t>
            </a:r>
            <a:r>
              <a:rPr lang="en-US" sz="2400" dirty="0" smtClean="0"/>
              <a:t> tube into the patient’s airway.</a:t>
            </a:r>
          </a:p>
          <a:p>
            <a:pPr>
              <a:buFont typeface="Wingdings" pitchFamily="2" charset="2"/>
              <a:buNone/>
            </a:pPr>
            <a:r>
              <a:rPr lang="en-US" sz="2400" dirty="0" smtClean="0"/>
              <a:t>	It has also been defined by the need for more than three intubation attempts or attempts at intubation that last &gt; 10 min.</a:t>
            </a:r>
          </a:p>
          <a:p>
            <a:pPr lvl="1"/>
            <a:endParaRPr lang="en-US" sz="2400" dirty="0"/>
          </a:p>
          <a:p>
            <a:pPr lvl="1">
              <a:buFont typeface="Wingdings" pitchFamily="2" charset="2"/>
              <a:buNone/>
            </a:pPr>
            <a:endParaRPr lang="en-US" sz="2400" i="1" u="sng"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normAutofit fontScale="90000"/>
          </a:bodyPr>
          <a:lstStyle/>
          <a:p>
            <a:pPr algn="ctr"/>
            <a:r>
              <a:rPr lang="en-US"/>
              <a:t>Ease of Mask Ventilation</a:t>
            </a:r>
          </a:p>
        </p:txBody>
      </p:sp>
      <p:sp>
        <p:nvSpPr>
          <p:cNvPr id="77827" name="Rectangle 3"/>
          <p:cNvSpPr>
            <a:spLocks noGrp="1" noChangeArrowheads="1"/>
          </p:cNvSpPr>
          <p:nvPr>
            <p:ph type="body" idx="1"/>
          </p:nvPr>
        </p:nvSpPr>
        <p:spPr/>
        <p:txBody>
          <a:bodyPr/>
          <a:lstStyle/>
          <a:p>
            <a:r>
              <a:rPr lang="en-US"/>
              <a:t>Grade I- </a:t>
            </a:r>
            <a:r>
              <a:rPr lang="en-US" sz="2800"/>
              <a:t>Mask ventilated easily</a:t>
            </a:r>
          </a:p>
          <a:p>
            <a:r>
              <a:rPr lang="en-US"/>
              <a:t>Grade II- </a:t>
            </a:r>
            <a:r>
              <a:rPr lang="en-US" sz="2800"/>
              <a:t>Mask ventilated with an adjunct (oral airway or nasal trumpet)</a:t>
            </a:r>
          </a:p>
          <a:p>
            <a:r>
              <a:rPr lang="en-US"/>
              <a:t>Grade III- </a:t>
            </a:r>
            <a:r>
              <a:rPr lang="en-US" sz="2800"/>
              <a:t>Difficult to mask ventilate even with airway adjunct</a:t>
            </a:r>
          </a:p>
          <a:p>
            <a:r>
              <a:rPr lang="en-US"/>
              <a:t>Grade IV- </a:t>
            </a:r>
            <a:r>
              <a:rPr lang="en-US" sz="2800"/>
              <a:t>Unable to mask ventilate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57200" y="609600"/>
            <a:ext cx="8229600" cy="1143000"/>
          </a:xfrm>
        </p:spPr>
        <p:txBody>
          <a:bodyPr>
            <a:normAutofit fontScale="90000"/>
          </a:bodyPr>
          <a:lstStyle/>
          <a:p>
            <a:r>
              <a:rPr lang="en-US" sz="4000" dirty="0"/>
              <a:t>Indicators of Potential Difficult </a:t>
            </a:r>
            <a:r>
              <a:rPr lang="en-US" sz="4000" dirty="0" smtClean="0"/>
              <a:t>Intubation</a:t>
            </a:r>
            <a:endParaRPr lang="en-US" sz="4000" dirty="0"/>
          </a:p>
        </p:txBody>
      </p:sp>
      <p:sp>
        <p:nvSpPr>
          <p:cNvPr id="50179" name="Rectangle 3"/>
          <p:cNvSpPr>
            <a:spLocks noGrp="1" noChangeArrowheads="1"/>
          </p:cNvSpPr>
          <p:nvPr>
            <p:ph type="body" sz="half" idx="1"/>
          </p:nvPr>
        </p:nvSpPr>
        <p:spPr/>
        <p:txBody>
          <a:bodyPr/>
          <a:lstStyle/>
          <a:p>
            <a:pPr>
              <a:lnSpc>
                <a:spcPct val="90000"/>
              </a:lnSpc>
            </a:pPr>
            <a:r>
              <a:rPr lang="en-US" sz="2400"/>
              <a:t>Significant Obesity</a:t>
            </a:r>
          </a:p>
          <a:p>
            <a:pPr>
              <a:lnSpc>
                <a:spcPct val="90000"/>
              </a:lnSpc>
            </a:pPr>
            <a:r>
              <a:rPr lang="en-US" sz="2400"/>
              <a:t>Head and Neck</a:t>
            </a:r>
          </a:p>
          <a:p>
            <a:pPr lvl="1">
              <a:lnSpc>
                <a:spcPct val="90000"/>
              </a:lnSpc>
            </a:pPr>
            <a:r>
              <a:rPr lang="en-US" sz="2000"/>
              <a:t>Short thyromental distance</a:t>
            </a:r>
          </a:p>
          <a:p>
            <a:pPr lvl="1">
              <a:lnSpc>
                <a:spcPct val="90000"/>
              </a:lnSpc>
            </a:pPr>
            <a:r>
              <a:rPr lang="en-US" sz="2000"/>
              <a:t>Limited neck range of motion</a:t>
            </a:r>
          </a:p>
          <a:p>
            <a:pPr lvl="1">
              <a:lnSpc>
                <a:spcPct val="90000"/>
              </a:lnSpc>
            </a:pPr>
            <a:r>
              <a:rPr lang="en-US" sz="2000"/>
              <a:t>Facial or neck trauma, tumor, edema, abscess or hematoma</a:t>
            </a:r>
          </a:p>
          <a:p>
            <a:pPr lvl="1">
              <a:lnSpc>
                <a:spcPct val="90000"/>
              </a:lnSpc>
            </a:pPr>
            <a:r>
              <a:rPr lang="en-US" sz="2000"/>
              <a:t>Tracheal deviation</a:t>
            </a:r>
          </a:p>
          <a:p>
            <a:pPr lvl="1">
              <a:lnSpc>
                <a:spcPct val="90000"/>
              </a:lnSpc>
            </a:pPr>
            <a:r>
              <a:rPr lang="en-US" sz="2000"/>
              <a:t>Large neck circumference</a:t>
            </a:r>
          </a:p>
          <a:p>
            <a:pPr lvl="1">
              <a:lnSpc>
                <a:spcPct val="90000"/>
              </a:lnSpc>
            </a:pPr>
            <a:r>
              <a:rPr lang="en-US" sz="2000"/>
              <a:t>Dysmorphic facial features</a:t>
            </a:r>
          </a:p>
          <a:p>
            <a:pPr lvl="1">
              <a:lnSpc>
                <a:spcPct val="90000"/>
              </a:lnSpc>
            </a:pPr>
            <a:r>
              <a:rPr lang="en-US" sz="2000"/>
              <a:t>Excessive Facial Hair</a:t>
            </a:r>
          </a:p>
          <a:p>
            <a:pPr lvl="1">
              <a:lnSpc>
                <a:spcPct val="90000"/>
              </a:lnSpc>
            </a:pPr>
            <a:endParaRPr lang="en-US" sz="2000"/>
          </a:p>
          <a:p>
            <a:pPr lvl="1">
              <a:lnSpc>
                <a:spcPct val="90000"/>
              </a:lnSpc>
            </a:pPr>
            <a:endParaRPr lang="en-US" sz="2000"/>
          </a:p>
          <a:p>
            <a:pPr lvl="1">
              <a:lnSpc>
                <a:spcPct val="90000"/>
              </a:lnSpc>
            </a:pPr>
            <a:endParaRPr lang="en-US" sz="2000"/>
          </a:p>
          <a:p>
            <a:pPr>
              <a:lnSpc>
                <a:spcPct val="90000"/>
              </a:lnSpc>
            </a:pPr>
            <a:endParaRPr lang="en-US" sz="2400"/>
          </a:p>
        </p:txBody>
      </p:sp>
      <p:sp>
        <p:nvSpPr>
          <p:cNvPr id="50180" name="Rectangle 4"/>
          <p:cNvSpPr>
            <a:spLocks noGrp="1" noChangeArrowheads="1"/>
          </p:cNvSpPr>
          <p:nvPr>
            <p:ph type="body" sz="half" idx="2"/>
          </p:nvPr>
        </p:nvSpPr>
        <p:spPr/>
        <p:txBody>
          <a:bodyPr/>
          <a:lstStyle/>
          <a:p>
            <a:pPr>
              <a:lnSpc>
                <a:spcPct val="90000"/>
              </a:lnSpc>
            </a:pPr>
            <a:r>
              <a:rPr lang="en-US" sz="2400"/>
              <a:t>Mouth</a:t>
            </a:r>
          </a:p>
          <a:p>
            <a:pPr lvl="1">
              <a:lnSpc>
                <a:spcPct val="90000"/>
              </a:lnSpc>
            </a:pPr>
            <a:r>
              <a:rPr lang="en-US" sz="2000"/>
              <a:t>Small mouth opening</a:t>
            </a:r>
          </a:p>
          <a:p>
            <a:pPr lvl="1">
              <a:lnSpc>
                <a:spcPct val="90000"/>
              </a:lnSpc>
            </a:pPr>
            <a:r>
              <a:rPr lang="en-US" sz="2000"/>
              <a:t>Macroglossia</a:t>
            </a:r>
          </a:p>
          <a:p>
            <a:pPr lvl="1">
              <a:lnSpc>
                <a:spcPct val="90000"/>
              </a:lnSpc>
            </a:pPr>
            <a:r>
              <a:rPr lang="en-US" sz="2000"/>
              <a:t>Protruding incisors</a:t>
            </a:r>
          </a:p>
          <a:p>
            <a:pPr lvl="1">
              <a:lnSpc>
                <a:spcPct val="90000"/>
              </a:lnSpc>
            </a:pPr>
            <a:r>
              <a:rPr lang="en-US" sz="2000"/>
              <a:t>Small interincisor distance</a:t>
            </a:r>
          </a:p>
          <a:p>
            <a:pPr lvl="1">
              <a:lnSpc>
                <a:spcPct val="90000"/>
              </a:lnSpc>
            </a:pPr>
            <a:r>
              <a:rPr lang="en-US" sz="2000"/>
              <a:t>Edentulous</a:t>
            </a:r>
          </a:p>
          <a:p>
            <a:pPr lvl="1">
              <a:lnSpc>
                <a:spcPct val="90000"/>
              </a:lnSpc>
            </a:pPr>
            <a:r>
              <a:rPr lang="en-US" sz="2000"/>
              <a:t>Inability to prognath</a:t>
            </a:r>
          </a:p>
          <a:p>
            <a:pPr lvl="1">
              <a:lnSpc>
                <a:spcPct val="90000"/>
              </a:lnSpc>
            </a:pPr>
            <a:r>
              <a:rPr lang="en-US" sz="2000"/>
              <a:t>Tonsillar hypertrophy</a:t>
            </a:r>
          </a:p>
          <a:p>
            <a:pPr lvl="1">
              <a:lnSpc>
                <a:spcPct val="90000"/>
              </a:lnSpc>
            </a:pPr>
            <a:r>
              <a:rPr lang="en-US" sz="2000"/>
              <a:t>High arched palate</a:t>
            </a:r>
          </a:p>
          <a:p>
            <a:pPr>
              <a:lnSpc>
                <a:spcPct val="90000"/>
              </a:lnSpc>
            </a:pPr>
            <a:r>
              <a:rPr lang="en-US" sz="2400"/>
              <a:t>Jaw</a:t>
            </a:r>
          </a:p>
          <a:p>
            <a:pPr lvl="1">
              <a:lnSpc>
                <a:spcPct val="90000"/>
              </a:lnSpc>
            </a:pPr>
            <a:r>
              <a:rPr lang="en-US" sz="2000"/>
              <a:t>Micrognathia</a:t>
            </a:r>
          </a:p>
          <a:p>
            <a:pPr lvl="1">
              <a:lnSpc>
                <a:spcPct val="90000"/>
              </a:lnSpc>
            </a:pPr>
            <a:r>
              <a:rPr lang="en-US" sz="2000"/>
              <a:t>Retrognathia</a:t>
            </a:r>
          </a:p>
          <a:p>
            <a:pPr lvl="1">
              <a:lnSpc>
                <a:spcPct val="90000"/>
              </a:lnSpc>
            </a:pPr>
            <a:r>
              <a:rPr lang="en-US" sz="2000"/>
              <a:t>Trismus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rmAutofit fontScale="90000"/>
          </a:bodyPr>
          <a:lstStyle/>
          <a:p>
            <a:r>
              <a:rPr lang="en-US"/>
              <a:t>Morbid Obesity</a:t>
            </a:r>
          </a:p>
        </p:txBody>
      </p:sp>
      <p:sp>
        <p:nvSpPr>
          <p:cNvPr id="23555" name="Rectangle 3"/>
          <p:cNvSpPr>
            <a:spLocks noGrp="1" noChangeArrowheads="1"/>
          </p:cNvSpPr>
          <p:nvPr>
            <p:ph type="body" idx="1"/>
          </p:nvPr>
        </p:nvSpPr>
        <p:spPr/>
        <p:txBody>
          <a:bodyPr/>
          <a:lstStyle/>
          <a:p>
            <a:r>
              <a:rPr lang="en-US"/>
              <a:t>Patients who are morbidly obese are often difficult to mask ventilate secondary to difficulty getting a mask seal, as well as the force needed to move the chest wall</a:t>
            </a:r>
          </a:p>
          <a:p>
            <a:pPr>
              <a:buFont typeface="Wingdings" pitchFamily="2" charset="2"/>
              <a:buNone/>
            </a:pP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Rectangle 4"/>
          <p:cNvSpPr>
            <a:spLocks noGrp="1" noChangeArrowheads="1"/>
          </p:cNvSpPr>
          <p:nvPr>
            <p:ph type="ctrTitle"/>
          </p:nvPr>
        </p:nvSpPr>
        <p:spPr/>
        <p:txBody>
          <a:bodyPr/>
          <a:lstStyle/>
          <a:p>
            <a:r>
              <a:rPr lang="en-US"/>
              <a:t>Head and Neck Exam</a:t>
            </a:r>
          </a:p>
        </p:txBody>
      </p:sp>
      <p:sp>
        <p:nvSpPr>
          <p:cNvPr id="51205" name="Rectangle 5"/>
          <p:cNvSpPr>
            <a:spLocks noGrp="1" noChangeArrowheads="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normAutofit fontScale="90000"/>
          </a:bodyPr>
          <a:lstStyle/>
          <a:p>
            <a:r>
              <a:rPr lang="en-US"/>
              <a:t>Thyromental Distance</a:t>
            </a:r>
          </a:p>
        </p:txBody>
      </p:sp>
      <p:sp>
        <p:nvSpPr>
          <p:cNvPr id="53251" name="Rectangle 3"/>
          <p:cNvSpPr>
            <a:spLocks noGrp="1" noChangeArrowheads="1"/>
          </p:cNvSpPr>
          <p:nvPr>
            <p:ph type="body" idx="1"/>
          </p:nvPr>
        </p:nvSpPr>
        <p:spPr/>
        <p:txBody>
          <a:bodyPr/>
          <a:lstStyle/>
          <a:p>
            <a:r>
              <a:rPr lang="en-US" dirty="0"/>
              <a:t>Measured with the head maximally extended</a:t>
            </a:r>
          </a:p>
          <a:p>
            <a:r>
              <a:rPr lang="en-US" dirty="0"/>
              <a:t>From thyroid notch to tip of </a:t>
            </a:r>
            <a:r>
              <a:rPr lang="en-US" dirty="0" err="1" smtClean="0"/>
              <a:t>mentum</a:t>
            </a:r>
            <a:endParaRPr lang="en-US" dirty="0"/>
          </a:p>
          <a:p>
            <a:r>
              <a:rPr lang="en-US" dirty="0"/>
              <a:t>Length of </a:t>
            </a:r>
            <a:r>
              <a:rPr lang="en-US" dirty="0">
                <a:cs typeface="Arial" charset="0"/>
              </a:rPr>
              <a:t>≥ 6 cm (3 finger breadths) predicts easy intubation</a:t>
            </a:r>
          </a:p>
          <a:p>
            <a:pPr>
              <a:buFont typeface="Wingdings" pitchFamily="2" charset="2"/>
              <a:buNone/>
            </a:pPr>
            <a:endParaRPr lang="en-US" dirty="0">
              <a:cs typeface="Arial"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609600"/>
            <a:ext cx="8229600" cy="1143000"/>
          </a:xfrm>
        </p:spPr>
        <p:txBody>
          <a:bodyPr>
            <a:normAutofit/>
          </a:bodyPr>
          <a:lstStyle/>
          <a:p>
            <a:r>
              <a:rPr lang="en-US" dirty="0"/>
              <a:t>Short </a:t>
            </a:r>
            <a:r>
              <a:rPr lang="en-US" dirty="0" err="1"/>
              <a:t>Thyromental</a:t>
            </a:r>
            <a:r>
              <a:rPr lang="en-US" dirty="0"/>
              <a:t> Distance</a:t>
            </a:r>
          </a:p>
        </p:txBody>
      </p:sp>
      <p:pic>
        <p:nvPicPr>
          <p:cNvPr id="54276" name="Picture 4" descr="DSC_0017"/>
          <p:cNvPicPr>
            <a:picLocks noChangeAspect="1" noChangeArrowheads="1"/>
          </p:cNvPicPr>
          <p:nvPr/>
        </p:nvPicPr>
        <p:blipFill>
          <a:blip r:embed="rId3" cstate="print"/>
          <a:srcRect/>
          <a:stretch>
            <a:fillRect/>
          </a:stretch>
        </p:blipFill>
        <p:spPr bwMode="auto">
          <a:xfrm>
            <a:off x="1143000" y="1905000"/>
            <a:ext cx="5900738" cy="3949700"/>
          </a:xfrm>
          <a:prstGeom prst="rect">
            <a:avLst/>
          </a:prstGeom>
          <a:noFill/>
        </p:spPr>
      </p:pic>
      <p:sp>
        <p:nvSpPr>
          <p:cNvPr id="54279" name="Line 7"/>
          <p:cNvSpPr>
            <a:spLocks noChangeShapeType="1"/>
          </p:cNvSpPr>
          <p:nvPr/>
        </p:nvSpPr>
        <p:spPr bwMode="auto">
          <a:xfrm>
            <a:off x="3505200" y="3962400"/>
            <a:ext cx="304800" cy="228600"/>
          </a:xfrm>
          <a:prstGeom prst="line">
            <a:avLst/>
          </a:prstGeom>
          <a:noFill/>
          <a:ln w="38100">
            <a:solidFill>
              <a:schemeClr val="tx1"/>
            </a:solidFill>
            <a:round/>
            <a:headEnd type="triangle" w="med" len="med"/>
            <a:tailEnd type="triangle" w="med" len="med"/>
          </a:ln>
          <a:effectLst/>
        </p:spPr>
        <p:txBody>
          <a:bodyPr/>
          <a:lstStyle/>
          <a:p>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457200" y="838200"/>
            <a:ext cx="8229600" cy="1143000"/>
          </a:xfrm>
        </p:spPr>
        <p:txBody>
          <a:bodyPr>
            <a:normAutofit/>
          </a:bodyPr>
          <a:lstStyle/>
          <a:p>
            <a:r>
              <a:rPr lang="en-US" dirty="0"/>
              <a:t>Short </a:t>
            </a:r>
            <a:r>
              <a:rPr lang="en-US" dirty="0" err="1"/>
              <a:t>Thyromental</a:t>
            </a:r>
            <a:r>
              <a:rPr lang="en-US" dirty="0"/>
              <a:t> Distance</a:t>
            </a:r>
          </a:p>
        </p:txBody>
      </p:sp>
      <p:pic>
        <p:nvPicPr>
          <p:cNvPr id="82948" name="Picture 4" descr="DSC_0024"/>
          <p:cNvPicPr>
            <a:picLocks noChangeAspect="1" noChangeArrowheads="1"/>
          </p:cNvPicPr>
          <p:nvPr/>
        </p:nvPicPr>
        <p:blipFill>
          <a:blip r:embed="rId2" cstate="print"/>
          <a:srcRect/>
          <a:stretch>
            <a:fillRect/>
          </a:stretch>
        </p:blipFill>
        <p:spPr bwMode="auto">
          <a:xfrm>
            <a:off x="1676400" y="2057400"/>
            <a:ext cx="5900738" cy="39497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sz="4000"/>
              <a:t>Cervical Spine Mobility/Neck Anatomy</a:t>
            </a:r>
          </a:p>
        </p:txBody>
      </p:sp>
      <p:sp>
        <p:nvSpPr>
          <p:cNvPr id="56323" name="Rectangle 3"/>
          <p:cNvSpPr>
            <a:spLocks noGrp="1" noChangeArrowheads="1"/>
          </p:cNvSpPr>
          <p:nvPr>
            <p:ph type="body" idx="1"/>
          </p:nvPr>
        </p:nvSpPr>
        <p:spPr/>
        <p:txBody>
          <a:bodyPr/>
          <a:lstStyle/>
          <a:p>
            <a:pPr marL="609600" indent="-609600">
              <a:lnSpc>
                <a:spcPct val="90000"/>
              </a:lnSpc>
            </a:pPr>
            <a:r>
              <a:rPr lang="en-US"/>
              <a:t>Certain disease processes may inhibit normal ROM</a:t>
            </a:r>
          </a:p>
          <a:p>
            <a:pPr marL="990600" lvl="1" indent="-533400">
              <a:lnSpc>
                <a:spcPct val="90000"/>
              </a:lnSpc>
            </a:pPr>
            <a:r>
              <a:rPr lang="en-US"/>
              <a:t>Ankylosing Spondylitis</a:t>
            </a:r>
          </a:p>
          <a:p>
            <a:pPr marL="990600" lvl="1" indent="-533400">
              <a:lnSpc>
                <a:spcPct val="90000"/>
              </a:lnSpc>
            </a:pPr>
            <a:r>
              <a:rPr lang="en-US"/>
              <a:t> Rheumatoid or Osteoarthritis </a:t>
            </a:r>
          </a:p>
          <a:p>
            <a:pPr marL="990600" lvl="1" indent="-533400">
              <a:lnSpc>
                <a:spcPct val="90000"/>
              </a:lnSpc>
            </a:pPr>
            <a:r>
              <a:rPr lang="en-US"/>
              <a:t>Trauma (C-spine collar) </a:t>
            </a:r>
          </a:p>
          <a:p>
            <a:pPr marL="990600" lvl="1" indent="-533400">
              <a:lnSpc>
                <a:spcPct val="90000"/>
              </a:lnSpc>
            </a:pPr>
            <a:r>
              <a:rPr lang="en-US"/>
              <a:t>Obesity (large fat pad on the back of the neck)</a:t>
            </a:r>
          </a:p>
          <a:p>
            <a:pPr marL="609600" indent="-609600">
              <a:lnSpc>
                <a:spcPct val="90000"/>
              </a:lnSpc>
            </a:pPr>
            <a:r>
              <a:rPr lang="en-US"/>
              <a:t>Radiation, burn or surgery to neck, prior tracheostomy</a:t>
            </a:r>
          </a:p>
          <a:p>
            <a:pPr marL="990600" lvl="1" indent="-533400">
              <a:lnSpc>
                <a:spcPct val="90000"/>
              </a:lnSpc>
            </a:pP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533400"/>
            <a:ext cx="8229600" cy="838200"/>
          </a:xfrm>
        </p:spPr>
        <p:txBody>
          <a:bodyPr/>
          <a:lstStyle/>
          <a:p>
            <a:r>
              <a:rPr lang="en-US" dirty="0" smtClean="0"/>
              <a:t>Sedation is a balancing act</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762000" y="1295400"/>
            <a:ext cx="7367900" cy="53966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457200" y="685800"/>
            <a:ext cx="8229600" cy="1143000"/>
          </a:xfrm>
        </p:spPr>
        <p:txBody>
          <a:bodyPr>
            <a:normAutofit/>
          </a:bodyPr>
          <a:lstStyle/>
          <a:p>
            <a:r>
              <a:rPr lang="en-US" dirty="0"/>
              <a:t>Facial/Tongue Edema</a:t>
            </a:r>
          </a:p>
        </p:txBody>
      </p:sp>
      <p:pic>
        <p:nvPicPr>
          <p:cNvPr id="73732" name="Picture 4" descr="DSC_0075"/>
          <p:cNvPicPr>
            <a:picLocks noChangeAspect="1" noChangeArrowheads="1"/>
          </p:cNvPicPr>
          <p:nvPr/>
        </p:nvPicPr>
        <p:blipFill>
          <a:blip r:embed="rId2" cstate="print"/>
          <a:srcRect/>
          <a:stretch>
            <a:fillRect/>
          </a:stretch>
        </p:blipFill>
        <p:spPr bwMode="auto">
          <a:xfrm>
            <a:off x="1371600" y="2057400"/>
            <a:ext cx="5900738" cy="39497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normAutofit fontScale="90000"/>
          </a:bodyPr>
          <a:lstStyle/>
          <a:p>
            <a:r>
              <a:rPr lang="en-US"/>
              <a:t>Rigid Submandibular Space</a:t>
            </a:r>
          </a:p>
        </p:txBody>
      </p:sp>
      <p:sp>
        <p:nvSpPr>
          <p:cNvPr id="35843" name="Rectangle 3"/>
          <p:cNvSpPr>
            <a:spLocks noGrp="1" noChangeArrowheads="1"/>
          </p:cNvSpPr>
          <p:nvPr>
            <p:ph type="body" idx="1"/>
          </p:nvPr>
        </p:nvSpPr>
        <p:spPr/>
        <p:txBody>
          <a:bodyPr/>
          <a:lstStyle/>
          <a:p>
            <a:r>
              <a:rPr lang="en-US"/>
              <a:t>Submandibular rigidity can occur following radiation to the neck, a burn, or surgery</a:t>
            </a:r>
          </a:p>
          <a:p>
            <a:r>
              <a:rPr lang="en-US"/>
              <a:t>This prevents normal neck extension and possibly normal mouth opening</a:t>
            </a:r>
          </a:p>
          <a:p>
            <a:r>
              <a:rPr lang="en-US"/>
              <a:t>These patients are likely to be a difficult airway </a:t>
            </a:r>
          </a:p>
          <a:p>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normAutofit fontScale="90000"/>
          </a:bodyPr>
          <a:lstStyle/>
          <a:p>
            <a:r>
              <a:rPr lang="en-US"/>
              <a:t>Tracheal Deviation</a:t>
            </a:r>
          </a:p>
        </p:txBody>
      </p:sp>
      <p:sp>
        <p:nvSpPr>
          <p:cNvPr id="60419" name="Rectangle 3"/>
          <p:cNvSpPr>
            <a:spLocks noGrp="1" noChangeArrowheads="1"/>
          </p:cNvSpPr>
          <p:nvPr>
            <p:ph type="body" idx="1"/>
          </p:nvPr>
        </p:nvSpPr>
        <p:spPr/>
        <p:txBody>
          <a:bodyPr/>
          <a:lstStyle/>
          <a:p>
            <a:r>
              <a:rPr lang="en-US"/>
              <a:t>This may be determined by palpating the trachea to make sure it is midline and easily mobile</a:t>
            </a:r>
          </a:p>
          <a:p>
            <a:r>
              <a:rPr lang="en-US"/>
              <a:t>The presence of tracheal deviation may also be noted on CXR</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normAutofit fontScale="90000"/>
          </a:bodyPr>
          <a:lstStyle/>
          <a:p>
            <a:r>
              <a:rPr lang="en-US"/>
              <a:t>Neck Circumference</a:t>
            </a:r>
          </a:p>
        </p:txBody>
      </p:sp>
      <p:sp>
        <p:nvSpPr>
          <p:cNvPr id="37891" name="Rectangle 3"/>
          <p:cNvSpPr>
            <a:spLocks noGrp="1" noChangeArrowheads="1"/>
          </p:cNvSpPr>
          <p:nvPr>
            <p:ph type="body" idx="1"/>
          </p:nvPr>
        </p:nvSpPr>
        <p:spPr/>
        <p:txBody>
          <a:bodyPr/>
          <a:lstStyle/>
          <a:p>
            <a:r>
              <a:rPr lang="en-US" dirty="0"/>
              <a:t>&gt;17 inches in men and &gt;16 inches in women predicts an increased incidence of both OSA and difficulty with mask </a:t>
            </a:r>
            <a:r>
              <a:rPr lang="en-US" dirty="0" smtClean="0"/>
              <a:t>ventilation</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Rectangle 4"/>
          <p:cNvSpPr>
            <a:spLocks noGrp="1" noChangeArrowheads="1"/>
          </p:cNvSpPr>
          <p:nvPr>
            <p:ph type="ctrTitle"/>
          </p:nvPr>
        </p:nvSpPr>
        <p:spPr/>
        <p:txBody>
          <a:bodyPr/>
          <a:lstStyle/>
          <a:p>
            <a:r>
              <a:rPr lang="en-US"/>
              <a:t>Mouth Exam</a:t>
            </a:r>
          </a:p>
        </p:txBody>
      </p:sp>
      <p:sp>
        <p:nvSpPr>
          <p:cNvPr id="58373" name="Rectangle 5"/>
          <p:cNvSpPr>
            <a:spLocks noGrp="1" noChangeArrowheads="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fontScale="90000"/>
          </a:bodyPr>
          <a:lstStyle/>
          <a:p>
            <a:r>
              <a:rPr lang="en-US"/>
              <a:t>Mallampati Classification</a:t>
            </a:r>
          </a:p>
        </p:txBody>
      </p:sp>
      <p:sp>
        <p:nvSpPr>
          <p:cNvPr id="10243" name="Rectangle 3"/>
          <p:cNvSpPr>
            <a:spLocks noGrp="1" noChangeArrowheads="1"/>
          </p:cNvSpPr>
          <p:nvPr>
            <p:ph type="body" idx="1"/>
          </p:nvPr>
        </p:nvSpPr>
        <p:spPr/>
        <p:txBody>
          <a:bodyPr/>
          <a:lstStyle/>
          <a:p>
            <a:r>
              <a:rPr lang="en-US"/>
              <a:t>Approximates the size of the tongue relative to the size of oral cavity. One should examine the airway with the patient in a seated position.  The patient should open his/her mouth as wide as possible and protrude their tongue without phonation.  The visualization of certain oropharyngeal structures is used to predict the degree of difficulty with intubation.</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0" y="838200"/>
            <a:ext cx="8975187" cy="556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normAutofit fontScale="90000"/>
          </a:bodyPr>
          <a:lstStyle/>
          <a:p>
            <a:r>
              <a:rPr lang="en-US"/>
              <a:t>Mallampati Class I</a:t>
            </a:r>
          </a:p>
        </p:txBody>
      </p:sp>
      <p:pic>
        <p:nvPicPr>
          <p:cNvPr id="31748" name="Picture 4" descr="DSC_0018"/>
          <p:cNvPicPr>
            <a:picLocks noChangeAspect="1" noChangeArrowheads="1"/>
          </p:cNvPicPr>
          <p:nvPr/>
        </p:nvPicPr>
        <p:blipFill>
          <a:blip r:embed="rId3" cstate="print">
            <a:lum bright="12000" contrast="12000"/>
          </a:blip>
          <a:srcRect t="-11575" r="28975"/>
          <a:stretch>
            <a:fillRect/>
          </a:stretch>
        </p:blipFill>
        <p:spPr bwMode="auto">
          <a:xfrm>
            <a:off x="2133600" y="1524000"/>
            <a:ext cx="4191000" cy="4406900"/>
          </a:xfrm>
          <a:prstGeom prst="rect">
            <a:avLst/>
          </a:prstGeom>
          <a:noFill/>
        </p:spPr>
      </p:pic>
      <p:pic>
        <p:nvPicPr>
          <p:cNvPr id="31749" name="Picture 5" descr="mallampati"/>
          <p:cNvPicPr>
            <a:picLocks noGrp="1" noChangeAspect="1" noChangeArrowheads="1"/>
          </p:cNvPicPr>
          <p:nvPr>
            <p:ph type="body" idx="1"/>
          </p:nvPr>
        </p:nvPicPr>
        <p:blipFill>
          <a:blip r:embed="rId4" cstate="print"/>
          <a:srcRect/>
          <a:stretch>
            <a:fillRect/>
          </a:stretch>
        </p:blipFill>
        <p:spPr>
          <a:xfrm>
            <a:off x="5105400" y="4267200"/>
            <a:ext cx="3784600" cy="2032000"/>
          </a:xfrm>
          <a:noFill/>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normAutofit/>
          </a:bodyPr>
          <a:lstStyle/>
          <a:p>
            <a:r>
              <a:rPr lang="en-US"/>
              <a:t>Mallampati Class II</a:t>
            </a:r>
          </a:p>
        </p:txBody>
      </p:sp>
      <p:pic>
        <p:nvPicPr>
          <p:cNvPr id="45060" name="Picture 4" descr="DSC_0025"/>
          <p:cNvPicPr>
            <a:picLocks noChangeAspect="1" noChangeArrowheads="1"/>
          </p:cNvPicPr>
          <p:nvPr/>
        </p:nvPicPr>
        <p:blipFill>
          <a:blip r:embed="rId2" cstate="print"/>
          <a:srcRect/>
          <a:stretch>
            <a:fillRect/>
          </a:stretch>
        </p:blipFill>
        <p:spPr bwMode="auto">
          <a:xfrm>
            <a:off x="609600" y="1981200"/>
            <a:ext cx="5900738" cy="3949700"/>
          </a:xfrm>
          <a:prstGeom prst="rect">
            <a:avLst/>
          </a:prstGeom>
          <a:noFill/>
        </p:spPr>
      </p:pic>
      <p:pic>
        <p:nvPicPr>
          <p:cNvPr id="45061" name="Picture 5" descr="mallampati"/>
          <p:cNvPicPr>
            <a:picLocks noChangeAspect="1" noChangeArrowheads="1"/>
          </p:cNvPicPr>
          <p:nvPr/>
        </p:nvPicPr>
        <p:blipFill>
          <a:blip r:embed="rId3" cstate="print"/>
          <a:srcRect/>
          <a:stretch>
            <a:fillRect/>
          </a:stretch>
        </p:blipFill>
        <p:spPr bwMode="auto">
          <a:xfrm>
            <a:off x="4419600" y="4191000"/>
            <a:ext cx="4267200" cy="172720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normAutofit/>
          </a:bodyPr>
          <a:lstStyle/>
          <a:p>
            <a:r>
              <a:rPr lang="en-US"/>
              <a:t>Mallampati Class III</a:t>
            </a:r>
          </a:p>
        </p:txBody>
      </p:sp>
      <p:pic>
        <p:nvPicPr>
          <p:cNvPr id="30725" name="Picture 5" descr="DSC_0014"/>
          <p:cNvPicPr>
            <a:picLocks noChangeAspect="1" noChangeArrowheads="1"/>
          </p:cNvPicPr>
          <p:nvPr/>
        </p:nvPicPr>
        <p:blipFill>
          <a:blip r:embed="rId3" cstate="print"/>
          <a:srcRect/>
          <a:stretch>
            <a:fillRect/>
          </a:stretch>
        </p:blipFill>
        <p:spPr bwMode="auto">
          <a:xfrm>
            <a:off x="1622425" y="1454150"/>
            <a:ext cx="5900738" cy="3949700"/>
          </a:xfrm>
          <a:prstGeom prst="rect">
            <a:avLst/>
          </a:prstGeom>
          <a:noFill/>
        </p:spPr>
      </p:pic>
      <p:pic>
        <p:nvPicPr>
          <p:cNvPr id="30726" name="Picture 6" descr="mallampati"/>
          <p:cNvPicPr>
            <a:picLocks noChangeAspect="1" noChangeArrowheads="1"/>
          </p:cNvPicPr>
          <p:nvPr/>
        </p:nvPicPr>
        <p:blipFill>
          <a:blip r:embed="rId4" cstate="print"/>
          <a:srcRect/>
          <a:stretch>
            <a:fillRect/>
          </a:stretch>
        </p:blipFill>
        <p:spPr bwMode="auto">
          <a:xfrm>
            <a:off x="5029200" y="4887913"/>
            <a:ext cx="4114800" cy="1665287"/>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lstStyle/>
          <a:p>
            <a:r>
              <a:rPr lang="en-US" dirty="0" smtClean="0"/>
              <a:t>What is moderate sedation?</a:t>
            </a:r>
            <a:endParaRPr lang="en-US" dirty="0"/>
          </a:p>
        </p:txBody>
      </p:sp>
      <p:sp>
        <p:nvSpPr>
          <p:cNvPr id="3" name="TextBox 2"/>
          <p:cNvSpPr txBox="1"/>
          <p:nvPr/>
        </p:nvSpPr>
        <p:spPr>
          <a:xfrm>
            <a:off x="228600" y="1600200"/>
            <a:ext cx="8077200" cy="4801314"/>
          </a:xfrm>
          <a:prstGeom prst="rect">
            <a:avLst/>
          </a:prstGeom>
          <a:noFill/>
        </p:spPr>
        <p:txBody>
          <a:bodyPr wrap="square" rtlCol="0">
            <a:spAutoFit/>
          </a:bodyPr>
          <a:lstStyle/>
          <a:p>
            <a:r>
              <a:rPr lang="en-US" sz="3200" dirty="0" smtClean="0"/>
              <a:t>A drug-induced depression of consciousness during which patients respond purposefully to verbal commands, either alone or accompanied by light tactile stimulation. </a:t>
            </a:r>
          </a:p>
          <a:p>
            <a:r>
              <a:rPr lang="en-US" sz="3200" dirty="0" smtClean="0"/>
              <a:t>No interventions are required to maintain a patent airway, and spontaneous ventilation is adequate. </a:t>
            </a:r>
          </a:p>
          <a:p>
            <a:r>
              <a:rPr lang="en-US" sz="3200" dirty="0" smtClean="0"/>
              <a:t>Cardiovascular function is usually </a:t>
            </a:r>
          </a:p>
          <a:p>
            <a:r>
              <a:rPr lang="en-US" sz="3200" dirty="0" smtClean="0"/>
              <a:t>maintained. </a:t>
            </a:r>
          </a:p>
          <a:p>
            <a:endParaRPr lang="en-US" dirty="0"/>
          </a:p>
        </p:txBody>
      </p:sp>
      <p:sp>
        <p:nvSpPr>
          <p:cNvPr id="4" name="TextBox 3"/>
          <p:cNvSpPr txBox="1"/>
          <p:nvPr/>
        </p:nvSpPr>
        <p:spPr>
          <a:xfrm>
            <a:off x="1572697" y="6477000"/>
            <a:ext cx="7571303" cy="646331"/>
          </a:xfrm>
          <a:prstGeom prst="rect">
            <a:avLst/>
          </a:prstGeom>
          <a:noFill/>
        </p:spPr>
        <p:txBody>
          <a:bodyPr wrap="square" rtlCol="0">
            <a:spAutoFit/>
          </a:bodyPr>
          <a:lstStyle/>
          <a:p>
            <a:r>
              <a:rPr lang="en-US" dirty="0" smtClean="0"/>
              <a:t>UNC  Moderate Sedation (Adult) Policy/Guidelines for Non-Anesthesiologists</a:t>
            </a:r>
            <a:r>
              <a:rPr lang="en-US" b="1" dirty="0" smtClean="0"/>
              <a:t> 	</a:t>
            </a:r>
          </a:p>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normAutofit/>
          </a:bodyPr>
          <a:lstStyle/>
          <a:p>
            <a:r>
              <a:rPr lang="en-US"/>
              <a:t>Mallampati Class IV</a:t>
            </a:r>
          </a:p>
        </p:txBody>
      </p:sp>
      <p:pic>
        <p:nvPicPr>
          <p:cNvPr id="46084" name="Picture 4" descr="DSC_0018"/>
          <p:cNvPicPr>
            <a:picLocks noChangeAspect="1" noChangeArrowheads="1"/>
          </p:cNvPicPr>
          <p:nvPr/>
        </p:nvPicPr>
        <p:blipFill>
          <a:blip r:embed="rId2" cstate="print"/>
          <a:srcRect/>
          <a:stretch>
            <a:fillRect/>
          </a:stretch>
        </p:blipFill>
        <p:spPr bwMode="auto">
          <a:xfrm>
            <a:off x="914400" y="1905000"/>
            <a:ext cx="5900738" cy="3949700"/>
          </a:xfrm>
          <a:prstGeom prst="rect">
            <a:avLst/>
          </a:prstGeom>
          <a:noFill/>
        </p:spPr>
      </p:pic>
      <p:pic>
        <p:nvPicPr>
          <p:cNvPr id="46085" name="Picture 5" descr="mallampati"/>
          <p:cNvPicPr>
            <a:picLocks noChangeAspect="1" noChangeArrowheads="1"/>
          </p:cNvPicPr>
          <p:nvPr/>
        </p:nvPicPr>
        <p:blipFill>
          <a:blip r:embed="rId3" cstate="print"/>
          <a:srcRect/>
          <a:stretch>
            <a:fillRect/>
          </a:stretch>
        </p:blipFill>
        <p:spPr bwMode="auto">
          <a:xfrm>
            <a:off x="4495800" y="4953000"/>
            <a:ext cx="4419600" cy="1789113"/>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fontScale="90000"/>
          </a:bodyPr>
          <a:lstStyle/>
          <a:p>
            <a:r>
              <a:rPr lang="en-US" dirty="0" smtClean="0"/>
              <a:t>High </a:t>
            </a:r>
            <a:r>
              <a:rPr lang="en-US" dirty="0" err="1" smtClean="0"/>
              <a:t>Mallampati</a:t>
            </a:r>
            <a:endParaRPr lang="en-US" dirty="0"/>
          </a:p>
        </p:txBody>
      </p:sp>
      <p:sp>
        <p:nvSpPr>
          <p:cNvPr id="12291" name="Rectangle 3"/>
          <p:cNvSpPr>
            <a:spLocks noGrp="1" noChangeArrowheads="1"/>
          </p:cNvSpPr>
          <p:nvPr>
            <p:ph type="body" idx="1"/>
          </p:nvPr>
        </p:nvSpPr>
        <p:spPr/>
        <p:txBody>
          <a:bodyPr/>
          <a:lstStyle/>
          <a:p>
            <a:r>
              <a:rPr lang="en-US" dirty="0" err="1"/>
              <a:t>Mallampati</a:t>
            </a:r>
            <a:r>
              <a:rPr lang="en-US" dirty="0"/>
              <a:t> class 3 or 4 correlates with difficult direct </a:t>
            </a:r>
            <a:r>
              <a:rPr lang="en-US" dirty="0" err="1"/>
              <a:t>laryngoscopy</a:t>
            </a:r>
            <a:endParaRPr lang="en-US" dirty="0"/>
          </a:p>
          <a:p>
            <a:r>
              <a:rPr lang="en-US" dirty="0"/>
              <a:t>A high </a:t>
            </a:r>
            <a:r>
              <a:rPr lang="en-US" dirty="0" err="1"/>
              <a:t>Mallampati</a:t>
            </a:r>
            <a:r>
              <a:rPr lang="en-US" dirty="0"/>
              <a:t> score is particularly predictive of a difficult intubation when combined with short </a:t>
            </a:r>
            <a:r>
              <a:rPr lang="en-US" dirty="0" err="1"/>
              <a:t>thyromental</a:t>
            </a:r>
            <a:r>
              <a:rPr lang="en-US" dirty="0"/>
              <a:t> </a:t>
            </a:r>
            <a:r>
              <a:rPr lang="en-US" dirty="0" smtClean="0"/>
              <a:t>distance</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normAutofit fontScale="90000"/>
          </a:bodyPr>
          <a:lstStyle/>
          <a:p>
            <a:r>
              <a:rPr lang="en-US"/>
              <a:t>Protruding Incisors</a:t>
            </a:r>
          </a:p>
        </p:txBody>
      </p:sp>
      <p:sp>
        <p:nvSpPr>
          <p:cNvPr id="19459" name="Rectangle 3"/>
          <p:cNvSpPr>
            <a:spLocks noGrp="1" noChangeArrowheads="1"/>
          </p:cNvSpPr>
          <p:nvPr>
            <p:ph type="body" idx="1"/>
          </p:nvPr>
        </p:nvSpPr>
        <p:spPr/>
        <p:txBody>
          <a:bodyPr/>
          <a:lstStyle/>
          <a:p>
            <a:r>
              <a:rPr lang="en-US"/>
              <a:t>Large upper incisors or “buck teeth” may indicate difficult airway</a:t>
            </a:r>
          </a:p>
          <a:p>
            <a:r>
              <a:rPr lang="en-US"/>
              <a:t>Inability to prognath (bring lower incisors in front of upper incisors) may predict difficulty with intubation</a:t>
            </a:r>
          </a:p>
          <a:p>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normAutofit/>
          </a:bodyPr>
          <a:lstStyle/>
          <a:p>
            <a:r>
              <a:rPr lang="en-US"/>
              <a:t>Protruding Incisors</a:t>
            </a:r>
          </a:p>
        </p:txBody>
      </p:sp>
      <p:pic>
        <p:nvPicPr>
          <p:cNvPr id="29700" name="Picture 4" descr="New Image"/>
          <p:cNvPicPr>
            <a:picLocks noChangeAspect="1" noChangeArrowheads="1"/>
          </p:cNvPicPr>
          <p:nvPr/>
        </p:nvPicPr>
        <p:blipFill>
          <a:blip r:embed="rId2" cstate="print"/>
          <a:srcRect/>
          <a:stretch>
            <a:fillRect/>
          </a:stretch>
        </p:blipFill>
        <p:spPr bwMode="auto">
          <a:xfrm>
            <a:off x="1219200" y="1905000"/>
            <a:ext cx="5900738" cy="3949700"/>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normAutofit fontScale="90000"/>
          </a:bodyPr>
          <a:lstStyle/>
          <a:p>
            <a:r>
              <a:rPr lang="en-US"/>
              <a:t>Interincisor Distance</a:t>
            </a:r>
          </a:p>
        </p:txBody>
      </p:sp>
      <p:sp>
        <p:nvSpPr>
          <p:cNvPr id="55299" name="Rectangle 3"/>
          <p:cNvSpPr>
            <a:spLocks noGrp="1" noChangeArrowheads="1"/>
          </p:cNvSpPr>
          <p:nvPr>
            <p:ph type="body" idx="1"/>
          </p:nvPr>
        </p:nvSpPr>
        <p:spPr/>
        <p:txBody>
          <a:bodyPr/>
          <a:lstStyle/>
          <a:p>
            <a:r>
              <a:rPr lang="en-US"/>
              <a:t>Distance between top and bottom teeth is at least 3 finger breadths</a:t>
            </a:r>
          </a:p>
          <a:p>
            <a:r>
              <a:rPr lang="en-US"/>
              <a:t>If the patient is edentulous, measure the intergum distance</a:t>
            </a:r>
          </a:p>
          <a:p>
            <a:pPr>
              <a:buFont typeface="Wingdings" pitchFamily="2" charset="2"/>
              <a:buNone/>
            </a:pPr>
            <a:endParaRPr lang="en-US"/>
          </a:p>
          <a:p>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fontScale="90000"/>
          </a:bodyPr>
          <a:lstStyle/>
          <a:p>
            <a:r>
              <a:rPr lang="en-US"/>
              <a:t>Edentulous</a:t>
            </a:r>
          </a:p>
        </p:txBody>
      </p:sp>
      <p:sp>
        <p:nvSpPr>
          <p:cNvPr id="22531" name="Rectangle 3"/>
          <p:cNvSpPr>
            <a:spLocks noGrp="1" noChangeArrowheads="1"/>
          </p:cNvSpPr>
          <p:nvPr>
            <p:ph type="body" idx="1"/>
          </p:nvPr>
        </p:nvSpPr>
        <p:spPr/>
        <p:txBody>
          <a:bodyPr/>
          <a:lstStyle/>
          <a:p>
            <a:r>
              <a:rPr lang="en-US"/>
              <a:t>Lack of teeth allows soft tissues to collapse following sedation</a:t>
            </a:r>
          </a:p>
          <a:p>
            <a:r>
              <a:rPr lang="en-US"/>
              <a:t>This may result in airway obstruction</a:t>
            </a:r>
          </a:p>
          <a:p>
            <a:r>
              <a:rPr lang="en-US"/>
              <a:t>These patients often require an oral airway for adequate mask ventilation</a:t>
            </a:r>
          </a:p>
          <a:p>
            <a:pPr>
              <a:buFont typeface="Wingdings" pitchFamily="2" charset="2"/>
              <a:buNone/>
            </a:pPr>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533400" y="838200"/>
            <a:ext cx="8229600" cy="1143000"/>
          </a:xfrm>
        </p:spPr>
        <p:txBody>
          <a:bodyPr>
            <a:normAutofit/>
          </a:bodyPr>
          <a:lstStyle/>
          <a:p>
            <a:r>
              <a:rPr lang="en-US" dirty="0" err="1"/>
              <a:t>Tonsillar</a:t>
            </a:r>
            <a:r>
              <a:rPr lang="en-US" dirty="0"/>
              <a:t> Hypertrophy</a:t>
            </a:r>
          </a:p>
        </p:txBody>
      </p:sp>
      <p:pic>
        <p:nvPicPr>
          <p:cNvPr id="63492" name="Picture 4" descr="DSC_0077"/>
          <p:cNvPicPr>
            <a:picLocks noChangeAspect="1" noChangeArrowheads="1"/>
          </p:cNvPicPr>
          <p:nvPr/>
        </p:nvPicPr>
        <p:blipFill>
          <a:blip r:embed="rId2" cstate="print"/>
          <a:srcRect/>
          <a:stretch>
            <a:fillRect/>
          </a:stretch>
        </p:blipFill>
        <p:spPr bwMode="auto">
          <a:xfrm>
            <a:off x="1752600" y="2286000"/>
            <a:ext cx="5900738" cy="3949700"/>
          </a:xfrm>
          <a:prstGeom prst="rect">
            <a:avLst/>
          </a:prstGeom>
          <a:noFill/>
        </p:spPr>
      </p:pic>
      <p:sp>
        <p:nvSpPr>
          <p:cNvPr id="63493" name="Line 5"/>
          <p:cNvSpPr>
            <a:spLocks noChangeShapeType="1"/>
          </p:cNvSpPr>
          <p:nvPr/>
        </p:nvSpPr>
        <p:spPr bwMode="auto">
          <a:xfrm flipV="1">
            <a:off x="3200400" y="3505200"/>
            <a:ext cx="685800" cy="762000"/>
          </a:xfrm>
          <a:prstGeom prst="line">
            <a:avLst/>
          </a:prstGeom>
          <a:noFill/>
          <a:ln w="9525">
            <a:solidFill>
              <a:schemeClr val="tx1"/>
            </a:solidFill>
            <a:round/>
            <a:headEnd/>
            <a:tailEnd type="triangle" w="med" len="med"/>
          </a:ln>
          <a:effectLst/>
        </p:spPr>
        <p:txBody>
          <a:bodyPr/>
          <a:lstStyle/>
          <a:p>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0" name="Rectangle 4"/>
          <p:cNvSpPr>
            <a:spLocks noGrp="1" noChangeArrowheads="1"/>
          </p:cNvSpPr>
          <p:nvPr>
            <p:ph type="ctrTitle"/>
          </p:nvPr>
        </p:nvSpPr>
        <p:spPr/>
        <p:txBody>
          <a:bodyPr/>
          <a:lstStyle/>
          <a:p>
            <a:r>
              <a:rPr lang="en-US"/>
              <a:t>Jaw Abnormalities</a:t>
            </a:r>
          </a:p>
        </p:txBody>
      </p:sp>
      <p:sp>
        <p:nvSpPr>
          <p:cNvPr id="65541" name="Rectangle 5"/>
          <p:cNvSpPr>
            <a:spLocks noGrp="1" noChangeArrowheads="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normAutofit fontScale="90000"/>
          </a:bodyPr>
          <a:lstStyle/>
          <a:p>
            <a:r>
              <a:rPr lang="en-US"/>
              <a:t>Micrognathia</a:t>
            </a:r>
          </a:p>
        </p:txBody>
      </p:sp>
      <p:sp>
        <p:nvSpPr>
          <p:cNvPr id="68611" name="Rectangle 3"/>
          <p:cNvSpPr>
            <a:spLocks noGrp="1" noChangeArrowheads="1"/>
          </p:cNvSpPr>
          <p:nvPr>
            <p:ph type="body" idx="1"/>
          </p:nvPr>
        </p:nvSpPr>
        <p:spPr/>
        <p:txBody>
          <a:bodyPr/>
          <a:lstStyle/>
          <a:p>
            <a:r>
              <a:rPr lang="en-US"/>
              <a:t>Patients who have a small mandible are likely to be a difficult airway</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normAutofit fontScale="90000"/>
          </a:bodyPr>
          <a:lstStyle/>
          <a:p>
            <a:r>
              <a:rPr lang="en-US"/>
              <a:t>Retrognathia</a:t>
            </a:r>
          </a:p>
        </p:txBody>
      </p:sp>
      <p:sp>
        <p:nvSpPr>
          <p:cNvPr id="67587" name="Rectangle 3"/>
          <p:cNvSpPr>
            <a:spLocks noGrp="1" noChangeArrowheads="1"/>
          </p:cNvSpPr>
          <p:nvPr>
            <p:ph type="body" idx="1"/>
          </p:nvPr>
        </p:nvSpPr>
        <p:spPr/>
        <p:txBody>
          <a:bodyPr/>
          <a:lstStyle/>
          <a:p>
            <a:r>
              <a:rPr lang="en-US"/>
              <a:t>People with a recessed jaw are often difficult to intubate, because their larynx does not line up with their oropharynx making visualization of the vocal cord difficult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655638"/>
          </a:xfrm>
        </p:spPr>
        <p:txBody>
          <a:bodyPr>
            <a:normAutofit fontScale="90000"/>
          </a:bodyPr>
          <a:lstStyle/>
          <a:p>
            <a:r>
              <a:rPr lang="en-US" dirty="0" smtClean="0"/>
              <a:t>Goals of Moderate Sedation</a:t>
            </a:r>
            <a:endParaRPr lang="en-US" dirty="0"/>
          </a:p>
        </p:txBody>
      </p:sp>
      <p:sp>
        <p:nvSpPr>
          <p:cNvPr id="3" name="Content Placeholder 2"/>
          <p:cNvSpPr>
            <a:spLocks noGrp="1"/>
          </p:cNvSpPr>
          <p:nvPr>
            <p:ph idx="1"/>
          </p:nvPr>
        </p:nvSpPr>
        <p:spPr/>
        <p:txBody>
          <a:bodyPr/>
          <a:lstStyle/>
          <a:p>
            <a:r>
              <a:rPr lang="en-US" dirty="0" smtClean="0"/>
              <a:t>Patient comfortable and cooperative</a:t>
            </a:r>
          </a:p>
          <a:p>
            <a:r>
              <a:rPr lang="en-US" dirty="0" smtClean="0"/>
              <a:t>Provide </a:t>
            </a:r>
            <a:r>
              <a:rPr lang="en-US" dirty="0" err="1" smtClean="0"/>
              <a:t>anxiolysis</a:t>
            </a:r>
            <a:r>
              <a:rPr lang="en-US" dirty="0" smtClean="0"/>
              <a:t>, analgesia, and amnesia</a:t>
            </a:r>
          </a:p>
          <a:p>
            <a:r>
              <a:rPr lang="en-US" dirty="0" smtClean="0"/>
              <a:t>Minimize procedural risk</a:t>
            </a:r>
          </a:p>
          <a:p>
            <a:r>
              <a:rPr lang="en-US" dirty="0" smtClean="0"/>
              <a:t>Rapid recovery</a:t>
            </a:r>
          </a:p>
          <a:p>
            <a:pPr>
              <a:buNone/>
            </a:pP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normAutofit fontScale="90000"/>
          </a:bodyPr>
          <a:lstStyle/>
          <a:p>
            <a:r>
              <a:rPr lang="en-US"/>
              <a:t>Trismus</a:t>
            </a:r>
          </a:p>
        </p:txBody>
      </p:sp>
      <p:sp>
        <p:nvSpPr>
          <p:cNvPr id="69635" name="Rectangle 3"/>
          <p:cNvSpPr>
            <a:spLocks noGrp="1" noChangeArrowheads="1"/>
          </p:cNvSpPr>
          <p:nvPr>
            <p:ph type="body" idx="1"/>
          </p:nvPr>
        </p:nvSpPr>
        <p:spPr/>
        <p:txBody>
          <a:bodyPr/>
          <a:lstStyle/>
          <a:p>
            <a:r>
              <a:rPr lang="en-US"/>
              <a:t>Trismus is the inability to open the mouth appropriately</a:t>
            </a:r>
          </a:p>
          <a:p>
            <a:r>
              <a:rPr lang="en-US"/>
              <a:t>This may be caused by TMJ, facial fracture, edema or mass effect</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60438"/>
          </a:xfrm>
        </p:spPr>
        <p:txBody>
          <a:bodyPr>
            <a:normAutofit fontScale="90000"/>
          </a:bodyPr>
          <a:lstStyle/>
          <a:p>
            <a:r>
              <a:rPr lang="en-US" dirty="0" smtClean="0"/>
              <a:t>Pre Procedure: Additional Evaluation</a:t>
            </a:r>
            <a:endParaRPr lang="en-US" dirty="0"/>
          </a:p>
        </p:txBody>
      </p:sp>
      <p:sp>
        <p:nvSpPr>
          <p:cNvPr id="3" name="TextBox 2"/>
          <p:cNvSpPr txBox="1"/>
          <p:nvPr/>
        </p:nvSpPr>
        <p:spPr>
          <a:xfrm>
            <a:off x="228600" y="1295400"/>
            <a:ext cx="8915400" cy="5791200"/>
          </a:xfrm>
          <a:prstGeom prst="rect">
            <a:avLst/>
          </a:prstGeom>
          <a:noFill/>
        </p:spPr>
        <p:txBody>
          <a:bodyPr wrap="square" rtlCol="0">
            <a:spAutoFit/>
          </a:bodyPr>
          <a:lstStyle/>
          <a:p>
            <a:r>
              <a:rPr lang="en-US" sz="2000" dirty="0" smtClean="0"/>
              <a:t>1. The patient’s physiological status must be re-evaluated immediately before administering moderate sedation and documented in the medical record. </a:t>
            </a:r>
          </a:p>
          <a:p>
            <a:r>
              <a:rPr lang="en-US" sz="2000" i="1" dirty="0" smtClean="0">
                <a:solidFill>
                  <a:schemeClr val="accent1"/>
                </a:solidFill>
              </a:rPr>
              <a:t>2. American Society of Anesthesiologists (ASA) physical status classification documented. </a:t>
            </a:r>
          </a:p>
          <a:p>
            <a:r>
              <a:rPr lang="en-US" sz="2000" dirty="0" smtClean="0"/>
              <a:t>3. Review of appropriate diagnostic/laboratory data and determination of need for and availability of blood/blood products. </a:t>
            </a:r>
          </a:p>
          <a:p>
            <a:r>
              <a:rPr lang="en-US" sz="2000" dirty="0" smtClean="0">
                <a:solidFill>
                  <a:schemeClr val="accent1"/>
                </a:solidFill>
              </a:rPr>
              <a:t>4. Interpretation of cardiac rhythm if other than regular rate and rhythm. </a:t>
            </a:r>
          </a:p>
          <a:p>
            <a:r>
              <a:rPr lang="en-US" sz="2000" dirty="0" smtClean="0"/>
              <a:t>5. Presence of satisfactory intravenous access. </a:t>
            </a:r>
          </a:p>
          <a:p>
            <a:r>
              <a:rPr lang="en-US" sz="2000" dirty="0" smtClean="0">
                <a:solidFill>
                  <a:schemeClr val="accent1"/>
                </a:solidFill>
              </a:rPr>
              <a:t>6. For elective procedures: </a:t>
            </a:r>
          </a:p>
          <a:p>
            <a:r>
              <a:rPr lang="en-US" sz="2000" dirty="0" smtClean="0">
                <a:solidFill>
                  <a:schemeClr val="accent1"/>
                </a:solidFill>
              </a:rPr>
              <a:t>a. The patient should be NPO (nothing by mouth) prior to sedation for a duration that is appropriate for the procedure being performed and for the patient population being served. </a:t>
            </a:r>
          </a:p>
          <a:p>
            <a:r>
              <a:rPr lang="en-US" sz="2000" dirty="0" smtClean="0">
                <a:solidFill>
                  <a:schemeClr val="accent1"/>
                </a:solidFill>
              </a:rPr>
              <a:t>b. </a:t>
            </a:r>
            <a:r>
              <a:rPr lang="en-US" sz="2000" b="1" i="1" dirty="0" smtClean="0">
                <a:solidFill>
                  <a:schemeClr val="accent1"/>
                </a:solidFill>
              </a:rPr>
              <a:t>The general requirement is: no solid foods for at least six hours prior to the procedure; may have clear liquids up to two hours prior to procedure. </a:t>
            </a:r>
          </a:p>
          <a:p>
            <a:r>
              <a:rPr lang="en-US" sz="2000" dirty="0" smtClean="0">
                <a:solidFill>
                  <a:schemeClr val="accent1"/>
                </a:solidFill>
              </a:rPr>
              <a:t>c. Note: this requirement does not apply for urgent/emergent procedures. </a:t>
            </a:r>
          </a:p>
          <a:p>
            <a:r>
              <a:rPr lang="en-US" sz="2000" dirty="0" smtClean="0"/>
              <a:t>7. Presence of a responsible adult to accompany the discharged patient is required for outpatients. </a:t>
            </a:r>
          </a:p>
          <a:p>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lstStyle/>
          <a:p>
            <a:r>
              <a:rPr lang="en-US" dirty="0" smtClean="0"/>
              <a:t>FYI-Anesthesia’s Fasting Guidelines</a:t>
            </a:r>
            <a:endParaRPr lang="en-US" dirty="0"/>
          </a:p>
        </p:txBody>
      </p:sp>
      <p:sp>
        <p:nvSpPr>
          <p:cNvPr id="1026" name="Text Box 2"/>
          <p:cNvSpPr txBox="1">
            <a:spLocks noChangeArrowheads="1"/>
          </p:cNvSpPr>
          <p:nvPr/>
        </p:nvSpPr>
        <p:spPr bwMode="auto">
          <a:xfrm>
            <a:off x="228600" y="1295400"/>
            <a:ext cx="8763000" cy="5349875"/>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b="1" i="0" u="none" strike="noStrike" cap="none" normalizeH="0" baseline="0" dirty="0" smtClean="0">
                <a:ln>
                  <a:noFill/>
                </a:ln>
                <a:solidFill>
                  <a:schemeClr val="tx1"/>
                </a:solidFill>
                <a:effectLst/>
                <a:latin typeface="Cambria" pitchFamily="18" charset="0"/>
              </a:rPr>
              <a:t>Preoperative Fasting Guidelines</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s-ES" b="0" i="1" u="none" strike="noStrike" cap="none" normalizeH="0" baseline="0" dirty="0" smtClean="0">
                <a:ln>
                  <a:noFill/>
                </a:ln>
                <a:solidFill>
                  <a:schemeClr val="tx1"/>
                </a:solidFill>
                <a:effectLst/>
                <a:latin typeface="Cambria" pitchFamily="18" charset="0"/>
              </a:rPr>
              <a:t>UNC Anesthesiology</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b="1" i="0" u="none" strike="noStrike" cap="none" normalizeH="0" baseline="0" dirty="0" smtClean="0">
                <a:ln>
                  <a:noFill/>
                </a:ln>
                <a:solidFill>
                  <a:schemeClr val="tx1"/>
                </a:solidFill>
                <a:effectLst/>
                <a:latin typeface="Cambria" pitchFamily="18" charset="0"/>
              </a:rPr>
              <a:t> </a:t>
            </a:r>
            <a:r>
              <a:rPr kumimoji="0" lang="en-US" b="0" i="0" u="none" strike="noStrike" cap="none" normalizeH="0" baseline="0" dirty="0" smtClean="0">
                <a:ln>
                  <a:noFill/>
                </a:ln>
                <a:solidFill>
                  <a:schemeClr val="tx1"/>
                </a:solidFill>
                <a:effectLst/>
                <a:latin typeface="Cambria" pitchFamily="18" charset="0"/>
              </a:rPr>
              <a:t>You are scheduled for a procedure at UNC hospitals requiring either sedation or general anesthesia.</a:t>
            </a:r>
            <a:r>
              <a:rPr kumimoji="0" lang="en-US" b="1" i="0" u="none" strike="noStrike" cap="none" normalizeH="0" baseline="0" dirty="0" smtClean="0">
                <a:ln>
                  <a:noFill/>
                </a:ln>
                <a:solidFill>
                  <a:schemeClr val="tx1"/>
                </a:solidFill>
                <a:effectLst/>
                <a:latin typeface="Cambria" pitchFamily="18" charset="0"/>
              </a:rPr>
              <a:t> </a:t>
            </a:r>
            <a:r>
              <a:rPr kumimoji="0" lang="en-US" b="0" i="0" u="none" strike="noStrike" cap="none" normalizeH="0" baseline="0" dirty="0" smtClean="0">
                <a:ln>
                  <a:noFill/>
                </a:ln>
                <a:solidFill>
                  <a:schemeClr val="tx1"/>
                </a:solidFill>
                <a:effectLst/>
                <a:latin typeface="Cambria" pitchFamily="18" charset="0"/>
              </a:rPr>
              <a:t>We ask that you follow a few guidelines the night before and day of your procedure. These guidelines are for your safety, and not following them could result in your case being cancelled or postponed.</a:t>
            </a:r>
          </a:p>
          <a:p>
            <a:pPr marL="0" marR="0" lvl="0" indent="0" algn="just" defTabSz="914400" rtl="0" eaLnBrk="1" fontAlgn="base" latinLnBrk="0" hangingPunct="1">
              <a:lnSpc>
                <a:spcPct val="100000"/>
              </a:lnSpc>
              <a:spcBef>
                <a:spcPct val="0"/>
              </a:spcBef>
              <a:spcAft>
                <a:spcPts val="1000"/>
              </a:spcAft>
              <a:buClrTx/>
              <a:buSzTx/>
              <a:buFontTx/>
              <a:buNone/>
              <a:tabLst/>
            </a:pPr>
            <a:r>
              <a:rPr kumimoji="0" lang="en-US" b="1" i="0" u="none" strike="noStrike" cap="none" normalizeH="0" baseline="0" dirty="0" smtClean="0">
                <a:ln>
                  <a:noFill/>
                </a:ln>
                <a:solidFill>
                  <a:schemeClr val="tx1"/>
                </a:solidFill>
                <a:effectLst/>
                <a:latin typeface="Cambria" pitchFamily="18" charset="0"/>
              </a:rPr>
              <a:t> </a:t>
            </a:r>
            <a:r>
              <a:rPr lang="en-US" dirty="0" smtClean="0"/>
              <a:t>Please </a:t>
            </a:r>
            <a:r>
              <a:rPr lang="en-US" u="sng" dirty="0" smtClean="0"/>
              <a:t>do not eat anything after </a:t>
            </a:r>
            <a:r>
              <a:rPr lang="en-US" b="1" u="sng" dirty="0" smtClean="0"/>
              <a:t>midnight</a:t>
            </a:r>
            <a:r>
              <a:rPr lang="en-US" dirty="0" smtClean="0"/>
              <a:t> before your procedure.</a:t>
            </a:r>
          </a:p>
          <a:p>
            <a:r>
              <a:rPr lang="en-US" dirty="0" smtClean="0"/>
              <a:t> </a:t>
            </a:r>
          </a:p>
          <a:p>
            <a:r>
              <a:rPr lang="en-US" dirty="0" smtClean="0"/>
              <a:t> You may drink clear liquids up to </a:t>
            </a:r>
            <a:r>
              <a:rPr lang="en-US" b="1" dirty="0" smtClean="0"/>
              <a:t>2 hours</a:t>
            </a:r>
            <a:r>
              <a:rPr lang="en-US" dirty="0" smtClean="0"/>
              <a:t> before your </a:t>
            </a:r>
            <a:r>
              <a:rPr lang="en-US" u="sng" dirty="0" smtClean="0"/>
              <a:t>scheduled arrival time</a:t>
            </a:r>
            <a:r>
              <a:rPr lang="en-US" dirty="0" smtClean="0"/>
              <a:t> at the hospital</a:t>
            </a:r>
          </a:p>
          <a:p>
            <a:endParaRPr lang="en-US" dirty="0" smtClean="0"/>
          </a:p>
          <a:p>
            <a:pPr marL="0" marR="0" lvl="0" indent="0" algn="l" defTabSz="914400" rtl="0" eaLnBrk="1" fontAlgn="base" latinLnBrk="0" hangingPunct="1">
              <a:lnSpc>
                <a:spcPct val="100000"/>
              </a:lnSpc>
              <a:spcBef>
                <a:spcPct val="0"/>
              </a:spcBef>
              <a:spcAft>
                <a:spcPts val="1000"/>
              </a:spcAft>
              <a:buClrTx/>
              <a:buSzTx/>
              <a:buFontTx/>
              <a:buNone/>
              <a:tabLst/>
            </a:pPr>
            <a:r>
              <a:rPr kumimoji="0" lang="en-US" b="0" i="0" u="sng" strike="noStrike" cap="none" normalizeH="0" baseline="0" dirty="0" smtClean="0">
                <a:ln>
                  <a:noFill/>
                </a:ln>
                <a:solidFill>
                  <a:schemeClr val="tx1"/>
                </a:solidFill>
                <a:effectLst/>
                <a:latin typeface="Cambria" pitchFamily="18" charset="0"/>
              </a:rPr>
              <a:t>Clear liquids ALLOWED</a:t>
            </a:r>
            <a:r>
              <a:rPr kumimoji="0" lang="en-US" b="0" i="0" u="none" strike="noStrike" cap="none" normalizeH="0" baseline="0" dirty="0" smtClean="0">
                <a:ln>
                  <a:noFill/>
                </a:ln>
                <a:solidFill>
                  <a:schemeClr val="tx1"/>
                </a:solidFill>
                <a:effectLst/>
                <a:latin typeface="Cambria" pitchFamily="18" charset="0"/>
              </a:rPr>
              <a:t>:  Water, Black Coffee (no milk), Apple Juice, </a:t>
            </a:r>
            <a:r>
              <a:rPr kumimoji="0" lang="en-US" b="0" i="0" u="none" strike="noStrike" cap="none" normalizeH="0" baseline="0" dirty="0" err="1" smtClean="0">
                <a:ln>
                  <a:noFill/>
                </a:ln>
                <a:solidFill>
                  <a:schemeClr val="tx1"/>
                </a:solidFill>
                <a:effectLst/>
                <a:latin typeface="Cambria" pitchFamily="18" charset="0"/>
              </a:rPr>
              <a:t>Pedialyte</a:t>
            </a:r>
            <a:r>
              <a:rPr kumimoji="0" lang="en-US" b="0" i="0" u="none" strike="noStrike" cap="none" normalizeH="0" baseline="0" dirty="0" smtClean="0">
                <a:ln>
                  <a:noFill/>
                </a:ln>
                <a:solidFill>
                  <a:schemeClr val="tx1"/>
                </a:solidFill>
                <a:effectLst/>
                <a:latin typeface="Cambria" pitchFamily="18" charset="0"/>
              </a:rPr>
              <a:t>, Sodas (</a:t>
            </a:r>
            <a:r>
              <a:rPr kumimoji="0" lang="en-US" b="0" i="0" u="none" strike="noStrike" cap="none" normalizeH="0" baseline="0" dirty="0" err="1" smtClean="0">
                <a:ln>
                  <a:noFill/>
                </a:ln>
                <a:solidFill>
                  <a:schemeClr val="tx1"/>
                </a:solidFill>
                <a:effectLst/>
                <a:latin typeface="Cambria" pitchFamily="18" charset="0"/>
              </a:rPr>
              <a:t>eg</a:t>
            </a:r>
            <a:r>
              <a:rPr kumimoji="0" lang="en-US" b="0" i="0" u="none" strike="noStrike" cap="none" normalizeH="0" baseline="0" dirty="0" smtClean="0">
                <a:ln>
                  <a:noFill/>
                </a:ln>
                <a:solidFill>
                  <a:schemeClr val="tx1"/>
                </a:solidFill>
                <a:effectLst/>
                <a:latin typeface="Cambria" pitchFamily="18" charset="0"/>
              </a:rPr>
              <a:t>. Sprite)</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b="0" i="0" u="none" strike="noStrike" cap="none" normalizeH="0" baseline="0" dirty="0" smtClean="0">
                <a:ln>
                  <a:noFill/>
                </a:ln>
                <a:solidFill>
                  <a:schemeClr val="tx1"/>
                </a:solidFill>
                <a:effectLst/>
                <a:latin typeface="Cambria" pitchFamily="18" charset="0"/>
              </a:rPr>
              <a:t> </a:t>
            </a:r>
            <a:r>
              <a:rPr kumimoji="0" lang="en-US" b="0" i="0" u="sng" strike="noStrike" cap="none" normalizeH="0" baseline="0" dirty="0" smtClean="0">
                <a:ln>
                  <a:noFill/>
                </a:ln>
                <a:solidFill>
                  <a:schemeClr val="tx1"/>
                </a:solidFill>
                <a:effectLst/>
                <a:latin typeface="Cambria" pitchFamily="18" charset="0"/>
              </a:rPr>
              <a:t>Liquids NOT ALLOWED</a:t>
            </a:r>
            <a:r>
              <a:rPr kumimoji="0" lang="en-US" b="0" i="0" u="none" strike="noStrike" cap="none" normalizeH="0" baseline="0" dirty="0" smtClean="0">
                <a:ln>
                  <a:noFill/>
                </a:ln>
                <a:solidFill>
                  <a:schemeClr val="tx1"/>
                </a:solidFill>
                <a:effectLst/>
                <a:latin typeface="Cambria" pitchFamily="18" charset="0"/>
              </a:rPr>
              <a:t>: Orange juice, Juices with pulp, milk, </a:t>
            </a:r>
            <a:r>
              <a:rPr kumimoji="0" lang="en-US" b="0" i="1" u="none" strike="noStrike" cap="none" normalizeH="0" baseline="0" dirty="0" smtClean="0">
                <a:ln>
                  <a:noFill/>
                </a:ln>
                <a:solidFill>
                  <a:schemeClr val="tx1"/>
                </a:solidFill>
                <a:effectLst/>
                <a:latin typeface="Cambria" pitchFamily="18" charset="0"/>
              </a:rPr>
              <a:t>chicken broth, </a:t>
            </a:r>
            <a:r>
              <a:rPr kumimoji="0" lang="en-US" b="0" i="1" u="none" strike="noStrike" cap="none" normalizeH="0" baseline="0" dirty="0" err="1" smtClean="0">
                <a:ln>
                  <a:noFill/>
                </a:ln>
                <a:solidFill>
                  <a:schemeClr val="tx1"/>
                </a:solidFill>
                <a:effectLst/>
                <a:latin typeface="Cambria" pitchFamily="18" charset="0"/>
              </a:rPr>
              <a:t>jello</a:t>
            </a:r>
            <a:r>
              <a:rPr kumimoji="0" lang="en-US" b="0" i="0" u="none" strike="noStrike" cap="none" normalizeH="0" baseline="0" dirty="0" smtClean="0">
                <a:ln>
                  <a:noFill/>
                </a:ln>
                <a:solidFill>
                  <a:schemeClr val="tx1"/>
                </a:solidFill>
                <a:effectLst/>
                <a:latin typeface="Cambria" pitchFamily="18" charset="0"/>
              </a:rPr>
              <a:t>, thickened liquids, alcohol</a:t>
            </a:r>
            <a:br>
              <a:rPr kumimoji="0" lang="en-US" b="0" i="0" u="none" strike="noStrike" cap="none" normalizeH="0" baseline="0" dirty="0" smtClean="0">
                <a:ln>
                  <a:noFill/>
                </a:ln>
                <a:solidFill>
                  <a:schemeClr val="tx1"/>
                </a:solidFill>
                <a:effectLst/>
                <a:latin typeface="Cambria" pitchFamily="18" charset="0"/>
              </a:rPr>
            </a:br>
            <a:endParaRPr kumimoji="0" lang="en-US" b="1" i="0" u="none" strike="noStrike" cap="none" normalizeH="0" baseline="0" dirty="0" smtClean="0">
              <a:ln>
                <a:noFill/>
              </a:ln>
              <a:solidFill>
                <a:schemeClr val="tx1"/>
              </a:solidFill>
              <a:effectLst/>
              <a:latin typeface="Cambria" pitchFamily="18" charset="0"/>
            </a:endParaRPr>
          </a:p>
          <a:p>
            <a:pPr marL="0" marR="0" lvl="0" indent="0" algn="just" defTabSz="914400" rtl="0" eaLnBrk="1" fontAlgn="base" latinLnBrk="0" hangingPunct="1">
              <a:lnSpc>
                <a:spcPct val="100000"/>
              </a:lnSpc>
              <a:spcBef>
                <a:spcPct val="0"/>
              </a:spcBef>
              <a:spcAft>
                <a:spcPts val="1000"/>
              </a:spcAft>
              <a:buClrTx/>
              <a:buSzTx/>
              <a:buFontTx/>
              <a:buNone/>
              <a:tabLst/>
            </a:pPr>
            <a:endParaRPr kumimoji="0" lang="es-ES" sz="1000" b="0" i="1" u="none" strike="noStrike" cap="none" normalizeH="0" baseline="0" dirty="0" smtClean="0">
              <a:ln>
                <a:noFill/>
              </a:ln>
              <a:solidFill>
                <a:schemeClr val="tx1"/>
              </a:solidFill>
              <a:effectLst/>
              <a:latin typeface="Cambria"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347652" y="838200"/>
            <a:ext cx="8567748" cy="56463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84238"/>
          </a:xfrm>
        </p:spPr>
        <p:txBody>
          <a:bodyPr>
            <a:normAutofit fontScale="90000"/>
          </a:bodyPr>
          <a:lstStyle/>
          <a:p>
            <a:r>
              <a:rPr lang="en-US" dirty="0" smtClean="0"/>
              <a:t>When to consider anesthesia consult</a:t>
            </a:r>
            <a:endParaRPr lang="en-US" dirty="0"/>
          </a:p>
        </p:txBody>
      </p:sp>
      <p:sp>
        <p:nvSpPr>
          <p:cNvPr id="3" name="TextBox 2"/>
          <p:cNvSpPr txBox="1"/>
          <p:nvPr/>
        </p:nvSpPr>
        <p:spPr>
          <a:xfrm>
            <a:off x="228600" y="1295400"/>
            <a:ext cx="8001000" cy="5847755"/>
          </a:xfrm>
          <a:prstGeom prst="rect">
            <a:avLst/>
          </a:prstGeom>
          <a:noFill/>
        </p:spPr>
        <p:txBody>
          <a:bodyPr wrap="square" rtlCol="0">
            <a:spAutoFit/>
          </a:bodyPr>
          <a:lstStyle/>
          <a:p>
            <a:endParaRPr lang="en-US" dirty="0" smtClean="0"/>
          </a:p>
          <a:p>
            <a:r>
              <a:rPr lang="en-US" sz="2000" b="1" dirty="0" smtClean="0"/>
              <a:t>A consultation is suggested in elective procedures if a patient :</a:t>
            </a:r>
          </a:p>
          <a:p>
            <a:r>
              <a:rPr lang="en-US" sz="2000" dirty="0" smtClean="0"/>
              <a:t>Is known to have significant respiratory compromise or hemodynamic instability </a:t>
            </a:r>
          </a:p>
          <a:p>
            <a:endParaRPr lang="en-US" sz="2000" dirty="0" smtClean="0"/>
          </a:p>
          <a:p>
            <a:r>
              <a:rPr lang="en-US" sz="2000" dirty="0" smtClean="0"/>
              <a:t>Presents with significant co morbid conditions or sleep apnea that are outside the provider’s scope of practice</a:t>
            </a:r>
          </a:p>
          <a:p>
            <a:endParaRPr lang="en-US" sz="2000" dirty="0" smtClean="0"/>
          </a:p>
          <a:p>
            <a:r>
              <a:rPr lang="en-US" sz="2000" dirty="0" smtClean="0"/>
              <a:t>Has an ASA physical status of 4 or 5 </a:t>
            </a:r>
          </a:p>
          <a:p>
            <a:endParaRPr lang="en-US" sz="2000" dirty="0" smtClean="0"/>
          </a:p>
          <a:p>
            <a:r>
              <a:rPr lang="en-US" sz="2000" dirty="0" smtClean="0"/>
              <a:t>Has a high-risk airway </a:t>
            </a:r>
          </a:p>
          <a:p>
            <a:endParaRPr lang="en-US" sz="2000" dirty="0" smtClean="0"/>
          </a:p>
          <a:p>
            <a:r>
              <a:rPr lang="en-US" sz="2000" dirty="0" smtClean="0"/>
              <a:t>Patients with a history of airway problems during sedation/analgesia or general anesthesia</a:t>
            </a:r>
          </a:p>
          <a:p>
            <a:endParaRPr lang="en-US" sz="2000" dirty="0" smtClean="0"/>
          </a:p>
          <a:p>
            <a:r>
              <a:rPr lang="en-US" sz="2000" dirty="0" smtClean="0"/>
              <a:t>Patients with a history of adverse reaction to sedation/analgesia or general anesthesia</a:t>
            </a:r>
          </a:p>
          <a:p>
            <a:endParaRPr lang="en-US" dirty="0" smtClean="0"/>
          </a:p>
          <a:p>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body" idx="1"/>
          </p:nvPr>
        </p:nvSpPr>
        <p:spPr/>
        <p:txBody>
          <a:bodyPr/>
          <a:lstStyle/>
          <a:p>
            <a:pPr eaLnBrk="1" hangingPunct="1"/>
            <a:endParaRPr lang="en-US" smtClean="0"/>
          </a:p>
        </p:txBody>
      </p:sp>
      <p:sp>
        <p:nvSpPr>
          <p:cNvPr id="10243" name="Rectangle 9"/>
          <p:cNvSpPr>
            <a:spLocks noChangeArrowheads="1"/>
          </p:cNvSpPr>
          <p:nvPr/>
        </p:nvSpPr>
        <p:spPr bwMode="auto">
          <a:xfrm>
            <a:off x="685800" y="533400"/>
            <a:ext cx="7772400" cy="762000"/>
          </a:xfrm>
          <a:prstGeom prst="rect">
            <a:avLst/>
          </a:prstGeom>
          <a:noFill/>
          <a:ln w="9525">
            <a:noFill/>
            <a:miter lim="800000"/>
            <a:headEnd/>
            <a:tailEnd/>
          </a:ln>
        </p:spPr>
        <p:txBody>
          <a:bodyPr anchor="ctr"/>
          <a:lstStyle/>
          <a:p>
            <a:pPr algn="ctr" eaLnBrk="1" hangingPunct="1"/>
            <a:r>
              <a:rPr lang="en-US" sz="4400">
                <a:ea typeface="Times New Roman" pitchFamily="18" charset="0"/>
                <a:cs typeface="Arial" charset="0"/>
              </a:rPr>
              <a:t>Intraprocedure Monitoring</a:t>
            </a:r>
          </a:p>
        </p:txBody>
      </p:sp>
      <p:sp>
        <p:nvSpPr>
          <p:cNvPr id="10244" name="Rectangle 7"/>
          <p:cNvSpPr>
            <a:spLocks noChangeArrowheads="1"/>
          </p:cNvSpPr>
          <p:nvPr/>
        </p:nvSpPr>
        <p:spPr bwMode="auto">
          <a:xfrm>
            <a:off x="228600" y="1524000"/>
            <a:ext cx="8686800" cy="5181600"/>
          </a:xfrm>
          <a:prstGeom prst="rect">
            <a:avLst/>
          </a:prstGeom>
          <a:solidFill>
            <a:schemeClr val="bg1"/>
          </a:solidFill>
          <a:ln w="28575">
            <a:solidFill>
              <a:schemeClr val="tx1"/>
            </a:solidFill>
            <a:miter lim="800000"/>
            <a:headEnd/>
            <a:tailEnd/>
          </a:ln>
        </p:spPr>
        <p:txBody>
          <a:bodyPr/>
          <a:lstStyle/>
          <a:p>
            <a:pPr marL="609600" indent="-609600" eaLnBrk="1" hangingPunct="1">
              <a:spcBef>
                <a:spcPct val="20000"/>
              </a:spcBef>
            </a:pPr>
            <a:r>
              <a:rPr lang="en-US" sz="2800" b="1">
                <a:ea typeface="Times New Roman" pitchFamily="18" charset="0"/>
                <a:cs typeface="Arial" charset="0"/>
              </a:rPr>
              <a:t>Personnel</a:t>
            </a:r>
            <a:r>
              <a:rPr lang="en-US" sz="2800">
                <a:ea typeface="Times New Roman" pitchFamily="18" charset="0"/>
                <a:cs typeface="Arial" charset="0"/>
              </a:rPr>
              <a:t> </a:t>
            </a:r>
          </a:p>
          <a:p>
            <a:pPr marL="1371600" lvl="2" indent="-457200" eaLnBrk="1" hangingPunct="1">
              <a:spcBef>
                <a:spcPct val="20000"/>
              </a:spcBef>
              <a:buFontTx/>
              <a:buChar char="•"/>
            </a:pPr>
            <a:r>
              <a:rPr lang="en-US" sz="2800">
                <a:ea typeface="Times New Roman" pitchFamily="18" charset="0"/>
                <a:cs typeface="Arial" charset="0"/>
              </a:rPr>
              <a:t>Requires 2 people present </a:t>
            </a:r>
          </a:p>
          <a:p>
            <a:pPr marL="1371600" lvl="2" indent="-457200" eaLnBrk="1" hangingPunct="1">
              <a:spcBef>
                <a:spcPct val="20000"/>
              </a:spcBef>
              <a:buFontTx/>
              <a:buChar char="•"/>
            </a:pPr>
            <a:r>
              <a:rPr lang="en-US" sz="2800">
                <a:ea typeface="Times New Roman" pitchFamily="18" charset="0"/>
                <a:cs typeface="Arial" charset="0"/>
              </a:rPr>
              <a:t>One performing the procedure </a:t>
            </a:r>
          </a:p>
          <a:p>
            <a:pPr marL="1371600" lvl="2" indent="-457200" eaLnBrk="1" hangingPunct="1">
              <a:spcBef>
                <a:spcPct val="20000"/>
              </a:spcBef>
              <a:buFontTx/>
              <a:buChar char="•"/>
            </a:pPr>
            <a:r>
              <a:rPr lang="en-US" sz="2800">
                <a:ea typeface="Times New Roman" pitchFamily="18" charset="0"/>
                <a:cs typeface="Arial" charset="0"/>
              </a:rPr>
              <a:t>One monitoring the patient </a:t>
            </a:r>
          </a:p>
          <a:p>
            <a:pPr marL="1371600" lvl="2" indent="-457200" eaLnBrk="1" hangingPunct="1">
              <a:spcBef>
                <a:spcPct val="20000"/>
              </a:spcBef>
              <a:buFontTx/>
              <a:buChar char="•"/>
            </a:pPr>
            <a:r>
              <a:rPr lang="en-US" sz="2800">
                <a:ea typeface="Times New Roman" pitchFamily="18" charset="0"/>
                <a:cs typeface="Arial" charset="0"/>
              </a:rPr>
              <a:t>Both must be credentialed/trained </a:t>
            </a:r>
          </a:p>
          <a:p>
            <a:pPr marL="1371600" lvl="2" indent="-457200" eaLnBrk="1" hangingPunct="1">
              <a:spcBef>
                <a:spcPct val="20000"/>
              </a:spcBef>
              <a:buFontTx/>
              <a:buChar char="•"/>
            </a:pPr>
            <a:r>
              <a:rPr lang="en-US" sz="2800">
                <a:ea typeface="Times New Roman" pitchFamily="18" charset="0"/>
                <a:cs typeface="Arial" charset="0"/>
              </a:rPr>
              <a:t>Verbal and visual contact </a:t>
            </a:r>
          </a:p>
          <a:p>
            <a:pPr marL="609600" indent="-609600" eaLnBrk="1" hangingPunct="1">
              <a:spcBef>
                <a:spcPct val="20000"/>
              </a:spcBef>
            </a:pPr>
            <a:endParaRPr lang="en-US" sz="2800">
              <a:ea typeface="Times New Roman" pitchFamily="18" charset="0"/>
              <a:cs typeface="Arial"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503238"/>
          </a:xfrm>
        </p:spPr>
        <p:txBody>
          <a:bodyPr>
            <a:normAutofit fontScale="90000"/>
          </a:bodyPr>
          <a:lstStyle/>
          <a:p>
            <a:r>
              <a:rPr lang="en-US" b="1" dirty="0" err="1" smtClean="0"/>
              <a:t>Intraprocedure</a:t>
            </a:r>
            <a:r>
              <a:rPr lang="en-US" b="1" dirty="0" smtClean="0"/>
              <a:t> Monitoring </a:t>
            </a:r>
            <a:br>
              <a:rPr lang="en-US" b="1" dirty="0" smtClean="0"/>
            </a:br>
            <a:endParaRPr lang="en-US" dirty="0"/>
          </a:p>
        </p:txBody>
      </p:sp>
      <p:sp>
        <p:nvSpPr>
          <p:cNvPr id="3" name="TextBox 2"/>
          <p:cNvSpPr txBox="1"/>
          <p:nvPr/>
        </p:nvSpPr>
        <p:spPr>
          <a:xfrm>
            <a:off x="0" y="1041023"/>
            <a:ext cx="8686800" cy="5816977"/>
          </a:xfrm>
          <a:prstGeom prst="rect">
            <a:avLst/>
          </a:prstGeom>
          <a:noFill/>
        </p:spPr>
        <p:txBody>
          <a:bodyPr wrap="square" rtlCol="0">
            <a:spAutoFit/>
          </a:bodyPr>
          <a:lstStyle/>
          <a:p>
            <a:endParaRPr lang="en-US" dirty="0" smtClean="0"/>
          </a:p>
          <a:p>
            <a:r>
              <a:rPr lang="en-US" sz="2800" dirty="0" smtClean="0"/>
              <a:t>A level of surveillance of the patient that is continuous without any interruption at any time, and during which the nurse, LIP, or other health care provider is in constant attendance is required. Evaluation of the patient’s response to the drugs is the primary responsibility of the individual administering the drugs and monitoring the patient. This individual must NOT be the person performing the procedure. </a:t>
            </a:r>
          </a:p>
          <a:p>
            <a:endParaRPr lang="en-US" sz="2800" dirty="0" smtClean="0"/>
          </a:p>
          <a:p>
            <a:r>
              <a:rPr lang="en-US" sz="2800" b="1" dirty="0" smtClean="0"/>
              <a:t>KEY POINT: Monitoring staff are empowered to stop the sedation process at any time during the procedure, including refusing to initiate sedation. </a:t>
            </a:r>
          </a:p>
          <a:p>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84238"/>
          </a:xfrm>
        </p:spPr>
        <p:txBody>
          <a:bodyPr/>
          <a:lstStyle/>
          <a:p>
            <a:r>
              <a:rPr lang="en-US" b="1" dirty="0" err="1" smtClean="0"/>
              <a:t>Intraprocedure</a:t>
            </a:r>
            <a:r>
              <a:rPr lang="en-US" b="1" dirty="0" smtClean="0"/>
              <a:t> Monitoring </a:t>
            </a:r>
          </a:p>
        </p:txBody>
      </p:sp>
      <p:sp>
        <p:nvSpPr>
          <p:cNvPr id="3" name="TextBox 2"/>
          <p:cNvSpPr txBox="1"/>
          <p:nvPr/>
        </p:nvSpPr>
        <p:spPr>
          <a:xfrm>
            <a:off x="2971800" y="1905000"/>
            <a:ext cx="184731" cy="369332"/>
          </a:xfrm>
          <a:prstGeom prst="rect">
            <a:avLst/>
          </a:prstGeom>
          <a:noFill/>
        </p:spPr>
        <p:txBody>
          <a:bodyPr wrap="none" rtlCol="0">
            <a:spAutoFit/>
          </a:bodyPr>
          <a:lstStyle/>
          <a:p>
            <a:endParaRPr lang="en-US" dirty="0"/>
          </a:p>
        </p:txBody>
      </p:sp>
      <p:sp>
        <p:nvSpPr>
          <p:cNvPr id="4" name="TextBox 3"/>
          <p:cNvSpPr txBox="1"/>
          <p:nvPr/>
        </p:nvSpPr>
        <p:spPr>
          <a:xfrm>
            <a:off x="304801" y="1143000"/>
            <a:ext cx="8534399" cy="5632311"/>
          </a:xfrm>
          <a:prstGeom prst="rect">
            <a:avLst/>
          </a:prstGeom>
          <a:noFill/>
        </p:spPr>
        <p:txBody>
          <a:bodyPr wrap="square" rtlCol="0">
            <a:spAutoFit/>
          </a:bodyPr>
          <a:lstStyle/>
          <a:p>
            <a:endParaRPr lang="en-US" dirty="0" smtClean="0"/>
          </a:p>
          <a:p>
            <a:r>
              <a:rPr lang="en-US" dirty="0" smtClean="0"/>
              <a:t>1. The following parameters are monitored continuously and recorded every 5 minutes: </a:t>
            </a:r>
          </a:p>
          <a:p>
            <a:r>
              <a:rPr lang="en-US" dirty="0" smtClean="0"/>
              <a:t>o Arousal score </a:t>
            </a:r>
          </a:p>
          <a:p>
            <a:r>
              <a:rPr lang="en-US" dirty="0" smtClean="0"/>
              <a:t>o Cardiac rhythm </a:t>
            </a:r>
          </a:p>
          <a:p>
            <a:r>
              <a:rPr lang="en-US" dirty="0" smtClean="0"/>
              <a:t>o Blood pressure (BP) (continuously if an intra-arterial catheter is in use, otherwise every 5 minutes) </a:t>
            </a:r>
          </a:p>
          <a:p>
            <a:r>
              <a:rPr lang="en-US" dirty="0" smtClean="0"/>
              <a:t>o Pulse rate </a:t>
            </a:r>
          </a:p>
          <a:p>
            <a:r>
              <a:rPr lang="en-US" dirty="0" smtClean="0"/>
              <a:t>o Respiratory rate </a:t>
            </a:r>
          </a:p>
          <a:p>
            <a:r>
              <a:rPr lang="en-US" dirty="0" smtClean="0"/>
              <a:t>o Oxygen saturation </a:t>
            </a:r>
          </a:p>
          <a:p>
            <a:r>
              <a:rPr lang="en-US" dirty="0" smtClean="0"/>
              <a:t>o Monitoring of end-tidal carbon dioxide (ETCO2), while not required, should be considered when personnel are physically separated from the patient and/or unable to visualize respiratory efforts continuously, such as during magnetic resonance imaging (MRI) or radiation therapy procedures. </a:t>
            </a:r>
          </a:p>
          <a:p>
            <a:endParaRPr lang="en-US" dirty="0" smtClean="0"/>
          </a:p>
          <a:p>
            <a:r>
              <a:rPr lang="en-US" dirty="0" smtClean="0"/>
              <a:t>2. Pain will be recorded </a:t>
            </a:r>
          </a:p>
          <a:p>
            <a:r>
              <a:rPr lang="en-US" dirty="0" smtClean="0"/>
              <a:t>o pre-procedure </a:t>
            </a:r>
          </a:p>
          <a:p>
            <a:r>
              <a:rPr lang="en-US" dirty="0" smtClean="0"/>
              <a:t>o post-procedure </a:t>
            </a:r>
          </a:p>
          <a:p>
            <a:r>
              <a:rPr lang="en-US" dirty="0" smtClean="0"/>
              <a:t>o every hour </a:t>
            </a:r>
          </a:p>
          <a:p>
            <a:r>
              <a:rPr lang="en-US" dirty="0" smtClean="0"/>
              <a:t>o whenever </a:t>
            </a:r>
            <a:r>
              <a:rPr lang="en-US" dirty="0" err="1" smtClean="0"/>
              <a:t>redosing</a:t>
            </a:r>
            <a:r>
              <a:rPr lang="en-US" dirty="0" smtClean="0"/>
              <a:t> of analgesics is required </a:t>
            </a:r>
          </a:p>
          <a:p>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z="4000" smtClean="0"/>
              <a:t>Medication Use for Moderate Sedation</a:t>
            </a:r>
          </a:p>
        </p:txBody>
      </p:sp>
      <p:sp>
        <p:nvSpPr>
          <p:cNvPr id="18435" name="Rectangle 3"/>
          <p:cNvSpPr>
            <a:spLocks noGrp="1" noChangeArrowheads="1"/>
          </p:cNvSpPr>
          <p:nvPr>
            <p:ph type="body" idx="1"/>
          </p:nvPr>
        </p:nvSpPr>
        <p:spPr/>
        <p:txBody>
          <a:bodyPr/>
          <a:lstStyle/>
          <a:p>
            <a:pPr eaLnBrk="1" hangingPunct="1"/>
            <a:r>
              <a:rPr lang="en-US" smtClean="0"/>
              <a:t>Medication use for moderate sedation almost always includes a combination of a short-acting opioid and short-acting benzodiazepine</a:t>
            </a:r>
          </a:p>
          <a:p>
            <a:pPr eaLnBrk="1" hangingPunct="1"/>
            <a:r>
              <a:rPr lang="en-US" smtClean="0"/>
              <a:t>Fentanyl and Midazolam are the preferred agents</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lstStyle/>
          <a:p>
            <a:r>
              <a:rPr lang="en-US" dirty="0" smtClean="0"/>
              <a:t>Drugs used in moderate sedation</a:t>
            </a:r>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102157" y="1371600"/>
            <a:ext cx="9041843" cy="4800600"/>
          </a:xfrm>
          <a:prstGeom prst="rect">
            <a:avLst/>
          </a:prstGeom>
          <a:noFill/>
          <a:ln w="9525">
            <a:noFill/>
            <a:miter lim="800000"/>
            <a:headEnd/>
            <a:tailEnd/>
          </a:ln>
        </p:spPr>
      </p:pic>
      <p:sp>
        <p:nvSpPr>
          <p:cNvPr id="4" name="TextBox 3"/>
          <p:cNvSpPr txBox="1"/>
          <p:nvPr/>
        </p:nvSpPr>
        <p:spPr>
          <a:xfrm>
            <a:off x="5105400" y="6248400"/>
            <a:ext cx="3388107" cy="369332"/>
          </a:xfrm>
          <a:prstGeom prst="rect">
            <a:avLst/>
          </a:prstGeom>
          <a:noFill/>
        </p:spPr>
        <p:txBody>
          <a:bodyPr wrap="none" rtlCol="0">
            <a:spAutoFit/>
          </a:bodyPr>
          <a:lstStyle/>
          <a:p>
            <a:r>
              <a:rPr lang="de-DE" dirty="0" smtClean="0"/>
              <a:t>J Clin Anesth. 19(5):397-404, 2007</a:t>
            </a:r>
            <a:endParaRPr lang="en-US" dirty="0"/>
          </a:p>
        </p:txBody>
      </p:sp>
      <p:sp>
        <p:nvSpPr>
          <p:cNvPr id="5" name="Rectangle 4"/>
          <p:cNvSpPr/>
          <p:nvPr/>
        </p:nvSpPr>
        <p:spPr>
          <a:xfrm>
            <a:off x="3505200" y="2590800"/>
            <a:ext cx="1066800"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505200" y="5562600"/>
            <a:ext cx="1066800"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lstStyle/>
          <a:p>
            <a:r>
              <a:rPr lang="en-US" dirty="0" smtClean="0"/>
              <a:t>Sedation is Continuum</a:t>
            </a:r>
            <a:endParaRPr lang="en-US" dirty="0"/>
          </a:p>
        </p:txBody>
      </p:sp>
      <p:pic>
        <p:nvPicPr>
          <p:cNvPr id="4099" name="Picture 3"/>
          <p:cNvPicPr>
            <a:picLocks noChangeAspect="1" noChangeArrowheads="1"/>
          </p:cNvPicPr>
          <p:nvPr/>
        </p:nvPicPr>
        <p:blipFill>
          <a:blip r:embed="rId2" cstate="print"/>
          <a:srcRect/>
          <a:stretch>
            <a:fillRect/>
          </a:stretch>
        </p:blipFill>
        <p:spPr bwMode="auto">
          <a:xfrm>
            <a:off x="838200" y="1279264"/>
            <a:ext cx="7870416" cy="55787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normAutofit fontScale="90000"/>
          </a:bodyPr>
          <a:lstStyle/>
          <a:p>
            <a:pPr eaLnBrk="1" hangingPunct="1"/>
            <a:r>
              <a:rPr lang="en-US" smtClean="0"/>
              <a:t>Fentanyl</a:t>
            </a:r>
          </a:p>
        </p:txBody>
      </p:sp>
      <p:sp>
        <p:nvSpPr>
          <p:cNvPr id="19459" name="Rectangle 3"/>
          <p:cNvSpPr>
            <a:spLocks noGrp="1" noChangeArrowheads="1"/>
          </p:cNvSpPr>
          <p:nvPr>
            <p:ph type="body" idx="1"/>
          </p:nvPr>
        </p:nvSpPr>
        <p:spPr>
          <a:xfrm>
            <a:off x="457200" y="1371600"/>
            <a:ext cx="8229600" cy="4525963"/>
          </a:xfrm>
        </p:spPr>
        <p:txBody>
          <a:bodyPr>
            <a:normAutofit fontScale="92500" lnSpcReduction="10000"/>
          </a:bodyPr>
          <a:lstStyle/>
          <a:p>
            <a:pPr eaLnBrk="1" hangingPunct="1">
              <a:lnSpc>
                <a:spcPct val="80000"/>
              </a:lnSpc>
              <a:buFontTx/>
              <a:buNone/>
            </a:pPr>
            <a:endParaRPr lang="en-US" sz="2400" b="1" dirty="0" smtClean="0"/>
          </a:p>
          <a:p>
            <a:pPr eaLnBrk="1" hangingPunct="1">
              <a:lnSpc>
                <a:spcPct val="80000"/>
              </a:lnSpc>
            </a:pPr>
            <a:r>
              <a:rPr lang="en-US" sz="3000" b="1" dirty="0" smtClean="0"/>
              <a:t>Classification:</a:t>
            </a:r>
            <a:r>
              <a:rPr lang="en-US" sz="3000" dirty="0" smtClean="0"/>
              <a:t>  Opiate Agonist</a:t>
            </a:r>
            <a:endParaRPr lang="en-US" sz="3000" b="1" dirty="0" smtClean="0"/>
          </a:p>
          <a:p>
            <a:pPr eaLnBrk="1" hangingPunct="1">
              <a:lnSpc>
                <a:spcPct val="80000"/>
              </a:lnSpc>
            </a:pPr>
            <a:r>
              <a:rPr lang="en-US" sz="3000" b="1" dirty="0" smtClean="0"/>
              <a:t>Indications:</a:t>
            </a:r>
            <a:r>
              <a:rPr lang="en-US" sz="3000" dirty="0" smtClean="0"/>
              <a:t>  Pain relief, sedation</a:t>
            </a:r>
            <a:endParaRPr lang="en-US" sz="3000" b="1" dirty="0" smtClean="0"/>
          </a:p>
          <a:p>
            <a:pPr eaLnBrk="1" hangingPunct="1">
              <a:lnSpc>
                <a:spcPct val="80000"/>
              </a:lnSpc>
            </a:pPr>
            <a:r>
              <a:rPr lang="en-US" sz="3000" b="1" dirty="0" smtClean="0"/>
              <a:t>Side Effects:</a:t>
            </a:r>
            <a:r>
              <a:rPr lang="en-US" sz="3000" dirty="0" smtClean="0"/>
              <a:t> Respiratory depression, nausea, vomiting, </a:t>
            </a:r>
            <a:r>
              <a:rPr lang="en-US" sz="3000" dirty="0" err="1" smtClean="0"/>
              <a:t>bradycardia</a:t>
            </a:r>
            <a:r>
              <a:rPr lang="en-US" sz="3000" dirty="0" smtClean="0"/>
              <a:t>, hypotension, skeletal and thoracic muscle rigidity especially following rapid IV administration</a:t>
            </a:r>
            <a:endParaRPr lang="en-US" sz="3000" b="1" dirty="0" smtClean="0"/>
          </a:p>
          <a:p>
            <a:pPr eaLnBrk="1" hangingPunct="1">
              <a:lnSpc>
                <a:spcPct val="80000"/>
              </a:lnSpc>
            </a:pPr>
            <a:r>
              <a:rPr lang="en-US" sz="3000" b="1" dirty="0" smtClean="0"/>
              <a:t>Contraindications:</a:t>
            </a:r>
            <a:r>
              <a:rPr lang="en-US" sz="3000" dirty="0" smtClean="0"/>
              <a:t>  Increased ICP, severe respiratory depression</a:t>
            </a:r>
            <a:endParaRPr lang="en-US" sz="3000" b="1" dirty="0" smtClean="0"/>
          </a:p>
          <a:p>
            <a:pPr eaLnBrk="1" hangingPunct="1">
              <a:lnSpc>
                <a:spcPct val="80000"/>
              </a:lnSpc>
            </a:pPr>
            <a:r>
              <a:rPr lang="en-US" sz="3000" b="1" dirty="0" smtClean="0"/>
              <a:t>Onset of Analgesia:</a:t>
            </a:r>
            <a:r>
              <a:rPr lang="en-US" sz="3000" dirty="0" smtClean="0"/>
              <a:t> 1-2 min</a:t>
            </a:r>
          </a:p>
          <a:p>
            <a:pPr eaLnBrk="1" hangingPunct="1">
              <a:lnSpc>
                <a:spcPct val="80000"/>
              </a:lnSpc>
            </a:pPr>
            <a:r>
              <a:rPr lang="en-US" sz="3000" b="1" dirty="0" smtClean="0"/>
              <a:t>Peak: </a:t>
            </a:r>
            <a:r>
              <a:rPr lang="en-US" sz="3000" dirty="0" smtClean="0"/>
              <a:t>3-5 min</a:t>
            </a:r>
            <a:endParaRPr lang="en-US" sz="3000" b="1" dirty="0" smtClean="0"/>
          </a:p>
          <a:p>
            <a:pPr eaLnBrk="1" hangingPunct="1">
              <a:lnSpc>
                <a:spcPct val="80000"/>
              </a:lnSpc>
            </a:pPr>
            <a:r>
              <a:rPr lang="en-US" sz="3000" b="1" dirty="0" smtClean="0"/>
              <a:t>Duration:</a:t>
            </a:r>
            <a:r>
              <a:rPr lang="en-US" sz="3000" dirty="0" smtClean="0"/>
              <a:t>  30 minutes – 1 hour; respiratory depression may last longer than analgesia</a:t>
            </a:r>
            <a:endParaRPr lang="en-US" sz="3000" b="1" dirty="0"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normAutofit fontScale="90000"/>
          </a:bodyPr>
          <a:lstStyle/>
          <a:p>
            <a:r>
              <a:rPr lang="en-US" smtClean="0"/>
              <a:t>Fentanyl</a:t>
            </a:r>
          </a:p>
        </p:txBody>
      </p:sp>
      <p:sp>
        <p:nvSpPr>
          <p:cNvPr id="80899" name="Rectangle 3"/>
          <p:cNvSpPr>
            <a:spLocks noGrp="1" noChangeArrowheads="1"/>
          </p:cNvSpPr>
          <p:nvPr>
            <p:ph type="body" idx="1"/>
          </p:nvPr>
        </p:nvSpPr>
        <p:spPr>
          <a:xfrm>
            <a:off x="457200" y="1447800"/>
            <a:ext cx="8229600" cy="4906963"/>
          </a:xfrm>
        </p:spPr>
        <p:txBody>
          <a:bodyPr>
            <a:normAutofit lnSpcReduction="10000"/>
          </a:bodyPr>
          <a:lstStyle/>
          <a:p>
            <a:pPr eaLnBrk="1" hangingPunct="1">
              <a:lnSpc>
                <a:spcPct val="80000"/>
              </a:lnSpc>
            </a:pPr>
            <a:r>
              <a:rPr lang="en-US" sz="2400" b="1" dirty="0" smtClean="0"/>
              <a:t>Dose:</a:t>
            </a:r>
            <a:endParaRPr lang="en-US" sz="2400" dirty="0" smtClean="0"/>
          </a:p>
          <a:p>
            <a:pPr eaLnBrk="1" hangingPunct="1">
              <a:lnSpc>
                <a:spcPct val="80000"/>
              </a:lnSpc>
              <a:buNone/>
            </a:pPr>
            <a:r>
              <a:rPr lang="en-US" sz="2800" b="1" u="sng" dirty="0" smtClean="0"/>
              <a:t>Adults:</a:t>
            </a:r>
            <a:r>
              <a:rPr lang="en-US" sz="2800" b="1" dirty="0" smtClean="0"/>
              <a:t>  </a:t>
            </a:r>
            <a:endParaRPr lang="en-US" sz="2800" dirty="0" smtClean="0"/>
          </a:p>
          <a:p>
            <a:pPr eaLnBrk="1" hangingPunct="1">
              <a:lnSpc>
                <a:spcPct val="80000"/>
              </a:lnSpc>
              <a:buNone/>
            </a:pPr>
            <a:r>
              <a:rPr lang="en-US" sz="2800" u="sng" dirty="0" smtClean="0"/>
              <a:t>IV:</a:t>
            </a:r>
            <a:r>
              <a:rPr lang="en-US" sz="2800" dirty="0" smtClean="0"/>
              <a:t>  0.5 – 1 mcg/kg</a:t>
            </a:r>
            <a:r>
              <a:rPr lang="en-US" sz="2800" b="1" dirty="0" smtClean="0"/>
              <a:t> </a:t>
            </a:r>
            <a:endParaRPr lang="en-US" sz="2800" dirty="0" smtClean="0"/>
          </a:p>
          <a:p>
            <a:pPr eaLnBrk="1" hangingPunct="1">
              <a:lnSpc>
                <a:spcPct val="80000"/>
              </a:lnSpc>
              <a:buNone/>
            </a:pPr>
            <a:r>
              <a:rPr lang="en-US" sz="2400" dirty="0" smtClean="0"/>
              <a:t> </a:t>
            </a:r>
            <a:r>
              <a:rPr lang="en-US" dirty="0" smtClean="0">
                <a:solidFill>
                  <a:schemeClr val="accent1"/>
                </a:solidFill>
              </a:rPr>
              <a:t>Range: single dose of 50- 100 </a:t>
            </a:r>
            <a:r>
              <a:rPr lang="en-US" dirty="0" err="1" smtClean="0">
                <a:solidFill>
                  <a:schemeClr val="accent1"/>
                </a:solidFill>
              </a:rPr>
              <a:t>mcgs</a:t>
            </a:r>
            <a:r>
              <a:rPr lang="en-US" dirty="0" smtClean="0">
                <a:solidFill>
                  <a:schemeClr val="accent1"/>
                </a:solidFill>
              </a:rPr>
              <a:t> – May repeat 25 to 50 mcg every  5 minutes up to ~250 </a:t>
            </a:r>
            <a:r>
              <a:rPr lang="en-US" dirty="0" err="1" smtClean="0">
                <a:solidFill>
                  <a:schemeClr val="accent1"/>
                </a:solidFill>
              </a:rPr>
              <a:t>mcgs</a:t>
            </a:r>
            <a:r>
              <a:rPr lang="en-US" u="sng" dirty="0" smtClean="0">
                <a:solidFill>
                  <a:schemeClr val="accent1"/>
                </a:solidFill>
              </a:rPr>
              <a:t> </a:t>
            </a:r>
            <a:endParaRPr lang="en-US" dirty="0" smtClean="0">
              <a:solidFill>
                <a:schemeClr val="accent1"/>
              </a:solidFill>
            </a:endParaRPr>
          </a:p>
          <a:p>
            <a:pPr eaLnBrk="1" hangingPunct="1">
              <a:lnSpc>
                <a:spcPct val="80000"/>
              </a:lnSpc>
              <a:buFontTx/>
              <a:buNone/>
            </a:pPr>
            <a:endParaRPr lang="en-US" sz="2400" dirty="0" smtClean="0"/>
          </a:p>
          <a:p>
            <a:pPr eaLnBrk="1" hangingPunct="1">
              <a:lnSpc>
                <a:spcPct val="80000"/>
              </a:lnSpc>
            </a:pPr>
            <a:r>
              <a:rPr lang="en-US" sz="2400" dirty="0" smtClean="0"/>
              <a:t>	</a:t>
            </a:r>
            <a:r>
              <a:rPr lang="en-US" sz="2400" dirty="0" err="1" smtClean="0"/>
              <a:t>Clcr</a:t>
            </a:r>
            <a:r>
              <a:rPr lang="en-US" sz="2400" dirty="0" smtClean="0"/>
              <a:t> 10-50ml/minute: Administer 75% of usual dose</a:t>
            </a:r>
          </a:p>
          <a:p>
            <a:pPr eaLnBrk="1" hangingPunct="1">
              <a:lnSpc>
                <a:spcPct val="80000"/>
              </a:lnSpc>
            </a:pPr>
            <a:r>
              <a:rPr lang="en-US" sz="2400" dirty="0" smtClean="0"/>
              <a:t>         </a:t>
            </a:r>
            <a:r>
              <a:rPr lang="en-US" sz="2400" dirty="0" err="1" smtClean="0"/>
              <a:t>Clcr</a:t>
            </a:r>
            <a:r>
              <a:rPr lang="en-US" sz="2400" dirty="0" smtClean="0"/>
              <a:t>&lt; 10 ml/minute: Administer 50% of usual dose</a:t>
            </a:r>
          </a:p>
          <a:p>
            <a:pPr eaLnBrk="1" hangingPunct="1">
              <a:lnSpc>
                <a:spcPct val="80000"/>
              </a:lnSpc>
              <a:buNone/>
            </a:pPr>
            <a:endParaRPr lang="en-US" sz="2400" dirty="0" smtClean="0"/>
          </a:p>
          <a:p>
            <a:pPr eaLnBrk="1" hangingPunct="1">
              <a:lnSpc>
                <a:spcPct val="80000"/>
              </a:lnSpc>
            </a:pPr>
            <a:r>
              <a:rPr lang="en-US" sz="2400" b="1" dirty="0" smtClean="0"/>
              <a:t>Nursing Considerations:  </a:t>
            </a:r>
            <a:endParaRPr lang="en-US" sz="2400" dirty="0" smtClean="0"/>
          </a:p>
          <a:p>
            <a:pPr lvl="1" eaLnBrk="1" hangingPunct="1">
              <a:lnSpc>
                <a:spcPct val="80000"/>
              </a:lnSpc>
            </a:pPr>
            <a:r>
              <a:rPr lang="en-US" sz="2400" dirty="0" smtClean="0"/>
              <a:t>Administer drug over 1 – 2 minutes</a:t>
            </a:r>
          </a:p>
          <a:p>
            <a:pPr lvl="1" eaLnBrk="1" hangingPunct="1">
              <a:lnSpc>
                <a:spcPct val="80000"/>
              </a:lnSpc>
            </a:pPr>
            <a:r>
              <a:rPr lang="en-US" sz="2400" dirty="0" smtClean="0"/>
              <a:t>Apnea may precede sedation</a:t>
            </a:r>
          </a:p>
          <a:p>
            <a:pPr eaLnBrk="1" hangingPunct="1">
              <a:lnSpc>
                <a:spcPct val="80000"/>
              </a:lnSpc>
            </a:pPr>
            <a:r>
              <a:rPr lang="en-US" sz="2400" b="1" dirty="0" smtClean="0"/>
              <a:t>Antagonist</a:t>
            </a:r>
            <a:r>
              <a:rPr lang="en-US" sz="2400" dirty="0" smtClean="0"/>
              <a:t>: </a:t>
            </a:r>
            <a:r>
              <a:rPr lang="en-US" sz="2400" dirty="0" err="1" smtClean="0"/>
              <a:t>Naloxone</a:t>
            </a:r>
            <a:endParaRPr lang="en-US" sz="2400" dirty="0" smtClean="0"/>
          </a:p>
          <a:p>
            <a:pPr>
              <a:lnSpc>
                <a:spcPct val="80000"/>
              </a:lnSpc>
            </a:pPr>
            <a:endParaRPr lang="en-US" sz="2000" dirty="0"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fontScale="90000"/>
          </a:bodyPr>
          <a:lstStyle/>
          <a:p>
            <a:pPr eaLnBrk="1" hangingPunct="1"/>
            <a:r>
              <a:rPr lang="en-US" smtClean="0"/>
              <a:t>Morphine</a:t>
            </a:r>
          </a:p>
        </p:txBody>
      </p:sp>
      <p:sp>
        <p:nvSpPr>
          <p:cNvPr id="20483" name="Rectangle 3"/>
          <p:cNvSpPr>
            <a:spLocks noGrp="1" noChangeArrowheads="1"/>
          </p:cNvSpPr>
          <p:nvPr>
            <p:ph type="body" idx="1"/>
          </p:nvPr>
        </p:nvSpPr>
        <p:spPr>
          <a:xfrm>
            <a:off x="457200" y="1295400"/>
            <a:ext cx="8229600" cy="4830763"/>
          </a:xfrm>
        </p:spPr>
        <p:txBody>
          <a:bodyPr>
            <a:noAutofit/>
          </a:bodyPr>
          <a:lstStyle/>
          <a:p>
            <a:pPr eaLnBrk="1" hangingPunct="1">
              <a:lnSpc>
                <a:spcPct val="80000"/>
              </a:lnSpc>
            </a:pPr>
            <a:r>
              <a:rPr lang="en-US" sz="2000" b="1" dirty="0" smtClean="0"/>
              <a:t>Classification:</a:t>
            </a:r>
            <a:r>
              <a:rPr lang="en-US" sz="2000" dirty="0" smtClean="0"/>
              <a:t>  Opiate Agonist</a:t>
            </a:r>
            <a:endParaRPr lang="en-US" sz="2000" b="1" dirty="0" smtClean="0"/>
          </a:p>
          <a:p>
            <a:pPr eaLnBrk="1" hangingPunct="1">
              <a:lnSpc>
                <a:spcPct val="80000"/>
              </a:lnSpc>
            </a:pPr>
            <a:r>
              <a:rPr lang="en-US" sz="2000" b="1" dirty="0" smtClean="0"/>
              <a:t>Indications:</a:t>
            </a:r>
            <a:r>
              <a:rPr lang="en-US" sz="2000" dirty="0" smtClean="0"/>
              <a:t> Management of moderate to severe pain, sedation</a:t>
            </a:r>
            <a:endParaRPr lang="en-US" sz="2000" b="1" dirty="0" smtClean="0"/>
          </a:p>
          <a:p>
            <a:pPr eaLnBrk="1" hangingPunct="1">
              <a:lnSpc>
                <a:spcPct val="80000"/>
              </a:lnSpc>
            </a:pPr>
            <a:r>
              <a:rPr lang="en-US" sz="2000" b="1" dirty="0" smtClean="0"/>
              <a:t>Side Effects:</a:t>
            </a:r>
            <a:r>
              <a:rPr lang="en-US" sz="2000" dirty="0" smtClean="0"/>
              <a:t> Respiratory depression, nausea, vomiting, </a:t>
            </a:r>
            <a:r>
              <a:rPr lang="en-US" sz="2000" dirty="0" err="1" smtClean="0"/>
              <a:t>bradycardia</a:t>
            </a:r>
            <a:r>
              <a:rPr lang="en-US" sz="2000" dirty="0" smtClean="0"/>
              <a:t>, hypotension, peripheral vasodilatation, histamine release, </a:t>
            </a:r>
            <a:r>
              <a:rPr lang="en-US" sz="2000" dirty="0" err="1" smtClean="0"/>
              <a:t>pruritis</a:t>
            </a:r>
            <a:r>
              <a:rPr lang="en-US" sz="2000" dirty="0" smtClean="0"/>
              <a:t>, increased ICP</a:t>
            </a:r>
            <a:endParaRPr lang="en-US" sz="2000" b="1" dirty="0" smtClean="0"/>
          </a:p>
          <a:p>
            <a:pPr eaLnBrk="1" hangingPunct="1">
              <a:lnSpc>
                <a:spcPct val="80000"/>
              </a:lnSpc>
            </a:pPr>
            <a:r>
              <a:rPr lang="en-US" sz="2000" b="1" dirty="0" smtClean="0"/>
              <a:t>Contraindications:</a:t>
            </a:r>
            <a:r>
              <a:rPr lang="en-US" sz="2000" dirty="0" smtClean="0"/>
              <a:t>  Increased ICP, severe respiratory depression</a:t>
            </a:r>
            <a:endParaRPr lang="en-US" sz="2000" b="1" dirty="0" smtClean="0"/>
          </a:p>
          <a:p>
            <a:pPr eaLnBrk="1" hangingPunct="1">
              <a:lnSpc>
                <a:spcPct val="80000"/>
              </a:lnSpc>
            </a:pPr>
            <a:r>
              <a:rPr lang="en-US" sz="2000" b="1" dirty="0" smtClean="0"/>
              <a:t>Onset: </a:t>
            </a:r>
            <a:endParaRPr lang="en-US" sz="2000" dirty="0" smtClean="0"/>
          </a:p>
          <a:p>
            <a:pPr eaLnBrk="1" hangingPunct="1">
              <a:lnSpc>
                <a:spcPct val="80000"/>
              </a:lnSpc>
            </a:pPr>
            <a:r>
              <a:rPr lang="en-US" sz="2000" dirty="0" smtClean="0"/>
              <a:t>IV: 5 min</a:t>
            </a:r>
          </a:p>
          <a:p>
            <a:pPr eaLnBrk="1" hangingPunct="1">
              <a:lnSpc>
                <a:spcPct val="80000"/>
              </a:lnSpc>
            </a:pPr>
            <a:r>
              <a:rPr lang="en-US" sz="2000" dirty="0" smtClean="0"/>
              <a:t>IM or SC: 10-30min</a:t>
            </a:r>
          </a:p>
          <a:p>
            <a:pPr eaLnBrk="1" hangingPunct="1">
              <a:lnSpc>
                <a:spcPct val="80000"/>
              </a:lnSpc>
            </a:pPr>
            <a:r>
              <a:rPr lang="en-US" sz="2000" dirty="0" smtClean="0"/>
              <a:t>PR: 20-30 min</a:t>
            </a:r>
          </a:p>
          <a:p>
            <a:pPr eaLnBrk="1" hangingPunct="1">
              <a:lnSpc>
                <a:spcPct val="80000"/>
              </a:lnSpc>
            </a:pPr>
            <a:r>
              <a:rPr lang="en-US" sz="2000" dirty="0" smtClean="0"/>
              <a:t>PO: 60 min</a:t>
            </a:r>
            <a:endParaRPr lang="en-US" sz="2000" b="1" dirty="0" smtClean="0"/>
          </a:p>
          <a:p>
            <a:pPr eaLnBrk="1" hangingPunct="1">
              <a:lnSpc>
                <a:spcPct val="80000"/>
              </a:lnSpc>
            </a:pPr>
            <a:r>
              <a:rPr lang="en-US" sz="2000" b="1" dirty="0" smtClean="0"/>
              <a:t>Peak Analgesia:</a:t>
            </a:r>
            <a:endParaRPr lang="en-US" sz="2000" dirty="0" smtClean="0"/>
          </a:p>
          <a:p>
            <a:pPr eaLnBrk="1" hangingPunct="1">
              <a:lnSpc>
                <a:spcPct val="80000"/>
              </a:lnSpc>
            </a:pPr>
            <a:r>
              <a:rPr lang="en-US" sz="2000" dirty="0" smtClean="0"/>
              <a:t>	</a:t>
            </a:r>
            <a:r>
              <a:rPr lang="en-US" sz="2000" u="sng" dirty="0" smtClean="0"/>
              <a:t>IV:</a:t>
            </a:r>
            <a:r>
              <a:rPr lang="en-US" sz="2000" dirty="0" smtClean="0"/>
              <a:t>  20 minutes</a:t>
            </a:r>
          </a:p>
          <a:p>
            <a:pPr eaLnBrk="1" hangingPunct="1">
              <a:lnSpc>
                <a:spcPct val="80000"/>
              </a:lnSpc>
            </a:pPr>
            <a:r>
              <a:rPr lang="en-US" sz="2000" dirty="0" smtClean="0"/>
              <a:t>	</a:t>
            </a:r>
            <a:r>
              <a:rPr lang="en-US" sz="2000" u="sng" dirty="0" smtClean="0"/>
              <a:t>Oral:</a:t>
            </a:r>
            <a:r>
              <a:rPr lang="en-US" sz="2000" dirty="0" smtClean="0"/>
              <a:t>  60 minutes</a:t>
            </a:r>
          </a:p>
          <a:p>
            <a:pPr eaLnBrk="1" hangingPunct="1">
              <a:lnSpc>
                <a:spcPct val="80000"/>
              </a:lnSpc>
            </a:pPr>
            <a:r>
              <a:rPr lang="en-US" sz="2000" dirty="0" smtClean="0"/>
              <a:t>	</a:t>
            </a:r>
            <a:r>
              <a:rPr lang="en-US" sz="2000" u="sng" dirty="0" smtClean="0"/>
              <a:t>Suppository:</a:t>
            </a:r>
            <a:r>
              <a:rPr lang="en-US" sz="2000" dirty="0" smtClean="0"/>
              <a:t>  20 – 60 minutes</a:t>
            </a:r>
          </a:p>
          <a:p>
            <a:pPr eaLnBrk="1" hangingPunct="1">
              <a:lnSpc>
                <a:spcPct val="80000"/>
              </a:lnSpc>
            </a:pPr>
            <a:r>
              <a:rPr lang="en-US" sz="2000" dirty="0" smtClean="0"/>
              <a:t>	</a:t>
            </a:r>
            <a:r>
              <a:rPr lang="en-US" sz="2000" u="sng" dirty="0" smtClean="0"/>
              <a:t>Subcutaneous:</a:t>
            </a:r>
            <a:r>
              <a:rPr lang="en-US" sz="2000" dirty="0" smtClean="0"/>
              <a:t>  50 – 90 minutes</a:t>
            </a:r>
          </a:p>
          <a:p>
            <a:pPr eaLnBrk="1" hangingPunct="1">
              <a:lnSpc>
                <a:spcPct val="80000"/>
              </a:lnSpc>
            </a:pPr>
            <a:r>
              <a:rPr lang="en-US" sz="2000" dirty="0" smtClean="0"/>
              <a:t>	</a:t>
            </a:r>
            <a:r>
              <a:rPr lang="en-US" sz="2000" u="sng" dirty="0" smtClean="0"/>
              <a:t>IM:</a:t>
            </a:r>
            <a:r>
              <a:rPr lang="en-US" sz="2000" dirty="0" smtClean="0"/>
              <a:t>  30 – 60 minutes</a:t>
            </a:r>
            <a:endParaRPr lang="en-US" sz="2000" b="1" dirty="0" smtClean="0"/>
          </a:p>
          <a:p>
            <a:pPr eaLnBrk="1" hangingPunct="1">
              <a:lnSpc>
                <a:spcPct val="80000"/>
              </a:lnSpc>
            </a:pPr>
            <a:r>
              <a:rPr lang="en-US" sz="2000" b="1" dirty="0" smtClean="0"/>
              <a:t>Duration:</a:t>
            </a:r>
            <a:r>
              <a:rPr lang="en-US" sz="2000" dirty="0" smtClean="0"/>
              <a:t>  3 – 5 hours</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normAutofit fontScale="90000"/>
          </a:bodyPr>
          <a:lstStyle/>
          <a:p>
            <a:pPr eaLnBrk="1" hangingPunct="1"/>
            <a:r>
              <a:rPr lang="en-US" smtClean="0"/>
              <a:t>Morphine</a:t>
            </a:r>
          </a:p>
        </p:txBody>
      </p:sp>
      <p:sp>
        <p:nvSpPr>
          <p:cNvPr id="21507" name="Rectangle 3"/>
          <p:cNvSpPr>
            <a:spLocks noGrp="1" noChangeArrowheads="1"/>
          </p:cNvSpPr>
          <p:nvPr>
            <p:ph type="body" idx="1"/>
          </p:nvPr>
        </p:nvSpPr>
        <p:spPr/>
        <p:txBody>
          <a:bodyPr>
            <a:noAutofit/>
          </a:bodyPr>
          <a:lstStyle/>
          <a:p>
            <a:pPr eaLnBrk="1" hangingPunct="1">
              <a:lnSpc>
                <a:spcPct val="80000"/>
              </a:lnSpc>
            </a:pPr>
            <a:r>
              <a:rPr lang="en-US" sz="2800" b="1" dirty="0" smtClean="0"/>
              <a:t>Dose: </a:t>
            </a:r>
            <a:endParaRPr lang="en-US" sz="2800" dirty="0" smtClean="0"/>
          </a:p>
          <a:p>
            <a:pPr eaLnBrk="1" hangingPunct="1">
              <a:lnSpc>
                <a:spcPct val="80000"/>
              </a:lnSpc>
              <a:buNone/>
            </a:pPr>
            <a:r>
              <a:rPr lang="en-US" sz="2800" b="1" u="sng" dirty="0" smtClean="0"/>
              <a:t>Adults:</a:t>
            </a:r>
            <a:r>
              <a:rPr lang="en-US" sz="2800" b="1" dirty="0" smtClean="0"/>
              <a:t>  (teenagers &gt; 50 kg and adults)</a:t>
            </a:r>
            <a:endParaRPr lang="en-US" sz="2800" dirty="0" smtClean="0"/>
          </a:p>
          <a:p>
            <a:pPr eaLnBrk="1" hangingPunct="1">
              <a:lnSpc>
                <a:spcPct val="80000"/>
              </a:lnSpc>
            </a:pPr>
            <a:r>
              <a:rPr lang="en-US" sz="2800" dirty="0" smtClean="0"/>
              <a:t>	</a:t>
            </a:r>
            <a:r>
              <a:rPr lang="en-US" sz="2800" u="sng" dirty="0" smtClean="0">
                <a:solidFill>
                  <a:schemeClr val="accent1"/>
                </a:solidFill>
              </a:rPr>
              <a:t>IV:</a:t>
            </a:r>
            <a:r>
              <a:rPr lang="en-US" sz="2800" dirty="0" smtClean="0">
                <a:solidFill>
                  <a:schemeClr val="accent1"/>
                </a:solidFill>
              </a:rPr>
              <a:t>  2-4mg per dose </a:t>
            </a:r>
          </a:p>
          <a:p>
            <a:pPr eaLnBrk="1" hangingPunct="1">
              <a:lnSpc>
                <a:spcPct val="80000"/>
              </a:lnSpc>
            </a:pPr>
            <a:r>
              <a:rPr lang="en-US" sz="2800" dirty="0" smtClean="0">
                <a:solidFill>
                  <a:schemeClr val="accent1"/>
                </a:solidFill>
              </a:rPr>
              <a:t>Repeat in 1-2 mg increments </a:t>
            </a:r>
          </a:p>
          <a:p>
            <a:pPr eaLnBrk="1" hangingPunct="1">
              <a:lnSpc>
                <a:spcPct val="80000"/>
              </a:lnSpc>
              <a:buNone/>
            </a:pPr>
            <a:endParaRPr lang="en-US" sz="2800" dirty="0" smtClean="0">
              <a:solidFill>
                <a:schemeClr val="accent1"/>
              </a:solidFill>
            </a:endParaRPr>
          </a:p>
          <a:p>
            <a:pPr eaLnBrk="1" hangingPunct="1">
              <a:lnSpc>
                <a:spcPct val="80000"/>
              </a:lnSpc>
            </a:pPr>
            <a:r>
              <a:rPr lang="en-US" sz="2800" dirty="0" smtClean="0">
                <a:solidFill>
                  <a:schemeClr val="accent1"/>
                </a:solidFill>
              </a:rPr>
              <a:t>Usual 8-10mg, maximum dose: 20 mg</a:t>
            </a:r>
          </a:p>
          <a:p>
            <a:pPr eaLnBrk="1" hangingPunct="1">
              <a:lnSpc>
                <a:spcPct val="80000"/>
              </a:lnSpc>
            </a:pPr>
            <a:endParaRPr lang="en-US" sz="2800" dirty="0" smtClean="0"/>
          </a:p>
          <a:p>
            <a:pPr eaLnBrk="1" hangingPunct="1">
              <a:lnSpc>
                <a:spcPct val="80000"/>
              </a:lnSpc>
            </a:pPr>
            <a:r>
              <a:rPr lang="en-US" sz="2800" dirty="0" err="1" smtClean="0"/>
              <a:t>Clcr</a:t>
            </a:r>
            <a:r>
              <a:rPr lang="en-US" sz="2800" dirty="0" smtClean="0"/>
              <a:t> 10-50ml/minute: Administer 75% of usual dose</a:t>
            </a:r>
          </a:p>
          <a:p>
            <a:pPr eaLnBrk="1" hangingPunct="1">
              <a:lnSpc>
                <a:spcPct val="80000"/>
              </a:lnSpc>
            </a:pPr>
            <a:r>
              <a:rPr lang="en-US" sz="2800" dirty="0" err="1" smtClean="0"/>
              <a:t>Clcr</a:t>
            </a:r>
            <a:r>
              <a:rPr lang="en-US" sz="2800" dirty="0" smtClean="0"/>
              <a:t>&lt; 10 ml/minute: Administer 50% of usual dose</a:t>
            </a:r>
          </a:p>
          <a:p>
            <a:pPr eaLnBrk="1" hangingPunct="1">
              <a:lnSpc>
                <a:spcPct val="80000"/>
              </a:lnSpc>
              <a:buNone/>
            </a:pPr>
            <a:endParaRPr lang="en-US" sz="2800" dirty="0" smtClean="0"/>
          </a:p>
          <a:p>
            <a:pPr eaLnBrk="1" hangingPunct="1">
              <a:lnSpc>
                <a:spcPct val="80000"/>
              </a:lnSpc>
            </a:pPr>
            <a:r>
              <a:rPr lang="en-US" sz="2800" b="1" dirty="0" smtClean="0"/>
              <a:t>Nursing Consideration:</a:t>
            </a:r>
            <a:r>
              <a:rPr lang="en-US" sz="2800" dirty="0" smtClean="0"/>
              <a:t> </a:t>
            </a:r>
          </a:p>
          <a:p>
            <a:pPr lvl="1" eaLnBrk="1" hangingPunct="1">
              <a:lnSpc>
                <a:spcPct val="80000"/>
              </a:lnSpc>
            </a:pPr>
            <a:r>
              <a:rPr lang="en-US" dirty="0" smtClean="0"/>
              <a:t>Administer drug over 2 – 3 minutes</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fontScale="90000"/>
          </a:bodyPr>
          <a:lstStyle/>
          <a:p>
            <a:pPr eaLnBrk="1" hangingPunct="1"/>
            <a:r>
              <a:rPr lang="en-US" smtClean="0"/>
              <a:t>Midazolam (Versed)</a:t>
            </a:r>
          </a:p>
        </p:txBody>
      </p:sp>
      <p:sp>
        <p:nvSpPr>
          <p:cNvPr id="22531" name="Rectangle 3"/>
          <p:cNvSpPr>
            <a:spLocks noGrp="1" noChangeArrowheads="1"/>
          </p:cNvSpPr>
          <p:nvPr>
            <p:ph type="body" idx="1"/>
          </p:nvPr>
        </p:nvSpPr>
        <p:spPr>
          <a:xfrm>
            <a:off x="381000" y="1295400"/>
            <a:ext cx="8229600" cy="4525963"/>
          </a:xfrm>
        </p:spPr>
        <p:txBody>
          <a:bodyPr>
            <a:noAutofit/>
          </a:bodyPr>
          <a:lstStyle/>
          <a:p>
            <a:pPr eaLnBrk="1" hangingPunct="1">
              <a:lnSpc>
                <a:spcPct val="80000"/>
              </a:lnSpc>
            </a:pPr>
            <a:r>
              <a:rPr lang="en-US" sz="2400" b="1" dirty="0" smtClean="0"/>
              <a:t>Classification: </a:t>
            </a:r>
            <a:r>
              <a:rPr lang="en-US" sz="2400" dirty="0" smtClean="0"/>
              <a:t>Benzodiazepine</a:t>
            </a:r>
            <a:endParaRPr lang="en-US" sz="2400" b="1" dirty="0" smtClean="0"/>
          </a:p>
          <a:p>
            <a:pPr eaLnBrk="1" hangingPunct="1">
              <a:lnSpc>
                <a:spcPct val="80000"/>
              </a:lnSpc>
            </a:pPr>
            <a:r>
              <a:rPr lang="en-US" sz="2400" b="1" dirty="0" smtClean="0"/>
              <a:t>Indications:</a:t>
            </a:r>
            <a:r>
              <a:rPr lang="en-US" sz="2400" dirty="0" smtClean="0"/>
              <a:t>  Sedation, amnesia</a:t>
            </a:r>
            <a:endParaRPr lang="en-US" sz="2400" b="1" dirty="0" smtClean="0"/>
          </a:p>
          <a:p>
            <a:pPr eaLnBrk="1" hangingPunct="1">
              <a:lnSpc>
                <a:spcPct val="80000"/>
              </a:lnSpc>
            </a:pPr>
            <a:r>
              <a:rPr lang="en-US" sz="2400" b="1" dirty="0" smtClean="0"/>
              <a:t>Side Effects:</a:t>
            </a:r>
            <a:r>
              <a:rPr lang="en-US" sz="2400" dirty="0" smtClean="0"/>
              <a:t>  </a:t>
            </a:r>
            <a:r>
              <a:rPr lang="en-US" sz="2400" dirty="0" err="1" smtClean="0"/>
              <a:t>Bradycardia</a:t>
            </a:r>
            <a:r>
              <a:rPr lang="en-US" sz="2400" dirty="0" smtClean="0"/>
              <a:t>, hypotension, respiratory depression, apnea, cardiac arrest, </a:t>
            </a:r>
            <a:r>
              <a:rPr lang="en-US" sz="2400" dirty="0" err="1" smtClean="0"/>
              <a:t>laryngospasm</a:t>
            </a:r>
            <a:r>
              <a:rPr lang="en-US" sz="2400" dirty="0" smtClean="0"/>
              <a:t>.  </a:t>
            </a:r>
            <a:endParaRPr lang="en-US" sz="2400" b="1" dirty="0" smtClean="0"/>
          </a:p>
          <a:p>
            <a:pPr eaLnBrk="1" hangingPunct="1">
              <a:lnSpc>
                <a:spcPct val="80000"/>
              </a:lnSpc>
            </a:pPr>
            <a:r>
              <a:rPr lang="en-US" sz="2400" b="1" dirty="0" smtClean="0"/>
              <a:t>Contraindications:</a:t>
            </a:r>
            <a:r>
              <a:rPr lang="en-US" sz="2400" dirty="0" smtClean="0"/>
              <a:t>  CNS depression, respiratory depression, severe uncontrolled pain, severe hypotension, acute angle closure glaucoma</a:t>
            </a:r>
            <a:endParaRPr lang="en-US" sz="2400" b="1" dirty="0" smtClean="0"/>
          </a:p>
          <a:p>
            <a:pPr eaLnBrk="1" hangingPunct="1">
              <a:lnSpc>
                <a:spcPct val="80000"/>
              </a:lnSpc>
            </a:pPr>
            <a:r>
              <a:rPr lang="en-US" sz="2400" b="1" dirty="0" smtClean="0"/>
              <a:t>Onset of Action:  </a:t>
            </a:r>
            <a:endParaRPr lang="en-US" sz="2400" dirty="0" smtClean="0"/>
          </a:p>
          <a:p>
            <a:pPr eaLnBrk="1" hangingPunct="1">
              <a:lnSpc>
                <a:spcPct val="80000"/>
              </a:lnSpc>
            </a:pPr>
            <a:r>
              <a:rPr lang="en-US" sz="2400" dirty="0" smtClean="0"/>
              <a:t>	</a:t>
            </a:r>
            <a:r>
              <a:rPr lang="en-US" sz="2400" u="sng" dirty="0" smtClean="0"/>
              <a:t>IV:</a:t>
            </a:r>
            <a:r>
              <a:rPr lang="en-US" sz="2400" dirty="0" smtClean="0"/>
              <a:t>  1 – 5 minutes</a:t>
            </a:r>
          </a:p>
          <a:p>
            <a:pPr eaLnBrk="1" hangingPunct="1">
              <a:lnSpc>
                <a:spcPct val="80000"/>
              </a:lnSpc>
            </a:pPr>
            <a:r>
              <a:rPr lang="en-US" sz="2400" dirty="0" smtClean="0"/>
              <a:t>	IM: 15 minutes</a:t>
            </a:r>
          </a:p>
          <a:p>
            <a:pPr eaLnBrk="1" hangingPunct="1">
              <a:lnSpc>
                <a:spcPct val="80000"/>
              </a:lnSpc>
            </a:pPr>
            <a:r>
              <a:rPr lang="en-US" sz="2400" b="1" dirty="0" smtClean="0"/>
              <a:t>         </a:t>
            </a:r>
            <a:r>
              <a:rPr lang="en-US" sz="2400" dirty="0" smtClean="0"/>
              <a:t>Intranasal: 10-15 minutes</a:t>
            </a:r>
          </a:p>
          <a:p>
            <a:pPr eaLnBrk="1" hangingPunct="1">
              <a:lnSpc>
                <a:spcPct val="80000"/>
              </a:lnSpc>
            </a:pPr>
            <a:r>
              <a:rPr lang="en-US" sz="2400" dirty="0" smtClean="0"/>
              <a:t>	</a:t>
            </a:r>
            <a:r>
              <a:rPr lang="en-US" sz="2400" u="sng" dirty="0" smtClean="0"/>
              <a:t>Oral:</a:t>
            </a:r>
            <a:r>
              <a:rPr lang="en-US" sz="2400" dirty="0" smtClean="0"/>
              <a:t>  10-20 minutes</a:t>
            </a:r>
            <a:endParaRPr lang="en-US" sz="2400" b="1" dirty="0" smtClean="0"/>
          </a:p>
          <a:p>
            <a:pPr eaLnBrk="1" hangingPunct="1">
              <a:lnSpc>
                <a:spcPct val="80000"/>
              </a:lnSpc>
            </a:pPr>
            <a:r>
              <a:rPr lang="en-US" sz="2400" b="1" dirty="0" smtClean="0"/>
              <a:t>Duration:</a:t>
            </a:r>
            <a:r>
              <a:rPr lang="en-US" sz="2400" dirty="0" smtClean="0"/>
              <a:t>  2-6 hours</a:t>
            </a:r>
          </a:p>
          <a:p>
            <a:pPr>
              <a:lnSpc>
                <a:spcPct val="80000"/>
              </a:lnSpc>
            </a:pPr>
            <a:r>
              <a:rPr lang="en-US" sz="2400" dirty="0" smtClean="0"/>
              <a:t>Note: FDA black box warning for </a:t>
            </a:r>
            <a:r>
              <a:rPr lang="en-US" sz="2400" dirty="0" err="1" smtClean="0"/>
              <a:t>ritonavir</a:t>
            </a:r>
            <a:r>
              <a:rPr lang="en-US" sz="2400" dirty="0" smtClean="0"/>
              <a:t> and oral </a:t>
            </a:r>
            <a:r>
              <a:rPr lang="en-US" sz="2400" dirty="0" err="1" smtClean="0"/>
              <a:t>midazolam</a:t>
            </a:r>
            <a:r>
              <a:rPr lang="en-US" sz="2400" dirty="0" smtClean="0"/>
              <a:t>; </a:t>
            </a:r>
            <a:r>
              <a:rPr lang="en-US" sz="2400" dirty="0" err="1" smtClean="0"/>
              <a:t>efavirenz</a:t>
            </a:r>
            <a:r>
              <a:rPr lang="en-US" sz="2400" dirty="0" smtClean="0"/>
              <a:t> also listed as having significant interactions with </a:t>
            </a:r>
            <a:r>
              <a:rPr lang="en-US" sz="2400" dirty="0" err="1" smtClean="0"/>
              <a:t>benzo’s</a:t>
            </a:r>
            <a:endParaRPr lang="en-US" sz="2400" dirty="0" smtClean="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rmAutofit fontScale="90000"/>
          </a:bodyPr>
          <a:lstStyle/>
          <a:p>
            <a:pPr eaLnBrk="1" hangingPunct="1"/>
            <a:r>
              <a:rPr lang="en-US" smtClean="0"/>
              <a:t>Midazolam (Versed)</a:t>
            </a:r>
          </a:p>
        </p:txBody>
      </p:sp>
      <p:sp>
        <p:nvSpPr>
          <p:cNvPr id="23555" name="Rectangle 3"/>
          <p:cNvSpPr>
            <a:spLocks noGrp="1" noChangeArrowheads="1"/>
          </p:cNvSpPr>
          <p:nvPr>
            <p:ph type="body" idx="1"/>
          </p:nvPr>
        </p:nvSpPr>
        <p:spPr>
          <a:xfrm>
            <a:off x="457200" y="1371600"/>
            <a:ext cx="8229600" cy="4754563"/>
          </a:xfrm>
        </p:spPr>
        <p:txBody>
          <a:bodyPr>
            <a:normAutofit/>
          </a:bodyPr>
          <a:lstStyle/>
          <a:p>
            <a:pPr eaLnBrk="1" hangingPunct="1">
              <a:lnSpc>
                <a:spcPct val="80000"/>
              </a:lnSpc>
            </a:pPr>
            <a:r>
              <a:rPr lang="en-US" sz="2400" b="1" dirty="0" smtClean="0"/>
              <a:t>Dose:  </a:t>
            </a:r>
            <a:endParaRPr lang="en-US" sz="2400" dirty="0" smtClean="0"/>
          </a:p>
          <a:p>
            <a:pPr eaLnBrk="1" hangingPunct="1">
              <a:lnSpc>
                <a:spcPct val="80000"/>
              </a:lnSpc>
              <a:buNone/>
            </a:pPr>
            <a:r>
              <a:rPr lang="en-US" sz="2400" b="1" u="sng" dirty="0" smtClean="0"/>
              <a:t>Adults:</a:t>
            </a:r>
            <a:endParaRPr lang="en-US" sz="2400" b="1" dirty="0" smtClean="0"/>
          </a:p>
          <a:p>
            <a:pPr eaLnBrk="1" hangingPunct="1">
              <a:lnSpc>
                <a:spcPct val="80000"/>
              </a:lnSpc>
            </a:pPr>
            <a:r>
              <a:rPr lang="en-US" sz="2400" b="1" dirty="0" smtClean="0"/>
              <a:t>Under age 60:</a:t>
            </a:r>
            <a:endParaRPr lang="en-US" sz="2400" u="sng" dirty="0" smtClean="0"/>
          </a:p>
          <a:p>
            <a:pPr eaLnBrk="1" hangingPunct="1">
              <a:lnSpc>
                <a:spcPct val="80000"/>
              </a:lnSpc>
            </a:pPr>
            <a:r>
              <a:rPr lang="en-US" sz="2800" u="sng" dirty="0" smtClean="0">
                <a:solidFill>
                  <a:schemeClr val="accent1"/>
                </a:solidFill>
              </a:rPr>
              <a:t>IV:</a:t>
            </a:r>
            <a:r>
              <a:rPr lang="en-US" sz="2800" dirty="0" smtClean="0">
                <a:solidFill>
                  <a:schemeClr val="accent1"/>
                </a:solidFill>
              </a:rPr>
              <a:t>  1 – 2.5 mg push over 2 minutes</a:t>
            </a:r>
          </a:p>
          <a:p>
            <a:pPr eaLnBrk="1" hangingPunct="1">
              <a:lnSpc>
                <a:spcPct val="80000"/>
              </a:lnSpc>
            </a:pPr>
            <a:r>
              <a:rPr lang="en-US" sz="2800" dirty="0" smtClean="0">
                <a:solidFill>
                  <a:schemeClr val="accent1"/>
                </a:solidFill>
              </a:rPr>
              <a:t>Repeat dose every 2 minutes, as needed</a:t>
            </a:r>
          </a:p>
          <a:p>
            <a:pPr eaLnBrk="1" hangingPunct="1">
              <a:lnSpc>
                <a:spcPct val="80000"/>
              </a:lnSpc>
            </a:pPr>
            <a:r>
              <a:rPr lang="en-US" sz="2400" dirty="0" smtClean="0"/>
              <a:t>Additional doses to maintain desired level of sedation may be given in increments of 25% of dose used to achieve sedation endpoint</a:t>
            </a:r>
            <a:endParaRPr lang="en-US" sz="2400" b="1" dirty="0" smtClean="0"/>
          </a:p>
          <a:p>
            <a:pPr eaLnBrk="1" hangingPunct="1">
              <a:lnSpc>
                <a:spcPct val="80000"/>
              </a:lnSpc>
            </a:pPr>
            <a:r>
              <a:rPr lang="en-US" sz="2400" b="1" dirty="0" smtClean="0"/>
              <a:t>Age 60 and older:</a:t>
            </a:r>
            <a:endParaRPr lang="en-US" sz="2400" dirty="0" smtClean="0"/>
          </a:p>
          <a:p>
            <a:pPr eaLnBrk="1" hangingPunct="1">
              <a:lnSpc>
                <a:spcPct val="80000"/>
              </a:lnSpc>
            </a:pPr>
            <a:r>
              <a:rPr lang="en-US" sz="2400" dirty="0" smtClean="0">
                <a:solidFill>
                  <a:schemeClr val="accent1"/>
                </a:solidFill>
              </a:rPr>
              <a:t>IV: 1.5mg or less over at least 2 minutes</a:t>
            </a:r>
            <a:r>
              <a:rPr lang="en-US" sz="2400" dirty="0" smtClean="0"/>
              <a:t>. If additional titration is needed give at a rate not exceeding 1mg over 2 minutes. Total doses &gt;3.5mg are not usually necessary</a:t>
            </a:r>
          </a:p>
          <a:p>
            <a:pPr eaLnBrk="1" hangingPunct="1">
              <a:lnSpc>
                <a:spcPct val="80000"/>
              </a:lnSpc>
            </a:pPr>
            <a:r>
              <a:rPr lang="en-US" sz="2400" b="1" dirty="0" smtClean="0"/>
              <a:t>Antagonist:</a:t>
            </a:r>
            <a:r>
              <a:rPr lang="en-US" sz="2400" dirty="0" smtClean="0"/>
              <a:t>  </a:t>
            </a:r>
            <a:r>
              <a:rPr lang="en-US" sz="2400" i="1" dirty="0" err="1" smtClean="0"/>
              <a:t>Flumazenil</a:t>
            </a:r>
            <a:endParaRPr lang="en-US" sz="2400" i="1" dirty="0" smtClean="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8229600" cy="1143000"/>
          </a:xfrm>
        </p:spPr>
        <p:txBody>
          <a:bodyPr>
            <a:normAutofit fontScale="90000"/>
          </a:bodyPr>
          <a:lstStyle/>
          <a:p>
            <a:r>
              <a:rPr lang="en-US" b="1" dirty="0" smtClean="0"/>
              <a:t>Happy 50th? Sedation for Colonoscopy in HIV-Infected Patients</a:t>
            </a:r>
            <a:br>
              <a:rPr lang="en-US" b="1" dirty="0" smtClean="0"/>
            </a:br>
            <a:endParaRPr lang="en-US" dirty="0"/>
          </a:p>
        </p:txBody>
      </p:sp>
      <p:sp>
        <p:nvSpPr>
          <p:cNvPr id="3" name="Content Placeholder 2"/>
          <p:cNvSpPr>
            <a:spLocks noGrp="1"/>
          </p:cNvSpPr>
          <p:nvPr>
            <p:ph idx="1"/>
          </p:nvPr>
        </p:nvSpPr>
        <p:spPr/>
        <p:txBody>
          <a:bodyPr>
            <a:normAutofit fontScale="47500" lnSpcReduction="20000"/>
          </a:bodyPr>
          <a:lstStyle/>
          <a:p>
            <a:r>
              <a:rPr lang="en-US" i="1" dirty="0" smtClean="0"/>
              <a:t>We asked experts about their approaches to sedation in HIV-infected patients receiving </a:t>
            </a:r>
            <a:r>
              <a:rPr lang="en-US" i="1" dirty="0" err="1" smtClean="0"/>
              <a:t>ritonavir</a:t>
            </a:r>
            <a:endParaRPr lang="en-US" i="1" dirty="0" smtClean="0"/>
          </a:p>
          <a:p>
            <a:r>
              <a:rPr lang="en-US" b="1" dirty="0" smtClean="0"/>
              <a:t>Response 3</a:t>
            </a:r>
          </a:p>
          <a:p>
            <a:r>
              <a:rPr lang="en-US" i="1" dirty="0" smtClean="0"/>
              <a:t>— </a:t>
            </a:r>
            <a:r>
              <a:rPr lang="en-US" i="1" dirty="0" smtClean="0">
                <a:hlinkClick r:id="rId2"/>
              </a:rPr>
              <a:t>M. Brian </a:t>
            </a:r>
            <a:r>
              <a:rPr lang="en-US" i="1" dirty="0" err="1" smtClean="0">
                <a:hlinkClick r:id="rId2"/>
              </a:rPr>
              <a:t>Fennerty</a:t>
            </a:r>
            <a:r>
              <a:rPr lang="en-US" i="1" dirty="0" smtClean="0">
                <a:hlinkClick r:id="rId2"/>
              </a:rPr>
              <a:t>, MD</a:t>
            </a:r>
            <a:endParaRPr lang="en-US" dirty="0" smtClean="0"/>
          </a:p>
          <a:p>
            <a:r>
              <a:rPr lang="en-US" sz="4200" dirty="0" smtClean="0"/>
              <a:t>In my practice, we sedate our HIV-infected endoscopy patients the same as we do all our endoscopy patients: </a:t>
            </a:r>
            <a:r>
              <a:rPr lang="en-US" sz="4200" i="1" dirty="0" smtClean="0"/>
              <a:t>We titrate </a:t>
            </a:r>
            <a:r>
              <a:rPr lang="en-US" sz="4200" i="1" dirty="0" err="1" smtClean="0"/>
              <a:t>midazolam</a:t>
            </a:r>
            <a:r>
              <a:rPr lang="en-US" sz="4200" i="1" dirty="0" smtClean="0"/>
              <a:t> for effect</a:t>
            </a:r>
            <a:r>
              <a:rPr lang="en-US" sz="4200" dirty="0" smtClean="0"/>
              <a:t>. In my mind, there is little reason to view </a:t>
            </a:r>
            <a:r>
              <a:rPr lang="en-US" sz="4200" dirty="0" err="1" smtClean="0"/>
              <a:t>midazolam</a:t>
            </a:r>
            <a:r>
              <a:rPr lang="en-US" sz="4200" dirty="0" smtClean="0"/>
              <a:t> as "contraindicated" with </a:t>
            </a:r>
            <a:r>
              <a:rPr lang="en-US" sz="4200" dirty="0" err="1" smtClean="0"/>
              <a:t>ritonavir</a:t>
            </a:r>
            <a:r>
              <a:rPr lang="en-US" sz="4200" dirty="0" smtClean="0"/>
              <a:t>. </a:t>
            </a:r>
            <a:r>
              <a:rPr lang="en-US" sz="4200" i="1" dirty="0" smtClean="0"/>
              <a:t>Use of the two drugs together does significantly increase blood levels of </a:t>
            </a:r>
            <a:r>
              <a:rPr lang="en-US" sz="4200" i="1" dirty="0" err="1" smtClean="0"/>
              <a:t>midazolam</a:t>
            </a:r>
            <a:r>
              <a:rPr lang="en-US" sz="4200" i="1" dirty="0" smtClean="0"/>
              <a:t>, but this effect should lead to adequate sedation at lower doses without the potential for </a:t>
            </a:r>
            <a:r>
              <a:rPr lang="en-US" sz="4200" i="1" dirty="0" err="1" smtClean="0"/>
              <a:t>oversedation</a:t>
            </a:r>
            <a:r>
              <a:rPr lang="en-US" sz="4200" i="1" dirty="0" smtClean="0"/>
              <a:t>, assuming the </a:t>
            </a:r>
            <a:r>
              <a:rPr lang="en-US" sz="4200" i="1" dirty="0" err="1" smtClean="0"/>
              <a:t>midazolam</a:t>
            </a:r>
            <a:r>
              <a:rPr lang="en-US" sz="4200" i="1" dirty="0" smtClean="0"/>
              <a:t> is used appropriately — that is, infused at a low dose with a reassessment of effect and level of sedation before additional doses are given.</a:t>
            </a:r>
            <a:r>
              <a:rPr lang="en-US" sz="4200" dirty="0" smtClean="0"/>
              <a:t> I have performed hundreds of endoscopies using </a:t>
            </a:r>
            <a:r>
              <a:rPr lang="en-US" sz="4200" dirty="0" err="1" smtClean="0"/>
              <a:t>midazolam</a:t>
            </a:r>
            <a:r>
              <a:rPr lang="en-US" sz="4200" dirty="0" smtClean="0"/>
              <a:t> in patients on </a:t>
            </a:r>
            <a:r>
              <a:rPr lang="en-US" sz="4200" dirty="0" err="1" smtClean="0"/>
              <a:t>ritonavir</a:t>
            </a:r>
            <a:r>
              <a:rPr lang="en-US" sz="4200" dirty="0" smtClean="0"/>
              <a:t> or </a:t>
            </a:r>
            <a:r>
              <a:rPr lang="en-US" sz="4200" dirty="0" err="1" smtClean="0"/>
              <a:t>efavirenz</a:t>
            </a:r>
            <a:r>
              <a:rPr lang="en-US" sz="4200" dirty="0" smtClean="0"/>
              <a:t> (another antiretroviral contraindicated with </a:t>
            </a:r>
            <a:r>
              <a:rPr lang="en-US" sz="4200" dirty="0" err="1" smtClean="0"/>
              <a:t>midazolam</a:t>
            </a:r>
            <a:r>
              <a:rPr lang="en-US" sz="4200" dirty="0" smtClean="0"/>
              <a:t>) and have never witnessed a significant adverse effect. Until interaction between these sedatives and </a:t>
            </a:r>
            <a:r>
              <a:rPr lang="en-US" sz="4200" dirty="0" err="1" smtClean="0"/>
              <a:t>antiretrovirals</a:t>
            </a:r>
            <a:r>
              <a:rPr lang="en-US" sz="4200" dirty="0" smtClean="0"/>
              <a:t> is proven to be clinically relevant (versus pharmacologic or theoretical, as it is now), deviating from a safe and time-tested sedation strategy does not seem justified.</a:t>
            </a:r>
          </a:p>
          <a:p>
            <a:endParaRPr lang="en-US" dirty="0" smtClean="0"/>
          </a:p>
          <a:p>
            <a:endParaRPr lang="en-US" dirty="0"/>
          </a:p>
        </p:txBody>
      </p:sp>
      <p:sp>
        <p:nvSpPr>
          <p:cNvPr id="4" name="TextBox 3"/>
          <p:cNvSpPr txBox="1"/>
          <p:nvPr/>
        </p:nvSpPr>
        <p:spPr>
          <a:xfrm>
            <a:off x="2971800" y="6400800"/>
            <a:ext cx="6166496" cy="369332"/>
          </a:xfrm>
          <a:prstGeom prst="rect">
            <a:avLst/>
          </a:prstGeom>
          <a:noFill/>
        </p:spPr>
        <p:txBody>
          <a:bodyPr wrap="none" rtlCol="0">
            <a:spAutoFit/>
          </a:bodyPr>
          <a:lstStyle/>
          <a:p>
            <a:r>
              <a:rPr lang="en-US" dirty="0" smtClean="0"/>
              <a:t>http://aids-clinical-care.jwatch.org/cgi/content/full/2009/406/1</a:t>
            </a:r>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fontScale="90000"/>
          </a:bodyPr>
          <a:lstStyle/>
          <a:p>
            <a:pPr eaLnBrk="1" hangingPunct="1"/>
            <a:r>
              <a:rPr lang="en-US" smtClean="0"/>
              <a:t>Diazepam</a:t>
            </a:r>
          </a:p>
        </p:txBody>
      </p:sp>
      <p:sp>
        <p:nvSpPr>
          <p:cNvPr id="24579" name="Rectangle 3"/>
          <p:cNvSpPr>
            <a:spLocks noGrp="1" noChangeArrowheads="1"/>
          </p:cNvSpPr>
          <p:nvPr>
            <p:ph type="body" idx="1"/>
          </p:nvPr>
        </p:nvSpPr>
        <p:spPr/>
        <p:txBody>
          <a:bodyPr>
            <a:noAutofit/>
          </a:bodyPr>
          <a:lstStyle/>
          <a:p>
            <a:pPr eaLnBrk="1" hangingPunct="1">
              <a:lnSpc>
                <a:spcPct val="80000"/>
              </a:lnSpc>
            </a:pPr>
            <a:r>
              <a:rPr lang="en-US" sz="2400" b="1" dirty="0" smtClean="0"/>
              <a:t>Classification:</a:t>
            </a:r>
            <a:r>
              <a:rPr lang="en-US" sz="2400" dirty="0" smtClean="0"/>
              <a:t>  Benzodiazepine</a:t>
            </a:r>
            <a:endParaRPr lang="en-US" sz="2400" b="1" dirty="0" smtClean="0"/>
          </a:p>
          <a:p>
            <a:pPr eaLnBrk="1" hangingPunct="1">
              <a:lnSpc>
                <a:spcPct val="80000"/>
              </a:lnSpc>
            </a:pPr>
            <a:r>
              <a:rPr lang="en-US" sz="2400" b="1" dirty="0" smtClean="0"/>
              <a:t>Indications:</a:t>
            </a:r>
            <a:r>
              <a:rPr lang="en-US" sz="2400" dirty="0" smtClean="0"/>
              <a:t>  Sedation, amnesia</a:t>
            </a:r>
            <a:endParaRPr lang="en-US" sz="2400" b="1" dirty="0" smtClean="0"/>
          </a:p>
          <a:p>
            <a:pPr eaLnBrk="1" hangingPunct="1">
              <a:lnSpc>
                <a:spcPct val="80000"/>
              </a:lnSpc>
            </a:pPr>
            <a:r>
              <a:rPr lang="en-US" sz="2400" b="1" dirty="0" smtClean="0"/>
              <a:t>Side Effects:</a:t>
            </a:r>
            <a:r>
              <a:rPr lang="en-US" sz="2400" dirty="0" smtClean="0"/>
              <a:t>  </a:t>
            </a:r>
            <a:r>
              <a:rPr lang="en-US" sz="2400" dirty="0" err="1" smtClean="0"/>
              <a:t>Bradycardia</a:t>
            </a:r>
            <a:r>
              <a:rPr lang="en-US" sz="2400" dirty="0" smtClean="0"/>
              <a:t>, hypotension, respiratory depression, apnea, cardiac arrest, </a:t>
            </a:r>
            <a:r>
              <a:rPr lang="en-US" sz="2400" dirty="0" err="1" smtClean="0"/>
              <a:t>laryngospasm</a:t>
            </a:r>
            <a:r>
              <a:rPr lang="en-US" sz="2400" dirty="0" smtClean="0"/>
              <a:t>, phlebitis, pain with injection</a:t>
            </a:r>
            <a:endParaRPr lang="en-US" sz="2400" b="1" dirty="0" smtClean="0"/>
          </a:p>
          <a:p>
            <a:pPr eaLnBrk="1" hangingPunct="1">
              <a:lnSpc>
                <a:spcPct val="80000"/>
              </a:lnSpc>
            </a:pPr>
            <a:r>
              <a:rPr lang="en-US" sz="2400" b="1" dirty="0" smtClean="0"/>
              <a:t>Contraindications:</a:t>
            </a:r>
            <a:r>
              <a:rPr lang="en-US" sz="2400" dirty="0" smtClean="0"/>
              <a:t>  CNS depression, respiratory depression, severe uncontrolled pain, severe hypotension</a:t>
            </a:r>
            <a:endParaRPr lang="en-US" sz="2400" b="1" dirty="0" smtClean="0"/>
          </a:p>
          <a:p>
            <a:pPr eaLnBrk="1" hangingPunct="1">
              <a:lnSpc>
                <a:spcPct val="80000"/>
              </a:lnSpc>
            </a:pPr>
            <a:r>
              <a:rPr lang="en-US" sz="2400" b="1" dirty="0" smtClean="0"/>
              <a:t>Onset of Action:</a:t>
            </a:r>
            <a:endParaRPr lang="en-US" sz="2400" u="sng" dirty="0" smtClean="0"/>
          </a:p>
          <a:p>
            <a:pPr eaLnBrk="1" hangingPunct="1">
              <a:lnSpc>
                <a:spcPct val="80000"/>
              </a:lnSpc>
            </a:pPr>
            <a:r>
              <a:rPr lang="en-US" sz="2400" u="sng" dirty="0" smtClean="0"/>
              <a:t>IV:</a:t>
            </a:r>
            <a:r>
              <a:rPr lang="en-US" sz="2400" dirty="0" smtClean="0"/>
              <a:t>  1 –5 minutes</a:t>
            </a:r>
            <a:endParaRPr lang="en-US" sz="2400" u="sng" dirty="0" smtClean="0"/>
          </a:p>
          <a:p>
            <a:pPr eaLnBrk="1" hangingPunct="1">
              <a:lnSpc>
                <a:spcPct val="80000"/>
              </a:lnSpc>
            </a:pPr>
            <a:r>
              <a:rPr lang="en-US" sz="2400" u="sng" dirty="0" smtClean="0"/>
              <a:t>Oral: </a:t>
            </a:r>
            <a:r>
              <a:rPr lang="en-US" sz="2400" dirty="0" smtClean="0"/>
              <a:t> 30 minutes</a:t>
            </a:r>
            <a:endParaRPr lang="en-US" sz="2400" u="sng" dirty="0" smtClean="0"/>
          </a:p>
          <a:p>
            <a:pPr eaLnBrk="1" hangingPunct="1">
              <a:lnSpc>
                <a:spcPct val="80000"/>
              </a:lnSpc>
            </a:pPr>
            <a:r>
              <a:rPr lang="en-US" sz="2400" b="1" dirty="0" smtClean="0"/>
              <a:t>Duration:</a:t>
            </a:r>
          </a:p>
          <a:p>
            <a:pPr eaLnBrk="1" hangingPunct="1">
              <a:lnSpc>
                <a:spcPct val="80000"/>
              </a:lnSpc>
            </a:pPr>
            <a:r>
              <a:rPr lang="en-US" sz="2400" u="sng" dirty="0" smtClean="0"/>
              <a:t>IV:</a:t>
            </a:r>
            <a:r>
              <a:rPr lang="en-US" sz="2400" dirty="0" smtClean="0"/>
              <a:t> 15-60 min</a:t>
            </a:r>
          </a:p>
          <a:p>
            <a:pPr eaLnBrk="1" hangingPunct="1">
              <a:lnSpc>
                <a:spcPct val="80000"/>
              </a:lnSpc>
            </a:pPr>
            <a:r>
              <a:rPr lang="en-US" sz="2400" u="sng" dirty="0" smtClean="0"/>
              <a:t>PO:</a:t>
            </a:r>
            <a:r>
              <a:rPr lang="en-US" sz="2400" dirty="0" smtClean="0"/>
              <a:t> 3-8 hours </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381000" y="152400"/>
            <a:ext cx="8229600" cy="1143000"/>
          </a:xfrm>
        </p:spPr>
        <p:txBody>
          <a:bodyPr/>
          <a:lstStyle/>
          <a:p>
            <a:pPr eaLnBrk="1" hangingPunct="1"/>
            <a:r>
              <a:rPr lang="en-US" dirty="0" smtClean="0"/>
              <a:t>Diazepam</a:t>
            </a:r>
          </a:p>
        </p:txBody>
      </p:sp>
      <p:sp>
        <p:nvSpPr>
          <p:cNvPr id="25603" name="Rectangle 3"/>
          <p:cNvSpPr>
            <a:spLocks noGrp="1" noChangeArrowheads="1"/>
          </p:cNvSpPr>
          <p:nvPr>
            <p:ph type="body" idx="1"/>
          </p:nvPr>
        </p:nvSpPr>
        <p:spPr>
          <a:xfrm>
            <a:off x="304800" y="990600"/>
            <a:ext cx="8229600" cy="4830763"/>
          </a:xfrm>
        </p:spPr>
        <p:txBody>
          <a:bodyPr>
            <a:noAutofit/>
          </a:bodyPr>
          <a:lstStyle/>
          <a:p>
            <a:pPr eaLnBrk="1" hangingPunct="1">
              <a:lnSpc>
                <a:spcPct val="80000"/>
              </a:lnSpc>
            </a:pPr>
            <a:r>
              <a:rPr lang="en-US" sz="2400" b="1" dirty="0" smtClean="0"/>
              <a:t>Dose:</a:t>
            </a:r>
            <a:endParaRPr lang="en-US" sz="2400" dirty="0" smtClean="0"/>
          </a:p>
          <a:p>
            <a:pPr eaLnBrk="1" hangingPunct="1">
              <a:lnSpc>
                <a:spcPct val="80000"/>
              </a:lnSpc>
              <a:buNone/>
            </a:pPr>
            <a:r>
              <a:rPr lang="en-US" sz="2400" dirty="0" smtClean="0"/>
              <a:t>	</a:t>
            </a:r>
            <a:r>
              <a:rPr lang="en-US" sz="2400" b="1" u="sng" dirty="0" smtClean="0"/>
              <a:t>Adults:</a:t>
            </a:r>
            <a:endParaRPr lang="en-US" sz="2400" u="sng" dirty="0" smtClean="0"/>
          </a:p>
          <a:p>
            <a:pPr eaLnBrk="1" hangingPunct="1">
              <a:lnSpc>
                <a:spcPct val="80000"/>
              </a:lnSpc>
            </a:pPr>
            <a:r>
              <a:rPr lang="en-US" sz="2400" u="sng" dirty="0" smtClean="0"/>
              <a:t>IV:</a:t>
            </a:r>
            <a:r>
              <a:rPr lang="en-US" sz="2400" dirty="0" smtClean="0"/>
              <a:t>  </a:t>
            </a:r>
            <a:r>
              <a:rPr lang="en-US" sz="2400" dirty="0" smtClean="0">
                <a:solidFill>
                  <a:schemeClr val="accent1"/>
                </a:solidFill>
              </a:rPr>
              <a:t>Initial dose 5-10mg administered slowly over 2-3 minutes. Usually less than 10mg required, but up to  20mg may be used.</a:t>
            </a:r>
          </a:p>
          <a:p>
            <a:pPr eaLnBrk="1" hangingPunct="1">
              <a:lnSpc>
                <a:spcPct val="80000"/>
              </a:lnSpc>
            </a:pPr>
            <a:r>
              <a:rPr lang="en-US" sz="2400" dirty="0" smtClean="0"/>
              <a:t>	</a:t>
            </a:r>
            <a:r>
              <a:rPr lang="en-US" sz="2400" u="sng" dirty="0" smtClean="0"/>
              <a:t>Oral:</a:t>
            </a:r>
            <a:r>
              <a:rPr lang="en-US" sz="2400" dirty="0" smtClean="0"/>
              <a:t>  2-10 mg</a:t>
            </a:r>
          </a:p>
          <a:p>
            <a:pPr eaLnBrk="1" hangingPunct="1">
              <a:lnSpc>
                <a:spcPct val="80000"/>
              </a:lnSpc>
            </a:pPr>
            <a:r>
              <a:rPr lang="en-US" sz="2400" dirty="0" smtClean="0"/>
              <a:t>	When given with opiates decrease opiate dose by one-third</a:t>
            </a:r>
          </a:p>
          <a:p>
            <a:pPr eaLnBrk="1" hangingPunct="1">
              <a:lnSpc>
                <a:spcPct val="80000"/>
              </a:lnSpc>
            </a:pPr>
            <a:endParaRPr lang="en-US" sz="2400" b="1" dirty="0" smtClean="0"/>
          </a:p>
          <a:p>
            <a:pPr eaLnBrk="1" hangingPunct="1">
              <a:lnSpc>
                <a:spcPct val="80000"/>
              </a:lnSpc>
            </a:pPr>
            <a:r>
              <a:rPr lang="en-US" sz="2400" b="1" dirty="0" smtClean="0"/>
              <a:t>Nursing Considerations:</a:t>
            </a:r>
            <a:endParaRPr lang="en-US" sz="2400" dirty="0" smtClean="0"/>
          </a:p>
          <a:p>
            <a:pPr eaLnBrk="1" hangingPunct="1">
              <a:lnSpc>
                <a:spcPct val="80000"/>
              </a:lnSpc>
            </a:pPr>
            <a:r>
              <a:rPr lang="en-US" sz="2400" dirty="0" smtClean="0"/>
              <a:t>Flush IV before and after with normal saline</a:t>
            </a:r>
          </a:p>
          <a:p>
            <a:pPr eaLnBrk="1" hangingPunct="1">
              <a:lnSpc>
                <a:spcPct val="80000"/>
              </a:lnSpc>
            </a:pPr>
            <a:r>
              <a:rPr lang="en-US" sz="2400" dirty="0" smtClean="0"/>
              <a:t>Administer IV doses slowly, not to exceed 5 mg/minute</a:t>
            </a:r>
          </a:p>
          <a:p>
            <a:pPr eaLnBrk="1" hangingPunct="1">
              <a:lnSpc>
                <a:spcPct val="80000"/>
              </a:lnSpc>
            </a:pPr>
            <a:r>
              <a:rPr lang="en-US" sz="2400" dirty="0" smtClean="0"/>
              <a:t>Do not dilute</a:t>
            </a:r>
          </a:p>
          <a:p>
            <a:pPr eaLnBrk="1" hangingPunct="1">
              <a:lnSpc>
                <a:spcPct val="80000"/>
              </a:lnSpc>
            </a:pPr>
            <a:r>
              <a:rPr lang="en-US" sz="2400" dirty="0" smtClean="0"/>
              <a:t>Administer oral dose 15 to 30 minutes prior to the procedure</a:t>
            </a:r>
          </a:p>
          <a:p>
            <a:pPr eaLnBrk="1" hangingPunct="1">
              <a:lnSpc>
                <a:spcPct val="80000"/>
              </a:lnSpc>
            </a:pPr>
            <a:r>
              <a:rPr lang="en-US" sz="2400" dirty="0" smtClean="0"/>
              <a:t>Obese patients may require higher doses </a:t>
            </a:r>
          </a:p>
          <a:p>
            <a:pPr eaLnBrk="1" hangingPunct="1">
              <a:lnSpc>
                <a:spcPct val="80000"/>
              </a:lnSpc>
            </a:pPr>
            <a:r>
              <a:rPr lang="en-US" sz="2400" b="1" dirty="0" smtClean="0"/>
              <a:t>Antagonist:</a:t>
            </a:r>
            <a:r>
              <a:rPr lang="en-US" sz="2400" dirty="0" smtClean="0"/>
              <a:t> </a:t>
            </a:r>
            <a:r>
              <a:rPr lang="en-US" sz="2400" i="1" dirty="0" err="1" smtClean="0"/>
              <a:t>Flumazenil</a:t>
            </a:r>
            <a:endParaRPr lang="en-US" sz="2400" i="1" dirty="0" smtClean="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Dosing </a:t>
            </a:r>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1600200" y="1177371"/>
            <a:ext cx="6075960" cy="4994829"/>
          </a:xfrm>
          <a:prstGeom prst="rect">
            <a:avLst/>
          </a:prstGeom>
          <a:noFill/>
          <a:ln w="9525">
            <a:noFill/>
            <a:miter lim="800000"/>
            <a:headEnd/>
            <a:tailEnd/>
          </a:ln>
        </p:spPr>
      </p:pic>
      <p:sp>
        <p:nvSpPr>
          <p:cNvPr id="4" name="TextBox 3"/>
          <p:cNvSpPr txBox="1"/>
          <p:nvPr/>
        </p:nvSpPr>
        <p:spPr>
          <a:xfrm>
            <a:off x="5486400" y="6211669"/>
            <a:ext cx="3388107" cy="646331"/>
          </a:xfrm>
          <a:prstGeom prst="rect">
            <a:avLst/>
          </a:prstGeom>
          <a:noFill/>
        </p:spPr>
        <p:txBody>
          <a:bodyPr wrap="none" rtlCol="0">
            <a:spAutoFit/>
          </a:bodyPr>
          <a:lstStyle/>
          <a:p>
            <a:r>
              <a:rPr lang="de-DE" dirty="0" smtClean="0"/>
              <a:t>J Clin Anesth. 19(5):397-404, 2007</a:t>
            </a:r>
            <a:endParaRPr lang="en-US" dirty="0" smtClean="0"/>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914400"/>
          </a:xfrm>
        </p:spPr>
        <p:txBody>
          <a:bodyPr>
            <a:normAutofit/>
          </a:bodyPr>
          <a:lstStyle/>
          <a:p>
            <a:r>
              <a:rPr lang="en-US" dirty="0" smtClean="0"/>
              <a:t>Pre Procedure: Consent</a:t>
            </a:r>
            <a:endParaRPr lang="en-US" dirty="0"/>
          </a:p>
        </p:txBody>
      </p:sp>
      <p:sp>
        <p:nvSpPr>
          <p:cNvPr id="3" name="TextBox 2"/>
          <p:cNvSpPr txBox="1"/>
          <p:nvPr/>
        </p:nvSpPr>
        <p:spPr>
          <a:xfrm>
            <a:off x="762000" y="1524000"/>
            <a:ext cx="7620000" cy="4955203"/>
          </a:xfrm>
          <a:prstGeom prst="rect">
            <a:avLst/>
          </a:prstGeom>
          <a:noFill/>
        </p:spPr>
        <p:txBody>
          <a:bodyPr wrap="square" rtlCol="0">
            <a:spAutoFit/>
          </a:bodyPr>
          <a:lstStyle/>
          <a:p>
            <a:endParaRPr lang="en-US" dirty="0" smtClean="0"/>
          </a:p>
          <a:p>
            <a:r>
              <a:rPr lang="en-US" sz="2800" b="1" dirty="0" smtClean="0"/>
              <a:t>Consent </a:t>
            </a:r>
          </a:p>
          <a:p>
            <a:r>
              <a:rPr lang="en-US" sz="2800" i="1" dirty="0" smtClean="0"/>
              <a:t>Explanation of the risks, benefits, and alternatives to sedation must be provided to patient. </a:t>
            </a:r>
          </a:p>
          <a:p>
            <a:r>
              <a:rPr lang="en-US" sz="2800" dirty="0" smtClean="0"/>
              <a:t>The general consent for treatment encompasses moderate sedation when no other procedure is performed. </a:t>
            </a:r>
          </a:p>
          <a:p>
            <a:r>
              <a:rPr lang="en-US" sz="2800" i="1" dirty="0" smtClean="0"/>
              <a:t>When a procedure is being performed in conjunction with the sedation, written consent for procedural sedation must be included with the procedural consent. </a:t>
            </a:r>
          </a:p>
          <a:p>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Adjuvant Agents</a:t>
            </a:r>
            <a:endParaRPr lang="en-US" dirty="0"/>
          </a:p>
        </p:txBody>
      </p:sp>
      <p:pic>
        <p:nvPicPr>
          <p:cNvPr id="8194" name="Picture 2"/>
          <p:cNvPicPr>
            <a:picLocks noChangeAspect="1" noChangeArrowheads="1"/>
          </p:cNvPicPr>
          <p:nvPr/>
        </p:nvPicPr>
        <p:blipFill>
          <a:blip r:embed="rId2" cstate="print"/>
          <a:srcRect/>
          <a:stretch>
            <a:fillRect/>
          </a:stretch>
        </p:blipFill>
        <p:spPr bwMode="auto">
          <a:xfrm>
            <a:off x="152400" y="1295400"/>
            <a:ext cx="4038600" cy="3962400"/>
          </a:xfrm>
          <a:prstGeom prst="rect">
            <a:avLst/>
          </a:prstGeom>
          <a:noFill/>
          <a:ln w="9525">
            <a:noFill/>
            <a:miter lim="800000"/>
            <a:headEnd/>
            <a:tailEnd/>
          </a:ln>
        </p:spPr>
      </p:pic>
      <p:pic>
        <p:nvPicPr>
          <p:cNvPr id="8195" name="Picture 3"/>
          <p:cNvPicPr>
            <a:picLocks noChangeAspect="1" noChangeArrowheads="1"/>
          </p:cNvPicPr>
          <p:nvPr/>
        </p:nvPicPr>
        <p:blipFill>
          <a:blip r:embed="rId3" cstate="print"/>
          <a:srcRect/>
          <a:stretch>
            <a:fillRect/>
          </a:stretch>
        </p:blipFill>
        <p:spPr bwMode="auto">
          <a:xfrm>
            <a:off x="4495800" y="1066800"/>
            <a:ext cx="4495800" cy="3886200"/>
          </a:xfrm>
          <a:prstGeom prst="rect">
            <a:avLst/>
          </a:prstGeom>
          <a:noFill/>
          <a:ln w="9525">
            <a:noFill/>
            <a:miter lim="800000"/>
            <a:headEnd/>
            <a:tailEnd/>
          </a:ln>
        </p:spPr>
      </p:pic>
      <p:pic>
        <p:nvPicPr>
          <p:cNvPr id="8196" name="Picture 4"/>
          <p:cNvPicPr>
            <a:picLocks noChangeAspect="1" noChangeArrowheads="1"/>
          </p:cNvPicPr>
          <p:nvPr/>
        </p:nvPicPr>
        <p:blipFill>
          <a:blip r:embed="rId4" cstate="print"/>
          <a:srcRect/>
          <a:stretch>
            <a:fillRect/>
          </a:stretch>
        </p:blipFill>
        <p:spPr bwMode="auto">
          <a:xfrm>
            <a:off x="2286000" y="5181600"/>
            <a:ext cx="5200650" cy="167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209550" y="914400"/>
            <a:ext cx="8724900" cy="563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228600" y="990600"/>
            <a:ext cx="8356600" cy="556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152051" y="838200"/>
            <a:ext cx="8991949" cy="571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523504" y="838200"/>
            <a:ext cx="8454207" cy="54101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590800"/>
            <a:ext cx="7772400" cy="1362075"/>
          </a:xfrm>
        </p:spPr>
        <p:txBody>
          <a:bodyPr>
            <a:normAutofit fontScale="90000"/>
          </a:bodyPr>
          <a:lstStyle/>
          <a:p>
            <a:r>
              <a:rPr lang="en-US" dirty="0" smtClean="0"/>
              <a:t>Potential Complications of Moderate Sedation In Endoscopy</a:t>
            </a:r>
            <a:endParaRPr lang="en-US" dirty="0"/>
          </a:p>
        </p:txBody>
      </p:sp>
      <p:sp>
        <p:nvSpPr>
          <p:cNvPr id="3" name="Text Placeholder 2"/>
          <p:cNvSpPr>
            <a:spLocks noGrp="1"/>
          </p:cNvSpPr>
          <p:nvPr>
            <p:ph type="body" idx="1"/>
          </p:nvPr>
        </p:nvSpPr>
        <p:spPr>
          <a:xfrm>
            <a:off x="685800" y="3962400"/>
            <a:ext cx="7772400" cy="762000"/>
          </a:xfrm>
        </p:spPr>
        <p:txBody>
          <a:bodyPr/>
          <a:lstStyle/>
          <a:p>
            <a:r>
              <a:rPr lang="en-US" dirty="0" smtClean="0"/>
              <a:t>How often?</a:t>
            </a:r>
          </a:p>
          <a:p>
            <a:r>
              <a:rPr lang="en-US" dirty="0" smtClean="0"/>
              <a:t>How to manage?</a:t>
            </a:r>
            <a:endParaRPr lang="en-US"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0" y="685800"/>
            <a:ext cx="8229600" cy="914400"/>
          </a:xfrm>
        </p:spPr>
        <p:txBody>
          <a:bodyPr>
            <a:normAutofit fontScale="90000"/>
          </a:bodyPr>
          <a:lstStyle/>
          <a:p>
            <a:r>
              <a:rPr lang="en-US" dirty="0" smtClean="0"/>
              <a:t>How often do unplanned cardiopulmonary complications occur in endoscopy?</a:t>
            </a:r>
            <a:endParaRPr lang="en-US" dirty="0"/>
          </a:p>
        </p:txBody>
      </p:sp>
      <p:sp>
        <p:nvSpPr>
          <p:cNvPr id="7" name="TextBox 6"/>
          <p:cNvSpPr txBox="1"/>
          <p:nvPr/>
        </p:nvSpPr>
        <p:spPr>
          <a:xfrm>
            <a:off x="5638800" y="6400800"/>
            <a:ext cx="2020105" cy="369332"/>
          </a:xfrm>
          <a:prstGeom prst="rect">
            <a:avLst/>
          </a:prstGeom>
          <a:noFill/>
        </p:spPr>
        <p:txBody>
          <a:bodyPr wrap="none" rtlCol="0">
            <a:spAutoFit/>
          </a:bodyPr>
          <a:lstStyle/>
          <a:p>
            <a:r>
              <a:rPr lang="en-US" dirty="0" smtClean="0"/>
              <a:t>GIE 66: 27-34, 2007</a:t>
            </a:r>
            <a:endParaRPr lang="en-US" dirty="0"/>
          </a:p>
        </p:txBody>
      </p:sp>
      <p:sp>
        <p:nvSpPr>
          <p:cNvPr id="8" name="TextBox 7"/>
          <p:cNvSpPr txBox="1"/>
          <p:nvPr/>
        </p:nvSpPr>
        <p:spPr>
          <a:xfrm>
            <a:off x="76200" y="1828800"/>
            <a:ext cx="1572225" cy="369332"/>
          </a:xfrm>
          <a:prstGeom prst="rect">
            <a:avLst/>
          </a:prstGeom>
          <a:noFill/>
        </p:spPr>
        <p:txBody>
          <a:bodyPr wrap="none" rtlCol="0">
            <a:spAutoFit/>
          </a:bodyPr>
          <a:lstStyle/>
          <a:p>
            <a:r>
              <a:rPr lang="en-US" dirty="0" smtClean="0"/>
              <a:t>Total rate 1.4%</a:t>
            </a:r>
            <a:endParaRPr lang="en-US" dirty="0"/>
          </a:p>
        </p:txBody>
      </p:sp>
      <p:pic>
        <p:nvPicPr>
          <p:cNvPr id="121860" name="Picture 4"/>
          <p:cNvPicPr>
            <a:picLocks noChangeAspect="1" noChangeArrowheads="1"/>
          </p:cNvPicPr>
          <p:nvPr/>
        </p:nvPicPr>
        <p:blipFill>
          <a:blip r:embed="rId2" cstate="print"/>
          <a:srcRect/>
          <a:stretch>
            <a:fillRect/>
          </a:stretch>
        </p:blipFill>
        <p:spPr bwMode="auto">
          <a:xfrm>
            <a:off x="304800" y="2133600"/>
            <a:ext cx="3733800" cy="4546372"/>
          </a:xfrm>
          <a:prstGeom prst="rect">
            <a:avLst/>
          </a:prstGeom>
          <a:noFill/>
          <a:ln w="9525">
            <a:noFill/>
            <a:miter lim="800000"/>
            <a:headEnd/>
            <a:tailEnd/>
          </a:ln>
        </p:spPr>
      </p:pic>
      <p:pic>
        <p:nvPicPr>
          <p:cNvPr id="121861" name="Picture 5"/>
          <p:cNvPicPr>
            <a:picLocks noChangeAspect="1" noChangeArrowheads="1"/>
          </p:cNvPicPr>
          <p:nvPr/>
        </p:nvPicPr>
        <p:blipFill>
          <a:blip r:embed="rId3" cstate="print"/>
          <a:srcRect/>
          <a:stretch>
            <a:fillRect/>
          </a:stretch>
        </p:blipFill>
        <p:spPr bwMode="auto">
          <a:xfrm>
            <a:off x="4419600" y="2819400"/>
            <a:ext cx="3784253" cy="3581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31838"/>
          </a:xfrm>
        </p:spPr>
        <p:txBody>
          <a:bodyPr>
            <a:normAutofit fontScale="90000"/>
          </a:bodyPr>
          <a:lstStyle/>
          <a:p>
            <a:r>
              <a:rPr lang="en-US" dirty="0" smtClean="0"/>
              <a:t>Types of Unplanned Interventions</a:t>
            </a:r>
            <a:endParaRPr lang="en-US" dirty="0"/>
          </a:p>
        </p:txBody>
      </p:sp>
      <p:pic>
        <p:nvPicPr>
          <p:cNvPr id="122882" name="Picture 2"/>
          <p:cNvPicPr>
            <a:picLocks noChangeAspect="1" noChangeArrowheads="1"/>
          </p:cNvPicPr>
          <p:nvPr/>
        </p:nvPicPr>
        <p:blipFill>
          <a:blip r:embed="rId2" cstate="print"/>
          <a:srcRect/>
          <a:stretch>
            <a:fillRect/>
          </a:stretch>
        </p:blipFill>
        <p:spPr bwMode="auto">
          <a:xfrm>
            <a:off x="1447800" y="1676400"/>
            <a:ext cx="6553200" cy="4244301"/>
          </a:xfrm>
          <a:prstGeom prst="rect">
            <a:avLst/>
          </a:prstGeom>
          <a:noFill/>
          <a:ln w="9525">
            <a:noFill/>
            <a:miter lim="800000"/>
            <a:headEnd/>
            <a:tailEnd/>
          </a:ln>
        </p:spPr>
      </p:pic>
      <p:sp>
        <p:nvSpPr>
          <p:cNvPr id="5" name="TextBox 4"/>
          <p:cNvSpPr txBox="1"/>
          <p:nvPr/>
        </p:nvSpPr>
        <p:spPr>
          <a:xfrm>
            <a:off x="6019800" y="6324600"/>
            <a:ext cx="2020105" cy="646331"/>
          </a:xfrm>
          <a:prstGeom prst="rect">
            <a:avLst/>
          </a:prstGeom>
          <a:noFill/>
        </p:spPr>
        <p:txBody>
          <a:bodyPr wrap="none" rtlCol="0">
            <a:spAutoFit/>
          </a:bodyPr>
          <a:lstStyle/>
          <a:p>
            <a:r>
              <a:rPr lang="en-US" dirty="0" smtClean="0"/>
              <a:t>GIE 66: 27-34, 2007</a:t>
            </a:r>
          </a:p>
          <a:p>
            <a:endParaRPr 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Factors</a:t>
            </a:r>
            <a:endParaRPr lang="en-US" dirty="0"/>
          </a:p>
        </p:txBody>
      </p:sp>
      <p:pic>
        <p:nvPicPr>
          <p:cNvPr id="3" name="Picture 3"/>
          <p:cNvPicPr>
            <a:picLocks noChangeAspect="1" noChangeArrowheads="1"/>
          </p:cNvPicPr>
          <p:nvPr/>
        </p:nvPicPr>
        <p:blipFill>
          <a:blip r:embed="rId2" cstate="print"/>
          <a:srcRect/>
          <a:stretch>
            <a:fillRect/>
          </a:stretch>
        </p:blipFill>
        <p:spPr bwMode="auto">
          <a:xfrm>
            <a:off x="0" y="1371600"/>
            <a:ext cx="4927106" cy="2928938"/>
          </a:xfrm>
          <a:prstGeom prst="rect">
            <a:avLst/>
          </a:prstGeom>
          <a:noFill/>
          <a:ln w="9525">
            <a:noFill/>
            <a:miter lim="800000"/>
            <a:headEnd/>
            <a:tailEnd/>
          </a:ln>
        </p:spPr>
      </p:pic>
      <p:pic>
        <p:nvPicPr>
          <p:cNvPr id="123906" name="Picture 2"/>
          <p:cNvPicPr>
            <a:picLocks noChangeAspect="1" noChangeArrowheads="1"/>
          </p:cNvPicPr>
          <p:nvPr/>
        </p:nvPicPr>
        <p:blipFill>
          <a:blip r:embed="rId3" cstate="print"/>
          <a:srcRect/>
          <a:stretch>
            <a:fillRect/>
          </a:stretch>
        </p:blipFill>
        <p:spPr bwMode="auto">
          <a:xfrm>
            <a:off x="0" y="4133850"/>
            <a:ext cx="4882910" cy="2724150"/>
          </a:xfrm>
          <a:prstGeom prst="rect">
            <a:avLst/>
          </a:prstGeom>
          <a:noFill/>
          <a:ln w="9525">
            <a:noFill/>
            <a:miter lim="800000"/>
            <a:headEnd/>
            <a:tailEnd/>
          </a:ln>
        </p:spPr>
      </p:pic>
      <p:pic>
        <p:nvPicPr>
          <p:cNvPr id="123907" name="Picture 3"/>
          <p:cNvPicPr>
            <a:picLocks noChangeAspect="1" noChangeArrowheads="1"/>
          </p:cNvPicPr>
          <p:nvPr/>
        </p:nvPicPr>
        <p:blipFill>
          <a:blip r:embed="rId4" cstate="print"/>
          <a:srcRect/>
          <a:stretch>
            <a:fillRect/>
          </a:stretch>
        </p:blipFill>
        <p:spPr bwMode="auto">
          <a:xfrm>
            <a:off x="4905375" y="1828800"/>
            <a:ext cx="4238625" cy="1131779"/>
          </a:xfrm>
          <a:prstGeom prst="rect">
            <a:avLst/>
          </a:prstGeom>
          <a:noFill/>
          <a:ln w="9525">
            <a:noFill/>
            <a:miter lim="800000"/>
            <a:headEnd/>
            <a:tailEnd/>
          </a:ln>
        </p:spPr>
      </p:pic>
      <p:pic>
        <p:nvPicPr>
          <p:cNvPr id="123908" name="Picture 4"/>
          <p:cNvPicPr>
            <a:picLocks noChangeAspect="1" noChangeArrowheads="1"/>
          </p:cNvPicPr>
          <p:nvPr/>
        </p:nvPicPr>
        <p:blipFill>
          <a:blip r:embed="rId5" cstate="print"/>
          <a:srcRect/>
          <a:stretch>
            <a:fillRect/>
          </a:stretch>
        </p:blipFill>
        <p:spPr bwMode="auto">
          <a:xfrm>
            <a:off x="5029200" y="2971800"/>
            <a:ext cx="3896545" cy="1028633"/>
          </a:xfrm>
          <a:prstGeom prst="rect">
            <a:avLst/>
          </a:prstGeom>
          <a:noFill/>
          <a:ln w="9525">
            <a:noFill/>
            <a:miter lim="800000"/>
            <a:headEnd/>
            <a:tailEnd/>
          </a:ln>
        </p:spPr>
      </p:pic>
      <p:pic>
        <p:nvPicPr>
          <p:cNvPr id="123909" name="Picture 5"/>
          <p:cNvPicPr>
            <a:picLocks noChangeAspect="1" noChangeArrowheads="1"/>
          </p:cNvPicPr>
          <p:nvPr/>
        </p:nvPicPr>
        <p:blipFill>
          <a:blip r:embed="rId6" cstate="print"/>
          <a:srcRect/>
          <a:stretch>
            <a:fillRect/>
          </a:stretch>
        </p:blipFill>
        <p:spPr bwMode="auto">
          <a:xfrm>
            <a:off x="4933356" y="4114800"/>
            <a:ext cx="3971924" cy="1828800"/>
          </a:xfrm>
          <a:prstGeom prst="rect">
            <a:avLst/>
          </a:prstGeom>
          <a:noFill/>
          <a:ln w="9525">
            <a:noFill/>
            <a:miter lim="800000"/>
            <a:headEnd/>
            <a:tailEnd/>
          </a:ln>
        </p:spPr>
      </p:pic>
      <p:sp>
        <p:nvSpPr>
          <p:cNvPr id="8" name="TextBox 7"/>
          <p:cNvSpPr txBox="1"/>
          <p:nvPr/>
        </p:nvSpPr>
        <p:spPr>
          <a:xfrm>
            <a:off x="6705600" y="6019800"/>
            <a:ext cx="2020105" cy="646331"/>
          </a:xfrm>
          <a:prstGeom prst="rect">
            <a:avLst/>
          </a:prstGeom>
          <a:noFill/>
        </p:spPr>
        <p:txBody>
          <a:bodyPr wrap="none" rtlCol="0">
            <a:spAutoFit/>
          </a:bodyPr>
          <a:lstStyle/>
          <a:p>
            <a:r>
              <a:rPr lang="en-US" dirty="0" smtClean="0"/>
              <a:t>GIE 66: 27-34, 2007</a:t>
            </a:r>
          </a:p>
          <a:p>
            <a:endParaRPr lang="en-U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0" name="Picture 2"/>
          <p:cNvPicPr>
            <a:picLocks noChangeAspect="1" noChangeArrowheads="1"/>
          </p:cNvPicPr>
          <p:nvPr/>
        </p:nvPicPr>
        <p:blipFill>
          <a:blip r:embed="rId2" cstate="print"/>
          <a:srcRect/>
          <a:stretch>
            <a:fillRect/>
          </a:stretch>
        </p:blipFill>
        <p:spPr bwMode="auto">
          <a:xfrm>
            <a:off x="152400" y="1828800"/>
            <a:ext cx="8991600" cy="1632089"/>
          </a:xfrm>
          <a:prstGeom prst="rect">
            <a:avLst/>
          </a:prstGeom>
          <a:noFill/>
          <a:ln w="9525">
            <a:noFill/>
            <a:miter lim="800000"/>
            <a:headEnd/>
            <a:tailEnd/>
          </a:ln>
        </p:spPr>
      </p:pic>
      <p:pic>
        <p:nvPicPr>
          <p:cNvPr id="124931" name="Picture 3"/>
          <p:cNvPicPr>
            <a:picLocks noChangeAspect="1" noChangeArrowheads="1"/>
          </p:cNvPicPr>
          <p:nvPr/>
        </p:nvPicPr>
        <p:blipFill>
          <a:blip r:embed="rId3" cstate="print"/>
          <a:srcRect/>
          <a:stretch>
            <a:fillRect/>
          </a:stretch>
        </p:blipFill>
        <p:spPr bwMode="auto">
          <a:xfrm>
            <a:off x="0" y="1071622"/>
            <a:ext cx="9144000" cy="668278"/>
          </a:xfrm>
          <a:prstGeom prst="rect">
            <a:avLst/>
          </a:prstGeom>
          <a:noFill/>
          <a:ln w="9525">
            <a:noFill/>
            <a:miter lim="800000"/>
            <a:headEnd/>
            <a:tailEnd/>
          </a:ln>
        </p:spPr>
      </p:pic>
      <p:sp>
        <p:nvSpPr>
          <p:cNvPr id="5" name="TextBox 4"/>
          <p:cNvSpPr txBox="1"/>
          <p:nvPr/>
        </p:nvSpPr>
        <p:spPr>
          <a:xfrm>
            <a:off x="6172200" y="6488668"/>
            <a:ext cx="2137124" cy="369332"/>
          </a:xfrm>
          <a:prstGeom prst="rect">
            <a:avLst/>
          </a:prstGeom>
          <a:noFill/>
        </p:spPr>
        <p:txBody>
          <a:bodyPr wrap="none" rtlCol="0">
            <a:spAutoFit/>
          </a:bodyPr>
          <a:lstStyle/>
          <a:p>
            <a:r>
              <a:rPr lang="en-US" dirty="0" smtClean="0"/>
              <a:t>GIE 67: 910-23, 2008</a:t>
            </a:r>
            <a:endParaRPr lang="en-US" dirty="0"/>
          </a:p>
        </p:txBody>
      </p:sp>
      <p:pic>
        <p:nvPicPr>
          <p:cNvPr id="124932" name="Picture 4"/>
          <p:cNvPicPr>
            <a:picLocks noChangeAspect="1" noChangeArrowheads="1"/>
          </p:cNvPicPr>
          <p:nvPr/>
        </p:nvPicPr>
        <p:blipFill>
          <a:blip r:embed="rId4" cstate="print"/>
          <a:srcRect/>
          <a:stretch>
            <a:fillRect/>
          </a:stretch>
        </p:blipFill>
        <p:spPr bwMode="auto">
          <a:xfrm>
            <a:off x="457200" y="3352800"/>
            <a:ext cx="7429500" cy="3162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1143000"/>
          </a:xfrm>
        </p:spPr>
        <p:txBody>
          <a:bodyPr/>
          <a:lstStyle/>
          <a:p>
            <a:r>
              <a:rPr lang="en-US" dirty="0" smtClean="0"/>
              <a:t>Pre Procedure: History</a:t>
            </a:r>
            <a:endParaRPr lang="en-US" dirty="0"/>
          </a:p>
        </p:txBody>
      </p:sp>
      <p:sp>
        <p:nvSpPr>
          <p:cNvPr id="3" name="TextBox 2"/>
          <p:cNvSpPr txBox="1"/>
          <p:nvPr/>
        </p:nvSpPr>
        <p:spPr>
          <a:xfrm>
            <a:off x="152400" y="990600"/>
            <a:ext cx="8305800" cy="6186309"/>
          </a:xfrm>
          <a:prstGeom prst="rect">
            <a:avLst/>
          </a:prstGeom>
          <a:noFill/>
        </p:spPr>
        <p:txBody>
          <a:bodyPr wrap="square" rtlCol="0">
            <a:spAutoFit/>
          </a:bodyPr>
          <a:lstStyle/>
          <a:p>
            <a:endParaRPr lang="en-US" dirty="0" smtClean="0"/>
          </a:p>
          <a:p>
            <a:r>
              <a:rPr lang="en-US" sz="2400" b="1" dirty="0" smtClean="0"/>
              <a:t>History </a:t>
            </a:r>
          </a:p>
          <a:p>
            <a:r>
              <a:rPr lang="en-US" sz="2400" dirty="0" smtClean="0"/>
              <a:t>Medical Conditions: (for example) cardiac, pulmonary, renal, hepatic, endocrine, head trauma, prior intubation, </a:t>
            </a:r>
            <a:r>
              <a:rPr lang="en-US" sz="2400" dirty="0" err="1" smtClean="0"/>
              <a:t>stridor</a:t>
            </a:r>
            <a:r>
              <a:rPr lang="en-US" sz="2400" dirty="0" smtClean="0"/>
              <a:t>, snoring, sleep apnea </a:t>
            </a:r>
          </a:p>
          <a:p>
            <a:r>
              <a:rPr lang="en-US" sz="2400" dirty="0" smtClean="0">
                <a:solidFill>
                  <a:schemeClr val="accent1"/>
                </a:solidFill>
              </a:rPr>
              <a:t>Past medication history, including previous adverse reactions to anesthesia/sedation</a:t>
            </a:r>
          </a:p>
          <a:p>
            <a:r>
              <a:rPr lang="en-US" sz="2400" dirty="0" smtClean="0"/>
              <a:t>Prior surgeries and/or airway issues </a:t>
            </a:r>
          </a:p>
          <a:p>
            <a:r>
              <a:rPr lang="en-US" sz="2400" dirty="0" smtClean="0">
                <a:solidFill>
                  <a:schemeClr val="accent1"/>
                </a:solidFill>
              </a:rPr>
              <a:t>Present medication regimen, especially medications taken within the last 48 hours </a:t>
            </a:r>
          </a:p>
          <a:p>
            <a:r>
              <a:rPr lang="en-US" sz="2400" dirty="0" smtClean="0"/>
              <a:t>Allergies </a:t>
            </a:r>
          </a:p>
          <a:p>
            <a:r>
              <a:rPr lang="en-US" sz="2400" dirty="0" smtClean="0">
                <a:solidFill>
                  <a:schemeClr val="accent1"/>
                </a:solidFill>
              </a:rPr>
              <a:t>Pregnancy status, when applicable </a:t>
            </a:r>
          </a:p>
          <a:p>
            <a:r>
              <a:rPr lang="en-US" sz="2400" dirty="0" smtClean="0"/>
              <a:t>Tobacco, alcohol, or substance use/abuse </a:t>
            </a:r>
          </a:p>
          <a:p>
            <a:r>
              <a:rPr lang="en-US" sz="2400" dirty="0" smtClean="0">
                <a:solidFill>
                  <a:schemeClr val="accent1"/>
                </a:solidFill>
              </a:rPr>
              <a:t>Last oral intake, which includes tube feedings </a:t>
            </a:r>
          </a:p>
          <a:p>
            <a:r>
              <a:rPr lang="en-US" sz="2400" dirty="0" smtClean="0"/>
              <a:t>Exposure to infectious disease and the need for isolation procedures </a:t>
            </a:r>
          </a:p>
          <a:p>
            <a:endParaRPr 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762000"/>
            <a:ext cx="8770620" cy="57530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605129" y="975077"/>
            <a:ext cx="8538871" cy="588292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1219200"/>
            <a:ext cx="9086310" cy="480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457200" y="1219200"/>
            <a:ext cx="8229600" cy="731838"/>
          </a:xfrm>
        </p:spPr>
        <p:txBody>
          <a:bodyPr>
            <a:normAutofit fontScale="90000"/>
          </a:bodyPr>
          <a:lstStyle/>
          <a:p>
            <a:r>
              <a:rPr lang="en-US" sz="4000" dirty="0"/>
              <a:t>Caution When Using Supplemental Oxygen</a:t>
            </a:r>
          </a:p>
        </p:txBody>
      </p:sp>
      <p:sp>
        <p:nvSpPr>
          <p:cNvPr id="113667" name="Rectangle 3"/>
          <p:cNvSpPr>
            <a:spLocks noGrp="1" noChangeArrowheads="1"/>
          </p:cNvSpPr>
          <p:nvPr>
            <p:ph type="body" idx="1"/>
          </p:nvPr>
        </p:nvSpPr>
        <p:spPr>
          <a:xfrm>
            <a:off x="457200" y="2286000"/>
            <a:ext cx="8229600" cy="3840163"/>
          </a:xfrm>
        </p:spPr>
        <p:txBody>
          <a:bodyPr/>
          <a:lstStyle/>
          <a:p>
            <a:r>
              <a:rPr lang="en-US" dirty="0"/>
              <a:t>**Supplemental oxygen will delay recognition of apnea secondary to increased oxygen reserve in the body</a:t>
            </a:r>
          </a:p>
          <a:p>
            <a:endParaRPr lang="en-US"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17619" y="1066800"/>
            <a:ext cx="9161619" cy="519659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838200" y="838199"/>
            <a:ext cx="7848600" cy="559349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533400" y="990600"/>
            <a:ext cx="8153400" cy="552978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normAutofit fontScale="90000"/>
          </a:bodyPr>
          <a:lstStyle/>
          <a:p>
            <a:r>
              <a:rPr lang="en-US"/>
              <a:t>Goals of Airway Management</a:t>
            </a:r>
          </a:p>
        </p:txBody>
      </p:sp>
      <p:sp>
        <p:nvSpPr>
          <p:cNvPr id="88067" name="Rectangle 3"/>
          <p:cNvSpPr>
            <a:spLocks noGrp="1" noChangeArrowheads="1"/>
          </p:cNvSpPr>
          <p:nvPr>
            <p:ph type="body" idx="1"/>
          </p:nvPr>
        </p:nvSpPr>
        <p:spPr/>
        <p:txBody>
          <a:bodyPr/>
          <a:lstStyle/>
          <a:p>
            <a:r>
              <a:rPr lang="en-US"/>
              <a:t>Oxygenation-delivering oxygen to tissues</a:t>
            </a:r>
          </a:p>
          <a:p>
            <a:endParaRPr lang="en-US"/>
          </a:p>
          <a:p>
            <a:r>
              <a:rPr lang="en-US"/>
              <a:t>Ventilation- removing carbon dioxide (CO</a:t>
            </a:r>
            <a:r>
              <a:rPr lang="en-US" baseline="-25000"/>
              <a:t>2</a:t>
            </a:r>
            <a:r>
              <a:rPr lang="en-US"/>
              <a:t>)</a:t>
            </a:r>
          </a:p>
          <a:p>
            <a:pPr>
              <a:buFont typeface="Wingdings" pitchFamily="2" charset="2"/>
              <a:buNone/>
            </a:pPr>
            <a:endParaRPr lang="en-US"/>
          </a:p>
          <a:p>
            <a:r>
              <a:rPr lang="en-US"/>
              <a:t>Airway protection from aspiration</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normAutofit fontScale="90000"/>
          </a:bodyPr>
          <a:lstStyle/>
          <a:p>
            <a:r>
              <a:rPr lang="en-US"/>
              <a:t>Airway Obstruction</a:t>
            </a:r>
          </a:p>
        </p:txBody>
      </p:sp>
      <p:sp>
        <p:nvSpPr>
          <p:cNvPr id="89091" name="Rectangle 3"/>
          <p:cNvSpPr>
            <a:spLocks noGrp="1" noChangeArrowheads="1"/>
          </p:cNvSpPr>
          <p:nvPr>
            <p:ph type="body" idx="1"/>
          </p:nvPr>
        </p:nvSpPr>
        <p:spPr/>
        <p:txBody>
          <a:bodyPr/>
          <a:lstStyle/>
          <a:p>
            <a:r>
              <a:rPr lang="en-US"/>
              <a:t>Can occur during any form of sedation</a:t>
            </a:r>
          </a:p>
          <a:p>
            <a:r>
              <a:rPr lang="en-US"/>
              <a:t>May be relieved with chin thrust/jaw lift</a:t>
            </a:r>
          </a:p>
          <a:p>
            <a:r>
              <a:rPr lang="en-US"/>
              <a:t>In some cases requires placement of airway devices </a:t>
            </a:r>
          </a:p>
          <a:p>
            <a:pPr lvl="1"/>
            <a:r>
              <a:rPr lang="en-US"/>
              <a:t>Nasal Trumpet</a:t>
            </a:r>
          </a:p>
          <a:p>
            <a:pPr lvl="1"/>
            <a:r>
              <a:rPr lang="en-US"/>
              <a:t>Oral Airway</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normAutofit fontScale="90000"/>
          </a:bodyPr>
          <a:lstStyle/>
          <a:p>
            <a:r>
              <a:rPr lang="en-US"/>
              <a:t>Airway Obstruction-Jaw Thrust</a:t>
            </a:r>
          </a:p>
        </p:txBody>
      </p:sp>
      <p:sp>
        <p:nvSpPr>
          <p:cNvPr id="92163" name="Rectangle 3"/>
          <p:cNvSpPr>
            <a:spLocks noGrp="1" noChangeArrowheads="1"/>
          </p:cNvSpPr>
          <p:nvPr>
            <p:ph type="body" idx="1"/>
          </p:nvPr>
        </p:nvSpPr>
        <p:spPr/>
        <p:txBody>
          <a:bodyPr/>
          <a:lstStyle/>
          <a:p>
            <a:r>
              <a:rPr lang="en-US"/>
              <a:t>Place thumbs or fingers behind the posterior portion of the mandible</a:t>
            </a:r>
          </a:p>
          <a:p>
            <a:r>
              <a:rPr lang="en-US"/>
              <a:t>Push upward to displace mandible forward</a:t>
            </a:r>
          </a:p>
          <a:p>
            <a:r>
              <a:rPr lang="en-US"/>
              <a:t>This maneuver should pull mandible and tongue forward, preventing tongue from occluding airway</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dirty="0" smtClean="0"/>
              <a:t>Pre Procedure: Physical Exam</a:t>
            </a:r>
            <a:endParaRPr lang="en-US" dirty="0"/>
          </a:p>
        </p:txBody>
      </p:sp>
      <p:sp>
        <p:nvSpPr>
          <p:cNvPr id="3" name="TextBox 2"/>
          <p:cNvSpPr txBox="1"/>
          <p:nvPr/>
        </p:nvSpPr>
        <p:spPr>
          <a:xfrm>
            <a:off x="228601" y="1219200"/>
            <a:ext cx="8915400" cy="5816977"/>
          </a:xfrm>
          <a:prstGeom prst="rect">
            <a:avLst/>
          </a:prstGeom>
          <a:noFill/>
        </p:spPr>
        <p:txBody>
          <a:bodyPr wrap="square" rtlCol="0">
            <a:spAutoFit/>
          </a:bodyPr>
          <a:lstStyle/>
          <a:p>
            <a:r>
              <a:rPr lang="en-US" sz="2800" dirty="0" smtClean="0"/>
              <a:t>1. Cardiac </a:t>
            </a:r>
          </a:p>
          <a:p>
            <a:r>
              <a:rPr lang="en-US" sz="2800" dirty="0" smtClean="0"/>
              <a:t>2. Pulmonary </a:t>
            </a:r>
          </a:p>
          <a:p>
            <a:endParaRPr lang="en-US" sz="2800" dirty="0" smtClean="0"/>
          </a:p>
          <a:p>
            <a:r>
              <a:rPr lang="en-US" sz="2800" dirty="0" smtClean="0"/>
              <a:t>3. Airway (Complicated airway examples include, but are not limited to): </a:t>
            </a:r>
          </a:p>
          <a:p>
            <a:r>
              <a:rPr lang="en-US" sz="2800" dirty="0" smtClean="0"/>
              <a:t>	a. </a:t>
            </a:r>
            <a:r>
              <a:rPr lang="en-US" sz="2800" dirty="0" err="1" smtClean="0"/>
              <a:t>Habitus</a:t>
            </a:r>
            <a:endParaRPr lang="en-US" sz="2800" dirty="0" smtClean="0"/>
          </a:p>
          <a:p>
            <a:r>
              <a:rPr lang="en-US" sz="2800" dirty="0" smtClean="0"/>
              <a:t>	b. Head and Neck</a:t>
            </a:r>
          </a:p>
          <a:p>
            <a:r>
              <a:rPr lang="en-US" sz="2800" dirty="0" smtClean="0"/>
              <a:t>	c. Mouth</a:t>
            </a:r>
          </a:p>
          <a:p>
            <a:r>
              <a:rPr lang="en-US" sz="2800" dirty="0" smtClean="0"/>
              <a:t>	d. Jaw</a:t>
            </a:r>
          </a:p>
          <a:p>
            <a:r>
              <a:rPr lang="en-US" sz="2800" dirty="0" smtClean="0"/>
              <a:t>4. Examination specific to the procedure proposed</a:t>
            </a:r>
          </a:p>
          <a:p>
            <a:endParaRPr lang="en-US" sz="2800" dirty="0" smtClean="0"/>
          </a:p>
          <a:p>
            <a:r>
              <a:rPr lang="en-US" sz="2800" dirty="0" smtClean="0"/>
              <a:t>5. Ability to lie in required position for the procedure </a:t>
            </a:r>
          </a:p>
          <a:p>
            <a:endParaRPr lang="en-US" dirty="0" smtClean="0"/>
          </a:p>
          <a:p>
            <a:endParaRPr lang="en-US"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533400" y="609600"/>
            <a:ext cx="8229600" cy="1143000"/>
          </a:xfrm>
        </p:spPr>
        <p:txBody>
          <a:bodyPr>
            <a:normAutofit/>
          </a:bodyPr>
          <a:lstStyle/>
          <a:p>
            <a:r>
              <a:rPr lang="en-US" dirty="0"/>
              <a:t>Airway Obstruction-Jaw Thrust</a:t>
            </a:r>
          </a:p>
        </p:txBody>
      </p:sp>
      <p:pic>
        <p:nvPicPr>
          <p:cNvPr id="90116" name="Picture 4" descr="DSC_0027"/>
          <p:cNvPicPr>
            <a:picLocks noChangeAspect="1" noChangeArrowheads="1"/>
          </p:cNvPicPr>
          <p:nvPr/>
        </p:nvPicPr>
        <p:blipFill>
          <a:blip r:embed="rId2" cstate="print"/>
          <a:srcRect/>
          <a:stretch>
            <a:fillRect/>
          </a:stretch>
        </p:blipFill>
        <p:spPr bwMode="auto">
          <a:xfrm>
            <a:off x="1295400" y="1981200"/>
            <a:ext cx="5900738" cy="3949700"/>
          </a:xfrm>
          <a:prstGeom prst="rect">
            <a:avLst/>
          </a:prstGeom>
          <a:noFill/>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1219201" y="739524"/>
            <a:ext cx="7152548" cy="5737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r>
              <a:rPr lang="en-US" sz="4000"/>
              <a:t>Airway Obstruction- Nasal Trumpet</a:t>
            </a:r>
          </a:p>
        </p:txBody>
      </p:sp>
      <p:sp>
        <p:nvSpPr>
          <p:cNvPr id="87043" name="Rectangle 3"/>
          <p:cNvSpPr>
            <a:spLocks noGrp="1" noChangeArrowheads="1"/>
          </p:cNvSpPr>
          <p:nvPr>
            <p:ph type="body" idx="1"/>
          </p:nvPr>
        </p:nvSpPr>
        <p:spPr/>
        <p:txBody>
          <a:bodyPr/>
          <a:lstStyle/>
          <a:p>
            <a:pPr>
              <a:lnSpc>
                <a:spcPct val="90000"/>
              </a:lnSpc>
            </a:pPr>
            <a:r>
              <a:rPr lang="en-US" sz="2400"/>
              <a:t>Also called nasopharyngeal airway</a:t>
            </a:r>
          </a:p>
          <a:p>
            <a:pPr>
              <a:lnSpc>
                <a:spcPct val="90000"/>
              </a:lnSpc>
            </a:pPr>
            <a:r>
              <a:rPr lang="en-US" sz="2400"/>
              <a:t>Flexible rubber device that is inserted into one nostril to allow air passage </a:t>
            </a:r>
          </a:p>
          <a:p>
            <a:pPr>
              <a:lnSpc>
                <a:spcPct val="90000"/>
              </a:lnSpc>
            </a:pPr>
            <a:r>
              <a:rPr lang="en-US" sz="2400"/>
              <a:t>Comes in many sizes </a:t>
            </a:r>
          </a:p>
          <a:p>
            <a:pPr>
              <a:lnSpc>
                <a:spcPct val="90000"/>
              </a:lnSpc>
            </a:pPr>
            <a:r>
              <a:rPr lang="en-US" sz="2400"/>
              <a:t>Estimate length of trumpet needed by measuring from the nares to the meatus of the ear</a:t>
            </a:r>
          </a:p>
          <a:p>
            <a:pPr>
              <a:lnSpc>
                <a:spcPct val="90000"/>
              </a:lnSpc>
            </a:pPr>
            <a:r>
              <a:rPr lang="en-US" sz="2400"/>
              <a:t>Lubricate well</a:t>
            </a:r>
          </a:p>
          <a:p>
            <a:pPr>
              <a:lnSpc>
                <a:spcPct val="90000"/>
              </a:lnSpc>
            </a:pPr>
            <a:r>
              <a:rPr lang="en-US" sz="2400"/>
              <a:t>Gently advance at an angle perpendicular to the face</a:t>
            </a:r>
          </a:p>
          <a:p>
            <a:pPr>
              <a:lnSpc>
                <a:spcPct val="90000"/>
              </a:lnSpc>
            </a:pPr>
            <a:r>
              <a:rPr lang="en-US" sz="2400"/>
              <a:t>This device can cause epistaxis and should be avoided in the anticoagulated patient</a:t>
            </a:r>
          </a:p>
          <a:p>
            <a:pPr>
              <a:lnSpc>
                <a:spcPct val="90000"/>
              </a:lnSpc>
            </a:pPr>
            <a:endParaRPr lang="en-US" sz="240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457200" y="1066800"/>
            <a:ext cx="8229600" cy="1143000"/>
          </a:xfrm>
        </p:spPr>
        <p:txBody>
          <a:bodyPr>
            <a:normAutofit/>
          </a:bodyPr>
          <a:lstStyle/>
          <a:p>
            <a:r>
              <a:rPr lang="en-US" dirty="0"/>
              <a:t>Types of Nasal Trumpets</a:t>
            </a:r>
          </a:p>
        </p:txBody>
      </p:sp>
      <p:pic>
        <p:nvPicPr>
          <p:cNvPr id="93188" name="Picture 4"/>
          <p:cNvPicPr>
            <a:picLocks noChangeAspect="1" noChangeArrowheads="1"/>
          </p:cNvPicPr>
          <p:nvPr/>
        </p:nvPicPr>
        <p:blipFill>
          <a:blip r:embed="rId2" cstate="print"/>
          <a:srcRect/>
          <a:stretch>
            <a:fillRect/>
          </a:stretch>
        </p:blipFill>
        <p:spPr bwMode="auto">
          <a:xfrm>
            <a:off x="2209800" y="2438400"/>
            <a:ext cx="4343400" cy="3124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normAutofit/>
          </a:bodyPr>
          <a:lstStyle/>
          <a:p>
            <a:r>
              <a:rPr lang="en-US"/>
              <a:t>Nasal Trumpets</a:t>
            </a:r>
          </a:p>
        </p:txBody>
      </p:sp>
      <p:pic>
        <p:nvPicPr>
          <p:cNvPr id="94212" name="Picture 4" descr="DSC_0033"/>
          <p:cNvPicPr>
            <a:picLocks noChangeAspect="1" noChangeArrowheads="1"/>
          </p:cNvPicPr>
          <p:nvPr/>
        </p:nvPicPr>
        <p:blipFill>
          <a:blip r:embed="rId2" cstate="print"/>
          <a:srcRect/>
          <a:stretch>
            <a:fillRect/>
          </a:stretch>
        </p:blipFill>
        <p:spPr bwMode="auto">
          <a:xfrm>
            <a:off x="1295400" y="1905000"/>
            <a:ext cx="5900738" cy="3949700"/>
          </a:xfrm>
          <a:prstGeom prst="rect">
            <a:avLst/>
          </a:prstGeom>
          <a:noFill/>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normAutofit fontScale="90000"/>
          </a:bodyPr>
          <a:lstStyle/>
          <a:p>
            <a:r>
              <a:rPr lang="en-US"/>
              <a:t>Airway Obstruction- Oral Airway</a:t>
            </a:r>
          </a:p>
        </p:txBody>
      </p:sp>
      <p:sp>
        <p:nvSpPr>
          <p:cNvPr id="95235" name="Rectangle 3"/>
          <p:cNvSpPr>
            <a:spLocks noGrp="1" noChangeArrowheads="1"/>
          </p:cNvSpPr>
          <p:nvPr>
            <p:ph type="body" idx="1"/>
          </p:nvPr>
        </p:nvSpPr>
        <p:spPr/>
        <p:txBody>
          <a:bodyPr/>
          <a:lstStyle/>
          <a:p>
            <a:pPr>
              <a:lnSpc>
                <a:spcPct val="90000"/>
              </a:lnSpc>
            </a:pPr>
            <a:r>
              <a:rPr lang="en-US" sz="2400"/>
              <a:t>Also called oropharyngeal airway</a:t>
            </a:r>
          </a:p>
          <a:p>
            <a:pPr>
              <a:lnSpc>
                <a:spcPct val="90000"/>
              </a:lnSpc>
            </a:pPr>
            <a:r>
              <a:rPr lang="en-US" sz="2400"/>
              <a:t>Curved plastic device that is inserted into the mouth over the tongue to pull the tongue forward</a:t>
            </a:r>
          </a:p>
          <a:p>
            <a:pPr>
              <a:lnSpc>
                <a:spcPct val="90000"/>
              </a:lnSpc>
            </a:pPr>
            <a:r>
              <a:rPr lang="en-US" sz="2400"/>
              <a:t>Estimate correct size by measuring from the mouth to meatus of the ear</a:t>
            </a:r>
          </a:p>
          <a:p>
            <a:pPr>
              <a:lnSpc>
                <a:spcPct val="90000"/>
              </a:lnSpc>
            </a:pPr>
            <a:r>
              <a:rPr lang="en-US" sz="2400"/>
              <a:t>Use a tongue blade to depress the tongue and open the mouth, then insert airway</a:t>
            </a:r>
          </a:p>
          <a:p>
            <a:pPr>
              <a:lnSpc>
                <a:spcPct val="90000"/>
              </a:lnSpc>
            </a:pPr>
            <a:r>
              <a:rPr lang="en-US" sz="2400"/>
              <a:t>Use caution when inserting to not push the tongue posteriorly, worsening the obstruction</a:t>
            </a:r>
          </a:p>
          <a:p>
            <a:pPr>
              <a:lnSpc>
                <a:spcPct val="90000"/>
              </a:lnSpc>
            </a:pPr>
            <a:r>
              <a:rPr lang="en-US" sz="2400"/>
              <a:t>May cause gagging/vomiting in a conscious patient</a:t>
            </a:r>
          </a:p>
          <a:p>
            <a:pPr>
              <a:lnSpc>
                <a:spcPct val="90000"/>
              </a:lnSpc>
            </a:pPr>
            <a:endParaRPr lang="en-US" sz="240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normAutofit/>
          </a:bodyPr>
          <a:lstStyle/>
          <a:p>
            <a:r>
              <a:rPr lang="en-US"/>
              <a:t>Oral Airways</a:t>
            </a:r>
          </a:p>
        </p:txBody>
      </p:sp>
      <p:pic>
        <p:nvPicPr>
          <p:cNvPr id="96260" name="Picture 4" descr="DSC_0031"/>
          <p:cNvPicPr>
            <a:picLocks noChangeAspect="1" noChangeArrowheads="1"/>
          </p:cNvPicPr>
          <p:nvPr/>
        </p:nvPicPr>
        <p:blipFill>
          <a:blip r:embed="rId2" cstate="print"/>
          <a:srcRect/>
          <a:stretch>
            <a:fillRect/>
          </a:stretch>
        </p:blipFill>
        <p:spPr bwMode="auto">
          <a:xfrm>
            <a:off x="1524000" y="1981200"/>
            <a:ext cx="5900738" cy="3949700"/>
          </a:xfrm>
          <a:prstGeom prst="rect">
            <a:avLst/>
          </a:prstGeom>
          <a:noFill/>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normAutofit fontScale="90000"/>
          </a:bodyPr>
          <a:lstStyle/>
          <a:p>
            <a:r>
              <a:rPr lang="en-US"/>
              <a:t>Hypoventilation and Apnea</a:t>
            </a:r>
          </a:p>
        </p:txBody>
      </p:sp>
      <p:sp>
        <p:nvSpPr>
          <p:cNvPr id="97283" name="Rectangle 3"/>
          <p:cNvSpPr>
            <a:spLocks noGrp="1" noChangeArrowheads="1"/>
          </p:cNvSpPr>
          <p:nvPr>
            <p:ph type="body" idx="1"/>
          </p:nvPr>
        </p:nvSpPr>
        <p:spPr/>
        <p:txBody>
          <a:bodyPr/>
          <a:lstStyle/>
          <a:p>
            <a:pPr>
              <a:lnSpc>
                <a:spcPct val="80000"/>
              </a:lnSpc>
            </a:pPr>
            <a:r>
              <a:rPr lang="en-US" sz="2800"/>
              <a:t>Simply relieving obstruction may not be enough</a:t>
            </a:r>
          </a:p>
          <a:p>
            <a:pPr>
              <a:lnSpc>
                <a:spcPct val="80000"/>
              </a:lnSpc>
            </a:pPr>
            <a:r>
              <a:rPr lang="en-US" sz="2800"/>
              <a:t>Some patients may require rescue with bag-valve-mask ventilation </a:t>
            </a:r>
          </a:p>
          <a:p>
            <a:pPr>
              <a:lnSpc>
                <a:spcPct val="80000"/>
              </a:lnSpc>
            </a:pPr>
            <a:r>
              <a:rPr lang="en-US" sz="2800"/>
              <a:t>Do not rely solely on the pulse oximeter to for detection of inadequate ventilation</a:t>
            </a:r>
          </a:p>
          <a:p>
            <a:pPr>
              <a:lnSpc>
                <a:spcPct val="80000"/>
              </a:lnSpc>
            </a:pPr>
            <a:r>
              <a:rPr lang="en-US" sz="2800"/>
              <a:t>Watch for chest rise and feel over the nose and mouth for air movement</a:t>
            </a:r>
          </a:p>
          <a:p>
            <a:pPr>
              <a:lnSpc>
                <a:spcPct val="80000"/>
              </a:lnSpc>
            </a:pPr>
            <a:r>
              <a:rPr lang="en-US" sz="2800"/>
              <a:t>A bag-valve-mask and oxygen source should be readily available in the room</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normAutofit fontScale="90000"/>
          </a:bodyPr>
          <a:lstStyle/>
          <a:p>
            <a:r>
              <a:rPr lang="en-US"/>
              <a:t>Hypoventilation and Apnea</a:t>
            </a:r>
          </a:p>
        </p:txBody>
      </p:sp>
      <p:sp>
        <p:nvSpPr>
          <p:cNvPr id="98307" name="Rectangle 3"/>
          <p:cNvSpPr>
            <a:spLocks noGrp="1" noChangeArrowheads="1"/>
          </p:cNvSpPr>
          <p:nvPr>
            <p:ph type="body" idx="1"/>
          </p:nvPr>
        </p:nvSpPr>
        <p:spPr/>
        <p:txBody>
          <a:bodyPr/>
          <a:lstStyle/>
          <a:p>
            <a:pPr>
              <a:lnSpc>
                <a:spcPct val="90000"/>
              </a:lnSpc>
            </a:pPr>
            <a:r>
              <a:rPr lang="en-US" sz="2400"/>
              <a:t>Place the bag-mask over the patient’s nose and mouth</a:t>
            </a:r>
          </a:p>
          <a:p>
            <a:pPr>
              <a:lnSpc>
                <a:spcPct val="90000"/>
              </a:lnSpc>
            </a:pPr>
            <a:r>
              <a:rPr lang="en-US" sz="2400"/>
              <a:t>Create a “C” shape on the mask with your thumb and pointer finger</a:t>
            </a:r>
          </a:p>
          <a:p>
            <a:pPr>
              <a:lnSpc>
                <a:spcPct val="90000"/>
              </a:lnSpc>
            </a:pPr>
            <a:r>
              <a:rPr lang="en-US" sz="2400"/>
              <a:t> Use your other 3 fingers to lift the mandible up towards the mask</a:t>
            </a:r>
          </a:p>
          <a:p>
            <a:pPr>
              <a:lnSpc>
                <a:spcPct val="90000"/>
              </a:lnSpc>
            </a:pPr>
            <a:r>
              <a:rPr lang="en-US" sz="2400"/>
              <a:t>Ensure proper connection with oxygen source</a:t>
            </a:r>
          </a:p>
          <a:p>
            <a:pPr>
              <a:lnSpc>
                <a:spcPct val="90000"/>
              </a:lnSpc>
            </a:pPr>
            <a:r>
              <a:rPr lang="en-US" sz="2400"/>
              <a:t>Squeeze the bag and watch for chest rise</a:t>
            </a:r>
          </a:p>
          <a:p>
            <a:pPr>
              <a:lnSpc>
                <a:spcPct val="90000"/>
              </a:lnSpc>
            </a:pPr>
            <a:r>
              <a:rPr lang="en-US" sz="2400"/>
              <a:t>CALL FOR HELP as soon as a problem is recognized; seconds matter</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normAutofit fontScale="90000"/>
          </a:bodyPr>
          <a:lstStyle/>
          <a:p>
            <a:r>
              <a:rPr lang="en-US"/>
              <a:t>Bag-Valve-Mask</a:t>
            </a:r>
          </a:p>
        </p:txBody>
      </p:sp>
      <p:pic>
        <p:nvPicPr>
          <p:cNvPr id="106500" name="Picture 4" descr="DSCF0024"/>
          <p:cNvPicPr>
            <a:picLocks noGrp="1" noChangeAspect="1" noChangeArrowheads="1"/>
          </p:cNvPicPr>
          <p:nvPr>
            <p:ph type="body" idx="1"/>
          </p:nvPr>
        </p:nvPicPr>
        <p:blipFill>
          <a:blip r:embed="rId2" cstate="print"/>
          <a:srcRect/>
          <a:stretch>
            <a:fillRect/>
          </a:stretch>
        </p:blipFill>
        <p:spPr>
          <a:xfrm>
            <a:off x="1524000" y="2133600"/>
            <a:ext cx="5181600" cy="3886200"/>
          </a:xfrm>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fontScale="90000"/>
          </a:bodyPr>
          <a:lstStyle/>
          <a:p>
            <a:r>
              <a:rPr lang="en-US"/>
              <a:t>Physical Exam</a:t>
            </a:r>
          </a:p>
        </p:txBody>
      </p:sp>
      <p:sp>
        <p:nvSpPr>
          <p:cNvPr id="7171" name="Rectangle 3"/>
          <p:cNvSpPr>
            <a:spLocks noGrp="1" noChangeArrowheads="1"/>
          </p:cNvSpPr>
          <p:nvPr>
            <p:ph type="body" idx="1"/>
          </p:nvPr>
        </p:nvSpPr>
        <p:spPr/>
        <p:txBody>
          <a:bodyPr/>
          <a:lstStyle/>
          <a:p>
            <a:r>
              <a:rPr lang="en-US"/>
              <a:t>Assessment and documentation of the airway should be done prior to any sedation performed.  There are certain objective measurements that can predict the degree of difficulty of both mask ventilation and intubation.  However, a normal airway exam does NOT rule out the possibility of an unanticipated difficult airway.</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normAutofit/>
          </a:bodyPr>
          <a:lstStyle/>
          <a:p>
            <a:r>
              <a:rPr lang="en-US"/>
              <a:t>Bag-Valve-Mask</a:t>
            </a:r>
          </a:p>
        </p:txBody>
      </p:sp>
      <p:pic>
        <p:nvPicPr>
          <p:cNvPr id="99332" name="Picture 4"/>
          <p:cNvPicPr>
            <a:picLocks noChangeAspect="1" noChangeArrowheads="1"/>
          </p:cNvPicPr>
          <p:nvPr/>
        </p:nvPicPr>
        <p:blipFill>
          <a:blip r:embed="rId2" cstate="print"/>
          <a:srcRect/>
          <a:stretch>
            <a:fillRect/>
          </a:stretch>
        </p:blipFill>
        <p:spPr bwMode="auto">
          <a:xfrm>
            <a:off x="457200" y="2362200"/>
            <a:ext cx="3314700" cy="3505200"/>
          </a:xfrm>
          <a:prstGeom prst="rect">
            <a:avLst/>
          </a:prstGeom>
          <a:noFill/>
          <a:ln w="9525">
            <a:noFill/>
            <a:miter lim="800000"/>
            <a:headEnd/>
            <a:tailEnd/>
          </a:ln>
          <a:effectLst/>
        </p:spPr>
      </p:pic>
      <p:pic>
        <p:nvPicPr>
          <p:cNvPr id="99333" name="Picture 5" descr="DSC_0020"/>
          <p:cNvPicPr>
            <a:picLocks noChangeAspect="1" noChangeArrowheads="1"/>
          </p:cNvPicPr>
          <p:nvPr/>
        </p:nvPicPr>
        <p:blipFill>
          <a:blip r:embed="rId3" cstate="print"/>
          <a:srcRect/>
          <a:stretch>
            <a:fillRect/>
          </a:stretch>
        </p:blipFill>
        <p:spPr bwMode="auto">
          <a:xfrm>
            <a:off x="3810000" y="2362200"/>
            <a:ext cx="4910138" cy="3505200"/>
          </a:xfrm>
          <a:prstGeom prst="rect">
            <a:avLst/>
          </a:prstGeom>
          <a:noFill/>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7" name="Rectangle 5"/>
          <p:cNvSpPr>
            <a:spLocks noGrp="1" noChangeArrowheads="1"/>
          </p:cNvSpPr>
          <p:nvPr>
            <p:ph type="title"/>
          </p:nvPr>
        </p:nvSpPr>
        <p:spPr/>
        <p:txBody>
          <a:bodyPr/>
          <a:lstStyle/>
          <a:p>
            <a:r>
              <a:rPr lang="en-US"/>
              <a:t>Bag-Valve-Mask</a:t>
            </a:r>
          </a:p>
        </p:txBody>
      </p:sp>
      <p:sp>
        <p:nvSpPr>
          <p:cNvPr id="100358" name="Rectangle 6"/>
          <p:cNvSpPr>
            <a:spLocks noGrp="1" noChangeArrowheads="1"/>
          </p:cNvSpPr>
          <p:nvPr>
            <p:ph type="body" sz="half" idx="1"/>
          </p:nvPr>
        </p:nvSpPr>
        <p:spPr/>
        <p:txBody>
          <a:bodyPr/>
          <a:lstStyle/>
          <a:p>
            <a:pPr>
              <a:lnSpc>
                <a:spcPct val="90000"/>
              </a:lnSpc>
            </a:pPr>
            <a:endParaRPr lang="en-US" sz="2000" dirty="0"/>
          </a:p>
        </p:txBody>
      </p:sp>
      <p:sp>
        <p:nvSpPr>
          <p:cNvPr id="100359" name="Rectangle 7"/>
          <p:cNvSpPr>
            <a:spLocks noGrp="1" noChangeArrowheads="1"/>
          </p:cNvSpPr>
          <p:nvPr>
            <p:ph type="body" sz="half" idx="2"/>
          </p:nvPr>
        </p:nvSpPr>
        <p:spPr/>
        <p:txBody>
          <a:bodyPr/>
          <a:lstStyle/>
          <a:p>
            <a:pPr>
              <a:lnSpc>
                <a:spcPct val="90000"/>
              </a:lnSpc>
            </a:pPr>
            <a:r>
              <a:rPr lang="en-US" sz="2000"/>
              <a:t>Hold your thumb and pointer finger in a “C” shape over the mask</a:t>
            </a:r>
          </a:p>
          <a:p>
            <a:pPr>
              <a:lnSpc>
                <a:spcPct val="90000"/>
              </a:lnSpc>
            </a:pPr>
            <a:r>
              <a:rPr lang="en-US" sz="2000"/>
              <a:t>Use your other fingers to lift the mandible towards you</a:t>
            </a:r>
          </a:p>
          <a:p>
            <a:pPr>
              <a:lnSpc>
                <a:spcPct val="90000"/>
              </a:lnSpc>
            </a:pPr>
            <a:r>
              <a:rPr lang="en-US" sz="2000"/>
              <a:t>Do not press down on the patient’s face with the mask</a:t>
            </a:r>
          </a:p>
          <a:p>
            <a:pPr>
              <a:lnSpc>
                <a:spcPct val="90000"/>
              </a:lnSpc>
            </a:pPr>
            <a:r>
              <a:rPr lang="en-US" sz="2000"/>
              <a:t>If air is leaking around the mask, hold the mask with both hands and have an assistant squeeze the bag</a:t>
            </a:r>
          </a:p>
          <a:p>
            <a:pPr>
              <a:lnSpc>
                <a:spcPct val="90000"/>
              </a:lnSpc>
            </a:pPr>
            <a:r>
              <a:rPr lang="en-US" sz="2000"/>
              <a:t>CALL FOR HELP</a:t>
            </a:r>
          </a:p>
        </p:txBody>
      </p:sp>
      <p:pic>
        <p:nvPicPr>
          <p:cNvPr id="100360" name="Picture 8"/>
          <p:cNvPicPr>
            <a:picLocks noChangeAspect="1" noChangeArrowheads="1"/>
          </p:cNvPicPr>
          <p:nvPr/>
        </p:nvPicPr>
        <p:blipFill>
          <a:blip r:embed="rId2" cstate="print"/>
          <a:srcRect/>
          <a:stretch>
            <a:fillRect/>
          </a:stretch>
        </p:blipFill>
        <p:spPr bwMode="auto">
          <a:xfrm>
            <a:off x="457200" y="1981200"/>
            <a:ext cx="4114800" cy="3810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normAutofit fontScale="90000"/>
          </a:bodyPr>
          <a:lstStyle/>
          <a:p>
            <a:r>
              <a:rPr lang="en-US"/>
              <a:t>Bag-Valve-Mask</a:t>
            </a:r>
          </a:p>
        </p:txBody>
      </p:sp>
      <p:sp>
        <p:nvSpPr>
          <p:cNvPr id="103427" name="Rectangle 3"/>
          <p:cNvSpPr>
            <a:spLocks noGrp="1" noChangeArrowheads="1"/>
          </p:cNvSpPr>
          <p:nvPr>
            <p:ph type="body" idx="1"/>
          </p:nvPr>
        </p:nvSpPr>
        <p:spPr/>
        <p:txBody>
          <a:bodyPr/>
          <a:lstStyle/>
          <a:p>
            <a:r>
              <a:rPr lang="en-US"/>
              <a:t>If you do not see chest rise, place an oral airway or nasal trumpet and then resume mask ventilation</a:t>
            </a:r>
          </a:p>
          <a:p>
            <a:pPr>
              <a:buFont typeface="Wingdings" pitchFamily="2" charset="2"/>
              <a:buNone/>
            </a:pPr>
            <a:endParaRPr lang="en-US"/>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r>
              <a:rPr lang="en-US" sz="4000"/>
              <a:t>Signs of Successful Bag-Valve-Mask</a:t>
            </a:r>
          </a:p>
        </p:txBody>
      </p:sp>
      <p:sp>
        <p:nvSpPr>
          <p:cNvPr id="105475" name="Rectangle 3"/>
          <p:cNvSpPr>
            <a:spLocks noGrp="1" noChangeArrowheads="1"/>
          </p:cNvSpPr>
          <p:nvPr>
            <p:ph type="body" idx="1"/>
          </p:nvPr>
        </p:nvSpPr>
        <p:spPr/>
        <p:txBody>
          <a:bodyPr/>
          <a:lstStyle/>
          <a:p>
            <a:r>
              <a:rPr lang="en-US"/>
              <a:t>Fog in the mask</a:t>
            </a:r>
          </a:p>
          <a:p>
            <a:r>
              <a:rPr lang="en-US"/>
              <a:t>Chest rise with each breath</a:t>
            </a:r>
          </a:p>
          <a:p>
            <a:r>
              <a:rPr lang="en-US"/>
              <a:t>Breath sounds on ascultation</a:t>
            </a:r>
          </a:p>
          <a:p>
            <a:r>
              <a:rPr lang="en-US"/>
              <a:t>Return of CO</a:t>
            </a:r>
            <a:r>
              <a:rPr lang="en-US" baseline="-25000"/>
              <a:t>2</a:t>
            </a:r>
            <a:r>
              <a:rPr lang="en-US"/>
              <a:t> if a detector is in use</a:t>
            </a:r>
          </a:p>
          <a:p>
            <a:endParaRPr lang="en-US"/>
          </a:p>
        </p:txBody>
      </p:sp>
      <p:sp>
        <p:nvSpPr>
          <p:cNvPr id="105476" name="Rectangle 4"/>
          <p:cNvSpPr>
            <a:spLocks noChangeArrowheads="1"/>
          </p:cNvSpPr>
          <p:nvPr/>
        </p:nvSpPr>
        <p:spPr bwMode="auto">
          <a:xfrm>
            <a:off x="0" y="0"/>
            <a:ext cx="184150" cy="641350"/>
          </a:xfrm>
          <a:prstGeom prst="rect">
            <a:avLst/>
          </a:prstGeom>
          <a:noFill/>
          <a:ln w="9525">
            <a:noFill/>
            <a:miter lim="800000"/>
            <a:headEnd/>
            <a:tailEnd/>
          </a:ln>
          <a:effectLst/>
        </p:spPr>
        <p:txBody>
          <a:bodyPr wrap="none" anchor="ctr">
            <a:spAutoFit/>
          </a:bodyPr>
          <a:lstStyle/>
          <a:p>
            <a:pPr eaLnBrk="1" hangingPunct="1"/>
            <a:endParaRPr lang="en-US"/>
          </a:p>
          <a:p>
            <a:endParaRPr lang="en-US"/>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normAutofit fontScale="90000"/>
          </a:bodyPr>
          <a:lstStyle/>
          <a:p>
            <a:r>
              <a:rPr lang="en-US"/>
              <a:t>Advanced Airway Management</a:t>
            </a:r>
          </a:p>
        </p:txBody>
      </p:sp>
      <p:sp>
        <p:nvSpPr>
          <p:cNvPr id="104451" name="Rectangle 3"/>
          <p:cNvSpPr>
            <a:spLocks noGrp="1" noChangeArrowheads="1"/>
          </p:cNvSpPr>
          <p:nvPr>
            <p:ph type="body" idx="1"/>
          </p:nvPr>
        </p:nvSpPr>
        <p:spPr/>
        <p:txBody>
          <a:bodyPr/>
          <a:lstStyle/>
          <a:p>
            <a:r>
              <a:rPr lang="en-US"/>
              <a:t>In some situations, it may be difficult to bag-valve-mask a patient despite an oral airway and a 2-person technique</a:t>
            </a:r>
          </a:p>
          <a:p>
            <a:r>
              <a:rPr lang="en-US"/>
              <a:t>In this case, the Laryngeal Mask Airway (LMA) may be a life saving device</a:t>
            </a:r>
          </a:p>
          <a:p>
            <a:endParaRPr lang="en-US"/>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normAutofit fontScale="90000"/>
          </a:bodyPr>
          <a:lstStyle/>
          <a:p>
            <a:r>
              <a:rPr lang="en-US"/>
              <a:t>Laryngeal Mask Airway (LMA)</a:t>
            </a:r>
          </a:p>
        </p:txBody>
      </p:sp>
      <p:sp>
        <p:nvSpPr>
          <p:cNvPr id="108547" name="Rectangle 3"/>
          <p:cNvSpPr>
            <a:spLocks noGrp="1" noChangeArrowheads="1"/>
          </p:cNvSpPr>
          <p:nvPr>
            <p:ph type="body" idx="1"/>
          </p:nvPr>
        </p:nvSpPr>
        <p:spPr/>
        <p:txBody>
          <a:bodyPr/>
          <a:lstStyle/>
          <a:p>
            <a:r>
              <a:rPr lang="en-US" sz="2800"/>
              <a:t>This device can be inserted into the mouth past the tongue</a:t>
            </a:r>
          </a:p>
          <a:p>
            <a:r>
              <a:rPr lang="en-US" sz="2800"/>
              <a:t>It sits just above the opening to the airway (glottic opening)</a:t>
            </a:r>
          </a:p>
          <a:p>
            <a:r>
              <a:rPr lang="en-US" sz="2800"/>
              <a:t>It does not protect the patient from aspiration</a:t>
            </a:r>
          </a:p>
          <a:p>
            <a:r>
              <a:rPr lang="en-US" sz="2800"/>
              <a:t>Positive pressure ventilation can be delivered through the LMA</a:t>
            </a: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normAutofit fontScale="90000"/>
          </a:bodyPr>
          <a:lstStyle/>
          <a:p>
            <a:r>
              <a:rPr lang="en-US"/>
              <a:t>LMA Insertion</a:t>
            </a:r>
          </a:p>
        </p:txBody>
      </p:sp>
      <p:sp>
        <p:nvSpPr>
          <p:cNvPr id="109571" name="Rectangle 3"/>
          <p:cNvSpPr>
            <a:spLocks noGrp="1" noChangeArrowheads="1"/>
          </p:cNvSpPr>
          <p:nvPr>
            <p:ph type="body" idx="1"/>
          </p:nvPr>
        </p:nvSpPr>
        <p:spPr/>
        <p:txBody>
          <a:bodyPr/>
          <a:lstStyle/>
          <a:p>
            <a:pPr>
              <a:lnSpc>
                <a:spcPct val="90000"/>
              </a:lnSpc>
            </a:pPr>
            <a:r>
              <a:rPr lang="en-US" sz="2400"/>
              <a:t>Choose the appropriate size based on the weight recommendations on the outside of the package</a:t>
            </a:r>
          </a:p>
          <a:p>
            <a:pPr>
              <a:lnSpc>
                <a:spcPct val="90000"/>
              </a:lnSpc>
            </a:pPr>
            <a:r>
              <a:rPr lang="en-US" sz="2400"/>
              <a:t>Lubricate the cuff of the LMA</a:t>
            </a:r>
          </a:p>
          <a:p>
            <a:pPr>
              <a:lnSpc>
                <a:spcPct val="90000"/>
              </a:lnSpc>
            </a:pPr>
            <a:r>
              <a:rPr lang="en-US" sz="2400"/>
              <a:t>Tilt the head back to open the airway</a:t>
            </a:r>
          </a:p>
          <a:p>
            <a:pPr>
              <a:lnSpc>
                <a:spcPct val="90000"/>
              </a:lnSpc>
            </a:pPr>
            <a:r>
              <a:rPr lang="en-US" sz="2400"/>
              <a:t>Scissor open the mouth and push the LMA back with your finger until it stops</a:t>
            </a:r>
          </a:p>
          <a:p>
            <a:pPr>
              <a:lnSpc>
                <a:spcPct val="90000"/>
              </a:lnSpc>
            </a:pPr>
            <a:r>
              <a:rPr lang="en-US" sz="2400"/>
              <a:t>Inflate the cuff with air</a:t>
            </a:r>
          </a:p>
          <a:p>
            <a:pPr>
              <a:lnSpc>
                <a:spcPct val="90000"/>
              </a:lnSpc>
            </a:pPr>
            <a:r>
              <a:rPr lang="en-US" sz="2400"/>
              <a:t>Connect to your bag and oxygen source and squeeze the bag</a:t>
            </a: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5" name="Rectangle 5"/>
          <p:cNvSpPr>
            <a:spLocks noGrp="1" noChangeArrowheads="1"/>
          </p:cNvSpPr>
          <p:nvPr>
            <p:ph type="title"/>
          </p:nvPr>
        </p:nvSpPr>
        <p:spPr/>
        <p:txBody>
          <a:bodyPr>
            <a:normAutofit fontScale="90000"/>
          </a:bodyPr>
          <a:lstStyle/>
          <a:p>
            <a:r>
              <a:rPr lang="en-US"/>
              <a:t>Laryngeal Mask Airway</a:t>
            </a:r>
          </a:p>
        </p:txBody>
      </p:sp>
      <p:graphicFrame>
        <p:nvGraphicFramePr>
          <p:cNvPr id="102404" name="Object 4"/>
          <p:cNvGraphicFramePr>
            <a:graphicFrameLocks noChangeAspect="1"/>
          </p:cNvGraphicFramePr>
          <p:nvPr>
            <p:ph idx="1"/>
          </p:nvPr>
        </p:nvGraphicFramePr>
        <p:xfrm>
          <a:off x="1905000" y="2362200"/>
          <a:ext cx="4784725" cy="3502025"/>
        </p:xfrm>
        <a:graphic>
          <a:graphicData uri="http://schemas.openxmlformats.org/presentationml/2006/ole">
            <p:oleObj spid="_x0000_s1026" name="QuickTime Picture" r:id="rId3" imgW="4784750" imgH="3501723" progId="">
              <p:embed/>
            </p:oleObj>
          </a:graphicData>
        </a:graphic>
      </p:graphicFrame>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381000" y="1524000"/>
            <a:ext cx="8229600" cy="731838"/>
          </a:xfrm>
        </p:spPr>
        <p:txBody>
          <a:bodyPr>
            <a:normAutofit fontScale="90000"/>
          </a:bodyPr>
          <a:lstStyle/>
          <a:p>
            <a:r>
              <a:rPr lang="en-US" sz="4000" dirty="0"/>
              <a:t>Other Predictors of Potentially Difficult Airway</a:t>
            </a:r>
          </a:p>
        </p:txBody>
      </p:sp>
      <p:sp>
        <p:nvSpPr>
          <p:cNvPr id="111619" name="Rectangle 3"/>
          <p:cNvSpPr>
            <a:spLocks noGrp="1" noChangeArrowheads="1"/>
          </p:cNvSpPr>
          <p:nvPr>
            <p:ph type="body" idx="1"/>
          </p:nvPr>
        </p:nvSpPr>
        <p:spPr>
          <a:xfrm>
            <a:off x="457200" y="2667000"/>
            <a:ext cx="8229600" cy="3459163"/>
          </a:xfrm>
        </p:spPr>
        <p:txBody>
          <a:bodyPr/>
          <a:lstStyle/>
          <a:p>
            <a:r>
              <a:rPr lang="en-US" dirty="0"/>
              <a:t>Excessive facial hair</a:t>
            </a:r>
          </a:p>
          <a:p>
            <a:r>
              <a:rPr lang="en-US" dirty="0" err="1"/>
              <a:t>Dysmorphic</a:t>
            </a:r>
            <a:r>
              <a:rPr lang="en-US" dirty="0"/>
              <a:t> facial features</a:t>
            </a:r>
          </a:p>
          <a:p>
            <a:r>
              <a:rPr lang="en-US" dirty="0"/>
              <a:t>High arched palate</a:t>
            </a: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0" y="914400"/>
            <a:ext cx="8763000" cy="56280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785</TotalTime>
  <Words>3633</Words>
  <Application>Microsoft Office PowerPoint</Application>
  <PresentationFormat>On-screen Show (4:3)</PresentationFormat>
  <Paragraphs>484</Paragraphs>
  <Slides>107</Slides>
  <Notes>14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107</vt:i4>
      </vt:variant>
    </vt:vector>
  </HeadingPairs>
  <TitlesOfParts>
    <vt:vector size="109" baseType="lpstr">
      <vt:lpstr>Office Theme</vt:lpstr>
      <vt:lpstr>QuickTime Picture</vt:lpstr>
      <vt:lpstr> Moderate Sedation: Principles and UNC Policy</vt:lpstr>
      <vt:lpstr>Sedation is a balancing act</vt:lpstr>
      <vt:lpstr>What is moderate sedation?</vt:lpstr>
      <vt:lpstr>Goals of Moderate Sedation</vt:lpstr>
      <vt:lpstr>Sedation is Continuum</vt:lpstr>
      <vt:lpstr>Pre Procedure: Consent</vt:lpstr>
      <vt:lpstr>Pre Procedure: History</vt:lpstr>
      <vt:lpstr>Pre Procedure: Physical Exam</vt:lpstr>
      <vt:lpstr>Physical Exam</vt:lpstr>
      <vt:lpstr>Slide 10</vt:lpstr>
      <vt:lpstr>Slide 11</vt:lpstr>
      <vt:lpstr>Ease of Mask Ventilation</vt:lpstr>
      <vt:lpstr>Indicators of Potential Difficult Intubation</vt:lpstr>
      <vt:lpstr>Morbid Obesity</vt:lpstr>
      <vt:lpstr>Head and Neck Exam</vt:lpstr>
      <vt:lpstr>Thyromental Distance</vt:lpstr>
      <vt:lpstr>Short Thyromental Distance</vt:lpstr>
      <vt:lpstr>Short Thyromental Distance</vt:lpstr>
      <vt:lpstr>Cervical Spine Mobility/Neck Anatomy</vt:lpstr>
      <vt:lpstr>Facial/Tongue Edema</vt:lpstr>
      <vt:lpstr>Rigid Submandibular Space</vt:lpstr>
      <vt:lpstr>Tracheal Deviation</vt:lpstr>
      <vt:lpstr>Neck Circumference</vt:lpstr>
      <vt:lpstr>Mouth Exam</vt:lpstr>
      <vt:lpstr>Mallampati Classification</vt:lpstr>
      <vt:lpstr>Slide 26</vt:lpstr>
      <vt:lpstr>Mallampati Class I</vt:lpstr>
      <vt:lpstr>Mallampati Class II</vt:lpstr>
      <vt:lpstr>Mallampati Class III</vt:lpstr>
      <vt:lpstr>Mallampati Class IV</vt:lpstr>
      <vt:lpstr>High Mallampati</vt:lpstr>
      <vt:lpstr>Protruding Incisors</vt:lpstr>
      <vt:lpstr>Protruding Incisors</vt:lpstr>
      <vt:lpstr>Interincisor Distance</vt:lpstr>
      <vt:lpstr>Edentulous</vt:lpstr>
      <vt:lpstr>Tonsillar Hypertrophy</vt:lpstr>
      <vt:lpstr>Jaw Abnormalities</vt:lpstr>
      <vt:lpstr>Micrognathia</vt:lpstr>
      <vt:lpstr>Retrognathia</vt:lpstr>
      <vt:lpstr>Trismus</vt:lpstr>
      <vt:lpstr>Pre Procedure: Additional Evaluation</vt:lpstr>
      <vt:lpstr>FYI-Anesthesia’s Fasting Guidelines</vt:lpstr>
      <vt:lpstr>Slide 43</vt:lpstr>
      <vt:lpstr>When to consider anesthesia consult</vt:lpstr>
      <vt:lpstr>Slide 45</vt:lpstr>
      <vt:lpstr>Intraprocedure Monitoring  </vt:lpstr>
      <vt:lpstr>Intraprocedure Monitoring </vt:lpstr>
      <vt:lpstr>Medication Use for Moderate Sedation</vt:lpstr>
      <vt:lpstr>Drugs used in moderate sedation</vt:lpstr>
      <vt:lpstr>Fentanyl</vt:lpstr>
      <vt:lpstr>Fentanyl</vt:lpstr>
      <vt:lpstr>Morphine</vt:lpstr>
      <vt:lpstr>Morphine</vt:lpstr>
      <vt:lpstr>Midazolam (Versed)</vt:lpstr>
      <vt:lpstr>Midazolam (Versed)</vt:lpstr>
      <vt:lpstr>Happy 50th? Sedation for Colonoscopy in HIV-Infected Patients </vt:lpstr>
      <vt:lpstr>Diazepam</vt:lpstr>
      <vt:lpstr>Diazepam</vt:lpstr>
      <vt:lpstr>Dosing </vt:lpstr>
      <vt:lpstr>Adjuvant Agents</vt:lpstr>
      <vt:lpstr>Slide 61</vt:lpstr>
      <vt:lpstr>Slide 62</vt:lpstr>
      <vt:lpstr>Slide 63</vt:lpstr>
      <vt:lpstr>Slide 64</vt:lpstr>
      <vt:lpstr>Potential Complications of Moderate Sedation In Endoscopy</vt:lpstr>
      <vt:lpstr>How often do unplanned cardiopulmonary complications occur in endoscopy?</vt:lpstr>
      <vt:lpstr>Types of Unplanned Interventions</vt:lpstr>
      <vt:lpstr>Risk Factors</vt:lpstr>
      <vt:lpstr>Slide 69</vt:lpstr>
      <vt:lpstr>Slide 70</vt:lpstr>
      <vt:lpstr>Slide 71</vt:lpstr>
      <vt:lpstr>Slide 72</vt:lpstr>
      <vt:lpstr>Caution When Using Supplemental Oxygen</vt:lpstr>
      <vt:lpstr>Slide 74</vt:lpstr>
      <vt:lpstr>Slide 75</vt:lpstr>
      <vt:lpstr>Slide 76</vt:lpstr>
      <vt:lpstr>Goals of Airway Management</vt:lpstr>
      <vt:lpstr>Airway Obstruction</vt:lpstr>
      <vt:lpstr>Airway Obstruction-Jaw Thrust</vt:lpstr>
      <vt:lpstr>Airway Obstruction-Jaw Thrust</vt:lpstr>
      <vt:lpstr>Slide 81</vt:lpstr>
      <vt:lpstr>Airway Obstruction- Nasal Trumpet</vt:lpstr>
      <vt:lpstr>Types of Nasal Trumpets</vt:lpstr>
      <vt:lpstr>Nasal Trumpets</vt:lpstr>
      <vt:lpstr>Airway Obstruction- Oral Airway</vt:lpstr>
      <vt:lpstr>Oral Airways</vt:lpstr>
      <vt:lpstr>Hypoventilation and Apnea</vt:lpstr>
      <vt:lpstr>Hypoventilation and Apnea</vt:lpstr>
      <vt:lpstr>Bag-Valve-Mask</vt:lpstr>
      <vt:lpstr>Bag-Valve-Mask</vt:lpstr>
      <vt:lpstr>Bag-Valve-Mask</vt:lpstr>
      <vt:lpstr>Bag-Valve-Mask</vt:lpstr>
      <vt:lpstr>Signs of Successful Bag-Valve-Mask</vt:lpstr>
      <vt:lpstr>Advanced Airway Management</vt:lpstr>
      <vt:lpstr>Laryngeal Mask Airway (LMA)</vt:lpstr>
      <vt:lpstr>LMA Insertion</vt:lpstr>
      <vt:lpstr>Laryngeal Mask Airway</vt:lpstr>
      <vt:lpstr>Other Predictors of Potentially Difficult Airway</vt:lpstr>
      <vt:lpstr>Slide 99</vt:lpstr>
      <vt:lpstr>Slide 100</vt:lpstr>
      <vt:lpstr>Reversal Agents –  Flumazenil (Romazicon) </vt:lpstr>
      <vt:lpstr>Reversal Agents –  Naloxone (Narcan)</vt:lpstr>
      <vt:lpstr>Slide 103</vt:lpstr>
      <vt:lpstr>Discharge Guidelines</vt:lpstr>
      <vt:lpstr>Slide 105</vt:lpstr>
      <vt:lpstr>UNC Policy for MD’s to get Adult Moderate Sedation Privileges</vt:lpstr>
      <vt:lpstr>References</vt:lpstr>
    </vt:vector>
  </TitlesOfParts>
  <Company>UNC-CH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Moderate Sedation</dc:title>
  <dc:creator>DOM-IS</dc:creator>
  <cp:lastModifiedBy>skennedy</cp:lastModifiedBy>
  <cp:revision>16</cp:revision>
  <dcterms:created xsi:type="dcterms:W3CDTF">2011-06-20T13:54:43Z</dcterms:created>
  <dcterms:modified xsi:type="dcterms:W3CDTF">2012-08-07T16:52:48Z</dcterms:modified>
</cp:coreProperties>
</file>