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Lst>
  <p:notesMasterIdLst>
    <p:notesMasterId r:id="rId40"/>
  </p:notesMasterIdLst>
  <p:handoutMasterIdLst>
    <p:handoutMasterId r:id="rId41"/>
  </p:handoutMasterIdLst>
  <p:sldIdLst>
    <p:sldId id="507" r:id="rId3"/>
    <p:sldId id="515" r:id="rId4"/>
    <p:sldId id="459" r:id="rId5"/>
    <p:sldId id="510" r:id="rId6"/>
    <p:sldId id="511" r:id="rId7"/>
    <p:sldId id="514" r:id="rId8"/>
    <p:sldId id="463" r:id="rId9"/>
    <p:sldId id="464" r:id="rId10"/>
    <p:sldId id="465" r:id="rId11"/>
    <p:sldId id="468" r:id="rId12"/>
    <p:sldId id="466" r:id="rId13"/>
    <p:sldId id="467" r:id="rId14"/>
    <p:sldId id="498" r:id="rId15"/>
    <p:sldId id="499" r:id="rId16"/>
    <p:sldId id="495" r:id="rId17"/>
    <p:sldId id="497" r:id="rId18"/>
    <p:sldId id="512" r:id="rId19"/>
    <p:sldId id="516" r:id="rId20"/>
    <p:sldId id="479" r:id="rId21"/>
    <p:sldId id="490" r:id="rId22"/>
    <p:sldId id="480" r:id="rId23"/>
    <p:sldId id="491" r:id="rId24"/>
    <p:sldId id="481" r:id="rId25"/>
    <p:sldId id="492" r:id="rId26"/>
    <p:sldId id="483" r:id="rId27"/>
    <p:sldId id="484" r:id="rId28"/>
    <p:sldId id="500" r:id="rId29"/>
    <p:sldId id="517" r:id="rId30"/>
    <p:sldId id="485" r:id="rId31"/>
    <p:sldId id="508" r:id="rId32"/>
    <p:sldId id="518" r:id="rId33"/>
    <p:sldId id="486" r:id="rId34"/>
    <p:sldId id="487" r:id="rId35"/>
    <p:sldId id="488" r:id="rId36"/>
    <p:sldId id="489" r:id="rId37"/>
    <p:sldId id="509" r:id="rId38"/>
    <p:sldId id="519" r:id="rId39"/>
  </p:sldIdLst>
  <p:sldSz cx="9144000" cy="6858000" type="screen4x3"/>
  <p:notesSz cx="7315200" cy="9601200"/>
  <p:defaultTextStyle>
    <a:defPPr>
      <a:defRPr lang="en-US"/>
    </a:defPPr>
    <a:lvl1pPr algn="l" rtl="0" eaLnBrk="0" fontAlgn="base" hangingPunct="0">
      <a:spcBef>
        <a:spcPct val="0"/>
      </a:spcBef>
      <a:spcAft>
        <a:spcPct val="0"/>
      </a:spcAft>
      <a:defRPr sz="3200" i="1" kern="1200">
        <a:solidFill>
          <a:schemeClr val="tx1"/>
        </a:solidFill>
        <a:latin typeface="Times New Roman" pitchFamily="-109" charset="0"/>
        <a:ea typeface="MS PGothic" pitchFamily="34" charset="-128"/>
        <a:cs typeface="MS PGothic" pitchFamily="34" charset="-128"/>
      </a:defRPr>
    </a:lvl1pPr>
    <a:lvl2pPr marL="457200" algn="l" rtl="0" eaLnBrk="0" fontAlgn="base" hangingPunct="0">
      <a:spcBef>
        <a:spcPct val="0"/>
      </a:spcBef>
      <a:spcAft>
        <a:spcPct val="0"/>
      </a:spcAft>
      <a:defRPr sz="3200" i="1" kern="1200">
        <a:solidFill>
          <a:schemeClr val="tx1"/>
        </a:solidFill>
        <a:latin typeface="Times New Roman" pitchFamily="-109" charset="0"/>
        <a:ea typeface="MS PGothic" pitchFamily="34" charset="-128"/>
        <a:cs typeface="MS PGothic" pitchFamily="34" charset="-128"/>
      </a:defRPr>
    </a:lvl2pPr>
    <a:lvl3pPr marL="914400" algn="l" rtl="0" eaLnBrk="0" fontAlgn="base" hangingPunct="0">
      <a:spcBef>
        <a:spcPct val="0"/>
      </a:spcBef>
      <a:spcAft>
        <a:spcPct val="0"/>
      </a:spcAft>
      <a:defRPr sz="3200" i="1" kern="1200">
        <a:solidFill>
          <a:schemeClr val="tx1"/>
        </a:solidFill>
        <a:latin typeface="Times New Roman" pitchFamily="-109" charset="0"/>
        <a:ea typeface="MS PGothic" pitchFamily="34" charset="-128"/>
        <a:cs typeface="MS PGothic" pitchFamily="34" charset="-128"/>
      </a:defRPr>
    </a:lvl3pPr>
    <a:lvl4pPr marL="1371600" algn="l" rtl="0" eaLnBrk="0" fontAlgn="base" hangingPunct="0">
      <a:spcBef>
        <a:spcPct val="0"/>
      </a:spcBef>
      <a:spcAft>
        <a:spcPct val="0"/>
      </a:spcAft>
      <a:defRPr sz="3200" i="1" kern="1200">
        <a:solidFill>
          <a:schemeClr val="tx1"/>
        </a:solidFill>
        <a:latin typeface="Times New Roman" pitchFamily="-109" charset="0"/>
        <a:ea typeface="MS PGothic" pitchFamily="34" charset="-128"/>
        <a:cs typeface="MS PGothic" pitchFamily="34" charset="-128"/>
      </a:defRPr>
    </a:lvl4pPr>
    <a:lvl5pPr marL="1828800" algn="l" rtl="0" eaLnBrk="0" fontAlgn="base" hangingPunct="0">
      <a:spcBef>
        <a:spcPct val="0"/>
      </a:spcBef>
      <a:spcAft>
        <a:spcPct val="0"/>
      </a:spcAft>
      <a:defRPr sz="3200" i="1" kern="1200">
        <a:solidFill>
          <a:schemeClr val="tx1"/>
        </a:solidFill>
        <a:latin typeface="Times New Roman" pitchFamily="-109" charset="0"/>
        <a:ea typeface="MS PGothic" pitchFamily="34" charset="-128"/>
        <a:cs typeface="MS PGothic" pitchFamily="34" charset="-128"/>
      </a:defRPr>
    </a:lvl5pPr>
    <a:lvl6pPr marL="2286000" algn="l" defTabSz="457200" rtl="0" eaLnBrk="1" latinLnBrk="0" hangingPunct="1">
      <a:defRPr sz="3200" i="1" kern="1200">
        <a:solidFill>
          <a:schemeClr val="tx1"/>
        </a:solidFill>
        <a:latin typeface="Times New Roman" pitchFamily="-109" charset="0"/>
        <a:ea typeface="MS PGothic" pitchFamily="34" charset="-128"/>
        <a:cs typeface="MS PGothic" pitchFamily="34" charset="-128"/>
      </a:defRPr>
    </a:lvl6pPr>
    <a:lvl7pPr marL="2743200" algn="l" defTabSz="457200" rtl="0" eaLnBrk="1" latinLnBrk="0" hangingPunct="1">
      <a:defRPr sz="3200" i="1" kern="1200">
        <a:solidFill>
          <a:schemeClr val="tx1"/>
        </a:solidFill>
        <a:latin typeface="Times New Roman" pitchFamily="-109" charset="0"/>
        <a:ea typeface="MS PGothic" pitchFamily="34" charset="-128"/>
        <a:cs typeface="MS PGothic" pitchFamily="34" charset="-128"/>
      </a:defRPr>
    </a:lvl7pPr>
    <a:lvl8pPr marL="3200400" algn="l" defTabSz="457200" rtl="0" eaLnBrk="1" latinLnBrk="0" hangingPunct="1">
      <a:defRPr sz="3200" i="1" kern="1200">
        <a:solidFill>
          <a:schemeClr val="tx1"/>
        </a:solidFill>
        <a:latin typeface="Times New Roman" pitchFamily="-109" charset="0"/>
        <a:ea typeface="MS PGothic" pitchFamily="34" charset="-128"/>
        <a:cs typeface="MS PGothic" pitchFamily="34" charset="-128"/>
      </a:defRPr>
    </a:lvl8pPr>
    <a:lvl9pPr marL="3657600" algn="l" defTabSz="457200" rtl="0" eaLnBrk="1" latinLnBrk="0" hangingPunct="1">
      <a:defRPr sz="3200" i="1" kern="1200">
        <a:solidFill>
          <a:schemeClr val="tx1"/>
        </a:solidFill>
        <a:latin typeface="Times New Roman" pitchFamily="-109" charset="0"/>
        <a:ea typeface="MS PGothic" pitchFamily="34" charset="-128"/>
        <a:cs typeface="MS PGothic"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BABFD"/>
    <a:srgbClr val="FFFF66"/>
    <a:srgbClr val="C0D2FE"/>
    <a:srgbClr val="FDFF65"/>
    <a:srgbClr val="FFF7ED"/>
    <a:srgbClr val="4290DC"/>
    <a:srgbClr val="C3B69D"/>
    <a:srgbClr val="63A1FD"/>
    <a:srgbClr val="131313"/>
    <a:srgbClr val="17171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71" autoAdjust="0"/>
  </p:normalViewPr>
  <p:slideViewPr>
    <p:cSldViewPr snapToGrid="0" showGuides="1">
      <p:cViewPr varScale="1">
        <p:scale>
          <a:sx n="41" d="100"/>
          <a:sy n="41" d="100"/>
        </p:scale>
        <p:origin x="-1266" y="-108"/>
      </p:cViewPr>
      <p:guideLst>
        <p:guide orient="horz" pos="144"/>
        <p:guide pos="197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2" d="100"/>
        <a:sy n="122" d="100"/>
      </p:scale>
      <p:origin x="0" y="0"/>
    </p:cViewPr>
  </p:sorterViewPr>
  <p:notesViewPr>
    <p:cSldViewPr snapToGrid="0" showGuides="1">
      <p:cViewPr varScale="1">
        <p:scale>
          <a:sx n="41" d="100"/>
          <a:sy n="41" d="100"/>
        </p:scale>
        <p:origin x="-1351" y="-71"/>
      </p:cViewPr>
      <p:guideLst>
        <p:guide orient="horz" pos="2274"/>
        <p:guide pos="328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20117" tIns="0" rIns="20117" bIns="0" numCol="1" anchor="t" anchorCtr="0" compatLnSpc="1">
            <a:prstTxWarp prst="textNoShape">
              <a:avLst/>
            </a:prstTxWarp>
          </a:bodyPr>
          <a:lstStyle>
            <a:lvl1pPr defTabSz="987425">
              <a:defRPr sz="1200"/>
            </a:lvl1pPr>
          </a:lstStyle>
          <a:p>
            <a:endParaRPr lang="en-US"/>
          </a:p>
        </p:txBody>
      </p:sp>
      <p:sp>
        <p:nvSpPr>
          <p:cNvPr id="307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20117" tIns="0" rIns="20117" bIns="0" numCol="1" anchor="t" anchorCtr="0" compatLnSpc="1">
            <a:prstTxWarp prst="textNoShape">
              <a:avLst/>
            </a:prstTxWarp>
          </a:bodyPr>
          <a:lstStyle>
            <a:lvl1pPr algn="r" defTabSz="987425">
              <a:defRPr sz="1200"/>
            </a:lvl1pPr>
          </a:lstStyle>
          <a:p>
            <a:endParaRPr lang="en-US"/>
          </a:p>
        </p:txBody>
      </p:sp>
      <p:sp>
        <p:nvSpPr>
          <p:cNvPr id="307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20117" tIns="0" rIns="20117" bIns="0" numCol="1" anchor="b" anchorCtr="0" compatLnSpc="1">
            <a:prstTxWarp prst="textNoShape">
              <a:avLst/>
            </a:prstTxWarp>
          </a:bodyPr>
          <a:lstStyle>
            <a:lvl1pPr defTabSz="987425">
              <a:defRPr sz="1200"/>
            </a:lvl1pPr>
          </a:lstStyle>
          <a:p>
            <a:endParaRPr lang="en-US"/>
          </a:p>
        </p:txBody>
      </p:sp>
      <p:sp>
        <p:nvSpPr>
          <p:cNvPr id="307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20117" tIns="0" rIns="20117" bIns="0" numCol="1" anchor="b" anchorCtr="0" compatLnSpc="1">
            <a:prstTxWarp prst="textNoShape">
              <a:avLst/>
            </a:prstTxWarp>
          </a:bodyPr>
          <a:lstStyle>
            <a:lvl1pPr algn="r" defTabSz="987425">
              <a:defRPr sz="1200"/>
            </a:lvl1pPr>
          </a:lstStyle>
          <a:p>
            <a:fld id="{1B7E7F3E-939C-884A-AD7A-1ACA64D22B22}" type="slidenum">
              <a:rPr lang="en-US"/>
              <a:pPr/>
              <a:t>‹#›</a:t>
            </a:fld>
            <a:endParaRPr lang="en-US"/>
          </a:p>
        </p:txBody>
      </p:sp>
    </p:spTree>
    <p:extLst>
      <p:ext uri="{BB962C8B-B14F-4D97-AF65-F5344CB8AC3E}">
        <p14:creationId xmlns:p14="http://schemas.microsoft.com/office/powerpoint/2010/main" xmlns="" val="4078921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20117" tIns="0" rIns="20117" bIns="0" numCol="1" anchor="t" anchorCtr="0" compatLnSpc="1">
            <a:prstTxWarp prst="textNoShape">
              <a:avLst/>
            </a:prstTxWarp>
          </a:bodyPr>
          <a:lstStyle>
            <a:lvl1pPr defTabSz="987425">
              <a:defRPr sz="1200"/>
            </a:lvl1pPr>
          </a:lstStyle>
          <a:p>
            <a:endParaRPr lang="en-US"/>
          </a:p>
        </p:txBody>
      </p:sp>
      <p:sp>
        <p:nvSpPr>
          <p:cNvPr id="2051" name="Rectangle 3"/>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20117" tIns="0" rIns="20117" bIns="0" numCol="1" anchor="t" anchorCtr="0" compatLnSpc="1">
            <a:prstTxWarp prst="textNoShape">
              <a:avLst/>
            </a:prstTxWarp>
          </a:bodyPr>
          <a:lstStyle>
            <a:lvl1pPr algn="r" defTabSz="987425">
              <a:defRPr sz="1200"/>
            </a:lvl1pPr>
          </a:lstStyle>
          <a:p>
            <a:endParaRPr lang="en-US"/>
          </a:p>
        </p:txBody>
      </p:sp>
      <p:sp>
        <p:nvSpPr>
          <p:cNvPr id="2052" name="Rectangle 4"/>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20117" tIns="0" rIns="20117" bIns="0" numCol="1" anchor="b" anchorCtr="0" compatLnSpc="1">
            <a:prstTxWarp prst="textNoShape">
              <a:avLst/>
            </a:prstTxWarp>
          </a:bodyPr>
          <a:lstStyle>
            <a:lvl1pPr defTabSz="987425">
              <a:defRPr sz="1200"/>
            </a:lvl1pPr>
          </a:lstStyle>
          <a:p>
            <a:endParaRPr lang="en-US"/>
          </a:p>
        </p:txBody>
      </p:sp>
      <p:sp>
        <p:nvSpPr>
          <p:cNvPr id="2053" name="Rectangle 5"/>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20117" tIns="0" rIns="20117" bIns="0" numCol="1" anchor="b" anchorCtr="0" compatLnSpc="1">
            <a:prstTxWarp prst="textNoShape">
              <a:avLst/>
            </a:prstTxWarp>
          </a:bodyPr>
          <a:lstStyle>
            <a:lvl1pPr algn="r" defTabSz="987425">
              <a:defRPr sz="1200"/>
            </a:lvl1pPr>
          </a:lstStyle>
          <a:p>
            <a:fld id="{22EFB1B6-FD57-FF47-B2FA-63DE8C4E2836}" type="slidenum">
              <a:rPr lang="en-US"/>
              <a:pPr/>
              <a:t>‹#›</a:t>
            </a:fld>
            <a:endParaRPr lang="en-US"/>
          </a:p>
        </p:txBody>
      </p:sp>
      <p:sp>
        <p:nvSpPr>
          <p:cNvPr id="2054" name="Rectangle 6"/>
          <p:cNvSpPr>
            <a:spLocks noGrp="1" noChangeArrowheads="1"/>
          </p:cNvSpPr>
          <p:nvPr>
            <p:ph type="body" sz="quarter" idx="3"/>
          </p:nvPr>
        </p:nvSpPr>
        <p:spPr bwMode="auto">
          <a:xfrm>
            <a:off x="674688" y="4559300"/>
            <a:ext cx="5965825" cy="4322763"/>
          </a:xfrm>
          <a:prstGeom prst="rect">
            <a:avLst/>
          </a:prstGeom>
          <a:noFill/>
          <a:ln w="9525">
            <a:noFill/>
            <a:miter lim="800000"/>
            <a:headEnd/>
            <a:tailEnd/>
          </a:ln>
          <a:effectLst/>
        </p:spPr>
        <p:txBody>
          <a:bodyPr vert="horz" wrap="square" lIns="88850" tIns="43587" rIns="88850" bIns="43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71" name="Rectangle 7"/>
          <p:cNvSpPr>
            <a:spLocks noGrp="1" noRot="1" noChangeAspect="1" noChangeArrowheads="1" noTextEdit="1"/>
          </p:cNvSpPr>
          <p:nvPr>
            <p:ph type="sldImg" idx="2"/>
          </p:nvPr>
        </p:nvSpPr>
        <p:spPr bwMode="auto">
          <a:xfrm>
            <a:off x="1316038" y="766763"/>
            <a:ext cx="4683125" cy="3513137"/>
          </a:xfrm>
          <a:prstGeom prst="rect">
            <a:avLst/>
          </a:prstGeom>
          <a:noFill/>
          <a:ln w="12700">
            <a:solidFill>
              <a:schemeClr val="tx1"/>
            </a:solidFill>
            <a:miter lim="800000"/>
            <a:headEnd/>
            <a:tailEnd/>
          </a:ln>
        </p:spPr>
      </p:sp>
    </p:spTree>
    <p:extLst>
      <p:ext uri="{BB962C8B-B14F-4D97-AF65-F5344CB8AC3E}">
        <p14:creationId xmlns:p14="http://schemas.microsoft.com/office/powerpoint/2010/main" xmlns="" val="3837019095"/>
      </p:ext>
    </p:extLst>
  </p:cSld>
  <p:clrMap bg1="lt1" tx1="dk1" bg2="lt2" tx2="dk2" accent1="accent1" accent2="accent2" accent3="accent3" accent4="accent4" accent5="accent5" accent6="accent6" hlink="hlink" folHlink="folHlink"/>
  <p:notesStyle>
    <a:lvl1pPr algn="l" defTabSz="838200"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pitchFamily="34" charset="-128"/>
      </a:defRPr>
    </a:lvl1pPr>
    <a:lvl2pPr marL="414338" algn="l" defTabSz="838200"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831850" algn="l" defTabSz="838200" rtl="0" eaLnBrk="0" fontAlgn="base" hangingPunct="0">
      <a:spcBef>
        <a:spcPct val="30000"/>
      </a:spcBef>
      <a:spcAft>
        <a:spcPct val="0"/>
      </a:spcAft>
      <a:defRPr sz="1200" kern="1200">
        <a:solidFill>
          <a:schemeClr val="tx1"/>
        </a:solidFill>
        <a:latin typeface="Times New Roman" pitchFamily="18" charset="0"/>
        <a:ea typeface="ＭＳ Ｐゴシック" pitchFamily="-109" charset="-128"/>
        <a:cs typeface="+mn-cs"/>
      </a:defRPr>
    </a:lvl3pPr>
    <a:lvl4pPr marL="1247775" algn="l" defTabSz="838200" rtl="0" eaLnBrk="0" fontAlgn="base" hangingPunct="0">
      <a:spcBef>
        <a:spcPct val="30000"/>
      </a:spcBef>
      <a:spcAft>
        <a:spcPct val="0"/>
      </a:spcAft>
      <a:defRPr sz="1200" kern="1200">
        <a:solidFill>
          <a:schemeClr val="tx1"/>
        </a:solidFill>
        <a:latin typeface="Times New Roman" pitchFamily="18" charset="0"/>
        <a:ea typeface="ＭＳ Ｐゴシック" pitchFamily="-109" charset="-128"/>
        <a:cs typeface="+mn-cs"/>
      </a:defRPr>
    </a:lvl4pPr>
    <a:lvl5pPr marL="1663700" algn="l" defTabSz="838200" rtl="0" eaLnBrk="0" fontAlgn="base" hangingPunct="0">
      <a:spcBef>
        <a:spcPct val="30000"/>
      </a:spcBef>
      <a:spcAft>
        <a:spcPct val="0"/>
      </a:spcAft>
      <a:defRPr sz="1200" kern="1200">
        <a:solidFill>
          <a:schemeClr val="tx1"/>
        </a:solidFill>
        <a:latin typeface="Times New Roman" pitchFamily="18" charset="0"/>
        <a:ea typeface="ＭＳ Ｐゴシック" pitchFamily="-109"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sldNum" sz="quarter" idx="5"/>
          </p:nvPr>
        </p:nvSpPr>
        <p:spPr>
          <a:noFill/>
        </p:spPr>
        <p:txBody>
          <a:bodyPr/>
          <a:lstStyle/>
          <a:p>
            <a:fld id="{141181D0-CF1E-FC4D-882D-5FCDE6F88FFD}" type="slidenum">
              <a:rPr lang="en-US">
                <a:solidFill>
                  <a:srgbClr val="000000"/>
                </a:solidFill>
              </a:rPr>
              <a:pPr/>
              <a:t>10</a:t>
            </a:fld>
            <a:endParaRPr lang="en-US">
              <a:solidFill>
                <a:srgbClr val="000000"/>
              </a:solidFill>
            </a:endParaRPr>
          </a:p>
        </p:txBody>
      </p:sp>
      <p:sp>
        <p:nvSpPr>
          <p:cNvPr id="99331" name="Rectangle 2"/>
          <p:cNvSpPr>
            <a:spLocks noGrp="1" noRot="1" noChangeAspect="1" noChangeArrowheads="1" noTextEdit="1"/>
          </p:cNvSpPr>
          <p:nvPr>
            <p:ph type="sldImg"/>
          </p:nvPr>
        </p:nvSpPr>
        <p:spPr>
          <a:xfrm>
            <a:off x="1317625" y="766763"/>
            <a:ext cx="4684713" cy="3513137"/>
          </a:xfrm>
          <a:ln/>
        </p:spPr>
      </p:sp>
      <p:sp>
        <p:nvSpPr>
          <p:cNvPr id="99332" name="Rectangle 3"/>
          <p:cNvSpPr>
            <a:spLocks noGrp="1" noChangeArrowheads="1"/>
          </p:cNvSpPr>
          <p:nvPr>
            <p:ph type="body" idx="1"/>
          </p:nvPr>
        </p:nvSpPr>
        <p:spPr>
          <a:noFill/>
          <a:ln/>
        </p:spPr>
        <p:txBody>
          <a:bodyPr/>
          <a:lstStyle/>
          <a:p>
            <a:pPr marL="171450" indent="-171450">
              <a:buFontTx/>
              <a:buChar char="-"/>
            </a:pPr>
            <a:r>
              <a:rPr lang="en-US" dirty="0">
                <a:latin typeface="Times New Roman" pitchFamily="-109" charset="0"/>
              </a:rPr>
              <a:t>And as specialists (like this gastroenterologist), we can </a:t>
            </a:r>
            <a:r>
              <a:rPr lang="en-US" dirty="0" smtClean="0">
                <a:latin typeface="Times New Roman" pitchFamily="-109" charset="0"/>
              </a:rPr>
              <a:t>feel</a:t>
            </a:r>
            <a:r>
              <a:rPr lang="en-US" baseline="0" dirty="0" smtClean="0">
                <a:latin typeface="Times New Roman" pitchFamily="-109" charset="0"/>
              </a:rPr>
              <a:t> </a:t>
            </a:r>
            <a:r>
              <a:rPr lang="en-US" dirty="0" smtClean="0">
                <a:latin typeface="Times New Roman" pitchFamily="-109" charset="0"/>
              </a:rPr>
              <a:t>satisfied </a:t>
            </a:r>
            <a:r>
              <a:rPr lang="en-US" dirty="0">
                <a:latin typeface="Times New Roman" pitchFamily="-109" charset="0"/>
              </a:rPr>
              <a:t>that we’ve done our job even when the tests are negative</a:t>
            </a:r>
          </a:p>
          <a:p>
            <a:pPr marL="171450" indent="-171450">
              <a:buFontTx/>
              <a:buChar char="-"/>
            </a:pPr>
            <a:r>
              <a:rPr lang="en-US" dirty="0">
                <a:latin typeface="Times New Roman" pitchFamily="-109" charset="0"/>
              </a:rPr>
              <a:t>But the patient is left with the illness</a:t>
            </a:r>
            <a:r>
              <a:rPr lang="en-US" dirty="0" smtClean="0">
                <a:latin typeface="Times New Roman" pitchFamily="-109" charset="0"/>
              </a:rPr>
              <a:t>.</a:t>
            </a:r>
          </a:p>
          <a:p>
            <a:pPr marL="171450" indent="-171450">
              <a:buFontTx/>
              <a:buChar char="-"/>
            </a:pPr>
            <a:r>
              <a:rPr lang="en-US" dirty="0" smtClean="0">
                <a:latin typeface="Times New Roman" pitchFamily="-109" charset="0"/>
              </a:rPr>
              <a:t>One of my former GI fellows told me that when she joined her practice she was told that a patient visit is a means to getting them to a procedure.</a:t>
            </a:r>
          </a:p>
          <a:p>
            <a:pPr marL="171450" indent="-171450">
              <a:buFontTx/>
              <a:buChar char="-"/>
            </a:pPr>
            <a:endParaRPr lang="en-US" dirty="0">
              <a:latin typeface="Times New Roman" pitchFamily="-10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5"/>
          <p:cNvSpPr>
            <a:spLocks noGrp="1" noChangeArrowheads="1"/>
          </p:cNvSpPr>
          <p:nvPr>
            <p:ph type="sldNum" sz="quarter" idx="5"/>
          </p:nvPr>
        </p:nvSpPr>
        <p:spPr>
          <a:noFill/>
        </p:spPr>
        <p:txBody>
          <a:bodyPr/>
          <a:lstStyle/>
          <a:p>
            <a:fld id="{27D7FCBA-1D8D-4648-87E5-00687692A82F}" type="slidenum">
              <a:rPr lang="en-US">
                <a:solidFill>
                  <a:srgbClr val="000000"/>
                </a:solidFill>
              </a:rPr>
              <a:pPr/>
              <a:t>11</a:t>
            </a:fld>
            <a:endParaRPr lang="en-US">
              <a:solidFill>
                <a:srgbClr val="000000"/>
              </a:solidFill>
            </a:endParaRPr>
          </a:p>
        </p:txBody>
      </p:sp>
      <p:sp>
        <p:nvSpPr>
          <p:cNvPr id="97283" name="Rectangle 2"/>
          <p:cNvSpPr>
            <a:spLocks noGrp="1" noRot="1" noChangeAspect="1" noChangeArrowheads="1" noTextEdit="1"/>
          </p:cNvSpPr>
          <p:nvPr>
            <p:ph type="sldImg"/>
          </p:nvPr>
        </p:nvSpPr>
        <p:spPr>
          <a:xfrm>
            <a:off x="1316038" y="766763"/>
            <a:ext cx="4683125" cy="3511550"/>
          </a:xfrm>
          <a:ln/>
        </p:spPr>
      </p:sp>
      <p:sp>
        <p:nvSpPr>
          <p:cNvPr id="97284" name="Rectangle 3"/>
          <p:cNvSpPr>
            <a:spLocks noGrp="1" noChangeArrowheads="1"/>
          </p:cNvSpPr>
          <p:nvPr>
            <p:ph type="body" idx="1"/>
          </p:nvPr>
        </p:nvSpPr>
        <p:spPr>
          <a:xfrm>
            <a:off x="676275" y="4560888"/>
            <a:ext cx="5962650" cy="4321175"/>
          </a:xfrm>
          <a:noFill/>
          <a:ln/>
        </p:spPr>
        <p:txBody>
          <a:bodyPr/>
          <a:lstStyle/>
          <a:p>
            <a:pPr marL="171450" indent="-171450">
              <a:buFontTx/>
              <a:buChar char="-"/>
            </a:pPr>
            <a:r>
              <a:rPr lang="en-US" dirty="0" smtClean="0">
                <a:latin typeface="Times New Roman" pitchFamily="-109" charset="0"/>
              </a:rPr>
              <a:t>And there could be no ending when looking for structural disease, and this</a:t>
            </a:r>
            <a:r>
              <a:rPr lang="en-US" baseline="0" dirty="0" smtClean="0">
                <a:latin typeface="Times New Roman" pitchFamily="-109" charset="0"/>
              </a:rPr>
              <a:t> is enabled because you get reimbursed for the tests, not the diagnosis and Osler said 90% of dx…</a:t>
            </a:r>
          </a:p>
          <a:p>
            <a:pPr marL="171450" indent="-171450">
              <a:buFontTx/>
              <a:buChar char="-"/>
            </a:pPr>
            <a:r>
              <a:rPr lang="en-US" dirty="0" smtClean="0">
                <a:latin typeface="Times New Roman" pitchFamily="-109" charset="0"/>
              </a:rPr>
              <a:t>The cartoon </a:t>
            </a:r>
            <a:r>
              <a:rPr lang="en-US" dirty="0">
                <a:latin typeface="Times New Roman" pitchFamily="-109" charset="0"/>
              </a:rPr>
              <a:t>that without a disease – it can only be in the mind.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p:spPr>
        <p:txBody>
          <a:bodyPr/>
          <a:lstStyle/>
          <a:p>
            <a:fld id="{047AA951-1245-3241-8D9C-D252D526A3BA}" type="slidenum">
              <a:rPr lang="en-US">
                <a:solidFill>
                  <a:srgbClr val="000000"/>
                </a:solidFill>
              </a:rPr>
              <a:pPr/>
              <a:t>12</a:t>
            </a:fld>
            <a:endParaRPr lang="en-US">
              <a:solidFill>
                <a:srgbClr val="000000"/>
              </a:solidFill>
            </a:endParaRPr>
          </a:p>
        </p:txBody>
      </p:sp>
      <p:sp>
        <p:nvSpPr>
          <p:cNvPr id="98307" name="Rectangle 2"/>
          <p:cNvSpPr>
            <a:spLocks noGrp="1" noRot="1" noChangeAspect="1" noChangeArrowheads="1" noTextEdit="1"/>
          </p:cNvSpPr>
          <p:nvPr>
            <p:ph type="sldImg"/>
          </p:nvPr>
        </p:nvSpPr>
        <p:spPr>
          <a:xfrm>
            <a:off x="1316038" y="766763"/>
            <a:ext cx="4683125" cy="3511550"/>
          </a:xfrm>
          <a:ln/>
        </p:spPr>
      </p:sp>
      <p:sp>
        <p:nvSpPr>
          <p:cNvPr id="98308" name="Rectangle 3"/>
          <p:cNvSpPr>
            <a:spLocks noGrp="1" noChangeArrowheads="1"/>
          </p:cNvSpPr>
          <p:nvPr>
            <p:ph type="body" idx="1"/>
          </p:nvPr>
        </p:nvSpPr>
        <p:spPr>
          <a:xfrm>
            <a:off x="676275" y="4560888"/>
            <a:ext cx="5962650" cy="4321175"/>
          </a:xfrm>
          <a:noFill/>
          <a:ln/>
        </p:spPr>
        <p:txBody>
          <a:bodyPr/>
          <a:lstStyle/>
          <a:p>
            <a:pPr marL="171450" indent="-171450">
              <a:buFontTx/>
              <a:buChar char="-"/>
            </a:pPr>
            <a:r>
              <a:rPr lang="en-US" dirty="0" smtClean="0">
                <a:latin typeface="Times New Roman" pitchFamily="-109" charset="0"/>
              </a:rPr>
              <a:t>With a negative w/u</a:t>
            </a:r>
            <a:r>
              <a:rPr lang="en-US" baseline="0" dirty="0" smtClean="0">
                <a:latin typeface="Times New Roman" pitchFamily="-109" charset="0"/>
              </a:rPr>
              <a:t> medical physicians can </a:t>
            </a:r>
            <a:r>
              <a:rPr lang="en-US" dirty="0" smtClean="0">
                <a:latin typeface="Times New Roman" pitchFamily="-109" charset="0"/>
              </a:rPr>
              <a:t>shift the responsibility to the psychiatrist</a:t>
            </a:r>
            <a:r>
              <a:rPr lang="en-US" dirty="0">
                <a:latin typeface="Times New Roman" pitchFamily="-109" charset="0"/>
              </a:rPr>
              <a:t>. </a:t>
            </a:r>
          </a:p>
          <a:p>
            <a:pPr marL="171450" indent="-171450">
              <a:buFontTx/>
              <a:buChar char="-"/>
            </a:pPr>
            <a:r>
              <a:rPr lang="en-US" dirty="0">
                <a:latin typeface="Times New Roman" pitchFamily="-109" charset="0"/>
              </a:rPr>
              <a:t>So see the joy of the internist in transferring the patient and the patient’s surprise and </a:t>
            </a:r>
            <a:r>
              <a:rPr lang="en-US" dirty="0" smtClean="0">
                <a:latin typeface="Times New Roman" pitchFamily="-109" charset="0"/>
              </a:rPr>
              <a:t>non acceptance</a:t>
            </a:r>
          </a:p>
          <a:p>
            <a:pPr marL="171450" indent="-171450">
              <a:buFontTx/>
              <a:buChar char="-"/>
            </a:pPr>
            <a:r>
              <a:rPr lang="en-US" dirty="0" smtClean="0">
                <a:latin typeface="Times New Roman" pitchFamily="-109" charset="0"/>
              </a:rPr>
              <a:t>But we really don’t know there is a psychiatric</a:t>
            </a:r>
            <a:r>
              <a:rPr lang="en-US" baseline="0" dirty="0" smtClean="0">
                <a:latin typeface="Times New Roman" pitchFamily="-109" charset="0"/>
              </a:rPr>
              <a:t> issue; all that’s </a:t>
            </a:r>
            <a:r>
              <a:rPr lang="en-US" baseline="0" dirty="0" err="1" smtClean="0">
                <a:latin typeface="Times New Roman" pitchFamily="-109" charset="0"/>
              </a:rPr>
              <a:t>hapenned</a:t>
            </a:r>
            <a:r>
              <a:rPr lang="en-US" baseline="0" dirty="0" smtClean="0">
                <a:latin typeface="Times New Roman" pitchFamily="-109" charset="0"/>
              </a:rPr>
              <a:t> is that we didn’t make a structural diagnosis</a:t>
            </a:r>
            <a:endParaRPr lang="en-US" dirty="0">
              <a:latin typeface="Times New Roman" pitchFamily="-109"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p:spPr>
        <p:txBody>
          <a:bodyPr/>
          <a:lstStyle/>
          <a:p>
            <a:fld id="{99F25E26-980B-1D48-AA32-7D865FD6D630}" type="slidenum">
              <a:rPr lang="en-US">
                <a:solidFill>
                  <a:srgbClr val="000000"/>
                </a:solidFill>
              </a:rPr>
              <a:pPr/>
              <a:t>13</a:t>
            </a:fld>
            <a:endParaRPr lang="en-US">
              <a:solidFill>
                <a:srgbClr val="000000"/>
              </a:solidFill>
            </a:endParaRPr>
          </a:p>
        </p:txBody>
      </p:sp>
      <p:sp>
        <p:nvSpPr>
          <p:cNvPr id="100355" name="Rectangle 2"/>
          <p:cNvSpPr>
            <a:spLocks noGrp="1" noRot="1" noChangeAspect="1" noChangeArrowheads="1" noTextEdit="1"/>
          </p:cNvSpPr>
          <p:nvPr>
            <p:ph type="sldImg"/>
          </p:nvPr>
        </p:nvSpPr>
        <p:spPr>
          <a:xfrm>
            <a:off x="1320800" y="766763"/>
            <a:ext cx="4681538" cy="3511550"/>
          </a:xfrm>
          <a:ln/>
        </p:spPr>
      </p:sp>
      <p:sp>
        <p:nvSpPr>
          <p:cNvPr id="100356" name="Rectangle 3"/>
          <p:cNvSpPr>
            <a:spLocks noGrp="1" noChangeArrowheads="1"/>
          </p:cNvSpPr>
          <p:nvPr>
            <p:ph type="body" idx="1"/>
          </p:nvPr>
        </p:nvSpPr>
        <p:spPr>
          <a:noFill/>
          <a:ln/>
        </p:spPr>
        <p:txBody>
          <a:bodyPr/>
          <a:lstStyle/>
          <a:p>
            <a:pPr marL="171450" indent="-171450">
              <a:buFontTx/>
              <a:buChar char="-"/>
            </a:pPr>
            <a:r>
              <a:rPr lang="en-US" dirty="0">
                <a:latin typeface="Times New Roman" pitchFamily="-109" charset="0"/>
              </a:rPr>
              <a:t>But there’s more</a:t>
            </a:r>
          </a:p>
          <a:p>
            <a:pPr marL="171450" indent="-171450">
              <a:buFontTx/>
              <a:buChar char="-"/>
            </a:pPr>
            <a:r>
              <a:rPr lang="en-US" dirty="0" smtClean="0">
                <a:latin typeface="Times New Roman" pitchFamily="-109" charset="0"/>
              </a:rPr>
              <a:t>When there is Illness </a:t>
            </a:r>
            <a:r>
              <a:rPr lang="en-US" dirty="0">
                <a:latin typeface="Times New Roman" pitchFamily="-109" charset="0"/>
              </a:rPr>
              <a:t>without disease </a:t>
            </a:r>
            <a:r>
              <a:rPr lang="en-US" dirty="0" smtClean="0">
                <a:latin typeface="Times New Roman" pitchFamily="-109" charset="0"/>
              </a:rPr>
              <a:t>the patient may become stigmatized. </a:t>
            </a:r>
            <a:endParaRPr lang="en-US" dirty="0">
              <a:latin typeface="Times New Roman" pitchFamily="-109" charset="0"/>
            </a:endParaRPr>
          </a:p>
          <a:p>
            <a:pPr marL="171450" indent="-171450">
              <a:buFontTx/>
              <a:buChar char="-"/>
            </a:pPr>
            <a:r>
              <a:rPr lang="en-US" dirty="0">
                <a:latin typeface="Times New Roman" pitchFamily="-109" charset="0"/>
              </a:rPr>
              <a:t>Let’s look at this grid where we compare illness and disease and I’ve put some examples on the grid.</a:t>
            </a:r>
          </a:p>
          <a:p>
            <a:pPr marL="171450" indent="-171450">
              <a:buFontTx/>
              <a:buChar char="-"/>
            </a:pPr>
            <a:r>
              <a:rPr lang="en-US" dirty="0">
                <a:latin typeface="Times New Roman" pitchFamily="-109" charset="0"/>
              </a:rPr>
              <a:t>(Describe</a:t>
            </a:r>
            <a:r>
              <a:rPr lang="en-US" dirty="0" smtClean="0">
                <a:latin typeface="Times New Roman" pitchFamily="-109" charset="0"/>
              </a:rPr>
              <a:t>)</a:t>
            </a:r>
            <a:endParaRPr lang="en-US" dirty="0">
              <a:latin typeface="Times New Roman" pitchFamily="-109"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p:spPr>
        <p:txBody>
          <a:bodyPr/>
          <a:lstStyle/>
          <a:p>
            <a:fld id="{BC7C38E3-D5F9-F646-AED9-A0789A8416F0}" type="slidenum">
              <a:rPr lang="en-US">
                <a:solidFill>
                  <a:srgbClr val="000000"/>
                </a:solidFill>
              </a:rPr>
              <a:pPr/>
              <a:t>14</a:t>
            </a:fld>
            <a:endParaRPr lang="en-US">
              <a:solidFill>
                <a:srgbClr val="000000"/>
              </a:solidFill>
            </a:endParaRPr>
          </a:p>
        </p:txBody>
      </p:sp>
      <p:sp>
        <p:nvSpPr>
          <p:cNvPr id="102403" name="Rectangle 2"/>
          <p:cNvSpPr>
            <a:spLocks noGrp="1" noRot="1" noChangeAspect="1" noChangeArrowheads="1" noTextEdit="1"/>
          </p:cNvSpPr>
          <p:nvPr>
            <p:ph type="sldImg"/>
          </p:nvPr>
        </p:nvSpPr>
        <p:spPr>
          <a:xfrm>
            <a:off x="1325563" y="814388"/>
            <a:ext cx="4664075" cy="3497262"/>
          </a:xfrm>
          <a:ln/>
        </p:spPr>
      </p:sp>
      <p:sp>
        <p:nvSpPr>
          <p:cNvPr id="102404" name="Rectangle 3"/>
          <p:cNvSpPr>
            <a:spLocks noGrp="1" noChangeArrowheads="1"/>
          </p:cNvSpPr>
          <p:nvPr>
            <p:ph type="body" idx="1"/>
          </p:nvPr>
        </p:nvSpPr>
        <p:spPr>
          <a:xfrm>
            <a:off x="976313" y="4557713"/>
            <a:ext cx="5359400" cy="4322762"/>
          </a:xfrm>
          <a:noFill/>
          <a:ln/>
        </p:spPr>
        <p:txBody>
          <a:bodyPr/>
          <a:lstStyle/>
          <a:p>
            <a:pPr marL="171450" indent="-171450">
              <a:buFontTx/>
              <a:buChar char="-"/>
            </a:pPr>
            <a:r>
              <a:rPr lang="en-US" dirty="0">
                <a:latin typeface="Times New Roman" pitchFamily="-109" charset="0"/>
              </a:rPr>
              <a:t>[Discuss </a:t>
            </a:r>
            <a:r>
              <a:rPr lang="en-US" dirty="0" smtClean="0">
                <a:latin typeface="Times New Roman" pitchFamily="-109" charset="0"/>
              </a:rPr>
              <a:t>study as example]</a:t>
            </a:r>
          </a:p>
          <a:p>
            <a:pPr marL="171450" indent="-171450">
              <a:buFontTx/>
              <a:buChar char="-"/>
            </a:pPr>
            <a:r>
              <a:rPr lang="en-US" dirty="0" smtClean="0">
                <a:latin typeface="Times New Roman" pitchFamily="-109" charset="0"/>
              </a:rPr>
              <a:t>And we see this as stigmatization in the media as well</a:t>
            </a:r>
            <a:endParaRPr lang="en-US" dirty="0">
              <a:latin typeface="Times New Roman" pitchFamily="-109" charset="0"/>
            </a:endParaRPr>
          </a:p>
          <a:p>
            <a:pPr marL="585788" lvl="1" indent="-171450">
              <a:buFontTx/>
              <a:buChar char="-"/>
            </a:pPr>
            <a:endParaRPr lang="en-US" dirty="0">
              <a:latin typeface="Times New Roman" pitchFamily="-109" charset="0"/>
            </a:endParaRPr>
          </a:p>
          <a:p>
            <a:pPr marL="171450" indent="-171450">
              <a:buFontTx/>
              <a:buChar char="-"/>
            </a:pPr>
            <a:endParaRPr lang="en-US" dirty="0">
              <a:latin typeface="Times New Roman" pitchFamily="-109"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a:noFill/>
        </p:spPr>
        <p:txBody>
          <a:bodyPr/>
          <a:lstStyle/>
          <a:p>
            <a:fld id="{65B1C0DA-A6A1-2C43-8E47-3EBE059D4EBC}" type="slidenum">
              <a:rPr lang="en-US">
                <a:solidFill>
                  <a:srgbClr val="000000"/>
                </a:solidFill>
              </a:rPr>
              <a:pPr/>
              <a:t>15</a:t>
            </a:fld>
            <a:endParaRPr lang="en-US">
              <a:solidFill>
                <a:srgbClr val="000000"/>
              </a:solidFill>
            </a:endParaRPr>
          </a:p>
        </p:txBody>
      </p:sp>
      <p:sp>
        <p:nvSpPr>
          <p:cNvPr id="104451" name="Rectangle 2"/>
          <p:cNvSpPr>
            <a:spLocks noGrp="1" noRot="1" noChangeAspect="1" noChangeArrowheads="1" noTextEdit="1"/>
          </p:cNvSpPr>
          <p:nvPr>
            <p:ph type="sldImg"/>
          </p:nvPr>
        </p:nvSpPr>
        <p:spPr>
          <a:xfrm>
            <a:off x="1316038" y="766763"/>
            <a:ext cx="4683125" cy="3511550"/>
          </a:xfrm>
          <a:ln/>
        </p:spPr>
      </p:sp>
      <p:sp>
        <p:nvSpPr>
          <p:cNvPr id="104452" name="Rectangle 3"/>
          <p:cNvSpPr>
            <a:spLocks noGrp="1" noChangeArrowheads="1"/>
          </p:cNvSpPr>
          <p:nvPr>
            <p:ph type="body" idx="1"/>
          </p:nvPr>
        </p:nvSpPr>
        <p:spPr>
          <a:xfrm>
            <a:off x="676275" y="4560888"/>
            <a:ext cx="5962650" cy="4321175"/>
          </a:xfrm>
          <a:noFill/>
          <a:ln/>
        </p:spPr>
        <p:txBody>
          <a:bodyPr/>
          <a:lstStyle/>
          <a:p>
            <a:pPr marL="171450" indent="-171450">
              <a:buFontTx/>
              <a:buChar char="-"/>
            </a:pPr>
            <a:r>
              <a:rPr lang="en-US" dirty="0" smtClean="0">
                <a:latin typeface="Times New Roman" pitchFamily="-109" charset="0"/>
              </a:rPr>
              <a:t>You </a:t>
            </a:r>
            <a:r>
              <a:rPr lang="en-US" dirty="0">
                <a:latin typeface="Times New Roman" pitchFamily="-109" charset="0"/>
              </a:rPr>
              <a:t>may feel </a:t>
            </a:r>
            <a:r>
              <a:rPr lang="en-US" dirty="0" smtClean="0">
                <a:latin typeface="Times New Roman" pitchFamily="-109" charset="0"/>
              </a:rPr>
              <a:t>you’ve failed and  </a:t>
            </a:r>
            <a:r>
              <a:rPr lang="en-US" dirty="0">
                <a:latin typeface="Times New Roman" pitchFamily="-109" charset="0"/>
              </a:rPr>
              <a:t>project it back to the patient.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5"/>
          <p:cNvSpPr>
            <a:spLocks noGrp="1" noChangeArrowheads="1"/>
          </p:cNvSpPr>
          <p:nvPr>
            <p:ph type="sldNum" sz="quarter" idx="5"/>
          </p:nvPr>
        </p:nvSpPr>
        <p:spPr>
          <a:noFill/>
        </p:spPr>
        <p:txBody>
          <a:bodyPr/>
          <a:lstStyle/>
          <a:p>
            <a:fld id="{72F92D27-748C-D54E-8937-C12B5D38A5D8}" type="slidenum">
              <a:rPr lang="en-US">
                <a:solidFill>
                  <a:srgbClr val="000000"/>
                </a:solidFill>
              </a:rPr>
              <a:pPr/>
              <a:t>16</a:t>
            </a:fld>
            <a:endParaRPr lang="en-US">
              <a:solidFill>
                <a:srgbClr val="000000"/>
              </a:solidFill>
            </a:endParaRPr>
          </a:p>
        </p:txBody>
      </p:sp>
      <p:sp>
        <p:nvSpPr>
          <p:cNvPr id="107523" name="Rectangle 2"/>
          <p:cNvSpPr>
            <a:spLocks noGrp="1" noRot="1" noChangeAspect="1" noChangeArrowheads="1" noTextEdit="1"/>
          </p:cNvSpPr>
          <p:nvPr>
            <p:ph type="sldImg"/>
          </p:nvPr>
        </p:nvSpPr>
        <p:spPr>
          <a:xfrm>
            <a:off x="1316038" y="766763"/>
            <a:ext cx="4683125" cy="3513137"/>
          </a:xfrm>
          <a:ln/>
        </p:spPr>
      </p:sp>
      <p:sp>
        <p:nvSpPr>
          <p:cNvPr id="107524" name="Rectangle 3"/>
          <p:cNvSpPr>
            <a:spLocks noGrp="1" noChangeArrowheads="1"/>
          </p:cNvSpPr>
          <p:nvPr>
            <p:ph type="body" idx="1"/>
          </p:nvPr>
        </p:nvSpPr>
        <p:spPr>
          <a:noFill/>
          <a:ln/>
        </p:spPr>
        <p:txBody>
          <a:bodyPr/>
          <a:lstStyle/>
          <a:p>
            <a:pPr marL="171450" indent="-171450">
              <a:buFontTx/>
              <a:buChar char="-"/>
            </a:pPr>
            <a:r>
              <a:rPr lang="en-US" dirty="0">
                <a:latin typeface="Times New Roman" pitchFamily="-109" charset="0"/>
              </a:rPr>
              <a:t>Even the psychiatrist may feel ill equipped to help</a:t>
            </a:r>
          </a:p>
          <a:p>
            <a:pPr marL="171450" indent="-171450">
              <a:buFontTx/>
              <a:buChar char="-"/>
            </a:pPr>
            <a:r>
              <a:rPr lang="en-US" dirty="0" smtClean="0">
                <a:latin typeface="Times New Roman" pitchFamily="-109" charset="0"/>
              </a:rPr>
              <a:t>These </a:t>
            </a:r>
            <a:r>
              <a:rPr lang="en-US" dirty="0">
                <a:latin typeface="Times New Roman" pitchFamily="-109" charset="0"/>
              </a:rPr>
              <a:t>cartoons </a:t>
            </a:r>
            <a:r>
              <a:rPr lang="en-US" dirty="0" smtClean="0">
                <a:latin typeface="Times New Roman" pitchFamily="-109" charset="0"/>
              </a:rPr>
              <a:t>make us laugh because </a:t>
            </a:r>
            <a:r>
              <a:rPr lang="en-US" dirty="0">
                <a:latin typeface="Times New Roman" pitchFamily="-109" charset="0"/>
              </a:rPr>
              <a:t>we can identify with the frustration of </a:t>
            </a:r>
            <a:r>
              <a:rPr lang="en-US" dirty="0" smtClean="0">
                <a:latin typeface="Times New Roman" pitchFamily="-109" charset="0"/>
              </a:rPr>
              <a:t>this </a:t>
            </a:r>
            <a:r>
              <a:rPr lang="en-US" dirty="0">
                <a:latin typeface="Times New Roman" pitchFamily="-109" charset="0"/>
              </a:rPr>
              <a:t>shared experience</a:t>
            </a:r>
            <a:r>
              <a:rPr lang="en-US" dirty="0" smtClean="0">
                <a:latin typeface="Times New Roman" pitchFamily="-109" charset="0"/>
              </a:rPr>
              <a:t>.</a:t>
            </a:r>
          </a:p>
          <a:p>
            <a:pPr marL="171450" indent="-171450">
              <a:buFontTx/>
              <a:buChar char="-"/>
            </a:pPr>
            <a:r>
              <a:rPr lang="en-US" dirty="0" smtClean="0">
                <a:latin typeface="Times New Roman" pitchFamily="-109" charset="0"/>
              </a:rPr>
              <a:t>So how do we change this?</a:t>
            </a:r>
            <a:endParaRPr lang="en-US" dirty="0">
              <a:latin typeface="Times New Roman" pitchFamily="-109" charset="0"/>
            </a:endParaRPr>
          </a:p>
          <a:p>
            <a:pPr marL="171450" indent="-171450">
              <a:buFontTx/>
              <a:buChar char="-"/>
            </a:pPr>
            <a:endParaRPr lang="en-US" dirty="0">
              <a:latin typeface="Times New Roman" pitchFamily="-109" charset="0"/>
            </a:endParaRPr>
          </a:p>
          <a:p>
            <a:pPr marL="171450" indent="-171450">
              <a:buFontTx/>
              <a:buChar char="-"/>
            </a:pPr>
            <a:endParaRPr lang="en-US" dirty="0">
              <a:latin typeface="Times New Roman" pitchFamily="-109"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Grp="1" noChangeArrowheads="1"/>
          </p:cNvSpPr>
          <p:nvPr>
            <p:ph type="sldNum" sz="quarter" idx="5"/>
          </p:nvPr>
        </p:nvSpPr>
        <p:spPr>
          <a:noFill/>
        </p:spPr>
        <p:txBody>
          <a:bodyPr/>
          <a:lstStyle/>
          <a:p>
            <a:fld id="{16D08EEB-92DF-7440-819F-2B08B653EB70}" type="slidenum">
              <a:rPr lang="en-US">
                <a:solidFill>
                  <a:srgbClr val="000000"/>
                </a:solidFill>
              </a:rPr>
              <a:pPr/>
              <a:t>17</a:t>
            </a:fld>
            <a:endParaRPr lang="en-US">
              <a:solidFill>
                <a:srgbClr val="000000"/>
              </a:solidFill>
            </a:endParaRPr>
          </a:p>
        </p:txBody>
      </p:sp>
      <p:sp>
        <p:nvSpPr>
          <p:cNvPr id="101379" name="Rectangle 2"/>
          <p:cNvSpPr>
            <a:spLocks noGrp="1" noRot="1" noChangeAspect="1" noChangeArrowheads="1" noTextEdit="1"/>
          </p:cNvSpPr>
          <p:nvPr>
            <p:ph type="sldImg"/>
          </p:nvPr>
        </p:nvSpPr>
        <p:spPr>
          <a:xfrm>
            <a:off x="1316038" y="766763"/>
            <a:ext cx="4683125" cy="3511550"/>
          </a:xfrm>
          <a:ln/>
        </p:spPr>
      </p:sp>
      <p:sp>
        <p:nvSpPr>
          <p:cNvPr id="101380" name="Rectangle 3"/>
          <p:cNvSpPr>
            <a:spLocks noGrp="1" noChangeArrowheads="1"/>
          </p:cNvSpPr>
          <p:nvPr>
            <p:ph type="body" idx="1"/>
          </p:nvPr>
        </p:nvSpPr>
        <p:spPr>
          <a:xfrm>
            <a:off x="674688" y="4560888"/>
            <a:ext cx="5964237" cy="4321175"/>
          </a:xfrm>
          <a:noFill/>
          <a:ln/>
        </p:spPr>
        <p:txBody>
          <a:bodyPr/>
          <a:lstStyle/>
          <a:p>
            <a:pPr marL="171450" indent="-171450">
              <a:buFontTx/>
              <a:buChar char="-"/>
            </a:pPr>
            <a:r>
              <a:rPr lang="en-US" dirty="0">
                <a:latin typeface="Times New Roman" pitchFamily="-109" charset="0"/>
              </a:rPr>
              <a:t>Paul Valery made this statement about art; </a:t>
            </a:r>
            <a:r>
              <a:rPr lang="en-US" dirty="0" smtClean="0">
                <a:latin typeface="Times New Roman" pitchFamily="-109" charset="0"/>
              </a:rPr>
              <a:t>to see a </a:t>
            </a:r>
            <a:r>
              <a:rPr lang="en-US" dirty="0">
                <a:latin typeface="Times New Roman" pitchFamily="-109" charset="0"/>
              </a:rPr>
              <a:t>pure experience </a:t>
            </a:r>
            <a:r>
              <a:rPr lang="en-US" dirty="0" smtClean="0">
                <a:latin typeface="Times New Roman" pitchFamily="-109" charset="0"/>
              </a:rPr>
              <a:t>we should not be influenced by prior labels or concepts </a:t>
            </a:r>
            <a:endParaRPr lang="en-US" dirty="0">
              <a:latin typeface="Times New Roman" pitchFamily="-109" charset="0"/>
            </a:endParaRPr>
          </a:p>
          <a:p>
            <a:pPr marL="171450" indent="-171450">
              <a:buFontTx/>
              <a:buChar char="-"/>
            </a:pPr>
            <a:r>
              <a:rPr lang="en-US" dirty="0">
                <a:latin typeface="Times New Roman" pitchFamily="-109" charset="0"/>
              </a:rPr>
              <a:t>So shouldn’t we apply </a:t>
            </a:r>
            <a:r>
              <a:rPr lang="en-US" dirty="0" smtClean="0">
                <a:latin typeface="Times New Roman" pitchFamily="-109" charset="0"/>
              </a:rPr>
              <a:t>this to </a:t>
            </a:r>
            <a:r>
              <a:rPr lang="en-US" dirty="0">
                <a:latin typeface="Times New Roman" pitchFamily="-109" charset="0"/>
              </a:rPr>
              <a:t>our patients when we label them as functional? </a:t>
            </a:r>
            <a:endParaRPr lang="en-US" dirty="0" smtClean="0">
              <a:latin typeface="Times New Roman" pitchFamily="-109" charset="0"/>
            </a:endParaRPr>
          </a:p>
          <a:p>
            <a:pPr marL="171450" indent="-171450">
              <a:buFontTx/>
              <a:buChar char="-"/>
            </a:pPr>
            <a:endParaRPr lang="en-US" dirty="0">
              <a:latin typeface="Times New Roman" pitchFamily="-109"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sldNum" sz="quarter" idx="5"/>
          </p:nvPr>
        </p:nvSpPr>
        <p:spPr>
          <a:noFill/>
        </p:spPr>
        <p:txBody>
          <a:bodyPr/>
          <a:lstStyle/>
          <a:p>
            <a:fld id="{B761287E-1030-C24F-80EC-B956795BD79D}" type="slidenum">
              <a:rPr lang="en-US">
                <a:solidFill>
                  <a:srgbClr val="000000"/>
                </a:solidFill>
              </a:rPr>
              <a:pPr/>
              <a:t>18</a:t>
            </a:fld>
            <a:endParaRPr lang="en-US">
              <a:solidFill>
                <a:srgbClr val="000000"/>
              </a:solidFill>
            </a:endParaRPr>
          </a:p>
        </p:txBody>
      </p:sp>
      <p:sp>
        <p:nvSpPr>
          <p:cNvPr id="108547" name="Rectangle 2"/>
          <p:cNvSpPr>
            <a:spLocks noGrp="1" noRot="1" noChangeAspect="1" noChangeArrowheads="1" noTextEdit="1"/>
          </p:cNvSpPr>
          <p:nvPr>
            <p:ph type="sldImg"/>
          </p:nvPr>
        </p:nvSpPr>
        <p:spPr>
          <a:xfrm>
            <a:off x="1316038" y="766763"/>
            <a:ext cx="4683125" cy="3513137"/>
          </a:xfrm>
          <a:ln/>
        </p:spPr>
      </p:sp>
      <p:sp>
        <p:nvSpPr>
          <p:cNvPr id="108548" name="Rectangle 3"/>
          <p:cNvSpPr>
            <a:spLocks noGrp="1" noChangeArrowheads="1"/>
          </p:cNvSpPr>
          <p:nvPr>
            <p:ph type="body" idx="1"/>
          </p:nvPr>
        </p:nvSpPr>
        <p:spPr>
          <a:noFill/>
          <a:ln/>
        </p:spPr>
        <p:txBody>
          <a:bodyPr/>
          <a:lstStyle/>
          <a:p>
            <a:r>
              <a:rPr lang="en-US" dirty="0" smtClean="0">
                <a:latin typeface="Times New Roman" pitchFamily="-109" charset="0"/>
              </a:rPr>
              <a:t>- Next we need to realize</a:t>
            </a:r>
            <a:r>
              <a:rPr lang="en-US" baseline="0" dirty="0" smtClean="0">
                <a:latin typeface="Times New Roman" pitchFamily="-109" charset="0"/>
              </a:rPr>
              <a:t> that w</a:t>
            </a:r>
            <a:r>
              <a:rPr lang="en-US" dirty="0" smtClean="0">
                <a:latin typeface="Times New Roman" pitchFamily="-109" charset="0"/>
              </a:rPr>
              <a:t>e </a:t>
            </a:r>
            <a:r>
              <a:rPr lang="en-US" dirty="0">
                <a:latin typeface="Times New Roman" pitchFamily="-109" charset="0"/>
              </a:rPr>
              <a:t>are stuck in a vicious cycle that needs to stop</a:t>
            </a:r>
          </a:p>
          <a:p>
            <a:r>
              <a:rPr lang="en-US" dirty="0">
                <a:latin typeface="Times New Roman" pitchFamily="-109" charset="0"/>
              </a:rPr>
              <a:t>- The </a:t>
            </a:r>
            <a:r>
              <a:rPr lang="en-US" dirty="0" smtClean="0">
                <a:latin typeface="Times New Roman" pitchFamily="-109" charset="0"/>
              </a:rPr>
              <a:t>solution </a:t>
            </a:r>
            <a:r>
              <a:rPr lang="en-US" dirty="0">
                <a:latin typeface="Times New Roman" pitchFamily="-109" charset="0"/>
              </a:rPr>
              <a:t>here is not trying harder to diagnose disease, but </a:t>
            </a:r>
            <a:r>
              <a:rPr lang="en-US" dirty="0" smtClean="0">
                <a:latin typeface="Times New Roman" pitchFamily="-109" charset="0"/>
              </a:rPr>
              <a:t>in abandoning the effort </a:t>
            </a:r>
            <a:r>
              <a:rPr lang="en-US" dirty="0">
                <a:latin typeface="Times New Roman" pitchFamily="-109" charset="0"/>
              </a:rPr>
              <a:t>to do so (“Don’t just do something, stand there”)</a:t>
            </a:r>
          </a:p>
          <a:p>
            <a:pPr marL="171450" indent="-171450">
              <a:buFontTx/>
              <a:buChar char="-"/>
            </a:pPr>
            <a:r>
              <a:rPr lang="en-US" dirty="0" smtClean="0">
                <a:latin typeface="Times New Roman" pitchFamily="-109" charset="0"/>
              </a:rPr>
              <a:t>I </a:t>
            </a:r>
            <a:r>
              <a:rPr lang="en-US" dirty="0">
                <a:latin typeface="Times New Roman" pitchFamily="-109" charset="0"/>
              </a:rPr>
              <a:t>propose that we can stop this vicious cycle – </a:t>
            </a:r>
            <a:endParaRPr lang="en-US" dirty="0" smtClean="0">
              <a:latin typeface="Times New Roman" pitchFamily="-109" charset="0"/>
            </a:endParaRPr>
          </a:p>
          <a:p>
            <a:pPr marL="585788" lvl="1" indent="-171450">
              <a:buFontTx/>
              <a:buChar char="-"/>
            </a:pPr>
            <a:r>
              <a:rPr lang="en-US" dirty="0" smtClean="0">
                <a:latin typeface="Times New Roman" pitchFamily="-109" charset="0"/>
              </a:rPr>
              <a:t>by accepting the illness as real</a:t>
            </a:r>
            <a:r>
              <a:rPr lang="en-US" baseline="0" dirty="0" smtClean="0">
                <a:latin typeface="Times New Roman" pitchFamily="-109" charset="0"/>
              </a:rPr>
              <a:t> </a:t>
            </a:r>
          </a:p>
          <a:p>
            <a:pPr marL="585788" lvl="1" indent="-171450">
              <a:buFontTx/>
              <a:buChar char="-"/>
            </a:pPr>
            <a:r>
              <a:rPr lang="en-US" dirty="0" smtClean="0">
                <a:latin typeface="Times New Roman" pitchFamily="-109" charset="0"/>
              </a:rPr>
              <a:t>committing</a:t>
            </a:r>
            <a:r>
              <a:rPr lang="en-US" baseline="0" dirty="0" smtClean="0">
                <a:latin typeface="Times New Roman" pitchFamily="-109" charset="0"/>
              </a:rPr>
              <a:t> to work with the patient in his illness </a:t>
            </a:r>
          </a:p>
          <a:p>
            <a:pPr marL="585788" lvl="1" indent="-171450">
              <a:buFontTx/>
              <a:buChar char="-"/>
            </a:pPr>
            <a:r>
              <a:rPr lang="en-US" baseline="0" dirty="0" smtClean="0">
                <a:latin typeface="Times New Roman" pitchFamily="-109" charset="0"/>
              </a:rPr>
              <a:t>and l</a:t>
            </a:r>
            <a:r>
              <a:rPr lang="en-US" dirty="0" smtClean="0">
                <a:latin typeface="Times New Roman" pitchFamily="-109" charset="0"/>
              </a:rPr>
              <a:t>earning to listen</a:t>
            </a:r>
            <a:r>
              <a:rPr lang="en-US" dirty="0">
                <a:latin typeface="Times New Roman" pitchFamily="-109" charset="0"/>
              </a:rPr>
              <a:t>, understand and communicate.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p:spPr>
        <p:txBody>
          <a:bodyPr/>
          <a:lstStyle/>
          <a:p>
            <a:fld id="{05D42262-8CE3-AF47-B416-FF70A8FDA809}" type="slidenum">
              <a:rPr lang="en-US">
                <a:solidFill>
                  <a:srgbClr val="000000"/>
                </a:solidFill>
              </a:rPr>
              <a:pPr/>
              <a:t>19</a:t>
            </a:fld>
            <a:endParaRPr lang="en-US">
              <a:solidFill>
                <a:srgbClr val="000000"/>
              </a:solidFill>
            </a:endParaRPr>
          </a:p>
        </p:txBody>
      </p:sp>
      <p:sp>
        <p:nvSpPr>
          <p:cNvPr id="110595" name="Rectangle 2"/>
          <p:cNvSpPr>
            <a:spLocks noGrp="1" noRot="1" noChangeAspect="1" noChangeArrowheads="1" noTextEdit="1"/>
          </p:cNvSpPr>
          <p:nvPr>
            <p:ph type="sldImg"/>
          </p:nvPr>
        </p:nvSpPr>
        <p:spPr>
          <a:xfrm>
            <a:off x="1316038" y="766763"/>
            <a:ext cx="4683125" cy="3513137"/>
          </a:xfrm>
          <a:ln/>
        </p:spPr>
      </p:sp>
      <p:sp>
        <p:nvSpPr>
          <p:cNvPr id="110596" name="Rectangle 3"/>
          <p:cNvSpPr>
            <a:spLocks noGrp="1" noChangeArrowheads="1"/>
          </p:cNvSpPr>
          <p:nvPr>
            <p:ph type="body" idx="1"/>
          </p:nvPr>
        </p:nvSpPr>
        <p:spPr>
          <a:noFill/>
          <a:ln/>
        </p:spPr>
        <p:txBody>
          <a:bodyPr/>
          <a:lstStyle/>
          <a:p>
            <a:r>
              <a:rPr lang="en-US" dirty="0">
                <a:latin typeface="Times New Roman" pitchFamily="-109" charset="0"/>
              </a:rPr>
              <a:t>- Here’s some evidence [Discuss study]</a:t>
            </a:r>
          </a:p>
          <a:p>
            <a:pPr>
              <a:buFontTx/>
              <a:buChar char="-"/>
            </a:pPr>
            <a:r>
              <a:rPr lang="en-US" dirty="0">
                <a:latin typeface="Times New Roman" pitchFamily="-109" charset="0"/>
              </a:rPr>
              <a:t>What was the augmentation? [DISCUSS]</a:t>
            </a:r>
          </a:p>
          <a:p>
            <a:pPr>
              <a:buFontTx/>
              <a:buChar char="-"/>
            </a:pPr>
            <a:endParaRPr lang="en-US" dirty="0" smtClean="0">
              <a:latin typeface="Times New Roman" pitchFamily="-109" charset="0"/>
            </a:endParaRPr>
          </a:p>
          <a:p>
            <a:pPr>
              <a:buFontTx/>
              <a:buChar char="-"/>
            </a:pPr>
            <a:r>
              <a:rPr lang="en-US" dirty="0" smtClean="0">
                <a:latin typeface="Times New Roman" pitchFamily="-109" charset="0"/>
              </a:rPr>
              <a:t>Several </a:t>
            </a:r>
            <a:r>
              <a:rPr lang="en-US" dirty="0">
                <a:latin typeface="Times New Roman" pitchFamily="-109" charset="0"/>
              </a:rPr>
              <a:t>investigators including </a:t>
            </a:r>
            <a:r>
              <a:rPr lang="en-US" dirty="0" smtClean="0">
                <a:latin typeface="Times New Roman" pitchFamily="-109" charset="0"/>
              </a:rPr>
              <a:t>Mack </a:t>
            </a:r>
            <a:r>
              <a:rPr lang="en-US" dirty="0" err="1" smtClean="0">
                <a:latin typeface="Times New Roman" pitchFamily="-109" charset="0"/>
              </a:rPr>
              <a:t>Lipkin</a:t>
            </a:r>
            <a:r>
              <a:rPr lang="en-US" dirty="0" smtClean="0">
                <a:latin typeface="Times New Roman" pitchFamily="-109" charset="0"/>
              </a:rPr>
              <a:t>,</a:t>
            </a:r>
            <a:r>
              <a:rPr lang="en-US" baseline="0" dirty="0" smtClean="0">
                <a:latin typeface="Times New Roman" pitchFamily="-109" charset="0"/>
              </a:rPr>
              <a:t> </a:t>
            </a:r>
            <a:r>
              <a:rPr lang="en-US" baseline="0" smtClean="0">
                <a:latin typeface="Times New Roman" pitchFamily="-109" charset="0"/>
              </a:rPr>
              <a:t>Dennis Novack, </a:t>
            </a:r>
            <a:r>
              <a:rPr lang="en-US" smtClean="0">
                <a:latin typeface="Times New Roman" pitchFamily="-109" charset="0"/>
              </a:rPr>
              <a:t>Debra </a:t>
            </a:r>
            <a:r>
              <a:rPr lang="en-US" dirty="0" err="1">
                <a:latin typeface="Times New Roman" pitchFamily="-109" charset="0"/>
              </a:rPr>
              <a:t>Roter</a:t>
            </a:r>
            <a:r>
              <a:rPr lang="en-US" dirty="0">
                <a:latin typeface="Times New Roman" pitchFamily="-109" charset="0"/>
              </a:rPr>
              <a:t> at Hopkins, Tony </a:t>
            </a:r>
            <a:r>
              <a:rPr lang="en-US" dirty="0" err="1">
                <a:latin typeface="Times New Roman" pitchFamily="-109" charset="0"/>
              </a:rPr>
              <a:t>Suchman</a:t>
            </a:r>
            <a:r>
              <a:rPr lang="en-US" dirty="0">
                <a:latin typeface="Times New Roman" pitchFamily="-109" charset="0"/>
              </a:rPr>
              <a:t> at Rochester, and Wendy Levinson in Portland have made a career on finding the elements that </a:t>
            </a:r>
            <a:r>
              <a:rPr lang="en-US" dirty="0" smtClean="0">
                <a:latin typeface="Times New Roman" pitchFamily="-109" charset="0"/>
              </a:rPr>
              <a:t>lead to </a:t>
            </a:r>
            <a:r>
              <a:rPr lang="en-US" dirty="0">
                <a:latin typeface="Times New Roman" pitchFamily="-109" charset="0"/>
              </a:rPr>
              <a:t>good communication </a:t>
            </a:r>
            <a:r>
              <a:rPr lang="en-US" dirty="0" smtClean="0">
                <a:latin typeface="Times New Roman" pitchFamily="-109" charset="0"/>
              </a:rPr>
              <a:t>and positive </a:t>
            </a:r>
            <a:r>
              <a:rPr lang="en-US" dirty="0">
                <a:latin typeface="Times New Roman" pitchFamily="-109" charset="0"/>
              </a:rPr>
              <a:t>results.</a:t>
            </a:r>
          </a:p>
          <a:p>
            <a:pPr>
              <a:buFontTx/>
              <a:buChar char="-"/>
            </a:pPr>
            <a:endParaRPr lang="en-US" dirty="0" smtClean="0">
              <a:latin typeface="Times New Roman" pitchFamily="-109" charset="0"/>
            </a:endParaRPr>
          </a:p>
          <a:p>
            <a:pPr>
              <a:buFontTx/>
              <a:buChar char="-"/>
            </a:pPr>
            <a:endParaRPr lang="en-US" dirty="0" smtClean="0">
              <a:latin typeface="Times New Roman" pitchFamily="-109" charset="0"/>
            </a:endParaRPr>
          </a:p>
          <a:p>
            <a:pPr>
              <a:buFontTx/>
              <a:buChar char="-"/>
            </a:pPr>
            <a:endParaRPr lang="en-US" dirty="0" smtClean="0">
              <a:latin typeface="Times New Roman" pitchFamily="-109" charset="0"/>
            </a:endParaRPr>
          </a:p>
          <a:p>
            <a:pPr>
              <a:buFontTx/>
              <a:buChar char="-"/>
            </a:pPr>
            <a:r>
              <a:rPr lang="en-US" dirty="0" smtClean="0">
                <a:solidFill>
                  <a:srgbClr val="FF0000"/>
                </a:solidFill>
                <a:latin typeface="Times New Roman" pitchFamily="-109" charset="0"/>
              </a:rPr>
              <a:t>Next slide</a:t>
            </a:r>
          </a:p>
          <a:p>
            <a:pPr>
              <a:buFontTx/>
              <a:buChar char="-"/>
            </a:pPr>
            <a:endParaRPr lang="en-US" dirty="0" smtClean="0">
              <a:latin typeface="Times New Roman" pitchFamily="-109" charset="0"/>
            </a:endParaRPr>
          </a:p>
          <a:p>
            <a:pPr>
              <a:buFontTx/>
              <a:buChar char="-"/>
            </a:pPr>
            <a:endParaRPr lang="en-US" dirty="0" smtClean="0">
              <a:latin typeface="Times New Roman" pitchFamily="-109" charset="0"/>
            </a:endParaRPr>
          </a:p>
          <a:p>
            <a:pPr>
              <a:buFontTx/>
              <a:buChar char="-"/>
            </a:pPr>
            <a:r>
              <a:rPr lang="en-US" dirty="0" smtClean="0">
                <a:latin typeface="Times New Roman" pitchFamily="-109" charset="0"/>
              </a:rPr>
              <a:t>So now let’s look at the elements that lead to such a good treatment response. </a:t>
            </a:r>
          </a:p>
          <a:p>
            <a:pPr>
              <a:buFontTx/>
              <a:buChar char="-"/>
            </a:pPr>
            <a:endParaRPr lang="en-US" dirty="0" smtClean="0">
              <a:latin typeface="Times New Roman" pitchFamily="-109" charset="0"/>
            </a:endParaRPr>
          </a:p>
          <a:p>
            <a:pPr>
              <a:buFontTx/>
              <a:buChar char="-"/>
            </a:pPr>
            <a:r>
              <a:rPr lang="en-US" dirty="0" smtClean="0">
                <a:latin typeface="Times New Roman" pitchFamily="-109" charset="0"/>
              </a:rPr>
              <a:t>There are some ineffective things that we say in good faith but it doesn’t work because we are not considering the patient:</a:t>
            </a:r>
          </a:p>
          <a:p>
            <a:pPr>
              <a:buFontTx/>
              <a:buChar char="-"/>
            </a:pPr>
            <a:r>
              <a:rPr lang="en-US" dirty="0" smtClean="0">
                <a:latin typeface="Times New Roman" pitchFamily="-109" charset="0"/>
              </a:rPr>
              <a:t>“Don’t worry; it’s nothing serious.”</a:t>
            </a:r>
          </a:p>
          <a:p>
            <a:pPr>
              <a:buFontTx/>
              <a:buChar char="-"/>
            </a:pPr>
            <a:r>
              <a:rPr lang="en-US" dirty="0" smtClean="0">
                <a:latin typeface="Times New Roman" pitchFamily="-109" charset="0"/>
              </a:rPr>
              <a:t>“I’d like to order a few tests to be sure there’s no problem . . . But I believe they’ll be normal.”</a:t>
            </a:r>
          </a:p>
          <a:p>
            <a:pPr>
              <a:buFontTx/>
              <a:buChar char="-"/>
            </a:pPr>
            <a:r>
              <a:rPr lang="en-US" dirty="0" smtClean="0">
                <a:latin typeface="Times New Roman" pitchFamily="-109" charset="0"/>
              </a:rPr>
              <a:t>“Your problem is due to stress.”</a:t>
            </a:r>
          </a:p>
          <a:p>
            <a:pPr>
              <a:buFontTx/>
              <a:buChar char="-"/>
            </a:pPr>
            <a:endParaRPr lang="en-US" dirty="0">
              <a:latin typeface="Times New Roman" pitchFamily="-109" charset="0"/>
            </a:endParaRPr>
          </a:p>
          <a:p>
            <a:pPr>
              <a:buFontTx/>
              <a:buChar char="-"/>
            </a:pPr>
            <a:endParaRPr lang="en-US" dirty="0">
              <a:latin typeface="Times New Roman" pitchFamily="-109" charset="0"/>
            </a:endParaRPr>
          </a:p>
          <a:p>
            <a:pPr>
              <a:buFontTx/>
              <a:buChar char="-"/>
            </a:pPr>
            <a:endParaRPr lang="en-US" dirty="0">
              <a:latin typeface="Times New Roman" pitchFamily="-109"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3F2F3A05-660D-FE4E-90B2-30504F6FA8DD}" type="slidenum">
              <a:rPr lang="en-US">
                <a:solidFill>
                  <a:srgbClr val="000000"/>
                </a:solidFill>
              </a:rPr>
              <a:pPr/>
              <a:t>2</a:t>
            </a:fld>
            <a:endParaRPr lang="en-US">
              <a:solidFill>
                <a:srgbClr val="000000"/>
              </a:solidFill>
            </a:endParaRPr>
          </a:p>
        </p:txBody>
      </p:sp>
      <p:sp>
        <p:nvSpPr>
          <p:cNvPr id="89091" name="Rectangle 2"/>
          <p:cNvSpPr>
            <a:spLocks noGrp="1" noRot="1" noChangeAspect="1" noChangeArrowheads="1" noTextEdit="1"/>
          </p:cNvSpPr>
          <p:nvPr>
            <p:ph type="sldImg"/>
          </p:nvPr>
        </p:nvSpPr>
        <p:spPr>
          <a:xfrm>
            <a:off x="1316038" y="766763"/>
            <a:ext cx="4683125" cy="3513137"/>
          </a:xfrm>
          <a:ln/>
        </p:spPr>
      </p:sp>
      <p:sp>
        <p:nvSpPr>
          <p:cNvPr id="89092" name="Rectangle 3"/>
          <p:cNvSpPr>
            <a:spLocks noGrp="1" noChangeArrowheads="1"/>
          </p:cNvSpPr>
          <p:nvPr>
            <p:ph type="body" idx="1"/>
          </p:nvPr>
        </p:nvSpPr>
        <p:spPr>
          <a:noFill/>
          <a:ln/>
        </p:spPr>
        <p:txBody>
          <a:bodyPr/>
          <a:lstStyle/>
          <a:p>
            <a:pPr marL="171450" indent="-171450">
              <a:buFontTx/>
              <a:buChar char="-"/>
            </a:pPr>
            <a:r>
              <a:rPr lang="en-US" dirty="0" smtClean="0">
                <a:latin typeface="Times New Roman" pitchFamily="-109" charset="0"/>
              </a:rPr>
              <a:t>Thank you.  Today I want to talk about something that is very close to me as a physician; our skills in understanding and properly caring for patients</a:t>
            </a:r>
          </a:p>
          <a:p>
            <a:pPr marL="171450" indent="-171450">
              <a:buFontTx/>
              <a:buChar char="-"/>
            </a:pPr>
            <a:r>
              <a:rPr lang="en-US" dirty="0" smtClean="0">
                <a:latin typeface="Times New Roman" pitchFamily="-109" charset="0"/>
              </a:rPr>
              <a:t>SLIDE Here is a note from one of my fellows left on my desk after seeing one of the patients in my clinic.</a:t>
            </a:r>
          </a:p>
          <a:p>
            <a:pPr marL="171450" indent="-171450">
              <a:buFontTx/>
              <a:buChar char="-"/>
            </a:pPr>
            <a:r>
              <a:rPr lang="en-US" dirty="0" smtClean="0">
                <a:latin typeface="Times New Roman" pitchFamily="-109" charset="0"/>
              </a:rPr>
              <a:t>Now admittedly</a:t>
            </a:r>
            <a:r>
              <a:rPr lang="en-US" baseline="0" dirty="0" smtClean="0">
                <a:latin typeface="Times New Roman" pitchFamily="-109" charset="0"/>
              </a:rPr>
              <a:t> </a:t>
            </a:r>
            <a:r>
              <a:rPr lang="en-US" dirty="0" smtClean="0">
                <a:latin typeface="Times New Roman" pitchFamily="-109" charset="0"/>
              </a:rPr>
              <a:t>I see patients with very complex and difficult to treat functional GI disorders such S and like those with severe FM, CFS these disorders are not readily understood from what we learn in medical</a:t>
            </a:r>
            <a:r>
              <a:rPr lang="en-US" baseline="0" dirty="0" smtClean="0">
                <a:latin typeface="Times New Roman" pitchFamily="-109" charset="0"/>
              </a:rPr>
              <a:t> school.</a:t>
            </a:r>
            <a:endParaRPr lang="en-US" dirty="0" smtClean="0">
              <a:latin typeface="Times New Roman" pitchFamily="-109" charset="0"/>
            </a:endParaRPr>
          </a:p>
          <a:p>
            <a:pPr marL="171450" indent="-171450">
              <a:buFontTx/>
              <a:buChar char="-"/>
            </a:pPr>
            <a:r>
              <a:rPr lang="en-US" dirty="0" smtClean="0">
                <a:latin typeface="Times New Roman" pitchFamily="-109" charset="0"/>
              </a:rPr>
              <a:t>So today I want to explore why that may be so and try</a:t>
            </a:r>
            <a:r>
              <a:rPr lang="en-US" baseline="0" dirty="0" smtClean="0">
                <a:latin typeface="Times New Roman" pitchFamily="-109" charset="0"/>
              </a:rPr>
              <a:t> to improve upon that.</a:t>
            </a:r>
            <a:endParaRPr lang="en-US" dirty="0">
              <a:latin typeface="Times New Roman" pitchFamily="-109"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ChangeArrowheads="1"/>
          </p:cNvSpPr>
          <p:nvPr>
            <p:ph type="sldNum" sz="quarter" idx="5"/>
          </p:nvPr>
        </p:nvSpPr>
        <p:spPr>
          <a:noFill/>
        </p:spPr>
        <p:txBody>
          <a:bodyPr/>
          <a:lstStyle/>
          <a:p>
            <a:fld id="{91AFD303-CD93-6040-9D6A-8911564FE8CD}" type="slidenum">
              <a:rPr lang="en-US">
                <a:solidFill>
                  <a:srgbClr val="000000"/>
                </a:solidFill>
              </a:rPr>
              <a:pPr/>
              <a:t>20</a:t>
            </a:fld>
            <a:endParaRPr lang="en-US">
              <a:solidFill>
                <a:srgbClr val="000000"/>
              </a:solidFill>
            </a:endParaRPr>
          </a:p>
        </p:txBody>
      </p:sp>
      <p:sp>
        <p:nvSpPr>
          <p:cNvPr id="111619" name="Rectangle 2"/>
          <p:cNvSpPr>
            <a:spLocks noGrp="1" noRot="1" noChangeAspect="1" noChangeArrowheads="1" noTextEdit="1"/>
          </p:cNvSpPr>
          <p:nvPr>
            <p:ph type="sldImg"/>
          </p:nvPr>
        </p:nvSpPr>
        <p:spPr>
          <a:xfrm>
            <a:off x="1316038" y="766763"/>
            <a:ext cx="4683125" cy="3513137"/>
          </a:xfrm>
          <a:ln/>
        </p:spPr>
      </p:sp>
      <p:sp>
        <p:nvSpPr>
          <p:cNvPr id="111620"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indent="-171450">
              <a:buFontTx/>
              <a:buChar char="-"/>
            </a:pPr>
            <a:r>
              <a:rPr lang="en-US" b="1" dirty="0">
                <a:latin typeface="Times New Roman" pitchFamily="-109" charset="0"/>
              </a:rPr>
              <a:t>Patient satisfaction </a:t>
            </a:r>
            <a:r>
              <a:rPr lang="en-US" dirty="0">
                <a:latin typeface="Times New Roman" pitchFamily="-109" charset="0"/>
              </a:rPr>
              <a:t> relates to: </a:t>
            </a:r>
            <a:endParaRPr lang="en-US" dirty="0" smtClean="0">
              <a:latin typeface="Times New Roman" pitchFamily="-109" charset="0"/>
            </a:endParaRPr>
          </a:p>
          <a:p>
            <a:pPr marL="585788" lvl="1" indent="-171450">
              <a:buFontTx/>
              <a:buChar char="-"/>
            </a:pPr>
            <a:r>
              <a:rPr lang="en-US" dirty="0" smtClean="0">
                <a:latin typeface="Times New Roman" pitchFamily="-109" charset="0"/>
              </a:rPr>
              <a:t>the </a:t>
            </a:r>
            <a:r>
              <a:rPr lang="en-US" dirty="0">
                <a:latin typeface="Times New Roman" pitchFamily="-109" charset="0"/>
              </a:rPr>
              <a:t>doctor’s Humaneness, </a:t>
            </a:r>
            <a:endParaRPr lang="en-US" dirty="0" smtClean="0">
              <a:latin typeface="Times New Roman" pitchFamily="-109" charset="0"/>
            </a:endParaRPr>
          </a:p>
          <a:p>
            <a:pPr marL="585788" lvl="1" indent="-171450">
              <a:buFontTx/>
              <a:buChar char="-"/>
            </a:pPr>
            <a:r>
              <a:rPr lang="en-US" dirty="0" smtClean="0">
                <a:latin typeface="Times New Roman" pitchFamily="-109" charset="0"/>
              </a:rPr>
              <a:t>technical </a:t>
            </a:r>
            <a:r>
              <a:rPr lang="en-US" dirty="0">
                <a:latin typeface="Times New Roman" pitchFamily="-109" charset="0"/>
              </a:rPr>
              <a:t>competence, </a:t>
            </a:r>
            <a:endParaRPr lang="en-US" dirty="0" smtClean="0">
              <a:latin typeface="Times New Roman" pitchFamily="-109" charset="0"/>
            </a:endParaRPr>
          </a:p>
          <a:p>
            <a:pPr marL="585788" lvl="1" indent="-171450">
              <a:buFontTx/>
              <a:buChar char="-"/>
            </a:pPr>
            <a:r>
              <a:rPr lang="en-US" dirty="0" smtClean="0">
                <a:latin typeface="Times New Roman" pitchFamily="-109" charset="0"/>
              </a:rPr>
              <a:t>interest </a:t>
            </a:r>
            <a:r>
              <a:rPr lang="en-US" dirty="0">
                <a:latin typeface="Times New Roman" pitchFamily="-109" charset="0"/>
              </a:rPr>
              <a:t>in psychosocial factors,  </a:t>
            </a:r>
            <a:endParaRPr lang="en-US" dirty="0" smtClean="0">
              <a:latin typeface="Times New Roman" pitchFamily="-109" charset="0"/>
            </a:endParaRPr>
          </a:p>
          <a:p>
            <a:pPr marL="585788" lvl="1" indent="-171450">
              <a:buFontTx/>
              <a:buChar char="-"/>
            </a:pPr>
            <a:r>
              <a:rPr lang="en-US" dirty="0" smtClean="0">
                <a:latin typeface="Times New Roman" pitchFamily="-109" charset="0"/>
              </a:rPr>
              <a:t>and </a:t>
            </a:r>
            <a:r>
              <a:rPr lang="en-US" dirty="0">
                <a:latin typeface="Times New Roman" pitchFamily="-109" charset="0"/>
              </a:rPr>
              <a:t>the provision of medical information, </a:t>
            </a:r>
            <a:endParaRPr lang="en-US" dirty="0" smtClean="0">
              <a:latin typeface="Times New Roman" pitchFamily="-109" charset="0"/>
            </a:endParaRPr>
          </a:p>
          <a:p>
            <a:pPr marL="585788" lvl="1" indent="-171450">
              <a:buFontTx/>
              <a:buChar char="-"/>
            </a:pPr>
            <a:r>
              <a:rPr lang="en-US" dirty="0" smtClean="0">
                <a:latin typeface="Times New Roman" pitchFamily="-109" charset="0"/>
              </a:rPr>
              <a:t>but </a:t>
            </a:r>
            <a:r>
              <a:rPr lang="en-US" dirty="0">
                <a:latin typeface="Times New Roman" pitchFamily="-109" charset="0"/>
              </a:rPr>
              <a:t>if there is too much focus on biomedical issues, it has a  negative effect</a:t>
            </a:r>
          </a:p>
          <a:p>
            <a:pPr marL="171450" indent="-171450">
              <a:buFontTx/>
              <a:buChar char="-"/>
            </a:pPr>
            <a:endParaRPr lang="en-US" dirty="0">
              <a:latin typeface="Times New Roman" pitchFamily="-109" charset="0"/>
            </a:endParaRPr>
          </a:p>
          <a:p>
            <a:pPr marL="171450" indent="-171450">
              <a:buFontTx/>
              <a:buChar char="-"/>
            </a:pPr>
            <a:endParaRPr lang="en-US" dirty="0">
              <a:latin typeface="Times New Roman" pitchFamily="-109" charset="0"/>
            </a:endParaRPr>
          </a:p>
          <a:p>
            <a:pPr marL="171450" indent="-171450">
              <a:buFontTx/>
              <a:buChar char="-"/>
            </a:pPr>
            <a:endParaRPr lang="en-US" dirty="0">
              <a:latin typeface="Times New Roman" pitchFamily="-109" charset="0"/>
            </a:endParaRPr>
          </a:p>
          <a:p>
            <a:pPr marL="171450" indent="-171450">
              <a:buFontTx/>
              <a:buChar char="-"/>
            </a:pPr>
            <a:endParaRPr lang="en-US" dirty="0">
              <a:latin typeface="Times New Roman" pitchFamily="-109"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p>
            <a:fld id="{5700A1A7-FAB4-C247-A09E-4420BD3A95CB}" type="slidenum">
              <a:rPr lang="en-US">
                <a:solidFill>
                  <a:srgbClr val="000000"/>
                </a:solidFill>
              </a:rPr>
              <a:pPr/>
              <a:t>21</a:t>
            </a:fld>
            <a:endParaRPr lang="en-US">
              <a:solidFill>
                <a:srgbClr val="000000"/>
              </a:solidFill>
            </a:endParaRPr>
          </a:p>
        </p:txBody>
      </p:sp>
      <p:sp>
        <p:nvSpPr>
          <p:cNvPr id="112643" name="Rectangle 2"/>
          <p:cNvSpPr>
            <a:spLocks noGrp="1" noRot="1" noChangeAspect="1" noChangeArrowheads="1" noTextEdit="1"/>
          </p:cNvSpPr>
          <p:nvPr>
            <p:ph type="sldImg"/>
          </p:nvPr>
        </p:nvSpPr>
        <p:spPr>
          <a:xfrm>
            <a:off x="1316038" y="766763"/>
            <a:ext cx="4683125" cy="3513137"/>
          </a:xfrm>
          <a:ln/>
        </p:spPr>
      </p:sp>
      <p:sp>
        <p:nvSpPr>
          <p:cNvPr id="112644" name="Rectangle 3"/>
          <p:cNvSpPr>
            <a:spLocks noGrp="1" noChangeArrowheads="1"/>
          </p:cNvSpPr>
          <p:nvPr>
            <p:ph type="body" idx="1"/>
          </p:nvPr>
        </p:nvSpPr>
        <p:spPr>
          <a:noFill/>
          <a:ln/>
        </p:spPr>
        <p:txBody>
          <a:bodyPr/>
          <a:lstStyle/>
          <a:p>
            <a:r>
              <a:rPr lang="en-US" dirty="0" smtClean="0">
                <a:latin typeface="Times New Roman" pitchFamily="-109" charset="0"/>
              </a:rPr>
              <a:t>Certain </a:t>
            </a:r>
            <a:r>
              <a:rPr lang="en-US" dirty="0">
                <a:latin typeface="Times New Roman" pitchFamily="-109" charset="0"/>
              </a:rPr>
              <a:t>communication methods engage the patient and improve clinical outcome: </a:t>
            </a:r>
            <a:endParaRPr lang="en-US" dirty="0" smtClean="0">
              <a:latin typeface="Times New Roman" pitchFamily="-109" charset="0"/>
            </a:endParaRPr>
          </a:p>
          <a:p>
            <a:r>
              <a:rPr lang="en-US" dirty="0" smtClean="0">
                <a:latin typeface="Times New Roman" pitchFamily="-109" charset="0"/>
              </a:rPr>
              <a:t>	- good </a:t>
            </a:r>
            <a:r>
              <a:rPr lang="en-US" dirty="0">
                <a:latin typeface="Times New Roman" pitchFamily="-109" charset="0"/>
              </a:rPr>
              <a:t>eye contact, </a:t>
            </a:r>
            <a:endParaRPr lang="en-US" dirty="0" smtClean="0">
              <a:latin typeface="Times New Roman" pitchFamily="-109" charset="0"/>
            </a:endParaRPr>
          </a:p>
          <a:p>
            <a:r>
              <a:rPr lang="en-US" dirty="0" smtClean="0">
                <a:latin typeface="Times New Roman" pitchFamily="-109" charset="0"/>
              </a:rPr>
              <a:t>	- affirmative </a:t>
            </a:r>
            <a:r>
              <a:rPr lang="en-US" dirty="0">
                <a:latin typeface="Times New Roman" pitchFamily="-109" charset="0"/>
              </a:rPr>
              <a:t>nods/gestures</a:t>
            </a:r>
            <a:r>
              <a:rPr lang="en-US" dirty="0" smtClean="0">
                <a:latin typeface="Times New Roman" pitchFamily="-109" charset="0"/>
              </a:rPr>
              <a:t>,</a:t>
            </a:r>
          </a:p>
          <a:p>
            <a:r>
              <a:rPr lang="en-US" dirty="0" smtClean="0">
                <a:latin typeface="Times New Roman" pitchFamily="-109" charset="0"/>
              </a:rPr>
              <a:t>	- partner </a:t>
            </a:r>
            <a:r>
              <a:rPr lang="en-US" dirty="0">
                <a:latin typeface="Times New Roman" pitchFamily="-109" charset="0"/>
              </a:rPr>
              <a:t>like relationship, </a:t>
            </a:r>
            <a:endParaRPr lang="en-US" dirty="0" smtClean="0">
              <a:latin typeface="Times New Roman" pitchFamily="-109" charset="0"/>
            </a:endParaRPr>
          </a:p>
          <a:p>
            <a:r>
              <a:rPr lang="en-US" dirty="0" smtClean="0">
                <a:latin typeface="Times New Roman" pitchFamily="-109" charset="0"/>
              </a:rPr>
              <a:t>	- closer </a:t>
            </a:r>
            <a:r>
              <a:rPr lang="en-US" dirty="0">
                <a:latin typeface="Times New Roman" pitchFamily="-109" charset="0"/>
              </a:rPr>
              <a:t>interpersonal distance, </a:t>
            </a:r>
            <a:endParaRPr lang="en-US" dirty="0" smtClean="0">
              <a:latin typeface="Times New Roman" pitchFamily="-109" charset="0"/>
            </a:endParaRPr>
          </a:p>
          <a:p>
            <a:r>
              <a:rPr lang="en-US" dirty="0" smtClean="0">
                <a:latin typeface="Times New Roman" pitchFamily="-109" charset="0"/>
              </a:rPr>
              <a:t>	- gentle </a:t>
            </a:r>
            <a:r>
              <a:rPr lang="en-US" dirty="0">
                <a:latin typeface="Times New Roman" pitchFamily="-109" charset="0"/>
              </a:rPr>
              <a:t>tone of voice</a:t>
            </a:r>
          </a:p>
          <a:p>
            <a:endParaRPr lang="en-US" dirty="0">
              <a:latin typeface="Times New Roman" pitchFamily="-109"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sldNum" sz="quarter" idx="5"/>
          </p:nvPr>
        </p:nvSpPr>
        <p:spPr>
          <a:noFill/>
        </p:spPr>
        <p:txBody>
          <a:bodyPr/>
          <a:lstStyle/>
          <a:p>
            <a:fld id="{C799059B-ECCD-B040-9EA9-7FD189331C8A}" type="slidenum">
              <a:rPr lang="en-US">
                <a:solidFill>
                  <a:srgbClr val="000000"/>
                </a:solidFill>
              </a:rPr>
              <a:pPr/>
              <a:t>22</a:t>
            </a:fld>
            <a:endParaRPr lang="en-US">
              <a:solidFill>
                <a:srgbClr val="000000"/>
              </a:solidFill>
            </a:endParaRPr>
          </a:p>
        </p:txBody>
      </p:sp>
      <p:sp>
        <p:nvSpPr>
          <p:cNvPr id="113667" name="Rectangle 2"/>
          <p:cNvSpPr>
            <a:spLocks noGrp="1" noRot="1" noChangeAspect="1" noChangeArrowheads="1" noTextEdit="1"/>
          </p:cNvSpPr>
          <p:nvPr>
            <p:ph type="sldImg"/>
          </p:nvPr>
        </p:nvSpPr>
        <p:spPr>
          <a:xfrm>
            <a:off x="1316038" y="766763"/>
            <a:ext cx="4683125" cy="3513137"/>
          </a:xfrm>
          <a:ln/>
        </p:spPr>
      </p:sp>
      <p:sp>
        <p:nvSpPr>
          <p:cNvPr id="113668" name="Rectangle 3"/>
          <p:cNvSpPr>
            <a:spLocks noGrp="1" noChangeArrowheads="1"/>
          </p:cNvSpPr>
          <p:nvPr>
            <p:ph type="body" idx="1"/>
          </p:nvPr>
        </p:nvSpPr>
        <p:spPr>
          <a:noFill/>
          <a:ln/>
        </p:spPr>
        <p:txBody>
          <a:bodyPr/>
          <a:lstStyle/>
          <a:p>
            <a:r>
              <a:rPr lang="en-US" dirty="0" smtClean="0">
                <a:latin typeface="Times New Roman" pitchFamily="-109" charset="0"/>
              </a:rPr>
              <a:t>Furthermore </a:t>
            </a:r>
            <a:r>
              <a:rPr lang="en-US" dirty="0">
                <a:latin typeface="Times New Roman" pitchFamily="-109" charset="0"/>
              </a:rPr>
              <a:t>physicians with good communications skills like their patients and enjoy their work more and the patients are more satisfied</a:t>
            </a:r>
          </a:p>
          <a:p>
            <a:r>
              <a:rPr lang="en-US" dirty="0">
                <a:latin typeface="Times New Roman" pitchFamily="-109" charset="0"/>
              </a:rPr>
              <a:t>- Ineffective communication skills increases malpractice claims [Wendy Levinson]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316038" y="766763"/>
            <a:ext cx="4683125" cy="3513137"/>
          </a:xfrm>
          <a:ln/>
        </p:spPr>
      </p:sp>
      <p:sp>
        <p:nvSpPr>
          <p:cNvPr id="114691" name="Notes Placeholder 2"/>
          <p:cNvSpPr>
            <a:spLocks noGrp="1"/>
          </p:cNvSpPr>
          <p:nvPr>
            <p:ph type="body" idx="1"/>
          </p:nvPr>
        </p:nvSpPr>
        <p:spPr>
          <a:noFill/>
          <a:ln/>
        </p:spPr>
        <p:txBody>
          <a:bodyPr/>
          <a:lstStyle/>
          <a:p>
            <a:r>
              <a:rPr lang="en-US" dirty="0">
                <a:latin typeface="Times New Roman" pitchFamily="-109" charset="0"/>
              </a:rPr>
              <a:t>Let me take you through a few suggestions</a:t>
            </a:r>
          </a:p>
          <a:p>
            <a:r>
              <a:rPr lang="en-US" dirty="0">
                <a:latin typeface="Times New Roman" pitchFamily="-109" charset="0"/>
              </a:rPr>
              <a:t>Listen Actively – cocktail party</a:t>
            </a:r>
          </a:p>
        </p:txBody>
      </p:sp>
      <p:sp>
        <p:nvSpPr>
          <p:cNvPr id="114692" name="Slide Number Placeholder 3"/>
          <p:cNvSpPr>
            <a:spLocks noGrp="1"/>
          </p:cNvSpPr>
          <p:nvPr>
            <p:ph type="sldNum" sz="quarter" idx="5"/>
          </p:nvPr>
        </p:nvSpPr>
        <p:spPr>
          <a:noFill/>
        </p:spPr>
        <p:txBody>
          <a:bodyPr/>
          <a:lstStyle/>
          <a:p>
            <a:fld id="{5850D6DC-35BF-054D-97FA-28DA626C5FFB}" type="slidenum">
              <a:rPr lang="en-US">
                <a:solidFill>
                  <a:srgbClr val="000000"/>
                </a:solidFill>
              </a:rPr>
              <a:pPr/>
              <a:t>23</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316038" y="766763"/>
            <a:ext cx="4683125" cy="3513137"/>
          </a:xfrm>
          <a:ln/>
        </p:spPr>
      </p:sp>
      <p:sp>
        <p:nvSpPr>
          <p:cNvPr id="115715"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endParaRPr lang="en-US" b="1" dirty="0">
              <a:latin typeface="Times New Roman" pitchFamily="-109" charset="0"/>
            </a:endParaRPr>
          </a:p>
          <a:p>
            <a:pPr>
              <a:buFontTx/>
              <a:buChar char="-"/>
            </a:pPr>
            <a:r>
              <a:rPr lang="en-US" dirty="0">
                <a:latin typeface="Times New Roman" pitchFamily="-109" charset="0"/>
              </a:rPr>
              <a:t>Patient’s have reasons for coming and some may be easy to elicit.</a:t>
            </a:r>
          </a:p>
          <a:p>
            <a:pPr>
              <a:buFontTx/>
              <a:buChar char="-"/>
            </a:pPr>
            <a:r>
              <a:rPr lang="en-US" dirty="0">
                <a:latin typeface="Times New Roman" pitchFamily="-109" charset="0"/>
              </a:rPr>
              <a:t>At other times it takes thoughtful questions to truly </a:t>
            </a:r>
            <a:r>
              <a:rPr lang="en-US" dirty="0" err="1">
                <a:latin typeface="Times New Roman" pitchFamily="-109" charset="0"/>
              </a:rPr>
              <a:t>understant</a:t>
            </a:r>
            <a:r>
              <a:rPr lang="en-US" dirty="0">
                <a:latin typeface="Times New Roman" pitchFamily="-109" charset="0"/>
              </a:rPr>
              <a:t> the reasons (read four questions)</a:t>
            </a:r>
          </a:p>
        </p:txBody>
      </p:sp>
      <p:sp>
        <p:nvSpPr>
          <p:cNvPr id="115716" name="Slide Number Placeholder 3"/>
          <p:cNvSpPr>
            <a:spLocks noGrp="1"/>
          </p:cNvSpPr>
          <p:nvPr>
            <p:ph type="sldNum" sz="quarter" idx="5"/>
          </p:nvPr>
        </p:nvSpPr>
        <p:spPr>
          <a:noFill/>
        </p:spPr>
        <p:txBody>
          <a:bodyPr/>
          <a:lstStyle/>
          <a:p>
            <a:fld id="{2819B71D-3CD2-E247-AE4C-0F3B2F9F4695}" type="slidenum">
              <a:rPr lang="en-US">
                <a:solidFill>
                  <a:srgbClr val="000000"/>
                </a:solidFill>
              </a:rPr>
              <a:pPr/>
              <a:t>24</a:t>
            </a:fld>
            <a:endParaRPr 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316038" y="766763"/>
            <a:ext cx="4683125" cy="3513137"/>
          </a:xfrm>
          <a:ln/>
        </p:spPr>
      </p:sp>
      <p:sp>
        <p:nvSpPr>
          <p:cNvPr id="117763" name="Notes Placeholder 2"/>
          <p:cNvSpPr>
            <a:spLocks noGrp="1"/>
          </p:cNvSpPr>
          <p:nvPr>
            <p:ph type="body" idx="1"/>
          </p:nvPr>
        </p:nvSpPr>
        <p:spPr>
          <a:noFill/>
          <a:ln/>
        </p:spPr>
        <p:txBody>
          <a:bodyPr/>
          <a:lstStyle/>
          <a:p>
            <a:r>
              <a:rPr lang="en-US" dirty="0" smtClean="0">
                <a:latin typeface="Times New Roman" pitchFamily="-109" charset="0"/>
              </a:rPr>
              <a:t>Acknowledge </a:t>
            </a:r>
            <a:r>
              <a:rPr lang="en-US" dirty="0">
                <a:latin typeface="Times New Roman" pitchFamily="-109" charset="0"/>
              </a:rPr>
              <a:t>the pain – empathize</a:t>
            </a:r>
          </a:p>
          <a:p>
            <a:r>
              <a:rPr lang="en-US" dirty="0">
                <a:latin typeface="Times New Roman" pitchFamily="-109" charset="0"/>
              </a:rPr>
              <a:t> - Demonstrates an understanding of patient’s pain and distress, and</a:t>
            </a:r>
          </a:p>
          <a:p>
            <a:r>
              <a:rPr lang="en-US" dirty="0">
                <a:latin typeface="Times New Roman" pitchFamily="-109" charset="0"/>
              </a:rPr>
              <a:t>-  Maintains an objective and observant stance</a:t>
            </a:r>
          </a:p>
          <a:p>
            <a:r>
              <a:rPr lang="en-US" dirty="0">
                <a:latin typeface="Times New Roman" pitchFamily="-109" charset="0"/>
              </a:rPr>
              <a:t> e.g.: “I can see how difficult it has been to manage with your pain”</a:t>
            </a:r>
          </a:p>
          <a:p>
            <a:endParaRPr lang="en-US" dirty="0">
              <a:latin typeface="Times New Roman" pitchFamily="-109" charset="0"/>
            </a:endParaRPr>
          </a:p>
        </p:txBody>
      </p:sp>
      <p:sp>
        <p:nvSpPr>
          <p:cNvPr id="117764" name="Slide Number Placeholder 3"/>
          <p:cNvSpPr>
            <a:spLocks noGrp="1"/>
          </p:cNvSpPr>
          <p:nvPr>
            <p:ph type="sldNum" sz="quarter" idx="5"/>
          </p:nvPr>
        </p:nvSpPr>
        <p:spPr>
          <a:noFill/>
        </p:spPr>
        <p:txBody>
          <a:bodyPr/>
          <a:lstStyle/>
          <a:p>
            <a:fld id="{827E2AEE-E173-E449-8B71-2607277F35E2}" type="slidenum">
              <a:rPr lang="en-US">
                <a:solidFill>
                  <a:srgbClr val="000000"/>
                </a:solidFill>
              </a:rPr>
              <a:pPr/>
              <a:t>25</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316038" y="766763"/>
            <a:ext cx="4683125" cy="3513137"/>
          </a:xfrm>
          <a:ln/>
        </p:spPr>
      </p:sp>
      <p:sp>
        <p:nvSpPr>
          <p:cNvPr id="118787"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buFontTx/>
              <a:buNone/>
            </a:pPr>
            <a:endParaRPr lang="en-US" dirty="0">
              <a:latin typeface="Times New Roman" pitchFamily="-109" charset="0"/>
            </a:endParaRPr>
          </a:p>
          <a:p>
            <a:pPr marL="171450" indent="-171450">
              <a:buFontTx/>
              <a:buChar char="-"/>
            </a:pPr>
            <a:r>
              <a:rPr lang="en-US" dirty="0">
                <a:latin typeface="Times New Roman" pitchFamily="-109" charset="0"/>
              </a:rPr>
              <a:t>Validating feelings creates a bridge between you and the patient.</a:t>
            </a:r>
          </a:p>
          <a:p>
            <a:pPr marL="171450" indent="-171450">
              <a:buFontTx/>
              <a:buChar char="-"/>
            </a:pPr>
            <a:endParaRPr lang="en-US" dirty="0" smtClean="0">
              <a:latin typeface="Times New Roman" pitchFamily="-109" charset="0"/>
            </a:endParaRPr>
          </a:p>
          <a:p>
            <a:pPr marL="171450" indent="-171450">
              <a:buFontTx/>
              <a:buChar char="-"/>
            </a:pPr>
            <a:r>
              <a:rPr lang="en-US" dirty="0" smtClean="0">
                <a:latin typeface="Times New Roman" pitchFamily="-109" charset="0"/>
              </a:rPr>
              <a:t>“It</a:t>
            </a:r>
            <a:r>
              <a:rPr lang="en-US" baseline="0" dirty="0" smtClean="0">
                <a:latin typeface="Times New Roman" pitchFamily="-109" charset="0"/>
              </a:rPr>
              <a:t> must be frustrating when people say this is due to stress when you know it’s real” – </a:t>
            </a:r>
            <a:r>
              <a:rPr lang="en-US" b="1" baseline="0" dirty="0" smtClean="0">
                <a:latin typeface="Times New Roman" pitchFamily="-109" charset="0"/>
              </a:rPr>
              <a:t>put on slide after a click</a:t>
            </a:r>
          </a:p>
          <a:p>
            <a:pPr marL="171450" indent="-171450">
              <a:buFontTx/>
              <a:buChar char="-"/>
            </a:pPr>
            <a:endParaRPr lang="en-US" baseline="0" dirty="0" smtClean="0">
              <a:latin typeface="Times New Roman" pitchFamily="-109" charset="0"/>
            </a:endParaRPr>
          </a:p>
          <a:p>
            <a:pPr marL="171450" indent="-171450">
              <a:buFontTx/>
              <a:buChar char="-"/>
            </a:pPr>
            <a:r>
              <a:rPr lang="en-US" baseline="0" dirty="0" smtClean="0">
                <a:latin typeface="Times New Roman" pitchFamily="-109" charset="0"/>
              </a:rPr>
              <a:t>This opens the door to further dialog about how stress can play a role.</a:t>
            </a:r>
            <a:endParaRPr lang="en-US" dirty="0" smtClean="0">
              <a:latin typeface="Times New Roman" pitchFamily="-109" charset="0"/>
            </a:endParaRPr>
          </a:p>
          <a:p>
            <a:pPr marL="171450" indent="-171450">
              <a:buFontTx/>
              <a:buChar char="-"/>
            </a:pPr>
            <a:endParaRPr lang="en-US" dirty="0" smtClean="0">
              <a:latin typeface="Times New Roman" pitchFamily="-109" charset="0"/>
            </a:endParaRPr>
          </a:p>
          <a:p>
            <a:pPr marL="171450" indent="-171450">
              <a:buFontTx/>
              <a:buChar char="-"/>
            </a:pPr>
            <a:endParaRPr lang="en-US" dirty="0" smtClean="0">
              <a:latin typeface="Times New Roman" pitchFamily="-109" charset="0"/>
            </a:endParaRPr>
          </a:p>
          <a:p>
            <a:pPr marL="171450" indent="-171450">
              <a:buFontTx/>
              <a:buChar char="-"/>
            </a:pPr>
            <a:endParaRPr lang="en-US" dirty="0" smtClean="0">
              <a:latin typeface="Times New Roman" pitchFamily="-109" charset="0"/>
            </a:endParaRPr>
          </a:p>
          <a:p>
            <a:pPr marL="171450" indent="-171450">
              <a:buFontTx/>
              <a:buChar char="-"/>
            </a:pPr>
            <a:endParaRPr lang="en-US" dirty="0" smtClean="0">
              <a:latin typeface="Times New Roman" pitchFamily="-109" charset="0"/>
            </a:endParaRPr>
          </a:p>
          <a:p>
            <a:pPr marL="171450" indent="-171450">
              <a:buFontTx/>
              <a:buChar char="-"/>
            </a:pPr>
            <a:endParaRPr lang="en-US" dirty="0" smtClean="0">
              <a:latin typeface="Times New Roman" pitchFamily="-109" charset="0"/>
            </a:endParaRPr>
          </a:p>
          <a:p>
            <a:pPr marL="171450" indent="-171450">
              <a:buFontTx/>
              <a:buChar char="-"/>
            </a:pPr>
            <a:endParaRPr lang="en-US" dirty="0" smtClean="0">
              <a:latin typeface="Times New Roman" pitchFamily="-109" charset="0"/>
            </a:endParaRPr>
          </a:p>
          <a:p>
            <a:pPr marL="171450" indent="-171450">
              <a:buFontTx/>
              <a:buChar char="-"/>
            </a:pPr>
            <a:endParaRPr lang="en-US" dirty="0">
              <a:latin typeface="Times New Roman" pitchFamily="-109" charset="0"/>
            </a:endParaRPr>
          </a:p>
          <a:p>
            <a:pPr marL="171450" indent="-171450">
              <a:buFontTx/>
              <a:buChar char="-"/>
            </a:pPr>
            <a:r>
              <a:rPr lang="en-US" dirty="0">
                <a:latin typeface="Times New Roman" pitchFamily="-109" charset="0"/>
              </a:rPr>
              <a:t>Avoided responding to patient’s “either-or” question– “You don’t think it’s in my head do you?”</a:t>
            </a:r>
          </a:p>
          <a:p>
            <a:pPr marL="171450" indent="-171450"/>
            <a:r>
              <a:rPr lang="en-US" dirty="0">
                <a:latin typeface="Times New Roman" pitchFamily="-109" charset="0"/>
              </a:rPr>
              <a:t>- Dr. asked why patient is asking - to get more data</a:t>
            </a:r>
          </a:p>
          <a:p>
            <a:pPr marL="171450" indent="-171450"/>
            <a:r>
              <a:rPr lang="en-US" dirty="0">
                <a:latin typeface="Times New Roman" pitchFamily="-109" charset="0"/>
              </a:rPr>
              <a:t>- Reflected back on patient concerns and validated them: “So you’re wondering by my question if I think it’s a psychiatric problem?”</a:t>
            </a:r>
          </a:p>
          <a:p>
            <a:pPr marL="171450" indent="-171450"/>
            <a:r>
              <a:rPr lang="en-US" dirty="0">
                <a:latin typeface="Times New Roman" pitchFamily="-109" charset="0"/>
              </a:rPr>
              <a:t>- Distinguished the  stigmatizing term “psychiatric problem” from “stress” a common influence on symptoms</a:t>
            </a:r>
          </a:p>
          <a:p>
            <a:pPr marL="171450" indent="-171450"/>
            <a:r>
              <a:rPr lang="en-US" dirty="0">
                <a:latin typeface="Times New Roman" pitchFamily="-109" charset="0"/>
              </a:rPr>
              <a:t>- THEN validated patient feeling that it’s not a psychiatric problem while maintaining the plausibility of stress as a factor</a:t>
            </a:r>
          </a:p>
          <a:p>
            <a:pPr marL="171450" indent="-171450"/>
            <a:endParaRPr lang="en-US" dirty="0">
              <a:latin typeface="Times New Roman" pitchFamily="-109" charset="0"/>
            </a:endParaRPr>
          </a:p>
        </p:txBody>
      </p:sp>
      <p:sp>
        <p:nvSpPr>
          <p:cNvPr id="118788" name="Slide Number Placeholder 3"/>
          <p:cNvSpPr>
            <a:spLocks noGrp="1"/>
          </p:cNvSpPr>
          <p:nvPr>
            <p:ph type="sldNum" sz="quarter" idx="5"/>
          </p:nvPr>
        </p:nvSpPr>
        <p:spPr>
          <a:noFill/>
        </p:spPr>
        <p:txBody>
          <a:bodyPr/>
          <a:lstStyle/>
          <a:p>
            <a:fld id="{0AE54301-AA38-6841-8B20-AB7A8B0FF910}" type="slidenum">
              <a:rPr lang="en-US">
                <a:solidFill>
                  <a:srgbClr val="000000"/>
                </a:solidFill>
              </a:rPr>
              <a:pPr/>
              <a:t>26</a:t>
            </a:fld>
            <a:endParaRPr 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316038" y="766763"/>
            <a:ext cx="4683125" cy="3513137"/>
          </a:xfrm>
          <a:ln/>
        </p:spPr>
      </p:sp>
      <p:sp>
        <p:nvSpPr>
          <p:cNvPr id="1126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Avoided responding to patient’s “either-or” question– “You don’t think it’s in my head do you?”</a:t>
            </a:r>
          </a:p>
          <a:p>
            <a:r>
              <a:rPr lang="en-US" dirty="0" smtClean="0"/>
              <a:t>- Dr. asked why patient is asking - to get more data</a:t>
            </a:r>
          </a:p>
          <a:p>
            <a:r>
              <a:rPr lang="en-US" dirty="0" smtClean="0"/>
              <a:t>- Reflected back on patient concerns and validated them: “So you’re wondering by my question if I think it’s a psychiatric problem?”</a:t>
            </a:r>
          </a:p>
          <a:p>
            <a:r>
              <a:rPr lang="en-US" dirty="0" smtClean="0"/>
              <a:t>- Distinguished the  stigmatizing term “psychiatric problem” from “stress” a common influence on symptoms</a:t>
            </a:r>
          </a:p>
          <a:p>
            <a:r>
              <a:rPr lang="en-US" dirty="0" smtClean="0"/>
              <a:t>- THEN validated patient feeling that it’s not a psychiatric problem while maintaining the plausibility of stress as a factor</a:t>
            </a:r>
          </a:p>
          <a:p>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7425">
              <a:defRPr sz="3200" i="1">
                <a:solidFill>
                  <a:schemeClr val="tx1"/>
                </a:solidFill>
                <a:latin typeface="Times New Roman" pitchFamily="18" charset="0"/>
              </a:defRPr>
            </a:lvl1pPr>
            <a:lvl2pPr marL="742950" indent="-285750" defTabSz="987425">
              <a:defRPr sz="3200" i="1">
                <a:solidFill>
                  <a:schemeClr val="tx1"/>
                </a:solidFill>
                <a:latin typeface="Times New Roman" pitchFamily="18" charset="0"/>
              </a:defRPr>
            </a:lvl2pPr>
            <a:lvl3pPr marL="1143000" indent="-228600" defTabSz="987425">
              <a:defRPr sz="3200" i="1">
                <a:solidFill>
                  <a:schemeClr val="tx1"/>
                </a:solidFill>
                <a:latin typeface="Times New Roman" pitchFamily="18" charset="0"/>
              </a:defRPr>
            </a:lvl3pPr>
            <a:lvl4pPr marL="1600200" indent="-228600" defTabSz="987425">
              <a:defRPr sz="3200" i="1">
                <a:solidFill>
                  <a:schemeClr val="tx1"/>
                </a:solidFill>
                <a:latin typeface="Times New Roman" pitchFamily="18" charset="0"/>
              </a:defRPr>
            </a:lvl4pPr>
            <a:lvl5pPr marL="2057400" indent="-228600" defTabSz="987425">
              <a:defRPr sz="3200" i="1">
                <a:solidFill>
                  <a:schemeClr val="tx1"/>
                </a:solidFill>
                <a:latin typeface="Times New Roman" pitchFamily="18" charset="0"/>
              </a:defRPr>
            </a:lvl5pPr>
            <a:lvl6pPr marL="2514600" indent="-228600" defTabSz="987425" eaLnBrk="0" fontAlgn="base" hangingPunct="0">
              <a:spcBef>
                <a:spcPct val="0"/>
              </a:spcBef>
              <a:spcAft>
                <a:spcPct val="0"/>
              </a:spcAft>
              <a:defRPr sz="3200" i="1">
                <a:solidFill>
                  <a:schemeClr val="tx1"/>
                </a:solidFill>
                <a:latin typeface="Times New Roman" pitchFamily="18" charset="0"/>
              </a:defRPr>
            </a:lvl6pPr>
            <a:lvl7pPr marL="2971800" indent="-228600" defTabSz="987425" eaLnBrk="0" fontAlgn="base" hangingPunct="0">
              <a:spcBef>
                <a:spcPct val="0"/>
              </a:spcBef>
              <a:spcAft>
                <a:spcPct val="0"/>
              </a:spcAft>
              <a:defRPr sz="3200" i="1">
                <a:solidFill>
                  <a:schemeClr val="tx1"/>
                </a:solidFill>
                <a:latin typeface="Times New Roman" pitchFamily="18" charset="0"/>
              </a:defRPr>
            </a:lvl7pPr>
            <a:lvl8pPr marL="3429000" indent="-228600" defTabSz="987425" eaLnBrk="0" fontAlgn="base" hangingPunct="0">
              <a:spcBef>
                <a:spcPct val="0"/>
              </a:spcBef>
              <a:spcAft>
                <a:spcPct val="0"/>
              </a:spcAft>
              <a:defRPr sz="3200" i="1">
                <a:solidFill>
                  <a:schemeClr val="tx1"/>
                </a:solidFill>
                <a:latin typeface="Times New Roman" pitchFamily="18" charset="0"/>
              </a:defRPr>
            </a:lvl8pPr>
            <a:lvl9pPr marL="3886200" indent="-228600" defTabSz="987425" eaLnBrk="0" fontAlgn="base" hangingPunct="0">
              <a:spcBef>
                <a:spcPct val="0"/>
              </a:spcBef>
              <a:spcAft>
                <a:spcPct val="0"/>
              </a:spcAft>
              <a:defRPr sz="3200" i="1">
                <a:solidFill>
                  <a:schemeClr val="tx1"/>
                </a:solidFill>
                <a:latin typeface="Times New Roman" pitchFamily="18" charset="0"/>
              </a:defRPr>
            </a:lvl9pPr>
          </a:lstStyle>
          <a:p>
            <a:fld id="{C1403122-5E2C-422A-AC4A-B2E7A84569D0}" type="slidenum">
              <a:rPr lang="en-US" sz="1200">
                <a:solidFill>
                  <a:srgbClr val="000000"/>
                </a:solidFill>
              </a:rPr>
              <a:pPr/>
              <a:t>27</a:t>
            </a:fld>
            <a:endParaRPr lang="en-US"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dirty="0" smtClean="0"/>
          </a:p>
        </p:txBody>
      </p:sp>
      <p:sp>
        <p:nvSpPr>
          <p:cNvPr id="17412" name="Slide Number Placeholder 3"/>
          <p:cNvSpPr>
            <a:spLocks noGrp="1"/>
          </p:cNvSpPr>
          <p:nvPr>
            <p:ph type="sldNum" sz="quarter" idx="5"/>
          </p:nvPr>
        </p:nvSpPr>
        <p:spPr>
          <a:noFill/>
        </p:spPr>
        <p:txBody>
          <a:bodyPr/>
          <a:lstStyle/>
          <a:p>
            <a:fld id="{18910D22-24BC-4403-9FF4-52591AB4A09A}" type="slidenum">
              <a:rPr lang="en-US" smtClean="0">
                <a:solidFill>
                  <a:srgbClr val="000000"/>
                </a:solidFill>
              </a:rPr>
              <a:pPr/>
              <a:t>28</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316038" y="766763"/>
            <a:ext cx="4683125" cy="3513137"/>
          </a:xfrm>
          <a:ln/>
        </p:spPr>
      </p:sp>
      <p:sp>
        <p:nvSpPr>
          <p:cNvPr id="119811" name="Notes Placeholder 2"/>
          <p:cNvSpPr>
            <a:spLocks noGrp="1"/>
          </p:cNvSpPr>
          <p:nvPr>
            <p:ph type="body" idx="1"/>
          </p:nvPr>
        </p:nvSpPr>
        <p:spPr>
          <a:noFill/>
          <a:ln/>
        </p:spPr>
        <p:txBody>
          <a:bodyPr/>
          <a:lstStyle/>
          <a:p>
            <a:r>
              <a:rPr lang="en-US" dirty="0" smtClean="0">
                <a:latin typeface="Times New Roman" pitchFamily="-109" charset="0"/>
              </a:rPr>
              <a:t>We need to set realistic goals</a:t>
            </a:r>
            <a:r>
              <a:rPr lang="en-US" baseline="0" dirty="0" smtClean="0">
                <a:latin typeface="Times New Roman" pitchFamily="-109" charset="0"/>
              </a:rPr>
              <a:t> at the very beginning of the interaction.</a:t>
            </a:r>
          </a:p>
          <a:p>
            <a:r>
              <a:rPr lang="en-US" baseline="0" dirty="0" smtClean="0">
                <a:latin typeface="Times New Roman" pitchFamily="-109" charset="0"/>
              </a:rPr>
              <a:t>Patients may come the to doctor with expectations for a rapid diagnosis and cure while the physician sees this as a chronic problem that needs symptom management.  So often this is not articulated and months later the patient is frustrated that her needs have not been met.  </a:t>
            </a:r>
          </a:p>
          <a:p>
            <a:r>
              <a:rPr lang="en-US" baseline="0" dirty="0" smtClean="0">
                <a:latin typeface="Times New Roman" pitchFamily="-109" charset="0"/>
              </a:rPr>
              <a:t>Asking the patient from the outset can lead into a dialogue where there is a mutual understanding of expectations.</a:t>
            </a:r>
            <a:endParaRPr lang="en-US" dirty="0" smtClean="0">
              <a:latin typeface="Times New Roman" pitchFamily="-109" charset="0"/>
            </a:endParaRPr>
          </a:p>
          <a:p>
            <a:endParaRPr lang="en-US" dirty="0" smtClean="0">
              <a:latin typeface="Times New Roman" pitchFamily="-109" charset="0"/>
            </a:endParaRPr>
          </a:p>
          <a:p>
            <a:endParaRPr lang="en-US" dirty="0" smtClean="0">
              <a:latin typeface="Times New Roman" pitchFamily="-109" charset="0"/>
            </a:endParaRPr>
          </a:p>
          <a:p>
            <a:endParaRPr lang="en-US" dirty="0" smtClean="0">
              <a:latin typeface="Times New Roman" pitchFamily="-109" charset="0"/>
            </a:endParaRPr>
          </a:p>
          <a:p>
            <a:endParaRPr lang="en-US" dirty="0" smtClean="0">
              <a:latin typeface="Times New Roman" pitchFamily="-109" charset="0"/>
            </a:endParaRPr>
          </a:p>
          <a:p>
            <a:endParaRPr lang="en-US" dirty="0" smtClean="0">
              <a:latin typeface="Times New Roman" pitchFamily="-109" charset="0"/>
            </a:endParaRPr>
          </a:p>
          <a:p>
            <a:endParaRPr lang="en-US" dirty="0" smtClean="0">
              <a:latin typeface="Times New Roman" pitchFamily="-109" charset="0"/>
            </a:endParaRPr>
          </a:p>
          <a:p>
            <a:endParaRPr lang="en-US" dirty="0" smtClean="0">
              <a:latin typeface="Times New Roman" pitchFamily="-109" charset="0"/>
            </a:endParaRPr>
          </a:p>
          <a:p>
            <a:r>
              <a:rPr lang="en-US" dirty="0" smtClean="0">
                <a:latin typeface="Times New Roman" pitchFamily="-109" charset="0"/>
              </a:rPr>
              <a:t>- </a:t>
            </a:r>
            <a:r>
              <a:rPr lang="en-US" i="1" dirty="0">
                <a:latin typeface="Times New Roman" pitchFamily="-109" charset="0"/>
              </a:rPr>
              <a:t>Avoided responding defensively to challenge – “Is there something you can do?”</a:t>
            </a:r>
          </a:p>
          <a:p>
            <a:r>
              <a:rPr lang="en-US" i="1" dirty="0">
                <a:latin typeface="Times New Roman" pitchFamily="-109" charset="0"/>
              </a:rPr>
              <a:t>- Asks about patient expectations</a:t>
            </a:r>
          </a:p>
          <a:p>
            <a:r>
              <a:rPr lang="en-US" i="1" dirty="0">
                <a:latin typeface="Times New Roman" pitchFamily="-109" charset="0"/>
              </a:rPr>
              <a:t>- Acknowledges that mutual realistic goals not established on first visit</a:t>
            </a:r>
          </a:p>
          <a:p>
            <a:r>
              <a:rPr lang="en-US" i="1" dirty="0">
                <a:latin typeface="Times New Roman" pitchFamily="-109" charset="0"/>
              </a:rPr>
              <a:t>- Does not respond to nonverbal and verbal pain behaviors “I have to live with this, forever?”</a:t>
            </a:r>
          </a:p>
          <a:p>
            <a:r>
              <a:rPr lang="en-US" i="1" dirty="0">
                <a:latin typeface="Times New Roman" pitchFamily="-109" charset="0"/>
              </a:rPr>
              <a:t>- Acknowledged concerns without need to do something (“Don’t just do something, stand there”)</a:t>
            </a:r>
          </a:p>
          <a:p>
            <a:r>
              <a:rPr lang="en-US" i="1" dirty="0">
                <a:latin typeface="Times New Roman" pitchFamily="-109" charset="0"/>
              </a:rPr>
              <a:t>- Offers a realistic goal for improvement</a:t>
            </a:r>
          </a:p>
          <a:p>
            <a:endParaRPr lang="en-US" dirty="0">
              <a:latin typeface="Times New Roman" pitchFamily="-109" charset="0"/>
            </a:endParaRPr>
          </a:p>
        </p:txBody>
      </p:sp>
      <p:sp>
        <p:nvSpPr>
          <p:cNvPr id="119812" name="Slide Number Placeholder 3"/>
          <p:cNvSpPr>
            <a:spLocks noGrp="1"/>
          </p:cNvSpPr>
          <p:nvPr>
            <p:ph type="sldNum" sz="quarter" idx="5"/>
          </p:nvPr>
        </p:nvSpPr>
        <p:spPr>
          <a:noFill/>
        </p:spPr>
        <p:txBody>
          <a:bodyPr/>
          <a:lstStyle/>
          <a:p>
            <a:fld id="{66655B7E-BCEE-A745-B6FC-0F14F1339930}" type="slidenum">
              <a:rPr lang="en-US">
                <a:solidFill>
                  <a:srgbClr val="000000"/>
                </a:solidFill>
              </a:rPr>
              <a:pPr/>
              <a:t>29</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p>
            <a:fld id="{C6FC68CB-B969-1344-A282-D6009AF4444D}" type="slidenum">
              <a:rPr lang="en-US">
                <a:solidFill>
                  <a:srgbClr val="000000"/>
                </a:solidFill>
              </a:rPr>
              <a:pPr/>
              <a:t>3</a:t>
            </a:fld>
            <a:endParaRPr lang="en-US">
              <a:solidFill>
                <a:srgbClr val="000000"/>
              </a:solidFill>
            </a:endParaRPr>
          </a:p>
        </p:txBody>
      </p:sp>
      <p:sp>
        <p:nvSpPr>
          <p:cNvPr id="90115" name="Rectangle 2"/>
          <p:cNvSpPr>
            <a:spLocks noGrp="1" noRot="1" noChangeAspect="1" noChangeArrowheads="1" noTextEdit="1"/>
          </p:cNvSpPr>
          <p:nvPr>
            <p:ph type="sldImg"/>
          </p:nvPr>
        </p:nvSpPr>
        <p:spPr>
          <a:xfrm>
            <a:off x="1317625" y="766763"/>
            <a:ext cx="4684713" cy="3513137"/>
          </a:xfrm>
          <a:ln/>
        </p:spPr>
      </p:sp>
      <p:sp>
        <p:nvSpPr>
          <p:cNvPr id="90116" name="Rectangle 3"/>
          <p:cNvSpPr>
            <a:spLocks noGrp="1" noChangeArrowheads="1"/>
          </p:cNvSpPr>
          <p:nvPr>
            <p:ph type="body" idx="1"/>
          </p:nvPr>
        </p:nvSpPr>
        <p:spPr>
          <a:xfrm>
            <a:off x="673100" y="4559300"/>
            <a:ext cx="5969000" cy="4322763"/>
          </a:xfrm>
          <a:noFill/>
          <a:ln/>
        </p:spPr>
        <p:txBody>
          <a:bodyPr lIns="96817" tIns="48408" rIns="96817" bIns="48408"/>
          <a:lstStyle/>
          <a:p>
            <a:pPr marL="171450" indent="-171450">
              <a:buFontTx/>
              <a:buChar char="-"/>
            </a:pPr>
            <a:r>
              <a:rPr lang="en-US" dirty="0" smtClean="0">
                <a:latin typeface="Times New Roman" pitchFamily="-109" charset="0"/>
              </a:rPr>
              <a:t>I believe it has a</a:t>
            </a:r>
            <a:r>
              <a:rPr lang="en-US" baseline="0" dirty="0" smtClean="0">
                <a:latin typeface="Times New Roman" pitchFamily="-109" charset="0"/>
              </a:rPr>
              <a:t> lot to do with our persistent belief in the folk model of separation of mind and body. </a:t>
            </a:r>
          </a:p>
          <a:p>
            <a:pPr marL="171450" indent="-171450">
              <a:buFontTx/>
              <a:buChar char="-"/>
            </a:pPr>
            <a:r>
              <a:rPr lang="en-US" dirty="0" smtClean="0">
                <a:latin typeface="Times New Roman" pitchFamily="-109" charset="0"/>
              </a:rPr>
              <a:t>Now it wasn’t always this way.  </a:t>
            </a:r>
            <a:endParaRPr lang="en-US" dirty="0">
              <a:latin typeface="Times New Roman" pitchFamily="-109"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316038" y="766763"/>
            <a:ext cx="4683125" cy="3513137"/>
          </a:xfrm>
          <a:ln/>
        </p:spPr>
      </p:sp>
      <p:sp>
        <p:nvSpPr>
          <p:cNvPr id="1126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Avoided responding defensively to challenge – “Is there something you can do?”</a:t>
            </a:r>
          </a:p>
          <a:p>
            <a:r>
              <a:rPr lang="en-US" dirty="0" smtClean="0"/>
              <a:t>- Asks about patient expectations</a:t>
            </a:r>
          </a:p>
          <a:p>
            <a:r>
              <a:rPr lang="en-US" dirty="0" smtClean="0"/>
              <a:t>- Acknowledges that mutual realistic goals not established on first visit</a:t>
            </a:r>
          </a:p>
          <a:p>
            <a:r>
              <a:rPr lang="en-US" dirty="0" smtClean="0"/>
              <a:t>- Does not respond to nonverbal and verbal pain behaviors “I have to live with this, forever?”</a:t>
            </a:r>
          </a:p>
          <a:p>
            <a:r>
              <a:rPr lang="en-US" dirty="0" smtClean="0"/>
              <a:t>- Acknowledged concerns without need to do something (“Don’t just do something, stand there”)</a:t>
            </a:r>
          </a:p>
          <a:p>
            <a:r>
              <a:rPr lang="en-US" dirty="0" smtClean="0"/>
              <a:t>- Offers a realistic goal for improvement</a:t>
            </a:r>
          </a:p>
          <a:p>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7425">
              <a:defRPr sz="3200" i="1">
                <a:solidFill>
                  <a:schemeClr val="tx1"/>
                </a:solidFill>
                <a:latin typeface="Times New Roman" pitchFamily="18" charset="0"/>
              </a:defRPr>
            </a:lvl1pPr>
            <a:lvl2pPr marL="742950" indent="-285750" defTabSz="987425">
              <a:defRPr sz="3200" i="1">
                <a:solidFill>
                  <a:schemeClr val="tx1"/>
                </a:solidFill>
                <a:latin typeface="Times New Roman" pitchFamily="18" charset="0"/>
              </a:defRPr>
            </a:lvl2pPr>
            <a:lvl3pPr marL="1143000" indent="-228600" defTabSz="987425">
              <a:defRPr sz="3200" i="1">
                <a:solidFill>
                  <a:schemeClr val="tx1"/>
                </a:solidFill>
                <a:latin typeface="Times New Roman" pitchFamily="18" charset="0"/>
              </a:defRPr>
            </a:lvl3pPr>
            <a:lvl4pPr marL="1600200" indent="-228600" defTabSz="987425">
              <a:defRPr sz="3200" i="1">
                <a:solidFill>
                  <a:schemeClr val="tx1"/>
                </a:solidFill>
                <a:latin typeface="Times New Roman" pitchFamily="18" charset="0"/>
              </a:defRPr>
            </a:lvl4pPr>
            <a:lvl5pPr marL="2057400" indent="-228600" defTabSz="987425">
              <a:defRPr sz="3200" i="1">
                <a:solidFill>
                  <a:schemeClr val="tx1"/>
                </a:solidFill>
                <a:latin typeface="Times New Roman" pitchFamily="18" charset="0"/>
              </a:defRPr>
            </a:lvl5pPr>
            <a:lvl6pPr marL="2514600" indent="-228600" defTabSz="987425" eaLnBrk="0" fontAlgn="base" hangingPunct="0">
              <a:spcBef>
                <a:spcPct val="0"/>
              </a:spcBef>
              <a:spcAft>
                <a:spcPct val="0"/>
              </a:spcAft>
              <a:defRPr sz="3200" i="1">
                <a:solidFill>
                  <a:schemeClr val="tx1"/>
                </a:solidFill>
                <a:latin typeface="Times New Roman" pitchFamily="18" charset="0"/>
              </a:defRPr>
            </a:lvl6pPr>
            <a:lvl7pPr marL="2971800" indent="-228600" defTabSz="987425" eaLnBrk="0" fontAlgn="base" hangingPunct="0">
              <a:spcBef>
                <a:spcPct val="0"/>
              </a:spcBef>
              <a:spcAft>
                <a:spcPct val="0"/>
              </a:spcAft>
              <a:defRPr sz="3200" i="1">
                <a:solidFill>
                  <a:schemeClr val="tx1"/>
                </a:solidFill>
                <a:latin typeface="Times New Roman" pitchFamily="18" charset="0"/>
              </a:defRPr>
            </a:lvl7pPr>
            <a:lvl8pPr marL="3429000" indent="-228600" defTabSz="987425" eaLnBrk="0" fontAlgn="base" hangingPunct="0">
              <a:spcBef>
                <a:spcPct val="0"/>
              </a:spcBef>
              <a:spcAft>
                <a:spcPct val="0"/>
              </a:spcAft>
              <a:defRPr sz="3200" i="1">
                <a:solidFill>
                  <a:schemeClr val="tx1"/>
                </a:solidFill>
                <a:latin typeface="Times New Roman" pitchFamily="18" charset="0"/>
              </a:defRPr>
            </a:lvl8pPr>
            <a:lvl9pPr marL="3886200" indent="-228600" defTabSz="987425" eaLnBrk="0" fontAlgn="base" hangingPunct="0">
              <a:spcBef>
                <a:spcPct val="0"/>
              </a:spcBef>
              <a:spcAft>
                <a:spcPct val="0"/>
              </a:spcAft>
              <a:defRPr sz="3200" i="1">
                <a:solidFill>
                  <a:schemeClr val="tx1"/>
                </a:solidFill>
                <a:latin typeface="Times New Roman" pitchFamily="18" charset="0"/>
              </a:defRPr>
            </a:lvl9pPr>
          </a:lstStyle>
          <a:p>
            <a:fld id="{C1403122-5E2C-422A-AC4A-B2E7A84569D0}" type="slidenum">
              <a:rPr lang="en-US" sz="1200">
                <a:solidFill>
                  <a:srgbClr val="000000"/>
                </a:solidFill>
              </a:rPr>
              <a:pPr/>
              <a:t>30</a:t>
            </a:fld>
            <a:endParaRPr lang="en-US" sz="120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US" smtClean="0"/>
          </a:p>
        </p:txBody>
      </p:sp>
      <p:sp>
        <p:nvSpPr>
          <p:cNvPr id="18436" name="Slide Number Placeholder 3"/>
          <p:cNvSpPr>
            <a:spLocks noGrp="1"/>
          </p:cNvSpPr>
          <p:nvPr>
            <p:ph type="sldNum" sz="quarter" idx="5"/>
          </p:nvPr>
        </p:nvSpPr>
        <p:spPr>
          <a:noFill/>
        </p:spPr>
        <p:txBody>
          <a:bodyPr/>
          <a:lstStyle/>
          <a:p>
            <a:fld id="{07E5D82A-2BF0-4FDA-87BC-1101306A1CC3}" type="slidenum">
              <a:rPr lang="en-US" smtClean="0">
                <a:solidFill>
                  <a:srgbClr val="000000"/>
                </a:solidFill>
              </a:rPr>
              <a:pPr/>
              <a:t>31</a:t>
            </a:fld>
            <a:endParaRPr lang="en-US" smtClean="0">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316038" y="766763"/>
            <a:ext cx="4683125" cy="3513137"/>
          </a:xfrm>
          <a:ln/>
        </p:spPr>
      </p:sp>
      <p:sp>
        <p:nvSpPr>
          <p:cNvPr id="120835" name="Notes Placeholder 2"/>
          <p:cNvSpPr>
            <a:spLocks noGrp="1"/>
          </p:cNvSpPr>
          <p:nvPr>
            <p:ph type="body" idx="1"/>
          </p:nvPr>
        </p:nvSpPr>
        <p:spPr>
          <a:noFill/>
          <a:ln/>
        </p:spPr>
        <p:txBody>
          <a:bodyPr/>
          <a:lstStyle/>
          <a:p>
            <a:endParaRPr lang="en-US">
              <a:latin typeface="Times New Roman" pitchFamily="-109" charset="0"/>
            </a:endParaRPr>
          </a:p>
        </p:txBody>
      </p:sp>
      <p:sp>
        <p:nvSpPr>
          <p:cNvPr id="120836" name="Slide Number Placeholder 3"/>
          <p:cNvSpPr>
            <a:spLocks noGrp="1"/>
          </p:cNvSpPr>
          <p:nvPr>
            <p:ph type="sldNum" sz="quarter" idx="5"/>
          </p:nvPr>
        </p:nvSpPr>
        <p:spPr>
          <a:noFill/>
        </p:spPr>
        <p:txBody>
          <a:bodyPr/>
          <a:lstStyle/>
          <a:p>
            <a:fld id="{9805640E-1336-8E4F-9B1A-C8BBCF5D869B}" type="slidenum">
              <a:rPr lang="en-US">
                <a:solidFill>
                  <a:srgbClr val="000000"/>
                </a:solidFill>
              </a:rPr>
              <a:pPr/>
              <a:t>32</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316038" y="766763"/>
            <a:ext cx="4683125" cy="3513137"/>
          </a:xfrm>
          <a:ln/>
        </p:spPr>
      </p:sp>
      <p:sp>
        <p:nvSpPr>
          <p:cNvPr id="121859" name="Notes Placeholder 2"/>
          <p:cNvSpPr>
            <a:spLocks noGrp="1"/>
          </p:cNvSpPr>
          <p:nvPr>
            <p:ph type="body" idx="1"/>
          </p:nvPr>
        </p:nvSpPr>
        <p:spPr>
          <a:noFill/>
          <a:ln/>
        </p:spPr>
        <p:txBody>
          <a:bodyPr/>
          <a:lstStyle/>
          <a:p>
            <a:r>
              <a:rPr lang="en-US">
                <a:latin typeface="Times New Roman" pitchFamily="-109" charset="0"/>
              </a:rPr>
              <a:t>And what do patients want? Patient’s with chronic illness want to be understood, given a sense of hope and not abandoned</a:t>
            </a:r>
          </a:p>
          <a:p>
            <a:endParaRPr lang="en-US">
              <a:latin typeface="Times New Roman" pitchFamily="-109" charset="0"/>
            </a:endParaRPr>
          </a:p>
        </p:txBody>
      </p:sp>
      <p:sp>
        <p:nvSpPr>
          <p:cNvPr id="121860" name="Slide Number Placeholder 3"/>
          <p:cNvSpPr>
            <a:spLocks noGrp="1"/>
          </p:cNvSpPr>
          <p:nvPr>
            <p:ph type="sldNum" sz="quarter" idx="5"/>
          </p:nvPr>
        </p:nvSpPr>
        <p:spPr>
          <a:noFill/>
        </p:spPr>
        <p:txBody>
          <a:bodyPr/>
          <a:lstStyle/>
          <a:p>
            <a:fld id="{4BC0E25D-E6AD-A844-8FD3-7345E2CCB846}" type="slidenum">
              <a:rPr lang="en-US">
                <a:solidFill>
                  <a:srgbClr val="000000"/>
                </a:solidFill>
              </a:rPr>
              <a:pPr/>
              <a:t>33</a:t>
            </a:fld>
            <a:endParaRPr 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1316038" y="766763"/>
            <a:ext cx="4683125" cy="3513137"/>
          </a:xfrm>
          <a:ln/>
        </p:spPr>
      </p:sp>
      <p:sp>
        <p:nvSpPr>
          <p:cNvPr id="122883" name="Notes Placeholder 2"/>
          <p:cNvSpPr>
            <a:spLocks noGrp="1"/>
          </p:cNvSpPr>
          <p:nvPr>
            <p:ph type="body" idx="1"/>
          </p:nvPr>
        </p:nvSpPr>
        <p:spPr>
          <a:noFill/>
          <a:ln/>
        </p:spPr>
        <p:txBody>
          <a:bodyPr/>
          <a:lstStyle/>
          <a:p>
            <a:pPr marL="171450" indent="-171450">
              <a:buFontTx/>
              <a:buChar char="-"/>
            </a:pPr>
            <a:r>
              <a:rPr lang="en-US" dirty="0" smtClean="0">
                <a:latin typeface="Times New Roman" pitchFamily="-109" charset="0"/>
              </a:rPr>
              <a:t>Help the patient </a:t>
            </a:r>
            <a:r>
              <a:rPr lang="en-US" smtClean="0">
                <a:latin typeface="Times New Roman" pitchFamily="-109" charset="0"/>
              </a:rPr>
              <a:t>take</a:t>
            </a:r>
            <a:r>
              <a:rPr lang="en-US" baseline="0" smtClean="0">
                <a:latin typeface="Times New Roman" pitchFamily="-109" charset="0"/>
              </a:rPr>
              <a:t> responsibility</a:t>
            </a:r>
            <a:endParaRPr lang="en-US" dirty="0">
              <a:latin typeface="Times New Roman" pitchFamily="-109" charset="0"/>
            </a:endParaRPr>
          </a:p>
          <a:p>
            <a:pPr marL="171450" indent="-171450">
              <a:buFontTx/>
              <a:buChar char="-"/>
            </a:pPr>
            <a:r>
              <a:rPr lang="en-US" dirty="0">
                <a:latin typeface="Times New Roman" pitchFamily="-109" charset="0"/>
              </a:rPr>
              <a:t>Relationship centered care – not doctor centered</a:t>
            </a:r>
          </a:p>
        </p:txBody>
      </p:sp>
      <p:sp>
        <p:nvSpPr>
          <p:cNvPr id="122884" name="Slide Number Placeholder 3"/>
          <p:cNvSpPr>
            <a:spLocks noGrp="1"/>
          </p:cNvSpPr>
          <p:nvPr>
            <p:ph type="sldNum" sz="quarter" idx="5"/>
          </p:nvPr>
        </p:nvSpPr>
        <p:spPr>
          <a:noFill/>
        </p:spPr>
        <p:txBody>
          <a:bodyPr/>
          <a:lstStyle/>
          <a:p>
            <a:fld id="{A9933A65-657A-A646-8B68-8F2109820E3D}" type="slidenum">
              <a:rPr lang="en-US">
                <a:solidFill>
                  <a:srgbClr val="000000"/>
                </a:solidFill>
              </a:rPr>
              <a:pPr/>
              <a:t>34</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316038" y="766763"/>
            <a:ext cx="4683125" cy="3513137"/>
          </a:xfrm>
          <a:ln/>
        </p:spPr>
      </p:sp>
      <p:sp>
        <p:nvSpPr>
          <p:cNvPr id="123907" name="Notes Placeholder 2"/>
          <p:cNvSpPr>
            <a:spLocks noGrp="1"/>
          </p:cNvSpPr>
          <p:nvPr>
            <p:ph type="body" idx="1"/>
          </p:nvPr>
        </p:nvSpPr>
        <p:spPr>
          <a:noFill/>
          <a:ln/>
        </p:spPr>
        <p:txBody>
          <a:bodyPr/>
          <a:lstStyle/>
          <a:p>
            <a:pPr>
              <a:buFontTx/>
              <a:buChar char="-"/>
            </a:pPr>
            <a:r>
              <a:rPr lang="en-US" dirty="0" smtClean="0">
                <a:latin typeface="Times New Roman" pitchFamily="-109" charset="0"/>
              </a:rPr>
              <a:t>Sometimes</a:t>
            </a:r>
            <a:r>
              <a:rPr lang="en-US" baseline="0" dirty="0" smtClean="0">
                <a:latin typeface="Times New Roman" pitchFamily="-109" charset="0"/>
              </a:rPr>
              <a:t> the patient brings up very difficult issues, a history of abuse, a major loss in the family which may be difficult to discuss.  It’s our job to be </a:t>
            </a:r>
            <a:r>
              <a:rPr lang="en-US" baseline="0" dirty="0" err="1" smtClean="0">
                <a:latin typeface="Times New Roman" pitchFamily="-109" charset="0"/>
              </a:rPr>
              <a:t>nonjudmental</a:t>
            </a:r>
            <a:r>
              <a:rPr lang="en-US" baseline="0" dirty="0" smtClean="0">
                <a:latin typeface="Times New Roman" pitchFamily="-109" charset="0"/>
              </a:rPr>
              <a:t>, to listen and provide support.  The patient is not looking for solutions as much as a listening ear.</a:t>
            </a:r>
            <a:endParaRPr lang="en-US" dirty="0" smtClean="0">
              <a:latin typeface="Times New Roman" pitchFamily="-109" charset="0"/>
            </a:endParaRPr>
          </a:p>
          <a:p>
            <a:pPr>
              <a:buFontTx/>
              <a:buChar char="-"/>
            </a:pPr>
            <a:endParaRPr lang="en-US" dirty="0" smtClean="0">
              <a:latin typeface="Times New Roman" pitchFamily="-109" charset="0"/>
            </a:endParaRPr>
          </a:p>
          <a:p>
            <a:pPr>
              <a:buFontTx/>
              <a:buChar char="-"/>
            </a:pPr>
            <a:r>
              <a:rPr lang="en-US" dirty="0" smtClean="0">
                <a:latin typeface="Times New Roman" pitchFamily="-109" charset="0"/>
              </a:rPr>
              <a:t>And  I </a:t>
            </a:r>
            <a:r>
              <a:rPr lang="en-US" dirty="0">
                <a:latin typeface="Times New Roman" pitchFamily="-109" charset="0"/>
              </a:rPr>
              <a:t>want to thank you for listening and I hope </a:t>
            </a:r>
            <a:r>
              <a:rPr lang="en-US" dirty="0" smtClean="0">
                <a:latin typeface="Times New Roman" pitchFamily="-109" charset="0"/>
              </a:rPr>
              <a:t>what I’ve said will harmonize and help.  </a:t>
            </a:r>
            <a:r>
              <a:rPr lang="en-US" dirty="0">
                <a:latin typeface="Times New Roman" pitchFamily="-109" charset="0"/>
              </a:rPr>
              <a:t>If you’d like to do more please join me tomorrow for our </a:t>
            </a:r>
            <a:r>
              <a:rPr lang="en-US" dirty="0" smtClean="0">
                <a:latin typeface="Times New Roman" pitchFamily="-109" charset="0"/>
              </a:rPr>
              <a:t>workshop</a:t>
            </a:r>
          </a:p>
          <a:p>
            <a:pPr>
              <a:buFontTx/>
              <a:buChar char="-"/>
            </a:pPr>
            <a:endParaRPr lang="en-US" dirty="0" smtClean="0">
              <a:latin typeface="Times New Roman" pitchFamily="-109" charset="0"/>
            </a:endParaRPr>
          </a:p>
          <a:p>
            <a:pPr>
              <a:buFontTx/>
              <a:buChar char="-"/>
            </a:pPr>
            <a:endParaRPr lang="en-US" dirty="0" smtClean="0">
              <a:latin typeface="Times New Roman" pitchFamily="-109" charset="0"/>
            </a:endParaRPr>
          </a:p>
          <a:p>
            <a:pPr>
              <a:buFontTx/>
              <a:buChar char="-"/>
            </a:pPr>
            <a:r>
              <a:rPr lang="en-US" dirty="0" smtClean="0">
                <a:latin typeface="Times New Roman" pitchFamily="-109" charset="0"/>
              </a:rPr>
              <a:t>- Clearly this patient is struggling with issues and whether or not to discuss them and she is not certain of their relevance</a:t>
            </a:r>
          </a:p>
          <a:p>
            <a:pPr>
              <a:buFontTx/>
              <a:buChar char="-"/>
            </a:pPr>
            <a:r>
              <a:rPr lang="en-US" dirty="0" smtClean="0">
                <a:latin typeface="Times New Roman" pitchFamily="-109" charset="0"/>
              </a:rPr>
              <a:t>- I remained nonjudgmental – and used questions and reflections</a:t>
            </a:r>
          </a:p>
          <a:p>
            <a:pPr>
              <a:buFontTx/>
              <a:buChar char="-"/>
            </a:pPr>
            <a:r>
              <a:rPr lang="en-US" dirty="0" smtClean="0">
                <a:latin typeface="Times New Roman" pitchFamily="-109" charset="0"/>
              </a:rPr>
              <a:t>- Reflected on similarity of current feelings of “helpless” and “out of control” to feelings generated from earlier traumatic events</a:t>
            </a:r>
          </a:p>
          <a:p>
            <a:pPr>
              <a:buFontTx/>
              <a:buChar char="-"/>
            </a:pPr>
            <a:r>
              <a:rPr lang="en-US" dirty="0" smtClean="0">
                <a:latin typeface="Times New Roman" pitchFamily="-109" charset="0"/>
              </a:rPr>
              <a:t>- Used silence and reflection as a means of support</a:t>
            </a:r>
          </a:p>
          <a:p>
            <a:pPr>
              <a:buFontTx/>
              <a:buChar char="-"/>
            </a:pPr>
            <a:r>
              <a:rPr lang="en-US" dirty="0" smtClean="0">
                <a:latin typeface="Times New Roman" pitchFamily="-109" charset="0"/>
              </a:rPr>
              <a:t>- Gently acknowledged options for further exploration </a:t>
            </a:r>
          </a:p>
          <a:p>
            <a:pPr>
              <a:buFontTx/>
              <a:buChar char="-"/>
            </a:pPr>
            <a:r>
              <a:rPr lang="en-US" dirty="0" smtClean="0">
                <a:latin typeface="Times New Roman" pitchFamily="-109" charset="0"/>
              </a:rPr>
              <a:t>Stayed with the patient, and offered availability to discuss further or to refer</a:t>
            </a:r>
          </a:p>
          <a:p>
            <a:pPr>
              <a:buFontTx/>
              <a:buChar char="-"/>
            </a:pPr>
            <a:endParaRPr lang="en-US" dirty="0">
              <a:latin typeface="Times New Roman" pitchFamily="-109" charset="0"/>
            </a:endParaRPr>
          </a:p>
          <a:p>
            <a:endParaRPr lang="en-US" dirty="0">
              <a:latin typeface="Times New Roman" pitchFamily="-109" charset="0"/>
            </a:endParaRPr>
          </a:p>
        </p:txBody>
      </p:sp>
      <p:sp>
        <p:nvSpPr>
          <p:cNvPr id="123908" name="Slide Number Placeholder 3"/>
          <p:cNvSpPr>
            <a:spLocks noGrp="1"/>
          </p:cNvSpPr>
          <p:nvPr>
            <p:ph type="sldNum" sz="quarter" idx="5"/>
          </p:nvPr>
        </p:nvSpPr>
        <p:spPr>
          <a:noFill/>
        </p:spPr>
        <p:txBody>
          <a:bodyPr/>
          <a:lstStyle/>
          <a:p>
            <a:fld id="{A9C7AFD7-3C8E-DE47-9180-01B029C05907}" type="slidenum">
              <a:rPr lang="en-US">
                <a:solidFill>
                  <a:srgbClr val="000000"/>
                </a:solidFill>
              </a:rPr>
              <a:pPr/>
              <a:t>35</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1316038" y="766763"/>
            <a:ext cx="4683125" cy="3513137"/>
          </a:xfrm>
          <a:ln/>
        </p:spPr>
      </p:sp>
      <p:sp>
        <p:nvSpPr>
          <p:cNvPr id="1126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dirty="0" smtClean="0"/>
              <a:t>- [Nonjudgmental - Used questions and reflections</a:t>
            </a:r>
          </a:p>
          <a:p>
            <a:pPr>
              <a:defRPr/>
            </a:pPr>
            <a:r>
              <a:rPr lang="en-US" dirty="0" smtClean="0"/>
              <a:t>- Addressed patient feelings “Helpless”, “Out of control” as related to symptoms </a:t>
            </a:r>
          </a:p>
          <a:p>
            <a:pPr>
              <a:defRPr/>
            </a:pPr>
            <a:r>
              <a:rPr lang="en-US" dirty="0" smtClean="0"/>
              <a:t>- Reflected on similarity of current feelings to feelings generated from earlier traumatic events</a:t>
            </a:r>
          </a:p>
          <a:p>
            <a:pPr>
              <a:defRPr/>
            </a:pPr>
            <a:r>
              <a:rPr lang="en-US" dirty="0" smtClean="0"/>
              <a:t>- Used silence and reflection as a means of support</a:t>
            </a:r>
          </a:p>
          <a:p>
            <a:pPr>
              <a:defRPr/>
            </a:pPr>
            <a:r>
              <a:rPr lang="en-US" dirty="0" smtClean="0"/>
              <a:t>- Gently acknowledged options for further exploration </a:t>
            </a:r>
          </a:p>
          <a:p>
            <a:pPr marL="171450" indent="-171450">
              <a:buFontTx/>
              <a:buChar char="-"/>
              <a:defRPr/>
            </a:pPr>
            <a:r>
              <a:rPr lang="en-US" dirty="0" smtClean="0"/>
              <a:t>Stayed with the patient, and offered availability to discuss further or to refer</a:t>
            </a:r>
          </a:p>
          <a:p>
            <a:pPr marL="171450" indent="-171450">
              <a:buFontTx/>
              <a:buChar char="-"/>
              <a:defRPr/>
            </a:pPr>
            <a:endParaRPr lang="en-US" dirty="0" smtClean="0"/>
          </a:p>
          <a:p>
            <a:pPr marL="171450" indent="-171450">
              <a:buFontTx/>
              <a:buChar char="-"/>
              <a:defRPr/>
            </a:pPr>
            <a:r>
              <a:rPr lang="en-US" dirty="0" smtClean="0"/>
              <a:t>I want to thank you for listening and I hope this has been of some help to you.  If you’d like to do more please join me tomorrow for our workshop</a:t>
            </a:r>
          </a:p>
          <a:p>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7425">
              <a:defRPr sz="3200" i="1">
                <a:solidFill>
                  <a:schemeClr val="tx1"/>
                </a:solidFill>
                <a:latin typeface="Times New Roman" pitchFamily="18" charset="0"/>
              </a:defRPr>
            </a:lvl1pPr>
            <a:lvl2pPr marL="742950" indent="-285750" defTabSz="987425">
              <a:defRPr sz="3200" i="1">
                <a:solidFill>
                  <a:schemeClr val="tx1"/>
                </a:solidFill>
                <a:latin typeface="Times New Roman" pitchFamily="18" charset="0"/>
              </a:defRPr>
            </a:lvl2pPr>
            <a:lvl3pPr marL="1143000" indent="-228600" defTabSz="987425">
              <a:defRPr sz="3200" i="1">
                <a:solidFill>
                  <a:schemeClr val="tx1"/>
                </a:solidFill>
                <a:latin typeface="Times New Roman" pitchFamily="18" charset="0"/>
              </a:defRPr>
            </a:lvl3pPr>
            <a:lvl4pPr marL="1600200" indent="-228600" defTabSz="987425">
              <a:defRPr sz="3200" i="1">
                <a:solidFill>
                  <a:schemeClr val="tx1"/>
                </a:solidFill>
                <a:latin typeface="Times New Roman" pitchFamily="18" charset="0"/>
              </a:defRPr>
            </a:lvl4pPr>
            <a:lvl5pPr marL="2057400" indent="-228600" defTabSz="987425">
              <a:defRPr sz="3200" i="1">
                <a:solidFill>
                  <a:schemeClr val="tx1"/>
                </a:solidFill>
                <a:latin typeface="Times New Roman" pitchFamily="18" charset="0"/>
              </a:defRPr>
            </a:lvl5pPr>
            <a:lvl6pPr marL="2514600" indent="-228600" defTabSz="987425" eaLnBrk="0" fontAlgn="base" hangingPunct="0">
              <a:spcBef>
                <a:spcPct val="0"/>
              </a:spcBef>
              <a:spcAft>
                <a:spcPct val="0"/>
              </a:spcAft>
              <a:defRPr sz="3200" i="1">
                <a:solidFill>
                  <a:schemeClr val="tx1"/>
                </a:solidFill>
                <a:latin typeface="Times New Roman" pitchFamily="18" charset="0"/>
              </a:defRPr>
            </a:lvl6pPr>
            <a:lvl7pPr marL="2971800" indent="-228600" defTabSz="987425" eaLnBrk="0" fontAlgn="base" hangingPunct="0">
              <a:spcBef>
                <a:spcPct val="0"/>
              </a:spcBef>
              <a:spcAft>
                <a:spcPct val="0"/>
              </a:spcAft>
              <a:defRPr sz="3200" i="1">
                <a:solidFill>
                  <a:schemeClr val="tx1"/>
                </a:solidFill>
                <a:latin typeface="Times New Roman" pitchFamily="18" charset="0"/>
              </a:defRPr>
            </a:lvl7pPr>
            <a:lvl8pPr marL="3429000" indent="-228600" defTabSz="987425" eaLnBrk="0" fontAlgn="base" hangingPunct="0">
              <a:spcBef>
                <a:spcPct val="0"/>
              </a:spcBef>
              <a:spcAft>
                <a:spcPct val="0"/>
              </a:spcAft>
              <a:defRPr sz="3200" i="1">
                <a:solidFill>
                  <a:schemeClr val="tx1"/>
                </a:solidFill>
                <a:latin typeface="Times New Roman" pitchFamily="18" charset="0"/>
              </a:defRPr>
            </a:lvl8pPr>
            <a:lvl9pPr marL="3886200" indent="-228600" defTabSz="987425" eaLnBrk="0" fontAlgn="base" hangingPunct="0">
              <a:spcBef>
                <a:spcPct val="0"/>
              </a:spcBef>
              <a:spcAft>
                <a:spcPct val="0"/>
              </a:spcAft>
              <a:defRPr sz="3200" i="1">
                <a:solidFill>
                  <a:schemeClr val="tx1"/>
                </a:solidFill>
                <a:latin typeface="Times New Roman" pitchFamily="18" charset="0"/>
              </a:defRPr>
            </a:lvl9pPr>
          </a:lstStyle>
          <a:p>
            <a:fld id="{C1403122-5E2C-422A-AC4A-B2E7A84569D0}" type="slidenum">
              <a:rPr lang="en-US" sz="1200">
                <a:solidFill>
                  <a:srgbClr val="000000"/>
                </a:solidFill>
              </a:rPr>
              <a:pPr/>
              <a:t>36</a:t>
            </a:fld>
            <a:endParaRPr lang="en-US"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ldNum" sz="quarter" idx="5"/>
          </p:nvPr>
        </p:nvSpPr>
        <p:spPr>
          <a:noFill/>
        </p:spPr>
        <p:txBody>
          <a:bodyPr/>
          <a:lstStyle/>
          <a:p>
            <a:fld id="{0E7CEC9C-7A74-4BDF-B6EB-4CF3C42EBB64}" type="slidenum">
              <a:rPr lang="en-US" smtClean="0"/>
              <a:pPr/>
              <a:t>37</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257300" y="720725"/>
            <a:ext cx="4800600" cy="3600450"/>
          </a:xfrm>
          <a:ln/>
        </p:spPr>
      </p:sp>
      <p:sp>
        <p:nvSpPr>
          <p:cNvPr id="91139" name="Notes Placeholder 2"/>
          <p:cNvSpPr>
            <a:spLocks noGrp="1"/>
          </p:cNvSpPr>
          <p:nvPr>
            <p:ph type="body" idx="1"/>
          </p:nvPr>
        </p:nvSpPr>
        <p:spPr>
          <a:noFill/>
          <a:ln/>
        </p:spPr>
        <p:txBody>
          <a:bodyPr/>
          <a:lstStyle/>
          <a:p>
            <a:r>
              <a:rPr lang="en-US" dirty="0" smtClean="0">
                <a:latin typeface="Times New Roman" pitchFamily="-109" charset="0"/>
              </a:rPr>
              <a:t>In fact, over 2 centuries ago Plato and later Aristotle and Hippocrates taught about holism, that mind and body are integrated. and physicians must take into account the whole person rather than just the diseased part.  </a:t>
            </a:r>
          </a:p>
          <a:p>
            <a:r>
              <a:rPr lang="en-US" dirty="0" smtClean="0">
                <a:latin typeface="Times New Roman" pitchFamily="-109" charset="0"/>
              </a:rPr>
              <a:t>But in the 17th century this was supplanted by the concept mind body separation </a:t>
            </a:r>
          </a:p>
          <a:p>
            <a:r>
              <a:rPr lang="en-US" dirty="0" smtClean="0">
                <a:latin typeface="Times New Roman" pitchFamily="-109" charset="0"/>
              </a:rPr>
              <a:t>Why did this occur? Malcolm </a:t>
            </a:r>
            <a:r>
              <a:rPr lang="en-US" dirty="0" err="1" smtClean="0">
                <a:latin typeface="Times New Roman" pitchFamily="-109" charset="0"/>
              </a:rPr>
              <a:t>Gladwell</a:t>
            </a:r>
            <a:r>
              <a:rPr lang="en-US" dirty="0" smtClean="0">
                <a:latin typeface="Times New Roman" pitchFamily="-109" charset="0"/>
              </a:rPr>
              <a:t> writes in his books that paradigm shifts or major changes in societal beliefs take hold  when the society is prepared for and conceptually supports those changes.  Bill Gates’ and Steve Jobs’ remarkable success with computers occurred at the time when the technology for home computers was emerging, </a:t>
            </a:r>
            <a:r>
              <a:rPr lang="en-US" i="1" dirty="0" smtClean="0">
                <a:latin typeface="Times New Roman" pitchFamily="-109" charset="0"/>
              </a:rPr>
              <a:t>[and the growth of the garment industry in NYC in the early 20th century occurred because the </a:t>
            </a:r>
            <a:r>
              <a:rPr lang="en-US" i="1" dirty="0" err="1" smtClean="0">
                <a:latin typeface="Times New Roman" pitchFamily="-109" charset="0"/>
              </a:rPr>
              <a:t>jewish</a:t>
            </a:r>
            <a:r>
              <a:rPr lang="en-US" i="1" dirty="0" smtClean="0">
                <a:latin typeface="Times New Roman" pitchFamily="-109" charset="0"/>
              </a:rPr>
              <a:t> immigrant tailor’s brought their skills to a place where the new technology was more efficiently producing garments for sale]</a:t>
            </a:r>
            <a:endParaRPr lang="en-US" i="1" dirty="0">
              <a:latin typeface="Times New Roman" pitchFamily="-109" charset="0"/>
            </a:endParaRPr>
          </a:p>
        </p:txBody>
      </p:sp>
      <p:sp>
        <p:nvSpPr>
          <p:cNvPr id="91140" name="Slide Number Placeholder 3"/>
          <p:cNvSpPr>
            <a:spLocks noGrp="1"/>
          </p:cNvSpPr>
          <p:nvPr>
            <p:ph type="sldNum" sz="quarter" idx="5"/>
          </p:nvPr>
        </p:nvSpPr>
        <p:spPr>
          <a:noFill/>
        </p:spPr>
        <p:txBody>
          <a:bodyPr/>
          <a:lstStyle/>
          <a:p>
            <a:fld id="{1F5C5915-7423-CA4F-A4EB-653F0657386C}" type="slidenum">
              <a:rPr lang="en-US">
                <a:solidFill>
                  <a:srgbClr val="000000"/>
                </a:solidFill>
              </a:rPr>
              <a:pPr/>
              <a:t>4</a:t>
            </a:fld>
            <a:endParaRPr 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257300" y="720725"/>
            <a:ext cx="4800600" cy="3600450"/>
          </a:xfrm>
          <a:ln/>
        </p:spPr>
      </p:sp>
      <p:sp>
        <p:nvSpPr>
          <p:cNvPr id="92163" name="Notes Placeholder 2"/>
          <p:cNvSpPr>
            <a:spLocks noGrp="1"/>
          </p:cNvSpPr>
          <p:nvPr>
            <p:ph type="body" idx="1"/>
          </p:nvPr>
        </p:nvSpPr>
        <p:spPr>
          <a:noFill/>
          <a:ln/>
        </p:spPr>
        <p:txBody>
          <a:bodyPr/>
          <a:lstStyle/>
          <a:p>
            <a:r>
              <a:rPr lang="en-US" b="0" dirty="0" smtClean="0">
                <a:latin typeface="Times New Roman" pitchFamily="-109" charset="0"/>
              </a:rPr>
              <a:t>- In the 1600’s the evolving sociopolitical movement toward separation of church and state</a:t>
            </a:r>
          </a:p>
          <a:p>
            <a:endParaRPr lang="en-US" b="0" dirty="0" smtClean="0">
              <a:latin typeface="Times New Roman" pitchFamily="-109" charset="0"/>
            </a:endParaRPr>
          </a:p>
          <a:p>
            <a:r>
              <a:rPr lang="en-US" b="0" dirty="0" smtClean="0">
                <a:latin typeface="Times New Roman" pitchFamily="-109" charset="0"/>
              </a:rPr>
              <a:t>- And then in 1637 Rene Descartes published his letter “Meditations on First Philosophy” and introduced the idea of dualism: that the material body – res </a:t>
            </a:r>
            <a:r>
              <a:rPr lang="en-US" b="0" dirty="0" err="1" smtClean="0">
                <a:latin typeface="Times New Roman" pitchFamily="-109" charset="0"/>
              </a:rPr>
              <a:t>extensa</a:t>
            </a:r>
            <a:r>
              <a:rPr lang="en-US" b="0" dirty="0" smtClean="0">
                <a:latin typeface="Times New Roman" pitchFamily="-109" charset="0"/>
              </a:rPr>
              <a:t> was separate and distinct from the thinking mind res </a:t>
            </a:r>
            <a:r>
              <a:rPr lang="en-US" b="0" dirty="0" err="1" smtClean="0">
                <a:latin typeface="Times New Roman" pitchFamily="-109" charset="0"/>
              </a:rPr>
              <a:t>cogitans</a:t>
            </a:r>
            <a:r>
              <a:rPr lang="en-US" b="0" dirty="0" smtClean="0">
                <a:latin typeface="Times New Roman" pitchFamily="-109" charset="0"/>
              </a:rPr>
              <a:t> and this concept has permeated our thinking up until the present day</a:t>
            </a:r>
          </a:p>
          <a:p>
            <a:r>
              <a:rPr lang="en-US" b="0" dirty="0" smtClean="0">
                <a:latin typeface="Times New Roman" pitchFamily="-109" charset="0"/>
              </a:rPr>
              <a:t>-  -  Now up until the 17th century, physicians were not permitted to dissect the human body because the spirit or sole was there. So knowledge of anatomy was primitive. </a:t>
            </a:r>
          </a:p>
          <a:p>
            <a:r>
              <a:rPr lang="en-US" b="0" dirty="0" smtClean="0">
                <a:latin typeface="Times New Roman" pitchFamily="-109" charset="0"/>
              </a:rPr>
              <a:t>-  But now with Descartes’ idea taking hold, the mind and spirit could be separated from the mortal body</a:t>
            </a:r>
            <a:r>
              <a:rPr lang="en-US" b="0" baseline="0" dirty="0" smtClean="0">
                <a:latin typeface="Times New Roman" pitchFamily="-109" charset="0"/>
              </a:rPr>
              <a:t> and this led to human dissection at the medical universities</a:t>
            </a:r>
            <a:endParaRPr lang="en-US" b="0" dirty="0" smtClean="0">
              <a:latin typeface="Times New Roman" pitchFamily="-109" charset="0"/>
            </a:endParaRPr>
          </a:p>
          <a:p>
            <a:r>
              <a:rPr lang="en-US" b="0" dirty="0" smtClean="0">
                <a:latin typeface="Times New Roman" pitchFamily="-109" charset="0"/>
              </a:rPr>
              <a:t>-  Now they could see the images of disease and with this came pathological classification and later refinements including histopathology and radiological imaging.</a:t>
            </a:r>
          </a:p>
          <a:p>
            <a:pPr marL="171450" indent="-171450">
              <a:buFontTx/>
              <a:buChar char="-"/>
            </a:pPr>
            <a:r>
              <a:rPr lang="en-US" b="0" dirty="0" smtClean="0">
                <a:latin typeface="Times New Roman" pitchFamily="-109" charset="0"/>
              </a:rPr>
              <a:t>But the consequence was that the things you didn’t see like symptoms without structure and mental illness was isolated from such investigation.</a:t>
            </a:r>
          </a:p>
          <a:p>
            <a:pPr marL="171450" indent="-171450">
              <a:buFontTx/>
              <a:buChar char="-"/>
            </a:pPr>
            <a:r>
              <a:rPr lang="en-US" b="0" dirty="0" smtClean="0">
                <a:latin typeface="Times New Roman" pitchFamily="-109" charset="0"/>
              </a:rPr>
              <a:t>And since the mind harbored the spiritual sole mental illness and </a:t>
            </a:r>
            <a:r>
              <a:rPr lang="en-US" b="0" dirty="0" err="1" smtClean="0">
                <a:latin typeface="Times New Roman" pitchFamily="-109" charset="0"/>
              </a:rPr>
              <a:t>abberant</a:t>
            </a:r>
            <a:r>
              <a:rPr lang="en-US" b="0" dirty="0" smtClean="0">
                <a:latin typeface="Times New Roman" pitchFamily="-109" charset="0"/>
              </a:rPr>
              <a:t> behaviors were considered spiritual possession or insanity and these persons were relegated</a:t>
            </a:r>
            <a:r>
              <a:rPr lang="en-US" b="0" baseline="0" dirty="0" smtClean="0">
                <a:latin typeface="Times New Roman" pitchFamily="-109" charset="0"/>
              </a:rPr>
              <a:t> to the asylums.</a:t>
            </a:r>
            <a:r>
              <a:rPr lang="en-US" b="0" dirty="0" smtClean="0">
                <a:latin typeface="Times New Roman" pitchFamily="-109" charset="0"/>
              </a:rPr>
              <a:t>   </a:t>
            </a:r>
          </a:p>
          <a:p>
            <a:r>
              <a:rPr lang="en-US" b="0" dirty="0" smtClean="0">
                <a:latin typeface="Times New Roman" pitchFamily="-109" charset="0"/>
              </a:rPr>
              <a:t>- In fact, it wasn’t until the beginning of the 20th century in the US that </a:t>
            </a:r>
            <a:r>
              <a:rPr lang="en-US" b="0" dirty="0" err="1" smtClean="0">
                <a:latin typeface="Times New Roman" pitchFamily="-109" charset="0"/>
              </a:rPr>
              <a:t>Benjamen</a:t>
            </a:r>
            <a:r>
              <a:rPr lang="en-US" b="0" dirty="0" smtClean="0">
                <a:latin typeface="Times New Roman" pitchFamily="-109" charset="0"/>
              </a:rPr>
              <a:t> Rush brought the study of mental health into the medical schools.</a:t>
            </a:r>
          </a:p>
        </p:txBody>
      </p:sp>
      <p:sp>
        <p:nvSpPr>
          <p:cNvPr id="92164" name="Slide Number Placeholder 3"/>
          <p:cNvSpPr>
            <a:spLocks noGrp="1"/>
          </p:cNvSpPr>
          <p:nvPr>
            <p:ph type="sldNum" sz="quarter" idx="5"/>
          </p:nvPr>
        </p:nvSpPr>
        <p:spPr>
          <a:noFill/>
        </p:spPr>
        <p:txBody>
          <a:bodyPr/>
          <a:lstStyle/>
          <a:p>
            <a:fld id="{8AD65F70-2EB7-4141-90DD-D35D47FC12FB}" type="slidenum">
              <a:rPr lang="en-US">
                <a:solidFill>
                  <a:srgbClr val="000000"/>
                </a:solidFill>
              </a:rPr>
              <a:pPr/>
              <a:t>5</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257300" y="720725"/>
            <a:ext cx="4800600" cy="3600450"/>
          </a:xfrm>
          <a:ln/>
        </p:spPr>
      </p:sp>
      <p:sp>
        <p:nvSpPr>
          <p:cNvPr id="93187" name="Notes Placeholder 2"/>
          <p:cNvSpPr>
            <a:spLocks noGrp="1"/>
          </p:cNvSpPr>
          <p:nvPr>
            <p:ph type="body" idx="1"/>
          </p:nvPr>
        </p:nvSpPr>
        <p:spPr>
          <a:noFill/>
          <a:ln/>
        </p:spPr>
        <p:txBody>
          <a:bodyPr/>
          <a:lstStyle/>
          <a:p>
            <a:endParaRPr lang="en-US" b="1" dirty="0">
              <a:solidFill>
                <a:srgbClr val="FF0000"/>
              </a:solidFill>
              <a:latin typeface="Times New Roman" pitchFamily="-109" charset="0"/>
            </a:endParaRPr>
          </a:p>
          <a:p>
            <a:pPr>
              <a:buFontTx/>
              <a:buChar char="-"/>
            </a:pPr>
            <a:r>
              <a:rPr lang="en-US" dirty="0">
                <a:solidFill>
                  <a:srgbClr val="FF0000"/>
                </a:solidFill>
                <a:latin typeface="Times New Roman" pitchFamily="-109" charset="0"/>
              </a:rPr>
              <a:t>So over time </a:t>
            </a:r>
            <a:r>
              <a:rPr lang="en-US" i="1" dirty="0">
                <a:solidFill>
                  <a:srgbClr val="FF0000"/>
                </a:solidFill>
                <a:latin typeface="Times New Roman" pitchFamily="-109" charset="0"/>
              </a:rPr>
              <a:t>disease </a:t>
            </a:r>
            <a:r>
              <a:rPr lang="en-US" dirty="0">
                <a:solidFill>
                  <a:srgbClr val="FF0000"/>
                </a:solidFill>
                <a:latin typeface="Times New Roman" pitchFamily="-109" charset="0"/>
              </a:rPr>
              <a:t>being verifiable was real and later </a:t>
            </a:r>
            <a:r>
              <a:rPr lang="en-US" dirty="0" smtClean="0">
                <a:solidFill>
                  <a:srgbClr val="FF0000"/>
                </a:solidFill>
                <a:latin typeface="Times New Roman" pitchFamily="-109" charset="0"/>
              </a:rPr>
              <a:t>was called organic, </a:t>
            </a:r>
            <a:r>
              <a:rPr lang="en-US" dirty="0">
                <a:solidFill>
                  <a:srgbClr val="FF0000"/>
                </a:solidFill>
                <a:latin typeface="Times New Roman" pitchFamily="-109" charset="0"/>
              </a:rPr>
              <a:t>while </a:t>
            </a:r>
            <a:r>
              <a:rPr lang="en-US" i="1" dirty="0">
                <a:solidFill>
                  <a:srgbClr val="FF0000"/>
                </a:solidFill>
                <a:latin typeface="Times New Roman" pitchFamily="-109" charset="0"/>
              </a:rPr>
              <a:t>illness, </a:t>
            </a:r>
            <a:r>
              <a:rPr lang="en-US" dirty="0">
                <a:solidFill>
                  <a:srgbClr val="FF0000"/>
                </a:solidFill>
                <a:latin typeface="Times New Roman" pitchFamily="-109" charset="0"/>
              </a:rPr>
              <a:t>the personal experience of  ill health was as a perception more subjective </a:t>
            </a:r>
            <a:r>
              <a:rPr lang="en-US" dirty="0" smtClean="0">
                <a:solidFill>
                  <a:srgbClr val="FF0000"/>
                </a:solidFill>
                <a:latin typeface="Times New Roman" pitchFamily="-109" charset="0"/>
              </a:rPr>
              <a:t>and later was called </a:t>
            </a:r>
            <a:r>
              <a:rPr lang="en-US" dirty="0">
                <a:solidFill>
                  <a:srgbClr val="FF0000"/>
                </a:solidFill>
                <a:latin typeface="Times New Roman" pitchFamily="-109" charset="0"/>
              </a:rPr>
              <a:t>“functional”.  </a:t>
            </a:r>
          </a:p>
          <a:p>
            <a:pPr>
              <a:buFontTx/>
              <a:buChar char="-"/>
            </a:pPr>
            <a:r>
              <a:rPr lang="en-US" dirty="0" smtClean="0">
                <a:solidFill>
                  <a:srgbClr val="FF0000"/>
                </a:solidFill>
                <a:latin typeface="Times New Roman" pitchFamily="-109" charset="0"/>
              </a:rPr>
              <a:t>Chronic </a:t>
            </a:r>
            <a:r>
              <a:rPr lang="en-US" dirty="0">
                <a:solidFill>
                  <a:srgbClr val="FF0000"/>
                </a:solidFill>
                <a:latin typeface="Times New Roman" pitchFamily="-109" charset="0"/>
              </a:rPr>
              <a:t>Pain is a good example of  an illness you can’t see or measure. Certainly our patients believe it to be real.   Elaine </a:t>
            </a:r>
            <a:r>
              <a:rPr lang="en-US" dirty="0" err="1">
                <a:solidFill>
                  <a:srgbClr val="FF0000"/>
                </a:solidFill>
                <a:latin typeface="Times New Roman" pitchFamily="-109" charset="0"/>
              </a:rPr>
              <a:t>Scarry</a:t>
            </a:r>
            <a:r>
              <a:rPr lang="en-US" dirty="0">
                <a:solidFill>
                  <a:srgbClr val="FF0000"/>
                </a:solidFill>
                <a:latin typeface="Times New Roman" pitchFamily="-109" charset="0"/>
              </a:rPr>
              <a:t> in her book The Body in Pain said:  “To have pain is to have certainty; To hear about pain is to have doubt”</a:t>
            </a:r>
            <a:endParaRPr lang="en-US" b="1" dirty="0">
              <a:solidFill>
                <a:srgbClr val="FF0000"/>
              </a:solidFill>
              <a:latin typeface="Times New Roman" pitchFamily="-109" charset="0"/>
            </a:endParaRPr>
          </a:p>
        </p:txBody>
      </p:sp>
      <p:sp>
        <p:nvSpPr>
          <p:cNvPr id="93188" name="Slide Number Placeholder 3"/>
          <p:cNvSpPr>
            <a:spLocks noGrp="1"/>
          </p:cNvSpPr>
          <p:nvPr>
            <p:ph type="sldNum" sz="quarter" idx="5"/>
          </p:nvPr>
        </p:nvSpPr>
        <p:spPr>
          <a:noFill/>
        </p:spPr>
        <p:txBody>
          <a:bodyPr/>
          <a:lstStyle/>
          <a:p>
            <a:fld id="{4DDD24E0-9154-A242-B13F-126816157729}" type="slidenum">
              <a:rPr lang="en-US">
                <a:solidFill>
                  <a:srgbClr val="000000"/>
                </a:solidFill>
              </a:rPr>
              <a:pPr/>
              <a:t>6</a:t>
            </a:fld>
            <a:endParaRPr 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p:spPr>
        <p:txBody>
          <a:bodyPr/>
          <a:lstStyle/>
          <a:p>
            <a:fld id="{7F0D9563-742F-834E-B985-DE56C648F902}" type="slidenum">
              <a:rPr lang="en-US">
                <a:solidFill>
                  <a:srgbClr val="000000"/>
                </a:solidFill>
              </a:rPr>
              <a:pPr/>
              <a:t>7</a:t>
            </a:fld>
            <a:endParaRPr lang="en-US">
              <a:solidFill>
                <a:srgbClr val="000000"/>
              </a:solidFill>
            </a:endParaRPr>
          </a:p>
        </p:txBody>
      </p:sp>
      <p:sp>
        <p:nvSpPr>
          <p:cNvPr id="94211" name="Rectangle 2"/>
          <p:cNvSpPr>
            <a:spLocks noGrp="1" noRot="1" noChangeAspect="1" noChangeArrowheads="1" noTextEdit="1"/>
          </p:cNvSpPr>
          <p:nvPr>
            <p:ph type="sldImg"/>
          </p:nvPr>
        </p:nvSpPr>
        <p:spPr>
          <a:xfrm>
            <a:off x="1320800" y="766763"/>
            <a:ext cx="4681538" cy="3511550"/>
          </a:xfrm>
          <a:ln/>
        </p:spPr>
      </p:sp>
      <p:sp>
        <p:nvSpPr>
          <p:cNvPr id="94212" name="Rectangle 3"/>
          <p:cNvSpPr>
            <a:spLocks noGrp="1" noChangeArrowheads="1"/>
          </p:cNvSpPr>
          <p:nvPr>
            <p:ph type="body" idx="1"/>
          </p:nvPr>
        </p:nvSpPr>
        <p:spPr>
          <a:noFill/>
          <a:ln/>
        </p:spPr>
        <p:txBody>
          <a:bodyPr/>
          <a:lstStyle/>
          <a:p>
            <a:pPr marL="171450" indent="-171450">
              <a:buFontTx/>
              <a:buChar char="-"/>
            </a:pPr>
            <a:r>
              <a:rPr lang="en-US" dirty="0">
                <a:latin typeface="Times New Roman" pitchFamily="-109" charset="0"/>
              </a:rPr>
              <a:t>How does all of this relate to clinical medicine?  The </a:t>
            </a:r>
            <a:r>
              <a:rPr lang="en-US" dirty="0" err="1">
                <a:latin typeface="Times New Roman" pitchFamily="-109" charset="0"/>
              </a:rPr>
              <a:t>cartesian</a:t>
            </a:r>
            <a:r>
              <a:rPr lang="en-US" dirty="0">
                <a:latin typeface="Times New Roman" pitchFamily="-109" charset="0"/>
              </a:rPr>
              <a:t> model is </a:t>
            </a:r>
            <a:r>
              <a:rPr lang="en-US" dirty="0" err="1" smtClean="0">
                <a:latin typeface="Times New Roman" pitchFamily="-109" charset="0"/>
              </a:rPr>
              <a:t>reductionistic</a:t>
            </a:r>
            <a:r>
              <a:rPr lang="en-US" dirty="0" smtClean="0">
                <a:latin typeface="Times New Roman" pitchFamily="-109" charset="0"/>
              </a:rPr>
              <a:t> </a:t>
            </a:r>
            <a:r>
              <a:rPr lang="en-US" dirty="0">
                <a:latin typeface="Times New Roman" pitchFamily="-109" charset="0"/>
              </a:rPr>
              <a:t>– there is a linear unidirectional path where biological predispositions (e.g., altered host immunity - nod 2 gene alteration) coupled with the environmental exposures (e.g., enteric infection) produces disease (IBD) and the clinical outcome.</a:t>
            </a:r>
          </a:p>
          <a:p>
            <a:pPr marL="171450" indent="-171450">
              <a:buFontTx/>
              <a:buChar char="-"/>
            </a:pPr>
            <a:r>
              <a:rPr lang="en-US" dirty="0">
                <a:latin typeface="Times New Roman" pitchFamily="-109" charset="0"/>
              </a:rPr>
              <a:t>Illness is fully explained by the degree of </a:t>
            </a:r>
            <a:r>
              <a:rPr lang="en-US" dirty="0" smtClean="0">
                <a:latin typeface="Times New Roman" pitchFamily="-109" charset="0"/>
              </a:rPr>
              <a:t>disease.  </a:t>
            </a:r>
            <a:endParaRPr lang="en-US" dirty="0">
              <a:latin typeface="Times New Roman" pitchFamily="-109" charset="0"/>
            </a:endParaRPr>
          </a:p>
          <a:p>
            <a:pPr marL="171450" indent="-171450">
              <a:buFontTx/>
              <a:buChar char="-"/>
            </a:pPr>
            <a:r>
              <a:rPr lang="en-US" dirty="0">
                <a:latin typeface="Times New Roman" pitchFamily="-109" charset="0"/>
              </a:rPr>
              <a:t>Now, there are at least two problems here: </a:t>
            </a:r>
          </a:p>
          <a:p>
            <a:pPr marL="585788" lvl="1" indent="-171450">
              <a:buFontTx/>
              <a:buChar char="-"/>
            </a:pPr>
            <a:r>
              <a:rPr lang="en-US" dirty="0">
                <a:latin typeface="Times New Roman" pitchFamily="-109" charset="0"/>
              </a:rPr>
              <a:t>1) </a:t>
            </a:r>
            <a:r>
              <a:rPr lang="en-US" dirty="0" smtClean="0">
                <a:latin typeface="Times New Roman" pitchFamily="-109" charset="0"/>
              </a:rPr>
              <a:t>this assumes a </a:t>
            </a:r>
            <a:r>
              <a:rPr lang="en-US" dirty="0">
                <a:latin typeface="Times New Roman" pitchFamily="-109" charset="0"/>
              </a:rPr>
              <a:t>single predisposition, an altered gene for example.  But that can’t explain the </a:t>
            </a:r>
            <a:r>
              <a:rPr lang="en-US" dirty="0" smtClean="0">
                <a:latin typeface="Times New Roman" pitchFamily="-109" charset="0"/>
              </a:rPr>
              <a:t>heterogeneous</a:t>
            </a:r>
            <a:r>
              <a:rPr lang="en-US" baseline="0" dirty="0" smtClean="0">
                <a:latin typeface="Times New Roman" pitchFamily="-109" charset="0"/>
              </a:rPr>
              <a:t> and </a:t>
            </a:r>
            <a:r>
              <a:rPr lang="en-US" baseline="0" dirty="0" err="1" smtClean="0">
                <a:latin typeface="Times New Roman" pitchFamily="-109" charset="0"/>
              </a:rPr>
              <a:t>multidetermined</a:t>
            </a:r>
            <a:r>
              <a:rPr lang="en-US" baseline="0" dirty="0" smtClean="0">
                <a:latin typeface="Times New Roman" pitchFamily="-109" charset="0"/>
              </a:rPr>
              <a:t> nature </a:t>
            </a:r>
            <a:r>
              <a:rPr lang="en-US" dirty="0" smtClean="0">
                <a:latin typeface="Times New Roman" pitchFamily="-109" charset="0"/>
              </a:rPr>
              <a:t>of </a:t>
            </a:r>
            <a:r>
              <a:rPr lang="en-US" dirty="0">
                <a:latin typeface="Times New Roman" pitchFamily="-109" charset="0"/>
              </a:rPr>
              <a:t>diseases like diabetes or </a:t>
            </a:r>
            <a:r>
              <a:rPr lang="en-US" dirty="0" smtClean="0">
                <a:latin typeface="Times New Roman" pitchFamily="-109" charset="0"/>
              </a:rPr>
              <a:t>IBD or </a:t>
            </a:r>
            <a:r>
              <a:rPr lang="en-US" dirty="0">
                <a:latin typeface="Times New Roman" pitchFamily="-109" charset="0"/>
              </a:rPr>
              <a:t>cancer. </a:t>
            </a:r>
          </a:p>
          <a:p>
            <a:pPr marL="585788" lvl="1" indent="-171450">
              <a:buFontTx/>
              <a:buChar char="-"/>
            </a:pPr>
            <a:r>
              <a:rPr lang="en-US" dirty="0">
                <a:latin typeface="Times New Roman" pitchFamily="-109" charset="0"/>
              </a:rPr>
              <a:t>2) Because disease (structural abnormalities) is supposed to </a:t>
            </a:r>
            <a:r>
              <a:rPr lang="en-US" dirty="0" smtClean="0">
                <a:latin typeface="Times New Roman" pitchFamily="-109" charset="0"/>
              </a:rPr>
              <a:t>fully explain </a:t>
            </a:r>
            <a:r>
              <a:rPr lang="en-US" dirty="0">
                <a:latin typeface="Times New Roman" pitchFamily="-109" charset="0"/>
              </a:rPr>
              <a:t>the illness (patient perception) the model leaves no room for variability in illness expression or even the possibility of illness without disease. A patient with a peptic ulcer may have severe pain and only slight mucosal disruption, while another having no history of pain at all presents to the emergency room with a GI bleed or even a perforation.</a:t>
            </a:r>
          </a:p>
          <a:p>
            <a:pPr marL="585788" lvl="1" indent="-171450">
              <a:buFontTx/>
              <a:buChar char="-"/>
            </a:pPr>
            <a:endParaRPr lang="en-US" dirty="0">
              <a:latin typeface="Times New Roman" pitchFamily="-109" charset="0"/>
            </a:endParaRPr>
          </a:p>
          <a:p>
            <a:pPr marL="171450" indent="-171450">
              <a:buFontTx/>
              <a:buChar char="-"/>
            </a:pPr>
            <a:r>
              <a:rPr lang="en-US" dirty="0" smtClean="0">
                <a:latin typeface="Times New Roman" pitchFamily="-109" charset="0"/>
              </a:rPr>
              <a:t>Let’s </a:t>
            </a:r>
            <a:r>
              <a:rPr lang="en-US" dirty="0">
                <a:latin typeface="Times New Roman" pitchFamily="-109" charset="0"/>
              </a:rPr>
              <a:t>look at </a:t>
            </a:r>
            <a:r>
              <a:rPr lang="en-US" dirty="0" smtClean="0">
                <a:latin typeface="Times New Roman" pitchFamily="-109" charset="0"/>
              </a:rPr>
              <a:t>how</a:t>
            </a:r>
            <a:r>
              <a:rPr lang="en-US" baseline="0" dirty="0" smtClean="0">
                <a:latin typeface="Times New Roman" pitchFamily="-109" charset="0"/>
              </a:rPr>
              <a:t> this model plays out in real life when </a:t>
            </a:r>
            <a:r>
              <a:rPr lang="en-US" dirty="0" smtClean="0">
                <a:latin typeface="Times New Roman" pitchFamily="-109" charset="0"/>
              </a:rPr>
              <a:t>patients </a:t>
            </a:r>
            <a:r>
              <a:rPr lang="en-US" dirty="0">
                <a:latin typeface="Times New Roman" pitchFamily="-109" charset="0"/>
              </a:rPr>
              <a:t>bring </a:t>
            </a:r>
            <a:r>
              <a:rPr lang="en-US" dirty="0" smtClean="0">
                <a:latin typeface="Times New Roman" pitchFamily="-109" charset="0"/>
              </a:rPr>
              <a:t>their illnesses to </a:t>
            </a:r>
            <a:r>
              <a:rPr lang="en-US" dirty="0">
                <a:latin typeface="Times New Roman" pitchFamily="-109" charset="0"/>
              </a:rPr>
              <a:t>doctors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257300" y="720725"/>
            <a:ext cx="4800600" cy="3600450"/>
          </a:xfrm>
          <a:ln/>
        </p:spPr>
      </p:sp>
      <p:sp>
        <p:nvSpPr>
          <p:cNvPr id="95235" name="Notes Placeholder 2"/>
          <p:cNvSpPr>
            <a:spLocks noGrp="1"/>
          </p:cNvSpPr>
          <p:nvPr>
            <p:ph type="body" idx="1"/>
          </p:nvPr>
        </p:nvSpPr>
        <p:spPr>
          <a:noFill/>
          <a:ln/>
        </p:spPr>
        <p:txBody>
          <a:bodyPr/>
          <a:lstStyle/>
          <a:p>
            <a:pPr marL="285750" indent="-285750" defTabSz="965200" eaLnBrk="1" hangingPunct="1">
              <a:spcBef>
                <a:spcPct val="0"/>
              </a:spcBef>
              <a:buFontTx/>
              <a:buChar char="-"/>
            </a:pPr>
            <a:r>
              <a:rPr lang="en-US" sz="1300" dirty="0">
                <a:latin typeface="Arial" pitchFamily="-109" charset="0"/>
              </a:rPr>
              <a:t>Here is a study looking at the 10 most common symptoms occurring in a primary care ambulatory clinic.  The blue bars show the proportion where a specific disease was diagnosed.</a:t>
            </a:r>
          </a:p>
          <a:p>
            <a:pPr marL="285750" indent="-285750" defTabSz="965200" eaLnBrk="1" hangingPunct="1">
              <a:spcBef>
                <a:spcPct val="0"/>
              </a:spcBef>
              <a:buFontTx/>
              <a:buChar char="-"/>
            </a:pPr>
            <a:r>
              <a:rPr lang="en-US" sz="1300" dirty="0" smtClean="0">
                <a:latin typeface="Arial" pitchFamily="-109" charset="0"/>
              </a:rPr>
              <a:t>So we may search </a:t>
            </a:r>
            <a:r>
              <a:rPr lang="en-US" sz="1300" dirty="0">
                <a:latin typeface="Arial" pitchFamily="-109" charset="0"/>
              </a:rPr>
              <a:t>for an underlying </a:t>
            </a:r>
            <a:r>
              <a:rPr lang="en-US" sz="1300" dirty="0" smtClean="0">
                <a:latin typeface="Arial" pitchFamily="-109" charset="0"/>
              </a:rPr>
              <a:t>disease, </a:t>
            </a:r>
            <a:r>
              <a:rPr lang="en-US" sz="1300" dirty="0">
                <a:latin typeface="Arial" pitchFamily="-109" charset="0"/>
              </a:rPr>
              <a:t>more often than not it won’t be found.  </a:t>
            </a:r>
          </a:p>
          <a:p>
            <a:pPr marL="285750" indent="-285750" defTabSz="965200" eaLnBrk="1" hangingPunct="1">
              <a:spcBef>
                <a:spcPct val="0"/>
              </a:spcBef>
              <a:buFontTx/>
              <a:buChar char="-"/>
            </a:pPr>
            <a:r>
              <a:rPr lang="en-US" sz="1300" dirty="0" smtClean="0">
                <a:latin typeface="Arial" pitchFamily="-109" charset="0"/>
              </a:rPr>
              <a:t>This is a dilemma.  And the </a:t>
            </a:r>
            <a:r>
              <a:rPr lang="en-US" sz="1300" dirty="0">
                <a:latin typeface="Arial" pitchFamily="-109" charset="0"/>
              </a:rPr>
              <a:t>feelings </a:t>
            </a:r>
            <a:r>
              <a:rPr lang="en-US" sz="1300" dirty="0" smtClean="0">
                <a:latin typeface="Arial" pitchFamily="-109" charset="0"/>
              </a:rPr>
              <a:t>and behaviors that are generated </a:t>
            </a:r>
            <a:r>
              <a:rPr lang="en-US" sz="1300" dirty="0">
                <a:latin typeface="Arial" pitchFamily="-109" charset="0"/>
              </a:rPr>
              <a:t>from it are captured by the media in the form of humor</a:t>
            </a:r>
          </a:p>
          <a:p>
            <a:pPr marL="285750" indent="-285750" defTabSz="965200" eaLnBrk="1" hangingPunct="1">
              <a:spcBef>
                <a:spcPct val="0"/>
              </a:spcBef>
              <a:buFontTx/>
              <a:buChar char="-"/>
            </a:pPr>
            <a:endParaRPr lang="en-US" sz="1300" dirty="0">
              <a:latin typeface="Arial" pitchFamily="-109" charset="0"/>
            </a:endParaRPr>
          </a:p>
          <a:p>
            <a:pPr marL="285750" indent="-285750" defTabSz="965200" eaLnBrk="1" hangingPunct="1">
              <a:spcBef>
                <a:spcPct val="0"/>
              </a:spcBef>
              <a:buFontTx/>
              <a:buChar char="-"/>
            </a:pPr>
            <a:endParaRPr lang="en-US" sz="1300" dirty="0">
              <a:latin typeface="Arial" pitchFamily="-109" charset="0"/>
            </a:endParaRPr>
          </a:p>
        </p:txBody>
      </p:sp>
      <p:sp>
        <p:nvSpPr>
          <p:cNvPr id="95236" name="Slide Number Placeholder 3"/>
          <p:cNvSpPr>
            <a:spLocks noGrp="1"/>
          </p:cNvSpPr>
          <p:nvPr>
            <p:ph type="sldNum" sz="quarter" idx="5"/>
          </p:nvPr>
        </p:nvSpPr>
        <p:spPr>
          <a:noFill/>
        </p:spPr>
        <p:txBody>
          <a:bodyPr/>
          <a:lstStyle/>
          <a:p>
            <a:fld id="{70D5C07F-202B-7A42-97DE-F8103230595E}" type="slidenum">
              <a:rPr lang="en-US">
                <a:solidFill>
                  <a:srgbClr val="000000"/>
                </a:solidFill>
              </a:rPr>
              <a:pPr/>
              <a:t>8</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p:spPr>
        <p:txBody>
          <a:bodyPr/>
          <a:lstStyle/>
          <a:p>
            <a:fld id="{EABDF0B6-81E9-314E-B1E5-0D42299EB99C}" type="slidenum">
              <a:rPr lang="en-US">
                <a:solidFill>
                  <a:srgbClr val="000000"/>
                </a:solidFill>
              </a:rPr>
              <a:pPr/>
              <a:t>9</a:t>
            </a:fld>
            <a:endParaRPr lang="en-US">
              <a:solidFill>
                <a:srgbClr val="000000"/>
              </a:solidFill>
            </a:endParaRPr>
          </a:p>
        </p:txBody>
      </p:sp>
      <p:sp>
        <p:nvSpPr>
          <p:cNvPr id="96259" name="Rectangle 2"/>
          <p:cNvSpPr>
            <a:spLocks noGrp="1" noRot="1" noChangeAspect="1" noChangeArrowheads="1" noTextEdit="1"/>
          </p:cNvSpPr>
          <p:nvPr>
            <p:ph type="sldImg"/>
          </p:nvPr>
        </p:nvSpPr>
        <p:spPr>
          <a:xfrm>
            <a:off x="1316038" y="766763"/>
            <a:ext cx="4683125" cy="3511550"/>
          </a:xfrm>
          <a:ln cap="flat"/>
        </p:spPr>
      </p:sp>
      <p:sp>
        <p:nvSpPr>
          <p:cNvPr id="96260" name="Rectangle 3"/>
          <p:cNvSpPr>
            <a:spLocks noGrp="1" noChangeArrowheads="1"/>
          </p:cNvSpPr>
          <p:nvPr>
            <p:ph type="body" idx="1"/>
          </p:nvPr>
        </p:nvSpPr>
        <p:spPr>
          <a:xfrm>
            <a:off x="676275" y="4560888"/>
            <a:ext cx="5962650" cy="4321175"/>
          </a:xfrm>
          <a:noFill/>
          <a:ln/>
        </p:spPr>
        <p:txBody>
          <a:bodyPr lIns="92078" tIns="44452" rIns="92078" bIns="44452"/>
          <a:lstStyle/>
          <a:p>
            <a:pPr marL="171450" indent="-171450">
              <a:buFontTx/>
              <a:buChar char="-"/>
            </a:pPr>
            <a:r>
              <a:rPr lang="en-US" dirty="0" smtClean="0">
                <a:latin typeface="Times New Roman" pitchFamily="-109" charset="0"/>
              </a:rPr>
              <a:t>It’s so important</a:t>
            </a:r>
            <a:r>
              <a:rPr lang="en-US" baseline="0" dirty="0" smtClean="0">
                <a:latin typeface="Times New Roman" pitchFamily="-109" charset="0"/>
              </a:rPr>
              <a:t> </a:t>
            </a:r>
            <a:r>
              <a:rPr lang="en-US" dirty="0" smtClean="0">
                <a:latin typeface="Times New Roman" pitchFamily="-109" charset="0"/>
              </a:rPr>
              <a:t>to </a:t>
            </a:r>
            <a:r>
              <a:rPr lang="en-US" dirty="0">
                <a:latin typeface="Times New Roman" pitchFamily="-109" charset="0"/>
              </a:rPr>
              <a:t>make a diagnosis</a:t>
            </a:r>
          </a:p>
          <a:p>
            <a:pPr marL="171450" indent="-171450">
              <a:buFontTx/>
              <a:buChar char="-"/>
            </a:pPr>
            <a:r>
              <a:rPr lang="en-US" dirty="0">
                <a:latin typeface="Times New Roman" pitchFamily="-109" charset="0"/>
              </a:rPr>
              <a:t>Discuss NYU conference – patient with </a:t>
            </a:r>
            <a:r>
              <a:rPr lang="en-US" dirty="0" smtClean="0">
                <a:latin typeface="Times New Roman" pitchFamily="-109" charset="0"/>
              </a:rPr>
              <a:t>pain</a:t>
            </a:r>
          </a:p>
          <a:p>
            <a:pPr marL="171450" indent="-171450">
              <a:buFontTx/>
              <a:buChar char="-"/>
            </a:pPr>
            <a:r>
              <a:rPr lang="en-US" dirty="0" smtClean="0">
                <a:latin typeface="Times New Roman" pitchFamily="-109" charset="0"/>
              </a:rPr>
              <a:t>Specialist can deal with uncertainty better</a:t>
            </a:r>
            <a:endParaRPr lang="en-US" dirty="0">
              <a:latin typeface="Times New Roman" pitchFamily="-109" charset="0"/>
            </a:endParaRPr>
          </a:p>
          <a:p>
            <a:pPr marL="171450" indent="-171450">
              <a:buFontTx/>
              <a:buChar char="-"/>
            </a:pPr>
            <a:endParaRPr lang="en-US" dirty="0">
              <a:latin typeface="Times New Roman" pitchFamily="-10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FBC4E01D-1E29-844D-B4FD-BE61E34989B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35EEB2A7-6014-D741-AC43-EB124ADA822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17600" y="609600"/>
            <a:ext cx="504613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CCC3C6D7-566E-FE41-8FDC-632356C96AF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i="1">
                <a:latin typeface="Times New Roman" pitchFamily="-109" charset="0"/>
              </a:defRPr>
            </a:lvl1pPr>
          </a:lstStyle>
          <a:p>
            <a:fld id="{FA646C58-7C1E-3045-9BD4-45B3FD06D85D}" type="datetime1">
              <a:rPr lang="en-US"/>
              <a:pPr/>
              <a:t>11/30/2012</a:t>
            </a:fld>
            <a:endParaRPr lang="en-US"/>
          </a:p>
        </p:txBody>
      </p:sp>
      <p:sp>
        <p:nvSpPr>
          <p:cNvPr id="5" name="Footer Placeholder 4"/>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i="1">
                <a:latin typeface="Times New Roman" pitchFamily="-109" charset="0"/>
              </a:defRPr>
            </a:lvl1pPr>
          </a:lstStyle>
          <a:p>
            <a:fld id="{CE1F3F0B-590E-9F41-BDEA-8C3E8B5889F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i="1">
                <a:latin typeface="Times New Roman" pitchFamily="-109" charset="0"/>
              </a:defRPr>
            </a:lvl1pPr>
          </a:lstStyle>
          <a:p>
            <a:fld id="{66AF6A3E-851F-D54F-89F7-CD63A88B54E0}" type="datetime1">
              <a:rPr lang="en-US"/>
              <a:pPr/>
              <a:t>11/30/2012</a:t>
            </a:fld>
            <a:endParaRPr lang="en-US"/>
          </a:p>
        </p:txBody>
      </p:sp>
      <p:sp>
        <p:nvSpPr>
          <p:cNvPr id="5" name="Footer Placeholder 4"/>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i="1">
                <a:latin typeface="Times New Roman" pitchFamily="-109" charset="0"/>
              </a:defRPr>
            </a:lvl1pPr>
          </a:lstStyle>
          <a:p>
            <a:fld id="{BBEF1A9B-0E8E-1D40-9396-84E45C9E3D1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i="1">
                <a:latin typeface="Times New Roman" pitchFamily="-109" charset="0"/>
              </a:defRPr>
            </a:lvl1pPr>
          </a:lstStyle>
          <a:p>
            <a:fld id="{F206F4EF-5FD5-E14B-A73C-C51CF386B854}" type="datetime1">
              <a:rPr lang="en-US"/>
              <a:pPr/>
              <a:t>11/30/2012</a:t>
            </a:fld>
            <a:endParaRPr lang="en-US"/>
          </a:p>
        </p:txBody>
      </p:sp>
      <p:sp>
        <p:nvSpPr>
          <p:cNvPr id="5" name="Footer Placeholder 4"/>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i="1">
                <a:latin typeface="Times New Roman" pitchFamily="-109" charset="0"/>
              </a:defRPr>
            </a:lvl1pPr>
          </a:lstStyle>
          <a:p>
            <a:fld id="{4A6AA5D4-AAE9-5A47-8586-20AF9704CECA}"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hangingPunct="0">
              <a:defRPr i="1">
                <a:latin typeface="Times New Roman" pitchFamily="-109" charset="0"/>
              </a:defRPr>
            </a:lvl1pPr>
          </a:lstStyle>
          <a:p>
            <a:fld id="{A013E418-8CC9-3149-8252-F9370A2203D7}" type="datetime1">
              <a:rPr lang="en-US"/>
              <a:pPr/>
              <a:t>11/30/2012</a:t>
            </a:fld>
            <a:endParaRPr lang="en-US"/>
          </a:p>
        </p:txBody>
      </p:sp>
      <p:sp>
        <p:nvSpPr>
          <p:cNvPr id="6" name="Footer Placeholder 5"/>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7" name="Slide Number Placeholder 6"/>
          <p:cNvSpPr>
            <a:spLocks noGrp="1"/>
          </p:cNvSpPr>
          <p:nvPr>
            <p:ph type="sldNum" sz="quarter" idx="12"/>
          </p:nvPr>
        </p:nvSpPr>
        <p:spPr/>
        <p:txBody>
          <a:bodyPr/>
          <a:lstStyle>
            <a:lvl1pPr eaLnBrk="0" hangingPunct="0">
              <a:defRPr i="1">
                <a:latin typeface="Times New Roman" pitchFamily="-109" charset="0"/>
              </a:defRPr>
            </a:lvl1pPr>
          </a:lstStyle>
          <a:p>
            <a:fld id="{5FA7CD51-1CE0-AD4A-96A5-4C8BEE79F21A}"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hangingPunct="0">
              <a:defRPr i="1">
                <a:latin typeface="Times New Roman" pitchFamily="-109" charset="0"/>
              </a:defRPr>
            </a:lvl1pPr>
          </a:lstStyle>
          <a:p>
            <a:fld id="{B4F68322-CB39-1D49-ABCC-D05F0360CE84}" type="datetime1">
              <a:rPr lang="en-US"/>
              <a:pPr/>
              <a:t>11/30/2012</a:t>
            </a:fld>
            <a:endParaRPr lang="en-US"/>
          </a:p>
        </p:txBody>
      </p:sp>
      <p:sp>
        <p:nvSpPr>
          <p:cNvPr id="8" name="Footer Placeholder 7"/>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9" name="Slide Number Placeholder 8"/>
          <p:cNvSpPr>
            <a:spLocks noGrp="1"/>
          </p:cNvSpPr>
          <p:nvPr>
            <p:ph type="sldNum" sz="quarter" idx="12"/>
          </p:nvPr>
        </p:nvSpPr>
        <p:spPr/>
        <p:txBody>
          <a:bodyPr/>
          <a:lstStyle>
            <a:lvl1pPr eaLnBrk="0" hangingPunct="0">
              <a:defRPr i="1">
                <a:latin typeface="Times New Roman" pitchFamily="-109" charset="0"/>
              </a:defRPr>
            </a:lvl1pPr>
          </a:lstStyle>
          <a:p>
            <a:fld id="{D349E6A1-2B02-7B41-9538-038190F50797}"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hangingPunct="0">
              <a:defRPr i="1">
                <a:latin typeface="Times New Roman" pitchFamily="-109" charset="0"/>
              </a:defRPr>
            </a:lvl1pPr>
          </a:lstStyle>
          <a:p>
            <a:fld id="{CA87CAF8-68B1-F04C-A85F-CFC98D1C2E77}" type="datetime1">
              <a:rPr lang="en-US"/>
              <a:pPr/>
              <a:t>11/30/2012</a:t>
            </a:fld>
            <a:endParaRPr lang="en-US"/>
          </a:p>
        </p:txBody>
      </p:sp>
      <p:sp>
        <p:nvSpPr>
          <p:cNvPr id="4" name="Footer Placeholder 3"/>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5" name="Slide Number Placeholder 4"/>
          <p:cNvSpPr>
            <a:spLocks noGrp="1"/>
          </p:cNvSpPr>
          <p:nvPr>
            <p:ph type="sldNum" sz="quarter" idx="12"/>
          </p:nvPr>
        </p:nvSpPr>
        <p:spPr/>
        <p:txBody>
          <a:bodyPr/>
          <a:lstStyle>
            <a:lvl1pPr eaLnBrk="0" hangingPunct="0">
              <a:defRPr i="1">
                <a:latin typeface="Times New Roman" pitchFamily="-109" charset="0"/>
              </a:defRPr>
            </a:lvl1pPr>
          </a:lstStyle>
          <a:p>
            <a:fld id="{EDCE285B-3E42-8F4F-963D-2186F8F95143}"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i="1">
                <a:latin typeface="Times New Roman" pitchFamily="-109" charset="0"/>
              </a:defRPr>
            </a:lvl1pPr>
          </a:lstStyle>
          <a:p>
            <a:fld id="{6E9B6441-771A-D54C-981E-523A099A1661}" type="datetime1">
              <a:rPr lang="en-US"/>
              <a:pPr/>
              <a:t>11/30/2012</a:t>
            </a:fld>
            <a:endParaRPr lang="en-US"/>
          </a:p>
        </p:txBody>
      </p:sp>
      <p:sp>
        <p:nvSpPr>
          <p:cNvPr id="3" name="Footer Placeholder 2"/>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4" name="Slide Number Placeholder 3"/>
          <p:cNvSpPr>
            <a:spLocks noGrp="1"/>
          </p:cNvSpPr>
          <p:nvPr>
            <p:ph type="sldNum" sz="quarter" idx="12"/>
          </p:nvPr>
        </p:nvSpPr>
        <p:spPr/>
        <p:txBody>
          <a:bodyPr/>
          <a:lstStyle>
            <a:lvl1pPr eaLnBrk="0" hangingPunct="0">
              <a:defRPr i="1">
                <a:latin typeface="Times New Roman" pitchFamily="-109" charset="0"/>
              </a:defRPr>
            </a:lvl1pPr>
          </a:lstStyle>
          <a:p>
            <a:fld id="{30A32DAA-FA6F-BC4D-BA2B-6D3E7EB65B9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i="1">
                <a:latin typeface="Times New Roman" pitchFamily="-109" charset="0"/>
              </a:defRPr>
            </a:lvl1pPr>
          </a:lstStyle>
          <a:p>
            <a:fld id="{FD0B670D-19EE-D645-87CE-F1C0BEFBFA0D}" type="datetime1">
              <a:rPr lang="en-US"/>
              <a:pPr/>
              <a:t>11/30/2012</a:t>
            </a:fld>
            <a:endParaRPr lang="en-US"/>
          </a:p>
        </p:txBody>
      </p:sp>
      <p:sp>
        <p:nvSpPr>
          <p:cNvPr id="6" name="Footer Placeholder 5"/>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7" name="Slide Number Placeholder 6"/>
          <p:cNvSpPr>
            <a:spLocks noGrp="1"/>
          </p:cNvSpPr>
          <p:nvPr>
            <p:ph type="sldNum" sz="quarter" idx="12"/>
          </p:nvPr>
        </p:nvSpPr>
        <p:spPr/>
        <p:txBody>
          <a:bodyPr/>
          <a:lstStyle>
            <a:lvl1pPr eaLnBrk="0" hangingPunct="0">
              <a:defRPr i="1">
                <a:latin typeface="Times New Roman" pitchFamily="-109" charset="0"/>
              </a:defRPr>
            </a:lvl1pPr>
          </a:lstStyle>
          <a:p>
            <a:fld id="{DE8CF190-DEE8-BD4C-82CB-CDBBF15A5C3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086E5DC7-1E75-EC4F-A9D6-DBCFD4779C72}"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i="1">
                <a:latin typeface="Times New Roman" pitchFamily="-109" charset="0"/>
              </a:defRPr>
            </a:lvl1pPr>
          </a:lstStyle>
          <a:p>
            <a:fld id="{0DEC9AF9-7C2B-714D-BB92-2ECD4E0E40A6}" type="datetime1">
              <a:rPr lang="en-US"/>
              <a:pPr/>
              <a:t>11/30/2012</a:t>
            </a:fld>
            <a:endParaRPr lang="en-US"/>
          </a:p>
        </p:txBody>
      </p:sp>
      <p:sp>
        <p:nvSpPr>
          <p:cNvPr id="6" name="Footer Placeholder 5"/>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7" name="Slide Number Placeholder 6"/>
          <p:cNvSpPr>
            <a:spLocks noGrp="1"/>
          </p:cNvSpPr>
          <p:nvPr>
            <p:ph type="sldNum" sz="quarter" idx="12"/>
          </p:nvPr>
        </p:nvSpPr>
        <p:spPr/>
        <p:txBody>
          <a:bodyPr/>
          <a:lstStyle>
            <a:lvl1pPr eaLnBrk="0" hangingPunct="0">
              <a:defRPr i="1">
                <a:latin typeface="Times New Roman" pitchFamily="-109" charset="0"/>
              </a:defRPr>
            </a:lvl1pPr>
          </a:lstStyle>
          <a:p>
            <a:fld id="{C76C4A58-578A-7F45-8E2E-79A9118EAF5E}"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i="1">
                <a:latin typeface="Times New Roman" pitchFamily="-109" charset="0"/>
              </a:defRPr>
            </a:lvl1pPr>
          </a:lstStyle>
          <a:p>
            <a:fld id="{9D178E15-CAFA-D942-9386-CE4F4E49AE55}" type="datetime1">
              <a:rPr lang="en-US"/>
              <a:pPr/>
              <a:t>11/30/2012</a:t>
            </a:fld>
            <a:endParaRPr lang="en-US"/>
          </a:p>
        </p:txBody>
      </p:sp>
      <p:sp>
        <p:nvSpPr>
          <p:cNvPr id="5" name="Footer Placeholder 4"/>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i="1">
                <a:latin typeface="Times New Roman" pitchFamily="-109" charset="0"/>
              </a:defRPr>
            </a:lvl1pPr>
          </a:lstStyle>
          <a:p>
            <a:fld id="{1C91418F-91C8-124C-86E2-90A1D80A43A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i="1">
                <a:latin typeface="Times New Roman" pitchFamily="-109" charset="0"/>
              </a:defRPr>
            </a:lvl1pPr>
          </a:lstStyle>
          <a:p>
            <a:fld id="{119CE76F-66AF-304B-90BB-CBEEBA9448F7}" type="datetime1">
              <a:rPr lang="en-US"/>
              <a:pPr/>
              <a:t>11/30/2012</a:t>
            </a:fld>
            <a:endParaRPr lang="en-US"/>
          </a:p>
        </p:txBody>
      </p:sp>
      <p:sp>
        <p:nvSpPr>
          <p:cNvPr id="5" name="Footer Placeholder 4"/>
          <p:cNvSpPr>
            <a:spLocks noGrp="1"/>
          </p:cNvSpPr>
          <p:nvPr>
            <p:ph type="ftr" sz="quarter" idx="11"/>
          </p:nvPr>
        </p:nvSpPr>
        <p:spPr/>
        <p:txBody>
          <a:bodyPr/>
          <a:lstStyle>
            <a:lvl1pPr eaLnBrk="0" hangingPunct="0">
              <a:defRPr i="1">
                <a:latin typeface="Times New Roman" pitchFamily="-109" charset="0"/>
              </a:defRPr>
            </a:lvl1pPr>
          </a:lstStyle>
          <a:p>
            <a:endParaRPr lang="en-US"/>
          </a:p>
        </p:txBody>
      </p:sp>
      <p:sp>
        <p:nvSpPr>
          <p:cNvPr id="6" name="Slide Number Placeholder 5"/>
          <p:cNvSpPr>
            <a:spLocks noGrp="1"/>
          </p:cNvSpPr>
          <p:nvPr>
            <p:ph type="sldNum" sz="quarter" idx="12"/>
          </p:nvPr>
        </p:nvSpPr>
        <p:spPr/>
        <p:txBody>
          <a:bodyPr/>
          <a:lstStyle>
            <a:lvl1pPr eaLnBrk="0" hangingPunct="0">
              <a:defRPr i="1">
                <a:latin typeface="Times New Roman" pitchFamily="-109" charset="0"/>
              </a:defRPr>
            </a:lvl1pPr>
          </a:lstStyle>
          <a:p>
            <a:fld id="{836A3CF1-43BF-B94D-9A7B-C43A40874A1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ftr" sz="quarter" idx="11"/>
          </p:nvPr>
        </p:nvSpPr>
        <p:spPr>
          <a:ln/>
        </p:spPr>
        <p:txBody>
          <a:bodyPr/>
          <a:lstStyle>
            <a:lvl1pPr>
              <a:defRPr/>
            </a:lvl1pPr>
          </a:lstStyle>
          <a:p>
            <a:endParaRPr lang="en-US"/>
          </a:p>
        </p:txBody>
      </p:sp>
      <p:sp>
        <p:nvSpPr>
          <p:cNvPr id="6" name="Rectangle 4"/>
          <p:cNvSpPr>
            <a:spLocks noGrp="1" noChangeArrowheads="1"/>
          </p:cNvSpPr>
          <p:nvPr>
            <p:ph type="sldNum" sz="quarter" idx="12"/>
          </p:nvPr>
        </p:nvSpPr>
        <p:spPr>
          <a:ln/>
        </p:spPr>
        <p:txBody>
          <a:bodyPr/>
          <a:lstStyle>
            <a:lvl1pPr>
              <a:defRPr/>
            </a:lvl1pPr>
          </a:lstStyle>
          <a:p>
            <a:fld id="{F5F12DA4-EC65-DA4C-9A05-51C3C1DA27F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981200"/>
            <a:ext cx="33866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ftr" sz="quarter" idx="11"/>
          </p:nvPr>
        </p:nvSpPr>
        <p:spPr>
          <a:ln/>
        </p:spPr>
        <p:txBody>
          <a:bodyPr/>
          <a:lstStyle>
            <a:lvl1pPr>
              <a:defRPr/>
            </a:lvl1pPr>
          </a:lstStyle>
          <a:p>
            <a:endParaRPr lang="en-US"/>
          </a:p>
        </p:txBody>
      </p:sp>
      <p:sp>
        <p:nvSpPr>
          <p:cNvPr id="7" name="Rectangle 4"/>
          <p:cNvSpPr>
            <a:spLocks noGrp="1" noChangeArrowheads="1"/>
          </p:cNvSpPr>
          <p:nvPr>
            <p:ph type="sldNum" sz="quarter" idx="12"/>
          </p:nvPr>
        </p:nvSpPr>
        <p:spPr>
          <a:ln/>
        </p:spPr>
        <p:txBody>
          <a:bodyPr/>
          <a:lstStyle>
            <a:lvl1pPr>
              <a:defRPr/>
            </a:lvl1pPr>
          </a:lstStyle>
          <a:p>
            <a:fld id="{839BF614-0C50-4D45-88A5-0FC66FB5330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ftr" sz="quarter" idx="11"/>
          </p:nvPr>
        </p:nvSpPr>
        <p:spPr>
          <a:ln/>
        </p:spPr>
        <p:txBody>
          <a:bodyPr/>
          <a:lstStyle>
            <a:lvl1pPr>
              <a:defRPr/>
            </a:lvl1pPr>
          </a:lstStyle>
          <a:p>
            <a:endParaRPr lang="en-US"/>
          </a:p>
        </p:txBody>
      </p:sp>
      <p:sp>
        <p:nvSpPr>
          <p:cNvPr id="9" name="Rectangle 4"/>
          <p:cNvSpPr>
            <a:spLocks noGrp="1" noChangeArrowheads="1"/>
          </p:cNvSpPr>
          <p:nvPr>
            <p:ph type="sldNum" sz="quarter" idx="12"/>
          </p:nvPr>
        </p:nvSpPr>
        <p:spPr>
          <a:ln/>
        </p:spPr>
        <p:txBody>
          <a:bodyPr/>
          <a:lstStyle>
            <a:lvl1pPr>
              <a:defRPr/>
            </a:lvl1pPr>
          </a:lstStyle>
          <a:p>
            <a:fld id="{D61CAAAE-36E9-7546-9B05-326EB13C8AA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ftr" sz="quarter" idx="11"/>
          </p:nvPr>
        </p:nvSpPr>
        <p:spPr>
          <a:ln/>
        </p:spPr>
        <p:txBody>
          <a:bodyPr/>
          <a:lstStyle>
            <a:lvl1pPr>
              <a:defRPr/>
            </a:lvl1pPr>
          </a:lstStyle>
          <a:p>
            <a:endParaRPr lang="en-US"/>
          </a:p>
        </p:txBody>
      </p:sp>
      <p:sp>
        <p:nvSpPr>
          <p:cNvPr id="5" name="Rectangle 4"/>
          <p:cNvSpPr>
            <a:spLocks noGrp="1" noChangeArrowheads="1"/>
          </p:cNvSpPr>
          <p:nvPr>
            <p:ph type="sldNum" sz="quarter" idx="12"/>
          </p:nvPr>
        </p:nvSpPr>
        <p:spPr>
          <a:ln/>
        </p:spPr>
        <p:txBody>
          <a:bodyPr/>
          <a:lstStyle>
            <a:lvl1pPr>
              <a:defRPr/>
            </a:lvl1pPr>
          </a:lstStyle>
          <a:p>
            <a:fld id="{80C5100D-5544-5A4E-9EBF-9AD21AD212F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p>
        </p:txBody>
      </p:sp>
      <p:sp>
        <p:nvSpPr>
          <p:cNvPr id="3" name="Rectangle 3"/>
          <p:cNvSpPr>
            <a:spLocks noGrp="1" noChangeArrowheads="1"/>
          </p:cNvSpPr>
          <p:nvPr>
            <p:ph type="ftr" sz="quarter" idx="11"/>
          </p:nvPr>
        </p:nvSpPr>
        <p:spPr>
          <a:ln/>
        </p:spPr>
        <p:txBody>
          <a:bodyPr/>
          <a:lstStyle>
            <a:lvl1pPr>
              <a:defRPr/>
            </a:lvl1pPr>
          </a:lstStyle>
          <a:p>
            <a:endParaRPr lang="en-US"/>
          </a:p>
        </p:txBody>
      </p:sp>
      <p:sp>
        <p:nvSpPr>
          <p:cNvPr id="4" name="Rectangle 4"/>
          <p:cNvSpPr>
            <a:spLocks noGrp="1" noChangeArrowheads="1"/>
          </p:cNvSpPr>
          <p:nvPr>
            <p:ph type="sldNum" sz="quarter" idx="12"/>
          </p:nvPr>
        </p:nvSpPr>
        <p:spPr>
          <a:ln/>
        </p:spPr>
        <p:txBody>
          <a:bodyPr/>
          <a:lstStyle>
            <a:lvl1pPr>
              <a:defRPr/>
            </a:lvl1pPr>
          </a:lstStyle>
          <a:p>
            <a:fld id="{587BF4E3-C6BF-DA40-88A7-4DB1BA4CC3C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756" y="273091"/>
            <a:ext cx="5111044" cy="5853113"/>
          </a:xfrm>
        </p:spPr>
        <p:txBody>
          <a:bodyPr/>
          <a:lstStyle>
            <a:lvl1pPr>
              <a:defRPr sz="3200"/>
            </a:lvl1pPr>
            <a:lvl2pPr>
              <a:buFont typeface="Wingdings" pitchFamily="2" charset="2"/>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ftr" sz="quarter" idx="11"/>
          </p:nvPr>
        </p:nvSpPr>
        <p:spPr>
          <a:ln/>
        </p:spPr>
        <p:txBody>
          <a:bodyPr/>
          <a:lstStyle>
            <a:lvl1pPr>
              <a:defRPr/>
            </a:lvl1pPr>
          </a:lstStyle>
          <a:p>
            <a:endParaRPr lang="en-US"/>
          </a:p>
        </p:txBody>
      </p:sp>
      <p:sp>
        <p:nvSpPr>
          <p:cNvPr id="7" name="Rectangle 4"/>
          <p:cNvSpPr>
            <a:spLocks noGrp="1" noChangeArrowheads="1"/>
          </p:cNvSpPr>
          <p:nvPr>
            <p:ph type="sldNum" sz="quarter" idx="12"/>
          </p:nvPr>
        </p:nvSpPr>
        <p:spPr>
          <a:ln/>
        </p:spPr>
        <p:txBody>
          <a:bodyPr/>
          <a:lstStyle>
            <a:lvl1pPr>
              <a:defRPr/>
            </a:lvl1pPr>
          </a:lstStyle>
          <a:p>
            <a:fld id="{FED197CE-3D35-7446-9E04-0C1F9FD9759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ftr" sz="quarter" idx="11"/>
          </p:nvPr>
        </p:nvSpPr>
        <p:spPr>
          <a:ln/>
        </p:spPr>
        <p:txBody>
          <a:bodyPr/>
          <a:lstStyle>
            <a:lvl1pPr>
              <a:defRPr/>
            </a:lvl1pPr>
          </a:lstStyle>
          <a:p>
            <a:endParaRPr lang="en-US"/>
          </a:p>
        </p:txBody>
      </p:sp>
      <p:sp>
        <p:nvSpPr>
          <p:cNvPr id="7" name="Rectangle 4"/>
          <p:cNvSpPr>
            <a:spLocks noGrp="1" noChangeArrowheads="1"/>
          </p:cNvSpPr>
          <p:nvPr>
            <p:ph type="sldNum" sz="quarter" idx="12"/>
          </p:nvPr>
        </p:nvSpPr>
        <p:spPr>
          <a:ln/>
        </p:spPr>
        <p:txBody>
          <a:bodyPr/>
          <a:lstStyle>
            <a:lvl1pPr>
              <a:defRPr/>
            </a:lvl1pPr>
          </a:lstStyle>
          <a:p>
            <a:fld id="{8DAE4D6B-D11D-C548-A732-1970784CC7B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CG2012_BasicSlide_PostgradCourse - Revised.jpg"/>
          <p:cNvPicPr>
            <a:picLocks noChangeAspect="1"/>
          </p:cNvPicPr>
          <p:nvPr userDrawn="1"/>
        </p:nvPicPr>
        <p:blipFill>
          <a:blip r:embed="rId13" cstate="print"/>
          <a:stretch>
            <a:fillRect/>
          </a:stretch>
        </p:blipFill>
        <p:spPr>
          <a:xfrm>
            <a:off x="0" y="744"/>
            <a:ext cx="9144000" cy="6856511"/>
          </a:xfrm>
          <a:prstGeom prst="rect">
            <a:avLst/>
          </a:prstGeom>
        </p:spPr>
      </p:pic>
      <p:sp>
        <p:nvSpPr>
          <p:cNvPr id="1026" name="Rectangle 2"/>
          <p:cNvSpPr>
            <a:spLocks noGrp="1" noChangeArrowheads="1"/>
          </p:cNvSpPr>
          <p:nvPr>
            <p:ph type="dt" sz="half" idx="2"/>
          </p:nvPr>
        </p:nvSpPr>
        <p:spPr bwMode="auto">
          <a:xfrm>
            <a:off x="692856" y="6235701"/>
            <a:ext cx="1869722" cy="468313"/>
          </a:xfrm>
          <a:prstGeom prst="rect">
            <a:avLst/>
          </a:prstGeom>
          <a:noFill/>
          <a:ln w="9525">
            <a:noFill/>
            <a:miter lim="800000"/>
            <a:headEnd/>
            <a:tailEnd/>
          </a:ln>
          <a:effectLst/>
        </p:spPr>
        <p:txBody>
          <a:bodyPr vert="horz" wrap="none" lIns="94184" tIns="47092" rIns="94184" bIns="47092" numCol="1" anchor="ctr" anchorCtr="0" compatLnSpc="1">
            <a:prstTxWarp prst="textNoShape">
              <a:avLst/>
            </a:prstTxWarp>
          </a:bodyPr>
          <a:lstStyle>
            <a:lvl1pPr>
              <a:defRPr sz="1400" i="0">
                <a:solidFill>
                  <a:srgbClr val="FFFFFF"/>
                </a:solidFill>
              </a:defRPr>
            </a:lvl1pPr>
          </a:lstStyle>
          <a:p>
            <a:endParaRPr lang="en-US"/>
          </a:p>
        </p:txBody>
      </p:sp>
      <p:sp>
        <p:nvSpPr>
          <p:cNvPr id="1027" name="Rectangle 3"/>
          <p:cNvSpPr>
            <a:spLocks noGrp="1" noChangeArrowheads="1"/>
          </p:cNvSpPr>
          <p:nvPr>
            <p:ph type="ftr" sz="quarter" idx="3"/>
          </p:nvPr>
        </p:nvSpPr>
        <p:spPr bwMode="auto">
          <a:xfrm>
            <a:off x="3117145" y="6235701"/>
            <a:ext cx="2909711" cy="468313"/>
          </a:xfrm>
          <a:prstGeom prst="rect">
            <a:avLst/>
          </a:prstGeom>
          <a:noFill/>
          <a:ln w="9525">
            <a:noFill/>
            <a:miter lim="800000"/>
            <a:headEnd/>
            <a:tailEnd/>
          </a:ln>
          <a:effectLst/>
        </p:spPr>
        <p:txBody>
          <a:bodyPr vert="horz" wrap="none" lIns="94184" tIns="47092" rIns="94184" bIns="47092" numCol="1" anchor="ctr" anchorCtr="0" compatLnSpc="1">
            <a:prstTxWarp prst="textNoShape">
              <a:avLst/>
            </a:prstTxWarp>
          </a:bodyPr>
          <a:lstStyle>
            <a:lvl1pPr algn="ctr">
              <a:defRPr sz="1400" i="0">
                <a:solidFill>
                  <a:srgbClr val="FFFFFF"/>
                </a:solidFill>
              </a:defRPr>
            </a:lvl1pPr>
          </a:lstStyle>
          <a:p>
            <a:endParaRPr lang="en-US"/>
          </a:p>
        </p:txBody>
      </p:sp>
      <p:sp>
        <p:nvSpPr>
          <p:cNvPr id="1028" name="Rectangle 4"/>
          <p:cNvSpPr>
            <a:spLocks noGrp="1" noChangeArrowheads="1"/>
          </p:cNvSpPr>
          <p:nvPr>
            <p:ph type="sldNum" sz="quarter" idx="4"/>
          </p:nvPr>
        </p:nvSpPr>
        <p:spPr bwMode="auto">
          <a:xfrm>
            <a:off x="6581422" y="6235701"/>
            <a:ext cx="1869723" cy="468313"/>
          </a:xfrm>
          <a:prstGeom prst="rect">
            <a:avLst/>
          </a:prstGeom>
          <a:noFill/>
          <a:ln w="9525">
            <a:noFill/>
            <a:miter lim="800000"/>
            <a:headEnd/>
            <a:tailEnd/>
          </a:ln>
          <a:effectLst/>
        </p:spPr>
        <p:txBody>
          <a:bodyPr vert="horz" wrap="none" lIns="94184" tIns="47092" rIns="94184" bIns="47092" numCol="1" anchor="ctr" anchorCtr="0" compatLnSpc="1">
            <a:prstTxWarp prst="textNoShape">
              <a:avLst/>
            </a:prstTxWarp>
          </a:bodyPr>
          <a:lstStyle>
            <a:lvl1pPr algn="r">
              <a:defRPr sz="1400" i="0">
                <a:solidFill>
                  <a:srgbClr val="FFFFFF"/>
                </a:solidFill>
              </a:defRPr>
            </a:lvl1pPr>
          </a:lstStyle>
          <a:p>
            <a:fld id="{E4CEAD39-E516-B546-AB28-41C005DB203B}" type="slidenum">
              <a:rPr lang="en-US"/>
              <a:pPr/>
              <a:t>‹#›</a:t>
            </a:fld>
            <a:endParaRPr lang="en-US"/>
          </a:p>
        </p:txBody>
      </p:sp>
      <p:sp>
        <p:nvSpPr>
          <p:cNvPr id="1029" name="Rectangle 5"/>
          <p:cNvSpPr>
            <a:spLocks noGrp="1" noChangeArrowheads="1"/>
          </p:cNvSpPr>
          <p:nvPr>
            <p:ph type="title"/>
          </p:nvPr>
        </p:nvSpPr>
        <p:spPr bwMode="auto">
          <a:xfrm>
            <a:off x="1117600" y="609600"/>
            <a:ext cx="6908800" cy="1143000"/>
          </a:xfrm>
          <a:prstGeom prst="rect">
            <a:avLst/>
          </a:prstGeom>
          <a:noFill/>
          <a:ln w="9525">
            <a:noFill/>
            <a:miter lim="800000"/>
            <a:headEnd/>
            <a:tailEnd/>
          </a:ln>
        </p:spPr>
        <p:txBody>
          <a:bodyPr vert="horz" wrap="square" lIns="92560" tIns="45468" rIns="92560" bIns="45468"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1117600" y="1981200"/>
            <a:ext cx="6908800" cy="4114800"/>
          </a:xfrm>
          <a:prstGeom prst="rect">
            <a:avLst/>
          </a:prstGeom>
          <a:noFill/>
          <a:ln w="9525">
            <a:noFill/>
            <a:miter lim="800000"/>
            <a:headEnd/>
            <a:tailEnd/>
          </a:ln>
        </p:spPr>
        <p:txBody>
          <a:bodyPr vert="horz" wrap="square" lIns="92560" tIns="45468" rIns="92560" bIns="454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defTabSz="915988"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defTabSz="915988"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2pPr>
      <a:lvl3pPr algn="ctr" defTabSz="915988"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3pPr>
      <a:lvl4pPr algn="ctr" defTabSz="915988"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4pPr>
      <a:lvl5pPr algn="ctr" defTabSz="915988"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5pPr>
      <a:lvl6pPr marL="457200" algn="ctr" defTabSz="915988" rtl="0" eaLnBrk="0" fontAlgn="base" hangingPunct="0">
        <a:spcBef>
          <a:spcPct val="0"/>
        </a:spcBef>
        <a:spcAft>
          <a:spcPct val="0"/>
        </a:spcAft>
        <a:defRPr sz="4400">
          <a:solidFill>
            <a:schemeClr val="tx2"/>
          </a:solidFill>
          <a:latin typeface="Times New Roman" pitchFamily="18" charset="0"/>
        </a:defRPr>
      </a:lvl6pPr>
      <a:lvl7pPr marL="914400" algn="ctr" defTabSz="915988" rtl="0" eaLnBrk="0" fontAlgn="base" hangingPunct="0">
        <a:spcBef>
          <a:spcPct val="0"/>
        </a:spcBef>
        <a:spcAft>
          <a:spcPct val="0"/>
        </a:spcAft>
        <a:defRPr sz="4400">
          <a:solidFill>
            <a:schemeClr val="tx2"/>
          </a:solidFill>
          <a:latin typeface="Times New Roman" pitchFamily="18" charset="0"/>
        </a:defRPr>
      </a:lvl7pPr>
      <a:lvl8pPr marL="1371600" algn="ctr" defTabSz="915988" rtl="0" eaLnBrk="0" fontAlgn="base" hangingPunct="0">
        <a:spcBef>
          <a:spcPct val="0"/>
        </a:spcBef>
        <a:spcAft>
          <a:spcPct val="0"/>
        </a:spcAft>
        <a:defRPr sz="4400">
          <a:solidFill>
            <a:schemeClr val="tx2"/>
          </a:solidFill>
          <a:latin typeface="Times New Roman" pitchFamily="18" charset="0"/>
        </a:defRPr>
      </a:lvl8pPr>
      <a:lvl9pPr marL="1828800" algn="ctr" defTabSz="915988" rtl="0" eaLnBrk="0" fontAlgn="base" hangingPunct="0">
        <a:spcBef>
          <a:spcPct val="0"/>
        </a:spcBef>
        <a:spcAft>
          <a:spcPct val="0"/>
        </a:spcAft>
        <a:defRPr sz="4400">
          <a:solidFill>
            <a:schemeClr val="tx2"/>
          </a:solidFill>
          <a:latin typeface="Times New Roman" pitchFamily="18" charset="0"/>
        </a:defRPr>
      </a:lvl9pPr>
    </p:titleStyle>
    <p:bodyStyle>
      <a:lvl1pPr marL="344488" indent="-344488" algn="l" defTabSz="915988" rtl="0" eaLnBrk="0" fontAlgn="base" hangingPunct="0">
        <a:spcBef>
          <a:spcPct val="20000"/>
        </a:spcBef>
        <a:spcAft>
          <a:spcPct val="0"/>
        </a:spcAft>
        <a:buSzPct val="100000"/>
        <a:buChar char="•"/>
        <a:defRPr sz="3200">
          <a:solidFill>
            <a:schemeClr val="tx1"/>
          </a:solidFill>
          <a:latin typeface="+mn-lt"/>
          <a:ea typeface="MS PGothic" pitchFamily="34" charset="-128"/>
          <a:cs typeface="MS PGothic" pitchFamily="34" charset="-128"/>
        </a:defRPr>
      </a:lvl1pPr>
      <a:lvl2pPr marL="746125" indent="-284163" algn="l" defTabSz="915988" rtl="0" eaLnBrk="0" fontAlgn="base" hangingPunct="0">
        <a:spcBef>
          <a:spcPct val="20000"/>
        </a:spcBef>
        <a:spcAft>
          <a:spcPct val="0"/>
        </a:spcAft>
        <a:buSzPct val="100000"/>
        <a:buChar char="–"/>
        <a:defRPr sz="2800">
          <a:solidFill>
            <a:schemeClr val="tx1"/>
          </a:solidFill>
          <a:latin typeface="+mn-lt"/>
          <a:ea typeface="MS PGothic" pitchFamily="34" charset="-128"/>
        </a:defRPr>
      </a:lvl2pPr>
      <a:lvl3pPr marL="1146175" indent="-230188" algn="l" defTabSz="915988" rtl="0" eaLnBrk="0" fontAlgn="base" hangingPunct="0">
        <a:spcBef>
          <a:spcPct val="20000"/>
        </a:spcBef>
        <a:spcAft>
          <a:spcPct val="0"/>
        </a:spcAft>
        <a:buSzPct val="100000"/>
        <a:buChar char="•"/>
        <a:defRPr sz="2500">
          <a:solidFill>
            <a:schemeClr val="tx1"/>
          </a:solidFill>
          <a:latin typeface="+mn-lt"/>
          <a:ea typeface="ＭＳ Ｐゴシック" pitchFamily="-109" charset="-128"/>
        </a:defRPr>
      </a:lvl3pPr>
      <a:lvl4pPr marL="1604963" indent="-230188" algn="l" defTabSz="915988" rtl="0" eaLnBrk="0" fontAlgn="base" hangingPunct="0">
        <a:spcBef>
          <a:spcPct val="20000"/>
        </a:spcBef>
        <a:spcAft>
          <a:spcPct val="0"/>
        </a:spcAft>
        <a:buSzPct val="100000"/>
        <a:buChar char="–"/>
        <a:defRPr sz="2000">
          <a:solidFill>
            <a:schemeClr val="tx1"/>
          </a:solidFill>
          <a:latin typeface="+mn-lt"/>
          <a:ea typeface="ＭＳ Ｐゴシック" pitchFamily="-109" charset="-128"/>
        </a:defRPr>
      </a:lvl4pPr>
      <a:lvl5pPr marL="2062163" indent="-228600" algn="l" defTabSz="915988" rtl="0" eaLnBrk="0" fontAlgn="base" hangingPunct="0">
        <a:spcBef>
          <a:spcPct val="20000"/>
        </a:spcBef>
        <a:spcAft>
          <a:spcPct val="0"/>
        </a:spcAft>
        <a:buSzPct val="100000"/>
        <a:buChar char="•"/>
        <a:defRPr sz="2000">
          <a:solidFill>
            <a:schemeClr val="tx1"/>
          </a:solidFill>
          <a:latin typeface="+mn-lt"/>
          <a:ea typeface="ＭＳ Ｐゴシック" pitchFamily="-109" charset="-128"/>
        </a:defRPr>
      </a:lvl5pPr>
      <a:lvl6pPr marL="2519363" indent="-228600" algn="l" defTabSz="915988" rtl="0" eaLnBrk="0" fontAlgn="base" hangingPunct="0">
        <a:spcBef>
          <a:spcPct val="20000"/>
        </a:spcBef>
        <a:spcAft>
          <a:spcPct val="0"/>
        </a:spcAft>
        <a:buSzPct val="100000"/>
        <a:buChar char="•"/>
        <a:defRPr sz="2000">
          <a:solidFill>
            <a:schemeClr val="tx1"/>
          </a:solidFill>
          <a:latin typeface="+mn-lt"/>
        </a:defRPr>
      </a:lvl6pPr>
      <a:lvl7pPr marL="2976563" indent="-228600" algn="l" defTabSz="915988" rtl="0" eaLnBrk="0" fontAlgn="base" hangingPunct="0">
        <a:spcBef>
          <a:spcPct val="20000"/>
        </a:spcBef>
        <a:spcAft>
          <a:spcPct val="0"/>
        </a:spcAft>
        <a:buSzPct val="100000"/>
        <a:buChar char="•"/>
        <a:defRPr sz="2000">
          <a:solidFill>
            <a:schemeClr val="tx1"/>
          </a:solidFill>
          <a:latin typeface="+mn-lt"/>
        </a:defRPr>
      </a:lvl7pPr>
      <a:lvl8pPr marL="3433763" indent="-228600" algn="l" defTabSz="915988" rtl="0" eaLnBrk="0" fontAlgn="base" hangingPunct="0">
        <a:spcBef>
          <a:spcPct val="20000"/>
        </a:spcBef>
        <a:spcAft>
          <a:spcPct val="0"/>
        </a:spcAft>
        <a:buSzPct val="100000"/>
        <a:buChar char="•"/>
        <a:defRPr sz="2000">
          <a:solidFill>
            <a:schemeClr val="tx1"/>
          </a:solidFill>
          <a:latin typeface="+mn-lt"/>
        </a:defRPr>
      </a:lvl8pPr>
      <a:lvl9pPr marL="3890963" indent="-228600" algn="l" defTabSz="915988"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ACG2012_BasicSlide_PostgradCourse - Revised.jpg"/>
          <p:cNvPicPr>
            <a:picLocks noChangeAspect="1"/>
          </p:cNvPicPr>
          <p:nvPr userDrawn="1"/>
        </p:nvPicPr>
        <p:blipFill>
          <a:blip r:embed="rId13" cstate="print"/>
          <a:stretch>
            <a:fillRect/>
          </a:stretch>
        </p:blipFill>
        <p:spPr>
          <a:xfrm>
            <a:off x="0" y="744"/>
            <a:ext cx="9144000" cy="6856511"/>
          </a:xfrm>
          <a:prstGeom prst="rect">
            <a:avLst/>
          </a:prstGeom>
        </p:spPr>
      </p:pic>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i="0">
                <a:solidFill>
                  <a:srgbClr val="898989"/>
                </a:solidFill>
                <a:latin typeface="Calibri" pitchFamily="-109" charset="0"/>
              </a:defRPr>
            </a:lvl1pPr>
          </a:lstStyle>
          <a:p>
            <a:fld id="{9E46B6CA-099C-824A-B6CF-6F52186B16ED}" type="datetime1">
              <a:rPr lang="en-US"/>
              <a:pPr/>
              <a:t>11/30/2012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i="0">
                <a:solidFill>
                  <a:srgbClr val="898989"/>
                </a:solidFill>
                <a:latin typeface="Calibri" pitchFamily="-109" charset="0"/>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itchFamily="-109" charset="0"/>
              </a:defRPr>
            </a:lvl1pPr>
          </a:lstStyle>
          <a:p>
            <a:fld id="{18224C9F-984D-F74A-855F-C162BE44403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rtl="0" eaLnBrk="0" fontAlgn="base" hangingPunct="0">
        <a:spcBef>
          <a:spcPct val="0"/>
        </a:spcBef>
        <a:spcAft>
          <a:spcPct val="0"/>
        </a:spcAft>
        <a:defRPr sz="4400" kern="1200" baseline="0">
          <a:solidFill>
            <a:schemeClr val="bg1"/>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MS PGothic"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9" charset="0"/>
        <a:buChar char="•"/>
        <a:defRPr sz="3200" kern="1200" baseline="0">
          <a:solidFill>
            <a:schemeClr val="bg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Wingdings" pitchFamily="2" charset="2"/>
        <a:buChar char="§"/>
        <a:defRPr sz="2800" kern="1200" baseline="0">
          <a:solidFill>
            <a:schemeClr val="bg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109" charset="0"/>
        <a:buChar char="•"/>
        <a:defRPr sz="2400" kern="1200" baseline="0">
          <a:solidFill>
            <a:schemeClr val="bg1"/>
          </a:solidFill>
          <a:latin typeface="+mn-lt"/>
          <a:ea typeface="ＭＳ Ｐゴシック" pitchFamily="-109" charset="-128"/>
          <a:cs typeface="+mn-cs"/>
        </a:defRPr>
      </a:lvl3pPr>
      <a:lvl4pPr marL="1600200" indent="-228600" algn="l" rtl="0" eaLnBrk="0" fontAlgn="base" hangingPunct="0">
        <a:spcBef>
          <a:spcPct val="20000"/>
        </a:spcBef>
        <a:spcAft>
          <a:spcPct val="0"/>
        </a:spcAft>
        <a:buFont typeface="Arial" pitchFamily="-109" charset="0"/>
        <a:buChar char="–"/>
        <a:defRPr sz="2000" kern="1200" baseline="0">
          <a:solidFill>
            <a:schemeClr val="bg1"/>
          </a:solidFill>
          <a:latin typeface="+mn-lt"/>
          <a:ea typeface="ＭＳ Ｐゴシック" pitchFamily="-109" charset="-128"/>
          <a:cs typeface="+mn-cs"/>
        </a:defRPr>
      </a:lvl4pPr>
      <a:lvl5pPr marL="2057400" indent="-228600" algn="l" rtl="0" eaLnBrk="0" fontAlgn="base" hangingPunct="0">
        <a:spcBef>
          <a:spcPct val="20000"/>
        </a:spcBef>
        <a:spcAft>
          <a:spcPct val="0"/>
        </a:spcAft>
        <a:buFont typeface="Arial" pitchFamily="-109" charset="0"/>
        <a:buChar char="»"/>
        <a:defRPr sz="2000" kern="1200" baseline="0">
          <a:solidFill>
            <a:schemeClr val="bg1"/>
          </a:solidFill>
          <a:latin typeface="+mn-lt"/>
          <a:ea typeface="ＭＳ Ｐゴシック" pitchFamily="-10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video" Target="../media/media1.wmv"/><Relationship Id="rId5" Type="http://schemas.openxmlformats.org/officeDocument/2006/relationships/image" Target="../media/image35.png"/><Relationship Id="rId4" Type="http://schemas.microsoft.com/office/2007/relationships/media" Target="../media/media1.wm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media/media2.wmv"/><Relationship Id="rId5" Type="http://schemas.openxmlformats.org/officeDocument/2006/relationships/image" Target="../media/image37.png"/><Relationship Id="rId4" Type="http://schemas.microsoft.com/office/2007/relationships/media" Target="../media/media2.wm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ideo" Target="../media/media3.wmv"/><Relationship Id="rId5" Type="http://schemas.openxmlformats.org/officeDocument/2006/relationships/image" Target="../media/image37.png"/><Relationship Id="rId4" Type="http://schemas.microsoft.com/office/2007/relationships/media" Target="../media/media3.wmv"/></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a:xfrm>
            <a:off x="775009" y="1517150"/>
            <a:ext cx="7772400" cy="1470025"/>
          </a:xfrm>
        </p:spPr>
        <p:txBody>
          <a:bodyPr/>
          <a:lstStyle/>
          <a:p>
            <a:r>
              <a:rPr lang="en-US" sz="4800" dirty="0" smtClean="0"/>
              <a:t>David Sun Lecture</a:t>
            </a:r>
            <a:br>
              <a:rPr lang="en-US" sz="4800" dirty="0" smtClean="0"/>
            </a:br>
            <a:r>
              <a:rPr lang="en-US" dirty="0" smtClean="0">
                <a:solidFill>
                  <a:srgbClr val="FFFF66"/>
                </a:solidFill>
              </a:rPr>
              <a:t>Helping Your Patient by Helping Yourself: How to Improve the Patient Physician Relationship</a:t>
            </a:r>
          </a:p>
        </p:txBody>
      </p:sp>
      <p:sp>
        <p:nvSpPr>
          <p:cNvPr id="3" name="Subtitle 2"/>
          <p:cNvSpPr>
            <a:spLocks noGrp="1"/>
          </p:cNvSpPr>
          <p:nvPr>
            <p:ph type="subTitle" idx="1"/>
          </p:nvPr>
        </p:nvSpPr>
        <p:spPr>
          <a:xfrm>
            <a:off x="1382751" y="4036742"/>
            <a:ext cx="6400800" cy="2051824"/>
          </a:xfrm>
        </p:spPr>
        <p:txBody>
          <a:bodyPr rtlCol="0">
            <a:normAutofit fontScale="77500" lnSpcReduction="20000"/>
          </a:bodyPr>
          <a:lstStyle/>
          <a:p>
            <a:pPr fontAlgn="auto">
              <a:spcBef>
                <a:spcPts val="0"/>
              </a:spcBef>
              <a:spcAft>
                <a:spcPts val="0"/>
              </a:spcAft>
              <a:buFont typeface="Arial" pitchFamily="34" charset="0"/>
              <a:buNone/>
              <a:defRPr/>
            </a:pPr>
            <a:r>
              <a:rPr lang="en-US" sz="4100" dirty="0" smtClean="0">
                <a:solidFill>
                  <a:schemeClr val="bg1"/>
                </a:solidFill>
              </a:rPr>
              <a:t>Douglas A. Drossman, MD, MACG</a:t>
            </a:r>
          </a:p>
          <a:p>
            <a:pPr fontAlgn="auto">
              <a:spcBef>
                <a:spcPts val="0"/>
              </a:spcBef>
              <a:spcAft>
                <a:spcPts val="0"/>
              </a:spcAft>
              <a:buFont typeface="Arial" pitchFamily="34" charset="0"/>
              <a:buNone/>
              <a:defRPr/>
            </a:pPr>
            <a:r>
              <a:rPr lang="en-US" dirty="0" smtClean="0">
                <a:solidFill>
                  <a:schemeClr val="bg1"/>
                </a:solidFill>
              </a:rPr>
              <a:t>Center for the Education and Practice of Biopsychosocial Care</a:t>
            </a:r>
          </a:p>
          <a:p>
            <a:pPr fontAlgn="auto">
              <a:spcBef>
                <a:spcPts val="0"/>
              </a:spcBef>
              <a:spcAft>
                <a:spcPts val="0"/>
              </a:spcAft>
              <a:buFont typeface="Arial" pitchFamily="34" charset="0"/>
              <a:buNone/>
              <a:defRPr/>
            </a:pPr>
            <a:r>
              <a:rPr lang="en-US" dirty="0" err="1" smtClean="0">
                <a:solidFill>
                  <a:schemeClr val="bg1"/>
                </a:solidFill>
              </a:rPr>
              <a:t>DrossmanGastroenterology</a:t>
            </a:r>
            <a:r>
              <a:rPr lang="en-US" smtClean="0">
                <a:solidFill>
                  <a:schemeClr val="bg1"/>
                </a:solidFill>
              </a:rPr>
              <a:t> PLLC</a:t>
            </a:r>
            <a:endParaRPr lang="en-US" dirty="0" smtClean="0">
              <a:solidFill>
                <a:schemeClr val="bg1"/>
              </a:solidFill>
            </a:endParaRPr>
          </a:p>
          <a:p>
            <a:pPr fontAlgn="auto">
              <a:spcBef>
                <a:spcPts val="0"/>
              </a:spcBef>
              <a:spcAft>
                <a:spcPts val="0"/>
              </a:spcAft>
              <a:buFont typeface="Arial" pitchFamily="34" charset="0"/>
              <a:buNone/>
              <a:defRPr/>
            </a:pPr>
            <a:r>
              <a:rPr lang="en-US" dirty="0" smtClean="0">
                <a:solidFill>
                  <a:schemeClr val="bg1"/>
                </a:solidFill>
              </a:rPr>
              <a:t>Adjunct Professor of Medicine and Psychiatry</a:t>
            </a:r>
          </a:p>
          <a:p>
            <a:pPr fontAlgn="auto">
              <a:spcBef>
                <a:spcPts val="0"/>
              </a:spcBef>
              <a:spcAft>
                <a:spcPts val="0"/>
              </a:spcAft>
              <a:buFont typeface="Arial" pitchFamily="34" charset="0"/>
              <a:buNone/>
              <a:defRPr/>
            </a:pPr>
            <a:r>
              <a:rPr lang="en-US" dirty="0" smtClean="0">
                <a:solidFill>
                  <a:schemeClr val="bg1"/>
                </a:solidFill>
              </a:rPr>
              <a:t>University of North Carolina </a:t>
            </a:r>
          </a:p>
          <a:p>
            <a:pPr fontAlgn="auto">
              <a:spcAft>
                <a:spcPts val="0"/>
              </a:spcAft>
              <a:buFont typeface="Arial" pitchFamily="34" charset="0"/>
              <a:buNone/>
              <a:defRPr/>
            </a:pPr>
            <a:endParaRPr lang="en-U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ongratulations"/>
          <p:cNvPicPr>
            <a:picLocks noChangeAspect="1" noChangeArrowheads="1"/>
          </p:cNvPicPr>
          <p:nvPr/>
        </p:nvPicPr>
        <p:blipFill>
          <a:blip r:embed="rId3" cstate="print"/>
          <a:srcRect/>
          <a:stretch>
            <a:fillRect/>
          </a:stretch>
        </p:blipFill>
        <p:spPr bwMode="auto">
          <a:xfrm>
            <a:off x="382411" y="330515"/>
            <a:ext cx="6788426" cy="5070995"/>
          </a:xfrm>
          <a:prstGeom prst="rect">
            <a:avLst/>
          </a:prstGeom>
          <a:noFill/>
          <a:ln w="9525">
            <a:noFill/>
            <a:miter lim="800000"/>
            <a:headEnd/>
            <a:tailEnd/>
          </a:ln>
        </p:spPr>
      </p:pic>
      <p:grpSp>
        <p:nvGrpSpPr>
          <p:cNvPr id="62467" name="Group 3"/>
          <p:cNvGrpSpPr>
            <a:grpSpLocks/>
          </p:cNvGrpSpPr>
          <p:nvPr/>
        </p:nvGrpSpPr>
        <p:grpSpPr bwMode="auto">
          <a:xfrm>
            <a:off x="2074334" y="1236977"/>
            <a:ext cx="6794500" cy="4464050"/>
            <a:chOff x="1596" y="1071"/>
            <a:chExt cx="4815" cy="2812"/>
          </a:xfrm>
        </p:grpSpPr>
        <p:sp>
          <p:nvSpPr>
            <p:cNvPr id="62469" name="AutoShape 4"/>
            <p:cNvSpPr>
              <a:spLocks noChangeArrowheads="1"/>
            </p:cNvSpPr>
            <p:nvPr/>
          </p:nvSpPr>
          <p:spPr bwMode="auto">
            <a:xfrm flipH="1">
              <a:off x="4927" y="1842"/>
              <a:ext cx="1459" cy="561"/>
            </a:xfrm>
            <a:prstGeom prst="cloudCallout">
              <a:avLst>
                <a:gd name="adj1" fmla="val 98472"/>
                <a:gd name="adj2" fmla="val -47116"/>
              </a:avLst>
            </a:prstGeom>
            <a:solidFill>
              <a:srgbClr val="FFFFFF"/>
            </a:solidFill>
            <a:ln w="1651">
              <a:solidFill>
                <a:srgbClr val="000000"/>
              </a:solidFill>
              <a:round/>
              <a:headEnd/>
              <a:tailEnd/>
            </a:ln>
          </p:spPr>
          <p:txBody>
            <a:bodyPr wrap="none" anchor="ctr">
              <a:prstTxWarp prst="textNoShape">
                <a:avLst/>
              </a:prstTxWarp>
            </a:bodyPr>
            <a:lstStyle/>
            <a:p>
              <a:pPr algn="ctr">
                <a:lnSpc>
                  <a:spcPct val="85000"/>
                </a:lnSpc>
                <a:buClr>
                  <a:srgbClr val="FFFF66"/>
                </a:buClr>
                <a:buSzPct val="75000"/>
                <a:buFont typeface="Symbol" pitchFamily="-109" charset="2"/>
                <a:buNone/>
              </a:pPr>
              <a:r>
                <a:rPr lang="en-GB" sz="1800" b="1" i="0">
                  <a:solidFill>
                    <a:srgbClr val="000000"/>
                  </a:solidFill>
                  <a:latin typeface="+mn-lt"/>
                </a:rPr>
                <a:t>Maybe he </a:t>
              </a:r>
            </a:p>
            <a:p>
              <a:pPr algn="ctr">
                <a:lnSpc>
                  <a:spcPct val="85000"/>
                </a:lnSpc>
                <a:buClr>
                  <a:srgbClr val="FFFF66"/>
                </a:buClr>
                <a:buSzPct val="75000"/>
                <a:buFont typeface="Symbol" pitchFamily="-109" charset="2"/>
                <a:buNone/>
              </a:pPr>
              <a:r>
                <a:rPr lang="en-GB" sz="1800" b="1" i="0">
                  <a:solidFill>
                    <a:srgbClr val="000000"/>
                  </a:solidFill>
                  <a:latin typeface="+mn-lt"/>
                </a:rPr>
                <a:t>Missed it</a:t>
              </a:r>
              <a:endParaRPr lang="en-GB" sz="1800" i="0">
                <a:solidFill>
                  <a:srgbClr val="000000"/>
                </a:solidFill>
                <a:latin typeface="+mn-lt"/>
              </a:endParaRPr>
            </a:p>
          </p:txBody>
        </p:sp>
        <p:sp>
          <p:nvSpPr>
            <p:cNvPr id="62470" name="AutoShape 5"/>
            <p:cNvSpPr>
              <a:spLocks noChangeArrowheads="1"/>
            </p:cNvSpPr>
            <p:nvPr/>
          </p:nvSpPr>
          <p:spPr bwMode="auto">
            <a:xfrm>
              <a:off x="4962" y="1071"/>
              <a:ext cx="1449" cy="691"/>
            </a:xfrm>
            <a:prstGeom prst="cloudCallout">
              <a:avLst>
                <a:gd name="adj1" fmla="val -77273"/>
                <a:gd name="adj2" fmla="val 63282"/>
              </a:avLst>
            </a:prstGeom>
            <a:solidFill>
              <a:srgbClr val="FFFFFF"/>
            </a:solidFill>
            <a:ln w="1651">
              <a:solidFill>
                <a:srgbClr val="000000"/>
              </a:solidFill>
              <a:round/>
              <a:headEnd/>
              <a:tailEnd/>
            </a:ln>
          </p:spPr>
          <p:txBody>
            <a:bodyPr wrap="none" anchor="ctr">
              <a:prstTxWarp prst="textNoShape">
                <a:avLst/>
              </a:prstTxWarp>
            </a:bodyPr>
            <a:lstStyle/>
            <a:p>
              <a:pPr algn="ctr">
                <a:lnSpc>
                  <a:spcPct val="85000"/>
                </a:lnSpc>
                <a:buClr>
                  <a:srgbClr val="FFFF66"/>
                </a:buClr>
                <a:buSzPct val="75000"/>
                <a:buFont typeface="Symbol" pitchFamily="-109" charset="2"/>
                <a:buNone/>
              </a:pPr>
              <a:r>
                <a:rPr lang="en-GB" sz="1800" b="1" i="0" dirty="0">
                  <a:solidFill>
                    <a:srgbClr val="000000"/>
                  </a:solidFill>
                  <a:latin typeface="+mn-lt"/>
                </a:rPr>
                <a:t>  The pain still</a:t>
              </a:r>
            </a:p>
            <a:p>
              <a:pPr algn="ctr">
                <a:lnSpc>
                  <a:spcPct val="85000"/>
                </a:lnSpc>
                <a:buClr>
                  <a:srgbClr val="FFFF66"/>
                </a:buClr>
                <a:buSzPct val="75000"/>
                <a:buFont typeface="Symbol" pitchFamily="-109" charset="2"/>
                <a:buNone/>
              </a:pPr>
              <a:r>
                <a:rPr lang="en-GB" sz="1800" b="1" i="0" dirty="0">
                  <a:solidFill>
                    <a:srgbClr val="000000"/>
                  </a:solidFill>
                  <a:latin typeface="+mn-lt"/>
                </a:rPr>
                <a:t> bothers me!</a:t>
              </a:r>
            </a:p>
          </p:txBody>
        </p:sp>
        <p:sp>
          <p:nvSpPr>
            <p:cNvPr id="62471" name="AutoShape 6"/>
            <p:cNvSpPr>
              <a:spLocks noChangeArrowheads="1"/>
            </p:cNvSpPr>
            <p:nvPr/>
          </p:nvSpPr>
          <p:spPr bwMode="auto">
            <a:xfrm flipH="1">
              <a:off x="4661" y="2433"/>
              <a:ext cx="1725" cy="648"/>
            </a:xfrm>
            <a:prstGeom prst="cloudCallout">
              <a:avLst>
                <a:gd name="adj1" fmla="val 85542"/>
                <a:gd name="adj2" fmla="val -137366"/>
              </a:avLst>
            </a:prstGeom>
            <a:solidFill>
              <a:srgbClr val="FFFFFF"/>
            </a:solidFill>
            <a:ln w="1651">
              <a:solidFill>
                <a:srgbClr val="000000"/>
              </a:solidFill>
              <a:round/>
              <a:headEnd/>
              <a:tailEnd/>
            </a:ln>
          </p:spPr>
          <p:txBody>
            <a:bodyPr wrap="none" anchor="ctr">
              <a:prstTxWarp prst="textNoShape">
                <a:avLst/>
              </a:prstTxWarp>
            </a:bodyPr>
            <a:lstStyle/>
            <a:p>
              <a:pPr algn="ctr">
                <a:lnSpc>
                  <a:spcPct val="85000"/>
                </a:lnSpc>
                <a:buClr>
                  <a:srgbClr val="FFFF66"/>
                </a:buClr>
                <a:buSzPct val="75000"/>
                <a:buFont typeface="Symbol" pitchFamily="-109" charset="2"/>
                <a:buNone/>
              </a:pPr>
              <a:r>
                <a:rPr lang="en-GB" sz="1800" b="1" dirty="0">
                  <a:solidFill>
                    <a:srgbClr val="000000"/>
                  </a:solidFill>
                  <a:latin typeface="+mn-lt"/>
                </a:rPr>
                <a:t> </a:t>
              </a:r>
              <a:r>
                <a:rPr lang="en-GB" sz="1800" b="1" i="0" dirty="0">
                  <a:solidFill>
                    <a:srgbClr val="000000"/>
                  </a:solidFill>
                  <a:latin typeface="+mn-lt"/>
                </a:rPr>
                <a:t>Does this mean</a:t>
              </a:r>
            </a:p>
            <a:p>
              <a:pPr algn="ctr">
                <a:lnSpc>
                  <a:spcPct val="85000"/>
                </a:lnSpc>
                <a:buClr>
                  <a:srgbClr val="FFFF66"/>
                </a:buClr>
                <a:buSzPct val="75000"/>
                <a:buFont typeface="Symbol" pitchFamily="-109" charset="2"/>
                <a:buNone/>
              </a:pPr>
              <a:r>
                <a:rPr lang="en-GB" sz="1800" b="1" i="0" dirty="0">
                  <a:solidFill>
                    <a:srgbClr val="000000"/>
                  </a:solidFill>
                  <a:latin typeface="+mn-lt"/>
                </a:rPr>
                <a:t>It’s in my head?</a:t>
              </a:r>
              <a:endParaRPr lang="en-GB" sz="1800" i="0" dirty="0">
                <a:solidFill>
                  <a:srgbClr val="000000"/>
                </a:solidFill>
                <a:latin typeface="+mn-lt"/>
              </a:endParaRPr>
            </a:p>
          </p:txBody>
        </p:sp>
        <p:grpSp>
          <p:nvGrpSpPr>
            <p:cNvPr id="62472" name="Group 7"/>
            <p:cNvGrpSpPr>
              <a:grpSpLocks/>
            </p:cNvGrpSpPr>
            <p:nvPr/>
          </p:nvGrpSpPr>
          <p:grpSpPr bwMode="auto">
            <a:xfrm>
              <a:off x="2740" y="3294"/>
              <a:ext cx="1459" cy="561"/>
              <a:chOff x="3052" y="3571"/>
              <a:chExt cx="1440" cy="624"/>
            </a:xfrm>
          </p:grpSpPr>
          <p:sp>
            <p:nvSpPr>
              <p:cNvPr id="62479" name="AutoShape 8"/>
              <p:cNvSpPr>
                <a:spLocks noChangeArrowheads="1"/>
              </p:cNvSpPr>
              <p:nvPr/>
            </p:nvSpPr>
            <p:spPr bwMode="auto">
              <a:xfrm flipH="1">
                <a:off x="3052" y="3571"/>
                <a:ext cx="1440" cy="624"/>
              </a:xfrm>
              <a:prstGeom prst="cloudCallout">
                <a:avLst>
                  <a:gd name="adj1" fmla="val -28889"/>
                  <a:gd name="adj2" fmla="val -279171"/>
                </a:avLst>
              </a:prstGeom>
              <a:solidFill>
                <a:srgbClr val="FFFFFF"/>
              </a:solidFill>
              <a:ln w="1651">
                <a:solidFill>
                  <a:srgbClr val="000000"/>
                </a:solidFill>
                <a:round/>
                <a:headEnd/>
                <a:tailEnd/>
              </a:ln>
            </p:spPr>
            <p:txBody>
              <a:bodyPr wrap="none" anchor="ctr">
                <a:prstTxWarp prst="textNoShape">
                  <a:avLst/>
                </a:prstTxWarp>
              </a:bodyPr>
              <a:lstStyle/>
              <a:p>
                <a:pPr algn="ctr">
                  <a:buClr>
                    <a:srgbClr val="FFFF66"/>
                  </a:buClr>
                  <a:buSzPct val="75000"/>
                  <a:buFont typeface="Symbol" pitchFamily="-109" charset="2"/>
                  <a:buNone/>
                </a:pPr>
                <a:endParaRPr lang="en-US" sz="1800" i="0">
                  <a:solidFill>
                    <a:srgbClr val="063DE8"/>
                  </a:solidFill>
                  <a:latin typeface="Arial" pitchFamily="-109" charset="0"/>
                </a:endParaRPr>
              </a:p>
            </p:txBody>
          </p:sp>
          <p:sp>
            <p:nvSpPr>
              <p:cNvPr id="62480" name="Text Box 9"/>
              <p:cNvSpPr txBox="1">
                <a:spLocks noChangeArrowheads="1"/>
              </p:cNvSpPr>
              <p:nvPr/>
            </p:nvSpPr>
            <p:spPr bwMode="auto">
              <a:xfrm>
                <a:off x="3176" y="3664"/>
                <a:ext cx="1218" cy="453"/>
              </a:xfrm>
              <a:prstGeom prst="rect">
                <a:avLst/>
              </a:prstGeom>
              <a:noFill/>
              <a:ln w="1651">
                <a:noFill/>
                <a:miter lim="800000"/>
                <a:headEnd/>
                <a:tailEnd/>
              </a:ln>
            </p:spPr>
            <p:txBody>
              <a:bodyPr wrap="none">
                <a:prstTxWarp prst="textNoShape">
                  <a:avLst/>
                </a:prstTxWarp>
                <a:spAutoFit/>
              </a:bodyPr>
              <a:lstStyle/>
              <a:p>
                <a:pPr algn="ctr">
                  <a:buClr>
                    <a:srgbClr val="FFFF66"/>
                  </a:buClr>
                  <a:buSzPct val="75000"/>
                  <a:buFont typeface="Symbol" pitchFamily="-109" charset="2"/>
                  <a:buNone/>
                </a:pPr>
                <a:r>
                  <a:rPr lang="en-GB" sz="1800" b="1" i="0">
                    <a:solidFill>
                      <a:schemeClr val="bg2"/>
                    </a:solidFill>
                    <a:latin typeface="+mn-lt"/>
                  </a:rPr>
                  <a:t>My whole life is </a:t>
                </a:r>
              </a:p>
              <a:p>
                <a:pPr algn="ctr">
                  <a:buClr>
                    <a:srgbClr val="FFFF66"/>
                  </a:buClr>
                  <a:buSzPct val="75000"/>
                  <a:buFont typeface="Symbol" pitchFamily="-109" charset="2"/>
                  <a:buNone/>
                </a:pPr>
                <a:r>
                  <a:rPr lang="en-GB" sz="1800" b="1" i="0">
                    <a:solidFill>
                      <a:schemeClr val="bg2"/>
                    </a:solidFill>
                    <a:latin typeface="+mn-lt"/>
                  </a:rPr>
                  <a:t>affected</a:t>
                </a:r>
              </a:p>
            </p:txBody>
          </p:sp>
        </p:grpSp>
        <p:grpSp>
          <p:nvGrpSpPr>
            <p:cNvPr id="62473" name="Group 10"/>
            <p:cNvGrpSpPr>
              <a:grpSpLocks/>
            </p:cNvGrpSpPr>
            <p:nvPr/>
          </p:nvGrpSpPr>
          <p:grpSpPr bwMode="auto">
            <a:xfrm>
              <a:off x="1596" y="2327"/>
              <a:ext cx="1654" cy="561"/>
              <a:chOff x="1596" y="2327"/>
              <a:chExt cx="1654" cy="561"/>
            </a:xfrm>
          </p:grpSpPr>
          <p:sp>
            <p:nvSpPr>
              <p:cNvPr id="62477" name="AutoShape 11"/>
              <p:cNvSpPr>
                <a:spLocks noChangeArrowheads="1"/>
              </p:cNvSpPr>
              <p:nvPr/>
            </p:nvSpPr>
            <p:spPr bwMode="auto">
              <a:xfrm flipH="1">
                <a:off x="1596" y="2327"/>
                <a:ext cx="1654" cy="561"/>
              </a:xfrm>
              <a:prstGeom prst="cloudCallout">
                <a:avLst>
                  <a:gd name="adj1" fmla="val -89523"/>
                  <a:gd name="adj2" fmla="val -106255"/>
                </a:avLst>
              </a:prstGeom>
              <a:solidFill>
                <a:srgbClr val="FFFFFF"/>
              </a:solidFill>
              <a:ln w="1651">
                <a:solidFill>
                  <a:srgbClr val="000000"/>
                </a:solidFill>
                <a:round/>
                <a:headEnd/>
                <a:tailEnd/>
              </a:ln>
            </p:spPr>
            <p:txBody>
              <a:bodyPr wrap="none" anchor="ctr">
                <a:prstTxWarp prst="textNoShape">
                  <a:avLst/>
                </a:prstTxWarp>
              </a:bodyPr>
              <a:lstStyle/>
              <a:p>
                <a:pPr algn="ctr">
                  <a:buClr>
                    <a:srgbClr val="FFFF66"/>
                  </a:buClr>
                  <a:buSzPct val="75000"/>
                  <a:buFont typeface="Symbol" pitchFamily="-109" charset="2"/>
                  <a:buNone/>
                </a:pPr>
                <a:endParaRPr lang="en-US" sz="1800" i="0">
                  <a:solidFill>
                    <a:srgbClr val="063DE8"/>
                  </a:solidFill>
                  <a:latin typeface="Arial" pitchFamily="-109" charset="0"/>
                </a:endParaRPr>
              </a:p>
            </p:txBody>
          </p:sp>
          <p:sp>
            <p:nvSpPr>
              <p:cNvPr id="62478" name="Text Box 12"/>
              <p:cNvSpPr txBox="1">
                <a:spLocks noChangeArrowheads="1"/>
              </p:cNvSpPr>
              <p:nvPr/>
            </p:nvSpPr>
            <p:spPr bwMode="auto">
              <a:xfrm>
                <a:off x="1693" y="2415"/>
                <a:ext cx="1495" cy="359"/>
              </a:xfrm>
              <a:prstGeom prst="rect">
                <a:avLst/>
              </a:prstGeom>
              <a:noFill/>
              <a:ln w="1651">
                <a:noFill/>
                <a:miter lim="800000"/>
                <a:headEnd/>
                <a:tailEnd/>
              </a:ln>
            </p:spPr>
            <p:txBody>
              <a:bodyPr>
                <a:prstTxWarp prst="textNoShape">
                  <a:avLst/>
                </a:prstTxWarp>
                <a:spAutoFit/>
              </a:bodyPr>
              <a:lstStyle/>
              <a:p>
                <a:pPr algn="ctr">
                  <a:lnSpc>
                    <a:spcPct val="85000"/>
                  </a:lnSpc>
                  <a:buClr>
                    <a:srgbClr val="FFFF66"/>
                  </a:buClr>
                  <a:buSzPct val="75000"/>
                  <a:buFont typeface="Symbol" pitchFamily="-109" charset="2"/>
                  <a:buNone/>
                </a:pPr>
                <a:r>
                  <a:rPr lang="en-GB" sz="1800" b="1" i="0" dirty="0">
                    <a:solidFill>
                      <a:schemeClr val="bg2"/>
                    </a:solidFill>
                    <a:latin typeface="+mn-lt"/>
                  </a:rPr>
                  <a:t>Does he </a:t>
                </a:r>
              </a:p>
              <a:p>
                <a:pPr algn="ctr">
                  <a:lnSpc>
                    <a:spcPct val="85000"/>
                  </a:lnSpc>
                  <a:buClr>
                    <a:srgbClr val="FFFF66"/>
                  </a:buClr>
                  <a:buSzPct val="75000"/>
                  <a:buFont typeface="Symbol" pitchFamily="-109" charset="2"/>
                  <a:buNone/>
                </a:pPr>
                <a:r>
                  <a:rPr lang="en-GB" sz="1800" b="1" i="0" dirty="0">
                    <a:solidFill>
                      <a:schemeClr val="bg2"/>
                    </a:solidFill>
                    <a:latin typeface="+mn-lt"/>
                  </a:rPr>
                  <a:t>believe me?</a:t>
                </a:r>
              </a:p>
            </p:txBody>
          </p:sp>
        </p:grpSp>
        <p:grpSp>
          <p:nvGrpSpPr>
            <p:cNvPr id="62474" name="Group 13"/>
            <p:cNvGrpSpPr>
              <a:grpSpLocks/>
            </p:cNvGrpSpPr>
            <p:nvPr/>
          </p:nvGrpSpPr>
          <p:grpSpPr bwMode="auto">
            <a:xfrm>
              <a:off x="4376" y="3088"/>
              <a:ext cx="1654" cy="795"/>
              <a:chOff x="4376" y="3088"/>
              <a:chExt cx="1654" cy="795"/>
            </a:xfrm>
          </p:grpSpPr>
          <p:sp>
            <p:nvSpPr>
              <p:cNvPr id="62475" name="AutoShape 14"/>
              <p:cNvSpPr>
                <a:spLocks noChangeArrowheads="1"/>
              </p:cNvSpPr>
              <p:nvPr/>
            </p:nvSpPr>
            <p:spPr bwMode="auto">
              <a:xfrm flipH="1">
                <a:off x="4376" y="3088"/>
                <a:ext cx="1654" cy="795"/>
              </a:xfrm>
              <a:prstGeom prst="cloudCallout">
                <a:avLst>
                  <a:gd name="adj1" fmla="val 79472"/>
                  <a:gd name="adj2" fmla="val -219588"/>
                </a:avLst>
              </a:prstGeom>
              <a:solidFill>
                <a:srgbClr val="FFFFFF"/>
              </a:solidFill>
              <a:ln w="1651">
                <a:solidFill>
                  <a:srgbClr val="000000"/>
                </a:solidFill>
                <a:round/>
                <a:headEnd/>
                <a:tailEnd/>
              </a:ln>
            </p:spPr>
            <p:txBody>
              <a:bodyPr wrap="none" anchor="ctr">
                <a:prstTxWarp prst="textNoShape">
                  <a:avLst/>
                </a:prstTxWarp>
              </a:bodyPr>
              <a:lstStyle/>
              <a:p>
                <a:pPr algn="ctr">
                  <a:buClr>
                    <a:srgbClr val="FFFF66"/>
                  </a:buClr>
                  <a:buSzPct val="75000"/>
                  <a:buFont typeface="Symbol" pitchFamily="-109" charset="2"/>
                  <a:buNone/>
                </a:pPr>
                <a:endParaRPr lang="en-US" sz="1800" i="0">
                  <a:solidFill>
                    <a:srgbClr val="063DE8"/>
                  </a:solidFill>
                  <a:latin typeface="Arial" pitchFamily="-109" charset="0"/>
                </a:endParaRPr>
              </a:p>
            </p:txBody>
          </p:sp>
          <p:sp>
            <p:nvSpPr>
              <p:cNvPr id="62476" name="Text Box 15"/>
              <p:cNvSpPr txBox="1">
                <a:spLocks noChangeArrowheads="1"/>
              </p:cNvSpPr>
              <p:nvPr/>
            </p:nvSpPr>
            <p:spPr bwMode="auto">
              <a:xfrm>
                <a:off x="4530" y="3215"/>
                <a:ext cx="1495" cy="507"/>
              </a:xfrm>
              <a:prstGeom prst="rect">
                <a:avLst/>
              </a:prstGeom>
              <a:noFill/>
              <a:ln w="1651">
                <a:noFill/>
                <a:miter lim="800000"/>
                <a:headEnd/>
                <a:tailEnd/>
              </a:ln>
            </p:spPr>
            <p:txBody>
              <a:bodyPr>
                <a:prstTxWarp prst="textNoShape">
                  <a:avLst/>
                </a:prstTxWarp>
                <a:spAutoFit/>
              </a:bodyPr>
              <a:lstStyle/>
              <a:p>
                <a:pPr algn="ctr">
                  <a:lnSpc>
                    <a:spcPct val="85000"/>
                  </a:lnSpc>
                  <a:buClr>
                    <a:srgbClr val="FFFF66"/>
                  </a:buClr>
                  <a:buSzPct val="75000"/>
                  <a:buFont typeface="Symbol" pitchFamily="-109" charset="2"/>
                  <a:buNone/>
                </a:pPr>
                <a:r>
                  <a:rPr lang="en-GB" sz="1800" b="1" i="0">
                    <a:solidFill>
                      <a:srgbClr val="000000"/>
                    </a:solidFill>
                    <a:latin typeface="+mn-lt"/>
                  </a:rPr>
                  <a:t>I can not eat or</a:t>
                </a:r>
              </a:p>
              <a:p>
                <a:pPr algn="ctr">
                  <a:lnSpc>
                    <a:spcPct val="85000"/>
                  </a:lnSpc>
                  <a:buClr>
                    <a:srgbClr val="FFFF66"/>
                  </a:buClr>
                  <a:buSzPct val="75000"/>
                  <a:buFont typeface="Symbol" pitchFamily="-109" charset="2"/>
                  <a:buNone/>
                </a:pPr>
                <a:r>
                  <a:rPr lang="en-GB" sz="1800" b="1" i="0">
                    <a:solidFill>
                      <a:srgbClr val="000000"/>
                    </a:solidFill>
                    <a:latin typeface="+mn-lt"/>
                  </a:rPr>
                  <a:t>drink – how will</a:t>
                </a:r>
              </a:p>
              <a:p>
                <a:pPr algn="ctr">
                  <a:lnSpc>
                    <a:spcPct val="85000"/>
                  </a:lnSpc>
                  <a:buClr>
                    <a:srgbClr val="FFFF66"/>
                  </a:buClr>
                  <a:buSzPct val="75000"/>
                  <a:buFont typeface="Symbol" pitchFamily="-109" charset="2"/>
                  <a:buNone/>
                </a:pPr>
                <a:r>
                  <a:rPr lang="en-GB" sz="1800" b="1" i="0">
                    <a:solidFill>
                      <a:srgbClr val="000000"/>
                    </a:solidFill>
                    <a:latin typeface="+mn-lt"/>
                  </a:rPr>
                  <a:t>I manage?</a:t>
                </a:r>
              </a:p>
            </p:txBody>
          </p:sp>
        </p:grpSp>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rrowheads="1"/>
          </p:cNvPicPr>
          <p:nvPr/>
        </p:nvPicPr>
        <p:blipFill>
          <a:blip r:embed="rId3" cstate="print"/>
          <a:srcRect/>
          <a:stretch>
            <a:fillRect/>
          </a:stretch>
        </p:blipFill>
        <p:spPr bwMode="auto">
          <a:xfrm>
            <a:off x="1960034" y="231207"/>
            <a:ext cx="5201356" cy="5735638"/>
          </a:xfrm>
          <a:prstGeom prst="rect">
            <a:avLst/>
          </a:prstGeom>
          <a:noFill/>
          <a:ln w="50800">
            <a:solidFill>
              <a:srgbClr val="66CCFF"/>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4"/>
          <p:cNvPicPr>
            <a:picLocks noChangeArrowheads="1"/>
          </p:cNvPicPr>
          <p:nvPr/>
        </p:nvPicPr>
        <p:blipFill>
          <a:blip r:embed="rId3" cstate="print"/>
          <a:srcRect b="12320"/>
          <a:stretch>
            <a:fillRect/>
          </a:stretch>
        </p:blipFill>
        <p:spPr bwMode="auto">
          <a:xfrm>
            <a:off x="1455974" y="268033"/>
            <a:ext cx="6373988" cy="4940142"/>
          </a:xfrm>
          <a:prstGeom prst="rect">
            <a:avLst/>
          </a:prstGeom>
          <a:noFill/>
          <a:ln w="9525">
            <a:noFill/>
            <a:miter lim="800000"/>
            <a:headEnd/>
            <a:tailEnd/>
          </a:ln>
        </p:spPr>
      </p:pic>
      <p:sp>
        <p:nvSpPr>
          <p:cNvPr id="5" name="Rectangle 79"/>
          <p:cNvSpPr>
            <a:spLocks noChangeArrowheads="1"/>
          </p:cNvSpPr>
          <p:nvPr/>
        </p:nvSpPr>
        <p:spPr bwMode="auto">
          <a:xfrm>
            <a:off x="1357195" y="5285128"/>
            <a:ext cx="6565900" cy="923330"/>
          </a:xfrm>
          <a:prstGeom prst="rect">
            <a:avLst/>
          </a:prstGeom>
          <a:noFill/>
          <a:ln w="9525">
            <a:noFill/>
            <a:miter lim="800000"/>
            <a:headEnd/>
            <a:tailEnd/>
          </a:ln>
        </p:spPr>
        <p:txBody>
          <a:bodyPr wrap="square">
            <a:prstTxWarp prst="textNoShape">
              <a:avLst/>
            </a:prstTxWarp>
            <a:spAutoFit/>
          </a:bodyPr>
          <a:lstStyle/>
          <a:p>
            <a:pPr algn="ctr" defTabSz="915988" eaLnBrk="1" hangingPunct="1"/>
            <a:r>
              <a:rPr lang="en-US" sz="2700" i="0" dirty="0" smtClean="0">
                <a:latin typeface="+mn-lt"/>
              </a:rPr>
              <a:t>“Well, the old body checks out. Now let’s see what Doc Atkins here makes of the old mind.”</a:t>
            </a:r>
            <a:endParaRPr lang="en-US" sz="2700" i="0"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2049" y="316049"/>
            <a:ext cx="7543800" cy="5029200"/>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endParaRPr lang="en-US" dirty="0"/>
          </a:p>
        </p:txBody>
      </p:sp>
      <p:sp>
        <p:nvSpPr>
          <p:cNvPr id="7" name="TextBox 6"/>
          <p:cNvSpPr txBox="1"/>
          <p:nvPr/>
        </p:nvSpPr>
        <p:spPr>
          <a:xfrm>
            <a:off x="3979549" y="5396050"/>
            <a:ext cx="1795492" cy="707886"/>
          </a:xfrm>
          <a:prstGeom prst="rect">
            <a:avLst/>
          </a:prstGeom>
          <a:noFill/>
        </p:spPr>
        <p:txBody>
          <a:bodyPr wrap="none" rtlCol="0">
            <a:spAutoFit/>
          </a:bodyPr>
          <a:lstStyle/>
          <a:p>
            <a:r>
              <a:rPr lang="en-US" sz="4000" i="0" dirty="0" smtClean="0">
                <a:solidFill>
                  <a:schemeClr val="bg1"/>
                </a:solidFill>
                <a:latin typeface="+mn-lt"/>
              </a:rPr>
              <a:t>ILLNESS</a:t>
            </a:r>
            <a:endParaRPr lang="en-US" sz="4000" i="0" dirty="0">
              <a:solidFill>
                <a:schemeClr val="bg1"/>
              </a:solidFill>
              <a:latin typeface="+mn-lt"/>
            </a:endParaRPr>
          </a:p>
        </p:txBody>
      </p:sp>
      <p:sp>
        <p:nvSpPr>
          <p:cNvPr id="9" name="TextBox 8"/>
          <p:cNvSpPr txBox="1"/>
          <p:nvPr/>
        </p:nvSpPr>
        <p:spPr>
          <a:xfrm>
            <a:off x="156849" y="2030207"/>
            <a:ext cx="800219" cy="1800429"/>
          </a:xfrm>
          <a:prstGeom prst="rect">
            <a:avLst/>
          </a:prstGeom>
          <a:noFill/>
        </p:spPr>
        <p:txBody>
          <a:bodyPr vert="vert270" wrap="none" rtlCol="0">
            <a:spAutoFit/>
          </a:bodyPr>
          <a:lstStyle/>
          <a:p>
            <a:r>
              <a:rPr lang="en-US" sz="4000" i="0" dirty="0" smtClean="0">
                <a:solidFill>
                  <a:schemeClr val="bg1"/>
                </a:solidFill>
                <a:latin typeface="+mn-lt"/>
              </a:rPr>
              <a:t>DISEASE</a:t>
            </a:r>
            <a:endParaRPr lang="en-US" sz="4000" i="0" dirty="0">
              <a:solidFill>
                <a:schemeClr val="bg1"/>
              </a:solidFill>
              <a:latin typeface="+mn-lt"/>
            </a:endParaRPr>
          </a:p>
        </p:txBody>
      </p:sp>
      <p:cxnSp>
        <p:nvCxnSpPr>
          <p:cNvPr id="11" name="Straight Arrow Connector 10"/>
          <p:cNvCxnSpPr/>
          <p:nvPr/>
        </p:nvCxnSpPr>
        <p:spPr>
          <a:xfrm>
            <a:off x="5757549" y="5759270"/>
            <a:ext cx="2933700" cy="508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63249" y="328750"/>
            <a:ext cx="12700" cy="163576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34749" y="5789750"/>
            <a:ext cx="27559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37849" y="3872050"/>
            <a:ext cx="0" cy="1498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61749" y="430350"/>
            <a:ext cx="1343701" cy="523220"/>
          </a:xfrm>
          <a:prstGeom prst="rect">
            <a:avLst/>
          </a:prstGeom>
          <a:noFill/>
        </p:spPr>
        <p:txBody>
          <a:bodyPr wrap="none" rtlCol="0">
            <a:spAutoFit/>
          </a:bodyPr>
          <a:lstStyle/>
          <a:p>
            <a:r>
              <a:rPr lang="en-US" sz="2800" i="0" dirty="0" smtClean="0">
                <a:latin typeface="+mn-lt"/>
              </a:rPr>
              <a:t>COPING</a:t>
            </a:r>
            <a:endParaRPr lang="en-US" sz="2800" i="0" dirty="0">
              <a:latin typeface="+mn-lt"/>
            </a:endParaRPr>
          </a:p>
        </p:txBody>
      </p:sp>
      <p:sp>
        <p:nvSpPr>
          <p:cNvPr id="26" name="TextBox 25"/>
          <p:cNvSpPr txBox="1"/>
          <p:nvPr/>
        </p:nvSpPr>
        <p:spPr>
          <a:xfrm>
            <a:off x="6701671" y="366850"/>
            <a:ext cx="1829347" cy="954107"/>
          </a:xfrm>
          <a:prstGeom prst="rect">
            <a:avLst/>
          </a:prstGeom>
          <a:noFill/>
        </p:spPr>
        <p:txBody>
          <a:bodyPr wrap="none" rtlCol="0">
            <a:spAutoFit/>
          </a:bodyPr>
          <a:lstStyle/>
          <a:p>
            <a:pPr algn="ctr"/>
            <a:r>
              <a:rPr lang="en-US" sz="2800" i="0" dirty="0" smtClean="0">
                <a:latin typeface="+mn-lt"/>
              </a:rPr>
              <a:t>RIGHTFUL</a:t>
            </a:r>
          </a:p>
          <a:p>
            <a:pPr algn="ctr"/>
            <a:r>
              <a:rPr lang="en-US" sz="2800" i="0" dirty="0" smtClean="0">
                <a:latin typeface="+mn-lt"/>
              </a:rPr>
              <a:t>SUFFERING</a:t>
            </a:r>
            <a:endParaRPr lang="en-US" sz="2800" i="0" dirty="0">
              <a:latin typeface="+mn-lt"/>
            </a:endParaRPr>
          </a:p>
        </p:txBody>
      </p:sp>
      <p:sp>
        <p:nvSpPr>
          <p:cNvPr id="27" name="TextBox 26"/>
          <p:cNvSpPr txBox="1"/>
          <p:nvPr/>
        </p:nvSpPr>
        <p:spPr>
          <a:xfrm>
            <a:off x="1223649" y="4722950"/>
            <a:ext cx="1311898" cy="523220"/>
          </a:xfrm>
          <a:prstGeom prst="rect">
            <a:avLst/>
          </a:prstGeom>
          <a:noFill/>
        </p:spPr>
        <p:txBody>
          <a:bodyPr wrap="none" rtlCol="0">
            <a:spAutoFit/>
          </a:bodyPr>
          <a:lstStyle/>
          <a:p>
            <a:r>
              <a:rPr lang="en-US" sz="2800" i="0" dirty="0" smtClean="0">
                <a:latin typeface="+mn-lt"/>
              </a:rPr>
              <a:t>HEALTH</a:t>
            </a:r>
            <a:endParaRPr lang="en-US" sz="2800" i="0" dirty="0">
              <a:latin typeface="+mn-lt"/>
            </a:endParaRPr>
          </a:p>
        </p:txBody>
      </p:sp>
      <p:sp>
        <p:nvSpPr>
          <p:cNvPr id="28" name="TextBox 27"/>
          <p:cNvSpPr txBox="1"/>
          <p:nvPr/>
        </p:nvSpPr>
        <p:spPr>
          <a:xfrm>
            <a:off x="6088611" y="4392750"/>
            <a:ext cx="2519985" cy="892552"/>
          </a:xfrm>
          <a:prstGeom prst="rect">
            <a:avLst/>
          </a:prstGeom>
          <a:noFill/>
        </p:spPr>
        <p:txBody>
          <a:bodyPr wrap="none" rtlCol="0">
            <a:spAutoFit/>
          </a:bodyPr>
          <a:lstStyle/>
          <a:p>
            <a:pPr algn="ctr"/>
            <a:r>
              <a:rPr lang="en-US" sz="2800" i="0" dirty="0" smtClean="0">
                <a:latin typeface="+mn-lt"/>
              </a:rPr>
              <a:t>FUNCTIONAL</a:t>
            </a:r>
          </a:p>
          <a:p>
            <a:pPr algn="ctr"/>
            <a:r>
              <a:rPr lang="en-US" sz="2400" i="0" dirty="0" smtClean="0">
                <a:latin typeface="+mn-lt"/>
              </a:rPr>
              <a:t>(PSYCHOSOMATIC)</a:t>
            </a:r>
            <a:endParaRPr lang="en-US" sz="2400" i="0" dirty="0">
              <a:latin typeface="+mn-lt"/>
            </a:endParaRPr>
          </a:p>
        </p:txBody>
      </p:sp>
      <p:sp>
        <p:nvSpPr>
          <p:cNvPr id="29" name="TextBox 28"/>
          <p:cNvSpPr txBox="1"/>
          <p:nvPr/>
        </p:nvSpPr>
        <p:spPr>
          <a:xfrm>
            <a:off x="1401449" y="1116150"/>
            <a:ext cx="1841658" cy="338554"/>
          </a:xfrm>
          <a:prstGeom prst="rect">
            <a:avLst/>
          </a:prstGeom>
          <a:noFill/>
        </p:spPr>
        <p:txBody>
          <a:bodyPr wrap="none" rtlCol="0">
            <a:spAutoFit/>
          </a:bodyPr>
          <a:lstStyle/>
          <a:p>
            <a:r>
              <a:rPr lang="en-US" sz="1600" i="0" dirty="0" smtClean="0">
                <a:latin typeface="+mn-lt"/>
              </a:rPr>
              <a:t>Asymptomatic ulcer</a:t>
            </a:r>
            <a:endParaRPr lang="en-US" sz="1600" i="0" dirty="0">
              <a:latin typeface="+mn-lt"/>
            </a:endParaRPr>
          </a:p>
        </p:txBody>
      </p:sp>
      <p:sp>
        <p:nvSpPr>
          <p:cNvPr id="31" name="TextBox 30"/>
          <p:cNvSpPr txBox="1"/>
          <p:nvPr/>
        </p:nvSpPr>
        <p:spPr>
          <a:xfrm>
            <a:off x="2709549" y="1890850"/>
            <a:ext cx="1307794" cy="338554"/>
          </a:xfrm>
          <a:prstGeom prst="rect">
            <a:avLst/>
          </a:prstGeom>
          <a:noFill/>
        </p:spPr>
        <p:txBody>
          <a:bodyPr wrap="none" rtlCol="0">
            <a:spAutoFit/>
          </a:bodyPr>
          <a:lstStyle/>
          <a:p>
            <a:r>
              <a:rPr lang="en-US" sz="1600" i="0" dirty="0" smtClean="0">
                <a:latin typeface="+mn-lt"/>
              </a:rPr>
              <a:t>Hypertension</a:t>
            </a:r>
            <a:endParaRPr lang="en-US" sz="1600" i="0" dirty="0">
              <a:latin typeface="+mn-lt"/>
            </a:endParaRPr>
          </a:p>
        </p:txBody>
      </p:sp>
      <p:sp>
        <p:nvSpPr>
          <p:cNvPr id="32" name="TextBox 31"/>
          <p:cNvSpPr txBox="1"/>
          <p:nvPr/>
        </p:nvSpPr>
        <p:spPr>
          <a:xfrm>
            <a:off x="5808349" y="1649550"/>
            <a:ext cx="660565" cy="338554"/>
          </a:xfrm>
          <a:prstGeom prst="rect">
            <a:avLst/>
          </a:prstGeom>
          <a:noFill/>
        </p:spPr>
        <p:txBody>
          <a:bodyPr wrap="none" rtlCol="0">
            <a:spAutoFit/>
          </a:bodyPr>
          <a:lstStyle/>
          <a:p>
            <a:r>
              <a:rPr lang="en-US" sz="1600" i="0" dirty="0" smtClean="0">
                <a:latin typeface="+mn-lt"/>
              </a:rPr>
              <a:t>COPD</a:t>
            </a:r>
            <a:endParaRPr lang="en-US" sz="1600" i="0" dirty="0">
              <a:latin typeface="+mn-lt"/>
            </a:endParaRPr>
          </a:p>
        </p:txBody>
      </p:sp>
      <p:sp>
        <p:nvSpPr>
          <p:cNvPr id="33" name="TextBox 32"/>
          <p:cNvSpPr txBox="1"/>
          <p:nvPr/>
        </p:nvSpPr>
        <p:spPr>
          <a:xfrm>
            <a:off x="6684649" y="1852750"/>
            <a:ext cx="760144" cy="338554"/>
          </a:xfrm>
          <a:prstGeom prst="rect">
            <a:avLst/>
          </a:prstGeom>
          <a:noFill/>
        </p:spPr>
        <p:txBody>
          <a:bodyPr wrap="none" rtlCol="0">
            <a:spAutoFit/>
          </a:bodyPr>
          <a:lstStyle/>
          <a:p>
            <a:r>
              <a:rPr lang="en-US" sz="1600" i="0" dirty="0" smtClean="0">
                <a:latin typeface="+mn-lt"/>
              </a:rPr>
              <a:t>Cancer</a:t>
            </a:r>
            <a:endParaRPr lang="en-US" sz="1600" i="0" dirty="0">
              <a:latin typeface="+mn-lt"/>
            </a:endParaRPr>
          </a:p>
        </p:txBody>
      </p:sp>
      <p:sp>
        <p:nvSpPr>
          <p:cNvPr id="34" name="TextBox 33"/>
          <p:cNvSpPr txBox="1"/>
          <p:nvPr/>
        </p:nvSpPr>
        <p:spPr>
          <a:xfrm>
            <a:off x="7662549" y="1420950"/>
            <a:ext cx="575799" cy="338554"/>
          </a:xfrm>
          <a:prstGeom prst="rect">
            <a:avLst/>
          </a:prstGeom>
          <a:noFill/>
        </p:spPr>
        <p:txBody>
          <a:bodyPr wrap="none" rtlCol="0">
            <a:spAutoFit/>
          </a:bodyPr>
          <a:lstStyle/>
          <a:p>
            <a:r>
              <a:rPr lang="en-US" sz="1600" i="0" dirty="0" smtClean="0">
                <a:latin typeface="+mn-lt"/>
              </a:rPr>
              <a:t>AIDS</a:t>
            </a:r>
            <a:endParaRPr lang="en-US" sz="1600" i="0" dirty="0">
              <a:latin typeface="+mn-lt"/>
            </a:endParaRPr>
          </a:p>
        </p:txBody>
      </p:sp>
      <p:sp>
        <p:nvSpPr>
          <p:cNvPr id="35" name="TextBox 34"/>
          <p:cNvSpPr txBox="1"/>
          <p:nvPr/>
        </p:nvSpPr>
        <p:spPr>
          <a:xfrm>
            <a:off x="4271649" y="3389450"/>
            <a:ext cx="974947" cy="584775"/>
          </a:xfrm>
          <a:prstGeom prst="rect">
            <a:avLst/>
          </a:prstGeom>
          <a:noFill/>
        </p:spPr>
        <p:txBody>
          <a:bodyPr wrap="none" rtlCol="0">
            <a:spAutoFit/>
          </a:bodyPr>
          <a:lstStyle/>
          <a:p>
            <a:r>
              <a:rPr lang="en-US" sz="1600" i="0" dirty="0" smtClean="0">
                <a:latin typeface="+mn-lt"/>
              </a:rPr>
              <a:t>Chronic</a:t>
            </a:r>
          </a:p>
          <a:p>
            <a:r>
              <a:rPr lang="en-US" sz="1600" i="0" dirty="0" smtClean="0">
                <a:latin typeface="+mn-lt"/>
              </a:rPr>
              <a:t>back pain</a:t>
            </a:r>
            <a:endParaRPr lang="en-US" sz="1600" i="0" dirty="0">
              <a:latin typeface="+mn-lt"/>
            </a:endParaRPr>
          </a:p>
        </p:txBody>
      </p:sp>
      <p:sp>
        <p:nvSpPr>
          <p:cNvPr id="36" name="TextBox 35"/>
          <p:cNvSpPr txBox="1"/>
          <p:nvPr/>
        </p:nvSpPr>
        <p:spPr>
          <a:xfrm>
            <a:off x="5706749" y="4024450"/>
            <a:ext cx="665375" cy="338554"/>
          </a:xfrm>
          <a:prstGeom prst="rect">
            <a:avLst/>
          </a:prstGeom>
          <a:noFill/>
        </p:spPr>
        <p:txBody>
          <a:bodyPr wrap="none" rtlCol="0">
            <a:spAutoFit/>
          </a:bodyPr>
          <a:lstStyle/>
          <a:p>
            <a:r>
              <a:rPr lang="en-US" sz="1600" i="0" dirty="0" smtClean="0">
                <a:latin typeface="+mn-lt"/>
              </a:rPr>
              <a:t>FGIDs</a:t>
            </a:r>
            <a:endParaRPr lang="en-US" sz="1600" i="0" dirty="0">
              <a:latin typeface="+mn-lt"/>
            </a:endParaRPr>
          </a:p>
        </p:txBody>
      </p:sp>
      <p:sp>
        <p:nvSpPr>
          <p:cNvPr id="37" name="TextBox 36"/>
          <p:cNvSpPr txBox="1"/>
          <p:nvPr/>
        </p:nvSpPr>
        <p:spPr>
          <a:xfrm>
            <a:off x="5795649" y="3033850"/>
            <a:ext cx="1675523" cy="338554"/>
          </a:xfrm>
          <a:prstGeom prst="rect">
            <a:avLst/>
          </a:prstGeom>
          <a:noFill/>
        </p:spPr>
        <p:txBody>
          <a:bodyPr wrap="none" rtlCol="0">
            <a:spAutoFit/>
          </a:bodyPr>
          <a:lstStyle/>
          <a:p>
            <a:r>
              <a:rPr lang="en-US" sz="1600" i="0" dirty="0" smtClean="0">
                <a:latin typeface="+mn-lt"/>
              </a:rPr>
              <a:t>Motility Disorders</a:t>
            </a:r>
            <a:endParaRPr lang="en-US" sz="1600" i="0" dirty="0">
              <a:latin typeface="+mn-lt"/>
            </a:endParaRPr>
          </a:p>
        </p:txBody>
      </p:sp>
      <p:sp>
        <p:nvSpPr>
          <p:cNvPr id="38" name="TextBox 37"/>
          <p:cNvSpPr txBox="1"/>
          <p:nvPr/>
        </p:nvSpPr>
        <p:spPr>
          <a:xfrm>
            <a:off x="6557649" y="3338650"/>
            <a:ext cx="1441741" cy="338554"/>
          </a:xfrm>
          <a:prstGeom prst="rect">
            <a:avLst/>
          </a:prstGeom>
          <a:noFill/>
        </p:spPr>
        <p:txBody>
          <a:bodyPr wrap="none" rtlCol="0">
            <a:spAutoFit/>
          </a:bodyPr>
          <a:lstStyle/>
          <a:p>
            <a:r>
              <a:rPr lang="en-US" sz="1600" i="0" dirty="0" smtClean="0">
                <a:latin typeface="+mn-lt"/>
              </a:rPr>
              <a:t>Chronic fatigue</a:t>
            </a:r>
            <a:endParaRPr lang="en-US" sz="1600" i="0" dirty="0">
              <a:latin typeface="+mn-lt"/>
            </a:endParaRPr>
          </a:p>
        </p:txBody>
      </p:sp>
      <p:sp>
        <p:nvSpPr>
          <p:cNvPr id="39" name="TextBox 38"/>
          <p:cNvSpPr txBox="1"/>
          <p:nvPr/>
        </p:nvSpPr>
        <p:spPr>
          <a:xfrm>
            <a:off x="6227449" y="3668850"/>
            <a:ext cx="2154629" cy="338554"/>
          </a:xfrm>
          <a:prstGeom prst="rect">
            <a:avLst/>
          </a:prstGeom>
          <a:noFill/>
        </p:spPr>
        <p:txBody>
          <a:bodyPr wrap="none" rtlCol="0">
            <a:spAutoFit/>
          </a:bodyPr>
          <a:lstStyle/>
          <a:p>
            <a:r>
              <a:rPr lang="en-US" sz="1600" i="0" dirty="0" smtClean="0">
                <a:latin typeface="+mn-lt"/>
              </a:rPr>
              <a:t>Chronic abdominal pain</a:t>
            </a:r>
            <a:endParaRPr lang="en-US" sz="1600" i="0" dirty="0">
              <a:latin typeface="+mn-lt"/>
            </a:endParaRPr>
          </a:p>
        </p:txBody>
      </p:sp>
    </p:spTree>
    <p:extLst>
      <p:ext uri="{BB962C8B-B14F-4D97-AF65-F5344CB8AC3E}">
        <p14:creationId xmlns:p14="http://schemas.microsoft.com/office/powerpoint/2010/main" xmlns="" val="113303152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863146" y="1844682"/>
            <a:ext cx="5074356" cy="3600450"/>
          </a:xfrm>
          <a:prstGeom prst="rect">
            <a:avLst/>
          </a:prstGeom>
          <a:no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53" name="Rectangle 17"/>
          <p:cNvSpPr>
            <a:spLocks noChangeArrowheads="1"/>
          </p:cNvSpPr>
          <p:nvPr/>
        </p:nvSpPr>
        <p:spPr bwMode="auto">
          <a:xfrm>
            <a:off x="4063619" y="5168262"/>
            <a:ext cx="117019" cy="276999"/>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lIns="0" tIns="0" rIns="0" bIns="0">
            <a:prstTxWarp prst="textNoShape">
              <a:avLst/>
            </a:prstTxWarp>
            <a:spAutoFit/>
          </a:bodyPr>
          <a:lstStyle/>
          <a:p>
            <a:pPr algn="ctr"/>
            <a:r>
              <a:rPr lang="en-US" sz="1800" i="0" dirty="0">
                <a:latin typeface="+mn-lt"/>
              </a:rPr>
              <a:t>0</a:t>
            </a:r>
          </a:p>
        </p:txBody>
      </p:sp>
      <p:sp>
        <p:nvSpPr>
          <p:cNvPr id="65554" name="Rectangle 18"/>
          <p:cNvSpPr>
            <a:spLocks noChangeArrowheads="1"/>
          </p:cNvSpPr>
          <p:nvPr/>
        </p:nvSpPr>
        <p:spPr bwMode="auto">
          <a:xfrm>
            <a:off x="5031786" y="5168261"/>
            <a:ext cx="234038" cy="276999"/>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lIns="0" tIns="0" rIns="0" bIns="0">
            <a:prstTxWarp prst="textNoShape">
              <a:avLst/>
            </a:prstTxWarp>
            <a:spAutoFit/>
          </a:bodyPr>
          <a:lstStyle/>
          <a:p>
            <a:pPr algn="ctr"/>
            <a:r>
              <a:rPr lang="en-US" sz="1800" i="0">
                <a:latin typeface="+mn-lt"/>
              </a:rPr>
              <a:t>20</a:t>
            </a:r>
          </a:p>
        </p:txBody>
      </p:sp>
      <p:sp>
        <p:nvSpPr>
          <p:cNvPr id="65555" name="Rectangle 19"/>
          <p:cNvSpPr>
            <a:spLocks noChangeArrowheads="1"/>
          </p:cNvSpPr>
          <p:nvPr/>
        </p:nvSpPr>
        <p:spPr bwMode="auto">
          <a:xfrm>
            <a:off x="6043553" y="5168261"/>
            <a:ext cx="234038" cy="276999"/>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lIns="0" tIns="0" rIns="0" bIns="0">
            <a:prstTxWarp prst="textNoShape">
              <a:avLst/>
            </a:prstTxWarp>
            <a:spAutoFit/>
          </a:bodyPr>
          <a:lstStyle/>
          <a:p>
            <a:pPr algn="ctr"/>
            <a:r>
              <a:rPr lang="en-US" sz="1800" i="0">
                <a:latin typeface="+mn-lt"/>
              </a:rPr>
              <a:t>40</a:t>
            </a:r>
          </a:p>
        </p:txBody>
      </p:sp>
      <p:sp>
        <p:nvSpPr>
          <p:cNvPr id="65556" name="Rectangle 20"/>
          <p:cNvSpPr>
            <a:spLocks noChangeArrowheads="1"/>
          </p:cNvSpPr>
          <p:nvPr/>
        </p:nvSpPr>
        <p:spPr bwMode="auto">
          <a:xfrm>
            <a:off x="7070842" y="5168261"/>
            <a:ext cx="234038" cy="276999"/>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lIns="0" tIns="0" rIns="0" bIns="0">
            <a:prstTxWarp prst="textNoShape">
              <a:avLst/>
            </a:prstTxWarp>
            <a:spAutoFit/>
          </a:bodyPr>
          <a:lstStyle/>
          <a:p>
            <a:pPr algn="ctr"/>
            <a:r>
              <a:rPr lang="en-US" sz="1800" i="0">
                <a:latin typeface="+mn-lt"/>
              </a:rPr>
              <a:t>60</a:t>
            </a:r>
          </a:p>
        </p:txBody>
      </p:sp>
      <p:sp>
        <p:nvSpPr>
          <p:cNvPr id="65557" name="Rectangle 21"/>
          <p:cNvSpPr>
            <a:spLocks noChangeArrowheads="1"/>
          </p:cNvSpPr>
          <p:nvPr/>
        </p:nvSpPr>
        <p:spPr bwMode="auto">
          <a:xfrm>
            <a:off x="8082608" y="5168261"/>
            <a:ext cx="234038" cy="276999"/>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lIns="0" tIns="0" rIns="0" bIns="0">
            <a:prstTxWarp prst="textNoShape">
              <a:avLst/>
            </a:prstTxWarp>
            <a:spAutoFit/>
            <a:scene3d>
              <a:camera prst="orthographicFront"/>
              <a:lightRig rig="threePt" dir="t"/>
            </a:scene3d>
            <a:sp3d prstMaterial="matte">
              <a:contourClr>
                <a:schemeClr val="tx1"/>
              </a:contourClr>
            </a:sp3d>
          </a:bodyPr>
          <a:lstStyle/>
          <a:p>
            <a:pPr algn="ctr"/>
            <a:r>
              <a:rPr lang="en-US" sz="1800" i="0" dirty="0">
                <a:latin typeface="+mn-lt"/>
              </a:rPr>
              <a:t>80</a:t>
            </a:r>
          </a:p>
        </p:txBody>
      </p:sp>
      <p:sp>
        <p:nvSpPr>
          <p:cNvPr id="65559" name="Rectangle 23"/>
          <p:cNvSpPr>
            <a:spLocks noChangeArrowheads="1"/>
          </p:cNvSpPr>
          <p:nvPr/>
        </p:nvSpPr>
        <p:spPr bwMode="auto">
          <a:xfrm>
            <a:off x="314674" y="4660789"/>
            <a:ext cx="3357201" cy="276999"/>
          </a:xfrm>
          <a:prstGeom prst="rect">
            <a:avLst/>
          </a:prstGeom>
          <a:noFill/>
          <a:ln w="9525">
            <a:noFill/>
            <a:miter lim="800000"/>
            <a:headEnd/>
            <a:tailEnd/>
          </a:ln>
          <a:effectLst/>
          <a:scene3d>
            <a:camera prst="orthographicFront"/>
            <a:lightRig rig="threePt" dir="t"/>
          </a:scene3d>
          <a:sp3d>
            <a:contourClr>
              <a:schemeClr val="tx1"/>
            </a:contourClr>
          </a:sp3d>
        </p:spPr>
        <p:txBody>
          <a:bodyPr wrap="none" lIns="0" tIns="0" rIns="0" bIns="0">
            <a:prstTxWarp prst="textNoShape">
              <a:avLst/>
            </a:prstTxWarp>
            <a:spAutoFit/>
          </a:bodyPr>
          <a:lstStyle/>
          <a:p>
            <a:r>
              <a:rPr lang="en-US" sz="1800" i="0" spc="200" dirty="0">
                <a:latin typeface="+mn-lt"/>
              </a:rPr>
              <a:t>Likeability of doctor/patient</a:t>
            </a:r>
          </a:p>
        </p:txBody>
      </p:sp>
      <p:sp>
        <p:nvSpPr>
          <p:cNvPr id="65560" name="Rectangle 24"/>
          <p:cNvSpPr>
            <a:spLocks noChangeArrowheads="1"/>
          </p:cNvSpPr>
          <p:nvPr/>
        </p:nvSpPr>
        <p:spPr bwMode="auto">
          <a:xfrm>
            <a:off x="314674" y="4054364"/>
            <a:ext cx="3678828" cy="276999"/>
          </a:xfrm>
          <a:prstGeom prst="rect">
            <a:avLst/>
          </a:prstGeom>
          <a:noFill/>
          <a:ln w="9525">
            <a:noFill/>
            <a:miter lim="800000"/>
            <a:headEnd/>
            <a:tailEnd/>
          </a:ln>
          <a:effectLst/>
          <a:scene3d>
            <a:camera prst="orthographicFront"/>
            <a:lightRig rig="threePt" dir="t"/>
          </a:scene3d>
          <a:sp3d>
            <a:contourClr>
              <a:schemeClr val="tx1"/>
            </a:contourClr>
          </a:sp3d>
        </p:spPr>
        <p:txBody>
          <a:bodyPr wrap="none" lIns="0" tIns="0" rIns="0" bIns="0">
            <a:prstTxWarp prst="textNoShape">
              <a:avLst/>
            </a:prstTxWarp>
            <a:spAutoFit/>
          </a:bodyPr>
          <a:lstStyle/>
          <a:p>
            <a:r>
              <a:rPr lang="en-US" sz="1800" i="0" spc="200" dirty="0">
                <a:latin typeface="+mn-lt"/>
              </a:rPr>
              <a:t>Satisfied with recommendation</a:t>
            </a:r>
          </a:p>
        </p:txBody>
      </p:sp>
      <p:sp>
        <p:nvSpPr>
          <p:cNvPr id="65561" name="Rectangle 25"/>
          <p:cNvSpPr>
            <a:spLocks noChangeArrowheads="1"/>
          </p:cNvSpPr>
          <p:nvPr/>
        </p:nvSpPr>
        <p:spPr bwMode="auto">
          <a:xfrm>
            <a:off x="314674" y="3460639"/>
            <a:ext cx="2549416" cy="276999"/>
          </a:xfrm>
          <a:prstGeom prst="rect">
            <a:avLst/>
          </a:prstGeom>
          <a:noFill/>
          <a:ln w="9525">
            <a:noFill/>
            <a:miter lim="800000"/>
            <a:headEnd/>
            <a:tailEnd/>
          </a:ln>
          <a:effectLst/>
          <a:scene3d>
            <a:camera prst="orthographicFront"/>
            <a:lightRig rig="threePt" dir="t"/>
          </a:scene3d>
          <a:sp3d>
            <a:contourClr>
              <a:schemeClr val="tx1"/>
            </a:contourClr>
          </a:sp3d>
        </p:spPr>
        <p:txBody>
          <a:bodyPr wrap="none" lIns="0" tIns="0" rIns="0" bIns="0">
            <a:prstTxWarp prst="textNoShape">
              <a:avLst/>
            </a:prstTxWarp>
            <a:spAutoFit/>
          </a:bodyPr>
          <a:lstStyle/>
          <a:p>
            <a:r>
              <a:rPr lang="en-US" sz="1800" i="0" spc="200">
                <a:latin typeface="+mn-lt"/>
              </a:rPr>
              <a:t>Helpfulness of doctor</a:t>
            </a:r>
          </a:p>
        </p:txBody>
      </p:sp>
      <p:sp>
        <p:nvSpPr>
          <p:cNvPr id="65562" name="Rectangle 26"/>
          <p:cNvSpPr>
            <a:spLocks noChangeArrowheads="1"/>
          </p:cNvSpPr>
          <p:nvPr/>
        </p:nvSpPr>
        <p:spPr bwMode="auto">
          <a:xfrm>
            <a:off x="314674" y="2854214"/>
            <a:ext cx="3153107" cy="276999"/>
          </a:xfrm>
          <a:prstGeom prst="rect">
            <a:avLst/>
          </a:prstGeom>
          <a:noFill/>
          <a:ln w="9525">
            <a:noFill/>
            <a:miter lim="800000"/>
            <a:headEnd/>
            <a:tailEnd/>
          </a:ln>
          <a:effectLst/>
          <a:scene3d>
            <a:camera prst="orthographicFront"/>
            <a:lightRig rig="threePt" dir="t"/>
          </a:scene3d>
          <a:sp3d>
            <a:contourClr>
              <a:schemeClr val="tx1"/>
            </a:contourClr>
          </a:sp3d>
        </p:spPr>
        <p:txBody>
          <a:bodyPr wrap="none" lIns="0" tIns="0" rIns="0" bIns="0">
            <a:prstTxWarp prst="textNoShape">
              <a:avLst/>
            </a:prstTxWarp>
            <a:spAutoFit/>
          </a:bodyPr>
          <a:lstStyle/>
          <a:p>
            <a:r>
              <a:rPr lang="en-US" sz="1800" i="0" spc="200">
                <a:latin typeface="+mn-lt"/>
              </a:rPr>
              <a:t>Reasonableness of request</a:t>
            </a:r>
          </a:p>
        </p:txBody>
      </p:sp>
      <p:sp>
        <p:nvSpPr>
          <p:cNvPr id="65563" name="Rectangle 27"/>
          <p:cNvSpPr>
            <a:spLocks noChangeArrowheads="1"/>
          </p:cNvSpPr>
          <p:nvPr/>
        </p:nvSpPr>
        <p:spPr bwMode="auto">
          <a:xfrm>
            <a:off x="314674" y="2246202"/>
            <a:ext cx="2836289" cy="276999"/>
          </a:xfrm>
          <a:prstGeom prst="rect">
            <a:avLst/>
          </a:prstGeom>
          <a:noFill/>
          <a:ln w="9525">
            <a:noFill/>
            <a:miter lim="800000"/>
            <a:headEnd/>
            <a:tailEnd/>
          </a:ln>
          <a:effectLst/>
          <a:scene3d>
            <a:camera prst="orthographicFront"/>
            <a:lightRig rig="threePt" dir="t"/>
          </a:scene3d>
          <a:sp3d>
            <a:contourClr>
              <a:schemeClr val="tx1"/>
            </a:contourClr>
          </a:sp3d>
        </p:spPr>
        <p:txBody>
          <a:bodyPr wrap="none" lIns="0" tIns="0" rIns="0" bIns="0">
            <a:prstTxWarp prst="textNoShape">
              <a:avLst/>
            </a:prstTxWarp>
            <a:spAutoFit/>
          </a:bodyPr>
          <a:lstStyle/>
          <a:p>
            <a:r>
              <a:rPr lang="en-US" sz="1800" i="0" spc="200" dirty="0">
                <a:latin typeface="+mn-lt"/>
              </a:rPr>
              <a:t>Disability of the patient</a:t>
            </a:r>
          </a:p>
        </p:txBody>
      </p:sp>
      <p:sp>
        <p:nvSpPr>
          <p:cNvPr id="65564" name="Rectangle 28"/>
          <p:cNvSpPr>
            <a:spLocks noChangeArrowheads="1"/>
          </p:cNvSpPr>
          <p:nvPr/>
        </p:nvSpPr>
        <p:spPr bwMode="auto">
          <a:xfrm>
            <a:off x="314675" y="1655652"/>
            <a:ext cx="3231141" cy="276999"/>
          </a:xfrm>
          <a:prstGeom prst="rect">
            <a:avLst/>
          </a:prstGeom>
          <a:noFill/>
          <a:ln w="9525">
            <a:noFill/>
            <a:miter lim="800000"/>
            <a:headEnd/>
            <a:tailEnd/>
          </a:ln>
          <a:effectLst/>
        </p:spPr>
        <p:txBody>
          <a:bodyPr wrap="none" lIns="0" tIns="0" rIns="0" bIns="0">
            <a:prstTxWarp prst="textNoShape">
              <a:avLst/>
            </a:prstTxWarp>
            <a:spAutoFit/>
          </a:bodyPr>
          <a:lstStyle/>
          <a:p>
            <a:r>
              <a:rPr lang="en-US" sz="1800" i="0" spc="200" dirty="0">
                <a:latin typeface="+mn-lt"/>
              </a:rPr>
              <a:t>Seriousness of the problem</a:t>
            </a:r>
          </a:p>
        </p:txBody>
      </p:sp>
      <p:sp>
        <p:nvSpPr>
          <p:cNvPr id="65565" name="Rectangle 29"/>
          <p:cNvSpPr>
            <a:spLocks noChangeArrowheads="1"/>
          </p:cNvSpPr>
          <p:nvPr/>
        </p:nvSpPr>
        <p:spPr bwMode="auto">
          <a:xfrm>
            <a:off x="7328348" y="1703810"/>
            <a:ext cx="162277" cy="182563"/>
          </a:xfrm>
          <a:prstGeom prst="rect">
            <a:avLst/>
          </a:prstGeom>
          <a:solidFill>
            <a:schemeClr val="accent1">
              <a:lumMod val="40000"/>
              <a:lumOff val="60000"/>
            </a:schemeClr>
          </a:solidFill>
          <a:ln w="9525">
            <a:solidFill>
              <a:srgbClr val="000000"/>
            </a:solid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66" name="Rectangle 30"/>
          <p:cNvSpPr>
            <a:spLocks noChangeArrowheads="1"/>
          </p:cNvSpPr>
          <p:nvPr/>
        </p:nvSpPr>
        <p:spPr bwMode="auto">
          <a:xfrm>
            <a:off x="7555537" y="1653010"/>
            <a:ext cx="1240724" cy="276999"/>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prstTxWarp prst="textNoShape">
              <a:avLst/>
            </a:prstTxWarp>
            <a:spAutoFit/>
          </a:bodyPr>
          <a:lstStyle/>
          <a:p>
            <a:r>
              <a:rPr lang="en-US" sz="1800" i="0" spc="200" dirty="0">
                <a:solidFill>
                  <a:schemeClr val="accent1">
                    <a:lumMod val="40000"/>
                    <a:lumOff val="60000"/>
                  </a:schemeClr>
                </a:solidFill>
                <a:latin typeface="+mn-lt"/>
              </a:rPr>
              <a:t>Functional</a:t>
            </a:r>
          </a:p>
        </p:txBody>
      </p:sp>
      <p:sp>
        <p:nvSpPr>
          <p:cNvPr id="65567" name="Rectangle 31"/>
          <p:cNvSpPr>
            <a:spLocks noChangeArrowheads="1"/>
          </p:cNvSpPr>
          <p:nvPr/>
        </p:nvSpPr>
        <p:spPr bwMode="auto">
          <a:xfrm>
            <a:off x="7328348" y="2021310"/>
            <a:ext cx="162277" cy="182563"/>
          </a:xfrm>
          <a:prstGeom prst="rect">
            <a:avLst/>
          </a:prstGeom>
          <a:solidFill>
            <a:schemeClr val="tx2">
              <a:lumMod val="60000"/>
              <a:lumOff val="40000"/>
            </a:schemeClr>
          </a:solidFill>
          <a:ln w="9525">
            <a:solidFill>
              <a:srgbClr val="000000"/>
            </a:solid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68" name="Rectangle 32"/>
          <p:cNvSpPr>
            <a:spLocks noChangeArrowheads="1"/>
          </p:cNvSpPr>
          <p:nvPr/>
        </p:nvSpPr>
        <p:spPr bwMode="auto">
          <a:xfrm>
            <a:off x="7555537" y="1972098"/>
            <a:ext cx="896656" cy="276999"/>
          </a:xfrm>
          <a:prstGeom prst="rect">
            <a:avLst/>
          </a:prstGeom>
          <a:noFill/>
          <a:ln w="9525">
            <a:noFill/>
            <a:miter lim="800000"/>
            <a:headEnd/>
            <a:tailEnd/>
          </a:ln>
          <a:effectLst>
            <a:outerShdw blurRad="63500" dist="29783" dir="3885598" algn="ctr" rotWithShape="0">
              <a:schemeClr val="bg2">
                <a:alpha val="74997"/>
              </a:schemeClr>
            </a:outerShdw>
          </a:effectLst>
        </p:spPr>
        <p:txBody>
          <a:bodyPr wrap="none" lIns="0" tIns="0" rIns="0" bIns="0">
            <a:prstTxWarp prst="textNoShape">
              <a:avLst/>
            </a:prstTxWarp>
            <a:spAutoFit/>
          </a:bodyPr>
          <a:lstStyle/>
          <a:p>
            <a:r>
              <a:rPr lang="en-US" sz="1800" i="0" spc="200" dirty="0">
                <a:solidFill>
                  <a:schemeClr val="tx2">
                    <a:lumMod val="60000"/>
                    <a:lumOff val="40000"/>
                  </a:schemeClr>
                </a:solidFill>
                <a:latin typeface="+mn-lt"/>
              </a:rPr>
              <a:t>Organic</a:t>
            </a:r>
          </a:p>
        </p:txBody>
      </p:sp>
      <p:sp>
        <p:nvSpPr>
          <p:cNvPr id="65571" name="Rectangle 35"/>
          <p:cNvSpPr>
            <a:spLocks noChangeArrowheads="1"/>
          </p:cNvSpPr>
          <p:nvPr/>
        </p:nvSpPr>
        <p:spPr bwMode="auto">
          <a:xfrm>
            <a:off x="210722" y="142230"/>
            <a:ext cx="8663274" cy="1150936"/>
          </a:xfrm>
          <a:prstGeom prst="rect">
            <a:avLst/>
          </a:prstGeom>
          <a:noFill/>
          <a:ln w="12700">
            <a:noFill/>
            <a:miter lim="800000"/>
            <a:headEnd/>
            <a:tailEnd/>
          </a:ln>
        </p:spPr>
        <p:txBody>
          <a:bodyPr lIns="94680" tIns="46509" rIns="94680" bIns="46509" anchor="ctr">
            <a:prstTxWarp prst="textNoShape">
              <a:avLst/>
            </a:prstTxWarp>
            <a:scene3d>
              <a:camera prst="orthographicFront"/>
              <a:lightRig rig="threePt" dir="t"/>
            </a:scene3d>
            <a:sp3d prstMaterial="matte"/>
          </a:bodyPr>
          <a:lstStyle/>
          <a:p>
            <a:pPr algn="ctr" defTabSz="936625">
              <a:lnSpc>
                <a:spcPct val="85000"/>
              </a:lnSpc>
            </a:pPr>
            <a:r>
              <a:rPr lang="en-US" sz="4400" i="0" spc="200" dirty="0">
                <a:latin typeface="+mj-lt"/>
              </a:rPr>
              <a:t>MD Perceptions of Patients: Organic vs. </a:t>
            </a:r>
            <a:r>
              <a:rPr lang="en-US" sz="4400" i="0" spc="200" dirty="0" smtClean="0">
                <a:latin typeface="+mj-lt"/>
              </a:rPr>
              <a:t>Functiona</a:t>
            </a:r>
            <a:r>
              <a:rPr lang="en-US" sz="4400" i="0" spc="200" dirty="0">
                <a:latin typeface="+mj-lt"/>
              </a:rPr>
              <a:t>l</a:t>
            </a:r>
          </a:p>
        </p:txBody>
      </p:sp>
      <p:sp>
        <p:nvSpPr>
          <p:cNvPr id="65576" name="Rectangle 40"/>
          <p:cNvSpPr>
            <a:spLocks noChangeArrowheads="1"/>
          </p:cNvSpPr>
          <p:nvPr/>
        </p:nvSpPr>
        <p:spPr bwMode="auto">
          <a:xfrm>
            <a:off x="4131394" y="4744399"/>
            <a:ext cx="3107267" cy="180975"/>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77" name="Rectangle 41"/>
          <p:cNvSpPr>
            <a:spLocks noChangeArrowheads="1"/>
          </p:cNvSpPr>
          <p:nvPr/>
        </p:nvSpPr>
        <p:spPr bwMode="auto">
          <a:xfrm>
            <a:off x="4131393" y="4157023"/>
            <a:ext cx="3770489" cy="166688"/>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78" name="Rectangle 42"/>
          <p:cNvSpPr>
            <a:spLocks noChangeArrowheads="1"/>
          </p:cNvSpPr>
          <p:nvPr/>
        </p:nvSpPr>
        <p:spPr bwMode="auto">
          <a:xfrm>
            <a:off x="4131394" y="3552186"/>
            <a:ext cx="2956278" cy="182562"/>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79" name="Rectangle 43"/>
          <p:cNvSpPr>
            <a:spLocks noChangeArrowheads="1"/>
          </p:cNvSpPr>
          <p:nvPr/>
        </p:nvSpPr>
        <p:spPr bwMode="auto">
          <a:xfrm>
            <a:off x="4131394" y="2948937"/>
            <a:ext cx="3409244" cy="180975"/>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0" name="Rectangle 44"/>
          <p:cNvSpPr>
            <a:spLocks noChangeArrowheads="1"/>
          </p:cNvSpPr>
          <p:nvPr/>
        </p:nvSpPr>
        <p:spPr bwMode="auto">
          <a:xfrm>
            <a:off x="4131394" y="2361562"/>
            <a:ext cx="1838678" cy="166687"/>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1" name="Rectangle 45"/>
          <p:cNvSpPr>
            <a:spLocks noChangeArrowheads="1"/>
          </p:cNvSpPr>
          <p:nvPr/>
        </p:nvSpPr>
        <p:spPr bwMode="auto">
          <a:xfrm>
            <a:off x="4131393" y="1759899"/>
            <a:ext cx="1778000" cy="180975"/>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dirty="0">
              <a:solidFill>
                <a:srgbClr val="C3B69D"/>
              </a:solidFill>
              <a:latin typeface="Arial" pitchFamily="-109" charset="0"/>
            </a:endParaRPr>
          </a:p>
        </p:txBody>
      </p:sp>
      <p:sp>
        <p:nvSpPr>
          <p:cNvPr id="65582" name="Rectangle 46"/>
          <p:cNvSpPr>
            <a:spLocks noChangeArrowheads="1"/>
          </p:cNvSpPr>
          <p:nvPr/>
        </p:nvSpPr>
        <p:spPr bwMode="auto">
          <a:xfrm>
            <a:off x="4131393" y="4579298"/>
            <a:ext cx="1687689" cy="165100"/>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3" name="Rectangle 47"/>
          <p:cNvSpPr>
            <a:spLocks noChangeArrowheads="1"/>
          </p:cNvSpPr>
          <p:nvPr/>
        </p:nvSpPr>
        <p:spPr bwMode="auto">
          <a:xfrm>
            <a:off x="4131394" y="3991923"/>
            <a:ext cx="3409244" cy="165100"/>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4" name="Rectangle 48"/>
          <p:cNvSpPr>
            <a:spLocks noChangeArrowheads="1"/>
          </p:cNvSpPr>
          <p:nvPr/>
        </p:nvSpPr>
        <p:spPr bwMode="auto">
          <a:xfrm>
            <a:off x="4131394" y="3387086"/>
            <a:ext cx="2095500" cy="165100"/>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5" name="Rectangle 49"/>
          <p:cNvSpPr>
            <a:spLocks noChangeArrowheads="1"/>
          </p:cNvSpPr>
          <p:nvPr/>
        </p:nvSpPr>
        <p:spPr bwMode="auto">
          <a:xfrm>
            <a:off x="4131393" y="2783836"/>
            <a:ext cx="1281289" cy="165100"/>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6" name="Rectangle 50"/>
          <p:cNvSpPr>
            <a:spLocks noChangeArrowheads="1"/>
          </p:cNvSpPr>
          <p:nvPr/>
        </p:nvSpPr>
        <p:spPr bwMode="auto">
          <a:xfrm>
            <a:off x="4131394" y="2196461"/>
            <a:ext cx="301978" cy="165100"/>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7" name="Rectangle 51"/>
          <p:cNvSpPr>
            <a:spLocks noChangeArrowheads="1"/>
          </p:cNvSpPr>
          <p:nvPr/>
        </p:nvSpPr>
        <p:spPr bwMode="auto">
          <a:xfrm>
            <a:off x="4131394" y="1593212"/>
            <a:ext cx="150989" cy="166687"/>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5588" name="Line 52"/>
          <p:cNvSpPr>
            <a:spLocks noChangeShapeType="1"/>
          </p:cNvSpPr>
          <p:nvPr/>
        </p:nvSpPr>
        <p:spPr bwMode="auto">
          <a:xfrm>
            <a:off x="4128571" y="1439223"/>
            <a:ext cx="1412" cy="3613150"/>
          </a:xfrm>
          <a:prstGeom prst="line">
            <a:avLst/>
          </a:prstGeom>
          <a:noFill/>
          <a:ln w="38100">
            <a:solidFill>
              <a:schemeClr val="tx1"/>
            </a:solidFill>
            <a:round/>
            <a:headEnd/>
            <a:tailEnd/>
          </a:ln>
        </p:spPr>
        <p:txBody>
          <a:bodyPr>
            <a:prstTxWarp prst="textNoShape">
              <a:avLst/>
            </a:prstTxWarp>
          </a:bodyPr>
          <a:lstStyle/>
          <a:p>
            <a:endParaRPr lang="en-US">
              <a:solidFill>
                <a:srgbClr val="FFFFFF"/>
              </a:solidFill>
            </a:endParaRPr>
          </a:p>
        </p:txBody>
      </p:sp>
      <p:sp>
        <p:nvSpPr>
          <p:cNvPr id="479285" name="Text Box 53"/>
          <p:cNvSpPr txBox="1">
            <a:spLocks noChangeArrowheads="1"/>
          </p:cNvSpPr>
          <p:nvPr/>
        </p:nvSpPr>
        <p:spPr bwMode="auto">
          <a:xfrm>
            <a:off x="3986389" y="6101831"/>
            <a:ext cx="5373511" cy="525335"/>
          </a:xfrm>
          <a:prstGeom prst="rect">
            <a:avLst/>
          </a:prstGeom>
          <a:noFill/>
          <a:ln w="12700">
            <a:noFill/>
            <a:miter lim="800000"/>
            <a:headEnd/>
            <a:tailEnd/>
          </a:ln>
          <a:effectLst/>
        </p:spPr>
        <p:txBody>
          <a:bodyPr lIns="93534" tIns="46767" rIns="93534" bIns="46767">
            <a:prstTxWarp prst="textNoShape">
              <a:avLst/>
            </a:prstTxWarp>
            <a:spAutoFit/>
          </a:bodyPr>
          <a:lstStyle/>
          <a:p>
            <a:pPr defTabSz="935038"/>
            <a:r>
              <a:rPr lang="en-US" sz="1600" i="0" dirty="0">
                <a:latin typeface="+mn-lt"/>
              </a:rPr>
              <a:t>Dalton, </a:t>
            </a:r>
            <a:r>
              <a:rPr lang="en-US" sz="1600" i="0" dirty="0" err="1">
                <a:latin typeface="+mn-lt"/>
              </a:rPr>
              <a:t>Drossman</a:t>
            </a:r>
            <a:r>
              <a:rPr lang="en-US" sz="1600" i="0" dirty="0">
                <a:latin typeface="+mn-lt"/>
              </a:rPr>
              <a:t>, </a:t>
            </a:r>
            <a:r>
              <a:rPr lang="en-US" sz="1600" i="0" dirty="0" err="1">
                <a:latin typeface="+mn-lt"/>
              </a:rPr>
              <a:t>Clin</a:t>
            </a:r>
            <a:r>
              <a:rPr lang="en-US" sz="1600" i="0" dirty="0">
                <a:latin typeface="+mn-lt"/>
              </a:rPr>
              <a:t> Gastro and </a:t>
            </a:r>
            <a:r>
              <a:rPr lang="en-US" sz="1600" i="0" dirty="0" err="1">
                <a:latin typeface="+mn-lt"/>
              </a:rPr>
              <a:t>Hepatol</a:t>
            </a:r>
            <a:r>
              <a:rPr lang="en-US" sz="1600" i="0" dirty="0">
                <a:latin typeface="+mn-lt"/>
              </a:rPr>
              <a:t>, 2004; 2:121-126</a:t>
            </a:r>
          </a:p>
          <a:p>
            <a:pPr defTabSz="935038"/>
            <a:endParaRPr lang="en-US" sz="1200" b="1" dirty="0">
              <a:solidFill>
                <a:srgbClr val="404040"/>
              </a:solidFill>
              <a:effectLst>
                <a:outerShdw blurRad="38100" dist="38100" dir="2700000" algn="tl">
                  <a:srgbClr val="FFFFFF"/>
                </a:outerShdw>
              </a:effectLst>
              <a:latin typeface="Arial" pitchFamily="-109" charset="0"/>
            </a:endParaRPr>
          </a:p>
        </p:txBody>
      </p:sp>
      <p:sp>
        <p:nvSpPr>
          <p:cNvPr id="65590" name="Rectangle 54"/>
          <p:cNvSpPr>
            <a:spLocks noChangeArrowheads="1"/>
          </p:cNvSpPr>
          <p:nvPr/>
        </p:nvSpPr>
        <p:spPr bwMode="auto">
          <a:xfrm>
            <a:off x="5036398" y="5537086"/>
            <a:ext cx="2576411" cy="276999"/>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lIns="0" tIns="0" rIns="0" bIns="0">
            <a:prstTxWarp prst="textNoShape">
              <a:avLst/>
            </a:prstTxWarp>
            <a:spAutoFit/>
          </a:bodyPr>
          <a:lstStyle/>
          <a:p>
            <a:r>
              <a:rPr lang="en-US" sz="1800" i="0" spc="200" dirty="0">
                <a:latin typeface="+mn-lt"/>
              </a:rPr>
              <a:t>% Positively endorsed</a:t>
            </a:r>
          </a:p>
        </p:txBody>
      </p:sp>
      <p:cxnSp>
        <p:nvCxnSpPr>
          <p:cNvPr id="64" name="Straight Connector 63"/>
          <p:cNvCxnSpPr/>
          <p:nvPr/>
        </p:nvCxnSpPr>
        <p:spPr bwMode="auto">
          <a:xfrm rot="5400000" flipH="1" flipV="1">
            <a:off x="6252441" y="2914774"/>
            <a:ext cx="1588" cy="4275198"/>
          </a:xfrm>
          <a:prstGeom prst="line">
            <a:avLst/>
          </a:prstGeom>
          <a:solidFill>
            <a:schemeClr val="accent1"/>
          </a:solidFill>
          <a:ln w="3810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xmlns="" val="119920601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rrowheads="1"/>
          </p:cNvPicPr>
          <p:nvPr/>
        </p:nvPicPr>
        <p:blipFill>
          <a:blip r:embed="rId3" cstate="print"/>
          <a:srcRect b="9470"/>
          <a:stretch>
            <a:fillRect/>
          </a:stretch>
        </p:blipFill>
        <p:spPr bwMode="auto">
          <a:xfrm>
            <a:off x="2486084" y="187660"/>
            <a:ext cx="4188178" cy="5387425"/>
          </a:xfrm>
          <a:prstGeom prst="rect">
            <a:avLst/>
          </a:prstGeom>
          <a:noFill/>
          <a:ln w="9525">
            <a:noFill/>
            <a:miter lim="800000"/>
            <a:headEnd/>
            <a:tailEnd/>
          </a:ln>
        </p:spPr>
      </p:pic>
      <p:sp>
        <p:nvSpPr>
          <p:cNvPr id="5" name="Rectangle 79"/>
          <p:cNvSpPr>
            <a:spLocks noChangeArrowheads="1"/>
          </p:cNvSpPr>
          <p:nvPr/>
        </p:nvSpPr>
        <p:spPr bwMode="auto">
          <a:xfrm>
            <a:off x="899995" y="5647666"/>
            <a:ext cx="7124700" cy="507831"/>
          </a:xfrm>
          <a:prstGeom prst="rect">
            <a:avLst/>
          </a:prstGeom>
          <a:noFill/>
          <a:ln w="9525">
            <a:noFill/>
            <a:miter lim="800000"/>
            <a:headEnd/>
            <a:tailEnd/>
          </a:ln>
        </p:spPr>
        <p:txBody>
          <a:bodyPr wrap="square">
            <a:prstTxWarp prst="textNoShape">
              <a:avLst/>
            </a:prstTxWarp>
            <a:spAutoFit/>
          </a:bodyPr>
          <a:lstStyle/>
          <a:p>
            <a:pPr algn="ctr" defTabSz="915988" eaLnBrk="1" hangingPunct="1"/>
            <a:r>
              <a:rPr lang="en-US" sz="2700" i="0" dirty="0" smtClean="0">
                <a:latin typeface="+mn-lt"/>
              </a:rPr>
              <a:t>“The results of your test were negative. Get lost!”</a:t>
            </a:r>
            <a:endParaRPr lang="en-US" sz="2700" i="0" dirty="0">
              <a:latin typeface="+mn-lt"/>
            </a:endParaRPr>
          </a:p>
        </p:txBody>
      </p:sp>
    </p:spTree>
    <p:extLst>
      <p:ext uri="{BB962C8B-B14F-4D97-AF65-F5344CB8AC3E}">
        <p14:creationId xmlns:p14="http://schemas.microsoft.com/office/powerpoint/2010/main" xmlns="" val="147545356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rrowheads="1"/>
          </p:cNvPicPr>
          <p:nvPr/>
        </p:nvPicPr>
        <p:blipFill>
          <a:blip r:embed="rId3" cstate="print"/>
          <a:srcRect b="2921"/>
          <a:stretch>
            <a:fillRect/>
          </a:stretch>
        </p:blipFill>
        <p:spPr bwMode="auto">
          <a:xfrm>
            <a:off x="15523" y="683508"/>
            <a:ext cx="9097433" cy="3251200"/>
          </a:xfrm>
          <a:prstGeom prst="rect">
            <a:avLst/>
          </a:prstGeom>
          <a:noFill/>
          <a:ln w="50800">
            <a:solidFill>
              <a:srgbClr val="66CCFF"/>
            </a:solidFill>
            <a:miter lim="800000"/>
            <a:headEnd/>
            <a:tailEnd/>
          </a:ln>
        </p:spPr>
      </p:pic>
      <p:sp>
        <p:nvSpPr>
          <p:cNvPr id="6" name="Rectangle 79"/>
          <p:cNvSpPr>
            <a:spLocks noChangeArrowheads="1"/>
          </p:cNvSpPr>
          <p:nvPr/>
        </p:nvSpPr>
        <p:spPr bwMode="auto">
          <a:xfrm>
            <a:off x="723900" y="4476640"/>
            <a:ext cx="7721600" cy="646331"/>
          </a:xfrm>
          <a:prstGeom prst="rect">
            <a:avLst/>
          </a:prstGeom>
          <a:noFill/>
          <a:ln w="9525">
            <a:noFill/>
            <a:miter lim="800000"/>
            <a:headEnd/>
            <a:tailEnd/>
          </a:ln>
        </p:spPr>
        <p:txBody>
          <a:bodyPr wrap="square">
            <a:prstTxWarp prst="textNoShape">
              <a:avLst/>
            </a:prstTxWarp>
            <a:spAutoFit/>
          </a:bodyPr>
          <a:lstStyle/>
          <a:p>
            <a:pPr algn="ctr" defTabSz="915988" eaLnBrk="1" hangingPunct="1"/>
            <a:r>
              <a:rPr lang="en-US" sz="3600" i="0" dirty="0" smtClean="0">
                <a:latin typeface="+mn-lt"/>
              </a:rPr>
              <a:t>Cost-Effective Psychological Treatment?</a:t>
            </a:r>
            <a:endParaRPr lang="en-US" sz="3600" i="0" dirty="0">
              <a:latin typeface="+mn-lt"/>
            </a:endParaRPr>
          </a:p>
        </p:txBody>
      </p:sp>
    </p:spTree>
    <p:extLst>
      <p:ext uri="{BB962C8B-B14F-4D97-AF65-F5344CB8AC3E}">
        <p14:creationId xmlns:p14="http://schemas.microsoft.com/office/powerpoint/2010/main" xmlns="" val="262819413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tbongorno.ACG\Desktop\valery2.png"/>
          <p:cNvPicPr>
            <a:picLocks noChangeAspect="1" noChangeArrowheads="1"/>
          </p:cNvPicPr>
          <p:nvPr/>
        </p:nvPicPr>
        <p:blipFill>
          <a:blip r:embed="rId3" cstate="print"/>
          <a:srcRect/>
          <a:stretch>
            <a:fillRect/>
          </a:stretch>
        </p:blipFill>
        <p:spPr bwMode="auto">
          <a:xfrm>
            <a:off x="904992" y="200437"/>
            <a:ext cx="3561543" cy="6007100"/>
          </a:xfrm>
          <a:prstGeom prst="rect">
            <a:avLst/>
          </a:prstGeom>
          <a:noFill/>
        </p:spPr>
      </p:pic>
      <p:sp>
        <p:nvSpPr>
          <p:cNvPr id="9" name="Content Placeholder 8"/>
          <p:cNvSpPr txBox="1">
            <a:spLocks/>
          </p:cNvSpPr>
          <p:nvPr/>
        </p:nvSpPr>
        <p:spPr bwMode="auto">
          <a:xfrm>
            <a:off x="4892792" y="873538"/>
            <a:ext cx="4165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b="0" i="0" u="none" strike="noStrike" kern="1200" cap="none" spc="0" normalizeH="0" baseline="0" noProof="0" dirty="0" smtClean="0">
                <a:ln>
                  <a:noFill/>
                </a:ln>
                <a:effectLst/>
                <a:uLnTx/>
                <a:uFillTx/>
                <a:latin typeface="+mn-lt"/>
                <a:ea typeface="MS PGothic" pitchFamily="34" charset="-128"/>
                <a:cs typeface="MS PGothic" pitchFamily="34" charset="-128"/>
              </a:rPr>
              <a:t>“To see is to forget</a:t>
            </a:r>
          </a:p>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b="0" i="0" u="none" strike="noStrike" kern="1200" cap="none" spc="0" normalizeH="0" baseline="0" noProof="0" dirty="0" smtClean="0">
                <a:ln>
                  <a:noFill/>
                </a:ln>
                <a:effectLst/>
                <a:uLnTx/>
                <a:uFillTx/>
                <a:latin typeface="+mn-lt"/>
                <a:ea typeface="MS PGothic" pitchFamily="34" charset="-128"/>
                <a:cs typeface="MS PGothic" pitchFamily="34" charset="-128"/>
              </a:rPr>
              <a:t>the name of the</a:t>
            </a:r>
          </a:p>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b="0" i="0" u="none" strike="noStrike" kern="1200" cap="none" spc="0" normalizeH="0" baseline="0" noProof="0" dirty="0" smtClean="0">
                <a:ln>
                  <a:noFill/>
                </a:ln>
                <a:effectLst/>
                <a:uLnTx/>
                <a:uFillTx/>
                <a:latin typeface="+mn-lt"/>
                <a:ea typeface="MS PGothic" pitchFamily="34" charset="-128"/>
                <a:cs typeface="MS PGothic" pitchFamily="34" charset="-128"/>
              </a:rPr>
              <a:t>thing one sees.”</a:t>
            </a:r>
          </a:p>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endParaRPr lang="en-US" i="0" dirty="0" smtClean="0">
              <a:latin typeface="+mn-lt"/>
            </a:endParaRPr>
          </a:p>
          <a:p>
            <a:pPr>
              <a:spcBef>
                <a:spcPts val="0"/>
              </a:spcBef>
              <a:defRPr/>
            </a:pPr>
            <a:r>
              <a:rPr lang="en-US" i="0" dirty="0" smtClean="0">
                <a:latin typeface="+mn-lt"/>
              </a:rPr>
              <a:t>Paul </a:t>
            </a:r>
            <a:r>
              <a:rPr lang="en-US" i="0" dirty="0" err="1" smtClean="0">
                <a:latin typeface="+mn-lt"/>
              </a:rPr>
              <a:t>Valéry</a:t>
            </a:r>
            <a:endParaRPr lang="en-US" i="0" dirty="0" smtClean="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Oval 32"/>
          <p:cNvSpPr>
            <a:spLocks noChangeArrowheads="1"/>
          </p:cNvSpPr>
          <p:nvPr/>
        </p:nvSpPr>
        <p:spPr bwMode="auto">
          <a:xfrm>
            <a:off x="-18345" y="0"/>
            <a:ext cx="9162345" cy="6858000"/>
          </a:xfrm>
          <a:prstGeom prst="ellipse">
            <a:avLst/>
          </a:prstGeom>
          <a:solidFill>
            <a:schemeClr val="bg1">
              <a:lumMod val="50000"/>
            </a:schemeClr>
          </a:solidFill>
          <a:ln w="12700">
            <a:noFill/>
            <a:round/>
            <a:headEnd type="none" w="sm" len="sm"/>
            <a:tailEnd type="none" w="sm" len="sm"/>
          </a:ln>
        </p:spPr>
        <p:txBody>
          <a:bodyPr>
            <a:prstTxWarp prst="textNoShape">
              <a:avLst/>
            </a:prstTxWarp>
          </a:bodyPr>
          <a:lstStyle/>
          <a:p>
            <a:endParaRPr lang="en-US" sz="3600">
              <a:latin typeface="Arial" pitchFamily="-109" charset="0"/>
            </a:endParaRPr>
          </a:p>
        </p:txBody>
      </p:sp>
      <p:pic>
        <p:nvPicPr>
          <p:cNvPr id="28" name="Picture 27" descr="referrals-14.png"/>
          <p:cNvPicPr>
            <a:picLocks noChangeAspect="1"/>
          </p:cNvPicPr>
          <p:nvPr/>
        </p:nvPicPr>
        <p:blipFill>
          <a:blip r:embed="rId3" cstate="print"/>
          <a:srcRect/>
          <a:stretch>
            <a:fillRect/>
          </a:stretch>
        </p:blipFill>
        <p:spPr bwMode="auto">
          <a:xfrm>
            <a:off x="2987323" y="5691718"/>
            <a:ext cx="3169356" cy="623888"/>
          </a:xfrm>
          <a:prstGeom prst="rect">
            <a:avLst/>
          </a:prstGeom>
          <a:noFill/>
          <a:ln w="9525">
            <a:noFill/>
            <a:miter lim="800000"/>
            <a:headEnd/>
            <a:tailEnd/>
          </a:ln>
        </p:spPr>
      </p:pic>
      <p:sp>
        <p:nvSpPr>
          <p:cNvPr id="32" name="Oval 31"/>
          <p:cNvSpPr>
            <a:spLocks noChangeArrowheads="1"/>
          </p:cNvSpPr>
          <p:nvPr/>
        </p:nvSpPr>
        <p:spPr bwMode="auto">
          <a:xfrm>
            <a:off x="2242729" y="1456532"/>
            <a:ext cx="4691945" cy="3944937"/>
          </a:xfrm>
          <a:prstGeom prst="ellipse">
            <a:avLst/>
          </a:prstGeom>
          <a:solidFill>
            <a:schemeClr val="bg1">
              <a:lumMod val="50000"/>
            </a:schemeClr>
          </a:solidFill>
          <a:ln w="127000">
            <a:solidFill>
              <a:srgbClr val="63A1FD"/>
            </a:solidFill>
            <a:round/>
            <a:headEnd type="none" w="sm" len="sm"/>
            <a:tailEnd type="none" w="sm" len="sm"/>
          </a:ln>
        </p:spPr>
        <p:txBody>
          <a:bodyPr>
            <a:prstTxWarp prst="textNoShape">
              <a:avLst/>
            </a:prstTxWarp>
          </a:bodyPr>
          <a:lstStyle/>
          <a:p>
            <a:endParaRPr lang="en-US" sz="3600">
              <a:latin typeface="Arial" pitchFamily="-109" charset="0"/>
            </a:endParaRPr>
          </a:p>
        </p:txBody>
      </p:sp>
      <p:sp>
        <p:nvSpPr>
          <p:cNvPr id="33" name="Rectangle 32"/>
          <p:cNvSpPr/>
          <p:nvPr/>
        </p:nvSpPr>
        <p:spPr bwMode="auto">
          <a:xfrm>
            <a:off x="1964267" y="1270000"/>
            <a:ext cx="1640652" cy="1828800"/>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1" u="none" strike="noStrike" cap="none" normalizeH="0" baseline="0" smtClean="0">
              <a:ln>
                <a:noFill/>
              </a:ln>
              <a:solidFill>
                <a:schemeClr val="tx1"/>
              </a:solidFill>
              <a:effectLst/>
              <a:latin typeface="Arial" charset="0"/>
            </a:endParaRPr>
          </a:p>
        </p:txBody>
      </p:sp>
      <p:pic>
        <p:nvPicPr>
          <p:cNvPr id="29" name="Picture 28" descr="hypervigilence-11.png"/>
          <p:cNvPicPr>
            <a:picLocks noChangeAspect="1"/>
          </p:cNvPicPr>
          <p:nvPr/>
        </p:nvPicPr>
        <p:blipFill>
          <a:blip r:embed="rId4" cstate="print"/>
          <a:srcRect/>
          <a:stretch>
            <a:fillRect/>
          </a:stretch>
        </p:blipFill>
        <p:spPr bwMode="auto">
          <a:xfrm>
            <a:off x="1113366" y="1841503"/>
            <a:ext cx="1714500" cy="436563"/>
          </a:xfrm>
          <a:prstGeom prst="rect">
            <a:avLst/>
          </a:prstGeom>
          <a:noFill/>
          <a:ln w="9525">
            <a:noFill/>
            <a:miter lim="800000"/>
            <a:headEnd/>
            <a:tailEnd/>
          </a:ln>
        </p:spPr>
      </p:pic>
      <p:pic>
        <p:nvPicPr>
          <p:cNvPr id="31" name="Picture 30" descr="symptanx-15.png"/>
          <p:cNvPicPr>
            <a:picLocks noChangeAspect="1"/>
          </p:cNvPicPr>
          <p:nvPr/>
        </p:nvPicPr>
        <p:blipFill>
          <a:blip r:embed="rId5" cstate="print"/>
          <a:stretch>
            <a:fillRect/>
          </a:stretch>
        </p:blipFill>
        <p:spPr>
          <a:xfrm>
            <a:off x="1062353" y="1100668"/>
            <a:ext cx="3544799" cy="948268"/>
          </a:xfrm>
          <a:prstGeom prst="rect">
            <a:avLst/>
          </a:prstGeom>
        </p:spPr>
      </p:pic>
      <p:sp>
        <p:nvSpPr>
          <p:cNvPr id="30" name="Rectangle 29"/>
          <p:cNvSpPr/>
          <p:nvPr/>
        </p:nvSpPr>
        <p:spPr bwMode="auto">
          <a:xfrm>
            <a:off x="2848563" y="4368800"/>
            <a:ext cx="3413008" cy="1219201"/>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1" u="none" strike="noStrike" cap="none" normalizeH="0" baseline="0" smtClean="0">
              <a:ln>
                <a:noFill/>
              </a:ln>
              <a:solidFill>
                <a:schemeClr val="tx1"/>
              </a:solidFill>
              <a:effectLst/>
              <a:latin typeface="Arial" charset="0"/>
            </a:endParaRPr>
          </a:p>
        </p:txBody>
      </p:sp>
      <p:sp>
        <p:nvSpPr>
          <p:cNvPr id="35" name="Rectangle 34"/>
          <p:cNvSpPr/>
          <p:nvPr/>
        </p:nvSpPr>
        <p:spPr bwMode="auto">
          <a:xfrm>
            <a:off x="5531556" y="1270000"/>
            <a:ext cx="1640652" cy="1828800"/>
          </a:xfrm>
          <a:prstGeom prst="rect">
            <a:avLst/>
          </a:prstGeom>
          <a:solidFill>
            <a:schemeClr val="bg1">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1" u="none" strike="noStrike" cap="none" normalizeH="0" baseline="0" smtClean="0">
              <a:ln>
                <a:noFill/>
              </a:ln>
              <a:solidFill>
                <a:schemeClr val="tx1"/>
              </a:solidFill>
              <a:effectLst/>
              <a:latin typeface="Arial" charset="0"/>
            </a:endParaRPr>
          </a:p>
        </p:txBody>
      </p:sp>
      <p:pic>
        <p:nvPicPr>
          <p:cNvPr id="26" name="Picture 25" descr="urgent-12.png"/>
          <p:cNvPicPr>
            <a:picLocks noChangeAspect="1"/>
          </p:cNvPicPr>
          <p:nvPr/>
        </p:nvPicPr>
        <p:blipFill>
          <a:blip r:embed="rId6" cstate="print"/>
          <a:srcRect/>
          <a:stretch>
            <a:fillRect/>
          </a:stretch>
        </p:blipFill>
        <p:spPr bwMode="auto">
          <a:xfrm>
            <a:off x="6035329" y="1495958"/>
            <a:ext cx="1656644" cy="444500"/>
          </a:xfrm>
          <a:prstGeom prst="rect">
            <a:avLst/>
          </a:prstGeom>
          <a:noFill/>
          <a:ln w="9525">
            <a:noFill/>
            <a:miter lim="800000"/>
            <a:headEnd/>
            <a:tailEnd/>
          </a:ln>
        </p:spPr>
      </p:pic>
      <p:pic>
        <p:nvPicPr>
          <p:cNvPr id="27" name="Picture 26" descr="requests-13.png"/>
          <p:cNvPicPr>
            <a:picLocks noChangeAspect="1"/>
          </p:cNvPicPr>
          <p:nvPr/>
        </p:nvPicPr>
        <p:blipFill>
          <a:blip r:embed="rId7" cstate="print"/>
          <a:srcRect/>
          <a:stretch>
            <a:fillRect/>
          </a:stretch>
        </p:blipFill>
        <p:spPr bwMode="auto">
          <a:xfrm>
            <a:off x="6571550" y="1918764"/>
            <a:ext cx="1804811" cy="528638"/>
          </a:xfrm>
          <a:prstGeom prst="rect">
            <a:avLst/>
          </a:prstGeom>
          <a:noFill/>
          <a:ln w="9525">
            <a:noFill/>
            <a:miter lim="800000"/>
            <a:headEnd/>
            <a:tailEnd/>
          </a:ln>
        </p:spPr>
      </p:pic>
      <p:pic>
        <p:nvPicPr>
          <p:cNvPr id="24" name="Picture 23" descr="expectscure-12.png"/>
          <p:cNvPicPr>
            <a:picLocks noChangeAspect="1"/>
          </p:cNvPicPr>
          <p:nvPr/>
        </p:nvPicPr>
        <p:blipFill>
          <a:blip r:embed="rId8" cstate="print"/>
          <a:stretch>
            <a:fillRect/>
          </a:stretch>
        </p:blipFill>
        <p:spPr>
          <a:xfrm>
            <a:off x="6995344" y="2404534"/>
            <a:ext cx="1679717" cy="450088"/>
          </a:xfrm>
          <a:prstGeom prst="rect">
            <a:avLst/>
          </a:prstGeom>
        </p:spPr>
      </p:pic>
      <p:sp>
        <p:nvSpPr>
          <p:cNvPr id="71685" name="Oval 30"/>
          <p:cNvSpPr>
            <a:spLocks noChangeArrowheads="1"/>
          </p:cNvSpPr>
          <p:nvPr/>
        </p:nvSpPr>
        <p:spPr bwMode="auto">
          <a:xfrm>
            <a:off x="2287881" y="1507068"/>
            <a:ext cx="4620919" cy="3843867"/>
          </a:xfrm>
          <a:prstGeom prst="ellipse">
            <a:avLst/>
          </a:prstGeom>
          <a:solidFill>
            <a:schemeClr val="bg1">
              <a:lumMod val="75000"/>
            </a:schemeClr>
          </a:solidFill>
          <a:ln w="12700">
            <a:noFill/>
            <a:round/>
            <a:headEnd type="none" w="sm" len="sm"/>
            <a:tailEnd type="none" w="sm" len="sm"/>
          </a:ln>
        </p:spPr>
        <p:txBody>
          <a:bodyPr>
            <a:prstTxWarp prst="textNoShape">
              <a:avLst/>
            </a:prstTxWarp>
          </a:bodyPr>
          <a:lstStyle/>
          <a:p>
            <a:endParaRPr lang="en-US" sz="3600">
              <a:solidFill>
                <a:srgbClr val="2E2E2E"/>
              </a:solidFill>
              <a:latin typeface="Arial" pitchFamily="-109" charset="0"/>
            </a:endParaRPr>
          </a:p>
        </p:txBody>
      </p:sp>
      <p:pic>
        <p:nvPicPr>
          <p:cNvPr id="71695" name="Picture 16" descr="doctors-table.psd"/>
          <p:cNvPicPr>
            <a:picLocks noChangeAspect="1"/>
          </p:cNvPicPr>
          <p:nvPr/>
        </p:nvPicPr>
        <p:blipFill>
          <a:blip r:embed="rId9" cstate="print"/>
          <a:srcRect/>
          <a:stretch>
            <a:fillRect/>
          </a:stretch>
        </p:blipFill>
        <p:spPr bwMode="auto">
          <a:xfrm>
            <a:off x="3299178" y="236538"/>
            <a:ext cx="2484967" cy="3016250"/>
          </a:xfrm>
          <a:prstGeom prst="rect">
            <a:avLst/>
          </a:prstGeom>
          <a:noFill/>
          <a:ln w="9525">
            <a:noFill/>
            <a:miter lim="800000"/>
            <a:headEnd/>
            <a:tailEnd/>
          </a:ln>
        </p:spPr>
      </p:pic>
      <p:pic>
        <p:nvPicPr>
          <p:cNvPr id="71696" name="Picture 17" descr="tired-doctor.psd"/>
          <p:cNvPicPr>
            <a:picLocks noChangeAspect="1"/>
          </p:cNvPicPr>
          <p:nvPr/>
        </p:nvPicPr>
        <p:blipFill>
          <a:blip r:embed="rId10" cstate="print"/>
          <a:srcRect/>
          <a:stretch>
            <a:fillRect/>
          </a:stretch>
        </p:blipFill>
        <p:spPr bwMode="auto">
          <a:xfrm>
            <a:off x="5449712" y="2725738"/>
            <a:ext cx="2858911" cy="3014662"/>
          </a:xfrm>
          <a:prstGeom prst="rect">
            <a:avLst/>
          </a:prstGeom>
          <a:noFill/>
          <a:ln w="9525">
            <a:noFill/>
            <a:miter lim="800000"/>
            <a:headEnd/>
            <a:tailEnd/>
          </a:ln>
        </p:spPr>
      </p:pic>
      <p:pic>
        <p:nvPicPr>
          <p:cNvPr id="4" name="Picture 15" descr="popper.psd"/>
          <p:cNvPicPr>
            <a:picLocks noChangeAspect="1"/>
          </p:cNvPicPr>
          <p:nvPr/>
        </p:nvPicPr>
        <p:blipFill>
          <a:blip r:embed="rId11" cstate="print"/>
          <a:srcRect/>
          <a:stretch>
            <a:fillRect/>
          </a:stretch>
        </p:blipFill>
        <p:spPr bwMode="auto">
          <a:xfrm>
            <a:off x="-196145" y="2776539"/>
            <a:ext cx="4492979" cy="2841625"/>
          </a:xfrm>
          <a:prstGeom prst="rect">
            <a:avLst/>
          </a:prstGeom>
          <a:noFill/>
          <a:ln w="9525">
            <a:noFill/>
            <a:miter lim="800000"/>
            <a:headEnd/>
            <a:tailEnd/>
          </a:ln>
        </p:spPr>
      </p:pic>
      <p:pic>
        <p:nvPicPr>
          <p:cNvPr id="71703" name="Picture 34" descr="vicious-16.png"/>
          <p:cNvPicPr>
            <a:picLocks noChangeAspect="1"/>
          </p:cNvPicPr>
          <p:nvPr/>
        </p:nvPicPr>
        <p:blipFill>
          <a:blip r:embed="rId12" cstate="print"/>
          <a:srcRect/>
          <a:stretch>
            <a:fillRect/>
          </a:stretch>
        </p:blipFill>
        <p:spPr bwMode="auto">
          <a:xfrm>
            <a:off x="2589389" y="3304116"/>
            <a:ext cx="4244622" cy="836613"/>
          </a:xfrm>
          <a:prstGeom prst="rect">
            <a:avLst/>
          </a:prstGeom>
          <a:noFill/>
          <a:ln w="9525">
            <a:noFill/>
            <a:miter lim="800000"/>
            <a:headEnd/>
            <a:tailEnd/>
          </a:ln>
        </p:spPr>
      </p:pic>
      <p:pic>
        <p:nvPicPr>
          <p:cNvPr id="34" name="Picture 33" descr="frustration-11.png"/>
          <p:cNvPicPr>
            <a:picLocks noChangeAspect="1"/>
          </p:cNvPicPr>
          <p:nvPr/>
        </p:nvPicPr>
        <p:blipFill>
          <a:blip r:embed="rId13" cstate="print"/>
          <a:stretch>
            <a:fillRect/>
          </a:stretch>
        </p:blipFill>
        <p:spPr>
          <a:xfrm>
            <a:off x="908140" y="2319867"/>
            <a:ext cx="1864508" cy="474135"/>
          </a:xfrm>
          <a:prstGeom prst="rect">
            <a:avLst/>
          </a:prstGeom>
        </p:spPr>
      </p:pic>
    </p:spTree>
    <p:extLst>
      <p:ext uri="{BB962C8B-B14F-4D97-AF65-F5344CB8AC3E}">
        <p14:creationId xmlns:p14="http://schemas.microsoft.com/office/powerpoint/2010/main" xmlns="" val="33611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5"/>
                                        </p:tgtEl>
                                      </p:cBhvr>
                                    </p:animEffect>
                                    <p:set>
                                      <p:cBhvr>
                                        <p:cTn id="7" dur="1" fill="hold">
                                          <p:stCondLst>
                                            <p:cond delay="19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2000"/>
                                        <p:tgtEl>
                                          <p:spTgt spid="30"/>
                                        </p:tgtEl>
                                      </p:cBhvr>
                                    </p:animEffect>
                                    <p:set>
                                      <p:cBhvr>
                                        <p:cTn id="24" dur="1" fill="hold">
                                          <p:stCondLst>
                                            <p:cond delay="1999"/>
                                          </p:stCondLst>
                                        </p:cTn>
                                        <p:tgtEl>
                                          <p:spTgt spid="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2000"/>
                                        <p:tgtEl>
                                          <p:spTgt spid="33"/>
                                        </p:tgtEl>
                                      </p:cBhvr>
                                    </p:animEffect>
                                    <p:set>
                                      <p:cBhvr>
                                        <p:cTn id="33" dur="1" fill="hold">
                                          <p:stCondLst>
                                            <p:cond delay="19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506160" y="2212450"/>
            <a:ext cx="2880078" cy="3457575"/>
          </a:xfrm>
          <a:prstGeom prst="rect">
            <a:avLst/>
          </a:prstGeom>
          <a:no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6" name="Rectangle 3"/>
          <p:cNvSpPr>
            <a:spLocks noChangeArrowheads="1"/>
          </p:cNvSpPr>
          <p:nvPr/>
        </p:nvSpPr>
        <p:spPr bwMode="auto">
          <a:xfrm>
            <a:off x="1985439" y="2212450"/>
            <a:ext cx="2880077" cy="3457575"/>
          </a:xfrm>
          <a:prstGeom prst="rect">
            <a:avLst/>
          </a:prstGeom>
          <a:no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15" name="Line 12"/>
          <p:cNvSpPr>
            <a:spLocks noChangeShapeType="1"/>
          </p:cNvSpPr>
          <p:nvPr/>
        </p:nvSpPr>
        <p:spPr bwMode="auto">
          <a:xfrm flipH="1">
            <a:off x="1986849" y="5204829"/>
            <a:ext cx="2861733" cy="1587"/>
          </a:xfrm>
          <a:prstGeom prst="line">
            <a:avLst/>
          </a:prstGeom>
          <a:noFill/>
          <a:ln w="12700">
            <a:solidFill>
              <a:srgbClr val="808080"/>
            </a:solidFill>
            <a:round/>
            <a:headEnd/>
            <a:tailEnd/>
          </a:ln>
        </p:spPr>
        <p:txBody>
          <a:bodyPr>
            <a:prstTxWarp prst="textNoShape">
              <a:avLst/>
            </a:prstTxWarp>
          </a:bodyPr>
          <a:lstStyle/>
          <a:p>
            <a:endParaRPr lang="en-US"/>
          </a:p>
        </p:txBody>
      </p:sp>
      <p:sp>
        <p:nvSpPr>
          <p:cNvPr id="16" name="Line 13"/>
          <p:cNvSpPr>
            <a:spLocks noChangeShapeType="1"/>
          </p:cNvSpPr>
          <p:nvPr/>
        </p:nvSpPr>
        <p:spPr bwMode="auto">
          <a:xfrm flipV="1">
            <a:off x="1986849" y="1769380"/>
            <a:ext cx="1412" cy="3444875"/>
          </a:xfrm>
          <a:prstGeom prst="line">
            <a:avLst/>
          </a:prstGeom>
          <a:noFill/>
          <a:ln w="12700">
            <a:solidFill>
              <a:srgbClr val="808080"/>
            </a:solidFill>
            <a:round/>
            <a:headEnd/>
            <a:tailEnd/>
          </a:ln>
        </p:spPr>
        <p:txBody>
          <a:bodyPr>
            <a:prstTxWarp prst="textNoShape">
              <a:avLst/>
            </a:prstTxWarp>
          </a:bodyPr>
          <a:lstStyle/>
          <a:p>
            <a:endParaRPr lang="en-US"/>
          </a:p>
        </p:txBody>
      </p:sp>
      <p:sp>
        <p:nvSpPr>
          <p:cNvPr id="17" name="Rectangle 14"/>
          <p:cNvSpPr>
            <a:spLocks noChangeArrowheads="1"/>
          </p:cNvSpPr>
          <p:nvPr/>
        </p:nvSpPr>
        <p:spPr bwMode="auto">
          <a:xfrm>
            <a:off x="2311404" y="4345990"/>
            <a:ext cx="373945" cy="858838"/>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18" name="Rectangle 15"/>
          <p:cNvSpPr>
            <a:spLocks noChangeArrowheads="1"/>
          </p:cNvSpPr>
          <p:nvPr/>
        </p:nvSpPr>
        <p:spPr bwMode="auto">
          <a:xfrm>
            <a:off x="3263906" y="3898316"/>
            <a:ext cx="386644" cy="1306513"/>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19" name="Rectangle 16"/>
          <p:cNvSpPr>
            <a:spLocks noChangeArrowheads="1"/>
          </p:cNvSpPr>
          <p:nvPr/>
        </p:nvSpPr>
        <p:spPr bwMode="auto">
          <a:xfrm>
            <a:off x="4230516" y="2537828"/>
            <a:ext cx="375356" cy="2667000"/>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26" name="Line 23"/>
          <p:cNvSpPr>
            <a:spLocks noChangeShapeType="1"/>
          </p:cNvSpPr>
          <p:nvPr/>
        </p:nvSpPr>
        <p:spPr bwMode="auto">
          <a:xfrm>
            <a:off x="1986849" y="1759953"/>
            <a:ext cx="1412" cy="3444875"/>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 name="Line 32"/>
          <p:cNvSpPr>
            <a:spLocks noChangeShapeType="1"/>
          </p:cNvSpPr>
          <p:nvPr/>
        </p:nvSpPr>
        <p:spPr bwMode="auto">
          <a:xfrm>
            <a:off x="1986849" y="5204829"/>
            <a:ext cx="2861733" cy="1587"/>
          </a:xfrm>
          <a:prstGeom prst="line">
            <a:avLst/>
          </a:prstGeom>
          <a:noFill/>
          <a:ln w="38100">
            <a:solidFill>
              <a:schemeClr val="tx1"/>
            </a:solidFill>
            <a:round/>
            <a:headEnd/>
            <a:tailEnd/>
          </a:ln>
        </p:spPr>
        <p:txBody>
          <a:bodyPr>
            <a:prstTxWarp prst="textNoShape">
              <a:avLst/>
            </a:prstTxWarp>
          </a:bodyPr>
          <a:lstStyle/>
          <a:p>
            <a:endParaRPr lang="en-US"/>
          </a:p>
        </p:txBody>
      </p:sp>
      <p:sp>
        <p:nvSpPr>
          <p:cNvPr id="36" name="Rectangle 33"/>
          <p:cNvSpPr>
            <a:spLocks noChangeArrowheads="1"/>
          </p:cNvSpPr>
          <p:nvPr/>
        </p:nvSpPr>
        <p:spPr bwMode="auto">
          <a:xfrm>
            <a:off x="165106" y="2934180"/>
            <a:ext cx="1391356" cy="1077218"/>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defRPr/>
            </a:pPr>
            <a:r>
              <a:rPr lang="en-US" sz="2000" i="0" spc="100" dirty="0" smtClean="0">
                <a:latin typeface="+mn-lt"/>
                <a:cs typeface="HelveticaNeueLT Std Lt"/>
              </a:rPr>
              <a:t>Mean</a:t>
            </a:r>
          </a:p>
          <a:p>
            <a:pPr algn="ctr" eaLnBrk="1" hangingPunct="1">
              <a:defRPr/>
            </a:pPr>
            <a:r>
              <a:rPr lang="en-US" sz="2000" i="0" spc="100" dirty="0" smtClean="0">
                <a:latin typeface="+mn-lt"/>
                <a:cs typeface="HelveticaNeueLT Std Lt"/>
              </a:rPr>
              <a:t> Change</a:t>
            </a:r>
          </a:p>
          <a:p>
            <a:pPr algn="ctr" eaLnBrk="1" hangingPunct="1">
              <a:defRPr/>
            </a:pPr>
            <a:endParaRPr lang="en-US" sz="600" i="0" spc="100" dirty="0" smtClean="0">
              <a:latin typeface="+mn-lt"/>
              <a:cs typeface="HelveticaNeueLT Std Lt"/>
            </a:endParaRPr>
          </a:p>
          <a:p>
            <a:pPr algn="ctr" eaLnBrk="1" hangingPunct="1">
              <a:defRPr/>
            </a:pPr>
            <a:r>
              <a:rPr lang="en-US" sz="1200" i="0" spc="100" dirty="0" smtClean="0">
                <a:latin typeface="+mn-lt"/>
                <a:cs typeface="HelveticaNeueLT Std Lt"/>
              </a:rPr>
              <a:t> (+SE) from </a:t>
            </a:r>
          </a:p>
          <a:p>
            <a:pPr algn="ctr" eaLnBrk="1" hangingPunct="1">
              <a:defRPr/>
            </a:pPr>
            <a:r>
              <a:rPr lang="en-US" sz="1200" i="0" spc="100" dirty="0" smtClean="0">
                <a:latin typeface="+mn-lt"/>
                <a:cs typeface="HelveticaNeueLT Std Lt"/>
              </a:rPr>
              <a:t>Baseline</a:t>
            </a:r>
            <a:endParaRPr lang="en-US" sz="1200" i="0" spc="100" dirty="0">
              <a:latin typeface="+mn-lt"/>
              <a:cs typeface="HelveticaNeueLT Std Lt"/>
            </a:endParaRPr>
          </a:p>
        </p:txBody>
      </p:sp>
      <p:sp>
        <p:nvSpPr>
          <p:cNvPr id="37" name="Rectangle 34"/>
          <p:cNvSpPr>
            <a:spLocks noChangeArrowheads="1"/>
          </p:cNvSpPr>
          <p:nvPr/>
        </p:nvSpPr>
        <p:spPr bwMode="auto">
          <a:xfrm>
            <a:off x="1426639" y="1617078"/>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dirty="0">
                <a:latin typeface="+mn-lt"/>
              </a:rPr>
              <a:t>140</a:t>
            </a:r>
          </a:p>
        </p:txBody>
      </p:sp>
      <p:sp>
        <p:nvSpPr>
          <p:cNvPr id="38" name="Rectangle 35"/>
          <p:cNvSpPr>
            <a:spLocks noChangeArrowheads="1"/>
          </p:cNvSpPr>
          <p:nvPr/>
        </p:nvSpPr>
        <p:spPr bwMode="auto">
          <a:xfrm>
            <a:off x="1426639" y="2091741"/>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dirty="0">
                <a:latin typeface="+mn-lt"/>
              </a:rPr>
              <a:t>120</a:t>
            </a:r>
          </a:p>
        </p:txBody>
      </p:sp>
      <p:sp>
        <p:nvSpPr>
          <p:cNvPr id="39" name="Rectangle 36"/>
          <p:cNvSpPr>
            <a:spLocks noChangeArrowheads="1"/>
          </p:cNvSpPr>
          <p:nvPr/>
        </p:nvSpPr>
        <p:spPr bwMode="auto">
          <a:xfrm>
            <a:off x="1426639" y="2625141"/>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dirty="0">
                <a:latin typeface="+mn-lt"/>
              </a:rPr>
              <a:t>100</a:t>
            </a:r>
          </a:p>
        </p:txBody>
      </p:sp>
      <p:sp>
        <p:nvSpPr>
          <p:cNvPr id="40" name="Rectangle 37"/>
          <p:cNvSpPr>
            <a:spLocks noChangeArrowheads="1"/>
          </p:cNvSpPr>
          <p:nvPr/>
        </p:nvSpPr>
        <p:spPr bwMode="auto">
          <a:xfrm>
            <a:off x="1426639" y="3128379"/>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80</a:t>
            </a:r>
          </a:p>
        </p:txBody>
      </p:sp>
      <p:sp>
        <p:nvSpPr>
          <p:cNvPr id="41" name="Rectangle 38"/>
          <p:cNvSpPr>
            <a:spLocks noChangeArrowheads="1"/>
          </p:cNvSpPr>
          <p:nvPr/>
        </p:nvSpPr>
        <p:spPr bwMode="auto">
          <a:xfrm>
            <a:off x="1426639" y="3604629"/>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dirty="0">
                <a:latin typeface="+mn-lt"/>
              </a:rPr>
              <a:t>60</a:t>
            </a:r>
          </a:p>
        </p:txBody>
      </p:sp>
      <p:sp>
        <p:nvSpPr>
          <p:cNvPr id="42" name="Rectangle 39"/>
          <p:cNvSpPr>
            <a:spLocks noChangeArrowheads="1"/>
          </p:cNvSpPr>
          <p:nvPr/>
        </p:nvSpPr>
        <p:spPr bwMode="auto">
          <a:xfrm>
            <a:off x="1426639" y="4107866"/>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dirty="0">
                <a:latin typeface="+mn-lt"/>
              </a:rPr>
              <a:t>40</a:t>
            </a:r>
          </a:p>
        </p:txBody>
      </p:sp>
      <p:sp>
        <p:nvSpPr>
          <p:cNvPr id="43" name="Rectangle 40"/>
          <p:cNvSpPr>
            <a:spLocks noChangeArrowheads="1"/>
          </p:cNvSpPr>
          <p:nvPr/>
        </p:nvSpPr>
        <p:spPr bwMode="auto">
          <a:xfrm>
            <a:off x="1426639" y="4568241"/>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20</a:t>
            </a:r>
          </a:p>
        </p:txBody>
      </p:sp>
      <p:sp>
        <p:nvSpPr>
          <p:cNvPr id="44" name="Rectangle 41"/>
          <p:cNvSpPr>
            <a:spLocks noChangeArrowheads="1"/>
          </p:cNvSpPr>
          <p:nvPr/>
        </p:nvSpPr>
        <p:spPr bwMode="auto">
          <a:xfrm>
            <a:off x="1426639" y="5073066"/>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0</a:t>
            </a:r>
          </a:p>
        </p:txBody>
      </p:sp>
      <p:sp>
        <p:nvSpPr>
          <p:cNvPr id="45" name="Rectangle 42"/>
          <p:cNvSpPr>
            <a:spLocks noChangeArrowheads="1"/>
          </p:cNvSpPr>
          <p:nvPr/>
        </p:nvSpPr>
        <p:spPr bwMode="auto">
          <a:xfrm>
            <a:off x="2050349" y="5381041"/>
            <a:ext cx="896055" cy="424732"/>
          </a:xfrm>
          <a:prstGeom prst="rect">
            <a:avLst/>
          </a:prstGeom>
          <a:noFill/>
          <a:ln w="9525">
            <a:noFill/>
            <a:miter lim="800000"/>
            <a:headEnd/>
            <a:tailEnd/>
          </a:ln>
          <a:effectLst/>
        </p:spPr>
        <p:txBody>
          <a:bodyPr lIns="0" tIns="0" rIns="0" bIns="0">
            <a:prstTxWarp prst="textNoShape">
              <a:avLst/>
            </a:prstTxWarp>
            <a:spAutoFit/>
            <a:scene3d>
              <a:camera prst="orthographicFront"/>
              <a:lightRig rig="threePt" dir="t"/>
            </a:scene3d>
            <a:sp3d>
              <a:contourClr>
                <a:schemeClr val="tx1"/>
              </a:contourClr>
            </a:sp3d>
          </a:bodyPr>
          <a:lstStyle/>
          <a:p>
            <a:pPr algn="ctr" eaLnBrk="1" hangingPunct="1">
              <a:lnSpc>
                <a:spcPct val="85000"/>
              </a:lnSpc>
              <a:defRPr/>
            </a:pPr>
            <a:r>
              <a:rPr lang="en-US" sz="1600" i="0" spc="100" dirty="0">
                <a:latin typeface="+mn-lt"/>
                <a:cs typeface="HelveticaNeueLT Std Lt"/>
              </a:rPr>
              <a:t>Waitlist</a:t>
            </a:r>
          </a:p>
          <a:p>
            <a:pPr algn="ctr" eaLnBrk="1" hangingPunct="1">
              <a:lnSpc>
                <a:spcPct val="85000"/>
              </a:lnSpc>
              <a:defRPr/>
            </a:pPr>
            <a:r>
              <a:rPr lang="en-US" sz="1600" i="0" spc="100" dirty="0" err="1">
                <a:latin typeface="+mn-lt"/>
                <a:cs typeface="HelveticaNeueLT Std Lt"/>
              </a:rPr>
              <a:t>n</a:t>
            </a:r>
            <a:r>
              <a:rPr lang="en-US" sz="1600" i="0" spc="100" dirty="0">
                <a:latin typeface="+mn-lt"/>
                <a:cs typeface="HelveticaNeueLT Std Lt"/>
              </a:rPr>
              <a:t>=77</a:t>
            </a:r>
          </a:p>
        </p:txBody>
      </p:sp>
      <p:sp>
        <p:nvSpPr>
          <p:cNvPr id="46" name="Rectangle 43"/>
          <p:cNvSpPr>
            <a:spLocks noChangeArrowheads="1"/>
          </p:cNvSpPr>
          <p:nvPr/>
        </p:nvSpPr>
        <p:spPr bwMode="auto">
          <a:xfrm>
            <a:off x="3009905" y="5693251"/>
            <a:ext cx="896055" cy="345095"/>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300" i="0" spc="100" dirty="0">
                <a:latin typeface="+mn-lt"/>
                <a:cs typeface="HelveticaNeueLT Std Lt"/>
              </a:rPr>
              <a:t>Limited</a:t>
            </a:r>
          </a:p>
          <a:p>
            <a:pPr algn="ctr" eaLnBrk="1" hangingPunct="1">
              <a:lnSpc>
                <a:spcPct val="85000"/>
              </a:lnSpc>
              <a:defRPr/>
            </a:pPr>
            <a:r>
              <a:rPr lang="en-US" sz="1300" i="0" spc="100" dirty="0" err="1">
                <a:latin typeface="+mn-lt"/>
                <a:cs typeface="HelveticaNeueLT Std Lt"/>
              </a:rPr>
              <a:t>n</a:t>
            </a:r>
            <a:r>
              <a:rPr lang="en-US" sz="1300" i="0" spc="100" dirty="0">
                <a:latin typeface="+mn-lt"/>
                <a:cs typeface="HelveticaNeueLT Std Lt"/>
              </a:rPr>
              <a:t>=34</a:t>
            </a:r>
          </a:p>
        </p:txBody>
      </p:sp>
      <p:sp>
        <p:nvSpPr>
          <p:cNvPr id="47" name="Rectangle 44"/>
          <p:cNvSpPr>
            <a:spLocks noChangeArrowheads="1"/>
          </p:cNvSpPr>
          <p:nvPr/>
        </p:nvSpPr>
        <p:spPr bwMode="auto">
          <a:xfrm>
            <a:off x="3815651" y="5670497"/>
            <a:ext cx="1135945" cy="345095"/>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300" i="0" spc="100" dirty="0">
                <a:latin typeface="+mn-lt"/>
                <a:cs typeface="HelveticaNeueLT Std Lt"/>
              </a:rPr>
              <a:t>Augmented</a:t>
            </a:r>
          </a:p>
          <a:p>
            <a:pPr algn="ctr" eaLnBrk="1" hangingPunct="1">
              <a:lnSpc>
                <a:spcPct val="85000"/>
              </a:lnSpc>
              <a:defRPr/>
            </a:pPr>
            <a:r>
              <a:rPr lang="en-US" sz="1300" i="0" spc="100" dirty="0">
                <a:latin typeface="+mn-lt"/>
                <a:cs typeface="HelveticaNeueLT Std Lt"/>
              </a:rPr>
              <a:t>n=41</a:t>
            </a:r>
          </a:p>
        </p:txBody>
      </p:sp>
      <p:sp>
        <p:nvSpPr>
          <p:cNvPr id="48" name="Rectangle 45"/>
          <p:cNvSpPr>
            <a:spLocks noChangeArrowheads="1"/>
          </p:cNvSpPr>
          <p:nvPr/>
        </p:nvSpPr>
        <p:spPr bwMode="auto">
          <a:xfrm>
            <a:off x="2301528" y="4865103"/>
            <a:ext cx="392289" cy="215444"/>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b="1" i="0" dirty="0">
                <a:solidFill>
                  <a:schemeClr val="bg2"/>
                </a:solidFill>
                <a:latin typeface="Arial" pitchFamily="-109" charset="0"/>
              </a:rPr>
              <a:t>35</a:t>
            </a:r>
          </a:p>
        </p:txBody>
      </p:sp>
      <p:sp>
        <p:nvSpPr>
          <p:cNvPr id="49" name="Rectangle 46"/>
          <p:cNvSpPr>
            <a:spLocks noChangeArrowheads="1"/>
          </p:cNvSpPr>
          <p:nvPr/>
        </p:nvSpPr>
        <p:spPr bwMode="auto">
          <a:xfrm>
            <a:off x="3261083" y="4865103"/>
            <a:ext cx="392289" cy="215444"/>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b="1" i="0">
                <a:solidFill>
                  <a:schemeClr val="bg2"/>
                </a:solidFill>
                <a:latin typeface="Arial" pitchFamily="-109" charset="0"/>
              </a:rPr>
              <a:t>53</a:t>
            </a:r>
          </a:p>
        </p:txBody>
      </p:sp>
      <p:sp>
        <p:nvSpPr>
          <p:cNvPr id="50" name="Rectangle 47"/>
          <p:cNvSpPr>
            <a:spLocks noChangeArrowheads="1"/>
          </p:cNvSpPr>
          <p:nvPr/>
        </p:nvSpPr>
        <p:spPr bwMode="auto">
          <a:xfrm>
            <a:off x="4193827" y="4865103"/>
            <a:ext cx="448733" cy="215444"/>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b="1" i="0">
                <a:solidFill>
                  <a:schemeClr val="bg2"/>
                </a:solidFill>
                <a:latin typeface="Arial" pitchFamily="-109" charset="0"/>
              </a:rPr>
              <a:t>108</a:t>
            </a:r>
          </a:p>
        </p:txBody>
      </p:sp>
      <p:sp>
        <p:nvSpPr>
          <p:cNvPr id="57" name="Line 54"/>
          <p:cNvSpPr>
            <a:spLocks noChangeShapeType="1"/>
          </p:cNvSpPr>
          <p:nvPr/>
        </p:nvSpPr>
        <p:spPr bwMode="auto">
          <a:xfrm flipH="1">
            <a:off x="5494872" y="5184191"/>
            <a:ext cx="2870200" cy="3175"/>
          </a:xfrm>
          <a:prstGeom prst="line">
            <a:avLst/>
          </a:prstGeom>
          <a:noFill/>
          <a:ln w="9525">
            <a:solidFill>
              <a:srgbClr val="808080"/>
            </a:solidFill>
            <a:round/>
            <a:headEnd/>
            <a:tailEnd/>
          </a:ln>
        </p:spPr>
        <p:txBody>
          <a:bodyPr>
            <a:prstTxWarp prst="textNoShape">
              <a:avLst/>
            </a:prstTxWarp>
          </a:bodyPr>
          <a:lstStyle/>
          <a:p>
            <a:endParaRPr lang="en-US"/>
          </a:p>
        </p:txBody>
      </p:sp>
      <p:sp>
        <p:nvSpPr>
          <p:cNvPr id="58" name="Line 55"/>
          <p:cNvSpPr>
            <a:spLocks noChangeShapeType="1"/>
          </p:cNvSpPr>
          <p:nvPr/>
        </p:nvSpPr>
        <p:spPr bwMode="auto">
          <a:xfrm flipV="1">
            <a:off x="5494871" y="1759954"/>
            <a:ext cx="1412" cy="3424237"/>
          </a:xfrm>
          <a:prstGeom prst="line">
            <a:avLst/>
          </a:prstGeom>
          <a:noFill/>
          <a:ln w="28575">
            <a:solidFill>
              <a:srgbClr val="99CCFF"/>
            </a:solidFill>
            <a:round/>
            <a:headEnd/>
            <a:tailEnd/>
          </a:ln>
        </p:spPr>
        <p:txBody>
          <a:bodyPr>
            <a:prstTxWarp prst="textNoShape">
              <a:avLst/>
            </a:prstTxWarp>
          </a:bodyPr>
          <a:lstStyle/>
          <a:p>
            <a:endParaRPr lang="en-US"/>
          </a:p>
        </p:txBody>
      </p:sp>
      <p:sp>
        <p:nvSpPr>
          <p:cNvPr id="66" name="Line 63"/>
          <p:cNvSpPr>
            <a:spLocks noChangeShapeType="1"/>
          </p:cNvSpPr>
          <p:nvPr/>
        </p:nvSpPr>
        <p:spPr bwMode="auto">
          <a:xfrm>
            <a:off x="5494871" y="1759954"/>
            <a:ext cx="1412" cy="3424237"/>
          </a:xfrm>
          <a:prstGeom prst="line">
            <a:avLst/>
          </a:prstGeom>
          <a:noFill/>
          <a:ln w="38100">
            <a:solidFill>
              <a:schemeClr val="tx1"/>
            </a:solidFill>
            <a:round/>
            <a:headEnd/>
            <a:tailEnd/>
          </a:ln>
        </p:spPr>
        <p:txBody>
          <a:bodyPr>
            <a:prstTxWarp prst="textNoShape">
              <a:avLst/>
            </a:prstTxWarp>
          </a:bodyPr>
          <a:lstStyle/>
          <a:p>
            <a:endParaRPr lang="en-US"/>
          </a:p>
        </p:txBody>
      </p:sp>
      <p:sp>
        <p:nvSpPr>
          <p:cNvPr id="73" name="Rectangle 70"/>
          <p:cNvSpPr>
            <a:spLocks noChangeArrowheads="1"/>
          </p:cNvSpPr>
          <p:nvPr/>
        </p:nvSpPr>
        <p:spPr bwMode="auto">
          <a:xfrm>
            <a:off x="4945950" y="1617078"/>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dirty="0">
                <a:latin typeface="+mn-lt"/>
              </a:rPr>
              <a:t>25</a:t>
            </a:r>
          </a:p>
        </p:txBody>
      </p:sp>
      <p:sp>
        <p:nvSpPr>
          <p:cNvPr id="74" name="Rectangle 71"/>
          <p:cNvSpPr>
            <a:spLocks noChangeArrowheads="1"/>
          </p:cNvSpPr>
          <p:nvPr/>
        </p:nvSpPr>
        <p:spPr bwMode="auto">
          <a:xfrm>
            <a:off x="4945950" y="2277479"/>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20</a:t>
            </a:r>
          </a:p>
        </p:txBody>
      </p:sp>
      <p:sp>
        <p:nvSpPr>
          <p:cNvPr id="75" name="Rectangle 72"/>
          <p:cNvSpPr>
            <a:spLocks noChangeArrowheads="1"/>
          </p:cNvSpPr>
          <p:nvPr/>
        </p:nvSpPr>
        <p:spPr bwMode="auto">
          <a:xfrm>
            <a:off x="4945950" y="2937878"/>
            <a:ext cx="431800" cy="246062"/>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15</a:t>
            </a:r>
          </a:p>
        </p:txBody>
      </p:sp>
      <p:sp>
        <p:nvSpPr>
          <p:cNvPr id="76" name="Rectangle 73"/>
          <p:cNvSpPr>
            <a:spLocks noChangeArrowheads="1"/>
          </p:cNvSpPr>
          <p:nvPr/>
        </p:nvSpPr>
        <p:spPr bwMode="auto">
          <a:xfrm>
            <a:off x="4945950" y="4409491"/>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5</a:t>
            </a:r>
          </a:p>
        </p:txBody>
      </p:sp>
      <p:sp>
        <p:nvSpPr>
          <p:cNvPr id="77" name="Rectangle 74"/>
          <p:cNvSpPr>
            <a:spLocks noChangeArrowheads="1"/>
          </p:cNvSpPr>
          <p:nvPr/>
        </p:nvSpPr>
        <p:spPr bwMode="auto">
          <a:xfrm>
            <a:off x="4945950" y="5069891"/>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0</a:t>
            </a:r>
          </a:p>
        </p:txBody>
      </p:sp>
      <p:sp>
        <p:nvSpPr>
          <p:cNvPr id="78" name="Rectangle 75"/>
          <p:cNvSpPr>
            <a:spLocks noChangeArrowheads="1"/>
          </p:cNvSpPr>
          <p:nvPr/>
        </p:nvSpPr>
        <p:spPr bwMode="auto">
          <a:xfrm>
            <a:off x="4945950" y="3674479"/>
            <a:ext cx="431800" cy="244475"/>
          </a:xfrm>
          <a:prstGeom prst="rect">
            <a:avLst/>
          </a:prstGeom>
          <a:noFill/>
          <a:ln w="9525">
            <a:noFill/>
            <a:miter lim="800000"/>
            <a:headEnd/>
            <a:tailEnd/>
          </a:ln>
          <a:effectLst/>
        </p:spPr>
        <p:txBody>
          <a:bodyPr lIns="0" tIns="0" rIns="0" bIns="0">
            <a:prstTxWarp prst="textNoShape">
              <a:avLst/>
            </a:prstTxWarp>
            <a:spAutoFit/>
          </a:bodyPr>
          <a:lstStyle/>
          <a:p>
            <a:pPr algn="r" eaLnBrk="1" hangingPunct="1">
              <a:defRPr/>
            </a:pPr>
            <a:r>
              <a:rPr lang="en-US" sz="1600" b="1" i="0">
                <a:latin typeface="+mn-lt"/>
              </a:rPr>
              <a:t>10</a:t>
            </a:r>
          </a:p>
        </p:txBody>
      </p:sp>
      <p:sp>
        <p:nvSpPr>
          <p:cNvPr id="79" name="Rectangle 76"/>
          <p:cNvSpPr>
            <a:spLocks noChangeArrowheads="1"/>
          </p:cNvSpPr>
          <p:nvPr/>
        </p:nvSpPr>
        <p:spPr bwMode="auto">
          <a:xfrm>
            <a:off x="5757338" y="4150728"/>
            <a:ext cx="389467" cy="1033462"/>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80" name="Rectangle 77"/>
          <p:cNvSpPr>
            <a:spLocks noChangeArrowheads="1"/>
          </p:cNvSpPr>
          <p:nvPr/>
        </p:nvSpPr>
        <p:spPr bwMode="auto">
          <a:xfrm>
            <a:off x="6725361" y="4176128"/>
            <a:ext cx="376767" cy="1008062"/>
          </a:xfrm>
          <a:prstGeom prst="rect">
            <a:avLst/>
          </a:prstGeom>
          <a:solidFill>
            <a:schemeClr val="accent1">
              <a:lumMod val="40000"/>
              <a:lumOff val="6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81" name="Rectangle 78"/>
          <p:cNvSpPr>
            <a:spLocks noChangeArrowheads="1"/>
          </p:cNvSpPr>
          <p:nvPr/>
        </p:nvSpPr>
        <p:spPr bwMode="auto">
          <a:xfrm>
            <a:off x="7677860" y="2874378"/>
            <a:ext cx="389467" cy="2309812"/>
          </a:xfrm>
          <a:prstGeom prst="rect">
            <a:avLst/>
          </a:prstGeom>
          <a:solidFill>
            <a:schemeClr val="tx2">
              <a:lumMod val="60000"/>
              <a:lumOff val="40000"/>
            </a:schemeClr>
          </a:solidFill>
          <a:ln w="9525">
            <a:noFill/>
            <a:miter lim="800000"/>
            <a:headEnd/>
            <a:tailEnd/>
          </a:ln>
        </p:spPr>
        <p:txBody>
          <a:bodyPr>
            <a:prstTxWarp prst="textNoShape">
              <a:avLst/>
            </a:prstTxWarp>
          </a:bodyPr>
          <a:lstStyle/>
          <a:p>
            <a:endParaRPr lang="en-US" sz="3600">
              <a:solidFill>
                <a:srgbClr val="FFFFFF"/>
              </a:solidFill>
              <a:latin typeface="Arial" pitchFamily="-109" charset="0"/>
            </a:endParaRPr>
          </a:p>
        </p:txBody>
      </p:sp>
      <p:sp>
        <p:nvSpPr>
          <p:cNvPr id="82" name="Line 79"/>
          <p:cNvSpPr>
            <a:spLocks noChangeShapeType="1"/>
          </p:cNvSpPr>
          <p:nvPr/>
        </p:nvSpPr>
        <p:spPr bwMode="auto">
          <a:xfrm>
            <a:off x="5494872" y="5184191"/>
            <a:ext cx="2870200" cy="3175"/>
          </a:xfrm>
          <a:prstGeom prst="line">
            <a:avLst/>
          </a:prstGeom>
          <a:noFill/>
          <a:ln w="38100">
            <a:solidFill>
              <a:schemeClr val="tx1"/>
            </a:solidFill>
            <a:round/>
            <a:headEnd/>
            <a:tailEnd/>
          </a:ln>
        </p:spPr>
        <p:txBody>
          <a:bodyPr>
            <a:prstTxWarp prst="textNoShape">
              <a:avLst/>
            </a:prstTxWarp>
          </a:bodyPr>
          <a:lstStyle/>
          <a:p>
            <a:endParaRPr lang="en-US"/>
          </a:p>
        </p:txBody>
      </p:sp>
      <p:sp>
        <p:nvSpPr>
          <p:cNvPr id="83" name="Rectangle 80"/>
          <p:cNvSpPr>
            <a:spLocks noChangeArrowheads="1"/>
          </p:cNvSpPr>
          <p:nvPr/>
        </p:nvSpPr>
        <p:spPr bwMode="auto">
          <a:xfrm>
            <a:off x="5755928" y="4857165"/>
            <a:ext cx="392289" cy="215444"/>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b="1" i="0">
                <a:solidFill>
                  <a:schemeClr val="bg2"/>
                </a:solidFill>
                <a:latin typeface="Arial" pitchFamily="-109" charset="0"/>
              </a:rPr>
              <a:t>7.5</a:t>
            </a:r>
          </a:p>
        </p:txBody>
      </p:sp>
      <p:sp>
        <p:nvSpPr>
          <p:cNvPr id="84" name="Rectangle 81"/>
          <p:cNvSpPr>
            <a:spLocks noChangeArrowheads="1"/>
          </p:cNvSpPr>
          <p:nvPr/>
        </p:nvSpPr>
        <p:spPr bwMode="auto">
          <a:xfrm>
            <a:off x="6716894" y="4857165"/>
            <a:ext cx="392289" cy="215444"/>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b="1" i="0">
                <a:solidFill>
                  <a:schemeClr val="bg2"/>
                </a:solidFill>
                <a:latin typeface="Arial" pitchFamily="-109" charset="0"/>
              </a:rPr>
              <a:t>7.4</a:t>
            </a:r>
          </a:p>
        </p:txBody>
      </p:sp>
      <p:sp>
        <p:nvSpPr>
          <p:cNvPr id="85" name="Rectangle 82"/>
          <p:cNvSpPr>
            <a:spLocks noChangeArrowheads="1"/>
          </p:cNvSpPr>
          <p:nvPr/>
        </p:nvSpPr>
        <p:spPr bwMode="auto">
          <a:xfrm>
            <a:off x="7648227" y="4857165"/>
            <a:ext cx="448733" cy="215444"/>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b="1" i="0">
                <a:solidFill>
                  <a:schemeClr val="bg2"/>
                </a:solidFill>
                <a:latin typeface="Arial" pitchFamily="-109" charset="0"/>
              </a:rPr>
              <a:t>16.9</a:t>
            </a:r>
          </a:p>
        </p:txBody>
      </p:sp>
      <p:sp>
        <p:nvSpPr>
          <p:cNvPr id="86" name="Rectangle 83"/>
          <p:cNvSpPr>
            <a:spLocks noChangeArrowheads="1"/>
          </p:cNvSpPr>
          <p:nvPr/>
        </p:nvSpPr>
        <p:spPr bwMode="auto">
          <a:xfrm>
            <a:off x="436500" y="108424"/>
            <a:ext cx="8307683" cy="881063"/>
          </a:xfrm>
          <a:prstGeom prst="rect">
            <a:avLst/>
          </a:prstGeom>
          <a:noFill/>
          <a:ln w="9525">
            <a:noFill/>
            <a:miter lim="800000"/>
            <a:headEnd/>
            <a:tailEnd/>
          </a:ln>
          <a:effectLst/>
        </p:spPr>
        <p:txBody>
          <a:bodyPr lIns="92560" tIns="45468" rIns="92560" bIns="45468" anchor="ctr">
            <a:prstTxWarp prst="textNoShape">
              <a:avLst/>
            </a:prstTxWarp>
          </a:bodyPr>
          <a:lstStyle/>
          <a:p>
            <a:pPr algn="ctr" defTabSz="915988">
              <a:defRPr/>
            </a:pPr>
            <a:r>
              <a:rPr lang="en-US" sz="3600" i="0" spc="100" dirty="0">
                <a:latin typeface="+mj-lt"/>
                <a:cs typeface="HelveticaNeueLT Std Med"/>
              </a:rPr>
              <a:t>Acupuncture for IBS</a:t>
            </a:r>
            <a:r>
              <a:rPr lang="en-US" sz="3600" i="0" spc="100" dirty="0" smtClean="0">
                <a:latin typeface="+mj-lt"/>
                <a:cs typeface="HelveticaNeueLT Std Med"/>
              </a:rPr>
              <a:t>: 6 Weeks</a:t>
            </a:r>
          </a:p>
          <a:p>
            <a:pPr algn="ctr" defTabSz="915988">
              <a:defRPr/>
            </a:pPr>
            <a:r>
              <a:rPr lang="en-US" sz="3600" i="0" spc="100" dirty="0" smtClean="0">
                <a:latin typeface="+mj-lt"/>
                <a:cs typeface="HelveticaNeueLT Std Med"/>
              </a:rPr>
              <a:t>Follow-up </a:t>
            </a:r>
            <a:r>
              <a:rPr lang="en-US" sz="3600" i="0" spc="100" dirty="0">
                <a:latin typeface="+mj-lt"/>
                <a:cs typeface="HelveticaNeueLT Std Med"/>
              </a:rPr>
              <a:t>After Treatment</a:t>
            </a:r>
            <a:endParaRPr lang="nl-NL" sz="3600" i="0" spc="100" dirty="0">
              <a:latin typeface="+mj-lt"/>
              <a:cs typeface="HelveticaNeueLT Std Med"/>
            </a:endParaRPr>
          </a:p>
        </p:txBody>
      </p:sp>
      <p:sp>
        <p:nvSpPr>
          <p:cNvPr id="88" name="Rectangle 85"/>
          <p:cNvSpPr>
            <a:spLocks noChangeArrowheads="1"/>
          </p:cNvSpPr>
          <p:nvPr/>
        </p:nvSpPr>
        <p:spPr bwMode="auto">
          <a:xfrm>
            <a:off x="5506160" y="5398308"/>
            <a:ext cx="896056" cy="424732"/>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600" i="0" spc="100" dirty="0">
                <a:latin typeface="+mn-lt"/>
                <a:cs typeface="HelveticaNeueLT Std Lt"/>
              </a:rPr>
              <a:t>Waitlist</a:t>
            </a:r>
          </a:p>
          <a:p>
            <a:pPr algn="ctr" eaLnBrk="1" hangingPunct="1">
              <a:lnSpc>
                <a:spcPct val="85000"/>
              </a:lnSpc>
              <a:defRPr/>
            </a:pPr>
            <a:r>
              <a:rPr lang="en-US" sz="1600" i="0" spc="100" dirty="0">
                <a:latin typeface="+mn-lt"/>
                <a:cs typeface="HelveticaNeueLT Std Lt"/>
              </a:rPr>
              <a:t>n=77</a:t>
            </a:r>
          </a:p>
        </p:txBody>
      </p:sp>
      <p:sp>
        <p:nvSpPr>
          <p:cNvPr id="89" name="Rectangle 86"/>
          <p:cNvSpPr>
            <a:spLocks noChangeArrowheads="1"/>
          </p:cNvSpPr>
          <p:nvPr/>
        </p:nvSpPr>
        <p:spPr bwMode="auto">
          <a:xfrm>
            <a:off x="3089399" y="5393740"/>
            <a:ext cx="1892771" cy="209288"/>
          </a:xfrm>
          <a:prstGeom prst="rect">
            <a:avLst/>
          </a:prstGeom>
          <a:noFill/>
          <a:ln w="9525">
            <a:noFill/>
            <a:miter lim="800000"/>
            <a:headEnd/>
            <a:tailEnd/>
          </a:ln>
          <a:effectLst/>
        </p:spPr>
        <p:txBody>
          <a:bodyPr wrap="square" lIns="0" tIns="0" rIns="0" bIns="0">
            <a:prstTxWarp prst="textNoShape">
              <a:avLst/>
            </a:prstTxWarp>
            <a:spAutoFit/>
          </a:bodyPr>
          <a:lstStyle/>
          <a:p>
            <a:pPr algn="ctr" eaLnBrk="1" hangingPunct="1">
              <a:lnSpc>
                <a:spcPct val="85000"/>
              </a:lnSpc>
              <a:defRPr/>
            </a:pPr>
            <a:r>
              <a:rPr lang="en-US" sz="1600" i="0" spc="100" dirty="0">
                <a:latin typeface="+mn-lt"/>
                <a:cs typeface="HelveticaNeueLT Std Lt"/>
              </a:rPr>
              <a:t>Sham Acupuncture</a:t>
            </a:r>
          </a:p>
        </p:txBody>
      </p:sp>
      <p:sp>
        <p:nvSpPr>
          <p:cNvPr id="90" name="Rectangle 87"/>
          <p:cNvSpPr>
            <a:spLocks noChangeArrowheads="1"/>
          </p:cNvSpPr>
          <p:nvPr/>
        </p:nvSpPr>
        <p:spPr bwMode="auto">
          <a:xfrm>
            <a:off x="6465716" y="5684782"/>
            <a:ext cx="896056" cy="371640"/>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400" i="0" spc="100" dirty="0">
                <a:latin typeface="+mn-lt"/>
                <a:cs typeface="HelveticaNeueLT Std Lt"/>
              </a:rPr>
              <a:t>Limited</a:t>
            </a:r>
          </a:p>
          <a:p>
            <a:pPr algn="ctr" eaLnBrk="1" hangingPunct="1">
              <a:lnSpc>
                <a:spcPct val="85000"/>
              </a:lnSpc>
              <a:defRPr/>
            </a:pPr>
            <a:r>
              <a:rPr lang="en-US" sz="1400" i="0" spc="100" dirty="0" err="1">
                <a:latin typeface="+mn-lt"/>
                <a:cs typeface="HelveticaNeueLT Std Lt"/>
              </a:rPr>
              <a:t>n</a:t>
            </a:r>
            <a:r>
              <a:rPr lang="en-US" sz="1400" i="0" spc="100" dirty="0">
                <a:latin typeface="+mn-lt"/>
                <a:cs typeface="HelveticaNeueLT Std Lt"/>
              </a:rPr>
              <a:t>=34</a:t>
            </a:r>
          </a:p>
        </p:txBody>
      </p:sp>
      <p:sp>
        <p:nvSpPr>
          <p:cNvPr id="91" name="Rectangle 88"/>
          <p:cNvSpPr>
            <a:spLocks noChangeArrowheads="1"/>
          </p:cNvSpPr>
          <p:nvPr/>
        </p:nvSpPr>
        <p:spPr bwMode="auto">
          <a:xfrm>
            <a:off x="7361772" y="5668907"/>
            <a:ext cx="1024467" cy="371640"/>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lnSpc>
                <a:spcPct val="85000"/>
              </a:lnSpc>
              <a:defRPr/>
            </a:pPr>
            <a:r>
              <a:rPr lang="en-US" sz="1400" i="0" spc="100" dirty="0">
                <a:latin typeface="+mn-lt"/>
                <a:cs typeface="HelveticaNeueLT Std Lt"/>
              </a:rPr>
              <a:t>Augmented</a:t>
            </a:r>
          </a:p>
          <a:p>
            <a:pPr algn="ctr" eaLnBrk="1" hangingPunct="1">
              <a:lnSpc>
                <a:spcPct val="85000"/>
              </a:lnSpc>
              <a:defRPr/>
            </a:pPr>
            <a:r>
              <a:rPr lang="en-US" sz="1400" i="0" spc="100" dirty="0" err="1">
                <a:latin typeface="+mn-lt"/>
                <a:cs typeface="HelveticaNeueLT Std Lt"/>
              </a:rPr>
              <a:t>n</a:t>
            </a:r>
            <a:r>
              <a:rPr lang="en-US" sz="1400" i="0" spc="100" dirty="0">
                <a:latin typeface="+mn-lt"/>
                <a:cs typeface="HelveticaNeueLT Std Lt"/>
              </a:rPr>
              <a:t>=41</a:t>
            </a:r>
          </a:p>
        </p:txBody>
      </p:sp>
      <p:sp>
        <p:nvSpPr>
          <p:cNvPr id="92" name="Rectangle 89"/>
          <p:cNvSpPr>
            <a:spLocks noChangeArrowheads="1"/>
          </p:cNvSpPr>
          <p:nvPr/>
        </p:nvSpPr>
        <p:spPr bwMode="auto">
          <a:xfrm>
            <a:off x="6575317" y="5393740"/>
            <a:ext cx="1778470" cy="209288"/>
          </a:xfrm>
          <a:prstGeom prst="rect">
            <a:avLst/>
          </a:prstGeom>
          <a:noFill/>
          <a:ln w="9525">
            <a:noFill/>
            <a:miter lim="800000"/>
            <a:headEnd/>
            <a:tailEnd/>
          </a:ln>
          <a:effectLst/>
        </p:spPr>
        <p:txBody>
          <a:bodyPr wrap="square" lIns="0" tIns="0" rIns="0" bIns="0">
            <a:prstTxWarp prst="textNoShape">
              <a:avLst/>
            </a:prstTxWarp>
            <a:spAutoFit/>
          </a:bodyPr>
          <a:lstStyle/>
          <a:p>
            <a:pPr algn="ctr" eaLnBrk="1" hangingPunct="1">
              <a:lnSpc>
                <a:spcPct val="85000"/>
              </a:lnSpc>
              <a:defRPr/>
            </a:pPr>
            <a:r>
              <a:rPr lang="en-US" sz="1600" i="0" spc="100" dirty="0">
                <a:latin typeface="+mn-lt"/>
                <a:cs typeface="HelveticaNeueLT Std Lt"/>
              </a:rPr>
              <a:t>Sham Acupuncture</a:t>
            </a:r>
          </a:p>
        </p:txBody>
      </p:sp>
      <p:sp>
        <p:nvSpPr>
          <p:cNvPr id="94" name="Rectangle 90"/>
          <p:cNvSpPr>
            <a:spLocks noChangeArrowheads="1"/>
          </p:cNvSpPr>
          <p:nvPr/>
        </p:nvSpPr>
        <p:spPr bwMode="auto">
          <a:xfrm>
            <a:off x="1790233" y="1286879"/>
            <a:ext cx="3311878" cy="276999"/>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defRPr/>
            </a:pPr>
            <a:r>
              <a:rPr lang="en-US" sz="1800" i="0" dirty="0">
                <a:solidFill>
                  <a:srgbClr val="FFFFFF"/>
                </a:solidFill>
                <a:latin typeface="+mn-lt"/>
                <a:cs typeface="HelveticaNeueLT Std Ext"/>
              </a:rPr>
              <a:t>IBS-SSS (</a:t>
            </a:r>
            <a:r>
              <a:rPr lang="en-US" sz="1800" i="0" spc="200" dirty="0">
                <a:solidFill>
                  <a:srgbClr val="FFFFFF"/>
                </a:solidFill>
                <a:latin typeface="+mn-lt"/>
                <a:cs typeface="HelveticaNeueLT Std Ext"/>
              </a:rPr>
              <a:t>symptoms</a:t>
            </a:r>
            <a:r>
              <a:rPr lang="en-US" sz="1800" i="0" dirty="0">
                <a:solidFill>
                  <a:srgbClr val="FFFFFF"/>
                </a:solidFill>
                <a:latin typeface="+mn-lt"/>
                <a:cs typeface="HelveticaNeueLT Std Ext"/>
              </a:rPr>
              <a:t>)</a:t>
            </a:r>
          </a:p>
        </p:txBody>
      </p:sp>
      <p:sp>
        <p:nvSpPr>
          <p:cNvPr id="95" name="Rectangle 91"/>
          <p:cNvSpPr>
            <a:spLocks noChangeArrowheads="1"/>
          </p:cNvSpPr>
          <p:nvPr/>
        </p:nvSpPr>
        <p:spPr bwMode="auto">
          <a:xfrm>
            <a:off x="5326478" y="1269416"/>
            <a:ext cx="3311878" cy="276999"/>
          </a:xfrm>
          <a:prstGeom prst="rect">
            <a:avLst/>
          </a:prstGeom>
          <a:noFill/>
          <a:ln w="9525">
            <a:noFill/>
            <a:miter lim="800000"/>
            <a:headEnd/>
            <a:tailEnd/>
          </a:ln>
          <a:effectLst/>
        </p:spPr>
        <p:txBody>
          <a:bodyPr lIns="0" tIns="0" rIns="0" bIns="0">
            <a:prstTxWarp prst="textNoShape">
              <a:avLst/>
            </a:prstTxWarp>
            <a:spAutoFit/>
          </a:bodyPr>
          <a:lstStyle/>
          <a:p>
            <a:pPr algn="ctr" eaLnBrk="1" hangingPunct="1">
              <a:defRPr/>
            </a:pPr>
            <a:r>
              <a:rPr lang="en-US" sz="1800" i="0" dirty="0">
                <a:solidFill>
                  <a:srgbClr val="FFFFFF"/>
                </a:solidFill>
                <a:latin typeface="+mn-lt"/>
                <a:cs typeface="HelveticaNeueLT Std Ext"/>
              </a:rPr>
              <a:t>IBS-</a:t>
            </a:r>
            <a:r>
              <a:rPr lang="en-US" sz="1800" i="0" spc="200" dirty="0">
                <a:solidFill>
                  <a:srgbClr val="FFFFFF"/>
                </a:solidFill>
                <a:latin typeface="+mn-lt"/>
                <a:cs typeface="HelveticaNeueLT Std Ext"/>
              </a:rPr>
              <a:t>Quality</a:t>
            </a:r>
            <a:r>
              <a:rPr lang="en-US" sz="1800" i="0" dirty="0">
                <a:solidFill>
                  <a:srgbClr val="FFFFFF"/>
                </a:solidFill>
                <a:latin typeface="+mn-lt"/>
                <a:cs typeface="HelveticaNeueLT Std Ext"/>
              </a:rPr>
              <a:t> Of Life</a:t>
            </a:r>
          </a:p>
        </p:txBody>
      </p:sp>
      <p:sp>
        <p:nvSpPr>
          <p:cNvPr id="97" name="Text Box 84"/>
          <p:cNvSpPr txBox="1">
            <a:spLocks noChangeArrowheads="1"/>
          </p:cNvSpPr>
          <p:nvPr/>
        </p:nvSpPr>
        <p:spPr bwMode="auto">
          <a:xfrm>
            <a:off x="6120925" y="6116581"/>
            <a:ext cx="3023075" cy="307777"/>
          </a:xfrm>
          <a:prstGeom prst="rect">
            <a:avLst/>
          </a:prstGeom>
          <a:noFill/>
          <a:ln w="50800" cap="rnd">
            <a:noFill/>
            <a:miter lim="800000"/>
            <a:headEnd type="none" w="sm" len="sm"/>
            <a:tailEnd type="none" w="sm" len="sm"/>
          </a:ln>
          <a:effectLst/>
        </p:spPr>
        <p:txBody>
          <a:bodyPr wrap="square">
            <a:prstTxWarp prst="textNoShape">
              <a:avLst/>
            </a:prstTxWarp>
            <a:spAutoFit/>
          </a:bodyPr>
          <a:lstStyle/>
          <a:p>
            <a:pPr>
              <a:spcBef>
                <a:spcPct val="50000"/>
              </a:spcBef>
            </a:pPr>
            <a:r>
              <a:rPr lang="nl-NL" sz="1400" i="0" dirty="0" err="1">
                <a:latin typeface="+mn-lt"/>
              </a:rPr>
              <a:t>Kaptchuk</a:t>
            </a:r>
            <a:r>
              <a:rPr lang="nl-NL" sz="1400" i="0" dirty="0">
                <a:latin typeface="+mn-lt"/>
              </a:rPr>
              <a:t> TJ, et </a:t>
            </a:r>
            <a:r>
              <a:rPr lang="nl-NL" sz="1400" i="0" dirty="0" err="1">
                <a:latin typeface="+mn-lt"/>
              </a:rPr>
              <a:t>al.</a:t>
            </a:r>
            <a:r>
              <a:rPr lang="nl-NL" sz="1400" i="0" dirty="0">
                <a:latin typeface="+mn-lt"/>
              </a:rPr>
              <a:t>, BMJ 2008;336:999</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te.png"/>
          <p:cNvPicPr>
            <a:picLocks noChangeAspect="1"/>
          </p:cNvPicPr>
          <p:nvPr/>
        </p:nvPicPr>
        <p:blipFill>
          <a:blip r:embed="rId3" cstate="print"/>
          <a:stretch>
            <a:fillRect/>
          </a:stretch>
        </p:blipFill>
        <p:spPr>
          <a:xfrm rot="21424090">
            <a:off x="1420461" y="468340"/>
            <a:ext cx="6700747" cy="5565943"/>
          </a:xfrm>
          <a:prstGeom prst="rect">
            <a:avLst/>
          </a:prstGeom>
          <a:effectLst>
            <a:outerShdw blurRad="50800" dist="38100" dir="2700000" sx="101000" sy="101000" algn="tl" rotWithShape="0">
              <a:prstClr val="black">
                <a:alpha val="40000"/>
              </a:prstClr>
            </a:outerShdw>
          </a:effec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8" name="Picture 6" descr="Doctor-and-Patient-Communication.jpg"/>
          <p:cNvPicPr>
            <a:picLocks noChangeAspect="1"/>
          </p:cNvPicPr>
          <p:nvPr/>
        </p:nvPicPr>
        <p:blipFill>
          <a:blip r:embed="rId3" cstate="print"/>
          <a:srcRect/>
          <a:stretch>
            <a:fillRect/>
          </a:stretch>
        </p:blipFill>
        <p:spPr bwMode="auto">
          <a:xfrm>
            <a:off x="521092" y="392134"/>
            <a:ext cx="8128000" cy="5416550"/>
          </a:xfrm>
          <a:prstGeom prst="rect">
            <a:avLst/>
          </a:prstGeom>
          <a:noFill/>
          <a:ln w="9525">
            <a:noFill/>
            <a:miter lim="800000"/>
            <a:headEnd/>
            <a:tailEnd/>
          </a:ln>
        </p:spPr>
      </p:pic>
      <p:pic>
        <p:nvPicPr>
          <p:cNvPr id="8" name="Picture 7" descr="effectivecomm-04.png"/>
          <p:cNvPicPr>
            <a:picLocks noChangeAspect="1"/>
          </p:cNvPicPr>
          <p:nvPr/>
        </p:nvPicPr>
        <p:blipFill>
          <a:blip r:embed="rId4" cstate="print"/>
          <a:stretch>
            <a:fillRect/>
          </a:stretch>
        </p:blipFill>
        <p:spPr>
          <a:xfrm>
            <a:off x="5271980" y="482892"/>
            <a:ext cx="3627863" cy="197832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5" descr="11363_B180_rgb.jpg"/>
          <p:cNvPicPr>
            <a:picLocks noChangeAspect="1"/>
          </p:cNvPicPr>
          <p:nvPr/>
        </p:nvPicPr>
        <p:blipFill>
          <a:blip r:embed="rId3" cstate="print"/>
          <a:srcRect/>
          <a:stretch>
            <a:fillRect/>
          </a:stretch>
        </p:blipFill>
        <p:spPr bwMode="auto">
          <a:xfrm>
            <a:off x="385625" y="349348"/>
            <a:ext cx="8405470" cy="5369966"/>
          </a:xfrm>
          <a:prstGeom prst="rect">
            <a:avLst/>
          </a:prstGeom>
          <a:noFill/>
          <a:ln w="9525">
            <a:noFill/>
            <a:miter lim="800000"/>
            <a:headEnd/>
            <a:tailEnd/>
          </a:ln>
        </p:spPr>
      </p:pic>
      <p:pic>
        <p:nvPicPr>
          <p:cNvPr id="8" name="Picture 7" descr="engagement-17.png"/>
          <p:cNvPicPr>
            <a:picLocks noChangeAspect="1"/>
          </p:cNvPicPr>
          <p:nvPr/>
        </p:nvPicPr>
        <p:blipFill>
          <a:blip r:embed="rId4" cstate="print"/>
          <a:stretch>
            <a:fillRect/>
          </a:stretch>
        </p:blipFill>
        <p:spPr>
          <a:xfrm>
            <a:off x="3191795" y="27087"/>
            <a:ext cx="2745200" cy="18118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6" name="Picture 7" descr="doctor-with-a-patient.jpg"/>
          <p:cNvPicPr>
            <a:picLocks noChangeAspect="1"/>
          </p:cNvPicPr>
          <p:nvPr/>
        </p:nvPicPr>
        <p:blipFill>
          <a:blip r:embed="rId3" cstate="print"/>
          <a:srcRect/>
          <a:stretch>
            <a:fillRect/>
          </a:stretch>
        </p:blipFill>
        <p:spPr bwMode="auto">
          <a:xfrm>
            <a:off x="203201" y="244295"/>
            <a:ext cx="8726285" cy="5818701"/>
          </a:xfrm>
          <a:prstGeom prst="rect">
            <a:avLst/>
          </a:prstGeom>
          <a:noFill/>
          <a:ln w="9525">
            <a:noFill/>
            <a:miter lim="800000"/>
            <a:headEnd/>
            <a:tailEnd/>
          </a:ln>
        </p:spPr>
      </p:pic>
      <p:pic>
        <p:nvPicPr>
          <p:cNvPr id="11" name="Picture 10" descr="satifiespatientsanddoctors-17-17-17.png"/>
          <p:cNvPicPr>
            <a:picLocks noChangeAspect="1"/>
          </p:cNvPicPr>
          <p:nvPr/>
        </p:nvPicPr>
        <p:blipFill>
          <a:blip r:embed="rId4" cstate="print"/>
          <a:stretch>
            <a:fillRect/>
          </a:stretch>
        </p:blipFill>
        <p:spPr>
          <a:xfrm>
            <a:off x="4036487" y="1002804"/>
            <a:ext cx="2933265" cy="193599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 Same Side Corner Rectangle 15"/>
          <p:cNvSpPr/>
          <p:nvPr/>
        </p:nvSpPr>
        <p:spPr bwMode="auto">
          <a:xfrm rot="5400000">
            <a:off x="1979554" y="-945484"/>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70" name="Rectangle 69"/>
          <p:cNvSpPr/>
          <p:nvPr/>
        </p:nvSpPr>
        <p:spPr bwMode="auto">
          <a:xfrm>
            <a:off x="835985" y="909285"/>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3" name="Rectangle 22"/>
          <p:cNvSpPr/>
          <p:nvPr/>
        </p:nvSpPr>
        <p:spPr bwMode="auto">
          <a:xfrm>
            <a:off x="835985" y="5671786"/>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1" name="Rectangle 20"/>
          <p:cNvSpPr/>
          <p:nvPr/>
        </p:nvSpPr>
        <p:spPr bwMode="auto">
          <a:xfrm>
            <a:off x="835985" y="4309710"/>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14" name="Rectangle 13"/>
          <p:cNvSpPr/>
          <p:nvPr/>
        </p:nvSpPr>
        <p:spPr bwMode="auto">
          <a:xfrm>
            <a:off x="835984" y="4989161"/>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17" name="Rectangle 16"/>
          <p:cNvSpPr/>
          <p:nvPr/>
        </p:nvSpPr>
        <p:spPr bwMode="auto">
          <a:xfrm>
            <a:off x="835985" y="1595085"/>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18" name="Rectangle 17"/>
          <p:cNvSpPr/>
          <p:nvPr/>
        </p:nvSpPr>
        <p:spPr bwMode="auto">
          <a:xfrm>
            <a:off x="835985" y="2280885"/>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19" name="Rectangle 18"/>
          <p:cNvSpPr/>
          <p:nvPr/>
        </p:nvSpPr>
        <p:spPr bwMode="auto">
          <a:xfrm>
            <a:off x="835985" y="296509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0" name="Rectangle 19"/>
          <p:cNvSpPr/>
          <p:nvPr/>
        </p:nvSpPr>
        <p:spPr bwMode="auto">
          <a:xfrm>
            <a:off x="835985" y="363819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77838" name="Rectangle 21"/>
          <p:cNvSpPr>
            <a:spLocks noChangeArrowheads="1"/>
          </p:cNvSpPr>
          <p:nvPr/>
        </p:nvSpPr>
        <p:spPr bwMode="auto">
          <a:xfrm>
            <a:off x="823285" y="233010"/>
            <a:ext cx="3162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pic>
        <p:nvPicPr>
          <p:cNvPr id="75" name="Picture 74" descr="listening.jpg"/>
          <p:cNvPicPr>
            <a:picLocks noChangeAspect="1"/>
          </p:cNvPicPr>
          <p:nvPr/>
        </p:nvPicPr>
        <p:blipFill>
          <a:blip r:embed="rId3" cstate="print"/>
          <a:stretch>
            <a:fillRect/>
          </a:stretch>
        </p:blipFill>
        <p:spPr>
          <a:xfrm>
            <a:off x="4122052" y="472020"/>
            <a:ext cx="4777082" cy="5471930"/>
          </a:xfrm>
          <a:prstGeom prst="rect">
            <a:avLst/>
          </a:prstGeom>
          <a:ln w="5715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ound Same Side Corner Rectangle 72"/>
          <p:cNvSpPr/>
          <p:nvPr/>
        </p:nvSpPr>
        <p:spPr bwMode="auto">
          <a:xfrm rot="5400000">
            <a:off x="1846069" y="-367917"/>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grpSp>
        <p:nvGrpSpPr>
          <p:cNvPr id="3" name="Group 75"/>
          <p:cNvGrpSpPr/>
          <p:nvPr/>
        </p:nvGrpSpPr>
        <p:grpSpPr>
          <a:xfrm>
            <a:off x="3804425" y="202095"/>
            <a:ext cx="5240853" cy="3950805"/>
            <a:chOff x="3660799" y="83555"/>
            <a:chExt cx="5895962" cy="3950805"/>
          </a:xfrm>
          <a:gradFill>
            <a:gsLst>
              <a:gs pos="0">
                <a:schemeClr val="tx1">
                  <a:lumMod val="75000"/>
                </a:schemeClr>
              </a:gs>
              <a:gs pos="32000">
                <a:schemeClr val="tx1"/>
              </a:gs>
            </a:gsLst>
            <a:lin ang="5400000" scaled="1"/>
          </a:gradFill>
        </p:grpSpPr>
        <p:sp>
          <p:nvSpPr>
            <p:cNvPr id="26" name="Freeform 3"/>
            <p:cNvSpPr>
              <a:spLocks/>
            </p:cNvSpPr>
            <p:nvPr/>
          </p:nvSpPr>
          <p:spPr bwMode="auto">
            <a:xfrm>
              <a:off x="5714474" y="905965"/>
              <a:ext cx="1643063" cy="1204912"/>
            </a:xfrm>
            <a:custGeom>
              <a:avLst/>
              <a:gdLst>
                <a:gd name="T0" fmla="*/ 842 w 1012"/>
                <a:gd name="T1" fmla="*/ 155 h 741"/>
                <a:gd name="T2" fmla="*/ 809 w 1012"/>
                <a:gd name="T3" fmla="*/ 118 h 741"/>
                <a:gd name="T4" fmla="*/ 763 w 1012"/>
                <a:gd name="T5" fmla="*/ 97 h 741"/>
                <a:gd name="T6" fmla="*/ 698 w 1012"/>
                <a:gd name="T7" fmla="*/ 86 h 741"/>
                <a:gd name="T8" fmla="*/ 626 w 1012"/>
                <a:gd name="T9" fmla="*/ 98 h 741"/>
                <a:gd name="T10" fmla="*/ 585 w 1012"/>
                <a:gd name="T11" fmla="*/ 74 h 741"/>
                <a:gd name="T12" fmla="*/ 538 w 1012"/>
                <a:gd name="T13" fmla="*/ 27 h 741"/>
                <a:gd name="T14" fmla="*/ 460 w 1012"/>
                <a:gd name="T15" fmla="*/ 1 h 741"/>
                <a:gd name="T16" fmla="*/ 380 w 1012"/>
                <a:gd name="T17" fmla="*/ 6 h 741"/>
                <a:gd name="T18" fmla="*/ 305 w 1012"/>
                <a:gd name="T19" fmla="*/ 42 h 741"/>
                <a:gd name="T20" fmla="*/ 267 w 1012"/>
                <a:gd name="T21" fmla="*/ 87 h 741"/>
                <a:gd name="T22" fmla="*/ 234 w 1012"/>
                <a:gd name="T23" fmla="*/ 106 h 741"/>
                <a:gd name="T24" fmla="*/ 170 w 1012"/>
                <a:gd name="T25" fmla="*/ 118 h 741"/>
                <a:gd name="T26" fmla="*/ 127 w 1012"/>
                <a:gd name="T27" fmla="*/ 163 h 741"/>
                <a:gd name="T28" fmla="*/ 121 w 1012"/>
                <a:gd name="T29" fmla="*/ 213 h 741"/>
                <a:gd name="T30" fmla="*/ 83 w 1012"/>
                <a:gd name="T31" fmla="*/ 216 h 741"/>
                <a:gd name="T32" fmla="*/ 45 w 1012"/>
                <a:gd name="T33" fmla="*/ 237 h 741"/>
                <a:gd name="T34" fmla="*/ 24 w 1012"/>
                <a:gd name="T35" fmla="*/ 260 h 741"/>
                <a:gd name="T36" fmla="*/ 7 w 1012"/>
                <a:gd name="T37" fmla="*/ 296 h 741"/>
                <a:gd name="T38" fmla="*/ 9 w 1012"/>
                <a:gd name="T39" fmla="*/ 327 h 741"/>
                <a:gd name="T40" fmla="*/ 7 w 1012"/>
                <a:gd name="T41" fmla="*/ 368 h 741"/>
                <a:gd name="T42" fmla="*/ 1 w 1012"/>
                <a:gd name="T43" fmla="*/ 407 h 741"/>
                <a:gd name="T44" fmla="*/ 10 w 1012"/>
                <a:gd name="T45" fmla="*/ 447 h 741"/>
                <a:gd name="T46" fmla="*/ 6 w 1012"/>
                <a:gd name="T47" fmla="*/ 490 h 741"/>
                <a:gd name="T48" fmla="*/ 0 w 1012"/>
                <a:gd name="T49" fmla="*/ 528 h 741"/>
                <a:gd name="T50" fmla="*/ 12 w 1012"/>
                <a:gd name="T51" fmla="*/ 577 h 741"/>
                <a:gd name="T52" fmla="*/ 42 w 1012"/>
                <a:gd name="T53" fmla="*/ 612 h 741"/>
                <a:gd name="T54" fmla="*/ 104 w 1012"/>
                <a:gd name="T55" fmla="*/ 635 h 741"/>
                <a:gd name="T56" fmla="*/ 152 w 1012"/>
                <a:gd name="T57" fmla="*/ 621 h 741"/>
                <a:gd name="T58" fmla="*/ 179 w 1012"/>
                <a:gd name="T59" fmla="*/ 653 h 741"/>
                <a:gd name="T60" fmla="*/ 214 w 1012"/>
                <a:gd name="T61" fmla="*/ 674 h 741"/>
                <a:gd name="T62" fmla="*/ 264 w 1012"/>
                <a:gd name="T63" fmla="*/ 688 h 741"/>
                <a:gd name="T64" fmla="*/ 322 w 1012"/>
                <a:gd name="T65" fmla="*/ 679 h 741"/>
                <a:gd name="T66" fmla="*/ 363 w 1012"/>
                <a:gd name="T67" fmla="*/ 689 h 741"/>
                <a:gd name="T68" fmla="*/ 395 w 1012"/>
                <a:gd name="T69" fmla="*/ 715 h 741"/>
                <a:gd name="T70" fmla="*/ 440 w 1012"/>
                <a:gd name="T71" fmla="*/ 729 h 741"/>
                <a:gd name="T72" fmla="*/ 483 w 1012"/>
                <a:gd name="T73" fmla="*/ 725 h 741"/>
                <a:gd name="T74" fmla="*/ 524 w 1012"/>
                <a:gd name="T75" fmla="*/ 700 h 741"/>
                <a:gd name="T76" fmla="*/ 553 w 1012"/>
                <a:gd name="T77" fmla="*/ 725 h 741"/>
                <a:gd name="T78" fmla="*/ 597 w 1012"/>
                <a:gd name="T79" fmla="*/ 740 h 741"/>
                <a:gd name="T80" fmla="*/ 652 w 1012"/>
                <a:gd name="T81" fmla="*/ 731 h 741"/>
                <a:gd name="T82" fmla="*/ 692 w 1012"/>
                <a:gd name="T83" fmla="*/ 699 h 741"/>
                <a:gd name="T84" fmla="*/ 725 w 1012"/>
                <a:gd name="T85" fmla="*/ 686 h 741"/>
                <a:gd name="T86" fmla="*/ 778 w 1012"/>
                <a:gd name="T87" fmla="*/ 689 h 741"/>
                <a:gd name="T88" fmla="*/ 822 w 1012"/>
                <a:gd name="T89" fmla="*/ 667 h 741"/>
                <a:gd name="T90" fmla="*/ 851 w 1012"/>
                <a:gd name="T91" fmla="*/ 633 h 741"/>
                <a:gd name="T92" fmla="*/ 868 w 1012"/>
                <a:gd name="T93" fmla="*/ 617 h 741"/>
                <a:gd name="T94" fmla="*/ 917 w 1012"/>
                <a:gd name="T95" fmla="*/ 612 h 741"/>
                <a:gd name="T96" fmla="*/ 961 w 1012"/>
                <a:gd name="T97" fmla="*/ 579 h 741"/>
                <a:gd name="T98" fmla="*/ 985 w 1012"/>
                <a:gd name="T99" fmla="*/ 528 h 741"/>
                <a:gd name="T100" fmla="*/ 987 w 1012"/>
                <a:gd name="T101" fmla="*/ 470 h 741"/>
                <a:gd name="T102" fmla="*/ 997 w 1012"/>
                <a:gd name="T103" fmla="*/ 415 h 741"/>
                <a:gd name="T104" fmla="*/ 1011 w 1012"/>
                <a:gd name="T105" fmla="*/ 361 h 741"/>
                <a:gd name="T106" fmla="*/ 1005 w 1012"/>
                <a:gd name="T107" fmla="*/ 301 h 741"/>
                <a:gd name="T108" fmla="*/ 973 w 1012"/>
                <a:gd name="T109" fmla="*/ 253 h 741"/>
                <a:gd name="T110" fmla="*/ 927 w 1012"/>
                <a:gd name="T111" fmla="*/ 216 h 741"/>
                <a:gd name="T112" fmla="*/ 865 w 1012"/>
                <a:gd name="T113" fmla="*/ 197 h 741"/>
                <a:gd name="T114" fmla="*/ 850 w 1012"/>
                <a:gd name="T115" fmla="*/ 175 h 7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2"/>
                <a:gd name="T175" fmla="*/ 0 h 741"/>
                <a:gd name="T176" fmla="*/ 1012 w 1012"/>
                <a:gd name="T177" fmla="*/ 741 h 7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2" h="741">
                  <a:moveTo>
                    <a:pt x="850" y="175"/>
                  </a:moveTo>
                  <a:lnTo>
                    <a:pt x="842" y="155"/>
                  </a:lnTo>
                  <a:lnTo>
                    <a:pt x="829" y="134"/>
                  </a:lnTo>
                  <a:lnTo>
                    <a:pt x="809" y="118"/>
                  </a:lnTo>
                  <a:lnTo>
                    <a:pt x="784" y="104"/>
                  </a:lnTo>
                  <a:lnTo>
                    <a:pt x="763" y="97"/>
                  </a:lnTo>
                  <a:lnTo>
                    <a:pt x="737" y="89"/>
                  </a:lnTo>
                  <a:lnTo>
                    <a:pt x="698" y="86"/>
                  </a:lnTo>
                  <a:lnTo>
                    <a:pt x="661" y="89"/>
                  </a:lnTo>
                  <a:lnTo>
                    <a:pt x="626" y="98"/>
                  </a:lnTo>
                  <a:lnTo>
                    <a:pt x="600" y="108"/>
                  </a:lnTo>
                  <a:lnTo>
                    <a:pt x="585" y="74"/>
                  </a:lnTo>
                  <a:lnTo>
                    <a:pt x="565" y="48"/>
                  </a:lnTo>
                  <a:lnTo>
                    <a:pt x="538" y="27"/>
                  </a:lnTo>
                  <a:lnTo>
                    <a:pt x="503" y="12"/>
                  </a:lnTo>
                  <a:lnTo>
                    <a:pt x="460" y="1"/>
                  </a:lnTo>
                  <a:lnTo>
                    <a:pt x="418" y="0"/>
                  </a:lnTo>
                  <a:lnTo>
                    <a:pt x="380" y="6"/>
                  </a:lnTo>
                  <a:lnTo>
                    <a:pt x="337" y="19"/>
                  </a:lnTo>
                  <a:lnTo>
                    <a:pt x="305" y="42"/>
                  </a:lnTo>
                  <a:lnTo>
                    <a:pt x="282" y="65"/>
                  </a:lnTo>
                  <a:lnTo>
                    <a:pt x="267" y="87"/>
                  </a:lnTo>
                  <a:lnTo>
                    <a:pt x="264" y="115"/>
                  </a:lnTo>
                  <a:lnTo>
                    <a:pt x="234" y="106"/>
                  </a:lnTo>
                  <a:lnTo>
                    <a:pt x="199" y="109"/>
                  </a:lnTo>
                  <a:lnTo>
                    <a:pt x="170" y="118"/>
                  </a:lnTo>
                  <a:lnTo>
                    <a:pt x="145" y="137"/>
                  </a:lnTo>
                  <a:lnTo>
                    <a:pt x="127" y="163"/>
                  </a:lnTo>
                  <a:lnTo>
                    <a:pt x="120" y="192"/>
                  </a:lnTo>
                  <a:lnTo>
                    <a:pt x="121" y="213"/>
                  </a:lnTo>
                  <a:lnTo>
                    <a:pt x="104" y="211"/>
                  </a:lnTo>
                  <a:lnTo>
                    <a:pt x="83" y="216"/>
                  </a:lnTo>
                  <a:lnTo>
                    <a:pt x="62" y="226"/>
                  </a:lnTo>
                  <a:lnTo>
                    <a:pt x="45" y="237"/>
                  </a:lnTo>
                  <a:lnTo>
                    <a:pt x="34" y="247"/>
                  </a:lnTo>
                  <a:lnTo>
                    <a:pt x="24" y="260"/>
                  </a:lnTo>
                  <a:lnTo>
                    <a:pt x="13" y="276"/>
                  </a:lnTo>
                  <a:lnTo>
                    <a:pt x="7" y="296"/>
                  </a:lnTo>
                  <a:lnTo>
                    <a:pt x="6" y="311"/>
                  </a:lnTo>
                  <a:lnTo>
                    <a:pt x="9" y="327"/>
                  </a:lnTo>
                  <a:lnTo>
                    <a:pt x="16" y="347"/>
                  </a:lnTo>
                  <a:lnTo>
                    <a:pt x="7" y="368"/>
                  </a:lnTo>
                  <a:lnTo>
                    <a:pt x="3" y="386"/>
                  </a:lnTo>
                  <a:lnTo>
                    <a:pt x="1" y="407"/>
                  </a:lnTo>
                  <a:lnTo>
                    <a:pt x="6" y="432"/>
                  </a:lnTo>
                  <a:lnTo>
                    <a:pt x="10" y="447"/>
                  </a:lnTo>
                  <a:lnTo>
                    <a:pt x="21" y="465"/>
                  </a:lnTo>
                  <a:lnTo>
                    <a:pt x="6" y="490"/>
                  </a:lnTo>
                  <a:lnTo>
                    <a:pt x="1" y="506"/>
                  </a:lnTo>
                  <a:lnTo>
                    <a:pt x="0" y="528"/>
                  </a:lnTo>
                  <a:lnTo>
                    <a:pt x="3" y="551"/>
                  </a:lnTo>
                  <a:lnTo>
                    <a:pt x="12" y="577"/>
                  </a:lnTo>
                  <a:lnTo>
                    <a:pt x="24" y="595"/>
                  </a:lnTo>
                  <a:lnTo>
                    <a:pt x="42" y="612"/>
                  </a:lnTo>
                  <a:lnTo>
                    <a:pt x="72" y="629"/>
                  </a:lnTo>
                  <a:lnTo>
                    <a:pt x="104" y="635"/>
                  </a:lnTo>
                  <a:lnTo>
                    <a:pt x="133" y="630"/>
                  </a:lnTo>
                  <a:lnTo>
                    <a:pt x="152" y="621"/>
                  </a:lnTo>
                  <a:lnTo>
                    <a:pt x="165" y="639"/>
                  </a:lnTo>
                  <a:lnTo>
                    <a:pt x="179" y="653"/>
                  </a:lnTo>
                  <a:lnTo>
                    <a:pt x="191" y="662"/>
                  </a:lnTo>
                  <a:lnTo>
                    <a:pt x="214" y="674"/>
                  </a:lnTo>
                  <a:lnTo>
                    <a:pt x="234" y="682"/>
                  </a:lnTo>
                  <a:lnTo>
                    <a:pt x="264" y="688"/>
                  </a:lnTo>
                  <a:lnTo>
                    <a:pt x="293" y="687"/>
                  </a:lnTo>
                  <a:lnTo>
                    <a:pt x="322" y="679"/>
                  </a:lnTo>
                  <a:lnTo>
                    <a:pt x="348" y="665"/>
                  </a:lnTo>
                  <a:lnTo>
                    <a:pt x="363" y="689"/>
                  </a:lnTo>
                  <a:lnTo>
                    <a:pt x="377" y="703"/>
                  </a:lnTo>
                  <a:lnTo>
                    <a:pt x="395" y="715"/>
                  </a:lnTo>
                  <a:lnTo>
                    <a:pt x="416" y="725"/>
                  </a:lnTo>
                  <a:lnTo>
                    <a:pt x="440" y="729"/>
                  </a:lnTo>
                  <a:lnTo>
                    <a:pt x="462" y="729"/>
                  </a:lnTo>
                  <a:lnTo>
                    <a:pt x="483" y="725"/>
                  </a:lnTo>
                  <a:lnTo>
                    <a:pt x="509" y="712"/>
                  </a:lnTo>
                  <a:lnTo>
                    <a:pt x="524" y="700"/>
                  </a:lnTo>
                  <a:lnTo>
                    <a:pt x="538" y="715"/>
                  </a:lnTo>
                  <a:lnTo>
                    <a:pt x="553" y="725"/>
                  </a:lnTo>
                  <a:lnTo>
                    <a:pt x="571" y="733"/>
                  </a:lnTo>
                  <a:lnTo>
                    <a:pt x="597" y="740"/>
                  </a:lnTo>
                  <a:lnTo>
                    <a:pt x="624" y="738"/>
                  </a:lnTo>
                  <a:lnTo>
                    <a:pt x="652" y="731"/>
                  </a:lnTo>
                  <a:lnTo>
                    <a:pt x="672" y="719"/>
                  </a:lnTo>
                  <a:lnTo>
                    <a:pt x="692" y="699"/>
                  </a:lnTo>
                  <a:lnTo>
                    <a:pt x="704" y="679"/>
                  </a:lnTo>
                  <a:lnTo>
                    <a:pt x="725" y="686"/>
                  </a:lnTo>
                  <a:lnTo>
                    <a:pt x="749" y="691"/>
                  </a:lnTo>
                  <a:lnTo>
                    <a:pt x="778" y="689"/>
                  </a:lnTo>
                  <a:lnTo>
                    <a:pt x="803" y="680"/>
                  </a:lnTo>
                  <a:lnTo>
                    <a:pt x="822" y="667"/>
                  </a:lnTo>
                  <a:lnTo>
                    <a:pt x="838" y="653"/>
                  </a:lnTo>
                  <a:lnTo>
                    <a:pt x="851" y="633"/>
                  </a:lnTo>
                  <a:lnTo>
                    <a:pt x="854" y="612"/>
                  </a:lnTo>
                  <a:lnTo>
                    <a:pt x="868" y="617"/>
                  </a:lnTo>
                  <a:lnTo>
                    <a:pt x="891" y="618"/>
                  </a:lnTo>
                  <a:lnTo>
                    <a:pt x="917" y="612"/>
                  </a:lnTo>
                  <a:lnTo>
                    <a:pt x="943" y="598"/>
                  </a:lnTo>
                  <a:lnTo>
                    <a:pt x="961" y="579"/>
                  </a:lnTo>
                  <a:lnTo>
                    <a:pt x="976" y="554"/>
                  </a:lnTo>
                  <a:lnTo>
                    <a:pt x="985" y="528"/>
                  </a:lnTo>
                  <a:lnTo>
                    <a:pt x="988" y="494"/>
                  </a:lnTo>
                  <a:lnTo>
                    <a:pt x="987" y="470"/>
                  </a:lnTo>
                  <a:lnTo>
                    <a:pt x="979" y="435"/>
                  </a:lnTo>
                  <a:lnTo>
                    <a:pt x="997" y="415"/>
                  </a:lnTo>
                  <a:lnTo>
                    <a:pt x="1006" y="389"/>
                  </a:lnTo>
                  <a:lnTo>
                    <a:pt x="1011" y="361"/>
                  </a:lnTo>
                  <a:lnTo>
                    <a:pt x="1011" y="332"/>
                  </a:lnTo>
                  <a:lnTo>
                    <a:pt x="1005" y="301"/>
                  </a:lnTo>
                  <a:lnTo>
                    <a:pt x="993" y="278"/>
                  </a:lnTo>
                  <a:lnTo>
                    <a:pt x="973" y="253"/>
                  </a:lnTo>
                  <a:lnTo>
                    <a:pt x="952" y="234"/>
                  </a:lnTo>
                  <a:lnTo>
                    <a:pt x="927" y="216"/>
                  </a:lnTo>
                  <a:lnTo>
                    <a:pt x="895" y="204"/>
                  </a:lnTo>
                  <a:lnTo>
                    <a:pt x="865" y="197"/>
                  </a:lnTo>
                  <a:lnTo>
                    <a:pt x="851" y="194"/>
                  </a:lnTo>
                  <a:lnTo>
                    <a:pt x="850" y="175"/>
                  </a:lnTo>
                </a:path>
              </a:pathLst>
            </a:custGeom>
            <a:grpFill/>
            <a:ln w="12700" cap="rnd" cmpd="sng">
              <a:solidFill>
                <a:srgbClr val="000000"/>
              </a:solidFill>
              <a:prstDash val="solid"/>
              <a:round/>
              <a:headEnd type="none" w="med" len="med"/>
              <a:tailEnd type="none" w="med" len="med"/>
            </a:ln>
          </p:spPr>
          <p:txBody>
            <a:bodyPr/>
            <a:lstStyle/>
            <a:p>
              <a:pPr>
                <a:defRPr/>
              </a:pPr>
              <a:endParaRPr lang="en-US" sz="2000">
                <a:latin typeface="+mn-lt"/>
                <a:ea typeface="+mn-ea"/>
                <a:cs typeface="+mn-cs"/>
              </a:endParaRPr>
            </a:p>
          </p:txBody>
        </p:sp>
        <p:sp>
          <p:nvSpPr>
            <p:cNvPr id="27" name="Oval 4"/>
            <p:cNvSpPr>
              <a:spLocks noChangeArrowheads="1"/>
            </p:cNvSpPr>
            <p:nvPr/>
          </p:nvSpPr>
          <p:spPr bwMode="auto">
            <a:xfrm>
              <a:off x="6460620" y="3397314"/>
              <a:ext cx="230187" cy="160337"/>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28" name="Oval 5"/>
            <p:cNvSpPr>
              <a:spLocks noChangeArrowheads="1"/>
            </p:cNvSpPr>
            <p:nvPr/>
          </p:nvSpPr>
          <p:spPr bwMode="auto">
            <a:xfrm>
              <a:off x="6755352" y="3483038"/>
              <a:ext cx="174625" cy="103187"/>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29" name="Oval 6"/>
            <p:cNvSpPr>
              <a:spLocks noChangeArrowheads="1"/>
            </p:cNvSpPr>
            <p:nvPr/>
          </p:nvSpPr>
          <p:spPr bwMode="auto">
            <a:xfrm>
              <a:off x="7014644" y="3471894"/>
              <a:ext cx="95250" cy="77788"/>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30" name="Oval 7"/>
            <p:cNvSpPr>
              <a:spLocks noChangeArrowheads="1"/>
            </p:cNvSpPr>
            <p:nvPr/>
          </p:nvSpPr>
          <p:spPr bwMode="auto">
            <a:xfrm>
              <a:off x="7174979" y="3413189"/>
              <a:ext cx="95250" cy="77787"/>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grpSp>
          <p:nvGrpSpPr>
            <p:cNvPr id="4" name="Group 9"/>
            <p:cNvGrpSpPr>
              <a:grpSpLocks/>
            </p:cNvGrpSpPr>
            <p:nvPr/>
          </p:nvGrpSpPr>
          <p:grpSpPr bwMode="auto">
            <a:xfrm>
              <a:off x="7599373" y="542957"/>
              <a:ext cx="1957388" cy="1576388"/>
              <a:chOff x="2325" y="163"/>
              <a:chExt cx="1233" cy="993"/>
            </a:xfrm>
            <a:grpFill/>
          </p:grpSpPr>
          <p:sp>
            <p:nvSpPr>
              <p:cNvPr id="33" name="Freeform 10"/>
              <p:cNvSpPr>
                <a:spLocks/>
              </p:cNvSpPr>
              <p:nvPr/>
            </p:nvSpPr>
            <p:spPr bwMode="auto">
              <a:xfrm>
                <a:off x="2325" y="163"/>
                <a:ext cx="1233" cy="758"/>
              </a:xfrm>
              <a:custGeom>
                <a:avLst/>
                <a:gdLst>
                  <a:gd name="T0" fmla="*/ 842 w 1012"/>
                  <a:gd name="T1" fmla="*/ 155 h 741"/>
                  <a:gd name="T2" fmla="*/ 809 w 1012"/>
                  <a:gd name="T3" fmla="*/ 118 h 741"/>
                  <a:gd name="T4" fmla="*/ 763 w 1012"/>
                  <a:gd name="T5" fmla="*/ 97 h 741"/>
                  <a:gd name="T6" fmla="*/ 698 w 1012"/>
                  <a:gd name="T7" fmla="*/ 86 h 741"/>
                  <a:gd name="T8" fmla="*/ 626 w 1012"/>
                  <a:gd name="T9" fmla="*/ 98 h 741"/>
                  <a:gd name="T10" fmla="*/ 585 w 1012"/>
                  <a:gd name="T11" fmla="*/ 74 h 741"/>
                  <a:gd name="T12" fmla="*/ 538 w 1012"/>
                  <a:gd name="T13" fmla="*/ 27 h 741"/>
                  <a:gd name="T14" fmla="*/ 460 w 1012"/>
                  <a:gd name="T15" fmla="*/ 1 h 741"/>
                  <a:gd name="T16" fmla="*/ 380 w 1012"/>
                  <a:gd name="T17" fmla="*/ 6 h 741"/>
                  <a:gd name="T18" fmla="*/ 305 w 1012"/>
                  <a:gd name="T19" fmla="*/ 42 h 741"/>
                  <a:gd name="T20" fmla="*/ 267 w 1012"/>
                  <a:gd name="T21" fmla="*/ 87 h 741"/>
                  <a:gd name="T22" fmla="*/ 234 w 1012"/>
                  <a:gd name="T23" fmla="*/ 106 h 741"/>
                  <a:gd name="T24" fmla="*/ 170 w 1012"/>
                  <a:gd name="T25" fmla="*/ 118 h 741"/>
                  <a:gd name="T26" fmla="*/ 127 w 1012"/>
                  <a:gd name="T27" fmla="*/ 163 h 741"/>
                  <a:gd name="T28" fmla="*/ 121 w 1012"/>
                  <a:gd name="T29" fmla="*/ 213 h 741"/>
                  <a:gd name="T30" fmla="*/ 83 w 1012"/>
                  <a:gd name="T31" fmla="*/ 216 h 741"/>
                  <a:gd name="T32" fmla="*/ 45 w 1012"/>
                  <a:gd name="T33" fmla="*/ 237 h 741"/>
                  <a:gd name="T34" fmla="*/ 24 w 1012"/>
                  <a:gd name="T35" fmla="*/ 260 h 741"/>
                  <a:gd name="T36" fmla="*/ 7 w 1012"/>
                  <a:gd name="T37" fmla="*/ 296 h 741"/>
                  <a:gd name="T38" fmla="*/ 9 w 1012"/>
                  <a:gd name="T39" fmla="*/ 327 h 741"/>
                  <a:gd name="T40" fmla="*/ 7 w 1012"/>
                  <a:gd name="T41" fmla="*/ 368 h 741"/>
                  <a:gd name="T42" fmla="*/ 1 w 1012"/>
                  <a:gd name="T43" fmla="*/ 407 h 741"/>
                  <a:gd name="T44" fmla="*/ 10 w 1012"/>
                  <a:gd name="T45" fmla="*/ 447 h 741"/>
                  <a:gd name="T46" fmla="*/ 6 w 1012"/>
                  <a:gd name="T47" fmla="*/ 490 h 741"/>
                  <a:gd name="T48" fmla="*/ 0 w 1012"/>
                  <a:gd name="T49" fmla="*/ 528 h 741"/>
                  <a:gd name="T50" fmla="*/ 12 w 1012"/>
                  <a:gd name="T51" fmla="*/ 577 h 741"/>
                  <a:gd name="T52" fmla="*/ 42 w 1012"/>
                  <a:gd name="T53" fmla="*/ 612 h 741"/>
                  <a:gd name="T54" fmla="*/ 104 w 1012"/>
                  <a:gd name="T55" fmla="*/ 635 h 741"/>
                  <a:gd name="T56" fmla="*/ 152 w 1012"/>
                  <a:gd name="T57" fmla="*/ 621 h 741"/>
                  <a:gd name="T58" fmla="*/ 179 w 1012"/>
                  <a:gd name="T59" fmla="*/ 653 h 741"/>
                  <a:gd name="T60" fmla="*/ 214 w 1012"/>
                  <a:gd name="T61" fmla="*/ 674 h 741"/>
                  <a:gd name="T62" fmla="*/ 264 w 1012"/>
                  <a:gd name="T63" fmla="*/ 688 h 741"/>
                  <a:gd name="T64" fmla="*/ 322 w 1012"/>
                  <a:gd name="T65" fmla="*/ 679 h 741"/>
                  <a:gd name="T66" fmla="*/ 363 w 1012"/>
                  <a:gd name="T67" fmla="*/ 689 h 741"/>
                  <a:gd name="T68" fmla="*/ 395 w 1012"/>
                  <a:gd name="T69" fmla="*/ 715 h 741"/>
                  <a:gd name="T70" fmla="*/ 440 w 1012"/>
                  <a:gd name="T71" fmla="*/ 729 h 741"/>
                  <a:gd name="T72" fmla="*/ 483 w 1012"/>
                  <a:gd name="T73" fmla="*/ 725 h 741"/>
                  <a:gd name="T74" fmla="*/ 524 w 1012"/>
                  <a:gd name="T75" fmla="*/ 700 h 741"/>
                  <a:gd name="T76" fmla="*/ 553 w 1012"/>
                  <a:gd name="T77" fmla="*/ 725 h 741"/>
                  <a:gd name="T78" fmla="*/ 597 w 1012"/>
                  <a:gd name="T79" fmla="*/ 740 h 741"/>
                  <a:gd name="T80" fmla="*/ 652 w 1012"/>
                  <a:gd name="T81" fmla="*/ 731 h 741"/>
                  <a:gd name="T82" fmla="*/ 692 w 1012"/>
                  <a:gd name="T83" fmla="*/ 699 h 741"/>
                  <a:gd name="T84" fmla="*/ 725 w 1012"/>
                  <a:gd name="T85" fmla="*/ 686 h 741"/>
                  <a:gd name="T86" fmla="*/ 778 w 1012"/>
                  <a:gd name="T87" fmla="*/ 689 h 741"/>
                  <a:gd name="T88" fmla="*/ 822 w 1012"/>
                  <a:gd name="T89" fmla="*/ 667 h 741"/>
                  <a:gd name="T90" fmla="*/ 851 w 1012"/>
                  <a:gd name="T91" fmla="*/ 633 h 741"/>
                  <a:gd name="T92" fmla="*/ 868 w 1012"/>
                  <a:gd name="T93" fmla="*/ 617 h 741"/>
                  <a:gd name="T94" fmla="*/ 917 w 1012"/>
                  <a:gd name="T95" fmla="*/ 612 h 741"/>
                  <a:gd name="T96" fmla="*/ 961 w 1012"/>
                  <a:gd name="T97" fmla="*/ 579 h 741"/>
                  <a:gd name="T98" fmla="*/ 985 w 1012"/>
                  <a:gd name="T99" fmla="*/ 528 h 741"/>
                  <a:gd name="T100" fmla="*/ 987 w 1012"/>
                  <a:gd name="T101" fmla="*/ 470 h 741"/>
                  <a:gd name="T102" fmla="*/ 997 w 1012"/>
                  <a:gd name="T103" fmla="*/ 415 h 741"/>
                  <a:gd name="T104" fmla="*/ 1011 w 1012"/>
                  <a:gd name="T105" fmla="*/ 361 h 741"/>
                  <a:gd name="T106" fmla="*/ 1005 w 1012"/>
                  <a:gd name="T107" fmla="*/ 301 h 741"/>
                  <a:gd name="T108" fmla="*/ 973 w 1012"/>
                  <a:gd name="T109" fmla="*/ 253 h 741"/>
                  <a:gd name="T110" fmla="*/ 927 w 1012"/>
                  <a:gd name="T111" fmla="*/ 216 h 741"/>
                  <a:gd name="T112" fmla="*/ 865 w 1012"/>
                  <a:gd name="T113" fmla="*/ 197 h 741"/>
                  <a:gd name="T114" fmla="*/ 850 w 1012"/>
                  <a:gd name="T115" fmla="*/ 175 h 7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2"/>
                  <a:gd name="T175" fmla="*/ 0 h 741"/>
                  <a:gd name="T176" fmla="*/ 1012 w 1012"/>
                  <a:gd name="T177" fmla="*/ 741 h 7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2" h="741">
                    <a:moveTo>
                      <a:pt x="850" y="175"/>
                    </a:moveTo>
                    <a:lnTo>
                      <a:pt x="842" y="155"/>
                    </a:lnTo>
                    <a:lnTo>
                      <a:pt x="829" y="134"/>
                    </a:lnTo>
                    <a:lnTo>
                      <a:pt x="809" y="118"/>
                    </a:lnTo>
                    <a:lnTo>
                      <a:pt x="784" y="104"/>
                    </a:lnTo>
                    <a:lnTo>
                      <a:pt x="763" y="97"/>
                    </a:lnTo>
                    <a:lnTo>
                      <a:pt x="737" y="89"/>
                    </a:lnTo>
                    <a:lnTo>
                      <a:pt x="698" y="86"/>
                    </a:lnTo>
                    <a:lnTo>
                      <a:pt x="661" y="89"/>
                    </a:lnTo>
                    <a:lnTo>
                      <a:pt x="626" y="98"/>
                    </a:lnTo>
                    <a:lnTo>
                      <a:pt x="600" y="108"/>
                    </a:lnTo>
                    <a:lnTo>
                      <a:pt x="585" y="74"/>
                    </a:lnTo>
                    <a:lnTo>
                      <a:pt x="565" y="48"/>
                    </a:lnTo>
                    <a:lnTo>
                      <a:pt x="538" y="27"/>
                    </a:lnTo>
                    <a:lnTo>
                      <a:pt x="503" y="12"/>
                    </a:lnTo>
                    <a:lnTo>
                      <a:pt x="460" y="1"/>
                    </a:lnTo>
                    <a:lnTo>
                      <a:pt x="418" y="0"/>
                    </a:lnTo>
                    <a:lnTo>
                      <a:pt x="380" y="6"/>
                    </a:lnTo>
                    <a:lnTo>
                      <a:pt x="337" y="19"/>
                    </a:lnTo>
                    <a:lnTo>
                      <a:pt x="305" y="42"/>
                    </a:lnTo>
                    <a:lnTo>
                      <a:pt x="282" y="65"/>
                    </a:lnTo>
                    <a:lnTo>
                      <a:pt x="267" y="87"/>
                    </a:lnTo>
                    <a:lnTo>
                      <a:pt x="264" y="115"/>
                    </a:lnTo>
                    <a:lnTo>
                      <a:pt x="234" y="106"/>
                    </a:lnTo>
                    <a:lnTo>
                      <a:pt x="199" y="109"/>
                    </a:lnTo>
                    <a:lnTo>
                      <a:pt x="170" y="118"/>
                    </a:lnTo>
                    <a:lnTo>
                      <a:pt x="145" y="137"/>
                    </a:lnTo>
                    <a:lnTo>
                      <a:pt x="127" y="163"/>
                    </a:lnTo>
                    <a:lnTo>
                      <a:pt x="120" y="192"/>
                    </a:lnTo>
                    <a:lnTo>
                      <a:pt x="121" y="213"/>
                    </a:lnTo>
                    <a:lnTo>
                      <a:pt x="104" y="211"/>
                    </a:lnTo>
                    <a:lnTo>
                      <a:pt x="83" y="216"/>
                    </a:lnTo>
                    <a:lnTo>
                      <a:pt x="62" y="226"/>
                    </a:lnTo>
                    <a:lnTo>
                      <a:pt x="45" y="237"/>
                    </a:lnTo>
                    <a:lnTo>
                      <a:pt x="34" y="247"/>
                    </a:lnTo>
                    <a:lnTo>
                      <a:pt x="24" y="260"/>
                    </a:lnTo>
                    <a:lnTo>
                      <a:pt x="13" y="276"/>
                    </a:lnTo>
                    <a:lnTo>
                      <a:pt x="7" y="296"/>
                    </a:lnTo>
                    <a:lnTo>
                      <a:pt x="6" y="311"/>
                    </a:lnTo>
                    <a:lnTo>
                      <a:pt x="9" y="327"/>
                    </a:lnTo>
                    <a:lnTo>
                      <a:pt x="16" y="347"/>
                    </a:lnTo>
                    <a:lnTo>
                      <a:pt x="7" y="368"/>
                    </a:lnTo>
                    <a:lnTo>
                      <a:pt x="3" y="386"/>
                    </a:lnTo>
                    <a:lnTo>
                      <a:pt x="1" y="407"/>
                    </a:lnTo>
                    <a:lnTo>
                      <a:pt x="6" y="432"/>
                    </a:lnTo>
                    <a:lnTo>
                      <a:pt x="10" y="447"/>
                    </a:lnTo>
                    <a:lnTo>
                      <a:pt x="21" y="465"/>
                    </a:lnTo>
                    <a:lnTo>
                      <a:pt x="6" y="490"/>
                    </a:lnTo>
                    <a:lnTo>
                      <a:pt x="1" y="506"/>
                    </a:lnTo>
                    <a:lnTo>
                      <a:pt x="0" y="528"/>
                    </a:lnTo>
                    <a:lnTo>
                      <a:pt x="3" y="551"/>
                    </a:lnTo>
                    <a:lnTo>
                      <a:pt x="12" y="577"/>
                    </a:lnTo>
                    <a:lnTo>
                      <a:pt x="24" y="595"/>
                    </a:lnTo>
                    <a:lnTo>
                      <a:pt x="42" y="612"/>
                    </a:lnTo>
                    <a:lnTo>
                      <a:pt x="72" y="629"/>
                    </a:lnTo>
                    <a:lnTo>
                      <a:pt x="104" y="635"/>
                    </a:lnTo>
                    <a:lnTo>
                      <a:pt x="133" y="630"/>
                    </a:lnTo>
                    <a:lnTo>
                      <a:pt x="152" y="621"/>
                    </a:lnTo>
                    <a:lnTo>
                      <a:pt x="165" y="639"/>
                    </a:lnTo>
                    <a:lnTo>
                      <a:pt x="179" y="653"/>
                    </a:lnTo>
                    <a:lnTo>
                      <a:pt x="191" y="662"/>
                    </a:lnTo>
                    <a:lnTo>
                      <a:pt x="214" y="674"/>
                    </a:lnTo>
                    <a:lnTo>
                      <a:pt x="234" y="682"/>
                    </a:lnTo>
                    <a:lnTo>
                      <a:pt x="264" y="688"/>
                    </a:lnTo>
                    <a:lnTo>
                      <a:pt x="293" y="687"/>
                    </a:lnTo>
                    <a:lnTo>
                      <a:pt x="322" y="679"/>
                    </a:lnTo>
                    <a:lnTo>
                      <a:pt x="348" y="665"/>
                    </a:lnTo>
                    <a:lnTo>
                      <a:pt x="363" y="689"/>
                    </a:lnTo>
                    <a:lnTo>
                      <a:pt x="377" y="703"/>
                    </a:lnTo>
                    <a:lnTo>
                      <a:pt x="395" y="715"/>
                    </a:lnTo>
                    <a:lnTo>
                      <a:pt x="416" y="725"/>
                    </a:lnTo>
                    <a:lnTo>
                      <a:pt x="440" y="729"/>
                    </a:lnTo>
                    <a:lnTo>
                      <a:pt x="462" y="729"/>
                    </a:lnTo>
                    <a:lnTo>
                      <a:pt x="483" y="725"/>
                    </a:lnTo>
                    <a:lnTo>
                      <a:pt x="509" y="712"/>
                    </a:lnTo>
                    <a:lnTo>
                      <a:pt x="524" y="700"/>
                    </a:lnTo>
                    <a:lnTo>
                      <a:pt x="538" y="715"/>
                    </a:lnTo>
                    <a:lnTo>
                      <a:pt x="553" y="725"/>
                    </a:lnTo>
                    <a:lnTo>
                      <a:pt x="571" y="733"/>
                    </a:lnTo>
                    <a:lnTo>
                      <a:pt x="597" y="740"/>
                    </a:lnTo>
                    <a:lnTo>
                      <a:pt x="624" y="738"/>
                    </a:lnTo>
                    <a:lnTo>
                      <a:pt x="652" y="731"/>
                    </a:lnTo>
                    <a:lnTo>
                      <a:pt x="672" y="719"/>
                    </a:lnTo>
                    <a:lnTo>
                      <a:pt x="692" y="699"/>
                    </a:lnTo>
                    <a:lnTo>
                      <a:pt x="704" y="679"/>
                    </a:lnTo>
                    <a:lnTo>
                      <a:pt x="725" y="686"/>
                    </a:lnTo>
                    <a:lnTo>
                      <a:pt x="749" y="691"/>
                    </a:lnTo>
                    <a:lnTo>
                      <a:pt x="778" y="689"/>
                    </a:lnTo>
                    <a:lnTo>
                      <a:pt x="803" y="680"/>
                    </a:lnTo>
                    <a:lnTo>
                      <a:pt x="822" y="667"/>
                    </a:lnTo>
                    <a:lnTo>
                      <a:pt x="838" y="653"/>
                    </a:lnTo>
                    <a:lnTo>
                      <a:pt x="851" y="633"/>
                    </a:lnTo>
                    <a:lnTo>
                      <a:pt x="854" y="612"/>
                    </a:lnTo>
                    <a:lnTo>
                      <a:pt x="868" y="617"/>
                    </a:lnTo>
                    <a:lnTo>
                      <a:pt x="891" y="618"/>
                    </a:lnTo>
                    <a:lnTo>
                      <a:pt x="917" y="612"/>
                    </a:lnTo>
                    <a:lnTo>
                      <a:pt x="943" y="598"/>
                    </a:lnTo>
                    <a:lnTo>
                      <a:pt x="961" y="579"/>
                    </a:lnTo>
                    <a:lnTo>
                      <a:pt x="976" y="554"/>
                    </a:lnTo>
                    <a:lnTo>
                      <a:pt x="985" y="528"/>
                    </a:lnTo>
                    <a:lnTo>
                      <a:pt x="988" y="494"/>
                    </a:lnTo>
                    <a:lnTo>
                      <a:pt x="987" y="470"/>
                    </a:lnTo>
                    <a:lnTo>
                      <a:pt x="979" y="435"/>
                    </a:lnTo>
                    <a:lnTo>
                      <a:pt x="997" y="415"/>
                    </a:lnTo>
                    <a:lnTo>
                      <a:pt x="1006" y="389"/>
                    </a:lnTo>
                    <a:lnTo>
                      <a:pt x="1011" y="361"/>
                    </a:lnTo>
                    <a:lnTo>
                      <a:pt x="1011" y="332"/>
                    </a:lnTo>
                    <a:lnTo>
                      <a:pt x="1005" y="301"/>
                    </a:lnTo>
                    <a:lnTo>
                      <a:pt x="993" y="278"/>
                    </a:lnTo>
                    <a:lnTo>
                      <a:pt x="973" y="253"/>
                    </a:lnTo>
                    <a:lnTo>
                      <a:pt x="952" y="234"/>
                    </a:lnTo>
                    <a:lnTo>
                      <a:pt x="927" y="216"/>
                    </a:lnTo>
                    <a:lnTo>
                      <a:pt x="895" y="204"/>
                    </a:lnTo>
                    <a:lnTo>
                      <a:pt x="865" y="197"/>
                    </a:lnTo>
                    <a:lnTo>
                      <a:pt x="851" y="194"/>
                    </a:lnTo>
                    <a:lnTo>
                      <a:pt x="850" y="175"/>
                    </a:lnTo>
                  </a:path>
                </a:pathLst>
              </a:custGeom>
              <a:grpFill/>
              <a:ln w="12700" cap="rnd" cmpd="sng">
                <a:solidFill>
                  <a:srgbClr val="000000"/>
                </a:solidFill>
                <a:prstDash val="solid"/>
                <a:round/>
                <a:headEnd type="none" w="med" len="med"/>
                <a:tailEnd type="none" w="med" len="med"/>
              </a:ln>
            </p:spPr>
            <p:txBody>
              <a:bodyPr/>
              <a:lstStyle/>
              <a:p>
                <a:pPr>
                  <a:defRPr/>
                </a:pPr>
                <a:endParaRPr lang="en-US" sz="2000">
                  <a:latin typeface="+mn-lt"/>
                  <a:ea typeface="+mn-ea"/>
                  <a:cs typeface="+mn-cs"/>
                </a:endParaRPr>
              </a:p>
            </p:txBody>
          </p:sp>
          <p:sp>
            <p:nvSpPr>
              <p:cNvPr id="34" name="Oval 11"/>
              <p:cNvSpPr>
                <a:spLocks noChangeArrowheads="1"/>
              </p:cNvSpPr>
              <p:nvPr/>
            </p:nvSpPr>
            <p:spPr bwMode="auto">
              <a:xfrm>
                <a:off x="3136" y="921"/>
                <a:ext cx="145" cy="102"/>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35" name="Oval 12"/>
              <p:cNvSpPr>
                <a:spLocks noChangeArrowheads="1"/>
              </p:cNvSpPr>
              <p:nvPr/>
            </p:nvSpPr>
            <p:spPr bwMode="auto">
              <a:xfrm>
                <a:off x="3194" y="1061"/>
                <a:ext cx="110" cy="63"/>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36" name="Oval 13"/>
              <p:cNvSpPr>
                <a:spLocks noChangeArrowheads="1"/>
              </p:cNvSpPr>
              <p:nvPr/>
            </p:nvSpPr>
            <p:spPr bwMode="auto">
              <a:xfrm>
                <a:off x="3333" y="1107"/>
                <a:ext cx="60" cy="49"/>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37" name="Rectangle 14"/>
              <p:cNvSpPr>
                <a:spLocks noChangeArrowheads="1"/>
              </p:cNvSpPr>
              <p:nvPr/>
            </p:nvSpPr>
            <p:spPr bwMode="auto">
              <a:xfrm>
                <a:off x="2357" y="416"/>
                <a:ext cx="1198" cy="252"/>
              </a:xfrm>
              <a:prstGeom prst="rect">
                <a:avLst/>
              </a:prstGeom>
              <a:noFill/>
              <a:ln w="12700">
                <a:noFill/>
                <a:miter lim="800000"/>
                <a:headEnd/>
                <a:tailEnd/>
              </a:ln>
            </p:spPr>
            <p:txBody>
              <a:bodyPr wrap="square" lIns="92560" tIns="45468" rIns="92560" bIns="45468">
                <a:spAutoFit/>
              </a:bodyPr>
              <a:lstStyle/>
              <a:p>
                <a:pPr defTabSz="935038">
                  <a:defRPr/>
                </a:pPr>
                <a:r>
                  <a:rPr lang="en-US" sz="2000" b="1" i="0" dirty="0">
                    <a:solidFill>
                      <a:schemeClr val="bg2"/>
                    </a:solidFill>
                    <a:latin typeface="+mn-lt"/>
                    <a:ea typeface="+mn-ea"/>
                    <a:cs typeface="+mn-cs"/>
                  </a:rPr>
                  <a:t>My </a:t>
                </a:r>
                <a:r>
                  <a:rPr lang="en-US" sz="2000" b="1" i="0" dirty="0" smtClean="0">
                    <a:solidFill>
                      <a:schemeClr val="bg2"/>
                    </a:solidFill>
                    <a:latin typeface="+mn-lt"/>
                    <a:ea typeface="+mn-ea"/>
                    <a:cs typeface="+mn-cs"/>
                  </a:rPr>
                  <a:t>symptoms</a:t>
                </a:r>
                <a:endParaRPr lang="en-US" sz="2000" b="1" i="0" dirty="0">
                  <a:solidFill>
                    <a:schemeClr val="bg2"/>
                  </a:solidFill>
                  <a:latin typeface="+mn-lt"/>
                  <a:ea typeface="+mn-ea"/>
                  <a:cs typeface="+mn-cs"/>
                </a:endParaRPr>
              </a:p>
            </p:txBody>
          </p:sp>
        </p:grpSp>
        <p:sp>
          <p:nvSpPr>
            <p:cNvPr id="38" name="Rectangle 15"/>
            <p:cNvSpPr>
              <a:spLocks noChangeArrowheads="1"/>
            </p:cNvSpPr>
            <p:nvPr/>
          </p:nvSpPr>
          <p:spPr bwMode="auto">
            <a:xfrm>
              <a:off x="5844653" y="1245690"/>
              <a:ext cx="1328821" cy="707377"/>
            </a:xfrm>
            <a:prstGeom prst="rect">
              <a:avLst/>
            </a:prstGeom>
            <a:noFill/>
            <a:ln w="12700">
              <a:noFill/>
              <a:miter lim="800000"/>
              <a:headEnd/>
              <a:tailEnd/>
            </a:ln>
          </p:spPr>
          <p:txBody>
            <a:bodyPr wrap="none" lIns="92560" tIns="45468" rIns="92560" bIns="45468">
              <a:spAutoFit/>
            </a:bodyPr>
            <a:lstStyle/>
            <a:p>
              <a:pPr defTabSz="935038">
                <a:defRPr/>
              </a:pPr>
              <a:r>
                <a:rPr lang="en-US" sz="2000" b="1" i="0" dirty="0">
                  <a:solidFill>
                    <a:schemeClr val="bg2"/>
                  </a:solidFill>
                  <a:latin typeface="+mn-lt"/>
                  <a:ea typeface="+mn-ea"/>
                  <a:cs typeface="+mn-cs"/>
                </a:rPr>
                <a:t>Do I have</a:t>
              </a:r>
            </a:p>
            <a:p>
              <a:pPr defTabSz="935038">
                <a:defRPr/>
              </a:pPr>
              <a:r>
                <a:rPr lang="en-US" sz="2000" b="1" i="0" dirty="0">
                  <a:solidFill>
                    <a:schemeClr val="bg2"/>
                  </a:solidFill>
                  <a:latin typeface="+mn-lt"/>
                  <a:ea typeface="+mn-ea"/>
                  <a:cs typeface="+mn-cs"/>
                </a:rPr>
                <a:t>cancer?</a:t>
              </a:r>
            </a:p>
          </p:txBody>
        </p:sp>
        <p:grpSp>
          <p:nvGrpSpPr>
            <p:cNvPr id="5" name="Group 16"/>
            <p:cNvGrpSpPr>
              <a:grpSpLocks/>
            </p:cNvGrpSpPr>
            <p:nvPr/>
          </p:nvGrpSpPr>
          <p:grpSpPr bwMode="auto">
            <a:xfrm>
              <a:off x="3660799" y="1074802"/>
              <a:ext cx="1654175" cy="1203325"/>
              <a:chOff x="136" y="562"/>
              <a:chExt cx="1042" cy="758"/>
            </a:xfrm>
            <a:grpFill/>
          </p:grpSpPr>
          <p:sp>
            <p:nvSpPr>
              <p:cNvPr id="40" name="Freeform 17"/>
              <p:cNvSpPr>
                <a:spLocks/>
              </p:cNvSpPr>
              <p:nvPr/>
            </p:nvSpPr>
            <p:spPr bwMode="auto">
              <a:xfrm>
                <a:off x="136" y="562"/>
                <a:ext cx="1035" cy="758"/>
              </a:xfrm>
              <a:custGeom>
                <a:avLst/>
                <a:gdLst>
                  <a:gd name="T0" fmla="*/ 842 w 1012"/>
                  <a:gd name="T1" fmla="*/ 155 h 741"/>
                  <a:gd name="T2" fmla="*/ 809 w 1012"/>
                  <a:gd name="T3" fmla="*/ 118 h 741"/>
                  <a:gd name="T4" fmla="*/ 763 w 1012"/>
                  <a:gd name="T5" fmla="*/ 97 h 741"/>
                  <a:gd name="T6" fmla="*/ 698 w 1012"/>
                  <a:gd name="T7" fmla="*/ 86 h 741"/>
                  <a:gd name="T8" fmla="*/ 626 w 1012"/>
                  <a:gd name="T9" fmla="*/ 98 h 741"/>
                  <a:gd name="T10" fmla="*/ 585 w 1012"/>
                  <a:gd name="T11" fmla="*/ 74 h 741"/>
                  <a:gd name="T12" fmla="*/ 538 w 1012"/>
                  <a:gd name="T13" fmla="*/ 27 h 741"/>
                  <a:gd name="T14" fmla="*/ 460 w 1012"/>
                  <a:gd name="T15" fmla="*/ 1 h 741"/>
                  <a:gd name="T16" fmla="*/ 380 w 1012"/>
                  <a:gd name="T17" fmla="*/ 6 h 741"/>
                  <a:gd name="T18" fmla="*/ 305 w 1012"/>
                  <a:gd name="T19" fmla="*/ 42 h 741"/>
                  <a:gd name="T20" fmla="*/ 267 w 1012"/>
                  <a:gd name="T21" fmla="*/ 87 h 741"/>
                  <a:gd name="T22" fmla="*/ 234 w 1012"/>
                  <a:gd name="T23" fmla="*/ 106 h 741"/>
                  <a:gd name="T24" fmla="*/ 170 w 1012"/>
                  <a:gd name="T25" fmla="*/ 118 h 741"/>
                  <a:gd name="T26" fmla="*/ 127 w 1012"/>
                  <a:gd name="T27" fmla="*/ 163 h 741"/>
                  <a:gd name="T28" fmla="*/ 121 w 1012"/>
                  <a:gd name="T29" fmla="*/ 213 h 741"/>
                  <a:gd name="T30" fmla="*/ 83 w 1012"/>
                  <a:gd name="T31" fmla="*/ 216 h 741"/>
                  <a:gd name="T32" fmla="*/ 45 w 1012"/>
                  <a:gd name="T33" fmla="*/ 237 h 741"/>
                  <a:gd name="T34" fmla="*/ 24 w 1012"/>
                  <a:gd name="T35" fmla="*/ 260 h 741"/>
                  <a:gd name="T36" fmla="*/ 7 w 1012"/>
                  <a:gd name="T37" fmla="*/ 296 h 741"/>
                  <a:gd name="T38" fmla="*/ 9 w 1012"/>
                  <a:gd name="T39" fmla="*/ 327 h 741"/>
                  <a:gd name="T40" fmla="*/ 7 w 1012"/>
                  <a:gd name="T41" fmla="*/ 368 h 741"/>
                  <a:gd name="T42" fmla="*/ 1 w 1012"/>
                  <a:gd name="T43" fmla="*/ 407 h 741"/>
                  <a:gd name="T44" fmla="*/ 10 w 1012"/>
                  <a:gd name="T45" fmla="*/ 447 h 741"/>
                  <a:gd name="T46" fmla="*/ 6 w 1012"/>
                  <a:gd name="T47" fmla="*/ 490 h 741"/>
                  <a:gd name="T48" fmla="*/ 0 w 1012"/>
                  <a:gd name="T49" fmla="*/ 528 h 741"/>
                  <a:gd name="T50" fmla="*/ 12 w 1012"/>
                  <a:gd name="T51" fmla="*/ 577 h 741"/>
                  <a:gd name="T52" fmla="*/ 42 w 1012"/>
                  <a:gd name="T53" fmla="*/ 612 h 741"/>
                  <a:gd name="T54" fmla="*/ 104 w 1012"/>
                  <a:gd name="T55" fmla="*/ 635 h 741"/>
                  <a:gd name="T56" fmla="*/ 152 w 1012"/>
                  <a:gd name="T57" fmla="*/ 621 h 741"/>
                  <a:gd name="T58" fmla="*/ 179 w 1012"/>
                  <a:gd name="T59" fmla="*/ 653 h 741"/>
                  <a:gd name="T60" fmla="*/ 214 w 1012"/>
                  <a:gd name="T61" fmla="*/ 674 h 741"/>
                  <a:gd name="T62" fmla="*/ 264 w 1012"/>
                  <a:gd name="T63" fmla="*/ 688 h 741"/>
                  <a:gd name="T64" fmla="*/ 322 w 1012"/>
                  <a:gd name="T65" fmla="*/ 679 h 741"/>
                  <a:gd name="T66" fmla="*/ 363 w 1012"/>
                  <a:gd name="T67" fmla="*/ 689 h 741"/>
                  <a:gd name="T68" fmla="*/ 395 w 1012"/>
                  <a:gd name="T69" fmla="*/ 715 h 741"/>
                  <a:gd name="T70" fmla="*/ 440 w 1012"/>
                  <a:gd name="T71" fmla="*/ 729 h 741"/>
                  <a:gd name="T72" fmla="*/ 483 w 1012"/>
                  <a:gd name="T73" fmla="*/ 725 h 741"/>
                  <a:gd name="T74" fmla="*/ 524 w 1012"/>
                  <a:gd name="T75" fmla="*/ 700 h 741"/>
                  <a:gd name="T76" fmla="*/ 553 w 1012"/>
                  <a:gd name="T77" fmla="*/ 725 h 741"/>
                  <a:gd name="T78" fmla="*/ 597 w 1012"/>
                  <a:gd name="T79" fmla="*/ 740 h 741"/>
                  <a:gd name="T80" fmla="*/ 652 w 1012"/>
                  <a:gd name="T81" fmla="*/ 731 h 741"/>
                  <a:gd name="T82" fmla="*/ 692 w 1012"/>
                  <a:gd name="T83" fmla="*/ 699 h 741"/>
                  <a:gd name="T84" fmla="*/ 725 w 1012"/>
                  <a:gd name="T85" fmla="*/ 686 h 741"/>
                  <a:gd name="T86" fmla="*/ 778 w 1012"/>
                  <a:gd name="T87" fmla="*/ 689 h 741"/>
                  <a:gd name="T88" fmla="*/ 822 w 1012"/>
                  <a:gd name="T89" fmla="*/ 667 h 741"/>
                  <a:gd name="T90" fmla="*/ 851 w 1012"/>
                  <a:gd name="T91" fmla="*/ 633 h 741"/>
                  <a:gd name="T92" fmla="*/ 868 w 1012"/>
                  <a:gd name="T93" fmla="*/ 617 h 741"/>
                  <a:gd name="T94" fmla="*/ 917 w 1012"/>
                  <a:gd name="T95" fmla="*/ 612 h 741"/>
                  <a:gd name="T96" fmla="*/ 961 w 1012"/>
                  <a:gd name="T97" fmla="*/ 579 h 741"/>
                  <a:gd name="T98" fmla="*/ 985 w 1012"/>
                  <a:gd name="T99" fmla="*/ 528 h 741"/>
                  <a:gd name="T100" fmla="*/ 987 w 1012"/>
                  <a:gd name="T101" fmla="*/ 470 h 741"/>
                  <a:gd name="T102" fmla="*/ 997 w 1012"/>
                  <a:gd name="T103" fmla="*/ 415 h 741"/>
                  <a:gd name="T104" fmla="*/ 1011 w 1012"/>
                  <a:gd name="T105" fmla="*/ 361 h 741"/>
                  <a:gd name="T106" fmla="*/ 1005 w 1012"/>
                  <a:gd name="T107" fmla="*/ 301 h 741"/>
                  <a:gd name="T108" fmla="*/ 973 w 1012"/>
                  <a:gd name="T109" fmla="*/ 253 h 741"/>
                  <a:gd name="T110" fmla="*/ 927 w 1012"/>
                  <a:gd name="T111" fmla="*/ 216 h 741"/>
                  <a:gd name="T112" fmla="*/ 865 w 1012"/>
                  <a:gd name="T113" fmla="*/ 197 h 741"/>
                  <a:gd name="T114" fmla="*/ 850 w 1012"/>
                  <a:gd name="T115" fmla="*/ 175 h 7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12"/>
                  <a:gd name="T175" fmla="*/ 0 h 741"/>
                  <a:gd name="T176" fmla="*/ 1012 w 1012"/>
                  <a:gd name="T177" fmla="*/ 741 h 7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12" h="741">
                    <a:moveTo>
                      <a:pt x="850" y="175"/>
                    </a:moveTo>
                    <a:lnTo>
                      <a:pt x="842" y="155"/>
                    </a:lnTo>
                    <a:lnTo>
                      <a:pt x="829" y="134"/>
                    </a:lnTo>
                    <a:lnTo>
                      <a:pt x="809" y="118"/>
                    </a:lnTo>
                    <a:lnTo>
                      <a:pt x="784" y="104"/>
                    </a:lnTo>
                    <a:lnTo>
                      <a:pt x="763" y="97"/>
                    </a:lnTo>
                    <a:lnTo>
                      <a:pt x="737" y="89"/>
                    </a:lnTo>
                    <a:lnTo>
                      <a:pt x="698" y="86"/>
                    </a:lnTo>
                    <a:lnTo>
                      <a:pt x="661" y="89"/>
                    </a:lnTo>
                    <a:lnTo>
                      <a:pt x="626" y="98"/>
                    </a:lnTo>
                    <a:lnTo>
                      <a:pt x="600" y="108"/>
                    </a:lnTo>
                    <a:lnTo>
                      <a:pt x="585" y="74"/>
                    </a:lnTo>
                    <a:lnTo>
                      <a:pt x="565" y="48"/>
                    </a:lnTo>
                    <a:lnTo>
                      <a:pt x="538" y="27"/>
                    </a:lnTo>
                    <a:lnTo>
                      <a:pt x="503" y="12"/>
                    </a:lnTo>
                    <a:lnTo>
                      <a:pt x="460" y="1"/>
                    </a:lnTo>
                    <a:lnTo>
                      <a:pt x="418" y="0"/>
                    </a:lnTo>
                    <a:lnTo>
                      <a:pt x="380" y="6"/>
                    </a:lnTo>
                    <a:lnTo>
                      <a:pt x="337" y="19"/>
                    </a:lnTo>
                    <a:lnTo>
                      <a:pt x="305" y="42"/>
                    </a:lnTo>
                    <a:lnTo>
                      <a:pt x="282" y="65"/>
                    </a:lnTo>
                    <a:lnTo>
                      <a:pt x="267" y="87"/>
                    </a:lnTo>
                    <a:lnTo>
                      <a:pt x="264" y="115"/>
                    </a:lnTo>
                    <a:lnTo>
                      <a:pt x="234" y="106"/>
                    </a:lnTo>
                    <a:lnTo>
                      <a:pt x="199" y="109"/>
                    </a:lnTo>
                    <a:lnTo>
                      <a:pt x="170" y="118"/>
                    </a:lnTo>
                    <a:lnTo>
                      <a:pt x="145" y="137"/>
                    </a:lnTo>
                    <a:lnTo>
                      <a:pt x="127" y="163"/>
                    </a:lnTo>
                    <a:lnTo>
                      <a:pt x="120" y="192"/>
                    </a:lnTo>
                    <a:lnTo>
                      <a:pt x="121" y="213"/>
                    </a:lnTo>
                    <a:lnTo>
                      <a:pt x="104" y="211"/>
                    </a:lnTo>
                    <a:lnTo>
                      <a:pt x="83" y="216"/>
                    </a:lnTo>
                    <a:lnTo>
                      <a:pt x="62" y="226"/>
                    </a:lnTo>
                    <a:lnTo>
                      <a:pt x="45" y="237"/>
                    </a:lnTo>
                    <a:lnTo>
                      <a:pt x="34" y="247"/>
                    </a:lnTo>
                    <a:lnTo>
                      <a:pt x="24" y="260"/>
                    </a:lnTo>
                    <a:lnTo>
                      <a:pt x="13" y="276"/>
                    </a:lnTo>
                    <a:lnTo>
                      <a:pt x="7" y="296"/>
                    </a:lnTo>
                    <a:lnTo>
                      <a:pt x="6" y="311"/>
                    </a:lnTo>
                    <a:lnTo>
                      <a:pt x="9" y="327"/>
                    </a:lnTo>
                    <a:lnTo>
                      <a:pt x="16" y="347"/>
                    </a:lnTo>
                    <a:lnTo>
                      <a:pt x="7" y="368"/>
                    </a:lnTo>
                    <a:lnTo>
                      <a:pt x="3" y="386"/>
                    </a:lnTo>
                    <a:lnTo>
                      <a:pt x="1" y="407"/>
                    </a:lnTo>
                    <a:lnTo>
                      <a:pt x="6" y="432"/>
                    </a:lnTo>
                    <a:lnTo>
                      <a:pt x="10" y="447"/>
                    </a:lnTo>
                    <a:lnTo>
                      <a:pt x="21" y="465"/>
                    </a:lnTo>
                    <a:lnTo>
                      <a:pt x="6" y="490"/>
                    </a:lnTo>
                    <a:lnTo>
                      <a:pt x="1" y="506"/>
                    </a:lnTo>
                    <a:lnTo>
                      <a:pt x="0" y="528"/>
                    </a:lnTo>
                    <a:lnTo>
                      <a:pt x="3" y="551"/>
                    </a:lnTo>
                    <a:lnTo>
                      <a:pt x="12" y="577"/>
                    </a:lnTo>
                    <a:lnTo>
                      <a:pt x="24" y="595"/>
                    </a:lnTo>
                    <a:lnTo>
                      <a:pt x="42" y="612"/>
                    </a:lnTo>
                    <a:lnTo>
                      <a:pt x="72" y="629"/>
                    </a:lnTo>
                    <a:lnTo>
                      <a:pt x="104" y="635"/>
                    </a:lnTo>
                    <a:lnTo>
                      <a:pt x="133" y="630"/>
                    </a:lnTo>
                    <a:lnTo>
                      <a:pt x="152" y="621"/>
                    </a:lnTo>
                    <a:lnTo>
                      <a:pt x="165" y="639"/>
                    </a:lnTo>
                    <a:lnTo>
                      <a:pt x="179" y="653"/>
                    </a:lnTo>
                    <a:lnTo>
                      <a:pt x="191" y="662"/>
                    </a:lnTo>
                    <a:lnTo>
                      <a:pt x="214" y="674"/>
                    </a:lnTo>
                    <a:lnTo>
                      <a:pt x="234" y="682"/>
                    </a:lnTo>
                    <a:lnTo>
                      <a:pt x="264" y="688"/>
                    </a:lnTo>
                    <a:lnTo>
                      <a:pt x="293" y="687"/>
                    </a:lnTo>
                    <a:lnTo>
                      <a:pt x="322" y="679"/>
                    </a:lnTo>
                    <a:lnTo>
                      <a:pt x="348" y="665"/>
                    </a:lnTo>
                    <a:lnTo>
                      <a:pt x="363" y="689"/>
                    </a:lnTo>
                    <a:lnTo>
                      <a:pt x="377" y="703"/>
                    </a:lnTo>
                    <a:lnTo>
                      <a:pt x="395" y="715"/>
                    </a:lnTo>
                    <a:lnTo>
                      <a:pt x="416" y="725"/>
                    </a:lnTo>
                    <a:lnTo>
                      <a:pt x="440" y="729"/>
                    </a:lnTo>
                    <a:lnTo>
                      <a:pt x="462" y="729"/>
                    </a:lnTo>
                    <a:lnTo>
                      <a:pt x="483" y="725"/>
                    </a:lnTo>
                    <a:lnTo>
                      <a:pt x="509" y="712"/>
                    </a:lnTo>
                    <a:lnTo>
                      <a:pt x="524" y="700"/>
                    </a:lnTo>
                    <a:lnTo>
                      <a:pt x="538" y="715"/>
                    </a:lnTo>
                    <a:lnTo>
                      <a:pt x="553" y="725"/>
                    </a:lnTo>
                    <a:lnTo>
                      <a:pt x="571" y="733"/>
                    </a:lnTo>
                    <a:lnTo>
                      <a:pt x="597" y="740"/>
                    </a:lnTo>
                    <a:lnTo>
                      <a:pt x="624" y="738"/>
                    </a:lnTo>
                    <a:lnTo>
                      <a:pt x="652" y="731"/>
                    </a:lnTo>
                    <a:lnTo>
                      <a:pt x="672" y="719"/>
                    </a:lnTo>
                    <a:lnTo>
                      <a:pt x="692" y="699"/>
                    </a:lnTo>
                    <a:lnTo>
                      <a:pt x="704" y="679"/>
                    </a:lnTo>
                    <a:lnTo>
                      <a:pt x="725" y="686"/>
                    </a:lnTo>
                    <a:lnTo>
                      <a:pt x="749" y="691"/>
                    </a:lnTo>
                    <a:lnTo>
                      <a:pt x="778" y="689"/>
                    </a:lnTo>
                    <a:lnTo>
                      <a:pt x="803" y="680"/>
                    </a:lnTo>
                    <a:lnTo>
                      <a:pt x="822" y="667"/>
                    </a:lnTo>
                    <a:lnTo>
                      <a:pt x="838" y="653"/>
                    </a:lnTo>
                    <a:lnTo>
                      <a:pt x="851" y="633"/>
                    </a:lnTo>
                    <a:lnTo>
                      <a:pt x="854" y="612"/>
                    </a:lnTo>
                    <a:lnTo>
                      <a:pt x="868" y="617"/>
                    </a:lnTo>
                    <a:lnTo>
                      <a:pt x="891" y="618"/>
                    </a:lnTo>
                    <a:lnTo>
                      <a:pt x="917" y="612"/>
                    </a:lnTo>
                    <a:lnTo>
                      <a:pt x="943" y="598"/>
                    </a:lnTo>
                    <a:lnTo>
                      <a:pt x="961" y="579"/>
                    </a:lnTo>
                    <a:lnTo>
                      <a:pt x="976" y="554"/>
                    </a:lnTo>
                    <a:lnTo>
                      <a:pt x="985" y="528"/>
                    </a:lnTo>
                    <a:lnTo>
                      <a:pt x="988" y="494"/>
                    </a:lnTo>
                    <a:lnTo>
                      <a:pt x="987" y="470"/>
                    </a:lnTo>
                    <a:lnTo>
                      <a:pt x="979" y="435"/>
                    </a:lnTo>
                    <a:lnTo>
                      <a:pt x="997" y="415"/>
                    </a:lnTo>
                    <a:lnTo>
                      <a:pt x="1006" y="389"/>
                    </a:lnTo>
                    <a:lnTo>
                      <a:pt x="1011" y="361"/>
                    </a:lnTo>
                    <a:lnTo>
                      <a:pt x="1011" y="332"/>
                    </a:lnTo>
                    <a:lnTo>
                      <a:pt x="1005" y="301"/>
                    </a:lnTo>
                    <a:lnTo>
                      <a:pt x="993" y="278"/>
                    </a:lnTo>
                    <a:lnTo>
                      <a:pt x="973" y="253"/>
                    </a:lnTo>
                    <a:lnTo>
                      <a:pt x="952" y="234"/>
                    </a:lnTo>
                    <a:lnTo>
                      <a:pt x="927" y="216"/>
                    </a:lnTo>
                    <a:lnTo>
                      <a:pt x="895" y="204"/>
                    </a:lnTo>
                    <a:lnTo>
                      <a:pt x="865" y="197"/>
                    </a:lnTo>
                    <a:lnTo>
                      <a:pt x="851" y="194"/>
                    </a:lnTo>
                    <a:lnTo>
                      <a:pt x="850" y="175"/>
                    </a:lnTo>
                  </a:path>
                </a:pathLst>
              </a:custGeom>
              <a:grpFill/>
              <a:ln w="12700" cap="rnd" cmpd="sng">
                <a:solidFill>
                  <a:srgbClr val="000000"/>
                </a:solidFill>
                <a:prstDash val="solid"/>
                <a:round/>
                <a:headEnd type="none" w="med" len="med"/>
                <a:tailEnd type="none" w="med" len="med"/>
              </a:ln>
            </p:spPr>
            <p:txBody>
              <a:bodyPr/>
              <a:lstStyle/>
              <a:p>
                <a:pPr>
                  <a:defRPr/>
                </a:pPr>
                <a:endParaRPr lang="en-US" sz="2000">
                  <a:latin typeface="+mn-lt"/>
                  <a:ea typeface="+mn-ea"/>
                  <a:cs typeface="+mn-cs"/>
                </a:endParaRPr>
              </a:p>
            </p:txBody>
          </p:sp>
          <p:sp>
            <p:nvSpPr>
              <p:cNvPr id="42" name="Rectangle 22"/>
              <p:cNvSpPr>
                <a:spLocks noChangeArrowheads="1"/>
              </p:cNvSpPr>
              <p:nvPr/>
            </p:nvSpPr>
            <p:spPr bwMode="auto">
              <a:xfrm>
                <a:off x="171" y="743"/>
                <a:ext cx="1007" cy="446"/>
              </a:xfrm>
              <a:prstGeom prst="rect">
                <a:avLst/>
              </a:prstGeom>
              <a:noFill/>
              <a:ln w="12700">
                <a:noFill/>
                <a:miter lim="800000"/>
                <a:headEnd/>
                <a:tailEnd/>
              </a:ln>
            </p:spPr>
            <p:txBody>
              <a:bodyPr wrap="none" lIns="92560" tIns="45468" rIns="92560" bIns="45468">
                <a:spAutoFit/>
              </a:bodyPr>
              <a:lstStyle/>
              <a:p>
                <a:pPr defTabSz="935038">
                  <a:defRPr/>
                </a:pPr>
                <a:r>
                  <a:rPr lang="en-US" sz="2000" b="1" i="0" dirty="0">
                    <a:solidFill>
                      <a:schemeClr val="bg2"/>
                    </a:solidFill>
                    <a:latin typeface="+mn-lt"/>
                    <a:ea typeface="+mn-ea"/>
                    <a:cs typeface="+mn-cs"/>
                  </a:rPr>
                  <a:t>I’m under</a:t>
                </a:r>
              </a:p>
              <a:p>
                <a:pPr defTabSz="935038">
                  <a:defRPr/>
                </a:pPr>
                <a:r>
                  <a:rPr lang="en-US" sz="2000" b="1" i="0" dirty="0">
                    <a:solidFill>
                      <a:schemeClr val="bg2"/>
                    </a:solidFill>
                    <a:latin typeface="+mn-lt"/>
                    <a:ea typeface="+mn-ea"/>
                    <a:cs typeface="+mn-cs"/>
                  </a:rPr>
                  <a:t>more stress</a:t>
                </a:r>
              </a:p>
            </p:txBody>
          </p:sp>
        </p:grpSp>
        <p:sp>
          <p:nvSpPr>
            <p:cNvPr id="52" name="Freeform 29"/>
            <p:cNvSpPr>
              <a:spLocks/>
            </p:cNvSpPr>
            <p:nvPr/>
          </p:nvSpPr>
          <p:spPr bwMode="auto">
            <a:xfrm>
              <a:off x="4641321" y="2560632"/>
              <a:ext cx="1847839" cy="1473728"/>
            </a:xfrm>
            <a:custGeom>
              <a:avLst/>
              <a:gdLst>
                <a:gd name="T0" fmla="*/ 797 w 1003"/>
                <a:gd name="T1" fmla="*/ 85 h 722"/>
                <a:gd name="T2" fmla="*/ 759 w 1003"/>
                <a:gd name="T3" fmla="*/ 54 h 722"/>
                <a:gd name="T4" fmla="*/ 710 w 1003"/>
                <a:gd name="T5" fmla="*/ 43 h 722"/>
                <a:gd name="T6" fmla="*/ 643 w 1003"/>
                <a:gd name="T7" fmla="*/ 42 h 722"/>
                <a:gd name="T8" fmla="*/ 574 w 1003"/>
                <a:gd name="T9" fmla="*/ 68 h 722"/>
                <a:gd name="T10" fmla="*/ 530 w 1003"/>
                <a:gd name="T11" fmla="*/ 49 h 722"/>
                <a:gd name="T12" fmla="*/ 474 w 1003"/>
                <a:gd name="T13" fmla="*/ 13 h 722"/>
                <a:gd name="T14" fmla="*/ 393 w 1003"/>
                <a:gd name="T15" fmla="*/ 0 h 722"/>
                <a:gd name="T16" fmla="*/ 314 w 1003"/>
                <a:gd name="T17" fmla="*/ 18 h 722"/>
                <a:gd name="T18" fmla="*/ 248 w 1003"/>
                <a:gd name="T19" fmla="*/ 67 h 722"/>
                <a:gd name="T20" fmla="*/ 219 w 1003"/>
                <a:gd name="T21" fmla="*/ 119 h 722"/>
                <a:gd name="T22" fmla="*/ 190 w 1003"/>
                <a:gd name="T23" fmla="*/ 142 h 722"/>
                <a:gd name="T24" fmla="*/ 131 w 1003"/>
                <a:gd name="T25" fmla="*/ 165 h 722"/>
                <a:gd name="T26" fmla="*/ 95 w 1003"/>
                <a:gd name="T27" fmla="*/ 218 h 722"/>
                <a:gd name="T28" fmla="*/ 98 w 1003"/>
                <a:gd name="T29" fmla="*/ 268 h 722"/>
                <a:gd name="T30" fmla="*/ 61 w 1003"/>
                <a:gd name="T31" fmla="*/ 277 h 722"/>
                <a:gd name="T32" fmla="*/ 27 w 1003"/>
                <a:gd name="T33" fmla="*/ 304 h 722"/>
                <a:gd name="T34" fmla="*/ 9 w 1003"/>
                <a:gd name="T35" fmla="*/ 331 h 722"/>
                <a:gd name="T36" fmla="*/ 0 w 1003"/>
                <a:gd name="T37" fmla="*/ 369 h 722"/>
                <a:gd name="T38" fmla="*/ 7 w 1003"/>
                <a:gd name="T39" fmla="*/ 399 h 722"/>
                <a:gd name="T40" fmla="*/ 12 w 1003"/>
                <a:gd name="T41" fmla="*/ 440 h 722"/>
                <a:gd name="T42" fmla="*/ 14 w 1003"/>
                <a:gd name="T43" fmla="*/ 479 h 722"/>
                <a:gd name="T44" fmla="*/ 30 w 1003"/>
                <a:gd name="T45" fmla="*/ 517 h 722"/>
                <a:gd name="T46" fmla="*/ 32 w 1003"/>
                <a:gd name="T47" fmla="*/ 560 h 722"/>
                <a:gd name="T48" fmla="*/ 33 w 1003"/>
                <a:gd name="T49" fmla="*/ 600 h 722"/>
                <a:gd name="T50" fmla="*/ 53 w 1003"/>
                <a:gd name="T51" fmla="*/ 645 h 722"/>
                <a:gd name="T52" fmla="*/ 88 w 1003"/>
                <a:gd name="T53" fmla="*/ 674 h 722"/>
                <a:gd name="T54" fmla="*/ 153 w 1003"/>
                <a:gd name="T55" fmla="*/ 685 h 722"/>
                <a:gd name="T56" fmla="*/ 200 w 1003"/>
                <a:gd name="T57" fmla="*/ 665 h 722"/>
                <a:gd name="T58" fmla="*/ 231 w 1003"/>
                <a:gd name="T59" fmla="*/ 691 h 722"/>
                <a:gd name="T60" fmla="*/ 269 w 1003"/>
                <a:gd name="T61" fmla="*/ 706 h 722"/>
                <a:gd name="T62" fmla="*/ 320 w 1003"/>
                <a:gd name="T63" fmla="*/ 710 h 722"/>
                <a:gd name="T64" fmla="*/ 376 w 1003"/>
                <a:gd name="T65" fmla="*/ 691 h 722"/>
                <a:gd name="T66" fmla="*/ 417 w 1003"/>
                <a:gd name="T67" fmla="*/ 695 h 722"/>
                <a:gd name="T68" fmla="*/ 452 w 1003"/>
                <a:gd name="T69" fmla="*/ 715 h 722"/>
                <a:gd name="T70" fmla="*/ 500 w 1003"/>
                <a:gd name="T71" fmla="*/ 720 h 722"/>
                <a:gd name="T72" fmla="*/ 542 w 1003"/>
                <a:gd name="T73" fmla="*/ 708 h 722"/>
                <a:gd name="T74" fmla="*/ 577 w 1003"/>
                <a:gd name="T75" fmla="*/ 676 h 722"/>
                <a:gd name="T76" fmla="*/ 610 w 1003"/>
                <a:gd name="T77" fmla="*/ 697 h 722"/>
                <a:gd name="T78" fmla="*/ 656 w 1003"/>
                <a:gd name="T79" fmla="*/ 703 h 722"/>
                <a:gd name="T80" fmla="*/ 708 w 1003"/>
                <a:gd name="T81" fmla="*/ 686 h 722"/>
                <a:gd name="T82" fmla="*/ 744 w 1003"/>
                <a:gd name="T83" fmla="*/ 647 h 722"/>
                <a:gd name="T84" fmla="*/ 774 w 1003"/>
                <a:gd name="T85" fmla="*/ 628 h 722"/>
                <a:gd name="T86" fmla="*/ 826 w 1003"/>
                <a:gd name="T87" fmla="*/ 623 h 722"/>
                <a:gd name="T88" fmla="*/ 866 w 1003"/>
                <a:gd name="T89" fmla="*/ 592 h 722"/>
                <a:gd name="T90" fmla="*/ 888 w 1003"/>
                <a:gd name="T91" fmla="*/ 555 h 722"/>
                <a:gd name="T92" fmla="*/ 904 w 1003"/>
                <a:gd name="T93" fmla="*/ 535 h 722"/>
                <a:gd name="T94" fmla="*/ 951 w 1003"/>
                <a:gd name="T95" fmla="*/ 522 h 722"/>
                <a:gd name="T96" fmla="*/ 987 w 1003"/>
                <a:gd name="T97" fmla="*/ 482 h 722"/>
                <a:gd name="T98" fmla="*/ 1002 w 1003"/>
                <a:gd name="T99" fmla="*/ 429 h 722"/>
                <a:gd name="T100" fmla="*/ 995 w 1003"/>
                <a:gd name="T101" fmla="*/ 371 h 722"/>
                <a:gd name="T102" fmla="*/ 995 w 1003"/>
                <a:gd name="T103" fmla="*/ 314 h 722"/>
                <a:gd name="T104" fmla="*/ 999 w 1003"/>
                <a:gd name="T105" fmla="*/ 258 h 722"/>
                <a:gd name="T106" fmla="*/ 983 w 1003"/>
                <a:gd name="T107" fmla="*/ 201 h 722"/>
                <a:gd name="T108" fmla="*/ 944 w 1003"/>
                <a:gd name="T109" fmla="*/ 159 h 722"/>
                <a:gd name="T110" fmla="*/ 892 w 1003"/>
                <a:gd name="T111" fmla="*/ 131 h 722"/>
                <a:gd name="T112" fmla="*/ 827 w 1003"/>
                <a:gd name="T113" fmla="*/ 121 h 722"/>
                <a:gd name="T114" fmla="*/ 808 w 1003"/>
                <a:gd name="T115" fmla="*/ 104 h 7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3"/>
                <a:gd name="T175" fmla="*/ 0 h 722"/>
                <a:gd name="T176" fmla="*/ 1003 w 1003"/>
                <a:gd name="T177" fmla="*/ 722 h 7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3" h="722">
                  <a:moveTo>
                    <a:pt x="808" y="104"/>
                  </a:moveTo>
                  <a:lnTo>
                    <a:pt x="797" y="85"/>
                  </a:lnTo>
                  <a:lnTo>
                    <a:pt x="782" y="67"/>
                  </a:lnTo>
                  <a:lnTo>
                    <a:pt x="759" y="54"/>
                  </a:lnTo>
                  <a:lnTo>
                    <a:pt x="730" y="45"/>
                  </a:lnTo>
                  <a:lnTo>
                    <a:pt x="710" y="43"/>
                  </a:lnTo>
                  <a:lnTo>
                    <a:pt x="681" y="39"/>
                  </a:lnTo>
                  <a:lnTo>
                    <a:pt x="643" y="42"/>
                  </a:lnTo>
                  <a:lnTo>
                    <a:pt x="607" y="52"/>
                  </a:lnTo>
                  <a:lnTo>
                    <a:pt x="574" y="68"/>
                  </a:lnTo>
                  <a:lnTo>
                    <a:pt x="549" y="83"/>
                  </a:lnTo>
                  <a:lnTo>
                    <a:pt x="530" y="49"/>
                  </a:lnTo>
                  <a:lnTo>
                    <a:pt x="506" y="28"/>
                  </a:lnTo>
                  <a:lnTo>
                    <a:pt x="474" y="13"/>
                  </a:lnTo>
                  <a:lnTo>
                    <a:pt x="437" y="5"/>
                  </a:lnTo>
                  <a:lnTo>
                    <a:pt x="393" y="0"/>
                  </a:lnTo>
                  <a:lnTo>
                    <a:pt x="351" y="6"/>
                  </a:lnTo>
                  <a:lnTo>
                    <a:pt x="314" y="18"/>
                  </a:lnTo>
                  <a:lnTo>
                    <a:pt x="275" y="39"/>
                  </a:lnTo>
                  <a:lnTo>
                    <a:pt x="248" y="67"/>
                  </a:lnTo>
                  <a:lnTo>
                    <a:pt x="231" y="95"/>
                  </a:lnTo>
                  <a:lnTo>
                    <a:pt x="219" y="119"/>
                  </a:lnTo>
                  <a:lnTo>
                    <a:pt x="221" y="145"/>
                  </a:lnTo>
                  <a:lnTo>
                    <a:pt x="190" y="142"/>
                  </a:lnTo>
                  <a:lnTo>
                    <a:pt x="157" y="152"/>
                  </a:lnTo>
                  <a:lnTo>
                    <a:pt x="131" y="165"/>
                  </a:lnTo>
                  <a:lnTo>
                    <a:pt x="107" y="189"/>
                  </a:lnTo>
                  <a:lnTo>
                    <a:pt x="95" y="218"/>
                  </a:lnTo>
                  <a:lnTo>
                    <a:pt x="92" y="248"/>
                  </a:lnTo>
                  <a:lnTo>
                    <a:pt x="98" y="268"/>
                  </a:lnTo>
                  <a:lnTo>
                    <a:pt x="79" y="269"/>
                  </a:lnTo>
                  <a:lnTo>
                    <a:pt x="61" y="277"/>
                  </a:lnTo>
                  <a:lnTo>
                    <a:pt x="41" y="291"/>
                  </a:lnTo>
                  <a:lnTo>
                    <a:pt x="27" y="304"/>
                  </a:lnTo>
                  <a:lnTo>
                    <a:pt x="18" y="317"/>
                  </a:lnTo>
                  <a:lnTo>
                    <a:pt x="9" y="331"/>
                  </a:lnTo>
                  <a:lnTo>
                    <a:pt x="2" y="348"/>
                  </a:lnTo>
                  <a:lnTo>
                    <a:pt x="0" y="369"/>
                  </a:lnTo>
                  <a:lnTo>
                    <a:pt x="2" y="383"/>
                  </a:lnTo>
                  <a:lnTo>
                    <a:pt x="7" y="399"/>
                  </a:lnTo>
                  <a:lnTo>
                    <a:pt x="18" y="418"/>
                  </a:lnTo>
                  <a:lnTo>
                    <a:pt x="12" y="440"/>
                  </a:lnTo>
                  <a:lnTo>
                    <a:pt x="11" y="458"/>
                  </a:lnTo>
                  <a:lnTo>
                    <a:pt x="14" y="479"/>
                  </a:lnTo>
                  <a:lnTo>
                    <a:pt x="23" y="502"/>
                  </a:lnTo>
                  <a:lnTo>
                    <a:pt x="30" y="517"/>
                  </a:lnTo>
                  <a:lnTo>
                    <a:pt x="43" y="533"/>
                  </a:lnTo>
                  <a:lnTo>
                    <a:pt x="32" y="560"/>
                  </a:lnTo>
                  <a:lnTo>
                    <a:pt x="30" y="576"/>
                  </a:lnTo>
                  <a:lnTo>
                    <a:pt x="33" y="600"/>
                  </a:lnTo>
                  <a:lnTo>
                    <a:pt x="40" y="621"/>
                  </a:lnTo>
                  <a:lnTo>
                    <a:pt x="53" y="645"/>
                  </a:lnTo>
                  <a:lnTo>
                    <a:pt x="68" y="661"/>
                  </a:lnTo>
                  <a:lnTo>
                    <a:pt x="88" y="674"/>
                  </a:lnTo>
                  <a:lnTo>
                    <a:pt x="121" y="686"/>
                  </a:lnTo>
                  <a:lnTo>
                    <a:pt x="153" y="685"/>
                  </a:lnTo>
                  <a:lnTo>
                    <a:pt x="183" y="677"/>
                  </a:lnTo>
                  <a:lnTo>
                    <a:pt x="200" y="665"/>
                  </a:lnTo>
                  <a:lnTo>
                    <a:pt x="216" y="679"/>
                  </a:lnTo>
                  <a:lnTo>
                    <a:pt x="231" y="691"/>
                  </a:lnTo>
                  <a:lnTo>
                    <a:pt x="245" y="698"/>
                  </a:lnTo>
                  <a:lnTo>
                    <a:pt x="269" y="706"/>
                  </a:lnTo>
                  <a:lnTo>
                    <a:pt x="289" y="710"/>
                  </a:lnTo>
                  <a:lnTo>
                    <a:pt x="320" y="710"/>
                  </a:lnTo>
                  <a:lnTo>
                    <a:pt x="350" y="705"/>
                  </a:lnTo>
                  <a:lnTo>
                    <a:pt x="376" y="691"/>
                  </a:lnTo>
                  <a:lnTo>
                    <a:pt x="399" y="673"/>
                  </a:lnTo>
                  <a:lnTo>
                    <a:pt x="417" y="695"/>
                  </a:lnTo>
                  <a:lnTo>
                    <a:pt x="433" y="706"/>
                  </a:lnTo>
                  <a:lnTo>
                    <a:pt x="452" y="715"/>
                  </a:lnTo>
                  <a:lnTo>
                    <a:pt x="476" y="721"/>
                  </a:lnTo>
                  <a:lnTo>
                    <a:pt x="500" y="720"/>
                  </a:lnTo>
                  <a:lnTo>
                    <a:pt x="521" y="718"/>
                  </a:lnTo>
                  <a:lnTo>
                    <a:pt x="542" y="708"/>
                  </a:lnTo>
                  <a:lnTo>
                    <a:pt x="565" y="692"/>
                  </a:lnTo>
                  <a:lnTo>
                    <a:pt x="577" y="676"/>
                  </a:lnTo>
                  <a:lnTo>
                    <a:pt x="594" y="690"/>
                  </a:lnTo>
                  <a:lnTo>
                    <a:pt x="610" y="697"/>
                  </a:lnTo>
                  <a:lnTo>
                    <a:pt x="629" y="701"/>
                  </a:lnTo>
                  <a:lnTo>
                    <a:pt x="656" y="703"/>
                  </a:lnTo>
                  <a:lnTo>
                    <a:pt x="683" y="697"/>
                  </a:lnTo>
                  <a:lnTo>
                    <a:pt x="708" y="686"/>
                  </a:lnTo>
                  <a:lnTo>
                    <a:pt x="727" y="670"/>
                  </a:lnTo>
                  <a:lnTo>
                    <a:pt x="744" y="647"/>
                  </a:lnTo>
                  <a:lnTo>
                    <a:pt x="753" y="626"/>
                  </a:lnTo>
                  <a:lnTo>
                    <a:pt x="774" y="628"/>
                  </a:lnTo>
                  <a:lnTo>
                    <a:pt x="799" y="630"/>
                  </a:lnTo>
                  <a:lnTo>
                    <a:pt x="826" y="623"/>
                  </a:lnTo>
                  <a:lnTo>
                    <a:pt x="849" y="608"/>
                  </a:lnTo>
                  <a:lnTo>
                    <a:pt x="866" y="592"/>
                  </a:lnTo>
                  <a:lnTo>
                    <a:pt x="880" y="577"/>
                  </a:lnTo>
                  <a:lnTo>
                    <a:pt x="888" y="555"/>
                  </a:lnTo>
                  <a:lnTo>
                    <a:pt x="889" y="534"/>
                  </a:lnTo>
                  <a:lnTo>
                    <a:pt x="904" y="535"/>
                  </a:lnTo>
                  <a:lnTo>
                    <a:pt x="925" y="532"/>
                  </a:lnTo>
                  <a:lnTo>
                    <a:pt x="951" y="522"/>
                  </a:lnTo>
                  <a:lnTo>
                    <a:pt x="976" y="505"/>
                  </a:lnTo>
                  <a:lnTo>
                    <a:pt x="987" y="482"/>
                  </a:lnTo>
                  <a:lnTo>
                    <a:pt x="999" y="455"/>
                  </a:lnTo>
                  <a:lnTo>
                    <a:pt x="1002" y="429"/>
                  </a:lnTo>
                  <a:lnTo>
                    <a:pt x="999" y="393"/>
                  </a:lnTo>
                  <a:lnTo>
                    <a:pt x="995" y="371"/>
                  </a:lnTo>
                  <a:lnTo>
                    <a:pt x="981" y="338"/>
                  </a:lnTo>
                  <a:lnTo>
                    <a:pt x="995" y="314"/>
                  </a:lnTo>
                  <a:lnTo>
                    <a:pt x="999" y="287"/>
                  </a:lnTo>
                  <a:lnTo>
                    <a:pt x="999" y="258"/>
                  </a:lnTo>
                  <a:lnTo>
                    <a:pt x="994" y="230"/>
                  </a:lnTo>
                  <a:lnTo>
                    <a:pt x="983" y="201"/>
                  </a:lnTo>
                  <a:lnTo>
                    <a:pt x="969" y="179"/>
                  </a:lnTo>
                  <a:lnTo>
                    <a:pt x="944" y="159"/>
                  </a:lnTo>
                  <a:lnTo>
                    <a:pt x="921" y="145"/>
                  </a:lnTo>
                  <a:lnTo>
                    <a:pt x="892" y="131"/>
                  </a:lnTo>
                  <a:lnTo>
                    <a:pt x="858" y="123"/>
                  </a:lnTo>
                  <a:lnTo>
                    <a:pt x="827" y="121"/>
                  </a:lnTo>
                  <a:lnTo>
                    <a:pt x="813" y="121"/>
                  </a:lnTo>
                  <a:lnTo>
                    <a:pt x="808" y="104"/>
                  </a:lnTo>
                </a:path>
              </a:pathLst>
            </a:custGeom>
            <a:grpFill/>
            <a:ln w="12700" cap="rnd" cmpd="sng">
              <a:solidFill>
                <a:srgbClr val="000000"/>
              </a:solidFill>
              <a:prstDash val="solid"/>
              <a:round/>
              <a:headEnd type="none" w="med" len="med"/>
              <a:tailEnd type="none" w="med" len="med"/>
            </a:ln>
          </p:spPr>
          <p:txBody>
            <a:bodyPr/>
            <a:lstStyle/>
            <a:p>
              <a:pPr>
                <a:defRPr/>
              </a:pPr>
              <a:endParaRPr lang="en-US" sz="2000">
                <a:latin typeface="+mn-lt"/>
                <a:ea typeface="+mn-ea"/>
                <a:cs typeface="+mn-cs"/>
              </a:endParaRPr>
            </a:p>
          </p:txBody>
        </p:sp>
        <p:sp>
          <p:nvSpPr>
            <p:cNvPr id="53" name="Oval 30"/>
            <p:cNvSpPr>
              <a:spLocks noChangeArrowheads="1"/>
            </p:cNvSpPr>
            <p:nvPr/>
          </p:nvSpPr>
          <p:spPr bwMode="auto">
            <a:xfrm rot="19080000" flipH="1">
              <a:off x="8579401" y="3042904"/>
              <a:ext cx="230187" cy="160337"/>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54" name="Oval 31"/>
            <p:cNvSpPr>
              <a:spLocks noChangeArrowheads="1"/>
            </p:cNvSpPr>
            <p:nvPr/>
          </p:nvSpPr>
          <p:spPr bwMode="auto">
            <a:xfrm rot="19080000" flipH="1">
              <a:off x="8766179" y="3180416"/>
              <a:ext cx="174625" cy="101600"/>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55" name="Oval 32"/>
            <p:cNvSpPr>
              <a:spLocks noChangeArrowheads="1"/>
            </p:cNvSpPr>
            <p:nvPr/>
          </p:nvSpPr>
          <p:spPr bwMode="auto">
            <a:xfrm rot="19080000" flipH="1">
              <a:off x="8988429" y="3254511"/>
              <a:ext cx="95250" cy="76200"/>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57" name="Oval 34"/>
            <p:cNvSpPr>
              <a:spLocks noChangeArrowheads="1"/>
            </p:cNvSpPr>
            <p:nvPr/>
          </p:nvSpPr>
          <p:spPr bwMode="auto">
            <a:xfrm rot="19080000" flipH="1">
              <a:off x="9126559" y="3253980"/>
              <a:ext cx="96837" cy="76200"/>
            </a:xfrm>
            <a:prstGeom prst="ellipse">
              <a:avLst/>
            </a:prstGeom>
            <a:grpFill/>
            <a:ln w="12700">
              <a:solidFill>
                <a:srgbClr val="000000"/>
              </a:solidFill>
              <a:round/>
              <a:headEnd/>
              <a:tailEnd/>
            </a:ln>
          </p:spPr>
          <p:txBody>
            <a:bodyPr wrap="none" anchor="ctr"/>
            <a:lstStyle/>
            <a:p>
              <a:pPr>
                <a:defRPr/>
              </a:pPr>
              <a:endParaRPr lang="en-US" sz="2000">
                <a:latin typeface="+mn-lt"/>
                <a:ea typeface="+mn-ea"/>
                <a:cs typeface="+mn-cs"/>
              </a:endParaRPr>
            </a:p>
          </p:txBody>
        </p:sp>
        <p:sp>
          <p:nvSpPr>
            <p:cNvPr id="65" name="Rectangle 42"/>
            <p:cNvSpPr>
              <a:spLocks noChangeArrowheads="1"/>
            </p:cNvSpPr>
            <p:nvPr/>
          </p:nvSpPr>
          <p:spPr bwMode="auto">
            <a:xfrm>
              <a:off x="4896898" y="2801932"/>
              <a:ext cx="1520124" cy="1015154"/>
            </a:xfrm>
            <a:prstGeom prst="rect">
              <a:avLst/>
            </a:prstGeom>
            <a:noFill/>
            <a:ln w="12700">
              <a:noFill/>
              <a:miter lim="800000"/>
              <a:headEnd/>
              <a:tailEnd/>
            </a:ln>
          </p:spPr>
          <p:txBody>
            <a:bodyPr wrap="square" lIns="92560" tIns="45468" rIns="92560" bIns="45468">
              <a:spAutoFit/>
            </a:bodyPr>
            <a:lstStyle/>
            <a:p>
              <a:pPr defTabSz="935038">
                <a:defRPr/>
              </a:pPr>
              <a:r>
                <a:rPr lang="en-US" sz="2000" b="1" i="0" dirty="0">
                  <a:solidFill>
                    <a:schemeClr val="bg2"/>
                  </a:solidFill>
                  <a:latin typeface="+mn-lt"/>
                  <a:ea typeface="+mn-ea"/>
                  <a:cs typeface="+mn-cs"/>
                </a:rPr>
                <a:t>Why am I </a:t>
              </a:r>
            </a:p>
            <a:p>
              <a:pPr defTabSz="935038">
                <a:defRPr/>
              </a:pPr>
              <a:r>
                <a:rPr lang="en-US" sz="2000" b="1" i="0" dirty="0">
                  <a:solidFill>
                    <a:schemeClr val="bg2"/>
                  </a:solidFill>
                  <a:latin typeface="+mn-lt"/>
                  <a:ea typeface="+mn-ea"/>
                  <a:cs typeface="+mn-cs"/>
                </a:rPr>
                <a:t>not getting</a:t>
              </a:r>
            </a:p>
            <a:p>
              <a:pPr defTabSz="935038">
                <a:defRPr/>
              </a:pPr>
              <a:r>
                <a:rPr lang="en-US" sz="2000" b="1" i="0" dirty="0">
                  <a:solidFill>
                    <a:schemeClr val="bg2"/>
                  </a:solidFill>
                  <a:latin typeface="+mn-lt"/>
                  <a:ea typeface="+mn-ea"/>
                  <a:cs typeface="+mn-cs"/>
                </a:rPr>
                <a:t>better?</a:t>
              </a:r>
            </a:p>
          </p:txBody>
        </p:sp>
        <p:sp>
          <p:nvSpPr>
            <p:cNvPr id="67" name="Rectangle 44"/>
            <p:cNvSpPr>
              <a:spLocks noChangeArrowheads="1"/>
            </p:cNvSpPr>
            <p:nvPr/>
          </p:nvSpPr>
          <p:spPr bwMode="auto">
            <a:xfrm>
              <a:off x="4061074" y="83555"/>
              <a:ext cx="3733158" cy="645822"/>
            </a:xfrm>
            <a:prstGeom prst="rect">
              <a:avLst/>
            </a:prstGeom>
            <a:noFill/>
            <a:ln w="12700">
              <a:noFill/>
              <a:miter lim="800000"/>
              <a:headEnd/>
              <a:tailEnd/>
            </a:ln>
          </p:spPr>
          <p:txBody>
            <a:bodyPr wrap="none" lIns="92560" tIns="45468" rIns="92560" bIns="45468">
              <a:spAutoFit/>
            </a:bodyPr>
            <a:lstStyle/>
            <a:p>
              <a:pPr defTabSz="915988">
                <a:defRPr/>
              </a:pPr>
              <a:r>
                <a:rPr lang="en-US" sz="3600" i="0" dirty="0">
                  <a:latin typeface="+mn-lt"/>
                  <a:ea typeface="+mn-ea"/>
                  <a:cs typeface="+mn-cs"/>
                </a:rPr>
                <a:t>Patient’s Agenda</a:t>
              </a:r>
            </a:p>
          </p:txBody>
        </p:sp>
        <p:sp>
          <p:nvSpPr>
            <p:cNvPr id="68" name="Freeform 45"/>
            <p:cNvSpPr>
              <a:spLocks/>
            </p:cNvSpPr>
            <p:nvPr/>
          </p:nvSpPr>
          <p:spPr bwMode="auto">
            <a:xfrm>
              <a:off x="7039511" y="2139982"/>
              <a:ext cx="1822451" cy="1016000"/>
            </a:xfrm>
            <a:custGeom>
              <a:avLst/>
              <a:gdLst>
                <a:gd name="T0" fmla="*/ 934 w 1123"/>
                <a:gd name="T1" fmla="*/ 131 h 626"/>
                <a:gd name="T2" fmla="*/ 898 w 1123"/>
                <a:gd name="T3" fmla="*/ 100 h 626"/>
                <a:gd name="T4" fmla="*/ 847 w 1123"/>
                <a:gd name="T5" fmla="*/ 82 h 626"/>
                <a:gd name="T6" fmla="*/ 775 w 1123"/>
                <a:gd name="T7" fmla="*/ 73 h 626"/>
                <a:gd name="T8" fmla="*/ 695 w 1123"/>
                <a:gd name="T9" fmla="*/ 83 h 626"/>
                <a:gd name="T10" fmla="*/ 649 w 1123"/>
                <a:gd name="T11" fmla="*/ 63 h 626"/>
                <a:gd name="T12" fmla="*/ 597 w 1123"/>
                <a:gd name="T13" fmla="*/ 23 h 626"/>
                <a:gd name="T14" fmla="*/ 511 w 1123"/>
                <a:gd name="T15" fmla="*/ 1 h 626"/>
                <a:gd name="T16" fmla="*/ 422 w 1123"/>
                <a:gd name="T17" fmla="*/ 5 h 626"/>
                <a:gd name="T18" fmla="*/ 338 w 1123"/>
                <a:gd name="T19" fmla="*/ 35 h 626"/>
                <a:gd name="T20" fmla="*/ 296 w 1123"/>
                <a:gd name="T21" fmla="*/ 73 h 626"/>
                <a:gd name="T22" fmla="*/ 260 w 1123"/>
                <a:gd name="T23" fmla="*/ 90 h 626"/>
                <a:gd name="T24" fmla="*/ 189 w 1123"/>
                <a:gd name="T25" fmla="*/ 100 h 626"/>
                <a:gd name="T26" fmla="*/ 141 w 1123"/>
                <a:gd name="T27" fmla="*/ 138 h 626"/>
                <a:gd name="T28" fmla="*/ 134 w 1123"/>
                <a:gd name="T29" fmla="*/ 180 h 626"/>
                <a:gd name="T30" fmla="*/ 92 w 1123"/>
                <a:gd name="T31" fmla="*/ 182 h 626"/>
                <a:gd name="T32" fmla="*/ 50 w 1123"/>
                <a:gd name="T33" fmla="*/ 200 h 626"/>
                <a:gd name="T34" fmla="*/ 27 w 1123"/>
                <a:gd name="T35" fmla="*/ 220 h 626"/>
                <a:gd name="T36" fmla="*/ 8 w 1123"/>
                <a:gd name="T37" fmla="*/ 250 h 626"/>
                <a:gd name="T38" fmla="*/ 10 w 1123"/>
                <a:gd name="T39" fmla="*/ 276 h 626"/>
                <a:gd name="T40" fmla="*/ 8 w 1123"/>
                <a:gd name="T41" fmla="*/ 311 h 626"/>
                <a:gd name="T42" fmla="*/ 1 w 1123"/>
                <a:gd name="T43" fmla="*/ 344 h 626"/>
                <a:gd name="T44" fmla="*/ 11 w 1123"/>
                <a:gd name="T45" fmla="*/ 378 h 626"/>
                <a:gd name="T46" fmla="*/ 7 w 1123"/>
                <a:gd name="T47" fmla="*/ 414 h 626"/>
                <a:gd name="T48" fmla="*/ 0 w 1123"/>
                <a:gd name="T49" fmla="*/ 446 h 626"/>
                <a:gd name="T50" fmla="*/ 13 w 1123"/>
                <a:gd name="T51" fmla="*/ 487 h 626"/>
                <a:gd name="T52" fmla="*/ 47 w 1123"/>
                <a:gd name="T53" fmla="*/ 517 h 626"/>
                <a:gd name="T54" fmla="*/ 115 w 1123"/>
                <a:gd name="T55" fmla="*/ 536 h 626"/>
                <a:gd name="T56" fmla="*/ 169 w 1123"/>
                <a:gd name="T57" fmla="*/ 524 h 626"/>
                <a:gd name="T58" fmla="*/ 199 w 1123"/>
                <a:gd name="T59" fmla="*/ 552 h 626"/>
                <a:gd name="T60" fmla="*/ 237 w 1123"/>
                <a:gd name="T61" fmla="*/ 569 h 626"/>
                <a:gd name="T62" fmla="*/ 293 w 1123"/>
                <a:gd name="T63" fmla="*/ 581 h 626"/>
                <a:gd name="T64" fmla="*/ 357 w 1123"/>
                <a:gd name="T65" fmla="*/ 573 h 626"/>
                <a:gd name="T66" fmla="*/ 403 w 1123"/>
                <a:gd name="T67" fmla="*/ 582 h 626"/>
                <a:gd name="T68" fmla="*/ 438 w 1123"/>
                <a:gd name="T69" fmla="*/ 604 h 626"/>
                <a:gd name="T70" fmla="*/ 488 w 1123"/>
                <a:gd name="T71" fmla="*/ 616 h 626"/>
                <a:gd name="T72" fmla="*/ 536 w 1123"/>
                <a:gd name="T73" fmla="*/ 612 h 626"/>
                <a:gd name="T74" fmla="*/ 582 w 1123"/>
                <a:gd name="T75" fmla="*/ 591 h 626"/>
                <a:gd name="T76" fmla="*/ 614 w 1123"/>
                <a:gd name="T77" fmla="*/ 612 h 626"/>
                <a:gd name="T78" fmla="*/ 663 w 1123"/>
                <a:gd name="T79" fmla="*/ 625 h 626"/>
                <a:gd name="T80" fmla="*/ 724 w 1123"/>
                <a:gd name="T81" fmla="*/ 617 h 626"/>
                <a:gd name="T82" fmla="*/ 768 w 1123"/>
                <a:gd name="T83" fmla="*/ 590 h 626"/>
                <a:gd name="T84" fmla="*/ 805 w 1123"/>
                <a:gd name="T85" fmla="*/ 579 h 626"/>
                <a:gd name="T86" fmla="*/ 863 w 1123"/>
                <a:gd name="T87" fmla="*/ 582 h 626"/>
                <a:gd name="T88" fmla="*/ 912 w 1123"/>
                <a:gd name="T89" fmla="*/ 563 h 626"/>
                <a:gd name="T90" fmla="*/ 944 w 1123"/>
                <a:gd name="T91" fmla="*/ 535 h 626"/>
                <a:gd name="T92" fmla="*/ 963 w 1123"/>
                <a:gd name="T93" fmla="*/ 521 h 626"/>
                <a:gd name="T94" fmla="*/ 1018 w 1123"/>
                <a:gd name="T95" fmla="*/ 517 h 626"/>
                <a:gd name="T96" fmla="*/ 1067 w 1123"/>
                <a:gd name="T97" fmla="*/ 489 h 626"/>
                <a:gd name="T98" fmla="*/ 1093 w 1123"/>
                <a:gd name="T99" fmla="*/ 446 h 626"/>
                <a:gd name="T100" fmla="*/ 1095 w 1123"/>
                <a:gd name="T101" fmla="*/ 397 h 626"/>
                <a:gd name="T102" fmla="*/ 1106 w 1123"/>
                <a:gd name="T103" fmla="*/ 351 h 626"/>
                <a:gd name="T104" fmla="*/ 1122 w 1123"/>
                <a:gd name="T105" fmla="*/ 305 h 626"/>
                <a:gd name="T106" fmla="*/ 1115 w 1123"/>
                <a:gd name="T107" fmla="*/ 254 h 626"/>
                <a:gd name="T108" fmla="*/ 1080 w 1123"/>
                <a:gd name="T109" fmla="*/ 214 h 626"/>
                <a:gd name="T110" fmla="*/ 1029 w 1123"/>
                <a:gd name="T111" fmla="*/ 182 h 626"/>
                <a:gd name="T112" fmla="*/ 960 w 1123"/>
                <a:gd name="T113" fmla="*/ 166 h 626"/>
                <a:gd name="T114" fmla="*/ 943 w 1123"/>
                <a:gd name="T115" fmla="*/ 148 h 6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3"/>
                <a:gd name="T175" fmla="*/ 0 h 626"/>
                <a:gd name="T176" fmla="*/ 1123 w 1123"/>
                <a:gd name="T177" fmla="*/ 626 h 6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3" h="626">
                  <a:moveTo>
                    <a:pt x="943" y="148"/>
                  </a:moveTo>
                  <a:lnTo>
                    <a:pt x="934" y="131"/>
                  </a:lnTo>
                  <a:lnTo>
                    <a:pt x="920" y="113"/>
                  </a:lnTo>
                  <a:lnTo>
                    <a:pt x="898" y="100"/>
                  </a:lnTo>
                  <a:lnTo>
                    <a:pt x="870" y="88"/>
                  </a:lnTo>
                  <a:lnTo>
                    <a:pt x="847" y="82"/>
                  </a:lnTo>
                  <a:lnTo>
                    <a:pt x="818" y="75"/>
                  </a:lnTo>
                  <a:lnTo>
                    <a:pt x="775" y="73"/>
                  </a:lnTo>
                  <a:lnTo>
                    <a:pt x="734" y="75"/>
                  </a:lnTo>
                  <a:lnTo>
                    <a:pt x="695" y="83"/>
                  </a:lnTo>
                  <a:lnTo>
                    <a:pt x="666" y="91"/>
                  </a:lnTo>
                  <a:lnTo>
                    <a:pt x="649" y="63"/>
                  </a:lnTo>
                  <a:lnTo>
                    <a:pt x="627" y="41"/>
                  </a:lnTo>
                  <a:lnTo>
                    <a:pt x="597" y="23"/>
                  </a:lnTo>
                  <a:lnTo>
                    <a:pt x="558" y="10"/>
                  </a:lnTo>
                  <a:lnTo>
                    <a:pt x="511" y="1"/>
                  </a:lnTo>
                  <a:lnTo>
                    <a:pt x="464" y="0"/>
                  </a:lnTo>
                  <a:lnTo>
                    <a:pt x="422" y="5"/>
                  </a:lnTo>
                  <a:lnTo>
                    <a:pt x="374" y="16"/>
                  </a:lnTo>
                  <a:lnTo>
                    <a:pt x="338" y="35"/>
                  </a:lnTo>
                  <a:lnTo>
                    <a:pt x="313" y="55"/>
                  </a:lnTo>
                  <a:lnTo>
                    <a:pt x="296" y="73"/>
                  </a:lnTo>
                  <a:lnTo>
                    <a:pt x="293" y="97"/>
                  </a:lnTo>
                  <a:lnTo>
                    <a:pt x="260" y="90"/>
                  </a:lnTo>
                  <a:lnTo>
                    <a:pt x="221" y="92"/>
                  </a:lnTo>
                  <a:lnTo>
                    <a:pt x="189" y="100"/>
                  </a:lnTo>
                  <a:lnTo>
                    <a:pt x="161" y="116"/>
                  </a:lnTo>
                  <a:lnTo>
                    <a:pt x="141" y="138"/>
                  </a:lnTo>
                  <a:lnTo>
                    <a:pt x="133" y="162"/>
                  </a:lnTo>
                  <a:lnTo>
                    <a:pt x="134" y="180"/>
                  </a:lnTo>
                  <a:lnTo>
                    <a:pt x="115" y="178"/>
                  </a:lnTo>
                  <a:lnTo>
                    <a:pt x="92" y="182"/>
                  </a:lnTo>
                  <a:lnTo>
                    <a:pt x="69" y="191"/>
                  </a:lnTo>
                  <a:lnTo>
                    <a:pt x="50" y="200"/>
                  </a:lnTo>
                  <a:lnTo>
                    <a:pt x="38" y="209"/>
                  </a:lnTo>
                  <a:lnTo>
                    <a:pt x="27" y="220"/>
                  </a:lnTo>
                  <a:lnTo>
                    <a:pt x="14" y="233"/>
                  </a:lnTo>
                  <a:lnTo>
                    <a:pt x="8" y="250"/>
                  </a:lnTo>
                  <a:lnTo>
                    <a:pt x="7" y="263"/>
                  </a:lnTo>
                  <a:lnTo>
                    <a:pt x="10" y="276"/>
                  </a:lnTo>
                  <a:lnTo>
                    <a:pt x="18" y="293"/>
                  </a:lnTo>
                  <a:lnTo>
                    <a:pt x="8" y="311"/>
                  </a:lnTo>
                  <a:lnTo>
                    <a:pt x="3" y="326"/>
                  </a:lnTo>
                  <a:lnTo>
                    <a:pt x="1" y="344"/>
                  </a:lnTo>
                  <a:lnTo>
                    <a:pt x="7" y="365"/>
                  </a:lnTo>
                  <a:lnTo>
                    <a:pt x="11" y="378"/>
                  </a:lnTo>
                  <a:lnTo>
                    <a:pt x="23" y="393"/>
                  </a:lnTo>
                  <a:lnTo>
                    <a:pt x="7" y="414"/>
                  </a:lnTo>
                  <a:lnTo>
                    <a:pt x="1" y="427"/>
                  </a:lnTo>
                  <a:lnTo>
                    <a:pt x="0" y="446"/>
                  </a:lnTo>
                  <a:lnTo>
                    <a:pt x="3" y="465"/>
                  </a:lnTo>
                  <a:lnTo>
                    <a:pt x="13" y="487"/>
                  </a:lnTo>
                  <a:lnTo>
                    <a:pt x="27" y="503"/>
                  </a:lnTo>
                  <a:lnTo>
                    <a:pt x="47" y="517"/>
                  </a:lnTo>
                  <a:lnTo>
                    <a:pt x="80" y="531"/>
                  </a:lnTo>
                  <a:lnTo>
                    <a:pt x="115" y="536"/>
                  </a:lnTo>
                  <a:lnTo>
                    <a:pt x="148" y="532"/>
                  </a:lnTo>
                  <a:lnTo>
                    <a:pt x="169" y="524"/>
                  </a:lnTo>
                  <a:lnTo>
                    <a:pt x="183" y="540"/>
                  </a:lnTo>
                  <a:lnTo>
                    <a:pt x="199" y="552"/>
                  </a:lnTo>
                  <a:lnTo>
                    <a:pt x="212" y="559"/>
                  </a:lnTo>
                  <a:lnTo>
                    <a:pt x="237" y="569"/>
                  </a:lnTo>
                  <a:lnTo>
                    <a:pt x="260" y="576"/>
                  </a:lnTo>
                  <a:lnTo>
                    <a:pt x="293" y="581"/>
                  </a:lnTo>
                  <a:lnTo>
                    <a:pt x="325" y="580"/>
                  </a:lnTo>
                  <a:lnTo>
                    <a:pt x="357" y="573"/>
                  </a:lnTo>
                  <a:lnTo>
                    <a:pt x="386" y="562"/>
                  </a:lnTo>
                  <a:lnTo>
                    <a:pt x="403" y="582"/>
                  </a:lnTo>
                  <a:lnTo>
                    <a:pt x="418" y="594"/>
                  </a:lnTo>
                  <a:lnTo>
                    <a:pt x="438" y="604"/>
                  </a:lnTo>
                  <a:lnTo>
                    <a:pt x="462" y="612"/>
                  </a:lnTo>
                  <a:lnTo>
                    <a:pt x="488" y="616"/>
                  </a:lnTo>
                  <a:lnTo>
                    <a:pt x="513" y="616"/>
                  </a:lnTo>
                  <a:lnTo>
                    <a:pt x="536" y="612"/>
                  </a:lnTo>
                  <a:lnTo>
                    <a:pt x="565" y="601"/>
                  </a:lnTo>
                  <a:lnTo>
                    <a:pt x="582" y="591"/>
                  </a:lnTo>
                  <a:lnTo>
                    <a:pt x="597" y="604"/>
                  </a:lnTo>
                  <a:lnTo>
                    <a:pt x="614" y="612"/>
                  </a:lnTo>
                  <a:lnTo>
                    <a:pt x="634" y="619"/>
                  </a:lnTo>
                  <a:lnTo>
                    <a:pt x="663" y="625"/>
                  </a:lnTo>
                  <a:lnTo>
                    <a:pt x="693" y="623"/>
                  </a:lnTo>
                  <a:lnTo>
                    <a:pt x="724" y="617"/>
                  </a:lnTo>
                  <a:lnTo>
                    <a:pt x="746" y="607"/>
                  </a:lnTo>
                  <a:lnTo>
                    <a:pt x="768" y="590"/>
                  </a:lnTo>
                  <a:lnTo>
                    <a:pt x="781" y="573"/>
                  </a:lnTo>
                  <a:lnTo>
                    <a:pt x="805" y="579"/>
                  </a:lnTo>
                  <a:lnTo>
                    <a:pt x="831" y="584"/>
                  </a:lnTo>
                  <a:lnTo>
                    <a:pt x="863" y="582"/>
                  </a:lnTo>
                  <a:lnTo>
                    <a:pt x="891" y="574"/>
                  </a:lnTo>
                  <a:lnTo>
                    <a:pt x="912" y="563"/>
                  </a:lnTo>
                  <a:lnTo>
                    <a:pt x="930" y="552"/>
                  </a:lnTo>
                  <a:lnTo>
                    <a:pt x="944" y="535"/>
                  </a:lnTo>
                  <a:lnTo>
                    <a:pt x="948" y="517"/>
                  </a:lnTo>
                  <a:lnTo>
                    <a:pt x="963" y="521"/>
                  </a:lnTo>
                  <a:lnTo>
                    <a:pt x="989" y="522"/>
                  </a:lnTo>
                  <a:lnTo>
                    <a:pt x="1018" y="517"/>
                  </a:lnTo>
                  <a:lnTo>
                    <a:pt x="1047" y="505"/>
                  </a:lnTo>
                  <a:lnTo>
                    <a:pt x="1067" y="489"/>
                  </a:lnTo>
                  <a:lnTo>
                    <a:pt x="1083" y="468"/>
                  </a:lnTo>
                  <a:lnTo>
                    <a:pt x="1093" y="446"/>
                  </a:lnTo>
                  <a:lnTo>
                    <a:pt x="1096" y="417"/>
                  </a:lnTo>
                  <a:lnTo>
                    <a:pt x="1095" y="397"/>
                  </a:lnTo>
                  <a:lnTo>
                    <a:pt x="1086" y="367"/>
                  </a:lnTo>
                  <a:lnTo>
                    <a:pt x="1106" y="351"/>
                  </a:lnTo>
                  <a:lnTo>
                    <a:pt x="1116" y="329"/>
                  </a:lnTo>
                  <a:lnTo>
                    <a:pt x="1122" y="305"/>
                  </a:lnTo>
                  <a:lnTo>
                    <a:pt x="1122" y="280"/>
                  </a:lnTo>
                  <a:lnTo>
                    <a:pt x="1115" y="254"/>
                  </a:lnTo>
                  <a:lnTo>
                    <a:pt x="1102" y="235"/>
                  </a:lnTo>
                  <a:lnTo>
                    <a:pt x="1080" y="214"/>
                  </a:lnTo>
                  <a:lnTo>
                    <a:pt x="1057" y="198"/>
                  </a:lnTo>
                  <a:lnTo>
                    <a:pt x="1029" y="182"/>
                  </a:lnTo>
                  <a:lnTo>
                    <a:pt x="993" y="172"/>
                  </a:lnTo>
                  <a:lnTo>
                    <a:pt x="960" y="166"/>
                  </a:lnTo>
                  <a:lnTo>
                    <a:pt x="944" y="164"/>
                  </a:lnTo>
                  <a:lnTo>
                    <a:pt x="943" y="148"/>
                  </a:lnTo>
                </a:path>
              </a:pathLst>
            </a:custGeom>
            <a:grpFill/>
            <a:ln w="12700" cap="rnd" cmpd="sng">
              <a:solidFill>
                <a:srgbClr val="000000"/>
              </a:solidFill>
              <a:prstDash val="solid"/>
              <a:round/>
              <a:headEnd type="none" w="med" len="med"/>
              <a:tailEnd type="none" w="med" len="med"/>
            </a:ln>
          </p:spPr>
          <p:txBody>
            <a:bodyPr/>
            <a:lstStyle/>
            <a:p>
              <a:pPr>
                <a:defRPr/>
              </a:pPr>
              <a:endParaRPr lang="en-US" sz="2000">
                <a:latin typeface="+mn-lt"/>
                <a:ea typeface="+mn-ea"/>
                <a:cs typeface="+mn-cs"/>
              </a:endParaRPr>
            </a:p>
          </p:txBody>
        </p:sp>
        <p:sp>
          <p:nvSpPr>
            <p:cNvPr id="69" name="Rectangle 46"/>
            <p:cNvSpPr>
              <a:spLocks noChangeArrowheads="1"/>
            </p:cNvSpPr>
            <p:nvPr/>
          </p:nvSpPr>
          <p:spPr bwMode="auto">
            <a:xfrm>
              <a:off x="7217310" y="2484501"/>
              <a:ext cx="1570618" cy="399601"/>
            </a:xfrm>
            <a:prstGeom prst="rect">
              <a:avLst/>
            </a:prstGeom>
            <a:noFill/>
            <a:ln w="12700">
              <a:noFill/>
              <a:miter lim="800000"/>
              <a:headEnd/>
              <a:tailEnd/>
            </a:ln>
          </p:spPr>
          <p:txBody>
            <a:bodyPr wrap="none" lIns="92560" tIns="45468" rIns="92560" bIns="45468">
              <a:spAutoFit/>
            </a:bodyPr>
            <a:lstStyle/>
            <a:p>
              <a:pPr defTabSz="935038">
                <a:defRPr/>
              </a:pPr>
              <a:r>
                <a:rPr lang="en-US" sz="2000" b="1" i="0" dirty="0">
                  <a:solidFill>
                    <a:schemeClr val="bg2"/>
                  </a:solidFill>
                  <a:latin typeface="+mn-lt"/>
                  <a:ea typeface="+mn-ea"/>
                  <a:cs typeface="+mn-cs"/>
                </a:rPr>
                <a:t>Am I crazy?</a:t>
              </a:r>
            </a:p>
          </p:txBody>
        </p:sp>
      </p:grpSp>
      <p:sp>
        <p:nvSpPr>
          <p:cNvPr id="70" name="Oval 8"/>
          <p:cNvSpPr>
            <a:spLocks noChangeArrowheads="1"/>
          </p:cNvSpPr>
          <p:nvPr/>
        </p:nvSpPr>
        <p:spPr bwMode="auto">
          <a:xfrm>
            <a:off x="8872610" y="2107731"/>
            <a:ext cx="84667" cy="77788"/>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75" name="Oval 30"/>
          <p:cNvSpPr>
            <a:spLocks noChangeArrowheads="1"/>
          </p:cNvSpPr>
          <p:nvPr/>
        </p:nvSpPr>
        <p:spPr bwMode="auto">
          <a:xfrm rot="19080000" flipH="1">
            <a:off x="5038887" y="2225877"/>
            <a:ext cx="204611" cy="160337"/>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76" name="Oval 31"/>
          <p:cNvSpPr>
            <a:spLocks noChangeArrowheads="1"/>
          </p:cNvSpPr>
          <p:nvPr/>
        </p:nvSpPr>
        <p:spPr bwMode="auto">
          <a:xfrm rot="19080000" flipH="1">
            <a:off x="5204913" y="2363388"/>
            <a:ext cx="155222" cy="101600"/>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78" name="Oval 32"/>
          <p:cNvSpPr>
            <a:spLocks noChangeArrowheads="1"/>
          </p:cNvSpPr>
          <p:nvPr/>
        </p:nvSpPr>
        <p:spPr bwMode="auto">
          <a:xfrm rot="19080000" flipH="1">
            <a:off x="5402467" y="2437483"/>
            <a:ext cx="84667" cy="76200"/>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79" name="Oval 34"/>
          <p:cNvSpPr>
            <a:spLocks noChangeArrowheads="1"/>
          </p:cNvSpPr>
          <p:nvPr/>
        </p:nvSpPr>
        <p:spPr bwMode="auto">
          <a:xfrm rot="19080000" flipH="1">
            <a:off x="5525250" y="2436952"/>
            <a:ext cx="86077" cy="76200"/>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80" name="Oval 11"/>
          <p:cNvSpPr>
            <a:spLocks noChangeArrowheads="1"/>
          </p:cNvSpPr>
          <p:nvPr/>
        </p:nvSpPr>
        <p:spPr bwMode="auto">
          <a:xfrm>
            <a:off x="6248455" y="2237356"/>
            <a:ext cx="204612" cy="161925"/>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81" name="Oval 12"/>
          <p:cNvSpPr>
            <a:spLocks noChangeArrowheads="1"/>
          </p:cNvSpPr>
          <p:nvPr/>
        </p:nvSpPr>
        <p:spPr bwMode="auto">
          <a:xfrm>
            <a:off x="6330300" y="2459606"/>
            <a:ext cx="155222" cy="100013"/>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82" name="Oval 13"/>
          <p:cNvSpPr>
            <a:spLocks noChangeArrowheads="1"/>
          </p:cNvSpPr>
          <p:nvPr/>
        </p:nvSpPr>
        <p:spPr bwMode="auto">
          <a:xfrm>
            <a:off x="6526444" y="2532630"/>
            <a:ext cx="84667" cy="77788"/>
          </a:xfrm>
          <a:prstGeom prst="ellipse">
            <a:avLst/>
          </a:prstGeom>
          <a:gradFill>
            <a:gsLst>
              <a:gs pos="0">
                <a:schemeClr val="tx1">
                  <a:lumMod val="75000"/>
                </a:schemeClr>
              </a:gs>
              <a:gs pos="32000">
                <a:schemeClr val="tx1"/>
              </a:gs>
            </a:gsLst>
            <a:lin ang="5400000" scaled="1"/>
          </a:gradFill>
          <a:ln w="12700">
            <a:solidFill>
              <a:srgbClr val="000000"/>
            </a:solidFill>
            <a:round/>
            <a:headEnd/>
            <a:tailEnd/>
          </a:ln>
        </p:spPr>
        <p:txBody>
          <a:bodyPr wrap="none" anchor="ctr"/>
          <a:lstStyle/>
          <a:p>
            <a:pPr>
              <a:defRPr/>
            </a:pPr>
            <a:endParaRPr lang="en-US" sz="3600">
              <a:solidFill>
                <a:srgbClr val="FFFFFF"/>
              </a:solidFill>
              <a:latin typeface="Arial" charset="0"/>
              <a:ea typeface="+mn-ea"/>
              <a:cs typeface="+mn-cs"/>
            </a:endParaRPr>
          </a:p>
        </p:txBody>
      </p:sp>
      <p:sp>
        <p:nvSpPr>
          <p:cNvPr id="83" name="Rectangle 44"/>
          <p:cNvSpPr>
            <a:spLocks noChangeArrowheads="1"/>
          </p:cNvSpPr>
          <p:nvPr/>
        </p:nvSpPr>
        <p:spPr bwMode="auto">
          <a:xfrm>
            <a:off x="3713848" y="5667323"/>
            <a:ext cx="6125411" cy="467824"/>
          </a:xfrm>
          <a:prstGeom prst="rect">
            <a:avLst/>
          </a:prstGeom>
          <a:noFill/>
          <a:ln w="12700">
            <a:noFill/>
            <a:miter lim="800000"/>
            <a:headEnd/>
            <a:tailEnd/>
          </a:ln>
        </p:spPr>
        <p:txBody>
          <a:bodyPr wrap="square" lIns="92560" tIns="45468" rIns="92560" bIns="45468">
            <a:spAutoFit/>
          </a:bodyPr>
          <a:lstStyle/>
          <a:p>
            <a:pPr defTabSz="915988">
              <a:lnSpc>
                <a:spcPts val="3080"/>
              </a:lnSpc>
              <a:defRPr/>
            </a:pPr>
            <a:r>
              <a:rPr lang="en-US" sz="2300" i="0" spc="120" dirty="0" smtClean="0">
                <a:latin typeface="+mn-lt"/>
                <a:ea typeface="+mn-ea"/>
                <a:cs typeface="+mn-cs"/>
              </a:rPr>
              <a:t>What do you feel I can do to help?</a:t>
            </a:r>
            <a:endParaRPr lang="en-US" sz="2300" i="0" spc="120" dirty="0">
              <a:latin typeface="+mn-lt"/>
              <a:ea typeface="+mn-ea"/>
              <a:cs typeface="+mn-cs"/>
            </a:endParaRPr>
          </a:p>
        </p:txBody>
      </p:sp>
      <p:sp>
        <p:nvSpPr>
          <p:cNvPr id="49" name="Rectangle 48"/>
          <p:cNvSpPr/>
          <p:nvPr/>
        </p:nvSpPr>
        <p:spPr>
          <a:xfrm>
            <a:off x="3718797" y="4230441"/>
            <a:ext cx="4572000" cy="471732"/>
          </a:xfrm>
          <a:prstGeom prst="rect">
            <a:avLst/>
          </a:prstGeom>
        </p:spPr>
        <p:txBody>
          <a:bodyPr>
            <a:spAutoFit/>
          </a:bodyPr>
          <a:lstStyle/>
          <a:p>
            <a:pPr lvl="0" defTabSz="915988">
              <a:lnSpc>
                <a:spcPts val="3080"/>
              </a:lnSpc>
              <a:defRPr/>
            </a:pPr>
            <a:r>
              <a:rPr lang="en-US" sz="2300" i="0" spc="120" dirty="0" smtClean="0">
                <a:latin typeface="+mn-lt"/>
              </a:rPr>
              <a:t>What brought you here today?</a:t>
            </a:r>
          </a:p>
        </p:txBody>
      </p:sp>
      <p:sp>
        <p:nvSpPr>
          <p:cNvPr id="50" name="Rectangle 49"/>
          <p:cNvSpPr/>
          <p:nvPr/>
        </p:nvSpPr>
        <p:spPr>
          <a:xfrm>
            <a:off x="3718799" y="4721508"/>
            <a:ext cx="4572000" cy="471732"/>
          </a:xfrm>
          <a:prstGeom prst="rect">
            <a:avLst/>
          </a:prstGeom>
        </p:spPr>
        <p:txBody>
          <a:bodyPr>
            <a:spAutoFit/>
          </a:bodyPr>
          <a:lstStyle/>
          <a:p>
            <a:pPr lvl="0" defTabSz="915988">
              <a:lnSpc>
                <a:spcPts val="3080"/>
              </a:lnSpc>
              <a:defRPr/>
            </a:pPr>
            <a:r>
              <a:rPr lang="en-US" sz="2300" i="0" spc="120" dirty="0" smtClean="0">
                <a:latin typeface="+mn-lt"/>
              </a:rPr>
              <a:t>What do you think you have?</a:t>
            </a:r>
          </a:p>
        </p:txBody>
      </p:sp>
      <p:sp>
        <p:nvSpPr>
          <p:cNvPr id="51" name="Rectangle 50"/>
          <p:cNvSpPr/>
          <p:nvPr/>
        </p:nvSpPr>
        <p:spPr>
          <a:xfrm>
            <a:off x="3718799" y="5195643"/>
            <a:ext cx="5745101" cy="468333"/>
          </a:xfrm>
          <a:prstGeom prst="rect">
            <a:avLst/>
          </a:prstGeom>
        </p:spPr>
        <p:txBody>
          <a:bodyPr wrap="square">
            <a:spAutoFit/>
          </a:bodyPr>
          <a:lstStyle/>
          <a:p>
            <a:pPr lvl="0" defTabSz="915988">
              <a:lnSpc>
                <a:spcPts val="3080"/>
              </a:lnSpc>
              <a:defRPr/>
            </a:pPr>
            <a:r>
              <a:rPr lang="en-US" sz="2300" i="0" spc="120" dirty="0" smtClean="0">
                <a:latin typeface="+mn-lt"/>
              </a:rPr>
              <a:t>What worries or concerns do you have?</a:t>
            </a:r>
          </a:p>
        </p:txBody>
      </p:sp>
      <p:sp>
        <p:nvSpPr>
          <p:cNvPr id="56" name="Rectangle 55"/>
          <p:cNvSpPr/>
          <p:nvPr/>
        </p:nvSpPr>
        <p:spPr bwMode="auto">
          <a:xfrm>
            <a:off x="702500" y="1014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58" name="Rectangle 57"/>
          <p:cNvSpPr/>
          <p:nvPr/>
        </p:nvSpPr>
        <p:spPr bwMode="auto">
          <a:xfrm>
            <a:off x="702500" y="5575114"/>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59" name="Rectangle 58"/>
          <p:cNvSpPr/>
          <p:nvPr/>
        </p:nvSpPr>
        <p:spPr bwMode="auto">
          <a:xfrm>
            <a:off x="702500" y="421303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60" name="Rectangle 59"/>
          <p:cNvSpPr/>
          <p:nvPr/>
        </p:nvSpPr>
        <p:spPr bwMode="auto">
          <a:xfrm>
            <a:off x="702499" y="4892489"/>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62" name="Rectangle 61"/>
          <p:cNvSpPr/>
          <p:nvPr/>
        </p:nvSpPr>
        <p:spPr bwMode="auto">
          <a:xfrm>
            <a:off x="702500" y="14984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63" name="Rectangle 62"/>
          <p:cNvSpPr/>
          <p:nvPr/>
        </p:nvSpPr>
        <p:spPr bwMode="auto">
          <a:xfrm>
            <a:off x="702500" y="21842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64" name="Rectangle 63"/>
          <p:cNvSpPr/>
          <p:nvPr/>
        </p:nvSpPr>
        <p:spPr bwMode="auto">
          <a:xfrm>
            <a:off x="702500" y="286842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66" name="Rectangle 65"/>
          <p:cNvSpPr/>
          <p:nvPr/>
        </p:nvSpPr>
        <p:spPr bwMode="auto">
          <a:xfrm>
            <a:off x="702500" y="354152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72" name="Rectangle 21"/>
          <p:cNvSpPr>
            <a:spLocks noChangeArrowheads="1"/>
          </p:cNvSpPr>
          <p:nvPr/>
        </p:nvSpPr>
        <p:spPr bwMode="auto">
          <a:xfrm>
            <a:off x="689800" y="110938"/>
            <a:ext cx="3035300" cy="6215356"/>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spcBef>
                <a:spcPts val="600"/>
              </a:spcBef>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3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1000"/>
                                        <p:tgtEl>
                                          <p:spTgt spid="51"/>
                                        </p:tgtEl>
                                      </p:cBhvr>
                                    </p:animEffect>
                                    <p:anim calcmode="lin" valueType="num">
                                      <p:cBhvr>
                                        <p:cTn id="22" dur="1000" fill="hold"/>
                                        <p:tgtEl>
                                          <p:spTgt spid="51"/>
                                        </p:tgtEl>
                                        <p:attrNameLst>
                                          <p:attrName>ppt_x</p:attrName>
                                        </p:attrNameLst>
                                      </p:cBhvr>
                                      <p:tavLst>
                                        <p:tav tm="0">
                                          <p:val>
                                            <p:strVal val="#ppt_x"/>
                                          </p:val>
                                        </p:tav>
                                        <p:tav tm="100000">
                                          <p:val>
                                            <p:strVal val="#ppt_x"/>
                                          </p:val>
                                        </p:tav>
                                      </p:tavLst>
                                    </p:anim>
                                    <p:anim calcmode="lin" valueType="num">
                                      <p:cBhvr>
                                        <p:cTn id="2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3"/>
                                        </p:tgtEl>
                                        <p:attrNameLst>
                                          <p:attrName>style.visibility</p:attrName>
                                        </p:attrNameLst>
                                      </p:cBhvr>
                                      <p:to>
                                        <p:strVal val="visible"/>
                                      </p:to>
                                    </p:set>
                                    <p:animEffect transition="in" filter="fade">
                                      <p:cBhvr>
                                        <p:cTn id="28" dur="1000"/>
                                        <p:tgtEl>
                                          <p:spTgt spid="83"/>
                                        </p:tgtEl>
                                      </p:cBhvr>
                                    </p:animEffect>
                                    <p:anim calcmode="lin" valueType="num">
                                      <p:cBhvr>
                                        <p:cTn id="29" dur="1000" fill="hold"/>
                                        <p:tgtEl>
                                          <p:spTgt spid="83"/>
                                        </p:tgtEl>
                                        <p:attrNameLst>
                                          <p:attrName>ppt_x</p:attrName>
                                        </p:attrNameLst>
                                      </p:cBhvr>
                                      <p:tavLst>
                                        <p:tav tm="0">
                                          <p:val>
                                            <p:strVal val="#ppt_x"/>
                                          </p:val>
                                        </p:tav>
                                        <p:tav tm="100000">
                                          <p:val>
                                            <p:strVal val="#ppt_x"/>
                                          </p:val>
                                        </p:tav>
                                      </p:tavLst>
                                    </p:anim>
                                    <p:anim calcmode="lin" valueType="num">
                                      <p:cBhvr>
                                        <p:cTn id="30"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49" grpId="0"/>
      <p:bldP spid="50" grpId="0"/>
      <p:bldP spid="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1" descr="getty_rf_photo_of_doctor_comforting_patient.jpg"/>
          <p:cNvPicPr>
            <a:picLocks noChangeAspect="1"/>
          </p:cNvPicPr>
          <p:nvPr/>
        </p:nvPicPr>
        <p:blipFill>
          <a:blip r:embed="rId3" cstate="print"/>
          <a:srcRect/>
          <a:stretch>
            <a:fillRect/>
          </a:stretch>
        </p:blipFill>
        <p:spPr bwMode="auto">
          <a:xfrm>
            <a:off x="3931406" y="934080"/>
            <a:ext cx="5014913" cy="2786063"/>
          </a:xfrm>
          <a:prstGeom prst="rect">
            <a:avLst/>
          </a:prstGeom>
          <a:noFill/>
          <a:ln w="9525">
            <a:noFill/>
            <a:miter lim="800000"/>
            <a:headEnd/>
            <a:tailEnd/>
          </a:ln>
        </p:spPr>
      </p:pic>
      <p:sp>
        <p:nvSpPr>
          <p:cNvPr id="26" name="TextBox 25"/>
          <p:cNvSpPr txBox="1"/>
          <p:nvPr/>
        </p:nvSpPr>
        <p:spPr>
          <a:xfrm>
            <a:off x="3636364" y="4278932"/>
            <a:ext cx="5723467" cy="1477328"/>
          </a:xfrm>
          <a:prstGeom prst="rect">
            <a:avLst/>
          </a:prstGeom>
          <a:noFill/>
        </p:spPr>
        <p:txBody>
          <a:bodyPr wrap="square" rtlCol="0">
            <a:spAutoFit/>
          </a:bodyPr>
          <a:lstStyle/>
          <a:p>
            <a:pPr algn="ctr"/>
            <a:r>
              <a:rPr lang="en-US" sz="3000" i="0" spc="300" dirty="0" smtClean="0">
                <a:latin typeface="+mn-lt"/>
                <a:cs typeface="HelveticaNeueLT Std Thin Ext"/>
              </a:rPr>
              <a:t>“I can see how difficult it has been to manage with your pain.”</a:t>
            </a:r>
            <a:endParaRPr lang="en-US" sz="3000" i="0" spc="300" dirty="0">
              <a:latin typeface="+mn-lt"/>
              <a:cs typeface="HelveticaNeueLT Std Thin Ext"/>
            </a:endParaRPr>
          </a:p>
        </p:txBody>
      </p:sp>
      <p:sp>
        <p:nvSpPr>
          <p:cNvPr id="22" name="Rectangle 21"/>
          <p:cNvSpPr/>
          <p:nvPr/>
        </p:nvSpPr>
        <p:spPr bwMode="auto">
          <a:xfrm>
            <a:off x="725831" y="77577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725831" y="5550979"/>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725831" y="418890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725830" y="4868354"/>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725831" y="10267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725831" y="216007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725831" y="284429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725831" y="351739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ound Same Side Corner Rectangle 33"/>
          <p:cNvSpPr/>
          <p:nvPr/>
        </p:nvSpPr>
        <p:spPr bwMode="auto">
          <a:xfrm rot="5400000">
            <a:off x="1869399" y="306447"/>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5" name="Rectangle 21"/>
          <p:cNvSpPr>
            <a:spLocks noChangeArrowheads="1"/>
          </p:cNvSpPr>
          <p:nvPr/>
        </p:nvSpPr>
        <p:spPr bwMode="auto">
          <a:xfrm>
            <a:off x="713131" y="112203"/>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863051" y="1466945"/>
            <a:ext cx="5166544" cy="2862322"/>
          </a:xfrm>
          <a:prstGeom prst="rect">
            <a:avLst/>
          </a:prstGeom>
          <a:noFill/>
          <a:effectLst/>
        </p:spPr>
        <p:txBody>
          <a:bodyPr wrap="square" rtlCol="0">
            <a:spAutoFit/>
          </a:bodyPr>
          <a:lstStyle/>
          <a:p>
            <a:pPr algn="ctr"/>
            <a:r>
              <a:rPr lang="en-US" sz="3600" i="0" spc="300" dirty="0" smtClean="0">
                <a:latin typeface="+mn-lt"/>
                <a:cs typeface="HelveticaNeueLT Std Thin Ext"/>
              </a:rPr>
              <a:t>“I can see you are frustrated when people say this is due to stress and you know it’s real.”</a:t>
            </a:r>
            <a:endParaRPr lang="en-US" sz="3600" i="0" spc="300" dirty="0">
              <a:latin typeface="+mn-lt"/>
              <a:cs typeface="HelveticaNeueLT Std Thin Ext"/>
            </a:endParaRPr>
          </a:p>
        </p:txBody>
      </p:sp>
      <p:sp>
        <p:nvSpPr>
          <p:cNvPr id="25" name="Rectangle 24"/>
          <p:cNvSpPr/>
          <p:nvPr/>
        </p:nvSpPr>
        <p:spPr bwMode="auto">
          <a:xfrm>
            <a:off x="741715" y="77577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741715" y="5550979"/>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741715" y="418890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741714" y="4868354"/>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741715" y="10267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741715" y="144887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741715" y="284429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ectangle 33"/>
          <p:cNvSpPr/>
          <p:nvPr/>
        </p:nvSpPr>
        <p:spPr bwMode="auto">
          <a:xfrm>
            <a:off x="741715" y="351739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5" name="Round Same Side Corner Rectangle 34"/>
          <p:cNvSpPr/>
          <p:nvPr/>
        </p:nvSpPr>
        <p:spPr bwMode="auto">
          <a:xfrm rot="5400000">
            <a:off x="1885281" y="992247"/>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6" name="Rectangle 21"/>
          <p:cNvSpPr>
            <a:spLocks noChangeArrowheads="1"/>
          </p:cNvSpPr>
          <p:nvPr/>
        </p:nvSpPr>
        <p:spPr bwMode="auto">
          <a:xfrm>
            <a:off x="729015" y="112203"/>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9" name="Rectangle 2"/>
          <p:cNvSpPr>
            <a:spLocks noChangeArrowheads="1"/>
          </p:cNvSpPr>
          <p:nvPr/>
        </p:nvSpPr>
        <p:spPr bwMode="auto">
          <a:xfrm>
            <a:off x="2979566" y="5470526"/>
            <a:ext cx="631190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560" tIns="45468" rIns="92560" bIns="45468" anchor="ctr"/>
          <a:lstStyle/>
          <a:p>
            <a:pPr algn="ctr" defTabSz="915988">
              <a:spcBef>
                <a:spcPct val="65000"/>
              </a:spcBef>
              <a:buClr>
                <a:srgbClr val="3399FF"/>
              </a:buClr>
              <a:tabLst>
                <a:tab pos="685800" algn="l"/>
              </a:tabLst>
            </a:pPr>
            <a:r>
              <a:rPr lang="en-US" sz="4400" i="0" dirty="0" smtClean="0">
                <a:solidFill>
                  <a:srgbClr val="FFFFFF"/>
                </a:solidFill>
                <a:latin typeface="+mn-lt"/>
                <a:ea typeface="+mn-ea"/>
                <a:cs typeface="+mn-cs"/>
              </a:rPr>
              <a:t>Video 1</a:t>
            </a:r>
          </a:p>
        </p:txBody>
      </p:sp>
      <p:sp>
        <p:nvSpPr>
          <p:cNvPr id="22" name="Rectangle 21"/>
          <p:cNvSpPr/>
          <p:nvPr/>
        </p:nvSpPr>
        <p:spPr bwMode="auto">
          <a:xfrm>
            <a:off x="533941" y="690935"/>
            <a:ext cx="2651760" cy="667512"/>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533941" y="5466136"/>
            <a:ext cx="2651760" cy="671513"/>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533941" y="4104060"/>
            <a:ext cx="2651760" cy="667512"/>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533940" y="4783511"/>
            <a:ext cx="2651760" cy="669925"/>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533941" y="17835"/>
            <a:ext cx="2651760" cy="667512"/>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533941" y="1364035"/>
            <a:ext cx="2651760" cy="667512"/>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533941" y="2759448"/>
            <a:ext cx="2651760" cy="667512"/>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533941" y="3432548"/>
            <a:ext cx="2651760" cy="667512"/>
          </a:xfrm>
          <a:prstGeom prst="rect">
            <a:avLst/>
          </a:prstGeom>
          <a:solidFill>
            <a:srgbClr val="C0D2FE"/>
          </a:solidFill>
          <a:ln w="25400" cap="flat" cmpd="sng" algn="ctr">
            <a:solidFill>
              <a:schemeClr val="bg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ound Same Side Corner Rectangle 33"/>
          <p:cNvSpPr/>
          <p:nvPr/>
        </p:nvSpPr>
        <p:spPr bwMode="auto">
          <a:xfrm rot="5400000">
            <a:off x="1556858" y="1028055"/>
            <a:ext cx="697363" cy="2743202"/>
          </a:xfrm>
          <a:prstGeom prst="round2SameRect">
            <a:avLst/>
          </a:prstGeom>
          <a:solidFill>
            <a:srgbClr val="FDFF65"/>
          </a:solidFill>
          <a:ln w="25400" cap="flat" cmpd="sng" algn="ctr">
            <a:solidFill>
              <a:schemeClr val="bg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5" name="Rectangle 21"/>
          <p:cNvSpPr>
            <a:spLocks noChangeArrowheads="1"/>
          </p:cNvSpPr>
          <p:nvPr/>
        </p:nvSpPr>
        <p:spPr bwMode="auto">
          <a:xfrm>
            <a:off x="533941" y="112203"/>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latin typeface="+mn-lt"/>
              </a:rPr>
              <a:t>listen actively</a:t>
            </a:r>
          </a:p>
          <a:p>
            <a:pPr>
              <a:lnSpc>
                <a:spcPct val="144000"/>
              </a:lnSpc>
            </a:pPr>
            <a:r>
              <a:rPr lang="en-US" sz="2800" i="0" dirty="0">
                <a:latin typeface="+mn-lt"/>
              </a:rPr>
              <a:t>identify</a:t>
            </a:r>
            <a:r>
              <a:rPr lang="en-US" sz="1400" i="0" dirty="0">
                <a:latin typeface="+mn-lt"/>
              </a:rPr>
              <a:t> </a:t>
            </a:r>
            <a:r>
              <a:rPr lang="en-US" sz="2800" i="0" dirty="0" err="1">
                <a:latin typeface="+mn-lt"/>
              </a:rPr>
              <a:t>agenda(s</a:t>
            </a:r>
            <a:r>
              <a:rPr lang="en-US" sz="2800" i="0" dirty="0">
                <a:latin typeface="+mn-lt"/>
              </a:rPr>
              <a:t>)</a:t>
            </a:r>
          </a:p>
          <a:p>
            <a:pPr>
              <a:lnSpc>
                <a:spcPct val="144000"/>
              </a:lnSpc>
            </a:pPr>
            <a:r>
              <a:rPr lang="en-US" sz="2800" i="0" dirty="0">
                <a:latin typeface="+mn-lt"/>
              </a:rPr>
              <a:t>empathize</a:t>
            </a:r>
          </a:p>
          <a:p>
            <a:pPr>
              <a:lnSpc>
                <a:spcPct val="144000"/>
              </a:lnSpc>
              <a:spcBef>
                <a:spcPts val="600"/>
              </a:spcBef>
            </a:pPr>
            <a:r>
              <a:rPr lang="en-US" sz="2800" i="0" dirty="0">
                <a:latin typeface="+mn-lt"/>
              </a:rPr>
              <a:t>validate feelings</a:t>
            </a:r>
          </a:p>
          <a:p>
            <a:pPr>
              <a:lnSpc>
                <a:spcPct val="144000"/>
              </a:lnSpc>
              <a:spcBef>
                <a:spcPts val="600"/>
              </a:spcBef>
            </a:pPr>
            <a:r>
              <a:rPr lang="en-US" sz="2800" i="0" dirty="0">
                <a:latin typeface="+mn-lt"/>
              </a:rPr>
              <a:t>set realistic goals</a:t>
            </a:r>
          </a:p>
          <a:p>
            <a:pPr>
              <a:lnSpc>
                <a:spcPct val="144000"/>
              </a:lnSpc>
              <a:spcBef>
                <a:spcPts val="600"/>
              </a:spcBef>
            </a:pPr>
            <a:r>
              <a:rPr lang="en-US" sz="2800" i="0" dirty="0">
                <a:latin typeface="+mn-lt"/>
              </a:rPr>
              <a:t>educate</a:t>
            </a:r>
          </a:p>
          <a:p>
            <a:pPr>
              <a:lnSpc>
                <a:spcPct val="144000"/>
              </a:lnSpc>
              <a:spcBef>
                <a:spcPts val="600"/>
              </a:spcBef>
            </a:pPr>
            <a:r>
              <a:rPr lang="en-US" sz="2800" i="0" dirty="0">
                <a:latin typeface="+mn-lt"/>
              </a:rPr>
              <a:t>reassure</a:t>
            </a:r>
          </a:p>
          <a:p>
            <a:pPr>
              <a:lnSpc>
                <a:spcPct val="144000"/>
              </a:lnSpc>
              <a:spcBef>
                <a:spcPts val="600"/>
              </a:spcBef>
            </a:pPr>
            <a:r>
              <a:rPr lang="en-US" sz="2800" i="0" dirty="0">
                <a:latin typeface="+mn-lt"/>
              </a:rPr>
              <a:t>negotiate</a:t>
            </a:r>
          </a:p>
          <a:p>
            <a:pPr>
              <a:lnSpc>
                <a:spcPct val="144000"/>
              </a:lnSpc>
              <a:spcBef>
                <a:spcPts val="600"/>
              </a:spcBef>
            </a:pPr>
            <a:r>
              <a:rPr lang="en-US" sz="2800" i="0" dirty="0">
                <a:latin typeface="+mn-lt"/>
              </a:rPr>
              <a:t>“be there”</a:t>
            </a:r>
          </a:p>
        </p:txBody>
      </p:sp>
      <p:pic>
        <p:nvPicPr>
          <p:cNvPr id="2" name="Drossman #1Integratingpsychosocial.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433743" y="835925"/>
            <a:ext cx="5442045" cy="3628030"/>
          </a:xfrm>
          <a:prstGeom prst="rect">
            <a:avLst/>
          </a:prstGeom>
        </p:spPr>
      </p:pic>
    </p:spTree>
    <p:extLst>
      <p:ext uri="{BB962C8B-B14F-4D97-AF65-F5344CB8AC3E}">
        <p14:creationId xmlns:p14="http://schemas.microsoft.com/office/powerpoint/2010/main" xmlns="" val="210587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3"/>
          <p:cNvSpPr>
            <a:spLocks noChangeArrowheads="1"/>
          </p:cNvSpPr>
          <p:nvPr/>
        </p:nvSpPr>
        <p:spPr bwMode="auto">
          <a:xfrm>
            <a:off x="436034" y="400294"/>
            <a:ext cx="8308622" cy="881062"/>
          </a:xfrm>
          <a:prstGeom prst="rect">
            <a:avLst/>
          </a:prstGeom>
          <a:noFill/>
          <a:ln w="9525">
            <a:noFill/>
            <a:miter lim="800000"/>
            <a:headEnd/>
            <a:tailEnd/>
          </a:ln>
          <a:effectLst/>
        </p:spPr>
        <p:txBody>
          <a:bodyPr lIns="92560" tIns="45468" rIns="92560" bIns="45468" anchor="ctr"/>
          <a:lstStyle/>
          <a:p>
            <a:pPr algn="ctr" defTabSz="915988">
              <a:defRPr/>
            </a:pPr>
            <a:r>
              <a:rPr lang="en-US" sz="4400" i="0" spc="100" dirty="0">
                <a:solidFill>
                  <a:schemeClr val="bg1"/>
                </a:solidFill>
                <a:latin typeface="+mj-lt"/>
                <a:ea typeface="MS PGothic" pitchFamily="34" charset="-128"/>
                <a:cs typeface="HelveticaNeueLT Std Med"/>
              </a:rPr>
              <a:t>Validating Patient Feelings Relating to Stress</a:t>
            </a:r>
            <a:endParaRPr lang="nl-NL" sz="4400" i="0" spc="100" dirty="0">
              <a:solidFill>
                <a:schemeClr val="bg1"/>
              </a:solidFill>
              <a:latin typeface="+mj-lt"/>
              <a:ea typeface="MS PGothic" pitchFamily="34" charset="-128"/>
              <a:cs typeface="HelveticaNeueLT Std Med"/>
            </a:endParaRPr>
          </a:p>
        </p:txBody>
      </p:sp>
      <p:sp>
        <p:nvSpPr>
          <p:cNvPr id="11" name="Rectangle 83"/>
          <p:cNvSpPr>
            <a:spLocks noChangeArrowheads="1"/>
          </p:cNvSpPr>
          <p:nvPr/>
        </p:nvSpPr>
        <p:spPr bwMode="auto">
          <a:xfrm>
            <a:off x="436034" y="1483754"/>
            <a:ext cx="8308622" cy="4671942"/>
          </a:xfrm>
          <a:prstGeom prst="rect">
            <a:avLst/>
          </a:prstGeom>
          <a:noFill/>
          <a:ln w="9525">
            <a:noFill/>
            <a:miter lim="800000"/>
            <a:headEnd/>
            <a:tailEnd/>
          </a:ln>
          <a:effectLst/>
        </p:spPr>
        <p:txBody>
          <a:bodyPr lIns="92560" tIns="45468" rIns="92560" bIns="45468" anchor="ctr"/>
          <a:lstStyle/>
          <a:p>
            <a:pPr marL="290513" indent="-290513" defTabSz="915988">
              <a:lnSpc>
                <a:spcPct val="85000"/>
              </a:lnSpc>
              <a:spcBef>
                <a:spcPct val="55000"/>
              </a:spcBef>
              <a:buClr>
                <a:schemeClr val="bg1"/>
              </a:buClr>
              <a:buSzPct val="100000"/>
              <a:buFont typeface="Arial" pitchFamily="34" charset="0"/>
              <a:buChar char="•"/>
              <a:defRPr/>
            </a:pPr>
            <a:r>
              <a:rPr lang="en-US" sz="2400" i="0" dirty="0">
                <a:solidFill>
                  <a:schemeClr val="bg1"/>
                </a:solidFill>
                <a:latin typeface="+mn-lt"/>
                <a:ea typeface="MS PGothic" pitchFamily="34" charset="-128"/>
              </a:rPr>
              <a:t>Avoided responding to patient’s “either-or” question– “You don’t think it’s in my head do you?”</a:t>
            </a:r>
          </a:p>
          <a:p>
            <a:pPr marL="290513" indent="-290513" defTabSz="915988">
              <a:lnSpc>
                <a:spcPct val="85000"/>
              </a:lnSpc>
              <a:spcBef>
                <a:spcPct val="55000"/>
              </a:spcBef>
              <a:buClr>
                <a:schemeClr val="bg1"/>
              </a:buClr>
              <a:buSzPct val="100000"/>
              <a:buFont typeface="Arial" pitchFamily="34" charset="0"/>
              <a:buChar char="•"/>
              <a:defRPr/>
            </a:pPr>
            <a:r>
              <a:rPr lang="en-US" sz="2400" i="0" dirty="0">
                <a:solidFill>
                  <a:schemeClr val="bg1"/>
                </a:solidFill>
                <a:latin typeface="+mn-lt"/>
                <a:ea typeface="MS PGothic" pitchFamily="34" charset="-128"/>
              </a:rPr>
              <a:t>Dr. asked why patient is asking - to get more data</a:t>
            </a:r>
          </a:p>
          <a:p>
            <a:pPr marL="290513" indent="-290513" defTabSz="915988">
              <a:lnSpc>
                <a:spcPct val="85000"/>
              </a:lnSpc>
              <a:spcBef>
                <a:spcPct val="55000"/>
              </a:spcBef>
              <a:buClr>
                <a:schemeClr val="bg1"/>
              </a:buClr>
              <a:buSzPct val="100000"/>
              <a:buFont typeface="Arial" pitchFamily="34" charset="0"/>
              <a:buChar char="•"/>
              <a:defRPr/>
            </a:pPr>
            <a:r>
              <a:rPr lang="en-US" sz="2400" i="0" dirty="0">
                <a:solidFill>
                  <a:schemeClr val="bg1"/>
                </a:solidFill>
                <a:latin typeface="+mn-lt"/>
                <a:ea typeface="MS PGothic" pitchFamily="34" charset="-128"/>
              </a:rPr>
              <a:t>Reflected back on patient concerns and validated them: “So you’re wondering by my question if I think it’s a psychiatric problem?”</a:t>
            </a:r>
          </a:p>
          <a:p>
            <a:pPr marL="290513" indent="-290513" defTabSz="915988">
              <a:lnSpc>
                <a:spcPct val="85000"/>
              </a:lnSpc>
              <a:spcBef>
                <a:spcPct val="55000"/>
              </a:spcBef>
              <a:buClr>
                <a:schemeClr val="bg1"/>
              </a:buClr>
              <a:buSzPct val="100000"/>
              <a:buFont typeface="Arial" pitchFamily="34" charset="0"/>
              <a:buChar char="•"/>
              <a:defRPr/>
            </a:pPr>
            <a:r>
              <a:rPr lang="en-US" sz="2400" i="0" dirty="0">
                <a:solidFill>
                  <a:schemeClr val="bg1"/>
                </a:solidFill>
                <a:latin typeface="+mn-lt"/>
                <a:ea typeface="MS PGothic" pitchFamily="34" charset="-128"/>
              </a:rPr>
              <a:t>Distinguished the  stigmatizing term “psychiatric problem” from “stress” a common influence on symptoms</a:t>
            </a:r>
          </a:p>
          <a:p>
            <a:pPr marL="290513" indent="-290513" defTabSz="915988">
              <a:lnSpc>
                <a:spcPct val="85000"/>
              </a:lnSpc>
              <a:spcBef>
                <a:spcPct val="55000"/>
              </a:spcBef>
              <a:buClr>
                <a:schemeClr val="bg1"/>
              </a:buClr>
              <a:buSzPct val="100000"/>
              <a:buFont typeface="Arial" pitchFamily="34" charset="0"/>
              <a:buChar char="•"/>
              <a:defRPr/>
            </a:pPr>
            <a:r>
              <a:rPr lang="en-US" sz="2400" i="0" dirty="0">
                <a:solidFill>
                  <a:schemeClr val="bg1"/>
                </a:solidFill>
                <a:latin typeface="+mn-lt"/>
                <a:ea typeface="MS PGothic" pitchFamily="34" charset="-128"/>
              </a:rPr>
              <a:t>THEN validated patient feeling that it’s not a psychiatric problem while maintaining the plausibility of stress as a factor</a:t>
            </a:r>
          </a:p>
        </p:txBody>
      </p:sp>
    </p:spTree>
    <p:extLst>
      <p:ext uri="{BB962C8B-B14F-4D97-AF65-F5344CB8AC3E}">
        <p14:creationId xmlns:p14="http://schemas.microsoft.com/office/powerpoint/2010/main" xmlns="" val="21710671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319690" y="4899006"/>
            <a:ext cx="6577660" cy="1138773"/>
          </a:xfrm>
          <a:prstGeom prst="rect">
            <a:avLst/>
          </a:prstGeom>
          <a:noFill/>
          <a:effectLst/>
        </p:spPr>
        <p:txBody>
          <a:bodyPr wrap="square" rtlCol="0">
            <a:spAutoFit/>
          </a:bodyPr>
          <a:lstStyle/>
          <a:p>
            <a:pPr algn="ctr"/>
            <a:r>
              <a:rPr lang="en-US" sz="3400" i="0" spc="300" dirty="0" smtClean="0">
                <a:latin typeface="+mn-lt"/>
                <a:cs typeface="HelveticaNeueLT Std Thin Ext"/>
              </a:rPr>
              <a:t>Set up an initial mutual understanding.</a:t>
            </a:r>
            <a:endParaRPr lang="en-US" sz="3400" i="0" spc="300" dirty="0">
              <a:latin typeface="+mn-lt"/>
              <a:cs typeface="HelveticaNeueLT Std Thin Ext"/>
            </a:endParaRPr>
          </a:p>
        </p:txBody>
      </p:sp>
      <p:pic>
        <p:nvPicPr>
          <p:cNvPr id="30" name="Picture 29" descr="comm03.jpg"/>
          <p:cNvPicPr>
            <a:picLocks noChangeAspect="1"/>
          </p:cNvPicPr>
          <p:nvPr/>
        </p:nvPicPr>
        <p:blipFill>
          <a:blip r:embed="rId3" cstate="print"/>
          <a:stretch>
            <a:fillRect/>
          </a:stretch>
        </p:blipFill>
        <p:spPr>
          <a:xfrm>
            <a:off x="4316214" y="1532847"/>
            <a:ext cx="4492530" cy="3067770"/>
          </a:xfrm>
          <a:prstGeom prst="rect">
            <a:avLst/>
          </a:prstGeom>
        </p:spPr>
      </p:pic>
      <p:sp>
        <p:nvSpPr>
          <p:cNvPr id="22" name="Rectangle 21"/>
          <p:cNvSpPr/>
          <p:nvPr/>
        </p:nvSpPr>
        <p:spPr bwMode="auto">
          <a:xfrm>
            <a:off x="797562" y="888902"/>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5" name="Rectangle 24"/>
          <p:cNvSpPr/>
          <p:nvPr/>
        </p:nvSpPr>
        <p:spPr bwMode="auto">
          <a:xfrm>
            <a:off x="797562" y="5664103"/>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6" name="Rectangle 25"/>
          <p:cNvSpPr/>
          <p:nvPr/>
        </p:nvSpPr>
        <p:spPr bwMode="auto">
          <a:xfrm>
            <a:off x="797562" y="4302027"/>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797561" y="4981478"/>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797562" y="215802"/>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797562" y="1562002"/>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797562" y="2233515"/>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ectangle 33"/>
          <p:cNvSpPr/>
          <p:nvPr/>
        </p:nvSpPr>
        <p:spPr bwMode="auto">
          <a:xfrm>
            <a:off x="797562" y="3630515"/>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5" name="Round Same Side Corner Rectangle 34"/>
          <p:cNvSpPr/>
          <p:nvPr/>
        </p:nvSpPr>
        <p:spPr bwMode="auto">
          <a:xfrm rot="5400000">
            <a:off x="1941130" y="1778471"/>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6" name="Rectangle 21"/>
          <p:cNvSpPr>
            <a:spLocks noChangeArrowheads="1"/>
          </p:cNvSpPr>
          <p:nvPr/>
        </p:nvSpPr>
        <p:spPr bwMode="auto">
          <a:xfrm>
            <a:off x="784862" y="225327"/>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4"/>
          <p:cNvSpPr>
            <a:spLocks noChangeArrowheads="1"/>
          </p:cNvSpPr>
          <p:nvPr/>
        </p:nvSpPr>
        <p:spPr bwMode="auto">
          <a:xfrm>
            <a:off x="764823" y="1122364"/>
            <a:ext cx="8424333" cy="579437"/>
          </a:xfrm>
          <a:prstGeom prst="rect">
            <a:avLst/>
          </a:prstGeom>
          <a:noFill/>
          <a:ln w="9525">
            <a:noFill/>
            <a:miter lim="800000"/>
            <a:headEnd/>
            <a:tailEnd/>
          </a:ln>
          <a:effectLst>
            <a:outerShdw blurRad="63500" dist="17961" dir="2700000" algn="ctr" rotWithShape="0">
              <a:schemeClr val="bg2">
                <a:alpha val="74998"/>
              </a:schemeClr>
            </a:outerShdw>
          </a:effectLst>
        </p:spPr>
        <p:txBody>
          <a:bodyPr lIns="94680" tIns="46509" rIns="94680" bIns="46509">
            <a:prstTxWarp prst="textNoShape">
              <a:avLst/>
            </a:prstTxWarp>
          </a:bodyPr>
          <a:lstStyle/>
          <a:p>
            <a:pPr marL="233363" indent="-233363" algn="ctr" defTabSz="936625">
              <a:lnSpc>
                <a:spcPct val="95000"/>
              </a:lnSpc>
              <a:spcBef>
                <a:spcPct val="50000"/>
              </a:spcBef>
              <a:buClr>
                <a:srgbClr val="66CCFF"/>
              </a:buClr>
              <a:buFont typeface="Symbol" pitchFamily="-109" charset="2"/>
              <a:buNone/>
              <a:tabLst>
                <a:tab pos="409575" algn="l"/>
                <a:tab pos="2397125" algn="l"/>
              </a:tabLst>
            </a:pPr>
            <a:endParaRPr lang="en-US" sz="2800" b="1" i="0">
              <a:solidFill>
                <a:srgbClr val="FFFFFF"/>
              </a:solidFill>
              <a:latin typeface="Arial" pitchFamily="-109" charset="0"/>
            </a:endParaRPr>
          </a:p>
        </p:txBody>
      </p:sp>
      <p:pic>
        <p:nvPicPr>
          <p:cNvPr id="53252" name="Picture 33" descr="featureless_side.psd"/>
          <p:cNvPicPr>
            <a:picLocks noChangeAspect="1"/>
          </p:cNvPicPr>
          <p:nvPr/>
        </p:nvPicPr>
        <p:blipFill>
          <a:blip r:embed="rId3" cstate="print"/>
          <a:srcRect/>
          <a:stretch>
            <a:fillRect/>
          </a:stretch>
        </p:blipFill>
        <p:spPr bwMode="auto">
          <a:xfrm>
            <a:off x="5791200" y="809625"/>
            <a:ext cx="3939822" cy="6370638"/>
          </a:xfrm>
          <a:prstGeom prst="rect">
            <a:avLst/>
          </a:prstGeom>
          <a:noFill/>
          <a:ln w="9525">
            <a:noFill/>
            <a:miter lim="800000"/>
            <a:headEnd/>
            <a:tailEnd/>
          </a:ln>
        </p:spPr>
      </p:pic>
      <p:pic>
        <p:nvPicPr>
          <p:cNvPr id="35" name="Picture 34" descr="featureless_side2.psd"/>
          <p:cNvPicPr>
            <a:picLocks noChangeAspect="1"/>
          </p:cNvPicPr>
          <p:nvPr/>
        </p:nvPicPr>
        <p:blipFill>
          <a:blip r:embed="rId4" cstate="print"/>
          <a:srcRect/>
          <a:stretch>
            <a:fillRect/>
          </a:stretch>
        </p:blipFill>
        <p:spPr bwMode="auto">
          <a:xfrm>
            <a:off x="5779911" y="823914"/>
            <a:ext cx="3966634" cy="6415087"/>
          </a:xfrm>
          <a:prstGeom prst="rect">
            <a:avLst/>
          </a:prstGeom>
          <a:noFill/>
          <a:ln w="9525">
            <a:noFill/>
            <a:miter lim="800000"/>
            <a:headEnd/>
            <a:tailEnd/>
          </a:ln>
        </p:spPr>
      </p:pic>
      <p:sp>
        <p:nvSpPr>
          <p:cNvPr id="9" name="Content Placeholder 8"/>
          <p:cNvSpPr>
            <a:spLocks noGrp="1"/>
          </p:cNvSpPr>
          <p:nvPr>
            <p:ph idx="1"/>
          </p:nvPr>
        </p:nvSpPr>
        <p:spPr>
          <a:xfrm>
            <a:off x="2019300" y="901701"/>
            <a:ext cx="4749800" cy="4525963"/>
          </a:xfrm>
        </p:spPr>
        <p:txBody>
          <a:bodyPr/>
          <a:lstStyle/>
          <a:p>
            <a:pPr marL="0" indent="0">
              <a:buNone/>
            </a:pPr>
            <a:r>
              <a:rPr lang="en-US" dirty="0" smtClean="0"/>
              <a:t>“The concept of the separation of mind and body is dominant and pervasive in Western thinking. This has had profound negative effects on research, patient care and the patient-physician relationship.”</a:t>
            </a:r>
            <a:endParaRPr lang="en-US" dirty="0"/>
          </a:p>
        </p:txBody>
      </p:sp>
      <p:pic>
        <p:nvPicPr>
          <p:cNvPr id="11" name="Picture 10" descr="featureless_side2.psd"/>
          <p:cNvPicPr>
            <a:picLocks noChangeAspect="1"/>
          </p:cNvPicPr>
          <p:nvPr/>
        </p:nvPicPr>
        <p:blipFill>
          <a:blip r:embed="rId4" cstate="print"/>
          <a:srcRect/>
          <a:stretch>
            <a:fillRect/>
          </a:stretch>
        </p:blipFill>
        <p:spPr bwMode="auto">
          <a:xfrm>
            <a:off x="-735189" y="875507"/>
            <a:ext cx="3966634" cy="64150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xit" presetSubtype="0" fill="hold" nodeType="clickEffect">
                                  <p:stCondLst>
                                    <p:cond delay="0"/>
                                  </p:stCondLst>
                                  <p:childTnLst>
                                    <p:anim calcmode="lin" valueType="num">
                                      <p:cBhvr>
                                        <p:cTn id="6" dur="2000"/>
                                        <p:tgtEl>
                                          <p:spTgt spid="35"/>
                                        </p:tgtEl>
                                        <p:attrNameLst>
                                          <p:attrName>ppt_x</p:attrName>
                                        </p:attrNameLst>
                                      </p:cBhvr>
                                      <p:tavLst>
                                        <p:tav tm="0">
                                          <p:val>
                                            <p:strVal val="ppt_x"/>
                                          </p:val>
                                        </p:tav>
                                        <p:tav tm="100000">
                                          <p:val>
                                            <p:strVal val="ppt_x-.2"/>
                                          </p:val>
                                        </p:tav>
                                      </p:tavLst>
                                    </p:anim>
                                    <p:anim calcmode="lin" valueType="num">
                                      <p:cBhvr>
                                        <p:cTn id="7" dur="2000"/>
                                        <p:tgtEl>
                                          <p:spTgt spid="35"/>
                                        </p:tgtEl>
                                        <p:attrNameLst>
                                          <p:attrName>ppt_y</p:attrName>
                                        </p:attrNameLst>
                                      </p:cBhvr>
                                      <p:tavLst>
                                        <p:tav tm="0">
                                          <p:val>
                                            <p:strVal val="ppt_y"/>
                                          </p:val>
                                        </p:tav>
                                        <p:tav tm="100000">
                                          <p:val>
                                            <p:strVal val="ppt_y"/>
                                          </p:val>
                                        </p:tav>
                                      </p:tavLst>
                                    </p:anim>
                                    <p:animEffect transition="out" filter="fade">
                                      <p:cBhvr>
                                        <p:cTn id="8" dur="2000"/>
                                        <p:tgtEl>
                                          <p:spTgt spid="35"/>
                                        </p:tgtEl>
                                      </p:cBhvr>
                                    </p:animEffect>
                                    <p:set>
                                      <p:cBhvr>
                                        <p:cTn id="9" dur="1" fill="hold">
                                          <p:stCondLst>
                                            <p:cond delay="1999"/>
                                          </p:stCondLst>
                                        </p:cTn>
                                        <p:tgtEl>
                                          <p:spTgt spid="35"/>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9"/>
                                          </p:stCondLst>
                                        </p:cTn>
                                        <p:tgtEl>
                                          <p:spTgt spid="9"/>
                                        </p:tgtEl>
                                        <p:attrNameLst>
                                          <p:attrName>style.visibility</p:attrName>
                                        </p:attrNameLst>
                                      </p:cBhvr>
                                      <p:to>
                                        <p:strVal val="visible"/>
                                      </p:to>
                                    </p:set>
                                  </p:childTnLst>
                                </p:cTn>
                              </p:par>
                            </p:childTnLst>
                          </p:cTn>
                        </p:par>
                        <p:par>
                          <p:cTn id="13" fill="hold">
                            <p:stCondLst>
                              <p:cond delay="2010"/>
                            </p:stCondLst>
                            <p:childTnLst>
                              <p:par>
                                <p:cTn id="14" presetID="1" presetClass="entr" presetSubtype="0" fill="hold" nodeType="afterEffect">
                                  <p:stCondLst>
                                    <p:cond delay="750"/>
                                  </p:stCondLst>
                                  <p:childTnLst>
                                    <p:set>
                                      <p:cBhvr>
                                        <p:cTn id="15" dur="1" fill="hold">
                                          <p:stCondLst>
                                            <p:cond delay="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9" name="Rectangle 2"/>
          <p:cNvSpPr>
            <a:spLocks noChangeArrowheads="1"/>
          </p:cNvSpPr>
          <p:nvPr/>
        </p:nvSpPr>
        <p:spPr bwMode="auto">
          <a:xfrm>
            <a:off x="2832100" y="5470526"/>
            <a:ext cx="631190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560" tIns="45468" rIns="92560" bIns="45468" anchor="ctr"/>
          <a:lstStyle/>
          <a:p>
            <a:pPr algn="ctr" defTabSz="915988">
              <a:spcBef>
                <a:spcPct val="65000"/>
              </a:spcBef>
              <a:buClr>
                <a:srgbClr val="3399FF"/>
              </a:buClr>
              <a:tabLst>
                <a:tab pos="685800" algn="l"/>
              </a:tabLst>
            </a:pPr>
            <a:r>
              <a:rPr lang="en-US" sz="4400" i="0" dirty="0" smtClean="0">
                <a:solidFill>
                  <a:srgbClr val="FFFFFF"/>
                </a:solidFill>
                <a:latin typeface="+mn-lt"/>
                <a:ea typeface="+mn-ea"/>
                <a:cs typeface="+mn-cs"/>
              </a:rPr>
              <a:t>Video 2</a:t>
            </a:r>
          </a:p>
        </p:txBody>
      </p:sp>
      <p:sp>
        <p:nvSpPr>
          <p:cNvPr id="22" name="Rectangle 21"/>
          <p:cNvSpPr/>
          <p:nvPr/>
        </p:nvSpPr>
        <p:spPr bwMode="auto">
          <a:xfrm>
            <a:off x="165100" y="719216"/>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165100" y="5494417"/>
            <a:ext cx="2651760" cy="671513"/>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165100" y="4132341"/>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165099" y="4811792"/>
            <a:ext cx="2651760" cy="669925"/>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165100" y="46116"/>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165100" y="1392316"/>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165100" y="2063829"/>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165100" y="3460829"/>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ound Same Side Corner Rectangle 33"/>
          <p:cNvSpPr/>
          <p:nvPr/>
        </p:nvSpPr>
        <p:spPr bwMode="auto">
          <a:xfrm rot="5400000">
            <a:off x="1188017" y="1716737"/>
            <a:ext cx="697363" cy="2743202"/>
          </a:xfrm>
          <a:prstGeom prst="round2SameRect">
            <a:avLst/>
          </a:prstGeom>
          <a:solidFill>
            <a:srgbClr val="FDFF65"/>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5" name="Rectangle 21"/>
          <p:cNvSpPr>
            <a:spLocks noChangeArrowheads="1"/>
          </p:cNvSpPr>
          <p:nvPr/>
        </p:nvSpPr>
        <p:spPr bwMode="auto">
          <a:xfrm>
            <a:off x="139700" y="17541"/>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pic>
        <p:nvPicPr>
          <p:cNvPr id="6" name="Drossman #2expressionDissatisfaction_WMV 480p (4x3).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992017" y="274231"/>
            <a:ext cx="6096000" cy="4572000"/>
          </a:xfrm>
          <a:prstGeom prst="rect">
            <a:avLst/>
          </a:prstGeom>
        </p:spPr>
      </p:pic>
    </p:spTree>
    <p:extLst>
      <p:ext uri="{BB962C8B-B14F-4D97-AF65-F5344CB8AC3E}">
        <p14:creationId xmlns:p14="http://schemas.microsoft.com/office/powerpoint/2010/main" xmlns="" val="210587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3"/>
          <p:cNvSpPr>
            <a:spLocks noChangeArrowheads="1"/>
          </p:cNvSpPr>
          <p:nvPr/>
        </p:nvSpPr>
        <p:spPr bwMode="auto">
          <a:xfrm>
            <a:off x="402167" y="1128447"/>
            <a:ext cx="8308622" cy="5035232"/>
          </a:xfrm>
          <a:prstGeom prst="rect">
            <a:avLst/>
          </a:prstGeom>
          <a:noFill/>
          <a:ln w="9525">
            <a:noFill/>
            <a:miter lim="800000"/>
            <a:headEnd/>
            <a:tailEnd/>
          </a:ln>
          <a:effectLst/>
        </p:spPr>
        <p:txBody>
          <a:bodyPr lIns="92560" tIns="45468" rIns="92560" bIns="45468" anchor="ctr"/>
          <a:lstStyle/>
          <a:p>
            <a:pPr marL="457200" indent="-457200" defTabSz="915988">
              <a:lnSpc>
                <a:spcPct val="85000"/>
              </a:lnSpc>
              <a:spcBef>
                <a:spcPct val="60000"/>
              </a:spcBef>
              <a:buClr>
                <a:schemeClr val="tx1"/>
              </a:buClr>
              <a:buSzPct val="100000"/>
              <a:buFont typeface="Arial" pitchFamily="34" charset="0"/>
              <a:buChar char="•"/>
              <a:defRPr/>
            </a:pPr>
            <a:r>
              <a:rPr lang="en-US" sz="2400" i="0" dirty="0">
                <a:latin typeface="+mn-lt"/>
                <a:ea typeface="MS PGothic" pitchFamily="34" charset="-128"/>
              </a:rPr>
              <a:t>Avoided responding defensively to challenge – “Is there something you can do?”</a:t>
            </a:r>
          </a:p>
          <a:p>
            <a:pPr marL="457200" indent="-457200" defTabSz="915988">
              <a:lnSpc>
                <a:spcPct val="85000"/>
              </a:lnSpc>
              <a:spcBef>
                <a:spcPct val="60000"/>
              </a:spcBef>
              <a:buClr>
                <a:schemeClr val="tx1"/>
              </a:buClr>
              <a:buSzPct val="100000"/>
              <a:buFont typeface="Arial" pitchFamily="34" charset="0"/>
              <a:buChar char="•"/>
              <a:defRPr/>
            </a:pPr>
            <a:r>
              <a:rPr lang="en-US" sz="2400" i="0" dirty="0">
                <a:latin typeface="+mn-lt"/>
                <a:ea typeface="MS PGothic" pitchFamily="34" charset="-128"/>
              </a:rPr>
              <a:t>Asks about patient expectations</a:t>
            </a:r>
          </a:p>
          <a:p>
            <a:pPr marL="457200" indent="-457200" defTabSz="915988">
              <a:lnSpc>
                <a:spcPct val="85000"/>
              </a:lnSpc>
              <a:spcBef>
                <a:spcPct val="60000"/>
              </a:spcBef>
              <a:buClr>
                <a:schemeClr val="tx1"/>
              </a:buClr>
              <a:buSzPct val="100000"/>
              <a:buFont typeface="Arial" pitchFamily="34" charset="0"/>
              <a:buChar char="•"/>
              <a:defRPr/>
            </a:pPr>
            <a:r>
              <a:rPr lang="en-US" sz="2400" i="0" dirty="0">
                <a:latin typeface="+mn-lt"/>
                <a:ea typeface="MS PGothic" pitchFamily="34" charset="-128"/>
              </a:rPr>
              <a:t>Acknowledges that mutual realistic goals not established on first visit</a:t>
            </a:r>
          </a:p>
          <a:p>
            <a:pPr marL="457200" indent="-457200" defTabSz="915988">
              <a:lnSpc>
                <a:spcPct val="85000"/>
              </a:lnSpc>
              <a:spcBef>
                <a:spcPct val="60000"/>
              </a:spcBef>
              <a:buClr>
                <a:schemeClr val="tx1"/>
              </a:buClr>
              <a:buSzPct val="100000"/>
              <a:buFont typeface="Arial" pitchFamily="34" charset="0"/>
              <a:buChar char="•"/>
              <a:defRPr/>
            </a:pPr>
            <a:r>
              <a:rPr lang="en-US" sz="2400" i="0" dirty="0">
                <a:latin typeface="+mn-lt"/>
                <a:ea typeface="MS PGothic" pitchFamily="34" charset="-128"/>
              </a:rPr>
              <a:t>Does not respond to nonverbal and verbal pain behaviors “I have to live with this, forever?”</a:t>
            </a:r>
          </a:p>
          <a:p>
            <a:pPr marL="457200" indent="-457200" defTabSz="915988">
              <a:lnSpc>
                <a:spcPct val="85000"/>
              </a:lnSpc>
              <a:spcBef>
                <a:spcPct val="60000"/>
              </a:spcBef>
              <a:buClr>
                <a:schemeClr val="tx1"/>
              </a:buClr>
              <a:buSzPct val="100000"/>
              <a:buFont typeface="Arial" pitchFamily="34" charset="0"/>
              <a:buChar char="•"/>
              <a:defRPr/>
            </a:pPr>
            <a:r>
              <a:rPr lang="en-US" sz="2400" i="0" dirty="0">
                <a:latin typeface="+mn-lt"/>
                <a:ea typeface="MS PGothic" pitchFamily="34" charset="-128"/>
              </a:rPr>
              <a:t>Acknowledged concerns without need to do something (“Don’t just do something, stand there”)</a:t>
            </a:r>
          </a:p>
          <a:p>
            <a:pPr marL="457200" indent="-457200" defTabSz="915988">
              <a:lnSpc>
                <a:spcPct val="85000"/>
              </a:lnSpc>
              <a:spcBef>
                <a:spcPct val="60000"/>
              </a:spcBef>
              <a:buClr>
                <a:schemeClr val="tx1"/>
              </a:buClr>
              <a:buSzPct val="100000"/>
              <a:buFont typeface="Arial" pitchFamily="34" charset="0"/>
              <a:buChar char="•"/>
              <a:defRPr/>
            </a:pPr>
            <a:r>
              <a:rPr lang="en-US" sz="2400" i="0" dirty="0">
                <a:latin typeface="+mn-lt"/>
                <a:ea typeface="MS PGothic" pitchFamily="34" charset="-128"/>
              </a:rPr>
              <a:t>Offers a realistic goal for improvement</a:t>
            </a:r>
          </a:p>
        </p:txBody>
      </p:sp>
      <p:sp>
        <p:nvSpPr>
          <p:cNvPr id="6" name="Rectangle 83"/>
          <p:cNvSpPr>
            <a:spLocks noChangeArrowheads="1"/>
          </p:cNvSpPr>
          <p:nvPr/>
        </p:nvSpPr>
        <p:spPr bwMode="auto">
          <a:xfrm>
            <a:off x="519289" y="391984"/>
            <a:ext cx="8225367" cy="881062"/>
          </a:xfrm>
          <a:prstGeom prst="rect">
            <a:avLst/>
          </a:prstGeom>
          <a:noFill/>
          <a:ln w="9525">
            <a:noFill/>
            <a:miter lim="800000"/>
            <a:headEnd/>
            <a:tailEnd/>
          </a:ln>
          <a:effectLst/>
        </p:spPr>
        <p:txBody>
          <a:bodyPr lIns="92560" tIns="45468" rIns="92560" bIns="45468" anchor="ctr"/>
          <a:lstStyle/>
          <a:p>
            <a:pPr algn="ctr" defTabSz="915988">
              <a:lnSpc>
                <a:spcPts val="3000"/>
              </a:lnSpc>
              <a:buClr>
                <a:schemeClr val="tx1"/>
              </a:buClr>
              <a:defRPr/>
            </a:pPr>
            <a:r>
              <a:rPr lang="en-US" sz="4000" i="0" spc="100" dirty="0">
                <a:latin typeface="+mn-lt"/>
                <a:ea typeface="MS PGothic" pitchFamily="34" charset="-128"/>
                <a:cs typeface="HelveticaNeueLT Std Med"/>
              </a:rPr>
              <a:t>Patient Dissatisfaction with Care – Establishing Realistic Expectations</a:t>
            </a:r>
            <a:endParaRPr lang="nl-NL" sz="4000" i="0" spc="100" dirty="0">
              <a:latin typeface="+mn-lt"/>
              <a:ea typeface="MS PGothic" pitchFamily="34" charset="-128"/>
              <a:cs typeface="HelveticaNeueLT Std Med"/>
            </a:endParaRPr>
          </a:p>
        </p:txBody>
      </p:sp>
    </p:spTree>
    <p:extLst>
      <p:ext uri="{BB962C8B-B14F-4D97-AF65-F5344CB8AC3E}">
        <p14:creationId xmlns:p14="http://schemas.microsoft.com/office/powerpoint/2010/main" xmlns="" val="8825240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7" name="Rectangle 2"/>
          <p:cNvSpPr>
            <a:spLocks noChangeArrowheads="1"/>
          </p:cNvSpPr>
          <p:nvPr/>
        </p:nvSpPr>
        <p:spPr bwMode="auto">
          <a:xfrm>
            <a:off x="4021293" y="1159116"/>
            <a:ext cx="4997579" cy="4619628"/>
          </a:xfrm>
          <a:prstGeom prst="rect">
            <a:avLst/>
          </a:prstGeom>
          <a:noFill/>
          <a:ln w="9525">
            <a:noFill/>
            <a:miter lim="800000"/>
            <a:headEnd/>
            <a:tailEnd/>
          </a:ln>
          <a:effectLst/>
        </p:spPr>
        <p:txBody>
          <a:bodyPr lIns="92560" tIns="45468" rIns="92560" bIns="45468">
            <a:prstTxWarp prst="textNoShape">
              <a:avLst/>
            </a:prstTxWarp>
          </a:bodyPr>
          <a:lstStyle/>
          <a:p>
            <a:pPr marL="347472" indent="-347472" defTabSz="915988">
              <a:spcBef>
                <a:spcPts val="600"/>
              </a:spcBef>
              <a:buClr>
                <a:schemeClr val="tx1"/>
              </a:buClr>
              <a:buFont typeface="Arial" pitchFamily="34" charset="0"/>
              <a:buChar char="•"/>
              <a:tabLst>
                <a:tab pos="685800" algn="l"/>
              </a:tabLst>
            </a:pPr>
            <a:r>
              <a:rPr lang="en-US" sz="2600" i="0" spc="200" dirty="0">
                <a:solidFill>
                  <a:srgbClr val="FFFF00"/>
                </a:solidFill>
                <a:latin typeface="+mn-lt"/>
              </a:rPr>
              <a:t>Elicit</a:t>
            </a:r>
            <a:r>
              <a:rPr lang="en-US" sz="2600" i="0" spc="200" dirty="0">
                <a:solidFill>
                  <a:srgbClr val="99CCFF"/>
                </a:solidFill>
                <a:latin typeface="+mn-lt"/>
              </a:rPr>
              <a:t> </a:t>
            </a:r>
            <a:r>
              <a:rPr lang="en-US" sz="2600" i="0" spc="200" dirty="0">
                <a:solidFill>
                  <a:srgbClr val="FFFFFF"/>
                </a:solidFill>
                <a:latin typeface="+mn-lt"/>
              </a:rPr>
              <a:t>patient’s </a:t>
            </a:r>
            <a:r>
              <a:rPr lang="en-US" sz="2600" i="0" spc="200" dirty="0" smtClean="0">
                <a:solidFill>
                  <a:srgbClr val="FFFFFF"/>
                </a:solidFill>
                <a:latin typeface="+mn-lt"/>
              </a:rPr>
              <a:t>understanding</a:t>
            </a:r>
          </a:p>
          <a:p>
            <a:pPr marL="347472" indent="-347472" defTabSz="915988">
              <a:spcBef>
                <a:spcPts val="600"/>
              </a:spcBef>
              <a:buClr>
                <a:schemeClr val="tx1"/>
              </a:buClr>
              <a:buFont typeface="Arial" pitchFamily="34" charset="0"/>
              <a:buChar char="•"/>
              <a:tabLst>
                <a:tab pos="685800" algn="l"/>
              </a:tabLst>
            </a:pPr>
            <a:r>
              <a:rPr lang="en-US" sz="2600" i="0" spc="200" dirty="0" smtClean="0">
                <a:solidFill>
                  <a:srgbClr val="FFFFFF"/>
                </a:solidFill>
                <a:latin typeface="+mn-lt"/>
              </a:rPr>
              <a:t>Address </a:t>
            </a:r>
            <a:r>
              <a:rPr lang="en-US" sz="2600" i="0" spc="200" dirty="0" smtClean="0">
                <a:solidFill>
                  <a:srgbClr val="FFFF00"/>
                </a:solidFill>
                <a:latin typeface="+mn-lt"/>
              </a:rPr>
              <a:t>misunderstandings</a:t>
            </a:r>
          </a:p>
          <a:p>
            <a:pPr marL="347472" indent="-347472" defTabSz="915988">
              <a:spcBef>
                <a:spcPts val="600"/>
              </a:spcBef>
              <a:buClr>
                <a:schemeClr val="tx1"/>
              </a:buClr>
              <a:buFont typeface="Arial" pitchFamily="34" charset="0"/>
              <a:buChar char="•"/>
              <a:tabLst>
                <a:tab pos="685800" algn="l"/>
              </a:tabLst>
            </a:pPr>
            <a:r>
              <a:rPr lang="en-US" sz="2600" i="0" spc="200" dirty="0" smtClean="0">
                <a:solidFill>
                  <a:srgbClr val="FFFFFF"/>
                </a:solidFill>
                <a:latin typeface="+mn-lt"/>
              </a:rPr>
              <a:t>Provide </a:t>
            </a:r>
            <a:r>
              <a:rPr lang="en-US" sz="2600" i="0" spc="200" dirty="0">
                <a:solidFill>
                  <a:srgbClr val="FFFFFF"/>
                </a:solidFill>
                <a:latin typeface="+mn-lt"/>
              </a:rPr>
              <a:t>information consistent</a:t>
            </a:r>
            <a:r>
              <a:rPr lang="en-US" sz="2600" i="0" spc="200" dirty="0" smtClean="0">
                <a:solidFill>
                  <a:srgbClr val="FFFFFF"/>
                </a:solidFill>
                <a:latin typeface="+mn-lt"/>
              </a:rPr>
              <a:t> with patient’s </a:t>
            </a:r>
            <a:r>
              <a:rPr lang="en-US" sz="2600" i="0" spc="200" dirty="0">
                <a:solidFill>
                  <a:srgbClr val="FFFF00"/>
                </a:solidFill>
                <a:latin typeface="+mn-lt"/>
              </a:rPr>
              <a:t>frame of </a:t>
            </a:r>
            <a:r>
              <a:rPr lang="en-US" sz="2600" i="0" spc="200" dirty="0" smtClean="0">
                <a:solidFill>
                  <a:srgbClr val="FFFF00"/>
                </a:solidFill>
                <a:latin typeface="+mn-lt"/>
              </a:rPr>
              <a:t>reference</a:t>
            </a:r>
          </a:p>
          <a:p>
            <a:pPr marL="347472" indent="-347472" defTabSz="915988">
              <a:spcBef>
                <a:spcPts val="600"/>
              </a:spcBef>
              <a:buClr>
                <a:schemeClr val="tx1"/>
              </a:buClr>
              <a:buFont typeface="Arial" pitchFamily="34" charset="0"/>
              <a:buChar char="•"/>
              <a:tabLst>
                <a:tab pos="685800" algn="l"/>
              </a:tabLst>
            </a:pPr>
            <a:r>
              <a:rPr lang="en-US" sz="2600" i="0" spc="200" dirty="0" smtClean="0">
                <a:solidFill>
                  <a:srgbClr val="FFFFFF"/>
                </a:solidFill>
                <a:latin typeface="+mn-lt"/>
              </a:rPr>
              <a:t>Check </a:t>
            </a:r>
            <a:r>
              <a:rPr lang="en-US" sz="2600" i="0" spc="200" dirty="0">
                <a:solidFill>
                  <a:srgbClr val="FFFFFF"/>
                </a:solidFill>
                <a:latin typeface="+mn-lt"/>
              </a:rPr>
              <a:t>the </a:t>
            </a:r>
            <a:r>
              <a:rPr lang="en-US" sz="2600" i="0" spc="200" dirty="0">
                <a:solidFill>
                  <a:srgbClr val="FFFF00"/>
                </a:solidFill>
                <a:latin typeface="+mn-lt"/>
              </a:rPr>
              <a:t>patient’s understanding </a:t>
            </a:r>
            <a:r>
              <a:rPr lang="en-US" sz="2600" i="0" spc="200" dirty="0">
                <a:solidFill>
                  <a:srgbClr val="FFFFFF"/>
                </a:solidFill>
                <a:latin typeface="+mn-lt"/>
              </a:rPr>
              <a:t>of what was discussed</a:t>
            </a:r>
          </a:p>
        </p:txBody>
      </p:sp>
      <p:sp>
        <p:nvSpPr>
          <p:cNvPr id="25" name="Rectangle 24"/>
          <p:cNvSpPr/>
          <p:nvPr/>
        </p:nvSpPr>
        <p:spPr bwMode="auto">
          <a:xfrm>
            <a:off x="820893" y="85000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6" name="Rectangle 25"/>
          <p:cNvSpPr/>
          <p:nvPr/>
        </p:nvSpPr>
        <p:spPr bwMode="auto">
          <a:xfrm>
            <a:off x="820893" y="5625207"/>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820893" y="426313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820892" y="4942582"/>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820893" y="17690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820893" y="152310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820893" y="2194619"/>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820893" y="2867719"/>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ound Same Side Corner Rectangle 32"/>
          <p:cNvSpPr/>
          <p:nvPr/>
        </p:nvSpPr>
        <p:spPr bwMode="auto">
          <a:xfrm rot="5400000">
            <a:off x="1964461" y="2399976"/>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4" name="Rectangle 21"/>
          <p:cNvSpPr>
            <a:spLocks noChangeArrowheads="1"/>
          </p:cNvSpPr>
          <p:nvPr/>
        </p:nvSpPr>
        <p:spPr bwMode="auto">
          <a:xfrm>
            <a:off x="808193" y="186431"/>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0907"/>
                                        </p:tgtEl>
                                        <p:attrNameLst>
                                          <p:attrName>style.visibility</p:attrName>
                                        </p:attrNameLst>
                                      </p:cBhvr>
                                      <p:to>
                                        <p:strVal val="visible"/>
                                      </p:to>
                                    </p:set>
                                    <p:animEffect transition="in" filter="fade">
                                      <p:cBhvr>
                                        <p:cTn id="7" dur="1000"/>
                                        <p:tgtEl>
                                          <p:spTgt spid="80907"/>
                                        </p:tgtEl>
                                      </p:cBhvr>
                                    </p:animEffect>
                                    <p:anim calcmode="lin" valueType="num">
                                      <p:cBhvr>
                                        <p:cTn id="8" dur="1000" fill="hold"/>
                                        <p:tgtEl>
                                          <p:spTgt spid="80907"/>
                                        </p:tgtEl>
                                        <p:attrNameLst>
                                          <p:attrName>ppt_x</p:attrName>
                                        </p:attrNameLst>
                                      </p:cBhvr>
                                      <p:tavLst>
                                        <p:tav tm="0">
                                          <p:val>
                                            <p:strVal val="#ppt_x"/>
                                          </p:val>
                                        </p:tav>
                                        <p:tav tm="100000">
                                          <p:val>
                                            <p:strVal val="#ppt_x"/>
                                          </p:val>
                                        </p:tav>
                                      </p:tavLst>
                                    </p:anim>
                                    <p:anim calcmode="lin" valueType="num">
                                      <p:cBhvr>
                                        <p:cTn id="9" dur="1000" fill="hold"/>
                                        <p:tgtEl>
                                          <p:spTgt spid="809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1" name="Rectangle 2"/>
          <p:cNvSpPr>
            <a:spLocks noChangeArrowheads="1"/>
          </p:cNvSpPr>
          <p:nvPr/>
        </p:nvSpPr>
        <p:spPr bwMode="auto">
          <a:xfrm>
            <a:off x="3888717" y="941935"/>
            <a:ext cx="5130155" cy="5208607"/>
          </a:xfrm>
          <a:prstGeom prst="rect">
            <a:avLst/>
          </a:prstGeom>
          <a:noFill/>
          <a:ln w="9525">
            <a:noFill/>
            <a:miter lim="800000"/>
            <a:headEnd/>
            <a:tailEnd/>
          </a:ln>
          <a:effectLst/>
        </p:spPr>
        <p:txBody>
          <a:bodyPr lIns="92560" tIns="45468" rIns="92560" bIns="45468">
            <a:prstTxWarp prst="textNoShape">
              <a:avLst/>
            </a:prstTxWarp>
          </a:bodyPr>
          <a:lstStyle/>
          <a:p>
            <a:pPr marL="347472" indent="-347472" defTabSz="915988">
              <a:spcBef>
                <a:spcPts val="600"/>
              </a:spcBef>
              <a:buClr>
                <a:schemeClr val="tx1"/>
              </a:buClr>
              <a:buFont typeface="Arial" pitchFamily="34" charset="0"/>
              <a:buChar char="•"/>
              <a:tabLst>
                <a:tab pos="685800" algn="l"/>
              </a:tabLst>
            </a:pPr>
            <a:r>
              <a:rPr lang="en-US" i="0" spc="200" dirty="0">
                <a:solidFill>
                  <a:srgbClr val="FFFF00"/>
                </a:solidFill>
                <a:latin typeface="+mn-lt"/>
              </a:rPr>
              <a:t>Identify</a:t>
            </a:r>
            <a:r>
              <a:rPr lang="en-US" i="0" spc="200" dirty="0">
                <a:solidFill>
                  <a:srgbClr val="FFFFFF"/>
                </a:solidFill>
                <a:latin typeface="+mn-lt"/>
              </a:rPr>
              <a:t> patient’s worries, concerns</a:t>
            </a:r>
          </a:p>
          <a:p>
            <a:pPr marL="347472" indent="-347472" defTabSz="915988">
              <a:spcBef>
                <a:spcPts val="600"/>
              </a:spcBef>
              <a:buClr>
                <a:schemeClr val="tx1"/>
              </a:buClr>
              <a:buFont typeface="Arial" pitchFamily="34" charset="0"/>
              <a:buChar char="•"/>
              <a:tabLst>
                <a:tab pos="685800" algn="l"/>
              </a:tabLst>
            </a:pPr>
            <a:r>
              <a:rPr lang="en-US" i="0" spc="200" dirty="0">
                <a:solidFill>
                  <a:srgbClr val="FFFFFF"/>
                </a:solidFill>
                <a:latin typeface="+mn-lt"/>
              </a:rPr>
              <a:t>Acknowledge </a:t>
            </a:r>
            <a:r>
              <a:rPr lang="en-US" i="0" spc="200" dirty="0">
                <a:solidFill>
                  <a:srgbClr val="FFFF00"/>
                </a:solidFill>
                <a:latin typeface="+mn-lt"/>
              </a:rPr>
              <a:t>(validate)</a:t>
            </a:r>
            <a:r>
              <a:rPr lang="en-US" i="0" spc="200" dirty="0">
                <a:solidFill>
                  <a:srgbClr val="FFFFFF"/>
                </a:solidFill>
                <a:latin typeface="+mn-lt"/>
              </a:rPr>
              <a:t> them</a:t>
            </a:r>
          </a:p>
          <a:p>
            <a:pPr marL="347472" indent="-347472" defTabSz="915988">
              <a:spcBef>
                <a:spcPts val="600"/>
              </a:spcBef>
              <a:buClr>
                <a:schemeClr val="tx1"/>
              </a:buClr>
              <a:buFont typeface="Arial" pitchFamily="34" charset="0"/>
              <a:buChar char="•"/>
              <a:tabLst>
                <a:tab pos="685800" algn="l"/>
              </a:tabLst>
            </a:pPr>
            <a:r>
              <a:rPr lang="en-US" i="0" spc="200" dirty="0">
                <a:solidFill>
                  <a:srgbClr val="FFFFFF"/>
                </a:solidFill>
                <a:latin typeface="+mn-lt"/>
              </a:rPr>
              <a:t>Respond to the </a:t>
            </a:r>
            <a:r>
              <a:rPr lang="en-US" i="0" spc="200" dirty="0">
                <a:solidFill>
                  <a:srgbClr val="FFFF00"/>
                </a:solidFill>
                <a:latin typeface="+mn-lt"/>
              </a:rPr>
              <a:t>specific</a:t>
            </a:r>
            <a:r>
              <a:rPr lang="en-US" i="0" spc="200" dirty="0">
                <a:solidFill>
                  <a:srgbClr val="FFFFFF"/>
                </a:solidFill>
                <a:latin typeface="+mn-lt"/>
              </a:rPr>
              <a:t> </a:t>
            </a:r>
            <a:r>
              <a:rPr lang="en-US" i="0" spc="200" dirty="0" smtClean="0">
                <a:solidFill>
                  <a:srgbClr val="FFFFFF"/>
                </a:solidFill>
                <a:latin typeface="+mn-lt"/>
              </a:rPr>
              <a:t>concerns</a:t>
            </a:r>
          </a:p>
          <a:p>
            <a:pPr marL="347472" indent="-347472" defTabSz="915988">
              <a:spcBef>
                <a:spcPts val="600"/>
              </a:spcBef>
              <a:buClr>
                <a:schemeClr val="tx1"/>
              </a:buClr>
              <a:buFont typeface="Arial" pitchFamily="34" charset="0"/>
              <a:buChar char="•"/>
              <a:tabLst>
                <a:tab pos="685800" algn="l"/>
              </a:tabLst>
            </a:pPr>
            <a:r>
              <a:rPr lang="en-US" i="0" spc="200" dirty="0" smtClean="0">
                <a:solidFill>
                  <a:srgbClr val="FFFF00"/>
                </a:solidFill>
                <a:latin typeface="+mn-lt"/>
              </a:rPr>
              <a:t>Avoid</a:t>
            </a:r>
            <a:r>
              <a:rPr lang="en-US" i="0" spc="200" dirty="0" smtClean="0">
                <a:solidFill>
                  <a:srgbClr val="FFFFFF"/>
                </a:solidFill>
                <a:latin typeface="+mn-lt"/>
              </a:rPr>
              <a:t> </a:t>
            </a:r>
            <a:r>
              <a:rPr lang="en-US" i="0" spc="200" dirty="0">
                <a:solidFill>
                  <a:srgbClr val="FFFFFF"/>
                </a:solidFill>
                <a:latin typeface="+mn-lt"/>
              </a:rPr>
              <a:t>“false” reassurances</a:t>
            </a:r>
          </a:p>
        </p:txBody>
      </p:sp>
      <p:sp>
        <p:nvSpPr>
          <p:cNvPr id="25" name="Rectangle 24"/>
          <p:cNvSpPr/>
          <p:nvPr/>
        </p:nvSpPr>
        <p:spPr bwMode="auto">
          <a:xfrm>
            <a:off x="741000" y="8130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6" name="Rectangle 25"/>
          <p:cNvSpPr/>
          <p:nvPr/>
        </p:nvSpPr>
        <p:spPr bwMode="auto">
          <a:xfrm>
            <a:off x="741000" y="5588214"/>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741000" y="350223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740999" y="4905589"/>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741000" y="1399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741000" y="14861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741000" y="215762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741000" y="2830726"/>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ound Same Side Corner Rectangle 32"/>
          <p:cNvSpPr/>
          <p:nvPr/>
        </p:nvSpPr>
        <p:spPr bwMode="auto">
          <a:xfrm rot="5400000">
            <a:off x="1884568" y="3048784"/>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4" name="Rectangle 21"/>
          <p:cNvSpPr>
            <a:spLocks noChangeArrowheads="1"/>
          </p:cNvSpPr>
          <p:nvPr/>
        </p:nvSpPr>
        <p:spPr bwMode="auto">
          <a:xfrm>
            <a:off x="728300" y="149438"/>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1931"/>
                                        </p:tgtEl>
                                        <p:attrNameLst>
                                          <p:attrName>style.visibility</p:attrName>
                                        </p:attrNameLst>
                                      </p:cBhvr>
                                      <p:to>
                                        <p:strVal val="visible"/>
                                      </p:to>
                                    </p:set>
                                    <p:animEffect transition="in" filter="fade">
                                      <p:cBhvr>
                                        <p:cTn id="7" dur="1000"/>
                                        <p:tgtEl>
                                          <p:spTgt spid="81931"/>
                                        </p:tgtEl>
                                      </p:cBhvr>
                                    </p:animEffect>
                                    <p:anim calcmode="lin" valueType="num">
                                      <p:cBhvr>
                                        <p:cTn id="8" dur="1000" fill="hold"/>
                                        <p:tgtEl>
                                          <p:spTgt spid="81931"/>
                                        </p:tgtEl>
                                        <p:attrNameLst>
                                          <p:attrName>ppt_x</p:attrName>
                                        </p:attrNameLst>
                                      </p:cBhvr>
                                      <p:tavLst>
                                        <p:tav tm="0">
                                          <p:val>
                                            <p:strVal val="#ppt_x"/>
                                          </p:val>
                                        </p:tav>
                                        <p:tav tm="100000">
                                          <p:val>
                                            <p:strVal val="#ppt_x"/>
                                          </p:val>
                                        </p:tav>
                                      </p:tavLst>
                                    </p:anim>
                                    <p:anim calcmode="lin" valueType="num">
                                      <p:cBhvr>
                                        <p:cTn id="9" dur="1000" fill="hold"/>
                                        <p:tgtEl>
                                          <p:spTgt spid="819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4" descr="doctor_shaking_hands_smp0002878.psd"/>
          <p:cNvPicPr>
            <a:picLocks noChangeAspect="1"/>
          </p:cNvPicPr>
          <p:nvPr/>
        </p:nvPicPr>
        <p:blipFill>
          <a:blip r:embed="rId3" cstate="print"/>
          <a:srcRect/>
          <a:stretch>
            <a:fillRect/>
          </a:stretch>
        </p:blipFill>
        <p:spPr bwMode="auto">
          <a:xfrm>
            <a:off x="4003960" y="575927"/>
            <a:ext cx="4881905" cy="4525715"/>
          </a:xfrm>
          <a:prstGeom prst="rect">
            <a:avLst/>
          </a:prstGeom>
          <a:noFill/>
          <a:ln w="9525">
            <a:noFill/>
            <a:miter lim="800000"/>
            <a:headEnd/>
            <a:tailEnd/>
          </a:ln>
        </p:spPr>
      </p:pic>
      <p:sp>
        <p:nvSpPr>
          <p:cNvPr id="82954" name="Rectangle 2"/>
          <p:cNvSpPr>
            <a:spLocks noChangeArrowheads="1"/>
          </p:cNvSpPr>
          <p:nvPr/>
        </p:nvSpPr>
        <p:spPr bwMode="auto">
          <a:xfrm>
            <a:off x="2849034" y="609601"/>
            <a:ext cx="7357533" cy="5662613"/>
          </a:xfrm>
          <a:prstGeom prst="rect">
            <a:avLst/>
          </a:prstGeom>
          <a:noFill/>
          <a:ln w="9525">
            <a:noFill/>
            <a:miter lim="800000"/>
            <a:headEnd/>
            <a:tailEnd/>
          </a:ln>
          <a:effectLst>
            <a:outerShdw blurRad="63500" dist="38099" dir="2700000" algn="ctr" rotWithShape="0">
              <a:schemeClr val="bg2">
                <a:alpha val="74997"/>
              </a:schemeClr>
            </a:outerShdw>
          </a:effectLst>
        </p:spPr>
        <p:txBody>
          <a:bodyPr lIns="92560" tIns="45468" rIns="92560" bIns="45468">
            <a:prstTxWarp prst="textNoShape">
              <a:avLst/>
            </a:prstTxWarp>
          </a:bodyPr>
          <a:lstStyle/>
          <a:p>
            <a:pPr defTabSz="915988">
              <a:lnSpc>
                <a:spcPct val="200000"/>
              </a:lnSpc>
              <a:spcBef>
                <a:spcPct val="65000"/>
              </a:spcBef>
              <a:buClr>
                <a:srgbClr val="3399FF"/>
              </a:buClr>
              <a:tabLst>
                <a:tab pos="685800" algn="l"/>
              </a:tabLst>
            </a:pPr>
            <a:endParaRPr lang="en-US" sz="3600" i="0">
              <a:solidFill>
                <a:srgbClr val="FFFFFF"/>
              </a:solidFill>
              <a:latin typeface="HelveticaNeueLT Std Thin" pitchFamily="-109" charset="0"/>
            </a:endParaRPr>
          </a:p>
        </p:txBody>
      </p:sp>
      <p:sp>
        <p:nvSpPr>
          <p:cNvPr id="22" name="Rectangle 21"/>
          <p:cNvSpPr/>
          <p:nvPr/>
        </p:nvSpPr>
        <p:spPr bwMode="auto">
          <a:xfrm>
            <a:off x="769875" y="80338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5" name="Rectangle 24"/>
          <p:cNvSpPr/>
          <p:nvPr/>
        </p:nvSpPr>
        <p:spPr bwMode="auto">
          <a:xfrm>
            <a:off x="769875" y="5578589"/>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6" name="Rectangle 25"/>
          <p:cNvSpPr/>
          <p:nvPr/>
        </p:nvSpPr>
        <p:spPr bwMode="auto">
          <a:xfrm>
            <a:off x="769875" y="349261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769874" y="4172064"/>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769875" y="13028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769875" y="147648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769875" y="214800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769875" y="282110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ound Same Side Corner Rectangle 31"/>
          <p:cNvSpPr/>
          <p:nvPr/>
        </p:nvSpPr>
        <p:spPr bwMode="auto">
          <a:xfrm rot="5400000">
            <a:off x="1913442" y="3712260"/>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3" name="Rectangle 21"/>
          <p:cNvSpPr>
            <a:spLocks noChangeArrowheads="1"/>
          </p:cNvSpPr>
          <p:nvPr/>
        </p:nvSpPr>
        <p:spPr bwMode="auto">
          <a:xfrm>
            <a:off x="757175" y="139813"/>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7" name="Rectangle 2"/>
          <p:cNvSpPr>
            <a:spLocks noChangeArrowheads="1"/>
          </p:cNvSpPr>
          <p:nvPr/>
        </p:nvSpPr>
        <p:spPr bwMode="auto">
          <a:xfrm>
            <a:off x="2849034" y="609601"/>
            <a:ext cx="7357533" cy="5662613"/>
          </a:xfrm>
          <a:prstGeom prst="rect">
            <a:avLst/>
          </a:prstGeom>
          <a:noFill/>
          <a:ln w="9525">
            <a:noFill/>
            <a:miter lim="800000"/>
            <a:headEnd/>
            <a:tailEnd/>
          </a:ln>
          <a:effectLst>
            <a:outerShdw blurRad="63500" dist="38099" dir="2700000" algn="ctr" rotWithShape="0">
              <a:schemeClr val="bg2">
                <a:alpha val="74997"/>
              </a:schemeClr>
            </a:outerShdw>
          </a:effectLst>
        </p:spPr>
        <p:txBody>
          <a:bodyPr lIns="92560" tIns="45468" rIns="92560" bIns="45468">
            <a:prstTxWarp prst="textNoShape">
              <a:avLst/>
            </a:prstTxWarp>
          </a:bodyPr>
          <a:lstStyle/>
          <a:p>
            <a:pPr defTabSz="915988">
              <a:lnSpc>
                <a:spcPct val="200000"/>
              </a:lnSpc>
              <a:spcBef>
                <a:spcPct val="65000"/>
              </a:spcBef>
              <a:buClr>
                <a:srgbClr val="3399FF"/>
              </a:buClr>
              <a:tabLst>
                <a:tab pos="685800" algn="l"/>
              </a:tabLst>
            </a:pPr>
            <a:endParaRPr lang="en-US" sz="3600" i="0">
              <a:solidFill>
                <a:srgbClr val="FFFFFF"/>
              </a:solidFill>
              <a:latin typeface="HelveticaNeueLT Std Thin" pitchFamily="-109" charset="0"/>
            </a:endParaRPr>
          </a:p>
        </p:txBody>
      </p:sp>
      <p:sp>
        <p:nvSpPr>
          <p:cNvPr id="29" name="Rectangle 28"/>
          <p:cNvSpPr/>
          <p:nvPr/>
        </p:nvSpPr>
        <p:spPr bwMode="auto">
          <a:xfrm>
            <a:off x="3041294" y="529561"/>
            <a:ext cx="6555082" cy="486256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1" u="none" strike="noStrike" cap="none" normalizeH="0" baseline="0" smtClean="0">
              <a:ln>
                <a:noFill/>
              </a:ln>
              <a:solidFill>
                <a:schemeClr val="tx1"/>
              </a:solidFill>
              <a:effectLst/>
              <a:latin typeface="Arial" charset="0"/>
            </a:endParaRPr>
          </a:p>
        </p:txBody>
      </p:sp>
      <p:pic>
        <p:nvPicPr>
          <p:cNvPr id="31" name="Picture 30" descr="doctors_hugging_42-17157862.psd"/>
          <p:cNvPicPr>
            <a:picLocks noChangeAspect="1"/>
          </p:cNvPicPr>
          <p:nvPr/>
        </p:nvPicPr>
        <p:blipFill>
          <a:blip r:embed="rId3" cstate="print"/>
          <a:stretch>
            <a:fillRect/>
          </a:stretch>
        </p:blipFill>
        <p:spPr>
          <a:xfrm>
            <a:off x="4412453" y="389786"/>
            <a:ext cx="4183493" cy="4700318"/>
          </a:xfrm>
          <a:prstGeom prst="rect">
            <a:avLst/>
          </a:prstGeom>
        </p:spPr>
      </p:pic>
      <p:sp>
        <p:nvSpPr>
          <p:cNvPr id="27" name="TextBox 26"/>
          <p:cNvSpPr txBox="1"/>
          <p:nvPr/>
        </p:nvSpPr>
        <p:spPr>
          <a:xfrm>
            <a:off x="3901186" y="5229372"/>
            <a:ext cx="5203239" cy="954107"/>
          </a:xfrm>
          <a:prstGeom prst="rect">
            <a:avLst/>
          </a:prstGeom>
          <a:noFill/>
          <a:effectLst/>
        </p:spPr>
        <p:txBody>
          <a:bodyPr wrap="square" rtlCol="0">
            <a:spAutoFit/>
          </a:bodyPr>
          <a:lstStyle/>
          <a:p>
            <a:pPr algn="ctr"/>
            <a:r>
              <a:rPr lang="en-US" sz="2800" i="0" spc="300" dirty="0" smtClean="0">
                <a:latin typeface="+mn-lt"/>
                <a:cs typeface="HelveticaNeueLT Std Thin Ext"/>
              </a:rPr>
              <a:t>Provide support and a listening ear.</a:t>
            </a:r>
            <a:endParaRPr lang="en-US" sz="2800" i="0" spc="300" dirty="0">
              <a:latin typeface="+mn-lt"/>
              <a:cs typeface="HelveticaNeueLT Std Thin Ext"/>
            </a:endParaRPr>
          </a:p>
        </p:txBody>
      </p:sp>
      <p:sp>
        <p:nvSpPr>
          <p:cNvPr id="22" name="Rectangle 21"/>
          <p:cNvSpPr/>
          <p:nvPr/>
        </p:nvSpPr>
        <p:spPr bwMode="auto">
          <a:xfrm>
            <a:off x="769875" y="86113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5" name="Rectangle 24"/>
          <p:cNvSpPr/>
          <p:nvPr/>
        </p:nvSpPr>
        <p:spPr bwMode="auto">
          <a:xfrm>
            <a:off x="769875" y="4912439"/>
            <a:ext cx="2926080" cy="671513"/>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6" name="Rectangle 25"/>
          <p:cNvSpPr/>
          <p:nvPr/>
        </p:nvSpPr>
        <p:spPr bwMode="auto">
          <a:xfrm>
            <a:off x="769875" y="3550363"/>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769874" y="4229814"/>
            <a:ext cx="2926080" cy="669925"/>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769875" y="18803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769875" y="1534238"/>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769875" y="220575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ectangle 33"/>
          <p:cNvSpPr/>
          <p:nvPr/>
        </p:nvSpPr>
        <p:spPr bwMode="auto">
          <a:xfrm>
            <a:off x="769875" y="2878851"/>
            <a:ext cx="2926080" cy="667512"/>
          </a:xfrm>
          <a:prstGeom prst="rect">
            <a:avLst/>
          </a:prstGeom>
          <a:solidFill>
            <a:schemeClr val="accent1">
              <a:lumMod val="40000"/>
              <a:lumOff val="6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5" name="Round Same Side Corner Rectangle 34"/>
          <p:cNvSpPr/>
          <p:nvPr/>
        </p:nvSpPr>
        <p:spPr bwMode="auto">
          <a:xfrm rot="5400000">
            <a:off x="1913441" y="4456943"/>
            <a:ext cx="697363" cy="2984500"/>
          </a:xfrm>
          <a:prstGeom prst="round2SameRect">
            <a:avLst/>
          </a:prstGeom>
          <a:solidFill>
            <a:schemeClr val="tx2">
              <a:lumMod val="60000"/>
              <a:lumOff val="40000"/>
            </a:schemeClr>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6" name="Rectangle 21"/>
          <p:cNvSpPr>
            <a:spLocks noChangeArrowheads="1"/>
          </p:cNvSpPr>
          <p:nvPr/>
        </p:nvSpPr>
        <p:spPr bwMode="auto">
          <a:xfrm>
            <a:off x="757175" y="197563"/>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9" name="Rectangle 2"/>
          <p:cNvSpPr>
            <a:spLocks noChangeArrowheads="1"/>
          </p:cNvSpPr>
          <p:nvPr/>
        </p:nvSpPr>
        <p:spPr bwMode="auto">
          <a:xfrm>
            <a:off x="2832100" y="5470526"/>
            <a:ext cx="6311900" cy="71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560" tIns="45468" rIns="92560" bIns="45468" anchor="ctr"/>
          <a:lstStyle/>
          <a:p>
            <a:pPr algn="ctr" defTabSz="915988">
              <a:spcBef>
                <a:spcPct val="65000"/>
              </a:spcBef>
              <a:buClr>
                <a:srgbClr val="3399FF"/>
              </a:buClr>
              <a:tabLst>
                <a:tab pos="685800" algn="l"/>
              </a:tabLst>
            </a:pPr>
            <a:r>
              <a:rPr lang="en-US" sz="4400" i="0" dirty="0" smtClean="0">
                <a:solidFill>
                  <a:srgbClr val="FFFFFF"/>
                </a:solidFill>
                <a:latin typeface="+mn-lt"/>
                <a:ea typeface="+mn-ea"/>
                <a:cs typeface="+mn-cs"/>
              </a:rPr>
              <a:t>Video 3</a:t>
            </a:r>
          </a:p>
        </p:txBody>
      </p:sp>
      <p:sp>
        <p:nvSpPr>
          <p:cNvPr id="22" name="Rectangle 21"/>
          <p:cNvSpPr/>
          <p:nvPr/>
        </p:nvSpPr>
        <p:spPr bwMode="auto">
          <a:xfrm>
            <a:off x="165100" y="719216"/>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7" name="Rectangle 26"/>
          <p:cNvSpPr/>
          <p:nvPr/>
        </p:nvSpPr>
        <p:spPr bwMode="auto">
          <a:xfrm>
            <a:off x="165100" y="2738517"/>
            <a:ext cx="2651760" cy="671513"/>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8" name="Rectangle 27"/>
          <p:cNvSpPr/>
          <p:nvPr/>
        </p:nvSpPr>
        <p:spPr bwMode="auto">
          <a:xfrm>
            <a:off x="165100" y="4094241"/>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29" name="Rectangle 28"/>
          <p:cNvSpPr/>
          <p:nvPr/>
        </p:nvSpPr>
        <p:spPr bwMode="auto">
          <a:xfrm>
            <a:off x="165099" y="4773692"/>
            <a:ext cx="2651760" cy="669925"/>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0" name="Rectangle 29"/>
          <p:cNvSpPr/>
          <p:nvPr/>
        </p:nvSpPr>
        <p:spPr bwMode="auto">
          <a:xfrm>
            <a:off x="165100" y="46116"/>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1" name="Rectangle 30"/>
          <p:cNvSpPr/>
          <p:nvPr/>
        </p:nvSpPr>
        <p:spPr bwMode="auto">
          <a:xfrm>
            <a:off x="165100" y="1392316"/>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2" name="Rectangle 31"/>
          <p:cNvSpPr/>
          <p:nvPr/>
        </p:nvSpPr>
        <p:spPr bwMode="auto">
          <a:xfrm>
            <a:off x="165100" y="2063829"/>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3" name="Rectangle 32"/>
          <p:cNvSpPr/>
          <p:nvPr/>
        </p:nvSpPr>
        <p:spPr bwMode="auto">
          <a:xfrm>
            <a:off x="165100" y="3422729"/>
            <a:ext cx="2651760" cy="667512"/>
          </a:xfrm>
          <a:prstGeom prst="rect">
            <a:avLst/>
          </a:prstGeom>
          <a:solidFill>
            <a:srgbClr val="C0D2FE"/>
          </a:solidFill>
          <a:ln w="25400" cap="flat" cmpd="sng" algn="ctr">
            <a:solidFill>
              <a:schemeClr val="tx1"/>
            </a:solidFill>
            <a:prstDash val="solid"/>
            <a:round/>
            <a:headEnd type="none" w="sm" len="sm"/>
            <a:tailEnd type="none" w="sm" len="sm"/>
          </a:ln>
          <a:effectLst/>
        </p:spPr>
        <p:txBody>
          <a:bodyPr>
            <a:prstTxWarp prst="textNoShape">
              <a:avLst/>
            </a:prstTxWarp>
          </a:bodyPr>
          <a:lstStyle/>
          <a:p>
            <a:endParaRPr lang="en-US" sz="3600">
              <a:solidFill>
                <a:srgbClr val="FFFFFF"/>
              </a:solidFill>
              <a:latin typeface="Arial" pitchFamily="-109" charset="0"/>
            </a:endParaRPr>
          </a:p>
        </p:txBody>
      </p:sp>
      <p:sp>
        <p:nvSpPr>
          <p:cNvPr id="34" name="Round Same Side Corner Rectangle 33"/>
          <p:cNvSpPr/>
          <p:nvPr/>
        </p:nvSpPr>
        <p:spPr bwMode="auto">
          <a:xfrm rot="5400000">
            <a:off x="1188019" y="4435671"/>
            <a:ext cx="697363" cy="2743202"/>
          </a:xfrm>
          <a:prstGeom prst="round2SameRect">
            <a:avLst/>
          </a:prstGeom>
          <a:solidFill>
            <a:srgbClr val="FDFF65"/>
          </a:solidFill>
          <a:ln w="25400" cap="flat" cmpd="sng" algn="ctr">
            <a:solidFill>
              <a:schemeClr val="tx1"/>
            </a:solidFill>
            <a:prstDash val="solid"/>
            <a:round/>
            <a:headEnd type="none" w="sm" len="sm"/>
            <a:tailEnd type="none" w="sm" len="sm"/>
          </a:ln>
          <a:effectLst/>
        </p:spPr>
        <p:txBody>
          <a:bodyPr/>
          <a:lstStyle/>
          <a:p>
            <a:pPr>
              <a:defRPr/>
            </a:pPr>
            <a:endParaRPr lang="en-US" sz="3600">
              <a:solidFill>
                <a:srgbClr val="FFFFFF"/>
              </a:solidFill>
              <a:latin typeface="Arial" pitchFamily="34" charset="0"/>
              <a:cs typeface="+mn-cs"/>
            </a:endParaRPr>
          </a:p>
        </p:txBody>
      </p:sp>
      <p:sp>
        <p:nvSpPr>
          <p:cNvPr id="35" name="Rectangle 21"/>
          <p:cNvSpPr>
            <a:spLocks noChangeArrowheads="1"/>
          </p:cNvSpPr>
          <p:nvPr/>
        </p:nvSpPr>
        <p:spPr bwMode="auto">
          <a:xfrm>
            <a:off x="152400" y="17541"/>
            <a:ext cx="3035300" cy="6138412"/>
          </a:xfrm>
          <a:prstGeom prst="rect">
            <a:avLst/>
          </a:prstGeom>
          <a:noFill/>
          <a:ln w="9525">
            <a:noFill/>
            <a:miter lim="800000"/>
            <a:headEnd/>
            <a:tailEnd/>
          </a:ln>
        </p:spPr>
        <p:txBody>
          <a:bodyPr wrap="square">
            <a:prstTxWarp prst="textNoShape">
              <a:avLst/>
            </a:prstTxWarp>
            <a:spAutoFit/>
          </a:bodyPr>
          <a:lstStyle/>
          <a:p>
            <a:pPr>
              <a:lnSpc>
                <a:spcPct val="144000"/>
              </a:lnSpc>
            </a:pPr>
            <a:r>
              <a:rPr lang="en-US" sz="2800" i="0" dirty="0">
                <a:solidFill>
                  <a:schemeClr val="bg2"/>
                </a:solidFill>
                <a:latin typeface="+mn-lt"/>
              </a:rPr>
              <a:t>listen actively</a:t>
            </a:r>
          </a:p>
          <a:p>
            <a:pPr>
              <a:lnSpc>
                <a:spcPct val="144000"/>
              </a:lnSpc>
            </a:pPr>
            <a:r>
              <a:rPr lang="en-US" sz="2800" i="0" dirty="0">
                <a:solidFill>
                  <a:schemeClr val="bg2"/>
                </a:solidFill>
                <a:latin typeface="+mn-lt"/>
              </a:rPr>
              <a:t>identify</a:t>
            </a:r>
            <a:r>
              <a:rPr lang="en-US" sz="1400" i="0" dirty="0">
                <a:solidFill>
                  <a:schemeClr val="bg2"/>
                </a:solidFill>
                <a:latin typeface="+mn-lt"/>
              </a:rPr>
              <a:t> </a:t>
            </a:r>
            <a:r>
              <a:rPr lang="en-US" sz="2800" i="0" dirty="0" err="1">
                <a:solidFill>
                  <a:schemeClr val="bg2"/>
                </a:solidFill>
                <a:latin typeface="+mn-lt"/>
              </a:rPr>
              <a:t>agenda(s</a:t>
            </a:r>
            <a:r>
              <a:rPr lang="en-US" sz="2800" i="0" dirty="0">
                <a:solidFill>
                  <a:schemeClr val="bg2"/>
                </a:solidFill>
                <a:latin typeface="+mn-lt"/>
              </a:rPr>
              <a:t>)</a:t>
            </a:r>
          </a:p>
          <a:p>
            <a:pPr>
              <a:lnSpc>
                <a:spcPct val="144000"/>
              </a:lnSpc>
            </a:pPr>
            <a:r>
              <a:rPr lang="en-US" sz="2800" i="0" dirty="0">
                <a:solidFill>
                  <a:schemeClr val="bg2"/>
                </a:solidFill>
                <a:latin typeface="+mn-lt"/>
              </a:rPr>
              <a:t>empathize</a:t>
            </a:r>
          </a:p>
          <a:p>
            <a:pPr>
              <a:lnSpc>
                <a:spcPct val="144000"/>
              </a:lnSpc>
              <a:spcBef>
                <a:spcPts val="600"/>
              </a:spcBef>
            </a:pPr>
            <a:r>
              <a:rPr lang="en-US" sz="2800" i="0" dirty="0">
                <a:solidFill>
                  <a:schemeClr val="bg2"/>
                </a:solidFill>
                <a:latin typeface="+mn-lt"/>
              </a:rPr>
              <a:t>validate feelings</a:t>
            </a:r>
          </a:p>
          <a:p>
            <a:pPr>
              <a:lnSpc>
                <a:spcPct val="144000"/>
              </a:lnSpc>
              <a:spcBef>
                <a:spcPts val="600"/>
              </a:spcBef>
            </a:pPr>
            <a:r>
              <a:rPr lang="en-US" sz="2800" i="0" dirty="0">
                <a:solidFill>
                  <a:schemeClr val="bg2"/>
                </a:solidFill>
                <a:latin typeface="+mn-lt"/>
              </a:rPr>
              <a:t>set realistic goals</a:t>
            </a:r>
          </a:p>
          <a:p>
            <a:pPr>
              <a:lnSpc>
                <a:spcPct val="144000"/>
              </a:lnSpc>
              <a:spcBef>
                <a:spcPts val="600"/>
              </a:spcBef>
            </a:pPr>
            <a:r>
              <a:rPr lang="en-US" sz="2800" i="0" dirty="0">
                <a:solidFill>
                  <a:schemeClr val="bg2"/>
                </a:solidFill>
                <a:latin typeface="+mn-lt"/>
              </a:rPr>
              <a:t>educate</a:t>
            </a:r>
          </a:p>
          <a:p>
            <a:pPr>
              <a:lnSpc>
                <a:spcPct val="144000"/>
              </a:lnSpc>
              <a:spcBef>
                <a:spcPts val="600"/>
              </a:spcBef>
            </a:pPr>
            <a:r>
              <a:rPr lang="en-US" sz="2800" i="0" dirty="0">
                <a:solidFill>
                  <a:schemeClr val="bg2"/>
                </a:solidFill>
                <a:latin typeface="+mn-lt"/>
              </a:rPr>
              <a:t>reassure</a:t>
            </a:r>
          </a:p>
          <a:p>
            <a:pPr>
              <a:lnSpc>
                <a:spcPct val="144000"/>
              </a:lnSpc>
              <a:spcBef>
                <a:spcPts val="600"/>
              </a:spcBef>
            </a:pPr>
            <a:r>
              <a:rPr lang="en-US" sz="2800" i="0" dirty="0">
                <a:solidFill>
                  <a:schemeClr val="bg2"/>
                </a:solidFill>
                <a:latin typeface="+mn-lt"/>
              </a:rPr>
              <a:t>negotiate</a:t>
            </a:r>
          </a:p>
          <a:p>
            <a:pPr>
              <a:lnSpc>
                <a:spcPct val="144000"/>
              </a:lnSpc>
              <a:spcBef>
                <a:spcPts val="600"/>
              </a:spcBef>
            </a:pPr>
            <a:r>
              <a:rPr lang="en-US" sz="2800" i="0" dirty="0">
                <a:solidFill>
                  <a:schemeClr val="bg2"/>
                </a:solidFill>
                <a:latin typeface="+mn-lt"/>
              </a:rPr>
              <a:t>“be there”</a:t>
            </a:r>
          </a:p>
        </p:txBody>
      </p:sp>
      <p:pic>
        <p:nvPicPr>
          <p:cNvPr id="3" name="Drossman #3Psychologicalconcerns_WMV 480p (4x3).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908302" y="303255"/>
            <a:ext cx="6096000" cy="4572000"/>
          </a:xfrm>
          <a:prstGeom prst="rect">
            <a:avLst/>
          </a:prstGeom>
        </p:spPr>
      </p:pic>
    </p:spTree>
    <p:extLst>
      <p:ext uri="{BB962C8B-B14F-4D97-AF65-F5344CB8AC3E}">
        <p14:creationId xmlns:p14="http://schemas.microsoft.com/office/powerpoint/2010/main" xmlns="" val="210587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06022" y="425368"/>
            <a:ext cx="8716434" cy="368300"/>
          </a:xfrm>
          <a:prstGeom prst="rect">
            <a:avLst/>
          </a:prstGeom>
          <a:noFill/>
          <a:ln w="9525">
            <a:noFill/>
            <a:miter lim="800000"/>
            <a:headEnd/>
            <a:tailEnd/>
          </a:ln>
          <a:effectLst/>
        </p:spPr>
        <p:txBody>
          <a:bodyPr lIns="92560" tIns="45468" rIns="92560" bIns="45468" anchor="ctr"/>
          <a:lstStyle/>
          <a:p>
            <a:pPr algn="ctr" defTabSz="915988">
              <a:lnSpc>
                <a:spcPct val="85000"/>
              </a:lnSpc>
            </a:pPr>
            <a:r>
              <a:rPr lang="en-US" sz="4400" i="0" dirty="0">
                <a:latin typeface="+mn-lt"/>
              </a:rPr>
              <a:t>“Be There” for Uncomfortable Issues</a:t>
            </a:r>
          </a:p>
        </p:txBody>
      </p:sp>
      <p:sp>
        <p:nvSpPr>
          <p:cNvPr id="15363" name="Rectangle 3"/>
          <p:cNvSpPr>
            <a:spLocks noChangeArrowheads="1"/>
          </p:cNvSpPr>
          <p:nvPr/>
        </p:nvSpPr>
        <p:spPr bwMode="auto">
          <a:xfrm>
            <a:off x="591256" y="1223881"/>
            <a:ext cx="8305800" cy="5015791"/>
          </a:xfrm>
          <a:prstGeom prst="rect">
            <a:avLst/>
          </a:prstGeom>
          <a:noFill/>
          <a:ln w="9525">
            <a:noFill/>
            <a:miter lim="800000"/>
            <a:headEnd/>
            <a:tailEnd/>
          </a:ln>
          <a:effectLst/>
        </p:spPr>
        <p:txBody>
          <a:bodyPr lIns="92560" tIns="45468" rIns="92560" bIns="45468"/>
          <a:lstStyle/>
          <a:p>
            <a:pPr marL="231775" indent="-231775" defTabSz="915988">
              <a:lnSpc>
                <a:spcPct val="85000"/>
              </a:lnSpc>
              <a:spcBef>
                <a:spcPct val="80000"/>
              </a:spcBef>
              <a:buClr>
                <a:schemeClr val="tx1"/>
              </a:buClr>
              <a:buSzPct val="100000"/>
              <a:buFont typeface="Arial" pitchFamily="34" charset="0"/>
              <a:buChar char="•"/>
            </a:pPr>
            <a:r>
              <a:rPr lang="en-US" sz="2800" i="0" dirty="0">
                <a:latin typeface="+mn-lt"/>
              </a:rPr>
              <a:t>Nonjudgmental - Used questions and reflections</a:t>
            </a:r>
          </a:p>
          <a:p>
            <a:pPr marL="231775" indent="-231775" defTabSz="915988">
              <a:lnSpc>
                <a:spcPct val="85000"/>
              </a:lnSpc>
              <a:spcBef>
                <a:spcPct val="80000"/>
              </a:spcBef>
              <a:buClr>
                <a:schemeClr val="tx1"/>
              </a:buClr>
              <a:buSzPct val="100000"/>
              <a:buFont typeface="Arial" pitchFamily="34" charset="0"/>
              <a:buChar char="•"/>
            </a:pPr>
            <a:r>
              <a:rPr lang="en-US" sz="2800" i="0" dirty="0">
                <a:latin typeface="+mn-lt"/>
              </a:rPr>
              <a:t>Addressed patient feelings “Helpless”, “Out of control” as related to symptoms </a:t>
            </a:r>
          </a:p>
          <a:p>
            <a:pPr marL="231775" indent="-231775" defTabSz="915988">
              <a:lnSpc>
                <a:spcPct val="85000"/>
              </a:lnSpc>
              <a:spcBef>
                <a:spcPct val="80000"/>
              </a:spcBef>
              <a:buClr>
                <a:schemeClr val="tx1"/>
              </a:buClr>
              <a:buSzPct val="100000"/>
              <a:buFont typeface="Arial" pitchFamily="34" charset="0"/>
              <a:buChar char="•"/>
            </a:pPr>
            <a:r>
              <a:rPr lang="en-US" sz="2800" i="0" dirty="0">
                <a:latin typeface="+mn-lt"/>
              </a:rPr>
              <a:t>Reflected on similarity of current feelings to feelings generated from earlier traumatic events</a:t>
            </a:r>
          </a:p>
          <a:p>
            <a:pPr marL="231775" indent="-231775" defTabSz="915988">
              <a:lnSpc>
                <a:spcPct val="85000"/>
              </a:lnSpc>
              <a:spcBef>
                <a:spcPct val="80000"/>
              </a:spcBef>
              <a:buClr>
                <a:schemeClr val="tx1"/>
              </a:buClr>
              <a:buSzPct val="100000"/>
              <a:buFont typeface="Arial" pitchFamily="34" charset="0"/>
              <a:buChar char="•"/>
            </a:pPr>
            <a:r>
              <a:rPr lang="en-US" sz="2800" i="0" dirty="0">
                <a:latin typeface="+mn-lt"/>
              </a:rPr>
              <a:t>Used silence and reflection as a means of support</a:t>
            </a:r>
          </a:p>
          <a:p>
            <a:pPr marL="231775" indent="-231775" defTabSz="915988">
              <a:lnSpc>
                <a:spcPct val="85000"/>
              </a:lnSpc>
              <a:spcBef>
                <a:spcPct val="80000"/>
              </a:spcBef>
              <a:buClr>
                <a:schemeClr val="tx1"/>
              </a:buClr>
              <a:buSzPct val="100000"/>
              <a:buFont typeface="Arial" pitchFamily="34" charset="0"/>
              <a:buChar char="•"/>
            </a:pPr>
            <a:r>
              <a:rPr lang="en-US" sz="2800" i="0" dirty="0">
                <a:latin typeface="+mn-lt"/>
              </a:rPr>
              <a:t>Gently acknowledged options for further exploration </a:t>
            </a:r>
          </a:p>
          <a:p>
            <a:pPr marL="231775" indent="-231775" defTabSz="915988">
              <a:lnSpc>
                <a:spcPct val="85000"/>
              </a:lnSpc>
              <a:spcBef>
                <a:spcPct val="80000"/>
              </a:spcBef>
              <a:buClr>
                <a:schemeClr val="tx1"/>
              </a:buClr>
              <a:buSzPct val="100000"/>
              <a:buFont typeface="Arial" pitchFamily="34" charset="0"/>
              <a:buChar char="•"/>
            </a:pPr>
            <a:r>
              <a:rPr lang="en-US" sz="2800" i="0" dirty="0">
                <a:latin typeface="+mn-lt"/>
              </a:rPr>
              <a:t>Stayed with the patient, and offered availability to discuss further or to refer</a:t>
            </a:r>
          </a:p>
        </p:txBody>
      </p:sp>
    </p:spTree>
    <p:extLst>
      <p:ext uri="{BB962C8B-B14F-4D97-AF65-F5344CB8AC3E}">
        <p14:creationId xmlns:p14="http://schemas.microsoft.com/office/powerpoint/2010/main" xmlns="" val="381482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p:cNvSpPr txBox="1">
            <a:spLocks/>
          </p:cNvSpPr>
          <p:nvPr/>
        </p:nvSpPr>
        <p:spPr bwMode="auto">
          <a:xfrm>
            <a:off x="381000" y="1054101"/>
            <a:ext cx="56007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sz="26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The greatest mistake in the treatment of diseases is that there are physicians for the body and physicians for the soul, although the two cannot be separated.</a:t>
            </a:r>
          </a:p>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endParaRPr lang="en-US" sz="2600" i="0" dirty="0" smtClean="0">
              <a:solidFill>
                <a:schemeClr val="bg1"/>
              </a:solidFill>
              <a:latin typeface="+mn-lt"/>
            </a:endParaRPr>
          </a:p>
          <a:p>
            <a:pPr marL="0" marR="0" lvl="0" indent="0" defTabSz="914400" rtl="0" eaLnBrk="0" fontAlgn="base" latinLnBrk="0" hangingPunct="0">
              <a:lnSpc>
                <a:spcPct val="100000"/>
              </a:lnSpc>
              <a:spcBef>
                <a:spcPts val="0"/>
              </a:spcBef>
              <a:spcAft>
                <a:spcPct val="0"/>
              </a:spcAft>
              <a:buClrTx/>
              <a:buSzTx/>
              <a:buFont typeface="Arial" pitchFamily="-109" charset="0"/>
              <a:buNone/>
              <a:tabLst/>
              <a:defRPr/>
            </a:pPr>
            <a:r>
              <a:rPr kumimoji="0" lang="en-US" sz="36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Plato</a:t>
            </a:r>
          </a:p>
          <a:p>
            <a:pPr marL="0" marR="0" lvl="0" indent="0" defTabSz="914400" rtl="0" eaLnBrk="0" fontAlgn="base" latinLnBrk="0" hangingPunct="0">
              <a:lnSpc>
                <a:spcPct val="100000"/>
              </a:lnSpc>
              <a:spcBef>
                <a:spcPts val="0"/>
              </a:spcBef>
              <a:spcAft>
                <a:spcPct val="0"/>
              </a:spcAft>
              <a:buClrTx/>
              <a:buSzTx/>
              <a:buFont typeface="Arial" pitchFamily="-109" charset="0"/>
              <a:buNone/>
              <a:tabLst/>
              <a:defRPr/>
            </a:pPr>
            <a:r>
              <a:rPr lang="en-US" sz="2600" i="0" dirty="0" smtClean="0">
                <a:solidFill>
                  <a:schemeClr val="bg1"/>
                </a:solidFill>
                <a:latin typeface="+mn-lt"/>
              </a:rPr>
              <a:t>400 BC</a:t>
            </a:r>
            <a:endParaRPr kumimoji="0" lang="en-US" sz="2600" i="0" u="none" strike="noStrike" kern="1200" cap="none" spc="0" normalizeH="0" baseline="0" noProof="0" dirty="0">
              <a:ln>
                <a:noFill/>
              </a:ln>
              <a:solidFill>
                <a:schemeClr val="bg1"/>
              </a:solidFill>
              <a:effectLst/>
              <a:uLnTx/>
              <a:uFillTx/>
              <a:latin typeface="+mn-lt"/>
              <a:ea typeface="MS PGothic" pitchFamily="34" charset="-128"/>
              <a:cs typeface="MS PGothic" pitchFamily="34" charset="-128"/>
            </a:endParaRPr>
          </a:p>
        </p:txBody>
      </p:sp>
      <p:pic>
        <p:nvPicPr>
          <p:cNvPr id="1031" name="Picture 7" descr="C:\Users\tbongorno.ACG\Desktop\plato.png"/>
          <p:cNvPicPr>
            <a:picLocks noChangeAspect="1" noChangeArrowheads="1"/>
          </p:cNvPicPr>
          <p:nvPr/>
        </p:nvPicPr>
        <p:blipFill>
          <a:blip r:embed="rId3" cstate="print"/>
          <a:srcRect/>
          <a:stretch>
            <a:fillRect/>
          </a:stretch>
        </p:blipFill>
        <p:spPr bwMode="auto">
          <a:xfrm>
            <a:off x="2962275" y="-142875"/>
            <a:ext cx="6181725" cy="700087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tbongorno.ACG\Desktop\descartes2.png"/>
          <p:cNvPicPr>
            <a:picLocks noChangeAspect="1" noChangeArrowheads="1"/>
          </p:cNvPicPr>
          <p:nvPr/>
        </p:nvPicPr>
        <p:blipFill>
          <a:blip r:embed="rId3" cstate="print"/>
          <a:srcRect/>
          <a:stretch>
            <a:fillRect/>
          </a:stretch>
        </p:blipFill>
        <p:spPr bwMode="auto">
          <a:xfrm>
            <a:off x="3606800" y="344146"/>
            <a:ext cx="5537200" cy="6513854"/>
          </a:xfrm>
          <a:prstGeom prst="rect">
            <a:avLst/>
          </a:prstGeom>
          <a:noFill/>
        </p:spPr>
      </p:pic>
      <p:sp>
        <p:nvSpPr>
          <p:cNvPr id="11" name="Content Placeholder 8"/>
          <p:cNvSpPr txBox="1">
            <a:spLocks/>
          </p:cNvSpPr>
          <p:nvPr/>
        </p:nvSpPr>
        <p:spPr bwMode="auto">
          <a:xfrm>
            <a:off x="520700" y="2349501"/>
            <a:ext cx="1905000" cy="533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sz="28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Res </a:t>
            </a:r>
            <a:r>
              <a:rPr kumimoji="0" lang="en-US" sz="2800" b="0" i="0" u="none" strike="noStrike" kern="1200" cap="none" spc="0" normalizeH="0" baseline="0" noProof="0" dirty="0" err="1" smtClean="0">
                <a:ln>
                  <a:noFill/>
                </a:ln>
                <a:solidFill>
                  <a:schemeClr val="bg1"/>
                </a:solidFill>
                <a:effectLst/>
                <a:uLnTx/>
                <a:uFillTx/>
                <a:latin typeface="+mn-lt"/>
                <a:ea typeface="MS PGothic" pitchFamily="34" charset="-128"/>
                <a:cs typeface="MS PGothic" pitchFamily="34" charset="-128"/>
              </a:rPr>
              <a:t>Extensa</a:t>
            </a:r>
            <a:endParaRPr kumimoji="0" lang="en-US" sz="2800" i="0" u="none" strike="noStrike" kern="1200" cap="none" spc="0" normalizeH="0" baseline="0" noProof="0" dirty="0">
              <a:ln>
                <a:noFill/>
              </a:ln>
              <a:solidFill>
                <a:schemeClr val="bg1"/>
              </a:solidFill>
              <a:effectLst/>
              <a:uLnTx/>
              <a:uFillTx/>
              <a:latin typeface="+mn-lt"/>
              <a:ea typeface="MS PGothic" pitchFamily="34" charset="-128"/>
              <a:cs typeface="MS PGothic" pitchFamily="34" charset="-128"/>
            </a:endParaRPr>
          </a:p>
        </p:txBody>
      </p:sp>
      <p:sp>
        <p:nvSpPr>
          <p:cNvPr id="12" name="Content Placeholder 8"/>
          <p:cNvSpPr txBox="1">
            <a:spLocks/>
          </p:cNvSpPr>
          <p:nvPr/>
        </p:nvSpPr>
        <p:spPr bwMode="auto">
          <a:xfrm>
            <a:off x="3073400" y="3035301"/>
            <a:ext cx="2057400" cy="533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sz="28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Res </a:t>
            </a:r>
            <a:r>
              <a:rPr kumimoji="0" lang="en-US" sz="2800" b="0" i="0" u="none" strike="noStrike" kern="1200" cap="none" spc="0" normalizeH="0" baseline="0" noProof="0" dirty="0" err="1" smtClean="0">
                <a:ln>
                  <a:noFill/>
                </a:ln>
                <a:solidFill>
                  <a:schemeClr val="bg1"/>
                </a:solidFill>
                <a:effectLst/>
                <a:uLnTx/>
                <a:uFillTx/>
                <a:latin typeface="+mn-lt"/>
                <a:ea typeface="MS PGothic" pitchFamily="34" charset="-128"/>
                <a:cs typeface="MS PGothic" pitchFamily="34" charset="-128"/>
              </a:rPr>
              <a:t>Cogitans</a:t>
            </a:r>
            <a:endParaRPr kumimoji="0" lang="en-US" sz="2800" i="0" u="none" strike="noStrike" kern="1200" cap="none" spc="0" normalizeH="0" baseline="0" noProof="0" dirty="0">
              <a:ln>
                <a:noFill/>
              </a:ln>
              <a:solidFill>
                <a:schemeClr val="bg1"/>
              </a:solidFill>
              <a:effectLst/>
              <a:uLnTx/>
              <a:uFillTx/>
              <a:latin typeface="+mn-lt"/>
              <a:ea typeface="MS PGothic" pitchFamily="34" charset="-128"/>
              <a:cs typeface="MS PGothic" pitchFamily="34" charset="-128"/>
            </a:endParaRPr>
          </a:p>
        </p:txBody>
      </p:sp>
      <p:pic>
        <p:nvPicPr>
          <p:cNvPr id="2055" name="Picture 7" descr="C:\Users\tbongorno.ACG\Desktop\man.png"/>
          <p:cNvPicPr>
            <a:picLocks noChangeAspect="1" noChangeArrowheads="1"/>
          </p:cNvPicPr>
          <p:nvPr/>
        </p:nvPicPr>
        <p:blipFill>
          <a:blip r:embed="rId4" cstate="print"/>
          <a:srcRect/>
          <a:stretch>
            <a:fillRect/>
          </a:stretch>
        </p:blipFill>
        <p:spPr bwMode="auto">
          <a:xfrm>
            <a:off x="1016000" y="930274"/>
            <a:ext cx="800100" cy="1533525"/>
          </a:xfrm>
          <a:prstGeom prst="rect">
            <a:avLst/>
          </a:prstGeom>
          <a:noFill/>
        </p:spPr>
      </p:pic>
      <p:pic>
        <p:nvPicPr>
          <p:cNvPr id="2056" name="Picture 8" descr="C:\Users\tbongorno.ACG\Desktop\brain.png"/>
          <p:cNvPicPr>
            <a:picLocks noChangeAspect="1" noChangeArrowheads="1"/>
          </p:cNvPicPr>
          <p:nvPr/>
        </p:nvPicPr>
        <p:blipFill>
          <a:blip r:embed="rId5" cstate="print"/>
          <a:srcRect/>
          <a:stretch>
            <a:fillRect/>
          </a:stretch>
        </p:blipFill>
        <p:spPr bwMode="auto">
          <a:xfrm>
            <a:off x="3325813" y="1900238"/>
            <a:ext cx="1400175" cy="1152525"/>
          </a:xfrm>
          <a:prstGeom prst="rect">
            <a:avLst/>
          </a:prstGeom>
          <a:noFill/>
        </p:spPr>
      </p:pic>
      <p:sp>
        <p:nvSpPr>
          <p:cNvPr id="15" name="Rectangle 14"/>
          <p:cNvSpPr/>
          <p:nvPr/>
        </p:nvSpPr>
        <p:spPr>
          <a:xfrm>
            <a:off x="533400" y="3984536"/>
            <a:ext cx="2654300" cy="1200329"/>
          </a:xfrm>
          <a:prstGeom prst="rect">
            <a:avLst/>
          </a:prstGeom>
        </p:spPr>
        <p:txBody>
          <a:bodyPr wrap="square">
            <a:spAutoFit/>
          </a:bodyPr>
          <a:lstStyle/>
          <a:p>
            <a:pPr lvl="0">
              <a:spcBef>
                <a:spcPts val="0"/>
              </a:spcBef>
              <a:defRPr/>
            </a:pPr>
            <a:r>
              <a:rPr lang="en-US" sz="4000" i="0" dirty="0" smtClean="0">
                <a:solidFill>
                  <a:schemeClr val="bg1"/>
                </a:solidFill>
                <a:latin typeface="+mn-lt"/>
              </a:rPr>
              <a:t>Descartes</a:t>
            </a:r>
          </a:p>
          <a:p>
            <a:pPr lvl="0">
              <a:spcBef>
                <a:spcPts val="0"/>
              </a:spcBef>
              <a:defRPr/>
            </a:pPr>
            <a:r>
              <a:rPr lang="en-US" i="0" dirty="0" smtClean="0">
                <a:solidFill>
                  <a:schemeClr val="bg1"/>
                </a:solidFill>
                <a:latin typeface="+mn-lt"/>
              </a:rPr>
              <a:t>1637 CE</a:t>
            </a:r>
            <a:endParaRPr lang="en-US" i="0" dirty="0">
              <a:solidFill>
                <a:schemeClr val="bg1"/>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6356350" y="1786761"/>
            <a:ext cx="2400300" cy="24003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5600" y="796161"/>
            <a:ext cx="4533900" cy="45339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alf Frame 6"/>
          <p:cNvSpPr/>
          <p:nvPr/>
        </p:nvSpPr>
        <p:spPr>
          <a:xfrm rot="8100000">
            <a:off x="4927602" y="2523361"/>
            <a:ext cx="914400" cy="914400"/>
          </a:xfrm>
          <a:prstGeom prst="halfFram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7" descr="C:\Users\tbongorno.ACG\Desktop\man.png"/>
          <p:cNvPicPr>
            <a:picLocks noChangeAspect="1" noChangeArrowheads="1"/>
          </p:cNvPicPr>
          <p:nvPr/>
        </p:nvPicPr>
        <p:blipFill>
          <a:blip r:embed="rId3" cstate="print"/>
          <a:srcRect t="25043"/>
          <a:stretch>
            <a:fillRect/>
          </a:stretch>
        </p:blipFill>
        <p:spPr bwMode="auto">
          <a:xfrm>
            <a:off x="2127250" y="1363672"/>
            <a:ext cx="990600" cy="1423213"/>
          </a:xfrm>
          <a:prstGeom prst="rect">
            <a:avLst/>
          </a:prstGeom>
          <a:noFill/>
        </p:spPr>
      </p:pic>
      <p:sp>
        <p:nvSpPr>
          <p:cNvPr id="13" name="Rectangle 12"/>
          <p:cNvSpPr/>
          <p:nvPr/>
        </p:nvSpPr>
        <p:spPr>
          <a:xfrm>
            <a:off x="1295400" y="2558197"/>
            <a:ext cx="2654300" cy="1015663"/>
          </a:xfrm>
          <a:prstGeom prst="rect">
            <a:avLst/>
          </a:prstGeom>
        </p:spPr>
        <p:txBody>
          <a:bodyPr wrap="square">
            <a:spAutoFit/>
          </a:bodyPr>
          <a:lstStyle/>
          <a:p>
            <a:pPr lvl="0" algn="ctr">
              <a:spcBef>
                <a:spcPts val="0"/>
              </a:spcBef>
              <a:defRPr/>
            </a:pPr>
            <a:r>
              <a:rPr lang="en-US" sz="6000" b="1" i="0" dirty="0" smtClean="0">
                <a:solidFill>
                  <a:srgbClr val="4290DC"/>
                </a:solidFill>
                <a:latin typeface="+mn-lt"/>
              </a:rPr>
              <a:t>Disease</a:t>
            </a:r>
          </a:p>
        </p:txBody>
      </p:sp>
      <p:sp>
        <p:nvSpPr>
          <p:cNvPr id="14" name="Rectangle 13"/>
          <p:cNvSpPr/>
          <p:nvPr/>
        </p:nvSpPr>
        <p:spPr>
          <a:xfrm>
            <a:off x="1541100" y="3437474"/>
            <a:ext cx="2162900" cy="707886"/>
          </a:xfrm>
          <a:prstGeom prst="rect">
            <a:avLst/>
          </a:prstGeom>
        </p:spPr>
        <p:txBody>
          <a:bodyPr wrap="none">
            <a:spAutoFit/>
          </a:bodyPr>
          <a:lstStyle/>
          <a:p>
            <a:pPr lvl="0" algn="ctr">
              <a:spcBef>
                <a:spcPts val="0"/>
              </a:spcBef>
              <a:defRPr/>
            </a:pPr>
            <a:r>
              <a:rPr lang="en-US" sz="4000" i="0" dirty="0" smtClean="0">
                <a:solidFill>
                  <a:srgbClr val="4290DC"/>
                </a:solidFill>
                <a:latin typeface="+mn-lt"/>
              </a:rPr>
              <a:t>Verifiable</a:t>
            </a:r>
          </a:p>
        </p:txBody>
      </p:sp>
      <p:sp>
        <p:nvSpPr>
          <p:cNvPr id="15" name="Rectangle 14"/>
          <p:cNvSpPr/>
          <p:nvPr/>
        </p:nvSpPr>
        <p:spPr>
          <a:xfrm>
            <a:off x="1673155" y="4174074"/>
            <a:ext cx="1898790" cy="615553"/>
          </a:xfrm>
          <a:prstGeom prst="rect">
            <a:avLst/>
          </a:prstGeom>
        </p:spPr>
        <p:txBody>
          <a:bodyPr wrap="none">
            <a:spAutoFit/>
          </a:bodyPr>
          <a:lstStyle/>
          <a:p>
            <a:pPr lvl="0" algn="ctr">
              <a:spcBef>
                <a:spcPts val="0"/>
              </a:spcBef>
              <a:defRPr/>
            </a:pPr>
            <a:r>
              <a:rPr lang="en-US" sz="3400" i="0" dirty="0" smtClean="0">
                <a:solidFill>
                  <a:schemeClr val="bg1"/>
                </a:solidFill>
                <a:latin typeface="+mn-lt"/>
              </a:rPr>
              <a:t>“Organic”</a:t>
            </a:r>
          </a:p>
        </p:txBody>
      </p:sp>
      <p:pic>
        <p:nvPicPr>
          <p:cNvPr id="16" name="Picture 8" descr="C:\Users\tbongorno.ACG\Desktop\brain.png"/>
          <p:cNvPicPr>
            <a:picLocks noChangeAspect="1" noChangeArrowheads="1"/>
          </p:cNvPicPr>
          <p:nvPr/>
        </p:nvPicPr>
        <p:blipFill>
          <a:blip r:embed="rId4" cstate="print"/>
          <a:srcRect/>
          <a:stretch>
            <a:fillRect/>
          </a:stretch>
        </p:blipFill>
        <p:spPr bwMode="auto">
          <a:xfrm>
            <a:off x="7036739" y="1909000"/>
            <a:ext cx="1039523" cy="855662"/>
          </a:xfrm>
          <a:prstGeom prst="rect">
            <a:avLst/>
          </a:prstGeom>
          <a:noFill/>
        </p:spPr>
      </p:pic>
      <p:sp>
        <p:nvSpPr>
          <p:cNvPr id="22" name="Rectangle 21"/>
          <p:cNvSpPr/>
          <p:nvPr/>
        </p:nvSpPr>
        <p:spPr>
          <a:xfrm>
            <a:off x="6229350" y="2596297"/>
            <a:ext cx="2654300" cy="615553"/>
          </a:xfrm>
          <a:prstGeom prst="rect">
            <a:avLst/>
          </a:prstGeom>
        </p:spPr>
        <p:txBody>
          <a:bodyPr wrap="square">
            <a:spAutoFit/>
          </a:bodyPr>
          <a:lstStyle/>
          <a:p>
            <a:pPr lvl="0" algn="ctr">
              <a:spcBef>
                <a:spcPts val="0"/>
              </a:spcBef>
              <a:defRPr/>
            </a:pPr>
            <a:r>
              <a:rPr lang="en-US" sz="3400" b="1" i="0" dirty="0" smtClean="0">
                <a:solidFill>
                  <a:srgbClr val="4290DC"/>
                </a:solidFill>
                <a:latin typeface="+mn-lt"/>
              </a:rPr>
              <a:t>Illness</a:t>
            </a:r>
          </a:p>
        </p:txBody>
      </p:sp>
      <p:sp>
        <p:nvSpPr>
          <p:cNvPr id="23" name="Rectangle 22"/>
          <p:cNvSpPr/>
          <p:nvPr/>
        </p:nvSpPr>
        <p:spPr>
          <a:xfrm>
            <a:off x="6733294" y="3043774"/>
            <a:ext cx="1646413" cy="492443"/>
          </a:xfrm>
          <a:prstGeom prst="rect">
            <a:avLst/>
          </a:prstGeom>
        </p:spPr>
        <p:txBody>
          <a:bodyPr wrap="none">
            <a:spAutoFit/>
          </a:bodyPr>
          <a:lstStyle/>
          <a:p>
            <a:pPr lvl="0" algn="ctr">
              <a:spcBef>
                <a:spcPts val="0"/>
              </a:spcBef>
              <a:defRPr/>
            </a:pPr>
            <a:r>
              <a:rPr lang="en-US" sz="2600" i="0" dirty="0" smtClean="0">
                <a:solidFill>
                  <a:srgbClr val="4290DC"/>
                </a:solidFill>
                <a:latin typeface="+mn-lt"/>
              </a:rPr>
              <a:t>Perception</a:t>
            </a:r>
          </a:p>
        </p:txBody>
      </p:sp>
      <p:sp>
        <p:nvSpPr>
          <p:cNvPr id="24" name="Rectangle 23"/>
          <p:cNvSpPr/>
          <p:nvPr/>
        </p:nvSpPr>
        <p:spPr>
          <a:xfrm>
            <a:off x="6746823" y="3475574"/>
            <a:ext cx="1619354" cy="430887"/>
          </a:xfrm>
          <a:prstGeom prst="rect">
            <a:avLst/>
          </a:prstGeom>
        </p:spPr>
        <p:txBody>
          <a:bodyPr wrap="none">
            <a:spAutoFit/>
          </a:bodyPr>
          <a:lstStyle/>
          <a:p>
            <a:pPr lvl="0" algn="ctr">
              <a:spcBef>
                <a:spcPts val="0"/>
              </a:spcBef>
              <a:defRPr/>
            </a:pPr>
            <a:r>
              <a:rPr lang="en-US" sz="2200" i="0" dirty="0" smtClean="0">
                <a:solidFill>
                  <a:schemeClr val="bg1"/>
                </a:solidFill>
                <a:latin typeface="+mn-lt"/>
              </a:rPr>
              <a:t>“Functional”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896100" y="3086100"/>
            <a:ext cx="21336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4300" y="3086100"/>
            <a:ext cx="2133600" cy="205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568700" y="2501900"/>
            <a:ext cx="2133600" cy="325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0" y="376238"/>
            <a:ext cx="9144000" cy="1143000"/>
          </a:xfrm>
        </p:spPr>
        <p:txBody>
          <a:bodyPr/>
          <a:lstStyle/>
          <a:p>
            <a:r>
              <a:rPr lang="en-US" sz="4000" dirty="0" smtClean="0"/>
              <a:t>Biomedical Model: Cartesian Reductionism</a:t>
            </a:r>
            <a:endParaRPr lang="en-US" sz="4000" dirty="0"/>
          </a:p>
        </p:txBody>
      </p:sp>
      <p:sp>
        <p:nvSpPr>
          <p:cNvPr id="11" name="Content Placeholder 10"/>
          <p:cNvSpPr>
            <a:spLocks noGrp="1"/>
          </p:cNvSpPr>
          <p:nvPr>
            <p:ph idx="1"/>
          </p:nvPr>
        </p:nvSpPr>
        <p:spPr>
          <a:xfrm>
            <a:off x="1435100" y="1651001"/>
            <a:ext cx="2755900" cy="1193799"/>
          </a:xfrm>
        </p:spPr>
        <p:txBody>
          <a:bodyPr/>
          <a:lstStyle/>
          <a:p>
            <a:pPr algn="ctr">
              <a:spcBef>
                <a:spcPts val="0"/>
              </a:spcBef>
              <a:buNone/>
            </a:pPr>
            <a:r>
              <a:rPr lang="en-US" sz="2400" dirty="0" smtClean="0"/>
              <a:t>Environmental</a:t>
            </a:r>
          </a:p>
          <a:p>
            <a:pPr algn="ctr">
              <a:spcBef>
                <a:spcPts val="0"/>
              </a:spcBef>
              <a:buNone/>
            </a:pPr>
            <a:r>
              <a:rPr lang="en-US" sz="2400" dirty="0" smtClean="0"/>
              <a:t>Exposures</a:t>
            </a:r>
            <a:endParaRPr lang="en-US" sz="2400" dirty="0"/>
          </a:p>
        </p:txBody>
      </p:sp>
      <p:sp>
        <p:nvSpPr>
          <p:cNvPr id="12" name="Content Placeholder 10"/>
          <p:cNvSpPr txBox="1">
            <a:spLocks/>
          </p:cNvSpPr>
          <p:nvPr/>
        </p:nvSpPr>
        <p:spPr bwMode="auto">
          <a:xfrm>
            <a:off x="4927600" y="1727201"/>
            <a:ext cx="2755900" cy="1193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ts val="0"/>
              </a:spcBef>
              <a:spcAft>
                <a:spcPct val="0"/>
              </a:spcAft>
              <a:buClrTx/>
              <a:buSzTx/>
              <a:buFont typeface="Arial" pitchFamily="-109" charset="0"/>
              <a:buNone/>
              <a:tabLst/>
              <a:defRPr/>
            </a:pPr>
            <a:r>
              <a:rPr kumimoji="0" lang="en-US" sz="24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a:t>
            </a:r>
            <a:r>
              <a:rPr kumimoji="0" lang="en-US" sz="2400" b="0" i="0" u="none" strike="noStrike" kern="1200" cap="none" spc="0" normalizeH="0" baseline="0" noProof="0" dirty="0" err="1" smtClean="0">
                <a:ln>
                  <a:noFill/>
                </a:ln>
                <a:solidFill>
                  <a:schemeClr val="bg1"/>
                </a:solidFill>
                <a:effectLst/>
                <a:uLnTx/>
                <a:uFillTx/>
                <a:latin typeface="+mn-lt"/>
                <a:ea typeface="MS PGothic" pitchFamily="34" charset="-128"/>
                <a:cs typeface="MS PGothic" pitchFamily="34" charset="-128"/>
              </a:rPr>
              <a:t>Psychologic</a:t>
            </a:r>
            <a:endParaRPr kumimoji="0" lang="en-US" sz="24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endParaRPr>
          </a:p>
          <a:p>
            <a:pPr marL="342900" marR="0" lvl="0" indent="-342900" algn="ctr" defTabSz="914400" rtl="0" eaLnBrk="0" fontAlgn="base" latinLnBrk="0" hangingPunct="0">
              <a:lnSpc>
                <a:spcPct val="100000"/>
              </a:lnSpc>
              <a:spcBef>
                <a:spcPts val="0"/>
              </a:spcBef>
              <a:spcAft>
                <a:spcPct val="0"/>
              </a:spcAft>
              <a:buClrTx/>
              <a:buSzTx/>
              <a:buFont typeface="Arial" pitchFamily="-109" charset="0"/>
              <a:buNone/>
              <a:tabLst/>
              <a:defRPr/>
            </a:pPr>
            <a:r>
              <a:rPr lang="en-US" sz="2400" i="0" dirty="0" smtClean="0">
                <a:solidFill>
                  <a:schemeClr val="bg1"/>
                </a:solidFill>
                <a:latin typeface="+mn-lt"/>
              </a:rPr>
              <a:t>Overlay”</a:t>
            </a:r>
            <a:endParaRPr kumimoji="0" lang="en-US" sz="2400" b="0" i="0" u="none" strike="noStrike" kern="1200" cap="none" spc="0" normalizeH="0" baseline="0" noProof="0" dirty="0">
              <a:ln>
                <a:noFill/>
              </a:ln>
              <a:solidFill>
                <a:schemeClr val="bg1"/>
              </a:solidFill>
              <a:effectLst/>
              <a:uLnTx/>
              <a:uFillTx/>
              <a:latin typeface="+mn-lt"/>
              <a:ea typeface="MS PGothic" pitchFamily="34" charset="-128"/>
              <a:cs typeface="MS PGothic" pitchFamily="34" charset="-128"/>
            </a:endParaRPr>
          </a:p>
        </p:txBody>
      </p:sp>
      <p:sp>
        <p:nvSpPr>
          <p:cNvPr id="13" name="Content Placeholder 10"/>
          <p:cNvSpPr txBox="1">
            <a:spLocks/>
          </p:cNvSpPr>
          <p:nvPr/>
        </p:nvSpPr>
        <p:spPr bwMode="auto">
          <a:xfrm>
            <a:off x="-190500" y="3670301"/>
            <a:ext cx="2755900" cy="1193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ts val="0"/>
              </a:spcBef>
              <a:spcAft>
                <a:spcPct val="0"/>
              </a:spcAft>
              <a:buClrTx/>
              <a:buSzTx/>
              <a:buFont typeface="Arial" pitchFamily="-109" charset="0"/>
              <a:buNone/>
              <a:tabLst/>
              <a:defRPr/>
            </a:pPr>
            <a:r>
              <a:rPr lang="en-US" sz="2400" i="0" dirty="0" smtClean="0">
                <a:solidFill>
                  <a:schemeClr val="bg1"/>
                </a:solidFill>
                <a:latin typeface="+mn-lt"/>
              </a:rPr>
              <a:t>Biological</a:t>
            </a:r>
          </a:p>
          <a:p>
            <a:pPr marL="342900" marR="0" lvl="0" indent="-342900" algn="ctr" defTabSz="914400" rtl="0" eaLnBrk="0" fontAlgn="base" latinLnBrk="0" hangingPunct="0">
              <a:lnSpc>
                <a:spcPct val="100000"/>
              </a:lnSpc>
              <a:spcBef>
                <a:spcPts val="0"/>
              </a:spcBef>
              <a:spcAft>
                <a:spcPct val="0"/>
              </a:spcAft>
              <a:buClrTx/>
              <a:buSzTx/>
              <a:buFont typeface="Arial" pitchFamily="-109" charset="0"/>
              <a:buNone/>
              <a:tabLst/>
              <a:defRPr/>
            </a:pPr>
            <a:r>
              <a:rPr lang="en-US" sz="2400" i="0" dirty="0" smtClean="0">
                <a:solidFill>
                  <a:schemeClr val="bg1"/>
                </a:solidFill>
                <a:latin typeface="+mn-lt"/>
              </a:rPr>
              <a:t>Predisposition</a:t>
            </a:r>
            <a:endParaRPr kumimoji="0" lang="en-US" sz="2400" b="0" i="0" u="none" strike="noStrike" kern="1200" cap="none" spc="0" normalizeH="0" baseline="0" noProof="0" dirty="0">
              <a:ln>
                <a:noFill/>
              </a:ln>
              <a:solidFill>
                <a:schemeClr val="bg1"/>
              </a:solidFill>
              <a:effectLst/>
              <a:uLnTx/>
              <a:uFillTx/>
              <a:latin typeface="+mn-lt"/>
              <a:ea typeface="MS PGothic" pitchFamily="34" charset="-128"/>
              <a:cs typeface="MS PGothic" pitchFamily="34" charset="-128"/>
            </a:endParaRPr>
          </a:p>
        </p:txBody>
      </p:sp>
      <p:sp>
        <p:nvSpPr>
          <p:cNvPr id="14" name="Content Placeholder 10"/>
          <p:cNvSpPr txBox="1">
            <a:spLocks/>
          </p:cNvSpPr>
          <p:nvPr/>
        </p:nvSpPr>
        <p:spPr bwMode="auto">
          <a:xfrm>
            <a:off x="6616700" y="3683001"/>
            <a:ext cx="2755900" cy="1193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ts val="0"/>
              </a:spcBef>
              <a:spcAft>
                <a:spcPct val="0"/>
              </a:spcAft>
              <a:buClrTx/>
              <a:buSzTx/>
              <a:buFont typeface="Arial" pitchFamily="-109" charset="0"/>
              <a:buNone/>
              <a:tabLst/>
              <a:defRPr/>
            </a:pPr>
            <a:r>
              <a:rPr kumimoji="0" lang="en-US" sz="2400" b="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Clinical</a:t>
            </a:r>
          </a:p>
          <a:p>
            <a:pPr marL="342900" marR="0" lvl="0" indent="-342900" algn="ctr" defTabSz="914400" rtl="0" eaLnBrk="0" fontAlgn="base" latinLnBrk="0" hangingPunct="0">
              <a:lnSpc>
                <a:spcPct val="100000"/>
              </a:lnSpc>
              <a:spcBef>
                <a:spcPts val="0"/>
              </a:spcBef>
              <a:spcAft>
                <a:spcPct val="0"/>
              </a:spcAft>
              <a:buClrTx/>
              <a:buSzTx/>
              <a:buFont typeface="Arial" pitchFamily="-109" charset="0"/>
              <a:buNone/>
              <a:tabLst/>
              <a:defRPr/>
            </a:pPr>
            <a:r>
              <a:rPr lang="en-US" sz="2400" i="0" dirty="0" smtClean="0">
                <a:solidFill>
                  <a:schemeClr val="bg1"/>
                </a:solidFill>
                <a:latin typeface="+mn-lt"/>
              </a:rPr>
              <a:t>Outcomes</a:t>
            </a:r>
            <a:endParaRPr kumimoji="0" lang="en-US" sz="2400" b="0" i="0" u="none" strike="noStrike" kern="1200" cap="none" spc="0" normalizeH="0" baseline="0" noProof="0" dirty="0">
              <a:ln>
                <a:noFill/>
              </a:ln>
              <a:solidFill>
                <a:schemeClr val="bg1"/>
              </a:solidFill>
              <a:effectLst/>
              <a:uLnTx/>
              <a:uFillTx/>
              <a:latin typeface="+mn-lt"/>
              <a:ea typeface="MS PGothic" pitchFamily="34" charset="-128"/>
              <a:cs typeface="MS PGothic" pitchFamily="34" charset="-128"/>
            </a:endParaRPr>
          </a:p>
        </p:txBody>
      </p:sp>
      <p:sp>
        <p:nvSpPr>
          <p:cNvPr id="15" name="Content Placeholder 10"/>
          <p:cNvSpPr txBox="1">
            <a:spLocks/>
          </p:cNvSpPr>
          <p:nvPr/>
        </p:nvSpPr>
        <p:spPr bwMode="auto">
          <a:xfrm>
            <a:off x="3238500" y="3022601"/>
            <a:ext cx="2755900" cy="5714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sz="2800" b="1"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Disease</a:t>
            </a:r>
          </a:p>
        </p:txBody>
      </p:sp>
      <p:sp>
        <p:nvSpPr>
          <p:cNvPr id="16" name="Content Placeholder 10"/>
          <p:cNvSpPr txBox="1">
            <a:spLocks/>
          </p:cNvSpPr>
          <p:nvPr/>
        </p:nvSpPr>
        <p:spPr bwMode="auto">
          <a:xfrm>
            <a:off x="3251200" y="4889501"/>
            <a:ext cx="2755900" cy="5714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pitchFamily="-109" charset="0"/>
              <a:buNone/>
              <a:tabLst/>
              <a:defRPr/>
            </a:pPr>
            <a:r>
              <a:rPr kumimoji="0" lang="en-US" sz="2800" b="1"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rPr>
              <a:t>Illness</a:t>
            </a:r>
          </a:p>
        </p:txBody>
      </p:sp>
      <p:sp>
        <p:nvSpPr>
          <p:cNvPr id="22" name="Right Arrow 21"/>
          <p:cNvSpPr/>
          <p:nvPr/>
        </p:nvSpPr>
        <p:spPr>
          <a:xfrm>
            <a:off x="2400300" y="3873500"/>
            <a:ext cx="978408" cy="484632"/>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4368800" y="3733800"/>
            <a:ext cx="484632"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5880100" y="3873500"/>
            <a:ext cx="978408" cy="484632"/>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2692400" y="2527300"/>
            <a:ext cx="228600"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6184900" y="2527300"/>
            <a:ext cx="228600" cy="978408"/>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191000" y="5245101"/>
            <a:ext cx="965200" cy="507999"/>
            <a:chOff x="5981700" y="5308601"/>
            <a:chExt cx="965200" cy="507999"/>
          </a:xfrm>
        </p:grpSpPr>
        <p:sp>
          <p:nvSpPr>
            <p:cNvPr id="17" name="Content Placeholder 10"/>
            <p:cNvSpPr txBox="1">
              <a:spLocks/>
            </p:cNvSpPr>
            <p:nvPr/>
          </p:nvSpPr>
          <p:spPr bwMode="auto">
            <a:xfrm>
              <a:off x="5981700" y="5308601"/>
              <a:ext cx="419100" cy="4444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pitchFamily="-109" charset="0"/>
                <a:buNone/>
                <a:tabLst/>
                <a:defRPr/>
              </a:pPr>
              <a:r>
                <a:rPr lang="en-US" sz="2800" i="0" dirty="0" smtClean="0">
                  <a:solidFill>
                    <a:schemeClr val="bg1"/>
                  </a:solidFill>
                  <a:latin typeface="+mn-lt"/>
                </a:rPr>
                <a:t>?</a:t>
              </a:r>
              <a:endParaRPr kumimoji="0" lang="en-US" sz="280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endParaRPr>
            </a:p>
          </p:txBody>
        </p:sp>
        <p:sp>
          <p:nvSpPr>
            <p:cNvPr id="18" name="Content Placeholder 10"/>
            <p:cNvSpPr txBox="1">
              <a:spLocks/>
            </p:cNvSpPr>
            <p:nvPr/>
          </p:nvSpPr>
          <p:spPr bwMode="auto">
            <a:xfrm>
              <a:off x="6527800" y="5308601"/>
              <a:ext cx="419100" cy="4444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pitchFamily="-109" charset="0"/>
                <a:buNone/>
                <a:tabLst/>
                <a:defRPr/>
              </a:pPr>
              <a:r>
                <a:rPr lang="en-US" sz="2800" i="0" dirty="0" smtClean="0">
                  <a:solidFill>
                    <a:schemeClr val="bg1"/>
                  </a:solidFill>
                  <a:latin typeface="+mn-lt"/>
                </a:rPr>
                <a:t>?</a:t>
              </a:r>
              <a:endParaRPr kumimoji="0" lang="en-US" sz="280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endParaRPr>
            </a:p>
          </p:txBody>
        </p:sp>
        <p:sp>
          <p:nvSpPr>
            <p:cNvPr id="19" name="Content Placeholder 10"/>
            <p:cNvSpPr txBox="1">
              <a:spLocks/>
            </p:cNvSpPr>
            <p:nvPr/>
          </p:nvSpPr>
          <p:spPr bwMode="auto">
            <a:xfrm>
              <a:off x="6248400" y="5372101"/>
              <a:ext cx="419100" cy="4444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 typeface="Arial" pitchFamily="-109" charset="0"/>
                <a:buNone/>
                <a:tabLst/>
                <a:defRPr/>
              </a:pPr>
              <a:r>
                <a:rPr lang="en-US" sz="2800" i="0" dirty="0" smtClean="0">
                  <a:solidFill>
                    <a:schemeClr val="bg1"/>
                  </a:solidFill>
                  <a:latin typeface="+mn-lt"/>
                </a:rPr>
                <a:t>?</a:t>
              </a:r>
              <a:endParaRPr kumimoji="0" lang="en-US" sz="2800" i="0" u="none" strike="noStrike" kern="1200" cap="none" spc="0" normalizeH="0" baseline="0" noProof="0" dirty="0" smtClean="0">
                <a:ln>
                  <a:noFill/>
                </a:ln>
                <a:solidFill>
                  <a:schemeClr val="bg1"/>
                </a:solidFill>
                <a:effectLst/>
                <a:uLnTx/>
                <a:uFillTx/>
                <a:latin typeface="+mn-lt"/>
                <a:ea typeface="MS PGothic" pitchFamily="34" charset="-128"/>
                <a:cs typeface="MS PGothic" pitchFamily="34" charset="-128"/>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370" name="Group 3"/>
          <p:cNvGrpSpPr>
            <a:grpSpLocks/>
          </p:cNvGrpSpPr>
          <p:nvPr/>
        </p:nvGrpSpPr>
        <p:grpSpPr bwMode="auto">
          <a:xfrm>
            <a:off x="1380067" y="365283"/>
            <a:ext cx="6602589" cy="3736975"/>
            <a:chOff x="1744" y="744"/>
            <a:chExt cx="4159" cy="2354"/>
          </a:xfrm>
        </p:grpSpPr>
        <p:sp>
          <p:nvSpPr>
            <p:cNvPr id="58385" name="Rectangle 8"/>
            <p:cNvSpPr>
              <a:spLocks noChangeArrowheads="1"/>
            </p:cNvSpPr>
            <p:nvPr/>
          </p:nvSpPr>
          <p:spPr bwMode="auto">
            <a:xfrm>
              <a:off x="1744" y="744"/>
              <a:ext cx="312" cy="2341"/>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86" name="Rectangle 9"/>
            <p:cNvSpPr>
              <a:spLocks noChangeArrowheads="1"/>
            </p:cNvSpPr>
            <p:nvPr/>
          </p:nvSpPr>
          <p:spPr bwMode="auto">
            <a:xfrm>
              <a:off x="1744" y="2831"/>
              <a:ext cx="312" cy="266"/>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87" name="Rectangle 10"/>
            <p:cNvSpPr>
              <a:spLocks noChangeArrowheads="1"/>
            </p:cNvSpPr>
            <p:nvPr/>
          </p:nvSpPr>
          <p:spPr bwMode="auto">
            <a:xfrm>
              <a:off x="2157" y="1093"/>
              <a:ext cx="313" cy="1993"/>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88" name="Rectangle 11"/>
            <p:cNvSpPr>
              <a:spLocks noChangeArrowheads="1"/>
            </p:cNvSpPr>
            <p:nvPr/>
          </p:nvSpPr>
          <p:spPr bwMode="auto">
            <a:xfrm>
              <a:off x="2157" y="2795"/>
              <a:ext cx="313" cy="303"/>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89" name="Rectangle 12"/>
            <p:cNvSpPr>
              <a:spLocks noChangeArrowheads="1"/>
            </p:cNvSpPr>
            <p:nvPr/>
          </p:nvSpPr>
          <p:spPr bwMode="auto">
            <a:xfrm>
              <a:off x="2603" y="1758"/>
              <a:ext cx="310" cy="1322"/>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0" name="Rectangle 13"/>
            <p:cNvSpPr>
              <a:spLocks noChangeArrowheads="1"/>
            </p:cNvSpPr>
            <p:nvPr/>
          </p:nvSpPr>
          <p:spPr bwMode="auto">
            <a:xfrm>
              <a:off x="2603" y="2831"/>
              <a:ext cx="310" cy="258"/>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1" name="Rectangle 14"/>
            <p:cNvSpPr>
              <a:spLocks noChangeArrowheads="1"/>
            </p:cNvSpPr>
            <p:nvPr/>
          </p:nvSpPr>
          <p:spPr bwMode="auto">
            <a:xfrm>
              <a:off x="3033" y="1809"/>
              <a:ext cx="309" cy="1271"/>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2" name="Rectangle 15"/>
            <p:cNvSpPr>
              <a:spLocks noChangeArrowheads="1"/>
            </p:cNvSpPr>
            <p:nvPr/>
          </p:nvSpPr>
          <p:spPr bwMode="auto">
            <a:xfrm>
              <a:off x="3033" y="2987"/>
              <a:ext cx="309" cy="102"/>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3" name="Rectangle 16"/>
            <p:cNvSpPr>
              <a:spLocks noChangeArrowheads="1"/>
            </p:cNvSpPr>
            <p:nvPr/>
          </p:nvSpPr>
          <p:spPr bwMode="auto">
            <a:xfrm>
              <a:off x="3455" y="1978"/>
              <a:ext cx="311" cy="1102"/>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4" name="Rectangle 17"/>
            <p:cNvSpPr>
              <a:spLocks noChangeArrowheads="1"/>
            </p:cNvSpPr>
            <p:nvPr/>
          </p:nvSpPr>
          <p:spPr bwMode="auto">
            <a:xfrm>
              <a:off x="3455" y="2707"/>
              <a:ext cx="311" cy="382"/>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5" name="Rectangle 18"/>
            <p:cNvSpPr>
              <a:spLocks noChangeArrowheads="1"/>
            </p:cNvSpPr>
            <p:nvPr/>
          </p:nvSpPr>
          <p:spPr bwMode="auto">
            <a:xfrm>
              <a:off x="3885" y="2075"/>
              <a:ext cx="308" cy="1005"/>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6" name="Rectangle 19"/>
            <p:cNvSpPr>
              <a:spLocks noChangeArrowheads="1"/>
            </p:cNvSpPr>
            <p:nvPr/>
          </p:nvSpPr>
          <p:spPr bwMode="auto">
            <a:xfrm>
              <a:off x="3885" y="2987"/>
              <a:ext cx="310" cy="102"/>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7" name="Rectangle 20"/>
            <p:cNvSpPr>
              <a:spLocks noChangeArrowheads="1"/>
            </p:cNvSpPr>
            <p:nvPr/>
          </p:nvSpPr>
          <p:spPr bwMode="auto">
            <a:xfrm>
              <a:off x="4308" y="2177"/>
              <a:ext cx="312" cy="918"/>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8" name="Rectangle 21"/>
            <p:cNvSpPr>
              <a:spLocks noChangeArrowheads="1"/>
            </p:cNvSpPr>
            <p:nvPr/>
          </p:nvSpPr>
          <p:spPr bwMode="auto">
            <a:xfrm>
              <a:off x="4308" y="2826"/>
              <a:ext cx="312" cy="267"/>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399" name="Rectangle 22"/>
            <p:cNvSpPr>
              <a:spLocks noChangeArrowheads="1"/>
            </p:cNvSpPr>
            <p:nvPr/>
          </p:nvSpPr>
          <p:spPr bwMode="auto">
            <a:xfrm>
              <a:off x="4738" y="2244"/>
              <a:ext cx="311" cy="836"/>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400" name="Rectangle 23"/>
            <p:cNvSpPr>
              <a:spLocks noChangeArrowheads="1"/>
            </p:cNvSpPr>
            <p:nvPr/>
          </p:nvSpPr>
          <p:spPr bwMode="auto">
            <a:xfrm>
              <a:off x="4738" y="3037"/>
              <a:ext cx="311" cy="52"/>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401" name="Rectangle 24"/>
            <p:cNvSpPr>
              <a:spLocks noChangeArrowheads="1"/>
            </p:cNvSpPr>
            <p:nvPr/>
          </p:nvSpPr>
          <p:spPr bwMode="auto">
            <a:xfrm>
              <a:off x="5182" y="2326"/>
              <a:ext cx="312" cy="760"/>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402" name="Rectangle 25"/>
            <p:cNvSpPr>
              <a:spLocks noChangeArrowheads="1"/>
            </p:cNvSpPr>
            <p:nvPr/>
          </p:nvSpPr>
          <p:spPr bwMode="auto">
            <a:xfrm>
              <a:off x="5182" y="3017"/>
              <a:ext cx="312" cy="81"/>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403" name="Rectangle 26"/>
            <p:cNvSpPr>
              <a:spLocks noChangeArrowheads="1"/>
            </p:cNvSpPr>
            <p:nvPr/>
          </p:nvSpPr>
          <p:spPr bwMode="auto">
            <a:xfrm>
              <a:off x="5590" y="2414"/>
              <a:ext cx="313" cy="658"/>
            </a:xfrm>
            <a:prstGeom prst="rect">
              <a:avLst/>
            </a:prstGeom>
            <a:solidFill>
              <a:schemeClr val="accent1">
                <a:lumMod val="40000"/>
                <a:lumOff val="6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404" name="Rectangle 27"/>
            <p:cNvSpPr>
              <a:spLocks noChangeArrowheads="1"/>
            </p:cNvSpPr>
            <p:nvPr/>
          </p:nvSpPr>
          <p:spPr bwMode="auto">
            <a:xfrm>
              <a:off x="5590" y="2994"/>
              <a:ext cx="313" cy="102"/>
            </a:xfrm>
            <a:prstGeom prst="rect">
              <a:avLst/>
            </a:prstGeom>
            <a:solidFill>
              <a:schemeClr val="tx2">
                <a:lumMod val="60000"/>
                <a:lumOff val="40000"/>
              </a:schemeClr>
            </a:solidFill>
            <a:ln w="9525">
              <a:noFill/>
              <a:miter lim="800000"/>
              <a:headEnd/>
              <a:tailEnd/>
            </a:ln>
          </p:spPr>
          <p:txBody>
            <a:bodyPr wrap="none" anchor="ctr">
              <a:prstTxWarp prst="textNoShape">
                <a:avLst/>
              </a:prstTxWarp>
            </a:bodyPr>
            <a:lstStyle/>
            <a:p>
              <a:endParaRPr lang="en-US" sz="3600">
                <a:solidFill>
                  <a:schemeClr val="tx2"/>
                </a:solidFill>
                <a:latin typeface="Arial" pitchFamily="-109" charset="0"/>
              </a:endParaRPr>
            </a:p>
          </p:txBody>
        </p:sp>
        <p:sp>
          <p:nvSpPr>
            <p:cNvPr id="58405" name="Rectangle 56"/>
            <p:cNvSpPr>
              <a:spLocks noChangeArrowheads="1"/>
            </p:cNvSpPr>
            <p:nvPr/>
          </p:nvSpPr>
          <p:spPr bwMode="auto">
            <a:xfrm>
              <a:off x="4423" y="898"/>
              <a:ext cx="179" cy="179"/>
            </a:xfrm>
            <a:prstGeom prst="rect">
              <a:avLst/>
            </a:prstGeom>
            <a:solidFill>
              <a:schemeClr val="accent1">
                <a:lumMod val="40000"/>
                <a:lumOff val="60000"/>
              </a:schemeClr>
            </a:solidFill>
            <a:ln w="9525">
              <a:noFill/>
              <a:miter lim="800000"/>
              <a:headEnd/>
              <a:tailEnd/>
            </a:ln>
          </p:spPr>
          <p:txBody>
            <a:bodyPr lIns="92560" tIns="45468" rIns="92560" bIns="45468">
              <a:prstTxWarp prst="textNoShape">
                <a:avLst/>
              </a:prstTxWarp>
              <a:spAutoFit/>
            </a:bodyPr>
            <a:lstStyle/>
            <a:p>
              <a:endParaRPr lang="en-US" sz="3600">
                <a:solidFill>
                  <a:schemeClr val="tx2"/>
                </a:solidFill>
                <a:latin typeface="Arial" pitchFamily="-109" charset="0"/>
              </a:endParaRPr>
            </a:p>
          </p:txBody>
        </p:sp>
        <p:sp>
          <p:nvSpPr>
            <p:cNvPr id="58406" name="Rectangle 54"/>
            <p:cNvSpPr>
              <a:spLocks noChangeArrowheads="1"/>
            </p:cNvSpPr>
            <p:nvPr/>
          </p:nvSpPr>
          <p:spPr bwMode="auto">
            <a:xfrm>
              <a:off x="4423" y="1232"/>
              <a:ext cx="180" cy="179"/>
            </a:xfrm>
            <a:prstGeom prst="rect">
              <a:avLst/>
            </a:prstGeom>
            <a:solidFill>
              <a:schemeClr val="tx2">
                <a:lumMod val="60000"/>
                <a:lumOff val="40000"/>
              </a:schemeClr>
            </a:solidFill>
            <a:ln w="9525">
              <a:noFill/>
              <a:miter lim="800000"/>
              <a:headEnd/>
              <a:tailEnd/>
            </a:ln>
          </p:spPr>
          <p:txBody>
            <a:bodyPr wrap="square" lIns="92560" tIns="45468" rIns="92560" bIns="45468">
              <a:prstTxWarp prst="textNoShape">
                <a:avLst/>
              </a:prstTxWarp>
              <a:spAutoFit/>
            </a:bodyPr>
            <a:lstStyle/>
            <a:p>
              <a:endParaRPr lang="en-US" sz="3600" dirty="0">
                <a:solidFill>
                  <a:schemeClr val="tx2"/>
                </a:solidFill>
                <a:latin typeface="Arial" pitchFamily="-109" charset="0"/>
              </a:endParaRPr>
            </a:p>
          </p:txBody>
        </p:sp>
      </p:grpSp>
      <p:sp>
        <p:nvSpPr>
          <p:cNvPr id="66" name="Rectangle 65"/>
          <p:cNvSpPr/>
          <p:nvPr/>
        </p:nvSpPr>
        <p:spPr>
          <a:xfrm>
            <a:off x="1380760"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chest pain</a:t>
            </a:r>
          </a:p>
        </p:txBody>
      </p:sp>
      <p:sp>
        <p:nvSpPr>
          <p:cNvPr id="68" name="Rectangle 67"/>
          <p:cNvSpPr/>
          <p:nvPr/>
        </p:nvSpPr>
        <p:spPr>
          <a:xfrm>
            <a:off x="2053594" y="4263364"/>
            <a:ext cx="492443" cy="1476630"/>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fatigue</a:t>
            </a:r>
          </a:p>
        </p:txBody>
      </p:sp>
      <p:sp>
        <p:nvSpPr>
          <p:cNvPr id="69" name="Rectangle 68"/>
          <p:cNvSpPr/>
          <p:nvPr/>
        </p:nvSpPr>
        <p:spPr>
          <a:xfrm>
            <a:off x="2708918"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dizziness</a:t>
            </a:r>
          </a:p>
        </p:txBody>
      </p:sp>
      <p:sp>
        <p:nvSpPr>
          <p:cNvPr id="70" name="Rectangle 69"/>
          <p:cNvSpPr/>
          <p:nvPr/>
        </p:nvSpPr>
        <p:spPr>
          <a:xfrm>
            <a:off x="3374387"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headache</a:t>
            </a:r>
          </a:p>
        </p:txBody>
      </p:sp>
      <p:sp>
        <p:nvSpPr>
          <p:cNvPr id="71" name="Rectangle 70"/>
          <p:cNvSpPr/>
          <p:nvPr/>
        </p:nvSpPr>
        <p:spPr>
          <a:xfrm>
            <a:off x="4086538"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edema</a:t>
            </a:r>
          </a:p>
        </p:txBody>
      </p:sp>
      <p:sp>
        <p:nvSpPr>
          <p:cNvPr id="72" name="Rectangle 71"/>
          <p:cNvSpPr/>
          <p:nvPr/>
        </p:nvSpPr>
        <p:spPr>
          <a:xfrm>
            <a:off x="4794413"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back pain</a:t>
            </a:r>
          </a:p>
        </p:txBody>
      </p:sp>
      <p:sp>
        <p:nvSpPr>
          <p:cNvPr id="73" name="Rectangle 72"/>
          <p:cNvSpPr/>
          <p:nvPr/>
        </p:nvSpPr>
        <p:spPr>
          <a:xfrm>
            <a:off x="5476244"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dysphagia</a:t>
            </a:r>
          </a:p>
        </p:txBody>
      </p:sp>
      <p:sp>
        <p:nvSpPr>
          <p:cNvPr id="74" name="Rectangle 73"/>
          <p:cNvSpPr/>
          <p:nvPr/>
        </p:nvSpPr>
        <p:spPr>
          <a:xfrm>
            <a:off x="6123409"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insomnia</a:t>
            </a:r>
          </a:p>
        </p:txBody>
      </p:sp>
      <p:sp>
        <p:nvSpPr>
          <p:cNvPr id="75" name="Rectangle 74"/>
          <p:cNvSpPr/>
          <p:nvPr/>
        </p:nvSpPr>
        <p:spPr>
          <a:xfrm>
            <a:off x="6838171" y="4441982"/>
            <a:ext cx="569387" cy="1298011"/>
          </a:xfrm>
          <a:prstGeom prst="rect">
            <a:avLst/>
          </a:prstGeom>
        </p:spPr>
        <p:txBody>
          <a:bodyPr vert="vert270" wrap="square">
            <a:spAutoFit/>
          </a:bodyPr>
          <a:lstStyle/>
          <a:p>
            <a:pPr eaLnBrk="1" fontAlgn="auto" hangingPunct="1">
              <a:lnSpc>
                <a:spcPts val="1500"/>
              </a:lnSpc>
              <a:spcBef>
                <a:spcPts val="0"/>
              </a:spcBef>
              <a:spcAft>
                <a:spcPts val="0"/>
              </a:spcAft>
              <a:defRPr/>
            </a:pPr>
            <a:r>
              <a:rPr lang="en-US" sz="2000" i="0" dirty="0">
                <a:latin typeface="+mn-lt"/>
                <a:ea typeface="+mn-ea"/>
                <a:cs typeface="Calibri" pitchFamily="34" charset="0"/>
              </a:rPr>
              <a:t>abdominal pain</a:t>
            </a:r>
          </a:p>
        </p:txBody>
      </p:sp>
      <p:sp>
        <p:nvSpPr>
          <p:cNvPr id="76" name="Rectangle 75"/>
          <p:cNvSpPr/>
          <p:nvPr/>
        </p:nvSpPr>
        <p:spPr>
          <a:xfrm>
            <a:off x="7503482" y="4441982"/>
            <a:ext cx="492443" cy="1298011"/>
          </a:xfrm>
          <a:prstGeom prst="rect">
            <a:avLst/>
          </a:prstGeom>
        </p:spPr>
        <p:txBody>
          <a:bodyPr vert="vert270" wrap="square">
            <a:spAutoFit/>
          </a:bodyPr>
          <a:lstStyle/>
          <a:p>
            <a:pPr eaLnBrk="1" fontAlgn="auto" hangingPunct="1">
              <a:spcBef>
                <a:spcPts val="0"/>
              </a:spcBef>
              <a:spcAft>
                <a:spcPts val="0"/>
              </a:spcAft>
              <a:defRPr/>
            </a:pPr>
            <a:r>
              <a:rPr lang="en-US" sz="2000" i="0" dirty="0">
                <a:latin typeface="+mn-lt"/>
                <a:ea typeface="+mn-ea"/>
                <a:cs typeface="Calibri" pitchFamily="34" charset="0"/>
              </a:rPr>
              <a:t>numbness</a:t>
            </a:r>
          </a:p>
        </p:txBody>
      </p:sp>
      <p:sp>
        <p:nvSpPr>
          <p:cNvPr id="58381" name="Rectangle 76"/>
          <p:cNvSpPr>
            <a:spLocks noChangeArrowheads="1"/>
          </p:cNvSpPr>
          <p:nvPr/>
        </p:nvSpPr>
        <p:spPr bwMode="auto">
          <a:xfrm>
            <a:off x="6208889" y="557077"/>
            <a:ext cx="2477911" cy="369887"/>
          </a:xfrm>
          <a:prstGeom prst="rect">
            <a:avLst/>
          </a:prstGeom>
          <a:noFill/>
          <a:ln w="9525">
            <a:noFill/>
            <a:miter lim="800000"/>
            <a:headEnd/>
            <a:tailEnd/>
          </a:ln>
        </p:spPr>
        <p:txBody>
          <a:bodyPr>
            <a:prstTxWarp prst="textNoShape">
              <a:avLst/>
            </a:prstTxWarp>
            <a:spAutoFit/>
          </a:bodyPr>
          <a:lstStyle/>
          <a:p>
            <a:pPr eaLnBrk="1" hangingPunct="1"/>
            <a:r>
              <a:rPr lang="en-US" sz="1800" b="1" i="0" dirty="0">
                <a:solidFill>
                  <a:schemeClr val="accent1">
                    <a:lumMod val="40000"/>
                    <a:lumOff val="60000"/>
                  </a:schemeClr>
                </a:solidFill>
                <a:latin typeface="+mn-lt"/>
              </a:rPr>
              <a:t>Illness</a:t>
            </a:r>
            <a:r>
              <a:rPr lang="en-US" sz="1800" i="0" dirty="0">
                <a:solidFill>
                  <a:schemeClr val="accent1">
                    <a:lumMod val="40000"/>
                    <a:lumOff val="60000"/>
                  </a:schemeClr>
                </a:solidFill>
                <a:latin typeface="+mn-lt"/>
              </a:rPr>
              <a:t> </a:t>
            </a:r>
            <a:r>
              <a:rPr lang="en-US" sz="1800" b="1" i="0" dirty="0">
                <a:solidFill>
                  <a:schemeClr val="accent1">
                    <a:lumMod val="40000"/>
                    <a:lumOff val="60000"/>
                  </a:schemeClr>
                </a:solidFill>
                <a:latin typeface="+mn-lt"/>
              </a:rPr>
              <a:t>Perception</a:t>
            </a:r>
          </a:p>
        </p:txBody>
      </p:sp>
      <p:sp>
        <p:nvSpPr>
          <p:cNvPr id="58382" name="Rectangle 77"/>
          <p:cNvSpPr>
            <a:spLocks noChangeArrowheads="1"/>
          </p:cNvSpPr>
          <p:nvPr/>
        </p:nvSpPr>
        <p:spPr bwMode="auto">
          <a:xfrm>
            <a:off x="6269096" y="1108663"/>
            <a:ext cx="2477911" cy="369887"/>
          </a:xfrm>
          <a:prstGeom prst="rect">
            <a:avLst/>
          </a:prstGeom>
          <a:noFill/>
          <a:ln w="9525">
            <a:noFill/>
            <a:miter lim="800000"/>
            <a:headEnd/>
            <a:tailEnd/>
          </a:ln>
        </p:spPr>
        <p:txBody>
          <a:bodyPr>
            <a:prstTxWarp prst="textNoShape">
              <a:avLst/>
            </a:prstTxWarp>
            <a:spAutoFit/>
          </a:bodyPr>
          <a:lstStyle/>
          <a:p>
            <a:pPr eaLnBrk="1" hangingPunct="1"/>
            <a:r>
              <a:rPr lang="en-US" sz="1800" b="1" i="0" dirty="0">
                <a:solidFill>
                  <a:schemeClr val="tx2">
                    <a:lumMod val="60000"/>
                    <a:lumOff val="40000"/>
                  </a:schemeClr>
                </a:solidFill>
                <a:latin typeface="+mn-lt"/>
              </a:rPr>
              <a:t>Disease Verifiable</a:t>
            </a:r>
          </a:p>
        </p:txBody>
      </p:sp>
      <p:sp>
        <p:nvSpPr>
          <p:cNvPr id="79" name="Rectangle 78"/>
          <p:cNvSpPr/>
          <p:nvPr/>
        </p:nvSpPr>
        <p:spPr>
          <a:xfrm>
            <a:off x="658989" y="4089558"/>
            <a:ext cx="7772400" cy="161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1" hangingPunct="1"/>
            <a:endParaRPr lang="en-US" sz="1800" i="0">
              <a:solidFill>
                <a:srgbClr val="FFFFFF"/>
              </a:solidFill>
              <a:ea typeface="MS PGothic" pitchFamily="34" charset="-128"/>
              <a:cs typeface="MS PGothic" pitchFamily="34" charset="-128"/>
            </a:endParaRPr>
          </a:p>
        </p:txBody>
      </p:sp>
      <p:sp>
        <p:nvSpPr>
          <p:cNvPr id="58384" name="Rectangle 79"/>
          <p:cNvSpPr>
            <a:spLocks noChangeArrowheads="1"/>
          </p:cNvSpPr>
          <p:nvPr/>
        </p:nvSpPr>
        <p:spPr bwMode="auto">
          <a:xfrm>
            <a:off x="6454422" y="6064408"/>
            <a:ext cx="2740378" cy="369332"/>
          </a:xfrm>
          <a:prstGeom prst="rect">
            <a:avLst/>
          </a:prstGeom>
          <a:noFill/>
          <a:ln w="9525">
            <a:noFill/>
            <a:miter lim="800000"/>
            <a:headEnd/>
            <a:tailEnd/>
          </a:ln>
        </p:spPr>
        <p:txBody>
          <a:bodyPr wrap="square">
            <a:prstTxWarp prst="textNoShape">
              <a:avLst/>
            </a:prstTxWarp>
            <a:spAutoFit/>
          </a:bodyPr>
          <a:lstStyle/>
          <a:p>
            <a:pPr defTabSz="915988" eaLnBrk="1" hangingPunct="1"/>
            <a:r>
              <a:rPr lang="en-US" sz="1800" i="0" dirty="0" err="1">
                <a:latin typeface="+mn-lt"/>
              </a:rPr>
              <a:t>Kroenke</a:t>
            </a:r>
            <a:r>
              <a:rPr lang="en-US" sz="1800" i="0" dirty="0">
                <a:latin typeface="+mn-lt"/>
              </a:rPr>
              <a:t>, et. al., AJM, 1989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rrowheads="1"/>
          </p:cNvPicPr>
          <p:nvPr/>
        </p:nvPicPr>
        <p:blipFill>
          <a:blip r:embed="rId3" cstate="print"/>
          <a:srcRect b="5991"/>
          <a:stretch>
            <a:fillRect/>
          </a:stretch>
        </p:blipFill>
        <p:spPr bwMode="auto">
          <a:xfrm>
            <a:off x="2637367" y="197283"/>
            <a:ext cx="4087989" cy="5128759"/>
          </a:xfrm>
          <a:prstGeom prst="rect">
            <a:avLst/>
          </a:prstGeom>
          <a:noFill/>
          <a:ln w="9525">
            <a:noFill/>
            <a:miter lim="800000"/>
            <a:headEnd/>
            <a:tailEnd/>
          </a:ln>
        </p:spPr>
      </p:pic>
      <p:sp>
        <p:nvSpPr>
          <p:cNvPr id="6" name="Rectangle 79"/>
          <p:cNvSpPr>
            <a:spLocks noChangeArrowheads="1"/>
          </p:cNvSpPr>
          <p:nvPr/>
        </p:nvSpPr>
        <p:spPr bwMode="auto">
          <a:xfrm>
            <a:off x="2580922" y="5364217"/>
            <a:ext cx="4099278" cy="954107"/>
          </a:xfrm>
          <a:prstGeom prst="rect">
            <a:avLst/>
          </a:prstGeom>
          <a:noFill/>
          <a:ln w="9525">
            <a:noFill/>
            <a:miter lim="800000"/>
            <a:headEnd/>
            <a:tailEnd/>
          </a:ln>
        </p:spPr>
        <p:txBody>
          <a:bodyPr wrap="square">
            <a:prstTxWarp prst="textNoShape">
              <a:avLst/>
            </a:prstTxWarp>
            <a:spAutoFit/>
          </a:bodyPr>
          <a:lstStyle/>
          <a:p>
            <a:pPr algn="ctr" defTabSz="915988" eaLnBrk="1" hangingPunct="1"/>
            <a:r>
              <a:rPr lang="en-US" sz="2800" i="0" dirty="0" smtClean="0">
                <a:latin typeface="+mn-lt"/>
              </a:rPr>
              <a:t>“Well, I guess that explains the abdominal pains.”</a:t>
            </a:r>
            <a:endParaRPr lang="en-US" sz="2800" i="0" dirty="0">
              <a:latin typeface="+mn-lt"/>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Drossman">
  <a:themeElements>
    <a:clrScheme name="">
      <a:dk1>
        <a:srgbClr val="000000"/>
      </a:dk1>
      <a:lt1>
        <a:srgbClr val="FFFFFF"/>
      </a:lt1>
      <a:dk2>
        <a:srgbClr val="063DE8"/>
      </a:dk2>
      <a:lt2>
        <a:srgbClr val="FAFD00"/>
      </a:lt2>
      <a:accent1>
        <a:srgbClr val="618FFD"/>
      </a:accent1>
      <a:accent2>
        <a:srgbClr val="00AE00"/>
      </a:accent2>
      <a:accent3>
        <a:srgbClr val="AAAFF2"/>
      </a:accent3>
      <a:accent4>
        <a:srgbClr val="DADADA"/>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1" u="none" strike="noStrike" cap="none" normalizeH="0" baseline="0" smtClean="0">
            <a:ln>
              <a:noFill/>
            </a:ln>
            <a:solidFill>
              <a:schemeClr val="tx1"/>
            </a:solidFill>
            <a:effectLst/>
            <a:latin typeface="Arial" charset="0"/>
          </a:defRPr>
        </a:defPPr>
      </a:lstStyle>
    </a:lnDef>
  </a:objectDefaults>
  <a:extraClrSchemeLst>
    <a:extraClrScheme>
      <a:clrScheme name="Drossma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rossma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rossma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rossma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rossma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rossma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rossma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8810</TotalTime>
  <Pages>19</Pages>
  <Words>3460</Words>
  <Application>Microsoft Office PowerPoint</Application>
  <PresentationFormat>On-screen Show (4:3)</PresentationFormat>
  <Paragraphs>511</Paragraphs>
  <Slides>37</Slides>
  <Notes>37</Notes>
  <HiddenSlides>0</HiddenSlides>
  <MMClips>3</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1_Drossman</vt:lpstr>
      <vt:lpstr>Office Theme</vt:lpstr>
      <vt:lpstr>David Sun Lecture Helping Your Patient by Helping Yourself: How to Improve the Patient Physician Relationship</vt:lpstr>
      <vt:lpstr>Slide 2</vt:lpstr>
      <vt:lpstr>Slide 3</vt:lpstr>
      <vt:lpstr>Slide 4</vt:lpstr>
      <vt:lpstr>Slide 5</vt:lpstr>
      <vt:lpstr>Slide 6</vt:lpstr>
      <vt:lpstr>Biomedical Model: Cartesian Reductionism</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IBS - AGA</dc:title>
  <dc:subject>epidemiology portion</dc:subject>
  <dc:creator>Drossman</dc:creator>
  <cp:lastModifiedBy>skennedy</cp:lastModifiedBy>
  <cp:revision>493</cp:revision>
  <cp:lastPrinted>2012-03-28T01:55:11Z</cp:lastPrinted>
  <dcterms:created xsi:type="dcterms:W3CDTF">2012-03-27T16:02:47Z</dcterms:created>
  <dcterms:modified xsi:type="dcterms:W3CDTF">2012-11-30T15:23:56Z</dcterms:modified>
</cp:coreProperties>
</file>